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1.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2"/>
  </p:notesMasterIdLst>
  <p:handoutMasterIdLst>
    <p:handoutMasterId r:id="rId33"/>
  </p:handoutMasterIdLst>
  <p:sldIdLst>
    <p:sldId id="256" r:id="rId5"/>
    <p:sldId id="259" r:id="rId6"/>
    <p:sldId id="319" r:id="rId7"/>
    <p:sldId id="270" r:id="rId8"/>
    <p:sldId id="318" r:id="rId9"/>
    <p:sldId id="272" r:id="rId10"/>
    <p:sldId id="320" r:id="rId11"/>
    <p:sldId id="304" r:id="rId12"/>
    <p:sldId id="266" r:id="rId13"/>
    <p:sldId id="306" r:id="rId14"/>
    <p:sldId id="276" r:id="rId15"/>
    <p:sldId id="279" r:id="rId16"/>
    <p:sldId id="284" r:id="rId17"/>
    <p:sldId id="282" r:id="rId18"/>
    <p:sldId id="286" r:id="rId19"/>
    <p:sldId id="287" r:id="rId20"/>
    <p:sldId id="288" r:id="rId21"/>
    <p:sldId id="307" r:id="rId22"/>
    <p:sldId id="290" r:id="rId23"/>
    <p:sldId id="291" r:id="rId24"/>
    <p:sldId id="313" r:id="rId25"/>
    <p:sldId id="308" r:id="rId26"/>
    <p:sldId id="314" r:id="rId27"/>
    <p:sldId id="315" r:id="rId28"/>
    <p:sldId id="301" r:id="rId29"/>
    <p:sldId id="302" r:id="rId30"/>
    <p:sldId id="303" r:id="rId31"/>
  </p:sldIdLst>
  <p:sldSz cx="9144000" cy="5143500" type="screen16x9"/>
  <p:notesSz cx="6881813"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02B6C"/>
    <a:srgbClr val="DD87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99112" autoAdjust="0"/>
  </p:normalViewPr>
  <p:slideViewPr>
    <p:cSldViewPr snapToGrid="0" snapToObjects="1">
      <p:cViewPr>
        <p:scale>
          <a:sx n="90" d="100"/>
          <a:sy n="90" d="100"/>
        </p:scale>
        <p:origin x="-876" y="-138"/>
      </p:cViewPr>
      <p:guideLst>
        <p:guide orient="horz" pos="1380"/>
        <p:guide pos="5311"/>
        <p:guide pos="59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www.sifma.org/uploadedfiles/research/statistics/statisticsfiles/sf-global-cdo-sifma.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daniel.ramos.garcia\Google%20Drive\MS\Documentos%20y%20Datos\2.%20Proyectos%20y%20Res&#250;menes\1.%20Capital\MRM\Excel%20Ejercicio%20Cuantitativo.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daniel.ramos.garcia\Desktop\Presentaci&#243;n%20MRM\Book1.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daniel.ramos.garcia\Desktop\Presentaci&#243;n%20MRM\Book1.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CDO</c:v>
          </c:tx>
          <c:spPr>
            <a:solidFill>
              <a:schemeClr val="bg1">
                <a:lumMod val="85000"/>
              </a:schemeClr>
            </a:solidFill>
            <a:effectLst/>
          </c:spPr>
          <c:invertIfNegative val="0"/>
          <c:cat>
            <c:numRef>
              <c:f>Outstanding!$A$17:$A$30</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Outstanding!$S$17:$S$30</c:f>
              <c:numCache>
                <c:formatCode>#.##00</c:formatCode>
                <c:ptCount val="14"/>
                <c:pt idx="0">
                  <c:v>228700.51278763299</c:v>
                </c:pt>
                <c:pt idx="1">
                  <c:v>301624.68700522382</c:v>
                </c:pt>
                <c:pt idx="2">
                  <c:v>339496.45367215353</c:v>
                </c:pt>
                <c:pt idx="3">
                  <c:v>403225.34984620608</c:v>
                </c:pt>
                <c:pt idx="4">
                  <c:v>521788.88096984942</c:v>
                </c:pt>
                <c:pt idx="5">
                  <c:v>689534.30757178774</c:v>
                </c:pt>
                <c:pt idx="6">
                  <c:v>1060149.6613950818</c:v>
                </c:pt>
                <c:pt idx="7">
                  <c:v>1339130.1732217651</c:v>
                </c:pt>
                <c:pt idx="8">
                  <c:v>1357317.4034534297</c:v>
                </c:pt>
                <c:pt idx="9">
                  <c:v>1247903.7687394894</c:v>
                </c:pt>
                <c:pt idx="10">
                  <c:v>1099469.3436905253</c:v>
                </c:pt>
                <c:pt idx="11">
                  <c:v>953643.86754433648</c:v>
                </c:pt>
                <c:pt idx="12">
                  <c:v>848812.20777925453</c:v>
                </c:pt>
                <c:pt idx="13">
                  <c:v>771170.87393262761</c:v>
                </c:pt>
              </c:numCache>
            </c:numRef>
          </c:val>
        </c:ser>
        <c:dLbls>
          <c:showLegendKey val="0"/>
          <c:showVal val="0"/>
          <c:showCatName val="0"/>
          <c:showSerName val="0"/>
          <c:showPercent val="0"/>
          <c:showBubbleSize val="0"/>
        </c:dLbls>
        <c:gapWidth val="150"/>
        <c:axId val="90172800"/>
        <c:axId val="91960448"/>
      </c:barChart>
      <c:catAx>
        <c:axId val="90172800"/>
        <c:scaling>
          <c:orientation val="minMax"/>
        </c:scaling>
        <c:delete val="0"/>
        <c:axPos val="b"/>
        <c:numFmt formatCode="General" sourceLinked="1"/>
        <c:majorTickMark val="out"/>
        <c:minorTickMark val="none"/>
        <c:tickLblPos val="nextTo"/>
        <c:txPr>
          <a:bodyPr rot="-5400000" vert="horz"/>
          <a:lstStyle/>
          <a:p>
            <a:pPr>
              <a:defRPr/>
            </a:pPr>
            <a:endParaRPr lang="es-ES"/>
          </a:p>
        </c:txPr>
        <c:crossAx val="91960448"/>
        <c:crosses val="autoZero"/>
        <c:auto val="1"/>
        <c:lblAlgn val="ctr"/>
        <c:lblOffset val="100"/>
        <c:noMultiLvlLbl val="0"/>
      </c:catAx>
      <c:valAx>
        <c:axId val="91960448"/>
        <c:scaling>
          <c:orientation val="minMax"/>
        </c:scaling>
        <c:delete val="0"/>
        <c:axPos val="l"/>
        <c:majorGridlines/>
        <c:numFmt formatCode="#,##0" sourceLinked="0"/>
        <c:majorTickMark val="out"/>
        <c:minorTickMark val="none"/>
        <c:tickLblPos val="nextTo"/>
        <c:crossAx val="90172800"/>
        <c:crosses val="autoZero"/>
        <c:crossBetween val="between"/>
        <c:dispUnits>
          <c:builtInUnit val="thousands"/>
          <c:dispUnitsLbl>
            <c:layout/>
            <c:tx>
              <c:rich>
                <a:bodyPr/>
                <a:lstStyle/>
                <a:p>
                  <a:pPr>
                    <a:defRPr/>
                  </a:pPr>
                  <a:r>
                    <a:rPr lang="es-ES" sz="900" dirty="0">
                      <a:latin typeface="Helvetica" pitchFamily="34" charset="0"/>
                    </a:rPr>
                    <a:t>Miles de </a:t>
                  </a:r>
                  <a:r>
                    <a:rPr lang="es-ES" sz="900" dirty="0" smtClean="0">
                      <a:latin typeface="Helvetica" pitchFamily="34" charset="0"/>
                    </a:rPr>
                    <a:t>millones de $</a:t>
                  </a:r>
                  <a:endParaRPr lang="es-ES" sz="900" dirty="0">
                    <a:latin typeface="Helvetica" pitchFamily="34" charset="0"/>
                  </a:endParaRPr>
                </a:p>
              </c:rich>
            </c:tx>
          </c:dispUnitsLbl>
        </c:dispUnits>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3"/>
          <c:order val="0"/>
          <c:spPr>
            <a:solidFill>
              <a:schemeClr val="tx2">
                <a:lumMod val="20000"/>
                <a:lumOff val="80000"/>
              </a:schemeClr>
            </a:solidFill>
            <a:effectLst/>
          </c:spPr>
          <c:invertIfNegative val="0"/>
          <c:val>
            <c:numRef>
              <c:f>'Ejercicio 1 y 3'!$C$32</c:f>
              <c:numCache>
                <c:formatCode>General</c:formatCode>
                <c:ptCount val="1"/>
                <c:pt idx="0">
                  <c:v>0.04</c:v>
                </c:pt>
              </c:numCache>
            </c:numRef>
          </c:val>
        </c:ser>
        <c:ser>
          <c:idx val="4"/>
          <c:order val="1"/>
          <c:spPr>
            <a:solidFill>
              <a:schemeClr val="tx2">
                <a:lumMod val="40000"/>
                <a:lumOff val="60000"/>
              </a:schemeClr>
            </a:solidFill>
            <a:effectLst/>
          </c:spPr>
          <c:invertIfNegative val="0"/>
          <c:val>
            <c:numRef>
              <c:f>'Ejercicio 1 y 3'!$D$32</c:f>
              <c:numCache>
                <c:formatCode>General</c:formatCode>
                <c:ptCount val="1"/>
                <c:pt idx="0">
                  <c:v>0.06</c:v>
                </c:pt>
              </c:numCache>
            </c:numRef>
          </c:val>
        </c:ser>
        <c:ser>
          <c:idx val="1"/>
          <c:order val="2"/>
          <c:spPr>
            <a:solidFill>
              <a:schemeClr val="tx2">
                <a:lumMod val="60000"/>
                <a:lumOff val="40000"/>
              </a:schemeClr>
            </a:solidFill>
            <a:effectLst/>
          </c:spPr>
          <c:invertIfNegative val="0"/>
          <c:val>
            <c:numRef>
              <c:f>'Ejercicio 1 y 3'!$E$32</c:f>
              <c:numCache>
                <c:formatCode>General</c:formatCode>
                <c:ptCount val="1"/>
                <c:pt idx="0">
                  <c:v>7.0000000000000007E-2</c:v>
                </c:pt>
              </c:numCache>
            </c:numRef>
          </c:val>
        </c:ser>
        <c:ser>
          <c:idx val="2"/>
          <c:order val="3"/>
          <c:spPr>
            <a:solidFill>
              <a:schemeClr val="tx2">
                <a:lumMod val="75000"/>
              </a:schemeClr>
            </a:solidFill>
            <a:effectLst/>
          </c:spPr>
          <c:invertIfNegative val="0"/>
          <c:val>
            <c:numRef>
              <c:f>'Ejercicio 1 y 3'!$F$32</c:f>
              <c:numCache>
                <c:formatCode>General</c:formatCode>
                <c:ptCount val="1"/>
                <c:pt idx="0">
                  <c:v>0.56999999999999995</c:v>
                </c:pt>
              </c:numCache>
            </c:numRef>
          </c:val>
        </c:ser>
        <c:dLbls>
          <c:showLegendKey val="0"/>
          <c:showVal val="0"/>
          <c:showCatName val="0"/>
          <c:showSerName val="0"/>
          <c:showPercent val="0"/>
          <c:showBubbleSize val="0"/>
        </c:dLbls>
        <c:gapWidth val="150"/>
        <c:overlap val="100"/>
        <c:axId val="101025664"/>
        <c:axId val="101027200"/>
      </c:barChart>
      <c:catAx>
        <c:axId val="101025664"/>
        <c:scaling>
          <c:orientation val="minMax"/>
        </c:scaling>
        <c:delete val="1"/>
        <c:axPos val="l"/>
        <c:majorTickMark val="out"/>
        <c:minorTickMark val="none"/>
        <c:tickLblPos val="nextTo"/>
        <c:crossAx val="101027200"/>
        <c:crosses val="autoZero"/>
        <c:auto val="1"/>
        <c:lblAlgn val="ctr"/>
        <c:lblOffset val="100"/>
        <c:noMultiLvlLbl val="0"/>
      </c:catAx>
      <c:valAx>
        <c:axId val="101027200"/>
        <c:scaling>
          <c:orientation val="minMax"/>
        </c:scaling>
        <c:delete val="1"/>
        <c:axPos val="b"/>
        <c:numFmt formatCode="General" sourceLinked="1"/>
        <c:majorTickMark val="out"/>
        <c:minorTickMark val="none"/>
        <c:tickLblPos val="nextTo"/>
        <c:crossAx val="10102566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Sheet1!$G$12</c:f>
              <c:strCache>
                <c:ptCount val="1"/>
              </c:strCache>
            </c:strRef>
          </c:tx>
          <c:spPr>
            <a:solidFill>
              <a:schemeClr val="accent5">
                <a:lumMod val="75000"/>
              </a:schemeClr>
            </a:solidFill>
            <a:effectLst>
              <a:outerShdw blurRad="50800" dist="38100" dir="2700000" algn="tl" rotWithShape="0">
                <a:prstClr val="black">
                  <a:alpha val="40000"/>
                </a:prstClr>
              </a:outerShdw>
            </a:effectLst>
          </c:spPr>
          <c:invertIfNegative val="0"/>
          <c:dLbls>
            <c:txPr>
              <a:bodyPr/>
              <a:lstStyle/>
              <a:p>
                <a:pPr>
                  <a:defRPr sz="800" b="1">
                    <a:latin typeface="Helvetica" pitchFamily="34" charset="0"/>
                  </a:defRPr>
                </a:pPr>
                <a:endParaRPr lang="es-ES"/>
              </a:p>
            </c:txPr>
            <c:dLblPos val="outEnd"/>
            <c:showLegendKey val="0"/>
            <c:showVal val="1"/>
            <c:showCatName val="0"/>
            <c:showSerName val="0"/>
            <c:showPercent val="0"/>
            <c:showBubbleSize val="0"/>
            <c:showLeaderLines val="0"/>
          </c:dLbls>
          <c:cat>
            <c:strRef>
              <c:f>Sheet1!$F$14</c:f>
              <c:strCache>
                <c:ptCount val="1"/>
                <c:pt idx="0">
                  <c:v>SAN</c:v>
                </c:pt>
              </c:strCache>
            </c:strRef>
          </c:cat>
          <c:val>
            <c:numRef>
              <c:f>Sheet1!$G$14</c:f>
              <c:numCache>
                <c:formatCode>0.00%</c:formatCode>
                <c:ptCount val="1"/>
                <c:pt idx="0">
                  <c:v>2.7799999999999998E-2</c:v>
                </c:pt>
              </c:numCache>
            </c:numRef>
          </c:val>
        </c:ser>
        <c:ser>
          <c:idx val="1"/>
          <c:order val="1"/>
          <c:tx>
            <c:strRef>
              <c:f>Sheet1!$H$12</c:f>
              <c:strCache>
                <c:ptCount val="1"/>
              </c:strCache>
            </c:strRef>
          </c:tx>
          <c:spPr>
            <a:solidFill>
              <a:schemeClr val="accent1">
                <a:lumMod val="90000"/>
              </a:schemeClr>
            </a:solidFill>
            <a:effectLst>
              <a:outerShdw blurRad="50800" dist="38100" dir="2700000" algn="tl" rotWithShape="0">
                <a:prstClr val="black">
                  <a:alpha val="40000"/>
                </a:prstClr>
              </a:outerShdw>
            </a:effectLst>
          </c:spPr>
          <c:invertIfNegative val="0"/>
          <c:dLbls>
            <c:txPr>
              <a:bodyPr/>
              <a:lstStyle/>
              <a:p>
                <a:pPr>
                  <a:defRPr sz="800" b="1">
                    <a:latin typeface="Helvetica" pitchFamily="34" charset="0"/>
                  </a:defRPr>
                </a:pPr>
                <a:endParaRPr lang="es-ES"/>
              </a:p>
            </c:txPr>
            <c:dLblPos val="outEnd"/>
            <c:showLegendKey val="0"/>
            <c:showVal val="1"/>
            <c:showCatName val="0"/>
            <c:showSerName val="0"/>
            <c:showPercent val="0"/>
            <c:showBubbleSize val="0"/>
            <c:showLeaderLines val="0"/>
          </c:dLbls>
          <c:cat>
            <c:strRef>
              <c:f>Sheet1!$F$14</c:f>
              <c:strCache>
                <c:ptCount val="1"/>
                <c:pt idx="0">
                  <c:v>SAN</c:v>
                </c:pt>
              </c:strCache>
            </c:strRef>
          </c:cat>
          <c:val>
            <c:numRef>
              <c:f>Sheet1!$H$14</c:f>
              <c:numCache>
                <c:formatCode>0.00%</c:formatCode>
                <c:ptCount val="1"/>
                <c:pt idx="0">
                  <c:v>3.2525999999999999E-2</c:v>
                </c:pt>
              </c:numCache>
            </c:numRef>
          </c:val>
        </c:ser>
        <c:ser>
          <c:idx val="2"/>
          <c:order val="2"/>
          <c:tx>
            <c:strRef>
              <c:f>Sheet1!$I$12</c:f>
              <c:strCache>
                <c:ptCount val="1"/>
              </c:strCache>
            </c:strRef>
          </c:tx>
          <c:spPr>
            <a:solidFill>
              <a:schemeClr val="accent5">
                <a:lumMod val="90000"/>
              </a:schemeClr>
            </a:solidFill>
            <a:effectLst>
              <a:outerShdw blurRad="50800" dist="38100" dir="2700000" algn="tl" rotWithShape="0">
                <a:prstClr val="black">
                  <a:alpha val="40000"/>
                </a:prstClr>
              </a:outerShdw>
            </a:effectLst>
          </c:spPr>
          <c:invertIfNegative val="0"/>
          <c:dLbls>
            <c:txPr>
              <a:bodyPr/>
              <a:lstStyle/>
              <a:p>
                <a:pPr>
                  <a:defRPr sz="800" b="1">
                    <a:latin typeface="Helvetica" pitchFamily="34" charset="0"/>
                  </a:defRPr>
                </a:pPr>
                <a:endParaRPr lang="es-ES"/>
              </a:p>
            </c:txPr>
            <c:dLblPos val="outEnd"/>
            <c:showLegendKey val="0"/>
            <c:showVal val="1"/>
            <c:showCatName val="0"/>
            <c:showSerName val="0"/>
            <c:showPercent val="0"/>
            <c:showBubbleSize val="0"/>
            <c:showLeaderLines val="0"/>
          </c:dLbls>
          <c:cat>
            <c:strRef>
              <c:f>Sheet1!$F$14</c:f>
              <c:strCache>
                <c:ptCount val="1"/>
                <c:pt idx="0">
                  <c:v>SAN</c:v>
                </c:pt>
              </c:strCache>
            </c:strRef>
          </c:cat>
          <c:val>
            <c:numRef>
              <c:f>Sheet1!$I$14</c:f>
              <c:numCache>
                <c:formatCode>0.00%</c:formatCode>
                <c:ptCount val="1"/>
                <c:pt idx="0">
                  <c:v>4.6425999999999995E-2</c:v>
                </c:pt>
              </c:numCache>
            </c:numRef>
          </c:val>
        </c:ser>
        <c:dLbls>
          <c:dLblPos val="outEnd"/>
          <c:showLegendKey val="0"/>
          <c:showVal val="1"/>
          <c:showCatName val="0"/>
          <c:showSerName val="0"/>
          <c:showPercent val="0"/>
          <c:showBubbleSize val="0"/>
        </c:dLbls>
        <c:gapWidth val="150"/>
        <c:axId val="101242368"/>
        <c:axId val="101243904"/>
      </c:barChart>
      <c:catAx>
        <c:axId val="101242368"/>
        <c:scaling>
          <c:orientation val="minMax"/>
        </c:scaling>
        <c:delete val="1"/>
        <c:axPos val="b"/>
        <c:majorTickMark val="out"/>
        <c:minorTickMark val="none"/>
        <c:tickLblPos val="low"/>
        <c:crossAx val="101243904"/>
        <c:crosses val="autoZero"/>
        <c:auto val="1"/>
        <c:lblAlgn val="ctr"/>
        <c:lblOffset val="100"/>
        <c:noMultiLvlLbl val="0"/>
      </c:catAx>
      <c:valAx>
        <c:axId val="101243904"/>
        <c:scaling>
          <c:orientation val="minMax"/>
          <c:min val="0"/>
        </c:scaling>
        <c:delete val="1"/>
        <c:axPos val="r"/>
        <c:numFmt formatCode="0.00%" sourceLinked="1"/>
        <c:majorTickMark val="out"/>
        <c:minorTickMark val="none"/>
        <c:tickLblPos val="nextTo"/>
        <c:crossAx val="101242368"/>
        <c:crosses val="max"/>
        <c:crossBetween val="between"/>
      </c:valAx>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Sheet1!$G$12</c:f>
              <c:strCache>
                <c:ptCount val="1"/>
              </c:strCache>
            </c:strRef>
          </c:tx>
          <c:spPr>
            <a:solidFill>
              <a:schemeClr val="accent5">
                <a:lumMod val="75000"/>
              </a:schemeClr>
            </a:solidFill>
            <a:effectLst>
              <a:outerShdw blurRad="50800" dist="38100" dir="2700000" algn="tl" rotWithShape="0">
                <a:prstClr val="black">
                  <a:alpha val="40000"/>
                </a:prstClr>
              </a:outerShdw>
            </a:effectLst>
          </c:spPr>
          <c:invertIfNegative val="0"/>
          <c:dLbls>
            <c:txPr>
              <a:bodyPr/>
              <a:lstStyle/>
              <a:p>
                <a:pPr algn="ctr">
                  <a:defRPr lang="es-ES" sz="800" b="1" i="0" u="none" strike="noStrike" kern="1200" baseline="0">
                    <a:solidFill>
                      <a:srgbClr val="000000"/>
                    </a:solidFill>
                    <a:latin typeface="Helvetica" pitchFamily="34" charset="0"/>
                    <a:ea typeface="+mn-ea"/>
                    <a:cs typeface="+mn-cs"/>
                  </a:defRPr>
                </a:pPr>
                <a:endParaRPr lang="es-ES"/>
              </a:p>
            </c:txPr>
            <c:dLblPos val="outEnd"/>
            <c:showLegendKey val="0"/>
            <c:showVal val="1"/>
            <c:showCatName val="0"/>
            <c:showSerName val="0"/>
            <c:showPercent val="0"/>
            <c:showBubbleSize val="0"/>
            <c:showLeaderLines val="0"/>
          </c:dLbls>
          <c:cat>
            <c:strRef>
              <c:f>Sheet1!$F$16</c:f>
              <c:strCache>
                <c:ptCount val="1"/>
                <c:pt idx="0">
                  <c:v>BBVA</c:v>
                </c:pt>
              </c:strCache>
            </c:strRef>
          </c:cat>
          <c:val>
            <c:numRef>
              <c:f>Sheet1!$G$16</c:f>
              <c:numCache>
                <c:formatCode>0.00%</c:formatCode>
                <c:ptCount val="1"/>
                <c:pt idx="0">
                  <c:v>5.4300000000000001E-2</c:v>
                </c:pt>
              </c:numCache>
            </c:numRef>
          </c:val>
        </c:ser>
        <c:ser>
          <c:idx val="1"/>
          <c:order val="1"/>
          <c:tx>
            <c:strRef>
              <c:f>Sheet1!$H$12</c:f>
              <c:strCache>
                <c:ptCount val="1"/>
              </c:strCache>
            </c:strRef>
          </c:tx>
          <c:spPr>
            <a:solidFill>
              <a:schemeClr val="accent1">
                <a:lumMod val="90000"/>
              </a:schemeClr>
            </a:solidFill>
            <a:effectLst>
              <a:outerShdw blurRad="50800" dist="38100" dir="2700000" algn="tl" rotWithShape="0">
                <a:prstClr val="black">
                  <a:alpha val="40000"/>
                </a:prstClr>
              </a:outerShdw>
            </a:effectLst>
          </c:spPr>
          <c:invertIfNegative val="0"/>
          <c:dLbls>
            <c:txPr>
              <a:bodyPr/>
              <a:lstStyle/>
              <a:p>
                <a:pPr algn="ctr">
                  <a:defRPr lang="es-ES" sz="800" b="1" i="0" u="none" strike="noStrike" kern="1200" baseline="0">
                    <a:solidFill>
                      <a:srgbClr val="000000"/>
                    </a:solidFill>
                    <a:latin typeface="Helvetica" pitchFamily="34" charset="0"/>
                    <a:ea typeface="+mn-ea"/>
                    <a:cs typeface="+mn-cs"/>
                  </a:defRPr>
                </a:pPr>
                <a:endParaRPr lang="es-ES"/>
              </a:p>
            </c:txPr>
            <c:dLblPos val="outEnd"/>
            <c:showLegendKey val="0"/>
            <c:showVal val="1"/>
            <c:showCatName val="0"/>
            <c:showSerName val="0"/>
            <c:showPercent val="0"/>
            <c:showBubbleSize val="0"/>
            <c:showLeaderLines val="0"/>
          </c:dLbls>
          <c:cat>
            <c:strRef>
              <c:f>Sheet1!$F$16</c:f>
              <c:strCache>
                <c:ptCount val="1"/>
                <c:pt idx="0">
                  <c:v>BBVA</c:v>
                </c:pt>
              </c:strCache>
            </c:strRef>
          </c:cat>
          <c:val>
            <c:numRef>
              <c:f>Sheet1!$H$16</c:f>
              <c:numCache>
                <c:formatCode>0.00%</c:formatCode>
                <c:ptCount val="1"/>
                <c:pt idx="0">
                  <c:v>6.3531000000000004E-2</c:v>
                </c:pt>
              </c:numCache>
            </c:numRef>
          </c:val>
        </c:ser>
        <c:ser>
          <c:idx val="2"/>
          <c:order val="2"/>
          <c:tx>
            <c:strRef>
              <c:f>Sheet1!$I$12</c:f>
              <c:strCache>
                <c:ptCount val="1"/>
              </c:strCache>
            </c:strRef>
          </c:tx>
          <c:spPr>
            <a:solidFill>
              <a:schemeClr val="accent5">
                <a:lumMod val="90000"/>
              </a:schemeClr>
            </a:solidFill>
            <a:effectLst>
              <a:outerShdw blurRad="50800" dist="38100" dir="2700000" algn="tl" rotWithShape="0">
                <a:prstClr val="black">
                  <a:alpha val="40000"/>
                </a:prstClr>
              </a:outerShdw>
            </a:effectLst>
          </c:spPr>
          <c:invertIfNegative val="0"/>
          <c:dLbls>
            <c:txPr>
              <a:bodyPr/>
              <a:lstStyle/>
              <a:p>
                <a:pPr algn="ctr">
                  <a:defRPr lang="es-ES" sz="800" b="1" i="0" u="none" strike="noStrike" kern="1200" baseline="0">
                    <a:solidFill>
                      <a:srgbClr val="000000"/>
                    </a:solidFill>
                    <a:latin typeface="Helvetica" pitchFamily="34" charset="0"/>
                    <a:ea typeface="+mn-ea"/>
                    <a:cs typeface="+mn-cs"/>
                  </a:defRPr>
                </a:pPr>
                <a:endParaRPr lang="es-ES"/>
              </a:p>
            </c:txPr>
            <c:dLblPos val="outEnd"/>
            <c:showLegendKey val="0"/>
            <c:showVal val="1"/>
            <c:showCatName val="0"/>
            <c:showSerName val="0"/>
            <c:showPercent val="0"/>
            <c:showBubbleSize val="0"/>
            <c:showLeaderLines val="0"/>
          </c:dLbls>
          <c:cat>
            <c:strRef>
              <c:f>Sheet1!$F$16</c:f>
              <c:strCache>
                <c:ptCount val="1"/>
                <c:pt idx="0">
                  <c:v>BBVA</c:v>
                </c:pt>
              </c:strCache>
            </c:strRef>
          </c:cat>
          <c:val>
            <c:numRef>
              <c:f>Sheet1!$I$16</c:f>
              <c:numCache>
                <c:formatCode>0.00%</c:formatCode>
                <c:ptCount val="1"/>
                <c:pt idx="0">
                  <c:v>9.0680999999999998E-2</c:v>
                </c:pt>
              </c:numCache>
            </c:numRef>
          </c:val>
        </c:ser>
        <c:dLbls>
          <c:dLblPos val="outEnd"/>
          <c:showLegendKey val="0"/>
          <c:showVal val="1"/>
          <c:showCatName val="0"/>
          <c:showSerName val="0"/>
          <c:showPercent val="0"/>
          <c:showBubbleSize val="0"/>
        </c:dLbls>
        <c:gapWidth val="150"/>
        <c:axId val="102438784"/>
        <c:axId val="102440320"/>
      </c:barChart>
      <c:catAx>
        <c:axId val="102438784"/>
        <c:scaling>
          <c:orientation val="minMax"/>
        </c:scaling>
        <c:delete val="1"/>
        <c:axPos val="b"/>
        <c:majorTickMark val="out"/>
        <c:minorTickMark val="none"/>
        <c:tickLblPos val="low"/>
        <c:crossAx val="102440320"/>
        <c:crosses val="autoZero"/>
        <c:auto val="1"/>
        <c:lblAlgn val="ctr"/>
        <c:lblOffset val="100"/>
        <c:noMultiLvlLbl val="0"/>
      </c:catAx>
      <c:valAx>
        <c:axId val="102440320"/>
        <c:scaling>
          <c:orientation val="minMax"/>
          <c:min val="0"/>
        </c:scaling>
        <c:delete val="1"/>
        <c:axPos val="r"/>
        <c:numFmt formatCode="0.00%" sourceLinked="1"/>
        <c:majorTickMark val="out"/>
        <c:minorTickMark val="none"/>
        <c:tickLblPos val="nextTo"/>
        <c:crossAx val="102438784"/>
        <c:crosses val="max"/>
        <c:crossBetween val="between"/>
      </c:valAx>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Sheet1!$G$12</c:f>
              <c:strCache>
                <c:ptCount val="1"/>
              </c:strCache>
            </c:strRef>
          </c:tx>
          <c:spPr>
            <a:solidFill>
              <a:schemeClr val="accent5">
                <a:lumMod val="75000"/>
              </a:schemeClr>
            </a:solidFill>
            <a:effectLst>
              <a:outerShdw blurRad="50800" dist="38100" dir="2700000" algn="tl" rotWithShape="0">
                <a:prstClr val="black">
                  <a:alpha val="40000"/>
                </a:prstClr>
              </a:outerShdw>
            </a:effectLst>
          </c:spPr>
          <c:invertIfNegative val="0"/>
          <c:dLbls>
            <c:dLbl>
              <c:idx val="0"/>
              <c:layout/>
              <c:tx>
                <c:rich>
                  <a:bodyPr/>
                  <a:lstStyle/>
                  <a:p>
                    <a:r>
                      <a:rPr lang="en-US" smtClean="0"/>
                      <a:t>4,55%</a:t>
                    </a:r>
                    <a:endParaRPr lang="en-US" dirty="0"/>
                  </a:p>
                </c:rich>
              </c:tx>
              <c:dLblPos val="outEnd"/>
              <c:showLegendKey val="0"/>
              <c:showVal val="1"/>
              <c:showCatName val="0"/>
              <c:showSerName val="0"/>
              <c:showPercent val="0"/>
              <c:showBubbleSize val="0"/>
            </c:dLbl>
            <c:txPr>
              <a:bodyPr/>
              <a:lstStyle/>
              <a:p>
                <a:pPr algn="ctr">
                  <a:defRPr lang="es-ES" sz="800" b="1" i="0" u="none" strike="noStrike" kern="1200" baseline="0">
                    <a:solidFill>
                      <a:srgbClr val="000000"/>
                    </a:solidFill>
                    <a:latin typeface="Helvetica" pitchFamily="34" charset="0"/>
                    <a:ea typeface="+mn-ea"/>
                    <a:cs typeface="+mn-cs"/>
                  </a:defRPr>
                </a:pPr>
                <a:endParaRPr lang="es-ES"/>
              </a:p>
            </c:txPr>
            <c:dLblPos val="outEnd"/>
            <c:showLegendKey val="0"/>
            <c:showVal val="1"/>
            <c:showCatName val="0"/>
            <c:showSerName val="0"/>
            <c:showPercent val="0"/>
            <c:showBubbleSize val="0"/>
            <c:showLeaderLines val="0"/>
          </c:dLbls>
          <c:cat>
            <c:strRef>
              <c:f>Sheet1!$F$16</c:f>
              <c:strCache>
                <c:ptCount val="1"/>
                <c:pt idx="0">
                  <c:v>BBVA</c:v>
                </c:pt>
              </c:strCache>
            </c:strRef>
          </c:cat>
          <c:val>
            <c:numRef>
              <c:f>Sheet1!$G$16</c:f>
              <c:numCache>
                <c:formatCode>0.00%</c:formatCode>
                <c:ptCount val="1"/>
                <c:pt idx="0">
                  <c:v>5.4300000000000001E-2</c:v>
                </c:pt>
              </c:numCache>
            </c:numRef>
          </c:val>
        </c:ser>
        <c:ser>
          <c:idx val="1"/>
          <c:order val="1"/>
          <c:tx>
            <c:strRef>
              <c:f>Sheet1!$H$12</c:f>
              <c:strCache>
                <c:ptCount val="1"/>
              </c:strCache>
            </c:strRef>
          </c:tx>
          <c:spPr>
            <a:solidFill>
              <a:schemeClr val="accent1">
                <a:lumMod val="90000"/>
              </a:schemeClr>
            </a:solidFill>
            <a:effectLst>
              <a:outerShdw blurRad="50800" dist="38100" dir="2700000" algn="tl" rotWithShape="0">
                <a:prstClr val="black">
                  <a:alpha val="40000"/>
                </a:prstClr>
              </a:outerShdw>
            </a:effectLst>
          </c:spPr>
          <c:invertIfNegative val="0"/>
          <c:dLbls>
            <c:dLbl>
              <c:idx val="0"/>
              <c:layout/>
              <c:tx>
                <c:rich>
                  <a:bodyPr/>
                  <a:lstStyle/>
                  <a:p>
                    <a:r>
                      <a:rPr lang="en-US" smtClean="0"/>
                      <a:t>5,32%</a:t>
                    </a:r>
                    <a:endParaRPr lang="en-US"/>
                  </a:p>
                </c:rich>
              </c:tx>
              <c:dLblPos val="outEnd"/>
              <c:showLegendKey val="0"/>
              <c:showVal val="1"/>
              <c:showCatName val="0"/>
              <c:showSerName val="0"/>
              <c:showPercent val="0"/>
              <c:showBubbleSize val="0"/>
            </c:dLbl>
            <c:txPr>
              <a:bodyPr/>
              <a:lstStyle/>
              <a:p>
                <a:pPr algn="ctr">
                  <a:defRPr lang="es-ES" sz="800" b="1" i="0" u="none" strike="noStrike" kern="1200" baseline="0">
                    <a:solidFill>
                      <a:srgbClr val="000000"/>
                    </a:solidFill>
                    <a:latin typeface="Helvetica" pitchFamily="34" charset="0"/>
                    <a:ea typeface="+mn-ea"/>
                    <a:cs typeface="+mn-cs"/>
                  </a:defRPr>
                </a:pPr>
                <a:endParaRPr lang="es-ES"/>
              </a:p>
            </c:txPr>
            <c:dLblPos val="outEnd"/>
            <c:showLegendKey val="0"/>
            <c:showVal val="1"/>
            <c:showCatName val="0"/>
            <c:showSerName val="0"/>
            <c:showPercent val="0"/>
            <c:showBubbleSize val="0"/>
            <c:showLeaderLines val="0"/>
          </c:dLbls>
          <c:cat>
            <c:strRef>
              <c:f>Sheet1!$F$16</c:f>
              <c:strCache>
                <c:ptCount val="1"/>
                <c:pt idx="0">
                  <c:v>BBVA</c:v>
                </c:pt>
              </c:strCache>
            </c:strRef>
          </c:cat>
          <c:val>
            <c:numRef>
              <c:f>Sheet1!$H$16</c:f>
              <c:numCache>
                <c:formatCode>0.00%</c:formatCode>
                <c:ptCount val="1"/>
                <c:pt idx="0">
                  <c:v>6.3531000000000004E-2</c:v>
                </c:pt>
              </c:numCache>
            </c:numRef>
          </c:val>
        </c:ser>
        <c:ser>
          <c:idx val="2"/>
          <c:order val="2"/>
          <c:tx>
            <c:strRef>
              <c:f>Sheet1!$I$12</c:f>
              <c:strCache>
                <c:ptCount val="1"/>
              </c:strCache>
            </c:strRef>
          </c:tx>
          <c:spPr>
            <a:solidFill>
              <a:schemeClr val="accent5">
                <a:lumMod val="90000"/>
              </a:schemeClr>
            </a:solidFill>
            <a:effectLst>
              <a:outerShdw blurRad="50800" dist="38100" dir="2700000" algn="tl" rotWithShape="0">
                <a:prstClr val="black">
                  <a:alpha val="40000"/>
                </a:prstClr>
              </a:outerShdw>
            </a:effectLst>
          </c:spPr>
          <c:invertIfNegative val="0"/>
          <c:dLbls>
            <c:dLbl>
              <c:idx val="0"/>
              <c:layout/>
              <c:tx>
                <c:rich>
                  <a:bodyPr/>
                  <a:lstStyle/>
                  <a:p>
                    <a:r>
                      <a:rPr lang="en-US" smtClean="0"/>
                      <a:t>7,60%</a:t>
                    </a:r>
                    <a:endParaRPr lang="en-US"/>
                  </a:p>
                </c:rich>
              </c:tx>
              <c:dLblPos val="outEnd"/>
              <c:showLegendKey val="0"/>
              <c:showVal val="1"/>
              <c:showCatName val="0"/>
              <c:showSerName val="0"/>
              <c:showPercent val="0"/>
              <c:showBubbleSize val="0"/>
            </c:dLbl>
            <c:txPr>
              <a:bodyPr/>
              <a:lstStyle/>
              <a:p>
                <a:pPr algn="ctr">
                  <a:defRPr lang="es-ES" sz="800" b="1" i="0" u="none" strike="noStrike" kern="1200" baseline="0">
                    <a:solidFill>
                      <a:srgbClr val="000000"/>
                    </a:solidFill>
                    <a:latin typeface="Helvetica" pitchFamily="34" charset="0"/>
                    <a:ea typeface="+mn-ea"/>
                    <a:cs typeface="+mn-cs"/>
                  </a:defRPr>
                </a:pPr>
                <a:endParaRPr lang="es-ES"/>
              </a:p>
            </c:txPr>
            <c:dLblPos val="outEnd"/>
            <c:showLegendKey val="0"/>
            <c:showVal val="1"/>
            <c:showCatName val="0"/>
            <c:showSerName val="0"/>
            <c:showPercent val="0"/>
            <c:showBubbleSize val="0"/>
            <c:showLeaderLines val="0"/>
          </c:dLbls>
          <c:cat>
            <c:strRef>
              <c:f>Sheet1!$F$16</c:f>
              <c:strCache>
                <c:ptCount val="1"/>
                <c:pt idx="0">
                  <c:v>BBVA</c:v>
                </c:pt>
              </c:strCache>
            </c:strRef>
          </c:cat>
          <c:val>
            <c:numRef>
              <c:f>Sheet1!$I$16</c:f>
              <c:numCache>
                <c:formatCode>0.00%</c:formatCode>
                <c:ptCount val="1"/>
                <c:pt idx="0">
                  <c:v>9.0680999999999998E-2</c:v>
                </c:pt>
              </c:numCache>
            </c:numRef>
          </c:val>
        </c:ser>
        <c:dLbls>
          <c:dLblPos val="outEnd"/>
          <c:showLegendKey val="0"/>
          <c:showVal val="1"/>
          <c:showCatName val="0"/>
          <c:showSerName val="0"/>
          <c:showPercent val="0"/>
          <c:showBubbleSize val="0"/>
        </c:dLbls>
        <c:gapWidth val="150"/>
        <c:axId val="102512128"/>
        <c:axId val="102513664"/>
      </c:barChart>
      <c:catAx>
        <c:axId val="102512128"/>
        <c:scaling>
          <c:orientation val="minMax"/>
        </c:scaling>
        <c:delete val="1"/>
        <c:axPos val="b"/>
        <c:majorTickMark val="out"/>
        <c:minorTickMark val="none"/>
        <c:tickLblPos val="low"/>
        <c:crossAx val="102513664"/>
        <c:crosses val="autoZero"/>
        <c:auto val="1"/>
        <c:lblAlgn val="ctr"/>
        <c:lblOffset val="100"/>
        <c:noMultiLvlLbl val="0"/>
      </c:catAx>
      <c:valAx>
        <c:axId val="102513664"/>
        <c:scaling>
          <c:orientation val="minMax"/>
          <c:min val="0"/>
        </c:scaling>
        <c:delete val="1"/>
        <c:axPos val="r"/>
        <c:numFmt formatCode="0.00%" sourceLinked="1"/>
        <c:majorTickMark val="out"/>
        <c:minorTickMark val="none"/>
        <c:tickLblPos val="nextTo"/>
        <c:crossAx val="102512128"/>
        <c:crosses val="max"/>
        <c:crossBetween val="between"/>
      </c:valAx>
    </c:plotArea>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E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57074036-5487-4AEB-8E77-5120AA1185BF}" type="datetimeFigureOut">
              <a:rPr lang="es-ES" smtClean="0"/>
              <a:t>14/11/2017</a:t>
            </a:fld>
            <a:endParaRPr lang="es-E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E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3F43BEA-4FA7-4586-89EB-2B5B2D6ACEB0}" type="slidenum">
              <a:rPr lang="es-ES" smtClean="0"/>
              <a:t>‹#›</a:t>
            </a:fld>
            <a:endParaRPr lang="es-ES"/>
          </a:p>
        </p:txBody>
      </p:sp>
    </p:spTree>
    <p:extLst>
      <p:ext uri="{BB962C8B-B14F-4D97-AF65-F5344CB8AC3E}">
        <p14:creationId xmlns:p14="http://schemas.microsoft.com/office/powerpoint/2010/main" val="154723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E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A29F2ED-B9CC-4835-A4BA-DCBE85A3F70A}" type="datetimeFigureOut">
              <a:rPr lang="es-ES" smtClean="0"/>
              <a:t>14/11/2017</a:t>
            </a:fld>
            <a:endParaRPr lang="es-E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s-E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E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8379270-C34E-4160-9AB4-41A025FA1C34}" type="slidenum">
              <a:rPr lang="es-ES" smtClean="0"/>
              <a:t>‹#›</a:t>
            </a:fld>
            <a:endParaRPr lang="es-ES"/>
          </a:p>
        </p:txBody>
      </p:sp>
    </p:spTree>
    <p:extLst>
      <p:ext uri="{BB962C8B-B14F-4D97-AF65-F5344CB8AC3E}">
        <p14:creationId xmlns:p14="http://schemas.microsoft.com/office/powerpoint/2010/main" val="107349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8379270-C34E-4160-9AB4-41A025FA1C34}" type="slidenum">
              <a:rPr lang="es-ES" smtClean="0"/>
              <a:t>2</a:t>
            </a:fld>
            <a:endParaRPr lang="es-ES"/>
          </a:p>
        </p:txBody>
      </p:sp>
    </p:spTree>
    <p:extLst>
      <p:ext uri="{BB962C8B-B14F-4D97-AF65-F5344CB8AC3E}">
        <p14:creationId xmlns:p14="http://schemas.microsoft.com/office/powerpoint/2010/main" val="117307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8379270-C34E-4160-9AB4-41A025FA1C34}" type="slidenum">
              <a:rPr lang="es-ES" smtClean="0"/>
              <a:t>10</a:t>
            </a:fld>
            <a:endParaRPr lang="es-ES"/>
          </a:p>
        </p:txBody>
      </p:sp>
    </p:spTree>
    <p:extLst>
      <p:ext uri="{BB962C8B-B14F-4D97-AF65-F5344CB8AC3E}">
        <p14:creationId xmlns:p14="http://schemas.microsoft.com/office/powerpoint/2010/main" val="117307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8379270-C34E-4160-9AB4-41A025FA1C34}" type="slidenum">
              <a:rPr lang="es-ES" smtClean="0"/>
              <a:t>18</a:t>
            </a:fld>
            <a:endParaRPr lang="es-ES"/>
          </a:p>
        </p:txBody>
      </p:sp>
    </p:spTree>
    <p:extLst>
      <p:ext uri="{BB962C8B-B14F-4D97-AF65-F5344CB8AC3E}">
        <p14:creationId xmlns:p14="http://schemas.microsoft.com/office/powerpoint/2010/main" val="11730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8379270-C34E-4160-9AB4-41A025FA1C34}" type="slidenum">
              <a:rPr lang="es-ES" smtClean="0"/>
              <a:t>22</a:t>
            </a:fld>
            <a:endParaRPr lang="es-ES"/>
          </a:p>
        </p:txBody>
      </p:sp>
    </p:spTree>
    <p:extLst>
      <p:ext uri="{BB962C8B-B14F-4D97-AF65-F5344CB8AC3E}">
        <p14:creationId xmlns:p14="http://schemas.microsoft.com/office/powerpoint/2010/main" val="117307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t>14/11/2017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405820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t>14/11/2017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101488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t>14/11/2017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374149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3209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90111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650027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551701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8718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02643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42045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2243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t>14/11/2017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2514490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834264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61249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949286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58548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78881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34748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04353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67724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08616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1270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1306269-36E8-9146-A3C4-7BC173E9818D}" type="datetimeFigureOut">
              <a:rPr lang="es-ES" smtClean="0"/>
              <a:t>14/11/2017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913598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109114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08847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08419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279763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30460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912607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69344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207831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66269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8576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1306269-36E8-9146-A3C4-7BC173E9818D}" type="datetimeFigureOut">
              <a:rPr lang="es-ES" smtClean="0"/>
              <a:t>14/11/2017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395304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298506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44412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589132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804484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31354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1306269-36E8-9146-A3C4-7BC173E9818D}" type="datetimeFigureOut">
              <a:rPr lang="es-ES" smtClean="0"/>
              <a:t>14/11/2017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366827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1306269-36E8-9146-A3C4-7BC173E9818D}" type="datetimeFigureOut">
              <a:rPr lang="es-ES" smtClean="0"/>
              <a:t>14/11/2017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312851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306269-36E8-9146-A3C4-7BC173E9818D}" type="datetimeFigureOut">
              <a:rPr lang="es-ES" smtClean="0"/>
              <a:t>14/11/2017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403175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t>14/11/2017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72547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1306269-36E8-9146-A3C4-7BC173E9818D}" type="datetimeFigureOut">
              <a:rPr lang="es-ES" smtClean="0"/>
              <a:t>14/11/2017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8BD1F7-F019-794A-AF3E-B40195A6A1B9}" type="slidenum">
              <a:rPr lang="es-ES" smtClean="0"/>
              <a:t>‹#›</a:t>
            </a:fld>
            <a:endParaRPr lang="es-ES"/>
          </a:p>
        </p:txBody>
      </p:sp>
    </p:spTree>
    <p:extLst>
      <p:ext uri="{BB962C8B-B14F-4D97-AF65-F5344CB8AC3E}">
        <p14:creationId xmlns:p14="http://schemas.microsoft.com/office/powerpoint/2010/main" val="380333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306269-36E8-9146-A3C4-7BC173E9818D}" type="datetimeFigureOut">
              <a:rPr lang="es-ES" smtClean="0"/>
              <a:t>14/11/2017</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BD1F7-F019-794A-AF3E-B40195A6A1B9}" type="slidenum">
              <a:rPr lang="es-ES" smtClean="0"/>
              <a:t>‹#›</a:t>
            </a:fld>
            <a:endParaRPr lang="es-ES"/>
          </a:p>
        </p:txBody>
      </p:sp>
    </p:spTree>
    <p:extLst>
      <p:ext uri="{BB962C8B-B14F-4D97-AF65-F5344CB8AC3E}">
        <p14:creationId xmlns:p14="http://schemas.microsoft.com/office/powerpoint/2010/main" val="47347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363198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363230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306269-36E8-9146-A3C4-7BC173E9818D}" type="datetimeFigureOut">
              <a:rPr lang="es-ES" smtClean="0">
                <a:solidFill>
                  <a:prstClr val="black">
                    <a:tint val="75000"/>
                  </a:prstClr>
                </a:solidFill>
              </a:rPr>
              <a:pPr/>
              <a:t>14/11/2017</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BD1F7-F019-794A-AF3E-B40195A6A1B9}"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3146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slideLayout" Target="../slideLayouts/slideLayout2.xml"/><Relationship Id="rId12"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8.png"/><Relationship Id="rId5" Type="http://schemas.openxmlformats.org/officeDocument/2006/relationships/tags" Target="../tags/tag86.xml"/><Relationship Id="rId10" Type="http://schemas.openxmlformats.org/officeDocument/2006/relationships/image" Target="../media/image7.png"/><Relationship Id="rId4" Type="http://schemas.openxmlformats.org/officeDocument/2006/relationships/tags" Target="../tags/tag85.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tags" Target="../tags/tag90.xml"/><Relationship Id="rId7" Type="http://schemas.openxmlformats.org/officeDocument/2006/relationships/image" Target="../media/image3.png"/><Relationship Id="rId12" Type="http://schemas.openxmlformats.org/officeDocument/2006/relationships/image" Target="../media/image15.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11" Type="http://schemas.openxmlformats.org/officeDocument/2006/relationships/image" Target="../media/image14.gif"/><Relationship Id="rId5" Type="http://schemas.openxmlformats.org/officeDocument/2006/relationships/tags" Target="../tags/tag92.xml"/><Relationship Id="rId15" Type="http://schemas.openxmlformats.org/officeDocument/2006/relationships/image" Target="../media/image17.png"/><Relationship Id="rId10" Type="http://schemas.openxmlformats.org/officeDocument/2006/relationships/image" Target="../media/image13.jpeg"/><Relationship Id="rId4" Type="http://schemas.openxmlformats.org/officeDocument/2006/relationships/tags" Target="../tags/tag91.xml"/><Relationship Id="rId9" Type="http://schemas.openxmlformats.org/officeDocument/2006/relationships/image" Target="../media/image12.png"/><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5.xml"/><Relationship Id="rId7" Type="http://schemas.openxmlformats.org/officeDocument/2006/relationships/image" Target="../media/image19.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slideLayout" Target="../slideLayouts/slideLayout2.xml"/><Relationship Id="rId18" Type="http://schemas.openxmlformats.org/officeDocument/2006/relationships/image" Target="../media/image25.png"/><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image" Target="../media/image24.png"/><Relationship Id="rId2" Type="http://schemas.openxmlformats.org/officeDocument/2006/relationships/tags" Target="../tags/tag97.xml"/><Relationship Id="rId16" Type="http://schemas.openxmlformats.org/officeDocument/2006/relationships/image" Target="../media/image23.jpe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image" Target="../media/image22.png"/><Relationship Id="rId10" Type="http://schemas.openxmlformats.org/officeDocument/2006/relationships/tags" Target="../tags/tag105.xml"/><Relationship Id="rId19" Type="http://schemas.openxmlformats.org/officeDocument/2006/relationships/image" Target="../media/image26.png"/><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slideLayout" Target="../slideLayouts/slideLayout2.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image" Target="../media/image3.png"/><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slideLayout" Target="../slideLayouts/slideLayout2.xml"/><Relationship Id="rId2" Type="http://schemas.openxmlformats.org/officeDocument/2006/relationships/tags" Target="../tags/tag139.xml"/><Relationship Id="rId16" Type="http://schemas.openxmlformats.org/officeDocument/2006/relationships/tags" Target="../tags/tag153.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tags" Target="../tags/tag152.xml"/><Relationship Id="rId10" Type="http://schemas.openxmlformats.org/officeDocument/2006/relationships/tags" Target="../tags/tag147.xml"/><Relationship Id="rId19" Type="http://schemas.openxmlformats.org/officeDocument/2006/relationships/chart" Target="../charts/chart2.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s>
</file>

<file path=ppt/slides/_rels/slide26.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tags" Target="../tags/tag166.xml"/><Relationship Id="rId18" Type="http://schemas.openxmlformats.org/officeDocument/2006/relationships/tags" Target="../tags/tag171.xml"/><Relationship Id="rId26" Type="http://schemas.openxmlformats.org/officeDocument/2006/relationships/tags" Target="../tags/tag179.xml"/><Relationship Id="rId39" Type="http://schemas.openxmlformats.org/officeDocument/2006/relationships/chart" Target="../charts/chart3.xml"/><Relationship Id="rId3" Type="http://schemas.openxmlformats.org/officeDocument/2006/relationships/tags" Target="../tags/tag156.xml"/><Relationship Id="rId21" Type="http://schemas.openxmlformats.org/officeDocument/2006/relationships/tags" Target="../tags/tag174.xml"/><Relationship Id="rId34" Type="http://schemas.openxmlformats.org/officeDocument/2006/relationships/image" Target="../media/image3.png"/><Relationship Id="rId42" Type="http://schemas.openxmlformats.org/officeDocument/2006/relationships/image" Target="../media/image30.jpeg"/><Relationship Id="rId7" Type="http://schemas.openxmlformats.org/officeDocument/2006/relationships/tags" Target="../tags/tag160.xml"/><Relationship Id="rId12" Type="http://schemas.openxmlformats.org/officeDocument/2006/relationships/tags" Target="../tags/tag165.xml"/><Relationship Id="rId17" Type="http://schemas.openxmlformats.org/officeDocument/2006/relationships/tags" Target="../tags/tag170.xml"/><Relationship Id="rId25" Type="http://schemas.openxmlformats.org/officeDocument/2006/relationships/tags" Target="../tags/tag178.xml"/><Relationship Id="rId33" Type="http://schemas.openxmlformats.org/officeDocument/2006/relationships/slideLayout" Target="../slideLayouts/slideLayout2.xml"/><Relationship Id="rId38" Type="http://schemas.openxmlformats.org/officeDocument/2006/relationships/image" Target="../media/image29.jpeg"/><Relationship Id="rId2" Type="http://schemas.openxmlformats.org/officeDocument/2006/relationships/tags" Target="../tags/tag155.xml"/><Relationship Id="rId16" Type="http://schemas.openxmlformats.org/officeDocument/2006/relationships/tags" Target="../tags/tag169.xml"/><Relationship Id="rId20" Type="http://schemas.openxmlformats.org/officeDocument/2006/relationships/tags" Target="../tags/tag173.xml"/><Relationship Id="rId29" Type="http://schemas.openxmlformats.org/officeDocument/2006/relationships/tags" Target="../tags/tag182.xml"/><Relationship Id="rId41" Type="http://schemas.openxmlformats.org/officeDocument/2006/relationships/hyperlink" Target="http://www.google.com/url?sa=i&amp;source=images&amp;cd=&amp;cad=rja&amp;uact=8&amp;docid=JK_g_LjqQeI8WM&amp;tbnid=H-84Y70qn1oE_M&amp;ved=0CAgQjRw&amp;url=http://www.afrny.com/by-category/&amp;ei=GBR6U8_qL4fB7Abf1ICYCw&amp;psig=AFQjCNE3qASos1DnSEuBvOIMs9HrlI5Y0g&amp;ust=1400595864890184" TargetMode="Externa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tags" Target="../tags/tag164.xml"/><Relationship Id="rId24" Type="http://schemas.openxmlformats.org/officeDocument/2006/relationships/tags" Target="../tags/tag177.xml"/><Relationship Id="rId32" Type="http://schemas.openxmlformats.org/officeDocument/2006/relationships/tags" Target="../tags/tag185.xml"/><Relationship Id="rId37" Type="http://schemas.openxmlformats.org/officeDocument/2006/relationships/hyperlink" Target="http://intranet.gms.com/Logos%20MS/logos/Barclays.jpg" TargetMode="External"/><Relationship Id="rId40" Type="http://schemas.openxmlformats.org/officeDocument/2006/relationships/chart" Target="../charts/chart4.xml"/><Relationship Id="rId5" Type="http://schemas.openxmlformats.org/officeDocument/2006/relationships/tags" Target="../tags/tag158.xml"/><Relationship Id="rId15" Type="http://schemas.openxmlformats.org/officeDocument/2006/relationships/tags" Target="../tags/tag168.xml"/><Relationship Id="rId23" Type="http://schemas.openxmlformats.org/officeDocument/2006/relationships/tags" Target="../tags/tag176.xml"/><Relationship Id="rId28" Type="http://schemas.openxmlformats.org/officeDocument/2006/relationships/tags" Target="../tags/tag181.xml"/><Relationship Id="rId36" Type="http://schemas.openxmlformats.org/officeDocument/2006/relationships/image" Target="../media/image28.jpeg"/><Relationship Id="rId10" Type="http://schemas.openxmlformats.org/officeDocument/2006/relationships/tags" Target="../tags/tag163.xml"/><Relationship Id="rId19" Type="http://schemas.openxmlformats.org/officeDocument/2006/relationships/tags" Target="../tags/tag172.xml"/><Relationship Id="rId31" Type="http://schemas.openxmlformats.org/officeDocument/2006/relationships/tags" Target="../tags/tag184.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tags" Target="../tags/tag167.xml"/><Relationship Id="rId22" Type="http://schemas.openxmlformats.org/officeDocument/2006/relationships/tags" Target="../tags/tag175.xml"/><Relationship Id="rId27" Type="http://schemas.openxmlformats.org/officeDocument/2006/relationships/tags" Target="../tags/tag180.xml"/><Relationship Id="rId30" Type="http://schemas.openxmlformats.org/officeDocument/2006/relationships/tags" Target="../tags/tag183.xml"/><Relationship Id="rId35" Type="http://schemas.openxmlformats.org/officeDocument/2006/relationships/hyperlink" Target="http://intranet.gms.com/Logos%20MS/logos/Santander1.png" TargetMode="External"/><Relationship Id="rId43"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42.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88.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3.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3.png"/><Relationship Id="rId2" Type="http://schemas.openxmlformats.org/officeDocument/2006/relationships/tags" Target="../tags/tag25.xml"/><Relationship Id="rId16"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chart" Target="../charts/chart1.xml"/><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3.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slideLayout" Target="../slideLayouts/slideLayout13.xml"/><Relationship Id="rId5" Type="http://schemas.openxmlformats.org/officeDocument/2006/relationships/tags" Target="../tags/tag43.xml"/><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5.png"/><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image" Target="../media/image3.png"/><Relationship Id="rId2" Type="http://schemas.openxmlformats.org/officeDocument/2006/relationships/tags" Target="../tags/tag50.xml"/><Relationship Id="rId16"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713853"/>
            <a:ext cx="7772400" cy="1102519"/>
          </a:xfrm>
        </p:spPr>
        <p:txBody>
          <a:bodyPr/>
          <a:lstStyle/>
          <a:p>
            <a:r>
              <a:rPr lang="es-ES" b="1" dirty="0" smtClean="0">
                <a:solidFill>
                  <a:srgbClr val="202B6C"/>
                </a:solidFill>
                <a:latin typeface="Helvetica"/>
                <a:cs typeface="Helvetica"/>
              </a:rPr>
              <a:t>Fernando Prieto</a:t>
            </a:r>
            <a:endParaRPr lang="es-ES" b="1" dirty="0">
              <a:solidFill>
                <a:srgbClr val="202B6C"/>
              </a:solidFill>
              <a:latin typeface="Helvetica"/>
              <a:cs typeface="Helvetica"/>
            </a:endParaRPr>
          </a:p>
        </p:txBody>
      </p:sp>
      <p:sp>
        <p:nvSpPr>
          <p:cNvPr id="3" name="Subtítulo 2"/>
          <p:cNvSpPr>
            <a:spLocks noGrp="1"/>
          </p:cNvSpPr>
          <p:nvPr>
            <p:ph type="subTitle" idx="1"/>
          </p:nvPr>
        </p:nvSpPr>
        <p:spPr>
          <a:xfrm>
            <a:off x="1371600" y="1676198"/>
            <a:ext cx="6400800" cy="664445"/>
          </a:xfrm>
        </p:spPr>
        <p:txBody>
          <a:bodyPr>
            <a:normAutofit fontScale="85000" lnSpcReduction="10000"/>
          </a:bodyPr>
          <a:lstStyle/>
          <a:p>
            <a:r>
              <a:rPr lang="es-ES" dirty="0" smtClean="0">
                <a:solidFill>
                  <a:srgbClr val="202B6C"/>
                </a:solidFill>
                <a:latin typeface="Helvetica"/>
                <a:cs typeface="Helvetica"/>
              </a:rPr>
              <a:t>Gestión del Riesgo de Modelo (MRM)</a:t>
            </a:r>
            <a:endParaRPr lang="es-ES" dirty="0">
              <a:solidFill>
                <a:srgbClr val="202B6C"/>
              </a:solidFill>
              <a:latin typeface="Helvetica"/>
              <a:cs typeface="Helvetica"/>
            </a:endParaRPr>
          </a:p>
        </p:txBody>
      </p:sp>
    </p:spTree>
    <p:extLst>
      <p:ext uri="{BB962C8B-B14F-4D97-AF65-F5344CB8AC3E}">
        <p14:creationId xmlns:p14="http://schemas.microsoft.com/office/powerpoint/2010/main" val="3395551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 name="Título 1"/>
          <p:cNvSpPr txBox="1">
            <a:spLocks/>
          </p:cNvSpPr>
          <p:nvPr/>
        </p:nvSpPr>
        <p:spPr>
          <a:xfrm>
            <a:off x="2924994" y="241935"/>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3200" b="1" dirty="0" smtClean="0">
                <a:solidFill>
                  <a:srgbClr val="202B6C"/>
                </a:solidFill>
                <a:latin typeface="Helvetica"/>
                <a:cs typeface="Helvetica"/>
              </a:rPr>
              <a:t>Índice</a:t>
            </a:r>
            <a:endParaRPr lang="es-ES" sz="3200" b="1" dirty="0">
              <a:solidFill>
                <a:srgbClr val="202B6C"/>
              </a:solidFill>
              <a:latin typeface="Helvetica"/>
              <a:cs typeface="Helvetica"/>
            </a:endParaRPr>
          </a:p>
          <a:p>
            <a:pPr algn="l"/>
            <a:endParaRPr lang="es-ES" sz="2100" b="1" dirty="0">
              <a:solidFill>
                <a:srgbClr val="202B6C"/>
              </a:solidFill>
              <a:latin typeface="Helvetica" pitchFamily="34" charset="0"/>
              <a:cs typeface="Helvetica"/>
            </a:endParaRPr>
          </a:p>
        </p:txBody>
      </p:sp>
      <p:sp>
        <p:nvSpPr>
          <p:cNvPr id="41" name="Text Box 11"/>
          <p:cNvSpPr txBox="1">
            <a:spLocks noChangeArrowheads="1"/>
          </p:cNvSpPr>
          <p:nvPr/>
        </p:nvSpPr>
        <p:spPr bwMode="blackWhite">
          <a:xfrm>
            <a:off x="1580591" y="1860550"/>
            <a:ext cx="7461810" cy="1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marL="457200" indent="-457200">
              <a:lnSpc>
                <a:spcPts val="1500"/>
              </a:lnSpc>
              <a:spcBef>
                <a:spcPct val="40000"/>
              </a:spcBef>
              <a:spcAft>
                <a:spcPct val="40000"/>
              </a:spcAft>
              <a:buFont typeface="+mj-lt"/>
              <a:buAutoNum type="arabicPeriod"/>
            </a:pPr>
            <a:r>
              <a:rPr lang="es-ES" sz="1600" dirty="0">
                <a:solidFill>
                  <a:srgbClr val="202B6C"/>
                </a:solidFill>
                <a:latin typeface="Helvetica" pitchFamily="34" charset="0"/>
              </a:rPr>
              <a:t>D</a:t>
            </a:r>
            <a:r>
              <a:rPr lang="es-ES" sz="1600" dirty="0" smtClean="0">
                <a:solidFill>
                  <a:srgbClr val="202B6C"/>
                </a:solidFill>
                <a:latin typeface="Helvetica" pitchFamily="34" charset="0"/>
              </a:rPr>
              <a:t>efinición y fuentes del Riesgo de Modelo</a:t>
            </a:r>
            <a:endParaRPr lang="es-ES" sz="1600"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b="1" dirty="0" smtClean="0">
                <a:solidFill>
                  <a:srgbClr val="202B6C"/>
                </a:solidFill>
                <a:latin typeface="Helvetica" pitchFamily="34" charset="0"/>
              </a:rPr>
              <a:t>Normativa sobre Riesgo de Modelo</a:t>
            </a:r>
          </a:p>
          <a:p>
            <a:pPr marL="457200" indent="-457200">
              <a:lnSpc>
                <a:spcPts val="1500"/>
              </a:lnSpc>
              <a:spcBef>
                <a:spcPct val="40000"/>
              </a:spcBef>
              <a:spcAft>
                <a:spcPct val="40000"/>
              </a:spcAft>
              <a:buFont typeface="+mj-lt"/>
              <a:buAutoNum type="arabicPeriod"/>
            </a:pPr>
            <a:r>
              <a:rPr lang="es-ES" sz="1600" dirty="0">
                <a:solidFill>
                  <a:srgbClr val="202B6C"/>
                </a:solidFill>
                <a:latin typeface="Helvetica" pitchFamily="34" charset="0"/>
              </a:rPr>
              <a:t>Mejores </a:t>
            </a:r>
            <a:r>
              <a:rPr lang="es-ES" sz="1600" dirty="0" smtClean="0">
                <a:solidFill>
                  <a:srgbClr val="202B6C"/>
                </a:solidFill>
                <a:latin typeface="Helvetica" pitchFamily="34" charset="0"/>
              </a:rPr>
              <a:t>Prácticas</a:t>
            </a:r>
            <a:endParaRPr lang="es-ES" sz="1600"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dirty="0" smtClean="0">
                <a:solidFill>
                  <a:srgbClr val="202B6C"/>
                </a:solidFill>
                <a:latin typeface="Helvetica" pitchFamily="34" charset="0"/>
              </a:rPr>
              <a:t>Conclusiones</a:t>
            </a:r>
          </a:p>
        </p:txBody>
      </p:sp>
      <p:sp>
        <p:nvSpPr>
          <p:cNvPr id="2" name="Rectangle 1"/>
          <p:cNvSpPr/>
          <p:nvPr/>
        </p:nvSpPr>
        <p:spPr>
          <a:xfrm>
            <a:off x="2668772" y="241935"/>
            <a:ext cx="256222" cy="587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805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548" name="Rectangle 547"/>
          <p:cNvSpPr/>
          <p:nvPr/>
        </p:nvSpPr>
        <p:spPr>
          <a:xfrm>
            <a:off x="7046055" y="3873492"/>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smtClean="0">
                <a:solidFill>
                  <a:srgbClr val="202B6C"/>
                </a:solidFill>
                <a:latin typeface="Helvetica" pitchFamily="34" charset="0"/>
                <a:ea typeface="ＭＳ Ｐゴシック" pitchFamily="16" charset="-128"/>
              </a:rPr>
              <a:t>Contexto Supervisor </a:t>
            </a:r>
            <a:r>
              <a:rPr lang="es-ES" sz="2100" b="1" dirty="0">
                <a:solidFill>
                  <a:srgbClr val="202B6C"/>
                </a:solidFill>
                <a:latin typeface="Helvetica" pitchFamily="34" charset="0"/>
                <a:ea typeface="ＭＳ Ｐゴシック" pitchFamily="16" charset="-128"/>
              </a:rPr>
              <a:t>y R</a:t>
            </a:r>
            <a:r>
              <a:rPr lang="es-ES" sz="2100" b="1" dirty="0" smtClean="0">
                <a:solidFill>
                  <a:srgbClr val="202B6C"/>
                </a:solidFill>
                <a:latin typeface="Helvetica" pitchFamily="34" charset="0"/>
                <a:ea typeface="ＭＳ Ｐゴシック" pitchFamily="16" charset="-128"/>
              </a:rPr>
              <a:t>egulatorio</a:t>
            </a:r>
            <a:endParaRPr lang="es-ES" sz="21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1"/>
            </p:custDataLst>
          </p:nvPr>
        </p:nvSpPr>
        <p:spPr>
          <a:xfrm>
            <a:off x="467544" y="874002"/>
            <a:ext cx="8405614"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El contexto de regulación relacionado con MRM presenta diferencias entre países: madurez regulatoria en USA, regulación indirecta e inespecífica en Europa (salvo en Polonia), escasa regulación en otras regiones</a:t>
            </a:r>
          </a:p>
        </p:txBody>
      </p:sp>
      <p:grpSp>
        <p:nvGrpSpPr>
          <p:cNvPr id="11" name="Group 10"/>
          <p:cNvGrpSpPr>
            <a:grpSpLocks noChangeAspect="1"/>
          </p:cNvGrpSpPr>
          <p:nvPr/>
        </p:nvGrpSpPr>
        <p:grpSpPr>
          <a:xfrm>
            <a:off x="603804" y="1216423"/>
            <a:ext cx="8199084" cy="3656076"/>
            <a:chOff x="631726" y="1700809"/>
            <a:chExt cx="8422948" cy="3820577"/>
          </a:xfrm>
        </p:grpSpPr>
        <p:sp>
          <p:nvSpPr>
            <p:cNvPr id="12" name="Rectangle 11"/>
            <p:cNvSpPr/>
            <p:nvPr/>
          </p:nvSpPr>
          <p:spPr>
            <a:xfrm>
              <a:off x="5172589" y="3859283"/>
              <a:ext cx="280590" cy="721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Freeform 10308"/>
            <p:cNvSpPr>
              <a:spLocks/>
            </p:cNvSpPr>
            <p:nvPr/>
          </p:nvSpPr>
          <p:spPr bwMode="auto">
            <a:xfrm>
              <a:off x="2996705" y="3831572"/>
              <a:ext cx="34856" cy="11085"/>
            </a:xfrm>
            <a:custGeom>
              <a:avLst/>
              <a:gdLst>
                <a:gd name="T0" fmla="*/ 0 w 18"/>
                <a:gd name="T1" fmla="*/ 0 h 6"/>
                <a:gd name="T2" fmla="*/ 57560986 w 18"/>
                <a:gd name="T3" fmla="*/ 10913651 h 6"/>
                <a:gd name="T4" fmla="*/ 6395861 w 18"/>
                <a:gd name="T5" fmla="*/ 32743333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8" y="2"/>
                  </a:lnTo>
                  <a:lnTo>
                    <a:pt x="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 name="Freeform 10309"/>
            <p:cNvSpPr>
              <a:spLocks/>
            </p:cNvSpPr>
            <p:nvPr/>
          </p:nvSpPr>
          <p:spPr bwMode="auto">
            <a:xfrm>
              <a:off x="2996705" y="3831572"/>
              <a:ext cx="34856" cy="11085"/>
            </a:xfrm>
            <a:custGeom>
              <a:avLst/>
              <a:gdLst>
                <a:gd name="T0" fmla="*/ 0 w 18"/>
                <a:gd name="T1" fmla="*/ 0 h 6"/>
                <a:gd name="T2" fmla="*/ 57560986 w 18"/>
                <a:gd name="T3" fmla="*/ 10913651 h 6"/>
                <a:gd name="T4" fmla="*/ 6395861 w 18"/>
                <a:gd name="T5" fmla="*/ 32743333 h 6"/>
                <a:gd name="T6" fmla="*/ 0 w 18"/>
                <a:gd name="T7" fmla="*/ 0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0"/>
                  </a:moveTo>
                  <a:lnTo>
                    <a:pt x="18" y="2"/>
                  </a:lnTo>
                  <a:lnTo>
                    <a:pt x="2" y="6"/>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 name="Freeform 10310"/>
            <p:cNvSpPr>
              <a:spLocks/>
            </p:cNvSpPr>
            <p:nvPr/>
          </p:nvSpPr>
          <p:spPr bwMode="auto">
            <a:xfrm>
              <a:off x="5997806" y="3378327"/>
              <a:ext cx="327646" cy="209379"/>
            </a:xfrm>
            <a:custGeom>
              <a:avLst/>
              <a:gdLst>
                <a:gd name="T0" fmla="*/ 0 w 165"/>
                <a:gd name="T1" fmla="*/ 304000465 h 118"/>
                <a:gd name="T2" fmla="*/ 19675995 w 165"/>
                <a:gd name="T3" fmla="*/ 188690654 h 118"/>
                <a:gd name="T4" fmla="*/ 78702169 w 165"/>
                <a:gd name="T5" fmla="*/ 220137952 h 118"/>
                <a:gd name="T6" fmla="*/ 167240527 w 165"/>
                <a:gd name="T7" fmla="*/ 83862513 h 118"/>
                <a:gd name="T8" fmla="*/ 334481055 w 165"/>
                <a:gd name="T9" fmla="*/ 94344183 h 118"/>
                <a:gd name="T10" fmla="*/ 393507229 w 165"/>
                <a:gd name="T11" fmla="*/ 0 h 118"/>
                <a:gd name="T12" fmla="*/ 423021221 w 165"/>
                <a:gd name="T13" fmla="*/ 125793769 h 118"/>
                <a:gd name="T14" fmla="*/ 488606061 w 165"/>
                <a:gd name="T15" fmla="*/ 68138863 h 118"/>
                <a:gd name="T16" fmla="*/ 541073571 w 165"/>
                <a:gd name="T17" fmla="*/ 83862513 h 118"/>
                <a:gd name="T18" fmla="*/ 541073571 w 165"/>
                <a:gd name="T19" fmla="*/ 104828141 h 118"/>
                <a:gd name="T20" fmla="*/ 409903892 w 165"/>
                <a:gd name="T21" fmla="*/ 152001376 h 118"/>
                <a:gd name="T22" fmla="*/ 416462556 w 165"/>
                <a:gd name="T23" fmla="*/ 235863889 h 118"/>
                <a:gd name="T24" fmla="*/ 393507229 w 165"/>
                <a:gd name="T25" fmla="*/ 304000465 h 118"/>
                <a:gd name="T26" fmla="*/ 357436382 w 165"/>
                <a:gd name="T27" fmla="*/ 314484423 h 118"/>
                <a:gd name="T28" fmla="*/ 373833044 w 165"/>
                <a:gd name="T29" fmla="*/ 351173700 h 118"/>
                <a:gd name="T30" fmla="*/ 344319052 w 165"/>
                <a:gd name="T31" fmla="*/ 372139328 h 118"/>
                <a:gd name="T32" fmla="*/ 334481055 w 165"/>
                <a:gd name="T33" fmla="*/ 445517883 h 118"/>
                <a:gd name="T34" fmla="*/ 239384032 w 165"/>
                <a:gd name="T35" fmla="*/ 503175076 h 118"/>
                <a:gd name="T36" fmla="*/ 209871849 w 165"/>
                <a:gd name="T37" fmla="*/ 587037589 h 118"/>
                <a:gd name="T38" fmla="*/ 72143505 w 165"/>
                <a:gd name="T39" fmla="*/ 618484888 h 118"/>
                <a:gd name="T40" fmla="*/ 6558665 w 165"/>
                <a:gd name="T41" fmla="*/ 587037589 h 118"/>
                <a:gd name="T42" fmla="*/ 42629513 w 165"/>
                <a:gd name="T43" fmla="*/ 503175076 h 118"/>
                <a:gd name="T44" fmla="*/ 0 w 165"/>
                <a:gd name="T45" fmla="*/ 456001841 h 118"/>
                <a:gd name="T46" fmla="*/ 0 w 165"/>
                <a:gd name="T47" fmla="*/ 30400046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118"/>
                <a:gd name="T74" fmla="*/ 165 w 16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118">
                  <a:moveTo>
                    <a:pt x="0" y="58"/>
                  </a:moveTo>
                  <a:lnTo>
                    <a:pt x="6" y="36"/>
                  </a:lnTo>
                  <a:lnTo>
                    <a:pt x="24" y="42"/>
                  </a:lnTo>
                  <a:lnTo>
                    <a:pt x="51" y="16"/>
                  </a:lnTo>
                  <a:lnTo>
                    <a:pt x="102" y="18"/>
                  </a:lnTo>
                  <a:lnTo>
                    <a:pt x="120" y="0"/>
                  </a:lnTo>
                  <a:lnTo>
                    <a:pt x="129" y="24"/>
                  </a:lnTo>
                  <a:lnTo>
                    <a:pt x="149" y="13"/>
                  </a:lnTo>
                  <a:lnTo>
                    <a:pt x="165" y="16"/>
                  </a:lnTo>
                  <a:lnTo>
                    <a:pt x="165" y="20"/>
                  </a:lnTo>
                  <a:lnTo>
                    <a:pt x="125" y="29"/>
                  </a:lnTo>
                  <a:lnTo>
                    <a:pt x="127" y="45"/>
                  </a:lnTo>
                  <a:lnTo>
                    <a:pt x="120" y="58"/>
                  </a:lnTo>
                  <a:lnTo>
                    <a:pt x="109" y="60"/>
                  </a:lnTo>
                  <a:lnTo>
                    <a:pt x="114" y="67"/>
                  </a:lnTo>
                  <a:lnTo>
                    <a:pt x="105" y="71"/>
                  </a:lnTo>
                  <a:lnTo>
                    <a:pt x="102" y="85"/>
                  </a:lnTo>
                  <a:lnTo>
                    <a:pt x="73" y="96"/>
                  </a:lnTo>
                  <a:lnTo>
                    <a:pt x="64" y="112"/>
                  </a:lnTo>
                  <a:lnTo>
                    <a:pt x="22" y="118"/>
                  </a:lnTo>
                  <a:lnTo>
                    <a:pt x="2" y="112"/>
                  </a:lnTo>
                  <a:lnTo>
                    <a:pt x="13" y="96"/>
                  </a:lnTo>
                  <a:lnTo>
                    <a:pt x="0" y="87"/>
                  </a:lnTo>
                  <a:lnTo>
                    <a:pt x="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 name="Freeform 10311"/>
            <p:cNvSpPr>
              <a:spLocks/>
            </p:cNvSpPr>
            <p:nvPr/>
          </p:nvSpPr>
          <p:spPr bwMode="auto">
            <a:xfrm>
              <a:off x="5997806" y="3378327"/>
              <a:ext cx="327646" cy="209379"/>
            </a:xfrm>
            <a:custGeom>
              <a:avLst/>
              <a:gdLst>
                <a:gd name="T0" fmla="*/ 0 w 165"/>
                <a:gd name="T1" fmla="*/ 304000465 h 118"/>
                <a:gd name="T2" fmla="*/ 19675995 w 165"/>
                <a:gd name="T3" fmla="*/ 188690654 h 118"/>
                <a:gd name="T4" fmla="*/ 78702169 w 165"/>
                <a:gd name="T5" fmla="*/ 220137952 h 118"/>
                <a:gd name="T6" fmla="*/ 167240527 w 165"/>
                <a:gd name="T7" fmla="*/ 83862513 h 118"/>
                <a:gd name="T8" fmla="*/ 334481055 w 165"/>
                <a:gd name="T9" fmla="*/ 94344183 h 118"/>
                <a:gd name="T10" fmla="*/ 393507229 w 165"/>
                <a:gd name="T11" fmla="*/ 0 h 118"/>
                <a:gd name="T12" fmla="*/ 423021221 w 165"/>
                <a:gd name="T13" fmla="*/ 125793769 h 118"/>
                <a:gd name="T14" fmla="*/ 488606061 w 165"/>
                <a:gd name="T15" fmla="*/ 68138863 h 118"/>
                <a:gd name="T16" fmla="*/ 541073571 w 165"/>
                <a:gd name="T17" fmla="*/ 83862513 h 118"/>
                <a:gd name="T18" fmla="*/ 541073571 w 165"/>
                <a:gd name="T19" fmla="*/ 104828141 h 118"/>
                <a:gd name="T20" fmla="*/ 409903892 w 165"/>
                <a:gd name="T21" fmla="*/ 152001376 h 118"/>
                <a:gd name="T22" fmla="*/ 416462556 w 165"/>
                <a:gd name="T23" fmla="*/ 235863889 h 118"/>
                <a:gd name="T24" fmla="*/ 393507229 w 165"/>
                <a:gd name="T25" fmla="*/ 304000465 h 118"/>
                <a:gd name="T26" fmla="*/ 357436382 w 165"/>
                <a:gd name="T27" fmla="*/ 314484423 h 118"/>
                <a:gd name="T28" fmla="*/ 373833044 w 165"/>
                <a:gd name="T29" fmla="*/ 351173700 h 118"/>
                <a:gd name="T30" fmla="*/ 344319052 w 165"/>
                <a:gd name="T31" fmla="*/ 372139328 h 118"/>
                <a:gd name="T32" fmla="*/ 334481055 w 165"/>
                <a:gd name="T33" fmla="*/ 445517883 h 118"/>
                <a:gd name="T34" fmla="*/ 239384032 w 165"/>
                <a:gd name="T35" fmla="*/ 503175076 h 118"/>
                <a:gd name="T36" fmla="*/ 209871849 w 165"/>
                <a:gd name="T37" fmla="*/ 587037589 h 118"/>
                <a:gd name="T38" fmla="*/ 72143505 w 165"/>
                <a:gd name="T39" fmla="*/ 618484888 h 118"/>
                <a:gd name="T40" fmla="*/ 6558665 w 165"/>
                <a:gd name="T41" fmla="*/ 587037589 h 118"/>
                <a:gd name="T42" fmla="*/ 42629513 w 165"/>
                <a:gd name="T43" fmla="*/ 503175076 h 118"/>
                <a:gd name="T44" fmla="*/ 0 w 165"/>
                <a:gd name="T45" fmla="*/ 456001841 h 118"/>
                <a:gd name="T46" fmla="*/ 0 w 165"/>
                <a:gd name="T47" fmla="*/ 30400046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118"/>
                <a:gd name="T74" fmla="*/ 165 w 16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118">
                  <a:moveTo>
                    <a:pt x="0" y="58"/>
                  </a:moveTo>
                  <a:lnTo>
                    <a:pt x="6" y="36"/>
                  </a:lnTo>
                  <a:lnTo>
                    <a:pt x="24" y="42"/>
                  </a:lnTo>
                  <a:lnTo>
                    <a:pt x="51" y="16"/>
                  </a:lnTo>
                  <a:lnTo>
                    <a:pt x="102" y="18"/>
                  </a:lnTo>
                  <a:lnTo>
                    <a:pt x="120" y="0"/>
                  </a:lnTo>
                  <a:lnTo>
                    <a:pt x="129" y="24"/>
                  </a:lnTo>
                  <a:lnTo>
                    <a:pt x="149" y="13"/>
                  </a:lnTo>
                  <a:lnTo>
                    <a:pt x="165" y="16"/>
                  </a:lnTo>
                  <a:lnTo>
                    <a:pt x="165" y="20"/>
                  </a:lnTo>
                  <a:lnTo>
                    <a:pt x="125" y="29"/>
                  </a:lnTo>
                  <a:lnTo>
                    <a:pt x="127" y="45"/>
                  </a:lnTo>
                  <a:lnTo>
                    <a:pt x="120" y="58"/>
                  </a:lnTo>
                  <a:lnTo>
                    <a:pt x="109" y="60"/>
                  </a:lnTo>
                  <a:lnTo>
                    <a:pt x="114" y="67"/>
                  </a:lnTo>
                  <a:lnTo>
                    <a:pt x="105" y="71"/>
                  </a:lnTo>
                  <a:lnTo>
                    <a:pt x="102" y="85"/>
                  </a:lnTo>
                  <a:lnTo>
                    <a:pt x="73" y="96"/>
                  </a:lnTo>
                  <a:lnTo>
                    <a:pt x="64" y="112"/>
                  </a:lnTo>
                  <a:lnTo>
                    <a:pt x="22" y="118"/>
                  </a:lnTo>
                  <a:lnTo>
                    <a:pt x="2" y="112"/>
                  </a:lnTo>
                  <a:lnTo>
                    <a:pt x="13" y="96"/>
                  </a:lnTo>
                  <a:lnTo>
                    <a:pt x="0" y="87"/>
                  </a:lnTo>
                  <a:lnTo>
                    <a:pt x="0" y="5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 name="Freeform 10312"/>
            <p:cNvSpPr>
              <a:spLocks/>
            </p:cNvSpPr>
            <p:nvPr/>
          </p:nvSpPr>
          <p:spPr bwMode="auto">
            <a:xfrm>
              <a:off x="5025323" y="3274869"/>
              <a:ext cx="43570" cy="71436"/>
            </a:xfrm>
            <a:custGeom>
              <a:avLst/>
              <a:gdLst>
                <a:gd name="T0" fmla="*/ 0 w 22"/>
                <a:gd name="T1" fmla="*/ 163534408 h 40"/>
                <a:gd name="T2" fmla="*/ 42515601 w 22"/>
                <a:gd name="T3" fmla="*/ 211012881 h 40"/>
                <a:gd name="T4" fmla="*/ 71948923 w 22"/>
                <a:gd name="T5" fmla="*/ 126607729 h 40"/>
                <a:gd name="T6" fmla="*/ 35974462 w 22"/>
                <a:gd name="T7" fmla="*/ 0 h 40"/>
                <a:gd name="T8" fmla="*/ 6541139 w 22"/>
                <a:gd name="T9" fmla="*/ 58027967 h 40"/>
                <a:gd name="T10" fmla="*/ 0 w 22"/>
                <a:gd name="T11" fmla="*/ 163534408 h 40"/>
                <a:gd name="T12" fmla="*/ 0 60000 65536"/>
                <a:gd name="T13" fmla="*/ 0 60000 65536"/>
                <a:gd name="T14" fmla="*/ 0 60000 65536"/>
                <a:gd name="T15" fmla="*/ 0 60000 65536"/>
                <a:gd name="T16" fmla="*/ 0 60000 65536"/>
                <a:gd name="T17" fmla="*/ 0 60000 65536"/>
                <a:gd name="T18" fmla="*/ 0 w 22"/>
                <a:gd name="T19" fmla="*/ 0 h 40"/>
                <a:gd name="T20" fmla="*/ 22 w 2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2" h="40">
                  <a:moveTo>
                    <a:pt x="0" y="31"/>
                  </a:moveTo>
                  <a:lnTo>
                    <a:pt x="13" y="40"/>
                  </a:lnTo>
                  <a:lnTo>
                    <a:pt x="22" y="24"/>
                  </a:lnTo>
                  <a:lnTo>
                    <a:pt x="11" y="0"/>
                  </a:lnTo>
                  <a:lnTo>
                    <a:pt x="2" y="11"/>
                  </a:lnTo>
                  <a:lnTo>
                    <a:pt x="0"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 name="Freeform 10313"/>
            <p:cNvSpPr>
              <a:spLocks/>
            </p:cNvSpPr>
            <p:nvPr/>
          </p:nvSpPr>
          <p:spPr bwMode="auto">
            <a:xfrm>
              <a:off x="5025323" y="3274869"/>
              <a:ext cx="43570" cy="71436"/>
            </a:xfrm>
            <a:custGeom>
              <a:avLst/>
              <a:gdLst>
                <a:gd name="T0" fmla="*/ 0 w 22"/>
                <a:gd name="T1" fmla="*/ 163534408 h 40"/>
                <a:gd name="T2" fmla="*/ 42515601 w 22"/>
                <a:gd name="T3" fmla="*/ 211012881 h 40"/>
                <a:gd name="T4" fmla="*/ 71948923 w 22"/>
                <a:gd name="T5" fmla="*/ 126607729 h 40"/>
                <a:gd name="T6" fmla="*/ 35974462 w 22"/>
                <a:gd name="T7" fmla="*/ 0 h 40"/>
                <a:gd name="T8" fmla="*/ 6541139 w 22"/>
                <a:gd name="T9" fmla="*/ 58027967 h 40"/>
                <a:gd name="T10" fmla="*/ 0 w 22"/>
                <a:gd name="T11" fmla="*/ 163534408 h 40"/>
                <a:gd name="T12" fmla="*/ 0 60000 65536"/>
                <a:gd name="T13" fmla="*/ 0 60000 65536"/>
                <a:gd name="T14" fmla="*/ 0 60000 65536"/>
                <a:gd name="T15" fmla="*/ 0 60000 65536"/>
                <a:gd name="T16" fmla="*/ 0 60000 65536"/>
                <a:gd name="T17" fmla="*/ 0 60000 65536"/>
                <a:gd name="T18" fmla="*/ 0 w 22"/>
                <a:gd name="T19" fmla="*/ 0 h 40"/>
                <a:gd name="T20" fmla="*/ 22 w 2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2" h="40">
                  <a:moveTo>
                    <a:pt x="0" y="31"/>
                  </a:moveTo>
                  <a:lnTo>
                    <a:pt x="13" y="40"/>
                  </a:lnTo>
                  <a:lnTo>
                    <a:pt x="22" y="24"/>
                  </a:lnTo>
                  <a:lnTo>
                    <a:pt x="11" y="0"/>
                  </a:lnTo>
                  <a:lnTo>
                    <a:pt x="2" y="11"/>
                  </a:lnTo>
                  <a:lnTo>
                    <a:pt x="0" y="3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 name="Freeform 10315"/>
            <p:cNvSpPr>
              <a:spLocks/>
            </p:cNvSpPr>
            <p:nvPr/>
          </p:nvSpPr>
          <p:spPr bwMode="auto">
            <a:xfrm>
              <a:off x="4370031" y="3414045"/>
              <a:ext cx="479270" cy="405210"/>
            </a:xfrm>
            <a:custGeom>
              <a:avLst/>
              <a:gdLst>
                <a:gd name="T0" fmla="*/ 0 w 241"/>
                <a:gd name="T1" fmla="*/ 635222401 h 228"/>
                <a:gd name="T2" fmla="*/ 22989246 w 241"/>
                <a:gd name="T3" fmla="*/ 530226679 h 228"/>
                <a:gd name="T4" fmla="*/ 200329426 w 241"/>
                <a:gd name="T5" fmla="*/ 409482171 h 228"/>
                <a:gd name="T6" fmla="*/ 190476892 w 241"/>
                <a:gd name="T7" fmla="*/ 362233523 h 228"/>
                <a:gd name="T8" fmla="*/ 229885216 w 241"/>
                <a:gd name="T9" fmla="*/ 341234379 h 228"/>
                <a:gd name="T10" fmla="*/ 285714432 w 241"/>
                <a:gd name="T11" fmla="*/ 330735952 h 228"/>
                <a:gd name="T12" fmla="*/ 249590285 w 241"/>
                <a:gd name="T13" fmla="*/ 131245225 h 228"/>
                <a:gd name="T14" fmla="*/ 397372862 w 241"/>
                <a:gd name="T15" fmla="*/ 20999144 h 228"/>
                <a:gd name="T16" fmla="*/ 676520749 w 241"/>
                <a:gd name="T17" fmla="*/ 0 h 228"/>
                <a:gd name="T18" fmla="*/ 660099859 w 241"/>
                <a:gd name="T19" fmla="*/ 162742797 h 228"/>
                <a:gd name="T20" fmla="*/ 623975712 w 241"/>
                <a:gd name="T21" fmla="*/ 209991444 h 228"/>
                <a:gd name="T22" fmla="*/ 689657461 w 241"/>
                <a:gd name="T23" fmla="*/ 341234379 h 228"/>
                <a:gd name="T24" fmla="*/ 696225817 w 241"/>
                <a:gd name="T25" fmla="*/ 456730819 h 228"/>
                <a:gd name="T26" fmla="*/ 696225817 w 241"/>
                <a:gd name="T27" fmla="*/ 740218123 h 228"/>
                <a:gd name="T28" fmla="*/ 791463357 w 241"/>
                <a:gd name="T29" fmla="*/ 902960920 h 228"/>
                <a:gd name="T30" fmla="*/ 558293962 w 241"/>
                <a:gd name="T31" fmla="*/ 1160201011 h 228"/>
                <a:gd name="T32" fmla="*/ 492612213 w 241"/>
                <a:gd name="T33" fmla="*/ 1186450515 h 228"/>
                <a:gd name="T34" fmla="*/ 463054611 w 241"/>
                <a:gd name="T35" fmla="*/ 1196948942 h 228"/>
                <a:gd name="T36" fmla="*/ 463054611 w 241"/>
                <a:gd name="T37" fmla="*/ 1139201867 h 228"/>
                <a:gd name="T38" fmla="*/ 147784389 w 241"/>
                <a:gd name="T39" fmla="*/ 808465915 h 228"/>
                <a:gd name="T40" fmla="*/ 0 w 241"/>
                <a:gd name="T41" fmla="*/ 656221545 h 228"/>
                <a:gd name="T42" fmla="*/ 0 w 241"/>
                <a:gd name="T43" fmla="*/ 635222401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1"/>
                <a:gd name="T67" fmla="*/ 0 h 228"/>
                <a:gd name="T68" fmla="*/ 241 w 241"/>
                <a:gd name="T69" fmla="*/ 228 h 2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1" h="228">
                  <a:moveTo>
                    <a:pt x="0" y="121"/>
                  </a:moveTo>
                  <a:lnTo>
                    <a:pt x="7" y="101"/>
                  </a:lnTo>
                  <a:lnTo>
                    <a:pt x="61" y="78"/>
                  </a:lnTo>
                  <a:lnTo>
                    <a:pt x="58" y="69"/>
                  </a:lnTo>
                  <a:lnTo>
                    <a:pt x="70" y="65"/>
                  </a:lnTo>
                  <a:lnTo>
                    <a:pt x="87" y="63"/>
                  </a:lnTo>
                  <a:lnTo>
                    <a:pt x="76" y="25"/>
                  </a:lnTo>
                  <a:lnTo>
                    <a:pt x="121" y="4"/>
                  </a:lnTo>
                  <a:lnTo>
                    <a:pt x="206" y="0"/>
                  </a:lnTo>
                  <a:lnTo>
                    <a:pt x="201" y="31"/>
                  </a:lnTo>
                  <a:lnTo>
                    <a:pt x="190" y="40"/>
                  </a:lnTo>
                  <a:lnTo>
                    <a:pt x="210" y="65"/>
                  </a:lnTo>
                  <a:lnTo>
                    <a:pt x="212" y="87"/>
                  </a:lnTo>
                  <a:lnTo>
                    <a:pt x="212" y="141"/>
                  </a:lnTo>
                  <a:lnTo>
                    <a:pt x="241" y="172"/>
                  </a:lnTo>
                  <a:lnTo>
                    <a:pt x="170" y="221"/>
                  </a:lnTo>
                  <a:lnTo>
                    <a:pt x="150" y="226"/>
                  </a:lnTo>
                  <a:lnTo>
                    <a:pt x="141" y="228"/>
                  </a:lnTo>
                  <a:lnTo>
                    <a:pt x="141" y="217"/>
                  </a:lnTo>
                  <a:lnTo>
                    <a:pt x="45" y="154"/>
                  </a:lnTo>
                  <a:lnTo>
                    <a:pt x="0" y="125"/>
                  </a:lnTo>
                  <a:lnTo>
                    <a:pt x="0" y="12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 name="Freeform 10316"/>
            <p:cNvSpPr>
              <a:spLocks/>
            </p:cNvSpPr>
            <p:nvPr/>
          </p:nvSpPr>
          <p:spPr bwMode="auto">
            <a:xfrm>
              <a:off x="7228221" y="4447393"/>
              <a:ext cx="946340" cy="630601"/>
            </a:xfrm>
            <a:custGeom>
              <a:avLst/>
              <a:gdLst>
                <a:gd name="T0" fmla="*/ 101777177 w 476"/>
                <a:gd name="T1" fmla="*/ 1338015333 h 355"/>
                <a:gd name="T2" fmla="*/ 183856656 w 476"/>
                <a:gd name="T3" fmla="*/ 1584630301 h 355"/>
                <a:gd name="T4" fmla="*/ 410393772 w 476"/>
                <a:gd name="T5" fmla="*/ 1490180651 h 355"/>
                <a:gd name="T6" fmla="*/ 705877360 w 476"/>
                <a:gd name="T7" fmla="*/ 1327519910 h 355"/>
                <a:gd name="T8" fmla="*/ 850334997 w 476"/>
                <a:gd name="T9" fmla="*/ 1537405476 h 355"/>
                <a:gd name="T10" fmla="*/ 952113985 w 476"/>
                <a:gd name="T11" fmla="*/ 1406228714 h 355"/>
                <a:gd name="T12" fmla="*/ 945547482 w 476"/>
                <a:gd name="T13" fmla="*/ 1584630301 h 355"/>
                <a:gd name="T14" fmla="*/ 968528432 w 476"/>
                <a:gd name="T15" fmla="*/ 1621359703 h 355"/>
                <a:gd name="T16" fmla="*/ 1040758156 w 476"/>
                <a:gd name="T17" fmla="*/ 1747291042 h 355"/>
                <a:gd name="T18" fmla="*/ 1172084598 w 476"/>
                <a:gd name="T19" fmla="*/ 1841738402 h 355"/>
                <a:gd name="T20" fmla="*/ 1283711530 w 476"/>
                <a:gd name="T21" fmla="*/ 1862726959 h 355"/>
                <a:gd name="T22" fmla="*/ 1336241745 w 476"/>
                <a:gd name="T23" fmla="*/ 1784020444 h 355"/>
                <a:gd name="T24" fmla="*/ 1474134689 w 476"/>
                <a:gd name="T25" fmla="*/ 1479687518 h 355"/>
                <a:gd name="T26" fmla="*/ 1562778860 w 476"/>
                <a:gd name="T27" fmla="*/ 1112388922 h 355"/>
                <a:gd name="T28" fmla="*/ 1461001683 w 476"/>
                <a:gd name="T29" fmla="*/ 808055995 h 355"/>
                <a:gd name="T30" fmla="*/ 1415037972 w 476"/>
                <a:gd name="T31" fmla="*/ 739842614 h 355"/>
                <a:gd name="T32" fmla="*/ 1283711530 w 476"/>
                <a:gd name="T33" fmla="*/ 514218492 h 355"/>
                <a:gd name="T34" fmla="*/ 1188500856 w 476"/>
                <a:gd name="T35" fmla="*/ 209885566 h 355"/>
                <a:gd name="T36" fmla="*/ 1106421377 w 476"/>
                <a:gd name="T37" fmla="*/ 83954226 h 355"/>
                <a:gd name="T38" fmla="*/ 1040758156 w 476"/>
                <a:gd name="T39" fmla="*/ 435509688 h 355"/>
                <a:gd name="T40" fmla="*/ 902865212 w 476"/>
                <a:gd name="T41" fmla="*/ 94447360 h 355"/>
                <a:gd name="T42" fmla="*/ 748557820 w 476"/>
                <a:gd name="T43" fmla="*/ 83954226 h 355"/>
                <a:gd name="T44" fmla="*/ 623797881 w 476"/>
                <a:gd name="T45" fmla="*/ 225626411 h 355"/>
                <a:gd name="T46" fmla="*/ 594250428 w 476"/>
                <a:gd name="T47" fmla="*/ 246614968 h 355"/>
                <a:gd name="T48" fmla="*/ 558134661 w 476"/>
                <a:gd name="T49" fmla="*/ 209885566 h 355"/>
                <a:gd name="T50" fmla="*/ 439941225 w 476"/>
                <a:gd name="T51" fmla="*/ 293837503 h 355"/>
                <a:gd name="T52" fmla="*/ 397260766 w 476"/>
                <a:gd name="T53" fmla="*/ 341062328 h 355"/>
                <a:gd name="T54" fmla="*/ 374279815 w 476"/>
                <a:gd name="T55" fmla="*/ 351557751 h 355"/>
                <a:gd name="T56" fmla="*/ 351297054 w 476"/>
                <a:gd name="T57" fmla="*/ 456498245 h 355"/>
                <a:gd name="T58" fmla="*/ 131326442 w 476"/>
                <a:gd name="T59" fmla="*/ 608665852 h 355"/>
                <a:gd name="T60" fmla="*/ 29547453 w 476"/>
                <a:gd name="T61" fmla="*/ 703113212 h 355"/>
                <a:gd name="T62" fmla="*/ 36113957 w 476"/>
                <a:gd name="T63" fmla="*/ 975964448 h 355"/>
                <a:gd name="T64" fmla="*/ 22982761 w 476"/>
                <a:gd name="T65" fmla="*/ 996953005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6"/>
                <a:gd name="T100" fmla="*/ 0 h 355"/>
                <a:gd name="T101" fmla="*/ 476 w 47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6" h="355">
                  <a:moveTo>
                    <a:pt x="0" y="188"/>
                  </a:moveTo>
                  <a:lnTo>
                    <a:pt x="31" y="255"/>
                  </a:lnTo>
                  <a:lnTo>
                    <a:pt x="23" y="291"/>
                  </a:lnTo>
                  <a:lnTo>
                    <a:pt x="56" y="302"/>
                  </a:lnTo>
                  <a:lnTo>
                    <a:pt x="81" y="286"/>
                  </a:lnTo>
                  <a:lnTo>
                    <a:pt x="125" y="284"/>
                  </a:lnTo>
                  <a:lnTo>
                    <a:pt x="150" y="266"/>
                  </a:lnTo>
                  <a:lnTo>
                    <a:pt x="215" y="253"/>
                  </a:lnTo>
                  <a:lnTo>
                    <a:pt x="248" y="268"/>
                  </a:lnTo>
                  <a:lnTo>
                    <a:pt x="259" y="293"/>
                  </a:lnTo>
                  <a:lnTo>
                    <a:pt x="268" y="302"/>
                  </a:lnTo>
                  <a:lnTo>
                    <a:pt x="290" y="268"/>
                  </a:lnTo>
                  <a:lnTo>
                    <a:pt x="279" y="304"/>
                  </a:lnTo>
                  <a:lnTo>
                    <a:pt x="288" y="302"/>
                  </a:lnTo>
                  <a:lnTo>
                    <a:pt x="295" y="291"/>
                  </a:lnTo>
                  <a:lnTo>
                    <a:pt x="295" y="309"/>
                  </a:lnTo>
                  <a:lnTo>
                    <a:pt x="308" y="306"/>
                  </a:lnTo>
                  <a:lnTo>
                    <a:pt x="317" y="333"/>
                  </a:lnTo>
                  <a:lnTo>
                    <a:pt x="335" y="344"/>
                  </a:lnTo>
                  <a:lnTo>
                    <a:pt x="357" y="351"/>
                  </a:lnTo>
                  <a:lnTo>
                    <a:pt x="375" y="338"/>
                  </a:lnTo>
                  <a:lnTo>
                    <a:pt x="391" y="355"/>
                  </a:lnTo>
                  <a:lnTo>
                    <a:pt x="391" y="351"/>
                  </a:lnTo>
                  <a:lnTo>
                    <a:pt x="407" y="340"/>
                  </a:lnTo>
                  <a:lnTo>
                    <a:pt x="433" y="335"/>
                  </a:lnTo>
                  <a:lnTo>
                    <a:pt x="449" y="282"/>
                  </a:lnTo>
                  <a:lnTo>
                    <a:pt x="471" y="250"/>
                  </a:lnTo>
                  <a:lnTo>
                    <a:pt x="476" y="212"/>
                  </a:lnTo>
                  <a:lnTo>
                    <a:pt x="469" y="174"/>
                  </a:lnTo>
                  <a:lnTo>
                    <a:pt x="445" y="154"/>
                  </a:lnTo>
                  <a:lnTo>
                    <a:pt x="442" y="141"/>
                  </a:lnTo>
                  <a:lnTo>
                    <a:pt x="431" y="141"/>
                  </a:lnTo>
                  <a:lnTo>
                    <a:pt x="420" y="114"/>
                  </a:lnTo>
                  <a:lnTo>
                    <a:pt x="391" y="98"/>
                  </a:lnTo>
                  <a:lnTo>
                    <a:pt x="380" y="52"/>
                  </a:lnTo>
                  <a:lnTo>
                    <a:pt x="362" y="40"/>
                  </a:lnTo>
                  <a:lnTo>
                    <a:pt x="351" y="0"/>
                  </a:lnTo>
                  <a:lnTo>
                    <a:pt x="337" y="16"/>
                  </a:lnTo>
                  <a:lnTo>
                    <a:pt x="331" y="72"/>
                  </a:lnTo>
                  <a:lnTo>
                    <a:pt x="317" y="83"/>
                  </a:lnTo>
                  <a:lnTo>
                    <a:pt x="264" y="52"/>
                  </a:lnTo>
                  <a:lnTo>
                    <a:pt x="275" y="18"/>
                  </a:lnTo>
                  <a:lnTo>
                    <a:pt x="221" y="5"/>
                  </a:lnTo>
                  <a:lnTo>
                    <a:pt x="228" y="16"/>
                  </a:lnTo>
                  <a:lnTo>
                    <a:pt x="201" y="22"/>
                  </a:lnTo>
                  <a:lnTo>
                    <a:pt x="190" y="43"/>
                  </a:lnTo>
                  <a:lnTo>
                    <a:pt x="194" y="54"/>
                  </a:lnTo>
                  <a:lnTo>
                    <a:pt x="181" y="47"/>
                  </a:lnTo>
                  <a:lnTo>
                    <a:pt x="174" y="58"/>
                  </a:lnTo>
                  <a:lnTo>
                    <a:pt x="170" y="40"/>
                  </a:lnTo>
                  <a:lnTo>
                    <a:pt x="152" y="40"/>
                  </a:lnTo>
                  <a:lnTo>
                    <a:pt x="134" y="56"/>
                  </a:lnTo>
                  <a:lnTo>
                    <a:pt x="132" y="69"/>
                  </a:lnTo>
                  <a:lnTo>
                    <a:pt x="121" y="65"/>
                  </a:lnTo>
                  <a:lnTo>
                    <a:pt x="121" y="81"/>
                  </a:lnTo>
                  <a:lnTo>
                    <a:pt x="114" y="67"/>
                  </a:lnTo>
                  <a:lnTo>
                    <a:pt x="107" y="76"/>
                  </a:lnTo>
                  <a:lnTo>
                    <a:pt x="107" y="87"/>
                  </a:lnTo>
                  <a:lnTo>
                    <a:pt x="92" y="105"/>
                  </a:lnTo>
                  <a:lnTo>
                    <a:pt x="40" y="116"/>
                  </a:lnTo>
                  <a:lnTo>
                    <a:pt x="11" y="141"/>
                  </a:lnTo>
                  <a:lnTo>
                    <a:pt x="9" y="134"/>
                  </a:lnTo>
                  <a:lnTo>
                    <a:pt x="2" y="165"/>
                  </a:lnTo>
                  <a:lnTo>
                    <a:pt x="11" y="186"/>
                  </a:lnTo>
                  <a:lnTo>
                    <a:pt x="2" y="179"/>
                  </a:lnTo>
                  <a:lnTo>
                    <a:pt x="7" y="190"/>
                  </a:lnTo>
                  <a:lnTo>
                    <a:pt x="0" y="1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 name="Freeform 10317"/>
            <p:cNvSpPr>
              <a:spLocks/>
            </p:cNvSpPr>
            <p:nvPr/>
          </p:nvSpPr>
          <p:spPr bwMode="auto">
            <a:xfrm>
              <a:off x="7228221" y="4447393"/>
              <a:ext cx="946340" cy="630601"/>
            </a:xfrm>
            <a:custGeom>
              <a:avLst/>
              <a:gdLst>
                <a:gd name="T0" fmla="*/ 101777177 w 476"/>
                <a:gd name="T1" fmla="*/ 1338015333 h 355"/>
                <a:gd name="T2" fmla="*/ 183856656 w 476"/>
                <a:gd name="T3" fmla="*/ 1584630301 h 355"/>
                <a:gd name="T4" fmla="*/ 410393772 w 476"/>
                <a:gd name="T5" fmla="*/ 1490180651 h 355"/>
                <a:gd name="T6" fmla="*/ 705877360 w 476"/>
                <a:gd name="T7" fmla="*/ 1327519910 h 355"/>
                <a:gd name="T8" fmla="*/ 850334997 w 476"/>
                <a:gd name="T9" fmla="*/ 1537405476 h 355"/>
                <a:gd name="T10" fmla="*/ 952113985 w 476"/>
                <a:gd name="T11" fmla="*/ 1406228714 h 355"/>
                <a:gd name="T12" fmla="*/ 945547482 w 476"/>
                <a:gd name="T13" fmla="*/ 1584630301 h 355"/>
                <a:gd name="T14" fmla="*/ 968528432 w 476"/>
                <a:gd name="T15" fmla="*/ 1621359703 h 355"/>
                <a:gd name="T16" fmla="*/ 1040758156 w 476"/>
                <a:gd name="T17" fmla="*/ 1747291042 h 355"/>
                <a:gd name="T18" fmla="*/ 1172084598 w 476"/>
                <a:gd name="T19" fmla="*/ 1841738402 h 355"/>
                <a:gd name="T20" fmla="*/ 1283711530 w 476"/>
                <a:gd name="T21" fmla="*/ 1862726959 h 355"/>
                <a:gd name="T22" fmla="*/ 1336241745 w 476"/>
                <a:gd name="T23" fmla="*/ 1784020444 h 355"/>
                <a:gd name="T24" fmla="*/ 1474134689 w 476"/>
                <a:gd name="T25" fmla="*/ 1479687518 h 355"/>
                <a:gd name="T26" fmla="*/ 1562778860 w 476"/>
                <a:gd name="T27" fmla="*/ 1112388922 h 355"/>
                <a:gd name="T28" fmla="*/ 1461001683 w 476"/>
                <a:gd name="T29" fmla="*/ 808055995 h 355"/>
                <a:gd name="T30" fmla="*/ 1415037972 w 476"/>
                <a:gd name="T31" fmla="*/ 739842614 h 355"/>
                <a:gd name="T32" fmla="*/ 1283711530 w 476"/>
                <a:gd name="T33" fmla="*/ 514218492 h 355"/>
                <a:gd name="T34" fmla="*/ 1188500856 w 476"/>
                <a:gd name="T35" fmla="*/ 209885566 h 355"/>
                <a:gd name="T36" fmla="*/ 1106421377 w 476"/>
                <a:gd name="T37" fmla="*/ 83954226 h 355"/>
                <a:gd name="T38" fmla="*/ 1040758156 w 476"/>
                <a:gd name="T39" fmla="*/ 435509688 h 355"/>
                <a:gd name="T40" fmla="*/ 902865212 w 476"/>
                <a:gd name="T41" fmla="*/ 94447360 h 355"/>
                <a:gd name="T42" fmla="*/ 748557820 w 476"/>
                <a:gd name="T43" fmla="*/ 83954226 h 355"/>
                <a:gd name="T44" fmla="*/ 623797881 w 476"/>
                <a:gd name="T45" fmla="*/ 225626411 h 355"/>
                <a:gd name="T46" fmla="*/ 594250428 w 476"/>
                <a:gd name="T47" fmla="*/ 246614968 h 355"/>
                <a:gd name="T48" fmla="*/ 558134661 w 476"/>
                <a:gd name="T49" fmla="*/ 209885566 h 355"/>
                <a:gd name="T50" fmla="*/ 439941225 w 476"/>
                <a:gd name="T51" fmla="*/ 293837503 h 355"/>
                <a:gd name="T52" fmla="*/ 397260766 w 476"/>
                <a:gd name="T53" fmla="*/ 341062328 h 355"/>
                <a:gd name="T54" fmla="*/ 374279815 w 476"/>
                <a:gd name="T55" fmla="*/ 351557751 h 355"/>
                <a:gd name="T56" fmla="*/ 351297054 w 476"/>
                <a:gd name="T57" fmla="*/ 456498245 h 355"/>
                <a:gd name="T58" fmla="*/ 131326442 w 476"/>
                <a:gd name="T59" fmla="*/ 608665852 h 355"/>
                <a:gd name="T60" fmla="*/ 29547453 w 476"/>
                <a:gd name="T61" fmla="*/ 703113212 h 355"/>
                <a:gd name="T62" fmla="*/ 36113957 w 476"/>
                <a:gd name="T63" fmla="*/ 975964448 h 355"/>
                <a:gd name="T64" fmla="*/ 22982761 w 476"/>
                <a:gd name="T65" fmla="*/ 996953005 h 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6"/>
                <a:gd name="T100" fmla="*/ 0 h 355"/>
                <a:gd name="T101" fmla="*/ 476 w 476"/>
                <a:gd name="T102" fmla="*/ 355 h 3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6" h="355">
                  <a:moveTo>
                    <a:pt x="0" y="188"/>
                  </a:moveTo>
                  <a:lnTo>
                    <a:pt x="31" y="255"/>
                  </a:lnTo>
                  <a:lnTo>
                    <a:pt x="23" y="291"/>
                  </a:lnTo>
                  <a:lnTo>
                    <a:pt x="56" y="302"/>
                  </a:lnTo>
                  <a:lnTo>
                    <a:pt x="81" y="286"/>
                  </a:lnTo>
                  <a:lnTo>
                    <a:pt x="125" y="284"/>
                  </a:lnTo>
                  <a:lnTo>
                    <a:pt x="150" y="266"/>
                  </a:lnTo>
                  <a:lnTo>
                    <a:pt x="215" y="253"/>
                  </a:lnTo>
                  <a:lnTo>
                    <a:pt x="248" y="268"/>
                  </a:lnTo>
                  <a:lnTo>
                    <a:pt x="259" y="293"/>
                  </a:lnTo>
                  <a:lnTo>
                    <a:pt x="268" y="302"/>
                  </a:lnTo>
                  <a:lnTo>
                    <a:pt x="290" y="268"/>
                  </a:lnTo>
                  <a:lnTo>
                    <a:pt x="279" y="304"/>
                  </a:lnTo>
                  <a:lnTo>
                    <a:pt x="288" y="302"/>
                  </a:lnTo>
                  <a:lnTo>
                    <a:pt x="295" y="291"/>
                  </a:lnTo>
                  <a:lnTo>
                    <a:pt x="295" y="309"/>
                  </a:lnTo>
                  <a:lnTo>
                    <a:pt x="308" y="306"/>
                  </a:lnTo>
                  <a:lnTo>
                    <a:pt x="317" y="333"/>
                  </a:lnTo>
                  <a:lnTo>
                    <a:pt x="335" y="344"/>
                  </a:lnTo>
                  <a:lnTo>
                    <a:pt x="357" y="351"/>
                  </a:lnTo>
                  <a:lnTo>
                    <a:pt x="375" y="338"/>
                  </a:lnTo>
                  <a:lnTo>
                    <a:pt x="391" y="355"/>
                  </a:lnTo>
                  <a:lnTo>
                    <a:pt x="391" y="351"/>
                  </a:lnTo>
                  <a:lnTo>
                    <a:pt x="407" y="340"/>
                  </a:lnTo>
                  <a:lnTo>
                    <a:pt x="433" y="335"/>
                  </a:lnTo>
                  <a:lnTo>
                    <a:pt x="449" y="282"/>
                  </a:lnTo>
                  <a:lnTo>
                    <a:pt x="471" y="250"/>
                  </a:lnTo>
                  <a:lnTo>
                    <a:pt x="476" y="212"/>
                  </a:lnTo>
                  <a:lnTo>
                    <a:pt x="469" y="174"/>
                  </a:lnTo>
                  <a:lnTo>
                    <a:pt x="445" y="154"/>
                  </a:lnTo>
                  <a:lnTo>
                    <a:pt x="442" y="141"/>
                  </a:lnTo>
                  <a:lnTo>
                    <a:pt x="431" y="141"/>
                  </a:lnTo>
                  <a:lnTo>
                    <a:pt x="420" y="114"/>
                  </a:lnTo>
                  <a:lnTo>
                    <a:pt x="391" y="98"/>
                  </a:lnTo>
                  <a:lnTo>
                    <a:pt x="380" y="52"/>
                  </a:lnTo>
                  <a:lnTo>
                    <a:pt x="362" y="40"/>
                  </a:lnTo>
                  <a:lnTo>
                    <a:pt x="351" y="0"/>
                  </a:lnTo>
                  <a:lnTo>
                    <a:pt x="337" y="16"/>
                  </a:lnTo>
                  <a:lnTo>
                    <a:pt x="331" y="72"/>
                  </a:lnTo>
                  <a:lnTo>
                    <a:pt x="317" y="83"/>
                  </a:lnTo>
                  <a:lnTo>
                    <a:pt x="264" y="52"/>
                  </a:lnTo>
                  <a:lnTo>
                    <a:pt x="275" y="18"/>
                  </a:lnTo>
                  <a:lnTo>
                    <a:pt x="221" y="5"/>
                  </a:lnTo>
                  <a:lnTo>
                    <a:pt x="228" y="16"/>
                  </a:lnTo>
                  <a:lnTo>
                    <a:pt x="201" y="22"/>
                  </a:lnTo>
                  <a:lnTo>
                    <a:pt x="190" y="43"/>
                  </a:lnTo>
                  <a:lnTo>
                    <a:pt x="194" y="54"/>
                  </a:lnTo>
                  <a:lnTo>
                    <a:pt x="181" y="47"/>
                  </a:lnTo>
                  <a:lnTo>
                    <a:pt x="174" y="58"/>
                  </a:lnTo>
                  <a:lnTo>
                    <a:pt x="170" y="40"/>
                  </a:lnTo>
                  <a:lnTo>
                    <a:pt x="152" y="40"/>
                  </a:lnTo>
                  <a:lnTo>
                    <a:pt x="134" y="56"/>
                  </a:lnTo>
                  <a:lnTo>
                    <a:pt x="132" y="69"/>
                  </a:lnTo>
                  <a:lnTo>
                    <a:pt x="121" y="65"/>
                  </a:lnTo>
                  <a:lnTo>
                    <a:pt x="121" y="81"/>
                  </a:lnTo>
                  <a:lnTo>
                    <a:pt x="114" y="67"/>
                  </a:lnTo>
                  <a:lnTo>
                    <a:pt x="107" y="76"/>
                  </a:lnTo>
                  <a:lnTo>
                    <a:pt x="107" y="87"/>
                  </a:lnTo>
                  <a:lnTo>
                    <a:pt x="92" y="105"/>
                  </a:lnTo>
                  <a:lnTo>
                    <a:pt x="40" y="116"/>
                  </a:lnTo>
                  <a:lnTo>
                    <a:pt x="11" y="141"/>
                  </a:lnTo>
                  <a:lnTo>
                    <a:pt x="9" y="134"/>
                  </a:lnTo>
                  <a:lnTo>
                    <a:pt x="2" y="165"/>
                  </a:lnTo>
                  <a:lnTo>
                    <a:pt x="11" y="186"/>
                  </a:lnTo>
                  <a:lnTo>
                    <a:pt x="2" y="179"/>
                  </a:lnTo>
                  <a:lnTo>
                    <a:pt x="7" y="190"/>
                  </a:lnTo>
                  <a:lnTo>
                    <a:pt x="0" y="18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 name="Freeform 10318"/>
            <p:cNvSpPr>
              <a:spLocks/>
            </p:cNvSpPr>
            <p:nvPr/>
          </p:nvSpPr>
          <p:spPr bwMode="auto">
            <a:xfrm>
              <a:off x="7970653" y="5118638"/>
              <a:ext cx="85396" cy="71436"/>
            </a:xfrm>
            <a:custGeom>
              <a:avLst/>
              <a:gdLst>
                <a:gd name="T0" fmla="*/ 0 w 43"/>
                <a:gd name="T1" fmla="*/ 36926679 h 40"/>
                <a:gd name="T2" fmla="*/ 52473663 w 43"/>
                <a:gd name="T3" fmla="*/ 211012881 h 40"/>
                <a:gd name="T4" fmla="*/ 88548741 w 43"/>
                <a:gd name="T5" fmla="*/ 211012881 h 40"/>
                <a:gd name="T6" fmla="*/ 141022404 w 43"/>
                <a:gd name="T7" fmla="*/ 116055934 h 40"/>
                <a:gd name="T8" fmla="*/ 141022404 w 43"/>
                <a:gd name="T9" fmla="*/ 58027967 h 40"/>
                <a:gd name="T10" fmla="*/ 124623819 w 43"/>
                <a:gd name="T11" fmla="*/ 0 h 40"/>
                <a:gd name="T12" fmla="*/ 65592531 w 43"/>
                <a:gd name="T13" fmla="*/ 36926679 h 40"/>
                <a:gd name="T14" fmla="*/ 0 w 43"/>
                <a:gd name="T15" fmla="*/ 0 h 40"/>
                <a:gd name="T16" fmla="*/ 0 w 43"/>
                <a:gd name="T17" fmla="*/ 3692667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40"/>
                <a:gd name="T29" fmla="*/ 43 w 4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40">
                  <a:moveTo>
                    <a:pt x="0" y="7"/>
                  </a:moveTo>
                  <a:lnTo>
                    <a:pt x="16" y="40"/>
                  </a:lnTo>
                  <a:lnTo>
                    <a:pt x="27" y="40"/>
                  </a:lnTo>
                  <a:lnTo>
                    <a:pt x="43" y="22"/>
                  </a:lnTo>
                  <a:lnTo>
                    <a:pt x="43" y="11"/>
                  </a:lnTo>
                  <a:lnTo>
                    <a:pt x="38" y="0"/>
                  </a:lnTo>
                  <a:lnTo>
                    <a:pt x="20" y="7"/>
                  </a:lnTo>
                  <a:lnTo>
                    <a:pt x="0" y="0"/>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 name="Freeform 10319"/>
            <p:cNvSpPr>
              <a:spLocks/>
            </p:cNvSpPr>
            <p:nvPr/>
          </p:nvSpPr>
          <p:spPr bwMode="auto">
            <a:xfrm>
              <a:off x="7970653" y="5118638"/>
              <a:ext cx="85396" cy="71436"/>
            </a:xfrm>
            <a:custGeom>
              <a:avLst/>
              <a:gdLst>
                <a:gd name="T0" fmla="*/ 0 w 43"/>
                <a:gd name="T1" fmla="*/ 36926679 h 40"/>
                <a:gd name="T2" fmla="*/ 52473663 w 43"/>
                <a:gd name="T3" fmla="*/ 211012881 h 40"/>
                <a:gd name="T4" fmla="*/ 88548741 w 43"/>
                <a:gd name="T5" fmla="*/ 211012881 h 40"/>
                <a:gd name="T6" fmla="*/ 141022404 w 43"/>
                <a:gd name="T7" fmla="*/ 116055934 h 40"/>
                <a:gd name="T8" fmla="*/ 141022404 w 43"/>
                <a:gd name="T9" fmla="*/ 58027967 h 40"/>
                <a:gd name="T10" fmla="*/ 124623819 w 43"/>
                <a:gd name="T11" fmla="*/ 0 h 40"/>
                <a:gd name="T12" fmla="*/ 65592531 w 43"/>
                <a:gd name="T13" fmla="*/ 36926679 h 40"/>
                <a:gd name="T14" fmla="*/ 0 w 43"/>
                <a:gd name="T15" fmla="*/ 0 h 40"/>
                <a:gd name="T16" fmla="*/ 0 w 43"/>
                <a:gd name="T17" fmla="*/ 3692667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40"/>
                <a:gd name="T29" fmla="*/ 43 w 4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40">
                  <a:moveTo>
                    <a:pt x="0" y="7"/>
                  </a:moveTo>
                  <a:lnTo>
                    <a:pt x="16" y="40"/>
                  </a:lnTo>
                  <a:lnTo>
                    <a:pt x="27" y="40"/>
                  </a:lnTo>
                  <a:lnTo>
                    <a:pt x="43" y="22"/>
                  </a:lnTo>
                  <a:lnTo>
                    <a:pt x="43" y="11"/>
                  </a:lnTo>
                  <a:lnTo>
                    <a:pt x="38" y="0"/>
                  </a:lnTo>
                  <a:lnTo>
                    <a:pt x="20" y="7"/>
                  </a:lnTo>
                  <a:lnTo>
                    <a:pt x="0" y="0"/>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 name="Freeform 10320"/>
            <p:cNvSpPr>
              <a:spLocks/>
            </p:cNvSpPr>
            <p:nvPr/>
          </p:nvSpPr>
          <p:spPr bwMode="auto">
            <a:xfrm>
              <a:off x="4797016" y="3112293"/>
              <a:ext cx="177764" cy="62814"/>
            </a:xfrm>
            <a:custGeom>
              <a:avLst/>
              <a:gdLst>
                <a:gd name="T0" fmla="*/ 0 w 89"/>
                <a:gd name="T1" fmla="*/ 103081642 h 36"/>
                <a:gd name="T2" fmla="*/ 131936126 w 89"/>
                <a:gd name="T3" fmla="*/ 103081642 h 36"/>
                <a:gd name="T4" fmla="*/ 161622983 w 89"/>
                <a:gd name="T5" fmla="*/ 0 h 36"/>
                <a:gd name="T6" fmla="*/ 280364950 w 89"/>
                <a:gd name="T7" fmla="*/ 0 h 36"/>
                <a:gd name="T8" fmla="*/ 293559109 w 89"/>
                <a:gd name="T9" fmla="*/ 56694341 h 36"/>
                <a:gd name="T10" fmla="*/ 257276992 w 89"/>
                <a:gd name="T11" fmla="*/ 149468943 h 36"/>
                <a:gd name="T12" fmla="*/ 161622983 w 89"/>
                <a:gd name="T13" fmla="*/ 185546955 h 36"/>
                <a:gd name="T14" fmla="*/ 95654010 w 89"/>
                <a:gd name="T15" fmla="*/ 128852615 h 36"/>
                <a:gd name="T16" fmla="*/ 36282116 w 89"/>
                <a:gd name="T17" fmla="*/ 149468943 h 36"/>
                <a:gd name="T18" fmla="*/ 6597079 w 89"/>
                <a:gd name="T19" fmla="*/ 149468943 h 36"/>
                <a:gd name="T20" fmla="*/ 6597079 w 89"/>
                <a:gd name="T21" fmla="*/ 103081642 h 36"/>
                <a:gd name="T22" fmla="*/ 0 w 89"/>
                <a:gd name="T23" fmla="*/ 103081642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36"/>
                <a:gd name="T38" fmla="*/ 89 w 8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36">
                  <a:moveTo>
                    <a:pt x="0" y="20"/>
                  </a:moveTo>
                  <a:lnTo>
                    <a:pt x="40" y="20"/>
                  </a:lnTo>
                  <a:lnTo>
                    <a:pt x="49" y="0"/>
                  </a:lnTo>
                  <a:lnTo>
                    <a:pt x="85" y="0"/>
                  </a:lnTo>
                  <a:lnTo>
                    <a:pt x="89" y="11"/>
                  </a:lnTo>
                  <a:lnTo>
                    <a:pt x="78" y="29"/>
                  </a:lnTo>
                  <a:lnTo>
                    <a:pt x="49" y="36"/>
                  </a:lnTo>
                  <a:lnTo>
                    <a:pt x="29" y="25"/>
                  </a:lnTo>
                  <a:lnTo>
                    <a:pt x="11" y="29"/>
                  </a:lnTo>
                  <a:lnTo>
                    <a:pt x="2" y="29"/>
                  </a:lnTo>
                  <a:lnTo>
                    <a:pt x="2" y="20"/>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 name="Freeform 10321"/>
            <p:cNvSpPr>
              <a:spLocks/>
            </p:cNvSpPr>
            <p:nvPr/>
          </p:nvSpPr>
          <p:spPr bwMode="auto">
            <a:xfrm>
              <a:off x="4797016" y="3112293"/>
              <a:ext cx="177764" cy="62814"/>
            </a:xfrm>
            <a:custGeom>
              <a:avLst/>
              <a:gdLst>
                <a:gd name="T0" fmla="*/ 0 w 89"/>
                <a:gd name="T1" fmla="*/ 103081642 h 36"/>
                <a:gd name="T2" fmla="*/ 131936126 w 89"/>
                <a:gd name="T3" fmla="*/ 103081642 h 36"/>
                <a:gd name="T4" fmla="*/ 161622983 w 89"/>
                <a:gd name="T5" fmla="*/ 0 h 36"/>
                <a:gd name="T6" fmla="*/ 280364950 w 89"/>
                <a:gd name="T7" fmla="*/ 0 h 36"/>
                <a:gd name="T8" fmla="*/ 293559109 w 89"/>
                <a:gd name="T9" fmla="*/ 56694341 h 36"/>
                <a:gd name="T10" fmla="*/ 257276992 w 89"/>
                <a:gd name="T11" fmla="*/ 149468943 h 36"/>
                <a:gd name="T12" fmla="*/ 161622983 w 89"/>
                <a:gd name="T13" fmla="*/ 185546955 h 36"/>
                <a:gd name="T14" fmla="*/ 95654010 w 89"/>
                <a:gd name="T15" fmla="*/ 128852615 h 36"/>
                <a:gd name="T16" fmla="*/ 36282116 w 89"/>
                <a:gd name="T17" fmla="*/ 149468943 h 36"/>
                <a:gd name="T18" fmla="*/ 6597079 w 89"/>
                <a:gd name="T19" fmla="*/ 149468943 h 36"/>
                <a:gd name="T20" fmla="*/ 6597079 w 89"/>
                <a:gd name="T21" fmla="*/ 103081642 h 36"/>
                <a:gd name="T22" fmla="*/ 0 w 89"/>
                <a:gd name="T23" fmla="*/ 103081642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36"/>
                <a:gd name="T38" fmla="*/ 89 w 8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36">
                  <a:moveTo>
                    <a:pt x="0" y="20"/>
                  </a:moveTo>
                  <a:lnTo>
                    <a:pt x="40" y="20"/>
                  </a:lnTo>
                  <a:lnTo>
                    <a:pt x="49" y="0"/>
                  </a:lnTo>
                  <a:lnTo>
                    <a:pt x="85" y="0"/>
                  </a:lnTo>
                  <a:lnTo>
                    <a:pt x="89" y="11"/>
                  </a:lnTo>
                  <a:lnTo>
                    <a:pt x="78" y="29"/>
                  </a:lnTo>
                  <a:lnTo>
                    <a:pt x="49" y="36"/>
                  </a:lnTo>
                  <a:lnTo>
                    <a:pt x="29" y="25"/>
                  </a:lnTo>
                  <a:lnTo>
                    <a:pt x="11" y="29"/>
                  </a:lnTo>
                  <a:lnTo>
                    <a:pt x="2" y="29"/>
                  </a:lnTo>
                  <a:lnTo>
                    <a:pt x="2" y="20"/>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 name="Freeform 10322"/>
            <p:cNvSpPr>
              <a:spLocks/>
            </p:cNvSpPr>
            <p:nvPr/>
          </p:nvSpPr>
          <p:spPr bwMode="auto">
            <a:xfrm>
              <a:off x="6632184" y="3651752"/>
              <a:ext cx="116767" cy="128091"/>
            </a:xfrm>
            <a:custGeom>
              <a:avLst/>
              <a:gdLst>
                <a:gd name="T0" fmla="*/ 0 w 58"/>
                <a:gd name="T1" fmla="*/ 115611275 h 72"/>
                <a:gd name="T2" fmla="*/ 29922565 w 58"/>
                <a:gd name="T3" fmla="*/ 84081761 h 72"/>
                <a:gd name="T4" fmla="*/ 6649459 w 58"/>
                <a:gd name="T5" fmla="*/ 47296564 h 72"/>
                <a:gd name="T6" fmla="*/ 29922565 w 58"/>
                <a:gd name="T7" fmla="*/ 0 h 72"/>
                <a:gd name="T8" fmla="*/ 83116402 w 58"/>
                <a:gd name="T9" fmla="*/ 84081761 h 72"/>
                <a:gd name="T10" fmla="*/ 169555699 w 58"/>
                <a:gd name="T11" fmla="*/ 94593128 h 72"/>
                <a:gd name="T12" fmla="*/ 126336050 w 58"/>
                <a:gd name="T13" fmla="*/ 178674889 h 72"/>
                <a:gd name="T14" fmla="*/ 156258615 w 58"/>
                <a:gd name="T15" fmla="*/ 236480526 h 72"/>
                <a:gd name="T16" fmla="*/ 169555699 w 58"/>
                <a:gd name="T17" fmla="*/ 189183963 h 72"/>
                <a:gd name="T18" fmla="*/ 192828805 w 58"/>
                <a:gd name="T19" fmla="*/ 304795238 h 72"/>
                <a:gd name="T20" fmla="*/ 179529887 w 58"/>
                <a:gd name="T21" fmla="*/ 378367925 h 72"/>
                <a:gd name="T22" fmla="*/ 156258615 w 58"/>
                <a:gd name="T23" fmla="*/ 257500967 h 72"/>
                <a:gd name="T24" fmla="*/ 119686591 w 58"/>
                <a:gd name="T25" fmla="*/ 236480526 h 72"/>
                <a:gd name="T26" fmla="*/ 89765860 w 58"/>
                <a:gd name="T27" fmla="*/ 315306604 h 72"/>
                <a:gd name="T28" fmla="*/ 43219649 w 58"/>
                <a:gd name="T29" fmla="*/ 331071361 h 72"/>
                <a:gd name="T30" fmla="*/ 29922565 w 58"/>
                <a:gd name="T31" fmla="*/ 152398765 h 72"/>
                <a:gd name="T32" fmla="*/ 0 w 58"/>
                <a:gd name="T33" fmla="*/ 115611275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72"/>
                <a:gd name="T53" fmla="*/ 58 w 5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72">
                  <a:moveTo>
                    <a:pt x="0" y="22"/>
                  </a:moveTo>
                  <a:lnTo>
                    <a:pt x="9" y="16"/>
                  </a:lnTo>
                  <a:lnTo>
                    <a:pt x="2" y="9"/>
                  </a:lnTo>
                  <a:lnTo>
                    <a:pt x="9" y="0"/>
                  </a:lnTo>
                  <a:lnTo>
                    <a:pt x="25" y="16"/>
                  </a:lnTo>
                  <a:lnTo>
                    <a:pt x="51" y="18"/>
                  </a:lnTo>
                  <a:lnTo>
                    <a:pt x="38" y="34"/>
                  </a:lnTo>
                  <a:lnTo>
                    <a:pt x="47" y="45"/>
                  </a:lnTo>
                  <a:lnTo>
                    <a:pt x="51" y="36"/>
                  </a:lnTo>
                  <a:lnTo>
                    <a:pt x="58" y="58"/>
                  </a:lnTo>
                  <a:lnTo>
                    <a:pt x="54" y="72"/>
                  </a:lnTo>
                  <a:lnTo>
                    <a:pt x="47" y="49"/>
                  </a:lnTo>
                  <a:lnTo>
                    <a:pt x="36" y="45"/>
                  </a:lnTo>
                  <a:lnTo>
                    <a:pt x="27" y="60"/>
                  </a:lnTo>
                  <a:lnTo>
                    <a:pt x="13" y="63"/>
                  </a:lnTo>
                  <a:lnTo>
                    <a:pt x="9" y="29"/>
                  </a:lnTo>
                  <a:lnTo>
                    <a:pt x="0" y="2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 name="Freeform 10323"/>
            <p:cNvSpPr>
              <a:spLocks/>
            </p:cNvSpPr>
            <p:nvPr/>
          </p:nvSpPr>
          <p:spPr bwMode="auto">
            <a:xfrm>
              <a:off x="6632184" y="3651752"/>
              <a:ext cx="116767" cy="128091"/>
            </a:xfrm>
            <a:custGeom>
              <a:avLst/>
              <a:gdLst>
                <a:gd name="T0" fmla="*/ 0 w 58"/>
                <a:gd name="T1" fmla="*/ 115611275 h 72"/>
                <a:gd name="T2" fmla="*/ 29922565 w 58"/>
                <a:gd name="T3" fmla="*/ 84081761 h 72"/>
                <a:gd name="T4" fmla="*/ 6649459 w 58"/>
                <a:gd name="T5" fmla="*/ 47296564 h 72"/>
                <a:gd name="T6" fmla="*/ 29922565 w 58"/>
                <a:gd name="T7" fmla="*/ 0 h 72"/>
                <a:gd name="T8" fmla="*/ 83116402 w 58"/>
                <a:gd name="T9" fmla="*/ 84081761 h 72"/>
                <a:gd name="T10" fmla="*/ 169555699 w 58"/>
                <a:gd name="T11" fmla="*/ 94593128 h 72"/>
                <a:gd name="T12" fmla="*/ 126336050 w 58"/>
                <a:gd name="T13" fmla="*/ 178674889 h 72"/>
                <a:gd name="T14" fmla="*/ 156258615 w 58"/>
                <a:gd name="T15" fmla="*/ 236480526 h 72"/>
                <a:gd name="T16" fmla="*/ 169555699 w 58"/>
                <a:gd name="T17" fmla="*/ 189183963 h 72"/>
                <a:gd name="T18" fmla="*/ 192828805 w 58"/>
                <a:gd name="T19" fmla="*/ 304795238 h 72"/>
                <a:gd name="T20" fmla="*/ 179529887 w 58"/>
                <a:gd name="T21" fmla="*/ 378367925 h 72"/>
                <a:gd name="T22" fmla="*/ 156258615 w 58"/>
                <a:gd name="T23" fmla="*/ 257500967 h 72"/>
                <a:gd name="T24" fmla="*/ 119686591 w 58"/>
                <a:gd name="T25" fmla="*/ 236480526 h 72"/>
                <a:gd name="T26" fmla="*/ 89765860 w 58"/>
                <a:gd name="T27" fmla="*/ 315306604 h 72"/>
                <a:gd name="T28" fmla="*/ 43219649 w 58"/>
                <a:gd name="T29" fmla="*/ 331071361 h 72"/>
                <a:gd name="T30" fmla="*/ 29922565 w 58"/>
                <a:gd name="T31" fmla="*/ 152398765 h 72"/>
                <a:gd name="T32" fmla="*/ 0 w 58"/>
                <a:gd name="T33" fmla="*/ 115611275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72"/>
                <a:gd name="T53" fmla="*/ 58 w 58"/>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72">
                  <a:moveTo>
                    <a:pt x="0" y="22"/>
                  </a:moveTo>
                  <a:lnTo>
                    <a:pt x="9" y="16"/>
                  </a:lnTo>
                  <a:lnTo>
                    <a:pt x="2" y="9"/>
                  </a:lnTo>
                  <a:lnTo>
                    <a:pt x="9" y="0"/>
                  </a:lnTo>
                  <a:lnTo>
                    <a:pt x="25" y="16"/>
                  </a:lnTo>
                  <a:lnTo>
                    <a:pt x="51" y="18"/>
                  </a:lnTo>
                  <a:lnTo>
                    <a:pt x="38" y="34"/>
                  </a:lnTo>
                  <a:lnTo>
                    <a:pt x="47" y="45"/>
                  </a:lnTo>
                  <a:lnTo>
                    <a:pt x="51" y="36"/>
                  </a:lnTo>
                  <a:lnTo>
                    <a:pt x="58" y="58"/>
                  </a:lnTo>
                  <a:lnTo>
                    <a:pt x="54" y="72"/>
                  </a:lnTo>
                  <a:lnTo>
                    <a:pt x="47" y="49"/>
                  </a:lnTo>
                  <a:lnTo>
                    <a:pt x="36" y="45"/>
                  </a:lnTo>
                  <a:lnTo>
                    <a:pt x="27" y="60"/>
                  </a:lnTo>
                  <a:lnTo>
                    <a:pt x="13" y="63"/>
                  </a:lnTo>
                  <a:lnTo>
                    <a:pt x="9" y="29"/>
                  </a:lnTo>
                  <a:lnTo>
                    <a:pt x="0" y="2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 name="Freeform 10324"/>
            <p:cNvSpPr>
              <a:spLocks/>
            </p:cNvSpPr>
            <p:nvPr/>
          </p:nvSpPr>
          <p:spPr bwMode="auto">
            <a:xfrm>
              <a:off x="4641907" y="3040858"/>
              <a:ext cx="74940" cy="51730"/>
            </a:xfrm>
            <a:custGeom>
              <a:avLst/>
              <a:gdLst>
                <a:gd name="T0" fmla="*/ 0 w 37"/>
                <a:gd name="T1" fmla="*/ 36882771 h 29"/>
                <a:gd name="T2" fmla="*/ 110374119 w 37"/>
                <a:gd name="T3" fmla="*/ 152803006 h 29"/>
                <a:gd name="T4" fmla="*/ 123753471 w 37"/>
                <a:gd name="T5" fmla="*/ 105380987 h 29"/>
                <a:gd name="T6" fmla="*/ 117063795 w 37"/>
                <a:gd name="T7" fmla="*/ 57958968 h 29"/>
                <a:gd name="T8" fmla="*/ 80272422 w 37"/>
                <a:gd name="T9" fmla="*/ 0 h 29"/>
                <a:gd name="T10" fmla="*/ 20069028 w 37"/>
                <a:gd name="T11" fmla="*/ 10539248 h 29"/>
                <a:gd name="T12" fmla="*/ 0 w 37"/>
                <a:gd name="T13" fmla="*/ 36882771 h 29"/>
                <a:gd name="T14" fmla="*/ 0 60000 65536"/>
                <a:gd name="T15" fmla="*/ 0 60000 65536"/>
                <a:gd name="T16" fmla="*/ 0 60000 65536"/>
                <a:gd name="T17" fmla="*/ 0 60000 65536"/>
                <a:gd name="T18" fmla="*/ 0 60000 65536"/>
                <a:gd name="T19" fmla="*/ 0 60000 65536"/>
                <a:gd name="T20" fmla="*/ 0 60000 65536"/>
                <a:gd name="T21" fmla="*/ 0 w 37"/>
                <a:gd name="T22" fmla="*/ 0 h 29"/>
                <a:gd name="T23" fmla="*/ 37 w 3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9">
                  <a:moveTo>
                    <a:pt x="0" y="7"/>
                  </a:moveTo>
                  <a:lnTo>
                    <a:pt x="33" y="29"/>
                  </a:lnTo>
                  <a:lnTo>
                    <a:pt x="37" y="20"/>
                  </a:lnTo>
                  <a:lnTo>
                    <a:pt x="35" y="11"/>
                  </a:lnTo>
                  <a:lnTo>
                    <a:pt x="24" y="0"/>
                  </a:lnTo>
                  <a:lnTo>
                    <a:pt x="6" y="2"/>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 name="Freeform 10325"/>
            <p:cNvSpPr>
              <a:spLocks/>
            </p:cNvSpPr>
            <p:nvPr/>
          </p:nvSpPr>
          <p:spPr bwMode="auto">
            <a:xfrm>
              <a:off x="4641907" y="3040858"/>
              <a:ext cx="74940" cy="51730"/>
            </a:xfrm>
            <a:custGeom>
              <a:avLst/>
              <a:gdLst>
                <a:gd name="T0" fmla="*/ 0 w 37"/>
                <a:gd name="T1" fmla="*/ 36882771 h 29"/>
                <a:gd name="T2" fmla="*/ 110374119 w 37"/>
                <a:gd name="T3" fmla="*/ 152803006 h 29"/>
                <a:gd name="T4" fmla="*/ 123753471 w 37"/>
                <a:gd name="T5" fmla="*/ 105380987 h 29"/>
                <a:gd name="T6" fmla="*/ 117063795 w 37"/>
                <a:gd name="T7" fmla="*/ 57958968 h 29"/>
                <a:gd name="T8" fmla="*/ 80272422 w 37"/>
                <a:gd name="T9" fmla="*/ 0 h 29"/>
                <a:gd name="T10" fmla="*/ 20069028 w 37"/>
                <a:gd name="T11" fmla="*/ 10539248 h 29"/>
                <a:gd name="T12" fmla="*/ 0 w 37"/>
                <a:gd name="T13" fmla="*/ 36882771 h 29"/>
                <a:gd name="T14" fmla="*/ 0 60000 65536"/>
                <a:gd name="T15" fmla="*/ 0 60000 65536"/>
                <a:gd name="T16" fmla="*/ 0 60000 65536"/>
                <a:gd name="T17" fmla="*/ 0 60000 65536"/>
                <a:gd name="T18" fmla="*/ 0 60000 65536"/>
                <a:gd name="T19" fmla="*/ 0 60000 65536"/>
                <a:gd name="T20" fmla="*/ 0 60000 65536"/>
                <a:gd name="T21" fmla="*/ 0 w 37"/>
                <a:gd name="T22" fmla="*/ 0 h 29"/>
                <a:gd name="T23" fmla="*/ 37 w 3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29">
                  <a:moveTo>
                    <a:pt x="0" y="7"/>
                  </a:moveTo>
                  <a:lnTo>
                    <a:pt x="33" y="29"/>
                  </a:lnTo>
                  <a:lnTo>
                    <a:pt x="37" y="20"/>
                  </a:lnTo>
                  <a:lnTo>
                    <a:pt x="35" y="11"/>
                  </a:lnTo>
                  <a:lnTo>
                    <a:pt x="24" y="0"/>
                  </a:lnTo>
                  <a:lnTo>
                    <a:pt x="6" y="2"/>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 name="Freeform 10326"/>
            <p:cNvSpPr>
              <a:spLocks/>
            </p:cNvSpPr>
            <p:nvPr/>
          </p:nvSpPr>
          <p:spPr bwMode="auto">
            <a:xfrm>
              <a:off x="6658325" y="3617267"/>
              <a:ext cx="71455" cy="34486"/>
            </a:xfrm>
            <a:custGeom>
              <a:avLst/>
              <a:gdLst>
                <a:gd name="T0" fmla="*/ 0 w 36"/>
                <a:gd name="T1" fmla="*/ 56027003 h 20"/>
                <a:gd name="T2" fmla="*/ 39333040 w 36"/>
                <a:gd name="T3" fmla="*/ 0 h 20"/>
                <a:gd name="T4" fmla="*/ 111445120 w 36"/>
                <a:gd name="T5" fmla="*/ 20373658 h 20"/>
                <a:gd name="T6" fmla="*/ 118000928 w 36"/>
                <a:gd name="T7" fmla="*/ 81494630 h 20"/>
                <a:gd name="T8" fmla="*/ 16389520 w 36"/>
                <a:gd name="T9" fmla="*/ 101868288 h 20"/>
                <a:gd name="T10" fmla="*/ 0 w 36"/>
                <a:gd name="T11" fmla="*/ 56027003 h 20"/>
                <a:gd name="T12" fmla="*/ 0 60000 65536"/>
                <a:gd name="T13" fmla="*/ 0 60000 65536"/>
                <a:gd name="T14" fmla="*/ 0 60000 65536"/>
                <a:gd name="T15" fmla="*/ 0 60000 65536"/>
                <a:gd name="T16" fmla="*/ 0 60000 65536"/>
                <a:gd name="T17" fmla="*/ 0 60000 65536"/>
                <a:gd name="T18" fmla="*/ 0 w 36"/>
                <a:gd name="T19" fmla="*/ 0 h 20"/>
                <a:gd name="T20" fmla="*/ 36 w 3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6" h="20">
                  <a:moveTo>
                    <a:pt x="0" y="11"/>
                  </a:moveTo>
                  <a:lnTo>
                    <a:pt x="12" y="0"/>
                  </a:lnTo>
                  <a:lnTo>
                    <a:pt x="34" y="4"/>
                  </a:lnTo>
                  <a:lnTo>
                    <a:pt x="36" y="16"/>
                  </a:lnTo>
                  <a:lnTo>
                    <a:pt x="5" y="2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 name="Freeform 10327"/>
            <p:cNvSpPr>
              <a:spLocks/>
            </p:cNvSpPr>
            <p:nvPr/>
          </p:nvSpPr>
          <p:spPr bwMode="auto">
            <a:xfrm>
              <a:off x="6658325" y="3617267"/>
              <a:ext cx="71455" cy="34486"/>
            </a:xfrm>
            <a:custGeom>
              <a:avLst/>
              <a:gdLst>
                <a:gd name="T0" fmla="*/ 0 w 36"/>
                <a:gd name="T1" fmla="*/ 56027003 h 20"/>
                <a:gd name="T2" fmla="*/ 39333040 w 36"/>
                <a:gd name="T3" fmla="*/ 0 h 20"/>
                <a:gd name="T4" fmla="*/ 111445120 w 36"/>
                <a:gd name="T5" fmla="*/ 20373658 h 20"/>
                <a:gd name="T6" fmla="*/ 118000928 w 36"/>
                <a:gd name="T7" fmla="*/ 81494630 h 20"/>
                <a:gd name="T8" fmla="*/ 16389520 w 36"/>
                <a:gd name="T9" fmla="*/ 101868288 h 20"/>
                <a:gd name="T10" fmla="*/ 0 w 36"/>
                <a:gd name="T11" fmla="*/ 56027003 h 20"/>
                <a:gd name="T12" fmla="*/ 0 60000 65536"/>
                <a:gd name="T13" fmla="*/ 0 60000 65536"/>
                <a:gd name="T14" fmla="*/ 0 60000 65536"/>
                <a:gd name="T15" fmla="*/ 0 60000 65536"/>
                <a:gd name="T16" fmla="*/ 0 60000 65536"/>
                <a:gd name="T17" fmla="*/ 0 60000 65536"/>
                <a:gd name="T18" fmla="*/ 0 w 36"/>
                <a:gd name="T19" fmla="*/ 0 h 20"/>
                <a:gd name="T20" fmla="*/ 36 w 3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6" h="20">
                  <a:moveTo>
                    <a:pt x="0" y="11"/>
                  </a:moveTo>
                  <a:lnTo>
                    <a:pt x="12" y="0"/>
                  </a:lnTo>
                  <a:lnTo>
                    <a:pt x="34" y="4"/>
                  </a:lnTo>
                  <a:lnTo>
                    <a:pt x="36" y="16"/>
                  </a:lnTo>
                  <a:lnTo>
                    <a:pt x="5" y="20"/>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 name="Freeform 10328"/>
            <p:cNvSpPr>
              <a:spLocks/>
            </p:cNvSpPr>
            <p:nvPr/>
          </p:nvSpPr>
          <p:spPr bwMode="auto">
            <a:xfrm>
              <a:off x="2939192" y="4419065"/>
              <a:ext cx="280591" cy="285741"/>
            </a:xfrm>
            <a:custGeom>
              <a:avLst/>
              <a:gdLst>
                <a:gd name="T0" fmla="*/ 0 w 141"/>
                <a:gd name="T1" fmla="*/ 94364865 h 161"/>
                <a:gd name="T2" fmla="*/ 46007653 w 141"/>
                <a:gd name="T3" fmla="*/ 94364865 h 161"/>
                <a:gd name="T4" fmla="*/ 161027691 w 141"/>
                <a:gd name="T5" fmla="*/ 0 h 161"/>
                <a:gd name="T6" fmla="*/ 170886862 w 141"/>
                <a:gd name="T7" fmla="*/ 141548442 h 161"/>
                <a:gd name="T8" fmla="*/ 345058301 w 141"/>
                <a:gd name="T9" fmla="*/ 262126659 h 161"/>
                <a:gd name="T10" fmla="*/ 374635815 w 141"/>
                <a:gd name="T11" fmla="*/ 424645325 h 161"/>
                <a:gd name="T12" fmla="*/ 440359997 w 141"/>
                <a:gd name="T13" fmla="*/ 435129293 h 161"/>
                <a:gd name="T14" fmla="*/ 463364730 w 141"/>
                <a:gd name="T15" fmla="*/ 539980414 h 161"/>
                <a:gd name="T16" fmla="*/ 446932778 w 141"/>
                <a:gd name="T17" fmla="*/ 671044888 h 161"/>
                <a:gd name="T18" fmla="*/ 410784296 w 141"/>
                <a:gd name="T19" fmla="*/ 613375055 h 161"/>
                <a:gd name="T20" fmla="*/ 295764258 w 141"/>
                <a:gd name="T21" fmla="*/ 644831535 h 161"/>
                <a:gd name="T22" fmla="*/ 272761338 w 141"/>
                <a:gd name="T23" fmla="*/ 812593329 h 161"/>
                <a:gd name="T24" fmla="*/ 213608124 w 141"/>
                <a:gd name="T25" fmla="*/ 796863945 h 161"/>
                <a:gd name="T26" fmla="*/ 207035343 w 141"/>
                <a:gd name="T27" fmla="*/ 833563553 h 161"/>
                <a:gd name="T28" fmla="*/ 131450177 w 141"/>
                <a:gd name="T29" fmla="*/ 775893721 h 161"/>
                <a:gd name="T30" fmla="*/ 95301696 w 141"/>
                <a:gd name="T31" fmla="*/ 844047522 h 161"/>
                <a:gd name="T32" fmla="*/ 65725995 w 141"/>
                <a:gd name="T33" fmla="*/ 844047522 h 161"/>
                <a:gd name="T34" fmla="*/ 46007653 w 141"/>
                <a:gd name="T35" fmla="*/ 613375055 h 161"/>
                <a:gd name="T36" fmla="*/ 0 w 141"/>
                <a:gd name="T37" fmla="*/ 492796838 h 161"/>
                <a:gd name="T38" fmla="*/ 23004733 w 141"/>
                <a:gd name="T39" fmla="*/ 424645325 h 161"/>
                <a:gd name="T40" fmla="*/ 36148482 w 141"/>
                <a:gd name="T41" fmla="*/ 387948004 h 161"/>
                <a:gd name="T42" fmla="*/ 6572781 w 141"/>
                <a:gd name="T43" fmla="*/ 377461748 h 161"/>
                <a:gd name="T44" fmla="*/ 36148482 w 141"/>
                <a:gd name="T45" fmla="*/ 178245762 h 161"/>
                <a:gd name="T46" fmla="*/ 0 w 141"/>
                <a:gd name="T47" fmla="*/ 94364865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161"/>
                <a:gd name="T74" fmla="*/ 141 w 141"/>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161">
                  <a:moveTo>
                    <a:pt x="0" y="18"/>
                  </a:moveTo>
                  <a:lnTo>
                    <a:pt x="14" y="18"/>
                  </a:lnTo>
                  <a:lnTo>
                    <a:pt x="49" y="0"/>
                  </a:lnTo>
                  <a:lnTo>
                    <a:pt x="52" y="27"/>
                  </a:lnTo>
                  <a:lnTo>
                    <a:pt x="105" y="50"/>
                  </a:lnTo>
                  <a:lnTo>
                    <a:pt x="114" y="81"/>
                  </a:lnTo>
                  <a:lnTo>
                    <a:pt x="134" y="83"/>
                  </a:lnTo>
                  <a:lnTo>
                    <a:pt x="141" y="103"/>
                  </a:lnTo>
                  <a:lnTo>
                    <a:pt x="136" y="128"/>
                  </a:lnTo>
                  <a:lnTo>
                    <a:pt x="125" y="117"/>
                  </a:lnTo>
                  <a:lnTo>
                    <a:pt x="90" y="123"/>
                  </a:lnTo>
                  <a:lnTo>
                    <a:pt x="83" y="155"/>
                  </a:lnTo>
                  <a:lnTo>
                    <a:pt x="65" y="152"/>
                  </a:lnTo>
                  <a:lnTo>
                    <a:pt x="63" y="159"/>
                  </a:lnTo>
                  <a:lnTo>
                    <a:pt x="40" y="148"/>
                  </a:lnTo>
                  <a:lnTo>
                    <a:pt x="29" y="161"/>
                  </a:lnTo>
                  <a:lnTo>
                    <a:pt x="20" y="161"/>
                  </a:lnTo>
                  <a:lnTo>
                    <a:pt x="14" y="117"/>
                  </a:lnTo>
                  <a:lnTo>
                    <a:pt x="0" y="94"/>
                  </a:lnTo>
                  <a:lnTo>
                    <a:pt x="7" y="81"/>
                  </a:lnTo>
                  <a:lnTo>
                    <a:pt x="11" y="74"/>
                  </a:lnTo>
                  <a:lnTo>
                    <a:pt x="2" y="72"/>
                  </a:lnTo>
                  <a:lnTo>
                    <a:pt x="11" y="34"/>
                  </a:lnTo>
                  <a:lnTo>
                    <a:pt x="0"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 name="Freeform 10329"/>
            <p:cNvSpPr>
              <a:spLocks/>
            </p:cNvSpPr>
            <p:nvPr/>
          </p:nvSpPr>
          <p:spPr bwMode="auto">
            <a:xfrm>
              <a:off x="2939192" y="4419065"/>
              <a:ext cx="280591" cy="285741"/>
            </a:xfrm>
            <a:custGeom>
              <a:avLst/>
              <a:gdLst>
                <a:gd name="T0" fmla="*/ 0 w 141"/>
                <a:gd name="T1" fmla="*/ 94364865 h 161"/>
                <a:gd name="T2" fmla="*/ 46007653 w 141"/>
                <a:gd name="T3" fmla="*/ 94364865 h 161"/>
                <a:gd name="T4" fmla="*/ 161027691 w 141"/>
                <a:gd name="T5" fmla="*/ 0 h 161"/>
                <a:gd name="T6" fmla="*/ 170886862 w 141"/>
                <a:gd name="T7" fmla="*/ 141548442 h 161"/>
                <a:gd name="T8" fmla="*/ 345058301 w 141"/>
                <a:gd name="T9" fmla="*/ 262126659 h 161"/>
                <a:gd name="T10" fmla="*/ 374635815 w 141"/>
                <a:gd name="T11" fmla="*/ 424645325 h 161"/>
                <a:gd name="T12" fmla="*/ 440359997 w 141"/>
                <a:gd name="T13" fmla="*/ 435129293 h 161"/>
                <a:gd name="T14" fmla="*/ 463364730 w 141"/>
                <a:gd name="T15" fmla="*/ 539980414 h 161"/>
                <a:gd name="T16" fmla="*/ 446932778 w 141"/>
                <a:gd name="T17" fmla="*/ 671044888 h 161"/>
                <a:gd name="T18" fmla="*/ 410784296 w 141"/>
                <a:gd name="T19" fmla="*/ 613375055 h 161"/>
                <a:gd name="T20" fmla="*/ 295764258 w 141"/>
                <a:gd name="T21" fmla="*/ 644831535 h 161"/>
                <a:gd name="T22" fmla="*/ 272761338 w 141"/>
                <a:gd name="T23" fmla="*/ 812593329 h 161"/>
                <a:gd name="T24" fmla="*/ 213608124 w 141"/>
                <a:gd name="T25" fmla="*/ 796863945 h 161"/>
                <a:gd name="T26" fmla="*/ 207035343 w 141"/>
                <a:gd name="T27" fmla="*/ 833563553 h 161"/>
                <a:gd name="T28" fmla="*/ 131450177 w 141"/>
                <a:gd name="T29" fmla="*/ 775893721 h 161"/>
                <a:gd name="T30" fmla="*/ 95301696 w 141"/>
                <a:gd name="T31" fmla="*/ 844047522 h 161"/>
                <a:gd name="T32" fmla="*/ 65725995 w 141"/>
                <a:gd name="T33" fmla="*/ 844047522 h 161"/>
                <a:gd name="T34" fmla="*/ 46007653 w 141"/>
                <a:gd name="T35" fmla="*/ 613375055 h 161"/>
                <a:gd name="T36" fmla="*/ 0 w 141"/>
                <a:gd name="T37" fmla="*/ 492796838 h 161"/>
                <a:gd name="T38" fmla="*/ 23004733 w 141"/>
                <a:gd name="T39" fmla="*/ 424645325 h 161"/>
                <a:gd name="T40" fmla="*/ 36148482 w 141"/>
                <a:gd name="T41" fmla="*/ 387948004 h 161"/>
                <a:gd name="T42" fmla="*/ 6572781 w 141"/>
                <a:gd name="T43" fmla="*/ 377461748 h 161"/>
                <a:gd name="T44" fmla="*/ 36148482 w 141"/>
                <a:gd name="T45" fmla="*/ 178245762 h 161"/>
                <a:gd name="T46" fmla="*/ 0 w 141"/>
                <a:gd name="T47" fmla="*/ 94364865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161"/>
                <a:gd name="T74" fmla="*/ 141 w 141"/>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161">
                  <a:moveTo>
                    <a:pt x="0" y="18"/>
                  </a:moveTo>
                  <a:lnTo>
                    <a:pt x="14" y="18"/>
                  </a:lnTo>
                  <a:lnTo>
                    <a:pt x="49" y="0"/>
                  </a:lnTo>
                  <a:lnTo>
                    <a:pt x="52" y="27"/>
                  </a:lnTo>
                  <a:lnTo>
                    <a:pt x="105" y="50"/>
                  </a:lnTo>
                  <a:lnTo>
                    <a:pt x="114" y="81"/>
                  </a:lnTo>
                  <a:lnTo>
                    <a:pt x="134" y="83"/>
                  </a:lnTo>
                  <a:lnTo>
                    <a:pt x="141" y="103"/>
                  </a:lnTo>
                  <a:lnTo>
                    <a:pt x="136" y="128"/>
                  </a:lnTo>
                  <a:lnTo>
                    <a:pt x="125" y="117"/>
                  </a:lnTo>
                  <a:lnTo>
                    <a:pt x="90" y="123"/>
                  </a:lnTo>
                  <a:lnTo>
                    <a:pt x="83" y="155"/>
                  </a:lnTo>
                  <a:lnTo>
                    <a:pt x="65" y="152"/>
                  </a:lnTo>
                  <a:lnTo>
                    <a:pt x="63" y="159"/>
                  </a:lnTo>
                  <a:lnTo>
                    <a:pt x="40" y="148"/>
                  </a:lnTo>
                  <a:lnTo>
                    <a:pt x="29" y="161"/>
                  </a:lnTo>
                  <a:lnTo>
                    <a:pt x="20" y="161"/>
                  </a:lnTo>
                  <a:lnTo>
                    <a:pt x="14" y="117"/>
                  </a:lnTo>
                  <a:lnTo>
                    <a:pt x="0" y="94"/>
                  </a:lnTo>
                  <a:lnTo>
                    <a:pt x="7" y="81"/>
                  </a:lnTo>
                  <a:lnTo>
                    <a:pt x="11" y="74"/>
                  </a:lnTo>
                  <a:lnTo>
                    <a:pt x="2" y="72"/>
                  </a:lnTo>
                  <a:lnTo>
                    <a:pt x="11" y="34"/>
                  </a:lnTo>
                  <a:lnTo>
                    <a:pt x="0" y="1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 name="Freeform 10330"/>
            <p:cNvSpPr>
              <a:spLocks/>
            </p:cNvSpPr>
            <p:nvPr/>
          </p:nvSpPr>
          <p:spPr bwMode="auto">
            <a:xfrm>
              <a:off x="2480836" y="3831572"/>
              <a:ext cx="17428" cy="55424"/>
            </a:xfrm>
            <a:custGeom>
              <a:avLst/>
              <a:gdLst>
                <a:gd name="T0" fmla="*/ 0 w 9"/>
                <a:gd name="T1" fmla="*/ 31686210 h 31"/>
                <a:gd name="T2" fmla="*/ 28779611 w 9"/>
                <a:gd name="T3" fmla="*/ 0 h 31"/>
                <a:gd name="T4" fmla="*/ 6395861 w 9"/>
                <a:gd name="T5" fmla="*/ 163715156 h 31"/>
                <a:gd name="T6" fmla="*/ 0 w 9"/>
                <a:gd name="T7" fmla="*/ 31686210 h 31"/>
                <a:gd name="T8" fmla="*/ 0 60000 65536"/>
                <a:gd name="T9" fmla="*/ 0 60000 65536"/>
                <a:gd name="T10" fmla="*/ 0 60000 65536"/>
                <a:gd name="T11" fmla="*/ 0 60000 65536"/>
                <a:gd name="T12" fmla="*/ 0 w 9"/>
                <a:gd name="T13" fmla="*/ 0 h 31"/>
                <a:gd name="T14" fmla="*/ 9 w 9"/>
                <a:gd name="T15" fmla="*/ 31 h 31"/>
              </a:gdLst>
              <a:ahLst/>
              <a:cxnLst>
                <a:cxn ang="T8">
                  <a:pos x="T0" y="T1"/>
                </a:cxn>
                <a:cxn ang="T9">
                  <a:pos x="T2" y="T3"/>
                </a:cxn>
                <a:cxn ang="T10">
                  <a:pos x="T4" y="T5"/>
                </a:cxn>
                <a:cxn ang="T11">
                  <a:pos x="T6" y="T7"/>
                </a:cxn>
              </a:cxnLst>
              <a:rect l="T12" t="T13" r="T14" b="T15"/>
              <a:pathLst>
                <a:path w="9" h="31">
                  <a:moveTo>
                    <a:pt x="0" y="6"/>
                  </a:moveTo>
                  <a:lnTo>
                    <a:pt x="9" y="0"/>
                  </a:lnTo>
                  <a:lnTo>
                    <a:pt x="2" y="31"/>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 name="Freeform 10331"/>
            <p:cNvSpPr>
              <a:spLocks/>
            </p:cNvSpPr>
            <p:nvPr/>
          </p:nvSpPr>
          <p:spPr bwMode="auto">
            <a:xfrm>
              <a:off x="2480836" y="3831572"/>
              <a:ext cx="17428" cy="55424"/>
            </a:xfrm>
            <a:custGeom>
              <a:avLst/>
              <a:gdLst>
                <a:gd name="T0" fmla="*/ 0 w 9"/>
                <a:gd name="T1" fmla="*/ 31686210 h 31"/>
                <a:gd name="T2" fmla="*/ 28779611 w 9"/>
                <a:gd name="T3" fmla="*/ 0 h 31"/>
                <a:gd name="T4" fmla="*/ 6395861 w 9"/>
                <a:gd name="T5" fmla="*/ 163715156 h 31"/>
                <a:gd name="T6" fmla="*/ 0 w 9"/>
                <a:gd name="T7" fmla="*/ 31686210 h 31"/>
                <a:gd name="T8" fmla="*/ 0 60000 65536"/>
                <a:gd name="T9" fmla="*/ 0 60000 65536"/>
                <a:gd name="T10" fmla="*/ 0 60000 65536"/>
                <a:gd name="T11" fmla="*/ 0 60000 65536"/>
                <a:gd name="T12" fmla="*/ 0 w 9"/>
                <a:gd name="T13" fmla="*/ 0 h 31"/>
                <a:gd name="T14" fmla="*/ 9 w 9"/>
                <a:gd name="T15" fmla="*/ 31 h 31"/>
              </a:gdLst>
              <a:ahLst/>
              <a:cxnLst>
                <a:cxn ang="T8">
                  <a:pos x="T0" y="T1"/>
                </a:cxn>
                <a:cxn ang="T9">
                  <a:pos x="T2" y="T3"/>
                </a:cxn>
                <a:cxn ang="T10">
                  <a:pos x="T4" y="T5"/>
                </a:cxn>
                <a:cxn ang="T11">
                  <a:pos x="T6" y="T7"/>
                </a:cxn>
              </a:cxnLst>
              <a:rect l="T12" t="T13" r="T14" b="T15"/>
              <a:pathLst>
                <a:path w="9" h="31">
                  <a:moveTo>
                    <a:pt x="0" y="6"/>
                  </a:moveTo>
                  <a:lnTo>
                    <a:pt x="9" y="0"/>
                  </a:lnTo>
                  <a:lnTo>
                    <a:pt x="2" y="31"/>
                  </a:lnTo>
                  <a:lnTo>
                    <a:pt x="0" y="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 name="Freeform 10332"/>
            <p:cNvSpPr>
              <a:spLocks/>
            </p:cNvSpPr>
            <p:nvPr/>
          </p:nvSpPr>
          <p:spPr bwMode="auto">
            <a:xfrm>
              <a:off x="7249135" y="4112386"/>
              <a:ext cx="27885" cy="24634"/>
            </a:xfrm>
            <a:custGeom>
              <a:avLst/>
              <a:gdLst>
                <a:gd name="T0" fmla="*/ 0 w 14"/>
                <a:gd name="T1" fmla="*/ 36380964 h 14"/>
                <a:gd name="T2" fmla="*/ 46048386 w 14"/>
                <a:gd name="T3" fmla="*/ 0 h 14"/>
                <a:gd name="T4" fmla="*/ 23025100 w 14"/>
                <a:gd name="T5" fmla="*/ 72761929 h 14"/>
                <a:gd name="T6" fmla="*/ 0 w 14"/>
                <a:gd name="T7" fmla="*/ 36380964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7"/>
                  </a:moveTo>
                  <a:lnTo>
                    <a:pt x="14" y="0"/>
                  </a:lnTo>
                  <a:lnTo>
                    <a:pt x="7" y="14"/>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 name="Freeform 10333"/>
            <p:cNvSpPr>
              <a:spLocks/>
            </p:cNvSpPr>
            <p:nvPr/>
          </p:nvSpPr>
          <p:spPr bwMode="auto">
            <a:xfrm>
              <a:off x="7249135" y="4112386"/>
              <a:ext cx="27885" cy="24634"/>
            </a:xfrm>
            <a:custGeom>
              <a:avLst/>
              <a:gdLst>
                <a:gd name="T0" fmla="*/ 0 w 14"/>
                <a:gd name="T1" fmla="*/ 36380964 h 14"/>
                <a:gd name="T2" fmla="*/ 46048386 w 14"/>
                <a:gd name="T3" fmla="*/ 0 h 14"/>
                <a:gd name="T4" fmla="*/ 23025100 w 14"/>
                <a:gd name="T5" fmla="*/ 72761929 h 14"/>
                <a:gd name="T6" fmla="*/ 0 w 14"/>
                <a:gd name="T7" fmla="*/ 36380964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0" y="7"/>
                  </a:moveTo>
                  <a:lnTo>
                    <a:pt x="14" y="0"/>
                  </a:lnTo>
                  <a:lnTo>
                    <a:pt x="7" y="14"/>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 name="Freeform 10334"/>
            <p:cNvSpPr>
              <a:spLocks/>
            </p:cNvSpPr>
            <p:nvPr/>
          </p:nvSpPr>
          <p:spPr bwMode="auto">
            <a:xfrm>
              <a:off x="6735009" y="3619729"/>
              <a:ext cx="214365" cy="390431"/>
            </a:xfrm>
            <a:custGeom>
              <a:avLst/>
              <a:gdLst>
                <a:gd name="T0" fmla="*/ 0 w 108"/>
                <a:gd name="T1" fmla="*/ 473955982 h 219"/>
                <a:gd name="T2" fmla="*/ 88501147 w 108"/>
                <a:gd name="T3" fmla="*/ 637209607 h 219"/>
                <a:gd name="T4" fmla="*/ 81945372 w 108"/>
                <a:gd name="T5" fmla="*/ 779396172 h 219"/>
                <a:gd name="T6" fmla="*/ 124556098 w 108"/>
                <a:gd name="T7" fmla="*/ 800460933 h 219"/>
                <a:gd name="T8" fmla="*/ 177000486 w 108"/>
                <a:gd name="T9" fmla="*/ 695137126 h 219"/>
                <a:gd name="T10" fmla="*/ 213055437 w 108"/>
                <a:gd name="T11" fmla="*/ 753064645 h 219"/>
                <a:gd name="T12" fmla="*/ 249112196 w 108"/>
                <a:gd name="T13" fmla="*/ 1153295112 h 219"/>
                <a:gd name="T14" fmla="*/ 295000809 w 108"/>
                <a:gd name="T15" fmla="*/ 1037440073 h 219"/>
                <a:gd name="T16" fmla="*/ 236000647 w 108"/>
                <a:gd name="T17" fmla="*/ 858388452 h 219"/>
                <a:gd name="T18" fmla="*/ 255667971 w 108"/>
                <a:gd name="T19" fmla="*/ 779396172 h 219"/>
                <a:gd name="T20" fmla="*/ 213055437 w 108"/>
                <a:gd name="T21" fmla="*/ 637209607 h 219"/>
                <a:gd name="T22" fmla="*/ 236000647 w 108"/>
                <a:gd name="T23" fmla="*/ 552950561 h 219"/>
                <a:gd name="T24" fmla="*/ 314668132 w 108"/>
                <a:gd name="T25" fmla="*/ 484489512 h 219"/>
                <a:gd name="T26" fmla="*/ 354000971 w 108"/>
                <a:gd name="T27" fmla="*/ 426561993 h 219"/>
                <a:gd name="T28" fmla="*/ 278611373 w 108"/>
                <a:gd name="T29" fmla="*/ 389696937 h 219"/>
                <a:gd name="T30" fmla="*/ 255667971 w 108"/>
                <a:gd name="T31" fmla="*/ 258043902 h 219"/>
                <a:gd name="T32" fmla="*/ 213055437 w 108"/>
                <a:gd name="T33" fmla="*/ 284373130 h 219"/>
                <a:gd name="T34" fmla="*/ 249112196 w 108"/>
                <a:gd name="T35" fmla="*/ 94790277 h 219"/>
                <a:gd name="T36" fmla="*/ 249112196 w 108"/>
                <a:gd name="T37" fmla="*/ 36862758 h 219"/>
                <a:gd name="T38" fmla="*/ 206499662 w 108"/>
                <a:gd name="T39" fmla="*/ 0 h 219"/>
                <a:gd name="T40" fmla="*/ 183556260 w 108"/>
                <a:gd name="T41" fmla="*/ 57927519 h 219"/>
                <a:gd name="T42" fmla="*/ 118000324 w 108"/>
                <a:gd name="T43" fmla="*/ 105323807 h 219"/>
                <a:gd name="T44" fmla="*/ 16389436 w 108"/>
                <a:gd name="T45" fmla="*/ 400230467 h 219"/>
                <a:gd name="T46" fmla="*/ 0 w 108"/>
                <a:gd name="T47" fmla="*/ 473955982 h 2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219"/>
                <a:gd name="T74" fmla="*/ 108 w 108"/>
                <a:gd name="T75" fmla="*/ 219 h 2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219">
                  <a:moveTo>
                    <a:pt x="0" y="90"/>
                  </a:moveTo>
                  <a:lnTo>
                    <a:pt x="27" y="121"/>
                  </a:lnTo>
                  <a:lnTo>
                    <a:pt x="25" y="148"/>
                  </a:lnTo>
                  <a:lnTo>
                    <a:pt x="38" y="152"/>
                  </a:lnTo>
                  <a:lnTo>
                    <a:pt x="54" y="132"/>
                  </a:lnTo>
                  <a:lnTo>
                    <a:pt x="65" y="143"/>
                  </a:lnTo>
                  <a:lnTo>
                    <a:pt x="76" y="219"/>
                  </a:lnTo>
                  <a:lnTo>
                    <a:pt x="90" y="197"/>
                  </a:lnTo>
                  <a:lnTo>
                    <a:pt x="72" y="163"/>
                  </a:lnTo>
                  <a:lnTo>
                    <a:pt x="78" y="148"/>
                  </a:lnTo>
                  <a:lnTo>
                    <a:pt x="65" y="121"/>
                  </a:lnTo>
                  <a:lnTo>
                    <a:pt x="72" y="105"/>
                  </a:lnTo>
                  <a:lnTo>
                    <a:pt x="96" y="92"/>
                  </a:lnTo>
                  <a:lnTo>
                    <a:pt x="108" y="81"/>
                  </a:lnTo>
                  <a:lnTo>
                    <a:pt x="85" y="74"/>
                  </a:lnTo>
                  <a:lnTo>
                    <a:pt x="78" y="49"/>
                  </a:lnTo>
                  <a:lnTo>
                    <a:pt x="65" y="54"/>
                  </a:lnTo>
                  <a:lnTo>
                    <a:pt x="76" y="18"/>
                  </a:lnTo>
                  <a:lnTo>
                    <a:pt x="76" y="7"/>
                  </a:lnTo>
                  <a:lnTo>
                    <a:pt x="63" y="0"/>
                  </a:lnTo>
                  <a:lnTo>
                    <a:pt x="56" y="11"/>
                  </a:lnTo>
                  <a:lnTo>
                    <a:pt x="36" y="20"/>
                  </a:lnTo>
                  <a:lnTo>
                    <a:pt x="5" y="76"/>
                  </a:lnTo>
                  <a:lnTo>
                    <a:pt x="0"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 name="Freeform 10335"/>
            <p:cNvSpPr>
              <a:spLocks/>
            </p:cNvSpPr>
            <p:nvPr/>
          </p:nvSpPr>
          <p:spPr bwMode="auto">
            <a:xfrm>
              <a:off x="6735009" y="3619729"/>
              <a:ext cx="214365" cy="390431"/>
            </a:xfrm>
            <a:custGeom>
              <a:avLst/>
              <a:gdLst>
                <a:gd name="T0" fmla="*/ 0 w 108"/>
                <a:gd name="T1" fmla="*/ 473955982 h 219"/>
                <a:gd name="T2" fmla="*/ 88501147 w 108"/>
                <a:gd name="T3" fmla="*/ 637209607 h 219"/>
                <a:gd name="T4" fmla="*/ 81945372 w 108"/>
                <a:gd name="T5" fmla="*/ 779396172 h 219"/>
                <a:gd name="T6" fmla="*/ 124556098 w 108"/>
                <a:gd name="T7" fmla="*/ 800460933 h 219"/>
                <a:gd name="T8" fmla="*/ 177000486 w 108"/>
                <a:gd name="T9" fmla="*/ 695137126 h 219"/>
                <a:gd name="T10" fmla="*/ 213055437 w 108"/>
                <a:gd name="T11" fmla="*/ 753064645 h 219"/>
                <a:gd name="T12" fmla="*/ 249112196 w 108"/>
                <a:gd name="T13" fmla="*/ 1153295112 h 219"/>
                <a:gd name="T14" fmla="*/ 295000809 w 108"/>
                <a:gd name="T15" fmla="*/ 1037440073 h 219"/>
                <a:gd name="T16" fmla="*/ 236000647 w 108"/>
                <a:gd name="T17" fmla="*/ 858388452 h 219"/>
                <a:gd name="T18" fmla="*/ 255667971 w 108"/>
                <a:gd name="T19" fmla="*/ 779396172 h 219"/>
                <a:gd name="T20" fmla="*/ 213055437 w 108"/>
                <a:gd name="T21" fmla="*/ 637209607 h 219"/>
                <a:gd name="T22" fmla="*/ 236000647 w 108"/>
                <a:gd name="T23" fmla="*/ 552950561 h 219"/>
                <a:gd name="T24" fmla="*/ 314668132 w 108"/>
                <a:gd name="T25" fmla="*/ 484489512 h 219"/>
                <a:gd name="T26" fmla="*/ 354000971 w 108"/>
                <a:gd name="T27" fmla="*/ 426561993 h 219"/>
                <a:gd name="T28" fmla="*/ 278611373 w 108"/>
                <a:gd name="T29" fmla="*/ 389696937 h 219"/>
                <a:gd name="T30" fmla="*/ 255667971 w 108"/>
                <a:gd name="T31" fmla="*/ 258043902 h 219"/>
                <a:gd name="T32" fmla="*/ 213055437 w 108"/>
                <a:gd name="T33" fmla="*/ 284373130 h 219"/>
                <a:gd name="T34" fmla="*/ 249112196 w 108"/>
                <a:gd name="T35" fmla="*/ 94790277 h 219"/>
                <a:gd name="T36" fmla="*/ 249112196 w 108"/>
                <a:gd name="T37" fmla="*/ 36862758 h 219"/>
                <a:gd name="T38" fmla="*/ 206499662 w 108"/>
                <a:gd name="T39" fmla="*/ 0 h 219"/>
                <a:gd name="T40" fmla="*/ 183556260 w 108"/>
                <a:gd name="T41" fmla="*/ 57927519 h 219"/>
                <a:gd name="T42" fmla="*/ 118000324 w 108"/>
                <a:gd name="T43" fmla="*/ 105323807 h 219"/>
                <a:gd name="T44" fmla="*/ 16389436 w 108"/>
                <a:gd name="T45" fmla="*/ 400230467 h 219"/>
                <a:gd name="T46" fmla="*/ 0 w 108"/>
                <a:gd name="T47" fmla="*/ 473955982 h 2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219"/>
                <a:gd name="T74" fmla="*/ 108 w 108"/>
                <a:gd name="T75" fmla="*/ 219 h 2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219">
                  <a:moveTo>
                    <a:pt x="0" y="90"/>
                  </a:moveTo>
                  <a:lnTo>
                    <a:pt x="27" y="121"/>
                  </a:lnTo>
                  <a:lnTo>
                    <a:pt x="25" y="148"/>
                  </a:lnTo>
                  <a:lnTo>
                    <a:pt x="38" y="152"/>
                  </a:lnTo>
                  <a:lnTo>
                    <a:pt x="54" y="132"/>
                  </a:lnTo>
                  <a:lnTo>
                    <a:pt x="65" y="143"/>
                  </a:lnTo>
                  <a:lnTo>
                    <a:pt x="76" y="219"/>
                  </a:lnTo>
                  <a:lnTo>
                    <a:pt x="90" y="197"/>
                  </a:lnTo>
                  <a:lnTo>
                    <a:pt x="72" y="163"/>
                  </a:lnTo>
                  <a:lnTo>
                    <a:pt x="78" y="148"/>
                  </a:lnTo>
                  <a:lnTo>
                    <a:pt x="65" y="121"/>
                  </a:lnTo>
                  <a:lnTo>
                    <a:pt x="72" y="105"/>
                  </a:lnTo>
                  <a:lnTo>
                    <a:pt x="96" y="92"/>
                  </a:lnTo>
                  <a:lnTo>
                    <a:pt x="108" y="81"/>
                  </a:lnTo>
                  <a:lnTo>
                    <a:pt x="85" y="74"/>
                  </a:lnTo>
                  <a:lnTo>
                    <a:pt x="78" y="49"/>
                  </a:lnTo>
                  <a:lnTo>
                    <a:pt x="65" y="54"/>
                  </a:lnTo>
                  <a:lnTo>
                    <a:pt x="76" y="18"/>
                  </a:lnTo>
                  <a:lnTo>
                    <a:pt x="76" y="7"/>
                  </a:lnTo>
                  <a:lnTo>
                    <a:pt x="63" y="0"/>
                  </a:lnTo>
                  <a:lnTo>
                    <a:pt x="56" y="11"/>
                  </a:lnTo>
                  <a:lnTo>
                    <a:pt x="36" y="20"/>
                  </a:lnTo>
                  <a:lnTo>
                    <a:pt x="5" y="76"/>
                  </a:lnTo>
                  <a:lnTo>
                    <a:pt x="0" y="9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 name="Freeform 10336"/>
            <p:cNvSpPr>
              <a:spLocks/>
            </p:cNvSpPr>
            <p:nvPr/>
          </p:nvSpPr>
          <p:spPr bwMode="auto">
            <a:xfrm>
              <a:off x="6979000" y="3910397"/>
              <a:ext cx="115025" cy="92374"/>
            </a:xfrm>
            <a:custGeom>
              <a:avLst/>
              <a:gdLst>
                <a:gd name="T0" fmla="*/ 0 w 58"/>
                <a:gd name="T1" fmla="*/ 62968299 h 52"/>
                <a:gd name="T2" fmla="*/ 22925854 w 58"/>
                <a:gd name="T3" fmla="*/ 26237364 h 52"/>
                <a:gd name="T4" fmla="*/ 101525169 w 58"/>
                <a:gd name="T5" fmla="*/ 26237364 h 52"/>
                <a:gd name="T6" fmla="*/ 189951656 w 58"/>
                <a:gd name="T7" fmla="*/ 0 h 52"/>
                <a:gd name="T8" fmla="*/ 189951656 w 58"/>
                <a:gd name="T9" fmla="*/ 152173962 h 52"/>
                <a:gd name="T10" fmla="*/ 72050877 w 58"/>
                <a:gd name="T11" fmla="*/ 272862630 h 52"/>
                <a:gd name="T12" fmla="*/ 36024535 w 58"/>
                <a:gd name="T13" fmla="*/ 262369059 h 52"/>
                <a:gd name="T14" fmla="*/ 16375610 w 58"/>
                <a:gd name="T15" fmla="*/ 188904898 h 52"/>
                <a:gd name="T16" fmla="*/ 0 w 58"/>
                <a:gd name="T17" fmla="*/ 62968299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2"/>
                <a:gd name="T29" fmla="*/ 58 w 5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2">
                  <a:moveTo>
                    <a:pt x="0" y="12"/>
                  </a:moveTo>
                  <a:lnTo>
                    <a:pt x="7" y="5"/>
                  </a:lnTo>
                  <a:lnTo>
                    <a:pt x="31" y="5"/>
                  </a:lnTo>
                  <a:lnTo>
                    <a:pt x="58" y="0"/>
                  </a:lnTo>
                  <a:lnTo>
                    <a:pt x="58" y="29"/>
                  </a:lnTo>
                  <a:lnTo>
                    <a:pt x="22" y="52"/>
                  </a:lnTo>
                  <a:lnTo>
                    <a:pt x="11" y="50"/>
                  </a:lnTo>
                  <a:lnTo>
                    <a:pt x="5" y="36"/>
                  </a:ln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 name="Freeform 10337"/>
            <p:cNvSpPr>
              <a:spLocks/>
            </p:cNvSpPr>
            <p:nvPr/>
          </p:nvSpPr>
          <p:spPr bwMode="auto">
            <a:xfrm>
              <a:off x="6979000" y="3910397"/>
              <a:ext cx="115025" cy="92374"/>
            </a:xfrm>
            <a:custGeom>
              <a:avLst/>
              <a:gdLst>
                <a:gd name="T0" fmla="*/ 0 w 58"/>
                <a:gd name="T1" fmla="*/ 62968299 h 52"/>
                <a:gd name="T2" fmla="*/ 22925854 w 58"/>
                <a:gd name="T3" fmla="*/ 26237364 h 52"/>
                <a:gd name="T4" fmla="*/ 101525169 w 58"/>
                <a:gd name="T5" fmla="*/ 26237364 h 52"/>
                <a:gd name="T6" fmla="*/ 189951656 w 58"/>
                <a:gd name="T7" fmla="*/ 0 h 52"/>
                <a:gd name="T8" fmla="*/ 189951656 w 58"/>
                <a:gd name="T9" fmla="*/ 152173962 h 52"/>
                <a:gd name="T10" fmla="*/ 72050877 w 58"/>
                <a:gd name="T11" fmla="*/ 272862630 h 52"/>
                <a:gd name="T12" fmla="*/ 36024535 w 58"/>
                <a:gd name="T13" fmla="*/ 262369059 h 52"/>
                <a:gd name="T14" fmla="*/ 16375610 w 58"/>
                <a:gd name="T15" fmla="*/ 188904898 h 52"/>
                <a:gd name="T16" fmla="*/ 0 w 58"/>
                <a:gd name="T17" fmla="*/ 62968299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2"/>
                <a:gd name="T29" fmla="*/ 58 w 5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2">
                  <a:moveTo>
                    <a:pt x="0" y="12"/>
                  </a:moveTo>
                  <a:lnTo>
                    <a:pt x="7" y="5"/>
                  </a:lnTo>
                  <a:lnTo>
                    <a:pt x="31" y="5"/>
                  </a:lnTo>
                  <a:lnTo>
                    <a:pt x="58" y="0"/>
                  </a:lnTo>
                  <a:lnTo>
                    <a:pt x="58" y="29"/>
                  </a:lnTo>
                  <a:lnTo>
                    <a:pt x="22" y="52"/>
                  </a:lnTo>
                  <a:lnTo>
                    <a:pt x="11" y="50"/>
                  </a:lnTo>
                  <a:lnTo>
                    <a:pt x="5" y="36"/>
                  </a:lnTo>
                  <a:lnTo>
                    <a:pt x="0" y="1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 name="Freeform 10338"/>
            <p:cNvSpPr>
              <a:spLocks/>
            </p:cNvSpPr>
            <p:nvPr/>
          </p:nvSpPr>
          <p:spPr bwMode="auto">
            <a:xfrm>
              <a:off x="1262620" y="2377001"/>
              <a:ext cx="2004219" cy="913879"/>
            </a:xfrm>
            <a:custGeom>
              <a:avLst/>
              <a:gdLst>
                <a:gd name="T0" fmla="*/ 118322980 w 1007"/>
                <a:gd name="T1" fmla="*/ 1291979765 h 514"/>
                <a:gd name="T2" fmla="*/ 427277832 w 1007"/>
                <a:gd name="T3" fmla="*/ 1580837225 h 514"/>
                <a:gd name="T4" fmla="*/ 506158610 w 1007"/>
                <a:gd name="T5" fmla="*/ 1890700251 h 514"/>
                <a:gd name="T6" fmla="*/ 640915842 w 1007"/>
                <a:gd name="T7" fmla="*/ 2090276038 h 514"/>
                <a:gd name="T8" fmla="*/ 1778129743 w 1007"/>
                <a:gd name="T9" fmla="*/ 2132291752 h 514"/>
                <a:gd name="T10" fmla="*/ 2093656482 w 1007"/>
                <a:gd name="T11" fmla="*/ 2147483647 h 514"/>
                <a:gd name="T12" fmla="*/ 2147483647 w 1007"/>
                <a:gd name="T13" fmla="*/ 2147483647 h 514"/>
                <a:gd name="T14" fmla="*/ 2147483647 w 1007"/>
                <a:gd name="T15" fmla="*/ 2147483647 h 514"/>
                <a:gd name="T16" fmla="*/ 2147483647 w 1007"/>
                <a:gd name="T17" fmla="*/ 2147483647 h 514"/>
                <a:gd name="T18" fmla="*/ 2147483647 w 1007"/>
                <a:gd name="T19" fmla="*/ 2147483647 h 514"/>
                <a:gd name="T20" fmla="*/ 2147483647 w 1007"/>
                <a:gd name="T21" fmla="*/ 2147483647 h 514"/>
                <a:gd name="T22" fmla="*/ 2147483647 w 1007"/>
                <a:gd name="T23" fmla="*/ 2147483647 h 514"/>
                <a:gd name="T24" fmla="*/ 2147483647 w 1007"/>
                <a:gd name="T25" fmla="*/ 2147483647 h 514"/>
                <a:gd name="T26" fmla="*/ 2147483647 w 1007"/>
                <a:gd name="T27" fmla="*/ 2147483647 h 514"/>
                <a:gd name="T28" fmla="*/ 2147483647 w 1007"/>
                <a:gd name="T29" fmla="*/ 2147483647 h 514"/>
                <a:gd name="T30" fmla="*/ 2147483647 w 1007"/>
                <a:gd name="T31" fmla="*/ 2147483647 h 514"/>
                <a:gd name="T32" fmla="*/ 2147483647 w 1007"/>
                <a:gd name="T33" fmla="*/ 2147483647 h 514"/>
                <a:gd name="T34" fmla="*/ 2147483647 w 1007"/>
                <a:gd name="T35" fmla="*/ 1901205325 h 514"/>
                <a:gd name="T36" fmla="*/ 2147483647 w 1007"/>
                <a:gd name="T37" fmla="*/ 1806671115 h 514"/>
                <a:gd name="T38" fmla="*/ 2147483647 w 1007"/>
                <a:gd name="T39" fmla="*/ 1701631830 h 514"/>
                <a:gd name="T40" fmla="*/ 2147483647 w 1007"/>
                <a:gd name="T41" fmla="*/ 1559829368 h 514"/>
                <a:gd name="T42" fmla="*/ 2147483647 w 1007"/>
                <a:gd name="T43" fmla="*/ 1454790084 h 514"/>
                <a:gd name="T44" fmla="*/ 2147483647 w 1007"/>
                <a:gd name="T45" fmla="*/ 1370758656 h 514"/>
                <a:gd name="T46" fmla="*/ 2147483647 w 1007"/>
                <a:gd name="T47" fmla="*/ 1323490405 h 514"/>
                <a:gd name="T48" fmla="*/ 2147483647 w 1007"/>
                <a:gd name="T49" fmla="*/ 1265719371 h 514"/>
                <a:gd name="T50" fmla="*/ 2147483647 w 1007"/>
                <a:gd name="T51" fmla="*/ 1349750799 h 514"/>
                <a:gd name="T52" fmla="*/ 2147483647 w 1007"/>
                <a:gd name="T53" fmla="*/ 1360253582 h 514"/>
                <a:gd name="T54" fmla="*/ 2147483647 w 1007"/>
                <a:gd name="T55" fmla="*/ 1218451120 h 514"/>
                <a:gd name="T56" fmla="*/ 2147483647 w 1007"/>
                <a:gd name="T57" fmla="*/ 997869768 h 514"/>
                <a:gd name="T58" fmla="*/ 2147483647 w 1007"/>
                <a:gd name="T59" fmla="*/ 1076648659 h 514"/>
                <a:gd name="T60" fmla="*/ 2147483647 w 1007"/>
                <a:gd name="T61" fmla="*/ 1255216588 h 514"/>
                <a:gd name="T62" fmla="*/ 2147483647 w 1007"/>
                <a:gd name="T63" fmla="*/ 1559829368 h 514"/>
                <a:gd name="T64" fmla="*/ 2147483647 w 1007"/>
                <a:gd name="T65" fmla="*/ 1995739536 h 514"/>
                <a:gd name="T66" fmla="*/ 2147483647 w 1007"/>
                <a:gd name="T67" fmla="*/ 1901205325 h 514"/>
                <a:gd name="T68" fmla="*/ 2142959235 w 1007"/>
                <a:gd name="T69" fmla="*/ 1675371436 h 514"/>
                <a:gd name="T70" fmla="*/ 1873444772 w 1007"/>
                <a:gd name="T71" fmla="*/ 1502058335 h 514"/>
                <a:gd name="T72" fmla="*/ 1797850844 w 1007"/>
                <a:gd name="T73" fmla="*/ 1092403978 h 514"/>
                <a:gd name="T74" fmla="*/ 1886592173 w 1007"/>
                <a:gd name="T75" fmla="*/ 961106591 h 514"/>
                <a:gd name="T76" fmla="*/ 1952327363 w 1007"/>
                <a:gd name="T77" fmla="*/ 903335557 h 514"/>
                <a:gd name="T78" fmla="*/ 2018062554 w 1007"/>
                <a:gd name="T79" fmla="*/ 714264845 h 514"/>
                <a:gd name="T80" fmla="*/ 2113377583 w 1007"/>
                <a:gd name="T81" fmla="*/ 582965166 h 514"/>
                <a:gd name="T82" fmla="*/ 2147483647 w 1007"/>
                <a:gd name="T83" fmla="*/ 525194132 h 514"/>
                <a:gd name="T84" fmla="*/ 2147483647 w 1007"/>
                <a:gd name="T85" fmla="*/ 315117854 h 514"/>
                <a:gd name="T86" fmla="*/ 2142959235 w 1007"/>
                <a:gd name="T87" fmla="*/ 372888888 h 514"/>
                <a:gd name="T88" fmla="*/ 2064076643 w 1007"/>
                <a:gd name="T89" fmla="*/ 409652065 h 514"/>
                <a:gd name="T90" fmla="*/ 1922745712 w 1007"/>
                <a:gd name="T91" fmla="*/ 294109997 h 514"/>
                <a:gd name="T92" fmla="*/ 1886592173 w 1007"/>
                <a:gd name="T93" fmla="*/ 199573495 h 514"/>
                <a:gd name="T94" fmla="*/ 1778129743 w 1007"/>
                <a:gd name="T95" fmla="*/ 0 h 514"/>
                <a:gd name="T96" fmla="*/ 1837291233 w 1007"/>
                <a:gd name="T97" fmla="*/ 278352386 h 514"/>
                <a:gd name="T98" fmla="*/ 1761695492 w 1007"/>
                <a:gd name="T99" fmla="*/ 420154847 h 514"/>
                <a:gd name="T100" fmla="*/ 1718968253 w 1007"/>
                <a:gd name="T101" fmla="*/ 430659922 h 514"/>
                <a:gd name="T102" fmla="*/ 1695960302 w 1007"/>
                <a:gd name="T103" fmla="*/ 430659922 h 514"/>
                <a:gd name="T104" fmla="*/ 1498756543 w 1007"/>
                <a:gd name="T105" fmla="*/ 467423098 h 514"/>
                <a:gd name="T106" fmla="*/ 1248963181 w 1007"/>
                <a:gd name="T107" fmla="*/ 399146990 h 514"/>
                <a:gd name="T108" fmla="*/ 1308124672 w 1007"/>
                <a:gd name="T109" fmla="*/ 525194132 h 514"/>
                <a:gd name="T110" fmla="*/ 1022177771 w 1007"/>
                <a:gd name="T111" fmla="*/ 456920316 h 514"/>
                <a:gd name="T112" fmla="*/ 910428491 w 1007"/>
                <a:gd name="T113" fmla="*/ 325620637 h 514"/>
                <a:gd name="T114" fmla="*/ 588328052 w 1007"/>
                <a:gd name="T115" fmla="*/ 294109997 h 514"/>
                <a:gd name="T116" fmla="*/ 381261930 w 1007"/>
                <a:gd name="T117" fmla="*/ 278352386 h 514"/>
                <a:gd name="T118" fmla="*/ 249793361 w 1007"/>
                <a:gd name="T119" fmla="*/ 325620637 h 5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7"/>
                <a:gd name="T181" fmla="*/ 0 h 514"/>
                <a:gd name="T182" fmla="*/ 1007 w 1007"/>
                <a:gd name="T183" fmla="*/ 514 h 5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7" h="514">
                  <a:moveTo>
                    <a:pt x="0" y="228"/>
                  </a:moveTo>
                  <a:lnTo>
                    <a:pt x="23" y="228"/>
                  </a:lnTo>
                  <a:lnTo>
                    <a:pt x="34" y="243"/>
                  </a:lnTo>
                  <a:lnTo>
                    <a:pt x="36" y="246"/>
                  </a:lnTo>
                  <a:lnTo>
                    <a:pt x="43" y="252"/>
                  </a:lnTo>
                  <a:lnTo>
                    <a:pt x="65" y="237"/>
                  </a:lnTo>
                  <a:lnTo>
                    <a:pt x="108" y="290"/>
                  </a:lnTo>
                  <a:lnTo>
                    <a:pt x="130" y="301"/>
                  </a:lnTo>
                  <a:lnTo>
                    <a:pt x="130" y="317"/>
                  </a:lnTo>
                  <a:lnTo>
                    <a:pt x="125" y="328"/>
                  </a:lnTo>
                  <a:lnTo>
                    <a:pt x="145" y="357"/>
                  </a:lnTo>
                  <a:lnTo>
                    <a:pt x="154" y="360"/>
                  </a:lnTo>
                  <a:lnTo>
                    <a:pt x="163" y="375"/>
                  </a:lnTo>
                  <a:lnTo>
                    <a:pt x="159" y="380"/>
                  </a:lnTo>
                  <a:lnTo>
                    <a:pt x="195" y="391"/>
                  </a:lnTo>
                  <a:lnTo>
                    <a:pt x="195" y="398"/>
                  </a:lnTo>
                  <a:lnTo>
                    <a:pt x="210" y="400"/>
                  </a:lnTo>
                  <a:lnTo>
                    <a:pt x="217" y="413"/>
                  </a:lnTo>
                  <a:lnTo>
                    <a:pt x="541" y="413"/>
                  </a:lnTo>
                  <a:lnTo>
                    <a:pt x="541" y="406"/>
                  </a:lnTo>
                  <a:lnTo>
                    <a:pt x="550" y="415"/>
                  </a:lnTo>
                  <a:lnTo>
                    <a:pt x="606" y="427"/>
                  </a:lnTo>
                  <a:lnTo>
                    <a:pt x="626" y="411"/>
                  </a:lnTo>
                  <a:lnTo>
                    <a:pt x="637" y="422"/>
                  </a:lnTo>
                  <a:lnTo>
                    <a:pt x="637" y="415"/>
                  </a:lnTo>
                  <a:lnTo>
                    <a:pt x="646" y="415"/>
                  </a:lnTo>
                  <a:lnTo>
                    <a:pt x="652" y="429"/>
                  </a:lnTo>
                  <a:lnTo>
                    <a:pt x="661" y="427"/>
                  </a:lnTo>
                  <a:lnTo>
                    <a:pt x="666" y="449"/>
                  </a:lnTo>
                  <a:lnTo>
                    <a:pt x="668" y="449"/>
                  </a:lnTo>
                  <a:lnTo>
                    <a:pt x="710" y="458"/>
                  </a:lnTo>
                  <a:lnTo>
                    <a:pt x="724" y="474"/>
                  </a:lnTo>
                  <a:lnTo>
                    <a:pt x="708" y="476"/>
                  </a:lnTo>
                  <a:lnTo>
                    <a:pt x="702" y="467"/>
                  </a:lnTo>
                  <a:lnTo>
                    <a:pt x="699" y="496"/>
                  </a:lnTo>
                  <a:lnTo>
                    <a:pt x="693" y="498"/>
                  </a:lnTo>
                  <a:lnTo>
                    <a:pt x="690" y="505"/>
                  </a:lnTo>
                  <a:lnTo>
                    <a:pt x="686" y="509"/>
                  </a:lnTo>
                  <a:lnTo>
                    <a:pt x="684" y="514"/>
                  </a:lnTo>
                  <a:lnTo>
                    <a:pt x="733" y="503"/>
                  </a:lnTo>
                  <a:lnTo>
                    <a:pt x="733" y="498"/>
                  </a:lnTo>
                  <a:lnTo>
                    <a:pt x="724" y="496"/>
                  </a:lnTo>
                  <a:lnTo>
                    <a:pt x="728" y="489"/>
                  </a:lnTo>
                  <a:lnTo>
                    <a:pt x="771" y="478"/>
                  </a:lnTo>
                  <a:lnTo>
                    <a:pt x="831" y="467"/>
                  </a:lnTo>
                  <a:lnTo>
                    <a:pt x="844" y="436"/>
                  </a:lnTo>
                  <a:lnTo>
                    <a:pt x="865" y="442"/>
                  </a:lnTo>
                  <a:lnTo>
                    <a:pt x="865" y="460"/>
                  </a:lnTo>
                  <a:lnTo>
                    <a:pt x="873" y="467"/>
                  </a:lnTo>
                  <a:lnTo>
                    <a:pt x="903" y="458"/>
                  </a:lnTo>
                  <a:lnTo>
                    <a:pt x="900" y="467"/>
                  </a:lnTo>
                  <a:lnTo>
                    <a:pt x="918" y="467"/>
                  </a:lnTo>
                  <a:lnTo>
                    <a:pt x="885" y="478"/>
                  </a:lnTo>
                  <a:lnTo>
                    <a:pt x="894" y="494"/>
                  </a:lnTo>
                  <a:lnTo>
                    <a:pt x="907" y="476"/>
                  </a:lnTo>
                  <a:lnTo>
                    <a:pt x="943" y="467"/>
                  </a:lnTo>
                  <a:lnTo>
                    <a:pt x="958" y="453"/>
                  </a:lnTo>
                  <a:lnTo>
                    <a:pt x="949" y="456"/>
                  </a:lnTo>
                  <a:lnTo>
                    <a:pt x="949" y="442"/>
                  </a:lnTo>
                  <a:lnTo>
                    <a:pt x="940" y="465"/>
                  </a:lnTo>
                  <a:lnTo>
                    <a:pt x="909" y="458"/>
                  </a:lnTo>
                  <a:lnTo>
                    <a:pt x="894" y="440"/>
                  </a:lnTo>
                  <a:lnTo>
                    <a:pt x="900" y="431"/>
                  </a:lnTo>
                  <a:lnTo>
                    <a:pt x="880" y="427"/>
                  </a:lnTo>
                  <a:lnTo>
                    <a:pt x="905" y="418"/>
                  </a:lnTo>
                  <a:lnTo>
                    <a:pt x="891" y="406"/>
                  </a:lnTo>
                  <a:lnTo>
                    <a:pt x="851" y="420"/>
                  </a:lnTo>
                  <a:lnTo>
                    <a:pt x="827" y="444"/>
                  </a:lnTo>
                  <a:lnTo>
                    <a:pt x="851" y="413"/>
                  </a:lnTo>
                  <a:lnTo>
                    <a:pt x="882" y="393"/>
                  </a:lnTo>
                  <a:lnTo>
                    <a:pt x="956" y="393"/>
                  </a:lnTo>
                  <a:lnTo>
                    <a:pt x="1007" y="362"/>
                  </a:lnTo>
                  <a:lnTo>
                    <a:pt x="999" y="346"/>
                  </a:lnTo>
                  <a:lnTo>
                    <a:pt x="1007" y="346"/>
                  </a:lnTo>
                  <a:lnTo>
                    <a:pt x="1005" y="342"/>
                  </a:lnTo>
                  <a:lnTo>
                    <a:pt x="990" y="344"/>
                  </a:lnTo>
                  <a:lnTo>
                    <a:pt x="990" y="330"/>
                  </a:lnTo>
                  <a:lnTo>
                    <a:pt x="954" y="346"/>
                  </a:lnTo>
                  <a:lnTo>
                    <a:pt x="943" y="339"/>
                  </a:lnTo>
                  <a:lnTo>
                    <a:pt x="987" y="324"/>
                  </a:lnTo>
                  <a:lnTo>
                    <a:pt x="967" y="313"/>
                  </a:lnTo>
                  <a:lnTo>
                    <a:pt x="961" y="319"/>
                  </a:lnTo>
                  <a:lnTo>
                    <a:pt x="954" y="304"/>
                  </a:lnTo>
                  <a:lnTo>
                    <a:pt x="932" y="297"/>
                  </a:lnTo>
                  <a:lnTo>
                    <a:pt x="936" y="290"/>
                  </a:lnTo>
                  <a:lnTo>
                    <a:pt x="923" y="290"/>
                  </a:lnTo>
                  <a:lnTo>
                    <a:pt x="940" y="284"/>
                  </a:lnTo>
                  <a:lnTo>
                    <a:pt x="929" y="277"/>
                  </a:lnTo>
                  <a:lnTo>
                    <a:pt x="934" y="272"/>
                  </a:lnTo>
                  <a:lnTo>
                    <a:pt x="927" y="266"/>
                  </a:lnTo>
                  <a:lnTo>
                    <a:pt x="918" y="268"/>
                  </a:lnTo>
                  <a:lnTo>
                    <a:pt x="927" y="261"/>
                  </a:lnTo>
                  <a:lnTo>
                    <a:pt x="914" y="259"/>
                  </a:lnTo>
                  <a:lnTo>
                    <a:pt x="923" y="257"/>
                  </a:lnTo>
                  <a:lnTo>
                    <a:pt x="918" y="250"/>
                  </a:lnTo>
                  <a:lnTo>
                    <a:pt x="905" y="252"/>
                  </a:lnTo>
                  <a:lnTo>
                    <a:pt x="918" y="248"/>
                  </a:lnTo>
                  <a:lnTo>
                    <a:pt x="903" y="228"/>
                  </a:lnTo>
                  <a:lnTo>
                    <a:pt x="891" y="239"/>
                  </a:lnTo>
                  <a:lnTo>
                    <a:pt x="894" y="241"/>
                  </a:lnTo>
                  <a:lnTo>
                    <a:pt x="885" y="259"/>
                  </a:lnTo>
                  <a:lnTo>
                    <a:pt x="880" y="252"/>
                  </a:lnTo>
                  <a:lnTo>
                    <a:pt x="865" y="266"/>
                  </a:lnTo>
                  <a:lnTo>
                    <a:pt x="862" y="257"/>
                  </a:lnTo>
                  <a:lnTo>
                    <a:pt x="847" y="270"/>
                  </a:lnTo>
                  <a:lnTo>
                    <a:pt x="858" y="266"/>
                  </a:lnTo>
                  <a:lnTo>
                    <a:pt x="856" y="252"/>
                  </a:lnTo>
                  <a:lnTo>
                    <a:pt x="829" y="259"/>
                  </a:lnTo>
                  <a:lnTo>
                    <a:pt x="849" y="246"/>
                  </a:lnTo>
                  <a:lnTo>
                    <a:pt x="842" y="234"/>
                  </a:lnTo>
                  <a:lnTo>
                    <a:pt x="824" y="232"/>
                  </a:lnTo>
                  <a:lnTo>
                    <a:pt x="844" y="232"/>
                  </a:lnTo>
                  <a:lnTo>
                    <a:pt x="842" y="214"/>
                  </a:lnTo>
                  <a:lnTo>
                    <a:pt x="820" y="214"/>
                  </a:lnTo>
                  <a:lnTo>
                    <a:pt x="820" y="205"/>
                  </a:lnTo>
                  <a:lnTo>
                    <a:pt x="791" y="190"/>
                  </a:lnTo>
                  <a:lnTo>
                    <a:pt x="780" y="194"/>
                  </a:lnTo>
                  <a:lnTo>
                    <a:pt x="746" y="187"/>
                  </a:lnTo>
                  <a:lnTo>
                    <a:pt x="742" y="199"/>
                  </a:lnTo>
                  <a:lnTo>
                    <a:pt x="751" y="205"/>
                  </a:lnTo>
                  <a:lnTo>
                    <a:pt x="742" y="219"/>
                  </a:lnTo>
                  <a:lnTo>
                    <a:pt x="751" y="221"/>
                  </a:lnTo>
                  <a:lnTo>
                    <a:pt x="748" y="232"/>
                  </a:lnTo>
                  <a:lnTo>
                    <a:pt x="755" y="239"/>
                  </a:lnTo>
                  <a:lnTo>
                    <a:pt x="735" y="254"/>
                  </a:lnTo>
                  <a:lnTo>
                    <a:pt x="748" y="261"/>
                  </a:lnTo>
                  <a:lnTo>
                    <a:pt x="760" y="297"/>
                  </a:lnTo>
                  <a:lnTo>
                    <a:pt x="764" y="297"/>
                  </a:lnTo>
                  <a:lnTo>
                    <a:pt x="724" y="326"/>
                  </a:lnTo>
                  <a:lnTo>
                    <a:pt x="735" y="357"/>
                  </a:lnTo>
                  <a:lnTo>
                    <a:pt x="746" y="362"/>
                  </a:lnTo>
                  <a:lnTo>
                    <a:pt x="724" y="380"/>
                  </a:lnTo>
                  <a:lnTo>
                    <a:pt x="708" y="382"/>
                  </a:lnTo>
                  <a:lnTo>
                    <a:pt x="713" y="371"/>
                  </a:lnTo>
                  <a:lnTo>
                    <a:pt x="695" y="364"/>
                  </a:lnTo>
                  <a:lnTo>
                    <a:pt x="702" y="362"/>
                  </a:lnTo>
                  <a:lnTo>
                    <a:pt x="693" y="351"/>
                  </a:lnTo>
                  <a:lnTo>
                    <a:pt x="693" y="315"/>
                  </a:lnTo>
                  <a:lnTo>
                    <a:pt x="659" y="313"/>
                  </a:lnTo>
                  <a:lnTo>
                    <a:pt x="652" y="319"/>
                  </a:lnTo>
                  <a:lnTo>
                    <a:pt x="657" y="310"/>
                  </a:lnTo>
                  <a:lnTo>
                    <a:pt x="612" y="288"/>
                  </a:lnTo>
                  <a:lnTo>
                    <a:pt x="590" y="279"/>
                  </a:lnTo>
                  <a:lnTo>
                    <a:pt x="570" y="286"/>
                  </a:lnTo>
                  <a:lnTo>
                    <a:pt x="565" y="254"/>
                  </a:lnTo>
                  <a:lnTo>
                    <a:pt x="552" y="259"/>
                  </a:lnTo>
                  <a:lnTo>
                    <a:pt x="543" y="250"/>
                  </a:lnTo>
                  <a:lnTo>
                    <a:pt x="547" y="208"/>
                  </a:lnTo>
                  <a:lnTo>
                    <a:pt x="572" y="196"/>
                  </a:lnTo>
                  <a:lnTo>
                    <a:pt x="572" y="187"/>
                  </a:lnTo>
                  <a:lnTo>
                    <a:pt x="579" y="187"/>
                  </a:lnTo>
                  <a:lnTo>
                    <a:pt x="574" y="183"/>
                  </a:lnTo>
                  <a:lnTo>
                    <a:pt x="597" y="181"/>
                  </a:lnTo>
                  <a:lnTo>
                    <a:pt x="592" y="172"/>
                  </a:lnTo>
                  <a:lnTo>
                    <a:pt x="561" y="161"/>
                  </a:lnTo>
                  <a:lnTo>
                    <a:pt x="594" y="172"/>
                  </a:lnTo>
                  <a:lnTo>
                    <a:pt x="603" y="158"/>
                  </a:lnTo>
                  <a:lnTo>
                    <a:pt x="621" y="161"/>
                  </a:lnTo>
                  <a:lnTo>
                    <a:pt x="639" y="138"/>
                  </a:lnTo>
                  <a:lnTo>
                    <a:pt x="614" y="136"/>
                  </a:lnTo>
                  <a:lnTo>
                    <a:pt x="601" y="125"/>
                  </a:lnTo>
                  <a:lnTo>
                    <a:pt x="637" y="134"/>
                  </a:lnTo>
                  <a:lnTo>
                    <a:pt x="650" y="120"/>
                  </a:lnTo>
                  <a:lnTo>
                    <a:pt x="643" y="111"/>
                  </a:lnTo>
                  <a:lnTo>
                    <a:pt x="677" y="118"/>
                  </a:lnTo>
                  <a:lnTo>
                    <a:pt x="675" y="109"/>
                  </a:lnTo>
                  <a:lnTo>
                    <a:pt x="681" y="116"/>
                  </a:lnTo>
                  <a:lnTo>
                    <a:pt x="704" y="100"/>
                  </a:lnTo>
                  <a:lnTo>
                    <a:pt x="690" y="73"/>
                  </a:lnTo>
                  <a:lnTo>
                    <a:pt x="706" y="71"/>
                  </a:lnTo>
                  <a:lnTo>
                    <a:pt x="697" y="67"/>
                  </a:lnTo>
                  <a:lnTo>
                    <a:pt x="704" y="60"/>
                  </a:lnTo>
                  <a:lnTo>
                    <a:pt x="690" y="49"/>
                  </a:lnTo>
                  <a:lnTo>
                    <a:pt x="657" y="47"/>
                  </a:lnTo>
                  <a:lnTo>
                    <a:pt x="666" y="67"/>
                  </a:lnTo>
                  <a:lnTo>
                    <a:pt x="652" y="71"/>
                  </a:lnTo>
                  <a:lnTo>
                    <a:pt x="643" y="96"/>
                  </a:lnTo>
                  <a:lnTo>
                    <a:pt x="635" y="98"/>
                  </a:lnTo>
                  <a:lnTo>
                    <a:pt x="621" y="82"/>
                  </a:lnTo>
                  <a:lnTo>
                    <a:pt x="628" y="78"/>
                  </a:lnTo>
                  <a:lnTo>
                    <a:pt x="623" y="67"/>
                  </a:lnTo>
                  <a:lnTo>
                    <a:pt x="608" y="58"/>
                  </a:lnTo>
                  <a:lnTo>
                    <a:pt x="599" y="78"/>
                  </a:lnTo>
                  <a:lnTo>
                    <a:pt x="585" y="56"/>
                  </a:lnTo>
                  <a:lnTo>
                    <a:pt x="592" y="53"/>
                  </a:lnTo>
                  <a:lnTo>
                    <a:pt x="572" y="49"/>
                  </a:lnTo>
                  <a:lnTo>
                    <a:pt x="579" y="42"/>
                  </a:lnTo>
                  <a:lnTo>
                    <a:pt x="574" y="38"/>
                  </a:lnTo>
                  <a:lnTo>
                    <a:pt x="585" y="40"/>
                  </a:lnTo>
                  <a:lnTo>
                    <a:pt x="568" y="24"/>
                  </a:lnTo>
                  <a:lnTo>
                    <a:pt x="568" y="15"/>
                  </a:lnTo>
                  <a:lnTo>
                    <a:pt x="541" y="0"/>
                  </a:lnTo>
                  <a:lnTo>
                    <a:pt x="536" y="15"/>
                  </a:lnTo>
                  <a:lnTo>
                    <a:pt x="527" y="15"/>
                  </a:lnTo>
                  <a:lnTo>
                    <a:pt x="525" y="42"/>
                  </a:lnTo>
                  <a:lnTo>
                    <a:pt x="559" y="53"/>
                  </a:lnTo>
                  <a:lnTo>
                    <a:pt x="547" y="69"/>
                  </a:lnTo>
                  <a:lnTo>
                    <a:pt x="554" y="62"/>
                  </a:lnTo>
                  <a:lnTo>
                    <a:pt x="561" y="71"/>
                  </a:lnTo>
                  <a:lnTo>
                    <a:pt x="536" y="80"/>
                  </a:lnTo>
                  <a:lnTo>
                    <a:pt x="541" y="98"/>
                  </a:lnTo>
                  <a:lnTo>
                    <a:pt x="527" y="91"/>
                  </a:lnTo>
                  <a:lnTo>
                    <a:pt x="530" y="80"/>
                  </a:lnTo>
                  <a:lnTo>
                    <a:pt x="523" y="82"/>
                  </a:lnTo>
                  <a:lnTo>
                    <a:pt x="516" y="73"/>
                  </a:lnTo>
                  <a:lnTo>
                    <a:pt x="498" y="76"/>
                  </a:lnTo>
                  <a:lnTo>
                    <a:pt x="507" y="85"/>
                  </a:lnTo>
                  <a:lnTo>
                    <a:pt x="516" y="82"/>
                  </a:lnTo>
                  <a:lnTo>
                    <a:pt x="516" y="91"/>
                  </a:lnTo>
                  <a:lnTo>
                    <a:pt x="503" y="80"/>
                  </a:lnTo>
                  <a:lnTo>
                    <a:pt x="503" y="87"/>
                  </a:lnTo>
                  <a:lnTo>
                    <a:pt x="456" y="89"/>
                  </a:lnTo>
                  <a:lnTo>
                    <a:pt x="445" y="80"/>
                  </a:lnTo>
                  <a:lnTo>
                    <a:pt x="427" y="80"/>
                  </a:lnTo>
                  <a:lnTo>
                    <a:pt x="411" y="62"/>
                  </a:lnTo>
                  <a:lnTo>
                    <a:pt x="380" y="76"/>
                  </a:lnTo>
                  <a:lnTo>
                    <a:pt x="389" y="80"/>
                  </a:lnTo>
                  <a:lnTo>
                    <a:pt x="413" y="71"/>
                  </a:lnTo>
                  <a:lnTo>
                    <a:pt x="389" y="87"/>
                  </a:lnTo>
                  <a:lnTo>
                    <a:pt x="398" y="100"/>
                  </a:lnTo>
                  <a:lnTo>
                    <a:pt x="391" y="107"/>
                  </a:lnTo>
                  <a:lnTo>
                    <a:pt x="389" y="98"/>
                  </a:lnTo>
                  <a:lnTo>
                    <a:pt x="364" y="82"/>
                  </a:lnTo>
                  <a:lnTo>
                    <a:pt x="311" y="87"/>
                  </a:lnTo>
                  <a:lnTo>
                    <a:pt x="302" y="82"/>
                  </a:lnTo>
                  <a:lnTo>
                    <a:pt x="320" y="73"/>
                  </a:lnTo>
                  <a:lnTo>
                    <a:pt x="304" y="62"/>
                  </a:lnTo>
                  <a:lnTo>
                    <a:pt x="277" y="62"/>
                  </a:lnTo>
                  <a:lnTo>
                    <a:pt x="217" y="44"/>
                  </a:lnTo>
                  <a:lnTo>
                    <a:pt x="195" y="56"/>
                  </a:lnTo>
                  <a:lnTo>
                    <a:pt x="197" y="40"/>
                  </a:lnTo>
                  <a:lnTo>
                    <a:pt x="179" y="56"/>
                  </a:lnTo>
                  <a:lnTo>
                    <a:pt x="152" y="31"/>
                  </a:lnTo>
                  <a:lnTo>
                    <a:pt x="159" y="38"/>
                  </a:lnTo>
                  <a:lnTo>
                    <a:pt x="116" y="58"/>
                  </a:lnTo>
                  <a:lnTo>
                    <a:pt x="116" y="53"/>
                  </a:lnTo>
                  <a:lnTo>
                    <a:pt x="96" y="60"/>
                  </a:lnTo>
                  <a:lnTo>
                    <a:pt x="134" y="38"/>
                  </a:lnTo>
                  <a:lnTo>
                    <a:pt x="85" y="56"/>
                  </a:lnTo>
                  <a:lnTo>
                    <a:pt x="76" y="62"/>
                  </a:lnTo>
                  <a:lnTo>
                    <a:pt x="81" y="71"/>
                  </a:lnTo>
                  <a:lnTo>
                    <a:pt x="0" y="47"/>
                  </a:lnTo>
                  <a:lnTo>
                    <a:pt x="0" y="2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 name="Freeform 10339"/>
            <p:cNvSpPr>
              <a:spLocks/>
            </p:cNvSpPr>
            <p:nvPr/>
          </p:nvSpPr>
          <p:spPr bwMode="auto">
            <a:xfrm>
              <a:off x="1262620" y="2377001"/>
              <a:ext cx="2004219" cy="913879"/>
            </a:xfrm>
            <a:custGeom>
              <a:avLst/>
              <a:gdLst>
                <a:gd name="T0" fmla="*/ 118322980 w 1007"/>
                <a:gd name="T1" fmla="*/ 1291979765 h 514"/>
                <a:gd name="T2" fmla="*/ 427277832 w 1007"/>
                <a:gd name="T3" fmla="*/ 1580837225 h 514"/>
                <a:gd name="T4" fmla="*/ 506158610 w 1007"/>
                <a:gd name="T5" fmla="*/ 1890700251 h 514"/>
                <a:gd name="T6" fmla="*/ 640915842 w 1007"/>
                <a:gd name="T7" fmla="*/ 2090276038 h 514"/>
                <a:gd name="T8" fmla="*/ 1778129743 w 1007"/>
                <a:gd name="T9" fmla="*/ 2132291752 h 514"/>
                <a:gd name="T10" fmla="*/ 2093656482 w 1007"/>
                <a:gd name="T11" fmla="*/ 2147483647 h 514"/>
                <a:gd name="T12" fmla="*/ 2147483647 w 1007"/>
                <a:gd name="T13" fmla="*/ 2147483647 h 514"/>
                <a:gd name="T14" fmla="*/ 2147483647 w 1007"/>
                <a:gd name="T15" fmla="*/ 2147483647 h 514"/>
                <a:gd name="T16" fmla="*/ 2147483647 w 1007"/>
                <a:gd name="T17" fmla="*/ 2147483647 h 514"/>
                <a:gd name="T18" fmla="*/ 2147483647 w 1007"/>
                <a:gd name="T19" fmla="*/ 2147483647 h 514"/>
                <a:gd name="T20" fmla="*/ 2147483647 w 1007"/>
                <a:gd name="T21" fmla="*/ 2147483647 h 514"/>
                <a:gd name="T22" fmla="*/ 2147483647 w 1007"/>
                <a:gd name="T23" fmla="*/ 2147483647 h 514"/>
                <a:gd name="T24" fmla="*/ 2147483647 w 1007"/>
                <a:gd name="T25" fmla="*/ 2147483647 h 514"/>
                <a:gd name="T26" fmla="*/ 2147483647 w 1007"/>
                <a:gd name="T27" fmla="*/ 2147483647 h 514"/>
                <a:gd name="T28" fmla="*/ 2147483647 w 1007"/>
                <a:gd name="T29" fmla="*/ 2147483647 h 514"/>
                <a:gd name="T30" fmla="*/ 2147483647 w 1007"/>
                <a:gd name="T31" fmla="*/ 2147483647 h 514"/>
                <a:gd name="T32" fmla="*/ 2147483647 w 1007"/>
                <a:gd name="T33" fmla="*/ 2147483647 h 514"/>
                <a:gd name="T34" fmla="*/ 2147483647 w 1007"/>
                <a:gd name="T35" fmla="*/ 1901205325 h 514"/>
                <a:gd name="T36" fmla="*/ 2147483647 w 1007"/>
                <a:gd name="T37" fmla="*/ 1806671115 h 514"/>
                <a:gd name="T38" fmla="*/ 2147483647 w 1007"/>
                <a:gd name="T39" fmla="*/ 1701631830 h 514"/>
                <a:gd name="T40" fmla="*/ 2147483647 w 1007"/>
                <a:gd name="T41" fmla="*/ 1559829368 h 514"/>
                <a:gd name="T42" fmla="*/ 2147483647 w 1007"/>
                <a:gd name="T43" fmla="*/ 1454790084 h 514"/>
                <a:gd name="T44" fmla="*/ 2147483647 w 1007"/>
                <a:gd name="T45" fmla="*/ 1370758656 h 514"/>
                <a:gd name="T46" fmla="*/ 2147483647 w 1007"/>
                <a:gd name="T47" fmla="*/ 1323490405 h 514"/>
                <a:gd name="T48" fmla="*/ 2147483647 w 1007"/>
                <a:gd name="T49" fmla="*/ 1265719371 h 514"/>
                <a:gd name="T50" fmla="*/ 2147483647 w 1007"/>
                <a:gd name="T51" fmla="*/ 1349750799 h 514"/>
                <a:gd name="T52" fmla="*/ 2147483647 w 1007"/>
                <a:gd name="T53" fmla="*/ 1360253582 h 514"/>
                <a:gd name="T54" fmla="*/ 2147483647 w 1007"/>
                <a:gd name="T55" fmla="*/ 1218451120 h 514"/>
                <a:gd name="T56" fmla="*/ 2147483647 w 1007"/>
                <a:gd name="T57" fmla="*/ 997869768 h 514"/>
                <a:gd name="T58" fmla="*/ 2147483647 w 1007"/>
                <a:gd name="T59" fmla="*/ 1076648659 h 514"/>
                <a:gd name="T60" fmla="*/ 2147483647 w 1007"/>
                <a:gd name="T61" fmla="*/ 1255216588 h 514"/>
                <a:gd name="T62" fmla="*/ 2147483647 w 1007"/>
                <a:gd name="T63" fmla="*/ 1559829368 h 514"/>
                <a:gd name="T64" fmla="*/ 2147483647 w 1007"/>
                <a:gd name="T65" fmla="*/ 1995739536 h 514"/>
                <a:gd name="T66" fmla="*/ 2147483647 w 1007"/>
                <a:gd name="T67" fmla="*/ 1901205325 h 514"/>
                <a:gd name="T68" fmla="*/ 2142959235 w 1007"/>
                <a:gd name="T69" fmla="*/ 1675371436 h 514"/>
                <a:gd name="T70" fmla="*/ 1873444772 w 1007"/>
                <a:gd name="T71" fmla="*/ 1502058335 h 514"/>
                <a:gd name="T72" fmla="*/ 1797850844 w 1007"/>
                <a:gd name="T73" fmla="*/ 1092403978 h 514"/>
                <a:gd name="T74" fmla="*/ 1886592173 w 1007"/>
                <a:gd name="T75" fmla="*/ 961106591 h 514"/>
                <a:gd name="T76" fmla="*/ 1952327363 w 1007"/>
                <a:gd name="T77" fmla="*/ 903335557 h 514"/>
                <a:gd name="T78" fmla="*/ 2018062554 w 1007"/>
                <a:gd name="T79" fmla="*/ 714264845 h 514"/>
                <a:gd name="T80" fmla="*/ 2113377583 w 1007"/>
                <a:gd name="T81" fmla="*/ 582965166 h 514"/>
                <a:gd name="T82" fmla="*/ 2147483647 w 1007"/>
                <a:gd name="T83" fmla="*/ 525194132 h 514"/>
                <a:gd name="T84" fmla="*/ 2147483647 w 1007"/>
                <a:gd name="T85" fmla="*/ 315117854 h 514"/>
                <a:gd name="T86" fmla="*/ 2142959235 w 1007"/>
                <a:gd name="T87" fmla="*/ 372888888 h 514"/>
                <a:gd name="T88" fmla="*/ 2064076643 w 1007"/>
                <a:gd name="T89" fmla="*/ 409652065 h 514"/>
                <a:gd name="T90" fmla="*/ 1922745712 w 1007"/>
                <a:gd name="T91" fmla="*/ 294109997 h 514"/>
                <a:gd name="T92" fmla="*/ 1886592173 w 1007"/>
                <a:gd name="T93" fmla="*/ 199573495 h 514"/>
                <a:gd name="T94" fmla="*/ 1778129743 w 1007"/>
                <a:gd name="T95" fmla="*/ 0 h 514"/>
                <a:gd name="T96" fmla="*/ 1837291233 w 1007"/>
                <a:gd name="T97" fmla="*/ 278352386 h 5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7"/>
                <a:gd name="T148" fmla="*/ 0 h 514"/>
                <a:gd name="T149" fmla="*/ 1007 w 1007"/>
                <a:gd name="T150" fmla="*/ 514 h 5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7" h="514">
                  <a:moveTo>
                    <a:pt x="0" y="228"/>
                  </a:moveTo>
                  <a:lnTo>
                    <a:pt x="23" y="228"/>
                  </a:lnTo>
                  <a:lnTo>
                    <a:pt x="34" y="243"/>
                  </a:lnTo>
                  <a:lnTo>
                    <a:pt x="36" y="246"/>
                  </a:lnTo>
                  <a:lnTo>
                    <a:pt x="43" y="252"/>
                  </a:lnTo>
                  <a:lnTo>
                    <a:pt x="65" y="237"/>
                  </a:lnTo>
                  <a:lnTo>
                    <a:pt x="108" y="290"/>
                  </a:lnTo>
                  <a:lnTo>
                    <a:pt x="130" y="301"/>
                  </a:lnTo>
                  <a:lnTo>
                    <a:pt x="130" y="317"/>
                  </a:lnTo>
                  <a:lnTo>
                    <a:pt x="125" y="328"/>
                  </a:lnTo>
                  <a:lnTo>
                    <a:pt x="145" y="357"/>
                  </a:lnTo>
                  <a:lnTo>
                    <a:pt x="154" y="360"/>
                  </a:lnTo>
                  <a:lnTo>
                    <a:pt x="163" y="375"/>
                  </a:lnTo>
                  <a:lnTo>
                    <a:pt x="159" y="380"/>
                  </a:lnTo>
                  <a:lnTo>
                    <a:pt x="195" y="391"/>
                  </a:lnTo>
                  <a:lnTo>
                    <a:pt x="195" y="398"/>
                  </a:lnTo>
                  <a:lnTo>
                    <a:pt x="210" y="400"/>
                  </a:lnTo>
                  <a:lnTo>
                    <a:pt x="217" y="413"/>
                  </a:lnTo>
                  <a:lnTo>
                    <a:pt x="541" y="413"/>
                  </a:lnTo>
                  <a:lnTo>
                    <a:pt x="541" y="406"/>
                  </a:lnTo>
                  <a:lnTo>
                    <a:pt x="550" y="415"/>
                  </a:lnTo>
                  <a:lnTo>
                    <a:pt x="606" y="427"/>
                  </a:lnTo>
                  <a:lnTo>
                    <a:pt x="626" y="411"/>
                  </a:lnTo>
                  <a:lnTo>
                    <a:pt x="637" y="422"/>
                  </a:lnTo>
                  <a:lnTo>
                    <a:pt x="637" y="415"/>
                  </a:lnTo>
                  <a:lnTo>
                    <a:pt x="646" y="415"/>
                  </a:lnTo>
                  <a:lnTo>
                    <a:pt x="652" y="429"/>
                  </a:lnTo>
                  <a:lnTo>
                    <a:pt x="661" y="427"/>
                  </a:lnTo>
                  <a:lnTo>
                    <a:pt x="666" y="449"/>
                  </a:lnTo>
                  <a:lnTo>
                    <a:pt x="668" y="449"/>
                  </a:lnTo>
                  <a:lnTo>
                    <a:pt x="710" y="458"/>
                  </a:lnTo>
                  <a:lnTo>
                    <a:pt x="724" y="474"/>
                  </a:lnTo>
                  <a:lnTo>
                    <a:pt x="708" y="476"/>
                  </a:lnTo>
                  <a:lnTo>
                    <a:pt x="702" y="467"/>
                  </a:lnTo>
                  <a:lnTo>
                    <a:pt x="699" y="496"/>
                  </a:lnTo>
                  <a:lnTo>
                    <a:pt x="693" y="498"/>
                  </a:lnTo>
                  <a:lnTo>
                    <a:pt x="690" y="505"/>
                  </a:lnTo>
                  <a:lnTo>
                    <a:pt x="686" y="509"/>
                  </a:lnTo>
                  <a:lnTo>
                    <a:pt x="684" y="514"/>
                  </a:lnTo>
                  <a:lnTo>
                    <a:pt x="733" y="503"/>
                  </a:lnTo>
                  <a:lnTo>
                    <a:pt x="733" y="498"/>
                  </a:lnTo>
                  <a:lnTo>
                    <a:pt x="724" y="496"/>
                  </a:lnTo>
                  <a:lnTo>
                    <a:pt x="728" y="489"/>
                  </a:lnTo>
                  <a:lnTo>
                    <a:pt x="771" y="478"/>
                  </a:lnTo>
                  <a:lnTo>
                    <a:pt x="831" y="467"/>
                  </a:lnTo>
                  <a:lnTo>
                    <a:pt x="844" y="436"/>
                  </a:lnTo>
                  <a:lnTo>
                    <a:pt x="865" y="442"/>
                  </a:lnTo>
                  <a:lnTo>
                    <a:pt x="865" y="460"/>
                  </a:lnTo>
                  <a:lnTo>
                    <a:pt x="873" y="467"/>
                  </a:lnTo>
                  <a:lnTo>
                    <a:pt x="903" y="458"/>
                  </a:lnTo>
                  <a:lnTo>
                    <a:pt x="900" y="467"/>
                  </a:lnTo>
                  <a:lnTo>
                    <a:pt x="918" y="467"/>
                  </a:lnTo>
                  <a:lnTo>
                    <a:pt x="885" y="478"/>
                  </a:lnTo>
                  <a:lnTo>
                    <a:pt x="894" y="494"/>
                  </a:lnTo>
                  <a:lnTo>
                    <a:pt x="907" y="476"/>
                  </a:lnTo>
                  <a:lnTo>
                    <a:pt x="943" y="467"/>
                  </a:lnTo>
                  <a:lnTo>
                    <a:pt x="958" y="453"/>
                  </a:lnTo>
                  <a:lnTo>
                    <a:pt x="949" y="456"/>
                  </a:lnTo>
                  <a:lnTo>
                    <a:pt x="949" y="442"/>
                  </a:lnTo>
                  <a:lnTo>
                    <a:pt x="940" y="465"/>
                  </a:lnTo>
                  <a:lnTo>
                    <a:pt x="909" y="458"/>
                  </a:lnTo>
                  <a:lnTo>
                    <a:pt x="894" y="440"/>
                  </a:lnTo>
                  <a:lnTo>
                    <a:pt x="900" y="431"/>
                  </a:lnTo>
                  <a:lnTo>
                    <a:pt x="880" y="427"/>
                  </a:lnTo>
                  <a:lnTo>
                    <a:pt x="905" y="418"/>
                  </a:lnTo>
                  <a:lnTo>
                    <a:pt x="891" y="406"/>
                  </a:lnTo>
                  <a:lnTo>
                    <a:pt x="851" y="420"/>
                  </a:lnTo>
                  <a:lnTo>
                    <a:pt x="827" y="444"/>
                  </a:lnTo>
                  <a:lnTo>
                    <a:pt x="851" y="413"/>
                  </a:lnTo>
                  <a:lnTo>
                    <a:pt x="882" y="393"/>
                  </a:lnTo>
                  <a:lnTo>
                    <a:pt x="956" y="393"/>
                  </a:lnTo>
                  <a:lnTo>
                    <a:pt x="1007" y="362"/>
                  </a:lnTo>
                  <a:lnTo>
                    <a:pt x="999" y="346"/>
                  </a:lnTo>
                  <a:lnTo>
                    <a:pt x="1007" y="346"/>
                  </a:lnTo>
                  <a:lnTo>
                    <a:pt x="1005" y="342"/>
                  </a:lnTo>
                  <a:lnTo>
                    <a:pt x="990" y="344"/>
                  </a:lnTo>
                  <a:lnTo>
                    <a:pt x="990" y="330"/>
                  </a:lnTo>
                  <a:lnTo>
                    <a:pt x="954" y="346"/>
                  </a:lnTo>
                  <a:lnTo>
                    <a:pt x="943" y="339"/>
                  </a:lnTo>
                  <a:lnTo>
                    <a:pt x="987" y="324"/>
                  </a:lnTo>
                  <a:lnTo>
                    <a:pt x="967" y="313"/>
                  </a:lnTo>
                  <a:lnTo>
                    <a:pt x="961" y="319"/>
                  </a:lnTo>
                  <a:lnTo>
                    <a:pt x="954" y="304"/>
                  </a:lnTo>
                  <a:lnTo>
                    <a:pt x="932" y="297"/>
                  </a:lnTo>
                  <a:lnTo>
                    <a:pt x="936" y="290"/>
                  </a:lnTo>
                  <a:lnTo>
                    <a:pt x="923" y="290"/>
                  </a:lnTo>
                  <a:lnTo>
                    <a:pt x="940" y="284"/>
                  </a:lnTo>
                  <a:lnTo>
                    <a:pt x="929" y="277"/>
                  </a:lnTo>
                  <a:lnTo>
                    <a:pt x="934" y="272"/>
                  </a:lnTo>
                  <a:lnTo>
                    <a:pt x="927" y="266"/>
                  </a:lnTo>
                  <a:lnTo>
                    <a:pt x="918" y="268"/>
                  </a:lnTo>
                  <a:lnTo>
                    <a:pt x="927" y="261"/>
                  </a:lnTo>
                  <a:lnTo>
                    <a:pt x="914" y="259"/>
                  </a:lnTo>
                  <a:lnTo>
                    <a:pt x="923" y="257"/>
                  </a:lnTo>
                  <a:lnTo>
                    <a:pt x="918" y="250"/>
                  </a:lnTo>
                  <a:lnTo>
                    <a:pt x="905" y="252"/>
                  </a:lnTo>
                  <a:lnTo>
                    <a:pt x="918" y="248"/>
                  </a:lnTo>
                  <a:lnTo>
                    <a:pt x="903" y="228"/>
                  </a:lnTo>
                  <a:lnTo>
                    <a:pt x="891" y="239"/>
                  </a:lnTo>
                  <a:lnTo>
                    <a:pt x="894" y="241"/>
                  </a:lnTo>
                  <a:lnTo>
                    <a:pt x="885" y="259"/>
                  </a:lnTo>
                  <a:lnTo>
                    <a:pt x="880" y="252"/>
                  </a:lnTo>
                  <a:lnTo>
                    <a:pt x="865" y="266"/>
                  </a:lnTo>
                  <a:lnTo>
                    <a:pt x="862" y="257"/>
                  </a:lnTo>
                  <a:lnTo>
                    <a:pt x="847" y="270"/>
                  </a:lnTo>
                  <a:lnTo>
                    <a:pt x="858" y="266"/>
                  </a:lnTo>
                  <a:lnTo>
                    <a:pt x="856" y="252"/>
                  </a:lnTo>
                  <a:lnTo>
                    <a:pt x="829" y="259"/>
                  </a:lnTo>
                  <a:lnTo>
                    <a:pt x="849" y="246"/>
                  </a:lnTo>
                  <a:lnTo>
                    <a:pt x="842" y="234"/>
                  </a:lnTo>
                  <a:lnTo>
                    <a:pt x="824" y="232"/>
                  </a:lnTo>
                  <a:lnTo>
                    <a:pt x="844" y="232"/>
                  </a:lnTo>
                  <a:lnTo>
                    <a:pt x="842" y="214"/>
                  </a:lnTo>
                  <a:lnTo>
                    <a:pt x="820" y="214"/>
                  </a:lnTo>
                  <a:lnTo>
                    <a:pt x="820" y="205"/>
                  </a:lnTo>
                  <a:lnTo>
                    <a:pt x="791" y="190"/>
                  </a:lnTo>
                  <a:lnTo>
                    <a:pt x="780" y="194"/>
                  </a:lnTo>
                  <a:lnTo>
                    <a:pt x="746" y="187"/>
                  </a:lnTo>
                  <a:lnTo>
                    <a:pt x="742" y="199"/>
                  </a:lnTo>
                  <a:lnTo>
                    <a:pt x="751" y="205"/>
                  </a:lnTo>
                  <a:lnTo>
                    <a:pt x="742" y="219"/>
                  </a:lnTo>
                  <a:lnTo>
                    <a:pt x="751" y="221"/>
                  </a:lnTo>
                  <a:lnTo>
                    <a:pt x="748" y="232"/>
                  </a:lnTo>
                  <a:lnTo>
                    <a:pt x="755" y="239"/>
                  </a:lnTo>
                  <a:lnTo>
                    <a:pt x="735" y="254"/>
                  </a:lnTo>
                  <a:lnTo>
                    <a:pt x="748" y="261"/>
                  </a:lnTo>
                  <a:lnTo>
                    <a:pt x="760" y="297"/>
                  </a:lnTo>
                  <a:lnTo>
                    <a:pt x="764" y="297"/>
                  </a:lnTo>
                  <a:lnTo>
                    <a:pt x="724" y="326"/>
                  </a:lnTo>
                  <a:lnTo>
                    <a:pt x="735" y="357"/>
                  </a:lnTo>
                  <a:lnTo>
                    <a:pt x="746" y="362"/>
                  </a:lnTo>
                  <a:lnTo>
                    <a:pt x="724" y="380"/>
                  </a:lnTo>
                  <a:lnTo>
                    <a:pt x="708" y="382"/>
                  </a:lnTo>
                  <a:lnTo>
                    <a:pt x="713" y="371"/>
                  </a:lnTo>
                  <a:lnTo>
                    <a:pt x="695" y="364"/>
                  </a:lnTo>
                  <a:lnTo>
                    <a:pt x="702" y="362"/>
                  </a:lnTo>
                  <a:lnTo>
                    <a:pt x="693" y="351"/>
                  </a:lnTo>
                  <a:lnTo>
                    <a:pt x="693" y="315"/>
                  </a:lnTo>
                  <a:lnTo>
                    <a:pt x="659" y="313"/>
                  </a:lnTo>
                  <a:lnTo>
                    <a:pt x="652" y="319"/>
                  </a:lnTo>
                  <a:lnTo>
                    <a:pt x="657" y="310"/>
                  </a:lnTo>
                  <a:lnTo>
                    <a:pt x="612" y="288"/>
                  </a:lnTo>
                  <a:lnTo>
                    <a:pt x="590" y="279"/>
                  </a:lnTo>
                  <a:lnTo>
                    <a:pt x="570" y="286"/>
                  </a:lnTo>
                  <a:lnTo>
                    <a:pt x="565" y="254"/>
                  </a:lnTo>
                  <a:lnTo>
                    <a:pt x="552" y="259"/>
                  </a:lnTo>
                  <a:lnTo>
                    <a:pt x="543" y="250"/>
                  </a:lnTo>
                  <a:lnTo>
                    <a:pt x="547" y="208"/>
                  </a:lnTo>
                  <a:lnTo>
                    <a:pt x="572" y="196"/>
                  </a:lnTo>
                  <a:lnTo>
                    <a:pt x="572" y="187"/>
                  </a:lnTo>
                  <a:lnTo>
                    <a:pt x="579" y="187"/>
                  </a:lnTo>
                  <a:lnTo>
                    <a:pt x="574" y="183"/>
                  </a:lnTo>
                  <a:lnTo>
                    <a:pt x="597" y="181"/>
                  </a:lnTo>
                  <a:lnTo>
                    <a:pt x="592" y="172"/>
                  </a:lnTo>
                  <a:lnTo>
                    <a:pt x="561" y="161"/>
                  </a:lnTo>
                  <a:lnTo>
                    <a:pt x="594" y="172"/>
                  </a:lnTo>
                  <a:lnTo>
                    <a:pt x="603" y="158"/>
                  </a:lnTo>
                  <a:lnTo>
                    <a:pt x="621" y="161"/>
                  </a:lnTo>
                  <a:lnTo>
                    <a:pt x="639" y="138"/>
                  </a:lnTo>
                  <a:lnTo>
                    <a:pt x="614" y="136"/>
                  </a:lnTo>
                  <a:lnTo>
                    <a:pt x="601" y="125"/>
                  </a:lnTo>
                  <a:lnTo>
                    <a:pt x="637" y="134"/>
                  </a:lnTo>
                  <a:lnTo>
                    <a:pt x="650" y="120"/>
                  </a:lnTo>
                  <a:lnTo>
                    <a:pt x="643" y="111"/>
                  </a:lnTo>
                  <a:lnTo>
                    <a:pt x="677" y="118"/>
                  </a:lnTo>
                  <a:lnTo>
                    <a:pt x="675" y="109"/>
                  </a:lnTo>
                  <a:lnTo>
                    <a:pt x="681" y="116"/>
                  </a:lnTo>
                  <a:lnTo>
                    <a:pt x="704" y="100"/>
                  </a:lnTo>
                  <a:lnTo>
                    <a:pt x="690" y="73"/>
                  </a:lnTo>
                  <a:lnTo>
                    <a:pt x="706" y="71"/>
                  </a:lnTo>
                  <a:lnTo>
                    <a:pt x="697" y="67"/>
                  </a:lnTo>
                  <a:lnTo>
                    <a:pt x="704" y="60"/>
                  </a:lnTo>
                  <a:lnTo>
                    <a:pt x="690" y="49"/>
                  </a:lnTo>
                  <a:lnTo>
                    <a:pt x="657" y="47"/>
                  </a:lnTo>
                  <a:lnTo>
                    <a:pt x="666" y="67"/>
                  </a:lnTo>
                  <a:lnTo>
                    <a:pt x="652" y="71"/>
                  </a:lnTo>
                  <a:lnTo>
                    <a:pt x="643" y="96"/>
                  </a:lnTo>
                  <a:lnTo>
                    <a:pt x="635" y="98"/>
                  </a:lnTo>
                  <a:lnTo>
                    <a:pt x="621" y="82"/>
                  </a:lnTo>
                  <a:lnTo>
                    <a:pt x="628" y="78"/>
                  </a:lnTo>
                  <a:lnTo>
                    <a:pt x="623" y="67"/>
                  </a:lnTo>
                  <a:lnTo>
                    <a:pt x="608" y="58"/>
                  </a:lnTo>
                  <a:lnTo>
                    <a:pt x="599" y="78"/>
                  </a:lnTo>
                  <a:lnTo>
                    <a:pt x="585" y="56"/>
                  </a:lnTo>
                  <a:lnTo>
                    <a:pt x="592" y="53"/>
                  </a:lnTo>
                  <a:lnTo>
                    <a:pt x="572" y="49"/>
                  </a:lnTo>
                  <a:lnTo>
                    <a:pt x="579" y="42"/>
                  </a:lnTo>
                  <a:lnTo>
                    <a:pt x="574" y="38"/>
                  </a:lnTo>
                  <a:lnTo>
                    <a:pt x="585" y="40"/>
                  </a:lnTo>
                  <a:lnTo>
                    <a:pt x="568" y="24"/>
                  </a:lnTo>
                  <a:lnTo>
                    <a:pt x="568" y="15"/>
                  </a:lnTo>
                  <a:lnTo>
                    <a:pt x="541" y="0"/>
                  </a:lnTo>
                  <a:lnTo>
                    <a:pt x="536" y="15"/>
                  </a:lnTo>
                  <a:lnTo>
                    <a:pt x="527" y="15"/>
                  </a:lnTo>
                  <a:lnTo>
                    <a:pt x="525" y="42"/>
                  </a:lnTo>
                  <a:lnTo>
                    <a:pt x="559" y="53"/>
                  </a:lnTo>
                  <a:lnTo>
                    <a:pt x="547" y="6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 name="Freeform 10340"/>
            <p:cNvSpPr>
              <a:spLocks/>
            </p:cNvSpPr>
            <p:nvPr/>
          </p:nvSpPr>
          <p:spPr bwMode="auto">
            <a:xfrm>
              <a:off x="1262620" y="2432426"/>
              <a:ext cx="1117134" cy="349787"/>
            </a:xfrm>
            <a:custGeom>
              <a:avLst/>
              <a:gdLst>
                <a:gd name="T0" fmla="*/ 1798789038 w 561"/>
                <a:gd name="T1" fmla="*/ 199303163 h 197"/>
                <a:gd name="T2" fmla="*/ 1821807205 w 561"/>
                <a:gd name="T3" fmla="*/ 162589784 h 197"/>
                <a:gd name="T4" fmla="*/ 1844827186 w 561"/>
                <a:gd name="T5" fmla="*/ 209794008 h 197"/>
                <a:gd name="T6" fmla="*/ 1762614782 w 561"/>
                <a:gd name="T7" fmla="*/ 256998231 h 197"/>
                <a:gd name="T8" fmla="*/ 1779057626 w 561"/>
                <a:gd name="T9" fmla="*/ 351404391 h 197"/>
                <a:gd name="T10" fmla="*/ 1733019478 w 561"/>
                <a:gd name="T11" fmla="*/ 314691011 h 197"/>
                <a:gd name="T12" fmla="*/ 1742885184 w 561"/>
                <a:gd name="T13" fmla="*/ 256998231 h 197"/>
                <a:gd name="T14" fmla="*/ 1719865203 w 561"/>
                <a:gd name="T15" fmla="*/ 267486788 h 197"/>
                <a:gd name="T16" fmla="*/ 1696847036 w 561"/>
                <a:gd name="T17" fmla="*/ 220282564 h 197"/>
                <a:gd name="T18" fmla="*/ 1637654613 w 561"/>
                <a:gd name="T19" fmla="*/ 236018831 h 197"/>
                <a:gd name="T20" fmla="*/ 1667249917 w 561"/>
                <a:gd name="T21" fmla="*/ 283220766 h 197"/>
                <a:gd name="T22" fmla="*/ 1696847036 w 561"/>
                <a:gd name="T23" fmla="*/ 267486788 h 197"/>
                <a:gd name="T24" fmla="*/ 1696847036 w 561"/>
                <a:gd name="T25" fmla="*/ 314691011 h 197"/>
                <a:gd name="T26" fmla="*/ 1654095643 w 561"/>
                <a:gd name="T27" fmla="*/ 256998231 h 197"/>
                <a:gd name="T28" fmla="*/ 1654095643 w 561"/>
                <a:gd name="T29" fmla="*/ 293711611 h 197"/>
                <a:gd name="T30" fmla="*/ 1499538355 w 561"/>
                <a:gd name="T31" fmla="*/ 304200167 h 197"/>
                <a:gd name="T32" fmla="*/ 1463365913 w 561"/>
                <a:gd name="T33" fmla="*/ 256998231 h 197"/>
                <a:gd name="T34" fmla="*/ 1404173490 w 561"/>
                <a:gd name="T35" fmla="*/ 256998231 h 197"/>
                <a:gd name="T36" fmla="*/ 1351558205 w 561"/>
                <a:gd name="T37" fmla="*/ 162589784 h 197"/>
                <a:gd name="T38" fmla="*/ 1249616203 w 561"/>
                <a:gd name="T39" fmla="*/ 236018831 h 197"/>
                <a:gd name="T40" fmla="*/ 1279211507 w 561"/>
                <a:gd name="T41" fmla="*/ 256998231 h 197"/>
                <a:gd name="T42" fmla="*/ 1358135342 w 561"/>
                <a:gd name="T43" fmla="*/ 209794008 h 197"/>
                <a:gd name="T44" fmla="*/ 1279211507 w 561"/>
                <a:gd name="T45" fmla="*/ 293711611 h 197"/>
                <a:gd name="T46" fmla="*/ 1308806812 w 561"/>
                <a:gd name="T47" fmla="*/ 361895235 h 197"/>
                <a:gd name="T48" fmla="*/ 1285788645 w 561"/>
                <a:gd name="T49" fmla="*/ 398608614 h 197"/>
                <a:gd name="T50" fmla="*/ 1279211507 w 561"/>
                <a:gd name="T51" fmla="*/ 351404391 h 197"/>
                <a:gd name="T52" fmla="*/ 1197000917 w 561"/>
                <a:gd name="T53" fmla="*/ 267486788 h 197"/>
                <a:gd name="T54" fmla="*/ 1022712218 w 561"/>
                <a:gd name="T55" fmla="*/ 293711611 h 197"/>
                <a:gd name="T56" fmla="*/ 993115099 w 561"/>
                <a:gd name="T57" fmla="*/ 267486788 h 197"/>
                <a:gd name="T58" fmla="*/ 1052307522 w 561"/>
                <a:gd name="T59" fmla="*/ 220282564 h 197"/>
                <a:gd name="T60" fmla="*/ 999692237 w 561"/>
                <a:gd name="T61" fmla="*/ 162589784 h 197"/>
                <a:gd name="T62" fmla="*/ 910904509 w 561"/>
                <a:gd name="T63" fmla="*/ 162589784 h 197"/>
                <a:gd name="T64" fmla="*/ 713595829 w 561"/>
                <a:gd name="T65" fmla="*/ 68183625 h 197"/>
                <a:gd name="T66" fmla="*/ 641249131 w 561"/>
                <a:gd name="T67" fmla="*/ 131121827 h 197"/>
                <a:gd name="T68" fmla="*/ 647826268 w 561"/>
                <a:gd name="T69" fmla="*/ 47204224 h 197"/>
                <a:gd name="T70" fmla="*/ 588633846 w 561"/>
                <a:gd name="T71" fmla="*/ 131121827 h 197"/>
                <a:gd name="T72" fmla="*/ 499846118 w 561"/>
                <a:gd name="T73" fmla="*/ 0 h 197"/>
                <a:gd name="T74" fmla="*/ 522866099 w 561"/>
                <a:gd name="T75" fmla="*/ 36713379 h 197"/>
                <a:gd name="T76" fmla="*/ 381461273 w 561"/>
                <a:gd name="T77" fmla="*/ 141610383 h 197"/>
                <a:gd name="T78" fmla="*/ 381461273 w 561"/>
                <a:gd name="T79" fmla="*/ 115385560 h 197"/>
                <a:gd name="T80" fmla="*/ 315691712 w 561"/>
                <a:gd name="T81" fmla="*/ 152101228 h 197"/>
                <a:gd name="T82" fmla="*/ 440653696 w 561"/>
                <a:gd name="T83" fmla="*/ 36713379 h 197"/>
                <a:gd name="T84" fmla="*/ 279519271 w 561"/>
                <a:gd name="T85" fmla="*/ 131121827 h 197"/>
                <a:gd name="T86" fmla="*/ 249923966 w 561"/>
                <a:gd name="T87" fmla="*/ 162589784 h 197"/>
                <a:gd name="T88" fmla="*/ 266364996 w 561"/>
                <a:gd name="T89" fmla="*/ 209794008 h 197"/>
                <a:gd name="T90" fmla="*/ 0 w 561"/>
                <a:gd name="T91" fmla="*/ 83917603 h 197"/>
                <a:gd name="T92" fmla="*/ 0 w 561"/>
                <a:gd name="T93" fmla="*/ 1033233771 h 1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61"/>
                <a:gd name="T142" fmla="*/ 0 h 197"/>
                <a:gd name="T143" fmla="*/ 561 w 561"/>
                <a:gd name="T144" fmla="*/ 197 h 1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61" h="197">
                  <a:moveTo>
                    <a:pt x="547" y="38"/>
                  </a:moveTo>
                  <a:lnTo>
                    <a:pt x="554" y="31"/>
                  </a:lnTo>
                  <a:lnTo>
                    <a:pt x="561" y="40"/>
                  </a:lnTo>
                  <a:lnTo>
                    <a:pt x="536" y="49"/>
                  </a:lnTo>
                  <a:lnTo>
                    <a:pt x="541" y="67"/>
                  </a:lnTo>
                  <a:lnTo>
                    <a:pt x="527" y="60"/>
                  </a:lnTo>
                  <a:lnTo>
                    <a:pt x="530" y="49"/>
                  </a:lnTo>
                  <a:lnTo>
                    <a:pt x="523" y="51"/>
                  </a:lnTo>
                  <a:lnTo>
                    <a:pt x="516" y="42"/>
                  </a:lnTo>
                  <a:lnTo>
                    <a:pt x="498" y="45"/>
                  </a:lnTo>
                  <a:lnTo>
                    <a:pt x="507" y="54"/>
                  </a:lnTo>
                  <a:lnTo>
                    <a:pt x="516" y="51"/>
                  </a:lnTo>
                  <a:lnTo>
                    <a:pt x="516" y="60"/>
                  </a:lnTo>
                  <a:lnTo>
                    <a:pt x="503" y="49"/>
                  </a:lnTo>
                  <a:lnTo>
                    <a:pt x="503" y="56"/>
                  </a:lnTo>
                  <a:lnTo>
                    <a:pt x="456" y="58"/>
                  </a:lnTo>
                  <a:lnTo>
                    <a:pt x="445" y="49"/>
                  </a:lnTo>
                  <a:lnTo>
                    <a:pt x="427" y="49"/>
                  </a:lnTo>
                  <a:lnTo>
                    <a:pt x="411" y="31"/>
                  </a:lnTo>
                  <a:lnTo>
                    <a:pt x="380" y="45"/>
                  </a:lnTo>
                  <a:lnTo>
                    <a:pt x="389" y="49"/>
                  </a:lnTo>
                  <a:lnTo>
                    <a:pt x="413" y="40"/>
                  </a:lnTo>
                  <a:lnTo>
                    <a:pt x="389" y="56"/>
                  </a:lnTo>
                  <a:lnTo>
                    <a:pt x="398" y="69"/>
                  </a:lnTo>
                  <a:lnTo>
                    <a:pt x="391" y="76"/>
                  </a:lnTo>
                  <a:lnTo>
                    <a:pt x="389" y="67"/>
                  </a:lnTo>
                  <a:lnTo>
                    <a:pt x="364" y="51"/>
                  </a:lnTo>
                  <a:lnTo>
                    <a:pt x="311" y="56"/>
                  </a:lnTo>
                  <a:lnTo>
                    <a:pt x="302" y="51"/>
                  </a:lnTo>
                  <a:lnTo>
                    <a:pt x="320" y="42"/>
                  </a:lnTo>
                  <a:lnTo>
                    <a:pt x="304" y="31"/>
                  </a:lnTo>
                  <a:lnTo>
                    <a:pt x="277" y="31"/>
                  </a:lnTo>
                  <a:lnTo>
                    <a:pt x="217" y="13"/>
                  </a:lnTo>
                  <a:lnTo>
                    <a:pt x="195" y="25"/>
                  </a:lnTo>
                  <a:lnTo>
                    <a:pt x="197" y="9"/>
                  </a:lnTo>
                  <a:lnTo>
                    <a:pt x="179" y="25"/>
                  </a:lnTo>
                  <a:lnTo>
                    <a:pt x="152" y="0"/>
                  </a:lnTo>
                  <a:lnTo>
                    <a:pt x="159" y="7"/>
                  </a:lnTo>
                  <a:lnTo>
                    <a:pt x="116" y="27"/>
                  </a:lnTo>
                  <a:lnTo>
                    <a:pt x="116" y="22"/>
                  </a:lnTo>
                  <a:lnTo>
                    <a:pt x="96" y="29"/>
                  </a:lnTo>
                  <a:lnTo>
                    <a:pt x="134" y="7"/>
                  </a:lnTo>
                  <a:lnTo>
                    <a:pt x="85" y="25"/>
                  </a:lnTo>
                  <a:lnTo>
                    <a:pt x="76" y="31"/>
                  </a:lnTo>
                  <a:lnTo>
                    <a:pt x="81" y="40"/>
                  </a:lnTo>
                  <a:lnTo>
                    <a:pt x="0" y="16"/>
                  </a:lnTo>
                  <a:lnTo>
                    <a:pt x="0" y="19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 name="Freeform 10341"/>
            <p:cNvSpPr>
              <a:spLocks/>
            </p:cNvSpPr>
            <p:nvPr/>
          </p:nvSpPr>
          <p:spPr bwMode="auto">
            <a:xfrm>
              <a:off x="1560638" y="3060563"/>
              <a:ext cx="120252" cy="60351"/>
            </a:xfrm>
            <a:custGeom>
              <a:avLst/>
              <a:gdLst>
                <a:gd name="T0" fmla="*/ 0 w 60"/>
                <a:gd name="T1" fmla="*/ 0 h 34"/>
                <a:gd name="T2" fmla="*/ 148939285 w 60"/>
                <a:gd name="T3" fmla="*/ 152052661 h 34"/>
                <a:gd name="T4" fmla="*/ 198585104 w 60"/>
                <a:gd name="T5" fmla="*/ 178269505 h 34"/>
                <a:gd name="T6" fmla="*/ 109221168 w 60"/>
                <a:gd name="T7" fmla="*/ 47189861 h 34"/>
                <a:gd name="T8" fmla="*/ 0 w 60"/>
                <a:gd name="T9" fmla="*/ 0 h 34"/>
                <a:gd name="T10" fmla="*/ 0 60000 65536"/>
                <a:gd name="T11" fmla="*/ 0 60000 65536"/>
                <a:gd name="T12" fmla="*/ 0 60000 65536"/>
                <a:gd name="T13" fmla="*/ 0 60000 65536"/>
                <a:gd name="T14" fmla="*/ 0 60000 65536"/>
                <a:gd name="T15" fmla="*/ 0 w 60"/>
                <a:gd name="T16" fmla="*/ 0 h 34"/>
                <a:gd name="T17" fmla="*/ 60 w 60"/>
                <a:gd name="T18" fmla="*/ 34 h 34"/>
              </a:gdLst>
              <a:ahLst/>
              <a:cxnLst>
                <a:cxn ang="T10">
                  <a:pos x="T0" y="T1"/>
                </a:cxn>
                <a:cxn ang="T11">
                  <a:pos x="T2" y="T3"/>
                </a:cxn>
                <a:cxn ang="T12">
                  <a:pos x="T4" y="T5"/>
                </a:cxn>
                <a:cxn ang="T13">
                  <a:pos x="T6" y="T7"/>
                </a:cxn>
                <a:cxn ang="T14">
                  <a:pos x="T8" y="T9"/>
                </a:cxn>
              </a:cxnLst>
              <a:rect l="T15" t="T16" r="T17" b="T18"/>
              <a:pathLst>
                <a:path w="60" h="34">
                  <a:moveTo>
                    <a:pt x="0" y="0"/>
                  </a:moveTo>
                  <a:lnTo>
                    <a:pt x="45" y="29"/>
                  </a:lnTo>
                  <a:lnTo>
                    <a:pt x="60" y="34"/>
                  </a:lnTo>
                  <a:lnTo>
                    <a:pt x="33" y="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5" name="Freeform 10342"/>
            <p:cNvSpPr>
              <a:spLocks/>
            </p:cNvSpPr>
            <p:nvPr/>
          </p:nvSpPr>
          <p:spPr bwMode="auto">
            <a:xfrm>
              <a:off x="1560638" y="3060563"/>
              <a:ext cx="120252" cy="60351"/>
            </a:xfrm>
            <a:custGeom>
              <a:avLst/>
              <a:gdLst>
                <a:gd name="T0" fmla="*/ 0 w 60"/>
                <a:gd name="T1" fmla="*/ 0 h 34"/>
                <a:gd name="T2" fmla="*/ 148939285 w 60"/>
                <a:gd name="T3" fmla="*/ 152052661 h 34"/>
                <a:gd name="T4" fmla="*/ 198585104 w 60"/>
                <a:gd name="T5" fmla="*/ 178269505 h 34"/>
                <a:gd name="T6" fmla="*/ 109221168 w 60"/>
                <a:gd name="T7" fmla="*/ 47189861 h 34"/>
                <a:gd name="T8" fmla="*/ 0 w 60"/>
                <a:gd name="T9" fmla="*/ 0 h 34"/>
                <a:gd name="T10" fmla="*/ 0 60000 65536"/>
                <a:gd name="T11" fmla="*/ 0 60000 65536"/>
                <a:gd name="T12" fmla="*/ 0 60000 65536"/>
                <a:gd name="T13" fmla="*/ 0 60000 65536"/>
                <a:gd name="T14" fmla="*/ 0 60000 65536"/>
                <a:gd name="T15" fmla="*/ 0 w 60"/>
                <a:gd name="T16" fmla="*/ 0 h 34"/>
                <a:gd name="T17" fmla="*/ 60 w 60"/>
                <a:gd name="T18" fmla="*/ 34 h 34"/>
              </a:gdLst>
              <a:ahLst/>
              <a:cxnLst>
                <a:cxn ang="T10">
                  <a:pos x="T0" y="T1"/>
                </a:cxn>
                <a:cxn ang="T11">
                  <a:pos x="T2" y="T3"/>
                </a:cxn>
                <a:cxn ang="T12">
                  <a:pos x="T4" y="T5"/>
                </a:cxn>
                <a:cxn ang="T13">
                  <a:pos x="T6" y="T7"/>
                </a:cxn>
                <a:cxn ang="T14">
                  <a:pos x="T8" y="T9"/>
                </a:cxn>
              </a:cxnLst>
              <a:rect l="T15" t="T16" r="T17" b="T18"/>
              <a:pathLst>
                <a:path w="60" h="34">
                  <a:moveTo>
                    <a:pt x="0" y="0"/>
                  </a:moveTo>
                  <a:lnTo>
                    <a:pt x="45" y="29"/>
                  </a:lnTo>
                  <a:lnTo>
                    <a:pt x="60" y="34"/>
                  </a:lnTo>
                  <a:lnTo>
                    <a:pt x="33" y="9"/>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6" name="Freeform 10343"/>
            <p:cNvSpPr>
              <a:spLocks/>
            </p:cNvSpPr>
            <p:nvPr/>
          </p:nvSpPr>
          <p:spPr bwMode="auto">
            <a:xfrm>
              <a:off x="1619893" y="2274775"/>
              <a:ext cx="243992" cy="134250"/>
            </a:xfrm>
            <a:custGeom>
              <a:avLst/>
              <a:gdLst>
                <a:gd name="T0" fmla="*/ 0 w 123"/>
                <a:gd name="T1" fmla="*/ 302636632 h 76"/>
                <a:gd name="T2" fmla="*/ 72068628 w 123"/>
                <a:gd name="T3" fmla="*/ 323508202 h 76"/>
                <a:gd name="T4" fmla="*/ 108102039 w 123"/>
                <a:gd name="T5" fmla="*/ 396559837 h 76"/>
                <a:gd name="T6" fmla="*/ 206378098 w 123"/>
                <a:gd name="T7" fmla="*/ 360035158 h 76"/>
                <a:gd name="T8" fmla="*/ 219481813 w 123"/>
                <a:gd name="T9" fmla="*/ 266111953 h 76"/>
                <a:gd name="T10" fmla="*/ 402928409 w 123"/>
                <a:gd name="T11" fmla="*/ 114792498 h 76"/>
                <a:gd name="T12" fmla="*/ 314480136 w 123"/>
                <a:gd name="T13" fmla="*/ 20871570 h 76"/>
                <a:gd name="T14" fmla="*/ 255515224 w 123"/>
                <a:gd name="T15" fmla="*/ 57396249 h 76"/>
                <a:gd name="T16" fmla="*/ 176894738 w 123"/>
                <a:gd name="T17" fmla="*/ 0 h 76"/>
                <a:gd name="T18" fmla="*/ 52413055 w 123"/>
                <a:gd name="T19" fmla="*/ 10436924 h 76"/>
                <a:gd name="T20" fmla="*/ 72068628 w 123"/>
                <a:gd name="T21" fmla="*/ 78267820 h 76"/>
                <a:gd name="T22" fmla="*/ 22931502 w 123"/>
                <a:gd name="T23" fmla="*/ 245240382 h 76"/>
                <a:gd name="T24" fmla="*/ 0 w 123"/>
                <a:gd name="T25" fmla="*/ 30263663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76"/>
                <a:gd name="T41" fmla="*/ 123 w 12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76">
                  <a:moveTo>
                    <a:pt x="0" y="58"/>
                  </a:moveTo>
                  <a:lnTo>
                    <a:pt x="22" y="62"/>
                  </a:lnTo>
                  <a:lnTo>
                    <a:pt x="33" y="76"/>
                  </a:lnTo>
                  <a:lnTo>
                    <a:pt x="63" y="69"/>
                  </a:lnTo>
                  <a:lnTo>
                    <a:pt x="67" y="51"/>
                  </a:lnTo>
                  <a:lnTo>
                    <a:pt x="123" y="22"/>
                  </a:lnTo>
                  <a:lnTo>
                    <a:pt x="96" y="4"/>
                  </a:lnTo>
                  <a:lnTo>
                    <a:pt x="78" y="11"/>
                  </a:lnTo>
                  <a:lnTo>
                    <a:pt x="54" y="0"/>
                  </a:lnTo>
                  <a:lnTo>
                    <a:pt x="16" y="2"/>
                  </a:lnTo>
                  <a:lnTo>
                    <a:pt x="22" y="15"/>
                  </a:lnTo>
                  <a:lnTo>
                    <a:pt x="7" y="47"/>
                  </a:lnTo>
                  <a:lnTo>
                    <a:pt x="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7" name="Freeform 10344"/>
            <p:cNvSpPr>
              <a:spLocks/>
            </p:cNvSpPr>
            <p:nvPr/>
          </p:nvSpPr>
          <p:spPr bwMode="auto">
            <a:xfrm>
              <a:off x="1619893" y="2274775"/>
              <a:ext cx="243992" cy="134250"/>
            </a:xfrm>
            <a:custGeom>
              <a:avLst/>
              <a:gdLst>
                <a:gd name="T0" fmla="*/ 0 w 123"/>
                <a:gd name="T1" fmla="*/ 302636632 h 76"/>
                <a:gd name="T2" fmla="*/ 72068628 w 123"/>
                <a:gd name="T3" fmla="*/ 323508202 h 76"/>
                <a:gd name="T4" fmla="*/ 108102039 w 123"/>
                <a:gd name="T5" fmla="*/ 396559837 h 76"/>
                <a:gd name="T6" fmla="*/ 206378098 w 123"/>
                <a:gd name="T7" fmla="*/ 360035158 h 76"/>
                <a:gd name="T8" fmla="*/ 219481813 w 123"/>
                <a:gd name="T9" fmla="*/ 266111953 h 76"/>
                <a:gd name="T10" fmla="*/ 402928409 w 123"/>
                <a:gd name="T11" fmla="*/ 114792498 h 76"/>
                <a:gd name="T12" fmla="*/ 314480136 w 123"/>
                <a:gd name="T13" fmla="*/ 20871570 h 76"/>
                <a:gd name="T14" fmla="*/ 255515224 w 123"/>
                <a:gd name="T15" fmla="*/ 57396249 h 76"/>
                <a:gd name="T16" fmla="*/ 176894738 w 123"/>
                <a:gd name="T17" fmla="*/ 0 h 76"/>
                <a:gd name="T18" fmla="*/ 52413055 w 123"/>
                <a:gd name="T19" fmla="*/ 10436924 h 76"/>
                <a:gd name="T20" fmla="*/ 72068628 w 123"/>
                <a:gd name="T21" fmla="*/ 78267820 h 76"/>
                <a:gd name="T22" fmla="*/ 22931502 w 123"/>
                <a:gd name="T23" fmla="*/ 245240382 h 76"/>
                <a:gd name="T24" fmla="*/ 0 w 123"/>
                <a:gd name="T25" fmla="*/ 30263663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3"/>
                <a:gd name="T40" fmla="*/ 0 h 76"/>
                <a:gd name="T41" fmla="*/ 123 w 123"/>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3" h="76">
                  <a:moveTo>
                    <a:pt x="0" y="58"/>
                  </a:moveTo>
                  <a:lnTo>
                    <a:pt x="22" y="62"/>
                  </a:lnTo>
                  <a:lnTo>
                    <a:pt x="33" y="76"/>
                  </a:lnTo>
                  <a:lnTo>
                    <a:pt x="63" y="69"/>
                  </a:lnTo>
                  <a:lnTo>
                    <a:pt x="67" y="51"/>
                  </a:lnTo>
                  <a:lnTo>
                    <a:pt x="123" y="22"/>
                  </a:lnTo>
                  <a:lnTo>
                    <a:pt x="96" y="4"/>
                  </a:lnTo>
                  <a:lnTo>
                    <a:pt x="78" y="11"/>
                  </a:lnTo>
                  <a:lnTo>
                    <a:pt x="54" y="0"/>
                  </a:lnTo>
                  <a:lnTo>
                    <a:pt x="16" y="2"/>
                  </a:lnTo>
                  <a:lnTo>
                    <a:pt x="22" y="15"/>
                  </a:lnTo>
                  <a:lnTo>
                    <a:pt x="7" y="47"/>
                  </a:lnTo>
                  <a:lnTo>
                    <a:pt x="0" y="5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8" name="Freeform 10345"/>
            <p:cNvSpPr>
              <a:spLocks/>
            </p:cNvSpPr>
            <p:nvPr/>
          </p:nvSpPr>
          <p:spPr bwMode="auto">
            <a:xfrm>
              <a:off x="1691348" y="2146684"/>
              <a:ext cx="172537" cy="76361"/>
            </a:xfrm>
            <a:custGeom>
              <a:avLst/>
              <a:gdLst>
                <a:gd name="T0" fmla="*/ 0 w 87"/>
                <a:gd name="T1" fmla="*/ 162614123 h 43"/>
                <a:gd name="T2" fmla="*/ 137551948 w 87"/>
                <a:gd name="T3" fmla="*/ 26229118 h 43"/>
                <a:gd name="T4" fmla="*/ 239077439 w 87"/>
                <a:gd name="T5" fmla="*/ 0 h 43"/>
                <a:gd name="T6" fmla="*/ 284927487 w 87"/>
                <a:gd name="T7" fmla="*/ 26229118 h 43"/>
                <a:gd name="T8" fmla="*/ 248902837 w 87"/>
                <a:gd name="T9" fmla="*/ 47209666 h 43"/>
                <a:gd name="T10" fmla="*/ 262001560 w 87"/>
                <a:gd name="T11" fmla="*/ 104911894 h 43"/>
                <a:gd name="T12" fmla="*/ 203050983 w 87"/>
                <a:gd name="T13" fmla="*/ 162614123 h 43"/>
                <a:gd name="T14" fmla="*/ 196502525 w 87"/>
                <a:gd name="T15" fmla="*/ 94421620 h 43"/>
                <a:gd name="T16" fmla="*/ 167026333 w 87"/>
                <a:gd name="T17" fmla="*/ 94421620 h 43"/>
                <a:gd name="T18" fmla="*/ 153925803 w 87"/>
                <a:gd name="T19" fmla="*/ 178352967 h 43"/>
                <a:gd name="T20" fmla="*/ 124451418 w 87"/>
                <a:gd name="T21" fmla="*/ 152123849 h 43"/>
                <a:gd name="T22" fmla="*/ 124451418 w 87"/>
                <a:gd name="T23" fmla="*/ 199333515 h 43"/>
                <a:gd name="T24" fmla="*/ 94975227 w 87"/>
                <a:gd name="T25" fmla="*/ 225562633 h 43"/>
                <a:gd name="T26" fmla="*/ 78601371 w 87"/>
                <a:gd name="T27" fmla="*/ 162614123 h 43"/>
                <a:gd name="T28" fmla="*/ 65500842 w 87"/>
                <a:gd name="T29" fmla="*/ 199333515 h 43"/>
                <a:gd name="T30" fmla="*/ 0 w 87"/>
                <a:gd name="T31" fmla="*/ 16261412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43"/>
                <a:gd name="T50" fmla="*/ 87 w 8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43">
                  <a:moveTo>
                    <a:pt x="0" y="31"/>
                  </a:moveTo>
                  <a:lnTo>
                    <a:pt x="42" y="5"/>
                  </a:lnTo>
                  <a:lnTo>
                    <a:pt x="73" y="0"/>
                  </a:lnTo>
                  <a:lnTo>
                    <a:pt x="87" y="5"/>
                  </a:lnTo>
                  <a:lnTo>
                    <a:pt x="76" y="9"/>
                  </a:lnTo>
                  <a:lnTo>
                    <a:pt x="80" y="20"/>
                  </a:lnTo>
                  <a:lnTo>
                    <a:pt x="62" y="31"/>
                  </a:lnTo>
                  <a:lnTo>
                    <a:pt x="60" y="18"/>
                  </a:lnTo>
                  <a:lnTo>
                    <a:pt x="51" y="18"/>
                  </a:lnTo>
                  <a:lnTo>
                    <a:pt x="47" y="34"/>
                  </a:lnTo>
                  <a:lnTo>
                    <a:pt x="38" y="29"/>
                  </a:lnTo>
                  <a:lnTo>
                    <a:pt x="38" y="38"/>
                  </a:lnTo>
                  <a:lnTo>
                    <a:pt x="29" y="43"/>
                  </a:lnTo>
                  <a:lnTo>
                    <a:pt x="24" y="31"/>
                  </a:lnTo>
                  <a:lnTo>
                    <a:pt x="20" y="38"/>
                  </a:lnTo>
                  <a:lnTo>
                    <a:pt x="0"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9" name="Freeform 10346"/>
            <p:cNvSpPr>
              <a:spLocks/>
            </p:cNvSpPr>
            <p:nvPr/>
          </p:nvSpPr>
          <p:spPr bwMode="auto">
            <a:xfrm>
              <a:off x="1691348" y="2146684"/>
              <a:ext cx="172537" cy="76361"/>
            </a:xfrm>
            <a:custGeom>
              <a:avLst/>
              <a:gdLst>
                <a:gd name="T0" fmla="*/ 0 w 87"/>
                <a:gd name="T1" fmla="*/ 162614123 h 43"/>
                <a:gd name="T2" fmla="*/ 137551948 w 87"/>
                <a:gd name="T3" fmla="*/ 26229118 h 43"/>
                <a:gd name="T4" fmla="*/ 239077439 w 87"/>
                <a:gd name="T5" fmla="*/ 0 h 43"/>
                <a:gd name="T6" fmla="*/ 284927487 w 87"/>
                <a:gd name="T7" fmla="*/ 26229118 h 43"/>
                <a:gd name="T8" fmla="*/ 248902837 w 87"/>
                <a:gd name="T9" fmla="*/ 47209666 h 43"/>
                <a:gd name="T10" fmla="*/ 262001560 w 87"/>
                <a:gd name="T11" fmla="*/ 104911894 h 43"/>
                <a:gd name="T12" fmla="*/ 203050983 w 87"/>
                <a:gd name="T13" fmla="*/ 162614123 h 43"/>
                <a:gd name="T14" fmla="*/ 196502525 w 87"/>
                <a:gd name="T15" fmla="*/ 94421620 h 43"/>
                <a:gd name="T16" fmla="*/ 167026333 w 87"/>
                <a:gd name="T17" fmla="*/ 94421620 h 43"/>
                <a:gd name="T18" fmla="*/ 153925803 w 87"/>
                <a:gd name="T19" fmla="*/ 178352967 h 43"/>
                <a:gd name="T20" fmla="*/ 124451418 w 87"/>
                <a:gd name="T21" fmla="*/ 152123849 h 43"/>
                <a:gd name="T22" fmla="*/ 124451418 w 87"/>
                <a:gd name="T23" fmla="*/ 199333515 h 43"/>
                <a:gd name="T24" fmla="*/ 94975227 w 87"/>
                <a:gd name="T25" fmla="*/ 225562633 h 43"/>
                <a:gd name="T26" fmla="*/ 78601371 w 87"/>
                <a:gd name="T27" fmla="*/ 162614123 h 43"/>
                <a:gd name="T28" fmla="*/ 65500842 w 87"/>
                <a:gd name="T29" fmla="*/ 199333515 h 43"/>
                <a:gd name="T30" fmla="*/ 0 w 87"/>
                <a:gd name="T31" fmla="*/ 16261412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43"/>
                <a:gd name="T50" fmla="*/ 87 w 87"/>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43">
                  <a:moveTo>
                    <a:pt x="0" y="31"/>
                  </a:moveTo>
                  <a:lnTo>
                    <a:pt x="42" y="5"/>
                  </a:lnTo>
                  <a:lnTo>
                    <a:pt x="73" y="0"/>
                  </a:lnTo>
                  <a:lnTo>
                    <a:pt x="87" y="5"/>
                  </a:lnTo>
                  <a:lnTo>
                    <a:pt x="76" y="9"/>
                  </a:lnTo>
                  <a:lnTo>
                    <a:pt x="80" y="20"/>
                  </a:lnTo>
                  <a:lnTo>
                    <a:pt x="62" y="31"/>
                  </a:lnTo>
                  <a:lnTo>
                    <a:pt x="60" y="18"/>
                  </a:lnTo>
                  <a:lnTo>
                    <a:pt x="51" y="18"/>
                  </a:lnTo>
                  <a:lnTo>
                    <a:pt x="47" y="34"/>
                  </a:lnTo>
                  <a:lnTo>
                    <a:pt x="38" y="29"/>
                  </a:lnTo>
                  <a:lnTo>
                    <a:pt x="38" y="38"/>
                  </a:lnTo>
                  <a:lnTo>
                    <a:pt x="29" y="43"/>
                  </a:lnTo>
                  <a:lnTo>
                    <a:pt x="24" y="31"/>
                  </a:lnTo>
                  <a:lnTo>
                    <a:pt x="20" y="38"/>
                  </a:lnTo>
                  <a:lnTo>
                    <a:pt x="0" y="3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0" name="Freeform 10347"/>
            <p:cNvSpPr>
              <a:spLocks/>
            </p:cNvSpPr>
            <p:nvPr/>
          </p:nvSpPr>
          <p:spPr bwMode="auto">
            <a:xfrm>
              <a:off x="1778488" y="2320346"/>
              <a:ext cx="428729" cy="187210"/>
            </a:xfrm>
            <a:custGeom>
              <a:avLst/>
              <a:gdLst>
                <a:gd name="T0" fmla="*/ 0 w 215"/>
                <a:gd name="T1" fmla="*/ 179065283 h 105"/>
                <a:gd name="T2" fmla="*/ 46101930 w 215"/>
                <a:gd name="T3" fmla="*/ 200131922 h 105"/>
                <a:gd name="T4" fmla="*/ 39515681 w 215"/>
                <a:gd name="T5" fmla="*/ 226465795 h 105"/>
                <a:gd name="T6" fmla="*/ 141600732 w 215"/>
                <a:gd name="T7" fmla="*/ 226465795 h 105"/>
                <a:gd name="T8" fmla="*/ 29636307 w 215"/>
                <a:gd name="T9" fmla="*/ 273864010 h 105"/>
                <a:gd name="T10" fmla="*/ 59274429 w 215"/>
                <a:gd name="T11" fmla="*/ 321264522 h 105"/>
                <a:gd name="T12" fmla="*/ 273320274 w 215"/>
                <a:gd name="T13" fmla="*/ 342331161 h 105"/>
                <a:gd name="T14" fmla="*/ 65860679 w 215"/>
                <a:gd name="T15" fmla="*/ 389729375 h 105"/>
                <a:gd name="T16" fmla="*/ 118548859 w 215"/>
                <a:gd name="T17" fmla="*/ 463463761 h 105"/>
                <a:gd name="T18" fmla="*/ 200875162 w 215"/>
                <a:gd name="T19" fmla="*/ 463463761 h 105"/>
                <a:gd name="T20" fmla="*/ 230511468 w 215"/>
                <a:gd name="T21" fmla="*/ 552995253 h 105"/>
                <a:gd name="T22" fmla="*/ 368819076 w 215"/>
                <a:gd name="T23" fmla="*/ 531928614 h 105"/>
                <a:gd name="T24" fmla="*/ 487367934 w 215"/>
                <a:gd name="T25" fmla="*/ 437129888 h 105"/>
                <a:gd name="T26" fmla="*/ 536762990 w 215"/>
                <a:gd name="T27" fmla="*/ 495062570 h 105"/>
                <a:gd name="T28" fmla="*/ 625673725 w 215"/>
                <a:gd name="T29" fmla="*/ 521396444 h 105"/>
                <a:gd name="T30" fmla="*/ 684948155 w 215"/>
                <a:gd name="T31" fmla="*/ 473995931 h 105"/>
                <a:gd name="T32" fmla="*/ 625673725 w 215"/>
                <a:gd name="T33" fmla="*/ 426595419 h 105"/>
                <a:gd name="T34" fmla="*/ 671777472 w 215"/>
                <a:gd name="T35" fmla="*/ 389729375 h 105"/>
                <a:gd name="T36" fmla="*/ 708000028 w 215"/>
                <a:gd name="T37" fmla="*/ 416063249 h 105"/>
                <a:gd name="T38" fmla="*/ 708000028 w 215"/>
                <a:gd name="T39" fmla="*/ 368662736 h 105"/>
                <a:gd name="T40" fmla="*/ 566399296 w 215"/>
                <a:gd name="T41" fmla="*/ 273864010 h 105"/>
                <a:gd name="T42" fmla="*/ 530176740 w 215"/>
                <a:gd name="T43" fmla="*/ 73732088 h 105"/>
                <a:gd name="T44" fmla="*/ 480781685 w 215"/>
                <a:gd name="T45" fmla="*/ 15799405 h 105"/>
                <a:gd name="T46" fmla="*/ 428093505 w 215"/>
                <a:gd name="T47" fmla="*/ 15799405 h 105"/>
                <a:gd name="T48" fmla="*/ 451143562 w 215"/>
                <a:gd name="T49" fmla="*/ 168530814 h 105"/>
                <a:gd name="T50" fmla="*/ 434679755 w 215"/>
                <a:gd name="T51" fmla="*/ 200131922 h 105"/>
                <a:gd name="T52" fmla="*/ 368819076 w 215"/>
                <a:gd name="T53" fmla="*/ 63199917 h 105"/>
                <a:gd name="T54" fmla="*/ 339180953 w 215"/>
                <a:gd name="T55" fmla="*/ 47400512 h 105"/>
                <a:gd name="T56" fmla="*/ 355646577 w 215"/>
                <a:gd name="T57" fmla="*/ 94798727 h 105"/>
                <a:gd name="T58" fmla="*/ 279906523 w 215"/>
                <a:gd name="T59" fmla="*/ 131664770 h 105"/>
                <a:gd name="T60" fmla="*/ 302958397 w 215"/>
                <a:gd name="T61" fmla="*/ 84266556 h 105"/>
                <a:gd name="T62" fmla="*/ 237097718 w 215"/>
                <a:gd name="T63" fmla="*/ 47400512 h 105"/>
                <a:gd name="T64" fmla="*/ 171237039 w 215"/>
                <a:gd name="T65" fmla="*/ 94798727 h 105"/>
                <a:gd name="T66" fmla="*/ 200875162 w 215"/>
                <a:gd name="T67" fmla="*/ 63199917 h 105"/>
                <a:gd name="T68" fmla="*/ 171237039 w 215"/>
                <a:gd name="T69" fmla="*/ 0 h 105"/>
                <a:gd name="T70" fmla="*/ 105376360 w 215"/>
                <a:gd name="T71" fmla="*/ 36866044 h 105"/>
                <a:gd name="T72" fmla="*/ 23051873 w 215"/>
                <a:gd name="T73" fmla="*/ 121132600 h 105"/>
                <a:gd name="T74" fmla="*/ 39515681 w 215"/>
                <a:gd name="T75" fmla="*/ 131664770 h 105"/>
                <a:gd name="T76" fmla="*/ 0 w 215"/>
                <a:gd name="T77" fmla="*/ 179065283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5"/>
                <a:gd name="T118" fmla="*/ 0 h 105"/>
                <a:gd name="T119" fmla="*/ 215 w 215"/>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5" h="105">
                  <a:moveTo>
                    <a:pt x="0" y="34"/>
                  </a:moveTo>
                  <a:lnTo>
                    <a:pt x="14" y="38"/>
                  </a:lnTo>
                  <a:lnTo>
                    <a:pt x="12" y="43"/>
                  </a:lnTo>
                  <a:lnTo>
                    <a:pt x="43" y="43"/>
                  </a:lnTo>
                  <a:lnTo>
                    <a:pt x="9" y="52"/>
                  </a:lnTo>
                  <a:lnTo>
                    <a:pt x="18" y="61"/>
                  </a:lnTo>
                  <a:lnTo>
                    <a:pt x="83" y="65"/>
                  </a:lnTo>
                  <a:lnTo>
                    <a:pt x="20" y="74"/>
                  </a:lnTo>
                  <a:lnTo>
                    <a:pt x="36" y="88"/>
                  </a:lnTo>
                  <a:lnTo>
                    <a:pt x="61" y="88"/>
                  </a:lnTo>
                  <a:lnTo>
                    <a:pt x="70" y="105"/>
                  </a:lnTo>
                  <a:lnTo>
                    <a:pt x="112" y="101"/>
                  </a:lnTo>
                  <a:lnTo>
                    <a:pt x="148" y="83"/>
                  </a:lnTo>
                  <a:lnTo>
                    <a:pt x="163" y="94"/>
                  </a:lnTo>
                  <a:lnTo>
                    <a:pt x="190" y="99"/>
                  </a:lnTo>
                  <a:lnTo>
                    <a:pt x="208" y="90"/>
                  </a:lnTo>
                  <a:lnTo>
                    <a:pt x="190" y="81"/>
                  </a:lnTo>
                  <a:lnTo>
                    <a:pt x="204" y="74"/>
                  </a:lnTo>
                  <a:lnTo>
                    <a:pt x="215" y="79"/>
                  </a:lnTo>
                  <a:lnTo>
                    <a:pt x="215" y="70"/>
                  </a:lnTo>
                  <a:lnTo>
                    <a:pt x="172" y="52"/>
                  </a:lnTo>
                  <a:lnTo>
                    <a:pt x="161" y="14"/>
                  </a:lnTo>
                  <a:lnTo>
                    <a:pt x="146" y="3"/>
                  </a:lnTo>
                  <a:lnTo>
                    <a:pt x="130" y="3"/>
                  </a:lnTo>
                  <a:lnTo>
                    <a:pt x="137" y="32"/>
                  </a:lnTo>
                  <a:lnTo>
                    <a:pt x="132" y="38"/>
                  </a:lnTo>
                  <a:lnTo>
                    <a:pt x="112" y="12"/>
                  </a:lnTo>
                  <a:lnTo>
                    <a:pt x="103" y="9"/>
                  </a:lnTo>
                  <a:lnTo>
                    <a:pt x="108" y="18"/>
                  </a:lnTo>
                  <a:lnTo>
                    <a:pt x="85" y="25"/>
                  </a:lnTo>
                  <a:lnTo>
                    <a:pt x="92" y="16"/>
                  </a:lnTo>
                  <a:lnTo>
                    <a:pt x="72" y="9"/>
                  </a:lnTo>
                  <a:lnTo>
                    <a:pt x="52" y="18"/>
                  </a:lnTo>
                  <a:lnTo>
                    <a:pt x="61" y="12"/>
                  </a:lnTo>
                  <a:lnTo>
                    <a:pt x="52" y="0"/>
                  </a:lnTo>
                  <a:lnTo>
                    <a:pt x="32" y="7"/>
                  </a:lnTo>
                  <a:lnTo>
                    <a:pt x="7" y="23"/>
                  </a:lnTo>
                  <a:lnTo>
                    <a:pt x="12" y="25"/>
                  </a:lnTo>
                  <a:lnTo>
                    <a:pt x="0"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1" name="Freeform 10348"/>
            <p:cNvSpPr>
              <a:spLocks/>
            </p:cNvSpPr>
            <p:nvPr/>
          </p:nvSpPr>
          <p:spPr bwMode="auto">
            <a:xfrm>
              <a:off x="1778488" y="2320346"/>
              <a:ext cx="428729" cy="187210"/>
            </a:xfrm>
            <a:custGeom>
              <a:avLst/>
              <a:gdLst>
                <a:gd name="T0" fmla="*/ 0 w 215"/>
                <a:gd name="T1" fmla="*/ 179065283 h 105"/>
                <a:gd name="T2" fmla="*/ 46101930 w 215"/>
                <a:gd name="T3" fmla="*/ 200131922 h 105"/>
                <a:gd name="T4" fmla="*/ 39515681 w 215"/>
                <a:gd name="T5" fmla="*/ 226465795 h 105"/>
                <a:gd name="T6" fmla="*/ 141600732 w 215"/>
                <a:gd name="T7" fmla="*/ 226465795 h 105"/>
                <a:gd name="T8" fmla="*/ 29636307 w 215"/>
                <a:gd name="T9" fmla="*/ 273864010 h 105"/>
                <a:gd name="T10" fmla="*/ 59274429 w 215"/>
                <a:gd name="T11" fmla="*/ 321264522 h 105"/>
                <a:gd name="T12" fmla="*/ 273320274 w 215"/>
                <a:gd name="T13" fmla="*/ 342331161 h 105"/>
                <a:gd name="T14" fmla="*/ 65860679 w 215"/>
                <a:gd name="T15" fmla="*/ 389729375 h 105"/>
                <a:gd name="T16" fmla="*/ 118548859 w 215"/>
                <a:gd name="T17" fmla="*/ 463463761 h 105"/>
                <a:gd name="T18" fmla="*/ 200875162 w 215"/>
                <a:gd name="T19" fmla="*/ 463463761 h 105"/>
                <a:gd name="T20" fmla="*/ 230511468 w 215"/>
                <a:gd name="T21" fmla="*/ 552995253 h 105"/>
                <a:gd name="T22" fmla="*/ 368819076 w 215"/>
                <a:gd name="T23" fmla="*/ 531928614 h 105"/>
                <a:gd name="T24" fmla="*/ 487367934 w 215"/>
                <a:gd name="T25" fmla="*/ 437129888 h 105"/>
                <a:gd name="T26" fmla="*/ 536762990 w 215"/>
                <a:gd name="T27" fmla="*/ 495062570 h 105"/>
                <a:gd name="T28" fmla="*/ 625673725 w 215"/>
                <a:gd name="T29" fmla="*/ 521396444 h 105"/>
                <a:gd name="T30" fmla="*/ 684948155 w 215"/>
                <a:gd name="T31" fmla="*/ 473995931 h 105"/>
                <a:gd name="T32" fmla="*/ 625673725 w 215"/>
                <a:gd name="T33" fmla="*/ 426595419 h 105"/>
                <a:gd name="T34" fmla="*/ 671777472 w 215"/>
                <a:gd name="T35" fmla="*/ 389729375 h 105"/>
                <a:gd name="T36" fmla="*/ 708000028 w 215"/>
                <a:gd name="T37" fmla="*/ 416063249 h 105"/>
                <a:gd name="T38" fmla="*/ 708000028 w 215"/>
                <a:gd name="T39" fmla="*/ 368662736 h 105"/>
                <a:gd name="T40" fmla="*/ 566399296 w 215"/>
                <a:gd name="T41" fmla="*/ 273864010 h 105"/>
                <a:gd name="T42" fmla="*/ 530176740 w 215"/>
                <a:gd name="T43" fmla="*/ 73732088 h 105"/>
                <a:gd name="T44" fmla="*/ 480781685 w 215"/>
                <a:gd name="T45" fmla="*/ 15799405 h 105"/>
                <a:gd name="T46" fmla="*/ 428093505 w 215"/>
                <a:gd name="T47" fmla="*/ 15799405 h 105"/>
                <a:gd name="T48" fmla="*/ 451143562 w 215"/>
                <a:gd name="T49" fmla="*/ 168530814 h 105"/>
                <a:gd name="T50" fmla="*/ 434679755 w 215"/>
                <a:gd name="T51" fmla="*/ 200131922 h 105"/>
                <a:gd name="T52" fmla="*/ 368819076 w 215"/>
                <a:gd name="T53" fmla="*/ 63199917 h 105"/>
                <a:gd name="T54" fmla="*/ 339180953 w 215"/>
                <a:gd name="T55" fmla="*/ 47400512 h 105"/>
                <a:gd name="T56" fmla="*/ 355646577 w 215"/>
                <a:gd name="T57" fmla="*/ 94798727 h 105"/>
                <a:gd name="T58" fmla="*/ 279906523 w 215"/>
                <a:gd name="T59" fmla="*/ 131664770 h 105"/>
                <a:gd name="T60" fmla="*/ 302958397 w 215"/>
                <a:gd name="T61" fmla="*/ 84266556 h 105"/>
                <a:gd name="T62" fmla="*/ 237097718 w 215"/>
                <a:gd name="T63" fmla="*/ 47400512 h 105"/>
                <a:gd name="T64" fmla="*/ 171237039 w 215"/>
                <a:gd name="T65" fmla="*/ 94798727 h 105"/>
                <a:gd name="T66" fmla="*/ 200875162 w 215"/>
                <a:gd name="T67" fmla="*/ 63199917 h 105"/>
                <a:gd name="T68" fmla="*/ 171237039 w 215"/>
                <a:gd name="T69" fmla="*/ 0 h 105"/>
                <a:gd name="T70" fmla="*/ 105376360 w 215"/>
                <a:gd name="T71" fmla="*/ 36866044 h 105"/>
                <a:gd name="T72" fmla="*/ 23051873 w 215"/>
                <a:gd name="T73" fmla="*/ 121132600 h 105"/>
                <a:gd name="T74" fmla="*/ 39515681 w 215"/>
                <a:gd name="T75" fmla="*/ 131664770 h 105"/>
                <a:gd name="T76" fmla="*/ 0 w 215"/>
                <a:gd name="T77" fmla="*/ 179065283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5"/>
                <a:gd name="T118" fmla="*/ 0 h 105"/>
                <a:gd name="T119" fmla="*/ 215 w 215"/>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5" h="105">
                  <a:moveTo>
                    <a:pt x="0" y="34"/>
                  </a:moveTo>
                  <a:lnTo>
                    <a:pt x="14" y="38"/>
                  </a:lnTo>
                  <a:lnTo>
                    <a:pt x="12" y="43"/>
                  </a:lnTo>
                  <a:lnTo>
                    <a:pt x="43" y="43"/>
                  </a:lnTo>
                  <a:lnTo>
                    <a:pt x="9" y="52"/>
                  </a:lnTo>
                  <a:lnTo>
                    <a:pt x="18" y="61"/>
                  </a:lnTo>
                  <a:lnTo>
                    <a:pt x="83" y="65"/>
                  </a:lnTo>
                  <a:lnTo>
                    <a:pt x="20" y="74"/>
                  </a:lnTo>
                  <a:lnTo>
                    <a:pt x="36" y="88"/>
                  </a:lnTo>
                  <a:lnTo>
                    <a:pt x="61" y="88"/>
                  </a:lnTo>
                  <a:lnTo>
                    <a:pt x="70" y="105"/>
                  </a:lnTo>
                  <a:lnTo>
                    <a:pt x="112" y="101"/>
                  </a:lnTo>
                  <a:lnTo>
                    <a:pt x="148" y="83"/>
                  </a:lnTo>
                  <a:lnTo>
                    <a:pt x="163" y="94"/>
                  </a:lnTo>
                  <a:lnTo>
                    <a:pt x="190" y="99"/>
                  </a:lnTo>
                  <a:lnTo>
                    <a:pt x="208" y="90"/>
                  </a:lnTo>
                  <a:lnTo>
                    <a:pt x="190" y="81"/>
                  </a:lnTo>
                  <a:lnTo>
                    <a:pt x="204" y="74"/>
                  </a:lnTo>
                  <a:lnTo>
                    <a:pt x="215" y="79"/>
                  </a:lnTo>
                  <a:lnTo>
                    <a:pt x="215" y="70"/>
                  </a:lnTo>
                  <a:lnTo>
                    <a:pt x="172" y="52"/>
                  </a:lnTo>
                  <a:lnTo>
                    <a:pt x="161" y="14"/>
                  </a:lnTo>
                  <a:lnTo>
                    <a:pt x="146" y="3"/>
                  </a:lnTo>
                  <a:lnTo>
                    <a:pt x="130" y="3"/>
                  </a:lnTo>
                  <a:lnTo>
                    <a:pt x="137" y="32"/>
                  </a:lnTo>
                  <a:lnTo>
                    <a:pt x="132" y="38"/>
                  </a:lnTo>
                  <a:lnTo>
                    <a:pt x="112" y="12"/>
                  </a:lnTo>
                  <a:lnTo>
                    <a:pt x="103" y="9"/>
                  </a:lnTo>
                  <a:lnTo>
                    <a:pt x="108" y="18"/>
                  </a:lnTo>
                  <a:lnTo>
                    <a:pt x="85" y="25"/>
                  </a:lnTo>
                  <a:lnTo>
                    <a:pt x="92" y="16"/>
                  </a:lnTo>
                  <a:lnTo>
                    <a:pt x="72" y="9"/>
                  </a:lnTo>
                  <a:lnTo>
                    <a:pt x="52" y="18"/>
                  </a:lnTo>
                  <a:lnTo>
                    <a:pt x="61" y="12"/>
                  </a:lnTo>
                  <a:lnTo>
                    <a:pt x="52" y="0"/>
                  </a:lnTo>
                  <a:lnTo>
                    <a:pt x="32" y="7"/>
                  </a:lnTo>
                  <a:lnTo>
                    <a:pt x="7" y="23"/>
                  </a:lnTo>
                  <a:lnTo>
                    <a:pt x="12" y="25"/>
                  </a:lnTo>
                  <a:lnTo>
                    <a:pt x="0" y="3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2" name="Freeform 10349"/>
            <p:cNvSpPr>
              <a:spLocks/>
            </p:cNvSpPr>
            <p:nvPr/>
          </p:nvSpPr>
          <p:spPr bwMode="auto">
            <a:xfrm>
              <a:off x="1809858" y="2175012"/>
              <a:ext cx="289305" cy="102226"/>
            </a:xfrm>
            <a:custGeom>
              <a:avLst/>
              <a:gdLst>
                <a:gd name="T0" fmla="*/ 0 w 145"/>
                <a:gd name="T1" fmla="*/ 197838371 h 58"/>
                <a:gd name="T2" fmla="*/ 42832808 w 145"/>
                <a:gd name="T3" fmla="*/ 218663583 h 58"/>
                <a:gd name="T4" fmla="*/ 112025386 w 145"/>
                <a:gd name="T5" fmla="*/ 229077324 h 58"/>
                <a:gd name="T6" fmla="*/ 168038079 w 145"/>
                <a:gd name="T7" fmla="*/ 171806289 h 58"/>
                <a:gd name="T8" fmla="*/ 154858194 w 145"/>
                <a:gd name="T9" fmla="*/ 229077324 h 58"/>
                <a:gd name="T10" fmla="*/ 263590427 w 145"/>
                <a:gd name="T11" fmla="*/ 197838371 h 58"/>
                <a:gd name="T12" fmla="*/ 131795213 w 145"/>
                <a:gd name="T13" fmla="*/ 255107134 h 58"/>
                <a:gd name="T14" fmla="*/ 191102878 w 145"/>
                <a:gd name="T15" fmla="*/ 301964428 h 58"/>
                <a:gd name="T16" fmla="*/ 352551015 w 145"/>
                <a:gd name="T17" fmla="*/ 218663583 h 58"/>
                <a:gd name="T18" fmla="*/ 454691487 w 145"/>
                <a:gd name="T19" fmla="*/ 229077324 h 58"/>
                <a:gd name="T20" fmla="*/ 477756286 w 145"/>
                <a:gd name="T21" fmla="*/ 161394819 h 58"/>
                <a:gd name="T22" fmla="*/ 448103362 w 145"/>
                <a:gd name="T23" fmla="*/ 104126056 h 58"/>
                <a:gd name="T24" fmla="*/ 418448621 w 145"/>
                <a:gd name="T25" fmla="*/ 150983350 h 58"/>
                <a:gd name="T26" fmla="*/ 375615813 w 145"/>
                <a:gd name="T27" fmla="*/ 140569608 h 58"/>
                <a:gd name="T28" fmla="*/ 388793881 w 145"/>
                <a:gd name="T29" fmla="*/ 104126056 h 58"/>
                <a:gd name="T30" fmla="*/ 352551015 w 145"/>
                <a:gd name="T31" fmla="*/ 104126056 h 58"/>
                <a:gd name="T32" fmla="*/ 375615813 w 145"/>
                <a:gd name="T33" fmla="*/ 67682505 h 58"/>
                <a:gd name="T34" fmla="*/ 345961072 w 145"/>
                <a:gd name="T35" fmla="*/ 0 h 58"/>
                <a:gd name="T36" fmla="*/ 286653408 w 145"/>
                <a:gd name="T37" fmla="*/ 57268763 h 58"/>
                <a:gd name="T38" fmla="*/ 322898091 w 145"/>
                <a:gd name="T39" fmla="*/ 93712315 h 58"/>
                <a:gd name="T40" fmla="*/ 303128264 w 145"/>
                <a:gd name="T41" fmla="*/ 114537526 h 58"/>
                <a:gd name="T42" fmla="*/ 339371130 w 145"/>
                <a:gd name="T43" fmla="*/ 171806289 h 58"/>
                <a:gd name="T44" fmla="*/ 250410542 w 145"/>
                <a:gd name="T45" fmla="*/ 161394819 h 58"/>
                <a:gd name="T46" fmla="*/ 207577734 w 145"/>
                <a:gd name="T47" fmla="*/ 93712315 h 58"/>
                <a:gd name="T48" fmla="*/ 102140473 w 145"/>
                <a:gd name="T49" fmla="*/ 57268763 h 58"/>
                <a:gd name="T50" fmla="*/ 65897607 w 145"/>
                <a:gd name="T51" fmla="*/ 78093974 h 58"/>
                <a:gd name="T52" fmla="*/ 118615329 w 145"/>
                <a:gd name="T53" fmla="*/ 93712315 h 58"/>
                <a:gd name="T54" fmla="*/ 42832808 w 145"/>
                <a:gd name="T55" fmla="*/ 93712315 h 58"/>
                <a:gd name="T56" fmla="*/ 36242866 w 145"/>
                <a:gd name="T57" fmla="*/ 114537526 h 58"/>
                <a:gd name="T58" fmla="*/ 118615329 w 145"/>
                <a:gd name="T59" fmla="*/ 114537526 h 58"/>
                <a:gd name="T60" fmla="*/ 23064798 w 145"/>
                <a:gd name="T61" fmla="*/ 150983350 h 58"/>
                <a:gd name="T62" fmla="*/ 102140473 w 145"/>
                <a:gd name="T63" fmla="*/ 150983350 h 58"/>
                <a:gd name="T64" fmla="*/ 23064798 w 145"/>
                <a:gd name="T65" fmla="*/ 171806289 h 58"/>
                <a:gd name="T66" fmla="*/ 0 w 145"/>
                <a:gd name="T67" fmla="*/ 197838371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58"/>
                <a:gd name="T104" fmla="*/ 145 w 145"/>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58">
                  <a:moveTo>
                    <a:pt x="0" y="38"/>
                  </a:moveTo>
                  <a:lnTo>
                    <a:pt x="13" y="42"/>
                  </a:lnTo>
                  <a:lnTo>
                    <a:pt x="34" y="44"/>
                  </a:lnTo>
                  <a:lnTo>
                    <a:pt x="51" y="33"/>
                  </a:lnTo>
                  <a:lnTo>
                    <a:pt x="47" y="44"/>
                  </a:lnTo>
                  <a:lnTo>
                    <a:pt x="80" y="38"/>
                  </a:lnTo>
                  <a:lnTo>
                    <a:pt x="40" y="49"/>
                  </a:lnTo>
                  <a:lnTo>
                    <a:pt x="58" y="58"/>
                  </a:lnTo>
                  <a:lnTo>
                    <a:pt x="107" y="42"/>
                  </a:lnTo>
                  <a:lnTo>
                    <a:pt x="138" y="44"/>
                  </a:lnTo>
                  <a:lnTo>
                    <a:pt x="145" y="31"/>
                  </a:lnTo>
                  <a:lnTo>
                    <a:pt x="136" y="20"/>
                  </a:lnTo>
                  <a:lnTo>
                    <a:pt x="127" y="29"/>
                  </a:lnTo>
                  <a:lnTo>
                    <a:pt x="114" y="27"/>
                  </a:lnTo>
                  <a:lnTo>
                    <a:pt x="118" y="20"/>
                  </a:lnTo>
                  <a:lnTo>
                    <a:pt x="107" y="20"/>
                  </a:lnTo>
                  <a:lnTo>
                    <a:pt x="114" y="13"/>
                  </a:lnTo>
                  <a:lnTo>
                    <a:pt x="105" y="0"/>
                  </a:lnTo>
                  <a:lnTo>
                    <a:pt x="87" y="11"/>
                  </a:lnTo>
                  <a:lnTo>
                    <a:pt x="98" y="18"/>
                  </a:lnTo>
                  <a:lnTo>
                    <a:pt x="92" y="22"/>
                  </a:lnTo>
                  <a:lnTo>
                    <a:pt x="103" y="33"/>
                  </a:lnTo>
                  <a:lnTo>
                    <a:pt x="76" y="31"/>
                  </a:lnTo>
                  <a:lnTo>
                    <a:pt x="63" y="18"/>
                  </a:lnTo>
                  <a:lnTo>
                    <a:pt x="31" y="11"/>
                  </a:lnTo>
                  <a:lnTo>
                    <a:pt x="20" y="15"/>
                  </a:lnTo>
                  <a:lnTo>
                    <a:pt x="36" y="18"/>
                  </a:lnTo>
                  <a:lnTo>
                    <a:pt x="13" y="18"/>
                  </a:lnTo>
                  <a:lnTo>
                    <a:pt x="11" y="22"/>
                  </a:lnTo>
                  <a:lnTo>
                    <a:pt x="36" y="22"/>
                  </a:lnTo>
                  <a:lnTo>
                    <a:pt x="7" y="29"/>
                  </a:lnTo>
                  <a:lnTo>
                    <a:pt x="31" y="29"/>
                  </a:lnTo>
                  <a:lnTo>
                    <a:pt x="7" y="33"/>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3" name="Freeform 10350"/>
            <p:cNvSpPr>
              <a:spLocks/>
            </p:cNvSpPr>
            <p:nvPr/>
          </p:nvSpPr>
          <p:spPr bwMode="auto">
            <a:xfrm>
              <a:off x="1809858" y="2175012"/>
              <a:ext cx="289305" cy="102226"/>
            </a:xfrm>
            <a:custGeom>
              <a:avLst/>
              <a:gdLst>
                <a:gd name="T0" fmla="*/ 0 w 145"/>
                <a:gd name="T1" fmla="*/ 197838371 h 58"/>
                <a:gd name="T2" fmla="*/ 42832808 w 145"/>
                <a:gd name="T3" fmla="*/ 218663583 h 58"/>
                <a:gd name="T4" fmla="*/ 112025386 w 145"/>
                <a:gd name="T5" fmla="*/ 229077324 h 58"/>
                <a:gd name="T6" fmla="*/ 168038079 w 145"/>
                <a:gd name="T7" fmla="*/ 171806289 h 58"/>
                <a:gd name="T8" fmla="*/ 154858194 w 145"/>
                <a:gd name="T9" fmla="*/ 229077324 h 58"/>
                <a:gd name="T10" fmla="*/ 263590427 w 145"/>
                <a:gd name="T11" fmla="*/ 197838371 h 58"/>
                <a:gd name="T12" fmla="*/ 131795213 w 145"/>
                <a:gd name="T13" fmla="*/ 255107134 h 58"/>
                <a:gd name="T14" fmla="*/ 191102878 w 145"/>
                <a:gd name="T15" fmla="*/ 301964428 h 58"/>
                <a:gd name="T16" fmla="*/ 352551015 w 145"/>
                <a:gd name="T17" fmla="*/ 218663583 h 58"/>
                <a:gd name="T18" fmla="*/ 454691487 w 145"/>
                <a:gd name="T19" fmla="*/ 229077324 h 58"/>
                <a:gd name="T20" fmla="*/ 477756286 w 145"/>
                <a:gd name="T21" fmla="*/ 161394819 h 58"/>
                <a:gd name="T22" fmla="*/ 448103362 w 145"/>
                <a:gd name="T23" fmla="*/ 104126056 h 58"/>
                <a:gd name="T24" fmla="*/ 418448621 w 145"/>
                <a:gd name="T25" fmla="*/ 150983350 h 58"/>
                <a:gd name="T26" fmla="*/ 375615813 w 145"/>
                <a:gd name="T27" fmla="*/ 140569608 h 58"/>
                <a:gd name="T28" fmla="*/ 388793881 w 145"/>
                <a:gd name="T29" fmla="*/ 104126056 h 58"/>
                <a:gd name="T30" fmla="*/ 352551015 w 145"/>
                <a:gd name="T31" fmla="*/ 104126056 h 58"/>
                <a:gd name="T32" fmla="*/ 375615813 w 145"/>
                <a:gd name="T33" fmla="*/ 67682505 h 58"/>
                <a:gd name="T34" fmla="*/ 345961072 w 145"/>
                <a:gd name="T35" fmla="*/ 0 h 58"/>
                <a:gd name="T36" fmla="*/ 286653408 w 145"/>
                <a:gd name="T37" fmla="*/ 57268763 h 58"/>
                <a:gd name="T38" fmla="*/ 322898091 w 145"/>
                <a:gd name="T39" fmla="*/ 93712315 h 58"/>
                <a:gd name="T40" fmla="*/ 303128264 w 145"/>
                <a:gd name="T41" fmla="*/ 114537526 h 58"/>
                <a:gd name="T42" fmla="*/ 339371130 w 145"/>
                <a:gd name="T43" fmla="*/ 171806289 h 58"/>
                <a:gd name="T44" fmla="*/ 250410542 w 145"/>
                <a:gd name="T45" fmla="*/ 161394819 h 58"/>
                <a:gd name="T46" fmla="*/ 207577734 w 145"/>
                <a:gd name="T47" fmla="*/ 93712315 h 58"/>
                <a:gd name="T48" fmla="*/ 102140473 w 145"/>
                <a:gd name="T49" fmla="*/ 57268763 h 58"/>
                <a:gd name="T50" fmla="*/ 65897607 w 145"/>
                <a:gd name="T51" fmla="*/ 78093974 h 58"/>
                <a:gd name="T52" fmla="*/ 118615329 w 145"/>
                <a:gd name="T53" fmla="*/ 93712315 h 58"/>
                <a:gd name="T54" fmla="*/ 42832808 w 145"/>
                <a:gd name="T55" fmla="*/ 93712315 h 58"/>
                <a:gd name="T56" fmla="*/ 36242866 w 145"/>
                <a:gd name="T57" fmla="*/ 114537526 h 58"/>
                <a:gd name="T58" fmla="*/ 118615329 w 145"/>
                <a:gd name="T59" fmla="*/ 114537526 h 58"/>
                <a:gd name="T60" fmla="*/ 23064798 w 145"/>
                <a:gd name="T61" fmla="*/ 150983350 h 58"/>
                <a:gd name="T62" fmla="*/ 102140473 w 145"/>
                <a:gd name="T63" fmla="*/ 150983350 h 58"/>
                <a:gd name="T64" fmla="*/ 23064798 w 145"/>
                <a:gd name="T65" fmla="*/ 171806289 h 58"/>
                <a:gd name="T66" fmla="*/ 0 w 145"/>
                <a:gd name="T67" fmla="*/ 197838371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58"/>
                <a:gd name="T104" fmla="*/ 145 w 145"/>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58">
                  <a:moveTo>
                    <a:pt x="0" y="38"/>
                  </a:moveTo>
                  <a:lnTo>
                    <a:pt x="13" y="42"/>
                  </a:lnTo>
                  <a:lnTo>
                    <a:pt x="34" y="44"/>
                  </a:lnTo>
                  <a:lnTo>
                    <a:pt x="51" y="33"/>
                  </a:lnTo>
                  <a:lnTo>
                    <a:pt x="47" y="44"/>
                  </a:lnTo>
                  <a:lnTo>
                    <a:pt x="80" y="38"/>
                  </a:lnTo>
                  <a:lnTo>
                    <a:pt x="40" y="49"/>
                  </a:lnTo>
                  <a:lnTo>
                    <a:pt x="58" y="58"/>
                  </a:lnTo>
                  <a:lnTo>
                    <a:pt x="107" y="42"/>
                  </a:lnTo>
                  <a:lnTo>
                    <a:pt x="138" y="44"/>
                  </a:lnTo>
                  <a:lnTo>
                    <a:pt x="145" y="31"/>
                  </a:lnTo>
                  <a:lnTo>
                    <a:pt x="136" y="20"/>
                  </a:lnTo>
                  <a:lnTo>
                    <a:pt x="127" y="29"/>
                  </a:lnTo>
                  <a:lnTo>
                    <a:pt x="114" y="27"/>
                  </a:lnTo>
                  <a:lnTo>
                    <a:pt x="118" y="20"/>
                  </a:lnTo>
                  <a:lnTo>
                    <a:pt x="107" y="20"/>
                  </a:lnTo>
                  <a:lnTo>
                    <a:pt x="114" y="13"/>
                  </a:lnTo>
                  <a:lnTo>
                    <a:pt x="105" y="0"/>
                  </a:lnTo>
                  <a:lnTo>
                    <a:pt x="87" y="11"/>
                  </a:lnTo>
                  <a:lnTo>
                    <a:pt x="98" y="18"/>
                  </a:lnTo>
                  <a:lnTo>
                    <a:pt x="92" y="22"/>
                  </a:lnTo>
                  <a:lnTo>
                    <a:pt x="103" y="33"/>
                  </a:lnTo>
                  <a:lnTo>
                    <a:pt x="76" y="31"/>
                  </a:lnTo>
                  <a:lnTo>
                    <a:pt x="63" y="18"/>
                  </a:lnTo>
                  <a:lnTo>
                    <a:pt x="31" y="11"/>
                  </a:lnTo>
                  <a:lnTo>
                    <a:pt x="20" y="15"/>
                  </a:lnTo>
                  <a:lnTo>
                    <a:pt x="36" y="18"/>
                  </a:lnTo>
                  <a:lnTo>
                    <a:pt x="13" y="18"/>
                  </a:lnTo>
                  <a:lnTo>
                    <a:pt x="11" y="22"/>
                  </a:lnTo>
                  <a:lnTo>
                    <a:pt x="36" y="22"/>
                  </a:lnTo>
                  <a:lnTo>
                    <a:pt x="7" y="29"/>
                  </a:lnTo>
                  <a:lnTo>
                    <a:pt x="31" y="29"/>
                  </a:lnTo>
                  <a:lnTo>
                    <a:pt x="7" y="33"/>
                  </a:lnTo>
                  <a:lnTo>
                    <a:pt x="0" y="3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4" name="Freeform 10351"/>
            <p:cNvSpPr>
              <a:spLocks/>
            </p:cNvSpPr>
            <p:nvPr/>
          </p:nvSpPr>
          <p:spPr bwMode="auto">
            <a:xfrm>
              <a:off x="2099163" y="2066628"/>
              <a:ext cx="151624" cy="64045"/>
            </a:xfrm>
            <a:custGeom>
              <a:avLst/>
              <a:gdLst>
                <a:gd name="T0" fmla="*/ 0 w 76"/>
                <a:gd name="T1" fmla="*/ 0 h 36"/>
                <a:gd name="T2" fmla="*/ 82366232 w 76"/>
                <a:gd name="T3" fmla="*/ 0 h 36"/>
                <a:gd name="T4" fmla="*/ 95543302 w 76"/>
                <a:gd name="T5" fmla="*/ 47296564 h 36"/>
                <a:gd name="T6" fmla="*/ 125195800 w 76"/>
                <a:gd name="T7" fmla="*/ 26276124 h 36"/>
                <a:gd name="T8" fmla="*/ 227328546 w 76"/>
                <a:gd name="T9" fmla="*/ 84081761 h 36"/>
                <a:gd name="T10" fmla="*/ 250391600 w 76"/>
                <a:gd name="T11" fmla="*/ 189183963 h 36"/>
                <a:gd name="T12" fmla="*/ 112016912 w 76"/>
                <a:gd name="T13" fmla="*/ 141887399 h 36"/>
                <a:gd name="T14" fmla="*/ 23063054 w 76"/>
                <a:gd name="T15" fmla="*/ 120866958 h 36"/>
                <a:gd name="T16" fmla="*/ 72482066 w 76"/>
                <a:gd name="T17" fmla="*/ 110357885 h 36"/>
                <a:gd name="T18" fmla="*/ 59303178 w 76"/>
                <a:gd name="T19" fmla="*/ 84081761 h 36"/>
                <a:gd name="T20" fmla="*/ 82366232 w 76"/>
                <a:gd name="T21" fmla="*/ 73570394 h 36"/>
                <a:gd name="T22" fmla="*/ 23063054 w 76"/>
                <a:gd name="T23" fmla="*/ 73570394 h 36"/>
                <a:gd name="T24" fmla="*/ 0 w 76"/>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36"/>
                <a:gd name="T41" fmla="*/ 76 w 7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36">
                  <a:moveTo>
                    <a:pt x="0" y="0"/>
                  </a:moveTo>
                  <a:lnTo>
                    <a:pt x="25" y="0"/>
                  </a:lnTo>
                  <a:lnTo>
                    <a:pt x="29" y="9"/>
                  </a:lnTo>
                  <a:lnTo>
                    <a:pt x="38" y="5"/>
                  </a:lnTo>
                  <a:lnTo>
                    <a:pt x="69" y="16"/>
                  </a:lnTo>
                  <a:lnTo>
                    <a:pt x="76" y="36"/>
                  </a:lnTo>
                  <a:lnTo>
                    <a:pt x="34" y="27"/>
                  </a:lnTo>
                  <a:lnTo>
                    <a:pt x="7" y="23"/>
                  </a:lnTo>
                  <a:lnTo>
                    <a:pt x="22" y="21"/>
                  </a:lnTo>
                  <a:lnTo>
                    <a:pt x="18" y="16"/>
                  </a:lnTo>
                  <a:lnTo>
                    <a:pt x="25" y="14"/>
                  </a:lnTo>
                  <a:lnTo>
                    <a:pt x="7" y="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5" name="Freeform 10352"/>
            <p:cNvSpPr>
              <a:spLocks/>
            </p:cNvSpPr>
            <p:nvPr/>
          </p:nvSpPr>
          <p:spPr bwMode="auto">
            <a:xfrm>
              <a:off x="2099163" y="2066628"/>
              <a:ext cx="151624" cy="64045"/>
            </a:xfrm>
            <a:custGeom>
              <a:avLst/>
              <a:gdLst>
                <a:gd name="T0" fmla="*/ 0 w 76"/>
                <a:gd name="T1" fmla="*/ 0 h 36"/>
                <a:gd name="T2" fmla="*/ 82366232 w 76"/>
                <a:gd name="T3" fmla="*/ 0 h 36"/>
                <a:gd name="T4" fmla="*/ 95543302 w 76"/>
                <a:gd name="T5" fmla="*/ 47296564 h 36"/>
                <a:gd name="T6" fmla="*/ 125195800 w 76"/>
                <a:gd name="T7" fmla="*/ 26276124 h 36"/>
                <a:gd name="T8" fmla="*/ 227328546 w 76"/>
                <a:gd name="T9" fmla="*/ 84081761 h 36"/>
                <a:gd name="T10" fmla="*/ 250391600 w 76"/>
                <a:gd name="T11" fmla="*/ 189183963 h 36"/>
                <a:gd name="T12" fmla="*/ 112016912 w 76"/>
                <a:gd name="T13" fmla="*/ 141887399 h 36"/>
                <a:gd name="T14" fmla="*/ 23063054 w 76"/>
                <a:gd name="T15" fmla="*/ 120866958 h 36"/>
                <a:gd name="T16" fmla="*/ 72482066 w 76"/>
                <a:gd name="T17" fmla="*/ 110357885 h 36"/>
                <a:gd name="T18" fmla="*/ 59303178 w 76"/>
                <a:gd name="T19" fmla="*/ 84081761 h 36"/>
                <a:gd name="T20" fmla="*/ 82366232 w 76"/>
                <a:gd name="T21" fmla="*/ 73570394 h 36"/>
                <a:gd name="T22" fmla="*/ 23063054 w 76"/>
                <a:gd name="T23" fmla="*/ 73570394 h 36"/>
                <a:gd name="T24" fmla="*/ 0 w 76"/>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36"/>
                <a:gd name="T41" fmla="*/ 76 w 7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36">
                  <a:moveTo>
                    <a:pt x="0" y="0"/>
                  </a:moveTo>
                  <a:lnTo>
                    <a:pt x="25" y="0"/>
                  </a:lnTo>
                  <a:lnTo>
                    <a:pt x="29" y="9"/>
                  </a:lnTo>
                  <a:lnTo>
                    <a:pt x="38" y="5"/>
                  </a:lnTo>
                  <a:lnTo>
                    <a:pt x="69" y="16"/>
                  </a:lnTo>
                  <a:lnTo>
                    <a:pt x="76" y="36"/>
                  </a:lnTo>
                  <a:lnTo>
                    <a:pt x="34" y="27"/>
                  </a:lnTo>
                  <a:lnTo>
                    <a:pt x="7" y="23"/>
                  </a:lnTo>
                  <a:lnTo>
                    <a:pt x="22" y="21"/>
                  </a:lnTo>
                  <a:lnTo>
                    <a:pt x="18" y="16"/>
                  </a:lnTo>
                  <a:lnTo>
                    <a:pt x="25" y="14"/>
                  </a:lnTo>
                  <a:lnTo>
                    <a:pt x="7" y="14"/>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6" name="Freeform 10353"/>
            <p:cNvSpPr>
              <a:spLocks/>
            </p:cNvSpPr>
            <p:nvPr/>
          </p:nvSpPr>
          <p:spPr bwMode="auto">
            <a:xfrm>
              <a:off x="2167133" y="2191023"/>
              <a:ext cx="118510" cy="61583"/>
            </a:xfrm>
            <a:custGeom>
              <a:avLst/>
              <a:gdLst>
                <a:gd name="T0" fmla="*/ 0 w 60"/>
                <a:gd name="T1" fmla="*/ 124738946 h 35"/>
                <a:gd name="T2" fmla="*/ 136995747 w 60"/>
                <a:gd name="T3" fmla="*/ 93553643 h 35"/>
                <a:gd name="T4" fmla="*/ 71759763 w 60"/>
                <a:gd name="T5" fmla="*/ 124738946 h 35"/>
                <a:gd name="T6" fmla="*/ 94592987 w 60"/>
                <a:gd name="T7" fmla="*/ 161119911 h 35"/>
                <a:gd name="T8" fmla="*/ 78283541 w 60"/>
                <a:gd name="T9" fmla="*/ 181909357 h 35"/>
                <a:gd name="T10" fmla="*/ 172874728 w 60"/>
                <a:gd name="T11" fmla="*/ 181909357 h 35"/>
                <a:gd name="T12" fmla="*/ 172874728 w 60"/>
                <a:gd name="T13" fmla="*/ 114343089 h 35"/>
                <a:gd name="T14" fmla="*/ 195707953 w 60"/>
                <a:gd name="T15" fmla="*/ 135132536 h 35"/>
                <a:gd name="T16" fmla="*/ 172874728 w 60"/>
                <a:gd name="T17" fmla="*/ 0 h 35"/>
                <a:gd name="T18" fmla="*/ 58712206 w 60"/>
                <a:gd name="T19" fmla="*/ 10395857 h 35"/>
                <a:gd name="T20" fmla="*/ 101114966 w 60"/>
                <a:gd name="T21" fmla="*/ 67566268 h 35"/>
                <a:gd name="T22" fmla="*/ 29357003 w 60"/>
                <a:gd name="T23" fmla="*/ 10395857 h 35"/>
                <a:gd name="T24" fmla="*/ 13047557 w 60"/>
                <a:gd name="T25" fmla="*/ 31185304 h 35"/>
                <a:gd name="T26" fmla="*/ 58712206 w 60"/>
                <a:gd name="T27" fmla="*/ 77962125 h 35"/>
                <a:gd name="T28" fmla="*/ 19571335 w 60"/>
                <a:gd name="T29" fmla="*/ 67566268 h 35"/>
                <a:gd name="T30" fmla="*/ 0 w 60"/>
                <a:gd name="T31" fmla="*/ 12473894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5"/>
                <a:gd name="T50" fmla="*/ 60 w 60"/>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5">
                  <a:moveTo>
                    <a:pt x="0" y="24"/>
                  </a:moveTo>
                  <a:lnTo>
                    <a:pt x="42" y="18"/>
                  </a:lnTo>
                  <a:lnTo>
                    <a:pt x="22" y="24"/>
                  </a:lnTo>
                  <a:lnTo>
                    <a:pt x="29" y="31"/>
                  </a:lnTo>
                  <a:lnTo>
                    <a:pt x="24" y="35"/>
                  </a:lnTo>
                  <a:lnTo>
                    <a:pt x="53" y="35"/>
                  </a:lnTo>
                  <a:lnTo>
                    <a:pt x="53" y="22"/>
                  </a:lnTo>
                  <a:lnTo>
                    <a:pt x="60" y="26"/>
                  </a:lnTo>
                  <a:lnTo>
                    <a:pt x="53" y="0"/>
                  </a:lnTo>
                  <a:lnTo>
                    <a:pt x="18" y="2"/>
                  </a:lnTo>
                  <a:lnTo>
                    <a:pt x="31" y="13"/>
                  </a:lnTo>
                  <a:lnTo>
                    <a:pt x="9" y="2"/>
                  </a:lnTo>
                  <a:lnTo>
                    <a:pt x="4" y="6"/>
                  </a:lnTo>
                  <a:lnTo>
                    <a:pt x="18" y="15"/>
                  </a:lnTo>
                  <a:lnTo>
                    <a:pt x="6" y="13"/>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7" name="Freeform 10354"/>
            <p:cNvSpPr>
              <a:spLocks/>
            </p:cNvSpPr>
            <p:nvPr/>
          </p:nvSpPr>
          <p:spPr bwMode="auto">
            <a:xfrm>
              <a:off x="2167133" y="2191023"/>
              <a:ext cx="118510" cy="61583"/>
            </a:xfrm>
            <a:custGeom>
              <a:avLst/>
              <a:gdLst>
                <a:gd name="T0" fmla="*/ 0 w 60"/>
                <a:gd name="T1" fmla="*/ 124738946 h 35"/>
                <a:gd name="T2" fmla="*/ 136995747 w 60"/>
                <a:gd name="T3" fmla="*/ 93553643 h 35"/>
                <a:gd name="T4" fmla="*/ 71759763 w 60"/>
                <a:gd name="T5" fmla="*/ 124738946 h 35"/>
                <a:gd name="T6" fmla="*/ 94592987 w 60"/>
                <a:gd name="T7" fmla="*/ 161119911 h 35"/>
                <a:gd name="T8" fmla="*/ 78283541 w 60"/>
                <a:gd name="T9" fmla="*/ 181909357 h 35"/>
                <a:gd name="T10" fmla="*/ 172874728 w 60"/>
                <a:gd name="T11" fmla="*/ 181909357 h 35"/>
                <a:gd name="T12" fmla="*/ 172874728 w 60"/>
                <a:gd name="T13" fmla="*/ 114343089 h 35"/>
                <a:gd name="T14" fmla="*/ 195707953 w 60"/>
                <a:gd name="T15" fmla="*/ 135132536 h 35"/>
                <a:gd name="T16" fmla="*/ 172874728 w 60"/>
                <a:gd name="T17" fmla="*/ 0 h 35"/>
                <a:gd name="T18" fmla="*/ 58712206 w 60"/>
                <a:gd name="T19" fmla="*/ 10395857 h 35"/>
                <a:gd name="T20" fmla="*/ 101114966 w 60"/>
                <a:gd name="T21" fmla="*/ 67566268 h 35"/>
                <a:gd name="T22" fmla="*/ 29357003 w 60"/>
                <a:gd name="T23" fmla="*/ 10395857 h 35"/>
                <a:gd name="T24" fmla="*/ 13047557 w 60"/>
                <a:gd name="T25" fmla="*/ 31185304 h 35"/>
                <a:gd name="T26" fmla="*/ 58712206 w 60"/>
                <a:gd name="T27" fmla="*/ 77962125 h 35"/>
                <a:gd name="T28" fmla="*/ 19571335 w 60"/>
                <a:gd name="T29" fmla="*/ 67566268 h 35"/>
                <a:gd name="T30" fmla="*/ 0 w 60"/>
                <a:gd name="T31" fmla="*/ 124738946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35"/>
                <a:gd name="T50" fmla="*/ 60 w 60"/>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35">
                  <a:moveTo>
                    <a:pt x="0" y="24"/>
                  </a:moveTo>
                  <a:lnTo>
                    <a:pt x="42" y="18"/>
                  </a:lnTo>
                  <a:lnTo>
                    <a:pt x="22" y="24"/>
                  </a:lnTo>
                  <a:lnTo>
                    <a:pt x="29" y="31"/>
                  </a:lnTo>
                  <a:lnTo>
                    <a:pt x="24" y="35"/>
                  </a:lnTo>
                  <a:lnTo>
                    <a:pt x="53" y="35"/>
                  </a:lnTo>
                  <a:lnTo>
                    <a:pt x="53" y="22"/>
                  </a:lnTo>
                  <a:lnTo>
                    <a:pt x="60" y="26"/>
                  </a:lnTo>
                  <a:lnTo>
                    <a:pt x="53" y="0"/>
                  </a:lnTo>
                  <a:lnTo>
                    <a:pt x="18" y="2"/>
                  </a:lnTo>
                  <a:lnTo>
                    <a:pt x="31" y="13"/>
                  </a:lnTo>
                  <a:lnTo>
                    <a:pt x="9" y="2"/>
                  </a:lnTo>
                  <a:lnTo>
                    <a:pt x="4" y="6"/>
                  </a:lnTo>
                  <a:lnTo>
                    <a:pt x="18" y="15"/>
                  </a:lnTo>
                  <a:lnTo>
                    <a:pt x="6" y="13"/>
                  </a:lnTo>
                  <a:lnTo>
                    <a:pt x="0" y="2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8" name="Freeform 10355"/>
            <p:cNvSpPr>
              <a:spLocks/>
            </p:cNvSpPr>
            <p:nvPr/>
          </p:nvSpPr>
          <p:spPr bwMode="auto">
            <a:xfrm>
              <a:off x="2170618" y="2300640"/>
              <a:ext cx="137681" cy="99763"/>
            </a:xfrm>
            <a:custGeom>
              <a:avLst/>
              <a:gdLst>
                <a:gd name="T0" fmla="*/ 0 w 69"/>
                <a:gd name="T1" fmla="*/ 152607511 h 56"/>
                <a:gd name="T2" fmla="*/ 88968000 w 69"/>
                <a:gd name="T3" fmla="*/ 210492327 h 56"/>
                <a:gd name="T4" fmla="*/ 131804377 w 69"/>
                <a:gd name="T5" fmla="*/ 294689257 h 56"/>
                <a:gd name="T6" fmla="*/ 227362868 w 69"/>
                <a:gd name="T7" fmla="*/ 247327910 h 56"/>
                <a:gd name="T8" fmla="*/ 220772377 w 69"/>
                <a:gd name="T9" fmla="*/ 142081746 h 56"/>
                <a:gd name="T10" fmla="*/ 154871097 w 69"/>
                <a:gd name="T11" fmla="*/ 121032514 h 56"/>
                <a:gd name="T12" fmla="*/ 197707474 w 69"/>
                <a:gd name="T13" fmla="*/ 73673462 h 56"/>
                <a:gd name="T14" fmla="*/ 197707474 w 69"/>
                <a:gd name="T15" fmla="*/ 0 h 56"/>
                <a:gd name="T16" fmla="*/ 52722114 w 69"/>
                <a:gd name="T17" fmla="*/ 26312115 h 56"/>
                <a:gd name="T18" fmla="*/ 72491771 w 69"/>
                <a:gd name="T19" fmla="*/ 57884816 h 56"/>
                <a:gd name="T20" fmla="*/ 42836377 w 69"/>
                <a:gd name="T21" fmla="*/ 73673462 h 56"/>
                <a:gd name="T22" fmla="*/ 95558491 w 69"/>
                <a:gd name="T23" fmla="*/ 94722695 h 56"/>
                <a:gd name="T24" fmla="*/ 79082263 w 69"/>
                <a:gd name="T25" fmla="*/ 84196931 h 56"/>
                <a:gd name="T26" fmla="*/ 88968000 w 69"/>
                <a:gd name="T27" fmla="*/ 142081746 h 56"/>
                <a:gd name="T28" fmla="*/ 13180983 w 69"/>
                <a:gd name="T29" fmla="*/ 105246163 h 56"/>
                <a:gd name="T30" fmla="*/ 0 w 69"/>
                <a:gd name="T31" fmla="*/ 152607511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56"/>
                <a:gd name="T50" fmla="*/ 69 w 69"/>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56">
                  <a:moveTo>
                    <a:pt x="0" y="29"/>
                  </a:moveTo>
                  <a:lnTo>
                    <a:pt x="27" y="40"/>
                  </a:lnTo>
                  <a:lnTo>
                    <a:pt x="40" y="56"/>
                  </a:lnTo>
                  <a:lnTo>
                    <a:pt x="69" y="47"/>
                  </a:lnTo>
                  <a:lnTo>
                    <a:pt x="67" y="27"/>
                  </a:lnTo>
                  <a:lnTo>
                    <a:pt x="47" y="23"/>
                  </a:lnTo>
                  <a:lnTo>
                    <a:pt x="60" y="14"/>
                  </a:lnTo>
                  <a:lnTo>
                    <a:pt x="60" y="0"/>
                  </a:lnTo>
                  <a:lnTo>
                    <a:pt x="16" y="5"/>
                  </a:lnTo>
                  <a:lnTo>
                    <a:pt x="22" y="11"/>
                  </a:lnTo>
                  <a:lnTo>
                    <a:pt x="13" y="14"/>
                  </a:lnTo>
                  <a:lnTo>
                    <a:pt x="29" y="18"/>
                  </a:lnTo>
                  <a:lnTo>
                    <a:pt x="24" y="16"/>
                  </a:lnTo>
                  <a:lnTo>
                    <a:pt x="27" y="27"/>
                  </a:lnTo>
                  <a:lnTo>
                    <a:pt x="4" y="20"/>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69" name="Freeform 10356"/>
            <p:cNvSpPr>
              <a:spLocks/>
            </p:cNvSpPr>
            <p:nvPr/>
          </p:nvSpPr>
          <p:spPr bwMode="auto">
            <a:xfrm>
              <a:off x="2170618" y="2300640"/>
              <a:ext cx="137681" cy="99763"/>
            </a:xfrm>
            <a:custGeom>
              <a:avLst/>
              <a:gdLst>
                <a:gd name="T0" fmla="*/ 0 w 69"/>
                <a:gd name="T1" fmla="*/ 152607511 h 56"/>
                <a:gd name="T2" fmla="*/ 88968000 w 69"/>
                <a:gd name="T3" fmla="*/ 210492327 h 56"/>
                <a:gd name="T4" fmla="*/ 131804377 w 69"/>
                <a:gd name="T5" fmla="*/ 294689257 h 56"/>
                <a:gd name="T6" fmla="*/ 227362868 w 69"/>
                <a:gd name="T7" fmla="*/ 247327910 h 56"/>
                <a:gd name="T8" fmla="*/ 220772377 w 69"/>
                <a:gd name="T9" fmla="*/ 142081746 h 56"/>
                <a:gd name="T10" fmla="*/ 154871097 w 69"/>
                <a:gd name="T11" fmla="*/ 121032514 h 56"/>
                <a:gd name="T12" fmla="*/ 197707474 w 69"/>
                <a:gd name="T13" fmla="*/ 73673462 h 56"/>
                <a:gd name="T14" fmla="*/ 197707474 w 69"/>
                <a:gd name="T15" fmla="*/ 0 h 56"/>
                <a:gd name="T16" fmla="*/ 52722114 w 69"/>
                <a:gd name="T17" fmla="*/ 26312115 h 56"/>
                <a:gd name="T18" fmla="*/ 72491771 w 69"/>
                <a:gd name="T19" fmla="*/ 57884816 h 56"/>
                <a:gd name="T20" fmla="*/ 42836377 w 69"/>
                <a:gd name="T21" fmla="*/ 73673462 h 56"/>
                <a:gd name="T22" fmla="*/ 95558491 w 69"/>
                <a:gd name="T23" fmla="*/ 94722695 h 56"/>
                <a:gd name="T24" fmla="*/ 79082263 w 69"/>
                <a:gd name="T25" fmla="*/ 84196931 h 56"/>
                <a:gd name="T26" fmla="*/ 88968000 w 69"/>
                <a:gd name="T27" fmla="*/ 142081746 h 56"/>
                <a:gd name="T28" fmla="*/ 13180983 w 69"/>
                <a:gd name="T29" fmla="*/ 105246163 h 56"/>
                <a:gd name="T30" fmla="*/ 0 w 69"/>
                <a:gd name="T31" fmla="*/ 152607511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56"/>
                <a:gd name="T50" fmla="*/ 69 w 69"/>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56">
                  <a:moveTo>
                    <a:pt x="0" y="29"/>
                  </a:moveTo>
                  <a:lnTo>
                    <a:pt x="27" y="40"/>
                  </a:lnTo>
                  <a:lnTo>
                    <a:pt x="40" y="56"/>
                  </a:lnTo>
                  <a:lnTo>
                    <a:pt x="69" y="47"/>
                  </a:lnTo>
                  <a:lnTo>
                    <a:pt x="67" y="27"/>
                  </a:lnTo>
                  <a:lnTo>
                    <a:pt x="47" y="23"/>
                  </a:lnTo>
                  <a:lnTo>
                    <a:pt x="60" y="14"/>
                  </a:lnTo>
                  <a:lnTo>
                    <a:pt x="60" y="0"/>
                  </a:lnTo>
                  <a:lnTo>
                    <a:pt x="16" y="5"/>
                  </a:lnTo>
                  <a:lnTo>
                    <a:pt x="22" y="11"/>
                  </a:lnTo>
                  <a:lnTo>
                    <a:pt x="13" y="14"/>
                  </a:lnTo>
                  <a:lnTo>
                    <a:pt x="29" y="18"/>
                  </a:lnTo>
                  <a:lnTo>
                    <a:pt x="24" y="16"/>
                  </a:lnTo>
                  <a:lnTo>
                    <a:pt x="27" y="27"/>
                  </a:lnTo>
                  <a:lnTo>
                    <a:pt x="4" y="20"/>
                  </a:lnTo>
                  <a:lnTo>
                    <a:pt x="0" y="2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0" name="Freeform 10357"/>
            <p:cNvSpPr>
              <a:spLocks/>
            </p:cNvSpPr>
            <p:nvPr/>
          </p:nvSpPr>
          <p:spPr bwMode="auto">
            <a:xfrm>
              <a:off x="2268215" y="2082639"/>
              <a:ext cx="83655" cy="51730"/>
            </a:xfrm>
            <a:custGeom>
              <a:avLst/>
              <a:gdLst>
                <a:gd name="T0" fmla="*/ 0 w 42"/>
                <a:gd name="T1" fmla="*/ 0 h 29"/>
                <a:gd name="T2" fmla="*/ 138146971 w 42"/>
                <a:gd name="T3" fmla="*/ 84304790 h 29"/>
                <a:gd name="T4" fmla="*/ 124989771 w 42"/>
                <a:gd name="T5" fmla="*/ 131724509 h 29"/>
                <a:gd name="T6" fmla="*/ 36180486 w 42"/>
                <a:gd name="T7" fmla="*/ 152800707 h 29"/>
                <a:gd name="T8" fmla="*/ 23025100 w 42"/>
                <a:gd name="T9" fmla="*/ 121187560 h 29"/>
                <a:gd name="T10" fmla="*/ 59205586 w 42"/>
                <a:gd name="T11" fmla="*/ 94841739 h 29"/>
                <a:gd name="T12" fmla="*/ 13157200 w 42"/>
                <a:gd name="T13" fmla="*/ 94841739 h 29"/>
                <a:gd name="T14" fmla="*/ 0 w 42"/>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9"/>
                <a:gd name="T26" fmla="*/ 42 w 4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9">
                  <a:moveTo>
                    <a:pt x="0" y="0"/>
                  </a:moveTo>
                  <a:lnTo>
                    <a:pt x="42" y="16"/>
                  </a:lnTo>
                  <a:lnTo>
                    <a:pt x="38" y="25"/>
                  </a:lnTo>
                  <a:lnTo>
                    <a:pt x="11" y="29"/>
                  </a:lnTo>
                  <a:lnTo>
                    <a:pt x="7" y="23"/>
                  </a:lnTo>
                  <a:lnTo>
                    <a:pt x="18" y="18"/>
                  </a:lnTo>
                  <a:lnTo>
                    <a:pt x="4" y="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1" name="Freeform 10358"/>
            <p:cNvSpPr>
              <a:spLocks/>
            </p:cNvSpPr>
            <p:nvPr/>
          </p:nvSpPr>
          <p:spPr bwMode="auto">
            <a:xfrm>
              <a:off x="2268215" y="2082639"/>
              <a:ext cx="83655" cy="51730"/>
            </a:xfrm>
            <a:custGeom>
              <a:avLst/>
              <a:gdLst>
                <a:gd name="T0" fmla="*/ 0 w 42"/>
                <a:gd name="T1" fmla="*/ 0 h 29"/>
                <a:gd name="T2" fmla="*/ 138146971 w 42"/>
                <a:gd name="T3" fmla="*/ 84304790 h 29"/>
                <a:gd name="T4" fmla="*/ 124989771 w 42"/>
                <a:gd name="T5" fmla="*/ 131724509 h 29"/>
                <a:gd name="T6" fmla="*/ 36180486 w 42"/>
                <a:gd name="T7" fmla="*/ 152800707 h 29"/>
                <a:gd name="T8" fmla="*/ 23025100 w 42"/>
                <a:gd name="T9" fmla="*/ 121187560 h 29"/>
                <a:gd name="T10" fmla="*/ 59205586 w 42"/>
                <a:gd name="T11" fmla="*/ 94841739 h 29"/>
                <a:gd name="T12" fmla="*/ 13157200 w 42"/>
                <a:gd name="T13" fmla="*/ 94841739 h 29"/>
                <a:gd name="T14" fmla="*/ 0 w 42"/>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9"/>
                <a:gd name="T26" fmla="*/ 42 w 42"/>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9">
                  <a:moveTo>
                    <a:pt x="0" y="0"/>
                  </a:moveTo>
                  <a:lnTo>
                    <a:pt x="42" y="16"/>
                  </a:lnTo>
                  <a:lnTo>
                    <a:pt x="38" y="25"/>
                  </a:lnTo>
                  <a:lnTo>
                    <a:pt x="11" y="29"/>
                  </a:lnTo>
                  <a:lnTo>
                    <a:pt x="7" y="23"/>
                  </a:lnTo>
                  <a:lnTo>
                    <a:pt x="18" y="18"/>
                  </a:lnTo>
                  <a:lnTo>
                    <a:pt x="4" y="18"/>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2" name="Freeform 10359"/>
            <p:cNvSpPr>
              <a:spLocks/>
            </p:cNvSpPr>
            <p:nvPr/>
          </p:nvSpPr>
          <p:spPr bwMode="auto">
            <a:xfrm>
              <a:off x="2299585" y="2162697"/>
              <a:ext cx="404330" cy="114543"/>
            </a:xfrm>
            <a:custGeom>
              <a:avLst/>
              <a:gdLst>
                <a:gd name="T0" fmla="*/ 0 w 203"/>
                <a:gd name="T1" fmla="*/ 57258171 h 65"/>
                <a:gd name="T2" fmla="*/ 72362786 w 203"/>
                <a:gd name="T3" fmla="*/ 114518614 h 65"/>
                <a:gd name="T4" fmla="*/ 144725571 w 203"/>
                <a:gd name="T5" fmla="*/ 104106798 h 65"/>
                <a:gd name="T6" fmla="*/ 203931157 w 203"/>
                <a:gd name="T7" fmla="*/ 312320395 h 65"/>
                <a:gd name="T8" fmla="*/ 233533043 w 203"/>
                <a:gd name="T9" fmla="*/ 291499035 h 65"/>
                <a:gd name="T10" fmla="*/ 279581429 w 203"/>
                <a:gd name="T11" fmla="*/ 327935847 h 65"/>
                <a:gd name="T12" fmla="*/ 315763729 w 203"/>
                <a:gd name="T13" fmla="*/ 291499035 h 65"/>
                <a:gd name="T14" fmla="*/ 328920929 w 203"/>
                <a:gd name="T15" fmla="*/ 338347663 h 65"/>
                <a:gd name="T16" fmla="*/ 476933986 w 203"/>
                <a:gd name="T17" fmla="*/ 327935847 h 65"/>
                <a:gd name="T18" fmla="*/ 513116286 w 203"/>
                <a:gd name="T19" fmla="*/ 327935847 h 65"/>
                <a:gd name="T20" fmla="*/ 513116286 w 203"/>
                <a:gd name="T21" fmla="*/ 281089491 h 65"/>
                <a:gd name="T22" fmla="*/ 585477257 w 203"/>
                <a:gd name="T23" fmla="*/ 338347663 h 65"/>
                <a:gd name="T24" fmla="*/ 644682843 w 203"/>
                <a:gd name="T25" fmla="*/ 327935847 h 65"/>
                <a:gd name="T26" fmla="*/ 631527457 w 203"/>
                <a:gd name="T27" fmla="*/ 265471768 h 65"/>
                <a:gd name="T28" fmla="*/ 667707943 w 203"/>
                <a:gd name="T29" fmla="*/ 234240864 h 65"/>
                <a:gd name="T30" fmla="*/ 565743271 w 203"/>
                <a:gd name="T31" fmla="*/ 161364970 h 65"/>
                <a:gd name="T32" fmla="*/ 440753500 w 203"/>
                <a:gd name="T33" fmla="*/ 218625412 h 65"/>
                <a:gd name="T34" fmla="*/ 315763729 w 203"/>
                <a:gd name="T35" fmla="*/ 197804053 h 65"/>
                <a:gd name="T36" fmla="*/ 299317229 w 203"/>
                <a:gd name="T37" fmla="*/ 218625412 h 65"/>
                <a:gd name="T38" fmla="*/ 263136743 w 203"/>
                <a:gd name="T39" fmla="*/ 150955425 h 65"/>
                <a:gd name="T40" fmla="*/ 220375843 w 203"/>
                <a:gd name="T41" fmla="*/ 187392237 h 65"/>
                <a:gd name="T42" fmla="*/ 249979543 w 203"/>
                <a:gd name="T43" fmla="*/ 150955425 h 65"/>
                <a:gd name="T44" fmla="*/ 203931157 w 203"/>
                <a:gd name="T45" fmla="*/ 130134066 h 65"/>
                <a:gd name="T46" fmla="*/ 292738629 w 203"/>
                <a:gd name="T47" fmla="*/ 114518614 h 65"/>
                <a:gd name="T48" fmla="*/ 210509757 w 203"/>
                <a:gd name="T49" fmla="*/ 93697254 h 65"/>
                <a:gd name="T50" fmla="*/ 249979543 w 203"/>
                <a:gd name="T51" fmla="*/ 93697254 h 65"/>
                <a:gd name="T52" fmla="*/ 203931157 w 203"/>
                <a:gd name="T53" fmla="*/ 57258171 h 65"/>
                <a:gd name="T54" fmla="*/ 124989771 w 203"/>
                <a:gd name="T55" fmla="*/ 93697254 h 65"/>
                <a:gd name="T56" fmla="*/ 138146971 w 203"/>
                <a:gd name="T57" fmla="*/ 57258171 h 65"/>
                <a:gd name="T58" fmla="*/ 101964671 w 203"/>
                <a:gd name="T59" fmla="*/ 36436812 h 65"/>
                <a:gd name="T60" fmla="*/ 42759086 w 203"/>
                <a:gd name="T61" fmla="*/ 0 h 65"/>
                <a:gd name="T62" fmla="*/ 0 w 203"/>
                <a:gd name="T63" fmla="*/ 57258171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
                <a:gd name="T97" fmla="*/ 0 h 65"/>
                <a:gd name="T98" fmla="*/ 203 w 203"/>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 h="65">
                  <a:moveTo>
                    <a:pt x="0" y="11"/>
                  </a:moveTo>
                  <a:lnTo>
                    <a:pt x="22" y="22"/>
                  </a:lnTo>
                  <a:lnTo>
                    <a:pt x="44" y="20"/>
                  </a:lnTo>
                  <a:lnTo>
                    <a:pt x="62" y="60"/>
                  </a:lnTo>
                  <a:lnTo>
                    <a:pt x="71" y="56"/>
                  </a:lnTo>
                  <a:lnTo>
                    <a:pt x="85" y="63"/>
                  </a:lnTo>
                  <a:lnTo>
                    <a:pt x="96" y="56"/>
                  </a:lnTo>
                  <a:lnTo>
                    <a:pt x="100" y="65"/>
                  </a:lnTo>
                  <a:lnTo>
                    <a:pt x="145" y="63"/>
                  </a:lnTo>
                  <a:lnTo>
                    <a:pt x="156" y="63"/>
                  </a:lnTo>
                  <a:lnTo>
                    <a:pt x="156" y="54"/>
                  </a:lnTo>
                  <a:lnTo>
                    <a:pt x="178" y="65"/>
                  </a:lnTo>
                  <a:lnTo>
                    <a:pt x="196" y="63"/>
                  </a:lnTo>
                  <a:lnTo>
                    <a:pt x="192" y="51"/>
                  </a:lnTo>
                  <a:lnTo>
                    <a:pt x="203" y="45"/>
                  </a:lnTo>
                  <a:lnTo>
                    <a:pt x="172" y="31"/>
                  </a:lnTo>
                  <a:lnTo>
                    <a:pt x="134" y="42"/>
                  </a:lnTo>
                  <a:lnTo>
                    <a:pt x="96" y="38"/>
                  </a:lnTo>
                  <a:lnTo>
                    <a:pt x="91" y="42"/>
                  </a:lnTo>
                  <a:lnTo>
                    <a:pt x="80" y="29"/>
                  </a:lnTo>
                  <a:lnTo>
                    <a:pt x="67" y="36"/>
                  </a:lnTo>
                  <a:lnTo>
                    <a:pt x="76" y="29"/>
                  </a:lnTo>
                  <a:lnTo>
                    <a:pt x="62" y="25"/>
                  </a:lnTo>
                  <a:lnTo>
                    <a:pt x="89" y="22"/>
                  </a:lnTo>
                  <a:lnTo>
                    <a:pt x="64" y="18"/>
                  </a:lnTo>
                  <a:lnTo>
                    <a:pt x="76" y="18"/>
                  </a:lnTo>
                  <a:lnTo>
                    <a:pt x="62" y="11"/>
                  </a:lnTo>
                  <a:lnTo>
                    <a:pt x="38" y="18"/>
                  </a:lnTo>
                  <a:lnTo>
                    <a:pt x="42" y="11"/>
                  </a:lnTo>
                  <a:lnTo>
                    <a:pt x="31" y="7"/>
                  </a:lnTo>
                  <a:lnTo>
                    <a:pt x="13"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3" name="Freeform 10360"/>
            <p:cNvSpPr>
              <a:spLocks/>
            </p:cNvSpPr>
            <p:nvPr/>
          </p:nvSpPr>
          <p:spPr bwMode="auto">
            <a:xfrm>
              <a:off x="2299585" y="2162697"/>
              <a:ext cx="404330" cy="114543"/>
            </a:xfrm>
            <a:custGeom>
              <a:avLst/>
              <a:gdLst>
                <a:gd name="T0" fmla="*/ 0 w 203"/>
                <a:gd name="T1" fmla="*/ 57258171 h 65"/>
                <a:gd name="T2" fmla="*/ 72362786 w 203"/>
                <a:gd name="T3" fmla="*/ 114518614 h 65"/>
                <a:gd name="T4" fmla="*/ 144725571 w 203"/>
                <a:gd name="T5" fmla="*/ 104106798 h 65"/>
                <a:gd name="T6" fmla="*/ 203931157 w 203"/>
                <a:gd name="T7" fmla="*/ 312320395 h 65"/>
                <a:gd name="T8" fmla="*/ 233533043 w 203"/>
                <a:gd name="T9" fmla="*/ 291499035 h 65"/>
                <a:gd name="T10" fmla="*/ 279581429 w 203"/>
                <a:gd name="T11" fmla="*/ 327935847 h 65"/>
                <a:gd name="T12" fmla="*/ 315763729 w 203"/>
                <a:gd name="T13" fmla="*/ 291499035 h 65"/>
                <a:gd name="T14" fmla="*/ 328920929 w 203"/>
                <a:gd name="T15" fmla="*/ 338347663 h 65"/>
                <a:gd name="T16" fmla="*/ 476933986 w 203"/>
                <a:gd name="T17" fmla="*/ 327935847 h 65"/>
                <a:gd name="T18" fmla="*/ 513116286 w 203"/>
                <a:gd name="T19" fmla="*/ 327935847 h 65"/>
                <a:gd name="T20" fmla="*/ 513116286 w 203"/>
                <a:gd name="T21" fmla="*/ 281089491 h 65"/>
                <a:gd name="T22" fmla="*/ 585477257 w 203"/>
                <a:gd name="T23" fmla="*/ 338347663 h 65"/>
                <a:gd name="T24" fmla="*/ 644682843 w 203"/>
                <a:gd name="T25" fmla="*/ 327935847 h 65"/>
                <a:gd name="T26" fmla="*/ 631527457 w 203"/>
                <a:gd name="T27" fmla="*/ 265471768 h 65"/>
                <a:gd name="T28" fmla="*/ 667707943 w 203"/>
                <a:gd name="T29" fmla="*/ 234240864 h 65"/>
                <a:gd name="T30" fmla="*/ 565743271 w 203"/>
                <a:gd name="T31" fmla="*/ 161364970 h 65"/>
                <a:gd name="T32" fmla="*/ 440753500 w 203"/>
                <a:gd name="T33" fmla="*/ 218625412 h 65"/>
                <a:gd name="T34" fmla="*/ 315763729 w 203"/>
                <a:gd name="T35" fmla="*/ 197804053 h 65"/>
                <a:gd name="T36" fmla="*/ 299317229 w 203"/>
                <a:gd name="T37" fmla="*/ 218625412 h 65"/>
                <a:gd name="T38" fmla="*/ 263136743 w 203"/>
                <a:gd name="T39" fmla="*/ 150955425 h 65"/>
                <a:gd name="T40" fmla="*/ 220375843 w 203"/>
                <a:gd name="T41" fmla="*/ 187392237 h 65"/>
                <a:gd name="T42" fmla="*/ 249979543 w 203"/>
                <a:gd name="T43" fmla="*/ 150955425 h 65"/>
                <a:gd name="T44" fmla="*/ 203931157 w 203"/>
                <a:gd name="T45" fmla="*/ 130134066 h 65"/>
                <a:gd name="T46" fmla="*/ 292738629 w 203"/>
                <a:gd name="T47" fmla="*/ 114518614 h 65"/>
                <a:gd name="T48" fmla="*/ 210509757 w 203"/>
                <a:gd name="T49" fmla="*/ 93697254 h 65"/>
                <a:gd name="T50" fmla="*/ 249979543 w 203"/>
                <a:gd name="T51" fmla="*/ 93697254 h 65"/>
                <a:gd name="T52" fmla="*/ 203931157 w 203"/>
                <a:gd name="T53" fmla="*/ 57258171 h 65"/>
                <a:gd name="T54" fmla="*/ 124989771 w 203"/>
                <a:gd name="T55" fmla="*/ 93697254 h 65"/>
                <a:gd name="T56" fmla="*/ 138146971 w 203"/>
                <a:gd name="T57" fmla="*/ 57258171 h 65"/>
                <a:gd name="T58" fmla="*/ 101964671 w 203"/>
                <a:gd name="T59" fmla="*/ 36436812 h 65"/>
                <a:gd name="T60" fmla="*/ 42759086 w 203"/>
                <a:gd name="T61" fmla="*/ 0 h 65"/>
                <a:gd name="T62" fmla="*/ 0 w 203"/>
                <a:gd name="T63" fmla="*/ 57258171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
                <a:gd name="T97" fmla="*/ 0 h 65"/>
                <a:gd name="T98" fmla="*/ 203 w 203"/>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 h="65">
                  <a:moveTo>
                    <a:pt x="0" y="11"/>
                  </a:moveTo>
                  <a:lnTo>
                    <a:pt x="22" y="22"/>
                  </a:lnTo>
                  <a:lnTo>
                    <a:pt x="44" y="20"/>
                  </a:lnTo>
                  <a:lnTo>
                    <a:pt x="62" y="60"/>
                  </a:lnTo>
                  <a:lnTo>
                    <a:pt x="71" y="56"/>
                  </a:lnTo>
                  <a:lnTo>
                    <a:pt x="85" y="63"/>
                  </a:lnTo>
                  <a:lnTo>
                    <a:pt x="96" y="56"/>
                  </a:lnTo>
                  <a:lnTo>
                    <a:pt x="100" y="65"/>
                  </a:lnTo>
                  <a:lnTo>
                    <a:pt x="145" y="63"/>
                  </a:lnTo>
                  <a:lnTo>
                    <a:pt x="156" y="63"/>
                  </a:lnTo>
                  <a:lnTo>
                    <a:pt x="156" y="54"/>
                  </a:lnTo>
                  <a:lnTo>
                    <a:pt x="178" y="65"/>
                  </a:lnTo>
                  <a:lnTo>
                    <a:pt x="196" y="63"/>
                  </a:lnTo>
                  <a:lnTo>
                    <a:pt x="192" y="51"/>
                  </a:lnTo>
                  <a:lnTo>
                    <a:pt x="203" y="45"/>
                  </a:lnTo>
                  <a:lnTo>
                    <a:pt x="172" y="31"/>
                  </a:lnTo>
                  <a:lnTo>
                    <a:pt x="134" y="42"/>
                  </a:lnTo>
                  <a:lnTo>
                    <a:pt x="96" y="38"/>
                  </a:lnTo>
                  <a:lnTo>
                    <a:pt x="91" y="42"/>
                  </a:lnTo>
                  <a:lnTo>
                    <a:pt x="80" y="29"/>
                  </a:lnTo>
                  <a:lnTo>
                    <a:pt x="67" y="36"/>
                  </a:lnTo>
                  <a:lnTo>
                    <a:pt x="76" y="29"/>
                  </a:lnTo>
                  <a:lnTo>
                    <a:pt x="62" y="25"/>
                  </a:lnTo>
                  <a:lnTo>
                    <a:pt x="89" y="22"/>
                  </a:lnTo>
                  <a:lnTo>
                    <a:pt x="64" y="18"/>
                  </a:lnTo>
                  <a:lnTo>
                    <a:pt x="76" y="18"/>
                  </a:lnTo>
                  <a:lnTo>
                    <a:pt x="62" y="11"/>
                  </a:lnTo>
                  <a:lnTo>
                    <a:pt x="38" y="18"/>
                  </a:lnTo>
                  <a:lnTo>
                    <a:pt x="42" y="11"/>
                  </a:lnTo>
                  <a:lnTo>
                    <a:pt x="31" y="7"/>
                  </a:lnTo>
                  <a:lnTo>
                    <a:pt x="13" y="0"/>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4" name="Freeform 10361"/>
            <p:cNvSpPr>
              <a:spLocks/>
            </p:cNvSpPr>
            <p:nvPr/>
          </p:nvSpPr>
          <p:spPr bwMode="auto">
            <a:xfrm>
              <a:off x="2311784" y="1968096"/>
              <a:ext cx="266649" cy="150260"/>
            </a:xfrm>
            <a:custGeom>
              <a:avLst/>
              <a:gdLst>
                <a:gd name="T0" fmla="*/ 0 w 134"/>
                <a:gd name="T1" fmla="*/ 137382439 h 84"/>
                <a:gd name="T2" fmla="*/ 111728480 w 134"/>
                <a:gd name="T3" fmla="*/ 174369753 h 84"/>
                <a:gd name="T4" fmla="*/ 0 w 134"/>
                <a:gd name="T5" fmla="*/ 174369753 h 84"/>
                <a:gd name="T6" fmla="*/ 29574333 w 134"/>
                <a:gd name="T7" fmla="*/ 211359372 h 84"/>
                <a:gd name="T8" fmla="*/ 9858715 w 134"/>
                <a:gd name="T9" fmla="*/ 211359372 h 84"/>
                <a:gd name="T10" fmla="*/ 105156003 w 134"/>
                <a:gd name="T11" fmla="*/ 232493004 h 84"/>
                <a:gd name="T12" fmla="*/ 46005525 w 134"/>
                <a:gd name="T13" fmla="*/ 258913501 h 84"/>
                <a:gd name="T14" fmla="*/ 75581670 w 134"/>
                <a:gd name="T15" fmla="*/ 306469937 h 84"/>
                <a:gd name="T16" fmla="*/ 243174390 w 134"/>
                <a:gd name="T17" fmla="*/ 290618560 h 84"/>
                <a:gd name="T18" fmla="*/ 105156003 w 134"/>
                <a:gd name="T19" fmla="*/ 338172690 h 84"/>
                <a:gd name="T20" fmla="*/ 147875290 w 134"/>
                <a:gd name="T21" fmla="*/ 364593188 h 84"/>
                <a:gd name="T22" fmla="*/ 118300957 w 134"/>
                <a:gd name="T23" fmla="*/ 364593188 h 84"/>
                <a:gd name="T24" fmla="*/ 134732149 w 134"/>
                <a:gd name="T25" fmla="*/ 385729125 h 84"/>
                <a:gd name="T26" fmla="*/ 184023912 w 134"/>
                <a:gd name="T27" fmla="*/ 401580501 h 84"/>
                <a:gd name="T28" fmla="*/ 141302813 w 134"/>
                <a:gd name="T29" fmla="*/ 412149623 h 84"/>
                <a:gd name="T30" fmla="*/ 170878958 w 134"/>
                <a:gd name="T31" fmla="*/ 433285560 h 84"/>
                <a:gd name="T32" fmla="*/ 272748723 w 134"/>
                <a:gd name="T33" fmla="*/ 443852376 h 84"/>
                <a:gd name="T34" fmla="*/ 243174390 w 134"/>
                <a:gd name="T35" fmla="*/ 385729125 h 84"/>
                <a:gd name="T36" fmla="*/ 295752392 w 134"/>
                <a:gd name="T37" fmla="*/ 443852376 h 84"/>
                <a:gd name="T38" fmla="*/ 325326725 w 134"/>
                <a:gd name="T39" fmla="*/ 317036752 h 84"/>
                <a:gd name="T40" fmla="*/ 338471678 w 134"/>
                <a:gd name="T41" fmla="*/ 375160003 h 84"/>
                <a:gd name="T42" fmla="*/ 361473535 w 134"/>
                <a:gd name="T43" fmla="*/ 327605874 h 84"/>
                <a:gd name="T44" fmla="*/ 440341443 w 134"/>
                <a:gd name="T45" fmla="*/ 306469937 h 84"/>
                <a:gd name="T46" fmla="*/ 410765298 w 134"/>
                <a:gd name="T47" fmla="*/ 243062125 h 84"/>
                <a:gd name="T48" fmla="*/ 338471678 w 134"/>
                <a:gd name="T49" fmla="*/ 243062125 h 84"/>
                <a:gd name="T50" fmla="*/ 361473535 w 134"/>
                <a:gd name="T51" fmla="*/ 211359372 h 84"/>
                <a:gd name="T52" fmla="*/ 331899202 w 134"/>
                <a:gd name="T53" fmla="*/ 174369753 h 84"/>
                <a:gd name="T54" fmla="*/ 338471678 w 134"/>
                <a:gd name="T55" fmla="*/ 137382439 h 84"/>
                <a:gd name="T56" fmla="*/ 308895533 w 134"/>
                <a:gd name="T57" fmla="*/ 137382439 h 84"/>
                <a:gd name="T58" fmla="*/ 308895533 w 134"/>
                <a:gd name="T59" fmla="*/ 174369753 h 84"/>
                <a:gd name="T60" fmla="*/ 279321200 w 134"/>
                <a:gd name="T61" fmla="*/ 116246502 h 84"/>
                <a:gd name="T62" fmla="*/ 220170722 w 134"/>
                <a:gd name="T63" fmla="*/ 116246502 h 84"/>
                <a:gd name="T64" fmla="*/ 190596389 w 134"/>
                <a:gd name="T65" fmla="*/ 31702753 h 84"/>
                <a:gd name="T66" fmla="*/ 75581670 w 134"/>
                <a:gd name="T67" fmla="*/ 0 h 84"/>
                <a:gd name="T68" fmla="*/ 147875290 w 134"/>
                <a:gd name="T69" fmla="*/ 21135937 h 84"/>
                <a:gd name="T70" fmla="*/ 52578002 w 134"/>
                <a:gd name="T71" fmla="*/ 58123251 h 84"/>
                <a:gd name="T72" fmla="*/ 111728480 w 134"/>
                <a:gd name="T73" fmla="*/ 116246502 h 84"/>
                <a:gd name="T74" fmla="*/ 0 w 134"/>
                <a:gd name="T75" fmla="*/ 137382439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4"/>
                <a:gd name="T115" fmla="*/ 0 h 84"/>
                <a:gd name="T116" fmla="*/ 134 w 134"/>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4" h="84">
                  <a:moveTo>
                    <a:pt x="0" y="26"/>
                  </a:moveTo>
                  <a:lnTo>
                    <a:pt x="34" y="33"/>
                  </a:lnTo>
                  <a:lnTo>
                    <a:pt x="0" y="33"/>
                  </a:lnTo>
                  <a:lnTo>
                    <a:pt x="9" y="40"/>
                  </a:lnTo>
                  <a:lnTo>
                    <a:pt x="3" y="40"/>
                  </a:lnTo>
                  <a:lnTo>
                    <a:pt x="32" y="44"/>
                  </a:lnTo>
                  <a:lnTo>
                    <a:pt x="14" y="49"/>
                  </a:lnTo>
                  <a:lnTo>
                    <a:pt x="23" y="58"/>
                  </a:lnTo>
                  <a:lnTo>
                    <a:pt x="74" y="55"/>
                  </a:lnTo>
                  <a:lnTo>
                    <a:pt x="32" y="64"/>
                  </a:lnTo>
                  <a:lnTo>
                    <a:pt x="45" y="69"/>
                  </a:lnTo>
                  <a:lnTo>
                    <a:pt x="36" y="69"/>
                  </a:lnTo>
                  <a:lnTo>
                    <a:pt x="41" y="73"/>
                  </a:lnTo>
                  <a:lnTo>
                    <a:pt x="56" y="76"/>
                  </a:lnTo>
                  <a:lnTo>
                    <a:pt x="43" y="78"/>
                  </a:lnTo>
                  <a:lnTo>
                    <a:pt x="52" y="82"/>
                  </a:lnTo>
                  <a:lnTo>
                    <a:pt x="83" y="84"/>
                  </a:lnTo>
                  <a:lnTo>
                    <a:pt x="74" y="73"/>
                  </a:lnTo>
                  <a:lnTo>
                    <a:pt x="90" y="84"/>
                  </a:lnTo>
                  <a:lnTo>
                    <a:pt x="99" y="60"/>
                  </a:lnTo>
                  <a:lnTo>
                    <a:pt x="103" y="71"/>
                  </a:lnTo>
                  <a:lnTo>
                    <a:pt x="110" y="62"/>
                  </a:lnTo>
                  <a:lnTo>
                    <a:pt x="134" y="58"/>
                  </a:lnTo>
                  <a:lnTo>
                    <a:pt x="125" y="46"/>
                  </a:lnTo>
                  <a:lnTo>
                    <a:pt x="103" y="46"/>
                  </a:lnTo>
                  <a:lnTo>
                    <a:pt x="110" y="40"/>
                  </a:lnTo>
                  <a:lnTo>
                    <a:pt x="101" y="33"/>
                  </a:lnTo>
                  <a:lnTo>
                    <a:pt x="103" y="26"/>
                  </a:lnTo>
                  <a:lnTo>
                    <a:pt x="94" y="26"/>
                  </a:lnTo>
                  <a:lnTo>
                    <a:pt x="94" y="33"/>
                  </a:lnTo>
                  <a:lnTo>
                    <a:pt x="85" y="22"/>
                  </a:lnTo>
                  <a:lnTo>
                    <a:pt x="67" y="22"/>
                  </a:lnTo>
                  <a:lnTo>
                    <a:pt x="58" y="6"/>
                  </a:lnTo>
                  <a:lnTo>
                    <a:pt x="23" y="0"/>
                  </a:lnTo>
                  <a:lnTo>
                    <a:pt x="45" y="4"/>
                  </a:lnTo>
                  <a:lnTo>
                    <a:pt x="16" y="11"/>
                  </a:lnTo>
                  <a:lnTo>
                    <a:pt x="34" y="22"/>
                  </a:lnTo>
                  <a:lnTo>
                    <a:pt x="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5" name="Freeform 10362"/>
            <p:cNvSpPr>
              <a:spLocks/>
            </p:cNvSpPr>
            <p:nvPr/>
          </p:nvSpPr>
          <p:spPr bwMode="auto">
            <a:xfrm>
              <a:off x="2311784" y="1968096"/>
              <a:ext cx="266649" cy="150260"/>
            </a:xfrm>
            <a:custGeom>
              <a:avLst/>
              <a:gdLst>
                <a:gd name="T0" fmla="*/ 0 w 134"/>
                <a:gd name="T1" fmla="*/ 137382439 h 84"/>
                <a:gd name="T2" fmla="*/ 111728480 w 134"/>
                <a:gd name="T3" fmla="*/ 174369753 h 84"/>
                <a:gd name="T4" fmla="*/ 0 w 134"/>
                <a:gd name="T5" fmla="*/ 174369753 h 84"/>
                <a:gd name="T6" fmla="*/ 29574333 w 134"/>
                <a:gd name="T7" fmla="*/ 211359372 h 84"/>
                <a:gd name="T8" fmla="*/ 9858715 w 134"/>
                <a:gd name="T9" fmla="*/ 211359372 h 84"/>
                <a:gd name="T10" fmla="*/ 105156003 w 134"/>
                <a:gd name="T11" fmla="*/ 232493004 h 84"/>
                <a:gd name="T12" fmla="*/ 46005525 w 134"/>
                <a:gd name="T13" fmla="*/ 258913501 h 84"/>
                <a:gd name="T14" fmla="*/ 75581670 w 134"/>
                <a:gd name="T15" fmla="*/ 306469937 h 84"/>
                <a:gd name="T16" fmla="*/ 243174390 w 134"/>
                <a:gd name="T17" fmla="*/ 290618560 h 84"/>
                <a:gd name="T18" fmla="*/ 105156003 w 134"/>
                <a:gd name="T19" fmla="*/ 338172690 h 84"/>
                <a:gd name="T20" fmla="*/ 147875290 w 134"/>
                <a:gd name="T21" fmla="*/ 364593188 h 84"/>
                <a:gd name="T22" fmla="*/ 118300957 w 134"/>
                <a:gd name="T23" fmla="*/ 364593188 h 84"/>
                <a:gd name="T24" fmla="*/ 134732149 w 134"/>
                <a:gd name="T25" fmla="*/ 385729125 h 84"/>
                <a:gd name="T26" fmla="*/ 184023912 w 134"/>
                <a:gd name="T27" fmla="*/ 401580501 h 84"/>
                <a:gd name="T28" fmla="*/ 141302813 w 134"/>
                <a:gd name="T29" fmla="*/ 412149623 h 84"/>
                <a:gd name="T30" fmla="*/ 170878958 w 134"/>
                <a:gd name="T31" fmla="*/ 433285560 h 84"/>
                <a:gd name="T32" fmla="*/ 272748723 w 134"/>
                <a:gd name="T33" fmla="*/ 443852376 h 84"/>
                <a:gd name="T34" fmla="*/ 243174390 w 134"/>
                <a:gd name="T35" fmla="*/ 385729125 h 84"/>
                <a:gd name="T36" fmla="*/ 295752392 w 134"/>
                <a:gd name="T37" fmla="*/ 443852376 h 84"/>
                <a:gd name="T38" fmla="*/ 325326725 w 134"/>
                <a:gd name="T39" fmla="*/ 317036752 h 84"/>
                <a:gd name="T40" fmla="*/ 338471678 w 134"/>
                <a:gd name="T41" fmla="*/ 375160003 h 84"/>
                <a:gd name="T42" fmla="*/ 361473535 w 134"/>
                <a:gd name="T43" fmla="*/ 327605874 h 84"/>
                <a:gd name="T44" fmla="*/ 440341443 w 134"/>
                <a:gd name="T45" fmla="*/ 306469937 h 84"/>
                <a:gd name="T46" fmla="*/ 410765298 w 134"/>
                <a:gd name="T47" fmla="*/ 243062125 h 84"/>
                <a:gd name="T48" fmla="*/ 338471678 w 134"/>
                <a:gd name="T49" fmla="*/ 243062125 h 84"/>
                <a:gd name="T50" fmla="*/ 361473535 w 134"/>
                <a:gd name="T51" fmla="*/ 211359372 h 84"/>
                <a:gd name="T52" fmla="*/ 331899202 w 134"/>
                <a:gd name="T53" fmla="*/ 174369753 h 84"/>
                <a:gd name="T54" fmla="*/ 338471678 w 134"/>
                <a:gd name="T55" fmla="*/ 137382439 h 84"/>
                <a:gd name="T56" fmla="*/ 308895533 w 134"/>
                <a:gd name="T57" fmla="*/ 137382439 h 84"/>
                <a:gd name="T58" fmla="*/ 308895533 w 134"/>
                <a:gd name="T59" fmla="*/ 174369753 h 84"/>
                <a:gd name="T60" fmla="*/ 279321200 w 134"/>
                <a:gd name="T61" fmla="*/ 116246502 h 84"/>
                <a:gd name="T62" fmla="*/ 220170722 w 134"/>
                <a:gd name="T63" fmla="*/ 116246502 h 84"/>
                <a:gd name="T64" fmla="*/ 190596389 w 134"/>
                <a:gd name="T65" fmla="*/ 31702753 h 84"/>
                <a:gd name="T66" fmla="*/ 75581670 w 134"/>
                <a:gd name="T67" fmla="*/ 0 h 84"/>
                <a:gd name="T68" fmla="*/ 147875290 w 134"/>
                <a:gd name="T69" fmla="*/ 21135937 h 84"/>
                <a:gd name="T70" fmla="*/ 52578002 w 134"/>
                <a:gd name="T71" fmla="*/ 58123251 h 84"/>
                <a:gd name="T72" fmla="*/ 111728480 w 134"/>
                <a:gd name="T73" fmla="*/ 116246502 h 84"/>
                <a:gd name="T74" fmla="*/ 0 w 134"/>
                <a:gd name="T75" fmla="*/ 137382439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4"/>
                <a:gd name="T115" fmla="*/ 0 h 84"/>
                <a:gd name="T116" fmla="*/ 134 w 134"/>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4" h="84">
                  <a:moveTo>
                    <a:pt x="0" y="26"/>
                  </a:moveTo>
                  <a:lnTo>
                    <a:pt x="34" y="33"/>
                  </a:lnTo>
                  <a:lnTo>
                    <a:pt x="0" y="33"/>
                  </a:lnTo>
                  <a:lnTo>
                    <a:pt x="9" y="40"/>
                  </a:lnTo>
                  <a:lnTo>
                    <a:pt x="3" y="40"/>
                  </a:lnTo>
                  <a:lnTo>
                    <a:pt x="32" y="44"/>
                  </a:lnTo>
                  <a:lnTo>
                    <a:pt x="14" y="49"/>
                  </a:lnTo>
                  <a:lnTo>
                    <a:pt x="23" y="58"/>
                  </a:lnTo>
                  <a:lnTo>
                    <a:pt x="74" y="55"/>
                  </a:lnTo>
                  <a:lnTo>
                    <a:pt x="32" y="64"/>
                  </a:lnTo>
                  <a:lnTo>
                    <a:pt x="45" y="69"/>
                  </a:lnTo>
                  <a:lnTo>
                    <a:pt x="36" y="69"/>
                  </a:lnTo>
                  <a:lnTo>
                    <a:pt x="41" y="73"/>
                  </a:lnTo>
                  <a:lnTo>
                    <a:pt x="56" y="76"/>
                  </a:lnTo>
                  <a:lnTo>
                    <a:pt x="43" y="78"/>
                  </a:lnTo>
                  <a:lnTo>
                    <a:pt x="52" y="82"/>
                  </a:lnTo>
                  <a:lnTo>
                    <a:pt x="83" y="84"/>
                  </a:lnTo>
                  <a:lnTo>
                    <a:pt x="74" y="73"/>
                  </a:lnTo>
                  <a:lnTo>
                    <a:pt x="90" y="84"/>
                  </a:lnTo>
                  <a:lnTo>
                    <a:pt x="99" y="60"/>
                  </a:lnTo>
                  <a:lnTo>
                    <a:pt x="103" y="71"/>
                  </a:lnTo>
                  <a:lnTo>
                    <a:pt x="110" y="62"/>
                  </a:lnTo>
                  <a:lnTo>
                    <a:pt x="134" y="58"/>
                  </a:lnTo>
                  <a:lnTo>
                    <a:pt x="125" y="46"/>
                  </a:lnTo>
                  <a:lnTo>
                    <a:pt x="103" y="46"/>
                  </a:lnTo>
                  <a:lnTo>
                    <a:pt x="110" y="40"/>
                  </a:lnTo>
                  <a:lnTo>
                    <a:pt x="101" y="33"/>
                  </a:lnTo>
                  <a:lnTo>
                    <a:pt x="103" y="26"/>
                  </a:lnTo>
                  <a:lnTo>
                    <a:pt x="94" y="26"/>
                  </a:lnTo>
                  <a:lnTo>
                    <a:pt x="94" y="33"/>
                  </a:lnTo>
                  <a:lnTo>
                    <a:pt x="85" y="22"/>
                  </a:lnTo>
                  <a:lnTo>
                    <a:pt x="67" y="22"/>
                  </a:lnTo>
                  <a:lnTo>
                    <a:pt x="58" y="6"/>
                  </a:lnTo>
                  <a:lnTo>
                    <a:pt x="23" y="0"/>
                  </a:lnTo>
                  <a:lnTo>
                    <a:pt x="45" y="4"/>
                  </a:lnTo>
                  <a:lnTo>
                    <a:pt x="16" y="11"/>
                  </a:lnTo>
                  <a:lnTo>
                    <a:pt x="34" y="22"/>
                  </a:lnTo>
                  <a:lnTo>
                    <a:pt x="0" y="2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6" name="Freeform 10363"/>
            <p:cNvSpPr>
              <a:spLocks/>
            </p:cNvSpPr>
            <p:nvPr/>
          </p:nvSpPr>
          <p:spPr bwMode="auto">
            <a:xfrm>
              <a:off x="2311784" y="2229205"/>
              <a:ext cx="67970" cy="39412"/>
            </a:xfrm>
            <a:custGeom>
              <a:avLst/>
              <a:gdLst>
                <a:gd name="T0" fmla="*/ 0 w 34"/>
                <a:gd name="T1" fmla="*/ 84669745 h 22"/>
                <a:gd name="T2" fmla="*/ 112244627 w 34"/>
                <a:gd name="T3" fmla="*/ 116419745 h 22"/>
                <a:gd name="T4" fmla="*/ 95737529 w 34"/>
                <a:gd name="T5" fmla="*/ 21167436 h 22"/>
                <a:gd name="T6" fmla="*/ 23109938 w 34"/>
                <a:gd name="T7" fmla="*/ 0 h 22"/>
                <a:gd name="T8" fmla="*/ 0 w 34"/>
                <a:gd name="T9" fmla="*/ 84669745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6"/>
                  </a:moveTo>
                  <a:lnTo>
                    <a:pt x="34" y="22"/>
                  </a:lnTo>
                  <a:lnTo>
                    <a:pt x="29" y="4"/>
                  </a:lnTo>
                  <a:lnTo>
                    <a:pt x="7" y="0"/>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7" name="Freeform 10364"/>
            <p:cNvSpPr>
              <a:spLocks/>
            </p:cNvSpPr>
            <p:nvPr/>
          </p:nvSpPr>
          <p:spPr bwMode="auto">
            <a:xfrm>
              <a:off x="2311784" y="2229205"/>
              <a:ext cx="67970" cy="39412"/>
            </a:xfrm>
            <a:custGeom>
              <a:avLst/>
              <a:gdLst>
                <a:gd name="T0" fmla="*/ 0 w 34"/>
                <a:gd name="T1" fmla="*/ 84669745 h 22"/>
                <a:gd name="T2" fmla="*/ 112244627 w 34"/>
                <a:gd name="T3" fmla="*/ 116419745 h 22"/>
                <a:gd name="T4" fmla="*/ 95737529 w 34"/>
                <a:gd name="T5" fmla="*/ 21167436 h 22"/>
                <a:gd name="T6" fmla="*/ 23109938 w 34"/>
                <a:gd name="T7" fmla="*/ 0 h 22"/>
                <a:gd name="T8" fmla="*/ 0 w 34"/>
                <a:gd name="T9" fmla="*/ 84669745 h 22"/>
                <a:gd name="T10" fmla="*/ 0 60000 65536"/>
                <a:gd name="T11" fmla="*/ 0 60000 65536"/>
                <a:gd name="T12" fmla="*/ 0 60000 65536"/>
                <a:gd name="T13" fmla="*/ 0 60000 65536"/>
                <a:gd name="T14" fmla="*/ 0 60000 65536"/>
                <a:gd name="T15" fmla="*/ 0 w 34"/>
                <a:gd name="T16" fmla="*/ 0 h 22"/>
                <a:gd name="T17" fmla="*/ 34 w 34"/>
                <a:gd name="T18" fmla="*/ 22 h 22"/>
              </a:gdLst>
              <a:ahLst/>
              <a:cxnLst>
                <a:cxn ang="T10">
                  <a:pos x="T0" y="T1"/>
                </a:cxn>
                <a:cxn ang="T11">
                  <a:pos x="T2" y="T3"/>
                </a:cxn>
                <a:cxn ang="T12">
                  <a:pos x="T4" y="T5"/>
                </a:cxn>
                <a:cxn ang="T13">
                  <a:pos x="T6" y="T7"/>
                </a:cxn>
                <a:cxn ang="T14">
                  <a:pos x="T8" y="T9"/>
                </a:cxn>
              </a:cxnLst>
              <a:rect l="T15" t="T16" r="T17" b="T18"/>
              <a:pathLst>
                <a:path w="34" h="22">
                  <a:moveTo>
                    <a:pt x="0" y="16"/>
                  </a:moveTo>
                  <a:lnTo>
                    <a:pt x="34" y="22"/>
                  </a:lnTo>
                  <a:lnTo>
                    <a:pt x="29" y="4"/>
                  </a:lnTo>
                  <a:lnTo>
                    <a:pt x="7" y="0"/>
                  </a:lnTo>
                  <a:lnTo>
                    <a:pt x="0"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8" name="Freeform 10365"/>
            <p:cNvSpPr>
              <a:spLocks/>
            </p:cNvSpPr>
            <p:nvPr/>
          </p:nvSpPr>
          <p:spPr bwMode="auto">
            <a:xfrm>
              <a:off x="2317013" y="2134368"/>
              <a:ext cx="69713" cy="16012"/>
            </a:xfrm>
            <a:custGeom>
              <a:avLst/>
              <a:gdLst>
                <a:gd name="T0" fmla="*/ 0 w 35"/>
                <a:gd name="T1" fmla="*/ 26276760 h 9"/>
                <a:gd name="T2" fmla="*/ 29601886 w 35"/>
                <a:gd name="T3" fmla="*/ 0 h 9"/>
                <a:gd name="T4" fmla="*/ 115120057 w 35"/>
                <a:gd name="T5" fmla="*/ 26276760 h 9"/>
                <a:gd name="T6" fmla="*/ 29601886 w 35"/>
                <a:gd name="T7" fmla="*/ 47297710 h 9"/>
                <a:gd name="T8" fmla="*/ 0 w 35"/>
                <a:gd name="T9" fmla="*/ 26276760 h 9"/>
                <a:gd name="T10" fmla="*/ 0 60000 65536"/>
                <a:gd name="T11" fmla="*/ 0 60000 65536"/>
                <a:gd name="T12" fmla="*/ 0 60000 65536"/>
                <a:gd name="T13" fmla="*/ 0 60000 65536"/>
                <a:gd name="T14" fmla="*/ 0 60000 65536"/>
                <a:gd name="T15" fmla="*/ 0 w 35"/>
                <a:gd name="T16" fmla="*/ 0 h 9"/>
                <a:gd name="T17" fmla="*/ 35 w 35"/>
                <a:gd name="T18" fmla="*/ 9 h 9"/>
              </a:gdLst>
              <a:ahLst/>
              <a:cxnLst>
                <a:cxn ang="T10">
                  <a:pos x="T0" y="T1"/>
                </a:cxn>
                <a:cxn ang="T11">
                  <a:pos x="T2" y="T3"/>
                </a:cxn>
                <a:cxn ang="T12">
                  <a:pos x="T4" y="T5"/>
                </a:cxn>
                <a:cxn ang="T13">
                  <a:pos x="T6" y="T7"/>
                </a:cxn>
                <a:cxn ang="T14">
                  <a:pos x="T8" y="T9"/>
                </a:cxn>
              </a:cxnLst>
              <a:rect l="T15" t="T16" r="T17" b="T18"/>
              <a:pathLst>
                <a:path w="35" h="9">
                  <a:moveTo>
                    <a:pt x="0" y="5"/>
                  </a:moveTo>
                  <a:lnTo>
                    <a:pt x="9" y="0"/>
                  </a:lnTo>
                  <a:lnTo>
                    <a:pt x="35" y="5"/>
                  </a:lnTo>
                  <a:lnTo>
                    <a:pt x="9" y="9"/>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79" name="Freeform 10366"/>
            <p:cNvSpPr>
              <a:spLocks/>
            </p:cNvSpPr>
            <p:nvPr/>
          </p:nvSpPr>
          <p:spPr bwMode="auto">
            <a:xfrm>
              <a:off x="2317013" y="2134368"/>
              <a:ext cx="69713" cy="16012"/>
            </a:xfrm>
            <a:custGeom>
              <a:avLst/>
              <a:gdLst>
                <a:gd name="T0" fmla="*/ 0 w 35"/>
                <a:gd name="T1" fmla="*/ 26276760 h 9"/>
                <a:gd name="T2" fmla="*/ 29601886 w 35"/>
                <a:gd name="T3" fmla="*/ 0 h 9"/>
                <a:gd name="T4" fmla="*/ 115120057 w 35"/>
                <a:gd name="T5" fmla="*/ 26276760 h 9"/>
                <a:gd name="T6" fmla="*/ 29601886 w 35"/>
                <a:gd name="T7" fmla="*/ 47297710 h 9"/>
                <a:gd name="T8" fmla="*/ 0 w 35"/>
                <a:gd name="T9" fmla="*/ 26276760 h 9"/>
                <a:gd name="T10" fmla="*/ 0 60000 65536"/>
                <a:gd name="T11" fmla="*/ 0 60000 65536"/>
                <a:gd name="T12" fmla="*/ 0 60000 65536"/>
                <a:gd name="T13" fmla="*/ 0 60000 65536"/>
                <a:gd name="T14" fmla="*/ 0 60000 65536"/>
                <a:gd name="T15" fmla="*/ 0 w 35"/>
                <a:gd name="T16" fmla="*/ 0 h 9"/>
                <a:gd name="T17" fmla="*/ 35 w 35"/>
                <a:gd name="T18" fmla="*/ 9 h 9"/>
              </a:gdLst>
              <a:ahLst/>
              <a:cxnLst>
                <a:cxn ang="T10">
                  <a:pos x="T0" y="T1"/>
                </a:cxn>
                <a:cxn ang="T11">
                  <a:pos x="T2" y="T3"/>
                </a:cxn>
                <a:cxn ang="T12">
                  <a:pos x="T4" y="T5"/>
                </a:cxn>
                <a:cxn ang="T13">
                  <a:pos x="T6" y="T7"/>
                </a:cxn>
                <a:cxn ang="T14">
                  <a:pos x="T8" y="T9"/>
                </a:cxn>
              </a:cxnLst>
              <a:rect l="T15" t="T16" r="T17" b="T18"/>
              <a:pathLst>
                <a:path w="35" h="9">
                  <a:moveTo>
                    <a:pt x="0" y="5"/>
                  </a:moveTo>
                  <a:lnTo>
                    <a:pt x="9" y="0"/>
                  </a:lnTo>
                  <a:lnTo>
                    <a:pt x="35" y="5"/>
                  </a:lnTo>
                  <a:lnTo>
                    <a:pt x="9" y="9"/>
                  </a:lnTo>
                  <a:lnTo>
                    <a:pt x="0" y="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0" name="Freeform 10367"/>
            <p:cNvSpPr>
              <a:spLocks/>
            </p:cNvSpPr>
            <p:nvPr/>
          </p:nvSpPr>
          <p:spPr bwMode="auto">
            <a:xfrm>
              <a:off x="2329212" y="2296945"/>
              <a:ext cx="125481" cy="80057"/>
            </a:xfrm>
            <a:custGeom>
              <a:avLst/>
              <a:gdLst>
                <a:gd name="T0" fmla="*/ 0 w 63"/>
                <a:gd name="T1" fmla="*/ 36785375 h 45"/>
                <a:gd name="T2" fmla="*/ 36180486 w 63"/>
                <a:gd name="T3" fmla="*/ 36785375 h 45"/>
                <a:gd name="T4" fmla="*/ 16446500 w 63"/>
                <a:gd name="T5" fmla="*/ 0 h 45"/>
                <a:gd name="T6" fmla="*/ 207218643 w 63"/>
                <a:gd name="T7" fmla="*/ 10511418 h 45"/>
                <a:gd name="T8" fmla="*/ 131566557 w 63"/>
                <a:gd name="T9" fmla="*/ 152399504 h 45"/>
                <a:gd name="T10" fmla="*/ 52626986 w 63"/>
                <a:gd name="T11" fmla="*/ 152399504 h 45"/>
                <a:gd name="T12" fmla="*/ 82228871 w 63"/>
                <a:gd name="T13" fmla="*/ 178675755 h 45"/>
                <a:gd name="T14" fmla="*/ 52626986 w 63"/>
                <a:gd name="T15" fmla="*/ 236481672 h 45"/>
                <a:gd name="T16" fmla="*/ 16446500 w 63"/>
                <a:gd name="T17" fmla="*/ 220716839 h 45"/>
                <a:gd name="T18" fmla="*/ 23025100 w 63"/>
                <a:gd name="T19" fmla="*/ 162908628 h 45"/>
                <a:gd name="T20" fmla="*/ 0 w 63"/>
                <a:gd name="T21" fmla="*/ 152399504 h 45"/>
                <a:gd name="T22" fmla="*/ 0 w 63"/>
                <a:gd name="T23" fmla="*/ 36785375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45"/>
                <a:gd name="T38" fmla="*/ 63 w 63"/>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45">
                  <a:moveTo>
                    <a:pt x="0" y="7"/>
                  </a:moveTo>
                  <a:lnTo>
                    <a:pt x="11" y="7"/>
                  </a:lnTo>
                  <a:lnTo>
                    <a:pt x="5" y="0"/>
                  </a:lnTo>
                  <a:lnTo>
                    <a:pt x="63" y="2"/>
                  </a:lnTo>
                  <a:lnTo>
                    <a:pt x="40" y="29"/>
                  </a:lnTo>
                  <a:lnTo>
                    <a:pt x="16" y="29"/>
                  </a:lnTo>
                  <a:lnTo>
                    <a:pt x="25" y="34"/>
                  </a:lnTo>
                  <a:lnTo>
                    <a:pt x="16" y="45"/>
                  </a:lnTo>
                  <a:lnTo>
                    <a:pt x="5" y="42"/>
                  </a:lnTo>
                  <a:lnTo>
                    <a:pt x="7" y="31"/>
                  </a:lnTo>
                  <a:lnTo>
                    <a:pt x="0" y="29"/>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1" name="Freeform 10368"/>
            <p:cNvSpPr>
              <a:spLocks/>
            </p:cNvSpPr>
            <p:nvPr/>
          </p:nvSpPr>
          <p:spPr bwMode="auto">
            <a:xfrm>
              <a:off x="2329212" y="2296945"/>
              <a:ext cx="125481" cy="80057"/>
            </a:xfrm>
            <a:custGeom>
              <a:avLst/>
              <a:gdLst>
                <a:gd name="T0" fmla="*/ 0 w 63"/>
                <a:gd name="T1" fmla="*/ 36785375 h 45"/>
                <a:gd name="T2" fmla="*/ 36180486 w 63"/>
                <a:gd name="T3" fmla="*/ 36785375 h 45"/>
                <a:gd name="T4" fmla="*/ 16446500 w 63"/>
                <a:gd name="T5" fmla="*/ 0 h 45"/>
                <a:gd name="T6" fmla="*/ 207218643 w 63"/>
                <a:gd name="T7" fmla="*/ 10511418 h 45"/>
                <a:gd name="T8" fmla="*/ 131566557 w 63"/>
                <a:gd name="T9" fmla="*/ 152399504 h 45"/>
                <a:gd name="T10" fmla="*/ 52626986 w 63"/>
                <a:gd name="T11" fmla="*/ 152399504 h 45"/>
                <a:gd name="T12" fmla="*/ 82228871 w 63"/>
                <a:gd name="T13" fmla="*/ 178675755 h 45"/>
                <a:gd name="T14" fmla="*/ 52626986 w 63"/>
                <a:gd name="T15" fmla="*/ 236481672 h 45"/>
                <a:gd name="T16" fmla="*/ 16446500 w 63"/>
                <a:gd name="T17" fmla="*/ 220716839 h 45"/>
                <a:gd name="T18" fmla="*/ 23025100 w 63"/>
                <a:gd name="T19" fmla="*/ 162908628 h 45"/>
                <a:gd name="T20" fmla="*/ 0 w 63"/>
                <a:gd name="T21" fmla="*/ 152399504 h 45"/>
                <a:gd name="T22" fmla="*/ 0 w 63"/>
                <a:gd name="T23" fmla="*/ 36785375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45"/>
                <a:gd name="T38" fmla="*/ 63 w 63"/>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45">
                  <a:moveTo>
                    <a:pt x="0" y="7"/>
                  </a:moveTo>
                  <a:lnTo>
                    <a:pt x="11" y="7"/>
                  </a:lnTo>
                  <a:lnTo>
                    <a:pt x="5" y="0"/>
                  </a:lnTo>
                  <a:lnTo>
                    <a:pt x="63" y="2"/>
                  </a:lnTo>
                  <a:lnTo>
                    <a:pt x="40" y="29"/>
                  </a:lnTo>
                  <a:lnTo>
                    <a:pt x="16" y="29"/>
                  </a:lnTo>
                  <a:lnTo>
                    <a:pt x="25" y="34"/>
                  </a:lnTo>
                  <a:lnTo>
                    <a:pt x="16" y="45"/>
                  </a:lnTo>
                  <a:lnTo>
                    <a:pt x="5" y="42"/>
                  </a:lnTo>
                  <a:lnTo>
                    <a:pt x="7" y="31"/>
                  </a:lnTo>
                  <a:lnTo>
                    <a:pt x="0" y="29"/>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2" name="Freeform 10369"/>
            <p:cNvSpPr>
              <a:spLocks/>
            </p:cNvSpPr>
            <p:nvPr/>
          </p:nvSpPr>
          <p:spPr bwMode="auto">
            <a:xfrm>
              <a:off x="2414610" y="1879418"/>
              <a:ext cx="719776" cy="327617"/>
            </a:xfrm>
            <a:custGeom>
              <a:avLst/>
              <a:gdLst>
                <a:gd name="T0" fmla="*/ 256824455 w 361"/>
                <a:gd name="T1" fmla="*/ 168304127 h 184"/>
                <a:gd name="T2" fmla="*/ 418162009 w 361"/>
                <a:gd name="T3" fmla="*/ 168304127 h 184"/>
                <a:gd name="T4" fmla="*/ 345724110 w 361"/>
                <a:gd name="T5" fmla="*/ 63114048 h 184"/>
                <a:gd name="T6" fmla="*/ 454380051 w 361"/>
                <a:gd name="T7" fmla="*/ 63114048 h 184"/>
                <a:gd name="T8" fmla="*/ 595963136 w 361"/>
                <a:gd name="T9" fmla="*/ 105190079 h 184"/>
                <a:gd name="T10" fmla="*/ 651937464 w 361"/>
                <a:gd name="T11" fmla="*/ 15777938 h 184"/>
                <a:gd name="T12" fmla="*/ 711204506 w 361"/>
                <a:gd name="T13" fmla="*/ 0 h 184"/>
                <a:gd name="T14" fmla="*/ 1093148474 w 361"/>
                <a:gd name="T15" fmla="*/ 36815954 h 184"/>
                <a:gd name="T16" fmla="*/ 1188633558 w 361"/>
                <a:gd name="T17" fmla="*/ 142006034 h 184"/>
                <a:gd name="T18" fmla="*/ 895591061 w 361"/>
                <a:gd name="T19" fmla="*/ 236678253 h 184"/>
                <a:gd name="T20" fmla="*/ 1066806759 w 361"/>
                <a:gd name="T21" fmla="*/ 247196113 h 184"/>
                <a:gd name="T22" fmla="*/ 836324019 w 361"/>
                <a:gd name="T23" fmla="*/ 436538256 h 184"/>
                <a:gd name="T24" fmla="*/ 786935120 w 361"/>
                <a:gd name="T25" fmla="*/ 494392226 h 184"/>
                <a:gd name="T26" fmla="*/ 543281523 w 361"/>
                <a:gd name="T27" fmla="*/ 552246196 h 184"/>
                <a:gd name="T28" fmla="*/ 549866951 w 361"/>
                <a:gd name="T29" fmla="*/ 578544290 h 184"/>
                <a:gd name="T30" fmla="*/ 661815607 w 361"/>
                <a:gd name="T31" fmla="*/ 615360244 h 184"/>
                <a:gd name="T32" fmla="*/ 651937464 w 361"/>
                <a:gd name="T33" fmla="*/ 694252230 h 184"/>
                <a:gd name="T34" fmla="*/ 615719422 w 361"/>
                <a:gd name="T35" fmla="*/ 741588339 h 184"/>
                <a:gd name="T36" fmla="*/ 536696094 w 361"/>
                <a:gd name="T37" fmla="*/ 825740403 h 184"/>
                <a:gd name="T38" fmla="*/ 500478052 w 361"/>
                <a:gd name="T39" fmla="*/ 883594373 h 184"/>
                <a:gd name="T40" fmla="*/ 424747438 w 361"/>
                <a:gd name="T41" fmla="*/ 967746436 h 184"/>
                <a:gd name="T42" fmla="*/ 375358539 w 361"/>
                <a:gd name="T43" fmla="*/ 930930482 h 184"/>
                <a:gd name="T44" fmla="*/ 329260538 w 361"/>
                <a:gd name="T45" fmla="*/ 930930482 h 184"/>
                <a:gd name="T46" fmla="*/ 250239026 w 361"/>
                <a:gd name="T47" fmla="*/ 967746436 h 184"/>
                <a:gd name="T48" fmla="*/ 131704942 w 361"/>
                <a:gd name="T49" fmla="*/ 883594373 h 184"/>
                <a:gd name="T50" fmla="*/ 197557413 w 361"/>
                <a:gd name="T51" fmla="*/ 836258263 h 184"/>
                <a:gd name="T52" fmla="*/ 286457068 w 361"/>
                <a:gd name="T53" fmla="*/ 825740403 h 184"/>
                <a:gd name="T54" fmla="*/ 279871639 w 361"/>
                <a:gd name="T55" fmla="*/ 788924449 h 184"/>
                <a:gd name="T56" fmla="*/ 240360883 w 361"/>
                <a:gd name="T57" fmla="*/ 741588339 h 184"/>
                <a:gd name="T58" fmla="*/ 286457068 w 361"/>
                <a:gd name="T59" fmla="*/ 646918415 h 184"/>
                <a:gd name="T60" fmla="*/ 233775454 w 361"/>
                <a:gd name="T61" fmla="*/ 683734369 h 184"/>
                <a:gd name="T62" fmla="*/ 263409883 w 361"/>
                <a:gd name="T63" fmla="*/ 599582306 h 184"/>
                <a:gd name="T64" fmla="*/ 404991152 w 361"/>
                <a:gd name="T65" fmla="*/ 599582306 h 184"/>
                <a:gd name="T66" fmla="*/ 210726454 w 361"/>
                <a:gd name="T67" fmla="*/ 483874366 h 184"/>
                <a:gd name="T68" fmla="*/ 210726454 w 361"/>
                <a:gd name="T69" fmla="*/ 399722302 h 184"/>
                <a:gd name="T70" fmla="*/ 460965480 w 361"/>
                <a:gd name="T71" fmla="*/ 494392226 h 184"/>
                <a:gd name="T72" fmla="*/ 638766606 w 361"/>
                <a:gd name="T73" fmla="*/ 320828021 h 184"/>
                <a:gd name="T74" fmla="*/ 454380051 w 361"/>
                <a:gd name="T75" fmla="*/ 284012067 h 184"/>
                <a:gd name="T76" fmla="*/ 322676926 w 361"/>
                <a:gd name="T77" fmla="*/ 378684286 h 184"/>
                <a:gd name="T78" fmla="*/ 220604597 w 361"/>
                <a:gd name="T79" fmla="*/ 378684286 h 184"/>
                <a:gd name="T80" fmla="*/ 256824455 w 361"/>
                <a:gd name="T81" fmla="*/ 305050083 h 184"/>
                <a:gd name="T82" fmla="*/ 286457068 w 361"/>
                <a:gd name="T83" fmla="*/ 273494207 h 184"/>
                <a:gd name="T84" fmla="*/ 125119513 w 361"/>
                <a:gd name="T85" fmla="*/ 284012067 h 184"/>
                <a:gd name="T86" fmla="*/ 65852471 w 361"/>
                <a:gd name="T87" fmla="*/ 262974051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1"/>
                <a:gd name="T133" fmla="*/ 0 h 184"/>
                <a:gd name="T134" fmla="*/ 361 w 361"/>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1" h="184">
                  <a:moveTo>
                    <a:pt x="0" y="43"/>
                  </a:moveTo>
                  <a:lnTo>
                    <a:pt x="40" y="29"/>
                  </a:lnTo>
                  <a:lnTo>
                    <a:pt x="78" y="32"/>
                  </a:lnTo>
                  <a:lnTo>
                    <a:pt x="56" y="27"/>
                  </a:lnTo>
                  <a:lnTo>
                    <a:pt x="69" y="18"/>
                  </a:lnTo>
                  <a:lnTo>
                    <a:pt x="127" y="32"/>
                  </a:lnTo>
                  <a:lnTo>
                    <a:pt x="100" y="20"/>
                  </a:lnTo>
                  <a:lnTo>
                    <a:pt x="114" y="18"/>
                  </a:lnTo>
                  <a:lnTo>
                    <a:pt x="105" y="12"/>
                  </a:lnTo>
                  <a:lnTo>
                    <a:pt x="127" y="18"/>
                  </a:lnTo>
                  <a:lnTo>
                    <a:pt x="114" y="9"/>
                  </a:lnTo>
                  <a:lnTo>
                    <a:pt x="138" y="12"/>
                  </a:lnTo>
                  <a:lnTo>
                    <a:pt x="131" y="5"/>
                  </a:lnTo>
                  <a:lnTo>
                    <a:pt x="167" y="7"/>
                  </a:lnTo>
                  <a:lnTo>
                    <a:pt x="181" y="20"/>
                  </a:lnTo>
                  <a:lnTo>
                    <a:pt x="187" y="16"/>
                  </a:lnTo>
                  <a:lnTo>
                    <a:pt x="163" y="3"/>
                  </a:lnTo>
                  <a:lnTo>
                    <a:pt x="198" y="3"/>
                  </a:lnTo>
                  <a:lnTo>
                    <a:pt x="214" y="9"/>
                  </a:lnTo>
                  <a:lnTo>
                    <a:pt x="207" y="5"/>
                  </a:lnTo>
                  <a:lnTo>
                    <a:pt x="216" y="0"/>
                  </a:lnTo>
                  <a:lnTo>
                    <a:pt x="297" y="5"/>
                  </a:lnTo>
                  <a:lnTo>
                    <a:pt x="272" y="12"/>
                  </a:lnTo>
                  <a:lnTo>
                    <a:pt x="332" y="7"/>
                  </a:lnTo>
                  <a:lnTo>
                    <a:pt x="339" y="20"/>
                  </a:lnTo>
                  <a:lnTo>
                    <a:pt x="361" y="20"/>
                  </a:lnTo>
                  <a:lnTo>
                    <a:pt x="361" y="27"/>
                  </a:lnTo>
                  <a:lnTo>
                    <a:pt x="308" y="43"/>
                  </a:lnTo>
                  <a:lnTo>
                    <a:pt x="265" y="41"/>
                  </a:lnTo>
                  <a:lnTo>
                    <a:pt x="272" y="45"/>
                  </a:lnTo>
                  <a:lnTo>
                    <a:pt x="294" y="45"/>
                  </a:lnTo>
                  <a:lnTo>
                    <a:pt x="257" y="58"/>
                  </a:lnTo>
                  <a:lnTo>
                    <a:pt x="324" y="47"/>
                  </a:lnTo>
                  <a:lnTo>
                    <a:pt x="263" y="76"/>
                  </a:lnTo>
                  <a:lnTo>
                    <a:pt x="252" y="76"/>
                  </a:lnTo>
                  <a:lnTo>
                    <a:pt x="254" y="83"/>
                  </a:lnTo>
                  <a:lnTo>
                    <a:pt x="232" y="83"/>
                  </a:lnTo>
                  <a:lnTo>
                    <a:pt x="250" y="85"/>
                  </a:lnTo>
                  <a:lnTo>
                    <a:pt x="239" y="94"/>
                  </a:lnTo>
                  <a:lnTo>
                    <a:pt x="203" y="92"/>
                  </a:lnTo>
                  <a:lnTo>
                    <a:pt x="216" y="99"/>
                  </a:lnTo>
                  <a:lnTo>
                    <a:pt x="165" y="105"/>
                  </a:lnTo>
                  <a:lnTo>
                    <a:pt x="203" y="108"/>
                  </a:lnTo>
                  <a:lnTo>
                    <a:pt x="203" y="112"/>
                  </a:lnTo>
                  <a:lnTo>
                    <a:pt x="167" y="110"/>
                  </a:lnTo>
                  <a:lnTo>
                    <a:pt x="187" y="110"/>
                  </a:lnTo>
                  <a:lnTo>
                    <a:pt x="167" y="114"/>
                  </a:lnTo>
                  <a:lnTo>
                    <a:pt x="201" y="117"/>
                  </a:lnTo>
                  <a:lnTo>
                    <a:pt x="203" y="123"/>
                  </a:lnTo>
                  <a:lnTo>
                    <a:pt x="183" y="128"/>
                  </a:lnTo>
                  <a:lnTo>
                    <a:pt x="198" y="132"/>
                  </a:lnTo>
                  <a:lnTo>
                    <a:pt x="176" y="134"/>
                  </a:lnTo>
                  <a:lnTo>
                    <a:pt x="194" y="137"/>
                  </a:lnTo>
                  <a:lnTo>
                    <a:pt x="187" y="141"/>
                  </a:lnTo>
                  <a:lnTo>
                    <a:pt x="163" y="141"/>
                  </a:lnTo>
                  <a:lnTo>
                    <a:pt x="169" y="148"/>
                  </a:lnTo>
                  <a:lnTo>
                    <a:pt x="163" y="157"/>
                  </a:lnTo>
                  <a:lnTo>
                    <a:pt x="116" y="159"/>
                  </a:lnTo>
                  <a:lnTo>
                    <a:pt x="152" y="159"/>
                  </a:lnTo>
                  <a:lnTo>
                    <a:pt x="152" y="168"/>
                  </a:lnTo>
                  <a:lnTo>
                    <a:pt x="165" y="166"/>
                  </a:lnTo>
                  <a:lnTo>
                    <a:pt x="158" y="177"/>
                  </a:lnTo>
                  <a:lnTo>
                    <a:pt x="129" y="184"/>
                  </a:lnTo>
                  <a:lnTo>
                    <a:pt x="129" y="177"/>
                  </a:lnTo>
                  <a:lnTo>
                    <a:pt x="111" y="172"/>
                  </a:lnTo>
                  <a:lnTo>
                    <a:pt x="114" y="177"/>
                  </a:lnTo>
                  <a:lnTo>
                    <a:pt x="109" y="179"/>
                  </a:lnTo>
                  <a:lnTo>
                    <a:pt x="98" y="170"/>
                  </a:lnTo>
                  <a:lnTo>
                    <a:pt x="100" y="177"/>
                  </a:lnTo>
                  <a:lnTo>
                    <a:pt x="80" y="175"/>
                  </a:lnTo>
                  <a:lnTo>
                    <a:pt x="87" y="184"/>
                  </a:lnTo>
                  <a:lnTo>
                    <a:pt x="76" y="184"/>
                  </a:lnTo>
                  <a:lnTo>
                    <a:pt x="62" y="175"/>
                  </a:lnTo>
                  <a:lnTo>
                    <a:pt x="40" y="179"/>
                  </a:lnTo>
                  <a:lnTo>
                    <a:pt x="40" y="168"/>
                  </a:lnTo>
                  <a:lnTo>
                    <a:pt x="33" y="179"/>
                  </a:lnTo>
                  <a:lnTo>
                    <a:pt x="31" y="168"/>
                  </a:lnTo>
                  <a:lnTo>
                    <a:pt x="60" y="159"/>
                  </a:lnTo>
                  <a:lnTo>
                    <a:pt x="44" y="146"/>
                  </a:lnTo>
                  <a:lnTo>
                    <a:pt x="64" y="143"/>
                  </a:lnTo>
                  <a:lnTo>
                    <a:pt x="87" y="157"/>
                  </a:lnTo>
                  <a:lnTo>
                    <a:pt x="114" y="137"/>
                  </a:lnTo>
                  <a:lnTo>
                    <a:pt x="98" y="150"/>
                  </a:lnTo>
                  <a:lnTo>
                    <a:pt x="85" y="150"/>
                  </a:lnTo>
                  <a:lnTo>
                    <a:pt x="76" y="143"/>
                  </a:lnTo>
                  <a:lnTo>
                    <a:pt x="87" y="141"/>
                  </a:lnTo>
                  <a:lnTo>
                    <a:pt x="73" y="141"/>
                  </a:lnTo>
                  <a:lnTo>
                    <a:pt x="94" y="134"/>
                  </a:lnTo>
                  <a:lnTo>
                    <a:pt x="82" y="134"/>
                  </a:lnTo>
                  <a:lnTo>
                    <a:pt x="87" y="123"/>
                  </a:lnTo>
                  <a:lnTo>
                    <a:pt x="76" y="137"/>
                  </a:lnTo>
                  <a:lnTo>
                    <a:pt x="69" y="137"/>
                  </a:lnTo>
                  <a:lnTo>
                    <a:pt x="71" y="130"/>
                  </a:lnTo>
                  <a:lnTo>
                    <a:pt x="53" y="137"/>
                  </a:lnTo>
                  <a:lnTo>
                    <a:pt x="60" y="119"/>
                  </a:lnTo>
                  <a:lnTo>
                    <a:pt x="80" y="114"/>
                  </a:lnTo>
                  <a:lnTo>
                    <a:pt x="114" y="126"/>
                  </a:lnTo>
                  <a:lnTo>
                    <a:pt x="102" y="119"/>
                  </a:lnTo>
                  <a:lnTo>
                    <a:pt x="123" y="114"/>
                  </a:lnTo>
                  <a:lnTo>
                    <a:pt x="87" y="112"/>
                  </a:lnTo>
                  <a:lnTo>
                    <a:pt x="100" y="112"/>
                  </a:lnTo>
                  <a:lnTo>
                    <a:pt x="64" y="92"/>
                  </a:lnTo>
                  <a:lnTo>
                    <a:pt x="78" y="90"/>
                  </a:lnTo>
                  <a:lnTo>
                    <a:pt x="64" y="85"/>
                  </a:lnTo>
                  <a:lnTo>
                    <a:pt x="64" y="76"/>
                  </a:lnTo>
                  <a:lnTo>
                    <a:pt x="96" y="81"/>
                  </a:lnTo>
                  <a:lnTo>
                    <a:pt x="131" y="99"/>
                  </a:lnTo>
                  <a:lnTo>
                    <a:pt x="140" y="94"/>
                  </a:lnTo>
                  <a:lnTo>
                    <a:pt x="123" y="94"/>
                  </a:lnTo>
                  <a:lnTo>
                    <a:pt x="100" y="76"/>
                  </a:lnTo>
                  <a:lnTo>
                    <a:pt x="194" y="61"/>
                  </a:lnTo>
                  <a:lnTo>
                    <a:pt x="147" y="63"/>
                  </a:lnTo>
                  <a:lnTo>
                    <a:pt x="169" y="45"/>
                  </a:lnTo>
                  <a:lnTo>
                    <a:pt x="138" y="54"/>
                  </a:lnTo>
                  <a:lnTo>
                    <a:pt x="143" y="65"/>
                  </a:lnTo>
                  <a:lnTo>
                    <a:pt x="116" y="72"/>
                  </a:lnTo>
                  <a:lnTo>
                    <a:pt x="98" y="72"/>
                  </a:lnTo>
                  <a:lnTo>
                    <a:pt x="116" y="63"/>
                  </a:lnTo>
                  <a:lnTo>
                    <a:pt x="89" y="72"/>
                  </a:lnTo>
                  <a:lnTo>
                    <a:pt x="67" y="72"/>
                  </a:lnTo>
                  <a:lnTo>
                    <a:pt x="76" y="61"/>
                  </a:lnTo>
                  <a:lnTo>
                    <a:pt x="116" y="56"/>
                  </a:lnTo>
                  <a:lnTo>
                    <a:pt x="78" y="58"/>
                  </a:lnTo>
                  <a:lnTo>
                    <a:pt x="58" y="72"/>
                  </a:lnTo>
                  <a:lnTo>
                    <a:pt x="31" y="63"/>
                  </a:lnTo>
                  <a:lnTo>
                    <a:pt x="87" y="52"/>
                  </a:lnTo>
                  <a:lnTo>
                    <a:pt x="31" y="58"/>
                  </a:lnTo>
                  <a:lnTo>
                    <a:pt x="27" y="54"/>
                  </a:lnTo>
                  <a:lnTo>
                    <a:pt x="38" y="54"/>
                  </a:lnTo>
                  <a:lnTo>
                    <a:pt x="27" y="50"/>
                  </a:lnTo>
                  <a:lnTo>
                    <a:pt x="64" y="45"/>
                  </a:lnTo>
                  <a:lnTo>
                    <a:pt x="20" y="50"/>
                  </a:lnTo>
                  <a:lnTo>
                    <a:pt x="31" y="43"/>
                  </a:lnTo>
                  <a:lnTo>
                    <a:pt x="0"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3" name="Freeform 10370"/>
            <p:cNvSpPr>
              <a:spLocks/>
            </p:cNvSpPr>
            <p:nvPr/>
          </p:nvSpPr>
          <p:spPr bwMode="auto">
            <a:xfrm>
              <a:off x="2414610" y="1879418"/>
              <a:ext cx="719776" cy="327617"/>
            </a:xfrm>
            <a:custGeom>
              <a:avLst/>
              <a:gdLst>
                <a:gd name="T0" fmla="*/ 256824455 w 361"/>
                <a:gd name="T1" fmla="*/ 168304127 h 184"/>
                <a:gd name="T2" fmla="*/ 418162009 w 361"/>
                <a:gd name="T3" fmla="*/ 168304127 h 184"/>
                <a:gd name="T4" fmla="*/ 345724110 w 361"/>
                <a:gd name="T5" fmla="*/ 63114048 h 184"/>
                <a:gd name="T6" fmla="*/ 454380051 w 361"/>
                <a:gd name="T7" fmla="*/ 63114048 h 184"/>
                <a:gd name="T8" fmla="*/ 595963136 w 361"/>
                <a:gd name="T9" fmla="*/ 105190079 h 184"/>
                <a:gd name="T10" fmla="*/ 651937464 w 361"/>
                <a:gd name="T11" fmla="*/ 15777938 h 184"/>
                <a:gd name="T12" fmla="*/ 711204506 w 361"/>
                <a:gd name="T13" fmla="*/ 0 h 184"/>
                <a:gd name="T14" fmla="*/ 1093148474 w 361"/>
                <a:gd name="T15" fmla="*/ 36815954 h 184"/>
                <a:gd name="T16" fmla="*/ 1188633558 w 361"/>
                <a:gd name="T17" fmla="*/ 142006034 h 184"/>
                <a:gd name="T18" fmla="*/ 895591061 w 361"/>
                <a:gd name="T19" fmla="*/ 236678253 h 184"/>
                <a:gd name="T20" fmla="*/ 1066806759 w 361"/>
                <a:gd name="T21" fmla="*/ 247196113 h 184"/>
                <a:gd name="T22" fmla="*/ 836324019 w 361"/>
                <a:gd name="T23" fmla="*/ 436538256 h 184"/>
                <a:gd name="T24" fmla="*/ 786935120 w 361"/>
                <a:gd name="T25" fmla="*/ 494392226 h 184"/>
                <a:gd name="T26" fmla="*/ 543281523 w 361"/>
                <a:gd name="T27" fmla="*/ 552246196 h 184"/>
                <a:gd name="T28" fmla="*/ 549866951 w 361"/>
                <a:gd name="T29" fmla="*/ 578544290 h 184"/>
                <a:gd name="T30" fmla="*/ 661815607 w 361"/>
                <a:gd name="T31" fmla="*/ 615360244 h 184"/>
                <a:gd name="T32" fmla="*/ 651937464 w 361"/>
                <a:gd name="T33" fmla="*/ 694252230 h 184"/>
                <a:gd name="T34" fmla="*/ 615719422 w 361"/>
                <a:gd name="T35" fmla="*/ 741588339 h 184"/>
                <a:gd name="T36" fmla="*/ 536696094 w 361"/>
                <a:gd name="T37" fmla="*/ 825740403 h 184"/>
                <a:gd name="T38" fmla="*/ 500478052 w 361"/>
                <a:gd name="T39" fmla="*/ 883594373 h 184"/>
                <a:gd name="T40" fmla="*/ 424747438 w 361"/>
                <a:gd name="T41" fmla="*/ 967746436 h 184"/>
                <a:gd name="T42" fmla="*/ 375358539 w 361"/>
                <a:gd name="T43" fmla="*/ 930930482 h 184"/>
                <a:gd name="T44" fmla="*/ 329260538 w 361"/>
                <a:gd name="T45" fmla="*/ 930930482 h 184"/>
                <a:gd name="T46" fmla="*/ 250239026 w 361"/>
                <a:gd name="T47" fmla="*/ 967746436 h 184"/>
                <a:gd name="T48" fmla="*/ 131704942 w 361"/>
                <a:gd name="T49" fmla="*/ 883594373 h 184"/>
                <a:gd name="T50" fmla="*/ 197557413 w 361"/>
                <a:gd name="T51" fmla="*/ 836258263 h 184"/>
                <a:gd name="T52" fmla="*/ 286457068 w 361"/>
                <a:gd name="T53" fmla="*/ 825740403 h 184"/>
                <a:gd name="T54" fmla="*/ 279871639 w 361"/>
                <a:gd name="T55" fmla="*/ 788924449 h 184"/>
                <a:gd name="T56" fmla="*/ 240360883 w 361"/>
                <a:gd name="T57" fmla="*/ 741588339 h 184"/>
                <a:gd name="T58" fmla="*/ 286457068 w 361"/>
                <a:gd name="T59" fmla="*/ 646918415 h 184"/>
                <a:gd name="T60" fmla="*/ 233775454 w 361"/>
                <a:gd name="T61" fmla="*/ 683734369 h 184"/>
                <a:gd name="T62" fmla="*/ 263409883 w 361"/>
                <a:gd name="T63" fmla="*/ 599582306 h 184"/>
                <a:gd name="T64" fmla="*/ 404991152 w 361"/>
                <a:gd name="T65" fmla="*/ 599582306 h 184"/>
                <a:gd name="T66" fmla="*/ 210726454 w 361"/>
                <a:gd name="T67" fmla="*/ 483874366 h 184"/>
                <a:gd name="T68" fmla="*/ 210726454 w 361"/>
                <a:gd name="T69" fmla="*/ 399722302 h 184"/>
                <a:gd name="T70" fmla="*/ 460965480 w 361"/>
                <a:gd name="T71" fmla="*/ 494392226 h 184"/>
                <a:gd name="T72" fmla="*/ 638766606 w 361"/>
                <a:gd name="T73" fmla="*/ 320828021 h 184"/>
                <a:gd name="T74" fmla="*/ 454380051 w 361"/>
                <a:gd name="T75" fmla="*/ 284012067 h 184"/>
                <a:gd name="T76" fmla="*/ 322676926 w 361"/>
                <a:gd name="T77" fmla="*/ 378684286 h 184"/>
                <a:gd name="T78" fmla="*/ 220604597 w 361"/>
                <a:gd name="T79" fmla="*/ 378684286 h 184"/>
                <a:gd name="T80" fmla="*/ 256824455 w 361"/>
                <a:gd name="T81" fmla="*/ 305050083 h 184"/>
                <a:gd name="T82" fmla="*/ 286457068 w 361"/>
                <a:gd name="T83" fmla="*/ 273494207 h 184"/>
                <a:gd name="T84" fmla="*/ 125119513 w 361"/>
                <a:gd name="T85" fmla="*/ 284012067 h 184"/>
                <a:gd name="T86" fmla="*/ 65852471 w 361"/>
                <a:gd name="T87" fmla="*/ 262974051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1"/>
                <a:gd name="T133" fmla="*/ 0 h 184"/>
                <a:gd name="T134" fmla="*/ 361 w 361"/>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1" h="184">
                  <a:moveTo>
                    <a:pt x="0" y="43"/>
                  </a:moveTo>
                  <a:lnTo>
                    <a:pt x="40" y="29"/>
                  </a:lnTo>
                  <a:lnTo>
                    <a:pt x="78" y="32"/>
                  </a:lnTo>
                  <a:lnTo>
                    <a:pt x="56" y="27"/>
                  </a:lnTo>
                  <a:lnTo>
                    <a:pt x="69" y="18"/>
                  </a:lnTo>
                  <a:lnTo>
                    <a:pt x="127" y="32"/>
                  </a:lnTo>
                  <a:lnTo>
                    <a:pt x="100" y="20"/>
                  </a:lnTo>
                  <a:lnTo>
                    <a:pt x="114" y="18"/>
                  </a:lnTo>
                  <a:lnTo>
                    <a:pt x="105" y="12"/>
                  </a:lnTo>
                  <a:lnTo>
                    <a:pt x="127" y="18"/>
                  </a:lnTo>
                  <a:lnTo>
                    <a:pt x="114" y="9"/>
                  </a:lnTo>
                  <a:lnTo>
                    <a:pt x="138" y="12"/>
                  </a:lnTo>
                  <a:lnTo>
                    <a:pt x="131" y="5"/>
                  </a:lnTo>
                  <a:lnTo>
                    <a:pt x="167" y="7"/>
                  </a:lnTo>
                  <a:lnTo>
                    <a:pt x="181" y="20"/>
                  </a:lnTo>
                  <a:lnTo>
                    <a:pt x="187" y="16"/>
                  </a:lnTo>
                  <a:lnTo>
                    <a:pt x="163" y="3"/>
                  </a:lnTo>
                  <a:lnTo>
                    <a:pt x="198" y="3"/>
                  </a:lnTo>
                  <a:lnTo>
                    <a:pt x="214" y="9"/>
                  </a:lnTo>
                  <a:lnTo>
                    <a:pt x="207" y="5"/>
                  </a:lnTo>
                  <a:lnTo>
                    <a:pt x="216" y="0"/>
                  </a:lnTo>
                  <a:lnTo>
                    <a:pt x="297" y="5"/>
                  </a:lnTo>
                  <a:lnTo>
                    <a:pt x="272" y="12"/>
                  </a:lnTo>
                  <a:lnTo>
                    <a:pt x="332" y="7"/>
                  </a:lnTo>
                  <a:lnTo>
                    <a:pt x="339" y="20"/>
                  </a:lnTo>
                  <a:lnTo>
                    <a:pt x="361" y="20"/>
                  </a:lnTo>
                  <a:lnTo>
                    <a:pt x="361" y="27"/>
                  </a:lnTo>
                  <a:lnTo>
                    <a:pt x="308" y="43"/>
                  </a:lnTo>
                  <a:lnTo>
                    <a:pt x="265" y="41"/>
                  </a:lnTo>
                  <a:lnTo>
                    <a:pt x="272" y="45"/>
                  </a:lnTo>
                  <a:lnTo>
                    <a:pt x="294" y="45"/>
                  </a:lnTo>
                  <a:lnTo>
                    <a:pt x="257" y="58"/>
                  </a:lnTo>
                  <a:lnTo>
                    <a:pt x="324" y="47"/>
                  </a:lnTo>
                  <a:lnTo>
                    <a:pt x="263" y="76"/>
                  </a:lnTo>
                  <a:lnTo>
                    <a:pt x="252" y="76"/>
                  </a:lnTo>
                  <a:lnTo>
                    <a:pt x="254" y="83"/>
                  </a:lnTo>
                  <a:lnTo>
                    <a:pt x="232" y="83"/>
                  </a:lnTo>
                  <a:lnTo>
                    <a:pt x="250" y="85"/>
                  </a:lnTo>
                  <a:lnTo>
                    <a:pt x="239" y="94"/>
                  </a:lnTo>
                  <a:lnTo>
                    <a:pt x="203" y="92"/>
                  </a:lnTo>
                  <a:lnTo>
                    <a:pt x="216" y="99"/>
                  </a:lnTo>
                  <a:lnTo>
                    <a:pt x="165" y="105"/>
                  </a:lnTo>
                  <a:lnTo>
                    <a:pt x="203" y="108"/>
                  </a:lnTo>
                  <a:lnTo>
                    <a:pt x="203" y="112"/>
                  </a:lnTo>
                  <a:lnTo>
                    <a:pt x="167" y="110"/>
                  </a:lnTo>
                  <a:lnTo>
                    <a:pt x="187" y="110"/>
                  </a:lnTo>
                  <a:lnTo>
                    <a:pt x="167" y="114"/>
                  </a:lnTo>
                  <a:lnTo>
                    <a:pt x="201" y="117"/>
                  </a:lnTo>
                  <a:lnTo>
                    <a:pt x="203" y="123"/>
                  </a:lnTo>
                  <a:lnTo>
                    <a:pt x="183" y="128"/>
                  </a:lnTo>
                  <a:lnTo>
                    <a:pt x="198" y="132"/>
                  </a:lnTo>
                  <a:lnTo>
                    <a:pt x="176" y="134"/>
                  </a:lnTo>
                  <a:lnTo>
                    <a:pt x="194" y="137"/>
                  </a:lnTo>
                  <a:lnTo>
                    <a:pt x="187" y="141"/>
                  </a:lnTo>
                  <a:lnTo>
                    <a:pt x="163" y="141"/>
                  </a:lnTo>
                  <a:lnTo>
                    <a:pt x="169" y="148"/>
                  </a:lnTo>
                  <a:lnTo>
                    <a:pt x="163" y="157"/>
                  </a:lnTo>
                  <a:lnTo>
                    <a:pt x="116" y="159"/>
                  </a:lnTo>
                  <a:lnTo>
                    <a:pt x="152" y="159"/>
                  </a:lnTo>
                  <a:lnTo>
                    <a:pt x="152" y="168"/>
                  </a:lnTo>
                  <a:lnTo>
                    <a:pt x="165" y="166"/>
                  </a:lnTo>
                  <a:lnTo>
                    <a:pt x="158" y="177"/>
                  </a:lnTo>
                  <a:lnTo>
                    <a:pt x="129" y="184"/>
                  </a:lnTo>
                  <a:lnTo>
                    <a:pt x="129" y="177"/>
                  </a:lnTo>
                  <a:lnTo>
                    <a:pt x="111" y="172"/>
                  </a:lnTo>
                  <a:lnTo>
                    <a:pt x="114" y="177"/>
                  </a:lnTo>
                  <a:lnTo>
                    <a:pt x="109" y="179"/>
                  </a:lnTo>
                  <a:lnTo>
                    <a:pt x="98" y="170"/>
                  </a:lnTo>
                  <a:lnTo>
                    <a:pt x="100" y="177"/>
                  </a:lnTo>
                  <a:lnTo>
                    <a:pt x="80" y="175"/>
                  </a:lnTo>
                  <a:lnTo>
                    <a:pt x="87" y="184"/>
                  </a:lnTo>
                  <a:lnTo>
                    <a:pt x="76" y="184"/>
                  </a:lnTo>
                  <a:lnTo>
                    <a:pt x="62" y="175"/>
                  </a:lnTo>
                  <a:lnTo>
                    <a:pt x="40" y="179"/>
                  </a:lnTo>
                  <a:lnTo>
                    <a:pt x="40" y="168"/>
                  </a:lnTo>
                  <a:lnTo>
                    <a:pt x="33" y="179"/>
                  </a:lnTo>
                  <a:lnTo>
                    <a:pt x="31" y="168"/>
                  </a:lnTo>
                  <a:lnTo>
                    <a:pt x="60" y="159"/>
                  </a:lnTo>
                  <a:lnTo>
                    <a:pt x="44" y="146"/>
                  </a:lnTo>
                  <a:lnTo>
                    <a:pt x="64" y="143"/>
                  </a:lnTo>
                  <a:lnTo>
                    <a:pt x="87" y="157"/>
                  </a:lnTo>
                  <a:lnTo>
                    <a:pt x="114" y="137"/>
                  </a:lnTo>
                  <a:lnTo>
                    <a:pt x="98" y="150"/>
                  </a:lnTo>
                  <a:lnTo>
                    <a:pt x="85" y="150"/>
                  </a:lnTo>
                  <a:lnTo>
                    <a:pt x="76" y="143"/>
                  </a:lnTo>
                  <a:lnTo>
                    <a:pt x="87" y="141"/>
                  </a:lnTo>
                  <a:lnTo>
                    <a:pt x="73" y="141"/>
                  </a:lnTo>
                  <a:lnTo>
                    <a:pt x="94" y="134"/>
                  </a:lnTo>
                  <a:lnTo>
                    <a:pt x="82" y="134"/>
                  </a:lnTo>
                  <a:lnTo>
                    <a:pt x="87" y="123"/>
                  </a:lnTo>
                  <a:lnTo>
                    <a:pt x="76" y="137"/>
                  </a:lnTo>
                  <a:lnTo>
                    <a:pt x="69" y="137"/>
                  </a:lnTo>
                  <a:lnTo>
                    <a:pt x="71" y="130"/>
                  </a:lnTo>
                  <a:lnTo>
                    <a:pt x="53" y="137"/>
                  </a:lnTo>
                  <a:lnTo>
                    <a:pt x="60" y="119"/>
                  </a:lnTo>
                  <a:lnTo>
                    <a:pt x="80" y="114"/>
                  </a:lnTo>
                  <a:lnTo>
                    <a:pt x="114" y="126"/>
                  </a:lnTo>
                  <a:lnTo>
                    <a:pt x="102" y="119"/>
                  </a:lnTo>
                  <a:lnTo>
                    <a:pt x="123" y="114"/>
                  </a:lnTo>
                  <a:lnTo>
                    <a:pt x="87" y="112"/>
                  </a:lnTo>
                  <a:lnTo>
                    <a:pt x="100" y="112"/>
                  </a:lnTo>
                  <a:lnTo>
                    <a:pt x="64" y="92"/>
                  </a:lnTo>
                  <a:lnTo>
                    <a:pt x="78" y="90"/>
                  </a:lnTo>
                  <a:lnTo>
                    <a:pt x="64" y="85"/>
                  </a:lnTo>
                  <a:lnTo>
                    <a:pt x="64" y="76"/>
                  </a:lnTo>
                  <a:lnTo>
                    <a:pt x="96" y="81"/>
                  </a:lnTo>
                  <a:lnTo>
                    <a:pt x="131" y="99"/>
                  </a:lnTo>
                  <a:lnTo>
                    <a:pt x="140" y="94"/>
                  </a:lnTo>
                  <a:lnTo>
                    <a:pt x="123" y="94"/>
                  </a:lnTo>
                  <a:lnTo>
                    <a:pt x="100" y="76"/>
                  </a:lnTo>
                  <a:lnTo>
                    <a:pt x="194" y="61"/>
                  </a:lnTo>
                  <a:lnTo>
                    <a:pt x="147" y="63"/>
                  </a:lnTo>
                  <a:lnTo>
                    <a:pt x="169" y="45"/>
                  </a:lnTo>
                  <a:lnTo>
                    <a:pt x="138" y="54"/>
                  </a:lnTo>
                  <a:lnTo>
                    <a:pt x="143" y="65"/>
                  </a:lnTo>
                  <a:lnTo>
                    <a:pt x="116" y="72"/>
                  </a:lnTo>
                  <a:lnTo>
                    <a:pt x="98" y="72"/>
                  </a:lnTo>
                  <a:lnTo>
                    <a:pt x="116" y="63"/>
                  </a:lnTo>
                  <a:lnTo>
                    <a:pt x="89" y="72"/>
                  </a:lnTo>
                  <a:lnTo>
                    <a:pt x="67" y="72"/>
                  </a:lnTo>
                  <a:lnTo>
                    <a:pt x="76" y="61"/>
                  </a:lnTo>
                  <a:lnTo>
                    <a:pt x="116" y="56"/>
                  </a:lnTo>
                  <a:lnTo>
                    <a:pt x="78" y="58"/>
                  </a:lnTo>
                  <a:lnTo>
                    <a:pt x="58" y="72"/>
                  </a:lnTo>
                  <a:lnTo>
                    <a:pt x="31" y="63"/>
                  </a:lnTo>
                  <a:lnTo>
                    <a:pt x="87" y="52"/>
                  </a:lnTo>
                  <a:lnTo>
                    <a:pt x="31" y="58"/>
                  </a:lnTo>
                  <a:lnTo>
                    <a:pt x="27" y="54"/>
                  </a:lnTo>
                  <a:lnTo>
                    <a:pt x="38" y="54"/>
                  </a:lnTo>
                  <a:lnTo>
                    <a:pt x="27" y="50"/>
                  </a:lnTo>
                  <a:lnTo>
                    <a:pt x="64" y="45"/>
                  </a:lnTo>
                  <a:lnTo>
                    <a:pt x="20" y="50"/>
                  </a:lnTo>
                  <a:lnTo>
                    <a:pt x="31" y="43"/>
                  </a:lnTo>
                  <a:lnTo>
                    <a:pt x="0" y="4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4" name="Freeform 10371"/>
            <p:cNvSpPr>
              <a:spLocks/>
            </p:cNvSpPr>
            <p:nvPr/>
          </p:nvSpPr>
          <p:spPr bwMode="auto">
            <a:xfrm>
              <a:off x="2459923" y="2300640"/>
              <a:ext cx="669235" cy="431075"/>
            </a:xfrm>
            <a:custGeom>
              <a:avLst/>
              <a:gdLst>
                <a:gd name="T0" fmla="*/ 111500724 w 337"/>
                <a:gd name="T1" fmla="*/ 331492304 h 242"/>
                <a:gd name="T2" fmla="*/ 72148059 w 337"/>
                <a:gd name="T3" fmla="*/ 410418605 h 242"/>
                <a:gd name="T4" fmla="*/ 321385823 w 337"/>
                <a:gd name="T5" fmla="*/ 436728138 h 242"/>
                <a:gd name="T6" fmla="*/ 416488850 w 337"/>
                <a:gd name="T7" fmla="*/ 399896170 h 242"/>
                <a:gd name="T8" fmla="*/ 482077830 w 337"/>
                <a:gd name="T9" fmla="*/ 473560106 h 242"/>
                <a:gd name="T10" fmla="*/ 521432304 w 337"/>
                <a:gd name="T11" fmla="*/ 552486408 h 242"/>
                <a:gd name="T12" fmla="*/ 606696712 w 337"/>
                <a:gd name="T13" fmla="*/ 552486408 h 242"/>
                <a:gd name="T14" fmla="*/ 623094409 w 337"/>
                <a:gd name="T15" fmla="*/ 589318376 h 242"/>
                <a:gd name="T16" fmla="*/ 600137633 w 337"/>
                <a:gd name="T17" fmla="*/ 847146743 h 242"/>
                <a:gd name="T18" fmla="*/ 491916449 w 337"/>
                <a:gd name="T19" fmla="*/ 931335411 h 242"/>
                <a:gd name="T20" fmla="*/ 521432304 w 337"/>
                <a:gd name="T21" fmla="*/ 1047093680 h 242"/>
                <a:gd name="T22" fmla="*/ 593578554 w 337"/>
                <a:gd name="T23" fmla="*/ 1026046513 h 242"/>
                <a:gd name="T24" fmla="*/ 646049377 w 337"/>
                <a:gd name="T25" fmla="*/ 999736981 h 242"/>
                <a:gd name="T26" fmla="*/ 724756515 w 337"/>
                <a:gd name="T27" fmla="*/ 1104972815 h 242"/>
                <a:gd name="T28" fmla="*/ 724756515 w 337"/>
                <a:gd name="T29" fmla="*/ 1168114316 h 242"/>
                <a:gd name="T30" fmla="*/ 819861351 w 337"/>
                <a:gd name="T31" fmla="*/ 1094450380 h 242"/>
                <a:gd name="T32" fmla="*/ 996951055 w 337"/>
                <a:gd name="T33" fmla="*/ 1094450380 h 242"/>
                <a:gd name="T34" fmla="*/ 967435200 w 337"/>
                <a:gd name="T35" fmla="*/ 1010261712 h 242"/>
                <a:gd name="T36" fmla="*/ 878891252 w 337"/>
                <a:gd name="T37" fmla="*/ 905025878 h 242"/>
                <a:gd name="T38" fmla="*/ 885450331 w 337"/>
                <a:gd name="T39" fmla="*/ 873456276 h 242"/>
                <a:gd name="T40" fmla="*/ 892009410 w 337"/>
                <a:gd name="T41" fmla="*/ 810314775 h 242"/>
                <a:gd name="T42" fmla="*/ 1026465101 w 337"/>
                <a:gd name="T43" fmla="*/ 894501147 h 242"/>
                <a:gd name="T44" fmla="*/ 1075656385 w 337"/>
                <a:gd name="T45" fmla="*/ 873456276 h 242"/>
                <a:gd name="T46" fmla="*/ 1098613161 w 337"/>
                <a:gd name="T47" fmla="*/ 847146743 h 242"/>
                <a:gd name="T48" fmla="*/ 1039583259 w 337"/>
                <a:gd name="T49" fmla="*/ 778742877 h 242"/>
                <a:gd name="T50" fmla="*/ 996951055 w 337"/>
                <a:gd name="T51" fmla="*/ 741910909 h 242"/>
                <a:gd name="T52" fmla="*/ 931362075 w 337"/>
                <a:gd name="T53" fmla="*/ 673507043 h 242"/>
                <a:gd name="T54" fmla="*/ 865773094 w 337"/>
                <a:gd name="T55" fmla="*/ 552486408 h 242"/>
                <a:gd name="T56" fmla="*/ 908405299 w 337"/>
                <a:gd name="T57" fmla="*/ 531439241 h 242"/>
                <a:gd name="T58" fmla="*/ 885450331 w 337"/>
                <a:gd name="T59" fmla="*/ 457775305 h 242"/>
                <a:gd name="T60" fmla="*/ 813302272 w 337"/>
                <a:gd name="T61" fmla="*/ 457775305 h 242"/>
                <a:gd name="T62" fmla="*/ 790345496 w 337"/>
                <a:gd name="T63" fmla="*/ 426203407 h 242"/>
                <a:gd name="T64" fmla="*/ 754272370 w 337"/>
                <a:gd name="T65" fmla="*/ 389371439 h 242"/>
                <a:gd name="T66" fmla="*/ 747713291 w 337"/>
                <a:gd name="T67" fmla="*/ 378849003 h 242"/>
                <a:gd name="T68" fmla="*/ 695242469 w 337"/>
                <a:gd name="T69" fmla="*/ 331492304 h 242"/>
                <a:gd name="T70" fmla="*/ 718197436 w 337"/>
                <a:gd name="T71" fmla="*/ 284135604 h 242"/>
                <a:gd name="T72" fmla="*/ 652608456 w 337"/>
                <a:gd name="T73" fmla="*/ 305182771 h 242"/>
                <a:gd name="T74" fmla="*/ 636212567 w 337"/>
                <a:gd name="T75" fmla="*/ 247303636 h 242"/>
                <a:gd name="T76" fmla="*/ 606696712 w 337"/>
                <a:gd name="T77" fmla="*/ 226256470 h 242"/>
                <a:gd name="T78" fmla="*/ 475518751 w 337"/>
                <a:gd name="T79" fmla="*/ 142067802 h 242"/>
                <a:gd name="T80" fmla="*/ 396813422 w 337"/>
                <a:gd name="T81" fmla="*/ 168377335 h 242"/>
                <a:gd name="T82" fmla="*/ 357458948 w 337"/>
                <a:gd name="T83" fmla="*/ 105235834 h 242"/>
                <a:gd name="T84" fmla="*/ 331224442 w 337"/>
                <a:gd name="T85" fmla="*/ 26309533 h 242"/>
                <a:gd name="T86" fmla="*/ 249237764 w 337"/>
                <a:gd name="T87" fmla="*/ 73663936 h 242"/>
                <a:gd name="T88" fmla="*/ 242678685 w 337"/>
                <a:gd name="T89" fmla="*/ 105235834 h 242"/>
                <a:gd name="T90" fmla="*/ 236119606 w 337"/>
                <a:gd name="T91" fmla="*/ 131545367 h 242"/>
                <a:gd name="T92" fmla="*/ 196766941 w 337"/>
                <a:gd name="T93" fmla="*/ 178899770 h 242"/>
                <a:gd name="T94" fmla="*/ 206605560 w 337"/>
                <a:gd name="T95" fmla="*/ 257826072 h 242"/>
                <a:gd name="T96" fmla="*/ 131177961 w 337"/>
                <a:gd name="T97" fmla="*/ 331492304 h 242"/>
                <a:gd name="T98" fmla="*/ 147575658 w 337"/>
                <a:gd name="T99" fmla="*/ 226256470 h 242"/>
                <a:gd name="T100" fmla="*/ 196766941 w 337"/>
                <a:gd name="T101" fmla="*/ 26309533 h 242"/>
                <a:gd name="T102" fmla="*/ 52470823 w 337"/>
                <a:gd name="T103" fmla="*/ 47356699 h 242"/>
                <a:gd name="T104" fmla="*/ 0 w 337"/>
                <a:gd name="T105" fmla="*/ 284135604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242"/>
                <a:gd name="T161" fmla="*/ 337 w 337"/>
                <a:gd name="T162" fmla="*/ 242 h 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242">
                  <a:moveTo>
                    <a:pt x="0" y="54"/>
                  </a:moveTo>
                  <a:lnTo>
                    <a:pt x="34" y="63"/>
                  </a:lnTo>
                  <a:lnTo>
                    <a:pt x="7" y="63"/>
                  </a:lnTo>
                  <a:lnTo>
                    <a:pt x="22" y="78"/>
                  </a:lnTo>
                  <a:lnTo>
                    <a:pt x="107" y="90"/>
                  </a:lnTo>
                  <a:lnTo>
                    <a:pt x="98" y="83"/>
                  </a:lnTo>
                  <a:lnTo>
                    <a:pt x="132" y="87"/>
                  </a:lnTo>
                  <a:lnTo>
                    <a:pt x="127" y="76"/>
                  </a:lnTo>
                  <a:lnTo>
                    <a:pt x="145" y="81"/>
                  </a:lnTo>
                  <a:lnTo>
                    <a:pt x="147" y="90"/>
                  </a:lnTo>
                  <a:lnTo>
                    <a:pt x="168" y="101"/>
                  </a:lnTo>
                  <a:lnTo>
                    <a:pt x="159" y="105"/>
                  </a:lnTo>
                  <a:lnTo>
                    <a:pt x="159" y="112"/>
                  </a:lnTo>
                  <a:lnTo>
                    <a:pt x="185" y="105"/>
                  </a:lnTo>
                  <a:lnTo>
                    <a:pt x="179" y="110"/>
                  </a:lnTo>
                  <a:lnTo>
                    <a:pt x="190" y="112"/>
                  </a:lnTo>
                  <a:lnTo>
                    <a:pt x="210" y="141"/>
                  </a:lnTo>
                  <a:lnTo>
                    <a:pt x="183" y="161"/>
                  </a:lnTo>
                  <a:lnTo>
                    <a:pt x="194" y="177"/>
                  </a:lnTo>
                  <a:lnTo>
                    <a:pt x="150" y="177"/>
                  </a:lnTo>
                  <a:lnTo>
                    <a:pt x="141" y="190"/>
                  </a:lnTo>
                  <a:lnTo>
                    <a:pt x="159" y="199"/>
                  </a:lnTo>
                  <a:lnTo>
                    <a:pt x="170" y="190"/>
                  </a:lnTo>
                  <a:lnTo>
                    <a:pt x="181" y="195"/>
                  </a:lnTo>
                  <a:lnTo>
                    <a:pt x="181" y="186"/>
                  </a:lnTo>
                  <a:lnTo>
                    <a:pt x="197" y="190"/>
                  </a:lnTo>
                  <a:lnTo>
                    <a:pt x="201" y="204"/>
                  </a:lnTo>
                  <a:lnTo>
                    <a:pt x="221" y="210"/>
                  </a:lnTo>
                  <a:lnTo>
                    <a:pt x="212" y="210"/>
                  </a:lnTo>
                  <a:lnTo>
                    <a:pt x="221" y="222"/>
                  </a:lnTo>
                  <a:lnTo>
                    <a:pt x="281" y="242"/>
                  </a:lnTo>
                  <a:lnTo>
                    <a:pt x="250" y="208"/>
                  </a:lnTo>
                  <a:lnTo>
                    <a:pt x="299" y="228"/>
                  </a:lnTo>
                  <a:lnTo>
                    <a:pt x="304" y="208"/>
                  </a:lnTo>
                  <a:lnTo>
                    <a:pt x="293" y="199"/>
                  </a:lnTo>
                  <a:lnTo>
                    <a:pt x="295" y="192"/>
                  </a:lnTo>
                  <a:lnTo>
                    <a:pt x="277" y="188"/>
                  </a:lnTo>
                  <a:lnTo>
                    <a:pt x="268" y="172"/>
                  </a:lnTo>
                  <a:lnTo>
                    <a:pt x="261" y="172"/>
                  </a:lnTo>
                  <a:lnTo>
                    <a:pt x="270" y="166"/>
                  </a:lnTo>
                  <a:lnTo>
                    <a:pt x="259" y="159"/>
                  </a:lnTo>
                  <a:lnTo>
                    <a:pt x="272" y="154"/>
                  </a:lnTo>
                  <a:lnTo>
                    <a:pt x="313" y="186"/>
                  </a:lnTo>
                  <a:lnTo>
                    <a:pt x="313" y="170"/>
                  </a:lnTo>
                  <a:lnTo>
                    <a:pt x="324" y="172"/>
                  </a:lnTo>
                  <a:lnTo>
                    <a:pt x="328" y="166"/>
                  </a:lnTo>
                  <a:lnTo>
                    <a:pt x="324" y="159"/>
                  </a:lnTo>
                  <a:lnTo>
                    <a:pt x="335" y="161"/>
                  </a:lnTo>
                  <a:lnTo>
                    <a:pt x="337" y="152"/>
                  </a:lnTo>
                  <a:lnTo>
                    <a:pt x="317" y="148"/>
                  </a:lnTo>
                  <a:lnTo>
                    <a:pt x="319" y="141"/>
                  </a:lnTo>
                  <a:lnTo>
                    <a:pt x="304" y="141"/>
                  </a:lnTo>
                  <a:lnTo>
                    <a:pt x="297" y="125"/>
                  </a:lnTo>
                  <a:lnTo>
                    <a:pt x="284" y="128"/>
                  </a:lnTo>
                  <a:lnTo>
                    <a:pt x="257" y="114"/>
                  </a:lnTo>
                  <a:lnTo>
                    <a:pt x="264" y="105"/>
                  </a:lnTo>
                  <a:lnTo>
                    <a:pt x="255" y="101"/>
                  </a:lnTo>
                  <a:lnTo>
                    <a:pt x="277" y="101"/>
                  </a:lnTo>
                  <a:lnTo>
                    <a:pt x="250" y="94"/>
                  </a:lnTo>
                  <a:lnTo>
                    <a:pt x="270" y="87"/>
                  </a:lnTo>
                  <a:lnTo>
                    <a:pt x="259" y="78"/>
                  </a:lnTo>
                  <a:lnTo>
                    <a:pt x="248" y="87"/>
                  </a:lnTo>
                  <a:lnTo>
                    <a:pt x="252" y="81"/>
                  </a:lnTo>
                  <a:lnTo>
                    <a:pt x="241" y="81"/>
                  </a:lnTo>
                  <a:lnTo>
                    <a:pt x="255" y="72"/>
                  </a:lnTo>
                  <a:lnTo>
                    <a:pt x="230" y="74"/>
                  </a:lnTo>
                  <a:lnTo>
                    <a:pt x="237" y="67"/>
                  </a:lnTo>
                  <a:lnTo>
                    <a:pt x="228" y="72"/>
                  </a:lnTo>
                  <a:lnTo>
                    <a:pt x="230" y="63"/>
                  </a:lnTo>
                  <a:lnTo>
                    <a:pt x="212" y="63"/>
                  </a:lnTo>
                  <a:lnTo>
                    <a:pt x="223" y="61"/>
                  </a:lnTo>
                  <a:lnTo>
                    <a:pt x="219" y="54"/>
                  </a:lnTo>
                  <a:lnTo>
                    <a:pt x="208" y="49"/>
                  </a:lnTo>
                  <a:lnTo>
                    <a:pt x="199" y="58"/>
                  </a:lnTo>
                  <a:lnTo>
                    <a:pt x="188" y="54"/>
                  </a:lnTo>
                  <a:lnTo>
                    <a:pt x="194" y="47"/>
                  </a:lnTo>
                  <a:lnTo>
                    <a:pt x="179" y="49"/>
                  </a:lnTo>
                  <a:lnTo>
                    <a:pt x="185" y="43"/>
                  </a:lnTo>
                  <a:lnTo>
                    <a:pt x="174" y="32"/>
                  </a:lnTo>
                  <a:lnTo>
                    <a:pt x="145" y="27"/>
                  </a:lnTo>
                  <a:lnTo>
                    <a:pt x="127" y="36"/>
                  </a:lnTo>
                  <a:lnTo>
                    <a:pt x="121" y="32"/>
                  </a:lnTo>
                  <a:lnTo>
                    <a:pt x="107" y="43"/>
                  </a:lnTo>
                  <a:lnTo>
                    <a:pt x="109" y="20"/>
                  </a:lnTo>
                  <a:lnTo>
                    <a:pt x="101" y="16"/>
                  </a:lnTo>
                  <a:lnTo>
                    <a:pt x="101" y="5"/>
                  </a:lnTo>
                  <a:lnTo>
                    <a:pt x="87" y="5"/>
                  </a:lnTo>
                  <a:lnTo>
                    <a:pt x="76" y="14"/>
                  </a:lnTo>
                  <a:lnTo>
                    <a:pt x="58" y="14"/>
                  </a:lnTo>
                  <a:lnTo>
                    <a:pt x="74" y="20"/>
                  </a:lnTo>
                  <a:lnTo>
                    <a:pt x="54" y="20"/>
                  </a:lnTo>
                  <a:lnTo>
                    <a:pt x="72" y="25"/>
                  </a:lnTo>
                  <a:lnTo>
                    <a:pt x="49" y="23"/>
                  </a:lnTo>
                  <a:lnTo>
                    <a:pt x="60" y="34"/>
                  </a:lnTo>
                  <a:lnTo>
                    <a:pt x="47" y="43"/>
                  </a:lnTo>
                  <a:lnTo>
                    <a:pt x="63" y="49"/>
                  </a:lnTo>
                  <a:lnTo>
                    <a:pt x="60" y="63"/>
                  </a:lnTo>
                  <a:lnTo>
                    <a:pt x="40" y="63"/>
                  </a:lnTo>
                  <a:lnTo>
                    <a:pt x="60" y="58"/>
                  </a:lnTo>
                  <a:lnTo>
                    <a:pt x="45" y="43"/>
                  </a:lnTo>
                  <a:lnTo>
                    <a:pt x="38" y="29"/>
                  </a:lnTo>
                  <a:lnTo>
                    <a:pt x="60" y="5"/>
                  </a:lnTo>
                  <a:lnTo>
                    <a:pt x="40" y="0"/>
                  </a:lnTo>
                  <a:lnTo>
                    <a:pt x="16" y="9"/>
                  </a:lnTo>
                  <a:lnTo>
                    <a:pt x="2" y="29"/>
                  </a:ln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5" name="Freeform 10372"/>
            <p:cNvSpPr>
              <a:spLocks/>
            </p:cNvSpPr>
            <p:nvPr/>
          </p:nvSpPr>
          <p:spPr bwMode="auto">
            <a:xfrm>
              <a:off x="2459923" y="2300640"/>
              <a:ext cx="669235" cy="431075"/>
            </a:xfrm>
            <a:custGeom>
              <a:avLst/>
              <a:gdLst>
                <a:gd name="T0" fmla="*/ 111500724 w 337"/>
                <a:gd name="T1" fmla="*/ 331492304 h 242"/>
                <a:gd name="T2" fmla="*/ 72148059 w 337"/>
                <a:gd name="T3" fmla="*/ 410418605 h 242"/>
                <a:gd name="T4" fmla="*/ 321385823 w 337"/>
                <a:gd name="T5" fmla="*/ 436728138 h 242"/>
                <a:gd name="T6" fmla="*/ 416488850 w 337"/>
                <a:gd name="T7" fmla="*/ 399896170 h 242"/>
                <a:gd name="T8" fmla="*/ 482077830 w 337"/>
                <a:gd name="T9" fmla="*/ 473560106 h 242"/>
                <a:gd name="T10" fmla="*/ 521432304 w 337"/>
                <a:gd name="T11" fmla="*/ 552486408 h 242"/>
                <a:gd name="T12" fmla="*/ 606696712 w 337"/>
                <a:gd name="T13" fmla="*/ 552486408 h 242"/>
                <a:gd name="T14" fmla="*/ 623094409 w 337"/>
                <a:gd name="T15" fmla="*/ 589318376 h 242"/>
                <a:gd name="T16" fmla="*/ 600137633 w 337"/>
                <a:gd name="T17" fmla="*/ 847146743 h 242"/>
                <a:gd name="T18" fmla="*/ 491916449 w 337"/>
                <a:gd name="T19" fmla="*/ 931335411 h 242"/>
                <a:gd name="T20" fmla="*/ 521432304 w 337"/>
                <a:gd name="T21" fmla="*/ 1047093680 h 242"/>
                <a:gd name="T22" fmla="*/ 593578554 w 337"/>
                <a:gd name="T23" fmla="*/ 1026046513 h 242"/>
                <a:gd name="T24" fmla="*/ 646049377 w 337"/>
                <a:gd name="T25" fmla="*/ 999736981 h 242"/>
                <a:gd name="T26" fmla="*/ 724756515 w 337"/>
                <a:gd name="T27" fmla="*/ 1104972815 h 242"/>
                <a:gd name="T28" fmla="*/ 724756515 w 337"/>
                <a:gd name="T29" fmla="*/ 1168114316 h 242"/>
                <a:gd name="T30" fmla="*/ 819861351 w 337"/>
                <a:gd name="T31" fmla="*/ 1094450380 h 242"/>
                <a:gd name="T32" fmla="*/ 996951055 w 337"/>
                <a:gd name="T33" fmla="*/ 1094450380 h 242"/>
                <a:gd name="T34" fmla="*/ 967435200 w 337"/>
                <a:gd name="T35" fmla="*/ 1010261712 h 242"/>
                <a:gd name="T36" fmla="*/ 878891252 w 337"/>
                <a:gd name="T37" fmla="*/ 905025878 h 242"/>
                <a:gd name="T38" fmla="*/ 885450331 w 337"/>
                <a:gd name="T39" fmla="*/ 873456276 h 242"/>
                <a:gd name="T40" fmla="*/ 892009410 w 337"/>
                <a:gd name="T41" fmla="*/ 810314775 h 242"/>
                <a:gd name="T42" fmla="*/ 1026465101 w 337"/>
                <a:gd name="T43" fmla="*/ 894501147 h 242"/>
                <a:gd name="T44" fmla="*/ 1075656385 w 337"/>
                <a:gd name="T45" fmla="*/ 873456276 h 242"/>
                <a:gd name="T46" fmla="*/ 1098613161 w 337"/>
                <a:gd name="T47" fmla="*/ 847146743 h 242"/>
                <a:gd name="T48" fmla="*/ 1039583259 w 337"/>
                <a:gd name="T49" fmla="*/ 778742877 h 242"/>
                <a:gd name="T50" fmla="*/ 996951055 w 337"/>
                <a:gd name="T51" fmla="*/ 741910909 h 242"/>
                <a:gd name="T52" fmla="*/ 931362075 w 337"/>
                <a:gd name="T53" fmla="*/ 673507043 h 242"/>
                <a:gd name="T54" fmla="*/ 865773094 w 337"/>
                <a:gd name="T55" fmla="*/ 552486408 h 242"/>
                <a:gd name="T56" fmla="*/ 908405299 w 337"/>
                <a:gd name="T57" fmla="*/ 531439241 h 242"/>
                <a:gd name="T58" fmla="*/ 885450331 w 337"/>
                <a:gd name="T59" fmla="*/ 457775305 h 242"/>
                <a:gd name="T60" fmla="*/ 813302272 w 337"/>
                <a:gd name="T61" fmla="*/ 457775305 h 242"/>
                <a:gd name="T62" fmla="*/ 790345496 w 337"/>
                <a:gd name="T63" fmla="*/ 426203407 h 242"/>
                <a:gd name="T64" fmla="*/ 754272370 w 337"/>
                <a:gd name="T65" fmla="*/ 389371439 h 242"/>
                <a:gd name="T66" fmla="*/ 747713291 w 337"/>
                <a:gd name="T67" fmla="*/ 378849003 h 242"/>
                <a:gd name="T68" fmla="*/ 695242469 w 337"/>
                <a:gd name="T69" fmla="*/ 331492304 h 242"/>
                <a:gd name="T70" fmla="*/ 718197436 w 337"/>
                <a:gd name="T71" fmla="*/ 284135604 h 242"/>
                <a:gd name="T72" fmla="*/ 652608456 w 337"/>
                <a:gd name="T73" fmla="*/ 305182771 h 242"/>
                <a:gd name="T74" fmla="*/ 636212567 w 337"/>
                <a:gd name="T75" fmla="*/ 247303636 h 242"/>
                <a:gd name="T76" fmla="*/ 606696712 w 337"/>
                <a:gd name="T77" fmla="*/ 226256470 h 242"/>
                <a:gd name="T78" fmla="*/ 475518751 w 337"/>
                <a:gd name="T79" fmla="*/ 142067802 h 242"/>
                <a:gd name="T80" fmla="*/ 396813422 w 337"/>
                <a:gd name="T81" fmla="*/ 168377335 h 242"/>
                <a:gd name="T82" fmla="*/ 357458948 w 337"/>
                <a:gd name="T83" fmla="*/ 105235834 h 242"/>
                <a:gd name="T84" fmla="*/ 331224442 w 337"/>
                <a:gd name="T85" fmla="*/ 26309533 h 242"/>
                <a:gd name="T86" fmla="*/ 249237764 w 337"/>
                <a:gd name="T87" fmla="*/ 73663936 h 242"/>
                <a:gd name="T88" fmla="*/ 242678685 w 337"/>
                <a:gd name="T89" fmla="*/ 105235834 h 242"/>
                <a:gd name="T90" fmla="*/ 236119606 w 337"/>
                <a:gd name="T91" fmla="*/ 131545367 h 242"/>
                <a:gd name="T92" fmla="*/ 196766941 w 337"/>
                <a:gd name="T93" fmla="*/ 178899770 h 242"/>
                <a:gd name="T94" fmla="*/ 206605560 w 337"/>
                <a:gd name="T95" fmla="*/ 257826072 h 242"/>
                <a:gd name="T96" fmla="*/ 131177961 w 337"/>
                <a:gd name="T97" fmla="*/ 331492304 h 242"/>
                <a:gd name="T98" fmla="*/ 147575658 w 337"/>
                <a:gd name="T99" fmla="*/ 226256470 h 242"/>
                <a:gd name="T100" fmla="*/ 196766941 w 337"/>
                <a:gd name="T101" fmla="*/ 26309533 h 242"/>
                <a:gd name="T102" fmla="*/ 52470823 w 337"/>
                <a:gd name="T103" fmla="*/ 47356699 h 242"/>
                <a:gd name="T104" fmla="*/ 0 w 337"/>
                <a:gd name="T105" fmla="*/ 284135604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7"/>
                <a:gd name="T160" fmla="*/ 0 h 242"/>
                <a:gd name="T161" fmla="*/ 337 w 337"/>
                <a:gd name="T162" fmla="*/ 242 h 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7" h="242">
                  <a:moveTo>
                    <a:pt x="0" y="54"/>
                  </a:moveTo>
                  <a:lnTo>
                    <a:pt x="34" y="63"/>
                  </a:lnTo>
                  <a:lnTo>
                    <a:pt x="7" y="63"/>
                  </a:lnTo>
                  <a:lnTo>
                    <a:pt x="22" y="78"/>
                  </a:lnTo>
                  <a:lnTo>
                    <a:pt x="107" y="90"/>
                  </a:lnTo>
                  <a:lnTo>
                    <a:pt x="98" y="83"/>
                  </a:lnTo>
                  <a:lnTo>
                    <a:pt x="132" y="87"/>
                  </a:lnTo>
                  <a:lnTo>
                    <a:pt x="127" y="76"/>
                  </a:lnTo>
                  <a:lnTo>
                    <a:pt x="145" y="81"/>
                  </a:lnTo>
                  <a:lnTo>
                    <a:pt x="147" y="90"/>
                  </a:lnTo>
                  <a:lnTo>
                    <a:pt x="168" y="101"/>
                  </a:lnTo>
                  <a:lnTo>
                    <a:pt x="159" y="105"/>
                  </a:lnTo>
                  <a:lnTo>
                    <a:pt x="159" y="112"/>
                  </a:lnTo>
                  <a:lnTo>
                    <a:pt x="185" y="105"/>
                  </a:lnTo>
                  <a:lnTo>
                    <a:pt x="179" y="110"/>
                  </a:lnTo>
                  <a:lnTo>
                    <a:pt x="190" y="112"/>
                  </a:lnTo>
                  <a:lnTo>
                    <a:pt x="210" y="141"/>
                  </a:lnTo>
                  <a:lnTo>
                    <a:pt x="183" y="161"/>
                  </a:lnTo>
                  <a:lnTo>
                    <a:pt x="194" y="177"/>
                  </a:lnTo>
                  <a:lnTo>
                    <a:pt x="150" y="177"/>
                  </a:lnTo>
                  <a:lnTo>
                    <a:pt x="141" y="190"/>
                  </a:lnTo>
                  <a:lnTo>
                    <a:pt x="159" y="199"/>
                  </a:lnTo>
                  <a:lnTo>
                    <a:pt x="170" y="190"/>
                  </a:lnTo>
                  <a:lnTo>
                    <a:pt x="181" y="195"/>
                  </a:lnTo>
                  <a:lnTo>
                    <a:pt x="181" y="186"/>
                  </a:lnTo>
                  <a:lnTo>
                    <a:pt x="197" y="190"/>
                  </a:lnTo>
                  <a:lnTo>
                    <a:pt x="201" y="204"/>
                  </a:lnTo>
                  <a:lnTo>
                    <a:pt x="221" y="210"/>
                  </a:lnTo>
                  <a:lnTo>
                    <a:pt x="212" y="210"/>
                  </a:lnTo>
                  <a:lnTo>
                    <a:pt x="221" y="222"/>
                  </a:lnTo>
                  <a:lnTo>
                    <a:pt x="281" y="242"/>
                  </a:lnTo>
                  <a:lnTo>
                    <a:pt x="250" y="208"/>
                  </a:lnTo>
                  <a:lnTo>
                    <a:pt x="299" y="228"/>
                  </a:lnTo>
                  <a:lnTo>
                    <a:pt x="304" y="208"/>
                  </a:lnTo>
                  <a:lnTo>
                    <a:pt x="293" y="199"/>
                  </a:lnTo>
                  <a:lnTo>
                    <a:pt x="295" y="192"/>
                  </a:lnTo>
                  <a:lnTo>
                    <a:pt x="277" y="188"/>
                  </a:lnTo>
                  <a:lnTo>
                    <a:pt x="268" y="172"/>
                  </a:lnTo>
                  <a:lnTo>
                    <a:pt x="261" y="172"/>
                  </a:lnTo>
                  <a:lnTo>
                    <a:pt x="270" y="166"/>
                  </a:lnTo>
                  <a:lnTo>
                    <a:pt x="259" y="159"/>
                  </a:lnTo>
                  <a:lnTo>
                    <a:pt x="272" y="154"/>
                  </a:lnTo>
                  <a:lnTo>
                    <a:pt x="313" y="186"/>
                  </a:lnTo>
                  <a:lnTo>
                    <a:pt x="313" y="170"/>
                  </a:lnTo>
                  <a:lnTo>
                    <a:pt x="324" y="172"/>
                  </a:lnTo>
                  <a:lnTo>
                    <a:pt x="328" y="166"/>
                  </a:lnTo>
                  <a:lnTo>
                    <a:pt x="324" y="159"/>
                  </a:lnTo>
                  <a:lnTo>
                    <a:pt x="335" y="161"/>
                  </a:lnTo>
                  <a:lnTo>
                    <a:pt x="337" y="152"/>
                  </a:lnTo>
                  <a:lnTo>
                    <a:pt x="317" y="148"/>
                  </a:lnTo>
                  <a:lnTo>
                    <a:pt x="319" y="141"/>
                  </a:lnTo>
                  <a:lnTo>
                    <a:pt x="304" y="141"/>
                  </a:lnTo>
                  <a:lnTo>
                    <a:pt x="297" y="125"/>
                  </a:lnTo>
                  <a:lnTo>
                    <a:pt x="284" y="128"/>
                  </a:lnTo>
                  <a:lnTo>
                    <a:pt x="257" y="114"/>
                  </a:lnTo>
                  <a:lnTo>
                    <a:pt x="264" y="105"/>
                  </a:lnTo>
                  <a:lnTo>
                    <a:pt x="255" y="101"/>
                  </a:lnTo>
                  <a:lnTo>
                    <a:pt x="277" y="101"/>
                  </a:lnTo>
                  <a:lnTo>
                    <a:pt x="250" y="94"/>
                  </a:lnTo>
                  <a:lnTo>
                    <a:pt x="270" y="87"/>
                  </a:lnTo>
                  <a:lnTo>
                    <a:pt x="259" y="78"/>
                  </a:lnTo>
                  <a:lnTo>
                    <a:pt x="248" y="87"/>
                  </a:lnTo>
                  <a:lnTo>
                    <a:pt x="252" y="81"/>
                  </a:lnTo>
                  <a:lnTo>
                    <a:pt x="241" y="81"/>
                  </a:lnTo>
                  <a:lnTo>
                    <a:pt x="255" y="72"/>
                  </a:lnTo>
                  <a:lnTo>
                    <a:pt x="230" y="74"/>
                  </a:lnTo>
                  <a:lnTo>
                    <a:pt x="237" y="67"/>
                  </a:lnTo>
                  <a:lnTo>
                    <a:pt x="228" y="72"/>
                  </a:lnTo>
                  <a:lnTo>
                    <a:pt x="230" y="63"/>
                  </a:lnTo>
                  <a:lnTo>
                    <a:pt x="212" y="63"/>
                  </a:lnTo>
                  <a:lnTo>
                    <a:pt x="223" y="61"/>
                  </a:lnTo>
                  <a:lnTo>
                    <a:pt x="219" y="54"/>
                  </a:lnTo>
                  <a:lnTo>
                    <a:pt x="208" y="49"/>
                  </a:lnTo>
                  <a:lnTo>
                    <a:pt x="199" y="58"/>
                  </a:lnTo>
                  <a:lnTo>
                    <a:pt x="188" y="54"/>
                  </a:lnTo>
                  <a:lnTo>
                    <a:pt x="194" y="47"/>
                  </a:lnTo>
                  <a:lnTo>
                    <a:pt x="179" y="49"/>
                  </a:lnTo>
                  <a:lnTo>
                    <a:pt x="185" y="43"/>
                  </a:lnTo>
                  <a:lnTo>
                    <a:pt x="174" y="32"/>
                  </a:lnTo>
                  <a:lnTo>
                    <a:pt x="145" y="27"/>
                  </a:lnTo>
                  <a:lnTo>
                    <a:pt x="127" y="36"/>
                  </a:lnTo>
                  <a:lnTo>
                    <a:pt x="121" y="32"/>
                  </a:lnTo>
                  <a:lnTo>
                    <a:pt x="107" y="43"/>
                  </a:lnTo>
                  <a:lnTo>
                    <a:pt x="109" y="20"/>
                  </a:lnTo>
                  <a:lnTo>
                    <a:pt x="101" y="16"/>
                  </a:lnTo>
                  <a:lnTo>
                    <a:pt x="101" y="5"/>
                  </a:lnTo>
                  <a:lnTo>
                    <a:pt x="87" y="5"/>
                  </a:lnTo>
                  <a:lnTo>
                    <a:pt x="76" y="14"/>
                  </a:lnTo>
                  <a:lnTo>
                    <a:pt x="58" y="14"/>
                  </a:lnTo>
                  <a:lnTo>
                    <a:pt x="74" y="20"/>
                  </a:lnTo>
                  <a:lnTo>
                    <a:pt x="54" y="20"/>
                  </a:lnTo>
                  <a:lnTo>
                    <a:pt x="72" y="25"/>
                  </a:lnTo>
                  <a:lnTo>
                    <a:pt x="49" y="23"/>
                  </a:lnTo>
                  <a:lnTo>
                    <a:pt x="60" y="34"/>
                  </a:lnTo>
                  <a:lnTo>
                    <a:pt x="47" y="43"/>
                  </a:lnTo>
                  <a:lnTo>
                    <a:pt x="63" y="49"/>
                  </a:lnTo>
                  <a:lnTo>
                    <a:pt x="60" y="63"/>
                  </a:lnTo>
                  <a:lnTo>
                    <a:pt x="40" y="63"/>
                  </a:lnTo>
                  <a:lnTo>
                    <a:pt x="60" y="58"/>
                  </a:lnTo>
                  <a:lnTo>
                    <a:pt x="45" y="43"/>
                  </a:lnTo>
                  <a:lnTo>
                    <a:pt x="38" y="29"/>
                  </a:lnTo>
                  <a:lnTo>
                    <a:pt x="60" y="5"/>
                  </a:lnTo>
                  <a:lnTo>
                    <a:pt x="40" y="0"/>
                  </a:lnTo>
                  <a:lnTo>
                    <a:pt x="16" y="9"/>
                  </a:lnTo>
                  <a:lnTo>
                    <a:pt x="2" y="29"/>
                  </a:lnTo>
                  <a:lnTo>
                    <a:pt x="0" y="5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6" name="Freeform 10373"/>
            <p:cNvSpPr>
              <a:spLocks/>
            </p:cNvSpPr>
            <p:nvPr/>
          </p:nvSpPr>
          <p:spPr bwMode="auto">
            <a:xfrm>
              <a:off x="2531377" y="2599928"/>
              <a:ext cx="155110" cy="89910"/>
            </a:xfrm>
            <a:custGeom>
              <a:avLst/>
              <a:gdLst>
                <a:gd name="T0" fmla="*/ 0 w 78"/>
                <a:gd name="T1" fmla="*/ 218719285 h 51"/>
                <a:gd name="T2" fmla="*/ 59110914 w 78"/>
                <a:gd name="T3" fmla="*/ 197888985 h 51"/>
                <a:gd name="T4" fmla="*/ 72247075 w 78"/>
                <a:gd name="T5" fmla="*/ 265588028 h 51"/>
                <a:gd name="T6" fmla="*/ 131357990 w 78"/>
                <a:gd name="T7" fmla="*/ 187474972 h 51"/>
                <a:gd name="T8" fmla="*/ 239727697 w 78"/>
                <a:gd name="T9" fmla="*/ 244757728 h 51"/>
                <a:gd name="T10" fmla="*/ 256147898 w 78"/>
                <a:gd name="T11" fmla="*/ 197888985 h 51"/>
                <a:gd name="T12" fmla="*/ 137926070 w 78"/>
                <a:gd name="T13" fmla="*/ 67699043 h 51"/>
                <a:gd name="T14" fmla="*/ 78815156 w 78"/>
                <a:gd name="T15" fmla="*/ 57282757 h 51"/>
                <a:gd name="T16" fmla="*/ 59110914 w 78"/>
                <a:gd name="T17" fmla="*/ 0 h 51"/>
                <a:gd name="T18" fmla="*/ 36122632 w 78"/>
                <a:gd name="T19" fmla="*/ 161436529 h 51"/>
                <a:gd name="T20" fmla="*/ 0 w 78"/>
                <a:gd name="T21" fmla="*/ 218719285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51"/>
                <a:gd name="T35" fmla="*/ 78 w 78"/>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51">
                  <a:moveTo>
                    <a:pt x="0" y="42"/>
                  </a:moveTo>
                  <a:lnTo>
                    <a:pt x="18" y="38"/>
                  </a:lnTo>
                  <a:lnTo>
                    <a:pt x="22" y="51"/>
                  </a:lnTo>
                  <a:lnTo>
                    <a:pt x="40" y="36"/>
                  </a:lnTo>
                  <a:lnTo>
                    <a:pt x="73" y="47"/>
                  </a:lnTo>
                  <a:lnTo>
                    <a:pt x="78" y="38"/>
                  </a:lnTo>
                  <a:lnTo>
                    <a:pt x="42" y="13"/>
                  </a:lnTo>
                  <a:lnTo>
                    <a:pt x="24" y="11"/>
                  </a:lnTo>
                  <a:lnTo>
                    <a:pt x="18" y="0"/>
                  </a:lnTo>
                  <a:lnTo>
                    <a:pt x="11" y="31"/>
                  </a:lnTo>
                  <a:lnTo>
                    <a:pt x="0"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7" name="Freeform 10374"/>
            <p:cNvSpPr>
              <a:spLocks/>
            </p:cNvSpPr>
            <p:nvPr/>
          </p:nvSpPr>
          <p:spPr bwMode="auto">
            <a:xfrm>
              <a:off x="2531377" y="2599928"/>
              <a:ext cx="155110" cy="89910"/>
            </a:xfrm>
            <a:custGeom>
              <a:avLst/>
              <a:gdLst>
                <a:gd name="T0" fmla="*/ 0 w 78"/>
                <a:gd name="T1" fmla="*/ 218719285 h 51"/>
                <a:gd name="T2" fmla="*/ 59110914 w 78"/>
                <a:gd name="T3" fmla="*/ 197888985 h 51"/>
                <a:gd name="T4" fmla="*/ 72247075 w 78"/>
                <a:gd name="T5" fmla="*/ 265588028 h 51"/>
                <a:gd name="T6" fmla="*/ 131357990 w 78"/>
                <a:gd name="T7" fmla="*/ 187474972 h 51"/>
                <a:gd name="T8" fmla="*/ 239727697 w 78"/>
                <a:gd name="T9" fmla="*/ 244757728 h 51"/>
                <a:gd name="T10" fmla="*/ 256147898 w 78"/>
                <a:gd name="T11" fmla="*/ 197888985 h 51"/>
                <a:gd name="T12" fmla="*/ 137926070 w 78"/>
                <a:gd name="T13" fmla="*/ 67699043 h 51"/>
                <a:gd name="T14" fmla="*/ 78815156 w 78"/>
                <a:gd name="T15" fmla="*/ 57282757 h 51"/>
                <a:gd name="T16" fmla="*/ 59110914 w 78"/>
                <a:gd name="T17" fmla="*/ 0 h 51"/>
                <a:gd name="T18" fmla="*/ 36122632 w 78"/>
                <a:gd name="T19" fmla="*/ 161436529 h 51"/>
                <a:gd name="T20" fmla="*/ 0 w 78"/>
                <a:gd name="T21" fmla="*/ 218719285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51"/>
                <a:gd name="T35" fmla="*/ 78 w 78"/>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51">
                  <a:moveTo>
                    <a:pt x="0" y="42"/>
                  </a:moveTo>
                  <a:lnTo>
                    <a:pt x="18" y="38"/>
                  </a:lnTo>
                  <a:lnTo>
                    <a:pt x="22" y="51"/>
                  </a:lnTo>
                  <a:lnTo>
                    <a:pt x="40" y="36"/>
                  </a:lnTo>
                  <a:lnTo>
                    <a:pt x="73" y="47"/>
                  </a:lnTo>
                  <a:lnTo>
                    <a:pt x="78" y="38"/>
                  </a:lnTo>
                  <a:lnTo>
                    <a:pt x="42" y="13"/>
                  </a:lnTo>
                  <a:lnTo>
                    <a:pt x="24" y="11"/>
                  </a:lnTo>
                  <a:lnTo>
                    <a:pt x="18" y="0"/>
                  </a:lnTo>
                  <a:lnTo>
                    <a:pt x="11" y="31"/>
                  </a:lnTo>
                  <a:lnTo>
                    <a:pt x="0" y="4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8" name="Freeform 10375"/>
            <p:cNvSpPr>
              <a:spLocks/>
            </p:cNvSpPr>
            <p:nvPr/>
          </p:nvSpPr>
          <p:spPr bwMode="auto">
            <a:xfrm>
              <a:off x="3183184" y="3040858"/>
              <a:ext cx="155110" cy="131786"/>
            </a:xfrm>
            <a:custGeom>
              <a:avLst/>
              <a:gdLst>
                <a:gd name="T0" fmla="*/ 0 w 78"/>
                <a:gd name="T1" fmla="*/ 305112971 h 74"/>
                <a:gd name="T2" fmla="*/ 137926070 w 78"/>
                <a:gd name="T3" fmla="*/ 294592942 h 74"/>
                <a:gd name="T4" fmla="*/ 124789909 w 78"/>
                <a:gd name="T5" fmla="*/ 331416486 h 74"/>
                <a:gd name="T6" fmla="*/ 177332742 w 78"/>
                <a:gd name="T7" fmla="*/ 315635295 h 74"/>
                <a:gd name="T8" fmla="*/ 137926070 w 78"/>
                <a:gd name="T9" fmla="*/ 362978867 h 74"/>
                <a:gd name="T10" fmla="*/ 206889105 w 78"/>
                <a:gd name="T11" fmla="*/ 294592942 h 74"/>
                <a:gd name="T12" fmla="*/ 206889105 w 78"/>
                <a:gd name="T13" fmla="*/ 362978867 h 74"/>
                <a:gd name="T14" fmla="*/ 220025266 w 78"/>
                <a:gd name="T15" fmla="*/ 341936514 h 74"/>
                <a:gd name="T16" fmla="*/ 220025266 w 78"/>
                <a:gd name="T17" fmla="*/ 389282383 h 74"/>
                <a:gd name="T18" fmla="*/ 256147898 w 78"/>
                <a:gd name="T19" fmla="*/ 331416486 h 74"/>
                <a:gd name="T20" fmla="*/ 249579818 w 78"/>
                <a:gd name="T21" fmla="*/ 268289427 h 74"/>
                <a:gd name="T22" fmla="*/ 213457186 w 78"/>
                <a:gd name="T23" fmla="*/ 294592942 h 74"/>
                <a:gd name="T24" fmla="*/ 243011737 w 78"/>
                <a:gd name="T25" fmla="*/ 236724750 h 74"/>
                <a:gd name="T26" fmla="*/ 206889105 w 78"/>
                <a:gd name="T27" fmla="*/ 236724750 h 74"/>
                <a:gd name="T28" fmla="*/ 220025266 w 78"/>
                <a:gd name="T29" fmla="*/ 173599986 h 74"/>
                <a:gd name="T30" fmla="*/ 154346272 w 78"/>
                <a:gd name="T31" fmla="*/ 173599986 h 74"/>
                <a:gd name="T32" fmla="*/ 131357990 w 78"/>
                <a:gd name="T33" fmla="*/ 115731794 h 74"/>
                <a:gd name="T34" fmla="*/ 95235358 w 78"/>
                <a:gd name="T35" fmla="*/ 152557633 h 74"/>
                <a:gd name="T36" fmla="*/ 147778191 w 78"/>
                <a:gd name="T37" fmla="*/ 0 h 74"/>
                <a:gd name="T38" fmla="*/ 101801627 w 78"/>
                <a:gd name="T39" fmla="*/ 10520029 h 74"/>
                <a:gd name="T40" fmla="*/ 0 w 78"/>
                <a:gd name="T41" fmla="*/ 30511297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74"/>
                <a:gd name="T65" fmla="*/ 78 w 7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74">
                  <a:moveTo>
                    <a:pt x="0" y="58"/>
                  </a:moveTo>
                  <a:lnTo>
                    <a:pt x="42" y="56"/>
                  </a:lnTo>
                  <a:lnTo>
                    <a:pt x="38" y="63"/>
                  </a:lnTo>
                  <a:lnTo>
                    <a:pt x="54" y="60"/>
                  </a:lnTo>
                  <a:lnTo>
                    <a:pt x="42" y="69"/>
                  </a:lnTo>
                  <a:lnTo>
                    <a:pt x="63" y="56"/>
                  </a:lnTo>
                  <a:lnTo>
                    <a:pt x="63" y="69"/>
                  </a:lnTo>
                  <a:lnTo>
                    <a:pt x="67" y="65"/>
                  </a:lnTo>
                  <a:lnTo>
                    <a:pt x="67" y="74"/>
                  </a:lnTo>
                  <a:lnTo>
                    <a:pt x="78" y="63"/>
                  </a:lnTo>
                  <a:lnTo>
                    <a:pt x="76" y="51"/>
                  </a:lnTo>
                  <a:lnTo>
                    <a:pt x="65" y="56"/>
                  </a:lnTo>
                  <a:lnTo>
                    <a:pt x="74" y="45"/>
                  </a:lnTo>
                  <a:lnTo>
                    <a:pt x="63" y="45"/>
                  </a:lnTo>
                  <a:lnTo>
                    <a:pt x="67" y="33"/>
                  </a:lnTo>
                  <a:lnTo>
                    <a:pt x="47" y="33"/>
                  </a:lnTo>
                  <a:lnTo>
                    <a:pt x="40" y="22"/>
                  </a:lnTo>
                  <a:lnTo>
                    <a:pt x="29" y="29"/>
                  </a:lnTo>
                  <a:lnTo>
                    <a:pt x="45" y="0"/>
                  </a:lnTo>
                  <a:lnTo>
                    <a:pt x="31" y="2"/>
                  </a:lnTo>
                  <a:lnTo>
                    <a:pt x="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89" name="Freeform 10376"/>
            <p:cNvSpPr>
              <a:spLocks/>
            </p:cNvSpPr>
            <p:nvPr/>
          </p:nvSpPr>
          <p:spPr bwMode="auto">
            <a:xfrm>
              <a:off x="3183184" y="3040858"/>
              <a:ext cx="155110" cy="131786"/>
            </a:xfrm>
            <a:custGeom>
              <a:avLst/>
              <a:gdLst>
                <a:gd name="T0" fmla="*/ 0 w 78"/>
                <a:gd name="T1" fmla="*/ 305112971 h 74"/>
                <a:gd name="T2" fmla="*/ 137926070 w 78"/>
                <a:gd name="T3" fmla="*/ 294592942 h 74"/>
                <a:gd name="T4" fmla="*/ 124789909 w 78"/>
                <a:gd name="T5" fmla="*/ 331416486 h 74"/>
                <a:gd name="T6" fmla="*/ 177332742 w 78"/>
                <a:gd name="T7" fmla="*/ 315635295 h 74"/>
                <a:gd name="T8" fmla="*/ 137926070 w 78"/>
                <a:gd name="T9" fmla="*/ 362978867 h 74"/>
                <a:gd name="T10" fmla="*/ 206889105 w 78"/>
                <a:gd name="T11" fmla="*/ 294592942 h 74"/>
                <a:gd name="T12" fmla="*/ 206889105 w 78"/>
                <a:gd name="T13" fmla="*/ 362978867 h 74"/>
                <a:gd name="T14" fmla="*/ 220025266 w 78"/>
                <a:gd name="T15" fmla="*/ 341936514 h 74"/>
                <a:gd name="T16" fmla="*/ 220025266 w 78"/>
                <a:gd name="T17" fmla="*/ 389282383 h 74"/>
                <a:gd name="T18" fmla="*/ 256147898 w 78"/>
                <a:gd name="T19" fmla="*/ 331416486 h 74"/>
                <a:gd name="T20" fmla="*/ 249579818 w 78"/>
                <a:gd name="T21" fmla="*/ 268289427 h 74"/>
                <a:gd name="T22" fmla="*/ 213457186 w 78"/>
                <a:gd name="T23" fmla="*/ 294592942 h 74"/>
                <a:gd name="T24" fmla="*/ 243011737 w 78"/>
                <a:gd name="T25" fmla="*/ 236724750 h 74"/>
                <a:gd name="T26" fmla="*/ 206889105 w 78"/>
                <a:gd name="T27" fmla="*/ 236724750 h 74"/>
                <a:gd name="T28" fmla="*/ 220025266 w 78"/>
                <a:gd name="T29" fmla="*/ 173599986 h 74"/>
                <a:gd name="T30" fmla="*/ 154346272 w 78"/>
                <a:gd name="T31" fmla="*/ 173599986 h 74"/>
                <a:gd name="T32" fmla="*/ 131357990 w 78"/>
                <a:gd name="T33" fmla="*/ 115731794 h 74"/>
                <a:gd name="T34" fmla="*/ 95235358 w 78"/>
                <a:gd name="T35" fmla="*/ 152557633 h 74"/>
                <a:gd name="T36" fmla="*/ 147778191 w 78"/>
                <a:gd name="T37" fmla="*/ 0 h 74"/>
                <a:gd name="T38" fmla="*/ 101801627 w 78"/>
                <a:gd name="T39" fmla="*/ 10520029 h 74"/>
                <a:gd name="T40" fmla="*/ 0 w 78"/>
                <a:gd name="T41" fmla="*/ 305112971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74"/>
                <a:gd name="T65" fmla="*/ 78 w 78"/>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74">
                  <a:moveTo>
                    <a:pt x="0" y="58"/>
                  </a:moveTo>
                  <a:lnTo>
                    <a:pt x="42" y="56"/>
                  </a:lnTo>
                  <a:lnTo>
                    <a:pt x="38" y="63"/>
                  </a:lnTo>
                  <a:lnTo>
                    <a:pt x="54" y="60"/>
                  </a:lnTo>
                  <a:lnTo>
                    <a:pt x="42" y="69"/>
                  </a:lnTo>
                  <a:lnTo>
                    <a:pt x="63" y="56"/>
                  </a:lnTo>
                  <a:lnTo>
                    <a:pt x="63" y="69"/>
                  </a:lnTo>
                  <a:lnTo>
                    <a:pt x="67" y="65"/>
                  </a:lnTo>
                  <a:lnTo>
                    <a:pt x="67" y="74"/>
                  </a:lnTo>
                  <a:lnTo>
                    <a:pt x="78" y="63"/>
                  </a:lnTo>
                  <a:lnTo>
                    <a:pt x="76" y="51"/>
                  </a:lnTo>
                  <a:lnTo>
                    <a:pt x="65" y="56"/>
                  </a:lnTo>
                  <a:lnTo>
                    <a:pt x="74" y="45"/>
                  </a:lnTo>
                  <a:lnTo>
                    <a:pt x="63" y="45"/>
                  </a:lnTo>
                  <a:lnTo>
                    <a:pt x="67" y="33"/>
                  </a:lnTo>
                  <a:lnTo>
                    <a:pt x="47" y="33"/>
                  </a:lnTo>
                  <a:lnTo>
                    <a:pt x="40" y="22"/>
                  </a:lnTo>
                  <a:lnTo>
                    <a:pt x="29" y="29"/>
                  </a:lnTo>
                  <a:lnTo>
                    <a:pt x="45" y="0"/>
                  </a:lnTo>
                  <a:lnTo>
                    <a:pt x="31" y="2"/>
                  </a:lnTo>
                  <a:lnTo>
                    <a:pt x="0" y="5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0" name="Freeform 10377"/>
            <p:cNvSpPr>
              <a:spLocks/>
            </p:cNvSpPr>
            <p:nvPr/>
          </p:nvSpPr>
          <p:spPr bwMode="auto">
            <a:xfrm>
              <a:off x="6449189" y="4018782"/>
              <a:ext cx="40085" cy="73898"/>
            </a:xfrm>
            <a:custGeom>
              <a:avLst/>
              <a:gdLst>
                <a:gd name="T0" fmla="*/ 0 w 20"/>
                <a:gd name="T1" fmla="*/ 0 h 42"/>
                <a:gd name="T2" fmla="*/ 39717016 w 20"/>
                <a:gd name="T3" fmla="*/ 46776821 h 42"/>
                <a:gd name="T4" fmla="*/ 66196243 w 20"/>
                <a:gd name="T5" fmla="*/ 181907089 h 42"/>
                <a:gd name="T6" fmla="*/ 9929710 w 20"/>
                <a:gd name="T7" fmla="*/ 218288054 h 42"/>
                <a:gd name="T8" fmla="*/ 0 w 20"/>
                <a:gd name="T9" fmla="*/ 0 h 42"/>
                <a:gd name="T10" fmla="*/ 0 60000 65536"/>
                <a:gd name="T11" fmla="*/ 0 60000 65536"/>
                <a:gd name="T12" fmla="*/ 0 60000 65536"/>
                <a:gd name="T13" fmla="*/ 0 60000 65536"/>
                <a:gd name="T14" fmla="*/ 0 60000 65536"/>
                <a:gd name="T15" fmla="*/ 0 w 20"/>
                <a:gd name="T16" fmla="*/ 0 h 42"/>
                <a:gd name="T17" fmla="*/ 20 w 20"/>
                <a:gd name="T18" fmla="*/ 42 h 42"/>
              </a:gdLst>
              <a:ahLst/>
              <a:cxnLst>
                <a:cxn ang="T10">
                  <a:pos x="T0" y="T1"/>
                </a:cxn>
                <a:cxn ang="T11">
                  <a:pos x="T2" y="T3"/>
                </a:cxn>
                <a:cxn ang="T12">
                  <a:pos x="T4" y="T5"/>
                </a:cxn>
                <a:cxn ang="T13">
                  <a:pos x="T6" y="T7"/>
                </a:cxn>
                <a:cxn ang="T14">
                  <a:pos x="T8" y="T9"/>
                </a:cxn>
              </a:cxnLst>
              <a:rect l="T15" t="T16" r="T17" b="T18"/>
              <a:pathLst>
                <a:path w="20" h="42">
                  <a:moveTo>
                    <a:pt x="0" y="0"/>
                  </a:moveTo>
                  <a:lnTo>
                    <a:pt x="12" y="9"/>
                  </a:lnTo>
                  <a:lnTo>
                    <a:pt x="20" y="35"/>
                  </a:lnTo>
                  <a:lnTo>
                    <a:pt x="3" y="4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1" name="Freeform 10378"/>
            <p:cNvSpPr>
              <a:spLocks/>
            </p:cNvSpPr>
            <p:nvPr/>
          </p:nvSpPr>
          <p:spPr bwMode="auto">
            <a:xfrm>
              <a:off x="6449189" y="4018782"/>
              <a:ext cx="40085" cy="73898"/>
            </a:xfrm>
            <a:custGeom>
              <a:avLst/>
              <a:gdLst>
                <a:gd name="T0" fmla="*/ 0 w 20"/>
                <a:gd name="T1" fmla="*/ 0 h 42"/>
                <a:gd name="T2" fmla="*/ 39717016 w 20"/>
                <a:gd name="T3" fmla="*/ 46776821 h 42"/>
                <a:gd name="T4" fmla="*/ 66196243 w 20"/>
                <a:gd name="T5" fmla="*/ 181907089 h 42"/>
                <a:gd name="T6" fmla="*/ 9929710 w 20"/>
                <a:gd name="T7" fmla="*/ 218288054 h 42"/>
                <a:gd name="T8" fmla="*/ 0 w 20"/>
                <a:gd name="T9" fmla="*/ 0 h 42"/>
                <a:gd name="T10" fmla="*/ 0 60000 65536"/>
                <a:gd name="T11" fmla="*/ 0 60000 65536"/>
                <a:gd name="T12" fmla="*/ 0 60000 65536"/>
                <a:gd name="T13" fmla="*/ 0 60000 65536"/>
                <a:gd name="T14" fmla="*/ 0 60000 65536"/>
                <a:gd name="T15" fmla="*/ 0 w 20"/>
                <a:gd name="T16" fmla="*/ 0 h 42"/>
                <a:gd name="T17" fmla="*/ 20 w 20"/>
                <a:gd name="T18" fmla="*/ 42 h 42"/>
              </a:gdLst>
              <a:ahLst/>
              <a:cxnLst>
                <a:cxn ang="T10">
                  <a:pos x="T0" y="T1"/>
                </a:cxn>
                <a:cxn ang="T11">
                  <a:pos x="T2" y="T3"/>
                </a:cxn>
                <a:cxn ang="T12">
                  <a:pos x="T4" y="T5"/>
                </a:cxn>
                <a:cxn ang="T13">
                  <a:pos x="T6" y="T7"/>
                </a:cxn>
                <a:cxn ang="T14">
                  <a:pos x="T8" y="T9"/>
                </a:cxn>
              </a:cxnLst>
              <a:rect l="T15" t="T16" r="T17" b="T18"/>
              <a:pathLst>
                <a:path w="20" h="42">
                  <a:moveTo>
                    <a:pt x="0" y="0"/>
                  </a:moveTo>
                  <a:lnTo>
                    <a:pt x="12" y="9"/>
                  </a:lnTo>
                  <a:lnTo>
                    <a:pt x="20" y="35"/>
                  </a:lnTo>
                  <a:lnTo>
                    <a:pt x="3" y="42"/>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2" name="Freeform 10379"/>
            <p:cNvSpPr>
              <a:spLocks/>
            </p:cNvSpPr>
            <p:nvPr/>
          </p:nvSpPr>
          <p:spPr bwMode="auto">
            <a:xfrm>
              <a:off x="7393786" y="3687470"/>
              <a:ext cx="38341" cy="67740"/>
            </a:xfrm>
            <a:custGeom>
              <a:avLst/>
              <a:gdLst>
                <a:gd name="T0" fmla="*/ 0 w 20"/>
                <a:gd name="T1" fmla="*/ 84251485 h 38"/>
                <a:gd name="T2" fmla="*/ 28493561 w 20"/>
                <a:gd name="T3" fmla="*/ 0 h 38"/>
                <a:gd name="T4" fmla="*/ 63317279 w 20"/>
                <a:gd name="T5" fmla="*/ 0 h 38"/>
                <a:gd name="T6" fmla="*/ 22161659 w 20"/>
                <a:gd name="T7" fmla="*/ 200096127 h 38"/>
                <a:gd name="T8" fmla="*/ 0 w 20"/>
                <a:gd name="T9" fmla="*/ 84251485 h 38"/>
                <a:gd name="T10" fmla="*/ 0 60000 65536"/>
                <a:gd name="T11" fmla="*/ 0 60000 65536"/>
                <a:gd name="T12" fmla="*/ 0 60000 65536"/>
                <a:gd name="T13" fmla="*/ 0 60000 65536"/>
                <a:gd name="T14" fmla="*/ 0 60000 65536"/>
                <a:gd name="T15" fmla="*/ 0 w 20"/>
                <a:gd name="T16" fmla="*/ 0 h 38"/>
                <a:gd name="T17" fmla="*/ 20 w 20"/>
                <a:gd name="T18" fmla="*/ 38 h 38"/>
              </a:gdLst>
              <a:ahLst/>
              <a:cxnLst>
                <a:cxn ang="T10">
                  <a:pos x="T0" y="T1"/>
                </a:cxn>
                <a:cxn ang="T11">
                  <a:pos x="T2" y="T3"/>
                </a:cxn>
                <a:cxn ang="T12">
                  <a:pos x="T4" y="T5"/>
                </a:cxn>
                <a:cxn ang="T13">
                  <a:pos x="T6" y="T7"/>
                </a:cxn>
                <a:cxn ang="T14">
                  <a:pos x="T8" y="T9"/>
                </a:cxn>
              </a:cxnLst>
              <a:rect l="T15" t="T16" r="T17" b="T18"/>
              <a:pathLst>
                <a:path w="20" h="38">
                  <a:moveTo>
                    <a:pt x="0" y="16"/>
                  </a:moveTo>
                  <a:lnTo>
                    <a:pt x="9" y="0"/>
                  </a:lnTo>
                  <a:lnTo>
                    <a:pt x="20" y="0"/>
                  </a:lnTo>
                  <a:lnTo>
                    <a:pt x="7" y="38"/>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3" name="Freeform 10380"/>
            <p:cNvSpPr>
              <a:spLocks/>
            </p:cNvSpPr>
            <p:nvPr/>
          </p:nvSpPr>
          <p:spPr bwMode="auto">
            <a:xfrm>
              <a:off x="7393786" y="3687470"/>
              <a:ext cx="38341" cy="67740"/>
            </a:xfrm>
            <a:custGeom>
              <a:avLst/>
              <a:gdLst>
                <a:gd name="T0" fmla="*/ 0 w 20"/>
                <a:gd name="T1" fmla="*/ 84251485 h 38"/>
                <a:gd name="T2" fmla="*/ 28493561 w 20"/>
                <a:gd name="T3" fmla="*/ 0 h 38"/>
                <a:gd name="T4" fmla="*/ 63317279 w 20"/>
                <a:gd name="T5" fmla="*/ 0 h 38"/>
                <a:gd name="T6" fmla="*/ 22161659 w 20"/>
                <a:gd name="T7" fmla="*/ 200096127 h 38"/>
                <a:gd name="T8" fmla="*/ 0 w 20"/>
                <a:gd name="T9" fmla="*/ 84251485 h 38"/>
                <a:gd name="T10" fmla="*/ 0 60000 65536"/>
                <a:gd name="T11" fmla="*/ 0 60000 65536"/>
                <a:gd name="T12" fmla="*/ 0 60000 65536"/>
                <a:gd name="T13" fmla="*/ 0 60000 65536"/>
                <a:gd name="T14" fmla="*/ 0 60000 65536"/>
                <a:gd name="T15" fmla="*/ 0 w 20"/>
                <a:gd name="T16" fmla="*/ 0 h 38"/>
                <a:gd name="T17" fmla="*/ 20 w 20"/>
                <a:gd name="T18" fmla="*/ 38 h 38"/>
              </a:gdLst>
              <a:ahLst/>
              <a:cxnLst>
                <a:cxn ang="T10">
                  <a:pos x="T0" y="T1"/>
                </a:cxn>
                <a:cxn ang="T11">
                  <a:pos x="T2" y="T3"/>
                </a:cxn>
                <a:cxn ang="T12">
                  <a:pos x="T4" y="T5"/>
                </a:cxn>
                <a:cxn ang="T13">
                  <a:pos x="T6" y="T7"/>
                </a:cxn>
                <a:cxn ang="T14">
                  <a:pos x="T8" y="T9"/>
                </a:cxn>
              </a:cxnLst>
              <a:rect l="T15" t="T16" r="T17" b="T18"/>
              <a:pathLst>
                <a:path w="20" h="38">
                  <a:moveTo>
                    <a:pt x="0" y="16"/>
                  </a:moveTo>
                  <a:lnTo>
                    <a:pt x="9" y="0"/>
                  </a:lnTo>
                  <a:lnTo>
                    <a:pt x="20" y="0"/>
                  </a:lnTo>
                  <a:lnTo>
                    <a:pt x="7" y="38"/>
                  </a:lnTo>
                  <a:lnTo>
                    <a:pt x="0"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4" name="Freeform 10381"/>
            <p:cNvSpPr>
              <a:spLocks/>
            </p:cNvSpPr>
            <p:nvPr/>
          </p:nvSpPr>
          <p:spPr bwMode="auto">
            <a:xfrm>
              <a:off x="2566233" y="3990454"/>
              <a:ext cx="69713" cy="54192"/>
            </a:xfrm>
            <a:custGeom>
              <a:avLst/>
              <a:gdLst>
                <a:gd name="T0" fmla="*/ 0 w 35"/>
                <a:gd name="T1" fmla="*/ 0 h 31"/>
                <a:gd name="T2" fmla="*/ 72362786 w 35"/>
                <a:gd name="T3" fmla="*/ 10328787 h 31"/>
                <a:gd name="T4" fmla="*/ 115121871 w 35"/>
                <a:gd name="T5" fmla="*/ 82621284 h 31"/>
                <a:gd name="T6" fmla="*/ 95386071 w 35"/>
                <a:gd name="T7" fmla="*/ 160080427 h 31"/>
                <a:gd name="T8" fmla="*/ 19735800 w 35"/>
                <a:gd name="T9" fmla="*/ 56803823 h 31"/>
                <a:gd name="T10" fmla="*/ 0 w 35"/>
                <a:gd name="T11" fmla="*/ 67130356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22" y="2"/>
                  </a:lnTo>
                  <a:lnTo>
                    <a:pt x="35" y="16"/>
                  </a:lnTo>
                  <a:lnTo>
                    <a:pt x="29" y="31"/>
                  </a:lnTo>
                  <a:lnTo>
                    <a:pt x="6" y="11"/>
                  </a:lnTo>
                  <a:lnTo>
                    <a:pt x="0" y="1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5" name="Freeform 10382"/>
            <p:cNvSpPr>
              <a:spLocks/>
            </p:cNvSpPr>
            <p:nvPr/>
          </p:nvSpPr>
          <p:spPr bwMode="auto">
            <a:xfrm>
              <a:off x="2566233" y="3990454"/>
              <a:ext cx="69713" cy="54192"/>
            </a:xfrm>
            <a:custGeom>
              <a:avLst/>
              <a:gdLst>
                <a:gd name="T0" fmla="*/ 0 w 35"/>
                <a:gd name="T1" fmla="*/ 0 h 31"/>
                <a:gd name="T2" fmla="*/ 72362786 w 35"/>
                <a:gd name="T3" fmla="*/ 10328787 h 31"/>
                <a:gd name="T4" fmla="*/ 115121871 w 35"/>
                <a:gd name="T5" fmla="*/ 82621284 h 31"/>
                <a:gd name="T6" fmla="*/ 95386071 w 35"/>
                <a:gd name="T7" fmla="*/ 160080427 h 31"/>
                <a:gd name="T8" fmla="*/ 19735800 w 35"/>
                <a:gd name="T9" fmla="*/ 56803823 h 31"/>
                <a:gd name="T10" fmla="*/ 0 w 35"/>
                <a:gd name="T11" fmla="*/ 67130356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22" y="2"/>
                  </a:lnTo>
                  <a:lnTo>
                    <a:pt x="35" y="16"/>
                  </a:lnTo>
                  <a:lnTo>
                    <a:pt x="29" y="31"/>
                  </a:lnTo>
                  <a:lnTo>
                    <a:pt x="6" y="11"/>
                  </a:lnTo>
                  <a:lnTo>
                    <a:pt x="0" y="13"/>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6" name="Freeform 10383"/>
            <p:cNvSpPr>
              <a:spLocks/>
            </p:cNvSpPr>
            <p:nvPr/>
          </p:nvSpPr>
          <p:spPr bwMode="auto">
            <a:xfrm>
              <a:off x="2578433" y="3731809"/>
              <a:ext cx="254448" cy="67740"/>
            </a:xfrm>
            <a:custGeom>
              <a:avLst/>
              <a:gdLst>
                <a:gd name="T0" fmla="*/ 0 w 128"/>
                <a:gd name="T1" fmla="*/ 78985192 h 38"/>
                <a:gd name="T2" fmla="*/ 118179900 w 128"/>
                <a:gd name="T3" fmla="*/ 36859450 h 38"/>
                <a:gd name="T4" fmla="*/ 111614148 w 128"/>
                <a:gd name="T5" fmla="*/ 57922321 h 38"/>
                <a:gd name="T6" fmla="*/ 242925550 w 128"/>
                <a:gd name="T7" fmla="*/ 94781771 h 38"/>
                <a:gd name="T8" fmla="*/ 308581251 w 128"/>
                <a:gd name="T9" fmla="*/ 163236677 h 38"/>
                <a:gd name="T10" fmla="*/ 285601122 w 128"/>
                <a:gd name="T11" fmla="*/ 200096127 h 38"/>
                <a:gd name="T12" fmla="*/ 420195400 w 128"/>
                <a:gd name="T13" fmla="*/ 173766964 h 38"/>
                <a:gd name="T14" fmla="*/ 160855471 w 128"/>
                <a:gd name="T15" fmla="*/ 0 h 38"/>
                <a:gd name="T16" fmla="*/ 59089950 w 128"/>
                <a:gd name="T17" fmla="*/ 10530287 h 38"/>
                <a:gd name="T18" fmla="*/ 0 w 128"/>
                <a:gd name="T19" fmla="*/ 7898519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38"/>
                <a:gd name="T32" fmla="*/ 128 w 12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38">
                  <a:moveTo>
                    <a:pt x="0" y="15"/>
                  </a:moveTo>
                  <a:lnTo>
                    <a:pt x="36" y="7"/>
                  </a:lnTo>
                  <a:lnTo>
                    <a:pt x="34" y="11"/>
                  </a:lnTo>
                  <a:lnTo>
                    <a:pt x="74" y="18"/>
                  </a:lnTo>
                  <a:lnTo>
                    <a:pt x="94" y="31"/>
                  </a:lnTo>
                  <a:lnTo>
                    <a:pt x="87" y="38"/>
                  </a:lnTo>
                  <a:lnTo>
                    <a:pt x="128" y="33"/>
                  </a:lnTo>
                  <a:lnTo>
                    <a:pt x="49" y="0"/>
                  </a:lnTo>
                  <a:lnTo>
                    <a:pt x="18" y="2"/>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7" name="Freeform 10384"/>
            <p:cNvSpPr>
              <a:spLocks/>
            </p:cNvSpPr>
            <p:nvPr/>
          </p:nvSpPr>
          <p:spPr bwMode="auto">
            <a:xfrm>
              <a:off x="2578433" y="3731809"/>
              <a:ext cx="254448" cy="67740"/>
            </a:xfrm>
            <a:custGeom>
              <a:avLst/>
              <a:gdLst>
                <a:gd name="T0" fmla="*/ 0 w 128"/>
                <a:gd name="T1" fmla="*/ 78985192 h 38"/>
                <a:gd name="T2" fmla="*/ 118179900 w 128"/>
                <a:gd name="T3" fmla="*/ 36859450 h 38"/>
                <a:gd name="T4" fmla="*/ 111614148 w 128"/>
                <a:gd name="T5" fmla="*/ 57922321 h 38"/>
                <a:gd name="T6" fmla="*/ 242925550 w 128"/>
                <a:gd name="T7" fmla="*/ 94781771 h 38"/>
                <a:gd name="T8" fmla="*/ 308581251 w 128"/>
                <a:gd name="T9" fmla="*/ 163236677 h 38"/>
                <a:gd name="T10" fmla="*/ 285601122 w 128"/>
                <a:gd name="T11" fmla="*/ 200096127 h 38"/>
                <a:gd name="T12" fmla="*/ 420195400 w 128"/>
                <a:gd name="T13" fmla="*/ 173766964 h 38"/>
                <a:gd name="T14" fmla="*/ 160855471 w 128"/>
                <a:gd name="T15" fmla="*/ 0 h 38"/>
                <a:gd name="T16" fmla="*/ 59089950 w 128"/>
                <a:gd name="T17" fmla="*/ 10530287 h 38"/>
                <a:gd name="T18" fmla="*/ 0 w 128"/>
                <a:gd name="T19" fmla="*/ 78985192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38"/>
                <a:gd name="T32" fmla="*/ 128 w 128"/>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38">
                  <a:moveTo>
                    <a:pt x="0" y="15"/>
                  </a:moveTo>
                  <a:lnTo>
                    <a:pt x="36" y="7"/>
                  </a:lnTo>
                  <a:lnTo>
                    <a:pt x="34" y="11"/>
                  </a:lnTo>
                  <a:lnTo>
                    <a:pt x="74" y="18"/>
                  </a:lnTo>
                  <a:lnTo>
                    <a:pt x="94" y="31"/>
                  </a:lnTo>
                  <a:lnTo>
                    <a:pt x="87" y="38"/>
                  </a:lnTo>
                  <a:lnTo>
                    <a:pt x="128" y="33"/>
                  </a:lnTo>
                  <a:lnTo>
                    <a:pt x="49" y="0"/>
                  </a:lnTo>
                  <a:lnTo>
                    <a:pt x="18" y="2"/>
                  </a:lnTo>
                  <a:lnTo>
                    <a:pt x="0" y="1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8" name="Freeform 10385"/>
            <p:cNvSpPr>
              <a:spLocks/>
            </p:cNvSpPr>
            <p:nvPr/>
          </p:nvSpPr>
          <p:spPr bwMode="auto">
            <a:xfrm>
              <a:off x="4765646" y="2861037"/>
              <a:ext cx="62741" cy="83751"/>
            </a:xfrm>
            <a:custGeom>
              <a:avLst/>
              <a:gdLst>
                <a:gd name="T0" fmla="*/ 0 w 31"/>
                <a:gd name="T1" fmla="*/ 189491296 h 47"/>
                <a:gd name="T2" fmla="*/ 23396473 w 31"/>
                <a:gd name="T3" fmla="*/ 247391541 h 47"/>
                <a:gd name="T4" fmla="*/ 53475808 w 31"/>
                <a:gd name="T5" fmla="*/ 247391541 h 47"/>
                <a:gd name="T6" fmla="*/ 53475808 w 31"/>
                <a:gd name="T7" fmla="*/ 178965022 h 47"/>
                <a:gd name="T8" fmla="*/ 103609263 w 31"/>
                <a:gd name="T9" fmla="*/ 121064777 h 47"/>
                <a:gd name="T10" fmla="*/ 73529927 w 31"/>
                <a:gd name="T11" fmla="*/ 94745648 h 47"/>
                <a:gd name="T12" fmla="*/ 90239850 w 31"/>
                <a:gd name="T13" fmla="*/ 0 h 47"/>
                <a:gd name="T14" fmla="*/ 6684706 w 31"/>
                <a:gd name="T15" fmla="*/ 73690804 h 47"/>
                <a:gd name="T16" fmla="*/ 0 w 31"/>
                <a:gd name="T17" fmla="*/ 18949129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7"/>
                <a:gd name="T29" fmla="*/ 31 w 3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7">
                  <a:moveTo>
                    <a:pt x="0" y="36"/>
                  </a:moveTo>
                  <a:lnTo>
                    <a:pt x="7" y="47"/>
                  </a:lnTo>
                  <a:lnTo>
                    <a:pt x="16" y="47"/>
                  </a:lnTo>
                  <a:lnTo>
                    <a:pt x="16" y="34"/>
                  </a:lnTo>
                  <a:lnTo>
                    <a:pt x="31" y="23"/>
                  </a:lnTo>
                  <a:lnTo>
                    <a:pt x="22" y="18"/>
                  </a:lnTo>
                  <a:lnTo>
                    <a:pt x="27" y="0"/>
                  </a:lnTo>
                  <a:lnTo>
                    <a:pt x="2" y="14"/>
                  </a:ln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99" name="Freeform 10386"/>
            <p:cNvSpPr>
              <a:spLocks/>
            </p:cNvSpPr>
            <p:nvPr/>
          </p:nvSpPr>
          <p:spPr bwMode="auto">
            <a:xfrm>
              <a:off x="4765646" y="2861037"/>
              <a:ext cx="62741" cy="83751"/>
            </a:xfrm>
            <a:custGeom>
              <a:avLst/>
              <a:gdLst>
                <a:gd name="T0" fmla="*/ 0 w 31"/>
                <a:gd name="T1" fmla="*/ 189491296 h 47"/>
                <a:gd name="T2" fmla="*/ 23396473 w 31"/>
                <a:gd name="T3" fmla="*/ 247391541 h 47"/>
                <a:gd name="T4" fmla="*/ 53475808 w 31"/>
                <a:gd name="T5" fmla="*/ 247391541 h 47"/>
                <a:gd name="T6" fmla="*/ 53475808 w 31"/>
                <a:gd name="T7" fmla="*/ 178965022 h 47"/>
                <a:gd name="T8" fmla="*/ 103609263 w 31"/>
                <a:gd name="T9" fmla="*/ 121064777 h 47"/>
                <a:gd name="T10" fmla="*/ 73529927 w 31"/>
                <a:gd name="T11" fmla="*/ 94745648 h 47"/>
                <a:gd name="T12" fmla="*/ 90239850 w 31"/>
                <a:gd name="T13" fmla="*/ 0 h 47"/>
                <a:gd name="T14" fmla="*/ 6684706 w 31"/>
                <a:gd name="T15" fmla="*/ 73690804 h 47"/>
                <a:gd name="T16" fmla="*/ 0 w 31"/>
                <a:gd name="T17" fmla="*/ 18949129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47"/>
                <a:gd name="T29" fmla="*/ 31 w 3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47">
                  <a:moveTo>
                    <a:pt x="0" y="36"/>
                  </a:moveTo>
                  <a:lnTo>
                    <a:pt x="7" y="47"/>
                  </a:lnTo>
                  <a:lnTo>
                    <a:pt x="16" y="47"/>
                  </a:lnTo>
                  <a:lnTo>
                    <a:pt x="16" y="34"/>
                  </a:lnTo>
                  <a:lnTo>
                    <a:pt x="31" y="23"/>
                  </a:lnTo>
                  <a:lnTo>
                    <a:pt x="22" y="18"/>
                  </a:lnTo>
                  <a:lnTo>
                    <a:pt x="27" y="0"/>
                  </a:lnTo>
                  <a:lnTo>
                    <a:pt x="2" y="14"/>
                  </a:lnTo>
                  <a:lnTo>
                    <a:pt x="0" y="3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0" name="Freeform 10387"/>
            <p:cNvSpPr>
              <a:spLocks/>
            </p:cNvSpPr>
            <p:nvPr/>
          </p:nvSpPr>
          <p:spPr bwMode="auto">
            <a:xfrm>
              <a:off x="4805730" y="2925083"/>
              <a:ext cx="22657" cy="8622"/>
            </a:xfrm>
            <a:custGeom>
              <a:avLst/>
              <a:gdLst>
                <a:gd name="T0" fmla="*/ 0 w 11"/>
                <a:gd name="T1" fmla="*/ 25466551 h 5"/>
                <a:gd name="T2" fmla="*/ 37413005 w 11"/>
                <a:gd name="T3" fmla="*/ 25466551 h 5"/>
                <a:gd name="T4" fmla="*/ 30610299 w 11"/>
                <a:gd name="T5" fmla="*/ 0 h 5"/>
                <a:gd name="T6" fmla="*/ 0 w 11"/>
                <a:gd name="T7" fmla="*/ 25466551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11" y="5"/>
                  </a:lnTo>
                  <a:lnTo>
                    <a:pt x="9" y="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1" name="Freeform 10388"/>
            <p:cNvSpPr>
              <a:spLocks/>
            </p:cNvSpPr>
            <p:nvPr/>
          </p:nvSpPr>
          <p:spPr bwMode="auto">
            <a:xfrm>
              <a:off x="4805730" y="2925083"/>
              <a:ext cx="22657" cy="8622"/>
            </a:xfrm>
            <a:custGeom>
              <a:avLst/>
              <a:gdLst>
                <a:gd name="T0" fmla="*/ 0 w 11"/>
                <a:gd name="T1" fmla="*/ 25466551 h 5"/>
                <a:gd name="T2" fmla="*/ 37413005 w 11"/>
                <a:gd name="T3" fmla="*/ 25466551 h 5"/>
                <a:gd name="T4" fmla="*/ 30610299 w 11"/>
                <a:gd name="T5" fmla="*/ 0 h 5"/>
                <a:gd name="T6" fmla="*/ 0 w 11"/>
                <a:gd name="T7" fmla="*/ 25466551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11" y="5"/>
                  </a:lnTo>
                  <a:lnTo>
                    <a:pt x="9" y="0"/>
                  </a:lnTo>
                  <a:lnTo>
                    <a:pt x="0" y="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2" name="Freeform 10389"/>
            <p:cNvSpPr>
              <a:spLocks/>
            </p:cNvSpPr>
            <p:nvPr/>
          </p:nvSpPr>
          <p:spPr bwMode="auto">
            <a:xfrm>
              <a:off x="4837101" y="2905377"/>
              <a:ext cx="36598" cy="35718"/>
            </a:xfrm>
            <a:custGeom>
              <a:avLst/>
              <a:gdLst>
                <a:gd name="T0" fmla="*/ 0 w 18"/>
                <a:gd name="T1" fmla="*/ 58028597 h 20"/>
                <a:gd name="T2" fmla="*/ 43649245 w 18"/>
                <a:gd name="T3" fmla="*/ 0 h 20"/>
                <a:gd name="T4" fmla="*/ 60438129 w 18"/>
                <a:gd name="T5" fmla="*/ 58028597 h 20"/>
                <a:gd name="T6" fmla="*/ 36933692 w 18"/>
                <a:gd name="T7" fmla="*/ 105507587 h 20"/>
                <a:gd name="T8" fmla="*/ 0 w 18"/>
                <a:gd name="T9" fmla="*/ 5802859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1"/>
                  </a:moveTo>
                  <a:lnTo>
                    <a:pt x="13" y="0"/>
                  </a:lnTo>
                  <a:lnTo>
                    <a:pt x="18" y="11"/>
                  </a:lnTo>
                  <a:lnTo>
                    <a:pt x="11" y="2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3" name="Freeform 10390"/>
            <p:cNvSpPr>
              <a:spLocks/>
            </p:cNvSpPr>
            <p:nvPr/>
          </p:nvSpPr>
          <p:spPr bwMode="auto">
            <a:xfrm>
              <a:off x="4837101" y="2905377"/>
              <a:ext cx="36598" cy="35718"/>
            </a:xfrm>
            <a:custGeom>
              <a:avLst/>
              <a:gdLst>
                <a:gd name="T0" fmla="*/ 0 w 18"/>
                <a:gd name="T1" fmla="*/ 58028597 h 20"/>
                <a:gd name="T2" fmla="*/ 43649245 w 18"/>
                <a:gd name="T3" fmla="*/ 0 h 20"/>
                <a:gd name="T4" fmla="*/ 60438129 w 18"/>
                <a:gd name="T5" fmla="*/ 58028597 h 20"/>
                <a:gd name="T6" fmla="*/ 36933692 w 18"/>
                <a:gd name="T7" fmla="*/ 105507587 h 20"/>
                <a:gd name="T8" fmla="*/ 0 w 18"/>
                <a:gd name="T9" fmla="*/ 58028597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0" y="11"/>
                  </a:moveTo>
                  <a:lnTo>
                    <a:pt x="13" y="0"/>
                  </a:lnTo>
                  <a:lnTo>
                    <a:pt x="18" y="11"/>
                  </a:lnTo>
                  <a:lnTo>
                    <a:pt x="11" y="20"/>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4" name="Freeform 10391"/>
            <p:cNvSpPr>
              <a:spLocks/>
            </p:cNvSpPr>
            <p:nvPr/>
          </p:nvSpPr>
          <p:spPr bwMode="auto">
            <a:xfrm>
              <a:off x="2890394" y="3799550"/>
              <a:ext cx="76684" cy="43108"/>
            </a:xfrm>
            <a:custGeom>
              <a:avLst/>
              <a:gdLst>
                <a:gd name="T0" fmla="*/ 0 w 38"/>
                <a:gd name="T1" fmla="*/ 0 h 24"/>
                <a:gd name="T2" fmla="*/ 66649767 w 38"/>
                <a:gd name="T3" fmla="*/ 10612533 h 24"/>
                <a:gd name="T4" fmla="*/ 126634374 w 38"/>
                <a:gd name="T5" fmla="*/ 79584737 h 24"/>
                <a:gd name="T6" fmla="*/ 0 w 38"/>
                <a:gd name="T7" fmla="*/ 127336505 h 24"/>
                <a:gd name="T8" fmla="*/ 0 w 38"/>
                <a:gd name="T9" fmla="*/ 0 h 24"/>
                <a:gd name="T10" fmla="*/ 0 60000 65536"/>
                <a:gd name="T11" fmla="*/ 0 60000 65536"/>
                <a:gd name="T12" fmla="*/ 0 60000 65536"/>
                <a:gd name="T13" fmla="*/ 0 60000 65536"/>
                <a:gd name="T14" fmla="*/ 0 60000 65536"/>
                <a:gd name="T15" fmla="*/ 0 w 38"/>
                <a:gd name="T16" fmla="*/ 0 h 24"/>
                <a:gd name="T17" fmla="*/ 38 w 38"/>
                <a:gd name="T18" fmla="*/ 24 h 24"/>
              </a:gdLst>
              <a:ahLst/>
              <a:cxnLst>
                <a:cxn ang="T10">
                  <a:pos x="T0" y="T1"/>
                </a:cxn>
                <a:cxn ang="T11">
                  <a:pos x="T2" y="T3"/>
                </a:cxn>
                <a:cxn ang="T12">
                  <a:pos x="T4" y="T5"/>
                </a:cxn>
                <a:cxn ang="T13">
                  <a:pos x="T6" y="T7"/>
                </a:cxn>
                <a:cxn ang="T14">
                  <a:pos x="T8" y="T9"/>
                </a:cxn>
              </a:cxnLst>
              <a:rect l="T15" t="T16" r="T17" b="T18"/>
              <a:pathLst>
                <a:path w="38" h="24">
                  <a:moveTo>
                    <a:pt x="0" y="0"/>
                  </a:moveTo>
                  <a:lnTo>
                    <a:pt x="20" y="2"/>
                  </a:lnTo>
                  <a:lnTo>
                    <a:pt x="38" y="15"/>
                  </a:lnTo>
                  <a:lnTo>
                    <a:pt x="0" y="2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5" name="Freeform 10392"/>
            <p:cNvSpPr>
              <a:spLocks/>
            </p:cNvSpPr>
            <p:nvPr/>
          </p:nvSpPr>
          <p:spPr bwMode="auto">
            <a:xfrm>
              <a:off x="2890394" y="3799550"/>
              <a:ext cx="76684" cy="43108"/>
            </a:xfrm>
            <a:custGeom>
              <a:avLst/>
              <a:gdLst>
                <a:gd name="T0" fmla="*/ 0 w 38"/>
                <a:gd name="T1" fmla="*/ 0 h 24"/>
                <a:gd name="T2" fmla="*/ 66649767 w 38"/>
                <a:gd name="T3" fmla="*/ 10612533 h 24"/>
                <a:gd name="T4" fmla="*/ 126634374 w 38"/>
                <a:gd name="T5" fmla="*/ 79584737 h 24"/>
                <a:gd name="T6" fmla="*/ 0 w 38"/>
                <a:gd name="T7" fmla="*/ 127336505 h 24"/>
                <a:gd name="T8" fmla="*/ 0 w 38"/>
                <a:gd name="T9" fmla="*/ 0 h 24"/>
                <a:gd name="T10" fmla="*/ 0 60000 65536"/>
                <a:gd name="T11" fmla="*/ 0 60000 65536"/>
                <a:gd name="T12" fmla="*/ 0 60000 65536"/>
                <a:gd name="T13" fmla="*/ 0 60000 65536"/>
                <a:gd name="T14" fmla="*/ 0 60000 65536"/>
                <a:gd name="T15" fmla="*/ 0 w 38"/>
                <a:gd name="T16" fmla="*/ 0 h 24"/>
                <a:gd name="T17" fmla="*/ 38 w 38"/>
                <a:gd name="T18" fmla="*/ 24 h 24"/>
              </a:gdLst>
              <a:ahLst/>
              <a:cxnLst>
                <a:cxn ang="T10">
                  <a:pos x="T0" y="T1"/>
                </a:cxn>
                <a:cxn ang="T11">
                  <a:pos x="T2" y="T3"/>
                </a:cxn>
                <a:cxn ang="T12">
                  <a:pos x="T4" y="T5"/>
                </a:cxn>
                <a:cxn ang="T13">
                  <a:pos x="T6" y="T7"/>
                </a:cxn>
                <a:cxn ang="T14">
                  <a:pos x="T8" y="T9"/>
                </a:cxn>
              </a:cxnLst>
              <a:rect l="T15" t="T16" r="T17" b="T18"/>
              <a:pathLst>
                <a:path w="38" h="24">
                  <a:moveTo>
                    <a:pt x="0" y="0"/>
                  </a:moveTo>
                  <a:lnTo>
                    <a:pt x="20" y="2"/>
                  </a:lnTo>
                  <a:lnTo>
                    <a:pt x="38" y="15"/>
                  </a:lnTo>
                  <a:lnTo>
                    <a:pt x="0" y="24"/>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6" name="Freeform 10393"/>
            <p:cNvSpPr>
              <a:spLocks/>
            </p:cNvSpPr>
            <p:nvPr/>
          </p:nvSpPr>
          <p:spPr bwMode="auto">
            <a:xfrm>
              <a:off x="2459923" y="3919019"/>
              <a:ext cx="57512" cy="19706"/>
            </a:xfrm>
            <a:custGeom>
              <a:avLst/>
              <a:gdLst>
                <a:gd name="T0" fmla="*/ 0 w 29"/>
                <a:gd name="T1" fmla="*/ 47627309 h 11"/>
                <a:gd name="T2" fmla="*/ 94975825 w 29"/>
                <a:gd name="T3" fmla="*/ 58212182 h 11"/>
                <a:gd name="T4" fmla="*/ 29475817 w 29"/>
                <a:gd name="T5" fmla="*/ 0 h 11"/>
                <a:gd name="T6" fmla="*/ 0 w 29"/>
                <a:gd name="T7" fmla="*/ 47627309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9"/>
                  </a:moveTo>
                  <a:lnTo>
                    <a:pt x="29" y="11"/>
                  </a:lnTo>
                  <a:lnTo>
                    <a:pt x="9"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7" name="Freeform 10394"/>
            <p:cNvSpPr>
              <a:spLocks/>
            </p:cNvSpPr>
            <p:nvPr/>
          </p:nvSpPr>
          <p:spPr bwMode="auto">
            <a:xfrm>
              <a:off x="2459923" y="3919019"/>
              <a:ext cx="57512" cy="19706"/>
            </a:xfrm>
            <a:custGeom>
              <a:avLst/>
              <a:gdLst>
                <a:gd name="T0" fmla="*/ 0 w 29"/>
                <a:gd name="T1" fmla="*/ 47627309 h 11"/>
                <a:gd name="T2" fmla="*/ 94975825 w 29"/>
                <a:gd name="T3" fmla="*/ 58212182 h 11"/>
                <a:gd name="T4" fmla="*/ 29475817 w 29"/>
                <a:gd name="T5" fmla="*/ 0 h 11"/>
                <a:gd name="T6" fmla="*/ 0 w 29"/>
                <a:gd name="T7" fmla="*/ 47627309 h 11"/>
                <a:gd name="T8" fmla="*/ 0 60000 65536"/>
                <a:gd name="T9" fmla="*/ 0 60000 65536"/>
                <a:gd name="T10" fmla="*/ 0 60000 65536"/>
                <a:gd name="T11" fmla="*/ 0 60000 65536"/>
                <a:gd name="T12" fmla="*/ 0 w 29"/>
                <a:gd name="T13" fmla="*/ 0 h 11"/>
                <a:gd name="T14" fmla="*/ 29 w 29"/>
                <a:gd name="T15" fmla="*/ 11 h 11"/>
              </a:gdLst>
              <a:ahLst/>
              <a:cxnLst>
                <a:cxn ang="T8">
                  <a:pos x="T0" y="T1"/>
                </a:cxn>
                <a:cxn ang="T9">
                  <a:pos x="T2" y="T3"/>
                </a:cxn>
                <a:cxn ang="T10">
                  <a:pos x="T4" y="T5"/>
                </a:cxn>
                <a:cxn ang="T11">
                  <a:pos x="T6" y="T7"/>
                </a:cxn>
              </a:cxnLst>
              <a:rect l="T12" t="T13" r="T14" b="T15"/>
              <a:pathLst>
                <a:path w="29" h="11">
                  <a:moveTo>
                    <a:pt x="0" y="9"/>
                  </a:moveTo>
                  <a:lnTo>
                    <a:pt x="29" y="11"/>
                  </a:lnTo>
                  <a:lnTo>
                    <a:pt x="9" y="0"/>
                  </a:lnTo>
                  <a:lnTo>
                    <a:pt x="0" y="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8" name="Freeform 10395"/>
            <p:cNvSpPr>
              <a:spLocks/>
            </p:cNvSpPr>
            <p:nvPr/>
          </p:nvSpPr>
          <p:spPr bwMode="auto">
            <a:xfrm>
              <a:off x="3143100" y="5396991"/>
              <a:ext cx="40084" cy="18474"/>
            </a:xfrm>
            <a:custGeom>
              <a:avLst/>
              <a:gdLst>
                <a:gd name="T0" fmla="*/ 0 w 20"/>
                <a:gd name="T1" fmla="*/ 54568445 h 11"/>
                <a:gd name="T2" fmla="*/ 66194430 w 20"/>
                <a:gd name="T3" fmla="*/ 9920945 h 11"/>
                <a:gd name="T4" fmla="*/ 23168690 w 20"/>
                <a:gd name="T5" fmla="*/ 0 h 11"/>
                <a:gd name="T6" fmla="*/ 36406115 w 20"/>
                <a:gd name="T7" fmla="*/ 24803445 h 11"/>
                <a:gd name="T8" fmla="*/ 0 w 20"/>
                <a:gd name="T9" fmla="*/ 54568445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11"/>
                  </a:moveTo>
                  <a:lnTo>
                    <a:pt x="20" y="2"/>
                  </a:lnTo>
                  <a:lnTo>
                    <a:pt x="7" y="0"/>
                  </a:lnTo>
                  <a:lnTo>
                    <a:pt x="11" y="5"/>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09" name="Freeform 10396"/>
            <p:cNvSpPr>
              <a:spLocks/>
            </p:cNvSpPr>
            <p:nvPr/>
          </p:nvSpPr>
          <p:spPr bwMode="auto">
            <a:xfrm>
              <a:off x="3143100" y="5396991"/>
              <a:ext cx="40084" cy="18474"/>
            </a:xfrm>
            <a:custGeom>
              <a:avLst/>
              <a:gdLst>
                <a:gd name="T0" fmla="*/ 0 w 20"/>
                <a:gd name="T1" fmla="*/ 54568445 h 11"/>
                <a:gd name="T2" fmla="*/ 66194430 w 20"/>
                <a:gd name="T3" fmla="*/ 9920945 h 11"/>
                <a:gd name="T4" fmla="*/ 23168690 w 20"/>
                <a:gd name="T5" fmla="*/ 0 h 11"/>
                <a:gd name="T6" fmla="*/ 36406115 w 20"/>
                <a:gd name="T7" fmla="*/ 24803445 h 11"/>
                <a:gd name="T8" fmla="*/ 0 w 20"/>
                <a:gd name="T9" fmla="*/ 54568445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0" y="11"/>
                  </a:moveTo>
                  <a:lnTo>
                    <a:pt x="20" y="2"/>
                  </a:lnTo>
                  <a:lnTo>
                    <a:pt x="7" y="0"/>
                  </a:lnTo>
                  <a:lnTo>
                    <a:pt x="11" y="5"/>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0" name="Freeform 10397"/>
            <p:cNvSpPr>
              <a:spLocks/>
            </p:cNvSpPr>
            <p:nvPr/>
          </p:nvSpPr>
          <p:spPr bwMode="auto">
            <a:xfrm>
              <a:off x="3176213" y="5396991"/>
              <a:ext cx="40085" cy="18474"/>
            </a:xfrm>
            <a:custGeom>
              <a:avLst/>
              <a:gdLst>
                <a:gd name="T0" fmla="*/ 0 w 20"/>
                <a:gd name="T1" fmla="*/ 54568445 h 11"/>
                <a:gd name="T2" fmla="*/ 66196243 w 20"/>
                <a:gd name="T3" fmla="*/ 9920945 h 11"/>
                <a:gd name="T4" fmla="*/ 29789131 w 20"/>
                <a:gd name="T5" fmla="*/ 0 h 11"/>
                <a:gd name="T6" fmla="*/ 0 w 20"/>
                <a:gd name="T7" fmla="*/ 54568445 h 11"/>
                <a:gd name="T8" fmla="*/ 0 60000 65536"/>
                <a:gd name="T9" fmla="*/ 0 60000 65536"/>
                <a:gd name="T10" fmla="*/ 0 60000 65536"/>
                <a:gd name="T11" fmla="*/ 0 60000 65536"/>
                <a:gd name="T12" fmla="*/ 0 w 20"/>
                <a:gd name="T13" fmla="*/ 0 h 11"/>
                <a:gd name="T14" fmla="*/ 20 w 20"/>
                <a:gd name="T15" fmla="*/ 11 h 11"/>
              </a:gdLst>
              <a:ahLst/>
              <a:cxnLst>
                <a:cxn ang="T8">
                  <a:pos x="T0" y="T1"/>
                </a:cxn>
                <a:cxn ang="T9">
                  <a:pos x="T2" y="T3"/>
                </a:cxn>
                <a:cxn ang="T10">
                  <a:pos x="T4" y="T5"/>
                </a:cxn>
                <a:cxn ang="T11">
                  <a:pos x="T6" y="T7"/>
                </a:cxn>
              </a:cxnLst>
              <a:rect l="T12" t="T13" r="T14" b="T15"/>
              <a:pathLst>
                <a:path w="20" h="11">
                  <a:moveTo>
                    <a:pt x="0" y="11"/>
                  </a:moveTo>
                  <a:lnTo>
                    <a:pt x="20" y="2"/>
                  </a:lnTo>
                  <a:lnTo>
                    <a:pt x="9"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1" name="Freeform 10398"/>
            <p:cNvSpPr>
              <a:spLocks/>
            </p:cNvSpPr>
            <p:nvPr/>
          </p:nvSpPr>
          <p:spPr bwMode="auto">
            <a:xfrm>
              <a:off x="3176213" y="5396991"/>
              <a:ext cx="40085" cy="18474"/>
            </a:xfrm>
            <a:custGeom>
              <a:avLst/>
              <a:gdLst>
                <a:gd name="T0" fmla="*/ 0 w 20"/>
                <a:gd name="T1" fmla="*/ 54568445 h 11"/>
                <a:gd name="T2" fmla="*/ 66196243 w 20"/>
                <a:gd name="T3" fmla="*/ 9920945 h 11"/>
                <a:gd name="T4" fmla="*/ 29789131 w 20"/>
                <a:gd name="T5" fmla="*/ 0 h 11"/>
                <a:gd name="T6" fmla="*/ 0 w 20"/>
                <a:gd name="T7" fmla="*/ 54568445 h 11"/>
                <a:gd name="T8" fmla="*/ 0 60000 65536"/>
                <a:gd name="T9" fmla="*/ 0 60000 65536"/>
                <a:gd name="T10" fmla="*/ 0 60000 65536"/>
                <a:gd name="T11" fmla="*/ 0 60000 65536"/>
                <a:gd name="T12" fmla="*/ 0 w 20"/>
                <a:gd name="T13" fmla="*/ 0 h 11"/>
                <a:gd name="T14" fmla="*/ 20 w 20"/>
                <a:gd name="T15" fmla="*/ 11 h 11"/>
              </a:gdLst>
              <a:ahLst/>
              <a:cxnLst>
                <a:cxn ang="T8">
                  <a:pos x="T0" y="T1"/>
                </a:cxn>
                <a:cxn ang="T9">
                  <a:pos x="T2" y="T3"/>
                </a:cxn>
                <a:cxn ang="T10">
                  <a:pos x="T4" y="T5"/>
                </a:cxn>
                <a:cxn ang="T11">
                  <a:pos x="T6" y="T7"/>
                </a:cxn>
              </a:cxnLst>
              <a:rect l="T12" t="T13" r="T14" b="T15"/>
              <a:pathLst>
                <a:path w="20" h="11">
                  <a:moveTo>
                    <a:pt x="0" y="11"/>
                  </a:moveTo>
                  <a:lnTo>
                    <a:pt x="20" y="2"/>
                  </a:lnTo>
                  <a:lnTo>
                    <a:pt x="9" y="0"/>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2" name="Freeform 10399"/>
            <p:cNvSpPr>
              <a:spLocks/>
            </p:cNvSpPr>
            <p:nvPr/>
          </p:nvSpPr>
          <p:spPr bwMode="auto">
            <a:xfrm>
              <a:off x="5058436" y="2452132"/>
              <a:ext cx="254448" cy="341166"/>
            </a:xfrm>
            <a:custGeom>
              <a:avLst/>
              <a:gdLst>
                <a:gd name="T0" fmla="*/ 0 w 128"/>
                <a:gd name="T1" fmla="*/ 104975996 h 192"/>
                <a:gd name="T2" fmla="*/ 111614148 w 128"/>
                <a:gd name="T3" fmla="*/ 209951992 h 192"/>
                <a:gd name="T4" fmla="*/ 134594278 w 128"/>
                <a:gd name="T5" fmla="*/ 425151066 h 192"/>
                <a:gd name="T6" fmla="*/ 183835601 w 128"/>
                <a:gd name="T7" fmla="*/ 530127062 h 192"/>
                <a:gd name="T8" fmla="*/ 16414378 w 128"/>
                <a:gd name="T9" fmla="*/ 740079054 h 192"/>
                <a:gd name="T10" fmla="*/ 22980129 w 128"/>
                <a:gd name="T11" fmla="*/ 939532301 h 192"/>
                <a:gd name="T12" fmla="*/ 82070079 w 128"/>
                <a:gd name="T13" fmla="*/ 976275618 h 192"/>
                <a:gd name="T14" fmla="*/ 95199771 w 128"/>
                <a:gd name="T15" fmla="*/ 1007767271 h 192"/>
                <a:gd name="T16" fmla="*/ 272469620 w 128"/>
                <a:gd name="T17" fmla="*/ 950031046 h 192"/>
                <a:gd name="T18" fmla="*/ 420195400 w 128"/>
                <a:gd name="T19" fmla="*/ 750577799 h 192"/>
                <a:gd name="T20" fmla="*/ 354539699 w 128"/>
                <a:gd name="T21" fmla="*/ 540625807 h 192"/>
                <a:gd name="T22" fmla="*/ 367671201 w 128"/>
                <a:gd name="T23" fmla="*/ 435649811 h 192"/>
                <a:gd name="T24" fmla="*/ 331559570 w 128"/>
                <a:gd name="T25" fmla="*/ 330673815 h 192"/>
                <a:gd name="T26" fmla="*/ 361105450 w 128"/>
                <a:gd name="T27" fmla="*/ 257189472 h 192"/>
                <a:gd name="T28" fmla="*/ 308581251 w 128"/>
                <a:gd name="T29" fmla="*/ 178458048 h 192"/>
                <a:gd name="T30" fmla="*/ 324995629 w 128"/>
                <a:gd name="T31" fmla="*/ 104975996 h 192"/>
                <a:gd name="T32" fmla="*/ 331559570 w 128"/>
                <a:gd name="T33" fmla="*/ 36741026 h 192"/>
                <a:gd name="T34" fmla="*/ 288883998 w 128"/>
                <a:gd name="T35" fmla="*/ 0 h 192"/>
                <a:gd name="T36" fmla="*/ 213379670 w 128"/>
                <a:gd name="T37" fmla="*/ 26244572 h 192"/>
                <a:gd name="T38" fmla="*/ 200249979 w 128"/>
                <a:gd name="T39" fmla="*/ 104975996 h 192"/>
                <a:gd name="T40" fmla="*/ 154289720 w 128"/>
                <a:gd name="T41" fmla="*/ 152215767 h 192"/>
                <a:gd name="T42" fmla="*/ 68938577 w 128"/>
                <a:gd name="T43" fmla="*/ 131220568 h 192"/>
                <a:gd name="T44" fmla="*/ 22980129 w 128"/>
                <a:gd name="T45" fmla="*/ 73482052 h 192"/>
                <a:gd name="T46" fmla="*/ 0 w 128"/>
                <a:gd name="T47" fmla="*/ 104975996 h 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
                <a:gd name="T73" fmla="*/ 0 h 192"/>
                <a:gd name="T74" fmla="*/ 128 w 128"/>
                <a:gd name="T75" fmla="*/ 192 h 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 h="192">
                  <a:moveTo>
                    <a:pt x="0" y="20"/>
                  </a:moveTo>
                  <a:lnTo>
                    <a:pt x="34" y="40"/>
                  </a:lnTo>
                  <a:lnTo>
                    <a:pt x="41" y="81"/>
                  </a:lnTo>
                  <a:lnTo>
                    <a:pt x="56" y="101"/>
                  </a:lnTo>
                  <a:lnTo>
                    <a:pt x="5" y="141"/>
                  </a:lnTo>
                  <a:lnTo>
                    <a:pt x="7" y="179"/>
                  </a:lnTo>
                  <a:lnTo>
                    <a:pt x="25" y="186"/>
                  </a:lnTo>
                  <a:lnTo>
                    <a:pt x="29" y="192"/>
                  </a:lnTo>
                  <a:lnTo>
                    <a:pt x="83" y="181"/>
                  </a:lnTo>
                  <a:lnTo>
                    <a:pt x="128" y="143"/>
                  </a:lnTo>
                  <a:lnTo>
                    <a:pt x="108" y="103"/>
                  </a:lnTo>
                  <a:lnTo>
                    <a:pt x="112" y="83"/>
                  </a:lnTo>
                  <a:lnTo>
                    <a:pt x="101" y="63"/>
                  </a:lnTo>
                  <a:lnTo>
                    <a:pt x="110" y="49"/>
                  </a:lnTo>
                  <a:lnTo>
                    <a:pt x="94" y="34"/>
                  </a:lnTo>
                  <a:lnTo>
                    <a:pt x="99" y="20"/>
                  </a:lnTo>
                  <a:lnTo>
                    <a:pt x="101" y="7"/>
                  </a:lnTo>
                  <a:lnTo>
                    <a:pt x="88" y="0"/>
                  </a:lnTo>
                  <a:lnTo>
                    <a:pt x="65" y="5"/>
                  </a:lnTo>
                  <a:lnTo>
                    <a:pt x="61" y="20"/>
                  </a:lnTo>
                  <a:lnTo>
                    <a:pt x="47" y="29"/>
                  </a:lnTo>
                  <a:lnTo>
                    <a:pt x="21" y="25"/>
                  </a:lnTo>
                  <a:lnTo>
                    <a:pt x="7" y="14"/>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3" name="Freeform 10400"/>
            <p:cNvSpPr>
              <a:spLocks/>
            </p:cNvSpPr>
            <p:nvPr/>
          </p:nvSpPr>
          <p:spPr bwMode="auto">
            <a:xfrm>
              <a:off x="5058436" y="2452132"/>
              <a:ext cx="254448" cy="341166"/>
            </a:xfrm>
            <a:custGeom>
              <a:avLst/>
              <a:gdLst>
                <a:gd name="T0" fmla="*/ 0 w 128"/>
                <a:gd name="T1" fmla="*/ 104975996 h 192"/>
                <a:gd name="T2" fmla="*/ 111614148 w 128"/>
                <a:gd name="T3" fmla="*/ 209951992 h 192"/>
                <a:gd name="T4" fmla="*/ 134594278 w 128"/>
                <a:gd name="T5" fmla="*/ 425151066 h 192"/>
                <a:gd name="T6" fmla="*/ 183835601 w 128"/>
                <a:gd name="T7" fmla="*/ 530127062 h 192"/>
                <a:gd name="T8" fmla="*/ 16414378 w 128"/>
                <a:gd name="T9" fmla="*/ 740079054 h 192"/>
                <a:gd name="T10" fmla="*/ 22980129 w 128"/>
                <a:gd name="T11" fmla="*/ 939532301 h 192"/>
                <a:gd name="T12" fmla="*/ 82070079 w 128"/>
                <a:gd name="T13" fmla="*/ 976275618 h 192"/>
                <a:gd name="T14" fmla="*/ 95199771 w 128"/>
                <a:gd name="T15" fmla="*/ 1007767271 h 192"/>
                <a:gd name="T16" fmla="*/ 272469620 w 128"/>
                <a:gd name="T17" fmla="*/ 950031046 h 192"/>
                <a:gd name="T18" fmla="*/ 420195400 w 128"/>
                <a:gd name="T19" fmla="*/ 750577799 h 192"/>
                <a:gd name="T20" fmla="*/ 354539699 w 128"/>
                <a:gd name="T21" fmla="*/ 540625807 h 192"/>
                <a:gd name="T22" fmla="*/ 367671201 w 128"/>
                <a:gd name="T23" fmla="*/ 435649811 h 192"/>
                <a:gd name="T24" fmla="*/ 331559570 w 128"/>
                <a:gd name="T25" fmla="*/ 330673815 h 192"/>
                <a:gd name="T26" fmla="*/ 361105450 w 128"/>
                <a:gd name="T27" fmla="*/ 257189472 h 192"/>
                <a:gd name="T28" fmla="*/ 308581251 w 128"/>
                <a:gd name="T29" fmla="*/ 178458048 h 192"/>
                <a:gd name="T30" fmla="*/ 324995629 w 128"/>
                <a:gd name="T31" fmla="*/ 104975996 h 192"/>
                <a:gd name="T32" fmla="*/ 331559570 w 128"/>
                <a:gd name="T33" fmla="*/ 36741026 h 192"/>
                <a:gd name="T34" fmla="*/ 288883998 w 128"/>
                <a:gd name="T35" fmla="*/ 0 h 192"/>
                <a:gd name="T36" fmla="*/ 213379670 w 128"/>
                <a:gd name="T37" fmla="*/ 26244572 h 192"/>
                <a:gd name="T38" fmla="*/ 200249979 w 128"/>
                <a:gd name="T39" fmla="*/ 104975996 h 192"/>
                <a:gd name="T40" fmla="*/ 154289720 w 128"/>
                <a:gd name="T41" fmla="*/ 152215767 h 192"/>
                <a:gd name="T42" fmla="*/ 68938577 w 128"/>
                <a:gd name="T43" fmla="*/ 131220568 h 192"/>
                <a:gd name="T44" fmla="*/ 22980129 w 128"/>
                <a:gd name="T45" fmla="*/ 73482052 h 192"/>
                <a:gd name="T46" fmla="*/ 0 w 128"/>
                <a:gd name="T47" fmla="*/ 104975996 h 1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
                <a:gd name="T73" fmla="*/ 0 h 192"/>
                <a:gd name="T74" fmla="*/ 128 w 128"/>
                <a:gd name="T75" fmla="*/ 192 h 19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 h="192">
                  <a:moveTo>
                    <a:pt x="0" y="20"/>
                  </a:moveTo>
                  <a:lnTo>
                    <a:pt x="34" y="40"/>
                  </a:lnTo>
                  <a:lnTo>
                    <a:pt x="41" y="81"/>
                  </a:lnTo>
                  <a:lnTo>
                    <a:pt x="56" y="101"/>
                  </a:lnTo>
                  <a:lnTo>
                    <a:pt x="5" y="141"/>
                  </a:lnTo>
                  <a:lnTo>
                    <a:pt x="7" y="179"/>
                  </a:lnTo>
                  <a:lnTo>
                    <a:pt x="25" y="186"/>
                  </a:lnTo>
                  <a:lnTo>
                    <a:pt x="29" y="192"/>
                  </a:lnTo>
                  <a:lnTo>
                    <a:pt x="83" y="181"/>
                  </a:lnTo>
                  <a:lnTo>
                    <a:pt x="128" y="143"/>
                  </a:lnTo>
                  <a:lnTo>
                    <a:pt x="108" y="103"/>
                  </a:lnTo>
                  <a:lnTo>
                    <a:pt x="112" y="83"/>
                  </a:lnTo>
                  <a:lnTo>
                    <a:pt x="101" y="63"/>
                  </a:lnTo>
                  <a:lnTo>
                    <a:pt x="110" y="49"/>
                  </a:lnTo>
                  <a:lnTo>
                    <a:pt x="94" y="34"/>
                  </a:lnTo>
                  <a:lnTo>
                    <a:pt x="99" y="20"/>
                  </a:lnTo>
                  <a:lnTo>
                    <a:pt x="101" y="7"/>
                  </a:lnTo>
                  <a:lnTo>
                    <a:pt x="88" y="0"/>
                  </a:lnTo>
                  <a:lnTo>
                    <a:pt x="65" y="5"/>
                  </a:lnTo>
                  <a:lnTo>
                    <a:pt x="61" y="20"/>
                  </a:lnTo>
                  <a:lnTo>
                    <a:pt x="47" y="29"/>
                  </a:lnTo>
                  <a:lnTo>
                    <a:pt x="21" y="25"/>
                  </a:lnTo>
                  <a:lnTo>
                    <a:pt x="7" y="14"/>
                  </a:lnTo>
                  <a:lnTo>
                    <a:pt x="0" y="2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4" name="Freeform 10401"/>
            <p:cNvSpPr>
              <a:spLocks/>
            </p:cNvSpPr>
            <p:nvPr/>
          </p:nvSpPr>
          <p:spPr bwMode="auto">
            <a:xfrm>
              <a:off x="4467627" y="3053173"/>
              <a:ext cx="294533" cy="225391"/>
            </a:xfrm>
            <a:custGeom>
              <a:avLst/>
              <a:gdLst>
                <a:gd name="T0" fmla="*/ 0 w 148"/>
                <a:gd name="T1" fmla="*/ 199209568 h 127"/>
                <a:gd name="T2" fmla="*/ 118310942 w 148"/>
                <a:gd name="T3" fmla="*/ 199209568 h 127"/>
                <a:gd name="T4" fmla="*/ 111737910 w 148"/>
                <a:gd name="T5" fmla="*/ 104847743 h 127"/>
                <a:gd name="T6" fmla="*/ 200472023 w 148"/>
                <a:gd name="T7" fmla="*/ 125817292 h 127"/>
                <a:gd name="T8" fmla="*/ 243194915 w 148"/>
                <a:gd name="T9" fmla="*/ 10483631 h 127"/>
                <a:gd name="T10" fmla="*/ 289204322 w 148"/>
                <a:gd name="T11" fmla="*/ 0 h 127"/>
                <a:gd name="T12" fmla="*/ 397655717 w 148"/>
                <a:gd name="T13" fmla="*/ 115331373 h 127"/>
                <a:gd name="T14" fmla="*/ 410801780 w 148"/>
                <a:gd name="T15" fmla="*/ 115331373 h 127"/>
                <a:gd name="T16" fmla="*/ 486389829 w 148"/>
                <a:gd name="T17" fmla="*/ 162513430 h 127"/>
                <a:gd name="T18" fmla="*/ 463384219 w 148"/>
                <a:gd name="T19" fmla="*/ 267361173 h 127"/>
                <a:gd name="T20" fmla="*/ 404228748 w 148"/>
                <a:gd name="T21" fmla="*/ 361722998 h 127"/>
                <a:gd name="T22" fmla="*/ 450239969 w 148"/>
                <a:gd name="T23" fmla="*/ 408905054 h 127"/>
                <a:gd name="T24" fmla="*/ 433807390 w 148"/>
                <a:gd name="T25" fmla="*/ 477054371 h 127"/>
                <a:gd name="T26" fmla="*/ 463384219 w 148"/>
                <a:gd name="T27" fmla="*/ 560932565 h 127"/>
                <a:gd name="T28" fmla="*/ 410801780 w 148"/>
                <a:gd name="T29" fmla="*/ 618598252 h 127"/>
                <a:gd name="T30" fmla="*/ 331929027 w 148"/>
                <a:gd name="T31" fmla="*/ 581902114 h 127"/>
                <a:gd name="T32" fmla="*/ 302350385 w 148"/>
                <a:gd name="T33" fmla="*/ 618598252 h 127"/>
                <a:gd name="T34" fmla="*/ 302350385 w 148"/>
                <a:gd name="T35" fmla="*/ 665780308 h 127"/>
                <a:gd name="T36" fmla="*/ 243194915 w 148"/>
                <a:gd name="T37" fmla="*/ 655296678 h 127"/>
                <a:gd name="T38" fmla="*/ 230048852 w 148"/>
                <a:gd name="T39" fmla="*/ 655296678 h 127"/>
                <a:gd name="T40" fmla="*/ 111737910 w 148"/>
                <a:gd name="T41" fmla="*/ 597628704 h 127"/>
                <a:gd name="T42" fmla="*/ 154460802 w 148"/>
                <a:gd name="T43" fmla="*/ 456084822 h 127"/>
                <a:gd name="T44" fmla="*/ 134743520 w 148"/>
                <a:gd name="T45" fmla="*/ 372208916 h 127"/>
                <a:gd name="T46" fmla="*/ 95305331 w 148"/>
                <a:gd name="T47" fmla="*/ 335510490 h 127"/>
                <a:gd name="T48" fmla="*/ 111737910 w 148"/>
                <a:gd name="T49" fmla="*/ 304057311 h 127"/>
                <a:gd name="T50" fmla="*/ 16432579 w 148"/>
                <a:gd name="T51" fmla="*/ 256875255 h 127"/>
                <a:gd name="T52" fmla="*/ 0 w 148"/>
                <a:gd name="T53" fmla="*/ 199209568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8"/>
                <a:gd name="T82" fmla="*/ 0 h 127"/>
                <a:gd name="T83" fmla="*/ 148 w 148"/>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8" h="127">
                  <a:moveTo>
                    <a:pt x="0" y="38"/>
                  </a:moveTo>
                  <a:lnTo>
                    <a:pt x="36" y="38"/>
                  </a:lnTo>
                  <a:lnTo>
                    <a:pt x="34" y="20"/>
                  </a:lnTo>
                  <a:lnTo>
                    <a:pt x="61" y="24"/>
                  </a:lnTo>
                  <a:lnTo>
                    <a:pt x="74" y="2"/>
                  </a:lnTo>
                  <a:lnTo>
                    <a:pt x="88" y="0"/>
                  </a:lnTo>
                  <a:lnTo>
                    <a:pt x="121" y="22"/>
                  </a:lnTo>
                  <a:lnTo>
                    <a:pt x="125" y="22"/>
                  </a:lnTo>
                  <a:lnTo>
                    <a:pt x="148" y="31"/>
                  </a:lnTo>
                  <a:lnTo>
                    <a:pt x="141" y="51"/>
                  </a:lnTo>
                  <a:lnTo>
                    <a:pt x="123" y="69"/>
                  </a:lnTo>
                  <a:lnTo>
                    <a:pt x="137" y="78"/>
                  </a:lnTo>
                  <a:lnTo>
                    <a:pt x="132" y="91"/>
                  </a:lnTo>
                  <a:lnTo>
                    <a:pt x="141" y="107"/>
                  </a:lnTo>
                  <a:lnTo>
                    <a:pt x="125" y="118"/>
                  </a:lnTo>
                  <a:lnTo>
                    <a:pt x="101" y="111"/>
                  </a:lnTo>
                  <a:lnTo>
                    <a:pt x="92" y="118"/>
                  </a:lnTo>
                  <a:lnTo>
                    <a:pt x="92" y="127"/>
                  </a:lnTo>
                  <a:lnTo>
                    <a:pt x="74" y="125"/>
                  </a:lnTo>
                  <a:lnTo>
                    <a:pt x="70" y="125"/>
                  </a:lnTo>
                  <a:lnTo>
                    <a:pt x="34" y="114"/>
                  </a:lnTo>
                  <a:lnTo>
                    <a:pt x="47" y="87"/>
                  </a:lnTo>
                  <a:lnTo>
                    <a:pt x="41" y="71"/>
                  </a:lnTo>
                  <a:lnTo>
                    <a:pt x="29" y="64"/>
                  </a:lnTo>
                  <a:lnTo>
                    <a:pt x="34" y="58"/>
                  </a:lnTo>
                  <a:lnTo>
                    <a:pt x="5" y="49"/>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5" name="Freeform 10402"/>
            <p:cNvSpPr>
              <a:spLocks/>
            </p:cNvSpPr>
            <p:nvPr/>
          </p:nvSpPr>
          <p:spPr bwMode="auto">
            <a:xfrm>
              <a:off x="4467627" y="3053173"/>
              <a:ext cx="294533" cy="225391"/>
            </a:xfrm>
            <a:custGeom>
              <a:avLst/>
              <a:gdLst>
                <a:gd name="T0" fmla="*/ 0 w 148"/>
                <a:gd name="T1" fmla="*/ 199209568 h 127"/>
                <a:gd name="T2" fmla="*/ 118310942 w 148"/>
                <a:gd name="T3" fmla="*/ 199209568 h 127"/>
                <a:gd name="T4" fmla="*/ 111737910 w 148"/>
                <a:gd name="T5" fmla="*/ 104847743 h 127"/>
                <a:gd name="T6" fmla="*/ 200472023 w 148"/>
                <a:gd name="T7" fmla="*/ 125817292 h 127"/>
                <a:gd name="T8" fmla="*/ 243194915 w 148"/>
                <a:gd name="T9" fmla="*/ 10483631 h 127"/>
                <a:gd name="T10" fmla="*/ 289204322 w 148"/>
                <a:gd name="T11" fmla="*/ 0 h 127"/>
                <a:gd name="T12" fmla="*/ 397655717 w 148"/>
                <a:gd name="T13" fmla="*/ 115331373 h 127"/>
                <a:gd name="T14" fmla="*/ 410801780 w 148"/>
                <a:gd name="T15" fmla="*/ 115331373 h 127"/>
                <a:gd name="T16" fmla="*/ 486389829 w 148"/>
                <a:gd name="T17" fmla="*/ 162513430 h 127"/>
                <a:gd name="T18" fmla="*/ 463384219 w 148"/>
                <a:gd name="T19" fmla="*/ 267361173 h 127"/>
                <a:gd name="T20" fmla="*/ 404228748 w 148"/>
                <a:gd name="T21" fmla="*/ 361722998 h 127"/>
                <a:gd name="T22" fmla="*/ 450239969 w 148"/>
                <a:gd name="T23" fmla="*/ 408905054 h 127"/>
                <a:gd name="T24" fmla="*/ 433807390 w 148"/>
                <a:gd name="T25" fmla="*/ 477054371 h 127"/>
                <a:gd name="T26" fmla="*/ 463384219 w 148"/>
                <a:gd name="T27" fmla="*/ 560932565 h 127"/>
                <a:gd name="T28" fmla="*/ 410801780 w 148"/>
                <a:gd name="T29" fmla="*/ 618598252 h 127"/>
                <a:gd name="T30" fmla="*/ 331929027 w 148"/>
                <a:gd name="T31" fmla="*/ 581902114 h 127"/>
                <a:gd name="T32" fmla="*/ 302350385 w 148"/>
                <a:gd name="T33" fmla="*/ 618598252 h 127"/>
                <a:gd name="T34" fmla="*/ 302350385 w 148"/>
                <a:gd name="T35" fmla="*/ 665780308 h 127"/>
                <a:gd name="T36" fmla="*/ 243194915 w 148"/>
                <a:gd name="T37" fmla="*/ 655296678 h 127"/>
                <a:gd name="T38" fmla="*/ 230048852 w 148"/>
                <a:gd name="T39" fmla="*/ 655296678 h 127"/>
                <a:gd name="T40" fmla="*/ 111737910 w 148"/>
                <a:gd name="T41" fmla="*/ 597628704 h 127"/>
                <a:gd name="T42" fmla="*/ 154460802 w 148"/>
                <a:gd name="T43" fmla="*/ 456084822 h 127"/>
                <a:gd name="T44" fmla="*/ 134743520 w 148"/>
                <a:gd name="T45" fmla="*/ 372208916 h 127"/>
                <a:gd name="T46" fmla="*/ 95305331 w 148"/>
                <a:gd name="T47" fmla="*/ 335510490 h 127"/>
                <a:gd name="T48" fmla="*/ 111737910 w 148"/>
                <a:gd name="T49" fmla="*/ 304057311 h 127"/>
                <a:gd name="T50" fmla="*/ 16432579 w 148"/>
                <a:gd name="T51" fmla="*/ 256875255 h 127"/>
                <a:gd name="T52" fmla="*/ 0 w 148"/>
                <a:gd name="T53" fmla="*/ 199209568 h 1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8"/>
                <a:gd name="T82" fmla="*/ 0 h 127"/>
                <a:gd name="T83" fmla="*/ 148 w 148"/>
                <a:gd name="T84" fmla="*/ 127 h 1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8" h="127">
                  <a:moveTo>
                    <a:pt x="0" y="38"/>
                  </a:moveTo>
                  <a:lnTo>
                    <a:pt x="36" y="38"/>
                  </a:lnTo>
                  <a:lnTo>
                    <a:pt x="34" y="20"/>
                  </a:lnTo>
                  <a:lnTo>
                    <a:pt x="61" y="24"/>
                  </a:lnTo>
                  <a:lnTo>
                    <a:pt x="74" y="2"/>
                  </a:lnTo>
                  <a:lnTo>
                    <a:pt x="88" y="0"/>
                  </a:lnTo>
                  <a:lnTo>
                    <a:pt x="121" y="22"/>
                  </a:lnTo>
                  <a:lnTo>
                    <a:pt x="125" y="22"/>
                  </a:lnTo>
                  <a:lnTo>
                    <a:pt x="148" y="31"/>
                  </a:lnTo>
                  <a:lnTo>
                    <a:pt x="141" y="51"/>
                  </a:lnTo>
                  <a:lnTo>
                    <a:pt x="123" y="69"/>
                  </a:lnTo>
                  <a:lnTo>
                    <a:pt x="137" y="78"/>
                  </a:lnTo>
                  <a:lnTo>
                    <a:pt x="132" y="91"/>
                  </a:lnTo>
                  <a:lnTo>
                    <a:pt x="141" y="107"/>
                  </a:lnTo>
                  <a:lnTo>
                    <a:pt x="125" y="118"/>
                  </a:lnTo>
                  <a:lnTo>
                    <a:pt x="101" y="111"/>
                  </a:lnTo>
                  <a:lnTo>
                    <a:pt x="92" y="118"/>
                  </a:lnTo>
                  <a:lnTo>
                    <a:pt x="92" y="127"/>
                  </a:lnTo>
                  <a:lnTo>
                    <a:pt x="74" y="125"/>
                  </a:lnTo>
                  <a:lnTo>
                    <a:pt x="70" y="125"/>
                  </a:lnTo>
                  <a:lnTo>
                    <a:pt x="34" y="114"/>
                  </a:lnTo>
                  <a:lnTo>
                    <a:pt x="47" y="87"/>
                  </a:lnTo>
                  <a:lnTo>
                    <a:pt x="41" y="71"/>
                  </a:lnTo>
                  <a:lnTo>
                    <a:pt x="29" y="64"/>
                  </a:lnTo>
                  <a:lnTo>
                    <a:pt x="34" y="58"/>
                  </a:lnTo>
                  <a:lnTo>
                    <a:pt x="5" y="49"/>
                  </a:lnTo>
                  <a:lnTo>
                    <a:pt x="0" y="38"/>
                  </a:lnTo>
                </a:path>
              </a:pathLst>
            </a:custGeom>
            <a:solidFill>
              <a:srgbClr val="202B6C"/>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6" name="Freeform 10403"/>
            <p:cNvSpPr>
              <a:spLocks/>
            </p:cNvSpPr>
            <p:nvPr/>
          </p:nvSpPr>
          <p:spPr bwMode="auto">
            <a:xfrm>
              <a:off x="4776102" y="3262552"/>
              <a:ext cx="15687" cy="44339"/>
            </a:xfrm>
            <a:custGeom>
              <a:avLst/>
              <a:gdLst>
                <a:gd name="T0" fmla="*/ 0 w 8"/>
                <a:gd name="T1" fmla="*/ 73344024 h 25"/>
                <a:gd name="T2" fmla="*/ 25902358 w 8"/>
                <a:gd name="T3" fmla="*/ 0 h 25"/>
                <a:gd name="T4" fmla="*/ 25902358 w 8"/>
                <a:gd name="T5" fmla="*/ 130971798 h 25"/>
                <a:gd name="T6" fmla="*/ 0 w 8"/>
                <a:gd name="T7" fmla="*/ 73344024 h 25"/>
                <a:gd name="T8" fmla="*/ 0 60000 65536"/>
                <a:gd name="T9" fmla="*/ 0 60000 65536"/>
                <a:gd name="T10" fmla="*/ 0 60000 65536"/>
                <a:gd name="T11" fmla="*/ 0 60000 65536"/>
                <a:gd name="T12" fmla="*/ 0 w 8"/>
                <a:gd name="T13" fmla="*/ 0 h 25"/>
                <a:gd name="T14" fmla="*/ 8 w 8"/>
                <a:gd name="T15" fmla="*/ 25 h 25"/>
              </a:gdLst>
              <a:ahLst/>
              <a:cxnLst>
                <a:cxn ang="T8">
                  <a:pos x="T0" y="T1"/>
                </a:cxn>
                <a:cxn ang="T9">
                  <a:pos x="T2" y="T3"/>
                </a:cxn>
                <a:cxn ang="T10">
                  <a:pos x="T4" y="T5"/>
                </a:cxn>
                <a:cxn ang="T11">
                  <a:pos x="T6" y="T7"/>
                </a:cxn>
              </a:cxnLst>
              <a:rect l="T12" t="T13" r="T14" b="T15"/>
              <a:pathLst>
                <a:path w="8" h="25">
                  <a:moveTo>
                    <a:pt x="0" y="14"/>
                  </a:moveTo>
                  <a:lnTo>
                    <a:pt x="8" y="0"/>
                  </a:lnTo>
                  <a:lnTo>
                    <a:pt x="8" y="25"/>
                  </a:ln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7" name="Freeform 10404"/>
            <p:cNvSpPr>
              <a:spLocks/>
            </p:cNvSpPr>
            <p:nvPr/>
          </p:nvSpPr>
          <p:spPr bwMode="auto">
            <a:xfrm>
              <a:off x="4776102" y="3262552"/>
              <a:ext cx="15687" cy="44339"/>
            </a:xfrm>
            <a:custGeom>
              <a:avLst/>
              <a:gdLst>
                <a:gd name="T0" fmla="*/ 0 w 8"/>
                <a:gd name="T1" fmla="*/ 73344024 h 25"/>
                <a:gd name="T2" fmla="*/ 25902358 w 8"/>
                <a:gd name="T3" fmla="*/ 0 h 25"/>
                <a:gd name="T4" fmla="*/ 25902358 w 8"/>
                <a:gd name="T5" fmla="*/ 130971798 h 25"/>
                <a:gd name="T6" fmla="*/ 0 w 8"/>
                <a:gd name="T7" fmla="*/ 73344024 h 25"/>
                <a:gd name="T8" fmla="*/ 0 60000 65536"/>
                <a:gd name="T9" fmla="*/ 0 60000 65536"/>
                <a:gd name="T10" fmla="*/ 0 60000 65536"/>
                <a:gd name="T11" fmla="*/ 0 60000 65536"/>
                <a:gd name="T12" fmla="*/ 0 w 8"/>
                <a:gd name="T13" fmla="*/ 0 h 25"/>
                <a:gd name="T14" fmla="*/ 8 w 8"/>
                <a:gd name="T15" fmla="*/ 25 h 25"/>
              </a:gdLst>
              <a:ahLst/>
              <a:cxnLst>
                <a:cxn ang="T8">
                  <a:pos x="T0" y="T1"/>
                </a:cxn>
                <a:cxn ang="T9">
                  <a:pos x="T2" y="T3"/>
                </a:cxn>
                <a:cxn ang="T10">
                  <a:pos x="T4" y="T5"/>
                </a:cxn>
                <a:cxn ang="T11">
                  <a:pos x="T6" y="T7"/>
                </a:cxn>
              </a:cxnLst>
              <a:rect l="T12" t="T13" r="T14" b="T15"/>
              <a:pathLst>
                <a:path w="8" h="25">
                  <a:moveTo>
                    <a:pt x="0" y="14"/>
                  </a:moveTo>
                  <a:lnTo>
                    <a:pt x="8" y="0"/>
                  </a:lnTo>
                  <a:lnTo>
                    <a:pt x="8" y="25"/>
                  </a:lnTo>
                  <a:lnTo>
                    <a:pt x="0" y="1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8" name="Freeform 10405"/>
            <p:cNvSpPr>
              <a:spLocks/>
            </p:cNvSpPr>
            <p:nvPr/>
          </p:nvSpPr>
          <p:spPr bwMode="auto">
            <a:xfrm>
              <a:off x="3298209" y="4104996"/>
              <a:ext cx="67970" cy="71436"/>
            </a:xfrm>
            <a:custGeom>
              <a:avLst/>
              <a:gdLst>
                <a:gd name="T0" fmla="*/ 0 w 34"/>
                <a:gd name="T1" fmla="*/ 200463388 h 40"/>
                <a:gd name="T2" fmla="*/ 52820894 w 34"/>
                <a:gd name="T3" fmla="*/ 211012881 h 40"/>
                <a:gd name="T4" fmla="*/ 112244627 w 34"/>
                <a:gd name="T5" fmla="*/ 94956948 h 40"/>
                <a:gd name="T6" fmla="*/ 16507098 w 34"/>
                <a:gd name="T7" fmla="*/ 0 h 40"/>
                <a:gd name="T8" fmla="*/ 0 w 34"/>
                <a:gd name="T9" fmla="*/ 200463388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0" y="38"/>
                  </a:moveTo>
                  <a:lnTo>
                    <a:pt x="16" y="40"/>
                  </a:lnTo>
                  <a:lnTo>
                    <a:pt x="34" y="18"/>
                  </a:lnTo>
                  <a:lnTo>
                    <a:pt x="5"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19" name="Freeform 10406"/>
            <p:cNvSpPr>
              <a:spLocks/>
            </p:cNvSpPr>
            <p:nvPr/>
          </p:nvSpPr>
          <p:spPr bwMode="auto">
            <a:xfrm>
              <a:off x="3298209" y="4104996"/>
              <a:ext cx="67970" cy="71436"/>
            </a:xfrm>
            <a:custGeom>
              <a:avLst/>
              <a:gdLst>
                <a:gd name="T0" fmla="*/ 0 w 34"/>
                <a:gd name="T1" fmla="*/ 200463388 h 40"/>
                <a:gd name="T2" fmla="*/ 52820894 w 34"/>
                <a:gd name="T3" fmla="*/ 211012881 h 40"/>
                <a:gd name="T4" fmla="*/ 112244627 w 34"/>
                <a:gd name="T5" fmla="*/ 94956948 h 40"/>
                <a:gd name="T6" fmla="*/ 16507098 w 34"/>
                <a:gd name="T7" fmla="*/ 0 h 40"/>
                <a:gd name="T8" fmla="*/ 0 w 34"/>
                <a:gd name="T9" fmla="*/ 200463388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0" y="38"/>
                  </a:moveTo>
                  <a:lnTo>
                    <a:pt x="16" y="40"/>
                  </a:lnTo>
                  <a:lnTo>
                    <a:pt x="34" y="18"/>
                  </a:lnTo>
                  <a:lnTo>
                    <a:pt x="5" y="0"/>
                  </a:lnTo>
                  <a:lnTo>
                    <a:pt x="0" y="3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0" name="Freeform 10407"/>
            <p:cNvSpPr>
              <a:spLocks/>
            </p:cNvSpPr>
            <p:nvPr/>
          </p:nvSpPr>
          <p:spPr bwMode="auto">
            <a:xfrm>
              <a:off x="4711620" y="2944788"/>
              <a:ext cx="205650" cy="201989"/>
            </a:xfrm>
            <a:custGeom>
              <a:avLst/>
              <a:gdLst>
                <a:gd name="T0" fmla="*/ 0 w 103"/>
                <a:gd name="T1" fmla="*/ 245989642 h 114"/>
                <a:gd name="T2" fmla="*/ 46160154 w 103"/>
                <a:gd name="T3" fmla="*/ 225054305 h 114"/>
                <a:gd name="T4" fmla="*/ 46160154 w 103"/>
                <a:gd name="T5" fmla="*/ 141312956 h 114"/>
                <a:gd name="T6" fmla="*/ 65943856 w 103"/>
                <a:gd name="T7" fmla="*/ 94207876 h 114"/>
                <a:gd name="T8" fmla="*/ 105509442 w 103"/>
                <a:gd name="T9" fmla="*/ 130846429 h 114"/>
                <a:gd name="T10" fmla="*/ 105509442 w 103"/>
                <a:gd name="T11" fmla="*/ 0 h 114"/>
                <a:gd name="T12" fmla="*/ 131887712 w 103"/>
                <a:gd name="T13" fmla="*/ 0 h 114"/>
                <a:gd name="T14" fmla="*/ 191237001 w 103"/>
                <a:gd name="T15" fmla="*/ 47105080 h 114"/>
                <a:gd name="T16" fmla="*/ 184642433 w 103"/>
                <a:gd name="T17" fmla="*/ 73272539 h 114"/>
                <a:gd name="T18" fmla="*/ 257179038 w 103"/>
                <a:gd name="T19" fmla="*/ 36636269 h 114"/>
                <a:gd name="T20" fmla="*/ 316528327 w 103"/>
                <a:gd name="T21" fmla="*/ 94207876 h 114"/>
                <a:gd name="T22" fmla="*/ 339609313 w 103"/>
                <a:gd name="T23" fmla="*/ 329730991 h 114"/>
                <a:gd name="T24" fmla="*/ 316528327 w 103"/>
                <a:gd name="T25" fmla="*/ 319262181 h 114"/>
                <a:gd name="T26" fmla="*/ 237397154 w 103"/>
                <a:gd name="T27" fmla="*/ 376836071 h 114"/>
                <a:gd name="T28" fmla="*/ 303341010 w 103"/>
                <a:gd name="T29" fmla="*/ 502448095 h 114"/>
                <a:gd name="T30" fmla="*/ 273665457 w 103"/>
                <a:gd name="T31" fmla="*/ 596655971 h 114"/>
                <a:gd name="T32" fmla="*/ 131887712 w 103"/>
                <a:gd name="T33" fmla="*/ 596655971 h 114"/>
                <a:gd name="T34" fmla="*/ 59349289 w 103"/>
                <a:gd name="T35" fmla="*/ 586189444 h 114"/>
                <a:gd name="T36" fmla="*/ 82430275 w 103"/>
                <a:gd name="T37" fmla="*/ 491979284 h 114"/>
                <a:gd name="T38" fmla="*/ 6594567 w 103"/>
                <a:gd name="T39" fmla="*/ 444874204 h 114"/>
                <a:gd name="T40" fmla="*/ 6594567 w 103"/>
                <a:gd name="T41" fmla="*/ 387302598 h 114"/>
                <a:gd name="T42" fmla="*/ 0 w 103"/>
                <a:gd name="T43" fmla="*/ 340197518 h 114"/>
                <a:gd name="T44" fmla="*/ 0 w 103"/>
                <a:gd name="T45" fmla="*/ 245989642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14"/>
                <a:gd name="T71" fmla="*/ 103 w 103"/>
                <a:gd name="T72" fmla="*/ 114 h 1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14">
                  <a:moveTo>
                    <a:pt x="0" y="47"/>
                  </a:moveTo>
                  <a:lnTo>
                    <a:pt x="14" y="43"/>
                  </a:lnTo>
                  <a:lnTo>
                    <a:pt x="14" y="27"/>
                  </a:lnTo>
                  <a:lnTo>
                    <a:pt x="20" y="18"/>
                  </a:lnTo>
                  <a:lnTo>
                    <a:pt x="32" y="25"/>
                  </a:lnTo>
                  <a:lnTo>
                    <a:pt x="32" y="0"/>
                  </a:lnTo>
                  <a:lnTo>
                    <a:pt x="40" y="0"/>
                  </a:lnTo>
                  <a:lnTo>
                    <a:pt x="58" y="9"/>
                  </a:lnTo>
                  <a:lnTo>
                    <a:pt x="56" y="14"/>
                  </a:lnTo>
                  <a:lnTo>
                    <a:pt x="78" y="7"/>
                  </a:lnTo>
                  <a:lnTo>
                    <a:pt x="96" y="18"/>
                  </a:lnTo>
                  <a:lnTo>
                    <a:pt x="103" y="63"/>
                  </a:lnTo>
                  <a:lnTo>
                    <a:pt x="96" y="61"/>
                  </a:lnTo>
                  <a:lnTo>
                    <a:pt x="72" y="72"/>
                  </a:lnTo>
                  <a:lnTo>
                    <a:pt x="92" y="96"/>
                  </a:lnTo>
                  <a:lnTo>
                    <a:pt x="83" y="114"/>
                  </a:lnTo>
                  <a:lnTo>
                    <a:pt x="40" y="114"/>
                  </a:lnTo>
                  <a:lnTo>
                    <a:pt x="18" y="112"/>
                  </a:lnTo>
                  <a:lnTo>
                    <a:pt x="25" y="94"/>
                  </a:lnTo>
                  <a:lnTo>
                    <a:pt x="2" y="85"/>
                  </a:lnTo>
                  <a:lnTo>
                    <a:pt x="2" y="74"/>
                  </a:lnTo>
                  <a:lnTo>
                    <a:pt x="0" y="65"/>
                  </a:lnTo>
                  <a:lnTo>
                    <a:pt x="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1" name="Freeform 10408"/>
            <p:cNvSpPr>
              <a:spLocks/>
            </p:cNvSpPr>
            <p:nvPr/>
          </p:nvSpPr>
          <p:spPr bwMode="auto">
            <a:xfrm>
              <a:off x="4711620" y="2944788"/>
              <a:ext cx="205650" cy="201989"/>
            </a:xfrm>
            <a:custGeom>
              <a:avLst/>
              <a:gdLst>
                <a:gd name="T0" fmla="*/ 0 w 103"/>
                <a:gd name="T1" fmla="*/ 245989642 h 114"/>
                <a:gd name="T2" fmla="*/ 46160154 w 103"/>
                <a:gd name="T3" fmla="*/ 225054305 h 114"/>
                <a:gd name="T4" fmla="*/ 46160154 w 103"/>
                <a:gd name="T5" fmla="*/ 141312956 h 114"/>
                <a:gd name="T6" fmla="*/ 65943856 w 103"/>
                <a:gd name="T7" fmla="*/ 94207876 h 114"/>
                <a:gd name="T8" fmla="*/ 105509442 w 103"/>
                <a:gd name="T9" fmla="*/ 130846429 h 114"/>
                <a:gd name="T10" fmla="*/ 105509442 w 103"/>
                <a:gd name="T11" fmla="*/ 0 h 114"/>
                <a:gd name="T12" fmla="*/ 131887712 w 103"/>
                <a:gd name="T13" fmla="*/ 0 h 114"/>
                <a:gd name="T14" fmla="*/ 191237001 w 103"/>
                <a:gd name="T15" fmla="*/ 47105080 h 114"/>
                <a:gd name="T16" fmla="*/ 184642433 w 103"/>
                <a:gd name="T17" fmla="*/ 73272539 h 114"/>
                <a:gd name="T18" fmla="*/ 257179038 w 103"/>
                <a:gd name="T19" fmla="*/ 36636269 h 114"/>
                <a:gd name="T20" fmla="*/ 316528327 w 103"/>
                <a:gd name="T21" fmla="*/ 94207876 h 114"/>
                <a:gd name="T22" fmla="*/ 339609313 w 103"/>
                <a:gd name="T23" fmla="*/ 329730991 h 114"/>
                <a:gd name="T24" fmla="*/ 316528327 w 103"/>
                <a:gd name="T25" fmla="*/ 319262181 h 114"/>
                <a:gd name="T26" fmla="*/ 237397154 w 103"/>
                <a:gd name="T27" fmla="*/ 376836071 h 114"/>
                <a:gd name="T28" fmla="*/ 303341010 w 103"/>
                <a:gd name="T29" fmla="*/ 502448095 h 114"/>
                <a:gd name="T30" fmla="*/ 273665457 w 103"/>
                <a:gd name="T31" fmla="*/ 596655971 h 114"/>
                <a:gd name="T32" fmla="*/ 131887712 w 103"/>
                <a:gd name="T33" fmla="*/ 596655971 h 114"/>
                <a:gd name="T34" fmla="*/ 59349289 w 103"/>
                <a:gd name="T35" fmla="*/ 586189444 h 114"/>
                <a:gd name="T36" fmla="*/ 82430275 w 103"/>
                <a:gd name="T37" fmla="*/ 491979284 h 114"/>
                <a:gd name="T38" fmla="*/ 6594567 w 103"/>
                <a:gd name="T39" fmla="*/ 444874204 h 114"/>
                <a:gd name="T40" fmla="*/ 6594567 w 103"/>
                <a:gd name="T41" fmla="*/ 387302598 h 114"/>
                <a:gd name="T42" fmla="*/ 0 w 103"/>
                <a:gd name="T43" fmla="*/ 340197518 h 114"/>
                <a:gd name="T44" fmla="*/ 0 w 103"/>
                <a:gd name="T45" fmla="*/ 245989642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
                <a:gd name="T70" fmla="*/ 0 h 114"/>
                <a:gd name="T71" fmla="*/ 103 w 103"/>
                <a:gd name="T72" fmla="*/ 114 h 1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 h="114">
                  <a:moveTo>
                    <a:pt x="0" y="47"/>
                  </a:moveTo>
                  <a:lnTo>
                    <a:pt x="14" y="43"/>
                  </a:lnTo>
                  <a:lnTo>
                    <a:pt x="14" y="27"/>
                  </a:lnTo>
                  <a:lnTo>
                    <a:pt x="20" y="18"/>
                  </a:lnTo>
                  <a:lnTo>
                    <a:pt x="32" y="25"/>
                  </a:lnTo>
                  <a:lnTo>
                    <a:pt x="32" y="0"/>
                  </a:lnTo>
                  <a:lnTo>
                    <a:pt x="40" y="0"/>
                  </a:lnTo>
                  <a:lnTo>
                    <a:pt x="58" y="9"/>
                  </a:lnTo>
                  <a:lnTo>
                    <a:pt x="56" y="14"/>
                  </a:lnTo>
                  <a:lnTo>
                    <a:pt x="78" y="7"/>
                  </a:lnTo>
                  <a:lnTo>
                    <a:pt x="96" y="18"/>
                  </a:lnTo>
                  <a:lnTo>
                    <a:pt x="103" y="63"/>
                  </a:lnTo>
                  <a:lnTo>
                    <a:pt x="96" y="61"/>
                  </a:lnTo>
                  <a:lnTo>
                    <a:pt x="72" y="72"/>
                  </a:lnTo>
                  <a:lnTo>
                    <a:pt x="92" y="96"/>
                  </a:lnTo>
                  <a:lnTo>
                    <a:pt x="83" y="114"/>
                  </a:lnTo>
                  <a:lnTo>
                    <a:pt x="40" y="114"/>
                  </a:lnTo>
                  <a:lnTo>
                    <a:pt x="18" y="112"/>
                  </a:lnTo>
                  <a:lnTo>
                    <a:pt x="25" y="94"/>
                  </a:lnTo>
                  <a:lnTo>
                    <a:pt x="2" y="85"/>
                  </a:lnTo>
                  <a:lnTo>
                    <a:pt x="2" y="74"/>
                  </a:lnTo>
                  <a:lnTo>
                    <a:pt x="0" y="65"/>
                  </a:lnTo>
                  <a:lnTo>
                    <a:pt x="0" y="47"/>
                  </a:lnTo>
                </a:path>
              </a:pathLst>
            </a:custGeom>
            <a:noFill/>
            <a:ln w="6350">
              <a:solidFill>
                <a:srgbClr val="9C9A9A"/>
              </a:solidFill>
              <a:prstDash val="solid"/>
              <a:round/>
              <a:headEnd/>
              <a:tailEnd/>
            </a:ln>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2" name="Freeform 10409"/>
            <p:cNvSpPr>
              <a:spLocks/>
            </p:cNvSpPr>
            <p:nvPr/>
          </p:nvSpPr>
          <p:spPr bwMode="auto">
            <a:xfrm>
              <a:off x="5046237" y="3294576"/>
              <a:ext cx="151622" cy="131786"/>
            </a:xfrm>
            <a:custGeom>
              <a:avLst/>
              <a:gdLst>
                <a:gd name="T0" fmla="*/ 0 w 76"/>
                <a:gd name="T1" fmla="*/ 152557633 h 74"/>
                <a:gd name="T2" fmla="*/ 36239862 w 76"/>
                <a:gd name="T3" fmla="*/ 257767103 h 74"/>
                <a:gd name="T4" fmla="*/ 115310799 w 76"/>
                <a:gd name="T5" fmla="*/ 268289427 h 74"/>
                <a:gd name="T6" fmla="*/ 36239862 w 76"/>
                <a:gd name="T7" fmla="*/ 294592942 h 74"/>
                <a:gd name="T8" fmla="*/ 59302749 w 76"/>
                <a:gd name="T9" fmla="*/ 362978867 h 74"/>
                <a:gd name="T10" fmla="*/ 115310799 w 76"/>
                <a:gd name="T11" fmla="*/ 389282383 h 74"/>
                <a:gd name="T12" fmla="*/ 102132007 w 76"/>
                <a:gd name="T13" fmla="*/ 315635295 h 74"/>
                <a:gd name="T14" fmla="*/ 154847176 w 76"/>
                <a:gd name="T15" fmla="*/ 305112971 h 74"/>
                <a:gd name="T16" fmla="*/ 154847176 w 76"/>
                <a:gd name="T17" fmla="*/ 257767103 h 74"/>
                <a:gd name="T18" fmla="*/ 88955032 w 76"/>
                <a:gd name="T19" fmla="*/ 210423530 h 74"/>
                <a:gd name="T20" fmla="*/ 125194893 w 76"/>
                <a:gd name="T21" fmla="*/ 199901206 h 74"/>
                <a:gd name="T22" fmla="*/ 95542611 w 76"/>
                <a:gd name="T23" fmla="*/ 94689441 h 74"/>
                <a:gd name="T24" fmla="*/ 131784290 w 76"/>
                <a:gd name="T25" fmla="*/ 131515280 h 74"/>
                <a:gd name="T26" fmla="*/ 161434755 w 76"/>
                <a:gd name="T27" fmla="*/ 57865897 h 74"/>
                <a:gd name="T28" fmla="*/ 233916296 w 76"/>
                <a:gd name="T29" fmla="*/ 84169412 h 74"/>
                <a:gd name="T30" fmla="*/ 250389787 w 76"/>
                <a:gd name="T31" fmla="*/ 0 h 74"/>
                <a:gd name="T32" fmla="*/ 204265831 w 76"/>
                <a:gd name="T33" fmla="*/ 36823544 h 74"/>
                <a:gd name="T34" fmla="*/ 108721403 w 76"/>
                <a:gd name="T35" fmla="*/ 36823544 h 74"/>
                <a:gd name="T36" fmla="*/ 29652283 w 76"/>
                <a:gd name="T37" fmla="*/ 68388221 h 74"/>
                <a:gd name="T38" fmla="*/ 0 w 76"/>
                <a:gd name="T39" fmla="*/ 152557633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74"/>
                <a:gd name="T62" fmla="*/ 76 w 76"/>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74">
                  <a:moveTo>
                    <a:pt x="0" y="29"/>
                  </a:moveTo>
                  <a:lnTo>
                    <a:pt x="11" y="49"/>
                  </a:lnTo>
                  <a:lnTo>
                    <a:pt x="35" y="51"/>
                  </a:lnTo>
                  <a:lnTo>
                    <a:pt x="11" y="56"/>
                  </a:lnTo>
                  <a:lnTo>
                    <a:pt x="18" y="69"/>
                  </a:lnTo>
                  <a:lnTo>
                    <a:pt x="35" y="74"/>
                  </a:lnTo>
                  <a:lnTo>
                    <a:pt x="31" y="60"/>
                  </a:lnTo>
                  <a:lnTo>
                    <a:pt x="47" y="58"/>
                  </a:lnTo>
                  <a:lnTo>
                    <a:pt x="47" y="49"/>
                  </a:lnTo>
                  <a:lnTo>
                    <a:pt x="27" y="40"/>
                  </a:lnTo>
                  <a:lnTo>
                    <a:pt x="38" y="38"/>
                  </a:lnTo>
                  <a:lnTo>
                    <a:pt x="29" y="18"/>
                  </a:lnTo>
                  <a:lnTo>
                    <a:pt x="40" y="25"/>
                  </a:lnTo>
                  <a:lnTo>
                    <a:pt x="49" y="11"/>
                  </a:lnTo>
                  <a:lnTo>
                    <a:pt x="71" y="16"/>
                  </a:lnTo>
                  <a:lnTo>
                    <a:pt x="76" y="0"/>
                  </a:lnTo>
                  <a:lnTo>
                    <a:pt x="62" y="7"/>
                  </a:lnTo>
                  <a:lnTo>
                    <a:pt x="33" y="7"/>
                  </a:lnTo>
                  <a:lnTo>
                    <a:pt x="9" y="13"/>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3" name="Freeform 10410"/>
            <p:cNvSpPr>
              <a:spLocks/>
            </p:cNvSpPr>
            <p:nvPr/>
          </p:nvSpPr>
          <p:spPr bwMode="auto">
            <a:xfrm>
              <a:off x="5046237" y="3294576"/>
              <a:ext cx="151622" cy="131786"/>
            </a:xfrm>
            <a:custGeom>
              <a:avLst/>
              <a:gdLst>
                <a:gd name="T0" fmla="*/ 0 w 76"/>
                <a:gd name="T1" fmla="*/ 152557633 h 74"/>
                <a:gd name="T2" fmla="*/ 36239862 w 76"/>
                <a:gd name="T3" fmla="*/ 257767103 h 74"/>
                <a:gd name="T4" fmla="*/ 115310799 w 76"/>
                <a:gd name="T5" fmla="*/ 268289427 h 74"/>
                <a:gd name="T6" fmla="*/ 36239862 w 76"/>
                <a:gd name="T7" fmla="*/ 294592942 h 74"/>
                <a:gd name="T8" fmla="*/ 59302749 w 76"/>
                <a:gd name="T9" fmla="*/ 362978867 h 74"/>
                <a:gd name="T10" fmla="*/ 115310799 w 76"/>
                <a:gd name="T11" fmla="*/ 389282383 h 74"/>
                <a:gd name="T12" fmla="*/ 102132007 w 76"/>
                <a:gd name="T13" fmla="*/ 315635295 h 74"/>
                <a:gd name="T14" fmla="*/ 154847176 w 76"/>
                <a:gd name="T15" fmla="*/ 305112971 h 74"/>
                <a:gd name="T16" fmla="*/ 154847176 w 76"/>
                <a:gd name="T17" fmla="*/ 257767103 h 74"/>
                <a:gd name="T18" fmla="*/ 88955032 w 76"/>
                <a:gd name="T19" fmla="*/ 210423530 h 74"/>
                <a:gd name="T20" fmla="*/ 125194893 w 76"/>
                <a:gd name="T21" fmla="*/ 199901206 h 74"/>
                <a:gd name="T22" fmla="*/ 95542611 w 76"/>
                <a:gd name="T23" fmla="*/ 94689441 h 74"/>
                <a:gd name="T24" fmla="*/ 131784290 w 76"/>
                <a:gd name="T25" fmla="*/ 131515280 h 74"/>
                <a:gd name="T26" fmla="*/ 161434755 w 76"/>
                <a:gd name="T27" fmla="*/ 57865897 h 74"/>
                <a:gd name="T28" fmla="*/ 233916296 w 76"/>
                <a:gd name="T29" fmla="*/ 84169412 h 74"/>
                <a:gd name="T30" fmla="*/ 250389787 w 76"/>
                <a:gd name="T31" fmla="*/ 0 h 74"/>
                <a:gd name="T32" fmla="*/ 204265831 w 76"/>
                <a:gd name="T33" fmla="*/ 36823544 h 74"/>
                <a:gd name="T34" fmla="*/ 108721403 w 76"/>
                <a:gd name="T35" fmla="*/ 36823544 h 74"/>
                <a:gd name="T36" fmla="*/ 29652283 w 76"/>
                <a:gd name="T37" fmla="*/ 68388221 h 74"/>
                <a:gd name="T38" fmla="*/ 0 w 76"/>
                <a:gd name="T39" fmla="*/ 152557633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74"/>
                <a:gd name="T62" fmla="*/ 76 w 76"/>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74">
                  <a:moveTo>
                    <a:pt x="0" y="29"/>
                  </a:moveTo>
                  <a:lnTo>
                    <a:pt x="11" y="49"/>
                  </a:lnTo>
                  <a:lnTo>
                    <a:pt x="35" y="51"/>
                  </a:lnTo>
                  <a:lnTo>
                    <a:pt x="11" y="56"/>
                  </a:lnTo>
                  <a:lnTo>
                    <a:pt x="18" y="69"/>
                  </a:lnTo>
                  <a:lnTo>
                    <a:pt x="35" y="74"/>
                  </a:lnTo>
                  <a:lnTo>
                    <a:pt x="31" y="60"/>
                  </a:lnTo>
                  <a:lnTo>
                    <a:pt x="47" y="58"/>
                  </a:lnTo>
                  <a:lnTo>
                    <a:pt x="47" y="49"/>
                  </a:lnTo>
                  <a:lnTo>
                    <a:pt x="27" y="40"/>
                  </a:lnTo>
                  <a:lnTo>
                    <a:pt x="38" y="38"/>
                  </a:lnTo>
                  <a:lnTo>
                    <a:pt x="29" y="18"/>
                  </a:lnTo>
                  <a:lnTo>
                    <a:pt x="40" y="25"/>
                  </a:lnTo>
                  <a:lnTo>
                    <a:pt x="49" y="11"/>
                  </a:lnTo>
                  <a:lnTo>
                    <a:pt x="71" y="16"/>
                  </a:lnTo>
                  <a:lnTo>
                    <a:pt x="76" y="0"/>
                  </a:lnTo>
                  <a:lnTo>
                    <a:pt x="62" y="7"/>
                  </a:lnTo>
                  <a:lnTo>
                    <a:pt x="33" y="7"/>
                  </a:lnTo>
                  <a:lnTo>
                    <a:pt x="9" y="13"/>
                  </a:lnTo>
                  <a:lnTo>
                    <a:pt x="0" y="2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4" name="Freeform 10411"/>
            <p:cNvSpPr>
              <a:spLocks/>
            </p:cNvSpPr>
            <p:nvPr/>
          </p:nvSpPr>
          <p:spPr bwMode="auto">
            <a:xfrm>
              <a:off x="5126406" y="3446068"/>
              <a:ext cx="71454" cy="12316"/>
            </a:xfrm>
            <a:custGeom>
              <a:avLst/>
              <a:gdLst>
                <a:gd name="T0" fmla="*/ 0 w 36"/>
                <a:gd name="T1" fmla="*/ 36383232 h 7"/>
                <a:gd name="T2" fmla="*/ 36054582 w 36"/>
                <a:gd name="T3" fmla="*/ 36383232 h 7"/>
                <a:gd name="T4" fmla="*/ 117999115 w 36"/>
                <a:gd name="T5" fmla="*/ 36383232 h 7"/>
                <a:gd name="T6" fmla="*/ 6555707 w 36"/>
                <a:gd name="T7" fmla="*/ 0 h 7"/>
                <a:gd name="T8" fmla="*/ 0 w 36"/>
                <a:gd name="T9" fmla="*/ 36383232 h 7"/>
                <a:gd name="T10" fmla="*/ 0 60000 65536"/>
                <a:gd name="T11" fmla="*/ 0 60000 65536"/>
                <a:gd name="T12" fmla="*/ 0 60000 65536"/>
                <a:gd name="T13" fmla="*/ 0 60000 65536"/>
                <a:gd name="T14" fmla="*/ 0 60000 65536"/>
                <a:gd name="T15" fmla="*/ 0 w 36"/>
                <a:gd name="T16" fmla="*/ 0 h 7"/>
                <a:gd name="T17" fmla="*/ 36 w 36"/>
                <a:gd name="T18" fmla="*/ 7 h 7"/>
              </a:gdLst>
              <a:ahLst/>
              <a:cxnLst>
                <a:cxn ang="T10">
                  <a:pos x="T0" y="T1"/>
                </a:cxn>
                <a:cxn ang="T11">
                  <a:pos x="T2" y="T3"/>
                </a:cxn>
                <a:cxn ang="T12">
                  <a:pos x="T4" y="T5"/>
                </a:cxn>
                <a:cxn ang="T13">
                  <a:pos x="T6" y="T7"/>
                </a:cxn>
                <a:cxn ang="T14">
                  <a:pos x="T8" y="T9"/>
                </a:cxn>
              </a:cxnLst>
              <a:rect l="T15" t="T16" r="T17" b="T18"/>
              <a:pathLst>
                <a:path w="36" h="7">
                  <a:moveTo>
                    <a:pt x="0" y="7"/>
                  </a:moveTo>
                  <a:lnTo>
                    <a:pt x="11" y="7"/>
                  </a:lnTo>
                  <a:lnTo>
                    <a:pt x="36" y="7"/>
                  </a:lnTo>
                  <a:lnTo>
                    <a:pt x="2" y="0"/>
                  </a:lnTo>
                  <a:lnTo>
                    <a:pt x="0" y="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5" name="Freeform 10412"/>
            <p:cNvSpPr>
              <a:spLocks/>
            </p:cNvSpPr>
            <p:nvPr/>
          </p:nvSpPr>
          <p:spPr bwMode="auto">
            <a:xfrm>
              <a:off x="5126406" y="3446068"/>
              <a:ext cx="71454" cy="12316"/>
            </a:xfrm>
            <a:custGeom>
              <a:avLst/>
              <a:gdLst>
                <a:gd name="T0" fmla="*/ 0 w 36"/>
                <a:gd name="T1" fmla="*/ 36383232 h 7"/>
                <a:gd name="T2" fmla="*/ 36054582 w 36"/>
                <a:gd name="T3" fmla="*/ 36383232 h 7"/>
                <a:gd name="T4" fmla="*/ 117999115 w 36"/>
                <a:gd name="T5" fmla="*/ 36383232 h 7"/>
                <a:gd name="T6" fmla="*/ 6555707 w 36"/>
                <a:gd name="T7" fmla="*/ 0 h 7"/>
                <a:gd name="T8" fmla="*/ 0 w 36"/>
                <a:gd name="T9" fmla="*/ 36383232 h 7"/>
                <a:gd name="T10" fmla="*/ 0 60000 65536"/>
                <a:gd name="T11" fmla="*/ 0 60000 65536"/>
                <a:gd name="T12" fmla="*/ 0 60000 65536"/>
                <a:gd name="T13" fmla="*/ 0 60000 65536"/>
                <a:gd name="T14" fmla="*/ 0 60000 65536"/>
                <a:gd name="T15" fmla="*/ 0 w 36"/>
                <a:gd name="T16" fmla="*/ 0 h 7"/>
                <a:gd name="T17" fmla="*/ 36 w 36"/>
                <a:gd name="T18" fmla="*/ 7 h 7"/>
              </a:gdLst>
              <a:ahLst/>
              <a:cxnLst>
                <a:cxn ang="T10">
                  <a:pos x="T0" y="T1"/>
                </a:cxn>
                <a:cxn ang="T11">
                  <a:pos x="T2" y="T3"/>
                </a:cxn>
                <a:cxn ang="T12">
                  <a:pos x="T4" y="T5"/>
                </a:cxn>
                <a:cxn ang="T13">
                  <a:pos x="T6" y="T7"/>
                </a:cxn>
                <a:cxn ang="T14">
                  <a:pos x="T8" y="T9"/>
                </a:cxn>
              </a:cxnLst>
              <a:rect l="T15" t="T16" r="T17" b="T18"/>
              <a:pathLst>
                <a:path w="36" h="7">
                  <a:moveTo>
                    <a:pt x="0" y="7"/>
                  </a:moveTo>
                  <a:lnTo>
                    <a:pt x="11" y="7"/>
                  </a:lnTo>
                  <a:lnTo>
                    <a:pt x="36" y="7"/>
                  </a:lnTo>
                  <a:lnTo>
                    <a:pt x="2" y="0"/>
                  </a:lnTo>
                  <a:lnTo>
                    <a:pt x="0" y="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6" name="Freeform 10413"/>
            <p:cNvSpPr>
              <a:spLocks/>
            </p:cNvSpPr>
            <p:nvPr/>
          </p:nvSpPr>
          <p:spPr bwMode="auto">
            <a:xfrm>
              <a:off x="2859023" y="1856017"/>
              <a:ext cx="1427354" cy="933585"/>
            </a:xfrm>
            <a:custGeom>
              <a:avLst/>
              <a:gdLst>
                <a:gd name="T0" fmla="*/ 256424058 w 717"/>
                <a:gd name="T1" fmla="*/ 866710303 h 525"/>
                <a:gd name="T2" fmla="*/ 59174643 w 717"/>
                <a:gd name="T3" fmla="*/ 924490531 h 525"/>
                <a:gd name="T4" fmla="*/ 262997407 w 717"/>
                <a:gd name="T5" fmla="*/ 1066315562 h 525"/>
                <a:gd name="T6" fmla="*/ 470109565 w 717"/>
                <a:gd name="T7" fmla="*/ 1045304361 h 525"/>
                <a:gd name="T8" fmla="*/ 631195590 w 717"/>
                <a:gd name="T9" fmla="*/ 1244909620 h 525"/>
                <a:gd name="T10" fmla="*/ 683795071 w 717"/>
                <a:gd name="T11" fmla="*/ 1539066427 h 525"/>
                <a:gd name="T12" fmla="*/ 742969714 w 717"/>
                <a:gd name="T13" fmla="*/ 1596846656 h 525"/>
                <a:gd name="T14" fmla="*/ 815294681 w 717"/>
                <a:gd name="T15" fmla="*/ 1596846656 h 525"/>
                <a:gd name="T16" fmla="*/ 867894163 w 717"/>
                <a:gd name="T17" fmla="*/ 1691398204 h 525"/>
                <a:gd name="T18" fmla="*/ 798856777 w 717"/>
                <a:gd name="T19" fmla="*/ 1759682887 h 525"/>
                <a:gd name="T20" fmla="*/ 785706453 w 717"/>
                <a:gd name="T21" fmla="*/ 1938279237 h 525"/>
                <a:gd name="T22" fmla="*/ 785706453 w 717"/>
                <a:gd name="T23" fmla="*/ 1969794892 h 525"/>
                <a:gd name="T24" fmla="*/ 815294681 w 717"/>
                <a:gd name="T25" fmla="*/ 2147483647 h 525"/>
                <a:gd name="T26" fmla="*/ 838305934 w 717"/>
                <a:gd name="T27" fmla="*/ 2147483647 h 525"/>
                <a:gd name="T28" fmla="*/ 917206063 w 717"/>
                <a:gd name="T29" fmla="*/ 2147483647 h 525"/>
                <a:gd name="T30" fmla="*/ 963230383 w 717"/>
                <a:gd name="T31" fmla="*/ 2147483647 h 525"/>
                <a:gd name="T32" fmla="*/ 1137466731 w 717"/>
                <a:gd name="T33" fmla="*/ 2147483647 h 525"/>
                <a:gd name="T34" fmla="*/ 1219654441 w 717"/>
                <a:gd name="T35" fmla="*/ 2147483647 h 525"/>
                <a:gd name="T36" fmla="*/ 1226229603 w 717"/>
                <a:gd name="T37" fmla="*/ 2147483647 h 525"/>
                <a:gd name="T38" fmla="*/ 1232804765 w 717"/>
                <a:gd name="T39" fmla="*/ 2147483647 h 525"/>
                <a:gd name="T40" fmla="*/ 1364302561 w 717"/>
                <a:gd name="T41" fmla="*/ 2147483647 h 525"/>
                <a:gd name="T42" fmla="*/ 1430052366 w 717"/>
                <a:gd name="T43" fmla="*/ 2147483647 h 525"/>
                <a:gd name="T44" fmla="*/ 1584563230 w 717"/>
                <a:gd name="T45" fmla="*/ 1969794892 h 525"/>
                <a:gd name="T46" fmla="*/ 1804825711 w 717"/>
                <a:gd name="T47" fmla="*/ 1912014664 h 525"/>
                <a:gd name="T48" fmla="*/ 1804825711 w 717"/>
                <a:gd name="T49" fmla="*/ 1722913859 h 525"/>
                <a:gd name="T50" fmla="*/ 1762087159 w 717"/>
                <a:gd name="T51" fmla="*/ 1560077628 h 525"/>
                <a:gd name="T52" fmla="*/ 1959336574 w 717"/>
                <a:gd name="T53" fmla="*/ 1665133630 h 525"/>
                <a:gd name="T54" fmla="*/ 1975774479 w 717"/>
                <a:gd name="T55" fmla="*/ 1570584374 h 525"/>
                <a:gd name="T56" fmla="*/ 1844274869 w 717"/>
                <a:gd name="T57" fmla="*/ 1523308600 h 525"/>
                <a:gd name="T58" fmla="*/ 1791675387 w 717"/>
                <a:gd name="T59" fmla="*/ 1386736943 h 525"/>
                <a:gd name="T60" fmla="*/ 2041524284 w 717"/>
                <a:gd name="T61" fmla="*/ 1313196595 h 525"/>
                <a:gd name="T62" fmla="*/ 2018511218 w 717"/>
                <a:gd name="T63" fmla="*/ 1218647338 h 525"/>
                <a:gd name="T64" fmla="*/ 1975774479 w 717"/>
                <a:gd name="T65" fmla="*/ 1124095790 h 525"/>
                <a:gd name="T66" fmla="*/ 2064535537 w 717"/>
                <a:gd name="T67" fmla="*/ 1034799907 h 525"/>
                <a:gd name="T68" fmla="*/ 1988922989 w 717"/>
                <a:gd name="T69" fmla="*/ 924490531 h 525"/>
                <a:gd name="T70" fmla="*/ 2034949122 w 717"/>
                <a:gd name="T71" fmla="*/ 835192356 h 525"/>
                <a:gd name="T72" fmla="*/ 2011936056 w 717"/>
                <a:gd name="T73" fmla="*/ 693367325 h 525"/>
                <a:gd name="T74" fmla="*/ 2147483647 w 717"/>
                <a:gd name="T75" fmla="*/ 504266521 h 525"/>
                <a:gd name="T76" fmla="*/ 1995498151 w 717"/>
                <a:gd name="T77" fmla="*/ 446486292 h 525"/>
                <a:gd name="T78" fmla="*/ 2147483647 w 717"/>
                <a:gd name="T79" fmla="*/ 246881033 h 525"/>
                <a:gd name="T80" fmla="*/ 2041524284 w 717"/>
                <a:gd name="T81" fmla="*/ 294156807 h 525"/>
                <a:gd name="T82" fmla="*/ 1762087159 w 717"/>
                <a:gd name="T83" fmla="*/ 315168008 h 525"/>
                <a:gd name="T84" fmla="*/ 1512240076 w 717"/>
                <a:gd name="T85" fmla="*/ 257385487 h 525"/>
                <a:gd name="T86" fmla="*/ 1982349641 w 717"/>
                <a:gd name="T87" fmla="*/ 141825031 h 525"/>
                <a:gd name="T88" fmla="*/ 1821261802 w 717"/>
                <a:gd name="T89" fmla="*/ 57780228 h 525"/>
                <a:gd name="T90" fmla="*/ 1775237483 w 717"/>
                <a:gd name="T91" fmla="*/ 47275774 h 525"/>
                <a:gd name="T92" fmla="*/ 1285404246 w 717"/>
                <a:gd name="T93" fmla="*/ 10504454 h 525"/>
                <a:gd name="T94" fmla="*/ 1291979408 w 717"/>
                <a:gd name="T95" fmla="*/ 115560457 h 525"/>
                <a:gd name="T96" fmla="*/ 1035555349 w 717"/>
                <a:gd name="T97" fmla="*/ 57780228 h 525"/>
                <a:gd name="T98" fmla="*/ 1249240856 w 717"/>
                <a:gd name="T99" fmla="*/ 162836231 h 525"/>
                <a:gd name="T100" fmla="*/ 1107880316 w 717"/>
                <a:gd name="T101" fmla="*/ 220616459 h 525"/>
                <a:gd name="T102" fmla="*/ 821869843 w 717"/>
                <a:gd name="T103" fmla="*/ 162836231 h 525"/>
                <a:gd name="T104" fmla="*/ 867894163 w 717"/>
                <a:gd name="T105" fmla="*/ 283650061 h 525"/>
                <a:gd name="T106" fmla="*/ 683795071 w 717"/>
                <a:gd name="T107" fmla="*/ 173342977 h 525"/>
                <a:gd name="T108" fmla="*/ 440521336 w 717"/>
                <a:gd name="T109" fmla="*/ 257385487 h 525"/>
                <a:gd name="T110" fmla="*/ 207110345 w 717"/>
                <a:gd name="T111" fmla="*/ 483255320 h 525"/>
                <a:gd name="T112" fmla="*/ 309023540 w 717"/>
                <a:gd name="T113" fmla="*/ 541037840 h 525"/>
                <a:gd name="T114" fmla="*/ 262997407 w 717"/>
                <a:gd name="T115" fmla="*/ 646093843 h 5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7"/>
                <a:gd name="T175" fmla="*/ 0 h 525"/>
                <a:gd name="T176" fmla="*/ 717 w 717"/>
                <a:gd name="T177" fmla="*/ 525 h 5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7" h="525">
                  <a:moveTo>
                    <a:pt x="0" y="147"/>
                  </a:moveTo>
                  <a:lnTo>
                    <a:pt x="45" y="165"/>
                  </a:lnTo>
                  <a:lnTo>
                    <a:pt x="87" y="161"/>
                  </a:lnTo>
                  <a:lnTo>
                    <a:pt x="78" y="165"/>
                  </a:lnTo>
                  <a:lnTo>
                    <a:pt x="87" y="170"/>
                  </a:lnTo>
                  <a:lnTo>
                    <a:pt x="80" y="172"/>
                  </a:lnTo>
                  <a:lnTo>
                    <a:pt x="34" y="172"/>
                  </a:lnTo>
                  <a:lnTo>
                    <a:pt x="18" y="176"/>
                  </a:lnTo>
                  <a:lnTo>
                    <a:pt x="58" y="185"/>
                  </a:lnTo>
                  <a:lnTo>
                    <a:pt x="40" y="192"/>
                  </a:lnTo>
                  <a:lnTo>
                    <a:pt x="58" y="199"/>
                  </a:lnTo>
                  <a:lnTo>
                    <a:pt x="80" y="203"/>
                  </a:lnTo>
                  <a:lnTo>
                    <a:pt x="71" y="197"/>
                  </a:lnTo>
                  <a:lnTo>
                    <a:pt x="92" y="201"/>
                  </a:lnTo>
                  <a:lnTo>
                    <a:pt x="116" y="192"/>
                  </a:lnTo>
                  <a:lnTo>
                    <a:pt x="143" y="199"/>
                  </a:lnTo>
                  <a:lnTo>
                    <a:pt x="172" y="208"/>
                  </a:lnTo>
                  <a:lnTo>
                    <a:pt x="172" y="217"/>
                  </a:lnTo>
                  <a:lnTo>
                    <a:pt x="199" y="237"/>
                  </a:lnTo>
                  <a:lnTo>
                    <a:pt x="192" y="237"/>
                  </a:lnTo>
                  <a:lnTo>
                    <a:pt x="212" y="261"/>
                  </a:lnTo>
                  <a:lnTo>
                    <a:pt x="205" y="270"/>
                  </a:lnTo>
                  <a:lnTo>
                    <a:pt x="217" y="273"/>
                  </a:lnTo>
                  <a:lnTo>
                    <a:pt x="208" y="293"/>
                  </a:lnTo>
                  <a:lnTo>
                    <a:pt x="214" y="293"/>
                  </a:lnTo>
                  <a:lnTo>
                    <a:pt x="203" y="299"/>
                  </a:lnTo>
                  <a:lnTo>
                    <a:pt x="208" y="304"/>
                  </a:lnTo>
                  <a:lnTo>
                    <a:pt x="226" y="304"/>
                  </a:lnTo>
                  <a:lnTo>
                    <a:pt x="230" y="293"/>
                  </a:lnTo>
                  <a:lnTo>
                    <a:pt x="250" y="299"/>
                  </a:lnTo>
                  <a:lnTo>
                    <a:pt x="237" y="304"/>
                  </a:lnTo>
                  <a:lnTo>
                    <a:pt x="248" y="304"/>
                  </a:lnTo>
                  <a:lnTo>
                    <a:pt x="243" y="311"/>
                  </a:lnTo>
                  <a:lnTo>
                    <a:pt x="252" y="306"/>
                  </a:lnTo>
                  <a:lnTo>
                    <a:pt x="246" y="313"/>
                  </a:lnTo>
                  <a:lnTo>
                    <a:pt x="264" y="322"/>
                  </a:lnTo>
                  <a:lnTo>
                    <a:pt x="257" y="324"/>
                  </a:lnTo>
                  <a:lnTo>
                    <a:pt x="264" y="328"/>
                  </a:lnTo>
                  <a:lnTo>
                    <a:pt x="217" y="322"/>
                  </a:lnTo>
                  <a:lnTo>
                    <a:pt x="243" y="335"/>
                  </a:lnTo>
                  <a:lnTo>
                    <a:pt x="268" y="335"/>
                  </a:lnTo>
                  <a:lnTo>
                    <a:pt x="261" y="351"/>
                  </a:lnTo>
                  <a:lnTo>
                    <a:pt x="268" y="355"/>
                  </a:lnTo>
                  <a:lnTo>
                    <a:pt x="239" y="369"/>
                  </a:lnTo>
                  <a:lnTo>
                    <a:pt x="259" y="369"/>
                  </a:lnTo>
                  <a:lnTo>
                    <a:pt x="261" y="373"/>
                  </a:lnTo>
                  <a:lnTo>
                    <a:pt x="232" y="373"/>
                  </a:lnTo>
                  <a:lnTo>
                    <a:pt x="239" y="375"/>
                  </a:lnTo>
                  <a:lnTo>
                    <a:pt x="228" y="391"/>
                  </a:lnTo>
                  <a:lnTo>
                    <a:pt x="237" y="398"/>
                  </a:lnTo>
                  <a:lnTo>
                    <a:pt x="232" y="416"/>
                  </a:lnTo>
                  <a:lnTo>
                    <a:pt x="248" y="427"/>
                  </a:lnTo>
                  <a:lnTo>
                    <a:pt x="248" y="449"/>
                  </a:lnTo>
                  <a:lnTo>
                    <a:pt x="264" y="438"/>
                  </a:lnTo>
                  <a:lnTo>
                    <a:pt x="272" y="442"/>
                  </a:lnTo>
                  <a:lnTo>
                    <a:pt x="255" y="451"/>
                  </a:lnTo>
                  <a:lnTo>
                    <a:pt x="255" y="460"/>
                  </a:lnTo>
                  <a:lnTo>
                    <a:pt x="277" y="492"/>
                  </a:lnTo>
                  <a:lnTo>
                    <a:pt x="284" y="489"/>
                  </a:lnTo>
                  <a:lnTo>
                    <a:pt x="279" y="501"/>
                  </a:lnTo>
                  <a:lnTo>
                    <a:pt x="293" y="501"/>
                  </a:lnTo>
                  <a:lnTo>
                    <a:pt x="284" y="503"/>
                  </a:lnTo>
                  <a:lnTo>
                    <a:pt x="301" y="510"/>
                  </a:lnTo>
                  <a:lnTo>
                    <a:pt x="293" y="512"/>
                  </a:lnTo>
                  <a:lnTo>
                    <a:pt x="328" y="510"/>
                  </a:lnTo>
                  <a:lnTo>
                    <a:pt x="331" y="525"/>
                  </a:lnTo>
                  <a:lnTo>
                    <a:pt x="355" y="525"/>
                  </a:lnTo>
                  <a:lnTo>
                    <a:pt x="346" y="516"/>
                  </a:lnTo>
                  <a:lnTo>
                    <a:pt x="357" y="516"/>
                  </a:lnTo>
                  <a:lnTo>
                    <a:pt x="366" y="496"/>
                  </a:lnTo>
                  <a:lnTo>
                    <a:pt x="357" y="480"/>
                  </a:lnTo>
                  <a:lnTo>
                    <a:pt x="371" y="476"/>
                  </a:lnTo>
                  <a:lnTo>
                    <a:pt x="366" y="469"/>
                  </a:lnTo>
                  <a:lnTo>
                    <a:pt x="373" y="472"/>
                  </a:lnTo>
                  <a:lnTo>
                    <a:pt x="382" y="460"/>
                  </a:lnTo>
                  <a:lnTo>
                    <a:pt x="373" y="458"/>
                  </a:lnTo>
                  <a:lnTo>
                    <a:pt x="384" y="458"/>
                  </a:lnTo>
                  <a:lnTo>
                    <a:pt x="371" y="449"/>
                  </a:lnTo>
                  <a:lnTo>
                    <a:pt x="386" y="447"/>
                  </a:lnTo>
                  <a:lnTo>
                    <a:pt x="375" y="438"/>
                  </a:lnTo>
                  <a:lnTo>
                    <a:pt x="389" y="436"/>
                  </a:lnTo>
                  <a:lnTo>
                    <a:pt x="389" y="425"/>
                  </a:lnTo>
                  <a:lnTo>
                    <a:pt x="409" y="422"/>
                  </a:lnTo>
                  <a:lnTo>
                    <a:pt x="415" y="409"/>
                  </a:lnTo>
                  <a:lnTo>
                    <a:pt x="424" y="409"/>
                  </a:lnTo>
                  <a:lnTo>
                    <a:pt x="415" y="416"/>
                  </a:lnTo>
                  <a:lnTo>
                    <a:pt x="422" y="420"/>
                  </a:lnTo>
                  <a:lnTo>
                    <a:pt x="435" y="418"/>
                  </a:lnTo>
                  <a:lnTo>
                    <a:pt x="438" y="409"/>
                  </a:lnTo>
                  <a:lnTo>
                    <a:pt x="453" y="409"/>
                  </a:lnTo>
                  <a:lnTo>
                    <a:pt x="469" y="382"/>
                  </a:lnTo>
                  <a:lnTo>
                    <a:pt x="482" y="375"/>
                  </a:lnTo>
                  <a:lnTo>
                    <a:pt x="478" y="364"/>
                  </a:lnTo>
                  <a:lnTo>
                    <a:pt x="489" y="375"/>
                  </a:lnTo>
                  <a:lnTo>
                    <a:pt x="505" y="373"/>
                  </a:lnTo>
                  <a:lnTo>
                    <a:pt x="549" y="364"/>
                  </a:lnTo>
                  <a:lnTo>
                    <a:pt x="599" y="337"/>
                  </a:lnTo>
                  <a:lnTo>
                    <a:pt x="561" y="326"/>
                  </a:lnTo>
                  <a:lnTo>
                    <a:pt x="525" y="335"/>
                  </a:lnTo>
                  <a:lnTo>
                    <a:pt x="549" y="328"/>
                  </a:lnTo>
                  <a:lnTo>
                    <a:pt x="520" y="326"/>
                  </a:lnTo>
                  <a:lnTo>
                    <a:pt x="527" y="315"/>
                  </a:lnTo>
                  <a:lnTo>
                    <a:pt x="561" y="308"/>
                  </a:lnTo>
                  <a:lnTo>
                    <a:pt x="536" y="297"/>
                  </a:lnTo>
                  <a:lnTo>
                    <a:pt x="569" y="306"/>
                  </a:lnTo>
                  <a:lnTo>
                    <a:pt x="583" y="326"/>
                  </a:lnTo>
                  <a:lnTo>
                    <a:pt x="596" y="326"/>
                  </a:lnTo>
                  <a:lnTo>
                    <a:pt x="596" y="317"/>
                  </a:lnTo>
                  <a:lnTo>
                    <a:pt x="607" y="326"/>
                  </a:lnTo>
                  <a:lnTo>
                    <a:pt x="605" y="304"/>
                  </a:lnTo>
                  <a:lnTo>
                    <a:pt x="596" y="308"/>
                  </a:lnTo>
                  <a:lnTo>
                    <a:pt x="601" y="299"/>
                  </a:lnTo>
                  <a:lnTo>
                    <a:pt x="587" y="302"/>
                  </a:lnTo>
                  <a:lnTo>
                    <a:pt x="596" y="295"/>
                  </a:lnTo>
                  <a:lnTo>
                    <a:pt x="569" y="284"/>
                  </a:lnTo>
                  <a:lnTo>
                    <a:pt x="561" y="290"/>
                  </a:lnTo>
                  <a:lnTo>
                    <a:pt x="567" y="277"/>
                  </a:lnTo>
                  <a:lnTo>
                    <a:pt x="545" y="277"/>
                  </a:lnTo>
                  <a:lnTo>
                    <a:pt x="567" y="270"/>
                  </a:lnTo>
                  <a:lnTo>
                    <a:pt x="545" y="264"/>
                  </a:lnTo>
                  <a:lnTo>
                    <a:pt x="576" y="252"/>
                  </a:lnTo>
                  <a:lnTo>
                    <a:pt x="596" y="266"/>
                  </a:lnTo>
                  <a:lnTo>
                    <a:pt x="619" y="261"/>
                  </a:lnTo>
                  <a:lnTo>
                    <a:pt x="621" y="250"/>
                  </a:lnTo>
                  <a:lnTo>
                    <a:pt x="596" y="241"/>
                  </a:lnTo>
                  <a:lnTo>
                    <a:pt x="601" y="235"/>
                  </a:lnTo>
                  <a:lnTo>
                    <a:pt x="636" y="237"/>
                  </a:lnTo>
                  <a:lnTo>
                    <a:pt x="614" y="232"/>
                  </a:lnTo>
                  <a:lnTo>
                    <a:pt x="616" y="226"/>
                  </a:lnTo>
                  <a:lnTo>
                    <a:pt x="607" y="226"/>
                  </a:lnTo>
                  <a:lnTo>
                    <a:pt x="619" y="221"/>
                  </a:lnTo>
                  <a:lnTo>
                    <a:pt x="601" y="214"/>
                  </a:lnTo>
                  <a:lnTo>
                    <a:pt x="630" y="221"/>
                  </a:lnTo>
                  <a:lnTo>
                    <a:pt x="630" y="208"/>
                  </a:lnTo>
                  <a:lnTo>
                    <a:pt x="614" y="201"/>
                  </a:lnTo>
                  <a:lnTo>
                    <a:pt x="628" y="197"/>
                  </a:lnTo>
                  <a:lnTo>
                    <a:pt x="605" y="197"/>
                  </a:lnTo>
                  <a:lnTo>
                    <a:pt x="594" y="185"/>
                  </a:lnTo>
                  <a:lnTo>
                    <a:pt x="616" y="181"/>
                  </a:lnTo>
                  <a:lnTo>
                    <a:pt x="605" y="176"/>
                  </a:lnTo>
                  <a:lnTo>
                    <a:pt x="648" y="179"/>
                  </a:lnTo>
                  <a:lnTo>
                    <a:pt x="645" y="170"/>
                  </a:lnTo>
                  <a:lnTo>
                    <a:pt x="619" y="165"/>
                  </a:lnTo>
                  <a:lnTo>
                    <a:pt x="619" y="159"/>
                  </a:lnTo>
                  <a:lnTo>
                    <a:pt x="634" y="159"/>
                  </a:lnTo>
                  <a:lnTo>
                    <a:pt x="616" y="154"/>
                  </a:lnTo>
                  <a:lnTo>
                    <a:pt x="603" y="159"/>
                  </a:lnTo>
                  <a:lnTo>
                    <a:pt x="612" y="132"/>
                  </a:lnTo>
                  <a:lnTo>
                    <a:pt x="636" y="118"/>
                  </a:lnTo>
                  <a:lnTo>
                    <a:pt x="628" y="123"/>
                  </a:lnTo>
                  <a:lnTo>
                    <a:pt x="632" y="107"/>
                  </a:lnTo>
                  <a:lnTo>
                    <a:pt x="657" y="96"/>
                  </a:lnTo>
                  <a:lnTo>
                    <a:pt x="623" y="107"/>
                  </a:lnTo>
                  <a:lnTo>
                    <a:pt x="619" y="96"/>
                  </a:lnTo>
                  <a:lnTo>
                    <a:pt x="670" y="85"/>
                  </a:lnTo>
                  <a:lnTo>
                    <a:pt x="607" y="85"/>
                  </a:lnTo>
                  <a:lnTo>
                    <a:pt x="686" y="76"/>
                  </a:lnTo>
                  <a:lnTo>
                    <a:pt x="683" y="71"/>
                  </a:lnTo>
                  <a:lnTo>
                    <a:pt x="717" y="56"/>
                  </a:lnTo>
                  <a:lnTo>
                    <a:pt x="683" y="47"/>
                  </a:lnTo>
                  <a:lnTo>
                    <a:pt x="654" y="49"/>
                  </a:lnTo>
                  <a:lnTo>
                    <a:pt x="648" y="60"/>
                  </a:lnTo>
                  <a:lnTo>
                    <a:pt x="621" y="60"/>
                  </a:lnTo>
                  <a:lnTo>
                    <a:pt x="621" y="56"/>
                  </a:lnTo>
                  <a:lnTo>
                    <a:pt x="567" y="87"/>
                  </a:lnTo>
                  <a:lnTo>
                    <a:pt x="596" y="58"/>
                  </a:lnTo>
                  <a:lnTo>
                    <a:pt x="592" y="42"/>
                  </a:lnTo>
                  <a:lnTo>
                    <a:pt x="536" y="60"/>
                  </a:lnTo>
                  <a:lnTo>
                    <a:pt x="554" y="49"/>
                  </a:lnTo>
                  <a:lnTo>
                    <a:pt x="547" y="45"/>
                  </a:lnTo>
                  <a:lnTo>
                    <a:pt x="460" y="56"/>
                  </a:lnTo>
                  <a:lnTo>
                    <a:pt x="460" y="49"/>
                  </a:lnTo>
                  <a:lnTo>
                    <a:pt x="494" y="42"/>
                  </a:lnTo>
                  <a:lnTo>
                    <a:pt x="473" y="40"/>
                  </a:lnTo>
                  <a:lnTo>
                    <a:pt x="554" y="42"/>
                  </a:lnTo>
                  <a:lnTo>
                    <a:pt x="603" y="27"/>
                  </a:lnTo>
                  <a:lnTo>
                    <a:pt x="569" y="20"/>
                  </a:lnTo>
                  <a:lnTo>
                    <a:pt x="540" y="22"/>
                  </a:lnTo>
                  <a:lnTo>
                    <a:pt x="558" y="18"/>
                  </a:lnTo>
                  <a:lnTo>
                    <a:pt x="554" y="11"/>
                  </a:lnTo>
                  <a:lnTo>
                    <a:pt x="429" y="20"/>
                  </a:lnTo>
                  <a:lnTo>
                    <a:pt x="462" y="16"/>
                  </a:lnTo>
                  <a:lnTo>
                    <a:pt x="453" y="11"/>
                  </a:lnTo>
                  <a:lnTo>
                    <a:pt x="540" y="9"/>
                  </a:lnTo>
                  <a:lnTo>
                    <a:pt x="545" y="7"/>
                  </a:lnTo>
                  <a:lnTo>
                    <a:pt x="536" y="2"/>
                  </a:lnTo>
                  <a:lnTo>
                    <a:pt x="404" y="0"/>
                  </a:lnTo>
                  <a:lnTo>
                    <a:pt x="391" y="2"/>
                  </a:lnTo>
                  <a:lnTo>
                    <a:pt x="391" y="9"/>
                  </a:lnTo>
                  <a:lnTo>
                    <a:pt x="409" y="11"/>
                  </a:lnTo>
                  <a:lnTo>
                    <a:pt x="389" y="18"/>
                  </a:lnTo>
                  <a:lnTo>
                    <a:pt x="393" y="22"/>
                  </a:lnTo>
                  <a:lnTo>
                    <a:pt x="344" y="7"/>
                  </a:lnTo>
                  <a:lnTo>
                    <a:pt x="333" y="9"/>
                  </a:lnTo>
                  <a:lnTo>
                    <a:pt x="344" y="13"/>
                  </a:lnTo>
                  <a:lnTo>
                    <a:pt x="315" y="11"/>
                  </a:lnTo>
                  <a:lnTo>
                    <a:pt x="339" y="20"/>
                  </a:lnTo>
                  <a:lnTo>
                    <a:pt x="326" y="20"/>
                  </a:lnTo>
                  <a:lnTo>
                    <a:pt x="366" y="22"/>
                  </a:lnTo>
                  <a:lnTo>
                    <a:pt x="380" y="31"/>
                  </a:lnTo>
                  <a:lnTo>
                    <a:pt x="313" y="22"/>
                  </a:lnTo>
                  <a:lnTo>
                    <a:pt x="351" y="38"/>
                  </a:lnTo>
                  <a:lnTo>
                    <a:pt x="328" y="36"/>
                  </a:lnTo>
                  <a:lnTo>
                    <a:pt x="337" y="42"/>
                  </a:lnTo>
                  <a:lnTo>
                    <a:pt x="322" y="45"/>
                  </a:lnTo>
                  <a:lnTo>
                    <a:pt x="328" y="51"/>
                  </a:lnTo>
                  <a:lnTo>
                    <a:pt x="259" y="29"/>
                  </a:lnTo>
                  <a:lnTo>
                    <a:pt x="250" y="31"/>
                  </a:lnTo>
                  <a:lnTo>
                    <a:pt x="255" y="38"/>
                  </a:lnTo>
                  <a:lnTo>
                    <a:pt x="270" y="47"/>
                  </a:lnTo>
                  <a:lnTo>
                    <a:pt x="252" y="45"/>
                  </a:lnTo>
                  <a:lnTo>
                    <a:pt x="264" y="54"/>
                  </a:lnTo>
                  <a:lnTo>
                    <a:pt x="230" y="45"/>
                  </a:lnTo>
                  <a:lnTo>
                    <a:pt x="223" y="58"/>
                  </a:lnTo>
                  <a:lnTo>
                    <a:pt x="221" y="42"/>
                  </a:lnTo>
                  <a:lnTo>
                    <a:pt x="208" y="33"/>
                  </a:lnTo>
                  <a:lnTo>
                    <a:pt x="154" y="45"/>
                  </a:lnTo>
                  <a:lnTo>
                    <a:pt x="183" y="60"/>
                  </a:lnTo>
                  <a:lnTo>
                    <a:pt x="159" y="49"/>
                  </a:lnTo>
                  <a:lnTo>
                    <a:pt x="134" y="49"/>
                  </a:lnTo>
                  <a:lnTo>
                    <a:pt x="136" y="67"/>
                  </a:lnTo>
                  <a:lnTo>
                    <a:pt x="103" y="67"/>
                  </a:lnTo>
                  <a:lnTo>
                    <a:pt x="89" y="85"/>
                  </a:lnTo>
                  <a:lnTo>
                    <a:pt x="63" y="92"/>
                  </a:lnTo>
                  <a:lnTo>
                    <a:pt x="83" y="101"/>
                  </a:lnTo>
                  <a:lnTo>
                    <a:pt x="105" y="92"/>
                  </a:lnTo>
                  <a:lnTo>
                    <a:pt x="109" y="96"/>
                  </a:lnTo>
                  <a:lnTo>
                    <a:pt x="94" y="103"/>
                  </a:lnTo>
                  <a:lnTo>
                    <a:pt x="103" y="105"/>
                  </a:lnTo>
                  <a:lnTo>
                    <a:pt x="92" y="107"/>
                  </a:lnTo>
                  <a:lnTo>
                    <a:pt x="98" y="112"/>
                  </a:lnTo>
                  <a:lnTo>
                    <a:pt x="80" y="123"/>
                  </a:lnTo>
                  <a:lnTo>
                    <a:pt x="51" y="123"/>
                  </a:lnTo>
                  <a:lnTo>
                    <a:pt x="4" y="139"/>
                  </a:lnTo>
                  <a:lnTo>
                    <a:pt x="0" y="1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7" name="Freeform 10414"/>
            <p:cNvSpPr>
              <a:spLocks/>
            </p:cNvSpPr>
            <p:nvPr/>
          </p:nvSpPr>
          <p:spPr bwMode="auto">
            <a:xfrm>
              <a:off x="2859023" y="1856017"/>
              <a:ext cx="1427354" cy="933585"/>
            </a:xfrm>
            <a:custGeom>
              <a:avLst/>
              <a:gdLst>
                <a:gd name="T0" fmla="*/ 256424058 w 717"/>
                <a:gd name="T1" fmla="*/ 866710303 h 525"/>
                <a:gd name="T2" fmla="*/ 59174643 w 717"/>
                <a:gd name="T3" fmla="*/ 924490531 h 525"/>
                <a:gd name="T4" fmla="*/ 262997407 w 717"/>
                <a:gd name="T5" fmla="*/ 1066315562 h 525"/>
                <a:gd name="T6" fmla="*/ 470109565 w 717"/>
                <a:gd name="T7" fmla="*/ 1045304361 h 525"/>
                <a:gd name="T8" fmla="*/ 631195590 w 717"/>
                <a:gd name="T9" fmla="*/ 1244909620 h 525"/>
                <a:gd name="T10" fmla="*/ 683795071 w 717"/>
                <a:gd name="T11" fmla="*/ 1539066427 h 525"/>
                <a:gd name="T12" fmla="*/ 742969714 w 717"/>
                <a:gd name="T13" fmla="*/ 1596846656 h 525"/>
                <a:gd name="T14" fmla="*/ 815294681 w 717"/>
                <a:gd name="T15" fmla="*/ 1596846656 h 525"/>
                <a:gd name="T16" fmla="*/ 867894163 w 717"/>
                <a:gd name="T17" fmla="*/ 1691398204 h 525"/>
                <a:gd name="T18" fmla="*/ 798856777 w 717"/>
                <a:gd name="T19" fmla="*/ 1759682887 h 525"/>
                <a:gd name="T20" fmla="*/ 785706453 w 717"/>
                <a:gd name="T21" fmla="*/ 1938279237 h 525"/>
                <a:gd name="T22" fmla="*/ 785706453 w 717"/>
                <a:gd name="T23" fmla="*/ 1969794892 h 525"/>
                <a:gd name="T24" fmla="*/ 815294681 w 717"/>
                <a:gd name="T25" fmla="*/ 2147483647 h 525"/>
                <a:gd name="T26" fmla="*/ 838305934 w 717"/>
                <a:gd name="T27" fmla="*/ 2147483647 h 525"/>
                <a:gd name="T28" fmla="*/ 917206063 w 717"/>
                <a:gd name="T29" fmla="*/ 2147483647 h 525"/>
                <a:gd name="T30" fmla="*/ 963230383 w 717"/>
                <a:gd name="T31" fmla="*/ 2147483647 h 525"/>
                <a:gd name="T32" fmla="*/ 1137466731 w 717"/>
                <a:gd name="T33" fmla="*/ 2147483647 h 525"/>
                <a:gd name="T34" fmla="*/ 1219654441 w 717"/>
                <a:gd name="T35" fmla="*/ 2147483647 h 525"/>
                <a:gd name="T36" fmla="*/ 1226229603 w 717"/>
                <a:gd name="T37" fmla="*/ 2147483647 h 525"/>
                <a:gd name="T38" fmla="*/ 1232804765 w 717"/>
                <a:gd name="T39" fmla="*/ 2147483647 h 525"/>
                <a:gd name="T40" fmla="*/ 1364302561 w 717"/>
                <a:gd name="T41" fmla="*/ 2147483647 h 525"/>
                <a:gd name="T42" fmla="*/ 1430052366 w 717"/>
                <a:gd name="T43" fmla="*/ 2147483647 h 525"/>
                <a:gd name="T44" fmla="*/ 1584563230 w 717"/>
                <a:gd name="T45" fmla="*/ 1969794892 h 525"/>
                <a:gd name="T46" fmla="*/ 1804825711 w 717"/>
                <a:gd name="T47" fmla="*/ 1912014664 h 525"/>
                <a:gd name="T48" fmla="*/ 1804825711 w 717"/>
                <a:gd name="T49" fmla="*/ 1722913859 h 525"/>
                <a:gd name="T50" fmla="*/ 1762087159 w 717"/>
                <a:gd name="T51" fmla="*/ 1560077628 h 525"/>
                <a:gd name="T52" fmla="*/ 1959336574 w 717"/>
                <a:gd name="T53" fmla="*/ 1665133630 h 525"/>
                <a:gd name="T54" fmla="*/ 1975774479 w 717"/>
                <a:gd name="T55" fmla="*/ 1570584374 h 525"/>
                <a:gd name="T56" fmla="*/ 1844274869 w 717"/>
                <a:gd name="T57" fmla="*/ 1523308600 h 525"/>
                <a:gd name="T58" fmla="*/ 1791675387 w 717"/>
                <a:gd name="T59" fmla="*/ 1386736943 h 525"/>
                <a:gd name="T60" fmla="*/ 2041524284 w 717"/>
                <a:gd name="T61" fmla="*/ 1313196595 h 525"/>
                <a:gd name="T62" fmla="*/ 2018511218 w 717"/>
                <a:gd name="T63" fmla="*/ 1218647338 h 525"/>
                <a:gd name="T64" fmla="*/ 1975774479 w 717"/>
                <a:gd name="T65" fmla="*/ 1124095790 h 525"/>
                <a:gd name="T66" fmla="*/ 2064535537 w 717"/>
                <a:gd name="T67" fmla="*/ 1034799907 h 525"/>
                <a:gd name="T68" fmla="*/ 1988922989 w 717"/>
                <a:gd name="T69" fmla="*/ 924490531 h 525"/>
                <a:gd name="T70" fmla="*/ 2034949122 w 717"/>
                <a:gd name="T71" fmla="*/ 835192356 h 525"/>
                <a:gd name="T72" fmla="*/ 2011936056 w 717"/>
                <a:gd name="T73" fmla="*/ 693367325 h 525"/>
                <a:gd name="T74" fmla="*/ 2147483647 w 717"/>
                <a:gd name="T75" fmla="*/ 504266521 h 525"/>
                <a:gd name="T76" fmla="*/ 1995498151 w 717"/>
                <a:gd name="T77" fmla="*/ 446486292 h 525"/>
                <a:gd name="T78" fmla="*/ 2147483647 w 717"/>
                <a:gd name="T79" fmla="*/ 246881033 h 525"/>
                <a:gd name="T80" fmla="*/ 2041524284 w 717"/>
                <a:gd name="T81" fmla="*/ 294156807 h 525"/>
                <a:gd name="T82" fmla="*/ 1762087159 w 717"/>
                <a:gd name="T83" fmla="*/ 315168008 h 525"/>
                <a:gd name="T84" fmla="*/ 1512240076 w 717"/>
                <a:gd name="T85" fmla="*/ 257385487 h 525"/>
                <a:gd name="T86" fmla="*/ 1982349641 w 717"/>
                <a:gd name="T87" fmla="*/ 141825031 h 525"/>
                <a:gd name="T88" fmla="*/ 1821261802 w 717"/>
                <a:gd name="T89" fmla="*/ 57780228 h 525"/>
                <a:gd name="T90" fmla="*/ 1775237483 w 717"/>
                <a:gd name="T91" fmla="*/ 47275774 h 525"/>
                <a:gd name="T92" fmla="*/ 1285404246 w 717"/>
                <a:gd name="T93" fmla="*/ 10504454 h 525"/>
                <a:gd name="T94" fmla="*/ 1291979408 w 717"/>
                <a:gd name="T95" fmla="*/ 115560457 h 525"/>
                <a:gd name="T96" fmla="*/ 1035555349 w 717"/>
                <a:gd name="T97" fmla="*/ 57780228 h 5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7"/>
                <a:gd name="T148" fmla="*/ 0 h 525"/>
                <a:gd name="T149" fmla="*/ 717 w 717"/>
                <a:gd name="T150" fmla="*/ 525 h 52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7" h="525">
                  <a:moveTo>
                    <a:pt x="0" y="147"/>
                  </a:moveTo>
                  <a:lnTo>
                    <a:pt x="45" y="165"/>
                  </a:lnTo>
                  <a:lnTo>
                    <a:pt x="87" y="161"/>
                  </a:lnTo>
                  <a:lnTo>
                    <a:pt x="78" y="165"/>
                  </a:lnTo>
                  <a:lnTo>
                    <a:pt x="87" y="170"/>
                  </a:lnTo>
                  <a:lnTo>
                    <a:pt x="80" y="172"/>
                  </a:lnTo>
                  <a:lnTo>
                    <a:pt x="34" y="172"/>
                  </a:lnTo>
                  <a:lnTo>
                    <a:pt x="18" y="176"/>
                  </a:lnTo>
                  <a:lnTo>
                    <a:pt x="58" y="185"/>
                  </a:lnTo>
                  <a:lnTo>
                    <a:pt x="40" y="192"/>
                  </a:lnTo>
                  <a:lnTo>
                    <a:pt x="58" y="199"/>
                  </a:lnTo>
                  <a:lnTo>
                    <a:pt x="80" y="203"/>
                  </a:lnTo>
                  <a:lnTo>
                    <a:pt x="71" y="197"/>
                  </a:lnTo>
                  <a:lnTo>
                    <a:pt x="92" y="201"/>
                  </a:lnTo>
                  <a:lnTo>
                    <a:pt x="116" y="192"/>
                  </a:lnTo>
                  <a:lnTo>
                    <a:pt x="143" y="199"/>
                  </a:lnTo>
                  <a:lnTo>
                    <a:pt x="172" y="208"/>
                  </a:lnTo>
                  <a:lnTo>
                    <a:pt x="172" y="217"/>
                  </a:lnTo>
                  <a:lnTo>
                    <a:pt x="199" y="237"/>
                  </a:lnTo>
                  <a:lnTo>
                    <a:pt x="192" y="237"/>
                  </a:lnTo>
                  <a:lnTo>
                    <a:pt x="212" y="261"/>
                  </a:lnTo>
                  <a:lnTo>
                    <a:pt x="205" y="270"/>
                  </a:lnTo>
                  <a:lnTo>
                    <a:pt x="217" y="273"/>
                  </a:lnTo>
                  <a:lnTo>
                    <a:pt x="208" y="293"/>
                  </a:lnTo>
                  <a:lnTo>
                    <a:pt x="214" y="293"/>
                  </a:lnTo>
                  <a:lnTo>
                    <a:pt x="203" y="299"/>
                  </a:lnTo>
                  <a:lnTo>
                    <a:pt x="208" y="304"/>
                  </a:lnTo>
                  <a:lnTo>
                    <a:pt x="226" y="304"/>
                  </a:lnTo>
                  <a:lnTo>
                    <a:pt x="230" y="293"/>
                  </a:lnTo>
                  <a:lnTo>
                    <a:pt x="250" y="299"/>
                  </a:lnTo>
                  <a:lnTo>
                    <a:pt x="237" y="304"/>
                  </a:lnTo>
                  <a:lnTo>
                    <a:pt x="248" y="304"/>
                  </a:lnTo>
                  <a:lnTo>
                    <a:pt x="243" y="311"/>
                  </a:lnTo>
                  <a:lnTo>
                    <a:pt x="252" y="306"/>
                  </a:lnTo>
                  <a:lnTo>
                    <a:pt x="246" y="313"/>
                  </a:lnTo>
                  <a:lnTo>
                    <a:pt x="264" y="322"/>
                  </a:lnTo>
                  <a:lnTo>
                    <a:pt x="257" y="324"/>
                  </a:lnTo>
                  <a:lnTo>
                    <a:pt x="264" y="328"/>
                  </a:lnTo>
                  <a:lnTo>
                    <a:pt x="217" y="322"/>
                  </a:lnTo>
                  <a:lnTo>
                    <a:pt x="243" y="335"/>
                  </a:lnTo>
                  <a:lnTo>
                    <a:pt x="268" y="335"/>
                  </a:lnTo>
                  <a:lnTo>
                    <a:pt x="261" y="351"/>
                  </a:lnTo>
                  <a:lnTo>
                    <a:pt x="268" y="355"/>
                  </a:lnTo>
                  <a:lnTo>
                    <a:pt x="239" y="369"/>
                  </a:lnTo>
                  <a:lnTo>
                    <a:pt x="259" y="369"/>
                  </a:lnTo>
                  <a:lnTo>
                    <a:pt x="261" y="373"/>
                  </a:lnTo>
                  <a:lnTo>
                    <a:pt x="232" y="373"/>
                  </a:lnTo>
                  <a:lnTo>
                    <a:pt x="239" y="375"/>
                  </a:lnTo>
                  <a:lnTo>
                    <a:pt x="228" y="391"/>
                  </a:lnTo>
                  <a:lnTo>
                    <a:pt x="237" y="398"/>
                  </a:lnTo>
                  <a:lnTo>
                    <a:pt x="232" y="416"/>
                  </a:lnTo>
                  <a:lnTo>
                    <a:pt x="248" y="427"/>
                  </a:lnTo>
                  <a:lnTo>
                    <a:pt x="248" y="449"/>
                  </a:lnTo>
                  <a:lnTo>
                    <a:pt x="264" y="438"/>
                  </a:lnTo>
                  <a:lnTo>
                    <a:pt x="272" y="442"/>
                  </a:lnTo>
                  <a:lnTo>
                    <a:pt x="255" y="451"/>
                  </a:lnTo>
                  <a:lnTo>
                    <a:pt x="255" y="460"/>
                  </a:lnTo>
                  <a:lnTo>
                    <a:pt x="277" y="492"/>
                  </a:lnTo>
                  <a:lnTo>
                    <a:pt x="284" y="489"/>
                  </a:lnTo>
                  <a:lnTo>
                    <a:pt x="279" y="501"/>
                  </a:lnTo>
                  <a:lnTo>
                    <a:pt x="293" y="501"/>
                  </a:lnTo>
                  <a:lnTo>
                    <a:pt x="284" y="503"/>
                  </a:lnTo>
                  <a:lnTo>
                    <a:pt x="301" y="510"/>
                  </a:lnTo>
                  <a:lnTo>
                    <a:pt x="293" y="512"/>
                  </a:lnTo>
                  <a:lnTo>
                    <a:pt x="328" y="510"/>
                  </a:lnTo>
                  <a:lnTo>
                    <a:pt x="331" y="525"/>
                  </a:lnTo>
                  <a:lnTo>
                    <a:pt x="355" y="525"/>
                  </a:lnTo>
                  <a:lnTo>
                    <a:pt x="346" y="516"/>
                  </a:lnTo>
                  <a:lnTo>
                    <a:pt x="357" y="516"/>
                  </a:lnTo>
                  <a:lnTo>
                    <a:pt x="366" y="496"/>
                  </a:lnTo>
                  <a:lnTo>
                    <a:pt x="357" y="480"/>
                  </a:lnTo>
                  <a:lnTo>
                    <a:pt x="371" y="476"/>
                  </a:lnTo>
                  <a:lnTo>
                    <a:pt x="366" y="469"/>
                  </a:lnTo>
                  <a:lnTo>
                    <a:pt x="373" y="472"/>
                  </a:lnTo>
                  <a:lnTo>
                    <a:pt x="382" y="460"/>
                  </a:lnTo>
                  <a:lnTo>
                    <a:pt x="373" y="458"/>
                  </a:lnTo>
                  <a:lnTo>
                    <a:pt x="384" y="458"/>
                  </a:lnTo>
                  <a:lnTo>
                    <a:pt x="371" y="449"/>
                  </a:lnTo>
                  <a:lnTo>
                    <a:pt x="386" y="447"/>
                  </a:lnTo>
                  <a:lnTo>
                    <a:pt x="375" y="438"/>
                  </a:lnTo>
                  <a:lnTo>
                    <a:pt x="389" y="436"/>
                  </a:lnTo>
                  <a:lnTo>
                    <a:pt x="389" y="425"/>
                  </a:lnTo>
                  <a:lnTo>
                    <a:pt x="409" y="422"/>
                  </a:lnTo>
                  <a:lnTo>
                    <a:pt x="415" y="409"/>
                  </a:lnTo>
                  <a:lnTo>
                    <a:pt x="424" y="409"/>
                  </a:lnTo>
                  <a:lnTo>
                    <a:pt x="415" y="416"/>
                  </a:lnTo>
                  <a:lnTo>
                    <a:pt x="422" y="420"/>
                  </a:lnTo>
                  <a:lnTo>
                    <a:pt x="435" y="418"/>
                  </a:lnTo>
                  <a:lnTo>
                    <a:pt x="438" y="409"/>
                  </a:lnTo>
                  <a:lnTo>
                    <a:pt x="453" y="409"/>
                  </a:lnTo>
                  <a:lnTo>
                    <a:pt x="469" y="382"/>
                  </a:lnTo>
                  <a:lnTo>
                    <a:pt x="482" y="375"/>
                  </a:lnTo>
                  <a:lnTo>
                    <a:pt x="478" y="364"/>
                  </a:lnTo>
                  <a:lnTo>
                    <a:pt x="489" y="375"/>
                  </a:lnTo>
                  <a:lnTo>
                    <a:pt x="505" y="373"/>
                  </a:lnTo>
                  <a:lnTo>
                    <a:pt x="549" y="364"/>
                  </a:lnTo>
                  <a:lnTo>
                    <a:pt x="599" y="337"/>
                  </a:lnTo>
                  <a:lnTo>
                    <a:pt x="561" y="326"/>
                  </a:lnTo>
                  <a:lnTo>
                    <a:pt x="525" y="335"/>
                  </a:lnTo>
                  <a:lnTo>
                    <a:pt x="549" y="328"/>
                  </a:lnTo>
                  <a:lnTo>
                    <a:pt x="520" y="326"/>
                  </a:lnTo>
                  <a:lnTo>
                    <a:pt x="527" y="315"/>
                  </a:lnTo>
                  <a:lnTo>
                    <a:pt x="561" y="308"/>
                  </a:lnTo>
                  <a:lnTo>
                    <a:pt x="536" y="297"/>
                  </a:lnTo>
                  <a:lnTo>
                    <a:pt x="569" y="306"/>
                  </a:lnTo>
                  <a:lnTo>
                    <a:pt x="583" y="326"/>
                  </a:lnTo>
                  <a:lnTo>
                    <a:pt x="596" y="326"/>
                  </a:lnTo>
                  <a:lnTo>
                    <a:pt x="596" y="317"/>
                  </a:lnTo>
                  <a:lnTo>
                    <a:pt x="607" y="326"/>
                  </a:lnTo>
                  <a:lnTo>
                    <a:pt x="605" y="304"/>
                  </a:lnTo>
                  <a:lnTo>
                    <a:pt x="596" y="308"/>
                  </a:lnTo>
                  <a:lnTo>
                    <a:pt x="601" y="299"/>
                  </a:lnTo>
                  <a:lnTo>
                    <a:pt x="587" y="302"/>
                  </a:lnTo>
                  <a:lnTo>
                    <a:pt x="596" y="295"/>
                  </a:lnTo>
                  <a:lnTo>
                    <a:pt x="569" y="284"/>
                  </a:lnTo>
                  <a:lnTo>
                    <a:pt x="561" y="290"/>
                  </a:lnTo>
                  <a:lnTo>
                    <a:pt x="567" y="277"/>
                  </a:lnTo>
                  <a:lnTo>
                    <a:pt x="545" y="277"/>
                  </a:lnTo>
                  <a:lnTo>
                    <a:pt x="567" y="270"/>
                  </a:lnTo>
                  <a:lnTo>
                    <a:pt x="545" y="264"/>
                  </a:lnTo>
                  <a:lnTo>
                    <a:pt x="576" y="252"/>
                  </a:lnTo>
                  <a:lnTo>
                    <a:pt x="596" y="266"/>
                  </a:lnTo>
                  <a:lnTo>
                    <a:pt x="619" y="261"/>
                  </a:lnTo>
                  <a:lnTo>
                    <a:pt x="621" y="250"/>
                  </a:lnTo>
                  <a:lnTo>
                    <a:pt x="596" y="241"/>
                  </a:lnTo>
                  <a:lnTo>
                    <a:pt x="601" y="235"/>
                  </a:lnTo>
                  <a:lnTo>
                    <a:pt x="636" y="237"/>
                  </a:lnTo>
                  <a:lnTo>
                    <a:pt x="614" y="232"/>
                  </a:lnTo>
                  <a:lnTo>
                    <a:pt x="616" y="226"/>
                  </a:lnTo>
                  <a:lnTo>
                    <a:pt x="607" y="226"/>
                  </a:lnTo>
                  <a:lnTo>
                    <a:pt x="619" y="221"/>
                  </a:lnTo>
                  <a:lnTo>
                    <a:pt x="601" y="214"/>
                  </a:lnTo>
                  <a:lnTo>
                    <a:pt x="630" y="221"/>
                  </a:lnTo>
                  <a:lnTo>
                    <a:pt x="630" y="208"/>
                  </a:lnTo>
                  <a:lnTo>
                    <a:pt x="614" y="201"/>
                  </a:lnTo>
                  <a:lnTo>
                    <a:pt x="628" y="197"/>
                  </a:lnTo>
                  <a:lnTo>
                    <a:pt x="605" y="197"/>
                  </a:lnTo>
                  <a:lnTo>
                    <a:pt x="594" y="185"/>
                  </a:lnTo>
                  <a:lnTo>
                    <a:pt x="616" y="181"/>
                  </a:lnTo>
                  <a:lnTo>
                    <a:pt x="605" y="176"/>
                  </a:lnTo>
                  <a:lnTo>
                    <a:pt x="648" y="179"/>
                  </a:lnTo>
                  <a:lnTo>
                    <a:pt x="645" y="170"/>
                  </a:lnTo>
                  <a:lnTo>
                    <a:pt x="619" y="165"/>
                  </a:lnTo>
                  <a:lnTo>
                    <a:pt x="619" y="159"/>
                  </a:lnTo>
                  <a:lnTo>
                    <a:pt x="634" y="159"/>
                  </a:lnTo>
                  <a:lnTo>
                    <a:pt x="616" y="154"/>
                  </a:lnTo>
                  <a:lnTo>
                    <a:pt x="603" y="159"/>
                  </a:lnTo>
                  <a:lnTo>
                    <a:pt x="612" y="132"/>
                  </a:lnTo>
                  <a:lnTo>
                    <a:pt x="636" y="118"/>
                  </a:lnTo>
                  <a:lnTo>
                    <a:pt x="628" y="123"/>
                  </a:lnTo>
                  <a:lnTo>
                    <a:pt x="632" y="107"/>
                  </a:lnTo>
                  <a:lnTo>
                    <a:pt x="657" y="96"/>
                  </a:lnTo>
                  <a:lnTo>
                    <a:pt x="623" y="107"/>
                  </a:lnTo>
                  <a:lnTo>
                    <a:pt x="619" y="96"/>
                  </a:lnTo>
                  <a:lnTo>
                    <a:pt x="670" y="85"/>
                  </a:lnTo>
                  <a:lnTo>
                    <a:pt x="607" y="85"/>
                  </a:lnTo>
                  <a:lnTo>
                    <a:pt x="686" y="76"/>
                  </a:lnTo>
                  <a:lnTo>
                    <a:pt x="683" y="71"/>
                  </a:lnTo>
                  <a:lnTo>
                    <a:pt x="717" y="56"/>
                  </a:lnTo>
                  <a:lnTo>
                    <a:pt x="683" y="47"/>
                  </a:lnTo>
                  <a:lnTo>
                    <a:pt x="654" y="49"/>
                  </a:lnTo>
                  <a:lnTo>
                    <a:pt x="648" y="60"/>
                  </a:lnTo>
                  <a:lnTo>
                    <a:pt x="621" y="60"/>
                  </a:lnTo>
                  <a:lnTo>
                    <a:pt x="621" y="56"/>
                  </a:lnTo>
                  <a:lnTo>
                    <a:pt x="567" y="87"/>
                  </a:lnTo>
                  <a:lnTo>
                    <a:pt x="596" y="58"/>
                  </a:lnTo>
                  <a:lnTo>
                    <a:pt x="592" y="42"/>
                  </a:lnTo>
                  <a:lnTo>
                    <a:pt x="536" y="60"/>
                  </a:lnTo>
                  <a:lnTo>
                    <a:pt x="554" y="49"/>
                  </a:lnTo>
                  <a:lnTo>
                    <a:pt x="547" y="45"/>
                  </a:lnTo>
                  <a:lnTo>
                    <a:pt x="460" y="56"/>
                  </a:lnTo>
                  <a:lnTo>
                    <a:pt x="460" y="49"/>
                  </a:lnTo>
                  <a:lnTo>
                    <a:pt x="494" y="42"/>
                  </a:lnTo>
                  <a:lnTo>
                    <a:pt x="473" y="40"/>
                  </a:lnTo>
                  <a:lnTo>
                    <a:pt x="554" y="42"/>
                  </a:lnTo>
                  <a:lnTo>
                    <a:pt x="603" y="27"/>
                  </a:lnTo>
                  <a:lnTo>
                    <a:pt x="569" y="20"/>
                  </a:lnTo>
                  <a:lnTo>
                    <a:pt x="540" y="22"/>
                  </a:lnTo>
                  <a:lnTo>
                    <a:pt x="558" y="18"/>
                  </a:lnTo>
                  <a:lnTo>
                    <a:pt x="554" y="11"/>
                  </a:lnTo>
                  <a:lnTo>
                    <a:pt x="429" y="20"/>
                  </a:lnTo>
                  <a:lnTo>
                    <a:pt x="462" y="16"/>
                  </a:lnTo>
                  <a:lnTo>
                    <a:pt x="453" y="11"/>
                  </a:lnTo>
                  <a:lnTo>
                    <a:pt x="540" y="9"/>
                  </a:lnTo>
                  <a:lnTo>
                    <a:pt x="545" y="7"/>
                  </a:lnTo>
                  <a:lnTo>
                    <a:pt x="536" y="2"/>
                  </a:lnTo>
                  <a:lnTo>
                    <a:pt x="404" y="0"/>
                  </a:lnTo>
                  <a:lnTo>
                    <a:pt x="391" y="2"/>
                  </a:lnTo>
                  <a:lnTo>
                    <a:pt x="391" y="9"/>
                  </a:lnTo>
                  <a:lnTo>
                    <a:pt x="409" y="11"/>
                  </a:lnTo>
                  <a:lnTo>
                    <a:pt x="389" y="18"/>
                  </a:lnTo>
                  <a:lnTo>
                    <a:pt x="393" y="22"/>
                  </a:lnTo>
                  <a:lnTo>
                    <a:pt x="344" y="7"/>
                  </a:lnTo>
                  <a:lnTo>
                    <a:pt x="333" y="9"/>
                  </a:lnTo>
                  <a:lnTo>
                    <a:pt x="344" y="13"/>
                  </a:lnTo>
                  <a:lnTo>
                    <a:pt x="315" y="11"/>
                  </a:lnTo>
                  <a:lnTo>
                    <a:pt x="339"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8" name="Freeform 10415"/>
            <p:cNvSpPr>
              <a:spLocks/>
            </p:cNvSpPr>
            <p:nvPr/>
          </p:nvSpPr>
          <p:spPr bwMode="auto">
            <a:xfrm>
              <a:off x="2859023" y="1891735"/>
              <a:ext cx="756375" cy="226622"/>
            </a:xfrm>
            <a:custGeom>
              <a:avLst/>
              <a:gdLst>
                <a:gd name="T0" fmla="*/ 1114302838 w 380"/>
                <a:gd name="T1" fmla="*/ 0 h 127"/>
                <a:gd name="T2" fmla="*/ 1071571883 w 380"/>
                <a:gd name="T3" fmla="*/ 0 h 127"/>
                <a:gd name="T4" fmla="*/ 1203053696 w 380"/>
                <a:gd name="T5" fmla="*/ 10540900 h 127"/>
                <a:gd name="T6" fmla="*/ 1249071787 w 380"/>
                <a:gd name="T7" fmla="*/ 57980700 h 127"/>
                <a:gd name="T8" fmla="*/ 1028840928 w 380"/>
                <a:gd name="T9" fmla="*/ 10540900 h 127"/>
                <a:gd name="T10" fmla="*/ 1153748470 w 380"/>
                <a:gd name="T11" fmla="*/ 94877300 h 127"/>
                <a:gd name="T12" fmla="*/ 1078146155 w 380"/>
                <a:gd name="T13" fmla="*/ 84336400 h 127"/>
                <a:gd name="T14" fmla="*/ 1107730379 w 380"/>
                <a:gd name="T15" fmla="*/ 115961400 h 127"/>
                <a:gd name="T16" fmla="*/ 1058423339 w 380"/>
                <a:gd name="T17" fmla="*/ 131776200 h 127"/>
                <a:gd name="T18" fmla="*/ 1078146155 w 380"/>
                <a:gd name="T19" fmla="*/ 163401200 h 127"/>
                <a:gd name="T20" fmla="*/ 851341024 w 380"/>
                <a:gd name="T21" fmla="*/ 47439800 h 127"/>
                <a:gd name="T22" fmla="*/ 821756800 w 380"/>
                <a:gd name="T23" fmla="*/ 57980700 h 127"/>
                <a:gd name="T24" fmla="*/ 838192480 w 380"/>
                <a:gd name="T25" fmla="*/ 94877300 h 127"/>
                <a:gd name="T26" fmla="*/ 887497707 w 380"/>
                <a:gd name="T27" fmla="*/ 142317100 h 127"/>
                <a:gd name="T28" fmla="*/ 828331072 w 380"/>
                <a:gd name="T29" fmla="*/ 131776200 h 127"/>
                <a:gd name="T30" fmla="*/ 867776704 w 380"/>
                <a:gd name="T31" fmla="*/ 179213700 h 127"/>
                <a:gd name="T32" fmla="*/ 756017707 w 380"/>
                <a:gd name="T33" fmla="*/ 131776200 h 127"/>
                <a:gd name="T34" fmla="*/ 733007755 w 380"/>
                <a:gd name="T35" fmla="*/ 200297800 h 127"/>
                <a:gd name="T36" fmla="*/ 726433483 w 380"/>
                <a:gd name="T37" fmla="*/ 115961400 h 127"/>
                <a:gd name="T38" fmla="*/ 683702528 w 380"/>
                <a:gd name="T39" fmla="*/ 68523900 h 127"/>
                <a:gd name="T40" fmla="*/ 506202624 w 380"/>
                <a:gd name="T41" fmla="*/ 131776200 h 127"/>
                <a:gd name="T42" fmla="*/ 601525942 w 380"/>
                <a:gd name="T43" fmla="*/ 210841000 h 127"/>
                <a:gd name="T44" fmla="*/ 522638304 w 380"/>
                <a:gd name="T45" fmla="*/ 152860300 h 127"/>
                <a:gd name="T46" fmla="*/ 440461718 w 380"/>
                <a:gd name="T47" fmla="*/ 152860300 h 127"/>
                <a:gd name="T48" fmla="*/ 447035989 w 380"/>
                <a:gd name="T49" fmla="*/ 247737600 h 127"/>
                <a:gd name="T50" fmla="*/ 338564128 w 380"/>
                <a:gd name="T51" fmla="*/ 247737600 h 127"/>
                <a:gd name="T52" fmla="*/ 292546037 w 380"/>
                <a:gd name="T53" fmla="*/ 342617200 h 127"/>
                <a:gd name="T54" fmla="*/ 207082315 w 380"/>
                <a:gd name="T55" fmla="*/ 379513800 h 127"/>
                <a:gd name="T56" fmla="*/ 272823221 w 380"/>
                <a:gd name="T57" fmla="*/ 426953600 h 127"/>
                <a:gd name="T58" fmla="*/ 345138400 w 380"/>
                <a:gd name="T59" fmla="*/ 379513800 h 127"/>
                <a:gd name="T60" fmla="*/ 358286944 w 380"/>
                <a:gd name="T61" fmla="*/ 400597900 h 127"/>
                <a:gd name="T62" fmla="*/ 308981717 w 380"/>
                <a:gd name="T63" fmla="*/ 437494500 h 127"/>
                <a:gd name="T64" fmla="*/ 338564128 w 380"/>
                <a:gd name="T65" fmla="*/ 448037700 h 127"/>
                <a:gd name="T66" fmla="*/ 302407445 w 380"/>
                <a:gd name="T67" fmla="*/ 458578600 h 127"/>
                <a:gd name="T68" fmla="*/ 322128448 w 380"/>
                <a:gd name="T69" fmla="*/ 484934300 h 127"/>
                <a:gd name="T70" fmla="*/ 262961813 w 380"/>
                <a:gd name="T71" fmla="*/ 542915000 h 127"/>
                <a:gd name="T72" fmla="*/ 167638496 w 380"/>
                <a:gd name="T73" fmla="*/ 542915000 h 127"/>
                <a:gd name="T74" fmla="*/ 13148544 w 380"/>
                <a:gd name="T75" fmla="*/ 627251400 h 127"/>
                <a:gd name="T76" fmla="*/ 0 w 380"/>
                <a:gd name="T77" fmla="*/ 669419600 h 1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0"/>
                <a:gd name="T118" fmla="*/ 0 h 127"/>
                <a:gd name="T119" fmla="*/ 380 w 380"/>
                <a:gd name="T120" fmla="*/ 127 h 1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0" h="127">
                  <a:moveTo>
                    <a:pt x="339" y="0"/>
                  </a:moveTo>
                  <a:lnTo>
                    <a:pt x="326" y="0"/>
                  </a:lnTo>
                  <a:lnTo>
                    <a:pt x="366" y="2"/>
                  </a:lnTo>
                  <a:lnTo>
                    <a:pt x="380" y="11"/>
                  </a:lnTo>
                  <a:lnTo>
                    <a:pt x="313" y="2"/>
                  </a:lnTo>
                  <a:lnTo>
                    <a:pt x="351" y="18"/>
                  </a:lnTo>
                  <a:lnTo>
                    <a:pt x="328" y="16"/>
                  </a:lnTo>
                  <a:lnTo>
                    <a:pt x="337" y="22"/>
                  </a:lnTo>
                  <a:lnTo>
                    <a:pt x="322" y="25"/>
                  </a:lnTo>
                  <a:lnTo>
                    <a:pt x="328" y="31"/>
                  </a:lnTo>
                  <a:lnTo>
                    <a:pt x="259" y="9"/>
                  </a:lnTo>
                  <a:lnTo>
                    <a:pt x="250" y="11"/>
                  </a:lnTo>
                  <a:lnTo>
                    <a:pt x="255" y="18"/>
                  </a:lnTo>
                  <a:lnTo>
                    <a:pt x="270" y="27"/>
                  </a:lnTo>
                  <a:lnTo>
                    <a:pt x="252" y="25"/>
                  </a:lnTo>
                  <a:lnTo>
                    <a:pt x="264" y="34"/>
                  </a:lnTo>
                  <a:lnTo>
                    <a:pt x="230" y="25"/>
                  </a:lnTo>
                  <a:lnTo>
                    <a:pt x="223" y="38"/>
                  </a:lnTo>
                  <a:lnTo>
                    <a:pt x="221" y="22"/>
                  </a:lnTo>
                  <a:lnTo>
                    <a:pt x="208" y="13"/>
                  </a:lnTo>
                  <a:lnTo>
                    <a:pt x="154" y="25"/>
                  </a:lnTo>
                  <a:lnTo>
                    <a:pt x="183" y="40"/>
                  </a:lnTo>
                  <a:lnTo>
                    <a:pt x="159" y="29"/>
                  </a:lnTo>
                  <a:lnTo>
                    <a:pt x="134" y="29"/>
                  </a:lnTo>
                  <a:lnTo>
                    <a:pt x="136" y="47"/>
                  </a:lnTo>
                  <a:lnTo>
                    <a:pt x="103" y="47"/>
                  </a:lnTo>
                  <a:lnTo>
                    <a:pt x="89" y="65"/>
                  </a:lnTo>
                  <a:lnTo>
                    <a:pt x="63" y="72"/>
                  </a:lnTo>
                  <a:lnTo>
                    <a:pt x="83" y="81"/>
                  </a:lnTo>
                  <a:lnTo>
                    <a:pt x="105" y="72"/>
                  </a:lnTo>
                  <a:lnTo>
                    <a:pt x="109" y="76"/>
                  </a:lnTo>
                  <a:lnTo>
                    <a:pt x="94" y="83"/>
                  </a:lnTo>
                  <a:lnTo>
                    <a:pt x="103" y="85"/>
                  </a:lnTo>
                  <a:lnTo>
                    <a:pt x="92" y="87"/>
                  </a:lnTo>
                  <a:lnTo>
                    <a:pt x="98" y="92"/>
                  </a:lnTo>
                  <a:lnTo>
                    <a:pt x="80" y="103"/>
                  </a:lnTo>
                  <a:lnTo>
                    <a:pt x="51" y="103"/>
                  </a:lnTo>
                  <a:lnTo>
                    <a:pt x="4" y="119"/>
                  </a:lnTo>
                  <a:lnTo>
                    <a:pt x="0" y="12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29" name="Freeform 10416"/>
            <p:cNvSpPr>
              <a:spLocks/>
            </p:cNvSpPr>
            <p:nvPr/>
          </p:nvSpPr>
          <p:spPr bwMode="auto">
            <a:xfrm>
              <a:off x="2409381" y="3842656"/>
              <a:ext cx="88884" cy="92373"/>
            </a:xfrm>
            <a:custGeom>
              <a:avLst/>
              <a:gdLst>
                <a:gd name="T0" fmla="*/ 0 w 45"/>
                <a:gd name="T1" fmla="*/ 215140455 h 52"/>
                <a:gd name="T2" fmla="*/ 81544134 w 45"/>
                <a:gd name="T3" fmla="*/ 272860339 h 52"/>
                <a:gd name="T4" fmla="*/ 110901318 w 45"/>
                <a:gd name="T5" fmla="*/ 225633938 h 52"/>
                <a:gd name="T6" fmla="*/ 146780521 w 45"/>
                <a:gd name="T7" fmla="*/ 141676911 h 52"/>
                <a:gd name="T8" fmla="*/ 123947156 w 45"/>
                <a:gd name="T9" fmla="*/ 131183427 h 52"/>
                <a:gd name="T10" fmla="*/ 117425137 w 45"/>
                <a:gd name="T11" fmla="*/ 0 h 52"/>
                <a:gd name="T12" fmla="*/ 29355385 w 45"/>
                <a:gd name="T13" fmla="*/ 36730627 h 52"/>
                <a:gd name="T14" fmla="*/ 68498296 w 45"/>
                <a:gd name="T15" fmla="*/ 120687654 h 52"/>
                <a:gd name="T16" fmla="*/ 29355385 w 45"/>
                <a:gd name="T17" fmla="*/ 120687654 h 52"/>
                <a:gd name="T18" fmla="*/ 0 w 45"/>
                <a:gd name="T19" fmla="*/ 215140455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2"/>
                <a:gd name="T32" fmla="*/ 45 w 4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2">
                  <a:moveTo>
                    <a:pt x="0" y="41"/>
                  </a:moveTo>
                  <a:lnTo>
                    <a:pt x="25" y="52"/>
                  </a:lnTo>
                  <a:lnTo>
                    <a:pt x="34" y="43"/>
                  </a:lnTo>
                  <a:lnTo>
                    <a:pt x="45" y="27"/>
                  </a:lnTo>
                  <a:lnTo>
                    <a:pt x="38" y="25"/>
                  </a:lnTo>
                  <a:lnTo>
                    <a:pt x="36" y="0"/>
                  </a:lnTo>
                  <a:lnTo>
                    <a:pt x="9" y="7"/>
                  </a:lnTo>
                  <a:lnTo>
                    <a:pt x="21" y="23"/>
                  </a:lnTo>
                  <a:lnTo>
                    <a:pt x="9" y="23"/>
                  </a:lnTo>
                  <a:lnTo>
                    <a:pt x="0"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0" name="Freeform 10417"/>
            <p:cNvSpPr>
              <a:spLocks/>
            </p:cNvSpPr>
            <p:nvPr/>
          </p:nvSpPr>
          <p:spPr bwMode="auto">
            <a:xfrm>
              <a:off x="2409381" y="3842656"/>
              <a:ext cx="88884" cy="92373"/>
            </a:xfrm>
            <a:custGeom>
              <a:avLst/>
              <a:gdLst>
                <a:gd name="T0" fmla="*/ 0 w 45"/>
                <a:gd name="T1" fmla="*/ 215140455 h 52"/>
                <a:gd name="T2" fmla="*/ 81544134 w 45"/>
                <a:gd name="T3" fmla="*/ 272860339 h 52"/>
                <a:gd name="T4" fmla="*/ 110901318 w 45"/>
                <a:gd name="T5" fmla="*/ 225633938 h 52"/>
                <a:gd name="T6" fmla="*/ 146780521 w 45"/>
                <a:gd name="T7" fmla="*/ 141676911 h 52"/>
                <a:gd name="T8" fmla="*/ 123947156 w 45"/>
                <a:gd name="T9" fmla="*/ 131183427 h 52"/>
                <a:gd name="T10" fmla="*/ 117425137 w 45"/>
                <a:gd name="T11" fmla="*/ 0 h 52"/>
                <a:gd name="T12" fmla="*/ 29355385 w 45"/>
                <a:gd name="T13" fmla="*/ 36730627 h 52"/>
                <a:gd name="T14" fmla="*/ 68498296 w 45"/>
                <a:gd name="T15" fmla="*/ 120687654 h 52"/>
                <a:gd name="T16" fmla="*/ 29355385 w 45"/>
                <a:gd name="T17" fmla="*/ 120687654 h 52"/>
                <a:gd name="T18" fmla="*/ 0 w 45"/>
                <a:gd name="T19" fmla="*/ 215140455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52"/>
                <a:gd name="T32" fmla="*/ 45 w 45"/>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52">
                  <a:moveTo>
                    <a:pt x="0" y="41"/>
                  </a:moveTo>
                  <a:lnTo>
                    <a:pt x="25" y="52"/>
                  </a:lnTo>
                  <a:lnTo>
                    <a:pt x="34" y="43"/>
                  </a:lnTo>
                  <a:lnTo>
                    <a:pt x="45" y="27"/>
                  </a:lnTo>
                  <a:lnTo>
                    <a:pt x="38" y="25"/>
                  </a:lnTo>
                  <a:lnTo>
                    <a:pt x="36" y="0"/>
                  </a:lnTo>
                  <a:lnTo>
                    <a:pt x="9" y="7"/>
                  </a:lnTo>
                  <a:lnTo>
                    <a:pt x="21" y="23"/>
                  </a:lnTo>
                  <a:lnTo>
                    <a:pt x="9" y="23"/>
                  </a:lnTo>
                  <a:lnTo>
                    <a:pt x="0" y="4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1" name="Freeform 10418"/>
            <p:cNvSpPr>
              <a:spLocks/>
            </p:cNvSpPr>
            <p:nvPr/>
          </p:nvSpPr>
          <p:spPr bwMode="auto">
            <a:xfrm>
              <a:off x="3134385" y="4044647"/>
              <a:ext cx="116767" cy="144101"/>
            </a:xfrm>
            <a:custGeom>
              <a:avLst/>
              <a:gdLst>
                <a:gd name="T0" fmla="*/ 0 w 59"/>
                <a:gd name="T1" fmla="*/ 141887017 h 81"/>
                <a:gd name="T2" fmla="*/ 39219103 w 59"/>
                <a:gd name="T3" fmla="*/ 94590580 h 81"/>
                <a:gd name="T4" fmla="*/ 22878862 w 59"/>
                <a:gd name="T5" fmla="*/ 47296437 h 81"/>
                <a:gd name="T6" fmla="*/ 58829556 w 59"/>
                <a:gd name="T7" fmla="*/ 0 h 81"/>
                <a:gd name="T8" fmla="*/ 169950046 w 59"/>
                <a:gd name="T9" fmla="*/ 152396062 h 81"/>
                <a:gd name="T10" fmla="*/ 124194126 w 59"/>
                <a:gd name="T11" fmla="*/ 273262695 h 81"/>
                <a:gd name="T12" fmla="*/ 192828908 w 59"/>
                <a:gd name="T13" fmla="*/ 399382704 h 81"/>
                <a:gd name="T14" fmla="*/ 81706614 w 59"/>
                <a:gd name="T15" fmla="*/ 425658757 h 81"/>
                <a:gd name="T16" fmla="*/ 58829556 w 59"/>
                <a:gd name="T17" fmla="*/ 367853275 h 81"/>
                <a:gd name="T18" fmla="*/ 68634782 w 59"/>
                <a:gd name="T19" fmla="*/ 246986642 h 81"/>
                <a:gd name="T20" fmla="*/ 29413876 w 59"/>
                <a:gd name="T21" fmla="*/ 199692499 h 81"/>
                <a:gd name="T22" fmla="*/ 0 w 59"/>
                <a:gd name="T23" fmla="*/ 14188701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81"/>
                <a:gd name="T38" fmla="*/ 59 w 59"/>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81">
                  <a:moveTo>
                    <a:pt x="0" y="27"/>
                  </a:moveTo>
                  <a:lnTo>
                    <a:pt x="12" y="18"/>
                  </a:lnTo>
                  <a:lnTo>
                    <a:pt x="7" y="9"/>
                  </a:lnTo>
                  <a:lnTo>
                    <a:pt x="18" y="0"/>
                  </a:lnTo>
                  <a:lnTo>
                    <a:pt x="52" y="29"/>
                  </a:lnTo>
                  <a:lnTo>
                    <a:pt x="38" y="52"/>
                  </a:lnTo>
                  <a:lnTo>
                    <a:pt x="59" y="76"/>
                  </a:lnTo>
                  <a:lnTo>
                    <a:pt x="25" y="81"/>
                  </a:lnTo>
                  <a:lnTo>
                    <a:pt x="18" y="70"/>
                  </a:lnTo>
                  <a:lnTo>
                    <a:pt x="21" y="47"/>
                  </a:lnTo>
                  <a:lnTo>
                    <a:pt x="9" y="38"/>
                  </a:lnTo>
                  <a:lnTo>
                    <a:pt x="0"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2" name="Freeform 10419"/>
            <p:cNvSpPr>
              <a:spLocks/>
            </p:cNvSpPr>
            <p:nvPr/>
          </p:nvSpPr>
          <p:spPr bwMode="auto">
            <a:xfrm>
              <a:off x="3134385" y="4044647"/>
              <a:ext cx="116767" cy="144101"/>
            </a:xfrm>
            <a:custGeom>
              <a:avLst/>
              <a:gdLst>
                <a:gd name="T0" fmla="*/ 0 w 59"/>
                <a:gd name="T1" fmla="*/ 141887017 h 81"/>
                <a:gd name="T2" fmla="*/ 39219103 w 59"/>
                <a:gd name="T3" fmla="*/ 94590580 h 81"/>
                <a:gd name="T4" fmla="*/ 22878862 w 59"/>
                <a:gd name="T5" fmla="*/ 47296437 h 81"/>
                <a:gd name="T6" fmla="*/ 58829556 w 59"/>
                <a:gd name="T7" fmla="*/ 0 h 81"/>
                <a:gd name="T8" fmla="*/ 169950046 w 59"/>
                <a:gd name="T9" fmla="*/ 152396062 h 81"/>
                <a:gd name="T10" fmla="*/ 124194126 w 59"/>
                <a:gd name="T11" fmla="*/ 273262695 h 81"/>
                <a:gd name="T12" fmla="*/ 192828908 w 59"/>
                <a:gd name="T13" fmla="*/ 399382704 h 81"/>
                <a:gd name="T14" fmla="*/ 81706614 w 59"/>
                <a:gd name="T15" fmla="*/ 425658757 h 81"/>
                <a:gd name="T16" fmla="*/ 58829556 w 59"/>
                <a:gd name="T17" fmla="*/ 367853275 h 81"/>
                <a:gd name="T18" fmla="*/ 68634782 w 59"/>
                <a:gd name="T19" fmla="*/ 246986642 h 81"/>
                <a:gd name="T20" fmla="*/ 29413876 w 59"/>
                <a:gd name="T21" fmla="*/ 199692499 h 81"/>
                <a:gd name="T22" fmla="*/ 0 w 59"/>
                <a:gd name="T23" fmla="*/ 141887017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81"/>
                <a:gd name="T38" fmla="*/ 59 w 59"/>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81">
                  <a:moveTo>
                    <a:pt x="0" y="27"/>
                  </a:moveTo>
                  <a:lnTo>
                    <a:pt x="12" y="18"/>
                  </a:lnTo>
                  <a:lnTo>
                    <a:pt x="7" y="9"/>
                  </a:lnTo>
                  <a:lnTo>
                    <a:pt x="18" y="0"/>
                  </a:lnTo>
                  <a:lnTo>
                    <a:pt x="52" y="29"/>
                  </a:lnTo>
                  <a:lnTo>
                    <a:pt x="38" y="52"/>
                  </a:lnTo>
                  <a:lnTo>
                    <a:pt x="59" y="76"/>
                  </a:lnTo>
                  <a:lnTo>
                    <a:pt x="25" y="81"/>
                  </a:lnTo>
                  <a:lnTo>
                    <a:pt x="18" y="70"/>
                  </a:lnTo>
                  <a:lnTo>
                    <a:pt x="21" y="47"/>
                  </a:lnTo>
                  <a:lnTo>
                    <a:pt x="9" y="38"/>
                  </a:lnTo>
                  <a:lnTo>
                    <a:pt x="0" y="2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3" name="Freeform 10420"/>
            <p:cNvSpPr>
              <a:spLocks/>
            </p:cNvSpPr>
            <p:nvPr/>
          </p:nvSpPr>
          <p:spPr bwMode="auto">
            <a:xfrm>
              <a:off x="2827652" y="3799550"/>
              <a:ext cx="62741" cy="43108"/>
            </a:xfrm>
            <a:custGeom>
              <a:avLst/>
              <a:gdLst>
                <a:gd name="T0" fmla="*/ 0 w 32"/>
                <a:gd name="T1" fmla="*/ 95503537 h 24"/>
                <a:gd name="T2" fmla="*/ 103609378 w 32"/>
                <a:gd name="T3" fmla="*/ 127336505 h 24"/>
                <a:gd name="T4" fmla="*/ 103609378 w 32"/>
                <a:gd name="T5" fmla="*/ 0 h 24"/>
                <a:gd name="T6" fmla="*/ 38853070 w 32"/>
                <a:gd name="T7" fmla="*/ 10612533 h 24"/>
                <a:gd name="T8" fmla="*/ 74470022 w 32"/>
                <a:gd name="T9" fmla="*/ 95503537 h 24"/>
                <a:gd name="T10" fmla="*/ 0 w 32"/>
                <a:gd name="T11" fmla="*/ 95503537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0" y="18"/>
                  </a:moveTo>
                  <a:lnTo>
                    <a:pt x="32" y="24"/>
                  </a:lnTo>
                  <a:lnTo>
                    <a:pt x="32" y="0"/>
                  </a:lnTo>
                  <a:lnTo>
                    <a:pt x="12" y="2"/>
                  </a:lnTo>
                  <a:lnTo>
                    <a:pt x="23" y="18"/>
                  </a:lnTo>
                  <a:lnTo>
                    <a:pt x="0"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4" name="Freeform 10421"/>
            <p:cNvSpPr>
              <a:spLocks/>
            </p:cNvSpPr>
            <p:nvPr/>
          </p:nvSpPr>
          <p:spPr bwMode="auto">
            <a:xfrm>
              <a:off x="2827652" y="3799550"/>
              <a:ext cx="62741" cy="43108"/>
            </a:xfrm>
            <a:custGeom>
              <a:avLst/>
              <a:gdLst>
                <a:gd name="T0" fmla="*/ 0 w 32"/>
                <a:gd name="T1" fmla="*/ 95503537 h 24"/>
                <a:gd name="T2" fmla="*/ 103609378 w 32"/>
                <a:gd name="T3" fmla="*/ 127336505 h 24"/>
                <a:gd name="T4" fmla="*/ 103609378 w 32"/>
                <a:gd name="T5" fmla="*/ 0 h 24"/>
                <a:gd name="T6" fmla="*/ 38853070 w 32"/>
                <a:gd name="T7" fmla="*/ 10612533 h 24"/>
                <a:gd name="T8" fmla="*/ 74470022 w 32"/>
                <a:gd name="T9" fmla="*/ 95503537 h 24"/>
                <a:gd name="T10" fmla="*/ 0 w 32"/>
                <a:gd name="T11" fmla="*/ 95503537 h 24"/>
                <a:gd name="T12" fmla="*/ 0 60000 65536"/>
                <a:gd name="T13" fmla="*/ 0 60000 65536"/>
                <a:gd name="T14" fmla="*/ 0 60000 65536"/>
                <a:gd name="T15" fmla="*/ 0 60000 65536"/>
                <a:gd name="T16" fmla="*/ 0 60000 65536"/>
                <a:gd name="T17" fmla="*/ 0 60000 65536"/>
                <a:gd name="T18" fmla="*/ 0 w 32"/>
                <a:gd name="T19" fmla="*/ 0 h 24"/>
                <a:gd name="T20" fmla="*/ 32 w 3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2" h="24">
                  <a:moveTo>
                    <a:pt x="0" y="18"/>
                  </a:moveTo>
                  <a:lnTo>
                    <a:pt x="32" y="24"/>
                  </a:lnTo>
                  <a:lnTo>
                    <a:pt x="32" y="0"/>
                  </a:lnTo>
                  <a:lnTo>
                    <a:pt x="12" y="2"/>
                  </a:lnTo>
                  <a:lnTo>
                    <a:pt x="23" y="18"/>
                  </a:lnTo>
                  <a:lnTo>
                    <a:pt x="0" y="1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5" name="Freeform 10422"/>
            <p:cNvSpPr>
              <a:spLocks/>
            </p:cNvSpPr>
            <p:nvPr/>
          </p:nvSpPr>
          <p:spPr bwMode="auto">
            <a:xfrm>
              <a:off x="2477350" y="3886996"/>
              <a:ext cx="141166" cy="64045"/>
            </a:xfrm>
            <a:custGeom>
              <a:avLst/>
              <a:gdLst>
                <a:gd name="T0" fmla="*/ 0 w 71"/>
                <a:gd name="T1" fmla="*/ 94593128 h 36"/>
                <a:gd name="T2" fmla="*/ 59101121 w 71"/>
                <a:gd name="T3" fmla="*/ 152398765 h 36"/>
                <a:gd name="T4" fmla="*/ 82083783 w 71"/>
                <a:gd name="T5" fmla="*/ 189183963 h 36"/>
                <a:gd name="T6" fmla="*/ 177301551 w 71"/>
                <a:gd name="T7" fmla="*/ 68317004 h 36"/>
                <a:gd name="T8" fmla="*/ 233119176 w 71"/>
                <a:gd name="T9" fmla="*/ 57805638 h 36"/>
                <a:gd name="T10" fmla="*/ 167451062 w 71"/>
                <a:gd name="T11" fmla="*/ 0 h 36"/>
                <a:gd name="T12" fmla="*/ 36116647 w 71"/>
                <a:gd name="T13" fmla="*/ 10511367 h 36"/>
                <a:gd name="T14" fmla="*/ 0 w 71"/>
                <a:gd name="T15" fmla="*/ 94593128 h 3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36"/>
                <a:gd name="T26" fmla="*/ 71 w 7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36">
                  <a:moveTo>
                    <a:pt x="0" y="18"/>
                  </a:moveTo>
                  <a:lnTo>
                    <a:pt x="18" y="29"/>
                  </a:lnTo>
                  <a:lnTo>
                    <a:pt x="25" y="36"/>
                  </a:lnTo>
                  <a:lnTo>
                    <a:pt x="54" y="13"/>
                  </a:lnTo>
                  <a:lnTo>
                    <a:pt x="71" y="11"/>
                  </a:lnTo>
                  <a:lnTo>
                    <a:pt x="51" y="0"/>
                  </a:lnTo>
                  <a:lnTo>
                    <a:pt x="11" y="2"/>
                  </a:lnTo>
                  <a:lnTo>
                    <a:pt x="0"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6" name="Freeform 10423"/>
            <p:cNvSpPr>
              <a:spLocks/>
            </p:cNvSpPr>
            <p:nvPr/>
          </p:nvSpPr>
          <p:spPr bwMode="auto">
            <a:xfrm>
              <a:off x="2477350" y="3886996"/>
              <a:ext cx="141166" cy="64045"/>
            </a:xfrm>
            <a:custGeom>
              <a:avLst/>
              <a:gdLst>
                <a:gd name="T0" fmla="*/ 0 w 71"/>
                <a:gd name="T1" fmla="*/ 94593128 h 36"/>
                <a:gd name="T2" fmla="*/ 59101121 w 71"/>
                <a:gd name="T3" fmla="*/ 152398765 h 36"/>
                <a:gd name="T4" fmla="*/ 82083783 w 71"/>
                <a:gd name="T5" fmla="*/ 189183963 h 36"/>
                <a:gd name="T6" fmla="*/ 177301551 w 71"/>
                <a:gd name="T7" fmla="*/ 68317004 h 36"/>
                <a:gd name="T8" fmla="*/ 233119176 w 71"/>
                <a:gd name="T9" fmla="*/ 57805638 h 36"/>
                <a:gd name="T10" fmla="*/ 167451062 w 71"/>
                <a:gd name="T11" fmla="*/ 0 h 36"/>
                <a:gd name="T12" fmla="*/ 36116647 w 71"/>
                <a:gd name="T13" fmla="*/ 10511367 h 36"/>
                <a:gd name="T14" fmla="*/ 0 w 71"/>
                <a:gd name="T15" fmla="*/ 94593128 h 36"/>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36"/>
                <a:gd name="T26" fmla="*/ 71 w 7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36">
                  <a:moveTo>
                    <a:pt x="0" y="18"/>
                  </a:moveTo>
                  <a:lnTo>
                    <a:pt x="18" y="29"/>
                  </a:lnTo>
                  <a:lnTo>
                    <a:pt x="25" y="36"/>
                  </a:lnTo>
                  <a:lnTo>
                    <a:pt x="54" y="13"/>
                  </a:lnTo>
                  <a:lnTo>
                    <a:pt x="71" y="11"/>
                  </a:lnTo>
                  <a:lnTo>
                    <a:pt x="51" y="0"/>
                  </a:lnTo>
                  <a:lnTo>
                    <a:pt x="11" y="2"/>
                  </a:lnTo>
                  <a:lnTo>
                    <a:pt x="0" y="1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7" name="Freeform 10424"/>
            <p:cNvSpPr>
              <a:spLocks/>
            </p:cNvSpPr>
            <p:nvPr/>
          </p:nvSpPr>
          <p:spPr bwMode="auto">
            <a:xfrm>
              <a:off x="4002300" y="2575296"/>
              <a:ext cx="256192" cy="108385"/>
            </a:xfrm>
            <a:custGeom>
              <a:avLst/>
              <a:gdLst>
                <a:gd name="T0" fmla="*/ 0 w 129"/>
                <a:gd name="T1" fmla="*/ 120714541 h 61"/>
                <a:gd name="T2" fmla="*/ 101668480 w 129"/>
                <a:gd name="T3" fmla="*/ 120714541 h 61"/>
                <a:gd name="T4" fmla="*/ 72152583 w 129"/>
                <a:gd name="T5" fmla="*/ 141708474 h 61"/>
                <a:gd name="T6" fmla="*/ 95108990 w 129"/>
                <a:gd name="T7" fmla="*/ 167951462 h 61"/>
                <a:gd name="T8" fmla="*/ 22958216 w 129"/>
                <a:gd name="T9" fmla="*/ 178449574 h 61"/>
                <a:gd name="T10" fmla="*/ 101668480 w 129"/>
                <a:gd name="T11" fmla="*/ 199443507 h 61"/>
                <a:gd name="T12" fmla="*/ 65593093 w 129"/>
                <a:gd name="T13" fmla="*/ 283419238 h 61"/>
                <a:gd name="T14" fmla="*/ 203336961 w 129"/>
                <a:gd name="T15" fmla="*/ 320158048 h 61"/>
                <a:gd name="T16" fmla="*/ 367318789 w 129"/>
                <a:gd name="T17" fmla="*/ 236182316 h 61"/>
                <a:gd name="T18" fmla="*/ 423072647 w 129"/>
                <a:gd name="T19" fmla="*/ 141708474 h 61"/>
                <a:gd name="T20" fmla="*/ 357479554 w 129"/>
                <a:gd name="T21" fmla="*/ 47236921 h 61"/>
                <a:gd name="T22" fmla="*/ 380437769 w 129"/>
                <a:gd name="T23" fmla="*/ 26242989 h 61"/>
                <a:gd name="T24" fmla="*/ 344360573 w 129"/>
                <a:gd name="T25" fmla="*/ 36738810 h 61"/>
                <a:gd name="T26" fmla="*/ 314844676 w 129"/>
                <a:gd name="T27" fmla="*/ 0 h 61"/>
                <a:gd name="T28" fmla="*/ 308285186 w 129"/>
                <a:gd name="T29" fmla="*/ 36738810 h 61"/>
                <a:gd name="T30" fmla="*/ 232854667 w 129"/>
                <a:gd name="T31" fmla="*/ 36738810 h 61"/>
                <a:gd name="T32" fmla="*/ 242692093 w 129"/>
                <a:gd name="T33" fmla="*/ 94473843 h 61"/>
                <a:gd name="T34" fmla="*/ 219735686 w 129"/>
                <a:gd name="T35" fmla="*/ 36738810 h 61"/>
                <a:gd name="T36" fmla="*/ 190217980 w 129"/>
                <a:gd name="T37" fmla="*/ 83975731 h 61"/>
                <a:gd name="T38" fmla="*/ 154142593 w 129"/>
                <a:gd name="T39" fmla="*/ 47236921 h 61"/>
                <a:gd name="T40" fmla="*/ 124626696 w 129"/>
                <a:gd name="T41" fmla="*/ 131212652 h 61"/>
                <a:gd name="T42" fmla="*/ 118067206 w 129"/>
                <a:gd name="T43" fmla="*/ 62981798 h 61"/>
                <a:gd name="T44" fmla="*/ 52474113 w 129"/>
                <a:gd name="T45" fmla="*/ 15744877 h 61"/>
                <a:gd name="T46" fmla="*/ 72152583 w 129"/>
                <a:gd name="T47" fmla="*/ 73479910 h 61"/>
                <a:gd name="T48" fmla="*/ 29515897 w 129"/>
                <a:gd name="T49" fmla="*/ 36738810 h 61"/>
                <a:gd name="T50" fmla="*/ 42634877 w 129"/>
                <a:gd name="T51" fmla="*/ 94473843 h 61"/>
                <a:gd name="T52" fmla="*/ 6559490 w 129"/>
                <a:gd name="T53" fmla="*/ 73479910 h 61"/>
                <a:gd name="T54" fmla="*/ 22958216 w 129"/>
                <a:gd name="T55" fmla="*/ 110218720 h 61"/>
                <a:gd name="T56" fmla="*/ 0 w 129"/>
                <a:gd name="T57" fmla="*/ 120714541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61"/>
                <a:gd name="T89" fmla="*/ 129 w 129"/>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61">
                  <a:moveTo>
                    <a:pt x="0" y="23"/>
                  </a:moveTo>
                  <a:lnTo>
                    <a:pt x="31" y="23"/>
                  </a:lnTo>
                  <a:lnTo>
                    <a:pt x="22" y="27"/>
                  </a:lnTo>
                  <a:lnTo>
                    <a:pt x="29" y="32"/>
                  </a:lnTo>
                  <a:lnTo>
                    <a:pt x="7" y="34"/>
                  </a:lnTo>
                  <a:lnTo>
                    <a:pt x="31" y="38"/>
                  </a:lnTo>
                  <a:lnTo>
                    <a:pt x="20" y="54"/>
                  </a:lnTo>
                  <a:lnTo>
                    <a:pt x="62" y="61"/>
                  </a:lnTo>
                  <a:lnTo>
                    <a:pt x="112" y="45"/>
                  </a:lnTo>
                  <a:lnTo>
                    <a:pt x="129" y="27"/>
                  </a:lnTo>
                  <a:lnTo>
                    <a:pt x="109" y="9"/>
                  </a:lnTo>
                  <a:lnTo>
                    <a:pt x="116" y="5"/>
                  </a:lnTo>
                  <a:lnTo>
                    <a:pt x="105" y="7"/>
                  </a:lnTo>
                  <a:lnTo>
                    <a:pt x="96" y="0"/>
                  </a:lnTo>
                  <a:lnTo>
                    <a:pt x="94" y="7"/>
                  </a:lnTo>
                  <a:lnTo>
                    <a:pt x="71" y="7"/>
                  </a:lnTo>
                  <a:lnTo>
                    <a:pt x="74" y="18"/>
                  </a:lnTo>
                  <a:lnTo>
                    <a:pt x="67" y="7"/>
                  </a:lnTo>
                  <a:lnTo>
                    <a:pt x="58" y="16"/>
                  </a:lnTo>
                  <a:lnTo>
                    <a:pt x="47" y="9"/>
                  </a:lnTo>
                  <a:lnTo>
                    <a:pt x="38" y="25"/>
                  </a:lnTo>
                  <a:lnTo>
                    <a:pt x="36" y="12"/>
                  </a:lnTo>
                  <a:lnTo>
                    <a:pt x="16" y="3"/>
                  </a:lnTo>
                  <a:lnTo>
                    <a:pt x="22" y="14"/>
                  </a:lnTo>
                  <a:lnTo>
                    <a:pt x="9" y="7"/>
                  </a:lnTo>
                  <a:lnTo>
                    <a:pt x="13" y="18"/>
                  </a:lnTo>
                  <a:lnTo>
                    <a:pt x="2" y="14"/>
                  </a:lnTo>
                  <a:lnTo>
                    <a:pt x="7" y="21"/>
                  </a:lnTo>
                  <a:lnTo>
                    <a:pt x="0" y="2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8" name="Freeform 10425"/>
            <p:cNvSpPr>
              <a:spLocks/>
            </p:cNvSpPr>
            <p:nvPr/>
          </p:nvSpPr>
          <p:spPr bwMode="auto">
            <a:xfrm>
              <a:off x="4002300" y="2575296"/>
              <a:ext cx="256192" cy="108385"/>
            </a:xfrm>
            <a:custGeom>
              <a:avLst/>
              <a:gdLst>
                <a:gd name="T0" fmla="*/ 0 w 129"/>
                <a:gd name="T1" fmla="*/ 120714541 h 61"/>
                <a:gd name="T2" fmla="*/ 101668480 w 129"/>
                <a:gd name="T3" fmla="*/ 120714541 h 61"/>
                <a:gd name="T4" fmla="*/ 72152583 w 129"/>
                <a:gd name="T5" fmla="*/ 141708474 h 61"/>
                <a:gd name="T6" fmla="*/ 95108990 w 129"/>
                <a:gd name="T7" fmla="*/ 167951462 h 61"/>
                <a:gd name="T8" fmla="*/ 22958216 w 129"/>
                <a:gd name="T9" fmla="*/ 178449574 h 61"/>
                <a:gd name="T10" fmla="*/ 101668480 w 129"/>
                <a:gd name="T11" fmla="*/ 199443507 h 61"/>
                <a:gd name="T12" fmla="*/ 65593093 w 129"/>
                <a:gd name="T13" fmla="*/ 283419238 h 61"/>
                <a:gd name="T14" fmla="*/ 203336961 w 129"/>
                <a:gd name="T15" fmla="*/ 320158048 h 61"/>
                <a:gd name="T16" fmla="*/ 367318789 w 129"/>
                <a:gd name="T17" fmla="*/ 236182316 h 61"/>
                <a:gd name="T18" fmla="*/ 423072647 w 129"/>
                <a:gd name="T19" fmla="*/ 141708474 h 61"/>
                <a:gd name="T20" fmla="*/ 357479554 w 129"/>
                <a:gd name="T21" fmla="*/ 47236921 h 61"/>
                <a:gd name="T22" fmla="*/ 380437769 w 129"/>
                <a:gd name="T23" fmla="*/ 26242989 h 61"/>
                <a:gd name="T24" fmla="*/ 344360573 w 129"/>
                <a:gd name="T25" fmla="*/ 36738810 h 61"/>
                <a:gd name="T26" fmla="*/ 314844676 w 129"/>
                <a:gd name="T27" fmla="*/ 0 h 61"/>
                <a:gd name="T28" fmla="*/ 308285186 w 129"/>
                <a:gd name="T29" fmla="*/ 36738810 h 61"/>
                <a:gd name="T30" fmla="*/ 232854667 w 129"/>
                <a:gd name="T31" fmla="*/ 36738810 h 61"/>
                <a:gd name="T32" fmla="*/ 242692093 w 129"/>
                <a:gd name="T33" fmla="*/ 94473843 h 61"/>
                <a:gd name="T34" fmla="*/ 219735686 w 129"/>
                <a:gd name="T35" fmla="*/ 36738810 h 61"/>
                <a:gd name="T36" fmla="*/ 190217980 w 129"/>
                <a:gd name="T37" fmla="*/ 83975731 h 61"/>
                <a:gd name="T38" fmla="*/ 154142593 w 129"/>
                <a:gd name="T39" fmla="*/ 47236921 h 61"/>
                <a:gd name="T40" fmla="*/ 124626696 w 129"/>
                <a:gd name="T41" fmla="*/ 131212652 h 61"/>
                <a:gd name="T42" fmla="*/ 118067206 w 129"/>
                <a:gd name="T43" fmla="*/ 62981798 h 61"/>
                <a:gd name="T44" fmla="*/ 52474113 w 129"/>
                <a:gd name="T45" fmla="*/ 15744877 h 61"/>
                <a:gd name="T46" fmla="*/ 72152583 w 129"/>
                <a:gd name="T47" fmla="*/ 73479910 h 61"/>
                <a:gd name="T48" fmla="*/ 29515897 w 129"/>
                <a:gd name="T49" fmla="*/ 36738810 h 61"/>
                <a:gd name="T50" fmla="*/ 42634877 w 129"/>
                <a:gd name="T51" fmla="*/ 94473843 h 61"/>
                <a:gd name="T52" fmla="*/ 6559490 w 129"/>
                <a:gd name="T53" fmla="*/ 73479910 h 61"/>
                <a:gd name="T54" fmla="*/ 22958216 w 129"/>
                <a:gd name="T55" fmla="*/ 110218720 h 61"/>
                <a:gd name="T56" fmla="*/ 0 w 129"/>
                <a:gd name="T57" fmla="*/ 120714541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61"/>
                <a:gd name="T89" fmla="*/ 129 w 129"/>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61">
                  <a:moveTo>
                    <a:pt x="0" y="23"/>
                  </a:moveTo>
                  <a:lnTo>
                    <a:pt x="31" y="23"/>
                  </a:lnTo>
                  <a:lnTo>
                    <a:pt x="22" y="27"/>
                  </a:lnTo>
                  <a:lnTo>
                    <a:pt x="29" y="32"/>
                  </a:lnTo>
                  <a:lnTo>
                    <a:pt x="7" y="34"/>
                  </a:lnTo>
                  <a:lnTo>
                    <a:pt x="31" y="38"/>
                  </a:lnTo>
                  <a:lnTo>
                    <a:pt x="20" y="54"/>
                  </a:lnTo>
                  <a:lnTo>
                    <a:pt x="62" y="61"/>
                  </a:lnTo>
                  <a:lnTo>
                    <a:pt x="112" y="45"/>
                  </a:lnTo>
                  <a:lnTo>
                    <a:pt x="129" y="27"/>
                  </a:lnTo>
                  <a:lnTo>
                    <a:pt x="109" y="9"/>
                  </a:lnTo>
                  <a:lnTo>
                    <a:pt x="116" y="5"/>
                  </a:lnTo>
                  <a:lnTo>
                    <a:pt x="105" y="7"/>
                  </a:lnTo>
                  <a:lnTo>
                    <a:pt x="96" y="0"/>
                  </a:lnTo>
                  <a:lnTo>
                    <a:pt x="94" y="7"/>
                  </a:lnTo>
                  <a:lnTo>
                    <a:pt x="71" y="7"/>
                  </a:lnTo>
                  <a:lnTo>
                    <a:pt x="74" y="18"/>
                  </a:lnTo>
                  <a:lnTo>
                    <a:pt x="67" y="7"/>
                  </a:lnTo>
                  <a:lnTo>
                    <a:pt x="58" y="16"/>
                  </a:lnTo>
                  <a:lnTo>
                    <a:pt x="47" y="9"/>
                  </a:lnTo>
                  <a:lnTo>
                    <a:pt x="38" y="25"/>
                  </a:lnTo>
                  <a:lnTo>
                    <a:pt x="36" y="12"/>
                  </a:lnTo>
                  <a:lnTo>
                    <a:pt x="16" y="3"/>
                  </a:lnTo>
                  <a:lnTo>
                    <a:pt x="22" y="14"/>
                  </a:lnTo>
                  <a:lnTo>
                    <a:pt x="9" y="7"/>
                  </a:lnTo>
                  <a:lnTo>
                    <a:pt x="13" y="18"/>
                  </a:lnTo>
                  <a:lnTo>
                    <a:pt x="2" y="14"/>
                  </a:lnTo>
                  <a:lnTo>
                    <a:pt x="7" y="21"/>
                  </a:lnTo>
                  <a:lnTo>
                    <a:pt x="0" y="2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39" name="Freeform 10426"/>
            <p:cNvSpPr>
              <a:spLocks/>
            </p:cNvSpPr>
            <p:nvPr/>
          </p:nvSpPr>
          <p:spPr bwMode="auto">
            <a:xfrm>
              <a:off x="5609161" y="3342610"/>
              <a:ext cx="449642" cy="341165"/>
            </a:xfrm>
            <a:custGeom>
              <a:avLst/>
              <a:gdLst>
                <a:gd name="T0" fmla="*/ 0 w 226"/>
                <a:gd name="T1" fmla="*/ 36740942 h 192"/>
                <a:gd name="T2" fmla="*/ 22999630 w 226"/>
                <a:gd name="T3" fmla="*/ 188956363 h 192"/>
                <a:gd name="T4" fmla="*/ 52568770 w 226"/>
                <a:gd name="T5" fmla="*/ 267687608 h 192"/>
                <a:gd name="T6" fmla="*/ 82139723 w 226"/>
                <a:gd name="T7" fmla="*/ 278184039 h 192"/>
                <a:gd name="T8" fmla="*/ 52568770 w 226"/>
                <a:gd name="T9" fmla="*/ 430399460 h 192"/>
                <a:gd name="T10" fmla="*/ 118280186 w 226"/>
                <a:gd name="T11" fmla="*/ 524876496 h 192"/>
                <a:gd name="T12" fmla="*/ 170848956 w 226"/>
                <a:gd name="T13" fmla="*/ 677091917 h 192"/>
                <a:gd name="T14" fmla="*/ 183991601 w 226"/>
                <a:gd name="T15" fmla="*/ 645600335 h 192"/>
                <a:gd name="T16" fmla="*/ 229989048 w 226"/>
                <a:gd name="T17" fmla="*/ 677091917 h 192"/>
                <a:gd name="T18" fmla="*/ 279272157 w 226"/>
                <a:gd name="T19" fmla="*/ 829307337 h 192"/>
                <a:gd name="T20" fmla="*/ 361411880 w 226"/>
                <a:gd name="T21" fmla="*/ 913287943 h 192"/>
                <a:gd name="T22" fmla="*/ 476406404 w 226"/>
                <a:gd name="T23" fmla="*/ 876544710 h 192"/>
                <a:gd name="T24" fmla="*/ 515832528 w 226"/>
                <a:gd name="T25" fmla="*/ 971024037 h 192"/>
                <a:gd name="T26" fmla="*/ 676824500 w 226"/>
                <a:gd name="T27" fmla="*/ 1007764979 h 192"/>
                <a:gd name="T28" fmla="*/ 742535915 w 226"/>
                <a:gd name="T29" fmla="*/ 876544710 h 192"/>
                <a:gd name="T30" fmla="*/ 647255360 w 226"/>
                <a:gd name="T31" fmla="*/ 692837708 h 192"/>
                <a:gd name="T32" fmla="*/ 683395823 w 226"/>
                <a:gd name="T33" fmla="*/ 608857102 h 192"/>
                <a:gd name="T34" fmla="*/ 640684037 w 226"/>
                <a:gd name="T35" fmla="*/ 561619729 h 192"/>
                <a:gd name="T36" fmla="*/ 640684037 w 226"/>
                <a:gd name="T37" fmla="*/ 398907878 h 192"/>
                <a:gd name="T38" fmla="*/ 660396193 w 226"/>
                <a:gd name="T39" fmla="*/ 278184039 h 192"/>
                <a:gd name="T40" fmla="*/ 660396193 w 226"/>
                <a:gd name="T41" fmla="*/ 220447945 h 192"/>
                <a:gd name="T42" fmla="*/ 499404221 w 226"/>
                <a:gd name="T43" fmla="*/ 104975757 h 192"/>
                <a:gd name="T44" fmla="*/ 381124036 w 226"/>
                <a:gd name="T45" fmla="*/ 173210572 h 192"/>
                <a:gd name="T46" fmla="*/ 390981020 w 226"/>
                <a:gd name="T47" fmla="*/ 209951515 h 192"/>
                <a:gd name="T48" fmla="*/ 295700464 w 226"/>
                <a:gd name="T49" fmla="*/ 230946666 h 192"/>
                <a:gd name="T50" fmla="*/ 190562924 w 226"/>
                <a:gd name="T51" fmla="*/ 162711851 h 192"/>
                <a:gd name="T52" fmla="*/ 183991601 w 226"/>
                <a:gd name="T53" fmla="*/ 94477036 h 192"/>
                <a:gd name="T54" fmla="*/ 147849326 w 226"/>
                <a:gd name="T55" fmla="*/ 68234815 h 192"/>
                <a:gd name="T56" fmla="*/ 147849326 w 226"/>
                <a:gd name="T57" fmla="*/ 10496431 h 192"/>
                <a:gd name="T58" fmla="*/ 75568400 w 226"/>
                <a:gd name="T59" fmla="*/ 68234815 h 192"/>
                <a:gd name="T60" fmla="*/ 16428307 w 226"/>
                <a:gd name="T61" fmla="*/ 0 h 192"/>
                <a:gd name="T62" fmla="*/ 0 w 226"/>
                <a:gd name="T63" fmla="*/ 36740942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192"/>
                <a:gd name="T98" fmla="*/ 226 w 226"/>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192">
                  <a:moveTo>
                    <a:pt x="0" y="7"/>
                  </a:moveTo>
                  <a:lnTo>
                    <a:pt x="7" y="36"/>
                  </a:lnTo>
                  <a:lnTo>
                    <a:pt x="16" y="51"/>
                  </a:lnTo>
                  <a:lnTo>
                    <a:pt x="25" y="53"/>
                  </a:lnTo>
                  <a:lnTo>
                    <a:pt x="16" y="82"/>
                  </a:lnTo>
                  <a:lnTo>
                    <a:pt x="36" y="100"/>
                  </a:lnTo>
                  <a:lnTo>
                    <a:pt x="52" y="129"/>
                  </a:lnTo>
                  <a:lnTo>
                    <a:pt x="56" y="123"/>
                  </a:lnTo>
                  <a:lnTo>
                    <a:pt x="70" y="129"/>
                  </a:lnTo>
                  <a:lnTo>
                    <a:pt x="85" y="158"/>
                  </a:lnTo>
                  <a:lnTo>
                    <a:pt x="110" y="174"/>
                  </a:lnTo>
                  <a:lnTo>
                    <a:pt x="145" y="167"/>
                  </a:lnTo>
                  <a:lnTo>
                    <a:pt x="157" y="185"/>
                  </a:lnTo>
                  <a:lnTo>
                    <a:pt x="206" y="192"/>
                  </a:lnTo>
                  <a:lnTo>
                    <a:pt x="226" y="167"/>
                  </a:lnTo>
                  <a:lnTo>
                    <a:pt x="197" y="132"/>
                  </a:lnTo>
                  <a:lnTo>
                    <a:pt x="208" y="116"/>
                  </a:lnTo>
                  <a:lnTo>
                    <a:pt x="195" y="107"/>
                  </a:lnTo>
                  <a:lnTo>
                    <a:pt x="195" y="76"/>
                  </a:lnTo>
                  <a:lnTo>
                    <a:pt x="201" y="53"/>
                  </a:lnTo>
                  <a:lnTo>
                    <a:pt x="201" y="42"/>
                  </a:lnTo>
                  <a:lnTo>
                    <a:pt x="152" y="20"/>
                  </a:lnTo>
                  <a:lnTo>
                    <a:pt x="116" y="33"/>
                  </a:lnTo>
                  <a:lnTo>
                    <a:pt x="119" y="40"/>
                  </a:lnTo>
                  <a:lnTo>
                    <a:pt x="90" y="44"/>
                  </a:lnTo>
                  <a:lnTo>
                    <a:pt x="58" y="31"/>
                  </a:lnTo>
                  <a:lnTo>
                    <a:pt x="56" y="18"/>
                  </a:lnTo>
                  <a:lnTo>
                    <a:pt x="45" y="13"/>
                  </a:lnTo>
                  <a:lnTo>
                    <a:pt x="45" y="2"/>
                  </a:lnTo>
                  <a:lnTo>
                    <a:pt x="23" y="13"/>
                  </a:lnTo>
                  <a:lnTo>
                    <a:pt x="5" y="0"/>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0" name="Freeform 10427"/>
            <p:cNvSpPr>
              <a:spLocks/>
            </p:cNvSpPr>
            <p:nvPr/>
          </p:nvSpPr>
          <p:spPr bwMode="auto">
            <a:xfrm>
              <a:off x="5609161" y="3342610"/>
              <a:ext cx="449642" cy="341165"/>
            </a:xfrm>
            <a:custGeom>
              <a:avLst/>
              <a:gdLst>
                <a:gd name="T0" fmla="*/ 0 w 226"/>
                <a:gd name="T1" fmla="*/ 36740942 h 192"/>
                <a:gd name="T2" fmla="*/ 22999630 w 226"/>
                <a:gd name="T3" fmla="*/ 188956363 h 192"/>
                <a:gd name="T4" fmla="*/ 52568770 w 226"/>
                <a:gd name="T5" fmla="*/ 267687608 h 192"/>
                <a:gd name="T6" fmla="*/ 82139723 w 226"/>
                <a:gd name="T7" fmla="*/ 278184039 h 192"/>
                <a:gd name="T8" fmla="*/ 52568770 w 226"/>
                <a:gd name="T9" fmla="*/ 430399460 h 192"/>
                <a:gd name="T10" fmla="*/ 118280186 w 226"/>
                <a:gd name="T11" fmla="*/ 524876496 h 192"/>
                <a:gd name="T12" fmla="*/ 170848956 w 226"/>
                <a:gd name="T13" fmla="*/ 677091917 h 192"/>
                <a:gd name="T14" fmla="*/ 183991601 w 226"/>
                <a:gd name="T15" fmla="*/ 645600335 h 192"/>
                <a:gd name="T16" fmla="*/ 229989048 w 226"/>
                <a:gd name="T17" fmla="*/ 677091917 h 192"/>
                <a:gd name="T18" fmla="*/ 279272157 w 226"/>
                <a:gd name="T19" fmla="*/ 829307337 h 192"/>
                <a:gd name="T20" fmla="*/ 361411880 w 226"/>
                <a:gd name="T21" fmla="*/ 913287943 h 192"/>
                <a:gd name="T22" fmla="*/ 476406404 w 226"/>
                <a:gd name="T23" fmla="*/ 876544710 h 192"/>
                <a:gd name="T24" fmla="*/ 515832528 w 226"/>
                <a:gd name="T25" fmla="*/ 971024037 h 192"/>
                <a:gd name="T26" fmla="*/ 676824500 w 226"/>
                <a:gd name="T27" fmla="*/ 1007764979 h 192"/>
                <a:gd name="T28" fmla="*/ 742535915 w 226"/>
                <a:gd name="T29" fmla="*/ 876544710 h 192"/>
                <a:gd name="T30" fmla="*/ 647255360 w 226"/>
                <a:gd name="T31" fmla="*/ 692837708 h 192"/>
                <a:gd name="T32" fmla="*/ 683395823 w 226"/>
                <a:gd name="T33" fmla="*/ 608857102 h 192"/>
                <a:gd name="T34" fmla="*/ 640684037 w 226"/>
                <a:gd name="T35" fmla="*/ 561619729 h 192"/>
                <a:gd name="T36" fmla="*/ 640684037 w 226"/>
                <a:gd name="T37" fmla="*/ 398907878 h 192"/>
                <a:gd name="T38" fmla="*/ 660396193 w 226"/>
                <a:gd name="T39" fmla="*/ 278184039 h 192"/>
                <a:gd name="T40" fmla="*/ 660396193 w 226"/>
                <a:gd name="T41" fmla="*/ 220447945 h 192"/>
                <a:gd name="T42" fmla="*/ 499404221 w 226"/>
                <a:gd name="T43" fmla="*/ 104975757 h 192"/>
                <a:gd name="T44" fmla="*/ 381124036 w 226"/>
                <a:gd name="T45" fmla="*/ 173210572 h 192"/>
                <a:gd name="T46" fmla="*/ 390981020 w 226"/>
                <a:gd name="T47" fmla="*/ 209951515 h 192"/>
                <a:gd name="T48" fmla="*/ 295700464 w 226"/>
                <a:gd name="T49" fmla="*/ 230946666 h 192"/>
                <a:gd name="T50" fmla="*/ 190562924 w 226"/>
                <a:gd name="T51" fmla="*/ 162711851 h 192"/>
                <a:gd name="T52" fmla="*/ 183991601 w 226"/>
                <a:gd name="T53" fmla="*/ 94477036 h 192"/>
                <a:gd name="T54" fmla="*/ 147849326 w 226"/>
                <a:gd name="T55" fmla="*/ 68234815 h 192"/>
                <a:gd name="T56" fmla="*/ 147849326 w 226"/>
                <a:gd name="T57" fmla="*/ 10496431 h 192"/>
                <a:gd name="T58" fmla="*/ 75568400 w 226"/>
                <a:gd name="T59" fmla="*/ 68234815 h 192"/>
                <a:gd name="T60" fmla="*/ 16428307 w 226"/>
                <a:gd name="T61" fmla="*/ 0 h 192"/>
                <a:gd name="T62" fmla="*/ 0 w 226"/>
                <a:gd name="T63" fmla="*/ 36740942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192"/>
                <a:gd name="T98" fmla="*/ 226 w 226"/>
                <a:gd name="T99" fmla="*/ 192 h 1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192">
                  <a:moveTo>
                    <a:pt x="0" y="7"/>
                  </a:moveTo>
                  <a:lnTo>
                    <a:pt x="7" y="36"/>
                  </a:lnTo>
                  <a:lnTo>
                    <a:pt x="16" y="51"/>
                  </a:lnTo>
                  <a:lnTo>
                    <a:pt x="25" y="53"/>
                  </a:lnTo>
                  <a:lnTo>
                    <a:pt x="16" y="82"/>
                  </a:lnTo>
                  <a:lnTo>
                    <a:pt x="36" y="100"/>
                  </a:lnTo>
                  <a:lnTo>
                    <a:pt x="52" y="129"/>
                  </a:lnTo>
                  <a:lnTo>
                    <a:pt x="56" y="123"/>
                  </a:lnTo>
                  <a:lnTo>
                    <a:pt x="70" y="129"/>
                  </a:lnTo>
                  <a:lnTo>
                    <a:pt x="85" y="158"/>
                  </a:lnTo>
                  <a:lnTo>
                    <a:pt x="110" y="174"/>
                  </a:lnTo>
                  <a:lnTo>
                    <a:pt x="145" y="167"/>
                  </a:lnTo>
                  <a:lnTo>
                    <a:pt x="157" y="185"/>
                  </a:lnTo>
                  <a:lnTo>
                    <a:pt x="206" y="192"/>
                  </a:lnTo>
                  <a:lnTo>
                    <a:pt x="226" y="167"/>
                  </a:lnTo>
                  <a:lnTo>
                    <a:pt x="197" y="132"/>
                  </a:lnTo>
                  <a:lnTo>
                    <a:pt x="208" y="116"/>
                  </a:lnTo>
                  <a:lnTo>
                    <a:pt x="195" y="107"/>
                  </a:lnTo>
                  <a:lnTo>
                    <a:pt x="195" y="76"/>
                  </a:lnTo>
                  <a:lnTo>
                    <a:pt x="201" y="53"/>
                  </a:lnTo>
                  <a:lnTo>
                    <a:pt x="201" y="42"/>
                  </a:lnTo>
                  <a:lnTo>
                    <a:pt x="152" y="20"/>
                  </a:lnTo>
                  <a:lnTo>
                    <a:pt x="116" y="33"/>
                  </a:lnTo>
                  <a:lnTo>
                    <a:pt x="119" y="40"/>
                  </a:lnTo>
                  <a:lnTo>
                    <a:pt x="90" y="44"/>
                  </a:lnTo>
                  <a:lnTo>
                    <a:pt x="58" y="31"/>
                  </a:lnTo>
                  <a:lnTo>
                    <a:pt x="56" y="18"/>
                  </a:lnTo>
                  <a:lnTo>
                    <a:pt x="45" y="13"/>
                  </a:lnTo>
                  <a:lnTo>
                    <a:pt x="45" y="2"/>
                  </a:lnTo>
                  <a:lnTo>
                    <a:pt x="23" y="13"/>
                  </a:lnTo>
                  <a:lnTo>
                    <a:pt x="5" y="0"/>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1" name="Freeform 10428"/>
            <p:cNvSpPr>
              <a:spLocks/>
            </p:cNvSpPr>
            <p:nvPr/>
          </p:nvSpPr>
          <p:spPr bwMode="auto">
            <a:xfrm>
              <a:off x="5481936" y="3406655"/>
              <a:ext cx="231791" cy="187210"/>
            </a:xfrm>
            <a:custGeom>
              <a:avLst/>
              <a:gdLst>
                <a:gd name="T0" fmla="*/ 0 w 116"/>
                <a:gd name="T1" fmla="*/ 268599073 h 105"/>
                <a:gd name="T2" fmla="*/ 95694205 w 116"/>
                <a:gd name="T3" fmla="*/ 184332517 h 105"/>
                <a:gd name="T4" fmla="*/ 108893908 w 116"/>
                <a:gd name="T5" fmla="*/ 57932683 h 105"/>
                <a:gd name="T6" fmla="*/ 151791122 w 116"/>
                <a:gd name="T7" fmla="*/ 10534469 h 105"/>
                <a:gd name="T8" fmla="*/ 234287444 w 116"/>
                <a:gd name="T9" fmla="*/ 0 h 105"/>
                <a:gd name="T10" fmla="*/ 263984955 w 116"/>
                <a:gd name="T11" fmla="*/ 78999322 h 105"/>
                <a:gd name="T12" fmla="*/ 293684286 w 116"/>
                <a:gd name="T13" fmla="*/ 89533790 h 105"/>
                <a:gd name="T14" fmla="*/ 257385104 w 116"/>
                <a:gd name="T15" fmla="*/ 242267498 h 105"/>
                <a:gd name="T16" fmla="*/ 329981649 w 116"/>
                <a:gd name="T17" fmla="*/ 337066225 h 105"/>
                <a:gd name="T18" fmla="*/ 382778640 w 116"/>
                <a:gd name="T19" fmla="*/ 489799932 h 105"/>
                <a:gd name="T20" fmla="*/ 359679160 w 116"/>
                <a:gd name="T21" fmla="*/ 505599337 h 105"/>
                <a:gd name="T22" fmla="*/ 300284138 w 116"/>
                <a:gd name="T23" fmla="*/ 552999850 h 105"/>
                <a:gd name="T24" fmla="*/ 234287444 w 116"/>
                <a:gd name="T25" fmla="*/ 552999850 h 105"/>
                <a:gd name="T26" fmla="*/ 191390230 w 116"/>
                <a:gd name="T27" fmla="*/ 516133806 h 105"/>
                <a:gd name="T28" fmla="*/ 191390230 w 116"/>
                <a:gd name="T29" fmla="*/ 468733293 h 105"/>
                <a:gd name="T30" fmla="*/ 13199703 w 116"/>
                <a:gd name="T31" fmla="*/ 352865630 h 105"/>
                <a:gd name="T32" fmla="*/ 0 w 116"/>
                <a:gd name="T33" fmla="*/ 268599073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05"/>
                <a:gd name="T53" fmla="*/ 116 w 11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05">
                  <a:moveTo>
                    <a:pt x="0" y="51"/>
                  </a:moveTo>
                  <a:lnTo>
                    <a:pt x="29" y="35"/>
                  </a:lnTo>
                  <a:lnTo>
                    <a:pt x="33" y="11"/>
                  </a:lnTo>
                  <a:lnTo>
                    <a:pt x="46" y="2"/>
                  </a:lnTo>
                  <a:lnTo>
                    <a:pt x="71" y="0"/>
                  </a:lnTo>
                  <a:lnTo>
                    <a:pt x="80" y="15"/>
                  </a:lnTo>
                  <a:lnTo>
                    <a:pt x="89" y="17"/>
                  </a:lnTo>
                  <a:lnTo>
                    <a:pt x="78" y="46"/>
                  </a:lnTo>
                  <a:lnTo>
                    <a:pt x="100" y="64"/>
                  </a:lnTo>
                  <a:lnTo>
                    <a:pt x="116" y="93"/>
                  </a:lnTo>
                  <a:lnTo>
                    <a:pt x="109" y="96"/>
                  </a:lnTo>
                  <a:lnTo>
                    <a:pt x="91" y="105"/>
                  </a:lnTo>
                  <a:lnTo>
                    <a:pt x="71" y="105"/>
                  </a:lnTo>
                  <a:lnTo>
                    <a:pt x="58" y="98"/>
                  </a:lnTo>
                  <a:lnTo>
                    <a:pt x="58" y="89"/>
                  </a:lnTo>
                  <a:lnTo>
                    <a:pt x="4" y="67"/>
                  </a:ln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2" name="Freeform 10429"/>
            <p:cNvSpPr>
              <a:spLocks/>
            </p:cNvSpPr>
            <p:nvPr/>
          </p:nvSpPr>
          <p:spPr bwMode="auto">
            <a:xfrm>
              <a:off x="5481936" y="3406655"/>
              <a:ext cx="231791" cy="187210"/>
            </a:xfrm>
            <a:custGeom>
              <a:avLst/>
              <a:gdLst>
                <a:gd name="T0" fmla="*/ 0 w 116"/>
                <a:gd name="T1" fmla="*/ 268599073 h 105"/>
                <a:gd name="T2" fmla="*/ 95694205 w 116"/>
                <a:gd name="T3" fmla="*/ 184332517 h 105"/>
                <a:gd name="T4" fmla="*/ 108893908 w 116"/>
                <a:gd name="T5" fmla="*/ 57932683 h 105"/>
                <a:gd name="T6" fmla="*/ 151791122 w 116"/>
                <a:gd name="T7" fmla="*/ 10534469 h 105"/>
                <a:gd name="T8" fmla="*/ 234287444 w 116"/>
                <a:gd name="T9" fmla="*/ 0 h 105"/>
                <a:gd name="T10" fmla="*/ 263984955 w 116"/>
                <a:gd name="T11" fmla="*/ 78999322 h 105"/>
                <a:gd name="T12" fmla="*/ 293684286 w 116"/>
                <a:gd name="T13" fmla="*/ 89533790 h 105"/>
                <a:gd name="T14" fmla="*/ 257385104 w 116"/>
                <a:gd name="T15" fmla="*/ 242267498 h 105"/>
                <a:gd name="T16" fmla="*/ 329981649 w 116"/>
                <a:gd name="T17" fmla="*/ 337066225 h 105"/>
                <a:gd name="T18" fmla="*/ 382778640 w 116"/>
                <a:gd name="T19" fmla="*/ 489799932 h 105"/>
                <a:gd name="T20" fmla="*/ 359679160 w 116"/>
                <a:gd name="T21" fmla="*/ 505599337 h 105"/>
                <a:gd name="T22" fmla="*/ 300284138 w 116"/>
                <a:gd name="T23" fmla="*/ 552999850 h 105"/>
                <a:gd name="T24" fmla="*/ 234287444 w 116"/>
                <a:gd name="T25" fmla="*/ 552999850 h 105"/>
                <a:gd name="T26" fmla="*/ 191390230 w 116"/>
                <a:gd name="T27" fmla="*/ 516133806 h 105"/>
                <a:gd name="T28" fmla="*/ 191390230 w 116"/>
                <a:gd name="T29" fmla="*/ 468733293 h 105"/>
                <a:gd name="T30" fmla="*/ 13199703 w 116"/>
                <a:gd name="T31" fmla="*/ 352865630 h 105"/>
                <a:gd name="T32" fmla="*/ 0 w 116"/>
                <a:gd name="T33" fmla="*/ 268599073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05"/>
                <a:gd name="T53" fmla="*/ 116 w 11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05">
                  <a:moveTo>
                    <a:pt x="0" y="51"/>
                  </a:moveTo>
                  <a:lnTo>
                    <a:pt x="29" y="35"/>
                  </a:lnTo>
                  <a:lnTo>
                    <a:pt x="33" y="11"/>
                  </a:lnTo>
                  <a:lnTo>
                    <a:pt x="46" y="2"/>
                  </a:lnTo>
                  <a:lnTo>
                    <a:pt x="71" y="0"/>
                  </a:lnTo>
                  <a:lnTo>
                    <a:pt x="80" y="15"/>
                  </a:lnTo>
                  <a:lnTo>
                    <a:pt x="89" y="17"/>
                  </a:lnTo>
                  <a:lnTo>
                    <a:pt x="78" y="46"/>
                  </a:lnTo>
                  <a:lnTo>
                    <a:pt x="100" y="64"/>
                  </a:lnTo>
                  <a:lnTo>
                    <a:pt x="116" y="93"/>
                  </a:lnTo>
                  <a:lnTo>
                    <a:pt x="109" y="96"/>
                  </a:lnTo>
                  <a:lnTo>
                    <a:pt x="91" y="105"/>
                  </a:lnTo>
                  <a:lnTo>
                    <a:pt x="71" y="105"/>
                  </a:lnTo>
                  <a:lnTo>
                    <a:pt x="58" y="98"/>
                  </a:lnTo>
                  <a:lnTo>
                    <a:pt x="58" y="89"/>
                  </a:lnTo>
                  <a:lnTo>
                    <a:pt x="4" y="67"/>
                  </a:lnTo>
                  <a:lnTo>
                    <a:pt x="0" y="5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3" name="Freeform 10430"/>
            <p:cNvSpPr>
              <a:spLocks/>
            </p:cNvSpPr>
            <p:nvPr/>
          </p:nvSpPr>
          <p:spPr bwMode="auto">
            <a:xfrm>
              <a:off x="4730790" y="3159095"/>
              <a:ext cx="275363" cy="231549"/>
            </a:xfrm>
            <a:custGeom>
              <a:avLst/>
              <a:gdLst>
                <a:gd name="T0" fmla="*/ 0 w 139"/>
                <a:gd name="T1" fmla="*/ 163100629 h 130"/>
                <a:gd name="T2" fmla="*/ 29442163 w 139"/>
                <a:gd name="T3" fmla="*/ 247281895 h 130"/>
                <a:gd name="T4" fmla="*/ 81785190 w 139"/>
                <a:gd name="T5" fmla="*/ 199929359 h 130"/>
                <a:gd name="T6" fmla="*/ 130856666 w 139"/>
                <a:gd name="T7" fmla="*/ 236760385 h 130"/>
                <a:gd name="T8" fmla="*/ 176656589 w 139"/>
                <a:gd name="T9" fmla="*/ 352508478 h 130"/>
                <a:gd name="T10" fmla="*/ 343500326 w 139"/>
                <a:gd name="T11" fmla="*/ 531392521 h 130"/>
                <a:gd name="T12" fmla="*/ 359858086 w 139"/>
                <a:gd name="T13" fmla="*/ 683971640 h 130"/>
                <a:gd name="T14" fmla="*/ 402386457 w 139"/>
                <a:gd name="T15" fmla="*/ 599790373 h 130"/>
                <a:gd name="T16" fmla="*/ 389300249 w 139"/>
                <a:gd name="T17" fmla="*/ 505087597 h 130"/>
                <a:gd name="T18" fmla="*/ 454729485 w 139"/>
                <a:gd name="T19" fmla="*/ 515609107 h 130"/>
                <a:gd name="T20" fmla="*/ 359858086 w 139"/>
                <a:gd name="T21" fmla="*/ 420906331 h 130"/>
                <a:gd name="T22" fmla="*/ 359858086 w 139"/>
                <a:gd name="T23" fmla="*/ 389337208 h 130"/>
                <a:gd name="T24" fmla="*/ 307515059 w 139"/>
                <a:gd name="T25" fmla="*/ 378815698 h 130"/>
                <a:gd name="T26" fmla="*/ 219186765 w 139"/>
                <a:gd name="T27" fmla="*/ 220974676 h 130"/>
                <a:gd name="T28" fmla="*/ 212643661 w 139"/>
                <a:gd name="T29" fmla="*/ 131533802 h 130"/>
                <a:gd name="T30" fmla="*/ 271529792 w 139"/>
                <a:gd name="T31" fmla="*/ 115748093 h 130"/>
                <a:gd name="T32" fmla="*/ 271529792 w 139"/>
                <a:gd name="T33" fmla="*/ 47352536 h 130"/>
                <a:gd name="T34" fmla="*/ 206100557 w 139"/>
                <a:gd name="T35" fmla="*/ 0 h 130"/>
                <a:gd name="T36" fmla="*/ 147214426 w 139"/>
                <a:gd name="T37" fmla="*/ 10521510 h 130"/>
                <a:gd name="T38" fmla="*/ 88328294 w 139"/>
                <a:gd name="T39" fmla="*/ 94702777 h 130"/>
                <a:gd name="T40" fmla="*/ 65429235 w 139"/>
                <a:gd name="T41" fmla="*/ 47352536 h 130"/>
                <a:gd name="T42" fmla="*/ 16357760 w 139"/>
                <a:gd name="T43" fmla="*/ 94702777 h 130"/>
                <a:gd name="T44" fmla="*/ 0 w 139"/>
                <a:gd name="T45" fmla="*/ 163100629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30"/>
                <a:gd name="T71" fmla="*/ 139 w 139"/>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30">
                  <a:moveTo>
                    <a:pt x="0" y="31"/>
                  </a:moveTo>
                  <a:lnTo>
                    <a:pt x="9" y="47"/>
                  </a:lnTo>
                  <a:lnTo>
                    <a:pt x="25" y="38"/>
                  </a:lnTo>
                  <a:lnTo>
                    <a:pt x="40" y="45"/>
                  </a:lnTo>
                  <a:lnTo>
                    <a:pt x="54" y="67"/>
                  </a:lnTo>
                  <a:lnTo>
                    <a:pt x="105" y="101"/>
                  </a:lnTo>
                  <a:lnTo>
                    <a:pt x="110" y="130"/>
                  </a:lnTo>
                  <a:lnTo>
                    <a:pt x="123" y="114"/>
                  </a:lnTo>
                  <a:lnTo>
                    <a:pt x="119" y="96"/>
                  </a:lnTo>
                  <a:lnTo>
                    <a:pt x="139" y="98"/>
                  </a:lnTo>
                  <a:lnTo>
                    <a:pt x="110" y="80"/>
                  </a:lnTo>
                  <a:lnTo>
                    <a:pt x="110" y="74"/>
                  </a:lnTo>
                  <a:lnTo>
                    <a:pt x="94" y="72"/>
                  </a:lnTo>
                  <a:lnTo>
                    <a:pt x="67" y="42"/>
                  </a:lnTo>
                  <a:lnTo>
                    <a:pt x="65" y="25"/>
                  </a:lnTo>
                  <a:lnTo>
                    <a:pt x="83" y="22"/>
                  </a:lnTo>
                  <a:lnTo>
                    <a:pt x="83" y="9"/>
                  </a:lnTo>
                  <a:lnTo>
                    <a:pt x="63" y="0"/>
                  </a:lnTo>
                  <a:lnTo>
                    <a:pt x="45" y="2"/>
                  </a:lnTo>
                  <a:lnTo>
                    <a:pt x="27" y="18"/>
                  </a:lnTo>
                  <a:lnTo>
                    <a:pt x="20" y="9"/>
                  </a:lnTo>
                  <a:lnTo>
                    <a:pt x="5" y="18"/>
                  </a:lnTo>
                  <a:lnTo>
                    <a:pt x="0"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4" name="Freeform 10431"/>
            <p:cNvSpPr>
              <a:spLocks/>
            </p:cNvSpPr>
            <p:nvPr/>
          </p:nvSpPr>
          <p:spPr bwMode="auto">
            <a:xfrm>
              <a:off x="4730790" y="3159095"/>
              <a:ext cx="275363" cy="231549"/>
            </a:xfrm>
            <a:custGeom>
              <a:avLst/>
              <a:gdLst>
                <a:gd name="T0" fmla="*/ 0 w 139"/>
                <a:gd name="T1" fmla="*/ 163100629 h 130"/>
                <a:gd name="T2" fmla="*/ 29442163 w 139"/>
                <a:gd name="T3" fmla="*/ 247281895 h 130"/>
                <a:gd name="T4" fmla="*/ 81785190 w 139"/>
                <a:gd name="T5" fmla="*/ 199929359 h 130"/>
                <a:gd name="T6" fmla="*/ 130856666 w 139"/>
                <a:gd name="T7" fmla="*/ 236760385 h 130"/>
                <a:gd name="T8" fmla="*/ 176656589 w 139"/>
                <a:gd name="T9" fmla="*/ 352508478 h 130"/>
                <a:gd name="T10" fmla="*/ 343500326 w 139"/>
                <a:gd name="T11" fmla="*/ 531392521 h 130"/>
                <a:gd name="T12" fmla="*/ 359858086 w 139"/>
                <a:gd name="T13" fmla="*/ 683971640 h 130"/>
                <a:gd name="T14" fmla="*/ 402386457 w 139"/>
                <a:gd name="T15" fmla="*/ 599790373 h 130"/>
                <a:gd name="T16" fmla="*/ 389300249 w 139"/>
                <a:gd name="T17" fmla="*/ 505087597 h 130"/>
                <a:gd name="T18" fmla="*/ 454729485 w 139"/>
                <a:gd name="T19" fmla="*/ 515609107 h 130"/>
                <a:gd name="T20" fmla="*/ 359858086 w 139"/>
                <a:gd name="T21" fmla="*/ 420906331 h 130"/>
                <a:gd name="T22" fmla="*/ 359858086 w 139"/>
                <a:gd name="T23" fmla="*/ 389337208 h 130"/>
                <a:gd name="T24" fmla="*/ 307515059 w 139"/>
                <a:gd name="T25" fmla="*/ 378815698 h 130"/>
                <a:gd name="T26" fmla="*/ 219186765 w 139"/>
                <a:gd name="T27" fmla="*/ 220974676 h 130"/>
                <a:gd name="T28" fmla="*/ 212643661 w 139"/>
                <a:gd name="T29" fmla="*/ 131533802 h 130"/>
                <a:gd name="T30" fmla="*/ 271529792 w 139"/>
                <a:gd name="T31" fmla="*/ 115748093 h 130"/>
                <a:gd name="T32" fmla="*/ 271529792 w 139"/>
                <a:gd name="T33" fmla="*/ 47352536 h 130"/>
                <a:gd name="T34" fmla="*/ 206100557 w 139"/>
                <a:gd name="T35" fmla="*/ 0 h 130"/>
                <a:gd name="T36" fmla="*/ 147214426 w 139"/>
                <a:gd name="T37" fmla="*/ 10521510 h 130"/>
                <a:gd name="T38" fmla="*/ 88328294 w 139"/>
                <a:gd name="T39" fmla="*/ 94702777 h 130"/>
                <a:gd name="T40" fmla="*/ 65429235 w 139"/>
                <a:gd name="T41" fmla="*/ 47352536 h 130"/>
                <a:gd name="T42" fmla="*/ 16357760 w 139"/>
                <a:gd name="T43" fmla="*/ 94702777 h 130"/>
                <a:gd name="T44" fmla="*/ 0 w 139"/>
                <a:gd name="T45" fmla="*/ 163100629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130"/>
                <a:gd name="T71" fmla="*/ 139 w 139"/>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130">
                  <a:moveTo>
                    <a:pt x="0" y="31"/>
                  </a:moveTo>
                  <a:lnTo>
                    <a:pt x="9" y="47"/>
                  </a:lnTo>
                  <a:lnTo>
                    <a:pt x="25" y="38"/>
                  </a:lnTo>
                  <a:lnTo>
                    <a:pt x="40" y="45"/>
                  </a:lnTo>
                  <a:lnTo>
                    <a:pt x="54" y="67"/>
                  </a:lnTo>
                  <a:lnTo>
                    <a:pt x="105" y="101"/>
                  </a:lnTo>
                  <a:lnTo>
                    <a:pt x="110" y="130"/>
                  </a:lnTo>
                  <a:lnTo>
                    <a:pt x="123" y="114"/>
                  </a:lnTo>
                  <a:lnTo>
                    <a:pt x="119" y="96"/>
                  </a:lnTo>
                  <a:lnTo>
                    <a:pt x="139" y="98"/>
                  </a:lnTo>
                  <a:lnTo>
                    <a:pt x="110" y="80"/>
                  </a:lnTo>
                  <a:lnTo>
                    <a:pt x="110" y="74"/>
                  </a:lnTo>
                  <a:lnTo>
                    <a:pt x="94" y="72"/>
                  </a:lnTo>
                  <a:lnTo>
                    <a:pt x="67" y="42"/>
                  </a:lnTo>
                  <a:lnTo>
                    <a:pt x="65" y="25"/>
                  </a:lnTo>
                  <a:lnTo>
                    <a:pt x="83" y="22"/>
                  </a:lnTo>
                  <a:lnTo>
                    <a:pt x="83" y="9"/>
                  </a:lnTo>
                  <a:lnTo>
                    <a:pt x="63" y="0"/>
                  </a:lnTo>
                  <a:lnTo>
                    <a:pt x="45" y="2"/>
                  </a:lnTo>
                  <a:lnTo>
                    <a:pt x="27" y="18"/>
                  </a:lnTo>
                  <a:lnTo>
                    <a:pt x="20" y="9"/>
                  </a:lnTo>
                  <a:lnTo>
                    <a:pt x="5" y="18"/>
                  </a:lnTo>
                  <a:lnTo>
                    <a:pt x="0" y="3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5" name="Freeform 10432"/>
            <p:cNvSpPr>
              <a:spLocks/>
            </p:cNvSpPr>
            <p:nvPr/>
          </p:nvSpPr>
          <p:spPr bwMode="auto">
            <a:xfrm>
              <a:off x="4765646" y="3306892"/>
              <a:ext cx="36598" cy="55424"/>
            </a:xfrm>
            <a:custGeom>
              <a:avLst/>
              <a:gdLst>
                <a:gd name="T0" fmla="*/ 0 w 18"/>
                <a:gd name="T1" fmla="*/ 31688514 h 31"/>
                <a:gd name="T2" fmla="*/ 36934800 w 18"/>
                <a:gd name="T3" fmla="*/ 0 h 31"/>
                <a:gd name="T4" fmla="*/ 60439942 w 18"/>
                <a:gd name="T5" fmla="*/ 68656527 h 31"/>
                <a:gd name="T6" fmla="*/ 36934800 w 18"/>
                <a:gd name="T7" fmla="*/ 163719765 h 31"/>
                <a:gd name="T8" fmla="*/ 16789387 w 18"/>
                <a:gd name="T9" fmla="*/ 153156159 h 31"/>
                <a:gd name="T10" fmla="*/ 0 w 18"/>
                <a:gd name="T11" fmla="*/ 31688514 h 31"/>
                <a:gd name="T12" fmla="*/ 0 60000 65536"/>
                <a:gd name="T13" fmla="*/ 0 60000 65536"/>
                <a:gd name="T14" fmla="*/ 0 60000 65536"/>
                <a:gd name="T15" fmla="*/ 0 60000 65536"/>
                <a:gd name="T16" fmla="*/ 0 60000 65536"/>
                <a:gd name="T17" fmla="*/ 0 60000 65536"/>
                <a:gd name="T18" fmla="*/ 0 w 18"/>
                <a:gd name="T19" fmla="*/ 0 h 31"/>
                <a:gd name="T20" fmla="*/ 18 w 1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8" h="31">
                  <a:moveTo>
                    <a:pt x="0" y="6"/>
                  </a:moveTo>
                  <a:lnTo>
                    <a:pt x="11" y="0"/>
                  </a:lnTo>
                  <a:lnTo>
                    <a:pt x="18" y="13"/>
                  </a:lnTo>
                  <a:lnTo>
                    <a:pt x="11" y="31"/>
                  </a:lnTo>
                  <a:lnTo>
                    <a:pt x="5" y="29"/>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6" name="Freeform 10433"/>
            <p:cNvSpPr>
              <a:spLocks/>
            </p:cNvSpPr>
            <p:nvPr/>
          </p:nvSpPr>
          <p:spPr bwMode="auto">
            <a:xfrm>
              <a:off x="4765646" y="3306892"/>
              <a:ext cx="36598" cy="55424"/>
            </a:xfrm>
            <a:custGeom>
              <a:avLst/>
              <a:gdLst>
                <a:gd name="T0" fmla="*/ 0 w 18"/>
                <a:gd name="T1" fmla="*/ 31688514 h 31"/>
                <a:gd name="T2" fmla="*/ 36934800 w 18"/>
                <a:gd name="T3" fmla="*/ 0 h 31"/>
                <a:gd name="T4" fmla="*/ 60439942 w 18"/>
                <a:gd name="T5" fmla="*/ 68656527 h 31"/>
                <a:gd name="T6" fmla="*/ 36934800 w 18"/>
                <a:gd name="T7" fmla="*/ 163719765 h 31"/>
                <a:gd name="T8" fmla="*/ 16789387 w 18"/>
                <a:gd name="T9" fmla="*/ 153156159 h 31"/>
                <a:gd name="T10" fmla="*/ 0 w 18"/>
                <a:gd name="T11" fmla="*/ 31688514 h 31"/>
                <a:gd name="T12" fmla="*/ 0 60000 65536"/>
                <a:gd name="T13" fmla="*/ 0 60000 65536"/>
                <a:gd name="T14" fmla="*/ 0 60000 65536"/>
                <a:gd name="T15" fmla="*/ 0 60000 65536"/>
                <a:gd name="T16" fmla="*/ 0 60000 65536"/>
                <a:gd name="T17" fmla="*/ 0 60000 65536"/>
                <a:gd name="T18" fmla="*/ 0 w 18"/>
                <a:gd name="T19" fmla="*/ 0 h 31"/>
                <a:gd name="T20" fmla="*/ 18 w 1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8" h="31">
                  <a:moveTo>
                    <a:pt x="0" y="6"/>
                  </a:moveTo>
                  <a:lnTo>
                    <a:pt x="11" y="0"/>
                  </a:lnTo>
                  <a:lnTo>
                    <a:pt x="18" y="13"/>
                  </a:lnTo>
                  <a:lnTo>
                    <a:pt x="11" y="31"/>
                  </a:lnTo>
                  <a:lnTo>
                    <a:pt x="5" y="29"/>
                  </a:lnTo>
                  <a:lnTo>
                    <a:pt x="0" y="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7" name="Freeform 10434"/>
            <p:cNvSpPr>
              <a:spLocks/>
            </p:cNvSpPr>
            <p:nvPr/>
          </p:nvSpPr>
          <p:spPr bwMode="auto">
            <a:xfrm>
              <a:off x="4866729" y="3382022"/>
              <a:ext cx="71455" cy="35717"/>
            </a:xfrm>
            <a:custGeom>
              <a:avLst/>
              <a:gdLst>
                <a:gd name="T0" fmla="*/ 0 w 36"/>
                <a:gd name="T1" fmla="*/ 26376899 h 20"/>
                <a:gd name="T2" fmla="*/ 118000928 w 36"/>
                <a:gd name="T3" fmla="*/ 0 h 20"/>
                <a:gd name="T4" fmla="*/ 104889312 w 36"/>
                <a:gd name="T5" fmla="*/ 105505295 h 20"/>
                <a:gd name="T6" fmla="*/ 0 w 36"/>
                <a:gd name="T7" fmla="*/ 26376899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5"/>
                  </a:moveTo>
                  <a:lnTo>
                    <a:pt x="36" y="0"/>
                  </a:lnTo>
                  <a:lnTo>
                    <a:pt x="32" y="2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8" name="Freeform 10435"/>
            <p:cNvSpPr>
              <a:spLocks/>
            </p:cNvSpPr>
            <p:nvPr/>
          </p:nvSpPr>
          <p:spPr bwMode="auto">
            <a:xfrm>
              <a:off x="4866729" y="3382022"/>
              <a:ext cx="71455" cy="35717"/>
            </a:xfrm>
            <a:custGeom>
              <a:avLst/>
              <a:gdLst>
                <a:gd name="T0" fmla="*/ 0 w 36"/>
                <a:gd name="T1" fmla="*/ 26376899 h 20"/>
                <a:gd name="T2" fmla="*/ 118000928 w 36"/>
                <a:gd name="T3" fmla="*/ 0 h 20"/>
                <a:gd name="T4" fmla="*/ 104889312 w 36"/>
                <a:gd name="T5" fmla="*/ 105505295 h 20"/>
                <a:gd name="T6" fmla="*/ 0 w 36"/>
                <a:gd name="T7" fmla="*/ 26376899 h 20"/>
                <a:gd name="T8" fmla="*/ 0 60000 65536"/>
                <a:gd name="T9" fmla="*/ 0 60000 65536"/>
                <a:gd name="T10" fmla="*/ 0 60000 65536"/>
                <a:gd name="T11" fmla="*/ 0 60000 65536"/>
                <a:gd name="T12" fmla="*/ 0 w 36"/>
                <a:gd name="T13" fmla="*/ 0 h 20"/>
                <a:gd name="T14" fmla="*/ 36 w 36"/>
                <a:gd name="T15" fmla="*/ 20 h 20"/>
              </a:gdLst>
              <a:ahLst/>
              <a:cxnLst>
                <a:cxn ang="T8">
                  <a:pos x="T0" y="T1"/>
                </a:cxn>
                <a:cxn ang="T9">
                  <a:pos x="T2" y="T3"/>
                </a:cxn>
                <a:cxn ang="T10">
                  <a:pos x="T4" y="T5"/>
                </a:cxn>
                <a:cxn ang="T11">
                  <a:pos x="T6" y="T7"/>
                </a:cxn>
              </a:cxnLst>
              <a:rect l="T12" t="T13" r="T14" b="T15"/>
              <a:pathLst>
                <a:path w="36" h="20">
                  <a:moveTo>
                    <a:pt x="0" y="5"/>
                  </a:moveTo>
                  <a:lnTo>
                    <a:pt x="36" y="0"/>
                  </a:lnTo>
                  <a:lnTo>
                    <a:pt x="32" y="20"/>
                  </a:lnTo>
                  <a:lnTo>
                    <a:pt x="0" y="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49" name="Freeform 10436"/>
            <p:cNvSpPr>
              <a:spLocks/>
            </p:cNvSpPr>
            <p:nvPr/>
          </p:nvSpPr>
          <p:spPr bwMode="auto">
            <a:xfrm>
              <a:off x="7620350" y="3489175"/>
              <a:ext cx="50541" cy="56655"/>
            </a:xfrm>
            <a:custGeom>
              <a:avLst/>
              <a:gdLst>
                <a:gd name="T0" fmla="*/ 0 w 26"/>
                <a:gd name="T1" fmla="*/ 47069177 h 32"/>
                <a:gd name="T2" fmla="*/ 28892386 w 26"/>
                <a:gd name="T3" fmla="*/ 0 h 32"/>
                <a:gd name="T4" fmla="*/ 70624063 w 26"/>
                <a:gd name="T5" fmla="*/ 0 h 32"/>
                <a:gd name="T6" fmla="*/ 83465123 w 26"/>
                <a:gd name="T7" fmla="*/ 62758141 h 32"/>
                <a:gd name="T8" fmla="*/ 57783002 w 26"/>
                <a:gd name="T9" fmla="*/ 167355044 h 32"/>
                <a:gd name="T10" fmla="*/ 19261591 w 26"/>
                <a:gd name="T11" fmla="*/ 167355044 h 32"/>
                <a:gd name="T12" fmla="*/ 28892386 w 26"/>
                <a:gd name="T13" fmla="*/ 73216691 h 32"/>
                <a:gd name="T14" fmla="*/ 19261591 w 26"/>
                <a:gd name="T15" fmla="*/ 47069177 h 32"/>
                <a:gd name="T16" fmla="*/ 0 w 26"/>
                <a:gd name="T17" fmla="*/ 83677522 h 32"/>
                <a:gd name="T18" fmla="*/ 0 w 26"/>
                <a:gd name="T19" fmla="*/ 4706917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2"/>
                <a:gd name="T32" fmla="*/ 26 w 2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2">
                  <a:moveTo>
                    <a:pt x="0" y="9"/>
                  </a:moveTo>
                  <a:lnTo>
                    <a:pt x="9" y="0"/>
                  </a:lnTo>
                  <a:lnTo>
                    <a:pt x="22" y="0"/>
                  </a:lnTo>
                  <a:lnTo>
                    <a:pt x="26" y="12"/>
                  </a:lnTo>
                  <a:lnTo>
                    <a:pt x="18" y="32"/>
                  </a:lnTo>
                  <a:lnTo>
                    <a:pt x="6" y="32"/>
                  </a:lnTo>
                  <a:lnTo>
                    <a:pt x="9" y="14"/>
                  </a:lnTo>
                  <a:lnTo>
                    <a:pt x="6" y="9"/>
                  </a:lnTo>
                  <a:lnTo>
                    <a:pt x="0" y="16"/>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0" name="Freeform 10437"/>
            <p:cNvSpPr>
              <a:spLocks/>
            </p:cNvSpPr>
            <p:nvPr/>
          </p:nvSpPr>
          <p:spPr bwMode="auto">
            <a:xfrm>
              <a:off x="7620350" y="3489175"/>
              <a:ext cx="50541" cy="56655"/>
            </a:xfrm>
            <a:custGeom>
              <a:avLst/>
              <a:gdLst>
                <a:gd name="T0" fmla="*/ 0 w 26"/>
                <a:gd name="T1" fmla="*/ 47069177 h 32"/>
                <a:gd name="T2" fmla="*/ 28892386 w 26"/>
                <a:gd name="T3" fmla="*/ 0 h 32"/>
                <a:gd name="T4" fmla="*/ 70624063 w 26"/>
                <a:gd name="T5" fmla="*/ 0 h 32"/>
                <a:gd name="T6" fmla="*/ 83465123 w 26"/>
                <a:gd name="T7" fmla="*/ 62758141 h 32"/>
                <a:gd name="T8" fmla="*/ 57783002 w 26"/>
                <a:gd name="T9" fmla="*/ 167355044 h 32"/>
                <a:gd name="T10" fmla="*/ 19261591 w 26"/>
                <a:gd name="T11" fmla="*/ 167355044 h 32"/>
                <a:gd name="T12" fmla="*/ 28892386 w 26"/>
                <a:gd name="T13" fmla="*/ 73216691 h 32"/>
                <a:gd name="T14" fmla="*/ 19261591 w 26"/>
                <a:gd name="T15" fmla="*/ 47069177 h 32"/>
                <a:gd name="T16" fmla="*/ 0 w 26"/>
                <a:gd name="T17" fmla="*/ 83677522 h 32"/>
                <a:gd name="T18" fmla="*/ 0 w 26"/>
                <a:gd name="T19" fmla="*/ 4706917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2"/>
                <a:gd name="T32" fmla="*/ 26 w 2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2">
                  <a:moveTo>
                    <a:pt x="0" y="9"/>
                  </a:moveTo>
                  <a:lnTo>
                    <a:pt x="9" y="0"/>
                  </a:lnTo>
                  <a:lnTo>
                    <a:pt x="22" y="0"/>
                  </a:lnTo>
                  <a:lnTo>
                    <a:pt x="26" y="12"/>
                  </a:lnTo>
                  <a:lnTo>
                    <a:pt x="18" y="32"/>
                  </a:lnTo>
                  <a:lnTo>
                    <a:pt x="6" y="32"/>
                  </a:lnTo>
                  <a:lnTo>
                    <a:pt x="9" y="14"/>
                  </a:lnTo>
                  <a:lnTo>
                    <a:pt x="6" y="9"/>
                  </a:lnTo>
                  <a:lnTo>
                    <a:pt x="0" y="16"/>
                  </a:lnTo>
                  <a:lnTo>
                    <a:pt x="0" y="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1" name="Freeform 10438"/>
            <p:cNvSpPr>
              <a:spLocks/>
            </p:cNvSpPr>
            <p:nvPr/>
          </p:nvSpPr>
          <p:spPr bwMode="auto">
            <a:xfrm>
              <a:off x="7646492" y="3306892"/>
              <a:ext cx="261420" cy="190905"/>
            </a:xfrm>
            <a:custGeom>
              <a:avLst/>
              <a:gdLst>
                <a:gd name="T0" fmla="*/ 0 w 132"/>
                <a:gd name="T1" fmla="*/ 527023253 h 107"/>
                <a:gd name="T2" fmla="*/ 176607571 w 132"/>
                <a:gd name="T3" fmla="*/ 479590585 h 107"/>
                <a:gd name="T4" fmla="*/ 189688210 w 132"/>
                <a:gd name="T5" fmla="*/ 563914305 h 107"/>
                <a:gd name="T6" fmla="*/ 235476761 w 132"/>
                <a:gd name="T7" fmla="*/ 516481638 h 107"/>
                <a:gd name="T8" fmla="*/ 235476761 w 132"/>
                <a:gd name="T9" fmla="*/ 458509655 h 107"/>
                <a:gd name="T10" fmla="*/ 284534119 w 132"/>
                <a:gd name="T11" fmla="*/ 479590585 h 107"/>
                <a:gd name="T12" fmla="*/ 349942727 w 132"/>
                <a:gd name="T13" fmla="*/ 411076987 h 107"/>
                <a:gd name="T14" fmla="*/ 349942727 w 132"/>
                <a:gd name="T15" fmla="*/ 458509655 h 107"/>
                <a:gd name="T16" fmla="*/ 366295781 w 132"/>
                <a:gd name="T17" fmla="*/ 447970340 h 107"/>
                <a:gd name="T18" fmla="*/ 395731278 w 132"/>
                <a:gd name="T19" fmla="*/ 316213952 h 107"/>
                <a:gd name="T20" fmla="*/ 395731278 w 132"/>
                <a:gd name="T21" fmla="*/ 221348616 h 107"/>
                <a:gd name="T22" fmla="*/ 431706193 w 132"/>
                <a:gd name="T23" fmla="*/ 126485581 h 107"/>
                <a:gd name="T24" fmla="*/ 408811918 w 132"/>
                <a:gd name="T25" fmla="*/ 0 h 107"/>
                <a:gd name="T26" fmla="*/ 385919446 w 132"/>
                <a:gd name="T27" fmla="*/ 0 h 107"/>
                <a:gd name="T28" fmla="*/ 395731278 w 132"/>
                <a:gd name="T29" fmla="*/ 31620245 h 107"/>
                <a:gd name="T30" fmla="*/ 359754560 w 132"/>
                <a:gd name="T31" fmla="*/ 21080930 h 107"/>
                <a:gd name="T32" fmla="*/ 343403310 w 132"/>
                <a:gd name="T33" fmla="*/ 184457563 h 107"/>
                <a:gd name="T34" fmla="*/ 300885369 w 132"/>
                <a:gd name="T35" fmla="*/ 279322899 h 107"/>
                <a:gd name="T36" fmla="*/ 248557401 w 132"/>
                <a:gd name="T37" fmla="*/ 326753267 h 107"/>
                <a:gd name="T38" fmla="*/ 248557401 w 132"/>
                <a:gd name="T39" fmla="*/ 279322899 h 107"/>
                <a:gd name="T40" fmla="*/ 235476761 w 132"/>
                <a:gd name="T41" fmla="*/ 295133021 h 107"/>
                <a:gd name="T42" fmla="*/ 189688210 w 132"/>
                <a:gd name="T43" fmla="*/ 421618602 h 107"/>
                <a:gd name="T44" fmla="*/ 81761662 w 132"/>
                <a:gd name="T45" fmla="*/ 421618602 h 107"/>
                <a:gd name="T46" fmla="*/ 0 w 132"/>
                <a:gd name="T47" fmla="*/ 527023253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07"/>
                <a:gd name="T74" fmla="*/ 132 w 13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07">
                  <a:moveTo>
                    <a:pt x="0" y="100"/>
                  </a:moveTo>
                  <a:lnTo>
                    <a:pt x="54" y="91"/>
                  </a:lnTo>
                  <a:lnTo>
                    <a:pt x="58" y="107"/>
                  </a:lnTo>
                  <a:lnTo>
                    <a:pt x="72" y="98"/>
                  </a:lnTo>
                  <a:lnTo>
                    <a:pt x="72" y="87"/>
                  </a:lnTo>
                  <a:lnTo>
                    <a:pt x="87" y="91"/>
                  </a:lnTo>
                  <a:lnTo>
                    <a:pt x="107" y="78"/>
                  </a:lnTo>
                  <a:lnTo>
                    <a:pt x="107" y="87"/>
                  </a:lnTo>
                  <a:lnTo>
                    <a:pt x="112" y="85"/>
                  </a:lnTo>
                  <a:lnTo>
                    <a:pt x="121" y="60"/>
                  </a:lnTo>
                  <a:lnTo>
                    <a:pt x="121" y="42"/>
                  </a:lnTo>
                  <a:lnTo>
                    <a:pt x="132" y="24"/>
                  </a:lnTo>
                  <a:lnTo>
                    <a:pt x="125" y="0"/>
                  </a:lnTo>
                  <a:lnTo>
                    <a:pt x="118" y="0"/>
                  </a:lnTo>
                  <a:lnTo>
                    <a:pt x="121" y="6"/>
                  </a:lnTo>
                  <a:lnTo>
                    <a:pt x="110" y="4"/>
                  </a:lnTo>
                  <a:lnTo>
                    <a:pt x="105" y="35"/>
                  </a:lnTo>
                  <a:lnTo>
                    <a:pt x="92" y="53"/>
                  </a:lnTo>
                  <a:lnTo>
                    <a:pt x="76" y="62"/>
                  </a:lnTo>
                  <a:lnTo>
                    <a:pt x="76" y="53"/>
                  </a:lnTo>
                  <a:lnTo>
                    <a:pt x="72" y="56"/>
                  </a:lnTo>
                  <a:lnTo>
                    <a:pt x="58" y="80"/>
                  </a:lnTo>
                  <a:lnTo>
                    <a:pt x="25" y="80"/>
                  </a:lnTo>
                  <a:lnTo>
                    <a:pt x="0"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2" name="Freeform 10439"/>
            <p:cNvSpPr>
              <a:spLocks/>
            </p:cNvSpPr>
            <p:nvPr/>
          </p:nvSpPr>
          <p:spPr bwMode="auto">
            <a:xfrm>
              <a:off x="7646492" y="3306892"/>
              <a:ext cx="261420" cy="190905"/>
            </a:xfrm>
            <a:custGeom>
              <a:avLst/>
              <a:gdLst>
                <a:gd name="T0" fmla="*/ 0 w 132"/>
                <a:gd name="T1" fmla="*/ 527023253 h 107"/>
                <a:gd name="T2" fmla="*/ 176607571 w 132"/>
                <a:gd name="T3" fmla="*/ 479590585 h 107"/>
                <a:gd name="T4" fmla="*/ 189688210 w 132"/>
                <a:gd name="T5" fmla="*/ 563914305 h 107"/>
                <a:gd name="T6" fmla="*/ 235476761 w 132"/>
                <a:gd name="T7" fmla="*/ 516481638 h 107"/>
                <a:gd name="T8" fmla="*/ 235476761 w 132"/>
                <a:gd name="T9" fmla="*/ 458509655 h 107"/>
                <a:gd name="T10" fmla="*/ 284534119 w 132"/>
                <a:gd name="T11" fmla="*/ 479590585 h 107"/>
                <a:gd name="T12" fmla="*/ 349942727 w 132"/>
                <a:gd name="T13" fmla="*/ 411076987 h 107"/>
                <a:gd name="T14" fmla="*/ 349942727 w 132"/>
                <a:gd name="T15" fmla="*/ 458509655 h 107"/>
                <a:gd name="T16" fmla="*/ 366295781 w 132"/>
                <a:gd name="T17" fmla="*/ 447970340 h 107"/>
                <a:gd name="T18" fmla="*/ 395731278 w 132"/>
                <a:gd name="T19" fmla="*/ 316213952 h 107"/>
                <a:gd name="T20" fmla="*/ 395731278 w 132"/>
                <a:gd name="T21" fmla="*/ 221348616 h 107"/>
                <a:gd name="T22" fmla="*/ 431706193 w 132"/>
                <a:gd name="T23" fmla="*/ 126485581 h 107"/>
                <a:gd name="T24" fmla="*/ 408811918 w 132"/>
                <a:gd name="T25" fmla="*/ 0 h 107"/>
                <a:gd name="T26" fmla="*/ 385919446 w 132"/>
                <a:gd name="T27" fmla="*/ 0 h 107"/>
                <a:gd name="T28" fmla="*/ 395731278 w 132"/>
                <a:gd name="T29" fmla="*/ 31620245 h 107"/>
                <a:gd name="T30" fmla="*/ 359754560 w 132"/>
                <a:gd name="T31" fmla="*/ 21080930 h 107"/>
                <a:gd name="T32" fmla="*/ 343403310 w 132"/>
                <a:gd name="T33" fmla="*/ 184457563 h 107"/>
                <a:gd name="T34" fmla="*/ 300885369 w 132"/>
                <a:gd name="T35" fmla="*/ 279322899 h 107"/>
                <a:gd name="T36" fmla="*/ 248557401 w 132"/>
                <a:gd name="T37" fmla="*/ 326753267 h 107"/>
                <a:gd name="T38" fmla="*/ 248557401 w 132"/>
                <a:gd name="T39" fmla="*/ 279322899 h 107"/>
                <a:gd name="T40" fmla="*/ 235476761 w 132"/>
                <a:gd name="T41" fmla="*/ 295133021 h 107"/>
                <a:gd name="T42" fmla="*/ 189688210 w 132"/>
                <a:gd name="T43" fmla="*/ 421618602 h 107"/>
                <a:gd name="T44" fmla="*/ 81761662 w 132"/>
                <a:gd name="T45" fmla="*/ 421618602 h 107"/>
                <a:gd name="T46" fmla="*/ 0 w 132"/>
                <a:gd name="T47" fmla="*/ 527023253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107"/>
                <a:gd name="T74" fmla="*/ 132 w 132"/>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107">
                  <a:moveTo>
                    <a:pt x="0" y="100"/>
                  </a:moveTo>
                  <a:lnTo>
                    <a:pt x="54" y="91"/>
                  </a:lnTo>
                  <a:lnTo>
                    <a:pt x="58" y="107"/>
                  </a:lnTo>
                  <a:lnTo>
                    <a:pt x="72" y="98"/>
                  </a:lnTo>
                  <a:lnTo>
                    <a:pt x="72" y="87"/>
                  </a:lnTo>
                  <a:lnTo>
                    <a:pt x="87" y="91"/>
                  </a:lnTo>
                  <a:lnTo>
                    <a:pt x="107" y="78"/>
                  </a:lnTo>
                  <a:lnTo>
                    <a:pt x="107" y="87"/>
                  </a:lnTo>
                  <a:lnTo>
                    <a:pt x="112" y="85"/>
                  </a:lnTo>
                  <a:lnTo>
                    <a:pt x="121" y="60"/>
                  </a:lnTo>
                  <a:lnTo>
                    <a:pt x="121" y="42"/>
                  </a:lnTo>
                  <a:lnTo>
                    <a:pt x="132" y="24"/>
                  </a:lnTo>
                  <a:lnTo>
                    <a:pt x="125" y="0"/>
                  </a:lnTo>
                  <a:lnTo>
                    <a:pt x="118" y="0"/>
                  </a:lnTo>
                  <a:lnTo>
                    <a:pt x="121" y="6"/>
                  </a:lnTo>
                  <a:lnTo>
                    <a:pt x="110" y="4"/>
                  </a:lnTo>
                  <a:lnTo>
                    <a:pt x="105" y="35"/>
                  </a:lnTo>
                  <a:lnTo>
                    <a:pt x="92" y="53"/>
                  </a:lnTo>
                  <a:lnTo>
                    <a:pt x="76" y="62"/>
                  </a:lnTo>
                  <a:lnTo>
                    <a:pt x="76" y="53"/>
                  </a:lnTo>
                  <a:lnTo>
                    <a:pt x="72" y="56"/>
                  </a:lnTo>
                  <a:lnTo>
                    <a:pt x="58" y="80"/>
                  </a:lnTo>
                  <a:lnTo>
                    <a:pt x="25" y="80"/>
                  </a:lnTo>
                  <a:lnTo>
                    <a:pt x="0" y="10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3" name="Freeform 10440"/>
            <p:cNvSpPr>
              <a:spLocks/>
            </p:cNvSpPr>
            <p:nvPr/>
          </p:nvSpPr>
          <p:spPr bwMode="auto">
            <a:xfrm>
              <a:off x="7677863" y="3478091"/>
              <a:ext cx="54026" cy="35717"/>
            </a:xfrm>
            <a:custGeom>
              <a:avLst/>
              <a:gdLst>
                <a:gd name="T0" fmla="*/ 0 w 27"/>
                <a:gd name="T1" fmla="*/ 58027337 h 20"/>
                <a:gd name="T2" fmla="*/ 89219533 w 27"/>
                <a:gd name="T3" fmla="*/ 0 h 20"/>
                <a:gd name="T4" fmla="*/ 79306049 w 27"/>
                <a:gd name="T5" fmla="*/ 68579017 h 20"/>
                <a:gd name="T6" fmla="*/ 29740452 w 27"/>
                <a:gd name="T7" fmla="*/ 105505295 h 20"/>
                <a:gd name="T8" fmla="*/ 0 w 27"/>
                <a:gd name="T9" fmla="*/ 58027337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11"/>
                  </a:moveTo>
                  <a:lnTo>
                    <a:pt x="27" y="0"/>
                  </a:lnTo>
                  <a:lnTo>
                    <a:pt x="24" y="13"/>
                  </a:lnTo>
                  <a:lnTo>
                    <a:pt x="9" y="2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4" name="Freeform 10441"/>
            <p:cNvSpPr>
              <a:spLocks/>
            </p:cNvSpPr>
            <p:nvPr/>
          </p:nvSpPr>
          <p:spPr bwMode="auto">
            <a:xfrm>
              <a:off x="7677863" y="3478091"/>
              <a:ext cx="54026" cy="35717"/>
            </a:xfrm>
            <a:custGeom>
              <a:avLst/>
              <a:gdLst>
                <a:gd name="T0" fmla="*/ 0 w 27"/>
                <a:gd name="T1" fmla="*/ 58027337 h 20"/>
                <a:gd name="T2" fmla="*/ 89219533 w 27"/>
                <a:gd name="T3" fmla="*/ 0 h 20"/>
                <a:gd name="T4" fmla="*/ 79306049 w 27"/>
                <a:gd name="T5" fmla="*/ 68579017 h 20"/>
                <a:gd name="T6" fmla="*/ 29740452 w 27"/>
                <a:gd name="T7" fmla="*/ 105505295 h 20"/>
                <a:gd name="T8" fmla="*/ 0 w 27"/>
                <a:gd name="T9" fmla="*/ 58027337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11"/>
                  </a:moveTo>
                  <a:lnTo>
                    <a:pt x="27" y="0"/>
                  </a:lnTo>
                  <a:lnTo>
                    <a:pt x="24" y="13"/>
                  </a:lnTo>
                  <a:lnTo>
                    <a:pt x="9" y="20"/>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5" name="Freeform 10442"/>
            <p:cNvSpPr>
              <a:spLocks/>
            </p:cNvSpPr>
            <p:nvPr/>
          </p:nvSpPr>
          <p:spPr bwMode="auto">
            <a:xfrm>
              <a:off x="7855628" y="3204666"/>
              <a:ext cx="135939" cy="102226"/>
            </a:xfrm>
            <a:custGeom>
              <a:avLst/>
              <a:gdLst>
                <a:gd name="T0" fmla="*/ 0 w 69"/>
                <a:gd name="T1" fmla="*/ 208252113 h 58"/>
                <a:gd name="T2" fmla="*/ 22773033 w 69"/>
                <a:gd name="T3" fmla="*/ 161394819 h 58"/>
                <a:gd name="T4" fmla="*/ 52054953 w 69"/>
                <a:gd name="T5" fmla="*/ 171806289 h 58"/>
                <a:gd name="T6" fmla="*/ 81335079 w 69"/>
                <a:gd name="T7" fmla="*/ 0 h 58"/>
                <a:gd name="T8" fmla="*/ 152911313 w 69"/>
                <a:gd name="T9" fmla="*/ 88507716 h 58"/>
                <a:gd name="T10" fmla="*/ 211471565 w 69"/>
                <a:gd name="T11" fmla="*/ 78093974 h 58"/>
                <a:gd name="T12" fmla="*/ 204964472 w 69"/>
                <a:gd name="T13" fmla="*/ 114537526 h 58"/>
                <a:gd name="T14" fmla="*/ 224485752 w 69"/>
                <a:gd name="T15" fmla="*/ 171806289 h 58"/>
                <a:gd name="T16" fmla="*/ 159416612 w 69"/>
                <a:gd name="T17" fmla="*/ 182220031 h 58"/>
                <a:gd name="T18" fmla="*/ 130136486 w 69"/>
                <a:gd name="T19" fmla="*/ 265520876 h 58"/>
                <a:gd name="T20" fmla="*/ 22773033 w 69"/>
                <a:gd name="T21" fmla="*/ 208252113 h 58"/>
                <a:gd name="T22" fmla="*/ 52054953 w 69"/>
                <a:gd name="T23" fmla="*/ 265520876 h 58"/>
                <a:gd name="T24" fmla="*/ 16267734 w 69"/>
                <a:gd name="T25" fmla="*/ 301964428 h 58"/>
                <a:gd name="T26" fmla="*/ 0 w 69"/>
                <a:gd name="T27" fmla="*/ 208252113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58"/>
                <a:gd name="T44" fmla="*/ 69 w 69"/>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58">
                  <a:moveTo>
                    <a:pt x="0" y="40"/>
                  </a:moveTo>
                  <a:lnTo>
                    <a:pt x="7" y="31"/>
                  </a:lnTo>
                  <a:lnTo>
                    <a:pt x="16" y="33"/>
                  </a:lnTo>
                  <a:lnTo>
                    <a:pt x="25" y="0"/>
                  </a:lnTo>
                  <a:lnTo>
                    <a:pt x="47" y="17"/>
                  </a:lnTo>
                  <a:lnTo>
                    <a:pt x="65" y="15"/>
                  </a:lnTo>
                  <a:lnTo>
                    <a:pt x="63" y="22"/>
                  </a:lnTo>
                  <a:lnTo>
                    <a:pt x="69" y="33"/>
                  </a:lnTo>
                  <a:lnTo>
                    <a:pt x="49" y="35"/>
                  </a:lnTo>
                  <a:lnTo>
                    <a:pt x="40" y="51"/>
                  </a:lnTo>
                  <a:lnTo>
                    <a:pt x="7" y="40"/>
                  </a:lnTo>
                  <a:lnTo>
                    <a:pt x="16" y="51"/>
                  </a:lnTo>
                  <a:lnTo>
                    <a:pt x="5" y="58"/>
                  </a:lnTo>
                  <a:lnTo>
                    <a:pt x="0"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6" name="Freeform 10443"/>
            <p:cNvSpPr>
              <a:spLocks/>
            </p:cNvSpPr>
            <p:nvPr/>
          </p:nvSpPr>
          <p:spPr bwMode="auto">
            <a:xfrm>
              <a:off x="7855628" y="3204666"/>
              <a:ext cx="135939" cy="102226"/>
            </a:xfrm>
            <a:custGeom>
              <a:avLst/>
              <a:gdLst>
                <a:gd name="T0" fmla="*/ 0 w 69"/>
                <a:gd name="T1" fmla="*/ 208252113 h 58"/>
                <a:gd name="T2" fmla="*/ 22773033 w 69"/>
                <a:gd name="T3" fmla="*/ 161394819 h 58"/>
                <a:gd name="T4" fmla="*/ 52054953 w 69"/>
                <a:gd name="T5" fmla="*/ 171806289 h 58"/>
                <a:gd name="T6" fmla="*/ 81335079 w 69"/>
                <a:gd name="T7" fmla="*/ 0 h 58"/>
                <a:gd name="T8" fmla="*/ 152911313 w 69"/>
                <a:gd name="T9" fmla="*/ 88507716 h 58"/>
                <a:gd name="T10" fmla="*/ 211471565 w 69"/>
                <a:gd name="T11" fmla="*/ 78093974 h 58"/>
                <a:gd name="T12" fmla="*/ 204964472 w 69"/>
                <a:gd name="T13" fmla="*/ 114537526 h 58"/>
                <a:gd name="T14" fmla="*/ 224485752 w 69"/>
                <a:gd name="T15" fmla="*/ 171806289 h 58"/>
                <a:gd name="T16" fmla="*/ 159416612 w 69"/>
                <a:gd name="T17" fmla="*/ 182220031 h 58"/>
                <a:gd name="T18" fmla="*/ 130136486 w 69"/>
                <a:gd name="T19" fmla="*/ 265520876 h 58"/>
                <a:gd name="T20" fmla="*/ 22773033 w 69"/>
                <a:gd name="T21" fmla="*/ 208252113 h 58"/>
                <a:gd name="T22" fmla="*/ 52054953 w 69"/>
                <a:gd name="T23" fmla="*/ 265520876 h 58"/>
                <a:gd name="T24" fmla="*/ 16267734 w 69"/>
                <a:gd name="T25" fmla="*/ 301964428 h 58"/>
                <a:gd name="T26" fmla="*/ 0 w 69"/>
                <a:gd name="T27" fmla="*/ 208252113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58"/>
                <a:gd name="T44" fmla="*/ 69 w 69"/>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58">
                  <a:moveTo>
                    <a:pt x="0" y="40"/>
                  </a:moveTo>
                  <a:lnTo>
                    <a:pt x="7" y="31"/>
                  </a:lnTo>
                  <a:lnTo>
                    <a:pt x="16" y="33"/>
                  </a:lnTo>
                  <a:lnTo>
                    <a:pt x="25" y="0"/>
                  </a:lnTo>
                  <a:lnTo>
                    <a:pt x="47" y="17"/>
                  </a:lnTo>
                  <a:lnTo>
                    <a:pt x="65" y="15"/>
                  </a:lnTo>
                  <a:lnTo>
                    <a:pt x="63" y="22"/>
                  </a:lnTo>
                  <a:lnTo>
                    <a:pt x="69" y="33"/>
                  </a:lnTo>
                  <a:lnTo>
                    <a:pt x="49" y="35"/>
                  </a:lnTo>
                  <a:lnTo>
                    <a:pt x="40" y="51"/>
                  </a:lnTo>
                  <a:lnTo>
                    <a:pt x="7" y="40"/>
                  </a:lnTo>
                  <a:lnTo>
                    <a:pt x="16" y="51"/>
                  </a:lnTo>
                  <a:lnTo>
                    <a:pt x="5" y="58"/>
                  </a:lnTo>
                  <a:lnTo>
                    <a:pt x="0" y="4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7" name="Freeform 10444"/>
            <p:cNvSpPr>
              <a:spLocks/>
            </p:cNvSpPr>
            <p:nvPr/>
          </p:nvSpPr>
          <p:spPr bwMode="auto">
            <a:xfrm>
              <a:off x="7491383" y="3271174"/>
              <a:ext cx="149882" cy="126859"/>
            </a:xfrm>
            <a:custGeom>
              <a:avLst/>
              <a:gdLst>
                <a:gd name="T0" fmla="*/ 0 w 76"/>
                <a:gd name="T1" fmla="*/ 211114719 h 71"/>
                <a:gd name="T2" fmla="*/ 94444762 w 76"/>
                <a:gd name="T3" fmla="*/ 89724331 h 71"/>
                <a:gd name="T4" fmla="*/ 153067878 w 76"/>
                <a:gd name="T5" fmla="*/ 105557359 h 71"/>
                <a:gd name="T6" fmla="*/ 153067878 w 76"/>
                <a:gd name="T7" fmla="*/ 68612859 h 71"/>
                <a:gd name="T8" fmla="*/ 224714761 w 76"/>
                <a:gd name="T9" fmla="*/ 0 h 71"/>
                <a:gd name="T10" fmla="*/ 240998960 w 76"/>
                <a:gd name="T11" fmla="*/ 10556887 h 71"/>
                <a:gd name="T12" fmla="*/ 247512639 w 76"/>
                <a:gd name="T13" fmla="*/ 31668359 h 71"/>
                <a:gd name="T14" fmla="*/ 201918679 w 76"/>
                <a:gd name="T15" fmla="*/ 137225719 h 71"/>
                <a:gd name="T16" fmla="*/ 123756320 w 76"/>
                <a:gd name="T17" fmla="*/ 221671606 h 71"/>
                <a:gd name="T18" fmla="*/ 159579761 w 76"/>
                <a:gd name="T19" fmla="*/ 306117494 h 71"/>
                <a:gd name="T20" fmla="*/ 87932878 w 76"/>
                <a:gd name="T21" fmla="*/ 374730353 h 71"/>
                <a:gd name="T22" fmla="*/ 13027359 w 76"/>
                <a:gd name="T23" fmla="*/ 353618881 h 71"/>
                <a:gd name="T24" fmla="*/ 42337121 w 76"/>
                <a:gd name="T25" fmla="*/ 248061522 h 71"/>
                <a:gd name="T26" fmla="*/ 0 w 76"/>
                <a:gd name="T27" fmla="*/ 211114719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71"/>
                <a:gd name="T44" fmla="*/ 76 w 76"/>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71">
                  <a:moveTo>
                    <a:pt x="0" y="40"/>
                  </a:moveTo>
                  <a:lnTo>
                    <a:pt x="29" y="17"/>
                  </a:lnTo>
                  <a:lnTo>
                    <a:pt x="47" y="20"/>
                  </a:lnTo>
                  <a:lnTo>
                    <a:pt x="47" y="13"/>
                  </a:lnTo>
                  <a:lnTo>
                    <a:pt x="69" y="0"/>
                  </a:lnTo>
                  <a:lnTo>
                    <a:pt x="74" y="2"/>
                  </a:lnTo>
                  <a:lnTo>
                    <a:pt x="76" y="6"/>
                  </a:lnTo>
                  <a:lnTo>
                    <a:pt x="62" y="26"/>
                  </a:lnTo>
                  <a:lnTo>
                    <a:pt x="38" y="42"/>
                  </a:lnTo>
                  <a:lnTo>
                    <a:pt x="49" y="58"/>
                  </a:lnTo>
                  <a:lnTo>
                    <a:pt x="27" y="71"/>
                  </a:lnTo>
                  <a:lnTo>
                    <a:pt x="4" y="67"/>
                  </a:lnTo>
                  <a:lnTo>
                    <a:pt x="13" y="47"/>
                  </a:lnTo>
                  <a:lnTo>
                    <a:pt x="0"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8" name="Freeform 10445"/>
            <p:cNvSpPr>
              <a:spLocks/>
            </p:cNvSpPr>
            <p:nvPr/>
          </p:nvSpPr>
          <p:spPr bwMode="auto">
            <a:xfrm>
              <a:off x="7491383" y="3271174"/>
              <a:ext cx="149882" cy="126859"/>
            </a:xfrm>
            <a:custGeom>
              <a:avLst/>
              <a:gdLst>
                <a:gd name="T0" fmla="*/ 0 w 76"/>
                <a:gd name="T1" fmla="*/ 211114719 h 71"/>
                <a:gd name="T2" fmla="*/ 94444762 w 76"/>
                <a:gd name="T3" fmla="*/ 89724331 h 71"/>
                <a:gd name="T4" fmla="*/ 153067878 w 76"/>
                <a:gd name="T5" fmla="*/ 105557359 h 71"/>
                <a:gd name="T6" fmla="*/ 153067878 w 76"/>
                <a:gd name="T7" fmla="*/ 68612859 h 71"/>
                <a:gd name="T8" fmla="*/ 224714761 w 76"/>
                <a:gd name="T9" fmla="*/ 0 h 71"/>
                <a:gd name="T10" fmla="*/ 240998960 w 76"/>
                <a:gd name="T11" fmla="*/ 10556887 h 71"/>
                <a:gd name="T12" fmla="*/ 247512639 w 76"/>
                <a:gd name="T13" fmla="*/ 31668359 h 71"/>
                <a:gd name="T14" fmla="*/ 201918679 w 76"/>
                <a:gd name="T15" fmla="*/ 137225719 h 71"/>
                <a:gd name="T16" fmla="*/ 123756320 w 76"/>
                <a:gd name="T17" fmla="*/ 221671606 h 71"/>
                <a:gd name="T18" fmla="*/ 159579761 w 76"/>
                <a:gd name="T19" fmla="*/ 306117494 h 71"/>
                <a:gd name="T20" fmla="*/ 87932878 w 76"/>
                <a:gd name="T21" fmla="*/ 374730353 h 71"/>
                <a:gd name="T22" fmla="*/ 13027359 w 76"/>
                <a:gd name="T23" fmla="*/ 353618881 h 71"/>
                <a:gd name="T24" fmla="*/ 42337121 w 76"/>
                <a:gd name="T25" fmla="*/ 248061522 h 71"/>
                <a:gd name="T26" fmla="*/ 0 w 76"/>
                <a:gd name="T27" fmla="*/ 211114719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71"/>
                <a:gd name="T44" fmla="*/ 76 w 76"/>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71">
                  <a:moveTo>
                    <a:pt x="0" y="40"/>
                  </a:moveTo>
                  <a:lnTo>
                    <a:pt x="29" y="17"/>
                  </a:lnTo>
                  <a:lnTo>
                    <a:pt x="47" y="20"/>
                  </a:lnTo>
                  <a:lnTo>
                    <a:pt x="47" y="13"/>
                  </a:lnTo>
                  <a:lnTo>
                    <a:pt x="69" y="0"/>
                  </a:lnTo>
                  <a:lnTo>
                    <a:pt x="74" y="2"/>
                  </a:lnTo>
                  <a:lnTo>
                    <a:pt x="76" y="6"/>
                  </a:lnTo>
                  <a:lnTo>
                    <a:pt x="62" y="26"/>
                  </a:lnTo>
                  <a:lnTo>
                    <a:pt x="38" y="42"/>
                  </a:lnTo>
                  <a:lnTo>
                    <a:pt x="49" y="58"/>
                  </a:lnTo>
                  <a:lnTo>
                    <a:pt x="27" y="71"/>
                  </a:lnTo>
                  <a:lnTo>
                    <a:pt x="4" y="67"/>
                  </a:lnTo>
                  <a:lnTo>
                    <a:pt x="13" y="47"/>
                  </a:lnTo>
                  <a:lnTo>
                    <a:pt x="0" y="4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59" name="Freeform 10446"/>
            <p:cNvSpPr>
              <a:spLocks/>
            </p:cNvSpPr>
            <p:nvPr/>
          </p:nvSpPr>
          <p:spPr bwMode="auto">
            <a:xfrm>
              <a:off x="6924974" y="3744125"/>
              <a:ext cx="169051" cy="174893"/>
            </a:xfrm>
            <a:custGeom>
              <a:avLst/>
              <a:gdLst>
                <a:gd name="T0" fmla="*/ 0 w 85"/>
                <a:gd name="T1" fmla="*/ 105432193 h 98"/>
                <a:gd name="T2" fmla="*/ 39411614 w 85"/>
                <a:gd name="T3" fmla="*/ 57987131 h 98"/>
                <a:gd name="T4" fmla="*/ 59118327 w 85"/>
                <a:gd name="T5" fmla="*/ 68531500 h 98"/>
                <a:gd name="T6" fmla="*/ 52549422 w 85"/>
                <a:gd name="T7" fmla="*/ 0 h 98"/>
                <a:gd name="T8" fmla="*/ 82109492 w 85"/>
                <a:gd name="T9" fmla="*/ 0 h 98"/>
                <a:gd name="T10" fmla="*/ 118236653 w 85"/>
                <a:gd name="T11" fmla="*/ 89617939 h 98"/>
                <a:gd name="T12" fmla="*/ 170786076 w 85"/>
                <a:gd name="T13" fmla="*/ 137060700 h 98"/>
                <a:gd name="T14" fmla="*/ 147794911 w 85"/>
                <a:gd name="T15" fmla="*/ 210864385 h 98"/>
                <a:gd name="T16" fmla="*/ 236473307 w 85"/>
                <a:gd name="T17" fmla="*/ 326838647 h 98"/>
                <a:gd name="T18" fmla="*/ 279169373 w 85"/>
                <a:gd name="T19" fmla="*/ 506074524 h 98"/>
                <a:gd name="T20" fmla="*/ 190492789 w 85"/>
                <a:gd name="T21" fmla="*/ 516616594 h 98"/>
                <a:gd name="T22" fmla="*/ 206913238 w 85"/>
                <a:gd name="T23" fmla="*/ 432270840 h 98"/>
                <a:gd name="T24" fmla="*/ 170786076 w 85"/>
                <a:gd name="T25" fmla="*/ 316296578 h 98"/>
                <a:gd name="T26" fmla="*/ 124805558 w 85"/>
                <a:gd name="T27" fmla="*/ 258309447 h 98"/>
                <a:gd name="T28" fmla="*/ 29558258 w 85"/>
                <a:gd name="T29" fmla="*/ 316296578 h 98"/>
                <a:gd name="T30" fmla="*/ 39411614 w 85"/>
                <a:gd name="T31" fmla="*/ 184505762 h 98"/>
                <a:gd name="T32" fmla="*/ 0 w 85"/>
                <a:gd name="T33" fmla="*/ 10543219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8"/>
                <a:gd name="T53" fmla="*/ 85 w 85"/>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8">
                  <a:moveTo>
                    <a:pt x="0" y="20"/>
                  </a:moveTo>
                  <a:lnTo>
                    <a:pt x="12" y="11"/>
                  </a:lnTo>
                  <a:lnTo>
                    <a:pt x="18" y="13"/>
                  </a:lnTo>
                  <a:lnTo>
                    <a:pt x="16" y="0"/>
                  </a:lnTo>
                  <a:lnTo>
                    <a:pt x="25" y="0"/>
                  </a:lnTo>
                  <a:lnTo>
                    <a:pt x="36" y="17"/>
                  </a:lnTo>
                  <a:lnTo>
                    <a:pt x="52" y="26"/>
                  </a:lnTo>
                  <a:lnTo>
                    <a:pt x="45" y="40"/>
                  </a:lnTo>
                  <a:lnTo>
                    <a:pt x="72" y="62"/>
                  </a:lnTo>
                  <a:lnTo>
                    <a:pt x="85" y="96"/>
                  </a:lnTo>
                  <a:lnTo>
                    <a:pt x="58" y="98"/>
                  </a:lnTo>
                  <a:lnTo>
                    <a:pt x="63" y="82"/>
                  </a:lnTo>
                  <a:lnTo>
                    <a:pt x="52" y="60"/>
                  </a:lnTo>
                  <a:lnTo>
                    <a:pt x="38" y="49"/>
                  </a:lnTo>
                  <a:lnTo>
                    <a:pt x="9" y="60"/>
                  </a:lnTo>
                  <a:lnTo>
                    <a:pt x="12" y="35"/>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0" name="Freeform 10447"/>
            <p:cNvSpPr>
              <a:spLocks/>
            </p:cNvSpPr>
            <p:nvPr/>
          </p:nvSpPr>
          <p:spPr bwMode="auto">
            <a:xfrm>
              <a:off x="6924974" y="3744125"/>
              <a:ext cx="169051" cy="174893"/>
            </a:xfrm>
            <a:custGeom>
              <a:avLst/>
              <a:gdLst>
                <a:gd name="T0" fmla="*/ 0 w 85"/>
                <a:gd name="T1" fmla="*/ 105432193 h 98"/>
                <a:gd name="T2" fmla="*/ 39411614 w 85"/>
                <a:gd name="T3" fmla="*/ 57987131 h 98"/>
                <a:gd name="T4" fmla="*/ 59118327 w 85"/>
                <a:gd name="T5" fmla="*/ 68531500 h 98"/>
                <a:gd name="T6" fmla="*/ 52549422 w 85"/>
                <a:gd name="T7" fmla="*/ 0 h 98"/>
                <a:gd name="T8" fmla="*/ 82109492 w 85"/>
                <a:gd name="T9" fmla="*/ 0 h 98"/>
                <a:gd name="T10" fmla="*/ 118236653 w 85"/>
                <a:gd name="T11" fmla="*/ 89617939 h 98"/>
                <a:gd name="T12" fmla="*/ 170786076 w 85"/>
                <a:gd name="T13" fmla="*/ 137060700 h 98"/>
                <a:gd name="T14" fmla="*/ 147794911 w 85"/>
                <a:gd name="T15" fmla="*/ 210864385 h 98"/>
                <a:gd name="T16" fmla="*/ 236473307 w 85"/>
                <a:gd name="T17" fmla="*/ 326838647 h 98"/>
                <a:gd name="T18" fmla="*/ 279169373 w 85"/>
                <a:gd name="T19" fmla="*/ 506074524 h 98"/>
                <a:gd name="T20" fmla="*/ 190492789 w 85"/>
                <a:gd name="T21" fmla="*/ 516616594 h 98"/>
                <a:gd name="T22" fmla="*/ 206913238 w 85"/>
                <a:gd name="T23" fmla="*/ 432270840 h 98"/>
                <a:gd name="T24" fmla="*/ 170786076 w 85"/>
                <a:gd name="T25" fmla="*/ 316296578 h 98"/>
                <a:gd name="T26" fmla="*/ 124805558 w 85"/>
                <a:gd name="T27" fmla="*/ 258309447 h 98"/>
                <a:gd name="T28" fmla="*/ 29558258 w 85"/>
                <a:gd name="T29" fmla="*/ 316296578 h 98"/>
                <a:gd name="T30" fmla="*/ 39411614 w 85"/>
                <a:gd name="T31" fmla="*/ 184505762 h 98"/>
                <a:gd name="T32" fmla="*/ 0 w 85"/>
                <a:gd name="T33" fmla="*/ 105432193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8"/>
                <a:gd name="T53" fmla="*/ 85 w 85"/>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8">
                  <a:moveTo>
                    <a:pt x="0" y="20"/>
                  </a:moveTo>
                  <a:lnTo>
                    <a:pt x="12" y="11"/>
                  </a:lnTo>
                  <a:lnTo>
                    <a:pt x="18" y="13"/>
                  </a:lnTo>
                  <a:lnTo>
                    <a:pt x="16" y="0"/>
                  </a:lnTo>
                  <a:lnTo>
                    <a:pt x="25" y="0"/>
                  </a:lnTo>
                  <a:lnTo>
                    <a:pt x="36" y="17"/>
                  </a:lnTo>
                  <a:lnTo>
                    <a:pt x="52" y="26"/>
                  </a:lnTo>
                  <a:lnTo>
                    <a:pt x="45" y="40"/>
                  </a:lnTo>
                  <a:lnTo>
                    <a:pt x="72" y="62"/>
                  </a:lnTo>
                  <a:lnTo>
                    <a:pt x="85" y="96"/>
                  </a:lnTo>
                  <a:lnTo>
                    <a:pt x="58" y="98"/>
                  </a:lnTo>
                  <a:lnTo>
                    <a:pt x="63" y="82"/>
                  </a:lnTo>
                  <a:lnTo>
                    <a:pt x="52" y="60"/>
                  </a:lnTo>
                  <a:lnTo>
                    <a:pt x="38" y="49"/>
                  </a:lnTo>
                  <a:lnTo>
                    <a:pt x="9" y="60"/>
                  </a:lnTo>
                  <a:lnTo>
                    <a:pt x="12" y="35"/>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1" name="Freeform 10448"/>
            <p:cNvSpPr>
              <a:spLocks/>
            </p:cNvSpPr>
            <p:nvPr/>
          </p:nvSpPr>
          <p:spPr bwMode="auto">
            <a:xfrm>
              <a:off x="4708133" y="3076575"/>
              <a:ext cx="8714" cy="16011"/>
            </a:xfrm>
            <a:custGeom>
              <a:avLst/>
              <a:gdLst>
                <a:gd name="T0" fmla="*/ 0 w 4"/>
                <a:gd name="T1" fmla="*/ 36784306 h 9"/>
                <a:gd name="T2" fmla="*/ 14389781 w 4"/>
                <a:gd name="T3" fmla="*/ 47295418 h 9"/>
                <a:gd name="T4" fmla="*/ 14389781 w 4"/>
                <a:gd name="T5" fmla="*/ 0 h 9"/>
                <a:gd name="T6" fmla="*/ 0 w 4"/>
                <a:gd name="T7" fmla="*/ 36784306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0" y="7"/>
                  </a:moveTo>
                  <a:lnTo>
                    <a:pt x="4" y="9"/>
                  </a:lnTo>
                  <a:lnTo>
                    <a:pt x="4" y="0"/>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2" name="Freeform 10449"/>
            <p:cNvSpPr>
              <a:spLocks/>
            </p:cNvSpPr>
            <p:nvPr/>
          </p:nvSpPr>
          <p:spPr bwMode="auto">
            <a:xfrm>
              <a:off x="4708133" y="3076575"/>
              <a:ext cx="8714" cy="16011"/>
            </a:xfrm>
            <a:custGeom>
              <a:avLst/>
              <a:gdLst>
                <a:gd name="T0" fmla="*/ 0 w 4"/>
                <a:gd name="T1" fmla="*/ 36784306 h 9"/>
                <a:gd name="T2" fmla="*/ 14389781 w 4"/>
                <a:gd name="T3" fmla="*/ 47295418 h 9"/>
                <a:gd name="T4" fmla="*/ 14389781 w 4"/>
                <a:gd name="T5" fmla="*/ 0 h 9"/>
                <a:gd name="T6" fmla="*/ 0 w 4"/>
                <a:gd name="T7" fmla="*/ 36784306 h 9"/>
                <a:gd name="T8" fmla="*/ 0 60000 65536"/>
                <a:gd name="T9" fmla="*/ 0 60000 65536"/>
                <a:gd name="T10" fmla="*/ 0 60000 65536"/>
                <a:gd name="T11" fmla="*/ 0 60000 65536"/>
                <a:gd name="T12" fmla="*/ 0 w 4"/>
                <a:gd name="T13" fmla="*/ 0 h 9"/>
                <a:gd name="T14" fmla="*/ 4 w 4"/>
                <a:gd name="T15" fmla="*/ 9 h 9"/>
              </a:gdLst>
              <a:ahLst/>
              <a:cxnLst>
                <a:cxn ang="T8">
                  <a:pos x="T0" y="T1"/>
                </a:cxn>
                <a:cxn ang="T9">
                  <a:pos x="T2" y="T3"/>
                </a:cxn>
                <a:cxn ang="T10">
                  <a:pos x="T4" y="T5"/>
                </a:cxn>
                <a:cxn ang="T11">
                  <a:pos x="T6" y="T7"/>
                </a:cxn>
              </a:cxnLst>
              <a:rect l="T12" t="T13" r="T14" b="T15"/>
              <a:pathLst>
                <a:path w="4" h="9">
                  <a:moveTo>
                    <a:pt x="0" y="7"/>
                  </a:moveTo>
                  <a:lnTo>
                    <a:pt x="4" y="9"/>
                  </a:lnTo>
                  <a:lnTo>
                    <a:pt x="4" y="0"/>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3" name="Freeform 10450"/>
            <p:cNvSpPr>
              <a:spLocks/>
            </p:cNvSpPr>
            <p:nvPr/>
          </p:nvSpPr>
          <p:spPr bwMode="auto">
            <a:xfrm>
              <a:off x="1829029" y="3517503"/>
              <a:ext cx="709318" cy="397820"/>
            </a:xfrm>
            <a:custGeom>
              <a:avLst/>
              <a:gdLst>
                <a:gd name="T0" fmla="*/ 0 w 357"/>
                <a:gd name="T1" fmla="*/ 10491019 h 224"/>
                <a:gd name="T2" fmla="*/ 88589738 w 357"/>
                <a:gd name="T3" fmla="*/ 0 h 224"/>
                <a:gd name="T4" fmla="*/ 232960478 w 357"/>
                <a:gd name="T5" fmla="*/ 94428327 h 224"/>
                <a:gd name="T6" fmla="*/ 410141763 w 357"/>
                <a:gd name="T7" fmla="*/ 57706327 h 224"/>
                <a:gd name="T8" fmla="*/ 518418913 w 357"/>
                <a:gd name="T9" fmla="*/ 236074251 h 224"/>
                <a:gd name="T10" fmla="*/ 600446179 w 357"/>
                <a:gd name="T11" fmla="*/ 188858943 h 224"/>
                <a:gd name="T12" fmla="*/ 695600198 w 357"/>
                <a:gd name="T13" fmla="*/ 409193232 h 224"/>
                <a:gd name="T14" fmla="*/ 777627464 w 357"/>
                <a:gd name="T15" fmla="*/ 456408541 h 224"/>
                <a:gd name="T16" fmla="*/ 748098155 w 357"/>
                <a:gd name="T17" fmla="*/ 529852541 h 224"/>
                <a:gd name="T18" fmla="*/ 754658816 w 357"/>
                <a:gd name="T19" fmla="*/ 692480503 h 224"/>
                <a:gd name="T20" fmla="*/ 826844186 w 357"/>
                <a:gd name="T21" fmla="*/ 902323773 h 224"/>
                <a:gd name="T22" fmla="*/ 872779673 w 357"/>
                <a:gd name="T23" fmla="*/ 939045773 h 224"/>
                <a:gd name="T24" fmla="*/ 987619294 w 357"/>
                <a:gd name="T25" fmla="*/ 928554754 h 224"/>
                <a:gd name="T26" fmla="*/ 1033554780 w 357"/>
                <a:gd name="T27" fmla="*/ 750189119 h 224"/>
                <a:gd name="T28" fmla="*/ 1122146327 w 357"/>
                <a:gd name="T29" fmla="*/ 729204792 h 224"/>
                <a:gd name="T30" fmla="*/ 1171363049 w 357"/>
                <a:gd name="T31" fmla="*/ 750189119 h 224"/>
                <a:gd name="T32" fmla="*/ 1128708798 w 357"/>
                <a:gd name="T33" fmla="*/ 949539081 h 224"/>
                <a:gd name="T34" fmla="*/ 1122146327 w 357"/>
                <a:gd name="T35" fmla="*/ 902323773 h 224"/>
                <a:gd name="T36" fmla="*/ 1112302621 w 357"/>
                <a:gd name="T37" fmla="*/ 928554754 h 224"/>
                <a:gd name="T38" fmla="*/ 1076210841 w 357"/>
                <a:gd name="T39" fmla="*/ 960030100 h 224"/>
                <a:gd name="T40" fmla="*/ 987619294 w 357"/>
                <a:gd name="T41" fmla="*/ 996754389 h 224"/>
                <a:gd name="T42" fmla="*/ 1033554780 w 357"/>
                <a:gd name="T43" fmla="*/ 1080691697 h 224"/>
                <a:gd name="T44" fmla="*/ 987619294 w 357"/>
                <a:gd name="T45" fmla="*/ 1080691697 h 224"/>
                <a:gd name="T46" fmla="*/ 958089984 w 357"/>
                <a:gd name="T47" fmla="*/ 1175120024 h 224"/>
                <a:gd name="T48" fmla="*/ 879342143 w 357"/>
                <a:gd name="T49" fmla="*/ 1080691697 h 224"/>
                <a:gd name="T50" fmla="*/ 761221287 w 357"/>
                <a:gd name="T51" fmla="*/ 1091182716 h 224"/>
                <a:gd name="T52" fmla="*/ 482325323 w 357"/>
                <a:gd name="T53" fmla="*/ 891832754 h 224"/>
                <a:gd name="T54" fmla="*/ 446233543 w 357"/>
                <a:gd name="T55" fmla="*/ 807895446 h 224"/>
                <a:gd name="T56" fmla="*/ 462639720 w 357"/>
                <a:gd name="T57" fmla="*/ 750189119 h 224"/>
                <a:gd name="T58" fmla="*/ 446233543 w 357"/>
                <a:gd name="T59" fmla="*/ 671496176 h 224"/>
                <a:gd name="T60" fmla="*/ 301864612 w 357"/>
                <a:gd name="T61" fmla="*/ 472146214 h 224"/>
                <a:gd name="T62" fmla="*/ 308425273 w 357"/>
                <a:gd name="T63" fmla="*/ 424930905 h 224"/>
                <a:gd name="T64" fmla="*/ 203429359 w 357"/>
                <a:gd name="T65" fmla="*/ 272796251 h 224"/>
                <a:gd name="T66" fmla="*/ 131245798 w 357"/>
                <a:gd name="T67" fmla="*/ 83937308 h 224"/>
                <a:gd name="T68" fmla="*/ 88589738 w 357"/>
                <a:gd name="T69" fmla="*/ 47215308 h 224"/>
                <a:gd name="T70" fmla="*/ 95152208 w 357"/>
                <a:gd name="T71" fmla="*/ 162627962 h 224"/>
                <a:gd name="T72" fmla="*/ 301864612 w 357"/>
                <a:gd name="T73" fmla="*/ 608543195 h 224"/>
                <a:gd name="T74" fmla="*/ 278895964 w 357"/>
                <a:gd name="T75" fmla="*/ 645267484 h 224"/>
                <a:gd name="T76" fmla="*/ 190306227 w 357"/>
                <a:gd name="T77" fmla="*/ 529852541 h 224"/>
                <a:gd name="T78" fmla="*/ 196866888 w 357"/>
                <a:gd name="T79" fmla="*/ 456408541 h 224"/>
                <a:gd name="T80" fmla="*/ 154212637 w 357"/>
                <a:gd name="T81" fmla="*/ 377717886 h 224"/>
                <a:gd name="T82" fmla="*/ 82029076 w 357"/>
                <a:gd name="T83" fmla="*/ 340993597 h 224"/>
                <a:gd name="T84" fmla="*/ 118120857 w 357"/>
                <a:gd name="T85" fmla="*/ 330502578 h 224"/>
                <a:gd name="T86" fmla="*/ 124683327 w 357"/>
                <a:gd name="T87" fmla="*/ 283287270 h 224"/>
                <a:gd name="T88" fmla="*/ 59060428 w 357"/>
                <a:gd name="T89" fmla="*/ 188858943 h 224"/>
                <a:gd name="T90" fmla="*/ 0 w 357"/>
                <a:gd name="T91" fmla="*/ 10491019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7"/>
                <a:gd name="T139" fmla="*/ 0 h 224"/>
                <a:gd name="T140" fmla="*/ 357 w 357"/>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7" h="224">
                  <a:moveTo>
                    <a:pt x="0" y="2"/>
                  </a:moveTo>
                  <a:lnTo>
                    <a:pt x="27" y="0"/>
                  </a:lnTo>
                  <a:lnTo>
                    <a:pt x="71" y="18"/>
                  </a:lnTo>
                  <a:lnTo>
                    <a:pt x="125" y="11"/>
                  </a:lnTo>
                  <a:lnTo>
                    <a:pt x="158" y="45"/>
                  </a:lnTo>
                  <a:lnTo>
                    <a:pt x="183" y="36"/>
                  </a:lnTo>
                  <a:lnTo>
                    <a:pt x="212" y="78"/>
                  </a:lnTo>
                  <a:lnTo>
                    <a:pt x="237" y="87"/>
                  </a:lnTo>
                  <a:lnTo>
                    <a:pt x="228" y="101"/>
                  </a:lnTo>
                  <a:lnTo>
                    <a:pt x="230" y="132"/>
                  </a:lnTo>
                  <a:lnTo>
                    <a:pt x="252" y="172"/>
                  </a:lnTo>
                  <a:lnTo>
                    <a:pt x="266" y="179"/>
                  </a:lnTo>
                  <a:lnTo>
                    <a:pt x="301" y="177"/>
                  </a:lnTo>
                  <a:lnTo>
                    <a:pt x="315" y="143"/>
                  </a:lnTo>
                  <a:lnTo>
                    <a:pt x="342" y="139"/>
                  </a:lnTo>
                  <a:lnTo>
                    <a:pt x="357" y="143"/>
                  </a:lnTo>
                  <a:lnTo>
                    <a:pt x="344" y="181"/>
                  </a:lnTo>
                  <a:lnTo>
                    <a:pt x="342" y="172"/>
                  </a:lnTo>
                  <a:lnTo>
                    <a:pt x="339" y="177"/>
                  </a:lnTo>
                  <a:lnTo>
                    <a:pt x="328" y="183"/>
                  </a:lnTo>
                  <a:lnTo>
                    <a:pt x="301" y="190"/>
                  </a:lnTo>
                  <a:lnTo>
                    <a:pt x="315" y="206"/>
                  </a:lnTo>
                  <a:lnTo>
                    <a:pt x="301" y="206"/>
                  </a:lnTo>
                  <a:lnTo>
                    <a:pt x="292" y="224"/>
                  </a:lnTo>
                  <a:lnTo>
                    <a:pt x="268" y="206"/>
                  </a:lnTo>
                  <a:lnTo>
                    <a:pt x="232" y="208"/>
                  </a:lnTo>
                  <a:lnTo>
                    <a:pt x="147" y="170"/>
                  </a:lnTo>
                  <a:lnTo>
                    <a:pt x="136" y="154"/>
                  </a:lnTo>
                  <a:lnTo>
                    <a:pt x="141" y="143"/>
                  </a:lnTo>
                  <a:lnTo>
                    <a:pt x="136" y="128"/>
                  </a:lnTo>
                  <a:lnTo>
                    <a:pt x="92" y="90"/>
                  </a:lnTo>
                  <a:lnTo>
                    <a:pt x="94" y="81"/>
                  </a:lnTo>
                  <a:lnTo>
                    <a:pt x="62" y="52"/>
                  </a:lnTo>
                  <a:lnTo>
                    <a:pt x="40" y="16"/>
                  </a:lnTo>
                  <a:lnTo>
                    <a:pt x="27" y="9"/>
                  </a:lnTo>
                  <a:lnTo>
                    <a:pt x="29" y="31"/>
                  </a:lnTo>
                  <a:lnTo>
                    <a:pt x="92" y="116"/>
                  </a:lnTo>
                  <a:lnTo>
                    <a:pt x="85" y="123"/>
                  </a:lnTo>
                  <a:lnTo>
                    <a:pt x="58" y="101"/>
                  </a:lnTo>
                  <a:lnTo>
                    <a:pt x="60" y="87"/>
                  </a:lnTo>
                  <a:lnTo>
                    <a:pt x="47" y="72"/>
                  </a:lnTo>
                  <a:lnTo>
                    <a:pt x="25" y="65"/>
                  </a:lnTo>
                  <a:lnTo>
                    <a:pt x="36" y="63"/>
                  </a:lnTo>
                  <a:lnTo>
                    <a:pt x="38" y="54"/>
                  </a:lnTo>
                  <a:lnTo>
                    <a:pt x="18" y="36"/>
                  </a:ln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4" name="Freeform 10451"/>
            <p:cNvSpPr>
              <a:spLocks/>
            </p:cNvSpPr>
            <p:nvPr/>
          </p:nvSpPr>
          <p:spPr bwMode="auto">
            <a:xfrm>
              <a:off x="1829029" y="3517503"/>
              <a:ext cx="709318" cy="397820"/>
            </a:xfrm>
            <a:custGeom>
              <a:avLst/>
              <a:gdLst>
                <a:gd name="T0" fmla="*/ 0 w 357"/>
                <a:gd name="T1" fmla="*/ 10491019 h 224"/>
                <a:gd name="T2" fmla="*/ 88589738 w 357"/>
                <a:gd name="T3" fmla="*/ 0 h 224"/>
                <a:gd name="T4" fmla="*/ 232960478 w 357"/>
                <a:gd name="T5" fmla="*/ 94428327 h 224"/>
                <a:gd name="T6" fmla="*/ 410141763 w 357"/>
                <a:gd name="T7" fmla="*/ 57706327 h 224"/>
                <a:gd name="T8" fmla="*/ 518418913 w 357"/>
                <a:gd name="T9" fmla="*/ 236074251 h 224"/>
                <a:gd name="T10" fmla="*/ 600446179 w 357"/>
                <a:gd name="T11" fmla="*/ 188858943 h 224"/>
                <a:gd name="T12" fmla="*/ 695600198 w 357"/>
                <a:gd name="T13" fmla="*/ 409193232 h 224"/>
                <a:gd name="T14" fmla="*/ 777627464 w 357"/>
                <a:gd name="T15" fmla="*/ 456408541 h 224"/>
                <a:gd name="T16" fmla="*/ 748098155 w 357"/>
                <a:gd name="T17" fmla="*/ 529852541 h 224"/>
                <a:gd name="T18" fmla="*/ 754658816 w 357"/>
                <a:gd name="T19" fmla="*/ 692480503 h 224"/>
                <a:gd name="T20" fmla="*/ 826844186 w 357"/>
                <a:gd name="T21" fmla="*/ 902323773 h 224"/>
                <a:gd name="T22" fmla="*/ 872779673 w 357"/>
                <a:gd name="T23" fmla="*/ 939045773 h 224"/>
                <a:gd name="T24" fmla="*/ 987619294 w 357"/>
                <a:gd name="T25" fmla="*/ 928554754 h 224"/>
                <a:gd name="T26" fmla="*/ 1033554780 w 357"/>
                <a:gd name="T27" fmla="*/ 750189119 h 224"/>
                <a:gd name="T28" fmla="*/ 1122146327 w 357"/>
                <a:gd name="T29" fmla="*/ 729204792 h 224"/>
                <a:gd name="T30" fmla="*/ 1171363049 w 357"/>
                <a:gd name="T31" fmla="*/ 750189119 h 224"/>
                <a:gd name="T32" fmla="*/ 1128708798 w 357"/>
                <a:gd name="T33" fmla="*/ 949539081 h 224"/>
                <a:gd name="T34" fmla="*/ 1122146327 w 357"/>
                <a:gd name="T35" fmla="*/ 902323773 h 224"/>
                <a:gd name="T36" fmla="*/ 1112302621 w 357"/>
                <a:gd name="T37" fmla="*/ 928554754 h 224"/>
                <a:gd name="T38" fmla="*/ 1076210841 w 357"/>
                <a:gd name="T39" fmla="*/ 960030100 h 224"/>
                <a:gd name="T40" fmla="*/ 987619294 w 357"/>
                <a:gd name="T41" fmla="*/ 996754389 h 224"/>
                <a:gd name="T42" fmla="*/ 1033554780 w 357"/>
                <a:gd name="T43" fmla="*/ 1080691697 h 224"/>
                <a:gd name="T44" fmla="*/ 987619294 w 357"/>
                <a:gd name="T45" fmla="*/ 1080691697 h 224"/>
                <a:gd name="T46" fmla="*/ 958089984 w 357"/>
                <a:gd name="T47" fmla="*/ 1175120024 h 224"/>
                <a:gd name="T48" fmla="*/ 879342143 w 357"/>
                <a:gd name="T49" fmla="*/ 1080691697 h 224"/>
                <a:gd name="T50" fmla="*/ 761221287 w 357"/>
                <a:gd name="T51" fmla="*/ 1091182716 h 224"/>
                <a:gd name="T52" fmla="*/ 482325323 w 357"/>
                <a:gd name="T53" fmla="*/ 891832754 h 224"/>
                <a:gd name="T54" fmla="*/ 446233543 w 357"/>
                <a:gd name="T55" fmla="*/ 807895446 h 224"/>
                <a:gd name="T56" fmla="*/ 462639720 w 357"/>
                <a:gd name="T57" fmla="*/ 750189119 h 224"/>
                <a:gd name="T58" fmla="*/ 446233543 w 357"/>
                <a:gd name="T59" fmla="*/ 671496176 h 224"/>
                <a:gd name="T60" fmla="*/ 301864612 w 357"/>
                <a:gd name="T61" fmla="*/ 472146214 h 224"/>
                <a:gd name="T62" fmla="*/ 308425273 w 357"/>
                <a:gd name="T63" fmla="*/ 424930905 h 224"/>
                <a:gd name="T64" fmla="*/ 203429359 w 357"/>
                <a:gd name="T65" fmla="*/ 272796251 h 224"/>
                <a:gd name="T66" fmla="*/ 131245798 w 357"/>
                <a:gd name="T67" fmla="*/ 83937308 h 224"/>
                <a:gd name="T68" fmla="*/ 88589738 w 357"/>
                <a:gd name="T69" fmla="*/ 47215308 h 224"/>
                <a:gd name="T70" fmla="*/ 95152208 w 357"/>
                <a:gd name="T71" fmla="*/ 162627962 h 224"/>
                <a:gd name="T72" fmla="*/ 301864612 w 357"/>
                <a:gd name="T73" fmla="*/ 608543195 h 224"/>
                <a:gd name="T74" fmla="*/ 278895964 w 357"/>
                <a:gd name="T75" fmla="*/ 645267484 h 224"/>
                <a:gd name="T76" fmla="*/ 190306227 w 357"/>
                <a:gd name="T77" fmla="*/ 529852541 h 224"/>
                <a:gd name="T78" fmla="*/ 196866888 w 357"/>
                <a:gd name="T79" fmla="*/ 456408541 h 224"/>
                <a:gd name="T80" fmla="*/ 154212637 w 357"/>
                <a:gd name="T81" fmla="*/ 377717886 h 224"/>
                <a:gd name="T82" fmla="*/ 82029076 w 357"/>
                <a:gd name="T83" fmla="*/ 340993597 h 224"/>
                <a:gd name="T84" fmla="*/ 118120857 w 357"/>
                <a:gd name="T85" fmla="*/ 330502578 h 224"/>
                <a:gd name="T86" fmla="*/ 124683327 w 357"/>
                <a:gd name="T87" fmla="*/ 283287270 h 224"/>
                <a:gd name="T88" fmla="*/ 59060428 w 357"/>
                <a:gd name="T89" fmla="*/ 188858943 h 224"/>
                <a:gd name="T90" fmla="*/ 0 w 357"/>
                <a:gd name="T91" fmla="*/ 10491019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7"/>
                <a:gd name="T139" fmla="*/ 0 h 224"/>
                <a:gd name="T140" fmla="*/ 357 w 357"/>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7" h="224">
                  <a:moveTo>
                    <a:pt x="0" y="2"/>
                  </a:moveTo>
                  <a:lnTo>
                    <a:pt x="27" y="0"/>
                  </a:lnTo>
                  <a:lnTo>
                    <a:pt x="71" y="18"/>
                  </a:lnTo>
                  <a:lnTo>
                    <a:pt x="125" y="11"/>
                  </a:lnTo>
                  <a:lnTo>
                    <a:pt x="158" y="45"/>
                  </a:lnTo>
                  <a:lnTo>
                    <a:pt x="183" y="36"/>
                  </a:lnTo>
                  <a:lnTo>
                    <a:pt x="212" y="78"/>
                  </a:lnTo>
                  <a:lnTo>
                    <a:pt x="237" y="87"/>
                  </a:lnTo>
                  <a:lnTo>
                    <a:pt x="228" y="101"/>
                  </a:lnTo>
                  <a:lnTo>
                    <a:pt x="230" y="132"/>
                  </a:lnTo>
                  <a:lnTo>
                    <a:pt x="252" y="172"/>
                  </a:lnTo>
                  <a:lnTo>
                    <a:pt x="266" y="179"/>
                  </a:lnTo>
                  <a:lnTo>
                    <a:pt x="301" y="177"/>
                  </a:lnTo>
                  <a:lnTo>
                    <a:pt x="315" y="143"/>
                  </a:lnTo>
                  <a:lnTo>
                    <a:pt x="342" y="139"/>
                  </a:lnTo>
                  <a:lnTo>
                    <a:pt x="357" y="143"/>
                  </a:lnTo>
                  <a:lnTo>
                    <a:pt x="344" y="181"/>
                  </a:lnTo>
                  <a:lnTo>
                    <a:pt x="342" y="172"/>
                  </a:lnTo>
                  <a:lnTo>
                    <a:pt x="339" y="177"/>
                  </a:lnTo>
                  <a:lnTo>
                    <a:pt x="328" y="183"/>
                  </a:lnTo>
                  <a:lnTo>
                    <a:pt x="301" y="190"/>
                  </a:lnTo>
                  <a:lnTo>
                    <a:pt x="315" y="206"/>
                  </a:lnTo>
                  <a:lnTo>
                    <a:pt x="301" y="206"/>
                  </a:lnTo>
                  <a:lnTo>
                    <a:pt x="292" y="224"/>
                  </a:lnTo>
                  <a:lnTo>
                    <a:pt x="268" y="206"/>
                  </a:lnTo>
                  <a:lnTo>
                    <a:pt x="232" y="208"/>
                  </a:lnTo>
                  <a:lnTo>
                    <a:pt x="147" y="170"/>
                  </a:lnTo>
                  <a:lnTo>
                    <a:pt x="136" y="154"/>
                  </a:lnTo>
                  <a:lnTo>
                    <a:pt x="141" y="143"/>
                  </a:lnTo>
                  <a:lnTo>
                    <a:pt x="136" y="128"/>
                  </a:lnTo>
                  <a:lnTo>
                    <a:pt x="92" y="90"/>
                  </a:lnTo>
                  <a:lnTo>
                    <a:pt x="94" y="81"/>
                  </a:lnTo>
                  <a:lnTo>
                    <a:pt x="62" y="52"/>
                  </a:lnTo>
                  <a:lnTo>
                    <a:pt x="40" y="16"/>
                  </a:lnTo>
                  <a:lnTo>
                    <a:pt x="27" y="9"/>
                  </a:lnTo>
                  <a:lnTo>
                    <a:pt x="29" y="31"/>
                  </a:lnTo>
                  <a:lnTo>
                    <a:pt x="92" y="116"/>
                  </a:lnTo>
                  <a:lnTo>
                    <a:pt x="85" y="123"/>
                  </a:lnTo>
                  <a:lnTo>
                    <a:pt x="58" y="101"/>
                  </a:lnTo>
                  <a:lnTo>
                    <a:pt x="60" y="87"/>
                  </a:lnTo>
                  <a:lnTo>
                    <a:pt x="47" y="72"/>
                  </a:lnTo>
                  <a:lnTo>
                    <a:pt x="25" y="65"/>
                  </a:lnTo>
                  <a:lnTo>
                    <a:pt x="36" y="63"/>
                  </a:lnTo>
                  <a:lnTo>
                    <a:pt x="38" y="54"/>
                  </a:lnTo>
                  <a:lnTo>
                    <a:pt x="18" y="36"/>
                  </a:lnTo>
                  <a:lnTo>
                    <a:pt x="0" y="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5" name="Freeform 10452"/>
            <p:cNvSpPr>
              <a:spLocks/>
            </p:cNvSpPr>
            <p:nvPr/>
          </p:nvSpPr>
          <p:spPr bwMode="auto">
            <a:xfrm>
              <a:off x="6632184" y="3021151"/>
              <a:ext cx="742432" cy="277120"/>
            </a:xfrm>
            <a:custGeom>
              <a:avLst/>
              <a:gdLst>
                <a:gd name="T0" fmla="*/ 0 w 373"/>
                <a:gd name="T1" fmla="*/ 257118118 h 156"/>
                <a:gd name="T2" fmla="*/ 154488043 w 373"/>
                <a:gd name="T3" fmla="*/ 125936246 h 156"/>
                <a:gd name="T4" fmla="*/ 387864563 w 373"/>
                <a:gd name="T5" fmla="*/ 173162911 h 156"/>
                <a:gd name="T6" fmla="*/ 387864563 w 373"/>
                <a:gd name="T7" fmla="*/ 68216039 h 156"/>
                <a:gd name="T8" fmla="*/ 447030466 w 373"/>
                <a:gd name="T9" fmla="*/ 0 h 156"/>
                <a:gd name="T10" fmla="*/ 542354419 w 373"/>
                <a:gd name="T11" fmla="*/ 57720207 h 156"/>
                <a:gd name="T12" fmla="*/ 588371941 w 373"/>
                <a:gd name="T13" fmla="*/ 152173536 h 156"/>
                <a:gd name="T14" fmla="*/ 690268272 w 373"/>
                <a:gd name="T15" fmla="*/ 141677704 h 156"/>
                <a:gd name="T16" fmla="*/ 851330506 w 373"/>
                <a:gd name="T17" fmla="*/ 230883118 h 156"/>
                <a:gd name="T18" fmla="*/ 1035402408 w 373"/>
                <a:gd name="T19" fmla="*/ 162667079 h 156"/>
                <a:gd name="T20" fmla="*/ 1101142502 w 373"/>
                <a:gd name="T21" fmla="*/ 188904369 h 156"/>
                <a:gd name="T22" fmla="*/ 1078134648 w 373"/>
                <a:gd name="T23" fmla="*/ 246624576 h 156"/>
                <a:gd name="T24" fmla="*/ 1078134648 w 373"/>
                <a:gd name="T25" fmla="*/ 362064990 h 156"/>
                <a:gd name="T26" fmla="*/ 1173456788 w 373"/>
                <a:gd name="T27" fmla="*/ 341075616 h 156"/>
                <a:gd name="T28" fmla="*/ 1226048501 w 373"/>
                <a:gd name="T29" fmla="*/ 446022487 h 156"/>
                <a:gd name="T30" fmla="*/ 1124152170 w 373"/>
                <a:gd name="T31" fmla="*/ 446022487 h 156"/>
                <a:gd name="T32" fmla="*/ 999246172 w 373"/>
                <a:gd name="T33" fmla="*/ 587700192 h 156"/>
                <a:gd name="T34" fmla="*/ 933506077 w 373"/>
                <a:gd name="T35" fmla="*/ 571958733 h 156"/>
                <a:gd name="T36" fmla="*/ 933506077 w 373"/>
                <a:gd name="T37" fmla="*/ 666409773 h 156"/>
                <a:gd name="T38" fmla="*/ 874340174 w 373"/>
                <a:gd name="T39" fmla="*/ 739873728 h 156"/>
                <a:gd name="T40" fmla="*/ 660686227 w 373"/>
                <a:gd name="T41" fmla="*/ 818583309 h 156"/>
                <a:gd name="T42" fmla="*/ 499622179 w 373"/>
                <a:gd name="T43" fmla="*/ 724132270 h 156"/>
                <a:gd name="T44" fmla="*/ 358282517 w 373"/>
                <a:gd name="T45" fmla="*/ 739873728 h 156"/>
                <a:gd name="T46" fmla="*/ 285968232 w 373"/>
                <a:gd name="T47" fmla="*/ 619185398 h 156"/>
                <a:gd name="T48" fmla="*/ 118331807 w 373"/>
                <a:gd name="T49" fmla="*/ 550969359 h 156"/>
                <a:gd name="T50" fmla="*/ 95322140 w 373"/>
                <a:gd name="T51" fmla="*/ 372560822 h 156"/>
                <a:gd name="T52" fmla="*/ 36156236 w 373"/>
                <a:gd name="T53" fmla="*/ 341075616 h 156"/>
                <a:gd name="T54" fmla="*/ 0 w 373"/>
                <a:gd name="T55" fmla="*/ 257118118 h 1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3"/>
                <a:gd name="T85" fmla="*/ 0 h 156"/>
                <a:gd name="T86" fmla="*/ 373 w 373"/>
                <a:gd name="T87" fmla="*/ 156 h 1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3" h="156">
                  <a:moveTo>
                    <a:pt x="0" y="49"/>
                  </a:moveTo>
                  <a:lnTo>
                    <a:pt x="47" y="24"/>
                  </a:lnTo>
                  <a:lnTo>
                    <a:pt x="118" y="33"/>
                  </a:lnTo>
                  <a:lnTo>
                    <a:pt x="118" y="13"/>
                  </a:lnTo>
                  <a:lnTo>
                    <a:pt x="136" y="0"/>
                  </a:lnTo>
                  <a:lnTo>
                    <a:pt x="165" y="11"/>
                  </a:lnTo>
                  <a:lnTo>
                    <a:pt x="179" y="29"/>
                  </a:lnTo>
                  <a:lnTo>
                    <a:pt x="210" y="27"/>
                  </a:lnTo>
                  <a:lnTo>
                    <a:pt x="259" y="44"/>
                  </a:lnTo>
                  <a:lnTo>
                    <a:pt x="315" y="31"/>
                  </a:lnTo>
                  <a:lnTo>
                    <a:pt x="335" y="36"/>
                  </a:lnTo>
                  <a:lnTo>
                    <a:pt x="328" y="47"/>
                  </a:lnTo>
                  <a:lnTo>
                    <a:pt x="328" y="69"/>
                  </a:lnTo>
                  <a:lnTo>
                    <a:pt x="357" y="65"/>
                  </a:lnTo>
                  <a:lnTo>
                    <a:pt x="373" y="85"/>
                  </a:lnTo>
                  <a:lnTo>
                    <a:pt x="342" y="85"/>
                  </a:lnTo>
                  <a:lnTo>
                    <a:pt x="304" y="112"/>
                  </a:lnTo>
                  <a:lnTo>
                    <a:pt x="284" y="109"/>
                  </a:lnTo>
                  <a:lnTo>
                    <a:pt x="284" y="127"/>
                  </a:lnTo>
                  <a:lnTo>
                    <a:pt x="266" y="141"/>
                  </a:lnTo>
                  <a:lnTo>
                    <a:pt x="201" y="156"/>
                  </a:lnTo>
                  <a:lnTo>
                    <a:pt x="152" y="138"/>
                  </a:lnTo>
                  <a:lnTo>
                    <a:pt x="109" y="141"/>
                  </a:lnTo>
                  <a:lnTo>
                    <a:pt x="87" y="118"/>
                  </a:lnTo>
                  <a:lnTo>
                    <a:pt x="36" y="105"/>
                  </a:lnTo>
                  <a:lnTo>
                    <a:pt x="29" y="71"/>
                  </a:lnTo>
                  <a:lnTo>
                    <a:pt x="11" y="65"/>
                  </a:lnTo>
                  <a:lnTo>
                    <a:pt x="0"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6" name="Freeform 10453"/>
            <p:cNvSpPr>
              <a:spLocks/>
            </p:cNvSpPr>
            <p:nvPr/>
          </p:nvSpPr>
          <p:spPr bwMode="auto">
            <a:xfrm>
              <a:off x="6632184" y="3021151"/>
              <a:ext cx="742432" cy="277120"/>
            </a:xfrm>
            <a:custGeom>
              <a:avLst/>
              <a:gdLst>
                <a:gd name="T0" fmla="*/ 0 w 373"/>
                <a:gd name="T1" fmla="*/ 257118118 h 156"/>
                <a:gd name="T2" fmla="*/ 154488043 w 373"/>
                <a:gd name="T3" fmla="*/ 125936246 h 156"/>
                <a:gd name="T4" fmla="*/ 387864563 w 373"/>
                <a:gd name="T5" fmla="*/ 173162911 h 156"/>
                <a:gd name="T6" fmla="*/ 387864563 w 373"/>
                <a:gd name="T7" fmla="*/ 68216039 h 156"/>
                <a:gd name="T8" fmla="*/ 447030466 w 373"/>
                <a:gd name="T9" fmla="*/ 0 h 156"/>
                <a:gd name="T10" fmla="*/ 542354419 w 373"/>
                <a:gd name="T11" fmla="*/ 57720207 h 156"/>
                <a:gd name="T12" fmla="*/ 588371941 w 373"/>
                <a:gd name="T13" fmla="*/ 152173536 h 156"/>
                <a:gd name="T14" fmla="*/ 690268272 w 373"/>
                <a:gd name="T15" fmla="*/ 141677704 h 156"/>
                <a:gd name="T16" fmla="*/ 851330506 w 373"/>
                <a:gd name="T17" fmla="*/ 230883118 h 156"/>
                <a:gd name="T18" fmla="*/ 1035402408 w 373"/>
                <a:gd name="T19" fmla="*/ 162667079 h 156"/>
                <a:gd name="T20" fmla="*/ 1101142502 w 373"/>
                <a:gd name="T21" fmla="*/ 188904369 h 156"/>
                <a:gd name="T22" fmla="*/ 1078134648 w 373"/>
                <a:gd name="T23" fmla="*/ 246624576 h 156"/>
                <a:gd name="T24" fmla="*/ 1078134648 w 373"/>
                <a:gd name="T25" fmla="*/ 362064990 h 156"/>
                <a:gd name="T26" fmla="*/ 1173456788 w 373"/>
                <a:gd name="T27" fmla="*/ 341075616 h 156"/>
                <a:gd name="T28" fmla="*/ 1226048501 w 373"/>
                <a:gd name="T29" fmla="*/ 446022487 h 156"/>
                <a:gd name="T30" fmla="*/ 1124152170 w 373"/>
                <a:gd name="T31" fmla="*/ 446022487 h 156"/>
                <a:gd name="T32" fmla="*/ 999246172 w 373"/>
                <a:gd name="T33" fmla="*/ 587700192 h 156"/>
                <a:gd name="T34" fmla="*/ 933506077 w 373"/>
                <a:gd name="T35" fmla="*/ 571958733 h 156"/>
                <a:gd name="T36" fmla="*/ 933506077 w 373"/>
                <a:gd name="T37" fmla="*/ 666409773 h 156"/>
                <a:gd name="T38" fmla="*/ 874340174 w 373"/>
                <a:gd name="T39" fmla="*/ 739873728 h 156"/>
                <a:gd name="T40" fmla="*/ 660686227 w 373"/>
                <a:gd name="T41" fmla="*/ 818583309 h 156"/>
                <a:gd name="T42" fmla="*/ 499622179 w 373"/>
                <a:gd name="T43" fmla="*/ 724132270 h 156"/>
                <a:gd name="T44" fmla="*/ 358282517 w 373"/>
                <a:gd name="T45" fmla="*/ 739873728 h 156"/>
                <a:gd name="T46" fmla="*/ 285968232 w 373"/>
                <a:gd name="T47" fmla="*/ 619185398 h 156"/>
                <a:gd name="T48" fmla="*/ 118331807 w 373"/>
                <a:gd name="T49" fmla="*/ 550969359 h 156"/>
                <a:gd name="T50" fmla="*/ 95322140 w 373"/>
                <a:gd name="T51" fmla="*/ 372560822 h 156"/>
                <a:gd name="T52" fmla="*/ 36156236 w 373"/>
                <a:gd name="T53" fmla="*/ 341075616 h 156"/>
                <a:gd name="T54" fmla="*/ 0 w 373"/>
                <a:gd name="T55" fmla="*/ 257118118 h 1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3"/>
                <a:gd name="T85" fmla="*/ 0 h 156"/>
                <a:gd name="T86" fmla="*/ 373 w 373"/>
                <a:gd name="T87" fmla="*/ 156 h 1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3" h="156">
                  <a:moveTo>
                    <a:pt x="0" y="49"/>
                  </a:moveTo>
                  <a:lnTo>
                    <a:pt x="47" y="24"/>
                  </a:lnTo>
                  <a:lnTo>
                    <a:pt x="118" y="33"/>
                  </a:lnTo>
                  <a:lnTo>
                    <a:pt x="118" y="13"/>
                  </a:lnTo>
                  <a:lnTo>
                    <a:pt x="136" y="0"/>
                  </a:lnTo>
                  <a:lnTo>
                    <a:pt x="165" y="11"/>
                  </a:lnTo>
                  <a:lnTo>
                    <a:pt x="179" y="29"/>
                  </a:lnTo>
                  <a:lnTo>
                    <a:pt x="210" y="27"/>
                  </a:lnTo>
                  <a:lnTo>
                    <a:pt x="259" y="44"/>
                  </a:lnTo>
                  <a:lnTo>
                    <a:pt x="315" y="31"/>
                  </a:lnTo>
                  <a:lnTo>
                    <a:pt x="335" y="36"/>
                  </a:lnTo>
                  <a:lnTo>
                    <a:pt x="328" y="47"/>
                  </a:lnTo>
                  <a:lnTo>
                    <a:pt x="328" y="69"/>
                  </a:lnTo>
                  <a:lnTo>
                    <a:pt x="357" y="65"/>
                  </a:lnTo>
                  <a:lnTo>
                    <a:pt x="373" y="85"/>
                  </a:lnTo>
                  <a:lnTo>
                    <a:pt x="342" y="85"/>
                  </a:lnTo>
                  <a:lnTo>
                    <a:pt x="304" y="112"/>
                  </a:lnTo>
                  <a:lnTo>
                    <a:pt x="284" y="109"/>
                  </a:lnTo>
                  <a:lnTo>
                    <a:pt x="284" y="127"/>
                  </a:lnTo>
                  <a:lnTo>
                    <a:pt x="266" y="141"/>
                  </a:lnTo>
                  <a:lnTo>
                    <a:pt x="201" y="156"/>
                  </a:lnTo>
                  <a:lnTo>
                    <a:pt x="152" y="138"/>
                  </a:lnTo>
                  <a:lnTo>
                    <a:pt x="109" y="141"/>
                  </a:lnTo>
                  <a:lnTo>
                    <a:pt x="87" y="118"/>
                  </a:lnTo>
                  <a:lnTo>
                    <a:pt x="36" y="105"/>
                  </a:lnTo>
                  <a:lnTo>
                    <a:pt x="29" y="71"/>
                  </a:lnTo>
                  <a:lnTo>
                    <a:pt x="11" y="65"/>
                  </a:lnTo>
                  <a:lnTo>
                    <a:pt x="0" y="4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7" name="Freeform 10454"/>
            <p:cNvSpPr>
              <a:spLocks/>
            </p:cNvSpPr>
            <p:nvPr/>
          </p:nvSpPr>
          <p:spPr bwMode="auto">
            <a:xfrm>
              <a:off x="5792154" y="3691165"/>
              <a:ext cx="181251" cy="179820"/>
            </a:xfrm>
            <a:custGeom>
              <a:avLst/>
              <a:gdLst>
                <a:gd name="T0" fmla="*/ 0 w 91"/>
                <a:gd name="T1" fmla="*/ 378656096 h 101"/>
                <a:gd name="T2" fmla="*/ 118411171 w 91"/>
                <a:gd name="T3" fmla="*/ 320806432 h 101"/>
                <a:gd name="T4" fmla="*/ 148013057 w 91"/>
                <a:gd name="T5" fmla="*/ 189328048 h 101"/>
                <a:gd name="T6" fmla="*/ 124987957 w 91"/>
                <a:gd name="T7" fmla="*/ 141995462 h 101"/>
                <a:gd name="T8" fmla="*/ 161170257 w 91"/>
                <a:gd name="T9" fmla="*/ 47332586 h 101"/>
                <a:gd name="T10" fmla="*/ 148013057 w 91"/>
                <a:gd name="T11" fmla="*/ 0 h 101"/>
                <a:gd name="T12" fmla="*/ 167748857 w 91"/>
                <a:gd name="T13" fmla="*/ 0 h 101"/>
                <a:gd name="T14" fmla="*/ 256556329 w 91"/>
                <a:gd name="T15" fmla="*/ 84145799 h 101"/>
                <a:gd name="T16" fmla="*/ 299315414 w 91"/>
                <a:gd name="T17" fmla="*/ 157774521 h 101"/>
                <a:gd name="T18" fmla="*/ 292736814 w 91"/>
                <a:gd name="T19" fmla="*/ 189328048 h 101"/>
                <a:gd name="T20" fmla="*/ 220375843 w 91"/>
                <a:gd name="T21" fmla="*/ 310287060 h 101"/>
                <a:gd name="T22" fmla="*/ 226952629 w 91"/>
                <a:gd name="T23" fmla="*/ 378656096 h 101"/>
                <a:gd name="T24" fmla="*/ 108543271 w 91"/>
                <a:gd name="T25" fmla="*/ 510134480 h 101"/>
                <a:gd name="T26" fmla="*/ 42759086 w 91"/>
                <a:gd name="T27" fmla="*/ 531170930 h 101"/>
                <a:gd name="T28" fmla="*/ 0 w 91"/>
                <a:gd name="T29" fmla="*/ 378656096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101"/>
                <a:gd name="T47" fmla="*/ 91 w 91"/>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101">
                  <a:moveTo>
                    <a:pt x="0" y="72"/>
                  </a:moveTo>
                  <a:lnTo>
                    <a:pt x="36" y="61"/>
                  </a:lnTo>
                  <a:lnTo>
                    <a:pt x="45" y="36"/>
                  </a:lnTo>
                  <a:lnTo>
                    <a:pt x="38" y="27"/>
                  </a:lnTo>
                  <a:lnTo>
                    <a:pt x="49" y="9"/>
                  </a:lnTo>
                  <a:lnTo>
                    <a:pt x="45" y="0"/>
                  </a:lnTo>
                  <a:lnTo>
                    <a:pt x="51" y="0"/>
                  </a:lnTo>
                  <a:lnTo>
                    <a:pt x="78" y="16"/>
                  </a:lnTo>
                  <a:lnTo>
                    <a:pt x="91" y="30"/>
                  </a:lnTo>
                  <a:lnTo>
                    <a:pt x="89" y="36"/>
                  </a:lnTo>
                  <a:lnTo>
                    <a:pt x="67" y="59"/>
                  </a:lnTo>
                  <a:lnTo>
                    <a:pt x="69" y="72"/>
                  </a:lnTo>
                  <a:lnTo>
                    <a:pt x="33" y="97"/>
                  </a:lnTo>
                  <a:lnTo>
                    <a:pt x="13" y="101"/>
                  </a:lnTo>
                  <a:lnTo>
                    <a:pt x="0" y="7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8" name="Freeform 10455"/>
            <p:cNvSpPr>
              <a:spLocks/>
            </p:cNvSpPr>
            <p:nvPr/>
          </p:nvSpPr>
          <p:spPr bwMode="auto">
            <a:xfrm>
              <a:off x="5792154" y="3691165"/>
              <a:ext cx="181251" cy="179820"/>
            </a:xfrm>
            <a:custGeom>
              <a:avLst/>
              <a:gdLst>
                <a:gd name="T0" fmla="*/ 0 w 91"/>
                <a:gd name="T1" fmla="*/ 378656096 h 101"/>
                <a:gd name="T2" fmla="*/ 118411171 w 91"/>
                <a:gd name="T3" fmla="*/ 320806432 h 101"/>
                <a:gd name="T4" fmla="*/ 148013057 w 91"/>
                <a:gd name="T5" fmla="*/ 189328048 h 101"/>
                <a:gd name="T6" fmla="*/ 124987957 w 91"/>
                <a:gd name="T7" fmla="*/ 141995462 h 101"/>
                <a:gd name="T8" fmla="*/ 161170257 w 91"/>
                <a:gd name="T9" fmla="*/ 47332586 h 101"/>
                <a:gd name="T10" fmla="*/ 148013057 w 91"/>
                <a:gd name="T11" fmla="*/ 0 h 101"/>
                <a:gd name="T12" fmla="*/ 167748857 w 91"/>
                <a:gd name="T13" fmla="*/ 0 h 101"/>
                <a:gd name="T14" fmla="*/ 256556329 w 91"/>
                <a:gd name="T15" fmla="*/ 84145799 h 101"/>
                <a:gd name="T16" fmla="*/ 299315414 w 91"/>
                <a:gd name="T17" fmla="*/ 157774521 h 101"/>
                <a:gd name="T18" fmla="*/ 292736814 w 91"/>
                <a:gd name="T19" fmla="*/ 189328048 h 101"/>
                <a:gd name="T20" fmla="*/ 220375843 w 91"/>
                <a:gd name="T21" fmla="*/ 310287060 h 101"/>
                <a:gd name="T22" fmla="*/ 226952629 w 91"/>
                <a:gd name="T23" fmla="*/ 378656096 h 101"/>
                <a:gd name="T24" fmla="*/ 108543271 w 91"/>
                <a:gd name="T25" fmla="*/ 510134480 h 101"/>
                <a:gd name="T26" fmla="*/ 42759086 w 91"/>
                <a:gd name="T27" fmla="*/ 531170930 h 101"/>
                <a:gd name="T28" fmla="*/ 0 w 91"/>
                <a:gd name="T29" fmla="*/ 378656096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101"/>
                <a:gd name="T47" fmla="*/ 91 w 91"/>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101">
                  <a:moveTo>
                    <a:pt x="0" y="72"/>
                  </a:moveTo>
                  <a:lnTo>
                    <a:pt x="36" y="61"/>
                  </a:lnTo>
                  <a:lnTo>
                    <a:pt x="45" y="36"/>
                  </a:lnTo>
                  <a:lnTo>
                    <a:pt x="38" y="27"/>
                  </a:lnTo>
                  <a:lnTo>
                    <a:pt x="49" y="9"/>
                  </a:lnTo>
                  <a:lnTo>
                    <a:pt x="45" y="0"/>
                  </a:lnTo>
                  <a:lnTo>
                    <a:pt x="51" y="0"/>
                  </a:lnTo>
                  <a:lnTo>
                    <a:pt x="78" y="16"/>
                  </a:lnTo>
                  <a:lnTo>
                    <a:pt x="91" y="30"/>
                  </a:lnTo>
                  <a:lnTo>
                    <a:pt x="89" y="36"/>
                  </a:lnTo>
                  <a:lnTo>
                    <a:pt x="67" y="59"/>
                  </a:lnTo>
                  <a:lnTo>
                    <a:pt x="69" y="72"/>
                  </a:lnTo>
                  <a:lnTo>
                    <a:pt x="33" y="97"/>
                  </a:lnTo>
                  <a:lnTo>
                    <a:pt x="13" y="101"/>
                  </a:lnTo>
                  <a:lnTo>
                    <a:pt x="0" y="7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69" name="Freeform 10456"/>
            <p:cNvSpPr>
              <a:spLocks/>
            </p:cNvSpPr>
            <p:nvPr/>
          </p:nvSpPr>
          <p:spPr bwMode="auto">
            <a:xfrm>
              <a:off x="6449189" y="3569232"/>
              <a:ext cx="191707" cy="86215"/>
            </a:xfrm>
            <a:custGeom>
              <a:avLst/>
              <a:gdLst>
                <a:gd name="T0" fmla="*/ 0 w 96"/>
                <a:gd name="T1" fmla="*/ 103947232 h 49"/>
                <a:gd name="T2" fmla="*/ 112123802 w 96"/>
                <a:gd name="T3" fmla="*/ 197498607 h 49"/>
                <a:gd name="T4" fmla="*/ 309990298 w 96"/>
                <a:gd name="T5" fmla="*/ 254669018 h 49"/>
                <a:gd name="T6" fmla="*/ 316586030 w 96"/>
                <a:gd name="T7" fmla="*/ 161117643 h 49"/>
                <a:gd name="T8" fmla="*/ 230843336 w 96"/>
                <a:gd name="T9" fmla="*/ 161117643 h 49"/>
                <a:gd name="T10" fmla="*/ 164887837 w 96"/>
                <a:gd name="T11" fmla="*/ 72761929 h 49"/>
                <a:gd name="T12" fmla="*/ 39572572 w 96"/>
                <a:gd name="T13" fmla="*/ 0 h 49"/>
                <a:gd name="T14" fmla="*/ 0 w 96"/>
                <a:gd name="T15" fmla="*/ 103947232 h 49"/>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49"/>
                <a:gd name="T26" fmla="*/ 96 w 9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49">
                  <a:moveTo>
                    <a:pt x="0" y="20"/>
                  </a:moveTo>
                  <a:lnTo>
                    <a:pt x="34" y="38"/>
                  </a:lnTo>
                  <a:lnTo>
                    <a:pt x="94" y="49"/>
                  </a:lnTo>
                  <a:lnTo>
                    <a:pt x="96" y="31"/>
                  </a:lnTo>
                  <a:lnTo>
                    <a:pt x="70" y="31"/>
                  </a:lnTo>
                  <a:lnTo>
                    <a:pt x="50" y="14"/>
                  </a:lnTo>
                  <a:lnTo>
                    <a:pt x="12" y="0"/>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0" name="Freeform 10457"/>
            <p:cNvSpPr>
              <a:spLocks/>
            </p:cNvSpPr>
            <p:nvPr/>
          </p:nvSpPr>
          <p:spPr bwMode="auto">
            <a:xfrm>
              <a:off x="6449189" y="3569232"/>
              <a:ext cx="191707" cy="86215"/>
            </a:xfrm>
            <a:custGeom>
              <a:avLst/>
              <a:gdLst>
                <a:gd name="T0" fmla="*/ 0 w 96"/>
                <a:gd name="T1" fmla="*/ 103947232 h 49"/>
                <a:gd name="T2" fmla="*/ 112123802 w 96"/>
                <a:gd name="T3" fmla="*/ 197498607 h 49"/>
                <a:gd name="T4" fmla="*/ 309990298 w 96"/>
                <a:gd name="T5" fmla="*/ 254669018 h 49"/>
                <a:gd name="T6" fmla="*/ 316586030 w 96"/>
                <a:gd name="T7" fmla="*/ 161117643 h 49"/>
                <a:gd name="T8" fmla="*/ 230843336 w 96"/>
                <a:gd name="T9" fmla="*/ 161117643 h 49"/>
                <a:gd name="T10" fmla="*/ 164887837 w 96"/>
                <a:gd name="T11" fmla="*/ 72761929 h 49"/>
                <a:gd name="T12" fmla="*/ 39572572 w 96"/>
                <a:gd name="T13" fmla="*/ 0 h 49"/>
                <a:gd name="T14" fmla="*/ 0 w 96"/>
                <a:gd name="T15" fmla="*/ 103947232 h 49"/>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49"/>
                <a:gd name="T26" fmla="*/ 96 w 9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49">
                  <a:moveTo>
                    <a:pt x="0" y="20"/>
                  </a:moveTo>
                  <a:lnTo>
                    <a:pt x="34" y="38"/>
                  </a:lnTo>
                  <a:lnTo>
                    <a:pt x="94" y="49"/>
                  </a:lnTo>
                  <a:lnTo>
                    <a:pt x="96" y="31"/>
                  </a:lnTo>
                  <a:lnTo>
                    <a:pt x="70" y="31"/>
                  </a:lnTo>
                  <a:lnTo>
                    <a:pt x="50" y="14"/>
                  </a:lnTo>
                  <a:lnTo>
                    <a:pt x="12" y="0"/>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1" name="Freeform 10458"/>
            <p:cNvSpPr>
              <a:spLocks/>
            </p:cNvSpPr>
            <p:nvPr/>
          </p:nvSpPr>
          <p:spPr bwMode="auto">
            <a:xfrm>
              <a:off x="4657592" y="2992823"/>
              <a:ext cx="81913" cy="67740"/>
            </a:xfrm>
            <a:custGeom>
              <a:avLst/>
              <a:gdLst>
                <a:gd name="T0" fmla="*/ 0 w 41"/>
                <a:gd name="T1" fmla="*/ 152704093 h 38"/>
                <a:gd name="T2" fmla="*/ 52787788 w 41"/>
                <a:gd name="T3" fmla="*/ 142173806 h 38"/>
                <a:gd name="T4" fmla="*/ 89078823 w 41"/>
                <a:gd name="T5" fmla="*/ 200096127 h 38"/>
                <a:gd name="T6" fmla="*/ 89078823 w 41"/>
                <a:gd name="T7" fmla="*/ 105314356 h 38"/>
                <a:gd name="T8" fmla="*/ 135267910 w 41"/>
                <a:gd name="T9" fmla="*/ 84251485 h 38"/>
                <a:gd name="T10" fmla="*/ 135267910 w 41"/>
                <a:gd name="T11" fmla="*/ 0 h 38"/>
                <a:gd name="T12" fmla="*/ 75881421 w 41"/>
                <a:gd name="T13" fmla="*/ 0 h 38"/>
                <a:gd name="T14" fmla="*/ 75881421 w 41"/>
                <a:gd name="T15" fmla="*/ 84251485 h 38"/>
                <a:gd name="T16" fmla="*/ 52787788 w 41"/>
                <a:gd name="T17" fmla="*/ 36859450 h 38"/>
                <a:gd name="T18" fmla="*/ 23093633 w 41"/>
                <a:gd name="T19" fmla="*/ 105314356 h 38"/>
                <a:gd name="T20" fmla="*/ 52787788 w 41"/>
                <a:gd name="T21" fmla="*/ 131641221 h 38"/>
                <a:gd name="T22" fmla="*/ 0 w 41"/>
                <a:gd name="T23" fmla="*/ 15270409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8"/>
                <a:gd name="T38" fmla="*/ 41 w 41"/>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8">
                  <a:moveTo>
                    <a:pt x="0" y="29"/>
                  </a:moveTo>
                  <a:lnTo>
                    <a:pt x="16" y="27"/>
                  </a:lnTo>
                  <a:lnTo>
                    <a:pt x="27" y="38"/>
                  </a:lnTo>
                  <a:lnTo>
                    <a:pt x="27" y="20"/>
                  </a:lnTo>
                  <a:lnTo>
                    <a:pt x="41" y="16"/>
                  </a:lnTo>
                  <a:lnTo>
                    <a:pt x="41" y="0"/>
                  </a:lnTo>
                  <a:lnTo>
                    <a:pt x="23" y="0"/>
                  </a:lnTo>
                  <a:lnTo>
                    <a:pt x="23" y="16"/>
                  </a:lnTo>
                  <a:lnTo>
                    <a:pt x="16" y="7"/>
                  </a:lnTo>
                  <a:lnTo>
                    <a:pt x="7" y="20"/>
                  </a:lnTo>
                  <a:lnTo>
                    <a:pt x="16" y="25"/>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2" name="Freeform 10459"/>
            <p:cNvSpPr>
              <a:spLocks/>
            </p:cNvSpPr>
            <p:nvPr/>
          </p:nvSpPr>
          <p:spPr bwMode="auto">
            <a:xfrm>
              <a:off x="4657592" y="2992823"/>
              <a:ext cx="81913" cy="67740"/>
            </a:xfrm>
            <a:custGeom>
              <a:avLst/>
              <a:gdLst>
                <a:gd name="T0" fmla="*/ 0 w 41"/>
                <a:gd name="T1" fmla="*/ 152704093 h 38"/>
                <a:gd name="T2" fmla="*/ 52787788 w 41"/>
                <a:gd name="T3" fmla="*/ 142173806 h 38"/>
                <a:gd name="T4" fmla="*/ 89078823 w 41"/>
                <a:gd name="T5" fmla="*/ 200096127 h 38"/>
                <a:gd name="T6" fmla="*/ 89078823 w 41"/>
                <a:gd name="T7" fmla="*/ 105314356 h 38"/>
                <a:gd name="T8" fmla="*/ 135267910 w 41"/>
                <a:gd name="T9" fmla="*/ 84251485 h 38"/>
                <a:gd name="T10" fmla="*/ 135267910 w 41"/>
                <a:gd name="T11" fmla="*/ 0 h 38"/>
                <a:gd name="T12" fmla="*/ 75881421 w 41"/>
                <a:gd name="T13" fmla="*/ 0 h 38"/>
                <a:gd name="T14" fmla="*/ 75881421 w 41"/>
                <a:gd name="T15" fmla="*/ 84251485 h 38"/>
                <a:gd name="T16" fmla="*/ 52787788 w 41"/>
                <a:gd name="T17" fmla="*/ 36859450 h 38"/>
                <a:gd name="T18" fmla="*/ 23093633 w 41"/>
                <a:gd name="T19" fmla="*/ 105314356 h 38"/>
                <a:gd name="T20" fmla="*/ 52787788 w 41"/>
                <a:gd name="T21" fmla="*/ 131641221 h 38"/>
                <a:gd name="T22" fmla="*/ 0 w 41"/>
                <a:gd name="T23" fmla="*/ 15270409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38"/>
                <a:gd name="T38" fmla="*/ 41 w 41"/>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38">
                  <a:moveTo>
                    <a:pt x="0" y="29"/>
                  </a:moveTo>
                  <a:lnTo>
                    <a:pt x="16" y="27"/>
                  </a:lnTo>
                  <a:lnTo>
                    <a:pt x="27" y="38"/>
                  </a:lnTo>
                  <a:lnTo>
                    <a:pt x="27" y="20"/>
                  </a:lnTo>
                  <a:lnTo>
                    <a:pt x="41" y="16"/>
                  </a:lnTo>
                  <a:lnTo>
                    <a:pt x="41" y="0"/>
                  </a:lnTo>
                  <a:lnTo>
                    <a:pt x="23" y="0"/>
                  </a:lnTo>
                  <a:lnTo>
                    <a:pt x="23" y="16"/>
                  </a:lnTo>
                  <a:lnTo>
                    <a:pt x="16" y="7"/>
                  </a:lnTo>
                  <a:lnTo>
                    <a:pt x="7" y="20"/>
                  </a:lnTo>
                  <a:lnTo>
                    <a:pt x="16" y="25"/>
                  </a:lnTo>
                  <a:lnTo>
                    <a:pt x="0" y="2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3" name="Freeform 10460"/>
            <p:cNvSpPr>
              <a:spLocks/>
            </p:cNvSpPr>
            <p:nvPr/>
          </p:nvSpPr>
          <p:spPr bwMode="auto">
            <a:xfrm>
              <a:off x="8481293" y="5118638"/>
              <a:ext cx="177764" cy="151492"/>
            </a:xfrm>
            <a:custGeom>
              <a:avLst/>
              <a:gdLst>
                <a:gd name="T0" fmla="*/ 0 w 89"/>
                <a:gd name="T1" fmla="*/ 389577554 h 85"/>
                <a:gd name="T2" fmla="*/ 95655829 w 89"/>
                <a:gd name="T3" fmla="*/ 447487668 h 85"/>
                <a:gd name="T4" fmla="*/ 161624802 w 89"/>
                <a:gd name="T5" fmla="*/ 410635986 h 85"/>
                <a:gd name="T6" fmla="*/ 191309839 w 89"/>
                <a:gd name="T7" fmla="*/ 257964074 h 85"/>
                <a:gd name="T8" fmla="*/ 250683552 w 89"/>
                <a:gd name="T9" fmla="*/ 236905642 h 85"/>
                <a:gd name="T10" fmla="*/ 244086473 w 89"/>
                <a:gd name="T11" fmla="*/ 189523594 h 85"/>
                <a:gd name="T12" fmla="*/ 293562747 w 89"/>
                <a:gd name="T13" fmla="*/ 78968547 h 85"/>
                <a:gd name="T14" fmla="*/ 293562747 w 89"/>
                <a:gd name="T15" fmla="*/ 21058432 h 85"/>
                <a:gd name="T16" fmla="*/ 257280631 w 89"/>
                <a:gd name="T17" fmla="*/ 47382047 h 85"/>
                <a:gd name="T18" fmla="*/ 220996696 w 89"/>
                <a:gd name="T19" fmla="*/ 0 h 85"/>
                <a:gd name="T20" fmla="*/ 168221881 w 89"/>
                <a:gd name="T21" fmla="*/ 152671912 h 85"/>
                <a:gd name="T22" fmla="*/ 59371894 w 89"/>
                <a:gd name="T23" fmla="*/ 257964074 h 85"/>
                <a:gd name="T24" fmla="*/ 0 w 89"/>
                <a:gd name="T25" fmla="*/ 389577554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85"/>
                <a:gd name="T41" fmla="*/ 89 w 8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85">
                  <a:moveTo>
                    <a:pt x="0" y="74"/>
                  </a:moveTo>
                  <a:lnTo>
                    <a:pt x="29" y="85"/>
                  </a:lnTo>
                  <a:lnTo>
                    <a:pt x="49" y="78"/>
                  </a:lnTo>
                  <a:lnTo>
                    <a:pt x="58" y="49"/>
                  </a:lnTo>
                  <a:lnTo>
                    <a:pt x="76" y="45"/>
                  </a:lnTo>
                  <a:lnTo>
                    <a:pt x="74" y="36"/>
                  </a:lnTo>
                  <a:lnTo>
                    <a:pt x="89" y="15"/>
                  </a:lnTo>
                  <a:lnTo>
                    <a:pt x="89" y="4"/>
                  </a:lnTo>
                  <a:lnTo>
                    <a:pt x="78" y="9"/>
                  </a:lnTo>
                  <a:lnTo>
                    <a:pt x="67" y="0"/>
                  </a:lnTo>
                  <a:lnTo>
                    <a:pt x="51" y="29"/>
                  </a:lnTo>
                  <a:lnTo>
                    <a:pt x="18" y="49"/>
                  </a:lnTo>
                  <a:lnTo>
                    <a:pt x="0"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4" name="Freeform 10461"/>
            <p:cNvSpPr>
              <a:spLocks/>
            </p:cNvSpPr>
            <p:nvPr/>
          </p:nvSpPr>
          <p:spPr bwMode="auto">
            <a:xfrm>
              <a:off x="8481293" y="5118638"/>
              <a:ext cx="177764" cy="151492"/>
            </a:xfrm>
            <a:custGeom>
              <a:avLst/>
              <a:gdLst>
                <a:gd name="T0" fmla="*/ 0 w 89"/>
                <a:gd name="T1" fmla="*/ 389577554 h 85"/>
                <a:gd name="T2" fmla="*/ 95655829 w 89"/>
                <a:gd name="T3" fmla="*/ 447487668 h 85"/>
                <a:gd name="T4" fmla="*/ 161624802 w 89"/>
                <a:gd name="T5" fmla="*/ 410635986 h 85"/>
                <a:gd name="T6" fmla="*/ 191309839 w 89"/>
                <a:gd name="T7" fmla="*/ 257964074 h 85"/>
                <a:gd name="T8" fmla="*/ 250683552 w 89"/>
                <a:gd name="T9" fmla="*/ 236905642 h 85"/>
                <a:gd name="T10" fmla="*/ 244086473 w 89"/>
                <a:gd name="T11" fmla="*/ 189523594 h 85"/>
                <a:gd name="T12" fmla="*/ 293562747 w 89"/>
                <a:gd name="T13" fmla="*/ 78968547 h 85"/>
                <a:gd name="T14" fmla="*/ 293562747 w 89"/>
                <a:gd name="T15" fmla="*/ 21058432 h 85"/>
                <a:gd name="T16" fmla="*/ 257280631 w 89"/>
                <a:gd name="T17" fmla="*/ 47382047 h 85"/>
                <a:gd name="T18" fmla="*/ 220996696 w 89"/>
                <a:gd name="T19" fmla="*/ 0 h 85"/>
                <a:gd name="T20" fmla="*/ 168221881 w 89"/>
                <a:gd name="T21" fmla="*/ 152671912 h 85"/>
                <a:gd name="T22" fmla="*/ 59371894 w 89"/>
                <a:gd name="T23" fmla="*/ 257964074 h 85"/>
                <a:gd name="T24" fmla="*/ 0 w 89"/>
                <a:gd name="T25" fmla="*/ 389577554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85"/>
                <a:gd name="T41" fmla="*/ 89 w 89"/>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85">
                  <a:moveTo>
                    <a:pt x="0" y="74"/>
                  </a:moveTo>
                  <a:lnTo>
                    <a:pt x="29" y="85"/>
                  </a:lnTo>
                  <a:lnTo>
                    <a:pt x="49" y="78"/>
                  </a:lnTo>
                  <a:lnTo>
                    <a:pt x="58" y="49"/>
                  </a:lnTo>
                  <a:lnTo>
                    <a:pt x="76" y="45"/>
                  </a:lnTo>
                  <a:lnTo>
                    <a:pt x="74" y="36"/>
                  </a:lnTo>
                  <a:lnTo>
                    <a:pt x="89" y="15"/>
                  </a:lnTo>
                  <a:lnTo>
                    <a:pt x="89" y="4"/>
                  </a:lnTo>
                  <a:lnTo>
                    <a:pt x="78" y="9"/>
                  </a:lnTo>
                  <a:lnTo>
                    <a:pt x="67" y="0"/>
                  </a:lnTo>
                  <a:lnTo>
                    <a:pt x="51" y="29"/>
                  </a:lnTo>
                  <a:lnTo>
                    <a:pt x="18" y="49"/>
                  </a:lnTo>
                  <a:lnTo>
                    <a:pt x="0" y="7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5" name="Freeform 10462"/>
            <p:cNvSpPr>
              <a:spLocks/>
            </p:cNvSpPr>
            <p:nvPr/>
          </p:nvSpPr>
          <p:spPr bwMode="auto">
            <a:xfrm>
              <a:off x="8622460" y="4968379"/>
              <a:ext cx="139424" cy="166272"/>
            </a:xfrm>
            <a:custGeom>
              <a:avLst/>
              <a:gdLst>
                <a:gd name="T0" fmla="*/ 0 w 70"/>
                <a:gd name="T1" fmla="*/ 0 h 94"/>
                <a:gd name="T2" fmla="*/ 75652086 w 70"/>
                <a:gd name="T3" fmla="*/ 172425404 h 94"/>
                <a:gd name="T4" fmla="*/ 88807471 w 70"/>
                <a:gd name="T5" fmla="*/ 256023043 h 94"/>
                <a:gd name="T6" fmla="*/ 46048386 w 70"/>
                <a:gd name="T7" fmla="*/ 339622962 h 94"/>
                <a:gd name="T8" fmla="*/ 95386071 w 70"/>
                <a:gd name="T9" fmla="*/ 444122861 h 94"/>
                <a:gd name="T10" fmla="*/ 75652086 w 70"/>
                <a:gd name="T11" fmla="*/ 491148386 h 94"/>
                <a:gd name="T12" fmla="*/ 118411171 w 70"/>
                <a:gd name="T13" fmla="*/ 491148386 h 94"/>
                <a:gd name="T14" fmla="*/ 164459557 w 70"/>
                <a:gd name="T15" fmla="*/ 350074092 h 94"/>
                <a:gd name="T16" fmla="*/ 207218643 w 70"/>
                <a:gd name="T17" fmla="*/ 339622962 h 94"/>
                <a:gd name="T18" fmla="*/ 230243743 w 70"/>
                <a:gd name="T19" fmla="*/ 219448648 h 94"/>
                <a:gd name="T20" fmla="*/ 134857671 w 70"/>
                <a:gd name="T21" fmla="*/ 219448648 h 94"/>
                <a:gd name="T22" fmla="*/ 118411171 w 70"/>
                <a:gd name="T23" fmla="*/ 151525424 h 94"/>
                <a:gd name="T24" fmla="*/ 105253971 w 70"/>
                <a:gd name="T25" fmla="*/ 198548668 h 94"/>
                <a:gd name="T26" fmla="*/ 75652086 w 70"/>
                <a:gd name="T27" fmla="*/ 161974274 h 94"/>
                <a:gd name="T28" fmla="*/ 59205586 w 70"/>
                <a:gd name="T29" fmla="*/ 57474375 h 94"/>
                <a:gd name="T30" fmla="*/ 0 w 70"/>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94"/>
                <a:gd name="T50" fmla="*/ 70 w 70"/>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94">
                  <a:moveTo>
                    <a:pt x="0" y="0"/>
                  </a:moveTo>
                  <a:lnTo>
                    <a:pt x="23" y="33"/>
                  </a:lnTo>
                  <a:lnTo>
                    <a:pt x="27" y="49"/>
                  </a:lnTo>
                  <a:lnTo>
                    <a:pt x="14" y="65"/>
                  </a:lnTo>
                  <a:lnTo>
                    <a:pt x="29" y="85"/>
                  </a:lnTo>
                  <a:lnTo>
                    <a:pt x="23" y="94"/>
                  </a:lnTo>
                  <a:lnTo>
                    <a:pt x="36" y="94"/>
                  </a:lnTo>
                  <a:lnTo>
                    <a:pt x="50" y="67"/>
                  </a:lnTo>
                  <a:lnTo>
                    <a:pt x="63" y="65"/>
                  </a:lnTo>
                  <a:lnTo>
                    <a:pt x="70" y="42"/>
                  </a:lnTo>
                  <a:lnTo>
                    <a:pt x="41" y="42"/>
                  </a:lnTo>
                  <a:lnTo>
                    <a:pt x="36" y="29"/>
                  </a:lnTo>
                  <a:lnTo>
                    <a:pt x="32" y="38"/>
                  </a:lnTo>
                  <a:lnTo>
                    <a:pt x="23" y="31"/>
                  </a:lnTo>
                  <a:lnTo>
                    <a:pt x="18" y="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6" name="Freeform 10463"/>
            <p:cNvSpPr>
              <a:spLocks/>
            </p:cNvSpPr>
            <p:nvPr/>
          </p:nvSpPr>
          <p:spPr bwMode="auto">
            <a:xfrm>
              <a:off x="8622460" y="4968379"/>
              <a:ext cx="139424" cy="166272"/>
            </a:xfrm>
            <a:custGeom>
              <a:avLst/>
              <a:gdLst>
                <a:gd name="T0" fmla="*/ 0 w 70"/>
                <a:gd name="T1" fmla="*/ 0 h 94"/>
                <a:gd name="T2" fmla="*/ 75652086 w 70"/>
                <a:gd name="T3" fmla="*/ 172425404 h 94"/>
                <a:gd name="T4" fmla="*/ 88807471 w 70"/>
                <a:gd name="T5" fmla="*/ 256023043 h 94"/>
                <a:gd name="T6" fmla="*/ 46048386 w 70"/>
                <a:gd name="T7" fmla="*/ 339622962 h 94"/>
                <a:gd name="T8" fmla="*/ 95386071 w 70"/>
                <a:gd name="T9" fmla="*/ 444122861 h 94"/>
                <a:gd name="T10" fmla="*/ 75652086 w 70"/>
                <a:gd name="T11" fmla="*/ 491148386 h 94"/>
                <a:gd name="T12" fmla="*/ 118411171 w 70"/>
                <a:gd name="T13" fmla="*/ 491148386 h 94"/>
                <a:gd name="T14" fmla="*/ 164459557 w 70"/>
                <a:gd name="T15" fmla="*/ 350074092 h 94"/>
                <a:gd name="T16" fmla="*/ 207218643 w 70"/>
                <a:gd name="T17" fmla="*/ 339622962 h 94"/>
                <a:gd name="T18" fmla="*/ 230243743 w 70"/>
                <a:gd name="T19" fmla="*/ 219448648 h 94"/>
                <a:gd name="T20" fmla="*/ 134857671 w 70"/>
                <a:gd name="T21" fmla="*/ 219448648 h 94"/>
                <a:gd name="T22" fmla="*/ 118411171 w 70"/>
                <a:gd name="T23" fmla="*/ 151525424 h 94"/>
                <a:gd name="T24" fmla="*/ 105253971 w 70"/>
                <a:gd name="T25" fmla="*/ 198548668 h 94"/>
                <a:gd name="T26" fmla="*/ 75652086 w 70"/>
                <a:gd name="T27" fmla="*/ 161974274 h 94"/>
                <a:gd name="T28" fmla="*/ 59205586 w 70"/>
                <a:gd name="T29" fmla="*/ 57474375 h 94"/>
                <a:gd name="T30" fmla="*/ 0 w 70"/>
                <a:gd name="T31" fmla="*/ 0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94"/>
                <a:gd name="T50" fmla="*/ 70 w 70"/>
                <a:gd name="T51" fmla="*/ 94 h 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94">
                  <a:moveTo>
                    <a:pt x="0" y="0"/>
                  </a:moveTo>
                  <a:lnTo>
                    <a:pt x="23" y="33"/>
                  </a:lnTo>
                  <a:lnTo>
                    <a:pt x="27" y="49"/>
                  </a:lnTo>
                  <a:lnTo>
                    <a:pt x="14" y="65"/>
                  </a:lnTo>
                  <a:lnTo>
                    <a:pt x="29" y="85"/>
                  </a:lnTo>
                  <a:lnTo>
                    <a:pt x="23" y="94"/>
                  </a:lnTo>
                  <a:lnTo>
                    <a:pt x="36" y="94"/>
                  </a:lnTo>
                  <a:lnTo>
                    <a:pt x="50" y="67"/>
                  </a:lnTo>
                  <a:lnTo>
                    <a:pt x="63" y="65"/>
                  </a:lnTo>
                  <a:lnTo>
                    <a:pt x="70" y="42"/>
                  </a:lnTo>
                  <a:lnTo>
                    <a:pt x="41" y="42"/>
                  </a:lnTo>
                  <a:lnTo>
                    <a:pt x="36" y="29"/>
                  </a:lnTo>
                  <a:lnTo>
                    <a:pt x="32" y="38"/>
                  </a:lnTo>
                  <a:lnTo>
                    <a:pt x="23" y="31"/>
                  </a:lnTo>
                  <a:lnTo>
                    <a:pt x="18" y="11"/>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7" name="Freeform 10465"/>
            <p:cNvSpPr>
              <a:spLocks/>
            </p:cNvSpPr>
            <p:nvPr/>
          </p:nvSpPr>
          <p:spPr bwMode="auto">
            <a:xfrm>
              <a:off x="2526149" y="3903007"/>
              <a:ext cx="92368" cy="87448"/>
            </a:xfrm>
            <a:custGeom>
              <a:avLst/>
              <a:gdLst>
                <a:gd name="T0" fmla="*/ 0 w 46"/>
                <a:gd name="T1" fmla="*/ 142333516 h 49"/>
                <a:gd name="T2" fmla="*/ 96164933 w 46"/>
                <a:gd name="T3" fmla="*/ 21086532 h 49"/>
                <a:gd name="T4" fmla="*/ 152536723 w 46"/>
                <a:gd name="T5" fmla="*/ 0 h 49"/>
                <a:gd name="T6" fmla="*/ 139272342 w 46"/>
                <a:gd name="T7" fmla="*/ 258308293 h 49"/>
                <a:gd name="T8" fmla="*/ 66320076 w 46"/>
                <a:gd name="T9" fmla="*/ 258308293 h 49"/>
                <a:gd name="T10" fmla="*/ 0 w 46"/>
                <a:gd name="T11" fmla="*/ 142333516 h 49"/>
                <a:gd name="T12" fmla="*/ 0 60000 65536"/>
                <a:gd name="T13" fmla="*/ 0 60000 65536"/>
                <a:gd name="T14" fmla="*/ 0 60000 65536"/>
                <a:gd name="T15" fmla="*/ 0 60000 65536"/>
                <a:gd name="T16" fmla="*/ 0 60000 65536"/>
                <a:gd name="T17" fmla="*/ 0 60000 65536"/>
                <a:gd name="T18" fmla="*/ 0 w 46"/>
                <a:gd name="T19" fmla="*/ 0 h 49"/>
                <a:gd name="T20" fmla="*/ 46 w 4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6" h="49">
                  <a:moveTo>
                    <a:pt x="0" y="27"/>
                  </a:moveTo>
                  <a:lnTo>
                    <a:pt x="29" y="4"/>
                  </a:lnTo>
                  <a:lnTo>
                    <a:pt x="46" y="0"/>
                  </a:lnTo>
                  <a:lnTo>
                    <a:pt x="42" y="49"/>
                  </a:lnTo>
                  <a:lnTo>
                    <a:pt x="20" y="49"/>
                  </a:lnTo>
                  <a:lnTo>
                    <a:pt x="0" y="2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8" name="Freeform 10466"/>
            <p:cNvSpPr>
              <a:spLocks/>
            </p:cNvSpPr>
            <p:nvPr/>
          </p:nvSpPr>
          <p:spPr bwMode="auto">
            <a:xfrm>
              <a:off x="4690706" y="2412720"/>
              <a:ext cx="608236" cy="437233"/>
            </a:xfrm>
            <a:custGeom>
              <a:avLst/>
              <a:gdLst>
                <a:gd name="T0" fmla="*/ 59084606 w 306"/>
                <a:gd name="T1" fmla="*/ 939780248 h 246"/>
                <a:gd name="T2" fmla="*/ 59084606 w 306"/>
                <a:gd name="T3" fmla="*/ 913528750 h 246"/>
                <a:gd name="T4" fmla="*/ 95191161 w 306"/>
                <a:gd name="T5" fmla="*/ 876778028 h 246"/>
                <a:gd name="T6" fmla="*/ 141147263 w 306"/>
                <a:gd name="T7" fmla="*/ 798025826 h 246"/>
                <a:gd name="T8" fmla="*/ 206795216 w 306"/>
                <a:gd name="T9" fmla="*/ 771774329 h 246"/>
                <a:gd name="T10" fmla="*/ 285575294 w 306"/>
                <a:gd name="T11" fmla="*/ 619520682 h 246"/>
                <a:gd name="T12" fmla="*/ 426722556 w 306"/>
                <a:gd name="T13" fmla="*/ 372762561 h 246"/>
                <a:gd name="T14" fmla="*/ 410309663 w 306"/>
                <a:gd name="T15" fmla="*/ 315011099 h 246"/>
                <a:gd name="T16" fmla="*/ 446416218 w 306"/>
                <a:gd name="T17" fmla="*/ 278258086 h 246"/>
                <a:gd name="T18" fmla="*/ 505500824 w 306"/>
                <a:gd name="T19" fmla="*/ 173256677 h 246"/>
                <a:gd name="T20" fmla="*/ 551456926 w 306"/>
                <a:gd name="T21" fmla="*/ 141754422 h 246"/>
                <a:gd name="T22" fmla="*/ 594128638 w 306"/>
                <a:gd name="T23" fmla="*/ 126004440 h 246"/>
                <a:gd name="T24" fmla="*/ 630235193 w 306"/>
                <a:gd name="T25" fmla="*/ 115502924 h 246"/>
                <a:gd name="T26" fmla="*/ 646648087 w 306"/>
                <a:gd name="T27" fmla="*/ 78752202 h 246"/>
                <a:gd name="T28" fmla="*/ 777947613 w 306"/>
                <a:gd name="T29" fmla="*/ 10499225 h 246"/>
                <a:gd name="T30" fmla="*/ 777947613 w 306"/>
                <a:gd name="T31" fmla="*/ 115502924 h 246"/>
                <a:gd name="T32" fmla="*/ 837032219 w 306"/>
                <a:gd name="T33" fmla="*/ 68252977 h 246"/>
                <a:gd name="T34" fmla="*/ 879703932 w 306"/>
                <a:gd name="T35" fmla="*/ 0 h 246"/>
                <a:gd name="T36" fmla="*/ 886269089 w 306"/>
                <a:gd name="T37" fmla="*/ 68252977 h 246"/>
                <a:gd name="T38" fmla="*/ 1004438301 w 306"/>
                <a:gd name="T39" fmla="*/ 68252977 h 246"/>
                <a:gd name="T40" fmla="*/ 968331746 w 306"/>
                <a:gd name="T41" fmla="*/ 126004440 h 246"/>
                <a:gd name="T42" fmla="*/ 1004438301 w 306"/>
                <a:gd name="T43" fmla="*/ 141754422 h 246"/>
                <a:gd name="T44" fmla="*/ 938788538 w 306"/>
                <a:gd name="T45" fmla="*/ 141754422 h 246"/>
                <a:gd name="T46" fmla="*/ 814054169 w 306"/>
                <a:gd name="T47" fmla="*/ 141754422 h 246"/>
                <a:gd name="T48" fmla="*/ 754969563 w 306"/>
                <a:gd name="T49" fmla="*/ 257257346 h 246"/>
                <a:gd name="T50" fmla="*/ 630235193 w 306"/>
                <a:gd name="T51" fmla="*/ 189006659 h 246"/>
                <a:gd name="T52" fmla="*/ 587563481 w 306"/>
                <a:gd name="T53" fmla="*/ 220506624 h 246"/>
                <a:gd name="T54" fmla="*/ 512065981 w 306"/>
                <a:gd name="T55" fmla="*/ 267758861 h 246"/>
                <a:gd name="T56" fmla="*/ 446416218 w 306"/>
                <a:gd name="T57" fmla="*/ 341260306 h 246"/>
                <a:gd name="T58" fmla="*/ 374203108 w 306"/>
                <a:gd name="T59" fmla="*/ 525016207 h 246"/>
                <a:gd name="T60" fmla="*/ 351225057 w 306"/>
                <a:gd name="T61" fmla="*/ 724524382 h 246"/>
                <a:gd name="T62" fmla="*/ 279010136 w 306"/>
                <a:gd name="T63" fmla="*/ 950281763 h 246"/>
                <a:gd name="T64" fmla="*/ 279010136 w 306"/>
                <a:gd name="T65" fmla="*/ 1034284723 h 246"/>
                <a:gd name="T66" fmla="*/ 242903581 w 306"/>
                <a:gd name="T67" fmla="*/ 1207539109 h 246"/>
                <a:gd name="T68" fmla="*/ 206795216 w 306"/>
                <a:gd name="T69" fmla="*/ 1207539109 h 246"/>
                <a:gd name="T70" fmla="*/ 29543208 w 306"/>
                <a:gd name="T71" fmla="*/ 1244289831 h 246"/>
                <a:gd name="T72" fmla="*/ 16412893 w 306"/>
                <a:gd name="T73" fmla="*/ 1160286872 h 246"/>
                <a:gd name="T74" fmla="*/ 22978051 w 306"/>
                <a:gd name="T75" fmla="*/ 1123536150 h 246"/>
                <a:gd name="T76" fmla="*/ 6565157 w 306"/>
                <a:gd name="T77" fmla="*/ 1034284723 h 246"/>
                <a:gd name="T78" fmla="*/ 95191161 w 306"/>
                <a:gd name="T79" fmla="*/ 971282503 h 246"/>
                <a:gd name="T80" fmla="*/ 0 w 306"/>
                <a:gd name="T81" fmla="*/ 960780988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246"/>
                <a:gd name="T125" fmla="*/ 306 w 306"/>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246">
                  <a:moveTo>
                    <a:pt x="0" y="183"/>
                  </a:moveTo>
                  <a:lnTo>
                    <a:pt x="18" y="179"/>
                  </a:lnTo>
                  <a:lnTo>
                    <a:pt x="2" y="174"/>
                  </a:lnTo>
                  <a:lnTo>
                    <a:pt x="18" y="174"/>
                  </a:lnTo>
                  <a:lnTo>
                    <a:pt x="18" y="167"/>
                  </a:lnTo>
                  <a:lnTo>
                    <a:pt x="29" y="167"/>
                  </a:lnTo>
                  <a:lnTo>
                    <a:pt x="25" y="161"/>
                  </a:lnTo>
                  <a:lnTo>
                    <a:pt x="43" y="152"/>
                  </a:lnTo>
                  <a:lnTo>
                    <a:pt x="76" y="145"/>
                  </a:lnTo>
                  <a:lnTo>
                    <a:pt x="63" y="147"/>
                  </a:lnTo>
                  <a:lnTo>
                    <a:pt x="56" y="143"/>
                  </a:lnTo>
                  <a:lnTo>
                    <a:pt x="87" y="118"/>
                  </a:lnTo>
                  <a:lnTo>
                    <a:pt x="98" y="89"/>
                  </a:lnTo>
                  <a:lnTo>
                    <a:pt x="130" y="71"/>
                  </a:lnTo>
                  <a:lnTo>
                    <a:pt x="121" y="71"/>
                  </a:lnTo>
                  <a:lnTo>
                    <a:pt x="125" y="60"/>
                  </a:lnTo>
                  <a:lnTo>
                    <a:pt x="150" y="53"/>
                  </a:lnTo>
                  <a:lnTo>
                    <a:pt x="136" y="53"/>
                  </a:lnTo>
                  <a:lnTo>
                    <a:pt x="152" y="47"/>
                  </a:lnTo>
                  <a:lnTo>
                    <a:pt x="154" y="33"/>
                  </a:lnTo>
                  <a:lnTo>
                    <a:pt x="170" y="38"/>
                  </a:lnTo>
                  <a:lnTo>
                    <a:pt x="168" y="27"/>
                  </a:lnTo>
                  <a:lnTo>
                    <a:pt x="172" y="33"/>
                  </a:lnTo>
                  <a:lnTo>
                    <a:pt x="181" y="24"/>
                  </a:lnTo>
                  <a:lnTo>
                    <a:pt x="179" y="36"/>
                  </a:lnTo>
                  <a:lnTo>
                    <a:pt x="192" y="22"/>
                  </a:lnTo>
                  <a:lnTo>
                    <a:pt x="201" y="27"/>
                  </a:lnTo>
                  <a:lnTo>
                    <a:pt x="197" y="15"/>
                  </a:lnTo>
                  <a:lnTo>
                    <a:pt x="214" y="22"/>
                  </a:lnTo>
                  <a:lnTo>
                    <a:pt x="237" y="2"/>
                  </a:lnTo>
                  <a:lnTo>
                    <a:pt x="246" y="4"/>
                  </a:lnTo>
                  <a:lnTo>
                    <a:pt x="237" y="22"/>
                  </a:lnTo>
                  <a:lnTo>
                    <a:pt x="255" y="2"/>
                  </a:lnTo>
                  <a:lnTo>
                    <a:pt x="255" y="13"/>
                  </a:lnTo>
                  <a:lnTo>
                    <a:pt x="259" y="13"/>
                  </a:lnTo>
                  <a:lnTo>
                    <a:pt x="268" y="0"/>
                  </a:lnTo>
                  <a:lnTo>
                    <a:pt x="277" y="0"/>
                  </a:lnTo>
                  <a:lnTo>
                    <a:pt x="270" y="13"/>
                  </a:lnTo>
                  <a:lnTo>
                    <a:pt x="286" y="4"/>
                  </a:lnTo>
                  <a:lnTo>
                    <a:pt x="306" y="13"/>
                  </a:lnTo>
                  <a:lnTo>
                    <a:pt x="279" y="20"/>
                  </a:lnTo>
                  <a:lnTo>
                    <a:pt x="295" y="24"/>
                  </a:lnTo>
                  <a:lnTo>
                    <a:pt x="290" y="29"/>
                  </a:lnTo>
                  <a:lnTo>
                    <a:pt x="306" y="27"/>
                  </a:lnTo>
                  <a:lnTo>
                    <a:pt x="284" y="42"/>
                  </a:lnTo>
                  <a:lnTo>
                    <a:pt x="286" y="27"/>
                  </a:lnTo>
                  <a:lnTo>
                    <a:pt x="273" y="22"/>
                  </a:lnTo>
                  <a:lnTo>
                    <a:pt x="248" y="27"/>
                  </a:lnTo>
                  <a:lnTo>
                    <a:pt x="243" y="42"/>
                  </a:lnTo>
                  <a:lnTo>
                    <a:pt x="230" y="49"/>
                  </a:lnTo>
                  <a:lnTo>
                    <a:pt x="206" y="47"/>
                  </a:lnTo>
                  <a:lnTo>
                    <a:pt x="192" y="36"/>
                  </a:lnTo>
                  <a:lnTo>
                    <a:pt x="183" y="42"/>
                  </a:lnTo>
                  <a:lnTo>
                    <a:pt x="179" y="42"/>
                  </a:lnTo>
                  <a:lnTo>
                    <a:pt x="179" y="56"/>
                  </a:lnTo>
                  <a:lnTo>
                    <a:pt x="156" y="51"/>
                  </a:lnTo>
                  <a:lnTo>
                    <a:pt x="152" y="62"/>
                  </a:lnTo>
                  <a:lnTo>
                    <a:pt x="136" y="65"/>
                  </a:lnTo>
                  <a:lnTo>
                    <a:pt x="134" y="80"/>
                  </a:lnTo>
                  <a:lnTo>
                    <a:pt x="114" y="100"/>
                  </a:lnTo>
                  <a:lnTo>
                    <a:pt x="103" y="127"/>
                  </a:lnTo>
                  <a:lnTo>
                    <a:pt x="107" y="138"/>
                  </a:lnTo>
                  <a:lnTo>
                    <a:pt x="85" y="147"/>
                  </a:lnTo>
                  <a:lnTo>
                    <a:pt x="85" y="181"/>
                  </a:lnTo>
                  <a:lnTo>
                    <a:pt x="92" y="190"/>
                  </a:lnTo>
                  <a:lnTo>
                    <a:pt x="85" y="197"/>
                  </a:lnTo>
                  <a:lnTo>
                    <a:pt x="87" y="212"/>
                  </a:lnTo>
                  <a:lnTo>
                    <a:pt x="74" y="230"/>
                  </a:lnTo>
                  <a:lnTo>
                    <a:pt x="67" y="214"/>
                  </a:lnTo>
                  <a:lnTo>
                    <a:pt x="63" y="230"/>
                  </a:lnTo>
                  <a:lnTo>
                    <a:pt x="38" y="246"/>
                  </a:lnTo>
                  <a:lnTo>
                    <a:pt x="9" y="237"/>
                  </a:lnTo>
                  <a:lnTo>
                    <a:pt x="16" y="221"/>
                  </a:lnTo>
                  <a:lnTo>
                    <a:pt x="5" y="221"/>
                  </a:lnTo>
                  <a:lnTo>
                    <a:pt x="25" y="203"/>
                  </a:lnTo>
                  <a:lnTo>
                    <a:pt x="7" y="214"/>
                  </a:lnTo>
                  <a:lnTo>
                    <a:pt x="9" y="201"/>
                  </a:lnTo>
                  <a:lnTo>
                    <a:pt x="2" y="197"/>
                  </a:lnTo>
                  <a:lnTo>
                    <a:pt x="31" y="190"/>
                  </a:lnTo>
                  <a:lnTo>
                    <a:pt x="29" y="185"/>
                  </a:lnTo>
                  <a:lnTo>
                    <a:pt x="2" y="194"/>
                  </a:lnTo>
                  <a:lnTo>
                    <a:pt x="0" y="1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79" name="Freeform 10467"/>
            <p:cNvSpPr>
              <a:spLocks/>
            </p:cNvSpPr>
            <p:nvPr/>
          </p:nvSpPr>
          <p:spPr bwMode="auto">
            <a:xfrm>
              <a:off x="4690706" y="2412720"/>
              <a:ext cx="608236" cy="437233"/>
            </a:xfrm>
            <a:custGeom>
              <a:avLst/>
              <a:gdLst>
                <a:gd name="T0" fmla="*/ 59084606 w 306"/>
                <a:gd name="T1" fmla="*/ 939780248 h 246"/>
                <a:gd name="T2" fmla="*/ 59084606 w 306"/>
                <a:gd name="T3" fmla="*/ 913528750 h 246"/>
                <a:gd name="T4" fmla="*/ 95191161 w 306"/>
                <a:gd name="T5" fmla="*/ 876778028 h 246"/>
                <a:gd name="T6" fmla="*/ 141147263 w 306"/>
                <a:gd name="T7" fmla="*/ 798025826 h 246"/>
                <a:gd name="T8" fmla="*/ 206795216 w 306"/>
                <a:gd name="T9" fmla="*/ 771774329 h 246"/>
                <a:gd name="T10" fmla="*/ 285575294 w 306"/>
                <a:gd name="T11" fmla="*/ 619520682 h 246"/>
                <a:gd name="T12" fmla="*/ 426722556 w 306"/>
                <a:gd name="T13" fmla="*/ 372762561 h 246"/>
                <a:gd name="T14" fmla="*/ 410309663 w 306"/>
                <a:gd name="T15" fmla="*/ 315011099 h 246"/>
                <a:gd name="T16" fmla="*/ 446416218 w 306"/>
                <a:gd name="T17" fmla="*/ 278258086 h 246"/>
                <a:gd name="T18" fmla="*/ 505500824 w 306"/>
                <a:gd name="T19" fmla="*/ 173256677 h 246"/>
                <a:gd name="T20" fmla="*/ 551456926 w 306"/>
                <a:gd name="T21" fmla="*/ 141754422 h 246"/>
                <a:gd name="T22" fmla="*/ 594128638 w 306"/>
                <a:gd name="T23" fmla="*/ 126004440 h 246"/>
                <a:gd name="T24" fmla="*/ 630235193 w 306"/>
                <a:gd name="T25" fmla="*/ 115502924 h 246"/>
                <a:gd name="T26" fmla="*/ 646648087 w 306"/>
                <a:gd name="T27" fmla="*/ 78752202 h 246"/>
                <a:gd name="T28" fmla="*/ 777947613 w 306"/>
                <a:gd name="T29" fmla="*/ 10499225 h 246"/>
                <a:gd name="T30" fmla="*/ 777947613 w 306"/>
                <a:gd name="T31" fmla="*/ 115502924 h 246"/>
                <a:gd name="T32" fmla="*/ 837032219 w 306"/>
                <a:gd name="T33" fmla="*/ 68252977 h 246"/>
                <a:gd name="T34" fmla="*/ 879703932 w 306"/>
                <a:gd name="T35" fmla="*/ 0 h 246"/>
                <a:gd name="T36" fmla="*/ 886269089 w 306"/>
                <a:gd name="T37" fmla="*/ 68252977 h 246"/>
                <a:gd name="T38" fmla="*/ 1004438301 w 306"/>
                <a:gd name="T39" fmla="*/ 68252977 h 246"/>
                <a:gd name="T40" fmla="*/ 968331746 w 306"/>
                <a:gd name="T41" fmla="*/ 126004440 h 246"/>
                <a:gd name="T42" fmla="*/ 1004438301 w 306"/>
                <a:gd name="T43" fmla="*/ 141754422 h 246"/>
                <a:gd name="T44" fmla="*/ 938788538 w 306"/>
                <a:gd name="T45" fmla="*/ 141754422 h 246"/>
                <a:gd name="T46" fmla="*/ 814054169 w 306"/>
                <a:gd name="T47" fmla="*/ 141754422 h 246"/>
                <a:gd name="T48" fmla="*/ 754969563 w 306"/>
                <a:gd name="T49" fmla="*/ 257257346 h 246"/>
                <a:gd name="T50" fmla="*/ 630235193 w 306"/>
                <a:gd name="T51" fmla="*/ 189006659 h 246"/>
                <a:gd name="T52" fmla="*/ 587563481 w 306"/>
                <a:gd name="T53" fmla="*/ 220506624 h 246"/>
                <a:gd name="T54" fmla="*/ 512065981 w 306"/>
                <a:gd name="T55" fmla="*/ 267758861 h 246"/>
                <a:gd name="T56" fmla="*/ 446416218 w 306"/>
                <a:gd name="T57" fmla="*/ 341260306 h 246"/>
                <a:gd name="T58" fmla="*/ 374203108 w 306"/>
                <a:gd name="T59" fmla="*/ 525016207 h 246"/>
                <a:gd name="T60" fmla="*/ 351225057 w 306"/>
                <a:gd name="T61" fmla="*/ 724524382 h 246"/>
                <a:gd name="T62" fmla="*/ 279010136 w 306"/>
                <a:gd name="T63" fmla="*/ 950281763 h 246"/>
                <a:gd name="T64" fmla="*/ 279010136 w 306"/>
                <a:gd name="T65" fmla="*/ 1034284723 h 246"/>
                <a:gd name="T66" fmla="*/ 242903581 w 306"/>
                <a:gd name="T67" fmla="*/ 1207539109 h 246"/>
                <a:gd name="T68" fmla="*/ 206795216 w 306"/>
                <a:gd name="T69" fmla="*/ 1207539109 h 246"/>
                <a:gd name="T70" fmla="*/ 29543208 w 306"/>
                <a:gd name="T71" fmla="*/ 1244289831 h 246"/>
                <a:gd name="T72" fmla="*/ 16412893 w 306"/>
                <a:gd name="T73" fmla="*/ 1160286872 h 246"/>
                <a:gd name="T74" fmla="*/ 22978051 w 306"/>
                <a:gd name="T75" fmla="*/ 1123536150 h 246"/>
                <a:gd name="T76" fmla="*/ 6565157 w 306"/>
                <a:gd name="T77" fmla="*/ 1034284723 h 246"/>
                <a:gd name="T78" fmla="*/ 95191161 w 306"/>
                <a:gd name="T79" fmla="*/ 971282503 h 246"/>
                <a:gd name="T80" fmla="*/ 0 w 306"/>
                <a:gd name="T81" fmla="*/ 960780988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246"/>
                <a:gd name="T125" fmla="*/ 306 w 306"/>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246">
                  <a:moveTo>
                    <a:pt x="0" y="183"/>
                  </a:moveTo>
                  <a:lnTo>
                    <a:pt x="18" y="179"/>
                  </a:lnTo>
                  <a:lnTo>
                    <a:pt x="2" y="174"/>
                  </a:lnTo>
                  <a:lnTo>
                    <a:pt x="18" y="174"/>
                  </a:lnTo>
                  <a:lnTo>
                    <a:pt x="18" y="167"/>
                  </a:lnTo>
                  <a:lnTo>
                    <a:pt x="29" y="167"/>
                  </a:lnTo>
                  <a:lnTo>
                    <a:pt x="25" y="161"/>
                  </a:lnTo>
                  <a:lnTo>
                    <a:pt x="43" y="152"/>
                  </a:lnTo>
                  <a:lnTo>
                    <a:pt x="76" y="145"/>
                  </a:lnTo>
                  <a:lnTo>
                    <a:pt x="63" y="147"/>
                  </a:lnTo>
                  <a:lnTo>
                    <a:pt x="56" y="143"/>
                  </a:lnTo>
                  <a:lnTo>
                    <a:pt x="87" y="118"/>
                  </a:lnTo>
                  <a:lnTo>
                    <a:pt x="98" y="89"/>
                  </a:lnTo>
                  <a:lnTo>
                    <a:pt x="130" y="71"/>
                  </a:lnTo>
                  <a:lnTo>
                    <a:pt x="121" y="71"/>
                  </a:lnTo>
                  <a:lnTo>
                    <a:pt x="125" y="60"/>
                  </a:lnTo>
                  <a:lnTo>
                    <a:pt x="150" y="53"/>
                  </a:lnTo>
                  <a:lnTo>
                    <a:pt x="136" y="53"/>
                  </a:lnTo>
                  <a:lnTo>
                    <a:pt x="152" y="47"/>
                  </a:lnTo>
                  <a:lnTo>
                    <a:pt x="154" y="33"/>
                  </a:lnTo>
                  <a:lnTo>
                    <a:pt x="170" y="38"/>
                  </a:lnTo>
                  <a:lnTo>
                    <a:pt x="168" y="27"/>
                  </a:lnTo>
                  <a:lnTo>
                    <a:pt x="172" y="33"/>
                  </a:lnTo>
                  <a:lnTo>
                    <a:pt x="181" y="24"/>
                  </a:lnTo>
                  <a:lnTo>
                    <a:pt x="179" y="36"/>
                  </a:lnTo>
                  <a:lnTo>
                    <a:pt x="192" y="22"/>
                  </a:lnTo>
                  <a:lnTo>
                    <a:pt x="201" y="27"/>
                  </a:lnTo>
                  <a:lnTo>
                    <a:pt x="197" y="15"/>
                  </a:lnTo>
                  <a:lnTo>
                    <a:pt x="214" y="22"/>
                  </a:lnTo>
                  <a:lnTo>
                    <a:pt x="237" y="2"/>
                  </a:lnTo>
                  <a:lnTo>
                    <a:pt x="246" y="4"/>
                  </a:lnTo>
                  <a:lnTo>
                    <a:pt x="237" y="22"/>
                  </a:lnTo>
                  <a:lnTo>
                    <a:pt x="255" y="2"/>
                  </a:lnTo>
                  <a:lnTo>
                    <a:pt x="255" y="13"/>
                  </a:lnTo>
                  <a:lnTo>
                    <a:pt x="259" y="13"/>
                  </a:lnTo>
                  <a:lnTo>
                    <a:pt x="268" y="0"/>
                  </a:lnTo>
                  <a:lnTo>
                    <a:pt x="277" y="0"/>
                  </a:lnTo>
                  <a:lnTo>
                    <a:pt x="270" y="13"/>
                  </a:lnTo>
                  <a:lnTo>
                    <a:pt x="286" y="4"/>
                  </a:lnTo>
                  <a:lnTo>
                    <a:pt x="306" y="13"/>
                  </a:lnTo>
                  <a:lnTo>
                    <a:pt x="279" y="20"/>
                  </a:lnTo>
                  <a:lnTo>
                    <a:pt x="295" y="24"/>
                  </a:lnTo>
                  <a:lnTo>
                    <a:pt x="290" y="29"/>
                  </a:lnTo>
                  <a:lnTo>
                    <a:pt x="306" y="27"/>
                  </a:lnTo>
                  <a:lnTo>
                    <a:pt x="284" y="42"/>
                  </a:lnTo>
                  <a:lnTo>
                    <a:pt x="286" y="27"/>
                  </a:lnTo>
                  <a:lnTo>
                    <a:pt x="273" y="22"/>
                  </a:lnTo>
                  <a:lnTo>
                    <a:pt x="248" y="27"/>
                  </a:lnTo>
                  <a:lnTo>
                    <a:pt x="243" y="42"/>
                  </a:lnTo>
                  <a:lnTo>
                    <a:pt x="230" y="49"/>
                  </a:lnTo>
                  <a:lnTo>
                    <a:pt x="206" y="47"/>
                  </a:lnTo>
                  <a:lnTo>
                    <a:pt x="192" y="36"/>
                  </a:lnTo>
                  <a:lnTo>
                    <a:pt x="183" y="42"/>
                  </a:lnTo>
                  <a:lnTo>
                    <a:pt x="179" y="42"/>
                  </a:lnTo>
                  <a:lnTo>
                    <a:pt x="179" y="56"/>
                  </a:lnTo>
                  <a:lnTo>
                    <a:pt x="156" y="51"/>
                  </a:lnTo>
                  <a:lnTo>
                    <a:pt x="152" y="62"/>
                  </a:lnTo>
                  <a:lnTo>
                    <a:pt x="136" y="65"/>
                  </a:lnTo>
                  <a:lnTo>
                    <a:pt x="134" y="80"/>
                  </a:lnTo>
                  <a:lnTo>
                    <a:pt x="114" y="100"/>
                  </a:lnTo>
                  <a:lnTo>
                    <a:pt x="103" y="127"/>
                  </a:lnTo>
                  <a:lnTo>
                    <a:pt x="107" y="138"/>
                  </a:lnTo>
                  <a:lnTo>
                    <a:pt x="85" y="147"/>
                  </a:lnTo>
                  <a:lnTo>
                    <a:pt x="85" y="181"/>
                  </a:lnTo>
                  <a:lnTo>
                    <a:pt x="92" y="190"/>
                  </a:lnTo>
                  <a:lnTo>
                    <a:pt x="85" y="197"/>
                  </a:lnTo>
                  <a:lnTo>
                    <a:pt x="87" y="212"/>
                  </a:lnTo>
                  <a:lnTo>
                    <a:pt x="74" y="230"/>
                  </a:lnTo>
                  <a:lnTo>
                    <a:pt x="67" y="214"/>
                  </a:lnTo>
                  <a:lnTo>
                    <a:pt x="63" y="230"/>
                  </a:lnTo>
                  <a:lnTo>
                    <a:pt x="38" y="246"/>
                  </a:lnTo>
                  <a:lnTo>
                    <a:pt x="9" y="237"/>
                  </a:lnTo>
                  <a:lnTo>
                    <a:pt x="16" y="221"/>
                  </a:lnTo>
                  <a:lnTo>
                    <a:pt x="5" y="221"/>
                  </a:lnTo>
                  <a:lnTo>
                    <a:pt x="25" y="203"/>
                  </a:lnTo>
                  <a:lnTo>
                    <a:pt x="7" y="214"/>
                  </a:lnTo>
                  <a:lnTo>
                    <a:pt x="9" y="201"/>
                  </a:lnTo>
                  <a:lnTo>
                    <a:pt x="2" y="197"/>
                  </a:lnTo>
                  <a:lnTo>
                    <a:pt x="31" y="190"/>
                  </a:lnTo>
                  <a:lnTo>
                    <a:pt x="29" y="185"/>
                  </a:lnTo>
                  <a:lnTo>
                    <a:pt x="2" y="194"/>
                  </a:lnTo>
                  <a:lnTo>
                    <a:pt x="0" y="183"/>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0" name="Freeform 10468"/>
            <p:cNvSpPr>
              <a:spLocks/>
            </p:cNvSpPr>
            <p:nvPr/>
          </p:nvSpPr>
          <p:spPr bwMode="auto">
            <a:xfrm>
              <a:off x="2623745" y="4018782"/>
              <a:ext cx="134195" cy="51730"/>
            </a:xfrm>
            <a:custGeom>
              <a:avLst/>
              <a:gdLst>
                <a:gd name="T0" fmla="*/ 0 w 67"/>
                <a:gd name="T1" fmla="*/ 79035166 h 29"/>
                <a:gd name="T2" fmla="*/ 95919556 w 67"/>
                <a:gd name="T3" fmla="*/ 152803006 h 29"/>
                <a:gd name="T4" fmla="*/ 115765737 w 67"/>
                <a:gd name="T5" fmla="*/ 126457184 h 29"/>
                <a:gd name="T6" fmla="*/ 102534950 w 67"/>
                <a:gd name="T7" fmla="*/ 94844038 h 29"/>
                <a:gd name="T8" fmla="*/ 155456273 w 67"/>
                <a:gd name="T9" fmla="*/ 47422019 h 29"/>
                <a:gd name="T10" fmla="*/ 198454506 w 67"/>
                <a:gd name="T11" fmla="*/ 79035166 h 29"/>
                <a:gd name="T12" fmla="*/ 205069900 w 67"/>
                <a:gd name="T13" fmla="*/ 152803006 h 29"/>
                <a:gd name="T14" fmla="*/ 221608383 w 67"/>
                <a:gd name="T15" fmla="*/ 57958968 h 29"/>
                <a:gd name="T16" fmla="*/ 155456273 w 67"/>
                <a:gd name="T17" fmla="*/ 0 h 29"/>
                <a:gd name="T18" fmla="*/ 66152110 w 67"/>
                <a:gd name="T19" fmla="*/ 47422019 h 29"/>
                <a:gd name="T20" fmla="*/ 19846180 w 67"/>
                <a:gd name="T21" fmla="*/ 0 h 29"/>
                <a:gd name="T22" fmla="*/ 0 w 67"/>
                <a:gd name="T23" fmla="*/ 79035166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9"/>
                <a:gd name="T38" fmla="*/ 67 w 6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9">
                  <a:moveTo>
                    <a:pt x="0" y="15"/>
                  </a:moveTo>
                  <a:lnTo>
                    <a:pt x="29" y="29"/>
                  </a:lnTo>
                  <a:lnTo>
                    <a:pt x="35" y="24"/>
                  </a:lnTo>
                  <a:lnTo>
                    <a:pt x="31" y="18"/>
                  </a:lnTo>
                  <a:lnTo>
                    <a:pt x="47" y="9"/>
                  </a:lnTo>
                  <a:lnTo>
                    <a:pt x="60" y="15"/>
                  </a:lnTo>
                  <a:lnTo>
                    <a:pt x="62" y="29"/>
                  </a:lnTo>
                  <a:lnTo>
                    <a:pt x="67" y="11"/>
                  </a:lnTo>
                  <a:lnTo>
                    <a:pt x="47" y="0"/>
                  </a:lnTo>
                  <a:lnTo>
                    <a:pt x="20" y="9"/>
                  </a:lnTo>
                  <a:lnTo>
                    <a:pt x="6" y="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1" name="Freeform 10469"/>
            <p:cNvSpPr>
              <a:spLocks/>
            </p:cNvSpPr>
            <p:nvPr/>
          </p:nvSpPr>
          <p:spPr bwMode="auto">
            <a:xfrm>
              <a:off x="2623745" y="4018782"/>
              <a:ext cx="134195" cy="51730"/>
            </a:xfrm>
            <a:custGeom>
              <a:avLst/>
              <a:gdLst>
                <a:gd name="T0" fmla="*/ 0 w 67"/>
                <a:gd name="T1" fmla="*/ 79035166 h 29"/>
                <a:gd name="T2" fmla="*/ 95919556 w 67"/>
                <a:gd name="T3" fmla="*/ 152803006 h 29"/>
                <a:gd name="T4" fmla="*/ 115765737 w 67"/>
                <a:gd name="T5" fmla="*/ 126457184 h 29"/>
                <a:gd name="T6" fmla="*/ 102534950 w 67"/>
                <a:gd name="T7" fmla="*/ 94844038 h 29"/>
                <a:gd name="T8" fmla="*/ 155456273 w 67"/>
                <a:gd name="T9" fmla="*/ 47422019 h 29"/>
                <a:gd name="T10" fmla="*/ 198454506 w 67"/>
                <a:gd name="T11" fmla="*/ 79035166 h 29"/>
                <a:gd name="T12" fmla="*/ 205069900 w 67"/>
                <a:gd name="T13" fmla="*/ 152803006 h 29"/>
                <a:gd name="T14" fmla="*/ 221608383 w 67"/>
                <a:gd name="T15" fmla="*/ 57958968 h 29"/>
                <a:gd name="T16" fmla="*/ 155456273 w 67"/>
                <a:gd name="T17" fmla="*/ 0 h 29"/>
                <a:gd name="T18" fmla="*/ 66152110 w 67"/>
                <a:gd name="T19" fmla="*/ 47422019 h 29"/>
                <a:gd name="T20" fmla="*/ 19846180 w 67"/>
                <a:gd name="T21" fmla="*/ 0 h 29"/>
                <a:gd name="T22" fmla="*/ 0 w 67"/>
                <a:gd name="T23" fmla="*/ 79035166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9"/>
                <a:gd name="T38" fmla="*/ 67 w 6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9">
                  <a:moveTo>
                    <a:pt x="0" y="15"/>
                  </a:moveTo>
                  <a:lnTo>
                    <a:pt x="29" y="29"/>
                  </a:lnTo>
                  <a:lnTo>
                    <a:pt x="35" y="24"/>
                  </a:lnTo>
                  <a:lnTo>
                    <a:pt x="31" y="18"/>
                  </a:lnTo>
                  <a:lnTo>
                    <a:pt x="47" y="9"/>
                  </a:lnTo>
                  <a:lnTo>
                    <a:pt x="60" y="15"/>
                  </a:lnTo>
                  <a:lnTo>
                    <a:pt x="62" y="29"/>
                  </a:lnTo>
                  <a:lnTo>
                    <a:pt x="67" y="11"/>
                  </a:lnTo>
                  <a:lnTo>
                    <a:pt x="47" y="0"/>
                  </a:lnTo>
                  <a:lnTo>
                    <a:pt x="20" y="9"/>
                  </a:lnTo>
                  <a:lnTo>
                    <a:pt x="6" y="0"/>
                  </a:lnTo>
                  <a:lnTo>
                    <a:pt x="0" y="1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2" name="Freeform 10470"/>
            <p:cNvSpPr>
              <a:spLocks/>
            </p:cNvSpPr>
            <p:nvPr/>
          </p:nvSpPr>
          <p:spPr bwMode="auto">
            <a:xfrm>
              <a:off x="7886998" y="4276195"/>
              <a:ext cx="230050" cy="158882"/>
            </a:xfrm>
            <a:custGeom>
              <a:avLst/>
              <a:gdLst>
                <a:gd name="T0" fmla="*/ 0 w 116"/>
                <a:gd name="T1" fmla="*/ 0 h 89"/>
                <a:gd name="T2" fmla="*/ 124451022 w 116"/>
                <a:gd name="T3" fmla="*/ 68550723 h 89"/>
                <a:gd name="T4" fmla="*/ 183401412 w 116"/>
                <a:gd name="T5" fmla="*/ 179289868 h 89"/>
                <a:gd name="T6" fmla="*/ 248900238 w 116"/>
                <a:gd name="T7" fmla="*/ 210928309 h 89"/>
                <a:gd name="T8" fmla="*/ 239076679 w 116"/>
                <a:gd name="T9" fmla="*/ 295300553 h 89"/>
                <a:gd name="T10" fmla="*/ 379901505 w 116"/>
                <a:gd name="T11" fmla="*/ 469316581 h 89"/>
                <a:gd name="T12" fmla="*/ 255450482 w 116"/>
                <a:gd name="T13" fmla="*/ 458771201 h 89"/>
                <a:gd name="T14" fmla="*/ 196500093 w 116"/>
                <a:gd name="T15" fmla="*/ 353305896 h 89"/>
                <a:gd name="T16" fmla="*/ 124451022 w 116"/>
                <a:gd name="T17" fmla="*/ 305845933 h 89"/>
                <a:gd name="T18" fmla="*/ 65500633 w 116"/>
                <a:gd name="T19" fmla="*/ 411311238 h 89"/>
                <a:gd name="T20" fmla="*/ 6550244 w 116"/>
                <a:gd name="T21" fmla="*/ 400765858 h 89"/>
                <a:gd name="T22" fmla="*/ 0 w 116"/>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89"/>
                <a:gd name="T38" fmla="*/ 116 w 116"/>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89">
                  <a:moveTo>
                    <a:pt x="0" y="0"/>
                  </a:moveTo>
                  <a:lnTo>
                    <a:pt x="38" y="13"/>
                  </a:lnTo>
                  <a:lnTo>
                    <a:pt x="56" y="34"/>
                  </a:lnTo>
                  <a:lnTo>
                    <a:pt x="76" y="40"/>
                  </a:lnTo>
                  <a:lnTo>
                    <a:pt x="73" y="56"/>
                  </a:lnTo>
                  <a:lnTo>
                    <a:pt x="116" y="89"/>
                  </a:lnTo>
                  <a:lnTo>
                    <a:pt x="78" y="87"/>
                  </a:lnTo>
                  <a:lnTo>
                    <a:pt x="60" y="67"/>
                  </a:lnTo>
                  <a:lnTo>
                    <a:pt x="38" y="58"/>
                  </a:lnTo>
                  <a:lnTo>
                    <a:pt x="20" y="78"/>
                  </a:lnTo>
                  <a:lnTo>
                    <a:pt x="2" y="7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3" name="Freeform 10471"/>
            <p:cNvSpPr>
              <a:spLocks/>
            </p:cNvSpPr>
            <p:nvPr/>
          </p:nvSpPr>
          <p:spPr bwMode="auto">
            <a:xfrm>
              <a:off x="7886998" y="4276195"/>
              <a:ext cx="230050" cy="158882"/>
            </a:xfrm>
            <a:custGeom>
              <a:avLst/>
              <a:gdLst>
                <a:gd name="T0" fmla="*/ 0 w 116"/>
                <a:gd name="T1" fmla="*/ 0 h 89"/>
                <a:gd name="T2" fmla="*/ 124451022 w 116"/>
                <a:gd name="T3" fmla="*/ 68550723 h 89"/>
                <a:gd name="T4" fmla="*/ 183401412 w 116"/>
                <a:gd name="T5" fmla="*/ 179289868 h 89"/>
                <a:gd name="T6" fmla="*/ 248900238 w 116"/>
                <a:gd name="T7" fmla="*/ 210928309 h 89"/>
                <a:gd name="T8" fmla="*/ 239076679 w 116"/>
                <a:gd name="T9" fmla="*/ 295300553 h 89"/>
                <a:gd name="T10" fmla="*/ 379901505 w 116"/>
                <a:gd name="T11" fmla="*/ 469316581 h 89"/>
                <a:gd name="T12" fmla="*/ 255450482 w 116"/>
                <a:gd name="T13" fmla="*/ 458771201 h 89"/>
                <a:gd name="T14" fmla="*/ 196500093 w 116"/>
                <a:gd name="T15" fmla="*/ 353305896 h 89"/>
                <a:gd name="T16" fmla="*/ 124451022 w 116"/>
                <a:gd name="T17" fmla="*/ 305845933 h 89"/>
                <a:gd name="T18" fmla="*/ 65500633 w 116"/>
                <a:gd name="T19" fmla="*/ 411311238 h 89"/>
                <a:gd name="T20" fmla="*/ 6550244 w 116"/>
                <a:gd name="T21" fmla="*/ 400765858 h 89"/>
                <a:gd name="T22" fmla="*/ 0 w 116"/>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89"/>
                <a:gd name="T38" fmla="*/ 116 w 116"/>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89">
                  <a:moveTo>
                    <a:pt x="0" y="0"/>
                  </a:moveTo>
                  <a:lnTo>
                    <a:pt x="38" y="13"/>
                  </a:lnTo>
                  <a:lnTo>
                    <a:pt x="56" y="34"/>
                  </a:lnTo>
                  <a:lnTo>
                    <a:pt x="76" y="40"/>
                  </a:lnTo>
                  <a:lnTo>
                    <a:pt x="73" y="56"/>
                  </a:lnTo>
                  <a:lnTo>
                    <a:pt x="116" y="89"/>
                  </a:lnTo>
                  <a:lnTo>
                    <a:pt x="78" y="87"/>
                  </a:lnTo>
                  <a:lnTo>
                    <a:pt x="60" y="67"/>
                  </a:lnTo>
                  <a:lnTo>
                    <a:pt x="38" y="58"/>
                  </a:lnTo>
                  <a:lnTo>
                    <a:pt x="20" y="78"/>
                  </a:lnTo>
                  <a:lnTo>
                    <a:pt x="2" y="76"/>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4" name="Freeform 10472"/>
            <p:cNvSpPr>
              <a:spLocks/>
            </p:cNvSpPr>
            <p:nvPr/>
          </p:nvSpPr>
          <p:spPr bwMode="auto">
            <a:xfrm>
              <a:off x="8056049" y="4308218"/>
              <a:ext cx="97597" cy="43107"/>
            </a:xfrm>
            <a:custGeom>
              <a:avLst/>
              <a:gdLst>
                <a:gd name="T0" fmla="*/ 0 w 49"/>
                <a:gd name="T1" fmla="*/ 84889476 h 24"/>
                <a:gd name="T2" fmla="*/ 115123686 w 49"/>
                <a:gd name="T3" fmla="*/ 47750909 h 24"/>
                <a:gd name="T4" fmla="*/ 131568371 w 49"/>
                <a:gd name="T5" fmla="*/ 0 h 24"/>
                <a:gd name="T6" fmla="*/ 161172071 w 49"/>
                <a:gd name="T7" fmla="*/ 47750909 h 24"/>
                <a:gd name="T8" fmla="*/ 95387886 w 49"/>
                <a:gd name="T9" fmla="*/ 127334214 h 24"/>
                <a:gd name="T10" fmla="*/ 0 w 49"/>
                <a:gd name="T11" fmla="*/ 84889476 h 24"/>
                <a:gd name="T12" fmla="*/ 0 60000 65536"/>
                <a:gd name="T13" fmla="*/ 0 60000 65536"/>
                <a:gd name="T14" fmla="*/ 0 60000 65536"/>
                <a:gd name="T15" fmla="*/ 0 60000 65536"/>
                <a:gd name="T16" fmla="*/ 0 60000 65536"/>
                <a:gd name="T17" fmla="*/ 0 60000 65536"/>
                <a:gd name="T18" fmla="*/ 0 w 49"/>
                <a:gd name="T19" fmla="*/ 0 h 24"/>
                <a:gd name="T20" fmla="*/ 49 w 4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9" h="24">
                  <a:moveTo>
                    <a:pt x="0" y="16"/>
                  </a:moveTo>
                  <a:lnTo>
                    <a:pt x="35" y="9"/>
                  </a:lnTo>
                  <a:lnTo>
                    <a:pt x="40" y="0"/>
                  </a:lnTo>
                  <a:lnTo>
                    <a:pt x="49" y="9"/>
                  </a:lnTo>
                  <a:lnTo>
                    <a:pt x="29" y="24"/>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5" name="Freeform 10473"/>
            <p:cNvSpPr>
              <a:spLocks/>
            </p:cNvSpPr>
            <p:nvPr/>
          </p:nvSpPr>
          <p:spPr bwMode="auto">
            <a:xfrm>
              <a:off x="8056049" y="4308218"/>
              <a:ext cx="97597" cy="43107"/>
            </a:xfrm>
            <a:custGeom>
              <a:avLst/>
              <a:gdLst>
                <a:gd name="T0" fmla="*/ 0 w 49"/>
                <a:gd name="T1" fmla="*/ 84889476 h 24"/>
                <a:gd name="T2" fmla="*/ 115123686 w 49"/>
                <a:gd name="T3" fmla="*/ 47750909 h 24"/>
                <a:gd name="T4" fmla="*/ 131568371 w 49"/>
                <a:gd name="T5" fmla="*/ 0 h 24"/>
                <a:gd name="T6" fmla="*/ 161172071 w 49"/>
                <a:gd name="T7" fmla="*/ 47750909 h 24"/>
                <a:gd name="T8" fmla="*/ 95387886 w 49"/>
                <a:gd name="T9" fmla="*/ 127334214 h 24"/>
                <a:gd name="T10" fmla="*/ 0 w 49"/>
                <a:gd name="T11" fmla="*/ 84889476 h 24"/>
                <a:gd name="T12" fmla="*/ 0 60000 65536"/>
                <a:gd name="T13" fmla="*/ 0 60000 65536"/>
                <a:gd name="T14" fmla="*/ 0 60000 65536"/>
                <a:gd name="T15" fmla="*/ 0 60000 65536"/>
                <a:gd name="T16" fmla="*/ 0 60000 65536"/>
                <a:gd name="T17" fmla="*/ 0 60000 65536"/>
                <a:gd name="T18" fmla="*/ 0 w 49"/>
                <a:gd name="T19" fmla="*/ 0 h 24"/>
                <a:gd name="T20" fmla="*/ 49 w 4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49" h="24">
                  <a:moveTo>
                    <a:pt x="0" y="16"/>
                  </a:moveTo>
                  <a:lnTo>
                    <a:pt x="35" y="9"/>
                  </a:lnTo>
                  <a:lnTo>
                    <a:pt x="40" y="0"/>
                  </a:lnTo>
                  <a:lnTo>
                    <a:pt x="49" y="9"/>
                  </a:lnTo>
                  <a:lnTo>
                    <a:pt x="29" y="24"/>
                  </a:lnTo>
                  <a:lnTo>
                    <a:pt x="0"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6" name="Freeform 10474"/>
            <p:cNvSpPr>
              <a:spLocks/>
            </p:cNvSpPr>
            <p:nvPr/>
          </p:nvSpPr>
          <p:spPr bwMode="auto">
            <a:xfrm>
              <a:off x="8113563" y="4276195"/>
              <a:ext cx="52283" cy="44339"/>
            </a:xfrm>
            <a:custGeom>
              <a:avLst/>
              <a:gdLst>
                <a:gd name="T0" fmla="*/ 0 w 26"/>
                <a:gd name="T1" fmla="*/ 0 h 25"/>
                <a:gd name="T2" fmla="*/ 86342293 w 26"/>
                <a:gd name="T3" fmla="*/ 83823048 h 25"/>
                <a:gd name="T4" fmla="*/ 86342293 w 26"/>
                <a:gd name="T5" fmla="*/ 130971798 h 25"/>
                <a:gd name="T6" fmla="*/ 66416726 w 26"/>
                <a:gd name="T7" fmla="*/ 57627774 h 25"/>
                <a:gd name="T8" fmla="*/ 0 w 26"/>
                <a:gd name="T9" fmla="*/ 0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0" y="0"/>
                  </a:moveTo>
                  <a:lnTo>
                    <a:pt x="26" y="16"/>
                  </a:lnTo>
                  <a:lnTo>
                    <a:pt x="26" y="25"/>
                  </a:lnTo>
                  <a:lnTo>
                    <a:pt x="20" y="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7" name="Freeform 10475"/>
            <p:cNvSpPr>
              <a:spLocks/>
            </p:cNvSpPr>
            <p:nvPr/>
          </p:nvSpPr>
          <p:spPr bwMode="auto">
            <a:xfrm>
              <a:off x="8113563" y="4276195"/>
              <a:ext cx="52283" cy="44339"/>
            </a:xfrm>
            <a:custGeom>
              <a:avLst/>
              <a:gdLst>
                <a:gd name="T0" fmla="*/ 0 w 26"/>
                <a:gd name="T1" fmla="*/ 0 h 25"/>
                <a:gd name="T2" fmla="*/ 86342293 w 26"/>
                <a:gd name="T3" fmla="*/ 83823048 h 25"/>
                <a:gd name="T4" fmla="*/ 86342293 w 26"/>
                <a:gd name="T5" fmla="*/ 130971798 h 25"/>
                <a:gd name="T6" fmla="*/ 66416726 w 26"/>
                <a:gd name="T7" fmla="*/ 57627774 h 25"/>
                <a:gd name="T8" fmla="*/ 0 w 26"/>
                <a:gd name="T9" fmla="*/ 0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0" y="0"/>
                  </a:moveTo>
                  <a:lnTo>
                    <a:pt x="26" y="16"/>
                  </a:lnTo>
                  <a:lnTo>
                    <a:pt x="26" y="25"/>
                  </a:lnTo>
                  <a:lnTo>
                    <a:pt x="20" y="11"/>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8" name="Freeform 10476"/>
            <p:cNvSpPr>
              <a:spLocks/>
            </p:cNvSpPr>
            <p:nvPr/>
          </p:nvSpPr>
          <p:spPr bwMode="auto">
            <a:xfrm>
              <a:off x="3104759" y="4625982"/>
              <a:ext cx="189965" cy="178588"/>
            </a:xfrm>
            <a:custGeom>
              <a:avLst/>
              <a:gdLst>
                <a:gd name="T0" fmla="*/ 0 w 96"/>
                <a:gd name="T1" fmla="*/ 200460651 h 100"/>
                <a:gd name="T2" fmla="*/ 182995640 w 96"/>
                <a:gd name="T3" fmla="*/ 400921302 h 100"/>
                <a:gd name="T4" fmla="*/ 166656261 w 96"/>
                <a:gd name="T5" fmla="*/ 516979285 h 100"/>
                <a:gd name="T6" fmla="*/ 267958609 w 96"/>
                <a:gd name="T7" fmla="*/ 527528755 h 100"/>
                <a:gd name="T8" fmla="*/ 307171317 w 96"/>
                <a:gd name="T9" fmla="*/ 411473074 h 100"/>
                <a:gd name="T10" fmla="*/ 313707069 w 96"/>
                <a:gd name="T11" fmla="*/ 305966862 h 100"/>
                <a:gd name="T12" fmla="*/ 277762237 w 96"/>
                <a:gd name="T13" fmla="*/ 295415090 h 100"/>
                <a:gd name="T14" fmla="*/ 261422858 w 96"/>
                <a:gd name="T15" fmla="*/ 200460651 h 100"/>
                <a:gd name="T16" fmla="*/ 182995640 w 96"/>
                <a:gd name="T17" fmla="*/ 174083522 h 100"/>
                <a:gd name="T18" fmla="*/ 173192012 w 96"/>
                <a:gd name="T19" fmla="*/ 58027841 h 100"/>
                <a:gd name="T20" fmla="*/ 137247181 w 96"/>
                <a:gd name="T21" fmla="*/ 0 h 100"/>
                <a:gd name="T22" fmla="*/ 22875131 w 96"/>
                <a:gd name="T23" fmla="*/ 21101242 h 100"/>
                <a:gd name="T24" fmla="*/ 0 w 96"/>
                <a:gd name="T25" fmla="*/ 200460651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00"/>
                <a:gd name="T41" fmla="*/ 96 w 96"/>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00">
                  <a:moveTo>
                    <a:pt x="0" y="38"/>
                  </a:moveTo>
                  <a:lnTo>
                    <a:pt x="56" y="76"/>
                  </a:lnTo>
                  <a:lnTo>
                    <a:pt x="51" y="98"/>
                  </a:lnTo>
                  <a:lnTo>
                    <a:pt x="82" y="100"/>
                  </a:lnTo>
                  <a:lnTo>
                    <a:pt x="94" y="78"/>
                  </a:lnTo>
                  <a:lnTo>
                    <a:pt x="96" y="58"/>
                  </a:lnTo>
                  <a:lnTo>
                    <a:pt x="85" y="56"/>
                  </a:lnTo>
                  <a:lnTo>
                    <a:pt x="80" y="38"/>
                  </a:lnTo>
                  <a:lnTo>
                    <a:pt x="56" y="33"/>
                  </a:lnTo>
                  <a:lnTo>
                    <a:pt x="53" y="11"/>
                  </a:lnTo>
                  <a:lnTo>
                    <a:pt x="42" y="0"/>
                  </a:lnTo>
                  <a:lnTo>
                    <a:pt x="7" y="4"/>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89" name="Freeform 10477"/>
            <p:cNvSpPr>
              <a:spLocks/>
            </p:cNvSpPr>
            <p:nvPr/>
          </p:nvSpPr>
          <p:spPr bwMode="auto">
            <a:xfrm>
              <a:off x="3104759" y="4625982"/>
              <a:ext cx="189965" cy="178588"/>
            </a:xfrm>
            <a:custGeom>
              <a:avLst/>
              <a:gdLst>
                <a:gd name="T0" fmla="*/ 0 w 96"/>
                <a:gd name="T1" fmla="*/ 200460651 h 100"/>
                <a:gd name="T2" fmla="*/ 182995640 w 96"/>
                <a:gd name="T3" fmla="*/ 400921302 h 100"/>
                <a:gd name="T4" fmla="*/ 166656261 w 96"/>
                <a:gd name="T5" fmla="*/ 516979285 h 100"/>
                <a:gd name="T6" fmla="*/ 267958609 w 96"/>
                <a:gd name="T7" fmla="*/ 527528755 h 100"/>
                <a:gd name="T8" fmla="*/ 307171317 w 96"/>
                <a:gd name="T9" fmla="*/ 411473074 h 100"/>
                <a:gd name="T10" fmla="*/ 313707069 w 96"/>
                <a:gd name="T11" fmla="*/ 305966862 h 100"/>
                <a:gd name="T12" fmla="*/ 277762237 w 96"/>
                <a:gd name="T13" fmla="*/ 295415090 h 100"/>
                <a:gd name="T14" fmla="*/ 261422858 w 96"/>
                <a:gd name="T15" fmla="*/ 200460651 h 100"/>
                <a:gd name="T16" fmla="*/ 182995640 w 96"/>
                <a:gd name="T17" fmla="*/ 174083522 h 100"/>
                <a:gd name="T18" fmla="*/ 173192012 w 96"/>
                <a:gd name="T19" fmla="*/ 58027841 h 100"/>
                <a:gd name="T20" fmla="*/ 137247181 w 96"/>
                <a:gd name="T21" fmla="*/ 0 h 100"/>
                <a:gd name="T22" fmla="*/ 22875131 w 96"/>
                <a:gd name="T23" fmla="*/ 21101242 h 100"/>
                <a:gd name="T24" fmla="*/ 0 w 96"/>
                <a:gd name="T25" fmla="*/ 200460651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00"/>
                <a:gd name="T41" fmla="*/ 96 w 96"/>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00">
                  <a:moveTo>
                    <a:pt x="0" y="38"/>
                  </a:moveTo>
                  <a:lnTo>
                    <a:pt x="56" y="76"/>
                  </a:lnTo>
                  <a:lnTo>
                    <a:pt x="51" y="98"/>
                  </a:lnTo>
                  <a:lnTo>
                    <a:pt x="82" y="100"/>
                  </a:lnTo>
                  <a:lnTo>
                    <a:pt x="94" y="78"/>
                  </a:lnTo>
                  <a:lnTo>
                    <a:pt x="96" y="58"/>
                  </a:lnTo>
                  <a:lnTo>
                    <a:pt x="85" y="56"/>
                  </a:lnTo>
                  <a:lnTo>
                    <a:pt x="80" y="38"/>
                  </a:lnTo>
                  <a:lnTo>
                    <a:pt x="56" y="33"/>
                  </a:lnTo>
                  <a:lnTo>
                    <a:pt x="53" y="11"/>
                  </a:lnTo>
                  <a:lnTo>
                    <a:pt x="42" y="0"/>
                  </a:lnTo>
                  <a:lnTo>
                    <a:pt x="7" y="4"/>
                  </a:lnTo>
                  <a:lnTo>
                    <a:pt x="0" y="3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0" name="Freeform 10478"/>
            <p:cNvSpPr>
              <a:spLocks/>
            </p:cNvSpPr>
            <p:nvPr/>
          </p:nvSpPr>
          <p:spPr bwMode="auto">
            <a:xfrm>
              <a:off x="2667316" y="4224467"/>
              <a:ext cx="292790" cy="376883"/>
            </a:xfrm>
            <a:custGeom>
              <a:avLst/>
              <a:gdLst>
                <a:gd name="T0" fmla="*/ 0 w 147"/>
                <a:gd name="T1" fmla="*/ 257314101 h 212"/>
                <a:gd name="T2" fmla="*/ 36180486 w 147"/>
                <a:gd name="T3" fmla="*/ 210051860 h 212"/>
                <a:gd name="T4" fmla="*/ 29601886 w 147"/>
                <a:gd name="T5" fmla="*/ 267815548 h 212"/>
                <a:gd name="T6" fmla="*/ 82228871 w 147"/>
                <a:gd name="T7" fmla="*/ 294072604 h 212"/>
                <a:gd name="T8" fmla="*/ 124989771 w 147"/>
                <a:gd name="T9" fmla="*/ 189046674 h 212"/>
                <a:gd name="T10" fmla="*/ 213797243 w 147"/>
                <a:gd name="T11" fmla="*/ 105025930 h 212"/>
                <a:gd name="T12" fmla="*/ 233533043 w 147"/>
                <a:gd name="T13" fmla="*/ 0 h 212"/>
                <a:gd name="T14" fmla="*/ 315761914 w 147"/>
                <a:gd name="T15" fmla="*/ 141784432 h 212"/>
                <a:gd name="T16" fmla="*/ 427594486 w 147"/>
                <a:gd name="T17" fmla="*/ 152288171 h 212"/>
                <a:gd name="T18" fmla="*/ 411147986 w 147"/>
                <a:gd name="T19" fmla="*/ 220553307 h 212"/>
                <a:gd name="T20" fmla="*/ 434173086 w 147"/>
                <a:gd name="T21" fmla="*/ 246810362 h 212"/>
                <a:gd name="T22" fmla="*/ 338787014 w 147"/>
                <a:gd name="T23" fmla="*/ 315077790 h 212"/>
                <a:gd name="T24" fmla="*/ 286160029 w 147"/>
                <a:gd name="T25" fmla="*/ 456862222 h 212"/>
                <a:gd name="T26" fmla="*/ 322340514 w 147"/>
                <a:gd name="T27" fmla="*/ 572389599 h 212"/>
                <a:gd name="T28" fmla="*/ 374967500 w 147"/>
                <a:gd name="T29" fmla="*/ 609148102 h 212"/>
                <a:gd name="T30" fmla="*/ 411147986 w 147"/>
                <a:gd name="T31" fmla="*/ 561888152 h 212"/>
                <a:gd name="T32" fmla="*/ 411147986 w 147"/>
                <a:gd name="T33" fmla="*/ 666914082 h 212"/>
                <a:gd name="T34" fmla="*/ 447330286 w 147"/>
                <a:gd name="T35" fmla="*/ 666914082 h 212"/>
                <a:gd name="T36" fmla="*/ 483510771 w 147"/>
                <a:gd name="T37" fmla="*/ 750934825 h 212"/>
                <a:gd name="T38" fmla="*/ 453908886 w 147"/>
                <a:gd name="T39" fmla="*/ 950482946 h 212"/>
                <a:gd name="T40" fmla="*/ 434173086 w 147"/>
                <a:gd name="T41" fmla="*/ 960984394 h 212"/>
                <a:gd name="T42" fmla="*/ 470353571 w 147"/>
                <a:gd name="T43" fmla="*/ 997745188 h 212"/>
                <a:gd name="T44" fmla="*/ 447330286 w 147"/>
                <a:gd name="T45" fmla="*/ 1066010324 h 212"/>
                <a:gd name="T46" fmla="*/ 411147986 w 147"/>
                <a:gd name="T47" fmla="*/ 1113272565 h 212"/>
                <a:gd name="T48" fmla="*/ 190772143 w 147"/>
                <a:gd name="T49" fmla="*/ 866462203 h 212"/>
                <a:gd name="T50" fmla="*/ 95386071 w 147"/>
                <a:gd name="T51" fmla="*/ 504124463 h 212"/>
                <a:gd name="T52" fmla="*/ 6578600 w 147"/>
                <a:gd name="T53" fmla="*/ 351836292 h 212"/>
                <a:gd name="T54" fmla="*/ 0 w 147"/>
                <a:gd name="T55" fmla="*/ 257314101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7"/>
                <a:gd name="T85" fmla="*/ 0 h 212"/>
                <a:gd name="T86" fmla="*/ 147 w 147"/>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7" h="212">
                  <a:moveTo>
                    <a:pt x="0" y="49"/>
                  </a:moveTo>
                  <a:lnTo>
                    <a:pt x="11" y="40"/>
                  </a:lnTo>
                  <a:lnTo>
                    <a:pt x="9" y="51"/>
                  </a:lnTo>
                  <a:lnTo>
                    <a:pt x="25" y="56"/>
                  </a:lnTo>
                  <a:lnTo>
                    <a:pt x="38" y="36"/>
                  </a:lnTo>
                  <a:lnTo>
                    <a:pt x="65" y="20"/>
                  </a:lnTo>
                  <a:lnTo>
                    <a:pt x="71" y="0"/>
                  </a:lnTo>
                  <a:lnTo>
                    <a:pt x="96" y="27"/>
                  </a:lnTo>
                  <a:lnTo>
                    <a:pt x="130" y="29"/>
                  </a:lnTo>
                  <a:lnTo>
                    <a:pt x="125" y="42"/>
                  </a:lnTo>
                  <a:lnTo>
                    <a:pt x="132" y="47"/>
                  </a:lnTo>
                  <a:lnTo>
                    <a:pt x="103" y="60"/>
                  </a:lnTo>
                  <a:lnTo>
                    <a:pt x="87" y="87"/>
                  </a:lnTo>
                  <a:lnTo>
                    <a:pt x="98" y="109"/>
                  </a:lnTo>
                  <a:lnTo>
                    <a:pt x="114" y="116"/>
                  </a:lnTo>
                  <a:lnTo>
                    <a:pt x="125" y="107"/>
                  </a:lnTo>
                  <a:lnTo>
                    <a:pt x="125" y="127"/>
                  </a:lnTo>
                  <a:lnTo>
                    <a:pt x="136" y="127"/>
                  </a:lnTo>
                  <a:lnTo>
                    <a:pt x="147" y="143"/>
                  </a:lnTo>
                  <a:lnTo>
                    <a:pt x="138" y="181"/>
                  </a:lnTo>
                  <a:lnTo>
                    <a:pt x="132" y="183"/>
                  </a:lnTo>
                  <a:lnTo>
                    <a:pt x="143" y="190"/>
                  </a:lnTo>
                  <a:lnTo>
                    <a:pt x="136" y="203"/>
                  </a:lnTo>
                  <a:lnTo>
                    <a:pt x="125" y="212"/>
                  </a:lnTo>
                  <a:lnTo>
                    <a:pt x="58" y="165"/>
                  </a:lnTo>
                  <a:lnTo>
                    <a:pt x="29" y="96"/>
                  </a:lnTo>
                  <a:lnTo>
                    <a:pt x="2" y="67"/>
                  </a:lnTo>
                  <a:lnTo>
                    <a:pt x="0" y="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1" name="Freeform 10479"/>
            <p:cNvSpPr>
              <a:spLocks/>
            </p:cNvSpPr>
            <p:nvPr/>
          </p:nvSpPr>
          <p:spPr bwMode="auto">
            <a:xfrm>
              <a:off x="2667316" y="4224467"/>
              <a:ext cx="292790" cy="376883"/>
            </a:xfrm>
            <a:custGeom>
              <a:avLst/>
              <a:gdLst>
                <a:gd name="T0" fmla="*/ 0 w 147"/>
                <a:gd name="T1" fmla="*/ 257314101 h 212"/>
                <a:gd name="T2" fmla="*/ 36180486 w 147"/>
                <a:gd name="T3" fmla="*/ 210051860 h 212"/>
                <a:gd name="T4" fmla="*/ 29601886 w 147"/>
                <a:gd name="T5" fmla="*/ 267815548 h 212"/>
                <a:gd name="T6" fmla="*/ 82228871 w 147"/>
                <a:gd name="T7" fmla="*/ 294072604 h 212"/>
                <a:gd name="T8" fmla="*/ 124989771 w 147"/>
                <a:gd name="T9" fmla="*/ 189046674 h 212"/>
                <a:gd name="T10" fmla="*/ 213797243 w 147"/>
                <a:gd name="T11" fmla="*/ 105025930 h 212"/>
                <a:gd name="T12" fmla="*/ 233533043 w 147"/>
                <a:gd name="T13" fmla="*/ 0 h 212"/>
                <a:gd name="T14" fmla="*/ 315761914 w 147"/>
                <a:gd name="T15" fmla="*/ 141784432 h 212"/>
                <a:gd name="T16" fmla="*/ 427594486 w 147"/>
                <a:gd name="T17" fmla="*/ 152288171 h 212"/>
                <a:gd name="T18" fmla="*/ 411147986 w 147"/>
                <a:gd name="T19" fmla="*/ 220553307 h 212"/>
                <a:gd name="T20" fmla="*/ 434173086 w 147"/>
                <a:gd name="T21" fmla="*/ 246810362 h 212"/>
                <a:gd name="T22" fmla="*/ 338787014 w 147"/>
                <a:gd name="T23" fmla="*/ 315077790 h 212"/>
                <a:gd name="T24" fmla="*/ 286160029 w 147"/>
                <a:gd name="T25" fmla="*/ 456862222 h 212"/>
                <a:gd name="T26" fmla="*/ 322340514 w 147"/>
                <a:gd name="T27" fmla="*/ 572389599 h 212"/>
                <a:gd name="T28" fmla="*/ 374967500 w 147"/>
                <a:gd name="T29" fmla="*/ 609148102 h 212"/>
                <a:gd name="T30" fmla="*/ 411147986 w 147"/>
                <a:gd name="T31" fmla="*/ 561888152 h 212"/>
                <a:gd name="T32" fmla="*/ 411147986 w 147"/>
                <a:gd name="T33" fmla="*/ 666914082 h 212"/>
                <a:gd name="T34" fmla="*/ 447330286 w 147"/>
                <a:gd name="T35" fmla="*/ 666914082 h 212"/>
                <a:gd name="T36" fmla="*/ 483510771 w 147"/>
                <a:gd name="T37" fmla="*/ 750934825 h 212"/>
                <a:gd name="T38" fmla="*/ 453908886 w 147"/>
                <a:gd name="T39" fmla="*/ 950482946 h 212"/>
                <a:gd name="T40" fmla="*/ 434173086 w 147"/>
                <a:gd name="T41" fmla="*/ 960984394 h 212"/>
                <a:gd name="T42" fmla="*/ 470353571 w 147"/>
                <a:gd name="T43" fmla="*/ 997745188 h 212"/>
                <a:gd name="T44" fmla="*/ 447330286 w 147"/>
                <a:gd name="T45" fmla="*/ 1066010324 h 212"/>
                <a:gd name="T46" fmla="*/ 411147986 w 147"/>
                <a:gd name="T47" fmla="*/ 1113272565 h 212"/>
                <a:gd name="T48" fmla="*/ 190772143 w 147"/>
                <a:gd name="T49" fmla="*/ 866462203 h 212"/>
                <a:gd name="T50" fmla="*/ 95386071 w 147"/>
                <a:gd name="T51" fmla="*/ 504124463 h 212"/>
                <a:gd name="T52" fmla="*/ 6578600 w 147"/>
                <a:gd name="T53" fmla="*/ 351836292 h 212"/>
                <a:gd name="T54" fmla="*/ 0 w 147"/>
                <a:gd name="T55" fmla="*/ 257314101 h 2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7"/>
                <a:gd name="T85" fmla="*/ 0 h 212"/>
                <a:gd name="T86" fmla="*/ 147 w 147"/>
                <a:gd name="T87" fmla="*/ 212 h 2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7" h="212">
                  <a:moveTo>
                    <a:pt x="0" y="49"/>
                  </a:moveTo>
                  <a:lnTo>
                    <a:pt x="11" y="40"/>
                  </a:lnTo>
                  <a:lnTo>
                    <a:pt x="9" y="51"/>
                  </a:lnTo>
                  <a:lnTo>
                    <a:pt x="25" y="56"/>
                  </a:lnTo>
                  <a:lnTo>
                    <a:pt x="38" y="36"/>
                  </a:lnTo>
                  <a:lnTo>
                    <a:pt x="65" y="20"/>
                  </a:lnTo>
                  <a:lnTo>
                    <a:pt x="71" y="0"/>
                  </a:lnTo>
                  <a:lnTo>
                    <a:pt x="96" y="27"/>
                  </a:lnTo>
                  <a:lnTo>
                    <a:pt x="130" y="29"/>
                  </a:lnTo>
                  <a:lnTo>
                    <a:pt x="125" y="42"/>
                  </a:lnTo>
                  <a:lnTo>
                    <a:pt x="132" y="47"/>
                  </a:lnTo>
                  <a:lnTo>
                    <a:pt x="103" y="60"/>
                  </a:lnTo>
                  <a:lnTo>
                    <a:pt x="87" y="87"/>
                  </a:lnTo>
                  <a:lnTo>
                    <a:pt x="98" y="109"/>
                  </a:lnTo>
                  <a:lnTo>
                    <a:pt x="114" y="116"/>
                  </a:lnTo>
                  <a:lnTo>
                    <a:pt x="125" y="107"/>
                  </a:lnTo>
                  <a:lnTo>
                    <a:pt x="125" y="127"/>
                  </a:lnTo>
                  <a:lnTo>
                    <a:pt x="136" y="127"/>
                  </a:lnTo>
                  <a:lnTo>
                    <a:pt x="147" y="143"/>
                  </a:lnTo>
                  <a:lnTo>
                    <a:pt x="138" y="181"/>
                  </a:lnTo>
                  <a:lnTo>
                    <a:pt x="132" y="183"/>
                  </a:lnTo>
                  <a:lnTo>
                    <a:pt x="143" y="190"/>
                  </a:lnTo>
                  <a:lnTo>
                    <a:pt x="136" y="203"/>
                  </a:lnTo>
                  <a:lnTo>
                    <a:pt x="125" y="212"/>
                  </a:lnTo>
                  <a:lnTo>
                    <a:pt x="58" y="165"/>
                  </a:lnTo>
                  <a:lnTo>
                    <a:pt x="29" y="96"/>
                  </a:lnTo>
                  <a:lnTo>
                    <a:pt x="2" y="67"/>
                  </a:lnTo>
                  <a:lnTo>
                    <a:pt x="0" y="49"/>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2" name="Freeform 10480"/>
            <p:cNvSpPr>
              <a:spLocks/>
            </p:cNvSpPr>
            <p:nvPr/>
          </p:nvSpPr>
          <p:spPr bwMode="auto">
            <a:xfrm>
              <a:off x="4357831" y="3294576"/>
              <a:ext cx="74942" cy="115775"/>
            </a:xfrm>
            <a:custGeom>
              <a:avLst/>
              <a:gdLst>
                <a:gd name="T0" fmla="*/ 0 w 38"/>
                <a:gd name="T1" fmla="*/ 220974676 h 65"/>
                <a:gd name="T2" fmla="*/ 19541182 w 38"/>
                <a:gd name="T3" fmla="*/ 236758089 h 65"/>
                <a:gd name="T4" fmla="*/ 13027455 w 38"/>
                <a:gd name="T5" fmla="*/ 341984672 h 65"/>
                <a:gd name="T6" fmla="*/ 78162931 w 38"/>
                <a:gd name="T7" fmla="*/ 341984672 h 65"/>
                <a:gd name="T8" fmla="*/ 78162931 w 38"/>
                <a:gd name="T9" fmla="*/ 163100629 h 65"/>
                <a:gd name="T10" fmla="*/ 123757226 w 38"/>
                <a:gd name="T11" fmla="*/ 10521510 h 65"/>
                <a:gd name="T12" fmla="*/ 19541182 w 38"/>
                <a:gd name="T13" fmla="*/ 0 h 65"/>
                <a:gd name="T14" fmla="*/ 0 w 38"/>
                <a:gd name="T15" fmla="*/ 220974676 h 6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5"/>
                <a:gd name="T26" fmla="*/ 38 w 3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5">
                  <a:moveTo>
                    <a:pt x="0" y="42"/>
                  </a:moveTo>
                  <a:lnTo>
                    <a:pt x="6" y="45"/>
                  </a:lnTo>
                  <a:lnTo>
                    <a:pt x="4" y="65"/>
                  </a:lnTo>
                  <a:lnTo>
                    <a:pt x="24" y="65"/>
                  </a:lnTo>
                  <a:lnTo>
                    <a:pt x="24" y="31"/>
                  </a:lnTo>
                  <a:lnTo>
                    <a:pt x="38" y="2"/>
                  </a:lnTo>
                  <a:lnTo>
                    <a:pt x="6" y="0"/>
                  </a:lnTo>
                  <a:lnTo>
                    <a:pt x="0" y="4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3" name="Freeform 10481"/>
            <p:cNvSpPr>
              <a:spLocks/>
            </p:cNvSpPr>
            <p:nvPr/>
          </p:nvSpPr>
          <p:spPr bwMode="auto">
            <a:xfrm>
              <a:off x="4357831" y="3294576"/>
              <a:ext cx="74942" cy="115775"/>
            </a:xfrm>
            <a:custGeom>
              <a:avLst/>
              <a:gdLst>
                <a:gd name="T0" fmla="*/ 0 w 38"/>
                <a:gd name="T1" fmla="*/ 220974676 h 65"/>
                <a:gd name="T2" fmla="*/ 19541182 w 38"/>
                <a:gd name="T3" fmla="*/ 236758089 h 65"/>
                <a:gd name="T4" fmla="*/ 13027455 w 38"/>
                <a:gd name="T5" fmla="*/ 341984672 h 65"/>
                <a:gd name="T6" fmla="*/ 78162931 w 38"/>
                <a:gd name="T7" fmla="*/ 341984672 h 65"/>
                <a:gd name="T8" fmla="*/ 78162931 w 38"/>
                <a:gd name="T9" fmla="*/ 163100629 h 65"/>
                <a:gd name="T10" fmla="*/ 123757226 w 38"/>
                <a:gd name="T11" fmla="*/ 10521510 h 65"/>
                <a:gd name="T12" fmla="*/ 19541182 w 38"/>
                <a:gd name="T13" fmla="*/ 0 h 65"/>
                <a:gd name="T14" fmla="*/ 0 w 38"/>
                <a:gd name="T15" fmla="*/ 220974676 h 6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5"/>
                <a:gd name="T26" fmla="*/ 38 w 3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5">
                  <a:moveTo>
                    <a:pt x="0" y="42"/>
                  </a:moveTo>
                  <a:lnTo>
                    <a:pt x="6" y="45"/>
                  </a:lnTo>
                  <a:lnTo>
                    <a:pt x="4" y="65"/>
                  </a:lnTo>
                  <a:lnTo>
                    <a:pt x="24" y="65"/>
                  </a:lnTo>
                  <a:lnTo>
                    <a:pt x="24" y="31"/>
                  </a:lnTo>
                  <a:lnTo>
                    <a:pt x="38" y="2"/>
                  </a:lnTo>
                  <a:lnTo>
                    <a:pt x="6" y="0"/>
                  </a:lnTo>
                  <a:lnTo>
                    <a:pt x="0" y="4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4" name="Freeform 10482"/>
            <p:cNvSpPr>
              <a:spLocks/>
            </p:cNvSpPr>
            <p:nvPr/>
          </p:nvSpPr>
          <p:spPr bwMode="auto">
            <a:xfrm>
              <a:off x="5389567" y="3526125"/>
              <a:ext cx="493213" cy="364566"/>
            </a:xfrm>
            <a:custGeom>
              <a:avLst/>
              <a:gdLst>
                <a:gd name="T0" fmla="*/ 0 w 248"/>
                <a:gd name="T1" fmla="*/ 278414604 h 205"/>
                <a:gd name="T2" fmla="*/ 144506893 w 248"/>
                <a:gd name="T3" fmla="*/ 551577789 h 205"/>
                <a:gd name="T4" fmla="*/ 174064051 w 248"/>
                <a:gd name="T5" fmla="*/ 761703316 h 205"/>
                <a:gd name="T6" fmla="*/ 239748838 w 248"/>
                <a:gd name="T7" fmla="*/ 829992393 h 205"/>
                <a:gd name="T8" fmla="*/ 305433624 w 248"/>
                <a:gd name="T9" fmla="*/ 1029610497 h 205"/>
                <a:gd name="T10" fmla="*/ 374402741 w 248"/>
                <a:gd name="T11" fmla="*/ 971826550 h 205"/>
                <a:gd name="T12" fmla="*/ 446654376 w 248"/>
                <a:gd name="T13" fmla="*/ 1019105367 h 205"/>
                <a:gd name="T14" fmla="*/ 446654376 w 248"/>
                <a:gd name="T15" fmla="*/ 1076889314 h 205"/>
                <a:gd name="T16" fmla="*/ 548466792 w 248"/>
                <a:gd name="T17" fmla="*/ 914042603 h 205"/>
                <a:gd name="T18" fmla="*/ 666699046 w 248"/>
                <a:gd name="T19" fmla="*/ 866763787 h 205"/>
                <a:gd name="T20" fmla="*/ 784931300 w 248"/>
                <a:gd name="T21" fmla="*/ 798474710 h 205"/>
                <a:gd name="T22" fmla="*/ 814488457 w 248"/>
                <a:gd name="T23" fmla="*/ 677653105 h 205"/>
                <a:gd name="T24" fmla="*/ 791498148 w 248"/>
                <a:gd name="T25" fmla="*/ 630374288 h 205"/>
                <a:gd name="T26" fmla="*/ 666699046 w 248"/>
                <a:gd name="T27" fmla="*/ 609361736 h 205"/>
                <a:gd name="T28" fmla="*/ 630571417 w 248"/>
                <a:gd name="T29" fmla="*/ 514806395 h 205"/>
                <a:gd name="T30" fmla="*/ 620718427 w 248"/>
                <a:gd name="T31" fmla="*/ 488540131 h 205"/>
                <a:gd name="T32" fmla="*/ 525476483 w 248"/>
                <a:gd name="T33" fmla="*/ 246896921 h 205"/>
                <a:gd name="T34" fmla="*/ 459791696 w 248"/>
                <a:gd name="T35" fmla="*/ 210125527 h 205"/>
                <a:gd name="T36" fmla="*/ 423665878 w 248"/>
                <a:gd name="T37" fmla="*/ 231138080 h 205"/>
                <a:gd name="T38" fmla="*/ 387538249 w 248"/>
                <a:gd name="T39" fmla="*/ 199618104 h 205"/>
                <a:gd name="T40" fmla="*/ 344843772 w 248"/>
                <a:gd name="T41" fmla="*/ 173351840 h 205"/>
                <a:gd name="T42" fmla="*/ 344843772 w 248"/>
                <a:gd name="T43" fmla="*/ 126075316 h 205"/>
                <a:gd name="T44" fmla="*/ 167495391 w 248"/>
                <a:gd name="T45" fmla="*/ 0 h 205"/>
                <a:gd name="T46" fmla="*/ 85390766 w 248"/>
                <a:gd name="T47" fmla="*/ 47278817 h 205"/>
                <a:gd name="T48" fmla="*/ 131369574 w 248"/>
                <a:gd name="T49" fmla="*/ 105062763 h 205"/>
                <a:gd name="T50" fmla="*/ 101810604 w 248"/>
                <a:gd name="T51" fmla="*/ 152341580 h 205"/>
                <a:gd name="T52" fmla="*/ 49263137 w 248"/>
                <a:gd name="T53" fmla="*/ 210125527 h 205"/>
                <a:gd name="T54" fmla="*/ 13137320 w 248"/>
                <a:gd name="T55" fmla="*/ 183859263 h 205"/>
                <a:gd name="T56" fmla="*/ 0 w 248"/>
                <a:gd name="T57" fmla="*/ 278414604 h 2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8"/>
                <a:gd name="T88" fmla="*/ 0 h 205"/>
                <a:gd name="T89" fmla="*/ 248 w 248"/>
                <a:gd name="T90" fmla="*/ 205 h 2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8" h="205">
                  <a:moveTo>
                    <a:pt x="0" y="53"/>
                  </a:moveTo>
                  <a:lnTo>
                    <a:pt x="44" y="105"/>
                  </a:lnTo>
                  <a:lnTo>
                    <a:pt x="53" y="145"/>
                  </a:lnTo>
                  <a:lnTo>
                    <a:pt x="73" y="158"/>
                  </a:lnTo>
                  <a:lnTo>
                    <a:pt x="93" y="196"/>
                  </a:lnTo>
                  <a:lnTo>
                    <a:pt x="114" y="185"/>
                  </a:lnTo>
                  <a:lnTo>
                    <a:pt x="136" y="194"/>
                  </a:lnTo>
                  <a:lnTo>
                    <a:pt x="136" y="205"/>
                  </a:lnTo>
                  <a:lnTo>
                    <a:pt x="167" y="174"/>
                  </a:lnTo>
                  <a:lnTo>
                    <a:pt x="203" y="165"/>
                  </a:lnTo>
                  <a:lnTo>
                    <a:pt x="239" y="152"/>
                  </a:lnTo>
                  <a:lnTo>
                    <a:pt x="248" y="129"/>
                  </a:lnTo>
                  <a:lnTo>
                    <a:pt x="241" y="120"/>
                  </a:lnTo>
                  <a:lnTo>
                    <a:pt x="203" y="116"/>
                  </a:lnTo>
                  <a:lnTo>
                    <a:pt x="192" y="98"/>
                  </a:lnTo>
                  <a:lnTo>
                    <a:pt x="189" y="93"/>
                  </a:lnTo>
                  <a:lnTo>
                    <a:pt x="160" y="47"/>
                  </a:lnTo>
                  <a:lnTo>
                    <a:pt x="140" y="40"/>
                  </a:lnTo>
                  <a:lnTo>
                    <a:pt x="129" y="44"/>
                  </a:lnTo>
                  <a:lnTo>
                    <a:pt x="118" y="38"/>
                  </a:lnTo>
                  <a:lnTo>
                    <a:pt x="105" y="33"/>
                  </a:lnTo>
                  <a:lnTo>
                    <a:pt x="105" y="24"/>
                  </a:lnTo>
                  <a:lnTo>
                    <a:pt x="51" y="0"/>
                  </a:lnTo>
                  <a:lnTo>
                    <a:pt x="26" y="9"/>
                  </a:lnTo>
                  <a:lnTo>
                    <a:pt x="40" y="20"/>
                  </a:lnTo>
                  <a:lnTo>
                    <a:pt x="31" y="29"/>
                  </a:lnTo>
                  <a:lnTo>
                    <a:pt x="15" y="40"/>
                  </a:lnTo>
                  <a:lnTo>
                    <a:pt x="4" y="35"/>
                  </a:lnTo>
                  <a:lnTo>
                    <a:pt x="0" y="53"/>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5" name="Freeform 10483"/>
            <p:cNvSpPr>
              <a:spLocks/>
            </p:cNvSpPr>
            <p:nvPr/>
          </p:nvSpPr>
          <p:spPr bwMode="auto">
            <a:xfrm>
              <a:off x="5389567" y="3526125"/>
              <a:ext cx="493213" cy="364566"/>
            </a:xfrm>
            <a:custGeom>
              <a:avLst/>
              <a:gdLst>
                <a:gd name="T0" fmla="*/ 0 w 248"/>
                <a:gd name="T1" fmla="*/ 278414604 h 205"/>
                <a:gd name="T2" fmla="*/ 144506893 w 248"/>
                <a:gd name="T3" fmla="*/ 551577789 h 205"/>
                <a:gd name="T4" fmla="*/ 174064051 w 248"/>
                <a:gd name="T5" fmla="*/ 761703316 h 205"/>
                <a:gd name="T6" fmla="*/ 239748838 w 248"/>
                <a:gd name="T7" fmla="*/ 829992393 h 205"/>
                <a:gd name="T8" fmla="*/ 305433624 w 248"/>
                <a:gd name="T9" fmla="*/ 1029610497 h 205"/>
                <a:gd name="T10" fmla="*/ 374402741 w 248"/>
                <a:gd name="T11" fmla="*/ 971826550 h 205"/>
                <a:gd name="T12" fmla="*/ 446654376 w 248"/>
                <a:gd name="T13" fmla="*/ 1019105367 h 205"/>
                <a:gd name="T14" fmla="*/ 446654376 w 248"/>
                <a:gd name="T15" fmla="*/ 1076889314 h 205"/>
                <a:gd name="T16" fmla="*/ 548466792 w 248"/>
                <a:gd name="T17" fmla="*/ 914042603 h 205"/>
                <a:gd name="T18" fmla="*/ 666699046 w 248"/>
                <a:gd name="T19" fmla="*/ 866763787 h 205"/>
                <a:gd name="T20" fmla="*/ 784931300 w 248"/>
                <a:gd name="T21" fmla="*/ 798474710 h 205"/>
                <a:gd name="T22" fmla="*/ 814488457 w 248"/>
                <a:gd name="T23" fmla="*/ 677653105 h 205"/>
                <a:gd name="T24" fmla="*/ 791498148 w 248"/>
                <a:gd name="T25" fmla="*/ 630374288 h 205"/>
                <a:gd name="T26" fmla="*/ 666699046 w 248"/>
                <a:gd name="T27" fmla="*/ 609361736 h 205"/>
                <a:gd name="T28" fmla="*/ 630571417 w 248"/>
                <a:gd name="T29" fmla="*/ 514806395 h 205"/>
                <a:gd name="T30" fmla="*/ 620718427 w 248"/>
                <a:gd name="T31" fmla="*/ 488540131 h 205"/>
                <a:gd name="T32" fmla="*/ 525476483 w 248"/>
                <a:gd name="T33" fmla="*/ 246896921 h 205"/>
                <a:gd name="T34" fmla="*/ 459791696 w 248"/>
                <a:gd name="T35" fmla="*/ 210125527 h 205"/>
                <a:gd name="T36" fmla="*/ 423665878 w 248"/>
                <a:gd name="T37" fmla="*/ 231138080 h 205"/>
                <a:gd name="T38" fmla="*/ 387538249 w 248"/>
                <a:gd name="T39" fmla="*/ 199618104 h 205"/>
                <a:gd name="T40" fmla="*/ 344843772 w 248"/>
                <a:gd name="T41" fmla="*/ 173351840 h 205"/>
                <a:gd name="T42" fmla="*/ 344843772 w 248"/>
                <a:gd name="T43" fmla="*/ 126075316 h 205"/>
                <a:gd name="T44" fmla="*/ 167495391 w 248"/>
                <a:gd name="T45" fmla="*/ 0 h 205"/>
                <a:gd name="T46" fmla="*/ 85390766 w 248"/>
                <a:gd name="T47" fmla="*/ 47278817 h 205"/>
                <a:gd name="T48" fmla="*/ 131369574 w 248"/>
                <a:gd name="T49" fmla="*/ 105062763 h 205"/>
                <a:gd name="T50" fmla="*/ 101810604 w 248"/>
                <a:gd name="T51" fmla="*/ 152341580 h 205"/>
                <a:gd name="T52" fmla="*/ 49263137 w 248"/>
                <a:gd name="T53" fmla="*/ 210125527 h 205"/>
                <a:gd name="T54" fmla="*/ 13137320 w 248"/>
                <a:gd name="T55" fmla="*/ 183859263 h 205"/>
                <a:gd name="T56" fmla="*/ 0 w 248"/>
                <a:gd name="T57" fmla="*/ 278414604 h 2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8"/>
                <a:gd name="T88" fmla="*/ 0 h 205"/>
                <a:gd name="T89" fmla="*/ 248 w 248"/>
                <a:gd name="T90" fmla="*/ 205 h 2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8" h="205">
                  <a:moveTo>
                    <a:pt x="0" y="53"/>
                  </a:moveTo>
                  <a:lnTo>
                    <a:pt x="44" y="105"/>
                  </a:lnTo>
                  <a:lnTo>
                    <a:pt x="53" y="145"/>
                  </a:lnTo>
                  <a:lnTo>
                    <a:pt x="73" y="158"/>
                  </a:lnTo>
                  <a:lnTo>
                    <a:pt x="93" y="196"/>
                  </a:lnTo>
                  <a:lnTo>
                    <a:pt x="114" y="185"/>
                  </a:lnTo>
                  <a:lnTo>
                    <a:pt x="136" y="194"/>
                  </a:lnTo>
                  <a:lnTo>
                    <a:pt x="136" y="205"/>
                  </a:lnTo>
                  <a:lnTo>
                    <a:pt x="167" y="174"/>
                  </a:lnTo>
                  <a:lnTo>
                    <a:pt x="203" y="165"/>
                  </a:lnTo>
                  <a:lnTo>
                    <a:pt x="239" y="152"/>
                  </a:lnTo>
                  <a:lnTo>
                    <a:pt x="248" y="129"/>
                  </a:lnTo>
                  <a:lnTo>
                    <a:pt x="241" y="120"/>
                  </a:lnTo>
                  <a:lnTo>
                    <a:pt x="203" y="116"/>
                  </a:lnTo>
                  <a:lnTo>
                    <a:pt x="192" y="98"/>
                  </a:lnTo>
                  <a:lnTo>
                    <a:pt x="189" y="93"/>
                  </a:lnTo>
                  <a:lnTo>
                    <a:pt x="160" y="47"/>
                  </a:lnTo>
                  <a:lnTo>
                    <a:pt x="140" y="40"/>
                  </a:lnTo>
                  <a:lnTo>
                    <a:pt x="129" y="44"/>
                  </a:lnTo>
                  <a:lnTo>
                    <a:pt x="118" y="38"/>
                  </a:lnTo>
                  <a:lnTo>
                    <a:pt x="105" y="33"/>
                  </a:lnTo>
                  <a:lnTo>
                    <a:pt x="105" y="24"/>
                  </a:lnTo>
                  <a:lnTo>
                    <a:pt x="51" y="0"/>
                  </a:lnTo>
                  <a:lnTo>
                    <a:pt x="26" y="9"/>
                  </a:lnTo>
                  <a:lnTo>
                    <a:pt x="40" y="20"/>
                  </a:lnTo>
                  <a:lnTo>
                    <a:pt x="31" y="29"/>
                  </a:lnTo>
                  <a:lnTo>
                    <a:pt x="15" y="40"/>
                  </a:lnTo>
                  <a:lnTo>
                    <a:pt x="4" y="35"/>
                  </a:lnTo>
                  <a:lnTo>
                    <a:pt x="0" y="53"/>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6" name="Freeform 10484"/>
            <p:cNvSpPr>
              <a:spLocks/>
            </p:cNvSpPr>
            <p:nvPr/>
          </p:nvSpPr>
          <p:spPr bwMode="auto">
            <a:xfrm>
              <a:off x="6708866" y="2027216"/>
              <a:ext cx="60997" cy="19706"/>
            </a:xfrm>
            <a:custGeom>
              <a:avLst/>
              <a:gdLst>
                <a:gd name="T0" fmla="*/ 0 w 31"/>
                <a:gd name="T1" fmla="*/ 0 h 11"/>
                <a:gd name="T2" fmla="*/ 100730321 w 31"/>
                <a:gd name="T3" fmla="*/ 37044745 h 11"/>
                <a:gd name="T4" fmla="*/ 71486786 w 31"/>
                <a:gd name="T5" fmla="*/ 58212182 h 11"/>
                <a:gd name="T6" fmla="*/ 35742497 w 31"/>
                <a:gd name="T7" fmla="*/ 58212182 h 11"/>
                <a:gd name="T8" fmla="*/ 51989901 w 31"/>
                <a:gd name="T9" fmla="*/ 47627309 h 11"/>
                <a:gd name="T10" fmla="*/ 0 w 31"/>
                <a:gd name="T11" fmla="*/ 0 h 11"/>
                <a:gd name="T12" fmla="*/ 0 60000 65536"/>
                <a:gd name="T13" fmla="*/ 0 60000 65536"/>
                <a:gd name="T14" fmla="*/ 0 60000 65536"/>
                <a:gd name="T15" fmla="*/ 0 60000 65536"/>
                <a:gd name="T16" fmla="*/ 0 60000 65536"/>
                <a:gd name="T17" fmla="*/ 0 60000 65536"/>
                <a:gd name="T18" fmla="*/ 0 w 31"/>
                <a:gd name="T19" fmla="*/ 0 h 11"/>
                <a:gd name="T20" fmla="*/ 31 w 3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1" h="11">
                  <a:moveTo>
                    <a:pt x="0" y="0"/>
                  </a:moveTo>
                  <a:lnTo>
                    <a:pt x="31" y="7"/>
                  </a:lnTo>
                  <a:lnTo>
                    <a:pt x="22" y="11"/>
                  </a:lnTo>
                  <a:lnTo>
                    <a:pt x="11" y="11"/>
                  </a:lnTo>
                  <a:lnTo>
                    <a:pt x="16" y="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7" name="Freeform 10485"/>
            <p:cNvSpPr>
              <a:spLocks/>
            </p:cNvSpPr>
            <p:nvPr/>
          </p:nvSpPr>
          <p:spPr bwMode="auto">
            <a:xfrm>
              <a:off x="6708866" y="2027216"/>
              <a:ext cx="60997" cy="19706"/>
            </a:xfrm>
            <a:custGeom>
              <a:avLst/>
              <a:gdLst>
                <a:gd name="T0" fmla="*/ 0 w 31"/>
                <a:gd name="T1" fmla="*/ 0 h 11"/>
                <a:gd name="T2" fmla="*/ 100730321 w 31"/>
                <a:gd name="T3" fmla="*/ 37044745 h 11"/>
                <a:gd name="T4" fmla="*/ 71486786 w 31"/>
                <a:gd name="T5" fmla="*/ 58212182 h 11"/>
                <a:gd name="T6" fmla="*/ 35742497 w 31"/>
                <a:gd name="T7" fmla="*/ 58212182 h 11"/>
                <a:gd name="T8" fmla="*/ 51989901 w 31"/>
                <a:gd name="T9" fmla="*/ 47627309 h 11"/>
                <a:gd name="T10" fmla="*/ 0 w 31"/>
                <a:gd name="T11" fmla="*/ 0 h 11"/>
                <a:gd name="T12" fmla="*/ 0 60000 65536"/>
                <a:gd name="T13" fmla="*/ 0 60000 65536"/>
                <a:gd name="T14" fmla="*/ 0 60000 65536"/>
                <a:gd name="T15" fmla="*/ 0 60000 65536"/>
                <a:gd name="T16" fmla="*/ 0 60000 65536"/>
                <a:gd name="T17" fmla="*/ 0 60000 65536"/>
                <a:gd name="T18" fmla="*/ 0 w 31"/>
                <a:gd name="T19" fmla="*/ 0 h 11"/>
                <a:gd name="T20" fmla="*/ 31 w 3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1" h="11">
                  <a:moveTo>
                    <a:pt x="0" y="0"/>
                  </a:moveTo>
                  <a:lnTo>
                    <a:pt x="31" y="7"/>
                  </a:lnTo>
                  <a:lnTo>
                    <a:pt x="22" y="11"/>
                  </a:lnTo>
                  <a:lnTo>
                    <a:pt x="11" y="11"/>
                  </a:lnTo>
                  <a:lnTo>
                    <a:pt x="16" y="9"/>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8" name="Freeform 10486"/>
            <p:cNvSpPr>
              <a:spLocks/>
            </p:cNvSpPr>
            <p:nvPr/>
          </p:nvSpPr>
          <p:spPr bwMode="auto">
            <a:xfrm>
              <a:off x="6715837" y="1975486"/>
              <a:ext cx="151622" cy="55424"/>
            </a:xfrm>
            <a:custGeom>
              <a:avLst/>
              <a:gdLst>
                <a:gd name="T0" fmla="*/ 0 w 76"/>
                <a:gd name="T1" fmla="*/ 132027098 h 31"/>
                <a:gd name="T2" fmla="*/ 105426705 w 76"/>
                <a:gd name="T3" fmla="*/ 163712864 h 31"/>
                <a:gd name="T4" fmla="*/ 230621598 w 76"/>
                <a:gd name="T5" fmla="*/ 132027098 h 31"/>
                <a:gd name="T6" fmla="*/ 220737504 w 76"/>
                <a:gd name="T7" fmla="*/ 95059603 h 31"/>
                <a:gd name="T8" fmla="*/ 250389787 w 76"/>
                <a:gd name="T9" fmla="*/ 84496144 h 31"/>
                <a:gd name="T10" fmla="*/ 164729453 w 76"/>
                <a:gd name="T11" fmla="*/ 0 h 31"/>
                <a:gd name="T12" fmla="*/ 65892145 w 76"/>
                <a:gd name="T13" fmla="*/ 36967495 h 31"/>
                <a:gd name="T14" fmla="*/ 0 w 76"/>
                <a:gd name="T15" fmla="*/ 132027098 h 31"/>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31"/>
                <a:gd name="T26" fmla="*/ 76 w 7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31">
                  <a:moveTo>
                    <a:pt x="0" y="25"/>
                  </a:moveTo>
                  <a:lnTo>
                    <a:pt x="32" y="31"/>
                  </a:lnTo>
                  <a:lnTo>
                    <a:pt x="70" y="25"/>
                  </a:lnTo>
                  <a:lnTo>
                    <a:pt x="67" y="18"/>
                  </a:lnTo>
                  <a:lnTo>
                    <a:pt x="76" y="16"/>
                  </a:lnTo>
                  <a:lnTo>
                    <a:pt x="50" y="0"/>
                  </a:lnTo>
                  <a:lnTo>
                    <a:pt x="20" y="7"/>
                  </a:lnTo>
                  <a:lnTo>
                    <a:pt x="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199" name="Freeform 10487"/>
            <p:cNvSpPr>
              <a:spLocks/>
            </p:cNvSpPr>
            <p:nvPr/>
          </p:nvSpPr>
          <p:spPr bwMode="auto">
            <a:xfrm>
              <a:off x="6715837" y="1975486"/>
              <a:ext cx="151622" cy="55424"/>
            </a:xfrm>
            <a:custGeom>
              <a:avLst/>
              <a:gdLst>
                <a:gd name="T0" fmla="*/ 0 w 76"/>
                <a:gd name="T1" fmla="*/ 132027098 h 31"/>
                <a:gd name="T2" fmla="*/ 105426705 w 76"/>
                <a:gd name="T3" fmla="*/ 163712864 h 31"/>
                <a:gd name="T4" fmla="*/ 230621598 w 76"/>
                <a:gd name="T5" fmla="*/ 132027098 h 31"/>
                <a:gd name="T6" fmla="*/ 220737504 w 76"/>
                <a:gd name="T7" fmla="*/ 95059603 h 31"/>
                <a:gd name="T8" fmla="*/ 250389787 w 76"/>
                <a:gd name="T9" fmla="*/ 84496144 h 31"/>
                <a:gd name="T10" fmla="*/ 164729453 w 76"/>
                <a:gd name="T11" fmla="*/ 0 h 31"/>
                <a:gd name="T12" fmla="*/ 65892145 w 76"/>
                <a:gd name="T13" fmla="*/ 36967495 h 31"/>
                <a:gd name="T14" fmla="*/ 0 w 76"/>
                <a:gd name="T15" fmla="*/ 132027098 h 31"/>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31"/>
                <a:gd name="T26" fmla="*/ 76 w 7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31">
                  <a:moveTo>
                    <a:pt x="0" y="25"/>
                  </a:moveTo>
                  <a:lnTo>
                    <a:pt x="32" y="31"/>
                  </a:lnTo>
                  <a:lnTo>
                    <a:pt x="70" y="25"/>
                  </a:lnTo>
                  <a:lnTo>
                    <a:pt x="67" y="18"/>
                  </a:lnTo>
                  <a:lnTo>
                    <a:pt x="76" y="16"/>
                  </a:lnTo>
                  <a:lnTo>
                    <a:pt x="50" y="0"/>
                  </a:lnTo>
                  <a:lnTo>
                    <a:pt x="20" y="7"/>
                  </a:lnTo>
                  <a:lnTo>
                    <a:pt x="0" y="2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0" name="Freeform 10488"/>
            <p:cNvSpPr>
              <a:spLocks/>
            </p:cNvSpPr>
            <p:nvPr/>
          </p:nvSpPr>
          <p:spPr bwMode="auto">
            <a:xfrm>
              <a:off x="6748950" y="2023521"/>
              <a:ext cx="169052" cy="67740"/>
            </a:xfrm>
            <a:custGeom>
              <a:avLst/>
              <a:gdLst>
                <a:gd name="T0" fmla="*/ 0 w 85"/>
                <a:gd name="T1" fmla="*/ 78986097 h 38"/>
                <a:gd name="T2" fmla="*/ 88677160 w 85"/>
                <a:gd name="T3" fmla="*/ 10530407 h 38"/>
                <a:gd name="T4" fmla="*/ 183925079 w 85"/>
                <a:gd name="T5" fmla="*/ 0 h 38"/>
                <a:gd name="T6" fmla="*/ 213483528 w 85"/>
                <a:gd name="T7" fmla="*/ 47392577 h 38"/>
                <a:gd name="T8" fmla="*/ 160933765 w 85"/>
                <a:gd name="T9" fmla="*/ 68455690 h 38"/>
                <a:gd name="T10" fmla="*/ 220052475 w 85"/>
                <a:gd name="T11" fmla="*/ 10530407 h 38"/>
                <a:gd name="T12" fmla="*/ 279171186 w 85"/>
                <a:gd name="T13" fmla="*/ 57922985 h 38"/>
                <a:gd name="T14" fmla="*/ 262748819 w 85"/>
                <a:gd name="T15" fmla="*/ 142175434 h 38"/>
                <a:gd name="T16" fmla="*/ 243043789 w 85"/>
                <a:gd name="T17" fmla="*/ 126378674 h 38"/>
                <a:gd name="T18" fmla="*/ 272602239 w 85"/>
                <a:gd name="T19" fmla="*/ 173768954 h 38"/>
                <a:gd name="T20" fmla="*/ 233190369 w 85"/>
                <a:gd name="T21" fmla="*/ 200098419 h 38"/>
                <a:gd name="T22" fmla="*/ 118237421 w 85"/>
                <a:gd name="T23" fmla="*/ 142175434 h 38"/>
                <a:gd name="T24" fmla="*/ 88677160 w 85"/>
                <a:gd name="T25" fmla="*/ 163238547 h 38"/>
                <a:gd name="T26" fmla="*/ 52549764 w 85"/>
                <a:gd name="T27" fmla="*/ 94782857 h 38"/>
                <a:gd name="T28" fmla="*/ 0 w 85"/>
                <a:gd name="T29" fmla="*/ 7898609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38"/>
                <a:gd name="T47" fmla="*/ 85 w 85"/>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38">
                  <a:moveTo>
                    <a:pt x="0" y="15"/>
                  </a:moveTo>
                  <a:lnTo>
                    <a:pt x="27" y="2"/>
                  </a:lnTo>
                  <a:lnTo>
                    <a:pt x="56" y="0"/>
                  </a:lnTo>
                  <a:lnTo>
                    <a:pt x="65" y="9"/>
                  </a:lnTo>
                  <a:lnTo>
                    <a:pt x="49" y="13"/>
                  </a:lnTo>
                  <a:lnTo>
                    <a:pt x="67" y="2"/>
                  </a:lnTo>
                  <a:lnTo>
                    <a:pt x="85" y="11"/>
                  </a:lnTo>
                  <a:lnTo>
                    <a:pt x="80" y="27"/>
                  </a:lnTo>
                  <a:lnTo>
                    <a:pt x="74" y="24"/>
                  </a:lnTo>
                  <a:lnTo>
                    <a:pt x="83" y="33"/>
                  </a:lnTo>
                  <a:lnTo>
                    <a:pt x="71" y="38"/>
                  </a:lnTo>
                  <a:lnTo>
                    <a:pt x="36" y="27"/>
                  </a:lnTo>
                  <a:lnTo>
                    <a:pt x="27" y="31"/>
                  </a:lnTo>
                  <a:lnTo>
                    <a:pt x="16" y="18"/>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1" name="Freeform 10489"/>
            <p:cNvSpPr>
              <a:spLocks/>
            </p:cNvSpPr>
            <p:nvPr/>
          </p:nvSpPr>
          <p:spPr bwMode="auto">
            <a:xfrm>
              <a:off x="6748950" y="2023521"/>
              <a:ext cx="169052" cy="67740"/>
            </a:xfrm>
            <a:custGeom>
              <a:avLst/>
              <a:gdLst>
                <a:gd name="T0" fmla="*/ 0 w 85"/>
                <a:gd name="T1" fmla="*/ 78986097 h 38"/>
                <a:gd name="T2" fmla="*/ 88677160 w 85"/>
                <a:gd name="T3" fmla="*/ 10530407 h 38"/>
                <a:gd name="T4" fmla="*/ 183925079 w 85"/>
                <a:gd name="T5" fmla="*/ 0 h 38"/>
                <a:gd name="T6" fmla="*/ 213483528 w 85"/>
                <a:gd name="T7" fmla="*/ 47392577 h 38"/>
                <a:gd name="T8" fmla="*/ 160933765 w 85"/>
                <a:gd name="T9" fmla="*/ 68455690 h 38"/>
                <a:gd name="T10" fmla="*/ 220052475 w 85"/>
                <a:gd name="T11" fmla="*/ 10530407 h 38"/>
                <a:gd name="T12" fmla="*/ 279171186 w 85"/>
                <a:gd name="T13" fmla="*/ 57922985 h 38"/>
                <a:gd name="T14" fmla="*/ 262748819 w 85"/>
                <a:gd name="T15" fmla="*/ 142175434 h 38"/>
                <a:gd name="T16" fmla="*/ 243043789 w 85"/>
                <a:gd name="T17" fmla="*/ 126378674 h 38"/>
                <a:gd name="T18" fmla="*/ 272602239 w 85"/>
                <a:gd name="T19" fmla="*/ 173768954 h 38"/>
                <a:gd name="T20" fmla="*/ 233190369 w 85"/>
                <a:gd name="T21" fmla="*/ 200098419 h 38"/>
                <a:gd name="T22" fmla="*/ 118237421 w 85"/>
                <a:gd name="T23" fmla="*/ 142175434 h 38"/>
                <a:gd name="T24" fmla="*/ 88677160 w 85"/>
                <a:gd name="T25" fmla="*/ 163238547 h 38"/>
                <a:gd name="T26" fmla="*/ 52549764 w 85"/>
                <a:gd name="T27" fmla="*/ 94782857 h 38"/>
                <a:gd name="T28" fmla="*/ 0 w 85"/>
                <a:gd name="T29" fmla="*/ 7898609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38"/>
                <a:gd name="T47" fmla="*/ 85 w 85"/>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38">
                  <a:moveTo>
                    <a:pt x="0" y="15"/>
                  </a:moveTo>
                  <a:lnTo>
                    <a:pt x="27" y="2"/>
                  </a:lnTo>
                  <a:lnTo>
                    <a:pt x="56" y="0"/>
                  </a:lnTo>
                  <a:lnTo>
                    <a:pt x="65" y="9"/>
                  </a:lnTo>
                  <a:lnTo>
                    <a:pt x="49" y="13"/>
                  </a:lnTo>
                  <a:lnTo>
                    <a:pt x="67" y="2"/>
                  </a:lnTo>
                  <a:lnTo>
                    <a:pt x="85" y="11"/>
                  </a:lnTo>
                  <a:lnTo>
                    <a:pt x="80" y="27"/>
                  </a:lnTo>
                  <a:lnTo>
                    <a:pt x="74" y="24"/>
                  </a:lnTo>
                  <a:lnTo>
                    <a:pt x="83" y="33"/>
                  </a:lnTo>
                  <a:lnTo>
                    <a:pt x="71" y="38"/>
                  </a:lnTo>
                  <a:lnTo>
                    <a:pt x="36" y="27"/>
                  </a:lnTo>
                  <a:lnTo>
                    <a:pt x="27" y="31"/>
                  </a:lnTo>
                  <a:lnTo>
                    <a:pt x="16" y="18"/>
                  </a:lnTo>
                  <a:lnTo>
                    <a:pt x="0" y="1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2" name="Freeform 10490"/>
            <p:cNvSpPr>
              <a:spLocks/>
            </p:cNvSpPr>
            <p:nvPr/>
          </p:nvSpPr>
          <p:spPr bwMode="auto">
            <a:xfrm>
              <a:off x="6907546" y="2059237"/>
              <a:ext cx="139424" cy="67740"/>
            </a:xfrm>
            <a:custGeom>
              <a:avLst/>
              <a:gdLst>
                <a:gd name="T0" fmla="*/ 0 w 70"/>
                <a:gd name="T1" fmla="*/ 163236677 h 38"/>
                <a:gd name="T2" fmla="*/ 23025100 w 70"/>
                <a:gd name="T3" fmla="*/ 152704093 h 38"/>
                <a:gd name="T4" fmla="*/ 111832571 w 70"/>
                <a:gd name="T5" fmla="*/ 0 h 38"/>
                <a:gd name="T6" fmla="*/ 134857671 w 70"/>
                <a:gd name="T7" fmla="*/ 21062871 h 38"/>
                <a:gd name="T8" fmla="*/ 134857671 w 70"/>
                <a:gd name="T9" fmla="*/ 57922321 h 38"/>
                <a:gd name="T10" fmla="*/ 177616757 w 70"/>
                <a:gd name="T11" fmla="*/ 47392035 h 38"/>
                <a:gd name="T12" fmla="*/ 230243743 w 70"/>
                <a:gd name="T13" fmla="*/ 94781771 h 38"/>
                <a:gd name="T14" fmla="*/ 213797243 w 70"/>
                <a:gd name="T15" fmla="*/ 163236677 h 38"/>
                <a:gd name="T16" fmla="*/ 16446500 w 70"/>
                <a:gd name="T17" fmla="*/ 200096127 h 38"/>
                <a:gd name="T18" fmla="*/ 0 w 70"/>
                <a:gd name="T19" fmla="*/ 1632366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38"/>
                <a:gd name="T32" fmla="*/ 70 w 7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38">
                  <a:moveTo>
                    <a:pt x="0" y="31"/>
                  </a:moveTo>
                  <a:lnTo>
                    <a:pt x="7" y="29"/>
                  </a:lnTo>
                  <a:lnTo>
                    <a:pt x="34" y="0"/>
                  </a:lnTo>
                  <a:lnTo>
                    <a:pt x="41" y="4"/>
                  </a:lnTo>
                  <a:lnTo>
                    <a:pt x="41" y="11"/>
                  </a:lnTo>
                  <a:lnTo>
                    <a:pt x="54" y="9"/>
                  </a:lnTo>
                  <a:lnTo>
                    <a:pt x="70" y="18"/>
                  </a:lnTo>
                  <a:lnTo>
                    <a:pt x="65" y="31"/>
                  </a:lnTo>
                  <a:lnTo>
                    <a:pt x="5" y="38"/>
                  </a:lnTo>
                  <a:lnTo>
                    <a:pt x="0"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3" name="Freeform 10491"/>
            <p:cNvSpPr>
              <a:spLocks/>
            </p:cNvSpPr>
            <p:nvPr/>
          </p:nvSpPr>
          <p:spPr bwMode="auto">
            <a:xfrm>
              <a:off x="6907546" y="2059237"/>
              <a:ext cx="139424" cy="67740"/>
            </a:xfrm>
            <a:custGeom>
              <a:avLst/>
              <a:gdLst>
                <a:gd name="T0" fmla="*/ 0 w 70"/>
                <a:gd name="T1" fmla="*/ 163236677 h 38"/>
                <a:gd name="T2" fmla="*/ 23025100 w 70"/>
                <a:gd name="T3" fmla="*/ 152704093 h 38"/>
                <a:gd name="T4" fmla="*/ 111832571 w 70"/>
                <a:gd name="T5" fmla="*/ 0 h 38"/>
                <a:gd name="T6" fmla="*/ 134857671 w 70"/>
                <a:gd name="T7" fmla="*/ 21062871 h 38"/>
                <a:gd name="T8" fmla="*/ 134857671 w 70"/>
                <a:gd name="T9" fmla="*/ 57922321 h 38"/>
                <a:gd name="T10" fmla="*/ 177616757 w 70"/>
                <a:gd name="T11" fmla="*/ 47392035 h 38"/>
                <a:gd name="T12" fmla="*/ 230243743 w 70"/>
                <a:gd name="T13" fmla="*/ 94781771 h 38"/>
                <a:gd name="T14" fmla="*/ 213797243 w 70"/>
                <a:gd name="T15" fmla="*/ 163236677 h 38"/>
                <a:gd name="T16" fmla="*/ 16446500 w 70"/>
                <a:gd name="T17" fmla="*/ 200096127 h 38"/>
                <a:gd name="T18" fmla="*/ 0 w 70"/>
                <a:gd name="T19" fmla="*/ 163236677 h 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38"/>
                <a:gd name="T32" fmla="*/ 70 w 70"/>
                <a:gd name="T33" fmla="*/ 38 h 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38">
                  <a:moveTo>
                    <a:pt x="0" y="31"/>
                  </a:moveTo>
                  <a:lnTo>
                    <a:pt x="7" y="29"/>
                  </a:lnTo>
                  <a:lnTo>
                    <a:pt x="34" y="0"/>
                  </a:lnTo>
                  <a:lnTo>
                    <a:pt x="41" y="4"/>
                  </a:lnTo>
                  <a:lnTo>
                    <a:pt x="41" y="11"/>
                  </a:lnTo>
                  <a:lnTo>
                    <a:pt x="54" y="9"/>
                  </a:lnTo>
                  <a:lnTo>
                    <a:pt x="70" y="18"/>
                  </a:lnTo>
                  <a:lnTo>
                    <a:pt x="65" y="31"/>
                  </a:lnTo>
                  <a:lnTo>
                    <a:pt x="5" y="38"/>
                  </a:lnTo>
                  <a:lnTo>
                    <a:pt x="0" y="3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4" name="Freeform 10492"/>
            <p:cNvSpPr>
              <a:spLocks/>
            </p:cNvSpPr>
            <p:nvPr/>
          </p:nvSpPr>
          <p:spPr bwMode="auto">
            <a:xfrm>
              <a:off x="7778946" y="2207036"/>
              <a:ext cx="155109" cy="61583"/>
            </a:xfrm>
            <a:custGeom>
              <a:avLst/>
              <a:gdLst>
                <a:gd name="T0" fmla="*/ 0 w 78"/>
                <a:gd name="T1" fmla="*/ 103944964 h 35"/>
                <a:gd name="T2" fmla="*/ 95234683 w 78"/>
                <a:gd name="T3" fmla="*/ 181904821 h 35"/>
                <a:gd name="T4" fmla="*/ 118220992 w 78"/>
                <a:gd name="T5" fmla="*/ 135130268 h 35"/>
                <a:gd name="T6" fmla="*/ 124789026 w 78"/>
                <a:gd name="T7" fmla="*/ 161115375 h 35"/>
                <a:gd name="T8" fmla="*/ 256146086 w 78"/>
                <a:gd name="T9" fmla="*/ 150721786 h 35"/>
                <a:gd name="T10" fmla="*/ 220023709 w 78"/>
                <a:gd name="T11" fmla="*/ 124734411 h 35"/>
                <a:gd name="T12" fmla="*/ 220023709 w 78"/>
                <a:gd name="T13" fmla="*/ 57170411 h 35"/>
                <a:gd name="T14" fmla="*/ 154345179 w 78"/>
                <a:gd name="T15" fmla="*/ 10393589 h 35"/>
                <a:gd name="T16" fmla="*/ 147777145 w 78"/>
                <a:gd name="T17" fmla="*/ 67564000 h 35"/>
                <a:gd name="T18" fmla="*/ 88666649 w 78"/>
                <a:gd name="T19" fmla="*/ 0 h 35"/>
                <a:gd name="T20" fmla="*/ 52542462 w 78"/>
                <a:gd name="T21" fmla="*/ 0 h 35"/>
                <a:gd name="T22" fmla="*/ 0 w 78"/>
                <a:gd name="T23" fmla="*/ 10394496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35"/>
                <a:gd name="T38" fmla="*/ 78 w 78"/>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35">
                  <a:moveTo>
                    <a:pt x="0" y="20"/>
                  </a:moveTo>
                  <a:lnTo>
                    <a:pt x="29" y="35"/>
                  </a:lnTo>
                  <a:lnTo>
                    <a:pt x="36" y="26"/>
                  </a:lnTo>
                  <a:lnTo>
                    <a:pt x="38" y="31"/>
                  </a:lnTo>
                  <a:lnTo>
                    <a:pt x="78" y="29"/>
                  </a:lnTo>
                  <a:lnTo>
                    <a:pt x="67" y="24"/>
                  </a:lnTo>
                  <a:lnTo>
                    <a:pt x="67" y="11"/>
                  </a:lnTo>
                  <a:lnTo>
                    <a:pt x="47" y="2"/>
                  </a:lnTo>
                  <a:lnTo>
                    <a:pt x="45" y="13"/>
                  </a:lnTo>
                  <a:lnTo>
                    <a:pt x="27" y="0"/>
                  </a:lnTo>
                  <a:lnTo>
                    <a:pt x="16" y="0"/>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5" name="Freeform 10493"/>
            <p:cNvSpPr>
              <a:spLocks/>
            </p:cNvSpPr>
            <p:nvPr/>
          </p:nvSpPr>
          <p:spPr bwMode="auto">
            <a:xfrm>
              <a:off x="7778946" y="2207036"/>
              <a:ext cx="155109" cy="61583"/>
            </a:xfrm>
            <a:custGeom>
              <a:avLst/>
              <a:gdLst>
                <a:gd name="T0" fmla="*/ 0 w 78"/>
                <a:gd name="T1" fmla="*/ 103944964 h 35"/>
                <a:gd name="T2" fmla="*/ 95234683 w 78"/>
                <a:gd name="T3" fmla="*/ 181904821 h 35"/>
                <a:gd name="T4" fmla="*/ 118220992 w 78"/>
                <a:gd name="T5" fmla="*/ 135130268 h 35"/>
                <a:gd name="T6" fmla="*/ 124789026 w 78"/>
                <a:gd name="T7" fmla="*/ 161115375 h 35"/>
                <a:gd name="T8" fmla="*/ 256146086 w 78"/>
                <a:gd name="T9" fmla="*/ 150721786 h 35"/>
                <a:gd name="T10" fmla="*/ 220023709 w 78"/>
                <a:gd name="T11" fmla="*/ 124734411 h 35"/>
                <a:gd name="T12" fmla="*/ 220023709 w 78"/>
                <a:gd name="T13" fmla="*/ 57170411 h 35"/>
                <a:gd name="T14" fmla="*/ 154345179 w 78"/>
                <a:gd name="T15" fmla="*/ 10393589 h 35"/>
                <a:gd name="T16" fmla="*/ 147777145 w 78"/>
                <a:gd name="T17" fmla="*/ 67564000 h 35"/>
                <a:gd name="T18" fmla="*/ 88666649 w 78"/>
                <a:gd name="T19" fmla="*/ 0 h 35"/>
                <a:gd name="T20" fmla="*/ 52542462 w 78"/>
                <a:gd name="T21" fmla="*/ 0 h 35"/>
                <a:gd name="T22" fmla="*/ 0 w 78"/>
                <a:gd name="T23" fmla="*/ 10394496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35"/>
                <a:gd name="T38" fmla="*/ 78 w 78"/>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35">
                  <a:moveTo>
                    <a:pt x="0" y="20"/>
                  </a:moveTo>
                  <a:lnTo>
                    <a:pt x="29" y="35"/>
                  </a:lnTo>
                  <a:lnTo>
                    <a:pt x="36" y="26"/>
                  </a:lnTo>
                  <a:lnTo>
                    <a:pt x="38" y="31"/>
                  </a:lnTo>
                  <a:lnTo>
                    <a:pt x="78" y="29"/>
                  </a:lnTo>
                  <a:lnTo>
                    <a:pt x="67" y="24"/>
                  </a:lnTo>
                  <a:lnTo>
                    <a:pt x="67" y="11"/>
                  </a:lnTo>
                  <a:lnTo>
                    <a:pt x="47" y="2"/>
                  </a:lnTo>
                  <a:lnTo>
                    <a:pt x="45" y="13"/>
                  </a:lnTo>
                  <a:lnTo>
                    <a:pt x="27" y="0"/>
                  </a:lnTo>
                  <a:lnTo>
                    <a:pt x="16" y="0"/>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6" name="Freeform 10494"/>
            <p:cNvSpPr>
              <a:spLocks/>
            </p:cNvSpPr>
            <p:nvPr/>
          </p:nvSpPr>
          <p:spPr bwMode="auto">
            <a:xfrm>
              <a:off x="7890484" y="2207036"/>
              <a:ext cx="94112" cy="41876"/>
            </a:xfrm>
            <a:custGeom>
              <a:avLst/>
              <a:gdLst>
                <a:gd name="T0" fmla="*/ 0 w 47"/>
                <a:gd name="T1" fmla="*/ 0 h 24"/>
                <a:gd name="T2" fmla="*/ 155413953 w 47"/>
                <a:gd name="T3" fmla="*/ 77310192 h 24"/>
                <a:gd name="T4" fmla="*/ 109120629 w 47"/>
                <a:gd name="T5" fmla="*/ 123697206 h 24"/>
                <a:gd name="T6" fmla="*/ 66134102 w 47"/>
                <a:gd name="T7" fmla="*/ 123697206 h 24"/>
                <a:gd name="T8" fmla="*/ 36372935 w 47"/>
                <a:gd name="T9" fmla="*/ 87619417 h 24"/>
                <a:gd name="T10" fmla="*/ 52906916 w 47"/>
                <a:gd name="T11" fmla="*/ 56693991 h 24"/>
                <a:gd name="T12" fmla="*/ 0 w 47"/>
                <a:gd name="T13" fmla="*/ 0 h 24"/>
                <a:gd name="T14" fmla="*/ 0 60000 65536"/>
                <a:gd name="T15" fmla="*/ 0 60000 65536"/>
                <a:gd name="T16" fmla="*/ 0 60000 65536"/>
                <a:gd name="T17" fmla="*/ 0 60000 65536"/>
                <a:gd name="T18" fmla="*/ 0 60000 65536"/>
                <a:gd name="T19" fmla="*/ 0 60000 65536"/>
                <a:gd name="T20" fmla="*/ 0 60000 65536"/>
                <a:gd name="T21" fmla="*/ 0 w 47"/>
                <a:gd name="T22" fmla="*/ 0 h 24"/>
                <a:gd name="T23" fmla="*/ 47 w 4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4">
                  <a:moveTo>
                    <a:pt x="0" y="0"/>
                  </a:moveTo>
                  <a:lnTo>
                    <a:pt x="47" y="15"/>
                  </a:lnTo>
                  <a:lnTo>
                    <a:pt x="33" y="24"/>
                  </a:lnTo>
                  <a:lnTo>
                    <a:pt x="20" y="24"/>
                  </a:lnTo>
                  <a:lnTo>
                    <a:pt x="11" y="17"/>
                  </a:lnTo>
                  <a:lnTo>
                    <a:pt x="16" y="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7" name="Freeform 10495"/>
            <p:cNvSpPr>
              <a:spLocks/>
            </p:cNvSpPr>
            <p:nvPr/>
          </p:nvSpPr>
          <p:spPr bwMode="auto">
            <a:xfrm>
              <a:off x="7890484" y="2207036"/>
              <a:ext cx="94112" cy="41876"/>
            </a:xfrm>
            <a:custGeom>
              <a:avLst/>
              <a:gdLst>
                <a:gd name="T0" fmla="*/ 0 w 47"/>
                <a:gd name="T1" fmla="*/ 0 h 24"/>
                <a:gd name="T2" fmla="*/ 155413953 w 47"/>
                <a:gd name="T3" fmla="*/ 77310192 h 24"/>
                <a:gd name="T4" fmla="*/ 109120629 w 47"/>
                <a:gd name="T5" fmla="*/ 123697206 h 24"/>
                <a:gd name="T6" fmla="*/ 66134102 w 47"/>
                <a:gd name="T7" fmla="*/ 123697206 h 24"/>
                <a:gd name="T8" fmla="*/ 36372935 w 47"/>
                <a:gd name="T9" fmla="*/ 87619417 h 24"/>
                <a:gd name="T10" fmla="*/ 52906916 w 47"/>
                <a:gd name="T11" fmla="*/ 56693991 h 24"/>
                <a:gd name="T12" fmla="*/ 0 w 47"/>
                <a:gd name="T13" fmla="*/ 0 h 24"/>
                <a:gd name="T14" fmla="*/ 0 60000 65536"/>
                <a:gd name="T15" fmla="*/ 0 60000 65536"/>
                <a:gd name="T16" fmla="*/ 0 60000 65536"/>
                <a:gd name="T17" fmla="*/ 0 60000 65536"/>
                <a:gd name="T18" fmla="*/ 0 60000 65536"/>
                <a:gd name="T19" fmla="*/ 0 60000 65536"/>
                <a:gd name="T20" fmla="*/ 0 60000 65536"/>
                <a:gd name="T21" fmla="*/ 0 w 47"/>
                <a:gd name="T22" fmla="*/ 0 h 24"/>
                <a:gd name="T23" fmla="*/ 47 w 4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24">
                  <a:moveTo>
                    <a:pt x="0" y="0"/>
                  </a:moveTo>
                  <a:lnTo>
                    <a:pt x="47" y="15"/>
                  </a:lnTo>
                  <a:lnTo>
                    <a:pt x="33" y="24"/>
                  </a:lnTo>
                  <a:lnTo>
                    <a:pt x="20" y="24"/>
                  </a:lnTo>
                  <a:lnTo>
                    <a:pt x="11" y="17"/>
                  </a:lnTo>
                  <a:lnTo>
                    <a:pt x="16" y="11"/>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8" name="Freeform 10496"/>
            <p:cNvSpPr>
              <a:spLocks/>
            </p:cNvSpPr>
            <p:nvPr/>
          </p:nvSpPr>
          <p:spPr bwMode="auto">
            <a:xfrm>
              <a:off x="8005510" y="2232900"/>
              <a:ext cx="108053" cy="32023"/>
            </a:xfrm>
            <a:custGeom>
              <a:avLst/>
              <a:gdLst>
                <a:gd name="T0" fmla="*/ 0 w 54"/>
                <a:gd name="T1" fmla="*/ 0 h 18"/>
                <a:gd name="T2" fmla="*/ 178439057 w 54"/>
                <a:gd name="T3" fmla="*/ 73570394 h 18"/>
                <a:gd name="T4" fmla="*/ 109045787 w 54"/>
                <a:gd name="T5" fmla="*/ 94590835 h 18"/>
                <a:gd name="T6" fmla="*/ 29740754 w 54"/>
                <a:gd name="T7" fmla="*/ 57805638 h 18"/>
                <a:gd name="T8" fmla="*/ 0 w 54"/>
                <a:gd name="T9" fmla="*/ 0 h 18"/>
                <a:gd name="T10" fmla="*/ 0 60000 65536"/>
                <a:gd name="T11" fmla="*/ 0 60000 65536"/>
                <a:gd name="T12" fmla="*/ 0 60000 65536"/>
                <a:gd name="T13" fmla="*/ 0 60000 65536"/>
                <a:gd name="T14" fmla="*/ 0 60000 65536"/>
                <a:gd name="T15" fmla="*/ 0 w 54"/>
                <a:gd name="T16" fmla="*/ 0 h 18"/>
                <a:gd name="T17" fmla="*/ 54 w 54"/>
                <a:gd name="T18" fmla="*/ 18 h 18"/>
              </a:gdLst>
              <a:ahLst/>
              <a:cxnLst>
                <a:cxn ang="T10">
                  <a:pos x="T0" y="T1"/>
                </a:cxn>
                <a:cxn ang="T11">
                  <a:pos x="T2" y="T3"/>
                </a:cxn>
                <a:cxn ang="T12">
                  <a:pos x="T4" y="T5"/>
                </a:cxn>
                <a:cxn ang="T13">
                  <a:pos x="T6" y="T7"/>
                </a:cxn>
                <a:cxn ang="T14">
                  <a:pos x="T8" y="T9"/>
                </a:cxn>
              </a:cxnLst>
              <a:rect l="T15" t="T16" r="T17" b="T18"/>
              <a:pathLst>
                <a:path w="54" h="18">
                  <a:moveTo>
                    <a:pt x="0" y="0"/>
                  </a:moveTo>
                  <a:lnTo>
                    <a:pt x="54" y="14"/>
                  </a:lnTo>
                  <a:lnTo>
                    <a:pt x="33" y="18"/>
                  </a:lnTo>
                  <a:lnTo>
                    <a:pt x="9" y="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09" name="Freeform 10497"/>
            <p:cNvSpPr>
              <a:spLocks/>
            </p:cNvSpPr>
            <p:nvPr/>
          </p:nvSpPr>
          <p:spPr bwMode="auto">
            <a:xfrm>
              <a:off x="8005510" y="2232900"/>
              <a:ext cx="108053" cy="32023"/>
            </a:xfrm>
            <a:custGeom>
              <a:avLst/>
              <a:gdLst>
                <a:gd name="T0" fmla="*/ 0 w 54"/>
                <a:gd name="T1" fmla="*/ 0 h 18"/>
                <a:gd name="T2" fmla="*/ 178439057 w 54"/>
                <a:gd name="T3" fmla="*/ 73570394 h 18"/>
                <a:gd name="T4" fmla="*/ 109045787 w 54"/>
                <a:gd name="T5" fmla="*/ 94590835 h 18"/>
                <a:gd name="T6" fmla="*/ 29740754 w 54"/>
                <a:gd name="T7" fmla="*/ 57805638 h 18"/>
                <a:gd name="T8" fmla="*/ 0 w 54"/>
                <a:gd name="T9" fmla="*/ 0 h 18"/>
                <a:gd name="T10" fmla="*/ 0 60000 65536"/>
                <a:gd name="T11" fmla="*/ 0 60000 65536"/>
                <a:gd name="T12" fmla="*/ 0 60000 65536"/>
                <a:gd name="T13" fmla="*/ 0 60000 65536"/>
                <a:gd name="T14" fmla="*/ 0 60000 65536"/>
                <a:gd name="T15" fmla="*/ 0 w 54"/>
                <a:gd name="T16" fmla="*/ 0 h 18"/>
                <a:gd name="T17" fmla="*/ 54 w 54"/>
                <a:gd name="T18" fmla="*/ 18 h 18"/>
              </a:gdLst>
              <a:ahLst/>
              <a:cxnLst>
                <a:cxn ang="T10">
                  <a:pos x="T0" y="T1"/>
                </a:cxn>
                <a:cxn ang="T11">
                  <a:pos x="T2" y="T3"/>
                </a:cxn>
                <a:cxn ang="T12">
                  <a:pos x="T4" y="T5"/>
                </a:cxn>
                <a:cxn ang="T13">
                  <a:pos x="T6" y="T7"/>
                </a:cxn>
                <a:cxn ang="T14">
                  <a:pos x="T8" y="T9"/>
                </a:cxn>
              </a:cxnLst>
              <a:rect l="T15" t="T16" r="T17" b="T18"/>
              <a:pathLst>
                <a:path w="54" h="18">
                  <a:moveTo>
                    <a:pt x="0" y="0"/>
                  </a:moveTo>
                  <a:lnTo>
                    <a:pt x="54" y="14"/>
                  </a:lnTo>
                  <a:lnTo>
                    <a:pt x="33" y="18"/>
                  </a:lnTo>
                  <a:lnTo>
                    <a:pt x="9" y="11"/>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0" name="Freeform 10498"/>
            <p:cNvSpPr>
              <a:spLocks/>
            </p:cNvSpPr>
            <p:nvPr/>
          </p:nvSpPr>
          <p:spPr bwMode="auto">
            <a:xfrm>
              <a:off x="4361316" y="3246543"/>
              <a:ext cx="289305" cy="187210"/>
            </a:xfrm>
            <a:custGeom>
              <a:avLst/>
              <a:gdLst>
                <a:gd name="T0" fmla="*/ 0 w 145"/>
                <a:gd name="T1" fmla="*/ 47400512 h 105"/>
                <a:gd name="T2" fmla="*/ 36242866 w 145"/>
                <a:gd name="T3" fmla="*/ 0 h 105"/>
                <a:gd name="T4" fmla="*/ 286653408 w 145"/>
                <a:gd name="T5" fmla="*/ 26333873 h 105"/>
                <a:gd name="T6" fmla="*/ 405268737 w 145"/>
                <a:gd name="T7" fmla="*/ 84266556 h 105"/>
                <a:gd name="T8" fmla="*/ 418448621 w 145"/>
                <a:gd name="T9" fmla="*/ 84266556 h 105"/>
                <a:gd name="T10" fmla="*/ 477756286 w 145"/>
                <a:gd name="T11" fmla="*/ 94801025 h 105"/>
                <a:gd name="T12" fmla="*/ 477756286 w 145"/>
                <a:gd name="T13" fmla="*/ 142199239 h 105"/>
                <a:gd name="T14" fmla="*/ 388793881 w 145"/>
                <a:gd name="T15" fmla="*/ 226465795 h 105"/>
                <a:gd name="T16" fmla="*/ 345961072 w 145"/>
                <a:gd name="T17" fmla="*/ 321266820 h 105"/>
                <a:gd name="T18" fmla="*/ 359140957 w 145"/>
                <a:gd name="T19" fmla="*/ 363400098 h 105"/>
                <a:gd name="T20" fmla="*/ 280063466 w 145"/>
                <a:gd name="T21" fmla="*/ 505599337 h 105"/>
                <a:gd name="T22" fmla="*/ 138385156 w 145"/>
                <a:gd name="T23" fmla="*/ 552999850 h 105"/>
                <a:gd name="T24" fmla="*/ 65897607 w 145"/>
                <a:gd name="T25" fmla="*/ 484532698 h 105"/>
                <a:gd name="T26" fmla="*/ 65897607 w 145"/>
                <a:gd name="T27" fmla="*/ 305467415 h 105"/>
                <a:gd name="T28" fmla="*/ 118615329 w 145"/>
                <a:gd name="T29" fmla="*/ 152733708 h 105"/>
                <a:gd name="T30" fmla="*/ 13179885 w 145"/>
                <a:gd name="T31" fmla="*/ 142199239 h 105"/>
                <a:gd name="T32" fmla="*/ 0 w 145"/>
                <a:gd name="T33" fmla="*/ 4740051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05"/>
                <a:gd name="T53" fmla="*/ 145 w 14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05">
                  <a:moveTo>
                    <a:pt x="0" y="9"/>
                  </a:moveTo>
                  <a:lnTo>
                    <a:pt x="11" y="0"/>
                  </a:lnTo>
                  <a:lnTo>
                    <a:pt x="87" y="5"/>
                  </a:lnTo>
                  <a:lnTo>
                    <a:pt x="123" y="16"/>
                  </a:lnTo>
                  <a:lnTo>
                    <a:pt x="127" y="16"/>
                  </a:lnTo>
                  <a:lnTo>
                    <a:pt x="145" y="18"/>
                  </a:lnTo>
                  <a:lnTo>
                    <a:pt x="145" y="27"/>
                  </a:lnTo>
                  <a:lnTo>
                    <a:pt x="118" y="43"/>
                  </a:lnTo>
                  <a:lnTo>
                    <a:pt x="105" y="61"/>
                  </a:lnTo>
                  <a:lnTo>
                    <a:pt x="109" y="69"/>
                  </a:lnTo>
                  <a:lnTo>
                    <a:pt x="85" y="96"/>
                  </a:lnTo>
                  <a:lnTo>
                    <a:pt x="42" y="105"/>
                  </a:lnTo>
                  <a:lnTo>
                    <a:pt x="20" y="92"/>
                  </a:lnTo>
                  <a:lnTo>
                    <a:pt x="20" y="58"/>
                  </a:lnTo>
                  <a:lnTo>
                    <a:pt x="36" y="29"/>
                  </a:lnTo>
                  <a:lnTo>
                    <a:pt x="4" y="27"/>
                  </a:lnTo>
                  <a:lnTo>
                    <a:pt x="0" y="9"/>
                  </a:lnTo>
                  <a:close/>
                </a:path>
              </a:pathLst>
            </a:custGeom>
            <a:solidFill>
              <a:schemeClr val="bg1"/>
            </a:solid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1" name="Freeform 10499"/>
            <p:cNvSpPr>
              <a:spLocks/>
            </p:cNvSpPr>
            <p:nvPr/>
          </p:nvSpPr>
          <p:spPr bwMode="auto">
            <a:xfrm>
              <a:off x="4361316" y="3246543"/>
              <a:ext cx="289305" cy="187210"/>
            </a:xfrm>
            <a:custGeom>
              <a:avLst/>
              <a:gdLst>
                <a:gd name="T0" fmla="*/ 0 w 145"/>
                <a:gd name="T1" fmla="*/ 47400512 h 105"/>
                <a:gd name="T2" fmla="*/ 36242866 w 145"/>
                <a:gd name="T3" fmla="*/ 0 h 105"/>
                <a:gd name="T4" fmla="*/ 286653408 w 145"/>
                <a:gd name="T5" fmla="*/ 26333873 h 105"/>
                <a:gd name="T6" fmla="*/ 405268737 w 145"/>
                <a:gd name="T7" fmla="*/ 84266556 h 105"/>
                <a:gd name="T8" fmla="*/ 418448621 w 145"/>
                <a:gd name="T9" fmla="*/ 84266556 h 105"/>
                <a:gd name="T10" fmla="*/ 477756286 w 145"/>
                <a:gd name="T11" fmla="*/ 94801025 h 105"/>
                <a:gd name="T12" fmla="*/ 477756286 w 145"/>
                <a:gd name="T13" fmla="*/ 142199239 h 105"/>
                <a:gd name="T14" fmla="*/ 388793881 w 145"/>
                <a:gd name="T15" fmla="*/ 226465795 h 105"/>
                <a:gd name="T16" fmla="*/ 345961072 w 145"/>
                <a:gd name="T17" fmla="*/ 321266820 h 105"/>
                <a:gd name="T18" fmla="*/ 359140957 w 145"/>
                <a:gd name="T19" fmla="*/ 363400098 h 105"/>
                <a:gd name="T20" fmla="*/ 280063466 w 145"/>
                <a:gd name="T21" fmla="*/ 505599337 h 105"/>
                <a:gd name="T22" fmla="*/ 138385156 w 145"/>
                <a:gd name="T23" fmla="*/ 552999850 h 105"/>
                <a:gd name="T24" fmla="*/ 65897607 w 145"/>
                <a:gd name="T25" fmla="*/ 484532698 h 105"/>
                <a:gd name="T26" fmla="*/ 65897607 w 145"/>
                <a:gd name="T27" fmla="*/ 305467415 h 105"/>
                <a:gd name="T28" fmla="*/ 118615329 w 145"/>
                <a:gd name="T29" fmla="*/ 152733708 h 105"/>
                <a:gd name="T30" fmla="*/ 13179885 w 145"/>
                <a:gd name="T31" fmla="*/ 142199239 h 105"/>
                <a:gd name="T32" fmla="*/ 0 w 145"/>
                <a:gd name="T33" fmla="*/ 4740051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05"/>
                <a:gd name="T53" fmla="*/ 145 w 14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05">
                  <a:moveTo>
                    <a:pt x="0" y="9"/>
                  </a:moveTo>
                  <a:lnTo>
                    <a:pt x="11" y="0"/>
                  </a:lnTo>
                  <a:lnTo>
                    <a:pt x="87" y="5"/>
                  </a:lnTo>
                  <a:lnTo>
                    <a:pt x="123" y="16"/>
                  </a:lnTo>
                  <a:lnTo>
                    <a:pt x="127" y="16"/>
                  </a:lnTo>
                  <a:lnTo>
                    <a:pt x="145" y="18"/>
                  </a:lnTo>
                  <a:lnTo>
                    <a:pt x="145" y="27"/>
                  </a:lnTo>
                  <a:lnTo>
                    <a:pt x="118" y="43"/>
                  </a:lnTo>
                  <a:lnTo>
                    <a:pt x="105" y="61"/>
                  </a:lnTo>
                  <a:lnTo>
                    <a:pt x="109" y="69"/>
                  </a:lnTo>
                  <a:lnTo>
                    <a:pt x="85" y="96"/>
                  </a:lnTo>
                  <a:lnTo>
                    <a:pt x="42" y="105"/>
                  </a:lnTo>
                  <a:lnTo>
                    <a:pt x="20" y="92"/>
                  </a:lnTo>
                  <a:lnTo>
                    <a:pt x="20" y="58"/>
                  </a:lnTo>
                  <a:lnTo>
                    <a:pt x="36" y="29"/>
                  </a:lnTo>
                  <a:lnTo>
                    <a:pt x="4" y="27"/>
                  </a:lnTo>
                  <a:lnTo>
                    <a:pt x="0" y="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2" name="Freeform 10500"/>
            <p:cNvSpPr>
              <a:spLocks/>
            </p:cNvSpPr>
            <p:nvPr/>
          </p:nvSpPr>
          <p:spPr bwMode="auto">
            <a:xfrm>
              <a:off x="3209326" y="4102533"/>
              <a:ext cx="99339" cy="77593"/>
            </a:xfrm>
            <a:custGeom>
              <a:avLst/>
              <a:gdLst>
                <a:gd name="T0" fmla="*/ 0 w 50"/>
                <a:gd name="T1" fmla="*/ 104183997 h 44"/>
                <a:gd name="T2" fmla="*/ 68900421 w 50"/>
                <a:gd name="T3" fmla="*/ 229204793 h 44"/>
                <a:gd name="T4" fmla="*/ 147642209 w 50"/>
                <a:gd name="T5" fmla="*/ 208367993 h 44"/>
                <a:gd name="T6" fmla="*/ 164047502 w 50"/>
                <a:gd name="T7" fmla="*/ 10419536 h 44"/>
                <a:gd name="T8" fmla="*/ 45933011 w 50"/>
                <a:gd name="T9" fmla="*/ 0 h 44"/>
                <a:gd name="T10" fmla="*/ 0 w 50"/>
                <a:gd name="T11" fmla="*/ 104183997 h 44"/>
                <a:gd name="T12" fmla="*/ 0 60000 65536"/>
                <a:gd name="T13" fmla="*/ 0 60000 65536"/>
                <a:gd name="T14" fmla="*/ 0 60000 65536"/>
                <a:gd name="T15" fmla="*/ 0 60000 65536"/>
                <a:gd name="T16" fmla="*/ 0 60000 65536"/>
                <a:gd name="T17" fmla="*/ 0 60000 65536"/>
                <a:gd name="T18" fmla="*/ 0 w 50"/>
                <a:gd name="T19" fmla="*/ 0 h 44"/>
                <a:gd name="T20" fmla="*/ 50 w 5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 h="44">
                  <a:moveTo>
                    <a:pt x="0" y="20"/>
                  </a:moveTo>
                  <a:lnTo>
                    <a:pt x="21" y="44"/>
                  </a:lnTo>
                  <a:lnTo>
                    <a:pt x="45" y="40"/>
                  </a:lnTo>
                  <a:lnTo>
                    <a:pt x="50" y="2"/>
                  </a:lnTo>
                  <a:lnTo>
                    <a:pt x="14" y="0"/>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3" name="Freeform 10501"/>
            <p:cNvSpPr>
              <a:spLocks/>
            </p:cNvSpPr>
            <p:nvPr/>
          </p:nvSpPr>
          <p:spPr bwMode="auto">
            <a:xfrm>
              <a:off x="3209326" y="4102533"/>
              <a:ext cx="99339" cy="77593"/>
            </a:xfrm>
            <a:custGeom>
              <a:avLst/>
              <a:gdLst>
                <a:gd name="T0" fmla="*/ 0 w 50"/>
                <a:gd name="T1" fmla="*/ 104183997 h 44"/>
                <a:gd name="T2" fmla="*/ 68900421 w 50"/>
                <a:gd name="T3" fmla="*/ 229204793 h 44"/>
                <a:gd name="T4" fmla="*/ 147642209 w 50"/>
                <a:gd name="T5" fmla="*/ 208367993 h 44"/>
                <a:gd name="T6" fmla="*/ 164047502 w 50"/>
                <a:gd name="T7" fmla="*/ 10419536 h 44"/>
                <a:gd name="T8" fmla="*/ 45933011 w 50"/>
                <a:gd name="T9" fmla="*/ 0 h 44"/>
                <a:gd name="T10" fmla="*/ 0 w 50"/>
                <a:gd name="T11" fmla="*/ 104183997 h 44"/>
                <a:gd name="T12" fmla="*/ 0 60000 65536"/>
                <a:gd name="T13" fmla="*/ 0 60000 65536"/>
                <a:gd name="T14" fmla="*/ 0 60000 65536"/>
                <a:gd name="T15" fmla="*/ 0 60000 65536"/>
                <a:gd name="T16" fmla="*/ 0 60000 65536"/>
                <a:gd name="T17" fmla="*/ 0 60000 65536"/>
                <a:gd name="T18" fmla="*/ 0 w 50"/>
                <a:gd name="T19" fmla="*/ 0 h 44"/>
                <a:gd name="T20" fmla="*/ 50 w 5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 h="44">
                  <a:moveTo>
                    <a:pt x="0" y="20"/>
                  </a:moveTo>
                  <a:lnTo>
                    <a:pt x="21" y="44"/>
                  </a:lnTo>
                  <a:lnTo>
                    <a:pt x="45" y="40"/>
                  </a:lnTo>
                  <a:lnTo>
                    <a:pt x="50" y="2"/>
                  </a:lnTo>
                  <a:lnTo>
                    <a:pt x="14" y="0"/>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4" name="Freeform 10502"/>
            <p:cNvSpPr>
              <a:spLocks/>
            </p:cNvSpPr>
            <p:nvPr/>
          </p:nvSpPr>
          <p:spPr bwMode="auto">
            <a:xfrm>
              <a:off x="4828385" y="2027216"/>
              <a:ext cx="243992" cy="157649"/>
            </a:xfrm>
            <a:custGeom>
              <a:avLst/>
              <a:gdLst>
                <a:gd name="T0" fmla="*/ 0 w 123"/>
                <a:gd name="T1" fmla="*/ 57555829 h 89"/>
                <a:gd name="T2" fmla="*/ 111377967 w 123"/>
                <a:gd name="T3" fmla="*/ 47092171 h 89"/>
                <a:gd name="T4" fmla="*/ 58964913 w 123"/>
                <a:gd name="T5" fmla="*/ 68021771 h 89"/>
                <a:gd name="T6" fmla="*/ 131033541 w 123"/>
                <a:gd name="T7" fmla="*/ 130810571 h 89"/>
                <a:gd name="T8" fmla="*/ 117929825 w 123"/>
                <a:gd name="T9" fmla="*/ 68021771 h 89"/>
                <a:gd name="T10" fmla="*/ 140861327 w 123"/>
                <a:gd name="T11" fmla="*/ 47092171 h 89"/>
                <a:gd name="T12" fmla="*/ 219481813 w 123"/>
                <a:gd name="T13" fmla="*/ 162203829 h 89"/>
                <a:gd name="T14" fmla="*/ 183446596 w 123"/>
                <a:gd name="T15" fmla="*/ 47092171 h 89"/>
                <a:gd name="T16" fmla="*/ 206378098 w 123"/>
                <a:gd name="T17" fmla="*/ 0 h 89"/>
                <a:gd name="T18" fmla="*/ 278446726 w 123"/>
                <a:gd name="T19" fmla="*/ 47092171 h 89"/>
                <a:gd name="T20" fmla="*/ 265343010 w 123"/>
                <a:gd name="T21" fmla="*/ 104648000 h 89"/>
                <a:gd name="T22" fmla="*/ 294826370 w 123"/>
                <a:gd name="T23" fmla="*/ 68021771 h 89"/>
                <a:gd name="T24" fmla="*/ 307928278 w 123"/>
                <a:gd name="T25" fmla="*/ 130810571 h 89"/>
                <a:gd name="T26" fmla="*/ 402928409 w 123"/>
                <a:gd name="T27" fmla="*/ 177902742 h 89"/>
                <a:gd name="T28" fmla="*/ 314480136 w 123"/>
                <a:gd name="T29" fmla="*/ 235458571 h 89"/>
                <a:gd name="T30" fmla="*/ 235861457 w 123"/>
                <a:gd name="T31" fmla="*/ 465684171 h 89"/>
                <a:gd name="T32" fmla="*/ 117929825 w 123"/>
                <a:gd name="T33" fmla="*/ 376732800 h 89"/>
                <a:gd name="T34" fmla="*/ 199826240 w 123"/>
                <a:gd name="T35" fmla="*/ 350570229 h 89"/>
                <a:gd name="T36" fmla="*/ 153965043 w 123"/>
                <a:gd name="T37" fmla="*/ 340106571 h 89"/>
                <a:gd name="T38" fmla="*/ 235861457 w 123"/>
                <a:gd name="T39" fmla="*/ 293014400 h 89"/>
                <a:gd name="T40" fmla="*/ 117929825 w 123"/>
                <a:gd name="T41" fmla="*/ 329640629 h 89"/>
                <a:gd name="T42" fmla="*/ 111377967 w 123"/>
                <a:gd name="T43" fmla="*/ 282550742 h 89"/>
                <a:gd name="T44" fmla="*/ 248963366 w 123"/>
                <a:gd name="T45" fmla="*/ 235458571 h 89"/>
                <a:gd name="T46" fmla="*/ 212929955 w 123"/>
                <a:gd name="T47" fmla="*/ 235458571 h 89"/>
                <a:gd name="T48" fmla="*/ 219481813 w 123"/>
                <a:gd name="T49" fmla="*/ 188366400 h 89"/>
                <a:gd name="T50" fmla="*/ 183446596 w 123"/>
                <a:gd name="T51" fmla="*/ 235458571 h 89"/>
                <a:gd name="T52" fmla="*/ 176894738 w 123"/>
                <a:gd name="T53" fmla="*/ 177902742 h 89"/>
                <a:gd name="T54" fmla="*/ 147413185 w 123"/>
                <a:gd name="T55" fmla="*/ 188366400 h 89"/>
                <a:gd name="T56" fmla="*/ 147413185 w 123"/>
                <a:gd name="T57" fmla="*/ 245922229 h 89"/>
                <a:gd name="T58" fmla="*/ 88448272 w 123"/>
                <a:gd name="T59" fmla="*/ 256388171 h 89"/>
                <a:gd name="T60" fmla="*/ 58964913 w 123"/>
                <a:gd name="T61" fmla="*/ 224992629 h 89"/>
                <a:gd name="T62" fmla="*/ 95000130 w 123"/>
                <a:gd name="T63" fmla="*/ 209296000 h 89"/>
                <a:gd name="T64" fmla="*/ 22931502 w 123"/>
                <a:gd name="T65" fmla="*/ 162203829 h 89"/>
                <a:gd name="T66" fmla="*/ 58964913 w 123"/>
                <a:gd name="T67" fmla="*/ 162203829 h 89"/>
                <a:gd name="T68" fmla="*/ 29483360 w 123"/>
                <a:gd name="T69" fmla="*/ 141274229 h 89"/>
                <a:gd name="T70" fmla="*/ 45861197 w 123"/>
                <a:gd name="T71" fmla="*/ 115113942 h 89"/>
                <a:gd name="T72" fmla="*/ 0 w 123"/>
                <a:gd name="T73" fmla="*/ 115113942 h 89"/>
                <a:gd name="T74" fmla="*/ 0 w 123"/>
                <a:gd name="T75" fmla="*/ 57555829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89"/>
                <a:gd name="T116" fmla="*/ 123 w 123"/>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89">
                  <a:moveTo>
                    <a:pt x="0" y="11"/>
                  </a:moveTo>
                  <a:lnTo>
                    <a:pt x="34" y="9"/>
                  </a:lnTo>
                  <a:lnTo>
                    <a:pt x="18" y="13"/>
                  </a:lnTo>
                  <a:lnTo>
                    <a:pt x="40" y="25"/>
                  </a:lnTo>
                  <a:lnTo>
                    <a:pt x="36" y="13"/>
                  </a:lnTo>
                  <a:lnTo>
                    <a:pt x="43" y="9"/>
                  </a:lnTo>
                  <a:lnTo>
                    <a:pt x="67" y="31"/>
                  </a:lnTo>
                  <a:lnTo>
                    <a:pt x="56" y="9"/>
                  </a:lnTo>
                  <a:lnTo>
                    <a:pt x="63" y="0"/>
                  </a:lnTo>
                  <a:lnTo>
                    <a:pt x="85" y="9"/>
                  </a:lnTo>
                  <a:lnTo>
                    <a:pt x="81" y="20"/>
                  </a:lnTo>
                  <a:lnTo>
                    <a:pt x="90" y="13"/>
                  </a:lnTo>
                  <a:lnTo>
                    <a:pt x="94" y="25"/>
                  </a:lnTo>
                  <a:lnTo>
                    <a:pt x="123" y="34"/>
                  </a:lnTo>
                  <a:lnTo>
                    <a:pt x="96" y="45"/>
                  </a:lnTo>
                  <a:lnTo>
                    <a:pt x="72" y="89"/>
                  </a:lnTo>
                  <a:lnTo>
                    <a:pt x="36" y="72"/>
                  </a:lnTo>
                  <a:lnTo>
                    <a:pt x="61" y="67"/>
                  </a:lnTo>
                  <a:lnTo>
                    <a:pt x="47" y="65"/>
                  </a:lnTo>
                  <a:lnTo>
                    <a:pt x="72" y="56"/>
                  </a:lnTo>
                  <a:lnTo>
                    <a:pt x="36" y="63"/>
                  </a:lnTo>
                  <a:lnTo>
                    <a:pt x="34" y="54"/>
                  </a:lnTo>
                  <a:lnTo>
                    <a:pt x="76" y="45"/>
                  </a:lnTo>
                  <a:lnTo>
                    <a:pt x="65" y="45"/>
                  </a:lnTo>
                  <a:lnTo>
                    <a:pt x="67" y="36"/>
                  </a:lnTo>
                  <a:lnTo>
                    <a:pt x="56" y="45"/>
                  </a:lnTo>
                  <a:lnTo>
                    <a:pt x="54" y="34"/>
                  </a:lnTo>
                  <a:lnTo>
                    <a:pt x="45" y="36"/>
                  </a:lnTo>
                  <a:lnTo>
                    <a:pt x="45" y="47"/>
                  </a:lnTo>
                  <a:lnTo>
                    <a:pt x="27" y="49"/>
                  </a:lnTo>
                  <a:lnTo>
                    <a:pt x="18" y="43"/>
                  </a:lnTo>
                  <a:lnTo>
                    <a:pt x="29" y="40"/>
                  </a:lnTo>
                  <a:lnTo>
                    <a:pt x="7" y="31"/>
                  </a:lnTo>
                  <a:lnTo>
                    <a:pt x="18" y="31"/>
                  </a:lnTo>
                  <a:lnTo>
                    <a:pt x="9" y="27"/>
                  </a:lnTo>
                  <a:lnTo>
                    <a:pt x="14" y="22"/>
                  </a:lnTo>
                  <a:lnTo>
                    <a:pt x="0" y="22"/>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5" name="Freeform 10503"/>
            <p:cNvSpPr>
              <a:spLocks/>
            </p:cNvSpPr>
            <p:nvPr/>
          </p:nvSpPr>
          <p:spPr bwMode="auto">
            <a:xfrm>
              <a:off x="4828385" y="2027216"/>
              <a:ext cx="243992" cy="157649"/>
            </a:xfrm>
            <a:custGeom>
              <a:avLst/>
              <a:gdLst>
                <a:gd name="T0" fmla="*/ 0 w 123"/>
                <a:gd name="T1" fmla="*/ 57555829 h 89"/>
                <a:gd name="T2" fmla="*/ 111377967 w 123"/>
                <a:gd name="T3" fmla="*/ 47092171 h 89"/>
                <a:gd name="T4" fmla="*/ 58964913 w 123"/>
                <a:gd name="T5" fmla="*/ 68021771 h 89"/>
                <a:gd name="T6" fmla="*/ 131033541 w 123"/>
                <a:gd name="T7" fmla="*/ 130810571 h 89"/>
                <a:gd name="T8" fmla="*/ 117929825 w 123"/>
                <a:gd name="T9" fmla="*/ 68021771 h 89"/>
                <a:gd name="T10" fmla="*/ 140861327 w 123"/>
                <a:gd name="T11" fmla="*/ 47092171 h 89"/>
                <a:gd name="T12" fmla="*/ 219481813 w 123"/>
                <a:gd name="T13" fmla="*/ 162203829 h 89"/>
                <a:gd name="T14" fmla="*/ 183446596 w 123"/>
                <a:gd name="T15" fmla="*/ 47092171 h 89"/>
                <a:gd name="T16" fmla="*/ 206378098 w 123"/>
                <a:gd name="T17" fmla="*/ 0 h 89"/>
                <a:gd name="T18" fmla="*/ 278446726 w 123"/>
                <a:gd name="T19" fmla="*/ 47092171 h 89"/>
                <a:gd name="T20" fmla="*/ 265343010 w 123"/>
                <a:gd name="T21" fmla="*/ 104648000 h 89"/>
                <a:gd name="T22" fmla="*/ 294826370 w 123"/>
                <a:gd name="T23" fmla="*/ 68021771 h 89"/>
                <a:gd name="T24" fmla="*/ 307928278 w 123"/>
                <a:gd name="T25" fmla="*/ 130810571 h 89"/>
                <a:gd name="T26" fmla="*/ 402928409 w 123"/>
                <a:gd name="T27" fmla="*/ 177902742 h 89"/>
                <a:gd name="T28" fmla="*/ 314480136 w 123"/>
                <a:gd name="T29" fmla="*/ 235458571 h 89"/>
                <a:gd name="T30" fmla="*/ 235861457 w 123"/>
                <a:gd name="T31" fmla="*/ 465684171 h 89"/>
                <a:gd name="T32" fmla="*/ 117929825 w 123"/>
                <a:gd name="T33" fmla="*/ 376732800 h 89"/>
                <a:gd name="T34" fmla="*/ 199826240 w 123"/>
                <a:gd name="T35" fmla="*/ 350570229 h 89"/>
                <a:gd name="T36" fmla="*/ 153965043 w 123"/>
                <a:gd name="T37" fmla="*/ 340106571 h 89"/>
                <a:gd name="T38" fmla="*/ 235861457 w 123"/>
                <a:gd name="T39" fmla="*/ 293014400 h 89"/>
                <a:gd name="T40" fmla="*/ 117929825 w 123"/>
                <a:gd name="T41" fmla="*/ 329640629 h 89"/>
                <a:gd name="T42" fmla="*/ 111377967 w 123"/>
                <a:gd name="T43" fmla="*/ 282550742 h 89"/>
                <a:gd name="T44" fmla="*/ 248963366 w 123"/>
                <a:gd name="T45" fmla="*/ 235458571 h 89"/>
                <a:gd name="T46" fmla="*/ 212929955 w 123"/>
                <a:gd name="T47" fmla="*/ 235458571 h 89"/>
                <a:gd name="T48" fmla="*/ 219481813 w 123"/>
                <a:gd name="T49" fmla="*/ 188366400 h 89"/>
                <a:gd name="T50" fmla="*/ 183446596 w 123"/>
                <a:gd name="T51" fmla="*/ 235458571 h 89"/>
                <a:gd name="T52" fmla="*/ 176894738 w 123"/>
                <a:gd name="T53" fmla="*/ 177902742 h 89"/>
                <a:gd name="T54" fmla="*/ 147413185 w 123"/>
                <a:gd name="T55" fmla="*/ 188366400 h 89"/>
                <a:gd name="T56" fmla="*/ 147413185 w 123"/>
                <a:gd name="T57" fmla="*/ 245922229 h 89"/>
                <a:gd name="T58" fmla="*/ 88448272 w 123"/>
                <a:gd name="T59" fmla="*/ 256388171 h 89"/>
                <a:gd name="T60" fmla="*/ 58964913 w 123"/>
                <a:gd name="T61" fmla="*/ 224992629 h 89"/>
                <a:gd name="T62" fmla="*/ 95000130 w 123"/>
                <a:gd name="T63" fmla="*/ 209296000 h 89"/>
                <a:gd name="T64" fmla="*/ 22931502 w 123"/>
                <a:gd name="T65" fmla="*/ 162203829 h 89"/>
                <a:gd name="T66" fmla="*/ 58964913 w 123"/>
                <a:gd name="T67" fmla="*/ 162203829 h 89"/>
                <a:gd name="T68" fmla="*/ 29483360 w 123"/>
                <a:gd name="T69" fmla="*/ 141274229 h 89"/>
                <a:gd name="T70" fmla="*/ 45861197 w 123"/>
                <a:gd name="T71" fmla="*/ 115113942 h 89"/>
                <a:gd name="T72" fmla="*/ 0 w 123"/>
                <a:gd name="T73" fmla="*/ 115113942 h 89"/>
                <a:gd name="T74" fmla="*/ 0 w 123"/>
                <a:gd name="T75" fmla="*/ 57555829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89"/>
                <a:gd name="T116" fmla="*/ 123 w 123"/>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89">
                  <a:moveTo>
                    <a:pt x="0" y="11"/>
                  </a:moveTo>
                  <a:lnTo>
                    <a:pt x="34" y="9"/>
                  </a:lnTo>
                  <a:lnTo>
                    <a:pt x="18" y="13"/>
                  </a:lnTo>
                  <a:lnTo>
                    <a:pt x="40" y="25"/>
                  </a:lnTo>
                  <a:lnTo>
                    <a:pt x="36" y="13"/>
                  </a:lnTo>
                  <a:lnTo>
                    <a:pt x="43" y="9"/>
                  </a:lnTo>
                  <a:lnTo>
                    <a:pt x="67" y="31"/>
                  </a:lnTo>
                  <a:lnTo>
                    <a:pt x="56" y="9"/>
                  </a:lnTo>
                  <a:lnTo>
                    <a:pt x="63" y="0"/>
                  </a:lnTo>
                  <a:lnTo>
                    <a:pt x="85" y="9"/>
                  </a:lnTo>
                  <a:lnTo>
                    <a:pt x="81" y="20"/>
                  </a:lnTo>
                  <a:lnTo>
                    <a:pt x="90" y="13"/>
                  </a:lnTo>
                  <a:lnTo>
                    <a:pt x="94" y="25"/>
                  </a:lnTo>
                  <a:lnTo>
                    <a:pt x="123" y="34"/>
                  </a:lnTo>
                  <a:lnTo>
                    <a:pt x="96" y="45"/>
                  </a:lnTo>
                  <a:lnTo>
                    <a:pt x="72" y="89"/>
                  </a:lnTo>
                  <a:lnTo>
                    <a:pt x="36" y="72"/>
                  </a:lnTo>
                  <a:lnTo>
                    <a:pt x="61" y="67"/>
                  </a:lnTo>
                  <a:lnTo>
                    <a:pt x="47" y="65"/>
                  </a:lnTo>
                  <a:lnTo>
                    <a:pt x="72" y="56"/>
                  </a:lnTo>
                  <a:lnTo>
                    <a:pt x="36" y="63"/>
                  </a:lnTo>
                  <a:lnTo>
                    <a:pt x="34" y="54"/>
                  </a:lnTo>
                  <a:lnTo>
                    <a:pt x="76" y="45"/>
                  </a:lnTo>
                  <a:lnTo>
                    <a:pt x="65" y="45"/>
                  </a:lnTo>
                  <a:lnTo>
                    <a:pt x="67" y="36"/>
                  </a:lnTo>
                  <a:lnTo>
                    <a:pt x="56" y="45"/>
                  </a:lnTo>
                  <a:lnTo>
                    <a:pt x="54" y="34"/>
                  </a:lnTo>
                  <a:lnTo>
                    <a:pt x="45" y="36"/>
                  </a:lnTo>
                  <a:lnTo>
                    <a:pt x="45" y="47"/>
                  </a:lnTo>
                  <a:lnTo>
                    <a:pt x="27" y="49"/>
                  </a:lnTo>
                  <a:lnTo>
                    <a:pt x="18" y="43"/>
                  </a:lnTo>
                  <a:lnTo>
                    <a:pt x="29" y="40"/>
                  </a:lnTo>
                  <a:lnTo>
                    <a:pt x="7" y="31"/>
                  </a:lnTo>
                  <a:lnTo>
                    <a:pt x="18" y="31"/>
                  </a:lnTo>
                  <a:lnTo>
                    <a:pt x="9" y="27"/>
                  </a:lnTo>
                  <a:lnTo>
                    <a:pt x="14" y="22"/>
                  </a:lnTo>
                  <a:lnTo>
                    <a:pt x="0" y="22"/>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6" name="Freeform 10504"/>
            <p:cNvSpPr>
              <a:spLocks/>
            </p:cNvSpPr>
            <p:nvPr/>
          </p:nvSpPr>
          <p:spPr bwMode="auto">
            <a:xfrm>
              <a:off x="4988723" y="2007510"/>
              <a:ext cx="221337" cy="67740"/>
            </a:xfrm>
            <a:custGeom>
              <a:avLst/>
              <a:gdLst>
                <a:gd name="T0" fmla="*/ 0 w 111"/>
                <a:gd name="T1" fmla="*/ 47392035 h 38"/>
                <a:gd name="T2" fmla="*/ 65858430 w 111"/>
                <a:gd name="T3" fmla="*/ 68454906 h 38"/>
                <a:gd name="T4" fmla="*/ 59272406 w 111"/>
                <a:gd name="T5" fmla="*/ 21062871 h 38"/>
                <a:gd name="T6" fmla="*/ 79028663 w 111"/>
                <a:gd name="T7" fmla="*/ 47392035 h 38"/>
                <a:gd name="T8" fmla="*/ 79028663 w 111"/>
                <a:gd name="T9" fmla="*/ 0 h 38"/>
                <a:gd name="T10" fmla="*/ 184401425 w 111"/>
                <a:gd name="T11" fmla="*/ 84251485 h 38"/>
                <a:gd name="T12" fmla="*/ 197573475 w 111"/>
                <a:gd name="T13" fmla="*/ 0 h 38"/>
                <a:gd name="T14" fmla="*/ 204159499 w 111"/>
                <a:gd name="T15" fmla="*/ 57922321 h 38"/>
                <a:gd name="T16" fmla="*/ 279896967 w 111"/>
                <a:gd name="T17" fmla="*/ 21062871 h 38"/>
                <a:gd name="T18" fmla="*/ 263431905 w 111"/>
                <a:gd name="T19" fmla="*/ 57922321 h 38"/>
                <a:gd name="T20" fmla="*/ 352339605 w 111"/>
                <a:gd name="T21" fmla="*/ 57922321 h 38"/>
                <a:gd name="T22" fmla="*/ 365511655 w 111"/>
                <a:gd name="T23" fmla="*/ 94781771 h 38"/>
                <a:gd name="T24" fmla="*/ 306239249 w 111"/>
                <a:gd name="T25" fmla="*/ 152704093 h 38"/>
                <a:gd name="T26" fmla="*/ 220624561 w 111"/>
                <a:gd name="T27" fmla="*/ 200096127 h 38"/>
                <a:gd name="T28" fmla="*/ 79028663 w 111"/>
                <a:gd name="T29" fmla="*/ 126377227 h 38"/>
                <a:gd name="T30" fmla="*/ 167938180 w 111"/>
                <a:gd name="T31" fmla="*/ 105314356 h 38"/>
                <a:gd name="T32" fmla="*/ 29635295 w 111"/>
                <a:gd name="T33" fmla="*/ 105314356 h 38"/>
                <a:gd name="T34" fmla="*/ 13172049 w 111"/>
                <a:gd name="T35" fmla="*/ 94781771 h 38"/>
                <a:gd name="T36" fmla="*/ 49393369 w 111"/>
                <a:gd name="T37" fmla="*/ 68454906 h 38"/>
                <a:gd name="T38" fmla="*/ 0 w 111"/>
                <a:gd name="T39" fmla="*/ 47392035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38"/>
                <a:gd name="T62" fmla="*/ 111 w 111"/>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38">
                  <a:moveTo>
                    <a:pt x="0" y="9"/>
                  </a:moveTo>
                  <a:lnTo>
                    <a:pt x="20" y="13"/>
                  </a:lnTo>
                  <a:lnTo>
                    <a:pt x="18" y="4"/>
                  </a:lnTo>
                  <a:lnTo>
                    <a:pt x="24" y="9"/>
                  </a:lnTo>
                  <a:lnTo>
                    <a:pt x="24" y="0"/>
                  </a:lnTo>
                  <a:lnTo>
                    <a:pt x="56" y="16"/>
                  </a:lnTo>
                  <a:lnTo>
                    <a:pt x="60" y="0"/>
                  </a:lnTo>
                  <a:lnTo>
                    <a:pt x="62" y="11"/>
                  </a:lnTo>
                  <a:lnTo>
                    <a:pt x="85" y="4"/>
                  </a:lnTo>
                  <a:lnTo>
                    <a:pt x="80" y="11"/>
                  </a:lnTo>
                  <a:lnTo>
                    <a:pt x="107" y="11"/>
                  </a:lnTo>
                  <a:lnTo>
                    <a:pt x="111" y="18"/>
                  </a:lnTo>
                  <a:lnTo>
                    <a:pt x="93" y="29"/>
                  </a:lnTo>
                  <a:lnTo>
                    <a:pt x="67" y="38"/>
                  </a:lnTo>
                  <a:lnTo>
                    <a:pt x="24" y="24"/>
                  </a:lnTo>
                  <a:lnTo>
                    <a:pt x="51" y="20"/>
                  </a:lnTo>
                  <a:lnTo>
                    <a:pt x="9" y="20"/>
                  </a:lnTo>
                  <a:lnTo>
                    <a:pt x="4" y="18"/>
                  </a:lnTo>
                  <a:lnTo>
                    <a:pt x="15" y="13"/>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7" name="Freeform 10505"/>
            <p:cNvSpPr>
              <a:spLocks/>
            </p:cNvSpPr>
            <p:nvPr/>
          </p:nvSpPr>
          <p:spPr bwMode="auto">
            <a:xfrm>
              <a:off x="4988723" y="2007510"/>
              <a:ext cx="221337" cy="67740"/>
            </a:xfrm>
            <a:custGeom>
              <a:avLst/>
              <a:gdLst>
                <a:gd name="T0" fmla="*/ 0 w 111"/>
                <a:gd name="T1" fmla="*/ 47392035 h 38"/>
                <a:gd name="T2" fmla="*/ 65858430 w 111"/>
                <a:gd name="T3" fmla="*/ 68454906 h 38"/>
                <a:gd name="T4" fmla="*/ 59272406 w 111"/>
                <a:gd name="T5" fmla="*/ 21062871 h 38"/>
                <a:gd name="T6" fmla="*/ 79028663 w 111"/>
                <a:gd name="T7" fmla="*/ 47392035 h 38"/>
                <a:gd name="T8" fmla="*/ 79028663 w 111"/>
                <a:gd name="T9" fmla="*/ 0 h 38"/>
                <a:gd name="T10" fmla="*/ 184401425 w 111"/>
                <a:gd name="T11" fmla="*/ 84251485 h 38"/>
                <a:gd name="T12" fmla="*/ 197573475 w 111"/>
                <a:gd name="T13" fmla="*/ 0 h 38"/>
                <a:gd name="T14" fmla="*/ 204159499 w 111"/>
                <a:gd name="T15" fmla="*/ 57922321 h 38"/>
                <a:gd name="T16" fmla="*/ 279896967 w 111"/>
                <a:gd name="T17" fmla="*/ 21062871 h 38"/>
                <a:gd name="T18" fmla="*/ 263431905 w 111"/>
                <a:gd name="T19" fmla="*/ 57922321 h 38"/>
                <a:gd name="T20" fmla="*/ 352339605 w 111"/>
                <a:gd name="T21" fmla="*/ 57922321 h 38"/>
                <a:gd name="T22" fmla="*/ 365511655 w 111"/>
                <a:gd name="T23" fmla="*/ 94781771 h 38"/>
                <a:gd name="T24" fmla="*/ 306239249 w 111"/>
                <a:gd name="T25" fmla="*/ 152704093 h 38"/>
                <a:gd name="T26" fmla="*/ 220624561 w 111"/>
                <a:gd name="T27" fmla="*/ 200096127 h 38"/>
                <a:gd name="T28" fmla="*/ 79028663 w 111"/>
                <a:gd name="T29" fmla="*/ 126377227 h 38"/>
                <a:gd name="T30" fmla="*/ 167938180 w 111"/>
                <a:gd name="T31" fmla="*/ 105314356 h 38"/>
                <a:gd name="T32" fmla="*/ 29635295 w 111"/>
                <a:gd name="T33" fmla="*/ 105314356 h 38"/>
                <a:gd name="T34" fmla="*/ 13172049 w 111"/>
                <a:gd name="T35" fmla="*/ 94781771 h 38"/>
                <a:gd name="T36" fmla="*/ 49393369 w 111"/>
                <a:gd name="T37" fmla="*/ 68454906 h 38"/>
                <a:gd name="T38" fmla="*/ 0 w 111"/>
                <a:gd name="T39" fmla="*/ 47392035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38"/>
                <a:gd name="T62" fmla="*/ 111 w 111"/>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38">
                  <a:moveTo>
                    <a:pt x="0" y="9"/>
                  </a:moveTo>
                  <a:lnTo>
                    <a:pt x="20" y="13"/>
                  </a:lnTo>
                  <a:lnTo>
                    <a:pt x="18" y="4"/>
                  </a:lnTo>
                  <a:lnTo>
                    <a:pt x="24" y="9"/>
                  </a:lnTo>
                  <a:lnTo>
                    <a:pt x="24" y="0"/>
                  </a:lnTo>
                  <a:lnTo>
                    <a:pt x="56" y="16"/>
                  </a:lnTo>
                  <a:lnTo>
                    <a:pt x="60" y="0"/>
                  </a:lnTo>
                  <a:lnTo>
                    <a:pt x="62" y="11"/>
                  </a:lnTo>
                  <a:lnTo>
                    <a:pt x="85" y="4"/>
                  </a:lnTo>
                  <a:lnTo>
                    <a:pt x="80" y="11"/>
                  </a:lnTo>
                  <a:lnTo>
                    <a:pt x="107" y="11"/>
                  </a:lnTo>
                  <a:lnTo>
                    <a:pt x="111" y="18"/>
                  </a:lnTo>
                  <a:lnTo>
                    <a:pt x="93" y="29"/>
                  </a:lnTo>
                  <a:lnTo>
                    <a:pt x="67" y="38"/>
                  </a:lnTo>
                  <a:lnTo>
                    <a:pt x="24" y="24"/>
                  </a:lnTo>
                  <a:lnTo>
                    <a:pt x="51" y="20"/>
                  </a:lnTo>
                  <a:lnTo>
                    <a:pt x="9" y="20"/>
                  </a:lnTo>
                  <a:lnTo>
                    <a:pt x="4" y="18"/>
                  </a:lnTo>
                  <a:lnTo>
                    <a:pt x="15" y="13"/>
                  </a:lnTo>
                  <a:lnTo>
                    <a:pt x="0" y="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8" name="Freeform 10506"/>
            <p:cNvSpPr>
              <a:spLocks/>
            </p:cNvSpPr>
            <p:nvPr/>
          </p:nvSpPr>
          <p:spPr bwMode="auto">
            <a:xfrm>
              <a:off x="5063665" y="2114662"/>
              <a:ext cx="97597" cy="44339"/>
            </a:xfrm>
            <a:custGeom>
              <a:avLst/>
              <a:gdLst>
                <a:gd name="T0" fmla="*/ 0 w 49"/>
                <a:gd name="T1" fmla="*/ 104776524 h 25"/>
                <a:gd name="T2" fmla="*/ 72362786 w 49"/>
                <a:gd name="T3" fmla="*/ 94299786 h 25"/>
                <a:gd name="T4" fmla="*/ 59205586 w 49"/>
                <a:gd name="T5" fmla="*/ 130971798 h 25"/>
                <a:gd name="T6" fmla="*/ 161170257 w 49"/>
                <a:gd name="T7" fmla="*/ 73344024 h 25"/>
                <a:gd name="T8" fmla="*/ 85518171 w 49"/>
                <a:gd name="T9" fmla="*/ 36672012 h 25"/>
                <a:gd name="T10" fmla="*/ 72362786 w 49"/>
                <a:gd name="T11" fmla="*/ 0 h 25"/>
                <a:gd name="T12" fmla="*/ 13157200 w 49"/>
                <a:gd name="T13" fmla="*/ 36672012 h 25"/>
                <a:gd name="T14" fmla="*/ 0 w 49"/>
                <a:gd name="T15" fmla="*/ 104776524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0" y="20"/>
                  </a:moveTo>
                  <a:lnTo>
                    <a:pt x="22" y="18"/>
                  </a:lnTo>
                  <a:lnTo>
                    <a:pt x="18" y="25"/>
                  </a:lnTo>
                  <a:lnTo>
                    <a:pt x="49" y="14"/>
                  </a:lnTo>
                  <a:lnTo>
                    <a:pt x="26" y="7"/>
                  </a:lnTo>
                  <a:lnTo>
                    <a:pt x="22" y="0"/>
                  </a:lnTo>
                  <a:lnTo>
                    <a:pt x="4" y="7"/>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19" name="Freeform 10507"/>
            <p:cNvSpPr>
              <a:spLocks/>
            </p:cNvSpPr>
            <p:nvPr/>
          </p:nvSpPr>
          <p:spPr bwMode="auto">
            <a:xfrm>
              <a:off x="5063665" y="2114662"/>
              <a:ext cx="97597" cy="44339"/>
            </a:xfrm>
            <a:custGeom>
              <a:avLst/>
              <a:gdLst>
                <a:gd name="T0" fmla="*/ 0 w 49"/>
                <a:gd name="T1" fmla="*/ 104776524 h 25"/>
                <a:gd name="T2" fmla="*/ 72362786 w 49"/>
                <a:gd name="T3" fmla="*/ 94299786 h 25"/>
                <a:gd name="T4" fmla="*/ 59205586 w 49"/>
                <a:gd name="T5" fmla="*/ 130971798 h 25"/>
                <a:gd name="T6" fmla="*/ 161170257 w 49"/>
                <a:gd name="T7" fmla="*/ 73344024 h 25"/>
                <a:gd name="T8" fmla="*/ 85518171 w 49"/>
                <a:gd name="T9" fmla="*/ 36672012 h 25"/>
                <a:gd name="T10" fmla="*/ 72362786 w 49"/>
                <a:gd name="T11" fmla="*/ 0 h 25"/>
                <a:gd name="T12" fmla="*/ 13157200 w 49"/>
                <a:gd name="T13" fmla="*/ 36672012 h 25"/>
                <a:gd name="T14" fmla="*/ 0 w 49"/>
                <a:gd name="T15" fmla="*/ 104776524 h 2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5"/>
                <a:gd name="T26" fmla="*/ 49 w 49"/>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5">
                  <a:moveTo>
                    <a:pt x="0" y="20"/>
                  </a:moveTo>
                  <a:lnTo>
                    <a:pt x="22" y="18"/>
                  </a:lnTo>
                  <a:lnTo>
                    <a:pt x="18" y="25"/>
                  </a:lnTo>
                  <a:lnTo>
                    <a:pt x="49" y="14"/>
                  </a:lnTo>
                  <a:lnTo>
                    <a:pt x="26" y="7"/>
                  </a:lnTo>
                  <a:lnTo>
                    <a:pt x="22" y="0"/>
                  </a:lnTo>
                  <a:lnTo>
                    <a:pt x="4" y="7"/>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0" name="Freeform 10509"/>
            <p:cNvSpPr>
              <a:spLocks/>
            </p:cNvSpPr>
            <p:nvPr/>
          </p:nvSpPr>
          <p:spPr bwMode="auto">
            <a:xfrm>
              <a:off x="4837405" y="2487850"/>
              <a:ext cx="302513" cy="440983"/>
            </a:xfrm>
            <a:custGeom>
              <a:avLst/>
              <a:gdLst>
                <a:gd name="T0" fmla="*/ 0 w 152"/>
                <a:gd name="T1" fmla="*/ 186 h 248"/>
                <a:gd name="T2" fmla="*/ 13 w 152"/>
                <a:gd name="T3" fmla="*/ 170 h 248"/>
                <a:gd name="T4" fmla="*/ 11 w 152"/>
                <a:gd name="T5" fmla="*/ 155 h 248"/>
                <a:gd name="T6" fmla="*/ 18 w 152"/>
                <a:gd name="T7" fmla="*/ 148 h 248"/>
                <a:gd name="T8" fmla="*/ 11 w 152"/>
                <a:gd name="T9" fmla="*/ 139 h 248"/>
                <a:gd name="T10" fmla="*/ 11 w 152"/>
                <a:gd name="T11" fmla="*/ 105 h 248"/>
                <a:gd name="T12" fmla="*/ 33 w 152"/>
                <a:gd name="T13" fmla="*/ 96 h 248"/>
                <a:gd name="T14" fmla="*/ 29 w 152"/>
                <a:gd name="T15" fmla="*/ 85 h 248"/>
                <a:gd name="T16" fmla="*/ 40 w 152"/>
                <a:gd name="T17" fmla="*/ 58 h 248"/>
                <a:gd name="T18" fmla="*/ 60 w 152"/>
                <a:gd name="T19" fmla="*/ 38 h 248"/>
                <a:gd name="T20" fmla="*/ 65 w 152"/>
                <a:gd name="T21" fmla="*/ 23 h 248"/>
                <a:gd name="T22" fmla="*/ 78 w 152"/>
                <a:gd name="T23" fmla="*/ 20 h 248"/>
                <a:gd name="T24" fmla="*/ 82 w 152"/>
                <a:gd name="T25" fmla="*/ 11 h 248"/>
                <a:gd name="T26" fmla="*/ 105 w 152"/>
                <a:gd name="T27" fmla="*/ 14 h 248"/>
                <a:gd name="T28" fmla="*/ 105 w 152"/>
                <a:gd name="T29" fmla="*/ 0 h 248"/>
                <a:gd name="T30" fmla="*/ 111 w 152"/>
                <a:gd name="T31" fmla="*/ 0 h 248"/>
                <a:gd name="T32" fmla="*/ 145 w 152"/>
                <a:gd name="T33" fmla="*/ 20 h 248"/>
                <a:gd name="T34" fmla="*/ 152 w 152"/>
                <a:gd name="T35" fmla="*/ 61 h 248"/>
                <a:gd name="T36" fmla="*/ 127 w 152"/>
                <a:gd name="T37" fmla="*/ 65 h 248"/>
                <a:gd name="T38" fmla="*/ 118 w 152"/>
                <a:gd name="T39" fmla="*/ 83 h 248"/>
                <a:gd name="T40" fmla="*/ 123 w 152"/>
                <a:gd name="T41" fmla="*/ 90 h 248"/>
                <a:gd name="T42" fmla="*/ 71 w 152"/>
                <a:gd name="T43" fmla="*/ 123 h 248"/>
                <a:gd name="T44" fmla="*/ 71 w 152"/>
                <a:gd name="T45" fmla="*/ 161 h 248"/>
                <a:gd name="T46" fmla="*/ 58 w 152"/>
                <a:gd name="T47" fmla="*/ 168 h 248"/>
                <a:gd name="T48" fmla="*/ 73 w 152"/>
                <a:gd name="T49" fmla="*/ 159 h 248"/>
                <a:gd name="T50" fmla="*/ 89 w 152"/>
                <a:gd name="T51" fmla="*/ 172 h 248"/>
                <a:gd name="T52" fmla="*/ 78 w 152"/>
                <a:gd name="T53" fmla="*/ 181 h 248"/>
                <a:gd name="T54" fmla="*/ 58 w 152"/>
                <a:gd name="T55" fmla="*/ 179 h 248"/>
                <a:gd name="T56" fmla="*/ 85 w 152"/>
                <a:gd name="T57" fmla="*/ 181 h 248"/>
                <a:gd name="T58" fmla="*/ 58 w 152"/>
                <a:gd name="T59" fmla="*/ 195 h 248"/>
                <a:gd name="T60" fmla="*/ 65 w 152"/>
                <a:gd name="T61" fmla="*/ 197 h 248"/>
                <a:gd name="T62" fmla="*/ 56 w 152"/>
                <a:gd name="T63" fmla="*/ 235 h 248"/>
                <a:gd name="T64" fmla="*/ 18 w 152"/>
                <a:gd name="T65" fmla="*/ 248 h 248"/>
                <a:gd name="T66" fmla="*/ 20 w 152"/>
                <a:gd name="T67" fmla="*/ 228 h 248"/>
                <a:gd name="T68" fmla="*/ 6 w 152"/>
                <a:gd name="T69" fmla="*/ 215 h 248"/>
                <a:gd name="T70" fmla="*/ 0 w 152"/>
                <a:gd name="T71" fmla="*/ 186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2"/>
                <a:gd name="T109" fmla="*/ 0 h 248"/>
                <a:gd name="T110" fmla="*/ 152 w 152"/>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2" h="248">
                  <a:moveTo>
                    <a:pt x="0" y="186"/>
                  </a:moveTo>
                  <a:lnTo>
                    <a:pt x="13" y="170"/>
                  </a:lnTo>
                  <a:lnTo>
                    <a:pt x="11" y="155"/>
                  </a:lnTo>
                  <a:lnTo>
                    <a:pt x="18" y="148"/>
                  </a:lnTo>
                  <a:lnTo>
                    <a:pt x="11" y="139"/>
                  </a:lnTo>
                  <a:lnTo>
                    <a:pt x="11" y="105"/>
                  </a:lnTo>
                  <a:lnTo>
                    <a:pt x="33" y="96"/>
                  </a:lnTo>
                  <a:lnTo>
                    <a:pt x="29" y="85"/>
                  </a:lnTo>
                  <a:lnTo>
                    <a:pt x="40" y="58"/>
                  </a:lnTo>
                  <a:lnTo>
                    <a:pt x="60" y="38"/>
                  </a:lnTo>
                  <a:lnTo>
                    <a:pt x="65" y="23"/>
                  </a:lnTo>
                  <a:lnTo>
                    <a:pt x="78" y="20"/>
                  </a:lnTo>
                  <a:lnTo>
                    <a:pt x="82" y="11"/>
                  </a:lnTo>
                  <a:lnTo>
                    <a:pt x="105" y="14"/>
                  </a:lnTo>
                  <a:lnTo>
                    <a:pt x="105" y="0"/>
                  </a:lnTo>
                  <a:lnTo>
                    <a:pt x="111" y="0"/>
                  </a:lnTo>
                  <a:lnTo>
                    <a:pt x="145" y="20"/>
                  </a:lnTo>
                  <a:lnTo>
                    <a:pt x="152" y="61"/>
                  </a:lnTo>
                  <a:lnTo>
                    <a:pt x="127" y="65"/>
                  </a:lnTo>
                  <a:lnTo>
                    <a:pt x="118" y="83"/>
                  </a:lnTo>
                  <a:lnTo>
                    <a:pt x="123" y="90"/>
                  </a:lnTo>
                  <a:lnTo>
                    <a:pt x="71" y="123"/>
                  </a:lnTo>
                  <a:lnTo>
                    <a:pt x="71" y="161"/>
                  </a:lnTo>
                  <a:lnTo>
                    <a:pt x="58" y="168"/>
                  </a:lnTo>
                  <a:lnTo>
                    <a:pt x="73" y="159"/>
                  </a:lnTo>
                  <a:lnTo>
                    <a:pt x="89" y="172"/>
                  </a:lnTo>
                  <a:lnTo>
                    <a:pt x="78" y="181"/>
                  </a:lnTo>
                  <a:lnTo>
                    <a:pt x="58" y="179"/>
                  </a:lnTo>
                  <a:lnTo>
                    <a:pt x="85" y="181"/>
                  </a:lnTo>
                  <a:lnTo>
                    <a:pt x="58" y="195"/>
                  </a:lnTo>
                  <a:lnTo>
                    <a:pt x="65" y="197"/>
                  </a:lnTo>
                  <a:lnTo>
                    <a:pt x="56" y="235"/>
                  </a:lnTo>
                  <a:lnTo>
                    <a:pt x="18" y="248"/>
                  </a:lnTo>
                  <a:lnTo>
                    <a:pt x="20" y="228"/>
                  </a:lnTo>
                  <a:lnTo>
                    <a:pt x="6" y="215"/>
                  </a:lnTo>
                  <a:lnTo>
                    <a:pt x="0" y="1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1" name="Freeform 10510"/>
            <p:cNvSpPr>
              <a:spLocks/>
            </p:cNvSpPr>
            <p:nvPr/>
          </p:nvSpPr>
          <p:spPr bwMode="auto">
            <a:xfrm>
              <a:off x="4837405" y="2487850"/>
              <a:ext cx="302513" cy="440983"/>
            </a:xfrm>
            <a:custGeom>
              <a:avLst/>
              <a:gdLst>
                <a:gd name="T0" fmla="*/ 0 w 152"/>
                <a:gd name="T1" fmla="*/ 186 h 248"/>
                <a:gd name="T2" fmla="*/ 13 w 152"/>
                <a:gd name="T3" fmla="*/ 170 h 248"/>
                <a:gd name="T4" fmla="*/ 11 w 152"/>
                <a:gd name="T5" fmla="*/ 155 h 248"/>
                <a:gd name="T6" fmla="*/ 18 w 152"/>
                <a:gd name="T7" fmla="*/ 148 h 248"/>
                <a:gd name="T8" fmla="*/ 11 w 152"/>
                <a:gd name="T9" fmla="*/ 139 h 248"/>
                <a:gd name="T10" fmla="*/ 11 w 152"/>
                <a:gd name="T11" fmla="*/ 105 h 248"/>
                <a:gd name="T12" fmla="*/ 33 w 152"/>
                <a:gd name="T13" fmla="*/ 96 h 248"/>
                <a:gd name="T14" fmla="*/ 29 w 152"/>
                <a:gd name="T15" fmla="*/ 85 h 248"/>
                <a:gd name="T16" fmla="*/ 40 w 152"/>
                <a:gd name="T17" fmla="*/ 58 h 248"/>
                <a:gd name="T18" fmla="*/ 60 w 152"/>
                <a:gd name="T19" fmla="*/ 38 h 248"/>
                <a:gd name="T20" fmla="*/ 65 w 152"/>
                <a:gd name="T21" fmla="*/ 23 h 248"/>
                <a:gd name="T22" fmla="*/ 78 w 152"/>
                <a:gd name="T23" fmla="*/ 20 h 248"/>
                <a:gd name="T24" fmla="*/ 82 w 152"/>
                <a:gd name="T25" fmla="*/ 11 h 248"/>
                <a:gd name="T26" fmla="*/ 105 w 152"/>
                <a:gd name="T27" fmla="*/ 14 h 248"/>
                <a:gd name="T28" fmla="*/ 105 w 152"/>
                <a:gd name="T29" fmla="*/ 0 h 248"/>
                <a:gd name="T30" fmla="*/ 111 w 152"/>
                <a:gd name="T31" fmla="*/ 0 h 248"/>
                <a:gd name="T32" fmla="*/ 145 w 152"/>
                <a:gd name="T33" fmla="*/ 20 h 248"/>
                <a:gd name="T34" fmla="*/ 152 w 152"/>
                <a:gd name="T35" fmla="*/ 61 h 248"/>
                <a:gd name="T36" fmla="*/ 127 w 152"/>
                <a:gd name="T37" fmla="*/ 65 h 248"/>
                <a:gd name="T38" fmla="*/ 118 w 152"/>
                <a:gd name="T39" fmla="*/ 83 h 248"/>
                <a:gd name="T40" fmla="*/ 123 w 152"/>
                <a:gd name="T41" fmla="*/ 90 h 248"/>
                <a:gd name="T42" fmla="*/ 71 w 152"/>
                <a:gd name="T43" fmla="*/ 123 h 248"/>
                <a:gd name="T44" fmla="*/ 71 w 152"/>
                <a:gd name="T45" fmla="*/ 161 h 248"/>
                <a:gd name="T46" fmla="*/ 58 w 152"/>
                <a:gd name="T47" fmla="*/ 168 h 248"/>
                <a:gd name="T48" fmla="*/ 73 w 152"/>
                <a:gd name="T49" fmla="*/ 159 h 248"/>
                <a:gd name="T50" fmla="*/ 89 w 152"/>
                <a:gd name="T51" fmla="*/ 172 h 248"/>
                <a:gd name="T52" fmla="*/ 78 w 152"/>
                <a:gd name="T53" fmla="*/ 181 h 248"/>
                <a:gd name="T54" fmla="*/ 58 w 152"/>
                <a:gd name="T55" fmla="*/ 179 h 248"/>
                <a:gd name="T56" fmla="*/ 85 w 152"/>
                <a:gd name="T57" fmla="*/ 181 h 248"/>
                <a:gd name="T58" fmla="*/ 58 w 152"/>
                <a:gd name="T59" fmla="*/ 195 h 248"/>
                <a:gd name="T60" fmla="*/ 65 w 152"/>
                <a:gd name="T61" fmla="*/ 197 h 248"/>
                <a:gd name="T62" fmla="*/ 56 w 152"/>
                <a:gd name="T63" fmla="*/ 235 h 248"/>
                <a:gd name="T64" fmla="*/ 18 w 152"/>
                <a:gd name="T65" fmla="*/ 248 h 248"/>
                <a:gd name="T66" fmla="*/ 20 w 152"/>
                <a:gd name="T67" fmla="*/ 228 h 248"/>
                <a:gd name="T68" fmla="*/ 6 w 152"/>
                <a:gd name="T69" fmla="*/ 215 h 248"/>
                <a:gd name="T70" fmla="*/ 0 w 152"/>
                <a:gd name="T71" fmla="*/ 186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2"/>
                <a:gd name="T109" fmla="*/ 0 h 248"/>
                <a:gd name="T110" fmla="*/ 152 w 152"/>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2" h="248">
                  <a:moveTo>
                    <a:pt x="0" y="186"/>
                  </a:moveTo>
                  <a:lnTo>
                    <a:pt x="13" y="170"/>
                  </a:lnTo>
                  <a:lnTo>
                    <a:pt x="11" y="155"/>
                  </a:lnTo>
                  <a:lnTo>
                    <a:pt x="18" y="148"/>
                  </a:lnTo>
                  <a:lnTo>
                    <a:pt x="11" y="139"/>
                  </a:lnTo>
                  <a:lnTo>
                    <a:pt x="11" y="105"/>
                  </a:lnTo>
                  <a:lnTo>
                    <a:pt x="33" y="96"/>
                  </a:lnTo>
                  <a:lnTo>
                    <a:pt x="29" y="85"/>
                  </a:lnTo>
                  <a:lnTo>
                    <a:pt x="40" y="58"/>
                  </a:lnTo>
                  <a:lnTo>
                    <a:pt x="60" y="38"/>
                  </a:lnTo>
                  <a:lnTo>
                    <a:pt x="65" y="23"/>
                  </a:lnTo>
                  <a:lnTo>
                    <a:pt x="78" y="20"/>
                  </a:lnTo>
                  <a:lnTo>
                    <a:pt x="82" y="11"/>
                  </a:lnTo>
                  <a:lnTo>
                    <a:pt x="105" y="14"/>
                  </a:lnTo>
                  <a:lnTo>
                    <a:pt x="105" y="0"/>
                  </a:lnTo>
                  <a:lnTo>
                    <a:pt x="111" y="0"/>
                  </a:lnTo>
                  <a:lnTo>
                    <a:pt x="145" y="20"/>
                  </a:lnTo>
                  <a:lnTo>
                    <a:pt x="152" y="61"/>
                  </a:lnTo>
                  <a:lnTo>
                    <a:pt x="127" y="65"/>
                  </a:lnTo>
                  <a:lnTo>
                    <a:pt x="118" y="83"/>
                  </a:lnTo>
                  <a:lnTo>
                    <a:pt x="123" y="90"/>
                  </a:lnTo>
                  <a:lnTo>
                    <a:pt x="71" y="123"/>
                  </a:lnTo>
                  <a:lnTo>
                    <a:pt x="71" y="161"/>
                  </a:lnTo>
                  <a:lnTo>
                    <a:pt x="58" y="168"/>
                  </a:lnTo>
                  <a:lnTo>
                    <a:pt x="73" y="159"/>
                  </a:lnTo>
                  <a:lnTo>
                    <a:pt x="89" y="172"/>
                  </a:lnTo>
                  <a:lnTo>
                    <a:pt x="78" y="181"/>
                  </a:lnTo>
                  <a:lnTo>
                    <a:pt x="58" y="179"/>
                  </a:lnTo>
                  <a:lnTo>
                    <a:pt x="85" y="181"/>
                  </a:lnTo>
                  <a:lnTo>
                    <a:pt x="58" y="195"/>
                  </a:lnTo>
                  <a:lnTo>
                    <a:pt x="65" y="197"/>
                  </a:lnTo>
                  <a:lnTo>
                    <a:pt x="56" y="235"/>
                  </a:lnTo>
                  <a:lnTo>
                    <a:pt x="18" y="248"/>
                  </a:lnTo>
                  <a:lnTo>
                    <a:pt x="20" y="228"/>
                  </a:lnTo>
                  <a:lnTo>
                    <a:pt x="6" y="215"/>
                  </a:lnTo>
                  <a:lnTo>
                    <a:pt x="0" y="18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2" name="Freeform 10511"/>
            <p:cNvSpPr>
              <a:spLocks/>
            </p:cNvSpPr>
            <p:nvPr/>
          </p:nvSpPr>
          <p:spPr bwMode="auto">
            <a:xfrm>
              <a:off x="4712021" y="3143990"/>
              <a:ext cx="107472" cy="48011"/>
            </a:xfrm>
            <a:custGeom>
              <a:avLst/>
              <a:gdLst>
                <a:gd name="T0" fmla="*/ 0 w 54"/>
                <a:gd name="T1" fmla="*/ 18 h 27"/>
                <a:gd name="T2" fmla="*/ 18 w 54"/>
                <a:gd name="T3" fmla="*/ 0 h 27"/>
                <a:gd name="T4" fmla="*/ 40 w 54"/>
                <a:gd name="T5" fmla="*/ 2 h 27"/>
                <a:gd name="T6" fmla="*/ 43 w 54"/>
                <a:gd name="T7" fmla="*/ 5 h 27"/>
                <a:gd name="T8" fmla="*/ 43 w 54"/>
                <a:gd name="T9" fmla="*/ 11 h 27"/>
                <a:gd name="T10" fmla="*/ 54 w 54"/>
                <a:gd name="T11" fmla="*/ 11 h 27"/>
                <a:gd name="T12" fmla="*/ 36 w 54"/>
                <a:gd name="T13" fmla="*/ 27 h 27"/>
                <a:gd name="T14" fmla="*/ 29 w 54"/>
                <a:gd name="T15" fmla="*/ 18 h 27"/>
                <a:gd name="T16" fmla="*/ 14 w 54"/>
                <a:gd name="T17" fmla="*/ 27 h 27"/>
                <a:gd name="T18" fmla="*/ 0 w 54"/>
                <a:gd name="T19" fmla="*/ 1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27"/>
                <a:gd name="T32" fmla="*/ 54 w 54"/>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27">
                  <a:moveTo>
                    <a:pt x="0" y="18"/>
                  </a:moveTo>
                  <a:lnTo>
                    <a:pt x="18" y="0"/>
                  </a:lnTo>
                  <a:lnTo>
                    <a:pt x="40" y="2"/>
                  </a:lnTo>
                  <a:lnTo>
                    <a:pt x="43" y="5"/>
                  </a:lnTo>
                  <a:lnTo>
                    <a:pt x="43" y="11"/>
                  </a:lnTo>
                  <a:lnTo>
                    <a:pt x="54" y="11"/>
                  </a:lnTo>
                  <a:lnTo>
                    <a:pt x="36" y="27"/>
                  </a:lnTo>
                  <a:lnTo>
                    <a:pt x="29" y="18"/>
                  </a:lnTo>
                  <a:lnTo>
                    <a:pt x="14" y="27"/>
                  </a:lnTo>
                  <a:lnTo>
                    <a:pt x="0"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3" name="Freeform 10512"/>
            <p:cNvSpPr>
              <a:spLocks/>
            </p:cNvSpPr>
            <p:nvPr/>
          </p:nvSpPr>
          <p:spPr bwMode="auto">
            <a:xfrm>
              <a:off x="4712021" y="3143990"/>
              <a:ext cx="107472" cy="48011"/>
            </a:xfrm>
            <a:custGeom>
              <a:avLst/>
              <a:gdLst>
                <a:gd name="T0" fmla="*/ 0 w 54"/>
                <a:gd name="T1" fmla="*/ 18 h 27"/>
                <a:gd name="T2" fmla="*/ 18 w 54"/>
                <a:gd name="T3" fmla="*/ 0 h 27"/>
                <a:gd name="T4" fmla="*/ 40 w 54"/>
                <a:gd name="T5" fmla="*/ 2 h 27"/>
                <a:gd name="T6" fmla="*/ 43 w 54"/>
                <a:gd name="T7" fmla="*/ 5 h 27"/>
                <a:gd name="T8" fmla="*/ 43 w 54"/>
                <a:gd name="T9" fmla="*/ 11 h 27"/>
                <a:gd name="T10" fmla="*/ 54 w 54"/>
                <a:gd name="T11" fmla="*/ 11 h 27"/>
                <a:gd name="T12" fmla="*/ 36 w 54"/>
                <a:gd name="T13" fmla="*/ 27 h 27"/>
                <a:gd name="T14" fmla="*/ 29 w 54"/>
                <a:gd name="T15" fmla="*/ 18 h 27"/>
                <a:gd name="T16" fmla="*/ 14 w 54"/>
                <a:gd name="T17" fmla="*/ 27 h 27"/>
                <a:gd name="T18" fmla="*/ 0 w 54"/>
                <a:gd name="T19" fmla="*/ 1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27"/>
                <a:gd name="T32" fmla="*/ 54 w 54"/>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27">
                  <a:moveTo>
                    <a:pt x="0" y="18"/>
                  </a:moveTo>
                  <a:lnTo>
                    <a:pt x="18" y="0"/>
                  </a:lnTo>
                  <a:lnTo>
                    <a:pt x="40" y="2"/>
                  </a:lnTo>
                  <a:lnTo>
                    <a:pt x="43" y="5"/>
                  </a:lnTo>
                  <a:lnTo>
                    <a:pt x="43" y="11"/>
                  </a:lnTo>
                  <a:lnTo>
                    <a:pt x="54" y="11"/>
                  </a:lnTo>
                  <a:lnTo>
                    <a:pt x="36" y="27"/>
                  </a:lnTo>
                  <a:lnTo>
                    <a:pt x="29" y="18"/>
                  </a:lnTo>
                  <a:lnTo>
                    <a:pt x="14" y="27"/>
                  </a:lnTo>
                  <a:lnTo>
                    <a:pt x="0" y="1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4" name="Freeform 10513"/>
            <p:cNvSpPr>
              <a:spLocks/>
            </p:cNvSpPr>
            <p:nvPr/>
          </p:nvSpPr>
          <p:spPr bwMode="auto">
            <a:xfrm>
              <a:off x="5406608" y="3410714"/>
              <a:ext cx="163198" cy="110246"/>
            </a:xfrm>
            <a:custGeom>
              <a:avLst/>
              <a:gdLst>
                <a:gd name="T0" fmla="*/ 0 w 82"/>
                <a:gd name="T1" fmla="*/ 58 h 62"/>
                <a:gd name="T2" fmla="*/ 11 w 82"/>
                <a:gd name="T3" fmla="*/ 62 h 62"/>
                <a:gd name="T4" fmla="*/ 38 w 82"/>
                <a:gd name="T5" fmla="*/ 49 h 62"/>
                <a:gd name="T6" fmla="*/ 67 w 82"/>
                <a:gd name="T7" fmla="*/ 33 h 62"/>
                <a:gd name="T8" fmla="*/ 69 w 82"/>
                <a:gd name="T9" fmla="*/ 9 h 62"/>
                <a:gd name="T10" fmla="*/ 82 w 82"/>
                <a:gd name="T11" fmla="*/ 0 h 62"/>
                <a:gd name="T12" fmla="*/ 13 w 82"/>
                <a:gd name="T13" fmla="*/ 2 h 62"/>
                <a:gd name="T14" fmla="*/ 4 w 82"/>
                <a:gd name="T15" fmla="*/ 15 h 62"/>
                <a:gd name="T16" fmla="*/ 6 w 82"/>
                <a:gd name="T17" fmla="*/ 31 h 62"/>
                <a:gd name="T18" fmla="*/ 13 w 82"/>
                <a:gd name="T19" fmla="*/ 38 h 62"/>
                <a:gd name="T20" fmla="*/ 0 w 82"/>
                <a:gd name="T21" fmla="*/ 51 h 62"/>
                <a:gd name="T22" fmla="*/ 0 w 82"/>
                <a:gd name="T23" fmla="*/ 58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62"/>
                <a:gd name="T38" fmla="*/ 82 w 82"/>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62">
                  <a:moveTo>
                    <a:pt x="0" y="58"/>
                  </a:moveTo>
                  <a:lnTo>
                    <a:pt x="11" y="62"/>
                  </a:lnTo>
                  <a:lnTo>
                    <a:pt x="38" y="49"/>
                  </a:lnTo>
                  <a:lnTo>
                    <a:pt x="67" y="33"/>
                  </a:lnTo>
                  <a:lnTo>
                    <a:pt x="69" y="9"/>
                  </a:lnTo>
                  <a:lnTo>
                    <a:pt x="82" y="0"/>
                  </a:lnTo>
                  <a:lnTo>
                    <a:pt x="13" y="2"/>
                  </a:lnTo>
                  <a:lnTo>
                    <a:pt x="4" y="15"/>
                  </a:lnTo>
                  <a:lnTo>
                    <a:pt x="6" y="31"/>
                  </a:lnTo>
                  <a:lnTo>
                    <a:pt x="13" y="38"/>
                  </a:lnTo>
                  <a:lnTo>
                    <a:pt x="0" y="51"/>
                  </a:lnTo>
                  <a:lnTo>
                    <a:pt x="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5" name="Freeform 10514"/>
            <p:cNvSpPr>
              <a:spLocks/>
            </p:cNvSpPr>
            <p:nvPr/>
          </p:nvSpPr>
          <p:spPr bwMode="auto">
            <a:xfrm>
              <a:off x="5406608" y="3410714"/>
              <a:ext cx="163198" cy="110246"/>
            </a:xfrm>
            <a:custGeom>
              <a:avLst/>
              <a:gdLst>
                <a:gd name="T0" fmla="*/ 0 w 82"/>
                <a:gd name="T1" fmla="*/ 58 h 62"/>
                <a:gd name="T2" fmla="*/ 11 w 82"/>
                <a:gd name="T3" fmla="*/ 62 h 62"/>
                <a:gd name="T4" fmla="*/ 38 w 82"/>
                <a:gd name="T5" fmla="*/ 49 h 62"/>
                <a:gd name="T6" fmla="*/ 67 w 82"/>
                <a:gd name="T7" fmla="*/ 33 h 62"/>
                <a:gd name="T8" fmla="*/ 69 w 82"/>
                <a:gd name="T9" fmla="*/ 9 h 62"/>
                <a:gd name="T10" fmla="*/ 82 w 82"/>
                <a:gd name="T11" fmla="*/ 0 h 62"/>
                <a:gd name="T12" fmla="*/ 13 w 82"/>
                <a:gd name="T13" fmla="*/ 2 h 62"/>
                <a:gd name="T14" fmla="*/ 4 w 82"/>
                <a:gd name="T15" fmla="*/ 15 h 62"/>
                <a:gd name="T16" fmla="*/ 6 w 82"/>
                <a:gd name="T17" fmla="*/ 31 h 62"/>
                <a:gd name="T18" fmla="*/ 13 w 82"/>
                <a:gd name="T19" fmla="*/ 38 h 62"/>
                <a:gd name="T20" fmla="*/ 0 w 82"/>
                <a:gd name="T21" fmla="*/ 51 h 62"/>
                <a:gd name="T22" fmla="*/ 0 w 82"/>
                <a:gd name="T23" fmla="*/ 58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62"/>
                <a:gd name="T38" fmla="*/ 82 w 82"/>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62">
                  <a:moveTo>
                    <a:pt x="0" y="58"/>
                  </a:moveTo>
                  <a:lnTo>
                    <a:pt x="11" y="62"/>
                  </a:lnTo>
                  <a:lnTo>
                    <a:pt x="38" y="49"/>
                  </a:lnTo>
                  <a:lnTo>
                    <a:pt x="67" y="33"/>
                  </a:lnTo>
                  <a:lnTo>
                    <a:pt x="69" y="9"/>
                  </a:lnTo>
                  <a:lnTo>
                    <a:pt x="82" y="0"/>
                  </a:lnTo>
                  <a:lnTo>
                    <a:pt x="13" y="2"/>
                  </a:lnTo>
                  <a:lnTo>
                    <a:pt x="4" y="15"/>
                  </a:lnTo>
                  <a:lnTo>
                    <a:pt x="6" y="31"/>
                  </a:lnTo>
                  <a:lnTo>
                    <a:pt x="13" y="38"/>
                  </a:lnTo>
                  <a:lnTo>
                    <a:pt x="0" y="51"/>
                  </a:lnTo>
                  <a:lnTo>
                    <a:pt x="0" y="5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6" name="Freeform 10515"/>
            <p:cNvSpPr>
              <a:spLocks/>
            </p:cNvSpPr>
            <p:nvPr/>
          </p:nvSpPr>
          <p:spPr bwMode="auto">
            <a:xfrm>
              <a:off x="3117858" y="3993949"/>
              <a:ext cx="25872" cy="16004"/>
            </a:xfrm>
            <a:custGeom>
              <a:avLst/>
              <a:gdLst>
                <a:gd name="T0" fmla="*/ 0 w 13"/>
                <a:gd name="T1" fmla="*/ 9 h 9"/>
                <a:gd name="T2" fmla="*/ 13 w 13"/>
                <a:gd name="T3" fmla="*/ 0 h 9"/>
                <a:gd name="T4" fmla="*/ 11 w 13"/>
                <a:gd name="T5" fmla="*/ 9 h 9"/>
                <a:gd name="T6" fmla="*/ 0 w 13"/>
                <a:gd name="T7" fmla="*/ 9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9"/>
                  </a:moveTo>
                  <a:lnTo>
                    <a:pt x="13" y="0"/>
                  </a:lnTo>
                  <a:lnTo>
                    <a:pt x="11" y="9"/>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7" name="Freeform 10516"/>
            <p:cNvSpPr>
              <a:spLocks/>
            </p:cNvSpPr>
            <p:nvPr/>
          </p:nvSpPr>
          <p:spPr bwMode="auto">
            <a:xfrm>
              <a:off x="3117858" y="3993949"/>
              <a:ext cx="25872" cy="16004"/>
            </a:xfrm>
            <a:custGeom>
              <a:avLst/>
              <a:gdLst>
                <a:gd name="T0" fmla="*/ 0 w 13"/>
                <a:gd name="T1" fmla="*/ 9 h 9"/>
                <a:gd name="T2" fmla="*/ 13 w 13"/>
                <a:gd name="T3" fmla="*/ 0 h 9"/>
                <a:gd name="T4" fmla="*/ 11 w 13"/>
                <a:gd name="T5" fmla="*/ 9 h 9"/>
                <a:gd name="T6" fmla="*/ 0 w 13"/>
                <a:gd name="T7" fmla="*/ 9 h 9"/>
                <a:gd name="T8" fmla="*/ 0 60000 65536"/>
                <a:gd name="T9" fmla="*/ 0 60000 65536"/>
                <a:gd name="T10" fmla="*/ 0 60000 65536"/>
                <a:gd name="T11" fmla="*/ 0 60000 65536"/>
                <a:gd name="T12" fmla="*/ 0 w 13"/>
                <a:gd name="T13" fmla="*/ 0 h 9"/>
                <a:gd name="T14" fmla="*/ 13 w 13"/>
                <a:gd name="T15" fmla="*/ 9 h 9"/>
              </a:gdLst>
              <a:ahLst/>
              <a:cxnLst>
                <a:cxn ang="T8">
                  <a:pos x="T0" y="T1"/>
                </a:cxn>
                <a:cxn ang="T9">
                  <a:pos x="T2" y="T3"/>
                </a:cxn>
                <a:cxn ang="T10">
                  <a:pos x="T4" y="T5"/>
                </a:cxn>
                <a:cxn ang="T11">
                  <a:pos x="T6" y="T7"/>
                </a:cxn>
              </a:cxnLst>
              <a:rect l="T12" t="T13" r="T14" b="T15"/>
              <a:pathLst>
                <a:path w="13" h="9">
                  <a:moveTo>
                    <a:pt x="0" y="9"/>
                  </a:moveTo>
                  <a:lnTo>
                    <a:pt x="13" y="0"/>
                  </a:lnTo>
                  <a:lnTo>
                    <a:pt x="11" y="9"/>
                  </a:lnTo>
                  <a:lnTo>
                    <a:pt x="0" y="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8" name="Freeform 10517"/>
            <p:cNvSpPr>
              <a:spLocks/>
            </p:cNvSpPr>
            <p:nvPr/>
          </p:nvSpPr>
          <p:spPr bwMode="auto">
            <a:xfrm>
              <a:off x="5770817" y="3664990"/>
              <a:ext cx="123393" cy="74682"/>
            </a:xfrm>
            <a:custGeom>
              <a:avLst/>
              <a:gdLst>
                <a:gd name="T0" fmla="*/ 0 w 62"/>
                <a:gd name="T1" fmla="*/ 20 h 42"/>
                <a:gd name="T2" fmla="*/ 11 w 62"/>
                <a:gd name="T3" fmla="*/ 38 h 42"/>
                <a:gd name="T4" fmla="*/ 49 w 62"/>
                <a:gd name="T5" fmla="*/ 42 h 42"/>
                <a:gd name="T6" fmla="*/ 60 w 62"/>
                <a:gd name="T7" fmla="*/ 24 h 42"/>
                <a:gd name="T8" fmla="*/ 56 w 62"/>
                <a:gd name="T9" fmla="*/ 15 h 42"/>
                <a:gd name="T10" fmla="*/ 62 w 62"/>
                <a:gd name="T11" fmla="*/ 15 h 42"/>
                <a:gd name="T12" fmla="*/ 60 w 62"/>
                <a:gd name="T13" fmla="*/ 0 h 42"/>
                <a:gd name="T14" fmla="*/ 35 w 62"/>
                <a:gd name="T15" fmla="*/ 24 h 42"/>
                <a:gd name="T16" fmla="*/ 9 w 62"/>
                <a:gd name="T17" fmla="*/ 24 h 42"/>
                <a:gd name="T18" fmla="*/ 4 w 62"/>
                <a:gd name="T19" fmla="*/ 18 h 42"/>
                <a:gd name="T20" fmla="*/ 0 w 62"/>
                <a:gd name="T21" fmla="*/ 2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2"/>
                <a:gd name="T35" fmla="*/ 62 w 62"/>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2">
                  <a:moveTo>
                    <a:pt x="0" y="20"/>
                  </a:moveTo>
                  <a:lnTo>
                    <a:pt x="11" y="38"/>
                  </a:lnTo>
                  <a:lnTo>
                    <a:pt x="49" y="42"/>
                  </a:lnTo>
                  <a:lnTo>
                    <a:pt x="60" y="24"/>
                  </a:lnTo>
                  <a:lnTo>
                    <a:pt x="56" y="15"/>
                  </a:lnTo>
                  <a:lnTo>
                    <a:pt x="62" y="15"/>
                  </a:lnTo>
                  <a:lnTo>
                    <a:pt x="60" y="0"/>
                  </a:lnTo>
                  <a:lnTo>
                    <a:pt x="35" y="24"/>
                  </a:lnTo>
                  <a:lnTo>
                    <a:pt x="9" y="24"/>
                  </a:lnTo>
                  <a:lnTo>
                    <a:pt x="4" y="18"/>
                  </a:lnTo>
                  <a:lnTo>
                    <a:pt x="0" y="2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29" name="Freeform 10518"/>
            <p:cNvSpPr>
              <a:spLocks/>
            </p:cNvSpPr>
            <p:nvPr/>
          </p:nvSpPr>
          <p:spPr bwMode="auto">
            <a:xfrm>
              <a:off x="5770817" y="3664990"/>
              <a:ext cx="123393" cy="74682"/>
            </a:xfrm>
            <a:custGeom>
              <a:avLst/>
              <a:gdLst>
                <a:gd name="T0" fmla="*/ 0 w 62"/>
                <a:gd name="T1" fmla="*/ 20 h 42"/>
                <a:gd name="T2" fmla="*/ 11 w 62"/>
                <a:gd name="T3" fmla="*/ 38 h 42"/>
                <a:gd name="T4" fmla="*/ 49 w 62"/>
                <a:gd name="T5" fmla="*/ 42 h 42"/>
                <a:gd name="T6" fmla="*/ 60 w 62"/>
                <a:gd name="T7" fmla="*/ 24 h 42"/>
                <a:gd name="T8" fmla="*/ 56 w 62"/>
                <a:gd name="T9" fmla="*/ 15 h 42"/>
                <a:gd name="T10" fmla="*/ 62 w 62"/>
                <a:gd name="T11" fmla="*/ 15 h 42"/>
                <a:gd name="T12" fmla="*/ 60 w 62"/>
                <a:gd name="T13" fmla="*/ 0 h 42"/>
                <a:gd name="T14" fmla="*/ 35 w 62"/>
                <a:gd name="T15" fmla="*/ 24 h 42"/>
                <a:gd name="T16" fmla="*/ 9 w 62"/>
                <a:gd name="T17" fmla="*/ 24 h 42"/>
                <a:gd name="T18" fmla="*/ 4 w 62"/>
                <a:gd name="T19" fmla="*/ 18 h 42"/>
                <a:gd name="T20" fmla="*/ 0 w 62"/>
                <a:gd name="T21" fmla="*/ 2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42"/>
                <a:gd name="T35" fmla="*/ 62 w 62"/>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42">
                  <a:moveTo>
                    <a:pt x="0" y="20"/>
                  </a:moveTo>
                  <a:lnTo>
                    <a:pt x="11" y="38"/>
                  </a:lnTo>
                  <a:lnTo>
                    <a:pt x="49" y="42"/>
                  </a:lnTo>
                  <a:lnTo>
                    <a:pt x="60" y="24"/>
                  </a:lnTo>
                  <a:lnTo>
                    <a:pt x="56" y="15"/>
                  </a:lnTo>
                  <a:lnTo>
                    <a:pt x="62" y="15"/>
                  </a:lnTo>
                  <a:lnTo>
                    <a:pt x="60" y="0"/>
                  </a:lnTo>
                  <a:lnTo>
                    <a:pt x="35" y="24"/>
                  </a:lnTo>
                  <a:lnTo>
                    <a:pt x="9" y="24"/>
                  </a:lnTo>
                  <a:lnTo>
                    <a:pt x="4" y="18"/>
                  </a:lnTo>
                  <a:lnTo>
                    <a:pt x="0" y="2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0" name="Freeform 10519"/>
            <p:cNvSpPr>
              <a:spLocks/>
            </p:cNvSpPr>
            <p:nvPr/>
          </p:nvSpPr>
          <p:spPr bwMode="auto">
            <a:xfrm>
              <a:off x="4747846" y="3410714"/>
              <a:ext cx="93540" cy="158255"/>
            </a:xfrm>
            <a:custGeom>
              <a:avLst/>
              <a:gdLst>
                <a:gd name="T0" fmla="*/ 0 w 47"/>
                <a:gd name="T1" fmla="*/ 42 h 89"/>
                <a:gd name="T2" fmla="*/ 18 w 47"/>
                <a:gd name="T3" fmla="*/ 65 h 89"/>
                <a:gd name="T4" fmla="*/ 22 w 47"/>
                <a:gd name="T5" fmla="*/ 89 h 89"/>
                <a:gd name="T6" fmla="*/ 47 w 47"/>
                <a:gd name="T7" fmla="*/ 53 h 89"/>
                <a:gd name="T8" fmla="*/ 27 w 47"/>
                <a:gd name="T9" fmla="*/ 42 h 89"/>
                <a:gd name="T10" fmla="*/ 45 w 47"/>
                <a:gd name="T11" fmla="*/ 24 h 89"/>
                <a:gd name="T12" fmla="*/ 36 w 47"/>
                <a:gd name="T13" fmla="*/ 11 h 89"/>
                <a:gd name="T14" fmla="*/ 43 w 47"/>
                <a:gd name="T15" fmla="*/ 0 h 89"/>
                <a:gd name="T16" fmla="*/ 14 w 47"/>
                <a:gd name="T17" fmla="*/ 2 h 89"/>
                <a:gd name="T18" fmla="*/ 9 w 47"/>
                <a:gd name="T19" fmla="*/ 33 h 89"/>
                <a:gd name="T20" fmla="*/ 0 w 47"/>
                <a:gd name="T21" fmla="*/ 42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89"/>
                <a:gd name="T35" fmla="*/ 47 w 47"/>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89">
                  <a:moveTo>
                    <a:pt x="0" y="42"/>
                  </a:moveTo>
                  <a:lnTo>
                    <a:pt x="18" y="65"/>
                  </a:lnTo>
                  <a:lnTo>
                    <a:pt x="22" y="89"/>
                  </a:lnTo>
                  <a:lnTo>
                    <a:pt x="47" y="53"/>
                  </a:lnTo>
                  <a:lnTo>
                    <a:pt x="27" y="42"/>
                  </a:lnTo>
                  <a:lnTo>
                    <a:pt x="45" y="24"/>
                  </a:lnTo>
                  <a:lnTo>
                    <a:pt x="36" y="11"/>
                  </a:lnTo>
                  <a:lnTo>
                    <a:pt x="43" y="0"/>
                  </a:lnTo>
                  <a:lnTo>
                    <a:pt x="14" y="2"/>
                  </a:lnTo>
                  <a:lnTo>
                    <a:pt x="9" y="33"/>
                  </a:lnTo>
                  <a:lnTo>
                    <a:pt x="0" y="4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1" name="Freeform 10521"/>
            <p:cNvSpPr>
              <a:spLocks/>
            </p:cNvSpPr>
            <p:nvPr/>
          </p:nvSpPr>
          <p:spPr bwMode="auto">
            <a:xfrm>
              <a:off x="5187683" y="3295133"/>
              <a:ext cx="61697" cy="39119"/>
            </a:xfrm>
            <a:custGeom>
              <a:avLst/>
              <a:gdLst>
                <a:gd name="T0" fmla="*/ 0 w 31"/>
                <a:gd name="T1" fmla="*/ 16 h 22"/>
                <a:gd name="T2" fmla="*/ 7 w 31"/>
                <a:gd name="T3" fmla="*/ 16 h 22"/>
                <a:gd name="T4" fmla="*/ 0 w 31"/>
                <a:gd name="T5" fmla="*/ 22 h 22"/>
                <a:gd name="T6" fmla="*/ 18 w 31"/>
                <a:gd name="T7" fmla="*/ 11 h 22"/>
                <a:gd name="T8" fmla="*/ 31 w 31"/>
                <a:gd name="T9" fmla="*/ 11 h 22"/>
                <a:gd name="T10" fmla="*/ 20 w 31"/>
                <a:gd name="T11" fmla="*/ 0 h 22"/>
                <a:gd name="T12" fmla="*/ 2 w 31"/>
                <a:gd name="T13" fmla="*/ 0 h 22"/>
                <a:gd name="T14" fmla="*/ 0 w 31"/>
                <a:gd name="T15" fmla="*/ 16 h 2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2"/>
                <a:gd name="T26" fmla="*/ 31 w 3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2">
                  <a:moveTo>
                    <a:pt x="0" y="16"/>
                  </a:moveTo>
                  <a:lnTo>
                    <a:pt x="7" y="16"/>
                  </a:lnTo>
                  <a:lnTo>
                    <a:pt x="0" y="22"/>
                  </a:lnTo>
                  <a:lnTo>
                    <a:pt x="18" y="11"/>
                  </a:lnTo>
                  <a:lnTo>
                    <a:pt x="31" y="11"/>
                  </a:lnTo>
                  <a:lnTo>
                    <a:pt x="20" y="0"/>
                  </a:lnTo>
                  <a:lnTo>
                    <a:pt x="2" y="0"/>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2" name="Freeform 10522"/>
            <p:cNvSpPr>
              <a:spLocks/>
            </p:cNvSpPr>
            <p:nvPr/>
          </p:nvSpPr>
          <p:spPr bwMode="auto">
            <a:xfrm>
              <a:off x="5187683" y="3295133"/>
              <a:ext cx="61697" cy="39119"/>
            </a:xfrm>
            <a:custGeom>
              <a:avLst/>
              <a:gdLst>
                <a:gd name="T0" fmla="*/ 0 w 31"/>
                <a:gd name="T1" fmla="*/ 16 h 22"/>
                <a:gd name="T2" fmla="*/ 7 w 31"/>
                <a:gd name="T3" fmla="*/ 16 h 22"/>
                <a:gd name="T4" fmla="*/ 0 w 31"/>
                <a:gd name="T5" fmla="*/ 22 h 22"/>
                <a:gd name="T6" fmla="*/ 18 w 31"/>
                <a:gd name="T7" fmla="*/ 11 h 22"/>
                <a:gd name="T8" fmla="*/ 31 w 31"/>
                <a:gd name="T9" fmla="*/ 11 h 22"/>
                <a:gd name="T10" fmla="*/ 20 w 31"/>
                <a:gd name="T11" fmla="*/ 0 h 22"/>
                <a:gd name="T12" fmla="*/ 2 w 31"/>
                <a:gd name="T13" fmla="*/ 0 h 22"/>
                <a:gd name="T14" fmla="*/ 0 w 31"/>
                <a:gd name="T15" fmla="*/ 16 h 2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2"/>
                <a:gd name="T26" fmla="*/ 31 w 31"/>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2">
                  <a:moveTo>
                    <a:pt x="0" y="16"/>
                  </a:moveTo>
                  <a:lnTo>
                    <a:pt x="7" y="16"/>
                  </a:lnTo>
                  <a:lnTo>
                    <a:pt x="0" y="22"/>
                  </a:lnTo>
                  <a:lnTo>
                    <a:pt x="18" y="11"/>
                  </a:lnTo>
                  <a:lnTo>
                    <a:pt x="31" y="11"/>
                  </a:lnTo>
                  <a:lnTo>
                    <a:pt x="20" y="0"/>
                  </a:lnTo>
                  <a:lnTo>
                    <a:pt x="2" y="0"/>
                  </a:lnTo>
                  <a:lnTo>
                    <a:pt x="0"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3" name="Freeform 10523"/>
            <p:cNvSpPr>
              <a:spLocks/>
            </p:cNvSpPr>
            <p:nvPr/>
          </p:nvSpPr>
          <p:spPr bwMode="auto">
            <a:xfrm>
              <a:off x="5191664" y="3288021"/>
              <a:ext cx="431876" cy="149366"/>
            </a:xfrm>
            <a:custGeom>
              <a:avLst/>
              <a:gdLst>
                <a:gd name="T0" fmla="*/ 0 w 217"/>
                <a:gd name="T1" fmla="*/ 29 h 84"/>
                <a:gd name="T2" fmla="*/ 43 w 217"/>
                <a:gd name="T3" fmla="*/ 20 h 84"/>
                <a:gd name="T4" fmla="*/ 34 w 217"/>
                <a:gd name="T5" fmla="*/ 11 h 84"/>
                <a:gd name="T6" fmla="*/ 56 w 217"/>
                <a:gd name="T7" fmla="*/ 15 h 84"/>
                <a:gd name="T8" fmla="*/ 83 w 217"/>
                <a:gd name="T9" fmla="*/ 0 h 84"/>
                <a:gd name="T10" fmla="*/ 105 w 217"/>
                <a:gd name="T11" fmla="*/ 0 h 84"/>
                <a:gd name="T12" fmla="*/ 139 w 217"/>
                <a:gd name="T13" fmla="*/ 15 h 84"/>
                <a:gd name="T14" fmla="*/ 179 w 217"/>
                <a:gd name="T15" fmla="*/ 6 h 84"/>
                <a:gd name="T16" fmla="*/ 192 w 217"/>
                <a:gd name="T17" fmla="*/ 6 h 84"/>
                <a:gd name="T18" fmla="*/ 215 w 217"/>
                <a:gd name="T19" fmla="*/ 31 h 84"/>
                <a:gd name="T20" fmla="*/ 210 w 217"/>
                <a:gd name="T21" fmla="*/ 38 h 84"/>
                <a:gd name="T22" fmla="*/ 217 w 217"/>
                <a:gd name="T23" fmla="*/ 67 h 84"/>
                <a:gd name="T24" fmla="*/ 190 w 217"/>
                <a:gd name="T25" fmla="*/ 69 h 84"/>
                <a:gd name="T26" fmla="*/ 121 w 217"/>
                <a:gd name="T27" fmla="*/ 71 h 84"/>
                <a:gd name="T28" fmla="*/ 114 w 217"/>
                <a:gd name="T29" fmla="*/ 84 h 84"/>
                <a:gd name="T30" fmla="*/ 114 w 217"/>
                <a:gd name="T31" fmla="*/ 71 h 84"/>
                <a:gd name="T32" fmla="*/ 76 w 217"/>
                <a:gd name="T33" fmla="*/ 82 h 84"/>
                <a:gd name="T34" fmla="*/ 56 w 217"/>
                <a:gd name="T35" fmla="*/ 71 h 84"/>
                <a:gd name="T36" fmla="*/ 43 w 217"/>
                <a:gd name="T37" fmla="*/ 80 h 84"/>
                <a:gd name="T38" fmla="*/ 27 w 217"/>
                <a:gd name="T39" fmla="*/ 71 h 84"/>
                <a:gd name="T40" fmla="*/ 14 w 217"/>
                <a:gd name="T41" fmla="*/ 73 h 84"/>
                <a:gd name="T42" fmla="*/ 25 w 217"/>
                <a:gd name="T43" fmla="*/ 69 h 84"/>
                <a:gd name="T44" fmla="*/ 14 w 217"/>
                <a:gd name="T45" fmla="*/ 69 h 84"/>
                <a:gd name="T46" fmla="*/ 9 w 217"/>
                <a:gd name="T47" fmla="*/ 55 h 84"/>
                <a:gd name="T48" fmla="*/ 3 w 217"/>
                <a:gd name="T49" fmla="*/ 53 h 84"/>
                <a:gd name="T50" fmla="*/ 9 w 217"/>
                <a:gd name="T51" fmla="*/ 49 h 84"/>
                <a:gd name="T52" fmla="*/ 0 w 217"/>
                <a:gd name="T53" fmla="*/ 29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84"/>
                <a:gd name="T83" fmla="*/ 217 w 217"/>
                <a:gd name="T84" fmla="*/ 84 h 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84">
                  <a:moveTo>
                    <a:pt x="0" y="29"/>
                  </a:moveTo>
                  <a:lnTo>
                    <a:pt x="43" y="20"/>
                  </a:lnTo>
                  <a:lnTo>
                    <a:pt x="34" y="11"/>
                  </a:lnTo>
                  <a:lnTo>
                    <a:pt x="56" y="15"/>
                  </a:lnTo>
                  <a:lnTo>
                    <a:pt x="83" y="0"/>
                  </a:lnTo>
                  <a:lnTo>
                    <a:pt x="105" y="0"/>
                  </a:lnTo>
                  <a:lnTo>
                    <a:pt x="139" y="15"/>
                  </a:lnTo>
                  <a:lnTo>
                    <a:pt x="179" y="6"/>
                  </a:lnTo>
                  <a:lnTo>
                    <a:pt x="192" y="6"/>
                  </a:lnTo>
                  <a:lnTo>
                    <a:pt x="215" y="31"/>
                  </a:lnTo>
                  <a:lnTo>
                    <a:pt x="210" y="38"/>
                  </a:lnTo>
                  <a:lnTo>
                    <a:pt x="217" y="67"/>
                  </a:lnTo>
                  <a:lnTo>
                    <a:pt x="190" y="69"/>
                  </a:lnTo>
                  <a:lnTo>
                    <a:pt x="121" y="71"/>
                  </a:lnTo>
                  <a:lnTo>
                    <a:pt x="114" y="84"/>
                  </a:lnTo>
                  <a:lnTo>
                    <a:pt x="114" y="71"/>
                  </a:lnTo>
                  <a:lnTo>
                    <a:pt x="76" y="82"/>
                  </a:lnTo>
                  <a:lnTo>
                    <a:pt x="56" y="71"/>
                  </a:lnTo>
                  <a:lnTo>
                    <a:pt x="43" y="80"/>
                  </a:lnTo>
                  <a:lnTo>
                    <a:pt x="27" y="71"/>
                  </a:lnTo>
                  <a:lnTo>
                    <a:pt x="14" y="73"/>
                  </a:lnTo>
                  <a:lnTo>
                    <a:pt x="25" y="69"/>
                  </a:lnTo>
                  <a:lnTo>
                    <a:pt x="14" y="69"/>
                  </a:lnTo>
                  <a:lnTo>
                    <a:pt x="9" y="55"/>
                  </a:lnTo>
                  <a:lnTo>
                    <a:pt x="3" y="53"/>
                  </a:lnTo>
                  <a:lnTo>
                    <a:pt x="9" y="49"/>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4" name="Freeform 10524"/>
            <p:cNvSpPr>
              <a:spLocks/>
            </p:cNvSpPr>
            <p:nvPr/>
          </p:nvSpPr>
          <p:spPr bwMode="auto">
            <a:xfrm>
              <a:off x="5191664" y="3288021"/>
              <a:ext cx="431876" cy="149366"/>
            </a:xfrm>
            <a:custGeom>
              <a:avLst/>
              <a:gdLst>
                <a:gd name="T0" fmla="*/ 0 w 217"/>
                <a:gd name="T1" fmla="*/ 29 h 84"/>
                <a:gd name="T2" fmla="*/ 43 w 217"/>
                <a:gd name="T3" fmla="*/ 20 h 84"/>
                <a:gd name="T4" fmla="*/ 34 w 217"/>
                <a:gd name="T5" fmla="*/ 11 h 84"/>
                <a:gd name="T6" fmla="*/ 56 w 217"/>
                <a:gd name="T7" fmla="*/ 15 h 84"/>
                <a:gd name="T8" fmla="*/ 83 w 217"/>
                <a:gd name="T9" fmla="*/ 0 h 84"/>
                <a:gd name="T10" fmla="*/ 105 w 217"/>
                <a:gd name="T11" fmla="*/ 0 h 84"/>
                <a:gd name="T12" fmla="*/ 139 w 217"/>
                <a:gd name="T13" fmla="*/ 15 h 84"/>
                <a:gd name="T14" fmla="*/ 179 w 217"/>
                <a:gd name="T15" fmla="*/ 6 h 84"/>
                <a:gd name="T16" fmla="*/ 192 w 217"/>
                <a:gd name="T17" fmla="*/ 6 h 84"/>
                <a:gd name="T18" fmla="*/ 215 w 217"/>
                <a:gd name="T19" fmla="*/ 31 h 84"/>
                <a:gd name="T20" fmla="*/ 210 w 217"/>
                <a:gd name="T21" fmla="*/ 38 h 84"/>
                <a:gd name="T22" fmla="*/ 217 w 217"/>
                <a:gd name="T23" fmla="*/ 67 h 84"/>
                <a:gd name="T24" fmla="*/ 190 w 217"/>
                <a:gd name="T25" fmla="*/ 69 h 84"/>
                <a:gd name="T26" fmla="*/ 121 w 217"/>
                <a:gd name="T27" fmla="*/ 71 h 84"/>
                <a:gd name="T28" fmla="*/ 114 w 217"/>
                <a:gd name="T29" fmla="*/ 84 h 84"/>
                <a:gd name="T30" fmla="*/ 114 w 217"/>
                <a:gd name="T31" fmla="*/ 71 h 84"/>
                <a:gd name="T32" fmla="*/ 76 w 217"/>
                <a:gd name="T33" fmla="*/ 82 h 84"/>
                <a:gd name="T34" fmla="*/ 56 w 217"/>
                <a:gd name="T35" fmla="*/ 71 h 84"/>
                <a:gd name="T36" fmla="*/ 43 w 217"/>
                <a:gd name="T37" fmla="*/ 80 h 84"/>
                <a:gd name="T38" fmla="*/ 27 w 217"/>
                <a:gd name="T39" fmla="*/ 71 h 84"/>
                <a:gd name="T40" fmla="*/ 14 w 217"/>
                <a:gd name="T41" fmla="*/ 73 h 84"/>
                <a:gd name="T42" fmla="*/ 25 w 217"/>
                <a:gd name="T43" fmla="*/ 69 h 84"/>
                <a:gd name="T44" fmla="*/ 14 w 217"/>
                <a:gd name="T45" fmla="*/ 69 h 84"/>
                <a:gd name="T46" fmla="*/ 9 w 217"/>
                <a:gd name="T47" fmla="*/ 55 h 84"/>
                <a:gd name="T48" fmla="*/ 3 w 217"/>
                <a:gd name="T49" fmla="*/ 53 h 84"/>
                <a:gd name="T50" fmla="*/ 9 w 217"/>
                <a:gd name="T51" fmla="*/ 49 h 84"/>
                <a:gd name="T52" fmla="*/ 0 w 217"/>
                <a:gd name="T53" fmla="*/ 29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84"/>
                <a:gd name="T83" fmla="*/ 217 w 217"/>
                <a:gd name="T84" fmla="*/ 84 h 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84">
                  <a:moveTo>
                    <a:pt x="0" y="29"/>
                  </a:moveTo>
                  <a:lnTo>
                    <a:pt x="43" y="20"/>
                  </a:lnTo>
                  <a:lnTo>
                    <a:pt x="34" y="11"/>
                  </a:lnTo>
                  <a:lnTo>
                    <a:pt x="56" y="15"/>
                  </a:lnTo>
                  <a:lnTo>
                    <a:pt x="83" y="0"/>
                  </a:lnTo>
                  <a:lnTo>
                    <a:pt x="105" y="0"/>
                  </a:lnTo>
                  <a:lnTo>
                    <a:pt x="139" y="15"/>
                  </a:lnTo>
                  <a:lnTo>
                    <a:pt x="179" y="6"/>
                  </a:lnTo>
                  <a:lnTo>
                    <a:pt x="192" y="6"/>
                  </a:lnTo>
                  <a:lnTo>
                    <a:pt x="215" y="31"/>
                  </a:lnTo>
                  <a:lnTo>
                    <a:pt x="210" y="38"/>
                  </a:lnTo>
                  <a:lnTo>
                    <a:pt x="217" y="67"/>
                  </a:lnTo>
                  <a:lnTo>
                    <a:pt x="190" y="69"/>
                  </a:lnTo>
                  <a:lnTo>
                    <a:pt x="121" y="71"/>
                  </a:lnTo>
                  <a:lnTo>
                    <a:pt x="114" y="84"/>
                  </a:lnTo>
                  <a:lnTo>
                    <a:pt x="114" y="71"/>
                  </a:lnTo>
                  <a:lnTo>
                    <a:pt x="76" y="82"/>
                  </a:lnTo>
                  <a:lnTo>
                    <a:pt x="56" y="71"/>
                  </a:lnTo>
                  <a:lnTo>
                    <a:pt x="43" y="80"/>
                  </a:lnTo>
                  <a:lnTo>
                    <a:pt x="27" y="71"/>
                  </a:lnTo>
                  <a:lnTo>
                    <a:pt x="14" y="73"/>
                  </a:lnTo>
                  <a:lnTo>
                    <a:pt x="25" y="69"/>
                  </a:lnTo>
                  <a:lnTo>
                    <a:pt x="14" y="69"/>
                  </a:lnTo>
                  <a:lnTo>
                    <a:pt x="9" y="55"/>
                  </a:lnTo>
                  <a:lnTo>
                    <a:pt x="3" y="53"/>
                  </a:lnTo>
                  <a:lnTo>
                    <a:pt x="9" y="49"/>
                  </a:lnTo>
                  <a:lnTo>
                    <a:pt x="0" y="29"/>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5" name="Freeform 10525"/>
            <p:cNvSpPr>
              <a:spLocks/>
            </p:cNvSpPr>
            <p:nvPr/>
          </p:nvSpPr>
          <p:spPr bwMode="auto">
            <a:xfrm>
              <a:off x="4333881" y="2941280"/>
              <a:ext cx="99511" cy="99577"/>
            </a:xfrm>
            <a:custGeom>
              <a:avLst/>
              <a:gdLst>
                <a:gd name="T0" fmla="*/ 0 w 50"/>
                <a:gd name="T1" fmla="*/ 45 h 56"/>
                <a:gd name="T2" fmla="*/ 18 w 50"/>
                <a:gd name="T3" fmla="*/ 38 h 56"/>
                <a:gd name="T4" fmla="*/ 7 w 50"/>
                <a:gd name="T5" fmla="*/ 40 h 56"/>
                <a:gd name="T6" fmla="*/ 16 w 50"/>
                <a:gd name="T7" fmla="*/ 29 h 56"/>
                <a:gd name="T8" fmla="*/ 5 w 50"/>
                <a:gd name="T9" fmla="*/ 27 h 56"/>
                <a:gd name="T10" fmla="*/ 9 w 50"/>
                <a:gd name="T11" fmla="*/ 20 h 56"/>
                <a:gd name="T12" fmla="*/ 3 w 50"/>
                <a:gd name="T13" fmla="*/ 18 h 56"/>
                <a:gd name="T14" fmla="*/ 21 w 50"/>
                <a:gd name="T15" fmla="*/ 13 h 56"/>
                <a:gd name="T16" fmla="*/ 27 w 50"/>
                <a:gd name="T17" fmla="*/ 0 h 56"/>
                <a:gd name="T18" fmla="*/ 32 w 50"/>
                <a:gd name="T19" fmla="*/ 2 h 56"/>
                <a:gd name="T20" fmla="*/ 27 w 50"/>
                <a:gd name="T21" fmla="*/ 9 h 56"/>
                <a:gd name="T22" fmla="*/ 32 w 50"/>
                <a:gd name="T23" fmla="*/ 13 h 56"/>
                <a:gd name="T24" fmla="*/ 45 w 50"/>
                <a:gd name="T25" fmla="*/ 11 h 56"/>
                <a:gd name="T26" fmla="*/ 50 w 50"/>
                <a:gd name="T27" fmla="*/ 18 h 56"/>
                <a:gd name="T28" fmla="*/ 47 w 50"/>
                <a:gd name="T29" fmla="*/ 47 h 56"/>
                <a:gd name="T30" fmla="*/ 3 w 50"/>
                <a:gd name="T31" fmla="*/ 56 h 56"/>
                <a:gd name="T32" fmla="*/ 7 w 50"/>
                <a:gd name="T33" fmla="*/ 51 h 56"/>
                <a:gd name="T34" fmla="*/ 0 w 50"/>
                <a:gd name="T35" fmla="*/ 45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6"/>
                <a:gd name="T56" fmla="*/ 50 w 50"/>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6">
                  <a:moveTo>
                    <a:pt x="0" y="45"/>
                  </a:moveTo>
                  <a:lnTo>
                    <a:pt x="18" y="38"/>
                  </a:lnTo>
                  <a:lnTo>
                    <a:pt x="7" y="40"/>
                  </a:lnTo>
                  <a:lnTo>
                    <a:pt x="16" y="29"/>
                  </a:lnTo>
                  <a:lnTo>
                    <a:pt x="5" y="27"/>
                  </a:lnTo>
                  <a:lnTo>
                    <a:pt x="9" y="20"/>
                  </a:lnTo>
                  <a:lnTo>
                    <a:pt x="3" y="18"/>
                  </a:lnTo>
                  <a:lnTo>
                    <a:pt x="21" y="13"/>
                  </a:lnTo>
                  <a:lnTo>
                    <a:pt x="27" y="0"/>
                  </a:lnTo>
                  <a:lnTo>
                    <a:pt x="32" y="2"/>
                  </a:lnTo>
                  <a:lnTo>
                    <a:pt x="27" y="9"/>
                  </a:lnTo>
                  <a:lnTo>
                    <a:pt x="32" y="13"/>
                  </a:lnTo>
                  <a:lnTo>
                    <a:pt x="45" y="11"/>
                  </a:lnTo>
                  <a:lnTo>
                    <a:pt x="50" y="18"/>
                  </a:lnTo>
                  <a:lnTo>
                    <a:pt x="47" y="47"/>
                  </a:lnTo>
                  <a:lnTo>
                    <a:pt x="3" y="56"/>
                  </a:lnTo>
                  <a:lnTo>
                    <a:pt x="7" y="51"/>
                  </a:ln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6" name="Freeform 10526"/>
            <p:cNvSpPr>
              <a:spLocks/>
            </p:cNvSpPr>
            <p:nvPr/>
          </p:nvSpPr>
          <p:spPr bwMode="auto">
            <a:xfrm>
              <a:off x="4333881" y="2941280"/>
              <a:ext cx="99511" cy="99577"/>
            </a:xfrm>
            <a:custGeom>
              <a:avLst/>
              <a:gdLst>
                <a:gd name="T0" fmla="*/ 0 w 50"/>
                <a:gd name="T1" fmla="*/ 45 h 56"/>
                <a:gd name="T2" fmla="*/ 18 w 50"/>
                <a:gd name="T3" fmla="*/ 38 h 56"/>
                <a:gd name="T4" fmla="*/ 7 w 50"/>
                <a:gd name="T5" fmla="*/ 40 h 56"/>
                <a:gd name="T6" fmla="*/ 16 w 50"/>
                <a:gd name="T7" fmla="*/ 29 h 56"/>
                <a:gd name="T8" fmla="*/ 5 w 50"/>
                <a:gd name="T9" fmla="*/ 27 h 56"/>
                <a:gd name="T10" fmla="*/ 9 w 50"/>
                <a:gd name="T11" fmla="*/ 20 h 56"/>
                <a:gd name="T12" fmla="*/ 3 w 50"/>
                <a:gd name="T13" fmla="*/ 18 h 56"/>
                <a:gd name="T14" fmla="*/ 21 w 50"/>
                <a:gd name="T15" fmla="*/ 13 h 56"/>
                <a:gd name="T16" fmla="*/ 27 w 50"/>
                <a:gd name="T17" fmla="*/ 0 h 56"/>
                <a:gd name="T18" fmla="*/ 32 w 50"/>
                <a:gd name="T19" fmla="*/ 2 h 56"/>
                <a:gd name="T20" fmla="*/ 27 w 50"/>
                <a:gd name="T21" fmla="*/ 9 h 56"/>
                <a:gd name="T22" fmla="*/ 32 w 50"/>
                <a:gd name="T23" fmla="*/ 13 h 56"/>
                <a:gd name="T24" fmla="*/ 45 w 50"/>
                <a:gd name="T25" fmla="*/ 11 h 56"/>
                <a:gd name="T26" fmla="*/ 50 w 50"/>
                <a:gd name="T27" fmla="*/ 18 h 56"/>
                <a:gd name="T28" fmla="*/ 47 w 50"/>
                <a:gd name="T29" fmla="*/ 47 h 56"/>
                <a:gd name="T30" fmla="*/ 3 w 50"/>
                <a:gd name="T31" fmla="*/ 56 h 56"/>
                <a:gd name="T32" fmla="*/ 7 w 50"/>
                <a:gd name="T33" fmla="*/ 51 h 56"/>
                <a:gd name="T34" fmla="*/ 0 w 50"/>
                <a:gd name="T35" fmla="*/ 45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6"/>
                <a:gd name="T56" fmla="*/ 50 w 50"/>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6">
                  <a:moveTo>
                    <a:pt x="0" y="45"/>
                  </a:moveTo>
                  <a:lnTo>
                    <a:pt x="18" y="38"/>
                  </a:lnTo>
                  <a:lnTo>
                    <a:pt x="7" y="40"/>
                  </a:lnTo>
                  <a:lnTo>
                    <a:pt x="16" y="29"/>
                  </a:lnTo>
                  <a:lnTo>
                    <a:pt x="5" y="27"/>
                  </a:lnTo>
                  <a:lnTo>
                    <a:pt x="9" y="20"/>
                  </a:lnTo>
                  <a:lnTo>
                    <a:pt x="3" y="18"/>
                  </a:lnTo>
                  <a:lnTo>
                    <a:pt x="21" y="13"/>
                  </a:lnTo>
                  <a:lnTo>
                    <a:pt x="27" y="0"/>
                  </a:lnTo>
                  <a:lnTo>
                    <a:pt x="32" y="2"/>
                  </a:lnTo>
                  <a:lnTo>
                    <a:pt x="27" y="9"/>
                  </a:lnTo>
                  <a:lnTo>
                    <a:pt x="32" y="13"/>
                  </a:lnTo>
                  <a:lnTo>
                    <a:pt x="45" y="11"/>
                  </a:lnTo>
                  <a:lnTo>
                    <a:pt x="50" y="18"/>
                  </a:lnTo>
                  <a:lnTo>
                    <a:pt x="47" y="47"/>
                  </a:lnTo>
                  <a:lnTo>
                    <a:pt x="3" y="56"/>
                  </a:lnTo>
                  <a:lnTo>
                    <a:pt x="7" y="51"/>
                  </a:lnTo>
                  <a:lnTo>
                    <a:pt x="0" y="4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7" name="Freeform 10527"/>
            <p:cNvSpPr>
              <a:spLocks/>
            </p:cNvSpPr>
            <p:nvPr/>
          </p:nvSpPr>
          <p:spPr bwMode="auto">
            <a:xfrm>
              <a:off x="4387617" y="2928833"/>
              <a:ext cx="57716" cy="40898"/>
            </a:xfrm>
            <a:custGeom>
              <a:avLst/>
              <a:gdLst>
                <a:gd name="T0" fmla="*/ 0 w 29"/>
                <a:gd name="T1" fmla="*/ 16 h 23"/>
                <a:gd name="T2" fmla="*/ 5 w 29"/>
                <a:gd name="T3" fmla="*/ 9 h 23"/>
                <a:gd name="T4" fmla="*/ 7 w 29"/>
                <a:gd name="T5" fmla="*/ 0 h 23"/>
                <a:gd name="T6" fmla="*/ 23 w 29"/>
                <a:gd name="T7" fmla="*/ 5 h 23"/>
                <a:gd name="T8" fmla="*/ 29 w 29"/>
                <a:gd name="T9" fmla="*/ 16 h 23"/>
                <a:gd name="T10" fmla="*/ 23 w 29"/>
                <a:gd name="T11" fmla="*/ 23 h 23"/>
                <a:gd name="T12" fmla="*/ 16 w 29"/>
                <a:gd name="T13" fmla="*/ 16 h 23"/>
                <a:gd name="T14" fmla="*/ 5 w 29"/>
                <a:gd name="T15" fmla="*/ 18 h 23"/>
                <a:gd name="T16" fmla="*/ 0 w 29"/>
                <a:gd name="T17" fmla="*/ 1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3"/>
                <a:gd name="T29" fmla="*/ 29 w 2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3">
                  <a:moveTo>
                    <a:pt x="0" y="16"/>
                  </a:moveTo>
                  <a:lnTo>
                    <a:pt x="5" y="9"/>
                  </a:lnTo>
                  <a:lnTo>
                    <a:pt x="7" y="0"/>
                  </a:lnTo>
                  <a:lnTo>
                    <a:pt x="23" y="5"/>
                  </a:lnTo>
                  <a:lnTo>
                    <a:pt x="29" y="16"/>
                  </a:lnTo>
                  <a:lnTo>
                    <a:pt x="23" y="23"/>
                  </a:lnTo>
                  <a:lnTo>
                    <a:pt x="16" y="16"/>
                  </a:lnTo>
                  <a:lnTo>
                    <a:pt x="5" y="18"/>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8" name="Freeform 10528"/>
            <p:cNvSpPr>
              <a:spLocks/>
            </p:cNvSpPr>
            <p:nvPr/>
          </p:nvSpPr>
          <p:spPr bwMode="auto">
            <a:xfrm>
              <a:off x="4387617" y="2928833"/>
              <a:ext cx="57716" cy="40898"/>
            </a:xfrm>
            <a:custGeom>
              <a:avLst/>
              <a:gdLst>
                <a:gd name="T0" fmla="*/ 0 w 29"/>
                <a:gd name="T1" fmla="*/ 16 h 23"/>
                <a:gd name="T2" fmla="*/ 5 w 29"/>
                <a:gd name="T3" fmla="*/ 9 h 23"/>
                <a:gd name="T4" fmla="*/ 7 w 29"/>
                <a:gd name="T5" fmla="*/ 0 h 23"/>
                <a:gd name="T6" fmla="*/ 23 w 29"/>
                <a:gd name="T7" fmla="*/ 5 h 23"/>
                <a:gd name="T8" fmla="*/ 29 w 29"/>
                <a:gd name="T9" fmla="*/ 16 h 23"/>
                <a:gd name="T10" fmla="*/ 23 w 29"/>
                <a:gd name="T11" fmla="*/ 23 h 23"/>
                <a:gd name="T12" fmla="*/ 16 w 29"/>
                <a:gd name="T13" fmla="*/ 16 h 23"/>
                <a:gd name="T14" fmla="*/ 5 w 29"/>
                <a:gd name="T15" fmla="*/ 18 h 23"/>
                <a:gd name="T16" fmla="*/ 0 w 29"/>
                <a:gd name="T17" fmla="*/ 1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3"/>
                <a:gd name="T29" fmla="*/ 29 w 2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3">
                  <a:moveTo>
                    <a:pt x="0" y="16"/>
                  </a:moveTo>
                  <a:lnTo>
                    <a:pt x="5" y="9"/>
                  </a:lnTo>
                  <a:lnTo>
                    <a:pt x="7" y="0"/>
                  </a:lnTo>
                  <a:lnTo>
                    <a:pt x="23" y="5"/>
                  </a:lnTo>
                  <a:lnTo>
                    <a:pt x="29" y="16"/>
                  </a:lnTo>
                  <a:lnTo>
                    <a:pt x="23" y="23"/>
                  </a:lnTo>
                  <a:lnTo>
                    <a:pt x="16" y="16"/>
                  </a:lnTo>
                  <a:lnTo>
                    <a:pt x="5" y="18"/>
                  </a:lnTo>
                  <a:lnTo>
                    <a:pt x="0" y="16"/>
                  </a:lnTo>
                </a:path>
              </a:pathLst>
            </a:custGeom>
            <a:solidFill>
              <a:schemeClr val="tx2"/>
            </a:solidFill>
            <a:ln w="6350">
              <a:solidFill>
                <a:srgbClr val="9C9A9A"/>
              </a:solidFill>
              <a:prstDash val="solid"/>
              <a:round/>
              <a:headEnd/>
              <a:tailEnd/>
            </a:ln>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39" name="Freeform 10529"/>
            <p:cNvSpPr>
              <a:spLocks/>
            </p:cNvSpPr>
            <p:nvPr/>
          </p:nvSpPr>
          <p:spPr bwMode="auto">
            <a:xfrm>
              <a:off x="4409509" y="2841703"/>
              <a:ext cx="17912" cy="19560"/>
            </a:xfrm>
            <a:custGeom>
              <a:avLst/>
              <a:gdLst>
                <a:gd name="T0" fmla="*/ 0 w 9"/>
                <a:gd name="T1" fmla="*/ 11 h 11"/>
                <a:gd name="T2" fmla="*/ 9 w 9"/>
                <a:gd name="T3" fmla="*/ 0 h 11"/>
                <a:gd name="T4" fmla="*/ 0 w 9"/>
                <a:gd name="T5" fmla="*/ 2 h 11"/>
                <a:gd name="T6" fmla="*/ 0 w 9"/>
                <a:gd name="T7" fmla="*/ 11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11"/>
                  </a:moveTo>
                  <a:lnTo>
                    <a:pt x="9" y="0"/>
                  </a:lnTo>
                  <a:lnTo>
                    <a:pt x="0" y="2"/>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0" name="Freeform 10530"/>
            <p:cNvSpPr>
              <a:spLocks/>
            </p:cNvSpPr>
            <p:nvPr/>
          </p:nvSpPr>
          <p:spPr bwMode="auto">
            <a:xfrm>
              <a:off x="4409509" y="2841703"/>
              <a:ext cx="17912" cy="19560"/>
            </a:xfrm>
            <a:custGeom>
              <a:avLst/>
              <a:gdLst>
                <a:gd name="T0" fmla="*/ 0 w 9"/>
                <a:gd name="T1" fmla="*/ 11 h 11"/>
                <a:gd name="T2" fmla="*/ 9 w 9"/>
                <a:gd name="T3" fmla="*/ 0 h 11"/>
                <a:gd name="T4" fmla="*/ 0 w 9"/>
                <a:gd name="T5" fmla="*/ 2 h 11"/>
                <a:gd name="T6" fmla="*/ 0 w 9"/>
                <a:gd name="T7" fmla="*/ 11 h 11"/>
                <a:gd name="T8" fmla="*/ 0 60000 65536"/>
                <a:gd name="T9" fmla="*/ 0 60000 65536"/>
                <a:gd name="T10" fmla="*/ 0 60000 65536"/>
                <a:gd name="T11" fmla="*/ 0 60000 65536"/>
                <a:gd name="T12" fmla="*/ 0 w 9"/>
                <a:gd name="T13" fmla="*/ 0 h 11"/>
                <a:gd name="T14" fmla="*/ 9 w 9"/>
                <a:gd name="T15" fmla="*/ 11 h 11"/>
              </a:gdLst>
              <a:ahLst/>
              <a:cxnLst>
                <a:cxn ang="T8">
                  <a:pos x="T0" y="T1"/>
                </a:cxn>
                <a:cxn ang="T9">
                  <a:pos x="T2" y="T3"/>
                </a:cxn>
                <a:cxn ang="T10">
                  <a:pos x="T4" y="T5"/>
                </a:cxn>
                <a:cxn ang="T11">
                  <a:pos x="T6" y="T7"/>
                </a:cxn>
              </a:cxnLst>
              <a:rect l="T12" t="T13" r="T14" b="T15"/>
              <a:pathLst>
                <a:path w="9" h="11">
                  <a:moveTo>
                    <a:pt x="0" y="11"/>
                  </a:moveTo>
                  <a:lnTo>
                    <a:pt x="9" y="0"/>
                  </a:lnTo>
                  <a:lnTo>
                    <a:pt x="0" y="2"/>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1" name="Freeform 10531"/>
            <p:cNvSpPr>
              <a:spLocks/>
            </p:cNvSpPr>
            <p:nvPr/>
          </p:nvSpPr>
          <p:spPr bwMode="auto">
            <a:xfrm>
              <a:off x="4419459" y="2861263"/>
              <a:ext cx="13931" cy="12447"/>
            </a:xfrm>
            <a:custGeom>
              <a:avLst/>
              <a:gdLst>
                <a:gd name="T0" fmla="*/ 0 w 7"/>
                <a:gd name="T1" fmla="*/ 5 h 7"/>
                <a:gd name="T2" fmla="*/ 7 w 7"/>
                <a:gd name="T3" fmla="*/ 7 h 7"/>
                <a:gd name="T4" fmla="*/ 4 w 7"/>
                <a:gd name="T5" fmla="*/ 0 h 7"/>
                <a:gd name="T6" fmla="*/ 0 w 7"/>
                <a:gd name="T7" fmla="*/ 5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5"/>
                  </a:moveTo>
                  <a:lnTo>
                    <a:pt x="7" y="7"/>
                  </a:lnTo>
                  <a:lnTo>
                    <a:pt x="4" y="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2" name="Freeform 10532"/>
            <p:cNvSpPr>
              <a:spLocks/>
            </p:cNvSpPr>
            <p:nvPr/>
          </p:nvSpPr>
          <p:spPr bwMode="auto">
            <a:xfrm>
              <a:off x="4419459" y="2861263"/>
              <a:ext cx="13931" cy="12447"/>
            </a:xfrm>
            <a:custGeom>
              <a:avLst/>
              <a:gdLst>
                <a:gd name="T0" fmla="*/ 0 w 7"/>
                <a:gd name="T1" fmla="*/ 5 h 7"/>
                <a:gd name="T2" fmla="*/ 7 w 7"/>
                <a:gd name="T3" fmla="*/ 7 h 7"/>
                <a:gd name="T4" fmla="*/ 4 w 7"/>
                <a:gd name="T5" fmla="*/ 0 h 7"/>
                <a:gd name="T6" fmla="*/ 0 w 7"/>
                <a:gd name="T7" fmla="*/ 5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5"/>
                  </a:moveTo>
                  <a:lnTo>
                    <a:pt x="7" y="7"/>
                  </a:lnTo>
                  <a:lnTo>
                    <a:pt x="4" y="0"/>
                  </a:lnTo>
                  <a:lnTo>
                    <a:pt x="0" y="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3" name="Freeform 10533"/>
            <p:cNvSpPr>
              <a:spLocks/>
            </p:cNvSpPr>
            <p:nvPr/>
          </p:nvSpPr>
          <p:spPr bwMode="auto">
            <a:xfrm>
              <a:off x="4433390" y="2834590"/>
              <a:ext cx="181110" cy="250720"/>
            </a:xfrm>
            <a:custGeom>
              <a:avLst/>
              <a:gdLst>
                <a:gd name="T0" fmla="*/ 0 w 91"/>
                <a:gd name="T1" fmla="*/ 33 h 141"/>
                <a:gd name="T2" fmla="*/ 11 w 91"/>
                <a:gd name="T3" fmla="*/ 33 h 141"/>
                <a:gd name="T4" fmla="*/ 4 w 91"/>
                <a:gd name="T5" fmla="*/ 56 h 141"/>
                <a:gd name="T6" fmla="*/ 13 w 91"/>
                <a:gd name="T7" fmla="*/ 47 h 141"/>
                <a:gd name="T8" fmla="*/ 13 w 91"/>
                <a:gd name="T9" fmla="*/ 65 h 141"/>
                <a:gd name="T10" fmla="*/ 35 w 91"/>
                <a:gd name="T11" fmla="*/ 62 h 141"/>
                <a:gd name="T12" fmla="*/ 29 w 91"/>
                <a:gd name="T13" fmla="*/ 69 h 141"/>
                <a:gd name="T14" fmla="*/ 40 w 91"/>
                <a:gd name="T15" fmla="*/ 73 h 141"/>
                <a:gd name="T16" fmla="*/ 38 w 91"/>
                <a:gd name="T17" fmla="*/ 85 h 141"/>
                <a:gd name="T18" fmla="*/ 15 w 91"/>
                <a:gd name="T19" fmla="*/ 96 h 141"/>
                <a:gd name="T20" fmla="*/ 26 w 91"/>
                <a:gd name="T21" fmla="*/ 100 h 141"/>
                <a:gd name="T22" fmla="*/ 11 w 91"/>
                <a:gd name="T23" fmla="*/ 109 h 141"/>
                <a:gd name="T24" fmla="*/ 31 w 91"/>
                <a:gd name="T25" fmla="*/ 118 h 141"/>
                <a:gd name="T26" fmla="*/ 42 w 91"/>
                <a:gd name="T27" fmla="*/ 114 h 141"/>
                <a:gd name="T28" fmla="*/ 6 w 91"/>
                <a:gd name="T29" fmla="*/ 141 h 141"/>
                <a:gd name="T30" fmla="*/ 87 w 91"/>
                <a:gd name="T31" fmla="*/ 123 h 141"/>
                <a:gd name="T32" fmla="*/ 80 w 91"/>
                <a:gd name="T33" fmla="*/ 116 h 141"/>
                <a:gd name="T34" fmla="*/ 91 w 91"/>
                <a:gd name="T35" fmla="*/ 98 h 141"/>
                <a:gd name="T36" fmla="*/ 71 w 91"/>
                <a:gd name="T37" fmla="*/ 96 h 141"/>
                <a:gd name="T38" fmla="*/ 75 w 91"/>
                <a:gd name="T39" fmla="*/ 89 h 141"/>
                <a:gd name="T40" fmla="*/ 69 w 91"/>
                <a:gd name="T41" fmla="*/ 82 h 141"/>
                <a:gd name="T42" fmla="*/ 73 w 91"/>
                <a:gd name="T43" fmla="*/ 80 h 141"/>
                <a:gd name="T44" fmla="*/ 53 w 91"/>
                <a:gd name="T45" fmla="*/ 51 h 141"/>
                <a:gd name="T46" fmla="*/ 33 w 91"/>
                <a:gd name="T47" fmla="*/ 44 h 141"/>
                <a:gd name="T48" fmla="*/ 51 w 91"/>
                <a:gd name="T49" fmla="*/ 20 h 141"/>
                <a:gd name="T50" fmla="*/ 22 w 91"/>
                <a:gd name="T51" fmla="*/ 18 h 141"/>
                <a:gd name="T52" fmla="*/ 35 w 91"/>
                <a:gd name="T53" fmla="*/ 0 h 141"/>
                <a:gd name="T54" fmla="*/ 13 w 91"/>
                <a:gd name="T55" fmla="*/ 0 h 141"/>
                <a:gd name="T56" fmla="*/ 4 w 91"/>
                <a:gd name="T57" fmla="*/ 15 h 141"/>
                <a:gd name="T58" fmla="*/ 0 w 91"/>
                <a:gd name="T59" fmla="*/ 33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1"/>
                <a:gd name="T91" fmla="*/ 0 h 141"/>
                <a:gd name="T92" fmla="*/ 91 w 91"/>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1" h="141">
                  <a:moveTo>
                    <a:pt x="0" y="33"/>
                  </a:moveTo>
                  <a:lnTo>
                    <a:pt x="11" y="33"/>
                  </a:lnTo>
                  <a:lnTo>
                    <a:pt x="4" y="56"/>
                  </a:lnTo>
                  <a:lnTo>
                    <a:pt x="13" y="47"/>
                  </a:lnTo>
                  <a:lnTo>
                    <a:pt x="13" y="65"/>
                  </a:lnTo>
                  <a:lnTo>
                    <a:pt x="35" y="62"/>
                  </a:lnTo>
                  <a:lnTo>
                    <a:pt x="29" y="69"/>
                  </a:lnTo>
                  <a:lnTo>
                    <a:pt x="40" y="73"/>
                  </a:lnTo>
                  <a:lnTo>
                    <a:pt x="38" y="85"/>
                  </a:lnTo>
                  <a:lnTo>
                    <a:pt x="15" y="96"/>
                  </a:lnTo>
                  <a:lnTo>
                    <a:pt x="26" y="100"/>
                  </a:lnTo>
                  <a:lnTo>
                    <a:pt x="11" y="109"/>
                  </a:lnTo>
                  <a:lnTo>
                    <a:pt x="31" y="118"/>
                  </a:lnTo>
                  <a:lnTo>
                    <a:pt x="42" y="114"/>
                  </a:lnTo>
                  <a:lnTo>
                    <a:pt x="6" y="141"/>
                  </a:lnTo>
                  <a:lnTo>
                    <a:pt x="87" y="123"/>
                  </a:lnTo>
                  <a:lnTo>
                    <a:pt x="80" y="116"/>
                  </a:lnTo>
                  <a:lnTo>
                    <a:pt x="91" y="98"/>
                  </a:lnTo>
                  <a:lnTo>
                    <a:pt x="71" y="96"/>
                  </a:lnTo>
                  <a:lnTo>
                    <a:pt x="75" y="89"/>
                  </a:lnTo>
                  <a:lnTo>
                    <a:pt x="69" y="82"/>
                  </a:lnTo>
                  <a:lnTo>
                    <a:pt x="73" y="80"/>
                  </a:lnTo>
                  <a:lnTo>
                    <a:pt x="53" y="51"/>
                  </a:lnTo>
                  <a:lnTo>
                    <a:pt x="33" y="44"/>
                  </a:lnTo>
                  <a:lnTo>
                    <a:pt x="51" y="20"/>
                  </a:lnTo>
                  <a:lnTo>
                    <a:pt x="22" y="18"/>
                  </a:lnTo>
                  <a:lnTo>
                    <a:pt x="35" y="0"/>
                  </a:lnTo>
                  <a:lnTo>
                    <a:pt x="13" y="0"/>
                  </a:lnTo>
                  <a:lnTo>
                    <a:pt x="4" y="15"/>
                  </a:lnTo>
                  <a:lnTo>
                    <a:pt x="0"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4" name="Freeform 10534"/>
            <p:cNvSpPr>
              <a:spLocks/>
            </p:cNvSpPr>
            <p:nvPr/>
          </p:nvSpPr>
          <p:spPr bwMode="auto">
            <a:xfrm>
              <a:off x="4433390" y="2834590"/>
              <a:ext cx="181110" cy="250720"/>
            </a:xfrm>
            <a:custGeom>
              <a:avLst/>
              <a:gdLst>
                <a:gd name="T0" fmla="*/ 0 w 91"/>
                <a:gd name="T1" fmla="*/ 33 h 141"/>
                <a:gd name="T2" fmla="*/ 11 w 91"/>
                <a:gd name="T3" fmla="*/ 33 h 141"/>
                <a:gd name="T4" fmla="*/ 4 w 91"/>
                <a:gd name="T5" fmla="*/ 56 h 141"/>
                <a:gd name="T6" fmla="*/ 13 w 91"/>
                <a:gd name="T7" fmla="*/ 47 h 141"/>
                <a:gd name="T8" fmla="*/ 13 w 91"/>
                <a:gd name="T9" fmla="*/ 65 h 141"/>
                <a:gd name="T10" fmla="*/ 35 w 91"/>
                <a:gd name="T11" fmla="*/ 62 h 141"/>
                <a:gd name="T12" fmla="*/ 29 w 91"/>
                <a:gd name="T13" fmla="*/ 69 h 141"/>
                <a:gd name="T14" fmla="*/ 40 w 91"/>
                <a:gd name="T15" fmla="*/ 73 h 141"/>
                <a:gd name="T16" fmla="*/ 38 w 91"/>
                <a:gd name="T17" fmla="*/ 85 h 141"/>
                <a:gd name="T18" fmla="*/ 15 w 91"/>
                <a:gd name="T19" fmla="*/ 96 h 141"/>
                <a:gd name="T20" fmla="*/ 26 w 91"/>
                <a:gd name="T21" fmla="*/ 100 h 141"/>
                <a:gd name="T22" fmla="*/ 11 w 91"/>
                <a:gd name="T23" fmla="*/ 109 h 141"/>
                <a:gd name="T24" fmla="*/ 31 w 91"/>
                <a:gd name="T25" fmla="*/ 118 h 141"/>
                <a:gd name="T26" fmla="*/ 42 w 91"/>
                <a:gd name="T27" fmla="*/ 114 h 141"/>
                <a:gd name="T28" fmla="*/ 6 w 91"/>
                <a:gd name="T29" fmla="*/ 141 h 141"/>
                <a:gd name="T30" fmla="*/ 87 w 91"/>
                <a:gd name="T31" fmla="*/ 123 h 141"/>
                <a:gd name="T32" fmla="*/ 80 w 91"/>
                <a:gd name="T33" fmla="*/ 116 h 141"/>
                <a:gd name="T34" fmla="*/ 91 w 91"/>
                <a:gd name="T35" fmla="*/ 98 h 141"/>
                <a:gd name="T36" fmla="*/ 71 w 91"/>
                <a:gd name="T37" fmla="*/ 96 h 141"/>
                <a:gd name="T38" fmla="*/ 75 w 91"/>
                <a:gd name="T39" fmla="*/ 89 h 141"/>
                <a:gd name="T40" fmla="*/ 69 w 91"/>
                <a:gd name="T41" fmla="*/ 82 h 141"/>
                <a:gd name="T42" fmla="*/ 73 w 91"/>
                <a:gd name="T43" fmla="*/ 80 h 141"/>
                <a:gd name="T44" fmla="*/ 53 w 91"/>
                <a:gd name="T45" fmla="*/ 51 h 141"/>
                <a:gd name="T46" fmla="*/ 33 w 91"/>
                <a:gd name="T47" fmla="*/ 44 h 141"/>
                <a:gd name="T48" fmla="*/ 51 w 91"/>
                <a:gd name="T49" fmla="*/ 20 h 141"/>
                <a:gd name="T50" fmla="*/ 22 w 91"/>
                <a:gd name="T51" fmla="*/ 18 h 141"/>
                <a:gd name="T52" fmla="*/ 35 w 91"/>
                <a:gd name="T53" fmla="*/ 0 h 141"/>
                <a:gd name="T54" fmla="*/ 13 w 91"/>
                <a:gd name="T55" fmla="*/ 0 h 141"/>
                <a:gd name="T56" fmla="*/ 4 w 91"/>
                <a:gd name="T57" fmla="*/ 15 h 141"/>
                <a:gd name="T58" fmla="*/ 0 w 91"/>
                <a:gd name="T59" fmla="*/ 33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1"/>
                <a:gd name="T91" fmla="*/ 0 h 141"/>
                <a:gd name="T92" fmla="*/ 91 w 91"/>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1" h="141">
                  <a:moveTo>
                    <a:pt x="0" y="33"/>
                  </a:moveTo>
                  <a:lnTo>
                    <a:pt x="11" y="33"/>
                  </a:lnTo>
                  <a:lnTo>
                    <a:pt x="4" y="56"/>
                  </a:lnTo>
                  <a:lnTo>
                    <a:pt x="13" y="47"/>
                  </a:lnTo>
                  <a:lnTo>
                    <a:pt x="13" y="65"/>
                  </a:lnTo>
                  <a:lnTo>
                    <a:pt x="35" y="62"/>
                  </a:lnTo>
                  <a:lnTo>
                    <a:pt x="29" y="69"/>
                  </a:lnTo>
                  <a:lnTo>
                    <a:pt x="40" y="73"/>
                  </a:lnTo>
                  <a:lnTo>
                    <a:pt x="38" y="85"/>
                  </a:lnTo>
                  <a:lnTo>
                    <a:pt x="15" y="96"/>
                  </a:lnTo>
                  <a:lnTo>
                    <a:pt x="26" y="100"/>
                  </a:lnTo>
                  <a:lnTo>
                    <a:pt x="11" y="109"/>
                  </a:lnTo>
                  <a:lnTo>
                    <a:pt x="31" y="118"/>
                  </a:lnTo>
                  <a:lnTo>
                    <a:pt x="42" y="114"/>
                  </a:lnTo>
                  <a:lnTo>
                    <a:pt x="6" y="141"/>
                  </a:lnTo>
                  <a:lnTo>
                    <a:pt x="87" y="123"/>
                  </a:lnTo>
                  <a:lnTo>
                    <a:pt x="80" y="116"/>
                  </a:lnTo>
                  <a:lnTo>
                    <a:pt x="91" y="98"/>
                  </a:lnTo>
                  <a:lnTo>
                    <a:pt x="71" y="96"/>
                  </a:lnTo>
                  <a:lnTo>
                    <a:pt x="75" y="89"/>
                  </a:lnTo>
                  <a:lnTo>
                    <a:pt x="69" y="82"/>
                  </a:lnTo>
                  <a:lnTo>
                    <a:pt x="73" y="80"/>
                  </a:lnTo>
                  <a:lnTo>
                    <a:pt x="53" y="51"/>
                  </a:lnTo>
                  <a:lnTo>
                    <a:pt x="33" y="44"/>
                  </a:lnTo>
                  <a:lnTo>
                    <a:pt x="51" y="20"/>
                  </a:lnTo>
                  <a:lnTo>
                    <a:pt x="22" y="18"/>
                  </a:lnTo>
                  <a:lnTo>
                    <a:pt x="35" y="0"/>
                  </a:lnTo>
                  <a:lnTo>
                    <a:pt x="13" y="0"/>
                  </a:lnTo>
                  <a:lnTo>
                    <a:pt x="4" y="15"/>
                  </a:lnTo>
                  <a:lnTo>
                    <a:pt x="0" y="33"/>
                  </a:lnTo>
                </a:path>
              </a:pathLst>
            </a:custGeom>
            <a:solidFill>
              <a:srgbClr val="202B6C"/>
            </a:solidFill>
            <a:ln w="6350">
              <a:solidFill>
                <a:srgbClr val="9C9A9A"/>
              </a:solidFill>
              <a:prstDash val="solid"/>
              <a:round/>
              <a:headEnd/>
              <a:tailEnd/>
            </a:ln>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5" name="Freeform 10535"/>
            <p:cNvSpPr>
              <a:spLocks/>
            </p:cNvSpPr>
            <p:nvPr/>
          </p:nvSpPr>
          <p:spPr bwMode="auto">
            <a:xfrm>
              <a:off x="8983027" y="2674557"/>
              <a:ext cx="71647" cy="21338"/>
            </a:xfrm>
            <a:custGeom>
              <a:avLst/>
              <a:gdLst>
                <a:gd name="T0" fmla="*/ 0 w 36"/>
                <a:gd name="T1" fmla="*/ 3 h 12"/>
                <a:gd name="T2" fmla="*/ 29 w 36"/>
                <a:gd name="T3" fmla="*/ 12 h 12"/>
                <a:gd name="T4" fmla="*/ 36 w 36"/>
                <a:gd name="T5" fmla="*/ 5 h 12"/>
                <a:gd name="T6" fmla="*/ 23 w 36"/>
                <a:gd name="T7" fmla="*/ 0 h 12"/>
                <a:gd name="T8" fmla="*/ 0 w 36"/>
                <a:gd name="T9" fmla="*/ 3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0" y="3"/>
                  </a:moveTo>
                  <a:lnTo>
                    <a:pt x="29" y="12"/>
                  </a:lnTo>
                  <a:lnTo>
                    <a:pt x="36" y="5"/>
                  </a:lnTo>
                  <a:lnTo>
                    <a:pt x="23"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6" name="Freeform 10536"/>
            <p:cNvSpPr>
              <a:spLocks/>
            </p:cNvSpPr>
            <p:nvPr/>
          </p:nvSpPr>
          <p:spPr bwMode="auto">
            <a:xfrm>
              <a:off x="8983027" y="2674557"/>
              <a:ext cx="71647" cy="21338"/>
            </a:xfrm>
            <a:custGeom>
              <a:avLst/>
              <a:gdLst>
                <a:gd name="T0" fmla="*/ 0 w 36"/>
                <a:gd name="T1" fmla="*/ 3 h 12"/>
                <a:gd name="T2" fmla="*/ 29 w 36"/>
                <a:gd name="T3" fmla="*/ 12 h 12"/>
                <a:gd name="T4" fmla="*/ 36 w 36"/>
                <a:gd name="T5" fmla="*/ 5 h 12"/>
                <a:gd name="T6" fmla="*/ 23 w 36"/>
                <a:gd name="T7" fmla="*/ 0 h 12"/>
                <a:gd name="T8" fmla="*/ 0 w 36"/>
                <a:gd name="T9" fmla="*/ 3 h 12"/>
                <a:gd name="T10" fmla="*/ 0 60000 65536"/>
                <a:gd name="T11" fmla="*/ 0 60000 65536"/>
                <a:gd name="T12" fmla="*/ 0 60000 65536"/>
                <a:gd name="T13" fmla="*/ 0 60000 65536"/>
                <a:gd name="T14" fmla="*/ 0 60000 65536"/>
                <a:gd name="T15" fmla="*/ 0 w 36"/>
                <a:gd name="T16" fmla="*/ 0 h 12"/>
                <a:gd name="T17" fmla="*/ 36 w 36"/>
                <a:gd name="T18" fmla="*/ 12 h 12"/>
              </a:gdLst>
              <a:ahLst/>
              <a:cxnLst>
                <a:cxn ang="T10">
                  <a:pos x="T0" y="T1"/>
                </a:cxn>
                <a:cxn ang="T11">
                  <a:pos x="T2" y="T3"/>
                </a:cxn>
                <a:cxn ang="T12">
                  <a:pos x="T4" y="T5"/>
                </a:cxn>
                <a:cxn ang="T13">
                  <a:pos x="T6" y="T7"/>
                </a:cxn>
                <a:cxn ang="T14">
                  <a:pos x="T8" y="T9"/>
                </a:cxn>
              </a:cxnLst>
              <a:rect l="T15" t="T16" r="T17" b="T18"/>
              <a:pathLst>
                <a:path w="36" h="12">
                  <a:moveTo>
                    <a:pt x="0" y="3"/>
                  </a:moveTo>
                  <a:lnTo>
                    <a:pt x="29" y="12"/>
                  </a:lnTo>
                  <a:lnTo>
                    <a:pt x="36" y="5"/>
                  </a:lnTo>
                  <a:lnTo>
                    <a:pt x="23" y="0"/>
                  </a:lnTo>
                  <a:lnTo>
                    <a:pt x="0" y="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7" name="Freeform 10537"/>
            <p:cNvSpPr>
              <a:spLocks/>
            </p:cNvSpPr>
            <p:nvPr/>
          </p:nvSpPr>
          <p:spPr bwMode="auto">
            <a:xfrm>
              <a:off x="3201448" y="4865246"/>
              <a:ext cx="125383" cy="115580"/>
            </a:xfrm>
            <a:custGeom>
              <a:avLst/>
              <a:gdLst>
                <a:gd name="T0" fmla="*/ 0 w 63"/>
                <a:gd name="T1" fmla="*/ 51 h 65"/>
                <a:gd name="T2" fmla="*/ 42 w 63"/>
                <a:gd name="T3" fmla="*/ 65 h 65"/>
                <a:gd name="T4" fmla="*/ 58 w 63"/>
                <a:gd name="T5" fmla="*/ 49 h 65"/>
                <a:gd name="T6" fmla="*/ 63 w 63"/>
                <a:gd name="T7" fmla="*/ 36 h 65"/>
                <a:gd name="T8" fmla="*/ 56 w 63"/>
                <a:gd name="T9" fmla="*/ 27 h 65"/>
                <a:gd name="T10" fmla="*/ 20 w 63"/>
                <a:gd name="T11" fmla="*/ 0 h 65"/>
                <a:gd name="T12" fmla="*/ 11 w 63"/>
                <a:gd name="T13" fmla="*/ 2 h 65"/>
                <a:gd name="T14" fmla="*/ 0 w 63"/>
                <a:gd name="T15" fmla="*/ 51 h 6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5"/>
                <a:gd name="T26" fmla="*/ 63 w 6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5">
                  <a:moveTo>
                    <a:pt x="0" y="51"/>
                  </a:moveTo>
                  <a:lnTo>
                    <a:pt x="42" y="65"/>
                  </a:lnTo>
                  <a:lnTo>
                    <a:pt x="58" y="49"/>
                  </a:lnTo>
                  <a:lnTo>
                    <a:pt x="63" y="36"/>
                  </a:lnTo>
                  <a:lnTo>
                    <a:pt x="56" y="27"/>
                  </a:lnTo>
                  <a:lnTo>
                    <a:pt x="20" y="0"/>
                  </a:lnTo>
                  <a:lnTo>
                    <a:pt x="11" y="2"/>
                  </a:ln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8" name="Freeform 10538"/>
            <p:cNvSpPr>
              <a:spLocks/>
            </p:cNvSpPr>
            <p:nvPr/>
          </p:nvSpPr>
          <p:spPr bwMode="auto">
            <a:xfrm>
              <a:off x="3201448" y="4865246"/>
              <a:ext cx="125383" cy="115580"/>
            </a:xfrm>
            <a:custGeom>
              <a:avLst/>
              <a:gdLst>
                <a:gd name="T0" fmla="*/ 0 w 63"/>
                <a:gd name="T1" fmla="*/ 51 h 65"/>
                <a:gd name="T2" fmla="*/ 42 w 63"/>
                <a:gd name="T3" fmla="*/ 65 h 65"/>
                <a:gd name="T4" fmla="*/ 58 w 63"/>
                <a:gd name="T5" fmla="*/ 49 h 65"/>
                <a:gd name="T6" fmla="*/ 63 w 63"/>
                <a:gd name="T7" fmla="*/ 36 h 65"/>
                <a:gd name="T8" fmla="*/ 56 w 63"/>
                <a:gd name="T9" fmla="*/ 27 h 65"/>
                <a:gd name="T10" fmla="*/ 20 w 63"/>
                <a:gd name="T11" fmla="*/ 0 h 65"/>
                <a:gd name="T12" fmla="*/ 11 w 63"/>
                <a:gd name="T13" fmla="*/ 2 h 65"/>
                <a:gd name="T14" fmla="*/ 0 w 63"/>
                <a:gd name="T15" fmla="*/ 51 h 65"/>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5"/>
                <a:gd name="T26" fmla="*/ 63 w 6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5">
                  <a:moveTo>
                    <a:pt x="0" y="51"/>
                  </a:moveTo>
                  <a:lnTo>
                    <a:pt x="42" y="65"/>
                  </a:lnTo>
                  <a:lnTo>
                    <a:pt x="58" y="49"/>
                  </a:lnTo>
                  <a:lnTo>
                    <a:pt x="63" y="36"/>
                  </a:lnTo>
                  <a:lnTo>
                    <a:pt x="56" y="27"/>
                  </a:lnTo>
                  <a:lnTo>
                    <a:pt x="20" y="0"/>
                  </a:lnTo>
                  <a:lnTo>
                    <a:pt x="11" y="2"/>
                  </a:lnTo>
                  <a:lnTo>
                    <a:pt x="0" y="5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49" name="Freeform 10539"/>
            <p:cNvSpPr>
              <a:spLocks/>
            </p:cNvSpPr>
            <p:nvPr/>
          </p:nvSpPr>
          <p:spPr bwMode="auto">
            <a:xfrm>
              <a:off x="2841219" y="4113085"/>
              <a:ext cx="915499" cy="839290"/>
            </a:xfrm>
            <a:custGeom>
              <a:avLst/>
              <a:gdLst>
                <a:gd name="T0" fmla="*/ 16 w 460"/>
                <a:gd name="T1" fmla="*/ 123 h 472"/>
                <a:gd name="T2" fmla="*/ 51 w 460"/>
                <a:gd name="T3" fmla="*/ 76 h 472"/>
                <a:gd name="T4" fmla="*/ 56 w 460"/>
                <a:gd name="T5" fmla="*/ 54 h 472"/>
                <a:gd name="T6" fmla="*/ 76 w 460"/>
                <a:gd name="T7" fmla="*/ 38 h 472"/>
                <a:gd name="T8" fmla="*/ 96 w 460"/>
                <a:gd name="T9" fmla="*/ 52 h 472"/>
                <a:gd name="T10" fmla="*/ 112 w 460"/>
                <a:gd name="T11" fmla="*/ 34 h 472"/>
                <a:gd name="T12" fmla="*/ 127 w 460"/>
                <a:gd name="T13" fmla="*/ 16 h 472"/>
                <a:gd name="T14" fmla="*/ 168 w 460"/>
                <a:gd name="T15" fmla="*/ 9 h 472"/>
                <a:gd name="T16" fmla="*/ 170 w 460"/>
                <a:gd name="T17" fmla="*/ 45 h 472"/>
                <a:gd name="T18" fmla="*/ 230 w 460"/>
                <a:gd name="T19" fmla="*/ 36 h 472"/>
                <a:gd name="T20" fmla="*/ 264 w 460"/>
                <a:gd name="T21" fmla="*/ 14 h 472"/>
                <a:gd name="T22" fmla="*/ 264 w 460"/>
                <a:gd name="T23" fmla="*/ 65 h 472"/>
                <a:gd name="T24" fmla="*/ 264 w 460"/>
                <a:gd name="T25" fmla="*/ 85 h 472"/>
                <a:gd name="T26" fmla="*/ 288 w 460"/>
                <a:gd name="T27" fmla="*/ 90 h 472"/>
                <a:gd name="T28" fmla="*/ 315 w 460"/>
                <a:gd name="T29" fmla="*/ 70 h 472"/>
                <a:gd name="T30" fmla="*/ 346 w 460"/>
                <a:gd name="T31" fmla="*/ 92 h 472"/>
                <a:gd name="T32" fmla="*/ 433 w 460"/>
                <a:gd name="T33" fmla="*/ 121 h 472"/>
                <a:gd name="T34" fmla="*/ 460 w 460"/>
                <a:gd name="T35" fmla="*/ 146 h 472"/>
                <a:gd name="T36" fmla="*/ 411 w 460"/>
                <a:gd name="T37" fmla="*/ 217 h 472"/>
                <a:gd name="T38" fmla="*/ 384 w 460"/>
                <a:gd name="T39" fmla="*/ 322 h 472"/>
                <a:gd name="T40" fmla="*/ 344 w 460"/>
                <a:gd name="T41" fmla="*/ 333 h 472"/>
                <a:gd name="T42" fmla="*/ 295 w 460"/>
                <a:gd name="T43" fmla="*/ 400 h 472"/>
                <a:gd name="T44" fmla="*/ 244 w 460"/>
                <a:gd name="T45" fmla="*/ 459 h 472"/>
                <a:gd name="T46" fmla="*/ 201 w 460"/>
                <a:gd name="T47" fmla="*/ 423 h 472"/>
                <a:gd name="T48" fmla="*/ 237 w 460"/>
                <a:gd name="T49" fmla="*/ 387 h 472"/>
                <a:gd name="T50" fmla="*/ 226 w 460"/>
                <a:gd name="T51" fmla="*/ 367 h 472"/>
                <a:gd name="T52" fmla="*/ 217 w 460"/>
                <a:gd name="T53" fmla="*/ 345 h 472"/>
                <a:gd name="T54" fmla="*/ 188 w 460"/>
                <a:gd name="T55" fmla="*/ 322 h 472"/>
                <a:gd name="T56" fmla="*/ 190 w 460"/>
                <a:gd name="T57" fmla="*/ 275 h 472"/>
                <a:gd name="T58" fmla="*/ 163 w 460"/>
                <a:gd name="T59" fmla="*/ 253 h 472"/>
                <a:gd name="T60" fmla="*/ 101 w 460"/>
                <a:gd name="T61" fmla="*/ 199 h 472"/>
                <a:gd name="T62" fmla="*/ 63 w 460"/>
                <a:gd name="T63" fmla="*/ 190 h 472"/>
                <a:gd name="T64" fmla="*/ 38 w 460"/>
                <a:gd name="T65" fmla="*/ 190 h 472"/>
                <a:gd name="T66" fmla="*/ 27 w 460"/>
                <a:gd name="T67" fmla="*/ 179 h 472"/>
                <a:gd name="T68" fmla="*/ 0 w 460"/>
                <a:gd name="T69" fmla="*/ 150 h 4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0"/>
                <a:gd name="T106" fmla="*/ 0 h 472"/>
                <a:gd name="T107" fmla="*/ 460 w 460"/>
                <a:gd name="T108" fmla="*/ 472 h 4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0" h="472">
                  <a:moveTo>
                    <a:pt x="0" y="150"/>
                  </a:moveTo>
                  <a:lnTo>
                    <a:pt x="16" y="123"/>
                  </a:lnTo>
                  <a:lnTo>
                    <a:pt x="45" y="110"/>
                  </a:lnTo>
                  <a:lnTo>
                    <a:pt x="51" y="76"/>
                  </a:lnTo>
                  <a:lnTo>
                    <a:pt x="45" y="56"/>
                  </a:lnTo>
                  <a:lnTo>
                    <a:pt x="56" y="54"/>
                  </a:lnTo>
                  <a:lnTo>
                    <a:pt x="47" y="43"/>
                  </a:lnTo>
                  <a:lnTo>
                    <a:pt x="76" y="38"/>
                  </a:lnTo>
                  <a:lnTo>
                    <a:pt x="83" y="47"/>
                  </a:lnTo>
                  <a:lnTo>
                    <a:pt x="96" y="52"/>
                  </a:lnTo>
                  <a:lnTo>
                    <a:pt x="125" y="36"/>
                  </a:lnTo>
                  <a:lnTo>
                    <a:pt x="112" y="34"/>
                  </a:lnTo>
                  <a:lnTo>
                    <a:pt x="107" y="12"/>
                  </a:lnTo>
                  <a:lnTo>
                    <a:pt x="127" y="16"/>
                  </a:lnTo>
                  <a:lnTo>
                    <a:pt x="156" y="0"/>
                  </a:lnTo>
                  <a:lnTo>
                    <a:pt x="168" y="9"/>
                  </a:lnTo>
                  <a:lnTo>
                    <a:pt x="165" y="32"/>
                  </a:lnTo>
                  <a:lnTo>
                    <a:pt x="170" y="45"/>
                  </a:lnTo>
                  <a:lnTo>
                    <a:pt x="206" y="38"/>
                  </a:lnTo>
                  <a:lnTo>
                    <a:pt x="230" y="36"/>
                  </a:lnTo>
                  <a:lnTo>
                    <a:pt x="246" y="36"/>
                  </a:lnTo>
                  <a:lnTo>
                    <a:pt x="264" y="14"/>
                  </a:lnTo>
                  <a:lnTo>
                    <a:pt x="284" y="43"/>
                  </a:lnTo>
                  <a:lnTo>
                    <a:pt x="264" y="65"/>
                  </a:lnTo>
                  <a:lnTo>
                    <a:pt x="275" y="83"/>
                  </a:lnTo>
                  <a:lnTo>
                    <a:pt x="264" y="85"/>
                  </a:lnTo>
                  <a:lnTo>
                    <a:pt x="288" y="83"/>
                  </a:lnTo>
                  <a:lnTo>
                    <a:pt x="288" y="90"/>
                  </a:lnTo>
                  <a:lnTo>
                    <a:pt x="304" y="70"/>
                  </a:lnTo>
                  <a:lnTo>
                    <a:pt x="315" y="70"/>
                  </a:lnTo>
                  <a:lnTo>
                    <a:pt x="342" y="81"/>
                  </a:lnTo>
                  <a:lnTo>
                    <a:pt x="346" y="92"/>
                  </a:lnTo>
                  <a:lnTo>
                    <a:pt x="404" y="99"/>
                  </a:lnTo>
                  <a:lnTo>
                    <a:pt x="433" y="121"/>
                  </a:lnTo>
                  <a:lnTo>
                    <a:pt x="451" y="123"/>
                  </a:lnTo>
                  <a:lnTo>
                    <a:pt x="460" y="146"/>
                  </a:lnTo>
                  <a:lnTo>
                    <a:pt x="456" y="168"/>
                  </a:lnTo>
                  <a:lnTo>
                    <a:pt x="411" y="217"/>
                  </a:lnTo>
                  <a:lnTo>
                    <a:pt x="409" y="269"/>
                  </a:lnTo>
                  <a:lnTo>
                    <a:pt x="384" y="322"/>
                  </a:lnTo>
                  <a:lnTo>
                    <a:pt x="373" y="333"/>
                  </a:lnTo>
                  <a:lnTo>
                    <a:pt x="344" y="333"/>
                  </a:lnTo>
                  <a:lnTo>
                    <a:pt x="299" y="365"/>
                  </a:lnTo>
                  <a:lnTo>
                    <a:pt x="295" y="400"/>
                  </a:lnTo>
                  <a:lnTo>
                    <a:pt x="239" y="472"/>
                  </a:lnTo>
                  <a:lnTo>
                    <a:pt x="244" y="459"/>
                  </a:lnTo>
                  <a:lnTo>
                    <a:pt x="235" y="450"/>
                  </a:lnTo>
                  <a:lnTo>
                    <a:pt x="201" y="423"/>
                  </a:lnTo>
                  <a:lnTo>
                    <a:pt x="192" y="425"/>
                  </a:lnTo>
                  <a:lnTo>
                    <a:pt x="237" y="387"/>
                  </a:lnTo>
                  <a:lnTo>
                    <a:pt x="235" y="369"/>
                  </a:lnTo>
                  <a:lnTo>
                    <a:pt x="226" y="367"/>
                  </a:lnTo>
                  <a:lnTo>
                    <a:pt x="228" y="347"/>
                  </a:lnTo>
                  <a:lnTo>
                    <a:pt x="217" y="345"/>
                  </a:lnTo>
                  <a:lnTo>
                    <a:pt x="212" y="327"/>
                  </a:lnTo>
                  <a:lnTo>
                    <a:pt x="188" y="322"/>
                  </a:lnTo>
                  <a:lnTo>
                    <a:pt x="185" y="300"/>
                  </a:lnTo>
                  <a:lnTo>
                    <a:pt x="190" y="275"/>
                  </a:lnTo>
                  <a:lnTo>
                    <a:pt x="183" y="255"/>
                  </a:lnTo>
                  <a:lnTo>
                    <a:pt x="163" y="253"/>
                  </a:lnTo>
                  <a:lnTo>
                    <a:pt x="154" y="222"/>
                  </a:lnTo>
                  <a:lnTo>
                    <a:pt x="101" y="199"/>
                  </a:lnTo>
                  <a:lnTo>
                    <a:pt x="98" y="175"/>
                  </a:lnTo>
                  <a:lnTo>
                    <a:pt x="63" y="190"/>
                  </a:lnTo>
                  <a:lnTo>
                    <a:pt x="49" y="190"/>
                  </a:lnTo>
                  <a:lnTo>
                    <a:pt x="38" y="190"/>
                  </a:lnTo>
                  <a:lnTo>
                    <a:pt x="38" y="170"/>
                  </a:lnTo>
                  <a:lnTo>
                    <a:pt x="27" y="179"/>
                  </a:lnTo>
                  <a:lnTo>
                    <a:pt x="9" y="172"/>
                  </a:lnTo>
                  <a:lnTo>
                    <a:pt x="0" y="1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0" name="Freeform 10540"/>
            <p:cNvSpPr>
              <a:spLocks/>
            </p:cNvSpPr>
            <p:nvPr/>
          </p:nvSpPr>
          <p:spPr bwMode="auto">
            <a:xfrm>
              <a:off x="2841219" y="4113085"/>
              <a:ext cx="915499" cy="839290"/>
            </a:xfrm>
            <a:custGeom>
              <a:avLst/>
              <a:gdLst>
                <a:gd name="T0" fmla="*/ 16 w 460"/>
                <a:gd name="T1" fmla="*/ 123 h 472"/>
                <a:gd name="T2" fmla="*/ 51 w 460"/>
                <a:gd name="T3" fmla="*/ 76 h 472"/>
                <a:gd name="T4" fmla="*/ 56 w 460"/>
                <a:gd name="T5" fmla="*/ 54 h 472"/>
                <a:gd name="T6" fmla="*/ 76 w 460"/>
                <a:gd name="T7" fmla="*/ 38 h 472"/>
                <a:gd name="T8" fmla="*/ 96 w 460"/>
                <a:gd name="T9" fmla="*/ 52 h 472"/>
                <a:gd name="T10" fmla="*/ 112 w 460"/>
                <a:gd name="T11" fmla="*/ 34 h 472"/>
                <a:gd name="T12" fmla="*/ 127 w 460"/>
                <a:gd name="T13" fmla="*/ 16 h 472"/>
                <a:gd name="T14" fmla="*/ 168 w 460"/>
                <a:gd name="T15" fmla="*/ 9 h 472"/>
                <a:gd name="T16" fmla="*/ 170 w 460"/>
                <a:gd name="T17" fmla="*/ 45 h 472"/>
                <a:gd name="T18" fmla="*/ 230 w 460"/>
                <a:gd name="T19" fmla="*/ 36 h 472"/>
                <a:gd name="T20" fmla="*/ 264 w 460"/>
                <a:gd name="T21" fmla="*/ 14 h 472"/>
                <a:gd name="T22" fmla="*/ 264 w 460"/>
                <a:gd name="T23" fmla="*/ 65 h 472"/>
                <a:gd name="T24" fmla="*/ 264 w 460"/>
                <a:gd name="T25" fmla="*/ 85 h 472"/>
                <a:gd name="T26" fmla="*/ 288 w 460"/>
                <a:gd name="T27" fmla="*/ 90 h 472"/>
                <a:gd name="T28" fmla="*/ 315 w 460"/>
                <a:gd name="T29" fmla="*/ 70 h 472"/>
                <a:gd name="T30" fmla="*/ 346 w 460"/>
                <a:gd name="T31" fmla="*/ 92 h 472"/>
                <a:gd name="T32" fmla="*/ 433 w 460"/>
                <a:gd name="T33" fmla="*/ 121 h 472"/>
                <a:gd name="T34" fmla="*/ 460 w 460"/>
                <a:gd name="T35" fmla="*/ 146 h 472"/>
                <a:gd name="T36" fmla="*/ 411 w 460"/>
                <a:gd name="T37" fmla="*/ 217 h 472"/>
                <a:gd name="T38" fmla="*/ 384 w 460"/>
                <a:gd name="T39" fmla="*/ 322 h 472"/>
                <a:gd name="T40" fmla="*/ 344 w 460"/>
                <a:gd name="T41" fmla="*/ 333 h 472"/>
                <a:gd name="T42" fmla="*/ 295 w 460"/>
                <a:gd name="T43" fmla="*/ 400 h 472"/>
                <a:gd name="T44" fmla="*/ 244 w 460"/>
                <a:gd name="T45" fmla="*/ 459 h 472"/>
                <a:gd name="T46" fmla="*/ 201 w 460"/>
                <a:gd name="T47" fmla="*/ 423 h 472"/>
                <a:gd name="T48" fmla="*/ 237 w 460"/>
                <a:gd name="T49" fmla="*/ 387 h 472"/>
                <a:gd name="T50" fmla="*/ 226 w 460"/>
                <a:gd name="T51" fmla="*/ 367 h 472"/>
                <a:gd name="T52" fmla="*/ 217 w 460"/>
                <a:gd name="T53" fmla="*/ 345 h 472"/>
                <a:gd name="T54" fmla="*/ 188 w 460"/>
                <a:gd name="T55" fmla="*/ 322 h 472"/>
                <a:gd name="T56" fmla="*/ 190 w 460"/>
                <a:gd name="T57" fmla="*/ 275 h 472"/>
                <a:gd name="T58" fmla="*/ 163 w 460"/>
                <a:gd name="T59" fmla="*/ 253 h 472"/>
                <a:gd name="T60" fmla="*/ 101 w 460"/>
                <a:gd name="T61" fmla="*/ 199 h 472"/>
                <a:gd name="T62" fmla="*/ 63 w 460"/>
                <a:gd name="T63" fmla="*/ 190 h 472"/>
                <a:gd name="T64" fmla="*/ 38 w 460"/>
                <a:gd name="T65" fmla="*/ 190 h 472"/>
                <a:gd name="T66" fmla="*/ 27 w 460"/>
                <a:gd name="T67" fmla="*/ 179 h 472"/>
                <a:gd name="T68" fmla="*/ 0 w 460"/>
                <a:gd name="T69" fmla="*/ 150 h 4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0"/>
                <a:gd name="T106" fmla="*/ 0 h 472"/>
                <a:gd name="T107" fmla="*/ 460 w 460"/>
                <a:gd name="T108" fmla="*/ 472 h 4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0" h="472">
                  <a:moveTo>
                    <a:pt x="0" y="150"/>
                  </a:moveTo>
                  <a:lnTo>
                    <a:pt x="16" y="123"/>
                  </a:lnTo>
                  <a:lnTo>
                    <a:pt x="45" y="110"/>
                  </a:lnTo>
                  <a:lnTo>
                    <a:pt x="51" y="76"/>
                  </a:lnTo>
                  <a:lnTo>
                    <a:pt x="45" y="56"/>
                  </a:lnTo>
                  <a:lnTo>
                    <a:pt x="56" y="54"/>
                  </a:lnTo>
                  <a:lnTo>
                    <a:pt x="47" y="43"/>
                  </a:lnTo>
                  <a:lnTo>
                    <a:pt x="76" y="38"/>
                  </a:lnTo>
                  <a:lnTo>
                    <a:pt x="83" y="47"/>
                  </a:lnTo>
                  <a:lnTo>
                    <a:pt x="96" y="52"/>
                  </a:lnTo>
                  <a:lnTo>
                    <a:pt x="125" y="36"/>
                  </a:lnTo>
                  <a:lnTo>
                    <a:pt x="112" y="34"/>
                  </a:lnTo>
                  <a:lnTo>
                    <a:pt x="107" y="12"/>
                  </a:lnTo>
                  <a:lnTo>
                    <a:pt x="127" y="16"/>
                  </a:lnTo>
                  <a:lnTo>
                    <a:pt x="156" y="0"/>
                  </a:lnTo>
                  <a:lnTo>
                    <a:pt x="168" y="9"/>
                  </a:lnTo>
                  <a:lnTo>
                    <a:pt x="165" y="32"/>
                  </a:lnTo>
                  <a:lnTo>
                    <a:pt x="170" y="45"/>
                  </a:lnTo>
                  <a:lnTo>
                    <a:pt x="206" y="38"/>
                  </a:lnTo>
                  <a:lnTo>
                    <a:pt x="230" y="36"/>
                  </a:lnTo>
                  <a:lnTo>
                    <a:pt x="246" y="36"/>
                  </a:lnTo>
                  <a:lnTo>
                    <a:pt x="264" y="14"/>
                  </a:lnTo>
                  <a:lnTo>
                    <a:pt x="284" y="43"/>
                  </a:lnTo>
                  <a:lnTo>
                    <a:pt x="264" y="65"/>
                  </a:lnTo>
                  <a:lnTo>
                    <a:pt x="275" y="83"/>
                  </a:lnTo>
                  <a:lnTo>
                    <a:pt x="264" y="85"/>
                  </a:lnTo>
                  <a:lnTo>
                    <a:pt x="288" y="83"/>
                  </a:lnTo>
                  <a:lnTo>
                    <a:pt x="288" y="90"/>
                  </a:lnTo>
                  <a:lnTo>
                    <a:pt x="304" y="70"/>
                  </a:lnTo>
                  <a:lnTo>
                    <a:pt x="315" y="70"/>
                  </a:lnTo>
                  <a:lnTo>
                    <a:pt x="342" y="81"/>
                  </a:lnTo>
                  <a:lnTo>
                    <a:pt x="346" y="92"/>
                  </a:lnTo>
                  <a:lnTo>
                    <a:pt x="404" y="99"/>
                  </a:lnTo>
                  <a:lnTo>
                    <a:pt x="433" y="121"/>
                  </a:lnTo>
                  <a:lnTo>
                    <a:pt x="451" y="123"/>
                  </a:lnTo>
                  <a:lnTo>
                    <a:pt x="460" y="146"/>
                  </a:lnTo>
                  <a:lnTo>
                    <a:pt x="456" y="168"/>
                  </a:lnTo>
                  <a:lnTo>
                    <a:pt x="411" y="217"/>
                  </a:lnTo>
                  <a:lnTo>
                    <a:pt x="409" y="269"/>
                  </a:lnTo>
                  <a:lnTo>
                    <a:pt x="384" y="322"/>
                  </a:lnTo>
                  <a:lnTo>
                    <a:pt x="373" y="333"/>
                  </a:lnTo>
                  <a:lnTo>
                    <a:pt x="344" y="333"/>
                  </a:lnTo>
                  <a:lnTo>
                    <a:pt x="299" y="365"/>
                  </a:lnTo>
                  <a:lnTo>
                    <a:pt x="295" y="400"/>
                  </a:lnTo>
                  <a:lnTo>
                    <a:pt x="239" y="472"/>
                  </a:lnTo>
                  <a:lnTo>
                    <a:pt x="244" y="459"/>
                  </a:lnTo>
                  <a:lnTo>
                    <a:pt x="235" y="450"/>
                  </a:lnTo>
                  <a:lnTo>
                    <a:pt x="201" y="423"/>
                  </a:lnTo>
                  <a:lnTo>
                    <a:pt x="192" y="425"/>
                  </a:lnTo>
                  <a:lnTo>
                    <a:pt x="237" y="387"/>
                  </a:lnTo>
                  <a:lnTo>
                    <a:pt x="235" y="369"/>
                  </a:lnTo>
                  <a:lnTo>
                    <a:pt x="226" y="367"/>
                  </a:lnTo>
                  <a:lnTo>
                    <a:pt x="228" y="347"/>
                  </a:lnTo>
                  <a:lnTo>
                    <a:pt x="217" y="345"/>
                  </a:lnTo>
                  <a:lnTo>
                    <a:pt x="212" y="327"/>
                  </a:lnTo>
                  <a:lnTo>
                    <a:pt x="188" y="322"/>
                  </a:lnTo>
                  <a:lnTo>
                    <a:pt x="185" y="300"/>
                  </a:lnTo>
                  <a:lnTo>
                    <a:pt x="190" y="275"/>
                  </a:lnTo>
                  <a:lnTo>
                    <a:pt x="183" y="255"/>
                  </a:lnTo>
                  <a:lnTo>
                    <a:pt x="163" y="253"/>
                  </a:lnTo>
                  <a:lnTo>
                    <a:pt x="154" y="222"/>
                  </a:lnTo>
                  <a:lnTo>
                    <a:pt x="101" y="199"/>
                  </a:lnTo>
                  <a:lnTo>
                    <a:pt x="98" y="175"/>
                  </a:lnTo>
                  <a:lnTo>
                    <a:pt x="63" y="190"/>
                  </a:lnTo>
                  <a:lnTo>
                    <a:pt x="49" y="190"/>
                  </a:lnTo>
                  <a:lnTo>
                    <a:pt x="38" y="190"/>
                  </a:lnTo>
                  <a:lnTo>
                    <a:pt x="38" y="170"/>
                  </a:lnTo>
                  <a:lnTo>
                    <a:pt x="27" y="179"/>
                  </a:lnTo>
                  <a:lnTo>
                    <a:pt x="9" y="172"/>
                  </a:lnTo>
                  <a:lnTo>
                    <a:pt x="0" y="150"/>
                  </a:lnTo>
                </a:path>
              </a:pathLst>
            </a:custGeom>
            <a:solidFill>
              <a:schemeClr val="bg1"/>
            </a:solidFill>
            <a:ln w="6350">
              <a:solidFill>
                <a:srgbClr val="9C9A9A"/>
              </a:solidFill>
              <a:prstDash val="solid"/>
              <a:round/>
              <a:headEnd/>
              <a:tailEnd/>
            </a:ln>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1" name="Freeform 10541"/>
            <p:cNvSpPr>
              <a:spLocks/>
            </p:cNvSpPr>
            <p:nvPr/>
          </p:nvSpPr>
          <p:spPr bwMode="auto">
            <a:xfrm>
              <a:off x="2801414" y="4586075"/>
              <a:ext cx="195041" cy="878409"/>
            </a:xfrm>
            <a:custGeom>
              <a:avLst/>
              <a:gdLst>
                <a:gd name="T0" fmla="*/ 0 w 98"/>
                <a:gd name="T1" fmla="*/ 387 h 494"/>
                <a:gd name="T2" fmla="*/ 16 w 98"/>
                <a:gd name="T3" fmla="*/ 387 h 494"/>
                <a:gd name="T4" fmla="*/ 11 w 98"/>
                <a:gd name="T5" fmla="*/ 396 h 494"/>
                <a:gd name="T6" fmla="*/ 27 w 98"/>
                <a:gd name="T7" fmla="*/ 407 h 494"/>
                <a:gd name="T8" fmla="*/ 11 w 98"/>
                <a:gd name="T9" fmla="*/ 405 h 494"/>
                <a:gd name="T10" fmla="*/ 20 w 98"/>
                <a:gd name="T11" fmla="*/ 429 h 494"/>
                <a:gd name="T12" fmla="*/ 11 w 98"/>
                <a:gd name="T13" fmla="*/ 438 h 494"/>
                <a:gd name="T14" fmla="*/ 22 w 98"/>
                <a:gd name="T15" fmla="*/ 447 h 494"/>
                <a:gd name="T16" fmla="*/ 18 w 98"/>
                <a:gd name="T17" fmla="*/ 452 h 494"/>
                <a:gd name="T18" fmla="*/ 25 w 98"/>
                <a:gd name="T19" fmla="*/ 467 h 494"/>
                <a:gd name="T20" fmla="*/ 29 w 98"/>
                <a:gd name="T21" fmla="*/ 458 h 494"/>
                <a:gd name="T22" fmla="*/ 33 w 98"/>
                <a:gd name="T23" fmla="*/ 476 h 494"/>
                <a:gd name="T24" fmla="*/ 54 w 98"/>
                <a:gd name="T25" fmla="*/ 481 h 494"/>
                <a:gd name="T26" fmla="*/ 40 w 98"/>
                <a:gd name="T27" fmla="*/ 492 h 494"/>
                <a:gd name="T28" fmla="*/ 51 w 98"/>
                <a:gd name="T29" fmla="*/ 494 h 494"/>
                <a:gd name="T30" fmla="*/ 56 w 98"/>
                <a:gd name="T31" fmla="*/ 479 h 494"/>
                <a:gd name="T32" fmla="*/ 83 w 98"/>
                <a:gd name="T33" fmla="*/ 472 h 494"/>
                <a:gd name="T34" fmla="*/ 40 w 98"/>
                <a:gd name="T35" fmla="*/ 467 h 494"/>
                <a:gd name="T36" fmla="*/ 38 w 98"/>
                <a:gd name="T37" fmla="*/ 445 h 494"/>
                <a:gd name="T38" fmla="*/ 27 w 98"/>
                <a:gd name="T39" fmla="*/ 450 h 494"/>
                <a:gd name="T40" fmla="*/ 27 w 98"/>
                <a:gd name="T41" fmla="*/ 441 h 494"/>
                <a:gd name="T42" fmla="*/ 45 w 98"/>
                <a:gd name="T43" fmla="*/ 385 h 494"/>
                <a:gd name="T44" fmla="*/ 42 w 98"/>
                <a:gd name="T45" fmla="*/ 358 h 494"/>
                <a:gd name="T46" fmla="*/ 49 w 98"/>
                <a:gd name="T47" fmla="*/ 356 h 494"/>
                <a:gd name="T48" fmla="*/ 40 w 98"/>
                <a:gd name="T49" fmla="*/ 327 h 494"/>
                <a:gd name="T50" fmla="*/ 51 w 98"/>
                <a:gd name="T51" fmla="*/ 244 h 494"/>
                <a:gd name="T52" fmla="*/ 67 w 98"/>
                <a:gd name="T53" fmla="*/ 213 h 494"/>
                <a:gd name="T54" fmla="*/ 58 w 98"/>
                <a:gd name="T55" fmla="*/ 175 h 494"/>
                <a:gd name="T56" fmla="*/ 69 w 98"/>
                <a:gd name="T57" fmla="*/ 134 h 494"/>
                <a:gd name="T58" fmla="*/ 83 w 98"/>
                <a:gd name="T59" fmla="*/ 117 h 494"/>
                <a:gd name="T60" fmla="*/ 83 w 98"/>
                <a:gd name="T61" fmla="*/ 87 h 494"/>
                <a:gd name="T62" fmla="*/ 96 w 98"/>
                <a:gd name="T63" fmla="*/ 83 h 494"/>
                <a:gd name="T64" fmla="*/ 98 w 98"/>
                <a:gd name="T65" fmla="*/ 67 h 494"/>
                <a:gd name="T66" fmla="*/ 89 w 98"/>
                <a:gd name="T67" fmla="*/ 67 h 494"/>
                <a:gd name="T68" fmla="*/ 83 w 98"/>
                <a:gd name="T69" fmla="*/ 23 h 494"/>
                <a:gd name="T70" fmla="*/ 69 w 98"/>
                <a:gd name="T71" fmla="*/ 0 h 494"/>
                <a:gd name="T72" fmla="*/ 58 w 98"/>
                <a:gd name="T73" fmla="*/ 9 h 494"/>
                <a:gd name="T74" fmla="*/ 63 w 98"/>
                <a:gd name="T75" fmla="*/ 52 h 494"/>
                <a:gd name="T76" fmla="*/ 47 w 98"/>
                <a:gd name="T77" fmla="*/ 146 h 494"/>
                <a:gd name="T78" fmla="*/ 47 w 98"/>
                <a:gd name="T79" fmla="*/ 195 h 494"/>
                <a:gd name="T80" fmla="*/ 22 w 98"/>
                <a:gd name="T81" fmla="*/ 255 h 494"/>
                <a:gd name="T82" fmla="*/ 20 w 98"/>
                <a:gd name="T83" fmla="*/ 311 h 494"/>
                <a:gd name="T84" fmla="*/ 38 w 98"/>
                <a:gd name="T85" fmla="*/ 313 h 494"/>
                <a:gd name="T86" fmla="*/ 29 w 98"/>
                <a:gd name="T87" fmla="*/ 349 h 494"/>
                <a:gd name="T88" fmla="*/ 33 w 98"/>
                <a:gd name="T89" fmla="*/ 358 h 494"/>
                <a:gd name="T90" fmla="*/ 20 w 98"/>
                <a:gd name="T91" fmla="*/ 385 h 494"/>
                <a:gd name="T92" fmla="*/ 7 w 98"/>
                <a:gd name="T93" fmla="*/ 374 h 494"/>
                <a:gd name="T94" fmla="*/ 0 w 98"/>
                <a:gd name="T95" fmla="*/ 387 h 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
                <a:gd name="T145" fmla="*/ 0 h 494"/>
                <a:gd name="T146" fmla="*/ 98 w 98"/>
                <a:gd name="T147" fmla="*/ 494 h 4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 h="494">
                  <a:moveTo>
                    <a:pt x="0" y="387"/>
                  </a:moveTo>
                  <a:lnTo>
                    <a:pt x="16" y="387"/>
                  </a:lnTo>
                  <a:lnTo>
                    <a:pt x="11" y="396"/>
                  </a:lnTo>
                  <a:lnTo>
                    <a:pt x="27" y="407"/>
                  </a:lnTo>
                  <a:lnTo>
                    <a:pt x="11" y="405"/>
                  </a:lnTo>
                  <a:lnTo>
                    <a:pt x="20" y="429"/>
                  </a:lnTo>
                  <a:lnTo>
                    <a:pt x="11" y="438"/>
                  </a:lnTo>
                  <a:lnTo>
                    <a:pt x="22" y="447"/>
                  </a:lnTo>
                  <a:lnTo>
                    <a:pt x="18" y="452"/>
                  </a:lnTo>
                  <a:lnTo>
                    <a:pt x="25" y="467"/>
                  </a:lnTo>
                  <a:lnTo>
                    <a:pt x="29" y="458"/>
                  </a:lnTo>
                  <a:lnTo>
                    <a:pt x="33" y="476"/>
                  </a:lnTo>
                  <a:lnTo>
                    <a:pt x="54" y="481"/>
                  </a:lnTo>
                  <a:lnTo>
                    <a:pt x="40" y="492"/>
                  </a:lnTo>
                  <a:lnTo>
                    <a:pt x="51" y="494"/>
                  </a:lnTo>
                  <a:lnTo>
                    <a:pt x="56" y="479"/>
                  </a:lnTo>
                  <a:lnTo>
                    <a:pt x="83" y="472"/>
                  </a:lnTo>
                  <a:lnTo>
                    <a:pt x="40" y="467"/>
                  </a:lnTo>
                  <a:lnTo>
                    <a:pt x="38" y="445"/>
                  </a:lnTo>
                  <a:lnTo>
                    <a:pt x="27" y="450"/>
                  </a:lnTo>
                  <a:lnTo>
                    <a:pt x="27" y="441"/>
                  </a:lnTo>
                  <a:lnTo>
                    <a:pt x="45" y="385"/>
                  </a:lnTo>
                  <a:lnTo>
                    <a:pt x="42" y="358"/>
                  </a:lnTo>
                  <a:lnTo>
                    <a:pt x="49" y="356"/>
                  </a:lnTo>
                  <a:lnTo>
                    <a:pt x="40" y="327"/>
                  </a:lnTo>
                  <a:lnTo>
                    <a:pt x="51" y="244"/>
                  </a:lnTo>
                  <a:lnTo>
                    <a:pt x="67" y="213"/>
                  </a:lnTo>
                  <a:lnTo>
                    <a:pt x="58" y="175"/>
                  </a:lnTo>
                  <a:lnTo>
                    <a:pt x="69" y="134"/>
                  </a:lnTo>
                  <a:lnTo>
                    <a:pt x="83" y="117"/>
                  </a:lnTo>
                  <a:lnTo>
                    <a:pt x="83" y="87"/>
                  </a:lnTo>
                  <a:lnTo>
                    <a:pt x="96" y="83"/>
                  </a:lnTo>
                  <a:lnTo>
                    <a:pt x="98" y="67"/>
                  </a:lnTo>
                  <a:lnTo>
                    <a:pt x="89" y="67"/>
                  </a:lnTo>
                  <a:lnTo>
                    <a:pt x="83" y="23"/>
                  </a:lnTo>
                  <a:lnTo>
                    <a:pt x="69" y="0"/>
                  </a:lnTo>
                  <a:lnTo>
                    <a:pt x="58" y="9"/>
                  </a:lnTo>
                  <a:lnTo>
                    <a:pt x="63" y="52"/>
                  </a:lnTo>
                  <a:lnTo>
                    <a:pt x="47" y="146"/>
                  </a:lnTo>
                  <a:lnTo>
                    <a:pt x="47" y="195"/>
                  </a:lnTo>
                  <a:lnTo>
                    <a:pt x="22" y="255"/>
                  </a:lnTo>
                  <a:lnTo>
                    <a:pt x="20" y="311"/>
                  </a:lnTo>
                  <a:lnTo>
                    <a:pt x="38" y="313"/>
                  </a:lnTo>
                  <a:lnTo>
                    <a:pt x="29" y="349"/>
                  </a:lnTo>
                  <a:lnTo>
                    <a:pt x="33" y="358"/>
                  </a:lnTo>
                  <a:lnTo>
                    <a:pt x="20" y="385"/>
                  </a:lnTo>
                  <a:lnTo>
                    <a:pt x="7" y="374"/>
                  </a:lnTo>
                  <a:lnTo>
                    <a:pt x="0" y="3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2" name="Freeform 10542"/>
            <p:cNvSpPr>
              <a:spLocks/>
            </p:cNvSpPr>
            <p:nvPr/>
          </p:nvSpPr>
          <p:spPr bwMode="auto">
            <a:xfrm>
              <a:off x="2801414" y="4586075"/>
              <a:ext cx="195041" cy="878409"/>
            </a:xfrm>
            <a:custGeom>
              <a:avLst/>
              <a:gdLst>
                <a:gd name="T0" fmla="*/ 0 w 98"/>
                <a:gd name="T1" fmla="*/ 387 h 494"/>
                <a:gd name="T2" fmla="*/ 16 w 98"/>
                <a:gd name="T3" fmla="*/ 387 h 494"/>
                <a:gd name="T4" fmla="*/ 11 w 98"/>
                <a:gd name="T5" fmla="*/ 396 h 494"/>
                <a:gd name="T6" fmla="*/ 27 w 98"/>
                <a:gd name="T7" fmla="*/ 407 h 494"/>
                <a:gd name="T8" fmla="*/ 11 w 98"/>
                <a:gd name="T9" fmla="*/ 405 h 494"/>
                <a:gd name="T10" fmla="*/ 20 w 98"/>
                <a:gd name="T11" fmla="*/ 429 h 494"/>
                <a:gd name="T12" fmla="*/ 11 w 98"/>
                <a:gd name="T13" fmla="*/ 438 h 494"/>
                <a:gd name="T14" fmla="*/ 22 w 98"/>
                <a:gd name="T15" fmla="*/ 447 h 494"/>
                <a:gd name="T16" fmla="*/ 18 w 98"/>
                <a:gd name="T17" fmla="*/ 452 h 494"/>
                <a:gd name="T18" fmla="*/ 25 w 98"/>
                <a:gd name="T19" fmla="*/ 467 h 494"/>
                <a:gd name="T20" fmla="*/ 29 w 98"/>
                <a:gd name="T21" fmla="*/ 458 h 494"/>
                <a:gd name="T22" fmla="*/ 33 w 98"/>
                <a:gd name="T23" fmla="*/ 476 h 494"/>
                <a:gd name="T24" fmla="*/ 54 w 98"/>
                <a:gd name="T25" fmla="*/ 481 h 494"/>
                <a:gd name="T26" fmla="*/ 40 w 98"/>
                <a:gd name="T27" fmla="*/ 492 h 494"/>
                <a:gd name="T28" fmla="*/ 51 w 98"/>
                <a:gd name="T29" fmla="*/ 494 h 494"/>
                <a:gd name="T30" fmla="*/ 56 w 98"/>
                <a:gd name="T31" fmla="*/ 479 h 494"/>
                <a:gd name="T32" fmla="*/ 83 w 98"/>
                <a:gd name="T33" fmla="*/ 472 h 494"/>
                <a:gd name="T34" fmla="*/ 40 w 98"/>
                <a:gd name="T35" fmla="*/ 467 h 494"/>
                <a:gd name="T36" fmla="*/ 38 w 98"/>
                <a:gd name="T37" fmla="*/ 445 h 494"/>
                <a:gd name="T38" fmla="*/ 27 w 98"/>
                <a:gd name="T39" fmla="*/ 450 h 494"/>
                <a:gd name="T40" fmla="*/ 27 w 98"/>
                <a:gd name="T41" fmla="*/ 441 h 494"/>
                <a:gd name="T42" fmla="*/ 45 w 98"/>
                <a:gd name="T43" fmla="*/ 385 h 494"/>
                <a:gd name="T44" fmla="*/ 42 w 98"/>
                <a:gd name="T45" fmla="*/ 358 h 494"/>
                <a:gd name="T46" fmla="*/ 49 w 98"/>
                <a:gd name="T47" fmla="*/ 356 h 494"/>
                <a:gd name="T48" fmla="*/ 40 w 98"/>
                <a:gd name="T49" fmla="*/ 327 h 494"/>
                <a:gd name="T50" fmla="*/ 51 w 98"/>
                <a:gd name="T51" fmla="*/ 244 h 494"/>
                <a:gd name="T52" fmla="*/ 67 w 98"/>
                <a:gd name="T53" fmla="*/ 213 h 494"/>
                <a:gd name="T54" fmla="*/ 58 w 98"/>
                <a:gd name="T55" fmla="*/ 175 h 494"/>
                <a:gd name="T56" fmla="*/ 69 w 98"/>
                <a:gd name="T57" fmla="*/ 134 h 494"/>
                <a:gd name="T58" fmla="*/ 83 w 98"/>
                <a:gd name="T59" fmla="*/ 117 h 494"/>
                <a:gd name="T60" fmla="*/ 83 w 98"/>
                <a:gd name="T61" fmla="*/ 87 h 494"/>
                <a:gd name="T62" fmla="*/ 96 w 98"/>
                <a:gd name="T63" fmla="*/ 83 h 494"/>
                <a:gd name="T64" fmla="*/ 98 w 98"/>
                <a:gd name="T65" fmla="*/ 67 h 494"/>
                <a:gd name="T66" fmla="*/ 89 w 98"/>
                <a:gd name="T67" fmla="*/ 67 h 494"/>
                <a:gd name="T68" fmla="*/ 83 w 98"/>
                <a:gd name="T69" fmla="*/ 23 h 494"/>
                <a:gd name="T70" fmla="*/ 69 w 98"/>
                <a:gd name="T71" fmla="*/ 0 h 494"/>
                <a:gd name="T72" fmla="*/ 58 w 98"/>
                <a:gd name="T73" fmla="*/ 9 h 494"/>
                <a:gd name="T74" fmla="*/ 63 w 98"/>
                <a:gd name="T75" fmla="*/ 52 h 494"/>
                <a:gd name="T76" fmla="*/ 47 w 98"/>
                <a:gd name="T77" fmla="*/ 146 h 494"/>
                <a:gd name="T78" fmla="*/ 47 w 98"/>
                <a:gd name="T79" fmla="*/ 195 h 494"/>
                <a:gd name="T80" fmla="*/ 22 w 98"/>
                <a:gd name="T81" fmla="*/ 255 h 494"/>
                <a:gd name="T82" fmla="*/ 20 w 98"/>
                <a:gd name="T83" fmla="*/ 311 h 494"/>
                <a:gd name="T84" fmla="*/ 38 w 98"/>
                <a:gd name="T85" fmla="*/ 313 h 494"/>
                <a:gd name="T86" fmla="*/ 29 w 98"/>
                <a:gd name="T87" fmla="*/ 349 h 494"/>
                <a:gd name="T88" fmla="*/ 33 w 98"/>
                <a:gd name="T89" fmla="*/ 358 h 494"/>
                <a:gd name="T90" fmla="*/ 20 w 98"/>
                <a:gd name="T91" fmla="*/ 385 h 494"/>
                <a:gd name="T92" fmla="*/ 7 w 98"/>
                <a:gd name="T93" fmla="*/ 374 h 494"/>
                <a:gd name="T94" fmla="*/ 0 w 98"/>
                <a:gd name="T95" fmla="*/ 387 h 4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8"/>
                <a:gd name="T145" fmla="*/ 0 h 494"/>
                <a:gd name="T146" fmla="*/ 98 w 98"/>
                <a:gd name="T147" fmla="*/ 494 h 4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8" h="494">
                  <a:moveTo>
                    <a:pt x="0" y="387"/>
                  </a:moveTo>
                  <a:lnTo>
                    <a:pt x="16" y="387"/>
                  </a:lnTo>
                  <a:lnTo>
                    <a:pt x="11" y="396"/>
                  </a:lnTo>
                  <a:lnTo>
                    <a:pt x="27" y="407"/>
                  </a:lnTo>
                  <a:lnTo>
                    <a:pt x="11" y="405"/>
                  </a:lnTo>
                  <a:lnTo>
                    <a:pt x="20" y="429"/>
                  </a:lnTo>
                  <a:lnTo>
                    <a:pt x="11" y="438"/>
                  </a:lnTo>
                  <a:lnTo>
                    <a:pt x="22" y="447"/>
                  </a:lnTo>
                  <a:lnTo>
                    <a:pt x="18" y="452"/>
                  </a:lnTo>
                  <a:lnTo>
                    <a:pt x="25" y="467"/>
                  </a:lnTo>
                  <a:lnTo>
                    <a:pt x="29" y="458"/>
                  </a:lnTo>
                  <a:lnTo>
                    <a:pt x="33" y="476"/>
                  </a:lnTo>
                  <a:lnTo>
                    <a:pt x="54" y="481"/>
                  </a:lnTo>
                  <a:lnTo>
                    <a:pt x="40" y="492"/>
                  </a:lnTo>
                  <a:lnTo>
                    <a:pt x="51" y="494"/>
                  </a:lnTo>
                  <a:lnTo>
                    <a:pt x="56" y="479"/>
                  </a:lnTo>
                  <a:lnTo>
                    <a:pt x="83" y="472"/>
                  </a:lnTo>
                  <a:lnTo>
                    <a:pt x="40" y="467"/>
                  </a:lnTo>
                  <a:lnTo>
                    <a:pt x="38" y="445"/>
                  </a:lnTo>
                  <a:lnTo>
                    <a:pt x="27" y="450"/>
                  </a:lnTo>
                  <a:lnTo>
                    <a:pt x="27" y="441"/>
                  </a:lnTo>
                  <a:lnTo>
                    <a:pt x="45" y="385"/>
                  </a:lnTo>
                  <a:lnTo>
                    <a:pt x="42" y="358"/>
                  </a:lnTo>
                  <a:lnTo>
                    <a:pt x="49" y="356"/>
                  </a:lnTo>
                  <a:lnTo>
                    <a:pt x="40" y="327"/>
                  </a:lnTo>
                  <a:lnTo>
                    <a:pt x="51" y="244"/>
                  </a:lnTo>
                  <a:lnTo>
                    <a:pt x="67" y="213"/>
                  </a:lnTo>
                  <a:lnTo>
                    <a:pt x="58" y="175"/>
                  </a:lnTo>
                  <a:lnTo>
                    <a:pt x="69" y="134"/>
                  </a:lnTo>
                  <a:lnTo>
                    <a:pt x="83" y="117"/>
                  </a:lnTo>
                  <a:lnTo>
                    <a:pt x="83" y="87"/>
                  </a:lnTo>
                  <a:lnTo>
                    <a:pt x="96" y="83"/>
                  </a:lnTo>
                  <a:lnTo>
                    <a:pt x="98" y="67"/>
                  </a:lnTo>
                  <a:lnTo>
                    <a:pt x="89" y="67"/>
                  </a:lnTo>
                  <a:lnTo>
                    <a:pt x="83" y="23"/>
                  </a:lnTo>
                  <a:lnTo>
                    <a:pt x="69" y="0"/>
                  </a:lnTo>
                  <a:lnTo>
                    <a:pt x="58" y="9"/>
                  </a:lnTo>
                  <a:lnTo>
                    <a:pt x="63" y="52"/>
                  </a:lnTo>
                  <a:lnTo>
                    <a:pt x="47" y="146"/>
                  </a:lnTo>
                  <a:lnTo>
                    <a:pt x="47" y="195"/>
                  </a:lnTo>
                  <a:lnTo>
                    <a:pt x="22" y="255"/>
                  </a:lnTo>
                  <a:lnTo>
                    <a:pt x="20" y="311"/>
                  </a:lnTo>
                  <a:lnTo>
                    <a:pt x="38" y="313"/>
                  </a:lnTo>
                  <a:lnTo>
                    <a:pt x="29" y="349"/>
                  </a:lnTo>
                  <a:lnTo>
                    <a:pt x="33" y="358"/>
                  </a:lnTo>
                  <a:lnTo>
                    <a:pt x="20" y="385"/>
                  </a:lnTo>
                  <a:lnTo>
                    <a:pt x="7" y="374"/>
                  </a:lnTo>
                  <a:lnTo>
                    <a:pt x="0" y="38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3" name="Freeform 10543"/>
            <p:cNvSpPr>
              <a:spLocks/>
            </p:cNvSpPr>
            <p:nvPr/>
          </p:nvSpPr>
          <p:spPr bwMode="auto">
            <a:xfrm>
              <a:off x="2815345" y="5325789"/>
              <a:ext cx="11941" cy="32007"/>
            </a:xfrm>
            <a:custGeom>
              <a:avLst/>
              <a:gdLst>
                <a:gd name="T0" fmla="*/ 0 w 6"/>
                <a:gd name="T1" fmla="*/ 7 h 18"/>
                <a:gd name="T2" fmla="*/ 6 w 6"/>
                <a:gd name="T3" fmla="*/ 18 h 18"/>
                <a:gd name="T4" fmla="*/ 2 w 6"/>
                <a:gd name="T5" fmla="*/ 0 h 18"/>
                <a:gd name="T6" fmla="*/ 0 w 6"/>
                <a:gd name="T7" fmla="*/ 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7"/>
                  </a:moveTo>
                  <a:lnTo>
                    <a:pt x="6" y="18"/>
                  </a:lnTo>
                  <a:lnTo>
                    <a:pt x="2" y="0"/>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4" name="Freeform 10544"/>
            <p:cNvSpPr>
              <a:spLocks/>
            </p:cNvSpPr>
            <p:nvPr/>
          </p:nvSpPr>
          <p:spPr bwMode="auto">
            <a:xfrm>
              <a:off x="2815345" y="5325789"/>
              <a:ext cx="11941" cy="32007"/>
            </a:xfrm>
            <a:custGeom>
              <a:avLst/>
              <a:gdLst>
                <a:gd name="T0" fmla="*/ 0 w 6"/>
                <a:gd name="T1" fmla="*/ 7 h 18"/>
                <a:gd name="T2" fmla="*/ 6 w 6"/>
                <a:gd name="T3" fmla="*/ 18 h 18"/>
                <a:gd name="T4" fmla="*/ 2 w 6"/>
                <a:gd name="T5" fmla="*/ 0 h 18"/>
                <a:gd name="T6" fmla="*/ 0 w 6"/>
                <a:gd name="T7" fmla="*/ 7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7"/>
                  </a:moveTo>
                  <a:lnTo>
                    <a:pt x="6" y="18"/>
                  </a:lnTo>
                  <a:lnTo>
                    <a:pt x="2" y="0"/>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5" name="Freeform 10545"/>
            <p:cNvSpPr>
              <a:spLocks/>
            </p:cNvSpPr>
            <p:nvPr/>
          </p:nvSpPr>
          <p:spPr bwMode="auto">
            <a:xfrm>
              <a:off x="2827287" y="5146195"/>
              <a:ext cx="13931" cy="40898"/>
            </a:xfrm>
            <a:custGeom>
              <a:avLst/>
              <a:gdLst>
                <a:gd name="T0" fmla="*/ 0 w 7"/>
                <a:gd name="T1" fmla="*/ 21 h 23"/>
                <a:gd name="T2" fmla="*/ 7 w 7"/>
                <a:gd name="T3" fmla="*/ 23 h 23"/>
                <a:gd name="T4" fmla="*/ 7 w 7"/>
                <a:gd name="T5" fmla="*/ 0 h 23"/>
                <a:gd name="T6" fmla="*/ 0 w 7"/>
                <a:gd name="T7" fmla="*/ 21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21"/>
                  </a:moveTo>
                  <a:lnTo>
                    <a:pt x="7" y="23"/>
                  </a:lnTo>
                  <a:lnTo>
                    <a:pt x="7" y="0"/>
                  </a:lnTo>
                  <a:lnTo>
                    <a:pt x="0" y="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6" name="Freeform 10546"/>
            <p:cNvSpPr>
              <a:spLocks/>
            </p:cNvSpPr>
            <p:nvPr/>
          </p:nvSpPr>
          <p:spPr bwMode="auto">
            <a:xfrm>
              <a:off x="2827287" y="5146195"/>
              <a:ext cx="13931" cy="40898"/>
            </a:xfrm>
            <a:custGeom>
              <a:avLst/>
              <a:gdLst>
                <a:gd name="T0" fmla="*/ 0 w 7"/>
                <a:gd name="T1" fmla="*/ 21 h 23"/>
                <a:gd name="T2" fmla="*/ 7 w 7"/>
                <a:gd name="T3" fmla="*/ 23 h 23"/>
                <a:gd name="T4" fmla="*/ 7 w 7"/>
                <a:gd name="T5" fmla="*/ 0 h 23"/>
                <a:gd name="T6" fmla="*/ 0 w 7"/>
                <a:gd name="T7" fmla="*/ 21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0" y="21"/>
                  </a:moveTo>
                  <a:lnTo>
                    <a:pt x="7" y="23"/>
                  </a:lnTo>
                  <a:lnTo>
                    <a:pt x="7" y="0"/>
                  </a:lnTo>
                  <a:lnTo>
                    <a:pt x="0" y="2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7" name="Freeform 10547"/>
            <p:cNvSpPr>
              <a:spLocks/>
            </p:cNvSpPr>
            <p:nvPr/>
          </p:nvSpPr>
          <p:spPr bwMode="auto">
            <a:xfrm>
              <a:off x="2845199" y="5453815"/>
              <a:ext cx="31844" cy="23116"/>
            </a:xfrm>
            <a:custGeom>
              <a:avLst/>
              <a:gdLst>
                <a:gd name="T0" fmla="*/ 0 w 16"/>
                <a:gd name="T1" fmla="*/ 0 h 13"/>
                <a:gd name="T2" fmla="*/ 16 w 16"/>
                <a:gd name="T3" fmla="*/ 13 h 13"/>
                <a:gd name="T4" fmla="*/ 14 w 16"/>
                <a:gd name="T5" fmla="*/ 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16" y="13"/>
                  </a:lnTo>
                  <a:lnTo>
                    <a:pt x="14" y="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8" name="Freeform 10548"/>
            <p:cNvSpPr>
              <a:spLocks/>
            </p:cNvSpPr>
            <p:nvPr/>
          </p:nvSpPr>
          <p:spPr bwMode="auto">
            <a:xfrm>
              <a:off x="2845199" y="5453815"/>
              <a:ext cx="31844" cy="23116"/>
            </a:xfrm>
            <a:custGeom>
              <a:avLst/>
              <a:gdLst>
                <a:gd name="T0" fmla="*/ 0 w 16"/>
                <a:gd name="T1" fmla="*/ 0 h 13"/>
                <a:gd name="T2" fmla="*/ 16 w 16"/>
                <a:gd name="T3" fmla="*/ 13 h 13"/>
                <a:gd name="T4" fmla="*/ 14 w 16"/>
                <a:gd name="T5" fmla="*/ 2 h 13"/>
                <a:gd name="T6" fmla="*/ 0 w 16"/>
                <a:gd name="T7" fmla="*/ 0 h 13"/>
                <a:gd name="T8" fmla="*/ 0 60000 65536"/>
                <a:gd name="T9" fmla="*/ 0 60000 65536"/>
                <a:gd name="T10" fmla="*/ 0 60000 65536"/>
                <a:gd name="T11" fmla="*/ 0 60000 65536"/>
                <a:gd name="T12" fmla="*/ 0 w 16"/>
                <a:gd name="T13" fmla="*/ 0 h 13"/>
                <a:gd name="T14" fmla="*/ 16 w 16"/>
                <a:gd name="T15" fmla="*/ 13 h 13"/>
              </a:gdLst>
              <a:ahLst/>
              <a:cxnLst>
                <a:cxn ang="T8">
                  <a:pos x="T0" y="T1"/>
                </a:cxn>
                <a:cxn ang="T9">
                  <a:pos x="T2" y="T3"/>
                </a:cxn>
                <a:cxn ang="T10">
                  <a:pos x="T4" y="T5"/>
                </a:cxn>
                <a:cxn ang="T11">
                  <a:pos x="T6" y="T7"/>
                </a:cxn>
              </a:cxnLst>
              <a:rect l="T12" t="T13" r="T14" b="T15"/>
              <a:pathLst>
                <a:path w="16" h="13">
                  <a:moveTo>
                    <a:pt x="0" y="0"/>
                  </a:moveTo>
                  <a:lnTo>
                    <a:pt x="16" y="13"/>
                  </a:lnTo>
                  <a:lnTo>
                    <a:pt x="14" y="2"/>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59" name="Freeform 10549"/>
            <p:cNvSpPr>
              <a:spLocks/>
            </p:cNvSpPr>
            <p:nvPr/>
          </p:nvSpPr>
          <p:spPr bwMode="auto">
            <a:xfrm>
              <a:off x="2851169" y="5416474"/>
              <a:ext cx="43785" cy="40898"/>
            </a:xfrm>
            <a:custGeom>
              <a:avLst/>
              <a:gdLst>
                <a:gd name="T0" fmla="*/ 0 w 22"/>
                <a:gd name="T1" fmla="*/ 3 h 23"/>
                <a:gd name="T2" fmla="*/ 11 w 22"/>
                <a:gd name="T3" fmla="*/ 23 h 23"/>
                <a:gd name="T4" fmla="*/ 22 w 22"/>
                <a:gd name="T5" fmla="*/ 14 h 23"/>
                <a:gd name="T6" fmla="*/ 6 w 22"/>
                <a:gd name="T7" fmla="*/ 9 h 23"/>
                <a:gd name="T8" fmla="*/ 6 w 22"/>
                <a:gd name="T9" fmla="*/ 0 h 23"/>
                <a:gd name="T10" fmla="*/ 0 w 22"/>
                <a:gd name="T11" fmla="*/ 3 h 23"/>
                <a:gd name="T12" fmla="*/ 0 60000 65536"/>
                <a:gd name="T13" fmla="*/ 0 60000 65536"/>
                <a:gd name="T14" fmla="*/ 0 60000 65536"/>
                <a:gd name="T15" fmla="*/ 0 60000 65536"/>
                <a:gd name="T16" fmla="*/ 0 60000 65536"/>
                <a:gd name="T17" fmla="*/ 0 60000 65536"/>
                <a:gd name="T18" fmla="*/ 0 w 22"/>
                <a:gd name="T19" fmla="*/ 0 h 23"/>
                <a:gd name="T20" fmla="*/ 22 w 2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 h="23">
                  <a:moveTo>
                    <a:pt x="0" y="3"/>
                  </a:moveTo>
                  <a:lnTo>
                    <a:pt x="11" y="23"/>
                  </a:lnTo>
                  <a:lnTo>
                    <a:pt x="22" y="14"/>
                  </a:lnTo>
                  <a:lnTo>
                    <a:pt x="6" y="9"/>
                  </a:lnTo>
                  <a:lnTo>
                    <a:pt x="6"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0" name="Freeform 10550"/>
            <p:cNvSpPr>
              <a:spLocks/>
            </p:cNvSpPr>
            <p:nvPr/>
          </p:nvSpPr>
          <p:spPr bwMode="auto">
            <a:xfrm>
              <a:off x="2851169" y="5416474"/>
              <a:ext cx="43785" cy="40898"/>
            </a:xfrm>
            <a:custGeom>
              <a:avLst/>
              <a:gdLst>
                <a:gd name="T0" fmla="*/ 0 w 22"/>
                <a:gd name="T1" fmla="*/ 3 h 23"/>
                <a:gd name="T2" fmla="*/ 11 w 22"/>
                <a:gd name="T3" fmla="*/ 23 h 23"/>
                <a:gd name="T4" fmla="*/ 22 w 22"/>
                <a:gd name="T5" fmla="*/ 14 h 23"/>
                <a:gd name="T6" fmla="*/ 6 w 22"/>
                <a:gd name="T7" fmla="*/ 9 h 23"/>
                <a:gd name="T8" fmla="*/ 6 w 22"/>
                <a:gd name="T9" fmla="*/ 0 h 23"/>
                <a:gd name="T10" fmla="*/ 0 w 22"/>
                <a:gd name="T11" fmla="*/ 3 h 23"/>
                <a:gd name="T12" fmla="*/ 0 60000 65536"/>
                <a:gd name="T13" fmla="*/ 0 60000 65536"/>
                <a:gd name="T14" fmla="*/ 0 60000 65536"/>
                <a:gd name="T15" fmla="*/ 0 60000 65536"/>
                <a:gd name="T16" fmla="*/ 0 60000 65536"/>
                <a:gd name="T17" fmla="*/ 0 60000 65536"/>
                <a:gd name="T18" fmla="*/ 0 w 22"/>
                <a:gd name="T19" fmla="*/ 0 h 23"/>
                <a:gd name="T20" fmla="*/ 22 w 22"/>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 h="23">
                  <a:moveTo>
                    <a:pt x="0" y="3"/>
                  </a:moveTo>
                  <a:lnTo>
                    <a:pt x="11" y="23"/>
                  </a:lnTo>
                  <a:lnTo>
                    <a:pt x="22" y="14"/>
                  </a:lnTo>
                  <a:lnTo>
                    <a:pt x="6" y="9"/>
                  </a:lnTo>
                  <a:lnTo>
                    <a:pt x="6" y="0"/>
                  </a:lnTo>
                  <a:lnTo>
                    <a:pt x="0" y="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1" name="Freeform 10551"/>
            <p:cNvSpPr>
              <a:spLocks/>
            </p:cNvSpPr>
            <p:nvPr/>
          </p:nvSpPr>
          <p:spPr bwMode="auto">
            <a:xfrm>
              <a:off x="2881022" y="5468041"/>
              <a:ext cx="31844" cy="12447"/>
            </a:xfrm>
            <a:custGeom>
              <a:avLst/>
              <a:gdLst>
                <a:gd name="T0" fmla="*/ 0 w 16"/>
                <a:gd name="T1" fmla="*/ 5 h 7"/>
                <a:gd name="T2" fmla="*/ 16 w 16"/>
                <a:gd name="T3" fmla="*/ 7 h 7"/>
                <a:gd name="T4" fmla="*/ 5 w 16"/>
                <a:gd name="T5" fmla="*/ 0 h 7"/>
                <a:gd name="T6" fmla="*/ 0 w 16"/>
                <a:gd name="T7" fmla="*/ 5 h 7"/>
                <a:gd name="T8" fmla="*/ 0 60000 65536"/>
                <a:gd name="T9" fmla="*/ 0 60000 65536"/>
                <a:gd name="T10" fmla="*/ 0 60000 65536"/>
                <a:gd name="T11" fmla="*/ 0 60000 65536"/>
                <a:gd name="T12" fmla="*/ 0 w 16"/>
                <a:gd name="T13" fmla="*/ 0 h 7"/>
                <a:gd name="T14" fmla="*/ 16 w 16"/>
                <a:gd name="T15" fmla="*/ 7 h 7"/>
              </a:gdLst>
              <a:ahLst/>
              <a:cxnLst>
                <a:cxn ang="T8">
                  <a:pos x="T0" y="T1"/>
                </a:cxn>
                <a:cxn ang="T9">
                  <a:pos x="T2" y="T3"/>
                </a:cxn>
                <a:cxn ang="T10">
                  <a:pos x="T4" y="T5"/>
                </a:cxn>
                <a:cxn ang="T11">
                  <a:pos x="T6" y="T7"/>
                </a:cxn>
              </a:cxnLst>
              <a:rect l="T12" t="T13" r="T14" b="T15"/>
              <a:pathLst>
                <a:path w="16" h="7">
                  <a:moveTo>
                    <a:pt x="0" y="5"/>
                  </a:moveTo>
                  <a:lnTo>
                    <a:pt x="16" y="7"/>
                  </a:lnTo>
                  <a:lnTo>
                    <a:pt x="5" y="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2" name="Freeform 10552"/>
            <p:cNvSpPr>
              <a:spLocks/>
            </p:cNvSpPr>
            <p:nvPr/>
          </p:nvSpPr>
          <p:spPr bwMode="auto">
            <a:xfrm>
              <a:off x="2881022" y="5468041"/>
              <a:ext cx="31844" cy="12447"/>
            </a:xfrm>
            <a:custGeom>
              <a:avLst/>
              <a:gdLst>
                <a:gd name="T0" fmla="*/ 0 w 16"/>
                <a:gd name="T1" fmla="*/ 5 h 7"/>
                <a:gd name="T2" fmla="*/ 16 w 16"/>
                <a:gd name="T3" fmla="*/ 7 h 7"/>
                <a:gd name="T4" fmla="*/ 5 w 16"/>
                <a:gd name="T5" fmla="*/ 0 h 7"/>
                <a:gd name="T6" fmla="*/ 0 w 16"/>
                <a:gd name="T7" fmla="*/ 5 h 7"/>
                <a:gd name="T8" fmla="*/ 0 60000 65536"/>
                <a:gd name="T9" fmla="*/ 0 60000 65536"/>
                <a:gd name="T10" fmla="*/ 0 60000 65536"/>
                <a:gd name="T11" fmla="*/ 0 60000 65536"/>
                <a:gd name="T12" fmla="*/ 0 w 16"/>
                <a:gd name="T13" fmla="*/ 0 h 7"/>
                <a:gd name="T14" fmla="*/ 16 w 16"/>
                <a:gd name="T15" fmla="*/ 7 h 7"/>
              </a:gdLst>
              <a:ahLst/>
              <a:cxnLst>
                <a:cxn ang="T8">
                  <a:pos x="T0" y="T1"/>
                </a:cxn>
                <a:cxn ang="T9">
                  <a:pos x="T2" y="T3"/>
                </a:cxn>
                <a:cxn ang="T10">
                  <a:pos x="T4" y="T5"/>
                </a:cxn>
                <a:cxn ang="T11">
                  <a:pos x="T6" y="T7"/>
                </a:cxn>
              </a:cxnLst>
              <a:rect l="T12" t="T13" r="T14" b="T15"/>
              <a:pathLst>
                <a:path w="16" h="7">
                  <a:moveTo>
                    <a:pt x="0" y="5"/>
                  </a:moveTo>
                  <a:lnTo>
                    <a:pt x="16" y="7"/>
                  </a:lnTo>
                  <a:lnTo>
                    <a:pt x="5" y="0"/>
                  </a:lnTo>
                  <a:lnTo>
                    <a:pt x="0" y="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3" name="Freeform 10553"/>
            <p:cNvSpPr>
              <a:spLocks/>
            </p:cNvSpPr>
            <p:nvPr/>
          </p:nvSpPr>
          <p:spPr bwMode="auto">
            <a:xfrm>
              <a:off x="2898935" y="5432477"/>
              <a:ext cx="67667" cy="64014"/>
            </a:xfrm>
            <a:custGeom>
              <a:avLst/>
              <a:gdLst>
                <a:gd name="T0" fmla="*/ 0 w 34"/>
                <a:gd name="T1" fmla="*/ 29 h 36"/>
                <a:gd name="T2" fmla="*/ 34 w 34"/>
                <a:gd name="T3" fmla="*/ 36 h 36"/>
                <a:gd name="T4" fmla="*/ 34 w 34"/>
                <a:gd name="T5" fmla="*/ 0 h 36"/>
                <a:gd name="T6" fmla="*/ 11 w 34"/>
                <a:gd name="T7" fmla="*/ 3 h 36"/>
                <a:gd name="T8" fmla="*/ 11 w 34"/>
                <a:gd name="T9" fmla="*/ 12 h 36"/>
                <a:gd name="T10" fmla="*/ 25 w 34"/>
                <a:gd name="T11" fmla="*/ 14 h 36"/>
                <a:gd name="T12" fmla="*/ 16 w 34"/>
                <a:gd name="T13" fmla="*/ 18 h 36"/>
                <a:gd name="T14" fmla="*/ 25 w 34"/>
                <a:gd name="T15" fmla="*/ 27 h 36"/>
                <a:gd name="T16" fmla="*/ 7 w 34"/>
                <a:gd name="T17" fmla="*/ 25 h 36"/>
                <a:gd name="T18" fmla="*/ 0 w 34"/>
                <a:gd name="T19" fmla="*/ 29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6"/>
                <a:gd name="T32" fmla="*/ 34 w 3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6">
                  <a:moveTo>
                    <a:pt x="0" y="29"/>
                  </a:moveTo>
                  <a:lnTo>
                    <a:pt x="34" y="36"/>
                  </a:lnTo>
                  <a:lnTo>
                    <a:pt x="34" y="0"/>
                  </a:lnTo>
                  <a:lnTo>
                    <a:pt x="11" y="3"/>
                  </a:lnTo>
                  <a:lnTo>
                    <a:pt x="11" y="12"/>
                  </a:lnTo>
                  <a:lnTo>
                    <a:pt x="25" y="14"/>
                  </a:lnTo>
                  <a:lnTo>
                    <a:pt x="16" y="18"/>
                  </a:lnTo>
                  <a:lnTo>
                    <a:pt x="25" y="27"/>
                  </a:lnTo>
                  <a:lnTo>
                    <a:pt x="7" y="25"/>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4" name="Freeform 10554"/>
            <p:cNvSpPr>
              <a:spLocks/>
            </p:cNvSpPr>
            <p:nvPr/>
          </p:nvSpPr>
          <p:spPr bwMode="auto">
            <a:xfrm>
              <a:off x="2898935" y="5432477"/>
              <a:ext cx="67667" cy="64014"/>
            </a:xfrm>
            <a:custGeom>
              <a:avLst/>
              <a:gdLst>
                <a:gd name="T0" fmla="*/ 0 w 34"/>
                <a:gd name="T1" fmla="*/ 29 h 36"/>
                <a:gd name="T2" fmla="*/ 34 w 34"/>
                <a:gd name="T3" fmla="*/ 36 h 36"/>
                <a:gd name="T4" fmla="*/ 34 w 34"/>
                <a:gd name="T5" fmla="*/ 0 h 36"/>
                <a:gd name="T6" fmla="*/ 11 w 34"/>
                <a:gd name="T7" fmla="*/ 3 h 36"/>
                <a:gd name="T8" fmla="*/ 11 w 34"/>
                <a:gd name="T9" fmla="*/ 12 h 36"/>
                <a:gd name="T10" fmla="*/ 25 w 34"/>
                <a:gd name="T11" fmla="*/ 14 h 36"/>
                <a:gd name="T12" fmla="*/ 16 w 34"/>
                <a:gd name="T13" fmla="*/ 18 h 36"/>
                <a:gd name="T14" fmla="*/ 25 w 34"/>
                <a:gd name="T15" fmla="*/ 27 h 36"/>
                <a:gd name="T16" fmla="*/ 7 w 34"/>
                <a:gd name="T17" fmla="*/ 25 h 36"/>
                <a:gd name="T18" fmla="*/ 0 w 34"/>
                <a:gd name="T19" fmla="*/ 29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6"/>
                <a:gd name="T32" fmla="*/ 34 w 34"/>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6">
                  <a:moveTo>
                    <a:pt x="0" y="29"/>
                  </a:moveTo>
                  <a:lnTo>
                    <a:pt x="34" y="36"/>
                  </a:lnTo>
                  <a:lnTo>
                    <a:pt x="34" y="0"/>
                  </a:lnTo>
                  <a:lnTo>
                    <a:pt x="11" y="3"/>
                  </a:lnTo>
                  <a:lnTo>
                    <a:pt x="11" y="12"/>
                  </a:lnTo>
                  <a:lnTo>
                    <a:pt x="25" y="14"/>
                  </a:lnTo>
                  <a:lnTo>
                    <a:pt x="16" y="18"/>
                  </a:lnTo>
                  <a:lnTo>
                    <a:pt x="25" y="27"/>
                  </a:lnTo>
                  <a:lnTo>
                    <a:pt x="7" y="25"/>
                  </a:lnTo>
                  <a:lnTo>
                    <a:pt x="0" y="2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5" name="Freeform 10555"/>
            <p:cNvSpPr>
              <a:spLocks/>
            </p:cNvSpPr>
            <p:nvPr/>
          </p:nvSpPr>
          <p:spPr bwMode="auto">
            <a:xfrm>
              <a:off x="2934758" y="5508939"/>
              <a:ext cx="49756" cy="12447"/>
            </a:xfrm>
            <a:custGeom>
              <a:avLst/>
              <a:gdLst>
                <a:gd name="T0" fmla="*/ 0 w 25"/>
                <a:gd name="T1" fmla="*/ 0 h 7"/>
                <a:gd name="T2" fmla="*/ 25 w 25"/>
                <a:gd name="T3" fmla="*/ 7 h 7"/>
                <a:gd name="T4" fmla="*/ 20 w 25"/>
                <a:gd name="T5" fmla="*/ 2 h 7"/>
                <a:gd name="T6" fmla="*/ 0 w 25"/>
                <a:gd name="T7" fmla="*/ 0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0"/>
                  </a:moveTo>
                  <a:lnTo>
                    <a:pt x="25" y="7"/>
                  </a:lnTo>
                  <a:lnTo>
                    <a:pt x="20" y="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6" name="Freeform 10556"/>
            <p:cNvSpPr>
              <a:spLocks/>
            </p:cNvSpPr>
            <p:nvPr/>
          </p:nvSpPr>
          <p:spPr bwMode="auto">
            <a:xfrm>
              <a:off x="2934758" y="5508939"/>
              <a:ext cx="49756" cy="12447"/>
            </a:xfrm>
            <a:custGeom>
              <a:avLst/>
              <a:gdLst>
                <a:gd name="T0" fmla="*/ 0 w 25"/>
                <a:gd name="T1" fmla="*/ 0 h 7"/>
                <a:gd name="T2" fmla="*/ 25 w 25"/>
                <a:gd name="T3" fmla="*/ 7 h 7"/>
                <a:gd name="T4" fmla="*/ 20 w 25"/>
                <a:gd name="T5" fmla="*/ 2 h 7"/>
                <a:gd name="T6" fmla="*/ 0 w 25"/>
                <a:gd name="T7" fmla="*/ 0 h 7"/>
                <a:gd name="T8" fmla="*/ 0 60000 65536"/>
                <a:gd name="T9" fmla="*/ 0 60000 65536"/>
                <a:gd name="T10" fmla="*/ 0 60000 65536"/>
                <a:gd name="T11" fmla="*/ 0 60000 65536"/>
                <a:gd name="T12" fmla="*/ 0 w 25"/>
                <a:gd name="T13" fmla="*/ 0 h 7"/>
                <a:gd name="T14" fmla="*/ 25 w 25"/>
                <a:gd name="T15" fmla="*/ 7 h 7"/>
              </a:gdLst>
              <a:ahLst/>
              <a:cxnLst>
                <a:cxn ang="T8">
                  <a:pos x="T0" y="T1"/>
                </a:cxn>
                <a:cxn ang="T9">
                  <a:pos x="T2" y="T3"/>
                </a:cxn>
                <a:cxn ang="T10">
                  <a:pos x="T4" y="T5"/>
                </a:cxn>
                <a:cxn ang="T11">
                  <a:pos x="T6" y="T7"/>
                </a:cxn>
              </a:cxnLst>
              <a:rect l="T12" t="T13" r="T14" b="T15"/>
              <a:pathLst>
                <a:path w="25" h="7">
                  <a:moveTo>
                    <a:pt x="0" y="0"/>
                  </a:moveTo>
                  <a:lnTo>
                    <a:pt x="25" y="7"/>
                  </a:lnTo>
                  <a:lnTo>
                    <a:pt x="20" y="2"/>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7" name="Freeform 10557"/>
            <p:cNvSpPr>
              <a:spLocks/>
            </p:cNvSpPr>
            <p:nvPr/>
          </p:nvSpPr>
          <p:spPr bwMode="auto">
            <a:xfrm>
              <a:off x="2855150" y="4682097"/>
              <a:ext cx="461731" cy="739714"/>
            </a:xfrm>
            <a:custGeom>
              <a:avLst/>
              <a:gdLst>
                <a:gd name="T0" fmla="*/ 0 w 232"/>
                <a:gd name="T1" fmla="*/ 384 h 416"/>
                <a:gd name="T2" fmla="*/ 20 w 232"/>
                <a:gd name="T3" fmla="*/ 331 h 416"/>
                <a:gd name="T4" fmla="*/ 15 w 232"/>
                <a:gd name="T5" fmla="*/ 304 h 416"/>
                <a:gd name="T6" fmla="*/ 22 w 232"/>
                <a:gd name="T7" fmla="*/ 302 h 416"/>
                <a:gd name="T8" fmla="*/ 15 w 232"/>
                <a:gd name="T9" fmla="*/ 273 h 416"/>
                <a:gd name="T10" fmla="*/ 24 w 232"/>
                <a:gd name="T11" fmla="*/ 190 h 416"/>
                <a:gd name="T12" fmla="*/ 40 w 232"/>
                <a:gd name="T13" fmla="*/ 159 h 416"/>
                <a:gd name="T14" fmla="*/ 33 w 232"/>
                <a:gd name="T15" fmla="*/ 121 h 416"/>
                <a:gd name="T16" fmla="*/ 42 w 232"/>
                <a:gd name="T17" fmla="*/ 80 h 416"/>
                <a:gd name="T18" fmla="*/ 58 w 232"/>
                <a:gd name="T19" fmla="*/ 63 h 416"/>
                <a:gd name="T20" fmla="*/ 58 w 232"/>
                <a:gd name="T21" fmla="*/ 36 h 416"/>
                <a:gd name="T22" fmla="*/ 69 w 232"/>
                <a:gd name="T23" fmla="*/ 29 h 416"/>
                <a:gd name="T24" fmla="*/ 71 w 232"/>
                <a:gd name="T25" fmla="*/ 13 h 416"/>
                <a:gd name="T26" fmla="*/ 85 w 232"/>
                <a:gd name="T27" fmla="*/ 0 h 416"/>
                <a:gd name="T28" fmla="*/ 105 w 232"/>
                <a:gd name="T29" fmla="*/ 11 h 416"/>
                <a:gd name="T30" fmla="*/ 107 w 232"/>
                <a:gd name="T31" fmla="*/ 2 h 416"/>
                <a:gd name="T32" fmla="*/ 125 w 232"/>
                <a:gd name="T33" fmla="*/ 7 h 416"/>
                <a:gd name="T34" fmla="*/ 183 w 232"/>
                <a:gd name="T35" fmla="*/ 45 h 416"/>
                <a:gd name="T36" fmla="*/ 176 w 232"/>
                <a:gd name="T37" fmla="*/ 67 h 416"/>
                <a:gd name="T38" fmla="*/ 207 w 232"/>
                <a:gd name="T39" fmla="*/ 69 h 416"/>
                <a:gd name="T40" fmla="*/ 221 w 232"/>
                <a:gd name="T41" fmla="*/ 47 h 416"/>
                <a:gd name="T42" fmla="*/ 230 w 232"/>
                <a:gd name="T43" fmla="*/ 49 h 416"/>
                <a:gd name="T44" fmla="*/ 232 w 232"/>
                <a:gd name="T45" fmla="*/ 67 h 416"/>
                <a:gd name="T46" fmla="*/ 185 w 232"/>
                <a:gd name="T47" fmla="*/ 105 h 416"/>
                <a:gd name="T48" fmla="*/ 176 w 232"/>
                <a:gd name="T49" fmla="*/ 154 h 416"/>
                <a:gd name="T50" fmla="*/ 194 w 232"/>
                <a:gd name="T51" fmla="*/ 192 h 416"/>
                <a:gd name="T52" fmla="*/ 181 w 232"/>
                <a:gd name="T53" fmla="*/ 215 h 416"/>
                <a:gd name="T54" fmla="*/ 129 w 232"/>
                <a:gd name="T55" fmla="*/ 219 h 416"/>
                <a:gd name="T56" fmla="*/ 127 w 232"/>
                <a:gd name="T57" fmla="*/ 250 h 416"/>
                <a:gd name="T58" fmla="*/ 96 w 232"/>
                <a:gd name="T59" fmla="*/ 248 h 416"/>
                <a:gd name="T60" fmla="*/ 96 w 232"/>
                <a:gd name="T61" fmla="*/ 264 h 416"/>
                <a:gd name="T62" fmla="*/ 105 w 232"/>
                <a:gd name="T63" fmla="*/ 270 h 416"/>
                <a:gd name="T64" fmla="*/ 111 w 232"/>
                <a:gd name="T65" fmla="*/ 264 h 416"/>
                <a:gd name="T66" fmla="*/ 114 w 232"/>
                <a:gd name="T67" fmla="*/ 275 h 416"/>
                <a:gd name="T68" fmla="*/ 96 w 232"/>
                <a:gd name="T69" fmla="*/ 275 h 416"/>
                <a:gd name="T70" fmla="*/ 107 w 232"/>
                <a:gd name="T71" fmla="*/ 277 h 416"/>
                <a:gd name="T72" fmla="*/ 96 w 232"/>
                <a:gd name="T73" fmla="*/ 288 h 416"/>
                <a:gd name="T74" fmla="*/ 91 w 232"/>
                <a:gd name="T75" fmla="*/ 308 h 416"/>
                <a:gd name="T76" fmla="*/ 69 w 232"/>
                <a:gd name="T77" fmla="*/ 322 h 416"/>
                <a:gd name="T78" fmla="*/ 89 w 232"/>
                <a:gd name="T79" fmla="*/ 344 h 416"/>
                <a:gd name="T80" fmla="*/ 62 w 232"/>
                <a:gd name="T81" fmla="*/ 382 h 416"/>
                <a:gd name="T82" fmla="*/ 53 w 232"/>
                <a:gd name="T83" fmla="*/ 378 h 416"/>
                <a:gd name="T84" fmla="*/ 47 w 232"/>
                <a:gd name="T85" fmla="*/ 404 h 416"/>
                <a:gd name="T86" fmla="*/ 58 w 232"/>
                <a:gd name="T87" fmla="*/ 416 h 416"/>
                <a:gd name="T88" fmla="*/ 15 w 232"/>
                <a:gd name="T89" fmla="*/ 413 h 416"/>
                <a:gd name="T90" fmla="*/ 11 w 232"/>
                <a:gd name="T91" fmla="*/ 391 h 416"/>
                <a:gd name="T92" fmla="*/ 2 w 232"/>
                <a:gd name="T93" fmla="*/ 393 h 416"/>
                <a:gd name="T94" fmla="*/ 0 w 232"/>
                <a:gd name="T95" fmla="*/ 384 h 4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416"/>
                <a:gd name="T146" fmla="*/ 232 w 232"/>
                <a:gd name="T147" fmla="*/ 416 h 4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416">
                  <a:moveTo>
                    <a:pt x="0" y="384"/>
                  </a:moveTo>
                  <a:lnTo>
                    <a:pt x="20" y="331"/>
                  </a:lnTo>
                  <a:lnTo>
                    <a:pt x="15" y="304"/>
                  </a:lnTo>
                  <a:lnTo>
                    <a:pt x="22" y="302"/>
                  </a:lnTo>
                  <a:lnTo>
                    <a:pt x="15" y="273"/>
                  </a:lnTo>
                  <a:lnTo>
                    <a:pt x="24" y="190"/>
                  </a:lnTo>
                  <a:lnTo>
                    <a:pt x="40" y="159"/>
                  </a:lnTo>
                  <a:lnTo>
                    <a:pt x="33" y="121"/>
                  </a:lnTo>
                  <a:lnTo>
                    <a:pt x="42" y="80"/>
                  </a:lnTo>
                  <a:lnTo>
                    <a:pt x="58" y="63"/>
                  </a:lnTo>
                  <a:lnTo>
                    <a:pt x="58" y="36"/>
                  </a:lnTo>
                  <a:lnTo>
                    <a:pt x="69" y="29"/>
                  </a:lnTo>
                  <a:lnTo>
                    <a:pt x="71" y="13"/>
                  </a:lnTo>
                  <a:lnTo>
                    <a:pt x="85" y="0"/>
                  </a:lnTo>
                  <a:lnTo>
                    <a:pt x="105" y="11"/>
                  </a:lnTo>
                  <a:lnTo>
                    <a:pt x="107" y="2"/>
                  </a:lnTo>
                  <a:lnTo>
                    <a:pt x="125" y="7"/>
                  </a:lnTo>
                  <a:lnTo>
                    <a:pt x="183" y="45"/>
                  </a:lnTo>
                  <a:lnTo>
                    <a:pt x="176" y="67"/>
                  </a:lnTo>
                  <a:lnTo>
                    <a:pt x="207" y="69"/>
                  </a:lnTo>
                  <a:lnTo>
                    <a:pt x="221" y="47"/>
                  </a:lnTo>
                  <a:lnTo>
                    <a:pt x="230" y="49"/>
                  </a:lnTo>
                  <a:lnTo>
                    <a:pt x="232" y="67"/>
                  </a:lnTo>
                  <a:lnTo>
                    <a:pt x="185" y="105"/>
                  </a:lnTo>
                  <a:lnTo>
                    <a:pt x="176" y="154"/>
                  </a:lnTo>
                  <a:lnTo>
                    <a:pt x="194" y="192"/>
                  </a:lnTo>
                  <a:lnTo>
                    <a:pt x="181" y="215"/>
                  </a:lnTo>
                  <a:lnTo>
                    <a:pt x="129" y="219"/>
                  </a:lnTo>
                  <a:lnTo>
                    <a:pt x="127" y="250"/>
                  </a:lnTo>
                  <a:lnTo>
                    <a:pt x="96" y="248"/>
                  </a:lnTo>
                  <a:lnTo>
                    <a:pt x="96" y="264"/>
                  </a:lnTo>
                  <a:lnTo>
                    <a:pt x="105" y="270"/>
                  </a:lnTo>
                  <a:lnTo>
                    <a:pt x="111" y="264"/>
                  </a:lnTo>
                  <a:lnTo>
                    <a:pt x="114" y="275"/>
                  </a:lnTo>
                  <a:lnTo>
                    <a:pt x="96" y="275"/>
                  </a:lnTo>
                  <a:lnTo>
                    <a:pt x="107" y="277"/>
                  </a:lnTo>
                  <a:lnTo>
                    <a:pt x="96" y="288"/>
                  </a:lnTo>
                  <a:lnTo>
                    <a:pt x="91" y="308"/>
                  </a:lnTo>
                  <a:lnTo>
                    <a:pt x="69" y="322"/>
                  </a:lnTo>
                  <a:lnTo>
                    <a:pt x="89" y="344"/>
                  </a:lnTo>
                  <a:lnTo>
                    <a:pt x="62" y="382"/>
                  </a:lnTo>
                  <a:lnTo>
                    <a:pt x="53" y="378"/>
                  </a:lnTo>
                  <a:lnTo>
                    <a:pt x="47" y="404"/>
                  </a:lnTo>
                  <a:lnTo>
                    <a:pt x="58" y="416"/>
                  </a:lnTo>
                  <a:lnTo>
                    <a:pt x="15" y="413"/>
                  </a:lnTo>
                  <a:lnTo>
                    <a:pt x="11" y="391"/>
                  </a:lnTo>
                  <a:lnTo>
                    <a:pt x="2" y="393"/>
                  </a:lnTo>
                  <a:lnTo>
                    <a:pt x="0" y="3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8" name="Freeform 10558"/>
            <p:cNvSpPr>
              <a:spLocks/>
            </p:cNvSpPr>
            <p:nvPr/>
          </p:nvSpPr>
          <p:spPr bwMode="auto">
            <a:xfrm>
              <a:off x="2855150" y="4682097"/>
              <a:ext cx="461731" cy="739714"/>
            </a:xfrm>
            <a:custGeom>
              <a:avLst/>
              <a:gdLst>
                <a:gd name="T0" fmla="*/ 0 w 232"/>
                <a:gd name="T1" fmla="*/ 384 h 416"/>
                <a:gd name="T2" fmla="*/ 20 w 232"/>
                <a:gd name="T3" fmla="*/ 331 h 416"/>
                <a:gd name="T4" fmla="*/ 15 w 232"/>
                <a:gd name="T5" fmla="*/ 304 h 416"/>
                <a:gd name="T6" fmla="*/ 22 w 232"/>
                <a:gd name="T7" fmla="*/ 302 h 416"/>
                <a:gd name="T8" fmla="*/ 15 w 232"/>
                <a:gd name="T9" fmla="*/ 273 h 416"/>
                <a:gd name="T10" fmla="*/ 24 w 232"/>
                <a:gd name="T11" fmla="*/ 190 h 416"/>
                <a:gd name="T12" fmla="*/ 40 w 232"/>
                <a:gd name="T13" fmla="*/ 159 h 416"/>
                <a:gd name="T14" fmla="*/ 33 w 232"/>
                <a:gd name="T15" fmla="*/ 121 h 416"/>
                <a:gd name="T16" fmla="*/ 42 w 232"/>
                <a:gd name="T17" fmla="*/ 80 h 416"/>
                <a:gd name="T18" fmla="*/ 58 w 232"/>
                <a:gd name="T19" fmla="*/ 63 h 416"/>
                <a:gd name="T20" fmla="*/ 58 w 232"/>
                <a:gd name="T21" fmla="*/ 36 h 416"/>
                <a:gd name="T22" fmla="*/ 69 w 232"/>
                <a:gd name="T23" fmla="*/ 29 h 416"/>
                <a:gd name="T24" fmla="*/ 71 w 232"/>
                <a:gd name="T25" fmla="*/ 13 h 416"/>
                <a:gd name="T26" fmla="*/ 85 w 232"/>
                <a:gd name="T27" fmla="*/ 0 h 416"/>
                <a:gd name="T28" fmla="*/ 105 w 232"/>
                <a:gd name="T29" fmla="*/ 11 h 416"/>
                <a:gd name="T30" fmla="*/ 107 w 232"/>
                <a:gd name="T31" fmla="*/ 2 h 416"/>
                <a:gd name="T32" fmla="*/ 125 w 232"/>
                <a:gd name="T33" fmla="*/ 7 h 416"/>
                <a:gd name="T34" fmla="*/ 183 w 232"/>
                <a:gd name="T35" fmla="*/ 45 h 416"/>
                <a:gd name="T36" fmla="*/ 176 w 232"/>
                <a:gd name="T37" fmla="*/ 67 h 416"/>
                <a:gd name="T38" fmla="*/ 207 w 232"/>
                <a:gd name="T39" fmla="*/ 69 h 416"/>
                <a:gd name="T40" fmla="*/ 221 w 232"/>
                <a:gd name="T41" fmla="*/ 47 h 416"/>
                <a:gd name="T42" fmla="*/ 230 w 232"/>
                <a:gd name="T43" fmla="*/ 49 h 416"/>
                <a:gd name="T44" fmla="*/ 232 w 232"/>
                <a:gd name="T45" fmla="*/ 67 h 416"/>
                <a:gd name="T46" fmla="*/ 185 w 232"/>
                <a:gd name="T47" fmla="*/ 105 h 416"/>
                <a:gd name="T48" fmla="*/ 176 w 232"/>
                <a:gd name="T49" fmla="*/ 154 h 416"/>
                <a:gd name="T50" fmla="*/ 194 w 232"/>
                <a:gd name="T51" fmla="*/ 192 h 416"/>
                <a:gd name="T52" fmla="*/ 181 w 232"/>
                <a:gd name="T53" fmla="*/ 215 h 416"/>
                <a:gd name="T54" fmla="*/ 129 w 232"/>
                <a:gd name="T55" fmla="*/ 219 h 416"/>
                <a:gd name="T56" fmla="*/ 127 w 232"/>
                <a:gd name="T57" fmla="*/ 250 h 416"/>
                <a:gd name="T58" fmla="*/ 96 w 232"/>
                <a:gd name="T59" fmla="*/ 248 h 416"/>
                <a:gd name="T60" fmla="*/ 96 w 232"/>
                <a:gd name="T61" fmla="*/ 264 h 416"/>
                <a:gd name="T62" fmla="*/ 105 w 232"/>
                <a:gd name="T63" fmla="*/ 270 h 416"/>
                <a:gd name="T64" fmla="*/ 111 w 232"/>
                <a:gd name="T65" fmla="*/ 264 h 416"/>
                <a:gd name="T66" fmla="*/ 114 w 232"/>
                <a:gd name="T67" fmla="*/ 275 h 416"/>
                <a:gd name="T68" fmla="*/ 96 w 232"/>
                <a:gd name="T69" fmla="*/ 275 h 416"/>
                <a:gd name="T70" fmla="*/ 107 w 232"/>
                <a:gd name="T71" fmla="*/ 277 h 416"/>
                <a:gd name="T72" fmla="*/ 96 w 232"/>
                <a:gd name="T73" fmla="*/ 288 h 416"/>
                <a:gd name="T74" fmla="*/ 91 w 232"/>
                <a:gd name="T75" fmla="*/ 308 h 416"/>
                <a:gd name="T76" fmla="*/ 69 w 232"/>
                <a:gd name="T77" fmla="*/ 322 h 416"/>
                <a:gd name="T78" fmla="*/ 89 w 232"/>
                <a:gd name="T79" fmla="*/ 344 h 416"/>
                <a:gd name="T80" fmla="*/ 62 w 232"/>
                <a:gd name="T81" fmla="*/ 382 h 416"/>
                <a:gd name="T82" fmla="*/ 53 w 232"/>
                <a:gd name="T83" fmla="*/ 378 h 416"/>
                <a:gd name="T84" fmla="*/ 47 w 232"/>
                <a:gd name="T85" fmla="*/ 404 h 416"/>
                <a:gd name="T86" fmla="*/ 58 w 232"/>
                <a:gd name="T87" fmla="*/ 416 h 416"/>
                <a:gd name="T88" fmla="*/ 15 w 232"/>
                <a:gd name="T89" fmla="*/ 413 h 416"/>
                <a:gd name="T90" fmla="*/ 11 w 232"/>
                <a:gd name="T91" fmla="*/ 391 h 416"/>
                <a:gd name="T92" fmla="*/ 2 w 232"/>
                <a:gd name="T93" fmla="*/ 393 h 416"/>
                <a:gd name="T94" fmla="*/ 0 w 232"/>
                <a:gd name="T95" fmla="*/ 384 h 4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
                <a:gd name="T145" fmla="*/ 0 h 416"/>
                <a:gd name="T146" fmla="*/ 232 w 232"/>
                <a:gd name="T147" fmla="*/ 416 h 4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 h="416">
                  <a:moveTo>
                    <a:pt x="0" y="384"/>
                  </a:moveTo>
                  <a:lnTo>
                    <a:pt x="20" y="331"/>
                  </a:lnTo>
                  <a:lnTo>
                    <a:pt x="15" y="304"/>
                  </a:lnTo>
                  <a:lnTo>
                    <a:pt x="22" y="302"/>
                  </a:lnTo>
                  <a:lnTo>
                    <a:pt x="15" y="273"/>
                  </a:lnTo>
                  <a:lnTo>
                    <a:pt x="24" y="190"/>
                  </a:lnTo>
                  <a:lnTo>
                    <a:pt x="40" y="159"/>
                  </a:lnTo>
                  <a:lnTo>
                    <a:pt x="33" y="121"/>
                  </a:lnTo>
                  <a:lnTo>
                    <a:pt x="42" y="80"/>
                  </a:lnTo>
                  <a:lnTo>
                    <a:pt x="58" y="63"/>
                  </a:lnTo>
                  <a:lnTo>
                    <a:pt x="58" y="36"/>
                  </a:lnTo>
                  <a:lnTo>
                    <a:pt x="69" y="29"/>
                  </a:lnTo>
                  <a:lnTo>
                    <a:pt x="71" y="13"/>
                  </a:lnTo>
                  <a:lnTo>
                    <a:pt x="85" y="0"/>
                  </a:lnTo>
                  <a:lnTo>
                    <a:pt x="105" y="11"/>
                  </a:lnTo>
                  <a:lnTo>
                    <a:pt x="107" y="2"/>
                  </a:lnTo>
                  <a:lnTo>
                    <a:pt x="125" y="7"/>
                  </a:lnTo>
                  <a:lnTo>
                    <a:pt x="183" y="45"/>
                  </a:lnTo>
                  <a:lnTo>
                    <a:pt x="176" y="67"/>
                  </a:lnTo>
                  <a:lnTo>
                    <a:pt x="207" y="69"/>
                  </a:lnTo>
                  <a:lnTo>
                    <a:pt x="221" y="47"/>
                  </a:lnTo>
                  <a:lnTo>
                    <a:pt x="230" y="49"/>
                  </a:lnTo>
                  <a:lnTo>
                    <a:pt x="232" y="67"/>
                  </a:lnTo>
                  <a:lnTo>
                    <a:pt x="185" y="105"/>
                  </a:lnTo>
                  <a:lnTo>
                    <a:pt x="176" y="154"/>
                  </a:lnTo>
                  <a:lnTo>
                    <a:pt x="194" y="192"/>
                  </a:lnTo>
                  <a:lnTo>
                    <a:pt x="181" y="215"/>
                  </a:lnTo>
                  <a:lnTo>
                    <a:pt x="129" y="219"/>
                  </a:lnTo>
                  <a:lnTo>
                    <a:pt x="127" y="250"/>
                  </a:lnTo>
                  <a:lnTo>
                    <a:pt x="96" y="248"/>
                  </a:lnTo>
                  <a:lnTo>
                    <a:pt x="96" y="264"/>
                  </a:lnTo>
                  <a:lnTo>
                    <a:pt x="105" y="270"/>
                  </a:lnTo>
                  <a:lnTo>
                    <a:pt x="111" y="264"/>
                  </a:lnTo>
                  <a:lnTo>
                    <a:pt x="114" y="275"/>
                  </a:lnTo>
                  <a:lnTo>
                    <a:pt x="96" y="275"/>
                  </a:lnTo>
                  <a:lnTo>
                    <a:pt x="107" y="277"/>
                  </a:lnTo>
                  <a:lnTo>
                    <a:pt x="96" y="288"/>
                  </a:lnTo>
                  <a:lnTo>
                    <a:pt x="91" y="308"/>
                  </a:lnTo>
                  <a:lnTo>
                    <a:pt x="69" y="322"/>
                  </a:lnTo>
                  <a:lnTo>
                    <a:pt x="89" y="344"/>
                  </a:lnTo>
                  <a:lnTo>
                    <a:pt x="62" y="382"/>
                  </a:lnTo>
                  <a:lnTo>
                    <a:pt x="53" y="378"/>
                  </a:lnTo>
                  <a:lnTo>
                    <a:pt x="47" y="404"/>
                  </a:lnTo>
                  <a:lnTo>
                    <a:pt x="58" y="416"/>
                  </a:lnTo>
                  <a:lnTo>
                    <a:pt x="15" y="413"/>
                  </a:lnTo>
                  <a:lnTo>
                    <a:pt x="11" y="391"/>
                  </a:lnTo>
                  <a:lnTo>
                    <a:pt x="2" y="393"/>
                  </a:lnTo>
                  <a:lnTo>
                    <a:pt x="0" y="384"/>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69" name="Freeform 10559"/>
            <p:cNvSpPr>
              <a:spLocks/>
            </p:cNvSpPr>
            <p:nvPr/>
          </p:nvSpPr>
          <p:spPr bwMode="auto">
            <a:xfrm>
              <a:off x="2960632" y="5432477"/>
              <a:ext cx="85578" cy="64014"/>
            </a:xfrm>
            <a:custGeom>
              <a:avLst/>
              <a:gdLst>
                <a:gd name="T0" fmla="*/ 0 w 43"/>
                <a:gd name="T1" fmla="*/ 0 h 36"/>
                <a:gd name="T2" fmla="*/ 12 w 43"/>
                <a:gd name="T3" fmla="*/ 18 h 36"/>
                <a:gd name="T4" fmla="*/ 43 w 43"/>
                <a:gd name="T5" fmla="*/ 34 h 36"/>
                <a:gd name="T6" fmla="*/ 3 w 43"/>
                <a:gd name="T7" fmla="*/ 36 h 36"/>
                <a:gd name="T8" fmla="*/ 0 w 43"/>
                <a:gd name="T9" fmla="*/ 0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0" y="0"/>
                  </a:moveTo>
                  <a:lnTo>
                    <a:pt x="12" y="18"/>
                  </a:lnTo>
                  <a:lnTo>
                    <a:pt x="43" y="34"/>
                  </a:lnTo>
                  <a:lnTo>
                    <a:pt x="3" y="3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0" name="Freeform 10560"/>
            <p:cNvSpPr>
              <a:spLocks/>
            </p:cNvSpPr>
            <p:nvPr/>
          </p:nvSpPr>
          <p:spPr bwMode="auto">
            <a:xfrm>
              <a:off x="2960632" y="5432477"/>
              <a:ext cx="85578" cy="64014"/>
            </a:xfrm>
            <a:custGeom>
              <a:avLst/>
              <a:gdLst>
                <a:gd name="T0" fmla="*/ 0 w 43"/>
                <a:gd name="T1" fmla="*/ 0 h 36"/>
                <a:gd name="T2" fmla="*/ 12 w 43"/>
                <a:gd name="T3" fmla="*/ 18 h 36"/>
                <a:gd name="T4" fmla="*/ 43 w 43"/>
                <a:gd name="T5" fmla="*/ 34 h 36"/>
                <a:gd name="T6" fmla="*/ 3 w 43"/>
                <a:gd name="T7" fmla="*/ 36 h 36"/>
                <a:gd name="T8" fmla="*/ 0 w 43"/>
                <a:gd name="T9" fmla="*/ 0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0" y="0"/>
                  </a:moveTo>
                  <a:lnTo>
                    <a:pt x="12" y="18"/>
                  </a:lnTo>
                  <a:lnTo>
                    <a:pt x="43" y="34"/>
                  </a:lnTo>
                  <a:lnTo>
                    <a:pt x="3" y="36"/>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1" name="Freeform 10561"/>
            <p:cNvSpPr>
              <a:spLocks/>
            </p:cNvSpPr>
            <p:nvPr/>
          </p:nvSpPr>
          <p:spPr bwMode="auto">
            <a:xfrm>
              <a:off x="2978543" y="5500048"/>
              <a:ext cx="21891" cy="8891"/>
            </a:xfrm>
            <a:custGeom>
              <a:avLst/>
              <a:gdLst>
                <a:gd name="T0" fmla="*/ 0 w 11"/>
                <a:gd name="T1" fmla="*/ 5 h 5"/>
                <a:gd name="T2" fmla="*/ 11 w 11"/>
                <a:gd name="T3" fmla="*/ 5 h 5"/>
                <a:gd name="T4" fmla="*/ 3 w 11"/>
                <a:gd name="T5" fmla="*/ 0 h 5"/>
                <a:gd name="T6" fmla="*/ 0 w 11"/>
                <a:gd name="T7" fmla="*/ 5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11" y="5"/>
                  </a:lnTo>
                  <a:lnTo>
                    <a:pt x="3" y="0"/>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2" name="Freeform 10562"/>
            <p:cNvSpPr>
              <a:spLocks/>
            </p:cNvSpPr>
            <p:nvPr/>
          </p:nvSpPr>
          <p:spPr bwMode="auto">
            <a:xfrm>
              <a:off x="2978543" y="5500048"/>
              <a:ext cx="21891" cy="8891"/>
            </a:xfrm>
            <a:custGeom>
              <a:avLst/>
              <a:gdLst>
                <a:gd name="T0" fmla="*/ 0 w 11"/>
                <a:gd name="T1" fmla="*/ 5 h 5"/>
                <a:gd name="T2" fmla="*/ 11 w 11"/>
                <a:gd name="T3" fmla="*/ 5 h 5"/>
                <a:gd name="T4" fmla="*/ 3 w 11"/>
                <a:gd name="T5" fmla="*/ 0 h 5"/>
                <a:gd name="T6" fmla="*/ 0 w 11"/>
                <a:gd name="T7" fmla="*/ 5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5"/>
                  </a:moveTo>
                  <a:lnTo>
                    <a:pt x="11" y="5"/>
                  </a:lnTo>
                  <a:lnTo>
                    <a:pt x="3" y="0"/>
                  </a:lnTo>
                  <a:lnTo>
                    <a:pt x="0" y="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3" name="Freeform 10563"/>
            <p:cNvSpPr>
              <a:spLocks/>
            </p:cNvSpPr>
            <p:nvPr/>
          </p:nvSpPr>
          <p:spPr bwMode="auto">
            <a:xfrm>
              <a:off x="2725786" y="3961942"/>
              <a:ext cx="280621" cy="346740"/>
            </a:xfrm>
            <a:custGeom>
              <a:avLst/>
              <a:gdLst>
                <a:gd name="T0" fmla="*/ 0 w 141"/>
                <a:gd name="T1" fmla="*/ 130 h 195"/>
                <a:gd name="T2" fmla="*/ 20 w 141"/>
                <a:gd name="T3" fmla="*/ 99 h 195"/>
                <a:gd name="T4" fmla="*/ 16 w 141"/>
                <a:gd name="T5" fmla="*/ 99 h 195"/>
                <a:gd name="T6" fmla="*/ 11 w 141"/>
                <a:gd name="T7" fmla="*/ 61 h 195"/>
                <a:gd name="T8" fmla="*/ 16 w 141"/>
                <a:gd name="T9" fmla="*/ 45 h 195"/>
                <a:gd name="T10" fmla="*/ 25 w 141"/>
                <a:gd name="T11" fmla="*/ 52 h 195"/>
                <a:gd name="T12" fmla="*/ 45 w 141"/>
                <a:gd name="T13" fmla="*/ 18 h 195"/>
                <a:gd name="T14" fmla="*/ 85 w 141"/>
                <a:gd name="T15" fmla="*/ 0 h 195"/>
                <a:gd name="T16" fmla="*/ 87 w 141"/>
                <a:gd name="T17" fmla="*/ 7 h 195"/>
                <a:gd name="T18" fmla="*/ 65 w 141"/>
                <a:gd name="T19" fmla="*/ 38 h 195"/>
                <a:gd name="T20" fmla="*/ 80 w 141"/>
                <a:gd name="T21" fmla="*/ 63 h 195"/>
                <a:gd name="T22" fmla="*/ 103 w 141"/>
                <a:gd name="T23" fmla="*/ 65 h 195"/>
                <a:gd name="T24" fmla="*/ 112 w 141"/>
                <a:gd name="T25" fmla="*/ 74 h 195"/>
                <a:gd name="T26" fmla="*/ 134 w 141"/>
                <a:gd name="T27" fmla="*/ 72 h 195"/>
                <a:gd name="T28" fmla="*/ 130 w 141"/>
                <a:gd name="T29" fmla="*/ 114 h 195"/>
                <a:gd name="T30" fmla="*/ 141 w 141"/>
                <a:gd name="T31" fmla="*/ 130 h 195"/>
                <a:gd name="T32" fmla="*/ 134 w 141"/>
                <a:gd name="T33" fmla="*/ 123 h 195"/>
                <a:gd name="T34" fmla="*/ 105 w 141"/>
                <a:gd name="T35" fmla="*/ 126 h 195"/>
                <a:gd name="T36" fmla="*/ 114 w 141"/>
                <a:gd name="T37" fmla="*/ 139 h 195"/>
                <a:gd name="T38" fmla="*/ 103 w 141"/>
                <a:gd name="T39" fmla="*/ 139 h 195"/>
                <a:gd name="T40" fmla="*/ 109 w 141"/>
                <a:gd name="T41" fmla="*/ 159 h 195"/>
                <a:gd name="T42" fmla="*/ 105 w 141"/>
                <a:gd name="T43" fmla="*/ 195 h 195"/>
                <a:gd name="T44" fmla="*/ 96 w 141"/>
                <a:gd name="T45" fmla="*/ 190 h 195"/>
                <a:gd name="T46" fmla="*/ 101 w 141"/>
                <a:gd name="T47" fmla="*/ 175 h 195"/>
                <a:gd name="T48" fmla="*/ 67 w 141"/>
                <a:gd name="T49" fmla="*/ 173 h 195"/>
                <a:gd name="T50" fmla="*/ 42 w 141"/>
                <a:gd name="T51" fmla="*/ 148 h 195"/>
                <a:gd name="T52" fmla="*/ 18 w 141"/>
                <a:gd name="T53" fmla="*/ 143 h 195"/>
                <a:gd name="T54" fmla="*/ 0 w 141"/>
                <a:gd name="T55" fmla="*/ 130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195"/>
                <a:gd name="T86" fmla="*/ 141 w 141"/>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195">
                  <a:moveTo>
                    <a:pt x="0" y="130"/>
                  </a:moveTo>
                  <a:lnTo>
                    <a:pt x="20" y="99"/>
                  </a:lnTo>
                  <a:lnTo>
                    <a:pt x="16" y="99"/>
                  </a:lnTo>
                  <a:lnTo>
                    <a:pt x="11" y="61"/>
                  </a:lnTo>
                  <a:lnTo>
                    <a:pt x="16" y="45"/>
                  </a:lnTo>
                  <a:lnTo>
                    <a:pt x="25" y="52"/>
                  </a:lnTo>
                  <a:lnTo>
                    <a:pt x="45" y="18"/>
                  </a:lnTo>
                  <a:lnTo>
                    <a:pt x="85" y="0"/>
                  </a:lnTo>
                  <a:lnTo>
                    <a:pt x="87" y="7"/>
                  </a:lnTo>
                  <a:lnTo>
                    <a:pt x="65" y="38"/>
                  </a:lnTo>
                  <a:lnTo>
                    <a:pt x="80" y="63"/>
                  </a:lnTo>
                  <a:lnTo>
                    <a:pt x="103" y="65"/>
                  </a:lnTo>
                  <a:lnTo>
                    <a:pt x="112" y="74"/>
                  </a:lnTo>
                  <a:lnTo>
                    <a:pt x="134" y="72"/>
                  </a:lnTo>
                  <a:lnTo>
                    <a:pt x="130" y="114"/>
                  </a:lnTo>
                  <a:lnTo>
                    <a:pt x="141" y="130"/>
                  </a:lnTo>
                  <a:lnTo>
                    <a:pt x="134" y="123"/>
                  </a:lnTo>
                  <a:lnTo>
                    <a:pt x="105" y="126"/>
                  </a:lnTo>
                  <a:lnTo>
                    <a:pt x="114" y="139"/>
                  </a:lnTo>
                  <a:lnTo>
                    <a:pt x="103" y="139"/>
                  </a:lnTo>
                  <a:lnTo>
                    <a:pt x="109" y="159"/>
                  </a:lnTo>
                  <a:lnTo>
                    <a:pt x="105" y="195"/>
                  </a:lnTo>
                  <a:lnTo>
                    <a:pt x="96" y="190"/>
                  </a:lnTo>
                  <a:lnTo>
                    <a:pt x="101" y="175"/>
                  </a:lnTo>
                  <a:lnTo>
                    <a:pt x="67" y="173"/>
                  </a:lnTo>
                  <a:lnTo>
                    <a:pt x="42" y="148"/>
                  </a:lnTo>
                  <a:lnTo>
                    <a:pt x="18" y="143"/>
                  </a:lnTo>
                  <a:lnTo>
                    <a:pt x="0" y="1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4" name="Freeform 10564"/>
            <p:cNvSpPr>
              <a:spLocks/>
            </p:cNvSpPr>
            <p:nvPr/>
          </p:nvSpPr>
          <p:spPr bwMode="auto">
            <a:xfrm>
              <a:off x="2725786" y="3961942"/>
              <a:ext cx="280621" cy="346740"/>
            </a:xfrm>
            <a:custGeom>
              <a:avLst/>
              <a:gdLst>
                <a:gd name="T0" fmla="*/ 0 w 141"/>
                <a:gd name="T1" fmla="*/ 130 h 195"/>
                <a:gd name="T2" fmla="*/ 20 w 141"/>
                <a:gd name="T3" fmla="*/ 99 h 195"/>
                <a:gd name="T4" fmla="*/ 16 w 141"/>
                <a:gd name="T5" fmla="*/ 99 h 195"/>
                <a:gd name="T6" fmla="*/ 11 w 141"/>
                <a:gd name="T7" fmla="*/ 61 h 195"/>
                <a:gd name="T8" fmla="*/ 16 w 141"/>
                <a:gd name="T9" fmla="*/ 45 h 195"/>
                <a:gd name="T10" fmla="*/ 25 w 141"/>
                <a:gd name="T11" fmla="*/ 52 h 195"/>
                <a:gd name="T12" fmla="*/ 45 w 141"/>
                <a:gd name="T13" fmla="*/ 18 h 195"/>
                <a:gd name="T14" fmla="*/ 85 w 141"/>
                <a:gd name="T15" fmla="*/ 0 h 195"/>
                <a:gd name="T16" fmla="*/ 87 w 141"/>
                <a:gd name="T17" fmla="*/ 7 h 195"/>
                <a:gd name="T18" fmla="*/ 65 w 141"/>
                <a:gd name="T19" fmla="*/ 38 h 195"/>
                <a:gd name="T20" fmla="*/ 80 w 141"/>
                <a:gd name="T21" fmla="*/ 63 h 195"/>
                <a:gd name="T22" fmla="*/ 103 w 141"/>
                <a:gd name="T23" fmla="*/ 65 h 195"/>
                <a:gd name="T24" fmla="*/ 112 w 141"/>
                <a:gd name="T25" fmla="*/ 74 h 195"/>
                <a:gd name="T26" fmla="*/ 134 w 141"/>
                <a:gd name="T27" fmla="*/ 72 h 195"/>
                <a:gd name="T28" fmla="*/ 130 w 141"/>
                <a:gd name="T29" fmla="*/ 114 h 195"/>
                <a:gd name="T30" fmla="*/ 141 w 141"/>
                <a:gd name="T31" fmla="*/ 130 h 195"/>
                <a:gd name="T32" fmla="*/ 134 w 141"/>
                <a:gd name="T33" fmla="*/ 123 h 195"/>
                <a:gd name="T34" fmla="*/ 105 w 141"/>
                <a:gd name="T35" fmla="*/ 126 h 195"/>
                <a:gd name="T36" fmla="*/ 114 w 141"/>
                <a:gd name="T37" fmla="*/ 139 h 195"/>
                <a:gd name="T38" fmla="*/ 103 w 141"/>
                <a:gd name="T39" fmla="*/ 139 h 195"/>
                <a:gd name="T40" fmla="*/ 109 w 141"/>
                <a:gd name="T41" fmla="*/ 159 h 195"/>
                <a:gd name="T42" fmla="*/ 105 w 141"/>
                <a:gd name="T43" fmla="*/ 195 h 195"/>
                <a:gd name="T44" fmla="*/ 96 w 141"/>
                <a:gd name="T45" fmla="*/ 190 h 195"/>
                <a:gd name="T46" fmla="*/ 101 w 141"/>
                <a:gd name="T47" fmla="*/ 175 h 195"/>
                <a:gd name="T48" fmla="*/ 67 w 141"/>
                <a:gd name="T49" fmla="*/ 173 h 195"/>
                <a:gd name="T50" fmla="*/ 42 w 141"/>
                <a:gd name="T51" fmla="*/ 148 h 195"/>
                <a:gd name="T52" fmla="*/ 18 w 141"/>
                <a:gd name="T53" fmla="*/ 143 h 195"/>
                <a:gd name="T54" fmla="*/ 0 w 141"/>
                <a:gd name="T55" fmla="*/ 130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1"/>
                <a:gd name="T85" fmla="*/ 0 h 195"/>
                <a:gd name="T86" fmla="*/ 141 w 141"/>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1" h="195">
                  <a:moveTo>
                    <a:pt x="0" y="130"/>
                  </a:moveTo>
                  <a:lnTo>
                    <a:pt x="20" y="99"/>
                  </a:lnTo>
                  <a:lnTo>
                    <a:pt x="16" y="99"/>
                  </a:lnTo>
                  <a:lnTo>
                    <a:pt x="11" y="61"/>
                  </a:lnTo>
                  <a:lnTo>
                    <a:pt x="16" y="45"/>
                  </a:lnTo>
                  <a:lnTo>
                    <a:pt x="25" y="52"/>
                  </a:lnTo>
                  <a:lnTo>
                    <a:pt x="45" y="18"/>
                  </a:lnTo>
                  <a:lnTo>
                    <a:pt x="85" y="0"/>
                  </a:lnTo>
                  <a:lnTo>
                    <a:pt x="87" y="7"/>
                  </a:lnTo>
                  <a:lnTo>
                    <a:pt x="65" y="38"/>
                  </a:lnTo>
                  <a:lnTo>
                    <a:pt x="80" y="63"/>
                  </a:lnTo>
                  <a:lnTo>
                    <a:pt x="103" y="65"/>
                  </a:lnTo>
                  <a:lnTo>
                    <a:pt x="112" y="74"/>
                  </a:lnTo>
                  <a:lnTo>
                    <a:pt x="134" y="72"/>
                  </a:lnTo>
                  <a:lnTo>
                    <a:pt x="130" y="114"/>
                  </a:lnTo>
                  <a:lnTo>
                    <a:pt x="141" y="130"/>
                  </a:lnTo>
                  <a:lnTo>
                    <a:pt x="134" y="123"/>
                  </a:lnTo>
                  <a:lnTo>
                    <a:pt x="105" y="126"/>
                  </a:lnTo>
                  <a:lnTo>
                    <a:pt x="114" y="139"/>
                  </a:lnTo>
                  <a:lnTo>
                    <a:pt x="103" y="139"/>
                  </a:lnTo>
                  <a:lnTo>
                    <a:pt x="109" y="159"/>
                  </a:lnTo>
                  <a:lnTo>
                    <a:pt x="105" y="195"/>
                  </a:lnTo>
                  <a:lnTo>
                    <a:pt x="96" y="190"/>
                  </a:lnTo>
                  <a:lnTo>
                    <a:pt x="101" y="175"/>
                  </a:lnTo>
                  <a:lnTo>
                    <a:pt x="67" y="173"/>
                  </a:lnTo>
                  <a:lnTo>
                    <a:pt x="42" y="148"/>
                  </a:lnTo>
                  <a:lnTo>
                    <a:pt x="18" y="143"/>
                  </a:lnTo>
                  <a:lnTo>
                    <a:pt x="0" y="13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5" name="Freeform 10565"/>
            <p:cNvSpPr>
              <a:spLocks/>
            </p:cNvSpPr>
            <p:nvPr/>
          </p:nvSpPr>
          <p:spPr bwMode="auto">
            <a:xfrm>
              <a:off x="2676030" y="4193103"/>
              <a:ext cx="133344" cy="131583"/>
            </a:xfrm>
            <a:custGeom>
              <a:avLst/>
              <a:gdLst>
                <a:gd name="T0" fmla="*/ 0 w 67"/>
                <a:gd name="T1" fmla="*/ 27 h 74"/>
                <a:gd name="T2" fmla="*/ 9 w 67"/>
                <a:gd name="T3" fmla="*/ 7 h 74"/>
                <a:gd name="T4" fmla="*/ 25 w 67"/>
                <a:gd name="T5" fmla="*/ 0 h 74"/>
                <a:gd name="T6" fmla="*/ 43 w 67"/>
                <a:gd name="T7" fmla="*/ 13 h 74"/>
                <a:gd name="T8" fmla="*/ 67 w 67"/>
                <a:gd name="T9" fmla="*/ 18 h 74"/>
                <a:gd name="T10" fmla="*/ 61 w 67"/>
                <a:gd name="T11" fmla="*/ 36 h 74"/>
                <a:gd name="T12" fmla="*/ 34 w 67"/>
                <a:gd name="T13" fmla="*/ 54 h 74"/>
                <a:gd name="T14" fmla="*/ 21 w 67"/>
                <a:gd name="T15" fmla="*/ 74 h 74"/>
                <a:gd name="T16" fmla="*/ 5 w 67"/>
                <a:gd name="T17" fmla="*/ 69 h 74"/>
                <a:gd name="T18" fmla="*/ 7 w 67"/>
                <a:gd name="T19" fmla="*/ 58 h 74"/>
                <a:gd name="T20" fmla="*/ 14 w 67"/>
                <a:gd name="T21" fmla="*/ 45 h 74"/>
                <a:gd name="T22" fmla="*/ 0 w 67"/>
                <a:gd name="T23" fmla="*/ 43 h 74"/>
                <a:gd name="T24" fmla="*/ 0 w 67"/>
                <a:gd name="T25" fmla="*/ 2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74"/>
                <a:gd name="T41" fmla="*/ 67 w 67"/>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74">
                  <a:moveTo>
                    <a:pt x="0" y="27"/>
                  </a:moveTo>
                  <a:lnTo>
                    <a:pt x="9" y="7"/>
                  </a:lnTo>
                  <a:lnTo>
                    <a:pt x="25" y="0"/>
                  </a:lnTo>
                  <a:lnTo>
                    <a:pt x="43" y="13"/>
                  </a:lnTo>
                  <a:lnTo>
                    <a:pt x="67" y="18"/>
                  </a:lnTo>
                  <a:lnTo>
                    <a:pt x="61" y="36"/>
                  </a:lnTo>
                  <a:lnTo>
                    <a:pt x="34" y="54"/>
                  </a:lnTo>
                  <a:lnTo>
                    <a:pt x="21" y="74"/>
                  </a:lnTo>
                  <a:lnTo>
                    <a:pt x="5" y="69"/>
                  </a:lnTo>
                  <a:lnTo>
                    <a:pt x="7" y="58"/>
                  </a:lnTo>
                  <a:lnTo>
                    <a:pt x="14" y="45"/>
                  </a:lnTo>
                  <a:lnTo>
                    <a:pt x="0" y="43"/>
                  </a:lnTo>
                  <a:lnTo>
                    <a:pt x="0"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6" name="Freeform 10566"/>
            <p:cNvSpPr>
              <a:spLocks/>
            </p:cNvSpPr>
            <p:nvPr/>
          </p:nvSpPr>
          <p:spPr bwMode="auto">
            <a:xfrm>
              <a:off x="2676030" y="4193103"/>
              <a:ext cx="133344" cy="131583"/>
            </a:xfrm>
            <a:custGeom>
              <a:avLst/>
              <a:gdLst>
                <a:gd name="T0" fmla="*/ 0 w 67"/>
                <a:gd name="T1" fmla="*/ 27 h 74"/>
                <a:gd name="T2" fmla="*/ 9 w 67"/>
                <a:gd name="T3" fmla="*/ 7 h 74"/>
                <a:gd name="T4" fmla="*/ 25 w 67"/>
                <a:gd name="T5" fmla="*/ 0 h 74"/>
                <a:gd name="T6" fmla="*/ 43 w 67"/>
                <a:gd name="T7" fmla="*/ 13 h 74"/>
                <a:gd name="T8" fmla="*/ 67 w 67"/>
                <a:gd name="T9" fmla="*/ 18 h 74"/>
                <a:gd name="T10" fmla="*/ 61 w 67"/>
                <a:gd name="T11" fmla="*/ 36 h 74"/>
                <a:gd name="T12" fmla="*/ 34 w 67"/>
                <a:gd name="T13" fmla="*/ 54 h 74"/>
                <a:gd name="T14" fmla="*/ 21 w 67"/>
                <a:gd name="T15" fmla="*/ 74 h 74"/>
                <a:gd name="T16" fmla="*/ 5 w 67"/>
                <a:gd name="T17" fmla="*/ 69 h 74"/>
                <a:gd name="T18" fmla="*/ 7 w 67"/>
                <a:gd name="T19" fmla="*/ 58 h 74"/>
                <a:gd name="T20" fmla="*/ 14 w 67"/>
                <a:gd name="T21" fmla="*/ 45 h 74"/>
                <a:gd name="T22" fmla="*/ 0 w 67"/>
                <a:gd name="T23" fmla="*/ 43 h 74"/>
                <a:gd name="T24" fmla="*/ 0 w 67"/>
                <a:gd name="T25" fmla="*/ 27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74"/>
                <a:gd name="T41" fmla="*/ 67 w 67"/>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74">
                  <a:moveTo>
                    <a:pt x="0" y="27"/>
                  </a:moveTo>
                  <a:lnTo>
                    <a:pt x="9" y="7"/>
                  </a:lnTo>
                  <a:lnTo>
                    <a:pt x="25" y="0"/>
                  </a:lnTo>
                  <a:lnTo>
                    <a:pt x="43" y="13"/>
                  </a:lnTo>
                  <a:lnTo>
                    <a:pt x="67" y="18"/>
                  </a:lnTo>
                  <a:lnTo>
                    <a:pt x="61" y="36"/>
                  </a:lnTo>
                  <a:lnTo>
                    <a:pt x="34" y="54"/>
                  </a:lnTo>
                  <a:lnTo>
                    <a:pt x="21" y="74"/>
                  </a:lnTo>
                  <a:lnTo>
                    <a:pt x="5" y="69"/>
                  </a:lnTo>
                  <a:lnTo>
                    <a:pt x="7" y="58"/>
                  </a:lnTo>
                  <a:lnTo>
                    <a:pt x="14" y="45"/>
                  </a:lnTo>
                  <a:lnTo>
                    <a:pt x="0" y="43"/>
                  </a:lnTo>
                  <a:lnTo>
                    <a:pt x="0" y="2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7" name="Freeform 10567"/>
            <p:cNvSpPr>
              <a:spLocks/>
            </p:cNvSpPr>
            <p:nvPr/>
          </p:nvSpPr>
          <p:spPr bwMode="auto">
            <a:xfrm>
              <a:off x="2855150" y="3967276"/>
              <a:ext cx="314453" cy="238273"/>
            </a:xfrm>
            <a:custGeom>
              <a:avLst/>
              <a:gdLst>
                <a:gd name="T0" fmla="*/ 0 w 158"/>
                <a:gd name="T1" fmla="*/ 35 h 134"/>
                <a:gd name="T2" fmla="*/ 22 w 158"/>
                <a:gd name="T3" fmla="*/ 6 h 134"/>
                <a:gd name="T4" fmla="*/ 15 w 158"/>
                <a:gd name="T5" fmla="*/ 24 h 134"/>
                <a:gd name="T6" fmla="*/ 20 w 158"/>
                <a:gd name="T7" fmla="*/ 40 h 134"/>
                <a:gd name="T8" fmla="*/ 27 w 158"/>
                <a:gd name="T9" fmla="*/ 33 h 134"/>
                <a:gd name="T10" fmla="*/ 20 w 158"/>
                <a:gd name="T11" fmla="*/ 18 h 134"/>
                <a:gd name="T12" fmla="*/ 40 w 158"/>
                <a:gd name="T13" fmla="*/ 9 h 134"/>
                <a:gd name="T14" fmla="*/ 40 w 158"/>
                <a:gd name="T15" fmla="*/ 0 h 134"/>
                <a:gd name="T16" fmla="*/ 62 w 158"/>
                <a:gd name="T17" fmla="*/ 22 h 134"/>
                <a:gd name="T18" fmla="*/ 132 w 158"/>
                <a:gd name="T19" fmla="*/ 18 h 134"/>
                <a:gd name="T20" fmla="*/ 123 w 158"/>
                <a:gd name="T21" fmla="*/ 22 h 134"/>
                <a:gd name="T22" fmla="*/ 145 w 158"/>
                <a:gd name="T23" fmla="*/ 33 h 134"/>
                <a:gd name="T24" fmla="*/ 145 w 158"/>
                <a:gd name="T25" fmla="*/ 44 h 134"/>
                <a:gd name="T26" fmla="*/ 158 w 158"/>
                <a:gd name="T27" fmla="*/ 47 h 134"/>
                <a:gd name="T28" fmla="*/ 147 w 158"/>
                <a:gd name="T29" fmla="*/ 53 h 134"/>
                <a:gd name="T30" fmla="*/ 152 w 158"/>
                <a:gd name="T31" fmla="*/ 62 h 134"/>
                <a:gd name="T32" fmla="*/ 140 w 158"/>
                <a:gd name="T33" fmla="*/ 73 h 134"/>
                <a:gd name="T34" fmla="*/ 149 w 158"/>
                <a:gd name="T35" fmla="*/ 82 h 134"/>
                <a:gd name="T36" fmla="*/ 120 w 158"/>
                <a:gd name="T37" fmla="*/ 98 h 134"/>
                <a:gd name="T38" fmla="*/ 100 w 158"/>
                <a:gd name="T39" fmla="*/ 94 h 134"/>
                <a:gd name="T40" fmla="*/ 107 w 158"/>
                <a:gd name="T41" fmla="*/ 116 h 134"/>
                <a:gd name="T42" fmla="*/ 118 w 158"/>
                <a:gd name="T43" fmla="*/ 118 h 134"/>
                <a:gd name="T44" fmla="*/ 89 w 158"/>
                <a:gd name="T45" fmla="*/ 134 h 134"/>
                <a:gd name="T46" fmla="*/ 76 w 158"/>
                <a:gd name="T47" fmla="*/ 127 h 134"/>
                <a:gd name="T48" fmla="*/ 65 w 158"/>
                <a:gd name="T49" fmla="*/ 111 h 134"/>
                <a:gd name="T50" fmla="*/ 69 w 158"/>
                <a:gd name="T51" fmla="*/ 69 h 134"/>
                <a:gd name="T52" fmla="*/ 44 w 158"/>
                <a:gd name="T53" fmla="*/ 73 h 134"/>
                <a:gd name="T54" fmla="*/ 38 w 158"/>
                <a:gd name="T55" fmla="*/ 62 h 134"/>
                <a:gd name="T56" fmla="*/ 15 w 158"/>
                <a:gd name="T57" fmla="*/ 60 h 134"/>
                <a:gd name="T58" fmla="*/ 0 w 158"/>
                <a:gd name="T59" fmla="*/ 35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34"/>
                <a:gd name="T92" fmla="*/ 158 w 158"/>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34">
                  <a:moveTo>
                    <a:pt x="0" y="35"/>
                  </a:moveTo>
                  <a:lnTo>
                    <a:pt x="22" y="6"/>
                  </a:lnTo>
                  <a:lnTo>
                    <a:pt x="15" y="24"/>
                  </a:lnTo>
                  <a:lnTo>
                    <a:pt x="20" y="40"/>
                  </a:lnTo>
                  <a:lnTo>
                    <a:pt x="27" y="33"/>
                  </a:lnTo>
                  <a:lnTo>
                    <a:pt x="20" y="18"/>
                  </a:lnTo>
                  <a:lnTo>
                    <a:pt x="40" y="9"/>
                  </a:lnTo>
                  <a:lnTo>
                    <a:pt x="40" y="0"/>
                  </a:lnTo>
                  <a:lnTo>
                    <a:pt x="62" y="22"/>
                  </a:lnTo>
                  <a:lnTo>
                    <a:pt x="132" y="18"/>
                  </a:lnTo>
                  <a:lnTo>
                    <a:pt x="123" y="22"/>
                  </a:lnTo>
                  <a:lnTo>
                    <a:pt x="145" y="33"/>
                  </a:lnTo>
                  <a:lnTo>
                    <a:pt x="145" y="44"/>
                  </a:lnTo>
                  <a:lnTo>
                    <a:pt x="158" y="47"/>
                  </a:lnTo>
                  <a:lnTo>
                    <a:pt x="147" y="53"/>
                  </a:lnTo>
                  <a:lnTo>
                    <a:pt x="152" y="62"/>
                  </a:lnTo>
                  <a:lnTo>
                    <a:pt x="140" y="73"/>
                  </a:lnTo>
                  <a:lnTo>
                    <a:pt x="149" y="82"/>
                  </a:lnTo>
                  <a:lnTo>
                    <a:pt x="120" y="98"/>
                  </a:lnTo>
                  <a:lnTo>
                    <a:pt x="100" y="94"/>
                  </a:lnTo>
                  <a:lnTo>
                    <a:pt x="107" y="116"/>
                  </a:lnTo>
                  <a:lnTo>
                    <a:pt x="118" y="118"/>
                  </a:lnTo>
                  <a:lnTo>
                    <a:pt x="89" y="134"/>
                  </a:lnTo>
                  <a:lnTo>
                    <a:pt x="76" y="127"/>
                  </a:lnTo>
                  <a:lnTo>
                    <a:pt x="65" y="111"/>
                  </a:lnTo>
                  <a:lnTo>
                    <a:pt x="69" y="69"/>
                  </a:lnTo>
                  <a:lnTo>
                    <a:pt x="44" y="73"/>
                  </a:lnTo>
                  <a:lnTo>
                    <a:pt x="38" y="62"/>
                  </a:lnTo>
                  <a:lnTo>
                    <a:pt x="15" y="60"/>
                  </a:lnTo>
                  <a:lnTo>
                    <a:pt x="0"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8" name="Freeform 10568"/>
            <p:cNvSpPr>
              <a:spLocks/>
            </p:cNvSpPr>
            <p:nvPr/>
          </p:nvSpPr>
          <p:spPr bwMode="auto">
            <a:xfrm>
              <a:off x="2855150" y="3967276"/>
              <a:ext cx="314453" cy="238273"/>
            </a:xfrm>
            <a:custGeom>
              <a:avLst/>
              <a:gdLst>
                <a:gd name="T0" fmla="*/ 0 w 158"/>
                <a:gd name="T1" fmla="*/ 35 h 134"/>
                <a:gd name="T2" fmla="*/ 22 w 158"/>
                <a:gd name="T3" fmla="*/ 6 h 134"/>
                <a:gd name="T4" fmla="*/ 15 w 158"/>
                <a:gd name="T5" fmla="*/ 24 h 134"/>
                <a:gd name="T6" fmla="*/ 20 w 158"/>
                <a:gd name="T7" fmla="*/ 40 h 134"/>
                <a:gd name="T8" fmla="*/ 27 w 158"/>
                <a:gd name="T9" fmla="*/ 33 h 134"/>
                <a:gd name="T10" fmla="*/ 20 w 158"/>
                <a:gd name="T11" fmla="*/ 18 h 134"/>
                <a:gd name="T12" fmla="*/ 40 w 158"/>
                <a:gd name="T13" fmla="*/ 9 h 134"/>
                <a:gd name="T14" fmla="*/ 40 w 158"/>
                <a:gd name="T15" fmla="*/ 0 h 134"/>
                <a:gd name="T16" fmla="*/ 62 w 158"/>
                <a:gd name="T17" fmla="*/ 22 h 134"/>
                <a:gd name="T18" fmla="*/ 132 w 158"/>
                <a:gd name="T19" fmla="*/ 18 h 134"/>
                <a:gd name="T20" fmla="*/ 123 w 158"/>
                <a:gd name="T21" fmla="*/ 22 h 134"/>
                <a:gd name="T22" fmla="*/ 145 w 158"/>
                <a:gd name="T23" fmla="*/ 33 h 134"/>
                <a:gd name="T24" fmla="*/ 145 w 158"/>
                <a:gd name="T25" fmla="*/ 44 h 134"/>
                <a:gd name="T26" fmla="*/ 158 w 158"/>
                <a:gd name="T27" fmla="*/ 47 h 134"/>
                <a:gd name="T28" fmla="*/ 147 w 158"/>
                <a:gd name="T29" fmla="*/ 53 h 134"/>
                <a:gd name="T30" fmla="*/ 152 w 158"/>
                <a:gd name="T31" fmla="*/ 62 h 134"/>
                <a:gd name="T32" fmla="*/ 140 w 158"/>
                <a:gd name="T33" fmla="*/ 73 h 134"/>
                <a:gd name="T34" fmla="*/ 149 w 158"/>
                <a:gd name="T35" fmla="*/ 82 h 134"/>
                <a:gd name="T36" fmla="*/ 120 w 158"/>
                <a:gd name="T37" fmla="*/ 98 h 134"/>
                <a:gd name="T38" fmla="*/ 100 w 158"/>
                <a:gd name="T39" fmla="*/ 94 h 134"/>
                <a:gd name="T40" fmla="*/ 107 w 158"/>
                <a:gd name="T41" fmla="*/ 116 h 134"/>
                <a:gd name="T42" fmla="*/ 118 w 158"/>
                <a:gd name="T43" fmla="*/ 118 h 134"/>
                <a:gd name="T44" fmla="*/ 89 w 158"/>
                <a:gd name="T45" fmla="*/ 134 h 134"/>
                <a:gd name="T46" fmla="*/ 76 w 158"/>
                <a:gd name="T47" fmla="*/ 127 h 134"/>
                <a:gd name="T48" fmla="*/ 65 w 158"/>
                <a:gd name="T49" fmla="*/ 111 h 134"/>
                <a:gd name="T50" fmla="*/ 69 w 158"/>
                <a:gd name="T51" fmla="*/ 69 h 134"/>
                <a:gd name="T52" fmla="*/ 44 w 158"/>
                <a:gd name="T53" fmla="*/ 73 h 134"/>
                <a:gd name="T54" fmla="*/ 38 w 158"/>
                <a:gd name="T55" fmla="*/ 62 h 134"/>
                <a:gd name="T56" fmla="*/ 15 w 158"/>
                <a:gd name="T57" fmla="*/ 60 h 134"/>
                <a:gd name="T58" fmla="*/ 0 w 158"/>
                <a:gd name="T59" fmla="*/ 35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34"/>
                <a:gd name="T92" fmla="*/ 158 w 158"/>
                <a:gd name="T93" fmla="*/ 134 h 1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34">
                  <a:moveTo>
                    <a:pt x="0" y="35"/>
                  </a:moveTo>
                  <a:lnTo>
                    <a:pt x="22" y="6"/>
                  </a:lnTo>
                  <a:lnTo>
                    <a:pt x="15" y="24"/>
                  </a:lnTo>
                  <a:lnTo>
                    <a:pt x="20" y="40"/>
                  </a:lnTo>
                  <a:lnTo>
                    <a:pt x="27" y="33"/>
                  </a:lnTo>
                  <a:lnTo>
                    <a:pt x="20" y="18"/>
                  </a:lnTo>
                  <a:lnTo>
                    <a:pt x="40" y="9"/>
                  </a:lnTo>
                  <a:lnTo>
                    <a:pt x="40" y="0"/>
                  </a:lnTo>
                  <a:lnTo>
                    <a:pt x="62" y="22"/>
                  </a:lnTo>
                  <a:lnTo>
                    <a:pt x="132" y="18"/>
                  </a:lnTo>
                  <a:lnTo>
                    <a:pt x="123" y="22"/>
                  </a:lnTo>
                  <a:lnTo>
                    <a:pt x="145" y="33"/>
                  </a:lnTo>
                  <a:lnTo>
                    <a:pt x="145" y="44"/>
                  </a:lnTo>
                  <a:lnTo>
                    <a:pt x="158" y="47"/>
                  </a:lnTo>
                  <a:lnTo>
                    <a:pt x="147" y="53"/>
                  </a:lnTo>
                  <a:lnTo>
                    <a:pt x="152" y="62"/>
                  </a:lnTo>
                  <a:lnTo>
                    <a:pt x="140" y="73"/>
                  </a:lnTo>
                  <a:lnTo>
                    <a:pt x="149" y="82"/>
                  </a:lnTo>
                  <a:lnTo>
                    <a:pt x="120" y="98"/>
                  </a:lnTo>
                  <a:lnTo>
                    <a:pt x="100" y="94"/>
                  </a:lnTo>
                  <a:lnTo>
                    <a:pt x="107" y="116"/>
                  </a:lnTo>
                  <a:lnTo>
                    <a:pt x="118" y="118"/>
                  </a:lnTo>
                  <a:lnTo>
                    <a:pt x="89" y="134"/>
                  </a:lnTo>
                  <a:lnTo>
                    <a:pt x="76" y="127"/>
                  </a:lnTo>
                  <a:lnTo>
                    <a:pt x="65" y="111"/>
                  </a:lnTo>
                  <a:lnTo>
                    <a:pt x="69" y="69"/>
                  </a:lnTo>
                  <a:lnTo>
                    <a:pt x="44" y="73"/>
                  </a:lnTo>
                  <a:lnTo>
                    <a:pt x="38" y="62"/>
                  </a:lnTo>
                  <a:lnTo>
                    <a:pt x="15" y="60"/>
                  </a:lnTo>
                  <a:lnTo>
                    <a:pt x="0" y="3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79" name="Freeform 10569"/>
            <p:cNvSpPr>
              <a:spLocks/>
            </p:cNvSpPr>
            <p:nvPr/>
          </p:nvSpPr>
          <p:spPr bwMode="auto">
            <a:xfrm>
              <a:off x="6304195" y="2985734"/>
              <a:ext cx="1434946" cy="805505"/>
            </a:xfrm>
            <a:custGeom>
              <a:avLst/>
              <a:gdLst>
                <a:gd name="T0" fmla="*/ 11 w 721"/>
                <a:gd name="T1" fmla="*/ 221 h 453"/>
                <a:gd name="T2" fmla="*/ 11 w 721"/>
                <a:gd name="T3" fmla="*/ 239 h 453"/>
                <a:gd name="T4" fmla="*/ 64 w 721"/>
                <a:gd name="T5" fmla="*/ 254 h 453"/>
                <a:gd name="T6" fmla="*/ 60 w 721"/>
                <a:gd name="T7" fmla="*/ 281 h 453"/>
                <a:gd name="T8" fmla="*/ 56 w 721"/>
                <a:gd name="T9" fmla="*/ 299 h 453"/>
                <a:gd name="T10" fmla="*/ 87 w 721"/>
                <a:gd name="T11" fmla="*/ 328 h 453"/>
                <a:gd name="T12" fmla="*/ 143 w 721"/>
                <a:gd name="T13" fmla="*/ 359 h 453"/>
                <a:gd name="T14" fmla="*/ 176 w 721"/>
                <a:gd name="T15" fmla="*/ 357 h 453"/>
                <a:gd name="T16" fmla="*/ 190 w 721"/>
                <a:gd name="T17" fmla="*/ 355 h 453"/>
                <a:gd name="T18" fmla="*/ 263 w 721"/>
                <a:gd name="T19" fmla="*/ 339 h 453"/>
                <a:gd name="T20" fmla="*/ 279 w 721"/>
                <a:gd name="T21" fmla="*/ 355 h 453"/>
                <a:gd name="T22" fmla="*/ 294 w 721"/>
                <a:gd name="T23" fmla="*/ 375 h 453"/>
                <a:gd name="T24" fmla="*/ 294 w 721"/>
                <a:gd name="T25" fmla="*/ 406 h 453"/>
                <a:gd name="T26" fmla="*/ 324 w 721"/>
                <a:gd name="T27" fmla="*/ 438 h 453"/>
                <a:gd name="T28" fmla="*/ 328 w 721"/>
                <a:gd name="T29" fmla="*/ 427 h 453"/>
                <a:gd name="T30" fmla="*/ 370 w 721"/>
                <a:gd name="T31" fmla="*/ 418 h 453"/>
                <a:gd name="T32" fmla="*/ 424 w 721"/>
                <a:gd name="T33" fmla="*/ 438 h 453"/>
                <a:gd name="T34" fmla="*/ 431 w 721"/>
                <a:gd name="T35" fmla="*/ 440 h 453"/>
                <a:gd name="T36" fmla="*/ 469 w 721"/>
                <a:gd name="T37" fmla="*/ 422 h 453"/>
                <a:gd name="T38" fmla="*/ 478 w 721"/>
                <a:gd name="T39" fmla="*/ 427 h 453"/>
                <a:gd name="T40" fmla="*/ 529 w 721"/>
                <a:gd name="T41" fmla="*/ 400 h 453"/>
                <a:gd name="T42" fmla="*/ 547 w 721"/>
                <a:gd name="T43" fmla="*/ 330 h 453"/>
                <a:gd name="T44" fmla="*/ 547 w 721"/>
                <a:gd name="T45" fmla="*/ 306 h 453"/>
                <a:gd name="T46" fmla="*/ 536 w 721"/>
                <a:gd name="T47" fmla="*/ 268 h 453"/>
                <a:gd name="T48" fmla="*/ 576 w 721"/>
                <a:gd name="T49" fmla="*/ 237 h 453"/>
                <a:gd name="T50" fmla="*/ 533 w 721"/>
                <a:gd name="T51" fmla="*/ 239 h 453"/>
                <a:gd name="T52" fmla="*/ 520 w 721"/>
                <a:gd name="T53" fmla="*/ 212 h 453"/>
                <a:gd name="T54" fmla="*/ 571 w 721"/>
                <a:gd name="T55" fmla="*/ 194 h 453"/>
                <a:gd name="T56" fmla="*/ 596 w 721"/>
                <a:gd name="T57" fmla="*/ 199 h 453"/>
                <a:gd name="T58" fmla="*/ 643 w 721"/>
                <a:gd name="T59" fmla="*/ 181 h 453"/>
                <a:gd name="T60" fmla="*/ 665 w 721"/>
                <a:gd name="T61" fmla="*/ 158 h 453"/>
                <a:gd name="T62" fmla="*/ 679 w 721"/>
                <a:gd name="T63" fmla="*/ 152 h 453"/>
                <a:gd name="T64" fmla="*/ 701 w 721"/>
                <a:gd name="T65" fmla="*/ 125 h 453"/>
                <a:gd name="T66" fmla="*/ 676 w 721"/>
                <a:gd name="T67" fmla="*/ 89 h 453"/>
                <a:gd name="T68" fmla="*/ 634 w 721"/>
                <a:gd name="T69" fmla="*/ 58 h 453"/>
                <a:gd name="T70" fmla="*/ 589 w 721"/>
                <a:gd name="T71" fmla="*/ 0 h 453"/>
                <a:gd name="T72" fmla="*/ 554 w 721"/>
                <a:gd name="T73" fmla="*/ 22 h 453"/>
                <a:gd name="T74" fmla="*/ 520 w 721"/>
                <a:gd name="T75" fmla="*/ 60 h 453"/>
                <a:gd name="T76" fmla="*/ 493 w 721"/>
                <a:gd name="T77" fmla="*/ 67 h 453"/>
                <a:gd name="T78" fmla="*/ 524 w 721"/>
                <a:gd name="T79" fmla="*/ 85 h 453"/>
                <a:gd name="T80" fmla="*/ 507 w 721"/>
                <a:gd name="T81" fmla="*/ 105 h 453"/>
                <a:gd name="T82" fmla="*/ 451 w 721"/>
                <a:gd name="T83" fmla="*/ 129 h 453"/>
                <a:gd name="T84" fmla="*/ 431 w 721"/>
                <a:gd name="T85" fmla="*/ 161 h 453"/>
                <a:gd name="T86" fmla="*/ 319 w 721"/>
                <a:gd name="T87" fmla="*/ 158 h 453"/>
                <a:gd name="T88" fmla="*/ 252 w 721"/>
                <a:gd name="T89" fmla="*/ 138 h 453"/>
                <a:gd name="T90" fmla="*/ 194 w 721"/>
                <a:gd name="T91" fmla="*/ 91 h 453"/>
                <a:gd name="T92" fmla="*/ 165 w 721"/>
                <a:gd name="T93" fmla="*/ 69 h 453"/>
                <a:gd name="T94" fmla="*/ 140 w 721"/>
                <a:gd name="T95" fmla="*/ 96 h 453"/>
                <a:gd name="T96" fmla="*/ 102 w 721"/>
                <a:gd name="T97" fmla="*/ 125 h 453"/>
                <a:gd name="T98" fmla="*/ 82 w 721"/>
                <a:gd name="T99" fmla="*/ 152 h 453"/>
                <a:gd name="T100" fmla="*/ 29 w 721"/>
                <a:gd name="T101" fmla="*/ 194 h 453"/>
                <a:gd name="T102" fmla="*/ 0 w 721"/>
                <a:gd name="T103" fmla="*/ 214 h 4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1"/>
                <a:gd name="T157" fmla="*/ 0 h 453"/>
                <a:gd name="T158" fmla="*/ 721 w 721"/>
                <a:gd name="T159" fmla="*/ 453 h 4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1" h="453">
                  <a:moveTo>
                    <a:pt x="0" y="214"/>
                  </a:moveTo>
                  <a:lnTo>
                    <a:pt x="11" y="221"/>
                  </a:lnTo>
                  <a:lnTo>
                    <a:pt x="11" y="237"/>
                  </a:lnTo>
                  <a:lnTo>
                    <a:pt x="11" y="239"/>
                  </a:lnTo>
                  <a:lnTo>
                    <a:pt x="47" y="261"/>
                  </a:lnTo>
                  <a:lnTo>
                    <a:pt x="64" y="254"/>
                  </a:lnTo>
                  <a:lnTo>
                    <a:pt x="78" y="261"/>
                  </a:lnTo>
                  <a:lnTo>
                    <a:pt x="60" y="281"/>
                  </a:lnTo>
                  <a:lnTo>
                    <a:pt x="69" y="297"/>
                  </a:lnTo>
                  <a:lnTo>
                    <a:pt x="56" y="299"/>
                  </a:lnTo>
                  <a:lnTo>
                    <a:pt x="62" y="319"/>
                  </a:lnTo>
                  <a:lnTo>
                    <a:pt x="87" y="328"/>
                  </a:lnTo>
                  <a:lnTo>
                    <a:pt x="125" y="342"/>
                  </a:lnTo>
                  <a:lnTo>
                    <a:pt x="143" y="359"/>
                  </a:lnTo>
                  <a:lnTo>
                    <a:pt x="169" y="359"/>
                  </a:lnTo>
                  <a:lnTo>
                    <a:pt x="176" y="357"/>
                  </a:lnTo>
                  <a:lnTo>
                    <a:pt x="178" y="366"/>
                  </a:lnTo>
                  <a:lnTo>
                    <a:pt x="190" y="355"/>
                  </a:lnTo>
                  <a:lnTo>
                    <a:pt x="212" y="359"/>
                  </a:lnTo>
                  <a:lnTo>
                    <a:pt x="263" y="339"/>
                  </a:lnTo>
                  <a:lnTo>
                    <a:pt x="268" y="351"/>
                  </a:lnTo>
                  <a:lnTo>
                    <a:pt x="279" y="355"/>
                  </a:lnTo>
                  <a:lnTo>
                    <a:pt x="292" y="364"/>
                  </a:lnTo>
                  <a:lnTo>
                    <a:pt x="294" y="375"/>
                  </a:lnTo>
                  <a:lnTo>
                    <a:pt x="281" y="409"/>
                  </a:lnTo>
                  <a:lnTo>
                    <a:pt x="294" y="406"/>
                  </a:lnTo>
                  <a:lnTo>
                    <a:pt x="301" y="431"/>
                  </a:lnTo>
                  <a:lnTo>
                    <a:pt x="324" y="438"/>
                  </a:lnTo>
                  <a:lnTo>
                    <a:pt x="330" y="440"/>
                  </a:lnTo>
                  <a:lnTo>
                    <a:pt x="328" y="427"/>
                  </a:lnTo>
                  <a:lnTo>
                    <a:pt x="337" y="427"/>
                  </a:lnTo>
                  <a:lnTo>
                    <a:pt x="370" y="418"/>
                  </a:lnTo>
                  <a:lnTo>
                    <a:pt x="402" y="438"/>
                  </a:lnTo>
                  <a:lnTo>
                    <a:pt x="424" y="438"/>
                  </a:lnTo>
                  <a:lnTo>
                    <a:pt x="428" y="453"/>
                  </a:lnTo>
                  <a:lnTo>
                    <a:pt x="431" y="440"/>
                  </a:lnTo>
                  <a:lnTo>
                    <a:pt x="462" y="433"/>
                  </a:lnTo>
                  <a:lnTo>
                    <a:pt x="469" y="422"/>
                  </a:lnTo>
                  <a:lnTo>
                    <a:pt x="475" y="427"/>
                  </a:lnTo>
                  <a:lnTo>
                    <a:pt x="478" y="427"/>
                  </a:lnTo>
                  <a:lnTo>
                    <a:pt x="502" y="420"/>
                  </a:lnTo>
                  <a:lnTo>
                    <a:pt x="529" y="400"/>
                  </a:lnTo>
                  <a:lnTo>
                    <a:pt x="569" y="333"/>
                  </a:lnTo>
                  <a:lnTo>
                    <a:pt x="547" y="330"/>
                  </a:lnTo>
                  <a:lnTo>
                    <a:pt x="567" y="321"/>
                  </a:lnTo>
                  <a:lnTo>
                    <a:pt x="547" y="306"/>
                  </a:lnTo>
                  <a:lnTo>
                    <a:pt x="567" y="310"/>
                  </a:lnTo>
                  <a:lnTo>
                    <a:pt x="536" y="268"/>
                  </a:lnTo>
                  <a:lnTo>
                    <a:pt x="547" y="250"/>
                  </a:lnTo>
                  <a:lnTo>
                    <a:pt x="576" y="237"/>
                  </a:lnTo>
                  <a:lnTo>
                    <a:pt x="556" y="230"/>
                  </a:lnTo>
                  <a:lnTo>
                    <a:pt x="533" y="239"/>
                  </a:lnTo>
                  <a:lnTo>
                    <a:pt x="518" y="219"/>
                  </a:lnTo>
                  <a:lnTo>
                    <a:pt x="520" y="212"/>
                  </a:lnTo>
                  <a:lnTo>
                    <a:pt x="567" y="185"/>
                  </a:lnTo>
                  <a:lnTo>
                    <a:pt x="571" y="194"/>
                  </a:lnTo>
                  <a:lnTo>
                    <a:pt x="562" y="216"/>
                  </a:lnTo>
                  <a:lnTo>
                    <a:pt x="596" y="199"/>
                  </a:lnTo>
                  <a:lnTo>
                    <a:pt x="627" y="178"/>
                  </a:lnTo>
                  <a:lnTo>
                    <a:pt x="643" y="181"/>
                  </a:lnTo>
                  <a:lnTo>
                    <a:pt x="643" y="172"/>
                  </a:lnTo>
                  <a:lnTo>
                    <a:pt x="665" y="158"/>
                  </a:lnTo>
                  <a:lnTo>
                    <a:pt x="670" y="163"/>
                  </a:lnTo>
                  <a:lnTo>
                    <a:pt x="679" y="152"/>
                  </a:lnTo>
                  <a:lnTo>
                    <a:pt x="674" y="134"/>
                  </a:lnTo>
                  <a:lnTo>
                    <a:pt x="701" y="125"/>
                  </a:lnTo>
                  <a:lnTo>
                    <a:pt x="721" y="76"/>
                  </a:lnTo>
                  <a:lnTo>
                    <a:pt x="676" y="89"/>
                  </a:lnTo>
                  <a:lnTo>
                    <a:pt x="670" y="69"/>
                  </a:lnTo>
                  <a:lnTo>
                    <a:pt x="634" y="58"/>
                  </a:lnTo>
                  <a:lnTo>
                    <a:pt x="612" y="9"/>
                  </a:lnTo>
                  <a:lnTo>
                    <a:pt x="589" y="0"/>
                  </a:lnTo>
                  <a:lnTo>
                    <a:pt x="547" y="13"/>
                  </a:lnTo>
                  <a:lnTo>
                    <a:pt x="554" y="22"/>
                  </a:lnTo>
                  <a:lnTo>
                    <a:pt x="536" y="53"/>
                  </a:lnTo>
                  <a:lnTo>
                    <a:pt x="520" y="60"/>
                  </a:lnTo>
                  <a:lnTo>
                    <a:pt x="502" y="53"/>
                  </a:lnTo>
                  <a:lnTo>
                    <a:pt x="493" y="67"/>
                  </a:lnTo>
                  <a:lnTo>
                    <a:pt x="495" y="89"/>
                  </a:lnTo>
                  <a:lnTo>
                    <a:pt x="524" y="85"/>
                  </a:lnTo>
                  <a:lnTo>
                    <a:pt x="540" y="102"/>
                  </a:lnTo>
                  <a:lnTo>
                    <a:pt x="507" y="105"/>
                  </a:lnTo>
                  <a:lnTo>
                    <a:pt x="469" y="132"/>
                  </a:lnTo>
                  <a:lnTo>
                    <a:pt x="451" y="129"/>
                  </a:lnTo>
                  <a:lnTo>
                    <a:pt x="451" y="147"/>
                  </a:lnTo>
                  <a:lnTo>
                    <a:pt x="431" y="161"/>
                  </a:lnTo>
                  <a:lnTo>
                    <a:pt x="366" y="176"/>
                  </a:lnTo>
                  <a:lnTo>
                    <a:pt x="319" y="158"/>
                  </a:lnTo>
                  <a:lnTo>
                    <a:pt x="274" y="161"/>
                  </a:lnTo>
                  <a:lnTo>
                    <a:pt x="252" y="138"/>
                  </a:lnTo>
                  <a:lnTo>
                    <a:pt x="201" y="125"/>
                  </a:lnTo>
                  <a:lnTo>
                    <a:pt x="194" y="91"/>
                  </a:lnTo>
                  <a:lnTo>
                    <a:pt x="178" y="85"/>
                  </a:lnTo>
                  <a:lnTo>
                    <a:pt x="165" y="69"/>
                  </a:lnTo>
                  <a:lnTo>
                    <a:pt x="143" y="78"/>
                  </a:lnTo>
                  <a:lnTo>
                    <a:pt x="140" y="96"/>
                  </a:lnTo>
                  <a:lnTo>
                    <a:pt x="109" y="96"/>
                  </a:lnTo>
                  <a:lnTo>
                    <a:pt x="102" y="125"/>
                  </a:lnTo>
                  <a:lnTo>
                    <a:pt x="73" y="129"/>
                  </a:lnTo>
                  <a:lnTo>
                    <a:pt x="82" y="152"/>
                  </a:lnTo>
                  <a:lnTo>
                    <a:pt x="76" y="170"/>
                  </a:lnTo>
                  <a:lnTo>
                    <a:pt x="29" y="194"/>
                  </a:lnTo>
                  <a:lnTo>
                    <a:pt x="4" y="199"/>
                  </a:lnTo>
                  <a:lnTo>
                    <a:pt x="0" y="2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0" name="Freeform 10570"/>
            <p:cNvSpPr>
              <a:spLocks/>
            </p:cNvSpPr>
            <p:nvPr/>
          </p:nvSpPr>
          <p:spPr bwMode="auto">
            <a:xfrm>
              <a:off x="6304195" y="2985734"/>
              <a:ext cx="1434946" cy="805505"/>
            </a:xfrm>
            <a:custGeom>
              <a:avLst/>
              <a:gdLst>
                <a:gd name="T0" fmla="*/ 11 w 721"/>
                <a:gd name="T1" fmla="*/ 221 h 453"/>
                <a:gd name="T2" fmla="*/ 11 w 721"/>
                <a:gd name="T3" fmla="*/ 239 h 453"/>
                <a:gd name="T4" fmla="*/ 64 w 721"/>
                <a:gd name="T5" fmla="*/ 254 h 453"/>
                <a:gd name="T6" fmla="*/ 60 w 721"/>
                <a:gd name="T7" fmla="*/ 281 h 453"/>
                <a:gd name="T8" fmla="*/ 56 w 721"/>
                <a:gd name="T9" fmla="*/ 299 h 453"/>
                <a:gd name="T10" fmla="*/ 87 w 721"/>
                <a:gd name="T11" fmla="*/ 328 h 453"/>
                <a:gd name="T12" fmla="*/ 143 w 721"/>
                <a:gd name="T13" fmla="*/ 359 h 453"/>
                <a:gd name="T14" fmla="*/ 176 w 721"/>
                <a:gd name="T15" fmla="*/ 357 h 453"/>
                <a:gd name="T16" fmla="*/ 190 w 721"/>
                <a:gd name="T17" fmla="*/ 355 h 453"/>
                <a:gd name="T18" fmla="*/ 263 w 721"/>
                <a:gd name="T19" fmla="*/ 339 h 453"/>
                <a:gd name="T20" fmla="*/ 279 w 721"/>
                <a:gd name="T21" fmla="*/ 355 h 453"/>
                <a:gd name="T22" fmla="*/ 294 w 721"/>
                <a:gd name="T23" fmla="*/ 375 h 453"/>
                <a:gd name="T24" fmla="*/ 294 w 721"/>
                <a:gd name="T25" fmla="*/ 406 h 453"/>
                <a:gd name="T26" fmla="*/ 324 w 721"/>
                <a:gd name="T27" fmla="*/ 438 h 453"/>
                <a:gd name="T28" fmla="*/ 328 w 721"/>
                <a:gd name="T29" fmla="*/ 427 h 453"/>
                <a:gd name="T30" fmla="*/ 370 w 721"/>
                <a:gd name="T31" fmla="*/ 418 h 453"/>
                <a:gd name="T32" fmla="*/ 424 w 721"/>
                <a:gd name="T33" fmla="*/ 438 h 453"/>
                <a:gd name="T34" fmla="*/ 431 w 721"/>
                <a:gd name="T35" fmla="*/ 440 h 453"/>
                <a:gd name="T36" fmla="*/ 469 w 721"/>
                <a:gd name="T37" fmla="*/ 422 h 453"/>
                <a:gd name="T38" fmla="*/ 478 w 721"/>
                <a:gd name="T39" fmla="*/ 427 h 453"/>
                <a:gd name="T40" fmla="*/ 529 w 721"/>
                <a:gd name="T41" fmla="*/ 400 h 453"/>
                <a:gd name="T42" fmla="*/ 547 w 721"/>
                <a:gd name="T43" fmla="*/ 330 h 453"/>
                <a:gd name="T44" fmla="*/ 547 w 721"/>
                <a:gd name="T45" fmla="*/ 306 h 453"/>
                <a:gd name="T46" fmla="*/ 536 w 721"/>
                <a:gd name="T47" fmla="*/ 268 h 453"/>
                <a:gd name="T48" fmla="*/ 576 w 721"/>
                <a:gd name="T49" fmla="*/ 237 h 453"/>
                <a:gd name="T50" fmla="*/ 533 w 721"/>
                <a:gd name="T51" fmla="*/ 239 h 453"/>
                <a:gd name="T52" fmla="*/ 520 w 721"/>
                <a:gd name="T53" fmla="*/ 212 h 453"/>
                <a:gd name="T54" fmla="*/ 571 w 721"/>
                <a:gd name="T55" fmla="*/ 194 h 453"/>
                <a:gd name="T56" fmla="*/ 596 w 721"/>
                <a:gd name="T57" fmla="*/ 199 h 453"/>
                <a:gd name="T58" fmla="*/ 643 w 721"/>
                <a:gd name="T59" fmla="*/ 181 h 453"/>
                <a:gd name="T60" fmla="*/ 665 w 721"/>
                <a:gd name="T61" fmla="*/ 158 h 453"/>
                <a:gd name="T62" fmla="*/ 679 w 721"/>
                <a:gd name="T63" fmla="*/ 152 h 453"/>
                <a:gd name="T64" fmla="*/ 701 w 721"/>
                <a:gd name="T65" fmla="*/ 125 h 453"/>
                <a:gd name="T66" fmla="*/ 676 w 721"/>
                <a:gd name="T67" fmla="*/ 89 h 453"/>
                <a:gd name="T68" fmla="*/ 634 w 721"/>
                <a:gd name="T69" fmla="*/ 58 h 453"/>
                <a:gd name="T70" fmla="*/ 589 w 721"/>
                <a:gd name="T71" fmla="*/ 0 h 453"/>
                <a:gd name="T72" fmla="*/ 554 w 721"/>
                <a:gd name="T73" fmla="*/ 22 h 453"/>
                <a:gd name="T74" fmla="*/ 520 w 721"/>
                <a:gd name="T75" fmla="*/ 60 h 453"/>
                <a:gd name="T76" fmla="*/ 493 w 721"/>
                <a:gd name="T77" fmla="*/ 67 h 453"/>
                <a:gd name="T78" fmla="*/ 524 w 721"/>
                <a:gd name="T79" fmla="*/ 85 h 453"/>
                <a:gd name="T80" fmla="*/ 507 w 721"/>
                <a:gd name="T81" fmla="*/ 105 h 453"/>
                <a:gd name="T82" fmla="*/ 451 w 721"/>
                <a:gd name="T83" fmla="*/ 129 h 453"/>
                <a:gd name="T84" fmla="*/ 431 w 721"/>
                <a:gd name="T85" fmla="*/ 161 h 453"/>
                <a:gd name="T86" fmla="*/ 319 w 721"/>
                <a:gd name="T87" fmla="*/ 158 h 453"/>
                <a:gd name="T88" fmla="*/ 252 w 721"/>
                <a:gd name="T89" fmla="*/ 138 h 453"/>
                <a:gd name="T90" fmla="*/ 194 w 721"/>
                <a:gd name="T91" fmla="*/ 91 h 453"/>
                <a:gd name="T92" fmla="*/ 165 w 721"/>
                <a:gd name="T93" fmla="*/ 69 h 453"/>
                <a:gd name="T94" fmla="*/ 140 w 721"/>
                <a:gd name="T95" fmla="*/ 96 h 453"/>
                <a:gd name="T96" fmla="*/ 102 w 721"/>
                <a:gd name="T97" fmla="*/ 125 h 453"/>
                <a:gd name="T98" fmla="*/ 82 w 721"/>
                <a:gd name="T99" fmla="*/ 152 h 453"/>
                <a:gd name="T100" fmla="*/ 29 w 721"/>
                <a:gd name="T101" fmla="*/ 194 h 453"/>
                <a:gd name="T102" fmla="*/ 0 w 721"/>
                <a:gd name="T103" fmla="*/ 214 h 4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1"/>
                <a:gd name="T157" fmla="*/ 0 h 453"/>
                <a:gd name="T158" fmla="*/ 721 w 721"/>
                <a:gd name="T159" fmla="*/ 453 h 4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1" h="453">
                  <a:moveTo>
                    <a:pt x="0" y="214"/>
                  </a:moveTo>
                  <a:lnTo>
                    <a:pt x="11" y="221"/>
                  </a:lnTo>
                  <a:lnTo>
                    <a:pt x="11" y="237"/>
                  </a:lnTo>
                  <a:lnTo>
                    <a:pt x="11" y="239"/>
                  </a:lnTo>
                  <a:lnTo>
                    <a:pt x="47" y="261"/>
                  </a:lnTo>
                  <a:lnTo>
                    <a:pt x="64" y="254"/>
                  </a:lnTo>
                  <a:lnTo>
                    <a:pt x="78" y="261"/>
                  </a:lnTo>
                  <a:lnTo>
                    <a:pt x="60" y="281"/>
                  </a:lnTo>
                  <a:lnTo>
                    <a:pt x="69" y="297"/>
                  </a:lnTo>
                  <a:lnTo>
                    <a:pt x="56" y="299"/>
                  </a:lnTo>
                  <a:lnTo>
                    <a:pt x="62" y="319"/>
                  </a:lnTo>
                  <a:lnTo>
                    <a:pt x="87" y="328"/>
                  </a:lnTo>
                  <a:lnTo>
                    <a:pt x="125" y="342"/>
                  </a:lnTo>
                  <a:lnTo>
                    <a:pt x="143" y="359"/>
                  </a:lnTo>
                  <a:lnTo>
                    <a:pt x="169" y="359"/>
                  </a:lnTo>
                  <a:lnTo>
                    <a:pt x="176" y="357"/>
                  </a:lnTo>
                  <a:lnTo>
                    <a:pt x="178" y="366"/>
                  </a:lnTo>
                  <a:lnTo>
                    <a:pt x="190" y="355"/>
                  </a:lnTo>
                  <a:lnTo>
                    <a:pt x="212" y="359"/>
                  </a:lnTo>
                  <a:lnTo>
                    <a:pt x="263" y="339"/>
                  </a:lnTo>
                  <a:lnTo>
                    <a:pt x="268" y="351"/>
                  </a:lnTo>
                  <a:lnTo>
                    <a:pt x="279" y="355"/>
                  </a:lnTo>
                  <a:lnTo>
                    <a:pt x="292" y="364"/>
                  </a:lnTo>
                  <a:lnTo>
                    <a:pt x="294" y="375"/>
                  </a:lnTo>
                  <a:lnTo>
                    <a:pt x="281" y="409"/>
                  </a:lnTo>
                  <a:lnTo>
                    <a:pt x="294" y="406"/>
                  </a:lnTo>
                  <a:lnTo>
                    <a:pt x="301" y="431"/>
                  </a:lnTo>
                  <a:lnTo>
                    <a:pt x="324" y="438"/>
                  </a:lnTo>
                  <a:lnTo>
                    <a:pt x="330" y="440"/>
                  </a:lnTo>
                  <a:lnTo>
                    <a:pt x="328" y="427"/>
                  </a:lnTo>
                  <a:lnTo>
                    <a:pt x="337" y="427"/>
                  </a:lnTo>
                  <a:lnTo>
                    <a:pt x="370" y="418"/>
                  </a:lnTo>
                  <a:lnTo>
                    <a:pt x="402" y="438"/>
                  </a:lnTo>
                  <a:lnTo>
                    <a:pt x="424" y="438"/>
                  </a:lnTo>
                  <a:lnTo>
                    <a:pt x="428" y="453"/>
                  </a:lnTo>
                  <a:lnTo>
                    <a:pt x="431" y="440"/>
                  </a:lnTo>
                  <a:lnTo>
                    <a:pt x="462" y="433"/>
                  </a:lnTo>
                  <a:lnTo>
                    <a:pt x="469" y="422"/>
                  </a:lnTo>
                  <a:lnTo>
                    <a:pt x="475" y="427"/>
                  </a:lnTo>
                  <a:lnTo>
                    <a:pt x="478" y="427"/>
                  </a:lnTo>
                  <a:lnTo>
                    <a:pt x="502" y="420"/>
                  </a:lnTo>
                  <a:lnTo>
                    <a:pt x="529" y="400"/>
                  </a:lnTo>
                  <a:lnTo>
                    <a:pt x="569" y="333"/>
                  </a:lnTo>
                  <a:lnTo>
                    <a:pt x="547" y="330"/>
                  </a:lnTo>
                  <a:lnTo>
                    <a:pt x="567" y="321"/>
                  </a:lnTo>
                  <a:lnTo>
                    <a:pt x="547" y="306"/>
                  </a:lnTo>
                  <a:lnTo>
                    <a:pt x="567" y="310"/>
                  </a:lnTo>
                  <a:lnTo>
                    <a:pt x="536" y="268"/>
                  </a:lnTo>
                  <a:lnTo>
                    <a:pt x="547" y="250"/>
                  </a:lnTo>
                  <a:lnTo>
                    <a:pt x="576" y="237"/>
                  </a:lnTo>
                  <a:lnTo>
                    <a:pt x="556" y="230"/>
                  </a:lnTo>
                  <a:lnTo>
                    <a:pt x="533" y="239"/>
                  </a:lnTo>
                  <a:lnTo>
                    <a:pt x="518" y="219"/>
                  </a:lnTo>
                  <a:lnTo>
                    <a:pt x="520" y="212"/>
                  </a:lnTo>
                  <a:lnTo>
                    <a:pt x="567" y="185"/>
                  </a:lnTo>
                  <a:lnTo>
                    <a:pt x="571" y="194"/>
                  </a:lnTo>
                  <a:lnTo>
                    <a:pt x="562" y="216"/>
                  </a:lnTo>
                  <a:lnTo>
                    <a:pt x="596" y="199"/>
                  </a:lnTo>
                  <a:lnTo>
                    <a:pt x="627" y="178"/>
                  </a:lnTo>
                  <a:lnTo>
                    <a:pt x="643" y="181"/>
                  </a:lnTo>
                  <a:lnTo>
                    <a:pt x="643" y="172"/>
                  </a:lnTo>
                  <a:lnTo>
                    <a:pt x="665" y="158"/>
                  </a:lnTo>
                  <a:lnTo>
                    <a:pt x="670" y="163"/>
                  </a:lnTo>
                  <a:lnTo>
                    <a:pt x="679" y="152"/>
                  </a:lnTo>
                  <a:lnTo>
                    <a:pt x="674" y="134"/>
                  </a:lnTo>
                  <a:lnTo>
                    <a:pt x="701" y="125"/>
                  </a:lnTo>
                  <a:lnTo>
                    <a:pt x="721" y="76"/>
                  </a:lnTo>
                  <a:lnTo>
                    <a:pt x="676" y="89"/>
                  </a:lnTo>
                  <a:lnTo>
                    <a:pt x="670" y="69"/>
                  </a:lnTo>
                  <a:lnTo>
                    <a:pt x="634" y="58"/>
                  </a:lnTo>
                  <a:lnTo>
                    <a:pt x="612" y="9"/>
                  </a:lnTo>
                  <a:lnTo>
                    <a:pt x="589" y="0"/>
                  </a:lnTo>
                  <a:lnTo>
                    <a:pt x="547" y="13"/>
                  </a:lnTo>
                  <a:lnTo>
                    <a:pt x="554" y="22"/>
                  </a:lnTo>
                  <a:lnTo>
                    <a:pt x="536" y="53"/>
                  </a:lnTo>
                  <a:lnTo>
                    <a:pt x="520" y="60"/>
                  </a:lnTo>
                  <a:lnTo>
                    <a:pt x="502" y="53"/>
                  </a:lnTo>
                  <a:lnTo>
                    <a:pt x="493" y="67"/>
                  </a:lnTo>
                  <a:lnTo>
                    <a:pt x="495" y="89"/>
                  </a:lnTo>
                  <a:lnTo>
                    <a:pt x="524" y="85"/>
                  </a:lnTo>
                  <a:lnTo>
                    <a:pt x="540" y="102"/>
                  </a:lnTo>
                  <a:lnTo>
                    <a:pt x="507" y="105"/>
                  </a:lnTo>
                  <a:lnTo>
                    <a:pt x="469" y="132"/>
                  </a:lnTo>
                  <a:lnTo>
                    <a:pt x="451" y="129"/>
                  </a:lnTo>
                  <a:lnTo>
                    <a:pt x="451" y="147"/>
                  </a:lnTo>
                  <a:lnTo>
                    <a:pt x="431" y="161"/>
                  </a:lnTo>
                  <a:lnTo>
                    <a:pt x="366" y="176"/>
                  </a:lnTo>
                  <a:lnTo>
                    <a:pt x="319" y="158"/>
                  </a:lnTo>
                  <a:lnTo>
                    <a:pt x="274" y="161"/>
                  </a:lnTo>
                  <a:lnTo>
                    <a:pt x="252" y="138"/>
                  </a:lnTo>
                  <a:lnTo>
                    <a:pt x="201" y="125"/>
                  </a:lnTo>
                  <a:lnTo>
                    <a:pt x="194" y="91"/>
                  </a:lnTo>
                  <a:lnTo>
                    <a:pt x="178" y="85"/>
                  </a:lnTo>
                  <a:lnTo>
                    <a:pt x="165" y="69"/>
                  </a:lnTo>
                  <a:lnTo>
                    <a:pt x="143" y="78"/>
                  </a:lnTo>
                  <a:lnTo>
                    <a:pt x="140" y="96"/>
                  </a:lnTo>
                  <a:lnTo>
                    <a:pt x="109" y="96"/>
                  </a:lnTo>
                  <a:lnTo>
                    <a:pt x="102" y="125"/>
                  </a:lnTo>
                  <a:lnTo>
                    <a:pt x="73" y="129"/>
                  </a:lnTo>
                  <a:lnTo>
                    <a:pt x="82" y="152"/>
                  </a:lnTo>
                  <a:lnTo>
                    <a:pt x="76" y="170"/>
                  </a:lnTo>
                  <a:lnTo>
                    <a:pt x="29" y="194"/>
                  </a:lnTo>
                  <a:lnTo>
                    <a:pt x="4" y="199"/>
                  </a:lnTo>
                  <a:lnTo>
                    <a:pt x="0" y="214"/>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1" name="Freeform 10571"/>
            <p:cNvSpPr>
              <a:spLocks/>
            </p:cNvSpPr>
            <p:nvPr/>
          </p:nvSpPr>
          <p:spPr bwMode="auto">
            <a:xfrm>
              <a:off x="7126155" y="3800130"/>
              <a:ext cx="47765" cy="39119"/>
            </a:xfrm>
            <a:custGeom>
              <a:avLst/>
              <a:gdLst>
                <a:gd name="T0" fmla="*/ 0 w 24"/>
                <a:gd name="T1" fmla="*/ 15 h 22"/>
                <a:gd name="T2" fmla="*/ 11 w 24"/>
                <a:gd name="T3" fmla="*/ 22 h 22"/>
                <a:gd name="T4" fmla="*/ 24 w 24"/>
                <a:gd name="T5" fmla="*/ 2 h 22"/>
                <a:gd name="T6" fmla="*/ 7 w 24"/>
                <a:gd name="T7" fmla="*/ 0 h 22"/>
                <a:gd name="T8" fmla="*/ 0 w 24"/>
                <a:gd name="T9" fmla="*/ 15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0" y="15"/>
                  </a:moveTo>
                  <a:lnTo>
                    <a:pt x="11" y="22"/>
                  </a:lnTo>
                  <a:lnTo>
                    <a:pt x="24" y="2"/>
                  </a:lnTo>
                  <a:lnTo>
                    <a:pt x="7" y="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2" name="Freeform 10572"/>
            <p:cNvSpPr>
              <a:spLocks/>
            </p:cNvSpPr>
            <p:nvPr/>
          </p:nvSpPr>
          <p:spPr bwMode="auto">
            <a:xfrm>
              <a:off x="7126155" y="3800130"/>
              <a:ext cx="47765" cy="39119"/>
            </a:xfrm>
            <a:custGeom>
              <a:avLst/>
              <a:gdLst>
                <a:gd name="T0" fmla="*/ 0 w 24"/>
                <a:gd name="T1" fmla="*/ 15 h 22"/>
                <a:gd name="T2" fmla="*/ 11 w 24"/>
                <a:gd name="T3" fmla="*/ 22 h 22"/>
                <a:gd name="T4" fmla="*/ 24 w 24"/>
                <a:gd name="T5" fmla="*/ 2 h 22"/>
                <a:gd name="T6" fmla="*/ 7 w 24"/>
                <a:gd name="T7" fmla="*/ 0 h 22"/>
                <a:gd name="T8" fmla="*/ 0 w 24"/>
                <a:gd name="T9" fmla="*/ 15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0" y="15"/>
                  </a:moveTo>
                  <a:lnTo>
                    <a:pt x="11" y="22"/>
                  </a:lnTo>
                  <a:lnTo>
                    <a:pt x="24" y="2"/>
                  </a:lnTo>
                  <a:lnTo>
                    <a:pt x="7" y="0"/>
                  </a:lnTo>
                  <a:lnTo>
                    <a:pt x="0" y="1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3" name="Freeform 10573"/>
            <p:cNvSpPr>
              <a:spLocks/>
            </p:cNvSpPr>
            <p:nvPr/>
          </p:nvSpPr>
          <p:spPr bwMode="auto">
            <a:xfrm>
              <a:off x="6170852" y="3437386"/>
              <a:ext cx="688616" cy="613464"/>
            </a:xfrm>
            <a:custGeom>
              <a:avLst/>
              <a:gdLst>
                <a:gd name="T0" fmla="*/ 0 w 346"/>
                <a:gd name="T1" fmla="*/ 157 h 345"/>
                <a:gd name="T2" fmla="*/ 11 w 346"/>
                <a:gd name="T3" fmla="*/ 168 h 345"/>
                <a:gd name="T4" fmla="*/ 27 w 346"/>
                <a:gd name="T5" fmla="*/ 164 h 345"/>
                <a:gd name="T6" fmla="*/ 11 w 346"/>
                <a:gd name="T7" fmla="*/ 175 h 345"/>
                <a:gd name="T8" fmla="*/ 27 w 346"/>
                <a:gd name="T9" fmla="*/ 193 h 345"/>
                <a:gd name="T10" fmla="*/ 44 w 346"/>
                <a:gd name="T11" fmla="*/ 188 h 345"/>
                <a:gd name="T12" fmla="*/ 49 w 346"/>
                <a:gd name="T13" fmla="*/ 173 h 345"/>
                <a:gd name="T14" fmla="*/ 53 w 346"/>
                <a:gd name="T15" fmla="*/ 175 h 345"/>
                <a:gd name="T16" fmla="*/ 62 w 346"/>
                <a:gd name="T17" fmla="*/ 249 h 345"/>
                <a:gd name="T18" fmla="*/ 71 w 346"/>
                <a:gd name="T19" fmla="*/ 255 h 345"/>
                <a:gd name="T20" fmla="*/ 82 w 346"/>
                <a:gd name="T21" fmla="*/ 295 h 345"/>
                <a:gd name="T22" fmla="*/ 109 w 346"/>
                <a:gd name="T23" fmla="*/ 345 h 345"/>
                <a:gd name="T24" fmla="*/ 138 w 346"/>
                <a:gd name="T25" fmla="*/ 320 h 345"/>
                <a:gd name="T26" fmla="*/ 143 w 346"/>
                <a:gd name="T27" fmla="*/ 255 h 345"/>
                <a:gd name="T28" fmla="*/ 214 w 346"/>
                <a:gd name="T29" fmla="*/ 204 h 345"/>
                <a:gd name="T30" fmla="*/ 234 w 346"/>
                <a:gd name="T31" fmla="*/ 177 h 345"/>
                <a:gd name="T32" fmla="*/ 245 w 346"/>
                <a:gd name="T33" fmla="*/ 184 h 345"/>
                <a:gd name="T34" fmla="*/ 241 w 346"/>
                <a:gd name="T35" fmla="*/ 150 h 345"/>
                <a:gd name="T36" fmla="*/ 232 w 346"/>
                <a:gd name="T37" fmla="*/ 143 h 345"/>
                <a:gd name="T38" fmla="*/ 241 w 346"/>
                <a:gd name="T39" fmla="*/ 137 h 345"/>
                <a:gd name="T40" fmla="*/ 234 w 346"/>
                <a:gd name="T41" fmla="*/ 130 h 345"/>
                <a:gd name="T42" fmla="*/ 241 w 346"/>
                <a:gd name="T43" fmla="*/ 121 h 345"/>
                <a:gd name="T44" fmla="*/ 257 w 346"/>
                <a:gd name="T45" fmla="*/ 137 h 345"/>
                <a:gd name="T46" fmla="*/ 283 w 346"/>
                <a:gd name="T47" fmla="*/ 139 h 345"/>
                <a:gd name="T48" fmla="*/ 270 w 346"/>
                <a:gd name="T49" fmla="*/ 155 h 345"/>
                <a:gd name="T50" fmla="*/ 277 w 346"/>
                <a:gd name="T51" fmla="*/ 166 h 345"/>
                <a:gd name="T52" fmla="*/ 283 w 346"/>
                <a:gd name="T53" fmla="*/ 157 h 345"/>
                <a:gd name="T54" fmla="*/ 288 w 346"/>
                <a:gd name="T55" fmla="*/ 179 h 345"/>
                <a:gd name="T56" fmla="*/ 319 w 346"/>
                <a:gd name="T57" fmla="*/ 121 h 345"/>
                <a:gd name="T58" fmla="*/ 341 w 346"/>
                <a:gd name="T59" fmla="*/ 114 h 345"/>
                <a:gd name="T60" fmla="*/ 346 w 346"/>
                <a:gd name="T61" fmla="*/ 101 h 345"/>
                <a:gd name="T62" fmla="*/ 332 w 346"/>
                <a:gd name="T63" fmla="*/ 97 h 345"/>
                <a:gd name="T64" fmla="*/ 328 w 346"/>
                <a:gd name="T65" fmla="*/ 85 h 345"/>
                <a:gd name="T66" fmla="*/ 279 w 346"/>
                <a:gd name="T67" fmla="*/ 105 h 345"/>
                <a:gd name="T68" fmla="*/ 281 w 346"/>
                <a:gd name="T69" fmla="*/ 117 h 345"/>
                <a:gd name="T70" fmla="*/ 250 w 346"/>
                <a:gd name="T71" fmla="*/ 119 h 345"/>
                <a:gd name="T72" fmla="*/ 245 w 346"/>
                <a:gd name="T73" fmla="*/ 112 h 345"/>
                <a:gd name="T74" fmla="*/ 243 w 346"/>
                <a:gd name="T75" fmla="*/ 103 h 345"/>
                <a:gd name="T76" fmla="*/ 236 w 346"/>
                <a:gd name="T77" fmla="*/ 105 h 345"/>
                <a:gd name="T78" fmla="*/ 234 w 346"/>
                <a:gd name="T79" fmla="*/ 123 h 345"/>
                <a:gd name="T80" fmla="*/ 174 w 346"/>
                <a:gd name="T81" fmla="*/ 112 h 345"/>
                <a:gd name="T82" fmla="*/ 140 w 346"/>
                <a:gd name="T83" fmla="*/ 94 h 345"/>
                <a:gd name="T84" fmla="*/ 152 w 346"/>
                <a:gd name="T85" fmla="*/ 74 h 345"/>
                <a:gd name="T86" fmla="*/ 129 w 346"/>
                <a:gd name="T87" fmla="*/ 65 h 345"/>
                <a:gd name="T88" fmla="*/ 123 w 346"/>
                <a:gd name="T89" fmla="*/ 45 h 345"/>
                <a:gd name="T90" fmla="*/ 136 w 346"/>
                <a:gd name="T91" fmla="*/ 43 h 345"/>
                <a:gd name="T92" fmla="*/ 127 w 346"/>
                <a:gd name="T93" fmla="*/ 27 h 345"/>
                <a:gd name="T94" fmla="*/ 145 w 346"/>
                <a:gd name="T95" fmla="*/ 7 h 345"/>
                <a:gd name="T96" fmla="*/ 131 w 346"/>
                <a:gd name="T97" fmla="*/ 0 h 345"/>
                <a:gd name="T98" fmla="*/ 114 w 346"/>
                <a:gd name="T99" fmla="*/ 7 h 345"/>
                <a:gd name="T100" fmla="*/ 102 w 346"/>
                <a:gd name="T101" fmla="*/ 16 h 345"/>
                <a:gd name="T102" fmla="*/ 69 w 346"/>
                <a:gd name="T103" fmla="*/ 16 h 345"/>
                <a:gd name="T104" fmla="*/ 69 w 346"/>
                <a:gd name="T105" fmla="*/ 36 h 345"/>
                <a:gd name="T106" fmla="*/ 85 w 346"/>
                <a:gd name="T107" fmla="*/ 47 h 345"/>
                <a:gd name="T108" fmla="*/ 76 w 346"/>
                <a:gd name="T109" fmla="*/ 54 h 345"/>
                <a:gd name="T110" fmla="*/ 78 w 346"/>
                <a:gd name="T111" fmla="*/ 65 h 345"/>
                <a:gd name="T112" fmla="*/ 44 w 346"/>
                <a:gd name="T113" fmla="*/ 103 h 345"/>
                <a:gd name="T114" fmla="*/ 29 w 346"/>
                <a:gd name="T115" fmla="*/ 103 h 345"/>
                <a:gd name="T116" fmla="*/ 18 w 346"/>
                <a:gd name="T117" fmla="*/ 114 h 345"/>
                <a:gd name="T118" fmla="*/ 35 w 346"/>
                <a:gd name="T119" fmla="*/ 150 h 345"/>
                <a:gd name="T120" fmla="*/ 9 w 346"/>
                <a:gd name="T121" fmla="*/ 150 h 345"/>
                <a:gd name="T122" fmla="*/ 0 w 346"/>
                <a:gd name="T123" fmla="*/ 157 h 3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345"/>
                <a:gd name="T188" fmla="*/ 346 w 346"/>
                <a:gd name="T189" fmla="*/ 345 h 3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345">
                  <a:moveTo>
                    <a:pt x="0" y="157"/>
                  </a:moveTo>
                  <a:lnTo>
                    <a:pt x="11" y="168"/>
                  </a:lnTo>
                  <a:lnTo>
                    <a:pt x="27" y="164"/>
                  </a:lnTo>
                  <a:lnTo>
                    <a:pt x="11" y="175"/>
                  </a:lnTo>
                  <a:lnTo>
                    <a:pt x="27" y="193"/>
                  </a:lnTo>
                  <a:lnTo>
                    <a:pt x="44" y="188"/>
                  </a:lnTo>
                  <a:lnTo>
                    <a:pt x="49" y="173"/>
                  </a:lnTo>
                  <a:lnTo>
                    <a:pt x="53" y="175"/>
                  </a:lnTo>
                  <a:lnTo>
                    <a:pt x="62" y="249"/>
                  </a:lnTo>
                  <a:lnTo>
                    <a:pt x="71" y="255"/>
                  </a:lnTo>
                  <a:lnTo>
                    <a:pt x="82" y="295"/>
                  </a:lnTo>
                  <a:lnTo>
                    <a:pt x="109" y="345"/>
                  </a:lnTo>
                  <a:lnTo>
                    <a:pt x="138" y="320"/>
                  </a:lnTo>
                  <a:lnTo>
                    <a:pt x="143" y="255"/>
                  </a:lnTo>
                  <a:lnTo>
                    <a:pt x="214" y="204"/>
                  </a:lnTo>
                  <a:lnTo>
                    <a:pt x="234" y="177"/>
                  </a:lnTo>
                  <a:lnTo>
                    <a:pt x="245" y="184"/>
                  </a:lnTo>
                  <a:lnTo>
                    <a:pt x="241" y="150"/>
                  </a:lnTo>
                  <a:lnTo>
                    <a:pt x="232" y="143"/>
                  </a:lnTo>
                  <a:lnTo>
                    <a:pt x="241" y="137"/>
                  </a:lnTo>
                  <a:lnTo>
                    <a:pt x="234" y="130"/>
                  </a:lnTo>
                  <a:lnTo>
                    <a:pt x="241" y="121"/>
                  </a:lnTo>
                  <a:lnTo>
                    <a:pt x="257" y="137"/>
                  </a:lnTo>
                  <a:lnTo>
                    <a:pt x="283" y="139"/>
                  </a:lnTo>
                  <a:lnTo>
                    <a:pt x="270" y="155"/>
                  </a:lnTo>
                  <a:lnTo>
                    <a:pt x="277" y="166"/>
                  </a:lnTo>
                  <a:lnTo>
                    <a:pt x="283" y="157"/>
                  </a:lnTo>
                  <a:lnTo>
                    <a:pt x="288" y="179"/>
                  </a:lnTo>
                  <a:lnTo>
                    <a:pt x="319" y="121"/>
                  </a:lnTo>
                  <a:lnTo>
                    <a:pt x="341" y="114"/>
                  </a:lnTo>
                  <a:lnTo>
                    <a:pt x="346" y="101"/>
                  </a:lnTo>
                  <a:lnTo>
                    <a:pt x="332" y="97"/>
                  </a:lnTo>
                  <a:lnTo>
                    <a:pt x="328" y="85"/>
                  </a:lnTo>
                  <a:lnTo>
                    <a:pt x="279" y="105"/>
                  </a:lnTo>
                  <a:lnTo>
                    <a:pt x="281" y="117"/>
                  </a:lnTo>
                  <a:lnTo>
                    <a:pt x="250" y="119"/>
                  </a:lnTo>
                  <a:lnTo>
                    <a:pt x="245" y="112"/>
                  </a:lnTo>
                  <a:lnTo>
                    <a:pt x="243" y="103"/>
                  </a:lnTo>
                  <a:lnTo>
                    <a:pt x="236" y="105"/>
                  </a:lnTo>
                  <a:lnTo>
                    <a:pt x="234" y="123"/>
                  </a:lnTo>
                  <a:lnTo>
                    <a:pt x="174" y="112"/>
                  </a:lnTo>
                  <a:lnTo>
                    <a:pt x="140" y="94"/>
                  </a:lnTo>
                  <a:lnTo>
                    <a:pt x="152" y="74"/>
                  </a:lnTo>
                  <a:lnTo>
                    <a:pt x="129" y="65"/>
                  </a:lnTo>
                  <a:lnTo>
                    <a:pt x="123" y="45"/>
                  </a:lnTo>
                  <a:lnTo>
                    <a:pt x="136" y="43"/>
                  </a:lnTo>
                  <a:lnTo>
                    <a:pt x="127" y="27"/>
                  </a:lnTo>
                  <a:lnTo>
                    <a:pt x="145" y="7"/>
                  </a:lnTo>
                  <a:lnTo>
                    <a:pt x="131" y="0"/>
                  </a:lnTo>
                  <a:lnTo>
                    <a:pt x="114" y="7"/>
                  </a:lnTo>
                  <a:lnTo>
                    <a:pt x="102" y="16"/>
                  </a:lnTo>
                  <a:lnTo>
                    <a:pt x="69" y="16"/>
                  </a:lnTo>
                  <a:lnTo>
                    <a:pt x="69" y="36"/>
                  </a:lnTo>
                  <a:lnTo>
                    <a:pt x="85" y="47"/>
                  </a:lnTo>
                  <a:lnTo>
                    <a:pt x="76" y="54"/>
                  </a:lnTo>
                  <a:lnTo>
                    <a:pt x="78" y="65"/>
                  </a:lnTo>
                  <a:lnTo>
                    <a:pt x="44" y="103"/>
                  </a:lnTo>
                  <a:lnTo>
                    <a:pt x="29" y="103"/>
                  </a:lnTo>
                  <a:lnTo>
                    <a:pt x="18" y="114"/>
                  </a:lnTo>
                  <a:lnTo>
                    <a:pt x="35" y="150"/>
                  </a:lnTo>
                  <a:lnTo>
                    <a:pt x="9" y="150"/>
                  </a:lnTo>
                  <a:lnTo>
                    <a:pt x="0" y="1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4" name="Freeform 10574"/>
            <p:cNvSpPr>
              <a:spLocks/>
            </p:cNvSpPr>
            <p:nvPr/>
          </p:nvSpPr>
          <p:spPr bwMode="auto">
            <a:xfrm>
              <a:off x="6170852" y="3437386"/>
              <a:ext cx="688616" cy="613464"/>
            </a:xfrm>
            <a:custGeom>
              <a:avLst/>
              <a:gdLst>
                <a:gd name="T0" fmla="*/ 0 w 346"/>
                <a:gd name="T1" fmla="*/ 157 h 345"/>
                <a:gd name="T2" fmla="*/ 11 w 346"/>
                <a:gd name="T3" fmla="*/ 168 h 345"/>
                <a:gd name="T4" fmla="*/ 27 w 346"/>
                <a:gd name="T5" fmla="*/ 164 h 345"/>
                <a:gd name="T6" fmla="*/ 11 w 346"/>
                <a:gd name="T7" fmla="*/ 175 h 345"/>
                <a:gd name="T8" fmla="*/ 27 w 346"/>
                <a:gd name="T9" fmla="*/ 193 h 345"/>
                <a:gd name="T10" fmla="*/ 44 w 346"/>
                <a:gd name="T11" fmla="*/ 188 h 345"/>
                <a:gd name="T12" fmla="*/ 49 w 346"/>
                <a:gd name="T13" fmla="*/ 173 h 345"/>
                <a:gd name="T14" fmla="*/ 53 w 346"/>
                <a:gd name="T15" fmla="*/ 175 h 345"/>
                <a:gd name="T16" fmla="*/ 62 w 346"/>
                <a:gd name="T17" fmla="*/ 249 h 345"/>
                <a:gd name="T18" fmla="*/ 71 w 346"/>
                <a:gd name="T19" fmla="*/ 255 h 345"/>
                <a:gd name="T20" fmla="*/ 82 w 346"/>
                <a:gd name="T21" fmla="*/ 295 h 345"/>
                <a:gd name="T22" fmla="*/ 109 w 346"/>
                <a:gd name="T23" fmla="*/ 345 h 345"/>
                <a:gd name="T24" fmla="*/ 138 w 346"/>
                <a:gd name="T25" fmla="*/ 320 h 345"/>
                <a:gd name="T26" fmla="*/ 143 w 346"/>
                <a:gd name="T27" fmla="*/ 255 h 345"/>
                <a:gd name="T28" fmla="*/ 214 w 346"/>
                <a:gd name="T29" fmla="*/ 204 h 345"/>
                <a:gd name="T30" fmla="*/ 234 w 346"/>
                <a:gd name="T31" fmla="*/ 177 h 345"/>
                <a:gd name="T32" fmla="*/ 245 w 346"/>
                <a:gd name="T33" fmla="*/ 184 h 345"/>
                <a:gd name="T34" fmla="*/ 241 w 346"/>
                <a:gd name="T35" fmla="*/ 150 h 345"/>
                <a:gd name="T36" fmla="*/ 232 w 346"/>
                <a:gd name="T37" fmla="*/ 143 h 345"/>
                <a:gd name="T38" fmla="*/ 241 w 346"/>
                <a:gd name="T39" fmla="*/ 137 h 345"/>
                <a:gd name="T40" fmla="*/ 234 w 346"/>
                <a:gd name="T41" fmla="*/ 130 h 345"/>
                <a:gd name="T42" fmla="*/ 241 w 346"/>
                <a:gd name="T43" fmla="*/ 121 h 345"/>
                <a:gd name="T44" fmla="*/ 257 w 346"/>
                <a:gd name="T45" fmla="*/ 137 h 345"/>
                <a:gd name="T46" fmla="*/ 283 w 346"/>
                <a:gd name="T47" fmla="*/ 139 h 345"/>
                <a:gd name="T48" fmla="*/ 270 w 346"/>
                <a:gd name="T49" fmla="*/ 155 h 345"/>
                <a:gd name="T50" fmla="*/ 277 w 346"/>
                <a:gd name="T51" fmla="*/ 166 h 345"/>
                <a:gd name="T52" fmla="*/ 283 w 346"/>
                <a:gd name="T53" fmla="*/ 157 h 345"/>
                <a:gd name="T54" fmla="*/ 288 w 346"/>
                <a:gd name="T55" fmla="*/ 179 h 345"/>
                <a:gd name="T56" fmla="*/ 319 w 346"/>
                <a:gd name="T57" fmla="*/ 121 h 345"/>
                <a:gd name="T58" fmla="*/ 341 w 346"/>
                <a:gd name="T59" fmla="*/ 114 h 345"/>
                <a:gd name="T60" fmla="*/ 346 w 346"/>
                <a:gd name="T61" fmla="*/ 101 h 345"/>
                <a:gd name="T62" fmla="*/ 332 w 346"/>
                <a:gd name="T63" fmla="*/ 97 h 345"/>
                <a:gd name="T64" fmla="*/ 328 w 346"/>
                <a:gd name="T65" fmla="*/ 85 h 345"/>
                <a:gd name="T66" fmla="*/ 279 w 346"/>
                <a:gd name="T67" fmla="*/ 105 h 345"/>
                <a:gd name="T68" fmla="*/ 281 w 346"/>
                <a:gd name="T69" fmla="*/ 117 h 345"/>
                <a:gd name="T70" fmla="*/ 250 w 346"/>
                <a:gd name="T71" fmla="*/ 119 h 345"/>
                <a:gd name="T72" fmla="*/ 245 w 346"/>
                <a:gd name="T73" fmla="*/ 112 h 345"/>
                <a:gd name="T74" fmla="*/ 243 w 346"/>
                <a:gd name="T75" fmla="*/ 103 h 345"/>
                <a:gd name="T76" fmla="*/ 236 w 346"/>
                <a:gd name="T77" fmla="*/ 105 h 345"/>
                <a:gd name="T78" fmla="*/ 234 w 346"/>
                <a:gd name="T79" fmla="*/ 123 h 345"/>
                <a:gd name="T80" fmla="*/ 174 w 346"/>
                <a:gd name="T81" fmla="*/ 112 h 345"/>
                <a:gd name="T82" fmla="*/ 140 w 346"/>
                <a:gd name="T83" fmla="*/ 94 h 345"/>
                <a:gd name="T84" fmla="*/ 152 w 346"/>
                <a:gd name="T85" fmla="*/ 74 h 345"/>
                <a:gd name="T86" fmla="*/ 129 w 346"/>
                <a:gd name="T87" fmla="*/ 65 h 345"/>
                <a:gd name="T88" fmla="*/ 123 w 346"/>
                <a:gd name="T89" fmla="*/ 45 h 345"/>
                <a:gd name="T90" fmla="*/ 136 w 346"/>
                <a:gd name="T91" fmla="*/ 43 h 345"/>
                <a:gd name="T92" fmla="*/ 127 w 346"/>
                <a:gd name="T93" fmla="*/ 27 h 345"/>
                <a:gd name="T94" fmla="*/ 145 w 346"/>
                <a:gd name="T95" fmla="*/ 7 h 345"/>
                <a:gd name="T96" fmla="*/ 131 w 346"/>
                <a:gd name="T97" fmla="*/ 0 h 345"/>
                <a:gd name="T98" fmla="*/ 114 w 346"/>
                <a:gd name="T99" fmla="*/ 7 h 345"/>
                <a:gd name="T100" fmla="*/ 102 w 346"/>
                <a:gd name="T101" fmla="*/ 16 h 345"/>
                <a:gd name="T102" fmla="*/ 69 w 346"/>
                <a:gd name="T103" fmla="*/ 16 h 345"/>
                <a:gd name="T104" fmla="*/ 69 w 346"/>
                <a:gd name="T105" fmla="*/ 36 h 345"/>
                <a:gd name="T106" fmla="*/ 85 w 346"/>
                <a:gd name="T107" fmla="*/ 47 h 345"/>
                <a:gd name="T108" fmla="*/ 76 w 346"/>
                <a:gd name="T109" fmla="*/ 54 h 345"/>
                <a:gd name="T110" fmla="*/ 78 w 346"/>
                <a:gd name="T111" fmla="*/ 65 h 345"/>
                <a:gd name="T112" fmla="*/ 44 w 346"/>
                <a:gd name="T113" fmla="*/ 103 h 345"/>
                <a:gd name="T114" fmla="*/ 29 w 346"/>
                <a:gd name="T115" fmla="*/ 103 h 345"/>
                <a:gd name="T116" fmla="*/ 18 w 346"/>
                <a:gd name="T117" fmla="*/ 114 h 345"/>
                <a:gd name="T118" fmla="*/ 35 w 346"/>
                <a:gd name="T119" fmla="*/ 150 h 345"/>
                <a:gd name="T120" fmla="*/ 9 w 346"/>
                <a:gd name="T121" fmla="*/ 150 h 345"/>
                <a:gd name="T122" fmla="*/ 0 w 346"/>
                <a:gd name="T123" fmla="*/ 157 h 3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345"/>
                <a:gd name="T188" fmla="*/ 346 w 346"/>
                <a:gd name="T189" fmla="*/ 345 h 3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345">
                  <a:moveTo>
                    <a:pt x="0" y="157"/>
                  </a:moveTo>
                  <a:lnTo>
                    <a:pt x="11" y="168"/>
                  </a:lnTo>
                  <a:lnTo>
                    <a:pt x="27" y="164"/>
                  </a:lnTo>
                  <a:lnTo>
                    <a:pt x="11" y="175"/>
                  </a:lnTo>
                  <a:lnTo>
                    <a:pt x="27" y="193"/>
                  </a:lnTo>
                  <a:lnTo>
                    <a:pt x="44" y="188"/>
                  </a:lnTo>
                  <a:lnTo>
                    <a:pt x="49" y="173"/>
                  </a:lnTo>
                  <a:lnTo>
                    <a:pt x="53" y="175"/>
                  </a:lnTo>
                  <a:lnTo>
                    <a:pt x="62" y="249"/>
                  </a:lnTo>
                  <a:lnTo>
                    <a:pt x="71" y="255"/>
                  </a:lnTo>
                  <a:lnTo>
                    <a:pt x="82" y="295"/>
                  </a:lnTo>
                  <a:lnTo>
                    <a:pt x="109" y="345"/>
                  </a:lnTo>
                  <a:lnTo>
                    <a:pt x="138" y="320"/>
                  </a:lnTo>
                  <a:lnTo>
                    <a:pt x="143" y="255"/>
                  </a:lnTo>
                  <a:lnTo>
                    <a:pt x="214" y="204"/>
                  </a:lnTo>
                  <a:lnTo>
                    <a:pt x="234" y="177"/>
                  </a:lnTo>
                  <a:lnTo>
                    <a:pt x="245" y="184"/>
                  </a:lnTo>
                  <a:lnTo>
                    <a:pt x="241" y="150"/>
                  </a:lnTo>
                  <a:lnTo>
                    <a:pt x="232" y="143"/>
                  </a:lnTo>
                  <a:lnTo>
                    <a:pt x="241" y="137"/>
                  </a:lnTo>
                  <a:lnTo>
                    <a:pt x="234" y="130"/>
                  </a:lnTo>
                  <a:lnTo>
                    <a:pt x="241" y="121"/>
                  </a:lnTo>
                  <a:lnTo>
                    <a:pt x="257" y="137"/>
                  </a:lnTo>
                  <a:lnTo>
                    <a:pt x="283" y="139"/>
                  </a:lnTo>
                  <a:lnTo>
                    <a:pt x="270" y="155"/>
                  </a:lnTo>
                  <a:lnTo>
                    <a:pt x="277" y="166"/>
                  </a:lnTo>
                  <a:lnTo>
                    <a:pt x="283" y="157"/>
                  </a:lnTo>
                  <a:lnTo>
                    <a:pt x="288" y="179"/>
                  </a:lnTo>
                  <a:lnTo>
                    <a:pt x="319" y="121"/>
                  </a:lnTo>
                  <a:lnTo>
                    <a:pt x="341" y="114"/>
                  </a:lnTo>
                  <a:lnTo>
                    <a:pt x="346" y="101"/>
                  </a:lnTo>
                  <a:lnTo>
                    <a:pt x="332" y="97"/>
                  </a:lnTo>
                  <a:lnTo>
                    <a:pt x="328" y="85"/>
                  </a:lnTo>
                  <a:lnTo>
                    <a:pt x="279" y="105"/>
                  </a:lnTo>
                  <a:lnTo>
                    <a:pt x="281" y="117"/>
                  </a:lnTo>
                  <a:lnTo>
                    <a:pt x="250" y="119"/>
                  </a:lnTo>
                  <a:lnTo>
                    <a:pt x="245" y="112"/>
                  </a:lnTo>
                  <a:lnTo>
                    <a:pt x="243" y="103"/>
                  </a:lnTo>
                  <a:lnTo>
                    <a:pt x="236" y="105"/>
                  </a:lnTo>
                  <a:lnTo>
                    <a:pt x="234" y="123"/>
                  </a:lnTo>
                  <a:lnTo>
                    <a:pt x="174" y="112"/>
                  </a:lnTo>
                  <a:lnTo>
                    <a:pt x="140" y="94"/>
                  </a:lnTo>
                  <a:lnTo>
                    <a:pt x="152" y="74"/>
                  </a:lnTo>
                  <a:lnTo>
                    <a:pt x="129" y="65"/>
                  </a:lnTo>
                  <a:lnTo>
                    <a:pt x="123" y="45"/>
                  </a:lnTo>
                  <a:lnTo>
                    <a:pt x="136" y="43"/>
                  </a:lnTo>
                  <a:lnTo>
                    <a:pt x="127" y="27"/>
                  </a:lnTo>
                  <a:lnTo>
                    <a:pt x="145" y="7"/>
                  </a:lnTo>
                  <a:lnTo>
                    <a:pt x="131" y="0"/>
                  </a:lnTo>
                  <a:lnTo>
                    <a:pt x="114" y="7"/>
                  </a:lnTo>
                  <a:lnTo>
                    <a:pt x="102" y="16"/>
                  </a:lnTo>
                  <a:lnTo>
                    <a:pt x="69" y="16"/>
                  </a:lnTo>
                  <a:lnTo>
                    <a:pt x="69" y="36"/>
                  </a:lnTo>
                  <a:lnTo>
                    <a:pt x="85" y="47"/>
                  </a:lnTo>
                  <a:lnTo>
                    <a:pt x="76" y="54"/>
                  </a:lnTo>
                  <a:lnTo>
                    <a:pt x="78" y="65"/>
                  </a:lnTo>
                  <a:lnTo>
                    <a:pt x="44" y="103"/>
                  </a:lnTo>
                  <a:lnTo>
                    <a:pt x="29" y="103"/>
                  </a:lnTo>
                  <a:lnTo>
                    <a:pt x="18" y="114"/>
                  </a:lnTo>
                  <a:lnTo>
                    <a:pt x="35" y="150"/>
                  </a:lnTo>
                  <a:lnTo>
                    <a:pt x="9" y="150"/>
                  </a:lnTo>
                  <a:lnTo>
                    <a:pt x="0" y="15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5" name="Freeform 10575"/>
            <p:cNvSpPr>
              <a:spLocks/>
            </p:cNvSpPr>
            <p:nvPr/>
          </p:nvSpPr>
          <p:spPr bwMode="auto">
            <a:xfrm>
              <a:off x="6809709" y="4105973"/>
              <a:ext cx="254747" cy="234717"/>
            </a:xfrm>
            <a:custGeom>
              <a:avLst/>
              <a:gdLst>
                <a:gd name="T0" fmla="*/ 0 w 128"/>
                <a:gd name="T1" fmla="*/ 0 h 132"/>
                <a:gd name="T2" fmla="*/ 43 w 128"/>
                <a:gd name="T3" fmla="*/ 45 h 132"/>
                <a:gd name="T4" fmla="*/ 85 w 128"/>
                <a:gd name="T5" fmla="*/ 114 h 132"/>
                <a:gd name="T6" fmla="*/ 112 w 128"/>
                <a:gd name="T7" fmla="*/ 132 h 132"/>
                <a:gd name="T8" fmla="*/ 125 w 128"/>
                <a:gd name="T9" fmla="*/ 132 h 132"/>
                <a:gd name="T10" fmla="*/ 128 w 128"/>
                <a:gd name="T11" fmla="*/ 98 h 132"/>
                <a:gd name="T12" fmla="*/ 99 w 128"/>
                <a:gd name="T13" fmla="*/ 74 h 132"/>
                <a:gd name="T14" fmla="*/ 101 w 128"/>
                <a:gd name="T15" fmla="*/ 60 h 132"/>
                <a:gd name="T16" fmla="*/ 90 w 128"/>
                <a:gd name="T17" fmla="*/ 62 h 132"/>
                <a:gd name="T18" fmla="*/ 92 w 128"/>
                <a:gd name="T19" fmla="*/ 51 h 132"/>
                <a:gd name="T20" fmla="*/ 65 w 128"/>
                <a:gd name="T21" fmla="*/ 40 h 132"/>
                <a:gd name="T22" fmla="*/ 27 w 128"/>
                <a:gd name="T23" fmla="*/ 4 h 132"/>
                <a:gd name="T24" fmla="*/ 0 w 128"/>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2"/>
                <a:gd name="T41" fmla="*/ 128 w 128"/>
                <a:gd name="T42" fmla="*/ 132 h 1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2">
                  <a:moveTo>
                    <a:pt x="0" y="0"/>
                  </a:moveTo>
                  <a:lnTo>
                    <a:pt x="43" y="45"/>
                  </a:lnTo>
                  <a:lnTo>
                    <a:pt x="85" y="114"/>
                  </a:lnTo>
                  <a:lnTo>
                    <a:pt x="112" y="132"/>
                  </a:lnTo>
                  <a:lnTo>
                    <a:pt x="125" y="132"/>
                  </a:lnTo>
                  <a:lnTo>
                    <a:pt x="128" y="98"/>
                  </a:lnTo>
                  <a:lnTo>
                    <a:pt x="99" y="74"/>
                  </a:lnTo>
                  <a:lnTo>
                    <a:pt x="101" y="60"/>
                  </a:lnTo>
                  <a:lnTo>
                    <a:pt x="90" y="62"/>
                  </a:lnTo>
                  <a:lnTo>
                    <a:pt x="92" y="51"/>
                  </a:lnTo>
                  <a:lnTo>
                    <a:pt x="65" y="40"/>
                  </a:lnTo>
                  <a:lnTo>
                    <a:pt x="27" y="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6" name="Freeform 10576"/>
            <p:cNvSpPr>
              <a:spLocks/>
            </p:cNvSpPr>
            <p:nvPr/>
          </p:nvSpPr>
          <p:spPr bwMode="auto">
            <a:xfrm>
              <a:off x="6809709" y="4105973"/>
              <a:ext cx="254747" cy="234717"/>
            </a:xfrm>
            <a:custGeom>
              <a:avLst/>
              <a:gdLst>
                <a:gd name="T0" fmla="*/ 0 w 128"/>
                <a:gd name="T1" fmla="*/ 0 h 132"/>
                <a:gd name="T2" fmla="*/ 43 w 128"/>
                <a:gd name="T3" fmla="*/ 45 h 132"/>
                <a:gd name="T4" fmla="*/ 85 w 128"/>
                <a:gd name="T5" fmla="*/ 114 h 132"/>
                <a:gd name="T6" fmla="*/ 112 w 128"/>
                <a:gd name="T7" fmla="*/ 132 h 132"/>
                <a:gd name="T8" fmla="*/ 125 w 128"/>
                <a:gd name="T9" fmla="*/ 132 h 132"/>
                <a:gd name="T10" fmla="*/ 128 w 128"/>
                <a:gd name="T11" fmla="*/ 98 h 132"/>
                <a:gd name="T12" fmla="*/ 99 w 128"/>
                <a:gd name="T13" fmla="*/ 74 h 132"/>
                <a:gd name="T14" fmla="*/ 101 w 128"/>
                <a:gd name="T15" fmla="*/ 60 h 132"/>
                <a:gd name="T16" fmla="*/ 90 w 128"/>
                <a:gd name="T17" fmla="*/ 62 h 132"/>
                <a:gd name="T18" fmla="*/ 92 w 128"/>
                <a:gd name="T19" fmla="*/ 51 h 132"/>
                <a:gd name="T20" fmla="*/ 65 w 128"/>
                <a:gd name="T21" fmla="*/ 40 h 132"/>
                <a:gd name="T22" fmla="*/ 27 w 128"/>
                <a:gd name="T23" fmla="*/ 4 h 132"/>
                <a:gd name="T24" fmla="*/ 0 w 128"/>
                <a:gd name="T25" fmla="*/ 0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32"/>
                <a:gd name="T41" fmla="*/ 128 w 128"/>
                <a:gd name="T42" fmla="*/ 132 h 1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32">
                  <a:moveTo>
                    <a:pt x="0" y="0"/>
                  </a:moveTo>
                  <a:lnTo>
                    <a:pt x="43" y="45"/>
                  </a:lnTo>
                  <a:lnTo>
                    <a:pt x="85" y="114"/>
                  </a:lnTo>
                  <a:lnTo>
                    <a:pt x="112" y="132"/>
                  </a:lnTo>
                  <a:lnTo>
                    <a:pt x="125" y="132"/>
                  </a:lnTo>
                  <a:lnTo>
                    <a:pt x="128" y="98"/>
                  </a:lnTo>
                  <a:lnTo>
                    <a:pt x="99" y="74"/>
                  </a:lnTo>
                  <a:lnTo>
                    <a:pt x="101" y="60"/>
                  </a:lnTo>
                  <a:lnTo>
                    <a:pt x="90" y="62"/>
                  </a:lnTo>
                  <a:lnTo>
                    <a:pt x="92" y="51"/>
                  </a:lnTo>
                  <a:lnTo>
                    <a:pt x="65" y="40"/>
                  </a:lnTo>
                  <a:lnTo>
                    <a:pt x="27" y="4"/>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7" name="Freeform 10577"/>
            <p:cNvSpPr>
              <a:spLocks/>
            </p:cNvSpPr>
            <p:nvPr/>
          </p:nvSpPr>
          <p:spPr bwMode="auto">
            <a:xfrm>
              <a:off x="7046546" y="4347802"/>
              <a:ext cx="212954" cy="56902"/>
            </a:xfrm>
            <a:custGeom>
              <a:avLst/>
              <a:gdLst>
                <a:gd name="T0" fmla="*/ 0 w 107"/>
                <a:gd name="T1" fmla="*/ 7 h 32"/>
                <a:gd name="T2" fmla="*/ 20 w 107"/>
                <a:gd name="T3" fmla="*/ 16 h 32"/>
                <a:gd name="T4" fmla="*/ 107 w 107"/>
                <a:gd name="T5" fmla="*/ 32 h 32"/>
                <a:gd name="T6" fmla="*/ 105 w 107"/>
                <a:gd name="T7" fmla="*/ 20 h 32"/>
                <a:gd name="T8" fmla="*/ 89 w 107"/>
                <a:gd name="T9" fmla="*/ 18 h 32"/>
                <a:gd name="T10" fmla="*/ 82 w 107"/>
                <a:gd name="T11" fmla="*/ 9 h 32"/>
                <a:gd name="T12" fmla="*/ 9 w 107"/>
                <a:gd name="T13" fmla="*/ 0 h 32"/>
                <a:gd name="T14" fmla="*/ 0 w 107"/>
                <a:gd name="T15" fmla="*/ 7 h 32"/>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32"/>
                <a:gd name="T26" fmla="*/ 107 w 107"/>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32">
                  <a:moveTo>
                    <a:pt x="0" y="7"/>
                  </a:moveTo>
                  <a:lnTo>
                    <a:pt x="20" y="16"/>
                  </a:lnTo>
                  <a:lnTo>
                    <a:pt x="107" y="32"/>
                  </a:lnTo>
                  <a:lnTo>
                    <a:pt x="105" y="20"/>
                  </a:lnTo>
                  <a:lnTo>
                    <a:pt x="89" y="18"/>
                  </a:lnTo>
                  <a:lnTo>
                    <a:pt x="82" y="9"/>
                  </a:lnTo>
                  <a:lnTo>
                    <a:pt x="9" y="0"/>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8" name="Freeform 10578"/>
            <p:cNvSpPr>
              <a:spLocks/>
            </p:cNvSpPr>
            <p:nvPr/>
          </p:nvSpPr>
          <p:spPr bwMode="auto">
            <a:xfrm>
              <a:off x="7046546" y="4347802"/>
              <a:ext cx="212954" cy="56902"/>
            </a:xfrm>
            <a:custGeom>
              <a:avLst/>
              <a:gdLst>
                <a:gd name="T0" fmla="*/ 0 w 107"/>
                <a:gd name="T1" fmla="*/ 7 h 32"/>
                <a:gd name="T2" fmla="*/ 20 w 107"/>
                <a:gd name="T3" fmla="*/ 16 h 32"/>
                <a:gd name="T4" fmla="*/ 107 w 107"/>
                <a:gd name="T5" fmla="*/ 32 h 32"/>
                <a:gd name="T6" fmla="*/ 105 w 107"/>
                <a:gd name="T7" fmla="*/ 20 h 32"/>
                <a:gd name="T8" fmla="*/ 89 w 107"/>
                <a:gd name="T9" fmla="*/ 18 h 32"/>
                <a:gd name="T10" fmla="*/ 82 w 107"/>
                <a:gd name="T11" fmla="*/ 9 h 32"/>
                <a:gd name="T12" fmla="*/ 9 w 107"/>
                <a:gd name="T13" fmla="*/ 0 h 32"/>
                <a:gd name="T14" fmla="*/ 0 w 107"/>
                <a:gd name="T15" fmla="*/ 7 h 32"/>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32"/>
                <a:gd name="T26" fmla="*/ 107 w 107"/>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32">
                  <a:moveTo>
                    <a:pt x="0" y="7"/>
                  </a:moveTo>
                  <a:lnTo>
                    <a:pt x="20" y="16"/>
                  </a:lnTo>
                  <a:lnTo>
                    <a:pt x="107" y="32"/>
                  </a:lnTo>
                  <a:lnTo>
                    <a:pt x="105" y="20"/>
                  </a:lnTo>
                  <a:lnTo>
                    <a:pt x="89" y="18"/>
                  </a:lnTo>
                  <a:lnTo>
                    <a:pt x="82" y="9"/>
                  </a:lnTo>
                  <a:lnTo>
                    <a:pt x="9" y="0"/>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89" name="Freeform 10579"/>
            <p:cNvSpPr>
              <a:spLocks/>
            </p:cNvSpPr>
            <p:nvPr/>
          </p:nvSpPr>
          <p:spPr bwMode="auto">
            <a:xfrm>
              <a:off x="7134115" y="4129089"/>
              <a:ext cx="230865" cy="179593"/>
            </a:xfrm>
            <a:custGeom>
              <a:avLst/>
              <a:gdLst>
                <a:gd name="T0" fmla="*/ 0 w 116"/>
                <a:gd name="T1" fmla="*/ 45 h 101"/>
                <a:gd name="T2" fmla="*/ 14 w 116"/>
                <a:gd name="T3" fmla="*/ 85 h 101"/>
                <a:gd name="T4" fmla="*/ 32 w 116"/>
                <a:gd name="T5" fmla="*/ 83 h 101"/>
                <a:gd name="T6" fmla="*/ 34 w 116"/>
                <a:gd name="T7" fmla="*/ 94 h 101"/>
                <a:gd name="T8" fmla="*/ 47 w 116"/>
                <a:gd name="T9" fmla="*/ 87 h 101"/>
                <a:gd name="T10" fmla="*/ 70 w 116"/>
                <a:gd name="T11" fmla="*/ 101 h 101"/>
                <a:gd name="T12" fmla="*/ 81 w 116"/>
                <a:gd name="T13" fmla="*/ 94 h 101"/>
                <a:gd name="T14" fmla="*/ 85 w 116"/>
                <a:gd name="T15" fmla="*/ 72 h 101"/>
                <a:gd name="T16" fmla="*/ 105 w 116"/>
                <a:gd name="T17" fmla="*/ 38 h 101"/>
                <a:gd name="T18" fmla="*/ 116 w 116"/>
                <a:gd name="T19" fmla="*/ 41 h 101"/>
                <a:gd name="T20" fmla="*/ 96 w 116"/>
                <a:gd name="T21" fmla="*/ 9 h 101"/>
                <a:gd name="T22" fmla="*/ 101 w 116"/>
                <a:gd name="T23" fmla="*/ 3 h 101"/>
                <a:gd name="T24" fmla="*/ 81 w 116"/>
                <a:gd name="T25" fmla="*/ 0 h 101"/>
                <a:gd name="T26" fmla="*/ 65 w 116"/>
                <a:gd name="T27" fmla="*/ 34 h 101"/>
                <a:gd name="T28" fmla="*/ 52 w 116"/>
                <a:gd name="T29" fmla="*/ 38 h 101"/>
                <a:gd name="T30" fmla="*/ 18 w 116"/>
                <a:gd name="T31" fmla="*/ 41 h 101"/>
                <a:gd name="T32" fmla="*/ 7 w 116"/>
                <a:gd name="T33" fmla="*/ 32 h 101"/>
                <a:gd name="T34" fmla="*/ 0 w 116"/>
                <a:gd name="T35" fmla="*/ 45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01"/>
                <a:gd name="T56" fmla="*/ 116 w 11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01">
                  <a:moveTo>
                    <a:pt x="0" y="45"/>
                  </a:moveTo>
                  <a:lnTo>
                    <a:pt x="14" y="85"/>
                  </a:lnTo>
                  <a:lnTo>
                    <a:pt x="32" y="83"/>
                  </a:lnTo>
                  <a:lnTo>
                    <a:pt x="34" y="94"/>
                  </a:lnTo>
                  <a:lnTo>
                    <a:pt x="47" y="87"/>
                  </a:lnTo>
                  <a:lnTo>
                    <a:pt x="70" y="101"/>
                  </a:lnTo>
                  <a:lnTo>
                    <a:pt x="81" y="94"/>
                  </a:lnTo>
                  <a:lnTo>
                    <a:pt x="85" y="72"/>
                  </a:lnTo>
                  <a:lnTo>
                    <a:pt x="105" y="38"/>
                  </a:lnTo>
                  <a:lnTo>
                    <a:pt x="116" y="41"/>
                  </a:lnTo>
                  <a:lnTo>
                    <a:pt x="96" y="9"/>
                  </a:lnTo>
                  <a:lnTo>
                    <a:pt x="101" y="3"/>
                  </a:lnTo>
                  <a:lnTo>
                    <a:pt x="81" y="0"/>
                  </a:lnTo>
                  <a:lnTo>
                    <a:pt x="65" y="34"/>
                  </a:lnTo>
                  <a:lnTo>
                    <a:pt x="52" y="38"/>
                  </a:lnTo>
                  <a:lnTo>
                    <a:pt x="18" y="41"/>
                  </a:lnTo>
                  <a:lnTo>
                    <a:pt x="7" y="32"/>
                  </a:ln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0" name="Freeform 10580"/>
            <p:cNvSpPr>
              <a:spLocks/>
            </p:cNvSpPr>
            <p:nvPr/>
          </p:nvSpPr>
          <p:spPr bwMode="auto">
            <a:xfrm>
              <a:off x="7134115" y="4129089"/>
              <a:ext cx="230865" cy="179593"/>
            </a:xfrm>
            <a:custGeom>
              <a:avLst/>
              <a:gdLst>
                <a:gd name="T0" fmla="*/ 0 w 116"/>
                <a:gd name="T1" fmla="*/ 45 h 101"/>
                <a:gd name="T2" fmla="*/ 14 w 116"/>
                <a:gd name="T3" fmla="*/ 85 h 101"/>
                <a:gd name="T4" fmla="*/ 32 w 116"/>
                <a:gd name="T5" fmla="*/ 83 h 101"/>
                <a:gd name="T6" fmla="*/ 34 w 116"/>
                <a:gd name="T7" fmla="*/ 94 h 101"/>
                <a:gd name="T8" fmla="*/ 47 w 116"/>
                <a:gd name="T9" fmla="*/ 87 h 101"/>
                <a:gd name="T10" fmla="*/ 70 w 116"/>
                <a:gd name="T11" fmla="*/ 101 h 101"/>
                <a:gd name="T12" fmla="*/ 81 w 116"/>
                <a:gd name="T13" fmla="*/ 94 h 101"/>
                <a:gd name="T14" fmla="*/ 85 w 116"/>
                <a:gd name="T15" fmla="*/ 72 h 101"/>
                <a:gd name="T16" fmla="*/ 105 w 116"/>
                <a:gd name="T17" fmla="*/ 38 h 101"/>
                <a:gd name="T18" fmla="*/ 116 w 116"/>
                <a:gd name="T19" fmla="*/ 41 h 101"/>
                <a:gd name="T20" fmla="*/ 96 w 116"/>
                <a:gd name="T21" fmla="*/ 9 h 101"/>
                <a:gd name="T22" fmla="*/ 101 w 116"/>
                <a:gd name="T23" fmla="*/ 3 h 101"/>
                <a:gd name="T24" fmla="*/ 81 w 116"/>
                <a:gd name="T25" fmla="*/ 0 h 101"/>
                <a:gd name="T26" fmla="*/ 65 w 116"/>
                <a:gd name="T27" fmla="*/ 34 h 101"/>
                <a:gd name="T28" fmla="*/ 52 w 116"/>
                <a:gd name="T29" fmla="*/ 38 h 101"/>
                <a:gd name="T30" fmla="*/ 18 w 116"/>
                <a:gd name="T31" fmla="*/ 41 h 101"/>
                <a:gd name="T32" fmla="*/ 7 w 116"/>
                <a:gd name="T33" fmla="*/ 32 h 101"/>
                <a:gd name="T34" fmla="*/ 0 w 116"/>
                <a:gd name="T35" fmla="*/ 45 h 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01"/>
                <a:gd name="T56" fmla="*/ 116 w 116"/>
                <a:gd name="T57" fmla="*/ 101 h 1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01">
                  <a:moveTo>
                    <a:pt x="0" y="45"/>
                  </a:moveTo>
                  <a:lnTo>
                    <a:pt x="14" y="85"/>
                  </a:lnTo>
                  <a:lnTo>
                    <a:pt x="32" y="83"/>
                  </a:lnTo>
                  <a:lnTo>
                    <a:pt x="34" y="94"/>
                  </a:lnTo>
                  <a:lnTo>
                    <a:pt x="47" y="87"/>
                  </a:lnTo>
                  <a:lnTo>
                    <a:pt x="70" y="101"/>
                  </a:lnTo>
                  <a:lnTo>
                    <a:pt x="81" y="94"/>
                  </a:lnTo>
                  <a:lnTo>
                    <a:pt x="85" y="72"/>
                  </a:lnTo>
                  <a:lnTo>
                    <a:pt x="105" y="38"/>
                  </a:lnTo>
                  <a:lnTo>
                    <a:pt x="116" y="41"/>
                  </a:lnTo>
                  <a:lnTo>
                    <a:pt x="96" y="9"/>
                  </a:lnTo>
                  <a:lnTo>
                    <a:pt x="101" y="3"/>
                  </a:lnTo>
                  <a:lnTo>
                    <a:pt x="81" y="0"/>
                  </a:lnTo>
                  <a:lnTo>
                    <a:pt x="65" y="34"/>
                  </a:lnTo>
                  <a:lnTo>
                    <a:pt x="52" y="38"/>
                  </a:lnTo>
                  <a:lnTo>
                    <a:pt x="18" y="41"/>
                  </a:lnTo>
                  <a:lnTo>
                    <a:pt x="7" y="32"/>
                  </a:lnTo>
                  <a:lnTo>
                    <a:pt x="0" y="4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1" name="Freeform 10581"/>
            <p:cNvSpPr>
              <a:spLocks/>
            </p:cNvSpPr>
            <p:nvPr/>
          </p:nvSpPr>
          <p:spPr bwMode="auto">
            <a:xfrm>
              <a:off x="7313235" y="4395813"/>
              <a:ext cx="57716" cy="16004"/>
            </a:xfrm>
            <a:custGeom>
              <a:avLst/>
              <a:gdLst>
                <a:gd name="T0" fmla="*/ 0 w 29"/>
                <a:gd name="T1" fmla="*/ 2 h 9"/>
                <a:gd name="T2" fmla="*/ 11 w 29"/>
                <a:gd name="T3" fmla="*/ 0 h 9"/>
                <a:gd name="T4" fmla="*/ 29 w 29"/>
                <a:gd name="T5" fmla="*/ 2 h 9"/>
                <a:gd name="T6" fmla="*/ 4 w 29"/>
                <a:gd name="T7" fmla="*/ 9 h 9"/>
                <a:gd name="T8" fmla="*/ 0 w 29"/>
                <a:gd name="T9" fmla="*/ 2 h 9"/>
                <a:gd name="T10" fmla="*/ 0 60000 65536"/>
                <a:gd name="T11" fmla="*/ 0 60000 65536"/>
                <a:gd name="T12" fmla="*/ 0 60000 65536"/>
                <a:gd name="T13" fmla="*/ 0 60000 65536"/>
                <a:gd name="T14" fmla="*/ 0 60000 65536"/>
                <a:gd name="T15" fmla="*/ 0 w 29"/>
                <a:gd name="T16" fmla="*/ 0 h 9"/>
                <a:gd name="T17" fmla="*/ 29 w 29"/>
                <a:gd name="T18" fmla="*/ 9 h 9"/>
              </a:gdLst>
              <a:ahLst/>
              <a:cxnLst>
                <a:cxn ang="T10">
                  <a:pos x="T0" y="T1"/>
                </a:cxn>
                <a:cxn ang="T11">
                  <a:pos x="T2" y="T3"/>
                </a:cxn>
                <a:cxn ang="T12">
                  <a:pos x="T4" y="T5"/>
                </a:cxn>
                <a:cxn ang="T13">
                  <a:pos x="T6" y="T7"/>
                </a:cxn>
                <a:cxn ang="T14">
                  <a:pos x="T8" y="T9"/>
                </a:cxn>
              </a:cxnLst>
              <a:rect l="T15" t="T16" r="T17" b="T18"/>
              <a:pathLst>
                <a:path w="29" h="9">
                  <a:moveTo>
                    <a:pt x="0" y="2"/>
                  </a:moveTo>
                  <a:lnTo>
                    <a:pt x="11" y="0"/>
                  </a:lnTo>
                  <a:lnTo>
                    <a:pt x="29" y="2"/>
                  </a:lnTo>
                  <a:lnTo>
                    <a:pt x="4" y="9"/>
                  </a:ln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2" name="Freeform 10582"/>
            <p:cNvSpPr>
              <a:spLocks/>
            </p:cNvSpPr>
            <p:nvPr/>
          </p:nvSpPr>
          <p:spPr bwMode="auto">
            <a:xfrm>
              <a:off x="7313235" y="4395813"/>
              <a:ext cx="57716" cy="16004"/>
            </a:xfrm>
            <a:custGeom>
              <a:avLst/>
              <a:gdLst>
                <a:gd name="T0" fmla="*/ 0 w 29"/>
                <a:gd name="T1" fmla="*/ 2 h 9"/>
                <a:gd name="T2" fmla="*/ 11 w 29"/>
                <a:gd name="T3" fmla="*/ 0 h 9"/>
                <a:gd name="T4" fmla="*/ 29 w 29"/>
                <a:gd name="T5" fmla="*/ 2 h 9"/>
                <a:gd name="T6" fmla="*/ 4 w 29"/>
                <a:gd name="T7" fmla="*/ 9 h 9"/>
                <a:gd name="T8" fmla="*/ 0 w 29"/>
                <a:gd name="T9" fmla="*/ 2 h 9"/>
                <a:gd name="T10" fmla="*/ 0 60000 65536"/>
                <a:gd name="T11" fmla="*/ 0 60000 65536"/>
                <a:gd name="T12" fmla="*/ 0 60000 65536"/>
                <a:gd name="T13" fmla="*/ 0 60000 65536"/>
                <a:gd name="T14" fmla="*/ 0 60000 65536"/>
                <a:gd name="T15" fmla="*/ 0 w 29"/>
                <a:gd name="T16" fmla="*/ 0 h 9"/>
                <a:gd name="T17" fmla="*/ 29 w 29"/>
                <a:gd name="T18" fmla="*/ 9 h 9"/>
              </a:gdLst>
              <a:ahLst/>
              <a:cxnLst>
                <a:cxn ang="T10">
                  <a:pos x="T0" y="T1"/>
                </a:cxn>
                <a:cxn ang="T11">
                  <a:pos x="T2" y="T3"/>
                </a:cxn>
                <a:cxn ang="T12">
                  <a:pos x="T4" y="T5"/>
                </a:cxn>
                <a:cxn ang="T13">
                  <a:pos x="T6" y="T7"/>
                </a:cxn>
                <a:cxn ang="T14">
                  <a:pos x="T8" y="T9"/>
                </a:cxn>
              </a:cxnLst>
              <a:rect l="T15" t="T16" r="T17" b="T18"/>
              <a:pathLst>
                <a:path w="29" h="9">
                  <a:moveTo>
                    <a:pt x="0" y="2"/>
                  </a:moveTo>
                  <a:lnTo>
                    <a:pt x="11" y="0"/>
                  </a:lnTo>
                  <a:lnTo>
                    <a:pt x="29" y="2"/>
                  </a:lnTo>
                  <a:lnTo>
                    <a:pt x="4" y="9"/>
                  </a:lnTo>
                  <a:lnTo>
                    <a:pt x="0" y="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3" name="Freeform 10583"/>
            <p:cNvSpPr>
              <a:spLocks/>
            </p:cNvSpPr>
            <p:nvPr/>
          </p:nvSpPr>
          <p:spPr bwMode="auto">
            <a:xfrm>
              <a:off x="7364980" y="4180656"/>
              <a:ext cx="143295" cy="156478"/>
            </a:xfrm>
            <a:custGeom>
              <a:avLst/>
              <a:gdLst>
                <a:gd name="T0" fmla="*/ 0 w 72"/>
                <a:gd name="T1" fmla="*/ 54 h 88"/>
                <a:gd name="T2" fmla="*/ 14 w 72"/>
                <a:gd name="T3" fmla="*/ 14 h 88"/>
                <a:gd name="T4" fmla="*/ 25 w 72"/>
                <a:gd name="T5" fmla="*/ 7 h 88"/>
                <a:gd name="T6" fmla="*/ 58 w 72"/>
                <a:gd name="T7" fmla="*/ 12 h 88"/>
                <a:gd name="T8" fmla="*/ 72 w 72"/>
                <a:gd name="T9" fmla="*/ 0 h 88"/>
                <a:gd name="T10" fmla="*/ 63 w 72"/>
                <a:gd name="T11" fmla="*/ 18 h 88"/>
                <a:gd name="T12" fmla="*/ 16 w 72"/>
                <a:gd name="T13" fmla="*/ 18 h 88"/>
                <a:gd name="T14" fmla="*/ 21 w 72"/>
                <a:gd name="T15" fmla="*/ 38 h 88"/>
                <a:gd name="T16" fmla="*/ 54 w 72"/>
                <a:gd name="T17" fmla="*/ 29 h 88"/>
                <a:gd name="T18" fmla="*/ 29 w 72"/>
                <a:gd name="T19" fmla="*/ 43 h 88"/>
                <a:gd name="T20" fmla="*/ 45 w 72"/>
                <a:gd name="T21" fmla="*/ 74 h 88"/>
                <a:gd name="T22" fmla="*/ 32 w 72"/>
                <a:gd name="T23" fmla="*/ 81 h 88"/>
                <a:gd name="T24" fmla="*/ 25 w 72"/>
                <a:gd name="T25" fmla="*/ 65 h 88"/>
                <a:gd name="T26" fmla="*/ 25 w 72"/>
                <a:gd name="T27" fmla="*/ 54 h 88"/>
                <a:gd name="T28" fmla="*/ 16 w 72"/>
                <a:gd name="T29" fmla="*/ 56 h 88"/>
                <a:gd name="T30" fmla="*/ 18 w 72"/>
                <a:gd name="T31" fmla="*/ 88 h 88"/>
                <a:gd name="T32" fmla="*/ 5 w 72"/>
                <a:gd name="T33" fmla="*/ 85 h 88"/>
                <a:gd name="T34" fmla="*/ 9 w 72"/>
                <a:gd name="T35" fmla="*/ 70 h 88"/>
                <a:gd name="T36" fmla="*/ 0 w 72"/>
                <a:gd name="T37" fmla="*/ 54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8"/>
                <a:gd name="T59" fmla="*/ 72 w 72"/>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8">
                  <a:moveTo>
                    <a:pt x="0" y="54"/>
                  </a:moveTo>
                  <a:lnTo>
                    <a:pt x="14" y="14"/>
                  </a:lnTo>
                  <a:lnTo>
                    <a:pt x="25" y="7"/>
                  </a:lnTo>
                  <a:lnTo>
                    <a:pt x="58" y="12"/>
                  </a:lnTo>
                  <a:lnTo>
                    <a:pt x="72" y="0"/>
                  </a:lnTo>
                  <a:lnTo>
                    <a:pt x="63" y="18"/>
                  </a:lnTo>
                  <a:lnTo>
                    <a:pt x="16" y="18"/>
                  </a:lnTo>
                  <a:lnTo>
                    <a:pt x="21" y="38"/>
                  </a:lnTo>
                  <a:lnTo>
                    <a:pt x="54" y="29"/>
                  </a:lnTo>
                  <a:lnTo>
                    <a:pt x="29" y="43"/>
                  </a:lnTo>
                  <a:lnTo>
                    <a:pt x="45" y="74"/>
                  </a:lnTo>
                  <a:lnTo>
                    <a:pt x="32" y="81"/>
                  </a:lnTo>
                  <a:lnTo>
                    <a:pt x="25" y="65"/>
                  </a:lnTo>
                  <a:lnTo>
                    <a:pt x="25" y="54"/>
                  </a:lnTo>
                  <a:lnTo>
                    <a:pt x="16" y="56"/>
                  </a:lnTo>
                  <a:lnTo>
                    <a:pt x="18" y="88"/>
                  </a:lnTo>
                  <a:lnTo>
                    <a:pt x="5" y="85"/>
                  </a:lnTo>
                  <a:lnTo>
                    <a:pt x="9" y="70"/>
                  </a:lnTo>
                  <a:lnTo>
                    <a:pt x="0" y="5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4" name="Freeform 10584"/>
            <p:cNvSpPr>
              <a:spLocks/>
            </p:cNvSpPr>
            <p:nvPr/>
          </p:nvSpPr>
          <p:spPr bwMode="auto">
            <a:xfrm>
              <a:off x="7364980" y="4180656"/>
              <a:ext cx="143295" cy="156478"/>
            </a:xfrm>
            <a:custGeom>
              <a:avLst/>
              <a:gdLst>
                <a:gd name="T0" fmla="*/ 0 w 72"/>
                <a:gd name="T1" fmla="*/ 54 h 88"/>
                <a:gd name="T2" fmla="*/ 14 w 72"/>
                <a:gd name="T3" fmla="*/ 14 h 88"/>
                <a:gd name="T4" fmla="*/ 25 w 72"/>
                <a:gd name="T5" fmla="*/ 7 h 88"/>
                <a:gd name="T6" fmla="*/ 58 w 72"/>
                <a:gd name="T7" fmla="*/ 12 h 88"/>
                <a:gd name="T8" fmla="*/ 72 w 72"/>
                <a:gd name="T9" fmla="*/ 0 h 88"/>
                <a:gd name="T10" fmla="*/ 63 w 72"/>
                <a:gd name="T11" fmla="*/ 18 h 88"/>
                <a:gd name="T12" fmla="*/ 16 w 72"/>
                <a:gd name="T13" fmla="*/ 18 h 88"/>
                <a:gd name="T14" fmla="*/ 21 w 72"/>
                <a:gd name="T15" fmla="*/ 38 h 88"/>
                <a:gd name="T16" fmla="*/ 54 w 72"/>
                <a:gd name="T17" fmla="*/ 29 h 88"/>
                <a:gd name="T18" fmla="*/ 29 w 72"/>
                <a:gd name="T19" fmla="*/ 43 h 88"/>
                <a:gd name="T20" fmla="*/ 45 w 72"/>
                <a:gd name="T21" fmla="*/ 74 h 88"/>
                <a:gd name="T22" fmla="*/ 32 w 72"/>
                <a:gd name="T23" fmla="*/ 81 h 88"/>
                <a:gd name="T24" fmla="*/ 25 w 72"/>
                <a:gd name="T25" fmla="*/ 65 h 88"/>
                <a:gd name="T26" fmla="*/ 25 w 72"/>
                <a:gd name="T27" fmla="*/ 54 h 88"/>
                <a:gd name="T28" fmla="*/ 16 w 72"/>
                <a:gd name="T29" fmla="*/ 56 h 88"/>
                <a:gd name="T30" fmla="*/ 18 w 72"/>
                <a:gd name="T31" fmla="*/ 88 h 88"/>
                <a:gd name="T32" fmla="*/ 5 w 72"/>
                <a:gd name="T33" fmla="*/ 85 h 88"/>
                <a:gd name="T34" fmla="*/ 9 w 72"/>
                <a:gd name="T35" fmla="*/ 70 h 88"/>
                <a:gd name="T36" fmla="*/ 0 w 72"/>
                <a:gd name="T37" fmla="*/ 54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8"/>
                <a:gd name="T59" fmla="*/ 72 w 72"/>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8">
                  <a:moveTo>
                    <a:pt x="0" y="54"/>
                  </a:moveTo>
                  <a:lnTo>
                    <a:pt x="14" y="14"/>
                  </a:lnTo>
                  <a:lnTo>
                    <a:pt x="25" y="7"/>
                  </a:lnTo>
                  <a:lnTo>
                    <a:pt x="58" y="12"/>
                  </a:lnTo>
                  <a:lnTo>
                    <a:pt x="72" y="0"/>
                  </a:lnTo>
                  <a:lnTo>
                    <a:pt x="63" y="18"/>
                  </a:lnTo>
                  <a:lnTo>
                    <a:pt x="16" y="18"/>
                  </a:lnTo>
                  <a:lnTo>
                    <a:pt x="21" y="38"/>
                  </a:lnTo>
                  <a:lnTo>
                    <a:pt x="54" y="29"/>
                  </a:lnTo>
                  <a:lnTo>
                    <a:pt x="29" y="43"/>
                  </a:lnTo>
                  <a:lnTo>
                    <a:pt x="45" y="74"/>
                  </a:lnTo>
                  <a:lnTo>
                    <a:pt x="32" y="81"/>
                  </a:lnTo>
                  <a:lnTo>
                    <a:pt x="25" y="65"/>
                  </a:lnTo>
                  <a:lnTo>
                    <a:pt x="25" y="54"/>
                  </a:lnTo>
                  <a:lnTo>
                    <a:pt x="16" y="56"/>
                  </a:lnTo>
                  <a:lnTo>
                    <a:pt x="18" y="88"/>
                  </a:lnTo>
                  <a:lnTo>
                    <a:pt x="5" y="85"/>
                  </a:lnTo>
                  <a:lnTo>
                    <a:pt x="9" y="70"/>
                  </a:lnTo>
                  <a:lnTo>
                    <a:pt x="0" y="5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5" name="Freeform 10585"/>
            <p:cNvSpPr>
              <a:spLocks/>
            </p:cNvSpPr>
            <p:nvPr/>
          </p:nvSpPr>
          <p:spPr bwMode="auto">
            <a:xfrm>
              <a:off x="7476433" y="4399368"/>
              <a:ext cx="79608" cy="35564"/>
            </a:xfrm>
            <a:custGeom>
              <a:avLst/>
              <a:gdLst>
                <a:gd name="T0" fmla="*/ 0 w 40"/>
                <a:gd name="T1" fmla="*/ 11 h 20"/>
                <a:gd name="T2" fmla="*/ 14 w 40"/>
                <a:gd name="T3" fmla="*/ 7 h 20"/>
                <a:gd name="T4" fmla="*/ 40 w 40"/>
                <a:gd name="T5" fmla="*/ 0 h 20"/>
                <a:gd name="T6" fmla="*/ 2 w 40"/>
                <a:gd name="T7" fmla="*/ 20 h 20"/>
                <a:gd name="T8" fmla="*/ 0 w 40"/>
                <a:gd name="T9" fmla="*/ 11 h 20"/>
                <a:gd name="T10" fmla="*/ 0 60000 65536"/>
                <a:gd name="T11" fmla="*/ 0 60000 65536"/>
                <a:gd name="T12" fmla="*/ 0 60000 65536"/>
                <a:gd name="T13" fmla="*/ 0 60000 65536"/>
                <a:gd name="T14" fmla="*/ 0 60000 65536"/>
                <a:gd name="T15" fmla="*/ 0 w 40"/>
                <a:gd name="T16" fmla="*/ 0 h 20"/>
                <a:gd name="T17" fmla="*/ 40 w 40"/>
                <a:gd name="T18" fmla="*/ 20 h 20"/>
              </a:gdLst>
              <a:ahLst/>
              <a:cxnLst>
                <a:cxn ang="T10">
                  <a:pos x="T0" y="T1"/>
                </a:cxn>
                <a:cxn ang="T11">
                  <a:pos x="T2" y="T3"/>
                </a:cxn>
                <a:cxn ang="T12">
                  <a:pos x="T4" y="T5"/>
                </a:cxn>
                <a:cxn ang="T13">
                  <a:pos x="T6" y="T7"/>
                </a:cxn>
                <a:cxn ang="T14">
                  <a:pos x="T8" y="T9"/>
                </a:cxn>
              </a:cxnLst>
              <a:rect l="T15" t="T16" r="T17" b="T18"/>
              <a:pathLst>
                <a:path w="40" h="20">
                  <a:moveTo>
                    <a:pt x="0" y="11"/>
                  </a:moveTo>
                  <a:lnTo>
                    <a:pt x="14" y="7"/>
                  </a:lnTo>
                  <a:lnTo>
                    <a:pt x="40" y="0"/>
                  </a:lnTo>
                  <a:lnTo>
                    <a:pt x="2" y="2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6" name="Freeform 10586"/>
            <p:cNvSpPr>
              <a:spLocks/>
            </p:cNvSpPr>
            <p:nvPr/>
          </p:nvSpPr>
          <p:spPr bwMode="auto">
            <a:xfrm>
              <a:off x="7476433" y="4399368"/>
              <a:ext cx="79608" cy="35564"/>
            </a:xfrm>
            <a:custGeom>
              <a:avLst/>
              <a:gdLst>
                <a:gd name="T0" fmla="*/ 0 w 40"/>
                <a:gd name="T1" fmla="*/ 11 h 20"/>
                <a:gd name="T2" fmla="*/ 14 w 40"/>
                <a:gd name="T3" fmla="*/ 7 h 20"/>
                <a:gd name="T4" fmla="*/ 40 w 40"/>
                <a:gd name="T5" fmla="*/ 0 h 20"/>
                <a:gd name="T6" fmla="*/ 2 w 40"/>
                <a:gd name="T7" fmla="*/ 20 h 20"/>
                <a:gd name="T8" fmla="*/ 0 w 40"/>
                <a:gd name="T9" fmla="*/ 11 h 20"/>
                <a:gd name="T10" fmla="*/ 0 60000 65536"/>
                <a:gd name="T11" fmla="*/ 0 60000 65536"/>
                <a:gd name="T12" fmla="*/ 0 60000 65536"/>
                <a:gd name="T13" fmla="*/ 0 60000 65536"/>
                <a:gd name="T14" fmla="*/ 0 60000 65536"/>
                <a:gd name="T15" fmla="*/ 0 w 40"/>
                <a:gd name="T16" fmla="*/ 0 h 20"/>
                <a:gd name="T17" fmla="*/ 40 w 40"/>
                <a:gd name="T18" fmla="*/ 20 h 20"/>
              </a:gdLst>
              <a:ahLst/>
              <a:cxnLst>
                <a:cxn ang="T10">
                  <a:pos x="T0" y="T1"/>
                </a:cxn>
                <a:cxn ang="T11">
                  <a:pos x="T2" y="T3"/>
                </a:cxn>
                <a:cxn ang="T12">
                  <a:pos x="T4" y="T5"/>
                </a:cxn>
                <a:cxn ang="T13">
                  <a:pos x="T6" y="T7"/>
                </a:cxn>
                <a:cxn ang="T14">
                  <a:pos x="T8" y="T9"/>
                </a:cxn>
              </a:cxnLst>
              <a:rect l="T15" t="T16" r="T17" b="T18"/>
              <a:pathLst>
                <a:path w="40" h="20">
                  <a:moveTo>
                    <a:pt x="0" y="11"/>
                  </a:moveTo>
                  <a:lnTo>
                    <a:pt x="14" y="7"/>
                  </a:lnTo>
                  <a:lnTo>
                    <a:pt x="40" y="0"/>
                  </a:lnTo>
                  <a:lnTo>
                    <a:pt x="2" y="20"/>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7" name="Freeform 10587"/>
            <p:cNvSpPr>
              <a:spLocks/>
            </p:cNvSpPr>
            <p:nvPr/>
          </p:nvSpPr>
          <p:spPr bwMode="auto">
            <a:xfrm>
              <a:off x="7562012" y="4177100"/>
              <a:ext cx="25872" cy="64014"/>
            </a:xfrm>
            <a:custGeom>
              <a:avLst/>
              <a:gdLst>
                <a:gd name="T0" fmla="*/ 0 w 13"/>
                <a:gd name="T1" fmla="*/ 11 h 36"/>
                <a:gd name="T2" fmla="*/ 6 w 13"/>
                <a:gd name="T3" fmla="*/ 0 h 36"/>
                <a:gd name="T4" fmla="*/ 4 w 13"/>
                <a:gd name="T5" fmla="*/ 14 h 36"/>
                <a:gd name="T6" fmla="*/ 13 w 13"/>
                <a:gd name="T7" fmla="*/ 7 h 36"/>
                <a:gd name="T8" fmla="*/ 13 w 13"/>
                <a:gd name="T9" fmla="*/ 18 h 36"/>
                <a:gd name="T10" fmla="*/ 6 w 13"/>
                <a:gd name="T11" fmla="*/ 20 h 36"/>
                <a:gd name="T12" fmla="*/ 11 w 13"/>
                <a:gd name="T13" fmla="*/ 36 h 36"/>
                <a:gd name="T14" fmla="*/ 4 w 13"/>
                <a:gd name="T15" fmla="*/ 29 h 36"/>
                <a:gd name="T16" fmla="*/ 0 w 13"/>
                <a:gd name="T17" fmla="*/ 1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0" y="11"/>
                  </a:moveTo>
                  <a:lnTo>
                    <a:pt x="6" y="0"/>
                  </a:lnTo>
                  <a:lnTo>
                    <a:pt x="4" y="14"/>
                  </a:lnTo>
                  <a:lnTo>
                    <a:pt x="13" y="7"/>
                  </a:lnTo>
                  <a:lnTo>
                    <a:pt x="13" y="18"/>
                  </a:lnTo>
                  <a:lnTo>
                    <a:pt x="6" y="20"/>
                  </a:lnTo>
                  <a:lnTo>
                    <a:pt x="11" y="36"/>
                  </a:lnTo>
                  <a:lnTo>
                    <a:pt x="4" y="29"/>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8" name="Freeform 10588"/>
            <p:cNvSpPr>
              <a:spLocks/>
            </p:cNvSpPr>
            <p:nvPr/>
          </p:nvSpPr>
          <p:spPr bwMode="auto">
            <a:xfrm>
              <a:off x="7562012" y="4177100"/>
              <a:ext cx="25872" cy="64014"/>
            </a:xfrm>
            <a:custGeom>
              <a:avLst/>
              <a:gdLst>
                <a:gd name="T0" fmla="*/ 0 w 13"/>
                <a:gd name="T1" fmla="*/ 11 h 36"/>
                <a:gd name="T2" fmla="*/ 6 w 13"/>
                <a:gd name="T3" fmla="*/ 0 h 36"/>
                <a:gd name="T4" fmla="*/ 4 w 13"/>
                <a:gd name="T5" fmla="*/ 14 h 36"/>
                <a:gd name="T6" fmla="*/ 13 w 13"/>
                <a:gd name="T7" fmla="*/ 7 h 36"/>
                <a:gd name="T8" fmla="*/ 13 w 13"/>
                <a:gd name="T9" fmla="*/ 18 h 36"/>
                <a:gd name="T10" fmla="*/ 6 w 13"/>
                <a:gd name="T11" fmla="*/ 20 h 36"/>
                <a:gd name="T12" fmla="*/ 11 w 13"/>
                <a:gd name="T13" fmla="*/ 36 h 36"/>
                <a:gd name="T14" fmla="*/ 4 w 13"/>
                <a:gd name="T15" fmla="*/ 29 h 36"/>
                <a:gd name="T16" fmla="*/ 0 w 13"/>
                <a:gd name="T17" fmla="*/ 1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36"/>
                <a:gd name="T29" fmla="*/ 13 w 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36">
                  <a:moveTo>
                    <a:pt x="0" y="11"/>
                  </a:moveTo>
                  <a:lnTo>
                    <a:pt x="6" y="0"/>
                  </a:lnTo>
                  <a:lnTo>
                    <a:pt x="4" y="14"/>
                  </a:lnTo>
                  <a:lnTo>
                    <a:pt x="13" y="7"/>
                  </a:lnTo>
                  <a:lnTo>
                    <a:pt x="13" y="18"/>
                  </a:lnTo>
                  <a:lnTo>
                    <a:pt x="6" y="20"/>
                  </a:lnTo>
                  <a:lnTo>
                    <a:pt x="11" y="36"/>
                  </a:lnTo>
                  <a:lnTo>
                    <a:pt x="4" y="29"/>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299" name="Freeform 10589"/>
            <p:cNvSpPr>
              <a:spLocks/>
            </p:cNvSpPr>
            <p:nvPr/>
          </p:nvSpPr>
          <p:spPr bwMode="auto">
            <a:xfrm>
              <a:off x="7573953" y="4276676"/>
              <a:ext cx="67667" cy="19560"/>
            </a:xfrm>
            <a:custGeom>
              <a:avLst/>
              <a:gdLst>
                <a:gd name="T0" fmla="*/ 0 w 34"/>
                <a:gd name="T1" fmla="*/ 4 h 11"/>
                <a:gd name="T2" fmla="*/ 34 w 34"/>
                <a:gd name="T3" fmla="*/ 11 h 11"/>
                <a:gd name="T4" fmla="*/ 18 w 34"/>
                <a:gd name="T5" fmla="*/ 0 h 11"/>
                <a:gd name="T6" fmla="*/ 0 w 34"/>
                <a:gd name="T7" fmla="*/ 4 h 11"/>
                <a:gd name="T8" fmla="*/ 0 60000 65536"/>
                <a:gd name="T9" fmla="*/ 0 60000 65536"/>
                <a:gd name="T10" fmla="*/ 0 60000 65536"/>
                <a:gd name="T11" fmla="*/ 0 60000 65536"/>
                <a:gd name="T12" fmla="*/ 0 w 34"/>
                <a:gd name="T13" fmla="*/ 0 h 11"/>
                <a:gd name="T14" fmla="*/ 34 w 34"/>
                <a:gd name="T15" fmla="*/ 11 h 11"/>
              </a:gdLst>
              <a:ahLst/>
              <a:cxnLst>
                <a:cxn ang="T8">
                  <a:pos x="T0" y="T1"/>
                </a:cxn>
                <a:cxn ang="T9">
                  <a:pos x="T2" y="T3"/>
                </a:cxn>
                <a:cxn ang="T10">
                  <a:pos x="T4" y="T5"/>
                </a:cxn>
                <a:cxn ang="T11">
                  <a:pos x="T6" y="T7"/>
                </a:cxn>
              </a:cxnLst>
              <a:rect l="T12" t="T13" r="T14" b="T15"/>
              <a:pathLst>
                <a:path w="34" h="11">
                  <a:moveTo>
                    <a:pt x="0" y="4"/>
                  </a:moveTo>
                  <a:lnTo>
                    <a:pt x="34" y="11"/>
                  </a:lnTo>
                  <a:lnTo>
                    <a:pt x="18" y="0"/>
                  </a:lnTo>
                  <a:lnTo>
                    <a:pt x="0"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0" name="Freeform 10590"/>
            <p:cNvSpPr>
              <a:spLocks/>
            </p:cNvSpPr>
            <p:nvPr/>
          </p:nvSpPr>
          <p:spPr bwMode="auto">
            <a:xfrm>
              <a:off x="7573953" y="4276676"/>
              <a:ext cx="67667" cy="19560"/>
            </a:xfrm>
            <a:custGeom>
              <a:avLst/>
              <a:gdLst>
                <a:gd name="T0" fmla="*/ 0 w 34"/>
                <a:gd name="T1" fmla="*/ 4 h 11"/>
                <a:gd name="T2" fmla="*/ 34 w 34"/>
                <a:gd name="T3" fmla="*/ 11 h 11"/>
                <a:gd name="T4" fmla="*/ 18 w 34"/>
                <a:gd name="T5" fmla="*/ 0 h 11"/>
                <a:gd name="T6" fmla="*/ 0 w 34"/>
                <a:gd name="T7" fmla="*/ 4 h 11"/>
                <a:gd name="T8" fmla="*/ 0 60000 65536"/>
                <a:gd name="T9" fmla="*/ 0 60000 65536"/>
                <a:gd name="T10" fmla="*/ 0 60000 65536"/>
                <a:gd name="T11" fmla="*/ 0 60000 65536"/>
                <a:gd name="T12" fmla="*/ 0 w 34"/>
                <a:gd name="T13" fmla="*/ 0 h 11"/>
                <a:gd name="T14" fmla="*/ 34 w 34"/>
                <a:gd name="T15" fmla="*/ 11 h 11"/>
              </a:gdLst>
              <a:ahLst/>
              <a:cxnLst>
                <a:cxn ang="T8">
                  <a:pos x="T0" y="T1"/>
                </a:cxn>
                <a:cxn ang="T9">
                  <a:pos x="T2" y="T3"/>
                </a:cxn>
                <a:cxn ang="T10">
                  <a:pos x="T4" y="T5"/>
                </a:cxn>
                <a:cxn ang="T11">
                  <a:pos x="T6" y="T7"/>
                </a:cxn>
              </a:cxnLst>
              <a:rect l="T12" t="T13" r="T14" b="T15"/>
              <a:pathLst>
                <a:path w="34" h="11">
                  <a:moveTo>
                    <a:pt x="0" y="4"/>
                  </a:moveTo>
                  <a:lnTo>
                    <a:pt x="34" y="11"/>
                  </a:lnTo>
                  <a:lnTo>
                    <a:pt x="18" y="0"/>
                  </a:lnTo>
                  <a:lnTo>
                    <a:pt x="0" y="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1" name="Freeform 10591"/>
            <p:cNvSpPr>
              <a:spLocks/>
            </p:cNvSpPr>
            <p:nvPr/>
          </p:nvSpPr>
          <p:spPr bwMode="auto">
            <a:xfrm>
              <a:off x="7645601" y="4228666"/>
              <a:ext cx="244797" cy="183150"/>
            </a:xfrm>
            <a:custGeom>
              <a:avLst/>
              <a:gdLst>
                <a:gd name="T0" fmla="*/ 0 w 123"/>
                <a:gd name="T1" fmla="*/ 11 h 103"/>
                <a:gd name="T2" fmla="*/ 18 w 123"/>
                <a:gd name="T3" fmla="*/ 0 h 103"/>
                <a:gd name="T4" fmla="*/ 36 w 123"/>
                <a:gd name="T5" fmla="*/ 5 h 103"/>
                <a:gd name="T6" fmla="*/ 40 w 123"/>
                <a:gd name="T7" fmla="*/ 23 h 103"/>
                <a:gd name="T8" fmla="*/ 51 w 123"/>
                <a:gd name="T9" fmla="*/ 36 h 103"/>
                <a:gd name="T10" fmla="*/ 83 w 123"/>
                <a:gd name="T11" fmla="*/ 11 h 103"/>
                <a:gd name="T12" fmla="*/ 121 w 123"/>
                <a:gd name="T13" fmla="*/ 25 h 103"/>
                <a:gd name="T14" fmla="*/ 123 w 123"/>
                <a:gd name="T15" fmla="*/ 103 h 103"/>
                <a:gd name="T16" fmla="*/ 107 w 123"/>
                <a:gd name="T17" fmla="*/ 90 h 103"/>
                <a:gd name="T18" fmla="*/ 83 w 123"/>
                <a:gd name="T19" fmla="*/ 94 h 103"/>
                <a:gd name="T20" fmla="*/ 89 w 123"/>
                <a:gd name="T21" fmla="*/ 83 h 103"/>
                <a:gd name="T22" fmla="*/ 96 w 123"/>
                <a:gd name="T23" fmla="*/ 85 h 103"/>
                <a:gd name="T24" fmla="*/ 87 w 123"/>
                <a:gd name="T25" fmla="*/ 58 h 103"/>
                <a:gd name="T26" fmla="*/ 43 w 123"/>
                <a:gd name="T27" fmla="*/ 43 h 103"/>
                <a:gd name="T28" fmla="*/ 34 w 123"/>
                <a:gd name="T29" fmla="*/ 29 h 103"/>
                <a:gd name="T30" fmla="*/ 22 w 123"/>
                <a:gd name="T31" fmla="*/ 43 h 103"/>
                <a:gd name="T32" fmla="*/ 13 w 123"/>
                <a:gd name="T33" fmla="*/ 27 h 103"/>
                <a:gd name="T34" fmla="*/ 36 w 123"/>
                <a:gd name="T35" fmla="*/ 20 h 103"/>
                <a:gd name="T36" fmla="*/ 18 w 123"/>
                <a:gd name="T37" fmla="*/ 23 h 103"/>
                <a:gd name="T38" fmla="*/ 0 w 123"/>
                <a:gd name="T39" fmla="*/ 11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103"/>
                <a:gd name="T62" fmla="*/ 123 w 123"/>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103">
                  <a:moveTo>
                    <a:pt x="0" y="11"/>
                  </a:moveTo>
                  <a:lnTo>
                    <a:pt x="18" y="0"/>
                  </a:lnTo>
                  <a:lnTo>
                    <a:pt x="36" y="5"/>
                  </a:lnTo>
                  <a:lnTo>
                    <a:pt x="40" y="23"/>
                  </a:lnTo>
                  <a:lnTo>
                    <a:pt x="51" y="36"/>
                  </a:lnTo>
                  <a:lnTo>
                    <a:pt x="83" y="11"/>
                  </a:lnTo>
                  <a:lnTo>
                    <a:pt x="121" y="25"/>
                  </a:lnTo>
                  <a:lnTo>
                    <a:pt x="123" y="103"/>
                  </a:lnTo>
                  <a:lnTo>
                    <a:pt x="107" y="90"/>
                  </a:lnTo>
                  <a:lnTo>
                    <a:pt x="83" y="94"/>
                  </a:lnTo>
                  <a:lnTo>
                    <a:pt x="89" y="83"/>
                  </a:lnTo>
                  <a:lnTo>
                    <a:pt x="96" y="85"/>
                  </a:lnTo>
                  <a:lnTo>
                    <a:pt x="87" y="58"/>
                  </a:lnTo>
                  <a:lnTo>
                    <a:pt x="43" y="43"/>
                  </a:lnTo>
                  <a:lnTo>
                    <a:pt x="34" y="29"/>
                  </a:lnTo>
                  <a:lnTo>
                    <a:pt x="22" y="43"/>
                  </a:lnTo>
                  <a:lnTo>
                    <a:pt x="13" y="27"/>
                  </a:lnTo>
                  <a:lnTo>
                    <a:pt x="36" y="20"/>
                  </a:lnTo>
                  <a:lnTo>
                    <a:pt x="18" y="23"/>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2" name="Freeform 10592"/>
            <p:cNvSpPr>
              <a:spLocks/>
            </p:cNvSpPr>
            <p:nvPr/>
          </p:nvSpPr>
          <p:spPr bwMode="auto">
            <a:xfrm>
              <a:off x="7645601" y="4228666"/>
              <a:ext cx="244797" cy="183150"/>
            </a:xfrm>
            <a:custGeom>
              <a:avLst/>
              <a:gdLst>
                <a:gd name="T0" fmla="*/ 0 w 123"/>
                <a:gd name="T1" fmla="*/ 11 h 103"/>
                <a:gd name="T2" fmla="*/ 18 w 123"/>
                <a:gd name="T3" fmla="*/ 0 h 103"/>
                <a:gd name="T4" fmla="*/ 36 w 123"/>
                <a:gd name="T5" fmla="*/ 5 h 103"/>
                <a:gd name="T6" fmla="*/ 40 w 123"/>
                <a:gd name="T7" fmla="*/ 23 h 103"/>
                <a:gd name="T8" fmla="*/ 51 w 123"/>
                <a:gd name="T9" fmla="*/ 36 h 103"/>
                <a:gd name="T10" fmla="*/ 83 w 123"/>
                <a:gd name="T11" fmla="*/ 11 h 103"/>
                <a:gd name="T12" fmla="*/ 121 w 123"/>
                <a:gd name="T13" fmla="*/ 25 h 103"/>
                <a:gd name="T14" fmla="*/ 123 w 123"/>
                <a:gd name="T15" fmla="*/ 103 h 103"/>
                <a:gd name="T16" fmla="*/ 107 w 123"/>
                <a:gd name="T17" fmla="*/ 90 h 103"/>
                <a:gd name="T18" fmla="*/ 83 w 123"/>
                <a:gd name="T19" fmla="*/ 94 h 103"/>
                <a:gd name="T20" fmla="*/ 89 w 123"/>
                <a:gd name="T21" fmla="*/ 83 h 103"/>
                <a:gd name="T22" fmla="*/ 96 w 123"/>
                <a:gd name="T23" fmla="*/ 85 h 103"/>
                <a:gd name="T24" fmla="*/ 87 w 123"/>
                <a:gd name="T25" fmla="*/ 58 h 103"/>
                <a:gd name="T26" fmla="*/ 43 w 123"/>
                <a:gd name="T27" fmla="*/ 43 h 103"/>
                <a:gd name="T28" fmla="*/ 34 w 123"/>
                <a:gd name="T29" fmla="*/ 29 h 103"/>
                <a:gd name="T30" fmla="*/ 22 w 123"/>
                <a:gd name="T31" fmla="*/ 43 h 103"/>
                <a:gd name="T32" fmla="*/ 13 w 123"/>
                <a:gd name="T33" fmla="*/ 27 h 103"/>
                <a:gd name="T34" fmla="*/ 36 w 123"/>
                <a:gd name="T35" fmla="*/ 20 h 103"/>
                <a:gd name="T36" fmla="*/ 18 w 123"/>
                <a:gd name="T37" fmla="*/ 23 h 103"/>
                <a:gd name="T38" fmla="*/ 0 w 123"/>
                <a:gd name="T39" fmla="*/ 11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103"/>
                <a:gd name="T62" fmla="*/ 123 w 123"/>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103">
                  <a:moveTo>
                    <a:pt x="0" y="11"/>
                  </a:moveTo>
                  <a:lnTo>
                    <a:pt x="18" y="0"/>
                  </a:lnTo>
                  <a:lnTo>
                    <a:pt x="36" y="5"/>
                  </a:lnTo>
                  <a:lnTo>
                    <a:pt x="40" y="23"/>
                  </a:lnTo>
                  <a:lnTo>
                    <a:pt x="51" y="36"/>
                  </a:lnTo>
                  <a:lnTo>
                    <a:pt x="83" y="11"/>
                  </a:lnTo>
                  <a:lnTo>
                    <a:pt x="121" y="25"/>
                  </a:lnTo>
                  <a:lnTo>
                    <a:pt x="123" y="103"/>
                  </a:lnTo>
                  <a:lnTo>
                    <a:pt x="107" y="90"/>
                  </a:lnTo>
                  <a:lnTo>
                    <a:pt x="83" y="94"/>
                  </a:lnTo>
                  <a:lnTo>
                    <a:pt x="89" y="83"/>
                  </a:lnTo>
                  <a:lnTo>
                    <a:pt x="96" y="85"/>
                  </a:lnTo>
                  <a:lnTo>
                    <a:pt x="87" y="58"/>
                  </a:lnTo>
                  <a:lnTo>
                    <a:pt x="43" y="43"/>
                  </a:lnTo>
                  <a:lnTo>
                    <a:pt x="34" y="29"/>
                  </a:lnTo>
                  <a:lnTo>
                    <a:pt x="22" y="43"/>
                  </a:lnTo>
                  <a:lnTo>
                    <a:pt x="13" y="27"/>
                  </a:lnTo>
                  <a:lnTo>
                    <a:pt x="36" y="20"/>
                  </a:lnTo>
                  <a:lnTo>
                    <a:pt x="18" y="23"/>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3" name="Freeform 10593"/>
            <p:cNvSpPr>
              <a:spLocks/>
            </p:cNvSpPr>
            <p:nvPr/>
          </p:nvSpPr>
          <p:spPr bwMode="auto">
            <a:xfrm>
              <a:off x="7649581" y="4367362"/>
              <a:ext cx="13931" cy="21338"/>
            </a:xfrm>
            <a:custGeom>
              <a:avLst/>
              <a:gdLst>
                <a:gd name="T0" fmla="*/ 0 w 7"/>
                <a:gd name="T1" fmla="*/ 12 h 12"/>
                <a:gd name="T2" fmla="*/ 7 w 7"/>
                <a:gd name="T3" fmla="*/ 7 h 12"/>
                <a:gd name="T4" fmla="*/ 5 w 7"/>
                <a:gd name="T5" fmla="*/ 0 h 12"/>
                <a:gd name="T6" fmla="*/ 0 w 7"/>
                <a:gd name="T7" fmla="*/ 12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0" y="12"/>
                  </a:moveTo>
                  <a:lnTo>
                    <a:pt x="7" y="7"/>
                  </a:lnTo>
                  <a:lnTo>
                    <a:pt x="5" y="0"/>
                  </a:lnTo>
                  <a:lnTo>
                    <a:pt x="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4" name="Freeform 10594"/>
            <p:cNvSpPr>
              <a:spLocks/>
            </p:cNvSpPr>
            <p:nvPr/>
          </p:nvSpPr>
          <p:spPr bwMode="auto">
            <a:xfrm>
              <a:off x="7649581" y="4367362"/>
              <a:ext cx="13931" cy="21338"/>
            </a:xfrm>
            <a:custGeom>
              <a:avLst/>
              <a:gdLst>
                <a:gd name="T0" fmla="*/ 0 w 7"/>
                <a:gd name="T1" fmla="*/ 12 h 12"/>
                <a:gd name="T2" fmla="*/ 7 w 7"/>
                <a:gd name="T3" fmla="*/ 7 h 12"/>
                <a:gd name="T4" fmla="*/ 5 w 7"/>
                <a:gd name="T5" fmla="*/ 0 h 12"/>
                <a:gd name="T6" fmla="*/ 0 w 7"/>
                <a:gd name="T7" fmla="*/ 12 h 12"/>
                <a:gd name="T8" fmla="*/ 0 60000 65536"/>
                <a:gd name="T9" fmla="*/ 0 60000 65536"/>
                <a:gd name="T10" fmla="*/ 0 60000 65536"/>
                <a:gd name="T11" fmla="*/ 0 60000 65536"/>
                <a:gd name="T12" fmla="*/ 0 w 7"/>
                <a:gd name="T13" fmla="*/ 0 h 12"/>
                <a:gd name="T14" fmla="*/ 7 w 7"/>
                <a:gd name="T15" fmla="*/ 12 h 12"/>
              </a:gdLst>
              <a:ahLst/>
              <a:cxnLst>
                <a:cxn ang="T8">
                  <a:pos x="T0" y="T1"/>
                </a:cxn>
                <a:cxn ang="T9">
                  <a:pos x="T2" y="T3"/>
                </a:cxn>
                <a:cxn ang="T10">
                  <a:pos x="T4" y="T5"/>
                </a:cxn>
                <a:cxn ang="T11">
                  <a:pos x="T6" y="T7"/>
                </a:cxn>
              </a:cxnLst>
              <a:rect l="T12" t="T13" r="T14" b="T15"/>
              <a:pathLst>
                <a:path w="7" h="12">
                  <a:moveTo>
                    <a:pt x="0" y="12"/>
                  </a:moveTo>
                  <a:lnTo>
                    <a:pt x="7" y="7"/>
                  </a:lnTo>
                  <a:lnTo>
                    <a:pt x="5" y="0"/>
                  </a:lnTo>
                  <a:lnTo>
                    <a:pt x="0" y="1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5" name="Freeform 10595"/>
            <p:cNvSpPr>
              <a:spLocks/>
            </p:cNvSpPr>
            <p:nvPr/>
          </p:nvSpPr>
          <p:spPr bwMode="auto">
            <a:xfrm>
              <a:off x="7534148" y="3375151"/>
              <a:ext cx="79608" cy="99577"/>
            </a:xfrm>
            <a:custGeom>
              <a:avLst/>
              <a:gdLst>
                <a:gd name="T0" fmla="*/ 0 w 40"/>
                <a:gd name="T1" fmla="*/ 56 h 56"/>
                <a:gd name="T2" fmla="*/ 27 w 40"/>
                <a:gd name="T3" fmla="*/ 51 h 56"/>
                <a:gd name="T4" fmla="*/ 40 w 40"/>
                <a:gd name="T5" fmla="*/ 33 h 56"/>
                <a:gd name="T6" fmla="*/ 27 w 40"/>
                <a:gd name="T7" fmla="*/ 0 h 56"/>
                <a:gd name="T8" fmla="*/ 5 w 40"/>
                <a:gd name="T9" fmla="*/ 13 h 56"/>
                <a:gd name="T10" fmla="*/ 0 w 40"/>
                <a:gd name="T11" fmla="*/ 56 h 56"/>
                <a:gd name="T12" fmla="*/ 0 60000 65536"/>
                <a:gd name="T13" fmla="*/ 0 60000 65536"/>
                <a:gd name="T14" fmla="*/ 0 60000 65536"/>
                <a:gd name="T15" fmla="*/ 0 60000 65536"/>
                <a:gd name="T16" fmla="*/ 0 60000 65536"/>
                <a:gd name="T17" fmla="*/ 0 60000 65536"/>
                <a:gd name="T18" fmla="*/ 0 w 40"/>
                <a:gd name="T19" fmla="*/ 0 h 56"/>
                <a:gd name="T20" fmla="*/ 40 w 4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0" h="56">
                  <a:moveTo>
                    <a:pt x="0" y="56"/>
                  </a:moveTo>
                  <a:lnTo>
                    <a:pt x="27" y="51"/>
                  </a:lnTo>
                  <a:lnTo>
                    <a:pt x="40" y="33"/>
                  </a:lnTo>
                  <a:lnTo>
                    <a:pt x="27" y="0"/>
                  </a:lnTo>
                  <a:lnTo>
                    <a:pt x="5" y="13"/>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6" name="Freeform 10596"/>
            <p:cNvSpPr>
              <a:spLocks/>
            </p:cNvSpPr>
            <p:nvPr/>
          </p:nvSpPr>
          <p:spPr bwMode="auto">
            <a:xfrm>
              <a:off x="7534148" y="3375151"/>
              <a:ext cx="79608" cy="99577"/>
            </a:xfrm>
            <a:custGeom>
              <a:avLst/>
              <a:gdLst>
                <a:gd name="T0" fmla="*/ 0 w 40"/>
                <a:gd name="T1" fmla="*/ 56 h 56"/>
                <a:gd name="T2" fmla="*/ 27 w 40"/>
                <a:gd name="T3" fmla="*/ 51 h 56"/>
                <a:gd name="T4" fmla="*/ 40 w 40"/>
                <a:gd name="T5" fmla="*/ 33 h 56"/>
                <a:gd name="T6" fmla="*/ 27 w 40"/>
                <a:gd name="T7" fmla="*/ 0 h 56"/>
                <a:gd name="T8" fmla="*/ 5 w 40"/>
                <a:gd name="T9" fmla="*/ 13 h 56"/>
                <a:gd name="T10" fmla="*/ 0 w 40"/>
                <a:gd name="T11" fmla="*/ 56 h 56"/>
                <a:gd name="T12" fmla="*/ 0 60000 65536"/>
                <a:gd name="T13" fmla="*/ 0 60000 65536"/>
                <a:gd name="T14" fmla="*/ 0 60000 65536"/>
                <a:gd name="T15" fmla="*/ 0 60000 65536"/>
                <a:gd name="T16" fmla="*/ 0 60000 65536"/>
                <a:gd name="T17" fmla="*/ 0 60000 65536"/>
                <a:gd name="T18" fmla="*/ 0 w 40"/>
                <a:gd name="T19" fmla="*/ 0 h 56"/>
                <a:gd name="T20" fmla="*/ 40 w 4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0" h="56">
                  <a:moveTo>
                    <a:pt x="0" y="56"/>
                  </a:moveTo>
                  <a:lnTo>
                    <a:pt x="27" y="51"/>
                  </a:lnTo>
                  <a:lnTo>
                    <a:pt x="40" y="33"/>
                  </a:lnTo>
                  <a:lnTo>
                    <a:pt x="27" y="0"/>
                  </a:lnTo>
                  <a:lnTo>
                    <a:pt x="5" y="13"/>
                  </a:lnTo>
                  <a:lnTo>
                    <a:pt x="0" y="5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7" name="Freeform 10597"/>
            <p:cNvSpPr>
              <a:spLocks/>
            </p:cNvSpPr>
            <p:nvPr/>
          </p:nvSpPr>
          <p:spPr bwMode="auto">
            <a:xfrm>
              <a:off x="6925142" y="4086413"/>
              <a:ext cx="89561" cy="103133"/>
            </a:xfrm>
            <a:custGeom>
              <a:avLst/>
              <a:gdLst>
                <a:gd name="T0" fmla="*/ 0 w 45"/>
                <a:gd name="T1" fmla="*/ 0 h 58"/>
                <a:gd name="T2" fmla="*/ 14 w 45"/>
                <a:gd name="T3" fmla="*/ 40 h 58"/>
                <a:gd name="T4" fmla="*/ 45 w 45"/>
                <a:gd name="T5" fmla="*/ 58 h 58"/>
                <a:gd name="T6" fmla="*/ 38 w 45"/>
                <a:gd name="T7" fmla="*/ 15 h 58"/>
                <a:gd name="T8" fmla="*/ 25 w 45"/>
                <a:gd name="T9" fmla="*/ 2 h 58"/>
                <a:gd name="T10" fmla="*/ 14 w 45"/>
                <a:gd name="T11" fmla="*/ 11 h 58"/>
                <a:gd name="T12" fmla="*/ 9 w 45"/>
                <a:gd name="T13" fmla="*/ 0 h 58"/>
                <a:gd name="T14" fmla="*/ 0 w 45"/>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8"/>
                <a:gd name="T26" fmla="*/ 45 w 4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8">
                  <a:moveTo>
                    <a:pt x="0" y="0"/>
                  </a:moveTo>
                  <a:lnTo>
                    <a:pt x="14" y="40"/>
                  </a:lnTo>
                  <a:lnTo>
                    <a:pt x="45" y="58"/>
                  </a:lnTo>
                  <a:lnTo>
                    <a:pt x="38" y="15"/>
                  </a:lnTo>
                  <a:lnTo>
                    <a:pt x="25" y="2"/>
                  </a:lnTo>
                  <a:lnTo>
                    <a:pt x="14" y="11"/>
                  </a:lnTo>
                  <a:lnTo>
                    <a:pt x="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8" name="Freeform 10598"/>
            <p:cNvSpPr>
              <a:spLocks/>
            </p:cNvSpPr>
            <p:nvPr/>
          </p:nvSpPr>
          <p:spPr bwMode="auto">
            <a:xfrm>
              <a:off x="6925142" y="4086413"/>
              <a:ext cx="89561" cy="103133"/>
            </a:xfrm>
            <a:custGeom>
              <a:avLst/>
              <a:gdLst>
                <a:gd name="T0" fmla="*/ 0 w 45"/>
                <a:gd name="T1" fmla="*/ 0 h 58"/>
                <a:gd name="T2" fmla="*/ 14 w 45"/>
                <a:gd name="T3" fmla="*/ 40 h 58"/>
                <a:gd name="T4" fmla="*/ 45 w 45"/>
                <a:gd name="T5" fmla="*/ 58 h 58"/>
                <a:gd name="T6" fmla="*/ 38 w 45"/>
                <a:gd name="T7" fmla="*/ 15 h 58"/>
                <a:gd name="T8" fmla="*/ 25 w 45"/>
                <a:gd name="T9" fmla="*/ 2 h 58"/>
                <a:gd name="T10" fmla="*/ 14 w 45"/>
                <a:gd name="T11" fmla="*/ 11 h 58"/>
                <a:gd name="T12" fmla="*/ 9 w 45"/>
                <a:gd name="T13" fmla="*/ 0 h 58"/>
                <a:gd name="T14" fmla="*/ 0 w 45"/>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8"/>
                <a:gd name="T26" fmla="*/ 45 w 4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8">
                  <a:moveTo>
                    <a:pt x="0" y="0"/>
                  </a:moveTo>
                  <a:lnTo>
                    <a:pt x="14" y="40"/>
                  </a:lnTo>
                  <a:lnTo>
                    <a:pt x="45" y="58"/>
                  </a:lnTo>
                  <a:lnTo>
                    <a:pt x="38" y="15"/>
                  </a:lnTo>
                  <a:lnTo>
                    <a:pt x="25" y="2"/>
                  </a:lnTo>
                  <a:lnTo>
                    <a:pt x="14" y="11"/>
                  </a:lnTo>
                  <a:lnTo>
                    <a:pt x="9" y="0"/>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09" name="Freeform 10599"/>
            <p:cNvSpPr>
              <a:spLocks/>
            </p:cNvSpPr>
            <p:nvPr/>
          </p:nvSpPr>
          <p:spPr bwMode="auto">
            <a:xfrm>
              <a:off x="7148047" y="4077523"/>
              <a:ext cx="222904" cy="124471"/>
            </a:xfrm>
            <a:custGeom>
              <a:avLst/>
              <a:gdLst>
                <a:gd name="T0" fmla="*/ 0 w 112"/>
                <a:gd name="T1" fmla="*/ 63 h 70"/>
                <a:gd name="T2" fmla="*/ 18 w 112"/>
                <a:gd name="T3" fmla="*/ 63 h 70"/>
                <a:gd name="T4" fmla="*/ 22 w 112"/>
                <a:gd name="T5" fmla="*/ 47 h 70"/>
                <a:gd name="T6" fmla="*/ 38 w 112"/>
                <a:gd name="T7" fmla="*/ 45 h 70"/>
                <a:gd name="T8" fmla="*/ 51 w 112"/>
                <a:gd name="T9" fmla="*/ 27 h 70"/>
                <a:gd name="T10" fmla="*/ 58 w 112"/>
                <a:gd name="T11" fmla="*/ 34 h 70"/>
                <a:gd name="T12" fmla="*/ 65 w 112"/>
                <a:gd name="T13" fmla="*/ 23 h 70"/>
                <a:gd name="T14" fmla="*/ 87 w 112"/>
                <a:gd name="T15" fmla="*/ 0 h 70"/>
                <a:gd name="T16" fmla="*/ 94 w 112"/>
                <a:gd name="T17" fmla="*/ 11 h 70"/>
                <a:gd name="T18" fmla="*/ 112 w 112"/>
                <a:gd name="T19" fmla="*/ 20 h 70"/>
                <a:gd name="T20" fmla="*/ 94 w 112"/>
                <a:gd name="T21" fmla="*/ 32 h 70"/>
                <a:gd name="T22" fmla="*/ 74 w 112"/>
                <a:gd name="T23" fmla="*/ 32 h 70"/>
                <a:gd name="T24" fmla="*/ 58 w 112"/>
                <a:gd name="T25" fmla="*/ 63 h 70"/>
                <a:gd name="T26" fmla="*/ 45 w 112"/>
                <a:gd name="T27" fmla="*/ 67 h 70"/>
                <a:gd name="T28" fmla="*/ 11 w 112"/>
                <a:gd name="T29" fmla="*/ 70 h 70"/>
                <a:gd name="T30" fmla="*/ 0 w 112"/>
                <a:gd name="T31" fmla="*/ 63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70"/>
                <a:gd name="T50" fmla="*/ 112 w 112"/>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70">
                  <a:moveTo>
                    <a:pt x="0" y="63"/>
                  </a:moveTo>
                  <a:lnTo>
                    <a:pt x="18" y="63"/>
                  </a:lnTo>
                  <a:lnTo>
                    <a:pt x="22" y="47"/>
                  </a:lnTo>
                  <a:lnTo>
                    <a:pt x="38" y="45"/>
                  </a:lnTo>
                  <a:lnTo>
                    <a:pt x="51" y="27"/>
                  </a:lnTo>
                  <a:lnTo>
                    <a:pt x="58" y="34"/>
                  </a:lnTo>
                  <a:lnTo>
                    <a:pt x="65" y="23"/>
                  </a:lnTo>
                  <a:lnTo>
                    <a:pt x="87" y="0"/>
                  </a:lnTo>
                  <a:lnTo>
                    <a:pt x="94" y="11"/>
                  </a:lnTo>
                  <a:lnTo>
                    <a:pt x="112" y="20"/>
                  </a:lnTo>
                  <a:lnTo>
                    <a:pt x="94" y="32"/>
                  </a:lnTo>
                  <a:lnTo>
                    <a:pt x="74" y="32"/>
                  </a:lnTo>
                  <a:lnTo>
                    <a:pt x="58" y="63"/>
                  </a:lnTo>
                  <a:lnTo>
                    <a:pt x="45" y="67"/>
                  </a:lnTo>
                  <a:lnTo>
                    <a:pt x="11" y="70"/>
                  </a:lnTo>
                  <a:lnTo>
                    <a:pt x="0"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0" name="Freeform 10600"/>
            <p:cNvSpPr>
              <a:spLocks/>
            </p:cNvSpPr>
            <p:nvPr/>
          </p:nvSpPr>
          <p:spPr bwMode="auto">
            <a:xfrm>
              <a:off x="7148047" y="4077523"/>
              <a:ext cx="222904" cy="124471"/>
            </a:xfrm>
            <a:custGeom>
              <a:avLst/>
              <a:gdLst>
                <a:gd name="T0" fmla="*/ 0 w 112"/>
                <a:gd name="T1" fmla="*/ 63 h 70"/>
                <a:gd name="T2" fmla="*/ 18 w 112"/>
                <a:gd name="T3" fmla="*/ 63 h 70"/>
                <a:gd name="T4" fmla="*/ 22 w 112"/>
                <a:gd name="T5" fmla="*/ 47 h 70"/>
                <a:gd name="T6" fmla="*/ 38 w 112"/>
                <a:gd name="T7" fmla="*/ 45 h 70"/>
                <a:gd name="T8" fmla="*/ 51 w 112"/>
                <a:gd name="T9" fmla="*/ 27 h 70"/>
                <a:gd name="T10" fmla="*/ 58 w 112"/>
                <a:gd name="T11" fmla="*/ 34 h 70"/>
                <a:gd name="T12" fmla="*/ 65 w 112"/>
                <a:gd name="T13" fmla="*/ 23 h 70"/>
                <a:gd name="T14" fmla="*/ 87 w 112"/>
                <a:gd name="T15" fmla="*/ 0 h 70"/>
                <a:gd name="T16" fmla="*/ 94 w 112"/>
                <a:gd name="T17" fmla="*/ 11 h 70"/>
                <a:gd name="T18" fmla="*/ 112 w 112"/>
                <a:gd name="T19" fmla="*/ 20 h 70"/>
                <a:gd name="T20" fmla="*/ 94 w 112"/>
                <a:gd name="T21" fmla="*/ 32 h 70"/>
                <a:gd name="T22" fmla="*/ 74 w 112"/>
                <a:gd name="T23" fmla="*/ 32 h 70"/>
                <a:gd name="T24" fmla="*/ 58 w 112"/>
                <a:gd name="T25" fmla="*/ 63 h 70"/>
                <a:gd name="T26" fmla="*/ 45 w 112"/>
                <a:gd name="T27" fmla="*/ 67 h 70"/>
                <a:gd name="T28" fmla="*/ 11 w 112"/>
                <a:gd name="T29" fmla="*/ 70 h 70"/>
                <a:gd name="T30" fmla="*/ 0 w 112"/>
                <a:gd name="T31" fmla="*/ 63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70"/>
                <a:gd name="T50" fmla="*/ 112 w 112"/>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70">
                  <a:moveTo>
                    <a:pt x="0" y="63"/>
                  </a:moveTo>
                  <a:lnTo>
                    <a:pt x="18" y="63"/>
                  </a:lnTo>
                  <a:lnTo>
                    <a:pt x="22" y="47"/>
                  </a:lnTo>
                  <a:lnTo>
                    <a:pt x="38" y="45"/>
                  </a:lnTo>
                  <a:lnTo>
                    <a:pt x="51" y="27"/>
                  </a:lnTo>
                  <a:lnTo>
                    <a:pt x="58" y="34"/>
                  </a:lnTo>
                  <a:lnTo>
                    <a:pt x="65" y="23"/>
                  </a:lnTo>
                  <a:lnTo>
                    <a:pt x="87" y="0"/>
                  </a:lnTo>
                  <a:lnTo>
                    <a:pt x="94" y="11"/>
                  </a:lnTo>
                  <a:lnTo>
                    <a:pt x="112" y="20"/>
                  </a:lnTo>
                  <a:lnTo>
                    <a:pt x="94" y="32"/>
                  </a:lnTo>
                  <a:lnTo>
                    <a:pt x="74" y="32"/>
                  </a:lnTo>
                  <a:lnTo>
                    <a:pt x="58" y="63"/>
                  </a:lnTo>
                  <a:lnTo>
                    <a:pt x="45" y="67"/>
                  </a:lnTo>
                  <a:lnTo>
                    <a:pt x="11" y="70"/>
                  </a:lnTo>
                  <a:lnTo>
                    <a:pt x="0" y="6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1" name="Freeform 10601"/>
            <p:cNvSpPr>
              <a:spLocks/>
            </p:cNvSpPr>
            <p:nvPr/>
          </p:nvSpPr>
          <p:spPr bwMode="auto">
            <a:xfrm>
              <a:off x="6005663" y="3410714"/>
              <a:ext cx="392073" cy="305843"/>
            </a:xfrm>
            <a:custGeom>
              <a:avLst/>
              <a:gdLst>
                <a:gd name="T0" fmla="*/ 0 w 197"/>
                <a:gd name="T1" fmla="*/ 94 h 172"/>
                <a:gd name="T2" fmla="*/ 27 w 197"/>
                <a:gd name="T3" fmla="*/ 129 h 172"/>
                <a:gd name="T4" fmla="*/ 9 w 197"/>
                <a:gd name="T5" fmla="*/ 154 h 172"/>
                <a:gd name="T6" fmla="*/ 63 w 197"/>
                <a:gd name="T7" fmla="*/ 150 h 172"/>
                <a:gd name="T8" fmla="*/ 83 w 197"/>
                <a:gd name="T9" fmla="*/ 172 h 172"/>
                <a:gd name="T10" fmla="*/ 92 w 197"/>
                <a:gd name="T11" fmla="*/ 165 h 172"/>
                <a:gd name="T12" fmla="*/ 118 w 197"/>
                <a:gd name="T13" fmla="*/ 165 h 172"/>
                <a:gd name="T14" fmla="*/ 101 w 197"/>
                <a:gd name="T15" fmla="*/ 129 h 172"/>
                <a:gd name="T16" fmla="*/ 112 w 197"/>
                <a:gd name="T17" fmla="*/ 118 h 172"/>
                <a:gd name="T18" fmla="*/ 127 w 197"/>
                <a:gd name="T19" fmla="*/ 118 h 172"/>
                <a:gd name="T20" fmla="*/ 161 w 197"/>
                <a:gd name="T21" fmla="*/ 80 h 172"/>
                <a:gd name="T22" fmla="*/ 159 w 197"/>
                <a:gd name="T23" fmla="*/ 69 h 172"/>
                <a:gd name="T24" fmla="*/ 168 w 197"/>
                <a:gd name="T25" fmla="*/ 62 h 172"/>
                <a:gd name="T26" fmla="*/ 152 w 197"/>
                <a:gd name="T27" fmla="*/ 51 h 172"/>
                <a:gd name="T28" fmla="*/ 152 w 197"/>
                <a:gd name="T29" fmla="*/ 31 h 172"/>
                <a:gd name="T30" fmla="*/ 185 w 197"/>
                <a:gd name="T31" fmla="*/ 31 h 172"/>
                <a:gd name="T32" fmla="*/ 197 w 197"/>
                <a:gd name="T33" fmla="*/ 22 h 172"/>
                <a:gd name="T34" fmla="*/ 161 w 197"/>
                <a:gd name="T35" fmla="*/ 0 h 172"/>
                <a:gd name="T36" fmla="*/ 121 w 197"/>
                <a:gd name="T37" fmla="*/ 11 h 172"/>
                <a:gd name="T38" fmla="*/ 125 w 197"/>
                <a:gd name="T39" fmla="*/ 27 h 172"/>
                <a:gd name="T40" fmla="*/ 116 w 197"/>
                <a:gd name="T41" fmla="*/ 40 h 172"/>
                <a:gd name="T42" fmla="*/ 105 w 197"/>
                <a:gd name="T43" fmla="*/ 42 h 172"/>
                <a:gd name="T44" fmla="*/ 110 w 197"/>
                <a:gd name="T45" fmla="*/ 49 h 172"/>
                <a:gd name="T46" fmla="*/ 101 w 197"/>
                <a:gd name="T47" fmla="*/ 53 h 172"/>
                <a:gd name="T48" fmla="*/ 98 w 197"/>
                <a:gd name="T49" fmla="*/ 67 h 172"/>
                <a:gd name="T50" fmla="*/ 69 w 197"/>
                <a:gd name="T51" fmla="*/ 78 h 172"/>
                <a:gd name="T52" fmla="*/ 60 w 197"/>
                <a:gd name="T53" fmla="*/ 94 h 172"/>
                <a:gd name="T54" fmla="*/ 18 w 197"/>
                <a:gd name="T55" fmla="*/ 100 h 172"/>
                <a:gd name="T56" fmla="*/ 0 w 197"/>
                <a:gd name="T57" fmla="*/ 94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72"/>
                <a:gd name="T89" fmla="*/ 197 w 197"/>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72">
                  <a:moveTo>
                    <a:pt x="0" y="94"/>
                  </a:moveTo>
                  <a:lnTo>
                    <a:pt x="27" y="129"/>
                  </a:lnTo>
                  <a:lnTo>
                    <a:pt x="9" y="154"/>
                  </a:lnTo>
                  <a:lnTo>
                    <a:pt x="63" y="150"/>
                  </a:lnTo>
                  <a:lnTo>
                    <a:pt x="83" y="172"/>
                  </a:lnTo>
                  <a:lnTo>
                    <a:pt x="92" y="165"/>
                  </a:lnTo>
                  <a:lnTo>
                    <a:pt x="118" y="165"/>
                  </a:lnTo>
                  <a:lnTo>
                    <a:pt x="101" y="129"/>
                  </a:lnTo>
                  <a:lnTo>
                    <a:pt x="112" y="118"/>
                  </a:lnTo>
                  <a:lnTo>
                    <a:pt x="127" y="118"/>
                  </a:lnTo>
                  <a:lnTo>
                    <a:pt x="161" y="80"/>
                  </a:lnTo>
                  <a:lnTo>
                    <a:pt x="159" y="69"/>
                  </a:lnTo>
                  <a:lnTo>
                    <a:pt x="168" y="62"/>
                  </a:lnTo>
                  <a:lnTo>
                    <a:pt x="152" y="51"/>
                  </a:lnTo>
                  <a:lnTo>
                    <a:pt x="152" y="31"/>
                  </a:lnTo>
                  <a:lnTo>
                    <a:pt x="185" y="31"/>
                  </a:lnTo>
                  <a:lnTo>
                    <a:pt x="197" y="22"/>
                  </a:lnTo>
                  <a:lnTo>
                    <a:pt x="161" y="0"/>
                  </a:lnTo>
                  <a:lnTo>
                    <a:pt x="121" y="11"/>
                  </a:lnTo>
                  <a:lnTo>
                    <a:pt x="125" y="27"/>
                  </a:lnTo>
                  <a:lnTo>
                    <a:pt x="116" y="40"/>
                  </a:lnTo>
                  <a:lnTo>
                    <a:pt x="105" y="42"/>
                  </a:lnTo>
                  <a:lnTo>
                    <a:pt x="110" y="49"/>
                  </a:lnTo>
                  <a:lnTo>
                    <a:pt x="101" y="53"/>
                  </a:lnTo>
                  <a:lnTo>
                    <a:pt x="98" y="67"/>
                  </a:lnTo>
                  <a:lnTo>
                    <a:pt x="69" y="78"/>
                  </a:lnTo>
                  <a:lnTo>
                    <a:pt x="60" y="94"/>
                  </a:lnTo>
                  <a:lnTo>
                    <a:pt x="18" y="100"/>
                  </a:lnTo>
                  <a:lnTo>
                    <a:pt x="0" y="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2" name="Freeform 10602"/>
            <p:cNvSpPr>
              <a:spLocks/>
            </p:cNvSpPr>
            <p:nvPr/>
          </p:nvSpPr>
          <p:spPr bwMode="auto">
            <a:xfrm>
              <a:off x="6005663" y="3410714"/>
              <a:ext cx="392073" cy="305843"/>
            </a:xfrm>
            <a:custGeom>
              <a:avLst/>
              <a:gdLst>
                <a:gd name="T0" fmla="*/ 0 w 197"/>
                <a:gd name="T1" fmla="*/ 94 h 172"/>
                <a:gd name="T2" fmla="*/ 27 w 197"/>
                <a:gd name="T3" fmla="*/ 129 h 172"/>
                <a:gd name="T4" fmla="*/ 9 w 197"/>
                <a:gd name="T5" fmla="*/ 154 h 172"/>
                <a:gd name="T6" fmla="*/ 63 w 197"/>
                <a:gd name="T7" fmla="*/ 150 h 172"/>
                <a:gd name="T8" fmla="*/ 83 w 197"/>
                <a:gd name="T9" fmla="*/ 172 h 172"/>
                <a:gd name="T10" fmla="*/ 92 w 197"/>
                <a:gd name="T11" fmla="*/ 165 h 172"/>
                <a:gd name="T12" fmla="*/ 118 w 197"/>
                <a:gd name="T13" fmla="*/ 165 h 172"/>
                <a:gd name="T14" fmla="*/ 101 w 197"/>
                <a:gd name="T15" fmla="*/ 129 h 172"/>
                <a:gd name="T16" fmla="*/ 112 w 197"/>
                <a:gd name="T17" fmla="*/ 118 h 172"/>
                <a:gd name="T18" fmla="*/ 127 w 197"/>
                <a:gd name="T19" fmla="*/ 118 h 172"/>
                <a:gd name="T20" fmla="*/ 161 w 197"/>
                <a:gd name="T21" fmla="*/ 80 h 172"/>
                <a:gd name="T22" fmla="*/ 159 w 197"/>
                <a:gd name="T23" fmla="*/ 69 h 172"/>
                <a:gd name="T24" fmla="*/ 168 w 197"/>
                <a:gd name="T25" fmla="*/ 62 h 172"/>
                <a:gd name="T26" fmla="*/ 152 w 197"/>
                <a:gd name="T27" fmla="*/ 51 h 172"/>
                <a:gd name="T28" fmla="*/ 152 w 197"/>
                <a:gd name="T29" fmla="*/ 31 h 172"/>
                <a:gd name="T30" fmla="*/ 185 w 197"/>
                <a:gd name="T31" fmla="*/ 31 h 172"/>
                <a:gd name="T32" fmla="*/ 197 w 197"/>
                <a:gd name="T33" fmla="*/ 22 h 172"/>
                <a:gd name="T34" fmla="*/ 161 w 197"/>
                <a:gd name="T35" fmla="*/ 0 h 172"/>
                <a:gd name="T36" fmla="*/ 121 w 197"/>
                <a:gd name="T37" fmla="*/ 11 h 172"/>
                <a:gd name="T38" fmla="*/ 125 w 197"/>
                <a:gd name="T39" fmla="*/ 27 h 172"/>
                <a:gd name="T40" fmla="*/ 116 w 197"/>
                <a:gd name="T41" fmla="*/ 40 h 172"/>
                <a:gd name="T42" fmla="*/ 105 w 197"/>
                <a:gd name="T43" fmla="*/ 42 h 172"/>
                <a:gd name="T44" fmla="*/ 110 w 197"/>
                <a:gd name="T45" fmla="*/ 49 h 172"/>
                <a:gd name="T46" fmla="*/ 101 w 197"/>
                <a:gd name="T47" fmla="*/ 53 h 172"/>
                <a:gd name="T48" fmla="*/ 98 w 197"/>
                <a:gd name="T49" fmla="*/ 67 h 172"/>
                <a:gd name="T50" fmla="*/ 69 w 197"/>
                <a:gd name="T51" fmla="*/ 78 h 172"/>
                <a:gd name="T52" fmla="*/ 60 w 197"/>
                <a:gd name="T53" fmla="*/ 94 h 172"/>
                <a:gd name="T54" fmla="*/ 18 w 197"/>
                <a:gd name="T55" fmla="*/ 100 h 172"/>
                <a:gd name="T56" fmla="*/ 0 w 197"/>
                <a:gd name="T57" fmla="*/ 94 h 1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7"/>
                <a:gd name="T88" fmla="*/ 0 h 172"/>
                <a:gd name="T89" fmla="*/ 197 w 197"/>
                <a:gd name="T90" fmla="*/ 172 h 1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7" h="172">
                  <a:moveTo>
                    <a:pt x="0" y="94"/>
                  </a:moveTo>
                  <a:lnTo>
                    <a:pt x="27" y="129"/>
                  </a:lnTo>
                  <a:lnTo>
                    <a:pt x="9" y="154"/>
                  </a:lnTo>
                  <a:lnTo>
                    <a:pt x="63" y="150"/>
                  </a:lnTo>
                  <a:lnTo>
                    <a:pt x="83" y="172"/>
                  </a:lnTo>
                  <a:lnTo>
                    <a:pt x="92" y="165"/>
                  </a:lnTo>
                  <a:lnTo>
                    <a:pt x="118" y="165"/>
                  </a:lnTo>
                  <a:lnTo>
                    <a:pt x="101" y="129"/>
                  </a:lnTo>
                  <a:lnTo>
                    <a:pt x="112" y="118"/>
                  </a:lnTo>
                  <a:lnTo>
                    <a:pt x="127" y="118"/>
                  </a:lnTo>
                  <a:lnTo>
                    <a:pt x="161" y="80"/>
                  </a:lnTo>
                  <a:lnTo>
                    <a:pt x="159" y="69"/>
                  </a:lnTo>
                  <a:lnTo>
                    <a:pt x="168" y="62"/>
                  </a:lnTo>
                  <a:lnTo>
                    <a:pt x="152" y="51"/>
                  </a:lnTo>
                  <a:lnTo>
                    <a:pt x="152" y="31"/>
                  </a:lnTo>
                  <a:lnTo>
                    <a:pt x="185" y="31"/>
                  </a:lnTo>
                  <a:lnTo>
                    <a:pt x="197" y="22"/>
                  </a:lnTo>
                  <a:lnTo>
                    <a:pt x="161" y="0"/>
                  </a:lnTo>
                  <a:lnTo>
                    <a:pt x="121" y="11"/>
                  </a:lnTo>
                  <a:lnTo>
                    <a:pt x="125" y="27"/>
                  </a:lnTo>
                  <a:lnTo>
                    <a:pt x="116" y="40"/>
                  </a:lnTo>
                  <a:lnTo>
                    <a:pt x="105" y="42"/>
                  </a:lnTo>
                  <a:lnTo>
                    <a:pt x="110" y="49"/>
                  </a:lnTo>
                  <a:lnTo>
                    <a:pt x="101" y="53"/>
                  </a:lnTo>
                  <a:lnTo>
                    <a:pt x="98" y="67"/>
                  </a:lnTo>
                  <a:lnTo>
                    <a:pt x="69" y="78"/>
                  </a:lnTo>
                  <a:lnTo>
                    <a:pt x="60" y="94"/>
                  </a:lnTo>
                  <a:lnTo>
                    <a:pt x="18" y="100"/>
                  </a:lnTo>
                  <a:lnTo>
                    <a:pt x="0" y="9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3" name="Freeform 10603"/>
            <p:cNvSpPr>
              <a:spLocks/>
            </p:cNvSpPr>
            <p:nvPr/>
          </p:nvSpPr>
          <p:spPr bwMode="auto">
            <a:xfrm>
              <a:off x="7325177" y="3983280"/>
              <a:ext cx="53736" cy="58680"/>
            </a:xfrm>
            <a:custGeom>
              <a:avLst/>
              <a:gdLst>
                <a:gd name="T0" fmla="*/ 0 w 27"/>
                <a:gd name="T1" fmla="*/ 33 h 33"/>
                <a:gd name="T2" fmla="*/ 27 w 27"/>
                <a:gd name="T3" fmla="*/ 0 h 33"/>
                <a:gd name="T4" fmla="*/ 18 w 27"/>
                <a:gd name="T5" fmla="*/ 17 h 33"/>
                <a:gd name="T6" fmla="*/ 0 w 27"/>
                <a:gd name="T7" fmla="*/ 33 h 33"/>
                <a:gd name="T8" fmla="*/ 0 60000 65536"/>
                <a:gd name="T9" fmla="*/ 0 60000 65536"/>
                <a:gd name="T10" fmla="*/ 0 60000 65536"/>
                <a:gd name="T11" fmla="*/ 0 60000 65536"/>
                <a:gd name="T12" fmla="*/ 0 w 27"/>
                <a:gd name="T13" fmla="*/ 0 h 33"/>
                <a:gd name="T14" fmla="*/ 27 w 27"/>
                <a:gd name="T15" fmla="*/ 33 h 33"/>
              </a:gdLst>
              <a:ahLst/>
              <a:cxnLst>
                <a:cxn ang="T8">
                  <a:pos x="T0" y="T1"/>
                </a:cxn>
                <a:cxn ang="T9">
                  <a:pos x="T2" y="T3"/>
                </a:cxn>
                <a:cxn ang="T10">
                  <a:pos x="T4" y="T5"/>
                </a:cxn>
                <a:cxn ang="T11">
                  <a:pos x="T6" y="T7"/>
                </a:cxn>
              </a:cxnLst>
              <a:rect l="T12" t="T13" r="T14" b="T15"/>
              <a:pathLst>
                <a:path w="27" h="33">
                  <a:moveTo>
                    <a:pt x="0" y="33"/>
                  </a:moveTo>
                  <a:lnTo>
                    <a:pt x="27" y="0"/>
                  </a:lnTo>
                  <a:lnTo>
                    <a:pt x="18" y="17"/>
                  </a:lnTo>
                  <a:lnTo>
                    <a:pt x="0"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4" name="Freeform 10604"/>
            <p:cNvSpPr>
              <a:spLocks/>
            </p:cNvSpPr>
            <p:nvPr/>
          </p:nvSpPr>
          <p:spPr bwMode="auto">
            <a:xfrm>
              <a:off x="7325177" y="3983280"/>
              <a:ext cx="53736" cy="58680"/>
            </a:xfrm>
            <a:custGeom>
              <a:avLst/>
              <a:gdLst>
                <a:gd name="T0" fmla="*/ 0 w 27"/>
                <a:gd name="T1" fmla="*/ 33 h 33"/>
                <a:gd name="T2" fmla="*/ 27 w 27"/>
                <a:gd name="T3" fmla="*/ 0 h 33"/>
                <a:gd name="T4" fmla="*/ 18 w 27"/>
                <a:gd name="T5" fmla="*/ 17 h 33"/>
                <a:gd name="T6" fmla="*/ 0 w 27"/>
                <a:gd name="T7" fmla="*/ 33 h 33"/>
                <a:gd name="T8" fmla="*/ 0 60000 65536"/>
                <a:gd name="T9" fmla="*/ 0 60000 65536"/>
                <a:gd name="T10" fmla="*/ 0 60000 65536"/>
                <a:gd name="T11" fmla="*/ 0 60000 65536"/>
                <a:gd name="T12" fmla="*/ 0 w 27"/>
                <a:gd name="T13" fmla="*/ 0 h 33"/>
                <a:gd name="T14" fmla="*/ 27 w 27"/>
                <a:gd name="T15" fmla="*/ 33 h 33"/>
              </a:gdLst>
              <a:ahLst/>
              <a:cxnLst>
                <a:cxn ang="T8">
                  <a:pos x="T0" y="T1"/>
                </a:cxn>
                <a:cxn ang="T9">
                  <a:pos x="T2" y="T3"/>
                </a:cxn>
                <a:cxn ang="T10">
                  <a:pos x="T4" y="T5"/>
                </a:cxn>
                <a:cxn ang="T11">
                  <a:pos x="T6" y="T7"/>
                </a:cxn>
              </a:cxnLst>
              <a:rect l="T12" t="T13" r="T14" b="T15"/>
              <a:pathLst>
                <a:path w="27" h="33">
                  <a:moveTo>
                    <a:pt x="0" y="33"/>
                  </a:moveTo>
                  <a:lnTo>
                    <a:pt x="27" y="0"/>
                  </a:lnTo>
                  <a:lnTo>
                    <a:pt x="18" y="17"/>
                  </a:lnTo>
                  <a:lnTo>
                    <a:pt x="0" y="3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5" name="Freeform 10605"/>
            <p:cNvSpPr>
              <a:spLocks/>
            </p:cNvSpPr>
            <p:nvPr/>
          </p:nvSpPr>
          <p:spPr bwMode="auto">
            <a:xfrm>
              <a:off x="7388863" y="3826803"/>
              <a:ext cx="91551" cy="131583"/>
            </a:xfrm>
            <a:custGeom>
              <a:avLst/>
              <a:gdLst>
                <a:gd name="T0" fmla="*/ 0 w 46"/>
                <a:gd name="T1" fmla="*/ 30 h 74"/>
                <a:gd name="T2" fmla="*/ 9 w 46"/>
                <a:gd name="T3" fmla="*/ 59 h 74"/>
                <a:gd name="T4" fmla="*/ 31 w 46"/>
                <a:gd name="T5" fmla="*/ 65 h 74"/>
                <a:gd name="T6" fmla="*/ 31 w 46"/>
                <a:gd name="T7" fmla="*/ 59 h 74"/>
                <a:gd name="T8" fmla="*/ 46 w 46"/>
                <a:gd name="T9" fmla="*/ 74 h 74"/>
                <a:gd name="T10" fmla="*/ 44 w 46"/>
                <a:gd name="T11" fmla="*/ 59 h 74"/>
                <a:gd name="T12" fmla="*/ 20 w 46"/>
                <a:gd name="T13" fmla="*/ 52 h 74"/>
                <a:gd name="T14" fmla="*/ 17 w 46"/>
                <a:gd name="T15" fmla="*/ 41 h 74"/>
                <a:gd name="T16" fmla="*/ 31 w 46"/>
                <a:gd name="T17" fmla="*/ 21 h 74"/>
                <a:gd name="T18" fmla="*/ 26 w 46"/>
                <a:gd name="T19" fmla="*/ 3 h 74"/>
                <a:gd name="T20" fmla="*/ 9 w 46"/>
                <a:gd name="T21" fmla="*/ 0 h 74"/>
                <a:gd name="T22" fmla="*/ 0 w 46"/>
                <a:gd name="T23" fmla="*/ 3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74"/>
                <a:gd name="T38" fmla="*/ 46 w 4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74">
                  <a:moveTo>
                    <a:pt x="0" y="30"/>
                  </a:moveTo>
                  <a:lnTo>
                    <a:pt x="9" y="59"/>
                  </a:lnTo>
                  <a:lnTo>
                    <a:pt x="31" y="65"/>
                  </a:lnTo>
                  <a:lnTo>
                    <a:pt x="31" y="59"/>
                  </a:lnTo>
                  <a:lnTo>
                    <a:pt x="46" y="74"/>
                  </a:lnTo>
                  <a:lnTo>
                    <a:pt x="44" y="59"/>
                  </a:lnTo>
                  <a:lnTo>
                    <a:pt x="20" y="52"/>
                  </a:lnTo>
                  <a:lnTo>
                    <a:pt x="17" y="41"/>
                  </a:lnTo>
                  <a:lnTo>
                    <a:pt x="31" y="21"/>
                  </a:lnTo>
                  <a:lnTo>
                    <a:pt x="26" y="3"/>
                  </a:lnTo>
                  <a:lnTo>
                    <a:pt x="9" y="0"/>
                  </a:lnTo>
                  <a:lnTo>
                    <a:pt x="0"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6" name="Freeform 10606"/>
            <p:cNvSpPr>
              <a:spLocks/>
            </p:cNvSpPr>
            <p:nvPr/>
          </p:nvSpPr>
          <p:spPr bwMode="auto">
            <a:xfrm>
              <a:off x="7388863" y="3826803"/>
              <a:ext cx="91551" cy="131583"/>
            </a:xfrm>
            <a:custGeom>
              <a:avLst/>
              <a:gdLst>
                <a:gd name="T0" fmla="*/ 0 w 46"/>
                <a:gd name="T1" fmla="*/ 30 h 74"/>
                <a:gd name="T2" fmla="*/ 9 w 46"/>
                <a:gd name="T3" fmla="*/ 59 h 74"/>
                <a:gd name="T4" fmla="*/ 31 w 46"/>
                <a:gd name="T5" fmla="*/ 65 h 74"/>
                <a:gd name="T6" fmla="*/ 31 w 46"/>
                <a:gd name="T7" fmla="*/ 59 h 74"/>
                <a:gd name="T8" fmla="*/ 46 w 46"/>
                <a:gd name="T9" fmla="*/ 74 h 74"/>
                <a:gd name="T10" fmla="*/ 44 w 46"/>
                <a:gd name="T11" fmla="*/ 59 h 74"/>
                <a:gd name="T12" fmla="*/ 20 w 46"/>
                <a:gd name="T13" fmla="*/ 52 h 74"/>
                <a:gd name="T14" fmla="*/ 17 w 46"/>
                <a:gd name="T15" fmla="*/ 41 h 74"/>
                <a:gd name="T16" fmla="*/ 31 w 46"/>
                <a:gd name="T17" fmla="*/ 21 h 74"/>
                <a:gd name="T18" fmla="*/ 26 w 46"/>
                <a:gd name="T19" fmla="*/ 3 h 74"/>
                <a:gd name="T20" fmla="*/ 9 w 46"/>
                <a:gd name="T21" fmla="*/ 0 h 74"/>
                <a:gd name="T22" fmla="*/ 0 w 46"/>
                <a:gd name="T23" fmla="*/ 30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74"/>
                <a:gd name="T38" fmla="*/ 46 w 4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74">
                  <a:moveTo>
                    <a:pt x="0" y="30"/>
                  </a:moveTo>
                  <a:lnTo>
                    <a:pt x="9" y="59"/>
                  </a:lnTo>
                  <a:lnTo>
                    <a:pt x="31" y="65"/>
                  </a:lnTo>
                  <a:lnTo>
                    <a:pt x="31" y="59"/>
                  </a:lnTo>
                  <a:lnTo>
                    <a:pt x="46" y="74"/>
                  </a:lnTo>
                  <a:lnTo>
                    <a:pt x="44" y="59"/>
                  </a:lnTo>
                  <a:lnTo>
                    <a:pt x="20" y="52"/>
                  </a:lnTo>
                  <a:lnTo>
                    <a:pt x="17" y="41"/>
                  </a:lnTo>
                  <a:lnTo>
                    <a:pt x="31" y="21"/>
                  </a:lnTo>
                  <a:lnTo>
                    <a:pt x="26" y="3"/>
                  </a:lnTo>
                  <a:lnTo>
                    <a:pt x="9" y="0"/>
                  </a:lnTo>
                  <a:lnTo>
                    <a:pt x="0" y="3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7" name="Freeform 10607"/>
            <p:cNvSpPr>
              <a:spLocks/>
            </p:cNvSpPr>
            <p:nvPr/>
          </p:nvSpPr>
          <p:spPr bwMode="auto">
            <a:xfrm>
              <a:off x="7396823" y="3938827"/>
              <a:ext cx="25872" cy="28450"/>
            </a:xfrm>
            <a:custGeom>
              <a:avLst/>
              <a:gdLst>
                <a:gd name="T0" fmla="*/ 0 w 13"/>
                <a:gd name="T1" fmla="*/ 0 h 16"/>
                <a:gd name="T2" fmla="*/ 9 w 13"/>
                <a:gd name="T3" fmla="*/ 16 h 16"/>
                <a:gd name="T4" fmla="*/ 13 w 13"/>
                <a:gd name="T5" fmla="*/ 2 h 16"/>
                <a:gd name="T6" fmla="*/ 7 w 13"/>
                <a:gd name="T7" fmla="*/ 0 h 16"/>
                <a:gd name="T8" fmla="*/ 0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0" y="0"/>
                  </a:moveTo>
                  <a:lnTo>
                    <a:pt x="9" y="16"/>
                  </a:lnTo>
                  <a:lnTo>
                    <a:pt x="13" y="2"/>
                  </a:lnTo>
                  <a:lnTo>
                    <a:pt x="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8" name="Freeform 10608"/>
            <p:cNvSpPr>
              <a:spLocks/>
            </p:cNvSpPr>
            <p:nvPr/>
          </p:nvSpPr>
          <p:spPr bwMode="auto">
            <a:xfrm>
              <a:off x="7396823" y="3938827"/>
              <a:ext cx="25872" cy="28450"/>
            </a:xfrm>
            <a:custGeom>
              <a:avLst/>
              <a:gdLst>
                <a:gd name="T0" fmla="*/ 0 w 13"/>
                <a:gd name="T1" fmla="*/ 0 h 16"/>
                <a:gd name="T2" fmla="*/ 9 w 13"/>
                <a:gd name="T3" fmla="*/ 16 h 16"/>
                <a:gd name="T4" fmla="*/ 13 w 13"/>
                <a:gd name="T5" fmla="*/ 2 h 16"/>
                <a:gd name="T6" fmla="*/ 7 w 13"/>
                <a:gd name="T7" fmla="*/ 0 h 16"/>
                <a:gd name="T8" fmla="*/ 0 w 13"/>
                <a:gd name="T9" fmla="*/ 0 h 16"/>
                <a:gd name="T10" fmla="*/ 0 60000 65536"/>
                <a:gd name="T11" fmla="*/ 0 60000 65536"/>
                <a:gd name="T12" fmla="*/ 0 60000 65536"/>
                <a:gd name="T13" fmla="*/ 0 60000 65536"/>
                <a:gd name="T14" fmla="*/ 0 60000 65536"/>
                <a:gd name="T15" fmla="*/ 0 w 13"/>
                <a:gd name="T16" fmla="*/ 0 h 16"/>
                <a:gd name="T17" fmla="*/ 13 w 13"/>
                <a:gd name="T18" fmla="*/ 16 h 16"/>
              </a:gdLst>
              <a:ahLst/>
              <a:cxnLst>
                <a:cxn ang="T10">
                  <a:pos x="T0" y="T1"/>
                </a:cxn>
                <a:cxn ang="T11">
                  <a:pos x="T2" y="T3"/>
                </a:cxn>
                <a:cxn ang="T12">
                  <a:pos x="T4" y="T5"/>
                </a:cxn>
                <a:cxn ang="T13">
                  <a:pos x="T6" y="T7"/>
                </a:cxn>
                <a:cxn ang="T14">
                  <a:pos x="T8" y="T9"/>
                </a:cxn>
              </a:cxnLst>
              <a:rect l="T15" t="T16" r="T17" b="T18"/>
              <a:pathLst>
                <a:path w="13" h="16">
                  <a:moveTo>
                    <a:pt x="0" y="0"/>
                  </a:moveTo>
                  <a:lnTo>
                    <a:pt x="9" y="16"/>
                  </a:lnTo>
                  <a:lnTo>
                    <a:pt x="13" y="2"/>
                  </a:lnTo>
                  <a:lnTo>
                    <a:pt x="7" y="0"/>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19" name="Freeform 10609"/>
            <p:cNvSpPr>
              <a:spLocks/>
            </p:cNvSpPr>
            <p:nvPr/>
          </p:nvSpPr>
          <p:spPr bwMode="auto">
            <a:xfrm>
              <a:off x="7432648" y="3970834"/>
              <a:ext cx="25872" cy="35564"/>
            </a:xfrm>
            <a:custGeom>
              <a:avLst/>
              <a:gdLst>
                <a:gd name="T0" fmla="*/ 0 w 13"/>
                <a:gd name="T1" fmla="*/ 0 h 20"/>
                <a:gd name="T2" fmla="*/ 13 w 13"/>
                <a:gd name="T3" fmla="*/ 11 h 20"/>
                <a:gd name="T4" fmla="*/ 2 w 13"/>
                <a:gd name="T5" fmla="*/ 20 h 20"/>
                <a:gd name="T6" fmla="*/ 0 w 13"/>
                <a:gd name="T7" fmla="*/ 0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0" y="0"/>
                  </a:moveTo>
                  <a:lnTo>
                    <a:pt x="13" y="11"/>
                  </a:lnTo>
                  <a:lnTo>
                    <a:pt x="2" y="2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0" name="Freeform 10610"/>
            <p:cNvSpPr>
              <a:spLocks/>
            </p:cNvSpPr>
            <p:nvPr/>
          </p:nvSpPr>
          <p:spPr bwMode="auto">
            <a:xfrm>
              <a:off x="7432648" y="3970834"/>
              <a:ext cx="25872" cy="35564"/>
            </a:xfrm>
            <a:custGeom>
              <a:avLst/>
              <a:gdLst>
                <a:gd name="T0" fmla="*/ 0 w 13"/>
                <a:gd name="T1" fmla="*/ 0 h 20"/>
                <a:gd name="T2" fmla="*/ 13 w 13"/>
                <a:gd name="T3" fmla="*/ 11 h 20"/>
                <a:gd name="T4" fmla="*/ 2 w 13"/>
                <a:gd name="T5" fmla="*/ 20 h 20"/>
                <a:gd name="T6" fmla="*/ 0 w 13"/>
                <a:gd name="T7" fmla="*/ 0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0" y="0"/>
                  </a:moveTo>
                  <a:lnTo>
                    <a:pt x="13" y="11"/>
                  </a:lnTo>
                  <a:lnTo>
                    <a:pt x="2" y="20"/>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1" name="Freeform 10611"/>
            <p:cNvSpPr>
              <a:spLocks/>
            </p:cNvSpPr>
            <p:nvPr/>
          </p:nvSpPr>
          <p:spPr bwMode="auto">
            <a:xfrm>
              <a:off x="7436628" y="4018843"/>
              <a:ext cx="103492" cy="87129"/>
            </a:xfrm>
            <a:custGeom>
              <a:avLst/>
              <a:gdLst>
                <a:gd name="T0" fmla="*/ 0 w 52"/>
                <a:gd name="T1" fmla="*/ 33 h 49"/>
                <a:gd name="T2" fmla="*/ 18 w 52"/>
                <a:gd name="T3" fmla="*/ 20 h 49"/>
                <a:gd name="T4" fmla="*/ 27 w 52"/>
                <a:gd name="T5" fmla="*/ 42 h 49"/>
                <a:gd name="T6" fmla="*/ 40 w 52"/>
                <a:gd name="T7" fmla="*/ 49 h 49"/>
                <a:gd name="T8" fmla="*/ 45 w 52"/>
                <a:gd name="T9" fmla="*/ 27 h 49"/>
                <a:gd name="T10" fmla="*/ 49 w 52"/>
                <a:gd name="T11" fmla="*/ 40 h 49"/>
                <a:gd name="T12" fmla="*/ 52 w 52"/>
                <a:gd name="T13" fmla="*/ 11 h 49"/>
                <a:gd name="T14" fmla="*/ 43 w 52"/>
                <a:gd name="T15" fmla="*/ 0 h 49"/>
                <a:gd name="T16" fmla="*/ 22 w 52"/>
                <a:gd name="T17" fmla="*/ 18 h 49"/>
                <a:gd name="T18" fmla="*/ 11 w 52"/>
                <a:gd name="T19" fmla="*/ 15 h 49"/>
                <a:gd name="T20" fmla="*/ 0 w 52"/>
                <a:gd name="T21" fmla="*/ 33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9"/>
                <a:gd name="T35" fmla="*/ 52 w 5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9">
                  <a:moveTo>
                    <a:pt x="0" y="33"/>
                  </a:moveTo>
                  <a:lnTo>
                    <a:pt x="18" y="20"/>
                  </a:lnTo>
                  <a:lnTo>
                    <a:pt x="27" y="42"/>
                  </a:lnTo>
                  <a:lnTo>
                    <a:pt x="40" y="49"/>
                  </a:lnTo>
                  <a:lnTo>
                    <a:pt x="45" y="27"/>
                  </a:lnTo>
                  <a:lnTo>
                    <a:pt x="49" y="40"/>
                  </a:lnTo>
                  <a:lnTo>
                    <a:pt x="52" y="11"/>
                  </a:lnTo>
                  <a:lnTo>
                    <a:pt x="43" y="0"/>
                  </a:lnTo>
                  <a:lnTo>
                    <a:pt x="22" y="18"/>
                  </a:lnTo>
                  <a:lnTo>
                    <a:pt x="11" y="15"/>
                  </a:lnTo>
                  <a:lnTo>
                    <a:pt x="0"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2" name="Freeform 10612"/>
            <p:cNvSpPr>
              <a:spLocks/>
            </p:cNvSpPr>
            <p:nvPr/>
          </p:nvSpPr>
          <p:spPr bwMode="auto">
            <a:xfrm>
              <a:off x="7436628" y="4018843"/>
              <a:ext cx="103492" cy="87129"/>
            </a:xfrm>
            <a:custGeom>
              <a:avLst/>
              <a:gdLst>
                <a:gd name="T0" fmla="*/ 0 w 52"/>
                <a:gd name="T1" fmla="*/ 33 h 49"/>
                <a:gd name="T2" fmla="*/ 18 w 52"/>
                <a:gd name="T3" fmla="*/ 20 h 49"/>
                <a:gd name="T4" fmla="*/ 27 w 52"/>
                <a:gd name="T5" fmla="*/ 42 h 49"/>
                <a:gd name="T6" fmla="*/ 40 w 52"/>
                <a:gd name="T7" fmla="*/ 49 h 49"/>
                <a:gd name="T8" fmla="*/ 45 w 52"/>
                <a:gd name="T9" fmla="*/ 27 h 49"/>
                <a:gd name="T10" fmla="*/ 49 w 52"/>
                <a:gd name="T11" fmla="*/ 40 h 49"/>
                <a:gd name="T12" fmla="*/ 52 w 52"/>
                <a:gd name="T13" fmla="*/ 11 h 49"/>
                <a:gd name="T14" fmla="*/ 43 w 52"/>
                <a:gd name="T15" fmla="*/ 0 h 49"/>
                <a:gd name="T16" fmla="*/ 22 w 52"/>
                <a:gd name="T17" fmla="*/ 18 h 49"/>
                <a:gd name="T18" fmla="*/ 11 w 52"/>
                <a:gd name="T19" fmla="*/ 15 h 49"/>
                <a:gd name="T20" fmla="*/ 0 w 52"/>
                <a:gd name="T21" fmla="*/ 33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49"/>
                <a:gd name="T35" fmla="*/ 52 w 5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49">
                  <a:moveTo>
                    <a:pt x="0" y="33"/>
                  </a:moveTo>
                  <a:lnTo>
                    <a:pt x="18" y="20"/>
                  </a:lnTo>
                  <a:lnTo>
                    <a:pt x="27" y="42"/>
                  </a:lnTo>
                  <a:lnTo>
                    <a:pt x="40" y="49"/>
                  </a:lnTo>
                  <a:lnTo>
                    <a:pt x="45" y="27"/>
                  </a:lnTo>
                  <a:lnTo>
                    <a:pt x="49" y="40"/>
                  </a:lnTo>
                  <a:lnTo>
                    <a:pt x="52" y="11"/>
                  </a:lnTo>
                  <a:lnTo>
                    <a:pt x="43" y="0"/>
                  </a:lnTo>
                  <a:lnTo>
                    <a:pt x="22" y="18"/>
                  </a:lnTo>
                  <a:lnTo>
                    <a:pt x="11" y="15"/>
                  </a:lnTo>
                  <a:lnTo>
                    <a:pt x="0" y="3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3" name="Freeform 10613"/>
            <p:cNvSpPr>
              <a:spLocks/>
            </p:cNvSpPr>
            <p:nvPr/>
          </p:nvSpPr>
          <p:spPr bwMode="auto">
            <a:xfrm>
              <a:off x="7446579" y="3993949"/>
              <a:ext cx="25872" cy="35564"/>
            </a:xfrm>
            <a:custGeom>
              <a:avLst/>
              <a:gdLst>
                <a:gd name="T0" fmla="*/ 0 w 13"/>
                <a:gd name="T1" fmla="*/ 14 h 20"/>
                <a:gd name="T2" fmla="*/ 9 w 13"/>
                <a:gd name="T3" fmla="*/ 20 h 20"/>
                <a:gd name="T4" fmla="*/ 13 w 13"/>
                <a:gd name="T5" fmla="*/ 0 h 20"/>
                <a:gd name="T6" fmla="*/ 4 w 13"/>
                <a:gd name="T7" fmla="*/ 9 h 20"/>
                <a:gd name="T8" fmla="*/ 0 w 13"/>
                <a:gd name="T9" fmla="*/ 14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14"/>
                  </a:moveTo>
                  <a:lnTo>
                    <a:pt x="9" y="20"/>
                  </a:lnTo>
                  <a:lnTo>
                    <a:pt x="13" y="0"/>
                  </a:lnTo>
                  <a:lnTo>
                    <a:pt x="4" y="9"/>
                  </a:ln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4" name="Freeform 10614"/>
            <p:cNvSpPr>
              <a:spLocks/>
            </p:cNvSpPr>
            <p:nvPr/>
          </p:nvSpPr>
          <p:spPr bwMode="auto">
            <a:xfrm>
              <a:off x="7446579" y="3993949"/>
              <a:ext cx="25872" cy="35564"/>
            </a:xfrm>
            <a:custGeom>
              <a:avLst/>
              <a:gdLst>
                <a:gd name="T0" fmla="*/ 0 w 13"/>
                <a:gd name="T1" fmla="*/ 14 h 20"/>
                <a:gd name="T2" fmla="*/ 9 w 13"/>
                <a:gd name="T3" fmla="*/ 20 h 20"/>
                <a:gd name="T4" fmla="*/ 13 w 13"/>
                <a:gd name="T5" fmla="*/ 0 h 20"/>
                <a:gd name="T6" fmla="*/ 4 w 13"/>
                <a:gd name="T7" fmla="*/ 9 h 20"/>
                <a:gd name="T8" fmla="*/ 0 w 13"/>
                <a:gd name="T9" fmla="*/ 14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14"/>
                  </a:moveTo>
                  <a:lnTo>
                    <a:pt x="9" y="20"/>
                  </a:lnTo>
                  <a:lnTo>
                    <a:pt x="13" y="0"/>
                  </a:lnTo>
                  <a:lnTo>
                    <a:pt x="4" y="9"/>
                  </a:lnTo>
                  <a:lnTo>
                    <a:pt x="0" y="1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5" name="Freeform 10615"/>
            <p:cNvSpPr>
              <a:spLocks/>
            </p:cNvSpPr>
            <p:nvPr/>
          </p:nvSpPr>
          <p:spPr bwMode="auto">
            <a:xfrm>
              <a:off x="6863445" y="3780570"/>
              <a:ext cx="187080" cy="321846"/>
            </a:xfrm>
            <a:custGeom>
              <a:avLst/>
              <a:gdLst>
                <a:gd name="T0" fmla="*/ 0 w 94"/>
                <a:gd name="T1" fmla="*/ 29 h 181"/>
                <a:gd name="T2" fmla="*/ 13 w 94"/>
                <a:gd name="T3" fmla="*/ 56 h 181"/>
                <a:gd name="T4" fmla="*/ 7 w 94"/>
                <a:gd name="T5" fmla="*/ 71 h 181"/>
                <a:gd name="T6" fmla="*/ 25 w 94"/>
                <a:gd name="T7" fmla="*/ 107 h 181"/>
                <a:gd name="T8" fmla="*/ 11 w 94"/>
                <a:gd name="T9" fmla="*/ 127 h 181"/>
                <a:gd name="T10" fmla="*/ 9 w 94"/>
                <a:gd name="T11" fmla="*/ 152 h 181"/>
                <a:gd name="T12" fmla="*/ 31 w 94"/>
                <a:gd name="T13" fmla="*/ 169 h 181"/>
                <a:gd name="T14" fmla="*/ 40 w 94"/>
                <a:gd name="T15" fmla="*/ 169 h 181"/>
                <a:gd name="T16" fmla="*/ 43 w 94"/>
                <a:gd name="T17" fmla="*/ 181 h 181"/>
                <a:gd name="T18" fmla="*/ 54 w 94"/>
                <a:gd name="T19" fmla="*/ 174 h 181"/>
                <a:gd name="T20" fmla="*/ 34 w 94"/>
                <a:gd name="T21" fmla="*/ 163 h 181"/>
                <a:gd name="T22" fmla="*/ 20 w 94"/>
                <a:gd name="T23" fmla="*/ 127 h 181"/>
                <a:gd name="T24" fmla="*/ 31 w 94"/>
                <a:gd name="T25" fmla="*/ 87 h 181"/>
                <a:gd name="T26" fmla="*/ 63 w 94"/>
                <a:gd name="T27" fmla="*/ 109 h 181"/>
                <a:gd name="T28" fmla="*/ 58 w 94"/>
                <a:gd name="T29" fmla="*/ 85 h 181"/>
                <a:gd name="T30" fmla="*/ 65 w 94"/>
                <a:gd name="T31" fmla="*/ 78 h 181"/>
                <a:gd name="T32" fmla="*/ 89 w 94"/>
                <a:gd name="T33" fmla="*/ 78 h 181"/>
                <a:gd name="T34" fmla="*/ 94 w 94"/>
                <a:gd name="T35" fmla="*/ 62 h 181"/>
                <a:gd name="T36" fmla="*/ 80 w 94"/>
                <a:gd name="T37" fmla="*/ 40 h 181"/>
                <a:gd name="T38" fmla="*/ 69 w 94"/>
                <a:gd name="T39" fmla="*/ 29 h 181"/>
                <a:gd name="T40" fmla="*/ 38 w 94"/>
                <a:gd name="T41" fmla="*/ 40 h 181"/>
                <a:gd name="T42" fmla="*/ 43 w 94"/>
                <a:gd name="T43" fmla="*/ 15 h 181"/>
                <a:gd name="T44" fmla="*/ 31 w 94"/>
                <a:gd name="T45" fmla="*/ 0 h 181"/>
                <a:gd name="T46" fmla="*/ 7 w 94"/>
                <a:gd name="T47" fmla="*/ 15 h 181"/>
                <a:gd name="T48" fmla="*/ 0 w 94"/>
                <a:gd name="T49" fmla="*/ 29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181"/>
                <a:gd name="T77" fmla="*/ 94 w 94"/>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181">
                  <a:moveTo>
                    <a:pt x="0" y="29"/>
                  </a:moveTo>
                  <a:lnTo>
                    <a:pt x="13" y="56"/>
                  </a:lnTo>
                  <a:lnTo>
                    <a:pt x="7" y="71"/>
                  </a:lnTo>
                  <a:lnTo>
                    <a:pt x="25" y="107"/>
                  </a:lnTo>
                  <a:lnTo>
                    <a:pt x="11" y="127"/>
                  </a:lnTo>
                  <a:lnTo>
                    <a:pt x="9" y="152"/>
                  </a:lnTo>
                  <a:lnTo>
                    <a:pt x="31" y="169"/>
                  </a:lnTo>
                  <a:lnTo>
                    <a:pt x="40" y="169"/>
                  </a:lnTo>
                  <a:lnTo>
                    <a:pt x="43" y="181"/>
                  </a:lnTo>
                  <a:lnTo>
                    <a:pt x="54" y="174"/>
                  </a:lnTo>
                  <a:lnTo>
                    <a:pt x="34" y="163"/>
                  </a:lnTo>
                  <a:lnTo>
                    <a:pt x="20" y="127"/>
                  </a:lnTo>
                  <a:lnTo>
                    <a:pt x="31" y="87"/>
                  </a:lnTo>
                  <a:lnTo>
                    <a:pt x="63" y="109"/>
                  </a:lnTo>
                  <a:lnTo>
                    <a:pt x="58" y="85"/>
                  </a:lnTo>
                  <a:lnTo>
                    <a:pt x="65" y="78"/>
                  </a:lnTo>
                  <a:lnTo>
                    <a:pt x="89" y="78"/>
                  </a:lnTo>
                  <a:lnTo>
                    <a:pt x="94" y="62"/>
                  </a:lnTo>
                  <a:lnTo>
                    <a:pt x="80" y="40"/>
                  </a:lnTo>
                  <a:lnTo>
                    <a:pt x="69" y="29"/>
                  </a:lnTo>
                  <a:lnTo>
                    <a:pt x="38" y="40"/>
                  </a:lnTo>
                  <a:lnTo>
                    <a:pt x="43" y="15"/>
                  </a:lnTo>
                  <a:lnTo>
                    <a:pt x="31" y="0"/>
                  </a:lnTo>
                  <a:lnTo>
                    <a:pt x="7" y="15"/>
                  </a:lnTo>
                  <a:lnTo>
                    <a:pt x="0"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6" name="Freeform 10616"/>
            <p:cNvSpPr>
              <a:spLocks/>
            </p:cNvSpPr>
            <p:nvPr/>
          </p:nvSpPr>
          <p:spPr bwMode="auto">
            <a:xfrm>
              <a:off x="6863445" y="3780570"/>
              <a:ext cx="187080" cy="321846"/>
            </a:xfrm>
            <a:custGeom>
              <a:avLst/>
              <a:gdLst>
                <a:gd name="T0" fmla="*/ 0 w 94"/>
                <a:gd name="T1" fmla="*/ 29 h 181"/>
                <a:gd name="T2" fmla="*/ 13 w 94"/>
                <a:gd name="T3" fmla="*/ 56 h 181"/>
                <a:gd name="T4" fmla="*/ 7 w 94"/>
                <a:gd name="T5" fmla="*/ 71 h 181"/>
                <a:gd name="T6" fmla="*/ 25 w 94"/>
                <a:gd name="T7" fmla="*/ 107 h 181"/>
                <a:gd name="T8" fmla="*/ 11 w 94"/>
                <a:gd name="T9" fmla="*/ 127 h 181"/>
                <a:gd name="T10" fmla="*/ 9 w 94"/>
                <a:gd name="T11" fmla="*/ 152 h 181"/>
                <a:gd name="T12" fmla="*/ 31 w 94"/>
                <a:gd name="T13" fmla="*/ 169 h 181"/>
                <a:gd name="T14" fmla="*/ 40 w 94"/>
                <a:gd name="T15" fmla="*/ 169 h 181"/>
                <a:gd name="T16" fmla="*/ 43 w 94"/>
                <a:gd name="T17" fmla="*/ 181 h 181"/>
                <a:gd name="T18" fmla="*/ 54 w 94"/>
                <a:gd name="T19" fmla="*/ 174 h 181"/>
                <a:gd name="T20" fmla="*/ 34 w 94"/>
                <a:gd name="T21" fmla="*/ 163 h 181"/>
                <a:gd name="T22" fmla="*/ 20 w 94"/>
                <a:gd name="T23" fmla="*/ 127 h 181"/>
                <a:gd name="T24" fmla="*/ 31 w 94"/>
                <a:gd name="T25" fmla="*/ 87 h 181"/>
                <a:gd name="T26" fmla="*/ 63 w 94"/>
                <a:gd name="T27" fmla="*/ 109 h 181"/>
                <a:gd name="T28" fmla="*/ 58 w 94"/>
                <a:gd name="T29" fmla="*/ 85 h 181"/>
                <a:gd name="T30" fmla="*/ 65 w 94"/>
                <a:gd name="T31" fmla="*/ 78 h 181"/>
                <a:gd name="T32" fmla="*/ 89 w 94"/>
                <a:gd name="T33" fmla="*/ 78 h 181"/>
                <a:gd name="T34" fmla="*/ 94 w 94"/>
                <a:gd name="T35" fmla="*/ 62 h 181"/>
                <a:gd name="T36" fmla="*/ 80 w 94"/>
                <a:gd name="T37" fmla="*/ 40 h 181"/>
                <a:gd name="T38" fmla="*/ 69 w 94"/>
                <a:gd name="T39" fmla="*/ 29 h 181"/>
                <a:gd name="T40" fmla="*/ 38 w 94"/>
                <a:gd name="T41" fmla="*/ 40 h 181"/>
                <a:gd name="T42" fmla="*/ 43 w 94"/>
                <a:gd name="T43" fmla="*/ 15 h 181"/>
                <a:gd name="T44" fmla="*/ 31 w 94"/>
                <a:gd name="T45" fmla="*/ 0 h 181"/>
                <a:gd name="T46" fmla="*/ 7 w 94"/>
                <a:gd name="T47" fmla="*/ 15 h 181"/>
                <a:gd name="T48" fmla="*/ 0 w 94"/>
                <a:gd name="T49" fmla="*/ 29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181"/>
                <a:gd name="T77" fmla="*/ 94 w 94"/>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181">
                  <a:moveTo>
                    <a:pt x="0" y="29"/>
                  </a:moveTo>
                  <a:lnTo>
                    <a:pt x="13" y="56"/>
                  </a:lnTo>
                  <a:lnTo>
                    <a:pt x="7" y="71"/>
                  </a:lnTo>
                  <a:lnTo>
                    <a:pt x="25" y="107"/>
                  </a:lnTo>
                  <a:lnTo>
                    <a:pt x="11" y="127"/>
                  </a:lnTo>
                  <a:lnTo>
                    <a:pt x="9" y="152"/>
                  </a:lnTo>
                  <a:lnTo>
                    <a:pt x="31" y="169"/>
                  </a:lnTo>
                  <a:lnTo>
                    <a:pt x="40" y="169"/>
                  </a:lnTo>
                  <a:lnTo>
                    <a:pt x="43" y="181"/>
                  </a:lnTo>
                  <a:lnTo>
                    <a:pt x="54" y="174"/>
                  </a:lnTo>
                  <a:lnTo>
                    <a:pt x="34" y="163"/>
                  </a:lnTo>
                  <a:lnTo>
                    <a:pt x="20" y="127"/>
                  </a:lnTo>
                  <a:lnTo>
                    <a:pt x="31" y="87"/>
                  </a:lnTo>
                  <a:lnTo>
                    <a:pt x="63" y="109"/>
                  </a:lnTo>
                  <a:lnTo>
                    <a:pt x="58" y="85"/>
                  </a:lnTo>
                  <a:lnTo>
                    <a:pt x="65" y="78"/>
                  </a:lnTo>
                  <a:lnTo>
                    <a:pt x="89" y="78"/>
                  </a:lnTo>
                  <a:lnTo>
                    <a:pt x="94" y="62"/>
                  </a:lnTo>
                  <a:lnTo>
                    <a:pt x="80" y="40"/>
                  </a:lnTo>
                  <a:lnTo>
                    <a:pt x="69" y="29"/>
                  </a:lnTo>
                  <a:lnTo>
                    <a:pt x="38" y="40"/>
                  </a:lnTo>
                  <a:lnTo>
                    <a:pt x="43" y="15"/>
                  </a:lnTo>
                  <a:lnTo>
                    <a:pt x="31" y="0"/>
                  </a:lnTo>
                  <a:lnTo>
                    <a:pt x="7" y="15"/>
                  </a:lnTo>
                  <a:lnTo>
                    <a:pt x="0" y="2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7" name="Freeform 10617"/>
            <p:cNvSpPr>
              <a:spLocks/>
            </p:cNvSpPr>
            <p:nvPr/>
          </p:nvSpPr>
          <p:spPr bwMode="auto">
            <a:xfrm>
              <a:off x="6970917" y="3732559"/>
              <a:ext cx="163198" cy="309400"/>
            </a:xfrm>
            <a:custGeom>
              <a:avLst/>
              <a:gdLst>
                <a:gd name="T0" fmla="*/ 0 w 82"/>
                <a:gd name="T1" fmla="*/ 7 h 174"/>
                <a:gd name="T2" fmla="*/ 35 w 82"/>
                <a:gd name="T3" fmla="*/ 0 h 174"/>
                <a:gd name="T4" fmla="*/ 67 w 82"/>
                <a:gd name="T5" fmla="*/ 20 h 174"/>
                <a:gd name="T6" fmla="*/ 44 w 82"/>
                <a:gd name="T7" fmla="*/ 38 h 174"/>
                <a:gd name="T8" fmla="*/ 40 w 82"/>
                <a:gd name="T9" fmla="*/ 51 h 174"/>
                <a:gd name="T10" fmla="*/ 78 w 82"/>
                <a:gd name="T11" fmla="*/ 91 h 174"/>
                <a:gd name="T12" fmla="*/ 82 w 82"/>
                <a:gd name="T13" fmla="*/ 136 h 174"/>
                <a:gd name="T14" fmla="*/ 53 w 82"/>
                <a:gd name="T15" fmla="*/ 152 h 174"/>
                <a:gd name="T16" fmla="*/ 51 w 82"/>
                <a:gd name="T17" fmla="*/ 163 h 174"/>
                <a:gd name="T18" fmla="*/ 44 w 82"/>
                <a:gd name="T19" fmla="*/ 158 h 174"/>
                <a:gd name="T20" fmla="*/ 33 w 82"/>
                <a:gd name="T21" fmla="*/ 174 h 174"/>
                <a:gd name="T22" fmla="*/ 29 w 82"/>
                <a:gd name="T23" fmla="*/ 152 h 174"/>
                <a:gd name="T24" fmla="*/ 62 w 82"/>
                <a:gd name="T25" fmla="*/ 127 h 174"/>
                <a:gd name="T26" fmla="*/ 62 w 82"/>
                <a:gd name="T27" fmla="*/ 103 h 174"/>
                <a:gd name="T28" fmla="*/ 49 w 82"/>
                <a:gd name="T29" fmla="*/ 69 h 174"/>
                <a:gd name="T30" fmla="*/ 20 w 82"/>
                <a:gd name="T31" fmla="*/ 47 h 174"/>
                <a:gd name="T32" fmla="*/ 29 w 82"/>
                <a:gd name="T33" fmla="*/ 33 h 174"/>
                <a:gd name="T34" fmla="*/ 13 w 82"/>
                <a:gd name="T35" fmla="*/ 27 h 174"/>
                <a:gd name="T36" fmla="*/ 0 w 82"/>
                <a:gd name="T37" fmla="*/ 7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74"/>
                <a:gd name="T59" fmla="*/ 82 w 82"/>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74">
                  <a:moveTo>
                    <a:pt x="0" y="7"/>
                  </a:moveTo>
                  <a:lnTo>
                    <a:pt x="35" y="0"/>
                  </a:lnTo>
                  <a:lnTo>
                    <a:pt x="67" y="20"/>
                  </a:lnTo>
                  <a:lnTo>
                    <a:pt x="44" y="38"/>
                  </a:lnTo>
                  <a:lnTo>
                    <a:pt x="40" y="51"/>
                  </a:lnTo>
                  <a:lnTo>
                    <a:pt x="78" y="91"/>
                  </a:lnTo>
                  <a:lnTo>
                    <a:pt x="82" y="136"/>
                  </a:lnTo>
                  <a:lnTo>
                    <a:pt x="53" y="152"/>
                  </a:lnTo>
                  <a:lnTo>
                    <a:pt x="51" y="163"/>
                  </a:lnTo>
                  <a:lnTo>
                    <a:pt x="44" y="158"/>
                  </a:lnTo>
                  <a:lnTo>
                    <a:pt x="33" y="174"/>
                  </a:lnTo>
                  <a:lnTo>
                    <a:pt x="29" y="152"/>
                  </a:lnTo>
                  <a:lnTo>
                    <a:pt x="62" y="127"/>
                  </a:lnTo>
                  <a:lnTo>
                    <a:pt x="62" y="103"/>
                  </a:lnTo>
                  <a:lnTo>
                    <a:pt x="49" y="69"/>
                  </a:lnTo>
                  <a:lnTo>
                    <a:pt x="20" y="47"/>
                  </a:lnTo>
                  <a:lnTo>
                    <a:pt x="29" y="33"/>
                  </a:lnTo>
                  <a:lnTo>
                    <a:pt x="13" y="27"/>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8" name="Freeform 10618"/>
            <p:cNvSpPr>
              <a:spLocks/>
            </p:cNvSpPr>
            <p:nvPr/>
          </p:nvSpPr>
          <p:spPr bwMode="auto">
            <a:xfrm>
              <a:off x="6970917" y="3732559"/>
              <a:ext cx="163198" cy="309400"/>
            </a:xfrm>
            <a:custGeom>
              <a:avLst/>
              <a:gdLst>
                <a:gd name="T0" fmla="*/ 0 w 82"/>
                <a:gd name="T1" fmla="*/ 7 h 174"/>
                <a:gd name="T2" fmla="*/ 35 w 82"/>
                <a:gd name="T3" fmla="*/ 0 h 174"/>
                <a:gd name="T4" fmla="*/ 67 w 82"/>
                <a:gd name="T5" fmla="*/ 20 h 174"/>
                <a:gd name="T6" fmla="*/ 44 w 82"/>
                <a:gd name="T7" fmla="*/ 38 h 174"/>
                <a:gd name="T8" fmla="*/ 40 w 82"/>
                <a:gd name="T9" fmla="*/ 51 h 174"/>
                <a:gd name="T10" fmla="*/ 78 w 82"/>
                <a:gd name="T11" fmla="*/ 91 h 174"/>
                <a:gd name="T12" fmla="*/ 82 w 82"/>
                <a:gd name="T13" fmla="*/ 136 h 174"/>
                <a:gd name="T14" fmla="*/ 53 w 82"/>
                <a:gd name="T15" fmla="*/ 152 h 174"/>
                <a:gd name="T16" fmla="*/ 51 w 82"/>
                <a:gd name="T17" fmla="*/ 163 h 174"/>
                <a:gd name="T18" fmla="*/ 44 w 82"/>
                <a:gd name="T19" fmla="*/ 158 h 174"/>
                <a:gd name="T20" fmla="*/ 33 w 82"/>
                <a:gd name="T21" fmla="*/ 174 h 174"/>
                <a:gd name="T22" fmla="*/ 29 w 82"/>
                <a:gd name="T23" fmla="*/ 152 h 174"/>
                <a:gd name="T24" fmla="*/ 62 w 82"/>
                <a:gd name="T25" fmla="*/ 127 h 174"/>
                <a:gd name="T26" fmla="*/ 62 w 82"/>
                <a:gd name="T27" fmla="*/ 103 h 174"/>
                <a:gd name="T28" fmla="*/ 49 w 82"/>
                <a:gd name="T29" fmla="*/ 69 h 174"/>
                <a:gd name="T30" fmla="*/ 20 w 82"/>
                <a:gd name="T31" fmla="*/ 47 h 174"/>
                <a:gd name="T32" fmla="*/ 29 w 82"/>
                <a:gd name="T33" fmla="*/ 33 h 174"/>
                <a:gd name="T34" fmla="*/ 13 w 82"/>
                <a:gd name="T35" fmla="*/ 27 h 174"/>
                <a:gd name="T36" fmla="*/ 0 w 82"/>
                <a:gd name="T37" fmla="*/ 7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174"/>
                <a:gd name="T59" fmla="*/ 82 w 82"/>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174">
                  <a:moveTo>
                    <a:pt x="0" y="7"/>
                  </a:moveTo>
                  <a:lnTo>
                    <a:pt x="35" y="0"/>
                  </a:lnTo>
                  <a:lnTo>
                    <a:pt x="67" y="20"/>
                  </a:lnTo>
                  <a:lnTo>
                    <a:pt x="44" y="38"/>
                  </a:lnTo>
                  <a:lnTo>
                    <a:pt x="40" y="51"/>
                  </a:lnTo>
                  <a:lnTo>
                    <a:pt x="78" y="91"/>
                  </a:lnTo>
                  <a:lnTo>
                    <a:pt x="82" y="136"/>
                  </a:lnTo>
                  <a:lnTo>
                    <a:pt x="53" y="152"/>
                  </a:lnTo>
                  <a:lnTo>
                    <a:pt x="51" y="163"/>
                  </a:lnTo>
                  <a:lnTo>
                    <a:pt x="44" y="158"/>
                  </a:lnTo>
                  <a:lnTo>
                    <a:pt x="33" y="174"/>
                  </a:lnTo>
                  <a:lnTo>
                    <a:pt x="29" y="152"/>
                  </a:lnTo>
                  <a:lnTo>
                    <a:pt x="62" y="127"/>
                  </a:lnTo>
                  <a:lnTo>
                    <a:pt x="62" y="103"/>
                  </a:lnTo>
                  <a:lnTo>
                    <a:pt x="49" y="69"/>
                  </a:lnTo>
                  <a:lnTo>
                    <a:pt x="20" y="47"/>
                  </a:lnTo>
                  <a:lnTo>
                    <a:pt x="29" y="33"/>
                  </a:lnTo>
                  <a:lnTo>
                    <a:pt x="13" y="27"/>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29" name="Freeform 10619"/>
            <p:cNvSpPr>
              <a:spLocks/>
            </p:cNvSpPr>
            <p:nvPr/>
          </p:nvSpPr>
          <p:spPr bwMode="auto">
            <a:xfrm>
              <a:off x="5591697" y="3819690"/>
              <a:ext cx="226885" cy="135140"/>
            </a:xfrm>
            <a:custGeom>
              <a:avLst/>
              <a:gdLst>
                <a:gd name="T0" fmla="*/ 0 w 114"/>
                <a:gd name="T1" fmla="*/ 76 h 76"/>
                <a:gd name="T2" fmla="*/ 61 w 114"/>
                <a:gd name="T3" fmla="*/ 60 h 76"/>
                <a:gd name="T4" fmla="*/ 103 w 114"/>
                <a:gd name="T5" fmla="*/ 40 h 76"/>
                <a:gd name="T6" fmla="*/ 114 w 114"/>
                <a:gd name="T7" fmla="*/ 29 h 76"/>
                <a:gd name="T8" fmla="*/ 101 w 114"/>
                <a:gd name="T9" fmla="*/ 0 h 76"/>
                <a:gd name="T10" fmla="*/ 63 w 114"/>
                <a:gd name="T11" fmla="*/ 9 h 76"/>
                <a:gd name="T12" fmla="*/ 34 w 114"/>
                <a:gd name="T13" fmla="*/ 40 h 76"/>
                <a:gd name="T14" fmla="*/ 25 w 114"/>
                <a:gd name="T15" fmla="*/ 51 h 76"/>
                <a:gd name="T16" fmla="*/ 32 w 114"/>
                <a:gd name="T17" fmla="*/ 58 h 76"/>
                <a:gd name="T18" fmla="*/ 0 w 114"/>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6"/>
                <a:gd name="T32" fmla="*/ 114 w 11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6">
                  <a:moveTo>
                    <a:pt x="0" y="76"/>
                  </a:moveTo>
                  <a:lnTo>
                    <a:pt x="61" y="60"/>
                  </a:lnTo>
                  <a:lnTo>
                    <a:pt x="103" y="40"/>
                  </a:lnTo>
                  <a:lnTo>
                    <a:pt x="114" y="29"/>
                  </a:lnTo>
                  <a:lnTo>
                    <a:pt x="101" y="0"/>
                  </a:lnTo>
                  <a:lnTo>
                    <a:pt x="63" y="9"/>
                  </a:lnTo>
                  <a:lnTo>
                    <a:pt x="34" y="40"/>
                  </a:lnTo>
                  <a:lnTo>
                    <a:pt x="25" y="51"/>
                  </a:lnTo>
                  <a:lnTo>
                    <a:pt x="32" y="58"/>
                  </a:lnTo>
                  <a:lnTo>
                    <a:pt x="0" y="7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0" name="Freeform 10620"/>
            <p:cNvSpPr>
              <a:spLocks/>
            </p:cNvSpPr>
            <p:nvPr/>
          </p:nvSpPr>
          <p:spPr bwMode="auto">
            <a:xfrm>
              <a:off x="5591697" y="3819690"/>
              <a:ext cx="226885" cy="135140"/>
            </a:xfrm>
            <a:custGeom>
              <a:avLst/>
              <a:gdLst>
                <a:gd name="T0" fmla="*/ 0 w 114"/>
                <a:gd name="T1" fmla="*/ 76 h 76"/>
                <a:gd name="T2" fmla="*/ 61 w 114"/>
                <a:gd name="T3" fmla="*/ 60 h 76"/>
                <a:gd name="T4" fmla="*/ 103 w 114"/>
                <a:gd name="T5" fmla="*/ 40 h 76"/>
                <a:gd name="T6" fmla="*/ 114 w 114"/>
                <a:gd name="T7" fmla="*/ 29 h 76"/>
                <a:gd name="T8" fmla="*/ 101 w 114"/>
                <a:gd name="T9" fmla="*/ 0 h 76"/>
                <a:gd name="T10" fmla="*/ 63 w 114"/>
                <a:gd name="T11" fmla="*/ 9 h 76"/>
                <a:gd name="T12" fmla="*/ 34 w 114"/>
                <a:gd name="T13" fmla="*/ 40 h 76"/>
                <a:gd name="T14" fmla="*/ 25 w 114"/>
                <a:gd name="T15" fmla="*/ 51 h 76"/>
                <a:gd name="T16" fmla="*/ 32 w 114"/>
                <a:gd name="T17" fmla="*/ 58 h 76"/>
                <a:gd name="T18" fmla="*/ 0 w 114"/>
                <a:gd name="T19" fmla="*/ 7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76"/>
                <a:gd name="T32" fmla="*/ 114 w 11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76">
                  <a:moveTo>
                    <a:pt x="0" y="76"/>
                  </a:moveTo>
                  <a:lnTo>
                    <a:pt x="61" y="60"/>
                  </a:lnTo>
                  <a:lnTo>
                    <a:pt x="103" y="40"/>
                  </a:lnTo>
                  <a:lnTo>
                    <a:pt x="114" y="29"/>
                  </a:lnTo>
                  <a:lnTo>
                    <a:pt x="101" y="0"/>
                  </a:lnTo>
                  <a:lnTo>
                    <a:pt x="63" y="9"/>
                  </a:lnTo>
                  <a:lnTo>
                    <a:pt x="34" y="40"/>
                  </a:lnTo>
                  <a:lnTo>
                    <a:pt x="25" y="51"/>
                  </a:lnTo>
                  <a:lnTo>
                    <a:pt x="32" y="58"/>
                  </a:lnTo>
                  <a:lnTo>
                    <a:pt x="0" y="7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1" name="Freeform 10621"/>
            <p:cNvSpPr>
              <a:spLocks/>
            </p:cNvSpPr>
            <p:nvPr/>
          </p:nvSpPr>
          <p:spPr bwMode="auto">
            <a:xfrm>
              <a:off x="5573786" y="3855252"/>
              <a:ext cx="85578" cy="99577"/>
            </a:xfrm>
            <a:custGeom>
              <a:avLst/>
              <a:gdLst>
                <a:gd name="T0" fmla="*/ 0 w 43"/>
                <a:gd name="T1" fmla="*/ 11 h 56"/>
                <a:gd name="T2" fmla="*/ 21 w 43"/>
                <a:gd name="T3" fmla="*/ 0 h 56"/>
                <a:gd name="T4" fmla="*/ 43 w 43"/>
                <a:gd name="T5" fmla="*/ 9 h 56"/>
                <a:gd name="T6" fmla="*/ 43 w 43"/>
                <a:gd name="T7" fmla="*/ 22 h 56"/>
                <a:gd name="T8" fmla="*/ 34 w 43"/>
                <a:gd name="T9" fmla="*/ 31 h 56"/>
                <a:gd name="T10" fmla="*/ 38 w 43"/>
                <a:gd name="T11" fmla="*/ 38 h 56"/>
                <a:gd name="T12" fmla="*/ 9 w 43"/>
                <a:gd name="T13" fmla="*/ 56 h 56"/>
                <a:gd name="T14" fmla="*/ 0 w 43"/>
                <a:gd name="T15" fmla="*/ 11 h 5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56"/>
                <a:gd name="T26" fmla="*/ 43 w 43"/>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56">
                  <a:moveTo>
                    <a:pt x="0" y="11"/>
                  </a:moveTo>
                  <a:lnTo>
                    <a:pt x="21" y="0"/>
                  </a:lnTo>
                  <a:lnTo>
                    <a:pt x="43" y="9"/>
                  </a:lnTo>
                  <a:lnTo>
                    <a:pt x="43" y="22"/>
                  </a:lnTo>
                  <a:lnTo>
                    <a:pt x="34" y="31"/>
                  </a:lnTo>
                  <a:lnTo>
                    <a:pt x="38" y="38"/>
                  </a:lnTo>
                  <a:lnTo>
                    <a:pt x="9" y="56"/>
                  </a:lnTo>
                  <a:lnTo>
                    <a:pt x="0" y="11"/>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2" name="Freeform 10622"/>
            <p:cNvSpPr>
              <a:spLocks/>
            </p:cNvSpPr>
            <p:nvPr/>
          </p:nvSpPr>
          <p:spPr bwMode="auto">
            <a:xfrm>
              <a:off x="5573786" y="3855252"/>
              <a:ext cx="85578" cy="99577"/>
            </a:xfrm>
            <a:custGeom>
              <a:avLst/>
              <a:gdLst>
                <a:gd name="T0" fmla="*/ 0 w 43"/>
                <a:gd name="T1" fmla="*/ 11 h 56"/>
                <a:gd name="T2" fmla="*/ 21 w 43"/>
                <a:gd name="T3" fmla="*/ 0 h 56"/>
                <a:gd name="T4" fmla="*/ 43 w 43"/>
                <a:gd name="T5" fmla="*/ 9 h 56"/>
                <a:gd name="T6" fmla="*/ 43 w 43"/>
                <a:gd name="T7" fmla="*/ 22 h 56"/>
                <a:gd name="T8" fmla="*/ 34 w 43"/>
                <a:gd name="T9" fmla="*/ 31 h 56"/>
                <a:gd name="T10" fmla="*/ 38 w 43"/>
                <a:gd name="T11" fmla="*/ 38 h 56"/>
                <a:gd name="T12" fmla="*/ 9 w 43"/>
                <a:gd name="T13" fmla="*/ 56 h 56"/>
                <a:gd name="T14" fmla="*/ 0 w 43"/>
                <a:gd name="T15" fmla="*/ 11 h 56"/>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56"/>
                <a:gd name="T26" fmla="*/ 43 w 43"/>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56">
                  <a:moveTo>
                    <a:pt x="0" y="11"/>
                  </a:moveTo>
                  <a:lnTo>
                    <a:pt x="21" y="0"/>
                  </a:lnTo>
                  <a:lnTo>
                    <a:pt x="43" y="9"/>
                  </a:lnTo>
                  <a:lnTo>
                    <a:pt x="43" y="22"/>
                  </a:lnTo>
                  <a:lnTo>
                    <a:pt x="34" y="31"/>
                  </a:lnTo>
                  <a:lnTo>
                    <a:pt x="38" y="38"/>
                  </a:lnTo>
                  <a:lnTo>
                    <a:pt x="9" y="56"/>
                  </a:lnTo>
                  <a:lnTo>
                    <a:pt x="0" y="1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3" name="Freeform 10623"/>
            <p:cNvSpPr>
              <a:spLocks/>
            </p:cNvSpPr>
            <p:nvPr/>
          </p:nvSpPr>
          <p:spPr bwMode="auto">
            <a:xfrm>
              <a:off x="4960798" y="4689208"/>
              <a:ext cx="382121" cy="275614"/>
            </a:xfrm>
            <a:custGeom>
              <a:avLst/>
              <a:gdLst>
                <a:gd name="T0" fmla="*/ 0 w 192"/>
                <a:gd name="T1" fmla="*/ 83 h 155"/>
                <a:gd name="T2" fmla="*/ 18 w 192"/>
                <a:gd name="T3" fmla="*/ 126 h 155"/>
                <a:gd name="T4" fmla="*/ 16 w 192"/>
                <a:gd name="T5" fmla="*/ 139 h 155"/>
                <a:gd name="T6" fmla="*/ 23 w 192"/>
                <a:gd name="T7" fmla="*/ 155 h 155"/>
                <a:gd name="T8" fmla="*/ 99 w 192"/>
                <a:gd name="T9" fmla="*/ 155 h 155"/>
                <a:gd name="T10" fmla="*/ 123 w 192"/>
                <a:gd name="T11" fmla="*/ 146 h 155"/>
                <a:gd name="T12" fmla="*/ 159 w 192"/>
                <a:gd name="T13" fmla="*/ 114 h 155"/>
                <a:gd name="T14" fmla="*/ 188 w 192"/>
                <a:gd name="T15" fmla="*/ 81 h 155"/>
                <a:gd name="T16" fmla="*/ 192 w 192"/>
                <a:gd name="T17" fmla="*/ 59 h 155"/>
                <a:gd name="T18" fmla="*/ 183 w 192"/>
                <a:gd name="T19" fmla="*/ 59 h 155"/>
                <a:gd name="T20" fmla="*/ 177 w 192"/>
                <a:gd name="T21" fmla="*/ 63 h 155"/>
                <a:gd name="T22" fmla="*/ 170 w 192"/>
                <a:gd name="T23" fmla="*/ 56 h 155"/>
                <a:gd name="T24" fmla="*/ 181 w 192"/>
                <a:gd name="T25" fmla="*/ 45 h 155"/>
                <a:gd name="T26" fmla="*/ 177 w 192"/>
                <a:gd name="T27" fmla="*/ 7 h 155"/>
                <a:gd name="T28" fmla="*/ 150 w 192"/>
                <a:gd name="T29" fmla="*/ 0 h 155"/>
                <a:gd name="T30" fmla="*/ 105 w 192"/>
                <a:gd name="T31" fmla="*/ 43 h 155"/>
                <a:gd name="T32" fmla="*/ 81 w 192"/>
                <a:gd name="T33" fmla="*/ 43 h 155"/>
                <a:gd name="T34" fmla="*/ 65 w 192"/>
                <a:gd name="T35" fmla="*/ 56 h 155"/>
                <a:gd name="T36" fmla="*/ 49 w 192"/>
                <a:gd name="T37" fmla="*/ 59 h 155"/>
                <a:gd name="T38" fmla="*/ 49 w 192"/>
                <a:gd name="T39" fmla="*/ 45 h 155"/>
                <a:gd name="T40" fmla="*/ 40 w 192"/>
                <a:gd name="T41" fmla="*/ 32 h 155"/>
                <a:gd name="T42" fmla="*/ 40 w 192"/>
                <a:gd name="T43" fmla="*/ 81 h 155"/>
                <a:gd name="T44" fmla="*/ 29 w 192"/>
                <a:gd name="T45" fmla="*/ 88 h 155"/>
                <a:gd name="T46" fmla="*/ 16 w 192"/>
                <a:gd name="T47" fmla="*/ 88 h 155"/>
                <a:gd name="T48" fmla="*/ 7 w 192"/>
                <a:gd name="T49" fmla="*/ 76 h 155"/>
                <a:gd name="T50" fmla="*/ 0 w 192"/>
                <a:gd name="T51" fmla="*/ 83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55"/>
                <a:gd name="T80" fmla="*/ 192 w 192"/>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55">
                  <a:moveTo>
                    <a:pt x="0" y="83"/>
                  </a:moveTo>
                  <a:lnTo>
                    <a:pt x="18" y="126"/>
                  </a:lnTo>
                  <a:lnTo>
                    <a:pt x="16" y="139"/>
                  </a:lnTo>
                  <a:lnTo>
                    <a:pt x="23" y="155"/>
                  </a:lnTo>
                  <a:lnTo>
                    <a:pt x="99" y="155"/>
                  </a:lnTo>
                  <a:lnTo>
                    <a:pt x="123" y="146"/>
                  </a:lnTo>
                  <a:lnTo>
                    <a:pt x="159" y="114"/>
                  </a:lnTo>
                  <a:lnTo>
                    <a:pt x="188" y="81"/>
                  </a:lnTo>
                  <a:lnTo>
                    <a:pt x="192" y="59"/>
                  </a:lnTo>
                  <a:lnTo>
                    <a:pt x="183" y="59"/>
                  </a:lnTo>
                  <a:lnTo>
                    <a:pt x="177" y="63"/>
                  </a:lnTo>
                  <a:lnTo>
                    <a:pt x="170" y="56"/>
                  </a:lnTo>
                  <a:lnTo>
                    <a:pt x="181" y="45"/>
                  </a:lnTo>
                  <a:lnTo>
                    <a:pt x="177" y="7"/>
                  </a:lnTo>
                  <a:lnTo>
                    <a:pt x="150" y="0"/>
                  </a:lnTo>
                  <a:lnTo>
                    <a:pt x="105" y="43"/>
                  </a:lnTo>
                  <a:lnTo>
                    <a:pt x="81" y="43"/>
                  </a:lnTo>
                  <a:lnTo>
                    <a:pt x="65" y="56"/>
                  </a:lnTo>
                  <a:lnTo>
                    <a:pt x="49" y="59"/>
                  </a:lnTo>
                  <a:lnTo>
                    <a:pt x="49" y="45"/>
                  </a:lnTo>
                  <a:lnTo>
                    <a:pt x="40" y="32"/>
                  </a:lnTo>
                  <a:lnTo>
                    <a:pt x="40" y="81"/>
                  </a:lnTo>
                  <a:lnTo>
                    <a:pt x="29" y="88"/>
                  </a:lnTo>
                  <a:lnTo>
                    <a:pt x="16" y="88"/>
                  </a:lnTo>
                  <a:lnTo>
                    <a:pt x="7" y="76"/>
                  </a:lnTo>
                  <a:lnTo>
                    <a:pt x="0" y="83"/>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4" name="Freeform 10624"/>
            <p:cNvSpPr>
              <a:spLocks/>
            </p:cNvSpPr>
            <p:nvPr/>
          </p:nvSpPr>
          <p:spPr bwMode="auto">
            <a:xfrm>
              <a:off x="4960798" y="4689208"/>
              <a:ext cx="382121" cy="275614"/>
            </a:xfrm>
            <a:custGeom>
              <a:avLst/>
              <a:gdLst>
                <a:gd name="T0" fmla="*/ 0 w 192"/>
                <a:gd name="T1" fmla="*/ 83 h 155"/>
                <a:gd name="T2" fmla="*/ 18 w 192"/>
                <a:gd name="T3" fmla="*/ 126 h 155"/>
                <a:gd name="T4" fmla="*/ 16 w 192"/>
                <a:gd name="T5" fmla="*/ 139 h 155"/>
                <a:gd name="T6" fmla="*/ 23 w 192"/>
                <a:gd name="T7" fmla="*/ 155 h 155"/>
                <a:gd name="T8" fmla="*/ 99 w 192"/>
                <a:gd name="T9" fmla="*/ 155 h 155"/>
                <a:gd name="T10" fmla="*/ 123 w 192"/>
                <a:gd name="T11" fmla="*/ 146 h 155"/>
                <a:gd name="T12" fmla="*/ 159 w 192"/>
                <a:gd name="T13" fmla="*/ 114 h 155"/>
                <a:gd name="T14" fmla="*/ 188 w 192"/>
                <a:gd name="T15" fmla="*/ 81 h 155"/>
                <a:gd name="T16" fmla="*/ 192 w 192"/>
                <a:gd name="T17" fmla="*/ 59 h 155"/>
                <a:gd name="T18" fmla="*/ 183 w 192"/>
                <a:gd name="T19" fmla="*/ 59 h 155"/>
                <a:gd name="T20" fmla="*/ 177 w 192"/>
                <a:gd name="T21" fmla="*/ 63 h 155"/>
                <a:gd name="T22" fmla="*/ 170 w 192"/>
                <a:gd name="T23" fmla="*/ 56 h 155"/>
                <a:gd name="T24" fmla="*/ 181 w 192"/>
                <a:gd name="T25" fmla="*/ 45 h 155"/>
                <a:gd name="T26" fmla="*/ 177 w 192"/>
                <a:gd name="T27" fmla="*/ 7 h 155"/>
                <a:gd name="T28" fmla="*/ 150 w 192"/>
                <a:gd name="T29" fmla="*/ 0 h 155"/>
                <a:gd name="T30" fmla="*/ 105 w 192"/>
                <a:gd name="T31" fmla="*/ 43 h 155"/>
                <a:gd name="T32" fmla="*/ 81 w 192"/>
                <a:gd name="T33" fmla="*/ 43 h 155"/>
                <a:gd name="T34" fmla="*/ 65 w 192"/>
                <a:gd name="T35" fmla="*/ 56 h 155"/>
                <a:gd name="T36" fmla="*/ 49 w 192"/>
                <a:gd name="T37" fmla="*/ 59 h 155"/>
                <a:gd name="T38" fmla="*/ 49 w 192"/>
                <a:gd name="T39" fmla="*/ 45 h 155"/>
                <a:gd name="T40" fmla="*/ 40 w 192"/>
                <a:gd name="T41" fmla="*/ 32 h 155"/>
                <a:gd name="T42" fmla="*/ 40 w 192"/>
                <a:gd name="T43" fmla="*/ 81 h 155"/>
                <a:gd name="T44" fmla="*/ 29 w 192"/>
                <a:gd name="T45" fmla="*/ 88 h 155"/>
                <a:gd name="T46" fmla="*/ 16 w 192"/>
                <a:gd name="T47" fmla="*/ 88 h 155"/>
                <a:gd name="T48" fmla="*/ 7 w 192"/>
                <a:gd name="T49" fmla="*/ 76 h 155"/>
                <a:gd name="T50" fmla="*/ 0 w 192"/>
                <a:gd name="T51" fmla="*/ 83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
                <a:gd name="T79" fmla="*/ 0 h 155"/>
                <a:gd name="T80" fmla="*/ 192 w 192"/>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 h="155">
                  <a:moveTo>
                    <a:pt x="0" y="83"/>
                  </a:moveTo>
                  <a:lnTo>
                    <a:pt x="18" y="126"/>
                  </a:lnTo>
                  <a:lnTo>
                    <a:pt x="16" y="139"/>
                  </a:lnTo>
                  <a:lnTo>
                    <a:pt x="23" y="155"/>
                  </a:lnTo>
                  <a:lnTo>
                    <a:pt x="99" y="155"/>
                  </a:lnTo>
                  <a:lnTo>
                    <a:pt x="123" y="146"/>
                  </a:lnTo>
                  <a:lnTo>
                    <a:pt x="159" y="114"/>
                  </a:lnTo>
                  <a:lnTo>
                    <a:pt x="188" y="81"/>
                  </a:lnTo>
                  <a:lnTo>
                    <a:pt x="192" y="59"/>
                  </a:lnTo>
                  <a:lnTo>
                    <a:pt x="183" y="59"/>
                  </a:lnTo>
                  <a:lnTo>
                    <a:pt x="177" y="63"/>
                  </a:lnTo>
                  <a:lnTo>
                    <a:pt x="170" y="56"/>
                  </a:lnTo>
                  <a:lnTo>
                    <a:pt x="181" y="45"/>
                  </a:lnTo>
                  <a:lnTo>
                    <a:pt x="177" y="7"/>
                  </a:lnTo>
                  <a:lnTo>
                    <a:pt x="150" y="0"/>
                  </a:lnTo>
                  <a:lnTo>
                    <a:pt x="105" y="43"/>
                  </a:lnTo>
                  <a:lnTo>
                    <a:pt x="81" y="43"/>
                  </a:lnTo>
                  <a:lnTo>
                    <a:pt x="65" y="56"/>
                  </a:lnTo>
                  <a:lnTo>
                    <a:pt x="49" y="59"/>
                  </a:lnTo>
                  <a:lnTo>
                    <a:pt x="49" y="45"/>
                  </a:lnTo>
                  <a:lnTo>
                    <a:pt x="40" y="32"/>
                  </a:lnTo>
                  <a:lnTo>
                    <a:pt x="40" y="81"/>
                  </a:lnTo>
                  <a:lnTo>
                    <a:pt x="29" y="88"/>
                  </a:lnTo>
                  <a:lnTo>
                    <a:pt x="16" y="88"/>
                  </a:lnTo>
                  <a:lnTo>
                    <a:pt x="7" y="76"/>
                  </a:lnTo>
                  <a:lnTo>
                    <a:pt x="0" y="83"/>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5" name="Freeform 10625"/>
            <p:cNvSpPr>
              <a:spLocks/>
            </p:cNvSpPr>
            <p:nvPr/>
          </p:nvSpPr>
          <p:spPr bwMode="auto">
            <a:xfrm>
              <a:off x="4845366" y="4340689"/>
              <a:ext cx="294552" cy="261389"/>
            </a:xfrm>
            <a:custGeom>
              <a:avLst/>
              <a:gdLst>
                <a:gd name="T0" fmla="*/ 0 w 148"/>
                <a:gd name="T1" fmla="*/ 136 h 147"/>
                <a:gd name="T2" fmla="*/ 25 w 148"/>
                <a:gd name="T3" fmla="*/ 62 h 147"/>
                <a:gd name="T4" fmla="*/ 9 w 148"/>
                <a:gd name="T5" fmla="*/ 6 h 147"/>
                <a:gd name="T6" fmla="*/ 54 w 148"/>
                <a:gd name="T7" fmla="*/ 0 h 147"/>
                <a:gd name="T8" fmla="*/ 74 w 148"/>
                <a:gd name="T9" fmla="*/ 27 h 147"/>
                <a:gd name="T10" fmla="*/ 90 w 148"/>
                <a:gd name="T11" fmla="*/ 27 h 147"/>
                <a:gd name="T12" fmla="*/ 94 w 148"/>
                <a:gd name="T13" fmla="*/ 13 h 147"/>
                <a:gd name="T14" fmla="*/ 110 w 148"/>
                <a:gd name="T15" fmla="*/ 13 h 147"/>
                <a:gd name="T16" fmla="*/ 121 w 148"/>
                <a:gd name="T17" fmla="*/ 20 h 147"/>
                <a:gd name="T18" fmla="*/ 123 w 148"/>
                <a:gd name="T19" fmla="*/ 62 h 147"/>
                <a:gd name="T20" fmla="*/ 148 w 148"/>
                <a:gd name="T21" fmla="*/ 60 h 147"/>
                <a:gd name="T22" fmla="*/ 148 w 148"/>
                <a:gd name="T23" fmla="*/ 85 h 147"/>
                <a:gd name="T24" fmla="*/ 123 w 148"/>
                <a:gd name="T25" fmla="*/ 85 h 147"/>
                <a:gd name="T26" fmla="*/ 123 w 148"/>
                <a:gd name="T27" fmla="*/ 129 h 147"/>
                <a:gd name="T28" fmla="*/ 136 w 148"/>
                <a:gd name="T29" fmla="*/ 141 h 147"/>
                <a:gd name="T30" fmla="*/ 114 w 148"/>
                <a:gd name="T31" fmla="*/ 147 h 147"/>
                <a:gd name="T32" fmla="*/ 20 w 148"/>
                <a:gd name="T33" fmla="*/ 132 h 147"/>
                <a:gd name="T34" fmla="*/ 0 w 148"/>
                <a:gd name="T35" fmla="*/ 136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47"/>
                <a:gd name="T56" fmla="*/ 148 w 148"/>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47">
                  <a:moveTo>
                    <a:pt x="0" y="136"/>
                  </a:moveTo>
                  <a:lnTo>
                    <a:pt x="25" y="62"/>
                  </a:lnTo>
                  <a:lnTo>
                    <a:pt x="9" y="6"/>
                  </a:lnTo>
                  <a:lnTo>
                    <a:pt x="54" y="0"/>
                  </a:lnTo>
                  <a:lnTo>
                    <a:pt x="74" y="27"/>
                  </a:lnTo>
                  <a:lnTo>
                    <a:pt x="90" y="27"/>
                  </a:lnTo>
                  <a:lnTo>
                    <a:pt x="94" y="13"/>
                  </a:lnTo>
                  <a:lnTo>
                    <a:pt x="110" y="13"/>
                  </a:lnTo>
                  <a:lnTo>
                    <a:pt x="121" y="20"/>
                  </a:lnTo>
                  <a:lnTo>
                    <a:pt x="123" y="62"/>
                  </a:lnTo>
                  <a:lnTo>
                    <a:pt x="148" y="60"/>
                  </a:lnTo>
                  <a:lnTo>
                    <a:pt x="148" y="85"/>
                  </a:lnTo>
                  <a:lnTo>
                    <a:pt x="123" y="85"/>
                  </a:lnTo>
                  <a:lnTo>
                    <a:pt x="123" y="129"/>
                  </a:lnTo>
                  <a:lnTo>
                    <a:pt x="136" y="141"/>
                  </a:lnTo>
                  <a:lnTo>
                    <a:pt x="114" y="147"/>
                  </a:lnTo>
                  <a:lnTo>
                    <a:pt x="20" y="132"/>
                  </a:lnTo>
                  <a:lnTo>
                    <a:pt x="0" y="13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6" name="Freeform 10626"/>
            <p:cNvSpPr>
              <a:spLocks/>
            </p:cNvSpPr>
            <p:nvPr/>
          </p:nvSpPr>
          <p:spPr bwMode="auto">
            <a:xfrm>
              <a:off x="4845366" y="4340689"/>
              <a:ext cx="294552" cy="261389"/>
            </a:xfrm>
            <a:custGeom>
              <a:avLst/>
              <a:gdLst>
                <a:gd name="T0" fmla="*/ 0 w 148"/>
                <a:gd name="T1" fmla="*/ 136 h 147"/>
                <a:gd name="T2" fmla="*/ 25 w 148"/>
                <a:gd name="T3" fmla="*/ 62 h 147"/>
                <a:gd name="T4" fmla="*/ 9 w 148"/>
                <a:gd name="T5" fmla="*/ 6 h 147"/>
                <a:gd name="T6" fmla="*/ 54 w 148"/>
                <a:gd name="T7" fmla="*/ 0 h 147"/>
                <a:gd name="T8" fmla="*/ 74 w 148"/>
                <a:gd name="T9" fmla="*/ 27 h 147"/>
                <a:gd name="T10" fmla="*/ 90 w 148"/>
                <a:gd name="T11" fmla="*/ 27 h 147"/>
                <a:gd name="T12" fmla="*/ 94 w 148"/>
                <a:gd name="T13" fmla="*/ 13 h 147"/>
                <a:gd name="T14" fmla="*/ 110 w 148"/>
                <a:gd name="T15" fmla="*/ 13 h 147"/>
                <a:gd name="T16" fmla="*/ 121 w 148"/>
                <a:gd name="T17" fmla="*/ 20 h 147"/>
                <a:gd name="T18" fmla="*/ 123 w 148"/>
                <a:gd name="T19" fmla="*/ 62 h 147"/>
                <a:gd name="T20" fmla="*/ 148 w 148"/>
                <a:gd name="T21" fmla="*/ 60 h 147"/>
                <a:gd name="T22" fmla="*/ 148 w 148"/>
                <a:gd name="T23" fmla="*/ 85 h 147"/>
                <a:gd name="T24" fmla="*/ 123 w 148"/>
                <a:gd name="T25" fmla="*/ 85 h 147"/>
                <a:gd name="T26" fmla="*/ 123 w 148"/>
                <a:gd name="T27" fmla="*/ 129 h 147"/>
                <a:gd name="T28" fmla="*/ 136 w 148"/>
                <a:gd name="T29" fmla="*/ 141 h 147"/>
                <a:gd name="T30" fmla="*/ 114 w 148"/>
                <a:gd name="T31" fmla="*/ 147 h 147"/>
                <a:gd name="T32" fmla="*/ 20 w 148"/>
                <a:gd name="T33" fmla="*/ 132 h 147"/>
                <a:gd name="T34" fmla="*/ 0 w 148"/>
                <a:gd name="T35" fmla="*/ 136 h 1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
                <a:gd name="T55" fmla="*/ 0 h 147"/>
                <a:gd name="T56" fmla="*/ 148 w 148"/>
                <a:gd name="T57" fmla="*/ 147 h 1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 h="147">
                  <a:moveTo>
                    <a:pt x="0" y="136"/>
                  </a:moveTo>
                  <a:lnTo>
                    <a:pt x="25" y="62"/>
                  </a:lnTo>
                  <a:lnTo>
                    <a:pt x="9" y="6"/>
                  </a:lnTo>
                  <a:lnTo>
                    <a:pt x="54" y="0"/>
                  </a:lnTo>
                  <a:lnTo>
                    <a:pt x="74" y="27"/>
                  </a:lnTo>
                  <a:lnTo>
                    <a:pt x="90" y="27"/>
                  </a:lnTo>
                  <a:lnTo>
                    <a:pt x="94" y="13"/>
                  </a:lnTo>
                  <a:lnTo>
                    <a:pt x="110" y="13"/>
                  </a:lnTo>
                  <a:lnTo>
                    <a:pt x="121" y="20"/>
                  </a:lnTo>
                  <a:lnTo>
                    <a:pt x="123" y="62"/>
                  </a:lnTo>
                  <a:lnTo>
                    <a:pt x="148" y="60"/>
                  </a:lnTo>
                  <a:lnTo>
                    <a:pt x="148" y="85"/>
                  </a:lnTo>
                  <a:lnTo>
                    <a:pt x="123" y="85"/>
                  </a:lnTo>
                  <a:lnTo>
                    <a:pt x="123" y="129"/>
                  </a:lnTo>
                  <a:lnTo>
                    <a:pt x="136" y="141"/>
                  </a:lnTo>
                  <a:lnTo>
                    <a:pt x="114" y="147"/>
                  </a:lnTo>
                  <a:lnTo>
                    <a:pt x="20" y="132"/>
                  </a:lnTo>
                  <a:lnTo>
                    <a:pt x="0" y="13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7" name="Freeform 10627"/>
            <p:cNvSpPr>
              <a:spLocks/>
            </p:cNvSpPr>
            <p:nvPr/>
          </p:nvSpPr>
          <p:spPr bwMode="auto">
            <a:xfrm>
              <a:off x="4855318" y="4321130"/>
              <a:ext cx="21891" cy="19560"/>
            </a:xfrm>
            <a:custGeom>
              <a:avLst/>
              <a:gdLst>
                <a:gd name="T0" fmla="*/ 0 w 11"/>
                <a:gd name="T1" fmla="*/ 4 h 11"/>
                <a:gd name="T2" fmla="*/ 11 w 11"/>
                <a:gd name="T3" fmla="*/ 0 h 11"/>
                <a:gd name="T4" fmla="*/ 4 w 11"/>
                <a:gd name="T5" fmla="*/ 11 h 11"/>
                <a:gd name="T6" fmla="*/ 0 w 11"/>
                <a:gd name="T7" fmla="*/ 4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0" y="4"/>
                  </a:moveTo>
                  <a:lnTo>
                    <a:pt x="11" y="0"/>
                  </a:lnTo>
                  <a:lnTo>
                    <a:pt x="4" y="11"/>
                  </a:lnTo>
                  <a:lnTo>
                    <a:pt x="0" y="4"/>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8" name="Freeform 10628"/>
            <p:cNvSpPr>
              <a:spLocks/>
            </p:cNvSpPr>
            <p:nvPr/>
          </p:nvSpPr>
          <p:spPr bwMode="auto">
            <a:xfrm>
              <a:off x="4855318" y="4321130"/>
              <a:ext cx="21891" cy="19560"/>
            </a:xfrm>
            <a:custGeom>
              <a:avLst/>
              <a:gdLst>
                <a:gd name="T0" fmla="*/ 0 w 11"/>
                <a:gd name="T1" fmla="*/ 4 h 11"/>
                <a:gd name="T2" fmla="*/ 11 w 11"/>
                <a:gd name="T3" fmla="*/ 0 h 11"/>
                <a:gd name="T4" fmla="*/ 4 w 11"/>
                <a:gd name="T5" fmla="*/ 11 h 11"/>
                <a:gd name="T6" fmla="*/ 0 w 11"/>
                <a:gd name="T7" fmla="*/ 4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0" y="4"/>
                  </a:moveTo>
                  <a:lnTo>
                    <a:pt x="11" y="0"/>
                  </a:lnTo>
                  <a:lnTo>
                    <a:pt x="4" y="11"/>
                  </a:lnTo>
                  <a:lnTo>
                    <a:pt x="0" y="4"/>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39" name="Freeform 10629"/>
            <p:cNvSpPr>
              <a:spLocks/>
            </p:cNvSpPr>
            <p:nvPr/>
          </p:nvSpPr>
          <p:spPr bwMode="auto">
            <a:xfrm>
              <a:off x="5040408" y="4598522"/>
              <a:ext cx="218925" cy="190262"/>
            </a:xfrm>
            <a:custGeom>
              <a:avLst/>
              <a:gdLst>
                <a:gd name="T0" fmla="*/ 0 w 110"/>
                <a:gd name="T1" fmla="*/ 83 h 107"/>
                <a:gd name="T2" fmla="*/ 9 w 110"/>
                <a:gd name="T3" fmla="*/ 94 h 107"/>
                <a:gd name="T4" fmla="*/ 9 w 110"/>
                <a:gd name="T5" fmla="*/ 107 h 107"/>
                <a:gd name="T6" fmla="*/ 27 w 110"/>
                <a:gd name="T7" fmla="*/ 107 h 107"/>
                <a:gd name="T8" fmla="*/ 41 w 110"/>
                <a:gd name="T9" fmla="*/ 94 h 107"/>
                <a:gd name="T10" fmla="*/ 65 w 110"/>
                <a:gd name="T11" fmla="*/ 94 h 107"/>
                <a:gd name="T12" fmla="*/ 110 w 110"/>
                <a:gd name="T13" fmla="*/ 51 h 107"/>
                <a:gd name="T14" fmla="*/ 94 w 110"/>
                <a:gd name="T15" fmla="*/ 45 h 107"/>
                <a:gd name="T16" fmla="*/ 61 w 110"/>
                <a:gd name="T17" fmla="*/ 0 h 107"/>
                <a:gd name="T18" fmla="*/ 43 w 110"/>
                <a:gd name="T19" fmla="*/ 9 h 107"/>
                <a:gd name="T20" fmla="*/ 34 w 110"/>
                <a:gd name="T21" fmla="*/ 2 h 107"/>
                <a:gd name="T22" fmla="*/ 12 w 110"/>
                <a:gd name="T23" fmla="*/ 7 h 107"/>
                <a:gd name="T24" fmla="*/ 12 w 110"/>
                <a:gd name="T25" fmla="*/ 49 h 107"/>
                <a:gd name="T26" fmla="*/ 0 w 110"/>
                <a:gd name="T27" fmla="*/ 49 h 107"/>
                <a:gd name="T28" fmla="*/ 0 w 110"/>
                <a:gd name="T29" fmla="*/ 83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107"/>
                <a:gd name="T47" fmla="*/ 110 w 110"/>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107">
                  <a:moveTo>
                    <a:pt x="0" y="83"/>
                  </a:moveTo>
                  <a:lnTo>
                    <a:pt x="9" y="94"/>
                  </a:lnTo>
                  <a:lnTo>
                    <a:pt x="9" y="107"/>
                  </a:lnTo>
                  <a:lnTo>
                    <a:pt x="27" y="107"/>
                  </a:lnTo>
                  <a:lnTo>
                    <a:pt x="41" y="94"/>
                  </a:lnTo>
                  <a:lnTo>
                    <a:pt x="65" y="94"/>
                  </a:lnTo>
                  <a:lnTo>
                    <a:pt x="110" y="51"/>
                  </a:lnTo>
                  <a:lnTo>
                    <a:pt x="94" y="45"/>
                  </a:lnTo>
                  <a:lnTo>
                    <a:pt x="61" y="0"/>
                  </a:lnTo>
                  <a:lnTo>
                    <a:pt x="43" y="9"/>
                  </a:lnTo>
                  <a:lnTo>
                    <a:pt x="34" y="2"/>
                  </a:lnTo>
                  <a:lnTo>
                    <a:pt x="12" y="7"/>
                  </a:lnTo>
                  <a:lnTo>
                    <a:pt x="12" y="49"/>
                  </a:lnTo>
                  <a:lnTo>
                    <a:pt x="0" y="49"/>
                  </a:lnTo>
                  <a:lnTo>
                    <a:pt x="0" y="83"/>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0" name="Freeform 10630"/>
            <p:cNvSpPr>
              <a:spLocks/>
            </p:cNvSpPr>
            <p:nvPr/>
          </p:nvSpPr>
          <p:spPr bwMode="auto">
            <a:xfrm>
              <a:off x="5040408" y="4598522"/>
              <a:ext cx="218925" cy="190262"/>
            </a:xfrm>
            <a:custGeom>
              <a:avLst/>
              <a:gdLst>
                <a:gd name="T0" fmla="*/ 0 w 110"/>
                <a:gd name="T1" fmla="*/ 83 h 107"/>
                <a:gd name="T2" fmla="*/ 9 w 110"/>
                <a:gd name="T3" fmla="*/ 94 h 107"/>
                <a:gd name="T4" fmla="*/ 9 w 110"/>
                <a:gd name="T5" fmla="*/ 107 h 107"/>
                <a:gd name="T6" fmla="*/ 27 w 110"/>
                <a:gd name="T7" fmla="*/ 107 h 107"/>
                <a:gd name="T8" fmla="*/ 41 w 110"/>
                <a:gd name="T9" fmla="*/ 94 h 107"/>
                <a:gd name="T10" fmla="*/ 65 w 110"/>
                <a:gd name="T11" fmla="*/ 94 h 107"/>
                <a:gd name="T12" fmla="*/ 110 w 110"/>
                <a:gd name="T13" fmla="*/ 51 h 107"/>
                <a:gd name="T14" fmla="*/ 94 w 110"/>
                <a:gd name="T15" fmla="*/ 45 h 107"/>
                <a:gd name="T16" fmla="*/ 61 w 110"/>
                <a:gd name="T17" fmla="*/ 0 h 107"/>
                <a:gd name="T18" fmla="*/ 43 w 110"/>
                <a:gd name="T19" fmla="*/ 9 h 107"/>
                <a:gd name="T20" fmla="*/ 34 w 110"/>
                <a:gd name="T21" fmla="*/ 2 h 107"/>
                <a:gd name="T22" fmla="*/ 12 w 110"/>
                <a:gd name="T23" fmla="*/ 7 h 107"/>
                <a:gd name="T24" fmla="*/ 12 w 110"/>
                <a:gd name="T25" fmla="*/ 49 h 107"/>
                <a:gd name="T26" fmla="*/ 0 w 110"/>
                <a:gd name="T27" fmla="*/ 49 h 107"/>
                <a:gd name="T28" fmla="*/ 0 w 110"/>
                <a:gd name="T29" fmla="*/ 83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107"/>
                <a:gd name="T47" fmla="*/ 110 w 110"/>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107">
                  <a:moveTo>
                    <a:pt x="0" y="83"/>
                  </a:moveTo>
                  <a:lnTo>
                    <a:pt x="9" y="94"/>
                  </a:lnTo>
                  <a:lnTo>
                    <a:pt x="9" y="107"/>
                  </a:lnTo>
                  <a:lnTo>
                    <a:pt x="27" y="107"/>
                  </a:lnTo>
                  <a:lnTo>
                    <a:pt x="41" y="94"/>
                  </a:lnTo>
                  <a:lnTo>
                    <a:pt x="65" y="94"/>
                  </a:lnTo>
                  <a:lnTo>
                    <a:pt x="110" y="51"/>
                  </a:lnTo>
                  <a:lnTo>
                    <a:pt x="94" y="45"/>
                  </a:lnTo>
                  <a:lnTo>
                    <a:pt x="61" y="0"/>
                  </a:lnTo>
                  <a:lnTo>
                    <a:pt x="43" y="9"/>
                  </a:lnTo>
                  <a:lnTo>
                    <a:pt x="34" y="2"/>
                  </a:lnTo>
                  <a:lnTo>
                    <a:pt x="12" y="7"/>
                  </a:lnTo>
                  <a:lnTo>
                    <a:pt x="12" y="49"/>
                  </a:lnTo>
                  <a:lnTo>
                    <a:pt x="0" y="49"/>
                  </a:lnTo>
                  <a:lnTo>
                    <a:pt x="0" y="83"/>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1" name="Freeform 10631"/>
            <p:cNvSpPr>
              <a:spLocks/>
            </p:cNvSpPr>
            <p:nvPr/>
          </p:nvSpPr>
          <p:spPr bwMode="auto">
            <a:xfrm>
              <a:off x="5255350" y="4269564"/>
              <a:ext cx="39805" cy="39119"/>
            </a:xfrm>
            <a:custGeom>
              <a:avLst/>
              <a:gdLst>
                <a:gd name="T0" fmla="*/ 0 w 20"/>
                <a:gd name="T1" fmla="*/ 2 h 22"/>
                <a:gd name="T2" fmla="*/ 20 w 20"/>
                <a:gd name="T3" fmla="*/ 0 h 22"/>
                <a:gd name="T4" fmla="*/ 20 w 20"/>
                <a:gd name="T5" fmla="*/ 8 h 22"/>
                <a:gd name="T6" fmla="*/ 6 w 20"/>
                <a:gd name="T7" fmla="*/ 22 h 22"/>
                <a:gd name="T8" fmla="*/ 2 w 20"/>
                <a:gd name="T9" fmla="*/ 11 h 22"/>
                <a:gd name="T10" fmla="*/ 0 w 20"/>
                <a:gd name="T11" fmla="*/ 2 h 22"/>
                <a:gd name="T12" fmla="*/ 0 60000 65536"/>
                <a:gd name="T13" fmla="*/ 0 60000 65536"/>
                <a:gd name="T14" fmla="*/ 0 60000 65536"/>
                <a:gd name="T15" fmla="*/ 0 60000 65536"/>
                <a:gd name="T16" fmla="*/ 0 60000 65536"/>
                <a:gd name="T17" fmla="*/ 0 60000 65536"/>
                <a:gd name="T18" fmla="*/ 0 w 20"/>
                <a:gd name="T19" fmla="*/ 0 h 22"/>
                <a:gd name="T20" fmla="*/ 20 w 2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0" h="22">
                  <a:moveTo>
                    <a:pt x="0" y="2"/>
                  </a:moveTo>
                  <a:lnTo>
                    <a:pt x="20" y="0"/>
                  </a:lnTo>
                  <a:lnTo>
                    <a:pt x="20" y="8"/>
                  </a:lnTo>
                  <a:lnTo>
                    <a:pt x="6" y="22"/>
                  </a:lnTo>
                  <a:lnTo>
                    <a:pt x="2" y="11"/>
                  </a:lnTo>
                  <a:lnTo>
                    <a:pt x="0" y="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2" name="Freeform 10632"/>
            <p:cNvSpPr>
              <a:spLocks/>
            </p:cNvSpPr>
            <p:nvPr/>
          </p:nvSpPr>
          <p:spPr bwMode="auto">
            <a:xfrm>
              <a:off x="5255350" y="4269564"/>
              <a:ext cx="39805" cy="39119"/>
            </a:xfrm>
            <a:custGeom>
              <a:avLst/>
              <a:gdLst>
                <a:gd name="T0" fmla="*/ 0 w 20"/>
                <a:gd name="T1" fmla="*/ 2 h 22"/>
                <a:gd name="T2" fmla="*/ 20 w 20"/>
                <a:gd name="T3" fmla="*/ 0 h 22"/>
                <a:gd name="T4" fmla="*/ 20 w 20"/>
                <a:gd name="T5" fmla="*/ 8 h 22"/>
                <a:gd name="T6" fmla="*/ 6 w 20"/>
                <a:gd name="T7" fmla="*/ 22 h 22"/>
                <a:gd name="T8" fmla="*/ 2 w 20"/>
                <a:gd name="T9" fmla="*/ 11 h 22"/>
                <a:gd name="T10" fmla="*/ 0 w 20"/>
                <a:gd name="T11" fmla="*/ 2 h 22"/>
                <a:gd name="T12" fmla="*/ 0 60000 65536"/>
                <a:gd name="T13" fmla="*/ 0 60000 65536"/>
                <a:gd name="T14" fmla="*/ 0 60000 65536"/>
                <a:gd name="T15" fmla="*/ 0 60000 65536"/>
                <a:gd name="T16" fmla="*/ 0 60000 65536"/>
                <a:gd name="T17" fmla="*/ 0 60000 65536"/>
                <a:gd name="T18" fmla="*/ 0 w 20"/>
                <a:gd name="T19" fmla="*/ 0 h 22"/>
                <a:gd name="T20" fmla="*/ 20 w 2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0" h="22">
                  <a:moveTo>
                    <a:pt x="0" y="2"/>
                  </a:moveTo>
                  <a:lnTo>
                    <a:pt x="20" y="0"/>
                  </a:lnTo>
                  <a:lnTo>
                    <a:pt x="20" y="8"/>
                  </a:lnTo>
                  <a:lnTo>
                    <a:pt x="6" y="22"/>
                  </a:lnTo>
                  <a:lnTo>
                    <a:pt x="2" y="11"/>
                  </a:lnTo>
                  <a:lnTo>
                    <a:pt x="0" y="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3" name="Freeform 10633"/>
            <p:cNvSpPr>
              <a:spLocks/>
            </p:cNvSpPr>
            <p:nvPr/>
          </p:nvSpPr>
          <p:spPr bwMode="auto">
            <a:xfrm>
              <a:off x="4769738" y="3922823"/>
              <a:ext cx="183100" cy="266724"/>
            </a:xfrm>
            <a:custGeom>
              <a:avLst/>
              <a:gdLst>
                <a:gd name="T0" fmla="*/ 0 w 92"/>
                <a:gd name="T1" fmla="*/ 112 h 150"/>
                <a:gd name="T2" fmla="*/ 14 w 92"/>
                <a:gd name="T3" fmla="*/ 121 h 150"/>
                <a:gd name="T4" fmla="*/ 14 w 92"/>
                <a:gd name="T5" fmla="*/ 143 h 150"/>
                <a:gd name="T6" fmla="*/ 34 w 92"/>
                <a:gd name="T7" fmla="*/ 141 h 150"/>
                <a:gd name="T8" fmla="*/ 58 w 92"/>
                <a:gd name="T9" fmla="*/ 143 h 150"/>
                <a:gd name="T10" fmla="*/ 90 w 92"/>
                <a:gd name="T11" fmla="*/ 150 h 150"/>
                <a:gd name="T12" fmla="*/ 92 w 92"/>
                <a:gd name="T13" fmla="*/ 134 h 150"/>
                <a:gd name="T14" fmla="*/ 72 w 92"/>
                <a:gd name="T15" fmla="*/ 110 h 150"/>
                <a:gd name="T16" fmla="*/ 83 w 92"/>
                <a:gd name="T17" fmla="*/ 81 h 150"/>
                <a:gd name="T18" fmla="*/ 65 w 92"/>
                <a:gd name="T19" fmla="*/ 56 h 150"/>
                <a:gd name="T20" fmla="*/ 81 w 92"/>
                <a:gd name="T21" fmla="*/ 49 h 150"/>
                <a:gd name="T22" fmla="*/ 72 w 92"/>
                <a:gd name="T23" fmla="*/ 18 h 150"/>
                <a:gd name="T24" fmla="*/ 78 w 92"/>
                <a:gd name="T25" fmla="*/ 7 h 150"/>
                <a:gd name="T26" fmla="*/ 58 w 92"/>
                <a:gd name="T27" fmla="*/ 0 h 150"/>
                <a:gd name="T28" fmla="*/ 56 w 92"/>
                <a:gd name="T29" fmla="*/ 5 h 150"/>
                <a:gd name="T30" fmla="*/ 72 w 92"/>
                <a:gd name="T31" fmla="*/ 29 h 150"/>
                <a:gd name="T32" fmla="*/ 58 w 92"/>
                <a:gd name="T33" fmla="*/ 38 h 150"/>
                <a:gd name="T34" fmla="*/ 36 w 92"/>
                <a:gd name="T35" fmla="*/ 89 h 150"/>
                <a:gd name="T36" fmla="*/ 11 w 92"/>
                <a:gd name="T37" fmla="*/ 87 h 150"/>
                <a:gd name="T38" fmla="*/ 0 w 92"/>
                <a:gd name="T39" fmla="*/ 112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150"/>
                <a:gd name="T62" fmla="*/ 92 w 92"/>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150">
                  <a:moveTo>
                    <a:pt x="0" y="112"/>
                  </a:moveTo>
                  <a:lnTo>
                    <a:pt x="14" y="121"/>
                  </a:lnTo>
                  <a:lnTo>
                    <a:pt x="14" y="143"/>
                  </a:lnTo>
                  <a:lnTo>
                    <a:pt x="34" y="141"/>
                  </a:lnTo>
                  <a:lnTo>
                    <a:pt x="58" y="143"/>
                  </a:lnTo>
                  <a:lnTo>
                    <a:pt x="90" y="150"/>
                  </a:lnTo>
                  <a:lnTo>
                    <a:pt x="92" y="134"/>
                  </a:lnTo>
                  <a:lnTo>
                    <a:pt x="72" y="110"/>
                  </a:lnTo>
                  <a:lnTo>
                    <a:pt x="83" y="81"/>
                  </a:lnTo>
                  <a:lnTo>
                    <a:pt x="65" y="56"/>
                  </a:lnTo>
                  <a:lnTo>
                    <a:pt x="81" y="49"/>
                  </a:lnTo>
                  <a:lnTo>
                    <a:pt x="72" y="18"/>
                  </a:lnTo>
                  <a:lnTo>
                    <a:pt x="78" y="7"/>
                  </a:lnTo>
                  <a:lnTo>
                    <a:pt x="58" y="0"/>
                  </a:lnTo>
                  <a:lnTo>
                    <a:pt x="56" y="5"/>
                  </a:lnTo>
                  <a:lnTo>
                    <a:pt x="72" y="29"/>
                  </a:lnTo>
                  <a:lnTo>
                    <a:pt x="58" y="38"/>
                  </a:lnTo>
                  <a:lnTo>
                    <a:pt x="36" y="89"/>
                  </a:lnTo>
                  <a:lnTo>
                    <a:pt x="11" y="87"/>
                  </a:lnTo>
                  <a:lnTo>
                    <a:pt x="0" y="11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4" name="Freeform 10634"/>
            <p:cNvSpPr>
              <a:spLocks/>
            </p:cNvSpPr>
            <p:nvPr/>
          </p:nvSpPr>
          <p:spPr bwMode="auto">
            <a:xfrm>
              <a:off x="4769738" y="3922823"/>
              <a:ext cx="183100" cy="266724"/>
            </a:xfrm>
            <a:custGeom>
              <a:avLst/>
              <a:gdLst>
                <a:gd name="T0" fmla="*/ 0 w 92"/>
                <a:gd name="T1" fmla="*/ 112 h 150"/>
                <a:gd name="T2" fmla="*/ 14 w 92"/>
                <a:gd name="T3" fmla="*/ 121 h 150"/>
                <a:gd name="T4" fmla="*/ 14 w 92"/>
                <a:gd name="T5" fmla="*/ 143 h 150"/>
                <a:gd name="T6" fmla="*/ 34 w 92"/>
                <a:gd name="T7" fmla="*/ 141 h 150"/>
                <a:gd name="T8" fmla="*/ 58 w 92"/>
                <a:gd name="T9" fmla="*/ 143 h 150"/>
                <a:gd name="T10" fmla="*/ 90 w 92"/>
                <a:gd name="T11" fmla="*/ 150 h 150"/>
                <a:gd name="T12" fmla="*/ 92 w 92"/>
                <a:gd name="T13" fmla="*/ 134 h 150"/>
                <a:gd name="T14" fmla="*/ 72 w 92"/>
                <a:gd name="T15" fmla="*/ 110 h 150"/>
                <a:gd name="T16" fmla="*/ 83 w 92"/>
                <a:gd name="T17" fmla="*/ 81 h 150"/>
                <a:gd name="T18" fmla="*/ 65 w 92"/>
                <a:gd name="T19" fmla="*/ 56 h 150"/>
                <a:gd name="T20" fmla="*/ 81 w 92"/>
                <a:gd name="T21" fmla="*/ 49 h 150"/>
                <a:gd name="T22" fmla="*/ 72 w 92"/>
                <a:gd name="T23" fmla="*/ 18 h 150"/>
                <a:gd name="T24" fmla="*/ 78 w 92"/>
                <a:gd name="T25" fmla="*/ 7 h 150"/>
                <a:gd name="T26" fmla="*/ 58 w 92"/>
                <a:gd name="T27" fmla="*/ 0 h 150"/>
                <a:gd name="T28" fmla="*/ 56 w 92"/>
                <a:gd name="T29" fmla="*/ 5 h 150"/>
                <a:gd name="T30" fmla="*/ 72 w 92"/>
                <a:gd name="T31" fmla="*/ 29 h 150"/>
                <a:gd name="T32" fmla="*/ 58 w 92"/>
                <a:gd name="T33" fmla="*/ 38 h 150"/>
                <a:gd name="T34" fmla="*/ 36 w 92"/>
                <a:gd name="T35" fmla="*/ 89 h 150"/>
                <a:gd name="T36" fmla="*/ 11 w 92"/>
                <a:gd name="T37" fmla="*/ 87 h 150"/>
                <a:gd name="T38" fmla="*/ 0 w 92"/>
                <a:gd name="T39" fmla="*/ 112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150"/>
                <a:gd name="T62" fmla="*/ 92 w 92"/>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150">
                  <a:moveTo>
                    <a:pt x="0" y="112"/>
                  </a:moveTo>
                  <a:lnTo>
                    <a:pt x="14" y="121"/>
                  </a:lnTo>
                  <a:lnTo>
                    <a:pt x="14" y="143"/>
                  </a:lnTo>
                  <a:lnTo>
                    <a:pt x="34" y="141"/>
                  </a:lnTo>
                  <a:lnTo>
                    <a:pt x="58" y="143"/>
                  </a:lnTo>
                  <a:lnTo>
                    <a:pt x="90" y="150"/>
                  </a:lnTo>
                  <a:lnTo>
                    <a:pt x="92" y="134"/>
                  </a:lnTo>
                  <a:lnTo>
                    <a:pt x="72" y="110"/>
                  </a:lnTo>
                  <a:lnTo>
                    <a:pt x="83" y="81"/>
                  </a:lnTo>
                  <a:lnTo>
                    <a:pt x="65" y="56"/>
                  </a:lnTo>
                  <a:lnTo>
                    <a:pt x="81" y="49"/>
                  </a:lnTo>
                  <a:lnTo>
                    <a:pt x="72" y="18"/>
                  </a:lnTo>
                  <a:lnTo>
                    <a:pt x="78" y="7"/>
                  </a:lnTo>
                  <a:lnTo>
                    <a:pt x="58" y="0"/>
                  </a:lnTo>
                  <a:lnTo>
                    <a:pt x="56" y="5"/>
                  </a:lnTo>
                  <a:lnTo>
                    <a:pt x="72" y="29"/>
                  </a:lnTo>
                  <a:lnTo>
                    <a:pt x="58" y="38"/>
                  </a:lnTo>
                  <a:lnTo>
                    <a:pt x="36" y="89"/>
                  </a:lnTo>
                  <a:lnTo>
                    <a:pt x="11" y="87"/>
                  </a:lnTo>
                  <a:lnTo>
                    <a:pt x="0" y="11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5" name="Freeform 10635"/>
            <p:cNvSpPr>
              <a:spLocks/>
            </p:cNvSpPr>
            <p:nvPr/>
          </p:nvSpPr>
          <p:spPr bwMode="auto">
            <a:xfrm>
              <a:off x="4913034" y="3990392"/>
              <a:ext cx="310474" cy="170704"/>
            </a:xfrm>
            <a:custGeom>
              <a:avLst/>
              <a:gdLst>
                <a:gd name="T0" fmla="*/ 0 w 156"/>
                <a:gd name="T1" fmla="*/ 74 h 96"/>
                <a:gd name="T2" fmla="*/ 20 w 156"/>
                <a:gd name="T3" fmla="*/ 96 h 96"/>
                <a:gd name="T4" fmla="*/ 29 w 156"/>
                <a:gd name="T5" fmla="*/ 87 h 96"/>
                <a:gd name="T6" fmla="*/ 49 w 156"/>
                <a:gd name="T7" fmla="*/ 87 h 96"/>
                <a:gd name="T8" fmla="*/ 60 w 156"/>
                <a:gd name="T9" fmla="*/ 69 h 96"/>
                <a:gd name="T10" fmla="*/ 85 w 156"/>
                <a:gd name="T11" fmla="*/ 81 h 96"/>
                <a:gd name="T12" fmla="*/ 156 w 156"/>
                <a:gd name="T13" fmla="*/ 69 h 96"/>
                <a:gd name="T14" fmla="*/ 127 w 156"/>
                <a:gd name="T15" fmla="*/ 36 h 96"/>
                <a:gd name="T16" fmla="*/ 107 w 156"/>
                <a:gd name="T17" fmla="*/ 27 h 96"/>
                <a:gd name="T18" fmla="*/ 98 w 156"/>
                <a:gd name="T19" fmla="*/ 0 h 96"/>
                <a:gd name="T20" fmla="*/ 71 w 156"/>
                <a:gd name="T21" fmla="*/ 22 h 96"/>
                <a:gd name="T22" fmla="*/ 53 w 156"/>
                <a:gd name="T23" fmla="*/ 27 h 96"/>
                <a:gd name="T24" fmla="*/ 49 w 156"/>
                <a:gd name="T25" fmla="*/ 36 h 96"/>
                <a:gd name="T26" fmla="*/ 11 w 156"/>
                <a:gd name="T27" fmla="*/ 43 h 96"/>
                <a:gd name="T28" fmla="*/ 0 w 156"/>
                <a:gd name="T29" fmla="*/ 74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96"/>
                <a:gd name="T47" fmla="*/ 156 w 15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96">
                  <a:moveTo>
                    <a:pt x="0" y="74"/>
                  </a:moveTo>
                  <a:lnTo>
                    <a:pt x="20" y="96"/>
                  </a:lnTo>
                  <a:lnTo>
                    <a:pt x="29" y="87"/>
                  </a:lnTo>
                  <a:lnTo>
                    <a:pt x="49" y="87"/>
                  </a:lnTo>
                  <a:lnTo>
                    <a:pt x="60" y="69"/>
                  </a:lnTo>
                  <a:lnTo>
                    <a:pt x="85" y="81"/>
                  </a:lnTo>
                  <a:lnTo>
                    <a:pt x="156" y="69"/>
                  </a:lnTo>
                  <a:lnTo>
                    <a:pt x="127" y="36"/>
                  </a:lnTo>
                  <a:lnTo>
                    <a:pt x="107" y="27"/>
                  </a:lnTo>
                  <a:lnTo>
                    <a:pt x="98" y="0"/>
                  </a:lnTo>
                  <a:lnTo>
                    <a:pt x="71" y="22"/>
                  </a:lnTo>
                  <a:lnTo>
                    <a:pt x="53" y="27"/>
                  </a:lnTo>
                  <a:lnTo>
                    <a:pt x="49" y="36"/>
                  </a:lnTo>
                  <a:lnTo>
                    <a:pt x="11" y="43"/>
                  </a:lnTo>
                  <a:lnTo>
                    <a:pt x="0" y="74"/>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6" name="Freeform 10636"/>
            <p:cNvSpPr>
              <a:spLocks/>
            </p:cNvSpPr>
            <p:nvPr/>
          </p:nvSpPr>
          <p:spPr bwMode="auto">
            <a:xfrm>
              <a:off x="4913034" y="3990392"/>
              <a:ext cx="310474" cy="170704"/>
            </a:xfrm>
            <a:custGeom>
              <a:avLst/>
              <a:gdLst>
                <a:gd name="T0" fmla="*/ 0 w 156"/>
                <a:gd name="T1" fmla="*/ 74 h 96"/>
                <a:gd name="T2" fmla="*/ 20 w 156"/>
                <a:gd name="T3" fmla="*/ 96 h 96"/>
                <a:gd name="T4" fmla="*/ 29 w 156"/>
                <a:gd name="T5" fmla="*/ 87 h 96"/>
                <a:gd name="T6" fmla="*/ 49 w 156"/>
                <a:gd name="T7" fmla="*/ 87 h 96"/>
                <a:gd name="T8" fmla="*/ 60 w 156"/>
                <a:gd name="T9" fmla="*/ 69 h 96"/>
                <a:gd name="T10" fmla="*/ 85 w 156"/>
                <a:gd name="T11" fmla="*/ 81 h 96"/>
                <a:gd name="T12" fmla="*/ 156 w 156"/>
                <a:gd name="T13" fmla="*/ 69 h 96"/>
                <a:gd name="T14" fmla="*/ 127 w 156"/>
                <a:gd name="T15" fmla="*/ 36 h 96"/>
                <a:gd name="T16" fmla="*/ 107 w 156"/>
                <a:gd name="T17" fmla="*/ 27 h 96"/>
                <a:gd name="T18" fmla="*/ 98 w 156"/>
                <a:gd name="T19" fmla="*/ 0 h 96"/>
                <a:gd name="T20" fmla="*/ 71 w 156"/>
                <a:gd name="T21" fmla="*/ 22 h 96"/>
                <a:gd name="T22" fmla="*/ 53 w 156"/>
                <a:gd name="T23" fmla="*/ 27 h 96"/>
                <a:gd name="T24" fmla="*/ 49 w 156"/>
                <a:gd name="T25" fmla="*/ 36 h 96"/>
                <a:gd name="T26" fmla="*/ 11 w 156"/>
                <a:gd name="T27" fmla="*/ 43 h 96"/>
                <a:gd name="T28" fmla="*/ 0 w 156"/>
                <a:gd name="T29" fmla="*/ 74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96"/>
                <a:gd name="T47" fmla="*/ 156 w 156"/>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96">
                  <a:moveTo>
                    <a:pt x="0" y="74"/>
                  </a:moveTo>
                  <a:lnTo>
                    <a:pt x="20" y="96"/>
                  </a:lnTo>
                  <a:lnTo>
                    <a:pt x="29" y="87"/>
                  </a:lnTo>
                  <a:lnTo>
                    <a:pt x="49" y="87"/>
                  </a:lnTo>
                  <a:lnTo>
                    <a:pt x="60" y="69"/>
                  </a:lnTo>
                  <a:lnTo>
                    <a:pt x="85" y="81"/>
                  </a:lnTo>
                  <a:lnTo>
                    <a:pt x="156" y="69"/>
                  </a:lnTo>
                  <a:lnTo>
                    <a:pt x="127" y="36"/>
                  </a:lnTo>
                  <a:lnTo>
                    <a:pt x="107" y="27"/>
                  </a:lnTo>
                  <a:lnTo>
                    <a:pt x="98" y="0"/>
                  </a:lnTo>
                  <a:lnTo>
                    <a:pt x="71" y="22"/>
                  </a:lnTo>
                  <a:lnTo>
                    <a:pt x="53" y="27"/>
                  </a:lnTo>
                  <a:lnTo>
                    <a:pt x="49" y="36"/>
                  </a:lnTo>
                  <a:lnTo>
                    <a:pt x="11" y="43"/>
                  </a:lnTo>
                  <a:lnTo>
                    <a:pt x="0" y="74"/>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7" name="Freeform 10637"/>
            <p:cNvSpPr>
              <a:spLocks/>
            </p:cNvSpPr>
            <p:nvPr/>
          </p:nvSpPr>
          <p:spPr bwMode="auto">
            <a:xfrm>
              <a:off x="4885171" y="3723669"/>
              <a:ext cx="254747" cy="343184"/>
            </a:xfrm>
            <a:custGeom>
              <a:avLst/>
              <a:gdLst>
                <a:gd name="T0" fmla="*/ 0 w 128"/>
                <a:gd name="T1" fmla="*/ 110 h 193"/>
                <a:gd name="T2" fmla="*/ 25 w 128"/>
                <a:gd name="T3" fmla="*/ 79 h 193"/>
                <a:gd name="T4" fmla="*/ 34 w 128"/>
                <a:gd name="T5" fmla="*/ 36 h 193"/>
                <a:gd name="T6" fmla="*/ 20 w 128"/>
                <a:gd name="T7" fmla="*/ 25 h 193"/>
                <a:gd name="T8" fmla="*/ 20 w 128"/>
                <a:gd name="T9" fmla="*/ 5 h 193"/>
                <a:gd name="T10" fmla="*/ 34 w 128"/>
                <a:gd name="T11" fmla="*/ 0 h 193"/>
                <a:gd name="T12" fmla="*/ 128 w 128"/>
                <a:gd name="T13" fmla="*/ 47 h 193"/>
                <a:gd name="T14" fmla="*/ 128 w 128"/>
                <a:gd name="T15" fmla="*/ 94 h 193"/>
                <a:gd name="T16" fmla="*/ 116 w 128"/>
                <a:gd name="T17" fmla="*/ 94 h 193"/>
                <a:gd name="T18" fmla="*/ 103 w 128"/>
                <a:gd name="T19" fmla="*/ 128 h 193"/>
                <a:gd name="T20" fmla="*/ 112 w 128"/>
                <a:gd name="T21" fmla="*/ 150 h 193"/>
                <a:gd name="T22" fmla="*/ 85 w 128"/>
                <a:gd name="T23" fmla="*/ 170 h 193"/>
                <a:gd name="T24" fmla="*/ 67 w 128"/>
                <a:gd name="T25" fmla="*/ 175 h 193"/>
                <a:gd name="T26" fmla="*/ 65 w 128"/>
                <a:gd name="T27" fmla="*/ 184 h 193"/>
                <a:gd name="T28" fmla="*/ 25 w 128"/>
                <a:gd name="T29" fmla="*/ 193 h 193"/>
                <a:gd name="T30" fmla="*/ 9 w 128"/>
                <a:gd name="T31" fmla="*/ 166 h 193"/>
                <a:gd name="T32" fmla="*/ 23 w 128"/>
                <a:gd name="T33" fmla="*/ 161 h 193"/>
                <a:gd name="T34" fmla="*/ 14 w 128"/>
                <a:gd name="T35" fmla="*/ 130 h 193"/>
                <a:gd name="T36" fmla="*/ 20 w 128"/>
                <a:gd name="T37" fmla="*/ 119 h 193"/>
                <a:gd name="T38" fmla="*/ 0 w 128"/>
                <a:gd name="T39" fmla="*/ 110 h 1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193"/>
                <a:gd name="T62" fmla="*/ 128 w 128"/>
                <a:gd name="T63" fmla="*/ 193 h 1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193">
                  <a:moveTo>
                    <a:pt x="0" y="110"/>
                  </a:moveTo>
                  <a:lnTo>
                    <a:pt x="25" y="79"/>
                  </a:lnTo>
                  <a:lnTo>
                    <a:pt x="34" y="36"/>
                  </a:lnTo>
                  <a:lnTo>
                    <a:pt x="20" y="25"/>
                  </a:lnTo>
                  <a:lnTo>
                    <a:pt x="20" y="5"/>
                  </a:lnTo>
                  <a:lnTo>
                    <a:pt x="34" y="0"/>
                  </a:lnTo>
                  <a:lnTo>
                    <a:pt x="128" y="47"/>
                  </a:lnTo>
                  <a:lnTo>
                    <a:pt x="128" y="94"/>
                  </a:lnTo>
                  <a:lnTo>
                    <a:pt x="116" y="94"/>
                  </a:lnTo>
                  <a:lnTo>
                    <a:pt x="103" y="128"/>
                  </a:lnTo>
                  <a:lnTo>
                    <a:pt x="112" y="150"/>
                  </a:lnTo>
                  <a:lnTo>
                    <a:pt x="85" y="170"/>
                  </a:lnTo>
                  <a:lnTo>
                    <a:pt x="67" y="175"/>
                  </a:lnTo>
                  <a:lnTo>
                    <a:pt x="65" y="184"/>
                  </a:lnTo>
                  <a:lnTo>
                    <a:pt x="25" y="193"/>
                  </a:lnTo>
                  <a:lnTo>
                    <a:pt x="9" y="166"/>
                  </a:lnTo>
                  <a:lnTo>
                    <a:pt x="23" y="161"/>
                  </a:lnTo>
                  <a:lnTo>
                    <a:pt x="14" y="130"/>
                  </a:lnTo>
                  <a:lnTo>
                    <a:pt x="20" y="119"/>
                  </a:lnTo>
                  <a:lnTo>
                    <a:pt x="0" y="11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8" name="Freeform 10638"/>
            <p:cNvSpPr>
              <a:spLocks/>
            </p:cNvSpPr>
            <p:nvPr/>
          </p:nvSpPr>
          <p:spPr bwMode="auto">
            <a:xfrm>
              <a:off x="4885171" y="3723669"/>
              <a:ext cx="254747" cy="343184"/>
            </a:xfrm>
            <a:custGeom>
              <a:avLst/>
              <a:gdLst>
                <a:gd name="T0" fmla="*/ 0 w 128"/>
                <a:gd name="T1" fmla="*/ 110 h 193"/>
                <a:gd name="T2" fmla="*/ 25 w 128"/>
                <a:gd name="T3" fmla="*/ 79 h 193"/>
                <a:gd name="T4" fmla="*/ 34 w 128"/>
                <a:gd name="T5" fmla="*/ 36 h 193"/>
                <a:gd name="T6" fmla="*/ 20 w 128"/>
                <a:gd name="T7" fmla="*/ 25 h 193"/>
                <a:gd name="T8" fmla="*/ 20 w 128"/>
                <a:gd name="T9" fmla="*/ 5 h 193"/>
                <a:gd name="T10" fmla="*/ 34 w 128"/>
                <a:gd name="T11" fmla="*/ 0 h 193"/>
                <a:gd name="T12" fmla="*/ 128 w 128"/>
                <a:gd name="T13" fmla="*/ 47 h 193"/>
                <a:gd name="T14" fmla="*/ 128 w 128"/>
                <a:gd name="T15" fmla="*/ 94 h 193"/>
                <a:gd name="T16" fmla="*/ 116 w 128"/>
                <a:gd name="T17" fmla="*/ 94 h 193"/>
                <a:gd name="T18" fmla="*/ 103 w 128"/>
                <a:gd name="T19" fmla="*/ 128 h 193"/>
                <a:gd name="T20" fmla="*/ 112 w 128"/>
                <a:gd name="T21" fmla="*/ 150 h 193"/>
                <a:gd name="T22" fmla="*/ 85 w 128"/>
                <a:gd name="T23" fmla="*/ 170 h 193"/>
                <a:gd name="T24" fmla="*/ 67 w 128"/>
                <a:gd name="T25" fmla="*/ 175 h 193"/>
                <a:gd name="T26" fmla="*/ 65 w 128"/>
                <a:gd name="T27" fmla="*/ 184 h 193"/>
                <a:gd name="T28" fmla="*/ 25 w 128"/>
                <a:gd name="T29" fmla="*/ 193 h 193"/>
                <a:gd name="T30" fmla="*/ 9 w 128"/>
                <a:gd name="T31" fmla="*/ 166 h 193"/>
                <a:gd name="T32" fmla="*/ 23 w 128"/>
                <a:gd name="T33" fmla="*/ 161 h 193"/>
                <a:gd name="T34" fmla="*/ 14 w 128"/>
                <a:gd name="T35" fmla="*/ 130 h 193"/>
                <a:gd name="T36" fmla="*/ 20 w 128"/>
                <a:gd name="T37" fmla="*/ 119 h 193"/>
                <a:gd name="T38" fmla="*/ 0 w 128"/>
                <a:gd name="T39" fmla="*/ 110 h 1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193"/>
                <a:gd name="T62" fmla="*/ 128 w 128"/>
                <a:gd name="T63" fmla="*/ 193 h 1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193">
                  <a:moveTo>
                    <a:pt x="0" y="110"/>
                  </a:moveTo>
                  <a:lnTo>
                    <a:pt x="25" y="79"/>
                  </a:lnTo>
                  <a:lnTo>
                    <a:pt x="34" y="36"/>
                  </a:lnTo>
                  <a:lnTo>
                    <a:pt x="20" y="25"/>
                  </a:lnTo>
                  <a:lnTo>
                    <a:pt x="20" y="5"/>
                  </a:lnTo>
                  <a:lnTo>
                    <a:pt x="34" y="0"/>
                  </a:lnTo>
                  <a:lnTo>
                    <a:pt x="128" y="47"/>
                  </a:lnTo>
                  <a:lnTo>
                    <a:pt x="128" y="94"/>
                  </a:lnTo>
                  <a:lnTo>
                    <a:pt x="116" y="94"/>
                  </a:lnTo>
                  <a:lnTo>
                    <a:pt x="103" y="128"/>
                  </a:lnTo>
                  <a:lnTo>
                    <a:pt x="112" y="150"/>
                  </a:lnTo>
                  <a:lnTo>
                    <a:pt x="85" y="170"/>
                  </a:lnTo>
                  <a:lnTo>
                    <a:pt x="67" y="175"/>
                  </a:lnTo>
                  <a:lnTo>
                    <a:pt x="65" y="184"/>
                  </a:lnTo>
                  <a:lnTo>
                    <a:pt x="25" y="193"/>
                  </a:lnTo>
                  <a:lnTo>
                    <a:pt x="9" y="166"/>
                  </a:lnTo>
                  <a:lnTo>
                    <a:pt x="23" y="161"/>
                  </a:lnTo>
                  <a:lnTo>
                    <a:pt x="14" y="130"/>
                  </a:lnTo>
                  <a:lnTo>
                    <a:pt x="20" y="119"/>
                  </a:lnTo>
                  <a:lnTo>
                    <a:pt x="0" y="11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49" name="Freeform 10639"/>
            <p:cNvSpPr>
              <a:spLocks/>
            </p:cNvSpPr>
            <p:nvPr/>
          </p:nvSpPr>
          <p:spPr bwMode="auto">
            <a:xfrm>
              <a:off x="4837405" y="4145093"/>
              <a:ext cx="177129" cy="179593"/>
            </a:xfrm>
            <a:custGeom>
              <a:avLst/>
              <a:gdLst>
                <a:gd name="T0" fmla="*/ 0 w 89"/>
                <a:gd name="T1" fmla="*/ 90 h 101"/>
                <a:gd name="T2" fmla="*/ 18 w 89"/>
                <a:gd name="T3" fmla="*/ 65 h 101"/>
                <a:gd name="T4" fmla="*/ 31 w 89"/>
                <a:gd name="T5" fmla="*/ 70 h 101"/>
                <a:gd name="T6" fmla="*/ 35 w 89"/>
                <a:gd name="T7" fmla="*/ 29 h 101"/>
                <a:gd name="T8" fmla="*/ 24 w 89"/>
                <a:gd name="T9" fmla="*/ 29 h 101"/>
                <a:gd name="T10" fmla="*/ 24 w 89"/>
                <a:gd name="T11" fmla="*/ 18 h 101"/>
                <a:gd name="T12" fmla="*/ 56 w 89"/>
                <a:gd name="T13" fmla="*/ 25 h 101"/>
                <a:gd name="T14" fmla="*/ 58 w 89"/>
                <a:gd name="T15" fmla="*/ 9 h 101"/>
                <a:gd name="T16" fmla="*/ 67 w 89"/>
                <a:gd name="T17" fmla="*/ 0 h 101"/>
                <a:gd name="T18" fmla="*/ 89 w 89"/>
                <a:gd name="T19" fmla="*/ 0 h 101"/>
                <a:gd name="T20" fmla="*/ 78 w 89"/>
                <a:gd name="T21" fmla="*/ 52 h 101"/>
                <a:gd name="T22" fmla="*/ 60 w 89"/>
                <a:gd name="T23" fmla="*/ 67 h 101"/>
                <a:gd name="T24" fmla="*/ 56 w 89"/>
                <a:gd name="T25" fmla="*/ 87 h 101"/>
                <a:gd name="T26" fmla="*/ 38 w 89"/>
                <a:gd name="T27" fmla="*/ 99 h 101"/>
                <a:gd name="T28" fmla="*/ 20 w 89"/>
                <a:gd name="T29" fmla="*/ 99 h 101"/>
                <a:gd name="T30" fmla="*/ 9 w 89"/>
                <a:gd name="T31" fmla="*/ 101 h 101"/>
                <a:gd name="T32" fmla="*/ 0 w 89"/>
                <a:gd name="T33" fmla="*/ 9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01"/>
                <a:gd name="T53" fmla="*/ 89 w 89"/>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01">
                  <a:moveTo>
                    <a:pt x="0" y="90"/>
                  </a:moveTo>
                  <a:lnTo>
                    <a:pt x="18" y="65"/>
                  </a:lnTo>
                  <a:lnTo>
                    <a:pt x="31" y="70"/>
                  </a:lnTo>
                  <a:lnTo>
                    <a:pt x="35" y="29"/>
                  </a:lnTo>
                  <a:lnTo>
                    <a:pt x="24" y="29"/>
                  </a:lnTo>
                  <a:lnTo>
                    <a:pt x="24" y="18"/>
                  </a:lnTo>
                  <a:lnTo>
                    <a:pt x="56" y="25"/>
                  </a:lnTo>
                  <a:lnTo>
                    <a:pt x="58" y="9"/>
                  </a:lnTo>
                  <a:lnTo>
                    <a:pt x="67" y="0"/>
                  </a:lnTo>
                  <a:lnTo>
                    <a:pt x="89" y="0"/>
                  </a:lnTo>
                  <a:lnTo>
                    <a:pt x="78" y="52"/>
                  </a:lnTo>
                  <a:lnTo>
                    <a:pt x="60" y="67"/>
                  </a:lnTo>
                  <a:lnTo>
                    <a:pt x="56" y="87"/>
                  </a:lnTo>
                  <a:lnTo>
                    <a:pt x="38" y="99"/>
                  </a:lnTo>
                  <a:lnTo>
                    <a:pt x="20" y="99"/>
                  </a:lnTo>
                  <a:lnTo>
                    <a:pt x="9" y="101"/>
                  </a:lnTo>
                  <a:lnTo>
                    <a:pt x="0" y="9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0" name="Freeform 10640"/>
            <p:cNvSpPr>
              <a:spLocks/>
            </p:cNvSpPr>
            <p:nvPr/>
          </p:nvSpPr>
          <p:spPr bwMode="auto">
            <a:xfrm>
              <a:off x="4837405" y="4145093"/>
              <a:ext cx="177129" cy="179593"/>
            </a:xfrm>
            <a:custGeom>
              <a:avLst/>
              <a:gdLst>
                <a:gd name="T0" fmla="*/ 0 w 89"/>
                <a:gd name="T1" fmla="*/ 90 h 101"/>
                <a:gd name="T2" fmla="*/ 18 w 89"/>
                <a:gd name="T3" fmla="*/ 65 h 101"/>
                <a:gd name="T4" fmla="*/ 31 w 89"/>
                <a:gd name="T5" fmla="*/ 70 h 101"/>
                <a:gd name="T6" fmla="*/ 35 w 89"/>
                <a:gd name="T7" fmla="*/ 29 h 101"/>
                <a:gd name="T8" fmla="*/ 24 w 89"/>
                <a:gd name="T9" fmla="*/ 29 h 101"/>
                <a:gd name="T10" fmla="*/ 24 w 89"/>
                <a:gd name="T11" fmla="*/ 18 h 101"/>
                <a:gd name="T12" fmla="*/ 56 w 89"/>
                <a:gd name="T13" fmla="*/ 25 h 101"/>
                <a:gd name="T14" fmla="*/ 58 w 89"/>
                <a:gd name="T15" fmla="*/ 9 h 101"/>
                <a:gd name="T16" fmla="*/ 67 w 89"/>
                <a:gd name="T17" fmla="*/ 0 h 101"/>
                <a:gd name="T18" fmla="*/ 89 w 89"/>
                <a:gd name="T19" fmla="*/ 0 h 101"/>
                <a:gd name="T20" fmla="*/ 78 w 89"/>
                <a:gd name="T21" fmla="*/ 52 h 101"/>
                <a:gd name="T22" fmla="*/ 60 w 89"/>
                <a:gd name="T23" fmla="*/ 67 h 101"/>
                <a:gd name="T24" fmla="*/ 56 w 89"/>
                <a:gd name="T25" fmla="*/ 87 h 101"/>
                <a:gd name="T26" fmla="*/ 38 w 89"/>
                <a:gd name="T27" fmla="*/ 99 h 101"/>
                <a:gd name="T28" fmla="*/ 20 w 89"/>
                <a:gd name="T29" fmla="*/ 99 h 101"/>
                <a:gd name="T30" fmla="*/ 9 w 89"/>
                <a:gd name="T31" fmla="*/ 101 h 101"/>
                <a:gd name="T32" fmla="*/ 0 w 89"/>
                <a:gd name="T33" fmla="*/ 9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01"/>
                <a:gd name="T53" fmla="*/ 89 w 89"/>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01">
                  <a:moveTo>
                    <a:pt x="0" y="90"/>
                  </a:moveTo>
                  <a:lnTo>
                    <a:pt x="18" y="65"/>
                  </a:lnTo>
                  <a:lnTo>
                    <a:pt x="31" y="70"/>
                  </a:lnTo>
                  <a:lnTo>
                    <a:pt x="35" y="29"/>
                  </a:lnTo>
                  <a:lnTo>
                    <a:pt x="24" y="29"/>
                  </a:lnTo>
                  <a:lnTo>
                    <a:pt x="24" y="18"/>
                  </a:lnTo>
                  <a:lnTo>
                    <a:pt x="56" y="25"/>
                  </a:lnTo>
                  <a:lnTo>
                    <a:pt x="58" y="9"/>
                  </a:lnTo>
                  <a:lnTo>
                    <a:pt x="67" y="0"/>
                  </a:lnTo>
                  <a:lnTo>
                    <a:pt x="89" y="0"/>
                  </a:lnTo>
                  <a:lnTo>
                    <a:pt x="78" y="52"/>
                  </a:lnTo>
                  <a:lnTo>
                    <a:pt x="60" y="67"/>
                  </a:lnTo>
                  <a:lnTo>
                    <a:pt x="56" y="87"/>
                  </a:lnTo>
                  <a:lnTo>
                    <a:pt x="38" y="99"/>
                  </a:lnTo>
                  <a:lnTo>
                    <a:pt x="20" y="99"/>
                  </a:lnTo>
                  <a:lnTo>
                    <a:pt x="9" y="101"/>
                  </a:lnTo>
                  <a:lnTo>
                    <a:pt x="0" y="9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1" name="Freeform 10641"/>
            <p:cNvSpPr>
              <a:spLocks/>
            </p:cNvSpPr>
            <p:nvPr/>
          </p:nvSpPr>
          <p:spPr bwMode="auto">
            <a:xfrm>
              <a:off x="4863278" y="4113085"/>
              <a:ext cx="443817" cy="385860"/>
            </a:xfrm>
            <a:custGeom>
              <a:avLst/>
              <a:gdLst>
                <a:gd name="T0" fmla="*/ 0 w 223"/>
                <a:gd name="T1" fmla="*/ 128 h 217"/>
                <a:gd name="T2" fmla="*/ 7 w 223"/>
                <a:gd name="T3" fmla="*/ 117 h 217"/>
                <a:gd name="T4" fmla="*/ 25 w 223"/>
                <a:gd name="T5" fmla="*/ 117 h 217"/>
                <a:gd name="T6" fmla="*/ 43 w 223"/>
                <a:gd name="T7" fmla="*/ 108 h 217"/>
                <a:gd name="T8" fmla="*/ 47 w 223"/>
                <a:gd name="T9" fmla="*/ 85 h 217"/>
                <a:gd name="T10" fmla="*/ 63 w 223"/>
                <a:gd name="T11" fmla="*/ 70 h 217"/>
                <a:gd name="T12" fmla="*/ 74 w 223"/>
                <a:gd name="T13" fmla="*/ 18 h 217"/>
                <a:gd name="T14" fmla="*/ 85 w 223"/>
                <a:gd name="T15" fmla="*/ 0 h 217"/>
                <a:gd name="T16" fmla="*/ 107 w 223"/>
                <a:gd name="T17" fmla="*/ 12 h 217"/>
                <a:gd name="T18" fmla="*/ 179 w 223"/>
                <a:gd name="T19" fmla="*/ 0 h 217"/>
                <a:gd name="T20" fmla="*/ 219 w 223"/>
                <a:gd name="T21" fmla="*/ 18 h 217"/>
                <a:gd name="T22" fmla="*/ 223 w 223"/>
                <a:gd name="T23" fmla="*/ 36 h 217"/>
                <a:gd name="T24" fmla="*/ 215 w 223"/>
                <a:gd name="T25" fmla="*/ 47 h 217"/>
                <a:gd name="T26" fmla="*/ 206 w 223"/>
                <a:gd name="T27" fmla="*/ 76 h 217"/>
                <a:gd name="T28" fmla="*/ 197 w 223"/>
                <a:gd name="T29" fmla="*/ 92 h 217"/>
                <a:gd name="T30" fmla="*/ 199 w 223"/>
                <a:gd name="T31" fmla="*/ 101 h 217"/>
                <a:gd name="T32" fmla="*/ 201 w 223"/>
                <a:gd name="T33" fmla="*/ 137 h 217"/>
                <a:gd name="T34" fmla="*/ 215 w 223"/>
                <a:gd name="T35" fmla="*/ 157 h 217"/>
                <a:gd name="T36" fmla="*/ 192 w 223"/>
                <a:gd name="T37" fmla="*/ 168 h 217"/>
                <a:gd name="T38" fmla="*/ 190 w 223"/>
                <a:gd name="T39" fmla="*/ 197 h 217"/>
                <a:gd name="T40" fmla="*/ 203 w 223"/>
                <a:gd name="T41" fmla="*/ 204 h 217"/>
                <a:gd name="T42" fmla="*/ 206 w 223"/>
                <a:gd name="T43" fmla="*/ 217 h 217"/>
                <a:gd name="T44" fmla="*/ 136 w 223"/>
                <a:gd name="T45" fmla="*/ 188 h 217"/>
                <a:gd name="T46" fmla="*/ 114 w 223"/>
                <a:gd name="T47" fmla="*/ 190 h 217"/>
                <a:gd name="T48" fmla="*/ 112 w 223"/>
                <a:gd name="T49" fmla="*/ 150 h 217"/>
                <a:gd name="T50" fmla="*/ 101 w 223"/>
                <a:gd name="T51" fmla="*/ 141 h 217"/>
                <a:gd name="T52" fmla="*/ 85 w 223"/>
                <a:gd name="T53" fmla="*/ 141 h 217"/>
                <a:gd name="T54" fmla="*/ 81 w 223"/>
                <a:gd name="T55" fmla="*/ 155 h 217"/>
                <a:gd name="T56" fmla="*/ 65 w 223"/>
                <a:gd name="T57" fmla="*/ 157 h 217"/>
                <a:gd name="T58" fmla="*/ 45 w 223"/>
                <a:gd name="T59" fmla="*/ 128 h 217"/>
                <a:gd name="T60" fmla="*/ 0 w 223"/>
                <a:gd name="T61" fmla="*/ 134 h 217"/>
                <a:gd name="T62" fmla="*/ 0 w 223"/>
                <a:gd name="T63" fmla="*/ 12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3"/>
                <a:gd name="T97" fmla="*/ 0 h 217"/>
                <a:gd name="T98" fmla="*/ 223 w 223"/>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3" h="217">
                  <a:moveTo>
                    <a:pt x="0" y="128"/>
                  </a:moveTo>
                  <a:lnTo>
                    <a:pt x="7" y="117"/>
                  </a:lnTo>
                  <a:lnTo>
                    <a:pt x="25" y="117"/>
                  </a:lnTo>
                  <a:lnTo>
                    <a:pt x="43" y="108"/>
                  </a:lnTo>
                  <a:lnTo>
                    <a:pt x="47" y="85"/>
                  </a:lnTo>
                  <a:lnTo>
                    <a:pt x="63" y="70"/>
                  </a:lnTo>
                  <a:lnTo>
                    <a:pt x="74" y="18"/>
                  </a:lnTo>
                  <a:lnTo>
                    <a:pt x="85" y="0"/>
                  </a:lnTo>
                  <a:lnTo>
                    <a:pt x="107" y="12"/>
                  </a:lnTo>
                  <a:lnTo>
                    <a:pt x="179" y="0"/>
                  </a:lnTo>
                  <a:lnTo>
                    <a:pt x="219" y="18"/>
                  </a:lnTo>
                  <a:lnTo>
                    <a:pt x="223" y="36"/>
                  </a:lnTo>
                  <a:lnTo>
                    <a:pt x="215" y="47"/>
                  </a:lnTo>
                  <a:lnTo>
                    <a:pt x="206" y="76"/>
                  </a:lnTo>
                  <a:lnTo>
                    <a:pt x="197" y="92"/>
                  </a:lnTo>
                  <a:lnTo>
                    <a:pt x="199" y="101"/>
                  </a:lnTo>
                  <a:lnTo>
                    <a:pt x="201" y="137"/>
                  </a:lnTo>
                  <a:lnTo>
                    <a:pt x="215" y="157"/>
                  </a:lnTo>
                  <a:lnTo>
                    <a:pt x="192" y="168"/>
                  </a:lnTo>
                  <a:lnTo>
                    <a:pt x="190" y="197"/>
                  </a:lnTo>
                  <a:lnTo>
                    <a:pt x="203" y="204"/>
                  </a:lnTo>
                  <a:lnTo>
                    <a:pt x="206" y="217"/>
                  </a:lnTo>
                  <a:lnTo>
                    <a:pt x="136" y="188"/>
                  </a:lnTo>
                  <a:lnTo>
                    <a:pt x="114" y="190"/>
                  </a:lnTo>
                  <a:lnTo>
                    <a:pt x="112" y="150"/>
                  </a:lnTo>
                  <a:lnTo>
                    <a:pt x="101" y="141"/>
                  </a:lnTo>
                  <a:lnTo>
                    <a:pt x="85" y="141"/>
                  </a:lnTo>
                  <a:lnTo>
                    <a:pt x="81" y="155"/>
                  </a:lnTo>
                  <a:lnTo>
                    <a:pt x="65" y="157"/>
                  </a:lnTo>
                  <a:lnTo>
                    <a:pt x="45" y="128"/>
                  </a:lnTo>
                  <a:lnTo>
                    <a:pt x="0" y="134"/>
                  </a:lnTo>
                  <a:lnTo>
                    <a:pt x="0" y="128"/>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2" name="Freeform 10642"/>
            <p:cNvSpPr>
              <a:spLocks/>
            </p:cNvSpPr>
            <p:nvPr/>
          </p:nvSpPr>
          <p:spPr bwMode="auto">
            <a:xfrm>
              <a:off x="4863278" y="4113085"/>
              <a:ext cx="443817" cy="385860"/>
            </a:xfrm>
            <a:custGeom>
              <a:avLst/>
              <a:gdLst>
                <a:gd name="T0" fmla="*/ 0 w 223"/>
                <a:gd name="T1" fmla="*/ 128 h 217"/>
                <a:gd name="T2" fmla="*/ 7 w 223"/>
                <a:gd name="T3" fmla="*/ 117 h 217"/>
                <a:gd name="T4" fmla="*/ 25 w 223"/>
                <a:gd name="T5" fmla="*/ 117 h 217"/>
                <a:gd name="T6" fmla="*/ 43 w 223"/>
                <a:gd name="T7" fmla="*/ 108 h 217"/>
                <a:gd name="T8" fmla="*/ 47 w 223"/>
                <a:gd name="T9" fmla="*/ 85 h 217"/>
                <a:gd name="T10" fmla="*/ 63 w 223"/>
                <a:gd name="T11" fmla="*/ 70 h 217"/>
                <a:gd name="T12" fmla="*/ 74 w 223"/>
                <a:gd name="T13" fmla="*/ 18 h 217"/>
                <a:gd name="T14" fmla="*/ 85 w 223"/>
                <a:gd name="T15" fmla="*/ 0 h 217"/>
                <a:gd name="T16" fmla="*/ 107 w 223"/>
                <a:gd name="T17" fmla="*/ 12 h 217"/>
                <a:gd name="T18" fmla="*/ 179 w 223"/>
                <a:gd name="T19" fmla="*/ 0 h 217"/>
                <a:gd name="T20" fmla="*/ 219 w 223"/>
                <a:gd name="T21" fmla="*/ 18 h 217"/>
                <a:gd name="T22" fmla="*/ 223 w 223"/>
                <a:gd name="T23" fmla="*/ 36 h 217"/>
                <a:gd name="T24" fmla="*/ 215 w 223"/>
                <a:gd name="T25" fmla="*/ 47 h 217"/>
                <a:gd name="T26" fmla="*/ 206 w 223"/>
                <a:gd name="T27" fmla="*/ 76 h 217"/>
                <a:gd name="T28" fmla="*/ 197 w 223"/>
                <a:gd name="T29" fmla="*/ 92 h 217"/>
                <a:gd name="T30" fmla="*/ 199 w 223"/>
                <a:gd name="T31" fmla="*/ 101 h 217"/>
                <a:gd name="T32" fmla="*/ 201 w 223"/>
                <a:gd name="T33" fmla="*/ 137 h 217"/>
                <a:gd name="T34" fmla="*/ 215 w 223"/>
                <a:gd name="T35" fmla="*/ 157 h 217"/>
                <a:gd name="T36" fmla="*/ 192 w 223"/>
                <a:gd name="T37" fmla="*/ 168 h 217"/>
                <a:gd name="T38" fmla="*/ 190 w 223"/>
                <a:gd name="T39" fmla="*/ 197 h 217"/>
                <a:gd name="T40" fmla="*/ 203 w 223"/>
                <a:gd name="T41" fmla="*/ 204 h 217"/>
                <a:gd name="T42" fmla="*/ 206 w 223"/>
                <a:gd name="T43" fmla="*/ 217 h 217"/>
                <a:gd name="T44" fmla="*/ 136 w 223"/>
                <a:gd name="T45" fmla="*/ 188 h 217"/>
                <a:gd name="T46" fmla="*/ 114 w 223"/>
                <a:gd name="T47" fmla="*/ 190 h 217"/>
                <a:gd name="T48" fmla="*/ 112 w 223"/>
                <a:gd name="T49" fmla="*/ 150 h 217"/>
                <a:gd name="T50" fmla="*/ 101 w 223"/>
                <a:gd name="T51" fmla="*/ 141 h 217"/>
                <a:gd name="T52" fmla="*/ 85 w 223"/>
                <a:gd name="T53" fmla="*/ 141 h 217"/>
                <a:gd name="T54" fmla="*/ 81 w 223"/>
                <a:gd name="T55" fmla="*/ 155 h 217"/>
                <a:gd name="T56" fmla="*/ 65 w 223"/>
                <a:gd name="T57" fmla="*/ 157 h 217"/>
                <a:gd name="T58" fmla="*/ 45 w 223"/>
                <a:gd name="T59" fmla="*/ 128 h 217"/>
                <a:gd name="T60" fmla="*/ 0 w 223"/>
                <a:gd name="T61" fmla="*/ 134 h 217"/>
                <a:gd name="T62" fmla="*/ 0 w 223"/>
                <a:gd name="T63" fmla="*/ 128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3"/>
                <a:gd name="T97" fmla="*/ 0 h 217"/>
                <a:gd name="T98" fmla="*/ 223 w 223"/>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3" h="217">
                  <a:moveTo>
                    <a:pt x="0" y="128"/>
                  </a:moveTo>
                  <a:lnTo>
                    <a:pt x="7" y="117"/>
                  </a:lnTo>
                  <a:lnTo>
                    <a:pt x="25" y="117"/>
                  </a:lnTo>
                  <a:lnTo>
                    <a:pt x="43" y="108"/>
                  </a:lnTo>
                  <a:lnTo>
                    <a:pt x="47" y="85"/>
                  </a:lnTo>
                  <a:lnTo>
                    <a:pt x="63" y="70"/>
                  </a:lnTo>
                  <a:lnTo>
                    <a:pt x="74" y="18"/>
                  </a:lnTo>
                  <a:lnTo>
                    <a:pt x="85" y="0"/>
                  </a:lnTo>
                  <a:lnTo>
                    <a:pt x="107" y="12"/>
                  </a:lnTo>
                  <a:lnTo>
                    <a:pt x="179" y="0"/>
                  </a:lnTo>
                  <a:lnTo>
                    <a:pt x="219" y="18"/>
                  </a:lnTo>
                  <a:lnTo>
                    <a:pt x="223" y="36"/>
                  </a:lnTo>
                  <a:lnTo>
                    <a:pt x="215" y="47"/>
                  </a:lnTo>
                  <a:lnTo>
                    <a:pt x="206" y="76"/>
                  </a:lnTo>
                  <a:lnTo>
                    <a:pt x="197" y="92"/>
                  </a:lnTo>
                  <a:lnTo>
                    <a:pt x="199" y="101"/>
                  </a:lnTo>
                  <a:lnTo>
                    <a:pt x="201" y="137"/>
                  </a:lnTo>
                  <a:lnTo>
                    <a:pt x="215" y="157"/>
                  </a:lnTo>
                  <a:lnTo>
                    <a:pt x="192" y="168"/>
                  </a:lnTo>
                  <a:lnTo>
                    <a:pt x="190" y="197"/>
                  </a:lnTo>
                  <a:lnTo>
                    <a:pt x="203" y="204"/>
                  </a:lnTo>
                  <a:lnTo>
                    <a:pt x="206" y="217"/>
                  </a:lnTo>
                  <a:lnTo>
                    <a:pt x="136" y="188"/>
                  </a:lnTo>
                  <a:lnTo>
                    <a:pt x="114" y="190"/>
                  </a:lnTo>
                  <a:lnTo>
                    <a:pt x="112" y="150"/>
                  </a:lnTo>
                  <a:lnTo>
                    <a:pt x="101" y="141"/>
                  </a:lnTo>
                  <a:lnTo>
                    <a:pt x="85" y="141"/>
                  </a:lnTo>
                  <a:lnTo>
                    <a:pt x="81" y="155"/>
                  </a:lnTo>
                  <a:lnTo>
                    <a:pt x="65" y="157"/>
                  </a:lnTo>
                  <a:lnTo>
                    <a:pt x="45" y="128"/>
                  </a:lnTo>
                  <a:lnTo>
                    <a:pt x="0" y="134"/>
                  </a:lnTo>
                  <a:lnTo>
                    <a:pt x="0" y="128"/>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3" name="Freeform 10643"/>
            <p:cNvSpPr>
              <a:spLocks/>
            </p:cNvSpPr>
            <p:nvPr/>
          </p:nvSpPr>
          <p:spPr bwMode="auto">
            <a:xfrm>
              <a:off x="5334960" y="3446277"/>
              <a:ext cx="53736" cy="23116"/>
            </a:xfrm>
            <a:custGeom>
              <a:avLst/>
              <a:gdLst>
                <a:gd name="T0" fmla="*/ 0 w 27"/>
                <a:gd name="T1" fmla="*/ 7 h 13"/>
                <a:gd name="T2" fmla="*/ 27 w 27"/>
                <a:gd name="T3" fmla="*/ 0 h 13"/>
                <a:gd name="T4" fmla="*/ 9 w 27"/>
                <a:gd name="T5" fmla="*/ 13 h 13"/>
                <a:gd name="T6" fmla="*/ 0 w 27"/>
                <a:gd name="T7" fmla="*/ 7 h 13"/>
                <a:gd name="T8" fmla="*/ 0 60000 65536"/>
                <a:gd name="T9" fmla="*/ 0 60000 65536"/>
                <a:gd name="T10" fmla="*/ 0 60000 65536"/>
                <a:gd name="T11" fmla="*/ 0 60000 65536"/>
                <a:gd name="T12" fmla="*/ 0 w 27"/>
                <a:gd name="T13" fmla="*/ 0 h 13"/>
                <a:gd name="T14" fmla="*/ 27 w 27"/>
                <a:gd name="T15" fmla="*/ 13 h 13"/>
              </a:gdLst>
              <a:ahLst/>
              <a:cxnLst>
                <a:cxn ang="T8">
                  <a:pos x="T0" y="T1"/>
                </a:cxn>
                <a:cxn ang="T9">
                  <a:pos x="T2" y="T3"/>
                </a:cxn>
                <a:cxn ang="T10">
                  <a:pos x="T4" y="T5"/>
                </a:cxn>
                <a:cxn ang="T11">
                  <a:pos x="T6" y="T7"/>
                </a:cxn>
              </a:cxnLst>
              <a:rect l="T12" t="T13" r="T14" b="T15"/>
              <a:pathLst>
                <a:path w="27" h="13">
                  <a:moveTo>
                    <a:pt x="0" y="7"/>
                  </a:moveTo>
                  <a:lnTo>
                    <a:pt x="27" y="0"/>
                  </a:lnTo>
                  <a:lnTo>
                    <a:pt x="9" y="13"/>
                  </a:lnTo>
                  <a:lnTo>
                    <a:pt x="0" y="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4" name="Freeform 10644"/>
            <p:cNvSpPr>
              <a:spLocks/>
            </p:cNvSpPr>
            <p:nvPr/>
          </p:nvSpPr>
          <p:spPr bwMode="auto">
            <a:xfrm>
              <a:off x="5334960" y="3446277"/>
              <a:ext cx="53736" cy="23116"/>
            </a:xfrm>
            <a:custGeom>
              <a:avLst/>
              <a:gdLst>
                <a:gd name="T0" fmla="*/ 0 w 27"/>
                <a:gd name="T1" fmla="*/ 7 h 13"/>
                <a:gd name="T2" fmla="*/ 27 w 27"/>
                <a:gd name="T3" fmla="*/ 0 h 13"/>
                <a:gd name="T4" fmla="*/ 9 w 27"/>
                <a:gd name="T5" fmla="*/ 13 h 13"/>
                <a:gd name="T6" fmla="*/ 0 w 27"/>
                <a:gd name="T7" fmla="*/ 7 h 13"/>
                <a:gd name="T8" fmla="*/ 0 60000 65536"/>
                <a:gd name="T9" fmla="*/ 0 60000 65536"/>
                <a:gd name="T10" fmla="*/ 0 60000 65536"/>
                <a:gd name="T11" fmla="*/ 0 60000 65536"/>
                <a:gd name="T12" fmla="*/ 0 w 27"/>
                <a:gd name="T13" fmla="*/ 0 h 13"/>
                <a:gd name="T14" fmla="*/ 27 w 27"/>
                <a:gd name="T15" fmla="*/ 13 h 13"/>
              </a:gdLst>
              <a:ahLst/>
              <a:cxnLst>
                <a:cxn ang="T8">
                  <a:pos x="T0" y="T1"/>
                </a:cxn>
                <a:cxn ang="T9">
                  <a:pos x="T2" y="T3"/>
                </a:cxn>
                <a:cxn ang="T10">
                  <a:pos x="T4" y="T5"/>
                </a:cxn>
                <a:cxn ang="T11">
                  <a:pos x="T6" y="T7"/>
                </a:cxn>
              </a:cxnLst>
              <a:rect l="T12" t="T13" r="T14" b="T15"/>
              <a:pathLst>
                <a:path w="27" h="13">
                  <a:moveTo>
                    <a:pt x="0" y="7"/>
                  </a:moveTo>
                  <a:lnTo>
                    <a:pt x="27" y="0"/>
                  </a:lnTo>
                  <a:lnTo>
                    <a:pt x="9" y="13"/>
                  </a:lnTo>
                  <a:lnTo>
                    <a:pt x="0" y="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5" name="Freeform 10645"/>
            <p:cNvSpPr>
              <a:spLocks/>
            </p:cNvSpPr>
            <p:nvPr/>
          </p:nvSpPr>
          <p:spPr bwMode="auto">
            <a:xfrm>
              <a:off x="4596589" y="3961941"/>
              <a:ext cx="61697" cy="128027"/>
            </a:xfrm>
            <a:custGeom>
              <a:avLst/>
              <a:gdLst>
                <a:gd name="T0" fmla="*/ 0 w 31"/>
                <a:gd name="T1" fmla="*/ 16 h 72"/>
                <a:gd name="T2" fmla="*/ 16 w 31"/>
                <a:gd name="T3" fmla="*/ 5 h 72"/>
                <a:gd name="T4" fmla="*/ 23 w 31"/>
                <a:gd name="T5" fmla="*/ 0 h 72"/>
                <a:gd name="T6" fmla="*/ 31 w 31"/>
                <a:gd name="T7" fmla="*/ 7 h 72"/>
                <a:gd name="T8" fmla="*/ 23 w 31"/>
                <a:gd name="T9" fmla="*/ 72 h 72"/>
                <a:gd name="T10" fmla="*/ 11 w 31"/>
                <a:gd name="T11" fmla="*/ 72 h 72"/>
                <a:gd name="T12" fmla="*/ 0 w 31"/>
                <a:gd name="T13" fmla="*/ 16 h 72"/>
                <a:gd name="T14" fmla="*/ 0 60000 65536"/>
                <a:gd name="T15" fmla="*/ 0 60000 65536"/>
                <a:gd name="T16" fmla="*/ 0 60000 65536"/>
                <a:gd name="T17" fmla="*/ 0 60000 65536"/>
                <a:gd name="T18" fmla="*/ 0 60000 65536"/>
                <a:gd name="T19" fmla="*/ 0 60000 65536"/>
                <a:gd name="T20" fmla="*/ 0 60000 65536"/>
                <a:gd name="T21" fmla="*/ 0 w 31"/>
                <a:gd name="T22" fmla="*/ 0 h 72"/>
                <a:gd name="T23" fmla="*/ 31 w 3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2">
                  <a:moveTo>
                    <a:pt x="0" y="16"/>
                  </a:moveTo>
                  <a:lnTo>
                    <a:pt x="16" y="5"/>
                  </a:lnTo>
                  <a:lnTo>
                    <a:pt x="23" y="0"/>
                  </a:lnTo>
                  <a:lnTo>
                    <a:pt x="31" y="7"/>
                  </a:lnTo>
                  <a:lnTo>
                    <a:pt x="23" y="72"/>
                  </a:lnTo>
                  <a:lnTo>
                    <a:pt x="11" y="72"/>
                  </a:lnTo>
                  <a:lnTo>
                    <a:pt x="0" y="1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6" name="Freeform 10646"/>
            <p:cNvSpPr>
              <a:spLocks/>
            </p:cNvSpPr>
            <p:nvPr/>
          </p:nvSpPr>
          <p:spPr bwMode="auto">
            <a:xfrm>
              <a:off x="4596589" y="3961941"/>
              <a:ext cx="61697" cy="128027"/>
            </a:xfrm>
            <a:custGeom>
              <a:avLst/>
              <a:gdLst>
                <a:gd name="T0" fmla="*/ 0 w 31"/>
                <a:gd name="T1" fmla="*/ 16 h 72"/>
                <a:gd name="T2" fmla="*/ 16 w 31"/>
                <a:gd name="T3" fmla="*/ 5 h 72"/>
                <a:gd name="T4" fmla="*/ 23 w 31"/>
                <a:gd name="T5" fmla="*/ 0 h 72"/>
                <a:gd name="T6" fmla="*/ 31 w 31"/>
                <a:gd name="T7" fmla="*/ 7 h 72"/>
                <a:gd name="T8" fmla="*/ 23 w 31"/>
                <a:gd name="T9" fmla="*/ 72 h 72"/>
                <a:gd name="T10" fmla="*/ 11 w 31"/>
                <a:gd name="T11" fmla="*/ 72 h 72"/>
                <a:gd name="T12" fmla="*/ 0 w 31"/>
                <a:gd name="T13" fmla="*/ 16 h 72"/>
                <a:gd name="T14" fmla="*/ 0 60000 65536"/>
                <a:gd name="T15" fmla="*/ 0 60000 65536"/>
                <a:gd name="T16" fmla="*/ 0 60000 65536"/>
                <a:gd name="T17" fmla="*/ 0 60000 65536"/>
                <a:gd name="T18" fmla="*/ 0 60000 65536"/>
                <a:gd name="T19" fmla="*/ 0 60000 65536"/>
                <a:gd name="T20" fmla="*/ 0 60000 65536"/>
                <a:gd name="T21" fmla="*/ 0 w 31"/>
                <a:gd name="T22" fmla="*/ 0 h 72"/>
                <a:gd name="T23" fmla="*/ 31 w 31"/>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72">
                  <a:moveTo>
                    <a:pt x="0" y="16"/>
                  </a:moveTo>
                  <a:lnTo>
                    <a:pt x="16" y="5"/>
                  </a:lnTo>
                  <a:lnTo>
                    <a:pt x="23" y="0"/>
                  </a:lnTo>
                  <a:lnTo>
                    <a:pt x="31" y="7"/>
                  </a:lnTo>
                  <a:lnTo>
                    <a:pt x="23" y="72"/>
                  </a:lnTo>
                  <a:lnTo>
                    <a:pt x="11" y="72"/>
                  </a:lnTo>
                  <a:lnTo>
                    <a:pt x="0" y="1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7" name="Freeform 10647"/>
            <p:cNvSpPr>
              <a:spLocks/>
            </p:cNvSpPr>
            <p:nvPr/>
          </p:nvSpPr>
          <p:spPr bwMode="auto">
            <a:xfrm>
              <a:off x="4797602" y="4173542"/>
              <a:ext cx="39805" cy="28450"/>
            </a:xfrm>
            <a:custGeom>
              <a:avLst/>
              <a:gdLst>
                <a:gd name="T0" fmla="*/ 0 w 20"/>
                <a:gd name="T1" fmla="*/ 16 h 16"/>
                <a:gd name="T2" fmla="*/ 20 w 20"/>
                <a:gd name="T3" fmla="*/ 16 h 16"/>
                <a:gd name="T4" fmla="*/ 20 w 20"/>
                <a:gd name="T5" fmla="*/ 0 h 16"/>
                <a:gd name="T6" fmla="*/ 2 w 20"/>
                <a:gd name="T7" fmla="*/ 0 h 16"/>
                <a:gd name="T8" fmla="*/ 0 w 20"/>
                <a:gd name="T9" fmla="*/ 16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0" y="16"/>
                  </a:moveTo>
                  <a:lnTo>
                    <a:pt x="20" y="16"/>
                  </a:lnTo>
                  <a:lnTo>
                    <a:pt x="20" y="0"/>
                  </a:lnTo>
                  <a:lnTo>
                    <a:pt x="2" y="0"/>
                  </a:lnTo>
                  <a:lnTo>
                    <a:pt x="0" y="1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8" name="Freeform 10648"/>
            <p:cNvSpPr>
              <a:spLocks/>
            </p:cNvSpPr>
            <p:nvPr/>
          </p:nvSpPr>
          <p:spPr bwMode="auto">
            <a:xfrm>
              <a:off x="4797602" y="4173542"/>
              <a:ext cx="39805" cy="28450"/>
            </a:xfrm>
            <a:custGeom>
              <a:avLst/>
              <a:gdLst>
                <a:gd name="T0" fmla="*/ 0 w 20"/>
                <a:gd name="T1" fmla="*/ 16 h 16"/>
                <a:gd name="T2" fmla="*/ 20 w 20"/>
                <a:gd name="T3" fmla="*/ 16 h 16"/>
                <a:gd name="T4" fmla="*/ 20 w 20"/>
                <a:gd name="T5" fmla="*/ 0 h 16"/>
                <a:gd name="T6" fmla="*/ 2 w 20"/>
                <a:gd name="T7" fmla="*/ 0 h 16"/>
                <a:gd name="T8" fmla="*/ 0 w 20"/>
                <a:gd name="T9" fmla="*/ 16 h 16"/>
                <a:gd name="T10" fmla="*/ 0 60000 65536"/>
                <a:gd name="T11" fmla="*/ 0 60000 65536"/>
                <a:gd name="T12" fmla="*/ 0 60000 65536"/>
                <a:gd name="T13" fmla="*/ 0 60000 65536"/>
                <a:gd name="T14" fmla="*/ 0 60000 65536"/>
                <a:gd name="T15" fmla="*/ 0 w 20"/>
                <a:gd name="T16" fmla="*/ 0 h 16"/>
                <a:gd name="T17" fmla="*/ 20 w 20"/>
                <a:gd name="T18" fmla="*/ 16 h 16"/>
              </a:gdLst>
              <a:ahLst/>
              <a:cxnLst>
                <a:cxn ang="T10">
                  <a:pos x="T0" y="T1"/>
                </a:cxn>
                <a:cxn ang="T11">
                  <a:pos x="T2" y="T3"/>
                </a:cxn>
                <a:cxn ang="T12">
                  <a:pos x="T4" y="T5"/>
                </a:cxn>
                <a:cxn ang="T13">
                  <a:pos x="T6" y="T7"/>
                </a:cxn>
                <a:cxn ang="T14">
                  <a:pos x="T8" y="T9"/>
                </a:cxn>
              </a:cxnLst>
              <a:rect l="T15" t="T16" r="T17" b="T18"/>
              <a:pathLst>
                <a:path w="20" h="16">
                  <a:moveTo>
                    <a:pt x="0" y="16"/>
                  </a:moveTo>
                  <a:lnTo>
                    <a:pt x="20" y="16"/>
                  </a:lnTo>
                  <a:lnTo>
                    <a:pt x="20" y="0"/>
                  </a:lnTo>
                  <a:lnTo>
                    <a:pt x="2" y="0"/>
                  </a:lnTo>
                  <a:lnTo>
                    <a:pt x="0" y="1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59" name="Freeform 10649"/>
            <p:cNvSpPr>
              <a:spLocks/>
            </p:cNvSpPr>
            <p:nvPr/>
          </p:nvSpPr>
          <p:spPr bwMode="auto">
            <a:xfrm>
              <a:off x="5348892" y="3839249"/>
              <a:ext cx="350278" cy="309400"/>
            </a:xfrm>
            <a:custGeom>
              <a:avLst/>
              <a:gdLst>
                <a:gd name="T0" fmla="*/ 0 w 176"/>
                <a:gd name="T1" fmla="*/ 121 h 174"/>
                <a:gd name="T2" fmla="*/ 20 w 176"/>
                <a:gd name="T3" fmla="*/ 136 h 174"/>
                <a:gd name="T4" fmla="*/ 33 w 176"/>
                <a:gd name="T5" fmla="*/ 161 h 174"/>
                <a:gd name="T6" fmla="*/ 71 w 176"/>
                <a:gd name="T7" fmla="*/ 174 h 174"/>
                <a:gd name="T8" fmla="*/ 105 w 176"/>
                <a:gd name="T9" fmla="*/ 168 h 174"/>
                <a:gd name="T10" fmla="*/ 140 w 176"/>
                <a:gd name="T11" fmla="*/ 154 h 174"/>
                <a:gd name="T12" fmla="*/ 176 w 176"/>
                <a:gd name="T13" fmla="*/ 121 h 174"/>
                <a:gd name="T14" fmla="*/ 131 w 176"/>
                <a:gd name="T15" fmla="*/ 107 h 174"/>
                <a:gd name="T16" fmla="*/ 116 w 176"/>
                <a:gd name="T17" fmla="*/ 87 h 174"/>
                <a:gd name="T18" fmla="*/ 102 w 176"/>
                <a:gd name="T19" fmla="*/ 83 h 174"/>
                <a:gd name="T20" fmla="*/ 118 w 176"/>
                <a:gd name="T21" fmla="*/ 65 h 174"/>
                <a:gd name="T22" fmla="*/ 78 w 176"/>
                <a:gd name="T23" fmla="*/ 36 h 174"/>
                <a:gd name="T24" fmla="*/ 64 w 176"/>
                <a:gd name="T25" fmla="*/ 0 h 174"/>
                <a:gd name="T26" fmla="*/ 46 w 176"/>
                <a:gd name="T27" fmla="*/ 11 h 174"/>
                <a:gd name="T28" fmla="*/ 38 w 176"/>
                <a:gd name="T29" fmla="*/ 63 h 174"/>
                <a:gd name="T30" fmla="*/ 15 w 176"/>
                <a:gd name="T31" fmla="*/ 92 h 174"/>
                <a:gd name="T32" fmla="*/ 13 w 176"/>
                <a:gd name="T33" fmla="*/ 112 h 174"/>
                <a:gd name="T34" fmla="*/ 0 w 176"/>
                <a:gd name="T35" fmla="*/ 121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4"/>
                <a:gd name="T56" fmla="*/ 176 w 176"/>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4">
                  <a:moveTo>
                    <a:pt x="0" y="121"/>
                  </a:moveTo>
                  <a:lnTo>
                    <a:pt x="20" y="136"/>
                  </a:lnTo>
                  <a:lnTo>
                    <a:pt x="33" y="161"/>
                  </a:lnTo>
                  <a:lnTo>
                    <a:pt x="71" y="174"/>
                  </a:lnTo>
                  <a:lnTo>
                    <a:pt x="105" y="168"/>
                  </a:lnTo>
                  <a:lnTo>
                    <a:pt x="140" y="154"/>
                  </a:lnTo>
                  <a:lnTo>
                    <a:pt x="176" y="121"/>
                  </a:lnTo>
                  <a:lnTo>
                    <a:pt x="131" y="107"/>
                  </a:lnTo>
                  <a:lnTo>
                    <a:pt x="116" y="87"/>
                  </a:lnTo>
                  <a:lnTo>
                    <a:pt x="102" y="83"/>
                  </a:lnTo>
                  <a:lnTo>
                    <a:pt x="118" y="65"/>
                  </a:lnTo>
                  <a:lnTo>
                    <a:pt x="78" y="36"/>
                  </a:lnTo>
                  <a:lnTo>
                    <a:pt x="64" y="0"/>
                  </a:lnTo>
                  <a:lnTo>
                    <a:pt x="46" y="11"/>
                  </a:lnTo>
                  <a:lnTo>
                    <a:pt x="38" y="63"/>
                  </a:lnTo>
                  <a:lnTo>
                    <a:pt x="15" y="92"/>
                  </a:lnTo>
                  <a:lnTo>
                    <a:pt x="13" y="112"/>
                  </a:lnTo>
                  <a:lnTo>
                    <a:pt x="0" y="121"/>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0" name="Freeform 10650"/>
            <p:cNvSpPr>
              <a:spLocks/>
            </p:cNvSpPr>
            <p:nvPr/>
          </p:nvSpPr>
          <p:spPr bwMode="auto">
            <a:xfrm>
              <a:off x="5348892" y="3839249"/>
              <a:ext cx="350278" cy="309400"/>
            </a:xfrm>
            <a:custGeom>
              <a:avLst/>
              <a:gdLst>
                <a:gd name="T0" fmla="*/ 0 w 176"/>
                <a:gd name="T1" fmla="*/ 121 h 174"/>
                <a:gd name="T2" fmla="*/ 20 w 176"/>
                <a:gd name="T3" fmla="*/ 136 h 174"/>
                <a:gd name="T4" fmla="*/ 33 w 176"/>
                <a:gd name="T5" fmla="*/ 161 h 174"/>
                <a:gd name="T6" fmla="*/ 71 w 176"/>
                <a:gd name="T7" fmla="*/ 174 h 174"/>
                <a:gd name="T8" fmla="*/ 105 w 176"/>
                <a:gd name="T9" fmla="*/ 168 h 174"/>
                <a:gd name="T10" fmla="*/ 140 w 176"/>
                <a:gd name="T11" fmla="*/ 154 h 174"/>
                <a:gd name="T12" fmla="*/ 176 w 176"/>
                <a:gd name="T13" fmla="*/ 121 h 174"/>
                <a:gd name="T14" fmla="*/ 131 w 176"/>
                <a:gd name="T15" fmla="*/ 107 h 174"/>
                <a:gd name="T16" fmla="*/ 116 w 176"/>
                <a:gd name="T17" fmla="*/ 87 h 174"/>
                <a:gd name="T18" fmla="*/ 102 w 176"/>
                <a:gd name="T19" fmla="*/ 83 h 174"/>
                <a:gd name="T20" fmla="*/ 118 w 176"/>
                <a:gd name="T21" fmla="*/ 65 h 174"/>
                <a:gd name="T22" fmla="*/ 78 w 176"/>
                <a:gd name="T23" fmla="*/ 36 h 174"/>
                <a:gd name="T24" fmla="*/ 64 w 176"/>
                <a:gd name="T25" fmla="*/ 0 h 174"/>
                <a:gd name="T26" fmla="*/ 46 w 176"/>
                <a:gd name="T27" fmla="*/ 11 h 174"/>
                <a:gd name="T28" fmla="*/ 38 w 176"/>
                <a:gd name="T29" fmla="*/ 63 h 174"/>
                <a:gd name="T30" fmla="*/ 15 w 176"/>
                <a:gd name="T31" fmla="*/ 92 h 174"/>
                <a:gd name="T32" fmla="*/ 13 w 176"/>
                <a:gd name="T33" fmla="*/ 112 h 174"/>
                <a:gd name="T34" fmla="*/ 0 w 176"/>
                <a:gd name="T35" fmla="*/ 121 h 1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74"/>
                <a:gd name="T56" fmla="*/ 176 w 176"/>
                <a:gd name="T57" fmla="*/ 174 h 1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74">
                  <a:moveTo>
                    <a:pt x="0" y="121"/>
                  </a:moveTo>
                  <a:lnTo>
                    <a:pt x="20" y="136"/>
                  </a:lnTo>
                  <a:lnTo>
                    <a:pt x="33" y="161"/>
                  </a:lnTo>
                  <a:lnTo>
                    <a:pt x="71" y="174"/>
                  </a:lnTo>
                  <a:lnTo>
                    <a:pt x="105" y="168"/>
                  </a:lnTo>
                  <a:lnTo>
                    <a:pt x="140" y="154"/>
                  </a:lnTo>
                  <a:lnTo>
                    <a:pt x="176" y="121"/>
                  </a:lnTo>
                  <a:lnTo>
                    <a:pt x="131" y="107"/>
                  </a:lnTo>
                  <a:lnTo>
                    <a:pt x="116" y="87"/>
                  </a:lnTo>
                  <a:lnTo>
                    <a:pt x="102" y="83"/>
                  </a:lnTo>
                  <a:lnTo>
                    <a:pt x="118" y="65"/>
                  </a:lnTo>
                  <a:lnTo>
                    <a:pt x="78" y="36"/>
                  </a:lnTo>
                  <a:lnTo>
                    <a:pt x="64" y="0"/>
                  </a:lnTo>
                  <a:lnTo>
                    <a:pt x="46" y="11"/>
                  </a:lnTo>
                  <a:lnTo>
                    <a:pt x="38" y="63"/>
                  </a:lnTo>
                  <a:lnTo>
                    <a:pt x="15" y="92"/>
                  </a:lnTo>
                  <a:lnTo>
                    <a:pt x="13" y="112"/>
                  </a:lnTo>
                  <a:lnTo>
                    <a:pt x="0" y="12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1" name="Freeform 10651"/>
            <p:cNvSpPr>
              <a:spLocks/>
            </p:cNvSpPr>
            <p:nvPr/>
          </p:nvSpPr>
          <p:spPr bwMode="auto">
            <a:xfrm>
              <a:off x="5551893" y="3954830"/>
              <a:ext cx="39805" cy="39119"/>
            </a:xfrm>
            <a:custGeom>
              <a:avLst/>
              <a:gdLst>
                <a:gd name="T0" fmla="*/ 0 w 20"/>
                <a:gd name="T1" fmla="*/ 18 h 22"/>
                <a:gd name="T2" fmla="*/ 16 w 20"/>
                <a:gd name="T3" fmla="*/ 0 h 22"/>
                <a:gd name="T4" fmla="*/ 20 w 20"/>
                <a:gd name="T5" fmla="*/ 7 h 22"/>
                <a:gd name="T6" fmla="*/ 11 w 20"/>
                <a:gd name="T7" fmla="*/ 13 h 22"/>
                <a:gd name="T8" fmla="*/ 20 w 20"/>
                <a:gd name="T9" fmla="*/ 16 h 22"/>
                <a:gd name="T10" fmla="*/ 14 w 20"/>
                <a:gd name="T11" fmla="*/ 22 h 22"/>
                <a:gd name="T12" fmla="*/ 0 w 20"/>
                <a:gd name="T13" fmla="*/ 18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0" y="18"/>
                  </a:moveTo>
                  <a:lnTo>
                    <a:pt x="16" y="0"/>
                  </a:lnTo>
                  <a:lnTo>
                    <a:pt x="20" y="7"/>
                  </a:lnTo>
                  <a:lnTo>
                    <a:pt x="11" y="13"/>
                  </a:lnTo>
                  <a:lnTo>
                    <a:pt x="20" y="16"/>
                  </a:lnTo>
                  <a:lnTo>
                    <a:pt x="14" y="22"/>
                  </a:lnTo>
                  <a:lnTo>
                    <a:pt x="0" y="18"/>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2" name="Freeform 10652"/>
            <p:cNvSpPr>
              <a:spLocks/>
            </p:cNvSpPr>
            <p:nvPr/>
          </p:nvSpPr>
          <p:spPr bwMode="auto">
            <a:xfrm>
              <a:off x="5551893" y="3954830"/>
              <a:ext cx="39805" cy="39119"/>
            </a:xfrm>
            <a:custGeom>
              <a:avLst/>
              <a:gdLst>
                <a:gd name="T0" fmla="*/ 0 w 20"/>
                <a:gd name="T1" fmla="*/ 18 h 22"/>
                <a:gd name="T2" fmla="*/ 16 w 20"/>
                <a:gd name="T3" fmla="*/ 0 h 22"/>
                <a:gd name="T4" fmla="*/ 20 w 20"/>
                <a:gd name="T5" fmla="*/ 7 h 22"/>
                <a:gd name="T6" fmla="*/ 11 w 20"/>
                <a:gd name="T7" fmla="*/ 13 h 22"/>
                <a:gd name="T8" fmla="*/ 20 w 20"/>
                <a:gd name="T9" fmla="*/ 16 h 22"/>
                <a:gd name="T10" fmla="*/ 14 w 20"/>
                <a:gd name="T11" fmla="*/ 22 h 22"/>
                <a:gd name="T12" fmla="*/ 0 w 20"/>
                <a:gd name="T13" fmla="*/ 18 h 22"/>
                <a:gd name="T14" fmla="*/ 0 60000 65536"/>
                <a:gd name="T15" fmla="*/ 0 60000 65536"/>
                <a:gd name="T16" fmla="*/ 0 60000 65536"/>
                <a:gd name="T17" fmla="*/ 0 60000 65536"/>
                <a:gd name="T18" fmla="*/ 0 60000 65536"/>
                <a:gd name="T19" fmla="*/ 0 60000 65536"/>
                <a:gd name="T20" fmla="*/ 0 60000 65536"/>
                <a:gd name="T21" fmla="*/ 0 w 20"/>
                <a:gd name="T22" fmla="*/ 0 h 22"/>
                <a:gd name="T23" fmla="*/ 20 w 20"/>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2">
                  <a:moveTo>
                    <a:pt x="0" y="18"/>
                  </a:moveTo>
                  <a:lnTo>
                    <a:pt x="16" y="0"/>
                  </a:lnTo>
                  <a:lnTo>
                    <a:pt x="20" y="7"/>
                  </a:lnTo>
                  <a:lnTo>
                    <a:pt x="11" y="13"/>
                  </a:lnTo>
                  <a:lnTo>
                    <a:pt x="20" y="16"/>
                  </a:lnTo>
                  <a:lnTo>
                    <a:pt x="14" y="22"/>
                  </a:lnTo>
                  <a:lnTo>
                    <a:pt x="0" y="18"/>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3" name="Freeform 10653"/>
            <p:cNvSpPr>
              <a:spLocks/>
            </p:cNvSpPr>
            <p:nvPr/>
          </p:nvSpPr>
          <p:spPr bwMode="auto">
            <a:xfrm>
              <a:off x="4779688" y="4173542"/>
              <a:ext cx="127374" cy="126249"/>
            </a:xfrm>
            <a:custGeom>
              <a:avLst/>
              <a:gdLst>
                <a:gd name="T0" fmla="*/ 0 w 64"/>
                <a:gd name="T1" fmla="*/ 36 h 71"/>
                <a:gd name="T2" fmla="*/ 29 w 64"/>
                <a:gd name="T3" fmla="*/ 71 h 71"/>
                <a:gd name="T4" fmla="*/ 44 w 64"/>
                <a:gd name="T5" fmla="*/ 49 h 71"/>
                <a:gd name="T6" fmla="*/ 60 w 64"/>
                <a:gd name="T7" fmla="*/ 54 h 71"/>
                <a:gd name="T8" fmla="*/ 64 w 64"/>
                <a:gd name="T9" fmla="*/ 13 h 71"/>
                <a:gd name="T10" fmla="*/ 51 w 64"/>
                <a:gd name="T11" fmla="*/ 11 h 71"/>
                <a:gd name="T12" fmla="*/ 53 w 64"/>
                <a:gd name="T13" fmla="*/ 0 h 71"/>
                <a:gd name="T14" fmla="*/ 29 w 64"/>
                <a:gd name="T15" fmla="*/ 0 h 71"/>
                <a:gd name="T16" fmla="*/ 29 w 64"/>
                <a:gd name="T17" fmla="*/ 13 h 71"/>
                <a:gd name="T18" fmla="*/ 6 w 64"/>
                <a:gd name="T19" fmla="*/ 16 h 71"/>
                <a:gd name="T20" fmla="*/ 11 w 64"/>
                <a:gd name="T21" fmla="*/ 24 h 71"/>
                <a:gd name="T22" fmla="*/ 6 w 64"/>
                <a:gd name="T23" fmla="*/ 22 h 71"/>
                <a:gd name="T24" fmla="*/ 0 w 64"/>
                <a:gd name="T25" fmla="*/ 3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1"/>
                <a:gd name="T41" fmla="*/ 64 w 64"/>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1">
                  <a:moveTo>
                    <a:pt x="0" y="36"/>
                  </a:moveTo>
                  <a:lnTo>
                    <a:pt x="29" y="71"/>
                  </a:lnTo>
                  <a:lnTo>
                    <a:pt x="44" y="49"/>
                  </a:lnTo>
                  <a:lnTo>
                    <a:pt x="60" y="54"/>
                  </a:lnTo>
                  <a:lnTo>
                    <a:pt x="64" y="13"/>
                  </a:lnTo>
                  <a:lnTo>
                    <a:pt x="51" y="11"/>
                  </a:lnTo>
                  <a:lnTo>
                    <a:pt x="53" y="0"/>
                  </a:lnTo>
                  <a:lnTo>
                    <a:pt x="29" y="0"/>
                  </a:lnTo>
                  <a:lnTo>
                    <a:pt x="29" y="13"/>
                  </a:lnTo>
                  <a:lnTo>
                    <a:pt x="6" y="16"/>
                  </a:lnTo>
                  <a:lnTo>
                    <a:pt x="11" y="24"/>
                  </a:lnTo>
                  <a:lnTo>
                    <a:pt x="6" y="22"/>
                  </a:lnTo>
                  <a:lnTo>
                    <a:pt x="0" y="3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4" name="Freeform 10654"/>
            <p:cNvSpPr>
              <a:spLocks/>
            </p:cNvSpPr>
            <p:nvPr/>
          </p:nvSpPr>
          <p:spPr bwMode="auto">
            <a:xfrm>
              <a:off x="4779688" y="4173542"/>
              <a:ext cx="127374" cy="126249"/>
            </a:xfrm>
            <a:custGeom>
              <a:avLst/>
              <a:gdLst>
                <a:gd name="T0" fmla="*/ 0 w 64"/>
                <a:gd name="T1" fmla="*/ 36 h 71"/>
                <a:gd name="T2" fmla="*/ 29 w 64"/>
                <a:gd name="T3" fmla="*/ 71 h 71"/>
                <a:gd name="T4" fmla="*/ 44 w 64"/>
                <a:gd name="T5" fmla="*/ 49 h 71"/>
                <a:gd name="T6" fmla="*/ 60 w 64"/>
                <a:gd name="T7" fmla="*/ 54 h 71"/>
                <a:gd name="T8" fmla="*/ 64 w 64"/>
                <a:gd name="T9" fmla="*/ 13 h 71"/>
                <a:gd name="T10" fmla="*/ 51 w 64"/>
                <a:gd name="T11" fmla="*/ 11 h 71"/>
                <a:gd name="T12" fmla="*/ 53 w 64"/>
                <a:gd name="T13" fmla="*/ 0 h 71"/>
                <a:gd name="T14" fmla="*/ 29 w 64"/>
                <a:gd name="T15" fmla="*/ 0 h 71"/>
                <a:gd name="T16" fmla="*/ 29 w 64"/>
                <a:gd name="T17" fmla="*/ 13 h 71"/>
                <a:gd name="T18" fmla="*/ 6 w 64"/>
                <a:gd name="T19" fmla="*/ 16 h 71"/>
                <a:gd name="T20" fmla="*/ 11 w 64"/>
                <a:gd name="T21" fmla="*/ 24 h 71"/>
                <a:gd name="T22" fmla="*/ 6 w 64"/>
                <a:gd name="T23" fmla="*/ 22 h 71"/>
                <a:gd name="T24" fmla="*/ 0 w 64"/>
                <a:gd name="T25" fmla="*/ 3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1"/>
                <a:gd name="T41" fmla="*/ 64 w 64"/>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1">
                  <a:moveTo>
                    <a:pt x="0" y="36"/>
                  </a:moveTo>
                  <a:lnTo>
                    <a:pt x="29" y="71"/>
                  </a:lnTo>
                  <a:lnTo>
                    <a:pt x="44" y="49"/>
                  </a:lnTo>
                  <a:lnTo>
                    <a:pt x="60" y="54"/>
                  </a:lnTo>
                  <a:lnTo>
                    <a:pt x="64" y="13"/>
                  </a:lnTo>
                  <a:lnTo>
                    <a:pt x="51" y="11"/>
                  </a:lnTo>
                  <a:lnTo>
                    <a:pt x="53" y="0"/>
                  </a:lnTo>
                  <a:lnTo>
                    <a:pt x="29" y="0"/>
                  </a:lnTo>
                  <a:lnTo>
                    <a:pt x="29" y="13"/>
                  </a:lnTo>
                  <a:lnTo>
                    <a:pt x="6" y="16"/>
                  </a:lnTo>
                  <a:lnTo>
                    <a:pt x="11" y="24"/>
                  </a:lnTo>
                  <a:lnTo>
                    <a:pt x="6" y="22"/>
                  </a:lnTo>
                  <a:lnTo>
                    <a:pt x="0" y="3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5" name="Freeform 10655"/>
            <p:cNvSpPr>
              <a:spLocks/>
            </p:cNvSpPr>
            <p:nvPr/>
          </p:nvSpPr>
          <p:spPr bwMode="auto">
            <a:xfrm>
              <a:off x="4182624" y="3935270"/>
              <a:ext cx="67667" cy="12447"/>
            </a:xfrm>
            <a:custGeom>
              <a:avLst/>
              <a:gdLst>
                <a:gd name="T0" fmla="*/ 0 w 34"/>
                <a:gd name="T1" fmla="*/ 7 h 7"/>
                <a:gd name="T2" fmla="*/ 34 w 34"/>
                <a:gd name="T3" fmla="*/ 2 h 7"/>
                <a:gd name="T4" fmla="*/ 0 w 34"/>
                <a:gd name="T5" fmla="*/ 0 h 7"/>
                <a:gd name="T6" fmla="*/ 0 w 34"/>
                <a:gd name="T7" fmla="*/ 7 h 7"/>
                <a:gd name="T8" fmla="*/ 0 60000 65536"/>
                <a:gd name="T9" fmla="*/ 0 60000 65536"/>
                <a:gd name="T10" fmla="*/ 0 60000 65536"/>
                <a:gd name="T11" fmla="*/ 0 60000 65536"/>
                <a:gd name="T12" fmla="*/ 0 w 34"/>
                <a:gd name="T13" fmla="*/ 0 h 7"/>
                <a:gd name="T14" fmla="*/ 34 w 34"/>
                <a:gd name="T15" fmla="*/ 7 h 7"/>
              </a:gdLst>
              <a:ahLst/>
              <a:cxnLst>
                <a:cxn ang="T8">
                  <a:pos x="T0" y="T1"/>
                </a:cxn>
                <a:cxn ang="T9">
                  <a:pos x="T2" y="T3"/>
                </a:cxn>
                <a:cxn ang="T10">
                  <a:pos x="T4" y="T5"/>
                </a:cxn>
                <a:cxn ang="T11">
                  <a:pos x="T6" y="T7"/>
                </a:cxn>
              </a:cxnLst>
              <a:rect l="T12" t="T13" r="T14" b="T15"/>
              <a:pathLst>
                <a:path w="34" h="7">
                  <a:moveTo>
                    <a:pt x="0" y="7"/>
                  </a:moveTo>
                  <a:lnTo>
                    <a:pt x="34" y="2"/>
                  </a:lnTo>
                  <a:lnTo>
                    <a:pt x="0" y="0"/>
                  </a:lnTo>
                  <a:lnTo>
                    <a:pt x="0" y="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6" name="Freeform 10656"/>
            <p:cNvSpPr>
              <a:spLocks/>
            </p:cNvSpPr>
            <p:nvPr/>
          </p:nvSpPr>
          <p:spPr bwMode="auto">
            <a:xfrm>
              <a:off x="4182624" y="3935270"/>
              <a:ext cx="67667" cy="12447"/>
            </a:xfrm>
            <a:custGeom>
              <a:avLst/>
              <a:gdLst>
                <a:gd name="T0" fmla="*/ 0 w 34"/>
                <a:gd name="T1" fmla="*/ 7 h 7"/>
                <a:gd name="T2" fmla="*/ 34 w 34"/>
                <a:gd name="T3" fmla="*/ 2 h 7"/>
                <a:gd name="T4" fmla="*/ 0 w 34"/>
                <a:gd name="T5" fmla="*/ 0 h 7"/>
                <a:gd name="T6" fmla="*/ 0 w 34"/>
                <a:gd name="T7" fmla="*/ 7 h 7"/>
                <a:gd name="T8" fmla="*/ 0 60000 65536"/>
                <a:gd name="T9" fmla="*/ 0 60000 65536"/>
                <a:gd name="T10" fmla="*/ 0 60000 65536"/>
                <a:gd name="T11" fmla="*/ 0 60000 65536"/>
                <a:gd name="T12" fmla="*/ 0 w 34"/>
                <a:gd name="T13" fmla="*/ 0 h 7"/>
                <a:gd name="T14" fmla="*/ 34 w 34"/>
                <a:gd name="T15" fmla="*/ 7 h 7"/>
              </a:gdLst>
              <a:ahLst/>
              <a:cxnLst>
                <a:cxn ang="T8">
                  <a:pos x="T0" y="T1"/>
                </a:cxn>
                <a:cxn ang="T9">
                  <a:pos x="T2" y="T3"/>
                </a:cxn>
                <a:cxn ang="T10">
                  <a:pos x="T4" y="T5"/>
                </a:cxn>
                <a:cxn ang="T11">
                  <a:pos x="T6" y="T7"/>
                </a:cxn>
              </a:cxnLst>
              <a:rect l="T12" t="T13" r="T14" b="T15"/>
              <a:pathLst>
                <a:path w="34" h="7">
                  <a:moveTo>
                    <a:pt x="0" y="7"/>
                  </a:moveTo>
                  <a:lnTo>
                    <a:pt x="34" y="2"/>
                  </a:lnTo>
                  <a:lnTo>
                    <a:pt x="0" y="0"/>
                  </a:lnTo>
                  <a:lnTo>
                    <a:pt x="0" y="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7" name="Freeform 10657"/>
            <p:cNvSpPr>
              <a:spLocks/>
            </p:cNvSpPr>
            <p:nvPr/>
          </p:nvSpPr>
          <p:spPr bwMode="auto">
            <a:xfrm>
              <a:off x="4503050" y="3986837"/>
              <a:ext cx="97521" cy="135140"/>
            </a:xfrm>
            <a:custGeom>
              <a:avLst/>
              <a:gdLst>
                <a:gd name="T0" fmla="*/ 0 w 49"/>
                <a:gd name="T1" fmla="*/ 71 h 76"/>
                <a:gd name="T2" fmla="*/ 14 w 49"/>
                <a:gd name="T3" fmla="*/ 76 h 76"/>
                <a:gd name="T4" fmla="*/ 49 w 49"/>
                <a:gd name="T5" fmla="*/ 60 h 76"/>
                <a:gd name="T6" fmla="*/ 34 w 49"/>
                <a:gd name="T7" fmla="*/ 0 h 76"/>
                <a:gd name="T8" fmla="*/ 3 w 49"/>
                <a:gd name="T9" fmla="*/ 2 h 76"/>
                <a:gd name="T10" fmla="*/ 5 w 49"/>
                <a:gd name="T11" fmla="*/ 20 h 76"/>
                <a:gd name="T12" fmla="*/ 0 w 49"/>
                <a:gd name="T13" fmla="*/ 71 h 76"/>
                <a:gd name="T14" fmla="*/ 0 60000 65536"/>
                <a:gd name="T15" fmla="*/ 0 60000 65536"/>
                <a:gd name="T16" fmla="*/ 0 60000 65536"/>
                <a:gd name="T17" fmla="*/ 0 60000 65536"/>
                <a:gd name="T18" fmla="*/ 0 60000 65536"/>
                <a:gd name="T19" fmla="*/ 0 60000 65536"/>
                <a:gd name="T20" fmla="*/ 0 60000 65536"/>
                <a:gd name="T21" fmla="*/ 0 w 49"/>
                <a:gd name="T22" fmla="*/ 0 h 76"/>
                <a:gd name="T23" fmla="*/ 49 w 49"/>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76">
                  <a:moveTo>
                    <a:pt x="0" y="71"/>
                  </a:moveTo>
                  <a:lnTo>
                    <a:pt x="14" y="76"/>
                  </a:lnTo>
                  <a:lnTo>
                    <a:pt x="49" y="60"/>
                  </a:lnTo>
                  <a:lnTo>
                    <a:pt x="34" y="0"/>
                  </a:lnTo>
                  <a:lnTo>
                    <a:pt x="3" y="2"/>
                  </a:lnTo>
                  <a:lnTo>
                    <a:pt x="5" y="20"/>
                  </a:lnTo>
                  <a:lnTo>
                    <a:pt x="0" y="71"/>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8" name="Freeform 10658"/>
            <p:cNvSpPr>
              <a:spLocks/>
            </p:cNvSpPr>
            <p:nvPr/>
          </p:nvSpPr>
          <p:spPr bwMode="auto">
            <a:xfrm>
              <a:off x="4503050" y="3986837"/>
              <a:ext cx="97521" cy="135140"/>
            </a:xfrm>
            <a:custGeom>
              <a:avLst/>
              <a:gdLst>
                <a:gd name="T0" fmla="*/ 0 w 49"/>
                <a:gd name="T1" fmla="*/ 71 h 76"/>
                <a:gd name="T2" fmla="*/ 14 w 49"/>
                <a:gd name="T3" fmla="*/ 76 h 76"/>
                <a:gd name="T4" fmla="*/ 49 w 49"/>
                <a:gd name="T5" fmla="*/ 60 h 76"/>
                <a:gd name="T6" fmla="*/ 34 w 49"/>
                <a:gd name="T7" fmla="*/ 0 h 76"/>
                <a:gd name="T8" fmla="*/ 3 w 49"/>
                <a:gd name="T9" fmla="*/ 2 h 76"/>
                <a:gd name="T10" fmla="*/ 5 w 49"/>
                <a:gd name="T11" fmla="*/ 20 h 76"/>
                <a:gd name="T12" fmla="*/ 0 w 49"/>
                <a:gd name="T13" fmla="*/ 71 h 76"/>
                <a:gd name="T14" fmla="*/ 0 60000 65536"/>
                <a:gd name="T15" fmla="*/ 0 60000 65536"/>
                <a:gd name="T16" fmla="*/ 0 60000 65536"/>
                <a:gd name="T17" fmla="*/ 0 60000 65536"/>
                <a:gd name="T18" fmla="*/ 0 60000 65536"/>
                <a:gd name="T19" fmla="*/ 0 60000 65536"/>
                <a:gd name="T20" fmla="*/ 0 60000 65536"/>
                <a:gd name="T21" fmla="*/ 0 w 49"/>
                <a:gd name="T22" fmla="*/ 0 h 76"/>
                <a:gd name="T23" fmla="*/ 49 w 49"/>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76">
                  <a:moveTo>
                    <a:pt x="0" y="71"/>
                  </a:moveTo>
                  <a:lnTo>
                    <a:pt x="14" y="76"/>
                  </a:lnTo>
                  <a:lnTo>
                    <a:pt x="49" y="60"/>
                  </a:lnTo>
                  <a:lnTo>
                    <a:pt x="34" y="0"/>
                  </a:lnTo>
                  <a:lnTo>
                    <a:pt x="3" y="2"/>
                  </a:lnTo>
                  <a:lnTo>
                    <a:pt x="5" y="20"/>
                  </a:lnTo>
                  <a:lnTo>
                    <a:pt x="0" y="7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69" name="Freeform 10659"/>
            <p:cNvSpPr>
              <a:spLocks/>
            </p:cNvSpPr>
            <p:nvPr/>
          </p:nvSpPr>
          <p:spPr bwMode="auto">
            <a:xfrm>
              <a:off x="4224419" y="3954830"/>
              <a:ext cx="173149" cy="112024"/>
            </a:xfrm>
            <a:custGeom>
              <a:avLst/>
              <a:gdLst>
                <a:gd name="T0" fmla="*/ 0 w 87"/>
                <a:gd name="T1" fmla="*/ 20 h 63"/>
                <a:gd name="T2" fmla="*/ 20 w 87"/>
                <a:gd name="T3" fmla="*/ 42 h 63"/>
                <a:gd name="T4" fmla="*/ 44 w 87"/>
                <a:gd name="T5" fmla="*/ 31 h 63"/>
                <a:gd name="T6" fmla="*/ 55 w 87"/>
                <a:gd name="T7" fmla="*/ 49 h 63"/>
                <a:gd name="T8" fmla="*/ 64 w 87"/>
                <a:gd name="T9" fmla="*/ 49 h 63"/>
                <a:gd name="T10" fmla="*/ 64 w 87"/>
                <a:gd name="T11" fmla="*/ 63 h 63"/>
                <a:gd name="T12" fmla="*/ 76 w 87"/>
                <a:gd name="T13" fmla="*/ 60 h 63"/>
                <a:gd name="T14" fmla="*/ 78 w 87"/>
                <a:gd name="T15" fmla="*/ 49 h 63"/>
                <a:gd name="T16" fmla="*/ 87 w 87"/>
                <a:gd name="T17" fmla="*/ 49 h 63"/>
                <a:gd name="T18" fmla="*/ 82 w 87"/>
                <a:gd name="T19" fmla="*/ 29 h 63"/>
                <a:gd name="T20" fmla="*/ 71 w 87"/>
                <a:gd name="T21" fmla="*/ 0 h 63"/>
                <a:gd name="T22" fmla="*/ 51 w 87"/>
                <a:gd name="T23" fmla="*/ 7 h 63"/>
                <a:gd name="T24" fmla="*/ 42 w 87"/>
                <a:gd name="T25" fmla="*/ 2 h 63"/>
                <a:gd name="T26" fmla="*/ 15 w 87"/>
                <a:gd name="T27" fmla="*/ 0 h 63"/>
                <a:gd name="T28" fmla="*/ 13 w 87"/>
                <a:gd name="T29" fmla="*/ 11 h 63"/>
                <a:gd name="T30" fmla="*/ 0 w 87"/>
                <a:gd name="T31" fmla="*/ 2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63"/>
                <a:gd name="T50" fmla="*/ 87 w 87"/>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63">
                  <a:moveTo>
                    <a:pt x="0" y="20"/>
                  </a:moveTo>
                  <a:lnTo>
                    <a:pt x="20" y="42"/>
                  </a:lnTo>
                  <a:lnTo>
                    <a:pt x="44" y="31"/>
                  </a:lnTo>
                  <a:lnTo>
                    <a:pt x="55" y="49"/>
                  </a:lnTo>
                  <a:lnTo>
                    <a:pt x="64" y="49"/>
                  </a:lnTo>
                  <a:lnTo>
                    <a:pt x="64" y="63"/>
                  </a:lnTo>
                  <a:lnTo>
                    <a:pt x="76" y="60"/>
                  </a:lnTo>
                  <a:lnTo>
                    <a:pt x="78" y="49"/>
                  </a:lnTo>
                  <a:lnTo>
                    <a:pt x="87" y="49"/>
                  </a:lnTo>
                  <a:lnTo>
                    <a:pt x="82" y="29"/>
                  </a:lnTo>
                  <a:lnTo>
                    <a:pt x="71" y="0"/>
                  </a:lnTo>
                  <a:lnTo>
                    <a:pt x="51" y="7"/>
                  </a:lnTo>
                  <a:lnTo>
                    <a:pt x="42" y="2"/>
                  </a:lnTo>
                  <a:lnTo>
                    <a:pt x="15" y="0"/>
                  </a:lnTo>
                  <a:lnTo>
                    <a:pt x="13" y="11"/>
                  </a:lnTo>
                  <a:lnTo>
                    <a:pt x="0" y="2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0" name="Freeform 10660"/>
            <p:cNvSpPr>
              <a:spLocks/>
            </p:cNvSpPr>
            <p:nvPr/>
          </p:nvSpPr>
          <p:spPr bwMode="auto">
            <a:xfrm>
              <a:off x="4224419" y="3954830"/>
              <a:ext cx="173149" cy="112024"/>
            </a:xfrm>
            <a:custGeom>
              <a:avLst/>
              <a:gdLst>
                <a:gd name="T0" fmla="*/ 0 w 87"/>
                <a:gd name="T1" fmla="*/ 20 h 63"/>
                <a:gd name="T2" fmla="*/ 20 w 87"/>
                <a:gd name="T3" fmla="*/ 42 h 63"/>
                <a:gd name="T4" fmla="*/ 44 w 87"/>
                <a:gd name="T5" fmla="*/ 31 h 63"/>
                <a:gd name="T6" fmla="*/ 55 w 87"/>
                <a:gd name="T7" fmla="*/ 49 h 63"/>
                <a:gd name="T8" fmla="*/ 64 w 87"/>
                <a:gd name="T9" fmla="*/ 49 h 63"/>
                <a:gd name="T10" fmla="*/ 64 w 87"/>
                <a:gd name="T11" fmla="*/ 63 h 63"/>
                <a:gd name="T12" fmla="*/ 76 w 87"/>
                <a:gd name="T13" fmla="*/ 60 h 63"/>
                <a:gd name="T14" fmla="*/ 78 w 87"/>
                <a:gd name="T15" fmla="*/ 49 h 63"/>
                <a:gd name="T16" fmla="*/ 87 w 87"/>
                <a:gd name="T17" fmla="*/ 49 h 63"/>
                <a:gd name="T18" fmla="*/ 82 w 87"/>
                <a:gd name="T19" fmla="*/ 29 h 63"/>
                <a:gd name="T20" fmla="*/ 71 w 87"/>
                <a:gd name="T21" fmla="*/ 0 h 63"/>
                <a:gd name="T22" fmla="*/ 51 w 87"/>
                <a:gd name="T23" fmla="*/ 7 h 63"/>
                <a:gd name="T24" fmla="*/ 42 w 87"/>
                <a:gd name="T25" fmla="*/ 2 h 63"/>
                <a:gd name="T26" fmla="*/ 15 w 87"/>
                <a:gd name="T27" fmla="*/ 0 h 63"/>
                <a:gd name="T28" fmla="*/ 13 w 87"/>
                <a:gd name="T29" fmla="*/ 11 h 63"/>
                <a:gd name="T30" fmla="*/ 0 w 87"/>
                <a:gd name="T31" fmla="*/ 2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63"/>
                <a:gd name="T50" fmla="*/ 87 w 87"/>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63">
                  <a:moveTo>
                    <a:pt x="0" y="20"/>
                  </a:moveTo>
                  <a:lnTo>
                    <a:pt x="20" y="42"/>
                  </a:lnTo>
                  <a:lnTo>
                    <a:pt x="44" y="31"/>
                  </a:lnTo>
                  <a:lnTo>
                    <a:pt x="55" y="49"/>
                  </a:lnTo>
                  <a:lnTo>
                    <a:pt x="64" y="49"/>
                  </a:lnTo>
                  <a:lnTo>
                    <a:pt x="64" y="63"/>
                  </a:lnTo>
                  <a:lnTo>
                    <a:pt x="76" y="60"/>
                  </a:lnTo>
                  <a:lnTo>
                    <a:pt x="78" y="49"/>
                  </a:lnTo>
                  <a:lnTo>
                    <a:pt x="87" y="49"/>
                  </a:lnTo>
                  <a:lnTo>
                    <a:pt x="82" y="29"/>
                  </a:lnTo>
                  <a:lnTo>
                    <a:pt x="71" y="0"/>
                  </a:lnTo>
                  <a:lnTo>
                    <a:pt x="51" y="7"/>
                  </a:lnTo>
                  <a:lnTo>
                    <a:pt x="42" y="2"/>
                  </a:lnTo>
                  <a:lnTo>
                    <a:pt x="15" y="0"/>
                  </a:lnTo>
                  <a:lnTo>
                    <a:pt x="13" y="11"/>
                  </a:lnTo>
                  <a:lnTo>
                    <a:pt x="0" y="2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1" name="Freeform 10661"/>
            <p:cNvSpPr>
              <a:spLocks/>
            </p:cNvSpPr>
            <p:nvPr/>
          </p:nvSpPr>
          <p:spPr bwMode="auto">
            <a:xfrm>
              <a:off x="5623540" y="3593864"/>
              <a:ext cx="39805" cy="10669"/>
            </a:xfrm>
            <a:custGeom>
              <a:avLst/>
              <a:gdLst>
                <a:gd name="T0" fmla="*/ 0 w 20"/>
                <a:gd name="T1" fmla="*/ 0 h 6"/>
                <a:gd name="T2" fmla="*/ 20 w 20"/>
                <a:gd name="T3" fmla="*/ 2 h 6"/>
                <a:gd name="T4" fmla="*/ 11 w 20"/>
                <a:gd name="T5" fmla="*/ 6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20" y="2"/>
                  </a:lnTo>
                  <a:lnTo>
                    <a:pt x="11" y="6"/>
                  </a:lnTo>
                  <a:lnTo>
                    <a:pt x="0" y="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2" name="Freeform 10662"/>
            <p:cNvSpPr>
              <a:spLocks/>
            </p:cNvSpPr>
            <p:nvPr/>
          </p:nvSpPr>
          <p:spPr bwMode="auto">
            <a:xfrm>
              <a:off x="5623540" y="3593864"/>
              <a:ext cx="39805" cy="10669"/>
            </a:xfrm>
            <a:custGeom>
              <a:avLst/>
              <a:gdLst>
                <a:gd name="T0" fmla="*/ 0 w 20"/>
                <a:gd name="T1" fmla="*/ 0 h 6"/>
                <a:gd name="T2" fmla="*/ 20 w 20"/>
                <a:gd name="T3" fmla="*/ 2 h 6"/>
                <a:gd name="T4" fmla="*/ 11 w 20"/>
                <a:gd name="T5" fmla="*/ 6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20" y="2"/>
                  </a:lnTo>
                  <a:lnTo>
                    <a:pt x="11" y="6"/>
                  </a:lnTo>
                  <a:lnTo>
                    <a:pt x="0" y="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3" name="Freeform 10663"/>
            <p:cNvSpPr>
              <a:spLocks/>
            </p:cNvSpPr>
            <p:nvPr/>
          </p:nvSpPr>
          <p:spPr bwMode="auto">
            <a:xfrm>
              <a:off x="5370783" y="3501399"/>
              <a:ext cx="35824" cy="87129"/>
            </a:xfrm>
            <a:custGeom>
              <a:avLst/>
              <a:gdLst>
                <a:gd name="T0" fmla="*/ 0 w 18"/>
                <a:gd name="T1" fmla="*/ 25 h 49"/>
                <a:gd name="T2" fmla="*/ 13 w 18"/>
                <a:gd name="T3" fmla="*/ 2 h 49"/>
                <a:gd name="T4" fmla="*/ 18 w 18"/>
                <a:gd name="T5" fmla="*/ 0 h 49"/>
                <a:gd name="T6" fmla="*/ 18 w 18"/>
                <a:gd name="T7" fmla="*/ 7 h 49"/>
                <a:gd name="T8" fmla="*/ 11 w 18"/>
                <a:gd name="T9" fmla="*/ 14 h 49"/>
                <a:gd name="T10" fmla="*/ 9 w 18"/>
                <a:gd name="T11" fmla="*/ 25 h 49"/>
                <a:gd name="T12" fmla="*/ 15 w 18"/>
                <a:gd name="T13" fmla="*/ 23 h 49"/>
                <a:gd name="T14" fmla="*/ 11 w 18"/>
                <a:gd name="T15" fmla="*/ 49 h 49"/>
                <a:gd name="T16" fmla="*/ 9 w 18"/>
                <a:gd name="T17" fmla="*/ 49 h 49"/>
                <a:gd name="T18" fmla="*/ 0 w 18"/>
                <a:gd name="T19" fmla="*/ 2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9"/>
                <a:gd name="T32" fmla="*/ 18 w 1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9">
                  <a:moveTo>
                    <a:pt x="0" y="25"/>
                  </a:moveTo>
                  <a:lnTo>
                    <a:pt x="13" y="2"/>
                  </a:lnTo>
                  <a:lnTo>
                    <a:pt x="18" y="0"/>
                  </a:lnTo>
                  <a:lnTo>
                    <a:pt x="18" y="7"/>
                  </a:lnTo>
                  <a:lnTo>
                    <a:pt x="11" y="14"/>
                  </a:lnTo>
                  <a:lnTo>
                    <a:pt x="9" y="25"/>
                  </a:lnTo>
                  <a:lnTo>
                    <a:pt x="15" y="23"/>
                  </a:lnTo>
                  <a:lnTo>
                    <a:pt x="11" y="49"/>
                  </a:lnTo>
                  <a:lnTo>
                    <a:pt x="9" y="49"/>
                  </a:lnTo>
                  <a:lnTo>
                    <a:pt x="0" y="25"/>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4" name="Freeform 10664"/>
            <p:cNvSpPr>
              <a:spLocks/>
            </p:cNvSpPr>
            <p:nvPr/>
          </p:nvSpPr>
          <p:spPr bwMode="auto">
            <a:xfrm>
              <a:off x="5370783" y="3501399"/>
              <a:ext cx="35824" cy="87129"/>
            </a:xfrm>
            <a:custGeom>
              <a:avLst/>
              <a:gdLst>
                <a:gd name="T0" fmla="*/ 0 w 18"/>
                <a:gd name="T1" fmla="*/ 25 h 49"/>
                <a:gd name="T2" fmla="*/ 13 w 18"/>
                <a:gd name="T3" fmla="*/ 2 h 49"/>
                <a:gd name="T4" fmla="*/ 18 w 18"/>
                <a:gd name="T5" fmla="*/ 0 h 49"/>
                <a:gd name="T6" fmla="*/ 18 w 18"/>
                <a:gd name="T7" fmla="*/ 7 h 49"/>
                <a:gd name="T8" fmla="*/ 11 w 18"/>
                <a:gd name="T9" fmla="*/ 14 h 49"/>
                <a:gd name="T10" fmla="*/ 9 w 18"/>
                <a:gd name="T11" fmla="*/ 25 h 49"/>
                <a:gd name="T12" fmla="*/ 15 w 18"/>
                <a:gd name="T13" fmla="*/ 23 h 49"/>
                <a:gd name="T14" fmla="*/ 11 w 18"/>
                <a:gd name="T15" fmla="*/ 49 h 49"/>
                <a:gd name="T16" fmla="*/ 9 w 18"/>
                <a:gd name="T17" fmla="*/ 49 h 49"/>
                <a:gd name="T18" fmla="*/ 0 w 18"/>
                <a:gd name="T19" fmla="*/ 2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9"/>
                <a:gd name="T32" fmla="*/ 18 w 18"/>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9">
                  <a:moveTo>
                    <a:pt x="0" y="25"/>
                  </a:moveTo>
                  <a:lnTo>
                    <a:pt x="13" y="2"/>
                  </a:lnTo>
                  <a:lnTo>
                    <a:pt x="18" y="0"/>
                  </a:lnTo>
                  <a:lnTo>
                    <a:pt x="18" y="7"/>
                  </a:lnTo>
                  <a:lnTo>
                    <a:pt x="11" y="14"/>
                  </a:lnTo>
                  <a:lnTo>
                    <a:pt x="9" y="25"/>
                  </a:lnTo>
                  <a:lnTo>
                    <a:pt x="15" y="23"/>
                  </a:lnTo>
                  <a:lnTo>
                    <a:pt x="11" y="49"/>
                  </a:lnTo>
                  <a:lnTo>
                    <a:pt x="9" y="49"/>
                  </a:lnTo>
                  <a:lnTo>
                    <a:pt x="0" y="25"/>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5" name="Freeform 10665"/>
            <p:cNvSpPr>
              <a:spLocks/>
            </p:cNvSpPr>
            <p:nvPr/>
          </p:nvSpPr>
          <p:spPr bwMode="auto">
            <a:xfrm>
              <a:off x="4369705" y="3993949"/>
              <a:ext cx="143295" cy="135140"/>
            </a:xfrm>
            <a:custGeom>
              <a:avLst/>
              <a:gdLst>
                <a:gd name="T0" fmla="*/ 0 w 72"/>
                <a:gd name="T1" fmla="*/ 49 h 76"/>
                <a:gd name="T2" fmla="*/ 14 w 72"/>
                <a:gd name="T3" fmla="*/ 58 h 76"/>
                <a:gd name="T4" fmla="*/ 11 w 72"/>
                <a:gd name="T5" fmla="*/ 76 h 76"/>
                <a:gd name="T6" fmla="*/ 67 w 72"/>
                <a:gd name="T7" fmla="*/ 67 h 76"/>
                <a:gd name="T8" fmla="*/ 72 w 72"/>
                <a:gd name="T9" fmla="*/ 16 h 76"/>
                <a:gd name="T10" fmla="*/ 47 w 72"/>
                <a:gd name="T11" fmla="*/ 14 h 76"/>
                <a:gd name="T12" fmla="*/ 40 w 72"/>
                <a:gd name="T13" fmla="*/ 5 h 76"/>
                <a:gd name="T14" fmla="*/ 29 w 72"/>
                <a:gd name="T15" fmla="*/ 0 h 76"/>
                <a:gd name="T16" fmla="*/ 9 w 72"/>
                <a:gd name="T17" fmla="*/ 7 h 76"/>
                <a:gd name="T18" fmla="*/ 11 w 72"/>
                <a:gd name="T19" fmla="*/ 29 h 76"/>
                <a:gd name="T20" fmla="*/ 5 w 72"/>
                <a:gd name="T21" fmla="*/ 27 h 76"/>
                <a:gd name="T22" fmla="*/ 3 w 72"/>
                <a:gd name="T23" fmla="*/ 38 h 76"/>
                <a:gd name="T24" fmla="*/ 0 w 72"/>
                <a:gd name="T25" fmla="*/ 49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76"/>
                <a:gd name="T41" fmla="*/ 72 w 7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76">
                  <a:moveTo>
                    <a:pt x="0" y="49"/>
                  </a:moveTo>
                  <a:lnTo>
                    <a:pt x="14" y="58"/>
                  </a:lnTo>
                  <a:lnTo>
                    <a:pt x="11" y="76"/>
                  </a:lnTo>
                  <a:lnTo>
                    <a:pt x="67" y="67"/>
                  </a:lnTo>
                  <a:lnTo>
                    <a:pt x="72" y="16"/>
                  </a:lnTo>
                  <a:lnTo>
                    <a:pt x="47" y="14"/>
                  </a:lnTo>
                  <a:lnTo>
                    <a:pt x="40" y="5"/>
                  </a:lnTo>
                  <a:lnTo>
                    <a:pt x="29" y="0"/>
                  </a:lnTo>
                  <a:lnTo>
                    <a:pt x="9" y="7"/>
                  </a:lnTo>
                  <a:lnTo>
                    <a:pt x="11" y="29"/>
                  </a:lnTo>
                  <a:lnTo>
                    <a:pt x="5" y="27"/>
                  </a:lnTo>
                  <a:lnTo>
                    <a:pt x="3" y="38"/>
                  </a:lnTo>
                  <a:lnTo>
                    <a:pt x="0" y="49"/>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6" name="Freeform 10666"/>
            <p:cNvSpPr>
              <a:spLocks/>
            </p:cNvSpPr>
            <p:nvPr/>
          </p:nvSpPr>
          <p:spPr bwMode="auto">
            <a:xfrm>
              <a:off x="4369705" y="3993949"/>
              <a:ext cx="143295" cy="135140"/>
            </a:xfrm>
            <a:custGeom>
              <a:avLst/>
              <a:gdLst>
                <a:gd name="T0" fmla="*/ 0 w 72"/>
                <a:gd name="T1" fmla="*/ 49 h 76"/>
                <a:gd name="T2" fmla="*/ 14 w 72"/>
                <a:gd name="T3" fmla="*/ 58 h 76"/>
                <a:gd name="T4" fmla="*/ 11 w 72"/>
                <a:gd name="T5" fmla="*/ 76 h 76"/>
                <a:gd name="T6" fmla="*/ 67 w 72"/>
                <a:gd name="T7" fmla="*/ 67 h 76"/>
                <a:gd name="T8" fmla="*/ 72 w 72"/>
                <a:gd name="T9" fmla="*/ 16 h 76"/>
                <a:gd name="T10" fmla="*/ 47 w 72"/>
                <a:gd name="T11" fmla="*/ 14 h 76"/>
                <a:gd name="T12" fmla="*/ 40 w 72"/>
                <a:gd name="T13" fmla="*/ 5 h 76"/>
                <a:gd name="T14" fmla="*/ 29 w 72"/>
                <a:gd name="T15" fmla="*/ 0 h 76"/>
                <a:gd name="T16" fmla="*/ 9 w 72"/>
                <a:gd name="T17" fmla="*/ 7 h 76"/>
                <a:gd name="T18" fmla="*/ 11 w 72"/>
                <a:gd name="T19" fmla="*/ 29 h 76"/>
                <a:gd name="T20" fmla="*/ 5 w 72"/>
                <a:gd name="T21" fmla="*/ 27 h 76"/>
                <a:gd name="T22" fmla="*/ 3 w 72"/>
                <a:gd name="T23" fmla="*/ 38 h 76"/>
                <a:gd name="T24" fmla="*/ 0 w 72"/>
                <a:gd name="T25" fmla="*/ 49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76"/>
                <a:gd name="T41" fmla="*/ 72 w 72"/>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76">
                  <a:moveTo>
                    <a:pt x="0" y="49"/>
                  </a:moveTo>
                  <a:lnTo>
                    <a:pt x="14" y="58"/>
                  </a:lnTo>
                  <a:lnTo>
                    <a:pt x="11" y="76"/>
                  </a:lnTo>
                  <a:lnTo>
                    <a:pt x="67" y="67"/>
                  </a:lnTo>
                  <a:lnTo>
                    <a:pt x="72" y="16"/>
                  </a:lnTo>
                  <a:lnTo>
                    <a:pt x="47" y="14"/>
                  </a:lnTo>
                  <a:lnTo>
                    <a:pt x="40" y="5"/>
                  </a:lnTo>
                  <a:lnTo>
                    <a:pt x="29" y="0"/>
                  </a:lnTo>
                  <a:lnTo>
                    <a:pt x="9" y="7"/>
                  </a:lnTo>
                  <a:lnTo>
                    <a:pt x="11" y="29"/>
                  </a:lnTo>
                  <a:lnTo>
                    <a:pt x="5" y="27"/>
                  </a:lnTo>
                  <a:lnTo>
                    <a:pt x="3" y="38"/>
                  </a:lnTo>
                  <a:lnTo>
                    <a:pt x="0" y="49"/>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7" name="Freeform 10667"/>
            <p:cNvSpPr>
              <a:spLocks/>
            </p:cNvSpPr>
            <p:nvPr/>
          </p:nvSpPr>
          <p:spPr bwMode="auto">
            <a:xfrm>
              <a:off x="5388696" y="3497844"/>
              <a:ext cx="101502" cy="96020"/>
            </a:xfrm>
            <a:custGeom>
              <a:avLst/>
              <a:gdLst>
                <a:gd name="T0" fmla="*/ 0 w 51"/>
                <a:gd name="T1" fmla="*/ 27 h 54"/>
                <a:gd name="T2" fmla="*/ 6 w 51"/>
                <a:gd name="T3" fmla="*/ 25 h 54"/>
                <a:gd name="T4" fmla="*/ 2 w 51"/>
                <a:gd name="T5" fmla="*/ 51 h 54"/>
                <a:gd name="T6" fmla="*/ 15 w 51"/>
                <a:gd name="T7" fmla="*/ 54 h 54"/>
                <a:gd name="T8" fmla="*/ 31 w 51"/>
                <a:gd name="T9" fmla="*/ 45 h 54"/>
                <a:gd name="T10" fmla="*/ 38 w 51"/>
                <a:gd name="T11" fmla="*/ 36 h 54"/>
                <a:gd name="T12" fmla="*/ 24 w 51"/>
                <a:gd name="T13" fmla="*/ 25 h 54"/>
                <a:gd name="T14" fmla="*/ 51 w 51"/>
                <a:gd name="T15" fmla="*/ 16 h 54"/>
                <a:gd name="T16" fmla="*/ 47 w 51"/>
                <a:gd name="T17" fmla="*/ 0 h 54"/>
                <a:gd name="T18" fmla="*/ 20 w 51"/>
                <a:gd name="T19" fmla="*/ 13 h 54"/>
                <a:gd name="T20" fmla="*/ 9 w 51"/>
                <a:gd name="T21" fmla="*/ 9 h 54"/>
                <a:gd name="T22" fmla="*/ 2 w 51"/>
                <a:gd name="T23" fmla="*/ 16 h 54"/>
                <a:gd name="T24" fmla="*/ 0 w 51"/>
                <a:gd name="T25" fmla="*/ 2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4"/>
                <a:gd name="T41" fmla="*/ 51 w 5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4">
                  <a:moveTo>
                    <a:pt x="0" y="27"/>
                  </a:moveTo>
                  <a:lnTo>
                    <a:pt x="6" y="25"/>
                  </a:lnTo>
                  <a:lnTo>
                    <a:pt x="2" y="51"/>
                  </a:lnTo>
                  <a:lnTo>
                    <a:pt x="15" y="54"/>
                  </a:lnTo>
                  <a:lnTo>
                    <a:pt x="31" y="45"/>
                  </a:lnTo>
                  <a:lnTo>
                    <a:pt x="38" y="36"/>
                  </a:lnTo>
                  <a:lnTo>
                    <a:pt x="24" y="25"/>
                  </a:lnTo>
                  <a:lnTo>
                    <a:pt x="51" y="16"/>
                  </a:lnTo>
                  <a:lnTo>
                    <a:pt x="47" y="0"/>
                  </a:lnTo>
                  <a:lnTo>
                    <a:pt x="20" y="13"/>
                  </a:lnTo>
                  <a:lnTo>
                    <a:pt x="9" y="9"/>
                  </a:lnTo>
                  <a:lnTo>
                    <a:pt x="2" y="16"/>
                  </a:lnTo>
                  <a:lnTo>
                    <a:pt x="0" y="2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8" name="Freeform 10668"/>
            <p:cNvSpPr>
              <a:spLocks/>
            </p:cNvSpPr>
            <p:nvPr/>
          </p:nvSpPr>
          <p:spPr bwMode="auto">
            <a:xfrm>
              <a:off x="5388696" y="3497844"/>
              <a:ext cx="101502" cy="96020"/>
            </a:xfrm>
            <a:custGeom>
              <a:avLst/>
              <a:gdLst>
                <a:gd name="T0" fmla="*/ 0 w 51"/>
                <a:gd name="T1" fmla="*/ 27 h 54"/>
                <a:gd name="T2" fmla="*/ 6 w 51"/>
                <a:gd name="T3" fmla="*/ 25 h 54"/>
                <a:gd name="T4" fmla="*/ 2 w 51"/>
                <a:gd name="T5" fmla="*/ 51 h 54"/>
                <a:gd name="T6" fmla="*/ 15 w 51"/>
                <a:gd name="T7" fmla="*/ 54 h 54"/>
                <a:gd name="T8" fmla="*/ 31 w 51"/>
                <a:gd name="T9" fmla="*/ 45 h 54"/>
                <a:gd name="T10" fmla="*/ 38 w 51"/>
                <a:gd name="T11" fmla="*/ 36 h 54"/>
                <a:gd name="T12" fmla="*/ 24 w 51"/>
                <a:gd name="T13" fmla="*/ 25 h 54"/>
                <a:gd name="T14" fmla="*/ 51 w 51"/>
                <a:gd name="T15" fmla="*/ 16 h 54"/>
                <a:gd name="T16" fmla="*/ 47 w 51"/>
                <a:gd name="T17" fmla="*/ 0 h 54"/>
                <a:gd name="T18" fmla="*/ 20 w 51"/>
                <a:gd name="T19" fmla="*/ 13 h 54"/>
                <a:gd name="T20" fmla="*/ 9 w 51"/>
                <a:gd name="T21" fmla="*/ 9 h 54"/>
                <a:gd name="T22" fmla="*/ 2 w 51"/>
                <a:gd name="T23" fmla="*/ 16 h 54"/>
                <a:gd name="T24" fmla="*/ 0 w 51"/>
                <a:gd name="T25" fmla="*/ 2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4"/>
                <a:gd name="T41" fmla="*/ 51 w 51"/>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4">
                  <a:moveTo>
                    <a:pt x="0" y="27"/>
                  </a:moveTo>
                  <a:lnTo>
                    <a:pt x="6" y="25"/>
                  </a:lnTo>
                  <a:lnTo>
                    <a:pt x="2" y="51"/>
                  </a:lnTo>
                  <a:lnTo>
                    <a:pt x="15" y="54"/>
                  </a:lnTo>
                  <a:lnTo>
                    <a:pt x="31" y="45"/>
                  </a:lnTo>
                  <a:lnTo>
                    <a:pt x="38" y="36"/>
                  </a:lnTo>
                  <a:lnTo>
                    <a:pt x="24" y="25"/>
                  </a:lnTo>
                  <a:lnTo>
                    <a:pt x="51" y="16"/>
                  </a:lnTo>
                  <a:lnTo>
                    <a:pt x="47" y="0"/>
                  </a:lnTo>
                  <a:lnTo>
                    <a:pt x="20" y="13"/>
                  </a:lnTo>
                  <a:lnTo>
                    <a:pt x="9" y="9"/>
                  </a:lnTo>
                  <a:lnTo>
                    <a:pt x="2" y="16"/>
                  </a:lnTo>
                  <a:lnTo>
                    <a:pt x="0" y="2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79" name="Freeform 10669"/>
            <p:cNvSpPr>
              <a:spLocks/>
            </p:cNvSpPr>
            <p:nvPr/>
          </p:nvSpPr>
          <p:spPr bwMode="auto">
            <a:xfrm>
              <a:off x="5370783" y="4125533"/>
              <a:ext cx="187080" cy="195597"/>
            </a:xfrm>
            <a:custGeom>
              <a:avLst/>
              <a:gdLst>
                <a:gd name="T0" fmla="*/ 0 w 94"/>
                <a:gd name="T1" fmla="*/ 7 h 110"/>
                <a:gd name="T2" fmla="*/ 22 w 94"/>
                <a:gd name="T3" fmla="*/ 0 h 110"/>
                <a:gd name="T4" fmla="*/ 60 w 94"/>
                <a:gd name="T5" fmla="*/ 13 h 110"/>
                <a:gd name="T6" fmla="*/ 94 w 94"/>
                <a:gd name="T7" fmla="*/ 9 h 110"/>
                <a:gd name="T8" fmla="*/ 85 w 94"/>
                <a:gd name="T9" fmla="*/ 20 h 110"/>
                <a:gd name="T10" fmla="*/ 85 w 94"/>
                <a:gd name="T11" fmla="*/ 63 h 110"/>
                <a:gd name="T12" fmla="*/ 89 w 94"/>
                <a:gd name="T13" fmla="*/ 74 h 110"/>
                <a:gd name="T14" fmla="*/ 62 w 94"/>
                <a:gd name="T15" fmla="*/ 110 h 110"/>
                <a:gd name="T16" fmla="*/ 4 w 94"/>
                <a:gd name="T17" fmla="*/ 65 h 110"/>
                <a:gd name="T18" fmla="*/ 11 w 94"/>
                <a:gd name="T19" fmla="*/ 58 h 110"/>
                <a:gd name="T20" fmla="*/ 0 w 94"/>
                <a:gd name="T21" fmla="*/ 51 h 110"/>
                <a:gd name="T22" fmla="*/ 13 w 94"/>
                <a:gd name="T23" fmla="*/ 29 h 110"/>
                <a:gd name="T24" fmla="*/ 0 w 94"/>
                <a:gd name="T25" fmla="*/ 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10"/>
                <a:gd name="T41" fmla="*/ 94 w 94"/>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10">
                  <a:moveTo>
                    <a:pt x="0" y="7"/>
                  </a:moveTo>
                  <a:lnTo>
                    <a:pt x="22" y="0"/>
                  </a:lnTo>
                  <a:lnTo>
                    <a:pt x="60" y="13"/>
                  </a:lnTo>
                  <a:lnTo>
                    <a:pt x="94" y="9"/>
                  </a:lnTo>
                  <a:lnTo>
                    <a:pt x="85" y="20"/>
                  </a:lnTo>
                  <a:lnTo>
                    <a:pt x="85" y="63"/>
                  </a:lnTo>
                  <a:lnTo>
                    <a:pt x="89" y="74"/>
                  </a:lnTo>
                  <a:lnTo>
                    <a:pt x="62" y="110"/>
                  </a:lnTo>
                  <a:lnTo>
                    <a:pt x="4" y="65"/>
                  </a:lnTo>
                  <a:lnTo>
                    <a:pt x="11" y="58"/>
                  </a:lnTo>
                  <a:lnTo>
                    <a:pt x="0" y="51"/>
                  </a:lnTo>
                  <a:lnTo>
                    <a:pt x="13" y="29"/>
                  </a:lnTo>
                  <a:lnTo>
                    <a:pt x="0" y="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0" name="Freeform 10670"/>
            <p:cNvSpPr>
              <a:spLocks/>
            </p:cNvSpPr>
            <p:nvPr/>
          </p:nvSpPr>
          <p:spPr bwMode="auto">
            <a:xfrm>
              <a:off x="5370783" y="4125533"/>
              <a:ext cx="187080" cy="195597"/>
            </a:xfrm>
            <a:custGeom>
              <a:avLst/>
              <a:gdLst>
                <a:gd name="T0" fmla="*/ 0 w 94"/>
                <a:gd name="T1" fmla="*/ 7 h 110"/>
                <a:gd name="T2" fmla="*/ 22 w 94"/>
                <a:gd name="T3" fmla="*/ 0 h 110"/>
                <a:gd name="T4" fmla="*/ 60 w 94"/>
                <a:gd name="T5" fmla="*/ 13 h 110"/>
                <a:gd name="T6" fmla="*/ 94 w 94"/>
                <a:gd name="T7" fmla="*/ 9 h 110"/>
                <a:gd name="T8" fmla="*/ 85 w 94"/>
                <a:gd name="T9" fmla="*/ 20 h 110"/>
                <a:gd name="T10" fmla="*/ 85 w 94"/>
                <a:gd name="T11" fmla="*/ 63 h 110"/>
                <a:gd name="T12" fmla="*/ 89 w 94"/>
                <a:gd name="T13" fmla="*/ 74 h 110"/>
                <a:gd name="T14" fmla="*/ 62 w 94"/>
                <a:gd name="T15" fmla="*/ 110 h 110"/>
                <a:gd name="T16" fmla="*/ 4 w 94"/>
                <a:gd name="T17" fmla="*/ 65 h 110"/>
                <a:gd name="T18" fmla="*/ 11 w 94"/>
                <a:gd name="T19" fmla="*/ 58 h 110"/>
                <a:gd name="T20" fmla="*/ 0 w 94"/>
                <a:gd name="T21" fmla="*/ 51 h 110"/>
                <a:gd name="T22" fmla="*/ 13 w 94"/>
                <a:gd name="T23" fmla="*/ 29 h 110"/>
                <a:gd name="T24" fmla="*/ 0 w 94"/>
                <a:gd name="T25" fmla="*/ 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10"/>
                <a:gd name="T41" fmla="*/ 94 w 94"/>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10">
                  <a:moveTo>
                    <a:pt x="0" y="7"/>
                  </a:moveTo>
                  <a:lnTo>
                    <a:pt x="22" y="0"/>
                  </a:lnTo>
                  <a:lnTo>
                    <a:pt x="60" y="13"/>
                  </a:lnTo>
                  <a:lnTo>
                    <a:pt x="94" y="9"/>
                  </a:lnTo>
                  <a:lnTo>
                    <a:pt x="85" y="20"/>
                  </a:lnTo>
                  <a:lnTo>
                    <a:pt x="85" y="63"/>
                  </a:lnTo>
                  <a:lnTo>
                    <a:pt x="89" y="74"/>
                  </a:lnTo>
                  <a:lnTo>
                    <a:pt x="62" y="110"/>
                  </a:lnTo>
                  <a:lnTo>
                    <a:pt x="4" y="65"/>
                  </a:lnTo>
                  <a:lnTo>
                    <a:pt x="11" y="58"/>
                  </a:lnTo>
                  <a:lnTo>
                    <a:pt x="0" y="51"/>
                  </a:lnTo>
                  <a:lnTo>
                    <a:pt x="13" y="29"/>
                  </a:lnTo>
                  <a:lnTo>
                    <a:pt x="0" y="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1" name="Freeform 10671"/>
            <p:cNvSpPr>
              <a:spLocks/>
            </p:cNvSpPr>
            <p:nvPr/>
          </p:nvSpPr>
          <p:spPr bwMode="auto">
            <a:xfrm>
              <a:off x="5663345" y="3577861"/>
              <a:ext cx="43785" cy="32007"/>
            </a:xfrm>
            <a:custGeom>
              <a:avLst/>
              <a:gdLst>
                <a:gd name="T0" fmla="*/ 0 w 22"/>
                <a:gd name="T1" fmla="*/ 11 h 18"/>
                <a:gd name="T2" fmla="*/ 22 w 22"/>
                <a:gd name="T3" fmla="*/ 18 h 18"/>
                <a:gd name="T4" fmla="*/ 18 w 22"/>
                <a:gd name="T5" fmla="*/ 0 h 18"/>
                <a:gd name="T6" fmla="*/ 0 w 22"/>
                <a:gd name="T7" fmla="*/ 11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0" y="11"/>
                  </a:moveTo>
                  <a:lnTo>
                    <a:pt x="22" y="18"/>
                  </a:lnTo>
                  <a:lnTo>
                    <a:pt x="18" y="0"/>
                  </a:lnTo>
                  <a:lnTo>
                    <a:pt x="0" y="11"/>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2" name="Freeform 10672"/>
            <p:cNvSpPr>
              <a:spLocks/>
            </p:cNvSpPr>
            <p:nvPr/>
          </p:nvSpPr>
          <p:spPr bwMode="auto">
            <a:xfrm>
              <a:off x="5663345" y="3577861"/>
              <a:ext cx="43785" cy="32007"/>
            </a:xfrm>
            <a:custGeom>
              <a:avLst/>
              <a:gdLst>
                <a:gd name="T0" fmla="*/ 0 w 22"/>
                <a:gd name="T1" fmla="*/ 11 h 18"/>
                <a:gd name="T2" fmla="*/ 22 w 22"/>
                <a:gd name="T3" fmla="*/ 18 h 18"/>
                <a:gd name="T4" fmla="*/ 18 w 22"/>
                <a:gd name="T5" fmla="*/ 0 h 18"/>
                <a:gd name="T6" fmla="*/ 0 w 22"/>
                <a:gd name="T7" fmla="*/ 11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0" y="11"/>
                  </a:moveTo>
                  <a:lnTo>
                    <a:pt x="22" y="18"/>
                  </a:lnTo>
                  <a:lnTo>
                    <a:pt x="18" y="0"/>
                  </a:lnTo>
                  <a:lnTo>
                    <a:pt x="0" y="1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3" name="Freeform 10673"/>
            <p:cNvSpPr>
              <a:spLocks/>
            </p:cNvSpPr>
            <p:nvPr/>
          </p:nvSpPr>
          <p:spPr bwMode="auto">
            <a:xfrm>
              <a:off x="5396657" y="3465837"/>
              <a:ext cx="35824" cy="39119"/>
            </a:xfrm>
            <a:custGeom>
              <a:avLst/>
              <a:gdLst>
                <a:gd name="T0" fmla="*/ 0 w 18"/>
                <a:gd name="T1" fmla="*/ 22 h 22"/>
                <a:gd name="T2" fmla="*/ 11 w 18"/>
                <a:gd name="T3" fmla="*/ 0 h 22"/>
                <a:gd name="T4" fmla="*/ 18 w 18"/>
                <a:gd name="T5" fmla="*/ 7 h 22"/>
                <a:gd name="T6" fmla="*/ 5 w 18"/>
                <a:gd name="T7" fmla="*/ 22 h 22"/>
                <a:gd name="T8" fmla="*/ 0 w 18"/>
                <a:gd name="T9" fmla="*/ 22 h 22"/>
                <a:gd name="T10" fmla="*/ 0 60000 65536"/>
                <a:gd name="T11" fmla="*/ 0 60000 65536"/>
                <a:gd name="T12" fmla="*/ 0 60000 65536"/>
                <a:gd name="T13" fmla="*/ 0 60000 65536"/>
                <a:gd name="T14" fmla="*/ 0 60000 65536"/>
                <a:gd name="T15" fmla="*/ 0 w 18"/>
                <a:gd name="T16" fmla="*/ 0 h 22"/>
                <a:gd name="T17" fmla="*/ 18 w 18"/>
                <a:gd name="T18" fmla="*/ 22 h 22"/>
              </a:gdLst>
              <a:ahLst/>
              <a:cxnLst>
                <a:cxn ang="T10">
                  <a:pos x="T0" y="T1"/>
                </a:cxn>
                <a:cxn ang="T11">
                  <a:pos x="T2" y="T3"/>
                </a:cxn>
                <a:cxn ang="T12">
                  <a:pos x="T4" y="T5"/>
                </a:cxn>
                <a:cxn ang="T13">
                  <a:pos x="T6" y="T7"/>
                </a:cxn>
                <a:cxn ang="T14">
                  <a:pos x="T8" y="T9"/>
                </a:cxn>
              </a:cxnLst>
              <a:rect l="T15" t="T16" r="T17" b="T18"/>
              <a:pathLst>
                <a:path w="18" h="22">
                  <a:moveTo>
                    <a:pt x="0" y="22"/>
                  </a:moveTo>
                  <a:lnTo>
                    <a:pt x="11" y="0"/>
                  </a:lnTo>
                  <a:lnTo>
                    <a:pt x="18" y="7"/>
                  </a:lnTo>
                  <a:lnTo>
                    <a:pt x="5" y="22"/>
                  </a:lnTo>
                  <a:lnTo>
                    <a:pt x="0" y="2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4" name="Freeform 10674"/>
            <p:cNvSpPr>
              <a:spLocks/>
            </p:cNvSpPr>
            <p:nvPr/>
          </p:nvSpPr>
          <p:spPr bwMode="auto">
            <a:xfrm>
              <a:off x="5396657" y="3465837"/>
              <a:ext cx="35824" cy="39119"/>
            </a:xfrm>
            <a:custGeom>
              <a:avLst/>
              <a:gdLst>
                <a:gd name="T0" fmla="*/ 0 w 18"/>
                <a:gd name="T1" fmla="*/ 22 h 22"/>
                <a:gd name="T2" fmla="*/ 11 w 18"/>
                <a:gd name="T3" fmla="*/ 0 h 22"/>
                <a:gd name="T4" fmla="*/ 18 w 18"/>
                <a:gd name="T5" fmla="*/ 7 h 22"/>
                <a:gd name="T6" fmla="*/ 5 w 18"/>
                <a:gd name="T7" fmla="*/ 22 h 22"/>
                <a:gd name="T8" fmla="*/ 0 w 18"/>
                <a:gd name="T9" fmla="*/ 22 h 22"/>
                <a:gd name="T10" fmla="*/ 0 60000 65536"/>
                <a:gd name="T11" fmla="*/ 0 60000 65536"/>
                <a:gd name="T12" fmla="*/ 0 60000 65536"/>
                <a:gd name="T13" fmla="*/ 0 60000 65536"/>
                <a:gd name="T14" fmla="*/ 0 60000 65536"/>
                <a:gd name="T15" fmla="*/ 0 w 18"/>
                <a:gd name="T16" fmla="*/ 0 h 22"/>
                <a:gd name="T17" fmla="*/ 18 w 18"/>
                <a:gd name="T18" fmla="*/ 22 h 22"/>
              </a:gdLst>
              <a:ahLst/>
              <a:cxnLst>
                <a:cxn ang="T10">
                  <a:pos x="T0" y="T1"/>
                </a:cxn>
                <a:cxn ang="T11">
                  <a:pos x="T2" y="T3"/>
                </a:cxn>
                <a:cxn ang="T12">
                  <a:pos x="T4" y="T5"/>
                </a:cxn>
                <a:cxn ang="T13">
                  <a:pos x="T6" y="T7"/>
                </a:cxn>
                <a:cxn ang="T14">
                  <a:pos x="T8" y="T9"/>
                </a:cxn>
              </a:cxnLst>
              <a:rect l="T15" t="T16" r="T17" b="T18"/>
              <a:pathLst>
                <a:path w="18" h="22">
                  <a:moveTo>
                    <a:pt x="0" y="22"/>
                  </a:moveTo>
                  <a:lnTo>
                    <a:pt x="11" y="0"/>
                  </a:lnTo>
                  <a:lnTo>
                    <a:pt x="18" y="7"/>
                  </a:lnTo>
                  <a:lnTo>
                    <a:pt x="5" y="22"/>
                  </a:lnTo>
                  <a:lnTo>
                    <a:pt x="0" y="2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5" name="Freeform 10675"/>
            <p:cNvSpPr>
              <a:spLocks/>
            </p:cNvSpPr>
            <p:nvPr/>
          </p:nvSpPr>
          <p:spPr bwMode="auto">
            <a:xfrm>
              <a:off x="4304027" y="4045516"/>
              <a:ext cx="93540" cy="83574"/>
            </a:xfrm>
            <a:custGeom>
              <a:avLst/>
              <a:gdLst>
                <a:gd name="T0" fmla="*/ 0 w 47"/>
                <a:gd name="T1" fmla="*/ 16 h 47"/>
                <a:gd name="T2" fmla="*/ 47 w 47"/>
                <a:gd name="T3" fmla="*/ 47 h 47"/>
                <a:gd name="T4" fmla="*/ 47 w 47"/>
                <a:gd name="T5" fmla="*/ 29 h 47"/>
                <a:gd name="T6" fmla="*/ 36 w 47"/>
                <a:gd name="T7" fmla="*/ 20 h 47"/>
                <a:gd name="T8" fmla="*/ 36 w 47"/>
                <a:gd name="T9" fmla="*/ 9 h 47"/>
                <a:gd name="T10" fmla="*/ 24 w 47"/>
                <a:gd name="T11" fmla="*/ 12 h 47"/>
                <a:gd name="T12" fmla="*/ 22 w 47"/>
                <a:gd name="T13" fmla="*/ 0 h 47"/>
                <a:gd name="T14" fmla="*/ 15 w 47"/>
                <a:gd name="T15" fmla="*/ 0 h 47"/>
                <a:gd name="T16" fmla="*/ 0 w 47"/>
                <a:gd name="T17" fmla="*/ 1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7"/>
                <a:gd name="T29" fmla="*/ 47 w 4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7">
                  <a:moveTo>
                    <a:pt x="0" y="16"/>
                  </a:moveTo>
                  <a:lnTo>
                    <a:pt x="47" y="47"/>
                  </a:lnTo>
                  <a:lnTo>
                    <a:pt x="47" y="29"/>
                  </a:lnTo>
                  <a:lnTo>
                    <a:pt x="36" y="20"/>
                  </a:lnTo>
                  <a:lnTo>
                    <a:pt x="36" y="9"/>
                  </a:lnTo>
                  <a:lnTo>
                    <a:pt x="24" y="12"/>
                  </a:lnTo>
                  <a:lnTo>
                    <a:pt x="22" y="0"/>
                  </a:lnTo>
                  <a:lnTo>
                    <a:pt x="15" y="0"/>
                  </a:lnTo>
                  <a:lnTo>
                    <a:pt x="0" y="1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6" name="Freeform 10676"/>
            <p:cNvSpPr>
              <a:spLocks/>
            </p:cNvSpPr>
            <p:nvPr/>
          </p:nvSpPr>
          <p:spPr bwMode="auto">
            <a:xfrm>
              <a:off x="4304027" y="4045516"/>
              <a:ext cx="93540" cy="83574"/>
            </a:xfrm>
            <a:custGeom>
              <a:avLst/>
              <a:gdLst>
                <a:gd name="T0" fmla="*/ 0 w 47"/>
                <a:gd name="T1" fmla="*/ 16 h 47"/>
                <a:gd name="T2" fmla="*/ 47 w 47"/>
                <a:gd name="T3" fmla="*/ 47 h 47"/>
                <a:gd name="T4" fmla="*/ 47 w 47"/>
                <a:gd name="T5" fmla="*/ 29 h 47"/>
                <a:gd name="T6" fmla="*/ 36 w 47"/>
                <a:gd name="T7" fmla="*/ 20 h 47"/>
                <a:gd name="T8" fmla="*/ 36 w 47"/>
                <a:gd name="T9" fmla="*/ 9 h 47"/>
                <a:gd name="T10" fmla="*/ 24 w 47"/>
                <a:gd name="T11" fmla="*/ 12 h 47"/>
                <a:gd name="T12" fmla="*/ 22 w 47"/>
                <a:gd name="T13" fmla="*/ 0 h 47"/>
                <a:gd name="T14" fmla="*/ 15 w 47"/>
                <a:gd name="T15" fmla="*/ 0 h 47"/>
                <a:gd name="T16" fmla="*/ 0 w 47"/>
                <a:gd name="T17" fmla="*/ 1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7"/>
                <a:gd name="T29" fmla="*/ 47 w 4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7">
                  <a:moveTo>
                    <a:pt x="0" y="16"/>
                  </a:moveTo>
                  <a:lnTo>
                    <a:pt x="47" y="47"/>
                  </a:lnTo>
                  <a:lnTo>
                    <a:pt x="47" y="29"/>
                  </a:lnTo>
                  <a:lnTo>
                    <a:pt x="36" y="20"/>
                  </a:lnTo>
                  <a:lnTo>
                    <a:pt x="36" y="9"/>
                  </a:lnTo>
                  <a:lnTo>
                    <a:pt x="24" y="12"/>
                  </a:lnTo>
                  <a:lnTo>
                    <a:pt x="22" y="0"/>
                  </a:lnTo>
                  <a:lnTo>
                    <a:pt x="15" y="0"/>
                  </a:lnTo>
                  <a:lnTo>
                    <a:pt x="0" y="1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7" name="Freeform 10677"/>
            <p:cNvSpPr>
              <a:spLocks/>
            </p:cNvSpPr>
            <p:nvPr/>
          </p:nvSpPr>
          <p:spPr bwMode="auto">
            <a:xfrm>
              <a:off x="4791629" y="3504955"/>
              <a:ext cx="370180" cy="302286"/>
            </a:xfrm>
            <a:custGeom>
              <a:avLst/>
              <a:gdLst>
                <a:gd name="T0" fmla="*/ 0 w 186"/>
                <a:gd name="T1" fmla="*/ 90 h 170"/>
                <a:gd name="T2" fmla="*/ 29 w 186"/>
                <a:gd name="T3" fmla="*/ 121 h 170"/>
                <a:gd name="T4" fmla="*/ 67 w 186"/>
                <a:gd name="T5" fmla="*/ 128 h 170"/>
                <a:gd name="T6" fmla="*/ 81 w 186"/>
                <a:gd name="T7" fmla="*/ 123 h 170"/>
                <a:gd name="T8" fmla="*/ 175 w 186"/>
                <a:gd name="T9" fmla="*/ 170 h 170"/>
                <a:gd name="T10" fmla="*/ 175 w 186"/>
                <a:gd name="T11" fmla="*/ 164 h 170"/>
                <a:gd name="T12" fmla="*/ 186 w 186"/>
                <a:gd name="T13" fmla="*/ 164 h 170"/>
                <a:gd name="T14" fmla="*/ 186 w 186"/>
                <a:gd name="T15" fmla="*/ 139 h 170"/>
                <a:gd name="T16" fmla="*/ 179 w 186"/>
                <a:gd name="T17" fmla="*/ 41 h 170"/>
                <a:gd name="T18" fmla="*/ 186 w 186"/>
                <a:gd name="T19" fmla="*/ 21 h 170"/>
                <a:gd name="T20" fmla="*/ 137 w 186"/>
                <a:gd name="T21" fmla="*/ 5 h 170"/>
                <a:gd name="T22" fmla="*/ 125 w 186"/>
                <a:gd name="T23" fmla="*/ 14 h 170"/>
                <a:gd name="T24" fmla="*/ 123 w 186"/>
                <a:gd name="T25" fmla="*/ 32 h 170"/>
                <a:gd name="T26" fmla="*/ 112 w 186"/>
                <a:gd name="T27" fmla="*/ 36 h 170"/>
                <a:gd name="T28" fmla="*/ 76 w 186"/>
                <a:gd name="T29" fmla="*/ 23 h 170"/>
                <a:gd name="T30" fmla="*/ 67 w 186"/>
                <a:gd name="T31" fmla="*/ 12 h 170"/>
                <a:gd name="T32" fmla="*/ 25 w 186"/>
                <a:gd name="T33" fmla="*/ 0 h 170"/>
                <a:gd name="T34" fmla="*/ 3 w 186"/>
                <a:gd name="T35" fmla="*/ 36 h 170"/>
                <a:gd name="T36" fmla="*/ 0 w 186"/>
                <a:gd name="T37" fmla="*/ 9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6"/>
                <a:gd name="T58" fmla="*/ 0 h 170"/>
                <a:gd name="T59" fmla="*/ 186 w 18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6" h="170">
                  <a:moveTo>
                    <a:pt x="0" y="90"/>
                  </a:moveTo>
                  <a:lnTo>
                    <a:pt x="29" y="121"/>
                  </a:lnTo>
                  <a:lnTo>
                    <a:pt x="67" y="128"/>
                  </a:lnTo>
                  <a:lnTo>
                    <a:pt x="81" y="123"/>
                  </a:lnTo>
                  <a:lnTo>
                    <a:pt x="175" y="170"/>
                  </a:lnTo>
                  <a:lnTo>
                    <a:pt x="175" y="164"/>
                  </a:lnTo>
                  <a:lnTo>
                    <a:pt x="186" y="164"/>
                  </a:lnTo>
                  <a:lnTo>
                    <a:pt x="186" y="139"/>
                  </a:lnTo>
                  <a:lnTo>
                    <a:pt x="179" y="41"/>
                  </a:lnTo>
                  <a:lnTo>
                    <a:pt x="186" y="21"/>
                  </a:lnTo>
                  <a:lnTo>
                    <a:pt x="137" y="5"/>
                  </a:lnTo>
                  <a:lnTo>
                    <a:pt x="125" y="14"/>
                  </a:lnTo>
                  <a:lnTo>
                    <a:pt x="123" y="32"/>
                  </a:lnTo>
                  <a:lnTo>
                    <a:pt x="112" y="36"/>
                  </a:lnTo>
                  <a:lnTo>
                    <a:pt x="76" y="23"/>
                  </a:lnTo>
                  <a:lnTo>
                    <a:pt x="67" y="12"/>
                  </a:lnTo>
                  <a:lnTo>
                    <a:pt x="25" y="0"/>
                  </a:lnTo>
                  <a:lnTo>
                    <a:pt x="3" y="36"/>
                  </a:lnTo>
                  <a:lnTo>
                    <a:pt x="0" y="9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8" name="Freeform 10678"/>
            <p:cNvSpPr>
              <a:spLocks/>
            </p:cNvSpPr>
            <p:nvPr/>
          </p:nvSpPr>
          <p:spPr bwMode="auto">
            <a:xfrm>
              <a:off x="4791629" y="3504955"/>
              <a:ext cx="370180" cy="302286"/>
            </a:xfrm>
            <a:custGeom>
              <a:avLst/>
              <a:gdLst>
                <a:gd name="T0" fmla="*/ 0 w 186"/>
                <a:gd name="T1" fmla="*/ 90 h 170"/>
                <a:gd name="T2" fmla="*/ 29 w 186"/>
                <a:gd name="T3" fmla="*/ 121 h 170"/>
                <a:gd name="T4" fmla="*/ 67 w 186"/>
                <a:gd name="T5" fmla="*/ 128 h 170"/>
                <a:gd name="T6" fmla="*/ 81 w 186"/>
                <a:gd name="T7" fmla="*/ 123 h 170"/>
                <a:gd name="T8" fmla="*/ 175 w 186"/>
                <a:gd name="T9" fmla="*/ 170 h 170"/>
                <a:gd name="T10" fmla="*/ 175 w 186"/>
                <a:gd name="T11" fmla="*/ 164 h 170"/>
                <a:gd name="T12" fmla="*/ 186 w 186"/>
                <a:gd name="T13" fmla="*/ 164 h 170"/>
                <a:gd name="T14" fmla="*/ 186 w 186"/>
                <a:gd name="T15" fmla="*/ 139 h 170"/>
                <a:gd name="T16" fmla="*/ 179 w 186"/>
                <a:gd name="T17" fmla="*/ 41 h 170"/>
                <a:gd name="T18" fmla="*/ 186 w 186"/>
                <a:gd name="T19" fmla="*/ 21 h 170"/>
                <a:gd name="T20" fmla="*/ 137 w 186"/>
                <a:gd name="T21" fmla="*/ 5 h 170"/>
                <a:gd name="T22" fmla="*/ 125 w 186"/>
                <a:gd name="T23" fmla="*/ 14 h 170"/>
                <a:gd name="T24" fmla="*/ 123 w 186"/>
                <a:gd name="T25" fmla="*/ 32 h 170"/>
                <a:gd name="T26" fmla="*/ 112 w 186"/>
                <a:gd name="T27" fmla="*/ 36 h 170"/>
                <a:gd name="T28" fmla="*/ 76 w 186"/>
                <a:gd name="T29" fmla="*/ 23 h 170"/>
                <a:gd name="T30" fmla="*/ 67 w 186"/>
                <a:gd name="T31" fmla="*/ 12 h 170"/>
                <a:gd name="T32" fmla="*/ 25 w 186"/>
                <a:gd name="T33" fmla="*/ 0 h 170"/>
                <a:gd name="T34" fmla="*/ 3 w 186"/>
                <a:gd name="T35" fmla="*/ 36 h 170"/>
                <a:gd name="T36" fmla="*/ 0 w 186"/>
                <a:gd name="T37" fmla="*/ 9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6"/>
                <a:gd name="T58" fmla="*/ 0 h 170"/>
                <a:gd name="T59" fmla="*/ 186 w 18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6" h="170">
                  <a:moveTo>
                    <a:pt x="0" y="90"/>
                  </a:moveTo>
                  <a:lnTo>
                    <a:pt x="29" y="121"/>
                  </a:lnTo>
                  <a:lnTo>
                    <a:pt x="67" y="128"/>
                  </a:lnTo>
                  <a:lnTo>
                    <a:pt x="81" y="123"/>
                  </a:lnTo>
                  <a:lnTo>
                    <a:pt x="175" y="170"/>
                  </a:lnTo>
                  <a:lnTo>
                    <a:pt x="175" y="164"/>
                  </a:lnTo>
                  <a:lnTo>
                    <a:pt x="186" y="164"/>
                  </a:lnTo>
                  <a:lnTo>
                    <a:pt x="186" y="139"/>
                  </a:lnTo>
                  <a:lnTo>
                    <a:pt x="179" y="41"/>
                  </a:lnTo>
                  <a:lnTo>
                    <a:pt x="186" y="21"/>
                  </a:lnTo>
                  <a:lnTo>
                    <a:pt x="137" y="5"/>
                  </a:lnTo>
                  <a:lnTo>
                    <a:pt x="125" y="14"/>
                  </a:lnTo>
                  <a:lnTo>
                    <a:pt x="123" y="32"/>
                  </a:lnTo>
                  <a:lnTo>
                    <a:pt x="112" y="36"/>
                  </a:lnTo>
                  <a:lnTo>
                    <a:pt x="76" y="23"/>
                  </a:lnTo>
                  <a:lnTo>
                    <a:pt x="67" y="12"/>
                  </a:lnTo>
                  <a:lnTo>
                    <a:pt x="25" y="0"/>
                  </a:lnTo>
                  <a:lnTo>
                    <a:pt x="3" y="36"/>
                  </a:lnTo>
                  <a:lnTo>
                    <a:pt x="0" y="9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89" name="Freeform 10679"/>
            <p:cNvSpPr>
              <a:spLocks/>
            </p:cNvSpPr>
            <p:nvPr/>
          </p:nvSpPr>
          <p:spPr bwMode="auto">
            <a:xfrm>
              <a:off x="5583738" y="4475830"/>
              <a:ext cx="169169" cy="289840"/>
            </a:xfrm>
            <a:custGeom>
              <a:avLst/>
              <a:gdLst>
                <a:gd name="T0" fmla="*/ 0 w 85"/>
                <a:gd name="T1" fmla="*/ 116 h 163"/>
                <a:gd name="T2" fmla="*/ 16 w 85"/>
                <a:gd name="T3" fmla="*/ 91 h 163"/>
                <a:gd name="T4" fmla="*/ 9 w 85"/>
                <a:gd name="T5" fmla="*/ 62 h 163"/>
                <a:gd name="T6" fmla="*/ 16 w 85"/>
                <a:gd name="T7" fmla="*/ 49 h 163"/>
                <a:gd name="T8" fmla="*/ 38 w 85"/>
                <a:gd name="T9" fmla="*/ 42 h 163"/>
                <a:gd name="T10" fmla="*/ 56 w 85"/>
                <a:gd name="T11" fmla="*/ 29 h 163"/>
                <a:gd name="T12" fmla="*/ 56 w 85"/>
                <a:gd name="T13" fmla="*/ 18 h 163"/>
                <a:gd name="T14" fmla="*/ 71 w 85"/>
                <a:gd name="T15" fmla="*/ 0 h 163"/>
                <a:gd name="T16" fmla="*/ 85 w 85"/>
                <a:gd name="T17" fmla="*/ 42 h 163"/>
                <a:gd name="T18" fmla="*/ 78 w 85"/>
                <a:gd name="T19" fmla="*/ 38 h 163"/>
                <a:gd name="T20" fmla="*/ 49 w 85"/>
                <a:gd name="T21" fmla="*/ 149 h 163"/>
                <a:gd name="T22" fmla="*/ 22 w 85"/>
                <a:gd name="T23" fmla="*/ 163 h 163"/>
                <a:gd name="T24" fmla="*/ 7 w 85"/>
                <a:gd name="T25" fmla="*/ 149 h 163"/>
                <a:gd name="T26" fmla="*/ 0 w 85"/>
                <a:gd name="T27" fmla="*/ 116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63"/>
                <a:gd name="T44" fmla="*/ 85 w 85"/>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63">
                  <a:moveTo>
                    <a:pt x="0" y="116"/>
                  </a:moveTo>
                  <a:lnTo>
                    <a:pt x="16" y="91"/>
                  </a:lnTo>
                  <a:lnTo>
                    <a:pt x="9" y="62"/>
                  </a:lnTo>
                  <a:lnTo>
                    <a:pt x="16" y="49"/>
                  </a:lnTo>
                  <a:lnTo>
                    <a:pt x="38" y="42"/>
                  </a:lnTo>
                  <a:lnTo>
                    <a:pt x="56" y="29"/>
                  </a:lnTo>
                  <a:lnTo>
                    <a:pt x="56" y="18"/>
                  </a:lnTo>
                  <a:lnTo>
                    <a:pt x="71" y="0"/>
                  </a:lnTo>
                  <a:lnTo>
                    <a:pt x="85" y="42"/>
                  </a:lnTo>
                  <a:lnTo>
                    <a:pt x="78" y="38"/>
                  </a:lnTo>
                  <a:lnTo>
                    <a:pt x="49" y="149"/>
                  </a:lnTo>
                  <a:lnTo>
                    <a:pt x="22" y="163"/>
                  </a:lnTo>
                  <a:lnTo>
                    <a:pt x="7" y="149"/>
                  </a:lnTo>
                  <a:lnTo>
                    <a:pt x="0" y="11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0" name="Freeform 10680"/>
            <p:cNvSpPr>
              <a:spLocks/>
            </p:cNvSpPr>
            <p:nvPr/>
          </p:nvSpPr>
          <p:spPr bwMode="auto">
            <a:xfrm>
              <a:off x="5583738" y="4475830"/>
              <a:ext cx="169169" cy="289840"/>
            </a:xfrm>
            <a:custGeom>
              <a:avLst/>
              <a:gdLst>
                <a:gd name="T0" fmla="*/ 0 w 85"/>
                <a:gd name="T1" fmla="*/ 116 h 163"/>
                <a:gd name="T2" fmla="*/ 16 w 85"/>
                <a:gd name="T3" fmla="*/ 91 h 163"/>
                <a:gd name="T4" fmla="*/ 9 w 85"/>
                <a:gd name="T5" fmla="*/ 62 h 163"/>
                <a:gd name="T6" fmla="*/ 16 w 85"/>
                <a:gd name="T7" fmla="*/ 49 h 163"/>
                <a:gd name="T8" fmla="*/ 38 w 85"/>
                <a:gd name="T9" fmla="*/ 42 h 163"/>
                <a:gd name="T10" fmla="*/ 56 w 85"/>
                <a:gd name="T11" fmla="*/ 29 h 163"/>
                <a:gd name="T12" fmla="*/ 56 w 85"/>
                <a:gd name="T13" fmla="*/ 18 h 163"/>
                <a:gd name="T14" fmla="*/ 71 w 85"/>
                <a:gd name="T15" fmla="*/ 0 h 163"/>
                <a:gd name="T16" fmla="*/ 85 w 85"/>
                <a:gd name="T17" fmla="*/ 42 h 163"/>
                <a:gd name="T18" fmla="*/ 78 w 85"/>
                <a:gd name="T19" fmla="*/ 38 h 163"/>
                <a:gd name="T20" fmla="*/ 49 w 85"/>
                <a:gd name="T21" fmla="*/ 149 h 163"/>
                <a:gd name="T22" fmla="*/ 22 w 85"/>
                <a:gd name="T23" fmla="*/ 163 h 163"/>
                <a:gd name="T24" fmla="*/ 7 w 85"/>
                <a:gd name="T25" fmla="*/ 149 h 163"/>
                <a:gd name="T26" fmla="*/ 0 w 85"/>
                <a:gd name="T27" fmla="*/ 116 h 1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63"/>
                <a:gd name="T44" fmla="*/ 85 w 85"/>
                <a:gd name="T45" fmla="*/ 163 h 1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63">
                  <a:moveTo>
                    <a:pt x="0" y="116"/>
                  </a:moveTo>
                  <a:lnTo>
                    <a:pt x="16" y="91"/>
                  </a:lnTo>
                  <a:lnTo>
                    <a:pt x="9" y="62"/>
                  </a:lnTo>
                  <a:lnTo>
                    <a:pt x="16" y="49"/>
                  </a:lnTo>
                  <a:lnTo>
                    <a:pt x="38" y="42"/>
                  </a:lnTo>
                  <a:lnTo>
                    <a:pt x="56" y="29"/>
                  </a:lnTo>
                  <a:lnTo>
                    <a:pt x="56" y="18"/>
                  </a:lnTo>
                  <a:lnTo>
                    <a:pt x="71" y="0"/>
                  </a:lnTo>
                  <a:lnTo>
                    <a:pt x="85" y="42"/>
                  </a:lnTo>
                  <a:lnTo>
                    <a:pt x="78" y="38"/>
                  </a:lnTo>
                  <a:lnTo>
                    <a:pt x="49" y="149"/>
                  </a:lnTo>
                  <a:lnTo>
                    <a:pt x="22" y="163"/>
                  </a:lnTo>
                  <a:lnTo>
                    <a:pt x="7" y="149"/>
                  </a:lnTo>
                  <a:lnTo>
                    <a:pt x="0" y="11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1" name="Freeform 10681"/>
            <p:cNvSpPr>
              <a:spLocks/>
            </p:cNvSpPr>
            <p:nvPr/>
          </p:nvSpPr>
          <p:spPr bwMode="auto">
            <a:xfrm>
              <a:off x="5342922" y="4415372"/>
              <a:ext cx="71647" cy="167147"/>
            </a:xfrm>
            <a:custGeom>
              <a:avLst/>
              <a:gdLst>
                <a:gd name="T0" fmla="*/ 0 w 36"/>
                <a:gd name="T1" fmla="*/ 52 h 94"/>
                <a:gd name="T2" fmla="*/ 12 w 36"/>
                <a:gd name="T3" fmla="*/ 16 h 94"/>
                <a:gd name="T4" fmla="*/ 3 w 36"/>
                <a:gd name="T5" fmla="*/ 0 h 94"/>
                <a:gd name="T6" fmla="*/ 14 w 36"/>
                <a:gd name="T7" fmla="*/ 2 h 94"/>
                <a:gd name="T8" fmla="*/ 14 w 36"/>
                <a:gd name="T9" fmla="*/ 36 h 94"/>
                <a:gd name="T10" fmla="*/ 23 w 36"/>
                <a:gd name="T11" fmla="*/ 58 h 94"/>
                <a:gd name="T12" fmla="*/ 29 w 36"/>
                <a:gd name="T13" fmla="*/ 61 h 94"/>
                <a:gd name="T14" fmla="*/ 25 w 36"/>
                <a:gd name="T15" fmla="*/ 49 h 94"/>
                <a:gd name="T16" fmla="*/ 36 w 36"/>
                <a:gd name="T17" fmla="*/ 67 h 94"/>
                <a:gd name="T18" fmla="*/ 29 w 36"/>
                <a:gd name="T19" fmla="*/ 94 h 94"/>
                <a:gd name="T20" fmla="*/ 18 w 36"/>
                <a:gd name="T21" fmla="*/ 81 h 94"/>
                <a:gd name="T22" fmla="*/ 20 w 36"/>
                <a:gd name="T23" fmla="*/ 63 h 94"/>
                <a:gd name="T24" fmla="*/ 5 w 36"/>
                <a:gd name="T25" fmla="*/ 58 h 94"/>
                <a:gd name="T26" fmla="*/ 0 w 36"/>
                <a:gd name="T27" fmla="*/ 5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4"/>
                <a:gd name="T44" fmla="*/ 36 w 3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4">
                  <a:moveTo>
                    <a:pt x="0" y="52"/>
                  </a:moveTo>
                  <a:lnTo>
                    <a:pt x="12" y="16"/>
                  </a:lnTo>
                  <a:lnTo>
                    <a:pt x="3" y="0"/>
                  </a:lnTo>
                  <a:lnTo>
                    <a:pt x="14" y="2"/>
                  </a:lnTo>
                  <a:lnTo>
                    <a:pt x="14" y="36"/>
                  </a:lnTo>
                  <a:lnTo>
                    <a:pt x="23" y="58"/>
                  </a:lnTo>
                  <a:lnTo>
                    <a:pt x="29" y="61"/>
                  </a:lnTo>
                  <a:lnTo>
                    <a:pt x="25" y="49"/>
                  </a:lnTo>
                  <a:lnTo>
                    <a:pt x="36" y="67"/>
                  </a:lnTo>
                  <a:lnTo>
                    <a:pt x="29" y="94"/>
                  </a:lnTo>
                  <a:lnTo>
                    <a:pt x="18" y="81"/>
                  </a:lnTo>
                  <a:lnTo>
                    <a:pt x="20" y="63"/>
                  </a:lnTo>
                  <a:lnTo>
                    <a:pt x="5" y="58"/>
                  </a:lnTo>
                  <a:lnTo>
                    <a:pt x="0" y="5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2" name="Freeform 10682"/>
            <p:cNvSpPr>
              <a:spLocks/>
            </p:cNvSpPr>
            <p:nvPr/>
          </p:nvSpPr>
          <p:spPr bwMode="auto">
            <a:xfrm>
              <a:off x="5342922" y="4415372"/>
              <a:ext cx="71647" cy="167147"/>
            </a:xfrm>
            <a:custGeom>
              <a:avLst/>
              <a:gdLst>
                <a:gd name="T0" fmla="*/ 0 w 36"/>
                <a:gd name="T1" fmla="*/ 52 h 94"/>
                <a:gd name="T2" fmla="*/ 12 w 36"/>
                <a:gd name="T3" fmla="*/ 16 h 94"/>
                <a:gd name="T4" fmla="*/ 3 w 36"/>
                <a:gd name="T5" fmla="*/ 0 h 94"/>
                <a:gd name="T6" fmla="*/ 14 w 36"/>
                <a:gd name="T7" fmla="*/ 2 h 94"/>
                <a:gd name="T8" fmla="*/ 14 w 36"/>
                <a:gd name="T9" fmla="*/ 36 h 94"/>
                <a:gd name="T10" fmla="*/ 23 w 36"/>
                <a:gd name="T11" fmla="*/ 58 h 94"/>
                <a:gd name="T12" fmla="*/ 29 w 36"/>
                <a:gd name="T13" fmla="*/ 61 h 94"/>
                <a:gd name="T14" fmla="*/ 25 w 36"/>
                <a:gd name="T15" fmla="*/ 49 h 94"/>
                <a:gd name="T16" fmla="*/ 36 w 36"/>
                <a:gd name="T17" fmla="*/ 67 h 94"/>
                <a:gd name="T18" fmla="*/ 29 w 36"/>
                <a:gd name="T19" fmla="*/ 94 h 94"/>
                <a:gd name="T20" fmla="*/ 18 w 36"/>
                <a:gd name="T21" fmla="*/ 81 h 94"/>
                <a:gd name="T22" fmla="*/ 20 w 36"/>
                <a:gd name="T23" fmla="*/ 63 h 94"/>
                <a:gd name="T24" fmla="*/ 5 w 36"/>
                <a:gd name="T25" fmla="*/ 58 h 94"/>
                <a:gd name="T26" fmla="*/ 0 w 36"/>
                <a:gd name="T27" fmla="*/ 5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4"/>
                <a:gd name="T44" fmla="*/ 36 w 36"/>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4">
                  <a:moveTo>
                    <a:pt x="0" y="52"/>
                  </a:moveTo>
                  <a:lnTo>
                    <a:pt x="12" y="16"/>
                  </a:lnTo>
                  <a:lnTo>
                    <a:pt x="3" y="0"/>
                  </a:lnTo>
                  <a:lnTo>
                    <a:pt x="14" y="2"/>
                  </a:lnTo>
                  <a:lnTo>
                    <a:pt x="14" y="36"/>
                  </a:lnTo>
                  <a:lnTo>
                    <a:pt x="23" y="58"/>
                  </a:lnTo>
                  <a:lnTo>
                    <a:pt x="29" y="61"/>
                  </a:lnTo>
                  <a:lnTo>
                    <a:pt x="25" y="49"/>
                  </a:lnTo>
                  <a:lnTo>
                    <a:pt x="36" y="67"/>
                  </a:lnTo>
                  <a:lnTo>
                    <a:pt x="29" y="94"/>
                  </a:lnTo>
                  <a:lnTo>
                    <a:pt x="18" y="81"/>
                  </a:lnTo>
                  <a:lnTo>
                    <a:pt x="20" y="63"/>
                  </a:lnTo>
                  <a:lnTo>
                    <a:pt x="5" y="58"/>
                  </a:lnTo>
                  <a:lnTo>
                    <a:pt x="0" y="5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3" name="Freeform 10683"/>
            <p:cNvSpPr>
              <a:spLocks/>
            </p:cNvSpPr>
            <p:nvPr/>
          </p:nvSpPr>
          <p:spPr bwMode="auto">
            <a:xfrm>
              <a:off x="4290096" y="3688106"/>
              <a:ext cx="382121" cy="318290"/>
            </a:xfrm>
            <a:custGeom>
              <a:avLst/>
              <a:gdLst>
                <a:gd name="T0" fmla="*/ 0 w 192"/>
                <a:gd name="T1" fmla="*/ 125 h 179"/>
                <a:gd name="T2" fmla="*/ 9 w 192"/>
                <a:gd name="T3" fmla="*/ 152 h 179"/>
                <a:gd name="T4" fmla="*/ 16 w 192"/>
                <a:gd name="T5" fmla="*/ 157 h 179"/>
                <a:gd name="T6" fmla="*/ 36 w 192"/>
                <a:gd name="T7" fmla="*/ 152 h 179"/>
                <a:gd name="T8" fmla="*/ 49 w 192"/>
                <a:gd name="T9" fmla="*/ 179 h 179"/>
                <a:gd name="T10" fmla="*/ 69 w 192"/>
                <a:gd name="T11" fmla="*/ 172 h 179"/>
                <a:gd name="T12" fmla="*/ 80 w 192"/>
                <a:gd name="T13" fmla="*/ 177 h 179"/>
                <a:gd name="T14" fmla="*/ 96 w 192"/>
                <a:gd name="T15" fmla="*/ 143 h 179"/>
                <a:gd name="T16" fmla="*/ 145 w 192"/>
                <a:gd name="T17" fmla="*/ 121 h 179"/>
                <a:gd name="T18" fmla="*/ 183 w 192"/>
                <a:gd name="T19" fmla="*/ 116 h 179"/>
                <a:gd name="T20" fmla="*/ 192 w 192"/>
                <a:gd name="T21" fmla="*/ 110 h 179"/>
                <a:gd name="T22" fmla="*/ 190 w 192"/>
                <a:gd name="T23" fmla="*/ 72 h 179"/>
                <a:gd name="T24" fmla="*/ 181 w 192"/>
                <a:gd name="T25" fmla="*/ 74 h 179"/>
                <a:gd name="T26" fmla="*/ 181 w 192"/>
                <a:gd name="T27" fmla="*/ 63 h 179"/>
                <a:gd name="T28" fmla="*/ 85 w 192"/>
                <a:gd name="T29" fmla="*/ 0 h 179"/>
                <a:gd name="T30" fmla="*/ 65 w 192"/>
                <a:gd name="T31" fmla="*/ 0 h 179"/>
                <a:gd name="T32" fmla="*/ 76 w 192"/>
                <a:gd name="T33" fmla="*/ 116 h 179"/>
                <a:gd name="T34" fmla="*/ 18 w 192"/>
                <a:gd name="T35" fmla="*/ 121 h 179"/>
                <a:gd name="T36" fmla="*/ 7 w 192"/>
                <a:gd name="T37" fmla="*/ 112 h 179"/>
                <a:gd name="T38" fmla="*/ 0 w 192"/>
                <a:gd name="T39" fmla="*/ 125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79"/>
                <a:gd name="T62" fmla="*/ 192 w 192"/>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79">
                  <a:moveTo>
                    <a:pt x="0" y="125"/>
                  </a:moveTo>
                  <a:lnTo>
                    <a:pt x="9" y="152"/>
                  </a:lnTo>
                  <a:lnTo>
                    <a:pt x="16" y="157"/>
                  </a:lnTo>
                  <a:lnTo>
                    <a:pt x="36" y="152"/>
                  </a:lnTo>
                  <a:lnTo>
                    <a:pt x="49" y="179"/>
                  </a:lnTo>
                  <a:lnTo>
                    <a:pt x="69" y="172"/>
                  </a:lnTo>
                  <a:lnTo>
                    <a:pt x="80" y="177"/>
                  </a:lnTo>
                  <a:lnTo>
                    <a:pt x="96" y="143"/>
                  </a:lnTo>
                  <a:lnTo>
                    <a:pt x="145" y="121"/>
                  </a:lnTo>
                  <a:lnTo>
                    <a:pt x="183" y="116"/>
                  </a:lnTo>
                  <a:lnTo>
                    <a:pt x="192" y="110"/>
                  </a:lnTo>
                  <a:lnTo>
                    <a:pt x="190" y="72"/>
                  </a:lnTo>
                  <a:lnTo>
                    <a:pt x="181" y="74"/>
                  </a:lnTo>
                  <a:lnTo>
                    <a:pt x="181" y="63"/>
                  </a:lnTo>
                  <a:lnTo>
                    <a:pt x="85" y="0"/>
                  </a:lnTo>
                  <a:lnTo>
                    <a:pt x="65" y="0"/>
                  </a:lnTo>
                  <a:lnTo>
                    <a:pt x="76" y="116"/>
                  </a:lnTo>
                  <a:lnTo>
                    <a:pt x="18" y="121"/>
                  </a:lnTo>
                  <a:lnTo>
                    <a:pt x="7" y="112"/>
                  </a:lnTo>
                  <a:lnTo>
                    <a:pt x="0" y="125"/>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4" name="Freeform 10684"/>
            <p:cNvSpPr>
              <a:spLocks/>
            </p:cNvSpPr>
            <p:nvPr/>
          </p:nvSpPr>
          <p:spPr bwMode="auto">
            <a:xfrm>
              <a:off x="4290096" y="3688106"/>
              <a:ext cx="382121" cy="318290"/>
            </a:xfrm>
            <a:custGeom>
              <a:avLst/>
              <a:gdLst>
                <a:gd name="T0" fmla="*/ 0 w 192"/>
                <a:gd name="T1" fmla="*/ 125 h 179"/>
                <a:gd name="T2" fmla="*/ 9 w 192"/>
                <a:gd name="T3" fmla="*/ 152 h 179"/>
                <a:gd name="T4" fmla="*/ 16 w 192"/>
                <a:gd name="T5" fmla="*/ 157 h 179"/>
                <a:gd name="T6" fmla="*/ 36 w 192"/>
                <a:gd name="T7" fmla="*/ 152 h 179"/>
                <a:gd name="T8" fmla="*/ 49 w 192"/>
                <a:gd name="T9" fmla="*/ 179 h 179"/>
                <a:gd name="T10" fmla="*/ 69 w 192"/>
                <a:gd name="T11" fmla="*/ 172 h 179"/>
                <a:gd name="T12" fmla="*/ 80 w 192"/>
                <a:gd name="T13" fmla="*/ 177 h 179"/>
                <a:gd name="T14" fmla="*/ 96 w 192"/>
                <a:gd name="T15" fmla="*/ 143 h 179"/>
                <a:gd name="T16" fmla="*/ 145 w 192"/>
                <a:gd name="T17" fmla="*/ 121 h 179"/>
                <a:gd name="T18" fmla="*/ 183 w 192"/>
                <a:gd name="T19" fmla="*/ 116 h 179"/>
                <a:gd name="T20" fmla="*/ 192 w 192"/>
                <a:gd name="T21" fmla="*/ 110 h 179"/>
                <a:gd name="T22" fmla="*/ 190 w 192"/>
                <a:gd name="T23" fmla="*/ 72 h 179"/>
                <a:gd name="T24" fmla="*/ 181 w 192"/>
                <a:gd name="T25" fmla="*/ 74 h 179"/>
                <a:gd name="T26" fmla="*/ 181 w 192"/>
                <a:gd name="T27" fmla="*/ 63 h 179"/>
                <a:gd name="T28" fmla="*/ 85 w 192"/>
                <a:gd name="T29" fmla="*/ 0 h 179"/>
                <a:gd name="T30" fmla="*/ 65 w 192"/>
                <a:gd name="T31" fmla="*/ 0 h 179"/>
                <a:gd name="T32" fmla="*/ 76 w 192"/>
                <a:gd name="T33" fmla="*/ 116 h 179"/>
                <a:gd name="T34" fmla="*/ 18 w 192"/>
                <a:gd name="T35" fmla="*/ 121 h 179"/>
                <a:gd name="T36" fmla="*/ 7 w 192"/>
                <a:gd name="T37" fmla="*/ 112 h 179"/>
                <a:gd name="T38" fmla="*/ 0 w 192"/>
                <a:gd name="T39" fmla="*/ 125 h 1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79"/>
                <a:gd name="T62" fmla="*/ 192 w 192"/>
                <a:gd name="T63" fmla="*/ 179 h 1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79">
                  <a:moveTo>
                    <a:pt x="0" y="125"/>
                  </a:moveTo>
                  <a:lnTo>
                    <a:pt x="9" y="152"/>
                  </a:lnTo>
                  <a:lnTo>
                    <a:pt x="16" y="157"/>
                  </a:lnTo>
                  <a:lnTo>
                    <a:pt x="36" y="152"/>
                  </a:lnTo>
                  <a:lnTo>
                    <a:pt x="49" y="179"/>
                  </a:lnTo>
                  <a:lnTo>
                    <a:pt x="69" y="172"/>
                  </a:lnTo>
                  <a:lnTo>
                    <a:pt x="80" y="177"/>
                  </a:lnTo>
                  <a:lnTo>
                    <a:pt x="96" y="143"/>
                  </a:lnTo>
                  <a:lnTo>
                    <a:pt x="145" y="121"/>
                  </a:lnTo>
                  <a:lnTo>
                    <a:pt x="183" y="116"/>
                  </a:lnTo>
                  <a:lnTo>
                    <a:pt x="192" y="110"/>
                  </a:lnTo>
                  <a:lnTo>
                    <a:pt x="190" y="72"/>
                  </a:lnTo>
                  <a:lnTo>
                    <a:pt x="181" y="74"/>
                  </a:lnTo>
                  <a:lnTo>
                    <a:pt x="181" y="63"/>
                  </a:lnTo>
                  <a:lnTo>
                    <a:pt x="85" y="0"/>
                  </a:lnTo>
                  <a:lnTo>
                    <a:pt x="65" y="0"/>
                  </a:lnTo>
                  <a:lnTo>
                    <a:pt x="76" y="116"/>
                  </a:lnTo>
                  <a:lnTo>
                    <a:pt x="18" y="121"/>
                  </a:lnTo>
                  <a:lnTo>
                    <a:pt x="7" y="112"/>
                  </a:lnTo>
                  <a:lnTo>
                    <a:pt x="0" y="125"/>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5" name="Freeform 10685"/>
            <p:cNvSpPr>
              <a:spLocks/>
            </p:cNvSpPr>
            <p:nvPr/>
          </p:nvSpPr>
          <p:spPr bwMode="auto">
            <a:xfrm>
              <a:off x="4174663" y="3636539"/>
              <a:ext cx="284602" cy="273837"/>
            </a:xfrm>
            <a:custGeom>
              <a:avLst/>
              <a:gdLst>
                <a:gd name="T0" fmla="*/ 0 w 143"/>
                <a:gd name="T1" fmla="*/ 76 h 154"/>
                <a:gd name="T2" fmla="*/ 47 w 143"/>
                <a:gd name="T3" fmla="*/ 72 h 154"/>
                <a:gd name="T4" fmla="*/ 47 w 143"/>
                <a:gd name="T5" fmla="*/ 54 h 154"/>
                <a:gd name="T6" fmla="*/ 60 w 143"/>
                <a:gd name="T7" fmla="*/ 47 h 154"/>
                <a:gd name="T8" fmla="*/ 60 w 143"/>
                <a:gd name="T9" fmla="*/ 16 h 154"/>
                <a:gd name="T10" fmla="*/ 98 w 143"/>
                <a:gd name="T11" fmla="*/ 16 h 154"/>
                <a:gd name="T12" fmla="*/ 101 w 143"/>
                <a:gd name="T13" fmla="*/ 0 h 154"/>
                <a:gd name="T14" fmla="*/ 143 w 143"/>
                <a:gd name="T15" fmla="*/ 29 h 154"/>
                <a:gd name="T16" fmla="*/ 123 w 143"/>
                <a:gd name="T17" fmla="*/ 29 h 154"/>
                <a:gd name="T18" fmla="*/ 136 w 143"/>
                <a:gd name="T19" fmla="*/ 145 h 154"/>
                <a:gd name="T20" fmla="*/ 76 w 143"/>
                <a:gd name="T21" fmla="*/ 148 h 154"/>
                <a:gd name="T22" fmla="*/ 67 w 143"/>
                <a:gd name="T23" fmla="*/ 141 h 154"/>
                <a:gd name="T24" fmla="*/ 58 w 143"/>
                <a:gd name="T25" fmla="*/ 154 h 154"/>
                <a:gd name="T26" fmla="*/ 31 w 143"/>
                <a:gd name="T27" fmla="*/ 132 h 154"/>
                <a:gd name="T28" fmla="*/ 4 w 143"/>
                <a:gd name="T29" fmla="*/ 139 h 154"/>
                <a:gd name="T30" fmla="*/ 11 w 143"/>
                <a:gd name="T31" fmla="*/ 110 h 154"/>
                <a:gd name="T32" fmla="*/ 9 w 143"/>
                <a:gd name="T33" fmla="*/ 87 h 154"/>
                <a:gd name="T34" fmla="*/ 0 w 143"/>
                <a:gd name="T35" fmla="*/ 76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154"/>
                <a:gd name="T56" fmla="*/ 143 w 143"/>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154">
                  <a:moveTo>
                    <a:pt x="0" y="76"/>
                  </a:moveTo>
                  <a:lnTo>
                    <a:pt x="47" y="72"/>
                  </a:lnTo>
                  <a:lnTo>
                    <a:pt x="47" y="54"/>
                  </a:lnTo>
                  <a:lnTo>
                    <a:pt x="60" y="47"/>
                  </a:lnTo>
                  <a:lnTo>
                    <a:pt x="60" y="16"/>
                  </a:lnTo>
                  <a:lnTo>
                    <a:pt x="98" y="16"/>
                  </a:lnTo>
                  <a:lnTo>
                    <a:pt x="101" y="0"/>
                  </a:lnTo>
                  <a:lnTo>
                    <a:pt x="143" y="29"/>
                  </a:lnTo>
                  <a:lnTo>
                    <a:pt x="123" y="29"/>
                  </a:lnTo>
                  <a:lnTo>
                    <a:pt x="136" y="145"/>
                  </a:lnTo>
                  <a:lnTo>
                    <a:pt x="76" y="148"/>
                  </a:lnTo>
                  <a:lnTo>
                    <a:pt x="67" y="141"/>
                  </a:lnTo>
                  <a:lnTo>
                    <a:pt x="58" y="154"/>
                  </a:lnTo>
                  <a:lnTo>
                    <a:pt x="31" y="132"/>
                  </a:lnTo>
                  <a:lnTo>
                    <a:pt x="4" y="139"/>
                  </a:lnTo>
                  <a:lnTo>
                    <a:pt x="11" y="110"/>
                  </a:lnTo>
                  <a:lnTo>
                    <a:pt x="9" y="87"/>
                  </a:lnTo>
                  <a:lnTo>
                    <a:pt x="0" y="7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6" name="Freeform 10686"/>
            <p:cNvSpPr>
              <a:spLocks/>
            </p:cNvSpPr>
            <p:nvPr/>
          </p:nvSpPr>
          <p:spPr bwMode="auto">
            <a:xfrm>
              <a:off x="4174663" y="3636539"/>
              <a:ext cx="284602" cy="273837"/>
            </a:xfrm>
            <a:custGeom>
              <a:avLst/>
              <a:gdLst>
                <a:gd name="T0" fmla="*/ 0 w 143"/>
                <a:gd name="T1" fmla="*/ 76 h 154"/>
                <a:gd name="T2" fmla="*/ 47 w 143"/>
                <a:gd name="T3" fmla="*/ 72 h 154"/>
                <a:gd name="T4" fmla="*/ 47 w 143"/>
                <a:gd name="T5" fmla="*/ 54 h 154"/>
                <a:gd name="T6" fmla="*/ 60 w 143"/>
                <a:gd name="T7" fmla="*/ 47 h 154"/>
                <a:gd name="T8" fmla="*/ 60 w 143"/>
                <a:gd name="T9" fmla="*/ 16 h 154"/>
                <a:gd name="T10" fmla="*/ 98 w 143"/>
                <a:gd name="T11" fmla="*/ 16 h 154"/>
                <a:gd name="T12" fmla="*/ 101 w 143"/>
                <a:gd name="T13" fmla="*/ 0 h 154"/>
                <a:gd name="T14" fmla="*/ 143 w 143"/>
                <a:gd name="T15" fmla="*/ 29 h 154"/>
                <a:gd name="T16" fmla="*/ 123 w 143"/>
                <a:gd name="T17" fmla="*/ 29 h 154"/>
                <a:gd name="T18" fmla="*/ 136 w 143"/>
                <a:gd name="T19" fmla="*/ 145 h 154"/>
                <a:gd name="T20" fmla="*/ 76 w 143"/>
                <a:gd name="T21" fmla="*/ 148 h 154"/>
                <a:gd name="T22" fmla="*/ 67 w 143"/>
                <a:gd name="T23" fmla="*/ 141 h 154"/>
                <a:gd name="T24" fmla="*/ 58 w 143"/>
                <a:gd name="T25" fmla="*/ 154 h 154"/>
                <a:gd name="T26" fmla="*/ 31 w 143"/>
                <a:gd name="T27" fmla="*/ 132 h 154"/>
                <a:gd name="T28" fmla="*/ 4 w 143"/>
                <a:gd name="T29" fmla="*/ 139 h 154"/>
                <a:gd name="T30" fmla="*/ 11 w 143"/>
                <a:gd name="T31" fmla="*/ 110 h 154"/>
                <a:gd name="T32" fmla="*/ 9 w 143"/>
                <a:gd name="T33" fmla="*/ 87 h 154"/>
                <a:gd name="T34" fmla="*/ 0 w 143"/>
                <a:gd name="T35" fmla="*/ 76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154"/>
                <a:gd name="T56" fmla="*/ 143 w 143"/>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154">
                  <a:moveTo>
                    <a:pt x="0" y="76"/>
                  </a:moveTo>
                  <a:lnTo>
                    <a:pt x="47" y="72"/>
                  </a:lnTo>
                  <a:lnTo>
                    <a:pt x="47" y="54"/>
                  </a:lnTo>
                  <a:lnTo>
                    <a:pt x="60" y="47"/>
                  </a:lnTo>
                  <a:lnTo>
                    <a:pt x="60" y="16"/>
                  </a:lnTo>
                  <a:lnTo>
                    <a:pt x="98" y="16"/>
                  </a:lnTo>
                  <a:lnTo>
                    <a:pt x="101" y="0"/>
                  </a:lnTo>
                  <a:lnTo>
                    <a:pt x="143" y="29"/>
                  </a:lnTo>
                  <a:lnTo>
                    <a:pt x="123" y="29"/>
                  </a:lnTo>
                  <a:lnTo>
                    <a:pt x="136" y="145"/>
                  </a:lnTo>
                  <a:lnTo>
                    <a:pt x="76" y="148"/>
                  </a:lnTo>
                  <a:lnTo>
                    <a:pt x="67" y="141"/>
                  </a:lnTo>
                  <a:lnTo>
                    <a:pt x="58" y="154"/>
                  </a:lnTo>
                  <a:lnTo>
                    <a:pt x="31" y="132"/>
                  </a:lnTo>
                  <a:lnTo>
                    <a:pt x="4" y="139"/>
                  </a:lnTo>
                  <a:lnTo>
                    <a:pt x="11" y="110"/>
                  </a:lnTo>
                  <a:lnTo>
                    <a:pt x="9" y="87"/>
                  </a:lnTo>
                  <a:lnTo>
                    <a:pt x="0" y="7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7" name="Freeform 10687"/>
            <p:cNvSpPr>
              <a:spLocks/>
            </p:cNvSpPr>
            <p:nvPr/>
          </p:nvSpPr>
          <p:spPr bwMode="auto">
            <a:xfrm>
              <a:off x="4268204" y="3446277"/>
              <a:ext cx="274650" cy="186707"/>
            </a:xfrm>
            <a:custGeom>
              <a:avLst/>
              <a:gdLst>
                <a:gd name="T0" fmla="*/ 0 w 138"/>
                <a:gd name="T1" fmla="*/ 103 h 105"/>
                <a:gd name="T2" fmla="*/ 51 w 138"/>
                <a:gd name="T3" fmla="*/ 105 h 105"/>
                <a:gd name="T4" fmla="*/ 58 w 138"/>
                <a:gd name="T5" fmla="*/ 83 h 105"/>
                <a:gd name="T6" fmla="*/ 112 w 138"/>
                <a:gd name="T7" fmla="*/ 60 h 105"/>
                <a:gd name="T8" fmla="*/ 112 w 138"/>
                <a:gd name="T9" fmla="*/ 51 h 105"/>
                <a:gd name="T10" fmla="*/ 121 w 138"/>
                <a:gd name="T11" fmla="*/ 45 h 105"/>
                <a:gd name="T12" fmla="*/ 138 w 138"/>
                <a:gd name="T13" fmla="*/ 45 h 105"/>
                <a:gd name="T14" fmla="*/ 127 w 138"/>
                <a:gd name="T15" fmla="*/ 7 h 105"/>
                <a:gd name="T16" fmla="*/ 85 w 138"/>
                <a:gd name="T17" fmla="*/ 0 h 105"/>
                <a:gd name="T18" fmla="*/ 76 w 138"/>
                <a:gd name="T19" fmla="*/ 20 h 105"/>
                <a:gd name="T20" fmla="*/ 47 w 138"/>
                <a:gd name="T21" fmla="*/ 40 h 105"/>
                <a:gd name="T22" fmla="*/ 36 w 138"/>
                <a:gd name="T23" fmla="*/ 83 h 105"/>
                <a:gd name="T24" fmla="*/ 0 w 138"/>
                <a:gd name="T25" fmla="*/ 103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05"/>
                <a:gd name="T41" fmla="*/ 138 w 138"/>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05">
                  <a:moveTo>
                    <a:pt x="0" y="103"/>
                  </a:moveTo>
                  <a:lnTo>
                    <a:pt x="51" y="105"/>
                  </a:lnTo>
                  <a:lnTo>
                    <a:pt x="58" y="83"/>
                  </a:lnTo>
                  <a:lnTo>
                    <a:pt x="112" y="60"/>
                  </a:lnTo>
                  <a:lnTo>
                    <a:pt x="112" y="51"/>
                  </a:lnTo>
                  <a:lnTo>
                    <a:pt x="121" y="45"/>
                  </a:lnTo>
                  <a:lnTo>
                    <a:pt x="138" y="45"/>
                  </a:lnTo>
                  <a:lnTo>
                    <a:pt x="127" y="7"/>
                  </a:lnTo>
                  <a:lnTo>
                    <a:pt x="85" y="0"/>
                  </a:lnTo>
                  <a:lnTo>
                    <a:pt x="76" y="20"/>
                  </a:lnTo>
                  <a:lnTo>
                    <a:pt x="47" y="40"/>
                  </a:lnTo>
                  <a:lnTo>
                    <a:pt x="36" y="83"/>
                  </a:lnTo>
                  <a:lnTo>
                    <a:pt x="0" y="103"/>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8" name="Freeform 10688"/>
            <p:cNvSpPr>
              <a:spLocks/>
            </p:cNvSpPr>
            <p:nvPr/>
          </p:nvSpPr>
          <p:spPr bwMode="auto">
            <a:xfrm>
              <a:off x="4268204" y="3446277"/>
              <a:ext cx="274650" cy="186707"/>
            </a:xfrm>
            <a:custGeom>
              <a:avLst/>
              <a:gdLst>
                <a:gd name="T0" fmla="*/ 0 w 138"/>
                <a:gd name="T1" fmla="*/ 103 h 105"/>
                <a:gd name="T2" fmla="*/ 51 w 138"/>
                <a:gd name="T3" fmla="*/ 105 h 105"/>
                <a:gd name="T4" fmla="*/ 58 w 138"/>
                <a:gd name="T5" fmla="*/ 83 h 105"/>
                <a:gd name="T6" fmla="*/ 112 w 138"/>
                <a:gd name="T7" fmla="*/ 60 h 105"/>
                <a:gd name="T8" fmla="*/ 112 w 138"/>
                <a:gd name="T9" fmla="*/ 51 h 105"/>
                <a:gd name="T10" fmla="*/ 121 w 138"/>
                <a:gd name="T11" fmla="*/ 45 h 105"/>
                <a:gd name="T12" fmla="*/ 138 w 138"/>
                <a:gd name="T13" fmla="*/ 45 h 105"/>
                <a:gd name="T14" fmla="*/ 127 w 138"/>
                <a:gd name="T15" fmla="*/ 7 h 105"/>
                <a:gd name="T16" fmla="*/ 85 w 138"/>
                <a:gd name="T17" fmla="*/ 0 h 105"/>
                <a:gd name="T18" fmla="*/ 76 w 138"/>
                <a:gd name="T19" fmla="*/ 20 h 105"/>
                <a:gd name="T20" fmla="*/ 47 w 138"/>
                <a:gd name="T21" fmla="*/ 40 h 105"/>
                <a:gd name="T22" fmla="*/ 36 w 138"/>
                <a:gd name="T23" fmla="*/ 83 h 105"/>
                <a:gd name="T24" fmla="*/ 0 w 138"/>
                <a:gd name="T25" fmla="*/ 103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105"/>
                <a:gd name="T41" fmla="*/ 138 w 138"/>
                <a:gd name="T42" fmla="*/ 105 h 1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105">
                  <a:moveTo>
                    <a:pt x="0" y="103"/>
                  </a:moveTo>
                  <a:lnTo>
                    <a:pt x="51" y="105"/>
                  </a:lnTo>
                  <a:lnTo>
                    <a:pt x="58" y="83"/>
                  </a:lnTo>
                  <a:lnTo>
                    <a:pt x="112" y="60"/>
                  </a:lnTo>
                  <a:lnTo>
                    <a:pt x="112" y="51"/>
                  </a:lnTo>
                  <a:lnTo>
                    <a:pt x="121" y="45"/>
                  </a:lnTo>
                  <a:lnTo>
                    <a:pt x="138" y="45"/>
                  </a:lnTo>
                  <a:lnTo>
                    <a:pt x="127" y="7"/>
                  </a:lnTo>
                  <a:lnTo>
                    <a:pt x="85" y="0"/>
                  </a:lnTo>
                  <a:lnTo>
                    <a:pt x="76" y="20"/>
                  </a:lnTo>
                  <a:lnTo>
                    <a:pt x="47" y="40"/>
                  </a:lnTo>
                  <a:lnTo>
                    <a:pt x="36" y="83"/>
                  </a:lnTo>
                  <a:lnTo>
                    <a:pt x="0" y="103"/>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399" name="Freeform 10689"/>
            <p:cNvSpPr>
              <a:spLocks/>
            </p:cNvSpPr>
            <p:nvPr/>
          </p:nvSpPr>
          <p:spPr bwMode="auto">
            <a:xfrm>
              <a:off x="5277245" y="4440266"/>
              <a:ext cx="248777" cy="348519"/>
            </a:xfrm>
            <a:custGeom>
              <a:avLst/>
              <a:gdLst>
                <a:gd name="T0" fmla="*/ 0 w 125"/>
                <a:gd name="T1" fmla="*/ 56 h 196"/>
                <a:gd name="T2" fmla="*/ 38 w 125"/>
                <a:gd name="T3" fmla="*/ 42 h 196"/>
                <a:gd name="T4" fmla="*/ 53 w 125"/>
                <a:gd name="T5" fmla="*/ 49 h 196"/>
                <a:gd name="T6" fmla="*/ 51 w 125"/>
                <a:gd name="T7" fmla="*/ 64 h 196"/>
                <a:gd name="T8" fmla="*/ 65 w 125"/>
                <a:gd name="T9" fmla="*/ 80 h 196"/>
                <a:gd name="T10" fmla="*/ 71 w 125"/>
                <a:gd name="T11" fmla="*/ 53 h 196"/>
                <a:gd name="T12" fmla="*/ 58 w 125"/>
                <a:gd name="T13" fmla="*/ 35 h 196"/>
                <a:gd name="T14" fmla="*/ 60 w 125"/>
                <a:gd name="T15" fmla="*/ 13 h 196"/>
                <a:gd name="T16" fmla="*/ 107 w 125"/>
                <a:gd name="T17" fmla="*/ 11 h 196"/>
                <a:gd name="T18" fmla="*/ 125 w 125"/>
                <a:gd name="T19" fmla="*/ 0 h 196"/>
                <a:gd name="T20" fmla="*/ 123 w 125"/>
                <a:gd name="T21" fmla="*/ 60 h 196"/>
                <a:gd name="T22" fmla="*/ 56 w 125"/>
                <a:gd name="T23" fmla="*/ 114 h 196"/>
                <a:gd name="T24" fmla="*/ 65 w 125"/>
                <a:gd name="T25" fmla="*/ 165 h 196"/>
                <a:gd name="T26" fmla="*/ 33 w 125"/>
                <a:gd name="T27" fmla="*/ 183 h 196"/>
                <a:gd name="T28" fmla="*/ 33 w 125"/>
                <a:gd name="T29" fmla="*/ 196 h 196"/>
                <a:gd name="T30" fmla="*/ 24 w 125"/>
                <a:gd name="T31" fmla="*/ 196 h 196"/>
                <a:gd name="T32" fmla="*/ 22 w 125"/>
                <a:gd name="T33" fmla="*/ 185 h 196"/>
                <a:gd name="T34" fmla="*/ 18 w 125"/>
                <a:gd name="T35" fmla="*/ 147 h 196"/>
                <a:gd name="T36" fmla="*/ 33 w 125"/>
                <a:gd name="T37" fmla="*/ 114 h 196"/>
                <a:gd name="T38" fmla="*/ 36 w 125"/>
                <a:gd name="T39" fmla="*/ 82 h 196"/>
                <a:gd name="T40" fmla="*/ 33 w 125"/>
                <a:gd name="T41" fmla="*/ 71 h 196"/>
                <a:gd name="T42" fmla="*/ 2 w 125"/>
                <a:gd name="T43" fmla="*/ 62 h 196"/>
                <a:gd name="T44" fmla="*/ 0 w 125"/>
                <a:gd name="T45" fmla="*/ 56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96"/>
                <a:gd name="T71" fmla="*/ 125 w 12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96">
                  <a:moveTo>
                    <a:pt x="0" y="56"/>
                  </a:moveTo>
                  <a:lnTo>
                    <a:pt x="38" y="42"/>
                  </a:lnTo>
                  <a:lnTo>
                    <a:pt x="53" y="49"/>
                  </a:lnTo>
                  <a:lnTo>
                    <a:pt x="51" y="64"/>
                  </a:lnTo>
                  <a:lnTo>
                    <a:pt x="65" y="80"/>
                  </a:lnTo>
                  <a:lnTo>
                    <a:pt x="71" y="53"/>
                  </a:lnTo>
                  <a:lnTo>
                    <a:pt x="58" y="35"/>
                  </a:lnTo>
                  <a:lnTo>
                    <a:pt x="60" y="13"/>
                  </a:lnTo>
                  <a:lnTo>
                    <a:pt x="107" y="11"/>
                  </a:lnTo>
                  <a:lnTo>
                    <a:pt x="125" y="0"/>
                  </a:lnTo>
                  <a:lnTo>
                    <a:pt x="123" y="60"/>
                  </a:lnTo>
                  <a:lnTo>
                    <a:pt x="56" y="114"/>
                  </a:lnTo>
                  <a:lnTo>
                    <a:pt x="65" y="165"/>
                  </a:lnTo>
                  <a:lnTo>
                    <a:pt x="33" y="183"/>
                  </a:lnTo>
                  <a:lnTo>
                    <a:pt x="33" y="196"/>
                  </a:lnTo>
                  <a:lnTo>
                    <a:pt x="24" y="196"/>
                  </a:lnTo>
                  <a:lnTo>
                    <a:pt x="22" y="185"/>
                  </a:lnTo>
                  <a:lnTo>
                    <a:pt x="18" y="147"/>
                  </a:lnTo>
                  <a:lnTo>
                    <a:pt x="33" y="114"/>
                  </a:lnTo>
                  <a:lnTo>
                    <a:pt x="36" y="82"/>
                  </a:lnTo>
                  <a:lnTo>
                    <a:pt x="33" y="71"/>
                  </a:lnTo>
                  <a:lnTo>
                    <a:pt x="2" y="62"/>
                  </a:lnTo>
                  <a:lnTo>
                    <a:pt x="0" y="5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0" name="Freeform 10690"/>
            <p:cNvSpPr>
              <a:spLocks/>
            </p:cNvSpPr>
            <p:nvPr/>
          </p:nvSpPr>
          <p:spPr bwMode="auto">
            <a:xfrm>
              <a:off x="5277245" y="4440266"/>
              <a:ext cx="248777" cy="348519"/>
            </a:xfrm>
            <a:custGeom>
              <a:avLst/>
              <a:gdLst>
                <a:gd name="T0" fmla="*/ 0 w 125"/>
                <a:gd name="T1" fmla="*/ 56 h 196"/>
                <a:gd name="T2" fmla="*/ 38 w 125"/>
                <a:gd name="T3" fmla="*/ 42 h 196"/>
                <a:gd name="T4" fmla="*/ 53 w 125"/>
                <a:gd name="T5" fmla="*/ 49 h 196"/>
                <a:gd name="T6" fmla="*/ 51 w 125"/>
                <a:gd name="T7" fmla="*/ 64 h 196"/>
                <a:gd name="T8" fmla="*/ 65 w 125"/>
                <a:gd name="T9" fmla="*/ 80 h 196"/>
                <a:gd name="T10" fmla="*/ 71 w 125"/>
                <a:gd name="T11" fmla="*/ 53 h 196"/>
                <a:gd name="T12" fmla="*/ 58 w 125"/>
                <a:gd name="T13" fmla="*/ 35 h 196"/>
                <a:gd name="T14" fmla="*/ 60 w 125"/>
                <a:gd name="T15" fmla="*/ 13 h 196"/>
                <a:gd name="T16" fmla="*/ 107 w 125"/>
                <a:gd name="T17" fmla="*/ 11 h 196"/>
                <a:gd name="T18" fmla="*/ 125 w 125"/>
                <a:gd name="T19" fmla="*/ 0 h 196"/>
                <a:gd name="T20" fmla="*/ 123 w 125"/>
                <a:gd name="T21" fmla="*/ 60 h 196"/>
                <a:gd name="T22" fmla="*/ 56 w 125"/>
                <a:gd name="T23" fmla="*/ 114 h 196"/>
                <a:gd name="T24" fmla="*/ 65 w 125"/>
                <a:gd name="T25" fmla="*/ 165 h 196"/>
                <a:gd name="T26" fmla="*/ 33 w 125"/>
                <a:gd name="T27" fmla="*/ 183 h 196"/>
                <a:gd name="T28" fmla="*/ 33 w 125"/>
                <a:gd name="T29" fmla="*/ 196 h 196"/>
                <a:gd name="T30" fmla="*/ 24 w 125"/>
                <a:gd name="T31" fmla="*/ 196 h 196"/>
                <a:gd name="T32" fmla="*/ 22 w 125"/>
                <a:gd name="T33" fmla="*/ 185 h 196"/>
                <a:gd name="T34" fmla="*/ 18 w 125"/>
                <a:gd name="T35" fmla="*/ 147 h 196"/>
                <a:gd name="T36" fmla="*/ 33 w 125"/>
                <a:gd name="T37" fmla="*/ 114 h 196"/>
                <a:gd name="T38" fmla="*/ 36 w 125"/>
                <a:gd name="T39" fmla="*/ 82 h 196"/>
                <a:gd name="T40" fmla="*/ 33 w 125"/>
                <a:gd name="T41" fmla="*/ 71 h 196"/>
                <a:gd name="T42" fmla="*/ 2 w 125"/>
                <a:gd name="T43" fmla="*/ 62 h 196"/>
                <a:gd name="T44" fmla="*/ 0 w 125"/>
                <a:gd name="T45" fmla="*/ 56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96"/>
                <a:gd name="T71" fmla="*/ 125 w 12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96">
                  <a:moveTo>
                    <a:pt x="0" y="56"/>
                  </a:moveTo>
                  <a:lnTo>
                    <a:pt x="38" y="42"/>
                  </a:lnTo>
                  <a:lnTo>
                    <a:pt x="53" y="49"/>
                  </a:lnTo>
                  <a:lnTo>
                    <a:pt x="51" y="64"/>
                  </a:lnTo>
                  <a:lnTo>
                    <a:pt x="65" y="80"/>
                  </a:lnTo>
                  <a:lnTo>
                    <a:pt x="71" y="53"/>
                  </a:lnTo>
                  <a:lnTo>
                    <a:pt x="58" y="35"/>
                  </a:lnTo>
                  <a:lnTo>
                    <a:pt x="60" y="13"/>
                  </a:lnTo>
                  <a:lnTo>
                    <a:pt x="107" y="11"/>
                  </a:lnTo>
                  <a:lnTo>
                    <a:pt x="125" y="0"/>
                  </a:lnTo>
                  <a:lnTo>
                    <a:pt x="123" y="60"/>
                  </a:lnTo>
                  <a:lnTo>
                    <a:pt x="56" y="114"/>
                  </a:lnTo>
                  <a:lnTo>
                    <a:pt x="65" y="165"/>
                  </a:lnTo>
                  <a:lnTo>
                    <a:pt x="33" y="183"/>
                  </a:lnTo>
                  <a:lnTo>
                    <a:pt x="33" y="196"/>
                  </a:lnTo>
                  <a:lnTo>
                    <a:pt x="24" y="196"/>
                  </a:lnTo>
                  <a:lnTo>
                    <a:pt x="22" y="185"/>
                  </a:lnTo>
                  <a:lnTo>
                    <a:pt x="18" y="147"/>
                  </a:lnTo>
                  <a:lnTo>
                    <a:pt x="33" y="114"/>
                  </a:lnTo>
                  <a:lnTo>
                    <a:pt x="36" y="82"/>
                  </a:lnTo>
                  <a:lnTo>
                    <a:pt x="33" y="71"/>
                  </a:lnTo>
                  <a:lnTo>
                    <a:pt x="2" y="62"/>
                  </a:lnTo>
                  <a:lnTo>
                    <a:pt x="0" y="5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1" name="Freeform 10691"/>
            <p:cNvSpPr>
              <a:spLocks/>
            </p:cNvSpPr>
            <p:nvPr/>
          </p:nvSpPr>
          <p:spPr bwMode="auto">
            <a:xfrm>
              <a:off x="4578678" y="3720113"/>
              <a:ext cx="374160" cy="257833"/>
            </a:xfrm>
            <a:custGeom>
              <a:avLst/>
              <a:gdLst>
                <a:gd name="T0" fmla="*/ 0 w 188"/>
                <a:gd name="T1" fmla="*/ 105 h 145"/>
                <a:gd name="T2" fmla="*/ 38 w 188"/>
                <a:gd name="T3" fmla="*/ 101 h 145"/>
                <a:gd name="T4" fmla="*/ 47 w 188"/>
                <a:gd name="T5" fmla="*/ 92 h 145"/>
                <a:gd name="T6" fmla="*/ 45 w 188"/>
                <a:gd name="T7" fmla="*/ 56 h 145"/>
                <a:gd name="T8" fmla="*/ 65 w 188"/>
                <a:gd name="T9" fmla="*/ 49 h 145"/>
                <a:gd name="T10" fmla="*/ 136 w 188"/>
                <a:gd name="T11" fmla="*/ 0 h 145"/>
                <a:gd name="T12" fmla="*/ 174 w 188"/>
                <a:gd name="T13" fmla="*/ 7 h 145"/>
                <a:gd name="T14" fmla="*/ 174 w 188"/>
                <a:gd name="T15" fmla="*/ 25 h 145"/>
                <a:gd name="T16" fmla="*/ 188 w 188"/>
                <a:gd name="T17" fmla="*/ 38 h 145"/>
                <a:gd name="T18" fmla="*/ 179 w 188"/>
                <a:gd name="T19" fmla="*/ 81 h 145"/>
                <a:gd name="T20" fmla="*/ 154 w 188"/>
                <a:gd name="T21" fmla="*/ 112 h 145"/>
                <a:gd name="T22" fmla="*/ 154 w 188"/>
                <a:gd name="T23" fmla="*/ 119 h 145"/>
                <a:gd name="T24" fmla="*/ 107 w 188"/>
                <a:gd name="T25" fmla="*/ 132 h 145"/>
                <a:gd name="T26" fmla="*/ 54 w 188"/>
                <a:gd name="T27" fmla="*/ 119 h 145"/>
                <a:gd name="T28" fmla="*/ 40 w 188"/>
                <a:gd name="T29" fmla="*/ 145 h 145"/>
                <a:gd name="T30" fmla="*/ 32 w 188"/>
                <a:gd name="T31" fmla="*/ 136 h 145"/>
                <a:gd name="T32" fmla="*/ 25 w 188"/>
                <a:gd name="T33" fmla="*/ 141 h 145"/>
                <a:gd name="T34" fmla="*/ 2 w 188"/>
                <a:gd name="T35" fmla="*/ 116 h 145"/>
                <a:gd name="T36" fmla="*/ 0 w 188"/>
                <a:gd name="T37" fmla="*/ 105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
                <a:gd name="T58" fmla="*/ 0 h 145"/>
                <a:gd name="T59" fmla="*/ 188 w 188"/>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 h="145">
                  <a:moveTo>
                    <a:pt x="0" y="105"/>
                  </a:moveTo>
                  <a:lnTo>
                    <a:pt x="38" y="101"/>
                  </a:lnTo>
                  <a:lnTo>
                    <a:pt x="47" y="92"/>
                  </a:lnTo>
                  <a:lnTo>
                    <a:pt x="45" y="56"/>
                  </a:lnTo>
                  <a:lnTo>
                    <a:pt x="65" y="49"/>
                  </a:lnTo>
                  <a:lnTo>
                    <a:pt x="136" y="0"/>
                  </a:lnTo>
                  <a:lnTo>
                    <a:pt x="174" y="7"/>
                  </a:lnTo>
                  <a:lnTo>
                    <a:pt x="174" y="25"/>
                  </a:lnTo>
                  <a:lnTo>
                    <a:pt x="188" y="38"/>
                  </a:lnTo>
                  <a:lnTo>
                    <a:pt x="179" y="81"/>
                  </a:lnTo>
                  <a:lnTo>
                    <a:pt x="154" y="112"/>
                  </a:lnTo>
                  <a:lnTo>
                    <a:pt x="154" y="119"/>
                  </a:lnTo>
                  <a:lnTo>
                    <a:pt x="107" y="132"/>
                  </a:lnTo>
                  <a:lnTo>
                    <a:pt x="54" y="119"/>
                  </a:lnTo>
                  <a:lnTo>
                    <a:pt x="40" y="145"/>
                  </a:lnTo>
                  <a:lnTo>
                    <a:pt x="32" y="136"/>
                  </a:lnTo>
                  <a:lnTo>
                    <a:pt x="25" y="141"/>
                  </a:lnTo>
                  <a:lnTo>
                    <a:pt x="2" y="116"/>
                  </a:lnTo>
                  <a:lnTo>
                    <a:pt x="0" y="105"/>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2" name="Freeform 10692"/>
            <p:cNvSpPr>
              <a:spLocks/>
            </p:cNvSpPr>
            <p:nvPr/>
          </p:nvSpPr>
          <p:spPr bwMode="auto">
            <a:xfrm>
              <a:off x="4578678" y="3720113"/>
              <a:ext cx="374160" cy="257833"/>
            </a:xfrm>
            <a:custGeom>
              <a:avLst/>
              <a:gdLst>
                <a:gd name="T0" fmla="*/ 0 w 188"/>
                <a:gd name="T1" fmla="*/ 105 h 145"/>
                <a:gd name="T2" fmla="*/ 38 w 188"/>
                <a:gd name="T3" fmla="*/ 101 h 145"/>
                <a:gd name="T4" fmla="*/ 47 w 188"/>
                <a:gd name="T5" fmla="*/ 92 h 145"/>
                <a:gd name="T6" fmla="*/ 45 w 188"/>
                <a:gd name="T7" fmla="*/ 56 h 145"/>
                <a:gd name="T8" fmla="*/ 65 w 188"/>
                <a:gd name="T9" fmla="*/ 49 h 145"/>
                <a:gd name="T10" fmla="*/ 136 w 188"/>
                <a:gd name="T11" fmla="*/ 0 h 145"/>
                <a:gd name="T12" fmla="*/ 174 w 188"/>
                <a:gd name="T13" fmla="*/ 7 h 145"/>
                <a:gd name="T14" fmla="*/ 174 w 188"/>
                <a:gd name="T15" fmla="*/ 25 h 145"/>
                <a:gd name="T16" fmla="*/ 188 w 188"/>
                <a:gd name="T17" fmla="*/ 38 h 145"/>
                <a:gd name="T18" fmla="*/ 179 w 188"/>
                <a:gd name="T19" fmla="*/ 81 h 145"/>
                <a:gd name="T20" fmla="*/ 154 w 188"/>
                <a:gd name="T21" fmla="*/ 112 h 145"/>
                <a:gd name="T22" fmla="*/ 154 w 188"/>
                <a:gd name="T23" fmla="*/ 119 h 145"/>
                <a:gd name="T24" fmla="*/ 107 w 188"/>
                <a:gd name="T25" fmla="*/ 132 h 145"/>
                <a:gd name="T26" fmla="*/ 54 w 188"/>
                <a:gd name="T27" fmla="*/ 119 h 145"/>
                <a:gd name="T28" fmla="*/ 40 w 188"/>
                <a:gd name="T29" fmla="*/ 145 h 145"/>
                <a:gd name="T30" fmla="*/ 32 w 188"/>
                <a:gd name="T31" fmla="*/ 136 h 145"/>
                <a:gd name="T32" fmla="*/ 25 w 188"/>
                <a:gd name="T33" fmla="*/ 141 h 145"/>
                <a:gd name="T34" fmla="*/ 2 w 188"/>
                <a:gd name="T35" fmla="*/ 116 h 145"/>
                <a:gd name="T36" fmla="*/ 0 w 188"/>
                <a:gd name="T37" fmla="*/ 105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
                <a:gd name="T58" fmla="*/ 0 h 145"/>
                <a:gd name="T59" fmla="*/ 188 w 188"/>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 h="145">
                  <a:moveTo>
                    <a:pt x="0" y="105"/>
                  </a:moveTo>
                  <a:lnTo>
                    <a:pt x="38" y="101"/>
                  </a:lnTo>
                  <a:lnTo>
                    <a:pt x="47" y="92"/>
                  </a:lnTo>
                  <a:lnTo>
                    <a:pt x="45" y="56"/>
                  </a:lnTo>
                  <a:lnTo>
                    <a:pt x="65" y="49"/>
                  </a:lnTo>
                  <a:lnTo>
                    <a:pt x="136" y="0"/>
                  </a:lnTo>
                  <a:lnTo>
                    <a:pt x="174" y="7"/>
                  </a:lnTo>
                  <a:lnTo>
                    <a:pt x="174" y="25"/>
                  </a:lnTo>
                  <a:lnTo>
                    <a:pt x="188" y="38"/>
                  </a:lnTo>
                  <a:lnTo>
                    <a:pt x="179" y="81"/>
                  </a:lnTo>
                  <a:lnTo>
                    <a:pt x="154" y="112"/>
                  </a:lnTo>
                  <a:lnTo>
                    <a:pt x="154" y="119"/>
                  </a:lnTo>
                  <a:lnTo>
                    <a:pt x="107" y="132"/>
                  </a:lnTo>
                  <a:lnTo>
                    <a:pt x="54" y="119"/>
                  </a:lnTo>
                  <a:lnTo>
                    <a:pt x="40" y="145"/>
                  </a:lnTo>
                  <a:lnTo>
                    <a:pt x="32" y="136"/>
                  </a:lnTo>
                  <a:lnTo>
                    <a:pt x="25" y="141"/>
                  </a:lnTo>
                  <a:lnTo>
                    <a:pt x="2" y="116"/>
                  </a:lnTo>
                  <a:lnTo>
                    <a:pt x="0" y="105"/>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3" name="Freeform 10693"/>
            <p:cNvSpPr>
              <a:spLocks/>
            </p:cNvSpPr>
            <p:nvPr/>
          </p:nvSpPr>
          <p:spPr bwMode="auto">
            <a:xfrm>
              <a:off x="4642364" y="3931712"/>
              <a:ext cx="270670" cy="202710"/>
            </a:xfrm>
            <a:custGeom>
              <a:avLst/>
              <a:gdLst>
                <a:gd name="T0" fmla="*/ 0 w 136"/>
                <a:gd name="T1" fmla="*/ 87 h 114"/>
                <a:gd name="T2" fmla="*/ 22 w 136"/>
                <a:gd name="T3" fmla="*/ 91 h 114"/>
                <a:gd name="T4" fmla="*/ 37 w 136"/>
                <a:gd name="T5" fmla="*/ 114 h 114"/>
                <a:gd name="T6" fmla="*/ 64 w 136"/>
                <a:gd name="T7" fmla="*/ 107 h 114"/>
                <a:gd name="T8" fmla="*/ 75 w 136"/>
                <a:gd name="T9" fmla="*/ 82 h 114"/>
                <a:gd name="T10" fmla="*/ 100 w 136"/>
                <a:gd name="T11" fmla="*/ 84 h 114"/>
                <a:gd name="T12" fmla="*/ 122 w 136"/>
                <a:gd name="T13" fmla="*/ 33 h 114"/>
                <a:gd name="T14" fmla="*/ 136 w 136"/>
                <a:gd name="T15" fmla="*/ 24 h 114"/>
                <a:gd name="T16" fmla="*/ 131 w 136"/>
                <a:gd name="T17" fmla="*/ 13 h 114"/>
                <a:gd name="T18" fmla="*/ 122 w 136"/>
                <a:gd name="T19" fmla="*/ 0 h 114"/>
                <a:gd name="T20" fmla="*/ 75 w 136"/>
                <a:gd name="T21" fmla="*/ 13 h 114"/>
                <a:gd name="T22" fmla="*/ 22 w 136"/>
                <a:gd name="T23" fmla="*/ 0 h 114"/>
                <a:gd name="T24" fmla="*/ 8 w 136"/>
                <a:gd name="T25" fmla="*/ 24 h 114"/>
                <a:gd name="T26" fmla="*/ 0 w 136"/>
                <a:gd name="T27" fmla="*/ 87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14"/>
                <a:gd name="T44" fmla="*/ 136 w 136"/>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14">
                  <a:moveTo>
                    <a:pt x="0" y="87"/>
                  </a:moveTo>
                  <a:lnTo>
                    <a:pt x="22" y="91"/>
                  </a:lnTo>
                  <a:lnTo>
                    <a:pt x="37" y="114"/>
                  </a:lnTo>
                  <a:lnTo>
                    <a:pt x="64" y="107"/>
                  </a:lnTo>
                  <a:lnTo>
                    <a:pt x="75" y="82"/>
                  </a:lnTo>
                  <a:lnTo>
                    <a:pt x="100" y="84"/>
                  </a:lnTo>
                  <a:lnTo>
                    <a:pt x="122" y="33"/>
                  </a:lnTo>
                  <a:lnTo>
                    <a:pt x="136" y="24"/>
                  </a:lnTo>
                  <a:lnTo>
                    <a:pt x="131" y="13"/>
                  </a:lnTo>
                  <a:lnTo>
                    <a:pt x="122" y="0"/>
                  </a:lnTo>
                  <a:lnTo>
                    <a:pt x="75" y="13"/>
                  </a:lnTo>
                  <a:lnTo>
                    <a:pt x="22" y="0"/>
                  </a:lnTo>
                  <a:lnTo>
                    <a:pt x="8" y="24"/>
                  </a:lnTo>
                  <a:lnTo>
                    <a:pt x="0" y="8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4" name="Freeform 10694"/>
            <p:cNvSpPr>
              <a:spLocks/>
            </p:cNvSpPr>
            <p:nvPr/>
          </p:nvSpPr>
          <p:spPr bwMode="auto">
            <a:xfrm>
              <a:off x="4642364" y="3931712"/>
              <a:ext cx="270670" cy="202710"/>
            </a:xfrm>
            <a:custGeom>
              <a:avLst/>
              <a:gdLst>
                <a:gd name="T0" fmla="*/ 0 w 136"/>
                <a:gd name="T1" fmla="*/ 87 h 114"/>
                <a:gd name="T2" fmla="*/ 22 w 136"/>
                <a:gd name="T3" fmla="*/ 91 h 114"/>
                <a:gd name="T4" fmla="*/ 37 w 136"/>
                <a:gd name="T5" fmla="*/ 114 h 114"/>
                <a:gd name="T6" fmla="*/ 64 w 136"/>
                <a:gd name="T7" fmla="*/ 107 h 114"/>
                <a:gd name="T8" fmla="*/ 75 w 136"/>
                <a:gd name="T9" fmla="*/ 82 h 114"/>
                <a:gd name="T10" fmla="*/ 100 w 136"/>
                <a:gd name="T11" fmla="*/ 84 h 114"/>
                <a:gd name="T12" fmla="*/ 122 w 136"/>
                <a:gd name="T13" fmla="*/ 33 h 114"/>
                <a:gd name="T14" fmla="*/ 136 w 136"/>
                <a:gd name="T15" fmla="*/ 24 h 114"/>
                <a:gd name="T16" fmla="*/ 131 w 136"/>
                <a:gd name="T17" fmla="*/ 13 h 114"/>
                <a:gd name="T18" fmla="*/ 122 w 136"/>
                <a:gd name="T19" fmla="*/ 0 h 114"/>
                <a:gd name="T20" fmla="*/ 75 w 136"/>
                <a:gd name="T21" fmla="*/ 13 h 114"/>
                <a:gd name="T22" fmla="*/ 22 w 136"/>
                <a:gd name="T23" fmla="*/ 0 h 114"/>
                <a:gd name="T24" fmla="*/ 8 w 136"/>
                <a:gd name="T25" fmla="*/ 24 h 114"/>
                <a:gd name="T26" fmla="*/ 0 w 136"/>
                <a:gd name="T27" fmla="*/ 87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14"/>
                <a:gd name="T44" fmla="*/ 136 w 136"/>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14">
                  <a:moveTo>
                    <a:pt x="0" y="87"/>
                  </a:moveTo>
                  <a:lnTo>
                    <a:pt x="22" y="91"/>
                  </a:lnTo>
                  <a:lnTo>
                    <a:pt x="37" y="114"/>
                  </a:lnTo>
                  <a:lnTo>
                    <a:pt x="64" y="107"/>
                  </a:lnTo>
                  <a:lnTo>
                    <a:pt x="75" y="82"/>
                  </a:lnTo>
                  <a:lnTo>
                    <a:pt x="100" y="84"/>
                  </a:lnTo>
                  <a:lnTo>
                    <a:pt x="122" y="33"/>
                  </a:lnTo>
                  <a:lnTo>
                    <a:pt x="136" y="24"/>
                  </a:lnTo>
                  <a:lnTo>
                    <a:pt x="131" y="13"/>
                  </a:lnTo>
                  <a:lnTo>
                    <a:pt x="122" y="0"/>
                  </a:lnTo>
                  <a:lnTo>
                    <a:pt x="75" y="13"/>
                  </a:lnTo>
                  <a:lnTo>
                    <a:pt x="22" y="0"/>
                  </a:lnTo>
                  <a:lnTo>
                    <a:pt x="8" y="24"/>
                  </a:lnTo>
                  <a:lnTo>
                    <a:pt x="0" y="8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5" name="Freeform 10695"/>
            <p:cNvSpPr>
              <a:spLocks/>
            </p:cNvSpPr>
            <p:nvPr/>
          </p:nvSpPr>
          <p:spPr bwMode="auto">
            <a:xfrm>
              <a:off x="4182624" y="3954830"/>
              <a:ext cx="71647" cy="35564"/>
            </a:xfrm>
            <a:custGeom>
              <a:avLst/>
              <a:gdLst>
                <a:gd name="T0" fmla="*/ 0 w 36"/>
                <a:gd name="T1" fmla="*/ 2 h 20"/>
                <a:gd name="T2" fmla="*/ 36 w 36"/>
                <a:gd name="T3" fmla="*/ 0 h 20"/>
                <a:gd name="T4" fmla="*/ 34 w 36"/>
                <a:gd name="T5" fmla="*/ 11 h 20"/>
                <a:gd name="T6" fmla="*/ 21 w 36"/>
                <a:gd name="T7" fmla="*/ 20 h 20"/>
                <a:gd name="T8" fmla="*/ 16 w 36"/>
                <a:gd name="T9" fmla="*/ 11 h 20"/>
                <a:gd name="T10" fmla="*/ 21 w 36"/>
                <a:gd name="T11" fmla="*/ 9 h 20"/>
                <a:gd name="T12" fmla="*/ 9 w 36"/>
                <a:gd name="T13" fmla="*/ 11 h 20"/>
                <a:gd name="T14" fmla="*/ 0 w 36"/>
                <a:gd name="T15" fmla="*/ 2 h 20"/>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0"/>
                <a:gd name="T26" fmla="*/ 36 w 3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0">
                  <a:moveTo>
                    <a:pt x="0" y="2"/>
                  </a:moveTo>
                  <a:lnTo>
                    <a:pt x="36" y="0"/>
                  </a:lnTo>
                  <a:lnTo>
                    <a:pt x="34" y="11"/>
                  </a:lnTo>
                  <a:lnTo>
                    <a:pt x="21" y="20"/>
                  </a:lnTo>
                  <a:lnTo>
                    <a:pt x="16" y="11"/>
                  </a:lnTo>
                  <a:lnTo>
                    <a:pt x="21" y="9"/>
                  </a:lnTo>
                  <a:lnTo>
                    <a:pt x="9" y="11"/>
                  </a:lnTo>
                  <a:lnTo>
                    <a:pt x="0" y="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6" name="Freeform 10696"/>
            <p:cNvSpPr>
              <a:spLocks/>
            </p:cNvSpPr>
            <p:nvPr/>
          </p:nvSpPr>
          <p:spPr bwMode="auto">
            <a:xfrm>
              <a:off x="4182624" y="3954830"/>
              <a:ext cx="71647" cy="35564"/>
            </a:xfrm>
            <a:custGeom>
              <a:avLst/>
              <a:gdLst>
                <a:gd name="T0" fmla="*/ 0 w 36"/>
                <a:gd name="T1" fmla="*/ 2 h 20"/>
                <a:gd name="T2" fmla="*/ 36 w 36"/>
                <a:gd name="T3" fmla="*/ 0 h 20"/>
                <a:gd name="T4" fmla="*/ 34 w 36"/>
                <a:gd name="T5" fmla="*/ 11 h 20"/>
                <a:gd name="T6" fmla="*/ 21 w 36"/>
                <a:gd name="T7" fmla="*/ 20 h 20"/>
                <a:gd name="T8" fmla="*/ 16 w 36"/>
                <a:gd name="T9" fmla="*/ 11 h 20"/>
                <a:gd name="T10" fmla="*/ 21 w 36"/>
                <a:gd name="T11" fmla="*/ 9 h 20"/>
                <a:gd name="T12" fmla="*/ 9 w 36"/>
                <a:gd name="T13" fmla="*/ 11 h 20"/>
                <a:gd name="T14" fmla="*/ 0 w 36"/>
                <a:gd name="T15" fmla="*/ 2 h 20"/>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0"/>
                <a:gd name="T26" fmla="*/ 36 w 36"/>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0">
                  <a:moveTo>
                    <a:pt x="0" y="2"/>
                  </a:moveTo>
                  <a:lnTo>
                    <a:pt x="36" y="0"/>
                  </a:lnTo>
                  <a:lnTo>
                    <a:pt x="34" y="11"/>
                  </a:lnTo>
                  <a:lnTo>
                    <a:pt x="21" y="20"/>
                  </a:lnTo>
                  <a:lnTo>
                    <a:pt x="16" y="11"/>
                  </a:lnTo>
                  <a:lnTo>
                    <a:pt x="21" y="9"/>
                  </a:lnTo>
                  <a:lnTo>
                    <a:pt x="9" y="11"/>
                  </a:lnTo>
                  <a:lnTo>
                    <a:pt x="0" y="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7" name="Freeform 10697"/>
            <p:cNvSpPr>
              <a:spLocks/>
            </p:cNvSpPr>
            <p:nvPr/>
          </p:nvSpPr>
          <p:spPr bwMode="auto">
            <a:xfrm>
              <a:off x="5764847" y="3664990"/>
              <a:ext cx="13931" cy="32007"/>
            </a:xfrm>
            <a:custGeom>
              <a:avLst/>
              <a:gdLst>
                <a:gd name="T0" fmla="*/ 0 w 7"/>
                <a:gd name="T1" fmla="*/ 15 h 18"/>
                <a:gd name="T2" fmla="*/ 5 w 7"/>
                <a:gd name="T3" fmla="*/ 0 h 18"/>
                <a:gd name="T4" fmla="*/ 7 w 7"/>
                <a:gd name="T5" fmla="*/ 18 h 18"/>
                <a:gd name="T6" fmla="*/ 3 w 7"/>
                <a:gd name="T7" fmla="*/ 18 h 18"/>
                <a:gd name="T8" fmla="*/ 0 w 7"/>
                <a:gd name="T9" fmla="*/ 15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15"/>
                  </a:moveTo>
                  <a:lnTo>
                    <a:pt x="5" y="0"/>
                  </a:lnTo>
                  <a:lnTo>
                    <a:pt x="7" y="18"/>
                  </a:lnTo>
                  <a:lnTo>
                    <a:pt x="3" y="18"/>
                  </a:lnTo>
                  <a:lnTo>
                    <a:pt x="0" y="15"/>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8" name="Freeform 10698"/>
            <p:cNvSpPr>
              <a:spLocks/>
            </p:cNvSpPr>
            <p:nvPr/>
          </p:nvSpPr>
          <p:spPr bwMode="auto">
            <a:xfrm>
              <a:off x="5764847" y="3664990"/>
              <a:ext cx="13931" cy="32007"/>
            </a:xfrm>
            <a:custGeom>
              <a:avLst/>
              <a:gdLst>
                <a:gd name="T0" fmla="*/ 0 w 7"/>
                <a:gd name="T1" fmla="*/ 15 h 18"/>
                <a:gd name="T2" fmla="*/ 5 w 7"/>
                <a:gd name="T3" fmla="*/ 0 h 18"/>
                <a:gd name="T4" fmla="*/ 7 w 7"/>
                <a:gd name="T5" fmla="*/ 18 h 18"/>
                <a:gd name="T6" fmla="*/ 3 w 7"/>
                <a:gd name="T7" fmla="*/ 18 h 18"/>
                <a:gd name="T8" fmla="*/ 0 w 7"/>
                <a:gd name="T9" fmla="*/ 15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15"/>
                  </a:moveTo>
                  <a:lnTo>
                    <a:pt x="5" y="0"/>
                  </a:lnTo>
                  <a:lnTo>
                    <a:pt x="7" y="18"/>
                  </a:lnTo>
                  <a:lnTo>
                    <a:pt x="3" y="18"/>
                  </a:lnTo>
                  <a:lnTo>
                    <a:pt x="0" y="15"/>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09" name="Freeform 10699"/>
            <p:cNvSpPr>
              <a:spLocks/>
            </p:cNvSpPr>
            <p:nvPr/>
          </p:nvSpPr>
          <p:spPr bwMode="auto">
            <a:xfrm>
              <a:off x="5255350" y="4241113"/>
              <a:ext cx="39805" cy="35564"/>
            </a:xfrm>
            <a:custGeom>
              <a:avLst/>
              <a:gdLst>
                <a:gd name="T0" fmla="*/ 0 w 20"/>
                <a:gd name="T1" fmla="*/ 20 h 20"/>
                <a:gd name="T2" fmla="*/ 20 w 20"/>
                <a:gd name="T3" fmla="*/ 16 h 20"/>
                <a:gd name="T4" fmla="*/ 18 w 20"/>
                <a:gd name="T5" fmla="*/ 0 h 20"/>
                <a:gd name="T6" fmla="*/ 9 w 20"/>
                <a:gd name="T7" fmla="*/ 2 h 20"/>
                <a:gd name="T8" fmla="*/ 0 w 20"/>
                <a:gd name="T9" fmla="*/ 2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20"/>
                  </a:moveTo>
                  <a:lnTo>
                    <a:pt x="20" y="16"/>
                  </a:lnTo>
                  <a:lnTo>
                    <a:pt x="18" y="0"/>
                  </a:lnTo>
                  <a:lnTo>
                    <a:pt x="9" y="2"/>
                  </a:lnTo>
                  <a:lnTo>
                    <a:pt x="0" y="2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0" name="Freeform 10700"/>
            <p:cNvSpPr>
              <a:spLocks/>
            </p:cNvSpPr>
            <p:nvPr/>
          </p:nvSpPr>
          <p:spPr bwMode="auto">
            <a:xfrm>
              <a:off x="5255350" y="4241113"/>
              <a:ext cx="39805" cy="35564"/>
            </a:xfrm>
            <a:custGeom>
              <a:avLst/>
              <a:gdLst>
                <a:gd name="T0" fmla="*/ 0 w 20"/>
                <a:gd name="T1" fmla="*/ 20 h 20"/>
                <a:gd name="T2" fmla="*/ 20 w 20"/>
                <a:gd name="T3" fmla="*/ 16 h 20"/>
                <a:gd name="T4" fmla="*/ 18 w 20"/>
                <a:gd name="T5" fmla="*/ 0 h 20"/>
                <a:gd name="T6" fmla="*/ 9 w 20"/>
                <a:gd name="T7" fmla="*/ 2 h 20"/>
                <a:gd name="T8" fmla="*/ 0 w 20"/>
                <a:gd name="T9" fmla="*/ 2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20"/>
                  </a:moveTo>
                  <a:lnTo>
                    <a:pt x="20" y="16"/>
                  </a:lnTo>
                  <a:lnTo>
                    <a:pt x="18" y="0"/>
                  </a:lnTo>
                  <a:lnTo>
                    <a:pt x="9" y="2"/>
                  </a:lnTo>
                  <a:lnTo>
                    <a:pt x="0" y="2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1" name="Freeform 10701"/>
            <p:cNvSpPr>
              <a:spLocks/>
            </p:cNvSpPr>
            <p:nvPr/>
          </p:nvSpPr>
          <p:spPr bwMode="auto">
            <a:xfrm>
              <a:off x="4160732" y="3871256"/>
              <a:ext cx="147276" cy="87129"/>
            </a:xfrm>
            <a:custGeom>
              <a:avLst/>
              <a:gdLst>
                <a:gd name="T0" fmla="*/ 0 w 74"/>
                <a:gd name="T1" fmla="*/ 22 h 49"/>
                <a:gd name="T2" fmla="*/ 11 w 74"/>
                <a:gd name="T3" fmla="*/ 7 h 49"/>
                <a:gd name="T4" fmla="*/ 38 w 74"/>
                <a:gd name="T5" fmla="*/ 0 h 49"/>
                <a:gd name="T6" fmla="*/ 65 w 74"/>
                <a:gd name="T7" fmla="*/ 22 h 49"/>
                <a:gd name="T8" fmla="*/ 74 w 74"/>
                <a:gd name="T9" fmla="*/ 49 h 49"/>
                <a:gd name="T10" fmla="*/ 47 w 74"/>
                <a:gd name="T11" fmla="*/ 47 h 49"/>
                <a:gd name="T12" fmla="*/ 11 w 74"/>
                <a:gd name="T13" fmla="*/ 49 h 49"/>
                <a:gd name="T14" fmla="*/ 11 w 74"/>
                <a:gd name="T15" fmla="*/ 43 h 49"/>
                <a:gd name="T16" fmla="*/ 45 w 74"/>
                <a:gd name="T17" fmla="*/ 38 h 49"/>
                <a:gd name="T18" fmla="*/ 11 w 74"/>
                <a:gd name="T19" fmla="*/ 36 h 49"/>
                <a:gd name="T20" fmla="*/ 0 w 74"/>
                <a:gd name="T21" fmla="*/ 22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9"/>
                <a:gd name="T35" fmla="*/ 74 w 74"/>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9">
                  <a:moveTo>
                    <a:pt x="0" y="22"/>
                  </a:moveTo>
                  <a:lnTo>
                    <a:pt x="11" y="7"/>
                  </a:lnTo>
                  <a:lnTo>
                    <a:pt x="38" y="0"/>
                  </a:lnTo>
                  <a:lnTo>
                    <a:pt x="65" y="22"/>
                  </a:lnTo>
                  <a:lnTo>
                    <a:pt x="74" y="49"/>
                  </a:lnTo>
                  <a:lnTo>
                    <a:pt x="47" y="47"/>
                  </a:lnTo>
                  <a:lnTo>
                    <a:pt x="11" y="49"/>
                  </a:lnTo>
                  <a:lnTo>
                    <a:pt x="11" y="43"/>
                  </a:lnTo>
                  <a:lnTo>
                    <a:pt x="45" y="38"/>
                  </a:lnTo>
                  <a:lnTo>
                    <a:pt x="11" y="36"/>
                  </a:lnTo>
                  <a:lnTo>
                    <a:pt x="0" y="2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2" name="Freeform 10702"/>
            <p:cNvSpPr>
              <a:spLocks/>
            </p:cNvSpPr>
            <p:nvPr/>
          </p:nvSpPr>
          <p:spPr bwMode="auto">
            <a:xfrm>
              <a:off x="4160732" y="3871256"/>
              <a:ext cx="147276" cy="87129"/>
            </a:xfrm>
            <a:custGeom>
              <a:avLst/>
              <a:gdLst>
                <a:gd name="T0" fmla="*/ 0 w 74"/>
                <a:gd name="T1" fmla="*/ 22 h 49"/>
                <a:gd name="T2" fmla="*/ 11 w 74"/>
                <a:gd name="T3" fmla="*/ 7 h 49"/>
                <a:gd name="T4" fmla="*/ 38 w 74"/>
                <a:gd name="T5" fmla="*/ 0 h 49"/>
                <a:gd name="T6" fmla="*/ 65 w 74"/>
                <a:gd name="T7" fmla="*/ 22 h 49"/>
                <a:gd name="T8" fmla="*/ 74 w 74"/>
                <a:gd name="T9" fmla="*/ 49 h 49"/>
                <a:gd name="T10" fmla="*/ 47 w 74"/>
                <a:gd name="T11" fmla="*/ 47 h 49"/>
                <a:gd name="T12" fmla="*/ 11 w 74"/>
                <a:gd name="T13" fmla="*/ 49 h 49"/>
                <a:gd name="T14" fmla="*/ 11 w 74"/>
                <a:gd name="T15" fmla="*/ 43 h 49"/>
                <a:gd name="T16" fmla="*/ 45 w 74"/>
                <a:gd name="T17" fmla="*/ 38 h 49"/>
                <a:gd name="T18" fmla="*/ 11 w 74"/>
                <a:gd name="T19" fmla="*/ 36 h 49"/>
                <a:gd name="T20" fmla="*/ 0 w 74"/>
                <a:gd name="T21" fmla="*/ 22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9"/>
                <a:gd name="T35" fmla="*/ 74 w 74"/>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9">
                  <a:moveTo>
                    <a:pt x="0" y="22"/>
                  </a:moveTo>
                  <a:lnTo>
                    <a:pt x="11" y="7"/>
                  </a:lnTo>
                  <a:lnTo>
                    <a:pt x="38" y="0"/>
                  </a:lnTo>
                  <a:lnTo>
                    <a:pt x="65" y="22"/>
                  </a:lnTo>
                  <a:lnTo>
                    <a:pt x="74" y="49"/>
                  </a:lnTo>
                  <a:lnTo>
                    <a:pt x="47" y="47"/>
                  </a:lnTo>
                  <a:lnTo>
                    <a:pt x="11" y="49"/>
                  </a:lnTo>
                  <a:lnTo>
                    <a:pt x="11" y="43"/>
                  </a:lnTo>
                  <a:lnTo>
                    <a:pt x="45" y="38"/>
                  </a:lnTo>
                  <a:lnTo>
                    <a:pt x="11" y="36"/>
                  </a:lnTo>
                  <a:lnTo>
                    <a:pt x="0" y="2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3" name="Freeform 10703"/>
            <p:cNvSpPr>
              <a:spLocks/>
            </p:cNvSpPr>
            <p:nvPr/>
          </p:nvSpPr>
          <p:spPr bwMode="auto">
            <a:xfrm>
              <a:off x="4264223" y="4013508"/>
              <a:ext cx="69658" cy="64014"/>
            </a:xfrm>
            <a:custGeom>
              <a:avLst/>
              <a:gdLst>
                <a:gd name="T0" fmla="*/ 0 w 35"/>
                <a:gd name="T1" fmla="*/ 9 h 36"/>
                <a:gd name="T2" fmla="*/ 24 w 35"/>
                <a:gd name="T3" fmla="*/ 0 h 36"/>
                <a:gd name="T4" fmla="*/ 35 w 35"/>
                <a:gd name="T5" fmla="*/ 18 h 36"/>
                <a:gd name="T6" fmla="*/ 20 w 35"/>
                <a:gd name="T7" fmla="*/ 36 h 36"/>
                <a:gd name="T8" fmla="*/ 2 w 35"/>
                <a:gd name="T9" fmla="*/ 23 h 36"/>
                <a:gd name="T10" fmla="*/ 0 w 35"/>
                <a:gd name="T11" fmla="*/ 9 h 36"/>
                <a:gd name="T12" fmla="*/ 0 60000 65536"/>
                <a:gd name="T13" fmla="*/ 0 60000 65536"/>
                <a:gd name="T14" fmla="*/ 0 60000 65536"/>
                <a:gd name="T15" fmla="*/ 0 60000 65536"/>
                <a:gd name="T16" fmla="*/ 0 60000 65536"/>
                <a:gd name="T17" fmla="*/ 0 60000 65536"/>
                <a:gd name="T18" fmla="*/ 0 w 35"/>
                <a:gd name="T19" fmla="*/ 0 h 36"/>
                <a:gd name="T20" fmla="*/ 35 w 3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5" h="36">
                  <a:moveTo>
                    <a:pt x="0" y="9"/>
                  </a:moveTo>
                  <a:lnTo>
                    <a:pt x="24" y="0"/>
                  </a:lnTo>
                  <a:lnTo>
                    <a:pt x="35" y="18"/>
                  </a:lnTo>
                  <a:lnTo>
                    <a:pt x="20" y="36"/>
                  </a:lnTo>
                  <a:lnTo>
                    <a:pt x="2" y="23"/>
                  </a:lnTo>
                  <a:lnTo>
                    <a:pt x="0" y="9"/>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4" name="Freeform 10704"/>
            <p:cNvSpPr>
              <a:spLocks/>
            </p:cNvSpPr>
            <p:nvPr/>
          </p:nvSpPr>
          <p:spPr bwMode="auto">
            <a:xfrm>
              <a:off x="4264223" y="4013508"/>
              <a:ext cx="69658" cy="64014"/>
            </a:xfrm>
            <a:custGeom>
              <a:avLst/>
              <a:gdLst>
                <a:gd name="T0" fmla="*/ 0 w 35"/>
                <a:gd name="T1" fmla="*/ 9 h 36"/>
                <a:gd name="T2" fmla="*/ 24 w 35"/>
                <a:gd name="T3" fmla="*/ 0 h 36"/>
                <a:gd name="T4" fmla="*/ 35 w 35"/>
                <a:gd name="T5" fmla="*/ 18 h 36"/>
                <a:gd name="T6" fmla="*/ 20 w 35"/>
                <a:gd name="T7" fmla="*/ 36 h 36"/>
                <a:gd name="T8" fmla="*/ 2 w 35"/>
                <a:gd name="T9" fmla="*/ 23 h 36"/>
                <a:gd name="T10" fmla="*/ 0 w 35"/>
                <a:gd name="T11" fmla="*/ 9 h 36"/>
                <a:gd name="T12" fmla="*/ 0 60000 65536"/>
                <a:gd name="T13" fmla="*/ 0 60000 65536"/>
                <a:gd name="T14" fmla="*/ 0 60000 65536"/>
                <a:gd name="T15" fmla="*/ 0 60000 65536"/>
                <a:gd name="T16" fmla="*/ 0 60000 65536"/>
                <a:gd name="T17" fmla="*/ 0 60000 65536"/>
                <a:gd name="T18" fmla="*/ 0 w 35"/>
                <a:gd name="T19" fmla="*/ 0 h 36"/>
                <a:gd name="T20" fmla="*/ 35 w 3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5" h="36">
                  <a:moveTo>
                    <a:pt x="0" y="9"/>
                  </a:moveTo>
                  <a:lnTo>
                    <a:pt x="24" y="0"/>
                  </a:lnTo>
                  <a:lnTo>
                    <a:pt x="35" y="18"/>
                  </a:lnTo>
                  <a:lnTo>
                    <a:pt x="20" y="36"/>
                  </a:lnTo>
                  <a:lnTo>
                    <a:pt x="2" y="23"/>
                  </a:lnTo>
                  <a:lnTo>
                    <a:pt x="0" y="9"/>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5" name="Freeform 10705"/>
            <p:cNvSpPr>
              <a:spLocks/>
            </p:cNvSpPr>
            <p:nvPr/>
          </p:nvSpPr>
          <p:spPr bwMode="auto">
            <a:xfrm>
              <a:off x="5539952" y="3970834"/>
              <a:ext cx="238826" cy="286283"/>
            </a:xfrm>
            <a:custGeom>
              <a:avLst/>
              <a:gdLst>
                <a:gd name="T0" fmla="*/ 0 w 120"/>
                <a:gd name="T1" fmla="*/ 150 h 161"/>
                <a:gd name="T2" fmla="*/ 4 w 120"/>
                <a:gd name="T3" fmla="*/ 161 h 161"/>
                <a:gd name="T4" fmla="*/ 76 w 120"/>
                <a:gd name="T5" fmla="*/ 94 h 161"/>
                <a:gd name="T6" fmla="*/ 120 w 120"/>
                <a:gd name="T7" fmla="*/ 20 h 161"/>
                <a:gd name="T8" fmla="*/ 113 w 120"/>
                <a:gd name="T9" fmla="*/ 0 h 161"/>
                <a:gd name="T10" fmla="*/ 44 w 120"/>
                <a:gd name="T11" fmla="*/ 20 h 161"/>
                <a:gd name="T12" fmla="*/ 24 w 120"/>
                <a:gd name="T13" fmla="*/ 7 h 161"/>
                <a:gd name="T14" fmla="*/ 20 w 120"/>
                <a:gd name="T15" fmla="*/ 13 h 161"/>
                <a:gd name="T16" fmla="*/ 35 w 120"/>
                <a:gd name="T17" fmla="*/ 33 h 161"/>
                <a:gd name="T18" fmla="*/ 80 w 120"/>
                <a:gd name="T19" fmla="*/ 47 h 161"/>
                <a:gd name="T20" fmla="*/ 44 w 120"/>
                <a:gd name="T21" fmla="*/ 80 h 161"/>
                <a:gd name="T22" fmla="*/ 9 w 120"/>
                <a:gd name="T23" fmla="*/ 94 h 161"/>
                <a:gd name="T24" fmla="*/ 0 w 120"/>
                <a:gd name="T25" fmla="*/ 107 h 161"/>
                <a:gd name="T26" fmla="*/ 0 w 120"/>
                <a:gd name="T27" fmla="*/ 15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61"/>
                <a:gd name="T44" fmla="*/ 120 w 120"/>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61">
                  <a:moveTo>
                    <a:pt x="0" y="150"/>
                  </a:moveTo>
                  <a:lnTo>
                    <a:pt x="4" y="161"/>
                  </a:lnTo>
                  <a:lnTo>
                    <a:pt x="76" y="94"/>
                  </a:lnTo>
                  <a:lnTo>
                    <a:pt x="120" y="20"/>
                  </a:lnTo>
                  <a:lnTo>
                    <a:pt x="113" y="0"/>
                  </a:lnTo>
                  <a:lnTo>
                    <a:pt x="44" y="20"/>
                  </a:lnTo>
                  <a:lnTo>
                    <a:pt x="24" y="7"/>
                  </a:lnTo>
                  <a:lnTo>
                    <a:pt x="20" y="13"/>
                  </a:lnTo>
                  <a:lnTo>
                    <a:pt x="35" y="33"/>
                  </a:lnTo>
                  <a:lnTo>
                    <a:pt x="80" y="47"/>
                  </a:lnTo>
                  <a:lnTo>
                    <a:pt x="44" y="80"/>
                  </a:lnTo>
                  <a:lnTo>
                    <a:pt x="9" y="94"/>
                  </a:lnTo>
                  <a:lnTo>
                    <a:pt x="0" y="107"/>
                  </a:lnTo>
                  <a:lnTo>
                    <a:pt x="0" y="15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6" name="Freeform 10706"/>
            <p:cNvSpPr>
              <a:spLocks/>
            </p:cNvSpPr>
            <p:nvPr/>
          </p:nvSpPr>
          <p:spPr bwMode="auto">
            <a:xfrm>
              <a:off x="5539952" y="3970834"/>
              <a:ext cx="238826" cy="286283"/>
            </a:xfrm>
            <a:custGeom>
              <a:avLst/>
              <a:gdLst>
                <a:gd name="T0" fmla="*/ 0 w 120"/>
                <a:gd name="T1" fmla="*/ 150 h 161"/>
                <a:gd name="T2" fmla="*/ 4 w 120"/>
                <a:gd name="T3" fmla="*/ 161 h 161"/>
                <a:gd name="T4" fmla="*/ 76 w 120"/>
                <a:gd name="T5" fmla="*/ 94 h 161"/>
                <a:gd name="T6" fmla="*/ 120 w 120"/>
                <a:gd name="T7" fmla="*/ 20 h 161"/>
                <a:gd name="T8" fmla="*/ 113 w 120"/>
                <a:gd name="T9" fmla="*/ 0 h 161"/>
                <a:gd name="T10" fmla="*/ 44 w 120"/>
                <a:gd name="T11" fmla="*/ 20 h 161"/>
                <a:gd name="T12" fmla="*/ 24 w 120"/>
                <a:gd name="T13" fmla="*/ 7 h 161"/>
                <a:gd name="T14" fmla="*/ 20 w 120"/>
                <a:gd name="T15" fmla="*/ 13 h 161"/>
                <a:gd name="T16" fmla="*/ 35 w 120"/>
                <a:gd name="T17" fmla="*/ 33 h 161"/>
                <a:gd name="T18" fmla="*/ 80 w 120"/>
                <a:gd name="T19" fmla="*/ 47 h 161"/>
                <a:gd name="T20" fmla="*/ 44 w 120"/>
                <a:gd name="T21" fmla="*/ 80 h 161"/>
                <a:gd name="T22" fmla="*/ 9 w 120"/>
                <a:gd name="T23" fmla="*/ 94 h 161"/>
                <a:gd name="T24" fmla="*/ 0 w 120"/>
                <a:gd name="T25" fmla="*/ 107 h 161"/>
                <a:gd name="T26" fmla="*/ 0 w 120"/>
                <a:gd name="T27" fmla="*/ 150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61"/>
                <a:gd name="T44" fmla="*/ 120 w 120"/>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61">
                  <a:moveTo>
                    <a:pt x="0" y="150"/>
                  </a:moveTo>
                  <a:lnTo>
                    <a:pt x="4" y="161"/>
                  </a:lnTo>
                  <a:lnTo>
                    <a:pt x="76" y="94"/>
                  </a:lnTo>
                  <a:lnTo>
                    <a:pt x="120" y="20"/>
                  </a:lnTo>
                  <a:lnTo>
                    <a:pt x="113" y="0"/>
                  </a:lnTo>
                  <a:lnTo>
                    <a:pt x="44" y="20"/>
                  </a:lnTo>
                  <a:lnTo>
                    <a:pt x="24" y="7"/>
                  </a:lnTo>
                  <a:lnTo>
                    <a:pt x="20" y="13"/>
                  </a:lnTo>
                  <a:lnTo>
                    <a:pt x="35" y="33"/>
                  </a:lnTo>
                  <a:lnTo>
                    <a:pt x="80" y="47"/>
                  </a:lnTo>
                  <a:lnTo>
                    <a:pt x="44" y="80"/>
                  </a:lnTo>
                  <a:lnTo>
                    <a:pt x="9" y="94"/>
                  </a:lnTo>
                  <a:lnTo>
                    <a:pt x="0" y="107"/>
                  </a:lnTo>
                  <a:lnTo>
                    <a:pt x="0" y="15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7" name="Freeform 10707"/>
            <p:cNvSpPr>
              <a:spLocks/>
            </p:cNvSpPr>
            <p:nvPr/>
          </p:nvSpPr>
          <p:spPr bwMode="auto">
            <a:xfrm>
              <a:off x="5161811" y="4546957"/>
              <a:ext cx="187080" cy="154700"/>
            </a:xfrm>
            <a:custGeom>
              <a:avLst/>
              <a:gdLst>
                <a:gd name="T0" fmla="*/ 0 w 94"/>
                <a:gd name="T1" fmla="*/ 27 h 87"/>
                <a:gd name="T2" fmla="*/ 33 w 94"/>
                <a:gd name="T3" fmla="*/ 71 h 87"/>
                <a:gd name="T4" fmla="*/ 49 w 94"/>
                <a:gd name="T5" fmla="*/ 80 h 87"/>
                <a:gd name="T6" fmla="*/ 76 w 94"/>
                <a:gd name="T7" fmla="*/ 87 h 87"/>
                <a:gd name="T8" fmla="*/ 91 w 94"/>
                <a:gd name="T9" fmla="*/ 54 h 87"/>
                <a:gd name="T10" fmla="*/ 94 w 94"/>
                <a:gd name="T11" fmla="*/ 22 h 87"/>
                <a:gd name="T12" fmla="*/ 89 w 94"/>
                <a:gd name="T13" fmla="*/ 11 h 87"/>
                <a:gd name="T14" fmla="*/ 60 w 94"/>
                <a:gd name="T15" fmla="*/ 0 h 87"/>
                <a:gd name="T16" fmla="*/ 42 w 94"/>
                <a:gd name="T17" fmla="*/ 4 h 87"/>
                <a:gd name="T18" fmla="*/ 42 w 94"/>
                <a:gd name="T19" fmla="*/ 13 h 87"/>
                <a:gd name="T20" fmla="*/ 22 w 94"/>
                <a:gd name="T21" fmla="*/ 29 h 87"/>
                <a:gd name="T22" fmla="*/ 0 w 94"/>
                <a:gd name="T23" fmla="*/ 2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87"/>
                <a:gd name="T38" fmla="*/ 94 w 9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87">
                  <a:moveTo>
                    <a:pt x="0" y="27"/>
                  </a:moveTo>
                  <a:lnTo>
                    <a:pt x="33" y="71"/>
                  </a:lnTo>
                  <a:lnTo>
                    <a:pt x="49" y="80"/>
                  </a:lnTo>
                  <a:lnTo>
                    <a:pt x="76" y="87"/>
                  </a:lnTo>
                  <a:lnTo>
                    <a:pt x="91" y="54"/>
                  </a:lnTo>
                  <a:lnTo>
                    <a:pt x="94" y="22"/>
                  </a:lnTo>
                  <a:lnTo>
                    <a:pt x="89" y="11"/>
                  </a:lnTo>
                  <a:lnTo>
                    <a:pt x="60" y="0"/>
                  </a:lnTo>
                  <a:lnTo>
                    <a:pt x="42" y="4"/>
                  </a:lnTo>
                  <a:lnTo>
                    <a:pt x="42" y="13"/>
                  </a:lnTo>
                  <a:lnTo>
                    <a:pt x="22" y="29"/>
                  </a:lnTo>
                  <a:lnTo>
                    <a:pt x="0" y="27"/>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8" name="Freeform 10708"/>
            <p:cNvSpPr>
              <a:spLocks/>
            </p:cNvSpPr>
            <p:nvPr/>
          </p:nvSpPr>
          <p:spPr bwMode="auto">
            <a:xfrm>
              <a:off x="5161811" y="4546957"/>
              <a:ext cx="187080" cy="154700"/>
            </a:xfrm>
            <a:custGeom>
              <a:avLst/>
              <a:gdLst>
                <a:gd name="T0" fmla="*/ 0 w 94"/>
                <a:gd name="T1" fmla="*/ 27 h 87"/>
                <a:gd name="T2" fmla="*/ 33 w 94"/>
                <a:gd name="T3" fmla="*/ 71 h 87"/>
                <a:gd name="T4" fmla="*/ 49 w 94"/>
                <a:gd name="T5" fmla="*/ 80 h 87"/>
                <a:gd name="T6" fmla="*/ 76 w 94"/>
                <a:gd name="T7" fmla="*/ 87 h 87"/>
                <a:gd name="T8" fmla="*/ 91 w 94"/>
                <a:gd name="T9" fmla="*/ 54 h 87"/>
                <a:gd name="T10" fmla="*/ 94 w 94"/>
                <a:gd name="T11" fmla="*/ 22 h 87"/>
                <a:gd name="T12" fmla="*/ 89 w 94"/>
                <a:gd name="T13" fmla="*/ 11 h 87"/>
                <a:gd name="T14" fmla="*/ 60 w 94"/>
                <a:gd name="T15" fmla="*/ 0 h 87"/>
                <a:gd name="T16" fmla="*/ 42 w 94"/>
                <a:gd name="T17" fmla="*/ 4 h 87"/>
                <a:gd name="T18" fmla="*/ 42 w 94"/>
                <a:gd name="T19" fmla="*/ 13 h 87"/>
                <a:gd name="T20" fmla="*/ 22 w 94"/>
                <a:gd name="T21" fmla="*/ 29 h 87"/>
                <a:gd name="T22" fmla="*/ 0 w 94"/>
                <a:gd name="T23" fmla="*/ 2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87"/>
                <a:gd name="T38" fmla="*/ 94 w 9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87">
                  <a:moveTo>
                    <a:pt x="0" y="27"/>
                  </a:moveTo>
                  <a:lnTo>
                    <a:pt x="33" y="71"/>
                  </a:lnTo>
                  <a:lnTo>
                    <a:pt x="49" y="80"/>
                  </a:lnTo>
                  <a:lnTo>
                    <a:pt x="76" y="87"/>
                  </a:lnTo>
                  <a:lnTo>
                    <a:pt x="91" y="54"/>
                  </a:lnTo>
                  <a:lnTo>
                    <a:pt x="94" y="22"/>
                  </a:lnTo>
                  <a:lnTo>
                    <a:pt x="89" y="11"/>
                  </a:lnTo>
                  <a:lnTo>
                    <a:pt x="60" y="0"/>
                  </a:lnTo>
                  <a:lnTo>
                    <a:pt x="42" y="4"/>
                  </a:lnTo>
                  <a:lnTo>
                    <a:pt x="42" y="13"/>
                  </a:lnTo>
                  <a:lnTo>
                    <a:pt x="22" y="29"/>
                  </a:lnTo>
                  <a:lnTo>
                    <a:pt x="0" y="27"/>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19" name="Freeform 10710"/>
            <p:cNvSpPr>
              <a:spLocks/>
            </p:cNvSpPr>
            <p:nvPr/>
          </p:nvSpPr>
          <p:spPr bwMode="auto">
            <a:xfrm>
              <a:off x="4845814" y="4577947"/>
              <a:ext cx="315447" cy="267267"/>
            </a:xfrm>
            <a:custGeom>
              <a:avLst/>
              <a:gdLst>
                <a:gd name="T0" fmla="*/ 0 w 159"/>
                <a:gd name="T1" fmla="*/ 21052810 h 150"/>
                <a:gd name="T2" fmla="*/ 111393172 w 159"/>
                <a:gd name="T3" fmla="*/ 363161546 h 150"/>
                <a:gd name="T4" fmla="*/ 111393172 w 159"/>
                <a:gd name="T5" fmla="*/ 400003389 h 150"/>
                <a:gd name="T6" fmla="*/ 140880556 w 159"/>
                <a:gd name="T7" fmla="*/ 668426143 h 150"/>
                <a:gd name="T8" fmla="*/ 190024390 w 159"/>
                <a:gd name="T9" fmla="*/ 763162639 h 150"/>
                <a:gd name="T10" fmla="*/ 212957215 w 159"/>
                <a:gd name="T11" fmla="*/ 726320796 h 150"/>
                <a:gd name="T12" fmla="*/ 242444600 w 159"/>
                <a:gd name="T13" fmla="*/ 789479226 h 150"/>
                <a:gd name="T14" fmla="*/ 285035682 w 159"/>
                <a:gd name="T15" fmla="*/ 789479226 h 150"/>
                <a:gd name="T16" fmla="*/ 321074011 w 159"/>
                <a:gd name="T17" fmla="*/ 742109829 h 150"/>
                <a:gd name="T18" fmla="*/ 321074011 w 159"/>
                <a:gd name="T19" fmla="*/ 494739886 h 150"/>
                <a:gd name="T20" fmla="*/ 321074011 w 159"/>
                <a:gd name="T21" fmla="*/ 315792150 h 150"/>
                <a:gd name="T22" fmla="*/ 360390524 w 159"/>
                <a:gd name="T23" fmla="*/ 315792150 h 150"/>
                <a:gd name="T24" fmla="*/ 360390524 w 159"/>
                <a:gd name="T25" fmla="*/ 94736497 h 150"/>
                <a:gd name="T26" fmla="*/ 432468990 w 159"/>
                <a:gd name="T27" fmla="*/ 68422207 h 150"/>
                <a:gd name="T28" fmla="*/ 461954568 w 159"/>
                <a:gd name="T29" fmla="*/ 105264050 h 150"/>
                <a:gd name="T30" fmla="*/ 520927530 w 159"/>
                <a:gd name="T31" fmla="*/ 57894653 h 150"/>
                <a:gd name="T32" fmla="*/ 445572687 w 159"/>
                <a:gd name="T33" fmla="*/ 36841843 h 150"/>
                <a:gd name="T34" fmla="*/ 373496028 w 159"/>
                <a:gd name="T35" fmla="*/ 68422207 h 150"/>
                <a:gd name="T36" fmla="*/ 65525714 w 159"/>
                <a:gd name="T37" fmla="*/ 0 h 150"/>
                <a:gd name="T38" fmla="*/ 0 w 159"/>
                <a:gd name="T39" fmla="*/ 21052810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150"/>
                <a:gd name="T62" fmla="*/ 159 w 159"/>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150">
                  <a:moveTo>
                    <a:pt x="0" y="4"/>
                  </a:moveTo>
                  <a:lnTo>
                    <a:pt x="34" y="69"/>
                  </a:lnTo>
                  <a:lnTo>
                    <a:pt x="34" y="76"/>
                  </a:lnTo>
                  <a:lnTo>
                    <a:pt x="43" y="127"/>
                  </a:lnTo>
                  <a:lnTo>
                    <a:pt x="58" y="145"/>
                  </a:lnTo>
                  <a:lnTo>
                    <a:pt x="65" y="138"/>
                  </a:lnTo>
                  <a:lnTo>
                    <a:pt x="74" y="150"/>
                  </a:lnTo>
                  <a:lnTo>
                    <a:pt x="87" y="150"/>
                  </a:lnTo>
                  <a:lnTo>
                    <a:pt x="98" y="141"/>
                  </a:lnTo>
                  <a:lnTo>
                    <a:pt x="98" y="94"/>
                  </a:lnTo>
                  <a:lnTo>
                    <a:pt x="98" y="60"/>
                  </a:lnTo>
                  <a:lnTo>
                    <a:pt x="110" y="60"/>
                  </a:lnTo>
                  <a:lnTo>
                    <a:pt x="110" y="18"/>
                  </a:lnTo>
                  <a:lnTo>
                    <a:pt x="132" y="13"/>
                  </a:lnTo>
                  <a:lnTo>
                    <a:pt x="141" y="20"/>
                  </a:lnTo>
                  <a:lnTo>
                    <a:pt x="159" y="11"/>
                  </a:lnTo>
                  <a:lnTo>
                    <a:pt x="136" y="7"/>
                  </a:lnTo>
                  <a:lnTo>
                    <a:pt x="114" y="13"/>
                  </a:lnTo>
                  <a:lnTo>
                    <a:pt x="20" y="0"/>
                  </a:lnTo>
                  <a:lnTo>
                    <a:pt x="0" y="4"/>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0" name="Freeform 10711"/>
            <p:cNvSpPr>
              <a:spLocks/>
            </p:cNvSpPr>
            <p:nvPr/>
          </p:nvSpPr>
          <p:spPr bwMode="auto">
            <a:xfrm>
              <a:off x="4845814" y="4577947"/>
              <a:ext cx="315447" cy="267267"/>
            </a:xfrm>
            <a:custGeom>
              <a:avLst/>
              <a:gdLst>
                <a:gd name="T0" fmla="*/ 0 w 159"/>
                <a:gd name="T1" fmla="*/ 21052810 h 150"/>
                <a:gd name="T2" fmla="*/ 111393172 w 159"/>
                <a:gd name="T3" fmla="*/ 363161546 h 150"/>
                <a:gd name="T4" fmla="*/ 111393172 w 159"/>
                <a:gd name="T5" fmla="*/ 400003389 h 150"/>
                <a:gd name="T6" fmla="*/ 140880556 w 159"/>
                <a:gd name="T7" fmla="*/ 668426143 h 150"/>
                <a:gd name="T8" fmla="*/ 190024390 w 159"/>
                <a:gd name="T9" fmla="*/ 763162639 h 150"/>
                <a:gd name="T10" fmla="*/ 212957215 w 159"/>
                <a:gd name="T11" fmla="*/ 726320796 h 150"/>
                <a:gd name="T12" fmla="*/ 242444600 w 159"/>
                <a:gd name="T13" fmla="*/ 789479226 h 150"/>
                <a:gd name="T14" fmla="*/ 285035682 w 159"/>
                <a:gd name="T15" fmla="*/ 789479226 h 150"/>
                <a:gd name="T16" fmla="*/ 321074011 w 159"/>
                <a:gd name="T17" fmla="*/ 742109829 h 150"/>
                <a:gd name="T18" fmla="*/ 321074011 w 159"/>
                <a:gd name="T19" fmla="*/ 494739886 h 150"/>
                <a:gd name="T20" fmla="*/ 321074011 w 159"/>
                <a:gd name="T21" fmla="*/ 315792150 h 150"/>
                <a:gd name="T22" fmla="*/ 360390524 w 159"/>
                <a:gd name="T23" fmla="*/ 315792150 h 150"/>
                <a:gd name="T24" fmla="*/ 360390524 w 159"/>
                <a:gd name="T25" fmla="*/ 94736497 h 150"/>
                <a:gd name="T26" fmla="*/ 432468990 w 159"/>
                <a:gd name="T27" fmla="*/ 68422207 h 150"/>
                <a:gd name="T28" fmla="*/ 461954568 w 159"/>
                <a:gd name="T29" fmla="*/ 105264050 h 150"/>
                <a:gd name="T30" fmla="*/ 520927530 w 159"/>
                <a:gd name="T31" fmla="*/ 57894653 h 150"/>
                <a:gd name="T32" fmla="*/ 445572687 w 159"/>
                <a:gd name="T33" fmla="*/ 36841843 h 150"/>
                <a:gd name="T34" fmla="*/ 373496028 w 159"/>
                <a:gd name="T35" fmla="*/ 68422207 h 150"/>
                <a:gd name="T36" fmla="*/ 65525714 w 159"/>
                <a:gd name="T37" fmla="*/ 0 h 150"/>
                <a:gd name="T38" fmla="*/ 0 w 159"/>
                <a:gd name="T39" fmla="*/ 21052810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9"/>
                <a:gd name="T61" fmla="*/ 0 h 150"/>
                <a:gd name="T62" fmla="*/ 159 w 159"/>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9" h="150">
                  <a:moveTo>
                    <a:pt x="0" y="4"/>
                  </a:moveTo>
                  <a:lnTo>
                    <a:pt x="34" y="69"/>
                  </a:lnTo>
                  <a:lnTo>
                    <a:pt x="34" y="76"/>
                  </a:lnTo>
                  <a:lnTo>
                    <a:pt x="43" y="127"/>
                  </a:lnTo>
                  <a:lnTo>
                    <a:pt x="58" y="145"/>
                  </a:lnTo>
                  <a:lnTo>
                    <a:pt x="65" y="138"/>
                  </a:lnTo>
                  <a:lnTo>
                    <a:pt x="74" y="150"/>
                  </a:lnTo>
                  <a:lnTo>
                    <a:pt x="87" y="150"/>
                  </a:lnTo>
                  <a:lnTo>
                    <a:pt x="98" y="141"/>
                  </a:lnTo>
                  <a:lnTo>
                    <a:pt x="98" y="94"/>
                  </a:lnTo>
                  <a:lnTo>
                    <a:pt x="98" y="60"/>
                  </a:lnTo>
                  <a:lnTo>
                    <a:pt x="110" y="60"/>
                  </a:lnTo>
                  <a:lnTo>
                    <a:pt x="110" y="18"/>
                  </a:lnTo>
                  <a:lnTo>
                    <a:pt x="132" y="13"/>
                  </a:lnTo>
                  <a:lnTo>
                    <a:pt x="141" y="20"/>
                  </a:lnTo>
                  <a:lnTo>
                    <a:pt x="159" y="11"/>
                  </a:lnTo>
                  <a:lnTo>
                    <a:pt x="136" y="7"/>
                  </a:lnTo>
                  <a:lnTo>
                    <a:pt x="114" y="13"/>
                  </a:lnTo>
                  <a:lnTo>
                    <a:pt x="20" y="0"/>
                  </a:lnTo>
                  <a:lnTo>
                    <a:pt x="0" y="4"/>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1" name="Freeform 10712"/>
            <p:cNvSpPr>
              <a:spLocks/>
            </p:cNvSpPr>
            <p:nvPr/>
          </p:nvSpPr>
          <p:spPr bwMode="auto">
            <a:xfrm>
              <a:off x="4174837" y="3629582"/>
              <a:ext cx="195194" cy="145334"/>
            </a:xfrm>
            <a:custGeom>
              <a:avLst/>
              <a:gdLst>
                <a:gd name="T0" fmla="*/ 0 w 98"/>
                <a:gd name="T1" fmla="*/ 429300927 h 82"/>
                <a:gd name="T2" fmla="*/ 154591657 w 98"/>
                <a:gd name="T3" fmla="*/ 408359362 h 82"/>
                <a:gd name="T4" fmla="*/ 154591657 w 98"/>
                <a:gd name="T5" fmla="*/ 303651541 h 82"/>
                <a:gd name="T6" fmla="*/ 197350743 w 98"/>
                <a:gd name="T7" fmla="*/ 267004374 h 82"/>
                <a:gd name="T8" fmla="*/ 197350743 w 98"/>
                <a:gd name="T9" fmla="*/ 104707822 h 82"/>
                <a:gd name="T10" fmla="*/ 322340514 w 98"/>
                <a:gd name="T11" fmla="*/ 115177462 h 82"/>
                <a:gd name="T12" fmla="*/ 322340514 w 98"/>
                <a:gd name="T13" fmla="*/ 31411204 h 82"/>
                <a:gd name="T14" fmla="*/ 322340514 w 98"/>
                <a:gd name="T15" fmla="*/ 10469640 h 82"/>
                <a:gd name="T16" fmla="*/ 154591657 w 98"/>
                <a:gd name="T17" fmla="*/ 0 h 82"/>
                <a:gd name="T18" fmla="*/ 0 w 98"/>
                <a:gd name="T19" fmla="*/ 429300927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2"/>
                <a:gd name="T32" fmla="*/ 98 w 9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2">
                  <a:moveTo>
                    <a:pt x="0" y="82"/>
                  </a:moveTo>
                  <a:lnTo>
                    <a:pt x="47" y="78"/>
                  </a:lnTo>
                  <a:lnTo>
                    <a:pt x="47" y="58"/>
                  </a:lnTo>
                  <a:lnTo>
                    <a:pt x="60" y="51"/>
                  </a:lnTo>
                  <a:lnTo>
                    <a:pt x="60" y="20"/>
                  </a:lnTo>
                  <a:lnTo>
                    <a:pt x="98" y="22"/>
                  </a:lnTo>
                  <a:lnTo>
                    <a:pt x="98" y="6"/>
                  </a:lnTo>
                  <a:lnTo>
                    <a:pt x="98" y="2"/>
                  </a:lnTo>
                  <a:lnTo>
                    <a:pt x="47" y="0"/>
                  </a:lnTo>
                  <a:lnTo>
                    <a:pt x="0" y="8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2" name="Freeform 10713"/>
            <p:cNvSpPr>
              <a:spLocks/>
            </p:cNvSpPr>
            <p:nvPr/>
          </p:nvSpPr>
          <p:spPr bwMode="auto">
            <a:xfrm>
              <a:off x="4174837" y="3629582"/>
              <a:ext cx="195194" cy="145334"/>
            </a:xfrm>
            <a:custGeom>
              <a:avLst/>
              <a:gdLst>
                <a:gd name="T0" fmla="*/ 0 w 98"/>
                <a:gd name="T1" fmla="*/ 429300927 h 82"/>
                <a:gd name="T2" fmla="*/ 154591657 w 98"/>
                <a:gd name="T3" fmla="*/ 408359362 h 82"/>
                <a:gd name="T4" fmla="*/ 154591657 w 98"/>
                <a:gd name="T5" fmla="*/ 303651541 h 82"/>
                <a:gd name="T6" fmla="*/ 197350743 w 98"/>
                <a:gd name="T7" fmla="*/ 267004374 h 82"/>
                <a:gd name="T8" fmla="*/ 197350743 w 98"/>
                <a:gd name="T9" fmla="*/ 104707822 h 82"/>
                <a:gd name="T10" fmla="*/ 322340514 w 98"/>
                <a:gd name="T11" fmla="*/ 115177462 h 82"/>
                <a:gd name="T12" fmla="*/ 322340514 w 98"/>
                <a:gd name="T13" fmla="*/ 31411204 h 82"/>
                <a:gd name="T14" fmla="*/ 322340514 w 98"/>
                <a:gd name="T15" fmla="*/ 10469640 h 82"/>
                <a:gd name="T16" fmla="*/ 154591657 w 98"/>
                <a:gd name="T17" fmla="*/ 0 h 82"/>
                <a:gd name="T18" fmla="*/ 0 w 98"/>
                <a:gd name="T19" fmla="*/ 429300927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2"/>
                <a:gd name="T32" fmla="*/ 98 w 9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2">
                  <a:moveTo>
                    <a:pt x="0" y="82"/>
                  </a:moveTo>
                  <a:lnTo>
                    <a:pt x="47" y="78"/>
                  </a:lnTo>
                  <a:lnTo>
                    <a:pt x="47" y="58"/>
                  </a:lnTo>
                  <a:lnTo>
                    <a:pt x="60" y="51"/>
                  </a:lnTo>
                  <a:lnTo>
                    <a:pt x="60" y="20"/>
                  </a:lnTo>
                  <a:lnTo>
                    <a:pt x="98" y="22"/>
                  </a:lnTo>
                  <a:lnTo>
                    <a:pt x="98" y="6"/>
                  </a:lnTo>
                  <a:lnTo>
                    <a:pt x="98" y="2"/>
                  </a:lnTo>
                  <a:lnTo>
                    <a:pt x="47" y="0"/>
                  </a:lnTo>
                  <a:lnTo>
                    <a:pt x="0" y="8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3" name="Freeform 10714"/>
            <p:cNvSpPr>
              <a:spLocks/>
            </p:cNvSpPr>
            <p:nvPr/>
          </p:nvSpPr>
          <p:spPr bwMode="auto">
            <a:xfrm>
              <a:off x="5089805" y="3731809"/>
              <a:ext cx="386901" cy="412600"/>
            </a:xfrm>
            <a:custGeom>
              <a:avLst/>
              <a:gdLst>
                <a:gd name="T0" fmla="*/ 0 w 194"/>
                <a:gd name="T1" fmla="*/ 646160749 h 232"/>
                <a:gd name="T2" fmla="*/ 36227110 w 194"/>
                <a:gd name="T3" fmla="*/ 478053142 h 232"/>
                <a:gd name="T4" fmla="*/ 82336653 w 194"/>
                <a:gd name="T5" fmla="*/ 467547563 h 232"/>
                <a:gd name="T6" fmla="*/ 82336653 w 194"/>
                <a:gd name="T7" fmla="*/ 236399603 h 232"/>
                <a:gd name="T8" fmla="*/ 82336653 w 194"/>
                <a:gd name="T9" fmla="*/ 199626637 h 232"/>
                <a:gd name="T10" fmla="*/ 118563763 w 194"/>
                <a:gd name="T11" fmla="*/ 189121058 h 232"/>
                <a:gd name="T12" fmla="*/ 118563763 w 194"/>
                <a:gd name="T13" fmla="*/ 68294288 h 232"/>
                <a:gd name="T14" fmla="*/ 464374436 w 194"/>
                <a:gd name="T15" fmla="*/ 78799868 h 232"/>
                <a:gd name="T16" fmla="*/ 530243395 w 194"/>
                <a:gd name="T17" fmla="*/ 0 h 232"/>
                <a:gd name="T18" fmla="*/ 579644661 w 194"/>
                <a:gd name="T19" fmla="*/ 68294288 h 232"/>
                <a:gd name="T20" fmla="*/ 596112355 w 194"/>
                <a:gd name="T21" fmla="*/ 267920926 h 232"/>
                <a:gd name="T22" fmla="*/ 638926542 w 194"/>
                <a:gd name="T23" fmla="*/ 315199471 h 232"/>
                <a:gd name="T24" fmla="*/ 579644661 w 194"/>
                <a:gd name="T25" fmla="*/ 372988180 h 232"/>
                <a:gd name="T26" fmla="*/ 553296350 w 194"/>
                <a:gd name="T27" fmla="*/ 646160749 h 232"/>
                <a:gd name="T28" fmla="*/ 477548591 w 194"/>
                <a:gd name="T29" fmla="*/ 788000970 h 232"/>
                <a:gd name="T30" fmla="*/ 470961514 w 194"/>
                <a:gd name="T31" fmla="*/ 903576096 h 232"/>
                <a:gd name="T32" fmla="*/ 428147326 w 194"/>
                <a:gd name="T33" fmla="*/ 950854641 h 232"/>
                <a:gd name="T34" fmla="*/ 494016285 w 194"/>
                <a:gd name="T35" fmla="*/ 1029654509 h 232"/>
                <a:gd name="T36" fmla="*/ 536830473 w 194"/>
                <a:gd name="T37" fmla="*/ 1160989150 h 232"/>
                <a:gd name="T38" fmla="*/ 464374436 w 194"/>
                <a:gd name="T39" fmla="*/ 1197762116 h 232"/>
                <a:gd name="T40" fmla="*/ 345810673 w 194"/>
                <a:gd name="T41" fmla="*/ 1218775566 h 232"/>
                <a:gd name="T42" fmla="*/ 220659832 w 194"/>
                <a:gd name="T43" fmla="*/ 1124216184 h 232"/>
                <a:gd name="T44" fmla="*/ 125150841 w 194"/>
                <a:gd name="T45" fmla="*/ 950854641 h 232"/>
                <a:gd name="T46" fmla="*/ 59281882 w 194"/>
                <a:gd name="T47" fmla="*/ 893068224 h 232"/>
                <a:gd name="T48" fmla="*/ 29640032 w 194"/>
                <a:gd name="T49" fmla="*/ 761735875 h 232"/>
                <a:gd name="T50" fmla="*/ 0 w 194"/>
                <a:gd name="T51" fmla="*/ 646160749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232"/>
                <a:gd name="T80" fmla="*/ 194 w 194"/>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232">
                  <a:moveTo>
                    <a:pt x="0" y="123"/>
                  </a:moveTo>
                  <a:lnTo>
                    <a:pt x="11" y="91"/>
                  </a:lnTo>
                  <a:lnTo>
                    <a:pt x="25" y="89"/>
                  </a:lnTo>
                  <a:lnTo>
                    <a:pt x="25" y="45"/>
                  </a:lnTo>
                  <a:lnTo>
                    <a:pt x="25" y="38"/>
                  </a:lnTo>
                  <a:lnTo>
                    <a:pt x="36" y="36"/>
                  </a:lnTo>
                  <a:lnTo>
                    <a:pt x="36" y="13"/>
                  </a:lnTo>
                  <a:lnTo>
                    <a:pt x="141" y="15"/>
                  </a:lnTo>
                  <a:lnTo>
                    <a:pt x="161" y="0"/>
                  </a:lnTo>
                  <a:lnTo>
                    <a:pt x="176" y="13"/>
                  </a:lnTo>
                  <a:lnTo>
                    <a:pt x="181" y="51"/>
                  </a:lnTo>
                  <a:lnTo>
                    <a:pt x="194" y="60"/>
                  </a:lnTo>
                  <a:lnTo>
                    <a:pt x="176" y="71"/>
                  </a:lnTo>
                  <a:lnTo>
                    <a:pt x="168" y="123"/>
                  </a:lnTo>
                  <a:lnTo>
                    <a:pt x="145" y="150"/>
                  </a:lnTo>
                  <a:lnTo>
                    <a:pt x="143" y="172"/>
                  </a:lnTo>
                  <a:lnTo>
                    <a:pt x="130" y="181"/>
                  </a:lnTo>
                  <a:lnTo>
                    <a:pt x="150" y="196"/>
                  </a:lnTo>
                  <a:lnTo>
                    <a:pt x="163" y="221"/>
                  </a:lnTo>
                  <a:lnTo>
                    <a:pt x="141" y="228"/>
                  </a:lnTo>
                  <a:lnTo>
                    <a:pt x="105" y="232"/>
                  </a:lnTo>
                  <a:lnTo>
                    <a:pt x="67" y="214"/>
                  </a:lnTo>
                  <a:lnTo>
                    <a:pt x="38" y="181"/>
                  </a:lnTo>
                  <a:lnTo>
                    <a:pt x="18" y="170"/>
                  </a:lnTo>
                  <a:lnTo>
                    <a:pt x="9" y="145"/>
                  </a:lnTo>
                  <a:lnTo>
                    <a:pt x="0" y="123"/>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4" name="Freeform 10715"/>
            <p:cNvSpPr>
              <a:spLocks/>
            </p:cNvSpPr>
            <p:nvPr/>
          </p:nvSpPr>
          <p:spPr bwMode="auto">
            <a:xfrm>
              <a:off x="5089805" y="3731809"/>
              <a:ext cx="386901" cy="412600"/>
            </a:xfrm>
            <a:custGeom>
              <a:avLst/>
              <a:gdLst>
                <a:gd name="T0" fmla="*/ 0 w 194"/>
                <a:gd name="T1" fmla="*/ 646160749 h 232"/>
                <a:gd name="T2" fmla="*/ 36227110 w 194"/>
                <a:gd name="T3" fmla="*/ 478053142 h 232"/>
                <a:gd name="T4" fmla="*/ 82336653 w 194"/>
                <a:gd name="T5" fmla="*/ 467547563 h 232"/>
                <a:gd name="T6" fmla="*/ 82336653 w 194"/>
                <a:gd name="T7" fmla="*/ 236399603 h 232"/>
                <a:gd name="T8" fmla="*/ 82336653 w 194"/>
                <a:gd name="T9" fmla="*/ 199626637 h 232"/>
                <a:gd name="T10" fmla="*/ 118563763 w 194"/>
                <a:gd name="T11" fmla="*/ 189121058 h 232"/>
                <a:gd name="T12" fmla="*/ 118563763 w 194"/>
                <a:gd name="T13" fmla="*/ 68294288 h 232"/>
                <a:gd name="T14" fmla="*/ 464374436 w 194"/>
                <a:gd name="T15" fmla="*/ 78799868 h 232"/>
                <a:gd name="T16" fmla="*/ 530243395 w 194"/>
                <a:gd name="T17" fmla="*/ 0 h 232"/>
                <a:gd name="T18" fmla="*/ 579644661 w 194"/>
                <a:gd name="T19" fmla="*/ 68294288 h 232"/>
                <a:gd name="T20" fmla="*/ 596112355 w 194"/>
                <a:gd name="T21" fmla="*/ 267920926 h 232"/>
                <a:gd name="T22" fmla="*/ 638926542 w 194"/>
                <a:gd name="T23" fmla="*/ 315199471 h 232"/>
                <a:gd name="T24" fmla="*/ 579644661 w 194"/>
                <a:gd name="T25" fmla="*/ 372988180 h 232"/>
                <a:gd name="T26" fmla="*/ 553296350 w 194"/>
                <a:gd name="T27" fmla="*/ 646160749 h 232"/>
                <a:gd name="T28" fmla="*/ 477548591 w 194"/>
                <a:gd name="T29" fmla="*/ 788000970 h 232"/>
                <a:gd name="T30" fmla="*/ 470961514 w 194"/>
                <a:gd name="T31" fmla="*/ 903576096 h 232"/>
                <a:gd name="T32" fmla="*/ 428147326 w 194"/>
                <a:gd name="T33" fmla="*/ 950854641 h 232"/>
                <a:gd name="T34" fmla="*/ 494016285 w 194"/>
                <a:gd name="T35" fmla="*/ 1029654509 h 232"/>
                <a:gd name="T36" fmla="*/ 536830473 w 194"/>
                <a:gd name="T37" fmla="*/ 1160989150 h 232"/>
                <a:gd name="T38" fmla="*/ 464374436 w 194"/>
                <a:gd name="T39" fmla="*/ 1197762116 h 232"/>
                <a:gd name="T40" fmla="*/ 345810673 w 194"/>
                <a:gd name="T41" fmla="*/ 1218775566 h 232"/>
                <a:gd name="T42" fmla="*/ 220659832 w 194"/>
                <a:gd name="T43" fmla="*/ 1124216184 h 232"/>
                <a:gd name="T44" fmla="*/ 125150841 w 194"/>
                <a:gd name="T45" fmla="*/ 950854641 h 232"/>
                <a:gd name="T46" fmla="*/ 59281882 w 194"/>
                <a:gd name="T47" fmla="*/ 893068224 h 232"/>
                <a:gd name="T48" fmla="*/ 29640032 w 194"/>
                <a:gd name="T49" fmla="*/ 761735875 h 232"/>
                <a:gd name="T50" fmla="*/ 0 w 194"/>
                <a:gd name="T51" fmla="*/ 646160749 h 2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232"/>
                <a:gd name="T80" fmla="*/ 194 w 194"/>
                <a:gd name="T81" fmla="*/ 232 h 2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232">
                  <a:moveTo>
                    <a:pt x="0" y="123"/>
                  </a:moveTo>
                  <a:lnTo>
                    <a:pt x="11" y="91"/>
                  </a:lnTo>
                  <a:lnTo>
                    <a:pt x="25" y="89"/>
                  </a:lnTo>
                  <a:lnTo>
                    <a:pt x="25" y="45"/>
                  </a:lnTo>
                  <a:lnTo>
                    <a:pt x="25" y="38"/>
                  </a:lnTo>
                  <a:lnTo>
                    <a:pt x="36" y="36"/>
                  </a:lnTo>
                  <a:lnTo>
                    <a:pt x="36" y="13"/>
                  </a:lnTo>
                  <a:lnTo>
                    <a:pt x="141" y="15"/>
                  </a:lnTo>
                  <a:lnTo>
                    <a:pt x="161" y="0"/>
                  </a:lnTo>
                  <a:lnTo>
                    <a:pt x="176" y="13"/>
                  </a:lnTo>
                  <a:lnTo>
                    <a:pt x="181" y="51"/>
                  </a:lnTo>
                  <a:lnTo>
                    <a:pt x="194" y="60"/>
                  </a:lnTo>
                  <a:lnTo>
                    <a:pt x="176" y="71"/>
                  </a:lnTo>
                  <a:lnTo>
                    <a:pt x="168" y="123"/>
                  </a:lnTo>
                  <a:lnTo>
                    <a:pt x="145" y="150"/>
                  </a:lnTo>
                  <a:lnTo>
                    <a:pt x="143" y="172"/>
                  </a:lnTo>
                  <a:lnTo>
                    <a:pt x="130" y="181"/>
                  </a:lnTo>
                  <a:lnTo>
                    <a:pt x="150" y="196"/>
                  </a:lnTo>
                  <a:lnTo>
                    <a:pt x="163" y="221"/>
                  </a:lnTo>
                  <a:lnTo>
                    <a:pt x="141" y="228"/>
                  </a:lnTo>
                  <a:lnTo>
                    <a:pt x="105" y="232"/>
                  </a:lnTo>
                  <a:lnTo>
                    <a:pt x="67" y="214"/>
                  </a:lnTo>
                  <a:lnTo>
                    <a:pt x="38" y="181"/>
                  </a:lnTo>
                  <a:lnTo>
                    <a:pt x="18" y="170"/>
                  </a:lnTo>
                  <a:lnTo>
                    <a:pt x="9" y="145"/>
                  </a:lnTo>
                  <a:lnTo>
                    <a:pt x="0" y="123"/>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5" name="Freeform 10716"/>
            <p:cNvSpPr>
              <a:spLocks/>
            </p:cNvSpPr>
            <p:nvPr/>
          </p:nvSpPr>
          <p:spPr bwMode="auto">
            <a:xfrm>
              <a:off x="5295457" y="4768853"/>
              <a:ext cx="29628" cy="32023"/>
            </a:xfrm>
            <a:custGeom>
              <a:avLst/>
              <a:gdLst>
                <a:gd name="T0" fmla="*/ 0 w 15"/>
                <a:gd name="T1" fmla="*/ 57805638 h 18"/>
                <a:gd name="T2" fmla="*/ 42403546 w 15"/>
                <a:gd name="T3" fmla="*/ 0 h 18"/>
                <a:gd name="T4" fmla="*/ 48927445 w 15"/>
                <a:gd name="T5" fmla="*/ 57805638 h 18"/>
                <a:gd name="T6" fmla="*/ 29355747 w 15"/>
                <a:gd name="T7" fmla="*/ 94590835 h 18"/>
                <a:gd name="T8" fmla="*/ 0 w 15"/>
                <a:gd name="T9" fmla="*/ 57805638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0" y="11"/>
                  </a:moveTo>
                  <a:lnTo>
                    <a:pt x="13" y="0"/>
                  </a:lnTo>
                  <a:lnTo>
                    <a:pt x="15" y="11"/>
                  </a:lnTo>
                  <a:lnTo>
                    <a:pt x="9" y="18"/>
                  </a:lnTo>
                  <a:lnTo>
                    <a:pt x="0" y="11"/>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6" name="Freeform 10717"/>
            <p:cNvSpPr>
              <a:spLocks/>
            </p:cNvSpPr>
            <p:nvPr/>
          </p:nvSpPr>
          <p:spPr bwMode="auto">
            <a:xfrm>
              <a:off x="5295457" y="4768853"/>
              <a:ext cx="29628" cy="32023"/>
            </a:xfrm>
            <a:custGeom>
              <a:avLst/>
              <a:gdLst>
                <a:gd name="T0" fmla="*/ 0 w 15"/>
                <a:gd name="T1" fmla="*/ 57805638 h 18"/>
                <a:gd name="T2" fmla="*/ 42403546 w 15"/>
                <a:gd name="T3" fmla="*/ 0 h 18"/>
                <a:gd name="T4" fmla="*/ 48927445 w 15"/>
                <a:gd name="T5" fmla="*/ 57805638 h 18"/>
                <a:gd name="T6" fmla="*/ 29355747 w 15"/>
                <a:gd name="T7" fmla="*/ 94590835 h 18"/>
                <a:gd name="T8" fmla="*/ 0 w 15"/>
                <a:gd name="T9" fmla="*/ 57805638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0" y="11"/>
                  </a:moveTo>
                  <a:lnTo>
                    <a:pt x="13" y="0"/>
                  </a:lnTo>
                  <a:lnTo>
                    <a:pt x="15" y="11"/>
                  </a:lnTo>
                  <a:lnTo>
                    <a:pt x="9" y="18"/>
                  </a:lnTo>
                  <a:lnTo>
                    <a:pt x="0" y="11"/>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7" name="Freeform 10718"/>
            <p:cNvSpPr>
              <a:spLocks/>
            </p:cNvSpPr>
            <p:nvPr/>
          </p:nvSpPr>
          <p:spPr bwMode="auto">
            <a:xfrm>
              <a:off x="5272801" y="4240477"/>
              <a:ext cx="252704" cy="222927"/>
            </a:xfrm>
            <a:custGeom>
              <a:avLst/>
              <a:gdLst>
                <a:gd name="T0" fmla="*/ 0 w 127"/>
                <a:gd name="T1" fmla="*/ 200184937 h 125"/>
                <a:gd name="T2" fmla="*/ 42716907 w 127"/>
                <a:gd name="T3" fmla="*/ 142236907 h 125"/>
                <a:gd name="T4" fmla="*/ 36144796 w 127"/>
                <a:gd name="T5" fmla="*/ 84288878 h 125"/>
                <a:gd name="T6" fmla="*/ 29574498 w 127"/>
                <a:gd name="T7" fmla="*/ 0 h 125"/>
                <a:gd name="T8" fmla="*/ 78863516 w 127"/>
                <a:gd name="T9" fmla="*/ 0 h 125"/>
                <a:gd name="T10" fmla="*/ 78863516 w 127"/>
                <a:gd name="T11" fmla="*/ 105361098 h 125"/>
                <a:gd name="T12" fmla="*/ 101864091 w 127"/>
                <a:gd name="T13" fmla="*/ 84288878 h 125"/>
                <a:gd name="T14" fmla="*/ 115008313 w 127"/>
                <a:gd name="T15" fmla="*/ 105361098 h 125"/>
                <a:gd name="T16" fmla="*/ 174155497 w 127"/>
                <a:gd name="T17" fmla="*/ 0 h 125"/>
                <a:gd name="T18" fmla="*/ 374599436 w 127"/>
                <a:gd name="T19" fmla="*/ 221257156 h 125"/>
                <a:gd name="T20" fmla="*/ 358169160 w 127"/>
                <a:gd name="T21" fmla="*/ 326618254 h 125"/>
                <a:gd name="T22" fmla="*/ 417316344 w 127"/>
                <a:gd name="T23" fmla="*/ 590017550 h 125"/>
                <a:gd name="T24" fmla="*/ 358169160 w 127"/>
                <a:gd name="T25" fmla="*/ 647967878 h 125"/>
                <a:gd name="T26" fmla="*/ 203729995 w 127"/>
                <a:gd name="T27" fmla="*/ 658502839 h 125"/>
                <a:gd name="T28" fmla="*/ 161011275 w 127"/>
                <a:gd name="T29" fmla="*/ 542606780 h 125"/>
                <a:gd name="T30" fmla="*/ 124866479 w 127"/>
                <a:gd name="T31" fmla="*/ 516265931 h 125"/>
                <a:gd name="T32" fmla="*/ 49289018 w 127"/>
                <a:gd name="T33" fmla="*/ 468855161 h 125"/>
                <a:gd name="T34" fmla="*/ 0 w 127"/>
                <a:gd name="T35" fmla="*/ 342421844 h 125"/>
                <a:gd name="T36" fmla="*/ 0 w 127"/>
                <a:gd name="T37" fmla="*/ 200184937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7"/>
                <a:gd name="T58" fmla="*/ 0 h 125"/>
                <a:gd name="T59" fmla="*/ 127 w 127"/>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7" h="125">
                  <a:moveTo>
                    <a:pt x="0" y="38"/>
                  </a:moveTo>
                  <a:lnTo>
                    <a:pt x="13" y="27"/>
                  </a:lnTo>
                  <a:lnTo>
                    <a:pt x="11" y="16"/>
                  </a:lnTo>
                  <a:lnTo>
                    <a:pt x="9" y="0"/>
                  </a:lnTo>
                  <a:lnTo>
                    <a:pt x="24" y="0"/>
                  </a:lnTo>
                  <a:lnTo>
                    <a:pt x="24" y="20"/>
                  </a:lnTo>
                  <a:lnTo>
                    <a:pt x="31" y="16"/>
                  </a:lnTo>
                  <a:lnTo>
                    <a:pt x="35" y="20"/>
                  </a:lnTo>
                  <a:lnTo>
                    <a:pt x="53" y="0"/>
                  </a:lnTo>
                  <a:lnTo>
                    <a:pt x="114" y="42"/>
                  </a:lnTo>
                  <a:lnTo>
                    <a:pt x="109" y="62"/>
                  </a:lnTo>
                  <a:lnTo>
                    <a:pt x="127" y="112"/>
                  </a:lnTo>
                  <a:lnTo>
                    <a:pt x="109" y="123"/>
                  </a:lnTo>
                  <a:lnTo>
                    <a:pt x="62" y="125"/>
                  </a:lnTo>
                  <a:lnTo>
                    <a:pt x="49" y="103"/>
                  </a:lnTo>
                  <a:lnTo>
                    <a:pt x="38" y="98"/>
                  </a:lnTo>
                  <a:lnTo>
                    <a:pt x="15" y="89"/>
                  </a:lnTo>
                  <a:lnTo>
                    <a:pt x="0" y="65"/>
                  </a:lnTo>
                  <a:lnTo>
                    <a:pt x="0" y="38"/>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8" name="Freeform 10719"/>
            <p:cNvSpPr>
              <a:spLocks/>
            </p:cNvSpPr>
            <p:nvPr/>
          </p:nvSpPr>
          <p:spPr bwMode="auto">
            <a:xfrm>
              <a:off x="5272801" y="4240477"/>
              <a:ext cx="252704" cy="222927"/>
            </a:xfrm>
            <a:custGeom>
              <a:avLst/>
              <a:gdLst>
                <a:gd name="T0" fmla="*/ 0 w 127"/>
                <a:gd name="T1" fmla="*/ 200184937 h 125"/>
                <a:gd name="T2" fmla="*/ 42716907 w 127"/>
                <a:gd name="T3" fmla="*/ 142236907 h 125"/>
                <a:gd name="T4" fmla="*/ 36144796 w 127"/>
                <a:gd name="T5" fmla="*/ 84288878 h 125"/>
                <a:gd name="T6" fmla="*/ 29574498 w 127"/>
                <a:gd name="T7" fmla="*/ 0 h 125"/>
                <a:gd name="T8" fmla="*/ 78863516 w 127"/>
                <a:gd name="T9" fmla="*/ 0 h 125"/>
                <a:gd name="T10" fmla="*/ 78863516 w 127"/>
                <a:gd name="T11" fmla="*/ 105361098 h 125"/>
                <a:gd name="T12" fmla="*/ 101864091 w 127"/>
                <a:gd name="T13" fmla="*/ 84288878 h 125"/>
                <a:gd name="T14" fmla="*/ 115008313 w 127"/>
                <a:gd name="T15" fmla="*/ 105361098 h 125"/>
                <a:gd name="T16" fmla="*/ 174155497 w 127"/>
                <a:gd name="T17" fmla="*/ 0 h 125"/>
                <a:gd name="T18" fmla="*/ 374599436 w 127"/>
                <a:gd name="T19" fmla="*/ 221257156 h 125"/>
                <a:gd name="T20" fmla="*/ 358169160 w 127"/>
                <a:gd name="T21" fmla="*/ 326618254 h 125"/>
                <a:gd name="T22" fmla="*/ 417316344 w 127"/>
                <a:gd name="T23" fmla="*/ 590017550 h 125"/>
                <a:gd name="T24" fmla="*/ 358169160 w 127"/>
                <a:gd name="T25" fmla="*/ 647967878 h 125"/>
                <a:gd name="T26" fmla="*/ 203729995 w 127"/>
                <a:gd name="T27" fmla="*/ 658502839 h 125"/>
                <a:gd name="T28" fmla="*/ 161011275 w 127"/>
                <a:gd name="T29" fmla="*/ 542606780 h 125"/>
                <a:gd name="T30" fmla="*/ 124866479 w 127"/>
                <a:gd name="T31" fmla="*/ 516265931 h 125"/>
                <a:gd name="T32" fmla="*/ 49289018 w 127"/>
                <a:gd name="T33" fmla="*/ 468855161 h 125"/>
                <a:gd name="T34" fmla="*/ 0 w 127"/>
                <a:gd name="T35" fmla="*/ 342421844 h 125"/>
                <a:gd name="T36" fmla="*/ 0 w 127"/>
                <a:gd name="T37" fmla="*/ 200184937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7"/>
                <a:gd name="T58" fmla="*/ 0 h 125"/>
                <a:gd name="T59" fmla="*/ 127 w 127"/>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7" h="125">
                  <a:moveTo>
                    <a:pt x="0" y="38"/>
                  </a:moveTo>
                  <a:lnTo>
                    <a:pt x="13" y="27"/>
                  </a:lnTo>
                  <a:lnTo>
                    <a:pt x="11" y="16"/>
                  </a:lnTo>
                  <a:lnTo>
                    <a:pt x="9" y="0"/>
                  </a:lnTo>
                  <a:lnTo>
                    <a:pt x="24" y="0"/>
                  </a:lnTo>
                  <a:lnTo>
                    <a:pt x="24" y="20"/>
                  </a:lnTo>
                  <a:lnTo>
                    <a:pt x="31" y="16"/>
                  </a:lnTo>
                  <a:lnTo>
                    <a:pt x="35" y="20"/>
                  </a:lnTo>
                  <a:lnTo>
                    <a:pt x="53" y="0"/>
                  </a:lnTo>
                  <a:lnTo>
                    <a:pt x="114" y="42"/>
                  </a:lnTo>
                  <a:lnTo>
                    <a:pt x="109" y="62"/>
                  </a:lnTo>
                  <a:lnTo>
                    <a:pt x="127" y="112"/>
                  </a:lnTo>
                  <a:lnTo>
                    <a:pt x="109" y="123"/>
                  </a:lnTo>
                  <a:lnTo>
                    <a:pt x="62" y="125"/>
                  </a:lnTo>
                  <a:lnTo>
                    <a:pt x="49" y="103"/>
                  </a:lnTo>
                  <a:lnTo>
                    <a:pt x="38" y="98"/>
                  </a:lnTo>
                  <a:lnTo>
                    <a:pt x="15" y="89"/>
                  </a:lnTo>
                  <a:lnTo>
                    <a:pt x="0" y="65"/>
                  </a:lnTo>
                  <a:lnTo>
                    <a:pt x="0" y="38"/>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29" name="Freeform 10720"/>
            <p:cNvSpPr>
              <a:spLocks/>
            </p:cNvSpPr>
            <p:nvPr/>
          </p:nvSpPr>
          <p:spPr bwMode="auto">
            <a:xfrm>
              <a:off x="4570452" y="3986758"/>
              <a:ext cx="48799" cy="105922"/>
            </a:xfrm>
            <a:custGeom>
              <a:avLst/>
              <a:gdLst>
                <a:gd name="T0" fmla="*/ 0 w 24"/>
                <a:gd name="T1" fmla="*/ 0 h 60"/>
                <a:gd name="T2" fmla="*/ 50365554 w 24"/>
                <a:gd name="T3" fmla="*/ 312881169 h 60"/>
                <a:gd name="T4" fmla="*/ 80584146 w 24"/>
                <a:gd name="T5" fmla="*/ 302452934 h 60"/>
                <a:gd name="T6" fmla="*/ 43649900 w 24"/>
                <a:gd name="T7" fmla="*/ 10430510 h 60"/>
                <a:gd name="T8" fmla="*/ 0 w 24"/>
                <a:gd name="T9" fmla="*/ 0 h 60"/>
                <a:gd name="T10" fmla="*/ 0 60000 65536"/>
                <a:gd name="T11" fmla="*/ 0 60000 65536"/>
                <a:gd name="T12" fmla="*/ 0 60000 65536"/>
                <a:gd name="T13" fmla="*/ 0 60000 65536"/>
                <a:gd name="T14" fmla="*/ 0 60000 65536"/>
                <a:gd name="T15" fmla="*/ 0 w 24"/>
                <a:gd name="T16" fmla="*/ 0 h 60"/>
                <a:gd name="T17" fmla="*/ 24 w 24"/>
                <a:gd name="T18" fmla="*/ 60 h 60"/>
              </a:gdLst>
              <a:ahLst/>
              <a:cxnLst>
                <a:cxn ang="T10">
                  <a:pos x="T0" y="T1"/>
                </a:cxn>
                <a:cxn ang="T11">
                  <a:pos x="T2" y="T3"/>
                </a:cxn>
                <a:cxn ang="T12">
                  <a:pos x="T4" y="T5"/>
                </a:cxn>
                <a:cxn ang="T13">
                  <a:pos x="T6" y="T7"/>
                </a:cxn>
                <a:cxn ang="T14">
                  <a:pos x="T8" y="T9"/>
                </a:cxn>
              </a:cxnLst>
              <a:rect l="T15" t="T16" r="T17" b="T18"/>
              <a:pathLst>
                <a:path w="24" h="60">
                  <a:moveTo>
                    <a:pt x="0" y="0"/>
                  </a:moveTo>
                  <a:lnTo>
                    <a:pt x="15" y="60"/>
                  </a:lnTo>
                  <a:lnTo>
                    <a:pt x="24" y="58"/>
                  </a:lnTo>
                  <a:lnTo>
                    <a:pt x="13" y="2"/>
                  </a:lnTo>
                  <a:lnTo>
                    <a:pt x="0" y="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0" name="Freeform 10721"/>
            <p:cNvSpPr>
              <a:spLocks/>
            </p:cNvSpPr>
            <p:nvPr/>
          </p:nvSpPr>
          <p:spPr bwMode="auto">
            <a:xfrm>
              <a:off x="4570452" y="3986758"/>
              <a:ext cx="48799" cy="105922"/>
            </a:xfrm>
            <a:custGeom>
              <a:avLst/>
              <a:gdLst>
                <a:gd name="T0" fmla="*/ 0 w 24"/>
                <a:gd name="T1" fmla="*/ 0 h 60"/>
                <a:gd name="T2" fmla="*/ 50365554 w 24"/>
                <a:gd name="T3" fmla="*/ 312881169 h 60"/>
                <a:gd name="T4" fmla="*/ 80584146 w 24"/>
                <a:gd name="T5" fmla="*/ 302452934 h 60"/>
                <a:gd name="T6" fmla="*/ 43649900 w 24"/>
                <a:gd name="T7" fmla="*/ 10430510 h 60"/>
                <a:gd name="T8" fmla="*/ 0 w 24"/>
                <a:gd name="T9" fmla="*/ 0 h 60"/>
                <a:gd name="T10" fmla="*/ 0 60000 65536"/>
                <a:gd name="T11" fmla="*/ 0 60000 65536"/>
                <a:gd name="T12" fmla="*/ 0 60000 65536"/>
                <a:gd name="T13" fmla="*/ 0 60000 65536"/>
                <a:gd name="T14" fmla="*/ 0 60000 65536"/>
                <a:gd name="T15" fmla="*/ 0 w 24"/>
                <a:gd name="T16" fmla="*/ 0 h 60"/>
                <a:gd name="T17" fmla="*/ 24 w 24"/>
                <a:gd name="T18" fmla="*/ 60 h 60"/>
              </a:gdLst>
              <a:ahLst/>
              <a:cxnLst>
                <a:cxn ang="T10">
                  <a:pos x="T0" y="T1"/>
                </a:cxn>
                <a:cxn ang="T11">
                  <a:pos x="T2" y="T3"/>
                </a:cxn>
                <a:cxn ang="T12">
                  <a:pos x="T4" y="T5"/>
                </a:cxn>
                <a:cxn ang="T13">
                  <a:pos x="T6" y="T7"/>
                </a:cxn>
                <a:cxn ang="T14">
                  <a:pos x="T8" y="T9"/>
                </a:cxn>
              </a:cxnLst>
              <a:rect l="T15" t="T16" r="T17" b="T18"/>
              <a:pathLst>
                <a:path w="24" h="60">
                  <a:moveTo>
                    <a:pt x="0" y="0"/>
                  </a:moveTo>
                  <a:lnTo>
                    <a:pt x="15" y="60"/>
                  </a:lnTo>
                  <a:lnTo>
                    <a:pt x="24" y="58"/>
                  </a:lnTo>
                  <a:lnTo>
                    <a:pt x="13" y="2"/>
                  </a:lnTo>
                  <a:lnTo>
                    <a:pt x="0" y="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1" name="Freeform 10722"/>
            <p:cNvSpPr>
              <a:spLocks/>
            </p:cNvSpPr>
            <p:nvPr/>
          </p:nvSpPr>
          <p:spPr bwMode="auto">
            <a:xfrm>
              <a:off x="5272801" y="4137019"/>
              <a:ext cx="123739" cy="110847"/>
            </a:xfrm>
            <a:custGeom>
              <a:avLst/>
              <a:gdLst>
                <a:gd name="T0" fmla="*/ 0 w 62"/>
                <a:gd name="T1" fmla="*/ 327432629 h 62"/>
                <a:gd name="T2" fmla="*/ 29663253 w 62"/>
                <a:gd name="T3" fmla="*/ 174279847 h 62"/>
                <a:gd name="T4" fmla="*/ 56028772 w 62"/>
                <a:gd name="T5" fmla="*/ 116185028 h 62"/>
                <a:gd name="T6" fmla="*/ 42845103 w 62"/>
                <a:gd name="T7" fmla="*/ 21124760 h 62"/>
                <a:gd name="T8" fmla="*/ 161496299 w 62"/>
                <a:gd name="T9" fmla="*/ 0 h 62"/>
                <a:gd name="T10" fmla="*/ 204341402 w 62"/>
                <a:gd name="T11" fmla="*/ 116185028 h 62"/>
                <a:gd name="T12" fmla="*/ 161496299 w 62"/>
                <a:gd name="T13" fmla="*/ 232372361 h 62"/>
                <a:gd name="T14" fmla="*/ 79100191 w 62"/>
                <a:gd name="T15" fmla="*/ 258776583 h 62"/>
                <a:gd name="T16" fmla="*/ 79100191 w 62"/>
                <a:gd name="T17" fmla="*/ 306307869 h 62"/>
                <a:gd name="T18" fmla="*/ 29663253 w 62"/>
                <a:gd name="T19" fmla="*/ 306307869 h 62"/>
                <a:gd name="T20" fmla="*/ 0 w 62"/>
                <a:gd name="T21" fmla="*/ 327432629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62"/>
                <a:gd name="T35" fmla="*/ 62 w 6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62">
                  <a:moveTo>
                    <a:pt x="0" y="62"/>
                  </a:moveTo>
                  <a:lnTo>
                    <a:pt x="9" y="33"/>
                  </a:lnTo>
                  <a:lnTo>
                    <a:pt x="17" y="22"/>
                  </a:lnTo>
                  <a:lnTo>
                    <a:pt x="13" y="4"/>
                  </a:lnTo>
                  <a:lnTo>
                    <a:pt x="49" y="0"/>
                  </a:lnTo>
                  <a:lnTo>
                    <a:pt x="62" y="22"/>
                  </a:lnTo>
                  <a:lnTo>
                    <a:pt x="49" y="44"/>
                  </a:lnTo>
                  <a:lnTo>
                    <a:pt x="24" y="49"/>
                  </a:lnTo>
                  <a:lnTo>
                    <a:pt x="24" y="58"/>
                  </a:lnTo>
                  <a:lnTo>
                    <a:pt x="9" y="58"/>
                  </a:lnTo>
                  <a:lnTo>
                    <a:pt x="0" y="62"/>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2" name="Freeform 10723"/>
            <p:cNvSpPr>
              <a:spLocks/>
            </p:cNvSpPr>
            <p:nvPr/>
          </p:nvSpPr>
          <p:spPr bwMode="auto">
            <a:xfrm>
              <a:off x="5272801" y="4137019"/>
              <a:ext cx="123739" cy="110847"/>
            </a:xfrm>
            <a:custGeom>
              <a:avLst/>
              <a:gdLst>
                <a:gd name="T0" fmla="*/ 0 w 62"/>
                <a:gd name="T1" fmla="*/ 327432629 h 62"/>
                <a:gd name="T2" fmla="*/ 29663253 w 62"/>
                <a:gd name="T3" fmla="*/ 174279847 h 62"/>
                <a:gd name="T4" fmla="*/ 56028772 w 62"/>
                <a:gd name="T5" fmla="*/ 116185028 h 62"/>
                <a:gd name="T6" fmla="*/ 42845103 w 62"/>
                <a:gd name="T7" fmla="*/ 21124760 h 62"/>
                <a:gd name="T8" fmla="*/ 161496299 w 62"/>
                <a:gd name="T9" fmla="*/ 0 h 62"/>
                <a:gd name="T10" fmla="*/ 204341402 w 62"/>
                <a:gd name="T11" fmla="*/ 116185028 h 62"/>
                <a:gd name="T12" fmla="*/ 161496299 w 62"/>
                <a:gd name="T13" fmla="*/ 232372361 h 62"/>
                <a:gd name="T14" fmla="*/ 79100191 w 62"/>
                <a:gd name="T15" fmla="*/ 258776583 h 62"/>
                <a:gd name="T16" fmla="*/ 79100191 w 62"/>
                <a:gd name="T17" fmla="*/ 306307869 h 62"/>
                <a:gd name="T18" fmla="*/ 29663253 w 62"/>
                <a:gd name="T19" fmla="*/ 306307869 h 62"/>
                <a:gd name="T20" fmla="*/ 0 w 62"/>
                <a:gd name="T21" fmla="*/ 327432629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62"/>
                <a:gd name="T35" fmla="*/ 62 w 6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62">
                  <a:moveTo>
                    <a:pt x="0" y="62"/>
                  </a:moveTo>
                  <a:lnTo>
                    <a:pt x="9" y="33"/>
                  </a:lnTo>
                  <a:lnTo>
                    <a:pt x="17" y="22"/>
                  </a:lnTo>
                  <a:lnTo>
                    <a:pt x="13" y="4"/>
                  </a:lnTo>
                  <a:lnTo>
                    <a:pt x="49" y="0"/>
                  </a:lnTo>
                  <a:lnTo>
                    <a:pt x="62" y="22"/>
                  </a:lnTo>
                  <a:lnTo>
                    <a:pt x="49" y="44"/>
                  </a:lnTo>
                  <a:lnTo>
                    <a:pt x="24" y="49"/>
                  </a:lnTo>
                  <a:lnTo>
                    <a:pt x="24" y="58"/>
                  </a:lnTo>
                  <a:lnTo>
                    <a:pt x="9" y="58"/>
                  </a:lnTo>
                  <a:lnTo>
                    <a:pt x="0" y="6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3" name="Freeform 10724"/>
            <p:cNvSpPr>
              <a:spLocks/>
            </p:cNvSpPr>
            <p:nvPr/>
          </p:nvSpPr>
          <p:spPr bwMode="auto">
            <a:xfrm>
              <a:off x="5147319" y="3537210"/>
              <a:ext cx="263162" cy="221695"/>
            </a:xfrm>
            <a:custGeom>
              <a:avLst/>
              <a:gdLst>
                <a:gd name="T0" fmla="*/ 0 w 132"/>
                <a:gd name="T1" fmla="*/ 104778810 h 125"/>
                <a:gd name="T2" fmla="*/ 23046856 w 132"/>
                <a:gd name="T3" fmla="*/ 0 h 125"/>
                <a:gd name="T4" fmla="*/ 167907360 w 132"/>
                <a:gd name="T5" fmla="*/ 57627774 h 125"/>
                <a:gd name="T6" fmla="*/ 243630928 w 132"/>
                <a:gd name="T7" fmla="*/ 15716250 h 125"/>
                <a:gd name="T8" fmla="*/ 286430416 w 132"/>
                <a:gd name="T9" fmla="*/ 15716250 h 125"/>
                <a:gd name="T10" fmla="*/ 286430416 w 132"/>
                <a:gd name="T11" fmla="*/ 47151036 h 125"/>
                <a:gd name="T12" fmla="*/ 368736984 w 132"/>
                <a:gd name="T13" fmla="*/ 26195274 h 125"/>
                <a:gd name="T14" fmla="*/ 398368656 w 132"/>
                <a:gd name="T15" fmla="*/ 151927560 h 125"/>
                <a:gd name="T16" fmla="*/ 368736984 w 132"/>
                <a:gd name="T17" fmla="*/ 256706370 h 125"/>
                <a:gd name="T18" fmla="*/ 309475456 w 132"/>
                <a:gd name="T19" fmla="*/ 141450822 h 125"/>
                <a:gd name="T20" fmla="*/ 434583328 w 132"/>
                <a:gd name="T21" fmla="*/ 518652252 h 125"/>
                <a:gd name="T22" fmla="*/ 434583328 w 132"/>
                <a:gd name="T23" fmla="*/ 576280026 h 125"/>
                <a:gd name="T24" fmla="*/ 368736984 w 132"/>
                <a:gd name="T25" fmla="*/ 654863562 h 125"/>
                <a:gd name="T26" fmla="*/ 23046856 w 132"/>
                <a:gd name="T27" fmla="*/ 644386824 h 125"/>
                <a:gd name="T28" fmla="*/ 0 w 132"/>
                <a:gd name="T29" fmla="*/ 104778810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125"/>
                <a:gd name="T47" fmla="*/ 132 w 132"/>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125">
                  <a:moveTo>
                    <a:pt x="0" y="20"/>
                  </a:moveTo>
                  <a:lnTo>
                    <a:pt x="7" y="0"/>
                  </a:lnTo>
                  <a:lnTo>
                    <a:pt x="51" y="11"/>
                  </a:lnTo>
                  <a:lnTo>
                    <a:pt x="74" y="3"/>
                  </a:lnTo>
                  <a:lnTo>
                    <a:pt x="87" y="3"/>
                  </a:lnTo>
                  <a:lnTo>
                    <a:pt x="87" y="9"/>
                  </a:lnTo>
                  <a:lnTo>
                    <a:pt x="112" y="5"/>
                  </a:lnTo>
                  <a:lnTo>
                    <a:pt x="121" y="29"/>
                  </a:lnTo>
                  <a:lnTo>
                    <a:pt x="112" y="49"/>
                  </a:lnTo>
                  <a:lnTo>
                    <a:pt x="94" y="27"/>
                  </a:lnTo>
                  <a:lnTo>
                    <a:pt x="132" y="99"/>
                  </a:lnTo>
                  <a:lnTo>
                    <a:pt x="132" y="110"/>
                  </a:lnTo>
                  <a:lnTo>
                    <a:pt x="112" y="125"/>
                  </a:lnTo>
                  <a:lnTo>
                    <a:pt x="7" y="123"/>
                  </a:lnTo>
                  <a:lnTo>
                    <a:pt x="0" y="20"/>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4" name="Freeform 10725"/>
            <p:cNvSpPr>
              <a:spLocks/>
            </p:cNvSpPr>
            <p:nvPr/>
          </p:nvSpPr>
          <p:spPr bwMode="auto">
            <a:xfrm>
              <a:off x="5147319" y="3537210"/>
              <a:ext cx="263162" cy="221695"/>
            </a:xfrm>
            <a:custGeom>
              <a:avLst/>
              <a:gdLst>
                <a:gd name="T0" fmla="*/ 0 w 132"/>
                <a:gd name="T1" fmla="*/ 104778810 h 125"/>
                <a:gd name="T2" fmla="*/ 23046856 w 132"/>
                <a:gd name="T3" fmla="*/ 0 h 125"/>
                <a:gd name="T4" fmla="*/ 167907360 w 132"/>
                <a:gd name="T5" fmla="*/ 57627774 h 125"/>
                <a:gd name="T6" fmla="*/ 243630928 w 132"/>
                <a:gd name="T7" fmla="*/ 15716250 h 125"/>
                <a:gd name="T8" fmla="*/ 286430416 w 132"/>
                <a:gd name="T9" fmla="*/ 15716250 h 125"/>
                <a:gd name="T10" fmla="*/ 286430416 w 132"/>
                <a:gd name="T11" fmla="*/ 47151036 h 125"/>
                <a:gd name="T12" fmla="*/ 368736984 w 132"/>
                <a:gd name="T13" fmla="*/ 26195274 h 125"/>
                <a:gd name="T14" fmla="*/ 398368656 w 132"/>
                <a:gd name="T15" fmla="*/ 151927560 h 125"/>
                <a:gd name="T16" fmla="*/ 368736984 w 132"/>
                <a:gd name="T17" fmla="*/ 256706370 h 125"/>
                <a:gd name="T18" fmla="*/ 309475456 w 132"/>
                <a:gd name="T19" fmla="*/ 141450822 h 125"/>
                <a:gd name="T20" fmla="*/ 434583328 w 132"/>
                <a:gd name="T21" fmla="*/ 518652252 h 125"/>
                <a:gd name="T22" fmla="*/ 434583328 w 132"/>
                <a:gd name="T23" fmla="*/ 576280026 h 125"/>
                <a:gd name="T24" fmla="*/ 368736984 w 132"/>
                <a:gd name="T25" fmla="*/ 654863562 h 125"/>
                <a:gd name="T26" fmla="*/ 23046856 w 132"/>
                <a:gd name="T27" fmla="*/ 644386824 h 125"/>
                <a:gd name="T28" fmla="*/ 0 w 132"/>
                <a:gd name="T29" fmla="*/ 104778810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125"/>
                <a:gd name="T47" fmla="*/ 132 w 132"/>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125">
                  <a:moveTo>
                    <a:pt x="0" y="20"/>
                  </a:moveTo>
                  <a:lnTo>
                    <a:pt x="7" y="0"/>
                  </a:lnTo>
                  <a:lnTo>
                    <a:pt x="51" y="11"/>
                  </a:lnTo>
                  <a:lnTo>
                    <a:pt x="74" y="3"/>
                  </a:lnTo>
                  <a:lnTo>
                    <a:pt x="87" y="3"/>
                  </a:lnTo>
                  <a:lnTo>
                    <a:pt x="87" y="9"/>
                  </a:lnTo>
                  <a:lnTo>
                    <a:pt x="112" y="5"/>
                  </a:lnTo>
                  <a:lnTo>
                    <a:pt x="121" y="29"/>
                  </a:lnTo>
                  <a:lnTo>
                    <a:pt x="112" y="49"/>
                  </a:lnTo>
                  <a:lnTo>
                    <a:pt x="94" y="27"/>
                  </a:lnTo>
                  <a:lnTo>
                    <a:pt x="132" y="99"/>
                  </a:lnTo>
                  <a:lnTo>
                    <a:pt x="132" y="110"/>
                  </a:lnTo>
                  <a:lnTo>
                    <a:pt x="112" y="125"/>
                  </a:lnTo>
                  <a:lnTo>
                    <a:pt x="7" y="123"/>
                  </a:lnTo>
                  <a:lnTo>
                    <a:pt x="0" y="20"/>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5" name="Freeform 10726"/>
            <p:cNvSpPr>
              <a:spLocks/>
            </p:cNvSpPr>
            <p:nvPr/>
          </p:nvSpPr>
          <p:spPr bwMode="auto">
            <a:xfrm>
              <a:off x="4450200" y="3903007"/>
              <a:ext cx="177764" cy="119470"/>
            </a:xfrm>
            <a:custGeom>
              <a:avLst/>
              <a:gdLst>
                <a:gd name="T0" fmla="*/ 0 w 90"/>
                <a:gd name="T1" fmla="*/ 294960567 h 67"/>
                <a:gd name="T2" fmla="*/ 52188428 w 90"/>
                <a:gd name="T3" fmla="*/ 115877119 h 67"/>
                <a:gd name="T4" fmla="*/ 212015599 w 90"/>
                <a:gd name="T5" fmla="*/ 0 h 67"/>
                <a:gd name="T6" fmla="*/ 218539378 w 90"/>
                <a:gd name="T7" fmla="*/ 68474097 h 67"/>
                <a:gd name="T8" fmla="*/ 293561029 w 90"/>
                <a:gd name="T9" fmla="*/ 200152223 h 67"/>
                <a:gd name="T10" fmla="*/ 241372602 w 90"/>
                <a:gd name="T11" fmla="*/ 258090783 h 67"/>
                <a:gd name="T12" fmla="*/ 198969842 w 90"/>
                <a:gd name="T13" fmla="*/ 247555246 h 67"/>
                <a:gd name="T14" fmla="*/ 97853077 w 90"/>
                <a:gd name="T15" fmla="*/ 258090783 h 67"/>
                <a:gd name="T16" fmla="*/ 104376855 w 90"/>
                <a:gd name="T17" fmla="*/ 352899126 h 67"/>
                <a:gd name="T18" fmla="*/ 22833224 w 90"/>
                <a:gd name="T19" fmla="*/ 342365887 h 67"/>
                <a:gd name="T20" fmla="*/ 0 w 90"/>
                <a:gd name="T21" fmla="*/ 2949605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67"/>
                <a:gd name="T35" fmla="*/ 90 w 90"/>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67">
                  <a:moveTo>
                    <a:pt x="0" y="56"/>
                  </a:moveTo>
                  <a:lnTo>
                    <a:pt x="16" y="22"/>
                  </a:lnTo>
                  <a:lnTo>
                    <a:pt x="65" y="0"/>
                  </a:lnTo>
                  <a:lnTo>
                    <a:pt x="67" y="13"/>
                  </a:lnTo>
                  <a:lnTo>
                    <a:pt x="90" y="38"/>
                  </a:lnTo>
                  <a:lnTo>
                    <a:pt x="74" y="49"/>
                  </a:lnTo>
                  <a:lnTo>
                    <a:pt x="61" y="47"/>
                  </a:lnTo>
                  <a:lnTo>
                    <a:pt x="30" y="49"/>
                  </a:lnTo>
                  <a:lnTo>
                    <a:pt x="32" y="67"/>
                  </a:lnTo>
                  <a:lnTo>
                    <a:pt x="7" y="65"/>
                  </a:lnTo>
                  <a:lnTo>
                    <a:pt x="0" y="5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6" name="Freeform 10727"/>
            <p:cNvSpPr>
              <a:spLocks/>
            </p:cNvSpPr>
            <p:nvPr/>
          </p:nvSpPr>
          <p:spPr bwMode="auto">
            <a:xfrm>
              <a:off x="4450200" y="3903007"/>
              <a:ext cx="177764" cy="119470"/>
            </a:xfrm>
            <a:custGeom>
              <a:avLst/>
              <a:gdLst>
                <a:gd name="T0" fmla="*/ 0 w 90"/>
                <a:gd name="T1" fmla="*/ 294960567 h 67"/>
                <a:gd name="T2" fmla="*/ 52188428 w 90"/>
                <a:gd name="T3" fmla="*/ 115877119 h 67"/>
                <a:gd name="T4" fmla="*/ 212015599 w 90"/>
                <a:gd name="T5" fmla="*/ 0 h 67"/>
                <a:gd name="T6" fmla="*/ 218539378 w 90"/>
                <a:gd name="T7" fmla="*/ 68474097 h 67"/>
                <a:gd name="T8" fmla="*/ 293561029 w 90"/>
                <a:gd name="T9" fmla="*/ 200152223 h 67"/>
                <a:gd name="T10" fmla="*/ 241372602 w 90"/>
                <a:gd name="T11" fmla="*/ 258090783 h 67"/>
                <a:gd name="T12" fmla="*/ 198969842 w 90"/>
                <a:gd name="T13" fmla="*/ 247555246 h 67"/>
                <a:gd name="T14" fmla="*/ 97853077 w 90"/>
                <a:gd name="T15" fmla="*/ 258090783 h 67"/>
                <a:gd name="T16" fmla="*/ 104376855 w 90"/>
                <a:gd name="T17" fmla="*/ 352899126 h 67"/>
                <a:gd name="T18" fmla="*/ 22833224 w 90"/>
                <a:gd name="T19" fmla="*/ 342365887 h 67"/>
                <a:gd name="T20" fmla="*/ 0 w 90"/>
                <a:gd name="T21" fmla="*/ 2949605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67"/>
                <a:gd name="T35" fmla="*/ 90 w 90"/>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67">
                  <a:moveTo>
                    <a:pt x="0" y="56"/>
                  </a:moveTo>
                  <a:lnTo>
                    <a:pt x="16" y="22"/>
                  </a:lnTo>
                  <a:lnTo>
                    <a:pt x="65" y="0"/>
                  </a:lnTo>
                  <a:lnTo>
                    <a:pt x="67" y="13"/>
                  </a:lnTo>
                  <a:lnTo>
                    <a:pt x="90" y="38"/>
                  </a:lnTo>
                  <a:lnTo>
                    <a:pt x="74" y="49"/>
                  </a:lnTo>
                  <a:lnTo>
                    <a:pt x="61" y="47"/>
                  </a:lnTo>
                  <a:lnTo>
                    <a:pt x="30" y="49"/>
                  </a:lnTo>
                  <a:lnTo>
                    <a:pt x="32" y="67"/>
                  </a:lnTo>
                  <a:lnTo>
                    <a:pt x="7" y="65"/>
                  </a:lnTo>
                  <a:lnTo>
                    <a:pt x="0" y="5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7" name="Freeform 10728"/>
            <p:cNvSpPr>
              <a:spLocks/>
            </p:cNvSpPr>
            <p:nvPr/>
          </p:nvSpPr>
          <p:spPr bwMode="auto">
            <a:xfrm>
              <a:off x="5089805" y="4391969"/>
              <a:ext cx="277107" cy="205684"/>
            </a:xfrm>
            <a:custGeom>
              <a:avLst/>
              <a:gdLst>
                <a:gd name="T0" fmla="*/ 0 w 139"/>
                <a:gd name="T1" fmla="*/ 293309861 h 116"/>
                <a:gd name="T2" fmla="*/ 88889326 w 139"/>
                <a:gd name="T3" fmla="*/ 293309861 h 116"/>
                <a:gd name="T4" fmla="*/ 82304797 w 139"/>
                <a:gd name="T5" fmla="*/ 162367387 h 116"/>
                <a:gd name="T6" fmla="*/ 302879257 w 139"/>
                <a:gd name="T7" fmla="*/ 303784070 h 116"/>
                <a:gd name="T8" fmla="*/ 302879257 w 139"/>
                <a:gd name="T9" fmla="*/ 246170205 h 116"/>
                <a:gd name="T10" fmla="*/ 256789369 w 139"/>
                <a:gd name="T11" fmla="*/ 209507043 h 116"/>
                <a:gd name="T12" fmla="*/ 263373898 w 139"/>
                <a:gd name="T13" fmla="*/ 57613866 h 116"/>
                <a:gd name="T14" fmla="*/ 339094166 w 139"/>
                <a:gd name="T15" fmla="*/ 0 h 116"/>
                <a:gd name="T16" fmla="*/ 352263225 w 139"/>
                <a:gd name="T17" fmla="*/ 10474209 h 116"/>
                <a:gd name="T18" fmla="*/ 427981677 w 139"/>
                <a:gd name="T19" fmla="*/ 68090360 h 116"/>
                <a:gd name="T20" fmla="*/ 457612058 w 139"/>
                <a:gd name="T21" fmla="*/ 151893178 h 116"/>
                <a:gd name="T22" fmla="*/ 418106699 w 139"/>
                <a:gd name="T23" fmla="*/ 340447232 h 116"/>
                <a:gd name="T24" fmla="*/ 434566206 w 139"/>
                <a:gd name="T25" fmla="*/ 361397936 h 116"/>
                <a:gd name="T26" fmla="*/ 309463786 w 139"/>
                <a:gd name="T27" fmla="*/ 434726544 h 116"/>
                <a:gd name="T28" fmla="*/ 316048315 w 139"/>
                <a:gd name="T29" fmla="*/ 455677248 h 116"/>
                <a:gd name="T30" fmla="*/ 256789369 w 139"/>
                <a:gd name="T31" fmla="*/ 476625667 h 116"/>
                <a:gd name="T32" fmla="*/ 256789369 w 139"/>
                <a:gd name="T33" fmla="*/ 523765323 h 116"/>
                <a:gd name="T34" fmla="*/ 190945895 w 139"/>
                <a:gd name="T35" fmla="*/ 607568141 h 116"/>
                <a:gd name="T36" fmla="*/ 125102420 w 139"/>
                <a:gd name="T37" fmla="*/ 597093931 h 116"/>
                <a:gd name="T38" fmla="*/ 52674416 w 139"/>
                <a:gd name="T39" fmla="*/ 586617436 h 116"/>
                <a:gd name="T40" fmla="*/ 0 w 139"/>
                <a:gd name="T41" fmla="*/ 523765323 h 116"/>
                <a:gd name="T42" fmla="*/ 0 w 139"/>
                <a:gd name="T43" fmla="*/ 293309861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6"/>
                <a:gd name="T68" fmla="*/ 139 w 139"/>
                <a:gd name="T69" fmla="*/ 116 h 1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6">
                  <a:moveTo>
                    <a:pt x="0" y="56"/>
                  </a:moveTo>
                  <a:lnTo>
                    <a:pt x="27" y="56"/>
                  </a:lnTo>
                  <a:lnTo>
                    <a:pt x="25" y="31"/>
                  </a:lnTo>
                  <a:lnTo>
                    <a:pt x="92" y="58"/>
                  </a:lnTo>
                  <a:lnTo>
                    <a:pt x="92" y="47"/>
                  </a:lnTo>
                  <a:lnTo>
                    <a:pt x="78" y="40"/>
                  </a:lnTo>
                  <a:lnTo>
                    <a:pt x="80" y="11"/>
                  </a:lnTo>
                  <a:lnTo>
                    <a:pt x="103" y="0"/>
                  </a:lnTo>
                  <a:lnTo>
                    <a:pt x="107" y="2"/>
                  </a:lnTo>
                  <a:lnTo>
                    <a:pt x="130" y="13"/>
                  </a:lnTo>
                  <a:lnTo>
                    <a:pt x="139" y="29"/>
                  </a:lnTo>
                  <a:lnTo>
                    <a:pt x="127" y="65"/>
                  </a:lnTo>
                  <a:lnTo>
                    <a:pt x="132" y="69"/>
                  </a:lnTo>
                  <a:lnTo>
                    <a:pt x="94" y="83"/>
                  </a:lnTo>
                  <a:lnTo>
                    <a:pt x="96" y="87"/>
                  </a:lnTo>
                  <a:lnTo>
                    <a:pt x="78" y="91"/>
                  </a:lnTo>
                  <a:lnTo>
                    <a:pt x="78" y="100"/>
                  </a:lnTo>
                  <a:lnTo>
                    <a:pt x="58" y="116"/>
                  </a:lnTo>
                  <a:lnTo>
                    <a:pt x="38" y="114"/>
                  </a:lnTo>
                  <a:lnTo>
                    <a:pt x="16" y="112"/>
                  </a:lnTo>
                  <a:lnTo>
                    <a:pt x="0" y="100"/>
                  </a:lnTo>
                  <a:lnTo>
                    <a:pt x="0" y="56"/>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8" name="Freeform 10729"/>
            <p:cNvSpPr>
              <a:spLocks/>
            </p:cNvSpPr>
            <p:nvPr/>
          </p:nvSpPr>
          <p:spPr bwMode="auto">
            <a:xfrm>
              <a:off x="5089805" y="4391969"/>
              <a:ext cx="277107" cy="205684"/>
            </a:xfrm>
            <a:custGeom>
              <a:avLst/>
              <a:gdLst>
                <a:gd name="T0" fmla="*/ 0 w 139"/>
                <a:gd name="T1" fmla="*/ 293309861 h 116"/>
                <a:gd name="T2" fmla="*/ 88889326 w 139"/>
                <a:gd name="T3" fmla="*/ 293309861 h 116"/>
                <a:gd name="T4" fmla="*/ 82304797 w 139"/>
                <a:gd name="T5" fmla="*/ 162367387 h 116"/>
                <a:gd name="T6" fmla="*/ 302879257 w 139"/>
                <a:gd name="T7" fmla="*/ 303784070 h 116"/>
                <a:gd name="T8" fmla="*/ 302879257 w 139"/>
                <a:gd name="T9" fmla="*/ 246170205 h 116"/>
                <a:gd name="T10" fmla="*/ 256789369 w 139"/>
                <a:gd name="T11" fmla="*/ 209507043 h 116"/>
                <a:gd name="T12" fmla="*/ 263373898 w 139"/>
                <a:gd name="T13" fmla="*/ 57613866 h 116"/>
                <a:gd name="T14" fmla="*/ 339094166 w 139"/>
                <a:gd name="T15" fmla="*/ 0 h 116"/>
                <a:gd name="T16" fmla="*/ 352263225 w 139"/>
                <a:gd name="T17" fmla="*/ 10474209 h 116"/>
                <a:gd name="T18" fmla="*/ 427981677 w 139"/>
                <a:gd name="T19" fmla="*/ 68090360 h 116"/>
                <a:gd name="T20" fmla="*/ 457612058 w 139"/>
                <a:gd name="T21" fmla="*/ 151893178 h 116"/>
                <a:gd name="T22" fmla="*/ 418106699 w 139"/>
                <a:gd name="T23" fmla="*/ 340447232 h 116"/>
                <a:gd name="T24" fmla="*/ 434566206 w 139"/>
                <a:gd name="T25" fmla="*/ 361397936 h 116"/>
                <a:gd name="T26" fmla="*/ 309463786 w 139"/>
                <a:gd name="T27" fmla="*/ 434726544 h 116"/>
                <a:gd name="T28" fmla="*/ 316048315 w 139"/>
                <a:gd name="T29" fmla="*/ 455677248 h 116"/>
                <a:gd name="T30" fmla="*/ 256789369 w 139"/>
                <a:gd name="T31" fmla="*/ 476625667 h 116"/>
                <a:gd name="T32" fmla="*/ 256789369 w 139"/>
                <a:gd name="T33" fmla="*/ 523765323 h 116"/>
                <a:gd name="T34" fmla="*/ 190945895 w 139"/>
                <a:gd name="T35" fmla="*/ 607568141 h 116"/>
                <a:gd name="T36" fmla="*/ 125102420 w 139"/>
                <a:gd name="T37" fmla="*/ 597093931 h 116"/>
                <a:gd name="T38" fmla="*/ 52674416 w 139"/>
                <a:gd name="T39" fmla="*/ 586617436 h 116"/>
                <a:gd name="T40" fmla="*/ 0 w 139"/>
                <a:gd name="T41" fmla="*/ 523765323 h 116"/>
                <a:gd name="T42" fmla="*/ 0 w 139"/>
                <a:gd name="T43" fmla="*/ 293309861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116"/>
                <a:gd name="T68" fmla="*/ 139 w 139"/>
                <a:gd name="T69" fmla="*/ 116 h 1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116">
                  <a:moveTo>
                    <a:pt x="0" y="56"/>
                  </a:moveTo>
                  <a:lnTo>
                    <a:pt x="27" y="56"/>
                  </a:lnTo>
                  <a:lnTo>
                    <a:pt x="25" y="31"/>
                  </a:lnTo>
                  <a:lnTo>
                    <a:pt x="92" y="58"/>
                  </a:lnTo>
                  <a:lnTo>
                    <a:pt x="92" y="47"/>
                  </a:lnTo>
                  <a:lnTo>
                    <a:pt x="78" y="40"/>
                  </a:lnTo>
                  <a:lnTo>
                    <a:pt x="80" y="11"/>
                  </a:lnTo>
                  <a:lnTo>
                    <a:pt x="103" y="0"/>
                  </a:lnTo>
                  <a:lnTo>
                    <a:pt x="107" y="2"/>
                  </a:lnTo>
                  <a:lnTo>
                    <a:pt x="130" y="13"/>
                  </a:lnTo>
                  <a:lnTo>
                    <a:pt x="139" y="29"/>
                  </a:lnTo>
                  <a:lnTo>
                    <a:pt x="127" y="65"/>
                  </a:lnTo>
                  <a:lnTo>
                    <a:pt x="132" y="69"/>
                  </a:lnTo>
                  <a:lnTo>
                    <a:pt x="94" y="83"/>
                  </a:lnTo>
                  <a:lnTo>
                    <a:pt x="96" y="87"/>
                  </a:lnTo>
                  <a:lnTo>
                    <a:pt x="78" y="91"/>
                  </a:lnTo>
                  <a:lnTo>
                    <a:pt x="78" y="100"/>
                  </a:lnTo>
                  <a:lnTo>
                    <a:pt x="58" y="116"/>
                  </a:lnTo>
                  <a:lnTo>
                    <a:pt x="38" y="114"/>
                  </a:lnTo>
                  <a:lnTo>
                    <a:pt x="16" y="112"/>
                  </a:lnTo>
                  <a:lnTo>
                    <a:pt x="0" y="100"/>
                  </a:lnTo>
                  <a:lnTo>
                    <a:pt x="0" y="56"/>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39" name="Freeform 10730"/>
            <p:cNvSpPr>
              <a:spLocks/>
            </p:cNvSpPr>
            <p:nvPr/>
          </p:nvSpPr>
          <p:spPr bwMode="auto">
            <a:xfrm>
              <a:off x="5206574" y="4836592"/>
              <a:ext cx="57512" cy="51730"/>
            </a:xfrm>
            <a:custGeom>
              <a:avLst/>
              <a:gdLst>
                <a:gd name="T0" fmla="*/ 0 w 29"/>
                <a:gd name="T1" fmla="*/ 73767841 h 29"/>
                <a:gd name="T2" fmla="*/ 65500008 w 29"/>
                <a:gd name="T3" fmla="*/ 0 h 29"/>
                <a:gd name="T4" fmla="*/ 94975825 w 29"/>
                <a:gd name="T5" fmla="*/ 73767841 h 29"/>
                <a:gd name="T6" fmla="*/ 36025998 w 29"/>
                <a:gd name="T7" fmla="*/ 152803006 h 29"/>
                <a:gd name="T8" fmla="*/ 0 w 29"/>
                <a:gd name="T9" fmla="*/ 7376784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14"/>
                  </a:moveTo>
                  <a:lnTo>
                    <a:pt x="20" y="0"/>
                  </a:lnTo>
                  <a:lnTo>
                    <a:pt x="29" y="14"/>
                  </a:lnTo>
                  <a:lnTo>
                    <a:pt x="11" y="29"/>
                  </a:lnTo>
                  <a:lnTo>
                    <a:pt x="0" y="14"/>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0" name="Freeform 10731"/>
            <p:cNvSpPr>
              <a:spLocks/>
            </p:cNvSpPr>
            <p:nvPr/>
          </p:nvSpPr>
          <p:spPr bwMode="auto">
            <a:xfrm>
              <a:off x="5206574" y="4836592"/>
              <a:ext cx="57512" cy="51730"/>
            </a:xfrm>
            <a:custGeom>
              <a:avLst/>
              <a:gdLst>
                <a:gd name="T0" fmla="*/ 0 w 29"/>
                <a:gd name="T1" fmla="*/ 73767841 h 29"/>
                <a:gd name="T2" fmla="*/ 65500008 w 29"/>
                <a:gd name="T3" fmla="*/ 0 h 29"/>
                <a:gd name="T4" fmla="*/ 94975825 w 29"/>
                <a:gd name="T5" fmla="*/ 73767841 h 29"/>
                <a:gd name="T6" fmla="*/ 36025998 w 29"/>
                <a:gd name="T7" fmla="*/ 152803006 h 29"/>
                <a:gd name="T8" fmla="*/ 0 w 29"/>
                <a:gd name="T9" fmla="*/ 7376784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14"/>
                  </a:moveTo>
                  <a:lnTo>
                    <a:pt x="20" y="0"/>
                  </a:lnTo>
                  <a:lnTo>
                    <a:pt x="29" y="14"/>
                  </a:lnTo>
                  <a:lnTo>
                    <a:pt x="11" y="29"/>
                  </a:lnTo>
                  <a:lnTo>
                    <a:pt x="0" y="14"/>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1" name="Freeform 10732"/>
            <p:cNvSpPr>
              <a:spLocks/>
            </p:cNvSpPr>
            <p:nvPr/>
          </p:nvSpPr>
          <p:spPr bwMode="auto">
            <a:xfrm>
              <a:off x="5122919" y="2925083"/>
              <a:ext cx="179507" cy="128091"/>
            </a:xfrm>
            <a:custGeom>
              <a:avLst/>
              <a:gdLst>
                <a:gd name="T0" fmla="*/ 94470406 w 91"/>
                <a:gd name="T1" fmla="*/ 0 h 72"/>
                <a:gd name="T2" fmla="*/ 78182095 w 91"/>
                <a:gd name="T3" fmla="*/ 0 h 72"/>
                <a:gd name="T4" fmla="*/ 65151446 w 91"/>
                <a:gd name="T5" fmla="*/ 26276124 h 72"/>
                <a:gd name="T6" fmla="*/ 42347811 w 91"/>
                <a:gd name="T7" fmla="*/ 57805638 h 72"/>
                <a:gd name="T8" fmla="*/ 35834284 w 91"/>
                <a:gd name="T9" fmla="*/ 94593128 h 72"/>
                <a:gd name="T10" fmla="*/ 29318959 w 91"/>
                <a:gd name="T11" fmla="*/ 115611275 h 72"/>
                <a:gd name="T12" fmla="*/ 19545973 w 91"/>
                <a:gd name="T13" fmla="*/ 141887399 h 72"/>
                <a:gd name="T14" fmla="*/ 19545973 w 91"/>
                <a:gd name="T15" fmla="*/ 162907839 h 72"/>
                <a:gd name="T16" fmla="*/ 6515324 w 91"/>
                <a:gd name="T17" fmla="*/ 152398765 h 72"/>
                <a:gd name="T18" fmla="*/ 19545973 w 91"/>
                <a:gd name="T19" fmla="*/ 236480526 h 72"/>
                <a:gd name="T20" fmla="*/ 0 w 91"/>
                <a:gd name="T21" fmla="*/ 273265724 h 72"/>
                <a:gd name="T22" fmla="*/ 6515324 w 91"/>
                <a:gd name="T23" fmla="*/ 341582728 h 72"/>
                <a:gd name="T24" fmla="*/ 19545973 w 91"/>
                <a:gd name="T25" fmla="*/ 304795238 h 72"/>
                <a:gd name="T26" fmla="*/ 42347811 w 91"/>
                <a:gd name="T27" fmla="*/ 315306604 h 72"/>
                <a:gd name="T28" fmla="*/ 71666771 w 91"/>
                <a:gd name="T29" fmla="*/ 304795238 h 72"/>
                <a:gd name="T30" fmla="*/ 130302892 w 91"/>
                <a:gd name="T31" fmla="*/ 341582728 h 72"/>
                <a:gd name="T32" fmla="*/ 153106528 w 91"/>
                <a:gd name="T33" fmla="*/ 341582728 h 72"/>
                <a:gd name="T34" fmla="*/ 172652500 w 91"/>
                <a:gd name="T35" fmla="*/ 352091801 h 72"/>
                <a:gd name="T36" fmla="*/ 195454339 w 91"/>
                <a:gd name="T37" fmla="*/ 362603168 h 72"/>
                <a:gd name="T38" fmla="*/ 218257974 w 91"/>
                <a:gd name="T39" fmla="*/ 378367925 h 72"/>
                <a:gd name="T40" fmla="*/ 231288622 w 91"/>
                <a:gd name="T41" fmla="*/ 362603168 h 72"/>
                <a:gd name="T42" fmla="*/ 231288622 w 91"/>
                <a:gd name="T43" fmla="*/ 341582728 h 72"/>
                <a:gd name="T44" fmla="*/ 237803947 w 91"/>
                <a:gd name="T45" fmla="*/ 331071361 h 72"/>
                <a:gd name="T46" fmla="*/ 267121109 w 91"/>
                <a:gd name="T47" fmla="*/ 331071361 h 72"/>
                <a:gd name="T48" fmla="*/ 283409420 w 91"/>
                <a:gd name="T49" fmla="*/ 304795238 h 72"/>
                <a:gd name="T50" fmla="*/ 276894096 w 91"/>
                <a:gd name="T51" fmla="*/ 273265724 h 72"/>
                <a:gd name="T52" fmla="*/ 267121109 w 91"/>
                <a:gd name="T53" fmla="*/ 257500967 h 72"/>
                <a:gd name="T54" fmla="*/ 254092257 w 91"/>
                <a:gd name="T55" fmla="*/ 236480526 h 72"/>
                <a:gd name="T56" fmla="*/ 283409420 w 91"/>
                <a:gd name="T57" fmla="*/ 236480526 h 72"/>
                <a:gd name="T58" fmla="*/ 296440069 w 91"/>
                <a:gd name="T59" fmla="*/ 236480526 h 72"/>
                <a:gd name="T60" fmla="*/ 296440069 w 91"/>
                <a:gd name="T61" fmla="*/ 210204403 h 72"/>
                <a:gd name="T62" fmla="*/ 289924744 w 91"/>
                <a:gd name="T63" fmla="*/ 199693036 h 72"/>
                <a:gd name="T64" fmla="*/ 276894096 w 91"/>
                <a:gd name="T65" fmla="*/ 178674889 h 72"/>
                <a:gd name="T66" fmla="*/ 267121109 w 91"/>
                <a:gd name="T67" fmla="*/ 152398765 h 72"/>
                <a:gd name="T68" fmla="*/ 247576933 w 91"/>
                <a:gd name="T69" fmla="*/ 84081761 h 72"/>
                <a:gd name="T70" fmla="*/ 231288622 w 91"/>
                <a:gd name="T71" fmla="*/ 47296564 h 72"/>
                <a:gd name="T72" fmla="*/ 188939014 w 91"/>
                <a:gd name="T73" fmla="*/ 36785197 h 72"/>
                <a:gd name="T74" fmla="*/ 143333541 w 91"/>
                <a:gd name="T75" fmla="*/ 36785197 h 72"/>
                <a:gd name="T76" fmla="*/ 123787568 w 91"/>
                <a:gd name="T77" fmla="*/ 0 h 72"/>
                <a:gd name="T78" fmla="*/ 94470406 w 91"/>
                <a:gd name="T79" fmla="*/ 0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72"/>
                <a:gd name="T122" fmla="*/ 91 w 91"/>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72">
                  <a:moveTo>
                    <a:pt x="29" y="0"/>
                  </a:moveTo>
                  <a:lnTo>
                    <a:pt x="24" y="0"/>
                  </a:lnTo>
                  <a:lnTo>
                    <a:pt x="20" y="5"/>
                  </a:lnTo>
                  <a:lnTo>
                    <a:pt x="13" y="11"/>
                  </a:lnTo>
                  <a:lnTo>
                    <a:pt x="11" y="18"/>
                  </a:lnTo>
                  <a:lnTo>
                    <a:pt x="9" y="22"/>
                  </a:lnTo>
                  <a:lnTo>
                    <a:pt x="6" y="27"/>
                  </a:lnTo>
                  <a:lnTo>
                    <a:pt x="6" y="31"/>
                  </a:lnTo>
                  <a:lnTo>
                    <a:pt x="2" y="29"/>
                  </a:lnTo>
                  <a:lnTo>
                    <a:pt x="6" y="45"/>
                  </a:lnTo>
                  <a:lnTo>
                    <a:pt x="0" y="52"/>
                  </a:lnTo>
                  <a:lnTo>
                    <a:pt x="2" y="65"/>
                  </a:lnTo>
                  <a:lnTo>
                    <a:pt x="6" y="58"/>
                  </a:lnTo>
                  <a:lnTo>
                    <a:pt x="13" y="60"/>
                  </a:lnTo>
                  <a:lnTo>
                    <a:pt x="22" y="58"/>
                  </a:lnTo>
                  <a:lnTo>
                    <a:pt x="40" y="65"/>
                  </a:lnTo>
                  <a:lnTo>
                    <a:pt x="47" y="65"/>
                  </a:lnTo>
                  <a:lnTo>
                    <a:pt x="53" y="67"/>
                  </a:lnTo>
                  <a:lnTo>
                    <a:pt x="60" y="69"/>
                  </a:lnTo>
                  <a:lnTo>
                    <a:pt x="67" y="72"/>
                  </a:lnTo>
                  <a:lnTo>
                    <a:pt x="71" y="69"/>
                  </a:lnTo>
                  <a:lnTo>
                    <a:pt x="71" y="65"/>
                  </a:lnTo>
                  <a:lnTo>
                    <a:pt x="73" y="63"/>
                  </a:lnTo>
                  <a:lnTo>
                    <a:pt x="82" y="63"/>
                  </a:lnTo>
                  <a:lnTo>
                    <a:pt x="87" y="58"/>
                  </a:lnTo>
                  <a:lnTo>
                    <a:pt x="85" y="52"/>
                  </a:lnTo>
                  <a:lnTo>
                    <a:pt x="82" y="49"/>
                  </a:lnTo>
                  <a:lnTo>
                    <a:pt x="78" y="45"/>
                  </a:lnTo>
                  <a:lnTo>
                    <a:pt x="87" y="45"/>
                  </a:lnTo>
                  <a:lnTo>
                    <a:pt x="91" y="45"/>
                  </a:lnTo>
                  <a:lnTo>
                    <a:pt x="91" y="40"/>
                  </a:lnTo>
                  <a:lnTo>
                    <a:pt x="89" y="38"/>
                  </a:lnTo>
                  <a:lnTo>
                    <a:pt x="85" y="34"/>
                  </a:lnTo>
                  <a:lnTo>
                    <a:pt x="82" y="29"/>
                  </a:lnTo>
                  <a:lnTo>
                    <a:pt x="76" y="16"/>
                  </a:lnTo>
                  <a:lnTo>
                    <a:pt x="71" y="9"/>
                  </a:lnTo>
                  <a:lnTo>
                    <a:pt x="58" y="7"/>
                  </a:lnTo>
                  <a:lnTo>
                    <a:pt x="44" y="7"/>
                  </a:lnTo>
                  <a:lnTo>
                    <a:pt x="38" y="0"/>
                  </a:lnTo>
                  <a:lnTo>
                    <a:pt x="2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2" name="Freeform 10733"/>
            <p:cNvSpPr>
              <a:spLocks/>
            </p:cNvSpPr>
            <p:nvPr/>
          </p:nvSpPr>
          <p:spPr bwMode="auto">
            <a:xfrm>
              <a:off x="5122919" y="2925083"/>
              <a:ext cx="179507" cy="128091"/>
            </a:xfrm>
            <a:custGeom>
              <a:avLst/>
              <a:gdLst>
                <a:gd name="T0" fmla="*/ 94470406 w 91"/>
                <a:gd name="T1" fmla="*/ 0 h 72"/>
                <a:gd name="T2" fmla="*/ 78182095 w 91"/>
                <a:gd name="T3" fmla="*/ 0 h 72"/>
                <a:gd name="T4" fmla="*/ 65151446 w 91"/>
                <a:gd name="T5" fmla="*/ 26276124 h 72"/>
                <a:gd name="T6" fmla="*/ 42347811 w 91"/>
                <a:gd name="T7" fmla="*/ 57805638 h 72"/>
                <a:gd name="T8" fmla="*/ 35834284 w 91"/>
                <a:gd name="T9" fmla="*/ 94593128 h 72"/>
                <a:gd name="T10" fmla="*/ 29318959 w 91"/>
                <a:gd name="T11" fmla="*/ 115611275 h 72"/>
                <a:gd name="T12" fmla="*/ 19545973 w 91"/>
                <a:gd name="T13" fmla="*/ 141887399 h 72"/>
                <a:gd name="T14" fmla="*/ 19545973 w 91"/>
                <a:gd name="T15" fmla="*/ 162907839 h 72"/>
                <a:gd name="T16" fmla="*/ 6515324 w 91"/>
                <a:gd name="T17" fmla="*/ 152398765 h 72"/>
                <a:gd name="T18" fmla="*/ 19545973 w 91"/>
                <a:gd name="T19" fmla="*/ 236480526 h 72"/>
                <a:gd name="T20" fmla="*/ 0 w 91"/>
                <a:gd name="T21" fmla="*/ 273265724 h 72"/>
                <a:gd name="T22" fmla="*/ 6515324 w 91"/>
                <a:gd name="T23" fmla="*/ 341582728 h 72"/>
                <a:gd name="T24" fmla="*/ 19545973 w 91"/>
                <a:gd name="T25" fmla="*/ 304795238 h 72"/>
                <a:gd name="T26" fmla="*/ 42347811 w 91"/>
                <a:gd name="T27" fmla="*/ 315306604 h 72"/>
                <a:gd name="T28" fmla="*/ 71666771 w 91"/>
                <a:gd name="T29" fmla="*/ 304795238 h 72"/>
                <a:gd name="T30" fmla="*/ 130302892 w 91"/>
                <a:gd name="T31" fmla="*/ 341582728 h 72"/>
                <a:gd name="T32" fmla="*/ 153106528 w 91"/>
                <a:gd name="T33" fmla="*/ 341582728 h 72"/>
                <a:gd name="T34" fmla="*/ 172652500 w 91"/>
                <a:gd name="T35" fmla="*/ 352091801 h 72"/>
                <a:gd name="T36" fmla="*/ 195454339 w 91"/>
                <a:gd name="T37" fmla="*/ 362603168 h 72"/>
                <a:gd name="T38" fmla="*/ 218257974 w 91"/>
                <a:gd name="T39" fmla="*/ 378367925 h 72"/>
                <a:gd name="T40" fmla="*/ 231288622 w 91"/>
                <a:gd name="T41" fmla="*/ 362603168 h 72"/>
                <a:gd name="T42" fmla="*/ 231288622 w 91"/>
                <a:gd name="T43" fmla="*/ 341582728 h 72"/>
                <a:gd name="T44" fmla="*/ 237803947 w 91"/>
                <a:gd name="T45" fmla="*/ 331071361 h 72"/>
                <a:gd name="T46" fmla="*/ 267121109 w 91"/>
                <a:gd name="T47" fmla="*/ 331071361 h 72"/>
                <a:gd name="T48" fmla="*/ 283409420 w 91"/>
                <a:gd name="T49" fmla="*/ 304795238 h 72"/>
                <a:gd name="T50" fmla="*/ 276894096 w 91"/>
                <a:gd name="T51" fmla="*/ 273265724 h 72"/>
                <a:gd name="T52" fmla="*/ 267121109 w 91"/>
                <a:gd name="T53" fmla="*/ 257500967 h 72"/>
                <a:gd name="T54" fmla="*/ 254092257 w 91"/>
                <a:gd name="T55" fmla="*/ 236480526 h 72"/>
                <a:gd name="T56" fmla="*/ 283409420 w 91"/>
                <a:gd name="T57" fmla="*/ 236480526 h 72"/>
                <a:gd name="T58" fmla="*/ 296440069 w 91"/>
                <a:gd name="T59" fmla="*/ 236480526 h 72"/>
                <a:gd name="T60" fmla="*/ 296440069 w 91"/>
                <a:gd name="T61" fmla="*/ 210204403 h 72"/>
                <a:gd name="T62" fmla="*/ 289924744 w 91"/>
                <a:gd name="T63" fmla="*/ 199693036 h 72"/>
                <a:gd name="T64" fmla="*/ 276894096 w 91"/>
                <a:gd name="T65" fmla="*/ 178674889 h 72"/>
                <a:gd name="T66" fmla="*/ 267121109 w 91"/>
                <a:gd name="T67" fmla="*/ 152398765 h 72"/>
                <a:gd name="T68" fmla="*/ 247576933 w 91"/>
                <a:gd name="T69" fmla="*/ 84081761 h 72"/>
                <a:gd name="T70" fmla="*/ 231288622 w 91"/>
                <a:gd name="T71" fmla="*/ 47296564 h 72"/>
                <a:gd name="T72" fmla="*/ 188939014 w 91"/>
                <a:gd name="T73" fmla="*/ 36785197 h 72"/>
                <a:gd name="T74" fmla="*/ 143333541 w 91"/>
                <a:gd name="T75" fmla="*/ 36785197 h 72"/>
                <a:gd name="T76" fmla="*/ 123787568 w 91"/>
                <a:gd name="T77" fmla="*/ 0 h 72"/>
                <a:gd name="T78" fmla="*/ 94470406 w 91"/>
                <a:gd name="T79" fmla="*/ 0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
                <a:gd name="T121" fmla="*/ 0 h 72"/>
                <a:gd name="T122" fmla="*/ 91 w 91"/>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 h="72">
                  <a:moveTo>
                    <a:pt x="29" y="0"/>
                  </a:moveTo>
                  <a:lnTo>
                    <a:pt x="24" y="0"/>
                  </a:lnTo>
                  <a:lnTo>
                    <a:pt x="20" y="5"/>
                  </a:lnTo>
                  <a:lnTo>
                    <a:pt x="13" y="11"/>
                  </a:lnTo>
                  <a:lnTo>
                    <a:pt x="11" y="18"/>
                  </a:lnTo>
                  <a:lnTo>
                    <a:pt x="9" y="22"/>
                  </a:lnTo>
                  <a:lnTo>
                    <a:pt x="6" y="27"/>
                  </a:lnTo>
                  <a:lnTo>
                    <a:pt x="6" y="31"/>
                  </a:lnTo>
                  <a:lnTo>
                    <a:pt x="2" y="29"/>
                  </a:lnTo>
                  <a:lnTo>
                    <a:pt x="6" y="45"/>
                  </a:lnTo>
                  <a:lnTo>
                    <a:pt x="0" y="52"/>
                  </a:lnTo>
                  <a:lnTo>
                    <a:pt x="2" y="65"/>
                  </a:lnTo>
                  <a:lnTo>
                    <a:pt x="6" y="58"/>
                  </a:lnTo>
                  <a:lnTo>
                    <a:pt x="13" y="60"/>
                  </a:lnTo>
                  <a:lnTo>
                    <a:pt x="22" y="58"/>
                  </a:lnTo>
                  <a:lnTo>
                    <a:pt x="40" y="65"/>
                  </a:lnTo>
                  <a:lnTo>
                    <a:pt x="47" y="65"/>
                  </a:lnTo>
                  <a:lnTo>
                    <a:pt x="53" y="67"/>
                  </a:lnTo>
                  <a:lnTo>
                    <a:pt x="60" y="69"/>
                  </a:lnTo>
                  <a:lnTo>
                    <a:pt x="67" y="72"/>
                  </a:lnTo>
                  <a:lnTo>
                    <a:pt x="71" y="69"/>
                  </a:lnTo>
                  <a:lnTo>
                    <a:pt x="71" y="65"/>
                  </a:lnTo>
                  <a:lnTo>
                    <a:pt x="73" y="63"/>
                  </a:lnTo>
                  <a:lnTo>
                    <a:pt x="82" y="63"/>
                  </a:lnTo>
                  <a:lnTo>
                    <a:pt x="87" y="58"/>
                  </a:lnTo>
                  <a:lnTo>
                    <a:pt x="85" y="52"/>
                  </a:lnTo>
                  <a:lnTo>
                    <a:pt x="82" y="49"/>
                  </a:lnTo>
                  <a:lnTo>
                    <a:pt x="78" y="45"/>
                  </a:lnTo>
                  <a:lnTo>
                    <a:pt x="87" y="45"/>
                  </a:lnTo>
                  <a:lnTo>
                    <a:pt x="91" y="45"/>
                  </a:lnTo>
                  <a:lnTo>
                    <a:pt x="91" y="40"/>
                  </a:lnTo>
                  <a:lnTo>
                    <a:pt x="89" y="38"/>
                  </a:lnTo>
                  <a:lnTo>
                    <a:pt x="85" y="34"/>
                  </a:lnTo>
                  <a:lnTo>
                    <a:pt x="82" y="29"/>
                  </a:lnTo>
                  <a:lnTo>
                    <a:pt x="76" y="16"/>
                  </a:lnTo>
                  <a:lnTo>
                    <a:pt x="71" y="9"/>
                  </a:lnTo>
                  <a:lnTo>
                    <a:pt x="58" y="7"/>
                  </a:lnTo>
                  <a:lnTo>
                    <a:pt x="44" y="7"/>
                  </a:lnTo>
                  <a:lnTo>
                    <a:pt x="38" y="0"/>
                  </a:lnTo>
                  <a:lnTo>
                    <a:pt x="29"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3" name="Freeform 10734"/>
            <p:cNvSpPr>
              <a:spLocks/>
            </p:cNvSpPr>
            <p:nvPr/>
          </p:nvSpPr>
          <p:spPr bwMode="auto">
            <a:xfrm>
              <a:off x="5095034" y="3017456"/>
              <a:ext cx="409557" cy="209379"/>
            </a:xfrm>
            <a:custGeom>
              <a:avLst/>
              <a:gdLst>
                <a:gd name="T0" fmla="*/ 325038417 w 206"/>
                <a:gd name="T1" fmla="*/ 41931256 h 118"/>
                <a:gd name="T2" fmla="*/ 285638723 w 206"/>
                <a:gd name="T3" fmla="*/ 57654906 h 118"/>
                <a:gd name="T4" fmla="*/ 279072108 w 206"/>
                <a:gd name="T5" fmla="*/ 104828141 h 118"/>
                <a:gd name="T6" fmla="*/ 242957533 w 206"/>
                <a:gd name="T7" fmla="*/ 89104492 h 118"/>
                <a:gd name="T8" fmla="*/ 200276343 w 206"/>
                <a:gd name="T9" fmla="*/ 68138863 h 118"/>
                <a:gd name="T10" fmla="*/ 147745229 w 206"/>
                <a:gd name="T11" fmla="*/ 57654906 h 118"/>
                <a:gd name="T12" fmla="*/ 88647500 w 206"/>
                <a:gd name="T13" fmla="*/ 41931256 h 118"/>
                <a:gd name="T14" fmla="*/ 59097729 w 206"/>
                <a:gd name="T15" fmla="*/ 57654906 h 118"/>
                <a:gd name="T16" fmla="*/ 75514268 w 206"/>
                <a:gd name="T17" fmla="*/ 136275440 h 118"/>
                <a:gd name="T18" fmla="*/ 16416539 w 206"/>
                <a:gd name="T19" fmla="*/ 256829517 h 118"/>
                <a:gd name="T20" fmla="*/ 22983155 w 206"/>
                <a:gd name="T21" fmla="*/ 351173700 h 118"/>
                <a:gd name="T22" fmla="*/ 105062228 w 206"/>
                <a:gd name="T23" fmla="*/ 335450051 h 118"/>
                <a:gd name="T24" fmla="*/ 206842958 w 206"/>
                <a:gd name="T25" fmla="*/ 314484423 h 118"/>
                <a:gd name="T26" fmla="*/ 265940688 w 206"/>
                <a:gd name="T27" fmla="*/ 351173700 h 118"/>
                <a:gd name="T28" fmla="*/ 302055262 w 206"/>
                <a:gd name="T29" fmla="*/ 419312564 h 118"/>
                <a:gd name="T30" fmla="*/ 279072108 w 206"/>
                <a:gd name="T31" fmla="*/ 456001841 h 118"/>
                <a:gd name="T32" fmla="*/ 256090764 w 206"/>
                <a:gd name="T33" fmla="*/ 487449140 h 118"/>
                <a:gd name="T34" fmla="*/ 285638723 w 206"/>
                <a:gd name="T35" fmla="*/ 550346024 h 118"/>
                <a:gd name="T36" fmla="*/ 374286223 w 206"/>
                <a:gd name="T37" fmla="*/ 440278192 h 118"/>
                <a:gd name="T38" fmla="*/ 374286223 w 206"/>
                <a:gd name="T39" fmla="*/ 487449140 h 118"/>
                <a:gd name="T40" fmla="*/ 449800491 w 206"/>
                <a:gd name="T41" fmla="*/ 503175076 h 118"/>
                <a:gd name="T42" fmla="*/ 456367107 w 206"/>
                <a:gd name="T43" fmla="*/ 618484888 h 118"/>
                <a:gd name="T44" fmla="*/ 499048297 w 206"/>
                <a:gd name="T45" fmla="*/ 550346024 h 118"/>
                <a:gd name="T46" fmla="*/ 499048297 w 206"/>
                <a:gd name="T47" fmla="*/ 513656747 h 118"/>
                <a:gd name="T48" fmla="*/ 587693986 w 206"/>
                <a:gd name="T49" fmla="*/ 429794234 h 118"/>
                <a:gd name="T50" fmla="*/ 640226910 w 206"/>
                <a:gd name="T51" fmla="*/ 335450051 h 118"/>
                <a:gd name="T52" fmla="*/ 659924946 w 206"/>
                <a:gd name="T53" fmla="*/ 230621910 h 118"/>
                <a:gd name="T54" fmla="*/ 594260601 w 206"/>
                <a:gd name="T55" fmla="*/ 199172324 h 118"/>
                <a:gd name="T56" fmla="*/ 551579411 w 206"/>
                <a:gd name="T57" fmla="*/ 199172324 h 118"/>
                <a:gd name="T58" fmla="*/ 485915066 w 206"/>
                <a:gd name="T59" fmla="*/ 125793769 h 118"/>
                <a:gd name="T60" fmla="*/ 439950568 w 206"/>
                <a:gd name="T61" fmla="*/ 89104492 h 118"/>
                <a:gd name="T62" fmla="*/ 420250721 w 206"/>
                <a:gd name="T63" fmla="*/ 31447299 h 118"/>
                <a:gd name="T64" fmla="*/ 380852838 w 206"/>
                <a:gd name="T65" fmla="*/ 0 h 118"/>
                <a:gd name="T66" fmla="*/ 344736453 w 206"/>
                <a:gd name="T67" fmla="*/ 20965628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8"/>
                <a:gd name="T104" fmla="*/ 206 w 206"/>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8">
                  <a:moveTo>
                    <a:pt x="103" y="4"/>
                  </a:moveTo>
                  <a:lnTo>
                    <a:pt x="99" y="8"/>
                  </a:lnTo>
                  <a:lnTo>
                    <a:pt x="96" y="11"/>
                  </a:lnTo>
                  <a:lnTo>
                    <a:pt x="87" y="11"/>
                  </a:lnTo>
                  <a:lnTo>
                    <a:pt x="85" y="13"/>
                  </a:lnTo>
                  <a:lnTo>
                    <a:pt x="85" y="20"/>
                  </a:lnTo>
                  <a:lnTo>
                    <a:pt x="81" y="20"/>
                  </a:lnTo>
                  <a:lnTo>
                    <a:pt x="74" y="17"/>
                  </a:lnTo>
                  <a:lnTo>
                    <a:pt x="67" y="15"/>
                  </a:lnTo>
                  <a:lnTo>
                    <a:pt x="61" y="13"/>
                  </a:lnTo>
                  <a:lnTo>
                    <a:pt x="54" y="15"/>
                  </a:lnTo>
                  <a:lnTo>
                    <a:pt x="45" y="11"/>
                  </a:lnTo>
                  <a:lnTo>
                    <a:pt x="36" y="6"/>
                  </a:lnTo>
                  <a:lnTo>
                    <a:pt x="27" y="8"/>
                  </a:lnTo>
                  <a:lnTo>
                    <a:pt x="20" y="6"/>
                  </a:lnTo>
                  <a:lnTo>
                    <a:pt x="18" y="11"/>
                  </a:lnTo>
                  <a:lnTo>
                    <a:pt x="18" y="13"/>
                  </a:lnTo>
                  <a:lnTo>
                    <a:pt x="23" y="26"/>
                  </a:lnTo>
                  <a:lnTo>
                    <a:pt x="14" y="38"/>
                  </a:lnTo>
                  <a:lnTo>
                    <a:pt x="5" y="49"/>
                  </a:lnTo>
                  <a:lnTo>
                    <a:pt x="0" y="60"/>
                  </a:lnTo>
                  <a:lnTo>
                    <a:pt x="7" y="67"/>
                  </a:lnTo>
                  <a:lnTo>
                    <a:pt x="20" y="67"/>
                  </a:lnTo>
                  <a:lnTo>
                    <a:pt x="32" y="64"/>
                  </a:lnTo>
                  <a:lnTo>
                    <a:pt x="49" y="64"/>
                  </a:lnTo>
                  <a:lnTo>
                    <a:pt x="63" y="60"/>
                  </a:lnTo>
                  <a:lnTo>
                    <a:pt x="72" y="60"/>
                  </a:lnTo>
                  <a:lnTo>
                    <a:pt x="81" y="67"/>
                  </a:lnTo>
                  <a:lnTo>
                    <a:pt x="85" y="78"/>
                  </a:lnTo>
                  <a:lnTo>
                    <a:pt x="92" y="80"/>
                  </a:lnTo>
                  <a:lnTo>
                    <a:pt x="90" y="82"/>
                  </a:lnTo>
                  <a:lnTo>
                    <a:pt x="85" y="87"/>
                  </a:lnTo>
                  <a:lnTo>
                    <a:pt x="78" y="89"/>
                  </a:lnTo>
                  <a:lnTo>
                    <a:pt x="78" y="93"/>
                  </a:lnTo>
                  <a:lnTo>
                    <a:pt x="74" y="105"/>
                  </a:lnTo>
                  <a:lnTo>
                    <a:pt x="87" y="105"/>
                  </a:lnTo>
                  <a:lnTo>
                    <a:pt x="94" y="89"/>
                  </a:lnTo>
                  <a:lnTo>
                    <a:pt x="114" y="84"/>
                  </a:lnTo>
                  <a:lnTo>
                    <a:pt x="116" y="84"/>
                  </a:lnTo>
                  <a:lnTo>
                    <a:pt x="114" y="93"/>
                  </a:lnTo>
                  <a:lnTo>
                    <a:pt x="123" y="93"/>
                  </a:lnTo>
                  <a:lnTo>
                    <a:pt x="137" y="96"/>
                  </a:lnTo>
                  <a:lnTo>
                    <a:pt x="123" y="105"/>
                  </a:lnTo>
                  <a:lnTo>
                    <a:pt x="139" y="118"/>
                  </a:lnTo>
                  <a:lnTo>
                    <a:pt x="166" y="107"/>
                  </a:lnTo>
                  <a:lnTo>
                    <a:pt x="152" y="105"/>
                  </a:lnTo>
                  <a:lnTo>
                    <a:pt x="141" y="93"/>
                  </a:lnTo>
                  <a:lnTo>
                    <a:pt x="152" y="98"/>
                  </a:lnTo>
                  <a:lnTo>
                    <a:pt x="154" y="89"/>
                  </a:lnTo>
                  <a:lnTo>
                    <a:pt x="179" y="82"/>
                  </a:lnTo>
                  <a:lnTo>
                    <a:pt x="195" y="73"/>
                  </a:lnTo>
                  <a:lnTo>
                    <a:pt x="195" y="64"/>
                  </a:lnTo>
                  <a:lnTo>
                    <a:pt x="206" y="62"/>
                  </a:lnTo>
                  <a:lnTo>
                    <a:pt x="201" y="44"/>
                  </a:lnTo>
                  <a:lnTo>
                    <a:pt x="190" y="42"/>
                  </a:lnTo>
                  <a:lnTo>
                    <a:pt x="181" y="38"/>
                  </a:lnTo>
                  <a:lnTo>
                    <a:pt x="177" y="40"/>
                  </a:lnTo>
                  <a:lnTo>
                    <a:pt x="168" y="38"/>
                  </a:lnTo>
                  <a:lnTo>
                    <a:pt x="154" y="33"/>
                  </a:lnTo>
                  <a:lnTo>
                    <a:pt x="148" y="24"/>
                  </a:lnTo>
                  <a:lnTo>
                    <a:pt x="139" y="15"/>
                  </a:lnTo>
                  <a:lnTo>
                    <a:pt x="134" y="17"/>
                  </a:lnTo>
                  <a:lnTo>
                    <a:pt x="130" y="15"/>
                  </a:lnTo>
                  <a:lnTo>
                    <a:pt x="128" y="6"/>
                  </a:lnTo>
                  <a:lnTo>
                    <a:pt x="125" y="2"/>
                  </a:lnTo>
                  <a:lnTo>
                    <a:pt x="116" y="0"/>
                  </a:lnTo>
                  <a:lnTo>
                    <a:pt x="112" y="2"/>
                  </a:lnTo>
                  <a:lnTo>
                    <a:pt x="105" y="4"/>
                  </a:lnTo>
                  <a:lnTo>
                    <a:pt x="103"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4" name="Freeform 10735"/>
            <p:cNvSpPr>
              <a:spLocks/>
            </p:cNvSpPr>
            <p:nvPr/>
          </p:nvSpPr>
          <p:spPr bwMode="auto">
            <a:xfrm>
              <a:off x="5095034" y="3017456"/>
              <a:ext cx="409557" cy="209379"/>
            </a:xfrm>
            <a:custGeom>
              <a:avLst/>
              <a:gdLst>
                <a:gd name="T0" fmla="*/ 325038417 w 206"/>
                <a:gd name="T1" fmla="*/ 41931256 h 118"/>
                <a:gd name="T2" fmla="*/ 285638723 w 206"/>
                <a:gd name="T3" fmla="*/ 57654906 h 118"/>
                <a:gd name="T4" fmla="*/ 279072108 w 206"/>
                <a:gd name="T5" fmla="*/ 104828141 h 118"/>
                <a:gd name="T6" fmla="*/ 242957533 w 206"/>
                <a:gd name="T7" fmla="*/ 89104492 h 118"/>
                <a:gd name="T8" fmla="*/ 200276343 w 206"/>
                <a:gd name="T9" fmla="*/ 68138863 h 118"/>
                <a:gd name="T10" fmla="*/ 147745229 w 206"/>
                <a:gd name="T11" fmla="*/ 57654906 h 118"/>
                <a:gd name="T12" fmla="*/ 88647500 w 206"/>
                <a:gd name="T13" fmla="*/ 41931256 h 118"/>
                <a:gd name="T14" fmla="*/ 59097729 w 206"/>
                <a:gd name="T15" fmla="*/ 57654906 h 118"/>
                <a:gd name="T16" fmla="*/ 75514268 w 206"/>
                <a:gd name="T17" fmla="*/ 136275440 h 118"/>
                <a:gd name="T18" fmla="*/ 16416539 w 206"/>
                <a:gd name="T19" fmla="*/ 256829517 h 118"/>
                <a:gd name="T20" fmla="*/ 22983155 w 206"/>
                <a:gd name="T21" fmla="*/ 351173700 h 118"/>
                <a:gd name="T22" fmla="*/ 105062228 w 206"/>
                <a:gd name="T23" fmla="*/ 335450051 h 118"/>
                <a:gd name="T24" fmla="*/ 206842958 w 206"/>
                <a:gd name="T25" fmla="*/ 314484423 h 118"/>
                <a:gd name="T26" fmla="*/ 265940688 w 206"/>
                <a:gd name="T27" fmla="*/ 351173700 h 118"/>
                <a:gd name="T28" fmla="*/ 302055262 w 206"/>
                <a:gd name="T29" fmla="*/ 419312564 h 118"/>
                <a:gd name="T30" fmla="*/ 279072108 w 206"/>
                <a:gd name="T31" fmla="*/ 456001841 h 118"/>
                <a:gd name="T32" fmla="*/ 256090764 w 206"/>
                <a:gd name="T33" fmla="*/ 487449140 h 118"/>
                <a:gd name="T34" fmla="*/ 285638723 w 206"/>
                <a:gd name="T35" fmla="*/ 550346024 h 118"/>
                <a:gd name="T36" fmla="*/ 374286223 w 206"/>
                <a:gd name="T37" fmla="*/ 440278192 h 118"/>
                <a:gd name="T38" fmla="*/ 374286223 w 206"/>
                <a:gd name="T39" fmla="*/ 487449140 h 118"/>
                <a:gd name="T40" fmla="*/ 449800491 w 206"/>
                <a:gd name="T41" fmla="*/ 503175076 h 118"/>
                <a:gd name="T42" fmla="*/ 456367107 w 206"/>
                <a:gd name="T43" fmla="*/ 618484888 h 118"/>
                <a:gd name="T44" fmla="*/ 499048297 w 206"/>
                <a:gd name="T45" fmla="*/ 550346024 h 118"/>
                <a:gd name="T46" fmla="*/ 499048297 w 206"/>
                <a:gd name="T47" fmla="*/ 513656747 h 118"/>
                <a:gd name="T48" fmla="*/ 587693986 w 206"/>
                <a:gd name="T49" fmla="*/ 429794234 h 118"/>
                <a:gd name="T50" fmla="*/ 640226910 w 206"/>
                <a:gd name="T51" fmla="*/ 335450051 h 118"/>
                <a:gd name="T52" fmla="*/ 659924946 w 206"/>
                <a:gd name="T53" fmla="*/ 230621910 h 118"/>
                <a:gd name="T54" fmla="*/ 594260601 w 206"/>
                <a:gd name="T55" fmla="*/ 199172324 h 118"/>
                <a:gd name="T56" fmla="*/ 551579411 w 206"/>
                <a:gd name="T57" fmla="*/ 199172324 h 118"/>
                <a:gd name="T58" fmla="*/ 485915066 w 206"/>
                <a:gd name="T59" fmla="*/ 125793769 h 118"/>
                <a:gd name="T60" fmla="*/ 439950568 w 206"/>
                <a:gd name="T61" fmla="*/ 89104492 h 118"/>
                <a:gd name="T62" fmla="*/ 420250721 w 206"/>
                <a:gd name="T63" fmla="*/ 31447299 h 118"/>
                <a:gd name="T64" fmla="*/ 380852838 w 206"/>
                <a:gd name="T65" fmla="*/ 0 h 118"/>
                <a:gd name="T66" fmla="*/ 344736453 w 206"/>
                <a:gd name="T67" fmla="*/ 20965628 h 1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118"/>
                <a:gd name="T104" fmla="*/ 206 w 206"/>
                <a:gd name="T105" fmla="*/ 118 h 1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118">
                  <a:moveTo>
                    <a:pt x="103" y="4"/>
                  </a:moveTo>
                  <a:lnTo>
                    <a:pt x="99" y="8"/>
                  </a:lnTo>
                  <a:lnTo>
                    <a:pt x="96" y="11"/>
                  </a:lnTo>
                  <a:lnTo>
                    <a:pt x="87" y="11"/>
                  </a:lnTo>
                  <a:lnTo>
                    <a:pt x="85" y="13"/>
                  </a:lnTo>
                  <a:lnTo>
                    <a:pt x="85" y="20"/>
                  </a:lnTo>
                  <a:lnTo>
                    <a:pt x="81" y="20"/>
                  </a:lnTo>
                  <a:lnTo>
                    <a:pt x="74" y="17"/>
                  </a:lnTo>
                  <a:lnTo>
                    <a:pt x="67" y="15"/>
                  </a:lnTo>
                  <a:lnTo>
                    <a:pt x="61" y="13"/>
                  </a:lnTo>
                  <a:lnTo>
                    <a:pt x="54" y="15"/>
                  </a:lnTo>
                  <a:lnTo>
                    <a:pt x="45" y="11"/>
                  </a:lnTo>
                  <a:lnTo>
                    <a:pt x="36" y="6"/>
                  </a:lnTo>
                  <a:lnTo>
                    <a:pt x="27" y="8"/>
                  </a:lnTo>
                  <a:lnTo>
                    <a:pt x="20" y="6"/>
                  </a:lnTo>
                  <a:lnTo>
                    <a:pt x="18" y="11"/>
                  </a:lnTo>
                  <a:lnTo>
                    <a:pt x="18" y="13"/>
                  </a:lnTo>
                  <a:lnTo>
                    <a:pt x="23" y="26"/>
                  </a:lnTo>
                  <a:lnTo>
                    <a:pt x="14" y="38"/>
                  </a:lnTo>
                  <a:lnTo>
                    <a:pt x="5" y="49"/>
                  </a:lnTo>
                  <a:lnTo>
                    <a:pt x="0" y="60"/>
                  </a:lnTo>
                  <a:lnTo>
                    <a:pt x="7" y="67"/>
                  </a:lnTo>
                  <a:lnTo>
                    <a:pt x="20" y="67"/>
                  </a:lnTo>
                  <a:lnTo>
                    <a:pt x="32" y="64"/>
                  </a:lnTo>
                  <a:lnTo>
                    <a:pt x="49" y="64"/>
                  </a:lnTo>
                  <a:lnTo>
                    <a:pt x="63" y="60"/>
                  </a:lnTo>
                  <a:lnTo>
                    <a:pt x="72" y="60"/>
                  </a:lnTo>
                  <a:lnTo>
                    <a:pt x="81" y="67"/>
                  </a:lnTo>
                  <a:lnTo>
                    <a:pt x="85" y="78"/>
                  </a:lnTo>
                  <a:lnTo>
                    <a:pt x="92" y="80"/>
                  </a:lnTo>
                  <a:lnTo>
                    <a:pt x="90" y="82"/>
                  </a:lnTo>
                  <a:lnTo>
                    <a:pt x="85" y="87"/>
                  </a:lnTo>
                  <a:lnTo>
                    <a:pt x="78" y="89"/>
                  </a:lnTo>
                  <a:lnTo>
                    <a:pt x="78" y="93"/>
                  </a:lnTo>
                  <a:lnTo>
                    <a:pt x="74" y="105"/>
                  </a:lnTo>
                  <a:lnTo>
                    <a:pt x="87" y="105"/>
                  </a:lnTo>
                  <a:lnTo>
                    <a:pt x="94" y="89"/>
                  </a:lnTo>
                  <a:lnTo>
                    <a:pt x="114" y="84"/>
                  </a:lnTo>
                  <a:lnTo>
                    <a:pt x="116" y="84"/>
                  </a:lnTo>
                  <a:lnTo>
                    <a:pt x="114" y="93"/>
                  </a:lnTo>
                  <a:lnTo>
                    <a:pt x="123" y="93"/>
                  </a:lnTo>
                  <a:lnTo>
                    <a:pt x="137" y="96"/>
                  </a:lnTo>
                  <a:lnTo>
                    <a:pt x="123" y="105"/>
                  </a:lnTo>
                  <a:lnTo>
                    <a:pt x="139" y="118"/>
                  </a:lnTo>
                  <a:lnTo>
                    <a:pt x="166" y="107"/>
                  </a:lnTo>
                  <a:lnTo>
                    <a:pt x="152" y="105"/>
                  </a:lnTo>
                  <a:lnTo>
                    <a:pt x="141" y="93"/>
                  </a:lnTo>
                  <a:lnTo>
                    <a:pt x="152" y="98"/>
                  </a:lnTo>
                  <a:lnTo>
                    <a:pt x="154" y="89"/>
                  </a:lnTo>
                  <a:lnTo>
                    <a:pt x="179" y="82"/>
                  </a:lnTo>
                  <a:lnTo>
                    <a:pt x="195" y="73"/>
                  </a:lnTo>
                  <a:lnTo>
                    <a:pt x="195" y="64"/>
                  </a:lnTo>
                  <a:lnTo>
                    <a:pt x="206" y="62"/>
                  </a:lnTo>
                  <a:lnTo>
                    <a:pt x="201" y="44"/>
                  </a:lnTo>
                  <a:lnTo>
                    <a:pt x="190" y="42"/>
                  </a:lnTo>
                  <a:lnTo>
                    <a:pt x="181" y="38"/>
                  </a:lnTo>
                  <a:lnTo>
                    <a:pt x="177" y="40"/>
                  </a:lnTo>
                  <a:lnTo>
                    <a:pt x="168" y="38"/>
                  </a:lnTo>
                  <a:lnTo>
                    <a:pt x="154" y="33"/>
                  </a:lnTo>
                  <a:lnTo>
                    <a:pt x="148" y="24"/>
                  </a:lnTo>
                  <a:lnTo>
                    <a:pt x="139" y="15"/>
                  </a:lnTo>
                  <a:lnTo>
                    <a:pt x="134" y="17"/>
                  </a:lnTo>
                  <a:lnTo>
                    <a:pt x="130" y="15"/>
                  </a:lnTo>
                  <a:lnTo>
                    <a:pt x="128" y="6"/>
                  </a:lnTo>
                  <a:lnTo>
                    <a:pt x="125" y="2"/>
                  </a:lnTo>
                  <a:lnTo>
                    <a:pt x="116" y="0"/>
                  </a:lnTo>
                  <a:lnTo>
                    <a:pt x="112" y="2"/>
                  </a:lnTo>
                  <a:lnTo>
                    <a:pt x="105" y="4"/>
                  </a:lnTo>
                  <a:lnTo>
                    <a:pt x="103" y="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5" name="Freeform 10736"/>
            <p:cNvSpPr>
              <a:spLocks/>
            </p:cNvSpPr>
            <p:nvPr/>
          </p:nvSpPr>
          <p:spPr bwMode="auto">
            <a:xfrm>
              <a:off x="5197860" y="3124609"/>
              <a:ext cx="80169" cy="80057"/>
            </a:xfrm>
            <a:custGeom>
              <a:avLst/>
              <a:gdLst>
                <a:gd name="T0" fmla="*/ 29786898 w 40"/>
                <a:gd name="T1" fmla="*/ 68317335 h 45"/>
                <a:gd name="T2" fmla="*/ 0 w 40"/>
                <a:gd name="T3" fmla="*/ 10509125 h 45"/>
                <a:gd name="T4" fmla="*/ 36406614 w 40"/>
                <a:gd name="T5" fmla="*/ 0 h 45"/>
                <a:gd name="T6" fmla="*/ 66195337 w 40"/>
                <a:gd name="T7" fmla="*/ 0 h 45"/>
                <a:gd name="T8" fmla="*/ 95982234 w 40"/>
                <a:gd name="T9" fmla="*/ 47296793 h 45"/>
                <a:gd name="T10" fmla="*/ 115839558 w 40"/>
                <a:gd name="T11" fmla="*/ 94591293 h 45"/>
                <a:gd name="T12" fmla="*/ 132388848 w 40"/>
                <a:gd name="T13" fmla="*/ 105102711 h 45"/>
                <a:gd name="T14" fmla="*/ 125769132 w 40"/>
                <a:gd name="T15" fmla="*/ 126123253 h 45"/>
                <a:gd name="T16" fmla="*/ 86052660 w 40"/>
                <a:gd name="T17" fmla="*/ 152397211 h 45"/>
                <a:gd name="T18" fmla="*/ 86052660 w 40"/>
                <a:gd name="T19" fmla="*/ 173417753 h 45"/>
                <a:gd name="T20" fmla="*/ 72813228 w 40"/>
                <a:gd name="T21" fmla="*/ 236479379 h 45"/>
                <a:gd name="T22" fmla="*/ 66195337 w 40"/>
                <a:gd name="T23" fmla="*/ 236479379 h 45"/>
                <a:gd name="T24" fmla="*/ 59575621 w 40"/>
                <a:gd name="T25" fmla="*/ 126123253 h 45"/>
                <a:gd name="T26" fmla="*/ 49646046 w 40"/>
                <a:gd name="T27" fmla="*/ 94591293 h 45"/>
                <a:gd name="T28" fmla="*/ 29786898 w 40"/>
                <a:gd name="T29" fmla="*/ 683173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45"/>
                <a:gd name="T47" fmla="*/ 40 w 4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45">
                  <a:moveTo>
                    <a:pt x="9" y="13"/>
                  </a:moveTo>
                  <a:lnTo>
                    <a:pt x="0" y="2"/>
                  </a:lnTo>
                  <a:lnTo>
                    <a:pt x="11" y="0"/>
                  </a:lnTo>
                  <a:lnTo>
                    <a:pt x="20" y="0"/>
                  </a:lnTo>
                  <a:lnTo>
                    <a:pt x="29" y="9"/>
                  </a:lnTo>
                  <a:lnTo>
                    <a:pt x="35" y="18"/>
                  </a:lnTo>
                  <a:lnTo>
                    <a:pt x="40" y="20"/>
                  </a:lnTo>
                  <a:lnTo>
                    <a:pt x="38" y="24"/>
                  </a:lnTo>
                  <a:lnTo>
                    <a:pt x="26" y="29"/>
                  </a:lnTo>
                  <a:lnTo>
                    <a:pt x="26" y="33"/>
                  </a:lnTo>
                  <a:lnTo>
                    <a:pt x="22" y="45"/>
                  </a:lnTo>
                  <a:lnTo>
                    <a:pt x="20" y="45"/>
                  </a:lnTo>
                  <a:lnTo>
                    <a:pt x="18" y="24"/>
                  </a:lnTo>
                  <a:lnTo>
                    <a:pt x="15" y="18"/>
                  </a:lnTo>
                  <a:lnTo>
                    <a:pt x="9"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6" name="Freeform 10737"/>
            <p:cNvSpPr>
              <a:spLocks/>
            </p:cNvSpPr>
            <p:nvPr/>
          </p:nvSpPr>
          <p:spPr bwMode="auto">
            <a:xfrm>
              <a:off x="5197860" y="3124609"/>
              <a:ext cx="80169" cy="80057"/>
            </a:xfrm>
            <a:custGeom>
              <a:avLst/>
              <a:gdLst>
                <a:gd name="T0" fmla="*/ 29786898 w 40"/>
                <a:gd name="T1" fmla="*/ 68317335 h 45"/>
                <a:gd name="T2" fmla="*/ 0 w 40"/>
                <a:gd name="T3" fmla="*/ 10509125 h 45"/>
                <a:gd name="T4" fmla="*/ 36406614 w 40"/>
                <a:gd name="T5" fmla="*/ 0 h 45"/>
                <a:gd name="T6" fmla="*/ 66195337 w 40"/>
                <a:gd name="T7" fmla="*/ 0 h 45"/>
                <a:gd name="T8" fmla="*/ 95982234 w 40"/>
                <a:gd name="T9" fmla="*/ 47296793 h 45"/>
                <a:gd name="T10" fmla="*/ 115839558 w 40"/>
                <a:gd name="T11" fmla="*/ 94591293 h 45"/>
                <a:gd name="T12" fmla="*/ 132388848 w 40"/>
                <a:gd name="T13" fmla="*/ 105102711 h 45"/>
                <a:gd name="T14" fmla="*/ 125769132 w 40"/>
                <a:gd name="T15" fmla="*/ 126123253 h 45"/>
                <a:gd name="T16" fmla="*/ 86052660 w 40"/>
                <a:gd name="T17" fmla="*/ 152397211 h 45"/>
                <a:gd name="T18" fmla="*/ 86052660 w 40"/>
                <a:gd name="T19" fmla="*/ 173417753 h 45"/>
                <a:gd name="T20" fmla="*/ 72813228 w 40"/>
                <a:gd name="T21" fmla="*/ 236479379 h 45"/>
                <a:gd name="T22" fmla="*/ 66195337 w 40"/>
                <a:gd name="T23" fmla="*/ 236479379 h 45"/>
                <a:gd name="T24" fmla="*/ 59575621 w 40"/>
                <a:gd name="T25" fmla="*/ 126123253 h 45"/>
                <a:gd name="T26" fmla="*/ 49646046 w 40"/>
                <a:gd name="T27" fmla="*/ 94591293 h 45"/>
                <a:gd name="T28" fmla="*/ 29786898 w 40"/>
                <a:gd name="T29" fmla="*/ 683173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45"/>
                <a:gd name="T47" fmla="*/ 40 w 40"/>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45">
                  <a:moveTo>
                    <a:pt x="9" y="13"/>
                  </a:moveTo>
                  <a:lnTo>
                    <a:pt x="0" y="2"/>
                  </a:lnTo>
                  <a:lnTo>
                    <a:pt x="11" y="0"/>
                  </a:lnTo>
                  <a:lnTo>
                    <a:pt x="20" y="0"/>
                  </a:lnTo>
                  <a:lnTo>
                    <a:pt x="29" y="9"/>
                  </a:lnTo>
                  <a:lnTo>
                    <a:pt x="35" y="18"/>
                  </a:lnTo>
                  <a:lnTo>
                    <a:pt x="40" y="20"/>
                  </a:lnTo>
                  <a:lnTo>
                    <a:pt x="38" y="24"/>
                  </a:lnTo>
                  <a:lnTo>
                    <a:pt x="26" y="29"/>
                  </a:lnTo>
                  <a:lnTo>
                    <a:pt x="26" y="33"/>
                  </a:lnTo>
                  <a:lnTo>
                    <a:pt x="22" y="45"/>
                  </a:lnTo>
                  <a:lnTo>
                    <a:pt x="20" y="45"/>
                  </a:lnTo>
                  <a:lnTo>
                    <a:pt x="18" y="24"/>
                  </a:lnTo>
                  <a:lnTo>
                    <a:pt x="15" y="18"/>
                  </a:lnTo>
                  <a:lnTo>
                    <a:pt x="9" y="1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7" name="Freeform 10738"/>
            <p:cNvSpPr>
              <a:spLocks/>
            </p:cNvSpPr>
            <p:nvPr/>
          </p:nvSpPr>
          <p:spPr bwMode="auto">
            <a:xfrm>
              <a:off x="5481936" y="3230530"/>
              <a:ext cx="174280" cy="67740"/>
            </a:xfrm>
            <a:custGeom>
              <a:avLst/>
              <a:gdLst>
                <a:gd name="T0" fmla="*/ 0 w 87"/>
                <a:gd name="T1" fmla="*/ 10530407 h 38"/>
                <a:gd name="T2" fmla="*/ 36388420 w 87"/>
                <a:gd name="T3" fmla="*/ 47392577 h 38"/>
                <a:gd name="T4" fmla="*/ 109167083 w 87"/>
                <a:gd name="T5" fmla="*/ 121112322 h 38"/>
                <a:gd name="T6" fmla="*/ 109167083 w 87"/>
                <a:gd name="T7" fmla="*/ 200098419 h 38"/>
                <a:gd name="T8" fmla="*/ 152171911 w 87"/>
                <a:gd name="T9" fmla="*/ 200098419 h 38"/>
                <a:gd name="T10" fmla="*/ 191868534 w 87"/>
                <a:gd name="T11" fmla="*/ 179035307 h 38"/>
                <a:gd name="T12" fmla="*/ 211717759 w 87"/>
                <a:gd name="T13" fmla="*/ 189568012 h 38"/>
                <a:gd name="T14" fmla="*/ 221640546 w 87"/>
                <a:gd name="T15" fmla="*/ 142175434 h 38"/>
                <a:gd name="T16" fmla="*/ 234873362 w 87"/>
                <a:gd name="T17" fmla="*/ 142175434 h 38"/>
                <a:gd name="T18" fmla="*/ 248106178 w 87"/>
                <a:gd name="T19" fmla="*/ 152705842 h 38"/>
                <a:gd name="T20" fmla="*/ 287802802 w 87"/>
                <a:gd name="T21" fmla="*/ 200098419 h 38"/>
                <a:gd name="T22" fmla="*/ 287802802 w 87"/>
                <a:gd name="T23" fmla="*/ 179035307 h 38"/>
                <a:gd name="T24" fmla="*/ 277878190 w 87"/>
                <a:gd name="T25" fmla="*/ 131642729 h 38"/>
                <a:gd name="T26" fmla="*/ 287802802 w 87"/>
                <a:gd name="T27" fmla="*/ 121112322 h 38"/>
                <a:gd name="T28" fmla="*/ 248106178 w 87"/>
                <a:gd name="T29" fmla="*/ 105315562 h 38"/>
                <a:gd name="T30" fmla="*/ 234873362 w 87"/>
                <a:gd name="T31" fmla="*/ 57922985 h 38"/>
                <a:gd name="T32" fmla="*/ 221640546 w 87"/>
                <a:gd name="T33" fmla="*/ 57922985 h 38"/>
                <a:gd name="T34" fmla="*/ 191868534 w 87"/>
                <a:gd name="T35" fmla="*/ 84252450 h 38"/>
                <a:gd name="T36" fmla="*/ 162096523 w 87"/>
                <a:gd name="T37" fmla="*/ 84252450 h 38"/>
                <a:gd name="T38" fmla="*/ 132322687 w 87"/>
                <a:gd name="T39" fmla="*/ 36859872 h 38"/>
                <a:gd name="T40" fmla="*/ 66162256 w 87"/>
                <a:gd name="T41" fmla="*/ 0 h 38"/>
                <a:gd name="T42" fmla="*/ 0 w 87"/>
                <a:gd name="T43" fmla="*/ 1053040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38"/>
                <a:gd name="T68" fmla="*/ 87 w 8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38">
                  <a:moveTo>
                    <a:pt x="0" y="2"/>
                  </a:moveTo>
                  <a:lnTo>
                    <a:pt x="11" y="9"/>
                  </a:lnTo>
                  <a:lnTo>
                    <a:pt x="33" y="23"/>
                  </a:lnTo>
                  <a:lnTo>
                    <a:pt x="33" y="38"/>
                  </a:lnTo>
                  <a:lnTo>
                    <a:pt x="46" y="38"/>
                  </a:lnTo>
                  <a:lnTo>
                    <a:pt x="58" y="34"/>
                  </a:lnTo>
                  <a:lnTo>
                    <a:pt x="64" y="36"/>
                  </a:lnTo>
                  <a:lnTo>
                    <a:pt x="67" y="27"/>
                  </a:lnTo>
                  <a:lnTo>
                    <a:pt x="71" y="27"/>
                  </a:lnTo>
                  <a:lnTo>
                    <a:pt x="75" y="29"/>
                  </a:lnTo>
                  <a:lnTo>
                    <a:pt x="87" y="38"/>
                  </a:lnTo>
                  <a:lnTo>
                    <a:pt x="87" y="34"/>
                  </a:lnTo>
                  <a:lnTo>
                    <a:pt x="84" y="25"/>
                  </a:lnTo>
                  <a:lnTo>
                    <a:pt x="87" y="23"/>
                  </a:lnTo>
                  <a:lnTo>
                    <a:pt x="75" y="20"/>
                  </a:lnTo>
                  <a:lnTo>
                    <a:pt x="71" y="11"/>
                  </a:lnTo>
                  <a:lnTo>
                    <a:pt x="67" y="11"/>
                  </a:lnTo>
                  <a:lnTo>
                    <a:pt x="58" y="16"/>
                  </a:lnTo>
                  <a:lnTo>
                    <a:pt x="49" y="16"/>
                  </a:lnTo>
                  <a:lnTo>
                    <a:pt x="40" y="7"/>
                  </a:lnTo>
                  <a:lnTo>
                    <a:pt x="20" y="0"/>
                  </a:lnTo>
                  <a:lnTo>
                    <a:pt x="0"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8" name="Freeform 10739"/>
            <p:cNvSpPr>
              <a:spLocks/>
            </p:cNvSpPr>
            <p:nvPr/>
          </p:nvSpPr>
          <p:spPr bwMode="auto">
            <a:xfrm>
              <a:off x="5481936" y="3230530"/>
              <a:ext cx="174280" cy="67740"/>
            </a:xfrm>
            <a:custGeom>
              <a:avLst/>
              <a:gdLst>
                <a:gd name="T0" fmla="*/ 0 w 87"/>
                <a:gd name="T1" fmla="*/ 10530407 h 38"/>
                <a:gd name="T2" fmla="*/ 36388420 w 87"/>
                <a:gd name="T3" fmla="*/ 47392577 h 38"/>
                <a:gd name="T4" fmla="*/ 109167083 w 87"/>
                <a:gd name="T5" fmla="*/ 121112322 h 38"/>
                <a:gd name="T6" fmla="*/ 109167083 w 87"/>
                <a:gd name="T7" fmla="*/ 200098419 h 38"/>
                <a:gd name="T8" fmla="*/ 152171911 w 87"/>
                <a:gd name="T9" fmla="*/ 200098419 h 38"/>
                <a:gd name="T10" fmla="*/ 191868534 w 87"/>
                <a:gd name="T11" fmla="*/ 179035307 h 38"/>
                <a:gd name="T12" fmla="*/ 211717759 w 87"/>
                <a:gd name="T13" fmla="*/ 189568012 h 38"/>
                <a:gd name="T14" fmla="*/ 221640546 w 87"/>
                <a:gd name="T15" fmla="*/ 142175434 h 38"/>
                <a:gd name="T16" fmla="*/ 234873362 w 87"/>
                <a:gd name="T17" fmla="*/ 142175434 h 38"/>
                <a:gd name="T18" fmla="*/ 248106178 w 87"/>
                <a:gd name="T19" fmla="*/ 152705842 h 38"/>
                <a:gd name="T20" fmla="*/ 287802802 w 87"/>
                <a:gd name="T21" fmla="*/ 200098419 h 38"/>
                <a:gd name="T22" fmla="*/ 287802802 w 87"/>
                <a:gd name="T23" fmla="*/ 179035307 h 38"/>
                <a:gd name="T24" fmla="*/ 277878190 w 87"/>
                <a:gd name="T25" fmla="*/ 131642729 h 38"/>
                <a:gd name="T26" fmla="*/ 287802802 w 87"/>
                <a:gd name="T27" fmla="*/ 121112322 h 38"/>
                <a:gd name="T28" fmla="*/ 248106178 w 87"/>
                <a:gd name="T29" fmla="*/ 105315562 h 38"/>
                <a:gd name="T30" fmla="*/ 234873362 w 87"/>
                <a:gd name="T31" fmla="*/ 57922985 h 38"/>
                <a:gd name="T32" fmla="*/ 221640546 w 87"/>
                <a:gd name="T33" fmla="*/ 57922985 h 38"/>
                <a:gd name="T34" fmla="*/ 191868534 w 87"/>
                <a:gd name="T35" fmla="*/ 84252450 h 38"/>
                <a:gd name="T36" fmla="*/ 162096523 w 87"/>
                <a:gd name="T37" fmla="*/ 84252450 h 38"/>
                <a:gd name="T38" fmla="*/ 132322687 w 87"/>
                <a:gd name="T39" fmla="*/ 36859872 h 38"/>
                <a:gd name="T40" fmla="*/ 66162256 w 87"/>
                <a:gd name="T41" fmla="*/ 0 h 38"/>
                <a:gd name="T42" fmla="*/ 0 w 87"/>
                <a:gd name="T43" fmla="*/ 10530407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38"/>
                <a:gd name="T68" fmla="*/ 87 w 87"/>
                <a:gd name="T69" fmla="*/ 38 h 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38">
                  <a:moveTo>
                    <a:pt x="0" y="2"/>
                  </a:moveTo>
                  <a:lnTo>
                    <a:pt x="11" y="9"/>
                  </a:lnTo>
                  <a:lnTo>
                    <a:pt x="33" y="23"/>
                  </a:lnTo>
                  <a:lnTo>
                    <a:pt x="33" y="38"/>
                  </a:lnTo>
                  <a:lnTo>
                    <a:pt x="46" y="38"/>
                  </a:lnTo>
                  <a:lnTo>
                    <a:pt x="58" y="34"/>
                  </a:lnTo>
                  <a:lnTo>
                    <a:pt x="64" y="36"/>
                  </a:lnTo>
                  <a:lnTo>
                    <a:pt x="67" y="27"/>
                  </a:lnTo>
                  <a:lnTo>
                    <a:pt x="71" y="27"/>
                  </a:lnTo>
                  <a:lnTo>
                    <a:pt x="75" y="29"/>
                  </a:lnTo>
                  <a:lnTo>
                    <a:pt x="87" y="38"/>
                  </a:lnTo>
                  <a:lnTo>
                    <a:pt x="87" y="34"/>
                  </a:lnTo>
                  <a:lnTo>
                    <a:pt x="84" y="25"/>
                  </a:lnTo>
                  <a:lnTo>
                    <a:pt x="87" y="23"/>
                  </a:lnTo>
                  <a:lnTo>
                    <a:pt x="75" y="20"/>
                  </a:lnTo>
                  <a:lnTo>
                    <a:pt x="71" y="11"/>
                  </a:lnTo>
                  <a:lnTo>
                    <a:pt x="67" y="11"/>
                  </a:lnTo>
                  <a:lnTo>
                    <a:pt x="58" y="16"/>
                  </a:lnTo>
                  <a:lnTo>
                    <a:pt x="49" y="16"/>
                  </a:lnTo>
                  <a:lnTo>
                    <a:pt x="40" y="7"/>
                  </a:lnTo>
                  <a:lnTo>
                    <a:pt x="20" y="0"/>
                  </a:lnTo>
                  <a:lnTo>
                    <a:pt x="0" y="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49" name="Freeform 10740"/>
            <p:cNvSpPr>
              <a:spLocks/>
            </p:cNvSpPr>
            <p:nvPr/>
          </p:nvSpPr>
          <p:spPr bwMode="auto">
            <a:xfrm>
              <a:off x="5609161" y="3271174"/>
              <a:ext cx="144653" cy="103457"/>
            </a:xfrm>
            <a:custGeom>
              <a:avLst/>
              <a:gdLst>
                <a:gd name="T0" fmla="*/ 89578710 w 72"/>
                <a:gd name="T1" fmla="*/ 10536949 h 58"/>
                <a:gd name="T2" fmla="*/ 66355481 w 72"/>
                <a:gd name="T3" fmla="*/ 0 h 58"/>
                <a:gd name="T4" fmla="*/ 66355481 w 72"/>
                <a:gd name="T5" fmla="*/ 10536949 h 58"/>
                <a:gd name="T6" fmla="*/ 76309077 w 72"/>
                <a:gd name="T7" fmla="*/ 57958968 h 58"/>
                <a:gd name="T8" fmla="*/ 66355481 w 72"/>
                <a:gd name="T9" fmla="*/ 79035166 h 58"/>
                <a:gd name="T10" fmla="*/ 36494691 w 72"/>
                <a:gd name="T11" fmla="*/ 31613147 h 58"/>
                <a:gd name="T12" fmla="*/ 23225059 w 72"/>
                <a:gd name="T13" fmla="*/ 21076197 h 58"/>
                <a:gd name="T14" fmla="*/ 9953597 w 72"/>
                <a:gd name="T15" fmla="*/ 21076197 h 58"/>
                <a:gd name="T16" fmla="*/ 9953597 w 72"/>
                <a:gd name="T17" fmla="*/ 47422019 h 58"/>
                <a:gd name="T18" fmla="*/ 0 w 72"/>
                <a:gd name="T19" fmla="*/ 68498216 h 58"/>
                <a:gd name="T20" fmla="*/ 23225059 w 72"/>
                <a:gd name="T21" fmla="*/ 79035166 h 58"/>
                <a:gd name="T22" fmla="*/ 36494691 w 72"/>
                <a:gd name="T23" fmla="*/ 89574414 h 58"/>
                <a:gd name="T24" fmla="*/ 36494691 w 72"/>
                <a:gd name="T25" fmla="*/ 115917936 h 58"/>
                <a:gd name="T26" fmla="*/ 53084019 w 72"/>
                <a:gd name="T27" fmla="*/ 126457184 h 58"/>
                <a:gd name="T28" fmla="*/ 66355481 w 72"/>
                <a:gd name="T29" fmla="*/ 173876904 h 58"/>
                <a:gd name="T30" fmla="*/ 106168037 w 72"/>
                <a:gd name="T31" fmla="*/ 210761974 h 58"/>
                <a:gd name="T32" fmla="*/ 96214441 w 72"/>
                <a:gd name="T33" fmla="*/ 247644745 h 58"/>
                <a:gd name="T34" fmla="*/ 53084019 w 72"/>
                <a:gd name="T35" fmla="*/ 210761974 h 58"/>
                <a:gd name="T36" fmla="*/ 46448288 w 72"/>
                <a:gd name="T37" fmla="*/ 200222726 h 58"/>
                <a:gd name="T38" fmla="*/ 29860790 w 72"/>
                <a:gd name="T39" fmla="*/ 221298923 h 58"/>
                <a:gd name="T40" fmla="*/ 36494691 w 72"/>
                <a:gd name="T41" fmla="*/ 247644745 h 58"/>
                <a:gd name="T42" fmla="*/ 59719750 w 72"/>
                <a:gd name="T43" fmla="*/ 279257891 h 58"/>
                <a:gd name="T44" fmla="*/ 82944809 w 72"/>
                <a:gd name="T45" fmla="*/ 279257891 h 58"/>
                <a:gd name="T46" fmla="*/ 112803768 w 72"/>
                <a:gd name="T47" fmla="*/ 258181694 h 58"/>
                <a:gd name="T48" fmla="*/ 149298459 w 72"/>
                <a:gd name="T49" fmla="*/ 231838172 h 58"/>
                <a:gd name="T50" fmla="*/ 155934190 w 72"/>
                <a:gd name="T51" fmla="*/ 279257891 h 58"/>
                <a:gd name="T52" fmla="*/ 185794980 w 72"/>
                <a:gd name="T53" fmla="*/ 305603713 h 58"/>
                <a:gd name="T54" fmla="*/ 192430711 w 72"/>
                <a:gd name="T55" fmla="*/ 247644745 h 58"/>
                <a:gd name="T56" fmla="*/ 202384308 w 72"/>
                <a:gd name="T57" fmla="*/ 221298923 h 58"/>
                <a:gd name="T58" fmla="*/ 215653940 w 72"/>
                <a:gd name="T59" fmla="*/ 184416153 h 58"/>
                <a:gd name="T60" fmla="*/ 238878999 w 72"/>
                <a:gd name="T61" fmla="*/ 173876904 h 58"/>
                <a:gd name="T62" fmla="*/ 192430711 w 72"/>
                <a:gd name="T63" fmla="*/ 115917936 h 58"/>
                <a:gd name="T64" fmla="*/ 172523518 w 72"/>
                <a:gd name="T65" fmla="*/ 68498216 h 58"/>
                <a:gd name="T66" fmla="*/ 142664558 w 72"/>
                <a:gd name="T67" fmla="*/ 21076197 h 58"/>
                <a:gd name="T68" fmla="*/ 96214441 w 72"/>
                <a:gd name="T69" fmla="*/ 10536949 h 58"/>
                <a:gd name="T70" fmla="*/ 89578710 w 72"/>
                <a:gd name="T71" fmla="*/ 1053694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58"/>
                <a:gd name="T110" fmla="*/ 72 w 72"/>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58">
                  <a:moveTo>
                    <a:pt x="27" y="2"/>
                  </a:moveTo>
                  <a:lnTo>
                    <a:pt x="20" y="0"/>
                  </a:lnTo>
                  <a:lnTo>
                    <a:pt x="20" y="2"/>
                  </a:lnTo>
                  <a:lnTo>
                    <a:pt x="23" y="11"/>
                  </a:lnTo>
                  <a:lnTo>
                    <a:pt x="20" y="15"/>
                  </a:lnTo>
                  <a:lnTo>
                    <a:pt x="11" y="6"/>
                  </a:lnTo>
                  <a:lnTo>
                    <a:pt x="7" y="4"/>
                  </a:lnTo>
                  <a:lnTo>
                    <a:pt x="3" y="4"/>
                  </a:lnTo>
                  <a:lnTo>
                    <a:pt x="3" y="9"/>
                  </a:lnTo>
                  <a:lnTo>
                    <a:pt x="0" y="13"/>
                  </a:lnTo>
                  <a:lnTo>
                    <a:pt x="7" y="15"/>
                  </a:lnTo>
                  <a:lnTo>
                    <a:pt x="11" y="17"/>
                  </a:lnTo>
                  <a:lnTo>
                    <a:pt x="11" y="22"/>
                  </a:lnTo>
                  <a:lnTo>
                    <a:pt x="16" y="24"/>
                  </a:lnTo>
                  <a:lnTo>
                    <a:pt x="20" y="33"/>
                  </a:lnTo>
                  <a:lnTo>
                    <a:pt x="32" y="40"/>
                  </a:lnTo>
                  <a:lnTo>
                    <a:pt x="29" y="47"/>
                  </a:lnTo>
                  <a:lnTo>
                    <a:pt x="16" y="40"/>
                  </a:lnTo>
                  <a:lnTo>
                    <a:pt x="14" y="38"/>
                  </a:lnTo>
                  <a:lnTo>
                    <a:pt x="9" y="42"/>
                  </a:lnTo>
                  <a:lnTo>
                    <a:pt x="11" y="47"/>
                  </a:lnTo>
                  <a:lnTo>
                    <a:pt x="18" y="53"/>
                  </a:lnTo>
                  <a:lnTo>
                    <a:pt x="25" y="53"/>
                  </a:lnTo>
                  <a:lnTo>
                    <a:pt x="34" y="49"/>
                  </a:lnTo>
                  <a:lnTo>
                    <a:pt x="45" y="44"/>
                  </a:lnTo>
                  <a:lnTo>
                    <a:pt x="47" y="53"/>
                  </a:lnTo>
                  <a:lnTo>
                    <a:pt x="56" y="58"/>
                  </a:lnTo>
                  <a:lnTo>
                    <a:pt x="58" y="47"/>
                  </a:lnTo>
                  <a:lnTo>
                    <a:pt x="61" y="42"/>
                  </a:lnTo>
                  <a:lnTo>
                    <a:pt x="65" y="35"/>
                  </a:lnTo>
                  <a:lnTo>
                    <a:pt x="72" y="33"/>
                  </a:lnTo>
                  <a:lnTo>
                    <a:pt x="58" y="22"/>
                  </a:lnTo>
                  <a:lnTo>
                    <a:pt x="52" y="13"/>
                  </a:lnTo>
                  <a:lnTo>
                    <a:pt x="43" y="4"/>
                  </a:lnTo>
                  <a:lnTo>
                    <a:pt x="29" y="2"/>
                  </a:lnTo>
                  <a:lnTo>
                    <a:pt x="27"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0" name="Freeform 10741"/>
            <p:cNvSpPr>
              <a:spLocks/>
            </p:cNvSpPr>
            <p:nvPr/>
          </p:nvSpPr>
          <p:spPr bwMode="auto">
            <a:xfrm>
              <a:off x="5609161" y="3271174"/>
              <a:ext cx="144653" cy="103457"/>
            </a:xfrm>
            <a:custGeom>
              <a:avLst/>
              <a:gdLst>
                <a:gd name="T0" fmla="*/ 89578710 w 72"/>
                <a:gd name="T1" fmla="*/ 10536949 h 58"/>
                <a:gd name="T2" fmla="*/ 66355481 w 72"/>
                <a:gd name="T3" fmla="*/ 0 h 58"/>
                <a:gd name="T4" fmla="*/ 66355481 w 72"/>
                <a:gd name="T5" fmla="*/ 10536949 h 58"/>
                <a:gd name="T6" fmla="*/ 76309077 w 72"/>
                <a:gd name="T7" fmla="*/ 57958968 h 58"/>
                <a:gd name="T8" fmla="*/ 66355481 w 72"/>
                <a:gd name="T9" fmla="*/ 79035166 h 58"/>
                <a:gd name="T10" fmla="*/ 36494691 w 72"/>
                <a:gd name="T11" fmla="*/ 31613147 h 58"/>
                <a:gd name="T12" fmla="*/ 23225059 w 72"/>
                <a:gd name="T13" fmla="*/ 21076197 h 58"/>
                <a:gd name="T14" fmla="*/ 9953597 w 72"/>
                <a:gd name="T15" fmla="*/ 21076197 h 58"/>
                <a:gd name="T16" fmla="*/ 9953597 w 72"/>
                <a:gd name="T17" fmla="*/ 47422019 h 58"/>
                <a:gd name="T18" fmla="*/ 0 w 72"/>
                <a:gd name="T19" fmla="*/ 68498216 h 58"/>
                <a:gd name="T20" fmla="*/ 23225059 w 72"/>
                <a:gd name="T21" fmla="*/ 79035166 h 58"/>
                <a:gd name="T22" fmla="*/ 36494691 w 72"/>
                <a:gd name="T23" fmla="*/ 89574414 h 58"/>
                <a:gd name="T24" fmla="*/ 36494691 w 72"/>
                <a:gd name="T25" fmla="*/ 115917936 h 58"/>
                <a:gd name="T26" fmla="*/ 53084019 w 72"/>
                <a:gd name="T27" fmla="*/ 126457184 h 58"/>
                <a:gd name="T28" fmla="*/ 66355481 w 72"/>
                <a:gd name="T29" fmla="*/ 173876904 h 58"/>
                <a:gd name="T30" fmla="*/ 106168037 w 72"/>
                <a:gd name="T31" fmla="*/ 210761974 h 58"/>
                <a:gd name="T32" fmla="*/ 96214441 w 72"/>
                <a:gd name="T33" fmla="*/ 247644745 h 58"/>
                <a:gd name="T34" fmla="*/ 53084019 w 72"/>
                <a:gd name="T35" fmla="*/ 210761974 h 58"/>
                <a:gd name="T36" fmla="*/ 46448288 w 72"/>
                <a:gd name="T37" fmla="*/ 200222726 h 58"/>
                <a:gd name="T38" fmla="*/ 29860790 w 72"/>
                <a:gd name="T39" fmla="*/ 221298923 h 58"/>
                <a:gd name="T40" fmla="*/ 36494691 w 72"/>
                <a:gd name="T41" fmla="*/ 247644745 h 58"/>
                <a:gd name="T42" fmla="*/ 59719750 w 72"/>
                <a:gd name="T43" fmla="*/ 279257891 h 58"/>
                <a:gd name="T44" fmla="*/ 82944809 w 72"/>
                <a:gd name="T45" fmla="*/ 279257891 h 58"/>
                <a:gd name="T46" fmla="*/ 112803768 w 72"/>
                <a:gd name="T47" fmla="*/ 258181694 h 58"/>
                <a:gd name="T48" fmla="*/ 149298459 w 72"/>
                <a:gd name="T49" fmla="*/ 231838172 h 58"/>
                <a:gd name="T50" fmla="*/ 155934190 w 72"/>
                <a:gd name="T51" fmla="*/ 279257891 h 58"/>
                <a:gd name="T52" fmla="*/ 185794980 w 72"/>
                <a:gd name="T53" fmla="*/ 305603713 h 58"/>
                <a:gd name="T54" fmla="*/ 192430711 w 72"/>
                <a:gd name="T55" fmla="*/ 247644745 h 58"/>
                <a:gd name="T56" fmla="*/ 202384308 w 72"/>
                <a:gd name="T57" fmla="*/ 221298923 h 58"/>
                <a:gd name="T58" fmla="*/ 215653940 w 72"/>
                <a:gd name="T59" fmla="*/ 184416153 h 58"/>
                <a:gd name="T60" fmla="*/ 238878999 w 72"/>
                <a:gd name="T61" fmla="*/ 173876904 h 58"/>
                <a:gd name="T62" fmla="*/ 192430711 w 72"/>
                <a:gd name="T63" fmla="*/ 115917936 h 58"/>
                <a:gd name="T64" fmla="*/ 172523518 w 72"/>
                <a:gd name="T65" fmla="*/ 68498216 h 58"/>
                <a:gd name="T66" fmla="*/ 142664558 w 72"/>
                <a:gd name="T67" fmla="*/ 21076197 h 58"/>
                <a:gd name="T68" fmla="*/ 96214441 w 72"/>
                <a:gd name="T69" fmla="*/ 10536949 h 58"/>
                <a:gd name="T70" fmla="*/ 89578710 w 72"/>
                <a:gd name="T71" fmla="*/ 1053694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58"/>
                <a:gd name="T110" fmla="*/ 72 w 72"/>
                <a:gd name="T111" fmla="*/ 58 h 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58">
                  <a:moveTo>
                    <a:pt x="27" y="2"/>
                  </a:moveTo>
                  <a:lnTo>
                    <a:pt x="20" y="0"/>
                  </a:lnTo>
                  <a:lnTo>
                    <a:pt x="20" y="2"/>
                  </a:lnTo>
                  <a:lnTo>
                    <a:pt x="23" y="11"/>
                  </a:lnTo>
                  <a:lnTo>
                    <a:pt x="20" y="15"/>
                  </a:lnTo>
                  <a:lnTo>
                    <a:pt x="11" y="6"/>
                  </a:lnTo>
                  <a:lnTo>
                    <a:pt x="7" y="4"/>
                  </a:lnTo>
                  <a:lnTo>
                    <a:pt x="3" y="4"/>
                  </a:lnTo>
                  <a:lnTo>
                    <a:pt x="3" y="9"/>
                  </a:lnTo>
                  <a:lnTo>
                    <a:pt x="0" y="13"/>
                  </a:lnTo>
                  <a:lnTo>
                    <a:pt x="7" y="15"/>
                  </a:lnTo>
                  <a:lnTo>
                    <a:pt x="11" y="17"/>
                  </a:lnTo>
                  <a:lnTo>
                    <a:pt x="11" y="22"/>
                  </a:lnTo>
                  <a:lnTo>
                    <a:pt x="16" y="24"/>
                  </a:lnTo>
                  <a:lnTo>
                    <a:pt x="20" y="33"/>
                  </a:lnTo>
                  <a:lnTo>
                    <a:pt x="32" y="40"/>
                  </a:lnTo>
                  <a:lnTo>
                    <a:pt x="29" y="47"/>
                  </a:lnTo>
                  <a:lnTo>
                    <a:pt x="16" y="40"/>
                  </a:lnTo>
                  <a:lnTo>
                    <a:pt x="14" y="38"/>
                  </a:lnTo>
                  <a:lnTo>
                    <a:pt x="9" y="42"/>
                  </a:lnTo>
                  <a:lnTo>
                    <a:pt x="11" y="47"/>
                  </a:lnTo>
                  <a:lnTo>
                    <a:pt x="18" y="53"/>
                  </a:lnTo>
                  <a:lnTo>
                    <a:pt x="25" y="53"/>
                  </a:lnTo>
                  <a:lnTo>
                    <a:pt x="34" y="49"/>
                  </a:lnTo>
                  <a:lnTo>
                    <a:pt x="45" y="44"/>
                  </a:lnTo>
                  <a:lnTo>
                    <a:pt x="47" y="53"/>
                  </a:lnTo>
                  <a:lnTo>
                    <a:pt x="56" y="58"/>
                  </a:lnTo>
                  <a:lnTo>
                    <a:pt x="58" y="47"/>
                  </a:lnTo>
                  <a:lnTo>
                    <a:pt x="61" y="42"/>
                  </a:lnTo>
                  <a:lnTo>
                    <a:pt x="65" y="35"/>
                  </a:lnTo>
                  <a:lnTo>
                    <a:pt x="72" y="33"/>
                  </a:lnTo>
                  <a:lnTo>
                    <a:pt x="58" y="22"/>
                  </a:lnTo>
                  <a:lnTo>
                    <a:pt x="52" y="13"/>
                  </a:lnTo>
                  <a:lnTo>
                    <a:pt x="43" y="4"/>
                  </a:lnTo>
                  <a:lnTo>
                    <a:pt x="29" y="2"/>
                  </a:lnTo>
                  <a:lnTo>
                    <a:pt x="27" y="2"/>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1" name="Freeform 10742"/>
            <p:cNvSpPr>
              <a:spLocks/>
            </p:cNvSpPr>
            <p:nvPr/>
          </p:nvSpPr>
          <p:spPr bwMode="auto">
            <a:xfrm>
              <a:off x="5579533" y="3290881"/>
              <a:ext cx="94112" cy="64045"/>
            </a:xfrm>
            <a:custGeom>
              <a:avLst/>
              <a:gdLst>
                <a:gd name="T0" fmla="*/ 0 w 47"/>
                <a:gd name="T1" fmla="*/ 21020440 h 36"/>
                <a:gd name="T2" fmla="*/ 6613593 w 47"/>
                <a:gd name="T3" fmla="*/ 0 h 36"/>
                <a:gd name="T4" fmla="*/ 19840778 w 47"/>
                <a:gd name="T5" fmla="*/ 0 h 36"/>
                <a:gd name="T6" fmla="*/ 42986528 w 47"/>
                <a:gd name="T7" fmla="*/ 10511367 h 36"/>
                <a:gd name="T8" fmla="*/ 72747694 w 47"/>
                <a:gd name="T9" fmla="*/ 21020440 h 36"/>
                <a:gd name="T10" fmla="*/ 85974879 w 47"/>
                <a:gd name="T11" fmla="*/ 31529514 h 36"/>
                <a:gd name="T12" fmla="*/ 85974879 w 47"/>
                <a:gd name="T13" fmla="*/ 57805638 h 36"/>
                <a:gd name="T14" fmla="*/ 109122453 w 47"/>
                <a:gd name="T15" fmla="*/ 68317004 h 36"/>
                <a:gd name="T16" fmla="*/ 115736046 w 47"/>
                <a:gd name="T17" fmla="*/ 105102201 h 36"/>
                <a:gd name="T18" fmla="*/ 155415777 w 47"/>
                <a:gd name="T19" fmla="*/ 152398765 h 36"/>
                <a:gd name="T20" fmla="*/ 145495388 w 47"/>
                <a:gd name="T21" fmla="*/ 189183963 h 36"/>
                <a:gd name="T22" fmla="*/ 115736046 w 47"/>
                <a:gd name="T23" fmla="*/ 162907839 h 36"/>
                <a:gd name="T24" fmla="*/ 102508861 w 47"/>
                <a:gd name="T25" fmla="*/ 152398765 h 36"/>
                <a:gd name="T26" fmla="*/ 102508861 w 47"/>
                <a:gd name="T27" fmla="*/ 126122642 h 36"/>
                <a:gd name="T28" fmla="*/ 72747694 w 47"/>
                <a:gd name="T29" fmla="*/ 162907839 h 36"/>
                <a:gd name="T30" fmla="*/ 36374759 w 47"/>
                <a:gd name="T31" fmla="*/ 105102201 h 36"/>
                <a:gd name="T32" fmla="*/ 13227185 w 47"/>
                <a:gd name="T33" fmla="*/ 57805638 h 36"/>
                <a:gd name="T34" fmla="*/ 0 w 47"/>
                <a:gd name="T35" fmla="*/ 2102044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6"/>
                <a:gd name="T56" fmla="*/ 47 w 4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6">
                  <a:moveTo>
                    <a:pt x="0" y="4"/>
                  </a:moveTo>
                  <a:lnTo>
                    <a:pt x="2" y="0"/>
                  </a:lnTo>
                  <a:lnTo>
                    <a:pt x="6" y="0"/>
                  </a:lnTo>
                  <a:lnTo>
                    <a:pt x="13" y="2"/>
                  </a:lnTo>
                  <a:lnTo>
                    <a:pt x="22" y="4"/>
                  </a:lnTo>
                  <a:lnTo>
                    <a:pt x="26" y="6"/>
                  </a:lnTo>
                  <a:lnTo>
                    <a:pt x="26" y="11"/>
                  </a:lnTo>
                  <a:lnTo>
                    <a:pt x="33" y="13"/>
                  </a:lnTo>
                  <a:lnTo>
                    <a:pt x="35" y="20"/>
                  </a:lnTo>
                  <a:lnTo>
                    <a:pt x="47" y="29"/>
                  </a:lnTo>
                  <a:lnTo>
                    <a:pt x="44" y="36"/>
                  </a:lnTo>
                  <a:lnTo>
                    <a:pt x="35" y="31"/>
                  </a:lnTo>
                  <a:lnTo>
                    <a:pt x="31" y="29"/>
                  </a:lnTo>
                  <a:lnTo>
                    <a:pt x="31" y="24"/>
                  </a:lnTo>
                  <a:lnTo>
                    <a:pt x="22" y="31"/>
                  </a:lnTo>
                  <a:lnTo>
                    <a:pt x="11" y="20"/>
                  </a:lnTo>
                  <a:lnTo>
                    <a:pt x="4" y="11"/>
                  </a:lnTo>
                  <a:lnTo>
                    <a:pt x="0"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2" name="Freeform 10743"/>
            <p:cNvSpPr>
              <a:spLocks/>
            </p:cNvSpPr>
            <p:nvPr/>
          </p:nvSpPr>
          <p:spPr bwMode="auto">
            <a:xfrm>
              <a:off x="5579533" y="3290881"/>
              <a:ext cx="94112" cy="64045"/>
            </a:xfrm>
            <a:custGeom>
              <a:avLst/>
              <a:gdLst>
                <a:gd name="T0" fmla="*/ 0 w 47"/>
                <a:gd name="T1" fmla="*/ 21020440 h 36"/>
                <a:gd name="T2" fmla="*/ 6613593 w 47"/>
                <a:gd name="T3" fmla="*/ 0 h 36"/>
                <a:gd name="T4" fmla="*/ 19840778 w 47"/>
                <a:gd name="T5" fmla="*/ 0 h 36"/>
                <a:gd name="T6" fmla="*/ 42986528 w 47"/>
                <a:gd name="T7" fmla="*/ 10511367 h 36"/>
                <a:gd name="T8" fmla="*/ 72747694 w 47"/>
                <a:gd name="T9" fmla="*/ 21020440 h 36"/>
                <a:gd name="T10" fmla="*/ 85974879 w 47"/>
                <a:gd name="T11" fmla="*/ 31529514 h 36"/>
                <a:gd name="T12" fmla="*/ 85974879 w 47"/>
                <a:gd name="T13" fmla="*/ 57805638 h 36"/>
                <a:gd name="T14" fmla="*/ 109122453 w 47"/>
                <a:gd name="T15" fmla="*/ 68317004 h 36"/>
                <a:gd name="T16" fmla="*/ 115736046 w 47"/>
                <a:gd name="T17" fmla="*/ 105102201 h 36"/>
                <a:gd name="T18" fmla="*/ 155415777 w 47"/>
                <a:gd name="T19" fmla="*/ 152398765 h 36"/>
                <a:gd name="T20" fmla="*/ 145495388 w 47"/>
                <a:gd name="T21" fmla="*/ 189183963 h 36"/>
                <a:gd name="T22" fmla="*/ 115736046 w 47"/>
                <a:gd name="T23" fmla="*/ 162907839 h 36"/>
                <a:gd name="T24" fmla="*/ 102508861 w 47"/>
                <a:gd name="T25" fmla="*/ 152398765 h 36"/>
                <a:gd name="T26" fmla="*/ 102508861 w 47"/>
                <a:gd name="T27" fmla="*/ 126122642 h 36"/>
                <a:gd name="T28" fmla="*/ 72747694 w 47"/>
                <a:gd name="T29" fmla="*/ 162907839 h 36"/>
                <a:gd name="T30" fmla="*/ 36374759 w 47"/>
                <a:gd name="T31" fmla="*/ 105102201 h 36"/>
                <a:gd name="T32" fmla="*/ 13227185 w 47"/>
                <a:gd name="T33" fmla="*/ 57805638 h 36"/>
                <a:gd name="T34" fmla="*/ 0 w 47"/>
                <a:gd name="T35" fmla="*/ 2102044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36"/>
                <a:gd name="T56" fmla="*/ 47 w 47"/>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36">
                  <a:moveTo>
                    <a:pt x="0" y="4"/>
                  </a:moveTo>
                  <a:lnTo>
                    <a:pt x="2" y="0"/>
                  </a:lnTo>
                  <a:lnTo>
                    <a:pt x="6" y="0"/>
                  </a:lnTo>
                  <a:lnTo>
                    <a:pt x="13" y="2"/>
                  </a:lnTo>
                  <a:lnTo>
                    <a:pt x="22" y="4"/>
                  </a:lnTo>
                  <a:lnTo>
                    <a:pt x="26" y="6"/>
                  </a:lnTo>
                  <a:lnTo>
                    <a:pt x="26" y="11"/>
                  </a:lnTo>
                  <a:lnTo>
                    <a:pt x="33" y="13"/>
                  </a:lnTo>
                  <a:lnTo>
                    <a:pt x="35" y="20"/>
                  </a:lnTo>
                  <a:lnTo>
                    <a:pt x="47" y="29"/>
                  </a:lnTo>
                  <a:lnTo>
                    <a:pt x="44" y="36"/>
                  </a:lnTo>
                  <a:lnTo>
                    <a:pt x="35" y="31"/>
                  </a:lnTo>
                  <a:lnTo>
                    <a:pt x="31" y="29"/>
                  </a:lnTo>
                  <a:lnTo>
                    <a:pt x="31" y="24"/>
                  </a:lnTo>
                  <a:lnTo>
                    <a:pt x="22" y="31"/>
                  </a:lnTo>
                  <a:lnTo>
                    <a:pt x="11" y="20"/>
                  </a:lnTo>
                  <a:lnTo>
                    <a:pt x="4" y="11"/>
                  </a:lnTo>
                  <a:lnTo>
                    <a:pt x="0" y="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3" name="Freeform 10744"/>
            <p:cNvSpPr>
              <a:spLocks/>
            </p:cNvSpPr>
            <p:nvPr/>
          </p:nvSpPr>
          <p:spPr bwMode="auto">
            <a:xfrm>
              <a:off x="5631816" y="2928778"/>
              <a:ext cx="982938" cy="378114"/>
            </a:xfrm>
            <a:custGeom>
              <a:avLst/>
              <a:gdLst>
                <a:gd name="T0" fmla="*/ 1468783614 w 494"/>
                <a:gd name="T1" fmla="*/ 671193574 h 213"/>
                <a:gd name="T2" fmla="*/ 1350492291 w 494"/>
                <a:gd name="T3" fmla="*/ 859967410 h 213"/>
                <a:gd name="T4" fmla="*/ 1350492291 w 494"/>
                <a:gd name="T5" fmla="*/ 1012033506 h 213"/>
                <a:gd name="T6" fmla="*/ 1182913221 w 494"/>
                <a:gd name="T7" fmla="*/ 964841763 h 213"/>
                <a:gd name="T8" fmla="*/ 1087621881 w 494"/>
                <a:gd name="T9" fmla="*/ 996302925 h 213"/>
                <a:gd name="T10" fmla="*/ 1021904279 w 494"/>
                <a:gd name="T11" fmla="*/ 985814346 h 213"/>
                <a:gd name="T12" fmla="*/ 998904296 w 494"/>
                <a:gd name="T13" fmla="*/ 1022522085 h 213"/>
                <a:gd name="T14" fmla="*/ 1005476238 w 494"/>
                <a:gd name="T15" fmla="*/ 1090688699 h 213"/>
                <a:gd name="T16" fmla="*/ 897042828 w 494"/>
                <a:gd name="T17" fmla="*/ 1090688699 h 213"/>
                <a:gd name="T18" fmla="*/ 801751488 w 494"/>
                <a:gd name="T19" fmla="*/ 1116907859 h 213"/>
                <a:gd name="T20" fmla="*/ 765607623 w 494"/>
                <a:gd name="T21" fmla="*/ 1059227537 h 213"/>
                <a:gd name="T22" fmla="*/ 729461944 w 494"/>
                <a:gd name="T23" fmla="*/ 891428572 h 213"/>
                <a:gd name="T24" fmla="*/ 634172418 w 494"/>
                <a:gd name="T25" fmla="*/ 891428572 h 213"/>
                <a:gd name="T26" fmla="*/ 594742581 w 494"/>
                <a:gd name="T27" fmla="*/ 823259670 h 213"/>
                <a:gd name="T28" fmla="*/ 552026774 w 494"/>
                <a:gd name="T29" fmla="*/ 718387605 h 213"/>
                <a:gd name="T30" fmla="*/ 538882891 w 494"/>
                <a:gd name="T31" fmla="*/ 692168444 h 213"/>
                <a:gd name="T32" fmla="*/ 499451242 w 494"/>
                <a:gd name="T33" fmla="*/ 671193574 h 213"/>
                <a:gd name="T34" fmla="*/ 479737230 w 494"/>
                <a:gd name="T35" fmla="*/ 702654736 h 213"/>
                <a:gd name="T36" fmla="*/ 414019627 w 494"/>
                <a:gd name="T37" fmla="*/ 786554218 h 213"/>
                <a:gd name="T38" fmla="*/ 414019627 w 494"/>
                <a:gd name="T39" fmla="*/ 1033008377 h 213"/>
                <a:gd name="T40" fmla="*/ 361445908 w 494"/>
                <a:gd name="T41" fmla="*/ 1022522085 h 213"/>
                <a:gd name="T42" fmla="*/ 289156364 w 494"/>
                <a:gd name="T43" fmla="*/ 996302925 h 213"/>
                <a:gd name="T44" fmla="*/ 193866837 w 494"/>
                <a:gd name="T45" fmla="*/ 880942280 h 213"/>
                <a:gd name="T46" fmla="*/ 279298451 w 494"/>
                <a:gd name="T47" fmla="*/ 812773379 h 213"/>
                <a:gd name="T48" fmla="*/ 295728305 w 494"/>
                <a:gd name="T49" fmla="*/ 671193574 h 213"/>
                <a:gd name="T50" fmla="*/ 118291322 w 494"/>
                <a:gd name="T51" fmla="*/ 718387605 h 213"/>
                <a:gd name="T52" fmla="*/ 75575515 w 494"/>
                <a:gd name="T53" fmla="*/ 597782670 h 213"/>
                <a:gd name="T54" fmla="*/ 23001795 w 494"/>
                <a:gd name="T55" fmla="*/ 597782670 h 213"/>
                <a:gd name="T56" fmla="*/ 0 w 494"/>
                <a:gd name="T57" fmla="*/ 519125189 h 213"/>
                <a:gd name="T58" fmla="*/ 9857912 w 494"/>
                <a:gd name="T59" fmla="*/ 388033963 h 213"/>
                <a:gd name="T60" fmla="*/ 52573720 w 494"/>
                <a:gd name="T61" fmla="*/ 424739415 h 213"/>
                <a:gd name="T62" fmla="*/ 52573720 w 494"/>
                <a:gd name="T63" fmla="*/ 367059093 h 213"/>
                <a:gd name="T64" fmla="*/ 88717585 w 494"/>
                <a:gd name="T65" fmla="*/ 319865062 h 213"/>
                <a:gd name="T66" fmla="*/ 220152790 w 494"/>
                <a:gd name="T67" fmla="*/ 319865062 h 213"/>
                <a:gd name="T68" fmla="*/ 279298451 w 494"/>
                <a:gd name="T69" fmla="*/ 351328512 h 213"/>
                <a:gd name="T70" fmla="*/ 361445908 w 494"/>
                <a:gd name="T71" fmla="*/ 319865062 h 213"/>
                <a:gd name="T72" fmla="*/ 414019627 w 494"/>
                <a:gd name="T73" fmla="*/ 367059093 h 213"/>
                <a:gd name="T74" fmla="*/ 463307376 w 494"/>
                <a:gd name="T75" fmla="*/ 367059093 h 213"/>
                <a:gd name="T76" fmla="*/ 404161715 w 494"/>
                <a:gd name="T77" fmla="*/ 293648189 h 213"/>
                <a:gd name="T78" fmla="*/ 427163510 w 494"/>
                <a:gd name="T79" fmla="*/ 167798965 h 213"/>
                <a:gd name="T80" fmla="*/ 420591569 w 494"/>
                <a:gd name="T81" fmla="*/ 104874353 h 213"/>
                <a:gd name="T82" fmla="*/ 558596903 w 494"/>
                <a:gd name="T83" fmla="*/ 47194031 h 213"/>
                <a:gd name="T84" fmla="*/ 660460184 w 494"/>
                <a:gd name="T85" fmla="*/ 15730581 h 213"/>
                <a:gd name="T86" fmla="*/ 765607623 w 494"/>
                <a:gd name="T87" fmla="*/ 83899483 h 213"/>
                <a:gd name="T88" fmla="*/ 933186694 w 494"/>
                <a:gd name="T89" fmla="*/ 73410903 h 213"/>
                <a:gd name="T90" fmla="*/ 1117195618 w 494"/>
                <a:gd name="T91" fmla="*/ 293648189 h 213"/>
                <a:gd name="T92" fmla="*/ 1189485162 w 494"/>
                <a:gd name="T93" fmla="*/ 319865062 h 213"/>
                <a:gd name="T94" fmla="*/ 1265058864 w 494"/>
                <a:gd name="T95" fmla="*/ 351328512 h 213"/>
                <a:gd name="T96" fmla="*/ 1330776467 w 494"/>
                <a:gd name="T97" fmla="*/ 388033963 h 213"/>
                <a:gd name="T98" fmla="*/ 1409637953 w 494"/>
                <a:gd name="T99" fmla="*/ 471933446 h 213"/>
                <a:gd name="T100" fmla="*/ 1623218801 w 494"/>
                <a:gd name="T101" fmla="*/ 550588639 h 2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4"/>
                <a:gd name="T154" fmla="*/ 0 h 213"/>
                <a:gd name="T155" fmla="*/ 494 w 494"/>
                <a:gd name="T156" fmla="*/ 213 h 2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4" h="213">
                  <a:moveTo>
                    <a:pt x="483" y="110"/>
                  </a:moveTo>
                  <a:lnTo>
                    <a:pt x="478" y="130"/>
                  </a:lnTo>
                  <a:lnTo>
                    <a:pt x="447" y="128"/>
                  </a:lnTo>
                  <a:lnTo>
                    <a:pt x="443" y="146"/>
                  </a:lnTo>
                  <a:lnTo>
                    <a:pt x="438" y="157"/>
                  </a:lnTo>
                  <a:lnTo>
                    <a:pt x="411" y="164"/>
                  </a:lnTo>
                  <a:lnTo>
                    <a:pt x="420" y="184"/>
                  </a:lnTo>
                  <a:lnTo>
                    <a:pt x="414" y="202"/>
                  </a:lnTo>
                  <a:lnTo>
                    <a:pt x="411" y="193"/>
                  </a:lnTo>
                  <a:lnTo>
                    <a:pt x="400" y="193"/>
                  </a:lnTo>
                  <a:lnTo>
                    <a:pt x="385" y="186"/>
                  </a:lnTo>
                  <a:lnTo>
                    <a:pt x="360" y="184"/>
                  </a:lnTo>
                  <a:lnTo>
                    <a:pt x="331" y="179"/>
                  </a:lnTo>
                  <a:lnTo>
                    <a:pt x="324" y="181"/>
                  </a:lnTo>
                  <a:lnTo>
                    <a:pt x="331" y="190"/>
                  </a:lnTo>
                  <a:lnTo>
                    <a:pt x="322" y="190"/>
                  </a:lnTo>
                  <a:lnTo>
                    <a:pt x="320" y="188"/>
                  </a:lnTo>
                  <a:lnTo>
                    <a:pt x="311" y="188"/>
                  </a:lnTo>
                  <a:lnTo>
                    <a:pt x="298" y="188"/>
                  </a:lnTo>
                  <a:lnTo>
                    <a:pt x="304" y="190"/>
                  </a:lnTo>
                  <a:lnTo>
                    <a:pt x="304" y="195"/>
                  </a:lnTo>
                  <a:lnTo>
                    <a:pt x="302" y="197"/>
                  </a:lnTo>
                  <a:lnTo>
                    <a:pt x="302" y="206"/>
                  </a:lnTo>
                  <a:lnTo>
                    <a:pt x="306" y="208"/>
                  </a:lnTo>
                  <a:lnTo>
                    <a:pt x="289" y="208"/>
                  </a:lnTo>
                  <a:lnTo>
                    <a:pt x="280" y="208"/>
                  </a:lnTo>
                  <a:lnTo>
                    <a:pt x="273" y="208"/>
                  </a:lnTo>
                  <a:lnTo>
                    <a:pt x="262" y="213"/>
                  </a:lnTo>
                  <a:lnTo>
                    <a:pt x="257" y="208"/>
                  </a:lnTo>
                  <a:lnTo>
                    <a:pt x="244" y="213"/>
                  </a:lnTo>
                  <a:lnTo>
                    <a:pt x="239" y="208"/>
                  </a:lnTo>
                  <a:lnTo>
                    <a:pt x="231" y="206"/>
                  </a:lnTo>
                  <a:lnTo>
                    <a:pt x="233" y="202"/>
                  </a:lnTo>
                  <a:lnTo>
                    <a:pt x="235" y="199"/>
                  </a:lnTo>
                  <a:lnTo>
                    <a:pt x="233" y="190"/>
                  </a:lnTo>
                  <a:lnTo>
                    <a:pt x="222" y="170"/>
                  </a:lnTo>
                  <a:lnTo>
                    <a:pt x="208" y="172"/>
                  </a:lnTo>
                  <a:lnTo>
                    <a:pt x="195" y="177"/>
                  </a:lnTo>
                  <a:lnTo>
                    <a:pt x="193" y="170"/>
                  </a:lnTo>
                  <a:lnTo>
                    <a:pt x="179" y="166"/>
                  </a:lnTo>
                  <a:lnTo>
                    <a:pt x="177" y="161"/>
                  </a:lnTo>
                  <a:lnTo>
                    <a:pt x="181" y="157"/>
                  </a:lnTo>
                  <a:lnTo>
                    <a:pt x="181" y="155"/>
                  </a:lnTo>
                  <a:lnTo>
                    <a:pt x="170" y="148"/>
                  </a:lnTo>
                  <a:lnTo>
                    <a:pt x="168" y="137"/>
                  </a:lnTo>
                  <a:lnTo>
                    <a:pt x="172" y="128"/>
                  </a:lnTo>
                  <a:lnTo>
                    <a:pt x="168" y="128"/>
                  </a:lnTo>
                  <a:lnTo>
                    <a:pt x="164" y="132"/>
                  </a:lnTo>
                  <a:lnTo>
                    <a:pt x="159" y="130"/>
                  </a:lnTo>
                  <a:lnTo>
                    <a:pt x="155" y="130"/>
                  </a:lnTo>
                  <a:lnTo>
                    <a:pt x="152" y="128"/>
                  </a:lnTo>
                  <a:lnTo>
                    <a:pt x="150" y="132"/>
                  </a:lnTo>
                  <a:lnTo>
                    <a:pt x="150" y="137"/>
                  </a:lnTo>
                  <a:lnTo>
                    <a:pt x="146" y="134"/>
                  </a:lnTo>
                  <a:lnTo>
                    <a:pt x="148" y="139"/>
                  </a:lnTo>
                  <a:lnTo>
                    <a:pt x="146" y="139"/>
                  </a:lnTo>
                  <a:lnTo>
                    <a:pt x="126" y="150"/>
                  </a:lnTo>
                  <a:lnTo>
                    <a:pt x="119" y="152"/>
                  </a:lnTo>
                  <a:lnTo>
                    <a:pt x="134" y="197"/>
                  </a:lnTo>
                  <a:lnTo>
                    <a:pt x="126" y="197"/>
                  </a:lnTo>
                  <a:lnTo>
                    <a:pt x="121" y="202"/>
                  </a:lnTo>
                  <a:lnTo>
                    <a:pt x="117" y="197"/>
                  </a:lnTo>
                  <a:lnTo>
                    <a:pt x="110" y="195"/>
                  </a:lnTo>
                  <a:lnTo>
                    <a:pt x="97" y="195"/>
                  </a:lnTo>
                  <a:lnTo>
                    <a:pt x="92" y="199"/>
                  </a:lnTo>
                  <a:lnTo>
                    <a:pt x="88" y="190"/>
                  </a:lnTo>
                  <a:lnTo>
                    <a:pt x="81" y="190"/>
                  </a:lnTo>
                  <a:lnTo>
                    <a:pt x="74" y="188"/>
                  </a:lnTo>
                  <a:lnTo>
                    <a:pt x="59" y="168"/>
                  </a:lnTo>
                  <a:lnTo>
                    <a:pt x="76" y="168"/>
                  </a:lnTo>
                  <a:lnTo>
                    <a:pt x="74" y="157"/>
                  </a:lnTo>
                  <a:lnTo>
                    <a:pt x="85" y="155"/>
                  </a:lnTo>
                  <a:lnTo>
                    <a:pt x="97" y="150"/>
                  </a:lnTo>
                  <a:lnTo>
                    <a:pt x="97" y="137"/>
                  </a:lnTo>
                  <a:lnTo>
                    <a:pt x="90" y="128"/>
                  </a:lnTo>
                  <a:lnTo>
                    <a:pt x="65" y="132"/>
                  </a:lnTo>
                  <a:lnTo>
                    <a:pt x="47" y="134"/>
                  </a:lnTo>
                  <a:lnTo>
                    <a:pt x="36" y="137"/>
                  </a:lnTo>
                  <a:lnTo>
                    <a:pt x="32" y="126"/>
                  </a:lnTo>
                  <a:lnTo>
                    <a:pt x="27" y="119"/>
                  </a:lnTo>
                  <a:lnTo>
                    <a:pt x="23" y="114"/>
                  </a:lnTo>
                  <a:lnTo>
                    <a:pt x="18" y="108"/>
                  </a:lnTo>
                  <a:lnTo>
                    <a:pt x="12" y="114"/>
                  </a:lnTo>
                  <a:lnTo>
                    <a:pt x="7" y="114"/>
                  </a:lnTo>
                  <a:lnTo>
                    <a:pt x="7" y="108"/>
                  </a:lnTo>
                  <a:lnTo>
                    <a:pt x="5" y="103"/>
                  </a:lnTo>
                  <a:lnTo>
                    <a:pt x="0" y="99"/>
                  </a:lnTo>
                  <a:lnTo>
                    <a:pt x="0" y="92"/>
                  </a:lnTo>
                  <a:lnTo>
                    <a:pt x="0" y="85"/>
                  </a:lnTo>
                  <a:lnTo>
                    <a:pt x="3" y="74"/>
                  </a:lnTo>
                  <a:lnTo>
                    <a:pt x="9" y="74"/>
                  </a:lnTo>
                  <a:lnTo>
                    <a:pt x="12" y="83"/>
                  </a:lnTo>
                  <a:lnTo>
                    <a:pt x="16" y="81"/>
                  </a:lnTo>
                  <a:lnTo>
                    <a:pt x="14" y="76"/>
                  </a:lnTo>
                  <a:lnTo>
                    <a:pt x="14" y="74"/>
                  </a:lnTo>
                  <a:lnTo>
                    <a:pt x="16" y="70"/>
                  </a:lnTo>
                  <a:lnTo>
                    <a:pt x="21" y="63"/>
                  </a:lnTo>
                  <a:lnTo>
                    <a:pt x="25" y="65"/>
                  </a:lnTo>
                  <a:lnTo>
                    <a:pt x="27" y="61"/>
                  </a:lnTo>
                  <a:lnTo>
                    <a:pt x="32" y="58"/>
                  </a:lnTo>
                  <a:lnTo>
                    <a:pt x="54" y="61"/>
                  </a:lnTo>
                  <a:lnTo>
                    <a:pt x="67" y="61"/>
                  </a:lnTo>
                  <a:lnTo>
                    <a:pt x="70" y="67"/>
                  </a:lnTo>
                  <a:lnTo>
                    <a:pt x="74" y="70"/>
                  </a:lnTo>
                  <a:lnTo>
                    <a:pt x="85" y="67"/>
                  </a:lnTo>
                  <a:lnTo>
                    <a:pt x="94" y="61"/>
                  </a:lnTo>
                  <a:lnTo>
                    <a:pt x="99" y="65"/>
                  </a:lnTo>
                  <a:lnTo>
                    <a:pt x="110" y="61"/>
                  </a:lnTo>
                  <a:lnTo>
                    <a:pt x="112" y="67"/>
                  </a:lnTo>
                  <a:lnTo>
                    <a:pt x="121" y="72"/>
                  </a:lnTo>
                  <a:lnTo>
                    <a:pt x="126" y="70"/>
                  </a:lnTo>
                  <a:lnTo>
                    <a:pt x="130" y="67"/>
                  </a:lnTo>
                  <a:lnTo>
                    <a:pt x="137" y="72"/>
                  </a:lnTo>
                  <a:lnTo>
                    <a:pt x="141" y="70"/>
                  </a:lnTo>
                  <a:lnTo>
                    <a:pt x="141" y="63"/>
                  </a:lnTo>
                  <a:lnTo>
                    <a:pt x="137" y="56"/>
                  </a:lnTo>
                  <a:lnTo>
                    <a:pt x="123" y="56"/>
                  </a:lnTo>
                  <a:lnTo>
                    <a:pt x="123" y="52"/>
                  </a:lnTo>
                  <a:lnTo>
                    <a:pt x="121" y="45"/>
                  </a:lnTo>
                  <a:lnTo>
                    <a:pt x="130" y="32"/>
                  </a:lnTo>
                  <a:lnTo>
                    <a:pt x="119" y="20"/>
                  </a:lnTo>
                  <a:lnTo>
                    <a:pt x="121" y="18"/>
                  </a:lnTo>
                  <a:lnTo>
                    <a:pt x="128" y="20"/>
                  </a:lnTo>
                  <a:lnTo>
                    <a:pt x="152" y="18"/>
                  </a:lnTo>
                  <a:lnTo>
                    <a:pt x="159" y="18"/>
                  </a:lnTo>
                  <a:lnTo>
                    <a:pt x="170" y="9"/>
                  </a:lnTo>
                  <a:lnTo>
                    <a:pt x="175" y="14"/>
                  </a:lnTo>
                  <a:lnTo>
                    <a:pt x="193" y="9"/>
                  </a:lnTo>
                  <a:lnTo>
                    <a:pt x="201" y="3"/>
                  </a:lnTo>
                  <a:lnTo>
                    <a:pt x="217" y="0"/>
                  </a:lnTo>
                  <a:lnTo>
                    <a:pt x="228" y="16"/>
                  </a:lnTo>
                  <a:lnTo>
                    <a:pt x="233" y="16"/>
                  </a:lnTo>
                  <a:lnTo>
                    <a:pt x="260" y="18"/>
                  </a:lnTo>
                  <a:lnTo>
                    <a:pt x="264" y="27"/>
                  </a:lnTo>
                  <a:lnTo>
                    <a:pt x="284" y="14"/>
                  </a:lnTo>
                  <a:lnTo>
                    <a:pt x="295" y="25"/>
                  </a:lnTo>
                  <a:lnTo>
                    <a:pt x="315" y="36"/>
                  </a:lnTo>
                  <a:lnTo>
                    <a:pt x="340" y="56"/>
                  </a:lnTo>
                  <a:lnTo>
                    <a:pt x="349" y="65"/>
                  </a:lnTo>
                  <a:lnTo>
                    <a:pt x="356" y="63"/>
                  </a:lnTo>
                  <a:lnTo>
                    <a:pt x="362" y="61"/>
                  </a:lnTo>
                  <a:lnTo>
                    <a:pt x="367" y="58"/>
                  </a:lnTo>
                  <a:lnTo>
                    <a:pt x="378" y="70"/>
                  </a:lnTo>
                  <a:lnTo>
                    <a:pt x="385" y="67"/>
                  </a:lnTo>
                  <a:lnTo>
                    <a:pt x="394" y="67"/>
                  </a:lnTo>
                  <a:lnTo>
                    <a:pt x="400" y="67"/>
                  </a:lnTo>
                  <a:lnTo>
                    <a:pt x="405" y="74"/>
                  </a:lnTo>
                  <a:lnTo>
                    <a:pt x="411" y="83"/>
                  </a:lnTo>
                  <a:lnTo>
                    <a:pt x="420" y="83"/>
                  </a:lnTo>
                  <a:lnTo>
                    <a:pt x="429" y="90"/>
                  </a:lnTo>
                  <a:lnTo>
                    <a:pt x="454" y="96"/>
                  </a:lnTo>
                  <a:lnTo>
                    <a:pt x="469" y="88"/>
                  </a:lnTo>
                  <a:lnTo>
                    <a:pt x="494" y="105"/>
                  </a:lnTo>
                  <a:lnTo>
                    <a:pt x="483" y="1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4" name="Freeform 10745"/>
            <p:cNvSpPr>
              <a:spLocks/>
            </p:cNvSpPr>
            <p:nvPr/>
          </p:nvSpPr>
          <p:spPr bwMode="auto">
            <a:xfrm>
              <a:off x="5631816" y="2928778"/>
              <a:ext cx="982938" cy="378114"/>
            </a:xfrm>
            <a:custGeom>
              <a:avLst/>
              <a:gdLst>
                <a:gd name="T0" fmla="*/ 1468783614 w 494"/>
                <a:gd name="T1" fmla="*/ 671193574 h 213"/>
                <a:gd name="T2" fmla="*/ 1350492291 w 494"/>
                <a:gd name="T3" fmla="*/ 859967410 h 213"/>
                <a:gd name="T4" fmla="*/ 1350492291 w 494"/>
                <a:gd name="T5" fmla="*/ 1012033506 h 213"/>
                <a:gd name="T6" fmla="*/ 1182913221 w 494"/>
                <a:gd name="T7" fmla="*/ 964841763 h 213"/>
                <a:gd name="T8" fmla="*/ 1087621881 w 494"/>
                <a:gd name="T9" fmla="*/ 996302925 h 213"/>
                <a:gd name="T10" fmla="*/ 1021904279 w 494"/>
                <a:gd name="T11" fmla="*/ 985814346 h 213"/>
                <a:gd name="T12" fmla="*/ 998904296 w 494"/>
                <a:gd name="T13" fmla="*/ 1022522085 h 213"/>
                <a:gd name="T14" fmla="*/ 1005476238 w 494"/>
                <a:gd name="T15" fmla="*/ 1090688699 h 213"/>
                <a:gd name="T16" fmla="*/ 897042828 w 494"/>
                <a:gd name="T17" fmla="*/ 1090688699 h 213"/>
                <a:gd name="T18" fmla="*/ 801751488 w 494"/>
                <a:gd name="T19" fmla="*/ 1116907859 h 213"/>
                <a:gd name="T20" fmla="*/ 765607623 w 494"/>
                <a:gd name="T21" fmla="*/ 1059227537 h 213"/>
                <a:gd name="T22" fmla="*/ 729461944 w 494"/>
                <a:gd name="T23" fmla="*/ 891428572 h 213"/>
                <a:gd name="T24" fmla="*/ 634172418 w 494"/>
                <a:gd name="T25" fmla="*/ 891428572 h 213"/>
                <a:gd name="T26" fmla="*/ 594742581 w 494"/>
                <a:gd name="T27" fmla="*/ 823259670 h 213"/>
                <a:gd name="T28" fmla="*/ 552026774 w 494"/>
                <a:gd name="T29" fmla="*/ 718387605 h 213"/>
                <a:gd name="T30" fmla="*/ 538882891 w 494"/>
                <a:gd name="T31" fmla="*/ 692168444 h 213"/>
                <a:gd name="T32" fmla="*/ 499451242 w 494"/>
                <a:gd name="T33" fmla="*/ 671193574 h 213"/>
                <a:gd name="T34" fmla="*/ 479737230 w 494"/>
                <a:gd name="T35" fmla="*/ 702654736 h 213"/>
                <a:gd name="T36" fmla="*/ 414019627 w 494"/>
                <a:gd name="T37" fmla="*/ 786554218 h 213"/>
                <a:gd name="T38" fmla="*/ 414019627 w 494"/>
                <a:gd name="T39" fmla="*/ 1033008377 h 213"/>
                <a:gd name="T40" fmla="*/ 361445908 w 494"/>
                <a:gd name="T41" fmla="*/ 1022522085 h 213"/>
                <a:gd name="T42" fmla="*/ 289156364 w 494"/>
                <a:gd name="T43" fmla="*/ 996302925 h 213"/>
                <a:gd name="T44" fmla="*/ 193866837 w 494"/>
                <a:gd name="T45" fmla="*/ 880942280 h 213"/>
                <a:gd name="T46" fmla="*/ 279298451 w 494"/>
                <a:gd name="T47" fmla="*/ 812773379 h 213"/>
                <a:gd name="T48" fmla="*/ 295728305 w 494"/>
                <a:gd name="T49" fmla="*/ 671193574 h 213"/>
                <a:gd name="T50" fmla="*/ 118291322 w 494"/>
                <a:gd name="T51" fmla="*/ 718387605 h 213"/>
                <a:gd name="T52" fmla="*/ 75575515 w 494"/>
                <a:gd name="T53" fmla="*/ 597782670 h 213"/>
                <a:gd name="T54" fmla="*/ 23001795 w 494"/>
                <a:gd name="T55" fmla="*/ 597782670 h 213"/>
                <a:gd name="T56" fmla="*/ 0 w 494"/>
                <a:gd name="T57" fmla="*/ 519125189 h 213"/>
                <a:gd name="T58" fmla="*/ 9857912 w 494"/>
                <a:gd name="T59" fmla="*/ 388033963 h 213"/>
                <a:gd name="T60" fmla="*/ 52573720 w 494"/>
                <a:gd name="T61" fmla="*/ 424739415 h 213"/>
                <a:gd name="T62" fmla="*/ 52573720 w 494"/>
                <a:gd name="T63" fmla="*/ 367059093 h 213"/>
                <a:gd name="T64" fmla="*/ 88717585 w 494"/>
                <a:gd name="T65" fmla="*/ 319865062 h 213"/>
                <a:gd name="T66" fmla="*/ 220152790 w 494"/>
                <a:gd name="T67" fmla="*/ 319865062 h 213"/>
                <a:gd name="T68" fmla="*/ 279298451 w 494"/>
                <a:gd name="T69" fmla="*/ 351328512 h 213"/>
                <a:gd name="T70" fmla="*/ 361445908 w 494"/>
                <a:gd name="T71" fmla="*/ 319865062 h 213"/>
                <a:gd name="T72" fmla="*/ 414019627 w 494"/>
                <a:gd name="T73" fmla="*/ 367059093 h 213"/>
                <a:gd name="T74" fmla="*/ 463307376 w 494"/>
                <a:gd name="T75" fmla="*/ 367059093 h 213"/>
                <a:gd name="T76" fmla="*/ 404161715 w 494"/>
                <a:gd name="T77" fmla="*/ 293648189 h 213"/>
                <a:gd name="T78" fmla="*/ 427163510 w 494"/>
                <a:gd name="T79" fmla="*/ 167798965 h 213"/>
                <a:gd name="T80" fmla="*/ 420591569 w 494"/>
                <a:gd name="T81" fmla="*/ 104874353 h 213"/>
                <a:gd name="T82" fmla="*/ 558596903 w 494"/>
                <a:gd name="T83" fmla="*/ 47194031 h 213"/>
                <a:gd name="T84" fmla="*/ 660460184 w 494"/>
                <a:gd name="T85" fmla="*/ 15730581 h 213"/>
                <a:gd name="T86" fmla="*/ 765607623 w 494"/>
                <a:gd name="T87" fmla="*/ 83899483 h 213"/>
                <a:gd name="T88" fmla="*/ 933186694 w 494"/>
                <a:gd name="T89" fmla="*/ 73410903 h 213"/>
                <a:gd name="T90" fmla="*/ 1117195618 w 494"/>
                <a:gd name="T91" fmla="*/ 293648189 h 213"/>
                <a:gd name="T92" fmla="*/ 1189485162 w 494"/>
                <a:gd name="T93" fmla="*/ 319865062 h 213"/>
                <a:gd name="T94" fmla="*/ 1265058864 w 494"/>
                <a:gd name="T95" fmla="*/ 351328512 h 213"/>
                <a:gd name="T96" fmla="*/ 1330776467 w 494"/>
                <a:gd name="T97" fmla="*/ 388033963 h 213"/>
                <a:gd name="T98" fmla="*/ 1409637953 w 494"/>
                <a:gd name="T99" fmla="*/ 471933446 h 213"/>
                <a:gd name="T100" fmla="*/ 1623218801 w 494"/>
                <a:gd name="T101" fmla="*/ 550588639 h 2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4"/>
                <a:gd name="T154" fmla="*/ 0 h 213"/>
                <a:gd name="T155" fmla="*/ 494 w 494"/>
                <a:gd name="T156" fmla="*/ 213 h 2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4" h="213">
                  <a:moveTo>
                    <a:pt x="483" y="110"/>
                  </a:moveTo>
                  <a:lnTo>
                    <a:pt x="478" y="130"/>
                  </a:lnTo>
                  <a:lnTo>
                    <a:pt x="447" y="128"/>
                  </a:lnTo>
                  <a:lnTo>
                    <a:pt x="443" y="146"/>
                  </a:lnTo>
                  <a:lnTo>
                    <a:pt x="438" y="157"/>
                  </a:lnTo>
                  <a:lnTo>
                    <a:pt x="411" y="164"/>
                  </a:lnTo>
                  <a:lnTo>
                    <a:pt x="420" y="184"/>
                  </a:lnTo>
                  <a:lnTo>
                    <a:pt x="414" y="202"/>
                  </a:lnTo>
                  <a:lnTo>
                    <a:pt x="411" y="193"/>
                  </a:lnTo>
                  <a:lnTo>
                    <a:pt x="400" y="193"/>
                  </a:lnTo>
                  <a:lnTo>
                    <a:pt x="385" y="186"/>
                  </a:lnTo>
                  <a:lnTo>
                    <a:pt x="360" y="184"/>
                  </a:lnTo>
                  <a:lnTo>
                    <a:pt x="331" y="179"/>
                  </a:lnTo>
                  <a:lnTo>
                    <a:pt x="324" y="181"/>
                  </a:lnTo>
                  <a:lnTo>
                    <a:pt x="331" y="190"/>
                  </a:lnTo>
                  <a:lnTo>
                    <a:pt x="322" y="190"/>
                  </a:lnTo>
                  <a:lnTo>
                    <a:pt x="320" y="188"/>
                  </a:lnTo>
                  <a:lnTo>
                    <a:pt x="311" y="188"/>
                  </a:lnTo>
                  <a:lnTo>
                    <a:pt x="298" y="188"/>
                  </a:lnTo>
                  <a:lnTo>
                    <a:pt x="304" y="190"/>
                  </a:lnTo>
                  <a:lnTo>
                    <a:pt x="304" y="195"/>
                  </a:lnTo>
                  <a:lnTo>
                    <a:pt x="302" y="197"/>
                  </a:lnTo>
                  <a:lnTo>
                    <a:pt x="302" y="206"/>
                  </a:lnTo>
                  <a:lnTo>
                    <a:pt x="306" y="208"/>
                  </a:lnTo>
                  <a:lnTo>
                    <a:pt x="289" y="208"/>
                  </a:lnTo>
                  <a:lnTo>
                    <a:pt x="280" y="208"/>
                  </a:lnTo>
                  <a:lnTo>
                    <a:pt x="273" y="208"/>
                  </a:lnTo>
                  <a:lnTo>
                    <a:pt x="262" y="213"/>
                  </a:lnTo>
                  <a:lnTo>
                    <a:pt x="257" y="208"/>
                  </a:lnTo>
                  <a:lnTo>
                    <a:pt x="244" y="213"/>
                  </a:lnTo>
                  <a:lnTo>
                    <a:pt x="239" y="208"/>
                  </a:lnTo>
                  <a:lnTo>
                    <a:pt x="231" y="206"/>
                  </a:lnTo>
                  <a:lnTo>
                    <a:pt x="233" y="202"/>
                  </a:lnTo>
                  <a:lnTo>
                    <a:pt x="235" y="199"/>
                  </a:lnTo>
                  <a:lnTo>
                    <a:pt x="233" y="190"/>
                  </a:lnTo>
                  <a:lnTo>
                    <a:pt x="222" y="170"/>
                  </a:lnTo>
                  <a:lnTo>
                    <a:pt x="208" y="172"/>
                  </a:lnTo>
                  <a:lnTo>
                    <a:pt x="195" y="177"/>
                  </a:lnTo>
                  <a:lnTo>
                    <a:pt x="193" y="170"/>
                  </a:lnTo>
                  <a:lnTo>
                    <a:pt x="179" y="166"/>
                  </a:lnTo>
                  <a:lnTo>
                    <a:pt x="177" y="161"/>
                  </a:lnTo>
                  <a:lnTo>
                    <a:pt x="181" y="157"/>
                  </a:lnTo>
                  <a:lnTo>
                    <a:pt x="181" y="155"/>
                  </a:lnTo>
                  <a:lnTo>
                    <a:pt x="170" y="148"/>
                  </a:lnTo>
                  <a:lnTo>
                    <a:pt x="168" y="137"/>
                  </a:lnTo>
                  <a:lnTo>
                    <a:pt x="172" y="128"/>
                  </a:lnTo>
                  <a:lnTo>
                    <a:pt x="168" y="128"/>
                  </a:lnTo>
                  <a:lnTo>
                    <a:pt x="164" y="132"/>
                  </a:lnTo>
                  <a:lnTo>
                    <a:pt x="159" y="130"/>
                  </a:lnTo>
                  <a:lnTo>
                    <a:pt x="155" y="130"/>
                  </a:lnTo>
                  <a:lnTo>
                    <a:pt x="152" y="128"/>
                  </a:lnTo>
                  <a:lnTo>
                    <a:pt x="150" y="132"/>
                  </a:lnTo>
                  <a:lnTo>
                    <a:pt x="150" y="137"/>
                  </a:lnTo>
                  <a:lnTo>
                    <a:pt x="146" y="134"/>
                  </a:lnTo>
                  <a:lnTo>
                    <a:pt x="148" y="139"/>
                  </a:lnTo>
                  <a:lnTo>
                    <a:pt x="146" y="139"/>
                  </a:lnTo>
                  <a:lnTo>
                    <a:pt x="126" y="150"/>
                  </a:lnTo>
                  <a:lnTo>
                    <a:pt x="119" y="152"/>
                  </a:lnTo>
                  <a:lnTo>
                    <a:pt x="134" y="197"/>
                  </a:lnTo>
                  <a:lnTo>
                    <a:pt x="126" y="197"/>
                  </a:lnTo>
                  <a:lnTo>
                    <a:pt x="121" y="202"/>
                  </a:lnTo>
                  <a:lnTo>
                    <a:pt x="117" y="197"/>
                  </a:lnTo>
                  <a:lnTo>
                    <a:pt x="110" y="195"/>
                  </a:lnTo>
                  <a:lnTo>
                    <a:pt x="97" y="195"/>
                  </a:lnTo>
                  <a:lnTo>
                    <a:pt x="92" y="199"/>
                  </a:lnTo>
                  <a:lnTo>
                    <a:pt x="88" y="190"/>
                  </a:lnTo>
                  <a:lnTo>
                    <a:pt x="81" y="190"/>
                  </a:lnTo>
                  <a:lnTo>
                    <a:pt x="74" y="188"/>
                  </a:lnTo>
                  <a:lnTo>
                    <a:pt x="59" y="168"/>
                  </a:lnTo>
                  <a:lnTo>
                    <a:pt x="76" y="168"/>
                  </a:lnTo>
                  <a:lnTo>
                    <a:pt x="74" y="157"/>
                  </a:lnTo>
                  <a:lnTo>
                    <a:pt x="85" y="155"/>
                  </a:lnTo>
                  <a:lnTo>
                    <a:pt x="97" y="150"/>
                  </a:lnTo>
                  <a:lnTo>
                    <a:pt x="97" y="137"/>
                  </a:lnTo>
                  <a:lnTo>
                    <a:pt x="90" y="128"/>
                  </a:lnTo>
                  <a:lnTo>
                    <a:pt x="65" y="132"/>
                  </a:lnTo>
                  <a:lnTo>
                    <a:pt x="47" y="134"/>
                  </a:lnTo>
                  <a:lnTo>
                    <a:pt x="36" y="137"/>
                  </a:lnTo>
                  <a:lnTo>
                    <a:pt x="32" y="126"/>
                  </a:lnTo>
                  <a:lnTo>
                    <a:pt x="27" y="119"/>
                  </a:lnTo>
                  <a:lnTo>
                    <a:pt x="23" y="114"/>
                  </a:lnTo>
                  <a:lnTo>
                    <a:pt x="18" y="108"/>
                  </a:lnTo>
                  <a:lnTo>
                    <a:pt x="12" y="114"/>
                  </a:lnTo>
                  <a:lnTo>
                    <a:pt x="7" y="114"/>
                  </a:lnTo>
                  <a:lnTo>
                    <a:pt x="7" y="108"/>
                  </a:lnTo>
                  <a:lnTo>
                    <a:pt x="5" y="103"/>
                  </a:lnTo>
                  <a:lnTo>
                    <a:pt x="0" y="99"/>
                  </a:lnTo>
                  <a:lnTo>
                    <a:pt x="0" y="92"/>
                  </a:lnTo>
                  <a:lnTo>
                    <a:pt x="0" y="85"/>
                  </a:lnTo>
                  <a:lnTo>
                    <a:pt x="3" y="74"/>
                  </a:lnTo>
                  <a:lnTo>
                    <a:pt x="9" y="74"/>
                  </a:lnTo>
                  <a:lnTo>
                    <a:pt x="12" y="83"/>
                  </a:lnTo>
                  <a:lnTo>
                    <a:pt x="16" y="81"/>
                  </a:lnTo>
                  <a:lnTo>
                    <a:pt x="14" y="76"/>
                  </a:lnTo>
                  <a:lnTo>
                    <a:pt x="14" y="74"/>
                  </a:lnTo>
                  <a:lnTo>
                    <a:pt x="16" y="70"/>
                  </a:lnTo>
                  <a:lnTo>
                    <a:pt x="21" y="63"/>
                  </a:lnTo>
                  <a:lnTo>
                    <a:pt x="25" y="65"/>
                  </a:lnTo>
                  <a:lnTo>
                    <a:pt x="27" y="61"/>
                  </a:lnTo>
                  <a:lnTo>
                    <a:pt x="32" y="58"/>
                  </a:lnTo>
                  <a:lnTo>
                    <a:pt x="54" y="61"/>
                  </a:lnTo>
                  <a:lnTo>
                    <a:pt x="67" y="61"/>
                  </a:lnTo>
                  <a:lnTo>
                    <a:pt x="70" y="67"/>
                  </a:lnTo>
                  <a:lnTo>
                    <a:pt x="74" y="70"/>
                  </a:lnTo>
                  <a:lnTo>
                    <a:pt x="85" y="67"/>
                  </a:lnTo>
                  <a:lnTo>
                    <a:pt x="94" y="61"/>
                  </a:lnTo>
                  <a:lnTo>
                    <a:pt x="99" y="65"/>
                  </a:lnTo>
                  <a:lnTo>
                    <a:pt x="110" y="61"/>
                  </a:lnTo>
                  <a:lnTo>
                    <a:pt x="112" y="67"/>
                  </a:lnTo>
                  <a:lnTo>
                    <a:pt x="121" y="72"/>
                  </a:lnTo>
                  <a:lnTo>
                    <a:pt x="126" y="70"/>
                  </a:lnTo>
                  <a:lnTo>
                    <a:pt x="130" y="67"/>
                  </a:lnTo>
                  <a:lnTo>
                    <a:pt x="137" y="72"/>
                  </a:lnTo>
                  <a:lnTo>
                    <a:pt x="141" y="70"/>
                  </a:lnTo>
                  <a:lnTo>
                    <a:pt x="141" y="63"/>
                  </a:lnTo>
                  <a:lnTo>
                    <a:pt x="137" y="56"/>
                  </a:lnTo>
                  <a:lnTo>
                    <a:pt x="123" y="56"/>
                  </a:lnTo>
                  <a:lnTo>
                    <a:pt x="123" y="52"/>
                  </a:lnTo>
                  <a:lnTo>
                    <a:pt x="121" y="45"/>
                  </a:lnTo>
                  <a:lnTo>
                    <a:pt x="130" y="32"/>
                  </a:lnTo>
                  <a:lnTo>
                    <a:pt x="119" y="20"/>
                  </a:lnTo>
                  <a:lnTo>
                    <a:pt x="121" y="18"/>
                  </a:lnTo>
                  <a:lnTo>
                    <a:pt x="128" y="20"/>
                  </a:lnTo>
                  <a:lnTo>
                    <a:pt x="152" y="18"/>
                  </a:lnTo>
                  <a:lnTo>
                    <a:pt x="159" y="18"/>
                  </a:lnTo>
                  <a:lnTo>
                    <a:pt x="170" y="9"/>
                  </a:lnTo>
                  <a:lnTo>
                    <a:pt x="175" y="14"/>
                  </a:lnTo>
                  <a:lnTo>
                    <a:pt x="193" y="9"/>
                  </a:lnTo>
                  <a:lnTo>
                    <a:pt x="201" y="3"/>
                  </a:lnTo>
                  <a:lnTo>
                    <a:pt x="217" y="0"/>
                  </a:lnTo>
                  <a:lnTo>
                    <a:pt x="228" y="16"/>
                  </a:lnTo>
                  <a:lnTo>
                    <a:pt x="233" y="16"/>
                  </a:lnTo>
                  <a:lnTo>
                    <a:pt x="260" y="18"/>
                  </a:lnTo>
                  <a:lnTo>
                    <a:pt x="264" y="27"/>
                  </a:lnTo>
                  <a:lnTo>
                    <a:pt x="284" y="14"/>
                  </a:lnTo>
                  <a:lnTo>
                    <a:pt x="295" y="25"/>
                  </a:lnTo>
                  <a:lnTo>
                    <a:pt x="315" y="36"/>
                  </a:lnTo>
                  <a:lnTo>
                    <a:pt x="340" y="56"/>
                  </a:lnTo>
                  <a:lnTo>
                    <a:pt x="349" y="65"/>
                  </a:lnTo>
                  <a:lnTo>
                    <a:pt x="356" y="63"/>
                  </a:lnTo>
                  <a:lnTo>
                    <a:pt x="362" y="61"/>
                  </a:lnTo>
                  <a:lnTo>
                    <a:pt x="367" y="58"/>
                  </a:lnTo>
                  <a:lnTo>
                    <a:pt x="378" y="70"/>
                  </a:lnTo>
                  <a:lnTo>
                    <a:pt x="385" y="67"/>
                  </a:lnTo>
                  <a:lnTo>
                    <a:pt x="394" y="67"/>
                  </a:lnTo>
                  <a:lnTo>
                    <a:pt x="400" y="67"/>
                  </a:lnTo>
                  <a:lnTo>
                    <a:pt x="405" y="74"/>
                  </a:lnTo>
                  <a:lnTo>
                    <a:pt x="411" y="83"/>
                  </a:lnTo>
                  <a:lnTo>
                    <a:pt x="420" y="83"/>
                  </a:lnTo>
                  <a:lnTo>
                    <a:pt x="429" y="90"/>
                  </a:lnTo>
                  <a:lnTo>
                    <a:pt x="454" y="96"/>
                  </a:lnTo>
                  <a:lnTo>
                    <a:pt x="469" y="88"/>
                  </a:lnTo>
                  <a:lnTo>
                    <a:pt x="494" y="105"/>
                  </a:lnTo>
                  <a:lnTo>
                    <a:pt x="483" y="11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5" name="Freeform 10746"/>
            <p:cNvSpPr>
              <a:spLocks/>
            </p:cNvSpPr>
            <p:nvPr/>
          </p:nvSpPr>
          <p:spPr bwMode="auto">
            <a:xfrm>
              <a:off x="5868838" y="3175107"/>
              <a:ext cx="425243" cy="235243"/>
            </a:xfrm>
            <a:custGeom>
              <a:avLst/>
              <a:gdLst>
                <a:gd name="T0" fmla="*/ 0 w 214"/>
                <a:gd name="T1" fmla="*/ 68436327 h 132"/>
                <a:gd name="T2" fmla="*/ 88599977 w 214"/>
                <a:gd name="T3" fmla="*/ 36849446 h 132"/>
                <a:gd name="T4" fmla="*/ 95163207 w 214"/>
                <a:gd name="T5" fmla="*/ 115813202 h 132"/>
                <a:gd name="T6" fmla="*/ 160793691 w 214"/>
                <a:gd name="T7" fmla="*/ 173722100 h 132"/>
                <a:gd name="T8" fmla="*/ 232987405 w 214"/>
                <a:gd name="T9" fmla="*/ 152664945 h 132"/>
                <a:gd name="T10" fmla="*/ 337995456 w 214"/>
                <a:gd name="T11" fmla="*/ 152664945 h 132"/>
                <a:gd name="T12" fmla="*/ 387217867 w 214"/>
                <a:gd name="T13" fmla="*/ 315857319 h 132"/>
                <a:gd name="T14" fmla="*/ 367529988 w 214"/>
                <a:gd name="T15" fmla="*/ 352706765 h 132"/>
                <a:gd name="T16" fmla="*/ 403625940 w 214"/>
                <a:gd name="T17" fmla="*/ 363234194 h 132"/>
                <a:gd name="T18" fmla="*/ 410189170 w 214"/>
                <a:gd name="T19" fmla="*/ 389556211 h 132"/>
                <a:gd name="T20" fmla="*/ 452848351 w 214"/>
                <a:gd name="T21" fmla="*/ 363234194 h 132"/>
                <a:gd name="T22" fmla="*/ 518478835 w 214"/>
                <a:gd name="T23" fmla="*/ 352706765 h 132"/>
                <a:gd name="T24" fmla="*/ 577546090 w 214"/>
                <a:gd name="T25" fmla="*/ 363234194 h 132"/>
                <a:gd name="T26" fmla="*/ 689117371 w 214"/>
                <a:gd name="T27" fmla="*/ 363234194 h 132"/>
                <a:gd name="T28" fmla="*/ 689117371 w 214"/>
                <a:gd name="T29" fmla="*/ 421140794 h 132"/>
                <a:gd name="T30" fmla="*/ 593954164 w 214"/>
                <a:gd name="T31" fmla="*/ 436935383 h 132"/>
                <a:gd name="T32" fmla="*/ 534886909 w 214"/>
                <a:gd name="T33" fmla="*/ 421140794 h 132"/>
                <a:gd name="T34" fmla="*/ 488946113 w 214"/>
                <a:gd name="T35" fmla="*/ 436935383 h 132"/>
                <a:gd name="T36" fmla="*/ 511915606 w 214"/>
                <a:gd name="T37" fmla="*/ 542218859 h 132"/>
                <a:gd name="T38" fmla="*/ 505352376 w 214"/>
                <a:gd name="T39" fmla="*/ 610655186 h 132"/>
                <a:gd name="T40" fmla="*/ 469256425 w 214"/>
                <a:gd name="T41" fmla="*/ 694883804 h 132"/>
                <a:gd name="T42" fmla="*/ 446285121 w 214"/>
                <a:gd name="T43" fmla="*/ 589598031 h 132"/>
                <a:gd name="T44" fmla="*/ 393781096 w 214"/>
                <a:gd name="T45" fmla="*/ 542218859 h 132"/>
                <a:gd name="T46" fmla="*/ 328150612 w 214"/>
                <a:gd name="T47" fmla="*/ 484312258 h 132"/>
                <a:gd name="T48" fmla="*/ 278928201 w 214"/>
                <a:gd name="T49" fmla="*/ 389556211 h 132"/>
                <a:gd name="T50" fmla="*/ 232987405 w 214"/>
                <a:gd name="T51" fmla="*/ 373763919 h 132"/>
                <a:gd name="T52" fmla="*/ 213297717 w 214"/>
                <a:gd name="T53" fmla="*/ 389556211 h 132"/>
                <a:gd name="T54" fmla="*/ 190328224 w 214"/>
                <a:gd name="T55" fmla="*/ 305327593 h 132"/>
                <a:gd name="T56" fmla="*/ 173920150 w 214"/>
                <a:gd name="T57" fmla="*/ 268478147 h 132"/>
                <a:gd name="T58" fmla="*/ 147667232 w 214"/>
                <a:gd name="T59" fmla="*/ 247420992 h 132"/>
                <a:gd name="T60" fmla="*/ 118134510 w 214"/>
                <a:gd name="T61" fmla="*/ 221098975 h 132"/>
                <a:gd name="T62" fmla="*/ 101726436 w 214"/>
                <a:gd name="T63" fmla="*/ 268478147 h 132"/>
                <a:gd name="T64" fmla="*/ 72193714 w 214"/>
                <a:gd name="T65" fmla="*/ 284270438 h 132"/>
                <a:gd name="T66" fmla="*/ 49222411 w 214"/>
                <a:gd name="T67" fmla="*/ 30532759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132"/>
                <a:gd name="T104" fmla="*/ 214 w 214"/>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132">
                  <a:moveTo>
                    <a:pt x="15" y="58"/>
                  </a:moveTo>
                  <a:lnTo>
                    <a:pt x="0" y="13"/>
                  </a:lnTo>
                  <a:lnTo>
                    <a:pt x="27" y="0"/>
                  </a:lnTo>
                  <a:lnTo>
                    <a:pt x="27" y="7"/>
                  </a:lnTo>
                  <a:lnTo>
                    <a:pt x="27" y="13"/>
                  </a:lnTo>
                  <a:lnTo>
                    <a:pt x="29" y="22"/>
                  </a:lnTo>
                  <a:lnTo>
                    <a:pt x="40" y="31"/>
                  </a:lnTo>
                  <a:lnTo>
                    <a:pt x="49" y="33"/>
                  </a:lnTo>
                  <a:lnTo>
                    <a:pt x="60" y="25"/>
                  </a:lnTo>
                  <a:lnTo>
                    <a:pt x="71" y="29"/>
                  </a:lnTo>
                  <a:lnTo>
                    <a:pt x="78" y="36"/>
                  </a:lnTo>
                  <a:lnTo>
                    <a:pt x="103" y="29"/>
                  </a:lnTo>
                  <a:lnTo>
                    <a:pt x="112" y="49"/>
                  </a:lnTo>
                  <a:lnTo>
                    <a:pt x="118" y="60"/>
                  </a:lnTo>
                  <a:lnTo>
                    <a:pt x="114" y="63"/>
                  </a:lnTo>
                  <a:lnTo>
                    <a:pt x="112" y="67"/>
                  </a:lnTo>
                  <a:lnTo>
                    <a:pt x="114" y="67"/>
                  </a:lnTo>
                  <a:lnTo>
                    <a:pt x="123" y="69"/>
                  </a:lnTo>
                  <a:lnTo>
                    <a:pt x="123" y="74"/>
                  </a:lnTo>
                  <a:lnTo>
                    <a:pt x="125" y="74"/>
                  </a:lnTo>
                  <a:lnTo>
                    <a:pt x="132" y="71"/>
                  </a:lnTo>
                  <a:lnTo>
                    <a:pt x="138" y="69"/>
                  </a:lnTo>
                  <a:lnTo>
                    <a:pt x="143" y="74"/>
                  </a:lnTo>
                  <a:lnTo>
                    <a:pt x="158" y="67"/>
                  </a:lnTo>
                  <a:lnTo>
                    <a:pt x="167" y="69"/>
                  </a:lnTo>
                  <a:lnTo>
                    <a:pt x="176" y="69"/>
                  </a:lnTo>
                  <a:lnTo>
                    <a:pt x="199" y="69"/>
                  </a:lnTo>
                  <a:lnTo>
                    <a:pt x="210" y="69"/>
                  </a:lnTo>
                  <a:lnTo>
                    <a:pt x="214" y="74"/>
                  </a:lnTo>
                  <a:lnTo>
                    <a:pt x="210" y="80"/>
                  </a:lnTo>
                  <a:lnTo>
                    <a:pt x="190" y="83"/>
                  </a:lnTo>
                  <a:lnTo>
                    <a:pt x="181" y="83"/>
                  </a:lnTo>
                  <a:lnTo>
                    <a:pt x="179" y="76"/>
                  </a:lnTo>
                  <a:lnTo>
                    <a:pt x="163" y="80"/>
                  </a:lnTo>
                  <a:lnTo>
                    <a:pt x="156" y="76"/>
                  </a:lnTo>
                  <a:lnTo>
                    <a:pt x="149" y="83"/>
                  </a:lnTo>
                  <a:lnTo>
                    <a:pt x="147" y="101"/>
                  </a:lnTo>
                  <a:lnTo>
                    <a:pt x="156" y="103"/>
                  </a:lnTo>
                  <a:lnTo>
                    <a:pt x="156" y="112"/>
                  </a:lnTo>
                  <a:lnTo>
                    <a:pt x="154" y="116"/>
                  </a:lnTo>
                  <a:lnTo>
                    <a:pt x="149" y="123"/>
                  </a:lnTo>
                  <a:lnTo>
                    <a:pt x="143" y="132"/>
                  </a:lnTo>
                  <a:lnTo>
                    <a:pt x="132" y="132"/>
                  </a:lnTo>
                  <a:lnTo>
                    <a:pt x="136" y="112"/>
                  </a:lnTo>
                  <a:lnTo>
                    <a:pt x="132" y="107"/>
                  </a:lnTo>
                  <a:lnTo>
                    <a:pt x="120" y="103"/>
                  </a:lnTo>
                  <a:lnTo>
                    <a:pt x="118" y="96"/>
                  </a:lnTo>
                  <a:lnTo>
                    <a:pt x="100" y="92"/>
                  </a:lnTo>
                  <a:lnTo>
                    <a:pt x="91" y="80"/>
                  </a:lnTo>
                  <a:lnTo>
                    <a:pt x="85" y="74"/>
                  </a:lnTo>
                  <a:lnTo>
                    <a:pt x="78" y="69"/>
                  </a:lnTo>
                  <a:lnTo>
                    <a:pt x="71" y="71"/>
                  </a:lnTo>
                  <a:lnTo>
                    <a:pt x="69" y="74"/>
                  </a:lnTo>
                  <a:lnTo>
                    <a:pt x="65" y="74"/>
                  </a:lnTo>
                  <a:lnTo>
                    <a:pt x="58" y="65"/>
                  </a:lnTo>
                  <a:lnTo>
                    <a:pt x="58" y="58"/>
                  </a:lnTo>
                  <a:lnTo>
                    <a:pt x="53" y="56"/>
                  </a:lnTo>
                  <a:lnTo>
                    <a:pt x="53" y="51"/>
                  </a:lnTo>
                  <a:lnTo>
                    <a:pt x="49" y="49"/>
                  </a:lnTo>
                  <a:lnTo>
                    <a:pt x="45" y="47"/>
                  </a:lnTo>
                  <a:lnTo>
                    <a:pt x="38" y="47"/>
                  </a:lnTo>
                  <a:lnTo>
                    <a:pt x="36" y="42"/>
                  </a:lnTo>
                  <a:lnTo>
                    <a:pt x="31" y="45"/>
                  </a:lnTo>
                  <a:lnTo>
                    <a:pt x="31" y="51"/>
                  </a:lnTo>
                  <a:lnTo>
                    <a:pt x="24" y="49"/>
                  </a:lnTo>
                  <a:lnTo>
                    <a:pt x="22" y="54"/>
                  </a:lnTo>
                  <a:lnTo>
                    <a:pt x="20" y="58"/>
                  </a:lnTo>
                  <a:lnTo>
                    <a:pt x="15"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6" name="Freeform 10747"/>
            <p:cNvSpPr>
              <a:spLocks/>
            </p:cNvSpPr>
            <p:nvPr/>
          </p:nvSpPr>
          <p:spPr bwMode="auto">
            <a:xfrm>
              <a:off x="5868838" y="3175107"/>
              <a:ext cx="425243" cy="235243"/>
            </a:xfrm>
            <a:custGeom>
              <a:avLst/>
              <a:gdLst>
                <a:gd name="T0" fmla="*/ 0 w 214"/>
                <a:gd name="T1" fmla="*/ 68436327 h 132"/>
                <a:gd name="T2" fmla="*/ 88599977 w 214"/>
                <a:gd name="T3" fmla="*/ 36849446 h 132"/>
                <a:gd name="T4" fmla="*/ 95163207 w 214"/>
                <a:gd name="T5" fmla="*/ 115813202 h 132"/>
                <a:gd name="T6" fmla="*/ 160793691 w 214"/>
                <a:gd name="T7" fmla="*/ 173722100 h 132"/>
                <a:gd name="T8" fmla="*/ 232987405 w 214"/>
                <a:gd name="T9" fmla="*/ 152664945 h 132"/>
                <a:gd name="T10" fmla="*/ 337995456 w 214"/>
                <a:gd name="T11" fmla="*/ 152664945 h 132"/>
                <a:gd name="T12" fmla="*/ 387217867 w 214"/>
                <a:gd name="T13" fmla="*/ 315857319 h 132"/>
                <a:gd name="T14" fmla="*/ 367529988 w 214"/>
                <a:gd name="T15" fmla="*/ 352706765 h 132"/>
                <a:gd name="T16" fmla="*/ 403625940 w 214"/>
                <a:gd name="T17" fmla="*/ 363234194 h 132"/>
                <a:gd name="T18" fmla="*/ 410189170 w 214"/>
                <a:gd name="T19" fmla="*/ 389556211 h 132"/>
                <a:gd name="T20" fmla="*/ 452848351 w 214"/>
                <a:gd name="T21" fmla="*/ 363234194 h 132"/>
                <a:gd name="T22" fmla="*/ 518478835 w 214"/>
                <a:gd name="T23" fmla="*/ 352706765 h 132"/>
                <a:gd name="T24" fmla="*/ 577546090 w 214"/>
                <a:gd name="T25" fmla="*/ 363234194 h 132"/>
                <a:gd name="T26" fmla="*/ 689117371 w 214"/>
                <a:gd name="T27" fmla="*/ 363234194 h 132"/>
                <a:gd name="T28" fmla="*/ 689117371 w 214"/>
                <a:gd name="T29" fmla="*/ 421140794 h 132"/>
                <a:gd name="T30" fmla="*/ 593954164 w 214"/>
                <a:gd name="T31" fmla="*/ 436935383 h 132"/>
                <a:gd name="T32" fmla="*/ 534886909 w 214"/>
                <a:gd name="T33" fmla="*/ 421140794 h 132"/>
                <a:gd name="T34" fmla="*/ 488946113 w 214"/>
                <a:gd name="T35" fmla="*/ 436935383 h 132"/>
                <a:gd name="T36" fmla="*/ 511915606 w 214"/>
                <a:gd name="T37" fmla="*/ 542218859 h 132"/>
                <a:gd name="T38" fmla="*/ 505352376 w 214"/>
                <a:gd name="T39" fmla="*/ 610655186 h 132"/>
                <a:gd name="T40" fmla="*/ 469256425 w 214"/>
                <a:gd name="T41" fmla="*/ 694883804 h 132"/>
                <a:gd name="T42" fmla="*/ 446285121 w 214"/>
                <a:gd name="T43" fmla="*/ 589598031 h 132"/>
                <a:gd name="T44" fmla="*/ 393781096 w 214"/>
                <a:gd name="T45" fmla="*/ 542218859 h 132"/>
                <a:gd name="T46" fmla="*/ 328150612 w 214"/>
                <a:gd name="T47" fmla="*/ 484312258 h 132"/>
                <a:gd name="T48" fmla="*/ 278928201 w 214"/>
                <a:gd name="T49" fmla="*/ 389556211 h 132"/>
                <a:gd name="T50" fmla="*/ 232987405 w 214"/>
                <a:gd name="T51" fmla="*/ 373763919 h 132"/>
                <a:gd name="T52" fmla="*/ 213297717 w 214"/>
                <a:gd name="T53" fmla="*/ 389556211 h 132"/>
                <a:gd name="T54" fmla="*/ 190328224 w 214"/>
                <a:gd name="T55" fmla="*/ 305327593 h 132"/>
                <a:gd name="T56" fmla="*/ 173920150 w 214"/>
                <a:gd name="T57" fmla="*/ 268478147 h 132"/>
                <a:gd name="T58" fmla="*/ 147667232 w 214"/>
                <a:gd name="T59" fmla="*/ 247420992 h 132"/>
                <a:gd name="T60" fmla="*/ 118134510 w 214"/>
                <a:gd name="T61" fmla="*/ 221098975 h 132"/>
                <a:gd name="T62" fmla="*/ 101726436 w 214"/>
                <a:gd name="T63" fmla="*/ 268478147 h 132"/>
                <a:gd name="T64" fmla="*/ 72193714 w 214"/>
                <a:gd name="T65" fmla="*/ 284270438 h 132"/>
                <a:gd name="T66" fmla="*/ 49222411 w 214"/>
                <a:gd name="T67" fmla="*/ 30532759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4"/>
                <a:gd name="T103" fmla="*/ 0 h 132"/>
                <a:gd name="T104" fmla="*/ 214 w 214"/>
                <a:gd name="T105" fmla="*/ 132 h 1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4" h="132">
                  <a:moveTo>
                    <a:pt x="15" y="58"/>
                  </a:moveTo>
                  <a:lnTo>
                    <a:pt x="0" y="13"/>
                  </a:lnTo>
                  <a:lnTo>
                    <a:pt x="27" y="0"/>
                  </a:lnTo>
                  <a:lnTo>
                    <a:pt x="27" y="7"/>
                  </a:lnTo>
                  <a:lnTo>
                    <a:pt x="27" y="13"/>
                  </a:lnTo>
                  <a:lnTo>
                    <a:pt x="29" y="22"/>
                  </a:lnTo>
                  <a:lnTo>
                    <a:pt x="40" y="31"/>
                  </a:lnTo>
                  <a:lnTo>
                    <a:pt x="49" y="33"/>
                  </a:lnTo>
                  <a:lnTo>
                    <a:pt x="60" y="25"/>
                  </a:lnTo>
                  <a:lnTo>
                    <a:pt x="71" y="29"/>
                  </a:lnTo>
                  <a:lnTo>
                    <a:pt x="78" y="36"/>
                  </a:lnTo>
                  <a:lnTo>
                    <a:pt x="103" y="29"/>
                  </a:lnTo>
                  <a:lnTo>
                    <a:pt x="112" y="49"/>
                  </a:lnTo>
                  <a:lnTo>
                    <a:pt x="118" y="60"/>
                  </a:lnTo>
                  <a:lnTo>
                    <a:pt x="114" y="63"/>
                  </a:lnTo>
                  <a:lnTo>
                    <a:pt x="112" y="67"/>
                  </a:lnTo>
                  <a:lnTo>
                    <a:pt x="114" y="67"/>
                  </a:lnTo>
                  <a:lnTo>
                    <a:pt x="123" y="69"/>
                  </a:lnTo>
                  <a:lnTo>
                    <a:pt x="123" y="74"/>
                  </a:lnTo>
                  <a:lnTo>
                    <a:pt x="125" y="74"/>
                  </a:lnTo>
                  <a:lnTo>
                    <a:pt x="132" y="71"/>
                  </a:lnTo>
                  <a:lnTo>
                    <a:pt x="138" y="69"/>
                  </a:lnTo>
                  <a:lnTo>
                    <a:pt x="143" y="74"/>
                  </a:lnTo>
                  <a:lnTo>
                    <a:pt x="158" y="67"/>
                  </a:lnTo>
                  <a:lnTo>
                    <a:pt x="167" y="69"/>
                  </a:lnTo>
                  <a:lnTo>
                    <a:pt x="176" y="69"/>
                  </a:lnTo>
                  <a:lnTo>
                    <a:pt x="199" y="69"/>
                  </a:lnTo>
                  <a:lnTo>
                    <a:pt x="210" y="69"/>
                  </a:lnTo>
                  <a:lnTo>
                    <a:pt x="214" y="74"/>
                  </a:lnTo>
                  <a:lnTo>
                    <a:pt x="210" y="80"/>
                  </a:lnTo>
                  <a:lnTo>
                    <a:pt x="190" y="83"/>
                  </a:lnTo>
                  <a:lnTo>
                    <a:pt x="181" y="83"/>
                  </a:lnTo>
                  <a:lnTo>
                    <a:pt x="179" y="76"/>
                  </a:lnTo>
                  <a:lnTo>
                    <a:pt x="163" y="80"/>
                  </a:lnTo>
                  <a:lnTo>
                    <a:pt x="156" y="76"/>
                  </a:lnTo>
                  <a:lnTo>
                    <a:pt x="149" y="83"/>
                  </a:lnTo>
                  <a:lnTo>
                    <a:pt x="147" y="101"/>
                  </a:lnTo>
                  <a:lnTo>
                    <a:pt x="156" y="103"/>
                  </a:lnTo>
                  <a:lnTo>
                    <a:pt x="156" y="112"/>
                  </a:lnTo>
                  <a:lnTo>
                    <a:pt x="154" y="116"/>
                  </a:lnTo>
                  <a:lnTo>
                    <a:pt x="149" y="123"/>
                  </a:lnTo>
                  <a:lnTo>
                    <a:pt x="143" y="132"/>
                  </a:lnTo>
                  <a:lnTo>
                    <a:pt x="132" y="132"/>
                  </a:lnTo>
                  <a:lnTo>
                    <a:pt x="136" y="112"/>
                  </a:lnTo>
                  <a:lnTo>
                    <a:pt x="132" y="107"/>
                  </a:lnTo>
                  <a:lnTo>
                    <a:pt x="120" y="103"/>
                  </a:lnTo>
                  <a:lnTo>
                    <a:pt x="118" y="96"/>
                  </a:lnTo>
                  <a:lnTo>
                    <a:pt x="100" y="92"/>
                  </a:lnTo>
                  <a:lnTo>
                    <a:pt x="91" y="80"/>
                  </a:lnTo>
                  <a:lnTo>
                    <a:pt x="85" y="74"/>
                  </a:lnTo>
                  <a:lnTo>
                    <a:pt x="78" y="69"/>
                  </a:lnTo>
                  <a:lnTo>
                    <a:pt x="71" y="71"/>
                  </a:lnTo>
                  <a:lnTo>
                    <a:pt x="69" y="74"/>
                  </a:lnTo>
                  <a:lnTo>
                    <a:pt x="65" y="74"/>
                  </a:lnTo>
                  <a:lnTo>
                    <a:pt x="58" y="65"/>
                  </a:lnTo>
                  <a:lnTo>
                    <a:pt x="58" y="58"/>
                  </a:lnTo>
                  <a:lnTo>
                    <a:pt x="53" y="56"/>
                  </a:lnTo>
                  <a:lnTo>
                    <a:pt x="53" y="51"/>
                  </a:lnTo>
                  <a:lnTo>
                    <a:pt x="49" y="49"/>
                  </a:lnTo>
                  <a:lnTo>
                    <a:pt x="45" y="47"/>
                  </a:lnTo>
                  <a:lnTo>
                    <a:pt x="38" y="47"/>
                  </a:lnTo>
                  <a:lnTo>
                    <a:pt x="36" y="42"/>
                  </a:lnTo>
                  <a:lnTo>
                    <a:pt x="31" y="45"/>
                  </a:lnTo>
                  <a:lnTo>
                    <a:pt x="31" y="51"/>
                  </a:lnTo>
                  <a:lnTo>
                    <a:pt x="24" y="49"/>
                  </a:lnTo>
                  <a:lnTo>
                    <a:pt x="22" y="54"/>
                  </a:lnTo>
                  <a:lnTo>
                    <a:pt x="20" y="58"/>
                  </a:lnTo>
                  <a:lnTo>
                    <a:pt x="15" y="5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7" name="Freeform 10748"/>
            <p:cNvSpPr>
              <a:spLocks/>
            </p:cNvSpPr>
            <p:nvPr/>
          </p:nvSpPr>
          <p:spPr bwMode="auto">
            <a:xfrm>
              <a:off x="5814810" y="3250237"/>
              <a:ext cx="324161" cy="203221"/>
            </a:xfrm>
            <a:custGeom>
              <a:avLst/>
              <a:gdLst>
                <a:gd name="T0" fmla="*/ 0 w 163"/>
                <a:gd name="T1" fmla="*/ 84252128 h 114"/>
                <a:gd name="T2" fmla="*/ 59114780 w 163"/>
                <a:gd name="T3" fmla="*/ 63189096 h 114"/>
                <a:gd name="T4" fmla="*/ 82104565 w 163"/>
                <a:gd name="T5" fmla="*/ 84252128 h 114"/>
                <a:gd name="T6" fmla="*/ 95239774 w 163"/>
                <a:gd name="T7" fmla="*/ 110581492 h 114"/>
                <a:gd name="T8" fmla="*/ 118229559 w 163"/>
                <a:gd name="T9" fmla="*/ 84252128 h 114"/>
                <a:gd name="T10" fmla="*/ 137935090 w 163"/>
                <a:gd name="T11" fmla="*/ 94782495 h 114"/>
                <a:gd name="T12" fmla="*/ 154354553 w 163"/>
                <a:gd name="T13" fmla="*/ 84252128 h 114"/>
                <a:gd name="T14" fmla="*/ 167491574 w 163"/>
                <a:gd name="T15" fmla="*/ 36859732 h 114"/>
                <a:gd name="T16" fmla="*/ 183912849 w 163"/>
                <a:gd name="T17" fmla="*/ 36859732 h 114"/>
                <a:gd name="T18" fmla="*/ 190481359 w 163"/>
                <a:gd name="T19" fmla="*/ 47392396 h 114"/>
                <a:gd name="T20" fmla="*/ 183912849 w 163"/>
                <a:gd name="T21" fmla="*/ 15796700 h 114"/>
                <a:gd name="T22" fmla="*/ 206902634 w 163"/>
                <a:gd name="T23" fmla="*/ 0 h 114"/>
                <a:gd name="T24" fmla="*/ 213469333 w 163"/>
                <a:gd name="T25" fmla="*/ 26329364 h 114"/>
                <a:gd name="T26" fmla="*/ 236459118 w 163"/>
                <a:gd name="T27" fmla="*/ 26329364 h 114"/>
                <a:gd name="T28" fmla="*/ 256164649 w 163"/>
                <a:gd name="T29" fmla="*/ 47392396 h 114"/>
                <a:gd name="T30" fmla="*/ 262733159 w 163"/>
                <a:gd name="T31" fmla="*/ 73719463 h 114"/>
                <a:gd name="T32" fmla="*/ 279152623 w 163"/>
                <a:gd name="T33" fmla="*/ 84252128 h 114"/>
                <a:gd name="T34" fmla="*/ 279152623 w 163"/>
                <a:gd name="T35" fmla="*/ 121111859 h 114"/>
                <a:gd name="T36" fmla="*/ 302142408 w 163"/>
                <a:gd name="T37" fmla="*/ 168504256 h 114"/>
                <a:gd name="T38" fmla="*/ 315279428 w 163"/>
                <a:gd name="T39" fmla="*/ 168504256 h 114"/>
                <a:gd name="T40" fmla="*/ 331698892 w 163"/>
                <a:gd name="T41" fmla="*/ 152707556 h 114"/>
                <a:gd name="T42" fmla="*/ 344835912 w 163"/>
                <a:gd name="T43" fmla="*/ 142174891 h 114"/>
                <a:gd name="T44" fmla="*/ 374394208 w 163"/>
                <a:gd name="T45" fmla="*/ 168504256 h 114"/>
                <a:gd name="T46" fmla="*/ 387529417 w 163"/>
                <a:gd name="T47" fmla="*/ 200097655 h 114"/>
                <a:gd name="T48" fmla="*/ 417087712 w 163"/>
                <a:gd name="T49" fmla="*/ 263286751 h 114"/>
                <a:gd name="T50" fmla="*/ 476202492 w 163"/>
                <a:gd name="T51" fmla="*/ 284349783 h 114"/>
                <a:gd name="T52" fmla="*/ 482771002 w 163"/>
                <a:gd name="T53" fmla="*/ 321209514 h 114"/>
                <a:gd name="T54" fmla="*/ 522180251 w 163"/>
                <a:gd name="T55" fmla="*/ 331742179 h 114"/>
                <a:gd name="T56" fmla="*/ 535317271 w 163"/>
                <a:gd name="T57" fmla="*/ 379134576 h 114"/>
                <a:gd name="T58" fmla="*/ 535317271 w 163"/>
                <a:gd name="T59" fmla="*/ 400197608 h 114"/>
                <a:gd name="T60" fmla="*/ 528748761 w 163"/>
                <a:gd name="T61" fmla="*/ 463386704 h 114"/>
                <a:gd name="T62" fmla="*/ 469633982 w 163"/>
                <a:gd name="T63" fmla="*/ 463386704 h 114"/>
                <a:gd name="T64" fmla="*/ 387529417 w 163"/>
                <a:gd name="T65" fmla="*/ 600295263 h 114"/>
                <a:gd name="T66" fmla="*/ 331698892 w 163"/>
                <a:gd name="T67" fmla="*/ 568701864 h 114"/>
                <a:gd name="T68" fmla="*/ 321847938 w 163"/>
                <a:gd name="T69" fmla="*/ 521309467 h 114"/>
                <a:gd name="T70" fmla="*/ 308710918 w 163"/>
                <a:gd name="T71" fmla="*/ 494980103 h 114"/>
                <a:gd name="T72" fmla="*/ 249596139 w 163"/>
                <a:gd name="T73" fmla="*/ 447587706 h 114"/>
                <a:gd name="T74" fmla="*/ 154354553 w 163"/>
                <a:gd name="T75" fmla="*/ 379134576 h 114"/>
                <a:gd name="T76" fmla="*/ 118229559 w 163"/>
                <a:gd name="T77" fmla="*/ 415994307 h 114"/>
                <a:gd name="T78" fmla="*/ 42693504 w 163"/>
                <a:gd name="T79" fmla="*/ 437057339 h 114"/>
                <a:gd name="T80" fmla="*/ 42693504 w 163"/>
                <a:gd name="T81" fmla="*/ 331742179 h 114"/>
                <a:gd name="T82" fmla="*/ 16421275 w 163"/>
                <a:gd name="T83" fmla="*/ 310679147 h 114"/>
                <a:gd name="T84" fmla="*/ 29558296 w 163"/>
                <a:gd name="T85" fmla="*/ 273819416 h 114"/>
                <a:gd name="T86" fmla="*/ 6568510 w 163"/>
                <a:gd name="T87" fmla="*/ 263286751 h 114"/>
                <a:gd name="T88" fmla="*/ 0 w 163"/>
                <a:gd name="T89" fmla="*/ 236959684 h 114"/>
                <a:gd name="T90" fmla="*/ 6568510 w 163"/>
                <a:gd name="T91" fmla="*/ 179034623 h 114"/>
                <a:gd name="T92" fmla="*/ 52546269 w 163"/>
                <a:gd name="T93" fmla="*/ 215896652 h 114"/>
                <a:gd name="T94" fmla="*/ 72251800 w 163"/>
                <a:gd name="T95" fmla="*/ 179034623 h 114"/>
                <a:gd name="T96" fmla="*/ 29558296 w 163"/>
                <a:gd name="T97" fmla="*/ 121111859 h 114"/>
                <a:gd name="T98" fmla="*/ 0 w 163"/>
                <a:gd name="T99" fmla="*/ 168504256 h 114"/>
                <a:gd name="T100" fmla="*/ 0 w 163"/>
                <a:gd name="T101" fmla="*/ 84252128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
                <a:gd name="T154" fmla="*/ 0 h 114"/>
                <a:gd name="T155" fmla="*/ 163 w 163"/>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 h="114">
                  <a:moveTo>
                    <a:pt x="0" y="16"/>
                  </a:moveTo>
                  <a:lnTo>
                    <a:pt x="18" y="12"/>
                  </a:lnTo>
                  <a:lnTo>
                    <a:pt x="25" y="16"/>
                  </a:lnTo>
                  <a:lnTo>
                    <a:pt x="29" y="21"/>
                  </a:lnTo>
                  <a:lnTo>
                    <a:pt x="36" y="16"/>
                  </a:lnTo>
                  <a:lnTo>
                    <a:pt x="42" y="18"/>
                  </a:lnTo>
                  <a:lnTo>
                    <a:pt x="47" y="16"/>
                  </a:lnTo>
                  <a:lnTo>
                    <a:pt x="51" y="7"/>
                  </a:lnTo>
                  <a:lnTo>
                    <a:pt x="56" y="7"/>
                  </a:lnTo>
                  <a:lnTo>
                    <a:pt x="58" y="9"/>
                  </a:lnTo>
                  <a:lnTo>
                    <a:pt x="56" y="3"/>
                  </a:lnTo>
                  <a:lnTo>
                    <a:pt x="63" y="0"/>
                  </a:lnTo>
                  <a:lnTo>
                    <a:pt x="65" y="5"/>
                  </a:lnTo>
                  <a:lnTo>
                    <a:pt x="72" y="5"/>
                  </a:lnTo>
                  <a:lnTo>
                    <a:pt x="78" y="9"/>
                  </a:lnTo>
                  <a:lnTo>
                    <a:pt x="80" y="14"/>
                  </a:lnTo>
                  <a:lnTo>
                    <a:pt x="85" y="16"/>
                  </a:lnTo>
                  <a:lnTo>
                    <a:pt x="85" y="23"/>
                  </a:lnTo>
                  <a:lnTo>
                    <a:pt x="92" y="32"/>
                  </a:lnTo>
                  <a:lnTo>
                    <a:pt x="96" y="32"/>
                  </a:lnTo>
                  <a:lnTo>
                    <a:pt x="101" y="29"/>
                  </a:lnTo>
                  <a:lnTo>
                    <a:pt x="105" y="27"/>
                  </a:lnTo>
                  <a:lnTo>
                    <a:pt x="114" y="32"/>
                  </a:lnTo>
                  <a:lnTo>
                    <a:pt x="118" y="38"/>
                  </a:lnTo>
                  <a:lnTo>
                    <a:pt x="127" y="50"/>
                  </a:lnTo>
                  <a:lnTo>
                    <a:pt x="145" y="54"/>
                  </a:lnTo>
                  <a:lnTo>
                    <a:pt x="147" y="61"/>
                  </a:lnTo>
                  <a:lnTo>
                    <a:pt x="159" y="63"/>
                  </a:lnTo>
                  <a:lnTo>
                    <a:pt x="163" y="72"/>
                  </a:lnTo>
                  <a:lnTo>
                    <a:pt x="163" y="76"/>
                  </a:lnTo>
                  <a:lnTo>
                    <a:pt x="161" y="88"/>
                  </a:lnTo>
                  <a:lnTo>
                    <a:pt x="143" y="88"/>
                  </a:lnTo>
                  <a:lnTo>
                    <a:pt x="118" y="114"/>
                  </a:lnTo>
                  <a:lnTo>
                    <a:pt x="101" y="108"/>
                  </a:lnTo>
                  <a:lnTo>
                    <a:pt x="98" y="99"/>
                  </a:lnTo>
                  <a:lnTo>
                    <a:pt x="94" y="94"/>
                  </a:lnTo>
                  <a:lnTo>
                    <a:pt x="76" y="85"/>
                  </a:lnTo>
                  <a:lnTo>
                    <a:pt x="47" y="72"/>
                  </a:lnTo>
                  <a:lnTo>
                    <a:pt x="36" y="79"/>
                  </a:lnTo>
                  <a:lnTo>
                    <a:pt x="13" y="83"/>
                  </a:lnTo>
                  <a:lnTo>
                    <a:pt x="13" y="63"/>
                  </a:lnTo>
                  <a:lnTo>
                    <a:pt x="5" y="59"/>
                  </a:lnTo>
                  <a:lnTo>
                    <a:pt x="9" y="52"/>
                  </a:lnTo>
                  <a:lnTo>
                    <a:pt x="2" y="50"/>
                  </a:lnTo>
                  <a:lnTo>
                    <a:pt x="0" y="45"/>
                  </a:lnTo>
                  <a:lnTo>
                    <a:pt x="2" y="34"/>
                  </a:lnTo>
                  <a:lnTo>
                    <a:pt x="16" y="41"/>
                  </a:lnTo>
                  <a:lnTo>
                    <a:pt x="22" y="34"/>
                  </a:lnTo>
                  <a:lnTo>
                    <a:pt x="9" y="23"/>
                  </a:lnTo>
                  <a:lnTo>
                    <a:pt x="0" y="32"/>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8" name="Freeform 10749"/>
            <p:cNvSpPr>
              <a:spLocks/>
            </p:cNvSpPr>
            <p:nvPr/>
          </p:nvSpPr>
          <p:spPr bwMode="auto">
            <a:xfrm>
              <a:off x="5814810" y="3250237"/>
              <a:ext cx="324161" cy="203221"/>
            </a:xfrm>
            <a:custGeom>
              <a:avLst/>
              <a:gdLst>
                <a:gd name="T0" fmla="*/ 0 w 163"/>
                <a:gd name="T1" fmla="*/ 84252128 h 114"/>
                <a:gd name="T2" fmla="*/ 59114780 w 163"/>
                <a:gd name="T3" fmla="*/ 63189096 h 114"/>
                <a:gd name="T4" fmla="*/ 82104565 w 163"/>
                <a:gd name="T5" fmla="*/ 84252128 h 114"/>
                <a:gd name="T6" fmla="*/ 95239774 w 163"/>
                <a:gd name="T7" fmla="*/ 110581492 h 114"/>
                <a:gd name="T8" fmla="*/ 118229559 w 163"/>
                <a:gd name="T9" fmla="*/ 84252128 h 114"/>
                <a:gd name="T10" fmla="*/ 137935090 w 163"/>
                <a:gd name="T11" fmla="*/ 94782495 h 114"/>
                <a:gd name="T12" fmla="*/ 154354553 w 163"/>
                <a:gd name="T13" fmla="*/ 84252128 h 114"/>
                <a:gd name="T14" fmla="*/ 167491574 w 163"/>
                <a:gd name="T15" fmla="*/ 36859732 h 114"/>
                <a:gd name="T16" fmla="*/ 183912849 w 163"/>
                <a:gd name="T17" fmla="*/ 36859732 h 114"/>
                <a:gd name="T18" fmla="*/ 190481359 w 163"/>
                <a:gd name="T19" fmla="*/ 47392396 h 114"/>
                <a:gd name="T20" fmla="*/ 183912849 w 163"/>
                <a:gd name="T21" fmla="*/ 15796700 h 114"/>
                <a:gd name="T22" fmla="*/ 206902634 w 163"/>
                <a:gd name="T23" fmla="*/ 0 h 114"/>
                <a:gd name="T24" fmla="*/ 213469333 w 163"/>
                <a:gd name="T25" fmla="*/ 26329364 h 114"/>
                <a:gd name="T26" fmla="*/ 236459118 w 163"/>
                <a:gd name="T27" fmla="*/ 26329364 h 114"/>
                <a:gd name="T28" fmla="*/ 256164649 w 163"/>
                <a:gd name="T29" fmla="*/ 47392396 h 114"/>
                <a:gd name="T30" fmla="*/ 262733159 w 163"/>
                <a:gd name="T31" fmla="*/ 73719463 h 114"/>
                <a:gd name="T32" fmla="*/ 279152623 w 163"/>
                <a:gd name="T33" fmla="*/ 84252128 h 114"/>
                <a:gd name="T34" fmla="*/ 279152623 w 163"/>
                <a:gd name="T35" fmla="*/ 121111859 h 114"/>
                <a:gd name="T36" fmla="*/ 302142408 w 163"/>
                <a:gd name="T37" fmla="*/ 168504256 h 114"/>
                <a:gd name="T38" fmla="*/ 315279428 w 163"/>
                <a:gd name="T39" fmla="*/ 168504256 h 114"/>
                <a:gd name="T40" fmla="*/ 331698892 w 163"/>
                <a:gd name="T41" fmla="*/ 152707556 h 114"/>
                <a:gd name="T42" fmla="*/ 344835912 w 163"/>
                <a:gd name="T43" fmla="*/ 142174891 h 114"/>
                <a:gd name="T44" fmla="*/ 374394208 w 163"/>
                <a:gd name="T45" fmla="*/ 168504256 h 114"/>
                <a:gd name="T46" fmla="*/ 387529417 w 163"/>
                <a:gd name="T47" fmla="*/ 200097655 h 114"/>
                <a:gd name="T48" fmla="*/ 417087712 w 163"/>
                <a:gd name="T49" fmla="*/ 263286751 h 114"/>
                <a:gd name="T50" fmla="*/ 476202492 w 163"/>
                <a:gd name="T51" fmla="*/ 284349783 h 114"/>
                <a:gd name="T52" fmla="*/ 482771002 w 163"/>
                <a:gd name="T53" fmla="*/ 321209514 h 114"/>
                <a:gd name="T54" fmla="*/ 522180251 w 163"/>
                <a:gd name="T55" fmla="*/ 331742179 h 114"/>
                <a:gd name="T56" fmla="*/ 535317271 w 163"/>
                <a:gd name="T57" fmla="*/ 379134576 h 114"/>
                <a:gd name="T58" fmla="*/ 535317271 w 163"/>
                <a:gd name="T59" fmla="*/ 400197608 h 114"/>
                <a:gd name="T60" fmla="*/ 528748761 w 163"/>
                <a:gd name="T61" fmla="*/ 463386704 h 114"/>
                <a:gd name="T62" fmla="*/ 469633982 w 163"/>
                <a:gd name="T63" fmla="*/ 463386704 h 114"/>
                <a:gd name="T64" fmla="*/ 387529417 w 163"/>
                <a:gd name="T65" fmla="*/ 600295263 h 114"/>
                <a:gd name="T66" fmla="*/ 331698892 w 163"/>
                <a:gd name="T67" fmla="*/ 568701864 h 114"/>
                <a:gd name="T68" fmla="*/ 321847938 w 163"/>
                <a:gd name="T69" fmla="*/ 521309467 h 114"/>
                <a:gd name="T70" fmla="*/ 308710918 w 163"/>
                <a:gd name="T71" fmla="*/ 494980103 h 114"/>
                <a:gd name="T72" fmla="*/ 249596139 w 163"/>
                <a:gd name="T73" fmla="*/ 447587706 h 114"/>
                <a:gd name="T74" fmla="*/ 154354553 w 163"/>
                <a:gd name="T75" fmla="*/ 379134576 h 114"/>
                <a:gd name="T76" fmla="*/ 118229559 w 163"/>
                <a:gd name="T77" fmla="*/ 415994307 h 114"/>
                <a:gd name="T78" fmla="*/ 42693504 w 163"/>
                <a:gd name="T79" fmla="*/ 437057339 h 114"/>
                <a:gd name="T80" fmla="*/ 42693504 w 163"/>
                <a:gd name="T81" fmla="*/ 331742179 h 114"/>
                <a:gd name="T82" fmla="*/ 16421275 w 163"/>
                <a:gd name="T83" fmla="*/ 310679147 h 114"/>
                <a:gd name="T84" fmla="*/ 29558296 w 163"/>
                <a:gd name="T85" fmla="*/ 273819416 h 114"/>
                <a:gd name="T86" fmla="*/ 6568510 w 163"/>
                <a:gd name="T87" fmla="*/ 263286751 h 114"/>
                <a:gd name="T88" fmla="*/ 0 w 163"/>
                <a:gd name="T89" fmla="*/ 236959684 h 114"/>
                <a:gd name="T90" fmla="*/ 6568510 w 163"/>
                <a:gd name="T91" fmla="*/ 179034623 h 114"/>
                <a:gd name="T92" fmla="*/ 52546269 w 163"/>
                <a:gd name="T93" fmla="*/ 215896652 h 114"/>
                <a:gd name="T94" fmla="*/ 72251800 w 163"/>
                <a:gd name="T95" fmla="*/ 179034623 h 114"/>
                <a:gd name="T96" fmla="*/ 29558296 w 163"/>
                <a:gd name="T97" fmla="*/ 121111859 h 114"/>
                <a:gd name="T98" fmla="*/ 0 w 163"/>
                <a:gd name="T99" fmla="*/ 168504256 h 114"/>
                <a:gd name="T100" fmla="*/ 0 w 163"/>
                <a:gd name="T101" fmla="*/ 84252128 h 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3"/>
                <a:gd name="T154" fmla="*/ 0 h 114"/>
                <a:gd name="T155" fmla="*/ 163 w 163"/>
                <a:gd name="T156" fmla="*/ 114 h 1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3" h="114">
                  <a:moveTo>
                    <a:pt x="0" y="16"/>
                  </a:moveTo>
                  <a:lnTo>
                    <a:pt x="18" y="12"/>
                  </a:lnTo>
                  <a:lnTo>
                    <a:pt x="25" y="16"/>
                  </a:lnTo>
                  <a:lnTo>
                    <a:pt x="29" y="21"/>
                  </a:lnTo>
                  <a:lnTo>
                    <a:pt x="36" y="16"/>
                  </a:lnTo>
                  <a:lnTo>
                    <a:pt x="42" y="18"/>
                  </a:lnTo>
                  <a:lnTo>
                    <a:pt x="47" y="16"/>
                  </a:lnTo>
                  <a:lnTo>
                    <a:pt x="51" y="7"/>
                  </a:lnTo>
                  <a:lnTo>
                    <a:pt x="56" y="7"/>
                  </a:lnTo>
                  <a:lnTo>
                    <a:pt x="58" y="9"/>
                  </a:lnTo>
                  <a:lnTo>
                    <a:pt x="56" y="3"/>
                  </a:lnTo>
                  <a:lnTo>
                    <a:pt x="63" y="0"/>
                  </a:lnTo>
                  <a:lnTo>
                    <a:pt x="65" y="5"/>
                  </a:lnTo>
                  <a:lnTo>
                    <a:pt x="72" y="5"/>
                  </a:lnTo>
                  <a:lnTo>
                    <a:pt x="78" y="9"/>
                  </a:lnTo>
                  <a:lnTo>
                    <a:pt x="80" y="14"/>
                  </a:lnTo>
                  <a:lnTo>
                    <a:pt x="85" y="16"/>
                  </a:lnTo>
                  <a:lnTo>
                    <a:pt x="85" y="23"/>
                  </a:lnTo>
                  <a:lnTo>
                    <a:pt x="92" y="32"/>
                  </a:lnTo>
                  <a:lnTo>
                    <a:pt x="96" y="32"/>
                  </a:lnTo>
                  <a:lnTo>
                    <a:pt x="101" y="29"/>
                  </a:lnTo>
                  <a:lnTo>
                    <a:pt x="105" y="27"/>
                  </a:lnTo>
                  <a:lnTo>
                    <a:pt x="114" y="32"/>
                  </a:lnTo>
                  <a:lnTo>
                    <a:pt x="118" y="38"/>
                  </a:lnTo>
                  <a:lnTo>
                    <a:pt x="127" y="50"/>
                  </a:lnTo>
                  <a:lnTo>
                    <a:pt x="145" y="54"/>
                  </a:lnTo>
                  <a:lnTo>
                    <a:pt x="147" y="61"/>
                  </a:lnTo>
                  <a:lnTo>
                    <a:pt x="159" y="63"/>
                  </a:lnTo>
                  <a:lnTo>
                    <a:pt x="163" y="72"/>
                  </a:lnTo>
                  <a:lnTo>
                    <a:pt x="163" y="76"/>
                  </a:lnTo>
                  <a:lnTo>
                    <a:pt x="161" y="88"/>
                  </a:lnTo>
                  <a:lnTo>
                    <a:pt x="143" y="88"/>
                  </a:lnTo>
                  <a:lnTo>
                    <a:pt x="118" y="114"/>
                  </a:lnTo>
                  <a:lnTo>
                    <a:pt x="101" y="108"/>
                  </a:lnTo>
                  <a:lnTo>
                    <a:pt x="98" y="99"/>
                  </a:lnTo>
                  <a:lnTo>
                    <a:pt x="94" y="94"/>
                  </a:lnTo>
                  <a:lnTo>
                    <a:pt x="76" y="85"/>
                  </a:lnTo>
                  <a:lnTo>
                    <a:pt x="47" y="72"/>
                  </a:lnTo>
                  <a:lnTo>
                    <a:pt x="36" y="79"/>
                  </a:lnTo>
                  <a:lnTo>
                    <a:pt x="13" y="83"/>
                  </a:lnTo>
                  <a:lnTo>
                    <a:pt x="13" y="63"/>
                  </a:lnTo>
                  <a:lnTo>
                    <a:pt x="5" y="59"/>
                  </a:lnTo>
                  <a:lnTo>
                    <a:pt x="9" y="52"/>
                  </a:lnTo>
                  <a:lnTo>
                    <a:pt x="2" y="50"/>
                  </a:lnTo>
                  <a:lnTo>
                    <a:pt x="0" y="45"/>
                  </a:lnTo>
                  <a:lnTo>
                    <a:pt x="2" y="34"/>
                  </a:lnTo>
                  <a:lnTo>
                    <a:pt x="16" y="41"/>
                  </a:lnTo>
                  <a:lnTo>
                    <a:pt x="22" y="34"/>
                  </a:lnTo>
                  <a:lnTo>
                    <a:pt x="9" y="23"/>
                  </a:lnTo>
                  <a:lnTo>
                    <a:pt x="0" y="32"/>
                  </a:lnTo>
                  <a:lnTo>
                    <a:pt x="0"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59" name="Freeform 10750"/>
            <p:cNvSpPr>
              <a:spLocks/>
            </p:cNvSpPr>
            <p:nvPr/>
          </p:nvSpPr>
          <p:spPr bwMode="auto">
            <a:xfrm>
              <a:off x="6179055" y="3246543"/>
              <a:ext cx="277105" cy="103457"/>
            </a:xfrm>
            <a:custGeom>
              <a:avLst/>
              <a:gdLst>
                <a:gd name="T0" fmla="*/ 118517422 w 139"/>
                <a:gd name="T1" fmla="*/ 226568547 h 58"/>
                <a:gd name="T2" fmla="*/ 125101924 w 139"/>
                <a:gd name="T3" fmla="*/ 210761974 h 58"/>
                <a:gd name="T4" fmla="*/ 131684612 w 139"/>
                <a:gd name="T5" fmla="*/ 210761974 h 58"/>
                <a:gd name="T6" fmla="*/ 154730372 w 139"/>
                <a:gd name="T7" fmla="*/ 210761974 h 58"/>
                <a:gd name="T8" fmla="*/ 177774316 w 139"/>
                <a:gd name="T9" fmla="*/ 210761974 h 58"/>
                <a:gd name="T10" fmla="*/ 190943322 w 139"/>
                <a:gd name="T11" fmla="*/ 179146528 h 58"/>
                <a:gd name="T12" fmla="*/ 177774316 w 139"/>
                <a:gd name="T13" fmla="*/ 152803006 h 58"/>
                <a:gd name="T14" fmla="*/ 154730372 w 139"/>
                <a:gd name="T15" fmla="*/ 152803006 h 58"/>
                <a:gd name="T16" fmla="*/ 102056164 w 139"/>
                <a:gd name="T17" fmla="*/ 152803006 h 58"/>
                <a:gd name="T18" fmla="*/ 88887158 w 139"/>
                <a:gd name="T19" fmla="*/ 142263758 h 58"/>
                <a:gd name="T20" fmla="*/ 88887158 w 139"/>
                <a:gd name="T21" fmla="*/ 105380987 h 58"/>
                <a:gd name="T22" fmla="*/ 102056164 w 139"/>
                <a:gd name="T23" fmla="*/ 84304790 h 58"/>
                <a:gd name="T24" fmla="*/ 95471661 w 139"/>
                <a:gd name="T25" fmla="*/ 73765541 h 58"/>
                <a:gd name="T26" fmla="*/ 75719968 w 139"/>
                <a:gd name="T27" fmla="*/ 47422019 h 58"/>
                <a:gd name="T28" fmla="*/ 118517422 w 139"/>
                <a:gd name="T29" fmla="*/ 47422019 h 58"/>
                <a:gd name="T30" fmla="*/ 148145869 w 139"/>
                <a:gd name="T31" fmla="*/ 47422019 h 58"/>
                <a:gd name="T32" fmla="*/ 154730372 w 139"/>
                <a:gd name="T33" fmla="*/ 73765541 h 58"/>
                <a:gd name="T34" fmla="*/ 184358819 w 139"/>
                <a:gd name="T35" fmla="*/ 57958968 h 58"/>
                <a:gd name="T36" fmla="*/ 171191629 w 139"/>
                <a:gd name="T37" fmla="*/ 36882771 h 58"/>
                <a:gd name="T38" fmla="*/ 171191629 w 139"/>
                <a:gd name="T39" fmla="*/ 10536949 h 58"/>
                <a:gd name="T40" fmla="*/ 184358819 w 139"/>
                <a:gd name="T41" fmla="*/ 0 h 58"/>
                <a:gd name="T42" fmla="*/ 279830480 w 139"/>
                <a:gd name="T43" fmla="*/ 26345822 h 58"/>
                <a:gd name="T44" fmla="*/ 352258197 w 139"/>
                <a:gd name="T45" fmla="*/ 36882771 h 58"/>
                <a:gd name="T46" fmla="*/ 391763399 w 139"/>
                <a:gd name="T47" fmla="*/ 57958968 h 58"/>
                <a:gd name="T48" fmla="*/ 411516908 w 139"/>
                <a:gd name="T49" fmla="*/ 73765541 h 58"/>
                <a:gd name="T50" fmla="*/ 447729858 w 139"/>
                <a:gd name="T51" fmla="*/ 73765541 h 58"/>
                <a:gd name="T52" fmla="*/ 457606613 w 139"/>
                <a:gd name="T53" fmla="*/ 121187560 h 58"/>
                <a:gd name="T54" fmla="*/ 434560852 w 139"/>
                <a:gd name="T55" fmla="*/ 142263758 h 58"/>
                <a:gd name="T56" fmla="*/ 368719455 w 139"/>
                <a:gd name="T57" fmla="*/ 189685777 h 58"/>
                <a:gd name="T58" fmla="*/ 309460744 w 139"/>
                <a:gd name="T59" fmla="*/ 247644745 h 58"/>
                <a:gd name="T60" fmla="*/ 279830480 w 139"/>
                <a:gd name="T61" fmla="*/ 247644745 h 58"/>
                <a:gd name="T62" fmla="*/ 243617530 w 139"/>
                <a:gd name="T63" fmla="*/ 258181694 h 58"/>
                <a:gd name="T64" fmla="*/ 220573586 w 139"/>
                <a:gd name="T65" fmla="*/ 273990566 h 58"/>
                <a:gd name="T66" fmla="*/ 213989083 w 139"/>
                <a:gd name="T67" fmla="*/ 305603713 h 58"/>
                <a:gd name="T68" fmla="*/ 184358819 w 139"/>
                <a:gd name="T69" fmla="*/ 284527516 h 58"/>
                <a:gd name="T70" fmla="*/ 118517422 w 139"/>
                <a:gd name="T71" fmla="*/ 284527516 h 58"/>
                <a:gd name="T72" fmla="*/ 29628447 w 139"/>
                <a:gd name="T73" fmla="*/ 295066764 h 58"/>
                <a:gd name="T74" fmla="*/ 16461257 w 139"/>
                <a:gd name="T75" fmla="*/ 284527516 h 58"/>
                <a:gd name="T76" fmla="*/ 0 w 139"/>
                <a:gd name="T77" fmla="*/ 258181694 h 58"/>
                <a:gd name="T78" fmla="*/ 16461257 w 139"/>
                <a:gd name="T79" fmla="*/ 237105497 h 58"/>
                <a:gd name="T80" fmla="*/ 82302655 w 139"/>
                <a:gd name="T81" fmla="*/ 226568547 h 58"/>
                <a:gd name="T82" fmla="*/ 118517422 w 139"/>
                <a:gd name="T83" fmla="*/ 2265685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58"/>
                <a:gd name="T128" fmla="*/ 139 w 139"/>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58">
                  <a:moveTo>
                    <a:pt x="36" y="43"/>
                  </a:moveTo>
                  <a:lnTo>
                    <a:pt x="38" y="40"/>
                  </a:lnTo>
                  <a:lnTo>
                    <a:pt x="40" y="40"/>
                  </a:lnTo>
                  <a:lnTo>
                    <a:pt x="47" y="40"/>
                  </a:lnTo>
                  <a:lnTo>
                    <a:pt x="54" y="40"/>
                  </a:lnTo>
                  <a:lnTo>
                    <a:pt x="58" y="34"/>
                  </a:lnTo>
                  <a:lnTo>
                    <a:pt x="54" y="29"/>
                  </a:lnTo>
                  <a:lnTo>
                    <a:pt x="47" y="29"/>
                  </a:lnTo>
                  <a:lnTo>
                    <a:pt x="31" y="29"/>
                  </a:lnTo>
                  <a:lnTo>
                    <a:pt x="27" y="27"/>
                  </a:lnTo>
                  <a:lnTo>
                    <a:pt x="27" y="20"/>
                  </a:lnTo>
                  <a:lnTo>
                    <a:pt x="31" y="16"/>
                  </a:lnTo>
                  <a:lnTo>
                    <a:pt x="29" y="14"/>
                  </a:lnTo>
                  <a:lnTo>
                    <a:pt x="23" y="9"/>
                  </a:lnTo>
                  <a:lnTo>
                    <a:pt x="36" y="9"/>
                  </a:lnTo>
                  <a:lnTo>
                    <a:pt x="45" y="9"/>
                  </a:lnTo>
                  <a:lnTo>
                    <a:pt x="47" y="14"/>
                  </a:lnTo>
                  <a:lnTo>
                    <a:pt x="56" y="11"/>
                  </a:lnTo>
                  <a:lnTo>
                    <a:pt x="52" y="7"/>
                  </a:lnTo>
                  <a:lnTo>
                    <a:pt x="52" y="2"/>
                  </a:lnTo>
                  <a:lnTo>
                    <a:pt x="56" y="0"/>
                  </a:lnTo>
                  <a:lnTo>
                    <a:pt x="85" y="5"/>
                  </a:lnTo>
                  <a:lnTo>
                    <a:pt x="107" y="7"/>
                  </a:lnTo>
                  <a:lnTo>
                    <a:pt x="119" y="11"/>
                  </a:lnTo>
                  <a:lnTo>
                    <a:pt x="125" y="14"/>
                  </a:lnTo>
                  <a:lnTo>
                    <a:pt x="136" y="14"/>
                  </a:lnTo>
                  <a:lnTo>
                    <a:pt x="139" y="23"/>
                  </a:lnTo>
                  <a:lnTo>
                    <a:pt x="132" y="27"/>
                  </a:lnTo>
                  <a:lnTo>
                    <a:pt x="112" y="36"/>
                  </a:lnTo>
                  <a:lnTo>
                    <a:pt x="94" y="47"/>
                  </a:lnTo>
                  <a:lnTo>
                    <a:pt x="85" y="47"/>
                  </a:lnTo>
                  <a:lnTo>
                    <a:pt x="74" y="49"/>
                  </a:lnTo>
                  <a:lnTo>
                    <a:pt x="67" y="52"/>
                  </a:lnTo>
                  <a:lnTo>
                    <a:pt x="65" y="58"/>
                  </a:lnTo>
                  <a:lnTo>
                    <a:pt x="56" y="54"/>
                  </a:lnTo>
                  <a:lnTo>
                    <a:pt x="36" y="54"/>
                  </a:lnTo>
                  <a:lnTo>
                    <a:pt x="9" y="56"/>
                  </a:lnTo>
                  <a:lnTo>
                    <a:pt x="5" y="54"/>
                  </a:lnTo>
                  <a:lnTo>
                    <a:pt x="0" y="49"/>
                  </a:lnTo>
                  <a:lnTo>
                    <a:pt x="5" y="45"/>
                  </a:lnTo>
                  <a:lnTo>
                    <a:pt x="25" y="43"/>
                  </a:lnTo>
                  <a:lnTo>
                    <a:pt x="36"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0" name="Freeform 10751"/>
            <p:cNvSpPr>
              <a:spLocks/>
            </p:cNvSpPr>
            <p:nvPr/>
          </p:nvSpPr>
          <p:spPr bwMode="auto">
            <a:xfrm>
              <a:off x="6179055" y="3246543"/>
              <a:ext cx="277105" cy="103457"/>
            </a:xfrm>
            <a:custGeom>
              <a:avLst/>
              <a:gdLst>
                <a:gd name="T0" fmla="*/ 118517422 w 139"/>
                <a:gd name="T1" fmla="*/ 226568547 h 58"/>
                <a:gd name="T2" fmla="*/ 125101924 w 139"/>
                <a:gd name="T3" fmla="*/ 210761974 h 58"/>
                <a:gd name="T4" fmla="*/ 131684612 w 139"/>
                <a:gd name="T5" fmla="*/ 210761974 h 58"/>
                <a:gd name="T6" fmla="*/ 154730372 w 139"/>
                <a:gd name="T7" fmla="*/ 210761974 h 58"/>
                <a:gd name="T8" fmla="*/ 177774316 w 139"/>
                <a:gd name="T9" fmla="*/ 210761974 h 58"/>
                <a:gd name="T10" fmla="*/ 190943322 w 139"/>
                <a:gd name="T11" fmla="*/ 179146528 h 58"/>
                <a:gd name="T12" fmla="*/ 177774316 w 139"/>
                <a:gd name="T13" fmla="*/ 152803006 h 58"/>
                <a:gd name="T14" fmla="*/ 154730372 w 139"/>
                <a:gd name="T15" fmla="*/ 152803006 h 58"/>
                <a:gd name="T16" fmla="*/ 102056164 w 139"/>
                <a:gd name="T17" fmla="*/ 152803006 h 58"/>
                <a:gd name="T18" fmla="*/ 88887158 w 139"/>
                <a:gd name="T19" fmla="*/ 142263758 h 58"/>
                <a:gd name="T20" fmla="*/ 88887158 w 139"/>
                <a:gd name="T21" fmla="*/ 105380987 h 58"/>
                <a:gd name="T22" fmla="*/ 102056164 w 139"/>
                <a:gd name="T23" fmla="*/ 84304790 h 58"/>
                <a:gd name="T24" fmla="*/ 95471661 w 139"/>
                <a:gd name="T25" fmla="*/ 73765541 h 58"/>
                <a:gd name="T26" fmla="*/ 75719968 w 139"/>
                <a:gd name="T27" fmla="*/ 47422019 h 58"/>
                <a:gd name="T28" fmla="*/ 118517422 w 139"/>
                <a:gd name="T29" fmla="*/ 47422019 h 58"/>
                <a:gd name="T30" fmla="*/ 148145869 w 139"/>
                <a:gd name="T31" fmla="*/ 47422019 h 58"/>
                <a:gd name="T32" fmla="*/ 154730372 w 139"/>
                <a:gd name="T33" fmla="*/ 73765541 h 58"/>
                <a:gd name="T34" fmla="*/ 184358819 w 139"/>
                <a:gd name="T35" fmla="*/ 57958968 h 58"/>
                <a:gd name="T36" fmla="*/ 171191629 w 139"/>
                <a:gd name="T37" fmla="*/ 36882771 h 58"/>
                <a:gd name="T38" fmla="*/ 171191629 w 139"/>
                <a:gd name="T39" fmla="*/ 10536949 h 58"/>
                <a:gd name="T40" fmla="*/ 184358819 w 139"/>
                <a:gd name="T41" fmla="*/ 0 h 58"/>
                <a:gd name="T42" fmla="*/ 279830480 w 139"/>
                <a:gd name="T43" fmla="*/ 26345822 h 58"/>
                <a:gd name="T44" fmla="*/ 352258197 w 139"/>
                <a:gd name="T45" fmla="*/ 36882771 h 58"/>
                <a:gd name="T46" fmla="*/ 391763399 w 139"/>
                <a:gd name="T47" fmla="*/ 57958968 h 58"/>
                <a:gd name="T48" fmla="*/ 411516908 w 139"/>
                <a:gd name="T49" fmla="*/ 73765541 h 58"/>
                <a:gd name="T50" fmla="*/ 447729858 w 139"/>
                <a:gd name="T51" fmla="*/ 73765541 h 58"/>
                <a:gd name="T52" fmla="*/ 457606613 w 139"/>
                <a:gd name="T53" fmla="*/ 121187560 h 58"/>
                <a:gd name="T54" fmla="*/ 434560852 w 139"/>
                <a:gd name="T55" fmla="*/ 142263758 h 58"/>
                <a:gd name="T56" fmla="*/ 368719455 w 139"/>
                <a:gd name="T57" fmla="*/ 189685777 h 58"/>
                <a:gd name="T58" fmla="*/ 309460744 w 139"/>
                <a:gd name="T59" fmla="*/ 247644745 h 58"/>
                <a:gd name="T60" fmla="*/ 279830480 w 139"/>
                <a:gd name="T61" fmla="*/ 247644745 h 58"/>
                <a:gd name="T62" fmla="*/ 243617530 w 139"/>
                <a:gd name="T63" fmla="*/ 258181694 h 58"/>
                <a:gd name="T64" fmla="*/ 220573586 w 139"/>
                <a:gd name="T65" fmla="*/ 273990566 h 58"/>
                <a:gd name="T66" fmla="*/ 213989083 w 139"/>
                <a:gd name="T67" fmla="*/ 305603713 h 58"/>
                <a:gd name="T68" fmla="*/ 184358819 w 139"/>
                <a:gd name="T69" fmla="*/ 284527516 h 58"/>
                <a:gd name="T70" fmla="*/ 118517422 w 139"/>
                <a:gd name="T71" fmla="*/ 284527516 h 58"/>
                <a:gd name="T72" fmla="*/ 29628447 w 139"/>
                <a:gd name="T73" fmla="*/ 295066764 h 58"/>
                <a:gd name="T74" fmla="*/ 16461257 w 139"/>
                <a:gd name="T75" fmla="*/ 284527516 h 58"/>
                <a:gd name="T76" fmla="*/ 0 w 139"/>
                <a:gd name="T77" fmla="*/ 258181694 h 58"/>
                <a:gd name="T78" fmla="*/ 16461257 w 139"/>
                <a:gd name="T79" fmla="*/ 237105497 h 58"/>
                <a:gd name="T80" fmla="*/ 82302655 w 139"/>
                <a:gd name="T81" fmla="*/ 226568547 h 58"/>
                <a:gd name="T82" fmla="*/ 118517422 w 139"/>
                <a:gd name="T83" fmla="*/ 226568547 h 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
                <a:gd name="T127" fmla="*/ 0 h 58"/>
                <a:gd name="T128" fmla="*/ 139 w 139"/>
                <a:gd name="T129" fmla="*/ 58 h 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 h="58">
                  <a:moveTo>
                    <a:pt x="36" y="43"/>
                  </a:moveTo>
                  <a:lnTo>
                    <a:pt x="38" y="40"/>
                  </a:lnTo>
                  <a:lnTo>
                    <a:pt x="40" y="40"/>
                  </a:lnTo>
                  <a:lnTo>
                    <a:pt x="47" y="40"/>
                  </a:lnTo>
                  <a:lnTo>
                    <a:pt x="54" y="40"/>
                  </a:lnTo>
                  <a:lnTo>
                    <a:pt x="58" y="34"/>
                  </a:lnTo>
                  <a:lnTo>
                    <a:pt x="54" y="29"/>
                  </a:lnTo>
                  <a:lnTo>
                    <a:pt x="47" y="29"/>
                  </a:lnTo>
                  <a:lnTo>
                    <a:pt x="31" y="29"/>
                  </a:lnTo>
                  <a:lnTo>
                    <a:pt x="27" y="27"/>
                  </a:lnTo>
                  <a:lnTo>
                    <a:pt x="27" y="20"/>
                  </a:lnTo>
                  <a:lnTo>
                    <a:pt x="31" y="16"/>
                  </a:lnTo>
                  <a:lnTo>
                    <a:pt x="29" y="14"/>
                  </a:lnTo>
                  <a:lnTo>
                    <a:pt x="23" y="9"/>
                  </a:lnTo>
                  <a:lnTo>
                    <a:pt x="36" y="9"/>
                  </a:lnTo>
                  <a:lnTo>
                    <a:pt x="45" y="9"/>
                  </a:lnTo>
                  <a:lnTo>
                    <a:pt x="47" y="14"/>
                  </a:lnTo>
                  <a:lnTo>
                    <a:pt x="56" y="11"/>
                  </a:lnTo>
                  <a:lnTo>
                    <a:pt x="52" y="7"/>
                  </a:lnTo>
                  <a:lnTo>
                    <a:pt x="52" y="2"/>
                  </a:lnTo>
                  <a:lnTo>
                    <a:pt x="56" y="0"/>
                  </a:lnTo>
                  <a:lnTo>
                    <a:pt x="85" y="5"/>
                  </a:lnTo>
                  <a:lnTo>
                    <a:pt x="107" y="7"/>
                  </a:lnTo>
                  <a:lnTo>
                    <a:pt x="119" y="11"/>
                  </a:lnTo>
                  <a:lnTo>
                    <a:pt x="125" y="14"/>
                  </a:lnTo>
                  <a:lnTo>
                    <a:pt x="136" y="14"/>
                  </a:lnTo>
                  <a:lnTo>
                    <a:pt x="139" y="23"/>
                  </a:lnTo>
                  <a:lnTo>
                    <a:pt x="132" y="27"/>
                  </a:lnTo>
                  <a:lnTo>
                    <a:pt x="112" y="36"/>
                  </a:lnTo>
                  <a:lnTo>
                    <a:pt x="94" y="47"/>
                  </a:lnTo>
                  <a:lnTo>
                    <a:pt x="85" y="47"/>
                  </a:lnTo>
                  <a:lnTo>
                    <a:pt x="74" y="49"/>
                  </a:lnTo>
                  <a:lnTo>
                    <a:pt x="67" y="52"/>
                  </a:lnTo>
                  <a:lnTo>
                    <a:pt x="65" y="58"/>
                  </a:lnTo>
                  <a:lnTo>
                    <a:pt x="56" y="54"/>
                  </a:lnTo>
                  <a:lnTo>
                    <a:pt x="36" y="54"/>
                  </a:lnTo>
                  <a:lnTo>
                    <a:pt x="9" y="56"/>
                  </a:lnTo>
                  <a:lnTo>
                    <a:pt x="5" y="54"/>
                  </a:lnTo>
                  <a:lnTo>
                    <a:pt x="0" y="49"/>
                  </a:lnTo>
                  <a:lnTo>
                    <a:pt x="5" y="45"/>
                  </a:lnTo>
                  <a:lnTo>
                    <a:pt x="25" y="43"/>
                  </a:lnTo>
                  <a:lnTo>
                    <a:pt x="36" y="4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1" name="Freeform 10752"/>
            <p:cNvSpPr>
              <a:spLocks/>
            </p:cNvSpPr>
            <p:nvPr/>
          </p:nvSpPr>
          <p:spPr bwMode="auto">
            <a:xfrm>
              <a:off x="6152913" y="3310588"/>
              <a:ext cx="172537" cy="107152"/>
            </a:xfrm>
            <a:custGeom>
              <a:avLst/>
              <a:gdLst>
                <a:gd name="T0" fmla="*/ 0 w 87"/>
                <a:gd name="T1" fmla="*/ 269039874 h 60"/>
                <a:gd name="T2" fmla="*/ 19650794 w 87"/>
                <a:gd name="T3" fmla="*/ 237389207 h 60"/>
                <a:gd name="T4" fmla="*/ 36024650 w 87"/>
                <a:gd name="T5" fmla="*/ 221563874 h 60"/>
                <a:gd name="T6" fmla="*/ 42574915 w 87"/>
                <a:gd name="T7" fmla="*/ 211012117 h 60"/>
                <a:gd name="T8" fmla="*/ 42574915 w 87"/>
                <a:gd name="T9" fmla="*/ 163533815 h 60"/>
                <a:gd name="T10" fmla="*/ 36024650 w 87"/>
                <a:gd name="T11" fmla="*/ 142432604 h 60"/>
                <a:gd name="T12" fmla="*/ 6550265 w 87"/>
                <a:gd name="T13" fmla="*/ 116057815 h 60"/>
                <a:gd name="T14" fmla="*/ 13100530 w 87"/>
                <a:gd name="T15" fmla="*/ 116057815 h 60"/>
                <a:gd name="T16" fmla="*/ 6550265 w 87"/>
                <a:gd name="T17" fmla="*/ 94956604 h 60"/>
                <a:gd name="T18" fmla="*/ 19650794 w 87"/>
                <a:gd name="T19" fmla="*/ 36926545 h 60"/>
                <a:gd name="T20" fmla="*/ 42574915 w 87"/>
                <a:gd name="T21" fmla="*/ 0 h 60"/>
                <a:gd name="T22" fmla="*/ 78601371 w 87"/>
                <a:gd name="T23" fmla="*/ 0 h 60"/>
                <a:gd name="T24" fmla="*/ 117901154 w 87"/>
                <a:gd name="T25" fmla="*/ 0 h 60"/>
                <a:gd name="T26" fmla="*/ 117901154 w 87"/>
                <a:gd name="T27" fmla="*/ 21101212 h 60"/>
                <a:gd name="T28" fmla="*/ 65500842 w 87"/>
                <a:gd name="T29" fmla="*/ 47478302 h 60"/>
                <a:gd name="T30" fmla="*/ 49125180 w 87"/>
                <a:gd name="T31" fmla="*/ 58027757 h 60"/>
                <a:gd name="T32" fmla="*/ 42574915 w 87"/>
                <a:gd name="T33" fmla="*/ 84404847 h 60"/>
                <a:gd name="T34" fmla="*/ 49125180 w 87"/>
                <a:gd name="T35" fmla="*/ 94956604 h 60"/>
                <a:gd name="T36" fmla="*/ 88424962 w 87"/>
                <a:gd name="T37" fmla="*/ 94956604 h 60"/>
                <a:gd name="T38" fmla="*/ 124451418 w 87"/>
                <a:gd name="T39" fmla="*/ 94956604 h 60"/>
                <a:gd name="T40" fmla="*/ 153925803 w 87"/>
                <a:gd name="T41" fmla="*/ 94956604 h 60"/>
                <a:gd name="T42" fmla="*/ 196502525 w 87"/>
                <a:gd name="T43" fmla="*/ 94956604 h 60"/>
                <a:gd name="T44" fmla="*/ 219426645 w 87"/>
                <a:gd name="T45" fmla="*/ 105506059 h 60"/>
                <a:gd name="T46" fmla="*/ 255453101 w 87"/>
                <a:gd name="T47" fmla="*/ 116057815 h 60"/>
                <a:gd name="T48" fmla="*/ 248902837 w 87"/>
                <a:gd name="T49" fmla="*/ 174085572 h 60"/>
                <a:gd name="T50" fmla="*/ 262001560 w 87"/>
                <a:gd name="T51" fmla="*/ 174085572 h 60"/>
                <a:gd name="T52" fmla="*/ 284927487 w 87"/>
                <a:gd name="T53" fmla="*/ 189910906 h 60"/>
                <a:gd name="T54" fmla="*/ 284927487 w 87"/>
                <a:gd name="T55" fmla="*/ 295416964 h 60"/>
                <a:gd name="T56" fmla="*/ 248902837 w 87"/>
                <a:gd name="T57" fmla="*/ 269039874 h 60"/>
                <a:gd name="T58" fmla="*/ 203050983 w 87"/>
                <a:gd name="T59" fmla="*/ 295416964 h 60"/>
                <a:gd name="T60" fmla="*/ 167026333 w 87"/>
                <a:gd name="T61" fmla="*/ 316518176 h 60"/>
                <a:gd name="T62" fmla="*/ 153925803 w 87"/>
                <a:gd name="T63" fmla="*/ 258490419 h 60"/>
                <a:gd name="T64" fmla="*/ 137551948 w 87"/>
                <a:gd name="T65" fmla="*/ 189910906 h 60"/>
                <a:gd name="T66" fmla="*/ 78601371 w 87"/>
                <a:gd name="T67" fmla="*/ 295416964 h 60"/>
                <a:gd name="T68" fmla="*/ 29474385 w 87"/>
                <a:gd name="T69" fmla="*/ 295416964 h 60"/>
                <a:gd name="T70" fmla="*/ 6550265 w 87"/>
                <a:gd name="T71" fmla="*/ 284867509 h 60"/>
                <a:gd name="T72" fmla="*/ 0 w 87"/>
                <a:gd name="T73" fmla="*/ 269039874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60"/>
                <a:gd name="T113" fmla="*/ 87 w 8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60">
                  <a:moveTo>
                    <a:pt x="0" y="51"/>
                  </a:moveTo>
                  <a:lnTo>
                    <a:pt x="6" y="45"/>
                  </a:lnTo>
                  <a:lnTo>
                    <a:pt x="11" y="42"/>
                  </a:lnTo>
                  <a:lnTo>
                    <a:pt x="13" y="40"/>
                  </a:lnTo>
                  <a:lnTo>
                    <a:pt x="13" y="31"/>
                  </a:lnTo>
                  <a:lnTo>
                    <a:pt x="11" y="27"/>
                  </a:lnTo>
                  <a:lnTo>
                    <a:pt x="2" y="22"/>
                  </a:lnTo>
                  <a:lnTo>
                    <a:pt x="4" y="22"/>
                  </a:lnTo>
                  <a:lnTo>
                    <a:pt x="2" y="18"/>
                  </a:lnTo>
                  <a:lnTo>
                    <a:pt x="6" y="7"/>
                  </a:lnTo>
                  <a:lnTo>
                    <a:pt x="13" y="0"/>
                  </a:lnTo>
                  <a:lnTo>
                    <a:pt x="24" y="0"/>
                  </a:lnTo>
                  <a:lnTo>
                    <a:pt x="36" y="0"/>
                  </a:lnTo>
                  <a:lnTo>
                    <a:pt x="36" y="4"/>
                  </a:lnTo>
                  <a:lnTo>
                    <a:pt x="20" y="9"/>
                  </a:lnTo>
                  <a:lnTo>
                    <a:pt x="15" y="11"/>
                  </a:lnTo>
                  <a:lnTo>
                    <a:pt x="13" y="16"/>
                  </a:lnTo>
                  <a:lnTo>
                    <a:pt x="15" y="18"/>
                  </a:lnTo>
                  <a:lnTo>
                    <a:pt x="27" y="18"/>
                  </a:lnTo>
                  <a:lnTo>
                    <a:pt x="38" y="18"/>
                  </a:lnTo>
                  <a:lnTo>
                    <a:pt x="47" y="18"/>
                  </a:lnTo>
                  <a:lnTo>
                    <a:pt x="60" y="18"/>
                  </a:lnTo>
                  <a:lnTo>
                    <a:pt x="67" y="20"/>
                  </a:lnTo>
                  <a:lnTo>
                    <a:pt x="78" y="22"/>
                  </a:lnTo>
                  <a:lnTo>
                    <a:pt x="76" y="33"/>
                  </a:lnTo>
                  <a:lnTo>
                    <a:pt x="80" y="33"/>
                  </a:lnTo>
                  <a:lnTo>
                    <a:pt x="87" y="36"/>
                  </a:lnTo>
                  <a:lnTo>
                    <a:pt x="87" y="56"/>
                  </a:lnTo>
                  <a:lnTo>
                    <a:pt x="76" y="51"/>
                  </a:lnTo>
                  <a:lnTo>
                    <a:pt x="62" y="56"/>
                  </a:lnTo>
                  <a:lnTo>
                    <a:pt x="51" y="60"/>
                  </a:lnTo>
                  <a:lnTo>
                    <a:pt x="47" y="49"/>
                  </a:lnTo>
                  <a:lnTo>
                    <a:pt x="42" y="36"/>
                  </a:lnTo>
                  <a:lnTo>
                    <a:pt x="24" y="56"/>
                  </a:lnTo>
                  <a:lnTo>
                    <a:pt x="9" y="56"/>
                  </a:lnTo>
                  <a:lnTo>
                    <a:pt x="2" y="54"/>
                  </a:lnTo>
                  <a:lnTo>
                    <a:pt x="0"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2" name="Freeform 10753"/>
            <p:cNvSpPr>
              <a:spLocks/>
            </p:cNvSpPr>
            <p:nvPr/>
          </p:nvSpPr>
          <p:spPr bwMode="auto">
            <a:xfrm>
              <a:off x="6152913" y="3310588"/>
              <a:ext cx="172537" cy="107152"/>
            </a:xfrm>
            <a:custGeom>
              <a:avLst/>
              <a:gdLst>
                <a:gd name="T0" fmla="*/ 0 w 87"/>
                <a:gd name="T1" fmla="*/ 269039874 h 60"/>
                <a:gd name="T2" fmla="*/ 19650794 w 87"/>
                <a:gd name="T3" fmla="*/ 237389207 h 60"/>
                <a:gd name="T4" fmla="*/ 36024650 w 87"/>
                <a:gd name="T5" fmla="*/ 221563874 h 60"/>
                <a:gd name="T6" fmla="*/ 42574915 w 87"/>
                <a:gd name="T7" fmla="*/ 211012117 h 60"/>
                <a:gd name="T8" fmla="*/ 42574915 w 87"/>
                <a:gd name="T9" fmla="*/ 163533815 h 60"/>
                <a:gd name="T10" fmla="*/ 36024650 w 87"/>
                <a:gd name="T11" fmla="*/ 142432604 h 60"/>
                <a:gd name="T12" fmla="*/ 6550265 w 87"/>
                <a:gd name="T13" fmla="*/ 116057815 h 60"/>
                <a:gd name="T14" fmla="*/ 13100530 w 87"/>
                <a:gd name="T15" fmla="*/ 116057815 h 60"/>
                <a:gd name="T16" fmla="*/ 6550265 w 87"/>
                <a:gd name="T17" fmla="*/ 94956604 h 60"/>
                <a:gd name="T18" fmla="*/ 19650794 w 87"/>
                <a:gd name="T19" fmla="*/ 36926545 h 60"/>
                <a:gd name="T20" fmla="*/ 42574915 w 87"/>
                <a:gd name="T21" fmla="*/ 0 h 60"/>
                <a:gd name="T22" fmla="*/ 78601371 w 87"/>
                <a:gd name="T23" fmla="*/ 0 h 60"/>
                <a:gd name="T24" fmla="*/ 117901154 w 87"/>
                <a:gd name="T25" fmla="*/ 0 h 60"/>
                <a:gd name="T26" fmla="*/ 117901154 w 87"/>
                <a:gd name="T27" fmla="*/ 21101212 h 60"/>
                <a:gd name="T28" fmla="*/ 65500842 w 87"/>
                <a:gd name="T29" fmla="*/ 47478302 h 60"/>
                <a:gd name="T30" fmla="*/ 49125180 w 87"/>
                <a:gd name="T31" fmla="*/ 58027757 h 60"/>
                <a:gd name="T32" fmla="*/ 42574915 w 87"/>
                <a:gd name="T33" fmla="*/ 84404847 h 60"/>
                <a:gd name="T34" fmla="*/ 49125180 w 87"/>
                <a:gd name="T35" fmla="*/ 94956604 h 60"/>
                <a:gd name="T36" fmla="*/ 88424962 w 87"/>
                <a:gd name="T37" fmla="*/ 94956604 h 60"/>
                <a:gd name="T38" fmla="*/ 124451418 w 87"/>
                <a:gd name="T39" fmla="*/ 94956604 h 60"/>
                <a:gd name="T40" fmla="*/ 153925803 w 87"/>
                <a:gd name="T41" fmla="*/ 94956604 h 60"/>
                <a:gd name="T42" fmla="*/ 196502525 w 87"/>
                <a:gd name="T43" fmla="*/ 94956604 h 60"/>
                <a:gd name="T44" fmla="*/ 219426645 w 87"/>
                <a:gd name="T45" fmla="*/ 105506059 h 60"/>
                <a:gd name="T46" fmla="*/ 255453101 w 87"/>
                <a:gd name="T47" fmla="*/ 116057815 h 60"/>
                <a:gd name="T48" fmla="*/ 248902837 w 87"/>
                <a:gd name="T49" fmla="*/ 174085572 h 60"/>
                <a:gd name="T50" fmla="*/ 262001560 w 87"/>
                <a:gd name="T51" fmla="*/ 174085572 h 60"/>
                <a:gd name="T52" fmla="*/ 284927487 w 87"/>
                <a:gd name="T53" fmla="*/ 189910906 h 60"/>
                <a:gd name="T54" fmla="*/ 284927487 w 87"/>
                <a:gd name="T55" fmla="*/ 295416964 h 60"/>
                <a:gd name="T56" fmla="*/ 248902837 w 87"/>
                <a:gd name="T57" fmla="*/ 269039874 h 60"/>
                <a:gd name="T58" fmla="*/ 203050983 w 87"/>
                <a:gd name="T59" fmla="*/ 295416964 h 60"/>
                <a:gd name="T60" fmla="*/ 167026333 w 87"/>
                <a:gd name="T61" fmla="*/ 316518176 h 60"/>
                <a:gd name="T62" fmla="*/ 153925803 w 87"/>
                <a:gd name="T63" fmla="*/ 258490419 h 60"/>
                <a:gd name="T64" fmla="*/ 137551948 w 87"/>
                <a:gd name="T65" fmla="*/ 189910906 h 60"/>
                <a:gd name="T66" fmla="*/ 78601371 w 87"/>
                <a:gd name="T67" fmla="*/ 295416964 h 60"/>
                <a:gd name="T68" fmla="*/ 29474385 w 87"/>
                <a:gd name="T69" fmla="*/ 295416964 h 60"/>
                <a:gd name="T70" fmla="*/ 6550265 w 87"/>
                <a:gd name="T71" fmla="*/ 284867509 h 60"/>
                <a:gd name="T72" fmla="*/ 0 w 87"/>
                <a:gd name="T73" fmla="*/ 269039874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
                <a:gd name="T112" fmla="*/ 0 h 60"/>
                <a:gd name="T113" fmla="*/ 87 w 8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 h="60">
                  <a:moveTo>
                    <a:pt x="0" y="51"/>
                  </a:moveTo>
                  <a:lnTo>
                    <a:pt x="6" y="45"/>
                  </a:lnTo>
                  <a:lnTo>
                    <a:pt x="11" y="42"/>
                  </a:lnTo>
                  <a:lnTo>
                    <a:pt x="13" y="40"/>
                  </a:lnTo>
                  <a:lnTo>
                    <a:pt x="13" y="31"/>
                  </a:lnTo>
                  <a:lnTo>
                    <a:pt x="11" y="27"/>
                  </a:lnTo>
                  <a:lnTo>
                    <a:pt x="2" y="22"/>
                  </a:lnTo>
                  <a:lnTo>
                    <a:pt x="4" y="22"/>
                  </a:lnTo>
                  <a:lnTo>
                    <a:pt x="2" y="18"/>
                  </a:lnTo>
                  <a:lnTo>
                    <a:pt x="6" y="7"/>
                  </a:lnTo>
                  <a:lnTo>
                    <a:pt x="13" y="0"/>
                  </a:lnTo>
                  <a:lnTo>
                    <a:pt x="24" y="0"/>
                  </a:lnTo>
                  <a:lnTo>
                    <a:pt x="36" y="0"/>
                  </a:lnTo>
                  <a:lnTo>
                    <a:pt x="36" y="4"/>
                  </a:lnTo>
                  <a:lnTo>
                    <a:pt x="20" y="9"/>
                  </a:lnTo>
                  <a:lnTo>
                    <a:pt x="15" y="11"/>
                  </a:lnTo>
                  <a:lnTo>
                    <a:pt x="13" y="16"/>
                  </a:lnTo>
                  <a:lnTo>
                    <a:pt x="15" y="18"/>
                  </a:lnTo>
                  <a:lnTo>
                    <a:pt x="27" y="18"/>
                  </a:lnTo>
                  <a:lnTo>
                    <a:pt x="38" y="18"/>
                  </a:lnTo>
                  <a:lnTo>
                    <a:pt x="47" y="18"/>
                  </a:lnTo>
                  <a:lnTo>
                    <a:pt x="60" y="18"/>
                  </a:lnTo>
                  <a:lnTo>
                    <a:pt x="67" y="20"/>
                  </a:lnTo>
                  <a:lnTo>
                    <a:pt x="78" y="22"/>
                  </a:lnTo>
                  <a:lnTo>
                    <a:pt x="76" y="33"/>
                  </a:lnTo>
                  <a:lnTo>
                    <a:pt x="80" y="33"/>
                  </a:lnTo>
                  <a:lnTo>
                    <a:pt x="87" y="36"/>
                  </a:lnTo>
                  <a:lnTo>
                    <a:pt x="87" y="56"/>
                  </a:lnTo>
                  <a:lnTo>
                    <a:pt x="76" y="51"/>
                  </a:lnTo>
                  <a:lnTo>
                    <a:pt x="62" y="56"/>
                  </a:lnTo>
                  <a:lnTo>
                    <a:pt x="51" y="60"/>
                  </a:lnTo>
                  <a:lnTo>
                    <a:pt x="47" y="49"/>
                  </a:lnTo>
                  <a:lnTo>
                    <a:pt x="42" y="36"/>
                  </a:lnTo>
                  <a:lnTo>
                    <a:pt x="24" y="56"/>
                  </a:lnTo>
                  <a:lnTo>
                    <a:pt x="9" y="56"/>
                  </a:lnTo>
                  <a:lnTo>
                    <a:pt x="2" y="54"/>
                  </a:lnTo>
                  <a:lnTo>
                    <a:pt x="0" y="5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3" name="Freeform 10754"/>
            <p:cNvSpPr>
              <a:spLocks/>
            </p:cNvSpPr>
            <p:nvPr/>
          </p:nvSpPr>
          <p:spPr bwMode="auto">
            <a:xfrm>
              <a:off x="4894611" y="3162790"/>
              <a:ext cx="217850" cy="155187"/>
            </a:xfrm>
            <a:custGeom>
              <a:avLst/>
              <a:gdLst>
                <a:gd name="T0" fmla="*/ 0 w 109"/>
                <a:gd name="T1" fmla="*/ 105380987 h 87"/>
                <a:gd name="T2" fmla="*/ 0 w 109"/>
                <a:gd name="T3" fmla="*/ 152800707 h 87"/>
                <a:gd name="T4" fmla="*/ 29705622 w 109"/>
                <a:gd name="T5" fmla="*/ 131724509 h 87"/>
                <a:gd name="T6" fmla="*/ 89115047 w 109"/>
                <a:gd name="T7" fmla="*/ 258181694 h 87"/>
                <a:gd name="T8" fmla="*/ 221136394 w 109"/>
                <a:gd name="T9" fmla="*/ 389906203 h 87"/>
                <a:gd name="T10" fmla="*/ 250842017 w 109"/>
                <a:gd name="T11" fmla="*/ 331947235 h 87"/>
                <a:gd name="T12" fmla="*/ 287147068 w 109"/>
                <a:gd name="T13" fmla="*/ 458404420 h 87"/>
                <a:gd name="T14" fmla="*/ 359758991 w 109"/>
                <a:gd name="T15" fmla="*/ 426791273 h 87"/>
                <a:gd name="T16" fmla="*/ 339955243 w 109"/>
                <a:gd name="T17" fmla="*/ 353023433 h 87"/>
                <a:gd name="T18" fmla="*/ 353157742 w 109"/>
                <a:gd name="T19" fmla="*/ 210759675 h 87"/>
                <a:gd name="T20" fmla="*/ 250842017 w 109"/>
                <a:gd name="T21" fmla="*/ 57958968 h 87"/>
                <a:gd name="T22" fmla="*/ 168328219 w 109"/>
                <a:gd name="T23" fmla="*/ 94841739 h 87"/>
                <a:gd name="T24" fmla="*/ 89115047 w 109"/>
                <a:gd name="T25" fmla="*/ 0 h 87"/>
                <a:gd name="T26" fmla="*/ 0 w 109"/>
                <a:gd name="T27" fmla="*/ 36882771 h 87"/>
                <a:gd name="T28" fmla="*/ 0 w 109"/>
                <a:gd name="T29" fmla="*/ 10538098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87"/>
                <a:gd name="T47" fmla="*/ 109 w 10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87">
                  <a:moveTo>
                    <a:pt x="0" y="20"/>
                  </a:moveTo>
                  <a:lnTo>
                    <a:pt x="0" y="29"/>
                  </a:lnTo>
                  <a:lnTo>
                    <a:pt x="9" y="25"/>
                  </a:lnTo>
                  <a:lnTo>
                    <a:pt x="27" y="49"/>
                  </a:lnTo>
                  <a:lnTo>
                    <a:pt x="67" y="74"/>
                  </a:lnTo>
                  <a:lnTo>
                    <a:pt x="76" y="63"/>
                  </a:lnTo>
                  <a:lnTo>
                    <a:pt x="87" y="87"/>
                  </a:lnTo>
                  <a:lnTo>
                    <a:pt x="109" y="81"/>
                  </a:lnTo>
                  <a:lnTo>
                    <a:pt x="103" y="67"/>
                  </a:lnTo>
                  <a:lnTo>
                    <a:pt x="107" y="40"/>
                  </a:lnTo>
                  <a:lnTo>
                    <a:pt x="76" y="11"/>
                  </a:lnTo>
                  <a:lnTo>
                    <a:pt x="51" y="18"/>
                  </a:lnTo>
                  <a:lnTo>
                    <a:pt x="27" y="0"/>
                  </a:lnTo>
                  <a:lnTo>
                    <a:pt x="0" y="7"/>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4" name="Freeform 10755"/>
            <p:cNvSpPr>
              <a:spLocks/>
            </p:cNvSpPr>
            <p:nvPr/>
          </p:nvSpPr>
          <p:spPr bwMode="auto">
            <a:xfrm>
              <a:off x="4894611" y="3162790"/>
              <a:ext cx="217850" cy="155187"/>
            </a:xfrm>
            <a:custGeom>
              <a:avLst/>
              <a:gdLst>
                <a:gd name="T0" fmla="*/ 0 w 109"/>
                <a:gd name="T1" fmla="*/ 105380987 h 87"/>
                <a:gd name="T2" fmla="*/ 0 w 109"/>
                <a:gd name="T3" fmla="*/ 152800707 h 87"/>
                <a:gd name="T4" fmla="*/ 29705622 w 109"/>
                <a:gd name="T5" fmla="*/ 131724509 h 87"/>
                <a:gd name="T6" fmla="*/ 89115047 w 109"/>
                <a:gd name="T7" fmla="*/ 258181694 h 87"/>
                <a:gd name="T8" fmla="*/ 221136394 w 109"/>
                <a:gd name="T9" fmla="*/ 389906203 h 87"/>
                <a:gd name="T10" fmla="*/ 250842017 w 109"/>
                <a:gd name="T11" fmla="*/ 331947235 h 87"/>
                <a:gd name="T12" fmla="*/ 287147068 w 109"/>
                <a:gd name="T13" fmla="*/ 458404420 h 87"/>
                <a:gd name="T14" fmla="*/ 359758991 w 109"/>
                <a:gd name="T15" fmla="*/ 426791273 h 87"/>
                <a:gd name="T16" fmla="*/ 339955243 w 109"/>
                <a:gd name="T17" fmla="*/ 353023433 h 87"/>
                <a:gd name="T18" fmla="*/ 353157742 w 109"/>
                <a:gd name="T19" fmla="*/ 210759675 h 87"/>
                <a:gd name="T20" fmla="*/ 250842017 w 109"/>
                <a:gd name="T21" fmla="*/ 57958968 h 87"/>
                <a:gd name="T22" fmla="*/ 168328219 w 109"/>
                <a:gd name="T23" fmla="*/ 94841739 h 87"/>
                <a:gd name="T24" fmla="*/ 89115047 w 109"/>
                <a:gd name="T25" fmla="*/ 0 h 87"/>
                <a:gd name="T26" fmla="*/ 0 w 109"/>
                <a:gd name="T27" fmla="*/ 36882771 h 87"/>
                <a:gd name="T28" fmla="*/ 0 w 109"/>
                <a:gd name="T29" fmla="*/ 10538098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87"/>
                <a:gd name="T47" fmla="*/ 109 w 109"/>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87">
                  <a:moveTo>
                    <a:pt x="0" y="20"/>
                  </a:moveTo>
                  <a:lnTo>
                    <a:pt x="0" y="29"/>
                  </a:lnTo>
                  <a:lnTo>
                    <a:pt x="9" y="25"/>
                  </a:lnTo>
                  <a:lnTo>
                    <a:pt x="27" y="49"/>
                  </a:lnTo>
                  <a:lnTo>
                    <a:pt x="67" y="74"/>
                  </a:lnTo>
                  <a:lnTo>
                    <a:pt x="76" y="63"/>
                  </a:lnTo>
                  <a:lnTo>
                    <a:pt x="87" y="87"/>
                  </a:lnTo>
                  <a:lnTo>
                    <a:pt x="109" y="81"/>
                  </a:lnTo>
                  <a:lnTo>
                    <a:pt x="103" y="67"/>
                  </a:lnTo>
                  <a:lnTo>
                    <a:pt x="107" y="40"/>
                  </a:lnTo>
                  <a:lnTo>
                    <a:pt x="76" y="11"/>
                  </a:lnTo>
                  <a:lnTo>
                    <a:pt x="51" y="18"/>
                  </a:lnTo>
                  <a:lnTo>
                    <a:pt x="27" y="0"/>
                  </a:lnTo>
                  <a:lnTo>
                    <a:pt x="0" y="7"/>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5" name="Freeform 10756"/>
            <p:cNvSpPr>
              <a:spLocks/>
            </p:cNvSpPr>
            <p:nvPr/>
          </p:nvSpPr>
          <p:spPr bwMode="auto">
            <a:xfrm>
              <a:off x="4934698" y="3188654"/>
              <a:ext cx="94112" cy="93604"/>
            </a:xfrm>
            <a:custGeom>
              <a:avLst/>
              <a:gdLst>
                <a:gd name="T0" fmla="*/ 155415777 w 47"/>
                <a:gd name="T1" fmla="*/ 151290547 h 53"/>
                <a:gd name="T2" fmla="*/ 125654611 w 47"/>
                <a:gd name="T3" fmla="*/ 276497930 h 53"/>
                <a:gd name="T4" fmla="*/ 6613593 w 47"/>
                <a:gd name="T5" fmla="*/ 114772296 h 53"/>
                <a:gd name="T6" fmla="*/ 0 w 47"/>
                <a:gd name="T7" fmla="*/ 10432810 h 53"/>
                <a:gd name="T8" fmla="*/ 59520509 w 47"/>
                <a:gd name="T9" fmla="*/ 0 h 53"/>
                <a:gd name="T10" fmla="*/ 125654611 w 47"/>
                <a:gd name="T11" fmla="*/ 78254045 h 53"/>
                <a:gd name="T12" fmla="*/ 155415777 w 47"/>
                <a:gd name="T13" fmla="*/ 151290547 h 53"/>
                <a:gd name="T14" fmla="*/ 0 60000 65536"/>
                <a:gd name="T15" fmla="*/ 0 60000 65536"/>
                <a:gd name="T16" fmla="*/ 0 60000 65536"/>
                <a:gd name="T17" fmla="*/ 0 60000 65536"/>
                <a:gd name="T18" fmla="*/ 0 60000 65536"/>
                <a:gd name="T19" fmla="*/ 0 60000 65536"/>
                <a:gd name="T20" fmla="*/ 0 60000 65536"/>
                <a:gd name="T21" fmla="*/ 0 w 47"/>
                <a:gd name="T22" fmla="*/ 0 h 53"/>
                <a:gd name="T23" fmla="*/ 47 w 47"/>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53">
                  <a:moveTo>
                    <a:pt x="47" y="29"/>
                  </a:moveTo>
                  <a:lnTo>
                    <a:pt x="38" y="53"/>
                  </a:lnTo>
                  <a:lnTo>
                    <a:pt x="2" y="22"/>
                  </a:lnTo>
                  <a:lnTo>
                    <a:pt x="0" y="2"/>
                  </a:lnTo>
                  <a:lnTo>
                    <a:pt x="18" y="0"/>
                  </a:lnTo>
                  <a:lnTo>
                    <a:pt x="38" y="15"/>
                  </a:ln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6" name="Freeform 10757"/>
            <p:cNvSpPr>
              <a:spLocks/>
            </p:cNvSpPr>
            <p:nvPr/>
          </p:nvSpPr>
          <p:spPr bwMode="auto">
            <a:xfrm>
              <a:off x="4934698" y="3188654"/>
              <a:ext cx="94112" cy="93604"/>
            </a:xfrm>
            <a:custGeom>
              <a:avLst/>
              <a:gdLst>
                <a:gd name="T0" fmla="*/ 155415777 w 47"/>
                <a:gd name="T1" fmla="*/ 151290547 h 53"/>
                <a:gd name="T2" fmla="*/ 125654611 w 47"/>
                <a:gd name="T3" fmla="*/ 276497930 h 53"/>
                <a:gd name="T4" fmla="*/ 6613593 w 47"/>
                <a:gd name="T5" fmla="*/ 114772296 h 53"/>
                <a:gd name="T6" fmla="*/ 0 w 47"/>
                <a:gd name="T7" fmla="*/ 10432810 h 53"/>
                <a:gd name="T8" fmla="*/ 59520509 w 47"/>
                <a:gd name="T9" fmla="*/ 0 h 53"/>
                <a:gd name="T10" fmla="*/ 125654611 w 47"/>
                <a:gd name="T11" fmla="*/ 78254045 h 53"/>
                <a:gd name="T12" fmla="*/ 155415777 w 47"/>
                <a:gd name="T13" fmla="*/ 151290547 h 53"/>
                <a:gd name="T14" fmla="*/ 0 60000 65536"/>
                <a:gd name="T15" fmla="*/ 0 60000 65536"/>
                <a:gd name="T16" fmla="*/ 0 60000 65536"/>
                <a:gd name="T17" fmla="*/ 0 60000 65536"/>
                <a:gd name="T18" fmla="*/ 0 60000 65536"/>
                <a:gd name="T19" fmla="*/ 0 60000 65536"/>
                <a:gd name="T20" fmla="*/ 0 60000 65536"/>
                <a:gd name="T21" fmla="*/ 0 w 47"/>
                <a:gd name="T22" fmla="*/ 0 h 53"/>
                <a:gd name="T23" fmla="*/ 47 w 47"/>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53">
                  <a:moveTo>
                    <a:pt x="47" y="29"/>
                  </a:moveTo>
                  <a:lnTo>
                    <a:pt x="38" y="53"/>
                  </a:lnTo>
                  <a:lnTo>
                    <a:pt x="2" y="22"/>
                  </a:lnTo>
                  <a:lnTo>
                    <a:pt x="0" y="2"/>
                  </a:lnTo>
                  <a:lnTo>
                    <a:pt x="18" y="0"/>
                  </a:lnTo>
                  <a:lnTo>
                    <a:pt x="38" y="15"/>
                  </a:lnTo>
                  <a:lnTo>
                    <a:pt x="47" y="2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7" name="Freeform 10758"/>
            <p:cNvSpPr>
              <a:spLocks/>
            </p:cNvSpPr>
            <p:nvPr/>
          </p:nvSpPr>
          <p:spPr bwMode="auto">
            <a:xfrm>
              <a:off x="5100263" y="3234225"/>
              <a:ext cx="144653" cy="72667"/>
            </a:xfrm>
            <a:custGeom>
              <a:avLst/>
              <a:gdLst>
                <a:gd name="T0" fmla="*/ 0 w 73"/>
                <a:gd name="T1" fmla="*/ 157059752 h 41"/>
                <a:gd name="T2" fmla="*/ 19634492 w 73"/>
                <a:gd name="T3" fmla="*/ 214648175 h 41"/>
                <a:gd name="T4" fmla="*/ 114530927 w 73"/>
                <a:gd name="T5" fmla="*/ 214648175 h 41"/>
                <a:gd name="T6" fmla="*/ 150525690 w 73"/>
                <a:gd name="T7" fmla="*/ 178001204 h 41"/>
                <a:gd name="T8" fmla="*/ 219242802 w 73"/>
                <a:gd name="T9" fmla="*/ 178001204 h 41"/>
                <a:gd name="T10" fmla="*/ 196337700 w 73"/>
                <a:gd name="T11" fmla="*/ 120412781 h 41"/>
                <a:gd name="T12" fmla="*/ 238877294 w 73"/>
                <a:gd name="T13" fmla="*/ 26177387 h 41"/>
                <a:gd name="T14" fmla="*/ 13089661 w 73"/>
                <a:gd name="T15" fmla="*/ 0 h 41"/>
                <a:gd name="T16" fmla="*/ 0 w 73"/>
                <a:gd name="T17" fmla="*/ 15705975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1"/>
                <a:gd name="T29" fmla="*/ 73 w 7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1">
                  <a:moveTo>
                    <a:pt x="0" y="30"/>
                  </a:moveTo>
                  <a:lnTo>
                    <a:pt x="6" y="41"/>
                  </a:lnTo>
                  <a:lnTo>
                    <a:pt x="35" y="41"/>
                  </a:lnTo>
                  <a:lnTo>
                    <a:pt x="46" y="34"/>
                  </a:lnTo>
                  <a:lnTo>
                    <a:pt x="67" y="34"/>
                  </a:lnTo>
                  <a:lnTo>
                    <a:pt x="60" y="23"/>
                  </a:lnTo>
                  <a:lnTo>
                    <a:pt x="73" y="5"/>
                  </a:lnTo>
                  <a:lnTo>
                    <a:pt x="4" y="0"/>
                  </a:lnTo>
                  <a:lnTo>
                    <a:pt x="0" y="3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8" name="Freeform 10759"/>
            <p:cNvSpPr>
              <a:spLocks/>
            </p:cNvSpPr>
            <p:nvPr/>
          </p:nvSpPr>
          <p:spPr bwMode="auto">
            <a:xfrm>
              <a:off x="5100263" y="3234225"/>
              <a:ext cx="144653" cy="72667"/>
            </a:xfrm>
            <a:custGeom>
              <a:avLst/>
              <a:gdLst>
                <a:gd name="T0" fmla="*/ 0 w 73"/>
                <a:gd name="T1" fmla="*/ 157059752 h 41"/>
                <a:gd name="T2" fmla="*/ 19634492 w 73"/>
                <a:gd name="T3" fmla="*/ 214648175 h 41"/>
                <a:gd name="T4" fmla="*/ 114530927 w 73"/>
                <a:gd name="T5" fmla="*/ 214648175 h 41"/>
                <a:gd name="T6" fmla="*/ 150525690 w 73"/>
                <a:gd name="T7" fmla="*/ 178001204 h 41"/>
                <a:gd name="T8" fmla="*/ 219242802 w 73"/>
                <a:gd name="T9" fmla="*/ 178001204 h 41"/>
                <a:gd name="T10" fmla="*/ 196337700 w 73"/>
                <a:gd name="T11" fmla="*/ 120412781 h 41"/>
                <a:gd name="T12" fmla="*/ 238877294 w 73"/>
                <a:gd name="T13" fmla="*/ 26177387 h 41"/>
                <a:gd name="T14" fmla="*/ 13089661 w 73"/>
                <a:gd name="T15" fmla="*/ 0 h 41"/>
                <a:gd name="T16" fmla="*/ 0 w 73"/>
                <a:gd name="T17" fmla="*/ 15705975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41"/>
                <a:gd name="T29" fmla="*/ 73 w 7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41">
                  <a:moveTo>
                    <a:pt x="0" y="30"/>
                  </a:moveTo>
                  <a:lnTo>
                    <a:pt x="6" y="41"/>
                  </a:lnTo>
                  <a:lnTo>
                    <a:pt x="35" y="41"/>
                  </a:lnTo>
                  <a:lnTo>
                    <a:pt x="46" y="34"/>
                  </a:lnTo>
                  <a:lnTo>
                    <a:pt x="67" y="34"/>
                  </a:lnTo>
                  <a:lnTo>
                    <a:pt x="60" y="23"/>
                  </a:lnTo>
                  <a:lnTo>
                    <a:pt x="73" y="5"/>
                  </a:lnTo>
                  <a:lnTo>
                    <a:pt x="4" y="0"/>
                  </a:lnTo>
                  <a:lnTo>
                    <a:pt x="0" y="3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69" name="Freeform 10760"/>
            <p:cNvSpPr>
              <a:spLocks/>
            </p:cNvSpPr>
            <p:nvPr/>
          </p:nvSpPr>
          <p:spPr bwMode="auto">
            <a:xfrm>
              <a:off x="4952125" y="3120915"/>
              <a:ext cx="156853" cy="73898"/>
            </a:xfrm>
            <a:custGeom>
              <a:avLst/>
              <a:gdLst>
                <a:gd name="T0" fmla="*/ 0 w 78"/>
                <a:gd name="T1" fmla="*/ 124736679 h 42"/>
                <a:gd name="T2" fmla="*/ 73058582 w 78"/>
                <a:gd name="T3" fmla="*/ 218288054 h 42"/>
                <a:gd name="T4" fmla="*/ 162719971 w 78"/>
                <a:gd name="T5" fmla="*/ 197498607 h 42"/>
                <a:gd name="T6" fmla="*/ 259025048 w 78"/>
                <a:gd name="T7" fmla="*/ 46776821 h 42"/>
                <a:gd name="T8" fmla="*/ 235778553 w 78"/>
                <a:gd name="T9" fmla="*/ 10393589 h 42"/>
                <a:gd name="T10" fmla="*/ 176003683 w 78"/>
                <a:gd name="T11" fmla="*/ 0 h 42"/>
                <a:gd name="T12" fmla="*/ 89663221 w 78"/>
                <a:gd name="T13" fmla="*/ 57170411 h 42"/>
                <a:gd name="T14" fmla="*/ 36528375 w 78"/>
                <a:gd name="T15" fmla="*/ 31183036 h 42"/>
                <a:gd name="T16" fmla="*/ 0 w 78"/>
                <a:gd name="T17" fmla="*/ 124736679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42"/>
                <a:gd name="T29" fmla="*/ 78 w 7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42">
                  <a:moveTo>
                    <a:pt x="0" y="24"/>
                  </a:moveTo>
                  <a:lnTo>
                    <a:pt x="22" y="42"/>
                  </a:lnTo>
                  <a:lnTo>
                    <a:pt x="49" y="38"/>
                  </a:lnTo>
                  <a:lnTo>
                    <a:pt x="78" y="9"/>
                  </a:lnTo>
                  <a:lnTo>
                    <a:pt x="71" y="2"/>
                  </a:lnTo>
                  <a:lnTo>
                    <a:pt x="53" y="0"/>
                  </a:lnTo>
                  <a:lnTo>
                    <a:pt x="27" y="11"/>
                  </a:lnTo>
                  <a:lnTo>
                    <a:pt x="11" y="6"/>
                  </a:lnTo>
                  <a:lnTo>
                    <a:pt x="0"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0" name="Freeform 10761"/>
            <p:cNvSpPr>
              <a:spLocks/>
            </p:cNvSpPr>
            <p:nvPr/>
          </p:nvSpPr>
          <p:spPr bwMode="auto">
            <a:xfrm>
              <a:off x="4952125" y="3120915"/>
              <a:ext cx="156853" cy="73898"/>
            </a:xfrm>
            <a:custGeom>
              <a:avLst/>
              <a:gdLst>
                <a:gd name="T0" fmla="*/ 0 w 78"/>
                <a:gd name="T1" fmla="*/ 124736679 h 42"/>
                <a:gd name="T2" fmla="*/ 73058582 w 78"/>
                <a:gd name="T3" fmla="*/ 218288054 h 42"/>
                <a:gd name="T4" fmla="*/ 162719971 w 78"/>
                <a:gd name="T5" fmla="*/ 197498607 h 42"/>
                <a:gd name="T6" fmla="*/ 259025048 w 78"/>
                <a:gd name="T7" fmla="*/ 46776821 h 42"/>
                <a:gd name="T8" fmla="*/ 235778553 w 78"/>
                <a:gd name="T9" fmla="*/ 10393589 h 42"/>
                <a:gd name="T10" fmla="*/ 176003683 w 78"/>
                <a:gd name="T11" fmla="*/ 0 h 42"/>
                <a:gd name="T12" fmla="*/ 89663221 w 78"/>
                <a:gd name="T13" fmla="*/ 57170411 h 42"/>
                <a:gd name="T14" fmla="*/ 36528375 w 78"/>
                <a:gd name="T15" fmla="*/ 31183036 h 42"/>
                <a:gd name="T16" fmla="*/ 0 w 78"/>
                <a:gd name="T17" fmla="*/ 124736679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42"/>
                <a:gd name="T29" fmla="*/ 78 w 7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42">
                  <a:moveTo>
                    <a:pt x="0" y="24"/>
                  </a:moveTo>
                  <a:lnTo>
                    <a:pt x="22" y="42"/>
                  </a:lnTo>
                  <a:lnTo>
                    <a:pt x="49" y="38"/>
                  </a:lnTo>
                  <a:lnTo>
                    <a:pt x="78" y="9"/>
                  </a:lnTo>
                  <a:lnTo>
                    <a:pt x="71" y="2"/>
                  </a:lnTo>
                  <a:lnTo>
                    <a:pt x="53" y="0"/>
                  </a:lnTo>
                  <a:lnTo>
                    <a:pt x="27" y="11"/>
                  </a:lnTo>
                  <a:lnTo>
                    <a:pt x="11" y="6"/>
                  </a:lnTo>
                  <a:lnTo>
                    <a:pt x="0" y="2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1" name="Freeform 10762"/>
            <p:cNvSpPr>
              <a:spLocks/>
            </p:cNvSpPr>
            <p:nvPr/>
          </p:nvSpPr>
          <p:spPr bwMode="auto">
            <a:xfrm>
              <a:off x="4903327" y="2949716"/>
              <a:ext cx="237021" cy="155187"/>
            </a:xfrm>
            <a:custGeom>
              <a:avLst/>
              <a:gdLst>
                <a:gd name="T0" fmla="*/ 0 w 119"/>
                <a:gd name="T1" fmla="*/ 79035166 h 87"/>
                <a:gd name="T2" fmla="*/ 124989771 w 119"/>
                <a:gd name="T3" fmla="*/ 0 h 87"/>
                <a:gd name="T4" fmla="*/ 213797243 w 119"/>
                <a:gd name="T5" fmla="*/ 21076197 h 87"/>
                <a:gd name="T6" fmla="*/ 361812114 w 119"/>
                <a:gd name="T7" fmla="*/ 57958968 h 87"/>
                <a:gd name="T8" fmla="*/ 381546100 w 119"/>
                <a:gd name="T9" fmla="*/ 163339955 h 87"/>
                <a:gd name="T10" fmla="*/ 351944214 w 119"/>
                <a:gd name="T11" fmla="*/ 200222726 h 87"/>
                <a:gd name="T12" fmla="*/ 391414000 w 119"/>
                <a:gd name="T13" fmla="*/ 337216859 h 87"/>
                <a:gd name="T14" fmla="*/ 325629814 w 119"/>
                <a:gd name="T15" fmla="*/ 458404420 h 87"/>
                <a:gd name="T16" fmla="*/ 226954443 w 119"/>
                <a:gd name="T17" fmla="*/ 442597847 h 87"/>
                <a:gd name="T18" fmla="*/ 23025100 w 119"/>
                <a:gd name="T19" fmla="*/ 316140662 h 87"/>
                <a:gd name="T20" fmla="*/ 0 w 119"/>
                <a:gd name="T21" fmla="*/ 7903516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87"/>
                <a:gd name="T35" fmla="*/ 119 w 11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87">
                  <a:moveTo>
                    <a:pt x="0" y="15"/>
                  </a:moveTo>
                  <a:lnTo>
                    <a:pt x="38" y="0"/>
                  </a:lnTo>
                  <a:lnTo>
                    <a:pt x="65" y="4"/>
                  </a:lnTo>
                  <a:lnTo>
                    <a:pt x="110" y="11"/>
                  </a:lnTo>
                  <a:lnTo>
                    <a:pt x="116" y="31"/>
                  </a:lnTo>
                  <a:lnTo>
                    <a:pt x="107" y="38"/>
                  </a:lnTo>
                  <a:lnTo>
                    <a:pt x="119" y="64"/>
                  </a:lnTo>
                  <a:lnTo>
                    <a:pt x="99" y="87"/>
                  </a:lnTo>
                  <a:lnTo>
                    <a:pt x="69" y="84"/>
                  </a:lnTo>
                  <a:lnTo>
                    <a:pt x="7" y="6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2" name="Freeform 10763"/>
            <p:cNvSpPr>
              <a:spLocks/>
            </p:cNvSpPr>
            <p:nvPr/>
          </p:nvSpPr>
          <p:spPr bwMode="auto">
            <a:xfrm>
              <a:off x="4903327" y="2949716"/>
              <a:ext cx="237021" cy="155187"/>
            </a:xfrm>
            <a:custGeom>
              <a:avLst/>
              <a:gdLst>
                <a:gd name="T0" fmla="*/ 0 w 119"/>
                <a:gd name="T1" fmla="*/ 79035166 h 87"/>
                <a:gd name="T2" fmla="*/ 124989771 w 119"/>
                <a:gd name="T3" fmla="*/ 0 h 87"/>
                <a:gd name="T4" fmla="*/ 213797243 w 119"/>
                <a:gd name="T5" fmla="*/ 21076197 h 87"/>
                <a:gd name="T6" fmla="*/ 361812114 w 119"/>
                <a:gd name="T7" fmla="*/ 57958968 h 87"/>
                <a:gd name="T8" fmla="*/ 381546100 w 119"/>
                <a:gd name="T9" fmla="*/ 163339955 h 87"/>
                <a:gd name="T10" fmla="*/ 351944214 w 119"/>
                <a:gd name="T11" fmla="*/ 200222726 h 87"/>
                <a:gd name="T12" fmla="*/ 391414000 w 119"/>
                <a:gd name="T13" fmla="*/ 337216859 h 87"/>
                <a:gd name="T14" fmla="*/ 325629814 w 119"/>
                <a:gd name="T15" fmla="*/ 458404420 h 87"/>
                <a:gd name="T16" fmla="*/ 226954443 w 119"/>
                <a:gd name="T17" fmla="*/ 442597847 h 87"/>
                <a:gd name="T18" fmla="*/ 23025100 w 119"/>
                <a:gd name="T19" fmla="*/ 316140662 h 87"/>
                <a:gd name="T20" fmla="*/ 0 w 119"/>
                <a:gd name="T21" fmla="*/ 7903516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87"/>
                <a:gd name="T35" fmla="*/ 119 w 11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87">
                  <a:moveTo>
                    <a:pt x="0" y="15"/>
                  </a:moveTo>
                  <a:lnTo>
                    <a:pt x="38" y="0"/>
                  </a:lnTo>
                  <a:lnTo>
                    <a:pt x="65" y="4"/>
                  </a:lnTo>
                  <a:lnTo>
                    <a:pt x="110" y="11"/>
                  </a:lnTo>
                  <a:lnTo>
                    <a:pt x="116" y="31"/>
                  </a:lnTo>
                  <a:lnTo>
                    <a:pt x="107" y="38"/>
                  </a:lnTo>
                  <a:lnTo>
                    <a:pt x="119" y="64"/>
                  </a:lnTo>
                  <a:lnTo>
                    <a:pt x="99" y="87"/>
                  </a:lnTo>
                  <a:lnTo>
                    <a:pt x="69" y="84"/>
                  </a:lnTo>
                  <a:lnTo>
                    <a:pt x="7" y="60"/>
                  </a:lnTo>
                  <a:lnTo>
                    <a:pt x="0" y="15"/>
                  </a:lnTo>
                </a:path>
              </a:pathLst>
            </a:custGeom>
            <a:solidFill>
              <a:srgbClr val="202B6C"/>
            </a:solidFill>
            <a:ln w="6350">
              <a:solidFill>
                <a:srgbClr val="9C9A9A"/>
              </a:solidFill>
              <a:prstDash val="solid"/>
              <a:round/>
              <a:headEnd/>
              <a:tailEnd/>
            </a:ln>
            <a:extLst/>
          </p:spPr>
          <p:txBody>
            <a:bodyPr/>
            <a:lstStyle/>
            <a:p>
              <a:pPr fontAlgn="auto">
                <a:spcBef>
                  <a:spcPts val="0"/>
                </a:spcBef>
                <a:spcAft>
                  <a:spcPts val="0"/>
                </a:spcAft>
              </a:pPr>
              <a:endParaRPr lang="en-US" sz="1600" b="1" kern="0" dirty="0">
                <a:solidFill>
                  <a:srgbClr val="808080"/>
                </a:solidFill>
                <a:latin typeface="Arial" pitchFamily="34" charset="0"/>
                <a:ea typeface="ＭＳ Ｐゴシック"/>
              </a:endParaRPr>
            </a:p>
          </p:txBody>
        </p:sp>
        <p:sp>
          <p:nvSpPr>
            <p:cNvPr id="473" name="Freeform 10764"/>
            <p:cNvSpPr>
              <a:spLocks/>
            </p:cNvSpPr>
            <p:nvPr/>
          </p:nvSpPr>
          <p:spPr bwMode="auto">
            <a:xfrm>
              <a:off x="5046237" y="3128304"/>
              <a:ext cx="221335" cy="118238"/>
            </a:xfrm>
            <a:custGeom>
              <a:avLst/>
              <a:gdLst>
                <a:gd name="T0" fmla="*/ 0 w 111"/>
                <a:gd name="T1" fmla="*/ 177236651 h 67"/>
                <a:gd name="T2" fmla="*/ 95493251 w 111"/>
                <a:gd name="T3" fmla="*/ 26064949 h 67"/>
                <a:gd name="T4" fmla="*/ 256846423 w 111"/>
                <a:gd name="T5" fmla="*/ 0 h 67"/>
                <a:gd name="T6" fmla="*/ 309532542 w 111"/>
                <a:gd name="T7" fmla="*/ 114682137 h 67"/>
                <a:gd name="T8" fmla="*/ 316118534 w 111"/>
                <a:gd name="T9" fmla="*/ 224150830 h 67"/>
                <a:gd name="T10" fmla="*/ 365511658 w 111"/>
                <a:gd name="T11" fmla="*/ 234577719 h 67"/>
                <a:gd name="T12" fmla="*/ 329290518 w 111"/>
                <a:gd name="T13" fmla="*/ 349259857 h 67"/>
                <a:gd name="T14" fmla="*/ 95493251 w 111"/>
                <a:gd name="T15" fmla="*/ 312770293 h 67"/>
                <a:gd name="T16" fmla="*/ 0 w 111"/>
                <a:gd name="T17" fmla="*/ 17723665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67"/>
                <a:gd name="T29" fmla="*/ 111 w 111"/>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67">
                  <a:moveTo>
                    <a:pt x="0" y="34"/>
                  </a:moveTo>
                  <a:lnTo>
                    <a:pt x="29" y="5"/>
                  </a:lnTo>
                  <a:lnTo>
                    <a:pt x="78" y="0"/>
                  </a:lnTo>
                  <a:lnTo>
                    <a:pt x="94" y="22"/>
                  </a:lnTo>
                  <a:lnTo>
                    <a:pt x="96" y="43"/>
                  </a:lnTo>
                  <a:lnTo>
                    <a:pt x="111" y="45"/>
                  </a:lnTo>
                  <a:lnTo>
                    <a:pt x="100" y="67"/>
                  </a:lnTo>
                  <a:lnTo>
                    <a:pt x="29" y="60"/>
                  </a:lnTo>
                  <a:lnTo>
                    <a:pt x="0"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4" name="Freeform 10765"/>
            <p:cNvSpPr>
              <a:spLocks/>
            </p:cNvSpPr>
            <p:nvPr/>
          </p:nvSpPr>
          <p:spPr bwMode="auto">
            <a:xfrm>
              <a:off x="5046237" y="3128304"/>
              <a:ext cx="221335" cy="118238"/>
            </a:xfrm>
            <a:custGeom>
              <a:avLst/>
              <a:gdLst>
                <a:gd name="T0" fmla="*/ 0 w 111"/>
                <a:gd name="T1" fmla="*/ 177236651 h 67"/>
                <a:gd name="T2" fmla="*/ 95493251 w 111"/>
                <a:gd name="T3" fmla="*/ 26064949 h 67"/>
                <a:gd name="T4" fmla="*/ 256846423 w 111"/>
                <a:gd name="T5" fmla="*/ 0 h 67"/>
                <a:gd name="T6" fmla="*/ 309532542 w 111"/>
                <a:gd name="T7" fmla="*/ 114682137 h 67"/>
                <a:gd name="T8" fmla="*/ 316118534 w 111"/>
                <a:gd name="T9" fmla="*/ 224150830 h 67"/>
                <a:gd name="T10" fmla="*/ 365511658 w 111"/>
                <a:gd name="T11" fmla="*/ 234577719 h 67"/>
                <a:gd name="T12" fmla="*/ 329290518 w 111"/>
                <a:gd name="T13" fmla="*/ 349259857 h 67"/>
                <a:gd name="T14" fmla="*/ 95493251 w 111"/>
                <a:gd name="T15" fmla="*/ 312770293 h 67"/>
                <a:gd name="T16" fmla="*/ 0 w 111"/>
                <a:gd name="T17" fmla="*/ 17723665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67"/>
                <a:gd name="T29" fmla="*/ 111 w 111"/>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67">
                  <a:moveTo>
                    <a:pt x="0" y="34"/>
                  </a:moveTo>
                  <a:lnTo>
                    <a:pt x="29" y="5"/>
                  </a:lnTo>
                  <a:lnTo>
                    <a:pt x="78" y="0"/>
                  </a:lnTo>
                  <a:lnTo>
                    <a:pt x="94" y="22"/>
                  </a:lnTo>
                  <a:lnTo>
                    <a:pt x="96" y="43"/>
                  </a:lnTo>
                  <a:lnTo>
                    <a:pt x="111" y="45"/>
                  </a:lnTo>
                  <a:lnTo>
                    <a:pt x="100" y="67"/>
                  </a:lnTo>
                  <a:lnTo>
                    <a:pt x="29" y="60"/>
                  </a:lnTo>
                  <a:lnTo>
                    <a:pt x="0" y="3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5" name="Freeform 10766"/>
            <p:cNvSpPr>
              <a:spLocks/>
            </p:cNvSpPr>
            <p:nvPr/>
          </p:nvSpPr>
          <p:spPr bwMode="auto">
            <a:xfrm>
              <a:off x="4849299" y="3053173"/>
              <a:ext cx="250964" cy="89910"/>
            </a:xfrm>
            <a:custGeom>
              <a:avLst/>
              <a:gdLst>
                <a:gd name="T0" fmla="*/ 0 w 126"/>
                <a:gd name="T1" fmla="*/ 57282757 h 51"/>
                <a:gd name="T2" fmla="*/ 88809286 w 126"/>
                <a:gd name="T3" fmla="*/ 0 h 51"/>
                <a:gd name="T4" fmla="*/ 111832571 w 126"/>
                <a:gd name="T5" fmla="*/ 20830300 h 51"/>
                <a:gd name="T6" fmla="*/ 315763729 w 126"/>
                <a:gd name="T7" fmla="*/ 135395813 h 51"/>
                <a:gd name="T8" fmla="*/ 414439100 w 126"/>
                <a:gd name="T9" fmla="*/ 161431984 h 51"/>
                <a:gd name="T10" fmla="*/ 397992600 w 126"/>
                <a:gd name="T11" fmla="*/ 208300727 h 51"/>
                <a:gd name="T12" fmla="*/ 345365614 w 126"/>
                <a:gd name="T13" fmla="*/ 197886713 h 51"/>
                <a:gd name="T14" fmla="*/ 259847443 w 126"/>
                <a:gd name="T15" fmla="*/ 265583484 h 51"/>
                <a:gd name="T16" fmla="*/ 207220457 w 126"/>
                <a:gd name="T17" fmla="*/ 244753184 h 51"/>
                <a:gd name="T18" fmla="*/ 194063257 w 126"/>
                <a:gd name="T19" fmla="*/ 182262284 h 51"/>
                <a:gd name="T20" fmla="*/ 75652086 w 126"/>
                <a:gd name="T21" fmla="*/ 182262284 h 51"/>
                <a:gd name="T22" fmla="*/ 0 w 126"/>
                <a:gd name="T23" fmla="*/ 57282757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51"/>
                <a:gd name="T38" fmla="*/ 126 w 126"/>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51">
                  <a:moveTo>
                    <a:pt x="0" y="11"/>
                  </a:moveTo>
                  <a:lnTo>
                    <a:pt x="27" y="0"/>
                  </a:lnTo>
                  <a:lnTo>
                    <a:pt x="34" y="4"/>
                  </a:lnTo>
                  <a:lnTo>
                    <a:pt x="96" y="26"/>
                  </a:lnTo>
                  <a:lnTo>
                    <a:pt x="126" y="31"/>
                  </a:lnTo>
                  <a:lnTo>
                    <a:pt x="121" y="40"/>
                  </a:lnTo>
                  <a:lnTo>
                    <a:pt x="105" y="38"/>
                  </a:lnTo>
                  <a:lnTo>
                    <a:pt x="79" y="51"/>
                  </a:lnTo>
                  <a:lnTo>
                    <a:pt x="63" y="47"/>
                  </a:lnTo>
                  <a:lnTo>
                    <a:pt x="59" y="35"/>
                  </a:lnTo>
                  <a:lnTo>
                    <a:pt x="23" y="35"/>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6" name="Freeform 10767"/>
            <p:cNvSpPr>
              <a:spLocks/>
            </p:cNvSpPr>
            <p:nvPr/>
          </p:nvSpPr>
          <p:spPr bwMode="auto">
            <a:xfrm>
              <a:off x="4849299" y="3053173"/>
              <a:ext cx="250964" cy="89910"/>
            </a:xfrm>
            <a:custGeom>
              <a:avLst/>
              <a:gdLst>
                <a:gd name="T0" fmla="*/ 0 w 126"/>
                <a:gd name="T1" fmla="*/ 57282757 h 51"/>
                <a:gd name="T2" fmla="*/ 88809286 w 126"/>
                <a:gd name="T3" fmla="*/ 0 h 51"/>
                <a:gd name="T4" fmla="*/ 111832571 w 126"/>
                <a:gd name="T5" fmla="*/ 20830300 h 51"/>
                <a:gd name="T6" fmla="*/ 315763729 w 126"/>
                <a:gd name="T7" fmla="*/ 135395813 h 51"/>
                <a:gd name="T8" fmla="*/ 414439100 w 126"/>
                <a:gd name="T9" fmla="*/ 161431984 h 51"/>
                <a:gd name="T10" fmla="*/ 397992600 w 126"/>
                <a:gd name="T11" fmla="*/ 208300727 h 51"/>
                <a:gd name="T12" fmla="*/ 345365614 w 126"/>
                <a:gd name="T13" fmla="*/ 197886713 h 51"/>
                <a:gd name="T14" fmla="*/ 259847443 w 126"/>
                <a:gd name="T15" fmla="*/ 265583484 h 51"/>
                <a:gd name="T16" fmla="*/ 207220457 w 126"/>
                <a:gd name="T17" fmla="*/ 244753184 h 51"/>
                <a:gd name="T18" fmla="*/ 194063257 w 126"/>
                <a:gd name="T19" fmla="*/ 182262284 h 51"/>
                <a:gd name="T20" fmla="*/ 75652086 w 126"/>
                <a:gd name="T21" fmla="*/ 182262284 h 51"/>
                <a:gd name="T22" fmla="*/ 0 w 126"/>
                <a:gd name="T23" fmla="*/ 57282757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51"/>
                <a:gd name="T38" fmla="*/ 126 w 126"/>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51">
                  <a:moveTo>
                    <a:pt x="0" y="11"/>
                  </a:moveTo>
                  <a:lnTo>
                    <a:pt x="27" y="0"/>
                  </a:lnTo>
                  <a:lnTo>
                    <a:pt x="34" y="4"/>
                  </a:lnTo>
                  <a:lnTo>
                    <a:pt x="96" y="26"/>
                  </a:lnTo>
                  <a:lnTo>
                    <a:pt x="126" y="31"/>
                  </a:lnTo>
                  <a:lnTo>
                    <a:pt x="121" y="40"/>
                  </a:lnTo>
                  <a:lnTo>
                    <a:pt x="105" y="38"/>
                  </a:lnTo>
                  <a:lnTo>
                    <a:pt x="79" y="51"/>
                  </a:lnTo>
                  <a:lnTo>
                    <a:pt x="63" y="47"/>
                  </a:lnTo>
                  <a:lnTo>
                    <a:pt x="59" y="35"/>
                  </a:lnTo>
                  <a:lnTo>
                    <a:pt x="23" y="35"/>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7" name="Freeform 10768"/>
            <p:cNvSpPr>
              <a:spLocks/>
            </p:cNvSpPr>
            <p:nvPr/>
          </p:nvSpPr>
          <p:spPr bwMode="auto">
            <a:xfrm>
              <a:off x="4894611" y="3162790"/>
              <a:ext cx="123739" cy="119469"/>
            </a:xfrm>
            <a:custGeom>
              <a:avLst/>
              <a:gdLst>
                <a:gd name="T0" fmla="*/ 0 w 62"/>
                <a:gd name="T1" fmla="*/ 105343196 h 67"/>
                <a:gd name="T2" fmla="*/ 0 w 62"/>
                <a:gd name="T3" fmla="*/ 152745911 h 67"/>
                <a:gd name="T4" fmla="*/ 29663516 w 62"/>
                <a:gd name="T5" fmla="*/ 131677272 h 67"/>
                <a:gd name="T6" fmla="*/ 88988731 w 62"/>
                <a:gd name="T7" fmla="*/ 258089107 h 67"/>
                <a:gd name="T8" fmla="*/ 191159430 w 62"/>
                <a:gd name="T9" fmla="*/ 352896834 h 67"/>
                <a:gd name="T10" fmla="*/ 79100893 w 62"/>
                <a:gd name="T11" fmla="*/ 105343196 h 67"/>
                <a:gd name="T12" fmla="*/ 191159430 w 62"/>
                <a:gd name="T13" fmla="*/ 152745911 h 67"/>
                <a:gd name="T14" fmla="*/ 204343215 w 62"/>
                <a:gd name="T15" fmla="*/ 84274557 h 67"/>
                <a:gd name="T16" fmla="*/ 161497732 w 62"/>
                <a:gd name="T17" fmla="*/ 94807727 h 67"/>
                <a:gd name="T18" fmla="*/ 88988731 w 62"/>
                <a:gd name="T19" fmla="*/ 0 h 67"/>
                <a:gd name="T20" fmla="*/ 0 w 62"/>
                <a:gd name="T21" fmla="*/ 36869544 h 67"/>
                <a:gd name="T22" fmla="*/ 0 w 62"/>
                <a:gd name="T23" fmla="*/ 10534319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67"/>
                <a:gd name="T38" fmla="*/ 62 w 62"/>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67">
                  <a:moveTo>
                    <a:pt x="0" y="20"/>
                  </a:moveTo>
                  <a:lnTo>
                    <a:pt x="0" y="29"/>
                  </a:lnTo>
                  <a:lnTo>
                    <a:pt x="9" y="25"/>
                  </a:lnTo>
                  <a:lnTo>
                    <a:pt x="27" y="49"/>
                  </a:lnTo>
                  <a:lnTo>
                    <a:pt x="58" y="67"/>
                  </a:lnTo>
                  <a:lnTo>
                    <a:pt x="24" y="20"/>
                  </a:lnTo>
                  <a:lnTo>
                    <a:pt x="58" y="29"/>
                  </a:lnTo>
                  <a:lnTo>
                    <a:pt x="62" y="16"/>
                  </a:lnTo>
                  <a:lnTo>
                    <a:pt x="49" y="18"/>
                  </a:lnTo>
                  <a:lnTo>
                    <a:pt x="27" y="0"/>
                  </a:lnTo>
                  <a:lnTo>
                    <a:pt x="0" y="7"/>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8" name="Freeform 10769"/>
            <p:cNvSpPr>
              <a:spLocks/>
            </p:cNvSpPr>
            <p:nvPr/>
          </p:nvSpPr>
          <p:spPr bwMode="auto">
            <a:xfrm>
              <a:off x="4894611" y="3162790"/>
              <a:ext cx="123739" cy="119469"/>
            </a:xfrm>
            <a:custGeom>
              <a:avLst/>
              <a:gdLst>
                <a:gd name="T0" fmla="*/ 0 w 62"/>
                <a:gd name="T1" fmla="*/ 105343196 h 67"/>
                <a:gd name="T2" fmla="*/ 0 w 62"/>
                <a:gd name="T3" fmla="*/ 152745911 h 67"/>
                <a:gd name="T4" fmla="*/ 29663516 w 62"/>
                <a:gd name="T5" fmla="*/ 131677272 h 67"/>
                <a:gd name="T6" fmla="*/ 88988731 w 62"/>
                <a:gd name="T7" fmla="*/ 258089107 h 67"/>
                <a:gd name="T8" fmla="*/ 191159430 w 62"/>
                <a:gd name="T9" fmla="*/ 352896834 h 67"/>
                <a:gd name="T10" fmla="*/ 79100893 w 62"/>
                <a:gd name="T11" fmla="*/ 105343196 h 67"/>
                <a:gd name="T12" fmla="*/ 191159430 w 62"/>
                <a:gd name="T13" fmla="*/ 152745911 h 67"/>
                <a:gd name="T14" fmla="*/ 204343215 w 62"/>
                <a:gd name="T15" fmla="*/ 84274557 h 67"/>
                <a:gd name="T16" fmla="*/ 161497732 w 62"/>
                <a:gd name="T17" fmla="*/ 94807727 h 67"/>
                <a:gd name="T18" fmla="*/ 88988731 w 62"/>
                <a:gd name="T19" fmla="*/ 0 h 67"/>
                <a:gd name="T20" fmla="*/ 0 w 62"/>
                <a:gd name="T21" fmla="*/ 36869544 h 67"/>
                <a:gd name="T22" fmla="*/ 0 w 62"/>
                <a:gd name="T23" fmla="*/ 10534319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67"/>
                <a:gd name="T38" fmla="*/ 62 w 62"/>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67">
                  <a:moveTo>
                    <a:pt x="0" y="20"/>
                  </a:moveTo>
                  <a:lnTo>
                    <a:pt x="0" y="29"/>
                  </a:lnTo>
                  <a:lnTo>
                    <a:pt x="9" y="25"/>
                  </a:lnTo>
                  <a:lnTo>
                    <a:pt x="27" y="49"/>
                  </a:lnTo>
                  <a:lnTo>
                    <a:pt x="58" y="67"/>
                  </a:lnTo>
                  <a:lnTo>
                    <a:pt x="24" y="20"/>
                  </a:lnTo>
                  <a:lnTo>
                    <a:pt x="58" y="29"/>
                  </a:lnTo>
                  <a:lnTo>
                    <a:pt x="62" y="16"/>
                  </a:lnTo>
                  <a:lnTo>
                    <a:pt x="49" y="18"/>
                  </a:lnTo>
                  <a:lnTo>
                    <a:pt x="27" y="0"/>
                  </a:lnTo>
                  <a:lnTo>
                    <a:pt x="0" y="7"/>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79" name="Freeform 10770"/>
            <p:cNvSpPr>
              <a:spLocks/>
            </p:cNvSpPr>
            <p:nvPr/>
          </p:nvSpPr>
          <p:spPr bwMode="auto">
            <a:xfrm>
              <a:off x="4894611" y="3162790"/>
              <a:ext cx="57512" cy="35717"/>
            </a:xfrm>
            <a:custGeom>
              <a:avLst/>
              <a:gdLst>
                <a:gd name="T0" fmla="*/ 0 w 29"/>
                <a:gd name="T1" fmla="*/ 105505295 h 20"/>
                <a:gd name="T2" fmla="*/ 58950952 w 29"/>
                <a:gd name="T3" fmla="*/ 94955916 h 20"/>
                <a:gd name="T4" fmla="*/ 94977638 w 29"/>
                <a:gd name="T5" fmla="*/ 0 h 20"/>
                <a:gd name="T6" fmla="*/ 0 w 29"/>
                <a:gd name="T7" fmla="*/ 36926278 h 20"/>
                <a:gd name="T8" fmla="*/ 0 w 29"/>
                <a:gd name="T9" fmla="*/ 105505295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0" y="20"/>
                  </a:moveTo>
                  <a:lnTo>
                    <a:pt x="18" y="18"/>
                  </a:lnTo>
                  <a:lnTo>
                    <a:pt x="29" y="0"/>
                  </a:lnTo>
                  <a:lnTo>
                    <a:pt x="0" y="7"/>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0" name="Freeform 10771"/>
            <p:cNvSpPr>
              <a:spLocks/>
            </p:cNvSpPr>
            <p:nvPr/>
          </p:nvSpPr>
          <p:spPr bwMode="auto">
            <a:xfrm>
              <a:off x="4894611" y="3162790"/>
              <a:ext cx="57512" cy="35717"/>
            </a:xfrm>
            <a:custGeom>
              <a:avLst/>
              <a:gdLst>
                <a:gd name="T0" fmla="*/ 0 w 29"/>
                <a:gd name="T1" fmla="*/ 105505295 h 20"/>
                <a:gd name="T2" fmla="*/ 58950952 w 29"/>
                <a:gd name="T3" fmla="*/ 94955916 h 20"/>
                <a:gd name="T4" fmla="*/ 94977638 w 29"/>
                <a:gd name="T5" fmla="*/ 0 h 20"/>
                <a:gd name="T6" fmla="*/ 0 w 29"/>
                <a:gd name="T7" fmla="*/ 36926278 h 20"/>
                <a:gd name="T8" fmla="*/ 0 w 29"/>
                <a:gd name="T9" fmla="*/ 105505295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0" y="20"/>
                  </a:moveTo>
                  <a:lnTo>
                    <a:pt x="18" y="18"/>
                  </a:lnTo>
                  <a:lnTo>
                    <a:pt x="29" y="0"/>
                  </a:lnTo>
                  <a:lnTo>
                    <a:pt x="0" y="7"/>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1" name="Freeform 10772"/>
            <p:cNvSpPr>
              <a:spLocks/>
            </p:cNvSpPr>
            <p:nvPr/>
          </p:nvSpPr>
          <p:spPr bwMode="auto">
            <a:xfrm>
              <a:off x="4849299" y="3053173"/>
              <a:ext cx="165566" cy="59119"/>
            </a:xfrm>
            <a:custGeom>
              <a:avLst/>
              <a:gdLst>
                <a:gd name="T0" fmla="*/ 0 w 83"/>
                <a:gd name="T1" fmla="*/ 58209873 h 33"/>
                <a:gd name="T2" fmla="*/ 88941512 w 83"/>
                <a:gd name="T3" fmla="*/ 0 h 33"/>
                <a:gd name="T4" fmla="*/ 112001365 w 83"/>
                <a:gd name="T5" fmla="*/ 21167436 h 33"/>
                <a:gd name="T6" fmla="*/ 273414884 w 83"/>
                <a:gd name="T7" fmla="*/ 116419745 h 33"/>
                <a:gd name="T8" fmla="*/ 194354348 w 83"/>
                <a:gd name="T9" fmla="*/ 174629618 h 33"/>
                <a:gd name="T10" fmla="*/ 75766271 w 83"/>
                <a:gd name="T11" fmla="*/ 174629618 h 33"/>
                <a:gd name="T12" fmla="*/ 0 w 83"/>
                <a:gd name="T13" fmla="*/ 58209873 h 33"/>
                <a:gd name="T14" fmla="*/ 0 60000 65536"/>
                <a:gd name="T15" fmla="*/ 0 60000 65536"/>
                <a:gd name="T16" fmla="*/ 0 60000 65536"/>
                <a:gd name="T17" fmla="*/ 0 60000 65536"/>
                <a:gd name="T18" fmla="*/ 0 60000 65536"/>
                <a:gd name="T19" fmla="*/ 0 60000 65536"/>
                <a:gd name="T20" fmla="*/ 0 60000 65536"/>
                <a:gd name="T21" fmla="*/ 0 w 83"/>
                <a:gd name="T22" fmla="*/ 0 h 33"/>
                <a:gd name="T23" fmla="*/ 83 w 8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3">
                  <a:moveTo>
                    <a:pt x="0" y="11"/>
                  </a:moveTo>
                  <a:lnTo>
                    <a:pt x="27" y="0"/>
                  </a:lnTo>
                  <a:lnTo>
                    <a:pt x="34" y="4"/>
                  </a:lnTo>
                  <a:lnTo>
                    <a:pt x="83" y="22"/>
                  </a:lnTo>
                  <a:lnTo>
                    <a:pt x="59" y="33"/>
                  </a:lnTo>
                  <a:lnTo>
                    <a:pt x="23" y="33"/>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2" name="Freeform 10773"/>
            <p:cNvSpPr>
              <a:spLocks/>
            </p:cNvSpPr>
            <p:nvPr/>
          </p:nvSpPr>
          <p:spPr bwMode="auto">
            <a:xfrm>
              <a:off x="4849299" y="3053173"/>
              <a:ext cx="165566" cy="59119"/>
            </a:xfrm>
            <a:custGeom>
              <a:avLst/>
              <a:gdLst>
                <a:gd name="T0" fmla="*/ 0 w 83"/>
                <a:gd name="T1" fmla="*/ 58209873 h 33"/>
                <a:gd name="T2" fmla="*/ 88941512 w 83"/>
                <a:gd name="T3" fmla="*/ 0 h 33"/>
                <a:gd name="T4" fmla="*/ 112001365 w 83"/>
                <a:gd name="T5" fmla="*/ 21167436 h 33"/>
                <a:gd name="T6" fmla="*/ 273414884 w 83"/>
                <a:gd name="T7" fmla="*/ 116419745 h 33"/>
                <a:gd name="T8" fmla="*/ 194354348 w 83"/>
                <a:gd name="T9" fmla="*/ 174629618 h 33"/>
                <a:gd name="T10" fmla="*/ 75766271 w 83"/>
                <a:gd name="T11" fmla="*/ 174629618 h 33"/>
                <a:gd name="T12" fmla="*/ 0 w 83"/>
                <a:gd name="T13" fmla="*/ 58209873 h 33"/>
                <a:gd name="T14" fmla="*/ 0 60000 65536"/>
                <a:gd name="T15" fmla="*/ 0 60000 65536"/>
                <a:gd name="T16" fmla="*/ 0 60000 65536"/>
                <a:gd name="T17" fmla="*/ 0 60000 65536"/>
                <a:gd name="T18" fmla="*/ 0 60000 65536"/>
                <a:gd name="T19" fmla="*/ 0 60000 65536"/>
                <a:gd name="T20" fmla="*/ 0 60000 65536"/>
                <a:gd name="T21" fmla="*/ 0 w 83"/>
                <a:gd name="T22" fmla="*/ 0 h 33"/>
                <a:gd name="T23" fmla="*/ 83 w 8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33">
                  <a:moveTo>
                    <a:pt x="0" y="11"/>
                  </a:moveTo>
                  <a:lnTo>
                    <a:pt x="27" y="0"/>
                  </a:lnTo>
                  <a:lnTo>
                    <a:pt x="34" y="4"/>
                  </a:lnTo>
                  <a:lnTo>
                    <a:pt x="83" y="22"/>
                  </a:lnTo>
                  <a:lnTo>
                    <a:pt x="59" y="33"/>
                  </a:lnTo>
                  <a:lnTo>
                    <a:pt x="23" y="33"/>
                  </a:lnTo>
                  <a:lnTo>
                    <a:pt x="0" y="1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3" name="Freeform 10774"/>
            <p:cNvSpPr>
              <a:spLocks/>
            </p:cNvSpPr>
            <p:nvPr/>
          </p:nvSpPr>
          <p:spPr bwMode="auto">
            <a:xfrm>
              <a:off x="631726" y="2396708"/>
              <a:ext cx="698863" cy="548081"/>
            </a:xfrm>
            <a:custGeom>
              <a:avLst/>
              <a:gdLst>
                <a:gd name="T0" fmla="*/ 131521620 w 351"/>
                <a:gd name="T1" fmla="*/ 525639588 h 308"/>
                <a:gd name="T2" fmla="*/ 170977380 w 351"/>
                <a:gd name="T3" fmla="*/ 572947931 h 308"/>
                <a:gd name="T4" fmla="*/ 279482082 w 351"/>
                <a:gd name="T5" fmla="*/ 551922255 h 308"/>
                <a:gd name="T6" fmla="*/ 236738190 w 351"/>
                <a:gd name="T7" fmla="*/ 515127897 h 308"/>
                <a:gd name="T8" fmla="*/ 170977380 w 351"/>
                <a:gd name="T9" fmla="*/ 467819554 h 308"/>
                <a:gd name="T10" fmla="*/ 82201466 w 351"/>
                <a:gd name="T11" fmla="*/ 325896820 h 308"/>
                <a:gd name="T12" fmla="*/ 177553643 w 351"/>
                <a:gd name="T13" fmla="*/ 247051111 h 308"/>
                <a:gd name="T14" fmla="*/ 249890715 w 351"/>
                <a:gd name="T15" fmla="*/ 173462394 h 308"/>
                <a:gd name="T16" fmla="*/ 309075263 w 351"/>
                <a:gd name="T17" fmla="*/ 94614392 h 308"/>
                <a:gd name="T18" fmla="*/ 315651525 w 351"/>
                <a:gd name="T19" fmla="*/ 68334018 h 308"/>
                <a:gd name="T20" fmla="*/ 440596883 w 351"/>
                <a:gd name="T21" fmla="*/ 0 h 308"/>
                <a:gd name="T22" fmla="*/ 457035725 w 351"/>
                <a:gd name="T23" fmla="*/ 68334018 h 308"/>
                <a:gd name="T24" fmla="*/ 499781430 w 351"/>
                <a:gd name="T25" fmla="*/ 36794358 h 308"/>
                <a:gd name="T26" fmla="*/ 631303050 w 351"/>
                <a:gd name="T27" fmla="*/ 105128376 h 308"/>
                <a:gd name="T28" fmla="*/ 1042306752 w 351"/>
                <a:gd name="T29" fmla="*/ 1140638869 h 308"/>
                <a:gd name="T30" fmla="*/ 1154099585 w 351"/>
                <a:gd name="T31" fmla="*/ 1219484578 h 308"/>
                <a:gd name="T32" fmla="*/ 1094915037 w 351"/>
                <a:gd name="T33" fmla="*/ 1208972887 h 308"/>
                <a:gd name="T34" fmla="*/ 1094915037 w 351"/>
                <a:gd name="T35" fmla="*/ 1161664544 h 308"/>
                <a:gd name="T36" fmla="*/ 927225788 w 351"/>
                <a:gd name="T37" fmla="*/ 1161664544 h 308"/>
                <a:gd name="T38" fmla="*/ 838448060 w 351"/>
                <a:gd name="T39" fmla="*/ 1056536168 h 308"/>
                <a:gd name="T40" fmla="*/ 779263512 w 351"/>
                <a:gd name="T41" fmla="*/ 1046024477 h 308"/>
                <a:gd name="T42" fmla="*/ 772687250 w 351"/>
                <a:gd name="T43" fmla="*/ 1114358495 h 308"/>
                <a:gd name="T44" fmla="*/ 631303050 w 351"/>
                <a:gd name="T45" fmla="*/ 1245767245 h 308"/>
                <a:gd name="T46" fmla="*/ 624726788 w 351"/>
                <a:gd name="T47" fmla="*/ 1187947212 h 308"/>
                <a:gd name="T48" fmla="*/ 736519621 w 351"/>
                <a:gd name="T49" fmla="*/ 1082818835 h 308"/>
                <a:gd name="T50" fmla="*/ 720078965 w 351"/>
                <a:gd name="T51" fmla="*/ 1019741809 h 308"/>
                <a:gd name="T52" fmla="*/ 683911335 w 351"/>
                <a:gd name="T53" fmla="*/ 951410085 h 308"/>
                <a:gd name="T54" fmla="*/ 542525322 w 351"/>
                <a:gd name="T55" fmla="*/ 1219484578 h 308"/>
                <a:gd name="T56" fmla="*/ 535949059 w 351"/>
                <a:gd name="T57" fmla="*/ 1324612954 h 308"/>
                <a:gd name="T58" fmla="*/ 345242892 w 351"/>
                <a:gd name="T59" fmla="*/ 1466535688 h 308"/>
                <a:gd name="T60" fmla="*/ 322227787 w 351"/>
                <a:gd name="T61" fmla="*/ 1561152374 h 308"/>
                <a:gd name="T62" fmla="*/ 184129905 w 351"/>
                <a:gd name="T63" fmla="*/ 1618972407 h 308"/>
                <a:gd name="T64" fmla="*/ 309075263 w 351"/>
                <a:gd name="T65" fmla="*/ 1540126699 h 308"/>
                <a:gd name="T66" fmla="*/ 361683548 w 351"/>
                <a:gd name="T67" fmla="*/ 1456023998 h 308"/>
                <a:gd name="T68" fmla="*/ 381412335 w 351"/>
                <a:gd name="T69" fmla="*/ 1293075588 h 308"/>
                <a:gd name="T70" fmla="*/ 351819154 w 351"/>
                <a:gd name="T71" fmla="*/ 1303587279 h 308"/>
                <a:gd name="T72" fmla="*/ 236738190 w 351"/>
                <a:gd name="T73" fmla="*/ 1293075588 h 308"/>
                <a:gd name="T74" fmla="*/ 213721272 w 351"/>
                <a:gd name="T75" fmla="*/ 1140638869 h 308"/>
                <a:gd name="T76" fmla="*/ 190706167 w 351"/>
                <a:gd name="T77" fmla="*/ 1198458902 h 308"/>
                <a:gd name="T78" fmla="*/ 141386013 w 351"/>
                <a:gd name="T79" fmla="*/ 1140638869 h 308"/>
                <a:gd name="T80" fmla="*/ 111792833 w 351"/>
                <a:gd name="T81" fmla="*/ 1067050152 h 308"/>
                <a:gd name="T82" fmla="*/ 111792833 w 351"/>
                <a:gd name="T83" fmla="*/ 1009230119 h 308"/>
                <a:gd name="T84" fmla="*/ 111792833 w 351"/>
                <a:gd name="T85" fmla="*/ 914613433 h 308"/>
                <a:gd name="T86" fmla="*/ 256466977 w 351"/>
                <a:gd name="T87" fmla="*/ 725384650 h 308"/>
                <a:gd name="T88" fmla="*/ 213721272 w 351"/>
                <a:gd name="T89" fmla="*/ 751665023 h 308"/>
                <a:gd name="T90" fmla="*/ 82201466 w 351"/>
                <a:gd name="T91" fmla="*/ 725384650 h 308"/>
                <a:gd name="T92" fmla="*/ 75625203 w 351"/>
                <a:gd name="T93" fmla="*/ 646536647 h 3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1"/>
                <a:gd name="T142" fmla="*/ 0 h 308"/>
                <a:gd name="T143" fmla="*/ 351 w 351"/>
                <a:gd name="T144" fmla="*/ 308 h 3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1" h="308">
                  <a:moveTo>
                    <a:pt x="0" y="118"/>
                  </a:moveTo>
                  <a:lnTo>
                    <a:pt x="40" y="100"/>
                  </a:lnTo>
                  <a:lnTo>
                    <a:pt x="52" y="98"/>
                  </a:lnTo>
                  <a:lnTo>
                    <a:pt x="52" y="109"/>
                  </a:lnTo>
                  <a:lnTo>
                    <a:pt x="74" y="112"/>
                  </a:lnTo>
                  <a:lnTo>
                    <a:pt x="85" y="105"/>
                  </a:lnTo>
                  <a:lnTo>
                    <a:pt x="72" y="105"/>
                  </a:lnTo>
                  <a:lnTo>
                    <a:pt x="72" y="98"/>
                  </a:lnTo>
                  <a:lnTo>
                    <a:pt x="101" y="100"/>
                  </a:lnTo>
                  <a:lnTo>
                    <a:pt x="52" y="89"/>
                  </a:lnTo>
                  <a:lnTo>
                    <a:pt x="14" y="65"/>
                  </a:lnTo>
                  <a:lnTo>
                    <a:pt x="25" y="62"/>
                  </a:lnTo>
                  <a:lnTo>
                    <a:pt x="23" y="54"/>
                  </a:lnTo>
                  <a:lnTo>
                    <a:pt x="54" y="47"/>
                  </a:lnTo>
                  <a:lnTo>
                    <a:pt x="65" y="29"/>
                  </a:lnTo>
                  <a:lnTo>
                    <a:pt x="76" y="33"/>
                  </a:lnTo>
                  <a:lnTo>
                    <a:pt x="72" y="24"/>
                  </a:lnTo>
                  <a:lnTo>
                    <a:pt x="94" y="18"/>
                  </a:lnTo>
                  <a:lnTo>
                    <a:pt x="96" y="24"/>
                  </a:lnTo>
                  <a:lnTo>
                    <a:pt x="96" y="13"/>
                  </a:lnTo>
                  <a:lnTo>
                    <a:pt x="119" y="13"/>
                  </a:lnTo>
                  <a:lnTo>
                    <a:pt x="134" y="0"/>
                  </a:lnTo>
                  <a:lnTo>
                    <a:pt x="148" y="4"/>
                  </a:lnTo>
                  <a:lnTo>
                    <a:pt x="139" y="13"/>
                  </a:lnTo>
                  <a:lnTo>
                    <a:pt x="150" y="13"/>
                  </a:lnTo>
                  <a:lnTo>
                    <a:pt x="152" y="7"/>
                  </a:lnTo>
                  <a:lnTo>
                    <a:pt x="188" y="13"/>
                  </a:lnTo>
                  <a:lnTo>
                    <a:pt x="192" y="20"/>
                  </a:lnTo>
                  <a:lnTo>
                    <a:pt x="317" y="36"/>
                  </a:lnTo>
                  <a:lnTo>
                    <a:pt x="317" y="217"/>
                  </a:lnTo>
                  <a:lnTo>
                    <a:pt x="340" y="217"/>
                  </a:lnTo>
                  <a:lnTo>
                    <a:pt x="351" y="232"/>
                  </a:lnTo>
                  <a:lnTo>
                    <a:pt x="346" y="237"/>
                  </a:lnTo>
                  <a:lnTo>
                    <a:pt x="333" y="230"/>
                  </a:lnTo>
                  <a:lnTo>
                    <a:pt x="340" y="223"/>
                  </a:lnTo>
                  <a:lnTo>
                    <a:pt x="333" y="221"/>
                  </a:lnTo>
                  <a:lnTo>
                    <a:pt x="326" y="226"/>
                  </a:lnTo>
                  <a:lnTo>
                    <a:pt x="282" y="221"/>
                  </a:lnTo>
                  <a:lnTo>
                    <a:pt x="250" y="208"/>
                  </a:lnTo>
                  <a:lnTo>
                    <a:pt x="255" y="201"/>
                  </a:lnTo>
                  <a:lnTo>
                    <a:pt x="235" y="206"/>
                  </a:lnTo>
                  <a:lnTo>
                    <a:pt x="237" y="199"/>
                  </a:lnTo>
                  <a:lnTo>
                    <a:pt x="228" y="208"/>
                  </a:lnTo>
                  <a:lnTo>
                    <a:pt x="235" y="212"/>
                  </a:lnTo>
                  <a:lnTo>
                    <a:pt x="228" y="221"/>
                  </a:lnTo>
                  <a:lnTo>
                    <a:pt x="192" y="237"/>
                  </a:lnTo>
                  <a:lnTo>
                    <a:pt x="201" y="223"/>
                  </a:lnTo>
                  <a:lnTo>
                    <a:pt x="190" y="226"/>
                  </a:lnTo>
                  <a:lnTo>
                    <a:pt x="197" y="208"/>
                  </a:lnTo>
                  <a:lnTo>
                    <a:pt x="224" y="206"/>
                  </a:lnTo>
                  <a:lnTo>
                    <a:pt x="212" y="201"/>
                  </a:lnTo>
                  <a:lnTo>
                    <a:pt x="219" y="194"/>
                  </a:lnTo>
                  <a:lnTo>
                    <a:pt x="203" y="197"/>
                  </a:lnTo>
                  <a:lnTo>
                    <a:pt x="208" y="181"/>
                  </a:lnTo>
                  <a:lnTo>
                    <a:pt x="203" y="197"/>
                  </a:lnTo>
                  <a:lnTo>
                    <a:pt x="165" y="232"/>
                  </a:lnTo>
                  <a:lnTo>
                    <a:pt x="172" y="241"/>
                  </a:lnTo>
                  <a:lnTo>
                    <a:pt x="163" y="252"/>
                  </a:lnTo>
                  <a:lnTo>
                    <a:pt x="119" y="281"/>
                  </a:lnTo>
                  <a:lnTo>
                    <a:pt x="105" y="279"/>
                  </a:lnTo>
                  <a:lnTo>
                    <a:pt x="112" y="288"/>
                  </a:lnTo>
                  <a:lnTo>
                    <a:pt x="98" y="297"/>
                  </a:lnTo>
                  <a:lnTo>
                    <a:pt x="76" y="297"/>
                  </a:lnTo>
                  <a:lnTo>
                    <a:pt x="56" y="308"/>
                  </a:lnTo>
                  <a:lnTo>
                    <a:pt x="72" y="293"/>
                  </a:lnTo>
                  <a:lnTo>
                    <a:pt x="94" y="293"/>
                  </a:lnTo>
                  <a:lnTo>
                    <a:pt x="94" y="284"/>
                  </a:lnTo>
                  <a:lnTo>
                    <a:pt x="110" y="277"/>
                  </a:lnTo>
                  <a:lnTo>
                    <a:pt x="134" y="237"/>
                  </a:lnTo>
                  <a:lnTo>
                    <a:pt x="116" y="246"/>
                  </a:lnTo>
                  <a:lnTo>
                    <a:pt x="112" y="239"/>
                  </a:lnTo>
                  <a:lnTo>
                    <a:pt x="107" y="248"/>
                  </a:lnTo>
                  <a:lnTo>
                    <a:pt x="94" y="232"/>
                  </a:lnTo>
                  <a:lnTo>
                    <a:pt x="72" y="246"/>
                  </a:lnTo>
                  <a:lnTo>
                    <a:pt x="76" y="237"/>
                  </a:lnTo>
                  <a:lnTo>
                    <a:pt x="65" y="217"/>
                  </a:lnTo>
                  <a:lnTo>
                    <a:pt x="78" y="206"/>
                  </a:lnTo>
                  <a:lnTo>
                    <a:pt x="58" y="228"/>
                  </a:lnTo>
                  <a:lnTo>
                    <a:pt x="49" y="226"/>
                  </a:lnTo>
                  <a:lnTo>
                    <a:pt x="43" y="217"/>
                  </a:lnTo>
                  <a:lnTo>
                    <a:pt x="52" y="206"/>
                  </a:lnTo>
                  <a:lnTo>
                    <a:pt x="34" y="203"/>
                  </a:lnTo>
                  <a:lnTo>
                    <a:pt x="25" y="197"/>
                  </a:lnTo>
                  <a:lnTo>
                    <a:pt x="34" y="192"/>
                  </a:lnTo>
                  <a:lnTo>
                    <a:pt x="23" y="194"/>
                  </a:lnTo>
                  <a:lnTo>
                    <a:pt x="34" y="174"/>
                  </a:lnTo>
                  <a:lnTo>
                    <a:pt x="83" y="159"/>
                  </a:lnTo>
                  <a:lnTo>
                    <a:pt x="78" y="138"/>
                  </a:lnTo>
                  <a:lnTo>
                    <a:pt x="87" y="134"/>
                  </a:lnTo>
                  <a:lnTo>
                    <a:pt x="65" y="143"/>
                  </a:lnTo>
                  <a:lnTo>
                    <a:pt x="58" y="136"/>
                  </a:lnTo>
                  <a:lnTo>
                    <a:pt x="25" y="138"/>
                  </a:lnTo>
                  <a:lnTo>
                    <a:pt x="14" y="127"/>
                  </a:lnTo>
                  <a:lnTo>
                    <a:pt x="23" y="123"/>
                  </a:lnTo>
                  <a:lnTo>
                    <a:pt x="0" y="1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4" name="Freeform 10775"/>
            <p:cNvSpPr>
              <a:spLocks/>
            </p:cNvSpPr>
            <p:nvPr/>
          </p:nvSpPr>
          <p:spPr bwMode="auto">
            <a:xfrm>
              <a:off x="631726" y="2396708"/>
              <a:ext cx="698863" cy="548081"/>
            </a:xfrm>
            <a:custGeom>
              <a:avLst/>
              <a:gdLst>
                <a:gd name="T0" fmla="*/ 131521620 w 351"/>
                <a:gd name="T1" fmla="*/ 525639588 h 308"/>
                <a:gd name="T2" fmla="*/ 170977380 w 351"/>
                <a:gd name="T3" fmla="*/ 572947931 h 308"/>
                <a:gd name="T4" fmla="*/ 279482082 w 351"/>
                <a:gd name="T5" fmla="*/ 551922255 h 308"/>
                <a:gd name="T6" fmla="*/ 236738190 w 351"/>
                <a:gd name="T7" fmla="*/ 515127897 h 308"/>
                <a:gd name="T8" fmla="*/ 170977380 w 351"/>
                <a:gd name="T9" fmla="*/ 467819554 h 308"/>
                <a:gd name="T10" fmla="*/ 82201466 w 351"/>
                <a:gd name="T11" fmla="*/ 325896820 h 308"/>
                <a:gd name="T12" fmla="*/ 177553643 w 351"/>
                <a:gd name="T13" fmla="*/ 247051111 h 308"/>
                <a:gd name="T14" fmla="*/ 249890715 w 351"/>
                <a:gd name="T15" fmla="*/ 173462394 h 308"/>
                <a:gd name="T16" fmla="*/ 309075263 w 351"/>
                <a:gd name="T17" fmla="*/ 94614392 h 308"/>
                <a:gd name="T18" fmla="*/ 315651525 w 351"/>
                <a:gd name="T19" fmla="*/ 68334018 h 308"/>
                <a:gd name="T20" fmla="*/ 440596883 w 351"/>
                <a:gd name="T21" fmla="*/ 0 h 308"/>
                <a:gd name="T22" fmla="*/ 457035725 w 351"/>
                <a:gd name="T23" fmla="*/ 68334018 h 308"/>
                <a:gd name="T24" fmla="*/ 499781430 w 351"/>
                <a:gd name="T25" fmla="*/ 36794358 h 308"/>
                <a:gd name="T26" fmla="*/ 631303050 w 351"/>
                <a:gd name="T27" fmla="*/ 105128376 h 308"/>
                <a:gd name="T28" fmla="*/ 1042306752 w 351"/>
                <a:gd name="T29" fmla="*/ 1140638869 h 308"/>
                <a:gd name="T30" fmla="*/ 1154099585 w 351"/>
                <a:gd name="T31" fmla="*/ 1219484578 h 308"/>
                <a:gd name="T32" fmla="*/ 1094915037 w 351"/>
                <a:gd name="T33" fmla="*/ 1208972887 h 308"/>
                <a:gd name="T34" fmla="*/ 1094915037 w 351"/>
                <a:gd name="T35" fmla="*/ 1161664544 h 308"/>
                <a:gd name="T36" fmla="*/ 927225788 w 351"/>
                <a:gd name="T37" fmla="*/ 1161664544 h 308"/>
                <a:gd name="T38" fmla="*/ 838448060 w 351"/>
                <a:gd name="T39" fmla="*/ 1056536168 h 308"/>
                <a:gd name="T40" fmla="*/ 779263512 w 351"/>
                <a:gd name="T41" fmla="*/ 1046024477 h 308"/>
                <a:gd name="T42" fmla="*/ 772687250 w 351"/>
                <a:gd name="T43" fmla="*/ 1114358495 h 308"/>
                <a:gd name="T44" fmla="*/ 631303050 w 351"/>
                <a:gd name="T45" fmla="*/ 1245767245 h 308"/>
                <a:gd name="T46" fmla="*/ 624726788 w 351"/>
                <a:gd name="T47" fmla="*/ 1187947212 h 308"/>
                <a:gd name="T48" fmla="*/ 736519621 w 351"/>
                <a:gd name="T49" fmla="*/ 1082818835 h 308"/>
                <a:gd name="T50" fmla="*/ 720078965 w 351"/>
                <a:gd name="T51" fmla="*/ 1019741809 h 308"/>
                <a:gd name="T52" fmla="*/ 683911335 w 351"/>
                <a:gd name="T53" fmla="*/ 951410085 h 308"/>
                <a:gd name="T54" fmla="*/ 542525322 w 351"/>
                <a:gd name="T55" fmla="*/ 1219484578 h 308"/>
                <a:gd name="T56" fmla="*/ 535949059 w 351"/>
                <a:gd name="T57" fmla="*/ 1324612954 h 308"/>
                <a:gd name="T58" fmla="*/ 345242892 w 351"/>
                <a:gd name="T59" fmla="*/ 1466535688 h 308"/>
                <a:gd name="T60" fmla="*/ 322227787 w 351"/>
                <a:gd name="T61" fmla="*/ 1561152374 h 308"/>
                <a:gd name="T62" fmla="*/ 184129905 w 351"/>
                <a:gd name="T63" fmla="*/ 1618972407 h 308"/>
                <a:gd name="T64" fmla="*/ 309075263 w 351"/>
                <a:gd name="T65" fmla="*/ 1540126699 h 308"/>
                <a:gd name="T66" fmla="*/ 361683548 w 351"/>
                <a:gd name="T67" fmla="*/ 1456023998 h 308"/>
                <a:gd name="T68" fmla="*/ 381412335 w 351"/>
                <a:gd name="T69" fmla="*/ 1293075588 h 308"/>
                <a:gd name="T70" fmla="*/ 351819154 w 351"/>
                <a:gd name="T71" fmla="*/ 1303587279 h 308"/>
                <a:gd name="T72" fmla="*/ 236738190 w 351"/>
                <a:gd name="T73" fmla="*/ 1293075588 h 308"/>
                <a:gd name="T74" fmla="*/ 213721272 w 351"/>
                <a:gd name="T75" fmla="*/ 1140638869 h 308"/>
                <a:gd name="T76" fmla="*/ 190706167 w 351"/>
                <a:gd name="T77" fmla="*/ 1198458902 h 308"/>
                <a:gd name="T78" fmla="*/ 141386013 w 351"/>
                <a:gd name="T79" fmla="*/ 1140638869 h 308"/>
                <a:gd name="T80" fmla="*/ 111792833 w 351"/>
                <a:gd name="T81" fmla="*/ 1067050152 h 308"/>
                <a:gd name="T82" fmla="*/ 111792833 w 351"/>
                <a:gd name="T83" fmla="*/ 1009230119 h 308"/>
                <a:gd name="T84" fmla="*/ 111792833 w 351"/>
                <a:gd name="T85" fmla="*/ 914613433 h 308"/>
                <a:gd name="T86" fmla="*/ 256466977 w 351"/>
                <a:gd name="T87" fmla="*/ 725384650 h 308"/>
                <a:gd name="T88" fmla="*/ 213721272 w 351"/>
                <a:gd name="T89" fmla="*/ 751665023 h 308"/>
                <a:gd name="T90" fmla="*/ 82201466 w 351"/>
                <a:gd name="T91" fmla="*/ 725384650 h 308"/>
                <a:gd name="T92" fmla="*/ 75625203 w 351"/>
                <a:gd name="T93" fmla="*/ 646536647 h 3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1"/>
                <a:gd name="T142" fmla="*/ 0 h 308"/>
                <a:gd name="T143" fmla="*/ 351 w 351"/>
                <a:gd name="T144" fmla="*/ 308 h 3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1" h="308">
                  <a:moveTo>
                    <a:pt x="0" y="118"/>
                  </a:moveTo>
                  <a:lnTo>
                    <a:pt x="40" y="100"/>
                  </a:lnTo>
                  <a:lnTo>
                    <a:pt x="52" y="98"/>
                  </a:lnTo>
                  <a:lnTo>
                    <a:pt x="52" y="109"/>
                  </a:lnTo>
                  <a:lnTo>
                    <a:pt x="74" y="112"/>
                  </a:lnTo>
                  <a:lnTo>
                    <a:pt x="85" y="105"/>
                  </a:lnTo>
                  <a:lnTo>
                    <a:pt x="72" y="105"/>
                  </a:lnTo>
                  <a:lnTo>
                    <a:pt x="72" y="98"/>
                  </a:lnTo>
                  <a:lnTo>
                    <a:pt x="101" y="100"/>
                  </a:lnTo>
                  <a:lnTo>
                    <a:pt x="52" y="89"/>
                  </a:lnTo>
                  <a:lnTo>
                    <a:pt x="14" y="65"/>
                  </a:lnTo>
                  <a:lnTo>
                    <a:pt x="25" y="62"/>
                  </a:lnTo>
                  <a:lnTo>
                    <a:pt x="23" y="54"/>
                  </a:lnTo>
                  <a:lnTo>
                    <a:pt x="54" y="47"/>
                  </a:lnTo>
                  <a:lnTo>
                    <a:pt x="65" y="29"/>
                  </a:lnTo>
                  <a:lnTo>
                    <a:pt x="76" y="33"/>
                  </a:lnTo>
                  <a:lnTo>
                    <a:pt x="72" y="24"/>
                  </a:lnTo>
                  <a:lnTo>
                    <a:pt x="94" y="18"/>
                  </a:lnTo>
                  <a:lnTo>
                    <a:pt x="96" y="24"/>
                  </a:lnTo>
                  <a:lnTo>
                    <a:pt x="96" y="13"/>
                  </a:lnTo>
                  <a:lnTo>
                    <a:pt x="119" y="13"/>
                  </a:lnTo>
                  <a:lnTo>
                    <a:pt x="134" y="0"/>
                  </a:lnTo>
                  <a:lnTo>
                    <a:pt x="148" y="4"/>
                  </a:lnTo>
                  <a:lnTo>
                    <a:pt x="139" y="13"/>
                  </a:lnTo>
                  <a:lnTo>
                    <a:pt x="150" y="13"/>
                  </a:lnTo>
                  <a:lnTo>
                    <a:pt x="152" y="7"/>
                  </a:lnTo>
                  <a:lnTo>
                    <a:pt x="188" y="13"/>
                  </a:lnTo>
                  <a:lnTo>
                    <a:pt x="192" y="20"/>
                  </a:lnTo>
                  <a:lnTo>
                    <a:pt x="317" y="36"/>
                  </a:lnTo>
                  <a:lnTo>
                    <a:pt x="317" y="217"/>
                  </a:lnTo>
                  <a:lnTo>
                    <a:pt x="340" y="217"/>
                  </a:lnTo>
                  <a:lnTo>
                    <a:pt x="351" y="232"/>
                  </a:lnTo>
                  <a:lnTo>
                    <a:pt x="346" y="237"/>
                  </a:lnTo>
                  <a:lnTo>
                    <a:pt x="333" y="230"/>
                  </a:lnTo>
                  <a:lnTo>
                    <a:pt x="340" y="223"/>
                  </a:lnTo>
                  <a:lnTo>
                    <a:pt x="333" y="221"/>
                  </a:lnTo>
                  <a:lnTo>
                    <a:pt x="326" y="226"/>
                  </a:lnTo>
                  <a:lnTo>
                    <a:pt x="282" y="221"/>
                  </a:lnTo>
                  <a:lnTo>
                    <a:pt x="250" y="208"/>
                  </a:lnTo>
                  <a:lnTo>
                    <a:pt x="255" y="201"/>
                  </a:lnTo>
                  <a:lnTo>
                    <a:pt x="235" y="206"/>
                  </a:lnTo>
                  <a:lnTo>
                    <a:pt x="237" y="199"/>
                  </a:lnTo>
                  <a:lnTo>
                    <a:pt x="228" y="208"/>
                  </a:lnTo>
                  <a:lnTo>
                    <a:pt x="235" y="212"/>
                  </a:lnTo>
                  <a:lnTo>
                    <a:pt x="228" y="221"/>
                  </a:lnTo>
                  <a:lnTo>
                    <a:pt x="192" y="237"/>
                  </a:lnTo>
                  <a:lnTo>
                    <a:pt x="201" y="223"/>
                  </a:lnTo>
                  <a:lnTo>
                    <a:pt x="190" y="226"/>
                  </a:lnTo>
                  <a:lnTo>
                    <a:pt x="197" y="208"/>
                  </a:lnTo>
                  <a:lnTo>
                    <a:pt x="224" y="206"/>
                  </a:lnTo>
                  <a:lnTo>
                    <a:pt x="212" y="201"/>
                  </a:lnTo>
                  <a:lnTo>
                    <a:pt x="219" y="194"/>
                  </a:lnTo>
                  <a:lnTo>
                    <a:pt x="203" y="197"/>
                  </a:lnTo>
                  <a:lnTo>
                    <a:pt x="208" y="181"/>
                  </a:lnTo>
                  <a:lnTo>
                    <a:pt x="203" y="197"/>
                  </a:lnTo>
                  <a:lnTo>
                    <a:pt x="165" y="232"/>
                  </a:lnTo>
                  <a:lnTo>
                    <a:pt x="172" y="241"/>
                  </a:lnTo>
                  <a:lnTo>
                    <a:pt x="163" y="252"/>
                  </a:lnTo>
                  <a:lnTo>
                    <a:pt x="119" y="281"/>
                  </a:lnTo>
                  <a:lnTo>
                    <a:pt x="105" y="279"/>
                  </a:lnTo>
                  <a:lnTo>
                    <a:pt x="112" y="288"/>
                  </a:lnTo>
                  <a:lnTo>
                    <a:pt x="98" y="297"/>
                  </a:lnTo>
                  <a:lnTo>
                    <a:pt x="76" y="297"/>
                  </a:lnTo>
                  <a:lnTo>
                    <a:pt x="56" y="308"/>
                  </a:lnTo>
                  <a:lnTo>
                    <a:pt x="72" y="293"/>
                  </a:lnTo>
                  <a:lnTo>
                    <a:pt x="94" y="293"/>
                  </a:lnTo>
                  <a:lnTo>
                    <a:pt x="94" y="284"/>
                  </a:lnTo>
                  <a:lnTo>
                    <a:pt x="110" y="277"/>
                  </a:lnTo>
                  <a:lnTo>
                    <a:pt x="134" y="237"/>
                  </a:lnTo>
                  <a:lnTo>
                    <a:pt x="116" y="246"/>
                  </a:lnTo>
                  <a:lnTo>
                    <a:pt x="112" y="239"/>
                  </a:lnTo>
                  <a:lnTo>
                    <a:pt x="107" y="248"/>
                  </a:lnTo>
                  <a:lnTo>
                    <a:pt x="94" y="232"/>
                  </a:lnTo>
                  <a:lnTo>
                    <a:pt x="72" y="246"/>
                  </a:lnTo>
                  <a:lnTo>
                    <a:pt x="76" y="237"/>
                  </a:lnTo>
                  <a:lnTo>
                    <a:pt x="65" y="217"/>
                  </a:lnTo>
                  <a:lnTo>
                    <a:pt x="78" y="206"/>
                  </a:lnTo>
                  <a:lnTo>
                    <a:pt x="58" y="228"/>
                  </a:lnTo>
                  <a:lnTo>
                    <a:pt x="49" y="226"/>
                  </a:lnTo>
                  <a:lnTo>
                    <a:pt x="43" y="217"/>
                  </a:lnTo>
                  <a:lnTo>
                    <a:pt x="52" y="206"/>
                  </a:lnTo>
                  <a:lnTo>
                    <a:pt x="34" y="203"/>
                  </a:lnTo>
                  <a:lnTo>
                    <a:pt x="25" y="197"/>
                  </a:lnTo>
                  <a:lnTo>
                    <a:pt x="34" y="192"/>
                  </a:lnTo>
                  <a:lnTo>
                    <a:pt x="23" y="194"/>
                  </a:lnTo>
                  <a:lnTo>
                    <a:pt x="34" y="174"/>
                  </a:lnTo>
                  <a:lnTo>
                    <a:pt x="83" y="159"/>
                  </a:lnTo>
                  <a:lnTo>
                    <a:pt x="78" y="138"/>
                  </a:lnTo>
                  <a:lnTo>
                    <a:pt x="87" y="134"/>
                  </a:lnTo>
                  <a:lnTo>
                    <a:pt x="65" y="143"/>
                  </a:lnTo>
                  <a:lnTo>
                    <a:pt x="58" y="136"/>
                  </a:lnTo>
                  <a:lnTo>
                    <a:pt x="25" y="138"/>
                  </a:lnTo>
                  <a:lnTo>
                    <a:pt x="14" y="127"/>
                  </a:lnTo>
                  <a:lnTo>
                    <a:pt x="23" y="123"/>
                  </a:lnTo>
                  <a:lnTo>
                    <a:pt x="0" y="11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5" name="Freeform 10776"/>
            <p:cNvSpPr>
              <a:spLocks/>
            </p:cNvSpPr>
            <p:nvPr/>
          </p:nvSpPr>
          <p:spPr bwMode="auto">
            <a:xfrm>
              <a:off x="943687" y="2857342"/>
              <a:ext cx="62741" cy="32023"/>
            </a:xfrm>
            <a:custGeom>
              <a:avLst/>
              <a:gdLst>
                <a:gd name="T0" fmla="*/ 0 w 31"/>
                <a:gd name="T1" fmla="*/ 36785197 h 18"/>
                <a:gd name="T2" fmla="*/ 36764042 w 31"/>
                <a:gd name="T3" fmla="*/ 36785197 h 18"/>
                <a:gd name="T4" fmla="*/ 26736982 w 31"/>
                <a:gd name="T5" fmla="*/ 0 h 18"/>
                <a:gd name="T6" fmla="*/ 103609263 w 31"/>
                <a:gd name="T7" fmla="*/ 10509074 h 18"/>
                <a:gd name="T8" fmla="*/ 26736982 w 31"/>
                <a:gd name="T9" fmla="*/ 94590835 h 18"/>
                <a:gd name="T10" fmla="*/ 0 w 31"/>
                <a:gd name="T11" fmla="*/ 36785197 h 18"/>
                <a:gd name="T12" fmla="*/ 0 60000 65536"/>
                <a:gd name="T13" fmla="*/ 0 60000 65536"/>
                <a:gd name="T14" fmla="*/ 0 60000 65536"/>
                <a:gd name="T15" fmla="*/ 0 60000 65536"/>
                <a:gd name="T16" fmla="*/ 0 60000 65536"/>
                <a:gd name="T17" fmla="*/ 0 60000 65536"/>
                <a:gd name="T18" fmla="*/ 0 w 31"/>
                <a:gd name="T19" fmla="*/ 0 h 18"/>
                <a:gd name="T20" fmla="*/ 31 w 3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1" h="18">
                  <a:moveTo>
                    <a:pt x="0" y="7"/>
                  </a:moveTo>
                  <a:lnTo>
                    <a:pt x="11" y="7"/>
                  </a:lnTo>
                  <a:lnTo>
                    <a:pt x="8" y="0"/>
                  </a:lnTo>
                  <a:lnTo>
                    <a:pt x="31" y="2"/>
                  </a:lnTo>
                  <a:lnTo>
                    <a:pt x="8" y="18"/>
                  </a:lnTo>
                  <a:lnTo>
                    <a:pt x="0"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6" name="Freeform 10777"/>
            <p:cNvSpPr>
              <a:spLocks/>
            </p:cNvSpPr>
            <p:nvPr/>
          </p:nvSpPr>
          <p:spPr bwMode="auto">
            <a:xfrm>
              <a:off x="943687" y="2857342"/>
              <a:ext cx="62741" cy="32023"/>
            </a:xfrm>
            <a:custGeom>
              <a:avLst/>
              <a:gdLst>
                <a:gd name="T0" fmla="*/ 0 w 31"/>
                <a:gd name="T1" fmla="*/ 36785197 h 18"/>
                <a:gd name="T2" fmla="*/ 36764042 w 31"/>
                <a:gd name="T3" fmla="*/ 36785197 h 18"/>
                <a:gd name="T4" fmla="*/ 26736982 w 31"/>
                <a:gd name="T5" fmla="*/ 0 h 18"/>
                <a:gd name="T6" fmla="*/ 103609263 w 31"/>
                <a:gd name="T7" fmla="*/ 10509074 h 18"/>
                <a:gd name="T8" fmla="*/ 26736982 w 31"/>
                <a:gd name="T9" fmla="*/ 94590835 h 18"/>
                <a:gd name="T10" fmla="*/ 0 w 31"/>
                <a:gd name="T11" fmla="*/ 36785197 h 18"/>
                <a:gd name="T12" fmla="*/ 0 60000 65536"/>
                <a:gd name="T13" fmla="*/ 0 60000 65536"/>
                <a:gd name="T14" fmla="*/ 0 60000 65536"/>
                <a:gd name="T15" fmla="*/ 0 60000 65536"/>
                <a:gd name="T16" fmla="*/ 0 60000 65536"/>
                <a:gd name="T17" fmla="*/ 0 60000 65536"/>
                <a:gd name="T18" fmla="*/ 0 w 31"/>
                <a:gd name="T19" fmla="*/ 0 h 18"/>
                <a:gd name="T20" fmla="*/ 31 w 3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1" h="18">
                  <a:moveTo>
                    <a:pt x="0" y="7"/>
                  </a:moveTo>
                  <a:lnTo>
                    <a:pt x="11" y="7"/>
                  </a:lnTo>
                  <a:lnTo>
                    <a:pt x="8" y="0"/>
                  </a:lnTo>
                  <a:lnTo>
                    <a:pt x="31" y="2"/>
                  </a:lnTo>
                  <a:lnTo>
                    <a:pt x="8" y="18"/>
                  </a:lnTo>
                  <a:lnTo>
                    <a:pt x="0" y="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7" name="Freeform 10778"/>
            <p:cNvSpPr>
              <a:spLocks/>
            </p:cNvSpPr>
            <p:nvPr/>
          </p:nvSpPr>
          <p:spPr bwMode="auto">
            <a:xfrm>
              <a:off x="1334074" y="2798224"/>
              <a:ext cx="188222" cy="151492"/>
            </a:xfrm>
            <a:custGeom>
              <a:avLst/>
              <a:gdLst>
                <a:gd name="T0" fmla="*/ 0 w 94"/>
                <a:gd name="T1" fmla="*/ 31588797 h 85"/>
                <a:gd name="T2" fmla="*/ 23147574 w 94"/>
                <a:gd name="T3" fmla="*/ 78968547 h 85"/>
                <a:gd name="T4" fmla="*/ 95893444 w 94"/>
                <a:gd name="T5" fmla="*/ 0 h 85"/>
                <a:gd name="T6" fmla="*/ 238082036 w 94"/>
                <a:gd name="T7" fmla="*/ 279024804 h 85"/>
                <a:gd name="T8" fmla="*/ 310829730 w 94"/>
                <a:gd name="T9" fmla="*/ 326406851 h 85"/>
                <a:gd name="T10" fmla="*/ 310829730 w 94"/>
                <a:gd name="T11" fmla="*/ 421168648 h 85"/>
                <a:gd name="T12" fmla="*/ 281068564 w 94"/>
                <a:gd name="T13" fmla="*/ 447492263 h 85"/>
                <a:gd name="T14" fmla="*/ 274456795 w 94"/>
                <a:gd name="T15" fmla="*/ 326406851 h 85"/>
                <a:gd name="T16" fmla="*/ 228161647 w 94"/>
                <a:gd name="T17" fmla="*/ 373786601 h 85"/>
                <a:gd name="T18" fmla="*/ 251309221 w 94"/>
                <a:gd name="T19" fmla="*/ 305348418 h 85"/>
                <a:gd name="T20" fmla="*/ 178561527 w 94"/>
                <a:gd name="T21" fmla="*/ 231642756 h 85"/>
                <a:gd name="T22" fmla="*/ 191788712 w 94"/>
                <a:gd name="T23" fmla="*/ 173732642 h 85"/>
                <a:gd name="T24" fmla="*/ 125654611 w 94"/>
                <a:gd name="T25" fmla="*/ 115822527 h 85"/>
                <a:gd name="T26" fmla="*/ 95893444 w 94"/>
                <a:gd name="T27" fmla="*/ 31588797 h 85"/>
                <a:gd name="T28" fmla="*/ 112427426 w 94"/>
                <a:gd name="T29" fmla="*/ 126350594 h 85"/>
                <a:gd name="T30" fmla="*/ 72747694 w 94"/>
                <a:gd name="T31" fmla="*/ 78968547 h 85"/>
                <a:gd name="T32" fmla="*/ 36372935 w 94"/>
                <a:gd name="T33" fmla="*/ 78968547 h 85"/>
                <a:gd name="T34" fmla="*/ 72747694 w 94"/>
                <a:gd name="T35" fmla="*/ 115822527 h 85"/>
                <a:gd name="T36" fmla="*/ 59520509 w 94"/>
                <a:gd name="T37" fmla="*/ 126350594 h 85"/>
                <a:gd name="T38" fmla="*/ 16533981 w 94"/>
                <a:gd name="T39" fmla="*/ 105292162 h 85"/>
                <a:gd name="T40" fmla="*/ 0 w 94"/>
                <a:gd name="T41" fmla="*/ 31588797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5"/>
                <a:gd name="T65" fmla="*/ 94 w 9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5">
                  <a:moveTo>
                    <a:pt x="0" y="6"/>
                  </a:moveTo>
                  <a:lnTo>
                    <a:pt x="7" y="15"/>
                  </a:lnTo>
                  <a:lnTo>
                    <a:pt x="29" y="0"/>
                  </a:lnTo>
                  <a:lnTo>
                    <a:pt x="72" y="53"/>
                  </a:lnTo>
                  <a:lnTo>
                    <a:pt x="94" y="62"/>
                  </a:lnTo>
                  <a:lnTo>
                    <a:pt x="94" y="80"/>
                  </a:lnTo>
                  <a:lnTo>
                    <a:pt x="85" y="85"/>
                  </a:lnTo>
                  <a:lnTo>
                    <a:pt x="83" y="62"/>
                  </a:lnTo>
                  <a:lnTo>
                    <a:pt x="69" y="71"/>
                  </a:lnTo>
                  <a:lnTo>
                    <a:pt x="76" y="58"/>
                  </a:lnTo>
                  <a:lnTo>
                    <a:pt x="54" y="44"/>
                  </a:lnTo>
                  <a:lnTo>
                    <a:pt x="58" y="33"/>
                  </a:lnTo>
                  <a:lnTo>
                    <a:pt x="38" y="22"/>
                  </a:lnTo>
                  <a:lnTo>
                    <a:pt x="29" y="6"/>
                  </a:lnTo>
                  <a:lnTo>
                    <a:pt x="34" y="24"/>
                  </a:lnTo>
                  <a:lnTo>
                    <a:pt x="22" y="15"/>
                  </a:lnTo>
                  <a:lnTo>
                    <a:pt x="11" y="15"/>
                  </a:lnTo>
                  <a:lnTo>
                    <a:pt x="22" y="22"/>
                  </a:lnTo>
                  <a:lnTo>
                    <a:pt x="18" y="24"/>
                  </a:lnTo>
                  <a:lnTo>
                    <a:pt x="5" y="2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8" name="Freeform 10779"/>
            <p:cNvSpPr>
              <a:spLocks/>
            </p:cNvSpPr>
            <p:nvPr/>
          </p:nvSpPr>
          <p:spPr bwMode="auto">
            <a:xfrm>
              <a:off x="1334074" y="2798224"/>
              <a:ext cx="188222" cy="151492"/>
            </a:xfrm>
            <a:custGeom>
              <a:avLst/>
              <a:gdLst>
                <a:gd name="T0" fmla="*/ 0 w 94"/>
                <a:gd name="T1" fmla="*/ 31588797 h 85"/>
                <a:gd name="T2" fmla="*/ 23147574 w 94"/>
                <a:gd name="T3" fmla="*/ 78968547 h 85"/>
                <a:gd name="T4" fmla="*/ 95893444 w 94"/>
                <a:gd name="T5" fmla="*/ 0 h 85"/>
                <a:gd name="T6" fmla="*/ 238082036 w 94"/>
                <a:gd name="T7" fmla="*/ 279024804 h 85"/>
                <a:gd name="T8" fmla="*/ 310829730 w 94"/>
                <a:gd name="T9" fmla="*/ 326406851 h 85"/>
                <a:gd name="T10" fmla="*/ 310829730 w 94"/>
                <a:gd name="T11" fmla="*/ 421168648 h 85"/>
                <a:gd name="T12" fmla="*/ 281068564 w 94"/>
                <a:gd name="T13" fmla="*/ 447492263 h 85"/>
                <a:gd name="T14" fmla="*/ 274456795 w 94"/>
                <a:gd name="T15" fmla="*/ 326406851 h 85"/>
                <a:gd name="T16" fmla="*/ 228161647 w 94"/>
                <a:gd name="T17" fmla="*/ 373786601 h 85"/>
                <a:gd name="T18" fmla="*/ 251309221 w 94"/>
                <a:gd name="T19" fmla="*/ 305348418 h 85"/>
                <a:gd name="T20" fmla="*/ 178561527 w 94"/>
                <a:gd name="T21" fmla="*/ 231642756 h 85"/>
                <a:gd name="T22" fmla="*/ 191788712 w 94"/>
                <a:gd name="T23" fmla="*/ 173732642 h 85"/>
                <a:gd name="T24" fmla="*/ 125654611 w 94"/>
                <a:gd name="T25" fmla="*/ 115822527 h 85"/>
                <a:gd name="T26" fmla="*/ 95893444 w 94"/>
                <a:gd name="T27" fmla="*/ 31588797 h 85"/>
                <a:gd name="T28" fmla="*/ 112427426 w 94"/>
                <a:gd name="T29" fmla="*/ 126350594 h 85"/>
                <a:gd name="T30" fmla="*/ 72747694 w 94"/>
                <a:gd name="T31" fmla="*/ 78968547 h 85"/>
                <a:gd name="T32" fmla="*/ 36372935 w 94"/>
                <a:gd name="T33" fmla="*/ 78968547 h 85"/>
                <a:gd name="T34" fmla="*/ 72747694 w 94"/>
                <a:gd name="T35" fmla="*/ 115822527 h 85"/>
                <a:gd name="T36" fmla="*/ 59520509 w 94"/>
                <a:gd name="T37" fmla="*/ 126350594 h 85"/>
                <a:gd name="T38" fmla="*/ 16533981 w 94"/>
                <a:gd name="T39" fmla="*/ 105292162 h 85"/>
                <a:gd name="T40" fmla="*/ 0 w 94"/>
                <a:gd name="T41" fmla="*/ 31588797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85"/>
                <a:gd name="T65" fmla="*/ 94 w 9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85">
                  <a:moveTo>
                    <a:pt x="0" y="6"/>
                  </a:moveTo>
                  <a:lnTo>
                    <a:pt x="7" y="15"/>
                  </a:lnTo>
                  <a:lnTo>
                    <a:pt x="29" y="0"/>
                  </a:lnTo>
                  <a:lnTo>
                    <a:pt x="72" y="53"/>
                  </a:lnTo>
                  <a:lnTo>
                    <a:pt x="94" y="62"/>
                  </a:lnTo>
                  <a:lnTo>
                    <a:pt x="94" y="80"/>
                  </a:lnTo>
                  <a:lnTo>
                    <a:pt x="85" y="85"/>
                  </a:lnTo>
                  <a:lnTo>
                    <a:pt x="83" y="62"/>
                  </a:lnTo>
                  <a:lnTo>
                    <a:pt x="69" y="71"/>
                  </a:lnTo>
                  <a:lnTo>
                    <a:pt x="76" y="58"/>
                  </a:lnTo>
                  <a:lnTo>
                    <a:pt x="54" y="44"/>
                  </a:lnTo>
                  <a:lnTo>
                    <a:pt x="58" y="33"/>
                  </a:lnTo>
                  <a:lnTo>
                    <a:pt x="38" y="22"/>
                  </a:lnTo>
                  <a:lnTo>
                    <a:pt x="29" y="6"/>
                  </a:lnTo>
                  <a:lnTo>
                    <a:pt x="34" y="24"/>
                  </a:lnTo>
                  <a:lnTo>
                    <a:pt x="22" y="15"/>
                  </a:lnTo>
                  <a:lnTo>
                    <a:pt x="11" y="15"/>
                  </a:lnTo>
                  <a:lnTo>
                    <a:pt x="22" y="22"/>
                  </a:lnTo>
                  <a:lnTo>
                    <a:pt x="18" y="24"/>
                  </a:lnTo>
                  <a:lnTo>
                    <a:pt x="5" y="20"/>
                  </a:lnTo>
                  <a:lnTo>
                    <a:pt x="0" y="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89" name="Freeform 10780"/>
            <p:cNvSpPr>
              <a:spLocks/>
            </p:cNvSpPr>
            <p:nvPr/>
          </p:nvSpPr>
          <p:spPr bwMode="auto">
            <a:xfrm>
              <a:off x="1374159" y="2845026"/>
              <a:ext cx="31370" cy="24634"/>
            </a:xfrm>
            <a:custGeom>
              <a:avLst/>
              <a:gdLst>
                <a:gd name="T0" fmla="*/ 0 w 16"/>
                <a:gd name="T1" fmla="*/ 0 h 14"/>
                <a:gd name="T2" fmla="*/ 51804689 w 16"/>
                <a:gd name="T3" fmla="*/ 15591518 h 14"/>
                <a:gd name="T4" fmla="*/ 22665333 w 16"/>
                <a:gd name="T5" fmla="*/ 36380964 h 14"/>
                <a:gd name="T6" fmla="*/ 51804689 w 16"/>
                <a:gd name="T7" fmla="*/ 72761929 h 14"/>
                <a:gd name="T8" fmla="*/ 22665333 w 16"/>
                <a:gd name="T9" fmla="*/ 36380964 h 14"/>
                <a:gd name="T10" fmla="*/ 16189523 w 16"/>
                <a:gd name="T11" fmla="*/ 72761929 h 14"/>
                <a:gd name="T12" fmla="*/ 0 w 16"/>
                <a:gd name="T13" fmla="*/ 0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0"/>
                  </a:moveTo>
                  <a:lnTo>
                    <a:pt x="16" y="3"/>
                  </a:lnTo>
                  <a:lnTo>
                    <a:pt x="7" y="7"/>
                  </a:lnTo>
                  <a:lnTo>
                    <a:pt x="16" y="14"/>
                  </a:lnTo>
                  <a:lnTo>
                    <a:pt x="7" y="7"/>
                  </a:lnTo>
                  <a:lnTo>
                    <a:pt x="5" y="1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0" name="Freeform 10781"/>
            <p:cNvSpPr>
              <a:spLocks/>
            </p:cNvSpPr>
            <p:nvPr/>
          </p:nvSpPr>
          <p:spPr bwMode="auto">
            <a:xfrm>
              <a:off x="1374159" y="2845026"/>
              <a:ext cx="31370" cy="24634"/>
            </a:xfrm>
            <a:custGeom>
              <a:avLst/>
              <a:gdLst>
                <a:gd name="T0" fmla="*/ 0 w 16"/>
                <a:gd name="T1" fmla="*/ 0 h 14"/>
                <a:gd name="T2" fmla="*/ 51804689 w 16"/>
                <a:gd name="T3" fmla="*/ 15591518 h 14"/>
                <a:gd name="T4" fmla="*/ 22665333 w 16"/>
                <a:gd name="T5" fmla="*/ 36380964 h 14"/>
                <a:gd name="T6" fmla="*/ 51804689 w 16"/>
                <a:gd name="T7" fmla="*/ 72761929 h 14"/>
                <a:gd name="T8" fmla="*/ 22665333 w 16"/>
                <a:gd name="T9" fmla="*/ 36380964 h 14"/>
                <a:gd name="T10" fmla="*/ 16189523 w 16"/>
                <a:gd name="T11" fmla="*/ 72761929 h 14"/>
                <a:gd name="T12" fmla="*/ 0 w 16"/>
                <a:gd name="T13" fmla="*/ 0 h 14"/>
                <a:gd name="T14" fmla="*/ 0 60000 65536"/>
                <a:gd name="T15" fmla="*/ 0 60000 65536"/>
                <a:gd name="T16" fmla="*/ 0 60000 65536"/>
                <a:gd name="T17" fmla="*/ 0 60000 65536"/>
                <a:gd name="T18" fmla="*/ 0 60000 65536"/>
                <a:gd name="T19" fmla="*/ 0 60000 65536"/>
                <a:gd name="T20" fmla="*/ 0 60000 65536"/>
                <a:gd name="T21" fmla="*/ 0 w 16"/>
                <a:gd name="T22" fmla="*/ 0 h 14"/>
                <a:gd name="T23" fmla="*/ 16 w 16"/>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4">
                  <a:moveTo>
                    <a:pt x="0" y="0"/>
                  </a:moveTo>
                  <a:lnTo>
                    <a:pt x="16" y="3"/>
                  </a:lnTo>
                  <a:lnTo>
                    <a:pt x="7" y="7"/>
                  </a:lnTo>
                  <a:lnTo>
                    <a:pt x="16" y="14"/>
                  </a:lnTo>
                  <a:lnTo>
                    <a:pt x="7" y="7"/>
                  </a:lnTo>
                  <a:lnTo>
                    <a:pt x="5" y="14"/>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1" name="Freeform 10782"/>
            <p:cNvSpPr>
              <a:spLocks/>
            </p:cNvSpPr>
            <p:nvPr/>
          </p:nvSpPr>
          <p:spPr bwMode="auto">
            <a:xfrm>
              <a:off x="1391587" y="2865964"/>
              <a:ext cx="19172" cy="35718"/>
            </a:xfrm>
            <a:custGeom>
              <a:avLst/>
              <a:gdLst>
                <a:gd name="T0" fmla="*/ 0 w 9"/>
                <a:gd name="T1" fmla="*/ 0 h 20"/>
                <a:gd name="T2" fmla="*/ 31660419 w 9"/>
                <a:gd name="T3" fmla="*/ 105507587 h 20"/>
                <a:gd name="T4" fmla="*/ 31660419 w 9"/>
                <a:gd name="T5" fmla="*/ 21101517 h 20"/>
                <a:gd name="T6" fmla="*/ 0 w 9"/>
                <a:gd name="T7" fmla="*/ 0 h 20"/>
                <a:gd name="T8" fmla="*/ 0 60000 65536"/>
                <a:gd name="T9" fmla="*/ 0 60000 65536"/>
                <a:gd name="T10" fmla="*/ 0 60000 65536"/>
                <a:gd name="T11" fmla="*/ 0 60000 65536"/>
                <a:gd name="T12" fmla="*/ 0 w 9"/>
                <a:gd name="T13" fmla="*/ 0 h 20"/>
                <a:gd name="T14" fmla="*/ 9 w 9"/>
                <a:gd name="T15" fmla="*/ 20 h 20"/>
              </a:gdLst>
              <a:ahLst/>
              <a:cxnLst>
                <a:cxn ang="T8">
                  <a:pos x="T0" y="T1"/>
                </a:cxn>
                <a:cxn ang="T9">
                  <a:pos x="T2" y="T3"/>
                </a:cxn>
                <a:cxn ang="T10">
                  <a:pos x="T4" y="T5"/>
                </a:cxn>
                <a:cxn ang="T11">
                  <a:pos x="T6" y="T7"/>
                </a:cxn>
              </a:cxnLst>
              <a:rect l="T12" t="T13" r="T14" b="T15"/>
              <a:pathLst>
                <a:path w="9" h="20">
                  <a:moveTo>
                    <a:pt x="0" y="0"/>
                  </a:moveTo>
                  <a:lnTo>
                    <a:pt x="9" y="20"/>
                  </a:lnTo>
                  <a:lnTo>
                    <a:pt x="9" y="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2" name="Freeform 10783"/>
            <p:cNvSpPr>
              <a:spLocks/>
            </p:cNvSpPr>
            <p:nvPr/>
          </p:nvSpPr>
          <p:spPr bwMode="auto">
            <a:xfrm>
              <a:off x="1391587" y="2865964"/>
              <a:ext cx="19172" cy="35718"/>
            </a:xfrm>
            <a:custGeom>
              <a:avLst/>
              <a:gdLst>
                <a:gd name="T0" fmla="*/ 0 w 9"/>
                <a:gd name="T1" fmla="*/ 0 h 20"/>
                <a:gd name="T2" fmla="*/ 31660419 w 9"/>
                <a:gd name="T3" fmla="*/ 105507587 h 20"/>
                <a:gd name="T4" fmla="*/ 31660419 w 9"/>
                <a:gd name="T5" fmla="*/ 21101517 h 20"/>
                <a:gd name="T6" fmla="*/ 0 w 9"/>
                <a:gd name="T7" fmla="*/ 0 h 20"/>
                <a:gd name="T8" fmla="*/ 0 60000 65536"/>
                <a:gd name="T9" fmla="*/ 0 60000 65536"/>
                <a:gd name="T10" fmla="*/ 0 60000 65536"/>
                <a:gd name="T11" fmla="*/ 0 60000 65536"/>
                <a:gd name="T12" fmla="*/ 0 w 9"/>
                <a:gd name="T13" fmla="*/ 0 h 20"/>
                <a:gd name="T14" fmla="*/ 9 w 9"/>
                <a:gd name="T15" fmla="*/ 20 h 20"/>
              </a:gdLst>
              <a:ahLst/>
              <a:cxnLst>
                <a:cxn ang="T8">
                  <a:pos x="T0" y="T1"/>
                </a:cxn>
                <a:cxn ang="T9">
                  <a:pos x="T2" y="T3"/>
                </a:cxn>
                <a:cxn ang="T10">
                  <a:pos x="T4" y="T5"/>
                </a:cxn>
                <a:cxn ang="T11">
                  <a:pos x="T6" y="T7"/>
                </a:cxn>
              </a:cxnLst>
              <a:rect l="T12" t="T13" r="T14" b="T15"/>
              <a:pathLst>
                <a:path w="9" h="20">
                  <a:moveTo>
                    <a:pt x="0" y="0"/>
                  </a:moveTo>
                  <a:lnTo>
                    <a:pt x="9" y="20"/>
                  </a:lnTo>
                  <a:lnTo>
                    <a:pt x="9" y="4"/>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3" name="Freeform 10784"/>
            <p:cNvSpPr>
              <a:spLocks/>
            </p:cNvSpPr>
            <p:nvPr/>
          </p:nvSpPr>
          <p:spPr bwMode="auto">
            <a:xfrm>
              <a:off x="1410758" y="2849953"/>
              <a:ext cx="20914" cy="19706"/>
            </a:xfrm>
            <a:custGeom>
              <a:avLst/>
              <a:gdLst>
                <a:gd name="T0" fmla="*/ 0 w 11"/>
                <a:gd name="T1" fmla="*/ 0 h 11"/>
                <a:gd name="T2" fmla="*/ 21976773 w 11"/>
                <a:gd name="T3" fmla="*/ 0 h 11"/>
                <a:gd name="T4" fmla="*/ 34535918 w 11"/>
                <a:gd name="T5" fmla="*/ 47625000 h 11"/>
                <a:gd name="T6" fmla="*/ 21976773 w 11"/>
                <a:gd name="T7" fmla="*/ 0 h 11"/>
                <a:gd name="T8" fmla="*/ 34535918 w 11"/>
                <a:gd name="T9" fmla="*/ 58207564 h 11"/>
                <a:gd name="T10" fmla="*/ 6279573 w 11"/>
                <a:gd name="T11" fmla="*/ 58207564 h 11"/>
                <a:gd name="T12" fmla="*/ 0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0"/>
                  </a:moveTo>
                  <a:lnTo>
                    <a:pt x="7" y="0"/>
                  </a:lnTo>
                  <a:lnTo>
                    <a:pt x="11" y="9"/>
                  </a:lnTo>
                  <a:lnTo>
                    <a:pt x="7" y="0"/>
                  </a:lnTo>
                  <a:lnTo>
                    <a:pt x="11" y="11"/>
                  </a:lnTo>
                  <a:lnTo>
                    <a:pt x="2" y="1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4" name="Freeform 10785"/>
            <p:cNvSpPr>
              <a:spLocks/>
            </p:cNvSpPr>
            <p:nvPr/>
          </p:nvSpPr>
          <p:spPr bwMode="auto">
            <a:xfrm>
              <a:off x="1410758" y="2849953"/>
              <a:ext cx="20914" cy="19706"/>
            </a:xfrm>
            <a:custGeom>
              <a:avLst/>
              <a:gdLst>
                <a:gd name="T0" fmla="*/ 0 w 11"/>
                <a:gd name="T1" fmla="*/ 0 h 11"/>
                <a:gd name="T2" fmla="*/ 21976773 w 11"/>
                <a:gd name="T3" fmla="*/ 0 h 11"/>
                <a:gd name="T4" fmla="*/ 34535918 w 11"/>
                <a:gd name="T5" fmla="*/ 47625000 h 11"/>
                <a:gd name="T6" fmla="*/ 21976773 w 11"/>
                <a:gd name="T7" fmla="*/ 0 h 11"/>
                <a:gd name="T8" fmla="*/ 34535918 w 11"/>
                <a:gd name="T9" fmla="*/ 58207564 h 11"/>
                <a:gd name="T10" fmla="*/ 6279573 w 11"/>
                <a:gd name="T11" fmla="*/ 58207564 h 11"/>
                <a:gd name="T12" fmla="*/ 0 w 11"/>
                <a:gd name="T13" fmla="*/ 0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0"/>
                  </a:moveTo>
                  <a:lnTo>
                    <a:pt x="7" y="0"/>
                  </a:lnTo>
                  <a:lnTo>
                    <a:pt x="11" y="9"/>
                  </a:lnTo>
                  <a:lnTo>
                    <a:pt x="7" y="0"/>
                  </a:lnTo>
                  <a:lnTo>
                    <a:pt x="11" y="11"/>
                  </a:lnTo>
                  <a:lnTo>
                    <a:pt x="2" y="11"/>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5" name="Freeform 10786"/>
            <p:cNvSpPr>
              <a:spLocks/>
            </p:cNvSpPr>
            <p:nvPr/>
          </p:nvSpPr>
          <p:spPr bwMode="auto">
            <a:xfrm>
              <a:off x="1428186" y="2881976"/>
              <a:ext cx="22657" cy="14780"/>
            </a:xfrm>
            <a:custGeom>
              <a:avLst/>
              <a:gdLst>
                <a:gd name="T0" fmla="*/ 0 w 11"/>
                <a:gd name="T1" fmla="*/ 0 h 8"/>
                <a:gd name="T2" fmla="*/ 37414881 w 11"/>
                <a:gd name="T3" fmla="*/ 0 h 8"/>
                <a:gd name="T4" fmla="*/ 37414881 w 11"/>
                <a:gd name="T5" fmla="*/ 43657838 h 8"/>
                <a:gd name="T6" fmla="*/ 0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0"/>
                  </a:moveTo>
                  <a:lnTo>
                    <a:pt x="11" y="0"/>
                  </a:lnTo>
                  <a:lnTo>
                    <a:pt x="11"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6" name="Freeform 10787"/>
            <p:cNvSpPr>
              <a:spLocks/>
            </p:cNvSpPr>
            <p:nvPr/>
          </p:nvSpPr>
          <p:spPr bwMode="auto">
            <a:xfrm>
              <a:off x="1428186" y="2881976"/>
              <a:ext cx="22657" cy="14780"/>
            </a:xfrm>
            <a:custGeom>
              <a:avLst/>
              <a:gdLst>
                <a:gd name="T0" fmla="*/ 0 w 11"/>
                <a:gd name="T1" fmla="*/ 0 h 8"/>
                <a:gd name="T2" fmla="*/ 37414881 w 11"/>
                <a:gd name="T3" fmla="*/ 0 h 8"/>
                <a:gd name="T4" fmla="*/ 37414881 w 11"/>
                <a:gd name="T5" fmla="*/ 43657838 h 8"/>
                <a:gd name="T6" fmla="*/ 0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0" y="0"/>
                  </a:moveTo>
                  <a:lnTo>
                    <a:pt x="11" y="0"/>
                  </a:lnTo>
                  <a:lnTo>
                    <a:pt x="11" y="8"/>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7" name="Freeform 10788"/>
            <p:cNvSpPr>
              <a:spLocks/>
            </p:cNvSpPr>
            <p:nvPr/>
          </p:nvSpPr>
          <p:spPr bwMode="auto">
            <a:xfrm>
              <a:off x="1436900" y="2901682"/>
              <a:ext cx="31370" cy="39412"/>
            </a:xfrm>
            <a:custGeom>
              <a:avLst/>
              <a:gdLst>
                <a:gd name="T0" fmla="*/ 0 w 16"/>
                <a:gd name="T1" fmla="*/ 0 h 22"/>
                <a:gd name="T2" fmla="*/ 51804689 w 16"/>
                <a:gd name="T3" fmla="*/ 116419745 h 22"/>
                <a:gd name="T4" fmla="*/ 38853070 w 16"/>
                <a:gd name="T5" fmla="*/ 47627309 h 22"/>
                <a:gd name="T6" fmla="*/ 0 w 16"/>
                <a:gd name="T7" fmla="*/ 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0" y="0"/>
                  </a:moveTo>
                  <a:lnTo>
                    <a:pt x="16" y="22"/>
                  </a:lnTo>
                  <a:lnTo>
                    <a:pt x="12" y="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8" name="Freeform 10789"/>
            <p:cNvSpPr>
              <a:spLocks/>
            </p:cNvSpPr>
            <p:nvPr/>
          </p:nvSpPr>
          <p:spPr bwMode="auto">
            <a:xfrm>
              <a:off x="1436900" y="2901682"/>
              <a:ext cx="31370" cy="39412"/>
            </a:xfrm>
            <a:custGeom>
              <a:avLst/>
              <a:gdLst>
                <a:gd name="T0" fmla="*/ 0 w 16"/>
                <a:gd name="T1" fmla="*/ 0 h 22"/>
                <a:gd name="T2" fmla="*/ 51804689 w 16"/>
                <a:gd name="T3" fmla="*/ 116419745 h 22"/>
                <a:gd name="T4" fmla="*/ 38853070 w 16"/>
                <a:gd name="T5" fmla="*/ 47627309 h 22"/>
                <a:gd name="T6" fmla="*/ 0 w 16"/>
                <a:gd name="T7" fmla="*/ 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0" y="0"/>
                  </a:moveTo>
                  <a:lnTo>
                    <a:pt x="16" y="22"/>
                  </a:lnTo>
                  <a:lnTo>
                    <a:pt x="12" y="9"/>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499" name="Freeform 10790"/>
            <p:cNvSpPr>
              <a:spLocks/>
            </p:cNvSpPr>
            <p:nvPr/>
          </p:nvSpPr>
          <p:spPr bwMode="auto">
            <a:xfrm>
              <a:off x="1485697" y="2912767"/>
              <a:ext cx="17428" cy="24634"/>
            </a:xfrm>
            <a:custGeom>
              <a:avLst/>
              <a:gdLst>
                <a:gd name="T0" fmla="*/ 0 w 9"/>
                <a:gd name="T1" fmla="*/ 46774554 h 14"/>
                <a:gd name="T2" fmla="*/ 28779611 w 9"/>
                <a:gd name="T3" fmla="*/ 72761929 h 14"/>
                <a:gd name="T4" fmla="*/ 12791722 w 9"/>
                <a:gd name="T5" fmla="*/ 0 h 14"/>
                <a:gd name="T6" fmla="*/ 0 w 9"/>
                <a:gd name="T7" fmla="*/ 46774554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0" y="9"/>
                  </a:moveTo>
                  <a:lnTo>
                    <a:pt x="9" y="14"/>
                  </a:lnTo>
                  <a:lnTo>
                    <a:pt x="4"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0" name="Freeform 10791"/>
            <p:cNvSpPr>
              <a:spLocks/>
            </p:cNvSpPr>
            <p:nvPr/>
          </p:nvSpPr>
          <p:spPr bwMode="auto">
            <a:xfrm>
              <a:off x="1485697" y="2912767"/>
              <a:ext cx="17428" cy="24634"/>
            </a:xfrm>
            <a:custGeom>
              <a:avLst/>
              <a:gdLst>
                <a:gd name="T0" fmla="*/ 0 w 9"/>
                <a:gd name="T1" fmla="*/ 46774554 h 14"/>
                <a:gd name="T2" fmla="*/ 28779611 w 9"/>
                <a:gd name="T3" fmla="*/ 72761929 h 14"/>
                <a:gd name="T4" fmla="*/ 12791722 w 9"/>
                <a:gd name="T5" fmla="*/ 0 h 14"/>
                <a:gd name="T6" fmla="*/ 0 w 9"/>
                <a:gd name="T7" fmla="*/ 46774554 h 14"/>
                <a:gd name="T8" fmla="*/ 0 60000 65536"/>
                <a:gd name="T9" fmla="*/ 0 60000 65536"/>
                <a:gd name="T10" fmla="*/ 0 60000 65536"/>
                <a:gd name="T11" fmla="*/ 0 60000 65536"/>
                <a:gd name="T12" fmla="*/ 0 w 9"/>
                <a:gd name="T13" fmla="*/ 0 h 14"/>
                <a:gd name="T14" fmla="*/ 9 w 9"/>
                <a:gd name="T15" fmla="*/ 14 h 14"/>
              </a:gdLst>
              <a:ahLst/>
              <a:cxnLst>
                <a:cxn ang="T8">
                  <a:pos x="T0" y="T1"/>
                </a:cxn>
                <a:cxn ang="T9">
                  <a:pos x="T2" y="T3"/>
                </a:cxn>
                <a:cxn ang="T10">
                  <a:pos x="T4" y="T5"/>
                </a:cxn>
                <a:cxn ang="T11">
                  <a:pos x="T6" y="T7"/>
                </a:cxn>
              </a:cxnLst>
              <a:rect l="T12" t="T13" r="T14" b="T15"/>
              <a:pathLst>
                <a:path w="9" h="14">
                  <a:moveTo>
                    <a:pt x="0" y="9"/>
                  </a:moveTo>
                  <a:lnTo>
                    <a:pt x="9" y="14"/>
                  </a:lnTo>
                  <a:lnTo>
                    <a:pt x="4" y="0"/>
                  </a:lnTo>
                  <a:lnTo>
                    <a:pt x="0" y="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1" name="Freeform 10792"/>
            <p:cNvSpPr>
              <a:spLocks/>
            </p:cNvSpPr>
            <p:nvPr/>
          </p:nvSpPr>
          <p:spPr bwMode="auto">
            <a:xfrm>
              <a:off x="1651265" y="3096281"/>
              <a:ext cx="1348927" cy="587493"/>
            </a:xfrm>
            <a:custGeom>
              <a:avLst/>
              <a:gdLst>
                <a:gd name="T0" fmla="*/ 72282738 w 678"/>
                <a:gd name="T1" fmla="*/ 104857879 h 331"/>
                <a:gd name="T2" fmla="*/ 95280556 w 678"/>
                <a:gd name="T3" fmla="*/ 104857879 h 331"/>
                <a:gd name="T4" fmla="*/ 1136802597 w 678"/>
                <a:gd name="T5" fmla="*/ 36699686 h 331"/>
                <a:gd name="T6" fmla="*/ 1166373549 w 678"/>
                <a:gd name="T7" fmla="*/ 57671261 h 331"/>
                <a:gd name="T8" fmla="*/ 1261654105 w 678"/>
                <a:gd name="T9" fmla="*/ 225443868 h 331"/>
                <a:gd name="T10" fmla="*/ 1422646077 w 678"/>
                <a:gd name="T11" fmla="*/ 152042209 h 331"/>
                <a:gd name="T12" fmla="*/ 1547497585 w 678"/>
                <a:gd name="T13" fmla="*/ 235928512 h 331"/>
                <a:gd name="T14" fmla="*/ 1577066725 w 678"/>
                <a:gd name="T15" fmla="*/ 272628197 h 331"/>
                <a:gd name="T16" fmla="*/ 1422646077 w 678"/>
                <a:gd name="T17" fmla="*/ 351273322 h 331"/>
                <a:gd name="T18" fmla="*/ 1422646077 w 678"/>
                <a:gd name="T19" fmla="*/ 482343955 h 331"/>
                <a:gd name="T20" fmla="*/ 1465357862 w 678"/>
                <a:gd name="T21" fmla="*/ 576714902 h 331"/>
                <a:gd name="T22" fmla="*/ 1531069278 w 678"/>
                <a:gd name="T23" fmla="*/ 293599773 h 331"/>
                <a:gd name="T24" fmla="*/ 1577066725 w 678"/>
                <a:gd name="T25" fmla="*/ 445644269 h 331"/>
                <a:gd name="T26" fmla="*/ 1636206818 w 678"/>
                <a:gd name="T27" fmla="*/ 492830887 h 331"/>
                <a:gd name="T28" fmla="*/ 1619780323 w 678"/>
                <a:gd name="T29" fmla="*/ 540015216 h 331"/>
                <a:gd name="T30" fmla="*/ 1606637678 w 678"/>
                <a:gd name="T31" fmla="*/ 608173410 h 331"/>
                <a:gd name="T32" fmla="*/ 1774200972 w 678"/>
                <a:gd name="T33" fmla="*/ 503315531 h 331"/>
                <a:gd name="T34" fmla="*/ 1876052851 w 678"/>
                <a:gd name="T35" fmla="*/ 456128913 h 331"/>
                <a:gd name="T36" fmla="*/ 2089613592 w 678"/>
                <a:gd name="T37" fmla="*/ 330301746 h 331"/>
                <a:gd name="T38" fmla="*/ 2147483647 w 678"/>
                <a:gd name="T39" fmla="*/ 199228826 h 331"/>
                <a:gd name="T40" fmla="*/ 2147483647 w 678"/>
                <a:gd name="T41" fmla="*/ 330301746 h 331"/>
                <a:gd name="T42" fmla="*/ 2106041899 w 678"/>
                <a:gd name="T43" fmla="*/ 445644269 h 331"/>
                <a:gd name="T44" fmla="*/ 2119184545 w 678"/>
                <a:gd name="T45" fmla="*/ 587201834 h 331"/>
                <a:gd name="T46" fmla="*/ 1922050298 w 678"/>
                <a:gd name="T47" fmla="*/ 786430660 h 331"/>
                <a:gd name="T48" fmla="*/ 1922050298 w 678"/>
                <a:gd name="T49" fmla="*/ 823130345 h 331"/>
                <a:gd name="T50" fmla="*/ 1885909835 w 678"/>
                <a:gd name="T51" fmla="*/ 749730974 h 331"/>
                <a:gd name="T52" fmla="*/ 1869481528 w 678"/>
                <a:gd name="T53" fmla="*/ 854588853 h 331"/>
                <a:gd name="T54" fmla="*/ 1869481528 w 678"/>
                <a:gd name="T55" fmla="*/ 870316963 h 331"/>
                <a:gd name="T56" fmla="*/ 1892481158 w 678"/>
                <a:gd name="T57" fmla="*/ 996146417 h 331"/>
                <a:gd name="T58" fmla="*/ 1892481158 w 678"/>
                <a:gd name="T59" fmla="*/ 1032846103 h 331"/>
                <a:gd name="T60" fmla="*/ 1665777771 w 678"/>
                <a:gd name="T61" fmla="*/ 1347417452 h 331"/>
                <a:gd name="T62" fmla="*/ 1708489556 w 678"/>
                <a:gd name="T63" fmla="*/ 1724905816 h 331"/>
                <a:gd name="T64" fmla="*/ 1626349834 w 678"/>
                <a:gd name="T65" fmla="*/ 1583348251 h 331"/>
                <a:gd name="T66" fmla="*/ 1577066725 w 678"/>
                <a:gd name="T67" fmla="*/ 1405088713 h 331"/>
                <a:gd name="T68" fmla="*/ 1416074754 w 678"/>
                <a:gd name="T69" fmla="*/ 1347417452 h 331"/>
                <a:gd name="T70" fmla="*/ 1320794198 w 678"/>
                <a:gd name="T71" fmla="*/ 1394604069 h 331"/>
                <a:gd name="T72" fmla="*/ 1363505984 w 678"/>
                <a:gd name="T73" fmla="*/ 1478490372 h 331"/>
                <a:gd name="T74" fmla="*/ 1143373919 w 678"/>
                <a:gd name="T75" fmla="*/ 1431303755 h 331"/>
                <a:gd name="T76" fmla="*/ 1054664686 w 678"/>
                <a:gd name="T77" fmla="*/ 1557133209 h 331"/>
                <a:gd name="T78" fmla="*/ 988953271 w 678"/>
                <a:gd name="T79" fmla="*/ 1651504157 h 331"/>
                <a:gd name="T80" fmla="*/ 811532992 w 678"/>
                <a:gd name="T81" fmla="*/ 1478490372 h 331"/>
                <a:gd name="T82" fmla="*/ 525689513 w 678"/>
                <a:gd name="T83" fmla="*/ 1326445876 h 331"/>
                <a:gd name="T84" fmla="*/ 292414803 w 678"/>
                <a:gd name="T85" fmla="*/ 1242559573 h 331"/>
                <a:gd name="T86" fmla="*/ 160991971 w 678"/>
                <a:gd name="T87" fmla="*/ 1101002008 h 331"/>
                <a:gd name="T88" fmla="*/ 101851879 w 678"/>
                <a:gd name="T89" fmla="*/ 854588853 h 331"/>
                <a:gd name="T90" fmla="*/ 13142646 w 678"/>
                <a:gd name="T91" fmla="*/ 692059713 h 331"/>
                <a:gd name="T92" fmla="*/ 49283109 w 678"/>
                <a:gd name="T93" fmla="*/ 256900087 h 331"/>
                <a:gd name="T94" fmla="*/ 0 w 678"/>
                <a:gd name="T95" fmla="*/ 104857879 h 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8"/>
                <a:gd name="T145" fmla="*/ 0 h 331"/>
                <a:gd name="T146" fmla="*/ 678 w 678"/>
                <a:gd name="T147" fmla="*/ 331 h 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8" h="331">
                  <a:moveTo>
                    <a:pt x="0" y="20"/>
                  </a:moveTo>
                  <a:lnTo>
                    <a:pt x="22" y="20"/>
                  </a:lnTo>
                  <a:lnTo>
                    <a:pt x="20" y="32"/>
                  </a:lnTo>
                  <a:lnTo>
                    <a:pt x="29" y="20"/>
                  </a:lnTo>
                  <a:lnTo>
                    <a:pt x="22" y="7"/>
                  </a:lnTo>
                  <a:lnTo>
                    <a:pt x="346" y="7"/>
                  </a:lnTo>
                  <a:lnTo>
                    <a:pt x="346" y="0"/>
                  </a:lnTo>
                  <a:lnTo>
                    <a:pt x="355" y="11"/>
                  </a:lnTo>
                  <a:lnTo>
                    <a:pt x="411" y="23"/>
                  </a:lnTo>
                  <a:lnTo>
                    <a:pt x="384" y="43"/>
                  </a:lnTo>
                  <a:lnTo>
                    <a:pt x="406" y="43"/>
                  </a:lnTo>
                  <a:lnTo>
                    <a:pt x="433" y="29"/>
                  </a:lnTo>
                  <a:lnTo>
                    <a:pt x="426" y="40"/>
                  </a:lnTo>
                  <a:lnTo>
                    <a:pt x="471" y="45"/>
                  </a:lnTo>
                  <a:lnTo>
                    <a:pt x="473" y="45"/>
                  </a:lnTo>
                  <a:lnTo>
                    <a:pt x="480" y="52"/>
                  </a:lnTo>
                  <a:lnTo>
                    <a:pt x="448" y="54"/>
                  </a:lnTo>
                  <a:lnTo>
                    <a:pt x="433" y="67"/>
                  </a:lnTo>
                  <a:lnTo>
                    <a:pt x="442" y="63"/>
                  </a:lnTo>
                  <a:lnTo>
                    <a:pt x="433" y="92"/>
                  </a:lnTo>
                  <a:lnTo>
                    <a:pt x="435" y="112"/>
                  </a:lnTo>
                  <a:lnTo>
                    <a:pt x="446" y="110"/>
                  </a:lnTo>
                  <a:lnTo>
                    <a:pt x="451" y="72"/>
                  </a:lnTo>
                  <a:lnTo>
                    <a:pt x="466" y="56"/>
                  </a:lnTo>
                  <a:lnTo>
                    <a:pt x="484" y="63"/>
                  </a:lnTo>
                  <a:lnTo>
                    <a:pt x="480" y="85"/>
                  </a:lnTo>
                  <a:lnTo>
                    <a:pt x="493" y="81"/>
                  </a:lnTo>
                  <a:lnTo>
                    <a:pt x="498" y="94"/>
                  </a:lnTo>
                  <a:lnTo>
                    <a:pt x="495" y="101"/>
                  </a:lnTo>
                  <a:lnTo>
                    <a:pt x="493" y="103"/>
                  </a:lnTo>
                  <a:lnTo>
                    <a:pt x="489" y="110"/>
                  </a:lnTo>
                  <a:lnTo>
                    <a:pt x="489" y="116"/>
                  </a:lnTo>
                  <a:lnTo>
                    <a:pt x="504" y="116"/>
                  </a:lnTo>
                  <a:lnTo>
                    <a:pt x="540" y="96"/>
                  </a:lnTo>
                  <a:lnTo>
                    <a:pt x="538" y="92"/>
                  </a:lnTo>
                  <a:lnTo>
                    <a:pt x="571" y="87"/>
                  </a:lnTo>
                  <a:lnTo>
                    <a:pt x="576" y="74"/>
                  </a:lnTo>
                  <a:lnTo>
                    <a:pt x="636" y="63"/>
                  </a:lnTo>
                  <a:lnTo>
                    <a:pt x="652" y="32"/>
                  </a:lnTo>
                  <a:lnTo>
                    <a:pt x="670" y="38"/>
                  </a:lnTo>
                  <a:lnTo>
                    <a:pt x="670" y="56"/>
                  </a:lnTo>
                  <a:lnTo>
                    <a:pt x="678" y="63"/>
                  </a:lnTo>
                  <a:lnTo>
                    <a:pt x="678" y="72"/>
                  </a:lnTo>
                  <a:lnTo>
                    <a:pt x="641" y="85"/>
                  </a:lnTo>
                  <a:lnTo>
                    <a:pt x="634" y="105"/>
                  </a:lnTo>
                  <a:lnTo>
                    <a:pt x="645" y="112"/>
                  </a:lnTo>
                  <a:lnTo>
                    <a:pt x="598" y="125"/>
                  </a:lnTo>
                  <a:lnTo>
                    <a:pt x="585" y="150"/>
                  </a:lnTo>
                  <a:lnTo>
                    <a:pt x="578" y="141"/>
                  </a:lnTo>
                  <a:lnTo>
                    <a:pt x="585" y="157"/>
                  </a:lnTo>
                  <a:lnTo>
                    <a:pt x="576" y="177"/>
                  </a:lnTo>
                  <a:lnTo>
                    <a:pt x="574" y="143"/>
                  </a:lnTo>
                  <a:lnTo>
                    <a:pt x="567" y="148"/>
                  </a:lnTo>
                  <a:lnTo>
                    <a:pt x="569" y="163"/>
                  </a:lnTo>
                  <a:lnTo>
                    <a:pt x="558" y="157"/>
                  </a:lnTo>
                  <a:lnTo>
                    <a:pt x="569" y="166"/>
                  </a:lnTo>
                  <a:lnTo>
                    <a:pt x="567" y="177"/>
                  </a:lnTo>
                  <a:lnTo>
                    <a:pt x="576" y="190"/>
                  </a:lnTo>
                  <a:lnTo>
                    <a:pt x="565" y="192"/>
                  </a:lnTo>
                  <a:lnTo>
                    <a:pt x="576" y="197"/>
                  </a:lnTo>
                  <a:lnTo>
                    <a:pt x="518" y="237"/>
                  </a:lnTo>
                  <a:lnTo>
                    <a:pt x="507" y="257"/>
                  </a:lnTo>
                  <a:lnTo>
                    <a:pt x="522" y="309"/>
                  </a:lnTo>
                  <a:lnTo>
                    <a:pt x="520" y="329"/>
                  </a:lnTo>
                  <a:lnTo>
                    <a:pt x="511" y="331"/>
                  </a:lnTo>
                  <a:lnTo>
                    <a:pt x="495" y="302"/>
                  </a:lnTo>
                  <a:lnTo>
                    <a:pt x="493" y="280"/>
                  </a:lnTo>
                  <a:lnTo>
                    <a:pt x="480" y="268"/>
                  </a:lnTo>
                  <a:lnTo>
                    <a:pt x="433" y="266"/>
                  </a:lnTo>
                  <a:lnTo>
                    <a:pt x="431" y="257"/>
                  </a:lnTo>
                  <a:lnTo>
                    <a:pt x="428" y="266"/>
                  </a:lnTo>
                  <a:lnTo>
                    <a:pt x="402" y="266"/>
                  </a:lnTo>
                  <a:lnTo>
                    <a:pt x="415" y="268"/>
                  </a:lnTo>
                  <a:lnTo>
                    <a:pt x="415" y="282"/>
                  </a:lnTo>
                  <a:lnTo>
                    <a:pt x="384" y="273"/>
                  </a:lnTo>
                  <a:lnTo>
                    <a:pt x="348" y="273"/>
                  </a:lnTo>
                  <a:lnTo>
                    <a:pt x="346" y="284"/>
                  </a:lnTo>
                  <a:lnTo>
                    <a:pt x="321" y="297"/>
                  </a:lnTo>
                  <a:lnTo>
                    <a:pt x="323" y="322"/>
                  </a:lnTo>
                  <a:lnTo>
                    <a:pt x="301" y="315"/>
                  </a:lnTo>
                  <a:lnTo>
                    <a:pt x="272" y="273"/>
                  </a:lnTo>
                  <a:lnTo>
                    <a:pt x="247" y="282"/>
                  </a:lnTo>
                  <a:lnTo>
                    <a:pt x="214" y="246"/>
                  </a:lnTo>
                  <a:lnTo>
                    <a:pt x="160" y="253"/>
                  </a:lnTo>
                  <a:lnTo>
                    <a:pt x="116" y="235"/>
                  </a:lnTo>
                  <a:lnTo>
                    <a:pt x="89" y="237"/>
                  </a:lnTo>
                  <a:lnTo>
                    <a:pt x="71" y="217"/>
                  </a:lnTo>
                  <a:lnTo>
                    <a:pt x="49" y="210"/>
                  </a:lnTo>
                  <a:lnTo>
                    <a:pt x="26" y="177"/>
                  </a:lnTo>
                  <a:lnTo>
                    <a:pt x="31" y="163"/>
                  </a:lnTo>
                  <a:lnTo>
                    <a:pt x="20" y="163"/>
                  </a:lnTo>
                  <a:lnTo>
                    <a:pt x="4" y="132"/>
                  </a:lnTo>
                  <a:lnTo>
                    <a:pt x="9" y="49"/>
                  </a:lnTo>
                  <a:lnTo>
                    <a:pt x="15" y="49"/>
                  </a:lnTo>
                  <a:lnTo>
                    <a:pt x="6" y="45"/>
                  </a:lnTo>
                  <a:lnTo>
                    <a:pt x="0" y="20"/>
                  </a:lnTo>
                  <a:close/>
                </a:path>
              </a:pathLst>
            </a:custGeom>
            <a:solidFill>
              <a:schemeClr val="bg1"/>
            </a:solid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2" name="Freeform 10793"/>
            <p:cNvSpPr>
              <a:spLocks/>
            </p:cNvSpPr>
            <p:nvPr/>
          </p:nvSpPr>
          <p:spPr bwMode="auto">
            <a:xfrm>
              <a:off x="1651265" y="3096281"/>
              <a:ext cx="1348927" cy="587493"/>
            </a:xfrm>
            <a:custGeom>
              <a:avLst/>
              <a:gdLst>
                <a:gd name="T0" fmla="*/ 72282738 w 678"/>
                <a:gd name="T1" fmla="*/ 104857879 h 331"/>
                <a:gd name="T2" fmla="*/ 95280556 w 678"/>
                <a:gd name="T3" fmla="*/ 104857879 h 331"/>
                <a:gd name="T4" fmla="*/ 1136802597 w 678"/>
                <a:gd name="T5" fmla="*/ 36699686 h 331"/>
                <a:gd name="T6" fmla="*/ 1166373549 w 678"/>
                <a:gd name="T7" fmla="*/ 57671261 h 331"/>
                <a:gd name="T8" fmla="*/ 1261654105 w 678"/>
                <a:gd name="T9" fmla="*/ 225443868 h 331"/>
                <a:gd name="T10" fmla="*/ 1422646077 w 678"/>
                <a:gd name="T11" fmla="*/ 152042209 h 331"/>
                <a:gd name="T12" fmla="*/ 1547497585 w 678"/>
                <a:gd name="T13" fmla="*/ 235928512 h 331"/>
                <a:gd name="T14" fmla="*/ 1577066725 w 678"/>
                <a:gd name="T15" fmla="*/ 272628197 h 331"/>
                <a:gd name="T16" fmla="*/ 1422646077 w 678"/>
                <a:gd name="T17" fmla="*/ 351273322 h 331"/>
                <a:gd name="T18" fmla="*/ 1422646077 w 678"/>
                <a:gd name="T19" fmla="*/ 482343955 h 331"/>
                <a:gd name="T20" fmla="*/ 1465357862 w 678"/>
                <a:gd name="T21" fmla="*/ 576714902 h 331"/>
                <a:gd name="T22" fmla="*/ 1531069278 w 678"/>
                <a:gd name="T23" fmla="*/ 293599773 h 331"/>
                <a:gd name="T24" fmla="*/ 1577066725 w 678"/>
                <a:gd name="T25" fmla="*/ 445644269 h 331"/>
                <a:gd name="T26" fmla="*/ 1636206818 w 678"/>
                <a:gd name="T27" fmla="*/ 492830887 h 331"/>
                <a:gd name="T28" fmla="*/ 1619780323 w 678"/>
                <a:gd name="T29" fmla="*/ 540015216 h 331"/>
                <a:gd name="T30" fmla="*/ 1606637678 w 678"/>
                <a:gd name="T31" fmla="*/ 608173410 h 331"/>
                <a:gd name="T32" fmla="*/ 1774200972 w 678"/>
                <a:gd name="T33" fmla="*/ 503315531 h 331"/>
                <a:gd name="T34" fmla="*/ 1876052851 w 678"/>
                <a:gd name="T35" fmla="*/ 456128913 h 331"/>
                <a:gd name="T36" fmla="*/ 2089613592 w 678"/>
                <a:gd name="T37" fmla="*/ 330301746 h 331"/>
                <a:gd name="T38" fmla="*/ 2147483647 w 678"/>
                <a:gd name="T39" fmla="*/ 199228826 h 331"/>
                <a:gd name="T40" fmla="*/ 2147483647 w 678"/>
                <a:gd name="T41" fmla="*/ 330301746 h 331"/>
                <a:gd name="T42" fmla="*/ 2106041899 w 678"/>
                <a:gd name="T43" fmla="*/ 445644269 h 331"/>
                <a:gd name="T44" fmla="*/ 2119184545 w 678"/>
                <a:gd name="T45" fmla="*/ 587201834 h 331"/>
                <a:gd name="T46" fmla="*/ 1922050298 w 678"/>
                <a:gd name="T47" fmla="*/ 786430660 h 331"/>
                <a:gd name="T48" fmla="*/ 1922050298 w 678"/>
                <a:gd name="T49" fmla="*/ 823130345 h 331"/>
                <a:gd name="T50" fmla="*/ 1885909835 w 678"/>
                <a:gd name="T51" fmla="*/ 749730974 h 331"/>
                <a:gd name="T52" fmla="*/ 1869481528 w 678"/>
                <a:gd name="T53" fmla="*/ 854588853 h 331"/>
                <a:gd name="T54" fmla="*/ 1869481528 w 678"/>
                <a:gd name="T55" fmla="*/ 870316963 h 331"/>
                <a:gd name="T56" fmla="*/ 1892481158 w 678"/>
                <a:gd name="T57" fmla="*/ 996146417 h 331"/>
                <a:gd name="T58" fmla="*/ 1892481158 w 678"/>
                <a:gd name="T59" fmla="*/ 1032846103 h 331"/>
                <a:gd name="T60" fmla="*/ 1665777771 w 678"/>
                <a:gd name="T61" fmla="*/ 1347417452 h 331"/>
                <a:gd name="T62" fmla="*/ 1708489556 w 678"/>
                <a:gd name="T63" fmla="*/ 1724905816 h 331"/>
                <a:gd name="T64" fmla="*/ 1626349834 w 678"/>
                <a:gd name="T65" fmla="*/ 1583348251 h 331"/>
                <a:gd name="T66" fmla="*/ 1577066725 w 678"/>
                <a:gd name="T67" fmla="*/ 1405088713 h 331"/>
                <a:gd name="T68" fmla="*/ 1416074754 w 678"/>
                <a:gd name="T69" fmla="*/ 1347417452 h 331"/>
                <a:gd name="T70" fmla="*/ 1320794198 w 678"/>
                <a:gd name="T71" fmla="*/ 1394604069 h 331"/>
                <a:gd name="T72" fmla="*/ 1363505984 w 678"/>
                <a:gd name="T73" fmla="*/ 1478490372 h 331"/>
                <a:gd name="T74" fmla="*/ 1143373919 w 678"/>
                <a:gd name="T75" fmla="*/ 1431303755 h 331"/>
                <a:gd name="T76" fmla="*/ 1054664686 w 678"/>
                <a:gd name="T77" fmla="*/ 1557133209 h 331"/>
                <a:gd name="T78" fmla="*/ 988953271 w 678"/>
                <a:gd name="T79" fmla="*/ 1651504157 h 331"/>
                <a:gd name="T80" fmla="*/ 811532992 w 678"/>
                <a:gd name="T81" fmla="*/ 1478490372 h 331"/>
                <a:gd name="T82" fmla="*/ 525689513 w 678"/>
                <a:gd name="T83" fmla="*/ 1326445876 h 331"/>
                <a:gd name="T84" fmla="*/ 292414803 w 678"/>
                <a:gd name="T85" fmla="*/ 1242559573 h 331"/>
                <a:gd name="T86" fmla="*/ 160991971 w 678"/>
                <a:gd name="T87" fmla="*/ 1101002008 h 331"/>
                <a:gd name="T88" fmla="*/ 101851879 w 678"/>
                <a:gd name="T89" fmla="*/ 854588853 h 331"/>
                <a:gd name="T90" fmla="*/ 13142646 w 678"/>
                <a:gd name="T91" fmla="*/ 692059713 h 331"/>
                <a:gd name="T92" fmla="*/ 49283109 w 678"/>
                <a:gd name="T93" fmla="*/ 256900087 h 331"/>
                <a:gd name="T94" fmla="*/ 0 w 678"/>
                <a:gd name="T95" fmla="*/ 104857879 h 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8"/>
                <a:gd name="T145" fmla="*/ 0 h 331"/>
                <a:gd name="T146" fmla="*/ 678 w 678"/>
                <a:gd name="T147" fmla="*/ 331 h 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8" h="331">
                  <a:moveTo>
                    <a:pt x="0" y="20"/>
                  </a:moveTo>
                  <a:lnTo>
                    <a:pt x="22" y="20"/>
                  </a:lnTo>
                  <a:lnTo>
                    <a:pt x="20" y="32"/>
                  </a:lnTo>
                  <a:lnTo>
                    <a:pt x="29" y="20"/>
                  </a:lnTo>
                  <a:lnTo>
                    <a:pt x="22" y="7"/>
                  </a:lnTo>
                  <a:lnTo>
                    <a:pt x="346" y="7"/>
                  </a:lnTo>
                  <a:lnTo>
                    <a:pt x="346" y="0"/>
                  </a:lnTo>
                  <a:lnTo>
                    <a:pt x="355" y="11"/>
                  </a:lnTo>
                  <a:lnTo>
                    <a:pt x="411" y="23"/>
                  </a:lnTo>
                  <a:lnTo>
                    <a:pt x="384" y="43"/>
                  </a:lnTo>
                  <a:lnTo>
                    <a:pt x="406" y="43"/>
                  </a:lnTo>
                  <a:lnTo>
                    <a:pt x="433" y="29"/>
                  </a:lnTo>
                  <a:lnTo>
                    <a:pt x="426" y="40"/>
                  </a:lnTo>
                  <a:lnTo>
                    <a:pt x="471" y="45"/>
                  </a:lnTo>
                  <a:lnTo>
                    <a:pt x="473" y="45"/>
                  </a:lnTo>
                  <a:lnTo>
                    <a:pt x="480" y="52"/>
                  </a:lnTo>
                  <a:lnTo>
                    <a:pt x="448" y="54"/>
                  </a:lnTo>
                  <a:lnTo>
                    <a:pt x="433" y="67"/>
                  </a:lnTo>
                  <a:lnTo>
                    <a:pt x="442" y="63"/>
                  </a:lnTo>
                  <a:lnTo>
                    <a:pt x="433" y="92"/>
                  </a:lnTo>
                  <a:lnTo>
                    <a:pt x="435" y="112"/>
                  </a:lnTo>
                  <a:lnTo>
                    <a:pt x="446" y="110"/>
                  </a:lnTo>
                  <a:lnTo>
                    <a:pt x="451" y="72"/>
                  </a:lnTo>
                  <a:lnTo>
                    <a:pt x="466" y="56"/>
                  </a:lnTo>
                  <a:lnTo>
                    <a:pt x="484" y="63"/>
                  </a:lnTo>
                  <a:lnTo>
                    <a:pt x="480" y="85"/>
                  </a:lnTo>
                  <a:lnTo>
                    <a:pt x="493" y="81"/>
                  </a:lnTo>
                  <a:lnTo>
                    <a:pt x="498" y="94"/>
                  </a:lnTo>
                  <a:lnTo>
                    <a:pt x="495" y="101"/>
                  </a:lnTo>
                  <a:lnTo>
                    <a:pt x="493" y="103"/>
                  </a:lnTo>
                  <a:lnTo>
                    <a:pt x="489" y="110"/>
                  </a:lnTo>
                  <a:lnTo>
                    <a:pt x="489" y="116"/>
                  </a:lnTo>
                  <a:lnTo>
                    <a:pt x="504" y="116"/>
                  </a:lnTo>
                  <a:lnTo>
                    <a:pt x="540" y="96"/>
                  </a:lnTo>
                  <a:lnTo>
                    <a:pt x="538" y="92"/>
                  </a:lnTo>
                  <a:lnTo>
                    <a:pt x="571" y="87"/>
                  </a:lnTo>
                  <a:lnTo>
                    <a:pt x="576" y="74"/>
                  </a:lnTo>
                  <a:lnTo>
                    <a:pt x="636" y="63"/>
                  </a:lnTo>
                  <a:lnTo>
                    <a:pt x="652" y="32"/>
                  </a:lnTo>
                  <a:lnTo>
                    <a:pt x="670" y="38"/>
                  </a:lnTo>
                  <a:lnTo>
                    <a:pt x="670" y="56"/>
                  </a:lnTo>
                  <a:lnTo>
                    <a:pt x="678" y="63"/>
                  </a:lnTo>
                  <a:lnTo>
                    <a:pt x="678" y="72"/>
                  </a:lnTo>
                  <a:lnTo>
                    <a:pt x="641" y="85"/>
                  </a:lnTo>
                  <a:lnTo>
                    <a:pt x="634" y="105"/>
                  </a:lnTo>
                  <a:lnTo>
                    <a:pt x="645" y="112"/>
                  </a:lnTo>
                  <a:lnTo>
                    <a:pt x="598" y="125"/>
                  </a:lnTo>
                  <a:lnTo>
                    <a:pt x="585" y="150"/>
                  </a:lnTo>
                  <a:lnTo>
                    <a:pt x="578" y="141"/>
                  </a:lnTo>
                  <a:lnTo>
                    <a:pt x="585" y="157"/>
                  </a:lnTo>
                  <a:lnTo>
                    <a:pt x="576" y="177"/>
                  </a:lnTo>
                  <a:lnTo>
                    <a:pt x="574" y="143"/>
                  </a:lnTo>
                  <a:lnTo>
                    <a:pt x="567" y="148"/>
                  </a:lnTo>
                  <a:lnTo>
                    <a:pt x="569" y="163"/>
                  </a:lnTo>
                  <a:lnTo>
                    <a:pt x="558" y="157"/>
                  </a:lnTo>
                  <a:lnTo>
                    <a:pt x="569" y="166"/>
                  </a:lnTo>
                  <a:lnTo>
                    <a:pt x="567" y="177"/>
                  </a:lnTo>
                  <a:lnTo>
                    <a:pt x="576" y="190"/>
                  </a:lnTo>
                  <a:lnTo>
                    <a:pt x="565" y="192"/>
                  </a:lnTo>
                  <a:lnTo>
                    <a:pt x="576" y="197"/>
                  </a:lnTo>
                  <a:lnTo>
                    <a:pt x="518" y="237"/>
                  </a:lnTo>
                  <a:lnTo>
                    <a:pt x="507" y="257"/>
                  </a:lnTo>
                  <a:lnTo>
                    <a:pt x="522" y="309"/>
                  </a:lnTo>
                  <a:lnTo>
                    <a:pt x="520" y="329"/>
                  </a:lnTo>
                  <a:lnTo>
                    <a:pt x="511" y="331"/>
                  </a:lnTo>
                  <a:lnTo>
                    <a:pt x="495" y="302"/>
                  </a:lnTo>
                  <a:lnTo>
                    <a:pt x="493" y="280"/>
                  </a:lnTo>
                  <a:lnTo>
                    <a:pt x="480" y="268"/>
                  </a:lnTo>
                  <a:lnTo>
                    <a:pt x="433" y="266"/>
                  </a:lnTo>
                  <a:lnTo>
                    <a:pt x="431" y="257"/>
                  </a:lnTo>
                  <a:lnTo>
                    <a:pt x="428" y="266"/>
                  </a:lnTo>
                  <a:lnTo>
                    <a:pt x="402" y="266"/>
                  </a:lnTo>
                  <a:lnTo>
                    <a:pt x="415" y="268"/>
                  </a:lnTo>
                  <a:lnTo>
                    <a:pt x="415" y="282"/>
                  </a:lnTo>
                  <a:lnTo>
                    <a:pt x="384" y="273"/>
                  </a:lnTo>
                  <a:lnTo>
                    <a:pt x="348" y="273"/>
                  </a:lnTo>
                  <a:lnTo>
                    <a:pt x="346" y="284"/>
                  </a:lnTo>
                  <a:lnTo>
                    <a:pt x="321" y="297"/>
                  </a:lnTo>
                  <a:lnTo>
                    <a:pt x="323" y="322"/>
                  </a:lnTo>
                  <a:lnTo>
                    <a:pt x="301" y="315"/>
                  </a:lnTo>
                  <a:lnTo>
                    <a:pt x="272" y="273"/>
                  </a:lnTo>
                  <a:lnTo>
                    <a:pt x="247" y="282"/>
                  </a:lnTo>
                  <a:lnTo>
                    <a:pt x="214" y="246"/>
                  </a:lnTo>
                  <a:lnTo>
                    <a:pt x="160" y="253"/>
                  </a:lnTo>
                  <a:lnTo>
                    <a:pt x="116" y="235"/>
                  </a:lnTo>
                  <a:lnTo>
                    <a:pt x="89" y="237"/>
                  </a:lnTo>
                  <a:lnTo>
                    <a:pt x="71" y="217"/>
                  </a:lnTo>
                  <a:lnTo>
                    <a:pt x="49" y="210"/>
                  </a:lnTo>
                  <a:lnTo>
                    <a:pt x="26" y="177"/>
                  </a:lnTo>
                  <a:lnTo>
                    <a:pt x="31" y="163"/>
                  </a:lnTo>
                  <a:lnTo>
                    <a:pt x="20" y="163"/>
                  </a:lnTo>
                  <a:lnTo>
                    <a:pt x="4" y="132"/>
                  </a:lnTo>
                  <a:lnTo>
                    <a:pt x="9" y="49"/>
                  </a:lnTo>
                  <a:lnTo>
                    <a:pt x="15" y="49"/>
                  </a:lnTo>
                  <a:lnTo>
                    <a:pt x="6" y="45"/>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3" name="Freeform 10794"/>
            <p:cNvSpPr>
              <a:spLocks/>
            </p:cNvSpPr>
            <p:nvPr/>
          </p:nvSpPr>
          <p:spPr bwMode="auto">
            <a:xfrm>
              <a:off x="5433139" y="3838961"/>
              <a:ext cx="149882" cy="131786"/>
            </a:xfrm>
            <a:custGeom>
              <a:avLst/>
              <a:gdLst>
                <a:gd name="T0" fmla="*/ 0 w 76"/>
                <a:gd name="T1" fmla="*/ 199901206 h 74"/>
                <a:gd name="T2" fmla="*/ 136783679 w 76"/>
                <a:gd name="T3" fmla="*/ 273550589 h 74"/>
                <a:gd name="T4" fmla="*/ 224714761 w 76"/>
                <a:gd name="T5" fmla="*/ 389282383 h 74"/>
                <a:gd name="T6" fmla="*/ 247512639 w 76"/>
                <a:gd name="T7" fmla="*/ 341936514 h 74"/>
                <a:gd name="T8" fmla="*/ 117242640 w 76"/>
                <a:gd name="T9" fmla="*/ 189381177 h 74"/>
                <a:gd name="T10" fmla="*/ 71648679 w 76"/>
                <a:gd name="T11" fmla="*/ 0 h 74"/>
                <a:gd name="T12" fmla="*/ 13027359 w 76"/>
                <a:gd name="T13" fmla="*/ 57865897 h 74"/>
                <a:gd name="T14" fmla="*/ 6513680 w 76"/>
                <a:gd name="T15" fmla="*/ 142035309 h 74"/>
                <a:gd name="T16" fmla="*/ 0 w 76"/>
                <a:gd name="T17" fmla="*/ 19990120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4"/>
                <a:gd name="T29" fmla="*/ 76 w 76"/>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4">
                  <a:moveTo>
                    <a:pt x="0" y="38"/>
                  </a:moveTo>
                  <a:lnTo>
                    <a:pt x="42" y="52"/>
                  </a:lnTo>
                  <a:lnTo>
                    <a:pt x="69" y="74"/>
                  </a:lnTo>
                  <a:lnTo>
                    <a:pt x="76" y="65"/>
                  </a:lnTo>
                  <a:lnTo>
                    <a:pt x="36" y="36"/>
                  </a:lnTo>
                  <a:lnTo>
                    <a:pt x="22" y="0"/>
                  </a:lnTo>
                  <a:lnTo>
                    <a:pt x="4" y="11"/>
                  </a:lnTo>
                  <a:lnTo>
                    <a:pt x="2" y="27"/>
                  </a:lnTo>
                  <a:lnTo>
                    <a:pt x="0" y="38"/>
                  </a:lnTo>
                  <a:close/>
                </a:path>
              </a:pathLst>
            </a:custGeom>
            <a:noFill/>
            <a:ln>
              <a:no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4" name="Freeform 10795"/>
            <p:cNvSpPr>
              <a:spLocks/>
            </p:cNvSpPr>
            <p:nvPr/>
          </p:nvSpPr>
          <p:spPr bwMode="auto">
            <a:xfrm>
              <a:off x="5433139" y="3838961"/>
              <a:ext cx="149882" cy="131786"/>
            </a:xfrm>
            <a:custGeom>
              <a:avLst/>
              <a:gdLst>
                <a:gd name="T0" fmla="*/ 0 w 76"/>
                <a:gd name="T1" fmla="*/ 199901206 h 74"/>
                <a:gd name="T2" fmla="*/ 136783679 w 76"/>
                <a:gd name="T3" fmla="*/ 273550589 h 74"/>
                <a:gd name="T4" fmla="*/ 224714761 w 76"/>
                <a:gd name="T5" fmla="*/ 389282383 h 74"/>
                <a:gd name="T6" fmla="*/ 247512639 w 76"/>
                <a:gd name="T7" fmla="*/ 341936514 h 74"/>
                <a:gd name="T8" fmla="*/ 117242640 w 76"/>
                <a:gd name="T9" fmla="*/ 189381177 h 74"/>
                <a:gd name="T10" fmla="*/ 71648679 w 76"/>
                <a:gd name="T11" fmla="*/ 0 h 74"/>
                <a:gd name="T12" fmla="*/ 13027359 w 76"/>
                <a:gd name="T13" fmla="*/ 57865897 h 74"/>
                <a:gd name="T14" fmla="*/ 6513680 w 76"/>
                <a:gd name="T15" fmla="*/ 142035309 h 74"/>
                <a:gd name="T16" fmla="*/ 0 w 76"/>
                <a:gd name="T17" fmla="*/ 19990120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74"/>
                <a:gd name="T29" fmla="*/ 76 w 76"/>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74">
                  <a:moveTo>
                    <a:pt x="0" y="38"/>
                  </a:moveTo>
                  <a:lnTo>
                    <a:pt x="42" y="52"/>
                  </a:lnTo>
                  <a:lnTo>
                    <a:pt x="69" y="74"/>
                  </a:lnTo>
                  <a:lnTo>
                    <a:pt x="76" y="65"/>
                  </a:lnTo>
                  <a:lnTo>
                    <a:pt x="36" y="36"/>
                  </a:lnTo>
                  <a:lnTo>
                    <a:pt x="22" y="0"/>
                  </a:lnTo>
                  <a:lnTo>
                    <a:pt x="4" y="11"/>
                  </a:lnTo>
                  <a:lnTo>
                    <a:pt x="2" y="27"/>
                  </a:lnTo>
                  <a:lnTo>
                    <a:pt x="0" y="38"/>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5" name="Freeform 10797"/>
            <p:cNvSpPr>
              <a:spLocks/>
            </p:cNvSpPr>
            <p:nvPr/>
          </p:nvSpPr>
          <p:spPr bwMode="auto">
            <a:xfrm>
              <a:off x="5032295" y="2705850"/>
              <a:ext cx="3609336" cy="585030"/>
            </a:xfrm>
            <a:custGeom>
              <a:avLst/>
              <a:gdLst>
                <a:gd name="T0" fmla="*/ 161092448 w 1813"/>
                <a:gd name="T1" fmla="*/ 808907904 h 329"/>
                <a:gd name="T2" fmla="*/ 213694026 w 1813"/>
                <a:gd name="T3" fmla="*/ 672337698 h 329"/>
                <a:gd name="T4" fmla="*/ 292597301 w 1813"/>
                <a:gd name="T5" fmla="*/ 672337698 h 329"/>
                <a:gd name="T6" fmla="*/ 417526730 w 1813"/>
                <a:gd name="T7" fmla="*/ 808907904 h 329"/>
                <a:gd name="T8" fmla="*/ 404375882 w 1813"/>
                <a:gd name="T9" fmla="*/ 882443945 h 329"/>
                <a:gd name="T10" fmla="*/ 483279157 w 1813"/>
                <a:gd name="T11" fmla="*/ 919211965 h 329"/>
                <a:gd name="T12" fmla="*/ 618069908 w 1813"/>
                <a:gd name="T13" fmla="*/ 1103054358 h 329"/>
                <a:gd name="T14" fmla="*/ 756150186 w 1813"/>
                <a:gd name="T15" fmla="*/ 1160835295 h 329"/>
                <a:gd name="T16" fmla="*/ 742999338 w 1813"/>
                <a:gd name="T17" fmla="*/ 1360435083 h 329"/>
                <a:gd name="T18" fmla="*/ 808751764 w 1813"/>
                <a:gd name="T19" fmla="*/ 1549530705 h 329"/>
                <a:gd name="T20" fmla="*/ 969844212 w 1813"/>
                <a:gd name="T21" fmla="*/ 1596802892 h 329"/>
                <a:gd name="T22" fmla="*/ 1065186047 w 1813"/>
                <a:gd name="T23" fmla="*/ 1680845391 h 329"/>
                <a:gd name="T24" fmla="*/ 1048747487 w 1813"/>
                <a:gd name="T25" fmla="*/ 1539024247 h 329"/>
                <a:gd name="T26" fmla="*/ 1114499913 w 1813"/>
                <a:gd name="T27" fmla="*/ 1376192479 h 329"/>
                <a:gd name="T28" fmla="*/ 1029021215 w 1813"/>
                <a:gd name="T29" fmla="*/ 1244875502 h 329"/>
                <a:gd name="T30" fmla="*/ 989570484 w 1813"/>
                <a:gd name="T31" fmla="*/ 1045275713 h 329"/>
                <a:gd name="T32" fmla="*/ 1035596639 w 1813"/>
                <a:gd name="T33" fmla="*/ 1034771547 h 329"/>
                <a:gd name="T34" fmla="*/ 1203264510 w 1813"/>
                <a:gd name="T35" fmla="*/ 976990610 h 329"/>
                <a:gd name="T36" fmla="*/ 1315043092 w 1813"/>
                <a:gd name="T37" fmla="*/ 998001235 h 329"/>
                <a:gd name="T38" fmla="*/ 1410384926 w 1813"/>
                <a:gd name="T39" fmla="*/ 1008507693 h 329"/>
                <a:gd name="T40" fmla="*/ 1387370942 w 1813"/>
                <a:gd name="T41" fmla="*/ 940222590 h 329"/>
                <a:gd name="T42" fmla="*/ 1387370942 w 1813"/>
                <a:gd name="T43" fmla="*/ 751129259 h 329"/>
                <a:gd name="T44" fmla="*/ 1541887966 w 1813"/>
                <a:gd name="T45" fmla="*/ 703854781 h 329"/>
                <a:gd name="T46" fmla="*/ 1702982227 w 1813"/>
                <a:gd name="T47" fmla="*/ 672337698 h 329"/>
                <a:gd name="T48" fmla="*/ 1923251677 w 1813"/>
                <a:gd name="T49" fmla="*/ 730118635 h 329"/>
                <a:gd name="T50" fmla="*/ 2147483647 w 1813"/>
                <a:gd name="T51" fmla="*/ 976990610 h 329"/>
                <a:gd name="T52" fmla="*/ 2147483647 w 1813"/>
                <a:gd name="T53" fmla="*/ 1008507693 h 329"/>
                <a:gd name="T54" fmla="*/ 2147483647 w 1813"/>
                <a:gd name="T55" fmla="*/ 1129318212 h 329"/>
                <a:gd name="T56" fmla="*/ 2147483647 w 1813"/>
                <a:gd name="T57" fmla="*/ 1103054358 h 329"/>
                <a:gd name="T58" fmla="*/ 2147483647 w 1813"/>
                <a:gd name="T59" fmla="*/ 1082043733 h 329"/>
                <a:gd name="T60" fmla="*/ 2147483647 w 1813"/>
                <a:gd name="T61" fmla="*/ 1118814045 h 329"/>
                <a:gd name="T62" fmla="*/ 2147483647 w 1813"/>
                <a:gd name="T63" fmla="*/ 892950403 h 329"/>
                <a:gd name="T64" fmla="*/ 2147483647 w 1813"/>
                <a:gd name="T65" fmla="*/ 1197603315 h 329"/>
                <a:gd name="T66" fmla="*/ 2147483647 w 1813"/>
                <a:gd name="T67" fmla="*/ 1528520081 h 329"/>
                <a:gd name="T68" fmla="*/ 2147483647 w 1813"/>
                <a:gd name="T69" fmla="*/ 1623066746 h 329"/>
                <a:gd name="T70" fmla="*/ 2147483647 w 1813"/>
                <a:gd name="T71" fmla="*/ 1045275713 h 329"/>
                <a:gd name="T72" fmla="*/ 2147483647 w 1813"/>
                <a:gd name="T73" fmla="*/ 835169466 h 329"/>
                <a:gd name="T74" fmla="*/ 2147483647 w 1813"/>
                <a:gd name="T75" fmla="*/ 787897280 h 329"/>
                <a:gd name="T76" fmla="*/ 2147483647 w 1813"/>
                <a:gd name="T77" fmla="*/ 730118635 h 329"/>
                <a:gd name="T78" fmla="*/ 2147483647 w 1813"/>
                <a:gd name="T79" fmla="*/ 283642287 h 329"/>
                <a:gd name="T80" fmla="*/ 2147483647 w 1813"/>
                <a:gd name="T81" fmla="*/ 330916766 h 329"/>
                <a:gd name="T82" fmla="*/ 2147483647 w 1813"/>
                <a:gd name="T83" fmla="*/ 199599789 h 329"/>
                <a:gd name="T84" fmla="*/ 2147483647 w 1813"/>
                <a:gd name="T85" fmla="*/ 47274479 h 329"/>
                <a:gd name="T86" fmla="*/ 2147483647 w 1813"/>
                <a:gd name="T87" fmla="*/ 446474056 h 329"/>
                <a:gd name="T88" fmla="*/ 2147483647 w 1813"/>
                <a:gd name="T89" fmla="*/ 950729048 h 329"/>
                <a:gd name="T90" fmla="*/ 2147483647 w 1813"/>
                <a:gd name="T91" fmla="*/ 719612176 h 329"/>
                <a:gd name="T92" fmla="*/ 2147483647 w 1813"/>
                <a:gd name="T93" fmla="*/ 504252700 h 329"/>
                <a:gd name="T94" fmla="*/ 2147483647 w 1813"/>
                <a:gd name="T95" fmla="*/ 257378433 h 329"/>
                <a:gd name="T96" fmla="*/ 2147483647 w 1813"/>
                <a:gd name="T97" fmla="*/ 257378433 h 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13"/>
                <a:gd name="T148" fmla="*/ 0 h 329"/>
                <a:gd name="T149" fmla="*/ 1813 w 1813"/>
                <a:gd name="T150" fmla="*/ 329 h 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13" h="329">
                  <a:moveTo>
                    <a:pt x="0" y="141"/>
                  </a:moveTo>
                  <a:lnTo>
                    <a:pt x="45" y="148"/>
                  </a:lnTo>
                  <a:lnTo>
                    <a:pt x="47" y="152"/>
                  </a:lnTo>
                  <a:lnTo>
                    <a:pt x="49" y="154"/>
                  </a:lnTo>
                  <a:lnTo>
                    <a:pt x="54" y="143"/>
                  </a:lnTo>
                  <a:lnTo>
                    <a:pt x="56" y="141"/>
                  </a:lnTo>
                  <a:lnTo>
                    <a:pt x="58" y="134"/>
                  </a:lnTo>
                  <a:lnTo>
                    <a:pt x="65" y="128"/>
                  </a:lnTo>
                  <a:lnTo>
                    <a:pt x="69" y="123"/>
                  </a:lnTo>
                  <a:lnTo>
                    <a:pt x="74" y="123"/>
                  </a:lnTo>
                  <a:lnTo>
                    <a:pt x="83" y="123"/>
                  </a:lnTo>
                  <a:lnTo>
                    <a:pt x="89" y="128"/>
                  </a:lnTo>
                  <a:lnTo>
                    <a:pt x="101" y="128"/>
                  </a:lnTo>
                  <a:lnTo>
                    <a:pt x="112" y="130"/>
                  </a:lnTo>
                  <a:lnTo>
                    <a:pt x="121" y="139"/>
                  </a:lnTo>
                  <a:lnTo>
                    <a:pt x="127" y="154"/>
                  </a:lnTo>
                  <a:lnTo>
                    <a:pt x="132" y="159"/>
                  </a:lnTo>
                  <a:lnTo>
                    <a:pt x="136" y="163"/>
                  </a:lnTo>
                  <a:lnTo>
                    <a:pt x="136" y="168"/>
                  </a:lnTo>
                  <a:lnTo>
                    <a:pt x="123" y="168"/>
                  </a:lnTo>
                  <a:lnTo>
                    <a:pt x="127" y="175"/>
                  </a:lnTo>
                  <a:lnTo>
                    <a:pt x="132" y="181"/>
                  </a:lnTo>
                  <a:lnTo>
                    <a:pt x="136" y="179"/>
                  </a:lnTo>
                  <a:lnTo>
                    <a:pt x="147" y="175"/>
                  </a:lnTo>
                  <a:lnTo>
                    <a:pt x="156" y="175"/>
                  </a:lnTo>
                  <a:lnTo>
                    <a:pt x="161" y="190"/>
                  </a:lnTo>
                  <a:lnTo>
                    <a:pt x="172" y="195"/>
                  </a:lnTo>
                  <a:lnTo>
                    <a:pt x="188" y="210"/>
                  </a:lnTo>
                  <a:lnTo>
                    <a:pt x="205" y="215"/>
                  </a:lnTo>
                  <a:lnTo>
                    <a:pt x="212" y="213"/>
                  </a:lnTo>
                  <a:lnTo>
                    <a:pt x="219" y="215"/>
                  </a:lnTo>
                  <a:lnTo>
                    <a:pt x="230" y="221"/>
                  </a:lnTo>
                  <a:lnTo>
                    <a:pt x="237" y="237"/>
                  </a:lnTo>
                  <a:lnTo>
                    <a:pt x="226" y="239"/>
                  </a:lnTo>
                  <a:lnTo>
                    <a:pt x="223" y="248"/>
                  </a:lnTo>
                  <a:lnTo>
                    <a:pt x="226" y="259"/>
                  </a:lnTo>
                  <a:lnTo>
                    <a:pt x="223" y="268"/>
                  </a:lnTo>
                  <a:lnTo>
                    <a:pt x="208" y="282"/>
                  </a:lnTo>
                  <a:lnTo>
                    <a:pt x="228" y="295"/>
                  </a:lnTo>
                  <a:lnTo>
                    <a:pt x="246" y="295"/>
                  </a:lnTo>
                  <a:lnTo>
                    <a:pt x="266" y="302"/>
                  </a:lnTo>
                  <a:lnTo>
                    <a:pt x="272" y="311"/>
                  </a:lnTo>
                  <a:lnTo>
                    <a:pt x="284" y="311"/>
                  </a:lnTo>
                  <a:lnTo>
                    <a:pt x="295" y="304"/>
                  </a:lnTo>
                  <a:lnTo>
                    <a:pt x="301" y="315"/>
                  </a:lnTo>
                  <a:lnTo>
                    <a:pt x="308" y="315"/>
                  </a:lnTo>
                  <a:lnTo>
                    <a:pt x="313" y="318"/>
                  </a:lnTo>
                  <a:lnTo>
                    <a:pt x="324" y="320"/>
                  </a:lnTo>
                  <a:lnTo>
                    <a:pt x="331" y="322"/>
                  </a:lnTo>
                  <a:lnTo>
                    <a:pt x="337" y="329"/>
                  </a:lnTo>
                  <a:lnTo>
                    <a:pt x="331" y="300"/>
                  </a:lnTo>
                  <a:lnTo>
                    <a:pt x="319" y="293"/>
                  </a:lnTo>
                  <a:lnTo>
                    <a:pt x="328" y="264"/>
                  </a:lnTo>
                  <a:lnTo>
                    <a:pt x="335" y="273"/>
                  </a:lnTo>
                  <a:lnTo>
                    <a:pt x="346" y="264"/>
                  </a:lnTo>
                  <a:lnTo>
                    <a:pt x="339" y="262"/>
                  </a:lnTo>
                  <a:lnTo>
                    <a:pt x="333" y="253"/>
                  </a:lnTo>
                  <a:lnTo>
                    <a:pt x="328" y="246"/>
                  </a:lnTo>
                  <a:lnTo>
                    <a:pt x="319" y="235"/>
                  </a:lnTo>
                  <a:lnTo>
                    <a:pt x="313" y="237"/>
                  </a:lnTo>
                  <a:lnTo>
                    <a:pt x="308" y="239"/>
                  </a:lnTo>
                  <a:lnTo>
                    <a:pt x="308" y="233"/>
                  </a:lnTo>
                  <a:lnTo>
                    <a:pt x="301" y="224"/>
                  </a:lnTo>
                  <a:lnTo>
                    <a:pt x="301" y="199"/>
                  </a:lnTo>
                  <a:lnTo>
                    <a:pt x="308" y="199"/>
                  </a:lnTo>
                  <a:lnTo>
                    <a:pt x="313" y="206"/>
                  </a:lnTo>
                  <a:lnTo>
                    <a:pt x="315" y="206"/>
                  </a:lnTo>
                  <a:lnTo>
                    <a:pt x="315" y="197"/>
                  </a:lnTo>
                  <a:lnTo>
                    <a:pt x="319" y="188"/>
                  </a:lnTo>
                  <a:lnTo>
                    <a:pt x="324" y="188"/>
                  </a:lnTo>
                  <a:lnTo>
                    <a:pt x="328" y="183"/>
                  </a:lnTo>
                  <a:lnTo>
                    <a:pt x="366" y="186"/>
                  </a:lnTo>
                  <a:lnTo>
                    <a:pt x="375" y="195"/>
                  </a:lnTo>
                  <a:lnTo>
                    <a:pt x="384" y="192"/>
                  </a:lnTo>
                  <a:lnTo>
                    <a:pt x="393" y="186"/>
                  </a:lnTo>
                  <a:lnTo>
                    <a:pt x="400" y="190"/>
                  </a:lnTo>
                  <a:lnTo>
                    <a:pt x="411" y="186"/>
                  </a:lnTo>
                  <a:lnTo>
                    <a:pt x="413" y="195"/>
                  </a:lnTo>
                  <a:lnTo>
                    <a:pt x="422" y="197"/>
                  </a:lnTo>
                  <a:lnTo>
                    <a:pt x="429" y="192"/>
                  </a:lnTo>
                  <a:lnTo>
                    <a:pt x="440" y="199"/>
                  </a:lnTo>
                  <a:lnTo>
                    <a:pt x="442" y="190"/>
                  </a:lnTo>
                  <a:lnTo>
                    <a:pt x="438" y="179"/>
                  </a:lnTo>
                  <a:lnTo>
                    <a:pt x="422" y="179"/>
                  </a:lnTo>
                  <a:lnTo>
                    <a:pt x="422" y="168"/>
                  </a:lnTo>
                  <a:lnTo>
                    <a:pt x="431" y="161"/>
                  </a:lnTo>
                  <a:lnTo>
                    <a:pt x="418" y="148"/>
                  </a:lnTo>
                  <a:lnTo>
                    <a:pt x="422" y="143"/>
                  </a:lnTo>
                  <a:lnTo>
                    <a:pt x="429" y="148"/>
                  </a:lnTo>
                  <a:lnTo>
                    <a:pt x="453" y="143"/>
                  </a:lnTo>
                  <a:lnTo>
                    <a:pt x="460" y="145"/>
                  </a:lnTo>
                  <a:lnTo>
                    <a:pt x="469" y="134"/>
                  </a:lnTo>
                  <a:lnTo>
                    <a:pt x="473" y="139"/>
                  </a:lnTo>
                  <a:lnTo>
                    <a:pt x="496" y="134"/>
                  </a:lnTo>
                  <a:lnTo>
                    <a:pt x="500" y="128"/>
                  </a:lnTo>
                  <a:lnTo>
                    <a:pt x="518" y="128"/>
                  </a:lnTo>
                  <a:lnTo>
                    <a:pt x="529" y="143"/>
                  </a:lnTo>
                  <a:lnTo>
                    <a:pt x="561" y="143"/>
                  </a:lnTo>
                  <a:lnTo>
                    <a:pt x="565" y="152"/>
                  </a:lnTo>
                  <a:lnTo>
                    <a:pt x="585" y="139"/>
                  </a:lnTo>
                  <a:lnTo>
                    <a:pt x="607" y="161"/>
                  </a:lnTo>
                  <a:lnTo>
                    <a:pt x="616" y="163"/>
                  </a:lnTo>
                  <a:lnTo>
                    <a:pt x="650" y="190"/>
                  </a:lnTo>
                  <a:lnTo>
                    <a:pt x="659" y="186"/>
                  </a:lnTo>
                  <a:lnTo>
                    <a:pt x="668" y="181"/>
                  </a:lnTo>
                  <a:lnTo>
                    <a:pt x="679" y="197"/>
                  </a:lnTo>
                  <a:lnTo>
                    <a:pt x="686" y="192"/>
                  </a:lnTo>
                  <a:lnTo>
                    <a:pt x="701" y="192"/>
                  </a:lnTo>
                  <a:lnTo>
                    <a:pt x="710" y="210"/>
                  </a:lnTo>
                  <a:lnTo>
                    <a:pt x="721" y="213"/>
                  </a:lnTo>
                  <a:lnTo>
                    <a:pt x="753" y="224"/>
                  </a:lnTo>
                  <a:lnTo>
                    <a:pt x="768" y="215"/>
                  </a:lnTo>
                  <a:lnTo>
                    <a:pt x="793" y="230"/>
                  </a:lnTo>
                  <a:lnTo>
                    <a:pt x="813" y="221"/>
                  </a:lnTo>
                  <a:lnTo>
                    <a:pt x="851" y="201"/>
                  </a:lnTo>
                  <a:lnTo>
                    <a:pt x="922" y="210"/>
                  </a:lnTo>
                  <a:lnTo>
                    <a:pt x="922" y="188"/>
                  </a:lnTo>
                  <a:lnTo>
                    <a:pt x="940" y="177"/>
                  </a:lnTo>
                  <a:lnTo>
                    <a:pt x="969" y="188"/>
                  </a:lnTo>
                  <a:lnTo>
                    <a:pt x="983" y="206"/>
                  </a:lnTo>
                  <a:lnTo>
                    <a:pt x="1014" y="201"/>
                  </a:lnTo>
                  <a:lnTo>
                    <a:pt x="1063" y="221"/>
                  </a:lnTo>
                  <a:lnTo>
                    <a:pt x="1119" y="208"/>
                  </a:lnTo>
                  <a:lnTo>
                    <a:pt x="1139" y="213"/>
                  </a:lnTo>
                  <a:lnTo>
                    <a:pt x="1157" y="217"/>
                  </a:lnTo>
                  <a:lnTo>
                    <a:pt x="1175" y="210"/>
                  </a:lnTo>
                  <a:lnTo>
                    <a:pt x="1193" y="181"/>
                  </a:lnTo>
                  <a:lnTo>
                    <a:pt x="1184" y="170"/>
                  </a:lnTo>
                  <a:lnTo>
                    <a:pt x="1226" y="157"/>
                  </a:lnTo>
                  <a:lnTo>
                    <a:pt x="1251" y="166"/>
                  </a:lnTo>
                  <a:lnTo>
                    <a:pt x="1273" y="215"/>
                  </a:lnTo>
                  <a:lnTo>
                    <a:pt x="1309" y="228"/>
                  </a:lnTo>
                  <a:lnTo>
                    <a:pt x="1315" y="246"/>
                  </a:lnTo>
                  <a:lnTo>
                    <a:pt x="1360" y="233"/>
                  </a:lnTo>
                  <a:lnTo>
                    <a:pt x="1338" y="284"/>
                  </a:lnTo>
                  <a:lnTo>
                    <a:pt x="1313" y="291"/>
                  </a:lnTo>
                  <a:lnTo>
                    <a:pt x="1315" y="309"/>
                  </a:lnTo>
                  <a:lnTo>
                    <a:pt x="1309" y="320"/>
                  </a:lnTo>
                  <a:lnTo>
                    <a:pt x="1311" y="322"/>
                  </a:lnTo>
                  <a:lnTo>
                    <a:pt x="1324" y="309"/>
                  </a:lnTo>
                  <a:lnTo>
                    <a:pt x="1340" y="318"/>
                  </a:lnTo>
                  <a:lnTo>
                    <a:pt x="1362" y="309"/>
                  </a:lnTo>
                  <a:lnTo>
                    <a:pt x="1423" y="235"/>
                  </a:lnTo>
                  <a:lnTo>
                    <a:pt x="1425" y="199"/>
                  </a:lnTo>
                  <a:lnTo>
                    <a:pt x="1436" y="177"/>
                  </a:lnTo>
                  <a:lnTo>
                    <a:pt x="1434" y="168"/>
                  </a:lnTo>
                  <a:lnTo>
                    <a:pt x="1418" y="161"/>
                  </a:lnTo>
                  <a:lnTo>
                    <a:pt x="1436" y="159"/>
                  </a:lnTo>
                  <a:lnTo>
                    <a:pt x="1416" y="143"/>
                  </a:lnTo>
                  <a:lnTo>
                    <a:pt x="1405" y="143"/>
                  </a:lnTo>
                  <a:lnTo>
                    <a:pt x="1400" y="157"/>
                  </a:lnTo>
                  <a:lnTo>
                    <a:pt x="1402" y="150"/>
                  </a:lnTo>
                  <a:lnTo>
                    <a:pt x="1389" y="154"/>
                  </a:lnTo>
                  <a:lnTo>
                    <a:pt x="1391" y="143"/>
                  </a:lnTo>
                  <a:lnTo>
                    <a:pt x="1382" y="152"/>
                  </a:lnTo>
                  <a:lnTo>
                    <a:pt x="1382" y="139"/>
                  </a:lnTo>
                  <a:lnTo>
                    <a:pt x="1364" y="137"/>
                  </a:lnTo>
                  <a:lnTo>
                    <a:pt x="1449" y="63"/>
                  </a:lnTo>
                  <a:lnTo>
                    <a:pt x="1523" y="63"/>
                  </a:lnTo>
                  <a:lnTo>
                    <a:pt x="1532" y="54"/>
                  </a:lnTo>
                  <a:lnTo>
                    <a:pt x="1563" y="63"/>
                  </a:lnTo>
                  <a:lnTo>
                    <a:pt x="1550" y="63"/>
                  </a:lnTo>
                  <a:lnTo>
                    <a:pt x="1554" y="67"/>
                  </a:lnTo>
                  <a:lnTo>
                    <a:pt x="1594" y="63"/>
                  </a:lnTo>
                  <a:lnTo>
                    <a:pt x="1588" y="49"/>
                  </a:lnTo>
                  <a:lnTo>
                    <a:pt x="1624" y="18"/>
                  </a:lnTo>
                  <a:lnTo>
                    <a:pt x="1661" y="14"/>
                  </a:lnTo>
                  <a:lnTo>
                    <a:pt x="1657" y="38"/>
                  </a:lnTo>
                  <a:lnTo>
                    <a:pt x="1693" y="20"/>
                  </a:lnTo>
                  <a:lnTo>
                    <a:pt x="1697" y="0"/>
                  </a:lnTo>
                  <a:lnTo>
                    <a:pt x="1713" y="2"/>
                  </a:lnTo>
                  <a:lnTo>
                    <a:pt x="1704" y="9"/>
                  </a:lnTo>
                  <a:lnTo>
                    <a:pt x="1697" y="32"/>
                  </a:lnTo>
                  <a:lnTo>
                    <a:pt x="1677" y="40"/>
                  </a:lnTo>
                  <a:lnTo>
                    <a:pt x="1637" y="81"/>
                  </a:lnTo>
                  <a:lnTo>
                    <a:pt x="1619" y="85"/>
                  </a:lnTo>
                  <a:lnTo>
                    <a:pt x="1608" y="105"/>
                  </a:lnTo>
                  <a:lnTo>
                    <a:pt x="1606" y="137"/>
                  </a:lnTo>
                  <a:lnTo>
                    <a:pt x="1619" y="197"/>
                  </a:lnTo>
                  <a:lnTo>
                    <a:pt x="1635" y="181"/>
                  </a:lnTo>
                  <a:lnTo>
                    <a:pt x="1637" y="166"/>
                  </a:lnTo>
                  <a:lnTo>
                    <a:pt x="1655" y="161"/>
                  </a:lnTo>
                  <a:lnTo>
                    <a:pt x="1653" y="148"/>
                  </a:lnTo>
                  <a:lnTo>
                    <a:pt x="1679" y="137"/>
                  </a:lnTo>
                  <a:lnTo>
                    <a:pt x="1675" y="123"/>
                  </a:lnTo>
                  <a:lnTo>
                    <a:pt x="1682" y="110"/>
                  </a:lnTo>
                  <a:lnTo>
                    <a:pt x="1695" y="112"/>
                  </a:lnTo>
                  <a:lnTo>
                    <a:pt x="1686" y="96"/>
                  </a:lnTo>
                  <a:lnTo>
                    <a:pt x="1693" y="87"/>
                  </a:lnTo>
                  <a:lnTo>
                    <a:pt x="1679" y="81"/>
                  </a:lnTo>
                  <a:lnTo>
                    <a:pt x="1697" y="49"/>
                  </a:lnTo>
                  <a:lnTo>
                    <a:pt x="1713" y="49"/>
                  </a:lnTo>
                  <a:lnTo>
                    <a:pt x="1726" y="38"/>
                  </a:lnTo>
                  <a:lnTo>
                    <a:pt x="1726" y="49"/>
                  </a:lnTo>
                  <a:lnTo>
                    <a:pt x="1751" y="36"/>
                  </a:lnTo>
                  <a:lnTo>
                    <a:pt x="1775" y="49"/>
                  </a:lnTo>
                  <a:lnTo>
                    <a:pt x="1813"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6" name="Freeform 10798"/>
            <p:cNvSpPr>
              <a:spLocks/>
            </p:cNvSpPr>
            <p:nvPr/>
          </p:nvSpPr>
          <p:spPr bwMode="auto">
            <a:xfrm>
              <a:off x="5241430" y="2139294"/>
              <a:ext cx="3795815" cy="594885"/>
            </a:xfrm>
            <a:custGeom>
              <a:avLst/>
              <a:gdLst>
                <a:gd name="T0" fmla="*/ 2147483647 w 1907"/>
                <a:gd name="T1" fmla="*/ 1699522179 h 335"/>
                <a:gd name="T2" fmla="*/ 2147483647 w 1907"/>
                <a:gd name="T3" fmla="*/ 1426758258 h 335"/>
                <a:gd name="T4" fmla="*/ 2147483647 w 1907"/>
                <a:gd name="T5" fmla="*/ 1311359282 h 335"/>
                <a:gd name="T6" fmla="*/ 2147483647 w 1907"/>
                <a:gd name="T7" fmla="*/ 1463478194 h 335"/>
                <a:gd name="T8" fmla="*/ 2147483647 w 1907"/>
                <a:gd name="T9" fmla="*/ 1463478194 h 335"/>
                <a:gd name="T10" fmla="*/ 2147483647 w 1907"/>
                <a:gd name="T11" fmla="*/ 1243167729 h 335"/>
                <a:gd name="T12" fmla="*/ 2147483647 w 1907"/>
                <a:gd name="T13" fmla="*/ 1311359282 h 335"/>
                <a:gd name="T14" fmla="*/ 2147483647 w 1907"/>
                <a:gd name="T15" fmla="*/ 923196385 h 335"/>
                <a:gd name="T16" fmla="*/ 2147483647 w 1907"/>
                <a:gd name="T17" fmla="*/ 1007123745 h 335"/>
                <a:gd name="T18" fmla="*/ 2147483647 w 1907"/>
                <a:gd name="T19" fmla="*/ 996633970 h 335"/>
                <a:gd name="T20" fmla="*/ 2147483647 w 1907"/>
                <a:gd name="T21" fmla="*/ 828779249 h 335"/>
                <a:gd name="T22" fmla="*/ 2147483647 w 1907"/>
                <a:gd name="T23" fmla="*/ 666170561 h 335"/>
                <a:gd name="T24" fmla="*/ 2147483647 w 1907"/>
                <a:gd name="T25" fmla="*/ 797307634 h 335"/>
                <a:gd name="T26" fmla="*/ 2147483647 w 1907"/>
                <a:gd name="T27" fmla="*/ 844515057 h 335"/>
                <a:gd name="T28" fmla="*/ 2147483647 w 1907"/>
                <a:gd name="T29" fmla="*/ 487826065 h 335"/>
                <a:gd name="T30" fmla="*/ 2147483647 w 1907"/>
                <a:gd name="T31" fmla="*/ 524543713 h 335"/>
                <a:gd name="T32" fmla="*/ 2147483647 w 1907"/>
                <a:gd name="T33" fmla="*/ 561261361 h 335"/>
                <a:gd name="T34" fmla="*/ 2147483647 w 1907"/>
                <a:gd name="T35" fmla="*/ 514053937 h 335"/>
                <a:gd name="T36" fmla="*/ 2147483647 w 1907"/>
                <a:gd name="T37" fmla="*/ 629452913 h 335"/>
                <a:gd name="T38" fmla="*/ 2147483647 w 1907"/>
                <a:gd name="T39" fmla="*/ 267517889 h 335"/>
                <a:gd name="T40" fmla="*/ 2147483647 w 1907"/>
                <a:gd name="T41" fmla="*/ 89173392 h 335"/>
                <a:gd name="T42" fmla="*/ 2147483647 w 1907"/>
                <a:gd name="T43" fmla="*/ 78681328 h 335"/>
                <a:gd name="T44" fmla="*/ 2147483647 w 1907"/>
                <a:gd name="T45" fmla="*/ 183590528 h 335"/>
                <a:gd name="T46" fmla="*/ 2147483647 w 1907"/>
                <a:gd name="T47" fmla="*/ 209818401 h 335"/>
                <a:gd name="T48" fmla="*/ 2147483647 w 1907"/>
                <a:gd name="T49" fmla="*/ 382916865 h 335"/>
                <a:gd name="T50" fmla="*/ 2034678634 w 1907"/>
                <a:gd name="T51" fmla="*/ 645188721 h 335"/>
                <a:gd name="T52" fmla="*/ 2083985793 w 1907"/>
                <a:gd name="T53" fmla="*/ 797307634 h 335"/>
                <a:gd name="T54" fmla="*/ 1909772604 w 1907"/>
                <a:gd name="T55" fmla="*/ 713380273 h 335"/>
                <a:gd name="T56" fmla="*/ 1804585812 w 1907"/>
                <a:gd name="T57" fmla="*/ 760587697 h 335"/>
                <a:gd name="T58" fmla="*/ 1725697984 w 1907"/>
                <a:gd name="T59" fmla="*/ 750097921 h 335"/>
                <a:gd name="T60" fmla="*/ 1922919367 w 1907"/>
                <a:gd name="T61" fmla="*/ 1112032946 h 335"/>
                <a:gd name="T62" fmla="*/ 1893336885 w 1907"/>
                <a:gd name="T63" fmla="*/ 1085805073 h 335"/>
                <a:gd name="T64" fmla="*/ 1791439049 w 1907"/>
                <a:gd name="T65" fmla="*/ 1169732434 h 335"/>
                <a:gd name="T66" fmla="*/ 1659956918 w 1907"/>
                <a:gd name="T67" fmla="*/ 1216942146 h 335"/>
                <a:gd name="T68" fmla="*/ 1709262264 w 1907"/>
                <a:gd name="T69" fmla="*/ 828779249 h 335"/>
                <a:gd name="T70" fmla="*/ 1584354421 w 1907"/>
                <a:gd name="T71" fmla="*/ 582243201 h 335"/>
                <a:gd name="T72" fmla="*/ 1505464780 w 1907"/>
                <a:gd name="T73" fmla="*/ 844515057 h 335"/>
                <a:gd name="T74" fmla="*/ 1541623363 w 1907"/>
                <a:gd name="T75" fmla="*/ 1122522721 h 335"/>
                <a:gd name="T76" fmla="*/ 1255650906 w 1907"/>
                <a:gd name="T77" fmla="*/ 1043841393 h 335"/>
                <a:gd name="T78" fmla="*/ 976250925 w 1907"/>
                <a:gd name="T79" fmla="*/ 1054333458 h 335"/>
                <a:gd name="T80" fmla="*/ 696852756 w 1907"/>
                <a:gd name="T81" fmla="*/ 1274641634 h 335"/>
                <a:gd name="T82" fmla="*/ 571944913 w 1907"/>
                <a:gd name="T83" fmla="*/ 1064823233 h 335"/>
                <a:gd name="T84" fmla="*/ 433890307 w 1907"/>
                <a:gd name="T85" fmla="*/ 1379550834 h 335"/>
                <a:gd name="T86" fmla="*/ 315556752 w 1907"/>
                <a:gd name="T87" fmla="*/ 1473967970 h 335"/>
                <a:gd name="T88" fmla="*/ 243241398 w 1907"/>
                <a:gd name="T89" fmla="*/ 1500195842 h 335"/>
                <a:gd name="T90" fmla="*/ 493057085 w 1907"/>
                <a:gd name="T91" fmla="*/ 1264149569 h 335"/>
                <a:gd name="T92" fmla="*/ 138056419 w 1907"/>
                <a:gd name="T93" fmla="*/ 970406097 h 335"/>
                <a:gd name="T94" fmla="*/ 23010008 w 1907"/>
                <a:gd name="T95" fmla="*/ 1028105585 h 335"/>
                <a:gd name="T96" fmla="*/ 65741066 w 1907"/>
                <a:gd name="T97" fmla="*/ 1358568994 h 3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7"/>
                <a:gd name="T148" fmla="*/ 0 h 335"/>
                <a:gd name="T149" fmla="*/ 1907 w 1907"/>
                <a:gd name="T150" fmla="*/ 335 h 3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7" h="335">
                  <a:moveTo>
                    <a:pt x="1708" y="335"/>
                  </a:moveTo>
                  <a:lnTo>
                    <a:pt x="1753" y="319"/>
                  </a:lnTo>
                  <a:lnTo>
                    <a:pt x="1751" y="315"/>
                  </a:lnTo>
                  <a:lnTo>
                    <a:pt x="1773" y="324"/>
                  </a:lnTo>
                  <a:lnTo>
                    <a:pt x="1778" y="313"/>
                  </a:lnTo>
                  <a:lnTo>
                    <a:pt x="1755" y="281"/>
                  </a:lnTo>
                  <a:lnTo>
                    <a:pt x="1769" y="283"/>
                  </a:lnTo>
                  <a:lnTo>
                    <a:pt x="1789" y="272"/>
                  </a:lnTo>
                  <a:lnTo>
                    <a:pt x="1795" y="266"/>
                  </a:lnTo>
                  <a:lnTo>
                    <a:pt x="1786" y="254"/>
                  </a:lnTo>
                  <a:lnTo>
                    <a:pt x="1793" y="250"/>
                  </a:lnTo>
                  <a:lnTo>
                    <a:pt x="1802" y="250"/>
                  </a:lnTo>
                  <a:lnTo>
                    <a:pt x="1798" y="254"/>
                  </a:lnTo>
                  <a:lnTo>
                    <a:pt x="1804" y="263"/>
                  </a:lnTo>
                  <a:lnTo>
                    <a:pt x="1827" y="263"/>
                  </a:lnTo>
                  <a:lnTo>
                    <a:pt x="1840" y="279"/>
                  </a:lnTo>
                  <a:lnTo>
                    <a:pt x="1849" y="277"/>
                  </a:lnTo>
                  <a:lnTo>
                    <a:pt x="1856" y="286"/>
                  </a:lnTo>
                  <a:lnTo>
                    <a:pt x="1876" y="286"/>
                  </a:lnTo>
                  <a:lnTo>
                    <a:pt x="1867" y="279"/>
                  </a:lnTo>
                  <a:lnTo>
                    <a:pt x="1880" y="277"/>
                  </a:lnTo>
                  <a:lnTo>
                    <a:pt x="1874" y="270"/>
                  </a:lnTo>
                  <a:lnTo>
                    <a:pt x="1907" y="254"/>
                  </a:lnTo>
                  <a:lnTo>
                    <a:pt x="1883" y="237"/>
                  </a:lnTo>
                  <a:lnTo>
                    <a:pt x="1865" y="239"/>
                  </a:lnTo>
                  <a:lnTo>
                    <a:pt x="1860" y="234"/>
                  </a:lnTo>
                  <a:lnTo>
                    <a:pt x="1849" y="234"/>
                  </a:lnTo>
                  <a:lnTo>
                    <a:pt x="1856" y="250"/>
                  </a:lnTo>
                  <a:lnTo>
                    <a:pt x="1840" y="223"/>
                  </a:lnTo>
                  <a:lnTo>
                    <a:pt x="1827" y="223"/>
                  </a:lnTo>
                  <a:lnTo>
                    <a:pt x="1766" y="190"/>
                  </a:lnTo>
                  <a:lnTo>
                    <a:pt x="1675" y="176"/>
                  </a:lnTo>
                  <a:lnTo>
                    <a:pt x="1668" y="183"/>
                  </a:lnTo>
                  <a:lnTo>
                    <a:pt x="1679" y="194"/>
                  </a:lnTo>
                  <a:lnTo>
                    <a:pt x="1668" y="201"/>
                  </a:lnTo>
                  <a:lnTo>
                    <a:pt x="1648" y="192"/>
                  </a:lnTo>
                  <a:lnTo>
                    <a:pt x="1641" y="181"/>
                  </a:lnTo>
                  <a:lnTo>
                    <a:pt x="1630" y="187"/>
                  </a:lnTo>
                  <a:lnTo>
                    <a:pt x="1579" y="181"/>
                  </a:lnTo>
                  <a:lnTo>
                    <a:pt x="1568" y="190"/>
                  </a:lnTo>
                  <a:lnTo>
                    <a:pt x="1545" y="181"/>
                  </a:lnTo>
                  <a:lnTo>
                    <a:pt x="1550" y="167"/>
                  </a:lnTo>
                  <a:lnTo>
                    <a:pt x="1536" y="156"/>
                  </a:lnTo>
                  <a:lnTo>
                    <a:pt x="1463" y="158"/>
                  </a:lnTo>
                  <a:lnTo>
                    <a:pt x="1452" y="145"/>
                  </a:lnTo>
                  <a:lnTo>
                    <a:pt x="1420" y="140"/>
                  </a:lnTo>
                  <a:lnTo>
                    <a:pt x="1431" y="136"/>
                  </a:lnTo>
                  <a:lnTo>
                    <a:pt x="1425" y="127"/>
                  </a:lnTo>
                  <a:lnTo>
                    <a:pt x="1329" y="114"/>
                  </a:lnTo>
                  <a:lnTo>
                    <a:pt x="1311" y="131"/>
                  </a:lnTo>
                  <a:lnTo>
                    <a:pt x="1313" y="145"/>
                  </a:lnTo>
                  <a:lnTo>
                    <a:pt x="1291" y="152"/>
                  </a:lnTo>
                  <a:lnTo>
                    <a:pt x="1262" y="140"/>
                  </a:lnTo>
                  <a:lnTo>
                    <a:pt x="1239" y="145"/>
                  </a:lnTo>
                  <a:lnTo>
                    <a:pt x="1228" y="131"/>
                  </a:lnTo>
                  <a:lnTo>
                    <a:pt x="1213" y="161"/>
                  </a:lnTo>
                  <a:lnTo>
                    <a:pt x="1181" y="140"/>
                  </a:lnTo>
                  <a:lnTo>
                    <a:pt x="1190" y="111"/>
                  </a:lnTo>
                  <a:lnTo>
                    <a:pt x="1125" y="91"/>
                  </a:lnTo>
                  <a:lnTo>
                    <a:pt x="1117" y="93"/>
                  </a:lnTo>
                  <a:lnTo>
                    <a:pt x="1117" y="111"/>
                  </a:lnTo>
                  <a:lnTo>
                    <a:pt x="1090" y="111"/>
                  </a:lnTo>
                  <a:lnTo>
                    <a:pt x="1061" y="107"/>
                  </a:lnTo>
                  <a:lnTo>
                    <a:pt x="1063" y="100"/>
                  </a:lnTo>
                  <a:lnTo>
                    <a:pt x="1029" y="96"/>
                  </a:lnTo>
                  <a:lnTo>
                    <a:pt x="1000" y="100"/>
                  </a:lnTo>
                  <a:lnTo>
                    <a:pt x="1016" y="107"/>
                  </a:lnTo>
                  <a:lnTo>
                    <a:pt x="1000" y="107"/>
                  </a:lnTo>
                  <a:lnTo>
                    <a:pt x="994" y="87"/>
                  </a:lnTo>
                  <a:lnTo>
                    <a:pt x="989" y="96"/>
                  </a:lnTo>
                  <a:lnTo>
                    <a:pt x="960" y="87"/>
                  </a:lnTo>
                  <a:lnTo>
                    <a:pt x="956" y="98"/>
                  </a:lnTo>
                  <a:lnTo>
                    <a:pt x="971" y="96"/>
                  </a:lnTo>
                  <a:lnTo>
                    <a:pt x="918" y="107"/>
                  </a:lnTo>
                  <a:lnTo>
                    <a:pt x="924" y="114"/>
                  </a:lnTo>
                  <a:lnTo>
                    <a:pt x="891" y="120"/>
                  </a:lnTo>
                  <a:lnTo>
                    <a:pt x="996" y="64"/>
                  </a:lnTo>
                  <a:lnTo>
                    <a:pt x="1003" y="53"/>
                  </a:lnTo>
                  <a:lnTo>
                    <a:pt x="989" y="47"/>
                  </a:lnTo>
                  <a:lnTo>
                    <a:pt x="1000" y="51"/>
                  </a:lnTo>
                  <a:lnTo>
                    <a:pt x="1005" y="42"/>
                  </a:lnTo>
                  <a:lnTo>
                    <a:pt x="974" y="24"/>
                  </a:lnTo>
                  <a:lnTo>
                    <a:pt x="916" y="31"/>
                  </a:lnTo>
                  <a:lnTo>
                    <a:pt x="929" y="17"/>
                  </a:lnTo>
                  <a:lnTo>
                    <a:pt x="893" y="17"/>
                  </a:lnTo>
                  <a:lnTo>
                    <a:pt x="913" y="9"/>
                  </a:lnTo>
                  <a:lnTo>
                    <a:pt x="891" y="0"/>
                  </a:lnTo>
                  <a:lnTo>
                    <a:pt x="858" y="15"/>
                  </a:lnTo>
                  <a:lnTo>
                    <a:pt x="855" y="29"/>
                  </a:lnTo>
                  <a:lnTo>
                    <a:pt x="826" y="31"/>
                  </a:lnTo>
                  <a:lnTo>
                    <a:pt x="837" y="40"/>
                  </a:lnTo>
                  <a:lnTo>
                    <a:pt x="826" y="35"/>
                  </a:lnTo>
                  <a:lnTo>
                    <a:pt x="802" y="42"/>
                  </a:lnTo>
                  <a:lnTo>
                    <a:pt x="793" y="42"/>
                  </a:lnTo>
                  <a:lnTo>
                    <a:pt x="793" y="38"/>
                  </a:lnTo>
                  <a:lnTo>
                    <a:pt x="757" y="40"/>
                  </a:lnTo>
                  <a:lnTo>
                    <a:pt x="764" y="44"/>
                  </a:lnTo>
                  <a:lnTo>
                    <a:pt x="688" y="62"/>
                  </a:lnTo>
                  <a:lnTo>
                    <a:pt x="697" y="64"/>
                  </a:lnTo>
                  <a:lnTo>
                    <a:pt x="686" y="73"/>
                  </a:lnTo>
                  <a:lnTo>
                    <a:pt x="677" y="69"/>
                  </a:lnTo>
                  <a:lnTo>
                    <a:pt x="686" y="91"/>
                  </a:lnTo>
                  <a:lnTo>
                    <a:pt x="612" y="100"/>
                  </a:lnTo>
                  <a:lnTo>
                    <a:pt x="619" y="123"/>
                  </a:lnTo>
                  <a:lnTo>
                    <a:pt x="650" y="140"/>
                  </a:lnTo>
                  <a:lnTo>
                    <a:pt x="645" y="176"/>
                  </a:lnTo>
                  <a:lnTo>
                    <a:pt x="632" y="167"/>
                  </a:lnTo>
                  <a:lnTo>
                    <a:pt x="634" y="152"/>
                  </a:lnTo>
                  <a:lnTo>
                    <a:pt x="645" y="140"/>
                  </a:lnTo>
                  <a:lnTo>
                    <a:pt x="587" y="125"/>
                  </a:lnTo>
                  <a:lnTo>
                    <a:pt x="576" y="129"/>
                  </a:lnTo>
                  <a:lnTo>
                    <a:pt x="581" y="136"/>
                  </a:lnTo>
                  <a:lnTo>
                    <a:pt x="560" y="136"/>
                  </a:lnTo>
                  <a:lnTo>
                    <a:pt x="587" y="156"/>
                  </a:lnTo>
                  <a:lnTo>
                    <a:pt x="556" y="149"/>
                  </a:lnTo>
                  <a:lnTo>
                    <a:pt x="549" y="145"/>
                  </a:lnTo>
                  <a:lnTo>
                    <a:pt x="556" y="120"/>
                  </a:lnTo>
                  <a:lnTo>
                    <a:pt x="545" y="114"/>
                  </a:lnTo>
                  <a:lnTo>
                    <a:pt x="547" y="127"/>
                  </a:lnTo>
                  <a:lnTo>
                    <a:pt x="525" y="143"/>
                  </a:lnTo>
                  <a:lnTo>
                    <a:pt x="540" y="163"/>
                  </a:lnTo>
                  <a:lnTo>
                    <a:pt x="534" y="192"/>
                  </a:lnTo>
                  <a:lnTo>
                    <a:pt x="578" y="201"/>
                  </a:lnTo>
                  <a:lnTo>
                    <a:pt x="585" y="212"/>
                  </a:lnTo>
                  <a:lnTo>
                    <a:pt x="578" y="221"/>
                  </a:lnTo>
                  <a:lnTo>
                    <a:pt x="594" y="225"/>
                  </a:lnTo>
                  <a:lnTo>
                    <a:pt x="574" y="221"/>
                  </a:lnTo>
                  <a:lnTo>
                    <a:pt x="576" y="207"/>
                  </a:lnTo>
                  <a:lnTo>
                    <a:pt x="567" y="196"/>
                  </a:lnTo>
                  <a:lnTo>
                    <a:pt x="552" y="201"/>
                  </a:lnTo>
                  <a:lnTo>
                    <a:pt x="540" y="203"/>
                  </a:lnTo>
                  <a:lnTo>
                    <a:pt x="545" y="223"/>
                  </a:lnTo>
                  <a:lnTo>
                    <a:pt x="514" y="252"/>
                  </a:lnTo>
                  <a:lnTo>
                    <a:pt x="487" y="243"/>
                  </a:lnTo>
                  <a:lnTo>
                    <a:pt x="511" y="237"/>
                  </a:lnTo>
                  <a:lnTo>
                    <a:pt x="505" y="232"/>
                  </a:lnTo>
                  <a:lnTo>
                    <a:pt x="525" y="223"/>
                  </a:lnTo>
                  <a:lnTo>
                    <a:pt x="529" y="207"/>
                  </a:lnTo>
                  <a:lnTo>
                    <a:pt x="518" y="196"/>
                  </a:lnTo>
                  <a:lnTo>
                    <a:pt x="520" y="158"/>
                  </a:lnTo>
                  <a:lnTo>
                    <a:pt x="509" y="143"/>
                  </a:lnTo>
                  <a:lnTo>
                    <a:pt x="520" y="116"/>
                  </a:lnTo>
                  <a:lnTo>
                    <a:pt x="507" y="111"/>
                  </a:lnTo>
                  <a:lnTo>
                    <a:pt x="482" y="111"/>
                  </a:lnTo>
                  <a:lnTo>
                    <a:pt x="469" y="138"/>
                  </a:lnTo>
                  <a:lnTo>
                    <a:pt x="451" y="149"/>
                  </a:lnTo>
                  <a:lnTo>
                    <a:pt x="449" y="158"/>
                  </a:lnTo>
                  <a:lnTo>
                    <a:pt x="458" y="161"/>
                  </a:lnTo>
                  <a:lnTo>
                    <a:pt x="453" y="183"/>
                  </a:lnTo>
                  <a:lnTo>
                    <a:pt x="467" y="187"/>
                  </a:lnTo>
                  <a:lnTo>
                    <a:pt x="478" y="201"/>
                  </a:lnTo>
                  <a:lnTo>
                    <a:pt x="469" y="214"/>
                  </a:lnTo>
                  <a:lnTo>
                    <a:pt x="420" y="187"/>
                  </a:lnTo>
                  <a:lnTo>
                    <a:pt x="382" y="178"/>
                  </a:lnTo>
                  <a:lnTo>
                    <a:pt x="375" y="183"/>
                  </a:lnTo>
                  <a:lnTo>
                    <a:pt x="382" y="199"/>
                  </a:lnTo>
                  <a:lnTo>
                    <a:pt x="368" y="210"/>
                  </a:lnTo>
                  <a:lnTo>
                    <a:pt x="360" y="196"/>
                  </a:lnTo>
                  <a:lnTo>
                    <a:pt x="308" y="214"/>
                  </a:lnTo>
                  <a:lnTo>
                    <a:pt x="297" y="201"/>
                  </a:lnTo>
                  <a:lnTo>
                    <a:pt x="308" y="196"/>
                  </a:lnTo>
                  <a:lnTo>
                    <a:pt x="297" y="196"/>
                  </a:lnTo>
                  <a:lnTo>
                    <a:pt x="230" y="225"/>
                  </a:lnTo>
                  <a:lnTo>
                    <a:pt x="212" y="243"/>
                  </a:lnTo>
                  <a:lnTo>
                    <a:pt x="194" y="228"/>
                  </a:lnTo>
                  <a:lnTo>
                    <a:pt x="212" y="219"/>
                  </a:lnTo>
                  <a:lnTo>
                    <a:pt x="210" y="214"/>
                  </a:lnTo>
                  <a:lnTo>
                    <a:pt x="174" y="203"/>
                  </a:lnTo>
                  <a:lnTo>
                    <a:pt x="183" y="210"/>
                  </a:lnTo>
                  <a:lnTo>
                    <a:pt x="185" y="259"/>
                  </a:lnTo>
                  <a:lnTo>
                    <a:pt x="163" y="245"/>
                  </a:lnTo>
                  <a:lnTo>
                    <a:pt x="132" y="263"/>
                  </a:lnTo>
                  <a:lnTo>
                    <a:pt x="147" y="286"/>
                  </a:lnTo>
                  <a:lnTo>
                    <a:pt x="114" y="281"/>
                  </a:lnTo>
                  <a:lnTo>
                    <a:pt x="98" y="272"/>
                  </a:lnTo>
                  <a:lnTo>
                    <a:pt x="96" y="281"/>
                  </a:lnTo>
                  <a:lnTo>
                    <a:pt x="109" y="286"/>
                  </a:lnTo>
                  <a:lnTo>
                    <a:pt x="116" y="297"/>
                  </a:lnTo>
                  <a:lnTo>
                    <a:pt x="107" y="299"/>
                  </a:lnTo>
                  <a:lnTo>
                    <a:pt x="74" y="286"/>
                  </a:lnTo>
                  <a:lnTo>
                    <a:pt x="74" y="259"/>
                  </a:lnTo>
                  <a:lnTo>
                    <a:pt x="40" y="234"/>
                  </a:lnTo>
                  <a:lnTo>
                    <a:pt x="123" y="254"/>
                  </a:lnTo>
                  <a:lnTo>
                    <a:pt x="150" y="241"/>
                  </a:lnTo>
                  <a:lnTo>
                    <a:pt x="147" y="225"/>
                  </a:lnTo>
                  <a:lnTo>
                    <a:pt x="87" y="192"/>
                  </a:lnTo>
                  <a:lnTo>
                    <a:pt x="51" y="190"/>
                  </a:lnTo>
                  <a:lnTo>
                    <a:pt x="42" y="185"/>
                  </a:lnTo>
                  <a:lnTo>
                    <a:pt x="54" y="181"/>
                  </a:lnTo>
                  <a:lnTo>
                    <a:pt x="38" y="178"/>
                  </a:lnTo>
                  <a:lnTo>
                    <a:pt x="27" y="181"/>
                  </a:lnTo>
                  <a:lnTo>
                    <a:pt x="7" y="196"/>
                  </a:lnTo>
                  <a:lnTo>
                    <a:pt x="0" y="210"/>
                  </a:lnTo>
                  <a:lnTo>
                    <a:pt x="18" y="225"/>
                  </a:lnTo>
                  <a:lnTo>
                    <a:pt x="7" y="237"/>
                  </a:lnTo>
                  <a:lnTo>
                    <a:pt x="20" y="259"/>
                  </a:lnTo>
                  <a:lnTo>
                    <a:pt x="16" y="279"/>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7" name="Freeform 10799"/>
            <p:cNvSpPr>
              <a:spLocks/>
            </p:cNvSpPr>
            <p:nvPr/>
          </p:nvSpPr>
          <p:spPr bwMode="auto">
            <a:xfrm>
              <a:off x="5032295" y="2635647"/>
              <a:ext cx="275363" cy="321459"/>
            </a:xfrm>
            <a:custGeom>
              <a:avLst/>
              <a:gdLst>
                <a:gd name="T0" fmla="*/ 398713601 w 138"/>
                <a:gd name="T1" fmla="*/ 0 h 181"/>
                <a:gd name="T2" fmla="*/ 454731184 w 138"/>
                <a:gd name="T3" fmla="*/ 209846811 h 181"/>
                <a:gd name="T4" fmla="*/ 309745247 w 138"/>
                <a:gd name="T5" fmla="*/ 409200137 h 181"/>
                <a:gd name="T6" fmla="*/ 352581794 w 138"/>
                <a:gd name="T7" fmla="*/ 388215456 h 181"/>
                <a:gd name="T8" fmla="*/ 345991277 w 138"/>
                <a:gd name="T9" fmla="*/ 435431561 h 181"/>
                <a:gd name="T10" fmla="*/ 411894637 w 138"/>
                <a:gd name="T11" fmla="*/ 456416242 h 181"/>
                <a:gd name="T12" fmla="*/ 148281197 w 138"/>
                <a:gd name="T13" fmla="*/ 529861481 h 181"/>
                <a:gd name="T14" fmla="*/ 161462232 w 138"/>
                <a:gd name="T15" fmla="*/ 598062267 h 181"/>
                <a:gd name="T16" fmla="*/ 184529044 w 138"/>
                <a:gd name="T17" fmla="*/ 598062267 h 181"/>
                <a:gd name="T18" fmla="*/ 168052750 w 138"/>
                <a:gd name="T19" fmla="*/ 739708292 h 181"/>
                <a:gd name="T20" fmla="*/ 112035167 w 138"/>
                <a:gd name="T21" fmla="*/ 666263053 h 181"/>
                <a:gd name="T22" fmla="*/ 82379654 w 138"/>
                <a:gd name="T23" fmla="*/ 682000991 h 181"/>
                <a:gd name="T24" fmla="*/ 52722324 w 138"/>
                <a:gd name="T25" fmla="*/ 750201777 h 181"/>
                <a:gd name="T26" fmla="*/ 59312842 w 138"/>
                <a:gd name="T27" fmla="*/ 912832483 h 181"/>
                <a:gd name="T28" fmla="*/ 36246030 w 138"/>
                <a:gd name="T29" fmla="*/ 902338998 h 181"/>
                <a:gd name="T30" fmla="*/ 52722324 w 138"/>
                <a:gd name="T31" fmla="*/ 865616378 h 181"/>
                <a:gd name="T32" fmla="*/ 0 w 138"/>
                <a:gd name="T33" fmla="*/ 949555103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81"/>
                <a:gd name="T53" fmla="*/ 138 w 138"/>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81">
                  <a:moveTo>
                    <a:pt x="121" y="0"/>
                  </a:moveTo>
                  <a:lnTo>
                    <a:pt x="138" y="40"/>
                  </a:lnTo>
                  <a:lnTo>
                    <a:pt x="94" y="78"/>
                  </a:lnTo>
                  <a:lnTo>
                    <a:pt x="107" y="74"/>
                  </a:lnTo>
                  <a:lnTo>
                    <a:pt x="105" y="83"/>
                  </a:lnTo>
                  <a:lnTo>
                    <a:pt x="125" y="87"/>
                  </a:lnTo>
                  <a:lnTo>
                    <a:pt x="45" y="101"/>
                  </a:lnTo>
                  <a:lnTo>
                    <a:pt x="49" y="114"/>
                  </a:lnTo>
                  <a:lnTo>
                    <a:pt x="56" y="114"/>
                  </a:lnTo>
                  <a:lnTo>
                    <a:pt x="51" y="141"/>
                  </a:lnTo>
                  <a:lnTo>
                    <a:pt x="34" y="127"/>
                  </a:lnTo>
                  <a:lnTo>
                    <a:pt x="25" y="130"/>
                  </a:lnTo>
                  <a:lnTo>
                    <a:pt x="16" y="143"/>
                  </a:lnTo>
                  <a:lnTo>
                    <a:pt x="18" y="174"/>
                  </a:lnTo>
                  <a:lnTo>
                    <a:pt x="11" y="172"/>
                  </a:lnTo>
                  <a:lnTo>
                    <a:pt x="16" y="165"/>
                  </a:lnTo>
                  <a:lnTo>
                    <a:pt x="0" y="181"/>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8" name="Freeform 10800"/>
            <p:cNvSpPr>
              <a:spLocks/>
            </p:cNvSpPr>
            <p:nvPr/>
          </p:nvSpPr>
          <p:spPr bwMode="auto">
            <a:xfrm>
              <a:off x="5663187" y="1987803"/>
              <a:ext cx="120252" cy="48033"/>
            </a:xfrm>
            <a:custGeom>
              <a:avLst/>
              <a:gdLst>
                <a:gd name="T0" fmla="*/ 0 w 60"/>
                <a:gd name="T1" fmla="*/ 105103646 h 27"/>
                <a:gd name="T2" fmla="*/ 52955663 w 60"/>
                <a:gd name="T3" fmla="*/ 105103646 h 27"/>
                <a:gd name="T4" fmla="*/ 46335977 w 60"/>
                <a:gd name="T5" fmla="*/ 141888546 h 27"/>
                <a:gd name="T6" fmla="*/ 72814721 w 60"/>
                <a:gd name="T7" fmla="*/ 115612634 h 27"/>
                <a:gd name="T8" fmla="*/ 198585104 w 60"/>
                <a:gd name="T9" fmla="*/ 31531552 h 27"/>
                <a:gd name="T10" fmla="*/ 155558971 w 60"/>
                <a:gd name="T11" fmla="*/ 47296182 h 27"/>
                <a:gd name="T12" fmla="*/ 178726046 w 60"/>
                <a:gd name="T13" fmla="*/ 0 h 27"/>
                <a:gd name="T14" fmla="*/ 155558971 w 60"/>
                <a:gd name="T15" fmla="*/ 0 h 27"/>
                <a:gd name="T16" fmla="*/ 16549215 w 60"/>
                <a:gd name="T17" fmla="*/ 47296182 h 27"/>
                <a:gd name="T18" fmla="*/ 46335977 w 60"/>
                <a:gd name="T19" fmla="*/ 68316452 h 27"/>
                <a:gd name="T20" fmla="*/ 0 w 60"/>
                <a:gd name="T21" fmla="*/ 105103646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27"/>
                <a:gd name="T35" fmla="*/ 60 w 60"/>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27">
                  <a:moveTo>
                    <a:pt x="0" y="20"/>
                  </a:moveTo>
                  <a:lnTo>
                    <a:pt x="16" y="20"/>
                  </a:lnTo>
                  <a:lnTo>
                    <a:pt x="14" y="27"/>
                  </a:lnTo>
                  <a:lnTo>
                    <a:pt x="22" y="22"/>
                  </a:lnTo>
                  <a:lnTo>
                    <a:pt x="60" y="6"/>
                  </a:lnTo>
                  <a:lnTo>
                    <a:pt x="47" y="9"/>
                  </a:lnTo>
                  <a:lnTo>
                    <a:pt x="54" y="0"/>
                  </a:lnTo>
                  <a:lnTo>
                    <a:pt x="47" y="0"/>
                  </a:lnTo>
                  <a:lnTo>
                    <a:pt x="5" y="9"/>
                  </a:lnTo>
                  <a:lnTo>
                    <a:pt x="14" y="13"/>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09" name="Freeform 10801"/>
            <p:cNvSpPr>
              <a:spLocks/>
            </p:cNvSpPr>
            <p:nvPr/>
          </p:nvSpPr>
          <p:spPr bwMode="auto">
            <a:xfrm>
              <a:off x="5663187" y="1987803"/>
              <a:ext cx="120252" cy="48033"/>
            </a:xfrm>
            <a:custGeom>
              <a:avLst/>
              <a:gdLst>
                <a:gd name="T0" fmla="*/ 0 w 60"/>
                <a:gd name="T1" fmla="*/ 105103646 h 27"/>
                <a:gd name="T2" fmla="*/ 52955663 w 60"/>
                <a:gd name="T3" fmla="*/ 105103646 h 27"/>
                <a:gd name="T4" fmla="*/ 46335977 w 60"/>
                <a:gd name="T5" fmla="*/ 141888546 h 27"/>
                <a:gd name="T6" fmla="*/ 72814721 w 60"/>
                <a:gd name="T7" fmla="*/ 115612634 h 27"/>
                <a:gd name="T8" fmla="*/ 198585104 w 60"/>
                <a:gd name="T9" fmla="*/ 31531552 h 27"/>
                <a:gd name="T10" fmla="*/ 155558971 w 60"/>
                <a:gd name="T11" fmla="*/ 47296182 h 27"/>
                <a:gd name="T12" fmla="*/ 178726046 w 60"/>
                <a:gd name="T13" fmla="*/ 0 h 27"/>
                <a:gd name="T14" fmla="*/ 155558971 w 60"/>
                <a:gd name="T15" fmla="*/ 0 h 27"/>
                <a:gd name="T16" fmla="*/ 16549215 w 60"/>
                <a:gd name="T17" fmla="*/ 47296182 h 27"/>
                <a:gd name="T18" fmla="*/ 46335977 w 60"/>
                <a:gd name="T19" fmla="*/ 68316452 h 27"/>
                <a:gd name="T20" fmla="*/ 0 w 60"/>
                <a:gd name="T21" fmla="*/ 105103646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27"/>
                <a:gd name="T35" fmla="*/ 60 w 60"/>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27">
                  <a:moveTo>
                    <a:pt x="0" y="20"/>
                  </a:moveTo>
                  <a:lnTo>
                    <a:pt x="16" y="20"/>
                  </a:lnTo>
                  <a:lnTo>
                    <a:pt x="14" y="27"/>
                  </a:lnTo>
                  <a:lnTo>
                    <a:pt x="22" y="22"/>
                  </a:lnTo>
                  <a:lnTo>
                    <a:pt x="60" y="6"/>
                  </a:lnTo>
                  <a:lnTo>
                    <a:pt x="47" y="9"/>
                  </a:lnTo>
                  <a:lnTo>
                    <a:pt x="54" y="0"/>
                  </a:lnTo>
                  <a:lnTo>
                    <a:pt x="47" y="0"/>
                  </a:lnTo>
                  <a:lnTo>
                    <a:pt x="5" y="9"/>
                  </a:lnTo>
                  <a:lnTo>
                    <a:pt x="14" y="13"/>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0" name="Freeform 10802"/>
            <p:cNvSpPr>
              <a:spLocks/>
            </p:cNvSpPr>
            <p:nvPr/>
          </p:nvSpPr>
          <p:spPr bwMode="auto">
            <a:xfrm>
              <a:off x="5703272" y="2471838"/>
              <a:ext cx="50541" cy="24634"/>
            </a:xfrm>
            <a:custGeom>
              <a:avLst/>
              <a:gdLst>
                <a:gd name="T0" fmla="*/ 0 w 25"/>
                <a:gd name="T1" fmla="*/ 72761929 h 14"/>
                <a:gd name="T2" fmla="*/ 83465052 w 25"/>
                <a:gd name="T3" fmla="*/ 36380964 h 14"/>
                <a:gd name="T4" fmla="*/ 23370730 w 25"/>
                <a:gd name="T5" fmla="*/ 0 h 14"/>
                <a:gd name="T6" fmla="*/ 0 w 25"/>
                <a:gd name="T7" fmla="*/ 72761929 h 14"/>
                <a:gd name="T8" fmla="*/ 0 60000 65536"/>
                <a:gd name="T9" fmla="*/ 0 60000 65536"/>
                <a:gd name="T10" fmla="*/ 0 60000 65536"/>
                <a:gd name="T11" fmla="*/ 0 60000 65536"/>
                <a:gd name="T12" fmla="*/ 0 w 25"/>
                <a:gd name="T13" fmla="*/ 0 h 14"/>
                <a:gd name="T14" fmla="*/ 25 w 25"/>
                <a:gd name="T15" fmla="*/ 14 h 14"/>
              </a:gdLst>
              <a:ahLst/>
              <a:cxnLst>
                <a:cxn ang="T8">
                  <a:pos x="T0" y="T1"/>
                </a:cxn>
                <a:cxn ang="T9">
                  <a:pos x="T2" y="T3"/>
                </a:cxn>
                <a:cxn ang="T10">
                  <a:pos x="T4" y="T5"/>
                </a:cxn>
                <a:cxn ang="T11">
                  <a:pos x="T6" y="T7"/>
                </a:cxn>
              </a:cxnLst>
              <a:rect l="T12" t="T13" r="T14" b="T15"/>
              <a:pathLst>
                <a:path w="25" h="14">
                  <a:moveTo>
                    <a:pt x="0" y="14"/>
                  </a:moveTo>
                  <a:lnTo>
                    <a:pt x="25" y="7"/>
                  </a:lnTo>
                  <a:lnTo>
                    <a:pt x="7" y="0"/>
                  </a:ln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1" name="Freeform 10803"/>
            <p:cNvSpPr>
              <a:spLocks/>
            </p:cNvSpPr>
            <p:nvPr/>
          </p:nvSpPr>
          <p:spPr bwMode="auto">
            <a:xfrm>
              <a:off x="5703272" y="2471838"/>
              <a:ext cx="50541" cy="24634"/>
            </a:xfrm>
            <a:custGeom>
              <a:avLst/>
              <a:gdLst>
                <a:gd name="T0" fmla="*/ 0 w 25"/>
                <a:gd name="T1" fmla="*/ 72761929 h 14"/>
                <a:gd name="T2" fmla="*/ 83465052 w 25"/>
                <a:gd name="T3" fmla="*/ 36380964 h 14"/>
                <a:gd name="T4" fmla="*/ 23370730 w 25"/>
                <a:gd name="T5" fmla="*/ 0 h 14"/>
                <a:gd name="T6" fmla="*/ 0 w 25"/>
                <a:gd name="T7" fmla="*/ 72761929 h 14"/>
                <a:gd name="T8" fmla="*/ 0 60000 65536"/>
                <a:gd name="T9" fmla="*/ 0 60000 65536"/>
                <a:gd name="T10" fmla="*/ 0 60000 65536"/>
                <a:gd name="T11" fmla="*/ 0 60000 65536"/>
                <a:gd name="T12" fmla="*/ 0 w 25"/>
                <a:gd name="T13" fmla="*/ 0 h 14"/>
                <a:gd name="T14" fmla="*/ 25 w 25"/>
                <a:gd name="T15" fmla="*/ 14 h 14"/>
              </a:gdLst>
              <a:ahLst/>
              <a:cxnLst>
                <a:cxn ang="T8">
                  <a:pos x="T0" y="T1"/>
                </a:cxn>
                <a:cxn ang="T9">
                  <a:pos x="T2" y="T3"/>
                </a:cxn>
                <a:cxn ang="T10">
                  <a:pos x="T4" y="T5"/>
                </a:cxn>
                <a:cxn ang="T11">
                  <a:pos x="T6" y="T7"/>
                </a:cxn>
              </a:cxnLst>
              <a:rect l="T12" t="T13" r="T14" b="T15"/>
              <a:pathLst>
                <a:path w="25" h="14">
                  <a:moveTo>
                    <a:pt x="0" y="14"/>
                  </a:moveTo>
                  <a:lnTo>
                    <a:pt x="25" y="7"/>
                  </a:lnTo>
                  <a:lnTo>
                    <a:pt x="7" y="0"/>
                  </a:lnTo>
                  <a:lnTo>
                    <a:pt x="0" y="1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2" name="Freeform 10804"/>
            <p:cNvSpPr>
              <a:spLocks/>
            </p:cNvSpPr>
            <p:nvPr/>
          </p:nvSpPr>
          <p:spPr bwMode="auto">
            <a:xfrm>
              <a:off x="5783441" y="2328968"/>
              <a:ext cx="142910" cy="96068"/>
            </a:xfrm>
            <a:custGeom>
              <a:avLst/>
              <a:gdLst>
                <a:gd name="T0" fmla="*/ 0 w 72"/>
                <a:gd name="T1" fmla="*/ 141887399 h 54"/>
                <a:gd name="T2" fmla="*/ 29500909 w 72"/>
                <a:gd name="T3" fmla="*/ 141887399 h 54"/>
                <a:gd name="T4" fmla="*/ 59000011 w 72"/>
                <a:gd name="T5" fmla="*/ 21020440 h 54"/>
                <a:gd name="T6" fmla="*/ 190111548 w 72"/>
                <a:gd name="T7" fmla="*/ 0 h 54"/>
                <a:gd name="T8" fmla="*/ 154054881 w 72"/>
                <a:gd name="T9" fmla="*/ 57805638 h 54"/>
                <a:gd name="T10" fmla="*/ 147499123 w 72"/>
                <a:gd name="T11" fmla="*/ 152396472 h 54"/>
                <a:gd name="T12" fmla="*/ 177000032 w 72"/>
                <a:gd name="T13" fmla="*/ 236478233 h 54"/>
                <a:gd name="T14" fmla="*/ 236000043 w 72"/>
                <a:gd name="T15" fmla="*/ 283774797 h 54"/>
                <a:gd name="T16" fmla="*/ 88499112 w 72"/>
                <a:gd name="T17" fmla="*/ 268010040 h 54"/>
                <a:gd name="T18" fmla="*/ 95054870 w 72"/>
                <a:gd name="T19" fmla="*/ 199693036 h 54"/>
                <a:gd name="T20" fmla="*/ 75389405 w 72"/>
                <a:gd name="T21" fmla="*/ 220713476 h 54"/>
                <a:gd name="T22" fmla="*/ 45888495 w 72"/>
                <a:gd name="T23" fmla="*/ 189183963 h 54"/>
                <a:gd name="T24" fmla="*/ 16389394 w 72"/>
                <a:gd name="T25" fmla="*/ 199693036 h 54"/>
                <a:gd name="T26" fmla="*/ 0 w 72"/>
                <a:gd name="T27" fmla="*/ 141887399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54"/>
                <a:gd name="T44" fmla="*/ 72 w 72"/>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54">
                  <a:moveTo>
                    <a:pt x="0" y="27"/>
                  </a:moveTo>
                  <a:lnTo>
                    <a:pt x="9" y="27"/>
                  </a:lnTo>
                  <a:lnTo>
                    <a:pt x="18" y="4"/>
                  </a:lnTo>
                  <a:lnTo>
                    <a:pt x="58" y="0"/>
                  </a:lnTo>
                  <a:lnTo>
                    <a:pt x="47" y="11"/>
                  </a:lnTo>
                  <a:lnTo>
                    <a:pt x="45" y="29"/>
                  </a:lnTo>
                  <a:lnTo>
                    <a:pt x="54" y="45"/>
                  </a:lnTo>
                  <a:lnTo>
                    <a:pt x="72" y="54"/>
                  </a:lnTo>
                  <a:lnTo>
                    <a:pt x="27" y="51"/>
                  </a:lnTo>
                  <a:lnTo>
                    <a:pt x="29" y="38"/>
                  </a:lnTo>
                  <a:lnTo>
                    <a:pt x="23" y="42"/>
                  </a:lnTo>
                  <a:lnTo>
                    <a:pt x="14" y="36"/>
                  </a:lnTo>
                  <a:lnTo>
                    <a:pt x="5" y="38"/>
                  </a:lnTo>
                  <a:lnTo>
                    <a:pt x="0"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3" name="Freeform 10805"/>
            <p:cNvSpPr>
              <a:spLocks/>
            </p:cNvSpPr>
            <p:nvPr/>
          </p:nvSpPr>
          <p:spPr bwMode="auto">
            <a:xfrm>
              <a:off x="5783441" y="2328968"/>
              <a:ext cx="142910" cy="96068"/>
            </a:xfrm>
            <a:custGeom>
              <a:avLst/>
              <a:gdLst>
                <a:gd name="T0" fmla="*/ 0 w 72"/>
                <a:gd name="T1" fmla="*/ 141887399 h 54"/>
                <a:gd name="T2" fmla="*/ 29500909 w 72"/>
                <a:gd name="T3" fmla="*/ 141887399 h 54"/>
                <a:gd name="T4" fmla="*/ 59000011 w 72"/>
                <a:gd name="T5" fmla="*/ 21020440 h 54"/>
                <a:gd name="T6" fmla="*/ 190111548 w 72"/>
                <a:gd name="T7" fmla="*/ 0 h 54"/>
                <a:gd name="T8" fmla="*/ 154054881 w 72"/>
                <a:gd name="T9" fmla="*/ 57805638 h 54"/>
                <a:gd name="T10" fmla="*/ 147499123 w 72"/>
                <a:gd name="T11" fmla="*/ 152396472 h 54"/>
                <a:gd name="T12" fmla="*/ 177000032 w 72"/>
                <a:gd name="T13" fmla="*/ 236478233 h 54"/>
                <a:gd name="T14" fmla="*/ 236000043 w 72"/>
                <a:gd name="T15" fmla="*/ 283774797 h 54"/>
                <a:gd name="T16" fmla="*/ 88499112 w 72"/>
                <a:gd name="T17" fmla="*/ 268010040 h 54"/>
                <a:gd name="T18" fmla="*/ 95054870 w 72"/>
                <a:gd name="T19" fmla="*/ 199693036 h 54"/>
                <a:gd name="T20" fmla="*/ 75389405 w 72"/>
                <a:gd name="T21" fmla="*/ 220713476 h 54"/>
                <a:gd name="T22" fmla="*/ 45888495 w 72"/>
                <a:gd name="T23" fmla="*/ 189183963 h 54"/>
                <a:gd name="T24" fmla="*/ 16389394 w 72"/>
                <a:gd name="T25" fmla="*/ 199693036 h 54"/>
                <a:gd name="T26" fmla="*/ 0 w 72"/>
                <a:gd name="T27" fmla="*/ 141887399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54"/>
                <a:gd name="T44" fmla="*/ 72 w 72"/>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54">
                  <a:moveTo>
                    <a:pt x="0" y="27"/>
                  </a:moveTo>
                  <a:lnTo>
                    <a:pt x="9" y="27"/>
                  </a:lnTo>
                  <a:lnTo>
                    <a:pt x="18" y="4"/>
                  </a:lnTo>
                  <a:lnTo>
                    <a:pt x="58" y="0"/>
                  </a:lnTo>
                  <a:lnTo>
                    <a:pt x="47" y="11"/>
                  </a:lnTo>
                  <a:lnTo>
                    <a:pt x="45" y="29"/>
                  </a:lnTo>
                  <a:lnTo>
                    <a:pt x="54" y="45"/>
                  </a:lnTo>
                  <a:lnTo>
                    <a:pt x="72" y="54"/>
                  </a:lnTo>
                  <a:lnTo>
                    <a:pt x="27" y="51"/>
                  </a:lnTo>
                  <a:lnTo>
                    <a:pt x="29" y="38"/>
                  </a:lnTo>
                  <a:lnTo>
                    <a:pt x="23" y="42"/>
                  </a:lnTo>
                  <a:lnTo>
                    <a:pt x="14" y="36"/>
                  </a:lnTo>
                  <a:lnTo>
                    <a:pt x="5" y="38"/>
                  </a:lnTo>
                  <a:lnTo>
                    <a:pt x="0" y="2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4" name="Freeform 10806"/>
            <p:cNvSpPr>
              <a:spLocks/>
            </p:cNvSpPr>
            <p:nvPr/>
          </p:nvSpPr>
          <p:spPr bwMode="auto">
            <a:xfrm>
              <a:off x="5832237" y="2168855"/>
              <a:ext cx="360760" cy="160114"/>
            </a:xfrm>
            <a:custGeom>
              <a:avLst/>
              <a:gdLst>
                <a:gd name="T0" fmla="*/ 0 w 181"/>
                <a:gd name="T1" fmla="*/ 399388365 h 90"/>
                <a:gd name="T2" fmla="*/ 95452091 w 181"/>
                <a:gd name="T3" fmla="*/ 378367925 h 90"/>
                <a:gd name="T4" fmla="*/ 59246564 w 181"/>
                <a:gd name="T5" fmla="*/ 357347485 h 90"/>
                <a:gd name="T6" fmla="*/ 95452091 w 181"/>
                <a:gd name="T7" fmla="*/ 320559994 h 90"/>
                <a:gd name="T8" fmla="*/ 72412870 w 181"/>
                <a:gd name="T9" fmla="*/ 294286164 h 90"/>
                <a:gd name="T10" fmla="*/ 118493127 w 181"/>
                <a:gd name="T11" fmla="*/ 294286164 h 90"/>
                <a:gd name="T12" fmla="*/ 72412870 w 181"/>
                <a:gd name="T13" fmla="*/ 294286164 h 90"/>
                <a:gd name="T14" fmla="*/ 72412870 w 181"/>
                <a:gd name="T15" fmla="*/ 236480526 h 90"/>
                <a:gd name="T16" fmla="*/ 148115501 w 181"/>
                <a:gd name="T17" fmla="*/ 225969160 h 90"/>
                <a:gd name="T18" fmla="*/ 286358089 w 181"/>
                <a:gd name="T19" fmla="*/ 94590835 h 90"/>
                <a:gd name="T20" fmla="*/ 411432554 w 181"/>
                <a:gd name="T21" fmla="*/ 94590835 h 90"/>
                <a:gd name="T22" fmla="*/ 536508834 w 181"/>
                <a:gd name="T23" fmla="*/ 0 h 90"/>
                <a:gd name="T24" fmla="*/ 595755398 w 181"/>
                <a:gd name="T25" fmla="*/ 47296564 h 90"/>
                <a:gd name="T26" fmla="*/ 566133024 w 181"/>
                <a:gd name="T27" fmla="*/ 110357885 h 90"/>
                <a:gd name="T28" fmla="*/ 273191782 w 181"/>
                <a:gd name="T29" fmla="*/ 246989600 h 90"/>
                <a:gd name="T30" fmla="*/ 250150746 w 181"/>
                <a:gd name="T31" fmla="*/ 294286164 h 90"/>
                <a:gd name="T32" fmla="*/ 227111525 w 181"/>
                <a:gd name="T33" fmla="*/ 294286164 h 90"/>
                <a:gd name="T34" fmla="*/ 243569408 w 181"/>
                <a:gd name="T35" fmla="*/ 310050921 h 90"/>
                <a:gd name="T36" fmla="*/ 184322844 w 181"/>
                <a:gd name="T37" fmla="*/ 310050921 h 90"/>
                <a:gd name="T38" fmla="*/ 197487335 w 181"/>
                <a:gd name="T39" fmla="*/ 357347485 h 90"/>
                <a:gd name="T40" fmla="*/ 167864961 w 181"/>
                <a:gd name="T41" fmla="*/ 378367925 h 90"/>
                <a:gd name="T42" fmla="*/ 154698655 w 181"/>
                <a:gd name="T43" fmla="*/ 341580435 h 90"/>
                <a:gd name="T44" fmla="*/ 161281808 w 181"/>
                <a:gd name="T45" fmla="*/ 399388365 h 90"/>
                <a:gd name="T46" fmla="*/ 118493127 w 181"/>
                <a:gd name="T47" fmla="*/ 388876999 h 90"/>
                <a:gd name="T48" fmla="*/ 148115501 w 181"/>
                <a:gd name="T49" fmla="*/ 425662196 h 90"/>
                <a:gd name="T50" fmla="*/ 125076281 w 181"/>
                <a:gd name="T51" fmla="*/ 415153122 h 90"/>
                <a:gd name="T52" fmla="*/ 118493127 w 181"/>
                <a:gd name="T53" fmla="*/ 472958760 h 90"/>
                <a:gd name="T54" fmla="*/ 23041036 w 181"/>
                <a:gd name="T55" fmla="*/ 462449686 h 90"/>
                <a:gd name="T56" fmla="*/ 59246564 w 181"/>
                <a:gd name="T57" fmla="*/ 415153122 h 90"/>
                <a:gd name="T58" fmla="*/ 0 w 181"/>
                <a:gd name="T59" fmla="*/ 399388365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90"/>
                <a:gd name="T92" fmla="*/ 181 w 181"/>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90">
                  <a:moveTo>
                    <a:pt x="0" y="76"/>
                  </a:moveTo>
                  <a:lnTo>
                    <a:pt x="29" y="72"/>
                  </a:lnTo>
                  <a:lnTo>
                    <a:pt x="18" y="68"/>
                  </a:lnTo>
                  <a:lnTo>
                    <a:pt x="29" y="61"/>
                  </a:lnTo>
                  <a:lnTo>
                    <a:pt x="22" y="56"/>
                  </a:lnTo>
                  <a:lnTo>
                    <a:pt x="36" y="56"/>
                  </a:lnTo>
                  <a:lnTo>
                    <a:pt x="22" y="56"/>
                  </a:lnTo>
                  <a:lnTo>
                    <a:pt x="22" y="45"/>
                  </a:lnTo>
                  <a:lnTo>
                    <a:pt x="45" y="43"/>
                  </a:lnTo>
                  <a:lnTo>
                    <a:pt x="87" y="18"/>
                  </a:lnTo>
                  <a:lnTo>
                    <a:pt x="125" y="18"/>
                  </a:lnTo>
                  <a:lnTo>
                    <a:pt x="163" y="0"/>
                  </a:lnTo>
                  <a:lnTo>
                    <a:pt x="181" y="9"/>
                  </a:lnTo>
                  <a:lnTo>
                    <a:pt x="172" y="21"/>
                  </a:lnTo>
                  <a:lnTo>
                    <a:pt x="83" y="47"/>
                  </a:lnTo>
                  <a:lnTo>
                    <a:pt x="76" y="56"/>
                  </a:lnTo>
                  <a:lnTo>
                    <a:pt x="69" y="56"/>
                  </a:lnTo>
                  <a:lnTo>
                    <a:pt x="74" y="59"/>
                  </a:lnTo>
                  <a:lnTo>
                    <a:pt x="56" y="59"/>
                  </a:lnTo>
                  <a:lnTo>
                    <a:pt x="60" y="68"/>
                  </a:lnTo>
                  <a:lnTo>
                    <a:pt x="51" y="72"/>
                  </a:lnTo>
                  <a:lnTo>
                    <a:pt x="47" y="65"/>
                  </a:lnTo>
                  <a:lnTo>
                    <a:pt x="49" y="76"/>
                  </a:lnTo>
                  <a:lnTo>
                    <a:pt x="36" y="74"/>
                  </a:lnTo>
                  <a:lnTo>
                    <a:pt x="45" y="81"/>
                  </a:lnTo>
                  <a:lnTo>
                    <a:pt x="38" y="79"/>
                  </a:lnTo>
                  <a:lnTo>
                    <a:pt x="36" y="90"/>
                  </a:lnTo>
                  <a:lnTo>
                    <a:pt x="7" y="88"/>
                  </a:lnTo>
                  <a:lnTo>
                    <a:pt x="18" y="79"/>
                  </a:lnTo>
                  <a:lnTo>
                    <a:pt x="0"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5" name="Freeform 10807"/>
            <p:cNvSpPr>
              <a:spLocks/>
            </p:cNvSpPr>
            <p:nvPr/>
          </p:nvSpPr>
          <p:spPr bwMode="auto">
            <a:xfrm>
              <a:off x="5832237" y="2168855"/>
              <a:ext cx="360760" cy="160114"/>
            </a:xfrm>
            <a:custGeom>
              <a:avLst/>
              <a:gdLst>
                <a:gd name="T0" fmla="*/ 0 w 181"/>
                <a:gd name="T1" fmla="*/ 399388365 h 90"/>
                <a:gd name="T2" fmla="*/ 95452091 w 181"/>
                <a:gd name="T3" fmla="*/ 378367925 h 90"/>
                <a:gd name="T4" fmla="*/ 59246564 w 181"/>
                <a:gd name="T5" fmla="*/ 357347485 h 90"/>
                <a:gd name="T6" fmla="*/ 95452091 w 181"/>
                <a:gd name="T7" fmla="*/ 320559994 h 90"/>
                <a:gd name="T8" fmla="*/ 72412870 w 181"/>
                <a:gd name="T9" fmla="*/ 294286164 h 90"/>
                <a:gd name="T10" fmla="*/ 118493127 w 181"/>
                <a:gd name="T11" fmla="*/ 294286164 h 90"/>
                <a:gd name="T12" fmla="*/ 72412870 w 181"/>
                <a:gd name="T13" fmla="*/ 294286164 h 90"/>
                <a:gd name="T14" fmla="*/ 72412870 w 181"/>
                <a:gd name="T15" fmla="*/ 236480526 h 90"/>
                <a:gd name="T16" fmla="*/ 148115501 w 181"/>
                <a:gd name="T17" fmla="*/ 225969160 h 90"/>
                <a:gd name="T18" fmla="*/ 286358089 w 181"/>
                <a:gd name="T19" fmla="*/ 94590835 h 90"/>
                <a:gd name="T20" fmla="*/ 411432554 w 181"/>
                <a:gd name="T21" fmla="*/ 94590835 h 90"/>
                <a:gd name="T22" fmla="*/ 536508834 w 181"/>
                <a:gd name="T23" fmla="*/ 0 h 90"/>
                <a:gd name="T24" fmla="*/ 595755398 w 181"/>
                <a:gd name="T25" fmla="*/ 47296564 h 90"/>
                <a:gd name="T26" fmla="*/ 566133024 w 181"/>
                <a:gd name="T27" fmla="*/ 110357885 h 90"/>
                <a:gd name="T28" fmla="*/ 273191782 w 181"/>
                <a:gd name="T29" fmla="*/ 246989600 h 90"/>
                <a:gd name="T30" fmla="*/ 250150746 w 181"/>
                <a:gd name="T31" fmla="*/ 294286164 h 90"/>
                <a:gd name="T32" fmla="*/ 227111525 w 181"/>
                <a:gd name="T33" fmla="*/ 294286164 h 90"/>
                <a:gd name="T34" fmla="*/ 243569408 w 181"/>
                <a:gd name="T35" fmla="*/ 310050921 h 90"/>
                <a:gd name="T36" fmla="*/ 184322844 w 181"/>
                <a:gd name="T37" fmla="*/ 310050921 h 90"/>
                <a:gd name="T38" fmla="*/ 197487335 w 181"/>
                <a:gd name="T39" fmla="*/ 357347485 h 90"/>
                <a:gd name="T40" fmla="*/ 167864961 w 181"/>
                <a:gd name="T41" fmla="*/ 378367925 h 90"/>
                <a:gd name="T42" fmla="*/ 154698655 w 181"/>
                <a:gd name="T43" fmla="*/ 341580435 h 90"/>
                <a:gd name="T44" fmla="*/ 161281808 w 181"/>
                <a:gd name="T45" fmla="*/ 399388365 h 90"/>
                <a:gd name="T46" fmla="*/ 118493127 w 181"/>
                <a:gd name="T47" fmla="*/ 388876999 h 90"/>
                <a:gd name="T48" fmla="*/ 148115501 w 181"/>
                <a:gd name="T49" fmla="*/ 425662196 h 90"/>
                <a:gd name="T50" fmla="*/ 125076281 w 181"/>
                <a:gd name="T51" fmla="*/ 415153122 h 90"/>
                <a:gd name="T52" fmla="*/ 118493127 w 181"/>
                <a:gd name="T53" fmla="*/ 472958760 h 90"/>
                <a:gd name="T54" fmla="*/ 23041036 w 181"/>
                <a:gd name="T55" fmla="*/ 462449686 h 90"/>
                <a:gd name="T56" fmla="*/ 59246564 w 181"/>
                <a:gd name="T57" fmla="*/ 415153122 h 90"/>
                <a:gd name="T58" fmla="*/ 0 w 181"/>
                <a:gd name="T59" fmla="*/ 399388365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90"/>
                <a:gd name="T92" fmla="*/ 181 w 181"/>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90">
                  <a:moveTo>
                    <a:pt x="0" y="76"/>
                  </a:moveTo>
                  <a:lnTo>
                    <a:pt x="29" y="72"/>
                  </a:lnTo>
                  <a:lnTo>
                    <a:pt x="18" y="68"/>
                  </a:lnTo>
                  <a:lnTo>
                    <a:pt x="29" y="61"/>
                  </a:lnTo>
                  <a:lnTo>
                    <a:pt x="22" y="56"/>
                  </a:lnTo>
                  <a:lnTo>
                    <a:pt x="36" y="56"/>
                  </a:lnTo>
                  <a:lnTo>
                    <a:pt x="22" y="56"/>
                  </a:lnTo>
                  <a:lnTo>
                    <a:pt x="22" y="45"/>
                  </a:lnTo>
                  <a:lnTo>
                    <a:pt x="45" y="43"/>
                  </a:lnTo>
                  <a:lnTo>
                    <a:pt x="87" y="18"/>
                  </a:lnTo>
                  <a:lnTo>
                    <a:pt x="125" y="18"/>
                  </a:lnTo>
                  <a:lnTo>
                    <a:pt x="163" y="0"/>
                  </a:lnTo>
                  <a:lnTo>
                    <a:pt x="181" y="9"/>
                  </a:lnTo>
                  <a:lnTo>
                    <a:pt x="172" y="21"/>
                  </a:lnTo>
                  <a:lnTo>
                    <a:pt x="83" y="47"/>
                  </a:lnTo>
                  <a:lnTo>
                    <a:pt x="76" y="56"/>
                  </a:lnTo>
                  <a:lnTo>
                    <a:pt x="69" y="56"/>
                  </a:lnTo>
                  <a:lnTo>
                    <a:pt x="74" y="59"/>
                  </a:lnTo>
                  <a:lnTo>
                    <a:pt x="56" y="59"/>
                  </a:lnTo>
                  <a:lnTo>
                    <a:pt x="60" y="68"/>
                  </a:lnTo>
                  <a:lnTo>
                    <a:pt x="51" y="72"/>
                  </a:lnTo>
                  <a:lnTo>
                    <a:pt x="47" y="65"/>
                  </a:lnTo>
                  <a:lnTo>
                    <a:pt x="49" y="76"/>
                  </a:lnTo>
                  <a:lnTo>
                    <a:pt x="36" y="74"/>
                  </a:lnTo>
                  <a:lnTo>
                    <a:pt x="45" y="81"/>
                  </a:lnTo>
                  <a:lnTo>
                    <a:pt x="38" y="79"/>
                  </a:lnTo>
                  <a:lnTo>
                    <a:pt x="36" y="90"/>
                  </a:lnTo>
                  <a:lnTo>
                    <a:pt x="7" y="88"/>
                  </a:lnTo>
                  <a:lnTo>
                    <a:pt x="18" y="79"/>
                  </a:lnTo>
                  <a:lnTo>
                    <a:pt x="0" y="7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6" name="Freeform 10808"/>
            <p:cNvSpPr>
              <a:spLocks/>
            </p:cNvSpPr>
            <p:nvPr/>
          </p:nvSpPr>
          <p:spPr bwMode="auto">
            <a:xfrm>
              <a:off x="6041375" y="1963171"/>
              <a:ext cx="66226" cy="35717"/>
            </a:xfrm>
            <a:custGeom>
              <a:avLst/>
              <a:gdLst>
                <a:gd name="T0" fmla="*/ 0 w 33"/>
                <a:gd name="T1" fmla="*/ 73852555 h 20"/>
                <a:gd name="T2" fmla="*/ 66282551 w 33"/>
                <a:gd name="T3" fmla="*/ 0 h 20"/>
                <a:gd name="T4" fmla="*/ 109367397 w 33"/>
                <a:gd name="T5" fmla="*/ 73852555 h 20"/>
                <a:gd name="T6" fmla="*/ 36456408 w 33"/>
                <a:gd name="T7" fmla="*/ 105505295 h 20"/>
                <a:gd name="T8" fmla="*/ 0 w 33"/>
                <a:gd name="T9" fmla="*/ 73852555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14"/>
                  </a:moveTo>
                  <a:lnTo>
                    <a:pt x="20" y="0"/>
                  </a:lnTo>
                  <a:lnTo>
                    <a:pt x="33" y="14"/>
                  </a:lnTo>
                  <a:lnTo>
                    <a:pt x="11" y="20"/>
                  </a:lnTo>
                  <a:lnTo>
                    <a:pt x="0"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7" name="Freeform 10809"/>
            <p:cNvSpPr>
              <a:spLocks/>
            </p:cNvSpPr>
            <p:nvPr/>
          </p:nvSpPr>
          <p:spPr bwMode="auto">
            <a:xfrm>
              <a:off x="6041375" y="1963171"/>
              <a:ext cx="66226" cy="35717"/>
            </a:xfrm>
            <a:custGeom>
              <a:avLst/>
              <a:gdLst>
                <a:gd name="T0" fmla="*/ 0 w 33"/>
                <a:gd name="T1" fmla="*/ 73852555 h 20"/>
                <a:gd name="T2" fmla="*/ 66282551 w 33"/>
                <a:gd name="T3" fmla="*/ 0 h 20"/>
                <a:gd name="T4" fmla="*/ 109367397 w 33"/>
                <a:gd name="T5" fmla="*/ 73852555 h 20"/>
                <a:gd name="T6" fmla="*/ 36456408 w 33"/>
                <a:gd name="T7" fmla="*/ 105505295 h 20"/>
                <a:gd name="T8" fmla="*/ 0 w 33"/>
                <a:gd name="T9" fmla="*/ 73852555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14"/>
                  </a:moveTo>
                  <a:lnTo>
                    <a:pt x="20" y="0"/>
                  </a:lnTo>
                  <a:lnTo>
                    <a:pt x="33" y="14"/>
                  </a:lnTo>
                  <a:lnTo>
                    <a:pt x="11" y="20"/>
                  </a:lnTo>
                  <a:lnTo>
                    <a:pt x="0" y="1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8" name="Freeform 10810"/>
            <p:cNvSpPr>
              <a:spLocks/>
            </p:cNvSpPr>
            <p:nvPr/>
          </p:nvSpPr>
          <p:spPr bwMode="auto">
            <a:xfrm>
              <a:off x="7899199" y="2960800"/>
              <a:ext cx="71455" cy="227854"/>
            </a:xfrm>
            <a:custGeom>
              <a:avLst/>
              <a:gdLst>
                <a:gd name="T0" fmla="*/ 0 w 36"/>
                <a:gd name="T1" fmla="*/ 178779667 h 128"/>
                <a:gd name="T2" fmla="*/ 39333040 w 36"/>
                <a:gd name="T3" fmla="*/ 0 h 128"/>
                <a:gd name="T4" fmla="*/ 59000464 w 36"/>
                <a:gd name="T5" fmla="*/ 236619945 h 128"/>
                <a:gd name="T6" fmla="*/ 118000928 w 36"/>
                <a:gd name="T7" fmla="*/ 457467980 h 128"/>
                <a:gd name="T8" fmla="*/ 52444656 w 36"/>
                <a:gd name="T9" fmla="*/ 425917277 h 128"/>
                <a:gd name="T10" fmla="*/ 39333040 w 36"/>
                <a:gd name="T11" fmla="*/ 541597833 h 128"/>
                <a:gd name="T12" fmla="*/ 65556272 w 36"/>
                <a:gd name="T13" fmla="*/ 646763018 h 128"/>
                <a:gd name="T14" fmla="*/ 39333040 w 36"/>
                <a:gd name="T15" fmla="*/ 625729981 h 128"/>
                <a:gd name="T16" fmla="*/ 22945328 w 36"/>
                <a:gd name="T17" fmla="*/ 673054888 h 128"/>
                <a:gd name="T18" fmla="*/ 22945328 w 36"/>
                <a:gd name="T19" fmla="*/ 257652982 h 128"/>
                <a:gd name="T20" fmla="*/ 0 w 36"/>
                <a:gd name="T21" fmla="*/ 17877966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28"/>
                <a:gd name="T35" fmla="*/ 36 w 3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28">
                  <a:moveTo>
                    <a:pt x="0" y="34"/>
                  </a:moveTo>
                  <a:lnTo>
                    <a:pt x="12" y="0"/>
                  </a:lnTo>
                  <a:lnTo>
                    <a:pt x="18" y="45"/>
                  </a:lnTo>
                  <a:lnTo>
                    <a:pt x="36" y="87"/>
                  </a:lnTo>
                  <a:lnTo>
                    <a:pt x="16" y="81"/>
                  </a:lnTo>
                  <a:lnTo>
                    <a:pt x="12" y="103"/>
                  </a:lnTo>
                  <a:lnTo>
                    <a:pt x="20" y="123"/>
                  </a:lnTo>
                  <a:lnTo>
                    <a:pt x="12" y="119"/>
                  </a:lnTo>
                  <a:lnTo>
                    <a:pt x="7" y="128"/>
                  </a:lnTo>
                  <a:lnTo>
                    <a:pt x="7" y="49"/>
                  </a:lnTo>
                  <a:lnTo>
                    <a:pt x="0"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19" name="Freeform 10811"/>
            <p:cNvSpPr>
              <a:spLocks/>
            </p:cNvSpPr>
            <p:nvPr/>
          </p:nvSpPr>
          <p:spPr bwMode="auto">
            <a:xfrm>
              <a:off x="7899199" y="2960800"/>
              <a:ext cx="71455" cy="227854"/>
            </a:xfrm>
            <a:custGeom>
              <a:avLst/>
              <a:gdLst>
                <a:gd name="T0" fmla="*/ 0 w 36"/>
                <a:gd name="T1" fmla="*/ 178779667 h 128"/>
                <a:gd name="T2" fmla="*/ 39333040 w 36"/>
                <a:gd name="T3" fmla="*/ 0 h 128"/>
                <a:gd name="T4" fmla="*/ 59000464 w 36"/>
                <a:gd name="T5" fmla="*/ 236619945 h 128"/>
                <a:gd name="T6" fmla="*/ 118000928 w 36"/>
                <a:gd name="T7" fmla="*/ 457467980 h 128"/>
                <a:gd name="T8" fmla="*/ 52444656 w 36"/>
                <a:gd name="T9" fmla="*/ 425917277 h 128"/>
                <a:gd name="T10" fmla="*/ 39333040 w 36"/>
                <a:gd name="T11" fmla="*/ 541597833 h 128"/>
                <a:gd name="T12" fmla="*/ 65556272 w 36"/>
                <a:gd name="T13" fmla="*/ 646763018 h 128"/>
                <a:gd name="T14" fmla="*/ 39333040 w 36"/>
                <a:gd name="T15" fmla="*/ 625729981 h 128"/>
                <a:gd name="T16" fmla="*/ 22945328 w 36"/>
                <a:gd name="T17" fmla="*/ 673054888 h 128"/>
                <a:gd name="T18" fmla="*/ 22945328 w 36"/>
                <a:gd name="T19" fmla="*/ 257652982 h 128"/>
                <a:gd name="T20" fmla="*/ 0 w 36"/>
                <a:gd name="T21" fmla="*/ 17877966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128"/>
                <a:gd name="T35" fmla="*/ 36 w 36"/>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128">
                  <a:moveTo>
                    <a:pt x="0" y="34"/>
                  </a:moveTo>
                  <a:lnTo>
                    <a:pt x="12" y="0"/>
                  </a:lnTo>
                  <a:lnTo>
                    <a:pt x="18" y="45"/>
                  </a:lnTo>
                  <a:lnTo>
                    <a:pt x="36" y="87"/>
                  </a:lnTo>
                  <a:lnTo>
                    <a:pt x="16" y="81"/>
                  </a:lnTo>
                  <a:lnTo>
                    <a:pt x="12" y="103"/>
                  </a:lnTo>
                  <a:lnTo>
                    <a:pt x="20" y="123"/>
                  </a:lnTo>
                  <a:lnTo>
                    <a:pt x="12" y="119"/>
                  </a:lnTo>
                  <a:lnTo>
                    <a:pt x="7" y="128"/>
                  </a:lnTo>
                  <a:lnTo>
                    <a:pt x="7" y="49"/>
                  </a:lnTo>
                  <a:lnTo>
                    <a:pt x="0" y="34"/>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0" name="Freeform 10812"/>
            <p:cNvSpPr>
              <a:spLocks/>
            </p:cNvSpPr>
            <p:nvPr/>
          </p:nvSpPr>
          <p:spPr bwMode="auto">
            <a:xfrm>
              <a:off x="5032294" y="2801919"/>
              <a:ext cx="191707" cy="174893"/>
            </a:xfrm>
            <a:custGeom>
              <a:avLst/>
              <a:gdLst>
                <a:gd name="T0" fmla="*/ 0 w 96"/>
                <a:gd name="T1" fmla="*/ 458629463 h 98"/>
                <a:gd name="T2" fmla="*/ 148400327 w 96"/>
                <a:gd name="T3" fmla="*/ 495530155 h 98"/>
                <a:gd name="T4" fmla="*/ 154996059 w 96"/>
                <a:gd name="T5" fmla="*/ 516616594 h 98"/>
                <a:gd name="T6" fmla="*/ 286905237 w 96"/>
                <a:gd name="T7" fmla="*/ 163419323 h 98"/>
                <a:gd name="T8" fmla="*/ 303394566 w 96"/>
                <a:gd name="T9" fmla="*/ 152877254 h 98"/>
                <a:gd name="T10" fmla="*/ 280311324 w 96"/>
                <a:gd name="T11" fmla="*/ 79073569 h 98"/>
                <a:gd name="T12" fmla="*/ 309990298 w 96"/>
                <a:gd name="T13" fmla="*/ 47445062 h 98"/>
                <a:gd name="T14" fmla="*/ 316586030 w 96"/>
                <a:gd name="T15" fmla="*/ 0 h 98"/>
                <a:gd name="T16" fmla="*/ 148400327 w 96"/>
                <a:gd name="T17" fmla="*/ 36900692 h 98"/>
                <a:gd name="T18" fmla="*/ 161589971 w 96"/>
                <a:gd name="T19" fmla="*/ 115974262 h 98"/>
                <a:gd name="T20" fmla="*/ 184675033 w 96"/>
                <a:gd name="T21" fmla="*/ 105432193 h 98"/>
                <a:gd name="T22" fmla="*/ 168185703 w 96"/>
                <a:gd name="T23" fmla="*/ 247765078 h 98"/>
                <a:gd name="T24" fmla="*/ 112123802 w 96"/>
                <a:gd name="T25" fmla="*/ 173963693 h 98"/>
                <a:gd name="T26" fmla="*/ 82444828 w 96"/>
                <a:gd name="T27" fmla="*/ 189777947 h 98"/>
                <a:gd name="T28" fmla="*/ 52764035 w 96"/>
                <a:gd name="T29" fmla="*/ 258309447 h 98"/>
                <a:gd name="T30" fmla="*/ 59359767 w 96"/>
                <a:gd name="T31" fmla="*/ 421728770 h 98"/>
                <a:gd name="T32" fmla="*/ 36274706 w 96"/>
                <a:gd name="T33" fmla="*/ 411184401 h 98"/>
                <a:gd name="T34" fmla="*/ 52764035 w 96"/>
                <a:gd name="T35" fmla="*/ 374283709 h 98"/>
                <a:gd name="T36" fmla="*/ 0 w 96"/>
                <a:gd name="T37" fmla="*/ 458629463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98"/>
                <a:gd name="T59" fmla="*/ 96 w 96"/>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98">
                  <a:moveTo>
                    <a:pt x="0" y="87"/>
                  </a:moveTo>
                  <a:lnTo>
                    <a:pt x="45" y="94"/>
                  </a:lnTo>
                  <a:lnTo>
                    <a:pt x="47" y="98"/>
                  </a:lnTo>
                  <a:lnTo>
                    <a:pt x="87" y="31"/>
                  </a:lnTo>
                  <a:lnTo>
                    <a:pt x="92" y="29"/>
                  </a:lnTo>
                  <a:lnTo>
                    <a:pt x="85" y="15"/>
                  </a:lnTo>
                  <a:lnTo>
                    <a:pt x="94" y="9"/>
                  </a:lnTo>
                  <a:lnTo>
                    <a:pt x="96" y="0"/>
                  </a:lnTo>
                  <a:lnTo>
                    <a:pt x="45" y="7"/>
                  </a:lnTo>
                  <a:lnTo>
                    <a:pt x="49" y="22"/>
                  </a:lnTo>
                  <a:lnTo>
                    <a:pt x="56" y="20"/>
                  </a:lnTo>
                  <a:lnTo>
                    <a:pt x="51" y="47"/>
                  </a:lnTo>
                  <a:lnTo>
                    <a:pt x="34" y="33"/>
                  </a:lnTo>
                  <a:lnTo>
                    <a:pt x="25" y="36"/>
                  </a:lnTo>
                  <a:lnTo>
                    <a:pt x="16" y="49"/>
                  </a:lnTo>
                  <a:lnTo>
                    <a:pt x="18" y="80"/>
                  </a:lnTo>
                  <a:lnTo>
                    <a:pt x="11" y="78"/>
                  </a:lnTo>
                  <a:lnTo>
                    <a:pt x="16" y="71"/>
                  </a:lnTo>
                  <a:lnTo>
                    <a:pt x="0"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1" name="Freeform 10813"/>
            <p:cNvSpPr>
              <a:spLocks/>
            </p:cNvSpPr>
            <p:nvPr/>
          </p:nvSpPr>
          <p:spPr bwMode="auto">
            <a:xfrm>
              <a:off x="5032294" y="2801919"/>
              <a:ext cx="191707" cy="174893"/>
            </a:xfrm>
            <a:custGeom>
              <a:avLst/>
              <a:gdLst>
                <a:gd name="T0" fmla="*/ 0 w 96"/>
                <a:gd name="T1" fmla="*/ 458629463 h 98"/>
                <a:gd name="T2" fmla="*/ 148400327 w 96"/>
                <a:gd name="T3" fmla="*/ 495530155 h 98"/>
                <a:gd name="T4" fmla="*/ 154996059 w 96"/>
                <a:gd name="T5" fmla="*/ 516616594 h 98"/>
                <a:gd name="T6" fmla="*/ 286905237 w 96"/>
                <a:gd name="T7" fmla="*/ 163419323 h 98"/>
                <a:gd name="T8" fmla="*/ 303394566 w 96"/>
                <a:gd name="T9" fmla="*/ 152877254 h 98"/>
                <a:gd name="T10" fmla="*/ 280311324 w 96"/>
                <a:gd name="T11" fmla="*/ 79073569 h 98"/>
                <a:gd name="T12" fmla="*/ 309990298 w 96"/>
                <a:gd name="T13" fmla="*/ 47445062 h 98"/>
                <a:gd name="T14" fmla="*/ 316586030 w 96"/>
                <a:gd name="T15" fmla="*/ 0 h 98"/>
                <a:gd name="T16" fmla="*/ 148400327 w 96"/>
                <a:gd name="T17" fmla="*/ 36900692 h 98"/>
                <a:gd name="T18" fmla="*/ 161589971 w 96"/>
                <a:gd name="T19" fmla="*/ 115974262 h 98"/>
                <a:gd name="T20" fmla="*/ 184675033 w 96"/>
                <a:gd name="T21" fmla="*/ 105432193 h 98"/>
                <a:gd name="T22" fmla="*/ 168185703 w 96"/>
                <a:gd name="T23" fmla="*/ 247765078 h 98"/>
                <a:gd name="T24" fmla="*/ 112123802 w 96"/>
                <a:gd name="T25" fmla="*/ 173963693 h 98"/>
                <a:gd name="T26" fmla="*/ 82444828 w 96"/>
                <a:gd name="T27" fmla="*/ 189777947 h 98"/>
                <a:gd name="T28" fmla="*/ 52764035 w 96"/>
                <a:gd name="T29" fmla="*/ 258309447 h 98"/>
                <a:gd name="T30" fmla="*/ 59359767 w 96"/>
                <a:gd name="T31" fmla="*/ 421728770 h 98"/>
                <a:gd name="T32" fmla="*/ 36274706 w 96"/>
                <a:gd name="T33" fmla="*/ 411184401 h 98"/>
                <a:gd name="T34" fmla="*/ 52764035 w 96"/>
                <a:gd name="T35" fmla="*/ 374283709 h 98"/>
                <a:gd name="T36" fmla="*/ 0 w 96"/>
                <a:gd name="T37" fmla="*/ 458629463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98"/>
                <a:gd name="T59" fmla="*/ 96 w 96"/>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98">
                  <a:moveTo>
                    <a:pt x="0" y="87"/>
                  </a:moveTo>
                  <a:lnTo>
                    <a:pt x="45" y="94"/>
                  </a:lnTo>
                  <a:lnTo>
                    <a:pt x="47" y="98"/>
                  </a:lnTo>
                  <a:lnTo>
                    <a:pt x="87" y="31"/>
                  </a:lnTo>
                  <a:lnTo>
                    <a:pt x="92" y="29"/>
                  </a:lnTo>
                  <a:lnTo>
                    <a:pt x="85" y="15"/>
                  </a:lnTo>
                  <a:lnTo>
                    <a:pt x="94" y="9"/>
                  </a:lnTo>
                  <a:lnTo>
                    <a:pt x="96" y="0"/>
                  </a:lnTo>
                  <a:lnTo>
                    <a:pt x="45" y="7"/>
                  </a:lnTo>
                  <a:lnTo>
                    <a:pt x="49" y="22"/>
                  </a:lnTo>
                  <a:lnTo>
                    <a:pt x="56" y="20"/>
                  </a:lnTo>
                  <a:lnTo>
                    <a:pt x="51" y="47"/>
                  </a:lnTo>
                  <a:lnTo>
                    <a:pt x="34" y="33"/>
                  </a:lnTo>
                  <a:lnTo>
                    <a:pt x="25" y="36"/>
                  </a:lnTo>
                  <a:lnTo>
                    <a:pt x="16" y="49"/>
                  </a:lnTo>
                  <a:lnTo>
                    <a:pt x="18" y="80"/>
                  </a:lnTo>
                  <a:lnTo>
                    <a:pt x="11" y="78"/>
                  </a:lnTo>
                  <a:lnTo>
                    <a:pt x="16" y="71"/>
                  </a:lnTo>
                  <a:lnTo>
                    <a:pt x="0" y="8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2" name="Freeform 10814"/>
            <p:cNvSpPr>
              <a:spLocks/>
            </p:cNvSpPr>
            <p:nvPr/>
          </p:nvSpPr>
          <p:spPr bwMode="auto">
            <a:xfrm>
              <a:off x="5032294" y="2845026"/>
              <a:ext cx="182993" cy="135481"/>
            </a:xfrm>
            <a:custGeom>
              <a:avLst/>
              <a:gdLst>
                <a:gd name="T0" fmla="*/ 0 w 92"/>
                <a:gd name="T1" fmla="*/ 331741546 h 76"/>
                <a:gd name="T2" fmla="*/ 147813321 w 92"/>
                <a:gd name="T3" fmla="*/ 368603505 h 76"/>
                <a:gd name="T4" fmla="*/ 154381151 w 92"/>
                <a:gd name="T5" fmla="*/ 389666497 h 76"/>
                <a:gd name="T6" fmla="*/ 160950793 w 92"/>
                <a:gd name="T7" fmla="*/ 400196844 h 76"/>
                <a:gd name="T8" fmla="*/ 177374898 w 92"/>
                <a:gd name="T9" fmla="*/ 342274191 h 76"/>
                <a:gd name="T10" fmla="*/ 183944540 w 92"/>
                <a:gd name="T11" fmla="*/ 331741546 h 76"/>
                <a:gd name="T12" fmla="*/ 190514182 w 92"/>
                <a:gd name="T13" fmla="*/ 294881885 h 76"/>
                <a:gd name="T14" fmla="*/ 213506117 w 92"/>
                <a:gd name="T15" fmla="*/ 263286248 h 76"/>
                <a:gd name="T16" fmla="*/ 226645401 w 92"/>
                <a:gd name="T17" fmla="*/ 236959232 h 76"/>
                <a:gd name="T18" fmla="*/ 249639148 w 92"/>
                <a:gd name="T19" fmla="*/ 236959232 h 76"/>
                <a:gd name="T20" fmla="*/ 279200725 w 92"/>
                <a:gd name="T21" fmla="*/ 247489579 h 76"/>
                <a:gd name="T22" fmla="*/ 292340009 w 92"/>
                <a:gd name="T23" fmla="*/ 152707265 h 76"/>
                <a:gd name="T24" fmla="*/ 279200725 w 92"/>
                <a:gd name="T25" fmla="*/ 110581281 h 76"/>
                <a:gd name="T26" fmla="*/ 302194472 w 92"/>
                <a:gd name="T27" fmla="*/ 63188975 h 76"/>
                <a:gd name="T28" fmla="*/ 285770367 w 92"/>
                <a:gd name="T29" fmla="*/ 36859661 h 76"/>
                <a:gd name="T30" fmla="*/ 249639148 w 92"/>
                <a:gd name="T31" fmla="*/ 36859661 h 76"/>
                <a:gd name="T32" fmla="*/ 213506117 w 92"/>
                <a:gd name="T33" fmla="*/ 0 h 76"/>
                <a:gd name="T34" fmla="*/ 183944540 w 92"/>
                <a:gd name="T35" fmla="*/ 26329314 h 76"/>
                <a:gd name="T36" fmla="*/ 177374898 w 92"/>
                <a:gd name="T37" fmla="*/ 121111628 h 76"/>
                <a:gd name="T38" fmla="*/ 111680290 w 92"/>
                <a:gd name="T39" fmla="*/ 47392306 h 76"/>
                <a:gd name="T40" fmla="*/ 82118713 w 92"/>
                <a:gd name="T41" fmla="*/ 63188975 h 76"/>
                <a:gd name="T42" fmla="*/ 59124966 w 92"/>
                <a:gd name="T43" fmla="*/ 131644273 h 76"/>
                <a:gd name="T44" fmla="*/ 59124966 w 92"/>
                <a:gd name="T45" fmla="*/ 294881885 h 76"/>
                <a:gd name="T46" fmla="*/ 36131219 w 92"/>
                <a:gd name="T47" fmla="*/ 284349240 h 76"/>
                <a:gd name="T48" fmla="*/ 59124966 w 92"/>
                <a:gd name="T49" fmla="*/ 247489579 h 76"/>
                <a:gd name="T50" fmla="*/ 0 w 92"/>
                <a:gd name="T51" fmla="*/ 331741546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76"/>
                <a:gd name="T80" fmla="*/ 92 w 92"/>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76">
                  <a:moveTo>
                    <a:pt x="0" y="63"/>
                  </a:moveTo>
                  <a:lnTo>
                    <a:pt x="45" y="70"/>
                  </a:lnTo>
                  <a:lnTo>
                    <a:pt x="47" y="74"/>
                  </a:lnTo>
                  <a:lnTo>
                    <a:pt x="49" y="76"/>
                  </a:lnTo>
                  <a:lnTo>
                    <a:pt x="54" y="65"/>
                  </a:lnTo>
                  <a:lnTo>
                    <a:pt x="56" y="63"/>
                  </a:lnTo>
                  <a:lnTo>
                    <a:pt x="58" y="56"/>
                  </a:lnTo>
                  <a:lnTo>
                    <a:pt x="65" y="50"/>
                  </a:lnTo>
                  <a:lnTo>
                    <a:pt x="69" y="45"/>
                  </a:lnTo>
                  <a:lnTo>
                    <a:pt x="76" y="45"/>
                  </a:lnTo>
                  <a:lnTo>
                    <a:pt x="85" y="47"/>
                  </a:lnTo>
                  <a:lnTo>
                    <a:pt x="89" y="29"/>
                  </a:lnTo>
                  <a:lnTo>
                    <a:pt x="85" y="21"/>
                  </a:lnTo>
                  <a:lnTo>
                    <a:pt x="92" y="12"/>
                  </a:lnTo>
                  <a:lnTo>
                    <a:pt x="87" y="7"/>
                  </a:lnTo>
                  <a:lnTo>
                    <a:pt x="76" y="7"/>
                  </a:lnTo>
                  <a:lnTo>
                    <a:pt x="65" y="0"/>
                  </a:lnTo>
                  <a:lnTo>
                    <a:pt x="56" y="5"/>
                  </a:lnTo>
                  <a:lnTo>
                    <a:pt x="54" y="23"/>
                  </a:lnTo>
                  <a:lnTo>
                    <a:pt x="34" y="9"/>
                  </a:lnTo>
                  <a:lnTo>
                    <a:pt x="25" y="12"/>
                  </a:lnTo>
                  <a:lnTo>
                    <a:pt x="18" y="25"/>
                  </a:lnTo>
                  <a:lnTo>
                    <a:pt x="18" y="56"/>
                  </a:lnTo>
                  <a:lnTo>
                    <a:pt x="11" y="54"/>
                  </a:lnTo>
                  <a:lnTo>
                    <a:pt x="18" y="47"/>
                  </a:lnTo>
                  <a:lnTo>
                    <a:pt x="0" y="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3" name="Freeform 10815"/>
            <p:cNvSpPr>
              <a:spLocks/>
            </p:cNvSpPr>
            <p:nvPr/>
          </p:nvSpPr>
          <p:spPr bwMode="auto">
            <a:xfrm>
              <a:off x="5032294" y="2845026"/>
              <a:ext cx="182993" cy="135481"/>
            </a:xfrm>
            <a:custGeom>
              <a:avLst/>
              <a:gdLst>
                <a:gd name="T0" fmla="*/ 0 w 92"/>
                <a:gd name="T1" fmla="*/ 331741546 h 76"/>
                <a:gd name="T2" fmla="*/ 147813321 w 92"/>
                <a:gd name="T3" fmla="*/ 368603505 h 76"/>
                <a:gd name="T4" fmla="*/ 154381151 w 92"/>
                <a:gd name="T5" fmla="*/ 389666497 h 76"/>
                <a:gd name="T6" fmla="*/ 160950793 w 92"/>
                <a:gd name="T7" fmla="*/ 400196844 h 76"/>
                <a:gd name="T8" fmla="*/ 177374898 w 92"/>
                <a:gd name="T9" fmla="*/ 342274191 h 76"/>
                <a:gd name="T10" fmla="*/ 183944540 w 92"/>
                <a:gd name="T11" fmla="*/ 331741546 h 76"/>
                <a:gd name="T12" fmla="*/ 190514182 w 92"/>
                <a:gd name="T13" fmla="*/ 294881885 h 76"/>
                <a:gd name="T14" fmla="*/ 213506117 w 92"/>
                <a:gd name="T15" fmla="*/ 263286248 h 76"/>
                <a:gd name="T16" fmla="*/ 226645401 w 92"/>
                <a:gd name="T17" fmla="*/ 236959232 h 76"/>
                <a:gd name="T18" fmla="*/ 249639148 w 92"/>
                <a:gd name="T19" fmla="*/ 236959232 h 76"/>
                <a:gd name="T20" fmla="*/ 279200725 w 92"/>
                <a:gd name="T21" fmla="*/ 247489579 h 76"/>
                <a:gd name="T22" fmla="*/ 292340009 w 92"/>
                <a:gd name="T23" fmla="*/ 152707265 h 76"/>
                <a:gd name="T24" fmla="*/ 279200725 w 92"/>
                <a:gd name="T25" fmla="*/ 110581281 h 76"/>
                <a:gd name="T26" fmla="*/ 302194472 w 92"/>
                <a:gd name="T27" fmla="*/ 63188975 h 76"/>
                <a:gd name="T28" fmla="*/ 285770367 w 92"/>
                <a:gd name="T29" fmla="*/ 36859661 h 76"/>
                <a:gd name="T30" fmla="*/ 249639148 w 92"/>
                <a:gd name="T31" fmla="*/ 36859661 h 76"/>
                <a:gd name="T32" fmla="*/ 213506117 w 92"/>
                <a:gd name="T33" fmla="*/ 0 h 76"/>
                <a:gd name="T34" fmla="*/ 183944540 w 92"/>
                <a:gd name="T35" fmla="*/ 26329314 h 76"/>
                <a:gd name="T36" fmla="*/ 177374898 w 92"/>
                <a:gd name="T37" fmla="*/ 121111628 h 76"/>
                <a:gd name="T38" fmla="*/ 111680290 w 92"/>
                <a:gd name="T39" fmla="*/ 47392306 h 76"/>
                <a:gd name="T40" fmla="*/ 82118713 w 92"/>
                <a:gd name="T41" fmla="*/ 63188975 h 76"/>
                <a:gd name="T42" fmla="*/ 59124966 w 92"/>
                <a:gd name="T43" fmla="*/ 131644273 h 76"/>
                <a:gd name="T44" fmla="*/ 59124966 w 92"/>
                <a:gd name="T45" fmla="*/ 294881885 h 76"/>
                <a:gd name="T46" fmla="*/ 36131219 w 92"/>
                <a:gd name="T47" fmla="*/ 284349240 h 76"/>
                <a:gd name="T48" fmla="*/ 59124966 w 92"/>
                <a:gd name="T49" fmla="*/ 247489579 h 76"/>
                <a:gd name="T50" fmla="*/ 0 w 92"/>
                <a:gd name="T51" fmla="*/ 331741546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76"/>
                <a:gd name="T80" fmla="*/ 92 w 92"/>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76">
                  <a:moveTo>
                    <a:pt x="0" y="63"/>
                  </a:moveTo>
                  <a:lnTo>
                    <a:pt x="45" y="70"/>
                  </a:lnTo>
                  <a:lnTo>
                    <a:pt x="47" y="74"/>
                  </a:lnTo>
                  <a:lnTo>
                    <a:pt x="49" y="76"/>
                  </a:lnTo>
                  <a:lnTo>
                    <a:pt x="54" y="65"/>
                  </a:lnTo>
                  <a:lnTo>
                    <a:pt x="56" y="63"/>
                  </a:lnTo>
                  <a:lnTo>
                    <a:pt x="58" y="56"/>
                  </a:lnTo>
                  <a:lnTo>
                    <a:pt x="65" y="50"/>
                  </a:lnTo>
                  <a:lnTo>
                    <a:pt x="69" y="45"/>
                  </a:lnTo>
                  <a:lnTo>
                    <a:pt x="76" y="45"/>
                  </a:lnTo>
                  <a:lnTo>
                    <a:pt x="85" y="47"/>
                  </a:lnTo>
                  <a:lnTo>
                    <a:pt x="89" y="29"/>
                  </a:lnTo>
                  <a:lnTo>
                    <a:pt x="85" y="21"/>
                  </a:lnTo>
                  <a:lnTo>
                    <a:pt x="92" y="12"/>
                  </a:lnTo>
                  <a:lnTo>
                    <a:pt x="87" y="7"/>
                  </a:lnTo>
                  <a:lnTo>
                    <a:pt x="76" y="7"/>
                  </a:lnTo>
                  <a:lnTo>
                    <a:pt x="65" y="0"/>
                  </a:lnTo>
                  <a:lnTo>
                    <a:pt x="56" y="5"/>
                  </a:lnTo>
                  <a:lnTo>
                    <a:pt x="54" y="23"/>
                  </a:lnTo>
                  <a:lnTo>
                    <a:pt x="34" y="9"/>
                  </a:lnTo>
                  <a:lnTo>
                    <a:pt x="25" y="12"/>
                  </a:lnTo>
                  <a:lnTo>
                    <a:pt x="18" y="25"/>
                  </a:lnTo>
                  <a:lnTo>
                    <a:pt x="18" y="56"/>
                  </a:lnTo>
                  <a:lnTo>
                    <a:pt x="11" y="54"/>
                  </a:lnTo>
                  <a:lnTo>
                    <a:pt x="18" y="47"/>
                  </a:lnTo>
                  <a:lnTo>
                    <a:pt x="0" y="63"/>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4" name="Freeform 10816"/>
            <p:cNvSpPr>
              <a:spLocks/>
            </p:cNvSpPr>
            <p:nvPr/>
          </p:nvSpPr>
          <p:spPr bwMode="auto">
            <a:xfrm>
              <a:off x="5032294" y="2893060"/>
              <a:ext cx="128967" cy="87448"/>
            </a:xfrm>
            <a:custGeom>
              <a:avLst/>
              <a:gdLst>
                <a:gd name="T0" fmla="*/ 0 w 65"/>
                <a:gd name="T1" fmla="*/ 189776488 h 49"/>
                <a:gd name="T2" fmla="*/ 147443776 w 65"/>
                <a:gd name="T3" fmla="*/ 226679645 h 49"/>
                <a:gd name="T4" fmla="*/ 153997074 w 65"/>
                <a:gd name="T5" fmla="*/ 247766177 h 49"/>
                <a:gd name="T6" fmla="*/ 160550372 w 65"/>
                <a:gd name="T7" fmla="*/ 258308293 h 49"/>
                <a:gd name="T8" fmla="*/ 176933616 w 65"/>
                <a:gd name="T9" fmla="*/ 200320904 h 49"/>
                <a:gd name="T10" fmla="*/ 183486913 w 65"/>
                <a:gd name="T11" fmla="*/ 189776488 h 49"/>
                <a:gd name="T12" fmla="*/ 190038404 w 65"/>
                <a:gd name="T13" fmla="*/ 152875632 h 49"/>
                <a:gd name="T14" fmla="*/ 212974946 w 65"/>
                <a:gd name="T15" fmla="*/ 121246984 h 49"/>
                <a:gd name="T16" fmla="*/ 212974946 w 65"/>
                <a:gd name="T17" fmla="*/ 36900856 h 49"/>
                <a:gd name="T18" fmla="*/ 137613830 w 65"/>
                <a:gd name="T19" fmla="*/ 0 h 49"/>
                <a:gd name="T20" fmla="*/ 58977872 w 65"/>
                <a:gd name="T21" fmla="*/ 0 h 49"/>
                <a:gd name="T22" fmla="*/ 58977872 w 65"/>
                <a:gd name="T23" fmla="*/ 152875632 h 49"/>
                <a:gd name="T24" fmla="*/ 36041330 w 65"/>
                <a:gd name="T25" fmla="*/ 142333516 h 49"/>
                <a:gd name="T26" fmla="*/ 58977872 w 65"/>
                <a:gd name="T27" fmla="*/ 105432660 h 49"/>
                <a:gd name="T28" fmla="*/ 0 w 65"/>
                <a:gd name="T29" fmla="*/ 18977648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49"/>
                <a:gd name="T47" fmla="*/ 65 w 6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49">
                  <a:moveTo>
                    <a:pt x="0" y="36"/>
                  </a:moveTo>
                  <a:lnTo>
                    <a:pt x="45" y="43"/>
                  </a:lnTo>
                  <a:lnTo>
                    <a:pt x="47" y="47"/>
                  </a:lnTo>
                  <a:lnTo>
                    <a:pt x="49" y="49"/>
                  </a:lnTo>
                  <a:lnTo>
                    <a:pt x="54" y="38"/>
                  </a:lnTo>
                  <a:lnTo>
                    <a:pt x="56" y="36"/>
                  </a:lnTo>
                  <a:lnTo>
                    <a:pt x="58" y="29"/>
                  </a:lnTo>
                  <a:lnTo>
                    <a:pt x="65" y="23"/>
                  </a:lnTo>
                  <a:lnTo>
                    <a:pt x="65" y="7"/>
                  </a:lnTo>
                  <a:lnTo>
                    <a:pt x="42" y="0"/>
                  </a:lnTo>
                  <a:lnTo>
                    <a:pt x="18" y="0"/>
                  </a:lnTo>
                  <a:lnTo>
                    <a:pt x="18" y="29"/>
                  </a:lnTo>
                  <a:lnTo>
                    <a:pt x="11" y="27"/>
                  </a:lnTo>
                  <a:lnTo>
                    <a:pt x="18" y="20"/>
                  </a:ln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5" name="Freeform 10817"/>
            <p:cNvSpPr>
              <a:spLocks/>
            </p:cNvSpPr>
            <p:nvPr/>
          </p:nvSpPr>
          <p:spPr bwMode="auto">
            <a:xfrm>
              <a:off x="5032294" y="2893060"/>
              <a:ext cx="128967" cy="87448"/>
            </a:xfrm>
            <a:custGeom>
              <a:avLst/>
              <a:gdLst>
                <a:gd name="T0" fmla="*/ 0 w 65"/>
                <a:gd name="T1" fmla="*/ 189776488 h 49"/>
                <a:gd name="T2" fmla="*/ 147443776 w 65"/>
                <a:gd name="T3" fmla="*/ 226679645 h 49"/>
                <a:gd name="T4" fmla="*/ 153997074 w 65"/>
                <a:gd name="T5" fmla="*/ 247766177 h 49"/>
                <a:gd name="T6" fmla="*/ 160550372 w 65"/>
                <a:gd name="T7" fmla="*/ 258308293 h 49"/>
                <a:gd name="T8" fmla="*/ 176933616 w 65"/>
                <a:gd name="T9" fmla="*/ 200320904 h 49"/>
                <a:gd name="T10" fmla="*/ 183486913 w 65"/>
                <a:gd name="T11" fmla="*/ 189776488 h 49"/>
                <a:gd name="T12" fmla="*/ 190038404 w 65"/>
                <a:gd name="T13" fmla="*/ 152875632 h 49"/>
                <a:gd name="T14" fmla="*/ 212974946 w 65"/>
                <a:gd name="T15" fmla="*/ 121246984 h 49"/>
                <a:gd name="T16" fmla="*/ 212974946 w 65"/>
                <a:gd name="T17" fmla="*/ 36900856 h 49"/>
                <a:gd name="T18" fmla="*/ 137613830 w 65"/>
                <a:gd name="T19" fmla="*/ 0 h 49"/>
                <a:gd name="T20" fmla="*/ 58977872 w 65"/>
                <a:gd name="T21" fmla="*/ 0 h 49"/>
                <a:gd name="T22" fmla="*/ 58977872 w 65"/>
                <a:gd name="T23" fmla="*/ 152875632 h 49"/>
                <a:gd name="T24" fmla="*/ 36041330 w 65"/>
                <a:gd name="T25" fmla="*/ 142333516 h 49"/>
                <a:gd name="T26" fmla="*/ 58977872 w 65"/>
                <a:gd name="T27" fmla="*/ 105432660 h 49"/>
                <a:gd name="T28" fmla="*/ 0 w 65"/>
                <a:gd name="T29" fmla="*/ 189776488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49"/>
                <a:gd name="T47" fmla="*/ 65 w 6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49">
                  <a:moveTo>
                    <a:pt x="0" y="36"/>
                  </a:moveTo>
                  <a:lnTo>
                    <a:pt x="45" y="43"/>
                  </a:lnTo>
                  <a:lnTo>
                    <a:pt x="47" y="47"/>
                  </a:lnTo>
                  <a:lnTo>
                    <a:pt x="49" y="49"/>
                  </a:lnTo>
                  <a:lnTo>
                    <a:pt x="54" y="38"/>
                  </a:lnTo>
                  <a:lnTo>
                    <a:pt x="56" y="36"/>
                  </a:lnTo>
                  <a:lnTo>
                    <a:pt x="58" y="29"/>
                  </a:lnTo>
                  <a:lnTo>
                    <a:pt x="65" y="23"/>
                  </a:lnTo>
                  <a:lnTo>
                    <a:pt x="65" y="7"/>
                  </a:lnTo>
                  <a:lnTo>
                    <a:pt x="42" y="0"/>
                  </a:lnTo>
                  <a:lnTo>
                    <a:pt x="18" y="0"/>
                  </a:lnTo>
                  <a:lnTo>
                    <a:pt x="18" y="29"/>
                  </a:lnTo>
                  <a:lnTo>
                    <a:pt x="11" y="27"/>
                  </a:lnTo>
                  <a:lnTo>
                    <a:pt x="18" y="20"/>
                  </a:lnTo>
                  <a:lnTo>
                    <a:pt x="0" y="3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6" name="Freeform 10818"/>
            <p:cNvSpPr>
              <a:spLocks/>
            </p:cNvSpPr>
            <p:nvPr/>
          </p:nvSpPr>
          <p:spPr bwMode="auto">
            <a:xfrm>
              <a:off x="5032294" y="2928778"/>
              <a:ext cx="62741" cy="35717"/>
            </a:xfrm>
            <a:custGeom>
              <a:avLst/>
              <a:gdLst>
                <a:gd name="T0" fmla="*/ 0 w 31"/>
                <a:gd name="T1" fmla="*/ 84404236 h 20"/>
                <a:gd name="T2" fmla="*/ 103609263 w 31"/>
                <a:gd name="T3" fmla="*/ 105505295 h 20"/>
                <a:gd name="T4" fmla="*/ 96924556 w 31"/>
                <a:gd name="T5" fmla="*/ 36926278 h 20"/>
                <a:gd name="T6" fmla="*/ 66845221 w 31"/>
                <a:gd name="T7" fmla="*/ 47477958 h 20"/>
                <a:gd name="T8" fmla="*/ 36764042 w 31"/>
                <a:gd name="T9" fmla="*/ 36926278 h 20"/>
                <a:gd name="T10" fmla="*/ 60160515 w 31"/>
                <a:gd name="T11" fmla="*/ 0 h 20"/>
                <a:gd name="T12" fmla="*/ 0 w 31"/>
                <a:gd name="T13" fmla="*/ 84404236 h 20"/>
                <a:gd name="T14" fmla="*/ 0 60000 65536"/>
                <a:gd name="T15" fmla="*/ 0 60000 65536"/>
                <a:gd name="T16" fmla="*/ 0 60000 65536"/>
                <a:gd name="T17" fmla="*/ 0 60000 65536"/>
                <a:gd name="T18" fmla="*/ 0 60000 65536"/>
                <a:gd name="T19" fmla="*/ 0 60000 65536"/>
                <a:gd name="T20" fmla="*/ 0 60000 65536"/>
                <a:gd name="T21" fmla="*/ 0 w 31"/>
                <a:gd name="T22" fmla="*/ 0 h 20"/>
                <a:gd name="T23" fmla="*/ 31 w 3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0">
                  <a:moveTo>
                    <a:pt x="0" y="16"/>
                  </a:moveTo>
                  <a:lnTo>
                    <a:pt x="31" y="20"/>
                  </a:lnTo>
                  <a:lnTo>
                    <a:pt x="29" y="7"/>
                  </a:lnTo>
                  <a:lnTo>
                    <a:pt x="20" y="9"/>
                  </a:lnTo>
                  <a:lnTo>
                    <a:pt x="11" y="7"/>
                  </a:lnTo>
                  <a:lnTo>
                    <a:pt x="18" y="0"/>
                  </a:lnTo>
                  <a:lnTo>
                    <a:pt x="0"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7" name="Freeform 10819"/>
            <p:cNvSpPr>
              <a:spLocks/>
            </p:cNvSpPr>
            <p:nvPr/>
          </p:nvSpPr>
          <p:spPr bwMode="auto">
            <a:xfrm>
              <a:off x="5032294" y="2928778"/>
              <a:ext cx="62741" cy="35717"/>
            </a:xfrm>
            <a:custGeom>
              <a:avLst/>
              <a:gdLst>
                <a:gd name="T0" fmla="*/ 0 w 31"/>
                <a:gd name="T1" fmla="*/ 84404236 h 20"/>
                <a:gd name="T2" fmla="*/ 103609263 w 31"/>
                <a:gd name="T3" fmla="*/ 105505295 h 20"/>
                <a:gd name="T4" fmla="*/ 96924556 w 31"/>
                <a:gd name="T5" fmla="*/ 36926278 h 20"/>
                <a:gd name="T6" fmla="*/ 66845221 w 31"/>
                <a:gd name="T7" fmla="*/ 47477958 h 20"/>
                <a:gd name="T8" fmla="*/ 36764042 w 31"/>
                <a:gd name="T9" fmla="*/ 36926278 h 20"/>
                <a:gd name="T10" fmla="*/ 60160515 w 31"/>
                <a:gd name="T11" fmla="*/ 0 h 20"/>
                <a:gd name="T12" fmla="*/ 0 w 31"/>
                <a:gd name="T13" fmla="*/ 84404236 h 20"/>
                <a:gd name="T14" fmla="*/ 0 60000 65536"/>
                <a:gd name="T15" fmla="*/ 0 60000 65536"/>
                <a:gd name="T16" fmla="*/ 0 60000 65536"/>
                <a:gd name="T17" fmla="*/ 0 60000 65536"/>
                <a:gd name="T18" fmla="*/ 0 60000 65536"/>
                <a:gd name="T19" fmla="*/ 0 60000 65536"/>
                <a:gd name="T20" fmla="*/ 0 60000 65536"/>
                <a:gd name="T21" fmla="*/ 0 w 31"/>
                <a:gd name="T22" fmla="*/ 0 h 20"/>
                <a:gd name="T23" fmla="*/ 31 w 3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0">
                  <a:moveTo>
                    <a:pt x="0" y="16"/>
                  </a:moveTo>
                  <a:lnTo>
                    <a:pt x="31" y="20"/>
                  </a:lnTo>
                  <a:lnTo>
                    <a:pt x="29" y="7"/>
                  </a:lnTo>
                  <a:lnTo>
                    <a:pt x="20" y="9"/>
                  </a:lnTo>
                  <a:lnTo>
                    <a:pt x="11" y="7"/>
                  </a:lnTo>
                  <a:lnTo>
                    <a:pt x="18" y="0"/>
                  </a:lnTo>
                  <a:lnTo>
                    <a:pt x="0" y="16"/>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8" name="Freeform 10381"/>
            <p:cNvSpPr>
              <a:spLocks/>
            </p:cNvSpPr>
            <p:nvPr/>
          </p:nvSpPr>
          <p:spPr bwMode="auto">
            <a:xfrm>
              <a:off x="2735286" y="4018782"/>
              <a:ext cx="54026" cy="38182"/>
            </a:xfrm>
            <a:custGeom>
              <a:avLst/>
              <a:gdLst>
                <a:gd name="T0" fmla="*/ 0 w 35"/>
                <a:gd name="T1" fmla="*/ 0 h 31"/>
                <a:gd name="T2" fmla="*/ 43651044 w 35"/>
                <a:gd name="T3" fmla="*/ 5040364 h 31"/>
                <a:gd name="T4" fmla="*/ 69443756 w 35"/>
                <a:gd name="T5" fmla="*/ 40322910 h 31"/>
                <a:gd name="T6" fmla="*/ 57538670 w 35"/>
                <a:gd name="T7" fmla="*/ 78126431 h 31"/>
                <a:gd name="T8" fmla="*/ 11905086 w 35"/>
                <a:gd name="T9" fmla="*/ 27722794 h 31"/>
                <a:gd name="T10" fmla="*/ 0 w 35"/>
                <a:gd name="T11" fmla="*/ 32763158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22" y="2"/>
                  </a:lnTo>
                  <a:lnTo>
                    <a:pt x="35" y="16"/>
                  </a:lnTo>
                  <a:lnTo>
                    <a:pt x="29" y="31"/>
                  </a:lnTo>
                  <a:lnTo>
                    <a:pt x="6" y="11"/>
                  </a:lnTo>
                  <a:lnTo>
                    <a:pt x="0" y="1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29" name="Freeform 10382"/>
            <p:cNvSpPr>
              <a:spLocks/>
            </p:cNvSpPr>
            <p:nvPr/>
          </p:nvSpPr>
          <p:spPr bwMode="auto">
            <a:xfrm>
              <a:off x="2735286" y="4018782"/>
              <a:ext cx="54026" cy="38182"/>
            </a:xfrm>
            <a:custGeom>
              <a:avLst/>
              <a:gdLst>
                <a:gd name="T0" fmla="*/ 0 w 35"/>
                <a:gd name="T1" fmla="*/ 0 h 31"/>
                <a:gd name="T2" fmla="*/ 43651044 w 35"/>
                <a:gd name="T3" fmla="*/ 5040364 h 31"/>
                <a:gd name="T4" fmla="*/ 69443756 w 35"/>
                <a:gd name="T5" fmla="*/ 40322910 h 31"/>
                <a:gd name="T6" fmla="*/ 57538670 w 35"/>
                <a:gd name="T7" fmla="*/ 78126431 h 31"/>
                <a:gd name="T8" fmla="*/ 11905086 w 35"/>
                <a:gd name="T9" fmla="*/ 27722794 h 31"/>
                <a:gd name="T10" fmla="*/ 0 w 35"/>
                <a:gd name="T11" fmla="*/ 32763158 h 31"/>
                <a:gd name="T12" fmla="*/ 0 w 35"/>
                <a:gd name="T13" fmla="*/ 0 h 31"/>
                <a:gd name="T14" fmla="*/ 0 60000 65536"/>
                <a:gd name="T15" fmla="*/ 0 60000 65536"/>
                <a:gd name="T16" fmla="*/ 0 60000 65536"/>
                <a:gd name="T17" fmla="*/ 0 60000 65536"/>
                <a:gd name="T18" fmla="*/ 0 60000 65536"/>
                <a:gd name="T19" fmla="*/ 0 60000 65536"/>
                <a:gd name="T20" fmla="*/ 0 60000 65536"/>
                <a:gd name="T21" fmla="*/ 0 w 35"/>
                <a:gd name="T22" fmla="*/ 0 h 31"/>
                <a:gd name="T23" fmla="*/ 35 w 3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1">
                  <a:moveTo>
                    <a:pt x="0" y="0"/>
                  </a:moveTo>
                  <a:lnTo>
                    <a:pt x="22" y="2"/>
                  </a:lnTo>
                  <a:lnTo>
                    <a:pt x="35" y="16"/>
                  </a:lnTo>
                  <a:lnTo>
                    <a:pt x="29" y="31"/>
                  </a:lnTo>
                  <a:lnTo>
                    <a:pt x="6" y="11"/>
                  </a:lnTo>
                  <a:lnTo>
                    <a:pt x="0" y="13"/>
                  </a:lnTo>
                  <a:lnTo>
                    <a:pt x="0" y="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0" name="Freeform 10405"/>
            <p:cNvSpPr>
              <a:spLocks/>
            </p:cNvSpPr>
            <p:nvPr/>
          </p:nvSpPr>
          <p:spPr bwMode="auto">
            <a:xfrm>
              <a:off x="3305180" y="4098839"/>
              <a:ext cx="52283" cy="49265"/>
            </a:xfrm>
            <a:custGeom>
              <a:avLst/>
              <a:gdLst>
                <a:gd name="T0" fmla="*/ 0 w 34"/>
                <a:gd name="T1" fmla="*/ 95765938 h 40"/>
                <a:gd name="T2" fmla="*/ 31625801 w 34"/>
                <a:gd name="T3" fmla="*/ 100806250 h 40"/>
                <a:gd name="T4" fmla="*/ 67204478 w 34"/>
                <a:gd name="T5" fmla="*/ 45362813 h 40"/>
                <a:gd name="T6" fmla="*/ 9883588 w 34"/>
                <a:gd name="T7" fmla="*/ 0 h 40"/>
                <a:gd name="T8" fmla="*/ 0 w 34"/>
                <a:gd name="T9" fmla="*/ 95765938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0" y="38"/>
                  </a:moveTo>
                  <a:lnTo>
                    <a:pt x="16" y="40"/>
                  </a:lnTo>
                  <a:lnTo>
                    <a:pt x="34" y="18"/>
                  </a:lnTo>
                  <a:lnTo>
                    <a:pt x="5"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1" name="Freeform 10406"/>
            <p:cNvSpPr>
              <a:spLocks/>
            </p:cNvSpPr>
            <p:nvPr/>
          </p:nvSpPr>
          <p:spPr bwMode="auto">
            <a:xfrm>
              <a:off x="3305180" y="4098839"/>
              <a:ext cx="52283" cy="49265"/>
            </a:xfrm>
            <a:custGeom>
              <a:avLst/>
              <a:gdLst>
                <a:gd name="T0" fmla="*/ 0 w 34"/>
                <a:gd name="T1" fmla="*/ 95765938 h 40"/>
                <a:gd name="T2" fmla="*/ 31625801 w 34"/>
                <a:gd name="T3" fmla="*/ 100806250 h 40"/>
                <a:gd name="T4" fmla="*/ 67204478 w 34"/>
                <a:gd name="T5" fmla="*/ 45362813 h 40"/>
                <a:gd name="T6" fmla="*/ 9883588 w 34"/>
                <a:gd name="T7" fmla="*/ 0 h 40"/>
                <a:gd name="T8" fmla="*/ 0 w 34"/>
                <a:gd name="T9" fmla="*/ 95765938 h 40"/>
                <a:gd name="T10" fmla="*/ 0 60000 65536"/>
                <a:gd name="T11" fmla="*/ 0 60000 65536"/>
                <a:gd name="T12" fmla="*/ 0 60000 65536"/>
                <a:gd name="T13" fmla="*/ 0 60000 65536"/>
                <a:gd name="T14" fmla="*/ 0 60000 65536"/>
                <a:gd name="T15" fmla="*/ 0 w 34"/>
                <a:gd name="T16" fmla="*/ 0 h 40"/>
                <a:gd name="T17" fmla="*/ 34 w 34"/>
                <a:gd name="T18" fmla="*/ 40 h 40"/>
              </a:gdLst>
              <a:ahLst/>
              <a:cxnLst>
                <a:cxn ang="T10">
                  <a:pos x="T0" y="T1"/>
                </a:cxn>
                <a:cxn ang="T11">
                  <a:pos x="T2" y="T3"/>
                </a:cxn>
                <a:cxn ang="T12">
                  <a:pos x="T4" y="T5"/>
                </a:cxn>
                <a:cxn ang="T13">
                  <a:pos x="T6" y="T7"/>
                </a:cxn>
                <a:cxn ang="T14">
                  <a:pos x="T8" y="T9"/>
                </a:cxn>
              </a:cxnLst>
              <a:rect l="T15" t="T16" r="T17" b="T18"/>
              <a:pathLst>
                <a:path w="34" h="40">
                  <a:moveTo>
                    <a:pt x="0" y="38"/>
                  </a:moveTo>
                  <a:lnTo>
                    <a:pt x="16" y="40"/>
                  </a:lnTo>
                  <a:lnTo>
                    <a:pt x="34" y="18"/>
                  </a:lnTo>
                  <a:lnTo>
                    <a:pt x="5" y="0"/>
                  </a:lnTo>
                  <a:lnTo>
                    <a:pt x="0" y="38"/>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2" name="Freeform 10418"/>
            <p:cNvSpPr>
              <a:spLocks/>
            </p:cNvSpPr>
            <p:nvPr/>
          </p:nvSpPr>
          <p:spPr bwMode="auto">
            <a:xfrm>
              <a:off x="3176213" y="4056963"/>
              <a:ext cx="92369" cy="99763"/>
            </a:xfrm>
            <a:custGeom>
              <a:avLst/>
              <a:gdLst>
                <a:gd name="T0" fmla="*/ 0 w 59"/>
                <a:gd name="T1" fmla="*/ 68043160 h 81"/>
                <a:gd name="T2" fmla="*/ 24147606 w 59"/>
                <a:gd name="T3" fmla="*/ 45362636 h 81"/>
                <a:gd name="T4" fmla="*/ 14086698 w 59"/>
                <a:gd name="T5" fmla="*/ 22680524 h 81"/>
                <a:gd name="T6" fmla="*/ 36222122 w 59"/>
                <a:gd name="T7" fmla="*/ 0 h 81"/>
                <a:gd name="T8" fmla="*/ 104640577 w 59"/>
                <a:gd name="T9" fmla="*/ 73083453 h 81"/>
                <a:gd name="T10" fmla="*/ 76468607 w 59"/>
                <a:gd name="T11" fmla="*/ 131047615 h 81"/>
                <a:gd name="T12" fmla="*/ 118727274 w 59"/>
                <a:gd name="T13" fmla="*/ 191531130 h 81"/>
                <a:gd name="T14" fmla="*/ 50308820 w 59"/>
                <a:gd name="T15" fmla="*/ 204131069 h 81"/>
                <a:gd name="T16" fmla="*/ 36222122 w 59"/>
                <a:gd name="T17" fmla="*/ 176410252 h 81"/>
                <a:gd name="T18" fmla="*/ 42258667 w 59"/>
                <a:gd name="T19" fmla="*/ 118446089 h 81"/>
                <a:gd name="T20" fmla="*/ 18111061 w 59"/>
                <a:gd name="T21" fmla="*/ 95765565 h 81"/>
                <a:gd name="T22" fmla="*/ 0 w 59"/>
                <a:gd name="T23" fmla="*/ 6804316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81"/>
                <a:gd name="T38" fmla="*/ 59 w 59"/>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81">
                  <a:moveTo>
                    <a:pt x="0" y="27"/>
                  </a:moveTo>
                  <a:lnTo>
                    <a:pt x="12" y="18"/>
                  </a:lnTo>
                  <a:lnTo>
                    <a:pt x="7" y="9"/>
                  </a:lnTo>
                  <a:lnTo>
                    <a:pt x="18" y="0"/>
                  </a:lnTo>
                  <a:lnTo>
                    <a:pt x="52" y="29"/>
                  </a:lnTo>
                  <a:lnTo>
                    <a:pt x="38" y="52"/>
                  </a:lnTo>
                  <a:lnTo>
                    <a:pt x="59" y="76"/>
                  </a:lnTo>
                  <a:lnTo>
                    <a:pt x="25" y="81"/>
                  </a:lnTo>
                  <a:lnTo>
                    <a:pt x="18" y="70"/>
                  </a:lnTo>
                  <a:lnTo>
                    <a:pt x="21" y="47"/>
                  </a:lnTo>
                  <a:lnTo>
                    <a:pt x="9" y="38"/>
                  </a:lnTo>
                  <a:lnTo>
                    <a:pt x="0"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3" name="Freeform 10419"/>
            <p:cNvSpPr>
              <a:spLocks/>
            </p:cNvSpPr>
            <p:nvPr/>
          </p:nvSpPr>
          <p:spPr bwMode="auto">
            <a:xfrm>
              <a:off x="3176213" y="4056963"/>
              <a:ext cx="92369" cy="99763"/>
            </a:xfrm>
            <a:custGeom>
              <a:avLst/>
              <a:gdLst>
                <a:gd name="T0" fmla="*/ 0 w 59"/>
                <a:gd name="T1" fmla="*/ 68043160 h 81"/>
                <a:gd name="T2" fmla="*/ 24147606 w 59"/>
                <a:gd name="T3" fmla="*/ 45362636 h 81"/>
                <a:gd name="T4" fmla="*/ 14086698 w 59"/>
                <a:gd name="T5" fmla="*/ 22680524 h 81"/>
                <a:gd name="T6" fmla="*/ 36222122 w 59"/>
                <a:gd name="T7" fmla="*/ 0 h 81"/>
                <a:gd name="T8" fmla="*/ 104640577 w 59"/>
                <a:gd name="T9" fmla="*/ 73083453 h 81"/>
                <a:gd name="T10" fmla="*/ 76468607 w 59"/>
                <a:gd name="T11" fmla="*/ 131047615 h 81"/>
                <a:gd name="T12" fmla="*/ 118727274 w 59"/>
                <a:gd name="T13" fmla="*/ 191531130 h 81"/>
                <a:gd name="T14" fmla="*/ 50308820 w 59"/>
                <a:gd name="T15" fmla="*/ 204131069 h 81"/>
                <a:gd name="T16" fmla="*/ 36222122 w 59"/>
                <a:gd name="T17" fmla="*/ 176410252 h 81"/>
                <a:gd name="T18" fmla="*/ 42258667 w 59"/>
                <a:gd name="T19" fmla="*/ 118446089 h 81"/>
                <a:gd name="T20" fmla="*/ 18111061 w 59"/>
                <a:gd name="T21" fmla="*/ 95765565 h 81"/>
                <a:gd name="T22" fmla="*/ 0 w 59"/>
                <a:gd name="T23" fmla="*/ 68043160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81"/>
                <a:gd name="T38" fmla="*/ 59 w 59"/>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81">
                  <a:moveTo>
                    <a:pt x="0" y="27"/>
                  </a:moveTo>
                  <a:lnTo>
                    <a:pt x="12" y="18"/>
                  </a:lnTo>
                  <a:lnTo>
                    <a:pt x="7" y="9"/>
                  </a:lnTo>
                  <a:lnTo>
                    <a:pt x="18" y="0"/>
                  </a:lnTo>
                  <a:lnTo>
                    <a:pt x="52" y="29"/>
                  </a:lnTo>
                  <a:lnTo>
                    <a:pt x="38" y="52"/>
                  </a:lnTo>
                  <a:lnTo>
                    <a:pt x="59" y="76"/>
                  </a:lnTo>
                  <a:lnTo>
                    <a:pt x="25" y="81"/>
                  </a:lnTo>
                  <a:lnTo>
                    <a:pt x="18" y="70"/>
                  </a:lnTo>
                  <a:lnTo>
                    <a:pt x="21" y="47"/>
                  </a:lnTo>
                  <a:lnTo>
                    <a:pt x="9" y="38"/>
                  </a:lnTo>
                  <a:lnTo>
                    <a:pt x="0" y="27"/>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4" name="Freeform 10468"/>
            <p:cNvSpPr>
              <a:spLocks/>
            </p:cNvSpPr>
            <p:nvPr/>
          </p:nvSpPr>
          <p:spPr bwMode="auto">
            <a:xfrm>
              <a:off x="2780598" y="4038486"/>
              <a:ext cx="102825" cy="35718"/>
            </a:xfrm>
            <a:custGeom>
              <a:avLst/>
              <a:gdLst>
                <a:gd name="T0" fmla="*/ 0 w 67"/>
                <a:gd name="T1" fmla="*/ 37803548 h 29"/>
                <a:gd name="T2" fmla="*/ 57206513 w 67"/>
                <a:gd name="T3" fmla="*/ 73086119 h 29"/>
                <a:gd name="T4" fmla="*/ 69042873 w 67"/>
                <a:gd name="T5" fmla="*/ 60484407 h 29"/>
                <a:gd name="T6" fmla="*/ 61151500 w 67"/>
                <a:gd name="T7" fmla="*/ 45363305 h 29"/>
                <a:gd name="T8" fmla="*/ 92714196 w 67"/>
                <a:gd name="T9" fmla="*/ 22682446 h 29"/>
                <a:gd name="T10" fmla="*/ 118358013 w 67"/>
                <a:gd name="T11" fmla="*/ 37803548 h 29"/>
                <a:gd name="T12" fmla="*/ 122303001 w 67"/>
                <a:gd name="T13" fmla="*/ 73086119 h 29"/>
                <a:gd name="T14" fmla="*/ 132166868 w 67"/>
                <a:gd name="T15" fmla="*/ 27722814 h 29"/>
                <a:gd name="T16" fmla="*/ 92714196 w 67"/>
                <a:gd name="T17" fmla="*/ 0 h 29"/>
                <a:gd name="T18" fmla="*/ 39452671 w 67"/>
                <a:gd name="T19" fmla="*/ 22682446 h 29"/>
                <a:gd name="T20" fmla="*/ 11836361 w 67"/>
                <a:gd name="T21" fmla="*/ 0 h 29"/>
                <a:gd name="T22" fmla="*/ 0 w 67"/>
                <a:gd name="T23" fmla="*/ 3780354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9"/>
                <a:gd name="T38" fmla="*/ 67 w 6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9">
                  <a:moveTo>
                    <a:pt x="0" y="15"/>
                  </a:moveTo>
                  <a:lnTo>
                    <a:pt x="29" y="29"/>
                  </a:lnTo>
                  <a:lnTo>
                    <a:pt x="35" y="24"/>
                  </a:lnTo>
                  <a:lnTo>
                    <a:pt x="31" y="18"/>
                  </a:lnTo>
                  <a:lnTo>
                    <a:pt x="47" y="9"/>
                  </a:lnTo>
                  <a:lnTo>
                    <a:pt x="60" y="15"/>
                  </a:lnTo>
                  <a:lnTo>
                    <a:pt x="62" y="29"/>
                  </a:lnTo>
                  <a:lnTo>
                    <a:pt x="67" y="11"/>
                  </a:lnTo>
                  <a:lnTo>
                    <a:pt x="47" y="0"/>
                  </a:lnTo>
                  <a:lnTo>
                    <a:pt x="20" y="9"/>
                  </a:lnTo>
                  <a:lnTo>
                    <a:pt x="6" y="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5" name="Freeform 10469"/>
            <p:cNvSpPr>
              <a:spLocks/>
            </p:cNvSpPr>
            <p:nvPr/>
          </p:nvSpPr>
          <p:spPr bwMode="auto">
            <a:xfrm>
              <a:off x="2780598" y="4038486"/>
              <a:ext cx="102825" cy="35718"/>
            </a:xfrm>
            <a:custGeom>
              <a:avLst/>
              <a:gdLst>
                <a:gd name="T0" fmla="*/ 0 w 67"/>
                <a:gd name="T1" fmla="*/ 37803548 h 29"/>
                <a:gd name="T2" fmla="*/ 57206513 w 67"/>
                <a:gd name="T3" fmla="*/ 73086119 h 29"/>
                <a:gd name="T4" fmla="*/ 69042873 w 67"/>
                <a:gd name="T5" fmla="*/ 60484407 h 29"/>
                <a:gd name="T6" fmla="*/ 61151500 w 67"/>
                <a:gd name="T7" fmla="*/ 45363305 h 29"/>
                <a:gd name="T8" fmla="*/ 92714196 w 67"/>
                <a:gd name="T9" fmla="*/ 22682446 h 29"/>
                <a:gd name="T10" fmla="*/ 118358013 w 67"/>
                <a:gd name="T11" fmla="*/ 37803548 h 29"/>
                <a:gd name="T12" fmla="*/ 122303001 w 67"/>
                <a:gd name="T13" fmla="*/ 73086119 h 29"/>
                <a:gd name="T14" fmla="*/ 132166868 w 67"/>
                <a:gd name="T15" fmla="*/ 27722814 h 29"/>
                <a:gd name="T16" fmla="*/ 92714196 w 67"/>
                <a:gd name="T17" fmla="*/ 0 h 29"/>
                <a:gd name="T18" fmla="*/ 39452671 w 67"/>
                <a:gd name="T19" fmla="*/ 22682446 h 29"/>
                <a:gd name="T20" fmla="*/ 11836361 w 67"/>
                <a:gd name="T21" fmla="*/ 0 h 29"/>
                <a:gd name="T22" fmla="*/ 0 w 67"/>
                <a:gd name="T23" fmla="*/ 3780354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9"/>
                <a:gd name="T38" fmla="*/ 67 w 6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9">
                  <a:moveTo>
                    <a:pt x="0" y="15"/>
                  </a:moveTo>
                  <a:lnTo>
                    <a:pt x="29" y="29"/>
                  </a:lnTo>
                  <a:lnTo>
                    <a:pt x="35" y="24"/>
                  </a:lnTo>
                  <a:lnTo>
                    <a:pt x="31" y="18"/>
                  </a:lnTo>
                  <a:lnTo>
                    <a:pt x="47" y="9"/>
                  </a:lnTo>
                  <a:lnTo>
                    <a:pt x="60" y="15"/>
                  </a:lnTo>
                  <a:lnTo>
                    <a:pt x="62" y="29"/>
                  </a:lnTo>
                  <a:lnTo>
                    <a:pt x="67" y="11"/>
                  </a:lnTo>
                  <a:lnTo>
                    <a:pt x="47" y="0"/>
                  </a:lnTo>
                  <a:lnTo>
                    <a:pt x="20" y="9"/>
                  </a:lnTo>
                  <a:lnTo>
                    <a:pt x="6" y="0"/>
                  </a:lnTo>
                  <a:lnTo>
                    <a:pt x="0" y="15"/>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6" name="Freeform 10500"/>
            <p:cNvSpPr>
              <a:spLocks/>
            </p:cNvSpPr>
            <p:nvPr/>
          </p:nvSpPr>
          <p:spPr bwMode="auto">
            <a:xfrm>
              <a:off x="3235467" y="4096375"/>
              <a:ext cx="76684" cy="54192"/>
            </a:xfrm>
            <a:custGeom>
              <a:avLst/>
              <a:gdLst>
                <a:gd name="T0" fmla="*/ 0 w 50"/>
                <a:gd name="T1" fmla="*/ 50403125 h 44"/>
                <a:gd name="T2" fmla="*/ 41398698 w 50"/>
                <a:gd name="T3" fmla="*/ 110886875 h 44"/>
                <a:gd name="T4" fmla="*/ 88709500 w 50"/>
                <a:gd name="T5" fmla="*/ 100806250 h 44"/>
                <a:gd name="T6" fmla="*/ 98566732 w 50"/>
                <a:gd name="T7" fmla="*/ 5040313 h 44"/>
                <a:gd name="T8" fmla="*/ 27599132 w 50"/>
                <a:gd name="T9" fmla="*/ 0 h 44"/>
                <a:gd name="T10" fmla="*/ 0 w 50"/>
                <a:gd name="T11" fmla="*/ 50403125 h 44"/>
                <a:gd name="T12" fmla="*/ 0 60000 65536"/>
                <a:gd name="T13" fmla="*/ 0 60000 65536"/>
                <a:gd name="T14" fmla="*/ 0 60000 65536"/>
                <a:gd name="T15" fmla="*/ 0 60000 65536"/>
                <a:gd name="T16" fmla="*/ 0 60000 65536"/>
                <a:gd name="T17" fmla="*/ 0 60000 65536"/>
                <a:gd name="T18" fmla="*/ 0 w 50"/>
                <a:gd name="T19" fmla="*/ 0 h 44"/>
                <a:gd name="T20" fmla="*/ 50 w 5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 h="44">
                  <a:moveTo>
                    <a:pt x="0" y="20"/>
                  </a:moveTo>
                  <a:lnTo>
                    <a:pt x="21" y="44"/>
                  </a:lnTo>
                  <a:lnTo>
                    <a:pt x="45" y="40"/>
                  </a:lnTo>
                  <a:lnTo>
                    <a:pt x="50" y="2"/>
                  </a:lnTo>
                  <a:lnTo>
                    <a:pt x="14" y="0"/>
                  </a:lnTo>
                  <a:lnTo>
                    <a:pt x="0"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7" name="Freeform 10501"/>
            <p:cNvSpPr>
              <a:spLocks/>
            </p:cNvSpPr>
            <p:nvPr/>
          </p:nvSpPr>
          <p:spPr bwMode="auto">
            <a:xfrm>
              <a:off x="3235467" y="4096375"/>
              <a:ext cx="76684" cy="54192"/>
            </a:xfrm>
            <a:custGeom>
              <a:avLst/>
              <a:gdLst>
                <a:gd name="T0" fmla="*/ 0 w 50"/>
                <a:gd name="T1" fmla="*/ 50403125 h 44"/>
                <a:gd name="T2" fmla="*/ 41398698 w 50"/>
                <a:gd name="T3" fmla="*/ 110886875 h 44"/>
                <a:gd name="T4" fmla="*/ 88709500 w 50"/>
                <a:gd name="T5" fmla="*/ 100806250 h 44"/>
                <a:gd name="T6" fmla="*/ 98566732 w 50"/>
                <a:gd name="T7" fmla="*/ 5040313 h 44"/>
                <a:gd name="T8" fmla="*/ 27599132 w 50"/>
                <a:gd name="T9" fmla="*/ 0 h 44"/>
                <a:gd name="T10" fmla="*/ 0 w 50"/>
                <a:gd name="T11" fmla="*/ 50403125 h 44"/>
                <a:gd name="T12" fmla="*/ 0 60000 65536"/>
                <a:gd name="T13" fmla="*/ 0 60000 65536"/>
                <a:gd name="T14" fmla="*/ 0 60000 65536"/>
                <a:gd name="T15" fmla="*/ 0 60000 65536"/>
                <a:gd name="T16" fmla="*/ 0 60000 65536"/>
                <a:gd name="T17" fmla="*/ 0 60000 65536"/>
                <a:gd name="T18" fmla="*/ 0 w 50"/>
                <a:gd name="T19" fmla="*/ 0 h 44"/>
                <a:gd name="T20" fmla="*/ 50 w 5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 h="44">
                  <a:moveTo>
                    <a:pt x="0" y="20"/>
                  </a:moveTo>
                  <a:lnTo>
                    <a:pt x="21" y="44"/>
                  </a:lnTo>
                  <a:lnTo>
                    <a:pt x="45" y="40"/>
                  </a:lnTo>
                  <a:lnTo>
                    <a:pt x="50" y="2"/>
                  </a:lnTo>
                  <a:lnTo>
                    <a:pt x="14" y="0"/>
                  </a:lnTo>
                  <a:lnTo>
                    <a:pt x="0" y="20"/>
                  </a:lnTo>
                </a:path>
              </a:pathLst>
            </a:custGeom>
            <a:solidFill>
              <a:schemeClr val="bg1"/>
            </a:solid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8" name="Freeform 10792"/>
            <p:cNvSpPr>
              <a:spLocks/>
            </p:cNvSpPr>
            <p:nvPr/>
          </p:nvSpPr>
          <p:spPr bwMode="auto">
            <a:xfrm>
              <a:off x="1659096" y="3096173"/>
              <a:ext cx="1348927" cy="587493"/>
            </a:xfrm>
            <a:custGeom>
              <a:avLst/>
              <a:gdLst>
                <a:gd name="T0" fmla="*/ 72282738 w 678"/>
                <a:gd name="T1" fmla="*/ 104857879 h 331"/>
                <a:gd name="T2" fmla="*/ 95280556 w 678"/>
                <a:gd name="T3" fmla="*/ 104857879 h 331"/>
                <a:gd name="T4" fmla="*/ 1136802597 w 678"/>
                <a:gd name="T5" fmla="*/ 36699686 h 331"/>
                <a:gd name="T6" fmla="*/ 1166373549 w 678"/>
                <a:gd name="T7" fmla="*/ 57671261 h 331"/>
                <a:gd name="T8" fmla="*/ 1261654105 w 678"/>
                <a:gd name="T9" fmla="*/ 225443868 h 331"/>
                <a:gd name="T10" fmla="*/ 1422646077 w 678"/>
                <a:gd name="T11" fmla="*/ 152042209 h 331"/>
                <a:gd name="T12" fmla="*/ 1547497585 w 678"/>
                <a:gd name="T13" fmla="*/ 235928512 h 331"/>
                <a:gd name="T14" fmla="*/ 1577066725 w 678"/>
                <a:gd name="T15" fmla="*/ 272628197 h 331"/>
                <a:gd name="T16" fmla="*/ 1422646077 w 678"/>
                <a:gd name="T17" fmla="*/ 351273322 h 331"/>
                <a:gd name="T18" fmla="*/ 1422646077 w 678"/>
                <a:gd name="T19" fmla="*/ 482343955 h 331"/>
                <a:gd name="T20" fmla="*/ 1465357862 w 678"/>
                <a:gd name="T21" fmla="*/ 576714902 h 331"/>
                <a:gd name="T22" fmla="*/ 1531069278 w 678"/>
                <a:gd name="T23" fmla="*/ 293599773 h 331"/>
                <a:gd name="T24" fmla="*/ 1577066725 w 678"/>
                <a:gd name="T25" fmla="*/ 445644269 h 331"/>
                <a:gd name="T26" fmla="*/ 1636206818 w 678"/>
                <a:gd name="T27" fmla="*/ 492830887 h 331"/>
                <a:gd name="T28" fmla="*/ 1619780323 w 678"/>
                <a:gd name="T29" fmla="*/ 540015216 h 331"/>
                <a:gd name="T30" fmla="*/ 1606637678 w 678"/>
                <a:gd name="T31" fmla="*/ 608173410 h 331"/>
                <a:gd name="T32" fmla="*/ 1774200972 w 678"/>
                <a:gd name="T33" fmla="*/ 503315531 h 331"/>
                <a:gd name="T34" fmla="*/ 1876052851 w 678"/>
                <a:gd name="T35" fmla="*/ 456128913 h 331"/>
                <a:gd name="T36" fmla="*/ 2089613592 w 678"/>
                <a:gd name="T37" fmla="*/ 330301746 h 331"/>
                <a:gd name="T38" fmla="*/ 2147483647 w 678"/>
                <a:gd name="T39" fmla="*/ 199228826 h 331"/>
                <a:gd name="T40" fmla="*/ 2147483647 w 678"/>
                <a:gd name="T41" fmla="*/ 330301746 h 331"/>
                <a:gd name="T42" fmla="*/ 2106041899 w 678"/>
                <a:gd name="T43" fmla="*/ 445644269 h 331"/>
                <a:gd name="T44" fmla="*/ 2119184545 w 678"/>
                <a:gd name="T45" fmla="*/ 587201834 h 331"/>
                <a:gd name="T46" fmla="*/ 1922050298 w 678"/>
                <a:gd name="T47" fmla="*/ 786430660 h 331"/>
                <a:gd name="T48" fmla="*/ 1922050298 w 678"/>
                <a:gd name="T49" fmla="*/ 823130345 h 331"/>
                <a:gd name="T50" fmla="*/ 1885909835 w 678"/>
                <a:gd name="T51" fmla="*/ 749730974 h 331"/>
                <a:gd name="T52" fmla="*/ 1869481528 w 678"/>
                <a:gd name="T53" fmla="*/ 854588853 h 331"/>
                <a:gd name="T54" fmla="*/ 1869481528 w 678"/>
                <a:gd name="T55" fmla="*/ 870316963 h 331"/>
                <a:gd name="T56" fmla="*/ 1892481158 w 678"/>
                <a:gd name="T57" fmla="*/ 996146417 h 331"/>
                <a:gd name="T58" fmla="*/ 1892481158 w 678"/>
                <a:gd name="T59" fmla="*/ 1032846103 h 331"/>
                <a:gd name="T60" fmla="*/ 1665777771 w 678"/>
                <a:gd name="T61" fmla="*/ 1347417452 h 331"/>
                <a:gd name="T62" fmla="*/ 1708489556 w 678"/>
                <a:gd name="T63" fmla="*/ 1724905816 h 331"/>
                <a:gd name="T64" fmla="*/ 1626349834 w 678"/>
                <a:gd name="T65" fmla="*/ 1583348251 h 331"/>
                <a:gd name="T66" fmla="*/ 1577066725 w 678"/>
                <a:gd name="T67" fmla="*/ 1405088713 h 331"/>
                <a:gd name="T68" fmla="*/ 1416074754 w 678"/>
                <a:gd name="T69" fmla="*/ 1347417452 h 331"/>
                <a:gd name="T70" fmla="*/ 1320794198 w 678"/>
                <a:gd name="T71" fmla="*/ 1394604069 h 331"/>
                <a:gd name="T72" fmla="*/ 1363505984 w 678"/>
                <a:gd name="T73" fmla="*/ 1478490372 h 331"/>
                <a:gd name="T74" fmla="*/ 1143373919 w 678"/>
                <a:gd name="T75" fmla="*/ 1431303755 h 331"/>
                <a:gd name="T76" fmla="*/ 1054664686 w 678"/>
                <a:gd name="T77" fmla="*/ 1557133209 h 331"/>
                <a:gd name="T78" fmla="*/ 988953271 w 678"/>
                <a:gd name="T79" fmla="*/ 1651504157 h 331"/>
                <a:gd name="T80" fmla="*/ 811532992 w 678"/>
                <a:gd name="T81" fmla="*/ 1478490372 h 331"/>
                <a:gd name="T82" fmla="*/ 525689513 w 678"/>
                <a:gd name="T83" fmla="*/ 1326445876 h 331"/>
                <a:gd name="T84" fmla="*/ 292414803 w 678"/>
                <a:gd name="T85" fmla="*/ 1242559573 h 331"/>
                <a:gd name="T86" fmla="*/ 160991971 w 678"/>
                <a:gd name="T87" fmla="*/ 1101002008 h 331"/>
                <a:gd name="T88" fmla="*/ 101851879 w 678"/>
                <a:gd name="T89" fmla="*/ 854588853 h 331"/>
                <a:gd name="T90" fmla="*/ 13142646 w 678"/>
                <a:gd name="T91" fmla="*/ 692059713 h 331"/>
                <a:gd name="T92" fmla="*/ 49283109 w 678"/>
                <a:gd name="T93" fmla="*/ 256900087 h 331"/>
                <a:gd name="T94" fmla="*/ 0 w 678"/>
                <a:gd name="T95" fmla="*/ 104857879 h 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8"/>
                <a:gd name="T145" fmla="*/ 0 h 331"/>
                <a:gd name="T146" fmla="*/ 678 w 678"/>
                <a:gd name="T147" fmla="*/ 331 h 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8" h="331">
                  <a:moveTo>
                    <a:pt x="0" y="20"/>
                  </a:moveTo>
                  <a:lnTo>
                    <a:pt x="22" y="20"/>
                  </a:lnTo>
                  <a:lnTo>
                    <a:pt x="20" y="32"/>
                  </a:lnTo>
                  <a:lnTo>
                    <a:pt x="29" y="20"/>
                  </a:lnTo>
                  <a:lnTo>
                    <a:pt x="22" y="7"/>
                  </a:lnTo>
                  <a:lnTo>
                    <a:pt x="346" y="7"/>
                  </a:lnTo>
                  <a:lnTo>
                    <a:pt x="346" y="0"/>
                  </a:lnTo>
                  <a:lnTo>
                    <a:pt x="355" y="11"/>
                  </a:lnTo>
                  <a:lnTo>
                    <a:pt x="411" y="23"/>
                  </a:lnTo>
                  <a:lnTo>
                    <a:pt x="384" y="43"/>
                  </a:lnTo>
                  <a:lnTo>
                    <a:pt x="406" y="43"/>
                  </a:lnTo>
                  <a:lnTo>
                    <a:pt x="433" y="29"/>
                  </a:lnTo>
                  <a:lnTo>
                    <a:pt x="426" y="40"/>
                  </a:lnTo>
                  <a:lnTo>
                    <a:pt x="471" y="45"/>
                  </a:lnTo>
                  <a:lnTo>
                    <a:pt x="473" y="45"/>
                  </a:lnTo>
                  <a:lnTo>
                    <a:pt x="480" y="52"/>
                  </a:lnTo>
                  <a:lnTo>
                    <a:pt x="448" y="54"/>
                  </a:lnTo>
                  <a:lnTo>
                    <a:pt x="433" y="67"/>
                  </a:lnTo>
                  <a:lnTo>
                    <a:pt x="442" y="63"/>
                  </a:lnTo>
                  <a:lnTo>
                    <a:pt x="433" y="92"/>
                  </a:lnTo>
                  <a:lnTo>
                    <a:pt x="435" y="112"/>
                  </a:lnTo>
                  <a:lnTo>
                    <a:pt x="446" y="110"/>
                  </a:lnTo>
                  <a:lnTo>
                    <a:pt x="451" y="72"/>
                  </a:lnTo>
                  <a:lnTo>
                    <a:pt x="466" y="56"/>
                  </a:lnTo>
                  <a:lnTo>
                    <a:pt x="484" y="63"/>
                  </a:lnTo>
                  <a:lnTo>
                    <a:pt x="480" y="85"/>
                  </a:lnTo>
                  <a:lnTo>
                    <a:pt x="493" y="81"/>
                  </a:lnTo>
                  <a:lnTo>
                    <a:pt x="498" y="94"/>
                  </a:lnTo>
                  <a:lnTo>
                    <a:pt x="495" y="101"/>
                  </a:lnTo>
                  <a:lnTo>
                    <a:pt x="493" y="103"/>
                  </a:lnTo>
                  <a:lnTo>
                    <a:pt x="489" y="110"/>
                  </a:lnTo>
                  <a:lnTo>
                    <a:pt x="489" y="116"/>
                  </a:lnTo>
                  <a:lnTo>
                    <a:pt x="504" y="116"/>
                  </a:lnTo>
                  <a:lnTo>
                    <a:pt x="540" y="96"/>
                  </a:lnTo>
                  <a:lnTo>
                    <a:pt x="538" y="92"/>
                  </a:lnTo>
                  <a:lnTo>
                    <a:pt x="571" y="87"/>
                  </a:lnTo>
                  <a:lnTo>
                    <a:pt x="576" y="74"/>
                  </a:lnTo>
                  <a:lnTo>
                    <a:pt x="636" y="63"/>
                  </a:lnTo>
                  <a:lnTo>
                    <a:pt x="652" y="32"/>
                  </a:lnTo>
                  <a:lnTo>
                    <a:pt x="670" y="38"/>
                  </a:lnTo>
                  <a:lnTo>
                    <a:pt x="670" y="56"/>
                  </a:lnTo>
                  <a:lnTo>
                    <a:pt x="678" y="63"/>
                  </a:lnTo>
                  <a:lnTo>
                    <a:pt x="678" y="72"/>
                  </a:lnTo>
                  <a:lnTo>
                    <a:pt x="641" y="85"/>
                  </a:lnTo>
                  <a:lnTo>
                    <a:pt x="634" y="105"/>
                  </a:lnTo>
                  <a:lnTo>
                    <a:pt x="645" y="112"/>
                  </a:lnTo>
                  <a:lnTo>
                    <a:pt x="598" y="125"/>
                  </a:lnTo>
                  <a:lnTo>
                    <a:pt x="585" y="150"/>
                  </a:lnTo>
                  <a:lnTo>
                    <a:pt x="578" y="141"/>
                  </a:lnTo>
                  <a:lnTo>
                    <a:pt x="585" y="157"/>
                  </a:lnTo>
                  <a:lnTo>
                    <a:pt x="576" y="177"/>
                  </a:lnTo>
                  <a:lnTo>
                    <a:pt x="574" y="143"/>
                  </a:lnTo>
                  <a:lnTo>
                    <a:pt x="567" y="148"/>
                  </a:lnTo>
                  <a:lnTo>
                    <a:pt x="569" y="163"/>
                  </a:lnTo>
                  <a:lnTo>
                    <a:pt x="558" y="157"/>
                  </a:lnTo>
                  <a:lnTo>
                    <a:pt x="569" y="166"/>
                  </a:lnTo>
                  <a:lnTo>
                    <a:pt x="567" y="177"/>
                  </a:lnTo>
                  <a:lnTo>
                    <a:pt x="576" y="190"/>
                  </a:lnTo>
                  <a:lnTo>
                    <a:pt x="565" y="192"/>
                  </a:lnTo>
                  <a:lnTo>
                    <a:pt x="576" y="197"/>
                  </a:lnTo>
                  <a:lnTo>
                    <a:pt x="518" y="237"/>
                  </a:lnTo>
                  <a:lnTo>
                    <a:pt x="507" y="257"/>
                  </a:lnTo>
                  <a:lnTo>
                    <a:pt x="522" y="309"/>
                  </a:lnTo>
                  <a:lnTo>
                    <a:pt x="520" y="329"/>
                  </a:lnTo>
                  <a:lnTo>
                    <a:pt x="511" y="331"/>
                  </a:lnTo>
                  <a:lnTo>
                    <a:pt x="495" y="302"/>
                  </a:lnTo>
                  <a:lnTo>
                    <a:pt x="493" y="280"/>
                  </a:lnTo>
                  <a:lnTo>
                    <a:pt x="480" y="268"/>
                  </a:lnTo>
                  <a:lnTo>
                    <a:pt x="433" y="266"/>
                  </a:lnTo>
                  <a:lnTo>
                    <a:pt x="431" y="257"/>
                  </a:lnTo>
                  <a:lnTo>
                    <a:pt x="428" y="266"/>
                  </a:lnTo>
                  <a:lnTo>
                    <a:pt x="402" y="266"/>
                  </a:lnTo>
                  <a:lnTo>
                    <a:pt x="415" y="268"/>
                  </a:lnTo>
                  <a:lnTo>
                    <a:pt x="415" y="282"/>
                  </a:lnTo>
                  <a:lnTo>
                    <a:pt x="384" y="273"/>
                  </a:lnTo>
                  <a:lnTo>
                    <a:pt x="348" y="273"/>
                  </a:lnTo>
                  <a:lnTo>
                    <a:pt x="346" y="284"/>
                  </a:lnTo>
                  <a:lnTo>
                    <a:pt x="321" y="297"/>
                  </a:lnTo>
                  <a:lnTo>
                    <a:pt x="323" y="322"/>
                  </a:lnTo>
                  <a:lnTo>
                    <a:pt x="301" y="315"/>
                  </a:lnTo>
                  <a:lnTo>
                    <a:pt x="272" y="273"/>
                  </a:lnTo>
                  <a:lnTo>
                    <a:pt x="247" y="282"/>
                  </a:lnTo>
                  <a:lnTo>
                    <a:pt x="214" y="246"/>
                  </a:lnTo>
                  <a:lnTo>
                    <a:pt x="160" y="253"/>
                  </a:lnTo>
                  <a:lnTo>
                    <a:pt x="116" y="235"/>
                  </a:lnTo>
                  <a:lnTo>
                    <a:pt x="89" y="237"/>
                  </a:lnTo>
                  <a:lnTo>
                    <a:pt x="71" y="217"/>
                  </a:lnTo>
                  <a:lnTo>
                    <a:pt x="49" y="210"/>
                  </a:lnTo>
                  <a:lnTo>
                    <a:pt x="26" y="177"/>
                  </a:lnTo>
                  <a:lnTo>
                    <a:pt x="31" y="163"/>
                  </a:lnTo>
                  <a:lnTo>
                    <a:pt x="20" y="163"/>
                  </a:lnTo>
                  <a:lnTo>
                    <a:pt x="4" y="132"/>
                  </a:lnTo>
                  <a:lnTo>
                    <a:pt x="9" y="49"/>
                  </a:lnTo>
                  <a:lnTo>
                    <a:pt x="15" y="49"/>
                  </a:lnTo>
                  <a:lnTo>
                    <a:pt x="6" y="45"/>
                  </a:lnTo>
                  <a:lnTo>
                    <a:pt x="0" y="20"/>
                  </a:lnTo>
                  <a:close/>
                </a:path>
              </a:pathLst>
            </a:custGeom>
            <a:solidFill>
              <a:srgbClr val="202B6C"/>
            </a:solidFill>
            <a:ln>
              <a:solidFill>
                <a:srgbClr val="F8F8F8">
                  <a:lumMod val="75000"/>
                </a:srgbClr>
              </a:solidFill>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39" name="Freeform 10451"/>
            <p:cNvSpPr>
              <a:spLocks/>
            </p:cNvSpPr>
            <p:nvPr/>
          </p:nvSpPr>
          <p:spPr bwMode="auto">
            <a:xfrm>
              <a:off x="1829030" y="3517502"/>
              <a:ext cx="709318" cy="397820"/>
            </a:xfrm>
            <a:custGeom>
              <a:avLst/>
              <a:gdLst>
                <a:gd name="T0" fmla="*/ 0 w 357"/>
                <a:gd name="T1" fmla="*/ 10491019 h 224"/>
                <a:gd name="T2" fmla="*/ 88589738 w 357"/>
                <a:gd name="T3" fmla="*/ 0 h 224"/>
                <a:gd name="T4" fmla="*/ 232960478 w 357"/>
                <a:gd name="T5" fmla="*/ 94428327 h 224"/>
                <a:gd name="T6" fmla="*/ 410141763 w 357"/>
                <a:gd name="T7" fmla="*/ 57706327 h 224"/>
                <a:gd name="T8" fmla="*/ 518418913 w 357"/>
                <a:gd name="T9" fmla="*/ 236074251 h 224"/>
                <a:gd name="T10" fmla="*/ 600446179 w 357"/>
                <a:gd name="T11" fmla="*/ 188858943 h 224"/>
                <a:gd name="T12" fmla="*/ 695600198 w 357"/>
                <a:gd name="T13" fmla="*/ 409193232 h 224"/>
                <a:gd name="T14" fmla="*/ 777627464 w 357"/>
                <a:gd name="T15" fmla="*/ 456408541 h 224"/>
                <a:gd name="T16" fmla="*/ 748098155 w 357"/>
                <a:gd name="T17" fmla="*/ 529852541 h 224"/>
                <a:gd name="T18" fmla="*/ 754658816 w 357"/>
                <a:gd name="T19" fmla="*/ 692480503 h 224"/>
                <a:gd name="T20" fmla="*/ 826844186 w 357"/>
                <a:gd name="T21" fmla="*/ 902323773 h 224"/>
                <a:gd name="T22" fmla="*/ 872779673 w 357"/>
                <a:gd name="T23" fmla="*/ 939045773 h 224"/>
                <a:gd name="T24" fmla="*/ 987619294 w 357"/>
                <a:gd name="T25" fmla="*/ 928554754 h 224"/>
                <a:gd name="T26" fmla="*/ 1033554780 w 357"/>
                <a:gd name="T27" fmla="*/ 750189119 h 224"/>
                <a:gd name="T28" fmla="*/ 1122146327 w 357"/>
                <a:gd name="T29" fmla="*/ 729204792 h 224"/>
                <a:gd name="T30" fmla="*/ 1171363049 w 357"/>
                <a:gd name="T31" fmla="*/ 750189119 h 224"/>
                <a:gd name="T32" fmla="*/ 1128708798 w 357"/>
                <a:gd name="T33" fmla="*/ 949539081 h 224"/>
                <a:gd name="T34" fmla="*/ 1122146327 w 357"/>
                <a:gd name="T35" fmla="*/ 902323773 h 224"/>
                <a:gd name="T36" fmla="*/ 1112302621 w 357"/>
                <a:gd name="T37" fmla="*/ 928554754 h 224"/>
                <a:gd name="T38" fmla="*/ 1076210841 w 357"/>
                <a:gd name="T39" fmla="*/ 960030100 h 224"/>
                <a:gd name="T40" fmla="*/ 987619294 w 357"/>
                <a:gd name="T41" fmla="*/ 996754389 h 224"/>
                <a:gd name="T42" fmla="*/ 1033554780 w 357"/>
                <a:gd name="T43" fmla="*/ 1080691697 h 224"/>
                <a:gd name="T44" fmla="*/ 987619294 w 357"/>
                <a:gd name="T45" fmla="*/ 1080691697 h 224"/>
                <a:gd name="T46" fmla="*/ 958089984 w 357"/>
                <a:gd name="T47" fmla="*/ 1175120024 h 224"/>
                <a:gd name="T48" fmla="*/ 879342143 w 357"/>
                <a:gd name="T49" fmla="*/ 1080691697 h 224"/>
                <a:gd name="T50" fmla="*/ 761221287 w 357"/>
                <a:gd name="T51" fmla="*/ 1091182716 h 224"/>
                <a:gd name="T52" fmla="*/ 482325323 w 357"/>
                <a:gd name="T53" fmla="*/ 891832754 h 224"/>
                <a:gd name="T54" fmla="*/ 446233543 w 357"/>
                <a:gd name="T55" fmla="*/ 807895446 h 224"/>
                <a:gd name="T56" fmla="*/ 462639720 w 357"/>
                <a:gd name="T57" fmla="*/ 750189119 h 224"/>
                <a:gd name="T58" fmla="*/ 446233543 w 357"/>
                <a:gd name="T59" fmla="*/ 671496176 h 224"/>
                <a:gd name="T60" fmla="*/ 301864612 w 357"/>
                <a:gd name="T61" fmla="*/ 472146214 h 224"/>
                <a:gd name="T62" fmla="*/ 308425273 w 357"/>
                <a:gd name="T63" fmla="*/ 424930905 h 224"/>
                <a:gd name="T64" fmla="*/ 203429359 w 357"/>
                <a:gd name="T65" fmla="*/ 272796251 h 224"/>
                <a:gd name="T66" fmla="*/ 131245798 w 357"/>
                <a:gd name="T67" fmla="*/ 83937308 h 224"/>
                <a:gd name="T68" fmla="*/ 88589738 w 357"/>
                <a:gd name="T69" fmla="*/ 47215308 h 224"/>
                <a:gd name="T70" fmla="*/ 95152208 w 357"/>
                <a:gd name="T71" fmla="*/ 162627962 h 224"/>
                <a:gd name="T72" fmla="*/ 301864612 w 357"/>
                <a:gd name="T73" fmla="*/ 608543195 h 224"/>
                <a:gd name="T74" fmla="*/ 278895964 w 357"/>
                <a:gd name="T75" fmla="*/ 645267484 h 224"/>
                <a:gd name="T76" fmla="*/ 190306227 w 357"/>
                <a:gd name="T77" fmla="*/ 529852541 h 224"/>
                <a:gd name="T78" fmla="*/ 196866888 w 357"/>
                <a:gd name="T79" fmla="*/ 456408541 h 224"/>
                <a:gd name="T80" fmla="*/ 154212637 w 357"/>
                <a:gd name="T81" fmla="*/ 377717886 h 224"/>
                <a:gd name="T82" fmla="*/ 82029076 w 357"/>
                <a:gd name="T83" fmla="*/ 340993597 h 224"/>
                <a:gd name="T84" fmla="*/ 118120857 w 357"/>
                <a:gd name="T85" fmla="*/ 330502578 h 224"/>
                <a:gd name="T86" fmla="*/ 124683327 w 357"/>
                <a:gd name="T87" fmla="*/ 283287270 h 224"/>
                <a:gd name="T88" fmla="*/ 59060428 w 357"/>
                <a:gd name="T89" fmla="*/ 188858943 h 224"/>
                <a:gd name="T90" fmla="*/ 0 w 357"/>
                <a:gd name="T91" fmla="*/ 10491019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7"/>
                <a:gd name="T139" fmla="*/ 0 h 224"/>
                <a:gd name="T140" fmla="*/ 357 w 357"/>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7" h="224">
                  <a:moveTo>
                    <a:pt x="0" y="2"/>
                  </a:moveTo>
                  <a:lnTo>
                    <a:pt x="27" y="0"/>
                  </a:lnTo>
                  <a:lnTo>
                    <a:pt x="71" y="18"/>
                  </a:lnTo>
                  <a:lnTo>
                    <a:pt x="125" y="11"/>
                  </a:lnTo>
                  <a:lnTo>
                    <a:pt x="158" y="45"/>
                  </a:lnTo>
                  <a:lnTo>
                    <a:pt x="183" y="36"/>
                  </a:lnTo>
                  <a:lnTo>
                    <a:pt x="212" y="78"/>
                  </a:lnTo>
                  <a:lnTo>
                    <a:pt x="237" y="87"/>
                  </a:lnTo>
                  <a:lnTo>
                    <a:pt x="228" y="101"/>
                  </a:lnTo>
                  <a:lnTo>
                    <a:pt x="230" y="132"/>
                  </a:lnTo>
                  <a:lnTo>
                    <a:pt x="252" y="172"/>
                  </a:lnTo>
                  <a:lnTo>
                    <a:pt x="266" y="179"/>
                  </a:lnTo>
                  <a:lnTo>
                    <a:pt x="301" y="177"/>
                  </a:lnTo>
                  <a:lnTo>
                    <a:pt x="315" y="143"/>
                  </a:lnTo>
                  <a:lnTo>
                    <a:pt x="342" y="139"/>
                  </a:lnTo>
                  <a:lnTo>
                    <a:pt x="357" y="143"/>
                  </a:lnTo>
                  <a:lnTo>
                    <a:pt x="344" y="181"/>
                  </a:lnTo>
                  <a:lnTo>
                    <a:pt x="342" y="172"/>
                  </a:lnTo>
                  <a:lnTo>
                    <a:pt x="339" y="177"/>
                  </a:lnTo>
                  <a:lnTo>
                    <a:pt x="328" y="183"/>
                  </a:lnTo>
                  <a:lnTo>
                    <a:pt x="301" y="190"/>
                  </a:lnTo>
                  <a:lnTo>
                    <a:pt x="315" y="206"/>
                  </a:lnTo>
                  <a:lnTo>
                    <a:pt x="301" y="206"/>
                  </a:lnTo>
                  <a:lnTo>
                    <a:pt x="292" y="224"/>
                  </a:lnTo>
                  <a:lnTo>
                    <a:pt x="268" y="206"/>
                  </a:lnTo>
                  <a:lnTo>
                    <a:pt x="232" y="208"/>
                  </a:lnTo>
                  <a:lnTo>
                    <a:pt x="147" y="170"/>
                  </a:lnTo>
                  <a:lnTo>
                    <a:pt x="136" y="154"/>
                  </a:lnTo>
                  <a:lnTo>
                    <a:pt x="141" y="143"/>
                  </a:lnTo>
                  <a:lnTo>
                    <a:pt x="136" y="128"/>
                  </a:lnTo>
                  <a:lnTo>
                    <a:pt x="92" y="90"/>
                  </a:lnTo>
                  <a:lnTo>
                    <a:pt x="94" y="81"/>
                  </a:lnTo>
                  <a:lnTo>
                    <a:pt x="62" y="52"/>
                  </a:lnTo>
                  <a:lnTo>
                    <a:pt x="40" y="16"/>
                  </a:lnTo>
                  <a:lnTo>
                    <a:pt x="27" y="9"/>
                  </a:lnTo>
                  <a:lnTo>
                    <a:pt x="29" y="31"/>
                  </a:lnTo>
                  <a:lnTo>
                    <a:pt x="92" y="116"/>
                  </a:lnTo>
                  <a:lnTo>
                    <a:pt x="85" y="123"/>
                  </a:lnTo>
                  <a:lnTo>
                    <a:pt x="58" y="101"/>
                  </a:lnTo>
                  <a:lnTo>
                    <a:pt x="60" y="87"/>
                  </a:lnTo>
                  <a:lnTo>
                    <a:pt x="47" y="72"/>
                  </a:lnTo>
                  <a:lnTo>
                    <a:pt x="25" y="65"/>
                  </a:lnTo>
                  <a:lnTo>
                    <a:pt x="36" y="63"/>
                  </a:lnTo>
                  <a:lnTo>
                    <a:pt x="38" y="54"/>
                  </a:lnTo>
                  <a:lnTo>
                    <a:pt x="18" y="36"/>
                  </a:lnTo>
                  <a:lnTo>
                    <a:pt x="0" y="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0" name="Freeform 10498"/>
            <p:cNvSpPr>
              <a:spLocks/>
            </p:cNvSpPr>
            <p:nvPr/>
          </p:nvSpPr>
          <p:spPr bwMode="auto">
            <a:xfrm>
              <a:off x="4361542" y="3248728"/>
              <a:ext cx="289305" cy="187210"/>
            </a:xfrm>
            <a:custGeom>
              <a:avLst/>
              <a:gdLst>
                <a:gd name="T0" fmla="*/ 0 w 145"/>
                <a:gd name="T1" fmla="*/ 47400512 h 105"/>
                <a:gd name="T2" fmla="*/ 36242866 w 145"/>
                <a:gd name="T3" fmla="*/ 0 h 105"/>
                <a:gd name="T4" fmla="*/ 286653408 w 145"/>
                <a:gd name="T5" fmla="*/ 26333873 h 105"/>
                <a:gd name="T6" fmla="*/ 405268737 w 145"/>
                <a:gd name="T7" fmla="*/ 84266556 h 105"/>
                <a:gd name="T8" fmla="*/ 418448621 w 145"/>
                <a:gd name="T9" fmla="*/ 84266556 h 105"/>
                <a:gd name="T10" fmla="*/ 477756286 w 145"/>
                <a:gd name="T11" fmla="*/ 94801025 h 105"/>
                <a:gd name="T12" fmla="*/ 477756286 w 145"/>
                <a:gd name="T13" fmla="*/ 142199239 h 105"/>
                <a:gd name="T14" fmla="*/ 388793881 w 145"/>
                <a:gd name="T15" fmla="*/ 226465795 h 105"/>
                <a:gd name="T16" fmla="*/ 345961072 w 145"/>
                <a:gd name="T17" fmla="*/ 321266820 h 105"/>
                <a:gd name="T18" fmla="*/ 359140957 w 145"/>
                <a:gd name="T19" fmla="*/ 363400098 h 105"/>
                <a:gd name="T20" fmla="*/ 280063466 w 145"/>
                <a:gd name="T21" fmla="*/ 505599337 h 105"/>
                <a:gd name="T22" fmla="*/ 138385156 w 145"/>
                <a:gd name="T23" fmla="*/ 552999850 h 105"/>
                <a:gd name="T24" fmla="*/ 65897607 w 145"/>
                <a:gd name="T25" fmla="*/ 484532698 h 105"/>
                <a:gd name="T26" fmla="*/ 65897607 w 145"/>
                <a:gd name="T27" fmla="*/ 305467415 h 105"/>
                <a:gd name="T28" fmla="*/ 118615329 w 145"/>
                <a:gd name="T29" fmla="*/ 152733708 h 105"/>
                <a:gd name="T30" fmla="*/ 13179885 w 145"/>
                <a:gd name="T31" fmla="*/ 142199239 h 105"/>
                <a:gd name="T32" fmla="*/ 0 w 145"/>
                <a:gd name="T33" fmla="*/ 47400512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05"/>
                <a:gd name="T53" fmla="*/ 145 w 14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05">
                  <a:moveTo>
                    <a:pt x="0" y="9"/>
                  </a:moveTo>
                  <a:lnTo>
                    <a:pt x="11" y="0"/>
                  </a:lnTo>
                  <a:lnTo>
                    <a:pt x="87" y="5"/>
                  </a:lnTo>
                  <a:lnTo>
                    <a:pt x="123" y="16"/>
                  </a:lnTo>
                  <a:lnTo>
                    <a:pt x="127" y="16"/>
                  </a:lnTo>
                  <a:lnTo>
                    <a:pt x="145" y="18"/>
                  </a:lnTo>
                  <a:lnTo>
                    <a:pt x="145" y="27"/>
                  </a:lnTo>
                  <a:lnTo>
                    <a:pt x="118" y="43"/>
                  </a:lnTo>
                  <a:lnTo>
                    <a:pt x="105" y="61"/>
                  </a:lnTo>
                  <a:lnTo>
                    <a:pt x="109" y="69"/>
                  </a:lnTo>
                  <a:lnTo>
                    <a:pt x="85" y="96"/>
                  </a:lnTo>
                  <a:lnTo>
                    <a:pt x="42" y="105"/>
                  </a:lnTo>
                  <a:lnTo>
                    <a:pt x="20" y="92"/>
                  </a:lnTo>
                  <a:lnTo>
                    <a:pt x="20" y="58"/>
                  </a:lnTo>
                  <a:lnTo>
                    <a:pt x="36" y="29"/>
                  </a:lnTo>
                  <a:lnTo>
                    <a:pt x="4" y="27"/>
                  </a:lnTo>
                  <a:lnTo>
                    <a:pt x="0" y="9"/>
                  </a:lnTo>
                  <a:close/>
                </a:path>
              </a:pathLst>
            </a:custGeom>
            <a:noFill/>
            <a:ln w="9525">
              <a:solidFill>
                <a:srgbClr val="F8F8F8">
                  <a:lumMod val="75000"/>
                </a:srgbClr>
              </a:solidFill>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1" name="Freeform 10481"/>
            <p:cNvSpPr>
              <a:spLocks/>
            </p:cNvSpPr>
            <p:nvPr/>
          </p:nvSpPr>
          <p:spPr bwMode="auto">
            <a:xfrm>
              <a:off x="4346166" y="3298664"/>
              <a:ext cx="74942" cy="115775"/>
            </a:xfrm>
            <a:custGeom>
              <a:avLst/>
              <a:gdLst>
                <a:gd name="T0" fmla="*/ 0 w 38"/>
                <a:gd name="T1" fmla="*/ 220974676 h 65"/>
                <a:gd name="T2" fmla="*/ 19541182 w 38"/>
                <a:gd name="T3" fmla="*/ 236758089 h 65"/>
                <a:gd name="T4" fmla="*/ 13027455 w 38"/>
                <a:gd name="T5" fmla="*/ 341984672 h 65"/>
                <a:gd name="T6" fmla="*/ 78162931 w 38"/>
                <a:gd name="T7" fmla="*/ 341984672 h 65"/>
                <a:gd name="T8" fmla="*/ 78162931 w 38"/>
                <a:gd name="T9" fmla="*/ 163100629 h 65"/>
                <a:gd name="T10" fmla="*/ 123757226 w 38"/>
                <a:gd name="T11" fmla="*/ 10521510 h 65"/>
                <a:gd name="T12" fmla="*/ 19541182 w 38"/>
                <a:gd name="T13" fmla="*/ 0 h 65"/>
                <a:gd name="T14" fmla="*/ 0 w 38"/>
                <a:gd name="T15" fmla="*/ 220974676 h 6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5"/>
                <a:gd name="T26" fmla="*/ 38 w 38"/>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5">
                  <a:moveTo>
                    <a:pt x="0" y="42"/>
                  </a:moveTo>
                  <a:lnTo>
                    <a:pt x="6" y="45"/>
                  </a:lnTo>
                  <a:lnTo>
                    <a:pt x="4" y="65"/>
                  </a:lnTo>
                  <a:lnTo>
                    <a:pt x="24" y="65"/>
                  </a:lnTo>
                  <a:lnTo>
                    <a:pt x="24" y="31"/>
                  </a:lnTo>
                  <a:lnTo>
                    <a:pt x="38" y="2"/>
                  </a:lnTo>
                  <a:lnTo>
                    <a:pt x="6" y="0"/>
                  </a:lnTo>
                  <a:lnTo>
                    <a:pt x="0" y="42"/>
                  </a:lnTo>
                </a:path>
              </a:pathLst>
            </a:custGeom>
            <a:noFill/>
            <a:ln w="6350">
              <a:solidFill>
                <a:srgbClr val="9C9A9A"/>
              </a:solidFill>
              <a:prstDash val="solid"/>
              <a:round/>
              <a:headEnd/>
              <a:tailEnd/>
            </a:ln>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2" name="Freeform 10762"/>
            <p:cNvSpPr>
              <a:spLocks/>
            </p:cNvSpPr>
            <p:nvPr/>
          </p:nvSpPr>
          <p:spPr bwMode="auto">
            <a:xfrm>
              <a:off x="3610699" y="3163854"/>
              <a:ext cx="237021" cy="155187"/>
            </a:xfrm>
            <a:custGeom>
              <a:avLst/>
              <a:gdLst>
                <a:gd name="T0" fmla="*/ 0 w 119"/>
                <a:gd name="T1" fmla="*/ 79035166 h 87"/>
                <a:gd name="T2" fmla="*/ 124989771 w 119"/>
                <a:gd name="T3" fmla="*/ 0 h 87"/>
                <a:gd name="T4" fmla="*/ 213797243 w 119"/>
                <a:gd name="T5" fmla="*/ 21076197 h 87"/>
                <a:gd name="T6" fmla="*/ 361812114 w 119"/>
                <a:gd name="T7" fmla="*/ 57958968 h 87"/>
                <a:gd name="T8" fmla="*/ 381546100 w 119"/>
                <a:gd name="T9" fmla="*/ 163339955 h 87"/>
                <a:gd name="T10" fmla="*/ 351944214 w 119"/>
                <a:gd name="T11" fmla="*/ 200222726 h 87"/>
                <a:gd name="T12" fmla="*/ 391414000 w 119"/>
                <a:gd name="T13" fmla="*/ 337216859 h 87"/>
                <a:gd name="T14" fmla="*/ 325629814 w 119"/>
                <a:gd name="T15" fmla="*/ 458404420 h 87"/>
                <a:gd name="T16" fmla="*/ 226954443 w 119"/>
                <a:gd name="T17" fmla="*/ 442597847 h 87"/>
                <a:gd name="T18" fmla="*/ 23025100 w 119"/>
                <a:gd name="T19" fmla="*/ 316140662 h 87"/>
                <a:gd name="T20" fmla="*/ 0 w 119"/>
                <a:gd name="T21" fmla="*/ 7903516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87"/>
                <a:gd name="T35" fmla="*/ 119 w 11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87">
                  <a:moveTo>
                    <a:pt x="0" y="15"/>
                  </a:moveTo>
                  <a:lnTo>
                    <a:pt x="38" y="0"/>
                  </a:lnTo>
                  <a:lnTo>
                    <a:pt x="65" y="4"/>
                  </a:lnTo>
                  <a:lnTo>
                    <a:pt x="110" y="11"/>
                  </a:lnTo>
                  <a:lnTo>
                    <a:pt x="116" y="31"/>
                  </a:lnTo>
                  <a:lnTo>
                    <a:pt x="107" y="38"/>
                  </a:lnTo>
                  <a:lnTo>
                    <a:pt x="119" y="64"/>
                  </a:lnTo>
                  <a:lnTo>
                    <a:pt x="99" y="87"/>
                  </a:lnTo>
                  <a:lnTo>
                    <a:pt x="69" y="84"/>
                  </a:lnTo>
                  <a:lnTo>
                    <a:pt x="7" y="6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3" name="Freeform 10762"/>
            <p:cNvSpPr>
              <a:spLocks/>
            </p:cNvSpPr>
            <p:nvPr/>
          </p:nvSpPr>
          <p:spPr bwMode="auto">
            <a:xfrm>
              <a:off x="3651853" y="3071760"/>
              <a:ext cx="237021" cy="155187"/>
            </a:xfrm>
            <a:custGeom>
              <a:avLst/>
              <a:gdLst>
                <a:gd name="T0" fmla="*/ 0 w 119"/>
                <a:gd name="T1" fmla="*/ 79035166 h 87"/>
                <a:gd name="T2" fmla="*/ 124989771 w 119"/>
                <a:gd name="T3" fmla="*/ 0 h 87"/>
                <a:gd name="T4" fmla="*/ 213797243 w 119"/>
                <a:gd name="T5" fmla="*/ 21076197 h 87"/>
                <a:gd name="T6" fmla="*/ 361812114 w 119"/>
                <a:gd name="T7" fmla="*/ 57958968 h 87"/>
                <a:gd name="T8" fmla="*/ 381546100 w 119"/>
                <a:gd name="T9" fmla="*/ 163339955 h 87"/>
                <a:gd name="T10" fmla="*/ 351944214 w 119"/>
                <a:gd name="T11" fmla="*/ 200222726 h 87"/>
                <a:gd name="T12" fmla="*/ 391414000 w 119"/>
                <a:gd name="T13" fmla="*/ 337216859 h 87"/>
                <a:gd name="T14" fmla="*/ 325629814 w 119"/>
                <a:gd name="T15" fmla="*/ 458404420 h 87"/>
                <a:gd name="T16" fmla="*/ 226954443 w 119"/>
                <a:gd name="T17" fmla="*/ 442597847 h 87"/>
                <a:gd name="T18" fmla="*/ 23025100 w 119"/>
                <a:gd name="T19" fmla="*/ 316140662 h 87"/>
                <a:gd name="T20" fmla="*/ 0 w 119"/>
                <a:gd name="T21" fmla="*/ 7903516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87"/>
                <a:gd name="T35" fmla="*/ 119 w 11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87">
                  <a:moveTo>
                    <a:pt x="0" y="15"/>
                  </a:moveTo>
                  <a:lnTo>
                    <a:pt x="38" y="0"/>
                  </a:lnTo>
                  <a:lnTo>
                    <a:pt x="65" y="4"/>
                  </a:lnTo>
                  <a:lnTo>
                    <a:pt x="110" y="11"/>
                  </a:lnTo>
                  <a:lnTo>
                    <a:pt x="116" y="31"/>
                  </a:lnTo>
                  <a:lnTo>
                    <a:pt x="107" y="38"/>
                  </a:lnTo>
                  <a:lnTo>
                    <a:pt x="119" y="64"/>
                  </a:lnTo>
                  <a:lnTo>
                    <a:pt x="99" y="87"/>
                  </a:lnTo>
                  <a:lnTo>
                    <a:pt x="69" y="84"/>
                  </a:lnTo>
                  <a:lnTo>
                    <a:pt x="7" y="6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4" name="Freeform 10762"/>
            <p:cNvSpPr>
              <a:spLocks/>
            </p:cNvSpPr>
            <p:nvPr/>
          </p:nvSpPr>
          <p:spPr bwMode="auto">
            <a:xfrm>
              <a:off x="3617627" y="3106750"/>
              <a:ext cx="237021" cy="155187"/>
            </a:xfrm>
            <a:custGeom>
              <a:avLst/>
              <a:gdLst>
                <a:gd name="T0" fmla="*/ 0 w 119"/>
                <a:gd name="T1" fmla="*/ 79035166 h 87"/>
                <a:gd name="T2" fmla="*/ 124989771 w 119"/>
                <a:gd name="T3" fmla="*/ 0 h 87"/>
                <a:gd name="T4" fmla="*/ 213797243 w 119"/>
                <a:gd name="T5" fmla="*/ 21076197 h 87"/>
                <a:gd name="T6" fmla="*/ 361812114 w 119"/>
                <a:gd name="T7" fmla="*/ 57958968 h 87"/>
                <a:gd name="T8" fmla="*/ 381546100 w 119"/>
                <a:gd name="T9" fmla="*/ 163339955 h 87"/>
                <a:gd name="T10" fmla="*/ 351944214 w 119"/>
                <a:gd name="T11" fmla="*/ 200222726 h 87"/>
                <a:gd name="T12" fmla="*/ 391414000 w 119"/>
                <a:gd name="T13" fmla="*/ 337216859 h 87"/>
                <a:gd name="T14" fmla="*/ 325629814 w 119"/>
                <a:gd name="T15" fmla="*/ 458404420 h 87"/>
                <a:gd name="T16" fmla="*/ 226954443 w 119"/>
                <a:gd name="T17" fmla="*/ 442597847 h 87"/>
                <a:gd name="T18" fmla="*/ 23025100 w 119"/>
                <a:gd name="T19" fmla="*/ 316140662 h 87"/>
                <a:gd name="T20" fmla="*/ 0 w 119"/>
                <a:gd name="T21" fmla="*/ 7903516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87"/>
                <a:gd name="T35" fmla="*/ 119 w 11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87">
                  <a:moveTo>
                    <a:pt x="0" y="15"/>
                  </a:moveTo>
                  <a:lnTo>
                    <a:pt x="38" y="0"/>
                  </a:lnTo>
                  <a:lnTo>
                    <a:pt x="65" y="4"/>
                  </a:lnTo>
                  <a:lnTo>
                    <a:pt x="110" y="11"/>
                  </a:lnTo>
                  <a:lnTo>
                    <a:pt x="116" y="31"/>
                  </a:lnTo>
                  <a:lnTo>
                    <a:pt x="107" y="38"/>
                  </a:lnTo>
                  <a:lnTo>
                    <a:pt x="119" y="64"/>
                  </a:lnTo>
                  <a:lnTo>
                    <a:pt x="99" y="87"/>
                  </a:lnTo>
                  <a:lnTo>
                    <a:pt x="69" y="84"/>
                  </a:lnTo>
                  <a:lnTo>
                    <a:pt x="7" y="6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5" name="Freeform 10762"/>
            <p:cNvSpPr>
              <a:spLocks/>
            </p:cNvSpPr>
            <p:nvPr/>
          </p:nvSpPr>
          <p:spPr bwMode="auto">
            <a:xfrm>
              <a:off x="3883789" y="3062957"/>
              <a:ext cx="237021" cy="172789"/>
            </a:xfrm>
            <a:custGeom>
              <a:avLst/>
              <a:gdLst>
                <a:gd name="T0" fmla="*/ 0 w 119"/>
                <a:gd name="T1" fmla="*/ 79035166 h 87"/>
                <a:gd name="T2" fmla="*/ 124989771 w 119"/>
                <a:gd name="T3" fmla="*/ 0 h 87"/>
                <a:gd name="T4" fmla="*/ 213797243 w 119"/>
                <a:gd name="T5" fmla="*/ 21076197 h 87"/>
                <a:gd name="T6" fmla="*/ 361812114 w 119"/>
                <a:gd name="T7" fmla="*/ 57958968 h 87"/>
                <a:gd name="T8" fmla="*/ 381546100 w 119"/>
                <a:gd name="T9" fmla="*/ 163339955 h 87"/>
                <a:gd name="T10" fmla="*/ 351944214 w 119"/>
                <a:gd name="T11" fmla="*/ 200222726 h 87"/>
                <a:gd name="T12" fmla="*/ 391414000 w 119"/>
                <a:gd name="T13" fmla="*/ 337216859 h 87"/>
                <a:gd name="T14" fmla="*/ 325629814 w 119"/>
                <a:gd name="T15" fmla="*/ 458404420 h 87"/>
                <a:gd name="T16" fmla="*/ 226954443 w 119"/>
                <a:gd name="T17" fmla="*/ 442597847 h 87"/>
                <a:gd name="T18" fmla="*/ 23025100 w 119"/>
                <a:gd name="T19" fmla="*/ 316140662 h 87"/>
                <a:gd name="T20" fmla="*/ 0 w 119"/>
                <a:gd name="T21" fmla="*/ 7903516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87"/>
                <a:gd name="T35" fmla="*/ 119 w 11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87">
                  <a:moveTo>
                    <a:pt x="0" y="15"/>
                  </a:moveTo>
                  <a:lnTo>
                    <a:pt x="38" y="0"/>
                  </a:lnTo>
                  <a:lnTo>
                    <a:pt x="65" y="4"/>
                  </a:lnTo>
                  <a:lnTo>
                    <a:pt x="110" y="11"/>
                  </a:lnTo>
                  <a:lnTo>
                    <a:pt x="116" y="31"/>
                  </a:lnTo>
                  <a:lnTo>
                    <a:pt x="107" y="38"/>
                  </a:lnTo>
                  <a:lnTo>
                    <a:pt x="119" y="64"/>
                  </a:lnTo>
                  <a:lnTo>
                    <a:pt x="99" y="87"/>
                  </a:lnTo>
                  <a:lnTo>
                    <a:pt x="69" y="84"/>
                  </a:lnTo>
                  <a:lnTo>
                    <a:pt x="7" y="60"/>
                  </a:ln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6" name="Freeform 10392"/>
            <p:cNvSpPr>
              <a:spLocks/>
            </p:cNvSpPr>
            <p:nvPr/>
          </p:nvSpPr>
          <p:spPr bwMode="auto">
            <a:xfrm>
              <a:off x="2900848" y="3804142"/>
              <a:ext cx="76684" cy="43108"/>
            </a:xfrm>
            <a:custGeom>
              <a:avLst/>
              <a:gdLst>
                <a:gd name="T0" fmla="*/ 0 w 38"/>
                <a:gd name="T1" fmla="*/ 0 h 24"/>
                <a:gd name="T2" fmla="*/ 66649767 w 38"/>
                <a:gd name="T3" fmla="*/ 10612533 h 24"/>
                <a:gd name="T4" fmla="*/ 126634374 w 38"/>
                <a:gd name="T5" fmla="*/ 79584737 h 24"/>
                <a:gd name="T6" fmla="*/ 0 w 38"/>
                <a:gd name="T7" fmla="*/ 127336505 h 24"/>
                <a:gd name="T8" fmla="*/ 0 w 38"/>
                <a:gd name="T9" fmla="*/ 0 h 24"/>
                <a:gd name="T10" fmla="*/ 0 60000 65536"/>
                <a:gd name="T11" fmla="*/ 0 60000 65536"/>
                <a:gd name="T12" fmla="*/ 0 60000 65536"/>
                <a:gd name="T13" fmla="*/ 0 60000 65536"/>
                <a:gd name="T14" fmla="*/ 0 60000 65536"/>
                <a:gd name="T15" fmla="*/ 0 w 38"/>
                <a:gd name="T16" fmla="*/ 0 h 24"/>
                <a:gd name="T17" fmla="*/ 38 w 38"/>
                <a:gd name="T18" fmla="*/ 24 h 24"/>
              </a:gdLst>
              <a:ahLst/>
              <a:cxnLst>
                <a:cxn ang="T10">
                  <a:pos x="T0" y="T1"/>
                </a:cxn>
                <a:cxn ang="T11">
                  <a:pos x="T2" y="T3"/>
                </a:cxn>
                <a:cxn ang="T12">
                  <a:pos x="T4" y="T5"/>
                </a:cxn>
                <a:cxn ang="T13">
                  <a:pos x="T6" y="T7"/>
                </a:cxn>
                <a:cxn ang="T14">
                  <a:pos x="T8" y="T9"/>
                </a:cxn>
              </a:cxnLst>
              <a:rect l="T15" t="T16" r="T17" b="T18"/>
              <a:pathLst>
                <a:path w="38" h="24">
                  <a:moveTo>
                    <a:pt x="0" y="0"/>
                  </a:moveTo>
                  <a:lnTo>
                    <a:pt x="20" y="2"/>
                  </a:lnTo>
                  <a:lnTo>
                    <a:pt x="38" y="15"/>
                  </a:lnTo>
                  <a:lnTo>
                    <a:pt x="0" y="24"/>
                  </a:lnTo>
                  <a:lnTo>
                    <a:pt x="0" y="0"/>
                  </a:lnTo>
                </a:path>
              </a:pathLst>
            </a:custGeom>
            <a:solidFill>
              <a:schemeClr val="bg1"/>
            </a:solidFill>
            <a:ln w="6350">
              <a:solidFill>
                <a:srgbClr val="9C9A9A"/>
              </a:solidFill>
              <a:prstDash val="solid"/>
              <a:round/>
              <a:headEnd/>
              <a:tailEnd/>
            </a:ln>
            <a:effectLst/>
            <a:extLst/>
          </p:spPr>
          <p:txBody>
            <a:bodyPr/>
            <a:lstStyle/>
            <a:p>
              <a:pPr fontAlgn="auto">
                <a:spcBef>
                  <a:spcPts val="0"/>
                </a:spcBef>
                <a:spcAft>
                  <a:spcPts val="0"/>
                </a:spcAft>
                <a:defRPr/>
              </a:pPr>
              <a:endParaRPr lang="en-US" sz="1600" b="1" kern="0" dirty="0" smtClean="0">
                <a:solidFill>
                  <a:srgbClr val="808080"/>
                </a:solidFill>
                <a:latin typeface="Arial" pitchFamily="34" charset="0"/>
                <a:ea typeface="ＭＳ Ｐゴシック"/>
              </a:endParaRPr>
            </a:p>
          </p:txBody>
        </p:sp>
        <p:sp>
          <p:nvSpPr>
            <p:cNvPr id="547" name="Line Callout 1 546"/>
            <p:cNvSpPr/>
            <p:nvPr/>
          </p:nvSpPr>
          <p:spPr>
            <a:xfrm>
              <a:off x="5471333" y="1700809"/>
              <a:ext cx="1409311" cy="627437"/>
            </a:xfrm>
            <a:prstGeom prst="borderCallout1">
              <a:avLst>
                <a:gd name="adj1" fmla="val 47239"/>
                <a:gd name="adj2" fmla="val -2611"/>
                <a:gd name="adj3" fmla="val 105644"/>
                <a:gd name="adj4" fmla="val -2364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549" name="Rectangle 548"/>
          <p:cNvSpPr/>
          <p:nvPr>
            <p:custDataLst>
              <p:tags r:id="rId2"/>
            </p:custDataLst>
          </p:nvPr>
        </p:nvSpPr>
        <p:spPr>
          <a:xfrm>
            <a:off x="572804" y="3510382"/>
            <a:ext cx="3540595" cy="1400817"/>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auto">
              <a:spcBef>
                <a:spcPts val="0"/>
              </a:spcBef>
              <a:spcAft>
                <a:spcPts val="600"/>
              </a:spcAft>
              <a:buClr>
                <a:srgbClr val="002569"/>
              </a:buClr>
              <a:defRPr/>
            </a:pPr>
            <a:r>
              <a:rPr lang="en-US" sz="800" b="1" dirty="0" smtClean="0">
                <a:solidFill>
                  <a:srgbClr val="002060"/>
                </a:solidFill>
                <a:latin typeface="Helvetica" pitchFamily="34" charset="0"/>
                <a:sym typeface="Wingdings" pitchFamily="2" charset="2"/>
              </a:rPr>
              <a:t>USA</a:t>
            </a:r>
          </a:p>
          <a:p>
            <a:pPr marL="0" lvl="1" fontAlgn="auto">
              <a:spcBef>
                <a:spcPts val="0"/>
              </a:spcBef>
              <a:spcAft>
                <a:spcPts val="600"/>
              </a:spcAft>
              <a:buClr>
                <a:srgbClr val="002569"/>
              </a:buClr>
              <a:defRPr/>
            </a:pPr>
            <a:r>
              <a:rPr lang="en-US" sz="800" b="1" dirty="0" err="1" smtClean="0">
                <a:solidFill>
                  <a:srgbClr val="000000"/>
                </a:solidFill>
                <a:latin typeface="Helvetica" pitchFamily="34" charset="0"/>
                <a:sym typeface="Wingdings" pitchFamily="2" charset="2"/>
              </a:rPr>
              <a:t>Regulación</a:t>
            </a:r>
            <a:r>
              <a:rPr lang="en-US" sz="800" b="1" dirty="0" smtClean="0">
                <a:solidFill>
                  <a:srgbClr val="000000"/>
                </a:solidFill>
                <a:latin typeface="Helvetica" pitchFamily="34" charset="0"/>
                <a:sym typeface="Wingdings" pitchFamily="2" charset="2"/>
              </a:rPr>
              <a:t> </a:t>
            </a:r>
            <a:r>
              <a:rPr lang="en-US" sz="800" b="1" dirty="0" err="1" smtClean="0">
                <a:solidFill>
                  <a:srgbClr val="000000"/>
                </a:solidFill>
                <a:latin typeface="Helvetica" pitchFamily="34" charset="0"/>
                <a:sym typeface="Wingdings" pitchFamily="2" charset="2"/>
              </a:rPr>
              <a:t>madura</a:t>
            </a:r>
            <a:r>
              <a:rPr lang="en-US" sz="800" b="1" dirty="0" smtClean="0">
                <a:solidFill>
                  <a:srgbClr val="000000"/>
                </a:solidFill>
                <a:latin typeface="Helvetica" pitchFamily="34" charset="0"/>
                <a:sym typeface="Wingdings" pitchFamily="2" charset="2"/>
              </a:rPr>
              <a:t>. Cartas </a:t>
            </a:r>
            <a:r>
              <a:rPr lang="en-US" sz="800" b="1" dirty="0" err="1" smtClean="0">
                <a:solidFill>
                  <a:srgbClr val="000000"/>
                </a:solidFill>
                <a:latin typeface="Helvetica" pitchFamily="34" charset="0"/>
                <a:sym typeface="Wingdings" pitchFamily="2" charset="2"/>
              </a:rPr>
              <a:t>supervisoras</a:t>
            </a:r>
            <a:r>
              <a:rPr lang="en-US" sz="800" b="1" dirty="0" smtClean="0">
                <a:solidFill>
                  <a:srgbClr val="000000"/>
                </a:solidFill>
                <a:latin typeface="Helvetica" pitchFamily="34" charset="0"/>
                <a:sym typeface="Wingdings" pitchFamily="2" charset="2"/>
              </a:rPr>
              <a:t> </a:t>
            </a:r>
            <a:r>
              <a:rPr lang="en-US" sz="800" b="1" dirty="0" err="1" smtClean="0">
                <a:solidFill>
                  <a:srgbClr val="000000"/>
                </a:solidFill>
                <a:latin typeface="Helvetica" pitchFamily="34" charset="0"/>
                <a:sym typeface="Wingdings" pitchFamily="2" charset="2"/>
              </a:rPr>
              <a:t>emitidas</a:t>
            </a:r>
            <a:r>
              <a:rPr lang="en-US" sz="800" b="1" dirty="0" smtClean="0">
                <a:solidFill>
                  <a:srgbClr val="000000"/>
                </a:solidFill>
                <a:latin typeface="Helvetica" pitchFamily="34" charset="0"/>
                <a:sym typeface="Wingdings" pitchFamily="2" charset="2"/>
              </a:rPr>
              <a:t> </a:t>
            </a:r>
            <a:r>
              <a:rPr lang="en-US" sz="800" b="1" dirty="0" err="1" smtClean="0">
                <a:solidFill>
                  <a:srgbClr val="000000"/>
                </a:solidFill>
                <a:latin typeface="Helvetica" pitchFamily="34" charset="0"/>
                <a:sym typeface="Wingdings" pitchFamily="2" charset="2"/>
              </a:rPr>
              <a:t>por</a:t>
            </a:r>
            <a:r>
              <a:rPr lang="en-US" sz="800" b="1" dirty="0" smtClean="0">
                <a:solidFill>
                  <a:srgbClr val="000000"/>
                </a:solidFill>
                <a:latin typeface="Helvetica" pitchFamily="34" charset="0"/>
                <a:sym typeface="Wingdings" pitchFamily="2" charset="2"/>
              </a:rPr>
              <a:t> la </a:t>
            </a:r>
            <a:r>
              <a:rPr lang="en-US" sz="800" b="1" dirty="0" err="1" smtClean="0">
                <a:solidFill>
                  <a:srgbClr val="000000"/>
                </a:solidFill>
                <a:latin typeface="Helvetica" pitchFamily="34" charset="0"/>
                <a:sym typeface="Wingdings" pitchFamily="2" charset="2"/>
              </a:rPr>
              <a:t>Reserva</a:t>
            </a:r>
            <a:r>
              <a:rPr lang="en-US" sz="800" b="1" dirty="0" smtClean="0">
                <a:solidFill>
                  <a:srgbClr val="000000"/>
                </a:solidFill>
                <a:latin typeface="Helvetica" pitchFamily="34" charset="0"/>
                <a:sym typeface="Wingdings" pitchFamily="2" charset="2"/>
              </a:rPr>
              <a:t> Federal</a:t>
            </a:r>
            <a:r>
              <a:rPr lang="en-US" sz="800" b="1" dirty="0" smtClean="0">
                <a:solidFill>
                  <a:srgbClr val="1C1C1C"/>
                </a:solidFill>
                <a:latin typeface="Helvetica" pitchFamily="34" charset="0"/>
              </a:rPr>
              <a:t> </a:t>
            </a:r>
            <a:r>
              <a:rPr lang="en-US" sz="800" dirty="0" smtClean="0">
                <a:solidFill>
                  <a:srgbClr val="1C1C1C"/>
                </a:solidFill>
                <a:latin typeface="Helvetica" pitchFamily="34" charset="0"/>
              </a:rPr>
              <a:t>que </a:t>
            </a:r>
            <a:r>
              <a:rPr lang="en-US" sz="800" dirty="0" err="1" smtClean="0">
                <a:solidFill>
                  <a:srgbClr val="1C1C1C"/>
                </a:solidFill>
                <a:latin typeface="Helvetica" pitchFamily="34" charset="0"/>
              </a:rPr>
              <a:t>definen</a:t>
            </a:r>
            <a:r>
              <a:rPr lang="en-US" sz="800" dirty="0" smtClean="0">
                <a:solidFill>
                  <a:srgbClr val="1C1C1C"/>
                </a:solidFill>
                <a:latin typeface="Helvetica" pitchFamily="34" charset="0"/>
              </a:rPr>
              <a:t> las </a:t>
            </a:r>
            <a:r>
              <a:rPr lang="en-US" sz="800" dirty="0" err="1" smtClean="0">
                <a:solidFill>
                  <a:srgbClr val="1C1C1C"/>
                </a:solidFill>
                <a:latin typeface="Helvetica" pitchFamily="34" charset="0"/>
              </a:rPr>
              <a:t>principales</a:t>
            </a:r>
            <a:r>
              <a:rPr lang="en-US" sz="800" dirty="0" smtClean="0">
                <a:solidFill>
                  <a:srgbClr val="1C1C1C"/>
                </a:solidFill>
                <a:latin typeface="Helvetica" pitchFamily="34" charset="0"/>
              </a:rPr>
              <a:t> </a:t>
            </a:r>
            <a:r>
              <a:rPr lang="en-US" sz="800" dirty="0" err="1" smtClean="0">
                <a:solidFill>
                  <a:srgbClr val="1C1C1C"/>
                </a:solidFill>
                <a:latin typeface="Helvetica" pitchFamily="34" charset="0"/>
              </a:rPr>
              <a:t>características</a:t>
            </a:r>
            <a:r>
              <a:rPr lang="en-US" sz="800" dirty="0" smtClean="0">
                <a:solidFill>
                  <a:srgbClr val="1C1C1C"/>
                </a:solidFill>
                <a:latin typeface="Helvetica" pitchFamily="34" charset="0"/>
              </a:rPr>
              <a:t> de un </a:t>
            </a:r>
            <a:r>
              <a:rPr lang="en-US" sz="800" dirty="0" err="1" smtClean="0">
                <a:solidFill>
                  <a:srgbClr val="1C1C1C"/>
                </a:solidFill>
                <a:latin typeface="Helvetica" pitchFamily="34" charset="0"/>
              </a:rPr>
              <a:t>marco</a:t>
            </a:r>
            <a:r>
              <a:rPr lang="en-US" sz="800" dirty="0" smtClean="0">
                <a:solidFill>
                  <a:srgbClr val="1C1C1C"/>
                </a:solidFill>
                <a:latin typeface="Helvetica" pitchFamily="34" charset="0"/>
              </a:rPr>
              <a:t> de </a:t>
            </a:r>
            <a:r>
              <a:rPr lang="en-US" sz="800" dirty="0" err="1" smtClean="0">
                <a:solidFill>
                  <a:srgbClr val="1C1C1C"/>
                </a:solidFill>
                <a:latin typeface="Helvetica" pitchFamily="34" charset="0"/>
              </a:rPr>
              <a:t>gestión</a:t>
            </a:r>
            <a:r>
              <a:rPr lang="en-US" sz="800" dirty="0" smtClean="0">
                <a:solidFill>
                  <a:srgbClr val="1C1C1C"/>
                </a:solidFill>
                <a:latin typeface="Helvetica" pitchFamily="34" charset="0"/>
              </a:rPr>
              <a:t> de </a:t>
            </a:r>
            <a:r>
              <a:rPr lang="en-US" sz="800" dirty="0" err="1" smtClean="0">
                <a:solidFill>
                  <a:srgbClr val="1C1C1C"/>
                </a:solidFill>
                <a:latin typeface="Helvetica" pitchFamily="34" charset="0"/>
              </a:rPr>
              <a:t>riesgo</a:t>
            </a:r>
            <a:r>
              <a:rPr lang="en-US" sz="800" dirty="0" smtClean="0">
                <a:solidFill>
                  <a:srgbClr val="1C1C1C"/>
                </a:solidFill>
                <a:latin typeface="Helvetica" pitchFamily="34" charset="0"/>
              </a:rPr>
              <a:t> de </a:t>
            </a:r>
            <a:r>
              <a:rPr lang="en-US" sz="800" dirty="0" err="1" smtClean="0">
                <a:solidFill>
                  <a:srgbClr val="1C1C1C"/>
                </a:solidFill>
                <a:latin typeface="Helvetica" pitchFamily="34" charset="0"/>
              </a:rPr>
              <a:t>modelo</a:t>
            </a:r>
            <a:r>
              <a:rPr lang="en-US" sz="800" dirty="0" smtClean="0">
                <a:solidFill>
                  <a:srgbClr val="1C1C1C"/>
                </a:solidFill>
                <a:latin typeface="Helvetica" pitchFamily="34" charset="0"/>
              </a:rPr>
              <a:t> </a:t>
            </a:r>
            <a:r>
              <a:rPr lang="en-US" sz="800" dirty="0" err="1" smtClean="0">
                <a:solidFill>
                  <a:srgbClr val="1C1C1C"/>
                </a:solidFill>
                <a:latin typeface="Helvetica" pitchFamily="34" charset="0"/>
              </a:rPr>
              <a:t>eficiente</a:t>
            </a:r>
            <a:r>
              <a:rPr lang="en-US" sz="800" dirty="0" smtClean="0">
                <a:solidFill>
                  <a:srgbClr val="1C1C1C"/>
                </a:solidFill>
                <a:latin typeface="Helvetica" pitchFamily="34" charset="0"/>
              </a:rPr>
              <a:t>.</a:t>
            </a:r>
          </a:p>
          <a:p>
            <a:pPr marL="177800" lvl="1" indent="-177800" fontAlgn="auto">
              <a:spcBef>
                <a:spcPts val="0"/>
              </a:spcBef>
              <a:spcAft>
                <a:spcPts val="600"/>
              </a:spcAft>
              <a:buClr>
                <a:srgbClr val="002569"/>
              </a:buClr>
              <a:buFont typeface="Wingdings" panose="05000000000000000000" pitchFamily="2" charset="2"/>
              <a:buChar char="§"/>
              <a:defRPr/>
            </a:pPr>
            <a:r>
              <a:rPr lang="en-US" sz="800" b="1" dirty="0">
                <a:solidFill>
                  <a:srgbClr val="000000"/>
                </a:solidFill>
                <a:latin typeface="Helvetica" pitchFamily="34" charset="0"/>
              </a:rPr>
              <a:t>SR 11-7 </a:t>
            </a:r>
            <a:r>
              <a:rPr lang="en-US" sz="800" b="1" dirty="0" smtClean="0">
                <a:solidFill>
                  <a:srgbClr val="000000"/>
                </a:solidFill>
                <a:latin typeface="Helvetica" pitchFamily="34" charset="0"/>
              </a:rPr>
              <a:t>(</a:t>
            </a:r>
            <a:r>
              <a:rPr lang="en-US" sz="800" b="1" dirty="0" err="1">
                <a:solidFill>
                  <a:srgbClr val="000000"/>
                </a:solidFill>
                <a:latin typeface="Helvetica" pitchFamily="34" charset="0"/>
              </a:rPr>
              <a:t>a</a:t>
            </a:r>
            <a:r>
              <a:rPr lang="en-US" sz="800" b="1" dirty="0" err="1" smtClean="0">
                <a:solidFill>
                  <a:srgbClr val="000000"/>
                </a:solidFill>
                <a:latin typeface="Helvetica" pitchFamily="34" charset="0"/>
              </a:rPr>
              <a:t>bril</a:t>
            </a:r>
            <a:r>
              <a:rPr lang="en-US" sz="800" b="1" dirty="0" smtClean="0">
                <a:solidFill>
                  <a:srgbClr val="000000"/>
                </a:solidFill>
                <a:latin typeface="Helvetica" pitchFamily="34" charset="0"/>
              </a:rPr>
              <a:t> de 2011</a:t>
            </a:r>
            <a:r>
              <a:rPr lang="en-US" sz="800" b="1" dirty="0">
                <a:solidFill>
                  <a:srgbClr val="000000"/>
                </a:solidFill>
                <a:latin typeface="Helvetica" pitchFamily="34" charset="0"/>
              </a:rPr>
              <a:t>), Supervisory Guidance on Model Risk </a:t>
            </a:r>
            <a:r>
              <a:rPr lang="en-US" sz="800" b="1" dirty="0" smtClean="0">
                <a:solidFill>
                  <a:srgbClr val="000000"/>
                </a:solidFill>
                <a:latin typeface="Helvetica" pitchFamily="34" charset="0"/>
              </a:rPr>
              <a:t>Management</a:t>
            </a:r>
            <a:endParaRPr lang="en-US" sz="800" b="1" dirty="0">
              <a:solidFill>
                <a:srgbClr val="000000"/>
              </a:solidFill>
              <a:latin typeface="Helvetica" pitchFamily="34" charset="0"/>
            </a:endParaRPr>
          </a:p>
          <a:p>
            <a:pPr marL="177800" lvl="1" indent="-177800" fontAlgn="auto">
              <a:spcBef>
                <a:spcPts val="0"/>
              </a:spcBef>
              <a:spcAft>
                <a:spcPts val="600"/>
              </a:spcAft>
              <a:buClr>
                <a:srgbClr val="002569"/>
              </a:buClr>
              <a:buFont typeface="Wingdings" panose="05000000000000000000" pitchFamily="2" charset="2"/>
              <a:buChar char="§"/>
              <a:defRPr/>
            </a:pPr>
            <a:r>
              <a:rPr lang="en-US" sz="800" b="1" dirty="0" smtClean="0">
                <a:solidFill>
                  <a:srgbClr val="000000"/>
                </a:solidFill>
                <a:latin typeface="Helvetica" pitchFamily="34" charset="0"/>
                <a:sym typeface="Wingdings" pitchFamily="2" charset="2"/>
              </a:rPr>
              <a:t>SR </a:t>
            </a:r>
            <a:r>
              <a:rPr lang="en-US" sz="800" b="1" dirty="0">
                <a:solidFill>
                  <a:srgbClr val="000000"/>
                </a:solidFill>
                <a:latin typeface="Helvetica" pitchFamily="34" charset="0"/>
                <a:sym typeface="Wingdings" pitchFamily="2" charset="2"/>
              </a:rPr>
              <a:t>15-18 </a:t>
            </a:r>
            <a:r>
              <a:rPr lang="en-US" sz="800" b="1" dirty="0" smtClean="0">
                <a:solidFill>
                  <a:srgbClr val="000000"/>
                </a:solidFill>
                <a:latin typeface="Helvetica" pitchFamily="34" charset="0"/>
                <a:sym typeface="Wingdings" pitchFamily="2" charset="2"/>
              </a:rPr>
              <a:t>(</a:t>
            </a:r>
            <a:r>
              <a:rPr lang="en-US" sz="800" b="1" dirty="0" err="1">
                <a:solidFill>
                  <a:srgbClr val="000000"/>
                </a:solidFill>
                <a:latin typeface="Helvetica" pitchFamily="34" charset="0"/>
                <a:sym typeface="Wingdings" pitchFamily="2" charset="2"/>
              </a:rPr>
              <a:t>d</a:t>
            </a:r>
            <a:r>
              <a:rPr lang="en-US" sz="800" b="1" dirty="0" err="1" smtClean="0">
                <a:solidFill>
                  <a:srgbClr val="000000"/>
                </a:solidFill>
                <a:latin typeface="Helvetica" pitchFamily="34" charset="0"/>
                <a:sym typeface="Wingdings" pitchFamily="2" charset="2"/>
              </a:rPr>
              <a:t>iciembre</a:t>
            </a:r>
            <a:r>
              <a:rPr lang="en-US" sz="800" b="1" dirty="0" smtClean="0">
                <a:solidFill>
                  <a:srgbClr val="000000"/>
                </a:solidFill>
                <a:latin typeface="Helvetica" pitchFamily="34" charset="0"/>
                <a:sym typeface="Wingdings" pitchFamily="2" charset="2"/>
              </a:rPr>
              <a:t> de 2015</a:t>
            </a:r>
            <a:r>
              <a:rPr lang="en-US" sz="800" b="1" dirty="0">
                <a:solidFill>
                  <a:srgbClr val="000000"/>
                </a:solidFill>
                <a:latin typeface="Helvetica" pitchFamily="34" charset="0"/>
                <a:sym typeface="Wingdings" pitchFamily="2" charset="2"/>
              </a:rPr>
              <a:t>), Supervisory </a:t>
            </a:r>
            <a:r>
              <a:rPr lang="en-US" sz="800" b="1" dirty="0">
                <a:solidFill>
                  <a:srgbClr val="000000"/>
                </a:solidFill>
                <a:latin typeface="Helvetica" pitchFamily="34" charset="0"/>
              </a:rPr>
              <a:t>Assessment of Capital Planning and Positions for LISCC Firms and Large and Complex </a:t>
            </a:r>
            <a:r>
              <a:rPr lang="en-US" sz="800" b="1" dirty="0" smtClean="0">
                <a:solidFill>
                  <a:srgbClr val="000000"/>
                </a:solidFill>
                <a:latin typeface="Helvetica" pitchFamily="34" charset="0"/>
              </a:rPr>
              <a:t>Firms</a:t>
            </a:r>
            <a:endParaRPr lang="es-ES" sz="800" dirty="0">
              <a:solidFill>
                <a:srgbClr val="000000"/>
              </a:solidFill>
              <a:latin typeface="Helvetica" pitchFamily="34" charset="0"/>
            </a:endParaRPr>
          </a:p>
        </p:txBody>
      </p:sp>
      <p:pic>
        <p:nvPicPr>
          <p:cNvPr id="550" name="Picture 6" descr="Flag pin. Download flag icon of United States of America at PNG format"/>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961" y="3533957"/>
            <a:ext cx="354060" cy="269388"/>
          </a:xfrm>
          <a:prstGeom prst="rect">
            <a:avLst/>
          </a:prstGeom>
          <a:noFill/>
          <a:extLst>
            <a:ext uri="{909E8E84-426E-40DD-AFC4-6F175D3DCCD1}">
              <a14:hiddenFill xmlns:a14="http://schemas.microsoft.com/office/drawing/2010/main">
                <a:solidFill>
                  <a:srgbClr val="FFFFFF"/>
                </a:solidFill>
              </a14:hiddenFill>
            </a:ext>
          </a:extLst>
        </p:spPr>
      </p:pic>
      <p:cxnSp>
        <p:nvCxnSpPr>
          <p:cNvPr id="551" name="Straight Connector 550"/>
          <p:cNvCxnSpPr>
            <a:endCxn id="550" idx="0"/>
          </p:cNvCxnSpPr>
          <p:nvPr/>
        </p:nvCxnSpPr>
        <p:spPr>
          <a:xfrm flipH="1">
            <a:off x="1030991" y="2893609"/>
            <a:ext cx="688248" cy="6403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52" name="Rectangle 551"/>
          <p:cNvSpPr/>
          <p:nvPr>
            <p:custDataLst>
              <p:tags r:id="rId3"/>
            </p:custDataLst>
          </p:nvPr>
        </p:nvSpPr>
        <p:spPr>
          <a:xfrm>
            <a:off x="2905683" y="2486712"/>
            <a:ext cx="1275869" cy="416395"/>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auto">
              <a:spcBef>
                <a:spcPts val="0"/>
              </a:spcBef>
              <a:spcAft>
                <a:spcPts val="600"/>
              </a:spcAft>
              <a:buClr>
                <a:srgbClr val="002569"/>
              </a:buClr>
            </a:pPr>
            <a:r>
              <a:rPr lang="en-US" sz="800" b="1" dirty="0" smtClean="0">
                <a:solidFill>
                  <a:srgbClr val="002060"/>
                </a:solidFill>
                <a:latin typeface="Helvetica" pitchFamily="34" charset="0"/>
                <a:sym typeface="Wingdings" pitchFamily="2" charset="2"/>
              </a:rPr>
              <a:t>FRANCE</a:t>
            </a:r>
            <a:endParaRPr lang="en-US" sz="1000" b="1" dirty="0">
              <a:solidFill>
                <a:srgbClr val="002060"/>
              </a:solidFill>
              <a:latin typeface="Helvetica" pitchFamily="34" charset="0"/>
              <a:sym typeface="Wingdings" pitchFamily="2" charset="2"/>
            </a:endParaRPr>
          </a:p>
          <a:p>
            <a:pPr marL="0" lvl="1" fontAlgn="auto">
              <a:spcBef>
                <a:spcPts val="0"/>
              </a:spcBef>
              <a:spcAft>
                <a:spcPts val="600"/>
              </a:spcAft>
              <a:buClr>
                <a:srgbClr val="002569"/>
              </a:buClr>
            </a:pPr>
            <a:r>
              <a:rPr lang="en-US" sz="800" dirty="0" err="1" smtClean="0">
                <a:solidFill>
                  <a:srgbClr val="000000"/>
                </a:solidFill>
                <a:latin typeface="Helvetica" pitchFamily="34" charset="0"/>
                <a:sym typeface="Wingdings" pitchFamily="2" charset="2"/>
              </a:rPr>
              <a:t>Regulación</a:t>
            </a:r>
            <a:r>
              <a:rPr lang="en-US" sz="800" dirty="0" smtClean="0">
                <a:solidFill>
                  <a:srgbClr val="000000"/>
                </a:solidFill>
                <a:latin typeface="Helvetica" pitchFamily="34" charset="0"/>
                <a:sym typeface="Wingdings" pitchFamily="2" charset="2"/>
              </a:rPr>
              <a:t> CAC</a:t>
            </a:r>
            <a:endParaRPr lang="en-US" sz="800" dirty="0">
              <a:solidFill>
                <a:srgbClr val="000000"/>
              </a:solidFill>
              <a:latin typeface="Helvetica" pitchFamily="34" charset="0"/>
              <a:sym typeface="Wingdings" pitchFamily="2" charset="2"/>
            </a:endParaRPr>
          </a:p>
        </p:txBody>
      </p:sp>
      <p:cxnSp>
        <p:nvCxnSpPr>
          <p:cNvPr id="553" name="Straight Connector 552"/>
          <p:cNvCxnSpPr>
            <a:stCxn id="552" idx="3"/>
          </p:cNvCxnSpPr>
          <p:nvPr/>
        </p:nvCxnSpPr>
        <p:spPr>
          <a:xfrm flipV="1">
            <a:off x="4181552" y="2525018"/>
            <a:ext cx="264302" cy="1698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54" name="Picture 10" descr="Flag pin. Download flag icon of France at PNG format"/>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4737" y="2549962"/>
            <a:ext cx="478800" cy="242939"/>
          </a:xfrm>
          <a:prstGeom prst="rect">
            <a:avLst/>
          </a:prstGeom>
          <a:noFill/>
          <a:extLst>
            <a:ext uri="{909E8E84-426E-40DD-AFC4-6F175D3DCCD1}">
              <a14:hiddenFill xmlns:a14="http://schemas.microsoft.com/office/drawing/2010/main">
                <a:solidFill>
                  <a:srgbClr val="FFFFFF"/>
                </a:solidFill>
              </a14:hiddenFill>
            </a:ext>
          </a:extLst>
        </p:spPr>
      </p:pic>
      <p:sp>
        <p:nvSpPr>
          <p:cNvPr id="555" name="Rectangle 554"/>
          <p:cNvSpPr/>
          <p:nvPr>
            <p:custDataLst>
              <p:tags r:id="rId4"/>
            </p:custDataLst>
          </p:nvPr>
        </p:nvSpPr>
        <p:spPr>
          <a:xfrm>
            <a:off x="3226476" y="1559418"/>
            <a:ext cx="2256549" cy="605029"/>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auto">
              <a:spcBef>
                <a:spcPts val="0"/>
              </a:spcBef>
              <a:spcAft>
                <a:spcPts val="600"/>
              </a:spcAft>
              <a:buClr>
                <a:srgbClr val="002569"/>
              </a:buClr>
            </a:pPr>
            <a:r>
              <a:rPr lang="en-US" sz="800" b="1" dirty="0" smtClean="0">
                <a:solidFill>
                  <a:srgbClr val="002060"/>
                </a:solidFill>
                <a:latin typeface="Helvetica" pitchFamily="34" charset="0"/>
                <a:sym typeface="Wingdings" pitchFamily="2" charset="2"/>
              </a:rPr>
              <a:t>UK</a:t>
            </a:r>
            <a:endParaRPr lang="en-US" sz="700" b="1" dirty="0">
              <a:solidFill>
                <a:srgbClr val="002060"/>
              </a:solidFill>
              <a:latin typeface="Helvetica" pitchFamily="34" charset="0"/>
              <a:sym typeface="Wingdings" pitchFamily="2" charset="2"/>
            </a:endParaRPr>
          </a:p>
          <a:p>
            <a:pPr marL="0" lvl="1" fontAlgn="auto">
              <a:spcBef>
                <a:spcPts val="0"/>
              </a:spcBef>
              <a:spcAft>
                <a:spcPts val="600"/>
              </a:spcAft>
              <a:buClr>
                <a:srgbClr val="002569"/>
              </a:buClr>
            </a:pPr>
            <a:r>
              <a:rPr lang="en-US" sz="800" b="1" dirty="0">
                <a:solidFill>
                  <a:srgbClr val="000000"/>
                </a:solidFill>
                <a:latin typeface="Helvetica" pitchFamily="34" charset="0"/>
                <a:sym typeface="Wingdings" pitchFamily="2" charset="2"/>
              </a:rPr>
              <a:t>Bank of England / </a:t>
            </a:r>
            <a:r>
              <a:rPr lang="en-US" sz="800" b="1" dirty="0" smtClean="0">
                <a:solidFill>
                  <a:srgbClr val="000000"/>
                </a:solidFill>
                <a:latin typeface="Helvetica" pitchFamily="34" charset="0"/>
                <a:sym typeface="Wingdings" pitchFamily="2" charset="2"/>
              </a:rPr>
              <a:t>PRA – Supervisory letter on stress </a:t>
            </a:r>
            <a:r>
              <a:rPr lang="en-US" sz="800" b="1" dirty="0">
                <a:solidFill>
                  <a:srgbClr val="000000"/>
                </a:solidFill>
                <a:latin typeface="Helvetica" pitchFamily="34" charset="0"/>
                <a:sym typeface="Wingdings" pitchFamily="2" charset="2"/>
              </a:rPr>
              <a:t>test model management </a:t>
            </a:r>
            <a:r>
              <a:rPr lang="en-US" sz="800" dirty="0" smtClean="0">
                <a:solidFill>
                  <a:srgbClr val="000000"/>
                </a:solidFill>
                <a:latin typeface="Helvetica" pitchFamily="34" charset="0"/>
                <a:sym typeface="Wingdings" pitchFamily="2" charset="2"/>
              </a:rPr>
              <a:t>(</a:t>
            </a:r>
            <a:r>
              <a:rPr lang="es-CO" sz="800" dirty="0" smtClean="0">
                <a:solidFill>
                  <a:srgbClr val="000000"/>
                </a:solidFill>
                <a:latin typeface="Helvetica" pitchFamily="34" charset="0"/>
                <a:sym typeface="Wingdings" pitchFamily="2" charset="2"/>
              </a:rPr>
              <a:t>Marzo</a:t>
            </a:r>
            <a:r>
              <a:rPr lang="en-US" sz="800" dirty="0" smtClean="0">
                <a:solidFill>
                  <a:srgbClr val="000000"/>
                </a:solidFill>
                <a:latin typeface="Helvetica" pitchFamily="34" charset="0"/>
                <a:sym typeface="Wingdings" pitchFamily="2" charset="2"/>
              </a:rPr>
              <a:t> de </a:t>
            </a:r>
            <a:r>
              <a:rPr lang="en-US" sz="800" dirty="0">
                <a:solidFill>
                  <a:srgbClr val="000000"/>
                </a:solidFill>
                <a:latin typeface="Helvetica" pitchFamily="34" charset="0"/>
                <a:sym typeface="Wingdings" pitchFamily="2" charset="2"/>
              </a:rPr>
              <a:t>2017</a:t>
            </a:r>
            <a:r>
              <a:rPr lang="en-US" sz="800" dirty="0" smtClean="0">
                <a:solidFill>
                  <a:srgbClr val="000000"/>
                </a:solidFill>
                <a:latin typeface="Helvetica" pitchFamily="34" charset="0"/>
                <a:sym typeface="Wingdings" pitchFamily="2" charset="2"/>
              </a:rPr>
              <a:t>)</a:t>
            </a:r>
            <a:endParaRPr lang="en-US" sz="800" dirty="0">
              <a:solidFill>
                <a:srgbClr val="000000"/>
              </a:solidFill>
              <a:latin typeface="Helvetica" pitchFamily="34" charset="0"/>
              <a:sym typeface="Wingdings" pitchFamily="2" charset="2"/>
            </a:endParaRPr>
          </a:p>
        </p:txBody>
      </p:sp>
      <p:cxnSp>
        <p:nvCxnSpPr>
          <p:cNvPr id="556" name="Straight Connector 555"/>
          <p:cNvCxnSpPr>
            <a:stCxn id="555" idx="2"/>
            <a:endCxn id="244" idx="5"/>
          </p:cNvCxnSpPr>
          <p:nvPr/>
        </p:nvCxnSpPr>
        <p:spPr>
          <a:xfrm>
            <a:off x="4354751" y="2164447"/>
            <a:ext cx="17483" cy="2424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58" name="Rectangle 557"/>
          <p:cNvSpPr/>
          <p:nvPr>
            <p:custDataLst>
              <p:tags r:id="rId5"/>
            </p:custDataLst>
          </p:nvPr>
        </p:nvSpPr>
        <p:spPr>
          <a:xfrm>
            <a:off x="6030220" y="2202941"/>
            <a:ext cx="2817801" cy="805487"/>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auto">
              <a:spcBef>
                <a:spcPts val="0"/>
              </a:spcBef>
              <a:spcAft>
                <a:spcPts val="600"/>
              </a:spcAft>
              <a:buClr>
                <a:srgbClr val="002569"/>
              </a:buClr>
            </a:pPr>
            <a:r>
              <a:rPr lang="en-US" sz="800" b="1" dirty="0" smtClean="0">
                <a:solidFill>
                  <a:srgbClr val="002060"/>
                </a:solidFill>
                <a:latin typeface="Helvetica" pitchFamily="34" charset="0"/>
                <a:sym typeface="Wingdings" pitchFamily="2" charset="2"/>
              </a:rPr>
              <a:t>POLAND</a:t>
            </a:r>
            <a:endParaRPr lang="en-US" sz="800" b="1" dirty="0">
              <a:solidFill>
                <a:srgbClr val="002060"/>
              </a:solidFill>
              <a:latin typeface="Helvetica" pitchFamily="34" charset="0"/>
              <a:sym typeface="Wingdings" pitchFamily="2" charset="2"/>
            </a:endParaRPr>
          </a:p>
          <a:p>
            <a:pPr marL="0" lvl="1" fontAlgn="auto">
              <a:spcBef>
                <a:spcPts val="0"/>
              </a:spcBef>
              <a:spcAft>
                <a:spcPts val="600"/>
              </a:spcAft>
              <a:buClr>
                <a:srgbClr val="002569"/>
              </a:buClr>
            </a:pPr>
            <a:r>
              <a:rPr lang="en-US" sz="800" b="1" dirty="0" smtClean="0">
                <a:solidFill>
                  <a:srgbClr val="000000"/>
                </a:solidFill>
                <a:latin typeface="Helvetica" pitchFamily="34" charset="0"/>
                <a:sym typeface="Wingdings" pitchFamily="2" charset="2"/>
              </a:rPr>
              <a:t>KNF - Recommendation W: </a:t>
            </a:r>
            <a:r>
              <a:rPr lang="en-GB" sz="800" dirty="0" err="1">
                <a:solidFill>
                  <a:srgbClr val="000000"/>
                </a:solidFill>
                <a:latin typeface="Helvetica" pitchFamily="34" charset="0"/>
                <a:sym typeface="Wingdings" pitchFamily="2" charset="2"/>
              </a:rPr>
              <a:t>g</a:t>
            </a:r>
            <a:r>
              <a:rPr lang="en-GB" sz="800" dirty="0" err="1" smtClean="0">
                <a:solidFill>
                  <a:srgbClr val="000000"/>
                </a:solidFill>
                <a:latin typeface="Helvetica" pitchFamily="34" charset="0"/>
              </a:rPr>
              <a:t>uías</a:t>
            </a:r>
            <a:r>
              <a:rPr lang="en-GB" sz="800" dirty="0" smtClean="0">
                <a:solidFill>
                  <a:srgbClr val="000000"/>
                </a:solidFill>
                <a:latin typeface="Helvetica" pitchFamily="34" charset="0"/>
              </a:rPr>
              <a:t> </a:t>
            </a:r>
            <a:r>
              <a:rPr lang="en-GB" sz="800" dirty="0" err="1" smtClean="0">
                <a:solidFill>
                  <a:srgbClr val="000000"/>
                </a:solidFill>
                <a:latin typeface="Helvetica" pitchFamily="34" charset="0"/>
              </a:rPr>
              <a:t>específicas</a:t>
            </a:r>
            <a:r>
              <a:rPr lang="en-GB" sz="800" dirty="0" smtClean="0">
                <a:solidFill>
                  <a:srgbClr val="000000"/>
                </a:solidFill>
                <a:latin typeface="Helvetica" pitchFamily="34" charset="0"/>
              </a:rPr>
              <a:t> </a:t>
            </a:r>
            <a:r>
              <a:rPr lang="en-GB" sz="800" dirty="0" err="1" smtClean="0">
                <a:solidFill>
                  <a:srgbClr val="000000"/>
                </a:solidFill>
                <a:latin typeface="Helvetica" pitchFamily="34" charset="0"/>
              </a:rPr>
              <a:t>sobre</a:t>
            </a:r>
            <a:r>
              <a:rPr lang="en-GB" sz="800" dirty="0" smtClean="0">
                <a:solidFill>
                  <a:srgbClr val="000000"/>
                </a:solidFill>
                <a:latin typeface="Helvetica" pitchFamily="34" charset="0"/>
              </a:rPr>
              <a:t> la </a:t>
            </a:r>
            <a:r>
              <a:rPr lang="en-GB" sz="800" dirty="0" err="1" smtClean="0">
                <a:solidFill>
                  <a:srgbClr val="000000"/>
                </a:solidFill>
                <a:latin typeface="Helvetica" pitchFamily="34" charset="0"/>
              </a:rPr>
              <a:t>gestión</a:t>
            </a:r>
            <a:r>
              <a:rPr lang="en-GB" sz="800" dirty="0" smtClean="0">
                <a:solidFill>
                  <a:srgbClr val="000000"/>
                </a:solidFill>
                <a:latin typeface="Helvetica" pitchFamily="34" charset="0"/>
              </a:rPr>
              <a:t> del </a:t>
            </a:r>
            <a:r>
              <a:rPr lang="en-GB" sz="800" dirty="0" err="1" smtClean="0">
                <a:solidFill>
                  <a:srgbClr val="000000"/>
                </a:solidFill>
                <a:latin typeface="Helvetica" pitchFamily="34" charset="0"/>
              </a:rPr>
              <a:t>riesgo</a:t>
            </a:r>
            <a:r>
              <a:rPr lang="en-GB" sz="800" dirty="0" smtClean="0">
                <a:solidFill>
                  <a:srgbClr val="000000"/>
                </a:solidFill>
                <a:latin typeface="Helvetica" pitchFamily="34" charset="0"/>
              </a:rPr>
              <a:t> de </a:t>
            </a:r>
            <a:r>
              <a:rPr lang="en-GB" sz="800" dirty="0" err="1" smtClean="0">
                <a:solidFill>
                  <a:srgbClr val="000000"/>
                </a:solidFill>
                <a:latin typeface="Helvetica" pitchFamily="34" charset="0"/>
              </a:rPr>
              <a:t>modelos</a:t>
            </a:r>
            <a:r>
              <a:rPr lang="en-GB" sz="800" dirty="0" smtClean="0">
                <a:solidFill>
                  <a:srgbClr val="000000"/>
                </a:solidFill>
                <a:latin typeface="Helvetica" pitchFamily="34" charset="0"/>
              </a:rPr>
              <a:t> </a:t>
            </a:r>
            <a:r>
              <a:rPr lang="en-GB" sz="800" dirty="0" err="1" smtClean="0">
                <a:solidFill>
                  <a:srgbClr val="000000"/>
                </a:solidFill>
                <a:latin typeface="Helvetica" pitchFamily="34" charset="0"/>
              </a:rPr>
              <a:t>incluyendo</a:t>
            </a:r>
            <a:r>
              <a:rPr lang="en-GB" sz="800" dirty="0" smtClean="0">
                <a:solidFill>
                  <a:srgbClr val="000000"/>
                </a:solidFill>
                <a:latin typeface="Helvetica" pitchFamily="34" charset="0"/>
              </a:rPr>
              <a:t> la </a:t>
            </a:r>
            <a:r>
              <a:rPr lang="en-GB" sz="800" dirty="0" err="1" smtClean="0">
                <a:solidFill>
                  <a:srgbClr val="000000"/>
                </a:solidFill>
                <a:latin typeface="Helvetica" pitchFamily="34" charset="0"/>
              </a:rPr>
              <a:t>necesidad</a:t>
            </a:r>
            <a:r>
              <a:rPr lang="en-GB" sz="800" dirty="0" smtClean="0">
                <a:solidFill>
                  <a:srgbClr val="000000"/>
                </a:solidFill>
                <a:latin typeface="Helvetica" pitchFamily="34" charset="0"/>
              </a:rPr>
              <a:t> de un </a:t>
            </a:r>
            <a:r>
              <a:rPr lang="en-GB" sz="800" dirty="0" err="1" smtClean="0">
                <a:solidFill>
                  <a:srgbClr val="000000"/>
                </a:solidFill>
                <a:latin typeface="Helvetica" pitchFamily="34" charset="0"/>
              </a:rPr>
              <a:t>marco</a:t>
            </a:r>
            <a:r>
              <a:rPr lang="en-GB" sz="800" dirty="0" smtClean="0">
                <a:solidFill>
                  <a:srgbClr val="000000"/>
                </a:solidFill>
                <a:latin typeface="Helvetica" pitchFamily="34" charset="0"/>
              </a:rPr>
              <a:t> y </a:t>
            </a:r>
            <a:r>
              <a:rPr lang="en-GB" sz="800" dirty="0" err="1" smtClean="0">
                <a:solidFill>
                  <a:srgbClr val="000000"/>
                </a:solidFill>
                <a:latin typeface="Helvetica" pitchFamily="34" charset="0"/>
              </a:rPr>
              <a:t>principios</a:t>
            </a:r>
            <a:r>
              <a:rPr lang="en-GB" sz="800" dirty="0" smtClean="0">
                <a:solidFill>
                  <a:srgbClr val="000000"/>
                </a:solidFill>
                <a:latin typeface="Helvetica" pitchFamily="34" charset="0"/>
              </a:rPr>
              <a:t> para el </a:t>
            </a:r>
            <a:r>
              <a:rPr lang="en-GB" sz="800" dirty="0" err="1" smtClean="0">
                <a:solidFill>
                  <a:srgbClr val="000000"/>
                </a:solidFill>
                <a:latin typeface="Helvetica" pitchFamily="34" charset="0"/>
              </a:rPr>
              <a:t>desarrollo</a:t>
            </a:r>
            <a:r>
              <a:rPr lang="en-GB" sz="800" dirty="0" smtClean="0">
                <a:solidFill>
                  <a:srgbClr val="000000"/>
                </a:solidFill>
                <a:latin typeface="Helvetica" pitchFamily="34" charset="0"/>
              </a:rPr>
              <a:t> y la </a:t>
            </a:r>
            <a:r>
              <a:rPr lang="en-GB" sz="800" dirty="0" err="1" smtClean="0">
                <a:solidFill>
                  <a:srgbClr val="000000"/>
                </a:solidFill>
                <a:latin typeface="Helvetica" pitchFamily="34" charset="0"/>
              </a:rPr>
              <a:t>monitorización</a:t>
            </a:r>
            <a:r>
              <a:rPr lang="en-GB" sz="800" dirty="0" smtClean="0">
                <a:solidFill>
                  <a:srgbClr val="000000"/>
                </a:solidFill>
                <a:latin typeface="Helvetica" pitchFamily="34" charset="0"/>
              </a:rPr>
              <a:t> y la </a:t>
            </a:r>
            <a:r>
              <a:rPr lang="en-GB" sz="800" dirty="0" err="1" smtClean="0">
                <a:solidFill>
                  <a:srgbClr val="000000"/>
                </a:solidFill>
                <a:latin typeface="Helvetica" pitchFamily="34" charset="0"/>
              </a:rPr>
              <a:t>validación</a:t>
            </a:r>
            <a:r>
              <a:rPr lang="en-GB" sz="800" dirty="0" smtClean="0">
                <a:solidFill>
                  <a:srgbClr val="000000"/>
                </a:solidFill>
                <a:latin typeface="Helvetica" pitchFamily="34" charset="0"/>
              </a:rPr>
              <a:t> de </a:t>
            </a:r>
            <a:r>
              <a:rPr lang="en-GB" sz="800" dirty="0" err="1" smtClean="0">
                <a:solidFill>
                  <a:srgbClr val="000000"/>
                </a:solidFill>
                <a:latin typeface="Helvetica" pitchFamily="34" charset="0"/>
              </a:rPr>
              <a:t>modelos</a:t>
            </a:r>
            <a:endParaRPr lang="en-US" sz="800" dirty="0">
              <a:solidFill>
                <a:srgbClr val="000000"/>
              </a:solidFill>
              <a:latin typeface="Helvetica" pitchFamily="34" charset="0"/>
              <a:sym typeface="Wingdings" pitchFamily="2" charset="2"/>
            </a:endParaRPr>
          </a:p>
        </p:txBody>
      </p:sp>
      <p:cxnSp>
        <p:nvCxnSpPr>
          <p:cNvPr id="559" name="Straight Connector 558"/>
          <p:cNvCxnSpPr>
            <a:endCxn id="558" idx="1"/>
          </p:cNvCxnSpPr>
          <p:nvPr/>
        </p:nvCxnSpPr>
        <p:spPr>
          <a:xfrm>
            <a:off x="4901835" y="2503487"/>
            <a:ext cx="1128385" cy="10219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560" name="Picture 8" descr="Flag pin. Download flag icon of Poland at PNG format"/>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96852" y="2229474"/>
            <a:ext cx="513381" cy="272234"/>
          </a:xfrm>
          <a:prstGeom prst="rect">
            <a:avLst/>
          </a:prstGeom>
          <a:noFill/>
          <a:extLst>
            <a:ext uri="{909E8E84-426E-40DD-AFC4-6F175D3DCCD1}">
              <a14:hiddenFill xmlns:a14="http://schemas.microsoft.com/office/drawing/2010/main">
                <a:solidFill>
                  <a:srgbClr val="FFFFFF"/>
                </a:solidFill>
              </a14:hiddenFill>
            </a:ext>
          </a:extLst>
        </p:spPr>
      </p:pic>
      <p:sp>
        <p:nvSpPr>
          <p:cNvPr id="565" name="Rectangle 564"/>
          <p:cNvSpPr/>
          <p:nvPr>
            <p:custDataLst>
              <p:tags r:id="rId6"/>
            </p:custDataLst>
          </p:nvPr>
        </p:nvSpPr>
        <p:spPr>
          <a:xfrm>
            <a:off x="5482319" y="3674576"/>
            <a:ext cx="3365702" cy="1253024"/>
          </a:xfrm>
          <a:prstGeom prst="rect">
            <a:avLst/>
          </a:prstGeom>
          <a:solidFill>
            <a:srgbClr val="FFFFFF">
              <a:alpha val="8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auto">
              <a:spcBef>
                <a:spcPts val="0"/>
              </a:spcBef>
              <a:spcAft>
                <a:spcPts val="600"/>
              </a:spcAft>
              <a:buClr>
                <a:srgbClr val="002569"/>
              </a:buClr>
            </a:pPr>
            <a:r>
              <a:rPr lang="en-US" sz="800" b="1" dirty="0" smtClean="0">
                <a:solidFill>
                  <a:srgbClr val="002060"/>
                </a:solidFill>
                <a:latin typeface="Helvetica" pitchFamily="34" charset="0"/>
                <a:sym typeface="Wingdings" pitchFamily="2" charset="2"/>
              </a:rPr>
              <a:t>EUROPE</a:t>
            </a:r>
            <a:endParaRPr lang="en-US" sz="800" b="1" dirty="0">
              <a:solidFill>
                <a:srgbClr val="002060"/>
              </a:solidFill>
              <a:latin typeface="Helvetica" pitchFamily="34" charset="0"/>
              <a:sym typeface="Wingdings" pitchFamily="2" charset="2"/>
            </a:endParaRPr>
          </a:p>
          <a:p>
            <a:pPr marL="0" lvl="1" fontAlgn="auto">
              <a:spcBef>
                <a:spcPts val="0"/>
              </a:spcBef>
              <a:spcAft>
                <a:spcPts val="600"/>
              </a:spcAft>
              <a:buClr>
                <a:srgbClr val="002569"/>
              </a:buClr>
            </a:pPr>
            <a:r>
              <a:rPr lang="en-US" sz="800" b="1" dirty="0" smtClean="0">
                <a:solidFill>
                  <a:srgbClr val="000000"/>
                </a:solidFill>
                <a:latin typeface="Helvetica" pitchFamily="34" charset="0"/>
                <a:sym typeface="Wingdings" pitchFamily="2" charset="2"/>
              </a:rPr>
              <a:t>Sin </a:t>
            </a:r>
            <a:r>
              <a:rPr lang="en-US" sz="800" b="1" dirty="0" err="1" smtClean="0">
                <a:solidFill>
                  <a:srgbClr val="000000"/>
                </a:solidFill>
                <a:latin typeface="Helvetica" pitchFamily="34" charset="0"/>
                <a:sym typeface="Wingdings" pitchFamily="2" charset="2"/>
              </a:rPr>
              <a:t>regulación</a:t>
            </a:r>
            <a:r>
              <a:rPr lang="en-US" sz="800" b="1" dirty="0" smtClean="0">
                <a:solidFill>
                  <a:srgbClr val="000000"/>
                </a:solidFill>
                <a:latin typeface="Helvetica" pitchFamily="34" charset="0"/>
                <a:sym typeface="Wingdings" pitchFamily="2" charset="2"/>
              </a:rPr>
              <a:t> </a:t>
            </a:r>
            <a:r>
              <a:rPr lang="en-US" sz="800" b="1" dirty="0" err="1" smtClean="0">
                <a:solidFill>
                  <a:srgbClr val="000000"/>
                </a:solidFill>
                <a:latin typeface="Helvetica" pitchFamily="34" charset="0"/>
                <a:sym typeface="Wingdings" pitchFamily="2" charset="2"/>
              </a:rPr>
              <a:t>específica</a:t>
            </a:r>
            <a:r>
              <a:rPr lang="en-US" sz="800" b="1" dirty="0" smtClean="0">
                <a:solidFill>
                  <a:srgbClr val="000000"/>
                </a:solidFill>
                <a:latin typeface="Helvetica" pitchFamily="34" charset="0"/>
                <a:sym typeface="Wingdings" pitchFamily="2" charset="2"/>
              </a:rPr>
              <a:t> del ECB, </a:t>
            </a:r>
            <a:r>
              <a:rPr lang="en-US" sz="800" b="1" dirty="0" err="1" smtClean="0">
                <a:solidFill>
                  <a:srgbClr val="000000"/>
                </a:solidFill>
                <a:latin typeface="Helvetica" pitchFamily="34" charset="0"/>
                <a:sym typeface="Wingdings" pitchFamily="2" charset="2"/>
              </a:rPr>
              <a:t>pero</a:t>
            </a:r>
            <a:r>
              <a:rPr lang="en-US" sz="800" b="1" dirty="0" smtClean="0">
                <a:solidFill>
                  <a:srgbClr val="000000"/>
                </a:solidFill>
                <a:latin typeface="Helvetica" pitchFamily="34" charset="0"/>
                <a:sym typeface="Wingdings" pitchFamily="2" charset="2"/>
              </a:rPr>
              <a:t> el </a:t>
            </a:r>
            <a:r>
              <a:rPr lang="en-US" sz="800" b="1" dirty="0" err="1" smtClean="0">
                <a:solidFill>
                  <a:srgbClr val="000000"/>
                </a:solidFill>
                <a:latin typeface="Helvetica" pitchFamily="34" charset="0"/>
                <a:sym typeface="Wingdings" pitchFamily="2" charset="2"/>
              </a:rPr>
              <a:t>proceso</a:t>
            </a:r>
            <a:r>
              <a:rPr lang="en-US" sz="800" b="1" dirty="0" smtClean="0">
                <a:solidFill>
                  <a:srgbClr val="000000"/>
                </a:solidFill>
                <a:latin typeface="Helvetica" pitchFamily="34" charset="0"/>
                <a:sym typeface="Wingdings" pitchFamily="2" charset="2"/>
              </a:rPr>
              <a:t> supervisor (TRIM, SREP, …) </a:t>
            </a:r>
            <a:r>
              <a:rPr lang="en-US" sz="800" b="1" dirty="0" err="1" smtClean="0">
                <a:solidFill>
                  <a:srgbClr val="000000"/>
                </a:solidFill>
                <a:latin typeface="Helvetica" pitchFamily="34" charset="0"/>
                <a:sym typeface="Wingdings" pitchFamily="2" charset="2"/>
              </a:rPr>
              <a:t>requiere</a:t>
            </a:r>
            <a:r>
              <a:rPr lang="en-US" sz="800" b="1" dirty="0" smtClean="0">
                <a:solidFill>
                  <a:srgbClr val="000000"/>
                </a:solidFill>
                <a:latin typeface="Helvetica" pitchFamily="34" charset="0"/>
                <a:sym typeface="Wingdings" pitchFamily="2" charset="2"/>
              </a:rPr>
              <a:t> a las </a:t>
            </a:r>
            <a:r>
              <a:rPr lang="en-US" sz="800" b="1" dirty="0" err="1" smtClean="0">
                <a:solidFill>
                  <a:srgbClr val="000000"/>
                </a:solidFill>
                <a:latin typeface="Helvetica" pitchFamily="34" charset="0"/>
                <a:sym typeface="Wingdings" pitchFamily="2" charset="2"/>
              </a:rPr>
              <a:t>entidades</a:t>
            </a:r>
            <a:r>
              <a:rPr lang="en-US" sz="800" b="1" dirty="0" smtClean="0">
                <a:solidFill>
                  <a:srgbClr val="000000"/>
                </a:solidFill>
                <a:latin typeface="Helvetica" pitchFamily="34" charset="0"/>
                <a:sym typeface="Wingdings" pitchFamily="2" charset="2"/>
              </a:rPr>
              <a:t> </a:t>
            </a:r>
            <a:r>
              <a:rPr lang="en-US" sz="800" b="1" dirty="0" err="1" smtClean="0">
                <a:solidFill>
                  <a:srgbClr val="000000"/>
                </a:solidFill>
                <a:latin typeface="Helvetica" pitchFamily="34" charset="0"/>
                <a:sym typeface="Wingdings" pitchFamily="2" charset="2"/>
              </a:rPr>
              <a:t>financieras</a:t>
            </a:r>
            <a:r>
              <a:rPr lang="en-US" sz="800" b="1" dirty="0" smtClean="0">
                <a:solidFill>
                  <a:srgbClr val="000000"/>
                </a:solidFill>
                <a:latin typeface="Helvetica" pitchFamily="34" charset="0"/>
                <a:sym typeface="Wingdings" pitchFamily="2" charset="2"/>
              </a:rPr>
              <a:t> </a:t>
            </a:r>
            <a:r>
              <a:rPr lang="en-US" sz="800" b="1" dirty="0" err="1" smtClean="0">
                <a:solidFill>
                  <a:srgbClr val="000000"/>
                </a:solidFill>
                <a:latin typeface="Helvetica" pitchFamily="34" charset="0"/>
                <a:sym typeface="Wingdings" pitchFamily="2" charset="2"/>
              </a:rPr>
              <a:t>tener</a:t>
            </a:r>
            <a:r>
              <a:rPr lang="en-US" sz="800" b="1" dirty="0" smtClean="0">
                <a:solidFill>
                  <a:srgbClr val="000000"/>
                </a:solidFill>
                <a:latin typeface="Helvetica" pitchFamily="34" charset="0"/>
                <a:sym typeface="Wingdings" pitchFamily="2" charset="2"/>
              </a:rPr>
              <a:t> un plan de </a:t>
            </a:r>
            <a:r>
              <a:rPr lang="en-US" sz="800" b="1" dirty="0" err="1" smtClean="0">
                <a:solidFill>
                  <a:srgbClr val="000000"/>
                </a:solidFill>
                <a:latin typeface="Helvetica" pitchFamily="34" charset="0"/>
                <a:sym typeface="Wingdings" pitchFamily="2" charset="2"/>
              </a:rPr>
              <a:t>gestión</a:t>
            </a:r>
            <a:r>
              <a:rPr lang="en-US" sz="800" b="1" dirty="0" smtClean="0">
                <a:solidFill>
                  <a:srgbClr val="000000"/>
                </a:solidFill>
                <a:latin typeface="Helvetica" pitchFamily="34" charset="0"/>
                <a:sym typeface="Wingdings" pitchFamily="2" charset="2"/>
              </a:rPr>
              <a:t> del </a:t>
            </a:r>
            <a:r>
              <a:rPr lang="en-US" sz="800" b="1" dirty="0" err="1" smtClean="0">
                <a:solidFill>
                  <a:srgbClr val="000000"/>
                </a:solidFill>
                <a:latin typeface="Helvetica" pitchFamily="34" charset="0"/>
                <a:sym typeface="Wingdings" pitchFamily="2" charset="2"/>
              </a:rPr>
              <a:t>riesgo</a:t>
            </a:r>
            <a:r>
              <a:rPr lang="en-US" sz="800" b="1" dirty="0" smtClean="0">
                <a:solidFill>
                  <a:srgbClr val="000000"/>
                </a:solidFill>
                <a:latin typeface="Helvetica" pitchFamily="34" charset="0"/>
                <a:sym typeface="Wingdings" pitchFamily="2" charset="2"/>
              </a:rPr>
              <a:t> de </a:t>
            </a:r>
            <a:r>
              <a:rPr lang="en-US" sz="800" b="1" dirty="0" err="1" smtClean="0">
                <a:solidFill>
                  <a:srgbClr val="000000"/>
                </a:solidFill>
                <a:latin typeface="Helvetica" pitchFamily="34" charset="0"/>
                <a:sym typeface="Wingdings" pitchFamily="2" charset="2"/>
              </a:rPr>
              <a:t>modelo</a:t>
            </a:r>
            <a:r>
              <a:rPr lang="en-US" sz="800" b="1" dirty="0" smtClean="0">
                <a:solidFill>
                  <a:srgbClr val="000000"/>
                </a:solidFill>
                <a:latin typeface="Helvetica" pitchFamily="34" charset="0"/>
                <a:sym typeface="Wingdings" pitchFamily="2" charset="2"/>
              </a:rPr>
              <a:t>,</a:t>
            </a:r>
            <a:r>
              <a:rPr lang="en-US" sz="800" dirty="0" smtClean="0">
                <a:solidFill>
                  <a:srgbClr val="000000"/>
                </a:solidFill>
                <a:latin typeface="Helvetica" pitchFamily="34" charset="0"/>
                <a:sym typeface="Wingdings" pitchFamily="2" charset="2"/>
              </a:rPr>
              <a:t> sin </a:t>
            </a:r>
            <a:r>
              <a:rPr lang="en-US" sz="800" dirty="0" err="1" smtClean="0">
                <a:solidFill>
                  <a:srgbClr val="000000"/>
                </a:solidFill>
                <a:latin typeface="Helvetica" pitchFamily="34" charset="0"/>
                <a:sym typeface="Wingdings" pitchFamily="2" charset="2"/>
              </a:rPr>
              <a:t>exigencias</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estrictas</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ni</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específicas</a:t>
            </a:r>
            <a:r>
              <a:rPr lang="en-US" sz="800" dirty="0">
                <a:solidFill>
                  <a:srgbClr val="000000"/>
                </a:solidFill>
                <a:latin typeface="Helvetica" pitchFamily="34" charset="0"/>
                <a:sym typeface="Wingdings" pitchFamily="2" charset="2"/>
              </a:rPr>
              <a:t>.</a:t>
            </a:r>
          </a:p>
          <a:p>
            <a:pPr marL="0" lvl="1" fontAlgn="auto">
              <a:spcBef>
                <a:spcPts val="0"/>
              </a:spcBef>
              <a:spcAft>
                <a:spcPts val="600"/>
              </a:spcAft>
              <a:buClr>
                <a:srgbClr val="002569"/>
              </a:buClr>
            </a:pPr>
            <a:r>
              <a:rPr lang="en-US" sz="800" dirty="0" err="1" smtClean="0">
                <a:solidFill>
                  <a:srgbClr val="000000"/>
                </a:solidFill>
                <a:latin typeface="Helvetica" pitchFamily="34" charset="0"/>
                <a:sym typeface="Wingdings" pitchFamily="2" charset="2"/>
              </a:rPr>
              <a:t>Además</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recientes</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inspecciones</a:t>
            </a:r>
            <a:r>
              <a:rPr lang="en-US" sz="800" dirty="0" smtClean="0">
                <a:solidFill>
                  <a:srgbClr val="000000"/>
                </a:solidFill>
                <a:latin typeface="Helvetica" pitchFamily="34" charset="0"/>
                <a:sym typeface="Wingdings" pitchFamily="2" charset="2"/>
              </a:rPr>
              <a:t> on-site (OSI) </a:t>
            </a:r>
            <a:r>
              <a:rPr lang="en-US" sz="800" dirty="0" err="1" smtClean="0">
                <a:solidFill>
                  <a:srgbClr val="000000"/>
                </a:solidFill>
                <a:latin typeface="Helvetica" pitchFamily="34" charset="0"/>
                <a:sym typeface="Wingdings" pitchFamily="2" charset="2"/>
              </a:rPr>
              <a:t>realizadas</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por</a:t>
            </a:r>
            <a:r>
              <a:rPr lang="en-US" sz="800" dirty="0" smtClean="0">
                <a:solidFill>
                  <a:srgbClr val="000000"/>
                </a:solidFill>
                <a:latin typeface="Helvetica" pitchFamily="34" charset="0"/>
                <a:sym typeface="Wingdings" pitchFamily="2" charset="2"/>
              </a:rPr>
              <a:t> el ECB </a:t>
            </a:r>
            <a:r>
              <a:rPr lang="en-US" sz="800" dirty="0" err="1" smtClean="0">
                <a:solidFill>
                  <a:srgbClr val="000000"/>
                </a:solidFill>
                <a:latin typeface="Helvetica" pitchFamily="34" charset="0"/>
                <a:sym typeface="Wingdings" pitchFamily="2" charset="2"/>
              </a:rPr>
              <a:t>están</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también</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centradas</a:t>
            </a:r>
            <a:r>
              <a:rPr lang="en-US" sz="800" dirty="0" smtClean="0">
                <a:solidFill>
                  <a:srgbClr val="000000"/>
                </a:solidFill>
                <a:latin typeface="Helvetica" pitchFamily="34" charset="0"/>
                <a:sym typeface="Wingdings" pitchFamily="2" charset="2"/>
              </a:rPr>
              <a:t> </a:t>
            </a:r>
            <a:r>
              <a:rPr lang="en-US" sz="800" dirty="0" err="1" smtClean="0">
                <a:solidFill>
                  <a:srgbClr val="000000"/>
                </a:solidFill>
                <a:latin typeface="Helvetica" pitchFamily="34" charset="0"/>
                <a:sym typeface="Wingdings" pitchFamily="2" charset="2"/>
              </a:rPr>
              <a:t>en</a:t>
            </a:r>
            <a:r>
              <a:rPr lang="en-US" sz="800" dirty="0" smtClean="0">
                <a:solidFill>
                  <a:srgbClr val="000000"/>
                </a:solidFill>
                <a:latin typeface="Helvetica" pitchFamily="34" charset="0"/>
                <a:sym typeface="Wingdings" pitchFamily="2" charset="2"/>
              </a:rPr>
              <a:t> la </a:t>
            </a:r>
            <a:r>
              <a:rPr lang="en-US" sz="800" dirty="0" err="1" smtClean="0">
                <a:solidFill>
                  <a:srgbClr val="000000"/>
                </a:solidFill>
                <a:latin typeface="Helvetica" pitchFamily="34" charset="0"/>
                <a:sym typeface="Wingdings" pitchFamily="2" charset="2"/>
              </a:rPr>
              <a:t>práctica</a:t>
            </a:r>
            <a:r>
              <a:rPr lang="en-US" sz="800" dirty="0" smtClean="0">
                <a:solidFill>
                  <a:srgbClr val="000000"/>
                </a:solidFill>
                <a:latin typeface="Helvetica" pitchFamily="34" charset="0"/>
                <a:sym typeface="Wingdings" pitchFamily="2" charset="2"/>
              </a:rPr>
              <a:t> de la </a:t>
            </a:r>
            <a:r>
              <a:rPr lang="en-US" sz="800" dirty="0" err="1" smtClean="0">
                <a:solidFill>
                  <a:srgbClr val="000000"/>
                </a:solidFill>
                <a:latin typeface="Helvetica" pitchFamily="34" charset="0"/>
                <a:sym typeface="Wingdings" pitchFamily="2" charset="2"/>
              </a:rPr>
              <a:t>gestión</a:t>
            </a:r>
            <a:r>
              <a:rPr lang="en-US" sz="800" dirty="0" smtClean="0">
                <a:solidFill>
                  <a:srgbClr val="000000"/>
                </a:solidFill>
                <a:latin typeface="Helvetica" pitchFamily="34" charset="0"/>
                <a:sym typeface="Wingdings" pitchFamily="2" charset="2"/>
              </a:rPr>
              <a:t> de </a:t>
            </a:r>
            <a:r>
              <a:rPr lang="en-US" sz="800" dirty="0" err="1" smtClean="0">
                <a:solidFill>
                  <a:srgbClr val="000000"/>
                </a:solidFill>
                <a:latin typeface="Helvetica" pitchFamily="34" charset="0"/>
                <a:sym typeface="Wingdings" pitchFamily="2" charset="2"/>
              </a:rPr>
              <a:t>riesgo</a:t>
            </a:r>
            <a:r>
              <a:rPr lang="en-US" sz="800" dirty="0" smtClean="0">
                <a:solidFill>
                  <a:srgbClr val="000000"/>
                </a:solidFill>
                <a:latin typeface="Helvetica" pitchFamily="34" charset="0"/>
                <a:sym typeface="Wingdings" pitchFamily="2" charset="2"/>
              </a:rPr>
              <a:t> de </a:t>
            </a:r>
            <a:r>
              <a:rPr lang="en-US" sz="800" dirty="0" err="1" smtClean="0">
                <a:solidFill>
                  <a:srgbClr val="000000"/>
                </a:solidFill>
                <a:latin typeface="Helvetica" pitchFamily="34" charset="0"/>
                <a:sym typeface="Wingdings" pitchFamily="2" charset="2"/>
              </a:rPr>
              <a:t>modelo</a:t>
            </a:r>
            <a:r>
              <a:rPr lang="en-US" sz="800" dirty="0" smtClean="0">
                <a:solidFill>
                  <a:srgbClr val="000000"/>
                </a:solidFill>
                <a:latin typeface="Helvetica" pitchFamily="34" charset="0"/>
                <a:sym typeface="Wingdings" pitchFamily="2" charset="2"/>
              </a:rPr>
              <a:t>.</a:t>
            </a:r>
          </a:p>
        </p:txBody>
      </p:sp>
      <p:pic>
        <p:nvPicPr>
          <p:cNvPr id="566" name="Picture 12" descr="Flag pin. Download flag icon of European Union at PNG format"/>
          <p:cNvPicPr preferRelativeResize="0">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8610" y="3709886"/>
            <a:ext cx="456607" cy="277140"/>
          </a:xfrm>
          <a:prstGeom prst="rect">
            <a:avLst/>
          </a:prstGeom>
          <a:noFill/>
          <a:extLst>
            <a:ext uri="{909E8E84-426E-40DD-AFC4-6F175D3DCCD1}">
              <a14:hiddenFill xmlns:a14="http://schemas.microsoft.com/office/drawing/2010/main">
                <a:solidFill>
                  <a:srgbClr val="FFFFFF"/>
                </a:solidFill>
              </a14:hiddenFill>
            </a:ext>
          </a:extLst>
        </p:spPr>
      </p:pic>
      <p:pic>
        <p:nvPicPr>
          <p:cNvPr id="561" name="Picture 2" descr="Flag pin. Download flag icon of United Kingdom at PNG format"/>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56137" y="1557128"/>
            <a:ext cx="428657" cy="27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30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90" name="Rectangle 89"/>
          <p:cNvSpPr/>
          <p:nvPr/>
        </p:nvSpPr>
        <p:spPr>
          <a:xfrm>
            <a:off x="1943094" y="3034569"/>
            <a:ext cx="4716000" cy="540000"/>
          </a:xfrm>
          <a:prstGeom prst="rect">
            <a:avLst/>
          </a:prstGeom>
          <a:solidFill>
            <a:schemeClr val="bg1">
              <a:lumMod val="95000"/>
            </a:schemeClr>
          </a:solidFill>
          <a:ln>
            <a:solidFill>
              <a:schemeClr val="bg1">
                <a:lumMod val="95000"/>
              </a:schemeClr>
            </a:solidFill>
          </a:ln>
          <a:effectLst/>
        </p:spPr>
        <p:txBody>
          <a:bodyPr wrap="square" anchor="ctr">
            <a:normAutofit/>
          </a:bodyPr>
          <a:lstStyle/>
          <a:p>
            <a:pPr marL="179388" marR="0" lvl="2" indent="-171450" algn="just" defTabSz="914400" eaLnBrk="1" fontAlgn="base" latinLnBrk="0" hangingPunct="1">
              <a:lnSpc>
                <a:spcPct val="90000"/>
              </a:lnSpc>
              <a:spcBef>
                <a:spcPts val="600"/>
              </a:spcBef>
              <a:spcAft>
                <a:spcPts val="0"/>
              </a:spcAft>
              <a:buClrTx/>
              <a:buSzTx/>
              <a:buFont typeface="Arial" panose="020B0604020202020204" pitchFamily="34" charset="0"/>
              <a:buChar char="•"/>
              <a:tabLst/>
              <a:defRPr/>
            </a:pPr>
            <a:r>
              <a:rPr kumimoji="0" lang="es-MX" sz="800" b="1" i="0" u="none" strike="noStrike" kern="0" cap="none" spc="0" normalizeH="0" baseline="0" noProof="0" dirty="0" err="1" smtClean="0">
                <a:ln>
                  <a:noFill/>
                </a:ln>
                <a:solidFill>
                  <a:srgbClr val="000000"/>
                </a:solidFill>
                <a:effectLst/>
                <a:uLnTx/>
                <a:uFillTx/>
                <a:latin typeface="Helvetica" pitchFamily="34" charset="0"/>
              </a:rPr>
              <a:t>Supervisory</a:t>
            </a:r>
            <a:r>
              <a:rPr kumimoji="0" lang="es-MX" sz="800" b="1" i="0" u="none" strike="noStrike" kern="0" cap="none" spc="0" normalizeH="0" baseline="0" noProof="0" dirty="0" smtClean="0">
                <a:ln>
                  <a:noFill/>
                </a:ln>
                <a:solidFill>
                  <a:srgbClr val="000000"/>
                </a:solidFill>
                <a:effectLst/>
                <a:uLnTx/>
                <a:uFillTx/>
                <a:latin typeface="Helvetica" pitchFamily="34" charset="0"/>
              </a:rPr>
              <a:t> </a:t>
            </a:r>
            <a:r>
              <a:rPr kumimoji="0" lang="es-MX" sz="800" b="1" i="0" u="none" strike="noStrike" kern="0" cap="none" spc="0" normalizeH="0" baseline="0" noProof="0" dirty="0" err="1" smtClean="0">
                <a:ln>
                  <a:noFill/>
                </a:ln>
                <a:solidFill>
                  <a:srgbClr val="000000"/>
                </a:solidFill>
                <a:effectLst/>
                <a:uLnTx/>
                <a:uFillTx/>
                <a:latin typeface="Helvetica" pitchFamily="34" charset="0"/>
              </a:rPr>
              <a:t>Guidance</a:t>
            </a:r>
            <a:r>
              <a:rPr kumimoji="0" lang="es-MX" sz="800" b="1" i="0" u="none" strike="noStrike" kern="0" cap="none" spc="0" normalizeH="0" baseline="0" noProof="0" dirty="0" smtClean="0">
                <a:ln>
                  <a:noFill/>
                </a:ln>
                <a:solidFill>
                  <a:srgbClr val="000000"/>
                </a:solidFill>
                <a:effectLst/>
                <a:uLnTx/>
                <a:uFillTx/>
                <a:latin typeface="Helvetica" pitchFamily="34" charset="0"/>
              </a:rPr>
              <a:t> </a:t>
            </a:r>
            <a:r>
              <a:rPr kumimoji="0" lang="es-MX" sz="800" b="1" i="0" u="none" strike="noStrike" kern="0" cap="none" spc="0" normalizeH="0" baseline="0" noProof="0" dirty="0" err="1" smtClean="0">
                <a:ln>
                  <a:noFill/>
                </a:ln>
                <a:solidFill>
                  <a:srgbClr val="000000"/>
                </a:solidFill>
                <a:effectLst/>
                <a:uLnTx/>
                <a:uFillTx/>
                <a:latin typeface="Helvetica" pitchFamily="34" charset="0"/>
              </a:rPr>
              <a:t>on</a:t>
            </a:r>
            <a:r>
              <a:rPr kumimoji="0" lang="es-MX" sz="800" b="1" i="0" u="none" strike="noStrike" kern="0" cap="none" spc="0" normalizeH="0" baseline="0" noProof="0" dirty="0" smtClean="0">
                <a:ln>
                  <a:noFill/>
                </a:ln>
                <a:solidFill>
                  <a:srgbClr val="000000"/>
                </a:solidFill>
                <a:effectLst/>
                <a:uLnTx/>
                <a:uFillTx/>
                <a:latin typeface="Helvetica" pitchFamily="34" charset="0"/>
              </a:rPr>
              <a:t> MRM (OCC/</a:t>
            </a:r>
            <a:r>
              <a:rPr kumimoji="0" lang="es-MX" sz="800" b="1" i="0" u="none" strike="noStrike" kern="0" cap="none" spc="0" normalizeH="0" baseline="0" noProof="0" dirty="0" err="1" smtClean="0">
                <a:ln>
                  <a:noFill/>
                </a:ln>
                <a:solidFill>
                  <a:srgbClr val="000000"/>
                </a:solidFill>
                <a:effectLst/>
                <a:uLnTx/>
                <a:uFillTx/>
                <a:latin typeface="Helvetica" pitchFamily="34" charset="0"/>
              </a:rPr>
              <a:t>Fed</a:t>
            </a:r>
            <a:r>
              <a:rPr kumimoji="0" lang="es-MX" sz="800" b="1" i="0" u="none" strike="noStrike" kern="0" cap="none" spc="0" normalizeH="0" baseline="0" noProof="0" dirty="0" smtClean="0">
                <a:ln>
                  <a:noFill/>
                </a:ln>
                <a:solidFill>
                  <a:srgbClr val="000000"/>
                </a:solidFill>
                <a:effectLst/>
                <a:uLnTx/>
                <a:uFillTx/>
                <a:latin typeface="Helvetica" pitchFamily="34" charset="0"/>
              </a:rPr>
              <a:t>)</a:t>
            </a:r>
            <a:r>
              <a:rPr kumimoji="0" lang="es-MX" sz="800" b="0" i="0" u="none" strike="noStrike" kern="0" cap="none" spc="0" normalizeH="0" baseline="0" noProof="0" dirty="0" smtClean="0">
                <a:ln>
                  <a:noFill/>
                </a:ln>
                <a:solidFill>
                  <a:srgbClr val="000000"/>
                </a:solidFill>
                <a:effectLst/>
                <a:uLnTx/>
                <a:uFillTx/>
                <a:latin typeface="Helvetica" pitchFamily="34" charset="0"/>
              </a:rPr>
              <a:t>: directrices generales de </a:t>
            </a:r>
            <a:r>
              <a:rPr kumimoji="0" lang="es-MX" sz="800" b="1" i="0" u="none" strike="noStrike" kern="0" cap="none" spc="0" normalizeH="0" baseline="0" noProof="0" dirty="0" smtClean="0">
                <a:ln>
                  <a:noFill/>
                </a:ln>
                <a:solidFill>
                  <a:srgbClr val="000000"/>
                </a:solidFill>
                <a:effectLst/>
                <a:uLnTx/>
                <a:uFillTx/>
                <a:latin typeface="Helvetica" pitchFamily="34" charset="0"/>
              </a:rPr>
              <a:t>gestión del riesgo de modelo mediante un </a:t>
            </a:r>
            <a:r>
              <a:rPr kumimoji="0" lang="es-MX" sz="800" b="1" i="0" u="none" strike="noStrike" kern="0" cap="none" spc="0" normalizeH="0" baseline="0" noProof="0" dirty="0" err="1" smtClean="0">
                <a:ln>
                  <a:noFill/>
                </a:ln>
                <a:solidFill>
                  <a:srgbClr val="000000"/>
                </a:solidFill>
                <a:effectLst/>
                <a:uLnTx/>
                <a:uFillTx/>
                <a:latin typeface="Helvetica" pitchFamily="34" charset="0"/>
              </a:rPr>
              <a:t>framework</a:t>
            </a:r>
            <a:r>
              <a:rPr kumimoji="0" lang="es-MX" sz="800" b="0" i="0" u="none" strike="noStrike" kern="0" cap="none" spc="0" normalizeH="0" baseline="0" noProof="0" dirty="0" smtClean="0">
                <a:ln>
                  <a:noFill/>
                </a:ln>
                <a:solidFill>
                  <a:srgbClr val="000000"/>
                </a:solidFill>
                <a:effectLst/>
                <a:uLnTx/>
                <a:uFillTx/>
                <a:latin typeface="Helvetica" pitchFamily="34" charset="0"/>
              </a:rPr>
              <a:t> que abarca desarrollo e implementación, uso, validación, gobierno, políticas y control, y documentación de los modelos.</a:t>
            </a:r>
          </a:p>
        </p:txBody>
      </p:sp>
      <p:cxnSp>
        <p:nvCxnSpPr>
          <p:cNvPr id="44" name="Straight Connector 43"/>
          <p:cNvCxnSpPr/>
          <p:nvPr>
            <p:custDataLst>
              <p:tags r:id="rId1"/>
            </p:custDataLst>
          </p:nvPr>
        </p:nvCxnSpPr>
        <p:spPr>
          <a:xfrm flipV="1">
            <a:off x="6731220" y="1558010"/>
            <a:ext cx="1836000" cy="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
            </p:custDataLst>
          </p:nvPr>
        </p:nvCxnSpPr>
        <p:spPr>
          <a:xfrm>
            <a:off x="546102" y="1558010"/>
            <a:ext cx="60001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3"/>
            </p:custDataLst>
          </p:nvPr>
        </p:nvSpPr>
        <p:spPr>
          <a:xfrm>
            <a:off x="1991430" y="1408429"/>
            <a:ext cx="3132000" cy="216000"/>
          </a:xfrm>
          <a:prstGeom prst="rect">
            <a:avLst/>
          </a:prstGeom>
          <a:solidFill>
            <a:schemeClr val="bg1"/>
          </a:solidFill>
        </p:spPr>
        <p:txBody>
          <a:bodyPr wrap="none">
            <a:spAutoFit/>
          </a:bodyPr>
          <a:lstStyle/>
          <a:p>
            <a:pPr algn="ctr"/>
            <a:r>
              <a:rPr lang="es-ES" sz="1050" b="1" dirty="0">
                <a:solidFill>
                  <a:srgbClr val="002060"/>
                </a:solidFill>
                <a:latin typeface="Helvetica" pitchFamily="34" charset="0"/>
              </a:rPr>
              <a:t>Normativa relevante sobre riesgo de </a:t>
            </a:r>
            <a:r>
              <a:rPr lang="es-ES" sz="1050" b="1" dirty="0" smtClean="0">
                <a:solidFill>
                  <a:srgbClr val="002060"/>
                </a:solidFill>
                <a:latin typeface="Helvetica" pitchFamily="34" charset="0"/>
              </a:rPr>
              <a:t>modelo</a:t>
            </a:r>
            <a:endParaRPr lang="es-ES" sz="1050" b="1" dirty="0">
              <a:solidFill>
                <a:srgbClr val="002060"/>
              </a:solidFill>
              <a:latin typeface="Helvetica" pitchFamily="34" charset="0"/>
            </a:endParaRPr>
          </a:p>
        </p:txBody>
      </p:sp>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smtClean="0">
                <a:solidFill>
                  <a:srgbClr val="202B6C"/>
                </a:solidFill>
                <a:latin typeface="Helvetica" pitchFamily="34" charset="0"/>
                <a:ea typeface="ＭＳ Ｐゴシック" pitchFamily="16" charset="-128"/>
              </a:rPr>
              <a:t>Principales </a:t>
            </a:r>
            <a:r>
              <a:rPr lang="es-ES" sz="2100" b="1" dirty="0">
                <a:solidFill>
                  <a:srgbClr val="202B6C"/>
                </a:solidFill>
                <a:latin typeface="Helvetica" pitchFamily="34" charset="0"/>
                <a:ea typeface="ＭＳ Ｐゴシック" pitchFamily="16" charset="-128"/>
              </a:rPr>
              <a:t>N</a:t>
            </a:r>
            <a:r>
              <a:rPr lang="es-ES" sz="2100" b="1" dirty="0" smtClean="0">
                <a:solidFill>
                  <a:srgbClr val="202B6C"/>
                </a:solidFill>
                <a:latin typeface="Helvetica" pitchFamily="34" charset="0"/>
                <a:ea typeface="ＭＳ Ｐゴシック" pitchFamily="16" charset="-128"/>
              </a:rPr>
              <a:t>ormas</a:t>
            </a:r>
          </a:p>
        </p:txBody>
      </p:sp>
      <p:sp>
        <p:nvSpPr>
          <p:cNvPr id="22" name="Content Placeholder 2"/>
          <p:cNvSpPr>
            <a:spLocks noGrp="1"/>
          </p:cNvSpPr>
          <p:nvPr>
            <p:ph idx="1"/>
            <p:custDataLst>
              <p:tags r:id="rId4"/>
            </p:custDataLst>
          </p:nvPr>
        </p:nvSpPr>
        <p:spPr>
          <a:xfrm>
            <a:off x="467544" y="874002"/>
            <a:ext cx="8101234"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Actualmente existe poca normativa que regule el riesgo de modelo; los documentos más relevantes son la </a:t>
            </a:r>
            <a:r>
              <a:rPr lang="es-ES" sz="1100" b="1" dirty="0" err="1">
                <a:solidFill>
                  <a:schemeClr val="tx2">
                    <a:lumMod val="75000"/>
                  </a:schemeClr>
                </a:solidFill>
                <a:latin typeface="Helvetica" pitchFamily="34" charset="0"/>
              </a:rPr>
              <a:t>Supervisory</a:t>
            </a:r>
            <a:r>
              <a:rPr lang="es-ES" sz="1100" b="1" dirty="0">
                <a:solidFill>
                  <a:schemeClr val="tx2">
                    <a:lumMod val="75000"/>
                  </a:schemeClr>
                </a:solidFill>
                <a:latin typeface="Helvetica" pitchFamily="34" charset="0"/>
              </a:rPr>
              <a:t> </a:t>
            </a:r>
            <a:r>
              <a:rPr lang="es-ES" sz="1100" b="1" dirty="0" err="1">
                <a:solidFill>
                  <a:schemeClr val="tx2">
                    <a:lumMod val="75000"/>
                  </a:schemeClr>
                </a:solidFill>
                <a:latin typeface="Helvetica" pitchFamily="34" charset="0"/>
              </a:rPr>
              <a:t>Guidance</a:t>
            </a:r>
            <a:r>
              <a:rPr lang="es-ES" sz="1100" b="1" dirty="0">
                <a:solidFill>
                  <a:schemeClr val="tx2">
                    <a:lumMod val="75000"/>
                  </a:schemeClr>
                </a:solidFill>
                <a:latin typeface="Helvetica" pitchFamily="34" charset="0"/>
              </a:rPr>
              <a:t> </a:t>
            </a:r>
            <a:r>
              <a:rPr lang="es-ES" sz="1100" b="1" dirty="0" err="1">
                <a:solidFill>
                  <a:schemeClr val="tx2">
                    <a:lumMod val="75000"/>
                  </a:schemeClr>
                </a:solidFill>
                <a:latin typeface="Helvetica" pitchFamily="34" charset="0"/>
              </a:rPr>
              <a:t>on</a:t>
            </a:r>
            <a:r>
              <a:rPr lang="es-ES" sz="1100" b="1" dirty="0">
                <a:solidFill>
                  <a:schemeClr val="tx2">
                    <a:lumMod val="75000"/>
                  </a:schemeClr>
                </a:solidFill>
                <a:latin typeface="Helvetica" pitchFamily="34" charset="0"/>
              </a:rPr>
              <a:t> MRM (OCC-</a:t>
            </a:r>
            <a:r>
              <a:rPr lang="es-ES" sz="1100" b="1" dirty="0" err="1">
                <a:solidFill>
                  <a:schemeClr val="tx2">
                    <a:lumMod val="75000"/>
                  </a:schemeClr>
                </a:solidFill>
                <a:latin typeface="Helvetica" pitchFamily="34" charset="0"/>
              </a:rPr>
              <a:t>Fed</a:t>
            </a:r>
            <a:r>
              <a:rPr lang="es-ES" sz="1100" b="1" dirty="0">
                <a:solidFill>
                  <a:schemeClr val="tx2">
                    <a:lumMod val="75000"/>
                  </a:schemeClr>
                </a:solidFill>
                <a:latin typeface="Helvetica" pitchFamily="34" charset="0"/>
              </a:rPr>
              <a:t>) y el </a:t>
            </a:r>
            <a:r>
              <a:rPr lang="es-ES" sz="1100" b="1" dirty="0" err="1">
                <a:solidFill>
                  <a:schemeClr val="tx2">
                    <a:lumMod val="75000"/>
                  </a:schemeClr>
                </a:solidFill>
                <a:latin typeface="Helvetica" pitchFamily="34" charset="0"/>
              </a:rPr>
              <a:t>Prudent</a:t>
            </a:r>
            <a:r>
              <a:rPr lang="es-ES" sz="1100" b="1" dirty="0">
                <a:solidFill>
                  <a:schemeClr val="tx2">
                    <a:lumMod val="75000"/>
                  </a:schemeClr>
                </a:solidFill>
                <a:latin typeface="Helvetica" pitchFamily="34" charset="0"/>
              </a:rPr>
              <a:t> </a:t>
            </a:r>
            <a:r>
              <a:rPr lang="es-ES" sz="1100" b="1" dirty="0" err="1">
                <a:solidFill>
                  <a:schemeClr val="tx2">
                    <a:lumMod val="75000"/>
                  </a:schemeClr>
                </a:solidFill>
                <a:latin typeface="Helvetica" pitchFamily="34" charset="0"/>
              </a:rPr>
              <a:t>Valuation</a:t>
            </a:r>
            <a:r>
              <a:rPr lang="es-ES" sz="1100" b="1" dirty="0">
                <a:solidFill>
                  <a:schemeClr val="tx2">
                    <a:lumMod val="75000"/>
                  </a:schemeClr>
                </a:solidFill>
                <a:latin typeface="Helvetica" pitchFamily="34" charset="0"/>
              </a:rPr>
              <a:t> (EBA)</a:t>
            </a:r>
          </a:p>
        </p:txBody>
      </p:sp>
      <p:sp>
        <p:nvSpPr>
          <p:cNvPr id="43" name="Rectangle 42"/>
          <p:cNvSpPr/>
          <p:nvPr>
            <p:custDataLst>
              <p:tags r:id="rId5"/>
            </p:custDataLst>
          </p:nvPr>
        </p:nvSpPr>
        <p:spPr>
          <a:xfrm>
            <a:off x="6695220" y="1295026"/>
            <a:ext cx="1908000" cy="216000"/>
          </a:xfrm>
          <a:prstGeom prst="rect">
            <a:avLst/>
          </a:prstGeom>
          <a:solidFill>
            <a:schemeClr val="bg1"/>
          </a:solidFill>
        </p:spPr>
        <p:txBody>
          <a:bodyPr wrap="none">
            <a:spAutoFit/>
          </a:bodyPr>
          <a:lstStyle/>
          <a:p>
            <a:pPr algn="ctr"/>
            <a:r>
              <a:rPr lang="es-ES" sz="1050" b="1" dirty="0">
                <a:solidFill>
                  <a:srgbClr val="002060"/>
                </a:solidFill>
                <a:latin typeface="Helvetica" pitchFamily="34" charset="0"/>
              </a:rPr>
              <a:t>¿Cuantificación detallada?</a:t>
            </a:r>
          </a:p>
        </p:txBody>
      </p:sp>
      <p:sp>
        <p:nvSpPr>
          <p:cNvPr id="63" name="Pentagon 62"/>
          <p:cNvSpPr/>
          <p:nvPr/>
        </p:nvSpPr>
        <p:spPr>
          <a:xfrm>
            <a:off x="575927" y="3750837"/>
            <a:ext cx="1512646" cy="521721"/>
          </a:xfrm>
          <a:prstGeom prst="homePlate">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rgbClr val="FFFFFF"/>
              </a:solidFill>
            </a:endParaRPr>
          </a:p>
        </p:txBody>
      </p:sp>
      <p:sp>
        <p:nvSpPr>
          <p:cNvPr id="64" name="Pentagon 63"/>
          <p:cNvSpPr/>
          <p:nvPr/>
        </p:nvSpPr>
        <p:spPr>
          <a:xfrm>
            <a:off x="575927" y="3056722"/>
            <a:ext cx="1512646" cy="521519"/>
          </a:xfrm>
          <a:prstGeom prst="homePlate">
            <a:avLst/>
          </a:prstGeom>
          <a:solidFill>
            <a:srgbClr val="002060"/>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rgbClr val="FFFFFF"/>
              </a:solidFill>
            </a:endParaRPr>
          </a:p>
        </p:txBody>
      </p:sp>
      <p:pic>
        <p:nvPicPr>
          <p:cNvPr id="65" name="Picture 4" descr="http://www.safesystems.com/wp-content/uploads/2013/06/oc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198" y="3091806"/>
            <a:ext cx="481244" cy="45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http://2.bp.blogspot.com/-_FARG3-PiHc/UCT0FJiLkMI/AAAAAAAAAKY/3m93zbx4xpM/s1600/FederalReserveBoardSe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43508" y="3081736"/>
            <a:ext cx="481244" cy="454536"/>
          </a:xfrm>
          <a:prstGeom prst="rect">
            <a:avLst/>
          </a:prstGeom>
          <a:noFill/>
          <a:extLst>
            <a:ext uri="{909E8E84-426E-40DD-AFC4-6F175D3DCCD1}">
              <a14:hiddenFill xmlns:a14="http://schemas.microsoft.com/office/drawing/2010/main">
                <a:solidFill>
                  <a:srgbClr val="FFFFFF"/>
                </a:solidFill>
              </a14:hiddenFill>
            </a:ext>
          </a:extLst>
        </p:spPr>
      </p:pic>
      <p:sp>
        <p:nvSpPr>
          <p:cNvPr id="67" name="Pentagon 66"/>
          <p:cNvSpPr/>
          <p:nvPr/>
        </p:nvSpPr>
        <p:spPr>
          <a:xfrm>
            <a:off x="575927" y="2329303"/>
            <a:ext cx="1512646" cy="521721"/>
          </a:xfrm>
          <a:prstGeom prst="homePlate">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rgbClr val="FFFFFF"/>
              </a:solidFill>
            </a:endParaRPr>
          </a:p>
        </p:txBody>
      </p:sp>
      <p:sp>
        <p:nvSpPr>
          <p:cNvPr id="68" name="Pentagon 67"/>
          <p:cNvSpPr/>
          <p:nvPr/>
        </p:nvSpPr>
        <p:spPr>
          <a:xfrm>
            <a:off x="575927" y="1660369"/>
            <a:ext cx="1512646" cy="521721"/>
          </a:xfrm>
          <a:prstGeom prst="homePlate">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rgbClr val="FFFFFF"/>
              </a:solidFill>
            </a:endParaRPr>
          </a:p>
        </p:txBody>
      </p:sp>
      <p:pic>
        <p:nvPicPr>
          <p:cNvPr id="69" name="Picture 4" descr="http://www.financialregulationforum.com/wpmember/wp-content/uploads/2009/10/bis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0935" y="1706373"/>
            <a:ext cx="567828" cy="429711"/>
          </a:xfrm>
          <a:prstGeom prst="rect">
            <a:avLst/>
          </a:prstGeom>
          <a:noFill/>
          <a:extLst>
            <a:ext uri="{909E8E84-426E-40DD-AFC4-6F175D3DCCD1}">
              <a14:hiddenFill xmlns:a14="http://schemas.microsoft.com/office/drawing/2010/main">
                <a:solidFill>
                  <a:srgbClr val="FFFFFF"/>
                </a:solidFill>
              </a14:hiddenFill>
            </a:ext>
          </a:extLst>
        </p:spPr>
      </p:pic>
      <p:sp>
        <p:nvSpPr>
          <p:cNvPr id="70" name="Pentagon 69"/>
          <p:cNvSpPr/>
          <p:nvPr/>
        </p:nvSpPr>
        <p:spPr>
          <a:xfrm>
            <a:off x="575927" y="4420041"/>
            <a:ext cx="1512646" cy="521721"/>
          </a:xfrm>
          <a:prstGeom prst="homePlate">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rgbClr val="FFFFFF"/>
              </a:solidFill>
            </a:endParaRPr>
          </a:p>
        </p:txBody>
      </p:sp>
      <p:pic>
        <p:nvPicPr>
          <p:cNvPr id="71" name="Picture 6" descr="http://elrinconeducativo.bde.es/images/logoBCE.gif"/>
          <p:cNvPicPr>
            <a:picLocks noChangeAspect="1" noChangeArrowheads="1"/>
          </p:cNvPicPr>
          <p:nvPr/>
        </p:nvPicPr>
        <p:blipFill rotWithShape="1">
          <a:blip r:embed="rId11">
            <a:extLst>
              <a:ext uri="{28A0092B-C50C-407E-A947-70E740481C1C}">
                <a14:useLocalDpi xmlns:a14="http://schemas.microsoft.com/office/drawing/2010/main" val="0"/>
              </a:ext>
            </a:extLst>
          </a:blip>
          <a:srcRect b="21204"/>
          <a:stretch/>
        </p:blipFill>
        <p:spPr bwMode="auto">
          <a:xfrm>
            <a:off x="603734" y="4424378"/>
            <a:ext cx="1185613" cy="41778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www.sven-giegold.de/wp-content/uploads/2013/09/logo_eba.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6375" y="3805710"/>
            <a:ext cx="782624" cy="411974"/>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p:cNvSpPr/>
          <p:nvPr/>
        </p:nvSpPr>
        <p:spPr>
          <a:xfrm>
            <a:off x="1943094" y="3814130"/>
            <a:ext cx="4696697" cy="313932"/>
          </a:xfrm>
          <a:prstGeom prst="rect">
            <a:avLst/>
          </a:prstGeom>
        </p:spPr>
        <p:txBody>
          <a:bodyPr wrap="square">
            <a:spAutoFit/>
          </a:bodyPr>
          <a:lstStyle/>
          <a:p>
            <a:pPr marL="179388" lvl="2" indent="-171450" algn="just" defTabSz="914400" fontAlgn="base">
              <a:lnSpc>
                <a:spcPct val="90000"/>
              </a:lnSpc>
              <a:spcBef>
                <a:spcPts val="600"/>
              </a:spcBef>
              <a:buFont typeface="Arial" panose="020B0604020202020204" pitchFamily="34" charset="0"/>
              <a:buChar char="•"/>
            </a:pPr>
            <a:r>
              <a:rPr lang="es-MX" sz="800" b="1" dirty="0" err="1" smtClean="0">
                <a:solidFill>
                  <a:srgbClr val="000000"/>
                </a:solidFill>
                <a:latin typeface="Helvetica" pitchFamily="34" charset="0"/>
              </a:rPr>
              <a:t>Prudent</a:t>
            </a:r>
            <a:r>
              <a:rPr lang="es-MX" sz="800" b="1" dirty="0" smtClean="0">
                <a:solidFill>
                  <a:srgbClr val="000000"/>
                </a:solidFill>
                <a:latin typeface="Helvetica" pitchFamily="34" charset="0"/>
              </a:rPr>
              <a:t> </a:t>
            </a:r>
            <a:r>
              <a:rPr lang="es-MX" sz="800" b="1" dirty="0" err="1" smtClean="0">
                <a:solidFill>
                  <a:srgbClr val="000000"/>
                </a:solidFill>
                <a:latin typeface="Helvetica" pitchFamily="34" charset="0"/>
              </a:rPr>
              <a:t>valuation</a:t>
            </a:r>
            <a:r>
              <a:rPr lang="es-MX" sz="800" b="1" dirty="0" smtClean="0">
                <a:solidFill>
                  <a:srgbClr val="000000"/>
                </a:solidFill>
                <a:latin typeface="Helvetica" pitchFamily="34" charset="0"/>
              </a:rPr>
              <a:t> </a:t>
            </a:r>
            <a:r>
              <a:rPr lang="es-MX" sz="800" b="1" dirty="0">
                <a:solidFill>
                  <a:srgbClr val="000000"/>
                </a:solidFill>
                <a:latin typeface="Helvetica" pitchFamily="34" charset="0"/>
              </a:rPr>
              <a:t>(</a:t>
            </a:r>
            <a:r>
              <a:rPr lang="es-MX" sz="800" b="1" dirty="0" smtClean="0">
                <a:solidFill>
                  <a:srgbClr val="000000"/>
                </a:solidFill>
                <a:latin typeface="Helvetica" pitchFamily="34" charset="0"/>
              </a:rPr>
              <a:t>EBA)</a:t>
            </a:r>
            <a:r>
              <a:rPr lang="es-MX" sz="800" dirty="0" smtClean="0">
                <a:solidFill>
                  <a:srgbClr val="000000"/>
                </a:solidFill>
                <a:latin typeface="Helvetica" pitchFamily="34" charset="0"/>
              </a:rPr>
              <a:t>: </a:t>
            </a:r>
            <a:r>
              <a:rPr lang="es-MX" sz="800" dirty="0">
                <a:solidFill>
                  <a:srgbClr val="000000"/>
                </a:solidFill>
                <a:latin typeface="Helvetica" pitchFamily="34" charset="0"/>
              </a:rPr>
              <a:t>ajustes explícitos a la </a:t>
            </a:r>
            <a:r>
              <a:rPr lang="es-MX" sz="800" b="1" dirty="0">
                <a:solidFill>
                  <a:srgbClr val="000000"/>
                </a:solidFill>
                <a:latin typeface="Helvetica" pitchFamily="34" charset="0"/>
              </a:rPr>
              <a:t>valoración de derivados</a:t>
            </a:r>
            <a:r>
              <a:rPr lang="es-MX" sz="800" dirty="0">
                <a:solidFill>
                  <a:srgbClr val="000000"/>
                </a:solidFill>
                <a:latin typeface="Helvetica" pitchFamily="34" charset="0"/>
              </a:rPr>
              <a:t> por riesgo de </a:t>
            </a:r>
            <a:r>
              <a:rPr lang="es-MX" sz="800" dirty="0" smtClean="0">
                <a:solidFill>
                  <a:srgbClr val="000000"/>
                </a:solidFill>
                <a:latin typeface="Helvetica" pitchFamily="34" charset="0"/>
              </a:rPr>
              <a:t>modelo (</a:t>
            </a:r>
            <a:r>
              <a:rPr lang="es-MX" sz="800" b="1" dirty="0" err="1" smtClean="0">
                <a:solidFill>
                  <a:srgbClr val="000000"/>
                </a:solidFill>
                <a:latin typeface="Helvetica" pitchFamily="34" charset="0"/>
              </a:rPr>
              <a:t>model</a:t>
            </a:r>
            <a:r>
              <a:rPr lang="es-MX" sz="800" b="1" dirty="0" smtClean="0">
                <a:solidFill>
                  <a:srgbClr val="000000"/>
                </a:solidFill>
                <a:latin typeface="Helvetica" pitchFamily="34" charset="0"/>
              </a:rPr>
              <a:t> </a:t>
            </a:r>
            <a:r>
              <a:rPr lang="es-MX" sz="800" b="1" dirty="0" err="1" smtClean="0">
                <a:solidFill>
                  <a:srgbClr val="000000"/>
                </a:solidFill>
                <a:latin typeface="Helvetica" pitchFamily="34" charset="0"/>
              </a:rPr>
              <a:t>risk</a:t>
            </a:r>
            <a:r>
              <a:rPr lang="es-MX" sz="800" b="1" dirty="0" smtClean="0">
                <a:solidFill>
                  <a:srgbClr val="000000"/>
                </a:solidFill>
                <a:latin typeface="Helvetica" pitchFamily="34" charset="0"/>
              </a:rPr>
              <a:t> </a:t>
            </a:r>
            <a:r>
              <a:rPr lang="es-MX" sz="800" b="1" dirty="0" err="1" smtClean="0">
                <a:solidFill>
                  <a:srgbClr val="000000"/>
                </a:solidFill>
                <a:latin typeface="Helvetica" pitchFamily="34" charset="0"/>
              </a:rPr>
              <a:t>AVAs</a:t>
            </a:r>
            <a:r>
              <a:rPr lang="es-MX" sz="800" dirty="0" smtClean="0">
                <a:solidFill>
                  <a:srgbClr val="000000"/>
                </a:solidFill>
                <a:latin typeface="Helvetica" pitchFamily="34" charset="0"/>
              </a:rPr>
              <a:t>), </a:t>
            </a:r>
            <a:r>
              <a:rPr lang="es-MX" sz="800" dirty="0">
                <a:solidFill>
                  <a:srgbClr val="000000"/>
                </a:solidFill>
                <a:latin typeface="Helvetica" pitchFamily="34" charset="0"/>
              </a:rPr>
              <a:t>enmarcados en la valoración </a:t>
            </a:r>
            <a:r>
              <a:rPr lang="es-MX" sz="800" dirty="0" smtClean="0">
                <a:solidFill>
                  <a:srgbClr val="000000"/>
                </a:solidFill>
                <a:latin typeface="Helvetica" pitchFamily="34" charset="0"/>
              </a:rPr>
              <a:t>prudencial.</a:t>
            </a:r>
            <a:endParaRPr lang="es-MX" sz="800" dirty="0">
              <a:solidFill>
                <a:srgbClr val="000000"/>
              </a:solidFill>
              <a:latin typeface="Helvetica" pitchFamily="34" charset="0"/>
            </a:endParaRPr>
          </a:p>
        </p:txBody>
      </p:sp>
      <p:sp>
        <p:nvSpPr>
          <p:cNvPr id="91" name="Rectangle 90"/>
          <p:cNvSpPr/>
          <p:nvPr/>
        </p:nvSpPr>
        <p:spPr>
          <a:xfrm>
            <a:off x="1943094" y="2365940"/>
            <a:ext cx="4696697" cy="424732"/>
          </a:xfrm>
          <a:prstGeom prst="rect">
            <a:avLst/>
          </a:prstGeom>
        </p:spPr>
        <p:txBody>
          <a:bodyPr wrap="square">
            <a:spAutoFit/>
          </a:bodyPr>
          <a:lstStyle/>
          <a:p>
            <a:pPr marL="179388" lvl="2" indent="-171450" algn="just" defTabSz="914400" fontAlgn="base">
              <a:lnSpc>
                <a:spcPct val="90000"/>
              </a:lnSpc>
              <a:spcBef>
                <a:spcPts val="600"/>
              </a:spcBef>
              <a:buFont typeface="Arial" panose="020B0604020202020204" pitchFamily="34" charset="0"/>
              <a:buChar char="•"/>
            </a:pPr>
            <a:r>
              <a:rPr lang="es-ES" sz="800" b="1" dirty="0">
                <a:solidFill>
                  <a:srgbClr val="000000"/>
                </a:solidFill>
                <a:latin typeface="Helvetica" pitchFamily="34" charset="0"/>
              </a:rPr>
              <a:t>CCAR (</a:t>
            </a:r>
            <a:r>
              <a:rPr lang="es-ES" sz="800" b="1" dirty="0" err="1" smtClean="0">
                <a:solidFill>
                  <a:srgbClr val="000000"/>
                </a:solidFill>
                <a:latin typeface="Helvetica" pitchFamily="34" charset="0"/>
              </a:rPr>
              <a:t>Fed</a:t>
            </a:r>
            <a:r>
              <a:rPr lang="es-ES" sz="800" b="1" dirty="0" smtClean="0">
                <a:solidFill>
                  <a:srgbClr val="000000"/>
                </a:solidFill>
                <a:latin typeface="Helvetica" pitchFamily="34" charset="0"/>
              </a:rPr>
              <a:t>):</a:t>
            </a:r>
            <a:r>
              <a:rPr lang="es-ES" sz="800" dirty="0" smtClean="0">
                <a:solidFill>
                  <a:srgbClr val="000000"/>
                </a:solidFill>
                <a:latin typeface="Helvetica" pitchFamily="34" charset="0"/>
              </a:rPr>
              <a:t> </a:t>
            </a:r>
            <a:r>
              <a:rPr lang="es-ES" sz="800" dirty="0">
                <a:solidFill>
                  <a:srgbClr val="000000"/>
                </a:solidFill>
                <a:latin typeface="Helvetica" pitchFamily="34" charset="0"/>
              </a:rPr>
              <a:t>recomendación de carácter general de la </a:t>
            </a:r>
            <a:r>
              <a:rPr lang="es-ES" sz="800" dirty="0" err="1" smtClean="0">
                <a:solidFill>
                  <a:srgbClr val="000000"/>
                </a:solidFill>
                <a:latin typeface="Helvetica" pitchFamily="34" charset="0"/>
              </a:rPr>
              <a:t>Fed</a:t>
            </a:r>
            <a:r>
              <a:rPr lang="es-ES" sz="800" dirty="0" smtClean="0">
                <a:solidFill>
                  <a:srgbClr val="000000"/>
                </a:solidFill>
                <a:latin typeface="Helvetica" pitchFamily="34" charset="0"/>
              </a:rPr>
              <a:t> </a:t>
            </a:r>
            <a:r>
              <a:rPr lang="es-ES" sz="800" dirty="0">
                <a:solidFill>
                  <a:srgbClr val="000000"/>
                </a:solidFill>
                <a:latin typeface="Helvetica" pitchFamily="34" charset="0"/>
              </a:rPr>
              <a:t>en el ejercicio CCAR de EEUU de disponer de un </a:t>
            </a:r>
            <a:r>
              <a:rPr lang="es-ES" sz="800" b="1" dirty="0">
                <a:solidFill>
                  <a:srgbClr val="000000"/>
                </a:solidFill>
                <a:latin typeface="Helvetica" pitchFamily="34" charset="0"/>
              </a:rPr>
              <a:t>buffer de capital</a:t>
            </a:r>
            <a:r>
              <a:rPr lang="es-ES" sz="800" dirty="0">
                <a:solidFill>
                  <a:srgbClr val="000000"/>
                </a:solidFill>
                <a:latin typeface="Helvetica" pitchFamily="34" charset="0"/>
              </a:rPr>
              <a:t> por todos los riesgos que el banco considere </a:t>
            </a:r>
            <a:r>
              <a:rPr lang="es-ES" sz="800" b="1" dirty="0">
                <a:solidFill>
                  <a:srgbClr val="000000"/>
                </a:solidFill>
                <a:latin typeface="Helvetica" pitchFamily="34" charset="0"/>
              </a:rPr>
              <a:t>relevantes</a:t>
            </a:r>
            <a:r>
              <a:rPr lang="es-ES" sz="800" dirty="0">
                <a:solidFill>
                  <a:srgbClr val="000000"/>
                </a:solidFill>
                <a:latin typeface="Helvetica" pitchFamily="34" charset="0"/>
              </a:rPr>
              <a:t>, pero </a:t>
            </a:r>
            <a:r>
              <a:rPr lang="es-ES" sz="800" b="1" dirty="0">
                <a:solidFill>
                  <a:srgbClr val="000000"/>
                </a:solidFill>
                <a:latin typeface="Helvetica" pitchFamily="34" charset="0"/>
              </a:rPr>
              <a:t>sin especificar </a:t>
            </a:r>
            <a:r>
              <a:rPr lang="es-ES" sz="800" dirty="0">
                <a:solidFill>
                  <a:srgbClr val="000000"/>
                </a:solidFill>
                <a:latin typeface="Helvetica" pitchFamily="34" charset="0"/>
              </a:rPr>
              <a:t>el modo preciso.</a:t>
            </a:r>
          </a:p>
        </p:txBody>
      </p:sp>
      <p:sp>
        <p:nvSpPr>
          <p:cNvPr id="92" name="Rectangle 91"/>
          <p:cNvSpPr/>
          <p:nvPr/>
        </p:nvSpPr>
        <p:spPr>
          <a:xfrm>
            <a:off x="1943094" y="1663779"/>
            <a:ext cx="4696697" cy="535531"/>
          </a:xfrm>
          <a:prstGeom prst="rect">
            <a:avLst/>
          </a:prstGeom>
        </p:spPr>
        <p:txBody>
          <a:bodyPr wrap="square">
            <a:spAutoFit/>
          </a:bodyPr>
          <a:lstStyle/>
          <a:p>
            <a:pPr marL="179388" lvl="2" indent="-171450" algn="just" defTabSz="914400" fontAlgn="base">
              <a:lnSpc>
                <a:spcPct val="90000"/>
              </a:lnSpc>
              <a:spcBef>
                <a:spcPts val="600"/>
              </a:spcBef>
              <a:buFont typeface="Arial" panose="020B0604020202020204" pitchFamily="34" charset="0"/>
              <a:buChar char="•"/>
            </a:pPr>
            <a:r>
              <a:rPr lang="es-ES" sz="800" b="1" dirty="0" smtClean="0">
                <a:solidFill>
                  <a:srgbClr val="000000"/>
                </a:solidFill>
                <a:latin typeface="Helvetica" pitchFamily="34" charset="0"/>
              </a:rPr>
              <a:t>Basilea (BCBS):</a:t>
            </a:r>
            <a:r>
              <a:rPr lang="es-ES" sz="800" dirty="0" smtClean="0">
                <a:solidFill>
                  <a:srgbClr val="000000"/>
                </a:solidFill>
                <a:latin typeface="Helvetica" pitchFamily="34" charset="0"/>
              </a:rPr>
              <a:t> en BIS II se espera que el capital por Pilar II recoja “</a:t>
            </a:r>
            <a:r>
              <a:rPr lang="es-ES" sz="800" b="1" dirty="0" smtClean="0">
                <a:solidFill>
                  <a:srgbClr val="000000"/>
                </a:solidFill>
                <a:latin typeface="Helvetica" pitchFamily="34" charset="0"/>
              </a:rPr>
              <a:t>todos los riesgos relevantes</a:t>
            </a:r>
            <a:r>
              <a:rPr lang="es-ES" sz="800" dirty="0" smtClean="0">
                <a:solidFill>
                  <a:srgbClr val="000000"/>
                </a:solidFill>
                <a:latin typeface="Helvetica" pitchFamily="34" charset="0"/>
              </a:rPr>
              <a:t>”; también se esperan ajustes por riesgo de modelo en la </a:t>
            </a:r>
            <a:r>
              <a:rPr lang="es-ES" sz="800" b="1" dirty="0" smtClean="0">
                <a:solidFill>
                  <a:srgbClr val="000000"/>
                </a:solidFill>
                <a:latin typeface="Helvetica" pitchFamily="34" charset="0"/>
              </a:rPr>
              <a:t>valoración de productos complejos</a:t>
            </a:r>
            <a:r>
              <a:rPr lang="es-ES" sz="800" dirty="0" smtClean="0">
                <a:solidFill>
                  <a:srgbClr val="000000"/>
                </a:solidFill>
                <a:latin typeface="Helvetica" pitchFamily="34" charset="0"/>
              </a:rPr>
              <a:t>. En BIS III, el </a:t>
            </a:r>
            <a:r>
              <a:rPr lang="es-ES" sz="800" b="1" dirty="0" smtClean="0">
                <a:solidFill>
                  <a:srgbClr val="000000"/>
                </a:solidFill>
                <a:latin typeface="Helvetica" pitchFamily="34" charset="0"/>
              </a:rPr>
              <a:t>ratio de apalancamiento </a:t>
            </a:r>
            <a:r>
              <a:rPr lang="es-ES" sz="800" dirty="0" smtClean="0">
                <a:solidFill>
                  <a:srgbClr val="000000"/>
                </a:solidFill>
                <a:latin typeface="Helvetica" pitchFamily="34" charset="0"/>
              </a:rPr>
              <a:t>tiene por objetivo, entre otros, cubrir el </a:t>
            </a:r>
            <a:r>
              <a:rPr lang="es-ES" sz="800" b="1" dirty="0" smtClean="0">
                <a:solidFill>
                  <a:srgbClr val="000000"/>
                </a:solidFill>
                <a:latin typeface="Helvetica" pitchFamily="34" charset="0"/>
              </a:rPr>
              <a:t>riesgo de modelo </a:t>
            </a:r>
            <a:r>
              <a:rPr lang="es-ES" sz="800" dirty="0" smtClean="0">
                <a:solidFill>
                  <a:srgbClr val="000000"/>
                </a:solidFill>
                <a:latin typeface="Helvetica" pitchFamily="34" charset="0"/>
              </a:rPr>
              <a:t>en el cálculo de los RWA.</a:t>
            </a:r>
            <a:endParaRPr lang="es-ES" sz="800" dirty="0">
              <a:solidFill>
                <a:srgbClr val="000000"/>
              </a:solidFill>
              <a:latin typeface="Helvetica" pitchFamily="34" charset="0"/>
            </a:endParaRPr>
          </a:p>
        </p:txBody>
      </p:sp>
      <p:sp>
        <p:nvSpPr>
          <p:cNvPr id="93" name="Rectangle 92"/>
          <p:cNvSpPr/>
          <p:nvPr/>
        </p:nvSpPr>
        <p:spPr>
          <a:xfrm>
            <a:off x="1943094" y="4489348"/>
            <a:ext cx="4696697" cy="501676"/>
          </a:xfrm>
          <a:prstGeom prst="rect">
            <a:avLst/>
          </a:prstGeom>
        </p:spPr>
        <p:txBody>
          <a:bodyPr wrap="square">
            <a:spAutoFit/>
          </a:bodyPr>
          <a:lstStyle/>
          <a:p>
            <a:pPr marL="179388" lvl="2" indent="-171450" algn="just" defTabSz="914400" fontAlgn="base">
              <a:lnSpc>
                <a:spcPct val="90000"/>
              </a:lnSpc>
              <a:spcBef>
                <a:spcPts val="600"/>
              </a:spcBef>
              <a:buFont typeface="Arial" panose="020B0604020202020204" pitchFamily="34" charset="0"/>
              <a:buChar char="•"/>
            </a:pPr>
            <a:r>
              <a:rPr lang="es-ES" sz="800" b="1" dirty="0" smtClean="0">
                <a:solidFill>
                  <a:srgbClr val="000000"/>
                </a:solidFill>
                <a:latin typeface="Helvetica" pitchFamily="34" charset="0"/>
              </a:rPr>
              <a:t>Guía PAC:</a:t>
            </a:r>
            <a:r>
              <a:rPr lang="es-ES" sz="800" dirty="0" smtClean="0">
                <a:solidFill>
                  <a:srgbClr val="000000"/>
                </a:solidFill>
                <a:latin typeface="Helvetica" pitchFamily="34" charset="0"/>
              </a:rPr>
              <a:t> las entidades deben dotar </a:t>
            </a:r>
            <a:r>
              <a:rPr lang="es-ES" sz="800" b="1" dirty="0" smtClean="0">
                <a:solidFill>
                  <a:srgbClr val="000000"/>
                </a:solidFill>
                <a:latin typeface="Helvetica" pitchFamily="34" charset="0"/>
              </a:rPr>
              <a:t>capital por cualquier riesgo relevante</a:t>
            </a:r>
            <a:r>
              <a:rPr lang="es-ES" sz="800" dirty="0" smtClean="0">
                <a:solidFill>
                  <a:srgbClr val="000000"/>
                </a:solidFill>
                <a:latin typeface="Helvetica" pitchFamily="34" charset="0"/>
              </a:rPr>
              <a:t>.</a:t>
            </a:r>
          </a:p>
          <a:p>
            <a:pPr marL="179388" lvl="2" indent="-171450" algn="just" defTabSz="914400" fontAlgn="base">
              <a:lnSpc>
                <a:spcPct val="90000"/>
              </a:lnSpc>
              <a:spcBef>
                <a:spcPts val="600"/>
              </a:spcBef>
              <a:buFont typeface="Arial" panose="020B0604020202020204" pitchFamily="34" charset="0"/>
              <a:buChar char="•"/>
            </a:pPr>
            <a:r>
              <a:rPr lang="es-ES" sz="800" b="1" dirty="0" smtClean="0">
                <a:solidFill>
                  <a:srgbClr val="000000"/>
                </a:solidFill>
                <a:latin typeface="Helvetica" pitchFamily="34" charset="0"/>
              </a:rPr>
              <a:t>CBE 03/08 y 04/11 (</a:t>
            </a:r>
            <a:r>
              <a:rPr lang="es-ES" sz="800" b="1" dirty="0" err="1" smtClean="0">
                <a:solidFill>
                  <a:srgbClr val="000000"/>
                </a:solidFill>
                <a:latin typeface="Helvetica" pitchFamily="34" charset="0"/>
              </a:rPr>
              <a:t>BdE</a:t>
            </a:r>
            <a:r>
              <a:rPr lang="es-ES" sz="800" b="1" dirty="0" smtClean="0">
                <a:solidFill>
                  <a:srgbClr val="000000"/>
                </a:solidFill>
                <a:latin typeface="Helvetica" pitchFamily="34" charset="0"/>
              </a:rPr>
              <a:t>):</a:t>
            </a:r>
            <a:r>
              <a:rPr lang="es-ES" sz="800" dirty="0" smtClean="0">
                <a:solidFill>
                  <a:srgbClr val="000000"/>
                </a:solidFill>
                <a:latin typeface="Helvetica" pitchFamily="34" charset="0"/>
              </a:rPr>
              <a:t> </a:t>
            </a:r>
            <a:r>
              <a:rPr lang="es-ES" sz="800" dirty="0">
                <a:solidFill>
                  <a:srgbClr val="000000"/>
                </a:solidFill>
                <a:latin typeface="Helvetica" pitchFamily="34" charset="0"/>
              </a:rPr>
              <a:t>se exige </a:t>
            </a:r>
            <a:r>
              <a:rPr lang="es-ES" sz="800" dirty="0" smtClean="0">
                <a:solidFill>
                  <a:srgbClr val="000000"/>
                </a:solidFill>
                <a:latin typeface="Helvetica" pitchFamily="34" charset="0"/>
              </a:rPr>
              <a:t>que </a:t>
            </a:r>
            <a:r>
              <a:rPr lang="es-ES" sz="800" dirty="0">
                <a:solidFill>
                  <a:srgbClr val="000000"/>
                </a:solidFill>
                <a:latin typeface="Helvetica" pitchFamily="34" charset="0"/>
              </a:rPr>
              <a:t>las entidades </a:t>
            </a:r>
            <a:r>
              <a:rPr lang="es-ES" sz="800" dirty="0" smtClean="0">
                <a:solidFill>
                  <a:srgbClr val="000000"/>
                </a:solidFill>
                <a:latin typeface="Helvetica" pitchFamily="34" charset="0"/>
              </a:rPr>
              <a:t>estudien realizar ajustes </a:t>
            </a:r>
            <a:r>
              <a:rPr lang="es-ES" sz="800" dirty="0">
                <a:solidFill>
                  <a:srgbClr val="000000"/>
                </a:solidFill>
                <a:latin typeface="Helvetica" pitchFamily="34" charset="0"/>
              </a:rPr>
              <a:t>de </a:t>
            </a:r>
            <a:r>
              <a:rPr lang="es-ES" sz="800" b="1" dirty="0" smtClean="0">
                <a:solidFill>
                  <a:srgbClr val="000000"/>
                </a:solidFill>
                <a:latin typeface="Helvetica" pitchFamily="34" charset="0"/>
              </a:rPr>
              <a:t>valoración por </a:t>
            </a:r>
            <a:r>
              <a:rPr lang="es-ES" sz="800" b="1" dirty="0">
                <a:solidFill>
                  <a:srgbClr val="000000"/>
                </a:solidFill>
                <a:latin typeface="Helvetica" pitchFamily="34" charset="0"/>
              </a:rPr>
              <a:t>riesgo de </a:t>
            </a:r>
            <a:r>
              <a:rPr lang="es-ES" sz="800" b="1" dirty="0" smtClean="0">
                <a:solidFill>
                  <a:srgbClr val="000000"/>
                </a:solidFill>
                <a:latin typeface="Helvetica" pitchFamily="34" charset="0"/>
              </a:rPr>
              <a:t>modelo </a:t>
            </a:r>
            <a:r>
              <a:rPr lang="es-ES" sz="800" dirty="0" smtClean="0">
                <a:solidFill>
                  <a:srgbClr val="000000"/>
                </a:solidFill>
                <a:latin typeface="Helvetica" pitchFamily="34" charset="0"/>
              </a:rPr>
              <a:t>(por método incorrecto </a:t>
            </a:r>
            <a:r>
              <a:rPr lang="es-ES" sz="800" dirty="0">
                <a:solidFill>
                  <a:srgbClr val="000000"/>
                </a:solidFill>
                <a:latin typeface="Helvetica" pitchFamily="34" charset="0"/>
              </a:rPr>
              <a:t>y </a:t>
            </a:r>
            <a:r>
              <a:rPr lang="es-ES" sz="800" dirty="0" smtClean="0">
                <a:solidFill>
                  <a:srgbClr val="000000"/>
                </a:solidFill>
                <a:latin typeface="Helvetica" pitchFamily="34" charset="0"/>
              </a:rPr>
              <a:t>por parámetros inobservables o incorrectos).</a:t>
            </a:r>
            <a:endParaRPr lang="es-ES" sz="800" dirty="0">
              <a:solidFill>
                <a:srgbClr val="000000"/>
              </a:solidFill>
              <a:latin typeface="Helvetica" pitchFamily="34" charset="0"/>
            </a:endParaRPr>
          </a:p>
        </p:txBody>
      </p:sp>
      <p:sp>
        <p:nvSpPr>
          <p:cNvPr id="97" name="Rectangle 96"/>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94" name="Group 93"/>
          <p:cNvGrpSpPr/>
          <p:nvPr/>
        </p:nvGrpSpPr>
        <p:grpSpPr>
          <a:xfrm>
            <a:off x="7469220" y="3831697"/>
            <a:ext cx="360000" cy="360000"/>
            <a:chOff x="5312204" y="3080735"/>
            <a:chExt cx="360000" cy="360000"/>
          </a:xfrm>
        </p:grpSpPr>
        <p:sp>
          <p:nvSpPr>
            <p:cNvPr id="95" name="Oval 94"/>
            <p:cNvSpPr/>
            <p:nvPr/>
          </p:nvSpPr>
          <p:spPr>
            <a:xfrm>
              <a:off x="5330204" y="3098735"/>
              <a:ext cx="324000" cy="32400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96" name="Picture 7" descr="Imagen relacionada"/>
            <p:cNvPicPr>
              <a:picLocks noChangeAspect="1" noChangeArrowheads="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12204" y="3080735"/>
              <a:ext cx="360000" cy="36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8" name="Picture 4" descr="cancel, close, deactivation 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9220" y="1682577"/>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cancel, close, deactivation 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9220" y="2364918"/>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cancel, close, deactivation 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9220" y="311363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ancel, close, deactivation 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9220" y="4560186"/>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http://2.bp.blogspot.com/-_FARG3-PiHc/UCT0FJiLkMI/AAAAAAAAAKY/3m93zbx4xpM/s1600/FederalReserveBoardSe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1946" y="2365940"/>
            <a:ext cx="481244" cy="45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6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smtClean="0">
                <a:solidFill>
                  <a:srgbClr val="202B6C"/>
                </a:solidFill>
                <a:latin typeface="Helvetica" pitchFamily="34" charset="0"/>
                <a:ea typeface="ＭＳ Ｐゴシック" pitchFamily="16" charset="-128"/>
              </a:rPr>
              <a:t>OCC </a:t>
            </a:r>
            <a:r>
              <a:rPr lang="es-ES" sz="2100" b="1" dirty="0">
                <a:solidFill>
                  <a:srgbClr val="202B6C"/>
                </a:solidFill>
                <a:latin typeface="Helvetica" pitchFamily="34" charset="0"/>
                <a:ea typeface="ＭＳ Ｐゴシック" pitchFamily="16" charset="-128"/>
              </a:rPr>
              <a:t>– </a:t>
            </a:r>
            <a:r>
              <a:rPr lang="es-ES" sz="2100" b="1" dirty="0" err="1">
                <a:solidFill>
                  <a:srgbClr val="202B6C"/>
                </a:solidFill>
                <a:latin typeface="Helvetica" pitchFamily="34" charset="0"/>
                <a:ea typeface="ＭＳ Ｐゴシック" pitchFamily="16" charset="-128"/>
              </a:rPr>
              <a:t>Fed</a:t>
            </a:r>
            <a:endParaRPr lang="es-ES" sz="21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1"/>
            </p:custDataLst>
          </p:nvPr>
        </p:nvSpPr>
        <p:spPr>
          <a:xfrm>
            <a:off x="467544" y="874002"/>
            <a:ext cx="8101234"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La </a:t>
            </a:r>
            <a:r>
              <a:rPr lang="es-ES" sz="1100" b="1" dirty="0" err="1">
                <a:solidFill>
                  <a:schemeClr val="tx2">
                    <a:lumMod val="75000"/>
                  </a:schemeClr>
                </a:solidFill>
                <a:latin typeface="Helvetica" pitchFamily="34" charset="0"/>
              </a:rPr>
              <a:t>Supervisory</a:t>
            </a:r>
            <a:r>
              <a:rPr lang="es-ES" sz="1100" b="1" dirty="0">
                <a:solidFill>
                  <a:schemeClr val="tx2">
                    <a:lumMod val="75000"/>
                  </a:schemeClr>
                </a:solidFill>
                <a:latin typeface="Helvetica" pitchFamily="34" charset="0"/>
              </a:rPr>
              <a:t> </a:t>
            </a:r>
            <a:r>
              <a:rPr lang="es-ES" sz="1100" b="1" dirty="0" err="1">
                <a:solidFill>
                  <a:schemeClr val="tx2">
                    <a:lumMod val="75000"/>
                  </a:schemeClr>
                </a:solidFill>
                <a:latin typeface="Helvetica" pitchFamily="34" charset="0"/>
              </a:rPr>
              <a:t>Guidance</a:t>
            </a:r>
            <a:r>
              <a:rPr lang="es-ES" sz="1100" b="1" dirty="0">
                <a:solidFill>
                  <a:schemeClr val="tx2">
                    <a:lumMod val="75000"/>
                  </a:schemeClr>
                </a:solidFill>
                <a:latin typeface="Helvetica" pitchFamily="34" charset="0"/>
              </a:rPr>
              <a:t> de la OCC-</a:t>
            </a:r>
            <a:r>
              <a:rPr lang="es-ES" sz="1100" b="1" dirty="0" err="1">
                <a:solidFill>
                  <a:schemeClr val="tx2">
                    <a:lumMod val="75000"/>
                  </a:schemeClr>
                </a:solidFill>
                <a:latin typeface="Helvetica" pitchFamily="34" charset="0"/>
              </a:rPr>
              <a:t>Fed</a:t>
            </a:r>
            <a:r>
              <a:rPr lang="es-ES" sz="1100" b="1" dirty="0">
                <a:solidFill>
                  <a:schemeClr val="tx2">
                    <a:lumMod val="75000"/>
                  </a:schemeClr>
                </a:solidFill>
                <a:latin typeface="Helvetica" pitchFamily="34" charset="0"/>
              </a:rPr>
              <a:t> (2011-12) </a:t>
            </a:r>
            <a:r>
              <a:rPr lang="es-ES" sz="1100" b="1" dirty="0" smtClean="0">
                <a:solidFill>
                  <a:schemeClr val="tx2">
                    <a:lumMod val="75000"/>
                  </a:schemeClr>
                </a:solidFill>
                <a:latin typeface="Helvetica" pitchFamily="34" charset="0"/>
              </a:rPr>
              <a:t>se enfoca en </a:t>
            </a:r>
            <a:r>
              <a:rPr lang="es-ES" sz="1100" b="1" dirty="0">
                <a:solidFill>
                  <a:schemeClr val="tx2">
                    <a:lumMod val="75000"/>
                  </a:schemeClr>
                </a:solidFill>
                <a:latin typeface="Helvetica" pitchFamily="34" charset="0"/>
              </a:rPr>
              <a:t>la identificación de fuentes de riesgo de modelo y su gestión a través de un </a:t>
            </a:r>
            <a:r>
              <a:rPr lang="es-ES" sz="1100" b="1" dirty="0" smtClean="0">
                <a:solidFill>
                  <a:schemeClr val="tx2">
                    <a:lumMod val="75000"/>
                  </a:schemeClr>
                </a:solidFill>
                <a:latin typeface="Helvetica" pitchFamily="34" charset="0"/>
              </a:rPr>
              <a:t>marco, </a:t>
            </a:r>
            <a:r>
              <a:rPr lang="es-ES" sz="1100" b="1" dirty="0">
                <a:solidFill>
                  <a:schemeClr val="tx2">
                    <a:lumMod val="75000"/>
                  </a:schemeClr>
                </a:solidFill>
                <a:latin typeface="Helvetica" pitchFamily="34" charset="0"/>
              </a:rPr>
              <a:t>y no prescribe una organización concreta, sino una distinción de roles</a:t>
            </a: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877" y="1758912"/>
            <a:ext cx="2339242" cy="3029200"/>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nvSpPr>
        <p:spPr>
          <a:xfrm>
            <a:off x="1511351" y="2599207"/>
            <a:ext cx="2169714" cy="533786"/>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FFFFFF"/>
              </a:solidFill>
              <a:latin typeface="Helvetica" pitchFamily="34" charset="0"/>
            </a:endParaRPr>
          </a:p>
        </p:txBody>
      </p:sp>
      <p:sp>
        <p:nvSpPr>
          <p:cNvPr id="25" name="Freeform 24"/>
          <p:cNvSpPr/>
          <p:nvPr/>
        </p:nvSpPr>
        <p:spPr>
          <a:xfrm>
            <a:off x="3705120" y="1788335"/>
            <a:ext cx="1547757" cy="810872"/>
          </a:xfrm>
          <a:custGeom>
            <a:avLst/>
            <a:gdLst>
              <a:gd name="connsiteX0" fmla="*/ 0 w 2092036"/>
              <a:gd name="connsiteY0" fmla="*/ 1094509 h 1094509"/>
              <a:gd name="connsiteX1" fmla="*/ 2092036 w 2092036"/>
              <a:gd name="connsiteY1" fmla="*/ 0 h 1094509"/>
            </a:gdLst>
            <a:ahLst/>
            <a:cxnLst>
              <a:cxn ang="0">
                <a:pos x="connsiteX0" y="connsiteY0"/>
              </a:cxn>
              <a:cxn ang="0">
                <a:pos x="connsiteX1" y="connsiteY1"/>
              </a:cxn>
            </a:cxnLst>
            <a:rect l="l" t="t" r="r" b="b"/>
            <a:pathLst>
              <a:path w="2092036" h="1094509">
                <a:moveTo>
                  <a:pt x="0" y="1094509"/>
                </a:moveTo>
                <a:cubicBezTo>
                  <a:pt x="954809" y="558800"/>
                  <a:pt x="1909618" y="23091"/>
                  <a:pt x="2092036" y="0"/>
                </a:cubicBezTo>
              </a:path>
            </a:pathLst>
          </a:custGeom>
          <a:no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FFFFFF"/>
              </a:solidFill>
              <a:latin typeface="Helvetica" pitchFamily="34" charset="0"/>
            </a:endParaRPr>
          </a:p>
        </p:txBody>
      </p:sp>
      <p:sp>
        <p:nvSpPr>
          <p:cNvPr id="26" name="Freeform 25"/>
          <p:cNvSpPr/>
          <p:nvPr/>
        </p:nvSpPr>
        <p:spPr>
          <a:xfrm flipV="1">
            <a:off x="3705119" y="3132993"/>
            <a:ext cx="1680053" cy="1613555"/>
          </a:xfrm>
          <a:custGeom>
            <a:avLst/>
            <a:gdLst>
              <a:gd name="connsiteX0" fmla="*/ 0 w 2092036"/>
              <a:gd name="connsiteY0" fmla="*/ 1094509 h 1094509"/>
              <a:gd name="connsiteX1" fmla="*/ 2092036 w 2092036"/>
              <a:gd name="connsiteY1" fmla="*/ 0 h 1094509"/>
            </a:gdLst>
            <a:ahLst/>
            <a:cxnLst>
              <a:cxn ang="0">
                <a:pos x="connsiteX0" y="connsiteY0"/>
              </a:cxn>
              <a:cxn ang="0">
                <a:pos x="connsiteX1" y="connsiteY1"/>
              </a:cxn>
            </a:cxnLst>
            <a:rect l="l" t="t" r="r" b="b"/>
            <a:pathLst>
              <a:path w="2092036" h="1094509">
                <a:moveTo>
                  <a:pt x="0" y="1094509"/>
                </a:moveTo>
                <a:cubicBezTo>
                  <a:pt x="954809" y="558800"/>
                  <a:pt x="1909618" y="23091"/>
                  <a:pt x="2092036" y="0"/>
                </a:cubicBezTo>
              </a:path>
            </a:pathLst>
          </a:custGeom>
          <a:noFill/>
          <a:ln w="952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solidFill>
                <a:srgbClr val="FFFFFF"/>
              </a:solidFill>
              <a:latin typeface="Helvetica" pitchFamily="34" charset="0"/>
            </a:endParaRPr>
          </a:p>
        </p:txBody>
      </p:sp>
      <p:pic>
        <p:nvPicPr>
          <p:cNvPr id="27" name="Picture 2" descr="find, magnifying glass, search, zoom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15" y="2982032"/>
            <a:ext cx="477624" cy="47762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013573" y="2728332"/>
            <a:ext cx="1018309" cy="246221"/>
          </a:xfrm>
          <a:prstGeom prst="rect">
            <a:avLst/>
          </a:prstGeom>
        </p:spPr>
        <p:txBody>
          <a:bodyPr wrap="square">
            <a:spAutoFit/>
          </a:bodyPr>
          <a:lstStyle/>
          <a:p>
            <a:r>
              <a:rPr lang="es-ES" sz="1000" b="1" dirty="0" smtClean="0">
                <a:solidFill>
                  <a:srgbClr val="000000"/>
                </a:solidFill>
                <a:latin typeface="Helvetica" pitchFamily="34" charset="0"/>
              </a:rPr>
              <a:t>Contenidos</a:t>
            </a:r>
            <a:endParaRPr lang="es-ES" sz="1000" dirty="0">
              <a:solidFill>
                <a:srgbClr val="000000"/>
              </a:solidFill>
              <a:latin typeface="Helvetica" pitchFamily="34" charset="0"/>
            </a:endParaRPr>
          </a:p>
        </p:txBody>
      </p:sp>
      <p:cxnSp>
        <p:nvCxnSpPr>
          <p:cNvPr id="16" name="Straight Connector 15"/>
          <p:cNvCxnSpPr/>
          <p:nvPr>
            <p:custDataLst>
              <p:tags r:id="rId2"/>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custDataLst>
              <p:tags r:id="rId3"/>
            </p:custDataLst>
          </p:nvPr>
        </p:nvSpPr>
        <p:spPr>
          <a:xfrm>
            <a:off x="2850594" y="1413895"/>
            <a:ext cx="3421129" cy="253916"/>
          </a:xfrm>
          <a:prstGeom prst="rect">
            <a:avLst/>
          </a:prstGeom>
          <a:solidFill>
            <a:schemeClr val="bg1"/>
          </a:solidFill>
        </p:spPr>
        <p:txBody>
          <a:bodyPr wrap="none">
            <a:spAutoFit/>
          </a:bodyPr>
          <a:lstStyle/>
          <a:p>
            <a:pPr algn="ctr"/>
            <a:r>
              <a:rPr lang="en-US" sz="1050" b="1" dirty="0">
                <a:solidFill>
                  <a:srgbClr val="002060"/>
                </a:solidFill>
                <a:latin typeface="Helvetica" pitchFamily="34" charset="0"/>
              </a:rPr>
              <a:t>Supervisory Guidance on Model Risk Management</a:t>
            </a:r>
          </a:p>
        </p:txBody>
      </p:sp>
      <p:sp>
        <p:nvSpPr>
          <p:cNvPr id="18" name="Rectangle 17"/>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Rounded Rectangle 22"/>
          <p:cNvSpPr/>
          <p:nvPr/>
        </p:nvSpPr>
        <p:spPr>
          <a:xfrm>
            <a:off x="5215834" y="1717348"/>
            <a:ext cx="2642375" cy="3029200"/>
          </a:xfrm>
          <a:prstGeom prst="roundRect">
            <a:avLst>
              <a:gd name="adj" fmla="val 7569"/>
            </a:avLst>
          </a:prstGeom>
          <a:solidFill>
            <a:srgbClr val="F3F3FF"/>
          </a:solidFill>
          <a:ln w="28575">
            <a:solidFill>
              <a:schemeClr val="bg1">
                <a:lumMod val="75000"/>
              </a:schemeClr>
            </a:solidFill>
          </a:ln>
          <a:effectLst>
            <a:outerShdw blurRad="50800" dist="38100" dir="2700000" algn="tl" rotWithShape="0">
              <a:prstClr val="black">
                <a:alpha val="40000"/>
              </a:prstClr>
            </a:outerShdw>
          </a:effectLst>
        </p:spPr>
        <p:txBody>
          <a:bodyPr wrap="square" rtlCol="0" anchor="b">
            <a:noAutofit/>
          </a:bodyPr>
          <a:lstStyle/>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endParaRPr lang="es-ES" sz="1000" b="1" dirty="0" smtClean="0">
              <a:solidFill>
                <a:srgbClr val="000000"/>
              </a:solidFill>
              <a:latin typeface="Helvetica" pitchFamily="34" charset="0"/>
            </a:endParaRPr>
          </a:p>
          <a:p>
            <a:pPr marL="228600" indent="-228600">
              <a:spcBef>
                <a:spcPts val="1200"/>
              </a:spcBef>
              <a:spcAft>
                <a:spcPts val="0"/>
              </a:spcAft>
              <a:buFont typeface="+mj-lt"/>
              <a:buAutoNum type="arabicPeriod"/>
            </a:pPr>
            <a:r>
              <a:rPr lang="es-ES" sz="900" b="1" dirty="0" smtClean="0">
                <a:solidFill>
                  <a:srgbClr val="000000"/>
                </a:solidFill>
                <a:latin typeface="Helvetica" pitchFamily="34" charset="0"/>
              </a:rPr>
              <a:t>Resumen</a:t>
            </a:r>
            <a:endParaRPr lang="es-ES" sz="900" b="1" dirty="0">
              <a:solidFill>
                <a:srgbClr val="000000"/>
              </a:solidFill>
              <a:latin typeface="Helvetica" pitchFamily="34" charset="0"/>
            </a:endParaRPr>
          </a:p>
          <a:p>
            <a:pPr marL="228600" indent="-228600">
              <a:spcBef>
                <a:spcPts val="1200"/>
              </a:spcBef>
              <a:spcAft>
                <a:spcPts val="0"/>
              </a:spcAft>
              <a:buFont typeface="+mj-lt"/>
              <a:buAutoNum type="arabicPeriod"/>
            </a:pPr>
            <a:r>
              <a:rPr lang="es-ES" sz="900" b="1" dirty="0" smtClean="0">
                <a:solidFill>
                  <a:srgbClr val="000000"/>
                </a:solidFill>
                <a:latin typeface="Helvetica" pitchFamily="34" charset="0"/>
              </a:rPr>
              <a:t>Lineamientos</a:t>
            </a:r>
            <a:endParaRPr lang="es-ES" sz="900" b="1" dirty="0">
              <a:solidFill>
                <a:srgbClr val="000000"/>
              </a:solidFill>
              <a:latin typeface="Helvetica" pitchFamily="34" charset="0"/>
            </a:endParaRPr>
          </a:p>
          <a:p>
            <a:pPr marL="742950" lvl="1" indent="-285750">
              <a:spcBef>
                <a:spcPts val="1200"/>
              </a:spcBef>
              <a:buFont typeface="Courier New" panose="02070309020205020404" pitchFamily="49" charset="0"/>
              <a:buChar char="o"/>
            </a:pPr>
            <a:r>
              <a:rPr lang="es-ES" sz="900" dirty="0">
                <a:solidFill>
                  <a:srgbClr val="000000"/>
                </a:solidFill>
                <a:latin typeface="Helvetica" pitchFamily="34" charset="0"/>
              </a:rPr>
              <a:t>Desarrollo e implementación</a:t>
            </a:r>
          </a:p>
          <a:p>
            <a:pPr marL="742950" lvl="1" indent="-285750">
              <a:spcBef>
                <a:spcPts val="1200"/>
              </a:spcBef>
              <a:buFont typeface="Courier New" panose="02070309020205020404" pitchFamily="49" charset="0"/>
              <a:buChar char="o"/>
            </a:pPr>
            <a:r>
              <a:rPr lang="es-ES" sz="900" dirty="0" smtClean="0">
                <a:solidFill>
                  <a:srgbClr val="000000"/>
                </a:solidFill>
                <a:latin typeface="Helvetica" pitchFamily="34" charset="0"/>
              </a:rPr>
              <a:t>Uso del modelo</a:t>
            </a:r>
            <a:endParaRPr lang="es-ES" sz="900" dirty="0">
              <a:solidFill>
                <a:srgbClr val="000000"/>
              </a:solidFill>
              <a:latin typeface="Helvetica" pitchFamily="34" charset="0"/>
            </a:endParaRPr>
          </a:p>
          <a:p>
            <a:pPr marL="742950" lvl="1" indent="-285750">
              <a:spcBef>
                <a:spcPts val="1200"/>
              </a:spcBef>
              <a:buFont typeface="Courier New" panose="02070309020205020404" pitchFamily="49" charset="0"/>
              <a:buChar char="o"/>
            </a:pPr>
            <a:r>
              <a:rPr lang="es-ES" sz="900" dirty="0">
                <a:solidFill>
                  <a:srgbClr val="000000"/>
                </a:solidFill>
                <a:latin typeface="Helvetica" pitchFamily="34" charset="0"/>
              </a:rPr>
              <a:t>Validación</a:t>
            </a:r>
          </a:p>
          <a:p>
            <a:pPr marL="742950" lvl="1" indent="-285750">
              <a:spcBef>
                <a:spcPts val="1200"/>
              </a:spcBef>
              <a:buFont typeface="Courier New" panose="02070309020205020404" pitchFamily="49" charset="0"/>
              <a:buChar char="o"/>
            </a:pPr>
            <a:r>
              <a:rPr lang="es-ES" sz="900" dirty="0">
                <a:solidFill>
                  <a:srgbClr val="000000"/>
                </a:solidFill>
                <a:latin typeface="Helvetica" pitchFamily="34" charset="0"/>
              </a:rPr>
              <a:t>Gobierno, </a:t>
            </a:r>
            <a:r>
              <a:rPr lang="es-ES" sz="900" dirty="0" smtClean="0">
                <a:solidFill>
                  <a:srgbClr val="000000"/>
                </a:solidFill>
                <a:latin typeface="Helvetica" pitchFamily="34" charset="0"/>
              </a:rPr>
              <a:t>políticas </a:t>
            </a:r>
            <a:r>
              <a:rPr lang="es-ES" sz="900" dirty="0">
                <a:solidFill>
                  <a:srgbClr val="000000"/>
                </a:solidFill>
                <a:latin typeface="Helvetica" pitchFamily="34" charset="0"/>
              </a:rPr>
              <a:t>y control</a:t>
            </a:r>
          </a:p>
          <a:p>
            <a:pPr marL="742950" lvl="1" indent="-285750">
              <a:spcBef>
                <a:spcPts val="1200"/>
              </a:spcBef>
              <a:buFont typeface="Courier New" panose="02070309020205020404" pitchFamily="49" charset="0"/>
              <a:buChar char="o"/>
            </a:pPr>
            <a:r>
              <a:rPr lang="es-ES" sz="900" dirty="0">
                <a:solidFill>
                  <a:srgbClr val="000000"/>
                </a:solidFill>
                <a:latin typeface="Helvetica" pitchFamily="34" charset="0"/>
              </a:rPr>
              <a:t>Documentación</a:t>
            </a:r>
          </a:p>
        </p:txBody>
      </p:sp>
      <p:pic>
        <p:nvPicPr>
          <p:cNvPr id="29" name="Picture 4" descr="http://www.safesystems.com/wp-content/uploads/2013/06/oc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84050" y="1788335"/>
            <a:ext cx="754938" cy="75493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2.bp.blogspot.com/-_FARG3-PiHc/UCT0FJiLkMI/AAAAAAAAAKY/3m93zbx4xpM/s1600/FederalReserveBoardSe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0109" y="1788421"/>
            <a:ext cx="810788" cy="81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87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113" name="Straight Connector 112"/>
          <p:cNvSpPr/>
          <p:nvPr/>
        </p:nvSpPr>
        <p:spPr>
          <a:xfrm rot="5400000">
            <a:off x="3711033" y="3860817"/>
            <a:ext cx="684000" cy="0"/>
          </a:xfrm>
          <a:prstGeom prst="line">
            <a:avLst/>
          </a:prstGeom>
          <a:solidFill>
            <a:schemeClr val="accent1"/>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14" name="Straight Connector 113"/>
          <p:cNvSpPr/>
          <p:nvPr/>
        </p:nvSpPr>
        <p:spPr>
          <a:xfrm rot="5400000">
            <a:off x="4859122" y="3860817"/>
            <a:ext cx="684000" cy="0"/>
          </a:xfrm>
          <a:prstGeom prst="line">
            <a:avLst/>
          </a:prstGeom>
          <a:solidFill>
            <a:schemeClr val="accent1"/>
          </a:solid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30" name="Rectangle 29"/>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Content Placeholder 2"/>
          <p:cNvSpPr>
            <a:spLocks noGrp="1"/>
          </p:cNvSpPr>
          <p:nvPr>
            <p:ph idx="1"/>
            <p:custDataLst>
              <p:tags r:id="rId1"/>
            </p:custDataLst>
          </p:nvPr>
        </p:nvSpPr>
        <p:spPr>
          <a:xfrm>
            <a:off x="467544" y="900734"/>
            <a:ext cx="8101234" cy="554420"/>
          </a:xfrm>
        </p:spPr>
        <p:txBody>
          <a:bodyPr anchor="ctr">
            <a:normAutofit lnSpcReduction="10000"/>
          </a:bodyPr>
          <a:lstStyle/>
          <a:p>
            <a:pPr marL="0" indent="0" algn="ctr">
              <a:lnSpc>
                <a:spcPct val="100000"/>
              </a:lnSpc>
              <a:spcBef>
                <a:spcPts val="0"/>
              </a:spcBef>
              <a:spcAft>
                <a:spcPts val="0"/>
              </a:spcAft>
              <a:buClr>
                <a:srgbClr val="997D00"/>
              </a:buClr>
              <a:buNone/>
              <a:tabLst>
                <a:tab pos="1885950" algn="l"/>
              </a:tabLst>
            </a:pPr>
            <a:r>
              <a:rPr lang="en-US" sz="1100" b="1" dirty="0" smtClean="0">
                <a:solidFill>
                  <a:schemeClr val="tx2">
                    <a:lumMod val="75000"/>
                  </a:schemeClr>
                </a:solidFill>
                <a:latin typeface="Helvetica" pitchFamily="34" charset="0"/>
              </a:rPr>
              <a:t>El </a:t>
            </a:r>
            <a:r>
              <a:rPr lang="en-US" sz="1100" b="1" dirty="0" err="1" smtClean="0">
                <a:solidFill>
                  <a:schemeClr val="tx2">
                    <a:lumMod val="75000"/>
                  </a:schemeClr>
                </a:solidFill>
                <a:latin typeface="Helvetica" pitchFamily="34" charset="0"/>
              </a:rPr>
              <a:t>Riesgo</a:t>
            </a:r>
            <a:r>
              <a:rPr lang="en-US" sz="1100" b="1" dirty="0" smtClean="0">
                <a:solidFill>
                  <a:schemeClr val="tx2">
                    <a:lumMod val="75000"/>
                  </a:schemeClr>
                </a:solidFill>
                <a:latin typeface="Helvetica" pitchFamily="34" charset="0"/>
              </a:rPr>
              <a:t> de </a:t>
            </a:r>
            <a:r>
              <a:rPr lang="en-US" sz="1100" b="1" dirty="0" err="1" smtClean="0">
                <a:solidFill>
                  <a:schemeClr val="tx2">
                    <a:lumMod val="75000"/>
                  </a:schemeClr>
                </a:solidFill>
                <a:latin typeface="Helvetica" pitchFamily="34" charset="0"/>
              </a:rPr>
              <a:t>Modelo</a:t>
            </a:r>
            <a:r>
              <a:rPr lang="en-US" sz="1100" b="1" dirty="0" smtClean="0">
                <a:solidFill>
                  <a:schemeClr val="tx2">
                    <a:lumMod val="75000"/>
                  </a:schemeClr>
                </a:solidFill>
                <a:latin typeface="Helvetica" pitchFamily="34" charset="0"/>
              </a:rPr>
              <a:t> </a:t>
            </a:r>
            <a:r>
              <a:rPr lang="en-US" sz="1100" b="1" dirty="0" err="1" smtClean="0">
                <a:solidFill>
                  <a:schemeClr val="tx2">
                    <a:lumMod val="75000"/>
                  </a:schemeClr>
                </a:solidFill>
                <a:latin typeface="Helvetica" pitchFamily="34" charset="0"/>
              </a:rPr>
              <a:t>debe</a:t>
            </a:r>
            <a:r>
              <a:rPr lang="en-US" sz="1100" b="1" dirty="0" smtClean="0">
                <a:solidFill>
                  <a:schemeClr val="tx2">
                    <a:lumMod val="75000"/>
                  </a:schemeClr>
                </a:solidFill>
                <a:latin typeface="Helvetica" pitchFamily="34" charset="0"/>
              </a:rPr>
              <a:t> </a:t>
            </a:r>
            <a:r>
              <a:rPr lang="en-US" sz="1100" b="1" dirty="0" err="1" smtClean="0">
                <a:solidFill>
                  <a:schemeClr val="tx2">
                    <a:lumMod val="75000"/>
                  </a:schemeClr>
                </a:solidFill>
                <a:latin typeface="Helvetica" pitchFamily="34" charset="0"/>
              </a:rPr>
              <a:t>ser</a:t>
            </a:r>
            <a:r>
              <a:rPr lang="en-US" sz="1100" b="1" dirty="0" smtClean="0">
                <a:solidFill>
                  <a:schemeClr val="tx2">
                    <a:lumMod val="75000"/>
                  </a:schemeClr>
                </a:solidFill>
                <a:latin typeface="Helvetica" pitchFamily="34" charset="0"/>
              </a:rPr>
              <a:t> </a:t>
            </a:r>
            <a:r>
              <a:rPr lang="en-US" sz="1100" b="1" dirty="0" err="1" smtClean="0">
                <a:solidFill>
                  <a:schemeClr val="tx2">
                    <a:lumMod val="75000"/>
                  </a:schemeClr>
                </a:solidFill>
                <a:latin typeface="Helvetica" pitchFamily="34" charset="0"/>
              </a:rPr>
              <a:t>mitigado</a:t>
            </a:r>
            <a:r>
              <a:rPr lang="en-US" sz="1100" b="1" dirty="0" smtClean="0">
                <a:solidFill>
                  <a:schemeClr val="tx2">
                    <a:lumMod val="75000"/>
                  </a:schemeClr>
                </a:solidFill>
                <a:latin typeface="Helvetica" pitchFamily="34" charset="0"/>
              </a:rPr>
              <a:t> a </a:t>
            </a:r>
            <a:r>
              <a:rPr lang="en-US" sz="1100" b="1" dirty="0" err="1" smtClean="0">
                <a:solidFill>
                  <a:schemeClr val="tx2">
                    <a:lumMod val="75000"/>
                  </a:schemeClr>
                </a:solidFill>
                <a:latin typeface="Helvetica" pitchFamily="34" charset="0"/>
              </a:rPr>
              <a:t>través</a:t>
            </a:r>
            <a:r>
              <a:rPr lang="en-US" sz="1100" b="1" dirty="0" smtClean="0">
                <a:solidFill>
                  <a:schemeClr val="tx2">
                    <a:lumMod val="75000"/>
                  </a:schemeClr>
                </a:solidFill>
                <a:latin typeface="Helvetica" pitchFamily="34" charset="0"/>
              </a:rPr>
              <a:t> de un </a:t>
            </a:r>
            <a:r>
              <a:rPr lang="en-US" sz="1100" b="1" dirty="0" err="1" smtClean="0">
                <a:solidFill>
                  <a:schemeClr val="tx2">
                    <a:lumMod val="75000"/>
                  </a:schemeClr>
                </a:solidFill>
                <a:latin typeface="Helvetica" pitchFamily="34" charset="0"/>
              </a:rPr>
              <a:t>marco</a:t>
            </a:r>
            <a:r>
              <a:rPr lang="en-US" sz="1100" b="1" dirty="0" smtClean="0">
                <a:solidFill>
                  <a:schemeClr val="tx2">
                    <a:lumMod val="75000"/>
                  </a:schemeClr>
                </a:solidFill>
                <a:latin typeface="Helvetica" pitchFamily="34" charset="0"/>
              </a:rPr>
              <a:t> </a:t>
            </a:r>
            <a:r>
              <a:rPr lang="en-US" sz="1100" b="1" dirty="0" err="1" smtClean="0">
                <a:solidFill>
                  <a:schemeClr val="tx2">
                    <a:lumMod val="75000"/>
                  </a:schemeClr>
                </a:solidFill>
                <a:latin typeface="Helvetica" pitchFamily="34" charset="0"/>
              </a:rPr>
              <a:t>coherente</a:t>
            </a:r>
            <a:r>
              <a:rPr lang="en-US" sz="1100" b="1" dirty="0" smtClean="0">
                <a:solidFill>
                  <a:schemeClr val="tx2">
                    <a:lumMod val="75000"/>
                  </a:schemeClr>
                </a:solidFill>
                <a:latin typeface="Helvetica" pitchFamily="34" charset="0"/>
              </a:rPr>
              <a:t> de </a:t>
            </a:r>
            <a:r>
              <a:rPr lang="en-US" sz="1100" b="1" dirty="0" err="1" smtClean="0">
                <a:solidFill>
                  <a:schemeClr val="tx2">
                    <a:lumMod val="75000"/>
                  </a:schemeClr>
                </a:solidFill>
                <a:latin typeface="Helvetica" pitchFamily="34" charset="0"/>
              </a:rPr>
              <a:t>Administración</a:t>
            </a:r>
            <a:r>
              <a:rPr lang="en-US" sz="1100" b="1" dirty="0" smtClean="0">
                <a:solidFill>
                  <a:schemeClr val="tx2">
                    <a:lumMod val="75000"/>
                  </a:schemeClr>
                </a:solidFill>
                <a:latin typeface="Helvetica" pitchFamily="34" charset="0"/>
              </a:rPr>
              <a:t> de </a:t>
            </a:r>
            <a:r>
              <a:rPr lang="en-US" sz="1100" b="1" dirty="0" err="1" smtClean="0">
                <a:solidFill>
                  <a:schemeClr val="tx2">
                    <a:lumMod val="75000"/>
                  </a:schemeClr>
                </a:solidFill>
                <a:latin typeface="Helvetica" pitchFamily="34" charset="0"/>
              </a:rPr>
              <a:t>Riesgo</a:t>
            </a:r>
            <a:r>
              <a:rPr lang="en-US" sz="1100" b="1" dirty="0" smtClean="0">
                <a:solidFill>
                  <a:schemeClr val="tx2">
                    <a:lumMod val="75000"/>
                  </a:schemeClr>
                </a:solidFill>
                <a:latin typeface="Helvetica" pitchFamily="34" charset="0"/>
              </a:rPr>
              <a:t> de </a:t>
            </a:r>
            <a:r>
              <a:rPr lang="en-US" sz="1100" b="1" dirty="0" err="1" smtClean="0">
                <a:solidFill>
                  <a:schemeClr val="tx2">
                    <a:lumMod val="75000"/>
                  </a:schemeClr>
                </a:solidFill>
                <a:latin typeface="Helvetica" pitchFamily="34" charset="0"/>
              </a:rPr>
              <a:t>Modelo</a:t>
            </a:r>
            <a:r>
              <a:rPr lang="en-US" sz="1100" b="1" dirty="0" smtClean="0">
                <a:solidFill>
                  <a:schemeClr val="tx2">
                    <a:lumMod val="75000"/>
                  </a:schemeClr>
                </a:solidFill>
                <a:latin typeface="Helvetica" pitchFamily="34" charset="0"/>
              </a:rPr>
              <a:t> (MRM) </a:t>
            </a:r>
            <a:r>
              <a:rPr lang="en-US" sz="1100" b="1" dirty="0" err="1" smtClean="0">
                <a:solidFill>
                  <a:schemeClr val="tx2">
                    <a:lumMod val="75000"/>
                  </a:schemeClr>
                </a:solidFill>
                <a:latin typeface="Helvetica" pitchFamily="34" charset="0"/>
              </a:rPr>
              <a:t>aprobado</a:t>
            </a:r>
            <a:r>
              <a:rPr lang="en-US" sz="1100" b="1" dirty="0" smtClean="0">
                <a:solidFill>
                  <a:schemeClr val="tx2">
                    <a:lumMod val="75000"/>
                  </a:schemeClr>
                </a:solidFill>
                <a:latin typeface="Helvetica" pitchFamily="34" charset="0"/>
              </a:rPr>
              <a:t> </a:t>
            </a:r>
            <a:r>
              <a:rPr lang="en-US" sz="1100" b="1" dirty="0" err="1" smtClean="0">
                <a:solidFill>
                  <a:schemeClr val="tx2">
                    <a:lumMod val="75000"/>
                  </a:schemeClr>
                </a:solidFill>
                <a:latin typeface="Helvetica" pitchFamily="34" charset="0"/>
              </a:rPr>
              <a:t>por</a:t>
            </a:r>
            <a:r>
              <a:rPr lang="en-US" sz="1100" b="1" dirty="0" smtClean="0">
                <a:solidFill>
                  <a:schemeClr val="tx2">
                    <a:lumMod val="75000"/>
                  </a:schemeClr>
                </a:solidFill>
                <a:latin typeface="Helvetica" pitchFamily="34" charset="0"/>
              </a:rPr>
              <a:t> la junta </a:t>
            </a:r>
            <a:r>
              <a:rPr lang="en-US" sz="1100" b="1" dirty="0" err="1" smtClean="0">
                <a:solidFill>
                  <a:schemeClr val="tx2">
                    <a:lumMod val="75000"/>
                  </a:schemeClr>
                </a:solidFill>
                <a:latin typeface="Helvetica" pitchFamily="34" charset="0"/>
              </a:rPr>
              <a:t>directiva</a:t>
            </a:r>
            <a:r>
              <a:rPr lang="en-US" sz="1100" b="1" dirty="0" smtClean="0">
                <a:solidFill>
                  <a:schemeClr val="tx2">
                    <a:lumMod val="75000"/>
                  </a:schemeClr>
                </a:solidFill>
                <a:latin typeface="Helvetica" pitchFamily="34" charset="0"/>
              </a:rPr>
              <a:t>. </a:t>
            </a:r>
            <a:r>
              <a:rPr lang="en-US" sz="1100" b="1" dirty="0" err="1">
                <a:solidFill>
                  <a:schemeClr val="tx2">
                    <a:lumMod val="75000"/>
                  </a:schemeClr>
                </a:solidFill>
                <a:latin typeface="Helvetica" pitchFamily="34" charset="0"/>
              </a:rPr>
              <a:t>OCC&amp;Fed</a:t>
            </a:r>
            <a:r>
              <a:rPr lang="en-US" sz="1100" b="1" dirty="0">
                <a:solidFill>
                  <a:schemeClr val="tx2">
                    <a:lumMod val="75000"/>
                  </a:schemeClr>
                </a:solidFill>
                <a:latin typeface="Helvetica" pitchFamily="34" charset="0"/>
              </a:rPr>
              <a:t> </a:t>
            </a:r>
            <a:r>
              <a:rPr lang="en-US" sz="1100" b="1" dirty="0" smtClean="0">
                <a:solidFill>
                  <a:schemeClr val="tx2">
                    <a:lumMod val="75000"/>
                  </a:schemeClr>
                </a:solidFill>
                <a:latin typeface="Helvetica" pitchFamily="34" charset="0"/>
              </a:rPr>
              <a:t>ha </a:t>
            </a:r>
            <a:r>
              <a:rPr lang="en-US" sz="1100" b="1" dirty="0" err="1" smtClean="0">
                <a:solidFill>
                  <a:schemeClr val="tx2">
                    <a:lumMod val="75000"/>
                  </a:schemeClr>
                </a:solidFill>
                <a:latin typeface="Helvetica" pitchFamily="34" charset="0"/>
              </a:rPr>
              <a:t>desarrollado</a:t>
            </a:r>
            <a:r>
              <a:rPr lang="en-US" sz="1100" b="1" dirty="0" smtClean="0">
                <a:solidFill>
                  <a:schemeClr val="tx2">
                    <a:lumMod val="75000"/>
                  </a:schemeClr>
                </a:solidFill>
                <a:latin typeface="Helvetica" pitchFamily="34" charset="0"/>
              </a:rPr>
              <a:t> un </a:t>
            </a:r>
            <a:r>
              <a:rPr lang="en-US" sz="1100" b="1" dirty="0" err="1" smtClean="0">
                <a:solidFill>
                  <a:schemeClr val="tx2">
                    <a:lumMod val="75000"/>
                  </a:schemeClr>
                </a:solidFill>
                <a:latin typeface="Helvetica" pitchFamily="34" charset="0"/>
              </a:rPr>
              <a:t>marco</a:t>
            </a:r>
            <a:r>
              <a:rPr lang="en-US" sz="1100" b="1" dirty="0" smtClean="0">
                <a:solidFill>
                  <a:schemeClr val="tx2">
                    <a:lumMod val="75000"/>
                  </a:schemeClr>
                </a:solidFill>
                <a:latin typeface="Helvetica" pitchFamily="34" charset="0"/>
              </a:rPr>
              <a:t> para el MRM que </a:t>
            </a:r>
            <a:r>
              <a:rPr lang="en-US" sz="1100" b="1" dirty="0" err="1" smtClean="0">
                <a:solidFill>
                  <a:schemeClr val="tx2">
                    <a:lumMod val="75000"/>
                  </a:schemeClr>
                </a:solidFill>
                <a:latin typeface="Helvetica" pitchFamily="34" charset="0"/>
              </a:rPr>
              <a:t>considera</a:t>
            </a:r>
            <a:r>
              <a:rPr lang="en-US" sz="1100" b="1" dirty="0" smtClean="0">
                <a:solidFill>
                  <a:schemeClr val="tx2">
                    <a:lumMod val="75000"/>
                  </a:schemeClr>
                </a:solidFill>
                <a:latin typeface="Helvetica" pitchFamily="34" charset="0"/>
              </a:rPr>
              <a:t> el </a:t>
            </a:r>
            <a:r>
              <a:rPr lang="en-US" sz="1100" b="1" dirty="0" err="1" smtClean="0">
                <a:solidFill>
                  <a:schemeClr val="tx2">
                    <a:lumMod val="75000"/>
                  </a:schemeClr>
                </a:solidFill>
                <a:latin typeface="Helvetica" pitchFamily="34" charset="0"/>
              </a:rPr>
              <a:t>ciclo</a:t>
            </a:r>
            <a:r>
              <a:rPr lang="en-US" sz="1100" b="1" dirty="0" smtClean="0">
                <a:solidFill>
                  <a:schemeClr val="tx2">
                    <a:lumMod val="75000"/>
                  </a:schemeClr>
                </a:solidFill>
                <a:latin typeface="Helvetica" pitchFamily="34" charset="0"/>
              </a:rPr>
              <a:t> de </a:t>
            </a:r>
            <a:r>
              <a:rPr lang="en-US" sz="1100" b="1" dirty="0" err="1" smtClean="0">
                <a:solidFill>
                  <a:schemeClr val="tx2">
                    <a:lumMod val="75000"/>
                  </a:schemeClr>
                </a:solidFill>
                <a:latin typeface="Helvetica" pitchFamily="34" charset="0"/>
              </a:rPr>
              <a:t>vida</a:t>
            </a:r>
            <a:r>
              <a:rPr lang="en-US" sz="1100" b="1" dirty="0" smtClean="0">
                <a:solidFill>
                  <a:schemeClr val="tx2">
                    <a:lumMod val="75000"/>
                  </a:schemeClr>
                </a:solidFill>
                <a:latin typeface="Helvetica" pitchFamily="34" charset="0"/>
              </a:rPr>
              <a:t> </a:t>
            </a:r>
            <a:r>
              <a:rPr lang="en-US" sz="1100" b="1" dirty="0" err="1" smtClean="0">
                <a:solidFill>
                  <a:schemeClr val="tx2">
                    <a:lumMod val="75000"/>
                  </a:schemeClr>
                </a:solidFill>
                <a:latin typeface="Helvetica" pitchFamily="34" charset="0"/>
              </a:rPr>
              <a:t>completo</a:t>
            </a:r>
            <a:r>
              <a:rPr lang="en-US" sz="1100" b="1" dirty="0" smtClean="0">
                <a:solidFill>
                  <a:schemeClr val="tx2">
                    <a:lumMod val="75000"/>
                  </a:schemeClr>
                </a:solidFill>
                <a:latin typeface="Helvetica" pitchFamily="34" charset="0"/>
              </a:rPr>
              <a:t> del </a:t>
            </a:r>
            <a:r>
              <a:rPr lang="en-US" sz="1100" b="1" dirty="0" err="1" smtClean="0">
                <a:solidFill>
                  <a:schemeClr val="tx2">
                    <a:lumMod val="75000"/>
                  </a:schemeClr>
                </a:solidFill>
                <a:latin typeface="Helvetica" pitchFamily="34" charset="0"/>
              </a:rPr>
              <a:t>modelo</a:t>
            </a:r>
            <a:endParaRPr lang="en-US" sz="1100" b="1" dirty="0">
              <a:solidFill>
                <a:schemeClr val="tx2">
                  <a:lumMod val="75000"/>
                </a:schemeClr>
              </a:solidFill>
              <a:latin typeface="Helvetica" pitchFamily="34" charset="0"/>
            </a:endParaRPr>
          </a:p>
        </p:txBody>
      </p:sp>
      <p:sp>
        <p:nvSpPr>
          <p:cNvPr id="18" name="Rectangle 17"/>
          <p:cNvSpPr/>
          <p:nvPr>
            <p:custDataLst>
              <p:tags r:id="rId2"/>
            </p:custDataLst>
          </p:nvPr>
        </p:nvSpPr>
        <p:spPr>
          <a:xfrm>
            <a:off x="573090" y="1760389"/>
            <a:ext cx="2673350" cy="678569"/>
          </a:xfrm>
          <a:prstGeom prst="rect">
            <a:avLst/>
          </a:prstGeom>
          <a:solidFill>
            <a:schemeClr val="bg1">
              <a:lumMod val="95000"/>
              <a:alpha val="69804"/>
            </a:schemeClr>
          </a:solidFill>
          <a:ln w="9525" cap="flat" cmpd="sng" algn="ctr">
            <a:solidFill>
              <a:schemeClr val="bg1">
                <a:lumMod val="95000"/>
              </a:schemeClr>
            </a:solidFill>
            <a:prstDash val="solid"/>
          </a:ln>
          <a:effectLst/>
        </p:spPr>
        <p:txBody>
          <a:bodyPr lIns="36000" tIns="72000" rIns="36000" rtlCol="0" anchor="t"/>
          <a:lstStyle/>
          <a:p>
            <a:pPr marL="171450" indent="-171450">
              <a:spcAft>
                <a:spcPts val="600"/>
              </a:spcAft>
              <a:buFont typeface="Arial" panose="020B0604020202020204" pitchFamily="34" charset="0"/>
              <a:buChar char="•"/>
            </a:pPr>
            <a:endParaRPr lang="en-US" sz="800" b="1" dirty="0" smtClean="0">
              <a:solidFill>
                <a:srgbClr val="000000"/>
              </a:solidFill>
              <a:latin typeface="Helvetica" pitchFamily="34" charset="0"/>
            </a:endParaRPr>
          </a:p>
          <a:p>
            <a:pPr marL="171450" indent="-171450">
              <a:spcAft>
                <a:spcPts val="600"/>
              </a:spcAft>
              <a:buFont typeface="Arial" panose="020B0604020202020204" pitchFamily="34" charset="0"/>
              <a:buChar char="•"/>
            </a:pPr>
            <a:r>
              <a:rPr lang="en-US" sz="800" b="1" dirty="0" smtClean="0">
                <a:solidFill>
                  <a:srgbClr val="000000"/>
                </a:solidFill>
                <a:latin typeface="Helvetica" pitchFamily="34" charset="0"/>
              </a:rPr>
              <a:t>Errors </a:t>
            </a:r>
            <a:r>
              <a:rPr lang="en-US" sz="800" b="1" dirty="0">
                <a:solidFill>
                  <a:srgbClr val="000000"/>
                </a:solidFill>
                <a:latin typeface="Helvetica" pitchFamily="34" charset="0"/>
              </a:rPr>
              <a:t>in the fundamentals</a:t>
            </a:r>
            <a:r>
              <a:rPr lang="en-US" sz="800" dirty="0">
                <a:solidFill>
                  <a:srgbClr val="000000"/>
                </a:solidFill>
                <a:latin typeface="Helvetica" pitchFamily="34" charset="0"/>
              </a:rPr>
              <a:t>.</a:t>
            </a:r>
            <a:endParaRPr lang="de-DE" sz="800" dirty="0">
              <a:solidFill>
                <a:srgbClr val="000000"/>
              </a:solidFill>
              <a:latin typeface="Helvetica" pitchFamily="34" charset="0"/>
            </a:endParaRPr>
          </a:p>
          <a:p>
            <a:pPr marL="171450" indent="-171450">
              <a:spcAft>
                <a:spcPts val="600"/>
              </a:spcAft>
              <a:buFont typeface="Arial" panose="020B0604020202020204" pitchFamily="34" charset="0"/>
              <a:buChar char="•"/>
            </a:pPr>
            <a:r>
              <a:rPr lang="en-US" sz="800" b="1" dirty="0">
                <a:solidFill>
                  <a:srgbClr val="000000"/>
                </a:solidFill>
                <a:latin typeface="Helvetica" pitchFamily="34" charset="0"/>
              </a:rPr>
              <a:t>Inappropriate or incorrect use</a:t>
            </a:r>
            <a:r>
              <a:rPr lang="en-US" sz="800" dirty="0">
                <a:solidFill>
                  <a:srgbClr val="000000"/>
                </a:solidFill>
                <a:latin typeface="Helvetica" pitchFamily="34" charset="0"/>
              </a:rPr>
              <a:t>.</a:t>
            </a:r>
            <a:endParaRPr lang="de-DE" sz="800" dirty="0">
              <a:solidFill>
                <a:srgbClr val="000000"/>
              </a:solidFill>
              <a:latin typeface="Helvetica" pitchFamily="34" charset="0"/>
            </a:endParaRPr>
          </a:p>
        </p:txBody>
      </p:sp>
      <p:sp>
        <p:nvSpPr>
          <p:cNvPr id="19" name="Rectangle 18"/>
          <p:cNvSpPr/>
          <p:nvPr>
            <p:custDataLst>
              <p:tags r:id="rId3"/>
            </p:custDataLst>
          </p:nvPr>
        </p:nvSpPr>
        <p:spPr>
          <a:xfrm>
            <a:off x="744536" y="1760389"/>
            <a:ext cx="2395001" cy="216000"/>
          </a:xfrm>
          <a:prstGeom prst="rect">
            <a:avLst/>
          </a:prstGeom>
          <a:solidFill>
            <a:srgbClr val="00206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000" b="1" dirty="0">
                <a:solidFill>
                  <a:srgbClr val="FFFFFF"/>
                </a:solidFill>
                <a:latin typeface="Helvetica" panose="020B0604020202020204" pitchFamily="34" charset="0"/>
                <a:cs typeface="Helvetica" panose="020B0604020202020204" pitchFamily="34" charset="0"/>
              </a:rPr>
              <a:t>Identification of model risk sources</a:t>
            </a:r>
          </a:p>
        </p:txBody>
      </p:sp>
      <p:sp>
        <p:nvSpPr>
          <p:cNvPr id="35" name="Rectangle 34"/>
          <p:cNvSpPr/>
          <p:nvPr>
            <p:custDataLst>
              <p:tags r:id="rId4"/>
            </p:custDataLst>
          </p:nvPr>
        </p:nvSpPr>
        <p:spPr>
          <a:xfrm>
            <a:off x="574676" y="2836172"/>
            <a:ext cx="2673350" cy="1745909"/>
          </a:xfrm>
          <a:prstGeom prst="rect">
            <a:avLst/>
          </a:prstGeom>
          <a:solidFill>
            <a:schemeClr val="bg1">
              <a:lumMod val="95000"/>
              <a:alpha val="69804"/>
            </a:schemeClr>
          </a:solidFill>
          <a:ln w="9525" cap="flat" cmpd="sng" algn="ctr">
            <a:solidFill>
              <a:schemeClr val="bg1">
                <a:lumMod val="95000"/>
              </a:schemeClr>
            </a:solidFill>
            <a:prstDash val="solid"/>
          </a:ln>
          <a:effectLst/>
        </p:spPr>
        <p:txBody>
          <a:bodyPr lIns="36000" tIns="72000" rIns="36000" rtlCol="0" anchor="t"/>
          <a:lstStyle/>
          <a:p>
            <a:pPr marL="171450" indent="-171450">
              <a:spcAft>
                <a:spcPts val="600"/>
              </a:spcAft>
              <a:buFont typeface="Arial" panose="020B0604020202020204" pitchFamily="34" charset="0"/>
              <a:buChar char="•"/>
            </a:pPr>
            <a:endParaRPr lang="en-US" sz="800" b="1" dirty="0" smtClean="0">
              <a:solidFill>
                <a:srgbClr val="000000"/>
              </a:solidFill>
              <a:latin typeface="Helvetica" pitchFamily="34" charset="0"/>
            </a:endParaRPr>
          </a:p>
          <a:p>
            <a:pPr marL="228600" indent="-228600">
              <a:spcAft>
                <a:spcPts val="600"/>
              </a:spcAft>
              <a:buFont typeface="+mj-lt"/>
              <a:buAutoNum type="arabicPeriod"/>
            </a:pPr>
            <a:r>
              <a:rPr lang="en-US" sz="800" b="1" dirty="0">
                <a:solidFill>
                  <a:srgbClr val="000000"/>
                </a:solidFill>
                <a:latin typeface="Helvetica" pitchFamily="34" charset="0"/>
              </a:rPr>
              <a:t>Understanding </a:t>
            </a:r>
            <a:r>
              <a:rPr lang="en-US" sz="800" b="1" dirty="0" smtClean="0">
                <a:solidFill>
                  <a:srgbClr val="000000"/>
                </a:solidFill>
                <a:latin typeface="Helvetica" pitchFamily="34" charset="0"/>
              </a:rPr>
              <a:t> </a:t>
            </a:r>
            <a:r>
              <a:rPr lang="en-US" sz="800" dirty="0" smtClean="0">
                <a:solidFill>
                  <a:srgbClr val="000000"/>
                </a:solidFill>
                <a:latin typeface="Helvetica" pitchFamily="34" charset="0"/>
              </a:rPr>
              <a:t>the </a:t>
            </a:r>
            <a:r>
              <a:rPr lang="en-US" sz="800" dirty="0">
                <a:solidFill>
                  <a:srgbClr val="000000"/>
                </a:solidFill>
                <a:latin typeface="Helvetica" pitchFamily="34" charset="0"/>
              </a:rPr>
              <a:t>origin and the magnitude of risk.</a:t>
            </a:r>
          </a:p>
          <a:p>
            <a:pPr marL="228600" indent="-228600">
              <a:spcAft>
                <a:spcPts val="600"/>
              </a:spcAft>
              <a:buFont typeface="+mj-lt"/>
              <a:buAutoNum type="arabicPeriod"/>
            </a:pPr>
            <a:r>
              <a:rPr lang="en-US" sz="800" dirty="0">
                <a:solidFill>
                  <a:srgbClr val="000000"/>
                </a:solidFill>
                <a:latin typeface="Helvetica" pitchFamily="34" charset="0"/>
              </a:rPr>
              <a:t>Consideration of the </a:t>
            </a:r>
            <a:r>
              <a:rPr lang="en-US" sz="800" b="1" dirty="0">
                <a:solidFill>
                  <a:srgbClr val="000000"/>
                </a:solidFill>
                <a:latin typeface="Helvetica" pitchFamily="34" charset="0"/>
              </a:rPr>
              <a:t>individual</a:t>
            </a:r>
            <a:r>
              <a:rPr lang="en-US" sz="800" dirty="0">
                <a:solidFill>
                  <a:srgbClr val="000000"/>
                </a:solidFill>
                <a:latin typeface="Helvetica" pitchFamily="34" charset="0"/>
              </a:rPr>
              <a:t> and </a:t>
            </a:r>
            <a:r>
              <a:rPr lang="en-US" sz="800" b="1" dirty="0">
                <a:solidFill>
                  <a:srgbClr val="000000"/>
                </a:solidFill>
                <a:latin typeface="Helvetica" pitchFamily="34" charset="0"/>
              </a:rPr>
              <a:t>aggregated</a:t>
            </a:r>
            <a:r>
              <a:rPr lang="en-US" sz="800" dirty="0">
                <a:solidFill>
                  <a:srgbClr val="000000"/>
                </a:solidFill>
                <a:latin typeface="Helvetica" pitchFamily="34" charset="0"/>
              </a:rPr>
              <a:t> risk of each model. </a:t>
            </a:r>
          </a:p>
          <a:p>
            <a:pPr marL="228600" indent="-228600">
              <a:spcAft>
                <a:spcPts val="600"/>
              </a:spcAft>
              <a:buFont typeface="+mj-lt"/>
              <a:buAutoNum type="arabicPeriod"/>
            </a:pPr>
            <a:r>
              <a:rPr lang="en-US" sz="800" dirty="0">
                <a:solidFill>
                  <a:srgbClr val="000000"/>
                </a:solidFill>
                <a:latin typeface="Helvetica" pitchFamily="34" charset="0"/>
              </a:rPr>
              <a:t>Some </a:t>
            </a:r>
            <a:r>
              <a:rPr lang="en-US" sz="800" b="1" dirty="0">
                <a:solidFill>
                  <a:srgbClr val="000000"/>
                </a:solidFill>
                <a:latin typeface="Helvetica" pitchFamily="34" charset="0"/>
              </a:rPr>
              <a:t>tools </a:t>
            </a:r>
            <a:r>
              <a:rPr lang="en-US" sz="800" dirty="0">
                <a:solidFill>
                  <a:srgbClr val="000000"/>
                </a:solidFill>
                <a:latin typeface="Helvetica" pitchFamily="34" charset="0"/>
              </a:rPr>
              <a:t>to </a:t>
            </a:r>
            <a:r>
              <a:rPr lang="en-US" sz="800" b="1" dirty="0">
                <a:solidFill>
                  <a:srgbClr val="000000"/>
                </a:solidFill>
                <a:latin typeface="Helvetica" pitchFamily="34" charset="0"/>
              </a:rPr>
              <a:t>manage </a:t>
            </a:r>
            <a:r>
              <a:rPr lang="en-US" sz="800" dirty="0">
                <a:solidFill>
                  <a:srgbClr val="000000"/>
                </a:solidFill>
                <a:latin typeface="Helvetica" pitchFamily="34" charset="0"/>
              </a:rPr>
              <a:t>MR:</a:t>
            </a:r>
          </a:p>
          <a:p>
            <a:pPr marL="454025" lvl="1" indent="-228600">
              <a:spcAft>
                <a:spcPts val="0"/>
              </a:spcAft>
              <a:buFont typeface="Arial" panose="020B0604020202020204" pitchFamily="34" charset="0"/>
              <a:buChar char="•"/>
            </a:pPr>
            <a:r>
              <a:rPr lang="en-US" sz="800" b="1" dirty="0">
                <a:solidFill>
                  <a:srgbClr val="000000"/>
                </a:solidFill>
                <a:latin typeface="Helvetica" pitchFamily="34" charset="0"/>
              </a:rPr>
              <a:t>Limitations </a:t>
            </a:r>
            <a:r>
              <a:rPr lang="en-US" sz="800" dirty="0">
                <a:solidFill>
                  <a:srgbClr val="000000"/>
                </a:solidFill>
                <a:latin typeface="Helvetica" pitchFamily="34" charset="0"/>
              </a:rPr>
              <a:t>in the usage.</a:t>
            </a:r>
          </a:p>
          <a:p>
            <a:pPr marL="454025" lvl="1" indent="-228600">
              <a:spcAft>
                <a:spcPts val="0"/>
              </a:spcAft>
              <a:buFont typeface="Arial" panose="020B0604020202020204" pitchFamily="34" charset="0"/>
              <a:buChar char="•"/>
            </a:pPr>
            <a:r>
              <a:rPr lang="en-US" sz="800" b="1" dirty="0">
                <a:solidFill>
                  <a:srgbClr val="000000"/>
                </a:solidFill>
                <a:latin typeface="Helvetica" pitchFamily="34" charset="0"/>
              </a:rPr>
              <a:t>Monitoring </a:t>
            </a:r>
            <a:r>
              <a:rPr lang="en-US" sz="800" dirty="0">
                <a:solidFill>
                  <a:srgbClr val="000000"/>
                </a:solidFill>
                <a:latin typeface="Helvetica" pitchFamily="34" charset="0"/>
              </a:rPr>
              <a:t>the performance.</a:t>
            </a:r>
          </a:p>
          <a:p>
            <a:pPr marL="454025" lvl="1" indent="-228600">
              <a:spcAft>
                <a:spcPts val="0"/>
              </a:spcAft>
              <a:buFont typeface="Arial" panose="020B0604020202020204" pitchFamily="34" charset="0"/>
              <a:buChar char="•"/>
            </a:pPr>
            <a:r>
              <a:rPr lang="en-US" sz="800" b="1" dirty="0">
                <a:solidFill>
                  <a:srgbClr val="000000"/>
                </a:solidFill>
                <a:latin typeface="Helvetica" pitchFamily="34" charset="0"/>
              </a:rPr>
              <a:t>Adjustments and revisions</a:t>
            </a:r>
            <a:r>
              <a:rPr lang="en-US" sz="800" dirty="0">
                <a:solidFill>
                  <a:srgbClr val="000000"/>
                </a:solidFill>
                <a:latin typeface="Helvetica" pitchFamily="34" charset="0"/>
              </a:rPr>
              <a:t>.</a:t>
            </a:r>
          </a:p>
          <a:p>
            <a:pPr marL="454025" lvl="1" indent="-228600">
              <a:spcAft>
                <a:spcPts val="0"/>
              </a:spcAft>
              <a:buFont typeface="Arial" panose="020B0604020202020204" pitchFamily="34" charset="0"/>
              <a:buChar char="•"/>
            </a:pPr>
            <a:r>
              <a:rPr lang="en-US" sz="800" dirty="0">
                <a:solidFill>
                  <a:srgbClr val="000000"/>
                </a:solidFill>
                <a:latin typeface="Helvetica" pitchFamily="34" charset="0"/>
              </a:rPr>
              <a:t>Other analysis to complement the models’ results.</a:t>
            </a:r>
          </a:p>
        </p:txBody>
      </p:sp>
      <p:sp>
        <p:nvSpPr>
          <p:cNvPr id="43" name="Rectangle 42"/>
          <p:cNvSpPr/>
          <p:nvPr>
            <p:custDataLst>
              <p:tags r:id="rId5"/>
            </p:custDataLst>
          </p:nvPr>
        </p:nvSpPr>
        <p:spPr>
          <a:xfrm>
            <a:off x="746122" y="2836173"/>
            <a:ext cx="2395001" cy="216000"/>
          </a:xfrm>
          <a:prstGeom prst="rect">
            <a:avLst/>
          </a:prstGeom>
          <a:solidFill>
            <a:srgbClr val="00206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000" b="1" dirty="0">
                <a:solidFill>
                  <a:srgbClr val="FFFFFF"/>
                </a:solidFill>
                <a:latin typeface="Helvetica" panose="020B0604020202020204" pitchFamily="34" charset="0"/>
                <a:cs typeface="Helvetica" panose="020B0604020202020204" pitchFamily="34" charset="0"/>
              </a:rPr>
              <a:t>Model Risk Management (MRM)</a:t>
            </a:r>
          </a:p>
        </p:txBody>
      </p:sp>
      <p:sp>
        <p:nvSpPr>
          <p:cNvPr id="44" name="Isosceles Triangle 43"/>
          <p:cNvSpPr/>
          <p:nvPr/>
        </p:nvSpPr>
        <p:spPr>
          <a:xfrm rot="10800000">
            <a:off x="571442" y="2510965"/>
            <a:ext cx="2674822" cy="244622"/>
          </a:xfrm>
          <a:prstGeom prst="triangl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45" name="Rectangle 44"/>
          <p:cNvSpPr/>
          <p:nvPr>
            <p:custDataLst>
              <p:tags r:id="rId6"/>
            </p:custDataLst>
          </p:nvPr>
        </p:nvSpPr>
        <p:spPr>
          <a:xfrm>
            <a:off x="6203951" y="2235203"/>
            <a:ext cx="2364827" cy="1745909"/>
          </a:xfrm>
          <a:prstGeom prst="rect">
            <a:avLst/>
          </a:prstGeom>
          <a:solidFill>
            <a:schemeClr val="bg1">
              <a:lumMod val="95000"/>
              <a:alpha val="69804"/>
            </a:schemeClr>
          </a:solidFill>
          <a:ln w="9525" cap="flat" cmpd="sng" algn="ctr">
            <a:solidFill>
              <a:schemeClr val="bg1">
                <a:lumMod val="95000"/>
              </a:schemeClr>
            </a:solidFill>
            <a:prstDash val="solid"/>
          </a:ln>
          <a:effectLst/>
        </p:spPr>
        <p:txBody>
          <a:bodyPr lIns="36000" tIns="72000" rIns="180000" rtlCol="0" anchor="t"/>
          <a:lstStyle/>
          <a:p>
            <a:pPr marL="171450" indent="-171450" algn="just">
              <a:spcAft>
                <a:spcPts val="600"/>
              </a:spcAft>
              <a:buFont typeface="Arial" panose="020B0604020202020204" pitchFamily="34" charset="0"/>
              <a:buChar char="•"/>
            </a:pPr>
            <a:endParaRPr lang="en-US" sz="800" b="1" dirty="0" smtClean="0">
              <a:solidFill>
                <a:srgbClr val="000000"/>
              </a:solidFill>
              <a:latin typeface="Helvetica" pitchFamily="34" charset="0"/>
            </a:endParaRPr>
          </a:p>
          <a:p>
            <a:pPr marL="177800" indent="-177800" algn="just">
              <a:spcBef>
                <a:spcPts val="600"/>
              </a:spcBef>
              <a:buFont typeface="Arial" panose="020B0604020202020204" pitchFamily="34" charset="0"/>
              <a:buChar char="•"/>
            </a:pPr>
            <a:r>
              <a:rPr lang="en-US" sz="800" dirty="0">
                <a:solidFill>
                  <a:srgbClr val="000000"/>
                </a:solidFill>
                <a:latin typeface="Helvetica" pitchFamily="34" charset="0"/>
              </a:rPr>
              <a:t>It is </a:t>
            </a:r>
            <a:r>
              <a:rPr lang="en-US" sz="800" b="1" dirty="0">
                <a:solidFill>
                  <a:srgbClr val="000000"/>
                </a:solidFill>
                <a:latin typeface="Helvetica" pitchFamily="34" charset="0"/>
              </a:rPr>
              <a:t>not possible to eliminate model risk.</a:t>
            </a:r>
            <a:endParaRPr lang="es-ES" sz="800" dirty="0">
              <a:solidFill>
                <a:srgbClr val="000000"/>
              </a:solidFill>
              <a:latin typeface="Helvetica" pitchFamily="34" charset="0"/>
            </a:endParaRPr>
          </a:p>
          <a:p>
            <a:pPr marL="171450" indent="-171450" algn="just">
              <a:buFont typeface="Arial" panose="020B0604020202020204" pitchFamily="34" charset="0"/>
              <a:buChar char="•"/>
            </a:pPr>
            <a:r>
              <a:rPr lang="en-US" sz="800" dirty="0">
                <a:solidFill>
                  <a:srgbClr val="000000"/>
                </a:solidFill>
                <a:latin typeface="Helvetica" pitchFamily="34" charset="0"/>
              </a:rPr>
              <a:t>It is necessary the </a:t>
            </a:r>
            <a:r>
              <a:rPr lang="en-US" sz="800" b="1" dirty="0">
                <a:solidFill>
                  <a:srgbClr val="000000"/>
                </a:solidFill>
                <a:latin typeface="Helvetica" pitchFamily="34" charset="0"/>
              </a:rPr>
              <a:t>continuous improvement of the models.</a:t>
            </a:r>
            <a:endParaRPr lang="de-DE" sz="800" b="1" dirty="0">
              <a:solidFill>
                <a:srgbClr val="000000"/>
              </a:solidFill>
              <a:latin typeface="Helvetica" pitchFamily="34" charset="0"/>
            </a:endParaRPr>
          </a:p>
          <a:p>
            <a:pPr marL="171450" indent="-171450" algn="just">
              <a:buFont typeface="Arial" panose="020B0604020202020204" pitchFamily="34" charset="0"/>
              <a:buChar char="•"/>
            </a:pPr>
            <a:r>
              <a:rPr lang="en-US" sz="800" b="1" dirty="0">
                <a:solidFill>
                  <a:srgbClr val="000000"/>
                </a:solidFill>
                <a:latin typeface="Helvetica" pitchFamily="34" charset="0"/>
              </a:rPr>
              <a:t>The key principle is the effective challenge</a:t>
            </a:r>
            <a:r>
              <a:rPr lang="en-US" sz="800" dirty="0">
                <a:solidFill>
                  <a:srgbClr val="000000"/>
                </a:solidFill>
                <a:latin typeface="Helvetica" pitchFamily="34" charset="0"/>
              </a:rPr>
              <a:t>: critical analysis done by objective and qualified persons who can identify the limitations and assumptions, as well as to put proportion the appropriate improvements. Therefore, the regulator imposes some directives which will be synthetized in the following.</a:t>
            </a:r>
            <a:endParaRPr lang="de-DE" sz="800" dirty="0">
              <a:solidFill>
                <a:srgbClr val="000000"/>
              </a:solidFill>
              <a:latin typeface="Helvetica" pitchFamily="34" charset="0"/>
            </a:endParaRPr>
          </a:p>
        </p:txBody>
      </p:sp>
      <p:sp>
        <p:nvSpPr>
          <p:cNvPr id="46" name="Rectangle 45"/>
          <p:cNvSpPr/>
          <p:nvPr>
            <p:custDataLst>
              <p:tags r:id="rId7"/>
            </p:custDataLst>
          </p:nvPr>
        </p:nvSpPr>
        <p:spPr>
          <a:xfrm>
            <a:off x="6340248" y="2235204"/>
            <a:ext cx="2092232" cy="216000"/>
          </a:xfrm>
          <a:prstGeom prst="rect">
            <a:avLst/>
          </a:prstGeom>
          <a:solidFill>
            <a:srgbClr val="002060"/>
          </a:solidFill>
          <a:ln w="127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r>
              <a:rPr lang="en-US" sz="1000" b="1" dirty="0">
                <a:solidFill>
                  <a:srgbClr val="FFFFFF"/>
                </a:solidFill>
                <a:latin typeface="Helvetica" panose="020B0604020202020204" pitchFamily="34" charset="0"/>
                <a:cs typeface="Helvetica" panose="020B0604020202020204" pitchFamily="34" charset="0"/>
              </a:rPr>
              <a:t>Key observations</a:t>
            </a:r>
          </a:p>
        </p:txBody>
      </p:sp>
      <p:sp>
        <p:nvSpPr>
          <p:cNvPr id="47" name="Rounded Rectangle 46"/>
          <p:cNvSpPr/>
          <p:nvPr/>
        </p:nvSpPr>
        <p:spPr bwMode="blackWhite">
          <a:xfrm>
            <a:off x="3492612" y="1874556"/>
            <a:ext cx="2402469" cy="2715790"/>
          </a:xfrm>
          <a:prstGeom prst="roundRect">
            <a:avLst>
              <a:gd name="adj" fmla="val 8701"/>
            </a:avLst>
          </a:prstGeom>
          <a:solidFill>
            <a:srgbClr val="FFFFFF">
              <a:alpha val="69804"/>
            </a:srgbClr>
          </a:solidFill>
          <a:ln w="9525" cap="flat" cmpd="sng" algn="ctr">
            <a:solidFill>
              <a:srgbClr val="202B6C"/>
            </a:solidFill>
            <a:prstDash val="solid"/>
          </a:ln>
          <a:effectLst/>
        </p:spPr>
        <p:txBody>
          <a:bodyPr rtlCol="0" anchor="t"/>
          <a:lstStyle/>
          <a:p>
            <a:pPr marL="0" marR="0" lvl="0" indent="0" defTabSz="914400" eaLnBrk="1" fontAlgn="base" latinLnBrk="0" hangingPunct="1">
              <a:lnSpc>
                <a:spcPct val="100000"/>
              </a:lnSpc>
              <a:spcBef>
                <a:spcPct val="0"/>
              </a:spcBef>
              <a:spcAft>
                <a:spcPts val="600"/>
              </a:spcAft>
              <a:buClrTx/>
              <a:buSzTx/>
              <a:buFontTx/>
              <a:buNone/>
              <a:tabLst/>
              <a:defRPr/>
            </a:pPr>
            <a:endParaRPr kumimoji="0" lang="es-ES" sz="1000" b="1" i="0" u="none" strike="noStrike" kern="0" cap="none" spc="0" normalizeH="0" baseline="0" noProof="0" smtClean="0">
              <a:ln>
                <a:noFill/>
              </a:ln>
              <a:solidFill>
                <a:srgbClr val="FFFFFF"/>
              </a:solidFill>
              <a:effectLst/>
              <a:uLnTx/>
              <a:uFillTx/>
              <a:latin typeface="Helvetica" pitchFamily="34" charset="0"/>
            </a:endParaRPr>
          </a:p>
        </p:txBody>
      </p:sp>
      <p:sp>
        <p:nvSpPr>
          <p:cNvPr id="68" name="Rectangle 67"/>
          <p:cNvSpPr/>
          <p:nvPr>
            <p:custDataLst>
              <p:tags r:id="rId8"/>
            </p:custDataLst>
          </p:nvPr>
        </p:nvSpPr>
        <p:spPr>
          <a:xfrm>
            <a:off x="3680675" y="1686215"/>
            <a:ext cx="1926038" cy="230832"/>
          </a:xfrm>
          <a:prstGeom prst="rect">
            <a:avLst/>
          </a:prstGeom>
          <a:solidFill>
            <a:srgbClr val="FFFFFF"/>
          </a:solidFill>
        </p:spPr>
        <p:txBody>
          <a:bodyPr wrap="square" lIns="36000" rIns="3600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CBBF8A">
                    <a:lumMod val="10000"/>
                  </a:srgbClr>
                </a:solidFill>
                <a:effectLst/>
                <a:uLnTx/>
                <a:uFillTx/>
                <a:latin typeface="Helvetica" pitchFamily="34" charset="0"/>
              </a:rPr>
              <a:t>Supervisory Guidance on MRM</a:t>
            </a:r>
          </a:p>
        </p:txBody>
      </p:sp>
      <p:sp>
        <p:nvSpPr>
          <p:cNvPr id="69" name="Rounded Rectangle 68"/>
          <p:cNvSpPr/>
          <p:nvPr/>
        </p:nvSpPr>
        <p:spPr>
          <a:xfrm>
            <a:off x="3423040" y="4185614"/>
            <a:ext cx="990108" cy="510065"/>
          </a:xfrm>
          <a:prstGeom prst="roundRect">
            <a:avLst/>
          </a:prstGeom>
          <a:solidFill>
            <a:srgbClr val="FFFFFF">
              <a:lumMod val="85000"/>
            </a:srgbClr>
          </a:solidFill>
          <a:ln w="25400" cap="flat" cmpd="sng" algn="ctr">
            <a:solidFill>
              <a:srgbClr val="002569"/>
            </a:solidFill>
            <a:prstDash val="solid"/>
          </a:ln>
          <a:effectLst/>
        </p:spPr>
        <p:txBody>
          <a:bodyPr lIns="0" rIns="0" rtlCol="0" anchor="ctr"/>
          <a:lstStyle/>
          <a:p>
            <a:pPr marL="0" marR="0" lvl="0" indent="0" algn="ctr" defTabSz="914400" eaLnBrk="1" fontAlgn="base" latinLnBrk="0" hangingPunct="1">
              <a:lnSpc>
                <a:spcPct val="100000"/>
              </a:lnSpc>
              <a:spcBef>
                <a:spcPts val="1200"/>
              </a:spcBef>
              <a:spcAft>
                <a:spcPts val="0"/>
              </a:spcAft>
              <a:buClrTx/>
              <a:buSzTx/>
              <a:buFontTx/>
              <a:buNone/>
              <a:tabLst/>
              <a:defRPr/>
            </a:pPr>
            <a:r>
              <a:rPr kumimoji="0" lang="en-GB" altLang="en-US" sz="800" b="1" i="0" u="none" strike="noStrike" kern="0" cap="none" spc="0" normalizeH="0" baseline="0" noProof="0" dirty="0" smtClean="0">
                <a:ln>
                  <a:noFill/>
                </a:ln>
                <a:solidFill>
                  <a:srgbClr val="000000"/>
                </a:solidFill>
                <a:effectLst/>
                <a:uLnTx/>
                <a:uFillTx/>
                <a:latin typeface="Helvetica" pitchFamily="34" charset="0"/>
              </a:rPr>
              <a:t>Governance, policies and control</a:t>
            </a:r>
          </a:p>
        </p:txBody>
      </p:sp>
      <p:sp>
        <p:nvSpPr>
          <p:cNvPr id="70" name="Rounded Rectangle 69"/>
          <p:cNvSpPr/>
          <p:nvPr/>
        </p:nvSpPr>
        <p:spPr>
          <a:xfrm>
            <a:off x="4980620" y="4185614"/>
            <a:ext cx="990108" cy="510065"/>
          </a:xfrm>
          <a:prstGeom prst="roundRect">
            <a:avLst/>
          </a:prstGeom>
          <a:solidFill>
            <a:srgbClr val="FFFFFF">
              <a:lumMod val="85000"/>
            </a:srgbClr>
          </a:solidFill>
          <a:ln w="25400" cap="flat" cmpd="sng" algn="ctr">
            <a:solidFill>
              <a:srgbClr val="002569"/>
            </a:solidFill>
            <a:prstDash val="solid"/>
          </a:ln>
          <a:effectLst/>
        </p:spPr>
        <p:txBody>
          <a:bodyPr lIns="0" rIns="0" rtlCol="0" anchor="ctr"/>
          <a:lstStyle/>
          <a:p>
            <a:pPr marL="0" marR="0" lvl="0" indent="0" algn="ctr" defTabSz="914400" eaLnBrk="1" fontAlgn="base" latinLnBrk="0" hangingPunct="1">
              <a:lnSpc>
                <a:spcPct val="100000"/>
              </a:lnSpc>
              <a:spcBef>
                <a:spcPts val="1200"/>
              </a:spcBef>
              <a:spcAft>
                <a:spcPts val="0"/>
              </a:spcAft>
              <a:buClrTx/>
              <a:buSzTx/>
              <a:buFontTx/>
              <a:buNone/>
              <a:tabLst/>
              <a:defRPr/>
            </a:pPr>
            <a:r>
              <a:rPr kumimoji="0" lang="en-GB" altLang="en-US" sz="800" b="1" i="0" u="none" strike="noStrike" kern="0" cap="none" spc="0" normalizeH="0" baseline="0" noProof="0" dirty="0" smtClean="0">
                <a:ln>
                  <a:noFill/>
                </a:ln>
                <a:solidFill>
                  <a:srgbClr val="000000"/>
                </a:solidFill>
                <a:effectLst/>
                <a:uLnTx/>
                <a:uFillTx/>
                <a:latin typeface="Helvetica" pitchFamily="34" charset="0"/>
              </a:rPr>
              <a:t>Documentation</a:t>
            </a:r>
          </a:p>
        </p:txBody>
      </p:sp>
      <p:pic>
        <p:nvPicPr>
          <p:cNvPr id="71" name="Picture 6" descr="books, learn, read, school icon"/>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637906" y="3849852"/>
            <a:ext cx="407237" cy="31023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2" name="Picture 71" descr="https://thatstheotherthing.files.wordpress.com/2013/05/jhconsult-twitter-icon.jpg"/>
          <p:cNvPicPr>
            <a:picLocks noChangeAspect="1" noChangeArrowheads="1"/>
          </p:cNvPicPr>
          <p:nvPr>
            <p:custDataLst>
              <p:tags r:id="rId10"/>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452344" y="3840069"/>
            <a:ext cx="395148" cy="308596"/>
          </a:xfrm>
          <a:prstGeom prst="rect">
            <a:avLst/>
          </a:prstGeom>
          <a:noFill/>
          <a:extLst>
            <a:ext uri="{909E8E84-426E-40DD-AFC4-6F175D3DCCD1}">
              <a14:hiddenFill xmlns:a14="http://schemas.microsoft.com/office/drawing/2010/main">
                <a:solidFill>
                  <a:srgbClr val="FFFFFF"/>
                </a:solidFill>
              </a14:hiddenFill>
            </a:ext>
          </a:extLst>
        </p:spPr>
      </p:pic>
      <p:sp>
        <p:nvSpPr>
          <p:cNvPr id="29"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smtClean="0">
                <a:solidFill>
                  <a:srgbClr val="202B6C"/>
                </a:solidFill>
                <a:latin typeface="Helvetica" pitchFamily="34" charset="0"/>
                <a:ea typeface="ＭＳ Ｐゴシック" pitchFamily="16" charset="-128"/>
              </a:rPr>
              <a:t>Regulación Relevante</a:t>
            </a:r>
            <a:endParaRPr lang="es-ES" sz="2100" b="1" dirty="0">
              <a:solidFill>
                <a:srgbClr val="202B6C"/>
              </a:solidFill>
              <a:latin typeface="Helvetica" pitchFamily="34" charset="0"/>
              <a:ea typeface="ＭＳ Ｐゴシック" pitchFamily="16" charset="-128"/>
            </a:endParaRPr>
          </a:p>
        </p:txBody>
      </p:sp>
      <p:cxnSp>
        <p:nvCxnSpPr>
          <p:cNvPr id="32" name="Straight Connector 31"/>
          <p:cNvCxnSpPr/>
          <p:nvPr>
            <p:custDataLst>
              <p:tags r:id="rId11"/>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3573349" y="1852514"/>
            <a:ext cx="2263565" cy="2131528"/>
            <a:chOff x="3483086" y="2310342"/>
            <a:chExt cx="3018086" cy="2842037"/>
          </a:xfrm>
        </p:grpSpPr>
        <p:sp>
          <p:nvSpPr>
            <p:cNvPr id="98" name="Freeform 97"/>
            <p:cNvSpPr/>
            <p:nvPr/>
          </p:nvSpPr>
          <p:spPr>
            <a:xfrm flipH="1">
              <a:off x="4387466" y="3587153"/>
              <a:ext cx="2113706" cy="1089660"/>
            </a:xfrm>
            <a:custGeom>
              <a:avLst/>
              <a:gdLst>
                <a:gd name="connsiteX0" fmla="*/ 0 w 2113280"/>
                <a:gd name="connsiteY0" fmla="*/ 0 h 1089660"/>
                <a:gd name="connsiteX1" fmla="*/ 2113280 w 2113280"/>
                <a:gd name="connsiteY1" fmla="*/ 0 h 1089660"/>
                <a:gd name="connsiteX2" fmla="*/ 2113280 w 2113280"/>
                <a:gd name="connsiteY2" fmla="*/ 1089660 h 1089660"/>
                <a:gd name="connsiteX3" fmla="*/ 0 w 2113280"/>
                <a:gd name="connsiteY3" fmla="*/ 1089660 h 1089660"/>
                <a:gd name="connsiteX4" fmla="*/ 0 w 2113280"/>
                <a:gd name="connsiteY4" fmla="*/ 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80" h="1089660">
                  <a:moveTo>
                    <a:pt x="0" y="0"/>
                  </a:moveTo>
                  <a:lnTo>
                    <a:pt x="2113280" y="0"/>
                  </a:lnTo>
                  <a:lnTo>
                    <a:pt x="2113280" y="1089660"/>
                  </a:lnTo>
                  <a:lnTo>
                    <a:pt x="0" y="108966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defTabSz="2889250">
                <a:lnSpc>
                  <a:spcPct val="90000"/>
                </a:lnSpc>
                <a:spcAft>
                  <a:spcPct val="35000"/>
                </a:spcAft>
              </a:pPr>
              <a:endParaRPr lang="es-ES" sz="6500">
                <a:solidFill>
                  <a:srgbClr val="FFFFFF"/>
                </a:solidFill>
              </a:endParaRPr>
            </a:p>
          </p:txBody>
        </p:sp>
        <p:sp>
          <p:nvSpPr>
            <p:cNvPr id="99" name="Freeform 98"/>
            <p:cNvSpPr/>
            <p:nvPr/>
          </p:nvSpPr>
          <p:spPr>
            <a:xfrm>
              <a:off x="3716135" y="3587153"/>
              <a:ext cx="2113280" cy="1089660"/>
            </a:xfrm>
            <a:custGeom>
              <a:avLst/>
              <a:gdLst>
                <a:gd name="connsiteX0" fmla="*/ 0 w 2113280"/>
                <a:gd name="connsiteY0" fmla="*/ 0 h 1089660"/>
                <a:gd name="connsiteX1" fmla="*/ 2113280 w 2113280"/>
                <a:gd name="connsiteY1" fmla="*/ 0 h 1089660"/>
                <a:gd name="connsiteX2" fmla="*/ 2113280 w 2113280"/>
                <a:gd name="connsiteY2" fmla="*/ 1089660 h 1089660"/>
                <a:gd name="connsiteX3" fmla="*/ 0 w 2113280"/>
                <a:gd name="connsiteY3" fmla="*/ 1089660 h 1089660"/>
                <a:gd name="connsiteX4" fmla="*/ 0 w 2113280"/>
                <a:gd name="connsiteY4" fmla="*/ 0 h 108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3280" h="1089660">
                  <a:moveTo>
                    <a:pt x="0" y="0"/>
                  </a:moveTo>
                  <a:lnTo>
                    <a:pt x="2113280" y="0"/>
                  </a:lnTo>
                  <a:lnTo>
                    <a:pt x="2113280" y="1089660"/>
                  </a:lnTo>
                  <a:lnTo>
                    <a:pt x="0" y="1089660"/>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defTabSz="2889250">
                <a:lnSpc>
                  <a:spcPct val="90000"/>
                </a:lnSpc>
                <a:spcAft>
                  <a:spcPct val="35000"/>
                </a:spcAft>
              </a:pPr>
              <a:endParaRPr lang="es-ES" sz="6500">
                <a:solidFill>
                  <a:srgbClr val="FFFFFF"/>
                </a:solidFill>
              </a:endParaRPr>
            </a:p>
          </p:txBody>
        </p:sp>
        <p:sp>
          <p:nvSpPr>
            <p:cNvPr id="100" name="Freeform 99"/>
            <p:cNvSpPr>
              <a:spLocks noChangeAspect="1"/>
            </p:cNvSpPr>
            <p:nvPr/>
          </p:nvSpPr>
          <p:spPr>
            <a:xfrm>
              <a:off x="3770981" y="2439757"/>
              <a:ext cx="2440414" cy="2440414"/>
            </a:xfrm>
            <a:custGeom>
              <a:avLst/>
              <a:gdLst>
                <a:gd name="connsiteX0" fmla="*/ 1395138 w 2790277"/>
                <a:gd name="connsiteY0" fmla="*/ 0 h 2790277"/>
                <a:gd name="connsiteX1" fmla="*/ 2603364 w 2790277"/>
                <a:gd name="connsiteY1" fmla="*/ 697569 h 2790277"/>
                <a:gd name="connsiteX2" fmla="*/ 2603364 w 2790277"/>
                <a:gd name="connsiteY2" fmla="*/ 2092708 h 2790277"/>
                <a:gd name="connsiteX3" fmla="*/ 1395139 w 2790277"/>
                <a:gd name="connsiteY3" fmla="*/ 1395139 h 2790277"/>
                <a:gd name="connsiteX4" fmla="*/ 1395138 w 2790277"/>
                <a:gd name="connsiteY4" fmla="*/ 0 h 279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277" h="2790277">
                  <a:moveTo>
                    <a:pt x="1395138" y="0"/>
                  </a:moveTo>
                  <a:cubicBezTo>
                    <a:pt x="1893573" y="0"/>
                    <a:pt x="2354146" y="265912"/>
                    <a:pt x="2603364" y="697569"/>
                  </a:cubicBezTo>
                  <a:cubicBezTo>
                    <a:pt x="2852582" y="1129227"/>
                    <a:pt x="2852582" y="1661050"/>
                    <a:pt x="2603364" y="2092708"/>
                  </a:cubicBezTo>
                  <a:lnTo>
                    <a:pt x="1395139" y="1395139"/>
                  </a:lnTo>
                  <a:cubicBezTo>
                    <a:pt x="1395139" y="930093"/>
                    <a:pt x="1395138" y="465046"/>
                    <a:pt x="1395138" y="0"/>
                  </a:cubicBezTo>
                  <a:close/>
                </a:path>
              </a:pathLst>
            </a:custGeom>
            <a:solidFill>
              <a:schemeClr val="bg1">
                <a:lumMod val="8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1224000" tIns="252000" rIns="36000" bIns="864000" numCol="1" spcCol="1270" anchor="ctr" anchorCtr="0">
              <a:noAutofit/>
            </a:bodyPr>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spcBef>
                  <a:spcPts val="1200"/>
                </a:spcBef>
                <a:spcAft>
                  <a:spcPts val="0"/>
                </a:spcAft>
              </a:pPr>
              <a:endParaRPr lang="en-GB" altLang="en-US" sz="1200" b="1" dirty="0">
                <a:solidFill>
                  <a:srgbClr val="000000"/>
                </a:solidFill>
              </a:endParaRPr>
            </a:p>
          </p:txBody>
        </p:sp>
        <p:sp>
          <p:nvSpPr>
            <p:cNvPr id="101" name="Freeform 100"/>
            <p:cNvSpPr>
              <a:spLocks noChangeAspect="1"/>
            </p:cNvSpPr>
            <p:nvPr/>
          </p:nvSpPr>
          <p:spPr>
            <a:xfrm>
              <a:off x="3713515" y="2539410"/>
              <a:ext cx="2440414" cy="2440414"/>
            </a:xfrm>
            <a:custGeom>
              <a:avLst/>
              <a:gdLst>
                <a:gd name="connsiteX0" fmla="*/ 2603364 w 2790277"/>
                <a:gd name="connsiteY0" fmla="*/ 2092708 h 2790277"/>
                <a:gd name="connsiteX1" fmla="*/ 1395138 w 2790277"/>
                <a:gd name="connsiteY1" fmla="*/ 2790278 h 2790277"/>
                <a:gd name="connsiteX2" fmla="*/ 186912 w 2790277"/>
                <a:gd name="connsiteY2" fmla="*/ 2092709 h 2790277"/>
                <a:gd name="connsiteX3" fmla="*/ 1395139 w 2790277"/>
                <a:gd name="connsiteY3" fmla="*/ 1395139 h 2790277"/>
                <a:gd name="connsiteX4" fmla="*/ 2603364 w 2790277"/>
                <a:gd name="connsiteY4" fmla="*/ 2092708 h 279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277" h="2790277">
                  <a:moveTo>
                    <a:pt x="2603364" y="2092708"/>
                  </a:moveTo>
                  <a:cubicBezTo>
                    <a:pt x="2354146" y="2524366"/>
                    <a:pt x="1893573" y="2790278"/>
                    <a:pt x="1395138" y="2790278"/>
                  </a:cubicBezTo>
                  <a:cubicBezTo>
                    <a:pt x="896703" y="2790278"/>
                    <a:pt x="436130" y="2524366"/>
                    <a:pt x="186912" y="2092709"/>
                  </a:cubicBezTo>
                  <a:lnTo>
                    <a:pt x="1395139" y="1395139"/>
                  </a:lnTo>
                  <a:lnTo>
                    <a:pt x="2603364" y="2092708"/>
                  </a:lnTo>
                  <a:close/>
                </a:path>
              </a:pathLst>
            </a:custGeom>
            <a:solidFill>
              <a:schemeClr val="bg1">
                <a:lumMod val="8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468000" tIns="1332000" rIns="540000" bIns="0" numCol="1" spcCol="1270" anchor="ctr" anchorCtr="0">
              <a:noAutofit/>
            </a:bodyPr>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spcBef>
                  <a:spcPts val="1200"/>
                </a:spcBef>
                <a:spcAft>
                  <a:spcPts val="0"/>
                </a:spcAft>
              </a:pPr>
              <a:endParaRPr lang="en-GB" altLang="en-US" sz="1200" b="1" dirty="0">
                <a:solidFill>
                  <a:srgbClr val="000000"/>
                </a:solidFill>
              </a:endParaRPr>
            </a:p>
          </p:txBody>
        </p:sp>
        <p:sp>
          <p:nvSpPr>
            <p:cNvPr id="102" name="Freeform 101"/>
            <p:cNvSpPr>
              <a:spLocks noChangeAspect="1"/>
            </p:cNvSpPr>
            <p:nvPr/>
          </p:nvSpPr>
          <p:spPr>
            <a:xfrm>
              <a:off x="3656048" y="2439757"/>
              <a:ext cx="2440414" cy="2440414"/>
            </a:xfrm>
            <a:custGeom>
              <a:avLst/>
              <a:gdLst>
                <a:gd name="connsiteX0" fmla="*/ 186913 w 2790277"/>
                <a:gd name="connsiteY0" fmla="*/ 2092708 h 2790277"/>
                <a:gd name="connsiteX1" fmla="*/ 186913 w 2790277"/>
                <a:gd name="connsiteY1" fmla="*/ 697569 h 2790277"/>
                <a:gd name="connsiteX2" fmla="*/ 1395139 w 2790277"/>
                <a:gd name="connsiteY2" fmla="*/ -1 h 2790277"/>
                <a:gd name="connsiteX3" fmla="*/ 1395139 w 2790277"/>
                <a:gd name="connsiteY3" fmla="*/ 1395139 h 2790277"/>
                <a:gd name="connsiteX4" fmla="*/ 186913 w 2790277"/>
                <a:gd name="connsiteY4" fmla="*/ 2092708 h 279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277" h="2790277">
                  <a:moveTo>
                    <a:pt x="186913" y="2092708"/>
                  </a:moveTo>
                  <a:cubicBezTo>
                    <a:pt x="-62305" y="1661050"/>
                    <a:pt x="-62305" y="1129227"/>
                    <a:pt x="186913" y="697569"/>
                  </a:cubicBezTo>
                  <a:cubicBezTo>
                    <a:pt x="436131" y="265911"/>
                    <a:pt x="896704" y="-1"/>
                    <a:pt x="1395139" y="-1"/>
                  </a:cubicBezTo>
                  <a:lnTo>
                    <a:pt x="1395139" y="1395139"/>
                  </a:lnTo>
                  <a:lnTo>
                    <a:pt x="186913" y="2092708"/>
                  </a:lnTo>
                  <a:close/>
                </a:path>
              </a:pathLst>
            </a:custGeom>
            <a:solidFill>
              <a:schemeClr val="bg1">
                <a:lumMod val="8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spcFirstLastPara="0" vert="horz" wrap="square" lIns="72000" tIns="288000" rIns="1152000" bIns="864000" numCol="1" spcCol="1270" anchor="ctr" anchorCtr="0">
              <a:noAutofit/>
            </a:bodyPr>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spcBef>
                  <a:spcPts val="1200"/>
                </a:spcBef>
                <a:spcAft>
                  <a:spcPts val="0"/>
                </a:spcAft>
              </a:pPr>
              <a:endParaRPr lang="en-GB" altLang="en-US" sz="900" b="1" dirty="0">
                <a:solidFill>
                  <a:srgbClr val="000000"/>
                </a:solidFill>
              </a:endParaRPr>
            </a:p>
          </p:txBody>
        </p:sp>
        <p:sp>
          <p:nvSpPr>
            <p:cNvPr id="103" name="Circular Arrow 102"/>
            <p:cNvSpPr>
              <a:spLocks noChangeAspect="1"/>
            </p:cNvSpPr>
            <p:nvPr/>
          </p:nvSpPr>
          <p:spPr>
            <a:xfrm>
              <a:off x="3598479" y="2310342"/>
              <a:ext cx="2742560" cy="2742560"/>
            </a:xfrm>
            <a:prstGeom prst="circularArrow">
              <a:avLst>
                <a:gd name="adj1" fmla="val 5085"/>
                <a:gd name="adj2" fmla="val 327528"/>
                <a:gd name="adj3" fmla="val 1472472"/>
                <a:gd name="adj4" fmla="val 16199432"/>
                <a:gd name="adj5" fmla="val 5932"/>
              </a:avLst>
            </a:prstGeom>
            <a:solidFill>
              <a:schemeClr val="tx2">
                <a:alpha val="6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04" name="Circular Arrow 103"/>
            <p:cNvSpPr>
              <a:spLocks noChangeAspect="1"/>
            </p:cNvSpPr>
            <p:nvPr/>
          </p:nvSpPr>
          <p:spPr>
            <a:xfrm>
              <a:off x="3483086" y="2310342"/>
              <a:ext cx="2742560" cy="2742560"/>
            </a:xfrm>
            <a:prstGeom prst="circularArrow">
              <a:avLst>
                <a:gd name="adj1" fmla="val 5085"/>
                <a:gd name="adj2" fmla="val 327528"/>
                <a:gd name="adj3" fmla="val 15873039"/>
                <a:gd name="adj4" fmla="val 9000000"/>
                <a:gd name="adj5" fmla="val 5932"/>
              </a:avLst>
            </a:prstGeom>
            <a:solidFill>
              <a:schemeClr val="tx2">
                <a:alpha val="6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105" name="Picture 104" descr="MCj0432614000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13040" y="2663253"/>
              <a:ext cx="471600" cy="477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descr="document, preview ico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22665" y="2664574"/>
              <a:ext cx="470295" cy="476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7" name="Circular Arrow 106"/>
            <p:cNvSpPr>
              <a:spLocks noChangeAspect="1"/>
            </p:cNvSpPr>
            <p:nvPr/>
          </p:nvSpPr>
          <p:spPr>
            <a:xfrm>
              <a:off x="3540782" y="2409819"/>
              <a:ext cx="2742560" cy="2742560"/>
            </a:xfrm>
            <a:prstGeom prst="circularArrow">
              <a:avLst>
                <a:gd name="adj1" fmla="val 5085"/>
                <a:gd name="adj2" fmla="val 327528"/>
                <a:gd name="adj3" fmla="val 8671970"/>
                <a:gd name="adj4" fmla="val 1800502"/>
                <a:gd name="adj5" fmla="val 5932"/>
              </a:avLst>
            </a:prstGeom>
            <a:solidFill>
              <a:schemeClr val="tx2">
                <a:alpha val="65000"/>
              </a:schemeClr>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108" name="Picture 107" descr="ok ic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55289" y="4570653"/>
              <a:ext cx="366005" cy="36600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custDataLst>
              <p:tags r:id="rId12"/>
            </p:custDataLst>
          </p:nvPr>
        </p:nvSpPr>
        <p:spPr>
          <a:xfrm>
            <a:off x="3418850" y="1413895"/>
            <a:ext cx="2284600" cy="253916"/>
          </a:xfrm>
          <a:prstGeom prst="rect">
            <a:avLst/>
          </a:prstGeom>
          <a:solidFill>
            <a:schemeClr val="bg1"/>
          </a:solidFill>
        </p:spPr>
        <p:txBody>
          <a:bodyPr wrap="none">
            <a:spAutoFit/>
          </a:bodyPr>
          <a:lstStyle/>
          <a:p>
            <a:pPr algn="ctr"/>
            <a:r>
              <a:rPr lang="en-US" sz="1050" b="1" dirty="0">
                <a:solidFill>
                  <a:srgbClr val="002060"/>
                </a:solidFill>
                <a:latin typeface="Helvetica" pitchFamily="34" charset="0"/>
              </a:rPr>
              <a:t>Fed-OCC approach to model risk</a:t>
            </a:r>
          </a:p>
        </p:txBody>
      </p:sp>
      <p:sp>
        <p:nvSpPr>
          <p:cNvPr id="3" name="Rectangle 2"/>
          <p:cNvSpPr/>
          <p:nvPr/>
        </p:nvSpPr>
        <p:spPr>
          <a:xfrm>
            <a:off x="3641181" y="2433251"/>
            <a:ext cx="1129902" cy="507831"/>
          </a:xfrm>
          <a:prstGeom prst="rect">
            <a:avLst/>
          </a:prstGeom>
        </p:spPr>
        <p:txBody>
          <a:bodyPr wrap="square">
            <a:spAutoFit/>
          </a:bodyPr>
          <a:lstStyle/>
          <a:p>
            <a:pPr lvl="0" algn="ctr" defTabSz="914400" fontAlgn="base">
              <a:spcBef>
                <a:spcPts val="1200"/>
              </a:spcBef>
            </a:pPr>
            <a:r>
              <a:rPr lang="en-GB" altLang="en-US" sz="900" b="1" dirty="0">
                <a:solidFill>
                  <a:srgbClr val="000000"/>
                </a:solidFill>
                <a:latin typeface="Helvetica" panose="020B0604020202020204" pitchFamily="34" charset="0"/>
                <a:cs typeface="Helvetica" panose="020B0604020202020204" pitchFamily="34" charset="0"/>
              </a:rPr>
              <a:t>Development and implementation</a:t>
            </a:r>
          </a:p>
        </p:txBody>
      </p:sp>
      <p:sp>
        <p:nvSpPr>
          <p:cNvPr id="109" name="Rectangle 108"/>
          <p:cNvSpPr/>
          <p:nvPr/>
        </p:nvSpPr>
        <p:spPr>
          <a:xfrm>
            <a:off x="4535127" y="2549915"/>
            <a:ext cx="1129902" cy="230832"/>
          </a:xfrm>
          <a:prstGeom prst="rect">
            <a:avLst/>
          </a:prstGeom>
        </p:spPr>
        <p:txBody>
          <a:bodyPr wrap="square">
            <a:spAutoFit/>
          </a:bodyPr>
          <a:lstStyle/>
          <a:p>
            <a:pPr lvl="0" algn="ctr" defTabSz="914400" fontAlgn="base">
              <a:spcBef>
                <a:spcPts val="1200"/>
              </a:spcBef>
            </a:pPr>
            <a:r>
              <a:rPr lang="en-GB" altLang="en-US" sz="900" b="1" dirty="0" smtClean="0">
                <a:solidFill>
                  <a:srgbClr val="000000"/>
                </a:solidFill>
                <a:latin typeface="Helvetica" panose="020B0604020202020204" pitchFamily="34" charset="0"/>
                <a:cs typeface="Helvetica" panose="020B0604020202020204" pitchFamily="34" charset="0"/>
              </a:rPr>
              <a:t>Usage</a:t>
            </a:r>
            <a:endParaRPr lang="en-GB" altLang="en-US" sz="900" b="1" dirty="0">
              <a:solidFill>
                <a:srgbClr val="000000"/>
              </a:solidFill>
              <a:latin typeface="Helvetica" panose="020B0604020202020204" pitchFamily="34" charset="0"/>
              <a:cs typeface="Helvetica" panose="020B0604020202020204" pitchFamily="34" charset="0"/>
            </a:endParaRPr>
          </a:p>
        </p:txBody>
      </p:sp>
      <p:sp>
        <p:nvSpPr>
          <p:cNvPr id="110" name="Rectangle 109"/>
          <p:cNvSpPr/>
          <p:nvPr/>
        </p:nvSpPr>
        <p:spPr>
          <a:xfrm>
            <a:off x="4095371" y="3217698"/>
            <a:ext cx="1129902" cy="230832"/>
          </a:xfrm>
          <a:prstGeom prst="rect">
            <a:avLst/>
          </a:prstGeom>
        </p:spPr>
        <p:txBody>
          <a:bodyPr wrap="square">
            <a:spAutoFit/>
          </a:bodyPr>
          <a:lstStyle/>
          <a:p>
            <a:pPr lvl="0" algn="ctr" defTabSz="914400" fontAlgn="base">
              <a:spcBef>
                <a:spcPts val="1200"/>
              </a:spcBef>
            </a:pPr>
            <a:r>
              <a:rPr lang="en-GB" altLang="en-US" sz="900" b="1" dirty="0" smtClean="0">
                <a:solidFill>
                  <a:srgbClr val="000000"/>
                </a:solidFill>
                <a:latin typeface="Helvetica" panose="020B0604020202020204" pitchFamily="34" charset="0"/>
                <a:cs typeface="Helvetica" panose="020B0604020202020204" pitchFamily="34" charset="0"/>
              </a:rPr>
              <a:t>Validation</a:t>
            </a:r>
            <a:endParaRPr lang="en-GB" altLang="en-US" sz="900" b="1"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88398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2" name="Content Placeholder 2"/>
          <p:cNvSpPr>
            <a:spLocks noGrp="1"/>
          </p:cNvSpPr>
          <p:nvPr>
            <p:ph idx="1"/>
            <p:custDataLst>
              <p:tags r:id="rId1"/>
            </p:custDataLst>
          </p:nvPr>
        </p:nvSpPr>
        <p:spPr>
          <a:xfrm>
            <a:off x="467543" y="901842"/>
            <a:ext cx="8089607" cy="554420"/>
          </a:xfrm>
        </p:spPr>
        <p:txBody>
          <a:bodyPr anchor="ctr">
            <a:normAutofit lnSpcReduction="10000"/>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La OCC/</a:t>
            </a:r>
            <a:r>
              <a:rPr lang="es-ES" sz="1100" b="1" dirty="0" err="1">
                <a:solidFill>
                  <a:schemeClr val="tx2">
                    <a:lumMod val="75000"/>
                  </a:schemeClr>
                </a:solidFill>
                <a:latin typeface="Helvetica" pitchFamily="34" charset="0"/>
              </a:rPr>
              <a:t>Fed</a:t>
            </a:r>
            <a:r>
              <a:rPr lang="es-ES" sz="1100" b="1" dirty="0">
                <a:solidFill>
                  <a:schemeClr val="tx2">
                    <a:lumMod val="75000"/>
                  </a:schemeClr>
                </a:solidFill>
                <a:latin typeface="Helvetica" pitchFamily="34" charset="0"/>
              </a:rPr>
              <a:t> prescribe la elaboración de un </a:t>
            </a:r>
            <a:r>
              <a:rPr lang="es-ES" sz="1100" b="1" dirty="0" err="1">
                <a:solidFill>
                  <a:schemeClr val="tx2">
                    <a:lumMod val="75000"/>
                  </a:schemeClr>
                </a:solidFill>
                <a:latin typeface="Helvetica" pitchFamily="34" charset="0"/>
              </a:rPr>
              <a:t>framework</a:t>
            </a:r>
            <a:r>
              <a:rPr lang="es-ES" sz="1100" b="1" dirty="0">
                <a:solidFill>
                  <a:schemeClr val="tx2">
                    <a:lumMod val="75000"/>
                  </a:schemeClr>
                </a:solidFill>
                <a:latin typeface="Helvetica" pitchFamily="34" charset="0"/>
              </a:rPr>
              <a:t> de MRM que establezca los criterios para el control del desarrollo y la implementación del modelo, el análisis de su uso prudente y su validación, además de la definición de políticas, gobierno, controles y documentación detallada</a:t>
            </a:r>
          </a:p>
        </p:txBody>
      </p:sp>
      <p:sp>
        <p:nvSpPr>
          <p:cNvPr id="27" name="Bent Arrow 26"/>
          <p:cNvSpPr/>
          <p:nvPr>
            <p:custDataLst>
              <p:tags r:id="rId2"/>
            </p:custDataLst>
          </p:nvPr>
        </p:nvSpPr>
        <p:spPr>
          <a:xfrm rot="16200000">
            <a:off x="3386745" y="2491876"/>
            <a:ext cx="688386" cy="538602"/>
          </a:xfrm>
          <a:prstGeom prst="bentArrow">
            <a:avLst>
              <a:gd name="adj1" fmla="val 25000"/>
              <a:gd name="adj2" fmla="val 23232"/>
              <a:gd name="adj3" fmla="val 32074"/>
              <a:gd name="adj4" fmla="val 43750"/>
            </a:avLst>
          </a:prstGeom>
          <a:solidFill>
            <a:srgbClr val="202B6C"/>
          </a:solidFill>
          <a:ln w="28575">
            <a:noFill/>
          </a:ln>
          <a:effectLst/>
        </p:spPr>
        <p:txBody>
          <a:bodyPr wrap="square" rtlCol="0" anchor="ctr">
            <a:noAutofit/>
          </a:bodyPr>
          <a:lstStyle/>
          <a:p>
            <a:pPr marL="0" marR="0" lvl="0" indent="0" algn="ctr" defTabSz="914400" eaLnBrk="1" fontAlgn="base" latinLnBrk="0" hangingPunct="1">
              <a:lnSpc>
                <a:spcPct val="100000"/>
              </a:lnSpc>
              <a:spcBef>
                <a:spcPts val="1200"/>
              </a:spcBef>
              <a:spcAft>
                <a:spcPts val="0"/>
              </a:spcAft>
              <a:buClrTx/>
              <a:buSzTx/>
              <a:buFontTx/>
              <a:buNone/>
              <a:tabLst/>
              <a:defRPr/>
            </a:pPr>
            <a:endParaRPr kumimoji="0" lang="es-ES" altLang="en-US" sz="1100" b="1" i="0" u="none" strike="noStrike" kern="0" cap="none" spc="0" normalizeH="0" baseline="0" noProof="0" dirty="0" smtClean="0">
              <a:ln>
                <a:noFill/>
              </a:ln>
              <a:solidFill>
                <a:srgbClr val="000000"/>
              </a:solidFill>
              <a:effectLst/>
              <a:uLnTx/>
              <a:uFillTx/>
              <a:latin typeface="Helvetica" pitchFamily="34" charset="0"/>
            </a:endParaRPr>
          </a:p>
        </p:txBody>
      </p:sp>
      <p:sp>
        <p:nvSpPr>
          <p:cNvPr id="28" name="Bent Arrow 27"/>
          <p:cNvSpPr/>
          <p:nvPr>
            <p:custDataLst>
              <p:tags r:id="rId3"/>
            </p:custDataLst>
          </p:nvPr>
        </p:nvSpPr>
        <p:spPr>
          <a:xfrm rot="10800000">
            <a:off x="5201797" y="2388410"/>
            <a:ext cx="756392" cy="805088"/>
          </a:xfrm>
          <a:prstGeom prst="bentArrow">
            <a:avLst/>
          </a:prstGeom>
          <a:solidFill>
            <a:srgbClr val="202B6C"/>
          </a:solidFill>
          <a:ln w="28575">
            <a:noFill/>
          </a:ln>
          <a:effectLst/>
        </p:spPr>
        <p:txBody>
          <a:bodyPr wrap="square" rtlCol="0" anchor="ctr">
            <a:noAutofit/>
          </a:bodyPr>
          <a:lstStyle/>
          <a:p>
            <a:pPr marL="0" marR="0" lvl="0" indent="0" algn="ctr" defTabSz="914400" eaLnBrk="1" fontAlgn="base" latinLnBrk="0" hangingPunct="1">
              <a:lnSpc>
                <a:spcPct val="100000"/>
              </a:lnSpc>
              <a:spcBef>
                <a:spcPts val="1200"/>
              </a:spcBef>
              <a:spcAft>
                <a:spcPts val="0"/>
              </a:spcAft>
              <a:buClrTx/>
              <a:buSzTx/>
              <a:buFontTx/>
              <a:buNone/>
              <a:tabLst/>
              <a:defRPr/>
            </a:pPr>
            <a:endParaRPr kumimoji="0" lang="es-ES" altLang="en-US" sz="1100" b="1" i="0" u="none" strike="noStrike" kern="0" cap="none" spc="0" normalizeH="0" baseline="0" noProof="0" dirty="0" smtClean="0">
              <a:ln>
                <a:noFill/>
              </a:ln>
              <a:solidFill>
                <a:srgbClr val="000000"/>
              </a:solidFill>
              <a:effectLst/>
              <a:uLnTx/>
              <a:uFillTx/>
              <a:latin typeface="Helvetica" pitchFamily="34" charset="0"/>
            </a:endParaRPr>
          </a:p>
        </p:txBody>
      </p:sp>
      <p:sp>
        <p:nvSpPr>
          <p:cNvPr id="29" name="Rectangle 28"/>
          <p:cNvSpPr/>
          <p:nvPr>
            <p:custDataLst>
              <p:tags r:id="rId4"/>
            </p:custDataLst>
          </p:nvPr>
        </p:nvSpPr>
        <p:spPr>
          <a:xfrm>
            <a:off x="4066775" y="2037092"/>
            <a:ext cx="1156020" cy="198000"/>
          </a:xfrm>
          <a:prstGeom prst="rect">
            <a:avLst/>
          </a:prstGeom>
          <a:solidFill>
            <a:srgbClr val="202B6C"/>
          </a:solidFill>
          <a:ln w="28575">
            <a:noFill/>
          </a:ln>
          <a:effectLst/>
        </p:spPr>
        <p:txBody>
          <a:bodyPr wrap="square" rtlCol="0" anchor="ctr">
            <a:noAutofit/>
          </a:bodyPr>
          <a:lstStyle/>
          <a:p>
            <a:pPr marL="0" marR="0" lvl="0" indent="0" algn="ctr" defTabSz="914400" eaLnBrk="1" fontAlgn="base" latinLnBrk="0" hangingPunct="1">
              <a:lnSpc>
                <a:spcPct val="100000"/>
              </a:lnSpc>
              <a:spcBef>
                <a:spcPts val="1200"/>
              </a:spcBef>
              <a:spcAft>
                <a:spcPts val="0"/>
              </a:spcAft>
              <a:buClrTx/>
              <a:buSzTx/>
              <a:buFontTx/>
              <a:buNone/>
              <a:tabLst/>
              <a:defRPr/>
            </a:pPr>
            <a:endParaRPr kumimoji="0" lang="es-ES" altLang="en-US" sz="1100" b="1" i="0" u="none" strike="noStrike" kern="0" cap="none" spc="0" normalizeH="0" baseline="0" noProof="0" dirty="0" smtClean="0">
              <a:ln>
                <a:noFill/>
              </a:ln>
              <a:solidFill>
                <a:srgbClr val="000000"/>
              </a:solidFill>
              <a:effectLst/>
              <a:uLnTx/>
              <a:uFillTx/>
              <a:latin typeface="Helvetica" pitchFamily="34" charset="0"/>
            </a:endParaRPr>
          </a:p>
        </p:txBody>
      </p:sp>
      <p:sp>
        <p:nvSpPr>
          <p:cNvPr id="30" name="Rectangle 29"/>
          <p:cNvSpPr/>
          <p:nvPr>
            <p:custDataLst>
              <p:tags r:id="rId5"/>
            </p:custDataLst>
          </p:nvPr>
        </p:nvSpPr>
        <p:spPr>
          <a:xfrm>
            <a:off x="4002286" y="2935634"/>
            <a:ext cx="1198648" cy="540000"/>
          </a:xfrm>
          <a:prstGeom prst="rect">
            <a:avLst/>
          </a:prstGeom>
          <a:solidFill>
            <a:schemeClr val="bg1">
              <a:lumMod val="85000"/>
            </a:schemeClr>
          </a:solidFill>
          <a:ln w="28575">
            <a:noFill/>
          </a:ln>
          <a:effectLst/>
        </p:spPr>
        <p:txBody>
          <a:bodyPr wrap="square" rtlCol="0" anchor="ctr">
            <a:noAutofit/>
          </a:bodyPr>
          <a:lstStyle/>
          <a:p>
            <a:pPr algn="ctr" defTabSz="914400" fontAlgn="base">
              <a:spcBef>
                <a:spcPts val="1200"/>
              </a:spcBef>
            </a:pPr>
            <a:r>
              <a:rPr lang="es-ES" altLang="en-US" sz="1050" b="1" dirty="0" smtClean="0">
                <a:solidFill>
                  <a:srgbClr val="000000"/>
                </a:solidFill>
                <a:latin typeface="Helvetica" pitchFamily="34" charset="0"/>
              </a:rPr>
              <a:t>Validación</a:t>
            </a:r>
            <a:endParaRPr lang="es-ES" altLang="en-US" sz="1050" b="1" dirty="0">
              <a:solidFill>
                <a:srgbClr val="000000"/>
              </a:solidFill>
              <a:latin typeface="Helvetica" pitchFamily="34" charset="0"/>
            </a:endParaRPr>
          </a:p>
        </p:txBody>
      </p:sp>
      <p:sp>
        <p:nvSpPr>
          <p:cNvPr id="34" name="Rectangle 33"/>
          <p:cNvSpPr/>
          <p:nvPr>
            <p:custDataLst>
              <p:tags r:id="rId6"/>
            </p:custDataLst>
          </p:nvPr>
        </p:nvSpPr>
        <p:spPr>
          <a:xfrm>
            <a:off x="2878621" y="1866092"/>
            <a:ext cx="1198648" cy="540000"/>
          </a:xfrm>
          <a:prstGeom prst="rect">
            <a:avLst/>
          </a:prstGeom>
          <a:solidFill>
            <a:schemeClr val="bg1">
              <a:lumMod val="85000"/>
            </a:schemeClr>
          </a:solidFill>
          <a:ln w="28575">
            <a:noFill/>
          </a:ln>
          <a:effectLst/>
        </p:spPr>
        <p:txBody>
          <a:bodyPr wrap="square" rtlCol="0" anchor="ctr">
            <a:noAutofit/>
          </a:bodyPr>
          <a:lstStyle/>
          <a:p>
            <a:pPr algn="ctr" defTabSz="914400" fontAlgn="base">
              <a:spcBef>
                <a:spcPts val="1200"/>
              </a:spcBef>
            </a:pPr>
            <a:r>
              <a:rPr lang="es-ES" altLang="en-US" sz="1050" b="1" dirty="0" smtClean="0">
                <a:solidFill>
                  <a:srgbClr val="000000"/>
                </a:solidFill>
                <a:latin typeface="Helvetica" pitchFamily="34" charset="0"/>
              </a:rPr>
              <a:t>Desarrollo e implementación</a:t>
            </a:r>
            <a:endParaRPr lang="es-ES" altLang="en-US" sz="1050" b="1" dirty="0">
              <a:solidFill>
                <a:srgbClr val="000000"/>
              </a:solidFill>
              <a:latin typeface="Helvetica" pitchFamily="34" charset="0"/>
            </a:endParaRPr>
          </a:p>
        </p:txBody>
      </p:sp>
      <p:sp>
        <p:nvSpPr>
          <p:cNvPr id="35" name="Rectangle 34"/>
          <p:cNvSpPr/>
          <p:nvPr>
            <p:custDataLst>
              <p:tags r:id="rId7"/>
            </p:custDataLst>
          </p:nvPr>
        </p:nvSpPr>
        <p:spPr>
          <a:xfrm>
            <a:off x="5211677" y="1866092"/>
            <a:ext cx="1198648" cy="540000"/>
          </a:xfrm>
          <a:prstGeom prst="rect">
            <a:avLst/>
          </a:prstGeom>
          <a:solidFill>
            <a:schemeClr val="bg1">
              <a:lumMod val="85000"/>
            </a:schemeClr>
          </a:solidFill>
          <a:ln w="28575">
            <a:noFill/>
          </a:ln>
          <a:effectLst/>
        </p:spPr>
        <p:txBody>
          <a:bodyPr wrap="square" rtlCol="0" anchor="ctr">
            <a:noAutofit/>
          </a:bodyPr>
          <a:lstStyle/>
          <a:p>
            <a:pPr algn="ctr" defTabSz="914400" fontAlgn="base">
              <a:spcBef>
                <a:spcPts val="1200"/>
              </a:spcBef>
            </a:pPr>
            <a:r>
              <a:rPr lang="es-ES" altLang="en-US" sz="1050" b="1" dirty="0" smtClean="0">
                <a:solidFill>
                  <a:srgbClr val="000000"/>
                </a:solidFill>
                <a:latin typeface="Helvetica" pitchFamily="34" charset="0"/>
              </a:rPr>
              <a:t>Uso</a:t>
            </a:r>
            <a:endParaRPr lang="es-ES" altLang="en-US" sz="1050" b="1" dirty="0">
              <a:solidFill>
                <a:srgbClr val="000000"/>
              </a:solidFill>
              <a:latin typeface="Helvetica" pitchFamily="34" charset="0"/>
            </a:endParaRPr>
          </a:p>
        </p:txBody>
      </p:sp>
      <p:sp>
        <p:nvSpPr>
          <p:cNvPr id="36" name="AutoShape 7"/>
          <p:cNvSpPr>
            <a:spLocks noChangeArrowheads="1"/>
          </p:cNvSpPr>
          <p:nvPr/>
        </p:nvSpPr>
        <p:spPr bwMode="auto">
          <a:xfrm>
            <a:off x="828123" y="1744663"/>
            <a:ext cx="2056111" cy="866865"/>
          </a:xfrm>
          <a:prstGeom prst="rect">
            <a:avLst/>
          </a:prstGeom>
          <a:noFill/>
          <a:ln w="19050">
            <a:noFill/>
            <a:round/>
            <a:headEnd/>
            <a:tailEnd/>
          </a:ln>
          <a:effectLst/>
          <a:extLst/>
        </p:spPr>
        <p:txBody>
          <a:bodyPr wrap="square" anchor="ct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Finalidad </a:t>
            </a:r>
            <a:r>
              <a:rPr lang="es-ES" sz="800" dirty="0">
                <a:solidFill>
                  <a:srgbClr val="000000"/>
                </a:solidFill>
                <a:latin typeface="Helvetica" pitchFamily="34" charset="0"/>
              </a:rPr>
              <a:t>del </a:t>
            </a:r>
            <a:r>
              <a:rPr lang="es-ES" sz="800" dirty="0" smtClean="0">
                <a:solidFill>
                  <a:srgbClr val="000000"/>
                </a:solidFill>
                <a:latin typeface="Helvetica" pitchFamily="34" charset="0"/>
              </a:rPr>
              <a:t>modelo</a:t>
            </a:r>
            <a:endParaRPr lang="es-ES" sz="800" dirty="0">
              <a:solidFill>
                <a:srgbClr val="000000"/>
              </a:solidFill>
              <a:latin typeface="Helvetica" pitchFamily="34" charset="0"/>
            </a:endParaRPr>
          </a:p>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Datos </a:t>
            </a:r>
            <a:r>
              <a:rPr lang="es-ES" sz="800" dirty="0">
                <a:solidFill>
                  <a:srgbClr val="000000"/>
                </a:solidFill>
                <a:latin typeface="Helvetica" pitchFamily="34" charset="0"/>
              </a:rPr>
              <a:t>e</a:t>
            </a:r>
            <a:r>
              <a:rPr lang="es-ES" sz="800" dirty="0" smtClean="0">
                <a:solidFill>
                  <a:srgbClr val="000000"/>
                </a:solidFill>
                <a:latin typeface="Helvetica" pitchFamily="34" charset="0"/>
              </a:rPr>
              <a:t> información de calidad </a:t>
            </a:r>
          </a:p>
          <a:p>
            <a:pPr marL="174625" indent="-161925">
              <a:spcBef>
                <a:spcPts val="300"/>
              </a:spcBef>
              <a:buFont typeface="Arial" panose="020B0604020202020204" pitchFamily="34" charset="0"/>
              <a:buChar char="•"/>
            </a:pPr>
            <a:r>
              <a:rPr lang="es-ES" sz="800" dirty="0">
                <a:solidFill>
                  <a:srgbClr val="000000"/>
                </a:solidFill>
                <a:latin typeface="Helvetica" pitchFamily="34" charset="0"/>
              </a:rPr>
              <a:t>P</a:t>
            </a:r>
            <a:r>
              <a:rPr lang="es-ES" sz="800" dirty="0" smtClean="0">
                <a:solidFill>
                  <a:srgbClr val="000000"/>
                </a:solidFill>
                <a:latin typeface="Helvetica" pitchFamily="34" charset="0"/>
              </a:rPr>
              <a:t>rocedimiento de </a:t>
            </a:r>
            <a:r>
              <a:rPr lang="es-ES" sz="800" dirty="0" err="1" smtClean="0">
                <a:solidFill>
                  <a:srgbClr val="000000"/>
                </a:solidFill>
                <a:latin typeface="Helvetica" pitchFamily="34" charset="0"/>
              </a:rPr>
              <a:t>testing</a:t>
            </a:r>
            <a:r>
              <a:rPr lang="es-ES" sz="800" dirty="0" smtClean="0">
                <a:solidFill>
                  <a:srgbClr val="000000"/>
                </a:solidFill>
                <a:latin typeface="Helvetica" pitchFamily="34" charset="0"/>
              </a:rPr>
              <a:t> </a:t>
            </a:r>
          </a:p>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Documentación en detalle</a:t>
            </a:r>
            <a:endParaRPr lang="es-ES" sz="800" dirty="0">
              <a:solidFill>
                <a:srgbClr val="000000"/>
              </a:solidFill>
              <a:latin typeface="Helvetica" pitchFamily="34" charset="0"/>
            </a:endParaRPr>
          </a:p>
        </p:txBody>
      </p:sp>
      <p:cxnSp>
        <p:nvCxnSpPr>
          <p:cNvPr id="38" name="Straight Connector 37"/>
          <p:cNvCxnSpPr/>
          <p:nvPr/>
        </p:nvCxnSpPr>
        <p:spPr>
          <a:xfrm>
            <a:off x="1584921" y="1808513"/>
            <a:ext cx="1721065" cy="0"/>
          </a:xfrm>
          <a:prstGeom prst="line">
            <a:avLst/>
          </a:prstGeom>
          <a:noFill/>
          <a:ln w="19050" cap="flat" cmpd="sng" algn="ctr">
            <a:solidFill>
              <a:schemeClr val="bg1">
                <a:lumMod val="65000"/>
              </a:schemeClr>
            </a:solidFill>
            <a:prstDash val="solid"/>
            <a:tailEnd type="oval" w="lg" len="lg"/>
          </a:ln>
          <a:effectLst/>
        </p:spPr>
      </p:cxnSp>
      <p:sp>
        <p:nvSpPr>
          <p:cNvPr id="39" name="AutoShape 7"/>
          <p:cNvSpPr>
            <a:spLocks noChangeArrowheads="1"/>
          </p:cNvSpPr>
          <p:nvPr/>
        </p:nvSpPr>
        <p:spPr bwMode="auto">
          <a:xfrm>
            <a:off x="6499529" y="1744663"/>
            <a:ext cx="2056111" cy="970401"/>
          </a:xfrm>
          <a:prstGeom prst="rect">
            <a:avLst/>
          </a:prstGeom>
          <a:noFill/>
          <a:ln w="19050">
            <a:noFill/>
            <a:round/>
            <a:headEnd/>
            <a:tailEnd/>
          </a:ln>
          <a:effectLst/>
          <a:extLst/>
        </p:spPr>
        <p:txBody>
          <a:bodyPr wrap="square" anchor="ct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marL="174625" indent="-161925">
              <a:spcBef>
                <a:spcPts val="300"/>
              </a:spcBef>
              <a:buFont typeface="Arial" panose="020B0604020202020204" pitchFamily="34" charset="0"/>
              <a:buChar char="•"/>
            </a:pPr>
            <a:r>
              <a:rPr lang="es-ES" sz="800" dirty="0" err="1">
                <a:solidFill>
                  <a:srgbClr val="000000"/>
                </a:solidFill>
                <a:latin typeface="Helvetica" pitchFamily="34" charset="0"/>
              </a:rPr>
              <a:t>Feedback</a:t>
            </a:r>
            <a:r>
              <a:rPr lang="es-ES" sz="800" dirty="0">
                <a:solidFill>
                  <a:srgbClr val="000000"/>
                </a:solidFill>
                <a:latin typeface="Helvetica" pitchFamily="34" charset="0"/>
              </a:rPr>
              <a:t> de los usuarios</a:t>
            </a:r>
          </a:p>
          <a:p>
            <a:pPr marL="174625" indent="-161925">
              <a:spcBef>
                <a:spcPts val="300"/>
              </a:spcBef>
              <a:buFont typeface="Arial" panose="020B0604020202020204" pitchFamily="34" charset="0"/>
              <a:buChar char="•"/>
            </a:pPr>
            <a:r>
              <a:rPr lang="es-ES" sz="800" dirty="0">
                <a:solidFill>
                  <a:srgbClr val="000000"/>
                </a:solidFill>
                <a:latin typeface="Helvetica" pitchFamily="34" charset="0"/>
              </a:rPr>
              <a:t>Salidas del modelo para distintos sets de entrada</a:t>
            </a:r>
          </a:p>
          <a:p>
            <a:pPr marL="174625" indent="-161925">
              <a:spcBef>
                <a:spcPts val="300"/>
              </a:spcBef>
              <a:buFont typeface="Arial" panose="020B0604020202020204" pitchFamily="34" charset="0"/>
              <a:buChar char="•"/>
            </a:pPr>
            <a:r>
              <a:rPr lang="es-ES" sz="800" dirty="0">
                <a:solidFill>
                  <a:srgbClr val="000000"/>
                </a:solidFill>
                <a:latin typeface="Helvetica" pitchFamily="34" charset="0"/>
              </a:rPr>
              <a:t>Uso prudente (buffer capital, stress..)</a:t>
            </a:r>
          </a:p>
          <a:p>
            <a:pPr marL="174625" indent="-161925">
              <a:spcBef>
                <a:spcPts val="300"/>
              </a:spcBef>
              <a:buFont typeface="Arial" panose="020B0604020202020204" pitchFamily="34" charset="0"/>
              <a:buChar char="•"/>
            </a:pPr>
            <a:r>
              <a:rPr lang="es-ES" sz="800" dirty="0">
                <a:solidFill>
                  <a:srgbClr val="000000"/>
                </a:solidFill>
                <a:latin typeface="Helvetica" pitchFamily="34" charset="0"/>
              </a:rPr>
              <a:t>Abuso de elementos conservadores</a:t>
            </a:r>
          </a:p>
        </p:txBody>
      </p:sp>
      <p:cxnSp>
        <p:nvCxnSpPr>
          <p:cNvPr id="40" name="Straight Connector 39"/>
          <p:cNvCxnSpPr/>
          <p:nvPr/>
        </p:nvCxnSpPr>
        <p:spPr>
          <a:xfrm flipH="1">
            <a:off x="5829300" y="1817230"/>
            <a:ext cx="1562587" cy="0"/>
          </a:xfrm>
          <a:prstGeom prst="line">
            <a:avLst/>
          </a:prstGeom>
          <a:noFill/>
          <a:ln w="19050" cap="flat" cmpd="sng" algn="ctr">
            <a:solidFill>
              <a:schemeClr val="bg1">
                <a:lumMod val="65000"/>
              </a:schemeClr>
            </a:solidFill>
            <a:prstDash val="solid"/>
            <a:tailEnd type="oval" w="lg" len="lg"/>
          </a:ln>
          <a:effectLst/>
        </p:spPr>
      </p:cxnSp>
      <p:cxnSp>
        <p:nvCxnSpPr>
          <p:cNvPr id="42" name="Straight Connector 41"/>
          <p:cNvCxnSpPr/>
          <p:nvPr/>
        </p:nvCxnSpPr>
        <p:spPr>
          <a:xfrm flipH="1" flipV="1">
            <a:off x="4582560" y="3558609"/>
            <a:ext cx="1" cy="617080"/>
          </a:xfrm>
          <a:prstGeom prst="line">
            <a:avLst/>
          </a:prstGeom>
          <a:noFill/>
          <a:ln w="19050" cap="flat" cmpd="sng" algn="ctr">
            <a:solidFill>
              <a:schemeClr val="bg1">
                <a:lumMod val="65000"/>
              </a:schemeClr>
            </a:solidFill>
            <a:prstDash val="solid"/>
            <a:tailEnd type="oval" w="lg" len="lg"/>
          </a:ln>
          <a:effectLst/>
        </p:spPr>
      </p:cxnSp>
      <p:sp>
        <p:nvSpPr>
          <p:cNvPr id="43" name="Rectangle 42"/>
          <p:cNvSpPr/>
          <p:nvPr>
            <p:custDataLst>
              <p:tags r:id="rId8"/>
            </p:custDataLst>
          </p:nvPr>
        </p:nvSpPr>
        <p:spPr>
          <a:xfrm>
            <a:off x="999706" y="2619814"/>
            <a:ext cx="1426697" cy="321225"/>
          </a:xfrm>
          <a:prstGeom prst="rect">
            <a:avLst/>
          </a:prstGeom>
          <a:solidFill>
            <a:schemeClr val="bg1">
              <a:lumMod val="85000"/>
            </a:schemeClr>
          </a:solidFill>
          <a:ln w="28575">
            <a:noFill/>
          </a:ln>
          <a:effectLst/>
        </p:spPr>
        <p:txBody>
          <a:bodyPr wrap="square" rtlCol="0" anchor="ctr">
            <a:noAutofit/>
          </a:bodyPr>
          <a:lstStyle/>
          <a:p>
            <a:pPr algn="ctr" defTabSz="914400" fontAlgn="base">
              <a:spcBef>
                <a:spcPts val="1200"/>
              </a:spcBef>
            </a:pPr>
            <a:r>
              <a:rPr lang="es-ES" altLang="en-US" sz="1050" b="1" dirty="0">
                <a:solidFill>
                  <a:srgbClr val="000000"/>
                </a:solidFill>
                <a:latin typeface="Helvetica" pitchFamily="34" charset="0"/>
              </a:rPr>
              <a:t>Gobierno, políticas</a:t>
            </a:r>
            <a:br>
              <a:rPr lang="es-ES" altLang="en-US" sz="1050" b="1" dirty="0">
                <a:solidFill>
                  <a:srgbClr val="000000"/>
                </a:solidFill>
                <a:latin typeface="Helvetica" pitchFamily="34" charset="0"/>
              </a:rPr>
            </a:br>
            <a:r>
              <a:rPr lang="es-ES" altLang="en-US" sz="1050" b="1" dirty="0">
                <a:solidFill>
                  <a:srgbClr val="000000"/>
                </a:solidFill>
                <a:latin typeface="Helvetica" pitchFamily="34" charset="0"/>
              </a:rPr>
              <a:t>y control</a:t>
            </a:r>
            <a:endParaRPr lang="es-ES" altLang="en-US" sz="1050" b="1" dirty="0" smtClean="0">
              <a:solidFill>
                <a:srgbClr val="000000"/>
              </a:solidFill>
              <a:latin typeface="Helvetica" pitchFamily="34" charset="0"/>
            </a:endParaRPr>
          </a:p>
        </p:txBody>
      </p:sp>
      <p:sp>
        <p:nvSpPr>
          <p:cNvPr id="45" name="AutoShape 7"/>
          <p:cNvSpPr>
            <a:spLocks noChangeArrowheads="1"/>
          </p:cNvSpPr>
          <p:nvPr/>
        </p:nvSpPr>
        <p:spPr bwMode="auto">
          <a:xfrm>
            <a:off x="828123" y="3124229"/>
            <a:ext cx="2846716" cy="685741"/>
          </a:xfrm>
          <a:prstGeom prst="rect">
            <a:avLst/>
          </a:prstGeom>
          <a:noFill/>
          <a:ln w="19050">
            <a:noFill/>
            <a:round/>
            <a:headEnd/>
            <a:tailEnd/>
          </a:ln>
          <a:effectLst/>
          <a:extLst/>
        </p:spPr>
        <p:txBody>
          <a:bodyPr wrap="square" anchor="ct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Framework desarrollado  por la Alta Dirección y aprobado por el Consejo</a:t>
            </a:r>
          </a:p>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Roles: </a:t>
            </a:r>
            <a:r>
              <a:rPr lang="es-ES" sz="800" dirty="0" err="1">
                <a:solidFill>
                  <a:srgbClr val="000000"/>
                </a:solidFill>
                <a:latin typeface="Helvetica" pitchFamily="34" charset="0"/>
              </a:rPr>
              <a:t>o</a:t>
            </a:r>
            <a:r>
              <a:rPr lang="es-ES" sz="800" dirty="0" err="1" smtClean="0">
                <a:solidFill>
                  <a:srgbClr val="000000"/>
                </a:solidFill>
                <a:latin typeface="Helvetica" pitchFamily="34" charset="0"/>
              </a:rPr>
              <a:t>wnership</a:t>
            </a:r>
            <a:r>
              <a:rPr lang="es-ES" sz="800" dirty="0" smtClean="0">
                <a:solidFill>
                  <a:srgbClr val="000000"/>
                </a:solidFill>
                <a:latin typeface="Helvetica" pitchFamily="34" charset="0"/>
              </a:rPr>
              <a:t>, control y </a:t>
            </a:r>
            <a:r>
              <a:rPr lang="es-ES" sz="800" dirty="0" err="1" smtClean="0">
                <a:solidFill>
                  <a:srgbClr val="000000"/>
                </a:solidFill>
                <a:latin typeface="Helvetica" pitchFamily="34" charset="0"/>
              </a:rPr>
              <a:t>compliance</a:t>
            </a:r>
            <a:endParaRPr lang="es-ES" sz="800" dirty="0" smtClean="0">
              <a:solidFill>
                <a:srgbClr val="000000"/>
              </a:solidFill>
              <a:latin typeface="Helvetica" pitchFamily="34" charset="0"/>
            </a:endParaRPr>
          </a:p>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Inventario de modelos</a:t>
            </a:r>
          </a:p>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Recursos externos</a:t>
            </a:r>
            <a:endParaRPr lang="es-ES" sz="800" dirty="0">
              <a:solidFill>
                <a:srgbClr val="000000"/>
              </a:solidFill>
              <a:latin typeface="Helvetica" pitchFamily="34" charset="0"/>
            </a:endParaRPr>
          </a:p>
        </p:txBody>
      </p:sp>
      <p:cxnSp>
        <p:nvCxnSpPr>
          <p:cNvPr id="46" name="Straight Connector 45"/>
          <p:cNvCxnSpPr/>
          <p:nvPr/>
        </p:nvCxnSpPr>
        <p:spPr>
          <a:xfrm flipH="1" flipV="1">
            <a:off x="896385" y="2874854"/>
            <a:ext cx="1" cy="617080"/>
          </a:xfrm>
          <a:prstGeom prst="line">
            <a:avLst/>
          </a:prstGeom>
          <a:noFill/>
          <a:ln w="19050" cap="flat" cmpd="sng" algn="ctr">
            <a:solidFill>
              <a:schemeClr val="bg1">
                <a:lumMod val="65000"/>
              </a:schemeClr>
            </a:solidFill>
            <a:prstDash val="solid"/>
            <a:tailEnd type="oval" w="lg" len="lg"/>
          </a:ln>
          <a:effectLst/>
        </p:spPr>
      </p:cxnSp>
      <p:sp>
        <p:nvSpPr>
          <p:cNvPr id="47" name="AutoShape 7"/>
          <p:cNvSpPr>
            <a:spLocks noChangeArrowheads="1"/>
          </p:cNvSpPr>
          <p:nvPr>
            <p:custDataLst>
              <p:tags r:id="rId9"/>
            </p:custDataLst>
          </p:nvPr>
        </p:nvSpPr>
        <p:spPr bwMode="auto">
          <a:xfrm>
            <a:off x="828122" y="4089964"/>
            <a:ext cx="1872993" cy="612554"/>
          </a:xfrm>
          <a:prstGeom prst="rect">
            <a:avLst/>
          </a:prstGeom>
          <a:noFill/>
          <a:ln w="19050">
            <a:noFill/>
            <a:round/>
            <a:headEnd/>
            <a:tailEnd/>
          </a:ln>
          <a:effectLst/>
          <a:extLst/>
        </p:spPr>
        <p:txBody>
          <a:bodyPr wrap="square" anchor="ct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Detallada: funcionamiento, limitaciones y asunciones clave del modelo</a:t>
            </a:r>
          </a:p>
          <a:p>
            <a:pPr marL="174625" indent="-161925">
              <a:spcBef>
                <a:spcPts val="300"/>
              </a:spcBef>
              <a:buFont typeface="Arial" panose="020B0604020202020204" pitchFamily="34" charset="0"/>
              <a:buChar char="•"/>
            </a:pPr>
            <a:r>
              <a:rPr lang="es-ES" sz="800" dirty="0" smtClean="0">
                <a:solidFill>
                  <a:srgbClr val="000000"/>
                </a:solidFill>
                <a:latin typeface="Helvetica" pitchFamily="34" charset="0"/>
              </a:rPr>
              <a:t>Garantizar doc. adecuada para los modelos de terceros</a:t>
            </a:r>
            <a:endParaRPr lang="es-ES" sz="800" dirty="0">
              <a:solidFill>
                <a:srgbClr val="000000"/>
              </a:solidFill>
              <a:latin typeface="Helvetica" pitchFamily="34" charset="0"/>
            </a:endParaRPr>
          </a:p>
        </p:txBody>
      </p:sp>
      <p:sp>
        <p:nvSpPr>
          <p:cNvPr id="48" name="Rectangle 47"/>
          <p:cNvSpPr/>
          <p:nvPr>
            <p:custDataLst>
              <p:tags r:id="rId10"/>
            </p:custDataLst>
          </p:nvPr>
        </p:nvSpPr>
        <p:spPr>
          <a:xfrm>
            <a:off x="2701115" y="4400343"/>
            <a:ext cx="1426697" cy="321225"/>
          </a:xfrm>
          <a:prstGeom prst="rect">
            <a:avLst/>
          </a:prstGeom>
          <a:solidFill>
            <a:schemeClr val="bg1">
              <a:lumMod val="85000"/>
            </a:schemeClr>
          </a:solidFill>
          <a:ln w="28575">
            <a:noFill/>
          </a:ln>
          <a:effectLst/>
        </p:spPr>
        <p:txBody>
          <a:bodyPr wrap="square" rtlCol="0" anchor="ctr">
            <a:noAutofit/>
          </a:bodyPr>
          <a:lstStyle/>
          <a:p>
            <a:pPr algn="ctr" defTabSz="914400" fontAlgn="base">
              <a:spcBef>
                <a:spcPts val="1200"/>
              </a:spcBef>
            </a:pPr>
            <a:r>
              <a:rPr lang="es-ES" altLang="en-US" sz="1050" b="1" dirty="0">
                <a:solidFill>
                  <a:srgbClr val="000000"/>
                </a:solidFill>
                <a:latin typeface="Helvetica" pitchFamily="34" charset="0"/>
              </a:rPr>
              <a:t>Documentación</a:t>
            </a:r>
            <a:endParaRPr lang="es-ES" altLang="en-US" sz="1050" b="1" dirty="0" smtClean="0">
              <a:solidFill>
                <a:srgbClr val="000000"/>
              </a:solidFill>
              <a:latin typeface="Helvetica" pitchFamily="34" charset="0"/>
            </a:endParaRPr>
          </a:p>
        </p:txBody>
      </p:sp>
      <p:cxnSp>
        <p:nvCxnSpPr>
          <p:cNvPr id="49" name="Straight Connector 48"/>
          <p:cNvCxnSpPr/>
          <p:nvPr/>
        </p:nvCxnSpPr>
        <p:spPr>
          <a:xfrm>
            <a:off x="1635536" y="4819649"/>
            <a:ext cx="1670450" cy="0"/>
          </a:xfrm>
          <a:prstGeom prst="line">
            <a:avLst/>
          </a:prstGeom>
          <a:noFill/>
          <a:ln w="19050" cap="flat" cmpd="sng" algn="ctr">
            <a:solidFill>
              <a:schemeClr val="bg1">
                <a:lumMod val="65000"/>
              </a:schemeClr>
            </a:solidFill>
            <a:prstDash val="solid"/>
            <a:tailEnd type="oval" w="lg" len="lg"/>
          </a:ln>
          <a:effectLst/>
        </p:spPr>
      </p:cxnSp>
      <p:cxnSp>
        <p:nvCxnSpPr>
          <p:cNvPr id="25" name="Straight Connector 24"/>
          <p:cNvCxnSpPr/>
          <p:nvPr>
            <p:custDataLst>
              <p:tags r:id="rId11"/>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12"/>
            </p:custDataLst>
          </p:nvPr>
        </p:nvSpPr>
        <p:spPr>
          <a:xfrm>
            <a:off x="2767238" y="1413895"/>
            <a:ext cx="3587842" cy="253916"/>
          </a:xfrm>
          <a:prstGeom prst="rect">
            <a:avLst/>
          </a:prstGeom>
          <a:solidFill>
            <a:schemeClr val="bg1"/>
          </a:solidFill>
        </p:spPr>
        <p:txBody>
          <a:bodyPr wrap="none">
            <a:spAutoFit/>
          </a:bodyPr>
          <a:lstStyle/>
          <a:p>
            <a:pPr algn="ctr"/>
            <a:r>
              <a:rPr lang="es-ES" sz="1050" b="1" dirty="0">
                <a:solidFill>
                  <a:srgbClr val="002060"/>
                </a:solidFill>
                <a:latin typeface="Helvetica" pitchFamily="34" charset="0"/>
              </a:rPr>
              <a:t>Directrices de OCC-</a:t>
            </a:r>
            <a:r>
              <a:rPr lang="es-ES" sz="1050" b="1" dirty="0" err="1">
                <a:solidFill>
                  <a:srgbClr val="002060"/>
                </a:solidFill>
                <a:latin typeface="Helvetica" pitchFamily="34" charset="0"/>
              </a:rPr>
              <a:t>Fed</a:t>
            </a:r>
            <a:r>
              <a:rPr lang="es-ES" sz="1050" b="1" dirty="0">
                <a:solidFill>
                  <a:srgbClr val="002060"/>
                </a:solidFill>
                <a:latin typeface="Helvetica" pitchFamily="34" charset="0"/>
              </a:rPr>
              <a:t> sobre riesgo de modelo (MR)</a:t>
            </a:r>
          </a:p>
        </p:txBody>
      </p:sp>
      <p:sp>
        <p:nvSpPr>
          <p:cNvPr id="31" name="Rectangle 30"/>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1" name="AutoShape 7"/>
          <p:cNvSpPr>
            <a:spLocks noChangeArrowheads="1"/>
          </p:cNvSpPr>
          <p:nvPr/>
        </p:nvSpPr>
        <p:spPr bwMode="auto">
          <a:xfrm>
            <a:off x="4605854" y="3657600"/>
            <a:ext cx="2842696" cy="1162049"/>
          </a:xfrm>
          <a:prstGeom prst="rect">
            <a:avLst/>
          </a:prstGeom>
          <a:noFill/>
          <a:ln w="19050">
            <a:noFill/>
            <a:round/>
            <a:headEnd/>
            <a:tailEnd/>
          </a:ln>
          <a:effectLst/>
          <a:extLst/>
        </p:spPr>
        <p:txBody>
          <a:bodyPr wrap="square" anchor="ct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marL="174625" indent="-161925">
              <a:lnSpc>
                <a:spcPts val="1300"/>
              </a:lnSpc>
              <a:spcBef>
                <a:spcPts val="300"/>
              </a:spcBef>
              <a:buFont typeface="Arial" panose="020B0604020202020204" pitchFamily="34" charset="0"/>
              <a:buChar char="•"/>
            </a:pPr>
            <a:r>
              <a:rPr lang="es-ES" sz="800" dirty="0" smtClean="0">
                <a:solidFill>
                  <a:srgbClr val="000000"/>
                </a:solidFill>
                <a:latin typeface="Helvetica" pitchFamily="34" charset="0"/>
              </a:rPr>
              <a:t>Todos los modelos</a:t>
            </a:r>
          </a:p>
          <a:p>
            <a:pPr marL="174625" indent="-161925">
              <a:lnSpc>
                <a:spcPts val="1300"/>
              </a:lnSpc>
              <a:spcBef>
                <a:spcPts val="300"/>
              </a:spcBef>
              <a:buFont typeface="Arial" panose="020B0604020202020204" pitchFamily="34" charset="0"/>
              <a:buChar char="•"/>
            </a:pPr>
            <a:r>
              <a:rPr lang="es-ES" sz="800" dirty="0" smtClean="0">
                <a:solidFill>
                  <a:srgbClr val="000000"/>
                </a:solidFill>
                <a:latin typeface="Helvetica" pitchFamily="34" charset="0"/>
              </a:rPr>
              <a:t>Todos los componentes (inputs, estimación, outputs,..)</a:t>
            </a:r>
          </a:p>
          <a:p>
            <a:pPr marL="174625" indent="-161925">
              <a:lnSpc>
                <a:spcPts val="1300"/>
              </a:lnSpc>
              <a:spcBef>
                <a:spcPts val="300"/>
              </a:spcBef>
              <a:buFont typeface="Arial" panose="020B0604020202020204" pitchFamily="34" charset="0"/>
              <a:buChar char="•"/>
            </a:pPr>
            <a:r>
              <a:rPr lang="es-ES" sz="800" dirty="0" smtClean="0">
                <a:solidFill>
                  <a:srgbClr val="000000"/>
                </a:solidFill>
                <a:latin typeface="Helvetica" pitchFamily="34" charset="0"/>
              </a:rPr>
              <a:t>Proporcionada al uso, complejidad y materialidad</a:t>
            </a:r>
          </a:p>
          <a:p>
            <a:pPr marL="174625" indent="-161925">
              <a:lnSpc>
                <a:spcPts val="1300"/>
              </a:lnSpc>
              <a:spcBef>
                <a:spcPts val="300"/>
              </a:spcBef>
              <a:buFont typeface="Arial" panose="020B0604020202020204" pitchFamily="34" charset="0"/>
              <a:buChar char="•"/>
            </a:pPr>
            <a:r>
              <a:rPr lang="es-ES" sz="800" dirty="0" smtClean="0">
                <a:solidFill>
                  <a:srgbClr val="000000"/>
                </a:solidFill>
                <a:latin typeface="Helvetica" pitchFamily="34" charset="0"/>
              </a:rPr>
              <a:t>Independencia</a:t>
            </a:r>
          </a:p>
          <a:p>
            <a:pPr marL="174625" indent="-161925">
              <a:lnSpc>
                <a:spcPts val="1300"/>
              </a:lnSpc>
              <a:spcBef>
                <a:spcPts val="300"/>
              </a:spcBef>
              <a:buFont typeface="Arial" panose="020B0604020202020204" pitchFamily="34" charset="0"/>
              <a:buChar char="•"/>
            </a:pPr>
            <a:r>
              <a:rPr lang="es-ES" sz="800" dirty="0" smtClean="0">
                <a:solidFill>
                  <a:srgbClr val="000000"/>
                </a:solidFill>
                <a:latin typeface="Helvetica" pitchFamily="34" charset="0"/>
              </a:rPr>
              <a:t>Conocimientos y experiencia de los validadores</a:t>
            </a:r>
          </a:p>
          <a:p>
            <a:pPr marL="174625" indent="-161925">
              <a:lnSpc>
                <a:spcPts val="1300"/>
              </a:lnSpc>
              <a:spcBef>
                <a:spcPts val="300"/>
              </a:spcBef>
              <a:buFont typeface="Arial" panose="020B0604020202020204" pitchFamily="34" charset="0"/>
              <a:buChar char="•"/>
            </a:pPr>
            <a:r>
              <a:rPr lang="es-ES" sz="800" dirty="0" smtClean="0">
                <a:solidFill>
                  <a:srgbClr val="000000"/>
                </a:solidFill>
                <a:latin typeface="Helvetica" pitchFamily="34" charset="0"/>
              </a:rPr>
              <a:t>Periodicidad mínima anual y ante cambios  relevantes</a:t>
            </a:r>
            <a:endParaRPr lang="es-ES" sz="800" dirty="0">
              <a:solidFill>
                <a:srgbClr val="000000"/>
              </a:solidFill>
              <a:latin typeface="Helvetica" pitchFamily="34" charset="0"/>
            </a:endParaRPr>
          </a:p>
        </p:txBody>
      </p:sp>
      <p:sp>
        <p:nvSpPr>
          <p:cNvPr id="32"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smtClean="0">
                <a:solidFill>
                  <a:srgbClr val="202B6C"/>
                </a:solidFill>
                <a:latin typeface="Helvetica" pitchFamily="34" charset="0"/>
                <a:ea typeface="ＭＳ Ｐゴシック" pitchFamily="16" charset="-128"/>
              </a:rPr>
              <a:t>OCC </a:t>
            </a:r>
            <a:r>
              <a:rPr lang="es-ES" sz="2100" b="1" dirty="0">
                <a:solidFill>
                  <a:srgbClr val="202B6C"/>
                </a:solidFill>
                <a:latin typeface="Helvetica" pitchFamily="34" charset="0"/>
                <a:ea typeface="ＭＳ Ｐゴシック" pitchFamily="16" charset="-128"/>
              </a:rPr>
              <a:t>– </a:t>
            </a:r>
            <a:r>
              <a:rPr lang="es-ES" sz="2100" b="1" dirty="0" err="1">
                <a:solidFill>
                  <a:srgbClr val="202B6C"/>
                </a:solidFill>
                <a:latin typeface="Helvetica" pitchFamily="34" charset="0"/>
                <a:ea typeface="ＭＳ Ｐゴシック" pitchFamily="16" charset="-128"/>
              </a:rPr>
              <a:t>Fed</a:t>
            </a:r>
            <a:endParaRPr lang="es-ES" sz="2100" b="1" dirty="0">
              <a:solidFill>
                <a:srgbClr val="202B6C"/>
              </a:solidFill>
              <a:latin typeface="Helvetica" pitchFamily="34" charset="0"/>
              <a:ea typeface="ＭＳ Ｐゴシック" pitchFamily="16" charset="-128"/>
            </a:endParaRPr>
          </a:p>
        </p:txBody>
      </p:sp>
    </p:spTree>
    <p:extLst>
      <p:ext uri="{BB962C8B-B14F-4D97-AF65-F5344CB8AC3E}">
        <p14:creationId xmlns:p14="http://schemas.microsoft.com/office/powerpoint/2010/main" val="1654637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 name="Content Placeholder 2"/>
          <p:cNvSpPr>
            <a:spLocks noGrp="1"/>
          </p:cNvSpPr>
          <p:nvPr>
            <p:ph idx="1"/>
            <p:custDataLst>
              <p:tags r:id="rId1"/>
            </p:custDataLst>
          </p:nvPr>
        </p:nvSpPr>
        <p:spPr>
          <a:xfrm>
            <a:off x="467544" y="893052"/>
            <a:ext cx="8101234"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No existe regulación europea específica sobre la gestión del riesgo de modelo, si bien en el proceso y las guías supervisoras (TRIM, SREP, …) se requiere una adecuada gestión de dicho riesgo</a:t>
            </a:r>
          </a:p>
        </p:txBody>
      </p:sp>
      <p:sp>
        <p:nvSpPr>
          <p:cNvPr id="24" name="Rectangle 23"/>
          <p:cNvSpPr/>
          <p:nvPr/>
        </p:nvSpPr>
        <p:spPr>
          <a:xfrm>
            <a:off x="467545" y="1577019"/>
            <a:ext cx="8101234" cy="2723823"/>
          </a:xfrm>
          <a:prstGeom prst="rect">
            <a:avLst/>
          </a:prstGeom>
        </p:spPr>
        <p:txBody>
          <a:bodyPr wrap="square">
            <a:spAutoFit/>
          </a:bodyPr>
          <a:lstStyle/>
          <a:p>
            <a:pPr marL="171450" indent="-171450">
              <a:spcBef>
                <a:spcPts val="1200"/>
              </a:spcBef>
              <a:spcAft>
                <a:spcPts val="1200"/>
              </a:spcAft>
              <a:buClr>
                <a:srgbClr val="BFA13E"/>
              </a:buClr>
              <a:buSzPct val="80000"/>
              <a:buFont typeface="Wingdings" panose="05000000000000000000" pitchFamily="2" charset="2"/>
              <a:buChar char="§"/>
            </a:pPr>
            <a:r>
              <a:rPr lang="es-ES" sz="1000" dirty="0" smtClean="0">
                <a:solidFill>
                  <a:srgbClr val="000000"/>
                </a:solidFill>
                <a:latin typeface="Helvetica" pitchFamily="34" charset="0"/>
                <a:ea typeface="ＭＳ Ｐゴシック"/>
              </a:rPr>
              <a:t>Las </a:t>
            </a:r>
            <a:r>
              <a:rPr lang="es-ES" sz="1000" b="1" dirty="0" smtClean="0">
                <a:solidFill>
                  <a:srgbClr val="000000"/>
                </a:solidFill>
                <a:latin typeface="Helvetica" pitchFamily="34" charset="0"/>
                <a:ea typeface="ＭＳ Ｐゴシック"/>
              </a:rPr>
              <a:t>guías supervisoras</a:t>
            </a:r>
            <a:r>
              <a:rPr lang="es-ES" sz="1000" b="1" baseline="30000" dirty="0" smtClean="0">
                <a:solidFill>
                  <a:srgbClr val="000000"/>
                </a:solidFill>
                <a:latin typeface="Helvetica" pitchFamily="34" charset="0"/>
                <a:ea typeface="ＭＳ Ｐゴシック"/>
              </a:rPr>
              <a:t>(1)</a:t>
            </a:r>
            <a:r>
              <a:rPr lang="es-ES" sz="1000" b="1" dirty="0" smtClean="0">
                <a:solidFill>
                  <a:srgbClr val="000000"/>
                </a:solidFill>
                <a:latin typeface="Helvetica" pitchFamily="34" charset="0"/>
                <a:ea typeface="ＭＳ Ｐゴシック"/>
              </a:rPr>
              <a:t> </a:t>
            </a:r>
            <a:r>
              <a:rPr lang="es-ES" sz="1000" dirty="0" smtClean="0">
                <a:solidFill>
                  <a:srgbClr val="000000"/>
                </a:solidFill>
                <a:latin typeface="Helvetica" pitchFamily="34" charset="0"/>
                <a:ea typeface="ＭＳ Ｐゴシック"/>
              </a:rPr>
              <a:t>especifican la necesidad de que las entidades implementen de un </a:t>
            </a:r>
            <a:r>
              <a:rPr lang="es-ES" sz="1000" b="1" dirty="0" smtClean="0">
                <a:solidFill>
                  <a:srgbClr val="000000"/>
                </a:solidFill>
                <a:latin typeface="Helvetica" pitchFamily="34" charset="0"/>
                <a:ea typeface="ＭＳ Ｐゴシック"/>
              </a:rPr>
              <a:t>marco de gestión del riesgo de modelo para todos los modelos</a:t>
            </a:r>
            <a:r>
              <a:rPr lang="es-ES" sz="1000" dirty="0" smtClean="0">
                <a:solidFill>
                  <a:srgbClr val="000000"/>
                </a:solidFill>
                <a:latin typeface="Helvetica" pitchFamily="34" charset="0"/>
                <a:ea typeface="ＭＳ Ｐゴシック"/>
              </a:rPr>
              <a:t>, con una serie de requisitos a alto nivel, sin detallarlos específicamente:</a:t>
            </a:r>
          </a:p>
          <a:p>
            <a:pPr lvl="2">
              <a:spcBef>
                <a:spcPts val="1200"/>
              </a:spcBef>
              <a:spcAft>
                <a:spcPts val="1200"/>
              </a:spcAft>
              <a:buClr>
                <a:srgbClr val="BFA13E"/>
              </a:buClr>
              <a:buSzPct val="80000"/>
            </a:pPr>
            <a:r>
              <a:rPr lang="en-US" sz="900" i="1" dirty="0" smtClean="0">
                <a:solidFill>
                  <a:srgbClr val="000000"/>
                </a:solidFill>
                <a:latin typeface="Helvetica" pitchFamily="34" charset="0"/>
                <a:ea typeface="ＭＳ Ｐゴシック"/>
              </a:rPr>
              <a:t>“</a:t>
            </a:r>
            <a:r>
              <a:rPr lang="en-US" sz="900" i="1" dirty="0">
                <a:solidFill>
                  <a:srgbClr val="000000"/>
                </a:solidFill>
                <a:latin typeface="Helvetica" pitchFamily="34" charset="0"/>
                <a:ea typeface="ＭＳ Ｐゴシック"/>
              </a:rPr>
              <a:t>An institution should have a </a:t>
            </a:r>
            <a:r>
              <a:rPr lang="en-US" sz="900" b="1" i="1" dirty="0">
                <a:solidFill>
                  <a:srgbClr val="000000"/>
                </a:solidFill>
                <a:latin typeface="Helvetica" pitchFamily="34" charset="0"/>
                <a:ea typeface="ＭＳ Ｐゴシック"/>
              </a:rPr>
              <a:t>model risk management framework </a:t>
            </a:r>
            <a:r>
              <a:rPr lang="en-US" sz="900" i="1" dirty="0">
                <a:solidFill>
                  <a:srgbClr val="000000"/>
                </a:solidFill>
                <a:latin typeface="Helvetica" pitchFamily="34" charset="0"/>
                <a:ea typeface="ＭＳ Ｐゴシック"/>
              </a:rPr>
              <a:t>in place that allows it to identify, understand and manage its model risk as it relates to internal models across the group. This framework should </a:t>
            </a:r>
            <a:r>
              <a:rPr lang="en-US" sz="900" b="1" i="1" dirty="0">
                <a:solidFill>
                  <a:srgbClr val="000000"/>
                </a:solidFill>
                <a:latin typeface="Helvetica" pitchFamily="34" charset="0"/>
                <a:ea typeface="ＭＳ Ｐゴシック"/>
              </a:rPr>
              <a:t>include the following</a:t>
            </a:r>
            <a:r>
              <a:rPr lang="en-US" sz="900" i="1" dirty="0">
                <a:solidFill>
                  <a:srgbClr val="000000"/>
                </a:solidFill>
                <a:latin typeface="Helvetica" pitchFamily="34" charset="0"/>
                <a:ea typeface="ＭＳ Ｐゴシック"/>
              </a:rPr>
              <a:t>: </a:t>
            </a:r>
            <a:r>
              <a:rPr lang="en-US" sz="900" i="1" dirty="0" smtClean="0">
                <a:solidFill>
                  <a:srgbClr val="000000"/>
                </a:solidFill>
                <a:latin typeface="Helvetica" pitchFamily="34" charset="0"/>
                <a:ea typeface="ＭＳ Ｐゴシック"/>
              </a:rPr>
              <a:t>(</a:t>
            </a:r>
            <a:r>
              <a:rPr lang="en-US" sz="900" i="1" dirty="0">
                <a:solidFill>
                  <a:srgbClr val="000000"/>
                </a:solidFill>
                <a:latin typeface="Helvetica" pitchFamily="34" charset="0"/>
                <a:ea typeface="ＭＳ Ｐゴシック"/>
              </a:rPr>
              <a:t>a) A </a:t>
            </a:r>
            <a:r>
              <a:rPr lang="en-US" sz="900" b="1" i="1" dirty="0">
                <a:solidFill>
                  <a:srgbClr val="000000"/>
                </a:solidFill>
                <a:latin typeface="Helvetica" pitchFamily="34" charset="0"/>
                <a:ea typeface="ＭＳ Ｐゴシック"/>
              </a:rPr>
              <a:t>model inventory </a:t>
            </a:r>
            <a:r>
              <a:rPr lang="en-US" sz="900" i="1" dirty="0">
                <a:solidFill>
                  <a:srgbClr val="000000"/>
                </a:solidFill>
                <a:latin typeface="Helvetica" pitchFamily="34" charset="0"/>
                <a:ea typeface="ＭＳ Ｐゴシック"/>
              </a:rPr>
              <a:t>that allows a holistic understanding of their application and usage. (b) </a:t>
            </a:r>
            <a:r>
              <a:rPr lang="en-US" sz="900" b="1" i="1" dirty="0">
                <a:solidFill>
                  <a:srgbClr val="000000"/>
                </a:solidFill>
                <a:latin typeface="Helvetica" pitchFamily="34" charset="0"/>
                <a:ea typeface="ＭＳ Ｐゴシック"/>
              </a:rPr>
              <a:t>Guidelines on identifying and mitigating the areas where measurement uncertainty and model deficiencies are known</a:t>
            </a:r>
            <a:r>
              <a:rPr lang="en-US" sz="900" i="1" dirty="0">
                <a:solidFill>
                  <a:srgbClr val="000000"/>
                </a:solidFill>
                <a:latin typeface="Helvetica" pitchFamily="34" charset="0"/>
                <a:ea typeface="ＭＳ Ｐゴシック"/>
              </a:rPr>
              <a:t>. In particular the elements that relate to qualitative aspects of model risk (such as model misuse or implementation error) should be considered. This methodology should be applied consistently to the internal models across the group (e.g. within subsidiaries or regions). (c) </a:t>
            </a:r>
            <a:r>
              <a:rPr lang="en-US" sz="900" b="1" i="1" dirty="0">
                <a:solidFill>
                  <a:srgbClr val="000000"/>
                </a:solidFill>
                <a:latin typeface="Helvetica" pitchFamily="34" charset="0"/>
                <a:ea typeface="ＭＳ Ｐゴシック"/>
              </a:rPr>
              <a:t>Definitions of roles and responsibilities</a:t>
            </a:r>
            <a:r>
              <a:rPr lang="en-US" sz="900" i="1" dirty="0">
                <a:solidFill>
                  <a:srgbClr val="000000"/>
                </a:solidFill>
                <a:latin typeface="Helvetica" pitchFamily="34" charset="0"/>
                <a:ea typeface="ＭＳ Ｐゴシック"/>
              </a:rPr>
              <a:t>. (d) </a:t>
            </a:r>
            <a:r>
              <a:rPr lang="en-US" sz="900" b="1" i="1" dirty="0">
                <a:solidFill>
                  <a:srgbClr val="000000"/>
                </a:solidFill>
                <a:latin typeface="Helvetica" pitchFamily="34" charset="0"/>
                <a:ea typeface="ＭＳ Ｐゴシック"/>
              </a:rPr>
              <a:t>Definition of policies, measurement procedures and </a:t>
            </a:r>
            <a:r>
              <a:rPr lang="en-US" sz="900" b="1" i="1" dirty="0" smtClean="0">
                <a:solidFill>
                  <a:srgbClr val="000000"/>
                </a:solidFill>
                <a:latin typeface="Helvetica" pitchFamily="34" charset="0"/>
                <a:ea typeface="ＭＳ Ｐゴシック"/>
              </a:rPr>
              <a:t>reporting</a:t>
            </a:r>
            <a:endParaRPr lang="en-US" sz="900" i="1" dirty="0" smtClean="0">
              <a:solidFill>
                <a:srgbClr val="000000"/>
              </a:solidFill>
              <a:latin typeface="Helvetica" pitchFamily="34" charset="0"/>
              <a:ea typeface="ＭＳ Ｐゴシック"/>
            </a:endParaRPr>
          </a:p>
          <a:p>
            <a:pPr lvl="2">
              <a:spcBef>
                <a:spcPts val="1200"/>
              </a:spcBef>
              <a:spcAft>
                <a:spcPts val="1200"/>
              </a:spcAft>
              <a:buClr>
                <a:srgbClr val="BFA13E"/>
              </a:buClr>
              <a:buSzPct val="80000"/>
            </a:pPr>
            <a:r>
              <a:rPr lang="en-US" sz="900" i="1" dirty="0" smtClean="0">
                <a:solidFill>
                  <a:srgbClr val="000000"/>
                </a:solidFill>
                <a:latin typeface="Helvetica" pitchFamily="34" charset="0"/>
                <a:ea typeface="ＭＳ Ｐゴシック"/>
              </a:rPr>
              <a:t>“This </a:t>
            </a:r>
            <a:r>
              <a:rPr lang="en-US" sz="900" i="1" dirty="0">
                <a:solidFill>
                  <a:srgbClr val="000000"/>
                </a:solidFill>
                <a:latin typeface="Helvetica" pitchFamily="34" charset="0"/>
                <a:ea typeface="ＭＳ Ｐゴシック"/>
              </a:rPr>
              <a:t>document focuses on internal models, but institutions are </a:t>
            </a:r>
            <a:r>
              <a:rPr lang="en-US" sz="900" b="1" i="1" dirty="0">
                <a:solidFill>
                  <a:srgbClr val="000000"/>
                </a:solidFill>
                <a:latin typeface="Helvetica" pitchFamily="34" charset="0"/>
                <a:ea typeface="ＭＳ Ｐゴシック"/>
              </a:rPr>
              <a:t>expected to implement an effective model risk management framework for all </a:t>
            </a:r>
            <a:r>
              <a:rPr lang="en-US" sz="900" b="1" i="1" dirty="0" smtClean="0">
                <a:solidFill>
                  <a:srgbClr val="000000"/>
                </a:solidFill>
                <a:latin typeface="Helvetica" pitchFamily="34" charset="0"/>
                <a:ea typeface="ＭＳ Ｐゴシック"/>
              </a:rPr>
              <a:t>models</a:t>
            </a:r>
            <a:r>
              <a:rPr lang="en-US" sz="900" i="1" dirty="0" smtClean="0">
                <a:solidFill>
                  <a:srgbClr val="000000"/>
                </a:solidFill>
                <a:latin typeface="Helvetica" pitchFamily="34" charset="0"/>
                <a:ea typeface="ＭＳ Ｐゴシック"/>
              </a:rPr>
              <a:t>”</a:t>
            </a:r>
          </a:p>
          <a:p>
            <a:pPr marL="171450" indent="-171450">
              <a:spcBef>
                <a:spcPts val="1200"/>
              </a:spcBef>
              <a:spcAft>
                <a:spcPts val="1200"/>
              </a:spcAft>
              <a:buClr>
                <a:srgbClr val="BFA13E"/>
              </a:buClr>
              <a:buSzPct val="80000"/>
              <a:buFont typeface="Wingdings" panose="05000000000000000000" pitchFamily="2" charset="2"/>
              <a:buChar char="§"/>
            </a:pPr>
            <a:endParaRPr lang="es-ES" sz="1000" dirty="0">
              <a:solidFill>
                <a:srgbClr val="000000"/>
              </a:solidFill>
              <a:latin typeface="Helvetica" pitchFamily="34" charset="0"/>
              <a:ea typeface="ＭＳ Ｐゴシック"/>
            </a:endParaRPr>
          </a:p>
        </p:txBody>
      </p:sp>
      <p:sp>
        <p:nvSpPr>
          <p:cNvPr id="8" name="Rectangle 7"/>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Rectangle 1"/>
          <p:cNvSpPr/>
          <p:nvPr/>
        </p:nvSpPr>
        <p:spPr>
          <a:xfrm>
            <a:off x="466725" y="3886802"/>
            <a:ext cx="8102053" cy="707886"/>
          </a:xfrm>
          <a:prstGeom prst="rect">
            <a:avLst/>
          </a:prstGeom>
        </p:spPr>
        <p:txBody>
          <a:bodyPr wrap="square">
            <a:spAutoFit/>
          </a:bodyPr>
          <a:lstStyle/>
          <a:p>
            <a:pPr marL="171450" indent="-171450" algn="just">
              <a:spcBef>
                <a:spcPts val="1200"/>
              </a:spcBef>
              <a:spcAft>
                <a:spcPts val="1200"/>
              </a:spcAft>
              <a:buClr>
                <a:srgbClr val="BFA13E"/>
              </a:buClr>
              <a:buSzPct val="80000"/>
              <a:buFont typeface="Wingdings" panose="05000000000000000000" pitchFamily="2" charset="2"/>
              <a:buChar char="§"/>
            </a:pPr>
            <a:r>
              <a:rPr lang="es-ES" sz="1000" dirty="0">
                <a:solidFill>
                  <a:srgbClr val="000000"/>
                </a:solidFill>
                <a:latin typeface="Helvetica" pitchFamily="34" charset="0"/>
                <a:ea typeface="ＭＳ Ｐゴシック"/>
              </a:rPr>
              <a:t>Adicionalmente, en relación con el </a:t>
            </a:r>
            <a:r>
              <a:rPr lang="es-ES" sz="1000" b="1" dirty="0">
                <a:solidFill>
                  <a:srgbClr val="000000"/>
                </a:solidFill>
                <a:latin typeface="Helvetica" pitchFamily="34" charset="0"/>
                <a:ea typeface="ＭＳ Ｐゴシック"/>
              </a:rPr>
              <a:t>contenido y proceso de validación interna</a:t>
            </a:r>
            <a:r>
              <a:rPr lang="es-ES" sz="1000" dirty="0">
                <a:solidFill>
                  <a:srgbClr val="000000"/>
                </a:solidFill>
                <a:latin typeface="Helvetica" pitchFamily="34" charset="0"/>
                <a:ea typeface="ＭＳ Ｐゴシック"/>
              </a:rPr>
              <a:t>, se detallan los </a:t>
            </a:r>
            <a:r>
              <a:rPr lang="es-ES" sz="1000" b="1" dirty="0">
                <a:solidFill>
                  <a:srgbClr val="000000"/>
                </a:solidFill>
                <a:latin typeface="Helvetica" pitchFamily="34" charset="0"/>
                <a:ea typeface="ＭＳ Ｐゴシック"/>
              </a:rPr>
              <a:t>análisis y test a realizar </a:t>
            </a:r>
            <a:r>
              <a:rPr lang="es-ES" sz="1000" dirty="0">
                <a:solidFill>
                  <a:srgbClr val="000000"/>
                </a:solidFill>
                <a:latin typeface="Helvetica" pitchFamily="34" charset="0"/>
                <a:ea typeface="ＭＳ Ｐゴシック"/>
              </a:rPr>
              <a:t>periódicamente (</a:t>
            </a:r>
            <a:r>
              <a:rPr lang="es-ES" sz="1000" i="1" dirty="0">
                <a:solidFill>
                  <a:srgbClr val="000000"/>
                </a:solidFill>
                <a:latin typeface="Helvetica" pitchFamily="34" charset="0"/>
                <a:ea typeface="ＭＳ Ｐゴシック"/>
              </a:rPr>
              <a:t>back-</a:t>
            </a:r>
            <a:r>
              <a:rPr lang="es-ES" sz="1000" i="1" dirty="0" err="1">
                <a:solidFill>
                  <a:srgbClr val="000000"/>
                </a:solidFill>
                <a:latin typeface="Helvetica" pitchFamily="34" charset="0"/>
                <a:ea typeface="ＭＳ Ｐゴシック"/>
              </a:rPr>
              <a:t>testing</a:t>
            </a:r>
            <a:r>
              <a:rPr lang="es-ES" sz="1000" dirty="0">
                <a:solidFill>
                  <a:srgbClr val="000000"/>
                </a:solidFill>
                <a:latin typeface="Helvetica" pitchFamily="34" charset="0"/>
                <a:ea typeface="ＭＳ Ｐゴシック"/>
              </a:rPr>
              <a:t>, poder discriminante, análisis </a:t>
            </a:r>
            <a:r>
              <a:rPr lang="es-ES" sz="1000" dirty="0" smtClean="0">
                <a:solidFill>
                  <a:srgbClr val="000000"/>
                </a:solidFill>
                <a:latin typeface="Helvetica" pitchFamily="34" charset="0"/>
                <a:ea typeface="ＭＳ Ｐゴシック"/>
              </a:rPr>
              <a:t>de </a:t>
            </a:r>
            <a:r>
              <a:rPr lang="es-ES" sz="1000" dirty="0">
                <a:solidFill>
                  <a:srgbClr val="000000"/>
                </a:solidFill>
                <a:latin typeface="Helvetica" pitchFamily="34" charset="0"/>
                <a:ea typeface="ＭＳ Ｐゴシック"/>
              </a:rPr>
              <a:t>representatividad, </a:t>
            </a:r>
            <a:r>
              <a:rPr lang="es-ES" sz="1000" dirty="0" err="1">
                <a:solidFill>
                  <a:srgbClr val="000000"/>
                </a:solidFill>
                <a:latin typeface="Helvetica" pitchFamily="34" charset="0"/>
                <a:ea typeface="ＭＳ Ｐゴシック"/>
              </a:rPr>
              <a:t>forzajes</a:t>
            </a:r>
            <a:r>
              <a:rPr lang="es-ES" sz="1000" dirty="0">
                <a:solidFill>
                  <a:srgbClr val="000000"/>
                </a:solidFill>
                <a:latin typeface="Helvetica" pitchFamily="34" charset="0"/>
                <a:ea typeface="ＭＳ Ｐゴシック"/>
              </a:rPr>
              <a:t>, estabilidad, cualitativo e </a:t>
            </a:r>
            <a:r>
              <a:rPr lang="es-ES" sz="1000" i="1" dirty="0">
                <a:solidFill>
                  <a:srgbClr val="000000"/>
                </a:solidFill>
                <a:latin typeface="Helvetica" pitchFamily="34" charset="0"/>
                <a:ea typeface="ＭＳ Ｐゴシック"/>
              </a:rPr>
              <a:t>input data, </a:t>
            </a:r>
            <a:r>
              <a:rPr lang="es-ES" sz="1000" i="1" dirty="0" err="1">
                <a:solidFill>
                  <a:srgbClr val="000000"/>
                </a:solidFill>
                <a:latin typeface="Helvetica" pitchFamily="34" charset="0"/>
                <a:ea typeface="ＭＳ Ｐゴシック"/>
              </a:rPr>
              <a:t>benchmark</a:t>
            </a:r>
            <a:r>
              <a:rPr lang="es-ES" sz="1000" dirty="0">
                <a:solidFill>
                  <a:srgbClr val="000000"/>
                </a:solidFill>
                <a:latin typeface="Helvetica" pitchFamily="34" charset="0"/>
                <a:ea typeface="ＭＳ Ｐゴシック"/>
              </a:rPr>
              <a:t>) así como otros test a realizar en la validación inicial y en la validación de cambios materiales (réplica, </a:t>
            </a:r>
            <a:r>
              <a:rPr lang="es-ES" sz="1000" dirty="0" err="1">
                <a:solidFill>
                  <a:srgbClr val="000000"/>
                </a:solidFill>
                <a:latin typeface="Helvetica" pitchFamily="34" charset="0"/>
                <a:ea typeface="ＭＳ Ｐゴシック"/>
              </a:rPr>
              <a:t>challenge</a:t>
            </a:r>
            <a:r>
              <a:rPr lang="es-ES" sz="1000" dirty="0">
                <a:solidFill>
                  <a:srgbClr val="000000"/>
                </a:solidFill>
                <a:latin typeface="Helvetica" pitchFamily="34" charset="0"/>
                <a:ea typeface="ＭＳ Ｐゴシック"/>
              </a:rPr>
              <a:t> al diseño, supuestos y metodología, </a:t>
            </a:r>
            <a:r>
              <a:rPr lang="es-ES" sz="1000" i="1" dirty="0">
                <a:solidFill>
                  <a:srgbClr val="000000"/>
                </a:solidFill>
                <a:latin typeface="Helvetica" pitchFamily="34" charset="0"/>
                <a:ea typeface="ＭＳ Ｐゴシック"/>
              </a:rPr>
              <a:t>QA</a:t>
            </a:r>
            <a:r>
              <a:rPr lang="es-ES" sz="1000" dirty="0">
                <a:solidFill>
                  <a:srgbClr val="000000"/>
                </a:solidFill>
                <a:latin typeface="Helvetica" pitchFamily="34" charset="0"/>
                <a:ea typeface="ＭＳ Ｐゴシック"/>
              </a:rPr>
              <a:t> del código)</a:t>
            </a:r>
            <a:endParaRPr lang="en-US" sz="1000" dirty="0">
              <a:solidFill>
                <a:srgbClr val="000000"/>
              </a:solidFill>
              <a:latin typeface="Helvetica" pitchFamily="34" charset="0"/>
              <a:ea typeface="ＭＳ Ｐゴシック"/>
            </a:endParaRPr>
          </a:p>
        </p:txBody>
      </p:sp>
      <p:sp>
        <p:nvSpPr>
          <p:cNvPr id="26" name="Rectangle 25"/>
          <p:cNvSpPr/>
          <p:nvPr/>
        </p:nvSpPr>
        <p:spPr>
          <a:xfrm>
            <a:off x="5777871" y="4735805"/>
            <a:ext cx="2790907" cy="207966"/>
          </a:xfrm>
          <a:prstGeom prst="rect">
            <a:avLst/>
          </a:prstGeom>
        </p:spPr>
        <p:txBody>
          <a:bodyPr wrap="square" lIns="0" rIns="0">
            <a:spAutoFit/>
          </a:bodyPr>
          <a:lstStyle/>
          <a:p>
            <a:pPr marL="228600" indent="-228600">
              <a:buFontTx/>
              <a:buAutoNum type="arabicParenBoth"/>
            </a:pPr>
            <a:r>
              <a:rPr lang="es-ES" sz="700" dirty="0" smtClean="0">
                <a:solidFill>
                  <a:srgbClr val="000000"/>
                </a:solidFill>
                <a:latin typeface="Helvetica" pitchFamily="34" charset="0"/>
                <a:ea typeface="ＭＳ Ｐゴシック" pitchFamily="16" charset="-128"/>
                <a:cs typeface="Arial" charset="0"/>
              </a:rPr>
              <a:t>Guide for the Targeted Review of Internal Models (TRIM)</a:t>
            </a:r>
          </a:p>
        </p:txBody>
      </p:sp>
      <p:sp>
        <p:nvSpPr>
          <p:cNvPr id="10"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a:solidFill>
                  <a:srgbClr val="202B6C"/>
                </a:solidFill>
                <a:latin typeface="Helvetica" pitchFamily="34" charset="0"/>
                <a:ea typeface="ＭＳ Ｐゴシック" pitchFamily="16" charset="-128"/>
              </a:rPr>
              <a:t>Normativa Europea y Recomendaciones ECB</a:t>
            </a:r>
          </a:p>
        </p:txBody>
      </p:sp>
    </p:spTree>
    <p:extLst>
      <p:ext uri="{BB962C8B-B14F-4D97-AF65-F5344CB8AC3E}">
        <p14:creationId xmlns:p14="http://schemas.microsoft.com/office/powerpoint/2010/main" val="2663628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 name="Content Placeholder 2"/>
          <p:cNvSpPr>
            <a:spLocks noGrp="1"/>
          </p:cNvSpPr>
          <p:nvPr>
            <p:ph idx="1"/>
            <p:custDataLst>
              <p:tags r:id="rId1"/>
            </p:custDataLst>
          </p:nvPr>
        </p:nvSpPr>
        <p:spPr>
          <a:xfrm>
            <a:off x="467543" y="893052"/>
            <a:ext cx="8088103"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 El BCE está llevando a cabo inspecciones en diferentes entidades, poniendo de manifiesto recomendaciones relativas al adecuado gobierno y gestión de los modelos</a:t>
            </a:r>
          </a:p>
        </p:txBody>
      </p:sp>
      <p:sp>
        <p:nvSpPr>
          <p:cNvPr id="6" name="Pentagone 9"/>
          <p:cNvSpPr/>
          <p:nvPr/>
        </p:nvSpPr>
        <p:spPr>
          <a:xfrm>
            <a:off x="575773" y="3672595"/>
            <a:ext cx="1440000" cy="360000"/>
          </a:xfrm>
          <a:prstGeom prst="homePlate">
            <a:avLst/>
          </a:prstGeom>
          <a:solidFill>
            <a:srgbClr val="001A4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rPr>
              <a:t>Validación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rPr>
              <a:t>Interna</a:t>
            </a:r>
          </a:p>
        </p:txBody>
      </p:sp>
      <p:sp>
        <p:nvSpPr>
          <p:cNvPr id="7" name="Pentagone 9"/>
          <p:cNvSpPr/>
          <p:nvPr/>
        </p:nvSpPr>
        <p:spPr>
          <a:xfrm>
            <a:off x="575773" y="4313246"/>
            <a:ext cx="1440000" cy="360000"/>
          </a:xfrm>
          <a:prstGeom prst="homePlate">
            <a:avLst/>
          </a:prstGeom>
          <a:solidFill>
            <a:srgbClr val="001A4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rPr>
              <a:t>Auditoría </a:t>
            </a:r>
            <a:r>
              <a:rPr kumimoji="0" lang="es-ES" sz="1000" b="1" i="0" u="none" strike="noStrike" kern="0" cap="none" spc="0" normalizeH="0" baseline="0" noProof="0" dirty="0" smtClean="0">
                <a:ln>
                  <a:noFill/>
                </a:ln>
                <a:solidFill>
                  <a:srgbClr val="FFFFFF"/>
                </a:solidFill>
                <a:effectLst/>
                <a:uLnTx/>
                <a:uFillTx/>
                <a:latin typeface="Helvetica" pitchFamily="34" charset="0"/>
              </a:rPr>
              <a:t>Interna</a:t>
            </a:r>
          </a:p>
        </p:txBody>
      </p:sp>
      <p:sp>
        <p:nvSpPr>
          <p:cNvPr id="8" name="Pentagone 9"/>
          <p:cNvSpPr/>
          <p:nvPr/>
        </p:nvSpPr>
        <p:spPr>
          <a:xfrm>
            <a:off x="575773" y="2993452"/>
            <a:ext cx="1440000" cy="360000"/>
          </a:xfrm>
          <a:prstGeom prst="homePlate">
            <a:avLst/>
          </a:prstGeom>
          <a:solidFill>
            <a:srgbClr val="001A4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rPr>
              <a:t>Seguimiento de modelos</a:t>
            </a:r>
          </a:p>
        </p:txBody>
      </p:sp>
      <p:sp>
        <p:nvSpPr>
          <p:cNvPr id="9" name="Pentagone 9"/>
          <p:cNvSpPr/>
          <p:nvPr/>
        </p:nvSpPr>
        <p:spPr>
          <a:xfrm>
            <a:off x="575773" y="1595422"/>
            <a:ext cx="1440000" cy="360000"/>
          </a:xfrm>
          <a:prstGeom prst="homePlate">
            <a:avLst/>
          </a:prstGeom>
          <a:solidFill>
            <a:srgbClr val="001A4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rPr>
              <a:t>Gobierno y políticas</a:t>
            </a:r>
          </a:p>
        </p:txBody>
      </p:sp>
      <p:sp>
        <p:nvSpPr>
          <p:cNvPr id="10" name="Pentagone 9"/>
          <p:cNvSpPr/>
          <p:nvPr/>
        </p:nvSpPr>
        <p:spPr>
          <a:xfrm>
            <a:off x="575773" y="2346232"/>
            <a:ext cx="1440000" cy="360000"/>
          </a:xfrm>
          <a:prstGeom prst="homePlate">
            <a:avLst/>
          </a:prstGeom>
          <a:solidFill>
            <a:srgbClr val="001A48"/>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rPr>
              <a:t>Inventario de Modelos</a:t>
            </a:r>
          </a:p>
        </p:txBody>
      </p:sp>
      <p:sp>
        <p:nvSpPr>
          <p:cNvPr id="11" name="TextBox 10"/>
          <p:cNvSpPr txBox="1"/>
          <p:nvPr/>
        </p:nvSpPr>
        <p:spPr>
          <a:xfrm>
            <a:off x="2094685" y="1523698"/>
            <a:ext cx="6474093" cy="784830"/>
          </a:xfrm>
          <a:prstGeom prst="rect">
            <a:avLst/>
          </a:prstGeom>
          <a:noFill/>
        </p:spPr>
        <p:txBody>
          <a:bodyPr wrap="square" rtlCol="0">
            <a:spAutoFit/>
          </a:bodyPr>
          <a:lstStyle/>
          <a:p>
            <a:pPr marL="171450" indent="-171450" algn="just" fontAlgn="auto">
              <a:spcBef>
                <a:spcPts val="0"/>
              </a:spcBef>
              <a:spcAft>
                <a:spcPts val="300"/>
              </a:spcAft>
              <a:buClr>
                <a:srgbClr val="E0D399">
                  <a:lumMod val="50000"/>
                </a:srgbClr>
              </a:buClr>
              <a:buFont typeface="Arial" panose="020B0604020202020204" pitchFamily="34" charset="0"/>
              <a:buChar char="•"/>
              <a:defRPr/>
            </a:pPr>
            <a:r>
              <a:rPr lang="es-ES" sz="800" b="1" dirty="0" smtClean="0">
                <a:solidFill>
                  <a:srgbClr val="000000"/>
                </a:solidFill>
                <a:latin typeface="Helvetica" pitchFamily="34" charset="0"/>
                <a:ea typeface="ＭＳ Ｐゴシック"/>
              </a:rPr>
              <a:t>Debilidades </a:t>
            </a:r>
            <a:r>
              <a:rPr lang="es-ES" sz="800" dirty="0" smtClean="0">
                <a:solidFill>
                  <a:srgbClr val="000000"/>
                </a:solidFill>
                <a:latin typeface="Helvetica" pitchFamily="34" charset="0"/>
                <a:ea typeface="ＭＳ Ｐゴシック"/>
              </a:rPr>
              <a:t>en los </a:t>
            </a:r>
            <a:r>
              <a:rPr lang="es-ES" sz="800" b="1" dirty="0" smtClean="0">
                <a:solidFill>
                  <a:srgbClr val="000000"/>
                </a:solidFill>
                <a:latin typeface="Helvetica" pitchFamily="34" charset="0"/>
                <a:ea typeface="ＭＳ Ｐゴシック"/>
              </a:rPr>
              <a:t>órganos de decisión </a:t>
            </a:r>
            <a:r>
              <a:rPr lang="es-ES" sz="800" dirty="0" smtClean="0">
                <a:solidFill>
                  <a:srgbClr val="000000"/>
                </a:solidFill>
                <a:latin typeface="Helvetica" pitchFamily="34" charset="0"/>
                <a:ea typeface="ＭＳ Ｐゴシック"/>
              </a:rPr>
              <a:t>y </a:t>
            </a:r>
            <a:r>
              <a:rPr lang="es-ES" sz="800" b="1" dirty="0" smtClean="0">
                <a:solidFill>
                  <a:srgbClr val="000000"/>
                </a:solidFill>
                <a:latin typeface="Helvetica" pitchFamily="34" charset="0"/>
                <a:ea typeface="ＭＳ Ｐゴシック"/>
              </a:rPr>
              <a:t>comités </a:t>
            </a:r>
            <a:r>
              <a:rPr lang="es-ES" sz="800" dirty="0" smtClean="0">
                <a:solidFill>
                  <a:srgbClr val="000000"/>
                </a:solidFill>
                <a:latin typeface="Helvetica" pitchFamily="34" charset="0"/>
                <a:ea typeface="ＭＳ Ｐゴシック"/>
              </a:rPr>
              <a:t>relacionados con la </a:t>
            </a:r>
            <a:r>
              <a:rPr lang="es-ES" sz="800" b="1" dirty="0" smtClean="0">
                <a:solidFill>
                  <a:srgbClr val="000000"/>
                </a:solidFill>
                <a:latin typeface="Helvetica" pitchFamily="34" charset="0"/>
                <a:ea typeface="ＭＳ Ｐゴシック"/>
              </a:rPr>
              <a:t>aprobación de modelos: </a:t>
            </a:r>
            <a:r>
              <a:rPr lang="es-ES" sz="800" dirty="0" smtClean="0">
                <a:solidFill>
                  <a:srgbClr val="000000"/>
                </a:solidFill>
                <a:latin typeface="Helvetica" pitchFamily="34" charset="0"/>
                <a:ea typeface="ＭＳ Ｐゴシック"/>
              </a:rPr>
              <a:t>debilidades en comités, falta de </a:t>
            </a:r>
            <a:r>
              <a:rPr lang="es-ES" sz="800" i="1" dirty="0" err="1" smtClean="0">
                <a:solidFill>
                  <a:srgbClr val="000000"/>
                </a:solidFill>
                <a:latin typeface="Helvetica" pitchFamily="34" charset="0"/>
                <a:ea typeface="ＭＳ Ｐゴシック"/>
              </a:rPr>
              <a:t>challenge</a:t>
            </a:r>
            <a:r>
              <a:rPr lang="es-ES" sz="800" dirty="0" smtClean="0">
                <a:solidFill>
                  <a:srgbClr val="000000"/>
                </a:solidFill>
                <a:latin typeface="Helvetica" pitchFamily="34" charset="0"/>
                <a:ea typeface="ＭＳ Ｐゴシック"/>
              </a:rPr>
              <a:t>, independencia de VI, apetito de riesgo de modelo, …</a:t>
            </a:r>
          </a:p>
          <a:p>
            <a:pPr marL="171450" indent="-171450" algn="just" fontAlgn="auto">
              <a:spcBef>
                <a:spcPts val="0"/>
              </a:spcBef>
              <a:spcAft>
                <a:spcPts val="300"/>
              </a:spcAft>
              <a:buClr>
                <a:srgbClr val="E0D399">
                  <a:lumMod val="50000"/>
                </a:srgbClr>
              </a:buClr>
              <a:buFont typeface="Arial" panose="020B0604020202020204" pitchFamily="34" charset="0"/>
              <a:buChar char="•"/>
              <a:defRPr/>
            </a:pPr>
            <a:r>
              <a:rPr lang="es-ES" sz="800" b="1" dirty="0" smtClean="0">
                <a:solidFill>
                  <a:srgbClr val="000000"/>
                </a:solidFill>
                <a:latin typeface="Helvetica" pitchFamily="34" charset="0"/>
                <a:ea typeface="ＭＳ Ｐゴシック"/>
              </a:rPr>
              <a:t>Involucración insuficiente </a:t>
            </a:r>
            <a:r>
              <a:rPr lang="es-ES" sz="800" dirty="0" smtClean="0">
                <a:solidFill>
                  <a:srgbClr val="000000"/>
                </a:solidFill>
                <a:latin typeface="Helvetica" pitchFamily="34" charset="0"/>
                <a:ea typeface="ＭＳ Ｐゴシック"/>
              </a:rPr>
              <a:t>de la </a:t>
            </a:r>
            <a:r>
              <a:rPr lang="es-ES" sz="800" b="1" dirty="0" smtClean="0">
                <a:solidFill>
                  <a:srgbClr val="000000"/>
                </a:solidFill>
                <a:latin typeface="Helvetica" pitchFamily="34" charset="0"/>
                <a:ea typeface="ＭＳ Ｐゴシック"/>
              </a:rPr>
              <a:t>alta dirección </a:t>
            </a:r>
            <a:r>
              <a:rPr lang="es-ES" sz="800" dirty="0" smtClean="0">
                <a:solidFill>
                  <a:srgbClr val="000000"/>
                </a:solidFill>
                <a:latin typeface="Helvetica" pitchFamily="34" charset="0"/>
                <a:ea typeface="ＭＳ Ｐゴシック"/>
              </a:rPr>
              <a:t>en la </a:t>
            </a:r>
            <a:r>
              <a:rPr lang="es-ES" sz="800" b="1" dirty="0" smtClean="0">
                <a:solidFill>
                  <a:srgbClr val="000000"/>
                </a:solidFill>
                <a:latin typeface="Helvetica" pitchFamily="34" charset="0"/>
                <a:ea typeface="ＭＳ Ｐゴシック"/>
              </a:rPr>
              <a:t>supervisión</a:t>
            </a:r>
            <a:r>
              <a:rPr lang="es-ES" sz="800" dirty="0" smtClean="0">
                <a:solidFill>
                  <a:srgbClr val="000000"/>
                </a:solidFill>
                <a:latin typeface="Helvetica" pitchFamily="34" charset="0"/>
                <a:ea typeface="ＭＳ Ｐゴシック"/>
              </a:rPr>
              <a:t> del </a:t>
            </a:r>
            <a:r>
              <a:rPr lang="es-ES" sz="800" b="1" dirty="0" smtClean="0">
                <a:solidFill>
                  <a:srgbClr val="000000"/>
                </a:solidFill>
                <a:latin typeface="Helvetica" pitchFamily="34" charset="0"/>
                <a:ea typeface="ＭＳ Ｐゴシック"/>
              </a:rPr>
              <a:t>desempeño</a:t>
            </a:r>
            <a:r>
              <a:rPr lang="es-ES" sz="800" dirty="0" smtClean="0">
                <a:solidFill>
                  <a:srgbClr val="000000"/>
                </a:solidFill>
                <a:latin typeface="Helvetica" pitchFamily="34" charset="0"/>
                <a:ea typeface="ＭＳ Ｐゴシック"/>
              </a:rPr>
              <a:t> de los </a:t>
            </a:r>
            <a:r>
              <a:rPr lang="es-ES" sz="800" b="1" dirty="0" smtClean="0">
                <a:solidFill>
                  <a:srgbClr val="000000"/>
                </a:solidFill>
                <a:latin typeface="Helvetica" pitchFamily="34" charset="0"/>
                <a:ea typeface="ＭＳ Ｐゴシック"/>
              </a:rPr>
              <a:t>modelos</a:t>
            </a:r>
            <a:r>
              <a:rPr lang="es-ES" sz="800" dirty="0" smtClean="0">
                <a:solidFill>
                  <a:srgbClr val="000000"/>
                </a:solidFill>
                <a:latin typeface="Helvetica" pitchFamily="34" charset="0"/>
                <a:ea typeface="ＭＳ Ｐゴシック"/>
              </a:rPr>
              <a:t>.</a:t>
            </a:r>
          </a:p>
          <a:p>
            <a:pPr marL="171450" indent="-171450" algn="just" fontAlgn="auto">
              <a:spcBef>
                <a:spcPts val="0"/>
              </a:spcBef>
              <a:spcAft>
                <a:spcPts val="300"/>
              </a:spcAft>
              <a:buClr>
                <a:srgbClr val="E0D399">
                  <a:lumMod val="50000"/>
                </a:srgbClr>
              </a:buClr>
              <a:buFont typeface="Arial" panose="020B0604020202020204" pitchFamily="34" charset="0"/>
              <a:buChar char="•"/>
              <a:defRPr/>
            </a:pPr>
            <a:r>
              <a:rPr lang="es-ES" sz="800" b="1" dirty="0" smtClean="0">
                <a:solidFill>
                  <a:srgbClr val="000000"/>
                </a:solidFill>
                <a:latin typeface="Helvetica" pitchFamily="34" charset="0"/>
                <a:ea typeface="ＭＳ Ｐゴシック"/>
              </a:rPr>
              <a:t>Documentación incompleta </a:t>
            </a:r>
            <a:r>
              <a:rPr lang="es-ES" sz="800" dirty="0" smtClean="0">
                <a:solidFill>
                  <a:srgbClr val="000000"/>
                </a:solidFill>
                <a:latin typeface="Helvetica" pitchFamily="34" charset="0"/>
                <a:ea typeface="ＭＳ Ｐゴシック"/>
              </a:rPr>
              <a:t>/ imprecisa relacionada con </a:t>
            </a:r>
            <a:r>
              <a:rPr lang="es-ES" sz="800" b="1" dirty="0" smtClean="0">
                <a:solidFill>
                  <a:srgbClr val="000000"/>
                </a:solidFill>
                <a:latin typeface="Helvetica" pitchFamily="34" charset="0"/>
                <a:ea typeface="ＭＳ Ｐゴシック"/>
              </a:rPr>
              <a:t>modelos internos: </a:t>
            </a:r>
            <a:r>
              <a:rPr lang="es-ES" sz="800" dirty="0" smtClean="0">
                <a:solidFill>
                  <a:srgbClr val="000000"/>
                </a:solidFill>
                <a:latin typeface="Helvetica" pitchFamily="34" charset="0"/>
                <a:ea typeface="ＭＳ Ｐゴシック"/>
              </a:rPr>
              <a:t>réplica, implementación IT, uso de modelo, políticas de cambio de modelos, …</a:t>
            </a:r>
            <a:endParaRPr lang="es-ES" sz="800" dirty="0">
              <a:solidFill>
                <a:srgbClr val="000000"/>
              </a:solidFill>
              <a:latin typeface="Helvetica" pitchFamily="34" charset="0"/>
              <a:ea typeface="ＭＳ Ｐゴシック"/>
            </a:endParaRPr>
          </a:p>
        </p:txBody>
      </p:sp>
      <p:sp>
        <p:nvSpPr>
          <p:cNvPr id="12" name="TextBox 11"/>
          <p:cNvSpPr txBox="1"/>
          <p:nvPr/>
        </p:nvSpPr>
        <p:spPr>
          <a:xfrm>
            <a:off x="2094685" y="2367678"/>
            <a:ext cx="6403764" cy="338554"/>
          </a:xfrm>
          <a:prstGeom prst="rect">
            <a:avLst/>
          </a:prstGeom>
          <a:noFill/>
        </p:spPr>
        <p:txBody>
          <a:bodyPr wrap="square" rtlCol="0">
            <a:spAutoFit/>
          </a:bodyPr>
          <a:lstStyle/>
          <a:p>
            <a:pPr marL="171450" indent="-171450" algn="just">
              <a:spcBef>
                <a:spcPts val="600"/>
              </a:spcBef>
              <a:buClr>
                <a:srgbClr val="E0D399">
                  <a:lumMod val="50000"/>
                </a:srgbClr>
              </a:buClr>
              <a:buFont typeface="Arial" panose="020B0604020202020204" pitchFamily="34" charset="0"/>
              <a:buChar char="•"/>
            </a:pPr>
            <a:r>
              <a:rPr lang="es-ES" sz="800" b="1" dirty="0" smtClean="0">
                <a:solidFill>
                  <a:srgbClr val="000000"/>
                </a:solidFill>
                <a:latin typeface="Helvetica" pitchFamily="34" charset="0"/>
                <a:ea typeface="ＭＳ Ｐゴシック"/>
              </a:rPr>
              <a:t>Debilidades </a:t>
            </a:r>
            <a:r>
              <a:rPr lang="es-ES" sz="800" dirty="0" smtClean="0">
                <a:solidFill>
                  <a:srgbClr val="000000"/>
                </a:solidFill>
                <a:latin typeface="Helvetica" pitchFamily="34" charset="0"/>
                <a:ea typeface="ＭＳ Ｐゴシック"/>
              </a:rPr>
              <a:t>en la </a:t>
            </a:r>
            <a:r>
              <a:rPr lang="es-ES" sz="800" b="1" dirty="0" smtClean="0">
                <a:solidFill>
                  <a:srgbClr val="000000"/>
                </a:solidFill>
                <a:latin typeface="Helvetica" pitchFamily="34" charset="0"/>
                <a:ea typeface="ＭＳ Ｐゴシック"/>
              </a:rPr>
              <a:t>calidad </a:t>
            </a:r>
            <a:r>
              <a:rPr lang="es-ES" sz="800" dirty="0" smtClean="0">
                <a:solidFill>
                  <a:srgbClr val="000000"/>
                </a:solidFill>
                <a:latin typeface="Helvetica" pitchFamily="34" charset="0"/>
                <a:ea typeface="ＭＳ Ｐゴシック"/>
              </a:rPr>
              <a:t>del </a:t>
            </a:r>
            <a:r>
              <a:rPr lang="es-ES" sz="800" b="1" dirty="0" smtClean="0">
                <a:solidFill>
                  <a:srgbClr val="000000"/>
                </a:solidFill>
                <a:latin typeface="Helvetica" pitchFamily="34" charset="0"/>
                <a:ea typeface="ＭＳ Ｐゴシック"/>
              </a:rPr>
              <a:t>inventario de modelos </a:t>
            </a:r>
            <a:r>
              <a:rPr lang="es-ES" sz="800" dirty="0" smtClean="0">
                <a:solidFill>
                  <a:srgbClr val="000000"/>
                </a:solidFill>
                <a:latin typeface="Helvetica" pitchFamily="34" charset="0"/>
                <a:ea typeface="ＭＳ Ｐゴシック"/>
              </a:rPr>
              <a:t>(integridad, calidad de la información relacionada con los modelos, criterios de clasificación / </a:t>
            </a:r>
            <a:r>
              <a:rPr lang="es-ES" sz="800" dirty="0" err="1" smtClean="0">
                <a:solidFill>
                  <a:srgbClr val="000000"/>
                </a:solidFill>
                <a:latin typeface="Helvetica" pitchFamily="34" charset="0"/>
                <a:ea typeface="ＭＳ Ｐゴシック"/>
              </a:rPr>
              <a:t>tiering</a:t>
            </a:r>
            <a:r>
              <a:rPr lang="es-ES" sz="800" dirty="0" smtClean="0">
                <a:solidFill>
                  <a:srgbClr val="000000"/>
                </a:solidFill>
                <a:latin typeface="Helvetica" pitchFamily="34" charset="0"/>
                <a:ea typeface="ＭＳ Ｐゴシック"/>
              </a:rPr>
              <a:t> no claros)</a:t>
            </a:r>
            <a:endParaRPr lang="es-ES" sz="800" dirty="0">
              <a:solidFill>
                <a:srgbClr val="000000"/>
              </a:solidFill>
              <a:latin typeface="Helvetica" pitchFamily="34" charset="0"/>
              <a:ea typeface="ＭＳ Ｐゴシック"/>
            </a:endParaRPr>
          </a:p>
        </p:txBody>
      </p:sp>
      <p:sp>
        <p:nvSpPr>
          <p:cNvPr id="13" name="TextBox 12"/>
          <p:cNvSpPr txBox="1"/>
          <p:nvPr/>
        </p:nvSpPr>
        <p:spPr>
          <a:xfrm>
            <a:off x="2094685" y="2993452"/>
            <a:ext cx="6403764" cy="338554"/>
          </a:xfrm>
          <a:prstGeom prst="rect">
            <a:avLst/>
          </a:prstGeom>
          <a:noFill/>
        </p:spPr>
        <p:txBody>
          <a:bodyPr wrap="square" rtlCol="0">
            <a:spAutoFit/>
          </a:bodyPr>
          <a:lstStyle/>
          <a:p>
            <a:pPr marL="171450" indent="-171450" algn="just">
              <a:spcBef>
                <a:spcPts val="600"/>
              </a:spcBef>
              <a:buClr>
                <a:srgbClr val="E0D399">
                  <a:lumMod val="50000"/>
                </a:srgbClr>
              </a:buClr>
              <a:buFont typeface="Arial" panose="020B0604020202020204" pitchFamily="34" charset="0"/>
              <a:buChar char="•"/>
            </a:pPr>
            <a:r>
              <a:rPr lang="es-ES" sz="800" b="1" dirty="0" smtClean="0">
                <a:solidFill>
                  <a:srgbClr val="000000"/>
                </a:solidFill>
                <a:latin typeface="Helvetica" pitchFamily="34" charset="0"/>
                <a:ea typeface="ＭＳ Ｐゴシック"/>
              </a:rPr>
              <a:t>Deficiencias </a:t>
            </a:r>
            <a:r>
              <a:rPr lang="es-ES" sz="800" dirty="0" smtClean="0">
                <a:solidFill>
                  <a:srgbClr val="000000"/>
                </a:solidFill>
                <a:latin typeface="Helvetica" pitchFamily="34" charset="0"/>
                <a:ea typeface="ＭＳ Ｐゴシック"/>
              </a:rPr>
              <a:t>detectadas en el </a:t>
            </a:r>
            <a:r>
              <a:rPr lang="es-ES" sz="800" b="1" dirty="0" smtClean="0">
                <a:solidFill>
                  <a:srgbClr val="000000"/>
                </a:solidFill>
                <a:latin typeface="Helvetica" pitchFamily="34" charset="0"/>
                <a:ea typeface="ＭＳ Ｐゴシック"/>
              </a:rPr>
              <a:t>seguimiento de modelo</a:t>
            </a:r>
            <a:r>
              <a:rPr lang="es-ES" sz="800" dirty="0" smtClean="0">
                <a:solidFill>
                  <a:srgbClr val="000000"/>
                </a:solidFill>
                <a:latin typeface="Helvetica" pitchFamily="34" charset="0"/>
                <a:ea typeface="ＭＳ Ｐゴシック"/>
              </a:rPr>
              <a:t>: falta de implicación de los </a:t>
            </a:r>
            <a:r>
              <a:rPr lang="es-ES" sz="800" i="1" dirty="0" err="1" smtClean="0">
                <a:solidFill>
                  <a:srgbClr val="000000"/>
                </a:solidFill>
                <a:latin typeface="Helvetica" pitchFamily="34" charset="0"/>
                <a:ea typeface="ＭＳ Ｐゴシック"/>
              </a:rPr>
              <a:t>model</a:t>
            </a:r>
            <a:r>
              <a:rPr lang="es-ES" sz="800" i="1" dirty="0" smtClean="0">
                <a:solidFill>
                  <a:srgbClr val="000000"/>
                </a:solidFill>
                <a:latin typeface="Helvetica" pitchFamily="34" charset="0"/>
                <a:ea typeface="ＭＳ Ｐゴシック"/>
              </a:rPr>
              <a:t> </a:t>
            </a:r>
            <a:r>
              <a:rPr lang="es-ES" sz="800" i="1" dirty="0" err="1" smtClean="0">
                <a:solidFill>
                  <a:srgbClr val="000000"/>
                </a:solidFill>
                <a:latin typeface="Helvetica" pitchFamily="34" charset="0"/>
                <a:ea typeface="ＭＳ Ｐゴシック"/>
              </a:rPr>
              <a:t>owner</a:t>
            </a:r>
            <a:r>
              <a:rPr lang="es-ES" sz="800" dirty="0" smtClean="0">
                <a:solidFill>
                  <a:srgbClr val="000000"/>
                </a:solidFill>
                <a:latin typeface="Helvetica" pitchFamily="34" charset="0"/>
                <a:ea typeface="ＭＳ Ｐゴシック"/>
              </a:rPr>
              <a:t>, seguimiento del uso de los modelos, supervisión de modelos desarrollados por terceros, falta de supervisión de los parámetros de IRB, falta de recursos, …</a:t>
            </a:r>
            <a:endParaRPr lang="es-ES" sz="800" dirty="0">
              <a:solidFill>
                <a:srgbClr val="000000"/>
              </a:solidFill>
              <a:latin typeface="Helvetica" pitchFamily="34" charset="0"/>
              <a:ea typeface="ＭＳ Ｐゴシック"/>
            </a:endParaRPr>
          </a:p>
        </p:txBody>
      </p:sp>
      <p:cxnSp>
        <p:nvCxnSpPr>
          <p:cNvPr id="16" name="Straight Connector 15"/>
          <p:cNvCxnSpPr/>
          <p:nvPr/>
        </p:nvCxnSpPr>
        <p:spPr>
          <a:xfrm>
            <a:off x="2183646" y="2849983"/>
            <a:ext cx="6372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193171" y="2316583"/>
            <a:ext cx="6372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3" name="Título 1"/>
          <p:cNvSpPr txBox="1">
            <a:spLocks/>
          </p:cNvSpPr>
          <p:nvPr/>
        </p:nvSpPr>
        <p:spPr>
          <a:xfrm>
            <a:off x="467542" y="162719"/>
            <a:ext cx="8266883"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2. Normativa sobre Riesgo de Modelo</a:t>
            </a:r>
          </a:p>
          <a:p>
            <a:pPr indent="361950" algn="l"/>
            <a:r>
              <a:rPr lang="es-ES" sz="2100" b="1" dirty="0" smtClean="0">
                <a:solidFill>
                  <a:srgbClr val="202B6C"/>
                </a:solidFill>
                <a:latin typeface="Helvetica" pitchFamily="34" charset="0"/>
                <a:ea typeface="ＭＳ Ｐゴシック" pitchFamily="16" charset="-128"/>
              </a:rPr>
              <a:t>Normativa Europea </a:t>
            </a:r>
            <a:r>
              <a:rPr lang="es-ES" sz="2100" b="1" dirty="0">
                <a:solidFill>
                  <a:srgbClr val="202B6C"/>
                </a:solidFill>
                <a:latin typeface="Helvetica" pitchFamily="34" charset="0"/>
                <a:ea typeface="ＭＳ Ｐゴシック" pitchFamily="16" charset="-128"/>
              </a:rPr>
              <a:t>y R</a:t>
            </a:r>
            <a:r>
              <a:rPr lang="es-ES" sz="2100" b="1" dirty="0" smtClean="0">
                <a:solidFill>
                  <a:srgbClr val="202B6C"/>
                </a:solidFill>
                <a:latin typeface="Helvetica" pitchFamily="34" charset="0"/>
                <a:ea typeface="ＭＳ Ｐゴシック" pitchFamily="16" charset="-128"/>
              </a:rPr>
              <a:t>ecomendaciones ECB</a:t>
            </a:r>
            <a:endParaRPr lang="es-ES" sz="2100" b="1" dirty="0">
              <a:solidFill>
                <a:srgbClr val="202B6C"/>
              </a:solidFill>
              <a:latin typeface="Helvetica" pitchFamily="34" charset="0"/>
              <a:ea typeface="ＭＳ Ｐゴシック" pitchFamily="16" charset="-128"/>
            </a:endParaRPr>
          </a:p>
        </p:txBody>
      </p:sp>
      <p:sp>
        <p:nvSpPr>
          <p:cNvPr id="21" name="Rectangle 20"/>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extBox 13"/>
          <p:cNvSpPr txBox="1"/>
          <p:nvPr/>
        </p:nvSpPr>
        <p:spPr>
          <a:xfrm>
            <a:off x="2094685" y="3601647"/>
            <a:ext cx="6403764" cy="500137"/>
          </a:xfrm>
          <a:prstGeom prst="rect">
            <a:avLst/>
          </a:prstGeom>
          <a:noFill/>
        </p:spPr>
        <p:txBody>
          <a:bodyPr wrap="square" rtlCol="0">
            <a:spAutoFit/>
          </a:bodyPr>
          <a:lstStyle/>
          <a:p>
            <a:pPr marL="171450" indent="-171450" algn="just">
              <a:spcBef>
                <a:spcPts val="0"/>
              </a:spcBef>
              <a:spcAft>
                <a:spcPts val="300"/>
              </a:spcAft>
              <a:buClr>
                <a:srgbClr val="E0D399">
                  <a:lumMod val="50000"/>
                </a:srgbClr>
              </a:buClr>
              <a:buFont typeface="Arial" panose="020B0604020202020204" pitchFamily="34" charset="0"/>
              <a:buChar char="•"/>
            </a:pPr>
            <a:r>
              <a:rPr lang="es-ES" sz="800" b="1" dirty="0" smtClean="0">
                <a:solidFill>
                  <a:srgbClr val="000000"/>
                </a:solidFill>
                <a:latin typeface="Helvetica" pitchFamily="34" charset="0"/>
                <a:ea typeface="ＭＳ Ｐゴシック"/>
              </a:rPr>
              <a:t>Debilidades</a:t>
            </a:r>
            <a:r>
              <a:rPr lang="es-ES" sz="800" dirty="0" smtClean="0">
                <a:solidFill>
                  <a:srgbClr val="000000"/>
                </a:solidFill>
                <a:latin typeface="Helvetica" pitchFamily="34" charset="0"/>
                <a:ea typeface="ＭＳ Ｐゴシック"/>
              </a:rPr>
              <a:t> en la función de </a:t>
            </a:r>
            <a:r>
              <a:rPr lang="es-ES" sz="800" b="1" dirty="0" smtClean="0">
                <a:solidFill>
                  <a:srgbClr val="000000"/>
                </a:solidFill>
                <a:latin typeface="Helvetica" pitchFamily="34" charset="0"/>
                <a:ea typeface="ＭＳ Ｐゴシック"/>
              </a:rPr>
              <a:t>validación interna: </a:t>
            </a:r>
            <a:r>
              <a:rPr lang="es-ES" sz="800" dirty="0" smtClean="0">
                <a:solidFill>
                  <a:srgbClr val="000000"/>
                </a:solidFill>
                <a:latin typeface="Helvetica" pitchFamily="34" charset="0"/>
                <a:ea typeface="ＭＳ Ｐゴシック"/>
              </a:rPr>
              <a:t>falta de recursos, debilidades en los estándares y criterios de validación interna, análisis y pruebas de desempeño, …</a:t>
            </a:r>
          </a:p>
          <a:p>
            <a:pPr marL="171450" indent="-171450" algn="just">
              <a:spcBef>
                <a:spcPts val="0"/>
              </a:spcBef>
              <a:spcAft>
                <a:spcPts val="300"/>
              </a:spcAft>
              <a:buClr>
                <a:srgbClr val="E0D399">
                  <a:lumMod val="50000"/>
                </a:srgbClr>
              </a:buClr>
              <a:buFont typeface="Arial" panose="020B0604020202020204" pitchFamily="34" charset="0"/>
              <a:buChar char="•"/>
            </a:pPr>
            <a:r>
              <a:rPr lang="es-ES" sz="800" b="1" dirty="0" smtClean="0">
                <a:solidFill>
                  <a:srgbClr val="000000"/>
                </a:solidFill>
                <a:latin typeface="Helvetica" pitchFamily="34" charset="0"/>
                <a:ea typeface="ＭＳ Ｐゴシック"/>
              </a:rPr>
              <a:t>Ausencia de validación de modelos: </a:t>
            </a:r>
            <a:r>
              <a:rPr lang="es-ES" sz="800" i="1" dirty="0" err="1" smtClean="0">
                <a:solidFill>
                  <a:srgbClr val="000000"/>
                </a:solidFill>
                <a:latin typeface="Helvetica" pitchFamily="34" charset="0"/>
                <a:ea typeface="ＭＳ Ｐゴシック"/>
              </a:rPr>
              <a:t>backlog</a:t>
            </a:r>
            <a:r>
              <a:rPr lang="es-ES" sz="800" dirty="0" smtClean="0">
                <a:solidFill>
                  <a:srgbClr val="000000"/>
                </a:solidFill>
                <a:latin typeface="Helvetica" pitchFamily="34" charset="0"/>
                <a:ea typeface="ＭＳ Ｐゴシック"/>
              </a:rPr>
              <a:t>, frecuencia adecuada de validación para modelos regulatorios, …</a:t>
            </a:r>
            <a:endParaRPr lang="es-ES" sz="800" dirty="0">
              <a:solidFill>
                <a:srgbClr val="000000"/>
              </a:solidFill>
              <a:latin typeface="Helvetica" pitchFamily="34" charset="0"/>
              <a:ea typeface="ＭＳ Ｐゴシック"/>
            </a:endParaRPr>
          </a:p>
        </p:txBody>
      </p:sp>
      <p:sp>
        <p:nvSpPr>
          <p:cNvPr id="15" name="TextBox 14"/>
          <p:cNvSpPr txBox="1"/>
          <p:nvPr/>
        </p:nvSpPr>
        <p:spPr>
          <a:xfrm>
            <a:off x="2094685" y="4304369"/>
            <a:ext cx="6403764" cy="338554"/>
          </a:xfrm>
          <a:prstGeom prst="rect">
            <a:avLst/>
          </a:prstGeom>
          <a:noFill/>
        </p:spPr>
        <p:txBody>
          <a:bodyPr wrap="square" rtlCol="0">
            <a:spAutoFit/>
          </a:bodyPr>
          <a:lstStyle/>
          <a:p>
            <a:pPr marL="171450" indent="-171450" algn="just">
              <a:spcBef>
                <a:spcPts val="600"/>
              </a:spcBef>
              <a:buClr>
                <a:srgbClr val="E0D399">
                  <a:lumMod val="50000"/>
                </a:srgbClr>
              </a:buClr>
              <a:buFont typeface="Arial" panose="020B0604020202020204" pitchFamily="34" charset="0"/>
              <a:buChar char="•"/>
            </a:pPr>
            <a:r>
              <a:rPr lang="es-ES" sz="800" b="1" dirty="0" smtClean="0">
                <a:solidFill>
                  <a:srgbClr val="000000"/>
                </a:solidFill>
                <a:latin typeface="Helvetica" pitchFamily="34" charset="0"/>
                <a:ea typeface="ＭＳ Ｐゴシック"/>
              </a:rPr>
              <a:t>Deficiencias</a:t>
            </a:r>
            <a:r>
              <a:rPr lang="es-ES" sz="800" dirty="0" smtClean="0">
                <a:solidFill>
                  <a:srgbClr val="000000"/>
                </a:solidFill>
                <a:latin typeface="Helvetica" pitchFamily="34" charset="0"/>
                <a:ea typeface="ＭＳ Ｐゴシック"/>
              </a:rPr>
              <a:t> detectadas en la función de </a:t>
            </a:r>
            <a:r>
              <a:rPr lang="es-ES" sz="800" b="1" dirty="0" smtClean="0">
                <a:solidFill>
                  <a:srgbClr val="000000"/>
                </a:solidFill>
                <a:latin typeface="Helvetica" pitchFamily="34" charset="0"/>
                <a:ea typeface="ＭＳ Ｐゴシック"/>
              </a:rPr>
              <a:t>auditoría interna: </a:t>
            </a:r>
            <a:r>
              <a:rPr lang="es-ES" sz="800" dirty="0" smtClean="0">
                <a:solidFill>
                  <a:srgbClr val="000000"/>
                </a:solidFill>
                <a:latin typeface="Helvetica" pitchFamily="34" charset="0"/>
                <a:ea typeface="ＭＳ Ｐゴシック"/>
              </a:rPr>
              <a:t>falta de recursos con suficientes conocimientos técnicos, incapacidad para identificar modelos débiles, debilidades en el proceso de escalado a la alta dirección, …</a:t>
            </a:r>
            <a:endParaRPr lang="es-ES" sz="800" dirty="0">
              <a:solidFill>
                <a:srgbClr val="000000"/>
              </a:solidFill>
              <a:latin typeface="Helvetica" pitchFamily="34" charset="0"/>
              <a:ea typeface="ＭＳ Ｐゴシック"/>
            </a:endParaRPr>
          </a:p>
        </p:txBody>
      </p:sp>
      <p:cxnSp>
        <p:nvCxnSpPr>
          <p:cNvPr id="18" name="Straight Connector 17"/>
          <p:cNvCxnSpPr/>
          <p:nvPr/>
        </p:nvCxnSpPr>
        <p:spPr>
          <a:xfrm>
            <a:off x="2183646" y="3440533"/>
            <a:ext cx="6372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83646" y="4202533"/>
            <a:ext cx="63720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106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 name="Título 1"/>
          <p:cNvSpPr txBox="1">
            <a:spLocks/>
          </p:cNvSpPr>
          <p:nvPr/>
        </p:nvSpPr>
        <p:spPr>
          <a:xfrm>
            <a:off x="2924994" y="241935"/>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3200" b="1" dirty="0" smtClean="0">
                <a:solidFill>
                  <a:srgbClr val="202B6C"/>
                </a:solidFill>
                <a:latin typeface="Helvetica"/>
                <a:cs typeface="Helvetica"/>
              </a:rPr>
              <a:t>Índice</a:t>
            </a:r>
            <a:endParaRPr lang="es-ES" sz="3200" b="1" dirty="0">
              <a:solidFill>
                <a:srgbClr val="202B6C"/>
              </a:solidFill>
              <a:latin typeface="Helvetica"/>
              <a:cs typeface="Helvetica"/>
            </a:endParaRPr>
          </a:p>
          <a:p>
            <a:pPr algn="l"/>
            <a:endParaRPr lang="es-ES" sz="2100" b="1" dirty="0">
              <a:solidFill>
                <a:srgbClr val="202B6C"/>
              </a:solidFill>
              <a:latin typeface="Helvetica" pitchFamily="34" charset="0"/>
              <a:cs typeface="Helvetica"/>
            </a:endParaRPr>
          </a:p>
        </p:txBody>
      </p:sp>
      <p:sp>
        <p:nvSpPr>
          <p:cNvPr id="41" name="Text Box 11"/>
          <p:cNvSpPr txBox="1">
            <a:spLocks noChangeArrowheads="1"/>
          </p:cNvSpPr>
          <p:nvPr/>
        </p:nvSpPr>
        <p:spPr bwMode="blackWhite">
          <a:xfrm>
            <a:off x="1580591" y="1860550"/>
            <a:ext cx="7461810" cy="1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marL="457200" indent="-457200">
              <a:lnSpc>
                <a:spcPts val="1500"/>
              </a:lnSpc>
              <a:spcBef>
                <a:spcPct val="40000"/>
              </a:spcBef>
              <a:spcAft>
                <a:spcPct val="40000"/>
              </a:spcAft>
              <a:buFont typeface="+mj-lt"/>
              <a:buAutoNum type="arabicPeriod"/>
            </a:pPr>
            <a:r>
              <a:rPr lang="es-ES" sz="1600" dirty="0">
                <a:solidFill>
                  <a:srgbClr val="202B6C"/>
                </a:solidFill>
                <a:latin typeface="Helvetica" pitchFamily="34" charset="0"/>
              </a:rPr>
              <a:t>D</a:t>
            </a:r>
            <a:r>
              <a:rPr lang="es-ES" sz="1600" dirty="0" smtClean="0">
                <a:solidFill>
                  <a:srgbClr val="202B6C"/>
                </a:solidFill>
                <a:latin typeface="Helvetica" pitchFamily="34" charset="0"/>
              </a:rPr>
              <a:t>efinición y fuentes del Riesgo de Modelo</a:t>
            </a:r>
            <a:endParaRPr lang="es-ES" sz="1600"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dirty="0" smtClean="0">
                <a:solidFill>
                  <a:srgbClr val="202B6C"/>
                </a:solidFill>
                <a:latin typeface="Helvetica" pitchFamily="34" charset="0"/>
              </a:rPr>
              <a:t>Normativa sobre Riesgo de Modelo</a:t>
            </a:r>
          </a:p>
          <a:p>
            <a:pPr marL="457200" indent="-457200">
              <a:lnSpc>
                <a:spcPts val="1500"/>
              </a:lnSpc>
              <a:spcBef>
                <a:spcPct val="40000"/>
              </a:spcBef>
              <a:spcAft>
                <a:spcPct val="40000"/>
              </a:spcAft>
              <a:buFont typeface="+mj-lt"/>
              <a:buAutoNum type="arabicPeriod"/>
            </a:pPr>
            <a:r>
              <a:rPr lang="es-ES" sz="1600" b="1" dirty="0">
                <a:solidFill>
                  <a:srgbClr val="202B6C"/>
                </a:solidFill>
                <a:latin typeface="Helvetica" pitchFamily="34" charset="0"/>
              </a:rPr>
              <a:t>Mejores </a:t>
            </a:r>
            <a:r>
              <a:rPr lang="es-ES" sz="1600" b="1" dirty="0" smtClean="0">
                <a:solidFill>
                  <a:srgbClr val="202B6C"/>
                </a:solidFill>
                <a:latin typeface="Helvetica" pitchFamily="34" charset="0"/>
              </a:rPr>
              <a:t>Prácticas</a:t>
            </a:r>
            <a:endParaRPr lang="es-ES" sz="1600" b="1"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dirty="0" smtClean="0">
                <a:solidFill>
                  <a:srgbClr val="202B6C"/>
                </a:solidFill>
                <a:latin typeface="Helvetica" pitchFamily="34" charset="0"/>
              </a:rPr>
              <a:t>Conclusiones</a:t>
            </a:r>
          </a:p>
        </p:txBody>
      </p:sp>
      <p:sp>
        <p:nvSpPr>
          <p:cNvPr id="5" name="Rectangle 4"/>
          <p:cNvSpPr/>
          <p:nvPr/>
        </p:nvSpPr>
        <p:spPr>
          <a:xfrm>
            <a:off x="2668772" y="241935"/>
            <a:ext cx="256222" cy="587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19697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467542" y="162719"/>
            <a:ext cx="9190807"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smtClean="0">
                <a:solidFill>
                  <a:srgbClr val="DD872A"/>
                </a:solidFill>
                <a:latin typeface="Helvetica"/>
                <a:cs typeface="Helvetica"/>
              </a:rPr>
              <a:t>3. Mejores Prácticas</a:t>
            </a:r>
          </a:p>
          <a:p>
            <a:pPr indent="361950" algn="l"/>
            <a:r>
              <a:rPr lang="es-ES" sz="2100" b="1" dirty="0" smtClean="0">
                <a:solidFill>
                  <a:srgbClr val="202B6C"/>
                </a:solidFill>
                <a:latin typeface="Helvetica" pitchFamily="34" charset="0"/>
                <a:ea typeface="ＭＳ Ｐゴシック" pitchFamily="16" charset="-128"/>
              </a:rPr>
              <a:t>Principales </a:t>
            </a:r>
            <a:r>
              <a:rPr lang="es-ES" sz="2100" b="1" dirty="0">
                <a:solidFill>
                  <a:srgbClr val="202B6C"/>
                </a:solidFill>
                <a:latin typeface="Helvetica" pitchFamily="34" charset="0"/>
                <a:ea typeface="ＭＳ Ｐゴシック" pitchFamily="16" charset="-128"/>
              </a:rPr>
              <a:t>tendencias</a:t>
            </a:r>
          </a:p>
        </p:txBody>
      </p:sp>
      <p:sp>
        <p:nvSpPr>
          <p:cNvPr id="22" name="Content Placeholder 2"/>
          <p:cNvSpPr>
            <a:spLocks noGrp="1"/>
          </p:cNvSpPr>
          <p:nvPr>
            <p:ph idx="1"/>
            <p:custDataLst>
              <p:tags r:id="rId1"/>
            </p:custDataLst>
          </p:nvPr>
        </p:nvSpPr>
        <p:spPr>
          <a:xfrm>
            <a:off x="467543" y="874002"/>
            <a:ext cx="8495482"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Las entidades están focalizando sus esfuerzos tanto en la mejora del control del riesgo de modelo y el cumplimiento normativo, como en la mayor agilidad y eficiencia</a:t>
            </a:r>
          </a:p>
        </p:txBody>
      </p:sp>
      <p:sp>
        <p:nvSpPr>
          <p:cNvPr id="28" name="Rectangle 27"/>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34" name="Group 33"/>
          <p:cNvGrpSpPr/>
          <p:nvPr/>
        </p:nvGrpSpPr>
        <p:grpSpPr>
          <a:xfrm>
            <a:off x="3181241" y="1881963"/>
            <a:ext cx="2688583" cy="2320740"/>
            <a:chOff x="3716520" y="2822626"/>
            <a:chExt cx="2472961" cy="2319017"/>
          </a:xfrm>
        </p:grpSpPr>
        <p:grpSp>
          <p:nvGrpSpPr>
            <p:cNvPr id="35" name="Group 5"/>
            <p:cNvGrpSpPr>
              <a:grpSpLocks/>
            </p:cNvGrpSpPr>
            <p:nvPr/>
          </p:nvGrpSpPr>
          <p:grpSpPr bwMode="auto">
            <a:xfrm>
              <a:off x="3716520" y="2822626"/>
              <a:ext cx="2472961" cy="2319017"/>
              <a:chOff x="965" y="732"/>
              <a:chExt cx="3693" cy="3027"/>
            </a:xfrm>
          </p:grpSpPr>
          <p:sp>
            <p:nvSpPr>
              <p:cNvPr id="40" name="Rectangle 6"/>
              <p:cNvSpPr>
                <a:spLocks noChangeArrowheads="1"/>
              </p:cNvSpPr>
              <p:nvPr/>
            </p:nvSpPr>
            <p:spPr bwMode="ltGray">
              <a:xfrm>
                <a:off x="965" y="2238"/>
                <a:ext cx="1853" cy="1521"/>
              </a:xfrm>
              <a:prstGeom prst="rect">
                <a:avLst/>
              </a:prstGeom>
              <a:solidFill>
                <a:srgbClr val="FFFFFF"/>
              </a:solidFill>
              <a:ln w="9525">
                <a:solidFill>
                  <a:srgbClr val="E0D399"/>
                </a:solidFill>
                <a:miter lim="800000"/>
                <a:headEnd/>
                <a:tailEnd/>
              </a:ln>
              <a:effectLst/>
              <a:extLst>
                <a:ext uri="{AF507438-7753-43E0-B8FC-AC1667EBCBE1}">
                  <a14:hiddenEffects xmlns:a14="http://schemas.microsoft.com/office/drawing/2010/main">
                    <a:effectLst>
                      <a:outerShdw dist="53882" dir="2700000" algn="ctr" rotWithShape="0">
                        <a:srgbClr val="000099"/>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1" name="Rectangle 7"/>
              <p:cNvSpPr>
                <a:spLocks noChangeArrowheads="1"/>
              </p:cNvSpPr>
              <p:nvPr/>
            </p:nvSpPr>
            <p:spPr bwMode="ltGray">
              <a:xfrm>
                <a:off x="2805" y="2238"/>
                <a:ext cx="1853" cy="1521"/>
              </a:xfrm>
              <a:prstGeom prst="rect">
                <a:avLst/>
              </a:prstGeom>
              <a:solidFill>
                <a:srgbClr val="808080">
                  <a:lumMod val="50000"/>
                </a:srgbClr>
              </a:solidFill>
              <a:ln w="9525">
                <a:solidFill>
                  <a:srgbClr val="CCD3E1"/>
                </a:solidFill>
                <a:miter lim="800000"/>
                <a:headEnd/>
                <a:tailEnd/>
              </a:ln>
              <a:effectLst/>
              <a:extLst>
                <a:ext uri="{AF507438-7753-43E0-B8FC-AC1667EBCBE1}">
                  <a14:hiddenEffects xmlns:a14="http://schemas.microsoft.com/office/drawing/2010/main">
                    <a:effectLst>
                      <a:outerShdw dist="53882" dir="2700000" algn="ctr" rotWithShape="0">
                        <a:srgbClr val="000099"/>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2" name="Rectangle 8"/>
              <p:cNvSpPr>
                <a:spLocks noChangeArrowheads="1"/>
              </p:cNvSpPr>
              <p:nvPr/>
            </p:nvSpPr>
            <p:spPr bwMode="ltGray">
              <a:xfrm>
                <a:off x="965" y="732"/>
                <a:ext cx="1853" cy="1521"/>
              </a:xfrm>
              <a:prstGeom prst="rect">
                <a:avLst/>
              </a:prstGeom>
              <a:solidFill>
                <a:srgbClr val="808080">
                  <a:lumMod val="20000"/>
                  <a:lumOff val="80000"/>
                </a:srgbClr>
              </a:solidFill>
              <a:ln w="9525">
                <a:solidFill>
                  <a:srgbClr val="CCD3E1"/>
                </a:solidFill>
                <a:miter lim="800000"/>
                <a:headEnd/>
                <a:tailEnd/>
              </a:ln>
              <a:effectLst/>
              <a:extLst>
                <a:ext uri="{AF507438-7753-43E0-B8FC-AC1667EBCBE1}">
                  <a14:hiddenEffects xmlns:a14="http://schemas.microsoft.com/office/drawing/2010/main">
                    <a:effectLst>
                      <a:outerShdw dist="53882" dir="2700000" algn="ctr" rotWithShape="0">
                        <a:srgbClr val="000099"/>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3" name="Rectangle 9"/>
              <p:cNvSpPr>
                <a:spLocks noChangeArrowheads="1"/>
              </p:cNvSpPr>
              <p:nvPr/>
            </p:nvSpPr>
            <p:spPr bwMode="ltGray">
              <a:xfrm>
                <a:off x="2805" y="732"/>
                <a:ext cx="1853" cy="1521"/>
              </a:xfrm>
              <a:prstGeom prst="rect">
                <a:avLst/>
              </a:prstGeom>
              <a:solidFill>
                <a:srgbClr val="FFFFFF">
                  <a:lumMod val="75000"/>
                </a:srgbClr>
              </a:solidFill>
              <a:ln w="9525">
                <a:noFill/>
                <a:miter lim="800000"/>
                <a:headEnd/>
                <a:tailEnd/>
              </a:ln>
              <a:effectLst/>
              <a:extLst>
                <a:ext uri="{AF507438-7753-43E0-B8FC-AC1667EBCBE1}">
                  <a14:hiddenEffects xmlns:a14="http://schemas.microsoft.com/office/drawing/2010/main">
                    <a:effectLst>
                      <a:outerShdw dist="53882" dir="2700000" algn="ctr" rotWithShape="0">
                        <a:srgbClr val="000099"/>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4" name="Oval 10"/>
              <p:cNvSpPr>
                <a:spLocks noChangeArrowheads="1"/>
              </p:cNvSpPr>
              <p:nvPr/>
            </p:nvSpPr>
            <p:spPr bwMode="ltGray">
              <a:xfrm flipV="1">
                <a:off x="1659" y="1992"/>
                <a:ext cx="468" cy="317"/>
              </a:xfrm>
              <a:prstGeom prst="ellipse">
                <a:avLst/>
              </a:prstGeom>
              <a:solidFill>
                <a:srgbClr val="FFFFFF"/>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5" name="Oval 11"/>
              <p:cNvSpPr>
                <a:spLocks noChangeArrowheads="1"/>
              </p:cNvSpPr>
              <p:nvPr/>
            </p:nvSpPr>
            <p:spPr bwMode="ltGray">
              <a:xfrm flipV="1">
                <a:off x="1637" y="2217"/>
                <a:ext cx="509" cy="27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6" name="Oval 12"/>
              <p:cNvSpPr>
                <a:spLocks noChangeArrowheads="1"/>
              </p:cNvSpPr>
              <p:nvPr/>
            </p:nvSpPr>
            <p:spPr bwMode="ltGray">
              <a:xfrm rot="5400000" flipV="1">
                <a:off x="2730" y="1294"/>
                <a:ext cx="383" cy="387"/>
              </a:xfrm>
              <a:prstGeom prst="ellipse">
                <a:avLst/>
              </a:prstGeom>
              <a:solidFill>
                <a:srgbClr val="808080">
                  <a:lumMod val="20000"/>
                  <a:lumOff val="80000"/>
                </a:srgbClr>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7" name="Oval 14"/>
              <p:cNvSpPr>
                <a:spLocks noChangeArrowheads="1"/>
              </p:cNvSpPr>
              <p:nvPr/>
            </p:nvSpPr>
            <p:spPr bwMode="ltGray">
              <a:xfrm>
                <a:off x="3500" y="2194"/>
                <a:ext cx="464" cy="317"/>
              </a:xfrm>
              <a:prstGeom prst="ellipse">
                <a:avLst/>
              </a:prstGeom>
              <a:solidFill>
                <a:srgbClr val="FFFFFF">
                  <a:lumMod val="75000"/>
                </a:srgbClr>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8" name="Oval 15"/>
              <p:cNvSpPr>
                <a:spLocks noChangeArrowheads="1"/>
              </p:cNvSpPr>
              <p:nvPr/>
            </p:nvSpPr>
            <p:spPr bwMode="ltGray">
              <a:xfrm>
                <a:off x="3480" y="2013"/>
                <a:ext cx="506" cy="273"/>
              </a:xfrm>
              <a:prstGeom prst="ellipse">
                <a:avLst/>
              </a:prstGeom>
              <a:solidFill>
                <a:srgbClr val="FFFFFF">
                  <a:lumMod val="75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sp>
            <p:nvSpPr>
              <p:cNvPr id="49" name="Oval 16"/>
              <p:cNvSpPr>
                <a:spLocks noChangeArrowheads="1"/>
              </p:cNvSpPr>
              <p:nvPr/>
            </p:nvSpPr>
            <p:spPr bwMode="ltGray">
              <a:xfrm rot="-5400000" flipH="1" flipV="1">
                <a:off x="2502" y="2803"/>
                <a:ext cx="380" cy="387"/>
              </a:xfrm>
              <a:prstGeom prst="ellipse">
                <a:avLst/>
              </a:prstGeom>
              <a:solidFill>
                <a:srgbClr val="808080">
                  <a:lumMod val="50000"/>
                </a:srgbClr>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endParaRPr>
              </a:p>
            </p:txBody>
          </p:sp>
        </p:grpSp>
        <p:sp>
          <p:nvSpPr>
            <p:cNvPr id="36" name="TextBox 35"/>
            <p:cNvSpPr txBox="1"/>
            <p:nvPr/>
          </p:nvSpPr>
          <p:spPr>
            <a:xfrm>
              <a:off x="3780729" y="3109409"/>
              <a:ext cx="1116357" cy="5718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00"/>
                  </a:solidFill>
                  <a:effectLst/>
                  <a:uLnTx/>
                  <a:uFillTx/>
                  <a:latin typeface="Helvetica" pitchFamily="34" charset="0"/>
                  <a:ea typeface="ＭＳ Ｐゴシック"/>
                </a:rPr>
                <a:t>Alcance, </a:t>
              </a:r>
              <a:r>
                <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rPr>
                <a:t>Organización </a:t>
              </a:r>
              <a:r>
                <a:rPr kumimoji="0" lang="es-ES" sz="1050" b="1" i="0" u="none" strike="noStrike" kern="0" cap="none" spc="0" normalizeH="0" baseline="0" noProof="0" dirty="0">
                  <a:ln>
                    <a:noFill/>
                  </a:ln>
                  <a:solidFill>
                    <a:srgbClr val="000000"/>
                  </a:solidFill>
                  <a:effectLst/>
                  <a:uLnTx/>
                  <a:uFillTx/>
                  <a:latin typeface="Helvetica" pitchFamily="34" charset="0"/>
                  <a:ea typeface="ＭＳ Ｐゴシック"/>
                </a:rPr>
                <a:t>y Gobierno</a:t>
              </a:r>
            </a:p>
          </p:txBody>
        </p:sp>
        <p:sp>
          <p:nvSpPr>
            <p:cNvPr id="37" name="TextBox 36"/>
            <p:cNvSpPr txBox="1"/>
            <p:nvPr/>
          </p:nvSpPr>
          <p:spPr>
            <a:xfrm>
              <a:off x="5026660" y="3035033"/>
              <a:ext cx="1112298" cy="7381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00"/>
                  </a:solidFill>
                  <a:effectLst/>
                  <a:uLnTx/>
                  <a:uFillTx/>
                  <a:latin typeface="Helvetica" pitchFamily="34" charset="0"/>
                  <a:ea typeface="ＭＳ Ｐゴシック"/>
                </a:rPr>
                <a:t>Framework, apetito, políticas y </a:t>
              </a:r>
              <a:r>
                <a:rPr kumimoji="0" lang="es-ES" sz="1050" b="1" i="0" u="none" strike="noStrike" kern="0" cap="none" spc="0" normalizeH="0" baseline="0" noProof="0" dirty="0" smtClean="0">
                  <a:ln>
                    <a:noFill/>
                  </a:ln>
                  <a:solidFill>
                    <a:srgbClr val="000000"/>
                  </a:solidFill>
                  <a:effectLst/>
                  <a:uLnTx/>
                  <a:uFillTx/>
                  <a:latin typeface="Helvetica" pitchFamily="34" charset="0"/>
                  <a:ea typeface="ＭＳ Ｐゴシック"/>
                </a:rPr>
                <a:t>procedimientos</a:t>
              </a:r>
              <a:endParaRPr kumimoji="0" lang="es-ES" sz="1050" b="1" i="0" u="none" strike="noStrike" kern="0" cap="none" spc="0" normalizeH="0" baseline="0" noProof="0" dirty="0">
                <a:ln>
                  <a:noFill/>
                </a:ln>
                <a:solidFill>
                  <a:srgbClr val="000000"/>
                </a:solidFill>
                <a:effectLst/>
                <a:uLnTx/>
                <a:uFillTx/>
                <a:latin typeface="Helvetica" pitchFamily="34" charset="0"/>
                <a:ea typeface="ＭＳ Ｐゴシック"/>
              </a:endParaRPr>
            </a:p>
          </p:txBody>
        </p:sp>
        <p:sp>
          <p:nvSpPr>
            <p:cNvPr id="38" name="TextBox 37"/>
            <p:cNvSpPr txBox="1"/>
            <p:nvPr/>
          </p:nvSpPr>
          <p:spPr>
            <a:xfrm>
              <a:off x="5132456" y="4216514"/>
              <a:ext cx="944680" cy="7381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FFFFFF"/>
                  </a:solidFill>
                  <a:effectLst/>
                  <a:uLnTx/>
                  <a:uFillTx/>
                  <a:latin typeface="Helvetica" pitchFamily="34" charset="0"/>
                  <a:ea typeface="ＭＳ Ｐゴシック"/>
                </a:rPr>
                <a:t>Mejora de modelos, agilidad y eficiencia</a:t>
              </a:r>
            </a:p>
          </p:txBody>
        </p:sp>
        <p:sp>
          <p:nvSpPr>
            <p:cNvPr id="39" name="TextBox 38"/>
            <p:cNvSpPr txBox="1"/>
            <p:nvPr/>
          </p:nvSpPr>
          <p:spPr>
            <a:xfrm>
              <a:off x="3813117" y="4359068"/>
              <a:ext cx="998127" cy="41519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050" b="1" i="0" u="none" strike="noStrike" kern="0" cap="none" spc="0" normalizeH="0" baseline="0" noProof="0" dirty="0">
                  <a:ln>
                    <a:noFill/>
                  </a:ln>
                  <a:solidFill>
                    <a:srgbClr val="000000"/>
                  </a:solidFill>
                  <a:effectLst/>
                  <a:uLnTx/>
                  <a:uFillTx/>
                  <a:latin typeface="Helvetica" pitchFamily="34" charset="0"/>
                  <a:ea typeface="ＭＳ Ｐゴシック"/>
                </a:rPr>
                <a:t>Sistemas Soporte</a:t>
              </a:r>
            </a:p>
          </p:txBody>
        </p:sp>
      </p:grpSp>
      <p:sp>
        <p:nvSpPr>
          <p:cNvPr id="50" name="Rounded Rectangle 49"/>
          <p:cNvSpPr/>
          <p:nvPr/>
        </p:nvSpPr>
        <p:spPr>
          <a:xfrm>
            <a:off x="604987" y="1491691"/>
            <a:ext cx="2134633" cy="1995418"/>
          </a:xfrm>
          <a:prstGeom prst="roundRect">
            <a:avLst>
              <a:gd name="adj" fmla="val 0"/>
            </a:avLst>
          </a:prstGeom>
          <a:noFill/>
          <a:ln w="12700">
            <a:noFill/>
            <a:miter lim="800000"/>
            <a:headEnd/>
            <a:tailEnd/>
          </a:ln>
        </p:spPr>
        <p:txBody>
          <a:bodyPr wrap="square">
            <a:spAutoFit/>
          </a:bodyPr>
          <a:lstStyle/>
          <a:p>
            <a:pPr marL="162625" lvl="2" indent="-162625" algn="just" defTabSz="835612">
              <a:spcBef>
                <a:spcPts val="100"/>
              </a:spcBef>
              <a:spcAft>
                <a:spcPts val="100"/>
              </a:spcAft>
              <a:buFont typeface="Wingdings" panose="05000000000000000000" pitchFamily="2" charset="2"/>
              <a:buChar char="§"/>
              <a:defRPr/>
            </a:pPr>
            <a:r>
              <a:rPr lang="es-ES" sz="800" b="1" kern="0" dirty="0" smtClean="0">
                <a:solidFill>
                  <a:prstClr val="black"/>
                </a:solidFill>
                <a:latin typeface="Helvetica" pitchFamily="34" charset="0"/>
                <a:ea typeface="ＭＳ Ｐゴシック"/>
                <a:cs typeface="Arial"/>
              </a:rPr>
              <a:t>Ampliación progresiva de alcance</a:t>
            </a:r>
          </a:p>
          <a:p>
            <a:pPr marL="162625" lvl="2" indent="-162625" algn="just" defTabSz="835612">
              <a:spcBef>
                <a:spcPts val="100"/>
              </a:spcBef>
              <a:spcAft>
                <a:spcPts val="100"/>
              </a:spcAft>
              <a:buFont typeface="Wingdings" panose="05000000000000000000" pitchFamily="2" charset="2"/>
              <a:buChar char="§"/>
              <a:defRPr/>
            </a:pPr>
            <a:r>
              <a:rPr lang="es-ES" sz="800" b="1" kern="0" dirty="0" smtClean="0">
                <a:solidFill>
                  <a:prstClr val="black"/>
                </a:solidFill>
                <a:latin typeface="Helvetica" pitchFamily="34" charset="0"/>
                <a:ea typeface="ＭＳ Ｐゴシック"/>
                <a:cs typeface="Arial"/>
              </a:rPr>
              <a:t>Ubicación</a:t>
            </a:r>
            <a:r>
              <a:rPr lang="es-ES" sz="800" kern="0" dirty="0" smtClean="0">
                <a:solidFill>
                  <a:prstClr val="black"/>
                </a:solidFill>
                <a:latin typeface="Helvetica" pitchFamily="34" charset="0"/>
                <a:ea typeface="ＭＳ Ｐゴシック"/>
                <a:cs typeface="Arial"/>
              </a:rPr>
              <a:t> en Riesgos, generalmente junto a Validación Int.</a:t>
            </a:r>
          </a:p>
          <a:p>
            <a:pPr marL="162625" lvl="2" indent="-162625" algn="just" defTabSz="835612">
              <a:spcBef>
                <a:spcPts val="100"/>
              </a:spcBef>
              <a:spcAft>
                <a:spcPts val="100"/>
              </a:spcAft>
              <a:buFont typeface="Wingdings" panose="05000000000000000000" pitchFamily="2" charset="2"/>
              <a:buChar char="§"/>
              <a:defRPr/>
            </a:pPr>
            <a:r>
              <a:rPr lang="es-ES" sz="800" b="1" kern="0" dirty="0" smtClean="0">
                <a:solidFill>
                  <a:prstClr val="black"/>
                </a:solidFill>
                <a:latin typeface="Helvetica" pitchFamily="34" charset="0"/>
                <a:ea typeface="ＭＳ Ｐゴシック"/>
                <a:cs typeface="Arial"/>
              </a:rPr>
              <a:t>Funciones</a:t>
            </a:r>
            <a:r>
              <a:rPr lang="es-ES" sz="800" kern="0" dirty="0" smtClean="0">
                <a:solidFill>
                  <a:prstClr val="black"/>
                </a:solidFill>
                <a:latin typeface="Helvetica" pitchFamily="34" charset="0"/>
                <a:ea typeface="ＭＳ Ｐゴシック"/>
                <a:cs typeface="Arial"/>
              </a:rPr>
              <a:t>: gobierno, </a:t>
            </a:r>
            <a:r>
              <a:rPr lang="es-ES" sz="800" i="1" kern="0" dirty="0" err="1" smtClean="0">
                <a:solidFill>
                  <a:prstClr val="black"/>
                </a:solidFill>
                <a:latin typeface="Helvetica" pitchFamily="34" charset="0"/>
                <a:ea typeface="ＭＳ Ｐゴシック"/>
                <a:cs typeface="Arial"/>
              </a:rPr>
              <a:t>framework</a:t>
            </a:r>
            <a:r>
              <a:rPr lang="es-ES" sz="800" kern="0" dirty="0" smtClean="0">
                <a:solidFill>
                  <a:prstClr val="black"/>
                </a:solidFill>
                <a:latin typeface="Helvetica" pitchFamily="34" charset="0"/>
                <a:ea typeface="ＭＳ Ｐゴシック"/>
                <a:cs typeface="Arial"/>
              </a:rPr>
              <a:t>, apetito, relación con el supervisor, ...</a:t>
            </a:r>
          </a:p>
          <a:p>
            <a:pPr marL="162625" lvl="2" indent="-162625" algn="just" defTabSz="835612">
              <a:spcBef>
                <a:spcPts val="100"/>
              </a:spcBef>
              <a:spcAft>
                <a:spcPts val="100"/>
              </a:spcAft>
              <a:buFont typeface="Wingdings" panose="05000000000000000000" pitchFamily="2" charset="2"/>
              <a:buChar char="§"/>
              <a:defRPr/>
            </a:pPr>
            <a:r>
              <a:rPr lang="es-ES" sz="800" b="1" kern="0" dirty="0" smtClean="0">
                <a:solidFill>
                  <a:prstClr val="black"/>
                </a:solidFill>
                <a:latin typeface="Helvetica" pitchFamily="34" charset="0"/>
                <a:ea typeface="ＭＳ Ｐゴシック"/>
                <a:cs typeface="Arial"/>
              </a:rPr>
              <a:t>Refuerzo de funciones:</a:t>
            </a:r>
            <a:r>
              <a:rPr lang="es-ES" sz="800" kern="0" dirty="0" smtClean="0">
                <a:solidFill>
                  <a:prstClr val="black"/>
                </a:solidFill>
                <a:latin typeface="Helvetica" pitchFamily="34" charset="0"/>
                <a:ea typeface="ＭＳ Ｐゴシック"/>
                <a:cs typeface="Arial"/>
              </a:rPr>
              <a:t> desarrollo, seguimiento, validación, MRM, ...</a:t>
            </a:r>
          </a:p>
          <a:p>
            <a:pPr marL="162625" lvl="2" indent="-162625" algn="just" defTabSz="835612">
              <a:spcBef>
                <a:spcPts val="100"/>
              </a:spcBef>
              <a:spcAft>
                <a:spcPts val="100"/>
              </a:spcAft>
              <a:buFont typeface="Wingdings" panose="05000000000000000000" pitchFamily="2" charset="2"/>
              <a:buChar char="§"/>
              <a:defRPr/>
            </a:pPr>
            <a:r>
              <a:rPr lang="es-ES" sz="800" b="1" kern="0" dirty="0" smtClean="0">
                <a:solidFill>
                  <a:prstClr val="black"/>
                </a:solidFill>
                <a:latin typeface="Helvetica" pitchFamily="34" charset="0"/>
                <a:ea typeface="ＭＳ Ｐゴシック"/>
                <a:cs typeface="Arial"/>
              </a:rPr>
              <a:t>Reflexiones organizativas: </a:t>
            </a:r>
            <a:r>
              <a:rPr lang="es-ES" sz="800" i="1" kern="0" dirty="0" err="1" smtClean="0">
                <a:solidFill>
                  <a:prstClr val="black"/>
                </a:solidFill>
                <a:latin typeface="Helvetica" pitchFamily="34" charset="0"/>
                <a:ea typeface="ＭＳ Ｐゴシック"/>
                <a:cs typeface="Arial"/>
              </a:rPr>
              <a:t>model</a:t>
            </a:r>
            <a:r>
              <a:rPr lang="es-ES" sz="800" i="1" kern="0" dirty="0" smtClean="0">
                <a:solidFill>
                  <a:prstClr val="black"/>
                </a:solidFill>
                <a:latin typeface="Helvetica" pitchFamily="34" charset="0"/>
                <a:ea typeface="ＭＳ Ｐゴシック"/>
                <a:cs typeface="Arial"/>
              </a:rPr>
              <a:t> </a:t>
            </a:r>
            <a:r>
              <a:rPr lang="es-ES" sz="800" i="1" kern="0" dirty="0" err="1" smtClean="0">
                <a:solidFill>
                  <a:prstClr val="black"/>
                </a:solidFill>
                <a:latin typeface="Helvetica" pitchFamily="34" charset="0"/>
                <a:ea typeface="ＭＳ Ｐゴシック"/>
                <a:cs typeface="Arial"/>
              </a:rPr>
              <a:t>owner</a:t>
            </a:r>
            <a:r>
              <a:rPr lang="es-ES" sz="800" kern="0" dirty="0" smtClean="0">
                <a:solidFill>
                  <a:prstClr val="black"/>
                </a:solidFill>
                <a:latin typeface="Helvetica" pitchFamily="34" charset="0"/>
                <a:ea typeface="ＭＳ Ｐゴシック"/>
                <a:cs typeface="Arial"/>
              </a:rPr>
              <a:t> </a:t>
            </a:r>
            <a:r>
              <a:rPr lang="es-ES" sz="800" i="1" kern="0" dirty="0" smtClean="0">
                <a:solidFill>
                  <a:prstClr val="black"/>
                </a:solidFill>
                <a:latin typeface="Helvetica" pitchFamily="34" charset="0"/>
                <a:ea typeface="ＭＳ Ｐゴシック"/>
                <a:cs typeface="Arial"/>
              </a:rPr>
              <a:t>1</a:t>
            </a:r>
            <a:r>
              <a:rPr lang="es-ES" sz="800" i="1" kern="0" baseline="30000" dirty="0" smtClean="0">
                <a:solidFill>
                  <a:prstClr val="black"/>
                </a:solidFill>
                <a:latin typeface="Helvetica" pitchFamily="34" charset="0"/>
                <a:ea typeface="ＭＳ Ｐゴシック"/>
                <a:cs typeface="Arial"/>
              </a:rPr>
              <a:t>st</a:t>
            </a:r>
            <a:r>
              <a:rPr lang="es-ES" sz="800" i="1" kern="0" dirty="0" smtClean="0">
                <a:solidFill>
                  <a:prstClr val="black"/>
                </a:solidFill>
                <a:latin typeface="Helvetica" pitchFamily="34" charset="0"/>
                <a:ea typeface="ＭＳ Ｐゴシック"/>
                <a:cs typeface="Arial"/>
              </a:rPr>
              <a:t> </a:t>
            </a:r>
            <a:r>
              <a:rPr lang="es-ES" sz="800" i="1" kern="0" dirty="0" err="1" smtClean="0">
                <a:solidFill>
                  <a:prstClr val="black"/>
                </a:solidFill>
                <a:latin typeface="Helvetica" pitchFamily="34" charset="0"/>
                <a:ea typeface="ＭＳ Ｐゴシック"/>
                <a:cs typeface="Arial"/>
              </a:rPr>
              <a:t>LoD</a:t>
            </a:r>
            <a:r>
              <a:rPr lang="es-ES" sz="800" kern="0" dirty="0" smtClean="0">
                <a:solidFill>
                  <a:prstClr val="black"/>
                </a:solidFill>
                <a:latin typeface="Helvetica" pitchFamily="34" charset="0"/>
                <a:ea typeface="ＭＳ Ｐゴシック"/>
                <a:cs typeface="Arial"/>
              </a:rPr>
              <a:t>, Centro Excelencia, </a:t>
            </a:r>
            <a:r>
              <a:rPr lang="es-ES" sz="800" i="1" kern="0" dirty="0" err="1" smtClean="0">
                <a:solidFill>
                  <a:prstClr val="black"/>
                </a:solidFill>
                <a:latin typeface="Helvetica" pitchFamily="34" charset="0"/>
                <a:ea typeface="ＭＳ Ｐゴシック"/>
                <a:cs typeface="Arial"/>
              </a:rPr>
              <a:t>sponsorship</a:t>
            </a:r>
            <a:r>
              <a:rPr lang="es-ES" sz="800" kern="0" dirty="0" smtClean="0">
                <a:solidFill>
                  <a:prstClr val="black"/>
                </a:solidFill>
                <a:latin typeface="Helvetica" pitchFamily="34" charset="0"/>
                <a:ea typeface="ＭＳ Ｐゴシック"/>
                <a:cs typeface="Arial"/>
              </a:rPr>
              <a:t>, ...</a:t>
            </a:r>
          </a:p>
          <a:p>
            <a:pPr marL="162625" lvl="2" indent="-162625" algn="just" defTabSz="835612">
              <a:spcBef>
                <a:spcPts val="100"/>
              </a:spcBef>
              <a:spcAft>
                <a:spcPts val="100"/>
              </a:spcAft>
              <a:buFont typeface="Wingdings" panose="05000000000000000000" pitchFamily="2" charset="2"/>
              <a:buChar char="§"/>
              <a:defRPr/>
            </a:pPr>
            <a:r>
              <a:rPr lang="es-ES" sz="800" b="1" i="1" kern="0" dirty="0" err="1" smtClean="0">
                <a:solidFill>
                  <a:prstClr val="black"/>
                </a:solidFill>
                <a:latin typeface="Helvetica" pitchFamily="34" charset="0"/>
                <a:ea typeface="ＭＳ Ｐゴシック"/>
                <a:cs typeface="Arial"/>
              </a:rPr>
              <a:t>Governance</a:t>
            </a:r>
            <a:r>
              <a:rPr lang="es-ES" sz="800" b="1" i="1" kern="0" dirty="0" smtClean="0">
                <a:solidFill>
                  <a:prstClr val="black"/>
                </a:solidFill>
                <a:latin typeface="Helvetica" pitchFamily="34" charset="0"/>
                <a:ea typeface="ＭＳ Ｐゴシック"/>
                <a:cs typeface="Arial"/>
              </a:rPr>
              <a:t> </a:t>
            </a:r>
            <a:r>
              <a:rPr lang="es-ES" sz="800" b="1" kern="0" dirty="0" smtClean="0">
                <a:solidFill>
                  <a:prstClr val="black"/>
                </a:solidFill>
                <a:latin typeface="Helvetica" pitchFamily="34" charset="0"/>
                <a:ea typeface="ＭＳ Ｐゴシック"/>
                <a:cs typeface="Arial"/>
              </a:rPr>
              <a:t>diferenciado </a:t>
            </a:r>
            <a:r>
              <a:rPr lang="es-ES" sz="800" kern="0" dirty="0" smtClean="0">
                <a:solidFill>
                  <a:prstClr val="black"/>
                </a:solidFill>
                <a:latin typeface="Helvetica" pitchFamily="34" charset="0"/>
                <a:ea typeface="ＭＳ Ｐゴシック"/>
                <a:cs typeface="Arial"/>
              </a:rPr>
              <a:t>para </a:t>
            </a:r>
            <a:r>
              <a:rPr lang="es-ES" sz="800" b="1" kern="0" dirty="0" smtClean="0">
                <a:solidFill>
                  <a:prstClr val="black"/>
                </a:solidFill>
                <a:latin typeface="Helvetica" pitchFamily="34" charset="0"/>
                <a:ea typeface="ＭＳ Ｐゴシック"/>
                <a:cs typeface="Arial"/>
              </a:rPr>
              <a:t>aprobación</a:t>
            </a:r>
            <a:r>
              <a:rPr lang="es-ES" sz="800" kern="0" dirty="0" smtClean="0">
                <a:solidFill>
                  <a:prstClr val="black"/>
                </a:solidFill>
                <a:latin typeface="Helvetica" pitchFamily="34" charset="0"/>
                <a:ea typeface="ＭＳ Ｐゴシック"/>
                <a:cs typeface="Arial"/>
              </a:rPr>
              <a:t> y para </a:t>
            </a:r>
            <a:r>
              <a:rPr lang="es-ES" sz="800" b="1" kern="0" dirty="0" smtClean="0">
                <a:solidFill>
                  <a:prstClr val="black"/>
                </a:solidFill>
                <a:latin typeface="Helvetica" pitchFamily="34" charset="0"/>
                <a:ea typeface="ＭＳ Ｐゴシック"/>
                <a:cs typeface="Arial"/>
              </a:rPr>
              <a:t>MRM</a:t>
            </a:r>
          </a:p>
          <a:p>
            <a:pPr marL="162625" lvl="2" indent="-162625" algn="just" defTabSz="835612">
              <a:spcBef>
                <a:spcPts val="100"/>
              </a:spcBef>
              <a:spcAft>
                <a:spcPts val="100"/>
              </a:spcAft>
              <a:buFont typeface="Wingdings" panose="05000000000000000000" pitchFamily="2" charset="2"/>
              <a:buChar char="§"/>
              <a:defRPr/>
            </a:pPr>
            <a:r>
              <a:rPr lang="es-ES" sz="800" kern="0" dirty="0" smtClean="0">
                <a:solidFill>
                  <a:prstClr val="black"/>
                </a:solidFill>
                <a:latin typeface="Helvetica" pitchFamily="34" charset="0"/>
                <a:ea typeface="ＭＳ Ｐゴシック"/>
                <a:cs typeface="Arial"/>
              </a:rPr>
              <a:t>Involucración </a:t>
            </a:r>
            <a:r>
              <a:rPr lang="es-ES" sz="800" b="1" kern="0" dirty="0" smtClean="0">
                <a:solidFill>
                  <a:prstClr val="black"/>
                </a:solidFill>
                <a:latin typeface="Helvetica" pitchFamily="34" charset="0"/>
                <a:ea typeface="ＭＳ Ｐゴシック"/>
                <a:cs typeface="Arial"/>
              </a:rPr>
              <a:t>Alta Dirección / </a:t>
            </a:r>
            <a:r>
              <a:rPr lang="es-ES" sz="800" b="1" i="1" kern="0" dirty="0" smtClean="0">
                <a:solidFill>
                  <a:prstClr val="black"/>
                </a:solidFill>
                <a:latin typeface="Helvetica" pitchFamily="34" charset="0"/>
                <a:ea typeface="ＭＳ Ｐゴシック"/>
                <a:cs typeface="Arial"/>
              </a:rPr>
              <a:t>Board</a:t>
            </a:r>
          </a:p>
          <a:p>
            <a:pPr marL="162625" lvl="2" indent="-162625" algn="just" defTabSz="835612">
              <a:spcBef>
                <a:spcPts val="100"/>
              </a:spcBef>
              <a:spcAft>
                <a:spcPts val="100"/>
              </a:spcAft>
              <a:buFont typeface="Wingdings" panose="05000000000000000000" pitchFamily="2" charset="2"/>
              <a:buChar char="§"/>
              <a:defRPr/>
            </a:pPr>
            <a:r>
              <a:rPr lang="es-ES" sz="800" b="1" kern="0" dirty="0" smtClean="0">
                <a:solidFill>
                  <a:prstClr val="black"/>
                </a:solidFill>
                <a:latin typeface="Helvetica" pitchFamily="34" charset="0"/>
                <a:ea typeface="ＭＳ Ｐゴシック"/>
                <a:cs typeface="Arial"/>
              </a:rPr>
              <a:t>Comunicación y cultura</a:t>
            </a:r>
            <a:endParaRPr lang="es-ES" sz="800" kern="0" dirty="0">
              <a:solidFill>
                <a:prstClr val="black"/>
              </a:solidFill>
              <a:latin typeface="Helvetica" pitchFamily="34" charset="0"/>
              <a:ea typeface="ＭＳ Ｐゴシック"/>
              <a:cs typeface="Arial"/>
            </a:endParaRPr>
          </a:p>
        </p:txBody>
      </p:sp>
      <p:sp>
        <p:nvSpPr>
          <p:cNvPr id="52" name="Rounded Rectangle 51"/>
          <p:cNvSpPr/>
          <p:nvPr/>
        </p:nvSpPr>
        <p:spPr>
          <a:xfrm>
            <a:off x="604820" y="3674914"/>
            <a:ext cx="2134800" cy="869469"/>
          </a:xfrm>
          <a:prstGeom prst="roundRect">
            <a:avLst>
              <a:gd name="adj" fmla="val 0"/>
            </a:avLst>
          </a:prstGeom>
          <a:noFill/>
          <a:ln w="12700">
            <a:noFill/>
            <a:miter lim="800000"/>
            <a:headEnd/>
            <a:tailEnd/>
          </a:ln>
        </p:spPr>
        <p:txBody>
          <a:bodyPr wrap="square">
            <a:spAutoFit/>
          </a:bodyPr>
          <a:lstStyle/>
          <a:p>
            <a:pPr marL="171450" indent="-171450" algn="just">
              <a:spcBef>
                <a:spcPts val="200"/>
              </a:spcBef>
              <a:spcAft>
                <a:spcPts val="100"/>
              </a:spcAft>
              <a:buFont typeface="Wingdings" panose="05000000000000000000" pitchFamily="2" charset="2"/>
              <a:buChar char="§"/>
            </a:pPr>
            <a:r>
              <a:rPr lang="es-ES" sz="800" b="1" dirty="0" smtClean="0">
                <a:solidFill>
                  <a:srgbClr val="000000"/>
                </a:solidFill>
                <a:latin typeface="Helvetica" pitchFamily="34" charset="0"/>
                <a:ea typeface="ＭＳ Ｐゴシック"/>
              </a:rPr>
              <a:t>Herramienta de MRM</a:t>
            </a:r>
            <a:r>
              <a:rPr lang="es-ES" sz="800" dirty="0" smtClean="0">
                <a:solidFill>
                  <a:srgbClr val="000000"/>
                </a:solidFill>
                <a:latin typeface="Helvetica" pitchFamily="34" charset="0"/>
                <a:ea typeface="ＭＳ Ｐゴシック"/>
              </a:rPr>
              <a:t>: inventario y </a:t>
            </a:r>
            <a:r>
              <a:rPr lang="es-ES" sz="800" i="1" dirty="0" smtClean="0">
                <a:solidFill>
                  <a:srgbClr val="000000"/>
                </a:solidFill>
                <a:latin typeface="Helvetica" pitchFamily="34" charset="0"/>
                <a:ea typeface="ＭＳ Ｐゴシック"/>
              </a:rPr>
              <a:t>tiering</a:t>
            </a:r>
            <a:r>
              <a:rPr lang="es-ES" sz="800" dirty="0" smtClean="0">
                <a:solidFill>
                  <a:srgbClr val="000000"/>
                </a:solidFill>
                <a:latin typeface="Helvetica" pitchFamily="34" charset="0"/>
                <a:ea typeface="ＭＳ Ｐゴシック"/>
              </a:rPr>
              <a:t>,</a:t>
            </a:r>
            <a:r>
              <a:rPr lang="es-ES" sz="800" i="1" dirty="0" smtClean="0">
                <a:solidFill>
                  <a:srgbClr val="000000"/>
                </a:solidFill>
                <a:latin typeface="Helvetica" pitchFamily="34" charset="0"/>
                <a:ea typeface="ＭＳ Ｐゴシック"/>
              </a:rPr>
              <a:t> workflow</a:t>
            </a:r>
            <a:r>
              <a:rPr lang="es-ES" sz="800" dirty="0" smtClean="0">
                <a:solidFill>
                  <a:srgbClr val="000000"/>
                </a:solidFill>
                <a:latin typeface="Helvetica" pitchFamily="34" charset="0"/>
                <a:ea typeface="ＭＳ Ｐゴシック"/>
              </a:rPr>
              <a:t>, gestor documental y </a:t>
            </a:r>
            <a:r>
              <a:rPr lang="es-ES" sz="800" i="1" dirty="0" smtClean="0">
                <a:solidFill>
                  <a:srgbClr val="000000"/>
                </a:solidFill>
                <a:latin typeface="Helvetica" pitchFamily="34" charset="0"/>
                <a:ea typeface="ＭＳ Ｐゴシック"/>
              </a:rPr>
              <a:t>reporting</a:t>
            </a:r>
          </a:p>
          <a:p>
            <a:pPr marL="171450" indent="-171450" algn="just">
              <a:spcBef>
                <a:spcPts val="200"/>
              </a:spcBef>
              <a:spcAft>
                <a:spcPts val="100"/>
              </a:spcAft>
              <a:buFont typeface="Wingdings" panose="05000000000000000000" pitchFamily="2" charset="2"/>
              <a:buChar char="§"/>
            </a:pPr>
            <a:r>
              <a:rPr lang="es-ES" sz="800" b="1" dirty="0" smtClean="0">
                <a:solidFill>
                  <a:srgbClr val="000000"/>
                </a:solidFill>
                <a:latin typeface="Helvetica" pitchFamily="34" charset="0"/>
                <a:ea typeface="ＭＳ Ｐゴシック"/>
              </a:rPr>
              <a:t>Integración con otras herramientas: </a:t>
            </a:r>
            <a:r>
              <a:rPr lang="es-ES" sz="800" dirty="0" smtClean="0">
                <a:solidFill>
                  <a:srgbClr val="000000"/>
                </a:solidFill>
                <a:latin typeface="Helvetica" pitchFamily="34" charset="0"/>
                <a:ea typeface="ＭＳ Ｐゴシック"/>
              </a:rPr>
              <a:t> seguimiento de modelos, calidad de datos de modelos, gestor de políticas, alertas, limites, ...</a:t>
            </a:r>
            <a:endParaRPr lang="es-ES" sz="800" dirty="0">
              <a:solidFill>
                <a:srgbClr val="000000"/>
              </a:solidFill>
              <a:latin typeface="Helvetica" pitchFamily="34" charset="0"/>
              <a:ea typeface="ＭＳ Ｐゴシック"/>
            </a:endParaRPr>
          </a:p>
        </p:txBody>
      </p:sp>
      <p:sp>
        <p:nvSpPr>
          <p:cNvPr id="53" name="14 Rectángulo"/>
          <p:cNvSpPr>
            <a:spLocks/>
          </p:cNvSpPr>
          <p:nvPr/>
        </p:nvSpPr>
        <p:spPr bwMode="auto">
          <a:xfrm>
            <a:off x="573088" y="3674914"/>
            <a:ext cx="2124000" cy="869469"/>
          </a:xfrm>
          <a:prstGeom prst="accentCallout2">
            <a:avLst>
              <a:gd name="adj1" fmla="val 51743"/>
              <a:gd name="adj2" fmla="val 106591"/>
              <a:gd name="adj3" fmla="val 52157"/>
              <a:gd name="adj4" fmla="val 116037"/>
              <a:gd name="adj5" fmla="val 9938"/>
              <a:gd name="adj6" fmla="val 123935"/>
            </a:avLst>
          </a:prstGeom>
          <a:noFill/>
          <a:ln w="9525" algn="ctr">
            <a:solidFill>
              <a:schemeClr val="tx1"/>
            </a:solidFill>
            <a:miter lim="800000"/>
            <a:headEnd/>
            <a:tailEnd type="oval"/>
          </a:ln>
          <a:extLst>
            <a:ext uri="{909E8E84-426E-40DD-AFC4-6F175D3DCCD1}">
              <a14:hiddenFill xmlns:a14="http://schemas.microsoft.com/office/drawing/2010/main">
                <a:solidFill>
                  <a:srgbClr val="FFFFFF"/>
                </a:solidFill>
              </a14:hiddenFill>
            </a:ext>
          </a:extLst>
        </p:spPr>
        <p:txBody>
          <a:bodyPr lIns="0" rIns="0"/>
          <a:lstStyle>
            <a:lvl1pPr marL="85725" indent="-85725" eaLnBrk="0" hangingPunct="0">
              <a:defRPr sz="1000">
                <a:solidFill>
                  <a:schemeClr val="tx2"/>
                </a:solidFill>
                <a:latin typeface="Arial" pitchFamily="34" charset="0"/>
              </a:defRPr>
            </a:lvl1pPr>
            <a:lvl2pPr marL="742950" indent="-285750" eaLnBrk="0" hangingPunct="0">
              <a:defRPr sz="1000">
                <a:solidFill>
                  <a:schemeClr val="tx2"/>
                </a:solidFill>
                <a:latin typeface="Arial" pitchFamily="34" charset="0"/>
              </a:defRPr>
            </a:lvl2pPr>
            <a:lvl3pPr marL="1143000" indent="-228600" eaLnBrk="0" hangingPunct="0">
              <a:defRPr sz="1000">
                <a:solidFill>
                  <a:schemeClr val="tx2"/>
                </a:solidFill>
                <a:latin typeface="Arial" pitchFamily="34" charset="0"/>
              </a:defRPr>
            </a:lvl3pPr>
            <a:lvl4pPr marL="1600200" indent="-228600" eaLnBrk="0" hangingPunct="0">
              <a:defRPr sz="1000">
                <a:solidFill>
                  <a:schemeClr val="tx2"/>
                </a:solidFill>
                <a:latin typeface="Arial" pitchFamily="34" charset="0"/>
              </a:defRPr>
            </a:lvl4pPr>
            <a:lvl5pPr marL="2057400" indent="-228600" eaLnBrk="0" hangingPunct="0">
              <a:defRPr sz="1000">
                <a:solidFill>
                  <a:schemeClr val="tx2"/>
                </a:solidFill>
                <a:latin typeface="Arial" pitchFamily="34" charset="0"/>
              </a:defRPr>
            </a:lvl5pPr>
            <a:lvl6pPr marL="2514600" indent="-228600" algn="ctr" eaLnBrk="0" fontAlgn="base" hangingPunct="0">
              <a:spcBef>
                <a:spcPct val="0"/>
              </a:spcBef>
              <a:spcAft>
                <a:spcPct val="0"/>
              </a:spcAft>
              <a:defRPr sz="1000">
                <a:solidFill>
                  <a:schemeClr val="tx2"/>
                </a:solidFill>
                <a:latin typeface="Arial" pitchFamily="34" charset="0"/>
              </a:defRPr>
            </a:lvl6pPr>
            <a:lvl7pPr marL="2971800" indent="-228600" algn="ctr" eaLnBrk="0" fontAlgn="base" hangingPunct="0">
              <a:spcBef>
                <a:spcPct val="0"/>
              </a:spcBef>
              <a:spcAft>
                <a:spcPct val="0"/>
              </a:spcAft>
              <a:defRPr sz="1000">
                <a:solidFill>
                  <a:schemeClr val="tx2"/>
                </a:solidFill>
                <a:latin typeface="Arial" pitchFamily="34" charset="0"/>
              </a:defRPr>
            </a:lvl7pPr>
            <a:lvl8pPr marL="3429000" indent="-228600" algn="ctr" eaLnBrk="0" fontAlgn="base" hangingPunct="0">
              <a:spcBef>
                <a:spcPct val="0"/>
              </a:spcBef>
              <a:spcAft>
                <a:spcPct val="0"/>
              </a:spcAft>
              <a:defRPr sz="1000">
                <a:solidFill>
                  <a:schemeClr val="tx2"/>
                </a:solidFill>
                <a:latin typeface="Arial" pitchFamily="34" charset="0"/>
              </a:defRPr>
            </a:lvl8pPr>
            <a:lvl9pPr marL="3886200" indent="-228600" algn="ctr" eaLnBrk="0" fontAlgn="base" hangingPunct="0">
              <a:spcBef>
                <a:spcPct val="0"/>
              </a:spcBef>
              <a:spcAft>
                <a:spcPct val="0"/>
              </a:spcAft>
              <a:defRPr sz="1000">
                <a:solidFill>
                  <a:schemeClr val="tx2"/>
                </a:solidFill>
                <a:latin typeface="Arial" pitchFamily="34" charset="0"/>
              </a:defRPr>
            </a:lvl9pPr>
          </a:lstStyle>
          <a:p>
            <a:pPr marL="0" indent="0" eaLnBrk="1" fontAlgn="auto" hangingPunct="1">
              <a:spcBef>
                <a:spcPts val="300"/>
              </a:spcBef>
              <a:spcAft>
                <a:spcPts val="300"/>
              </a:spcAft>
              <a:defRPr/>
            </a:pPr>
            <a:endParaRPr lang="es-ES" altLang="es-ES" sz="1200" kern="0" dirty="0" smtClean="0">
              <a:solidFill>
                <a:srgbClr val="000000"/>
              </a:solidFill>
              <a:ea typeface="ＭＳ Ｐゴシック"/>
            </a:endParaRPr>
          </a:p>
        </p:txBody>
      </p:sp>
      <p:sp>
        <p:nvSpPr>
          <p:cNvPr id="54" name="Rounded Rectangle 53"/>
          <p:cNvSpPr/>
          <p:nvPr/>
        </p:nvSpPr>
        <p:spPr>
          <a:xfrm>
            <a:off x="6133887" y="1480115"/>
            <a:ext cx="2457220" cy="1523494"/>
          </a:xfrm>
          <a:prstGeom prst="roundRect">
            <a:avLst>
              <a:gd name="adj" fmla="val 0"/>
            </a:avLst>
          </a:prstGeom>
          <a:noFill/>
          <a:ln w="12700">
            <a:noFill/>
            <a:miter lim="800000"/>
            <a:headEnd/>
            <a:tailEnd/>
          </a:ln>
        </p:spPr>
        <p:txBody>
          <a:bodyPr wrap="square">
            <a:spAutoFit/>
          </a:bodyPr>
          <a:lstStyle/>
          <a:p>
            <a:pPr marL="162625" lvl="2" indent="-162625" algn="just" defTabSz="835612">
              <a:spcBef>
                <a:spcPts val="200"/>
              </a:spcBef>
              <a:spcAft>
                <a:spcPts val="100"/>
              </a:spcAft>
              <a:buFont typeface="Wingdings" panose="05000000000000000000" pitchFamily="2" charset="2"/>
              <a:buChar char="§"/>
              <a:defRPr/>
            </a:pPr>
            <a:r>
              <a:rPr lang="es-ES" sz="800" dirty="0" smtClean="0">
                <a:solidFill>
                  <a:srgbClr val="000000"/>
                </a:solidFill>
                <a:latin typeface="Helvetica" pitchFamily="34" charset="0"/>
                <a:ea typeface="ＭＳ Ｐゴシック"/>
              </a:rPr>
              <a:t>Desarrollo de </a:t>
            </a:r>
            <a:r>
              <a:rPr lang="es-ES" sz="800" b="1" i="1" dirty="0" err="1" smtClean="0">
                <a:solidFill>
                  <a:srgbClr val="000000"/>
                </a:solidFill>
                <a:latin typeface="Helvetica" pitchFamily="34" charset="0"/>
                <a:ea typeface="ＭＳ Ｐゴシック"/>
              </a:rPr>
              <a:t>framework</a:t>
            </a:r>
            <a:r>
              <a:rPr lang="es-ES" sz="800" b="1" dirty="0" smtClean="0">
                <a:solidFill>
                  <a:srgbClr val="000000"/>
                </a:solidFill>
                <a:latin typeface="Helvetica" pitchFamily="34" charset="0"/>
                <a:ea typeface="ＭＳ Ｐゴシック"/>
              </a:rPr>
              <a:t> y de apetito </a:t>
            </a:r>
            <a:r>
              <a:rPr lang="es-ES" sz="800" dirty="0" smtClean="0">
                <a:solidFill>
                  <a:srgbClr val="000000"/>
                </a:solidFill>
                <a:latin typeface="Helvetica" pitchFamily="34" charset="0"/>
                <a:ea typeface="ＭＳ Ｐゴシック"/>
              </a:rPr>
              <a:t>(métricas relativas a </a:t>
            </a:r>
            <a:r>
              <a:rPr lang="es-ES" sz="800" i="1" dirty="0" err="1" smtClean="0">
                <a:solidFill>
                  <a:srgbClr val="000000"/>
                </a:solidFill>
                <a:latin typeface="Helvetica" pitchFamily="34" charset="0"/>
                <a:ea typeface="ＭＳ Ｐゴシック"/>
              </a:rPr>
              <a:t>workflow</a:t>
            </a:r>
            <a:r>
              <a:rPr lang="es-ES" sz="800" dirty="0" smtClean="0">
                <a:solidFill>
                  <a:srgbClr val="000000"/>
                </a:solidFill>
                <a:latin typeface="Helvetica" pitchFamily="34" charset="0"/>
                <a:ea typeface="ＭＳ Ｐゴシック"/>
              </a:rPr>
              <a:t>, </a:t>
            </a:r>
            <a:r>
              <a:rPr lang="es-ES" sz="800" i="1" dirty="0" err="1" smtClean="0">
                <a:solidFill>
                  <a:srgbClr val="000000"/>
                </a:solidFill>
                <a:latin typeface="Helvetica" pitchFamily="34" charset="0"/>
                <a:ea typeface="ＭＳ Ｐゴシック"/>
              </a:rPr>
              <a:t>findings</a:t>
            </a:r>
            <a:r>
              <a:rPr lang="es-ES" sz="800" dirty="0" smtClean="0">
                <a:solidFill>
                  <a:srgbClr val="000000"/>
                </a:solidFill>
                <a:latin typeface="Helvetica" pitchFamily="34" charset="0"/>
                <a:ea typeface="ＭＳ Ｐゴシック"/>
              </a:rPr>
              <a:t>, </a:t>
            </a:r>
            <a:r>
              <a:rPr lang="es-ES" sz="800" i="1" dirty="0" smtClean="0">
                <a:solidFill>
                  <a:srgbClr val="000000"/>
                </a:solidFill>
                <a:latin typeface="Helvetica" pitchFamily="34" charset="0"/>
                <a:ea typeface="ＭＳ Ｐゴシック"/>
              </a:rPr>
              <a:t>performance</a:t>
            </a:r>
            <a:r>
              <a:rPr lang="es-ES" sz="800" dirty="0" smtClean="0">
                <a:solidFill>
                  <a:srgbClr val="000000"/>
                </a:solidFill>
                <a:latin typeface="Helvetica" pitchFamily="34" charset="0"/>
                <a:ea typeface="ＭＳ Ｐゴシック"/>
              </a:rPr>
              <a:t>,  ...)</a:t>
            </a:r>
          </a:p>
          <a:p>
            <a:pPr marL="162625" lvl="2" indent="-162625" algn="just" defTabSz="835612">
              <a:spcBef>
                <a:spcPts val="200"/>
              </a:spcBef>
              <a:spcAft>
                <a:spcPts val="100"/>
              </a:spcAft>
              <a:buFont typeface="Wingdings" panose="05000000000000000000" pitchFamily="2" charset="2"/>
              <a:buChar char="§"/>
              <a:defRPr/>
            </a:pPr>
            <a:r>
              <a:rPr lang="es-ES" sz="800" b="1" dirty="0" smtClean="0">
                <a:solidFill>
                  <a:srgbClr val="000000"/>
                </a:solidFill>
                <a:latin typeface="Helvetica" pitchFamily="34" charset="0"/>
                <a:ea typeface="ＭＳ Ｐゴシック"/>
              </a:rPr>
              <a:t>Políticas y procedimientos</a:t>
            </a:r>
            <a:r>
              <a:rPr lang="es-ES" sz="800" dirty="0" smtClean="0">
                <a:solidFill>
                  <a:srgbClr val="000000"/>
                </a:solidFill>
                <a:latin typeface="Helvetica" pitchFamily="34" charset="0"/>
                <a:ea typeface="ＭＳ Ｐゴシック"/>
              </a:rPr>
              <a:t> con </a:t>
            </a:r>
            <a:r>
              <a:rPr lang="es-ES" sz="800" b="1" dirty="0" smtClean="0">
                <a:solidFill>
                  <a:srgbClr val="000000"/>
                </a:solidFill>
                <a:latin typeface="Helvetica" pitchFamily="34" charset="0"/>
                <a:ea typeface="ＭＳ Ｐゴシック"/>
              </a:rPr>
              <a:t>visión </a:t>
            </a:r>
            <a:r>
              <a:rPr lang="es-ES" sz="800" b="1" i="1" dirty="0" err="1" smtClean="0">
                <a:solidFill>
                  <a:srgbClr val="000000"/>
                </a:solidFill>
                <a:latin typeface="Helvetica" pitchFamily="34" charset="0"/>
                <a:ea typeface="ＭＳ Ｐゴシック"/>
              </a:rPr>
              <a:t>end</a:t>
            </a:r>
            <a:r>
              <a:rPr lang="es-ES" sz="800" b="1" i="1" dirty="0" smtClean="0">
                <a:solidFill>
                  <a:srgbClr val="000000"/>
                </a:solidFill>
                <a:latin typeface="Helvetica" pitchFamily="34" charset="0"/>
                <a:ea typeface="ＭＳ Ｐゴシック"/>
              </a:rPr>
              <a:t> to </a:t>
            </a:r>
            <a:r>
              <a:rPr lang="es-ES" sz="800" b="1" i="1" dirty="0" err="1" smtClean="0">
                <a:solidFill>
                  <a:srgbClr val="000000"/>
                </a:solidFill>
                <a:latin typeface="Helvetica" pitchFamily="34" charset="0"/>
                <a:ea typeface="ＭＳ Ｐゴシック"/>
              </a:rPr>
              <a:t>end</a:t>
            </a:r>
            <a:r>
              <a:rPr lang="es-ES" sz="800" i="1" dirty="0" smtClean="0">
                <a:solidFill>
                  <a:srgbClr val="000000"/>
                </a:solidFill>
                <a:latin typeface="Helvetica" pitchFamily="34" charset="0"/>
                <a:ea typeface="ＭＳ Ｐゴシック"/>
              </a:rPr>
              <a:t> </a:t>
            </a:r>
            <a:r>
              <a:rPr lang="es-ES" sz="800" dirty="0" smtClean="0">
                <a:solidFill>
                  <a:srgbClr val="000000"/>
                </a:solidFill>
                <a:latin typeface="Helvetica" pitchFamily="34" charset="0"/>
                <a:ea typeface="ＭＳ Ｐゴシック"/>
              </a:rPr>
              <a:t>(planificación, desarrollo, validación interna, aprobación, implantación, usos, seguimiento, ...)</a:t>
            </a:r>
          </a:p>
          <a:p>
            <a:pPr marL="162625" lvl="2" indent="-162625" algn="just" defTabSz="835612">
              <a:spcBef>
                <a:spcPts val="200"/>
              </a:spcBef>
              <a:spcAft>
                <a:spcPts val="100"/>
              </a:spcAft>
              <a:buFont typeface="Wingdings" panose="05000000000000000000" pitchFamily="2" charset="2"/>
              <a:buChar char="§"/>
              <a:defRPr/>
            </a:pPr>
            <a:r>
              <a:rPr lang="pt-BR" sz="800" b="1" dirty="0">
                <a:solidFill>
                  <a:srgbClr val="000000"/>
                </a:solidFill>
                <a:latin typeface="Helvetica" pitchFamily="34" charset="0"/>
                <a:ea typeface="ＭＳ Ｐゴシック"/>
              </a:rPr>
              <a:t>Inventario y </a:t>
            </a:r>
            <a:r>
              <a:rPr lang="pt-BR" sz="800" b="1" i="1" dirty="0" err="1">
                <a:solidFill>
                  <a:srgbClr val="000000"/>
                </a:solidFill>
                <a:latin typeface="Helvetica" pitchFamily="34" charset="0"/>
                <a:ea typeface="ＭＳ Ｐゴシック"/>
              </a:rPr>
              <a:t>tiering</a:t>
            </a:r>
            <a:r>
              <a:rPr lang="pt-BR" sz="800" b="1" dirty="0">
                <a:solidFill>
                  <a:srgbClr val="000000"/>
                </a:solidFill>
                <a:latin typeface="Helvetica" pitchFamily="34" charset="0"/>
                <a:ea typeface="ＭＳ Ｐゴシック"/>
              </a:rPr>
              <a:t>:</a:t>
            </a:r>
            <a:r>
              <a:rPr lang="pt-BR" sz="800" dirty="0">
                <a:solidFill>
                  <a:srgbClr val="000000"/>
                </a:solidFill>
                <a:latin typeface="Helvetica" pitchFamily="34" charset="0"/>
                <a:ea typeface="ＭＳ Ｐゴシック"/>
              </a:rPr>
              <a:t> modelo </a:t>
            </a:r>
            <a:r>
              <a:rPr lang="pt-BR" sz="800" dirty="0" smtClean="0">
                <a:solidFill>
                  <a:srgbClr val="000000"/>
                </a:solidFill>
                <a:latin typeface="Helvetica" pitchFamily="34" charset="0"/>
                <a:ea typeface="ＭＳ Ｐゴシック"/>
              </a:rPr>
              <a:t>vs. </a:t>
            </a:r>
            <a:r>
              <a:rPr lang="pt-BR" sz="800" dirty="0">
                <a:solidFill>
                  <a:srgbClr val="000000"/>
                </a:solidFill>
                <a:latin typeface="Helvetica" pitchFamily="34" charset="0"/>
                <a:ea typeface="ＭＳ Ｐゴシック"/>
              </a:rPr>
              <a:t>no </a:t>
            </a:r>
            <a:r>
              <a:rPr lang="pt-BR" sz="800" dirty="0" smtClean="0">
                <a:solidFill>
                  <a:srgbClr val="000000"/>
                </a:solidFill>
                <a:latin typeface="Helvetica" pitchFamily="34" charset="0"/>
                <a:ea typeface="ＭＳ Ｐゴシック"/>
              </a:rPr>
              <a:t>modelo, </a:t>
            </a:r>
            <a:r>
              <a:rPr lang="pt-BR" sz="800" i="1" dirty="0" err="1" smtClean="0">
                <a:solidFill>
                  <a:srgbClr val="000000"/>
                </a:solidFill>
                <a:latin typeface="Helvetica" pitchFamily="34" charset="0"/>
                <a:ea typeface="ＭＳ Ｐゴシック"/>
              </a:rPr>
              <a:t>tiering</a:t>
            </a:r>
            <a:r>
              <a:rPr lang="pt-BR" sz="800" i="1" dirty="0" smtClean="0">
                <a:solidFill>
                  <a:srgbClr val="000000"/>
                </a:solidFill>
                <a:latin typeface="Helvetica" pitchFamily="34" charset="0"/>
                <a:ea typeface="ＭＳ Ｐゴシック"/>
              </a:rPr>
              <a:t> </a:t>
            </a:r>
            <a:r>
              <a:rPr lang="pt-BR" sz="800" dirty="0" smtClean="0">
                <a:solidFill>
                  <a:srgbClr val="000000"/>
                </a:solidFill>
                <a:latin typeface="Helvetica" pitchFamily="34" charset="0"/>
                <a:ea typeface="ＭＳ Ｐゴシック"/>
              </a:rPr>
              <a:t>(</a:t>
            </a:r>
            <a:r>
              <a:rPr lang="pt-BR" sz="800" dirty="0" err="1" smtClean="0">
                <a:solidFill>
                  <a:srgbClr val="000000"/>
                </a:solidFill>
                <a:latin typeface="Helvetica" pitchFamily="34" charset="0"/>
                <a:ea typeface="ＭＳ Ｐゴシック"/>
              </a:rPr>
              <a:t>materialidad</a:t>
            </a:r>
            <a:r>
              <a:rPr lang="pt-BR" sz="800" dirty="0" smtClean="0">
                <a:solidFill>
                  <a:srgbClr val="000000"/>
                </a:solidFill>
                <a:latin typeface="Helvetica" pitchFamily="34" charset="0"/>
                <a:ea typeface="ＭＳ Ｐゴシック"/>
              </a:rPr>
              <a:t>, </a:t>
            </a:r>
            <a:r>
              <a:rPr lang="pt-BR" sz="800" dirty="0" err="1" smtClean="0">
                <a:solidFill>
                  <a:srgbClr val="000000"/>
                </a:solidFill>
                <a:latin typeface="Helvetica" pitchFamily="34" charset="0"/>
                <a:ea typeface="ＭＳ Ｐゴシック"/>
              </a:rPr>
              <a:t>relevancia</a:t>
            </a:r>
            <a:r>
              <a:rPr lang="pt-BR" sz="800" dirty="0" smtClean="0">
                <a:solidFill>
                  <a:srgbClr val="000000"/>
                </a:solidFill>
                <a:latin typeface="Helvetica" pitchFamily="34" charset="0"/>
                <a:ea typeface="ＭＳ Ｐゴシック"/>
              </a:rPr>
              <a:t> de </a:t>
            </a:r>
            <a:r>
              <a:rPr lang="pt-BR" sz="800" dirty="0" err="1" smtClean="0">
                <a:solidFill>
                  <a:srgbClr val="000000"/>
                </a:solidFill>
                <a:latin typeface="Helvetica" pitchFamily="34" charset="0"/>
                <a:ea typeface="ＭＳ Ｐゴシック"/>
              </a:rPr>
              <a:t>su</a:t>
            </a:r>
            <a:r>
              <a:rPr lang="pt-BR" sz="800" dirty="0" smtClean="0">
                <a:solidFill>
                  <a:srgbClr val="000000"/>
                </a:solidFill>
                <a:latin typeface="Helvetica" pitchFamily="34" charset="0"/>
                <a:ea typeface="ＭＳ Ｐゴシック"/>
              </a:rPr>
              <a:t> uso, </a:t>
            </a:r>
            <a:r>
              <a:rPr lang="pt-BR" sz="800" dirty="0">
                <a:solidFill>
                  <a:srgbClr val="000000"/>
                </a:solidFill>
                <a:latin typeface="Helvetica" pitchFamily="34" charset="0"/>
                <a:ea typeface="ＭＳ Ｐゴシック"/>
              </a:rPr>
              <a:t>complejidad / </a:t>
            </a:r>
            <a:r>
              <a:rPr lang="pt-BR" sz="800" dirty="0" smtClean="0">
                <a:solidFill>
                  <a:srgbClr val="000000"/>
                </a:solidFill>
                <a:latin typeface="Helvetica" pitchFamily="34" charset="0"/>
                <a:ea typeface="ＭＳ Ｐゴシック"/>
              </a:rPr>
              <a:t>madurez), </a:t>
            </a:r>
            <a:r>
              <a:rPr lang="pt-BR" sz="800" i="1" dirty="0">
                <a:solidFill>
                  <a:srgbClr val="000000"/>
                </a:solidFill>
                <a:latin typeface="Helvetica" pitchFamily="34" charset="0"/>
                <a:ea typeface="ＭＳ Ｐゴシック"/>
              </a:rPr>
              <a:t>tiering</a:t>
            </a:r>
            <a:r>
              <a:rPr lang="pt-BR" sz="800" dirty="0">
                <a:solidFill>
                  <a:srgbClr val="000000"/>
                </a:solidFill>
                <a:latin typeface="Helvetica" pitchFamily="34" charset="0"/>
                <a:ea typeface="ＭＳ Ｐゴシック"/>
              </a:rPr>
              <a:t> pre y post </a:t>
            </a:r>
            <a:r>
              <a:rPr lang="pt-BR" sz="800" dirty="0" err="1" smtClean="0">
                <a:solidFill>
                  <a:srgbClr val="000000"/>
                </a:solidFill>
                <a:latin typeface="Helvetica" pitchFamily="34" charset="0"/>
                <a:ea typeface="ＭＳ Ｐゴシック"/>
              </a:rPr>
              <a:t>mitigación</a:t>
            </a:r>
            <a:r>
              <a:rPr lang="pt-BR" sz="800" dirty="0" smtClean="0">
                <a:solidFill>
                  <a:srgbClr val="000000"/>
                </a:solidFill>
                <a:latin typeface="Helvetica" pitchFamily="34" charset="0"/>
                <a:ea typeface="ＭＳ Ｐゴシック"/>
              </a:rPr>
              <a:t>, </a:t>
            </a:r>
            <a:r>
              <a:rPr lang="pt-BR" sz="800" dirty="0">
                <a:solidFill>
                  <a:srgbClr val="000000"/>
                </a:solidFill>
                <a:latin typeface="Helvetica" pitchFamily="34" charset="0"/>
                <a:ea typeface="ＭＳ Ｐゴシック"/>
              </a:rPr>
              <a:t>...</a:t>
            </a:r>
          </a:p>
        </p:txBody>
      </p:sp>
      <p:sp>
        <p:nvSpPr>
          <p:cNvPr id="55" name="22 Rectángulo"/>
          <p:cNvSpPr>
            <a:spLocks/>
          </p:cNvSpPr>
          <p:nvPr/>
        </p:nvSpPr>
        <p:spPr bwMode="auto">
          <a:xfrm>
            <a:off x="6298688" y="1499702"/>
            <a:ext cx="2706688" cy="1134575"/>
          </a:xfrm>
          <a:prstGeom prst="accentCallout2">
            <a:avLst>
              <a:gd name="adj1" fmla="val 14187"/>
              <a:gd name="adj2" fmla="val -6579"/>
              <a:gd name="adj3" fmla="val 72000"/>
              <a:gd name="adj4" fmla="val -9963"/>
              <a:gd name="adj5" fmla="val 89816"/>
              <a:gd name="adj6" fmla="val -15310"/>
            </a:avLst>
          </a:prstGeom>
          <a:noFill/>
          <a:ln w="9525" algn="ctr">
            <a:solidFill>
              <a:schemeClr val="tx1"/>
            </a:solidFill>
            <a:miter lim="800000"/>
            <a:headEnd/>
            <a:tailEnd type="oval"/>
          </a:ln>
          <a:extLst>
            <a:ext uri="{909E8E84-426E-40DD-AFC4-6F175D3DCCD1}">
              <a14:hiddenFill xmlns:a14="http://schemas.microsoft.com/office/drawing/2010/main">
                <a:solidFill>
                  <a:srgbClr val="FFFFFF"/>
                </a:solidFill>
              </a14:hiddenFill>
            </a:ext>
          </a:extLst>
        </p:spPr>
        <p:txBody>
          <a:bodyPr lIns="36000" rIns="0"/>
          <a:lstStyle>
            <a:lvl1pPr marL="85725" indent="-85725" eaLnBrk="0" hangingPunct="0">
              <a:defRPr sz="1000">
                <a:solidFill>
                  <a:schemeClr val="tx2"/>
                </a:solidFill>
                <a:latin typeface="Arial" pitchFamily="34" charset="0"/>
              </a:defRPr>
            </a:lvl1pPr>
            <a:lvl2pPr marL="742950" indent="-285750" eaLnBrk="0" hangingPunct="0">
              <a:defRPr sz="1000">
                <a:solidFill>
                  <a:schemeClr val="tx2"/>
                </a:solidFill>
                <a:latin typeface="Arial" pitchFamily="34" charset="0"/>
              </a:defRPr>
            </a:lvl2pPr>
            <a:lvl3pPr marL="1143000" indent="-228600" eaLnBrk="0" hangingPunct="0">
              <a:defRPr sz="1000">
                <a:solidFill>
                  <a:schemeClr val="tx2"/>
                </a:solidFill>
                <a:latin typeface="Arial" pitchFamily="34" charset="0"/>
              </a:defRPr>
            </a:lvl3pPr>
            <a:lvl4pPr marL="1600200" indent="-228600" eaLnBrk="0" hangingPunct="0">
              <a:defRPr sz="1000">
                <a:solidFill>
                  <a:schemeClr val="tx2"/>
                </a:solidFill>
                <a:latin typeface="Arial" pitchFamily="34" charset="0"/>
              </a:defRPr>
            </a:lvl4pPr>
            <a:lvl5pPr marL="2057400" indent="-228600" eaLnBrk="0" hangingPunct="0">
              <a:defRPr sz="1000">
                <a:solidFill>
                  <a:schemeClr val="tx2"/>
                </a:solidFill>
                <a:latin typeface="Arial" pitchFamily="34" charset="0"/>
              </a:defRPr>
            </a:lvl5pPr>
            <a:lvl6pPr marL="2514600" indent="-228600" algn="ctr" eaLnBrk="0" fontAlgn="base" hangingPunct="0">
              <a:spcBef>
                <a:spcPct val="0"/>
              </a:spcBef>
              <a:spcAft>
                <a:spcPct val="0"/>
              </a:spcAft>
              <a:defRPr sz="1000">
                <a:solidFill>
                  <a:schemeClr val="tx2"/>
                </a:solidFill>
                <a:latin typeface="Arial" pitchFamily="34" charset="0"/>
              </a:defRPr>
            </a:lvl6pPr>
            <a:lvl7pPr marL="2971800" indent="-228600" algn="ctr" eaLnBrk="0" fontAlgn="base" hangingPunct="0">
              <a:spcBef>
                <a:spcPct val="0"/>
              </a:spcBef>
              <a:spcAft>
                <a:spcPct val="0"/>
              </a:spcAft>
              <a:defRPr sz="1000">
                <a:solidFill>
                  <a:schemeClr val="tx2"/>
                </a:solidFill>
                <a:latin typeface="Arial" pitchFamily="34" charset="0"/>
              </a:defRPr>
            </a:lvl7pPr>
            <a:lvl8pPr marL="3429000" indent="-228600" algn="ctr" eaLnBrk="0" fontAlgn="base" hangingPunct="0">
              <a:spcBef>
                <a:spcPct val="0"/>
              </a:spcBef>
              <a:spcAft>
                <a:spcPct val="0"/>
              </a:spcAft>
              <a:defRPr sz="1000">
                <a:solidFill>
                  <a:schemeClr val="tx2"/>
                </a:solidFill>
                <a:latin typeface="Arial" pitchFamily="34" charset="0"/>
              </a:defRPr>
            </a:lvl8pPr>
            <a:lvl9pPr marL="3886200" indent="-228600" algn="ctr" eaLnBrk="0" fontAlgn="base" hangingPunct="0">
              <a:spcBef>
                <a:spcPct val="0"/>
              </a:spcBef>
              <a:spcAft>
                <a:spcPct val="0"/>
              </a:spcAft>
              <a:defRPr sz="1000">
                <a:solidFill>
                  <a:schemeClr val="tx2"/>
                </a:solidFill>
                <a:latin typeface="Arial" pitchFamily="34" charset="0"/>
              </a:defRPr>
            </a:lvl9pPr>
          </a:lstStyle>
          <a:p>
            <a:pPr marL="171450" indent="-171450" eaLnBrk="1" fontAlgn="auto" hangingPunct="1">
              <a:spcBef>
                <a:spcPts val="0"/>
              </a:spcBef>
              <a:spcAft>
                <a:spcPts val="300"/>
              </a:spcAft>
              <a:buFont typeface="Wingdings" panose="05000000000000000000" pitchFamily="2" charset="2"/>
              <a:buChar char="§"/>
              <a:defRPr/>
            </a:pPr>
            <a:endParaRPr lang="es-ES" altLang="es-ES" sz="1200" kern="0" dirty="0" smtClean="0">
              <a:solidFill>
                <a:srgbClr val="000000"/>
              </a:solidFill>
              <a:ea typeface="ＭＳ Ｐゴシック"/>
            </a:endParaRPr>
          </a:p>
        </p:txBody>
      </p:sp>
      <p:sp>
        <p:nvSpPr>
          <p:cNvPr id="56" name="Rounded Rectangle 55"/>
          <p:cNvSpPr/>
          <p:nvPr/>
        </p:nvSpPr>
        <p:spPr>
          <a:xfrm>
            <a:off x="6133887" y="3098934"/>
            <a:ext cx="2457220" cy="1438855"/>
          </a:xfrm>
          <a:prstGeom prst="roundRect">
            <a:avLst>
              <a:gd name="adj" fmla="val 0"/>
            </a:avLst>
          </a:prstGeom>
          <a:noFill/>
          <a:ln w="12700">
            <a:noFill/>
            <a:miter lim="800000"/>
            <a:headEnd/>
            <a:tailEnd/>
          </a:ln>
        </p:spPr>
        <p:txBody>
          <a:bodyPr wrap="square">
            <a:spAutoFit/>
          </a:bodyPr>
          <a:lstStyle/>
          <a:p>
            <a:pPr marL="162625" lvl="2" indent="-162625" algn="just" defTabSz="835612">
              <a:spcBef>
                <a:spcPts val="200"/>
              </a:spcBef>
              <a:spcAft>
                <a:spcPts val="100"/>
              </a:spcAft>
              <a:buFont typeface="Wingdings" panose="05000000000000000000" pitchFamily="2" charset="2"/>
              <a:buChar char="§"/>
              <a:defRPr/>
            </a:pPr>
            <a:r>
              <a:rPr lang="pt-BR" sz="800" b="1" dirty="0">
                <a:solidFill>
                  <a:srgbClr val="000000"/>
                </a:solidFill>
                <a:latin typeface="Helvetica" pitchFamily="34" charset="0"/>
                <a:ea typeface="ＭＳ Ｐゴシック"/>
              </a:rPr>
              <a:t>Mejora de modelos </a:t>
            </a:r>
            <a:r>
              <a:rPr lang="pt-BR" sz="800" dirty="0">
                <a:solidFill>
                  <a:srgbClr val="000000"/>
                </a:solidFill>
                <a:latin typeface="Helvetica" pitchFamily="34" charset="0"/>
                <a:ea typeface="ＭＳ Ｐゴシック"/>
              </a:rPr>
              <a:t>existentes fruto del desarrollo de </a:t>
            </a:r>
            <a:r>
              <a:rPr lang="pt-BR" sz="800" dirty="0" smtClean="0">
                <a:solidFill>
                  <a:srgbClr val="000000"/>
                </a:solidFill>
                <a:latin typeface="Helvetica" pitchFamily="34" charset="0"/>
                <a:ea typeface="ＭＳ Ｐゴシック"/>
              </a:rPr>
              <a:t>MRM</a:t>
            </a:r>
          </a:p>
          <a:p>
            <a:pPr marL="162625" lvl="2" indent="-162625" algn="just" defTabSz="835612">
              <a:spcBef>
                <a:spcPts val="200"/>
              </a:spcBef>
              <a:spcAft>
                <a:spcPts val="100"/>
              </a:spcAft>
              <a:buFont typeface="Wingdings" panose="05000000000000000000" pitchFamily="2" charset="2"/>
              <a:buChar char="§"/>
              <a:defRPr/>
            </a:pPr>
            <a:r>
              <a:rPr lang="pt-BR" sz="800" b="1" dirty="0" smtClean="0">
                <a:solidFill>
                  <a:srgbClr val="000000"/>
                </a:solidFill>
                <a:latin typeface="Helvetica" pitchFamily="34" charset="0"/>
                <a:ea typeface="ＭＳ Ｐゴシック"/>
              </a:rPr>
              <a:t>Racionalización </a:t>
            </a:r>
            <a:r>
              <a:rPr lang="pt-BR" sz="800" b="1" dirty="0">
                <a:solidFill>
                  <a:srgbClr val="000000"/>
                </a:solidFill>
                <a:latin typeface="Helvetica" pitchFamily="34" charset="0"/>
                <a:ea typeface="ＭＳ Ｐゴシック"/>
              </a:rPr>
              <a:t>y mejora</a:t>
            </a:r>
            <a:r>
              <a:rPr lang="pt-BR" sz="800" dirty="0">
                <a:solidFill>
                  <a:srgbClr val="000000"/>
                </a:solidFill>
                <a:latin typeface="Helvetica" pitchFamily="34" charset="0"/>
                <a:ea typeface="ＭＳ Ｐゴシック"/>
              </a:rPr>
              <a:t> del </a:t>
            </a:r>
            <a:r>
              <a:rPr lang="pt-BR" sz="800" b="1" dirty="0">
                <a:solidFill>
                  <a:srgbClr val="000000"/>
                </a:solidFill>
                <a:latin typeface="Helvetica" pitchFamily="34" charset="0"/>
                <a:ea typeface="ＭＳ Ｐゴシック"/>
              </a:rPr>
              <a:t>inventario </a:t>
            </a:r>
            <a:r>
              <a:rPr lang="pt-BR" sz="800" dirty="0">
                <a:solidFill>
                  <a:srgbClr val="000000"/>
                </a:solidFill>
                <a:latin typeface="Helvetica" pitchFamily="34" charset="0"/>
                <a:ea typeface="ＭＳ Ｐゴシック"/>
              </a:rPr>
              <a:t>de modelos</a:t>
            </a:r>
          </a:p>
          <a:p>
            <a:pPr marL="162625" lvl="2" indent="-162625" algn="just" defTabSz="835612">
              <a:spcBef>
                <a:spcPts val="200"/>
              </a:spcBef>
              <a:spcAft>
                <a:spcPts val="100"/>
              </a:spcAft>
              <a:buFont typeface="Wingdings" panose="05000000000000000000" pitchFamily="2" charset="2"/>
              <a:buChar char="§"/>
              <a:defRPr/>
            </a:pPr>
            <a:r>
              <a:rPr lang="pt-BR" sz="800" b="1" dirty="0">
                <a:solidFill>
                  <a:srgbClr val="000000"/>
                </a:solidFill>
                <a:latin typeface="Helvetica" pitchFamily="34" charset="0"/>
                <a:ea typeface="ＭＳ Ｐゴシック"/>
              </a:rPr>
              <a:t>Mayor agilidad</a:t>
            </a:r>
            <a:r>
              <a:rPr lang="pt-BR" sz="800" dirty="0">
                <a:solidFill>
                  <a:srgbClr val="000000"/>
                </a:solidFill>
                <a:latin typeface="Helvetica" pitchFamily="34" charset="0"/>
                <a:ea typeface="ＭＳ Ｐゴシック"/>
              </a:rPr>
              <a:t> en los procesos relativos a la gestión de los modelos (</a:t>
            </a:r>
            <a:r>
              <a:rPr lang="pt-BR" sz="800" dirty="0" smtClean="0">
                <a:solidFill>
                  <a:srgbClr val="000000"/>
                </a:solidFill>
                <a:latin typeface="Helvetica" pitchFamily="34" charset="0"/>
                <a:ea typeface="ＭＳ Ｐゴシック"/>
              </a:rPr>
              <a:t>p.ej. </a:t>
            </a:r>
            <a:r>
              <a:rPr lang="pt-BR" sz="800" dirty="0">
                <a:solidFill>
                  <a:srgbClr val="000000"/>
                </a:solidFill>
                <a:latin typeface="Helvetica" pitchFamily="34" charset="0"/>
                <a:ea typeface="ＭＳ Ｐゴシック"/>
              </a:rPr>
              <a:t>aprobación o </a:t>
            </a:r>
            <a:r>
              <a:rPr lang="pt-BR" sz="800" dirty="0" smtClean="0">
                <a:solidFill>
                  <a:srgbClr val="000000"/>
                </a:solidFill>
                <a:latin typeface="Helvetica" pitchFamily="34" charset="0"/>
                <a:ea typeface="ＭＳ Ｐゴシック"/>
              </a:rPr>
              <a:t>implantación)</a:t>
            </a:r>
            <a:endParaRPr lang="pt-BR" sz="800" dirty="0">
              <a:solidFill>
                <a:srgbClr val="000000"/>
              </a:solidFill>
              <a:latin typeface="Helvetica" pitchFamily="34" charset="0"/>
              <a:ea typeface="ＭＳ Ｐゴシック"/>
            </a:endParaRPr>
          </a:p>
          <a:p>
            <a:pPr marL="162625" lvl="2" indent="-162625" algn="just" defTabSz="835612">
              <a:spcBef>
                <a:spcPts val="200"/>
              </a:spcBef>
              <a:spcAft>
                <a:spcPts val="100"/>
              </a:spcAft>
              <a:buFont typeface="Wingdings" panose="05000000000000000000" pitchFamily="2" charset="2"/>
              <a:buChar char="§"/>
              <a:defRPr/>
            </a:pPr>
            <a:r>
              <a:rPr lang="pt-BR" sz="800" b="1" dirty="0" smtClean="0">
                <a:solidFill>
                  <a:srgbClr val="000000"/>
                </a:solidFill>
                <a:latin typeface="Helvetica" pitchFamily="34" charset="0"/>
                <a:ea typeface="ＭＳ Ｐゴシック"/>
              </a:rPr>
              <a:t>Eficiencia</a:t>
            </a:r>
            <a:r>
              <a:rPr lang="pt-BR" sz="800" dirty="0" smtClean="0">
                <a:solidFill>
                  <a:srgbClr val="000000"/>
                </a:solidFill>
                <a:latin typeface="Helvetica" pitchFamily="34" charset="0"/>
                <a:ea typeface="ＭＳ Ｐゴシック"/>
              </a:rPr>
              <a:t>: mejoras </a:t>
            </a:r>
            <a:r>
              <a:rPr lang="pt-BR" sz="800" dirty="0">
                <a:solidFill>
                  <a:srgbClr val="000000"/>
                </a:solidFill>
                <a:latin typeface="Helvetica" pitchFamily="34" charset="0"/>
                <a:ea typeface="ＭＳ Ｐゴシック"/>
              </a:rPr>
              <a:t>organizativas, procesos menos “pesados”, reaprovechamiento de </a:t>
            </a:r>
            <a:r>
              <a:rPr lang="pt-BR" sz="800" dirty="0" smtClean="0">
                <a:solidFill>
                  <a:srgbClr val="000000"/>
                </a:solidFill>
                <a:latin typeface="Helvetica" pitchFamily="34" charset="0"/>
                <a:ea typeface="ＭＳ Ｐゴシック"/>
              </a:rPr>
              <a:t>modelos, ...</a:t>
            </a:r>
            <a:endParaRPr lang="pt-BR" sz="800" dirty="0">
              <a:solidFill>
                <a:srgbClr val="000000"/>
              </a:solidFill>
              <a:latin typeface="Helvetica" pitchFamily="34" charset="0"/>
              <a:ea typeface="ＭＳ Ｐゴシック"/>
            </a:endParaRPr>
          </a:p>
        </p:txBody>
      </p:sp>
      <p:sp>
        <p:nvSpPr>
          <p:cNvPr id="57" name="22 Rectángulo"/>
          <p:cNvSpPr>
            <a:spLocks/>
          </p:cNvSpPr>
          <p:nvPr/>
        </p:nvSpPr>
        <p:spPr bwMode="auto">
          <a:xfrm>
            <a:off x="6296193" y="3120200"/>
            <a:ext cx="2645385" cy="1424183"/>
          </a:xfrm>
          <a:prstGeom prst="accentCallout2">
            <a:avLst>
              <a:gd name="adj1" fmla="val 65983"/>
              <a:gd name="adj2" fmla="val -6376"/>
              <a:gd name="adj3" fmla="val 64990"/>
              <a:gd name="adj4" fmla="val -11557"/>
              <a:gd name="adj5" fmla="val 49466"/>
              <a:gd name="adj6" fmla="val -16508"/>
            </a:avLst>
          </a:prstGeom>
          <a:noFill/>
          <a:ln w="9525" algn="ctr">
            <a:solidFill>
              <a:schemeClr val="tx1"/>
            </a:solidFill>
            <a:miter lim="800000"/>
            <a:headEnd/>
            <a:tailEnd type="oval"/>
          </a:ln>
          <a:extLst>
            <a:ext uri="{909E8E84-426E-40DD-AFC4-6F175D3DCCD1}">
              <a14:hiddenFill xmlns:a14="http://schemas.microsoft.com/office/drawing/2010/main">
                <a:solidFill>
                  <a:srgbClr val="FFFFFF"/>
                </a:solidFill>
              </a14:hiddenFill>
            </a:ext>
          </a:extLst>
        </p:spPr>
        <p:txBody>
          <a:bodyPr lIns="36000" rIns="36000"/>
          <a:lstStyle>
            <a:lvl1pPr marL="85725" indent="-85725" eaLnBrk="0" hangingPunct="0">
              <a:defRPr sz="1000">
                <a:solidFill>
                  <a:schemeClr val="tx2"/>
                </a:solidFill>
                <a:latin typeface="Arial" pitchFamily="34" charset="0"/>
              </a:defRPr>
            </a:lvl1pPr>
            <a:lvl2pPr marL="742950" indent="-285750" eaLnBrk="0" hangingPunct="0">
              <a:defRPr sz="1000">
                <a:solidFill>
                  <a:schemeClr val="tx2"/>
                </a:solidFill>
                <a:latin typeface="Arial" pitchFamily="34" charset="0"/>
              </a:defRPr>
            </a:lvl2pPr>
            <a:lvl3pPr marL="1143000" indent="-228600" eaLnBrk="0" hangingPunct="0">
              <a:defRPr sz="1000">
                <a:solidFill>
                  <a:schemeClr val="tx2"/>
                </a:solidFill>
                <a:latin typeface="Arial" pitchFamily="34" charset="0"/>
              </a:defRPr>
            </a:lvl3pPr>
            <a:lvl4pPr marL="1600200" indent="-228600" eaLnBrk="0" hangingPunct="0">
              <a:defRPr sz="1000">
                <a:solidFill>
                  <a:schemeClr val="tx2"/>
                </a:solidFill>
                <a:latin typeface="Arial" pitchFamily="34" charset="0"/>
              </a:defRPr>
            </a:lvl4pPr>
            <a:lvl5pPr marL="2057400" indent="-228600" eaLnBrk="0" hangingPunct="0">
              <a:defRPr sz="1000">
                <a:solidFill>
                  <a:schemeClr val="tx2"/>
                </a:solidFill>
                <a:latin typeface="Arial" pitchFamily="34" charset="0"/>
              </a:defRPr>
            </a:lvl5pPr>
            <a:lvl6pPr marL="2514600" indent="-228600" algn="ctr" eaLnBrk="0" fontAlgn="base" hangingPunct="0">
              <a:spcBef>
                <a:spcPct val="0"/>
              </a:spcBef>
              <a:spcAft>
                <a:spcPct val="0"/>
              </a:spcAft>
              <a:defRPr sz="1000">
                <a:solidFill>
                  <a:schemeClr val="tx2"/>
                </a:solidFill>
                <a:latin typeface="Arial" pitchFamily="34" charset="0"/>
              </a:defRPr>
            </a:lvl6pPr>
            <a:lvl7pPr marL="2971800" indent="-228600" algn="ctr" eaLnBrk="0" fontAlgn="base" hangingPunct="0">
              <a:spcBef>
                <a:spcPct val="0"/>
              </a:spcBef>
              <a:spcAft>
                <a:spcPct val="0"/>
              </a:spcAft>
              <a:defRPr sz="1000">
                <a:solidFill>
                  <a:schemeClr val="tx2"/>
                </a:solidFill>
                <a:latin typeface="Arial" pitchFamily="34" charset="0"/>
              </a:defRPr>
            </a:lvl7pPr>
            <a:lvl8pPr marL="3429000" indent="-228600" algn="ctr" eaLnBrk="0" fontAlgn="base" hangingPunct="0">
              <a:spcBef>
                <a:spcPct val="0"/>
              </a:spcBef>
              <a:spcAft>
                <a:spcPct val="0"/>
              </a:spcAft>
              <a:defRPr sz="1000">
                <a:solidFill>
                  <a:schemeClr val="tx2"/>
                </a:solidFill>
                <a:latin typeface="Arial" pitchFamily="34" charset="0"/>
              </a:defRPr>
            </a:lvl8pPr>
            <a:lvl9pPr marL="3886200" indent="-228600" algn="ctr" eaLnBrk="0" fontAlgn="base" hangingPunct="0">
              <a:spcBef>
                <a:spcPct val="0"/>
              </a:spcBef>
              <a:spcAft>
                <a:spcPct val="0"/>
              </a:spcAft>
              <a:defRPr sz="1000">
                <a:solidFill>
                  <a:schemeClr val="tx2"/>
                </a:solidFill>
                <a:latin typeface="Arial" pitchFamily="34" charset="0"/>
              </a:defRPr>
            </a:lvl9pPr>
          </a:lstStyle>
          <a:p>
            <a:pPr marL="171450" indent="-171450" eaLnBrk="1" fontAlgn="auto" hangingPunct="1">
              <a:spcBef>
                <a:spcPts val="0"/>
              </a:spcBef>
              <a:spcAft>
                <a:spcPts val="300"/>
              </a:spcAft>
              <a:buFont typeface="Wingdings" panose="05000000000000000000" pitchFamily="2" charset="2"/>
              <a:buChar char="§"/>
              <a:defRPr/>
            </a:pPr>
            <a:endParaRPr lang="es-ES" altLang="es-ES" sz="1200" kern="0" dirty="0">
              <a:solidFill>
                <a:srgbClr val="000000"/>
              </a:solidFill>
              <a:ea typeface="ＭＳ Ｐゴシック"/>
            </a:endParaRPr>
          </a:p>
        </p:txBody>
      </p:sp>
      <p:sp>
        <p:nvSpPr>
          <p:cNvPr id="51" name="14 Rectángulo"/>
          <p:cNvSpPr>
            <a:spLocks/>
          </p:cNvSpPr>
          <p:nvPr/>
        </p:nvSpPr>
        <p:spPr bwMode="auto">
          <a:xfrm>
            <a:off x="0" y="1491691"/>
            <a:ext cx="2128165" cy="1942546"/>
          </a:xfrm>
          <a:prstGeom prst="accentCallout2">
            <a:avLst>
              <a:gd name="adj1" fmla="val 39116"/>
              <a:gd name="adj2" fmla="val 133260"/>
              <a:gd name="adj3" fmla="val 38379"/>
              <a:gd name="adj4" fmla="val 141564"/>
              <a:gd name="adj5" fmla="val 56286"/>
              <a:gd name="adj6" fmla="val 152159"/>
            </a:avLst>
          </a:prstGeom>
          <a:noFill/>
          <a:ln w="9525" algn="ctr">
            <a:solidFill>
              <a:schemeClr val="tx1"/>
            </a:solidFill>
            <a:miter lim="800000"/>
            <a:headEnd/>
            <a:tailEnd type="oval"/>
          </a:ln>
          <a:extLst>
            <a:ext uri="{909E8E84-426E-40DD-AFC4-6F175D3DCCD1}">
              <a14:hiddenFill xmlns:a14="http://schemas.microsoft.com/office/drawing/2010/main">
                <a:solidFill>
                  <a:srgbClr val="FFFFFF"/>
                </a:solidFill>
              </a14:hiddenFill>
            </a:ext>
          </a:extLst>
        </p:spPr>
        <p:txBody>
          <a:bodyPr lIns="0" rIns="0"/>
          <a:lstStyle>
            <a:lvl1pPr marL="85725" indent="-85725" eaLnBrk="0" hangingPunct="0">
              <a:defRPr sz="1000">
                <a:solidFill>
                  <a:schemeClr val="tx2"/>
                </a:solidFill>
                <a:latin typeface="Arial" pitchFamily="34" charset="0"/>
              </a:defRPr>
            </a:lvl1pPr>
            <a:lvl2pPr marL="742950" indent="-285750" eaLnBrk="0" hangingPunct="0">
              <a:defRPr sz="1000">
                <a:solidFill>
                  <a:schemeClr val="tx2"/>
                </a:solidFill>
                <a:latin typeface="Arial" pitchFamily="34" charset="0"/>
              </a:defRPr>
            </a:lvl2pPr>
            <a:lvl3pPr marL="1143000" indent="-228600" eaLnBrk="0" hangingPunct="0">
              <a:defRPr sz="1000">
                <a:solidFill>
                  <a:schemeClr val="tx2"/>
                </a:solidFill>
                <a:latin typeface="Arial" pitchFamily="34" charset="0"/>
              </a:defRPr>
            </a:lvl3pPr>
            <a:lvl4pPr marL="1600200" indent="-228600" eaLnBrk="0" hangingPunct="0">
              <a:defRPr sz="1000">
                <a:solidFill>
                  <a:schemeClr val="tx2"/>
                </a:solidFill>
                <a:latin typeface="Arial" pitchFamily="34" charset="0"/>
              </a:defRPr>
            </a:lvl4pPr>
            <a:lvl5pPr marL="2057400" indent="-228600" eaLnBrk="0" hangingPunct="0">
              <a:defRPr sz="1000">
                <a:solidFill>
                  <a:schemeClr val="tx2"/>
                </a:solidFill>
                <a:latin typeface="Arial" pitchFamily="34" charset="0"/>
              </a:defRPr>
            </a:lvl5pPr>
            <a:lvl6pPr marL="2514600" indent="-228600" algn="ctr" eaLnBrk="0" fontAlgn="base" hangingPunct="0">
              <a:spcBef>
                <a:spcPct val="0"/>
              </a:spcBef>
              <a:spcAft>
                <a:spcPct val="0"/>
              </a:spcAft>
              <a:defRPr sz="1000">
                <a:solidFill>
                  <a:schemeClr val="tx2"/>
                </a:solidFill>
                <a:latin typeface="Arial" pitchFamily="34" charset="0"/>
              </a:defRPr>
            </a:lvl6pPr>
            <a:lvl7pPr marL="2971800" indent="-228600" algn="ctr" eaLnBrk="0" fontAlgn="base" hangingPunct="0">
              <a:spcBef>
                <a:spcPct val="0"/>
              </a:spcBef>
              <a:spcAft>
                <a:spcPct val="0"/>
              </a:spcAft>
              <a:defRPr sz="1000">
                <a:solidFill>
                  <a:schemeClr val="tx2"/>
                </a:solidFill>
                <a:latin typeface="Arial" pitchFamily="34" charset="0"/>
              </a:defRPr>
            </a:lvl7pPr>
            <a:lvl8pPr marL="3429000" indent="-228600" algn="ctr" eaLnBrk="0" fontAlgn="base" hangingPunct="0">
              <a:spcBef>
                <a:spcPct val="0"/>
              </a:spcBef>
              <a:spcAft>
                <a:spcPct val="0"/>
              </a:spcAft>
              <a:defRPr sz="1000">
                <a:solidFill>
                  <a:schemeClr val="tx2"/>
                </a:solidFill>
                <a:latin typeface="Arial" pitchFamily="34" charset="0"/>
              </a:defRPr>
            </a:lvl8pPr>
            <a:lvl9pPr marL="3886200" indent="-228600" algn="ctr" eaLnBrk="0" fontAlgn="base" hangingPunct="0">
              <a:spcBef>
                <a:spcPct val="0"/>
              </a:spcBef>
              <a:spcAft>
                <a:spcPct val="0"/>
              </a:spcAft>
              <a:defRPr sz="1000">
                <a:solidFill>
                  <a:schemeClr val="tx2"/>
                </a:solidFill>
                <a:latin typeface="Arial" pitchFamily="34" charset="0"/>
              </a:defRPr>
            </a:lvl9pPr>
          </a:lstStyle>
          <a:p>
            <a:pPr marL="0" indent="0" eaLnBrk="1" fontAlgn="auto" hangingPunct="1">
              <a:spcBef>
                <a:spcPts val="200"/>
              </a:spcBef>
              <a:spcAft>
                <a:spcPts val="200"/>
              </a:spcAft>
              <a:defRPr/>
            </a:pPr>
            <a:endParaRPr lang="es-ES" altLang="es-ES" sz="1200" kern="0" dirty="0">
              <a:solidFill>
                <a:srgbClr val="000000"/>
              </a:solidFill>
              <a:ea typeface="ＭＳ Ｐゴシック"/>
            </a:endParaRPr>
          </a:p>
        </p:txBody>
      </p:sp>
    </p:spTree>
    <p:extLst>
      <p:ext uri="{BB962C8B-B14F-4D97-AF65-F5344CB8AC3E}">
        <p14:creationId xmlns:p14="http://schemas.microsoft.com/office/powerpoint/2010/main" val="220474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0" name="Título 1"/>
          <p:cNvSpPr txBox="1">
            <a:spLocks/>
          </p:cNvSpPr>
          <p:nvPr/>
        </p:nvSpPr>
        <p:spPr>
          <a:xfrm>
            <a:off x="2924994" y="241935"/>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3200" b="1" dirty="0" smtClean="0">
                <a:solidFill>
                  <a:srgbClr val="202B6C"/>
                </a:solidFill>
                <a:latin typeface="Helvetica"/>
                <a:cs typeface="Helvetica"/>
              </a:rPr>
              <a:t>Índice</a:t>
            </a:r>
            <a:endParaRPr lang="es-ES" sz="3200" b="1" dirty="0">
              <a:solidFill>
                <a:srgbClr val="202B6C"/>
              </a:solidFill>
              <a:latin typeface="Helvetica"/>
              <a:cs typeface="Helvetica"/>
            </a:endParaRPr>
          </a:p>
          <a:p>
            <a:pPr algn="l"/>
            <a:endParaRPr lang="es-ES" sz="2100" b="1" dirty="0">
              <a:solidFill>
                <a:srgbClr val="202B6C"/>
              </a:solidFill>
              <a:latin typeface="Helvetica" pitchFamily="34" charset="0"/>
              <a:cs typeface="Helvetica"/>
            </a:endParaRPr>
          </a:p>
        </p:txBody>
      </p:sp>
      <p:sp>
        <p:nvSpPr>
          <p:cNvPr id="41" name="Text Box 11"/>
          <p:cNvSpPr txBox="1">
            <a:spLocks noChangeArrowheads="1"/>
          </p:cNvSpPr>
          <p:nvPr/>
        </p:nvSpPr>
        <p:spPr bwMode="blackWhite">
          <a:xfrm>
            <a:off x="1580591" y="1860550"/>
            <a:ext cx="7461810" cy="1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marL="457200" indent="-457200">
              <a:lnSpc>
                <a:spcPts val="1500"/>
              </a:lnSpc>
              <a:spcBef>
                <a:spcPct val="40000"/>
              </a:spcBef>
              <a:spcAft>
                <a:spcPct val="40000"/>
              </a:spcAft>
              <a:buFont typeface="+mj-lt"/>
              <a:buAutoNum type="arabicPeriod"/>
            </a:pPr>
            <a:r>
              <a:rPr lang="es-ES" sz="1600" b="1" dirty="0">
                <a:solidFill>
                  <a:srgbClr val="202B6C"/>
                </a:solidFill>
                <a:latin typeface="Helvetica" pitchFamily="34" charset="0"/>
              </a:rPr>
              <a:t>D</a:t>
            </a:r>
            <a:r>
              <a:rPr lang="es-ES" sz="1600" b="1" dirty="0" smtClean="0">
                <a:solidFill>
                  <a:srgbClr val="202B6C"/>
                </a:solidFill>
                <a:latin typeface="Helvetica" pitchFamily="34" charset="0"/>
              </a:rPr>
              <a:t>efinición y fuentes del Riesgo de Modelo</a:t>
            </a:r>
            <a:endParaRPr lang="es-ES" sz="1600" b="1"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dirty="0" smtClean="0">
                <a:solidFill>
                  <a:srgbClr val="202B6C"/>
                </a:solidFill>
                <a:latin typeface="Helvetica" pitchFamily="34" charset="0"/>
              </a:rPr>
              <a:t>Normativa sobre Riesgo de Modelo</a:t>
            </a:r>
          </a:p>
          <a:p>
            <a:pPr marL="457200" indent="-457200">
              <a:lnSpc>
                <a:spcPts val="1500"/>
              </a:lnSpc>
              <a:spcBef>
                <a:spcPct val="40000"/>
              </a:spcBef>
              <a:spcAft>
                <a:spcPct val="40000"/>
              </a:spcAft>
              <a:buFont typeface="+mj-lt"/>
              <a:buAutoNum type="arabicPeriod"/>
            </a:pPr>
            <a:r>
              <a:rPr lang="es-ES" sz="1600" dirty="0">
                <a:solidFill>
                  <a:srgbClr val="202B6C"/>
                </a:solidFill>
                <a:latin typeface="Helvetica" pitchFamily="34" charset="0"/>
              </a:rPr>
              <a:t>Mejores </a:t>
            </a:r>
            <a:r>
              <a:rPr lang="es-ES" sz="1600" dirty="0" smtClean="0">
                <a:solidFill>
                  <a:srgbClr val="202B6C"/>
                </a:solidFill>
                <a:latin typeface="Helvetica" pitchFamily="34" charset="0"/>
              </a:rPr>
              <a:t>Prácticas</a:t>
            </a:r>
            <a:endParaRPr lang="es-ES" sz="1600"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dirty="0" smtClean="0">
                <a:solidFill>
                  <a:srgbClr val="202B6C"/>
                </a:solidFill>
                <a:latin typeface="Helvetica" pitchFamily="34" charset="0"/>
              </a:rPr>
              <a:t>Conclusiones</a:t>
            </a:r>
          </a:p>
        </p:txBody>
      </p:sp>
      <p:sp>
        <p:nvSpPr>
          <p:cNvPr id="5" name="Rectangle 4"/>
          <p:cNvSpPr/>
          <p:nvPr/>
        </p:nvSpPr>
        <p:spPr>
          <a:xfrm>
            <a:off x="2668772" y="241935"/>
            <a:ext cx="256222" cy="587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85149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3. Mejores Prácticas</a:t>
            </a:r>
          </a:p>
          <a:p>
            <a:pPr indent="361950" algn="l"/>
            <a:r>
              <a:rPr lang="es-ES" sz="2100" b="1" dirty="0" smtClean="0">
                <a:solidFill>
                  <a:srgbClr val="202B6C"/>
                </a:solidFill>
                <a:latin typeface="Helvetica" pitchFamily="34" charset="0"/>
                <a:ea typeface="ＭＳ Ｐゴシック" pitchFamily="16" charset="-128"/>
              </a:rPr>
              <a:t>Desarrollo </a:t>
            </a:r>
            <a:r>
              <a:rPr lang="es-ES" sz="2100" b="1" dirty="0">
                <a:solidFill>
                  <a:srgbClr val="202B6C"/>
                </a:solidFill>
                <a:latin typeface="Helvetica" pitchFamily="34" charset="0"/>
                <a:ea typeface="ＭＳ Ｐゴシック" pitchFamily="16" charset="-128"/>
              </a:rPr>
              <a:t>de modelos</a:t>
            </a:r>
          </a:p>
        </p:txBody>
      </p:sp>
      <p:cxnSp>
        <p:nvCxnSpPr>
          <p:cNvPr id="11" name="Straight Connector 10"/>
          <p:cNvCxnSpPr/>
          <p:nvPr>
            <p:custDataLst>
              <p:tags r:id="rId1"/>
            </p:custDataLst>
          </p:nvPr>
        </p:nvCxnSpPr>
        <p:spPr>
          <a:xfrm>
            <a:off x="565150" y="1438946"/>
            <a:ext cx="832326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
            </p:custDataLst>
          </p:nvPr>
        </p:nvSpPr>
        <p:spPr>
          <a:xfrm>
            <a:off x="2672287" y="1291466"/>
            <a:ext cx="3799438" cy="246221"/>
          </a:xfrm>
          <a:prstGeom prst="rect">
            <a:avLst/>
          </a:prstGeom>
          <a:solidFill>
            <a:schemeClr val="bg1"/>
          </a:solidFill>
        </p:spPr>
        <p:txBody>
          <a:bodyPr wrap="none">
            <a:spAutoFit/>
          </a:bodyPr>
          <a:lstStyle/>
          <a:p>
            <a:pPr algn="ctr"/>
            <a:r>
              <a:rPr lang="es-ES" sz="1000" b="1" dirty="0">
                <a:solidFill>
                  <a:srgbClr val="002060"/>
                </a:solidFill>
                <a:latin typeface="Helvetica" pitchFamily="34" charset="0"/>
              </a:rPr>
              <a:t>Desarrollo de modelos: documentación, inventario y </a:t>
            </a:r>
            <a:r>
              <a:rPr lang="es-ES" sz="1000" b="1" dirty="0" err="1">
                <a:solidFill>
                  <a:srgbClr val="002060"/>
                </a:solidFill>
                <a:latin typeface="Helvetica" pitchFamily="34" charset="0"/>
              </a:rPr>
              <a:t>tiering</a:t>
            </a:r>
            <a:endParaRPr lang="es-ES" sz="1000" b="1" dirty="0">
              <a:solidFill>
                <a:srgbClr val="002060"/>
              </a:solidFill>
              <a:latin typeface="Helvetica" pitchFamily="34" charset="0"/>
            </a:endParaRPr>
          </a:p>
        </p:txBody>
      </p:sp>
      <p:sp>
        <p:nvSpPr>
          <p:cNvPr id="2" name="Rectangle 1"/>
          <p:cNvSpPr/>
          <p:nvPr/>
        </p:nvSpPr>
        <p:spPr>
          <a:xfrm>
            <a:off x="573087" y="1585436"/>
            <a:ext cx="7995691" cy="369332"/>
          </a:xfrm>
          <a:prstGeom prst="rect">
            <a:avLst/>
          </a:prstGeom>
        </p:spPr>
        <p:txBody>
          <a:bodyPr wrap="square">
            <a:spAutoFit/>
          </a:bodyPr>
          <a:lstStyle/>
          <a:p>
            <a:pPr algn="just"/>
            <a:r>
              <a:rPr lang="es-ES" altLang="en-US" sz="900" dirty="0">
                <a:solidFill>
                  <a:srgbClr val="000000"/>
                </a:solidFill>
                <a:latin typeface="Helvetica" pitchFamily="34" charset="0"/>
                <a:cs typeface="Arial" pitchFamily="34" charset="0"/>
              </a:rPr>
              <a:t>La </a:t>
            </a:r>
            <a:r>
              <a:rPr lang="es-ES" altLang="en-US" sz="900" b="1" dirty="0">
                <a:solidFill>
                  <a:srgbClr val="000000"/>
                </a:solidFill>
                <a:latin typeface="Helvetica" pitchFamily="34" charset="0"/>
                <a:cs typeface="Arial" pitchFamily="34" charset="0"/>
              </a:rPr>
              <a:t>categorización</a:t>
            </a:r>
            <a:r>
              <a:rPr lang="es-ES" altLang="en-US" sz="900" dirty="0">
                <a:solidFill>
                  <a:srgbClr val="000000"/>
                </a:solidFill>
                <a:latin typeface="Helvetica" pitchFamily="34" charset="0"/>
                <a:cs typeface="Arial" pitchFamily="34" charset="0"/>
              </a:rPr>
              <a:t> del modelo se lleva a cabo mediante un </a:t>
            </a:r>
            <a:r>
              <a:rPr lang="es-ES" altLang="en-US" sz="900" b="1" dirty="0">
                <a:solidFill>
                  <a:srgbClr val="000000"/>
                </a:solidFill>
                <a:latin typeface="Helvetica" pitchFamily="34" charset="0"/>
                <a:cs typeface="Arial" pitchFamily="34" charset="0"/>
              </a:rPr>
              <a:t>proceso</a:t>
            </a:r>
            <a:r>
              <a:rPr lang="es-ES" altLang="en-US" sz="900" dirty="0">
                <a:solidFill>
                  <a:srgbClr val="000000"/>
                </a:solidFill>
                <a:latin typeface="Helvetica" pitchFamily="34" charset="0"/>
                <a:cs typeface="Arial" pitchFamily="34" charset="0"/>
              </a:rPr>
              <a:t> </a:t>
            </a:r>
            <a:r>
              <a:rPr lang="es-ES" altLang="en-US" sz="900" b="1" dirty="0">
                <a:solidFill>
                  <a:srgbClr val="000000"/>
                </a:solidFill>
                <a:latin typeface="Helvetica" pitchFamily="34" charset="0"/>
                <a:cs typeface="Arial" pitchFamily="34" charset="0"/>
              </a:rPr>
              <a:t>subjetivo</a:t>
            </a:r>
            <a:r>
              <a:rPr lang="es-ES" altLang="en-US" sz="900" dirty="0">
                <a:solidFill>
                  <a:srgbClr val="000000"/>
                </a:solidFill>
                <a:latin typeface="Helvetica" pitchFamily="34" charset="0"/>
                <a:cs typeface="Arial" pitchFamily="34" charset="0"/>
              </a:rPr>
              <a:t> que incluye un análisis en tres dimensiones: </a:t>
            </a:r>
            <a:r>
              <a:rPr lang="es-ES" altLang="en-US" sz="900" b="1" dirty="0">
                <a:solidFill>
                  <a:srgbClr val="000000"/>
                </a:solidFill>
                <a:latin typeface="Helvetica" pitchFamily="34" charset="0"/>
                <a:cs typeface="Arial" pitchFamily="34" charset="0"/>
              </a:rPr>
              <a:t>complejidad</a:t>
            </a:r>
            <a:r>
              <a:rPr lang="es-ES" altLang="en-US" sz="900" dirty="0">
                <a:solidFill>
                  <a:srgbClr val="000000"/>
                </a:solidFill>
                <a:latin typeface="Helvetica" pitchFamily="34" charset="0"/>
                <a:cs typeface="Arial" pitchFamily="34" charset="0"/>
              </a:rPr>
              <a:t>, </a:t>
            </a:r>
            <a:r>
              <a:rPr lang="es-ES" altLang="en-US" sz="900" b="1" dirty="0">
                <a:solidFill>
                  <a:srgbClr val="000000"/>
                </a:solidFill>
                <a:latin typeface="Helvetica" pitchFamily="34" charset="0"/>
                <a:cs typeface="Arial" pitchFamily="34" charset="0"/>
              </a:rPr>
              <a:t>exposición</a:t>
            </a:r>
            <a:r>
              <a:rPr lang="es-ES" altLang="en-US" sz="900" dirty="0">
                <a:solidFill>
                  <a:srgbClr val="000000"/>
                </a:solidFill>
                <a:latin typeface="Helvetica" pitchFamily="34" charset="0"/>
                <a:cs typeface="Arial" pitchFamily="34" charset="0"/>
              </a:rPr>
              <a:t> y </a:t>
            </a:r>
            <a:r>
              <a:rPr lang="es-ES" altLang="en-US" sz="900" b="1" dirty="0">
                <a:solidFill>
                  <a:srgbClr val="000000"/>
                </a:solidFill>
                <a:latin typeface="Helvetica" pitchFamily="34" charset="0"/>
                <a:cs typeface="Arial" pitchFamily="34" charset="0"/>
              </a:rPr>
              <a:t>dependencia</a:t>
            </a:r>
            <a:r>
              <a:rPr lang="es-ES" altLang="en-US" sz="900" dirty="0">
                <a:solidFill>
                  <a:srgbClr val="000000"/>
                </a:solidFill>
                <a:latin typeface="Helvetica" pitchFamily="34" charset="0"/>
                <a:cs typeface="Arial" pitchFamily="34" charset="0"/>
              </a:rPr>
              <a:t> (de la entidad respecto del modelo).</a:t>
            </a:r>
          </a:p>
        </p:txBody>
      </p:sp>
      <p:sp>
        <p:nvSpPr>
          <p:cNvPr id="29" name="Rectangle 28"/>
          <p:cNvSpPr/>
          <p:nvPr>
            <p:custDataLst>
              <p:tags r:id="rId3"/>
            </p:custDataLst>
          </p:nvPr>
        </p:nvSpPr>
        <p:spPr>
          <a:xfrm>
            <a:off x="1139360" y="2337233"/>
            <a:ext cx="2520000" cy="1187017"/>
          </a:xfrm>
          <a:prstGeom prst="rect">
            <a:avLst/>
          </a:prstGeom>
          <a:solidFill>
            <a:schemeClr val="bg1">
              <a:lumMod val="95000"/>
              <a:alpha val="69804"/>
            </a:schemeClr>
          </a:solidFill>
          <a:ln w="9525" cap="flat" cmpd="sng" algn="ctr">
            <a:solidFill>
              <a:schemeClr val="bg1">
                <a:lumMod val="95000"/>
              </a:schemeClr>
            </a:solidFill>
            <a:prstDash val="solid"/>
          </a:ln>
          <a:effectLst/>
        </p:spPr>
        <p:txBody>
          <a:bodyPr lIns="36000" tIns="72000" rIns="36000" rtlCol="0" anchor="t"/>
          <a:lstStyle/>
          <a:p>
            <a:pPr marL="171450" indent="-171450">
              <a:spcBef>
                <a:spcPts val="600"/>
              </a:spcBef>
              <a:buFont typeface="Arial" panose="020B0604020202020204" pitchFamily="34" charset="0"/>
              <a:buChar char="•"/>
            </a:pPr>
            <a:r>
              <a:rPr lang="es-ES" sz="800" dirty="0" smtClean="0">
                <a:solidFill>
                  <a:srgbClr val="000000"/>
                </a:solidFill>
                <a:latin typeface="Helvetica" pitchFamily="34" charset="0"/>
              </a:rPr>
              <a:t>La </a:t>
            </a:r>
            <a:r>
              <a:rPr lang="es-ES" sz="800" dirty="0">
                <a:solidFill>
                  <a:srgbClr val="000000"/>
                </a:solidFill>
                <a:latin typeface="Helvetica" pitchFamily="34" charset="0"/>
              </a:rPr>
              <a:t>documentación requerida varía según el </a:t>
            </a:r>
            <a:r>
              <a:rPr lang="es-ES" sz="800" dirty="0" err="1">
                <a:solidFill>
                  <a:srgbClr val="000000"/>
                </a:solidFill>
                <a:latin typeface="Helvetica" pitchFamily="34" charset="0"/>
              </a:rPr>
              <a:t>tier</a:t>
            </a:r>
            <a:r>
              <a:rPr lang="es-ES" sz="800" dirty="0">
                <a:solidFill>
                  <a:srgbClr val="000000"/>
                </a:solidFill>
                <a:latin typeface="Helvetica" pitchFamily="34" charset="0"/>
              </a:rPr>
              <a:t>. Para </a:t>
            </a:r>
            <a:r>
              <a:rPr lang="es-ES" sz="800" dirty="0" err="1">
                <a:solidFill>
                  <a:srgbClr val="000000"/>
                </a:solidFill>
                <a:latin typeface="Helvetica" pitchFamily="34" charset="0"/>
              </a:rPr>
              <a:t>tier</a:t>
            </a:r>
            <a:r>
              <a:rPr lang="es-ES" sz="800" dirty="0">
                <a:solidFill>
                  <a:srgbClr val="000000"/>
                </a:solidFill>
                <a:latin typeface="Helvetica" pitchFamily="34" charset="0"/>
              </a:rPr>
              <a:t> 1 y 2, debe completarse </a:t>
            </a:r>
            <a:r>
              <a:rPr lang="es-ES" sz="800" b="1" dirty="0">
                <a:solidFill>
                  <a:srgbClr val="000000"/>
                </a:solidFill>
                <a:latin typeface="Helvetica" pitchFamily="34" charset="0"/>
              </a:rPr>
              <a:t>antes</a:t>
            </a:r>
            <a:r>
              <a:rPr lang="es-ES" sz="800" dirty="0">
                <a:solidFill>
                  <a:srgbClr val="000000"/>
                </a:solidFill>
                <a:latin typeface="Helvetica" pitchFamily="34" charset="0"/>
              </a:rPr>
              <a:t> de la validación del modelo y debería ser suficiente para una revisión independiente.</a:t>
            </a:r>
          </a:p>
          <a:p>
            <a:pPr marL="171450" indent="-171450">
              <a:spcBef>
                <a:spcPts val="600"/>
              </a:spcBef>
              <a:buFont typeface="Arial" panose="020B0604020202020204" pitchFamily="34" charset="0"/>
              <a:buChar char="•"/>
            </a:pPr>
            <a:r>
              <a:rPr lang="es-ES" sz="800" dirty="0">
                <a:solidFill>
                  <a:srgbClr val="000000"/>
                </a:solidFill>
                <a:latin typeface="Helvetica" pitchFamily="34" charset="0"/>
              </a:rPr>
              <a:t>Aunque más exhaustiva en </a:t>
            </a:r>
            <a:r>
              <a:rPr lang="es-ES" sz="800" dirty="0" err="1">
                <a:solidFill>
                  <a:srgbClr val="000000"/>
                </a:solidFill>
                <a:latin typeface="Helvetica" pitchFamily="34" charset="0"/>
              </a:rPr>
              <a:t>tier</a:t>
            </a:r>
            <a:r>
              <a:rPr lang="es-ES" sz="800" dirty="0">
                <a:solidFill>
                  <a:srgbClr val="000000"/>
                </a:solidFill>
                <a:latin typeface="Helvetica" pitchFamily="34" charset="0"/>
              </a:rPr>
              <a:t> 1 y 2, debe contener </a:t>
            </a:r>
            <a:r>
              <a:rPr lang="es-ES" sz="800" b="1" dirty="0">
                <a:solidFill>
                  <a:srgbClr val="000000"/>
                </a:solidFill>
                <a:latin typeface="Helvetica" pitchFamily="34" charset="0"/>
              </a:rPr>
              <a:t>documentación</a:t>
            </a:r>
            <a:r>
              <a:rPr lang="es-ES" sz="800" dirty="0">
                <a:solidFill>
                  <a:srgbClr val="000000"/>
                </a:solidFill>
                <a:latin typeface="Helvetica" pitchFamily="34" charset="0"/>
              </a:rPr>
              <a:t> de la metodología, plan de pruebas realizado, guía de uso, documento de calibración, y evaluación del riesgo operacional.</a:t>
            </a:r>
          </a:p>
        </p:txBody>
      </p:sp>
      <p:sp>
        <p:nvSpPr>
          <p:cNvPr id="30" name="Rectangle 29"/>
          <p:cNvSpPr/>
          <p:nvPr>
            <p:custDataLst>
              <p:tags r:id="rId4"/>
            </p:custDataLst>
          </p:nvPr>
        </p:nvSpPr>
        <p:spPr>
          <a:xfrm>
            <a:off x="1310806" y="2159333"/>
            <a:ext cx="2268000" cy="216000"/>
          </a:xfrm>
          <a:prstGeom prst="rect">
            <a:avLst/>
          </a:prstGeom>
          <a:solidFill>
            <a:schemeClr val="bg1">
              <a:lumMod val="8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400" fontAlgn="base">
              <a:spcBef>
                <a:spcPct val="0"/>
              </a:spcBef>
              <a:spcAft>
                <a:spcPct val="0"/>
              </a:spcAft>
              <a:defRPr/>
            </a:pPr>
            <a:r>
              <a:rPr lang="es-ES" sz="1000" b="1" kern="0" dirty="0">
                <a:solidFill>
                  <a:srgbClr val="000000">
                    <a:lumMod val="75000"/>
                    <a:lumOff val="25000"/>
                  </a:srgbClr>
                </a:solidFill>
                <a:latin typeface="Helvetica" pitchFamily="34" charset="0"/>
              </a:rPr>
              <a:t>Documentación</a:t>
            </a:r>
          </a:p>
        </p:txBody>
      </p:sp>
      <p:sp>
        <p:nvSpPr>
          <p:cNvPr id="31" name="Rectangle 30"/>
          <p:cNvSpPr/>
          <p:nvPr>
            <p:custDataLst>
              <p:tags r:id="rId5"/>
            </p:custDataLst>
          </p:nvPr>
        </p:nvSpPr>
        <p:spPr>
          <a:xfrm>
            <a:off x="1129835" y="3759531"/>
            <a:ext cx="2520000" cy="1037102"/>
          </a:xfrm>
          <a:prstGeom prst="rect">
            <a:avLst/>
          </a:prstGeom>
          <a:solidFill>
            <a:schemeClr val="bg1">
              <a:lumMod val="95000"/>
              <a:alpha val="69804"/>
            </a:schemeClr>
          </a:solidFill>
          <a:ln w="9525" cap="flat" cmpd="sng" algn="ctr">
            <a:solidFill>
              <a:schemeClr val="bg1">
                <a:lumMod val="95000"/>
              </a:schemeClr>
            </a:solidFill>
            <a:prstDash val="solid"/>
          </a:ln>
          <a:effectLst/>
        </p:spPr>
        <p:txBody>
          <a:bodyPr lIns="36000" tIns="72000" rIns="36000" rtlCol="0" anchor="t"/>
          <a:lstStyle/>
          <a:p>
            <a:pPr>
              <a:spcAft>
                <a:spcPts val="600"/>
              </a:spcAft>
            </a:pPr>
            <a:endParaRPr lang="es-ES" sz="800" b="1" dirty="0" smtClean="0">
              <a:solidFill>
                <a:srgbClr val="000000"/>
              </a:solidFill>
              <a:latin typeface="Helvetica" pitchFamily="34" charset="0"/>
            </a:endParaRPr>
          </a:p>
          <a:p>
            <a:pPr marL="171450" indent="-171450">
              <a:spcBef>
                <a:spcPts val="600"/>
              </a:spcBef>
              <a:buFont typeface="Arial" panose="020B0604020202020204" pitchFamily="34" charset="0"/>
              <a:buChar char="•"/>
            </a:pPr>
            <a:r>
              <a:rPr lang="es-ES" sz="800" dirty="0">
                <a:solidFill>
                  <a:srgbClr val="000000"/>
                </a:solidFill>
                <a:latin typeface="Helvetica" pitchFamily="34" charset="0"/>
              </a:rPr>
              <a:t>El inventario de modelos incluye información sobre el </a:t>
            </a:r>
            <a:r>
              <a:rPr lang="es-ES" sz="800" b="1" dirty="0" err="1">
                <a:solidFill>
                  <a:srgbClr val="000000"/>
                </a:solidFill>
                <a:latin typeface="Helvetica" pitchFamily="34" charset="0"/>
              </a:rPr>
              <a:t>tier</a:t>
            </a:r>
            <a:r>
              <a:rPr lang="es-ES" sz="800" dirty="0">
                <a:solidFill>
                  <a:srgbClr val="000000"/>
                </a:solidFill>
                <a:latin typeface="Helvetica" pitchFamily="34" charset="0"/>
              </a:rPr>
              <a:t>, </a:t>
            </a:r>
            <a:r>
              <a:rPr lang="es-ES" sz="800" b="1" dirty="0">
                <a:solidFill>
                  <a:srgbClr val="000000"/>
                </a:solidFill>
                <a:latin typeface="Helvetica" pitchFamily="34" charset="0"/>
              </a:rPr>
              <a:t>documentación</a:t>
            </a:r>
            <a:r>
              <a:rPr lang="es-ES" sz="800" dirty="0">
                <a:solidFill>
                  <a:srgbClr val="000000"/>
                </a:solidFill>
                <a:latin typeface="Helvetica" pitchFamily="34" charset="0"/>
              </a:rPr>
              <a:t>, </a:t>
            </a:r>
            <a:r>
              <a:rPr lang="es-ES" sz="800" b="1" dirty="0">
                <a:solidFill>
                  <a:srgbClr val="000000"/>
                </a:solidFill>
                <a:latin typeface="Helvetica" pitchFamily="34" charset="0"/>
              </a:rPr>
              <a:t>estado</a:t>
            </a:r>
            <a:r>
              <a:rPr lang="es-ES" sz="800" dirty="0">
                <a:solidFill>
                  <a:srgbClr val="000000"/>
                </a:solidFill>
                <a:latin typeface="Helvetica" pitchFamily="34" charset="0"/>
              </a:rPr>
              <a:t> de revisión, etc.</a:t>
            </a:r>
          </a:p>
          <a:p>
            <a:pPr marL="171450" indent="-171450">
              <a:spcBef>
                <a:spcPts val="600"/>
              </a:spcBef>
              <a:buFont typeface="Arial" panose="020B0604020202020204" pitchFamily="34" charset="0"/>
              <a:buChar char="•"/>
            </a:pPr>
            <a:r>
              <a:rPr lang="es-ES" sz="800" dirty="0">
                <a:solidFill>
                  <a:srgbClr val="000000"/>
                </a:solidFill>
                <a:latin typeface="Helvetica" pitchFamily="34" charset="0"/>
              </a:rPr>
              <a:t>Debe guardarse en un repositorio </a:t>
            </a:r>
            <a:r>
              <a:rPr lang="es-ES" sz="800" b="1" dirty="0">
                <a:solidFill>
                  <a:srgbClr val="000000"/>
                </a:solidFill>
                <a:latin typeface="Helvetica" pitchFamily="34" charset="0"/>
              </a:rPr>
              <a:t>global de la entidad.</a:t>
            </a:r>
            <a:endParaRPr lang="es-ES" sz="800" dirty="0">
              <a:solidFill>
                <a:srgbClr val="000000"/>
              </a:solidFill>
              <a:latin typeface="Helvetica" pitchFamily="34" charset="0"/>
            </a:endParaRPr>
          </a:p>
        </p:txBody>
      </p:sp>
      <p:sp>
        <p:nvSpPr>
          <p:cNvPr id="32" name="Rectangle 31"/>
          <p:cNvSpPr/>
          <p:nvPr>
            <p:custDataLst>
              <p:tags r:id="rId6"/>
            </p:custDataLst>
          </p:nvPr>
        </p:nvSpPr>
        <p:spPr>
          <a:xfrm>
            <a:off x="1301281" y="3711908"/>
            <a:ext cx="2268000" cy="216000"/>
          </a:xfrm>
          <a:prstGeom prst="rect">
            <a:avLst/>
          </a:prstGeom>
          <a:solidFill>
            <a:schemeClr val="bg1">
              <a:lumMod val="8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914400" fontAlgn="base">
              <a:spcBef>
                <a:spcPct val="0"/>
              </a:spcBef>
              <a:spcAft>
                <a:spcPct val="0"/>
              </a:spcAft>
              <a:defRPr/>
            </a:pPr>
            <a:r>
              <a:rPr lang="es-ES" sz="1000" b="1" kern="0" dirty="0" smtClean="0">
                <a:solidFill>
                  <a:srgbClr val="000000">
                    <a:lumMod val="75000"/>
                    <a:lumOff val="25000"/>
                  </a:srgbClr>
                </a:solidFill>
                <a:latin typeface="Helvetica" pitchFamily="34" charset="0"/>
              </a:rPr>
              <a:t>Inventario</a:t>
            </a:r>
            <a:endParaRPr lang="es-ES" sz="1000" b="1" kern="0" dirty="0">
              <a:solidFill>
                <a:srgbClr val="000000">
                  <a:lumMod val="75000"/>
                  <a:lumOff val="25000"/>
                </a:srgbClr>
              </a:solidFill>
              <a:latin typeface="Helvetica" pitchFamily="34" charset="0"/>
            </a:endParaRPr>
          </a:p>
        </p:txBody>
      </p:sp>
      <p:sp>
        <p:nvSpPr>
          <p:cNvPr id="96" name="Cube 101"/>
          <p:cNvSpPr/>
          <p:nvPr/>
        </p:nvSpPr>
        <p:spPr>
          <a:xfrm>
            <a:off x="5800581" y="2604885"/>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97" name="Cube 102"/>
          <p:cNvSpPr/>
          <p:nvPr/>
        </p:nvSpPr>
        <p:spPr>
          <a:xfrm>
            <a:off x="6077082" y="2604885"/>
            <a:ext cx="360000" cy="360000"/>
          </a:xfrm>
          <a:prstGeom prst="cube">
            <a:avLst/>
          </a:prstGeom>
          <a:solidFill>
            <a:srgbClr val="CCD3E1">
              <a:lumMod val="50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98" name="Cube 103"/>
          <p:cNvSpPr/>
          <p:nvPr/>
        </p:nvSpPr>
        <p:spPr>
          <a:xfrm>
            <a:off x="6363107" y="3149306"/>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99" name="Cube 111"/>
          <p:cNvSpPr/>
          <p:nvPr/>
        </p:nvSpPr>
        <p:spPr>
          <a:xfrm>
            <a:off x="6363107" y="2881483"/>
            <a:ext cx="360000" cy="360000"/>
          </a:xfrm>
          <a:prstGeom prst="cube">
            <a:avLst/>
          </a:prstGeom>
          <a:solidFill>
            <a:srgbClr val="CCD3E1">
              <a:lumMod val="50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0" name="Cube 112"/>
          <p:cNvSpPr/>
          <p:nvPr/>
        </p:nvSpPr>
        <p:spPr>
          <a:xfrm>
            <a:off x="6363107" y="2604885"/>
            <a:ext cx="360000" cy="360000"/>
          </a:xfrm>
          <a:prstGeom prst="cube">
            <a:avLst/>
          </a:prstGeom>
          <a:solidFill>
            <a:srgbClr val="CCD3E1">
              <a:lumMod val="50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1" name="Cube 113"/>
          <p:cNvSpPr/>
          <p:nvPr/>
        </p:nvSpPr>
        <p:spPr>
          <a:xfrm>
            <a:off x="5712608" y="2680953"/>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2" name="Cube 114"/>
          <p:cNvSpPr/>
          <p:nvPr/>
        </p:nvSpPr>
        <p:spPr>
          <a:xfrm>
            <a:off x="5989108" y="2680953"/>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3" name="Cube 115"/>
          <p:cNvSpPr/>
          <p:nvPr/>
        </p:nvSpPr>
        <p:spPr>
          <a:xfrm>
            <a:off x="6275134" y="3225374"/>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4" name="Cube 116"/>
          <p:cNvSpPr/>
          <p:nvPr/>
        </p:nvSpPr>
        <p:spPr>
          <a:xfrm>
            <a:off x="6275134" y="2957552"/>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5" name="Cube 117"/>
          <p:cNvSpPr/>
          <p:nvPr/>
        </p:nvSpPr>
        <p:spPr>
          <a:xfrm>
            <a:off x="6275134" y="2680953"/>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6" name="Cube 118"/>
          <p:cNvSpPr/>
          <p:nvPr/>
        </p:nvSpPr>
        <p:spPr>
          <a:xfrm>
            <a:off x="5614761" y="3313541"/>
            <a:ext cx="360000" cy="360000"/>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7" name="Cube 119"/>
          <p:cNvSpPr/>
          <p:nvPr/>
        </p:nvSpPr>
        <p:spPr>
          <a:xfrm>
            <a:off x="5891262" y="3313541"/>
            <a:ext cx="360000" cy="360000"/>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8" name="Cube 120"/>
          <p:cNvSpPr/>
          <p:nvPr/>
        </p:nvSpPr>
        <p:spPr>
          <a:xfrm>
            <a:off x="5614761" y="3045719"/>
            <a:ext cx="360000" cy="360000"/>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09" name="Cube 121"/>
          <p:cNvSpPr/>
          <p:nvPr/>
        </p:nvSpPr>
        <p:spPr>
          <a:xfrm>
            <a:off x="5891262" y="3045719"/>
            <a:ext cx="360000" cy="360000"/>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10" name="Cube 122"/>
          <p:cNvSpPr/>
          <p:nvPr/>
        </p:nvSpPr>
        <p:spPr>
          <a:xfrm>
            <a:off x="5614761" y="2771693"/>
            <a:ext cx="360000" cy="360000"/>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11" name="Cube 123"/>
          <p:cNvSpPr/>
          <p:nvPr/>
        </p:nvSpPr>
        <p:spPr>
          <a:xfrm>
            <a:off x="5891262" y="2771693"/>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12" name="Cube 130"/>
          <p:cNvSpPr/>
          <p:nvPr/>
        </p:nvSpPr>
        <p:spPr>
          <a:xfrm>
            <a:off x="6177287" y="3316114"/>
            <a:ext cx="360000" cy="360000"/>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13" name="Cube 131"/>
          <p:cNvSpPr/>
          <p:nvPr/>
        </p:nvSpPr>
        <p:spPr>
          <a:xfrm>
            <a:off x="6177287" y="3048292"/>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14" name="Cube 132"/>
          <p:cNvSpPr/>
          <p:nvPr/>
        </p:nvSpPr>
        <p:spPr>
          <a:xfrm>
            <a:off x="6177287" y="2771693"/>
            <a:ext cx="360000" cy="360000"/>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900" b="0" i="0" u="none" strike="noStrike" kern="0" cap="none" spc="0" normalizeH="0" baseline="0" noProof="0" dirty="0" smtClean="0">
              <a:ln>
                <a:noFill/>
              </a:ln>
              <a:solidFill>
                <a:srgbClr val="FFFFFF"/>
              </a:solidFill>
              <a:effectLst/>
              <a:uLnTx/>
              <a:uFillTx/>
              <a:latin typeface="Helvetica" pitchFamily="34" charset="0"/>
            </a:endParaRPr>
          </a:p>
        </p:txBody>
      </p:sp>
      <p:sp>
        <p:nvSpPr>
          <p:cNvPr id="115" name="Text Box 6"/>
          <p:cNvSpPr txBox="1">
            <a:spLocks noChangeArrowheads="1"/>
          </p:cNvSpPr>
          <p:nvPr/>
        </p:nvSpPr>
        <p:spPr bwMode="auto">
          <a:xfrm>
            <a:off x="4726417" y="2687362"/>
            <a:ext cx="621953" cy="242850"/>
          </a:xfrm>
          <a:prstGeom prst="rect">
            <a:avLst/>
          </a:prstGeom>
          <a:noFill/>
          <a:ln w="9525">
            <a:noFill/>
            <a:miter lim="800000"/>
            <a:headEnd/>
            <a:tailEnd/>
          </a:ln>
        </p:spPr>
        <p:txBody>
          <a:bodyPr wrap="square" anchor="t">
            <a:noAutofit/>
          </a:bodyPr>
          <a:lstStyle/>
          <a:p>
            <a:pPr algn="just"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002569"/>
                </a:solidFill>
                <a:latin typeface="Helvetica" pitchFamily="34" charset="0"/>
                <a:ea typeface="ＭＳ Ｐゴシック" pitchFamily="16" charset="-128"/>
                <a:cs typeface="Arial" charset="0"/>
              </a:rPr>
              <a:t>Baja</a:t>
            </a:r>
            <a:endParaRPr lang="es-ES" sz="800" b="1" dirty="0">
              <a:solidFill>
                <a:srgbClr val="002569"/>
              </a:solidFill>
              <a:latin typeface="Helvetica" pitchFamily="34" charset="0"/>
              <a:ea typeface="ＭＳ Ｐゴシック" pitchFamily="16" charset="-128"/>
              <a:cs typeface="Arial" charset="0"/>
            </a:endParaRPr>
          </a:p>
        </p:txBody>
      </p:sp>
      <p:sp>
        <p:nvSpPr>
          <p:cNvPr id="116" name="Text Box 6"/>
          <p:cNvSpPr txBox="1">
            <a:spLocks noChangeArrowheads="1"/>
          </p:cNvSpPr>
          <p:nvPr/>
        </p:nvSpPr>
        <p:spPr bwMode="auto">
          <a:xfrm>
            <a:off x="4763310" y="2589167"/>
            <a:ext cx="612297" cy="235027"/>
          </a:xfrm>
          <a:prstGeom prst="rect">
            <a:avLst/>
          </a:prstGeom>
          <a:noFill/>
          <a:ln w="9525">
            <a:noFill/>
            <a:miter lim="800000"/>
            <a:headEnd/>
            <a:tailEnd/>
          </a:ln>
        </p:spPr>
        <p:txBody>
          <a:bodyPr wrap="square" anchor="t">
            <a:noAutofit/>
          </a:bodyPr>
          <a:lstStyle/>
          <a:p>
            <a:pPr algn="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002569"/>
                </a:solidFill>
                <a:latin typeface="Helvetica" pitchFamily="34" charset="0"/>
                <a:ea typeface="ＭＳ Ｐゴシック" pitchFamily="16" charset="-128"/>
                <a:cs typeface="Arial" charset="0"/>
              </a:rPr>
              <a:t>Media</a:t>
            </a:r>
            <a:endParaRPr lang="es-ES" sz="800" b="1" dirty="0">
              <a:solidFill>
                <a:srgbClr val="002569"/>
              </a:solidFill>
              <a:latin typeface="Helvetica" pitchFamily="34" charset="0"/>
              <a:ea typeface="ＭＳ Ｐゴシック" pitchFamily="16" charset="-128"/>
              <a:cs typeface="Arial" charset="0"/>
            </a:endParaRPr>
          </a:p>
        </p:txBody>
      </p:sp>
      <p:sp>
        <p:nvSpPr>
          <p:cNvPr id="117" name="Text Box 6"/>
          <p:cNvSpPr txBox="1">
            <a:spLocks noChangeArrowheads="1"/>
          </p:cNvSpPr>
          <p:nvPr/>
        </p:nvSpPr>
        <p:spPr bwMode="auto">
          <a:xfrm>
            <a:off x="5104422" y="2483460"/>
            <a:ext cx="669199" cy="242850"/>
          </a:xfrm>
          <a:prstGeom prst="rect">
            <a:avLst/>
          </a:prstGeom>
          <a:noFill/>
          <a:ln w="9525">
            <a:noFill/>
            <a:miter lim="800000"/>
            <a:headEnd/>
            <a:tailEnd/>
          </a:ln>
        </p:spPr>
        <p:txBody>
          <a:bodyPr wrap="square" anchor="t">
            <a:noAutofit/>
          </a:bodyPr>
          <a:lstStyle/>
          <a:p>
            <a:pPr algn="just"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002569"/>
                </a:solidFill>
                <a:latin typeface="Helvetica" pitchFamily="34" charset="0"/>
                <a:ea typeface="ＭＳ Ｐゴシック" pitchFamily="16" charset="-128"/>
                <a:cs typeface="Arial" charset="0"/>
              </a:rPr>
              <a:t>Alta</a:t>
            </a:r>
            <a:endParaRPr lang="es-ES" sz="800" b="1" dirty="0">
              <a:solidFill>
                <a:srgbClr val="002569"/>
              </a:solidFill>
              <a:latin typeface="Helvetica" pitchFamily="34" charset="0"/>
              <a:ea typeface="ＭＳ Ｐゴシック" pitchFamily="16" charset="-128"/>
              <a:cs typeface="Arial" charset="0"/>
            </a:endParaRPr>
          </a:p>
        </p:txBody>
      </p:sp>
      <p:cxnSp>
        <p:nvCxnSpPr>
          <p:cNvPr id="118" name="Straight Arrow Connector 142"/>
          <p:cNvCxnSpPr/>
          <p:nvPr/>
        </p:nvCxnSpPr>
        <p:spPr>
          <a:xfrm>
            <a:off x="5495233" y="2626570"/>
            <a:ext cx="291661" cy="0"/>
          </a:xfrm>
          <a:prstGeom prst="straightConnector1">
            <a:avLst/>
          </a:prstGeom>
          <a:noFill/>
          <a:ln w="9525" cap="flat" cmpd="sng" algn="ctr">
            <a:solidFill>
              <a:srgbClr val="CCD3E1">
                <a:lumMod val="50000"/>
              </a:srgbClr>
            </a:solidFill>
            <a:prstDash val="solid"/>
            <a:tailEnd type="triangle"/>
          </a:ln>
          <a:effectLst/>
        </p:spPr>
      </p:cxnSp>
      <p:cxnSp>
        <p:nvCxnSpPr>
          <p:cNvPr id="119" name="Straight Arrow Connector 143"/>
          <p:cNvCxnSpPr/>
          <p:nvPr/>
        </p:nvCxnSpPr>
        <p:spPr>
          <a:xfrm>
            <a:off x="5304994" y="2717172"/>
            <a:ext cx="291661" cy="0"/>
          </a:xfrm>
          <a:prstGeom prst="straightConnector1">
            <a:avLst/>
          </a:prstGeom>
          <a:noFill/>
          <a:ln w="9525" cap="flat" cmpd="sng" algn="ctr">
            <a:solidFill>
              <a:srgbClr val="CCD3E1">
                <a:lumMod val="50000"/>
              </a:srgbClr>
            </a:solidFill>
            <a:prstDash val="solid"/>
            <a:tailEnd type="triangle"/>
          </a:ln>
          <a:effectLst/>
        </p:spPr>
      </p:cxnSp>
      <p:cxnSp>
        <p:nvCxnSpPr>
          <p:cNvPr id="120" name="Straight Arrow Connector 144"/>
          <p:cNvCxnSpPr/>
          <p:nvPr/>
        </p:nvCxnSpPr>
        <p:spPr>
          <a:xfrm>
            <a:off x="5099185" y="2810964"/>
            <a:ext cx="291661" cy="0"/>
          </a:xfrm>
          <a:prstGeom prst="straightConnector1">
            <a:avLst/>
          </a:prstGeom>
          <a:noFill/>
          <a:ln w="9525" cap="flat" cmpd="sng" algn="ctr">
            <a:solidFill>
              <a:srgbClr val="CCD3E1">
                <a:lumMod val="50000"/>
              </a:srgbClr>
            </a:solidFill>
            <a:prstDash val="solid"/>
            <a:tailEnd type="triangle"/>
          </a:ln>
          <a:effectLst/>
        </p:spPr>
      </p:cxnSp>
      <p:sp>
        <p:nvSpPr>
          <p:cNvPr id="121" name="Text Box 6"/>
          <p:cNvSpPr txBox="1">
            <a:spLocks noChangeArrowheads="1"/>
          </p:cNvSpPr>
          <p:nvPr/>
        </p:nvSpPr>
        <p:spPr bwMode="auto">
          <a:xfrm>
            <a:off x="4617400" y="2889054"/>
            <a:ext cx="945866" cy="242850"/>
          </a:xfrm>
          <a:prstGeom prst="rect">
            <a:avLst/>
          </a:prstGeom>
          <a:noFill/>
          <a:ln w="9525">
            <a:noFill/>
            <a:miter lim="800000"/>
            <a:headEnd/>
            <a:tailEnd/>
          </a:ln>
        </p:spPr>
        <p:txBody>
          <a:bodyPr wrap="square" anchor="ctr">
            <a:noAutofit/>
          </a:bodyPr>
          <a:lstStyle/>
          <a:p>
            <a:pPr algn="ct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E0D399">
                    <a:lumMod val="50000"/>
                  </a:srgbClr>
                </a:solidFill>
                <a:latin typeface="Helvetica" pitchFamily="34" charset="0"/>
                <a:ea typeface="ＭＳ Ｐゴシック" pitchFamily="16" charset="-128"/>
                <a:cs typeface="Arial" charset="0"/>
              </a:rPr>
              <a:t>Alta</a:t>
            </a:r>
            <a:endParaRPr lang="es-ES" sz="800" b="1" dirty="0">
              <a:solidFill>
                <a:srgbClr val="E0D399">
                  <a:lumMod val="50000"/>
                </a:srgbClr>
              </a:solidFill>
              <a:latin typeface="Helvetica" pitchFamily="34" charset="0"/>
              <a:ea typeface="ＭＳ Ｐゴシック" pitchFamily="16" charset="-128"/>
              <a:cs typeface="Arial" charset="0"/>
            </a:endParaRPr>
          </a:p>
        </p:txBody>
      </p:sp>
      <p:sp>
        <p:nvSpPr>
          <p:cNvPr id="122" name="Text Box 6"/>
          <p:cNvSpPr txBox="1">
            <a:spLocks noChangeArrowheads="1"/>
          </p:cNvSpPr>
          <p:nvPr/>
        </p:nvSpPr>
        <p:spPr bwMode="auto">
          <a:xfrm>
            <a:off x="4617399" y="3147189"/>
            <a:ext cx="945866" cy="242850"/>
          </a:xfrm>
          <a:prstGeom prst="rect">
            <a:avLst/>
          </a:prstGeom>
          <a:noFill/>
          <a:ln w="9525">
            <a:noFill/>
            <a:miter lim="800000"/>
            <a:headEnd/>
            <a:tailEnd/>
          </a:ln>
        </p:spPr>
        <p:txBody>
          <a:bodyPr wrap="square" anchor="ctr">
            <a:noAutofit/>
          </a:bodyPr>
          <a:lstStyle/>
          <a:p>
            <a:pPr algn="ct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E0D399">
                    <a:lumMod val="50000"/>
                  </a:srgbClr>
                </a:solidFill>
                <a:latin typeface="Helvetica" pitchFamily="34" charset="0"/>
                <a:ea typeface="ＭＳ Ｐゴシック" pitchFamily="16" charset="-128"/>
                <a:cs typeface="Arial" charset="0"/>
              </a:rPr>
              <a:t>Media</a:t>
            </a:r>
            <a:endParaRPr lang="es-ES" sz="800" b="1" dirty="0">
              <a:solidFill>
                <a:srgbClr val="E0D399">
                  <a:lumMod val="50000"/>
                </a:srgbClr>
              </a:solidFill>
              <a:latin typeface="Helvetica" pitchFamily="34" charset="0"/>
              <a:ea typeface="ＭＳ Ｐゴシック" pitchFamily="16" charset="-128"/>
              <a:cs typeface="Arial" charset="0"/>
            </a:endParaRPr>
          </a:p>
        </p:txBody>
      </p:sp>
      <p:sp>
        <p:nvSpPr>
          <p:cNvPr id="123" name="Text Box 6"/>
          <p:cNvSpPr txBox="1">
            <a:spLocks noChangeArrowheads="1"/>
          </p:cNvSpPr>
          <p:nvPr/>
        </p:nvSpPr>
        <p:spPr bwMode="auto">
          <a:xfrm>
            <a:off x="4613987" y="3430691"/>
            <a:ext cx="945866" cy="242850"/>
          </a:xfrm>
          <a:prstGeom prst="rect">
            <a:avLst/>
          </a:prstGeom>
          <a:noFill/>
          <a:ln w="9525">
            <a:noFill/>
            <a:miter lim="800000"/>
            <a:headEnd/>
            <a:tailEnd/>
          </a:ln>
        </p:spPr>
        <p:txBody>
          <a:bodyPr wrap="square" anchor="ctr">
            <a:noAutofit/>
          </a:bodyPr>
          <a:lstStyle/>
          <a:p>
            <a:pPr algn="ct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E0D399">
                    <a:lumMod val="50000"/>
                  </a:srgbClr>
                </a:solidFill>
                <a:latin typeface="Helvetica" pitchFamily="34" charset="0"/>
                <a:ea typeface="ＭＳ Ｐゴシック" pitchFamily="16" charset="-128"/>
                <a:cs typeface="Arial" charset="0"/>
              </a:rPr>
              <a:t>Baja</a:t>
            </a:r>
            <a:endParaRPr lang="es-ES" sz="800" b="1" dirty="0">
              <a:solidFill>
                <a:srgbClr val="E0D399">
                  <a:lumMod val="50000"/>
                </a:srgbClr>
              </a:solidFill>
              <a:latin typeface="Helvetica" pitchFamily="34" charset="0"/>
              <a:ea typeface="ＭＳ Ｐゴシック" pitchFamily="16" charset="-128"/>
              <a:cs typeface="Arial" charset="0"/>
            </a:endParaRPr>
          </a:p>
        </p:txBody>
      </p:sp>
      <p:sp>
        <p:nvSpPr>
          <p:cNvPr id="124" name="Text Box 6"/>
          <p:cNvSpPr txBox="1">
            <a:spLocks noChangeArrowheads="1"/>
          </p:cNvSpPr>
          <p:nvPr/>
        </p:nvSpPr>
        <p:spPr bwMode="auto">
          <a:xfrm>
            <a:off x="5756418" y="2397531"/>
            <a:ext cx="503279" cy="242850"/>
          </a:xfrm>
          <a:prstGeom prst="rect">
            <a:avLst/>
          </a:prstGeom>
          <a:noFill/>
          <a:ln w="9525">
            <a:noFill/>
            <a:miter lim="800000"/>
            <a:headEnd/>
            <a:tailEnd/>
          </a:ln>
        </p:spPr>
        <p:txBody>
          <a:bodyPr wrap="square" anchor="t">
            <a:noAutofit/>
          </a:bodyPr>
          <a:lstStyle/>
          <a:p>
            <a:pPr algn="ct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000000">
                    <a:lumMod val="75000"/>
                    <a:lumOff val="25000"/>
                  </a:srgbClr>
                </a:solidFill>
                <a:latin typeface="Helvetica" pitchFamily="34" charset="0"/>
                <a:ea typeface="ＭＳ Ｐゴシック" pitchFamily="16" charset="-128"/>
                <a:cs typeface="Arial" charset="0"/>
              </a:rPr>
              <a:t>Baja</a:t>
            </a:r>
            <a:endParaRPr lang="es-ES" sz="800" b="1" dirty="0">
              <a:solidFill>
                <a:srgbClr val="000000">
                  <a:lumMod val="75000"/>
                  <a:lumOff val="25000"/>
                </a:srgbClr>
              </a:solidFill>
              <a:latin typeface="Helvetica" pitchFamily="34" charset="0"/>
              <a:ea typeface="ＭＳ Ｐゴシック" pitchFamily="16" charset="-128"/>
              <a:cs typeface="Arial" charset="0"/>
            </a:endParaRPr>
          </a:p>
        </p:txBody>
      </p:sp>
      <p:sp>
        <p:nvSpPr>
          <p:cNvPr id="125" name="Text Box 6"/>
          <p:cNvSpPr txBox="1">
            <a:spLocks noChangeArrowheads="1"/>
          </p:cNvSpPr>
          <p:nvPr/>
        </p:nvSpPr>
        <p:spPr bwMode="auto">
          <a:xfrm>
            <a:off x="5962344" y="2409928"/>
            <a:ext cx="667670" cy="242850"/>
          </a:xfrm>
          <a:prstGeom prst="rect">
            <a:avLst/>
          </a:prstGeom>
          <a:noFill/>
          <a:ln w="9525">
            <a:noFill/>
            <a:miter lim="800000"/>
            <a:headEnd/>
            <a:tailEnd/>
          </a:ln>
        </p:spPr>
        <p:txBody>
          <a:bodyPr wrap="square" anchor="t">
            <a:noAutofit/>
          </a:bodyPr>
          <a:lstStyle/>
          <a:p>
            <a:pPr algn="ct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000000">
                    <a:lumMod val="75000"/>
                    <a:lumOff val="25000"/>
                  </a:srgbClr>
                </a:solidFill>
                <a:latin typeface="Helvetica" pitchFamily="34" charset="0"/>
                <a:ea typeface="ＭＳ Ｐゴシック" pitchFamily="16" charset="-128"/>
                <a:cs typeface="Arial" charset="0"/>
              </a:rPr>
              <a:t>Media</a:t>
            </a:r>
            <a:endParaRPr lang="es-ES" sz="800" b="1" dirty="0">
              <a:solidFill>
                <a:srgbClr val="000000">
                  <a:lumMod val="75000"/>
                  <a:lumOff val="25000"/>
                </a:srgbClr>
              </a:solidFill>
              <a:latin typeface="Helvetica" pitchFamily="34" charset="0"/>
              <a:ea typeface="ＭＳ Ｐゴシック" pitchFamily="16" charset="-128"/>
              <a:cs typeface="Arial" charset="0"/>
            </a:endParaRPr>
          </a:p>
        </p:txBody>
      </p:sp>
      <p:sp>
        <p:nvSpPr>
          <p:cNvPr id="126" name="Text Box 6"/>
          <p:cNvSpPr txBox="1">
            <a:spLocks noChangeArrowheads="1"/>
          </p:cNvSpPr>
          <p:nvPr/>
        </p:nvSpPr>
        <p:spPr bwMode="auto">
          <a:xfrm>
            <a:off x="6334501" y="2418981"/>
            <a:ext cx="503279" cy="242850"/>
          </a:xfrm>
          <a:prstGeom prst="rect">
            <a:avLst/>
          </a:prstGeom>
          <a:noFill/>
          <a:ln w="9525">
            <a:noFill/>
            <a:miter lim="800000"/>
            <a:headEnd/>
            <a:tailEnd/>
          </a:ln>
        </p:spPr>
        <p:txBody>
          <a:bodyPr wrap="square" anchor="t">
            <a:noAutofit/>
          </a:bodyPr>
          <a:lstStyle/>
          <a:p>
            <a:pPr algn="ctr" defTabSz="914400" fontAlgn="base">
              <a:lnSpc>
                <a:spcPct val="110000"/>
              </a:lnSpc>
              <a:spcBef>
                <a:spcPts val="300"/>
              </a:spcBef>
              <a:spcAft>
                <a:spcPct val="0"/>
              </a:spcAft>
              <a:buClr>
                <a:srgbClr val="BFA13E"/>
              </a:buClr>
              <a:buSzPct val="80000"/>
              <a:buFont typeface="Webdings" pitchFamily="18" charset="2"/>
              <a:buNone/>
            </a:pPr>
            <a:r>
              <a:rPr lang="es-ES" sz="800" b="1" dirty="0" smtClean="0">
                <a:solidFill>
                  <a:srgbClr val="000000">
                    <a:lumMod val="75000"/>
                    <a:lumOff val="25000"/>
                  </a:srgbClr>
                </a:solidFill>
                <a:latin typeface="Helvetica" pitchFamily="34" charset="0"/>
                <a:ea typeface="ＭＳ Ｐゴシック" pitchFamily="16" charset="-128"/>
                <a:cs typeface="Arial" charset="0"/>
              </a:rPr>
              <a:t>Alta</a:t>
            </a:r>
            <a:endParaRPr lang="es-ES" sz="800" b="1" dirty="0">
              <a:solidFill>
                <a:srgbClr val="000000">
                  <a:lumMod val="75000"/>
                  <a:lumOff val="25000"/>
                </a:srgbClr>
              </a:solidFill>
              <a:latin typeface="Helvetica" pitchFamily="34" charset="0"/>
              <a:ea typeface="ＭＳ Ｐゴシック" pitchFamily="16" charset="-128"/>
              <a:cs typeface="Arial" charset="0"/>
            </a:endParaRPr>
          </a:p>
        </p:txBody>
      </p:sp>
      <p:sp>
        <p:nvSpPr>
          <p:cNvPr id="127" name="Left Brace 152"/>
          <p:cNvSpPr/>
          <p:nvPr/>
        </p:nvSpPr>
        <p:spPr>
          <a:xfrm>
            <a:off x="4802771" y="2885194"/>
            <a:ext cx="45719" cy="811458"/>
          </a:xfrm>
          <a:prstGeom prst="leftBrace">
            <a:avLst/>
          </a:prstGeom>
          <a:noFill/>
          <a:ln w="9525" cap="flat" cmpd="sng" algn="ctr">
            <a:solidFill>
              <a:srgbClr val="E0D399">
                <a:lumMod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dirty="0" smtClean="0">
              <a:ln>
                <a:noFill/>
              </a:ln>
              <a:solidFill>
                <a:srgbClr val="000000"/>
              </a:solidFill>
              <a:effectLst/>
              <a:uLnTx/>
              <a:uFillTx/>
              <a:latin typeface="Helvetica" pitchFamily="34" charset="0"/>
            </a:endParaRPr>
          </a:p>
        </p:txBody>
      </p:sp>
      <p:sp>
        <p:nvSpPr>
          <p:cNvPr id="128" name="Left Brace 153"/>
          <p:cNvSpPr/>
          <p:nvPr/>
        </p:nvSpPr>
        <p:spPr>
          <a:xfrm rot="2724447">
            <a:off x="4847290" y="2315956"/>
            <a:ext cx="92568" cy="601668"/>
          </a:xfrm>
          <a:prstGeom prst="leftBrace">
            <a:avLst/>
          </a:prstGeom>
          <a:noFill/>
          <a:ln w="9525" cap="flat" cmpd="sng" algn="ctr">
            <a:solidFill>
              <a:srgbClr val="002569"/>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dirty="0" smtClean="0">
              <a:ln>
                <a:noFill/>
              </a:ln>
              <a:solidFill>
                <a:srgbClr val="000000"/>
              </a:solidFill>
              <a:effectLst/>
              <a:uLnTx/>
              <a:uFillTx/>
              <a:latin typeface="Helvetica" pitchFamily="34" charset="0"/>
            </a:endParaRPr>
          </a:p>
        </p:txBody>
      </p:sp>
      <p:sp>
        <p:nvSpPr>
          <p:cNvPr id="129" name="TextBox 154"/>
          <p:cNvSpPr txBox="1"/>
          <p:nvPr/>
        </p:nvSpPr>
        <p:spPr>
          <a:xfrm rot="18882385">
            <a:off x="4426068" y="2438861"/>
            <a:ext cx="734496" cy="215444"/>
          </a:xfrm>
          <a:prstGeom prst="rect">
            <a:avLst/>
          </a:prstGeom>
          <a:noFill/>
        </p:spPr>
        <p:txBody>
          <a:bodyPr wrap="none" rtlCol="0">
            <a:spAutoFit/>
          </a:bodyPr>
          <a:lstStyle/>
          <a:p>
            <a:pPr defTabSz="914400" fontAlgn="base">
              <a:spcBef>
                <a:spcPct val="0"/>
              </a:spcBef>
              <a:spcAft>
                <a:spcPct val="0"/>
              </a:spcAft>
            </a:pPr>
            <a:r>
              <a:rPr lang="es-ES" sz="800" b="1" dirty="0" smtClean="0">
                <a:solidFill>
                  <a:srgbClr val="002569"/>
                </a:solidFill>
                <a:latin typeface="Helvetica" pitchFamily="34" charset="0"/>
              </a:rPr>
              <a:t>Exposición</a:t>
            </a:r>
            <a:endParaRPr lang="es-ES" sz="800" b="1" dirty="0">
              <a:solidFill>
                <a:srgbClr val="002569"/>
              </a:solidFill>
              <a:latin typeface="Helvetica" pitchFamily="34" charset="0"/>
            </a:endParaRPr>
          </a:p>
        </p:txBody>
      </p:sp>
      <p:sp>
        <p:nvSpPr>
          <p:cNvPr id="130" name="TextBox 155"/>
          <p:cNvSpPr txBox="1"/>
          <p:nvPr/>
        </p:nvSpPr>
        <p:spPr>
          <a:xfrm rot="16200000">
            <a:off x="4253694" y="3218742"/>
            <a:ext cx="828717" cy="215444"/>
          </a:xfrm>
          <a:prstGeom prst="rect">
            <a:avLst/>
          </a:prstGeom>
          <a:noFill/>
        </p:spPr>
        <p:txBody>
          <a:bodyPr wrap="square" rtlCol="0">
            <a:spAutoFit/>
          </a:bodyPr>
          <a:lstStyle/>
          <a:p>
            <a:pPr defTabSz="914400" fontAlgn="base">
              <a:spcBef>
                <a:spcPct val="0"/>
              </a:spcBef>
              <a:spcAft>
                <a:spcPct val="0"/>
              </a:spcAft>
            </a:pPr>
            <a:r>
              <a:rPr lang="es-ES" sz="800" b="1" dirty="0" smtClean="0">
                <a:solidFill>
                  <a:srgbClr val="E0D399">
                    <a:lumMod val="50000"/>
                  </a:srgbClr>
                </a:solidFill>
                <a:latin typeface="Helvetica" pitchFamily="34" charset="0"/>
              </a:rPr>
              <a:t>Dependencia</a:t>
            </a:r>
            <a:endParaRPr lang="es-ES" sz="800" b="1" dirty="0">
              <a:solidFill>
                <a:srgbClr val="E0D399">
                  <a:lumMod val="50000"/>
                </a:srgbClr>
              </a:solidFill>
              <a:latin typeface="Helvetica" pitchFamily="34" charset="0"/>
            </a:endParaRPr>
          </a:p>
        </p:txBody>
      </p:sp>
      <p:cxnSp>
        <p:nvCxnSpPr>
          <p:cNvPr id="131" name="Straight Arrow Connector 157"/>
          <p:cNvCxnSpPr/>
          <p:nvPr/>
        </p:nvCxnSpPr>
        <p:spPr>
          <a:xfrm>
            <a:off x="5271605" y="3000326"/>
            <a:ext cx="291661" cy="0"/>
          </a:xfrm>
          <a:prstGeom prst="straightConnector1">
            <a:avLst/>
          </a:prstGeom>
          <a:noFill/>
          <a:ln w="9525" cap="flat" cmpd="sng" algn="ctr">
            <a:solidFill>
              <a:srgbClr val="E0D399">
                <a:lumMod val="75000"/>
              </a:srgbClr>
            </a:solidFill>
            <a:prstDash val="solid"/>
            <a:tailEnd type="triangle"/>
          </a:ln>
          <a:effectLst/>
        </p:spPr>
      </p:cxnSp>
      <p:cxnSp>
        <p:nvCxnSpPr>
          <p:cNvPr id="132" name="Straight Arrow Connector 158"/>
          <p:cNvCxnSpPr/>
          <p:nvPr/>
        </p:nvCxnSpPr>
        <p:spPr>
          <a:xfrm>
            <a:off x="5271604" y="3258067"/>
            <a:ext cx="291661" cy="0"/>
          </a:xfrm>
          <a:prstGeom prst="straightConnector1">
            <a:avLst/>
          </a:prstGeom>
          <a:noFill/>
          <a:ln w="9525" cap="flat" cmpd="sng" algn="ctr">
            <a:solidFill>
              <a:srgbClr val="E0D399">
                <a:lumMod val="75000"/>
              </a:srgbClr>
            </a:solidFill>
            <a:prstDash val="solid"/>
            <a:tailEnd type="triangle"/>
          </a:ln>
          <a:effectLst/>
        </p:spPr>
      </p:cxnSp>
      <p:cxnSp>
        <p:nvCxnSpPr>
          <p:cNvPr id="133" name="Straight Arrow Connector 159"/>
          <p:cNvCxnSpPr/>
          <p:nvPr/>
        </p:nvCxnSpPr>
        <p:spPr>
          <a:xfrm>
            <a:off x="5268192" y="3541569"/>
            <a:ext cx="291661" cy="0"/>
          </a:xfrm>
          <a:prstGeom prst="straightConnector1">
            <a:avLst/>
          </a:prstGeom>
          <a:noFill/>
          <a:ln w="9525" cap="flat" cmpd="sng" algn="ctr">
            <a:solidFill>
              <a:srgbClr val="E0D399">
                <a:lumMod val="75000"/>
              </a:srgbClr>
            </a:solidFill>
            <a:prstDash val="solid"/>
            <a:tailEnd type="triangle"/>
          </a:ln>
          <a:effectLst/>
        </p:spPr>
      </p:cxnSp>
      <p:sp>
        <p:nvSpPr>
          <p:cNvPr id="134" name="Left Brace 160"/>
          <p:cNvSpPr/>
          <p:nvPr/>
        </p:nvSpPr>
        <p:spPr>
          <a:xfrm rot="5400000">
            <a:off x="6233540" y="2005222"/>
            <a:ext cx="83187" cy="827517"/>
          </a:xfrm>
          <a:prstGeom prst="leftBrace">
            <a:avLst/>
          </a:prstGeom>
          <a:noFill/>
          <a:ln w="9525" cap="flat" cmpd="sng" algn="ctr">
            <a:solidFill>
              <a:srgbClr val="000000">
                <a:lumMod val="50000"/>
                <a:lumOff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dirty="0" smtClean="0">
              <a:ln>
                <a:noFill/>
              </a:ln>
              <a:solidFill>
                <a:srgbClr val="000000">
                  <a:lumMod val="75000"/>
                  <a:lumOff val="25000"/>
                </a:srgbClr>
              </a:solidFill>
              <a:effectLst/>
              <a:uLnTx/>
              <a:uFillTx/>
              <a:latin typeface="Helvetica" pitchFamily="34" charset="0"/>
            </a:endParaRPr>
          </a:p>
        </p:txBody>
      </p:sp>
      <p:sp>
        <p:nvSpPr>
          <p:cNvPr id="135" name="TextBox 161"/>
          <p:cNvSpPr txBox="1"/>
          <p:nvPr/>
        </p:nvSpPr>
        <p:spPr>
          <a:xfrm>
            <a:off x="5856170" y="2184568"/>
            <a:ext cx="801823" cy="215444"/>
          </a:xfrm>
          <a:prstGeom prst="rect">
            <a:avLst/>
          </a:prstGeom>
          <a:noFill/>
        </p:spPr>
        <p:txBody>
          <a:bodyPr wrap="none" rtlCol="0">
            <a:spAutoFit/>
          </a:bodyPr>
          <a:lstStyle/>
          <a:p>
            <a:pPr defTabSz="914400" fontAlgn="base">
              <a:spcBef>
                <a:spcPct val="0"/>
              </a:spcBef>
              <a:spcAft>
                <a:spcPct val="0"/>
              </a:spcAft>
            </a:pPr>
            <a:r>
              <a:rPr lang="es-ES" sz="800" b="1" dirty="0" smtClean="0">
                <a:solidFill>
                  <a:srgbClr val="000000">
                    <a:lumMod val="75000"/>
                    <a:lumOff val="25000"/>
                  </a:srgbClr>
                </a:solidFill>
                <a:latin typeface="Helvetica" pitchFamily="34" charset="0"/>
              </a:rPr>
              <a:t>Complejidad</a:t>
            </a:r>
            <a:endParaRPr lang="es-ES" sz="800" b="1" dirty="0">
              <a:solidFill>
                <a:srgbClr val="000000">
                  <a:lumMod val="75000"/>
                  <a:lumOff val="25000"/>
                </a:srgbClr>
              </a:solidFill>
              <a:latin typeface="Helvetica" pitchFamily="34" charset="0"/>
            </a:endParaRPr>
          </a:p>
        </p:txBody>
      </p:sp>
      <p:sp>
        <p:nvSpPr>
          <p:cNvPr id="136" name="Cube 112"/>
          <p:cNvSpPr/>
          <p:nvPr/>
        </p:nvSpPr>
        <p:spPr>
          <a:xfrm>
            <a:off x="4983893" y="3997073"/>
            <a:ext cx="527392" cy="527449"/>
          </a:xfrm>
          <a:prstGeom prst="cube">
            <a:avLst/>
          </a:prstGeom>
          <a:solidFill>
            <a:srgbClr val="CCD3E1">
              <a:lumMod val="50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err="1" smtClean="0">
                <a:ln>
                  <a:noFill/>
                </a:ln>
                <a:solidFill>
                  <a:srgbClr val="FFFFFF"/>
                </a:solidFill>
                <a:effectLst/>
                <a:uLnTx/>
                <a:uFillTx/>
                <a:latin typeface="Helvetica" pitchFamily="34" charset="0"/>
              </a:rPr>
              <a:t>Tier</a:t>
            </a:r>
            <a:r>
              <a:rPr kumimoji="0" lang="es-ES" sz="800" b="1" i="0" u="none" strike="noStrike" kern="0" cap="none" spc="0" normalizeH="0" baseline="0" noProof="0" dirty="0" smtClean="0">
                <a:ln>
                  <a:noFill/>
                </a:ln>
                <a:solidFill>
                  <a:srgbClr val="FFFFFF"/>
                </a:solidFill>
                <a:effectLst/>
                <a:uLnTx/>
                <a:uFillTx/>
                <a:latin typeface="Helvetica" pitchFamily="34" charset="0"/>
              </a:rPr>
              <a:t> 1</a:t>
            </a:r>
          </a:p>
        </p:txBody>
      </p:sp>
      <p:sp>
        <p:nvSpPr>
          <p:cNvPr id="137" name="Cube 112"/>
          <p:cNvSpPr/>
          <p:nvPr/>
        </p:nvSpPr>
        <p:spPr>
          <a:xfrm>
            <a:off x="5573301" y="3997073"/>
            <a:ext cx="527392" cy="527449"/>
          </a:xfrm>
          <a:prstGeom prst="cube">
            <a:avLst/>
          </a:prstGeom>
          <a:solidFill>
            <a:srgbClr val="E2E6EE">
              <a:lumMod val="75000"/>
            </a:srgbClr>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err="1" smtClean="0">
                <a:ln>
                  <a:noFill/>
                </a:ln>
                <a:solidFill>
                  <a:srgbClr val="FFFFFF"/>
                </a:solidFill>
                <a:effectLst/>
                <a:uLnTx/>
                <a:uFillTx/>
                <a:latin typeface="Helvetica" pitchFamily="34" charset="0"/>
              </a:rPr>
              <a:t>Tier</a:t>
            </a:r>
            <a:r>
              <a:rPr kumimoji="0" lang="es-ES" sz="800" b="1" i="0" u="none" strike="noStrike" kern="0" cap="none" spc="0" normalizeH="0" baseline="0" noProof="0" dirty="0" smtClean="0">
                <a:ln>
                  <a:noFill/>
                </a:ln>
                <a:solidFill>
                  <a:srgbClr val="FFFFFF"/>
                </a:solidFill>
                <a:effectLst/>
                <a:uLnTx/>
                <a:uFillTx/>
                <a:latin typeface="Helvetica" pitchFamily="34" charset="0"/>
              </a:rPr>
              <a:t> 2</a:t>
            </a:r>
          </a:p>
        </p:txBody>
      </p:sp>
      <p:sp>
        <p:nvSpPr>
          <p:cNvPr id="138" name="Cube 112"/>
          <p:cNvSpPr/>
          <p:nvPr/>
        </p:nvSpPr>
        <p:spPr>
          <a:xfrm>
            <a:off x="6208029" y="3997073"/>
            <a:ext cx="527392" cy="527449"/>
          </a:xfrm>
          <a:prstGeom prst="cube">
            <a:avLst/>
          </a:prstGeom>
          <a:solidFill>
            <a:srgbClr val="CCD3E1"/>
          </a:solidFill>
          <a:ln w="12700" cap="flat" cmpd="sng" algn="ctr">
            <a:solidFill>
              <a:srgbClr val="CCD3E1">
                <a:lumMod val="50000"/>
              </a:srgbClr>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err="1" smtClean="0">
                <a:ln>
                  <a:noFill/>
                </a:ln>
                <a:solidFill>
                  <a:srgbClr val="000000">
                    <a:lumMod val="75000"/>
                    <a:lumOff val="25000"/>
                  </a:srgbClr>
                </a:solidFill>
                <a:effectLst/>
                <a:uLnTx/>
                <a:uFillTx/>
                <a:latin typeface="Helvetica" pitchFamily="34" charset="0"/>
              </a:rPr>
              <a:t>Tier</a:t>
            </a:r>
            <a:r>
              <a:rPr kumimoji="0" lang="es-ES" sz="800" b="1" i="0" u="none" strike="noStrike" kern="0" cap="none" spc="0" normalizeH="0" baseline="0" noProof="0" dirty="0" smtClean="0">
                <a:ln>
                  <a:noFill/>
                </a:ln>
                <a:solidFill>
                  <a:srgbClr val="000000">
                    <a:lumMod val="75000"/>
                    <a:lumOff val="25000"/>
                  </a:srgbClr>
                </a:solidFill>
                <a:effectLst/>
                <a:uLnTx/>
                <a:uFillTx/>
                <a:latin typeface="Helvetica" pitchFamily="34" charset="0"/>
              </a:rPr>
              <a:t> 3</a:t>
            </a:r>
          </a:p>
        </p:txBody>
      </p:sp>
      <p:sp>
        <p:nvSpPr>
          <p:cNvPr id="55" name="Rectangle 54"/>
          <p:cNvSpPr/>
          <p:nvPr/>
        </p:nvSpPr>
        <p:spPr>
          <a:xfrm>
            <a:off x="4802771" y="2023618"/>
            <a:ext cx="2927404" cy="215444"/>
          </a:xfrm>
          <a:prstGeom prst="rect">
            <a:avLst/>
          </a:prstGeom>
        </p:spPr>
        <p:txBody>
          <a:bodyPr wrap="none">
            <a:spAutoFit/>
          </a:bodyPr>
          <a:lstStyle/>
          <a:p>
            <a:pPr algn="ctr"/>
            <a:r>
              <a:rPr lang="es-ES" altLang="en-US" sz="800" b="1" dirty="0" smtClean="0">
                <a:solidFill>
                  <a:srgbClr val="000000"/>
                </a:solidFill>
                <a:latin typeface="Helvetica" pitchFamily="34" charset="0"/>
                <a:cs typeface="Arial" pitchFamily="34" charset="0"/>
              </a:rPr>
              <a:t>Criterios de clasificación de modelos </a:t>
            </a:r>
            <a:r>
              <a:rPr lang="es-ES" altLang="en-US" sz="800" dirty="0" smtClean="0">
                <a:solidFill>
                  <a:srgbClr val="000000"/>
                </a:solidFill>
                <a:latin typeface="Helvetica" pitchFamily="34" charset="0"/>
                <a:cs typeface="Arial" pitchFamily="34" charset="0"/>
              </a:rPr>
              <a:t>(ejemplo ilustrativo)</a:t>
            </a:r>
            <a:endParaRPr lang="es-ES" sz="800" dirty="0">
              <a:solidFill>
                <a:srgbClr val="000000"/>
              </a:solidFill>
              <a:latin typeface="Helvetica" pitchFamily="34" charset="0"/>
            </a:endParaRPr>
          </a:p>
        </p:txBody>
      </p:sp>
      <p:sp>
        <p:nvSpPr>
          <p:cNvPr id="59" name="Content Placeholder 2"/>
          <p:cNvSpPr txBox="1">
            <a:spLocks/>
          </p:cNvSpPr>
          <p:nvPr>
            <p:custDataLst>
              <p:tags r:id="rId7"/>
            </p:custDataLst>
          </p:nvPr>
        </p:nvSpPr>
        <p:spPr>
          <a:xfrm>
            <a:off x="467543" y="874002"/>
            <a:ext cx="8101235" cy="554420"/>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rgbClr val="997D00"/>
              </a:buClr>
              <a:buNone/>
              <a:tabLst>
                <a:tab pos="1885950" algn="l"/>
              </a:tabLst>
            </a:pPr>
            <a:r>
              <a:rPr lang="es-ES" sz="1100" b="1" dirty="0" smtClean="0">
                <a:solidFill>
                  <a:schemeClr val="tx2">
                    <a:lumMod val="75000"/>
                  </a:schemeClr>
                </a:solidFill>
                <a:latin typeface="Helvetica" pitchFamily="34" charset="0"/>
              </a:rPr>
              <a:t>El usuario (</a:t>
            </a:r>
            <a:r>
              <a:rPr lang="es-ES" sz="1100" b="1" dirty="0" err="1" smtClean="0">
                <a:solidFill>
                  <a:schemeClr val="tx2">
                    <a:lumMod val="75000"/>
                  </a:schemeClr>
                </a:solidFill>
                <a:latin typeface="Helvetica" pitchFamily="34" charset="0"/>
              </a:rPr>
              <a:t>owner</a:t>
            </a:r>
            <a:r>
              <a:rPr lang="es-ES" sz="1100" b="1" dirty="0" smtClean="0">
                <a:solidFill>
                  <a:schemeClr val="tx2">
                    <a:lumMod val="75000"/>
                  </a:schemeClr>
                </a:solidFill>
                <a:latin typeface="Helvetica" pitchFamily="34" charset="0"/>
              </a:rPr>
              <a:t>) del modelo debe proponer un </a:t>
            </a:r>
            <a:r>
              <a:rPr lang="es-ES" sz="1100" b="1" dirty="0" err="1" smtClean="0">
                <a:solidFill>
                  <a:schemeClr val="tx2">
                    <a:lumMod val="75000"/>
                  </a:schemeClr>
                </a:solidFill>
                <a:latin typeface="Helvetica" pitchFamily="34" charset="0"/>
              </a:rPr>
              <a:t>tier</a:t>
            </a:r>
            <a:r>
              <a:rPr lang="es-ES" sz="1100" b="1" dirty="0" smtClean="0">
                <a:solidFill>
                  <a:schemeClr val="tx2">
                    <a:lumMod val="75000"/>
                  </a:schemeClr>
                </a:solidFill>
                <a:latin typeface="Helvetica" pitchFamily="34" charset="0"/>
              </a:rPr>
              <a:t> que represente su riesgo para </a:t>
            </a:r>
            <a:r>
              <a:rPr lang="es-ES" sz="1100" b="1" dirty="0">
                <a:solidFill>
                  <a:schemeClr val="tx2">
                    <a:lumMod val="75000"/>
                  </a:schemeClr>
                </a:solidFill>
                <a:latin typeface="Helvetica" pitchFamily="34" charset="0"/>
              </a:rPr>
              <a:t>la entidad, aunque la decisión última corresponde al MRO</a:t>
            </a:r>
          </a:p>
        </p:txBody>
      </p:sp>
      <p:sp>
        <p:nvSpPr>
          <p:cNvPr id="57" name="Rectangle 56"/>
          <p:cNvSpPr/>
          <p:nvPr/>
        </p:nvSpPr>
        <p:spPr>
          <a:xfrm>
            <a:off x="7064443" y="3849697"/>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58195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5" name="Rectangle 54"/>
          <p:cNvSpPr/>
          <p:nvPr/>
        </p:nvSpPr>
        <p:spPr>
          <a:xfrm>
            <a:off x="6964250" y="3926881"/>
            <a:ext cx="1958196" cy="10524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Título 1"/>
          <p:cNvSpPr txBox="1">
            <a:spLocks/>
          </p:cNvSpPr>
          <p:nvPr/>
        </p:nvSpPr>
        <p:spPr>
          <a:xfrm>
            <a:off x="467542" y="162719"/>
            <a:ext cx="9190807"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3. Mejores Prácticas</a:t>
            </a:r>
          </a:p>
          <a:p>
            <a:pPr indent="361950" algn="l"/>
            <a:r>
              <a:rPr lang="es-ES" sz="2100" b="1" dirty="0">
                <a:solidFill>
                  <a:srgbClr val="202B6C"/>
                </a:solidFill>
                <a:latin typeface="Helvetica" pitchFamily="34" charset="0"/>
                <a:ea typeface="ＭＳ Ｐゴシック" pitchFamily="16" charset="-128"/>
              </a:rPr>
              <a:t>Análisis </a:t>
            </a:r>
            <a:r>
              <a:rPr lang="es-ES" sz="2100" b="1" i="1" dirty="0" err="1" smtClean="0">
                <a:solidFill>
                  <a:srgbClr val="202B6C"/>
                </a:solidFill>
                <a:latin typeface="Helvetica" pitchFamily="34" charset="0"/>
                <a:ea typeface="ＭＳ Ｐゴシック" pitchFamily="16" charset="-128"/>
              </a:rPr>
              <a:t>benchmark</a:t>
            </a:r>
            <a:r>
              <a:rPr lang="es-ES" sz="2100" b="1" i="1" dirty="0">
                <a:solidFill>
                  <a:srgbClr val="202B6C"/>
                </a:solidFill>
                <a:latin typeface="Helvetica" pitchFamily="34" charset="0"/>
                <a:ea typeface="ＭＳ Ｐゴシック" pitchFamily="16" charset="-128"/>
              </a:rPr>
              <a:t>: </a:t>
            </a:r>
            <a:r>
              <a:rPr lang="es-ES" sz="2100" b="1" dirty="0">
                <a:solidFill>
                  <a:srgbClr val="202B6C"/>
                </a:solidFill>
                <a:latin typeface="Helvetica" pitchFamily="34" charset="0"/>
                <a:ea typeface="ＭＳ Ｐゴシック" pitchFamily="16" charset="-128"/>
              </a:rPr>
              <a:t>Alcance</a:t>
            </a:r>
          </a:p>
        </p:txBody>
      </p:sp>
      <p:sp>
        <p:nvSpPr>
          <p:cNvPr id="22" name="Content Placeholder 2"/>
          <p:cNvSpPr>
            <a:spLocks noGrp="1"/>
          </p:cNvSpPr>
          <p:nvPr>
            <p:ph idx="1"/>
            <p:custDataLst>
              <p:tags r:id="rId1"/>
            </p:custDataLst>
          </p:nvPr>
        </p:nvSpPr>
        <p:spPr>
          <a:xfrm>
            <a:off x="467543" y="882388"/>
            <a:ext cx="8101235" cy="533382"/>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Los bancos en el </a:t>
            </a:r>
            <a:r>
              <a:rPr lang="es-ES" sz="1100" b="1" dirty="0" err="1">
                <a:solidFill>
                  <a:schemeClr val="tx2">
                    <a:lumMod val="75000"/>
                  </a:schemeClr>
                </a:solidFill>
                <a:latin typeface="Helvetica" pitchFamily="34" charset="0"/>
              </a:rPr>
              <a:t>benchmark</a:t>
            </a:r>
            <a:r>
              <a:rPr lang="es-ES" sz="1100" b="1" dirty="0">
                <a:solidFill>
                  <a:schemeClr val="tx2">
                    <a:lumMod val="75000"/>
                  </a:schemeClr>
                </a:solidFill>
                <a:latin typeface="Helvetica" pitchFamily="34" charset="0"/>
              </a:rPr>
              <a:t> se dirigen a MRM de manera incremental, priorizando los modelos básicos y los mercados domésticos, con escasas diferencias entre Estados Unidos y Europa</a:t>
            </a:r>
          </a:p>
        </p:txBody>
      </p:sp>
      <p:sp>
        <p:nvSpPr>
          <p:cNvPr id="23" name="Freeform 371"/>
          <p:cNvSpPr>
            <a:spLocks/>
          </p:cNvSpPr>
          <p:nvPr/>
        </p:nvSpPr>
        <p:spPr bwMode="gray">
          <a:xfrm>
            <a:off x="2734755" y="1710235"/>
            <a:ext cx="1690664" cy="1758016"/>
          </a:xfrm>
          <a:custGeom>
            <a:avLst/>
            <a:gdLst>
              <a:gd name="T0" fmla="*/ 2808 w 78"/>
              <a:gd name="T1" fmla="*/ 2808 h 78"/>
              <a:gd name="T2" fmla="*/ 0 w 78"/>
              <a:gd name="T3" fmla="*/ 0 h 78"/>
              <a:gd name="T4" fmla="*/ 0 w 78"/>
              <a:gd name="T5" fmla="*/ 2808 h 78"/>
              <a:gd name="T6" fmla="*/ 2808 w 78"/>
              <a:gd name="T7" fmla="*/ 2808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78" y="78"/>
                </a:moveTo>
                <a:cubicBezTo>
                  <a:pt x="78" y="34"/>
                  <a:pt x="43" y="0"/>
                  <a:pt x="0" y="0"/>
                </a:cubicBezTo>
                <a:lnTo>
                  <a:pt x="0" y="78"/>
                </a:lnTo>
                <a:lnTo>
                  <a:pt x="78" y="78"/>
                </a:lnTo>
                <a:close/>
              </a:path>
            </a:pathLst>
          </a:custGeom>
          <a:solidFill>
            <a:srgbClr val="FFFFFF">
              <a:lumMod val="95000"/>
            </a:srgbClr>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smtClean="0">
              <a:ln>
                <a:noFill/>
              </a:ln>
              <a:solidFill>
                <a:sysClr val="windowText" lastClr="000000"/>
              </a:solidFill>
              <a:effectLst/>
              <a:uLnTx/>
              <a:uFillTx/>
              <a:latin typeface="Helvetica" pitchFamily="34" charset="0"/>
              <a:ea typeface="ＭＳ Ｐゴシック"/>
            </a:endParaRPr>
          </a:p>
        </p:txBody>
      </p:sp>
      <p:sp>
        <p:nvSpPr>
          <p:cNvPr id="24" name="Freeform 371"/>
          <p:cNvSpPr>
            <a:spLocks/>
          </p:cNvSpPr>
          <p:nvPr/>
        </p:nvSpPr>
        <p:spPr bwMode="gray">
          <a:xfrm>
            <a:off x="2728902" y="2174141"/>
            <a:ext cx="1236960" cy="1286236"/>
          </a:xfrm>
          <a:custGeom>
            <a:avLst/>
            <a:gdLst>
              <a:gd name="T0" fmla="*/ 2808 w 78"/>
              <a:gd name="T1" fmla="*/ 2808 h 78"/>
              <a:gd name="T2" fmla="*/ 0 w 78"/>
              <a:gd name="T3" fmla="*/ 0 h 78"/>
              <a:gd name="T4" fmla="*/ 0 w 78"/>
              <a:gd name="T5" fmla="*/ 2808 h 78"/>
              <a:gd name="T6" fmla="*/ 2808 w 78"/>
              <a:gd name="T7" fmla="*/ 2808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78" y="78"/>
                </a:moveTo>
                <a:cubicBezTo>
                  <a:pt x="78" y="34"/>
                  <a:pt x="43" y="0"/>
                  <a:pt x="0" y="0"/>
                </a:cubicBezTo>
                <a:lnTo>
                  <a:pt x="0" y="78"/>
                </a:lnTo>
                <a:lnTo>
                  <a:pt x="78" y="78"/>
                </a:lnTo>
                <a:close/>
              </a:path>
            </a:pathLst>
          </a:custGeom>
          <a:solidFill>
            <a:srgbClr val="FFFFFF">
              <a:lumMod val="85000"/>
            </a:srgbClr>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smtClean="0">
              <a:ln>
                <a:noFill/>
              </a:ln>
              <a:solidFill>
                <a:sysClr val="windowText" lastClr="000000"/>
              </a:solidFill>
              <a:effectLst/>
              <a:uLnTx/>
              <a:uFillTx/>
              <a:latin typeface="Helvetica" pitchFamily="34" charset="0"/>
              <a:ea typeface="ＭＳ Ｐゴシック"/>
            </a:endParaRPr>
          </a:p>
        </p:txBody>
      </p:sp>
      <p:sp>
        <p:nvSpPr>
          <p:cNvPr id="25" name="Freeform 371"/>
          <p:cNvSpPr>
            <a:spLocks/>
          </p:cNvSpPr>
          <p:nvPr/>
        </p:nvSpPr>
        <p:spPr bwMode="gray">
          <a:xfrm>
            <a:off x="2727062" y="2721978"/>
            <a:ext cx="713764" cy="742198"/>
          </a:xfrm>
          <a:custGeom>
            <a:avLst/>
            <a:gdLst>
              <a:gd name="T0" fmla="*/ 2808 w 78"/>
              <a:gd name="T1" fmla="*/ 2808 h 78"/>
              <a:gd name="T2" fmla="*/ 0 w 78"/>
              <a:gd name="T3" fmla="*/ 0 h 78"/>
              <a:gd name="T4" fmla="*/ 0 w 78"/>
              <a:gd name="T5" fmla="*/ 2808 h 78"/>
              <a:gd name="T6" fmla="*/ 2808 w 78"/>
              <a:gd name="T7" fmla="*/ 2808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78" y="78"/>
                </a:moveTo>
                <a:cubicBezTo>
                  <a:pt x="78" y="34"/>
                  <a:pt x="43" y="0"/>
                  <a:pt x="0" y="0"/>
                </a:cubicBezTo>
                <a:lnTo>
                  <a:pt x="0" y="78"/>
                </a:lnTo>
                <a:lnTo>
                  <a:pt x="78" y="78"/>
                </a:lnTo>
                <a:close/>
              </a:path>
            </a:pathLst>
          </a:custGeom>
          <a:solidFill>
            <a:srgbClr val="FFFFFF">
              <a:lumMod val="50000"/>
            </a:srgbClr>
          </a:solidFill>
          <a:ln w="6350" cap="flat"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smtClean="0">
              <a:ln>
                <a:noFill/>
              </a:ln>
              <a:solidFill>
                <a:sysClr val="windowText" lastClr="000000"/>
              </a:solidFill>
              <a:effectLst/>
              <a:uLnTx/>
              <a:uFillTx/>
              <a:latin typeface="Helvetica" pitchFamily="34" charset="0"/>
              <a:ea typeface="ＭＳ Ｐゴシック"/>
            </a:endParaRPr>
          </a:p>
        </p:txBody>
      </p:sp>
      <p:cxnSp>
        <p:nvCxnSpPr>
          <p:cNvPr id="26" name="Straight Arrow Connector 25"/>
          <p:cNvCxnSpPr/>
          <p:nvPr/>
        </p:nvCxnSpPr>
        <p:spPr>
          <a:xfrm>
            <a:off x="2728685" y="3471672"/>
            <a:ext cx="2371061" cy="2"/>
          </a:xfrm>
          <a:prstGeom prst="straightConnector1">
            <a:avLst/>
          </a:prstGeom>
          <a:noFill/>
          <a:ln w="19050" cap="flat" cmpd="sng" algn="ctr">
            <a:solidFill>
              <a:srgbClr val="000099"/>
            </a:solidFill>
            <a:prstDash val="solid"/>
            <a:tailEnd type="arrow"/>
          </a:ln>
          <a:effectLst/>
        </p:spPr>
      </p:cxnSp>
      <p:cxnSp>
        <p:nvCxnSpPr>
          <p:cNvPr id="27" name="Straight Arrow Connector 26"/>
          <p:cNvCxnSpPr/>
          <p:nvPr/>
        </p:nvCxnSpPr>
        <p:spPr>
          <a:xfrm flipH="1" flipV="1">
            <a:off x="2734755" y="1424754"/>
            <a:ext cx="10234" cy="2039422"/>
          </a:xfrm>
          <a:prstGeom prst="straightConnector1">
            <a:avLst/>
          </a:prstGeom>
          <a:noFill/>
          <a:ln w="19050" cap="flat" cmpd="sng" algn="ctr">
            <a:solidFill>
              <a:srgbClr val="000099"/>
            </a:solidFill>
            <a:prstDash val="solid"/>
            <a:tailEnd type="arrow"/>
          </a:ln>
          <a:effectLst/>
        </p:spPr>
      </p:cxnSp>
      <p:sp>
        <p:nvSpPr>
          <p:cNvPr id="34" name="TextBox 5"/>
          <p:cNvSpPr txBox="1"/>
          <p:nvPr/>
        </p:nvSpPr>
        <p:spPr bwMode="auto">
          <a:xfrm>
            <a:off x="4833033" y="3198350"/>
            <a:ext cx="1435652" cy="110800"/>
          </a:xfrm>
          <a:prstGeom prst="rect">
            <a:avLst/>
          </a:prstGeom>
          <a:noFill/>
          <a:ln w="9525">
            <a:noFill/>
            <a:miter lim="800000"/>
            <a:headEnd/>
            <a:tailEnd/>
          </a:ln>
        </p:spPr>
        <p:txBody>
          <a:bodyPr wrap="square" lIns="0" tIns="0" rIns="0" bIns="0" anchor="ctr">
            <a:spAutoFit/>
          </a:bodyPr>
          <a:lstStyle/>
          <a:p>
            <a:pPr defTabSz="914400" fontAlgn="base">
              <a:lnSpc>
                <a:spcPct val="90000"/>
              </a:lnSpc>
              <a:spcBef>
                <a:spcPct val="0"/>
              </a:spcBef>
              <a:spcAft>
                <a:spcPct val="0"/>
              </a:spcAft>
              <a:buClr>
                <a:srgbClr val="FFFFFF"/>
              </a:buClr>
              <a:tabLst>
                <a:tab pos="447675" algn="l"/>
              </a:tabLst>
              <a:defRPr/>
            </a:pPr>
            <a:r>
              <a:rPr lang="en-US" sz="800" b="1" dirty="0" err="1" smtClean="0">
                <a:solidFill>
                  <a:srgbClr val="002569"/>
                </a:solidFill>
                <a:latin typeface="Helvetica" pitchFamily="34" charset="0"/>
                <a:ea typeface="ＭＳ Ｐゴシック"/>
              </a:rPr>
              <a:t>Grupo</a:t>
            </a:r>
            <a:r>
              <a:rPr lang="en-US" sz="800" b="1" dirty="0" smtClean="0">
                <a:solidFill>
                  <a:srgbClr val="002569"/>
                </a:solidFill>
                <a:latin typeface="Helvetica" pitchFamily="34" charset="0"/>
                <a:ea typeface="ＭＳ Ｐゴシック"/>
              </a:rPr>
              <a:t> de </a:t>
            </a:r>
            <a:r>
              <a:rPr lang="en-US" sz="800" b="1" dirty="0" err="1" smtClean="0">
                <a:solidFill>
                  <a:srgbClr val="002569"/>
                </a:solidFill>
                <a:latin typeface="Helvetica" pitchFamily="34" charset="0"/>
                <a:ea typeface="ＭＳ Ｐゴシック"/>
              </a:rPr>
              <a:t>modelo</a:t>
            </a:r>
            <a:endParaRPr lang="en-US" sz="800" b="1" cap="small" dirty="0">
              <a:solidFill>
                <a:srgbClr val="002569"/>
              </a:solidFill>
              <a:latin typeface="Helvetica" pitchFamily="34" charset="0"/>
              <a:ea typeface="ＭＳ Ｐゴシック"/>
            </a:endParaRPr>
          </a:p>
        </p:txBody>
      </p:sp>
      <p:sp>
        <p:nvSpPr>
          <p:cNvPr id="35" name="TextBox 5"/>
          <p:cNvSpPr txBox="1"/>
          <p:nvPr/>
        </p:nvSpPr>
        <p:spPr bwMode="auto">
          <a:xfrm>
            <a:off x="1589978" y="1668007"/>
            <a:ext cx="940151" cy="221599"/>
          </a:xfrm>
          <a:prstGeom prst="rect">
            <a:avLst/>
          </a:prstGeom>
          <a:noFill/>
          <a:ln w="9525">
            <a:noFill/>
            <a:miter lim="800000"/>
            <a:headEnd/>
            <a:tailEnd/>
          </a:ln>
        </p:spPr>
        <p:txBody>
          <a:bodyPr wrap="square" lIns="0" tIns="0" rIns="0" bIns="0" anchor="ctr">
            <a:spAutoFit/>
          </a:bodyPr>
          <a:lstStyle/>
          <a:p>
            <a:pPr algn="r" defTabSz="914400" fontAlgn="base">
              <a:lnSpc>
                <a:spcPct val="90000"/>
              </a:lnSpc>
              <a:spcBef>
                <a:spcPct val="0"/>
              </a:spcBef>
              <a:spcAft>
                <a:spcPct val="0"/>
              </a:spcAft>
              <a:buClr>
                <a:srgbClr val="FFFFFF"/>
              </a:buClr>
              <a:tabLst>
                <a:tab pos="447675" algn="l"/>
              </a:tabLst>
              <a:defRPr/>
            </a:pPr>
            <a:r>
              <a:rPr lang="en-US" sz="800" b="1" dirty="0" smtClean="0">
                <a:solidFill>
                  <a:srgbClr val="002569"/>
                </a:solidFill>
                <a:latin typeface="Helvetica" pitchFamily="34" charset="0"/>
                <a:ea typeface="ＭＳ Ｐゴシック"/>
              </a:rPr>
              <a:t>País/ </a:t>
            </a:r>
            <a:r>
              <a:rPr lang="en-US" sz="800" b="1" dirty="0" err="1" smtClean="0">
                <a:solidFill>
                  <a:srgbClr val="002569"/>
                </a:solidFill>
                <a:latin typeface="Helvetica" pitchFamily="34" charset="0"/>
                <a:ea typeface="ＭＳ Ｐゴシック"/>
              </a:rPr>
              <a:t>Unidad</a:t>
            </a:r>
            <a:r>
              <a:rPr lang="en-US" sz="800" b="1" dirty="0" smtClean="0">
                <a:solidFill>
                  <a:srgbClr val="002569"/>
                </a:solidFill>
                <a:latin typeface="Helvetica" pitchFamily="34" charset="0"/>
                <a:ea typeface="ＭＳ Ｐゴシック"/>
              </a:rPr>
              <a:t> de </a:t>
            </a:r>
            <a:r>
              <a:rPr lang="en-US" sz="800" b="1" dirty="0" err="1" smtClean="0">
                <a:solidFill>
                  <a:srgbClr val="002569"/>
                </a:solidFill>
                <a:latin typeface="Helvetica" pitchFamily="34" charset="0"/>
                <a:ea typeface="ＭＳ Ｐゴシック"/>
              </a:rPr>
              <a:t>Negocio</a:t>
            </a:r>
            <a:endParaRPr lang="en-US" sz="800" b="1" cap="small" dirty="0">
              <a:solidFill>
                <a:srgbClr val="002569"/>
              </a:solidFill>
              <a:latin typeface="Helvetica" pitchFamily="34" charset="0"/>
              <a:ea typeface="ＭＳ Ｐゴシック"/>
            </a:endParaRPr>
          </a:p>
        </p:txBody>
      </p:sp>
      <p:sp>
        <p:nvSpPr>
          <p:cNvPr id="36" name="Rectangle 35"/>
          <p:cNvSpPr/>
          <p:nvPr/>
        </p:nvSpPr>
        <p:spPr>
          <a:xfrm>
            <a:off x="2678984" y="2957468"/>
            <a:ext cx="764953" cy="461665"/>
          </a:xfrm>
          <a:prstGeom prst="rect">
            <a:avLst/>
          </a:prstGeom>
        </p:spPr>
        <p:txBody>
          <a:bodyPr wrap="none">
            <a:spAutoFit/>
          </a:bodyPr>
          <a:lstStyle/>
          <a:p>
            <a:pPr algn="ctr" defTabSz="914400" fontAlgn="base">
              <a:spcBef>
                <a:spcPct val="0"/>
              </a:spcBef>
              <a:spcAft>
                <a:spcPct val="0"/>
              </a:spcAft>
            </a:pPr>
            <a:r>
              <a:rPr lang="en-US" sz="800" b="1" dirty="0" err="1" smtClean="0">
                <a:solidFill>
                  <a:srgbClr val="FFFFFF"/>
                </a:solidFill>
                <a:latin typeface="Helvetica" pitchFamily="34" charset="0"/>
                <a:ea typeface="ＭＳ Ｐゴシック"/>
              </a:rPr>
              <a:t>Fase</a:t>
            </a:r>
            <a:r>
              <a:rPr lang="en-US" sz="800" b="1" dirty="0" smtClean="0">
                <a:solidFill>
                  <a:srgbClr val="FFFFFF"/>
                </a:solidFill>
                <a:latin typeface="Helvetica" pitchFamily="34" charset="0"/>
                <a:ea typeface="ＭＳ Ｐゴシック"/>
              </a:rPr>
              <a:t> I:</a:t>
            </a:r>
            <a:br>
              <a:rPr lang="en-US" sz="800" b="1" dirty="0" smtClean="0">
                <a:solidFill>
                  <a:srgbClr val="FFFFFF"/>
                </a:solidFill>
                <a:latin typeface="Helvetica" pitchFamily="34" charset="0"/>
                <a:ea typeface="ＭＳ Ｐゴシック"/>
              </a:rPr>
            </a:br>
            <a:r>
              <a:rPr lang="en-US" sz="800" b="1" dirty="0" err="1" smtClean="0">
                <a:solidFill>
                  <a:srgbClr val="FFFFFF"/>
                </a:solidFill>
                <a:latin typeface="Helvetica" pitchFamily="34" charset="0"/>
                <a:ea typeface="ＭＳ Ｐゴシック"/>
              </a:rPr>
              <a:t>Principales</a:t>
            </a:r>
            <a:r>
              <a:rPr lang="en-US" sz="800" b="1" dirty="0" smtClean="0">
                <a:solidFill>
                  <a:srgbClr val="FFFFFF"/>
                </a:solidFill>
                <a:latin typeface="Helvetica" pitchFamily="34" charset="0"/>
                <a:ea typeface="ＭＳ Ｐゴシック"/>
              </a:rPr>
              <a:t> </a:t>
            </a:r>
          </a:p>
          <a:p>
            <a:pPr algn="ctr" defTabSz="914400" fontAlgn="base">
              <a:spcBef>
                <a:spcPct val="0"/>
              </a:spcBef>
              <a:spcAft>
                <a:spcPct val="0"/>
              </a:spcAft>
            </a:pPr>
            <a:r>
              <a:rPr lang="en-US" sz="800" b="1" dirty="0" err="1" smtClean="0">
                <a:solidFill>
                  <a:srgbClr val="FFFFFF"/>
                </a:solidFill>
                <a:latin typeface="Helvetica" pitchFamily="34" charset="0"/>
                <a:ea typeface="ＭＳ Ｐゴシック"/>
              </a:rPr>
              <a:t>Modelos</a:t>
            </a:r>
            <a:endParaRPr lang="es-ES" sz="800" b="1" dirty="0">
              <a:solidFill>
                <a:srgbClr val="FFFFFF"/>
              </a:solidFill>
              <a:latin typeface="Helvetica" pitchFamily="34" charset="0"/>
              <a:ea typeface="ＭＳ Ｐゴシック"/>
            </a:endParaRPr>
          </a:p>
        </p:txBody>
      </p:sp>
      <p:sp>
        <p:nvSpPr>
          <p:cNvPr id="37" name="Rectangle 36"/>
          <p:cNvSpPr/>
          <p:nvPr/>
        </p:nvSpPr>
        <p:spPr>
          <a:xfrm>
            <a:off x="3178765" y="2592488"/>
            <a:ext cx="506869" cy="215444"/>
          </a:xfrm>
          <a:prstGeom prst="rect">
            <a:avLst/>
          </a:prstGeom>
        </p:spPr>
        <p:txBody>
          <a:bodyPr wrap="none">
            <a:spAutoFit/>
          </a:bodyPr>
          <a:lstStyle/>
          <a:p>
            <a:pPr algn="ctr" defTabSz="914400" fontAlgn="base">
              <a:spcBef>
                <a:spcPct val="0"/>
              </a:spcBef>
              <a:spcAft>
                <a:spcPct val="0"/>
              </a:spcAft>
            </a:pPr>
            <a:r>
              <a:rPr lang="en-US" sz="800" b="1" dirty="0" err="1" smtClean="0">
                <a:solidFill>
                  <a:srgbClr val="000000"/>
                </a:solidFill>
                <a:latin typeface="Helvetica" pitchFamily="34" charset="0"/>
                <a:ea typeface="ＭＳ Ｐゴシック"/>
              </a:rPr>
              <a:t>Fase</a:t>
            </a:r>
            <a:r>
              <a:rPr lang="en-US" sz="800" b="1" dirty="0" smtClean="0">
                <a:solidFill>
                  <a:srgbClr val="000000"/>
                </a:solidFill>
                <a:latin typeface="Helvetica" pitchFamily="34" charset="0"/>
                <a:ea typeface="ＭＳ Ｐゴシック"/>
              </a:rPr>
              <a:t> II</a:t>
            </a:r>
            <a:endParaRPr lang="es-ES" sz="800" b="1" dirty="0">
              <a:solidFill>
                <a:srgbClr val="000000"/>
              </a:solidFill>
              <a:latin typeface="Helvetica" pitchFamily="34" charset="0"/>
              <a:ea typeface="ＭＳ Ｐゴシック"/>
            </a:endParaRPr>
          </a:p>
        </p:txBody>
      </p:sp>
      <p:sp>
        <p:nvSpPr>
          <p:cNvPr id="38" name="Rectangle 37"/>
          <p:cNvSpPr/>
          <p:nvPr/>
        </p:nvSpPr>
        <p:spPr>
          <a:xfrm>
            <a:off x="3516934" y="2276935"/>
            <a:ext cx="535724" cy="215444"/>
          </a:xfrm>
          <a:prstGeom prst="rect">
            <a:avLst/>
          </a:prstGeom>
        </p:spPr>
        <p:txBody>
          <a:bodyPr wrap="none">
            <a:spAutoFit/>
          </a:bodyPr>
          <a:lstStyle/>
          <a:p>
            <a:pPr algn="ctr" defTabSz="914400" fontAlgn="base">
              <a:spcBef>
                <a:spcPct val="0"/>
              </a:spcBef>
              <a:spcAft>
                <a:spcPct val="0"/>
              </a:spcAft>
            </a:pPr>
            <a:r>
              <a:rPr lang="en-US" sz="800" b="1" dirty="0" err="1" smtClean="0">
                <a:solidFill>
                  <a:srgbClr val="000000"/>
                </a:solidFill>
                <a:latin typeface="Helvetica" pitchFamily="34" charset="0"/>
                <a:ea typeface="ＭＳ Ｐゴシック"/>
              </a:rPr>
              <a:t>Fase</a:t>
            </a:r>
            <a:r>
              <a:rPr lang="en-US" sz="800" b="1" dirty="0" smtClean="0">
                <a:solidFill>
                  <a:srgbClr val="000000"/>
                </a:solidFill>
                <a:latin typeface="Helvetica" pitchFamily="34" charset="0"/>
                <a:ea typeface="ＭＳ Ｐゴシック"/>
              </a:rPr>
              <a:t> III</a:t>
            </a:r>
            <a:endParaRPr lang="es-ES" sz="800" b="1" dirty="0">
              <a:solidFill>
                <a:srgbClr val="000000"/>
              </a:solidFill>
              <a:latin typeface="Helvetica" pitchFamily="34" charset="0"/>
              <a:ea typeface="ＭＳ Ｐゴシック"/>
            </a:endParaRPr>
          </a:p>
        </p:txBody>
      </p:sp>
      <p:sp>
        <p:nvSpPr>
          <p:cNvPr id="39" name="Rectangle 38"/>
          <p:cNvSpPr/>
          <p:nvPr/>
        </p:nvSpPr>
        <p:spPr>
          <a:xfrm>
            <a:off x="1475598" y="2636527"/>
            <a:ext cx="1168910" cy="215444"/>
          </a:xfrm>
          <a:prstGeom prst="rect">
            <a:avLst/>
          </a:prstGeom>
        </p:spPr>
        <p:txBody>
          <a:bodyPr wrap="none">
            <a:spAutoFit/>
          </a:bodyPr>
          <a:lstStyle/>
          <a:p>
            <a:pPr algn="r" defTabSz="914400" fontAlgn="base">
              <a:spcBef>
                <a:spcPct val="0"/>
              </a:spcBef>
              <a:spcAft>
                <a:spcPct val="0"/>
              </a:spcAft>
            </a:pPr>
            <a:r>
              <a:rPr lang="en-US" sz="800" dirty="0" err="1" smtClean="0">
                <a:solidFill>
                  <a:srgbClr val="000000"/>
                </a:solidFill>
                <a:latin typeface="Helvetica" pitchFamily="34" charset="0"/>
                <a:ea typeface="ＭＳ Ｐゴシック"/>
              </a:rPr>
              <a:t>Principales</a:t>
            </a:r>
            <a:r>
              <a:rPr lang="en-US" sz="800" dirty="0" smtClean="0">
                <a:solidFill>
                  <a:srgbClr val="000000"/>
                </a:solidFill>
                <a:latin typeface="Helvetica" pitchFamily="34" charset="0"/>
                <a:ea typeface="ＭＳ Ｐゴシック"/>
              </a:rPr>
              <a:t> </a:t>
            </a:r>
            <a:r>
              <a:rPr lang="en-US" sz="800" dirty="0" err="1" smtClean="0">
                <a:solidFill>
                  <a:srgbClr val="000000"/>
                </a:solidFill>
                <a:latin typeface="Helvetica" pitchFamily="34" charset="0"/>
                <a:ea typeface="ＭＳ Ｐゴシック"/>
              </a:rPr>
              <a:t>mercados</a:t>
            </a:r>
            <a:endParaRPr lang="es-ES" sz="800" dirty="0">
              <a:solidFill>
                <a:srgbClr val="000000"/>
              </a:solidFill>
              <a:latin typeface="Helvetica" pitchFamily="34" charset="0"/>
              <a:ea typeface="ＭＳ Ｐゴシック"/>
            </a:endParaRPr>
          </a:p>
        </p:txBody>
      </p:sp>
      <p:sp>
        <p:nvSpPr>
          <p:cNvPr id="40" name="Rectangle 39"/>
          <p:cNvSpPr/>
          <p:nvPr/>
        </p:nvSpPr>
        <p:spPr>
          <a:xfrm>
            <a:off x="1761746" y="1958697"/>
            <a:ext cx="917238" cy="215444"/>
          </a:xfrm>
          <a:prstGeom prst="rect">
            <a:avLst/>
          </a:prstGeom>
        </p:spPr>
        <p:txBody>
          <a:bodyPr wrap="none">
            <a:spAutoFit/>
          </a:bodyPr>
          <a:lstStyle/>
          <a:p>
            <a:pPr algn="r" defTabSz="914400" fontAlgn="base">
              <a:spcBef>
                <a:spcPct val="0"/>
              </a:spcBef>
              <a:spcAft>
                <a:spcPct val="0"/>
              </a:spcAft>
            </a:pPr>
            <a:r>
              <a:rPr lang="en-US" sz="800" dirty="0" err="1" smtClean="0">
                <a:solidFill>
                  <a:srgbClr val="000000"/>
                </a:solidFill>
                <a:latin typeface="Helvetica" pitchFamily="34" charset="0"/>
                <a:ea typeface="ＭＳ Ｐゴシック"/>
              </a:rPr>
              <a:t>Otros</a:t>
            </a:r>
            <a:r>
              <a:rPr lang="en-US" sz="800" dirty="0" smtClean="0">
                <a:solidFill>
                  <a:srgbClr val="000000"/>
                </a:solidFill>
                <a:latin typeface="Helvetica" pitchFamily="34" charset="0"/>
                <a:ea typeface="ＭＳ Ｐゴシック"/>
              </a:rPr>
              <a:t> </a:t>
            </a:r>
            <a:r>
              <a:rPr lang="en-US" sz="800" dirty="0" err="1" smtClean="0">
                <a:solidFill>
                  <a:srgbClr val="000000"/>
                </a:solidFill>
                <a:latin typeface="Helvetica" pitchFamily="34" charset="0"/>
                <a:ea typeface="ＭＳ Ｐゴシック"/>
              </a:rPr>
              <a:t>mercados</a:t>
            </a:r>
            <a:endParaRPr lang="es-ES" sz="800" dirty="0">
              <a:solidFill>
                <a:srgbClr val="000000"/>
              </a:solidFill>
              <a:latin typeface="Helvetica" pitchFamily="34" charset="0"/>
              <a:ea typeface="ＭＳ Ｐゴシック"/>
            </a:endParaRPr>
          </a:p>
        </p:txBody>
      </p:sp>
      <p:sp>
        <p:nvSpPr>
          <p:cNvPr id="44" name="Freeform 4968"/>
          <p:cNvSpPr>
            <a:spLocks noEditPoints="1"/>
          </p:cNvSpPr>
          <p:nvPr/>
        </p:nvSpPr>
        <p:spPr bwMode="auto">
          <a:xfrm>
            <a:off x="1475599" y="1668006"/>
            <a:ext cx="253084" cy="221599"/>
          </a:xfrm>
          <a:custGeom>
            <a:avLst/>
            <a:gdLst>
              <a:gd name="T0" fmla="*/ 354 w 396"/>
              <a:gd name="T1" fmla="*/ 78 h 400"/>
              <a:gd name="T2" fmla="*/ 198 w 396"/>
              <a:gd name="T3" fmla="*/ 0 h 400"/>
              <a:gd name="T4" fmla="*/ 130 w 396"/>
              <a:gd name="T5" fmla="*/ 14 h 400"/>
              <a:gd name="T6" fmla="*/ 38 w 396"/>
              <a:gd name="T7" fmla="*/ 82 h 400"/>
              <a:gd name="T8" fmla="*/ 0 w 396"/>
              <a:gd name="T9" fmla="*/ 190 h 400"/>
              <a:gd name="T10" fmla="*/ 18 w 396"/>
              <a:gd name="T11" fmla="*/ 282 h 400"/>
              <a:gd name="T12" fmla="*/ 110 w 396"/>
              <a:gd name="T13" fmla="*/ 378 h 400"/>
              <a:gd name="T14" fmla="*/ 232 w 396"/>
              <a:gd name="T15" fmla="*/ 396 h 400"/>
              <a:gd name="T16" fmla="*/ 318 w 396"/>
              <a:gd name="T17" fmla="*/ 358 h 400"/>
              <a:gd name="T18" fmla="*/ 386 w 396"/>
              <a:gd name="T19" fmla="*/ 266 h 400"/>
              <a:gd name="T20" fmla="*/ 390 w 396"/>
              <a:gd name="T21" fmla="*/ 152 h 400"/>
              <a:gd name="T22" fmla="*/ 360 w 396"/>
              <a:gd name="T23" fmla="*/ 232 h 400"/>
              <a:gd name="T24" fmla="*/ 322 w 396"/>
              <a:gd name="T25" fmla="*/ 174 h 400"/>
              <a:gd name="T26" fmla="*/ 354 w 396"/>
              <a:gd name="T27" fmla="*/ 120 h 400"/>
              <a:gd name="T28" fmla="*/ 372 w 396"/>
              <a:gd name="T29" fmla="*/ 198 h 400"/>
              <a:gd name="T30" fmla="*/ 326 w 396"/>
              <a:gd name="T31" fmla="*/ 122 h 400"/>
              <a:gd name="T32" fmla="*/ 248 w 396"/>
              <a:gd name="T33" fmla="*/ 110 h 400"/>
              <a:gd name="T34" fmla="*/ 248 w 396"/>
              <a:gd name="T35" fmla="*/ 42 h 400"/>
              <a:gd name="T36" fmla="*/ 318 w 396"/>
              <a:gd name="T37" fmla="*/ 74 h 400"/>
              <a:gd name="T38" fmla="*/ 24 w 396"/>
              <a:gd name="T39" fmla="*/ 180 h 400"/>
              <a:gd name="T40" fmla="*/ 58 w 396"/>
              <a:gd name="T41" fmla="*/ 94 h 400"/>
              <a:gd name="T42" fmla="*/ 88 w 396"/>
              <a:gd name="T43" fmla="*/ 158 h 400"/>
              <a:gd name="T44" fmla="*/ 66 w 396"/>
              <a:gd name="T45" fmla="*/ 234 h 400"/>
              <a:gd name="T46" fmla="*/ 28 w 396"/>
              <a:gd name="T47" fmla="*/ 190 h 400"/>
              <a:gd name="T48" fmla="*/ 176 w 396"/>
              <a:gd name="T49" fmla="*/ 58 h 400"/>
              <a:gd name="T50" fmla="*/ 230 w 396"/>
              <a:gd name="T51" fmla="*/ 44 h 400"/>
              <a:gd name="T52" fmla="*/ 240 w 396"/>
              <a:gd name="T53" fmla="*/ 92 h 400"/>
              <a:gd name="T54" fmla="*/ 186 w 396"/>
              <a:gd name="T55" fmla="*/ 28 h 400"/>
              <a:gd name="T56" fmla="*/ 162 w 396"/>
              <a:gd name="T57" fmla="*/ 28 h 400"/>
              <a:gd name="T58" fmla="*/ 118 w 396"/>
              <a:gd name="T59" fmla="*/ 62 h 400"/>
              <a:gd name="T60" fmla="*/ 130 w 396"/>
              <a:gd name="T61" fmla="*/ 38 h 400"/>
              <a:gd name="T62" fmla="*/ 124 w 396"/>
              <a:gd name="T63" fmla="*/ 78 h 400"/>
              <a:gd name="T64" fmla="*/ 96 w 396"/>
              <a:gd name="T65" fmla="*/ 144 h 400"/>
              <a:gd name="T66" fmla="*/ 74 w 396"/>
              <a:gd name="T67" fmla="*/ 100 h 400"/>
              <a:gd name="T68" fmla="*/ 170 w 396"/>
              <a:gd name="T69" fmla="*/ 148 h 400"/>
              <a:gd name="T70" fmla="*/ 136 w 396"/>
              <a:gd name="T71" fmla="*/ 122 h 400"/>
              <a:gd name="T72" fmla="*/ 226 w 396"/>
              <a:gd name="T73" fmla="*/ 116 h 400"/>
              <a:gd name="T74" fmla="*/ 166 w 396"/>
              <a:gd name="T75" fmla="*/ 88 h 400"/>
              <a:gd name="T76" fmla="*/ 176 w 396"/>
              <a:gd name="T77" fmla="*/ 164 h 400"/>
              <a:gd name="T78" fmla="*/ 140 w 396"/>
              <a:gd name="T79" fmla="*/ 252 h 400"/>
              <a:gd name="T80" fmla="*/ 108 w 396"/>
              <a:gd name="T81" fmla="*/ 208 h 400"/>
              <a:gd name="T82" fmla="*/ 218 w 396"/>
              <a:gd name="T83" fmla="*/ 144 h 400"/>
              <a:gd name="T84" fmla="*/ 302 w 396"/>
              <a:gd name="T85" fmla="*/ 176 h 400"/>
              <a:gd name="T86" fmla="*/ 86 w 396"/>
              <a:gd name="T87" fmla="*/ 260 h 400"/>
              <a:gd name="T88" fmla="*/ 94 w 396"/>
              <a:gd name="T89" fmla="*/ 328 h 400"/>
              <a:gd name="T90" fmla="*/ 40 w 396"/>
              <a:gd name="T91" fmla="*/ 274 h 400"/>
              <a:gd name="T92" fmla="*/ 36 w 396"/>
              <a:gd name="T93" fmla="*/ 232 h 400"/>
              <a:gd name="T94" fmla="*/ 112 w 396"/>
              <a:gd name="T95" fmla="*/ 332 h 400"/>
              <a:gd name="T96" fmla="*/ 120 w 396"/>
              <a:gd name="T97" fmla="*/ 266 h 400"/>
              <a:gd name="T98" fmla="*/ 192 w 396"/>
              <a:gd name="T99" fmla="*/ 260 h 400"/>
              <a:gd name="T100" fmla="*/ 142 w 396"/>
              <a:gd name="T101" fmla="*/ 338 h 400"/>
              <a:gd name="T102" fmla="*/ 224 w 396"/>
              <a:gd name="T103" fmla="*/ 250 h 400"/>
              <a:gd name="T104" fmla="*/ 324 w 396"/>
              <a:gd name="T105" fmla="*/ 202 h 400"/>
              <a:gd name="T106" fmla="*/ 350 w 396"/>
              <a:gd name="T107" fmla="*/ 248 h 400"/>
              <a:gd name="T108" fmla="*/ 128 w 396"/>
              <a:gd name="T109" fmla="*/ 360 h 400"/>
              <a:gd name="T110" fmla="*/ 160 w 396"/>
              <a:gd name="T111" fmla="*/ 356 h 400"/>
              <a:gd name="T112" fmla="*/ 250 w 396"/>
              <a:gd name="T113" fmla="*/ 366 h 400"/>
              <a:gd name="T114" fmla="*/ 144 w 396"/>
              <a:gd name="T115" fmla="*/ 366 h 400"/>
              <a:gd name="T116" fmla="*/ 284 w 396"/>
              <a:gd name="T117" fmla="*/ 322 h 400"/>
              <a:gd name="T118" fmla="*/ 354 w 396"/>
              <a:gd name="T119" fmla="*/ 278 h 400"/>
              <a:gd name="T120" fmla="*/ 294 w 396"/>
              <a:gd name="T12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400">
                <a:moveTo>
                  <a:pt x="384" y="132"/>
                </a:moveTo>
                <a:lnTo>
                  <a:pt x="384" y="132"/>
                </a:lnTo>
                <a:lnTo>
                  <a:pt x="378" y="118"/>
                </a:lnTo>
                <a:lnTo>
                  <a:pt x="372" y="104"/>
                </a:lnTo>
                <a:lnTo>
                  <a:pt x="364" y="90"/>
                </a:lnTo>
                <a:lnTo>
                  <a:pt x="354" y="78"/>
                </a:lnTo>
                <a:lnTo>
                  <a:pt x="334" y="54"/>
                </a:lnTo>
                <a:lnTo>
                  <a:pt x="310" y="36"/>
                </a:lnTo>
                <a:lnTo>
                  <a:pt x="286" y="22"/>
                </a:lnTo>
                <a:lnTo>
                  <a:pt x="258" y="10"/>
                </a:lnTo>
                <a:lnTo>
                  <a:pt x="228" y="4"/>
                </a:lnTo>
                <a:lnTo>
                  <a:pt x="198" y="0"/>
                </a:lnTo>
                <a:lnTo>
                  <a:pt x="198" y="0"/>
                </a:lnTo>
                <a:lnTo>
                  <a:pt x="180" y="2"/>
                </a:lnTo>
                <a:lnTo>
                  <a:pt x="164" y="4"/>
                </a:lnTo>
                <a:lnTo>
                  <a:pt x="146" y="8"/>
                </a:lnTo>
                <a:lnTo>
                  <a:pt x="130" y="14"/>
                </a:lnTo>
                <a:lnTo>
                  <a:pt x="130" y="14"/>
                </a:lnTo>
                <a:lnTo>
                  <a:pt x="112" y="20"/>
                </a:lnTo>
                <a:lnTo>
                  <a:pt x="94" y="30"/>
                </a:lnTo>
                <a:lnTo>
                  <a:pt x="78" y="42"/>
                </a:lnTo>
                <a:lnTo>
                  <a:pt x="62" y="54"/>
                </a:lnTo>
                <a:lnTo>
                  <a:pt x="50" y="68"/>
                </a:lnTo>
                <a:lnTo>
                  <a:pt x="38" y="82"/>
                </a:lnTo>
                <a:lnTo>
                  <a:pt x="26" y="98"/>
                </a:lnTo>
                <a:lnTo>
                  <a:pt x="18" y="116"/>
                </a:lnTo>
                <a:lnTo>
                  <a:pt x="10" y="134"/>
                </a:lnTo>
                <a:lnTo>
                  <a:pt x="4" y="152"/>
                </a:lnTo>
                <a:lnTo>
                  <a:pt x="2" y="170"/>
                </a:lnTo>
                <a:lnTo>
                  <a:pt x="0" y="190"/>
                </a:lnTo>
                <a:lnTo>
                  <a:pt x="0" y="210"/>
                </a:lnTo>
                <a:lnTo>
                  <a:pt x="2" y="228"/>
                </a:lnTo>
                <a:lnTo>
                  <a:pt x="6" y="248"/>
                </a:lnTo>
                <a:lnTo>
                  <a:pt x="12" y="268"/>
                </a:lnTo>
                <a:lnTo>
                  <a:pt x="12" y="268"/>
                </a:lnTo>
                <a:lnTo>
                  <a:pt x="18" y="282"/>
                </a:lnTo>
                <a:lnTo>
                  <a:pt x="24" y="296"/>
                </a:lnTo>
                <a:lnTo>
                  <a:pt x="32" y="310"/>
                </a:lnTo>
                <a:lnTo>
                  <a:pt x="42" y="322"/>
                </a:lnTo>
                <a:lnTo>
                  <a:pt x="62" y="344"/>
                </a:lnTo>
                <a:lnTo>
                  <a:pt x="86" y="364"/>
                </a:lnTo>
                <a:lnTo>
                  <a:pt x="110" y="378"/>
                </a:lnTo>
                <a:lnTo>
                  <a:pt x="138" y="390"/>
                </a:lnTo>
                <a:lnTo>
                  <a:pt x="168" y="396"/>
                </a:lnTo>
                <a:lnTo>
                  <a:pt x="198" y="400"/>
                </a:lnTo>
                <a:lnTo>
                  <a:pt x="198" y="400"/>
                </a:lnTo>
                <a:lnTo>
                  <a:pt x="216" y="398"/>
                </a:lnTo>
                <a:lnTo>
                  <a:pt x="232" y="396"/>
                </a:lnTo>
                <a:lnTo>
                  <a:pt x="250" y="392"/>
                </a:lnTo>
                <a:lnTo>
                  <a:pt x="266" y="386"/>
                </a:lnTo>
                <a:lnTo>
                  <a:pt x="266" y="386"/>
                </a:lnTo>
                <a:lnTo>
                  <a:pt x="284" y="380"/>
                </a:lnTo>
                <a:lnTo>
                  <a:pt x="302" y="370"/>
                </a:lnTo>
                <a:lnTo>
                  <a:pt x="318" y="358"/>
                </a:lnTo>
                <a:lnTo>
                  <a:pt x="334" y="346"/>
                </a:lnTo>
                <a:lnTo>
                  <a:pt x="346" y="332"/>
                </a:lnTo>
                <a:lnTo>
                  <a:pt x="358" y="316"/>
                </a:lnTo>
                <a:lnTo>
                  <a:pt x="370" y="300"/>
                </a:lnTo>
                <a:lnTo>
                  <a:pt x="378" y="284"/>
                </a:lnTo>
                <a:lnTo>
                  <a:pt x="386" y="266"/>
                </a:lnTo>
                <a:lnTo>
                  <a:pt x="392" y="248"/>
                </a:lnTo>
                <a:lnTo>
                  <a:pt x="394" y="230"/>
                </a:lnTo>
                <a:lnTo>
                  <a:pt x="396" y="210"/>
                </a:lnTo>
                <a:lnTo>
                  <a:pt x="396" y="190"/>
                </a:lnTo>
                <a:lnTo>
                  <a:pt x="394" y="170"/>
                </a:lnTo>
                <a:lnTo>
                  <a:pt x="390" y="152"/>
                </a:lnTo>
                <a:lnTo>
                  <a:pt x="384" y="132"/>
                </a:lnTo>
                <a:lnTo>
                  <a:pt x="384" y="132"/>
                </a:lnTo>
                <a:close/>
                <a:moveTo>
                  <a:pt x="372" y="198"/>
                </a:moveTo>
                <a:lnTo>
                  <a:pt x="372" y="198"/>
                </a:lnTo>
                <a:lnTo>
                  <a:pt x="368" y="214"/>
                </a:lnTo>
                <a:lnTo>
                  <a:pt x="360" y="232"/>
                </a:lnTo>
                <a:lnTo>
                  <a:pt x="360" y="232"/>
                </a:lnTo>
                <a:lnTo>
                  <a:pt x="352" y="216"/>
                </a:lnTo>
                <a:lnTo>
                  <a:pt x="344" y="202"/>
                </a:lnTo>
                <a:lnTo>
                  <a:pt x="334" y="188"/>
                </a:lnTo>
                <a:lnTo>
                  <a:pt x="322" y="174"/>
                </a:lnTo>
                <a:lnTo>
                  <a:pt x="322" y="174"/>
                </a:lnTo>
                <a:lnTo>
                  <a:pt x="332" y="156"/>
                </a:lnTo>
                <a:lnTo>
                  <a:pt x="338" y="138"/>
                </a:lnTo>
                <a:lnTo>
                  <a:pt x="342" y="120"/>
                </a:lnTo>
                <a:lnTo>
                  <a:pt x="344" y="102"/>
                </a:lnTo>
                <a:lnTo>
                  <a:pt x="344" y="102"/>
                </a:lnTo>
                <a:lnTo>
                  <a:pt x="354" y="120"/>
                </a:lnTo>
                <a:lnTo>
                  <a:pt x="362" y="140"/>
                </a:lnTo>
                <a:lnTo>
                  <a:pt x="362" y="140"/>
                </a:lnTo>
                <a:lnTo>
                  <a:pt x="366" y="154"/>
                </a:lnTo>
                <a:lnTo>
                  <a:pt x="370" y="168"/>
                </a:lnTo>
                <a:lnTo>
                  <a:pt x="372" y="198"/>
                </a:lnTo>
                <a:lnTo>
                  <a:pt x="372" y="198"/>
                </a:lnTo>
                <a:close/>
                <a:moveTo>
                  <a:pt x="322" y="82"/>
                </a:moveTo>
                <a:lnTo>
                  <a:pt x="322" y="82"/>
                </a:lnTo>
                <a:lnTo>
                  <a:pt x="326" y="92"/>
                </a:lnTo>
                <a:lnTo>
                  <a:pt x="328" y="102"/>
                </a:lnTo>
                <a:lnTo>
                  <a:pt x="328" y="112"/>
                </a:lnTo>
                <a:lnTo>
                  <a:pt x="326" y="122"/>
                </a:lnTo>
                <a:lnTo>
                  <a:pt x="320" y="142"/>
                </a:lnTo>
                <a:lnTo>
                  <a:pt x="312" y="162"/>
                </a:lnTo>
                <a:lnTo>
                  <a:pt x="312" y="162"/>
                </a:lnTo>
                <a:lnTo>
                  <a:pt x="282" y="136"/>
                </a:lnTo>
                <a:lnTo>
                  <a:pt x="248" y="110"/>
                </a:lnTo>
                <a:lnTo>
                  <a:pt x="248" y="110"/>
                </a:lnTo>
                <a:lnTo>
                  <a:pt x="256" y="96"/>
                </a:lnTo>
                <a:lnTo>
                  <a:pt x="258" y="82"/>
                </a:lnTo>
                <a:lnTo>
                  <a:pt x="258" y="68"/>
                </a:lnTo>
                <a:lnTo>
                  <a:pt x="256" y="56"/>
                </a:lnTo>
                <a:lnTo>
                  <a:pt x="256" y="56"/>
                </a:lnTo>
                <a:lnTo>
                  <a:pt x="248" y="42"/>
                </a:lnTo>
                <a:lnTo>
                  <a:pt x="236" y="30"/>
                </a:lnTo>
                <a:lnTo>
                  <a:pt x="236" y="30"/>
                </a:lnTo>
                <a:lnTo>
                  <a:pt x="260" y="36"/>
                </a:lnTo>
                <a:lnTo>
                  <a:pt x="280" y="46"/>
                </a:lnTo>
                <a:lnTo>
                  <a:pt x="300" y="58"/>
                </a:lnTo>
                <a:lnTo>
                  <a:pt x="318" y="74"/>
                </a:lnTo>
                <a:lnTo>
                  <a:pt x="318" y="74"/>
                </a:lnTo>
                <a:lnTo>
                  <a:pt x="322" y="82"/>
                </a:lnTo>
                <a:lnTo>
                  <a:pt x="322" y="82"/>
                </a:lnTo>
                <a:close/>
                <a:moveTo>
                  <a:pt x="28" y="190"/>
                </a:moveTo>
                <a:lnTo>
                  <a:pt x="28" y="190"/>
                </a:lnTo>
                <a:lnTo>
                  <a:pt x="24" y="180"/>
                </a:lnTo>
                <a:lnTo>
                  <a:pt x="24" y="180"/>
                </a:lnTo>
                <a:lnTo>
                  <a:pt x="28" y="156"/>
                </a:lnTo>
                <a:lnTo>
                  <a:pt x="36" y="134"/>
                </a:lnTo>
                <a:lnTo>
                  <a:pt x="46" y="114"/>
                </a:lnTo>
                <a:lnTo>
                  <a:pt x="58" y="94"/>
                </a:lnTo>
                <a:lnTo>
                  <a:pt x="58" y="94"/>
                </a:lnTo>
                <a:lnTo>
                  <a:pt x="58" y="110"/>
                </a:lnTo>
                <a:lnTo>
                  <a:pt x="60" y="126"/>
                </a:lnTo>
                <a:lnTo>
                  <a:pt x="60" y="126"/>
                </a:lnTo>
                <a:lnTo>
                  <a:pt x="68" y="138"/>
                </a:lnTo>
                <a:lnTo>
                  <a:pt x="76" y="150"/>
                </a:lnTo>
                <a:lnTo>
                  <a:pt x="88" y="158"/>
                </a:lnTo>
                <a:lnTo>
                  <a:pt x="102" y="164"/>
                </a:lnTo>
                <a:lnTo>
                  <a:pt x="102" y="164"/>
                </a:lnTo>
                <a:lnTo>
                  <a:pt x="92" y="204"/>
                </a:lnTo>
                <a:lnTo>
                  <a:pt x="88" y="244"/>
                </a:lnTo>
                <a:lnTo>
                  <a:pt x="88" y="244"/>
                </a:lnTo>
                <a:lnTo>
                  <a:pt x="66" y="234"/>
                </a:lnTo>
                <a:lnTo>
                  <a:pt x="50" y="222"/>
                </a:lnTo>
                <a:lnTo>
                  <a:pt x="42" y="216"/>
                </a:lnTo>
                <a:lnTo>
                  <a:pt x="36" y="208"/>
                </a:lnTo>
                <a:lnTo>
                  <a:pt x="32" y="200"/>
                </a:lnTo>
                <a:lnTo>
                  <a:pt x="28" y="190"/>
                </a:lnTo>
                <a:lnTo>
                  <a:pt x="28" y="190"/>
                </a:lnTo>
                <a:close/>
                <a:moveTo>
                  <a:pt x="234" y="102"/>
                </a:moveTo>
                <a:lnTo>
                  <a:pt x="234" y="102"/>
                </a:lnTo>
                <a:lnTo>
                  <a:pt x="200" y="84"/>
                </a:lnTo>
                <a:lnTo>
                  <a:pt x="166" y="72"/>
                </a:lnTo>
                <a:lnTo>
                  <a:pt x="166" y="72"/>
                </a:lnTo>
                <a:lnTo>
                  <a:pt x="176" y="58"/>
                </a:lnTo>
                <a:lnTo>
                  <a:pt x="188" y="48"/>
                </a:lnTo>
                <a:lnTo>
                  <a:pt x="198" y="40"/>
                </a:lnTo>
                <a:lnTo>
                  <a:pt x="210" y="32"/>
                </a:lnTo>
                <a:lnTo>
                  <a:pt x="210" y="32"/>
                </a:lnTo>
                <a:lnTo>
                  <a:pt x="220" y="38"/>
                </a:lnTo>
                <a:lnTo>
                  <a:pt x="230" y="44"/>
                </a:lnTo>
                <a:lnTo>
                  <a:pt x="236" y="52"/>
                </a:lnTo>
                <a:lnTo>
                  <a:pt x="240" y="60"/>
                </a:lnTo>
                <a:lnTo>
                  <a:pt x="240" y="60"/>
                </a:lnTo>
                <a:lnTo>
                  <a:pt x="242" y="70"/>
                </a:lnTo>
                <a:lnTo>
                  <a:pt x="242" y="82"/>
                </a:lnTo>
                <a:lnTo>
                  <a:pt x="240" y="92"/>
                </a:lnTo>
                <a:lnTo>
                  <a:pt x="234" y="102"/>
                </a:lnTo>
                <a:lnTo>
                  <a:pt x="234" y="102"/>
                </a:lnTo>
                <a:close/>
                <a:moveTo>
                  <a:pt x="180" y="28"/>
                </a:moveTo>
                <a:lnTo>
                  <a:pt x="180" y="28"/>
                </a:lnTo>
                <a:lnTo>
                  <a:pt x="186" y="28"/>
                </a:lnTo>
                <a:lnTo>
                  <a:pt x="186" y="28"/>
                </a:lnTo>
                <a:lnTo>
                  <a:pt x="170" y="42"/>
                </a:lnTo>
                <a:lnTo>
                  <a:pt x="156" y="58"/>
                </a:lnTo>
                <a:lnTo>
                  <a:pt x="146" y="34"/>
                </a:lnTo>
                <a:lnTo>
                  <a:pt x="146" y="34"/>
                </a:lnTo>
                <a:lnTo>
                  <a:pt x="162" y="28"/>
                </a:lnTo>
                <a:lnTo>
                  <a:pt x="162" y="28"/>
                </a:lnTo>
                <a:lnTo>
                  <a:pt x="180" y="28"/>
                </a:lnTo>
                <a:lnTo>
                  <a:pt x="180" y="28"/>
                </a:lnTo>
                <a:close/>
                <a:moveTo>
                  <a:pt x="130" y="38"/>
                </a:moveTo>
                <a:lnTo>
                  <a:pt x="140" y="64"/>
                </a:lnTo>
                <a:lnTo>
                  <a:pt x="140" y="64"/>
                </a:lnTo>
                <a:lnTo>
                  <a:pt x="118" y="62"/>
                </a:lnTo>
                <a:lnTo>
                  <a:pt x="96" y="60"/>
                </a:lnTo>
                <a:lnTo>
                  <a:pt x="96" y="60"/>
                </a:lnTo>
                <a:lnTo>
                  <a:pt x="106" y="52"/>
                </a:lnTo>
                <a:lnTo>
                  <a:pt x="116" y="46"/>
                </a:lnTo>
                <a:lnTo>
                  <a:pt x="116" y="46"/>
                </a:lnTo>
                <a:lnTo>
                  <a:pt x="130" y="38"/>
                </a:lnTo>
                <a:lnTo>
                  <a:pt x="130" y="38"/>
                </a:lnTo>
                <a:close/>
                <a:moveTo>
                  <a:pt x="82" y="80"/>
                </a:moveTo>
                <a:lnTo>
                  <a:pt x="82" y="80"/>
                </a:lnTo>
                <a:lnTo>
                  <a:pt x="94" y="78"/>
                </a:lnTo>
                <a:lnTo>
                  <a:pt x="108" y="76"/>
                </a:lnTo>
                <a:lnTo>
                  <a:pt x="124" y="78"/>
                </a:lnTo>
                <a:lnTo>
                  <a:pt x="140" y="80"/>
                </a:lnTo>
                <a:lnTo>
                  <a:pt x="140" y="80"/>
                </a:lnTo>
                <a:lnTo>
                  <a:pt x="122" y="114"/>
                </a:lnTo>
                <a:lnTo>
                  <a:pt x="108" y="148"/>
                </a:lnTo>
                <a:lnTo>
                  <a:pt x="108" y="148"/>
                </a:lnTo>
                <a:lnTo>
                  <a:pt x="96" y="144"/>
                </a:lnTo>
                <a:lnTo>
                  <a:pt x="88" y="138"/>
                </a:lnTo>
                <a:lnTo>
                  <a:pt x="80" y="130"/>
                </a:lnTo>
                <a:lnTo>
                  <a:pt x="76" y="120"/>
                </a:lnTo>
                <a:lnTo>
                  <a:pt x="76" y="120"/>
                </a:lnTo>
                <a:lnTo>
                  <a:pt x="74" y="110"/>
                </a:lnTo>
                <a:lnTo>
                  <a:pt x="74" y="100"/>
                </a:lnTo>
                <a:lnTo>
                  <a:pt x="76" y="90"/>
                </a:lnTo>
                <a:lnTo>
                  <a:pt x="82" y="80"/>
                </a:lnTo>
                <a:lnTo>
                  <a:pt x="82" y="80"/>
                </a:lnTo>
                <a:close/>
                <a:moveTo>
                  <a:pt x="150" y="94"/>
                </a:moveTo>
                <a:lnTo>
                  <a:pt x="170" y="148"/>
                </a:lnTo>
                <a:lnTo>
                  <a:pt x="170" y="148"/>
                </a:lnTo>
                <a:lnTo>
                  <a:pt x="154" y="152"/>
                </a:lnTo>
                <a:lnTo>
                  <a:pt x="138" y="154"/>
                </a:lnTo>
                <a:lnTo>
                  <a:pt x="138" y="154"/>
                </a:lnTo>
                <a:lnTo>
                  <a:pt x="122" y="152"/>
                </a:lnTo>
                <a:lnTo>
                  <a:pt x="122" y="152"/>
                </a:lnTo>
                <a:lnTo>
                  <a:pt x="136" y="122"/>
                </a:lnTo>
                <a:lnTo>
                  <a:pt x="150" y="94"/>
                </a:lnTo>
                <a:lnTo>
                  <a:pt x="150" y="94"/>
                </a:lnTo>
                <a:close/>
                <a:moveTo>
                  <a:pt x="166" y="88"/>
                </a:moveTo>
                <a:lnTo>
                  <a:pt x="166" y="88"/>
                </a:lnTo>
                <a:lnTo>
                  <a:pt x="196" y="100"/>
                </a:lnTo>
                <a:lnTo>
                  <a:pt x="226" y="116"/>
                </a:lnTo>
                <a:lnTo>
                  <a:pt x="226" y="116"/>
                </a:lnTo>
                <a:lnTo>
                  <a:pt x="218" y="124"/>
                </a:lnTo>
                <a:lnTo>
                  <a:pt x="208" y="132"/>
                </a:lnTo>
                <a:lnTo>
                  <a:pt x="198" y="138"/>
                </a:lnTo>
                <a:lnTo>
                  <a:pt x="186" y="144"/>
                </a:lnTo>
                <a:lnTo>
                  <a:pt x="166" y="88"/>
                </a:lnTo>
                <a:close/>
                <a:moveTo>
                  <a:pt x="118" y="168"/>
                </a:moveTo>
                <a:lnTo>
                  <a:pt x="118" y="168"/>
                </a:lnTo>
                <a:lnTo>
                  <a:pt x="138" y="170"/>
                </a:lnTo>
                <a:lnTo>
                  <a:pt x="138" y="170"/>
                </a:lnTo>
                <a:lnTo>
                  <a:pt x="156" y="168"/>
                </a:lnTo>
                <a:lnTo>
                  <a:pt x="176" y="164"/>
                </a:lnTo>
                <a:lnTo>
                  <a:pt x="204" y="240"/>
                </a:lnTo>
                <a:lnTo>
                  <a:pt x="204" y="240"/>
                </a:lnTo>
                <a:lnTo>
                  <a:pt x="188" y="246"/>
                </a:lnTo>
                <a:lnTo>
                  <a:pt x="172" y="248"/>
                </a:lnTo>
                <a:lnTo>
                  <a:pt x="156" y="252"/>
                </a:lnTo>
                <a:lnTo>
                  <a:pt x="140" y="252"/>
                </a:lnTo>
                <a:lnTo>
                  <a:pt x="140" y="252"/>
                </a:lnTo>
                <a:lnTo>
                  <a:pt x="140" y="252"/>
                </a:lnTo>
                <a:lnTo>
                  <a:pt x="120" y="250"/>
                </a:lnTo>
                <a:lnTo>
                  <a:pt x="102" y="248"/>
                </a:lnTo>
                <a:lnTo>
                  <a:pt x="102" y="248"/>
                </a:lnTo>
                <a:lnTo>
                  <a:pt x="108" y="208"/>
                </a:lnTo>
                <a:lnTo>
                  <a:pt x="118" y="168"/>
                </a:lnTo>
                <a:lnTo>
                  <a:pt x="118" y="168"/>
                </a:lnTo>
                <a:close/>
                <a:moveTo>
                  <a:pt x="192" y="158"/>
                </a:moveTo>
                <a:lnTo>
                  <a:pt x="192" y="158"/>
                </a:lnTo>
                <a:lnTo>
                  <a:pt x="206" y="152"/>
                </a:lnTo>
                <a:lnTo>
                  <a:pt x="218" y="144"/>
                </a:lnTo>
                <a:lnTo>
                  <a:pt x="230" y="134"/>
                </a:lnTo>
                <a:lnTo>
                  <a:pt x="240" y="124"/>
                </a:lnTo>
                <a:lnTo>
                  <a:pt x="240" y="124"/>
                </a:lnTo>
                <a:lnTo>
                  <a:pt x="272" y="148"/>
                </a:lnTo>
                <a:lnTo>
                  <a:pt x="302" y="176"/>
                </a:lnTo>
                <a:lnTo>
                  <a:pt x="302" y="176"/>
                </a:lnTo>
                <a:lnTo>
                  <a:pt x="286" y="194"/>
                </a:lnTo>
                <a:lnTo>
                  <a:pt x="266" y="210"/>
                </a:lnTo>
                <a:lnTo>
                  <a:pt x="244" y="224"/>
                </a:lnTo>
                <a:lnTo>
                  <a:pt x="220" y="236"/>
                </a:lnTo>
                <a:lnTo>
                  <a:pt x="192" y="158"/>
                </a:lnTo>
                <a:close/>
                <a:moveTo>
                  <a:pt x="86" y="260"/>
                </a:moveTo>
                <a:lnTo>
                  <a:pt x="86" y="260"/>
                </a:lnTo>
                <a:lnTo>
                  <a:pt x="86" y="278"/>
                </a:lnTo>
                <a:lnTo>
                  <a:pt x="88" y="296"/>
                </a:lnTo>
                <a:lnTo>
                  <a:pt x="90" y="312"/>
                </a:lnTo>
                <a:lnTo>
                  <a:pt x="94" y="328"/>
                </a:lnTo>
                <a:lnTo>
                  <a:pt x="94" y="328"/>
                </a:lnTo>
                <a:lnTo>
                  <a:pt x="78" y="320"/>
                </a:lnTo>
                <a:lnTo>
                  <a:pt x="62" y="310"/>
                </a:lnTo>
                <a:lnTo>
                  <a:pt x="62" y="310"/>
                </a:lnTo>
                <a:lnTo>
                  <a:pt x="54" y="298"/>
                </a:lnTo>
                <a:lnTo>
                  <a:pt x="46" y="286"/>
                </a:lnTo>
                <a:lnTo>
                  <a:pt x="40" y="274"/>
                </a:lnTo>
                <a:lnTo>
                  <a:pt x="34" y="260"/>
                </a:lnTo>
                <a:lnTo>
                  <a:pt x="34" y="260"/>
                </a:lnTo>
                <a:lnTo>
                  <a:pt x="28" y="240"/>
                </a:lnTo>
                <a:lnTo>
                  <a:pt x="24" y="218"/>
                </a:lnTo>
                <a:lnTo>
                  <a:pt x="24" y="218"/>
                </a:lnTo>
                <a:lnTo>
                  <a:pt x="36" y="232"/>
                </a:lnTo>
                <a:lnTo>
                  <a:pt x="50" y="244"/>
                </a:lnTo>
                <a:lnTo>
                  <a:pt x="68" y="252"/>
                </a:lnTo>
                <a:lnTo>
                  <a:pt x="86" y="260"/>
                </a:lnTo>
                <a:lnTo>
                  <a:pt x="86" y="260"/>
                </a:lnTo>
                <a:close/>
                <a:moveTo>
                  <a:pt x="112" y="332"/>
                </a:moveTo>
                <a:lnTo>
                  <a:pt x="112" y="332"/>
                </a:lnTo>
                <a:lnTo>
                  <a:pt x="108" y="316"/>
                </a:lnTo>
                <a:lnTo>
                  <a:pt x="104" y="300"/>
                </a:lnTo>
                <a:lnTo>
                  <a:pt x="102" y="282"/>
                </a:lnTo>
                <a:lnTo>
                  <a:pt x="102" y="264"/>
                </a:lnTo>
                <a:lnTo>
                  <a:pt x="102" y="264"/>
                </a:lnTo>
                <a:lnTo>
                  <a:pt x="120" y="266"/>
                </a:lnTo>
                <a:lnTo>
                  <a:pt x="140" y="268"/>
                </a:lnTo>
                <a:lnTo>
                  <a:pt x="140" y="268"/>
                </a:lnTo>
                <a:lnTo>
                  <a:pt x="140" y="268"/>
                </a:lnTo>
                <a:lnTo>
                  <a:pt x="156" y="266"/>
                </a:lnTo>
                <a:lnTo>
                  <a:pt x="174" y="264"/>
                </a:lnTo>
                <a:lnTo>
                  <a:pt x="192" y="260"/>
                </a:lnTo>
                <a:lnTo>
                  <a:pt x="210" y="256"/>
                </a:lnTo>
                <a:lnTo>
                  <a:pt x="236" y="326"/>
                </a:lnTo>
                <a:lnTo>
                  <a:pt x="236" y="326"/>
                </a:lnTo>
                <a:lnTo>
                  <a:pt x="204" y="334"/>
                </a:lnTo>
                <a:lnTo>
                  <a:pt x="172" y="338"/>
                </a:lnTo>
                <a:lnTo>
                  <a:pt x="142" y="338"/>
                </a:lnTo>
                <a:lnTo>
                  <a:pt x="112" y="334"/>
                </a:lnTo>
                <a:lnTo>
                  <a:pt x="112" y="334"/>
                </a:lnTo>
                <a:lnTo>
                  <a:pt x="112" y="332"/>
                </a:lnTo>
                <a:lnTo>
                  <a:pt x="112" y="332"/>
                </a:lnTo>
                <a:close/>
                <a:moveTo>
                  <a:pt x="224" y="250"/>
                </a:moveTo>
                <a:lnTo>
                  <a:pt x="224" y="250"/>
                </a:lnTo>
                <a:lnTo>
                  <a:pt x="252" y="238"/>
                </a:lnTo>
                <a:lnTo>
                  <a:pt x="274" y="224"/>
                </a:lnTo>
                <a:lnTo>
                  <a:pt x="296" y="206"/>
                </a:lnTo>
                <a:lnTo>
                  <a:pt x="312" y="188"/>
                </a:lnTo>
                <a:lnTo>
                  <a:pt x="312" y="188"/>
                </a:lnTo>
                <a:lnTo>
                  <a:pt x="324" y="202"/>
                </a:lnTo>
                <a:lnTo>
                  <a:pt x="334" y="216"/>
                </a:lnTo>
                <a:lnTo>
                  <a:pt x="342" y="232"/>
                </a:lnTo>
                <a:lnTo>
                  <a:pt x="348" y="246"/>
                </a:lnTo>
                <a:lnTo>
                  <a:pt x="348" y="246"/>
                </a:lnTo>
                <a:lnTo>
                  <a:pt x="350" y="248"/>
                </a:lnTo>
                <a:lnTo>
                  <a:pt x="350" y="248"/>
                </a:lnTo>
                <a:lnTo>
                  <a:pt x="330" y="270"/>
                </a:lnTo>
                <a:lnTo>
                  <a:pt x="306" y="290"/>
                </a:lnTo>
                <a:lnTo>
                  <a:pt x="280" y="308"/>
                </a:lnTo>
                <a:lnTo>
                  <a:pt x="250" y="322"/>
                </a:lnTo>
                <a:lnTo>
                  <a:pt x="224" y="250"/>
                </a:lnTo>
                <a:close/>
                <a:moveTo>
                  <a:pt x="128" y="360"/>
                </a:moveTo>
                <a:lnTo>
                  <a:pt x="128" y="360"/>
                </a:lnTo>
                <a:lnTo>
                  <a:pt x="122" y="352"/>
                </a:lnTo>
                <a:lnTo>
                  <a:pt x="122" y="352"/>
                </a:lnTo>
                <a:lnTo>
                  <a:pt x="140" y="354"/>
                </a:lnTo>
                <a:lnTo>
                  <a:pt x="160" y="356"/>
                </a:lnTo>
                <a:lnTo>
                  <a:pt x="160" y="356"/>
                </a:lnTo>
                <a:lnTo>
                  <a:pt x="180" y="354"/>
                </a:lnTo>
                <a:lnTo>
                  <a:pt x="200" y="352"/>
                </a:lnTo>
                <a:lnTo>
                  <a:pt x="220" y="348"/>
                </a:lnTo>
                <a:lnTo>
                  <a:pt x="242" y="342"/>
                </a:lnTo>
                <a:lnTo>
                  <a:pt x="250" y="366"/>
                </a:lnTo>
                <a:lnTo>
                  <a:pt x="250" y="366"/>
                </a:lnTo>
                <a:lnTo>
                  <a:pt x="224" y="372"/>
                </a:lnTo>
                <a:lnTo>
                  <a:pt x="198" y="376"/>
                </a:lnTo>
                <a:lnTo>
                  <a:pt x="198" y="376"/>
                </a:lnTo>
                <a:lnTo>
                  <a:pt x="180" y="374"/>
                </a:lnTo>
                <a:lnTo>
                  <a:pt x="162" y="372"/>
                </a:lnTo>
                <a:lnTo>
                  <a:pt x="144" y="366"/>
                </a:lnTo>
                <a:lnTo>
                  <a:pt x="128" y="360"/>
                </a:lnTo>
                <a:lnTo>
                  <a:pt x="128" y="360"/>
                </a:lnTo>
                <a:close/>
                <a:moveTo>
                  <a:pt x="266" y="362"/>
                </a:moveTo>
                <a:lnTo>
                  <a:pt x="256" y="336"/>
                </a:lnTo>
                <a:lnTo>
                  <a:pt x="256" y="336"/>
                </a:lnTo>
                <a:lnTo>
                  <a:pt x="284" y="322"/>
                </a:lnTo>
                <a:lnTo>
                  <a:pt x="310" y="306"/>
                </a:lnTo>
                <a:lnTo>
                  <a:pt x="334" y="288"/>
                </a:lnTo>
                <a:lnTo>
                  <a:pt x="354" y="268"/>
                </a:lnTo>
                <a:lnTo>
                  <a:pt x="354" y="268"/>
                </a:lnTo>
                <a:lnTo>
                  <a:pt x="354" y="278"/>
                </a:lnTo>
                <a:lnTo>
                  <a:pt x="354" y="278"/>
                </a:lnTo>
                <a:lnTo>
                  <a:pt x="348" y="292"/>
                </a:lnTo>
                <a:lnTo>
                  <a:pt x="338" y="304"/>
                </a:lnTo>
                <a:lnTo>
                  <a:pt x="328" y="316"/>
                </a:lnTo>
                <a:lnTo>
                  <a:pt x="318" y="328"/>
                </a:lnTo>
                <a:lnTo>
                  <a:pt x="306" y="338"/>
                </a:lnTo>
                <a:lnTo>
                  <a:pt x="294" y="346"/>
                </a:lnTo>
                <a:lnTo>
                  <a:pt x="280" y="354"/>
                </a:lnTo>
                <a:lnTo>
                  <a:pt x="266" y="362"/>
                </a:lnTo>
                <a:lnTo>
                  <a:pt x="266" y="362"/>
                </a:lnTo>
                <a:close/>
              </a:path>
            </a:pathLst>
          </a:custGeom>
          <a:solidFill>
            <a:srgbClr val="FFFFFF">
              <a:lumMod val="65000"/>
            </a:srgbClr>
          </a:solidFill>
          <a:ln>
            <a:noFill/>
          </a:ln>
          <a:extLst/>
        </p:spPr>
        <p:txBody>
          <a:bodyPr vert="horz" wrap="square" lIns="91440" tIns="45720" rIns="91440" bIns="45720" numCol="1" anchor="t" anchorCtr="0" compatLnSpc="1">
            <a:prstTxWarp prst="textNoShape">
              <a:avLst/>
            </a:prstTxWarp>
          </a:bodyPr>
          <a:lstStyle/>
          <a:p>
            <a:pPr marL="0" marR="0" lvl="0" indent="0" defTabSz="1018824" eaLnBrk="1" fontAlgn="base" latinLnBrk="0" hangingPunct="1">
              <a:lnSpc>
                <a:spcPct val="100000"/>
              </a:lnSpc>
              <a:spcBef>
                <a:spcPct val="0"/>
              </a:spcBef>
              <a:spcAft>
                <a:spcPct val="0"/>
              </a:spcAft>
              <a:buClrTx/>
              <a:buSzTx/>
              <a:buFontTx/>
              <a:buNone/>
              <a:tabLst/>
              <a:defRPr/>
            </a:pPr>
            <a:endParaRPr kumimoji="0" lang="en-GB" sz="800" b="0" i="0" u="none" strike="noStrike" kern="0" cap="none" spc="0" normalizeH="0" baseline="0" noProof="0" smtClean="0">
              <a:ln>
                <a:noFill/>
              </a:ln>
              <a:solidFill>
                <a:srgbClr val="000000"/>
              </a:solidFill>
              <a:effectLst/>
              <a:uLnTx/>
              <a:uFillTx/>
              <a:latin typeface="Helvetica" pitchFamily="34" charset="0"/>
              <a:ea typeface="ＭＳ Ｐゴシック"/>
            </a:endParaRPr>
          </a:p>
        </p:txBody>
      </p:sp>
      <p:sp>
        <p:nvSpPr>
          <p:cNvPr id="45" name="Freeform 4846"/>
          <p:cNvSpPr>
            <a:spLocks noEditPoints="1"/>
          </p:cNvSpPr>
          <p:nvPr/>
        </p:nvSpPr>
        <p:spPr bwMode="auto">
          <a:xfrm rot="19137611">
            <a:off x="5207016" y="3313842"/>
            <a:ext cx="278171" cy="254169"/>
          </a:xfrm>
          <a:custGeom>
            <a:avLst/>
            <a:gdLst>
              <a:gd name="T0" fmla="*/ 234 w 388"/>
              <a:gd name="T1" fmla="*/ 108 h 320"/>
              <a:gd name="T2" fmla="*/ 206 w 388"/>
              <a:gd name="T3" fmla="*/ 22 h 320"/>
              <a:gd name="T4" fmla="*/ 150 w 388"/>
              <a:gd name="T5" fmla="*/ 24 h 320"/>
              <a:gd name="T6" fmla="*/ 110 w 388"/>
              <a:gd name="T7" fmla="*/ 24 h 320"/>
              <a:gd name="T8" fmla="*/ 24 w 388"/>
              <a:gd name="T9" fmla="*/ 52 h 320"/>
              <a:gd name="T10" fmla="*/ 26 w 388"/>
              <a:gd name="T11" fmla="*/ 108 h 320"/>
              <a:gd name="T12" fmla="*/ 26 w 388"/>
              <a:gd name="T13" fmla="*/ 148 h 320"/>
              <a:gd name="T14" fmla="*/ 52 w 388"/>
              <a:gd name="T15" fmla="*/ 234 h 320"/>
              <a:gd name="T16" fmla="*/ 110 w 388"/>
              <a:gd name="T17" fmla="*/ 232 h 320"/>
              <a:gd name="T18" fmla="*/ 150 w 388"/>
              <a:gd name="T19" fmla="*/ 232 h 320"/>
              <a:gd name="T20" fmla="*/ 236 w 388"/>
              <a:gd name="T21" fmla="*/ 206 h 320"/>
              <a:gd name="T22" fmla="*/ 234 w 388"/>
              <a:gd name="T23" fmla="*/ 148 h 320"/>
              <a:gd name="T24" fmla="*/ 114 w 388"/>
              <a:gd name="T25" fmla="*/ 208 h 320"/>
              <a:gd name="T26" fmla="*/ 62 w 388"/>
              <a:gd name="T27" fmla="*/ 174 h 320"/>
              <a:gd name="T28" fmla="*/ 48 w 388"/>
              <a:gd name="T29" fmla="*/ 128 h 320"/>
              <a:gd name="T30" fmla="*/ 72 w 388"/>
              <a:gd name="T31" fmla="*/ 70 h 320"/>
              <a:gd name="T32" fmla="*/ 130 w 388"/>
              <a:gd name="T33" fmla="*/ 46 h 320"/>
              <a:gd name="T34" fmla="*/ 176 w 388"/>
              <a:gd name="T35" fmla="*/ 60 h 320"/>
              <a:gd name="T36" fmla="*/ 210 w 388"/>
              <a:gd name="T37" fmla="*/ 112 h 320"/>
              <a:gd name="T38" fmla="*/ 206 w 388"/>
              <a:gd name="T39" fmla="*/ 160 h 320"/>
              <a:gd name="T40" fmla="*/ 162 w 388"/>
              <a:gd name="T41" fmla="*/ 204 h 320"/>
              <a:gd name="T42" fmla="*/ 130 w 388"/>
              <a:gd name="T43" fmla="*/ 66 h 320"/>
              <a:gd name="T44" fmla="*/ 94 w 388"/>
              <a:gd name="T45" fmla="*/ 76 h 320"/>
              <a:gd name="T46" fmla="*/ 68 w 388"/>
              <a:gd name="T47" fmla="*/ 116 h 320"/>
              <a:gd name="T48" fmla="*/ 72 w 388"/>
              <a:gd name="T49" fmla="*/ 152 h 320"/>
              <a:gd name="T50" fmla="*/ 106 w 388"/>
              <a:gd name="T51" fmla="*/ 186 h 320"/>
              <a:gd name="T52" fmla="*/ 142 w 388"/>
              <a:gd name="T53" fmla="*/ 190 h 320"/>
              <a:gd name="T54" fmla="*/ 182 w 388"/>
              <a:gd name="T55" fmla="*/ 162 h 320"/>
              <a:gd name="T56" fmla="*/ 192 w 388"/>
              <a:gd name="T57" fmla="*/ 128 h 320"/>
              <a:gd name="T58" fmla="*/ 174 w 388"/>
              <a:gd name="T59" fmla="*/ 84 h 320"/>
              <a:gd name="T60" fmla="*/ 130 w 388"/>
              <a:gd name="T61" fmla="*/ 66 h 320"/>
              <a:gd name="T62" fmla="*/ 120 w 388"/>
              <a:gd name="T63" fmla="*/ 152 h 320"/>
              <a:gd name="T64" fmla="*/ 102 w 388"/>
              <a:gd name="T65" fmla="*/ 128 h 320"/>
              <a:gd name="T66" fmla="*/ 130 w 388"/>
              <a:gd name="T67" fmla="*/ 102 h 320"/>
              <a:gd name="T68" fmla="*/ 154 w 388"/>
              <a:gd name="T69" fmla="*/ 118 h 320"/>
              <a:gd name="T70" fmla="*/ 148 w 388"/>
              <a:gd name="T71" fmla="*/ 148 h 320"/>
              <a:gd name="T72" fmla="*/ 370 w 388"/>
              <a:gd name="T73" fmla="*/ 248 h 320"/>
              <a:gd name="T74" fmla="*/ 364 w 388"/>
              <a:gd name="T75" fmla="*/ 214 h 320"/>
              <a:gd name="T76" fmla="*/ 320 w 388"/>
              <a:gd name="T77" fmla="*/ 162 h 320"/>
              <a:gd name="T78" fmla="*/ 286 w 388"/>
              <a:gd name="T79" fmla="*/ 186 h 320"/>
              <a:gd name="T80" fmla="*/ 260 w 388"/>
              <a:gd name="T81" fmla="*/ 208 h 320"/>
              <a:gd name="T82" fmla="*/ 236 w 388"/>
              <a:gd name="T83" fmla="*/ 272 h 320"/>
              <a:gd name="T84" fmla="*/ 274 w 388"/>
              <a:gd name="T85" fmla="*/ 290 h 320"/>
              <a:gd name="T86" fmla="*/ 306 w 388"/>
              <a:gd name="T87" fmla="*/ 302 h 320"/>
              <a:gd name="T88" fmla="*/ 372 w 388"/>
              <a:gd name="T89" fmla="*/ 290 h 320"/>
              <a:gd name="T90" fmla="*/ 370 w 388"/>
              <a:gd name="T91" fmla="*/ 248 h 320"/>
              <a:gd name="T92" fmla="*/ 310 w 388"/>
              <a:gd name="T93" fmla="*/ 266 h 320"/>
              <a:gd name="T94" fmla="*/ 288 w 388"/>
              <a:gd name="T95" fmla="*/ 252 h 320"/>
              <a:gd name="T96" fmla="*/ 300 w 388"/>
              <a:gd name="T97" fmla="*/ 220 h 320"/>
              <a:gd name="T98" fmla="*/ 326 w 388"/>
              <a:gd name="T99" fmla="*/ 224 h 320"/>
              <a:gd name="T100" fmla="*/ 332 w 388"/>
              <a:gd name="T101" fmla="*/ 25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320">
                <a:moveTo>
                  <a:pt x="258" y="148"/>
                </a:moveTo>
                <a:lnTo>
                  <a:pt x="258" y="108"/>
                </a:lnTo>
                <a:lnTo>
                  <a:pt x="234" y="108"/>
                </a:lnTo>
                <a:lnTo>
                  <a:pt x="234" y="108"/>
                </a:lnTo>
                <a:lnTo>
                  <a:pt x="226" y="88"/>
                </a:lnTo>
                <a:lnTo>
                  <a:pt x="216" y="70"/>
                </a:lnTo>
                <a:lnTo>
                  <a:pt x="236" y="52"/>
                </a:lnTo>
                <a:lnTo>
                  <a:pt x="206" y="22"/>
                </a:lnTo>
                <a:lnTo>
                  <a:pt x="188" y="40"/>
                </a:lnTo>
                <a:lnTo>
                  <a:pt x="188" y="40"/>
                </a:lnTo>
                <a:lnTo>
                  <a:pt x="170" y="30"/>
                </a:lnTo>
                <a:lnTo>
                  <a:pt x="150" y="24"/>
                </a:lnTo>
                <a:lnTo>
                  <a:pt x="150" y="0"/>
                </a:lnTo>
                <a:lnTo>
                  <a:pt x="110" y="0"/>
                </a:lnTo>
                <a:lnTo>
                  <a:pt x="110" y="24"/>
                </a:lnTo>
                <a:lnTo>
                  <a:pt x="110" y="24"/>
                </a:lnTo>
                <a:lnTo>
                  <a:pt x="90" y="30"/>
                </a:lnTo>
                <a:lnTo>
                  <a:pt x="70" y="40"/>
                </a:lnTo>
                <a:lnTo>
                  <a:pt x="52" y="22"/>
                </a:lnTo>
                <a:lnTo>
                  <a:pt x="24" y="52"/>
                </a:lnTo>
                <a:lnTo>
                  <a:pt x="42" y="70"/>
                </a:lnTo>
                <a:lnTo>
                  <a:pt x="42" y="70"/>
                </a:lnTo>
                <a:lnTo>
                  <a:pt x="32" y="88"/>
                </a:lnTo>
                <a:lnTo>
                  <a:pt x="26" y="108"/>
                </a:lnTo>
                <a:lnTo>
                  <a:pt x="0" y="108"/>
                </a:lnTo>
                <a:lnTo>
                  <a:pt x="0" y="148"/>
                </a:lnTo>
                <a:lnTo>
                  <a:pt x="26" y="148"/>
                </a:lnTo>
                <a:lnTo>
                  <a:pt x="26" y="148"/>
                </a:lnTo>
                <a:lnTo>
                  <a:pt x="32" y="168"/>
                </a:lnTo>
                <a:lnTo>
                  <a:pt x="42" y="188"/>
                </a:lnTo>
                <a:lnTo>
                  <a:pt x="24" y="206"/>
                </a:lnTo>
                <a:lnTo>
                  <a:pt x="52" y="234"/>
                </a:lnTo>
                <a:lnTo>
                  <a:pt x="70" y="216"/>
                </a:lnTo>
                <a:lnTo>
                  <a:pt x="70" y="216"/>
                </a:lnTo>
                <a:lnTo>
                  <a:pt x="90" y="226"/>
                </a:lnTo>
                <a:lnTo>
                  <a:pt x="110" y="232"/>
                </a:lnTo>
                <a:lnTo>
                  <a:pt x="110" y="258"/>
                </a:lnTo>
                <a:lnTo>
                  <a:pt x="150" y="258"/>
                </a:lnTo>
                <a:lnTo>
                  <a:pt x="150" y="232"/>
                </a:lnTo>
                <a:lnTo>
                  <a:pt x="150" y="232"/>
                </a:lnTo>
                <a:lnTo>
                  <a:pt x="170" y="226"/>
                </a:lnTo>
                <a:lnTo>
                  <a:pt x="188" y="216"/>
                </a:lnTo>
                <a:lnTo>
                  <a:pt x="206" y="234"/>
                </a:lnTo>
                <a:lnTo>
                  <a:pt x="236" y="206"/>
                </a:lnTo>
                <a:lnTo>
                  <a:pt x="216" y="188"/>
                </a:lnTo>
                <a:lnTo>
                  <a:pt x="216" y="188"/>
                </a:lnTo>
                <a:lnTo>
                  <a:pt x="226" y="168"/>
                </a:lnTo>
                <a:lnTo>
                  <a:pt x="234" y="148"/>
                </a:lnTo>
                <a:lnTo>
                  <a:pt x="258" y="148"/>
                </a:lnTo>
                <a:close/>
                <a:moveTo>
                  <a:pt x="130" y="210"/>
                </a:moveTo>
                <a:lnTo>
                  <a:pt x="130" y="210"/>
                </a:lnTo>
                <a:lnTo>
                  <a:pt x="114" y="208"/>
                </a:lnTo>
                <a:lnTo>
                  <a:pt x="98" y="204"/>
                </a:lnTo>
                <a:lnTo>
                  <a:pt x="84" y="196"/>
                </a:lnTo>
                <a:lnTo>
                  <a:pt x="72" y="186"/>
                </a:lnTo>
                <a:lnTo>
                  <a:pt x="62" y="174"/>
                </a:lnTo>
                <a:lnTo>
                  <a:pt x="54" y="160"/>
                </a:lnTo>
                <a:lnTo>
                  <a:pt x="50" y="144"/>
                </a:lnTo>
                <a:lnTo>
                  <a:pt x="48" y="128"/>
                </a:lnTo>
                <a:lnTo>
                  <a:pt x="48" y="128"/>
                </a:lnTo>
                <a:lnTo>
                  <a:pt x="50" y="112"/>
                </a:lnTo>
                <a:lnTo>
                  <a:pt x="54" y="96"/>
                </a:lnTo>
                <a:lnTo>
                  <a:pt x="62" y="82"/>
                </a:lnTo>
                <a:lnTo>
                  <a:pt x="72" y="70"/>
                </a:lnTo>
                <a:lnTo>
                  <a:pt x="84" y="60"/>
                </a:lnTo>
                <a:lnTo>
                  <a:pt x="98" y="52"/>
                </a:lnTo>
                <a:lnTo>
                  <a:pt x="114" y="48"/>
                </a:lnTo>
                <a:lnTo>
                  <a:pt x="130" y="46"/>
                </a:lnTo>
                <a:lnTo>
                  <a:pt x="130" y="46"/>
                </a:lnTo>
                <a:lnTo>
                  <a:pt x="146" y="48"/>
                </a:lnTo>
                <a:lnTo>
                  <a:pt x="162" y="52"/>
                </a:lnTo>
                <a:lnTo>
                  <a:pt x="176" y="60"/>
                </a:lnTo>
                <a:lnTo>
                  <a:pt x="188" y="70"/>
                </a:lnTo>
                <a:lnTo>
                  <a:pt x="198" y="82"/>
                </a:lnTo>
                <a:lnTo>
                  <a:pt x="206" y="96"/>
                </a:lnTo>
                <a:lnTo>
                  <a:pt x="210" y="112"/>
                </a:lnTo>
                <a:lnTo>
                  <a:pt x="212" y="128"/>
                </a:lnTo>
                <a:lnTo>
                  <a:pt x="212" y="128"/>
                </a:lnTo>
                <a:lnTo>
                  <a:pt x="210" y="144"/>
                </a:lnTo>
                <a:lnTo>
                  <a:pt x="206" y="160"/>
                </a:lnTo>
                <a:lnTo>
                  <a:pt x="198" y="174"/>
                </a:lnTo>
                <a:lnTo>
                  <a:pt x="188" y="186"/>
                </a:lnTo>
                <a:lnTo>
                  <a:pt x="176" y="196"/>
                </a:lnTo>
                <a:lnTo>
                  <a:pt x="162" y="204"/>
                </a:lnTo>
                <a:lnTo>
                  <a:pt x="146" y="208"/>
                </a:lnTo>
                <a:lnTo>
                  <a:pt x="130" y="210"/>
                </a:lnTo>
                <a:lnTo>
                  <a:pt x="130" y="210"/>
                </a:lnTo>
                <a:close/>
                <a:moveTo>
                  <a:pt x="130" y="66"/>
                </a:moveTo>
                <a:lnTo>
                  <a:pt x="130" y="66"/>
                </a:lnTo>
                <a:lnTo>
                  <a:pt x="118" y="68"/>
                </a:lnTo>
                <a:lnTo>
                  <a:pt x="106" y="70"/>
                </a:lnTo>
                <a:lnTo>
                  <a:pt x="94" y="76"/>
                </a:lnTo>
                <a:lnTo>
                  <a:pt x="86" y="84"/>
                </a:lnTo>
                <a:lnTo>
                  <a:pt x="78" y="94"/>
                </a:lnTo>
                <a:lnTo>
                  <a:pt x="72" y="104"/>
                </a:lnTo>
                <a:lnTo>
                  <a:pt x="68" y="116"/>
                </a:lnTo>
                <a:lnTo>
                  <a:pt x="68" y="128"/>
                </a:lnTo>
                <a:lnTo>
                  <a:pt x="68" y="128"/>
                </a:lnTo>
                <a:lnTo>
                  <a:pt x="68" y="140"/>
                </a:lnTo>
                <a:lnTo>
                  <a:pt x="72" y="152"/>
                </a:lnTo>
                <a:lnTo>
                  <a:pt x="78" y="162"/>
                </a:lnTo>
                <a:lnTo>
                  <a:pt x="86" y="172"/>
                </a:lnTo>
                <a:lnTo>
                  <a:pt x="94" y="180"/>
                </a:lnTo>
                <a:lnTo>
                  <a:pt x="106" y="186"/>
                </a:lnTo>
                <a:lnTo>
                  <a:pt x="118" y="190"/>
                </a:lnTo>
                <a:lnTo>
                  <a:pt x="130" y="190"/>
                </a:lnTo>
                <a:lnTo>
                  <a:pt x="130" y="190"/>
                </a:lnTo>
                <a:lnTo>
                  <a:pt x="142" y="190"/>
                </a:lnTo>
                <a:lnTo>
                  <a:pt x="154" y="186"/>
                </a:lnTo>
                <a:lnTo>
                  <a:pt x="164" y="180"/>
                </a:lnTo>
                <a:lnTo>
                  <a:pt x="174" y="172"/>
                </a:lnTo>
                <a:lnTo>
                  <a:pt x="182" y="162"/>
                </a:lnTo>
                <a:lnTo>
                  <a:pt x="188" y="152"/>
                </a:lnTo>
                <a:lnTo>
                  <a:pt x="190" y="140"/>
                </a:lnTo>
                <a:lnTo>
                  <a:pt x="192" y="128"/>
                </a:lnTo>
                <a:lnTo>
                  <a:pt x="192" y="128"/>
                </a:lnTo>
                <a:lnTo>
                  <a:pt x="190" y="116"/>
                </a:lnTo>
                <a:lnTo>
                  <a:pt x="188" y="104"/>
                </a:lnTo>
                <a:lnTo>
                  <a:pt x="182" y="94"/>
                </a:lnTo>
                <a:lnTo>
                  <a:pt x="174" y="84"/>
                </a:lnTo>
                <a:lnTo>
                  <a:pt x="164" y="76"/>
                </a:lnTo>
                <a:lnTo>
                  <a:pt x="154" y="70"/>
                </a:lnTo>
                <a:lnTo>
                  <a:pt x="142" y="68"/>
                </a:lnTo>
                <a:lnTo>
                  <a:pt x="130" y="66"/>
                </a:lnTo>
                <a:lnTo>
                  <a:pt x="130" y="66"/>
                </a:lnTo>
                <a:close/>
                <a:moveTo>
                  <a:pt x="130" y="156"/>
                </a:moveTo>
                <a:lnTo>
                  <a:pt x="130" y="156"/>
                </a:lnTo>
                <a:lnTo>
                  <a:pt x="120" y="152"/>
                </a:lnTo>
                <a:lnTo>
                  <a:pt x="110" y="148"/>
                </a:lnTo>
                <a:lnTo>
                  <a:pt x="104" y="138"/>
                </a:lnTo>
                <a:lnTo>
                  <a:pt x="102" y="128"/>
                </a:lnTo>
                <a:lnTo>
                  <a:pt x="102" y="128"/>
                </a:lnTo>
                <a:lnTo>
                  <a:pt x="104" y="118"/>
                </a:lnTo>
                <a:lnTo>
                  <a:pt x="110" y="110"/>
                </a:lnTo>
                <a:lnTo>
                  <a:pt x="120" y="104"/>
                </a:lnTo>
                <a:lnTo>
                  <a:pt x="130" y="102"/>
                </a:lnTo>
                <a:lnTo>
                  <a:pt x="130" y="102"/>
                </a:lnTo>
                <a:lnTo>
                  <a:pt x="140" y="104"/>
                </a:lnTo>
                <a:lnTo>
                  <a:pt x="148" y="110"/>
                </a:lnTo>
                <a:lnTo>
                  <a:pt x="154" y="118"/>
                </a:lnTo>
                <a:lnTo>
                  <a:pt x="156" y="128"/>
                </a:lnTo>
                <a:lnTo>
                  <a:pt x="156" y="128"/>
                </a:lnTo>
                <a:lnTo>
                  <a:pt x="154" y="138"/>
                </a:lnTo>
                <a:lnTo>
                  <a:pt x="148" y="148"/>
                </a:lnTo>
                <a:lnTo>
                  <a:pt x="140" y="152"/>
                </a:lnTo>
                <a:lnTo>
                  <a:pt x="130" y="156"/>
                </a:lnTo>
                <a:lnTo>
                  <a:pt x="130" y="156"/>
                </a:lnTo>
                <a:close/>
                <a:moveTo>
                  <a:pt x="370" y="248"/>
                </a:moveTo>
                <a:lnTo>
                  <a:pt x="388" y="244"/>
                </a:lnTo>
                <a:lnTo>
                  <a:pt x="382" y="212"/>
                </a:lnTo>
                <a:lnTo>
                  <a:pt x="364" y="214"/>
                </a:lnTo>
                <a:lnTo>
                  <a:pt x="364" y="214"/>
                </a:lnTo>
                <a:lnTo>
                  <a:pt x="356" y="202"/>
                </a:lnTo>
                <a:lnTo>
                  <a:pt x="346" y="192"/>
                </a:lnTo>
                <a:lnTo>
                  <a:pt x="352" y="174"/>
                </a:lnTo>
                <a:lnTo>
                  <a:pt x="320" y="162"/>
                </a:lnTo>
                <a:lnTo>
                  <a:pt x="314" y="180"/>
                </a:lnTo>
                <a:lnTo>
                  <a:pt x="314" y="180"/>
                </a:lnTo>
                <a:lnTo>
                  <a:pt x="300" y="182"/>
                </a:lnTo>
                <a:lnTo>
                  <a:pt x="286" y="186"/>
                </a:lnTo>
                <a:lnTo>
                  <a:pt x="272" y="172"/>
                </a:lnTo>
                <a:lnTo>
                  <a:pt x="246" y="194"/>
                </a:lnTo>
                <a:lnTo>
                  <a:pt x="260" y="208"/>
                </a:lnTo>
                <a:lnTo>
                  <a:pt x="260" y="208"/>
                </a:lnTo>
                <a:lnTo>
                  <a:pt x="252" y="220"/>
                </a:lnTo>
                <a:lnTo>
                  <a:pt x="250" y="234"/>
                </a:lnTo>
                <a:lnTo>
                  <a:pt x="230" y="238"/>
                </a:lnTo>
                <a:lnTo>
                  <a:pt x="236" y="272"/>
                </a:lnTo>
                <a:lnTo>
                  <a:pt x="256" y="268"/>
                </a:lnTo>
                <a:lnTo>
                  <a:pt x="256" y="268"/>
                </a:lnTo>
                <a:lnTo>
                  <a:pt x="264" y="280"/>
                </a:lnTo>
                <a:lnTo>
                  <a:pt x="274" y="290"/>
                </a:lnTo>
                <a:lnTo>
                  <a:pt x="268" y="308"/>
                </a:lnTo>
                <a:lnTo>
                  <a:pt x="300" y="320"/>
                </a:lnTo>
                <a:lnTo>
                  <a:pt x="306" y="302"/>
                </a:lnTo>
                <a:lnTo>
                  <a:pt x="306" y="302"/>
                </a:lnTo>
                <a:lnTo>
                  <a:pt x="320" y="302"/>
                </a:lnTo>
                <a:lnTo>
                  <a:pt x="334" y="298"/>
                </a:lnTo>
                <a:lnTo>
                  <a:pt x="346" y="312"/>
                </a:lnTo>
                <a:lnTo>
                  <a:pt x="372" y="290"/>
                </a:lnTo>
                <a:lnTo>
                  <a:pt x="360" y="276"/>
                </a:lnTo>
                <a:lnTo>
                  <a:pt x="360" y="276"/>
                </a:lnTo>
                <a:lnTo>
                  <a:pt x="366" y="262"/>
                </a:lnTo>
                <a:lnTo>
                  <a:pt x="370" y="248"/>
                </a:lnTo>
                <a:lnTo>
                  <a:pt x="370" y="248"/>
                </a:lnTo>
                <a:close/>
                <a:moveTo>
                  <a:pt x="320" y="264"/>
                </a:moveTo>
                <a:lnTo>
                  <a:pt x="320" y="264"/>
                </a:lnTo>
                <a:lnTo>
                  <a:pt x="310" y="266"/>
                </a:lnTo>
                <a:lnTo>
                  <a:pt x="302" y="264"/>
                </a:lnTo>
                <a:lnTo>
                  <a:pt x="294" y="260"/>
                </a:lnTo>
                <a:lnTo>
                  <a:pt x="288" y="252"/>
                </a:lnTo>
                <a:lnTo>
                  <a:pt x="288" y="252"/>
                </a:lnTo>
                <a:lnTo>
                  <a:pt x="286" y="242"/>
                </a:lnTo>
                <a:lnTo>
                  <a:pt x="288" y="234"/>
                </a:lnTo>
                <a:lnTo>
                  <a:pt x="292" y="226"/>
                </a:lnTo>
                <a:lnTo>
                  <a:pt x="300" y="220"/>
                </a:lnTo>
                <a:lnTo>
                  <a:pt x="300" y="220"/>
                </a:lnTo>
                <a:lnTo>
                  <a:pt x="308" y="218"/>
                </a:lnTo>
                <a:lnTo>
                  <a:pt x="318" y="220"/>
                </a:lnTo>
                <a:lnTo>
                  <a:pt x="326" y="224"/>
                </a:lnTo>
                <a:lnTo>
                  <a:pt x="332" y="232"/>
                </a:lnTo>
                <a:lnTo>
                  <a:pt x="332" y="232"/>
                </a:lnTo>
                <a:lnTo>
                  <a:pt x="334" y="240"/>
                </a:lnTo>
                <a:lnTo>
                  <a:pt x="332" y="250"/>
                </a:lnTo>
                <a:lnTo>
                  <a:pt x="328" y="258"/>
                </a:lnTo>
                <a:lnTo>
                  <a:pt x="320" y="264"/>
                </a:lnTo>
                <a:lnTo>
                  <a:pt x="320" y="264"/>
                </a:lnTo>
                <a:close/>
              </a:path>
            </a:pathLst>
          </a:custGeom>
          <a:solidFill>
            <a:srgbClr val="FFFFFF">
              <a:lumMod val="75000"/>
            </a:srgb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800" b="0" i="0" u="none" strike="noStrike" kern="0" cap="none" spc="0" normalizeH="0" baseline="0" noProof="0" smtClean="0">
              <a:ln>
                <a:noFill/>
              </a:ln>
              <a:solidFill>
                <a:srgbClr val="000000"/>
              </a:solidFill>
              <a:effectLst/>
              <a:uLnTx/>
              <a:uFillTx/>
              <a:latin typeface="Helvetica" pitchFamily="34" charset="0"/>
              <a:ea typeface="ＭＳ Ｐゴシック"/>
            </a:endParaRPr>
          </a:p>
        </p:txBody>
      </p:sp>
      <p:pic>
        <p:nvPicPr>
          <p:cNvPr id="46" name="Picture 3"/>
          <p:cNvPicPr>
            <a:picLocks noChangeAspect="1" noChangeArrowheads="1"/>
          </p:cNvPicPr>
          <p:nvPr/>
        </p:nvPicPr>
        <p:blipFill>
          <a:blip r:embed="rId4" cstate="print"/>
          <a:srcRect/>
          <a:stretch>
            <a:fillRect/>
          </a:stretch>
        </p:blipFill>
        <p:spPr bwMode="auto">
          <a:xfrm rot="3796370" flipH="1">
            <a:off x="5123784" y="1998359"/>
            <a:ext cx="351951" cy="1084507"/>
          </a:xfrm>
          <a:prstGeom prst="rect">
            <a:avLst/>
          </a:prstGeom>
          <a:noFill/>
          <a:ln w="9525">
            <a:noFill/>
            <a:miter lim="800000"/>
            <a:headEnd/>
            <a:tailEnd/>
          </a:ln>
          <a:effectLst/>
        </p:spPr>
      </p:pic>
      <p:sp>
        <p:nvSpPr>
          <p:cNvPr id="47" name="Right Arrow 46"/>
          <p:cNvSpPr/>
          <p:nvPr/>
        </p:nvSpPr>
        <p:spPr>
          <a:xfrm>
            <a:off x="777948" y="3950732"/>
            <a:ext cx="7862299" cy="844002"/>
          </a:xfrm>
          <a:prstGeom prst="rightArrow">
            <a:avLst/>
          </a:prstGeom>
          <a:solidFill>
            <a:srgbClr val="202B6C"/>
          </a:solidFill>
          <a:ln w="190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dirty="0" smtClean="0">
              <a:ln>
                <a:noFill/>
              </a:ln>
              <a:solidFill>
                <a:srgbClr val="FFFFFF"/>
              </a:solidFill>
              <a:effectLst/>
              <a:uLnTx/>
              <a:uFillTx/>
              <a:latin typeface="Helvetica" pitchFamily="34" charset="0"/>
            </a:endParaRPr>
          </a:p>
        </p:txBody>
      </p:sp>
      <p:sp>
        <p:nvSpPr>
          <p:cNvPr id="48" name="Rectangle 47"/>
          <p:cNvSpPr/>
          <p:nvPr/>
        </p:nvSpPr>
        <p:spPr>
          <a:xfrm>
            <a:off x="856386" y="3955362"/>
            <a:ext cx="2301361" cy="914401"/>
          </a:xfrm>
          <a:prstGeom prst="rect">
            <a:avLst/>
          </a:prstGeom>
          <a:solidFill>
            <a:schemeClr val="bg1">
              <a:lumMod val="85000"/>
              <a:alpha val="80000"/>
            </a:schemeClr>
          </a:solidFill>
          <a:ln w="19050" cap="flat" cmpd="sng" algn="ctr">
            <a:solidFill>
              <a:schemeClr val="bg1">
                <a:lumMod val="85000"/>
              </a:scheme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err="1" smtClean="0">
                <a:ln>
                  <a:noFill/>
                </a:ln>
                <a:solidFill>
                  <a:srgbClr val="000000">
                    <a:lumMod val="85000"/>
                    <a:lumOff val="15000"/>
                  </a:srgbClr>
                </a:solidFill>
                <a:effectLst/>
                <a:uLnTx/>
                <a:uFillTx/>
                <a:latin typeface="Helvetica" pitchFamily="34" charset="0"/>
              </a:rPr>
              <a:t>Fase</a:t>
            </a:r>
            <a:r>
              <a:rPr kumimoji="0" lang="en-US" sz="800" b="1" i="0" u="none" strike="noStrike" kern="0" cap="none" spc="0" normalizeH="0" baseline="0" noProof="0" dirty="0" smtClean="0">
                <a:ln>
                  <a:noFill/>
                </a:ln>
                <a:solidFill>
                  <a:srgbClr val="000000">
                    <a:lumMod val="85000"/>
                    <a:lumOff val="15000"/>
                  </a:srgbClr>
                </a:solidFill>
                <a:effectLst/>
                <a:uLnTx/>
                <a:uFillTx/>
                <a:latin typeface="Helvetica" pitchFamily="34" charset="0"/>
              </a:rPr>
              <a:t> I (</a:t>
            </a:r>
            <a:r>
              <a:rPr kumimoji="0" lang="en-US" sz="800" b="1" i="0" u="none" strike="noStrike" kern="0" cap="none" spc="0" normalizeH="0" baseline="0" noProof="0" dirty="0" err="1" smtClean="0">
                <a:ln>
                  <a:noFill/>
                </a:ln>
                <a:solidFill>
                  <a:srgbClr val="000000">
                    <a:lumMod val="85000"/>
                    <a:lumOff val="15000"/>
                  </a:srgbClr>
                </a:solidFill>
                <a:effectLst/>
                <a:uLnTx/>
                <a:uFillTx/>
                <a:latin typeface="Helvetica" pitchFamily="34" charset="0"/>
              </a:rPr>
              <a:t>principales</a:t>
            </a:r>
            <a:r>
              <a:rPr kumimoji="0" lang="en-US" sz="800" b="1" i="0" u="none" strike="noStrike" kern="0" cap="none" spc="0" normalizeH="0" baseline="0" noProof="0" dirty="0" smtClean="0">
                <a:ln>
                  <a:noFill/>
                </a:ln>
                <a:solidFill>
                  <a:srgbClr val="000000">
                    <a:lumMod val="85000"/>
                    <a:lumOff val="15000"/>
                  </a:srgbClr>
                </a:solidFill>
                <a:effectLst/>
                <a:uLnTx/>
                <a:uFillTx/>
                <a:latin typeface="Helvetica" pitchFamily="34" charset="0"/>
              </a:rPr>
              <a:t> </a:t>
            </a:r>
            <a:r>
              <a:rPr kumimoji="0" lang="en-US" sz="800" b="1" i="0" u="none" strike="noStrike" kern="0" cap="none" spc="0" normalizeH="0" baseline="0" noProof="0" dirty="0" err="1" smtClean="0">
                <a:ln>
                  <a:noFill/>
                </a:ln>
                <a:solidFill>
                  <a:srgbClr val="000000">
                    <a:lumMod val="85000"/>
                    <a:lumOff val="15000"/>
                  </a:srgbClr>
                </a:solidFill>
                <a:effectLst/>
                <a:uLnTx/>
                <a:uFillTx/>
                <a:latin typeface="Helvetica" pitchFamily="34" charset="0"/>
              </a:rPr>
              <a:t>modelos</a:t>
            </a:r>
            <a:r>
              <a:rPr kumimoji="0" lang="en-US" sz="800" b="1" i="0" u="none" strike="noStrike" kern="0" cap="none" spc="0" normalizeH="0" baseline="0" noProof="0" dirty="0" smtClean="0">
                <a:ln>
                  <a:noFill/>
                </a:ln>
                <a:solidFill>
                  <a:srgbClr val="000000">
                    <a:lumMod val="85000"/>
                    <a:lumOff val="15000"/>
                  </a:srgbClr>
                </a:solidFill>
                <a:effectLst/>
                <a:uLnTx/>
                <a:uFillTx/>
                <a:latin typeface="Helvetica" pitchFamily="34" charset="0"/>
              </a:rPr>
              <a:t>)</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Regulatorios</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(IRB, IFRS9, …)</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Riesgo</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de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crédito</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Riesgo</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de Mercado y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Contraparte</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ALM</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CCAR / ICAAP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estrés</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de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pérdidas</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y PPNR)</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1" u="none" strike="noStrike" kern="0" cap="none" spc="0" normalizeH="0" baseline="0" noProof="0" dirty="0" err="1" smtClean="0">
                <a:ln>
                  <a:noFill/>
                </a:ln>
                <a:solidFill>
                  <a:srgbClr val="000000">
                    <a:lumMod val="85000"/>
                    <a:lumOff val="15000"/>
                  </a:srgbClr>
                </a:solidFill>
                <a:effectLst/>
                <a:uLnTx/>
                <a:uFillTx/>
                <a:latin typeface="Helvetica" pitchFamily="34" charset="0"/>
              </a:rPr>
              <a:t>Pricers</a:t>
            </a:r>
            <a:r>
              <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rPr>
              <a:t>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riesgo</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de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mercado</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p:txBody>
      </p:sp>
      <p:sp>
        <p:nvSpPr>
          <p:cNvPr id="49" name="Rectangle 48"/>
          <p:cNvSpPr/>
          <p:nvPr/>
        </p:nvSpPr>
        <p:spPr>
          <a:xfrm>
            <a:off x="3264719" y="3955361"/>
            <a:ext cx="2384693" cy="914401"/>
          </a:xfrm>
          <a:prstGeom prst="rect">
            <a:avLst/>
          </a:prstGeom>
          <a:solidFill>
            <a:schemeClr val="bg1">
              <a:lumMod val="85000"/>
              <a:alpha val="80000"/>
            </a:schemeClr>
          </a:solidFill>
          <a:ln w="19050" cap="flat" cmpd="sng" algn="ctr">
            <a:solidFill>
              <a:schemeClr val="bg1">
                <a:lumMod val="85000"/>
              </a:scheme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err="1" smtClean="0">
                <a:ln>
                  <a:noFill/>
                </a:ln>
                <a:solidFill>
                  <a:srgbClr val="000000">
                    <a:lumMod val="85000"/>
                    <a:lumOff val="15000"/>
                  </a:srgbClr>
                </a:solidFill>
                <a:effectLst/>
                <a:uLnTx/>
                <a:uFillTx/>
                <a:latin typeface="Helvetica" pitchFamily="34" charset="0"/>
              </a:rPr>
              <a:t>Fase</a:t>
            </a:r>
            <a:r>
              <a:rPr kumimoji="0" lang="en-US" sz="800" b="1" i="0" u="none" strike="noStrike" kern="0" cap="none" spc="0" normalizeH="0" baseline="0" noProof="0" dirty="0" smtClean="0">
                <a:ln>
                  <a:noFill/>
                </a:ln>
                <a:solidFill>
                  <a:srgbClr val="000000">
                    <a:lumMod val="85000"/>
                    <a:lumOff val="15000"/>
                  </a:srgbClr>
                </a:solidFill>
                <a:effectLst/>
                <a:uLnTx/>
                <a:uFillTx/>
                <a:latin typeface="Helvetica" pitchFamily="34" charset="0"/>
              </a:rPr>
              <a:t> II</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Riesgo</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operacional</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Modelos macro, resto modelos de estrés</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Capital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Económico</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RAROC y </a:t>
            </a:r>
            <a:r>
              <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rPr>
              <a:t>pricing</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AML </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Compliance y </a:t>
            </a: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fraude</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p:txBody>
      </p:sp>
      <p:sp>
        <p:nvSpPr>
          <p:cNvPr id="50" name="Rectangle 49"/>
          <p:cNvSpPr/>
          <p:nvPr/>
        </p:nvSpPr>
        <p:spPr>
          <a:xfrm>
            <a:off x="5770358" y="3955362"/>
            <a:ext cx="2384693" cy="914401"/>
          </a:xfrm>
          <a:prstGeom prst="rect">
            <a:avLst/>
          </a:prstGeom>
          <a:solidFill>
            <a:schemeClr val="bg1">
              <a:lumMod val="85000"/>
              <a:alpha val="80000"/>
            </a:schemeClr>
          </a:solidFill>
          <a:ln w="19050" cap="flat" cmpd="sng" algn="ctr">
            <a:solidFill>
              <a:schemeClr val="bg1">
                <a:lumMod val="85000"/>
              </a:schemeClr>
            </a:solidFill>
            <a:prstDash val="solid"/>
          </a:ln>
          <a:effectLst/>
        </p:spPr>
        <p:txBody>
          <a:bodyPr numCol="2"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err="1" smtClean="0">
                <a:ln>
                  <a:noFill/>
                </a:ln>
                <a:solidFill>
                  <a:srgbClr val="000000">
                    <a:lumMod val="85000"/>
                    <a:lumOff val="15000"/>
                  </a:srgbClr>
                </a:solidFill>
                <a:effectLst/>
                <a:uLnTx/>
                <a:uFillTx/>
                <a:latin typeface="Helvetica" pitchFamily="34" charset="0"/>
              </a:rPr>
              <a:t>Fase</a:t>
            </a:r>
            <a:r>
              <a:rPr kumimoji="0" lang="en-US" sz="800" b="1" i="0" u="none" strike="noStrike" kern="0" cap="none" spc="0" normalizeH="0" baseline="0" noProof="0" dirty="0" smtClean="0">
                <a:ln>
                  <a:noFill/>
                </a:ln>
                <a:solidFill>
                  <a:srgbClr val="000000">
                    <a:lumMod val="85000"/>
                    <a:lumOff val="15000"/>
                  </a:srgbClr>
                </a:solidFill>
                <a:effectLst/>
                <a:uLnTx/>
                <a:uFillTx/>
                <a:latin typeface="Helvetica" pitchFamily="34" charset="0"/>
              </a:rPr>
              <a:t> III</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1" u="none" strike="noStrike" kern="0" cap="none" spc="0" normalizeH="0" baseline="0" noProof="0" dirty="0" err="1" smtClean="0">
                <a:ln>
                  <a:noFill/>
                </a:ln>
                <a:solidFill>
                  <a:srgbClr val="000000">
                    <a:lumMod val="85000"/>
                    <a:lumOff val="15000"/>
                  </a:srgbClr>
                </a:solidFill>
                <a:effectLst/>
                <a:uLnTx/>
                <a:uFillTx/>
                <a:latin typeface="Helvetica" pitchFamily="34" charset="0"/>
              </a:rPr>
              <a:t>Comercial</a:t>
            </a:r>
            <a:endPar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rPr>
              <a:t>Marketing</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Recuperaciones</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rPr>
              <a:t>Transfer pricing</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Pensiones</a:t>
            </a:r>
            <a:endPar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endParaRP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0" cap="none" spc="0" normalizeH="0" baseline="0" noProof="0" dirty="0" err="1" smtClean="0">
                <a:ln>
                  <a:noFill/>
                </a:ln>
                <a:solidFill>
                  <a:srgbClr val="000000">
                    <a:lumMod val="85000"/>
                    <a:lumOff val="15000"/>
                  </a:srgbClr>
                </a:solidFill>
                <a:effectLst/>
                <a:uLnTx/>
                <a:uFillTx/>
                <a:latin typeface="Helvetica" pitchFamily="34" charset="0"/>
              </a:rPr>
              <a:t>Seguros</a:t>
            </a:r>
            <a:r>
              <a:rPr kumimoji="0" lang="en-US" sz="800" b="0" i="0" u="none" strike="noStrike" kern="0" cap="none" spc="0" normalizeH="0" baseline="0" noProof="0" dirty="0" smtClean="0">
                <a:ln>
                  <a:noFill/>
                </a:ln>
                <a:solidFill>
                  <a:srgbClr val="000000">
                    <a:lumMod val="85000"/>
                    <a:lumOff val="15000"/>
                  </a:srgbClr>
                </a:solidFill>
                <a:effectLst/>
                <a:uLnTx/>
                <a:uFillTx/>
                <a:latin typeface="Helvetica" pitchFamily="34" charset="0"/>
              </a:rPr>
              <a:t> </a:t>
            </a:r>
          </a:p>
          <a:p>
            <a:pPr marL="93663" marR="0" lvl="0" indent="-93663"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1" u="none" strike="noStrike" kern="0" cap="none" spc="0" normalizeH="0" baseline="0" noProof="0" dirty="0" err="1" smtClean="0">
                <a:ln>
                  <a:noFill/>
                </a:ln>
                <a:solidFill>
                  <a:srgbClr val="000000">
                    <a:lumMod val="85000"/>
                    <a:lumOff val="15000"/>
                  </a:srgbClr>
                </a:solidFill>
                <a:effectLst/>
                <a:uLnTx/>
                <a:uFillTx/>
                <a:latin typeface="Helvetica" pitchFamily="34" charset="0"/>
              </a:rPr>
              <a:t>Researchs</a:t>
            </a:r>
            <a:r>
              <a:rPr kumimoji="0" lang="en-US" sz="800" b="0" i="1" u="none" strike="noStrike" kern="0" cap="none" spc="0" normalizeH="0" baseline="0" noProof="0" dirty="0" smtClean="0">
                <a:ln>
                  <a:noFill/>
                </a:ln>
                <a:solidFill>
                  <a:srgbClr val="000000">
                    <a:lumMod val="85000"/>
                    <a:lumOff val="15000"/>
                  </a:srgbClr>
                </a:solidFill>
                <a:effectLst/>
                <a:uLnTx/>
                <a:uFillTx/>
                <a:latin typeface="Helvetica" pitchFamily="34" charset="0"/>
              </a:rPr>
              <a:t>, …</a:t>
            </a:r>
          </a:p>
        </p:txBody>
      </p:sp>
      <p:cxnSp>
        <p:nvCxnSpPr>
          <p:cNvPr id="51" name="Straight Connector 50"/>
          <p:cNvCxnSpPr>
            <a:stCxn id="48" idx="0"/>
          </p:cNvCxnSpPr>
          <p:nvPr/>
        </p:nvCxnSpPr>
        <p:spPr>
          <a:xfrm flipV="1">
            <a:off x="2007067" y="3478724"/>
            <a:ext cx="1156060" cy="476638"/>
          </a:xfrm>
          <a:prstGeom prst="line">
            <a:avLst/>
          </a:prstGeom>
          <a:noFill/>
          <a:ln w="19050" cap="flat" cmpd="sng" algn="ctr">
            <a:solidFill>
              <a:srgbClr val="CCD3E1"/>
            </a:solidFill>
            <a:prstDash val="solid"/>
          </a:ln>
          <a:effectLst/>
        </p:spPr>
      </p:cxnSp>
      <p:cxnSp>
        <p:nvCxnSpPr>
          <p:cNvPr id="52" name="Straight Connector 51"/>
          <p:cNvCxnSpPr/>
          <p:nvPr/>
        </p:nvCxnSpPr>
        <p:spPr>
          <a:xfrm>
            <a:off x="4344299" y="3478723"/>
            <a:ext cx="0" cy="476639"/>
          </a:xfrm>
          <a:prstGeom prst="line">
            <a:avLst/>
          </a:prstGeom>
          <a:noFill/>
          <a:ln w="19050" cap="flat" cmpd="sng" algn="ctr">
            <a:solidFill>
              <a:srgbClr val="CCD3E1"/>
            </a:solidFill>
            <a:prstDash val="solid"/>
          </a:ln>
          <a:effectLst/>
        </p:spPr>
      </p:cxnSp>
      <p:cxnSp>
        <p:nvCxnSpPr>
          <p:cNvPr id="53" name="Straight Connector 52"/>
          <p:cNvCxnSpPr>
            <a:endCxn id="50" idx="0"/>
          </p:cNvCxnSpPr>
          <p:nvPr/>
        </p:nvCxnSpPr>
        <p:spPr>
          <a:xfrm>
            <a:off x="5534449" y="3546894"/>
            <a:ext cx="1428256" cy="408468"/>
          </a:xfrm>
          <a:prstGeom prst="line">
            <a:avLst/>
          </a:prstGeom>
          <a:noFill/>
          <a:ln w="19050" cap="flat" cmpd="sng" algn="ctr">
            <a:solidFill>
              <a:srgbClr val="CCD3E1"/>
            </a:solidFill>
            <a:prstDash val="solid"/>
          </a:ln>
          <a:effectLst/>
        </p:spPr>
      </p:cxnSp>
      <p:sp>
        <p:nvSpPr>
          <p:cNvPr id="54" name="Rectangle 53"/>
          <p:cNvSpPr/>
          <p:nvPr/>
        </p:nvSpPr>
        <p:spPr>
          <a:xfrm>
            <a:off x="5854224" y="1522058"/>
            <a:ext cx="2190830" cy="1505214"/>
          </a:xfrm>
          <a:prstGeom prst="rect">
            <a:avLst/>
          </a:prstGeom>
          <a:noFill/>
          <a:ln w="6350">
            <a:solidFill>
              <a:srgbClr val="0000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sz="900" b="1" dirty="0" err="1" smtClean="0">
                <a:solidFill>
                  <a:srgbClr val="000000"/>
                </a:solidFill>
                <a:latin typeface="Helvetica" pitchFamily="34" charset="0"/>
              </a:rPr>
              <a:t>Fases</a:t>
            </a:r>
            <a:r>
              <a:rPr lang="en-US" sz="900" b="1" dirty="0" smtClean="0">
                <a:solidFill>
                  <a:srgbClr val="000000"/>
                </a:solidFill>
                <a:latin typeface="Helvetica" pitchFamily="34" charset="0"/>
              </a:rPr>
              <a:t> </a:t>
            </a:r>
            <a:r>
              <a:rPr lang="en-US" sz="900" b="1" dirty="0" err="1" smtClean="0">
                <a:solidFill>
                  <a:srgbClr val="000000"/>
                </a:solidFill>
                <a:latin typeface="Helvetica" pitchFamily="34" charset="0"/>
              </a:rPr>
              <a:t>manifiestas</a:t>
            </a:r>
            <a:r>
              <a:rPr lang="en-US" sz="900" b="1" dirty="0" smtClean="0">
                <a:solidFill>
                  <a:srgbClr val="000000"/>
                </a:solidFill>
                <a:latin typeface="Helvetica" pitchFamily="34" charset="0"/>
              </a:rPr>
              <a:t> </a:t>
            </a:r>
            <a:r>
              <a:rPr lang="en-US" sz="900" b="1" dirty="0" err="1" smtClean="0">
                <a:solidFill>
                  <a:srgbClr val="000000"/>
                </a:solidFill>
                <a:latin typeface="Helvetica" pitchFamily="34" charset="0"/>
              </a:rPr>
              <a:t>en</a:t>
            </a:r>
            <a:r>
              <a:rPr lang="en-US" sz="900" b="1" dirty="0" smtClean="0">
                <a:solidFill>
                  <a:srgbClr val="000000"/>
                </a:solidFill>
                <a:latin typeface="Helvetica" pitchFamily="34" charset="0"/>
              </a:rPr>
              <a:t>:</a:t>
            </a:r>
          </a:p>
          <a:p>
            <a:pPr marL="228600" indent="-228600" algn="just">
              <a:spcBef>
                <a:spcPts val="600"/>
              </a:spcBef>
              <a:spcAft>
                <a:spcPts val="600"/>
              </a:spcAft>
              <a:buFont typeface="+mj-lt"/>
              <a:buAutoNum type="arabicPeriod"/>
            </a:pPr>
            <a:r>
              <a:rPr lang="es-ES" sz="900" dirty="0">
                <a:solidFill>
                  <a:srgbClr val="000000"/>
                </a:solidFill>
                <a:latin typeface="Helvetica" pitchFamily="34" charset="0"/>
              </a:rPr>
              <a:t>Qué modelos están inventariados y sujetos a las políticas de </a:t>
            </a:r>
            <a:r>
              <a:rPr lang="es-ES" sz="900" dirty="0" smtClean="0">
                <a:solidFill>
                  <a:srgbClr val="000000"/>
                </a:solidFill>
                <a:latin typeface="Helvetica" pitchFamily="34" charset="0"/>
              </a:rPr>
              <a:t>MRM</a:t>
            </a:r>
          </a:p>
          <a:p>
            <a:pPr marL="228600" indent="-228600" algn="just">
              <a:spcBef>
                <a:spcPts val="600"/>
              </a:spcBef>
              <a:spcAft>
                <a:spcPts val="600"/>
              </a:spcAft>
              <a:buFont typeface="+mj-lt"/>
              <a:buAutoNum type="arabicPeriod"/>
            </a:pPr>
            <a:r>
              <a:rPr lang="es-ES" sz="900" dirty="0" smtClean="0">
                <a:solidFill>
                  <a:srgbClr val="000000"/>
                </a:solidFill>
                <a:latin typeface="Helvetica" pitchFamily="34" charset="0"/>
              </a:rPr>
              <a:t>Qué países/unidades </a:t>
            </a:r>
            <a:r>
              <a:rPr lang="es-ES" sz="900" dirty="0">
                <a:solidFill>
                  <a:srgbClr val="000000"/>
                </a:solidFill>
                <a:latin typeface="Helvetica" pitchFamily="34" charset="0"/>
              </a:rPr>
              <a:t>de negocio se priorizan en términos de impactos organizacionales (por </a:t>
            </a:r>
            <a:r>
              <a:rPr lang="es-ES" sz="900" dirty="0" smtClean="0">
                <a:solidFill>
                  <a:srgbClr val="000000"/>
                </a:solidFill>
                <a:latin typeface="Helvetica" pitchFamily="34" charset="0"/>
              </a:rPr>
              <a:t>ejemplo, función de MRM, </a:t>
            </a:r>
            <a:r>
              <a:rPr lang="es-ES" sz="900" i="1" dirty="0" err="1" smtClean="0">
                <a:solidFill>
                  <a:srgbClr val="000000"/>
                </a:solidFill>
                <a:latin typeface="Helvetica" pitchFamily="34" charset="0"/>
              </a:rPr>
              <a:t>model</a:t>
            </a:r>
            <a:r>
              <a:rPr lang="es-ES" sz="900" i="1" dirty="0" smtClean="0">
                <a:solidFill>
                  <a:srgbClr val="000000"/>
                </a:solidFill>
                <a:latin typeface="Helvetica" pitchFamily="34" charset="0"/>
              </a:rPr>
              <a:t> </a:t>
            </a:r>
            <a:r>
              <a:rPr lang="es-ES" sz="900" i="1" dirty="0" err="1" smtClean="0">
                <a:solidFill>
                  <a:srgbClr val="000000"/>
                </a:solidFill>
                <a:latin typeface="Helvetica" pitchFamily="34" charset="0"/>
              </a:rPr>
              <a:t>owner</a:t>
            </a:r>
            <a:r>
              <a:rPr lang="es-ES" sz="900" i="1" dirty="0" smtClean="0">
                <a:solidFill>
                  <a:srgbClr val="000000"/>
                </a:solidFill>
                <a:latin typeface="Helvetica" pitchFamily="34" charset="0"/>
              </a:rPr>
              <a:t>, …</a:t>
            </a:r>
            <a:r>
              <a:rPr lang="es-ES" sz="900" dirty="0" smtClean="0">
                <a:solidFill>
                  <a:srgbClr val="000000"/>
                </a:solidFill>
                <a:latin typeface="Helvetica" pitchFamily="34" charset="0"/>
              </a:rPr>
              <a:t>)</a:t>
            </a:r>
            <a:endParaRPr lang="en-US" sz="900" dirty="0" smtClean="0">
              <a:solidFill>
                <a:srgbClr val="000000"/>
              </a:solidFill>
              <a:latin typeface="Helvetica" pitchFamily="34" charset="0"/>
            </a:endParaRPr>
          </a:p>
        </p:txBody>
      </p:sp>
    </p:spTree>
    <p:extLst>
      <p:ext uri="{BB962C8B-B14F-4D97-AF65-F5344CB8AC3E}">
        <p14:creationId xmlns:p14="http://schemas.microsoft.com/office/powerpoint/2010/main" val="2228774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cxnSp>
        <p:nvCxnSpPr>
          <p:cNvPr id="46" name="Straight Connector 45"/>
          <p:cNvCxnSpPr/>
          <p:nvPr>
            <p:custDataLst>
              <p:tags r:id="rId1"/>
            </p:custDataLst>
          </p:nvPr>
        </p:nvCxnSpPr>
        <p:spPr>
          <a:xfrm>
            <a:off x="612681" y="481035"/>
            <a:ext cx="0" cy="46864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ítulo 1"/>
          <p:cNvSpPr txBox="1">
            <a:spLocks/>
          </p:cNvSpPr>
          <p:nvPr/>
        </p:nvSpPr>
        <p:spPr>
          <a:xfrm>
            <a:off x="2924994" y="241935"/>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3200" b="1" dirty="0" smtClean="0">
                <a:solidFill>
                  <a:srgbClr val="202B6C"/>
                </a:solidFill>
                <a:latin typeface="Helvetica"/>
                <a:cs typeface="Helvetica"/>
              </a:rPr>
              <a:t>Índice</a:t>
            </a:r>
            <a:endParaRPr lang="es-ES" sz="3200" b="1" dirty="0">
              <a:solidFill>
                <a:srgbClr val="202B6C"/>
              </a:solidFill>
              <a:latin typeface="Helvetica"/>
              <a:cs typeface="Helvetica"/>
            </a:endParaRPr>
          </a:p>
          <a:p>
            <a:pPr algn="l"/>
            <a:endParaRPr lang="es-ES" sz="2100" b="1" dirty="0">
              <a:solidFill>
                <a:srgbClr val="202B6C"/>
              </a:solidFill>
              <a:latin typeface="Helvetica" pitchFamily="34" charset="0"/>
              <a:cs typeface="Helvetica"/>
            </a:endParaRPr>
          </a:p>
        </p:txBody>
      </p:sp>
      <p:sp>
        <p:nvSpPr>
          <p:cNvPr id="41" name="Text Box 11"/>
          <p:cNvSpPr txBox="1">
            <a:spLocks noChangeArrowheads="1"/>
          </p:cNvSpPr>
          <p:nvPr/>
        </p:nvSpPr>
        <p:spPr bwMode="blackWhite">
          <a:xfrm>
            <a:off x="1580591" y="1860550"/>
            <a:ext cx="7461810" cy="145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defRPr>
            </a:lvl1pPr>
            <a:lvl2pPr marL="742950" indent="-285750" eaLnBrk="0" hangingPunct="0">
              <a:defRPr sz="1000">
                <a:solidFill>
                  <a:schemeClr val="tx1"/>
                </a:solidFill>
                <a:latin typeface="Arial" pitchFamily="34" charset="0"/>
              </a:defRPr>
            </a:lvl2pPr>
            <a:lvl3pPr marL="1143000" indent="-228600" eaLnBrk="0" hangingPunct="0">
              <a:defRPr sz="1000">
                <a:solidFill>
                  <a:schemeClr val="tx1"/>
                </a:solidFill>
                <a:latin typeface="Arial" pitchFamily="34" charset="0"/>
              </a:defRPr>
            </a:lvl3pPr>
            <a:lvl4pPr marL="1600200" indent="-228600" eaLnBrk="0" hangingPunct="0">
              <a:defRPr sz="1000">
                <a:solidFill>
                  <a:schemeClr val="tx1"/>
                </a:solidFill>
                <a:latin typeface="Arial" pitchFamily="34" charset="0"/>
              </a:defRPr>
            </a:lvl4pPr>
            <a:lvl5pPr marL="2057400" indent="-228600" eaLnBrk="0" hangingPunct="0">
              <a:defRPr sz="1000">
                <a:solidFill>
                  <a:schemeClr val="tx1"/>
                </a:solidFill>
                <a:latin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defRPr>
            </a:lvl9pPr>
          </a:lstStyle>
          <a:p>
            <a:pPr marL="457200" indent="-457200">
              <a:lnSpc>
                <a:spcPts val="1500"/>
              </a:lnSpc>
              <a:spcBef>
                <a:spcPct val="40000"/>
              </a:spcBef>
              <a:spcAft>
                <a:spcPct val="40000"/>
              </a:spcAft>
              <a:buFont typeface="+mj-lt"/>
              <a:buAutoNum type="arabicPeriod"/>
            </a:pPr>
            <a:r>
              <a:rPr lang="es-ES" sz="1600" dirty="0">
                <a:solidFill>
                  <a:srgbClr val="202B6C"/>
                </a:solidFill>
                <a:latin typeface="Helvetica" pitchFamily="34" charset="0"/>
              </a:rPr>
              <a:t>D</a:t>
            </a:r>
            <a:r>
              <a:rPr lang="es-ES" sz="1600" dirty="0" smtClean="0">
                <a:solidFill>
                  <a:srgbClr val="202B6C"/>
                </a:solidFill>
                <a:latin typeface="Helvetica" pitchFamily="34" charset="0"/>
              </a:rPr>
              <a:t>efinición y fuentes del Riesgo de Modelo</a:t>
            </a:r>
            <a:endParaRPr lang="es-ES" sz="1600"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dirty="0" smtClean="0">
                <a:solidFill>
                  <a:srgbClr val="202B6C"/>
                </a:solidFill>
                <a:latin typeface="Helvetica" pitchFamily="34" charset="0"/>
              </a:rPr>
              <a:t>Normativa sobre Riesgo de Modelo</a:t>
            </a:r>
          </a:p>
          <a:p>
            <a:pPr marL="457200" indent="-457200">
              <a:lnSpc>
                <a:spcPts val="1500"/>
              </a:lnSpc>
              <a:spcBef>
                <a:spcPct val="40000"/>
              </a:spcBef>
              <a:spcAft>
                <a:spcPct val="40000"/>
              </a:spcAft>
              <a:buFont typeface="+mj-lt"/>
              <a:buAutoNum type="arabicPeriod"/>
            </a:pPr>
            <a:r>
              <a:rPr lang="es-ES" sz="1600" dirty="0">
                <a:solidFill>
                  <a:srgbClr val="202B6C"/>
                </a:solidFill>
                <a:latin typeface="Helvetica" pitchFamily="34" charset="0"/>
              </a:rPr>
              <a:t>Mejores </a:t>
            </a:r>
            <a:r>
              <a:rPr lang="es-ES" sz="1600" dirty="0" smtClean="0">
                <a:solidFill>
                  <a:srgbClr val="202B6C"/>
                </a:solidFill>
                <a:latin typeface="Helvetica" pitchFamily="34" charset="0"/>
              </a:rPr>
              <a:t>Prácticas</a:t>
            </a:r>
            <a:endParaRPr lang="es-ES" sz="1600" dirty="0">
              <a:solidFill>
                <a:srgbClr val="202B6C"/>
              </a:solidFill>
              <a:latin typeface="Helvetica" pitchFamily="34" charset="0"/>
            </a:endParaRPr>
          </a:p>
          <a:p>
            <a:pPr marL="457200" indent="-457200">
              <a:lnSpc>
                <a:spcPts val="1500"/>
              </a:lnSpc>
              <a:spcBef>
                <a:spcPct val="40000"/>
              </a:spcBef>
              <a:spcAft>
                <a:spcPct val="40000"/>
              </a:spcAft>
              <a:buFont typeface="+mj-lt"/>
              <a:buAutoNum type="arabicPeriod"/>
            </a:pPr>
            <a:r>
              <a:rPr lang="es-ES" sz="1600" b="1" dirty="0" smtClean="0">
                <a:solidFill>
                  <a:srgbClr val="202B6C"/>
                </a:solidFill>
                <a:latin typeface="Helvetica" pitchFamily="34" charset="0"/>
              </a:rPr>
              <a:t>Conclusiones</a:t>
            </a:r>
          </a:p>
        </p:txBody>
      </p:sp>
      <p:sp>
        <p:nvSpPr>
          <p:cNvPr id="5" name="Rectangle 4"/>
          <p:cNvSpPr/>
          <p:nvPr/>
        </p:nvSpPr>
        <p:spPr>
          <a:xfrm>
            <a:off x="2668772" y="241935"/>
            <a:ext cx="256222" cy="587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09041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65" name="Rectangle 64"/>
          <p:cNvSpPr/>
          <p:nvPr/>
        </p:nvSpPr>
        <p:spPr>
          <a:xfrm>
            <a:off x="6964250" y="3926881"/>
            <a:ext cx="1958196" cy="10524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Título 1"/>
          <p:cNvSpPr txBox="1">
            <a:spLocks/>
          </p:cNvSpPr>
          <p:nvPr/>
        </p:nvSpPr>
        <p:spPr>
          <a:xfrm>
            <a:off x="467542" y="162719"/>
            <a:ext cx="9190807"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smtClean="0">
                <a:solidFill>
                  <a:srgbClr val="DD872A"/>
                </a:solidFill>
                <a:latin typeface="Helvetica"/>
                <a:cs typeface="Helvetica"/>
              </a:rPr>
              <a:t>4. Conclusiones</a:t>
            </a:r>
            <a:endParaRPr lang="es-ES" sz="2500" b="1" dirty="0">
              <a:solidFill>
                <a:srgbClr val="DD872A"/>
              </a:solidFill>
              <a:latin typeface="Helvetica"/>
              <a:cs typeface="Helvetica"/>
            </a:endParaRPr>
          </a:p>
          <a:p>
            <a:pPr indent="361950" algn="l"/>
            <a:r>
              <a:rPr lang="es-ES" sz="2100" b="1" dirty="0">
                <a:solidFill>
                  <a:srgbClr val="202B6C"/>
                </a:solidFill>
                <a:latin typeface="Helvetica" pitchFamily="34" charset="0"/>
                <a:ea typeface="ＭＳ Ｐゴシック" pitchFamily="16" charset="-128"/>
              </a:rPr>
              <a:t>Claves y Principales </a:t>
            </a:r>
            <a:r>
              <a:rPr lang="es-ES" sz="2100" b="1" dirty="0" smtClean="0">
                <a:solidFill>
                  <a:srgbClr val="202B6C"/>
                </a:solidFill>
                <a:latin typeface="Helvetica" pitchFamily="34" charset="0"/>
                <a:ea typeface="ＭＳ Ｐゴシック" pitchFamily="16" charset="-128"/>
              </a:rPr>
              <a:t>Desafíos</a:t>
            </a:r>
            <a:endParaRPr lang="es-ES" sz="21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1"/>
            </p:custDataLst>
          </p:nvPr>
        </p:nvSpPr>
        <p:spPr>
          <a:xfrm>
            <a:off x="467543" y="882388"/>
            <a:ext cx="8495482" cy="533382"/>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Una función de gestión del riesgo de modelo eficiente se basa en una serie de pilares que deben ser seguidos para asegurar así la implementación segura.</a:t>
            </a:r>
          </a:p>
        </p:txBody>
      </p:sp>
      <p:sp>
        <p:nvSpPr>
          <p:cNvPr id="30" name="Rectangle 29"/>
          <p:cNvSpPr/>
          <p:nvPr/>
        </p:nvSpPr>
        <p:spPr bwMode="auto">
          <a:xfrm>
            <a:off x="1489322" y="1610702"/>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err="1" smtClean="0">
                <a:ln>
                  <a:noFill/>
                </a:ln>
                <a:solidFill>
                  <a:srgbClr val="1C1C1C"/>
                </a:solidFill>
                <a:effectLst/>
                <a:uLnTx/>
                <a:uFillTx/>
                <a:latin typeface="Helvetica" pitchFamily="34" charset="0"/>
              </a:rPr>
              <a:t>Fuerte</a:t>
            </a:r>
            <a:r>
              <a:rPr kumimoji="0" lang="en-US" sz="1100" b="1" i="0" u="none" strike="noStrike" kern="0" cap="none" spc="0" normalizeH="0" baseline="0" noProof="0" dirty="0" smtClean="0">
                <a:ln>
                  <a:noFill/>
                </a:ln>
                <a:solidFill>
                  <a:srgbClr val="1C1C1C"/>
                </a:solidFill>
                <a:effectLst/>
                <a:uLnTx/>
                <a:uFillTx/>
                <a:latin typeface="Helvetica" pitchFamily="34" charset="0"/>
              </a:rPr>
              <a:t> </a:t>
            </a:r>
            <a:r>
              <a:rPr kumimoji="0" lang="en-US" sz="1100" b="1" i="0" u="none" strike="noStrike" kern="0" cap="none" spc="0" normalizeH="0" baseline="0" noProof="0" dirty="0" err="1" smtClean="0">
                <a:ln>
                  <a:noFill/>
                </a:ln>
                <a:solidFill>
                  <a:srgbClr val="1C1C1C"/>
                </a:solidFill>
                <a:effectLst/>
                <a:uLnTx/>
                <a:uFillTx/>
                <a:latin typeface="Helvetica" pitchFamily="34" charset="0"/>
              </a:rPr>
              <a:t>Promoción</a:t>
            </a:r>
            <a:r>
              <a:rPr kumimoji="0" lang="en-US" sz="1100" b="1"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smtClean="0">
                <a:ln>
                  <a:noFill/>
                </a:ln>
                <a:solidFill>
                  <a:srgbClr val="1C1C1C"/>
                </a:solidFill>
                <a:effectLst/>
                <a:uLnTx/>
                <a:uFillTx/>
                <a:latin typeface="Helvetica" pitchFamily="34" charset="0"/>
              </a:rPr>
              <a:t>MRM </a:t>
            </a:r>
            <a:r>
              <a:rPr kumimoji="0" lang="en-US" sz="1100" b="0" i="0" u="none" strike="noStrike" kern="0" cap="none" spc="0" normalizeH="0" baseline="0" noProof="0" dirty="0" err="1" smtClean="0">
                <a:ln>
                  <a:noFill/>
                </a:ln>
                <a:solidFill>
                  <a:srgbClr val="1C1C1C"/>
                </a:solidFill>
                <a:effectLst/>
                <a:uLnTx/>
                <a:uFillTx/>
                <a:latin typeface="Helvetica" pitchFamily="34" charset="0"/>
              </a:rPr>
              <a:t>requiere</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ser</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respaldado</a:t>
            </a:r>
            <a:r>
              <a:rPr kumimoji="0" lang="en-US" sz="1100" b="0" i="0" u="none" strike="noStrike" kern="0" cap="none" spc="0" normalizeH="0" baseline="0" noProof="0" dirty="0" smtClean="0">
                <a:ln>
                  <a:noFill/>
                </a:ln>
                <a:solidFill>
                  <a:srgbClr val="1C1C1C"/>
                </a:solidFill>
                <a:effectLst/>
                <a:uLnTx/>
                <a:uFillTx/>
                <a:latin typeface="Helvetica" pitchFamily="34" charset="0"/>
              </a:rPr>
              <a:t> al </a:t>
            </a:r>
            <a:r>
              <a:rPr kumimoji="0" lang="en-US" sz="1100" b="0" i="0" u="none" strike="noStrike" kern="0" cap="none" spc="0" normalizeH="0" baseline="0" noProof="0" dirty="0" err="1" smtClean="0">
                <a:ln>
                  <a:noFill/>
                </a:ln>
                <a:solidFill>
                  <a:srgbClr val="1C1C1C"/>
                </a:solidFill>
                <a:effectLst/>
                <a:uLnTx/>
                <a:uFillTx/>
                <a:latin typeface="Helvetica" pitchFamily="34" charset="0"/>
              </a:rPr>
              <a:t>más</a:t>
            </a:r>
            <a:r>
              <a:rPr kumimoji="0" lang="en-US" sz="1100" b="0" i="0" u="none" strike="noStrike" kern="0" cap="none" spc="0" normalizeH="0" baseline="0" noProof="0" dirty="0" smtClean="0">
                <a:ln>
                  <a:noFill/>
                </a:ln>
                <a:solidFill>
                  <a:srgbClr val="1C1C1C"/>
                </a:solidFill>
                <a:effectLst/>
                <a:uLnTx/>
                <a:uFillTx/>
                <a:latin typeface="Helvetica" pitchFamily="34" charset="0"/>
              </a:rPr>
              <a:t> alto </a:t>
            </a:r>
            <a:r>
              <a:rPr kumimoji="0" lang="en-US" sz="1100" b="0" i="0" u="none" strike="noStrike" kern="0" cap="none" spc="0" normalizeH="0" baseline="0" noProof="0" dirty="0" err="1" smtClean="0">
                <a:ln>
                  <a:noFill/>
                </a:ln>
                <a:solidFill>
                  <a:srgbClr val="1C1C1C"/>
                </a:solidFill>
                <a:effectLst/>
                <a:uLnTx/>
                <a:uFillTx/>
                <a:latin typeface="Helvetica" pitchFamily="34" charset="0"/>
              </a:rPr>
              <a:t>nivel</a:t>
            </a:r>
            <a:r>
              <a:rPr kumimoji="0" lang="en-US" sz="1100" b="0" i="0" u="none" strike="noStrike" kern="0" cap="none" spc="0" normalizeH="0" baseline="0" noProof="0" dirty="0" smtClean="0">
                <a:ln>
                  <a:noFill/>
                </a:ln>
                <a:solidFill>
                  <a:srgbClr val="1C1C1C"/>
                </a:solidFill>
                <a:effectLst/>
                <a:uLnTx/>
                <a:uFillTx/>
                <a:latin typeface="Helvetica" pitchFamily="34" charset="0"/>
              </a:rPr>
              <a:t> a fin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asegurar</a:t>
            </a:r>
            <a:r>
              <a:rPr kumimoji="0" lang="en-US" sz="1100" b="0" i="0" u="none" strike="noStrike" kern="0" cap="none" spc="0" normalizeH="0" baseline="0" noProof="0" dirty="0" smtClean="0">
                <a:ln>
                  <a:noFill/>
                </a:ln>
                <a:solidFill>
                  <a:srgbClr val="1C1C1C"/>
                </a:solidFill>
                <a:effectLst/>
                <a:uLnTx/>
                <a:uFillTx/>
                <a:latin typeface="Helvetica" pitchFamily="34" charset="0"/>
              </a:rPr>
              <a:t> que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sus</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objetivos</a:t>
            </a:r>
            <a:r>
              <a:rPr kumimoji="0" lang="en-US" sz="1100" b="0" i="0" u="none" strike="noStrike" kern="0" cap="none" spc="0" normalizeH="0" baseline="0" noProof="0" dirty="0" smtClean="0">
                <a:ln>
                  <a:noFill/>
                </a:ln>
                <a:solidFill>
                  <a:srgbClr val="1C1C1C"/>
                </a:solidFill>
                <a:effectLst/>
                <a:uLnTx/>
                <a:uFillTx/>
                <a:latin typeface="Helvetica" pitchFamily="34" charset="0"/>
              </a:rPr>
              <a:t> y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acciones</a:t>
            </a:r>
            <a:r>
              <a:rPr kumimoji="0" lang="en-US" sz="1100" b="0" i="0" u="none" strike="noStrike" kern="0" cap="none" spc="0" normalizeH="0" baseline="0" noProof="0" dirty="0" smtClean="0">
                <a:ln>
                  <a:noFill/>
                </a:ln>
                <a:solidFill>
                  <a:srgbClr val="1C1C1C"/>
                </a:solidFill>
                <a:effectLst/>
                <a:uLnTx/>
                <a:uFillTx/>
                <a:latin typeface="Helvetica" pitchFamily="34" charset="0"/>
              </a:rPr>
              <a:t> se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llevan</a:t>
            </a:r>
            <a:r>
              <a:rPr kumimoji="0" lang="en-US" sz="1100" b="0" i="0" u="none" strike="noStrike" kern="0" cap="none" spc="0" normalizeH="0" baseline="0" noProof="0" dirty="0" smtClean="0">
                <a:ln>
                  <a:noFill/>
                </a:ln>
                <a:solidFill>
                  <a:srgbClr val="1C1C1C"/>
                </a:solidFill>
                <a:effectLst/>
                <a:uLnTx/>
                <a:uFillTx/>
                <a:latin typeface="Helvetica" pitchFamily="34" charset="0"/>
              </a:rPr>
              <a:t> 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cabo</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31" name="Rectangle 30"/>
          <p:cNvSpPr/>
          <p:nvPr/>
        </p:nvSpPr>
        <p:spPr bwMode="auto">
          <a:xfrm>
            <a:off x="1819146" y="2134787"/>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smtClean="0">
                <a:ln>
                  <a:noFill/>
                </a:ln>
                <a:solidFill>
                  <a:srgbClr val="1C1C1C"/>
                </a:solidFill>
                <a:effectLst/>
                <a:uLnTx/>
                <a:uFillTx/>
                <a:latin typeface="Helvetica" pitchFamily="34" charset="0"/>
              </a:rPr>
              <a:t>Marco de MRM:</a:t>
            </a:r>
            <a:r>
              <a:rPr kumimoji="0" lang="en-US" sz="1100" b="0" i="0" u="none" strike="noStrike" kern="0" cap="none" spc="0" normalizeH="0" baseline="0" noProof="0" dirty="0" smtClean="0">
                <a:ln>
                  <a:noFill/>
                </a:ln>
                <a:solidFill>
                  <a:srgbClr val="1C1C1C"/>
                </a:solidFill>
                <a:effectLst/>
                <a:uLnTx/>
                <a:uFillTx/>
                <a:latin typeface="Helvetica" pitchFamily="34" charset="0"/>
              </a:rPr>
              <a:t> se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necesita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definir</a:t>
            </a:r>
            <a:r>
              <a:rPr kumimoji="0" lang="en-US" sz="1100" b="0" i="0" u="none" strike="noStrike" kern="0" cap="none" spc="0" normalizeH="0" baseline="0" noProof="0" dirty="0" smtClean="0">
                <a:ln>
                  <a:noFill/>
                </a:ln>
                <a:solidFill>
                  <a:srgbClr val="1C1C1C"/>
                </a:solidFill>
                <a:effectLst/>
                <a:uLnTx/>
                <a:uFillTx/>
                <a:latin typeface="Helvetica" pitchFamily="34" charset="0"/>
              </a:rPr>
              <a:t> un </a:t>
            </a:r>
            <a:r>
              <a:rPr kumimoji="0" lang="en-US" sz="1100" b="0" i="0" u="none" strike="noStrike" kern="0" cap="none" spc="0" normalizeH="0" baseline="0" noProof="0" dirty="0" err="1" smtClean="0">
                <a:ln>
                  <a:noFill/>
                </a:ln>
                <a:solidFill>
                  <a:srgbClr val="1C1C1C"/>
                </a:solidFill>
                <a:effectLst/>
                <a:uLnTx/>
                <a:uFillTx/>
                <a:latin typeface="Helvetica" pitchFamily="34" charset="0"/>
              </a:rPr>
              <a:t>marco</a:t>
            </a:r>
            <a:r>
              <a:rPr kumimoji="0" lang="en-US" sz="1100" b="0" i="0" u="none" strike="noStrike" kern="0" cap="none" spc="0" normalizeH="0" baseline="0" noProof="0" dirty="0" smtClean="0">
                <a:ln>
                  <a:noFill/>
                </a:ln>
                <a:solidFill>
                  <a:srgbClr val="1C1C1C"/>
                </a:solidFill>
                <a:effectLst/>
                <a:uLnTx/>
                <a:uFillTx/>
                <a:latin typeface="Helvetica" pitchFamily="34" charset="0"/>
              </a:rPr>
              <a:t> que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incluya</a:t>
            </a:r>
            <a:r>
              <a:rPr kumimoji="0" lang="en-US" sz="1100" b="0" i="0" u="none" strike="noStrike" kern="0" cap="none" spc="0" normalizeH="0" baseline="0" noProof="0" dirty="0" smtClean="0">
                <a:ln>
                  <a:noFill/>
                </a:ln>
                <a:solidFill>
                  <a:srgbClr val="1C1C1C"/>
                </a:solidFill>
                <a:effectLst/>
                <a:uLnTx/>
                <a:uFillTx/>
                <a:latin typeface="Helvetica" pitchFamily="34" charset="0"/>
              </a:rPr>
              <a:t> el </a:t>
            </a:r>
            <a:r>
              <a:rPr kumimoji="0" lang="en-US" sz="1100" b="0" i="0" u="none" strike="noStrike" kern="0" cap="none" spc="0" normalizeH="0" baseline="0" noProof="0" dirty="0" err="1" smtClean="0">
                <a:ln>
                  <a:noFill/>
                </a:ln>
                <a:solidFill>
                  <a:srgbClr val="1C1C1C"/>
                </a:solidFill>
                <a:effectLst/>
                <a:uLnTx/>
                <a:uFillTx/>
                <a:latin typeface="Helvetica" pitchFamily="34" charset="0"/>
              </a:rPr>
              <a:t>gobierno</a:t>
            </a:r>
            <a:r>
              <a:rPr kumimoji="0" lang="en-US" sz="1100" b="0" i="0" u="none" strike="noStrike" kern="0" cap="none" spc="0" normalizeH="0" baseline="0" noProof="0" dirty="0" smtClean="0">
                <a:ln>
                  <a:noFill/>
                </a:ln>
                <a:solidFill>
                  <a:srgbClr val="1C1C1C"/>
                </a:solidFill>
                <a:effectLst/>
                <a:uLnTx/>
                <a:uFillTx/>
                <a:latin typeface="Helvetica" pitchFamily="34" charset="0"/>
              </a:rPr>
              <a:t>, la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organización</a:t>
            </a:r>
            <a:r>
              <a:rPr kumimoji="0" lang="en-US" sz="1100" b="0" i="0" u="none" strike="noStrike" kern="0" cap="none" spc="0" normalizeH="0" baseline="0" noProof="0" dirty="0" smtClean="0">
                <a:ln>
                  <a:noFill/>
                </a:ln>
                <a:solidFill>
                  <a:srgbClr val="1C1C1C"/>
                </a:solidFill>
                <a:effectLst/>
                <a:uLnTx/>
                <a:uFillTx/>
                <a:latin typeface="Helvetica" pitchFamily="34" charset="0"/>
              </a:rPr>
              <a:t> de las </a:t>
            </a:r>
            <a:r>
              <a:rPr kumimoji="0" lang="en-US" sz="1100" b="0" i="0" u="none" strike="noStrike" kern="0" cap="none" spc="0" normalizeH="0" baseline="0" noProof="0" dirty="0" err="1" smtClean="0">
                <a:ln>
                  <a:noFill/>
                </a:ln>
                <a:solidFill>
                  <a:srgbClr val="1C1C1C"/>
                </a:solidFill>
                <a:effectLst/>
                <a:uLnTx/>
                <a:uFillTx/>
                <a:latin typeface="Helvetica" pitchFamily="34" charset="0"/>
              </a:rPr>
              <a:t>líneas</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defensa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politicas</a:t>
            </a:r>
            <a:r>
              <a:rPr kumimoji="0" lang="en-US" sz="1100" b="0" i="0" u="none" strike="noStrike" kern="0" cap="none" spc="0" normalizeH="0" baseline="0" noProof="0" dirty="0" smtClean="0">
                <a:ln>
                  <a:noFill/>
                </a:ln>
                <a:solidFill>
                  <a:srgbClr val="1C1C1C"/>
                </a:solidFill>
                <a:effectLst/>
                <a:uLnTx/>
                <a:uFillTx/>
                <a:latin typeface="Helvetica" pitchFamily="34" charset="0"/>
              </a:rPr>
              <a:t> y </a:t>
            </a:r>
            <a:r>
              <a:rPr kumimoji="0" lang="en-US" sz="1100" b="0" i="0" u="none" strike="noStrike" kern="0" cap="none" spc="0" normalizeH="0" baseline="0" noProof="0" dirty="0" err="1" smtClean="0">
                <a:ln>
                  <a:noFill/>
                </a:ln>
                <a:solidFill>
                  <a:srgbClr val="1C1C1C"/>
                </a:solidFill>
                <a:effectLst/>
                <a:uLnTx/>
                <a:uFillTx/>
                <a:latin typeface="Helvetica" pitchFamily="34" charset="0"/>
              </a:rPr>
              <a:t>procedimientos</a:t>
            </a:r>
            <a:r>
              <a:rPr kumimoji="0" lang="en-US" sz="1100" b="0" i="0" u="none" strike="noStrike" kern="0" cap="none" spc="0" normalizeH="0" baseline="0" noProof="0" dirty="0">
                <a:ln>
                  <a:noFill/>
                </a:ln>
                <a:solidFill>
                  <a:srgbClr val="1C1C1C"/>
                </a:solidFill>
                <a:effectLst/>
                <a:uLnTx/>
                <a:uFillTx/>
                <a:latin typeface="Helvetica" pitchFamily="34" charset="0"/>
              </a:rPr>
              <a:t> </a:t>
            </a:r>
            <a:r>
              <a:rPr kumimoji="0" lang="en-US" sz="1100" b="0" i="0" u="none" strike="noStrike" kern="0" cap="none" spc="0" normalizeH="0" baseline="0" noProof="0" dirty="0" smtClean="0">
                <a:ln>
                  <a:noFill/>
                </a:ln>
                <a:solidFill>
                  <a:srgbClr val="1C1C1C"/>
                </a:solidFill>
                <a:effectLst/>
                <a:uLnTx/>
                <a:uFillTx/>
                <a:latin typeface="Helvetica" pitchFamily="34" charset="0"/>
              </a:rPr>
              <a:t>y la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herramientas</a:t>
            </a:r>
            <a:r>
              <a:rPr kumimoji="0" lang="en-US" sz="1100" b="0" i="0" u="none" strike="noStrike" kern="0" cap="none" spc="0" normalizeH="0" baseline="0" noProof="0" dirty="0" smtClean="0">
                <a:ln>
                  <a:noFill/>
                </a:ln>
                <a:solidFill>
                  <a:srgbClr val="1C1C1C"/>
                </a:solidFill>
                <a:effectLst/>
                <a:uLnTx/>
                <a:uFillTx/>
                <a:latin typeface="Helvetica" pitchFamily="34" charset="0"/>
              </a:rPr>
              <a:t> para la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gestión</a:t>
            </a:r>
            <a:r>
              <a:rPr kumimoji="0" lang="en-US" sz="1100" b="0" i="0" u="none" strike="noStrike" kern="0" cap="none" spc="0" normalizeH="0" baseline="0" noProof="0" dirty="0" smtClean="0">
                <a:ln>
                  <a:noFill/>
                </a:ln>
                <a:solidFill>
                  <a:srgbClr val="1C1C1C"/>
                </a:solidFill>
                <a:effectLst/>
                <a:uLnTx/>
                <a:uFillTx/>
                <a:latin typeface="Helvetica" pitchFamily="34" charset="0"/>
              </a:rPr>
              <a:t> y reporting</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32" name="Rectangle 31"/>
          <p:cNvSpPr/>
          <p:nvPr/>
        </p:nvSpPr>
        <p:spPr bwMode="auto">
          <a:xfrm>
            <a:off x="1971542" y="2563175"/>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err="1" smtClean="0">
                <a:ln>
                  <a:noFill/>
                </a:ln>
                <a:solidFill>
                  <a:srgbClr val="1C1C1C"/>
                </a:solidFill>
                <a:effectLst/>
                <a:uLnTx/>
                <a:uFillTx/>
                <a:latin typeface="Helvetica" pitchFamily="34" charset="0"/>
              </a:rPr>
              <a:t>Gobierno</a:t>
            </a:r>
            <a:r>
              <a:rPr kumimoji="0" lang="en-US" sz="1100" b="1" i="0" u="none" strike="noStrike" kern="0" cap="none" spc="0" normalizeH="0" baseline="0" noProof="0" dirty="0" smtClean="0">
                <a:ln>
                  <a:noFill/>
                </a:ln>
                <a:solidFill>
                  <a:srgbClr val="1C1C1C"/>
                </a:solidFill>
                <a:effectLst/>
                <a:uLnTx/>
                <a:uFillTx/>
                <a:latin typeface="Helvetica" pitchFamily="34" charset="0"/>
              </a:rPr>
              <a:t> MRM: </a:t>
            </a:r>
            <a:r>
              <a:rPr kumimoji="0" lang="en-US" sz="1100" b="0" i="0" u="none" strike="noStrike" kern="0" cap="none" spc="0" normalizeH="0" baseline="0" noProof="0" dirty="0" err="1">
                <a:ln>
                  <a:noFill/>
                </a:ln>
                <a:solidFill>
                  <a:srgbClr val="1C1C1C"/>
                </a:solidFill>
                <a:effectLst/>
                <a:uLnTx/>
                <a:uFillTx/>
                <a:latin typeface="Helvetica" pitchFamily="34" charset="0"/>
              </a:rPr>
              <a:t>c</a:t>
            </a:r>
            <a:r>
              <a:rPr kumimoji="0" lang="en-US" sz="1100" b="0" i="0" u="none" strike="noStrike" kern="0" cap="none" spc="0" normalizeH="0" baseline="0" noProof="0" dirty="0" err="1" smtClean="0">
                <a:ln>
                  <a:noFill/>
                </a:ln>
                <a:solidFill>
                  <a:srgbClr val="1C1C1C"/>
                </a:solidFill>
                <a:effectLst/>
                <a:uLnTx/>
                <a:uFillTx/>
                <a:latin typeface="Helvetica" pitchFamily="34" charset="0"/>
              </a:rPr>
              <a:t>omités</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específicos</a:t>
            </a:r>
            <a:r>
              <a:rPr kumimoji="0" lang="en-US" sz="1100" b="0" i="0" u="none" strike="noStrike" kern="0" cap="none" spc="0" normalizeH="0" baseline="0" noProof="0" dirty="0" smtClean="0">
                <a:ln>
                  <a:noFill/>
                </a:ln>
                <a:solidFill>
                  <a:srgbClr val="1C1C1C"/>
                </a:solidFill>
                <a:effectLst/>
                <a:uLnTx/>
                <a:uFillTx/>
                <a:latin typeface="Helvetica" pitchFamily="34" charset="0"/>
              </a:rPr>
              <a:t> para MRM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además</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comités</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aprobación</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modelos</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33" name="Rectangle 32"/>
          <p:cNvSpPr/>
          <p:nvPr/>
        </p:nvSpPr>
        <p:spPr bwMode="auto">
          <a:xfrm>
            <a:off x="2048404" y="3023462"/>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smtClean="0">
                <a:ln>
                  <a:noFill/>
                </a:ln>
                <a:solidFill>
                  <a:srgbClr val="1C1C1C"/>
                </a:solidFill>
                <a:effectLst/>
                <a:uLnTx/>
                <a:uFillTx/>
                <a:latin typeface="Helvetica" pitchFamily="34" charset="0"/>
              </a:rPr>
              <a:t>Plan </a:t>
            </a:r>
            <a:r>
              <a:rPr kumimoji="0" lang="en-US" sz="1100" b="1" i="0" u="none" strike="noStrike" kern="0" cap="none" spc="0" normalizeH="0" baseline="0" noProof="0" dirty="0" err="1" smtClean="0">
                <a:ln>
                  <a:noFill/>
                </a:ln>
                <a:solidFill>
                  <a:srgbClr val="1C1C1C"/>
                </a:solidFill>
                <a:effectLst/>
                <a:uLnTx/>
                <a:uFillTx/>
                <a:latin typeface="Helvetica" pitchFamily="34" charset="0"/>
              </a:rPr>
              <a:t>estratégico</a:t>
            </a:r>
            <a:r>
              <a:rPr kumimoji="0" lang="en-US" sz="1100" b="1" i="0" u="none" strike="noStrike" kern="0" cap="none" spc="0" normalizeH="0" baseline="0" noProof="0" dirty="0" smtClean="0">
                <a:ln>
                  <a:noFill/>
                </a:ln>
                <a:solidFill>
                  <a:srgbClr val="1C1C1C"/>
                </a:solidFill>
                <a:effectLst/>
                <a:uLnTx/>
                <a:uFillTx/>
                <a:latin typeface="Helvetica" pitchFamily="34" charset="0"/>
              </a:rPr>
              <a:t> de MRM: </a:t>
            </a:r>
            <a:r>
              <a:rPr kumimoji="0" lang="en-US" sz="1100" b="0" i="0" u="none" strike="noStrike" kern="0" cap="none" spc="0" normalizeH="0" baseline="0" noProof="0" dirty="0" err="1">
                <a:ln>
                  <a:noFill/>
                </a:ln>
                <a:solidFill>
                  <a:srgbClr val="1C1C1C"/>
                </a:solidFill>
                <a:effectLst/>
                <a:uLnTx/>
                <a:uFillTx/>
                <a:latin typeface="Helvetica" pitchFamily="34" charset="0"/>
              </a:rPr>
              <a:t>i</a:t>
            </a:r>
            <a:r>
              <a:rPr kumimoji="0" lang="en-US" sz="1100" b="0" i="0" u="none" strike="noStrike" kern="0" cap="none" spc="0" normalizeH="0" baseline="0" noProof="0" dirty="0" err="1" smtClean="0">
                <a:ln>
                  <a:noFill/>
                </a:ln>
                <a:solidFill>
                  <a:srgbClr val="1C1C1C"/>
                </a:solidFill>
                <a:effectLst/>
                <a:uLnTx/>
                <a:uFillTx/>
                <a:latin typeface="Helvetica" pitchFamily="34" charset="0"/>
              </a:rPr>
              <a:t>ncluyendo</a:t>
            </a:r>
            <a:r>
              <a:rPr kumimoji="0" lang="en-US" sz="1100" b="0" i="0" u="none" strike="noStrike" kern="0" cap="none" spc="0" normalizeH="0" baseline="0" noProof="0" dirty="0" smtClean="0">
                <a:ln>
                  <a:noFill/>
                </a:ln>
                <a:solidFill>
                  <a:srgbClr val="1C1C1C"/>
                </a:solidFill>
                <a:effectLst/>
                <a:uLnTx/>
                <a:uFillTx/>
                <a:latin typeface="Helvetica" pitchFamily="34" charset="0"/>
              </a:rPr>
              <a:t> un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amplio</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1" u="none" strike="noStrike" kern="0" cap="none" spc="0" normalizeH="0" baseline="0" noProof="0" dirty="0" smtClean="0">
                <a:ln>
                  <a:noFill/>
                </a:ln>
                <a:solidFill>
                  <a:srgbClr val="1C1C1C"/>
                </a:solidFill>
                <a:effectLst/>
                <a:uLnTx/>
                <a:uFillTx/>
                <a:latin typeface="Helvetica" pitchFamily="34" charset="0"/>
              </a:rPr>
              <a:t>Target Operating Model </a:t>
            </a:r>
            <a:r>
              <a:rPr kumimoji="0" lang="en-US" sz="1100" b="0" i="0" u="none" strike="noStrike" kern="0" cap="none" spc="0" normalizeH="0" baseline="0" noProof="0" dirty="0" smtClean="0">
                <a:ln>
                  <a:noFill/>
                </a:ln>
                <a:solidFill>
                  <a:srgbClr val="1C1C1C"/>
                </a:solidFill>
                <a:effectLst/>
                <a:uLnTx/>
                <a:uFillTx/>
                <a:latin typeface="Helvetica" pitchFamily="34" charset="0"/>
              </a:rPr>
              <a:t>y </a:t>
            </a:r>
            <a:r>
              <a:rPr kumimoji="0" lang="en-US" sz="1100" b="0" i="0" u="none" strike="noStrike" kern="0" cap="none" spc="0" normalizeH="0" baseline="0" noProof="0" dirty="0" err="1" smtClean="0">
                <a:ln>
                  <a:noFill/>
                </a:ln>
                <a:solidFill>
                  <a:srgbClr val="1C1C1C"/>
                </a:solidFill>
                <a:effectLst/>
                <a:uLnTx/>
                <a:uFillTx/>
                <a:latin typeface="Helvetica" pitchFamily="34" charset="0"/>
              </a:rPr>
              <a:t>una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hoja</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ruta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consensuada</a:t>
            </a:r>
            <a:r>
              <a:rPr kumimoji="0" lang="en-US" sz="1100" b="0" i="0" u="none" strike="noStrike" kern="0" cap="none" spc="0" normalizeH="0" baseline="0" noProof="0" dirty="0" smtClean="0">
                <a:ln>
                  <a:noFill/>
                </a:ln>
                <a:solidFill>
                  <a:srgbClr val="1C1C1C"/>
                </a:solidFill>
                <a:effectLst/>
                <a:uLnTx/>
                <a:uFillTx/>
                <a:latin typeface="Helvetica" pitchFamily="34" charset="0"/>
              </a:rPr>
              <a:t> y </a:t>
            </a:r>
            <a:r>
              <a:rPr kumimoji="0" lang="en-US" sz="1100" b="0" i="0" u="none" strike="noStrike" kern="0" cap="none" spc="0" normalizeH="0" baseline="0" noProof="0" dirty="0" err="1" smtClean="0">
                <a:ln>
                  <a:noFill/>
                </a:ln>
                <a:solidFill>
                  <a:srgbClr val="1C1C1C"/>
                </a:solidFill>
                <a:effectLst/>
                <a:uLnTx/>
                <a:uFillTx/>
                <a:latin typeface="Helvetica" pitchFamily="34" charset="0"/>
              </a:rPr>
              <a:t>concreta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41" name="Rectangle 40"/>
          <p:cNvSpPr/>
          <p:nvPr/>
        </p:nvSpPr>
        <p:spPr bwMode="auto">
          <a:xfrm>
            <a:off x="1971544" y="3536914"/>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err="1" smtClean="0">
                <a:ln>
                  <a:noFill/>
                </a:ln>
                <a:solidFill>
                  <a:srgbClr val="1C1C1C"/>
                </a:solidFill>
                <a:effectLst/>
                <a:uLnTx/>
                <a:uFillTx/>
                <a:latin typeface="Helvetica" pitchFamily="34" charset="0"/>
              </a:rPr>
              <a:t>Independencia</a:t>
            </a:r>
            <a:r>
              <a:rPr kumimoji="0" lang="en-US" sz="1100" b="1" i="0" u="none" strike="noStrike" kern="0" cap="none" spc="0" normalizeH="0" baseline="0" noProof="0" dirty="0" smtClean="0">
                <a:ln>
                  <a:noFill/>
                </a:ln>
                <a:solidFill>
                  <a:srgbClr val="1C1C1C"/>
                </a:solidFill>
                <a:effectLst/>
                <a:uLnTx/>
                <a:uFillTx/>
                <a:latin typeface="Helvetica" pitchFamily="34" charset="0"/>
              </a:rPr>
              <a:t> de las </a:t>
            </a:r>
            <a:r>
              <a:rPr kumimoji="0" lang="en-US" sz="1100" b="1" i="0" u="none" strike="noStrike" kern="0" cap="none" spc="0" normalizeH="0" baseline="0" noProof="0" dirty="0" err="1" smtClean="0">
                <a:ln>
                  <a:noFill/>
                </a:ln>
                <a:solidFill>
                  <a:srgbClr val="1C1C1C"/>
                </a:solidFill>
                <a:effectLst/>
                <a:uLnTx/>
                <a:uFillTx/>
                <a:latin typeface="Helvetica" pitchFamily="34" charset="0"/>
              </a:rPr>
              <a:t>LoDs</a:t>
            </a:r>
            <a:r>
              <a:rPr kumimoji="0" lang="en-US" sz="1100" b="1"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a:ln>
                  <a:noFill/>
                </a:ln>
                <a:solidFill>
                  <a:srgbClr val="1C1C1C"/>
                </a:solidFill>
                <a:effectLst/>
                <a:uLnTx/>
                <a:uFillTx/>
                <a:latin typeface="Helvetica" pitchFamily="34" charset="0"/>
              </a:rPr>
              <a:t>c</a:t>
            </a:r>
            <a:r>
              <a:rPr kumimoji="0" lang="en-US" sz="1100" b="0" i="0" u="none" strike="noStrike" kern="0" cap="none" spc="0" normalizeH="0" baseline="0" noProof="0" dirty="0" err="1" smtClean="0">
                <a:ln>
                  <a:noFill/>
                </a:ln>
                <a:solidFill>
                  <a:srgbClr val="1C1C1C"/>
                </a:solidFill>
                <a:effectLst/>
                <a:uLnTx/>
                <a:uFillTx/>
                <a:latin typeface="Helvetica" pitchFamily="34" charset="0"/>
              </a:rPr>
              <a:t>lara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distinción</a:t>
            </a:r>
            <a:r>
              <a:rPr kumimoji="0" lang="en-US" sz="1100" b="0" i="0" u="none" strike="noStrike" kern="0" cap="none" spc="0" normalizeH="0" baseline="0" noProof="0" dirty="0" smtClean="0">
                <a:ln>
                  <a:noFill/>
                </a:ln>
                <a:solidFill>
                  <a:srgbClr val="1C1C1C"/>
                </a:solidFill>
                <a:effectLst/>
                <a:uLnTx/>
                <a:uFillTx/>
                <a:latin typeface="Helvetica" pitchFamily="34" charset="0"/>
              </a:rPr>
              <a:t> entre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líneas</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defensa</a:t>
            </a:r>
            <a:r>
              <a:rPr kumimoji="0" lang="en-US" sz="1100" b="0" i="0" u="none" strike="noStrike" kern="0" cap="none" spc="0" normalizeH="0" baseline="0" noProof="0" dirty="0" smtClean="0">
                <a:ln>
                  <a:noFill/>
                </a:ln>
                <a:solidFill>
                  <a:srgbClr val="1C1C1C"/>
                </a:solidFill>
                <a:effectLst/>
                <a:uLnTx/>
                <a:uFillTx/>
                <a:latin typeface="Helvetica" pitchFamily="34" charset="0"/>
              </a:rPr>
              <a:t> (LoD1,LoD2,LoD3).</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42" name="Rectangle 41"/>
          <p:cNvSpPr/>
          <p:nvPr/>
        </p:nvSpPr>
        <p:spPr bwMode="auto">
          <a:xfrm>
            <a:off x="1819144" y="3975935"/>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err="1" smtClean="0">
                <a:ln>
                  <a:noFill/>
                </a:ln>
                <a:solidFill>
                  <a:srgbClr val="1C1C1C"/>
                </a:solidFill>
                <a:effectLst/>
                <a:uLnTx/>
                <a:uFillTx/>
                <a:latin typeface="Helvetica" pitchFamily="34" charset="0"/>
              </a:rPr>
              <a:t>Herramienta</a:t>
            </a:r>
            <a:r>
              <a:rPr kumimoji="0" lang="en-US" sz="1100" b="1" i="0" u="none" strike="noStrike" kern="0" cap="none" spc="0" normalizeH="0" baseline="0" noProof="0" dirty="0" smtClean="0">
                <a:ln>
                  <a:noFill/>
                </a:ln>
                <a:solidFill>
                  <a:srgbClr val="1C1C1C"/>
                </a:solidFill>
                <a:effectLst/>
                <a:uLnTx/>
                <a:uFillTx/>
                <a:latin typeface="Helvetica" pitchFamily="34" charset="0"/>
              </a:rPr>
              <a:t> de MRM: </a:t>
            </a:r>
            <a:r>
              <a:rPr kumimoji="0" lang="en-US" sz="1100" b="0" i="0" u="none" strike="noStrike" kern="0" cap="none" spc="0" normalizeH="0" baseline="0" noProof="0" dirty="0" err="1">
                <a:ln>
                  <a:noFill/>
                </a:ln>
                <a:solidFill>
                  <a:srgbClr val="1C1C1C"/>
                </a:solidFill>
                <a:effectLst/>
                <a:uLnTx/>
                <a:uFillTx/>
                <a:latin typeface="Helvetica" pitchFamily="34" charset="0"/>
              </a:rPr>
              <a:t>i</a:t>
            </a:r>
            <a:r>
              <a:rPr kumimoji="0" lang="en-US" sz="1100" b="0" i="0" u="none" strike="noStrike" kern="0" cap="none" spc="0" normalizeH="0" baseline="0" noProof="0" dirty="0" err="1" smtClean="0">
                <a:ln>
                  <a:noFill/>
                </a:ln>
                <a:solidFill>
                  <a:srgbClr val="1C1C1C"/>
                </a:solidFill>
                <a:effectLst/>
                <a:uLnTx/>
                <a:uFillTx/>
                <a:latin typeface="Helvetica" pitchFamily="34" charset="0"/>
              </a:rPr>
              <a:t>nventario</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modelos</a:t>
            </a:r>
            <a:r>
              <a:rPr kumimoji="0" lang="en-US" sz="1100" b="0" i="0" u="none" strike="noStrike" kern="0" cap="none" spc="0" normalizeH="0" baseline="0" noProof="0" dirty="0" smtClean="0">
                <a:ln>
                  <a:noFill/>
                </a:ln>
                <a:solidFill>
                  <a:srgbClr val="1C1C1C"/>
                </a:solidFill>
                <a:effectLst/>
                <a:uLnTx/>
                <a:uFillTx/>
                <a:latin typeface="Helvetica" pitchFamily="34" charset="0"/>
              </a:rPr>
              <a:t>, reporting, </a:t>
            </a:r>
            <a:r>
              <a:rPr kumimoji="0" lang="en-US" sz="1100" b="0" i="1" u="none" strike="noStrike" kern="0" cap="none" spc="0" normalizeH="0" baseline="0" noProof="0" dirty="0" smtClean="0">
                <a:ln>
                  <a:noFill/>
                </a:ln>
                <a:solidFill>
                  <a:srgbClr val="1C1C1C"/>
                </a:solidFill>
                <a:effectLst/>
                <a:uLnTx/>
                <a:uFillTx/>
                <a:latin typeface="Helvetica" pitchFamily="34" charset="0"/>
              </a:rPr>
              <a:t>workflow</a:t>
            </a:r>
            <a:r>
              <a:rPr kumimoji="0" lang="en-US" sz="1100" b="0" i="0" u="none" strike="noStrike" kern="0" cap="none" spc="0" normalizeH="0" baseline="0" noProof="0" dirty="0" smtClean="0">
                <a:ln>
                  <a:noFill/>
                </a:ln>
                <a:solidFill>
                  <a:srgbClr val="1C1C1C"/>
                </a:solidFill>
                <a:effectLst/>
                <a:uLnTx/>
                <a:uFillTx/>
                <a:latin typeface="Helvetica" pitchFamily="34" charset="0"/>
              </a:rPr>
              <a:t> y </a:t>
            </a:r>
            <a:r>
              <a:rPr kumimoji="0" lang="en-US" sz="1100" b="0" i="0" u="none" strike="noStrike" kern="0" cap="none" spc="0" normalizeH="0" baseline="0" noProof="0" dirty="0" err="1" smtClean="0">
                <a:ln>
                  <a:noFill/>
                </a:ln>
                <a:solidFill>
                  <a:srgbClr val="1C1C1C"/>
                </a:solidFill>
                <a:effectLst/>
                <a:uLnTx/>
                <a:uFillTx/>
                <a:latin typeface="Helvetica" pitchFamily="34" charset="0"/>
              </a:rPr>
              <a:t>repositorio</a:t>
            </a:r>
            <a:r>
              <a:rPr kumimoji="0" lang="en-US" sz="1100" b="0" i="0" u="none" strike="noStrike" kern="0" cap="none" spc="0" normalizeH="0" baseline="0" noProof="0" dirty="0" smtClean="0">
                <a:ln>
                  <a:noFill/>
                </a:ln>
                <a:solidFill>
                  <a:srgbClr val="1C1C1C"/>
                </a:solidFill>
                <a:effectLst/>
                <a:uLnTx/>
                <a:uFillTx/>
                <a:latin typeface="Helvetica" pitchFamily="34" charset="0"/>
              </a:rPr>
              <a:t>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documentación</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43" name="Rectangle 42"/>
          <p:cNvSpPr/>
          <p:nvPr/>
        </p:nvSpPr>
        <p:spPr bwMode="auto">
          <a:xfrm>
            <a:off x="1479874" y="4404324"/>
            <a:ext cx="6552000" cy="576000"/>
          </a:xfrm>
          <a:prstGeom prst="rect">
            <a:avLst/>
          </a:prstGeom>
          <a:noFill/>
          <a:ln>
            <a:noFill/>
          </a:ln>
          <a:effectLst/>
          <a:scene3d>
            <a:camera prst="orthographicFront">
              <a:rot lat="0" lon="0" rev="0"/>
            </a:camera>
            <a:lightRig rig="threePt" dir="t">
              <a:rot lat="0" lon="0" rev="1200000"/>
            </a:lightRig>
          </a:scene3d>
          <a:sp3d/>
          <a:extLst/>
        </p:spPr>
        <p:txBody>
          <a:bodyPr lIns="18000" tIns="82800" rIns="18000" bIns="82800" rtlCol="0" anchor="ctr"/>
          <a:lstStyle/>
          <a:p>
            <a:pPr marL="0" marR="0" lvl="0" indent="0" defTabSz="914400" eaLnBrk="1" fontAlgn="auto" latinLnBrk="0" hangingPunct="1">
              <a:lnSpc>
                <a:spcPct val="100000"/>
              </a:lnSpc>
              <a:spcBef>
                <a:spcPts val="500"/>
              </a:spcBef>
              <a:spcAft>
                <a:spcPts val="400"/>
              </a:spcAft>
              <a:buClr>
                <a:srgbClr val="E0D399">
                  <a:lumMod val="50000"/>
                </a:srgbClr>
              </a:buClr>
              <a:buSzTx/>
              <a:buFontTx/>
              <a:buNone/>
              <a:tabLst/>
              <a:defRPr/>
            </a:pPr>
            <a:r>
              <a:rPr kumimoji="0" lang="en-US" sz="1100" b="1" i="0" u="none" strike="noStrike" kern="0" cap="none" spc="0" normalizeH="0" baseline="0" noProof="0" dirty="0" err="1" smtClean="0">
                <a:ln>
                  <a:noFill/>
                </a:ln>
                <a:solidFill>
                  <a:srgbClr val="1C1C1C"/>
                </a:solidFill>
                <a:effectLst/>
                <a:uLnTx/>
                <a:uFillTx/>
                <a:latin typeface="Helvetica" pitchFamily="34" charset="0"/>
              </a:rPr>
              <a:t>Contacto</a:t>
            </a:r>
            <a:r>
              <a:rPr kumimoji="0" lang="en-US" sz="1100" b="1" i="0" u="none" strike="noStrike" kern="0" cap="none" spc="0" normalizeH="0" baseline="0" noProof="0" dirty="0" smtClean="0">
                <a:ln>
                  <a:noFill/>
                </a:ln>
                <a:solidFill>
                  <a:srgbClr val="1C1C1C"/>
                </a:solidFill>
                <a:effectLst/>
                <a:uLnTx/>
                <a:uFillTx/>
                <a:latin typeface="Helvetica" pitchFamily="34" charset="0"/>
              </a:rPr>
              <a:t> con </a:t>
            </a:r>
            <a:r>
              <a:rPr kumimoji="0" lang="en-US" sz="1100" b="1" i="0" u="none" strike="noStrike" kern="0" cap="none" spc="0" normalizeH="0" baseline="0" noProof="0" dirty="0" err="1" smtClean="0">
                <a:ln>
                  <a:noFill/>
                </a:ln>
                <a:solidFill>
                  <a:srgbClr val="1C1C1C"/>
                </a:solidFill>
                <a:effectLst/>
                <a:uLnTx/>
                <a:uFillTx/>
                <a:latin typeface="Helvetica" pitchFamily="34" charset="0"/>
              </a:rPr>
              <a:t>reguladores</a:t>
            </a:r>
            <a:r>
              <a:rPr kumimoji="0" lang="en-US" sz="1100" b="1" i="0" u="none" strike="noStrike" kern="0" cap="none" spc="0" normalizeH="0" baseline="0" noProof="0" dirty="0" smtClean="0">
                <a:ln>
                  <a:noFill/>
                </a:ln>
                <a:solidFill>
                  <a:srgbClr val="1C1C1C"/>
                </a:solidFill>
                <a:effectLst/>
                <a:uLnTx/>
                <a:uFillTx/>
                <a:latin typeface="Helvetica" pitchFamily="34" charset="0"/>
              </a:rPr>
              <a:t>:</a:t>
            </a:r>
            <a:r>
              <a:rPr kumimoji="0" lang="en-US" sz="1100" b="0" i="0" u="none" strike="noStrike" kern="0" cap="none" spc="0" normalizeH="0" baseline="0" noProof="0" dirty="0" smtClean="0">
                <a:ln>
                  <a:noFill/>
                </a:ln>
                <a:solidFill>
                  <a:srgbClr val="1C1C1C"/>
                </a:solidFill>
                <a:effectLst/>
                <a:uLnTx/>
                <a:uFillTx/>
                <a:latin typeface="Helvetica" pitchFamily="34" charset="0"/>
              </a:rPr>
              <a:t> para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asegurar</a:t>
            </a:r>
            <a:r>
              <a:rPr kumimoji="0" lang="en-US" sz="1100" b="0" i="0" u="none" strike="noStrike" kern="0" cap="none" spc="0" normalizeH="0" baseline="0" noProof="0" dirty="0" smtClean="0">
                <a:ln>
                  <a:noFill/>
                </a:ln>
                <a:solidFill>
                  <a:srgbClr val="1C1C1C"/>
                </a:solidFill>
                <a:effectLst/>
                <a:uLnTx/>
                <a:uFillTx/>
                <a:latin typeface="Helvetica" pitchFamily="34" charset="0"/>
              </a:rPr>
              <a:t> el </a:t>
            </a:r>
            <a:r>
              <a:rPr kumimoji="0" lang="en-US" sz="1100" b="0" i="0" u="none" strike="noStrike" kern="0" cap="none" spc="0" normalizeH="0" baseline="0" noProof="0" dirty="0" err="1" smtClean="0">
                <a:ln>
                  <a:noFill/>
                </a:ln>
                <a:solidFill>
                  <a:srgbClr val="1C1C1C"/>
                </a:solidFill>
                <a:effectLst/>
                <a:uLnTx/>
                <a:uFillTx/>
                <a:latin typeface="Helvetica" pitchFamily="34" charset="0"/>
              </a:rPr>
              <a:t>cumplimiento</a:t>
            </a:r>
            <a:r>
              <a:rPr kumimoji="0" lang="en-US" sz="1100" b="0" i="0" u="none" strike="noStrike" kern="0" cap="none" spc="0" normalizeH="0" baseline="0" noProof="0" dirty="0" smtClean="0">
                <a:ln>
                  <a:noFill/>
                </a:ln>
                <a:solidFill>
                  <a:srgbClr val="1C1C1C"/>
                </a:solidFill>
                <a:effectLst/>
                <a:uLnTx/>
                <a:uFillTx/>
                <a:latin typeface="Helvetica" pitchFamily="34" charset="0"/>
              </a:rPr>
              <a:t> de la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regulación</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existente</a:t>
            </a:r>
            <a:r>
              <a:rPr kumimoji="0" lang="en-US" sz="1100" b="0" i="0" u="none" strike="noStrike" kern="0" cap="none" spc="0" normalizeH="0" baseline="0" noProof="0" dirty="0" smtClean="0">
                <a:ln>
                  <a:noFill/>
                </a:ln>
                <a:solidFill>
                  <a:srgbClr val="1C1C1C"/>
                </a:solidFill>
                <a:effectLst/>
                <a:uLnTx/>
                <a:uFillTx/>
                <a:latin typeface="Helvetica" pitchFamily="34" charset="0"/>
              </a:rPr>
              <a:t> y a fin de </a:t>
            </a:r>
            <a:r>
              <a:rPr kumimoji="0" lang="en-US" sz="1100" b="0" i="0" u="none" strike="noStrike" kern="0" cap="none" spc="0" normalizeH="0" baseline="0" noProof="0" dirty="0" err="1" smtClean="0">
                <a:ln>
                  <a:noFill/>
                </a:ln>
                <a:solidFill>
                  <a:srgbClr val="1C1C1C"/>
                </a:solidFill>
                <a:effectLst/>
                <a:uLnTx/>
                <a:uFillTx/>
                <a:latin typeface="Helvetica" pitchFamily="34" charset="0"/>
              </a:rPr>
              <a:t>anticipar</a:t>
            </a:r>
            <a:r>
              <a:rPr kumimoji="0" lang="en-US" sz="1100" b="0" i="0" u="none" strike="noStrike" kern="0" cap="none" spc="0" normalizeH="0" baseline="0" noProof="0" dirty="0" smtClean="0">
                <a:ln>
                  <a:noFill/>
                </a:ln>
                <a:solidFill>
                  <a:srgbClr val="1C1C1C"/>
                </a:solidFill>
                <a:effectLst/>
                <a:uLnTx/>
                <a:uFillTx/>
                <a:latin typeface="Helvetica" pitchFamily="34" charset="0"/>
              </a:rPr>
              <a:t> la </a:t>
            </a:r>
            <a:r>
              <a:rPr kumimoji="0" lang="en-US" sz="1100" b="0" i="0" u="none" strike="noStrike" kern="0" cap="none" spc="0" normalizeH="0" baseline="0" noProof="0" dirty="0" err="1" smtClean="0">
                <a:ln>
                  <a:noFill/>
                </a:ln>
                <a:solidFill>
                  <a:srgbClr val="1C1C1C"/>
                </a:solidFill>
                <a:effectLst/>
                <a:uLnTx/>
                <a:uFillTx/>
                <a:latin typeface="Helvetica" pitchFamily="34" charset="0"/>
              </a:rPr>
              <a:t>nueva</a:t>
            </a:r>
            <a:r>
              <a:rPr kumimoji="0" lang="en-US" sz="1100" b="0" i="0" u="none" strike="noStrike" kern="0" cap="none" spc="0" normalizeH="0" baseline="0" noProof="0" dirty="0" smtClean="0">
                <a:ln>
                  <a:noFill/>
                </a:ln>
                <a:solidFill>
                  <a:srgbClr val="1C1C1C"/>
                </a:solidFill>
                <a:effectLst/>
                <a:uLnTx/>
                <a:uFillTx/>
                <a:latin typeface="Helvetica" pitchFamily="34" charset="0"/>
              </a:rPr>
              <a:t> </a:t>
            </a:r>
            <a:r>
              <a:rPr kumimoji="0" lang="en-US" sz="1100" b="0" i="0" u="none" strike="noStrike" kern="0" cap="none" spc="0" normalizeH="0" baseline="0" noProof="0" dirty="0" err="1" smtClean="0">
                <a:ln>
                  <a:noFill/>
                </a:ln>
                <a:solidFill>
                  <a:srgbClr val="1C1C1C"/>
                </a:solidFill>
                <a:effectLst/>
                <a:uLnTx/>
                <a:uFillTx/>
                <a:latin typeface="Helvetica" pitchFamily="34" charset="0"/>
              </a:rPr>
              <a:t>regulación</a:t>
            </a:r>
            <a:endParaRPr kumimoji="0" lang="en-US" sz="1100" b="0" i="0" u="none" strike="noStrike" kern="0" cap="none" spc="0" normalizeH="0" baseline="0" noProof="0" dirty="0">
              <a:ln>
                <a:noFill/>
              </a:ln>
              <a:solidFill>
                <a:srgbClr val="1C1C1C"/>
              </a:solidFill>
              <a:effectLst/>
              <a:uLnTx/>
              <a:uFillTx/>
              <a:latin typeface="Helvetica" pitchFamily="34" charset="0"/>
            </a:endParaRPr>
          </a:p>
        </p:txBody>
      </p:sp>
      <p:sp>
        <p:nvSpPr>
          <p:cNvPr id="37" name="Oval 36"/>
          <p:cNvSpPr/>
          <p:nvPr/>
        </p:nvSpPr>
        <p:spPr>
          <a:xfrm>
            <a:off x="756064" y="1689152"/>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smtClean="0">
                <a:solidFill>
                  <a:srgbClr val="FFFFFF"/>
                </a:solidFill>
              </a:rPr>
              <a:t>1</a:t>
            </a:r>
            <a:endParaRPr lang="es-ES" sz="1200" b="1" dirty="0">
              <a:solidFill>
                <a:srgbClr val="FFFFFF"/>
              </a:solidFill>
            </a:endParaRPr>
          </a:p>
        </p:txBody>
      </p:sp>
      <p:sp>
        <p:nvSpPr>
          <p:cNvPr id="38" name="Oval 37"/>
          <p:cNvSpPr/>
          <p:nvPr/>
        </p:nvSpPr>
        <p:spPr>
          <a:xfrm>
            <a:off x="1384741" y="3094742"/>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smtClean="0">
                <a:solidFill>
                  <a:srgbClr val="FFFFFF"/>
                </a:solidFill>
              </a:rPr>
              <a:t>4</a:t>
            </a:r>
            <a:endParaRPr lang="es-ES" sz="1200" b="1" dirty="0">
              <a:solidFill>
                <a:srgbClr val="FFFFFF"/>
              </a:solidFill>
            </a:endParaRPr>
          </a:p>
        </p:txBody>
      </p:sp>
      <p:sp>
        <p:nvSpPr>
          <p:cNvPr id="39" name="Oval 38"/>
          <p:cNvSpPr/>
          <p:nvPr/>
        </p:nvSpPr>
        <p:spPr>
          <a:xfrm>
            <a:off x="1095721" y="4031802"/>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a:solidFill>
                  <a:srgbClr val="FFFFFF"/>
                </a:solidFill>
              </a:rPr>
              <a:t>6</a:t>
            </a:r>
          </a:p>
        </p:txBody>
      </p:sp>
      <p:sp>
        <p:nvSpPr>
          <p:cNvPr id="40" name="Oval 39"/>
          <p:cNvSpPr/>
          <p:nvPr/>
        </p:nvSpPr>
        <p:spPr>
          <a:xfrm>
            <a:off x="1095721" y="2157682"/>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smtClean="0">
                <a:solidFill>
                  <a:srgbClr val="FFFFFF"/>
                </a:solidFill>
              </a:rPr>
              <a:t>2</a:t>
            </a:r>
            <a:endParaRPr lang="es-ES" sz="1200" b="1" dirty="0">
              <a:solidFill>
                <a:srgbClr val="FFFFFF"/>
              </a:solidFill>
            </a:endParaRPr>
          </a:p>
        </p:txBody>
      </p:sp>
      <p:sp>
        <p:nvSpPr>
          <p:cNvPr id="44" name="Oval 43"/>
          <p:cNvSpPr/>
          <p:nvPr/>
        </p:nvSpPr>
        <p:spPr>
          <a:xfrm>
            <a:off x="1331811" y="3563272"/>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smtClean="0">
                <a:solidFill>
                  <a:srgbClr val="FFFFFF"/>
                </a:solidFill>
              </a:rPr>
              <a:t>5</a:t>
            </a:r>
            <a:endParaRPr lang="es-ES" sz="1200" b="1" dirty="0">
              <a:solidFill>
                <a:srgbClr val="FFFFFF"/>
              </a:solidFill>
            </a:endParaRPr>
          </a:p>
        </p:txBody>
      </p:sp>
      <p:sp>
        <p:nvSpPr>
          <p:cNvPr id="45" name="Oval 44"/>
          <p:cNvSpPr/>
          <p:nvPr/>
        </p:nvSpPr>
        <p:spPr>
          <a:xfrm>
            <a:off x="756064" y="4500335"/>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a:solidFill>
                  <a:srgbClr val="FFFFFF"/>
                </a:solidFill>
              </a:rPr>
              <a:t>7</a:t>
            </a:r>
          </a:p>
        </p:txBody>
      </p:sp>
      <p:sp>
        <p:nvSpPr>
          <p:cNvPr id="46" name="Oval 45"/>
          <p:cNvSpPr/>
          <p:nvPr/>
        </p:nvSpPr>
        <p:spPr>
          <a:xfrm>
            <a:off x="1331811" y="2626212"/>
            <a:ext cx="432000" cy="432000"/>
          </a:xfrm>
          <a:prstGeom prst="ellipse">
            <a:avLst/>
          </a:prstGeom>
          <a:solidFill>
            <a:srgbClr val="001A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defPPr>
              <a:defRPr lang="es-ES_tradnl"/>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r>
              <a:rPr lang="es-ES" sz="1200" b="1" dirty="0" smtClean="0">
                <a:solidFill>
                  <a:srgbClr val="FFFFFF"/>
                </a:solidFill>
              </a:rPr>
              <a:t>3</a:t>
            </a:r>
            <a:endParaRPr lang="es-ES" sz="1200" b="1" dirty="0">
              <a:solidFill>
                <a:srgbClr val="FFFFFF"/>
              </a:solidFill>
            </a:endParaRPr>
          </a:p>
        </p:txBody>
      </p:sp>
      <p:cxnSp>
        <p:nvCxnSpPr>
          <p:cNvPr id="47" name="Straight Connector 46"/>
          <p:cNvCxnSpPr/>
          <p:nvPr>
            <p:custDataLst>
              <p:tags r:id="rId2"/>
            </p:custDataLst>
          </p:nvPr>
        </p:nvCxnSpPr>
        <p:spPr>
          <a:xfrm>
            <a:off x="565150" y="1438946"/>
            <a:ext cx="832326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custDataLst>
              <p:tags r:id="rId3"/>
            </p:custDataLst>
          </p:nvPr>
        </p:nvSpPr>
        <p:spPr>
          <a:xfrm>
            <a:off x="3802407" y="1291466"/>
            <a:ext cx="1539204" cy="246221"/>
          </a:xfrm>
          <a:prstGeom prst="rect">
            <a:avLst/>
          </a:prstGeom>
          <a:solidFill>
            <a:schemeClr val="bg1"/>
          </a:solidFill>
        </p:spPr>
        <p:txBody>
          <a:bodyPr wrap="none">
            <a:spAutoFit/>
          </a:bodyPr>
          <a:lstStyle/>
          <a:p>
            <a:pPr algn="ctr"/>
            <a:r>
              <a:rPr lang="es-ES" sz="1000" b="1" dirty="0" smtClean="0">
                <a:solidFill>
                  <a:srgbClr val="002060"/>
                </a:solidFill>
                <a:latin typeface="Helvetica" pitchFamily="34" charset="0"/>
              </a:rPr>
              <a:t>Pilares fundamentales</a:t>
            </a:r>
            <a:endParaRPr lang="es-ES" sz="1000" b="1" dirty="0">
              <a:solidFill>
                <a:srgbClr val="002060"/>
              </a:solidFill>
              <a:latin typeface="Helvetica" pitchFamily="34" charset="0"/>
            </a:endParaRPr>
          </a:p>
        </p:txBody>
      </p:sp>
    </p:spTree>
    <p:extLst>
      <p:ext uri="{BB962C8B-B14F-4D97-AF65-F5344CB8AC3E}">
        <p14:creationId xmlns:p14="http://schemas.microsoft.com/office/powerpoint/2010/main" val="1828050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6964250" y="3926881"/>
            <a:ext cx="1958196" cy="10524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Título 1"/>
          <p:cNvSpPr txBox="1">
            <a:spLocks/>
          </p:cNvSpPr>
          <p:nvPr/>
        </p:nvSpPr>
        <p:spPr>
          <a:xfrm>
            <a:off x="467542" y="162719"/>
            <a:ext cx="9190807"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smtClean="0">
                <a:solidFill>
                  <a:srgbClr val="DD872A"/>
                </a:solidFill>
                <a:latin typeface="Helvetica"/>
                <a:cs typeface="Helvetica"/>
              </a:rPr>
              <a:t>4. Conclusiones</a:t>
            </a:r>
            <a:endParaRPr lang="es-ES" sz="2500" b="1" dirty="0">
              <a:solidFill>
                <a:srgbClr val="DD872A"/>
              </a:solidFill>
              <a:latin typeface="Helvetica"/>
              <a:cs typeface="Helvetica"/>
            </a:endParaRPr>
          </a:p>
          <a:p>
            <a:pPr indent="361950" algn="l">
              <a:tabLst>
                <a:tab pos="446088" algn="l"/>
              </a:tabLst>
            </a:pPr>
            <a:r>
              <a:rPr lang="es-ES" sz="2100" b="1" dirty="0">
                <a:solidFill>
                  <a:srgbClr val="202B6C"/>
                </a:solidFill>
                <a:latin typeface="Helvetica" pitchFamily="34" charset="0"/>
                <a:ea typeface="ＭＳ Ｐゴシック" pitchFamily="16" charset="-128"/>
              </a:rPr>
              <a:t>Claves y Principales </a:t>
            </a:r>
            <a:r>
              <a:rPr lang="es-ES" sz="2100" b="1" dirty="0" smtClean="0">
                <a:solidFill>
                  <a:srgbClr val="202B6C"/>
                </a:solidFill>
                <a:latin typeface="Helvetica" pitchFamily="34" charset="0"/>
                <a:ea typeface="ＭＳ Ｐゴシック" pitchFamily="16" charset="-128"/>
              </a:rPr>
              <a:t>Desafíos</a:t>
            </a:r>
            <a:endParaRPr lang="es-ES" sz="21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1"/>
            </p:custDataLst>
          </p:nvPr>
        </p:nvSpPr>
        <p:spPr>
          <a:xfrm>
            <a:off x="467543" y="882388"/>
            <a:ext cx="8101235" cy="533382"/>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Lanzamiento de iniciativas para evolución de la función </a:t>
            </a:r>
            <a:r>
              <a:rPr lang="es-ES" sz="1100" b="1" dirty="0" smtClean="0">
                <a:solidFill>
                  <a:schemeClr val="tx2">
                    <a:lumMod val="75000"/>
                  </a:schemeClr>
                </a:solidFill>
                <a:latin typeface="Helvetica" pitchFamily="34" charset="0"/>
              </a:rPr>
              <a:t>del </a:t>
            </a:r>
            <a:r>
              <a:rPr lang="es-ES" sz="1100" b="1" dirty="0" err="1" smtClean="0">
                <a:solidFill>
                  <a:schemeClr val="tx2">
                    <a:lumMod val="75000"/>
                  </a:schemeClr>
                </a:solidFill>
                <a:latin typeface="Helvetica" pitchFamily="34" charset="0"/>
              </a:rPr>
              <a:t>Model</a:t>
            </a:r>
            <a:r>
              <a:rPr lang="es-ES" sz="1100" b="1" dirty="0" smtClean="0">
                <a:solidFill>
                  <a:schemeClr val="tx2">
                    <a:lumMod val="75000"/>
                  </a:schemeClr>
                </a:solidFill>
                <a:latin typeface="Helvetica" pitchFamily="34" charset="0"/>
              </a:rPr>
              <a:t> </a:t>
            </a:r>
            <a:r>
              <a:rPr lang="es-ES" sz="1100" b="1" dirty="0" err="1" smtClean="0">
                <a:solidFill>
                  <a:schemeClr val="tx2">
                    <a:lumMod val="75000"/>
                  </a:schemeClr>
                </a:solidFill>
                <a:latin typeface="Helvetica" pitchFamily="34" charset="0"/>
              </a:rPr>
              <a:t>Risk</a:t>
            </a:r>
            <a:r>
              <a:rPr lang="es-ES" sz="1100" b="1" dirty="0" smtClean="0">
                <a:solidFill>
                  <a:schemeClr val="tx2">
                    <a:lumMod val="75000"/>
                  </a:schemeClr>
                </a:solidFill>
                <a:latin typeface="Helvetica" pitchFamily="34" charset="0"/>
              </a:rPr>
              <a:t> Management </a:t>
            </a:r>
            <a:r>
              <a:rPr lang="es-ES" sz="1100" b="1" dirty="0">
                <a:solidFill>
                  <a:schemeClr val="tx2">
                    <a:lumMod val="75000"/>
                  </a:schemeClr>
                </a:solidFill>
                <a:latin typeface="Helvetica" pitchFamily="34" charset="0"/>
              </a:rPr>
              <a:t>con el adecuado refuerzo de las funciones</a:t>
            </a:r>
          </a:p>
        </p:txBody>
      </p:sp>
      <p:grpSp>
        <p:nvGrpSpPr>
          <p:cNvPr id="24" name="Group 23"/>
          <p:cNvGrpSpPr/>
          <p:nvPr/>
        </p:nvGrpSpPr>
        <p:grpSpPr>
          <a:xfrm>
            <a:off x="562453" y="1677217"/>
            <a:ext cx="8006325" cy="396000"/>
            <a:chOff x="260543" y="1274792"/>
            <a:chExt cx="9345713" cy="723456"/>
          </a:xfrm>
          <a:effectLst/>
        </p:grpSpPr>
        <p:sp>
          <p:nvSpPr>
            <p:cNvPr id="25" name="Rectangle 10"/>
            <p:cNvSpPr>
              <a:spLocks noChangeArrowheads="1"/>
            </p:cNvSpPr>
            <p:nvPr/>
          </p:nvSpPr>
          <p:spPr bwMode="auto">
            <a:xfrm>
              <a:off x="1515443" y="1274792"/>
              <a:ext cx="8090813" cy="723456"/>
            </a:xfrm>
            <a:prstGeom prst="roundRect">
              <a:avLst/>
            </a:prstGeom>
            <a:solidFill>
              <a:srgbClr val="FFFFFF"/>
            </a:solidFill>
            <a:ln w="9525">
              <a:solidFill>
                <a:srgbClr val="FFFFFF">
                  <a:lumMod val="50000"/>
                </a:srgbClr>
              </a:solidFill>
              <a:miter lim="800000"/>
              <a:headEnd/>
              <a:tailEnd/>
            </a:ln>
          </p:spPr>
          <p:txBody>
            <a:bodyPr vert="horz" wrap="square" lIns="252000" tIns="0" rIns="792000" bIns="0" numCol="1" anchor="ctr" anchorCtr="0" compatLnSpc="1">
              <a:prstTxWarp prst="textNoShape">
                <a:avLst/>
              </a:prstTxWarp>
              <a:noAutofit/>
            </a:bodyPr>
            <a:lstStyle/>
            <a:p>
              <a:pPr marL="177800" marR="0" lvl="0" indent="-177800" defTabSz="914400" eaLnBrk="1" fontAlgn="base" latinLnBrk="0" hangingPunct="1">
                <a:lnSpc>
                  <a:spcPts val="1500"/>
                </a:lnSpc>
                <a:spcBef>
                  <a:spcPts val="0"/>
                </a:spcBef>
                <a:spcAft>
                  <a:spcPts val="400"/>
                </a:spcAft>
                <a:buClrTx/>
                <a:buSzTx/>
                <a:buFont typeface="+mj-lt"/>
                <a:buAutoNum type="arabicParenR"/>
                <a:tabLst/>
                <a:defRPr/>
              </a:pPr>
              <a:endParaRPr kumimoji="0" lang="es-ES" sz="1000" b="0" i="0" u="none" strike="noStrike" kern="0" cap="none" spc="0" normalizeH="0" baseline="0" noProof="0" dirty="0" smtClean="0">
                <a:ln>
                  <a:noFill/>
                </a:ln>
                <a:solidFill>
                  <a:srgbClr val="000000"/>
                </a:solidFill>
                <a:effectLst/>
                <a:uLnTx/>
                <a:uFillTx/>
                <a:latin typeface="Helvetica" pitchFamily="34" charset="0"/>
                <a:ea typeface="ＭＳ Ｐゴシック"/>
                <a:cs typeface="Arial" panose="020B0604020202020204" pitchFamily="34" charset="0"/>
              </a:endParaRPr>
            </a:p>
          </p:txBody>
        </p:sp>
        <p:sp>
          <p:nvSpPr>
            <p:cNvPr id="26" name="Rounded Rectangle 25"/>
            <p:cNvSpPr/>
            <p:nvPr/>
          </p:nvSpPr>
          <p:spPr bwMode="blackWhite">
            <a:xfrm>
              <a:off x="260543" y="1279855"/>
              <a:ext cx="1394833" cy="718392"/>
            </a:xfrm>
            <a:prstGeom prst="roundRect">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ea typeface="ＭＳ Ｐゴシック"/>
                  <a:cs typeface="Arial"/>
                </a:rPr>
                <a:t>Evolución de MRM</a:t>
              </a:r>
            </a:p>
          </p:txBody>
        </p:sp>
        <p:sp>
          <p:nvSpPr>
            <p:cNvPr id="27" name="Rectangle 26"/>
            <p:cNvSpPr/>
            <p:nvPr/>
          </p:nvSpPr>
          <p:spPr bwMode="blackWhite">
            <a:xfrm>
              <a:off x="1655376" y="1279854"/>
              <a:ext cx="7655808" cy="718394"/>
            </a:xfrm>
            <a:prstGeom prst="rect">
              <a:avLst/>
            </a:prstGeom>
            <a:noFill/>
            <a:ln w="9525" algn="ctr">
              <a:noFill/>
              <a:miter lim="800000"/>
              <a:headEnd/>
              <a:tailEnd/>
            </a:ln>
            <a:effectLst>
              <a:outerShdw dist="35921" dir="2700000" algn="ctr" rotWithShape="0">
                <a:srgbClr val="ECEFF4">
                  <a:alpha val="50000"/>
                </a:srgbClr>
              </a:outerShdw>
            </a:effectLst>
          </p:spPr>
          <p:txBody>
            <a:bodyPr rtlCol="0" anchor="ctr"/>
            <a:lstStyle/>
            <a:p>
              <a:pPr marL="177800" marR="0" lvl="0" indent="-177800" defTabSz="914400" eaLnBrk="0" fontAlgn="base" latinLnBrk="0" hangingPunct="0">
                <a:lnSpc>
                  <a:spcPct val="100000"/>
                </a:lnSpc>
                <a:spcBef>
                  <a:spcPct val="0"/>
                </a:spcBef>
                <a:spcAft>
                  <a:spcPts val="300"/>
                </a:spcAft>
                <a:buClrTx/>
                <a:buSzTx/>
                <a:buFont typeface="Wingdings" panose="05000000000000000000" pitchFamily="2" charset="2"/>
                <a:buChar char="§"/>
                <a:tabLst/>
                <a:defRPr/>
              </a:pPr>
              <a:r>
                <a:rPr kumimoji="0" lang="es-ES" sz="1000" b="1" i="0" u="none" strike="noStrike" kern="0" cap="none" spc="0" normalizeH="0" baseline="0" noProof="0" dirty="0" smtClean="0">
                  <a:ln>
                    <a:noFill/>
                  </a:ln>
                  <a:solidFill>
                    <a:srgbClr val="000000"/>
                  </a:solidFill>
                  <a:effectLst/>
                  <a:uLnTx/>
                  <a:uFillTx/>
                  <a:latin typeface="Helvetica" pitchFamily="34" charset="0"/>
                  <a:ea typeface="ＭＳ Ｐゴシック"/>
                </a:rPr>
                <a:t>Evolución de la gestión del riesgo de modelo: </a:t>
              </a:r>
              <a:r>
                <a:rPr kumimoji="0" lang="es-ES" sz="1000" b="0" i="0" u="none" strike="noStrike" kern="0" cap="none" spc="0" normalizeH="0" baseline="0" noProof="0" dirty="0" smtClean="0">
                  <a:ln>
                    <a:noFill/>
                  </a:ln>
                  <a:solidFill>
                    <a:srgbClr val="000000"/>
                  </a:solidFill>
                  <a:effectLst/>
                  <a:uLnTx/>
                  <a:uFillTx/>
                  <a:latin typeface="Helvetica" pitchFamily="34" charset="0"/>
                  <a:ea typeface="ＭＳ Ｐゴシック"/>
                </a:rPr>
                <a:t>planes de acción plurianuales “MRM 2.0”, con sponsor de máximo nivel, refuerzo de funciones e involucración de la Alta Dirección</a:t>
              </a:r>
            </a:p>
          </p:txBody>
        </p:sp>
      </p:grpSp>
      <p:grpSp>
        <p:nvGrpSpPr>
          <p:cNvPr id="34" name="Group 33"/>
          <p:cNvGrpSpPr/>
          <p:nvPr/>
        </p:nvGrpSpPr>
        <p:grpSpPr>
          <a:xfrm>
            <a:off x="562453" y="2780051"/>
            <a:ext cx="8006325" cy="396000"/>
            <a:chOff x="260543" y="3534302"/>
            <a:chExt cx="9345713" cy="723456"/>
          </a:xfrm>
          <a:effectLst/>
        </p:grpSpPr>
        <p:sp>
          <p:nvSpPr>
            <p:cNvPr id="35" name="Rectangle 10"/>
            <p:cNvSpPr>
              <a:spLocks noChangeArrowheads="1"/>
            </p:cNvSpPr>
            <p:nvPr/>
          </p:nvSpPr>
          <p:spPr bwMode="auto">
            <a:xfrm>
              <a:off x="1515443" y="3534302"/>
              <a:ext cx="8090813" cy="723456"/>
            </a:xfrm>
            <a:prstGeom prst="roundRect">
              <a:avLst/>
            </a:prstGeom>
            <a:solidFill>
              <a:srgbClr val="FFFFFF"/>
            </a:solidFill>
            <a:ln w="9525">
              <a:solidFill>
                <a:srgbClr val="FFFFFF">
                  <a:lumMod val="50000"/>
                </a:srgbClr>
              </a:solidFill>
              <a:miter lim="800000"/>
              <a:headEnd/>
              <a:tailEnd/>
            </a:ln>
          </p:spPr>
          <p:txBody>
            <a:bodyPr vert="horz" wrap="square" lIns="252000" tIns="0" rIns="792000" bIns="0" numCol="1" anchor="ctr" anchorCtr="0" compatLnSpc="1">
              <a:prstTxWarp prst="textNoShape">
                <a:avLst/>
              </a:prstTxWarp>
              <a:noAutofit/>
            </a:bodyPr>
            <a:lstStyle/>
            <a:p>
              <a:pPr marL="177800" marR="0" lvl="0" indent="-177800" defTabSz="914400" eaLnBrk="1" fontAlgn="base" latinLnBrk="0" hangingPunct="1">
                <a:lnSpc>
                  <a:spcPts val="1500"/>
                </a:lnSpc>
                <a:spcBef>
                  <a:spcPts val="0"/>
                </a:spcBef>
                <a:spcAft>
                  <a:spcPts val="400"/>
                </a:spcAft>
                <a:buClrTx/>
                <a:buSzTx/>
                <a:buFont typeface="+mj-lt"/>
                <a:buAutoNum type="arabicParenR"/>
                <a:tabLst/>
                <a:defRPr/>
              </a:pPr>
              <a:endParaRPr kumimoji="0" lang="es-ES" sz="1000" b="0" i="0" u="none" strike="noStrike" kern="0" cap="none" spc="0" normalizeH="0" baseline="0" noProof="0" dirty="0" smtClean="0">
                <a:ln>
                  <a:noFill/>
                </a:ln>
                <a:solidFill>
                  <a:srgbClr val="000000"/>
                </a:solidFill>
                <a:effectLst/>
                <a:uLnTx/>
                <a:uFillTx/>
                <a:latin typeface="Helvetica" pitchFamily="34" charset="0"/>
                <a:ea typeface="ＭＳ Ｐゴシック"/>
                <a:cs typeface="Arial" panose="020B0604020202020204" pitchFamily="34" charset="0"/>
              </a:endParaRPr>
            </a:p>
          </p:txBody>
        </p:sp>
        <p:sp>
          <p:nvSpPr>
            <p:cNvPr id="36" name="Rounded Rectangle 35"/>
            <p:cNvSpPr/>
            <p:nvPr/>
          </p:nvSpPr>
          <p:spPr bwMode="blackWhite">
            <a:xfrm>
              <a:off x="260543" y="3539365"/>
              <a:ext cx="1394833" cy="718392"/>
            </a:xfrm>
            <a:prstGeom prst="roundRect">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s-ES" sz="1000" b="1" kern="0" dirty="0">
                  <a:solidFill>
                    <a:srgbClr val="FFFFFF"/>
                  </a:solidFill>
                  <a:latin typeface="Helvetica" pitchFamily="34" charset="0"/>
                  <a:ea typeface="ＭＳ Ｐゴシック"/>
                  <a:cs typeface="Arial"/>
                </a:rPr>
                <a:t>Eficiencia</a:t>
              </a:r>
            </a:p>
          </p:txBody>
        </p:sp>
        <p:sp>
          <p:nvSpPr>
            <p:cNvPr id="37" name="Rectangle 36"/>
            <p:cNvSpPr/>
            <p:nvPr/>
          </p:nvSpPr>
          <p:spPr bwMode="blackWhite">
            <a:xfrm>
              <a:off x="1655376" y="3539364"/>
              <a:ext cx="7655808" cy="718394"/>
            </a:xfrm>
            <a:prstGeom prst="rect">
              <a:avLst/>
            </a:prstGeom>
            <a:noFill/>
            <a:ln w="9525" algn="ctr">
              <a:noFill/>
              <a:miter lim="800000"/>
              <a:headEnd/>
              <a:tailEnd/>
            </a:ln>
            <a:effectLst>
              <a:outerShdw dist="35921" dir="2700000" algn="ctr" rotWithShape="0">
                <a:srgbClr val="ECEFF4">
                  <a:alpha val="50000"/>
                </a:srgbClr>
              </a:outerShdw>
            </a:effectLst>
          </p:spPr>
          <p:txBody>
            <a:bodyPr rtlCol="0" anchor="ctr"/>
            <a:lstStyle/>
            <a:p>
              <a:pPr marL="177800" marR="0" lvl="0" indent="-177800" defTabSz="914400" eaLnBrk="0" fontAlgn="base" latinLnBrk="0" hangingPunct="0">
                <a:lnSpc>
                  <a:spcPct val="100000"/>
                </a:lnSpc>
                <a:spcBef>
                  <a:spcPct val="0"/>
                </a:spcBef>
                <a:spcAft>
                  <a:spcPts val="300"/>
                </a:spcAft>
                <a:buClrTx/>
                <a:buSzTx/>
                <a:buFont typeface="Wingdings" panose="05000000000000000000" pitchFamily="2" charset="2"/>
                <a:buChar char="§"/>
                <a:tabLst/>
                <a:defRPr/>
              </a:pP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Foco no sólo en el ámbito de </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control y de cumplimiento normativo </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sino </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también </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en la </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mejora de los modelos y procesos / procedimientos (mayor agilidad y eficiencia)</a:t>
              </a:r>
            </a:p>
          </p:txBody>
        </p:sp>
      </p:grpSp>
      <p:grpSp>
        <p:nvGrpSpPr>
          <p:cNvPr id="38" name="Group 37"/>
          <p:cNvGrpSpPr/>
          <p:nvPr/>
        </p:nvGrpSpPr>
        <p:grpSpPr>
          <a:xfrm>
            <a:off x="562453" y="3383223"/>
            <a:ext cx="8006325" cy="396000"/>
            <a:chOff x="260543" y="4676768"/>
            <a:chExt cx="9345713" cy="723456"/>
          </a:xfrm>
          <a:effectLst/>
        </p:grpSpPr>
        <p:sp>
          <p:nvSpPr>
            <p:cNvPr id="39" name="Rectangle 10"/>
            <p:cNvSpPr>
              <a:spLocks noChangeArrowheads="1"/>
            </p:cNvSpPr>
            <p:nvPr/>
          </p:nvSpPr>
          <p:spPr bwMode="auto">
            <a:xfrm>
              <a:off x="1515443" y="4676768"/>
              <a:ext cx="8090813" cy="723456"/>
            </a:xfrm>
            <a:prstGeom prst="roundRect">
              <a:avLst/>
            </a:prstGeom>
            <a:solidFill>
              <a:srgbClr val="FFFFFF"/>
            </a:solidFill>
            <a:ln w="9525">
              <a:solidFill>
                <a:srgbClr val="FFFFFF">
                  <a:lumMod val="50000"/>
                </a:srgbClr>
              </a:solidFill>
              <a:miter lim="800000"/>
              <a:headEnd/>
              <a:tailEnd/>
            </a:ln>
          </p:spPr>
          <p:txBody>
            <a:bodyPr vert="horz" wrap="square" lIns="252000" tIns="0" rIns="792000" bIns="0" numCol="1" anchor="ctr" anchorCtr="0" compatLnSpc="1">
              <a:prstTxWarp prst="textNoShape">
                <a:avLst/>
              </a:prstTxWarp>
              <a:noAutofit/>
            </a:bodyPr>
            <a:lstStyle/>
            <a:p>
              <a:pPr marL="177800" marR="0" lvl="0" indent="-177800" defTabSz="914400" eaLnBrk="1" fontAlgn="base" latinLnBrk="0" hangingPunct="1">
                <a:lnSpc>
                  <a:spcPts val="1500"/>
                </a:lnSpc>
                <a:spcBef>
                  <a:spcPts val="0"/>
                </a:spcBef>
                <a:spcAft>
                  <a:spcPts val="400"/>
                </a:spcAft>
                <a:buClrTx/>
                <a:buSzTx/>
                <a:buFont typeface="+mj-lt"/>
                <a:buAutoNum type="arabicParenR"/>
                <a:tabLst/>
                <a:defRPr/>
              </a:pPr>
              <a:endParaRPr kumimoji="0" lang="es-ES" sz="1000" b="0" i="0" u="none" strike="noStrike" kern="0" cap="none" spc="0" normalizeH="0" baseline="0" noProof="0" dirty="0" smtClean="0">
                <a:ln>
                  <a:noFill/>
                </a:ln>
                <a:solidFill>
                  <a:srgbClr val="000000"/>
                </a:solidFill>
                <a:effectLst/>
                <a:uLnTx/>
                <a:uFillTx/>
                <a:latin typeface="Helvetica" pitchFamily="34" charset="0"/>
                <a:ea typeface="ＭＳ Ｐゴシック"/>
                <a:cs typeface="Arial" panose="020B0604020202020204" pitchFamily="34" charset="0"/>
              </a:endParaRPr>
            </a:p>
          </p:txBody>
        </p:sp>
        <p:sp>
          <p:nvSpPr>
            <p:cNvPr id="40" name="Rounded Rectangle 39"/>
            <p:cNvSpPr/>
            <p:nvPr/>
          </p:nvSpPr>
          <p:spPr bwMode="blackWhite">
            <a:xfrm>
              <a:off x="260543" y="4681831"/>
              <a:ext cx="1394833" cy="718392"/>
            </a:xfrm>
            <a:prstGeom prst="roundRect">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s-ES" sz="1000" b="1" kern="0" dirty="0">
                  <a:solidFill>
                    <a:srgbClr val="FFFFFF"/>
                  </a:solidFill>
                  <a:latin typeface="Helvetica" pitchFamily="34" charset="0"/>
                  <a:ea typeface="ＭＳ Ｐゴシック"/>
                  <a:cs typeface="Arial"/>
                </a:rPr>
                <a:t>Nuevos</a:t>
              </a:r>
              <a:r>
                <a:rPr kumimoji="0" lang="es-ES" sz="1000" b="1" i="0" u="none" strike="noStrike" kern="0" cap="none" spc="0" normalizeH="0" baseline="0" noProof="0" dirty="0" smtClean="0">
                  <a:ln>
                    <a:noFill/>
                  </a:ln>
                  <a:solidFill>
                    <a:srgbClr val="FFFFFF"/>
                  </a:solidFill>
                  <a:effectLst/>
                  <a:uLnTx/>
                  <a:uFillTx/>
                  <a:latin typeface="Helvetica" pitchFamily="34" charset="0"/>
                  <a:ea typeface="ＭＳ Ｐゴシック"/>
                  <a:cs typeface="Arial"/>
                </a:rPr>
                <a:t> Modelos</a:t>
              </a:r>
            </a:p>
          </p:txBody>
        </p:sp>
        <p:sp>
          <p:nvSpPr>
            <p:cNvPr id="44" name="Rectangle 43"/>
            <p:cNvSpPr/>
            <p:nvPr/>
          </p:nvSpPr>
          <p:spPr bwMode="blackWhite">
            <a:xfrm>
              <a:off x="1655376" y="4681830"/>
              <a:ext cx="7655808" cy="718394"/>
            </a:xfrm>
            <a:prstGeom prst="rect">
              <a:avLst/>
            </a:prstGeom>
            <a:noFill/>
            <a:ln w="9525" algn="ctr">
              <a:noFill/>
              <a:miter lim="800000"/>
              <a:headEnd/>
              <a:tailEnd/>
            </a:ln>
            <a:effectLst>
              <a:outerShdw dist="35921" dir="2700000" algn="ctr" rotWithShape="0">
                <a:srgbClr val="ECEFF4">
                  <a:alpha val="50000"/>
                </a:srgbClr>
              </a:outerShdw>
            </a:effectLst>
          </p:spPr>
          <p:txBody>
            <a:bodyPr rtlCol="0" anchor="ctr"/>
            <a:lstStyle/>
            <a:p>
              <a:pPr marL="177800" marR="0" lvl="0" indent="-177800" defTabSz="914400" eaLnBrk="0" fontAlgn="base" latinLnBrk="0" hangingPunct="0">
                <a:lnSpc>
                  <a:spcPct val="100000"/>
                </a:lnSpc>
                <a:spcBef>
                  <a:spcPct val="0"/>
                </a:spcBef>
                <a:spcAft>
                  <a:spcPts val="300"/>
                </a:spcAft>
                <a:buClrTx/>
                <a:buSzTx/>
                <a:buFont typeface="Wingdings" panose="05000000000000000000" pitchFamily="2" charset="2"/>
                <a:buChar char="§"/>
                <a:tabLst/>
                <a:defRPr/>
              </a:pP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Encaje de </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nuevas técnicas </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(machine </a:t>
              </a:r>
              <a:r>
                <a:rPr kumimoji="0" lang="es-ES" sz="1000" b="0" i="0" u="none" strike="noStrike" kern="0" cap="none" spc="0" normalizeH="0" baseline="0" noProof="0" dirty="0" err="1" smtClean="0">
                  <a:ln>
                    <a:noFill/>
                  </a:ln>
                  <a:solidFill>
                    <a:srgbClr val="1C1C1C"/>
                  </a:solidFill>
                  <a:effectLst/>
                  <a:uLnTx/>
                  <a:uFillTx/>
                  <a:latin typeface="Helvetica" pitchFamily="34" charset="0"/>
                  <a:ea typeface="ＭＳ Ｐゴシック"/>
                </a:rPr>
                <a:t>learning</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 e </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infraestructuras</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 (</a:t>
              </a:r>
              <a:r>
                <a:rPr kumimoji="0" lang="es-ES" sz="1000" b="0" i="0" u="none" strike="noStrike" kern="0" cap="none" spc="0" normalizeH="0" baseline="0" noProof="0" dirty="0" err="1" smtClean="0">
                  <a:ln>
                    <a:noFill/>
                  </a:ln>
                  <a:solidFill>
                    <a:srgbClr val="1C1C1C"/>
                  </a:solidFill>
                  <a:effectLst/>
                  <a:uLnTx/>
                  <a:uFillTx/>
                  <a:latin typeface="Helvetica" pitchFamily="34" charset="0"/>
                  <a:ea typeface="ＭＳ Ｐゴシック"/>
                </a:rPr>
                <a:t>big</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 data), considerando las posibles restricciones del supervisor para usos regulatorios)</a:t>
              </a:r>
            </a:p>
          </p:txBody>
        </p:sp>
      </p:grpSp>
      <p:grpSp>
        <p:nvGrpSpPr>
          <p:cNvPr id="45" name="Group 44"/>
          <p:cNvGrpSpPr/>
          <p:nvPr/>
        </p:nvGrpSpPr>
        <p:grpSpPr>
          <a:xfrm>
            <a:off x="562453" y="3977769"/>
            <a:ext cx="8006325" cy="396000"/>
            <a:chOff x="260543" y="5614277"/>
            <a:chExt cx="9345713" cy="723456"/>
          </a:xfrm>
          <a:effectLst/>
        </p:grpSpPr>
        <p:sp>
          <p:nvSpPr>
            <p:cNvPr id="46" name="Rectangle 10"/>
            <p:cNvSpPr>
              <a:spLocks noChangeArrowheads="1"/>
            </p:cNvSpPr>
            <p:nvPr/>
          </p:nvSpPr>
          <p:spPr bwMode="auto">
            <a:xfrm>
              <a:off x="1515443" y="5614277"/>
              <a:ext cx="8090813" cy="723456"/>
            </a:xfrm>
            <a:prstGeom prst="roundRect">
              <a:avLst/>
            </a:prstGeom>
            <a:solidFill>
              <a:srgbClr val="FFFFFF"/>
            </a:solidFill>
            <a:ln w="9525">
              <a:solidFill>
                <a:srgbClr val="FFFFFF">
                  <a:lumMod val="50000"/>
                </a:srgbClr>
              </a:solidFill>
              <a:miter lim="800000"/>
              <a:headEnd/>
              <a:tailEnd/>
            </a:ln>
          </p:spPr>
          <p:txBody>
            <a:bodyPr vert="horz" wrap="square" lIns="252000" tIns="0" rIns="792000" bIns="0" numCol="1" anchor="ctr" anchorCtr="0" compatLnSpc="1">
              <a:prstTxWarp prst="textNoShape">
                <a:avLst/>
              </a:prstTxWarp>
              <a:noAutofit/>
            </a:bodyPr>
            <a:lstStyle/>
            <a:p>
              <a:pPr marL="177800" marR="0" lvl="0" indent="-177800" defTabSz="914400" eaLnBrk="1" fontAlgn="base" latinLnBrk="0" hangingPunct="1">
                <a:lnSpc>
                  <a:spcPts val="1500"/>
                </a:lnSpc>
                <a:spcBef>
                  <a:spcPts val="0"/>
                </a:spcBef>
                <a:spcAft>
                  <a:spcPts val="400"/>
                </a:spcAft>
                <a:buClrTx/>
                <a:buSzTx/>
                <a:buFont typeface="+mj-lt"/>
                <a:buAutoNum type="arabicParenR"/>
                <a:tabLst/>
                <a:defRPr/>
              </a:pPr>
              <a:endParaRPr kumimoji="0" lang="es-ES" sz="1000" b="0" i="0" u="none" strike="noStrike" kern="0" cap="none" spc="0" normalizeH="0" baseline="0" noProof="0" dirty="0" smtClean="0">
                <a:ln>
                  <a:noFill/>
                </a:ln>
                <a:solidFill>
                  <a:srgbClr val="000000"/>
                </a:solidFill>
                <a:effectLst/>
                <a:uLnTx/>
                <a:uFillTx/>
                <a:latin typeface="Helvetica" pitchFamily="34" charset="0"/>
                <a:ea typeface="ＭＳ Ｐゴシック"/>
                <a:cs typeface="Arial" panose="020B0604020202020204" pitchFamily="34" charset="0"/>
              </a:endParaRPr>
            </a:p>
          </p:txBody>
        </p:sp>
        <p:sp>
          <p:nvSpPr>
            <p:cNvPr id="47" name="Rounded Rectangle 46"/>
            <p:cNvSpPr/>
            <p:nvPr/>
          </p:nvSpPr>
          <p:spPr bwMode="blackWhite">
            <a:xfrm>
              <a:off x="260543" y="5619340"/>
              <a:ext cx="1394833" cy="718392"/>
            </a:xfrm>
            <a:prstGeom prst="roundRect">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s-ES" sz="1000" b="1" kern="0" dirty="0">
                  <a:solidFill>
                    <a:srgbClr val="FFFFFF"/>
                  </a:solidFill>
                  <a:latin typeface="Helvetica" pitchFamily="34" charset="0"/>
                  <a:ea typeface="ＭＳ Ｐゴシック"/>
                  <a:cs typeface="Arial"/>
                </a:rPr>
                <a:t>Metodología</a:t>
              </a:r>
            </a:p>
          </p:txBody>
        </p:sp>
        <p:sp>
          <p:nvSpPr>
            <p:cNvPr id="48" name="Rectangle 47"/>
            <p:cNvSpPr/>
            <p:nvPr/>
          </p:nvSpPr>
          <p:spPr bwMode="blackWhite">
            <a:xfrm>
              <a:off x="1655376" y="5619339"/>
              <a:ext cx="7950880" cy="718394"/>
            </a:xfrm>
            <a:prstGeom prst="rect">
              <a:avLst/>
            </a:prstGeom>
            <a:noFill/>
            <a:ln w="9525" algn="ctr">
              <a:noFill/>
              <a:miter lim="800000"/>
              <a:headEnd/>
              <a:tailEnd/>
            </a:ln>
            <a:effectLst>
              <a:outerShdw dist="35921" dir="2700000" algn="ctr" rotWithShape="0">
                <a:srgbClr val="ECEFF4">
                  <a:alpha val="50000"/>
                </a:srgbClr>
              </a:outerShdw>
            </a:effectLst>
          </p:spPr>
          <p:txBody>
            <a:bodyPr rIns="36000" rtlCol="0" anchor="ctr"/>
            <a:lstStyle/>
            <a:p>
              <a:pPr marL="177800" marR="0" lvl="0" indent="-177800" defTabSz="914400" eaLnBrk="0" fontAlgn="base" latinLnBrk="0" hangingPunct="0">
                <a:lnSpc>
                  <a:spcPct val="100000"/>
                </a:lnSpc>
                <a:spcBef>
                  <a:spcPct val="0"/>
                </a:spcBef>
                <a:spcAft>
                  <a:spcPts val="300"/>
                </a:spcAft>
                <a:buClrTx/>
                <a:buSzTx/>
                <a:buFont typeface="Wingdings" panose="05000000000000000000" pitchFamily="2" charset="2"/>
                <a:buChar char="§"/>
                <a:tabLst/>
                <a:defRPr/>
              </a:pP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Nº óptimo de modelos</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 (granularidad), </a:t>
              </a:r>
              <a:r>
                <a:rPr kumimoji="0" lang="es-ES" sz="1000" b="1" i="0" u="none" strike="noStrike" kern="0" cap="none" spc="0" normalizeH="0" baseline="0" noProof="0" dirty="0" err="1" smtClean="0">
                  <a:ln>
                    <a:noFill/>
                  </a:ln>
                  <a:solidFill>
                    <a:srgbClr val="1C1C1C"/>
                  </a:solidFill>
                  <a:effectLst/>
                  <a:uLnTx/>
                  <a:uFillTx/>
                  <a:latin typeface="Helvetica" pitchFamily="34" charset="0"/>
                  <a:ea typeface="ＭＳ Ｐゴシック"/>
                </a:rPr>
                <a:t>prociclicidad</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 </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(PIT vs TTC), </a:t>
              </a: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integración de metodologías</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 para distintos parámetros (IRB, IFRS 9, stress, </a:t>
              </a:r>
              <a:r>
                <a:rPr kumimoji="0" lang="es-ES" sz="1000" b="0" i="0" u="none" strike="noStrike" kern="0" cap="none" spc="0" normalizeH="0" baseline="0" noProof="0" dirty="0" err="1" smtClean="0">
                  <a:ln>
                    <a:noFill/>
                  </a:ln>
                  <a:solidFill>
                    <a:srgbClr val="1C1C1C"/>
                  </a:solidFill>
                  <a:effectLst/>
                  <a:uLnTx/>
                  <a:uFillTx/>
                  <a:latin typeface="Helvetica" pitchFamily="34" charset="0"/>
                  <a:ea typeface="ＭＳ Ｐゴシック"/>
                </a:rPr>
                <a:t>pricing</a:t>
              </a:r>
              <a:r>
                <a:rPr kumimoji="0" lang="es-ES" sz="1000" b="0" i="0" u="none" strike="noStrike" kern="0" cap="none" spc="0" normalizeH="0" baseline="0" noProof="0" dirty="0" smtClean="0">
                  <a:ln>
                    <a:noFill/>
                  </a:ln>
                  <a:solidFill>
                    <a:srgbClr val="1C1C1C"/>
                  </a:solidFill>
                  <a:effectLst/>
                  <a:uLnTx/>
                  <a:uFillTx/>
                  <a:latin typeface="Helvetica" pitchFamily="34" charset="0"/>
                  <a:ea typeface="ＭＳ Ｐゴシック"/>
                </a:rPr>
                <a:t>…), ...</a:t>
              </a:r>
            </a:p>
          </p:txBody>
        </p:sp>
      </p:grpSp>
      <p:grpSp>
        <p:nvGrpSpPr>
          <p:cNvPr id="49" name="Group 48"/>
          <p:cNvGrpSpPr/>
          <p:nvPr/>
        </p:nvGrpSpPr>
        <p:grpSpPr>
          <a:xfrm>
            <a:off x="562453" y="2220008"/>
            <a:ext cx="8006325" cy="396000"/>
            <a:chOff x="260543" y="2383419"/>
            <a:chExt cx="9345713" cy="723456"/>
          </a:xfrm>
          <a:effectLst/>
        </p:grpSpPr>
        <p:sp>
          <p:nvSpPr>
            <p:cNvPr id="50" name="Rectangle 10"/>
            <p:cNvSpPr>
              <a:spLocks noChangeArrowheads="1"/>
            </p:cNvSpPr>
            <p:nvPr/>
          </p:nvSpPr>
          <p:spPr bwMode="auto">
            <a:xfrm>
              <a:off x="1515443" y="2383419"/>
              <a:ext cx="8090813" cy="723456"/>
            </a:xfrm>
            <a:prstGeom prst="roundRect">
              <a:avLst/>
            </a:prstGeom>
            <a:solidFill>
              <a:srgbClr val="FFFFFF"/>
            </a:solidFill>
            <a:ln w="9525">
              <a:solidFill>
                <a:srgbClr val="FFFFFF">
                  <a:lumMod val="50000"/>
                </a:srgbClr>
              </a:solidFill>
              <a:miter lim="800000"/>
              <a:headEnd/>
              <a:tailEnd/>
            </a:ln>
          </p:spPr>
          <p:txBody>
            <a:bodyPr vert="horz" wrap="square" lIns="252000" tIns="0" rIns="792000" bIns="0" numCol="1" anchor="ctr" anchorCtr="0" compatLnSpc="1">
              <a:prstTxWarp prst="textNoShape">
                <a:avLst/>
              </a:prstTxWarp>
              <a:noAutofit/>
            </a:bodyPr>
            <a:lstStyle/>
            <a:p>
              <a:pPr marL="177800" marR="0" lvl="0" indent="-177800" defTabSz="914400" eaLnBrk="1" fontAlgn="base" latinLnBrk="0" hangingPunct="1">
                <a:lnSpc>
                  <a:spcPts val="1500"/>
                </a:lnSpc>
                <a:spcBef>
                  <a:spcPts val="0"/>
                </a:spcBef>
                <a:spcAft>
                  <a:spcPts val="400"/>
                </a:spcAft>
                <a:buClrTx/>
                <a:buSzTx/>
                <a:buFont typeface="+mj-lt"/>
                <a:buAutoNum type="arabicParenR"/>
                <a:tabLst/>
                <a:defRPr/>
              </a:pPr>
              <a:endParaRPr kumimoji="0" lang="es-ES" sz="1000" b="0" i="0" u="none" strike="noStrike" kern="0" cap="none" spc="0" normalizeH="0" baseline="0" noProof="0" dirty="0" smtClean="0">
                <a:ln>
                  <a:noFill/>
                </a:ln>
                <a:solidFill>
                  <a:srgbClr val="000000"/>
                </a:solidFill>
                <a:effectLst/>
                <a:uLnTx/>
                <a:uFillTx/>
                <a:latin typeface="Helvetica" pitchFamily="34" charset="0"/>
                <a:ea typeface="ＭＳ Ｐゴシック"/>
                <a:cs typeface="Arial" panose="020B0604020202020204" pitchFamily="34" charset="0"/>
              </a:endParaRPr>
            </a:p>
          </p:txBody>
        </p:sp>
        <p:sp>
          <p:nvSpPr>
            <p:cNvPr id="51" name="Rounded Rectangle 50"/>
            <p:cNvSpPr/>
            <p:nvPr/>
          </p:nvSpPr>
          <p:spPr bwMode="blackWhite">
            <a:xfrm>
              <a:off x="260543" y="2388482"/>
              <a:ext cx="1394833" cy="718392"/>
            </a:xfrm>
            <a:prstGeom prst="roundRect">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1000" b="1" i="0" u="none" strike="noStrike" kern="0" cap="none" spc="0" normalizeH="0" baseline="0" noProof="0" dirty="0" smtClean="0">
                  <a:ln>
                    <a:noFill/>
                  </a:ln>
                  <a:solidFill>
                    <a:srgbClr val="FFFFFF"/>
                  </a:solidFill>
                  <a:effectLst/>
                  <a:uLnTx/>
                  <a:uFillTx/>
                  <a:latin typeface="Helvetica" pitchFamily="34" charset="0"/>
                  <a:ea typeface="ＭＳ Ｐゴシック"/>
                  <a:cs typeface="Arial"/>
                </a:rPr>
                <a:t>Ampliación de Alcance</a:t>
              </a:r>
            </a:p>
          </p:txBody>
        </p:sp>
        <p:sp>
          <p:nvSpPr>
            <p:cNvPr id="52" name="Rectangle 51"/>
            <p:cNvSpPr/>
            <p:nvPr/>
          </p:nvSpPr>
          <p:spPr bwMode="blackWhite">
            <a:xfrm>
              <a:off x="1655376" y="2388481"/>
              <a:ext cx="7655808" cy="718394"/>
            </a:xfrm>
            <a:prstGeom prst="rect">
              <a:avLst/>
            </a:prstGeom>
            <a:noFill/>
            <a:ln w="9525" algn="ctr">
              <a:noFill/>
              <a:miter lim="800000"/>
              <a:headEnd/>
              <a:tailEnd/>
            </a:ln>
            <a:effectLst>
              <a:outerShdw dist="35921" dir="2700000" algn="ctr" rotWithShape="0">
                <a:srgbClr val="ECEFF4">
                  <a:alpha val="50000"/>
                </a:srgbClr>
              </a:outerShdw>
            </a:effectLst>
          </p:spPr>
          <p:txBody>
            <a:bodyPr rtlCol="0" anchor="ctr"/>
            <a:lstStyle/>
            <a:p>
              <a:pPr marL="177800" marR="0" lvl="0" indent="-177800" defTabSz="914400" eaLnBrk="0" fontAlgn="base" latinLnBrk="0" hangingPunct="0">
                <a:lnSpc>
                  <a:spcPct val="100000"/>
                </a:lnSpc>
                <a:spcBef>
                  <a:spcPct val="0"/>
                </a:spcBef>
                <a:spcAft>
                  <a:spcPts val="300"/>
                </a:spcAft>
                <a:buClrTx/>
                <a:buSzTx/>
                <a:buFont typeface="Wingdings" panose="05000000000000000000" pitchFamily="2" charset="2"/>
                <a:buChar char="§"/>
                <a:tabLst/>
                <a:defRPr/>
              </a:pPr>
              <a:r>
                <a:rPr kumimoji="0" lang="es-ES" sz="1000" b="1" i="0" u="none" strike="noStrike" kern="0" cap="none" spc="0" normalizeH="0" baseline="0" noProof="0" dirty="0" smtClean="0">
                  <a:ln>
                    <a:noFill/>
                  </a:ln>
                  <a:solidFill>
                    <a:srgbClr val="1C1C1C"/>
                  </a:solidFill>
                  <a:effectLst/>
                  <a:uLnTx/>
                  <a:uFillTx/>
                  <a:latin typeface="Helvetica" pitchFamily="34" charset="0"/>
                  <a:ea typeface="ＭＳ Ｐゴシック"/>
                </a:rPr>
                <a:t>Ampliación del alcance a modelos que no son de riesgos</a:t>
              </a:r>
            </a:p>
          </p:txBody>
        </p:sp>
      </p:grpSp>
      <p:cxnSp>
        <p:nvCxnSpPr>
          <p:cNvPr id="29" name="Straight Connector 28"/>
          <p:cNvCxnSpPr/>
          <p:nvPr>
            <p:custDataLst>
              <p:tags r:id="rId2"/>
            </p:custDataLst>
          </p:nvPr>
        </p:nvCxnSpPr>
        <p:spPr>
          <a:xfrm>
            <a:off x="565150" y="1438946"/>
            <a:ext cx="832326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3"/>
            </p:custDataLst>
          </p:nvPr>
        </p:nvSpPr>
        <p:spPr>
          <a:xfrm>
            <a:off x="3802407" y="1291466"/>
            <a:ext cx="1539204" cy="246221"/>
          </a:xfrm>
          <a:prstGeom prst="rect">
            <a:avLst/>
          </a:prstGeom>
          <a:solidFill>
            <a:schemeClr val="bg1"/>
          </a:solidFill>
        </p:spPr>
        <p:txBody>
          <a:bodyPr wrap="none">
            <a:spAutoFit/>
          </a:bodyPr>
          <a:lstStyle/>
          <a:p>
            <a:pPr algn="ctr"/>
            <a:r>
              <a:rPr lang="es-ES" sz="1000" b="1" dirty="0" smtClean="0">
                <a:solidFill>
                  <a:srgbClr val="002060"/>
                </a:solidFill>
                <a:latin typeface="Helvetica" pitchFamily="34" charset="0"/>
              </a:rPr>
              <a:t>Pilares fundamentales</a:t>
            </a:r>
            <a:endParaRPr lang="es-ES" sz="1000" b="1" dirty="0">
              <a:solidFill>
                <a:srgbClr val="002060"/>
              </a:solidFill>
              <a:latin typeface="Helvetica" pitchFamily="34" charset="0"/>
            </a:endParaRPr>
          </a:p>
        </p:txBody>
      </p:sp>
    </p:spTree>
    <p:extLst>
      <p:ext uri="{BB962C8B-B14F-4D97-AF65-F5344CB8AC3E}">
        <p14:creationId xmlns:p14="http://schemas.microsoft.com/office/powerpoint/2010/main" val="2329547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17"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4. </a:t>
            </a:r>
            <a:r>
              <a:rPr lang="es-ES" sz="2500" b="1" dirty="0" smtClean="0">
                <a:solidFill>
                  <a:srgbClr val="DD872A"/>
                </a:solidFill>
                <a:latin typeface="Helvetica"/>
                <a:cs typeface="Helvetica"/>
              </a:rPr>
              <a:t>Conclusiones</a:t>
            </a:r>
          </a:p>
          <a:p>
            <a:pPr indent="361950" algn="l"/>
            <a:r>
              <a:rPr lang="en-US" sz="2100" b="1" dirty="0" err="1">
                <a:solidFill>
                  <a:srgbClr val="202B6C"/>
                </a:solidFill>
                <a:latin typeface="Helvetica" pitchFamily="34" charset="0"/>
                <a:ea typeface="ＭＳ Ｐゴシック" pitchFamily="16" charset="-128"/>
              </a:rPr>
              <a:t>Ejemplo</a:t>
            </a:r>
            <a:r>
              <a:rPr lang="en-US" sz="2100" b="1" dirty="0">
                <a:solidFill>
                  <a:srgbClr val="202B6C"/>
                </a:solidFill>
                <a:latin typeface="Helvetica" pitchFamily="34" charset="0"/>
                <a:ea typeface="ＭＳ Ｐゴシック" pitchFamily="16" charset="-128"/>
              </a:rPr>
              <a:t> de </a:t>
            </a:r>
            <a:r>
              <a:rPr lang="en-US" sz="2100" b="1" dirty="0" err="1">
                <a:solidFill>
                  <a:srgbClr val="202B6C"/>
                </a:solidFill>
                <a:latin typeface="Helvetica" pitchFamily="34" charset="0"/>
                <a:ea typeface="ＭＳ Ｐゴシック" pitchFamily="16" charset="-128"/>
              </a:rPr>
              <a:t>I</a:t>
            </a:r>
            <a:r>
              <a:rPr lang="en-US" sz="2100" b="1" dirty="0" err="1" smtClean="0">
                <a:solidFill>
                  <a:srgbClr val="202B6C"/>
                </a:solidFill>
                <a:latin typeface="Helvetica" pitchFamily="34" charset="0"/>
                <a:ea typeface="ＭＳ Ｐゴシック" pitchFamily="16" charset="-128"/>
              </a:rPr>
              <a:t>mpacto</a:t>
            </a:r>
            <a:r>
              <a:rPr lang="en-US" sz="2100" b="1" dirty="0" smtClean="0">
                <a:solidFill>
                  <a:srgbClr val="202B6C"/>
                </a:solidFill>
                <a:latin typeface="Helvetica" pitchFamily="34" charset="0"/>
                <a:ea typeface="ＭＳ Ｐゴシック" pitchFamily="16" charset="-128"/>
              </a:rPr>
              <a:t> </a:t>
            </a:r>
            <a:r>
              <a:rPr lang="en-US" sz="2100" b="1" dirty="0" err="1">
                <a:solidFill>
                  <a:srgbClr val="202B6C"/>
                </a:solidFill>
                <a:latin typeface="Helvetica" pitchFamily="34" charset="0"/>
                <a:ea typeface="ＭＳ Ｐゴシック" pitchFamily="16" charset="-128"/>
              </a:rPr>
              <a:t>C</a:t>
            </a:r>
            <a:r>
              <a:rPr lang="en-US" sz="2100" b="1" dirty="0" err="1" smtClean="0">
                <a:solidFill>
                  <a:srgbClr val="202B6C"/>
                </a:solidFill>
                <a:latin typeface="Helvetica" pitchFamily="34" charset="0"/>
                <a:ea typeface="ＭＳ Ｐゴシック" pitchFamily="16" charset="-128"/>
              </a:rPr>
              <a:t>uantitativo</a:t>
            </a:r>
            <a:endParaRPr lang="en-US" sz="2100" b="1" dirty="0" smtClean="0">
              <a:solidFill>
                <a:srgbClr val="202B6C"/>
              </a:solidFill>
              <a:latin typeface="Helvetica" pitchFamily="34" charset="0"/>
              <a:ea typeface="ＭＳ Ｐゴシック" pitchFamily="16" charset="-128"/>
            </a:endParaRPr>
          </a:p>
        </p:txBody>
      </p:sp>
      <p:sp>
        <p:nvSpPr>
          <p:cNvPr id="18" name="Rectangle 17"/>
          <p:cNvSpPr/>
          <p:nvPr>
            <p:custDataLst>
              <p:tags r:id="rId1"/>
            </p:custDataLst>
          </p:nvPr>
        </p:nvSpPr>
        <p:spPr>
          <a:xfrm>
            <a:off x="551180" y="1664737"/>
            <a:ext cx="7880033" cy="587853"/>
          </a:xfrm>
          <a:prstGeom prst="rect">
            <a:avLst/>
          </a:prstGeom>
        </p:spPr>
        <p:txBody>
          <a:bodyPr wrap="square">
            <a:spAutoFit/>
          </a:bodyPr>
          <a:lstStyle/>
          <a:p>
            <a:pPr marL="285750" indent="-285750" algn="just" fontAlgn="auto">
              <a:lnSpc>
                <a:spcPct val="90000"/>
              </a:lnSpc>
              <a:spcAft>
                <a:spcPts val="300"/>
              </a:spcAft>
              <a:buClr>
                <a:srgbClr val="001A48"/>
              </a:buClr>
              <a:buFont typeface="Arial" panose="020B0604020202020204" pitchFamily="34" charset="0"/>
              <a:buChar char="•"/>
            </a:pPr>
            <a:r>
              <a:rPr lang="es-ES" sz="1100" kern="0" dirty="0">
                <a:latin typeface="Helvetica" pitchFamily="34" charset="0"/>
              </a:rPr>
              <a:t>Para analizar el impacto, se parte de un modelo de </a:t>
            </a:r>
            <a:r>
              <a:rPr lang="es-ES" sz="1100" kern="0" dirty="0" smtClean="0">
                <a:latin typeface="Helvetica" pitchFamily="34" charset="0"/>
              </a:rPr>
              <a:t>scoring </a:t>
            </a:r>
            <a:r>
              <a:rPr lang="es-ES" sz="1100" kern="0" dirty="0">
                <a:latin typeface="Helvetica" pitchFamily="34" charset="0"/>
              </a:rPr>
              <a:t>que no se actualiza durante 12 meses. Se aplica este modelo sobre la cartera durante los 12 meses, de forma que el poder predictivo cae </a:t>
            </a:r>
            <a:r>
              <a:rPr lang="es-ES" sz="1100" kern="0" dirty="0" smtClean="0">
                <a:latin typeface="Helvetica" pitchFamily="34" charset="0"/>
              </a:rPr>
              <a:t>por  las diferencias en la población</a:t>
            </a:r>
          </a:p>
          <a:p>
            <a:pPr marL="285750" indent="-285750" algn="just" fontAlgn="auto">
              <a:lnSpc>
                <a:spcPct val="90000"/>
              </a:lnSpc>
              <a:spcAft>
                <a:spcPts val="300"/>
              </a:spcAft>
              <a:buClr>
                <a:srgbClr val="001A48"/>
              </a:buClr>
              <a:buFont typeface="Arial" panose="020B0604020202020204" pitchFamily="34" charset="0"/>
              <a:buChar char="•"/>
            </a:pPr>
            <a:r>
              <a:rPr lang="es-ES" sz="1100" kern="0" dirty="0" smtClean="0">
                <a:latin typeface="Helvetica" pitchFamily="34" charset="0"/>
              </a:rPr>
              <a:t>La disminución del poder predictivo provoca que la morosidad aceptada por el modelo aumente</a:t>
            </a:r>
            <a:endParaRPr lang="es-ES" sz="1100" kern="0" dirty="0">
              <a:latin typeface="Helvetica" pitchFamily="34" charset="0"/>
            </a:endParaRPr>
          </a:p>
        </p:txBody>
      </p:sp>
      <p:sp>
        <p:nvSpPr>
          <p:cNvPr id="19" name="Rectangle 18"/>
          <p:cNvSpPr/>
          <p:nvPr>
            <p:custDataLst>
              <p:tags r:id="rId2"/>
            </p:custDataLst>
          </p:nvPr>
        </p:nvSpPr>
        <p:spPr>
          <a:xfrm>
            <a:off x="4685139" y="2371945"/>
            <a:ext cx="4194763" cy="1753683"/>
          </a:xfrm>
          <a:prstGeom prst="rect">
            <a:avLst/>
          </a:prstGeom>
          <a:noFill/>
          <a:ln w="9525" cap="flat" cmpd="sng" algn="ctr">
            <a:noFill/>
            <a:prstDash val="solid"/>
            <a:headEnd/>
            <a:tailEnd/>
          </a:ln>
          <a:effectLst/>
        </p:spPr>
        <p:txBody>
          <a:bodyPr wrap="none" anchor="ctr"/>
          <a:lstStyle/>
          <a:p>
            <a:pPr marL="0" marR="0" lvl="0" indent="0" algn="ctr" defTabSz="914400" eaLnBrk="1" fontAlgn="auto" latinLnBrk="0" hangingPunct="1">
              <a:lnSpc>
                <a:spcPct val="90000"/>
              </a:lnSpc>
              <a:spcBef>
                <a:spcPct val="0"/>
              </a:spcBef>
              <a:spcAft>
                <a:spcPts val="300"/>
              </a:spcAft>
              <a:buClrTx/>
              <a:buSzTx/>
              <a:buFontTx/>
              <a:buNone/>
              <a:tabLst/>
              <a:defRPr/>
            </a:pPr>
            <a:endParaRPr kumimoji="0" lang="es-ES" sz="1000" b="1" i="0" u="none" strike="noStrike" kern="0" cap="none" spc="0" normalizeH="0" baseline="0" noProof="0" dirty="0" smtClean="0">
              <a:ln>
                <a:noFill/>
              </a:ln>
              <a:solidFill>
                <a:srgbClr val="000000"/>
              </a:solidFill>
              <a:effectLst/>
              <a:uLnTx/>
              <a:uFillTx/>
              <a:latin typeface="Helvetica" pitchFamily="34" charset="0"/>
            </a:endParaRPr>
          </a:p>
        </p:txBody>
      </p:sp>
      <p:graphicFrame>
        <p:nvGraphicFramePr>
          <p:cNvPr id="20" name="Chart 19"/>
          <p:cNvGraphicFramePr>
            <a:graphicFrameLocks/>
          </p:cNvGraphicFramePr>
          <p:nvPr>
            <p:custDataLst>
              <p:tags r:id="rId3"/>
            </p:custDataLst>
            <p:extLst>
              <p:ext uri="{D42A27DB-BD31-4B8C-83A1-F6EECF244321}">
                <p14:modId xmlns:p14="http://schemas.microsoft.com/office/powerpoint/2010/main" val="1463054831"/>
              </p:ext>
            </p:extLst>
          </p:nvPr>
        </p:nvGraphicFramePr>
        <p:xfrm>
          <a:off x="4776161" y="2705707"/>
          <a:ext cx="4038658" cy="1150020"/>
        </p:xfrm>
        <a:graphic>
          <a:graphicData uri="http://schemas.openxmlformats.org/drawingml/2006/chart">
            <c:chart xmlns:c="http://schemas.openxmlformats.org/drawingml/2006/chart" xmlns:r="http://schemas.openxmlformats.org/officeDocument/2006/relationships" r:id="rId19"/>
          </a:graphicData>
        </a:graphic>
      </p:graphicFrame>
      <p:sp>
        <p:nvSpPr>
          <p:cNvPr id="23" name="Rectangle 22"/>
          <p:cNvSpPr/>
          <p:nvPr>
            <p:custDataLst>
              <p:tags r:id="rId4"/>
            </p:custDataLst>
          </p:nvPr>
        </p:nvSpPr>
        <p:spPr>
          <a:xfrm>
            <a:off x="5324877" y="3535580"/>
            <a:ext cx="110470" cy="110470"/>
          </a:xfrm>
          <a:prstGeom prst="rect">
            <a:avLst/>
          </a:prstGeom>
          <a:solidFill>
            <a:srgbClr val="002569">
              <a:lumMod val="60000"/>
              <a:lumOff val="4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000" b="0" i="0" u="none" strike="noStrike" kern="0" cap="none" spc="0" normalizeH="0" baseline="0" noProof="0" smtClean="0">
              <a:ln>
                <a:noFill/>
              </a:ln>
              <a:solidFill>
                <a:srgbClr val="FFFFFF"/>
              </a:solidFill>
              <a:effectLst/>
              <a:uLnTx/>
              <a:uFillTx/>
              <a:latin typeface="Helvetica" pitchFamily="34" charset="0"/>
            </a:endParaRPr>
          </a:p>
        </p:txBody>
      </p:sp>
      <p:sp>
        <p:nvSpPr>
          <p:cNvPr id="27" name="Rectangle 26"/>
          <p:cNvSpPr/>
          <p:nvPr>
            <p:custDataLst>
              <p:tags r:id="rId5"/>
            </p:custDataLst>
          </p:nvPr>
        </p:nvSpPr>
        <p:spPr>
          <a:xfrm>
            <a:off x="5417845" y="3467704"/>
            <a:ext cx="2781531" cy="230832"/>
          </a:xfrm>
          <a:prstGeom prst="rect">
            <a:avLst/>
          </a:prstGeom>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black"/>
                </a:solidFill>
                <a:effectLst/>
                <a:uLnTx/>
                <a:uFillTx/>
                <a:latin typeface="Helvetica" pitchFamily="34" charset="0"/>
              </a:rPr>
              <a:t>Región factible </a:t>
            </a:r>
            <a:r>
              <a:rPr kumimoji="0" lang="es-ES" sz="900" b="0" i="0" u="none" strike="noStrike" kern="0" cap="none" spc="0" normalizeH="0" baseline="0" noProof="0" dirty="0" smtClean="0">
                <a:ln>
                  <a:noFill/>
                </a:ln>
                <a:solidFill>
                  <a:prstClr val="black"/>
                </a:solidFill>
                <a:effectLst/>
                <a:uLnTx/>
                <a:uFillTx/>
                <a:latin typeface="Helvetica" pitchFamily="34" charset="0"/>
              </a:rPr>
              <a:t>a los tres meses de la construcción</a:t>
            </a:r>
            <a:endParaRPr kumimoji="0" lang="es-ES" sz="900" b="0" i="0" u="none" strike="noStrike" kern="0" cap="none" spc="0" normalizeH="0" baseline="0" noProof="0" dirty="0">
              <a:ln>
                <a:noFill/>
              </a:ln>
              <a:solidFill>
                <a:prstClr val="black"/>
              </a:solidFill>
              <a:effectLst/>
              <a:uLnTx/>
              <a:uFillTx/>
              <a:latin typeface="Helvetica" pitchFamily="34" charset="0"/>
            </a:endParaRPr>
          </a:p>
        </p:txBody>
      </p:sp>
      <p:sp>
        <p:nvSpPr>
          <p:cNvPr id="28" name="Rectangle 27"/>
          <p:cNvSpPr/>
          <p:nvPr>
            <p:custDataLst>
              <p:tags r:id="rId6"/>
            </p:custDataLst>
          </p:nvPr>
        </p:nvSpPr>
        <p:spPr>
          <a:xfrm>
            <a:off x="5324877" y="3765057"/>
            <a:ext cx="110470" cy="110470"/>
          </a:xfrm>
          <a:prstGeom prst="rect">
            <a:avLst/>
          </a:prstGeom>
          <a:solidFill>
            <a:srgbClr val="002569">
              <a:lumMod val="75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1000" b="0" i="0" u="none" strike="noStrike" kern="0" cap="none" spc="0" normalizeH="0" baseline="0" noProof="0" smtClean="0">
              <a:ln>
                <a:noFill/>
              </a:ln>
              <a:solidFill>
                <a:srgbClr val="FFFFFF"/>
              </a:solidFill>
              <a:effectLst/>
              <a:uLnTx/>
              <a:uFillTx/>
              <a:latin typeface="Helvetica" pitchFamily="34" charset="0"/>
            </a:endParaRPr>
          </a:p>
        </p:txBody>
      </p:sp>
      <p:sp>
        <p:nvSpPr>
          <p:cNvPr id="29" name="Rectangle 28"/>
          <p:cNvSpPr/>
          <p:nvPr>
            <p:custDataLst>
              <p:tags r:id="rId7"/>
            </p:custDataLst>
          </p:nvPr>
        </p:nvSpPr>
        <p:spPr>
          <a:xfrm>
            <a:off x="5417845" y="3697181"/>
            <a:ext cx="1877437" cy="230832"/>
          </a:xfrm>
          <a:prstGeom prst="rect">
            <a:avLst/>
          </a:prstGeom>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900" b="0" i="0" u="none" strike="noStrike" kern="0" cap="none" spc="0" normalizeH="0" baseline="0" noProof="0" dirty="0">
                <a:ln>
                  <a:noFill/>
                </a:ln>
                <a:solidFill>
                  <a:prstClr val="black"/>
                </a:solidFill>
                <a:effectLst/>
                <a:uLnTx/>
                <a:uFillTx/>
                <a:latin typeface="Helvetica" pitchFamily="34" charset="0"/>
              </a:rPr>
              <a:t>Región factible </a:t>
            </a:r>
            <a:r>
              <a:rPr kumimoji="0" lang="es-ES" sz="900" b="0" i="0" u="none" strike="noStrike" kern="0" cap="none" spc="0" normalizeH="0" baseline="0" noProof="0" dirty="0" smtClean="0">
                <a:ln>
                  <a:noFill/>
                </a:ln>
                <a:solidFill>
                  <a:prstClr val="black"/>
                </a:solidFill>
                <a:effectLst/>
                <a:uLnTx/>
                <a:uFillTx/>
                <a:latin typeface="Helvetica" pitchFamily="34" charset="0"/>
              </a:rPr>
              <a:t>a los doce meses</a:t>
            </a:r>
            <a:endParaRPr kumimoji="0" lang="es-ES" sz="900" b="0" i="0" u="none" strike="noStrike" kern="0" cap="none" spc="0" normalizeH="0" baseline="0" noProof="0" dirty="0">
              <a:ln>
                <a:noFill/>
              </a:ln>
              <a:solidFill>
                <a:prstClr val="black"/>
              </a:solidFill>
              <a:effectLst/>
              <a:uLnTx/>
              <a:uFillTx/>
              <a:latin typeface="Helvetica" pitchFamily="34" charset="0"/>
            </a:endParaRPr>
          </a:p>
        </p:txBody>
      </p:sp>
      <p:sp>
        <p:nvSpPr>
          <p:cNvPr id="30" name="TextBox 29"/>
          <p:cNvSpPr txBox="1"/>
          <p:nvPr>
            <p:custDataLst>
              <p:tags r:id="rId8"/>
            </p:custDataLst>
          </p:nvPr>
        </p:nvSpPr>
        <p:spPr>
          <a:xfrm>
            <a:off x="6633713" y="2836824"/>
            <a:ext cx="3343515" cy="200055"/>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700" b="1" i="0" u="none" strike="noStrike" kern="0" cap="none" spc="0" normalizeH="0" baseline="0" noProof="0" dirty="0" smtClean="0">
                <a:ln>
                  <a:noFill/>
                </a:ln>
                <a:solidFill>
                  <a:prstClr val="black"/>
                </a:solidFill>
                <a:effectLst/>
                <a:uLnTx/>
                <a:uFillTx/>
                <a:latin typeface="Helvetica" pitchFamily="34" charset="0"/>
              </a:rPr>
              <a:t>Variación de la tasa de incumplimiento</a:t>
            </a:r>
          </a:p>
        </p:txBody>
      </p:sp>
      <p:sp>
        <p:nvSpPr>
          <p:cNvPr id="34" name="TextBox 33"/>
          <p:cNvSpPr txBox="1"/>
          <p:nvPr>
            <p:custDataLst>
              <p:tags r:id="rId9"/>
            </p:custDataLst>
          </p:nvPr>
        </p:nvSpPr>
        <p:spPr>
          <a:xfrm>
            <a:off x="4982520" y="2452568"/>
            <a:ext cx="3600000" cy="261610"/>
          </a:xfrm>
          <a:prstGeom prst="rect">
            <a:avLst/>
          </a:prstGeom>
          <a:noFill/>
          <a:effectLst/>
        </p:spPr>
        <p:txBody>
          <a:bodyPr wrap="square" rtlCol="0">
            <a:spAutoFit/>
          </a:bodyPr>
          <a:lstStyle/>
          <a:p>
            <a:pPr algn="ctr" defTabSz="914400" fontAlgn="base">
              <a:spcBef>
                <a:spcPct val="0"/>
              </a:spcBef>
              <a:spcAft>
                <a:spcPct val="0"/>
              </a:spcAft>
            </a:pPr>
            <a:r>
              <a:rPr lang="es-ES" sz="1100" b="1" dirty="0" smtClean="0">
                <a:solidFill>
                  <a:srgbClr val="000000"/>
                </a:solidFill>
                <a:latin typeface="Helvetica" pitchFamily="34" charset="0"/>
                <a:cs typeface="Arial" panose="020B0604020202020204" pitchFamily="34" charset="0"/>
              </a:rPr>
              <a:t>Variación de morosidad</a:t>
            </a:r>
            <a:endParaRPr lang="es-ES" sz="1100" b="1" dirty="0">
              <a:solidFill>
                <a:srgbClr val="000000"/>
              </a:solidFill>
              <a:latin typeface="Helvetica" pitchFamily="34" charset="0"/>
              <a:cs typeface="Arial" panose="020B0604020202020204" pitchFamily="34" charset="0"/>
            </a:endParaRPr>
          </a:p>
        </p:txBody>
      </p:sp>
      <p:sp>
        <p:nvSpPr>
          <p:cNvPr id="35" name="Rectangle 34"/>
          <p:cNvSpPr/>
          <p:nvPr>
            <p:custDataLst>
              <p:tags r:id="rId10"/>
            </p:custDataLst>
          </p:nvPr>
        </p:nvSpPr>
        <p:spPr>
          <a:xfrm>
            <a:off x="583048" y="2371946"/>
            <a:ext cx="3713398" cy="1753682"/>
          </a:xfrm>
          <a:prstGeom prst="rect">
            <a:avLst/>
          </a:prstGeom>
          <a:solidFill>
            <a:srgbClr val="FFFFFF"/>
          </a:solidFill>
          <a:ln w="9525" cap="flat" cmpd="sng" algn="ctr">
            <a:noFill/>
            <a:prstDash val="solid"/>
            <a:headEnd/>
            <a:tailEnd/>
          </a:ln>
          <a:effectLst/>
        </p:spPr>
        <p:txBody>
          <a:bodyPr wrap="none" anchor="ctr"/>
          <a:lstStyle/>
          <a:p>
            <a:pPr marL="0" marR="0" lvl="0" indent="0" algn="ctr" defTabSz="914400" eaLnBrk="1" fontAlgn="auto" latinLnBrk="0" hangingPunct="1">
              <a:lnSpc>
                <a:spcPct val="90000"/>
              </a:lnSpc>
              <a:spcBef>
                <a:spcPct val="0"/>
              </a:spcBef>
              <a:spcAft>
                <a:spcPts val="300"/>
              </a:spcAft>
              <a:buClrTx/>
              <a:buSzTx/>
              <a:buFontTx/>
              <a:buNone/>
              <a:tabLst/>
              <a:defRPr/>
            </a:pPr>
            <a:endParaRPr kumimoji="0" lang="es-ES" sz="1000" b="1" i="0" u="none" strike="noStrike" kern="0" cap="none" spc="0" normalizeH="0" baseline="0" noProof="0" dirty="0" smtClean="0">
              <a:ln>
                <a:noFill/>
              </a:ln>
              <a:solidFill>
                <a:srgbClr val="000000"/>
              </a:solidFill>
              <a:effectLst/>
              <a:uLnTx/>
              <a:uFillTx/>
              <a:latin typeface="Helvetica" pitchFamily="34" charset="0"/>
            </a:endParaRPr>
          </a:p>
        </p:txBody>
      </p:sp>
      <p:sp>
        <p:nvSpPr>
          <p:cNvPr id="36" name="TextBox 35"/>
          <p:cNvSpPr txBox="1"/>
          <p:nvPr>
            <p:custDataLst>
              <p:tags r:id="rId11"/>
            </p:custDataLst>
          </p:nvPr>
        </p:nvSpPr>
        <p:spPr>
          <a:xfrm>
            <a:off x="812178" y="2452568"/>
            <a:ext cx="3186886" cy="261610"/>
          </a:xfrm>
          <a:prstGeom prst="rect">
            <a:avLst/>
          </a:prstGeom>
          <a:noFill/>
          <a:effectLst/>
        </p:spPr>
        <p:txBody>
          <a:bodyPr wrap="square" rtlCol="0">
            <a:spAutoFit/>
          </a:bodyPr>
          <a:lstStyle/>
          <a:p>
            <a:pPr algn="ctr" defTabSz="914400" fontAlgn="base">
              <a:spcBef>
                <a:spcPct val="0"/>
              </a:spcBef>
              <a:spcAft>
                <a:spcPct val="0"/>
              </a:spcAft>
            </a:pPr>
            <a:r>
              <a:rPr lang="es-ES" sz="1100" b="1" dirty="0" smtClean="0">
                <a:solidFill>
                  <a:srgbClr val="000000"/>
                </a:solidFill>
                <a:latin typeface="Helvetica" pitchFamily="34" charset="0"/>
                <a:cs typeface="Arial" panose="020B0604020202020204" pitchFamily="34" charset="0"/>
              </a:rPr>
              <a:t>Interpretación de resultados</a:t>
            </a:r>
            <a:endParaRPr lang="es-ES" sz="1100" b="1" dirty="0">
              <a:solidFill>
                <a:srgbClr val="000000"/>
              </a:solidFill>
              <a:latin typeface="Helvetica" pitchFamily="34" charset="0"/>
              <a:cs typeface="Arial" panose="020B0604020202020204" pitchFamily="34" charset="0"/>
            </a:endParaRPr>
          </a:p>
        </p:txBody>
      </p:sp>
      <p:sp>
        <p:nvSpPr>
          <p:cNvPr id="37" name="Rectangle 36"/>
          <p:cNvSpPr/>
          <p:nvPr>
            <p:custDataLst>
              <p:tags r:id="rId12"/>
            </p:custDataLst>
          </p:nvPr>
        </p:nvSpPr>
        <p:spPr>
          <a:xfrm>
            <a:off x="657555" y="3031533"/>
            <a:ext cx="3564383" cy="938719"/>
          </a:xfrm>
          <a:prstGeom prst="rect">
            <a:avLst/>
          </a:prstGeom>
          <a:effectLst/>
        </p:spPr>
        <p:txBody>
          <a:bodyPr wrap="square">
            <a:spAutoFit/>
          </a:bodyPr>
          <a:lstStyle/>
          <a:p>
            <a:pPr marL="171450" indent="-171450" defTabSz="914400" fontAlgn="base">
              <a:spcBef>
                <a:spcPct val="0"/>
              </a:spcBef>
              <a:spcAft>
                <a:spcPct val="0"/>
              </a:spcAft>
              <a:buFont typeface="Arial" panose="020B0604020202020204" pitchFamily="34" charset="0"/>
              <a:buChar char="•"/>
            </a:pPr>
            <a:r>
              <a:rPr lang="es-ES" sz="1100" dirty="0" smtClean="0">
                <a:solidFill>
                  <a:srgbClr val="000000"/>
                </a:solidFill>
                <a:latin typeface="Helvetica" pitchFamily="34" charset="0"/>
              </a:rPr>
              <a:t>Se observa </a:t>
            </a:r>
            <a:r>
              <a:rPr lang="es-ES" sz="1100" dirty="0">
                <a:solidFill>
                  <a:srgbClr val="000000"/>
                </a:solidFill>
                <a:latin typeface="Helvetica" pitchFamily="34" charset="0"/>
              </a:rPr>
              <a:t>un decaimiento del poder predictivo de más de un 10% (8 puntos de ROC) a los 12 meses.</a:t>
            </a:r>
          </a:p>
          <a:p>
            <a:pPr marL="171450" indent="-171450" defTabSz="914400" fontAlgn="base">
              <a:spcBef>
                <a:spcPct val="0"/>
              </a:spcBef>
              <a:spcAft>
                <a:spcPct val="0"/>
              </a:spcAft>
              <a:buFont typeface="Arial" panose="020B0604020202020204" pitchFamily="34" charset="0"/>
              <a:buChar char="•"/>
            </a:pPr>
            <a:r>
              <a:rPr lang="es-ES" sz="1100" dirty="0" smtClean="0">
                <a:solidFill>
                  <a:srgbClr val="000000"/>
                </a:solidFill>
                <a:latin typeface="Helvetica" pitchFamily="34" charset="0"/>
              </a:rPr>
              <a:t>Mantener el volumen </a:t>
            </a:r>
            <a:r>
              <a:rPr lang="es-ES" sz="1100" dirty="0">
                <a:solidFill>
                  <a:srgbClr val="000000"/>
                </a:solidFill>
                <a:latin typeface="Helvetica" pitchFamily="34" charset="0"/>
              </a:rPr>
              <a:t>de negocio captado por el modelo original multiplica la tasa de incumplimiento por 1,67.</a:t>
            </a:r>
          </a:p>
        </p:txBody>
      </p:sp>
      <p:cxnSp>
        <p:nvCxnSpPr>
          <p:cNvPr id="38" name="Straight Connector 37"/>
          <p:cNvCxnSpPr/>
          <p:nvPr>
            <p:custDataLst>
              <p:tags r:id="rId13"/>
            </p:custDataLst>
          </p:nvPr>
        </p:nvCxnSpPr>
        <p:spPr>
          <a:xfrm>
            <a:off x="873597" y="2743171"/>
            <a:ext cx="3186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964250" y="3926881"/>
            <a:ext cx="1958196" cy="10524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31" name="Straight Connector 30"/>
          <p:cNvCxnSpPr/>
          <p:nvPr>
            <p:custDataLst>
              <p:tags r:id="rId14"/>
            </p:custDataLst>
          </p:nvPr>
        </p:nvCxnSpPr>
        <p:spPr>
          <a:xfrm>
            <a:off x="565150" y="1438946"/>
            <a:ext cx="832326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custDataLst>
              <p:tags r:id="rId15"/>
            </p:custDataLst>
          </p:nvPr>
        </p:nvSpPr>
        <p:spPr>
          <a:xfrm>
            <a:off x="4060492" y="1291466"/>
            <a:ext cx="1023037" cy="246221"/>
          </a:xfrm>
          <a:prstGeom prst="rect">
            <a:avLst/>
          </a:prstGeom>
          <a:solidFill>
            <a:schemeClr val="bg1"/>
          </a:solidFill>
        </p:spPr>
        <p:txBody>
          <a:bodyPr wrap="none">
            <a:spAutoFit/>
          </a:bodyPr>
          <a:lstStyle/>
          <a:p>
            <a:pPr algn="ctr"/>
            <a:r>
              <a:rPr lang="es-ES" sz="1000" b="1" dirty="0" smtClean="0">
                <a:solidFill>
                  <a:srgbClr val="002060"/>
                </a:solidFill>
                <a:latin typeface="Helvetica" pitchFamily="34" charset="0"/>
              </a:rPr>
              <a:t>Conclusiones</a:t>
            </a:r>
            <a:endParaRPr lang="es-ES" sz="1000" b="1" dirty="0">
              <a:solidFill>
                <a:srgbClr val="002060"/>
              </a:solidFill>
              <a:latin typeface="Helvetica" pitchFamily="34" charset="0"/>
            </a:endParaRPr>
          </a:p>
        </p:txBody>
      </p:sp>
      <p:sp>
        <p:nvSpPr>
          <p:cNvPr id="22" name="Content Placeholder 2"/>
          <p:cNvSpPr>
            <a:spLocks noGrp="1"/>
          </p:cNvSpPr>
          <p:nvPr>
            <p:ph idx="1"/>
            <p:custDataLst>
              <p:tags r:id="rId16"/>
            </p:custDataLst>
          </p:nvPr>
        </p:nvSpPr>
        <p:spPr>
          <a:xfrm>
            <a:off x="467543" y="874002"/>
            <a:ext cx="8114977"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Como ejemplo, en el caso de riesgo de crédito, el riesgo de modelo que emana de su uso inadecuado puede tener un impacto considerable sobre la morosidad</a:t>
            </a:r>
          </a:p>
        </p:txBody>
      </p:sp>
    </p:spTree>
    <p:extLst>
      <p:ext uri="{BB962C8B-B14F-4D97-AF65-F5344CB8AC3E}">
        <p14:creationId xmlns:p14="http://schemas.microsoft.com/office/powerpoint/2010/main" val="75756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4"/>
          <a:stretch>
            <a:fillRect/>
          </a:stretch>
        </a:blipFill>
        <a:effectLst/>
      </p:bgPr>
    </p:bg>
    <p:spTree>
      <p:nvGrpSpPr>
        <p:cNvPr id="1" name=""/>
        <p:cNvGrpSpPr/>
        <p:nvPr/>
      </p:nvGrpSpPr>
      <p:grpSpPr>
        <a:xfrm>
          <a:off x="0" y="0"/>
          <a:ext cx="0" cy="0"/>
          <a:chOff x="0" y="0"/>
          <a:chExt cx="0" cy="0"/>
        </a:xfrm>
      </p:grpSpPr>
      <p:pic>
        <p:nvPicPr>
          <p:cNvPr id="42" name="Picture 43" descr="Click to view original image">
            <a:hlinkClick r:id="rId35"/>
          </p:cNvPr>
          <p:cNvPicPr>
            <a:picLocks noChangeAspect="1" noChangeArrowheads="1"/>
          </p:cNvPicPr>
          <p:nvPr>
            <p:custDataLst>
              <p:tags r:id="rId1"/>
            </p:custDataLst>
          </p:nvPr>
        </p:nvPicPr>
        <p:blipFill rotWithShape="1">
          <a:blip r:embed="rId36">
            <a:extLst>
              <a:ext uri="{28A0092B-C50C-407E-A947-70E740481C1C}">
                <a14:useLocalDpi xmlns:a14="http://schemas.microsoft.com/office/drawing/2010/main" val="0"/>
              </a:ext>
            </a:extLst>
          </a:blip>
          <a:srcRect l="4555" t="23491" r="77139" b="30094"/>
          <a:stretch/>
        </p:blipFill>
        <p:spPr bwMode="auto">
          <a:xfrm>
            <a:off x="2587677" y="2234599"/>
            <a:ext cx="785451" cy="59511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51" descr="Click to view original image">
            <a:hlinkClick r:id="rId37"/>
          </p:cNvPr>
          <p:cNvPicPr>
            <a:picLocks noChangeAspect="1" noChangeArrowheads="1"/>
          </p:cNvPicPr>
          <p:nvPr>
            <p:custDataLst>
              <p:tags r:id="rId2"/>
            </p:custDataLst>
          </p:nvPr>
        </p:nvPicPr>
        <p:blipFill rotWithShape="1">
          <a:blip r:embed="rId38">
            <a:extLst>
              <a:ext uri="{28A0092B-C50C-407E-A947-70E740481C1C}">
                <a14:useLocalDpi xmlns:a14="http://schemas.microsoft.com/office/drawing/2010/main" val="0"/>
              </a:ext>
            </a:extLst>
          </a:blip>
          <a:srcRect l="1145" t="6922" r="82397" b="4886"/>
          <a:stretch/>
        </p:blipFill>
        <p:spPr bwMode="auto">
          <a:xfrm>
            <a:off x="2718095" y="4187916"/>
            <a:ext cx="597466" cy="6195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3"/>
            </p:custDataLst>
          </p:nvPr>
        </p:nvSpPr>
        <p:spPr>
          <a:xfrm>
            <a:off x="551181" y="1664737"/>
            <a:ext cx="8017598" cy="397032"/>
          </a:xfrm>
          <a:prstGeom prst="rect">
            <a:avLst/>
          </a:prstGeom>
        </p:spPr>
        <p:txBody>
          <a:bodyPr wrap="square">
            <a:spAutoFit/>
          </a:bodyPr>
          <a:lstStyle/>
          <a:p>
            <a:pPr fontAlgn="auto">
              <a:lnSpc>
                <a:spcPct val="90000"/>
              </a:lnSpc>
              <a:spcAft>
                <a:spcPts val="300"/>
              </a:spcAft>
              <a:buClr>
                <a:srgbClr val="001A48"/>
              </a:buClr>
            </a:pPr>
            <a:r>
              <a:rPr lang="es-ES" sz="1100" kern="0" dirty="0">
                <a:latin typeface="Helvetica" pitchFamily="34" charset="0"/>
              </a:rPr>
              <a:t>El resultado anterior aplicado, p.ej. al saldo hipotecario total en balance de algunas de las mayores EEFF globales podría provocar impactos superiores a 5.000MM EUR.</a:t>
            </a:r>
          </a:p>
        </p:txBody>
      </p:sp>
      <p:sp>
        <p:nvSpPr>
          <p:cNvPr id="31" name="Rectangle 30"/>
          <p:cNvSpPr/>
          <p:nvPr>
            <p:custDataLst>
              <p:tags r:id="rId4"/>
            </p:custDataLst>
          </p:nvPr>
        </p:nvSpPr>
        <p:spPr>
          <a:xfrm>
            <a:off x="3066807" y="2044517"/>
            <a:ext cx="3009014" cy="207334"/>
          </a:xfrm>
          <a:prstGeom prst="rect">
            <a:avLst/>
          </a:prstGeom>
          <a:noFill/>
          <a:ln w="9525" cmpd="sng">
            <a:noFill/>
          </a:ln>
          <a:effectLst/>
        </p:spPr>
        <p:txBody>
          <a:bodyPr wrap="square"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900" b="1" i="0" u="none" strike="noStrike" kern="0" cap="none" spc="0" normalizeH="0" baseline="0" noProof="0" dirty="0" smtClean="0">
                <a:ln>
                  <a:noFill/>
                </a:ln>
                <a:solidFill>
                  <a:srgbClr val="000000"/>
                </a:solidFill>
                <a:effectLst/>
                <a:uLnTx/>
                <a:uFillTx/>
                <a:latin typeface="Helvetica" pitchFamily="34" charset="0"/>
              </a:rPr>
              <a:t>Tasa de incumplimiento</a:t>
            </a:r>
          </a:p>
        </p:txBody>
      </p:sp>
      <p:graphicFrame>
        <p:nvGraphicFramePr>
          <p:cNvPr id="33" name="Chart 32"/>
          <p:cNvGraphicFramePr>
            <a:graphicFrameLocks/>
          </p:cNvGraphicFramePr>
          <p:nvPr>
            <p:custDataLst>
              <p:tags r:id="rId5"/>
            </p:custDataLst>
            <p:extLst>
              <p:ext uri="{D42A27DB-BD31-4B8C-83A1-F6EECF244321}">
                <p14:modId xmlns:p14="http://schemas.microsoft.com/office/powerpoint/2010/main" val="4021974544"/>
              </p:ext>
            </p:extLst>
          </p:nvPr>
        </p:nvGraphicFramePr>
        <p:xfrm>
          <a:off x="3276106" y="2563685"/>
          <a:ext cx="2678400" cy="434605"/>
        </p:xfrm>
        <a:graphic>
          <a:graphicData uri="http://schemas.openxmlformats.org/drawingml/2006/chart">
            <c:chart xmlns:c="http://schemas.openxmlformats.org/drawingml/2006/chart" xmlns:r="http://schemas.openxmlformats.org/officeDocument/2006/relationships" r:id="rId39"/>
          </a:graphicData>
        </a:graphic>
      </p:graphicFrame>
      <p:sp>
        <p:nvSpPr>
          <p:cNvPr id="39" name="TextBox 14"/>
          <p:cNvSpPr txBox="1"/>
          <p:nvPr>
            <p:custDataLst>
              <p:tags r:id="rId6"/>
            </p:custDataLst>
          </p:nvPr>
        </p:nvSpPr>
        <p:spPr>
          <a:xfrm>
            <a:off x="4248965" y="2887849"/>
            <a:ext cx="851722" cy="1439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3 </a:t>
            </a:r>
            <a:r>
              <a:rPr kumimoji="0" lang="es-ES" sz="800" b="1" i="0" u="none" strike="noStrike" kern="0" cap="none" spc="0" normalizeH="0" baseline="0" noProof="0" dirty="0">
                <a:ln>
                  <a:noFill/>
                </a:ln>
                <a:solidFill>
                  <a:srgbClr val="000000"/>
                </a:solidFill>
                <a:effectLst/>
                <a:uLnTx/>
                <a:uFillTx/>
                <a:latin typeface="Helvetica" pitchFamily="34" charset="0"/>
              </a:rPr>
              <a:t>meses </a:t>
            </a:r>
          </a:p>
        </p:txBody>
      </p:sp>
      <p:sp>
        <p:nvSpPr>
          <p:cNvPr id="40" name="TextBox 15"/>
          <p:cNvSpPr txBox="1"/>
          <p:nvPr>
            <p:custDataLst>
              <p:tags r:id="rId7"/>
            </p:custDataLst>
          </p:nvPr>
        </p:nvSpPr>
        <p:spPr>
          <a:xfrm>
            <a:off x="4816235" y="2887849"/>
            <a:ext cx="792090" cy="13499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12 </a:t>
            </a:r>
            <a:r>
              <a:rPr kumimoji="0" lang="es-ES" sz="800" b="1" i="0" u="none" strike="noStrike" kern="0" cap="none" spc="0" normalizeH="0" baseline="0" noProof="0" dirty="0">
                <a:ln>
                  <a:noFill/>
                </a:ln>
                <a:solidFill>
                  <a:srgbClr val="000000"/>
                </a:solidFill>
                <a:effectLst/>
                <a:uLnTx/>
                <a:uFillTx/>
                <a:latin typeface="Helvetica" pitchFamily="34" charset="0"/>
              </a:rPr>
              <a:t>meses </a:t>
            </a:r>
          </a:p>
        </p:txBody>
      </p:sp>
      <p:sp>
        <p:nvSpPr>
          <p:cNvPr id="41" name="TextBox 14"/>
          <p:cNvSpPr txBox="1"/>
          <p:nvPr>
            <p:custDataLst>
              <p:tags r:id="rId8"/>
            </p:custDataLst>
          </p:nvPr>
        </p:nvSpPr>
        <p:spPr>
          <a:xfrm>
            <a:off x="3763584" y="2887849"/>
            <a:ext cx="851722" cy="1439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Inicial</a:t>
            </a:r>
            <a:endParaRPr kumimoji="0" lang="es-ES" sz="800" b="1" i="0" u="none" strike="noStrike" kern="0" cap="none" spc="0" normalizeH="0" baseline="0" noProof="0" dirty="0">
              <a:ln>
                <a:noFill/>
              </a:ln>
              <a:solidFill>
                <a:srgbClr val="000000"/>
              </a:solidFill>
              <a:effectLst/>
              <a:uLnTx/>
              <a:uFillTx/>
              <a:latin typeface="Helvetica" pitchFamily="34" charset="0"/>
            </a:endParaRPr>
          </a:p>
        </p:txBody>
      </p:sp>
      <p:sp>
        <p:nvSpPr>
          <p:cNvPr id="43" name="Chevron 42"/>
          <p:cNvSpPr/>
          <p:nvPr>
            <p:custDataLst>
              <p:tags r:id="rId9"/>
            </p:custDataLst>
          </p:nvPr>
        </p:nvSpPr>
        <p:spPr>
          <a:xfrm>
            <a:off x="3351000" y="2376778"/>
            <a:ext cx="280800" cy="522000"/>
          </a:xfrm>
          <a:prstGeom prst="chevron">
            <a:avLst/>
          </a:prstGeom>
          <a:solidFill>
            <a:srgbClr val="202B6C"/>
          </a:solidFill>
          <a:ln w="25400" cap="flat" cmpd="sng" algn="ctr">
            <a:noFill/>
            <a:prstDash val="solid"/>
          </a:ln>
          <a:effectLst/>
        </p:spPr>
        <p:txBody>
          <a:bodyPr rtlCol="0" anchor="ctr"/>
          <a:lstStyle/>
          <a:p>
            <a:pPr algn="ctr" defTabSz="914400" fontAlgn="base">
              <a:spcBef>
                <a:spcPct val="0"/>
              </a:spcBef>
              <a:spcAft>
                <a:spcPct val="0"/>
              </a:spcAft>
            </a:pPr>
            <a:endParaRPr lang="es-ES" sz="800" kern="0">
              <a:solidFill>
                <a:srgbClr val="000000"/>
              </a:solidFill>
              <a:latin typeface="Helvetica" pitchFamily="34" charset="0"/>
            </a:endParaRPr>
          </a:p>
        </p:txBody>
      </p:sp>
      <p:sp>
        <p:nvSpPr>
          <p:cNvPr id="49" name="TextBox 48"/>
          <p:cNvSpPr txBox="1"/>
          <p:nvPr>
            <p:custDataLst>
              <p:tags r:id="rId10"/>
            </p:custDataLst>
          </p:nvPr>
        </p:nvSpPr>
        <p:spPr>
          <a:xfrm>
            <a:off x="2406154" y="2829717"/>
            <a:ext cx="1154904" cy="200055"/>
          </a:xfrm>
          <a:prstGeom prst="rect">
            <a:avLst/>
          </a:prstGeom>
          <a:noFill/>
          <a:effectLst/>
        </p:spPr>
        <p:txBody>
          <a:bodyPr wrap="square" rtlCol="0">
            <a:spAutoFit/>
          </a:bodyPr>
          <a:lstStyle/>
          <a:p>
            <a:pPr algn="ctr" defTabSz="914400" fontAlgn="base">
              <a:spcBef>
                <a:spcPct val="0"/>
              </a:spcBef>
              <a:spcAft>
                <a:spcPct val="0"/>
              </a:spcAft>
            </a:pPr>
            <a:r>
              <a:rPr lang="es-ES" sz="700" b="1" dirty="0" smtClean="0">
                <a:solidFill>
                  <a:srgbClr val="000000"/>
                </a:solidFill>
                <a:latin typeface="Helvetica" pitchFamily="34" charset="0"/>
              </a:rPr>
              <a:t>SANTANDER</a:t>
            </a:r>
            <a:endParaRPr lang="es-ES" sz="700" b="1" dirty="0">
              <a:solidFill>
                <a:srgbClr val="000000"/>
              </a:solidFill>
              <a:latin typeface="Helvetica" pitchFamily="34" charset="0"/>
            </a:endParaRPr>
          </a:p>
        </p:txBody>
      </p:sp>
      <p:sp>
        <p:nvSpPr>
          <p:cNvPr id="57" name="TextBox 56"/>
          <p:cNvSpPr txBox="1"/>
          <p:nvPr>
            <p:custDataLst>
              <p:tags r:id="rId11"/>
            </p:custDataLst>
          </p:nvPr>
        </p:nvSpPr>
        <p:spPr>
          <a:xfrm>
            <a:off x="4189445" y="2304010"/>
            <a:ext cx="630369" cy="252000"/>
          </a:xfrm>
          <a:prstGeom prst="ellipse">
            <a:avLst/>
          </a:prstGeom>
          <a:noFill/>
          <a:ln w="25400">
            <a:solidFill>
              <a:srgbClr val="FF0000"/>
            </a:solidFill>
          </a:ln>
          <a:effectLst/>
        </p:spPr>
        <p:txBody>
          <a:bodyPr wrap="square" rtlCol="0">
            <a:spAutoFit/>
          </a:bodyPr>
          <a:lstStyle/>
          <a:p>
            <a:pPr algn="ctr" defTabSz="914400" fontAlgn="base">
              <a:spcBef>
                <a:spcPct val="0"/>
              </a:spcBef>
              <a:spcAft>
                <a:spcPct val="0"/>
              </a:spcAft>
            </a:pPr>
            <a:r>
              <a:rPr lang="es-ES" sz="600" b="1" dirty="0" smtClean="0">
                <a:solidFill>
                  <a:srgbClr val="000000"/>
                </a:solidFill>
                <a:latin typeface="Helvetica" pitchFamily="34" charset="0"/>
              </a:rPr>
              <a:t>+1,86% </a:t>
            </a:r>
            <a:endParaRPr lang="es-ES" sz="600" b="1" dirty="0">
              <a:solidFill>
                <a:srgbClr val="000000"/>
              </a:solidFill>
              <a:latin typeface="Helvetica" pitchFamily="34" charset="0"/>
            </a:endParaRPr>
          </a:p>
        </p:txBody>
      </p:sp>
      <p:sp>
        <p:nvSpPr>
          <p:cNvPr id="60" name="Chevron 59"/>
          <p:cNvSpPr/>
          <p:nvPr>
            <p:custDataLst>
              <p:tags r:id="rId12"/>
            </p:custDataLst>
          </p:nvPr>
        </p:nvSpPr>
        <p:spPr>
          <a:xfrm>
            <a:off x="5646137" y="2376778"/>
            <a:ext cx="279144" cy="522000"/>
          </a:xfrm>
          <a:prstGeom prst="chevron">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smtClean="0">
              <a:ln>
                <a:noFill/>
              </a:ln>
              <a:solidFill>
                <a:srgbClr val="000000"/>
              </a:solidFill>
              <a:effectLst/>
              <a:uLnTx/>
              <a:uFillTx/>
              <a:latin typeface="Helvetica" pitchFamily="34" charset="0"/>
            </a:endParaRPr>
          </a:p>
        </p:txBody>
      </p:sp>
      <p:sp>
        <p:nvSpPr>
          <p:cNvPr id="63" name="Rectangle 62"/>
          <p:cNvSpPr/>
          <p:nvPr/>
        </p:nvSpPr>
        <p:spPr>
          <a:xfrm>
            <a:off x="6015411" y="2501037"/>
            <a:ext cx="1080000" cy="287043"/>
          </a:xfrm>
          <a:prstGeom prst="rect">
            <a:avLst/>
          </a:prstGeom>
          <a:solidFill>
            <a:srgbClr val="E2E6EE"/>
          </a:solidFill>
          <a:ln w="9525" cap="flat" cmpd="sng" algn="ctr">
            <a:noFill/>
            <a:prstDash val="solid"/>
            <a:headEnd/>
            <a:tailEnd/>
          </a:ln>
          <a:effectLst/>
        </p:spPr>
        <p:txBody>
          <a:bodyPr wrap="square" anchor="ctr">
            <a:noAutofit/>
          </a:bodyPr>
          <a:lstStyle/>
          <a:p>
            <a:pPr marL="0" marR="0" lvl="0" indent="0" algn="ctr" defTabSz="914400" eaLnBrk="1" fontAlgn="auto" latinLnBrk="0" hangingPunct="1">
              <a:lnSpc>
                <a:spcPct val="90000"/>
              </a:lnSpc>
              <a:spcBef>
                <a:spcPct val="0"/>
              </a:spcBef>
              <a:spcAft>
                <a:spcPts val="30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5.022 millones de euros</a:t>
            </a:r>
          </a:p>
        </p:txBody>
      </p:sp>
      <p:sp>
        <p:nvSpPr>
          <p:cNvPr id="66" name="Rectangle 65"/>
          <p:cNvSpPr/>
          <p:nvPr/>
        </p:nvSpPr>
        <p:spPr>
          <a:xfrm>
            <a:off x="5737367" y="1961297"/>
            <a:ext cx="1653340" cy="415481"/>
          </a:xfrm>
          <a:prstGeom prst="rect">
            <a:avLst/>
          </a:prstGeom>
          <a:noFill/>
          <a:ln w="9525" cmpd="sng">
            <a:noFill/>
          </a:ln>
          <a:effectLst/>
        </p:spPr>
        <p:txBody>
          <a:bodyPr wrap="square" rtlCol="0"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900" b="1" i="0" u="none" strike="noStrike" kern="0" cap="none" spc="0" normalizeH="0" baseline="0" noProof="0" dirty="0" smtClean="0">
                <a:ln>
                  <a:noFill/>
                </a:ln>
                <a:solidFill>
                  <a:srgbClr val="000000"/>
                </a:solidFill>
                <a:effectLst/>
                <a:uLnTx/>
                <a:uFillTx/>
                <a:latin typeface="Helvetica" pitchFamily="34" charset="0"/>
              </a:rPr>
              <a:t>Coste de la mayor morosidad</a:t>
            </a:r>
          </a:p>
        </p:txBody>
      </p:sp>
      <p:graphicFrame>
        <p:nvGraphicFramePr>
          <p:cNvPr id="79" name="Chart 78"/>
          <p:cNvGraphicFramePr>
            <a:graphicFrameLocks/>
          </p:cNvGraphicFramePr>
          <p:nvPr>
            <p:custDataLst>
              <p:tags r:id="rId13"/>
            </p:custDataLst>
            <p:extLst>
              <p:ext uri="{D42A27DB-BD31-4B8C-83A1-F6EECF244321}">
                <p14:modId xmlns:p14="http://schemas.microsoft.com/office/powerpoint/2010/main" val="3076235013"/>
              </p:ext>
            </p:extLst>
          </p:nvPr>
        </p:nvGraphicFramePr>
        <p:xfrm>
          <a:off x="3285533" y="3417252"/>
          <a:ext cx="2678400" cy="435600"/>
        </p:xfrm>
        <a:graphic>
          <a:graphicData uri="http://schemas.openxmlformats.org/drawingml/2006/chart">
            <c:chart xmlns:c="http://schemas.openxmlformats.org/drawingml/2006/chart" xmlns:r="http://schemas.openxmlformats.org/officeDocument/2006/relationships" r:id="rId40"/>
          </a:graphicData>
        </a:graphic>
      </p:graphicFrame>
      <p:sp>
        <p:nvSpPr>
          <p:cNvPr id="84" name="TextBox 83"/>
          <p:cNvSpPr txBox="1"/>
          <p:nvPr>
            <p:custDataLst>
              <p:tags r:id="rId14"/>
            </p:custDataLst>
          </p:nvPr>
        </p:nvSpPr>
        <p:spPr>
          <a:xfrm>
            <a:off x="2258300" y="3758654"/>
            <a:ext cx="1517057" cy="200055"/>
          </a:xfrm>
          <a:prstGeom prst="rect">
            <a:avLst/>
          </a:prstGeom>
          <a:noFill/>
        </p:spPr>
        <p:txBody>
          <a:bodyPr wrap="square" rtlCol="0">
            <a:spAutoFit/>
          </a:bodyPr>
          <a:lstStyle/>
          <a:p>
            <a:pPr algn="ctr" defTabSz="914400" fontAlgn="base">
              <a:spcBef>
                <a:spcPct val="0"/>
              </a:spcBef>
              <a:spcAft>
                <a:spcPct val="0"/>
              </a:spcAft>
            </a:pPr>
            <a:r>
              <a:rPr lang="es-ES" sz="700" b="1" dirty="0">
                <a:solidFill>
                  <a:srgbClr val="000000"/>
                </a:solidFill>
                <a:latin typeface="Helvetica" pitchFamily="34" charset="0"/>
              </a:rPr>
              <a:t>JPMORGAN CHASE</a:t>
            </a:r>
          </a:p>
        </p:txBody>
      </p:sp>
      <p:pic>
        <p:nvPicPr>
          <p:cNvPr id="85" name="Picture 81" descr="http://www.afrny.com/wp-content/uploads/2013/06/jp-morgan-chase-logo.jpg">
            <a:hlinkClick r:id="rId41"/>
          </p:cNvPr>
          <p:cNvPicPr>
            <a:picLocks noChangeAspect="1" noChangeArrowheads="1"/>
          </p:cNvPicPr>
          <p:nvPr>
            <p:custDataLst>
              <p:tags r:id="rId15"/>
            </p:custDataLst>
          </p:nvPr>
        </p:nvPicPr>
        <p:blipFill rotWithShape="1">
          <a:blip r:embed="rId42">
            <a:extLst>
              <a:ext uri="{28A0092B-C50C-407E-A947-70E740481C1C}">
                <a14:useLocalDpi xmlns:a14="http://schemas.microsoft.com/office/drawing/2010/main" val="0"/>
              </a:ext>
            </a:extLst>
          </a:blip>
          <a:srcRect l="1847" t="15506" r="87242" b="43531"/>
          <a:stretch/>
        </p:blipFill>
        <p:spPr bwMode="auto">
          <a:xfrm>
            <a:off x="2719779" y="3258276"/>
            <a:ext cx="546364" cy="54636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p:cNvSpPr txBox="1"/>
          <p:nvPr>
            <p:custDataLst>
              <p:tags r:id="rId16"/>
            </p:custDataLst>
          </p:nvPr>
        </p:nvSpPr>
        <p:spPr>
          <a:xfrm>
            <a:off x="4165793" y="3099772"/>
            <a:ext cx="684000" cy="259675"/>
          </a:xfrm>
          <a:prstGeom prst="ellipse">
            <a:avLst/>
          </a:prstGeom>
          <a:noFill/>
          <a:ln w="25400">
            <a:solidFill>
              <a:srgbClr val="FF0000"/>
            </a:solidFill>
          </a:ln>
          <a:effectLst/>
        </p:spPr>
        <p:txBody>
          <a:bodyPr wrap="square" rtlCol="0">
            <a:spAutoFit/>
          </a:bodyPr>
          <a:lstStyle>
            <a:defPPr>
              <a:defRPr lang="es-ES"/>
            </a:defPPr>
            <a:lvl1pPr algn="ctr" defTabSz="914400" fontAlgn="base">
              <a:spcBef>
                <a:spcPct val="0"/>
              </a:spcBef>
              <a:spcAft>
                <a:spcPct val="0"/>
              </a:spcAft>
              <a:defRPr sz="600" b="1">
                <a:solidFill>
                  <a:srgbClr val="000000"/>
                </a:solidFill>
                <a:latin typeface="Helvetica" pitchFamily="34" charset="0"/>
              </a:defRPr>
            </a:lvl1pPr>
          </a:lstStyle>
          <a:p>
            <a:r>
              <a:rPr lang="es-ES" dirty="0"/>
              <a:t>+3,64% </a:t>
            </a:r>
          </a:p>
        </p:txBody>
      </p:sp>
      <p:sp>
        <p:nvSpPr>
          <p:cNvPr id="88" name="Rectangle 87"/>
          <p:cNvSpPr/>
          <p:nvPr/>
        </p:nvSpPr>
        <p:spPr>
          <a:xfrm>
            <a:off x="6012088" y="3482426"/>
            <a:ext cx="1080000" cy="288000"/>
          </a:xfrm>
          <a:prstGeom prst="rect">
            <a:avLst/>
          </a:prstGeom>
          <a:solidFill>
            <a:srgbClr val="E2E6EE"/>
          </a:solidFill>
          <a:ln w="9525" cap="flat" cmpd="sng" algn="ctr">
            <a:noFill/>
            <a:prstDash val="solid"/>
            <a:headEnd/>
            <a:tailEnd/>
          </a:ln>
          <a:effectLst/>
        </p:spPr>
        <p:txBody>
          <a:bodyPr wrap="square" anchor="ctr">
            <a:noAutofit/>
          </a:bodyPr>
          <a:lstStyle/>
          <a:p>
            <a:pPr algn="ctr" defTabSz="914400">
              <a:lnSpc>
                <a:spcPct val="90000"/>
              </a:lnSpc>
              <a:spcBef>
                <a:spcPct val="0"/>
              </a:spcBef>
              <a:spcAft>
                <a:spcPts val="300"/>
              </a:spcAft>
            </a:pPr>
            <a:r>
              <a:rPr lang="es-ES" sz="800" b="1" kern="0" dirty="0">
                <a:solidFill>
                  <a:srgbClr val="000000"/>
                </a:solidFill>
                <a:latin typeface="Helvetica" pitchFamily="34" charset="0"/>
              </a:rPr>
              <a:t>7.717 millones de euros</a:t>
            </a:r>
          </a:p>
        </p:txBody>
      </p:sp>
      <p:sp>
        <p:nvSpPr>
          <p:cNvPr id="89" name="Chevron 88"/>
          <p:cNvSpPr/>
          <p:nvPr>
            <p:custDataLst>
              <p:tags r:id="rId17"/>
            </p:custDataLst>
          </p:nvPr>
        </p:nvSpPr>
        <p:spPr>
          <a:xfrm>
            <a:off x="3360554" y="3258276"/>
            <a:ext cx="282365" cy="520776"/>
          </a:xfrm>
          <a:prstGeom prst="chevron">
            <a:avLst>
              <a:gd name="adj" fmla="val 53055"/>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smtClean="0">
              <a:ln>
                <a:noFill/>
              </a:ln>
              <a:solidFill>
                <a:srgbClr val="000000"/>
              </a:solidFill>
              <a:effectLst/>
              <a:uLnTx/>
              <a:uFillTx/>
              <a:latin typeface="Helvetica" pitchFamily="34" charset="0"/>
            </a:endParaRPr>
          </a:p>
        </p:txBody>
      </p:sp>
      <p:sp>
        <p:nvSpPr>
          <p:cNvPr id="90" name="Chevron 89"/>
          <p:cNvSpPr/>
          <p:nvPr>
            <p:custDataLst>
              <p:tags r:id="rId18"/>
            </p:custDataLst>
          </p:nvPr>
        </p:nvSpPr>
        <p:spPr>
          <a:xfrm>
            <a:off x="5655691" y="3258276"/>
            <a:ext cx="280800" cy="520776"/>
          </a:xfrm>
          <a:prstGeom prst="chevron">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smtClean="0">
              <a:ln>
                <a:noFill/>
              </a:ln>
              <a:solidFill>
                <a:srgbClr val="000000"/>
              </a:solidFill>
              <a:effectLst/>
              <a:uLnTx/>
              <a:uFillTx/>
              <a:latin typeface="Helvetica" pitchFamily="34" charset="0"/>
            </a:endParaRPr>
          </a:p>
        </p:txBody>
      </p:sp>
      <p:sp>
        <p:nvSpPr>
          <p:cNvPr id="91" name="TextBox 14"/>
          <p:cNvSpPr txBox="1"/>
          <p:nvPr>
            <p:custDataLst>
              <p:tags r:id="rId19"/>
            </p:custDataLst>
          </p:nvPr>
        </p:nvSpPr>
        <p:spPr>
          <a:xfrm>
            <a:off x="4243566" y="3750849"/>
            <a:ext cx="851722" cy="1439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3 </a:t>
            </a:r>
            <a:r>
              <a:rPr kumimoji="0" lang="es-ES" sz="800" b="1" i="0" u="none" strike="noStrike" kern="0" cap="none" spc="0" normalizeH="0" baseline="0" noProof="0" dirty="0">
                <a:ln>
                  <a:noFill/>
                </a:ln>
                <a:solidFill>
                  <a:srgbClr val="000000"/>
                </a:solidFill>
                <a:effectLst/>
                <a:uLnTx/>
                <a:uFillTx/>
                <a:latin typeface="Helvetica" pitchFamily="34" charset="0"/>
              </a:rPr>
              <a:t>meses </a:t>
            </a:r>
          </a:p>
        </p:txBody>
      </p:sp>
      <p:sp>
        <p:nvSpPr>
          <p:cNvPr id="92" name="TextBox 15"/>
          <p:cNvSpPr txBox="1"/>
          <p:nvPr>
            <p:custDataLst>
              <p:tags r:id="rId20"/>
            </p:custDataLst>
          </p:nvPr>
        </p:nvSpPr>
        <p:spPr>
          <a:xfrm>
            <a:off x="4810836" y="3750849"/>
            <a:ext cx="792090" cy="13499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12 </a:t>
            </a:r>
            <a:r>
              <a:rPr kumimoji="0" lang="es-ES" sz="800" b="1" i="0" u="none" strike="noStrike" kern="0" cap="none" spc="0" normalizeH="0" baseline="0" noProof="0" dirty="0">
                <a:ln>
                  <a:noFill/>
                </a:ln>
                <a:solidFill>
                  <a:srgbClr val="000000"/>
                </a:solidFill>
                <a:effectLst/>
                <a:uLnTx/>
                <a:uFillTx/>
                <a:latin typeface="Helvetica" pitchFamily="34" charset="0"/>
              </a:rPr>
              <a:t>meses </a:t>
            </a:r>
          </a:p>
        </p:txBody>
      </p:sp>
      <p:sp>
        <p:nvSpPr>
          <p:cNvPr id="93" name="TextBox 14"/>
          <p:cNvSpPr txBox="1"/>
          <p:nvPr>
            <p:custDataLst>
              <p:tags r:id="rId21"/>
            </p:custDataLst>
          </p:nvPr>
        </p:nvSpPr>
        <p:spPr>
          <a:xfrm>
            <a:off x="3758185" y="3750849"/>
            <a:ext cx="851722" cy="1439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Inicial</a:t>
            </a:r>
            <a:endParaRPr kumimoji="0" lang="es-ES" sz="800" b="1" i="0" u="none" strike="noStrike" kern="0" cap="none" spc="0" normalizeH="0" baseline="0" noProof="0" dirty="0">
              <a:ln>
                <a:noFill/>
              </a:ln>
              <a:solidFill>
                <a:srgbClr val="000000"/>
              </a:solidFill>
              <a:effectLst/>
              <a:uLnTx/>
              <a:uFillTx/>
              <a:latin typeface="Helvetica" pitchFamily="34" charset="0"/>
            </a:endParaRPr>
          </a:p>
        </p:txBody>
      </p:sp>
      <p:graphicFrame>
        <p:nvGraphicFramePr>
          <p:cNvPr id="94" name="Chart 93"/>
          <p:cNvGraphicFramePr>
            <a:graphicFrameLocks/>
          </p:cNvGraphicFramePr>
          <p:nvPr>
            <p:custDataLst>
              <p:tags r:id="rId22"/>
            </p:custDataLst>
            <p:extLst>
              <p:ext uri="{D42A27DB-BD31-4B8C-83A1-F6EECF244321}">
                <p14:modId xmlns:p14="http://schemas.microsoft.com/office/powerpoint/2010/main" val="2826850767"/>
              </p:ext>
            </p:extLst>
          </p:nvPr>
        </p:nvGraphicFramePr>
        <p:xfrm>
          <a:off x="3272758" y="4302903"/>
          <a:ext cx="2678400" cy="435600"/>
        </p:xfrm>
        <a:graphic>
          <a:graphicData uri="http://schemas.openxmlformats.org/drawingml/2006/chart">
            <c:chart xmlns:c="http://schemas.openxmlformats.org/drawingml/2006/chart" xmlns:r="http://schemas.openxmlformats.org/officeDocument/2006/relationships" r:id="rId43"/>
          </a:graphicData>
        </a:graphic>
      </p:graphicFrame>
      <p:sp>
        <p:nvSpPr>
          <p:cNvPr id="96" name="TextBox 95"/>
          <p:cNvSpPr txBox="1"/>
          <p:nvPr>
            <p:custDataLst>
              <p:tags r:id="rId23"/>
            </p:custDataLst>
          </p:nvPr>
        </p:nvSpPr>
        <p:spPr>
          <a:xfrm>
            <a:off x="4153018" y="3985423"/>
            <a:ext cx="684000" cy="259675"/>
          </a:xfrm>
          <a:prstGeom prst="ellipse">
            <a:avLst/>
          </a:prstGeom>
          <a:noFill/>
          <a:ln w="25400">
            <a:solidFill>
              <a:srgbClr val="FF0000"/>
            </a:solidFill>
          </a:ln>
          <a:effectLst/>
        </p:spPr>
        <p:txBody>
          <a:bodyPr wrap="square" rtlCol="0">
            <a:spAutoFit/>
          </a:bodyPr>
          <a:lstStyle>
            <a:defPPr>
              <a:defRPr lang="es-ES"/>
            </a:defPPr>
            <a:lvl1pPr algn="ctr" defTabSz="914400" fontAlgn="base">
              <a:spcBef>
                <a:spcPct val="0"/>
              </a:spcBef>
              <a:spcAft>
                <a:spcPct val="0"/>
              </a:spcAft>
              <a:defRPr sz="600" b="1">
                <a:solidFill>
                  <a:srgbClr val="000000"/>
                </a:solidFill>
                <a:latin typeface="Helvetica" pitchFamily="34" charset="0"/>
              </a:defRPr>
            </a:lvl1pPr>
          </a:lstStyle>
          <a:p>
            <a:r>
              <a:rPr lang="es-ES" dirty="0"/>
              <a:t>+</a:t>
            </a:r>
            <a:r>
              <a:rPr lang="es-ES" dirty="0" smtClean="0"/>
              <a:t>3,06% </a:t>
            </a:r>
            <a:endParaRPr lang="es-ES" dirty="0"/>
          </a:p>
        </p:txBody>
      </p:sp>
      <p:sp>
        <p:nvSpPr>
          <p:cNvPr id="98" name="Chevron 97"/>
          <p:cNvSpPr/>
          <p:nvPr>
            <p:custDataLst>
              <p:tags r:id="rId24"/>
            </p:custDataLst>
          </p:nvPr>
        </p:nvSpPr>
        <p:spPr>
          <a:xfrm>
            <a:off x="3347779" y="4314849"/>
            <a:ext cx="282365" cy="522000"/>
          </a:xfrm>
          <a:prstGeom prst="chevron">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smtClean="0">
              <a:ln>
                <a:noFill/>
              </a:ln>
              <a:solidFill>
                <a:srgbClr val="000000"/>
              </a:solidFill>
              <a:effectLst/>
              <a:uLnTx/>
              <a:uFillTx/>
              <a:latin typeface="Helvetica" pitchFamily="34" charset="0"/>
            </a:endParaRPr>
          </a:p>
        </p:txBody>
      </p:sp>
      <p:sp>
        <p:nvSpPr>
          <p:cNvPr id="99" name="Chevron 98"/>
          <p:cNvSpPr/>
          <p:nvPr>
            <p:custDataLst>
              <p:tags r:id="rId25"/>
            </p:custDataLst>
          </p:nvPr>
        </p:nvSpPr>
        <p:spPr>
          <a:xfrm>
            <a:off x="5642915" y="4314849"/>
            <a:ext cx="282365" cy="522000"/>
          </a:xfrm>
          <a:prstGeom prst="chevron">
            <a:avLst/>
          </a:prstGeom>
          <a:solidFill>
            <a:srgbClr val="202B6C"/>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ES" sz="800" b="0" i="0" u="none" strike="noStrike" kern="0" cap="none" spc="0" normalizeH="0" baseline="0" noProof="0" smtClean="0">
              <a:ln>
                <a:noFill/>
              </a:ln>
              <a:solidFill>
                <a:srgbClr val="000000"/>
              </a:solidFill>
              <a:effectLst/>
              <a:uLnTx/>
              <a:uFillTx/>
              <a:latin typeface="Helvetica" pitchFamily="34" charset="0"/>
            </a:endParaRPr>
          </a:p>
        </p:txBody>
      </p:sp>
      <p:sp>
        <p:nvSpPr>
          <p:cNvPr id="100" name="TextBox 14"/>
          <p:cNvSpPr txBox="1"/>
          <p:nvPr>
            <p:custDataLst>
              <p:tags r:id="rId26"/>
            </p:custDataLst>
          </p:nvPr>
        </p:nvSpPr>
        <p:spPr>
          <a:xfrm>
            <a:off x="4230791" y="4636500"/>
            <a:ext cx="851722" cy="1439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3 </a:t>
            </a:r>
            <a:r>
              <a:rPr kumimoji="0" lang="es-ES" sz="800" b="1" i="0" u="none" strike="noStrike" kern="0" cap="none" spc="0" normalizeH="0" baseline="0" noProof="0" dirty="0">
                <a:ln>
                  <a:noFill/>
                </a:ln>
                <a:solidFill>
                  <a:srgbClr val="000000"/>
                </a:solidFill>
                <a:effectLst/>
                <a:uLnTx/>
                <a:uFillTx/>
                <a:latin typeface="Helvetica" pitchFamily="34" charset="0"/>
              </a:rPr>
              <a:t>meses </a:t>
            </a:r>
          </a:p>
        </p:txBody>
      </p:sp>
      <p:sp>
        <p:nvSpPr>
          <p:cNvPr id="101" name="TextBox 15"/>
          <p:cNvSpPr txBox="1"/>
          <p:nvPr>
            <p:custDataLst>
              <p:tags r:id="rId27"/>
            </p:custDataLst>
          </p:nvPr>
        </p:nvSpPr>
        <p:spPr>
          <a:xfrm>
            <a:off x="4798061" y="4636500"/>
            <a:ext cx="792090" cy="13499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12 </a:t>
            </a:r>
            <a:r>
              <a:rPr kumimoji="0" lang="es-ES" sz="800" b="1" i="0" u="none" strike="noStrike" kern="0" cap="none" spc="0" normalizeH="0" baseline="0" noProof="0" dirty="0">
                <a:ln>
                  <a:noFill/>
                </a:ln>
                <a:solidFill>
                  <a:srgbClr val="000000"/>
                </a:solidFill>
                <a:effectLst/>
                <a:uLnTx/>
                <a:uFillTx/>
                <a:latin typeface="Helvetica" pitchFamily="34" charset="0"/>
              </a:rPr>
              <a:t>meses </a:t>
            </a:r>
          </a:p>
        </p:txBody>
      </p:sp>
      <p:sp>
        <p:nvSpPr>
          <p:cNvPr id="102" name="TextBox 14"/>
          <p:cNvSpPr txBox="1"/>
          <p:nvPr>
            <p:custDataLst>
              <p:tags r:id="rId28"/>
            </p:custDataLst>
          </p:nvPr>
        </p:nvSpPr>
        <p:spPr>
          <a:xfrm>
            <a:off x="3745410" y="4636500"/>
            <a:ext cx="851722" cy="14393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 sz="800" b="1" i="0" u="none" strike="noStrike" kern="0" cap="none" spc="0" normalizeH="0" baseline="0" noProof="0" dirty="0" smtClean="0">
                <a:ln>
                  <a:noFill/>
                </a:ln>
                <a:solidFill>
                  <a:srgbClr val="000000"/>
                </a:solidFill>
                <a:effectLst/>
                <a:uLnTx/>
                <a:uFillTx/>
                <a:latin typeface="Helvetica" pitchFamily="34" charset="0"/>
              </a:rPr>
              <a:t>Inicial</a:t>
            </a:r>
            <a:endParaRPr kumimoji="0" lang="es-ES" sz="800" b="1" i="0" u="none" strike="noStrike" kern="0" cap="none" spc="0" normalizeH="0" baseline="0" noProof="0" dirty="0">
              <a:ln>
                <a:noFill/>
              </a:ln>
              <a:solidFill>
                <a:srgbClr val="000000"/>
              </a:solidFill>
              <a:effectLst/>
              <a:uLnTx/>
              <a:uFillTx/>
              <a:latin typeface="Helvetica" pitchFamily="34" charset="0"/>
            </a:endParaRPr>
          </a:p>
        </p:txBody>
      </p:sp>
      <p:sp>
        <p:nvSpPr>
          <p:cNvPr id="103" name="TextBox 102"/>
          <p:cNvSpPr txBox="1"/>
          <p:nvPr>
            <p:custDataLst>
              <p:tags r:id="rId29"/>
            </p:custDataLst>
          </p:nvPr>
        </p:nvSpPr>
        <p:spPr>
          <a:xfrm>
            <a:off x="2245524" y="4763705"/>
            <a:ext cx="1517057" cy="200055"/>
          </a:xfrm>
          <a:prstGeom prst="rect">
            <a:avLst/>
          </a:prstGeom>
          <a:noFill/>
        </p:spPr>
        <p:txBody>
          <a:bodyPr wrap="square" rtlCol="0">
            <a:spAutoFit/>
          </a:bodyPr>
          <a:lstStyle/>
          <a:p>
            <a:pPr algn="ctr" defTabSz="914400" fontAlgn="base">
              <a:spcBef>
                <a:spcPct val="0"/>
              </a:spcBef>
              <a:spcAft>
                <a:spcPct val="0"/>
              </a:spcAft>
            </a:pPr>
            <a:r>
              <a:rPr lang="es-ES" sz="700" b="1" dirty="0">
                <a:solidFill>
                  <a:srgbClr val="000000"/>
                </a:solidFill>
                <a:latin typeface="Helvetica" pitchFamily="34" charset="0"/>
              </a:rPr>
              <a:t>BARCLAYS</a:t>
            </a:r>
          </a:p>
        </p:txBody>
      </p:sp>
      <p:sp>
        <p:nvSpPr>
          <p:cNvPr id="44" name="Título 1"/>
          <p:cNvSpPr txBox="1">
            <a:spLocks/>
          </p:cNvSpPr>
          <p:nvPr/>
        </p:nvSpPr>
        <p:spPr>
          <a:xfrm>
            <a:off x="467544" y="1627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4. </a:t>
            </a:r>
            <a:r>
              <a:rPr lang="es-ES" sz="2500" b="1" dirty="0" smtClean="0">
                <a:solidFill>
                  <a:srgbClr val="DD872A"/>
                </a:solidFill>
                <a:latin typeface="Helvetica"/>
                <a:cs typeface="Helvetica"/>
              </a:rPr>
              <a:t>Conclusiones</a:t>
            </a:r>
          </a:p>
          <a:p>
            <a:pPr indent="361950" algn="l"/>
            <a:r>
              <a:rPr lang="en-US" sz="2100" b="1" dirty="0" err="1">
                <a:solidFill>
                  <a:srgbClr val="202B6C"/>
                </a:solidFill>
                <a:latin typeface="Helvetica" pitchFamily="34" charset="0"/>
                <a:ea typeface="ＭＳ Ｐゴシック" pitchFamily="16" charset="-128"/>
              </a:rPr>
              <a:t>Ejemplo</a:t>
            </a:r>
            <a:r>
              <a:rPr lang="en-US" sz="2100" b="1" dirty="0">
                <a:solidFill>
                  <a:srgbClr val="202B6C"/>
                </a:solidFill>
                <a:latin typeface="Helvetica" pitchFamily="34" charset="0"/>
                <a:ea typeface="ＭＳ Ｐゴシック" pitchFamily="16" charset="-128"/>
              </a:rPr>
              <a:t> de </a:t>
            </a:r>
            <a:r>
              <a:rPr lang="en-US" sz="2100" b="1" dirty="0" err="1">
                <a:solidFill>
                  <a:srgbClr val="202B6C"/>
                </a:solidFill>
                <a:latin typeface="Helvetica" pitchFamily="34" charset="0"/>
                <a:ea typeface="ＭＳ Ｐゴシック" pitchFamily="16" charset="-128"/>
              </a:rPr>
              <a:t>I</a:t>
            </a:r>
            <a:r>
              <a:rPr lang="en-US" sz="2100" b="1" dirty="0" err="1" smtClean="0">
                <a:solidFill>
                  <a:srgbClr val="202B6C"/>
                </a:solidFill>
                <a:latin typeface="Helvetica" pitchFamily="34" charset="0"/>
                <a:ea typeface="ＭＳ Ｐゴシック" pitchFamily="16" charset="-128"/>
              </a:rPr>
              <a:t>mpacto</a:t>
            </a:r>
            <a:r>
              <a:rPr lang="en-US" sz="2100" b="1" dirty="0" smtClean="0">
                <a:solidFill>
                  <a:srgbClr val="202B6C"/>
                </a:solidFill>
                <a:latin typeface="Helvetica" pitchFamily="34" charset="0"/>
                <a:ea typeface="ＭＳ Ｐゴシック" pitchFamily="16" charset="-128"/>
              </a:rPr>
              <a:t> </a:t>
            </a:r>
            <a:r>
              <a:rPr lang="en-US" sz="2100" b="1" dirty="0" err="1">
                <a:solidFill>
                  <a:srgbClr val="202B6C"/>
                </a:solidFill>
                <a:latin typeface="Helvetica" pitchFamily="34" charset="0"/>
                <a:ea typeface="ＭＳ Ｐゴシック" pitchFamily="16" charset="-128"/>
              </a:rPr>
              <a:t>C</a:t>
            </a:r>
            <a:r>
              <a:rPr lang="en-US" sz="2100" b="1" dirty="0" err="1" smtClean="0">
                <a:solidFill>
                  <a:srgbClr val="202B6C"/>
                </a:solidFill>
                <a:latin typeface="Helvetica" pitchFamily="34" charset="0"/>
                <a:ea typeface="ＭＳ Ｐゴシック" pitchFamily="16" charset="-128"/>
              </a:rPr>
              <a:t>uantitativo</a:t>
            </a:r>
            <a:endParaRPr lang="en-US" sz="2100" b="1" dirty="0" smtClean="0">
              <a:solidFill>
                <a:srgbClr val="202B6C"/>
              </a:solidFill>
              <a:latin typeface="Helvetica" pitchFamily="34" charset="0"/>
              <a:ea typeface="ＭＳ Ｐゴシック" pitchFamily="16" charset="-128"/>
            </a:endParaRPr>
          </a:p>
        </p:txBody>
      </p:sp>
      <p:sp>
        <p:nvSpPr>
          <p:cNvPr id="46" name="Rectangle 45"/>
          <p:cNvSpPr/>
          <p:nvPr/>
        </p:nvSpPr>
        <p:spPr>
          <a:xfrm>
            <a:off x="6964250" y="3926881"/>
            <a:ext cx="1958196" cy="105242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7" name="Rectangle 96"/>
          <p:cNvSpPr/>
          <p:nvPr/>
        </p:nvSpPr>
        <p:spPr>
          <a:xfrm>
            <a:off x="5999313" y="4368077"/>
            <a:ext cx="1080000" cy="288000"/>
          </a:xfrm>
          <a:prstGeom prst="rect">
            <a:avLst/>
          </a:prstGeom>
          <a:solidFill>
            <a:srgbClr val="E2E6EE"/>
          </a:solidFill>
          <a:ln w="9525" cap="flat" cmpd="sng" algn="ctr">
            <a:noFill/>
            <a:prstDash val="solid"/>
            <a:headEnd/>
            <a:tailEnd/>
          </a:ln>
          <a:effectLst/>
        </p:spPr>
        <p:txBody>
          <a:bodyPr wrap="square" anchor="ctr">
            <a:noAutofit/>
          </a:bodyPr>
          <a:lstStyle/>
          <a:p>
            <a:pPr algn="ctr" defTabSz="914400">
              <a:lnSpc>
                <a:spcPct val="90000"/>
              </a:lnSpc>
              <a:spcBef>
                <a:spcPct val="0"/>
              </a:spcBef>
              <a:spcAft>
                <a:spcPts val="300"/>
              </a:spcAft>
            </a:pPr>
            <a:r>
              <a:rPr lang="es-ES" sz="800" b="1" kern="0" dirty="0" smtClean="0">
                <a:solidFill>
                  <a:srgbClr val="000000"/>
                </a:solidFill>
                <a:latin typeface="Helvetica" pitchFamily="34" charset="0"/>
              </a:rPr>
              <a:t>5.795 </a:t>
            </a:r>
            <a:r>
              <a:rPr lang="es-ES" sz="800" b="1" kern="0" dirty="0">
                <a:solidFill>
                  <a:srgbClr val="000000"/>
                </a:solidFill>
                <a:latin typeface="Helvetica" pitchFamily="34" charset="0"/>
              </a:rPr>
              <a:t>millones de euros</a:t>
            </a:r>
          </a:p>
        </p:txBody>
      </p:sp>
      <p:cxnSp>
        <p:nvCxnSpPr>
          <p:cNvPr id="47" name="Straight Connector 46"/>
          <p:cNvCxnSpPr/>
          <p:nvPr>
            <p:custDataLst>
              <p:tags r:id="rId30"/>
            </p:custDataLst>
          </p:nvPr>
        </p:nvCxnSpPr>
        <p:spPr>
          <a:xfrm>
            <a:off x="565150" y="1438946"/>
            <a:ext cx="832326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custDataLst>
              <p:tags r:id="rId31"/>
            </p:custDataLst>
          </p:nvPr>
        </p:nvSpPr>
        <p:spPr>
          <a:xfrm>
            <a:off x="4060492" y="1291466"/>
            <a:ext cx="1023037" cy="246221"/>
          </a:xfrm>
          <a:prstGeom prst="rect">
            <a:avLst/>
          </a:prstGeom>
          <a:solidFill>
            <a:schemeClr val="bg1"/>
          </a:solidFill>
        </p:spPr>
        <p:txBody>
          <a:bodyPr wrap="none">
            <a:spAutoFit/>
          </a:bodyPr>
          <a:lstStyle/>
          <a:p>
            <a:pPr algn="ctr"/>
            <a:r>
              <a:rPr lang="es-ES" sz="1000" b="1" dirty="0" smtClean="0">
                <a:solidFill>
                  <a:srgbClr val="002060"/>
                </a:solidFill>
                <a:latin typeface="Helvetica" pitchFamily="34" charset="0"/>
              </a:rPr>
              <a:t>Conclusiones</a:t>
            </a:r>
            <a:endParaRPr lang="es-ES" sz="1000" b="1" dirty="0">
              <a:solidFill>
                <a:srgbClr val="002060"/>
              </a:solidFill>
              <a:latin typeface="Helvetica" pitchFamily="34" charset="0"/>
            </a:endParaRPr>
          </a:p>
        </p:txBody>
      </p:sp>
      <p:sp>
        <p:nvSpPr>
          <p:cNvPr id="22" name="Content Placeholder 2"/>
          <p:cNvSpPr>
            <a:spLocks noGrp="1"/>
          </p:cNvSpPr>
          <p:nvPr>
            <p:ph idx="1"/>
            <p:custDataLst>
              <p:tags r:id="rId32"/>
            </p:custDataLst>
          </p:nvPr>
        </p:nvSpPr>
        <p:spPr>
          <a:xfrm>
            <a:off x="467543" y="874002"/>
            <a:ext cx="8101235"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Un ejemplo de cuantificación del riesgo de modelo es estimar el impacto de la obsolescencia de un modelo en la tasa de incumplimiento y estimar como podría afectar a la morosidad de las principales entidades</a:t>
            </a:r>
          </a:p>
        </p:txBody>
      </p:sp>
    </p:spTree>
    <p:extLst>
      <p:ext uri="{BB962C8B-B14F-4D97-AF65-F5344CB8AC3E}">
        <p14:creationId xmlns:p14="http://schemas.microsoft.com/office/powerpoint/2010/main" val="2067033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2" name="Content Placeholder 2"/>
          <p:cNvSpPr>
            <a:spLocks noGrp="1"/>
          </p:cNvSpPr>
          <p:nvPr>
            <p:ph idx="1"/>
            <p:custDataLst>
              <p:tags r:id="rId1"/>
            </p:custDataLst>
          </p:nvPr>
        </p:nvSpPr>
        <p:spPr>
          <a:xfrm>
            <a:off x="876440" y="2699483"/>
            <a:ext cx="7391121" cy="554420"/>
          </a:xfrm>
        </p:spPr>
        <p:txBody>
          <a:bodyPr anchor="ctr">
            <a:noAutofit/>
          </a:bodyPr>
          <a:lstStyle/>
          <a:p>
            <a:pPr marL="0" indent="0" algn="ctr">
              <a:lnSpc>
                <a:spcPct val="100000"/>
              </a:lnSpc>
              <a:spcBef>
                <a:spcPts val="0"/>
              </a:spcBef>
              <a:spcAft>
                <a:spcPts val="0"/>
              </a:spcAft>
              <a:buClr>
                <a:srgbClr val="997D00"/>
              </a:buClr>
              <a:buNone/>
              <a:tabLst>
                <a:tab pos="1885950" algn="l"/>
              </a:tabLst>
            </a:pPr>
            <a:r>
              <a:rPr lang="es-ES" sz="2000" b="1" dirty="0" smtClean="0">
                <a:solidFill>
                  <a:schemeClr val="tx2">
                    <a:lumMod val="75000"/>
                  </a:schemeClr>
                </a:solidFill>
                <a:latin typeface="Helvetica" pitchFamily="34" charset="0"/>
              </a:rPr>
              <a:t>“La parte más peligrosa (</a:t>
            </a:r>
            <a:r>
              <a:rPr lang="es-ES" sz="2000" b="1" i="1" dirty="0" smtClean="0">
                <a:solidFill>
                  <a:schemeClr val="tx2">
                    <a:lumMod val="75000"/>
                  </a:schemeClr>
                </a:solidFill>
                <a:latin typeface="Helvetica" pitchFamily="34" charset="0"/>
              </a:rPr>
              <a:t>de un modelo</a:t>
            </a:r>
            <a:r>
              <a:rPr lang="es-ES" sz="2000" b="1" dirty="0" smtClean="0">
                <a:solidFill>
                  <a:schemeClr val="tx2">
                    <a:lumMod val="75000"/>
                  </a:schemeClr>
                </a:solidFill>
                <a:latin typeface="Helvetica" pitchFamily="34" charset="0"/>
              </a:rPr>
              <a:t>) es cuando las personas creen en todo lo que sale de él.“</a:t>
            </a:r>
          </a:p>
          <a:p>
            <a:pPr marL="0" indent="0" algn="ctr">
              <a:lnSpc>
                <a:spcPct val="100000"/>
              </a:lnSpc>
              <a:spcBef>
                <a:spcPts val="0"/>
              </a:spcBef>
              <a:spcAft>
                <a:spcPts val="0"/>
              </a:spcAft>
              <a:buClr>
                <a:srgbClr val="997D00"/>
              </a:buClr>
              <a:buNone/>
              <a:tabLst>
                <a:tab pos="1885950" algn="l"/>
              </a:tabLst>
            </a:pPr>
            <a:endParaRPr lang="en-US" sz="2000" b="1" dirty="0">
              <a:solidFill>
                <a:schemeClr val="tx2">
                  <a:lumMod val="75000"/>
                </a:schemeClr>
              </a:solidFill>
              <a:latin typeface="Helvetica" pitchFamily="34" charset="0"/>
            </a:endParaRPr>
          </a:p>
          <a:p>
            <a:pPr marL="0" indent="0" algn="r">
              <a:spcBef>
                <a:spcPts val="0"/>
              </a:spcBef>
              <a:buClr>
                <a:srgbClr val="997D00"/>
              </a:buClr>
              <a:buNone/>
              <a:tabLst>
                <a:tab pos="1885950" algn="l"/>
              </a:tabLst>
            </a:pPr>
            <a:r>
              <a:rPr lang="en-US" sz="2000" b="1" dirty="0">
                <a:solidFill>
                  <a:schemeClr val="tx2">
                    <a:lumMod val="75000"/>
                  </a:schemeClr>
                </a:solidFill>
                <a:latin typeface="Helvetica" pitchFamily="34" charset="0"/>
              </a:rPr>
              <a:t>David X. Li</a:t>
            </a:r>
          </a:p>
          <a:p>
            <a:pPr marL="0" indent="0" algn="ctr">
              <a:lnSpc>
                <a:spcPct val="100000"/>
              </a:lnSpc>
              <a:spcBef>
                <a:spcPts val="0"/>
              </a:spcBef>
              <a:spcAft>
                <a:spcPts val="0"/>
              </a:spcAft>
              <a:buClr>
                <a:srgbClr val="997D00"/>
              </a:buClr>
              <a:buNone/>
              <a:tabLst>
                <a:tab pos="1885950" algn="l"/>
              </a:tabLst>
            </a:pPr>
            <a:endParaRPr lang="en-US" sz="2000" b="1" dirty="0">
              <a:solidFill>
                <a:schemeClr val="tx2">
                  <a:lumMod val="75000"/>
                </a:schemeClr>
              </a:solidFill>
              <a:latin typeface="Helvetica" pitchFamily="34" charset="0"/>
            </a:endParaRPr>
          </a:p>
        </p:txBody>
      </p:sp>
      <p:sp>
        <p:nvSpPr>
          <p:cNvPr id="51" name="Rectangle 50"/>
          <p:cNvSpPr/>
          <p:nvPr>
            <p:custDataLst>
              <p:tags r:id="rId2"/>
            </p:custDataLst>
          </p:nvPr>
        </p:nvSpPr>
        <p:spPr>
          <a:xfrm>
            <a:off x="539451" y="1216401"/>
            <a:ext cx="8226424" cy="730523"/>
          </a:xfrm>
          <a:prstGeom prst="rect">
            <a:avLst/>
          </a:prstGeom>
          <a:solidFill>
            <a:srgbClr val="FFFFFF">
              <a:lumMod val="95000"/>
              <a:alpha val="18000"/>
            </a:srgbClr>
          </a:solidFill>
          <a:ln w="19050">
            <a:noFill/>
            <a:round/>
            <a:headEnd/>
            <a:tailEnd/>
          </a:ln>
          <a:effectLst>
            <a:outerShdw blurRad="50800" dist="38100" dir="2700000" algn="tl" rotWithShape="0">
              <a:prstClr val="black">
                <a:alpha val="40000"/>
              </a:prstClr>
            </a:outerShdw>
          </a:effectLst>
        </p:spPr>
        <p:txBody>
          <a:bodyPr wrap="square" anchor="t"/>
          <a:lstStyle/>
          <a:p>
            <a:pPr marL="0" marR="0" lvl="0" indent="0" defTabSz="914400" eaLnBrk="1" fontAlgn="auto" latinLnBrk="0" hangingPunct="1">
              <a:lnSpc>
                <a:spcPct val="90000"/>
              </a:lnSpc>
              <a:spcBef>
                <a:spcPct val="0"/>
              </a:spcBef>
              <a:spcAft>
                <a:spcPts val="300"/>
              </a:spcAft>
              <a:buClr>
                <a:srgbClr val="001A48"/>
              </a:buClr>
              <a:buSzTx/>
              <a:buFontTx/>
              <a:buNone/>
              <a:tabLst/>
              <a:defRPr/>
            </a:pPr>
            <a:endParaRPr kumimoji="0" lang="es-ES" sz="1100" b="1" i="0" u="none" strike="noStrike" kern="0" cap="none" spc="0" normalizeH="0" baseline="0" noProof="0" smtClean="0">
              <a:ln>
                <a:noFill/>
              </a:ln>
              <a:solidFill>
                <a:srgbClr val="000000"/>
              </a:solidFill>
              <a:effectLst/>
              <a:uLnTx/>
              <a:uFillTx/>
              <a:latin typeface="Arial" charset="0"/>
            </a:endParaRPr>
          </a:p>
        </p:txBody>
      </p:sp>
      <mc:AlternateContent xmlns:mc="http://schemas.openxmlformats.org/markup-compatibility/2006" xmlns:a14="http://schemas.microsoft.com/office/drawing/2010/main">
        <mc:Choice Requires="a14">
          <p:sp>
            <p:nvSpPr>
              <p:cNvPr id="52" name="TextBox 51"/>
              <p:cNvSpPr txBox="1"/>
              <p:nvPr>
                <p:custDataLst>
                  <p:tags r:id="rId3"/>
                </p:custDataLst>
              </p:nvPr>
            </p:nvSpPr>
            <p:spPr>
              <a:xfrm>
                <a:off x="504771" y="1244347"/>
                <a:ext cx="8383642" cy="523220"/>
              </a:xfrm>
              <a:prstGeom prst="rect">
                <a:avLst/>
              </a:prstGeom>
              <a:noFill/>
            </p:spPr>
            <p:txBody>
              <a:bodyPr wrap="non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s-ES" sz="2800" i="1" smtClean="0">
                          <a:solidFill>
                            <a:srgbClr val="000000"/>
                          </a:solidFill>
                          <a:latin typeface="Cambria Math"/>
                        </a:rPr>
                        <m:t>𝑃𝑟</m:t>
                      </m:r>
                      <m:d>
                        <m:dPr>
                          <m:begChr m:val="["/>
                          <m:endChr m:val="]"/>
                          <m:ctrlPr>
                            <a:rPr lang="es-ES" sz="2800" i="1" smtClean="0">
                              <a:solidFill>
                                <a:srgbClr val="000000"/>
                              </a:solidFill>
                              <a:latin typeface="Cambria Math"/>
                            </a:rPr>
                          </m:ctrlPr>
                        </m:dPr>
                        <m:e>
                          <m:sSub>
                            <m:sSubPr>
                              <m:ctrlPr>
                                <a:rPr lang="es-ES" sz="2800" i="1" smtClean="0">
                                  <a:solidFill>
                                    <a:srgbClr val="000000"/>
                                  </a:solidFill>
                                  <a:latin typeface="Cambria Math"/>
                                </a:rPr>
                              </m:ctrlPr>
                            </m:sSubPr>
                            <m:e>
                              <m:r>
                                <a:rPr lang="es-ES" sz="2800" i="1" smtClean="0">
                                  <a:solidFill>
                                    <a:srgbClr val="000000"/>
                                  </a:solidFill>
                                  <a:latin typeface="Cambria Math"/>
                                </a:rPr>
                                <m:t>𝑇</m:t>
                              </m:r>
                            </m:e>
                            <m:sub>
                              <m:r>
                                <a:rPr lang="es-ES" sz="2800" i="1" smtClean="0">
                                  <a:solidFill>
                                    <a:srgbClr val="000000"/>
                                  </a:solidFill>
                                  <a:latin typeface="Cambria Math"/>
                                </a:rPr>
                                <m:t>𝐴</m:t>
                              </m:r>
                            </m:sub>
                          </m:sSub>
                          <m:r>
                            <a:rPr lang="es-ES" sz="2800" i="1" smtClean="0">
                              <a:solidFill>
                                <a:srgbClr val="000000"/>
                              </a:solidFill>
                              <a:latin typeface="Cambria Math"/>
                              <a:ea typeface="Cambria Math"/>
                            </a:rPr>
                            <m:t>&lt;1, </m:t>
                          </m:r>
                          <m:sSub>
                            <m:sSubPr>
                              <m:ctrlPr>
                                <a:rPr lang="es-ES" sz="2800" i="1" smtClean="0">
                                  <a:solidFill>
                                    <a:srgbClr val="000000"/>
                                  </a:solidFill>
                                  <a:latin typeface="Cambria Math"/>
                                  <a:ea typeface="Cambria Math"/>
                                </a:rPr>
                              </m:ctrlPr>
                            </m:sSubPr>
                            <m:e>
                              <m:r>
                                <a:rPr lang="es-ES" sz="2800" i="1" smtClean="0">
                                  <a:solidFill>
                                    <a:srgbClr val="000000"/>
                                  </a:solidFill>
                                  <a:latin typeface="Cambria Math"/>
                                  <a:ea typeface="Cambria Math"/>
                                </a:rPr>
                                <m:t>𝑇</m:t>
                              </m:r>
                            </m:e>
                            <m:sub>
                              <m:r>
                                <a:rPr lang="es-ES" sz="2800" i="1" smtClean="0">
                                  <a:solidFill>
                                    <a:srgbClr val="000000"/>
                                  </a:solidFill>
                                  <a:latin typeface="Cambria Math"/>
                                  <a:ea typeface="Cambria Math"/>
                                </a:rPr>
                                <m:t>𝐵</m:t>
                              </m:r>
                            </m:sub>
                          </m:sSub>
                          <m:r>
                            <a:rPr lang="es-ES" sz="2800" i="1" smtClean="0">
                              <a:solidFill>
                                <a:srgbClr val="000000"/>
                              </a:solidFill>
                              <a:latin typeface="Cambria Math"/>
                              <a:ea typeface="Cambria Math"/>
                            </a:rPr>
                            <m:t>&lt;1</m:t>
                          </m:r>
                        </m:e>
                      </m:d>
                      <m:r>
                        <a:rPr lang="es-ES" sz="2800" i="1" smtClean="0">
                          <a:solidFill>
                            <a:srgbClr val="000000"/>
                          </a:solidFill>
                          <a:latin typeface="Cambria Math"/>
                        </a:rPr>
                        <m:t>= </m:t>
                      </m:r>
                      <m:sSub>
                        <m:sSubPr>
                          <m:ctrlPr>
                            <a:rPr lang="es-ES" sz="2800" i="1" smtClean="0">
                              <a:solidFill>
                                <a:srgbClr val="000000"/>
                              </a:solidFill>
                              <a:latin typeface="Cambria Math"/>
                            </a:rPr>
                          </m:ctrlPr>
                        </m:sSubPr>
                        <m:e>
                          <m:r>
                            <m:rPr>
                              <m:sty m:val="p"/>
                            </m:rPr>
                            <a:rPr lang="el-GR" sz="2800" i="1" smtClean="0">
                              <a:solidFill>
                                <a:srgbClr val="000000"/>
                              </a:solidFill>
                              <a:latin typeface="Cambria Math"/>
                            </a:rPr>
                            <m:t>ϕ</m:t>
                          </m:r>
                        </m:e>
                        <m:sub>
                          <m:r>
                            <a:rPr lang="es-ES" sz="2800" i="1" smtClean="0">
                              <a:solidFill>
                                <a:srgbClr val="000000"/>
                              </a:solidFill>
                              <a:latin typeface="Cambria Math"/>
                            </a:rPr>
                            <m:t>2</m:t>
                          </m:r>
                        </m:sub>
                      </m:sSub>
                      <m:d>
                        <m:dPr>
                          <m:begChr m:val="["/>
                          <m:endChr m:val="]"/>
                          <m:ctrlPr>
                            <a:rPr lang="es-ES" sz="2800" i="1" smtClean="0">
                              <a:solidFill>
                                <a:srgbClr val="000000"/>
                              </a:solidFill>
                              <a:latin typeface="Cambria Math"/>
                            </a:rPr>
                          </m:ctrlPr>
                        </m:dPr>
                        <m:e>
                          <m:sSup>
                            <m:sSupPr>
                              <m:ctrlPr>
                                <a:rPr lang="es-ES" sz="2800" i="1" smtClean="0">
                                  <a:solidFill>
                                    <a:srgbClr val="000000"/>
                                  </a:solidFill>
                                  <a:latin typeface="Cambria Math"/>
                                </a:rPr>
                              </m:ctrlPr>
                            </m:sSupPr>
                            <m:e>
                              <m:r>
                                <m:rPr>
                                  <m:sty m:val="p"/>
                                </m:rPr>
                                <a:rPr lang="el-GR" sz="2800" i="1" smtClean="0">
                                  <a:solidFill>
                                    <a:srgbClr val="000000"/>
                                  </a:solidFill>
                                  <a:latin typeface="Cambria Math"/>
                                </a:rPr>
                                <m:t>ϕ</m:t>
                              </m:r>
                            </m:e>
                            <m:sup>
                              <m:r>
                                <a:rPr lang="es-ES" sz="2800" i="1" smtClean="0">
                                  <a:solidFill>
                                    <a:srgbClr val="000000"/>
                                  </a:solidFill>
                                  <a:latin typeface="Cambria Math"/>
                                </a:rPr>
                                <m:t>−1</m:t>
                              </m:r>
                            </m:sup>
                          </m:sSup>
                          <m:d>
                            <m:dPr>
                              <m:ctrlPr>
                                <a:rPr lang="es-ES" sz="2800" i="1" smtClean="0">
                                  <a:solidFill>
                                    <a:srgbClr val="000000"/>
                                  </a:solidFill>
                                  <a:latin typeface="Cambria Math"/>
                                </a:rPr>
                              </m:ctrlPr>
                            </m:dPr>
                            <m:e>
                              <m:sSub>
                                <m:sSubPr>
                                  <m:ctrlPr>
                                    <a:rPr lang="es-ES" sz="2800" i="1" smtClean="0">
                                      <a:solidFill>
                                        <a:srgbClr val="000000"/>
                                      </a:solidFill>
                                      <a:latin typeface="Cambria Math"/>
                                    </a:rPr>
                                  </m:ctrlPr>
                                </m:sSubPr>
                                <m:e>
                                  <m:r>
                                    <a:rPr lang="es-ES" sz="2800" i="1" smtClean="0">
                                      <a:solidFill>
                                        <a:srgbClr val="000000"/>
                                      </a:solidFill>
                                      <a:latin typeface="Cambria Math"/>
                                    </a:rPr>
                                    <m:t>𝐹</m:t>
                                  </m:r>
                                </m:e>
                                <m:sub>
                                  <m:r>
                                    <a:rPr lang="es-ES" sz="2800" i="1" smtClean="0">
                                      <a:solidFill>
                                        <a:srgbClr val="000000"/>
                                      </a:solidFill>
                                      <a:latin typeface="Cambria Math"/>
                                    </a:rPr>
                                    <m:t>𝐴</m:t>
                                  </m:r>
                                </m:sub>
                              </m:sSub>
                              <m:d>
                                <m:dPr>
                                  <m:ctrlPr>
                                    <a:rPr lang="es-ES" sz="2800" i="1" smtClean="0">
                                      <a:solidFill>
                                        <a:srgbClr val="000000"/>
                                      </a:solidFill>
                                      <a:latin typeface="Cambria Math"/>
                                    </a:rPr>
                                  </m:ctrlPr>
                                </m:dPr>
                                <m:e>
                                  <m:r>
                                    <a:rPr lang="es-ES" sz="2800" i="1" smtClean="0">
                                      <a:solidFill>
                                        <a:srgbClr val="000000"/>
                                      </a:solidFill>
                                      <a:latin typeface="Cambria Math"/>
                                    </a:rPr>
                                    <m:t>1</m:t>
                                  </m:r>
                                </m:e>
                              </m:d>
                            </m:e>
                          </m:d>
                          <m:r>
                            <a:rPr lang="es-ES" sz="2800" i="1" smtClean="0">
                              <a:solidFill>
                                <a:srgbClr val="000000"/>
                              </a:solidFill>
                              <a:latin typeface="Cambria Math"/>
                            </a:rPr>
                            <m:t>, </m:t>
                          </m:r>
                          <m:sSup>
                            <m:sSupPr>
                              <m:ctrlPr>
                                <a:rPr lang="es-ES" sz="2800" i="1" smtClean="0">
                                  <a:solidFill>
                                    <a:srgbClr val="000000"/>
                                  </a:solidFill>
                                  <a:latin typeface="Cambria Math"/>
                                </a:rPr>
                              </m:ctrlPr>
                            </m:sSupPr>
                            <m:e>
                              <m:r>
                                <m:rPr>
                                  <m:sty m:val="p"/>
                                </m:rPr>
                                <a:rPr lang="el-GR" sz="2800" i="1" smtClean="0">
                                  <a:solidFill>
                                    <a:srgbClr val="000000"/>
                                  </a:solidFill>
                                  <a:latin typeface="Cambria Math"/>
                                </a:rPr>
                                <m:t>ϕ</m:t>
                              </m:r>
                            </m:e>
                            <m:sup>
                              <m:r>
                                <a:rPr lang="es-ES" sz="2800" i="1" smtClean="0">
                                  <a:solidFill>
                                    <a:srgbClr val="000000"/>
                                  </a:solidFill>
                                  <a:latin typeface="Cambria Math"/>
                                </a:rPr>
                                <m:t>−1</m:t>
                              </m:r>
                            </m:sup>
                          </m:sSup>
                          <m:d>
                            <m:dPr>
                              <m:ctrlPr>
                                <a:rPr lang="es-ES" sz="2800" i="1" smtClean="0">
                                  <a:solidFill>
                                    <a:srgbClr val="000000"/>
                                  </a:solidFill>
                                  <a:latin typeface="Cambria Math"/>
                                </a:rPr>
                              </m:ctrlPr>
                            </m:dPr>
                            <m:e>
                              <m:sSub>
                                <m:sSubPr>
                                  <m:ctrlPr>
                                    <a:rPr lang="es-ES" sz="2800" i="1" smtClean="0">
                                      <a:solidFill>
                                        <a:srgbClr val="000000"/>
                                      </a:solidFill>
                                      <a:latin typeface="Cambria Math"/>
                                    </a:rPr>
                                  </m:ctrlPr>
                                </m:sSubPr>
                                <m:e>
                                  <m:r>
                                    <a:rPr lang="es-ES" sz="2800" i="1" smtClean="0">
                                      <a:solidFill>
                                        <a:srgbClr val="000000"/>
                                      </a:solidFill>
                                      <a:latin typeface="Cambria Math"/>
                                    </a:rPr>
                                    <m:t>𝐹</m:t>
                                  </m:r>
                                </m:e>
                                <m:sub>
                                  <m:r>
                                    <a:rPr lang="es-ES" sz="2800" i="1" smtClean="0">
                                      <a:solidFill>
                                        <a:srgbClr val="000000"/>
                                      </a:solidFill>
                                      <a:latin typeface="Cambria Math"/>
                                    </a:rPr>
                                    <m:t>𝐵</m:t>
                                  </m:r>
                                </m:sub>
                              </m:sSub>
                              <m:d>
                                <m:dPr>
                                  <m:ctrlPr>
                                    <a:rPr lang="es-ES" sz="2800" i="1" smtClean="0">
                                      <a:solidFill>
                                        <a:srgbClr val="000000"/>
                                      </a:solidFill>
                                      <a:latin typeface="Cambria Math"/>
                                    </a:rPr>
                                  </m:ctrlPr>
                                </m:dPr>
                                <m:e>
                                  <m:r>
                                    <a:rPr lang="es-ES" sz="2800" i="1" smtClean="0">
                                      <a:solidFill>
                                        <a:srgbClr val="000000"/>
                                      </a:solidFill>
                                      <a:latin typeface="Cambria Math"/>
                                    </a:rPr>
                                    <m:t>1</m:t>
                                  </m:r>
                                </m:e>
                              </m:d>
                            </m:e>
                          </m:d>
                          <m:r>
                            <a:rPr lang="es-ES" sz="2800" i="1" smtClean="0">
                              <a:solidFill>
                                <a:srgbClr val="000000"/>
                              </a:solidFill>
                              <a:latin typeface="Cambria Math"/>
                            </a:rPr>
                            <m:t>, </m:t>
                          </m:r>
                          <m:r>
                            <a:rPr lang="es-ES" sz="2800" i="1" smtClean="0">
                              <a:solidFill>
                                <a:srgbClr val="000000"/>
                              </a:solidFill>
                              <a:latin typeface="Cambria Math"/>
                            </a:rPr>
                            <m:t>𝑌</m:t>
                          </m:r>
                        </m:e>
                      </m:d>
                    </m:oMath>
                  </m:oMathPara>
                </a14:m>
                <a:endParaRPr lang="es-ES" sz="2800" dirty="0">
                  <a:solidFill>
                    <a:srgbClr val="000000"/>
                  </a:solidFill>
                  <a:latin typeface="Arial" charset="0"/>
                </a:endParaRPr>
              </a:p>
            </p:txBody>
          </p:sp>
        </mc:Choice>
        <mc:Fallback xmlns="">
          <p:sp>
            <p:nvSpPr>
              <p:cNvPr id="52" name="TextBox 51"/>
              <p:cNvSpPr txBox="1">
                <a:spLocks noRot="1" noChangeAspect="1" noMove="1" noResize="1" noEditPoints="1" noAdjustHandles="1" noChangeArrowheads="1" noChangeShapeType="1" noTextEdit="1"/>
              </p:cNvSpPr>
              <p:nvPr>
                <p:custDataLst>
                  <p:tags r:id="rId6"/>
                </p:custDataLst>
              </p:nvPr>
            </p:nvSpPr>
            <p:spPr>
              <a:xfrm>
                <a:off x="504771" y="1244347"/>
                <a:ext cx="8383642" cy="523220"/>
              </a:xfrm>
              <a:prstGeom prst="rect">
                <a:avLst/>
              </a:prstGeom>
              <a:blipFill rotWithShape="1">
                <a:blip r:embed="rId7"/>
                <a:stretch>
                  <a:fillRect/>
                </a:stretch>
              </a:blipFill>
            </p:spPr>
            <p:txBody>
              <a:bodyPr/>
              <a:lstStyle/>
              <a:p>
                <a:r>
                  <a:rPr lang="es-ES">
                    <a:noFill/>
                  </a:rPr>
                  <a:t> </a:t>
                </a:r>
              </a:p>
            </p:txBody>
          </p:sp>
        </mc:Fallback>
      </mc:AlternateContent>
      <p:sp>
        <p:nvSpPr>
          <p:cNvPr id="7" name="Título 1"/>
          <p:cNvSpPr txBox="1">
            <a:spLocks/>
          </p:cNvSpPr>
          <p:nvPr/>
        </p:nvSpPr>
        <p:spPr>
          <a:xfrm>
            <a:off x="467544" y="10319"/>
            <a:ext cx="7323906" cy="8149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500" b="1" dirty="0">
                <a:solidFill>
                  <a:srgbClr val="DD872A"/>
                </a:solidFill>
                <a:latin typeface="Helvetica"/>
                <a:cs typeface="Helvetica"/>
              </a:rPr>
              <a:t>4. </a:t>
            </a:r>
            <a:r>
              <a:rPr lang="es-ES" sz="2500" b="1" dirty="0" smtClean="0">
                <a:solidFill>
                  <a:srgbClr val="DD872A"/>
                </a:solidFill>
                <a:latin typeface="Helvetica"/>
                <a:cs typeface="Helvetica"/>
              </a:rPr>
              <a:t>Conclusiones</a:t>
            </a:r>
          </a:p>
        </p:txBody>
      </p:sp>
    </p:spTree>
    <p:extLst>
      <p:ext uri="{BB962C8B-B14F-4D97-AF65-F5344CB8AC3E}">
        <p14:creationId xmlns:p14="http://schemas.microsoft.com/office/powerpoint/2010/main" val="178474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5"/>
          <a:stretch>
            <a:fillRect/>
          </a:stretch>
        </a:blipFill>
        <a:effectLst/>
      </p:bgPr>
    </p:bg>
    <p:spTree>
      <p:nvGrpSpPr>
        <p:cNvPr id="1" name=""/>
        <p:cNvGrpSpPr/>
        <p:nvPr/>
      </p:nvGrpSpPr>
      <p:grpSpPr>
        <a:xfrm>
          <a:off x="0" y="0"/>
          <a:ext cx="0" cy="0"/>
          <a:chOff x="0" y="0"/>
          <a:chExt cx="0" cy="0"/>
        </a:xfrm>
      </p:grpSpPr>
      <p:sp>
        <p:nvSpPr>
          <p:cNvPr id="20" name="Freeform 19"/>
          <p:cNvSpPr/>
          <p:nvPr>
            <p:custDataLst>
              <p:tags r:id="rId1"/>
            </p:custDataLst>
          </p:nvPr>
        </p:nvSpPr>
        <p:spPr>
          <a:xfrm>
            <a:off x="1395144" y="2067694"/>
            <a:ext cx="5030507" cy="2348814"/>
          </a:xfrm>
          <a:custGeom>
            <a:avLst/>
            <a:gdLst>
              <a:gd name="connsiteX0" fmla="*/ 0 w 5374934"/>
              <a:gd name="connsiteY0" fmla="*/ 3324529 h 3324529"/>
              <a:gd name="connsiteX1" fmla="*/ 2088108 w 5374934"/>
              <a:gd name="connsiteY1" fmla="*/ 3078869 h 3324529"/>
              <a:gd name="connsiteX2" fmla="*/ 3575714 w 5374934"/>
              <a:gd name="connsiteY2" fmla="*/ 2355538 h 3324529"/>
              <a:gd name="connsiteX3" fmla="*/ 5227093 w 5374934"/>
              <a:gd name="connsiteY3" fmla="*/ 185544 h 3324529"/>
              <a:gd name="connsiteX4" fmla="*/ 5295332 w 5374934"/>
              <a:gd name="connsiteY4" fmla="*/ 117305 h 3324529"/>
              <a:gd name="connsiteX5" fmla="*/ 5295332 w 5374934"/>
              <a:gd name="connsiteY5" fmla="*/ 117305 h 3324529"/>
              <a:gd name="connsiteX0" fmla="*/ 0 w 5374934"/>
              <a:gd name="connsiteY0" fmla="*/ 3324529 h 3324529"/>
              <a:gd name="connsiteX1" fmla="*/ 2088108 w 5374934"/>
              <a:gd name="connsiteY1" fmla="*/ 3078869 h 3324529"/>
              <a:gd name="connsiteX2" fmla="*/ 3575714 w 5374934"/>
              <a:gd name="connsiteY2" fmla="*/ 2355538 h 3324529"/>
              <a:gd name="connsiteX3" fmla="*/ 5227093 w 5374934"/>
              <a:gd name="connsiteY3" fmla="*/ 185544 h 3324529"/>
              <a:gd name="connsiteX4" fmla="*/ 5295332 w 5374934"/>
              <a:gd name="connsiteY4" fmla="*/ 117305 h 3324529"/>
              <a:gd name="connsiteX0" fmla="*/ 0 w 5227093"/>
              <a:gd name="connsiteY0" fmla="*/ 3138985 h 3138985"/>
              <a:gd name="connsiteX1" fmla="*/ 2088108 w 5227093"/>
              <a:gd name="connsiteY1" fmla="*/ 2893325 h 3138985"/>
              <a:gd name="connsiteX2" fmla="*/ 3575714 w 5227093"/>
              <a:gd name="connsiteY2" fmla="*/ 2169994 h 3138985"/>
              <a:gd name="connsiteX3" fmla="*/ 5227093 w 5227093"/>
              <a:gd name="connsiteY3" fmla="*/ 0 h 3138985"/>
              <a:gd name="connsiteX0" fmla="*/ 0 w 5022377"/>
              <a:gd name="connsiteY0" fmla="*/ 3125337 h 3125337"/>
              <a:gd name="connsiteX1" fmla="*/ 2088108 w 5022377"/>
              <a:gd name="connsiteY1" fmla="*/ 2879677 h 3125337"/>
              <a:gd name="connsiteX2" fmla="*/ 3575714 w 5022377"/>
              <a:gd name="connsiteY2" fmla="*/ 2156346 h 3125337"/>
              <a:gd name="connsiteX3" fmla="*/ 5022377 w 5022377"/>
              <a:gd name="connsiteY3" fmla="*/ 0 h 3125337"/>
            </a:gdLst>
            <a:ahLst/>
            <a:cxnLst>
              <a:cxn ang="0">
                <a:pos x="connsiteX0" y="connsiteY0"/>
              </a:cxn>
              <a:cxn ang="0">
                <a:pos x="connsiteX1" y="connsiteY1"/>
              </a:cxn>
              <a:cxn ang="0">
                <a:pos x="connsiteX2" y="connsiteY2"/>
              </a:cxn>
              <a:cxn ang="0">
                <a:pos x="connsiteX3" y="connsiteY3"/>
              </a:cxn>
            </a:cxnLst>
            <a:rect l="l" t="t" r="r" b="b"/>
            <a:pathLst>
              <a:path w="5022377" h="3125337">
                <a:moveTo>
                  <a:pt x="0" y="3125337"/>
                </a:moveTo>
                <a:cubicBezTo>
                  <a:pt x="746078" y="3083256"/>
                  <a:pt x="1492156" y="3041175"/>
                  <a:pt x="2088108" y="2879677"/>
                </a:cubicBezTo>
                <a:cubicBezTo>
                  <a:pt x="2684060" y="2718178"/>
                  <a:pt x="3086669" y="2636292"/>
                  <a:pt x="3575714" y="2156346"/>
                </a:cubicBezTo>
                <a:cubicBezTo>
                  <a:pt x="4064759" y="1676400"/>
                  <a:pt x="4735774" y="373039"/>
                  <a:pt x="5022377" y="0"/>
                </a:cubicBezTo>
              </a:path>
            </a:pathLst>
          </a:custGeom>
          <a:noFill/>
          <a:ln>
            <a:solidFill>
              <a:schemeClr val="tx2"/>
            </a:solidFill>
            <a:prstDash val="solid"/>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a:solidFill>
                  <a:srgbClr val="DD872A"/>
                </a:solidFill>
                <a:latin typeface="Helvetica"/>
                <a:cs typeface="Helvetica"/>
              </a:rPr>
              <a:t>1. Definición y fuentes del Riesgo de Modelo</a:t>
            </a:r>
          </a:p>
          <a:p>
            <a:pPr indent="361950" algn="l"/>
            <a:r>
              <a:rPr lang="es-ES" sz="2700" b="1" dirty="0" smtClean="0">
                <a:solidFill>
                  <a:srgbClr val="202B6C"/>
                </a:solidFill>
                <a:latin typeface="Helvetica" pitchFamily="34" charset="0"/>
                <a:ea typeface="ＭＳ Ｐゴシック" pitchFamily="16" charset="-128"/>
              </a:rPr>
              <a:t>Ejemplos </a:t>
            </a:r>
            <a:r>
              <a:rPr lang="es-ES" sz="2700" b="1" dirty="0">
                <a:solidFill>
                  <a:srgbClr val="202B6C"/>
                </a:solidFill>
                <a:latin typeface="Helvetica" pitchFamily="34" charset="0"/>
                <a:ea typeface="ＭＳ Ｐゴシック" pitchFamily="16" charset="-128"/>
              </a:rPr>
              <a:t>- London </a:t>
            </a:r>
            <a:r>
              <a:rPr lang="es-ES" sz="2700" b="1" dirty="0" err="1">
                <a:solidFill>
                  <a:srgbClr val="202B6C"/>
                </a:solidFill>
                <a:latin typeface="Helvetica" pitchFamily="34" charset="0"/>
                <a:ea typeface="ＭＳ Ｐゴシック" pitchFamily="16" charset="-128"/>
              </a:rPr>
              <a:t>Whale</a:t>
            </a:r>
            <a:r>
              <a:rPr lang="es-ES" sz="2700" b="1" dirty="0">
                <a:solidFill>
                  <a:srgbClr val="202B6C"/>
                </a:solidFill>
                <a:latin typeface="Helvetica" pitchFamily="34" charset="0"/>
                <a:ea typeface="ＭＳ Ｐゴシック" pitchFamily="16" charset="-128"/>
              </a:rPr>
              <a:t> (1/2</a:t>
            </a:r>
            <a:r>
              <a:rPr lang="es-ES" sz="2700" b="1" dirty="0" smtClean="0">
                <a:solidFill>
                  <a:srgbClr val="202B6C"/>
                </a:solidFill>
                <a:latin typeface="Helvetica" pitchFamily="34" charset="0"/>
                <a:ea typeface="ＭＳ Ｐゴシック" pitchFamily="16" charset="-128"/>
              </a:rPr>
              <a:t>)</a:t>
            </a:r>
            <a:endParaRPr lang="es-ES" sz="27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2"/>
            </p:custDataLst>
          </p:nvPr>
        </p:nvSpPr>
        <p:spPr>
          <a:xfrm>
            <a:off x="467544" y="925231"/>
            <a:ext cx="8101234" cy="554420"/>
          </a:xfrm>
        </p:spPr>
        <p:txBody>
          <a:bodyPr anchor="ctr">
            <a:normAutofit fontScale="92500" lnSpcReduction="10000"/>
          </a:bodyPr>
          <a:lstStyle/>
          <a:p>
            <a:pPr marL="0" indent="0" algn="ctr">
              <a:lnSpc>
                <a:spcPct val="100000"/>
              </a:lnSpc>
              <a:spcBef>
                <a:spcPts val="0"/>
              </a:spcBef>
              <a:spcAft>
                <a:spcPts val="0"/>
              </a:spcAft>
              <a:buClr>
                <a:srgbClr val="997D00"/>
              </a:buClr>
              <a:buNone/>
              <a:tabLst>
                <a:tab pos="1885950" algn="l"/>
              </a:tabLst>
            </a:pPr>
            <a:r>
              <a:rPr lang="es-ES" sz="1200" b="1" dirty="0">
                <a:solidFill>
                  <a:schemeClr val="tx2">
                    <a:lumMod val="75000"/>
                  </a:schemeClr>
                </a:solidFill>
                <a:latin typeface="Helvetica" pitchFamily="34" charset="0"/>
              </a:rPr>
              <a:t>Las operaciones del </a:t>
            </a:r>
            <a:r>
              <a:rPr lang="es-ES" sz="1200" b="1" dirty="0" err="1">
                <a:solidFill>
                  <a:schemeClr val="tx2">
                    <a:lumMod val="75000"/>
                  </a:schemeClr>
                </a:solidFill>
                <a:latin typeface="Helvetica" pitchFamily="34" charset="0"/>
              </a:rPr>
              <a:t>Chieff</a:t>
            </a:r>
            <a:r>
              <a:rPr lang="es-ES" sz="1200" b="1" dirty="0">
                <a:solidFill>
                  <a:schemeClr val="tx2">
                    <a:lumMod val="75000"/>
                  </a:schemeClr>
                </a:solidFill>
                <a:latin typeface="Helvetica" pitchFamily="34" charset="0"/>
              </a:rPr>
              <a:t> </a:t>
            </a:r>
            <a:r>
              <a:rPr lang="es-ES" sz="1200" b="1" dirty="0" err="1">
                <a:solidFill>
                  <a:schemeClr val="tx2">
                    <a:lumMod val="75000"/>
                  </a:schemeClr>
                </a:solidFill>
                <a:latin typeface="Helvetica" pitchFamily="34" charset="0"/>
              </a:rPr>
              <a:t>Investment</a:t>
            </a:r>
            <a:r>
              <a:rPr lang="es-ES" sz="1200" b="1" dirty="0">
                <a:solidFill>
                  <a:schemeClr val="tx2">
                    <a:lumMod val="75000"/>
                  </a:schemeClr>
                </a:solidFill>
                <a:latin typeface="Helvetica" pitchFamily="34" charset="0"/>
              </a:rPr>
              <a:t> Office de JP Morgan Chase generaron pérdidas de al menos </a:t>
            </a:r>
            <a:r>
              <a:rPr lang="es-ES" sz="1200" b="1" dirty="0" smtClean="0">
                <a:solidFill>
                  <a:schemeClr val="tx2">
                    <a:lumMod val="75000"/>
                  </a:schemeClr>
                </a:solidFill>
                <a:latin typeface="Helvetica" pitchFamily="34" charset="0"/>
              </a:rPr>
              <a:t>USD 5.800 M reconocidas </a:t>
            </a:r>
            <a:r>
              <a:rPr lang="es-ES" sz="1200" b="1" dirty="0">
                <a:solidFill>
                  <a:schemeClr val="tx2">
                    <a:lumMod val="75000"/>
                  </a:schemeClr>
                </a:solidFill>
                <a:latin typeface="Helvetica" pitchFamily="34" charset="0"/>
              </a:rPr>
              <a:t>en mayo de 2012. Las operaciones se realizaban en un mercado muy complejo y el modelo contenía errores en los cálculos…</a:t>
            </a:r>
          </a:p>
        </p:txBody>
      </p:sp>
      <p:sp>
        <p:nvSpPr>
          <p:cNvPr id="25" name="TextBox 24"/>
          <p:cNvSpPr txBox="1"/>
          <p:nvPr>
            <p:custDataLst>
              <p:tags r:id="rId3"/>
            </p:custDataLst>
          </p:nvPr>
        </p:nvSpPr>
        <p:spPr>
          <a:xfrm>
            <a:off x="573088" y="1754188"/>
            <a:ext cx="4153693" cy="295193"/>
          </a:xfrm>
          <a:prstGeom prst="rect">
            <a:avLst/>
          </a:prstGeom>
          <a:solidFill>
            <a:schemeClr val="bg1">
              <a:lumMod val="95000"/>
            </a:schemeClr>
          </a:solidFill>
          <a:ln>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lIns="72000" tIns="0" rIns="0" bIns="0" rtlCol="0" anchor="t" anchorCtr="0">
            <a:noAutofit/>
          </a:bodyPr>
          <a:lstStyle>
            <a:defPPr>
              <a:defRPr lang="es-ES_tradnl"/>
            </a:defPPr>
            <a:lvl1pPr>
              <a:spcBef>
                <a:spcPts val="1200"/>
              </a:spcBef>
              <a:spcAft>
                <a:spcPts val="0"/>
              </a:spcAft>
              <a:defRPr sz="1200" b="1">
                <a:solidFill>
                  <a:srgbClr val="000000"/>
                </a:solidFill>
              </a:defRPr>
            </a:lvl1pPr>
          </a:lstStyle>
          <a:p>
            <a:pPr algn="just" defTabSz="914400" fontAlgn="base">
              <a:defRPr/>
            </a:pPr>
            <a:r>
              <a:rPr lang="es-ES" sz="900" b="0" kern="0" dirty="0" smtClean="0">
                <a:solidFill>
                  <a:srgbClr val="202B6C"/>
                </a:solidFill>
                <a:latin typeface="Helvetica" pitchFamily="34" charset="0"/>
              </a:rPr>
              <a:t>En Enero JPMC </a:t>
            </a:r>
            <a:r>
              <a:rPr lang="es-ES" sz="900" b="0" kern="0" dirty="0">
                <a:solidFill>
                  <a:srgbClr val="202B6C"/>
                </a:solidFill>
                <a:latin typeface="Helvetica" pitchFamily="34" charset="0"/>
              </a:rPr>
              <a:t>cambia el modelo </a:t>
            </a:r>
            <a:r>
              <a:rPr lang="es-ES" sz="900" b="0" kern="0" dirty="0" smtClean="0">
                <a:solidFill>
                  <a:srgbClr val="202B6C"/>
                </a:solidFill>
                <a:latin typeface="Helvetica" pitchFamily="34" charset="0"/>
              </a:rPr>
              <a:t>VaR </a:t>
            </a:r>
            <a:r>
              <a:rPr lang="es-ES" sz="900" b="0" kern="0" dirty="0">
                <a:solidFill>
                  <a:srgbClr val="202B6C"/>
                </a:solidFill>
                <a:latin typeface="Helvetica" pitchFamily="34" charset="0"/>
              </a:rPr>
              <a:t>para el </a:t>
            </a:r>
            <a:r>
              <a:rPr lang="es-ES" sz="900" b="0" kern="0" dirty="0" smtClean="0">
                <a:solidFill>
                  <a:srgbClr val="202B6C"/>
                </a:solidFill>
                <a:latin typeface="Helvetica" pitchFamily="34" charset="0"/>
              </a:rPr>
              <a:t>CIO, reduciéndose a la mitad. En Mayo se vuelve al modelo anterior. </a:t>
            </a:r>
            <a:r>
              <a:rPr lang="es-ES" sz="900" b="0" kern="0" dirty="0" err="1" smtClean="0">
                <a:solidFill>
                  <a:srgbClr val="202B6C"/>
                </a:solidFill>
                <a:latin typeface="Helvetica" pitchFamily="34" charset="0"/>
              </a:rPr>
              <a:t>VaR</a:t>
            </a:r>
            <a:r>
              <a:rPr lang="es-ES" sz="900" b="0" kern="0" dirty="0" smtClean="0">
                <a:solidFill>
                  <a:srgbClr val="202B6C"/>
                </a:solidFill>
                <a:latin typeface="Helvetica" pitchFamily="34" charset="0"/>
              </a:rPr>
              <a:t> diario llegó a superar los 100MUSD</a:t>
            </a:r>
            <a:endParaRPr lang="es-ES" sz="900" b="0" kern="0" dirty="0">
              <a:solidFill>
                <a:srgbClr val="202B6C"/>
              </a:solidFill>
              <a:latin typeface="Helvetica" pitchFamily="34" charset="0"/>
            </a:endParaRPr>
          </a:p>
        </p:txBody>
      </p:sp>
      <p:sp>
        <p:nvSpPr>
          <p:cNvPr id="26" name="TextBox 25"/>
          <p:cNvSpPr txBox="1"/>
          <p:nvPr>
            <p:custDataLst>
              <p:tags r:id="rId4"/>
            </p:custDataLst>
          </p:nvPr>
        </p:nvSpPr>
        <p:spPr>
          <a:xfrm>
            <a:off x="2255183" y="3015957"/>
            <a:ext cx="1399005" cy="682772"/>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_tradnl"/>
            </a:defPPr>
            <a:lvl1pPr>
              <a:spcBef>
                <a:spcPts val="1200"/>
              </a:spcBef>
              <a:spcAft>
                <a:spcPts val="0"/>
              </a:spcAft>
              <a:defRPr sz="1200" b="0">
                <a:solidFill>
                  <a:srgbClr val="000000"/>
                </a:solidFill>
              </a:defRPr>
            </a:lvl1pPr>
          </a:lstStyle>
          <a:p>
            <a:r>
              <a:rPr lang="es-ES" sz="900" dirty="0" smtClean="0">
                <a:solidFill>
                  <a:srgbClr val="202B6C"/>
                </a:solidFill>
                <a:latin typeface="Helvetica" pitchFamily="34" charset="0"/>
              </a:rPr>
              <a:t>Aumenta la inversión en </a:t>
            </a:r>
            <a:r>
              <a:rPr lang="es-ES" sz="900" dirty="0">
                <a:solidFill>
                  <a:srgbClr val="202B6C"/>
                </a:solidFill>
                <a:latin typeface="Helvetica" pitchFamily="34" charset="0"/>
              </a:rPr>
              <a:t>posiciones </a:t>
            </a:r>
            <a:r>
              <a:rPr lang="es-ES" sz="900" dirty="0" smtClean="0">
                <a:solidFill>
                  <a:srgbClr val="202B6C"/>
                </a:solidFill>
                <a:latin typeface="Helvetica" pitchFamily="34" charset="0"/>
              </a:rPr>
              <a:t>largas en IG que financia el incremento de posiciones </a:t>
            </a:r>
            <a:r>
              <a:rPr lang="es-ES" sz="900" dirty="0">
                <a:solidFill>
                  <a:srgbClr val="202B6C"/>
                </a:solidFill>
                <a:latin typeface="Helvetica" pitchFamily="34" charset="0"/>
              </a:rPr>
              <a:t>cortas </a:t>
            </a:r>
            <a:r>
              <a:rPr lang="es-ES" sz="900" dirty="0" smtClean="0">
                <a:solidFill>
                  <a:srgbClr val="202B6C"/>
                </a:solidFill>
                <a:latin typeface="Helvetica" pitchFamily="34" charset="0"/>
              </a:rPr>
              <a:t>en HY</a:t>
            </a:r>
            <a:endParaRPr lang="es-ES" sz="900" dirty="0">
              <a:solidFill>
                <a:srgbClr val="202B6C"/>
              </a:solidFill>
              <a:latin typeface="Helvetica" pitchFamily="34" charset="0"/>
            </a:endParaRPr>
          </a:p>
        </p:txBody>
      </p:sp>
      <p:sp>
        <p:nvSpPr>
          <p:cNvPr id="27" name="TextBox 26"/>
          <p:cNvSpPr txBox="1"/>
          <p:nvPr>
            <p:custDataLst>
              <p:tags r:id="rId5"/>
            </p:custDataLst>
          </p:nvPr>
        </p:nvSpPr>
        <p:spPr>
          <a:xfrm>
            <a:off x="720491" y="3401459"/>
            <a:ext cx="1349308" cy="697319"/>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_tradnl"/>
            </a:defPPr>
            <a:lvl1pPr>
              <a:spcBef>
                <a:spcPts val="1200"/>
              </a:spcBef>
              <a:spcAft>
                <a:spcPts val="0"/>
              </a:spcAft>
              <a:defRPr sz="1200" b="1">
                <a:solidFill>
                  <a:srgbClr val="000000"/>
                </a:solidFill>
              </a:defRPr>
            </a:lvl1pPr>
          </a:lstStyle>
          <a:p>
            <a:r>
              <a:rPr lang="es-ES" sz="900" b="0" dirty="0" smtClean="0">
                <a:solidFill>
                  <a:srgbClr val="202B6C"/>
                </a:solidFill>
                <a:latin typeface="Helvetica" pitchFamily="34" charset="0"/>
              </a:rPr>
              <a:t>Posición inicial corta en High </a:t>
            </a:r>
            <a:r>
              <a:rPr lang="es-ES" sz="900" b="0" dirty="0" err="1" smtClean="0">
                <a:solidFill>
                  <a:srgbClr val="202B6C"/>
                </a:solidFill>
                <a:latin typeface="Helvetica" pitchFamily="34" charset="0"/>
              </a:rPr>
              <a:t>Yield</a:t>
            </a:r>
            <a:r>
              <a:rPr lang="es-ES" sz="900" b="0" dirty="0" smtClean="0">
                <a:solidFill>
                  <a:srgbClr val="202B6C"/>
                </a:solidFill>
                <a:latin typeface="Helvetica" pitchFamily="34" charset="0"/>
              </a:rPr>
              <a:t>. Los </a:t>
            </a:r>
            <a:r>
              <a:rPr lang="es-ES" sz="900" b="0" dirty="0" err="1" smtClean="0">
                <a:solidFill>
                  <a:srgbClr val="202B6C"/>
                </a:solidFill>
                <a:latin typeface="Helvetica" pitchFamily="34" charset="0"/>
              </a:rPr>
              <a:t>traders</a:t>
            </a:r>
            <a:r>
              <a:rPr lang="es-ES" sz="900" b="0" dirty="0" smtClean="0">
                <a:solidFill>
                  <a:srgbClr val="202B6C"/>
                </a:solidFill>
                <a:latin typeface="Helvetica" pitchFamily="34" charset="0"/>
              </a:rPr>
              <a:t> invierten </a:t>
            </a:r>
            <a:r>
              <a:rPr lang="es-ES" sz="900" b="0" dirty="0">
                <a:solidFill>
                  <a:srgbClr val="202B6C"/>
                </a:solidFill>
                <a:latin typeface="Helvetica" pitchFamily="34" charset="0"/>
              </a:rPr>
              <a:t>en posiciones </a:t>
            </a:r>
            <a:r>
              <a:rPr lang="es-ES" sz="900" b="0" dirty="0" smtClean="0">
                <a:solidFill>
                  <a:srgbClr val="202B6C"/>
                </a:solidFill>
                <a:latin typeface="Helvetica" pitchFamily="34" charset="0"/>
              </a:rPr>
              <a:t>largas en </a:t>
            </a:r>
            <a:r>
              <a:rPr lang="es-ES" sz="900" b="0" dirty="0" err="1">
                <a:solidFill>
                  <a:srgbClr val="202B6C"/>
                </a:solidFill>
                <a:latin typeface="Helvetica" pitchFamily="34" charset="0"/>
              </a:rPr>
              <a:t>I</a:t>
            </a:r>
            <a:r>
              <a:rPr lang="es-ES" sz="900" b="0" dirty="0" err="1" smtClean="0">
                <a:solidFill>
                  <a:srgbClr val="202B6C"/>
                </a:solidFill>
                <a:latin typeface="Helvetica" pitchFamily="34" charset="0"/>
              </a:rPr>
              <a:t>nvestment</a:t>
            </a:r>
            <a:r>
              <a:rPr lang="es-ES" sz="900" b="0" dirty="0" smtClean="0">
                <a:solidFill>
                  <a:srgbClr val="202B6C"/>
                </a:solidFill>
                <a:latin typeface="Helvetica" pitchFamily="34" charset="0"/>
              </a:rPr>
              <a:t> </a:t>
            </a:r>
            <a:r>
              <a:rPr lang="es-ES" sz="900" b="0" dirty="0">
                <a:solidFill>
                  <a:srgbClr val="202B6C"/>
                </a:solidFill>
                <a:latin typeface="Helvetica" pitchFamily="34" charset="0"/>
              </a:rPr>
              <a:t>G</a:t>
            </a:r>
            <a:r>
              <a:rPr lang="es-ES" sz="900" b="0" dirty="0" smtClean="0">
                <a:solidFill>
                  <a:srgbClr val="202B6C"/>
                </a:solidFill>
                <a:latin typeface="Helvetica" pitchFamily="34" charset="0"/>
              </a:rPr>
              <a:t>rade.</a:t>
            </a:r>
            <a:endParaRPr lang="es-ES" sz="900" b="0" dirty="0">
              <a:solidFill>
                <a:srgbClr val="202B6C"/>
              </a:solidFill>
              <a:latin typeface="Helvetica" pitchFamily="34" charset="0"/>
            </a:endParaRPr>
          </a:p>
        </p:txBody>
      </p:sp>
      <p:sp>
        <p:nvSpPr>
          <p:cNvPr id="28" name="TextBox 27"/>
          <p:cNvSpPr txBox="1"/>
          <p:nvPr>
            <p:custDataLst>
              <p:tags r:id="rId6"/>
            </p:custDataLst>
          </p:nvPr>
        </p:nvSpPr>
        <p:spPr>
          <a:xfrm>
            <a:off x="3848696" y="2452679"/>
            <a:ext cx="1348069" cy="890596"/>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_tradnl"/>
            </a:defPPr>
            <a:lvl1pPr>
              <a:spcBef>
                <a:spcPts val="1200"/>
              </a:spcBef>
              <a:spcAft>
                <a:spcPts val="0"/>
              </a:spcAft>
              <a:defRPr sz="1200" b="0">
                <a:solidFill>
                  <a:srgbClr val="000000"/>
                </a:solidFill>
              </a:defRPr>
            </a:lvl1pPr>
          </a:lstStyle>
          <a:p>
            <a:r>
              <a:rPr lang="es-ES" sz="900" dirty="0">
                <a:solidFill>
                  <a:srgbClr val="202B6C"/>
                </a:solidFill>
                <a:latin typeface="Helvetica" pitchFamily="34" charset="0"/>
              </a:rPr>
              <a:t>La responsable del </a:t>
            </a:r>
            <a:r>
              <a:rPr lang="es-ES" sz="900" dirty="0" smtClean="0">
                <a:solidFill>
                  <a:srgbClr val="202B6C"/>
                </a:solidFill>
                <a:latin typeface="Helvetica" pitchFamily="34" charset="0"/>
              </a:rPr>
              <a:t>CIO (</a:t>
            </a:r>
            <a:r>
              <a:rPr lang="es-ES" sz="900" dirty="0" err="1" smtClean="0">
                <a:solidFill>
                  <a:srgbClr val="202B6C"/>
                </a:solidFill>
                <a:latin typeface="Helvetica" pitchFamily="34" charset="0"/>
              </a:rPr>
              <a:t>Ina</a:t>
            </a:r>
            <a:r>
              <a:rPr lang="es-ES" sz="900" dirty="0" smtClean="0">
                <a:solidFill>
                  <a:srgbClr val="202B6C"/>
                </a:solidFill>
                <a:latin typeface="Helvetica" pitchFamily="34" charset="0"/>
              </a:rPr>
              <a:t> </a:t>
            </a:r>
            <a:r>
              <a:rPr lang="es-ES" sz="900" dirty="0" err="1" smtClean="0">
                <a:solidFill>
                  <a:srgbClr val="202B6C"/>
                </a:solidFill>
                <a:latin typeface="Helvetica" pitchFamily="34" charset="0"/>
              </a:rPr>
              <a:t>Drew</a:t>
            </a:r>
            <a:r>
              <a:rPr lang="es-ES" sz="900" dirty="0" smtClean="0">
                <a:solidFill>
                  <a:srgbClr val="202B6C"/>
                </a:solidFill>
                <a:latin typeface="Helvetica" pitchFamily="34" charset="0"/>
              </a:rPr>
              <a:t>), </a:t>
            </a:r>
            <a:r>
              <a:rPr lang="es-ES" sz="900" dirty="0">
                <a:solidFill>
                  <a:srgbClr val="202B6C"/>
                </a:solidFill>
                <a:latin typeface="Helvetica" pitchFamily="34" charset="0"/>
              </a:rPr>
              <a:t>suspende la </a:t>
            </a:r>
            <a:r>
              <a:rPr lang="es-ES" sz="900" dirty="0" smtClean="0">
                <a:solidFill>
                  <a:srgbClr val="202B6C"/>
                </a:solidFill>
                <a:latin typeface="Helvetica" pitchFamily="34" charset="0"/>
              </a:rPr>
              <a:t>negociación y se crea una </a:t>
            </a:r>
            <a:r>
              <a:rPr lang="es-ES" sz="900" dirty="0" err="1" smtClean="0">
                <a:solidFill>
                  <a:srgbClr val="202B6C"/>
                </a:solidFill>
                <a:latin typeface="Helvetica" pitchFamily="34" charset="0"/>
              </a:rPr>
              <a:t>task</a:t>
            </a:r>
            <a:r>
              <a:rPr lang="es-ES" sz="900" dirty="0" smtClean="0">
                <a:solidFill>
                  <a:srgbClr val="202B6C"/>
                </a:solidFill>
                <a:latin typeface="Helvetica" pitchFamily="34" charset="0"/>
              </a:rPr>
              <a:t> </a:t>
            </a:r>
            <a:r>
              <a:rPr lang="es-ES" sz="900" dirty="0" err="1" smtClean="0">
                <a:solidFill>
                  <a:srgbClr val="202B6C"/>
                </a:solidFill>
                <a:latin typeface="Helvetica" pitchFamily="34" charset="0"/>
              </a:rPr>
              <a:t>force</a:t>
            </a:r>
            <a:r>
              <a:rPr lang="es-ES" sz="900" dirty="0" smtClean="0">
                <a:solidFill>
                  <a:srgbClr val="202B6C"/>
                </a:solidFill>
                <a:latin typeface="Helvetica" pitchFamily="34" charset="0"/>
              </a:rPr>
              <a:t> para revisar y tomar control del libro</a:t>
            </a:r>
            <a:endParaRPr lang="es-ES" sz="900" dirty="0">
              <a:solidFill>
                <a:srgbClr val="202B6C"/>
              </a:solidFill>
              <a:latin typeface="Helvetica" pitchFamily="34" charset="0"/>
            </a:endParaRPr>
          </a:p>
        </p:txBody>
      </p:sp>
      <p:sp>
        <p:nvSpPr>
          <p:cNvPr id="29" name="Right Arrow 28"/>
          <p:cNvSpPr/>
          <p:nvPr>
            <p:custDataLst>
              <p:tags r:id="rId7"/>
            </p:custDataLst>
          </p:nvPr>
        </p:nvSpPr>
        <p:spPr>
          <a:xfrm>
            <a:off x="582985" y="4338042"/>
            <a:ext cx="6077247" cy="577013"/>
          </a:xfrm>
          <a:prstGeom prst="rightArrow">
            <a:avLst>
              <a:gd name="adj1" fmla="val 50000"/>
              <a:gd name="adj2" fmla="val 62899"/>
            </a:avLst>
          </a:prstGeom>
          <a:solidFill>
            <a:schemeClr val="bg1">
              <a:lumMod val="85000"/>
            </a:schemeClr>
          </a:solidFill>
          <a:ln>
            <a:solidFill>
              <a:schemeClr val="bg1">
                <a:lumMod val="8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fontAlgn="base">
              <a:spcBef>
                <a:spcPct val="0"/>
              </a:spcBef>
              <a:spcAft>
                <a:spcPct val="0"/>
              </a:spcAft>
              <a:defRPr/>
            </a:pPr>
            <a:endParaRPr lang="es-ES" sz="1000" kern="0" dirty="0" smtClean="0">
              <a:solidFill>
                <a:srgbClr val="FFFFFF"/>
              </a:solidFill>
              <a:latin typeface="Arial"/>
            </a:endParaRPr>
          </a:p>
        </p:txBody>
      </p:sp>
      <p:sp>
        <p:nvSpPr>
          <p:cNvPr id="30" name="Rounded Rectangle 29"/>
          <p:cNvSpPr/>
          <p:nvPr>
            <p:custDataLst>
              <p:tags r:id="rId8"/>
            </p:custDataLst>
          </p:nvPr>
        </p:nvSpPr>
        <p:spPr>
          <a:xfrm>
            <a:off x="2266205" y="4428548"/>
            <a:ext cx="1350000" cy="180000"/>
          </a:xfrm>
          <a:prstGeom prst="roundRect">
            <a:avLst/>
          </a:prstGeom>
          <a:solidFill>
            <a:srgbClr val="202B6C"/>
          </a:solidFill>
          <a:ln>
            <a:solidFill>
              <a:srgbClr val="202B6C"/>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defRPr/>
            </a:pPr>
            <a:r>
              <a:rPr lang="es-ES" sz="1000" b="1" kern="0" dirty="0" smtClean="0">
                <a:solidFill>
                  <a:srgbClr val="FFFFFF"/>
                </a:solidFill>
                <a:latin typeface="Helvetica" pitchFamily="34" charset="0"/>
              </a:rPr>
              <a:t>Febrero</a:t>
            </a:r>
          </a:p>
        </p:txBody>
      </p:sp>
      <p:sp>
        <p:nvSpPr>
          <p:cNvPr id="31" name="Rounded Rectangle 30"/>
          <p:cNvSpPr/>
          <p:nvPr>
            <p:custDataLst>
              <p:tags r:id="rId9"/>
            </p:custDataLst>
          </p:nvPr>
        </p:nvSpPr>
        <p:spPr>
          <a:xfrm>
            <a:off x="718757" y="4428548"/>
            <a:ext cx="1350000" cy="180000"/>
          </a:xfrm>
          <a:prstGeom prst="roundRect">
            <a:avLst/>
          </a:prstGeom>
          <a:solidFill>
            <a:srgbClr val="202B6C"/>
          </a:solidFill>
          <a:ln>
            <a:solidFill>
              <a:srgbClr val="202B6C"/>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defRPr/>
            </a:pPr>
            <a:r>
              <a:rPr lang="es-ES" sz="1000" b="1" kern="0" dirty="0" smtClean="0">
                <a:solidFill>
                  <a:srgbClr val="FFFFFF"/>
                </a:solidFill>
                <a:latin typeface="Helvetica" pitchFamily="34" charset="0"/>
              </a:rPr>
              <a:t>Enero</a:t>
            </a:r>
          </a:p>
        </p:txBody>
      </p:sp>
      <p:sp>
        <p:nvSpPr>
          <p:cNvPr id="32" name="Rounded Rectangle 31"/>
          <p:cNvSpPr/>
          <p:nvPr>
            <p:custDataLst>
              <p:tags r:id="rId10"/>
            </p:custDataLst>
          </p:nvPr>
        </p:nvSpPr>
        <p:spPr>
          <a:xfrm>
            <a:off x="3846765" y="4428548"/>
            <a:ext cx="1350000" cy="180000"/>
          </a:xfrm>
          <a:prstGeom prst="roundRect">
            <a:avLst/>
          </a:prstGeom>
          <a:solidFill>
            <a:srgbClr val="202B6C"/>
          </a:solidFill>
          <a:ln>
            <a:solidFill>
              <a:srgbClr val="202B6C"/>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defRPr/>
            </a:pPr>
            <a:r>
              <a:rPr lang="es-ES" sz="1000" b="1" kern="0" dirty="0" smtClean="0">
                <a:solidFill>
                  <a:srgbClr val="FFFFFF"/>
                </a:solidFill>
                <a:latin typeface="Helvetica" pitchFamily="34" charset="0"/>
              </a:rPr>
              <a:t>Marzo</a:t>
            </a:r>
          </a:p>
        </p:txBody>
      </p:sp>
      <p:sp>
        <p:nvSpPr>
          <p:cNvPr id="33" name="Rounded Rectangle 32"/>
          <p:cNvSpPr/>
          <p:nvPr>
            <p:custDataLst>
              <p:tags r:id="rId11"/>
            </p:custDataLst>
          </p:nvPr>
        </p:nvSpPr>
        <p:spPr>
          <a:xfrm>
            <a:off x="5487754" y="4428548"/>
            <a:ext cx="1350000" cy="180000"/>
          </a:xfrm>
          <a:prstGeom prst="roundRect">
            <a:avLst/>
          </a:prstGeom>
          <a:solidFill>
            <a:srgbClr val="202B6C"/>
          </a:solidFill>
          <a:ln>
            <a:solidFill>
              <a:srgbClr val="202B6C"/>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fontAlgn="base">
              <a:spcBef>
                <a:spcPct val="0"/>
              </a:spcBef>
              <a:spcAft>
                <a:spcPct val="0"/>
              </a:spcAft>
              <a:defRPr/>
            </a:pPr>
            <a:r>
              <a:rPr lang="es-ES" sz="1000" b="1" kern="0" dirty="0" smtClean="0">
                <a:solidFill>
                  <a:srgbClr val="FFFFFF"/>
                </a:solidFill>
                <a:latin typeface="Helvetica" pitchFamily="34" charset="0"/>
              </a:rPr>
              <a:t>Junio</a:t>
            </a:r>
          </a:p>
        </p:txBody>
      </p:sp>
      <p:sp>
        <p:nvSpPr>
          <p:cNvPr id="34" name="TextBox 33"/>
          <p:cNvSpPr txBox="1"/>
          <p:nvPr>
            <p:custDataLst>
              <p:tags r:id="rId12"/>
            </p:custDataLst>
          </p:nvPr>
        </p:nvSpPr>
        <p:spPr>
          <a:xfrm>
            <a:off x="3846764" y="3750118"/>
            <a:ext cx="1350000" cy="587924"/>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
            </a:defPPr>
            <a:lvl1pPr>
              <a:spcBef>
                <a:spcPts val="1200"/>
              </a:spcBef>
              <a:spcAft>
                <a:spcPts val="0"/>
              </a:spcAft>
              <a:defRPr sz="900" b="0">
                <a:solidFill>
                  <a:srgbClr val="202B6C"/>
                </a:solidFill>
                <a:latin typeface="Helvetica" pitchFamily="34" charset="0"/>
              </a:defRPr>
            </a:lvl1pPr>
          </a:lstStyle>
          <a:p>
            <a:r>
              <a:rPr lang="es-ES" dirty="0"/>
              <a:t>La exposición  en las posiciones largas sigue aumentando significativamente</a:t>
            </a:r>
          </a:p>
        </p:txBody>
      </p:sp>
      <p:sp>
        <p:nvSpPr>
          <p:cNvPr id="35" name="TextBox 34"/>
          <p:cNvSpPr txBox="1"/>
          <p:nvPr>
            <p:custDataLst>
              <p:tags r:id="rId13"/>
            </p:custDataLst>
          </p:nvPr>
        </p:nvSpPr>
        <p:spPr>
          <a:xfrm>
            <a:off x="5487755" y="3431377"/>
            <a:ext cx="1350000" cy="800752"/>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
            </a:defPPr>
            <a:lvl1pPr>
              <a:spcBef>
                <a:spcPts val="1200"/>
              </a:spcBef>
              <a:spcAft>
                <a:spcPts val="0"/>
              </a:spcAft>
              <a:defRPr sz="900" b="0">
                <a:solidFill>
                  <a:srgbClr val="202B6C"/>
                </a:solidFill>
                <a:latin typeface="Helvetica" pitchFamily="34" charset="0"/>
              </a:defRPr>
            </a:lvl1pPr>
          </a:lstStyle>
          <a:p>
            <a:r>
              <a:rPr lang="es-ES" dirty="0"/>
              <a:t>J. </a:t>
            </a:r>
            <a:r>
              <a:rPr lang="es-ES" dirty="0" err="1"/>
              <a:t>Dimon</a:t>
            </a:r>
            <a:r>
              <a:rPr lang="es-ES" dirty="0"/>
              <a:t> (CEO) califica la estrategia como: “defectuosa, compleja, mal revisada, mal ejecutada y sin control.”</a:t>
            </a:r>
          </a:p>
        </p:txBody>
      </p:sp>
      <p:sp>
        <p:nvSpPr>
          <p:cNvPr id="36" name="TextBox 35"/>
          <p:cNvSpPr txBox="1"/>
          <p:nvPr>
            <p:custDataLst>
              <p:tags r:id="rId14"/>
            </p:custDataLst>
          </p:nvPr>
        </p:nvSpPr>
        <p:spPr>
          <a:xfrm>
            <a:off x="5487755" y="2755074"/>
            <a:ext cx="1350000" cy="488180"/>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
            </a:defPPr>
            <a:lvl1pPr>
              <a:spcBef>
                <a:spcPts val="1200"/>
              </a:spcBef>
              <a:spcAft>
                <a:spcPts val="0"/>
              </a:spcAft>
              <a:defRPr sz="900" b="0">
                <a:solidFill>
                  <a:srgbClr val="202B6C"/>
                </a:solidFill>
                <a:latin typeface="Helvetica" pitchFamily="34" charset="0"/>
              </a:defRPr>
            </a:lvl1pPr>
          </a:lstStyle>
          <a:p>
            <a:r>
              <a:rPr lang="es-ES" dirty="0"/>
              <a:t>Se cierra la posición y se reconocen pérdidas acumuladas de 5,8bill.</a:t>
            </a:r>
          </a:p>
        </p:txBody>
      </p:sp>
      <p:sp>
        <p:nvSpPr>
          <p:cNvPr id="37" name="TextBox 36"/>
          <p:cNvSpPr txBox="1"/>
          <p:nvPr>
            <p:custDataLst>
              <p:tags r:id="rId15"/>
            </p:custDataLst>
          </p:nvPr>
        </p:nvSpPr>
        <p:spPr>
          <a:xfrm>
            <a:off x="818077" y="4121755"/>
            <a:ext cx="1349309" cy="230832"/>
          </a:xfrm>
          <a:prstGeom prst="rect">
            <a:avLst/>
          </a:prstGeom>
          <a:noFill/>
        </p:spPr>
        <p:txBody>
          <a:bodyPr wrap="square" rtlCol="0">
            <a:spAutoFit/>
          </a:bodyPr>
          <a:lstStyle/>
          <a:p>
            <a:pPr algn="ctr"/>
            <a:r>
              <a:rPr lang="es-ES" sz="900" b="1" dirty="0" smtClean="0">
                <a:solidFill>
                  <a:srgbClr val="202B6C"/>
                </a:solidFill>
                <a:latin typeface="Helvetica" pitchFamily="34" charset="0"/>
              </a:rPr>
              <a:t>100 M$</a:t>
            </a:r>
            <a:endParaRPr lang="es-ES" sz="900" b="1" dirty="0">
              <a:solidFill>
                <a:srgbClr val="202B6C"/>
              </a:solidFill>
              <a:latin typeface="Helvetica" pitchFamily="34" charset="0"/>
            </a:endParaRPr>
          </a:p>
        </p:txBody>
      </p:sp>
      <p:sp>
        <p:nvSpPr>
          <p:cNvPr id="38" name="TextBox 37"/>
          <p:cNvSpPr txBox="1"/>
          <p:nvPr>
            <p:custDataLst>
              <p:tags r:id="rId16"/>
            </p:custDataLst>
          </p:nvPr>
        </p:nvSpPr>
        <p:spPr>
          <a:xfrm>
            <a:off x="2271675" y="3928664"/>
            <a:ext cx="1349309" cy="230832"/>
          </a:xfrm>
          <a:prstGeom prst="rect">
            <a:avLst/>
          </a:prstGeom>
          <a:noFill/>
        </p:spPr>
        <p:txBody>
          <a:bodyPr wrap="square" rtlCol="0">
            <a:spAutoFit/>
          </a:bodyPr>
          <a:lstStyle/>
          <a:p>
            <a:pPr algn="ctr"/>
            <a:r>
              <a:rPr lang="es-ES" sz="900" b="1" dirty="0" smtClean="0">
                <a:solidFill>
                  <a:srgbClr val="202B6C"/>
                </a:solidFill>
                <a:latin typeface="Helvetica" pitchFamily="34" charset="0"/>
              </a:rPr>
              <a:t>169 M$</a:t>
            </a:r>
            <a:endParaRPr lang="es-ES" sz="900" b="1" dirty="0">
              <a:solidFill>
                <a:srgbClr val="202B6C"/>
              </a:solidFill>
              <a:latin typeface="Helvetica" pitchFamily="34" charset="0"/>
            </a:endParaRPr>
          </a:p>
        </p:txBody>
      </p:sp>
      <p:sp>
        <p:nvSpPr>
          <p:cNvPr id="39" name="TextBox 38"/>
          <p:cNvSpPr txBox="1"/>
          <p:nvPr>
            <p:custDataLst>
              <p:tags r:id="rId17"/>
            </p:custDataLst>
          </p:nvPr>
        </p:nvSpPr>
        <p:spPr>
          <a:xfrm>
            <a:off x="3787832" y="3344087"/>
            <a:ext cx="1349309" cy="230832"/>
          </a:xfrm>
          <a:prstGeom prst="rect">
            <a:avLst/>
          </a:prstGeom>
          <a:noFill/>
        </p:spPr>
        <p:txBody>
          <a:bodyPr wrap="square" rtlCol="0">
            <a:spAutoFit/>
          </a:bodyPr>
          <a:lstStyle/>
          <a:p>
            <a:pPr algn="ctr"/>
            <a:r>
              <a:rPr lang="es-ES" sz="900" b="1" dirty="0" smtClean="0">
                <a:solidFill>
                  <a:srgbClr val="202B6C"/>
                </a:solidFill>
                <a:latin typeface="Helvetica" pitchFamily="34" charset="0"/>
              </a:rPr>
              <a:t>718 M$</a:t>
            </a:r>
            <a:endParaRPr lang="es-ES" sz="900" b="1" dirty="0">
              <a:solidFill>
                <a:srgbClr val="202B6C"/>
              </a:solidFill>
              <a:latin typeface="Helvetica" pitchFamily="34" charset="0"/>
            </a:endParaRPr>
          </a:p>
        </p:txBody>
      </p:sp>
      <p:sp>
        <p:nvSpPr>
          <p:cNvPr id="40" name="TextBox 39"/>
          <p:cNvSpPr txBox="1"/>
          <p:nvPr>
            <p:custDataLst>
              <p:tags r:id="rId18"/>
            </p:custDataLst>
          </p:nvPr>
        </p:nvSpPr>
        <p:spPr>
          <a:xfrm>
            <a:off x="5663654" y="1786368"/>
            <a:ext cx="1523994" cy="230832"/>
          </a:xfrm>
          <a:prstGeom prst="rect">
            <a:avLst/>
          </a:prstGeom>
          <a:noFill/>
        </p:spPr>
        <p:txBody>
          <a:bodyPr wrap="square" rtlCol="0">
            <a:spAutoFit/>
          </a:bodyPr>
          <a:lstStyle/>
          <a:p>
            <a:pPr algn="ctr"/>
            <a:r>
              <a:rPr lang="es-ES" sz="900" b="1" dirty="0" smtClean="0">
                <a:solidFill>
                  <a:srgbClr val="202B6C"/>
                </a:solidFill>
                <a:latin typeface="Helvetica" pitchFamily="34" charset="0"/>
              </a:rPr>
              <a:t>5.800 M$</a:t>
            </a:r>
            <a:endParaRPr lang="es-ES" sz="900" b="1" dirty="0">
              <a:solidFill>
                <a:srgbClr val="202B6C"/>
              </a:solidFill>
              <a:latin typeface="Helvetica" pitchFamily="34" charset="0"/>
            </a:endParaRPr>
          </a:p>
        </p:txBody>
      </p:sp>
      <p:cxnSp>
        <p:nvCxnSpPr>
          <p:cNvPr id="41" name="Straight Connector 40"/>
          <p:cNvCxnSpPr/>
          <p:nvPr>
            <p:custDataLst>
              <p:tags r:id="rId19"/>
            </p:custDataLst>
          </p:nvPr>
        </p:nvCxnSpPr>
        <p:spPr>
          <a:xfrm>
            <a:off x="7020272" y="1635646"/>
            <a:ext cx="284" cy="3279409"/>
          </a:xfrm>
          <a:prstGeom prst="line">
            <a:avLst/>
          </a:prstGeom>
          <a:ln w="222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20"/>
            </p:custDataLst>
          </p:nvPr>
        </p:nvCxnSpPr>
        <p:spPr>
          <a:xfrm>
            <a:off x="7115989" y="1895486"/>
            <a:ext cx="1440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custDataLst>
              <p:tags r:id="rId21"/>
            </p:custDataLst>
          </p:nvPr>
        </p:nvSpPr>
        <p:spPr>
          <a:xfrm>
            <a:off x="7138764" y="1635646"/>
            <a:ext cx="1375698" cy="253916"/>
          </a:xfrm>
          <a:prstGeom prst="rect">
            <a:avLst/>
          </a:prstGeom>
          <a:solidFill>
            <a:schemeClr val="bg1"/>
          </a:solidFill>
        </p:spPr>
        <p:txBody>
          <a:bodyPr wrap="none">
            <a:spAutoFit/>
          </a:bodyPr>
          <a:lstStyle/>
          <a:p>
            <a:pPr algn="ctr"/>
            <a:r>
              <a:rPr lang="es-ES" sz="1050" b="1" dirty="0" smtClean="0">
                <a:solidFill>
                  <a:srgbClr val="002060"/>
                </a:solidFill>
                <a:latin typeface="Helvetica" pitchFamily="34" charset="0"/>
              </a:rPr>
              <a:t>Errores cometidos</a:t>
            </a:r>
            <a:endParaRPr lang="es-ES" sz="1050" b="1" dirty="0">
              <a:solidFill>
                <a:srgbClr val="002060"/>
              </a:solidFill>
              <a:latin typeface="Helvetica" pitchFamily="34" charset="0"/>
            </a:endParaRPr>
          </a:p>
        </p:txBody>
      </p:sp>
      <p:cxnSp>
        <p:nvCxnSpPr>
          <p:cNvPr id="47" name="Straight Connector 46"/>
          <p:cNvCxnSpPr/>
          <p:nvPr>
            <p:custDataLst>
              <p:tags r:id="rId22"/>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custDataLst>
              <p:tags r:id="rId23"/>
            </p:custDataLst>
          </p:nvPr>
        </p:nvSpPr>
        <p:spPr>
          <a:xfrm>
            <a:off x="4125114" y="1416158"/>
            <a:ext cx="1107996" cy="253916"/>
          </a:xfrm>
          <a:prstGeom prst="rect">
            <a:avLst/>
          </a:prstGeom>
          <a:solidFill>
            <a:schemeClr val="bg1"/>
          </a:solidFill>
        </p:spPr>
        <p:txBody>
          <a:bodyPr wrap="none">
            <a:spAutoFit/>
          </a:bodyPr>
          <a:lstStyle/>
          <a:p>
            <a:pPr algn="ctr"/>
            <a:r>
              <a:rPr lang="es-ES" sz="1050" b="1" dirty="0" smtClean="0">
                <a:solidFill>
                  <a:srgbClr val="002060"/>
                </a:solidFill>
                <a:latin typeface="Helvetica" pitchFamily="34" charset="0"/>
              </a:rPr>
              <a:t>London </a:t>
            </a:r>
            <a:r>
              <a:rPr lang="es-ES" sz="1050" b="1" dirty="0" err="1" smtClean="0">
                <a:solidFill>
                  <a:srgbClr val="002060"/>
                </a:solidFill>
                <a:latin typeface="Helvetica" pitchFamily="34" charset="0"/>
              </a:rPr>
              <a:t>Whale</a:t>
            </a:r>
            <a:endParaRPr lang="es-ES" sz="1050" b="1" dirty="0">
              <a:solidFill>
                <a:srgbClr val="002060"/>
              </a:solidFill>
              <a:latin typeface="Helvetica" pitchFamily="34" charset="0"/>
            </a:endParaRPr>
          </a:p>
        </p:txBody>
      </p:sp>
      <p:sp>
        <p:nvSpPr>
          <p:cNvPr id="49" name="Rectangle 48"/>
          <p:cNvSpPr/>
          <p:nvPr/>
        </p:nvSpPr>
        <p:spPr>
          <a:xfrm>
            <a:off x="7253908" y="4007998"/>
            <a:ext cx="1619250" cy="1104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44" name="TextBox 43"/>
          <p:cNvSpPr txBox="1"/>
          <p:nvPr/>
        </p:nvSpPr>
        <p:spPr>
          <a:xfrm>
            <a:off x="7115989" y="3395730"/>
            <a:ext cx="1476498" cy="1260000"/>
          </a:xfrm>
          <a:prstGeom prst="rect">
            <a:avLst/>
          </a:prstGeom>
          <a:solidFill>
            <a:schemeClr val="accent6">
              <a:lumMod val="20000"/>
              <a:lumOff val="80000"/>
            </a:schemeClr>
          </a:solidFill>
          <a:ln w="19050">
            <a:solidFill>
              <a:schemeClr val="accent6">
                <a:lumMod val="20000"/>
                <a:lumOff val="80000"/>
              </a:schemeClr>
            </a:solidFill>
            <a:prstDash val="solid"/>
          </a:ln>
          <a:effectLst/>
        </p:spPr>
        <p:txBody>
          <a:bodyPr wrap="square" lIns="72000" tIns="0" rIns="72000" bIns="0" rtlCol="0" anchor="ctr" anchorCtr="0">
            <a:noAutofit/>
          </a:bodyPr>
          <a:lstStyle>
            <a:defPPr>
              <a:defRPr lang="es-ES_tradnl"/>
            </a:defPPr>
            <a:lvl1pPr>
              <a:spcBef>
                <a:spcPts val="1200"/>
              </a:spcBef>
              <a:spcAft>
                <a:spcPts val="0"/>
              </a:spcAft>
              <a:defRPr sz="1200" b="0">
                <a:solidFill>
                  <a:srgbClr val="000000"/>
                </a:solidFill>
              </a:defRPr>
            </a:lvl1pPr>
          </a:lstStyle>
          <a:p>
            <a:r>
              <a:rPr lang="es-ES" sz="900" b="1" kern="0" dirty="0">
                <a:solidFill>
                  <a:srgbClr val="202B6C"/>
                </a:solidFill>
                <a:latin typeface="Helvetica" pitchFamily="34" charset="0"/>
              </a:rPr>
              <a:t>Existían varias fuentes de errores operativos: algunas hojas debían ser completadas manualmente, lo que generaba errores en las asignaciones de precios</a:t>
            </a:r>
          </a:p>
        </p:txBody>
      </p:sp>
      <p:sp>
        <p:nvSpPr>
          <p:cNvPr id="45" name="TextBox 44"/>
          <p:cNvSpPr txBox="1"/>
          <p:nvPr/>
        </p:nvSpPr>
        <p:spPr>
          <a:xfrm>
            <a:off x="7115989" y="2049378"/>
            <a:ext cx="1476498" cy="1260000"/>
          </a:xfrm>
          <a:prstGeom prst="rect">
            <a:avLst/>
          </a:prstGeom>
          <a:solidFill>
            <a:schemeClr val="accent6">
              <a:lumMod val="20000"/>
              <a:lumOff val="80000"/>
            </a:schemeClr>
          </a:solidFill>
          <a:ln w="19050">
            <a:solidFill>
              <a:schemeClr val="accent6">
                <a:lumMod val="20000"/>
                <a:lumOff val="80000"/>
              </a:schemeClr>
            </a:solidFill>
            <a:prstDash val="solid"/>
          </a:ln>
          <a:effectLst/>
        </p:spPr>
        <p:txBody>
          <a:bodyPr wrap="square" lIns="72000" tIns="0" rIns="72000" bIns="0" rtlCol="0" anchor="ctr" anchorCtr="0">
            <a:noAutofit/>
          </a:bodyPr>
          <a:lstStyle>
            <a:defPPr>
              <a:defRPr lang="es-ES_tradnl"/>
            </a:defPPr>
            <a:lvl1pPr>
              <a:spcBef>
                <a:spcPts val="1200"/>
              </a:spcBef>
              <a:spcAft>
                <a:spcPts val="0"/>
              </a:spcAft>
              <a:defRPr sz="1200" b="0">
                <a:solidFill>
                  <a:srgbClr val="000000"/>
                </a:solidFill>
              </a:defRPr>
            </a:lvl1pPr>
          </a:lstStyle>
          <a:p>
            <a:r>
              <a:rPr lang="es-ES" sz="900" b="1" kern="0" dirty="0" smtClean="0">
                <a:solidFill>
                  <a:srgbClr val="202B6C"/>
                </a:solidFill>
                <a:latin typeface="Helvetica" pitchFamily="34" charset="0"/>
              </a:rPr>
              <a:t>La </a:t>
            </a:r>
            <a:r>
              <a:rPr lang="es-ES" sz="900" b="1" kern="0" dirty="0">
                <a:solidFill>
                  <a:srgbClr val="202B6C"/>
                </a:solidFill>
                <a:latin typeface="Helvetica" pitchFamily="34" charset="0"/>
              </a:rPr>
              <a:t>hoja de cálculo del VaR utilizaba la suma de dos factores en lugar de su promedio, que es lo que pretendía el modelador, silenciando la volatilidad</a:t>
            </a:r>
          </a:p>
        </p:txBody>
      </p:sp>
    </p:spTree>
    <p:extLst>
      <p:ext uri="{BB962C8B-B14F-4D97-AF65-F5344CB8AC3E}">
        <p14:creationId xmlns:p14="http://schemas.microsoft.com/office/powerpoint/2010/main" val="146309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a:solidFill>
                  <a:srgbClr val="DD872A"/>
                </a:solidFill>
                <a:latin typeface="Helvetica"/>
                <a:cs typeface="Helvetica"/>
              </a:rPr>
              <a:t>1. Definición y fuentes del Riesgo de Modelo</a:t>
            </a:r>
          </a:p>
          <a:p>
            <a:pPr indent="361950" algn="l"/>
            <a:r>
              <a:rPr lang="es-ES" sz="2700" b="1" dirty="0" smtClean="0">
                <a:solidFill>
                  <a:srgbClr val="202B6C"/>
                </a:solidFill>
                <a:latin typeface="Helvetica" pitchFamily="34" charset="0"/>
                <a:ea typeface="ＭＳ Ｐゴシック" pitchFamily="16" charset="-128"/>
              </a:rPr>
              <a:t>Ejemplos - London </a:t>
            </a:r>
            <a:r>
              <a:rPr lang="es-ES" sz="2700" b="1" dirty="0" err="1" smtClean="0">
                <a:solidFill>
                  <a:srgbClr val="202B6C"/>
                </a:solidFill>
                <a:latin typeface="Helvetica" pitchFamily="34" charset="0"/>
                <a:ea typeface="ＭＳ Ｐゴシック" pitchFamily="16" charset="-128"/>
              </a:rPr>
              <a:t>Whale</a:t>
            </a:r>
            <a:r>
              <a:rPr lang="es-ES" sz="2700" b="1" dirty="0" smtClean="0">
                <a:solidFill>
                  <a:srgbClr val="202B6C"/>
                </a:solidFill>
                <a:latin typeface="Helvetica" pitchFamily="34" charset="0"/>
                <a:ea typeface="ＭＳ Ｐゴシック" pitchFamily="16" charset="-128"/>
              </a:rPr>
              <a:t> (2/2)</a:t>
            </a:r>
            <a:endParaRPr lang="es-ES" sz="27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1"/>
            </p:custDataLst>
          </p:nvPr>
        </p:nvSpPr>
        <p:spPr>
          <a:xfrm>
            <a:off x="467544" y="893052"/>
            <a:ext cx="8115747"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smtClean="0">
                <a:solidFill>
                  <a:schemeClr val="tx2">
                    <a:lumMod val="75000"/>
                  </a:schemeClr>
                </a:solidFill>
                <a:latin typeface="Helvetica" pitchFamily="34" charset="0"/>
              </a:rPr>
              <a:t>… los errores pusieron de manifiesto el escaso control interno y transparencia del departamento, la insuficiencia de límites y el incumplimiento de las políticas de Riesgo de Modelo</a:t>
            </a:r>
            <a:endParaRPr lang="es-ES" sz="1100" b="1" dirty="0">
              <a:solidFill>
                <a:schemeClr val="tx2">
                  <a:lumMod val="75000"/>
                </a:schemeClr>
              </a:solidFill>
              <a:latin typeface="Helvetica" pitchFamily="34" charset="0"/>
            </a:endParaRPr>
          </a:p>
        </p:txBody>
      </p:sp>
      <p:sp>
        <p:nvSpPr>
          <p:cNvPr id="54" name="Freeform 7"/>
          <p:cNvSpPr>
            <a:spLocks/>
          </p:cNvSpPr>
          <p:nvPr>
            <p:custDataLst>
              <p:tags r:id="rId2"/>
            </p:custDataLst>
          </p:nvPr>
        </p:nvSpPr>
        <p:spPr bwMode="auto">
          <a:xfrm>
            <a:off x="570725" y="2787774"/>
            <a:ext cx="7998053" cy="180000"/>
          </a:xfrm>
          <a:prstGeom prst="rect">
            <a:avLst/>
          </a:prstGeom>
          <a:solidFill>
            <a:srgbClr val="002569"/>
          </a:solidFill>
          <a:ln w="9525" cap="flat" cmpd="sng" algn="ctr">
            <a:solidFill>
              <a:srgbClr val="606060"/>
            </a:solidFill>
            <a:prstDash val="solid"/>
            <a:round/>
            <a:headEnd type="none" w="med" len="med"/>
            <a:tailEnd type="none" w="med" len="med"/>
          </a:ln>
          <a:effectLst/>
        </p:spPr>
        <p:txBody>
          <a:bodyPr lIns="82124" tIns="41061" rIns="82124" bIns="41061" anchor="ctr"/>
          <a:lstStyle/>
          <a:p>
            <a:pPr marL="0" marR="0" lvl="0" indent="0" algn="ctr" defTabSz="814388" eaLnBrk="1" fontAlgn="base" latinLnBrk="0" hangingPunct="1">
              <a:lnSpc>
                <a:spcPct val="9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ndParaRPr>
          </a:p>
        </p:txBody>
      </p:sp>
      <p:sp>
        <p:nvSpPr>
          <p:cNvPr id="55" name="Freeform 10"/>
          <p:cNvSpPr>
            <a:spLocks/>
          </p:cNvSpPr>
          <p:nvPr>
            <p:custDataLst>
              <p:tags r:id="rId3"/>
            </p:custDataLst>
          </p:nvPr>
        </p:nvSpPr>
        <p:spPr bwMode="auto">
          <a:xfrm>
            <a:off x="3434657" y="1707654"/>
            <a:ext cx="2503288" cy="1044000"/>
          </a:xfrm>
          <a:custGeom>
            <a:avLst/>
            <a:gdLst>
              <a:gd name="T0" fmla="*/ 692 w 692"/>
              <a:gd name="T1" fmla="*/ 692 h 1087"/>
              <a:gd name="T2" fmla="*/ 692 w 692"/>
              <a:gd name="T3" fmla="*/ 0 h 1087"/>
              <a:gd name="T4" fmla="*/ 0 w 692"/>
              <a:gd name="T5" fmla="*/ 0 h 1087"/>
              <a:gd name="T6" fmla="*/ 0 w 692"/>
              <a:gd name="T7" fmla="*/ 692 h 1087"/>
              <a:gd name="T8" fmla="*/ 311 w 692"/>
              <a:gd name="T9" fmla="*/ 692 h 1087"/>
              <a:gd name="T10" fmla="*/ 311 w 692"/>
              <a:gd name="T11" fmla="*/ 960 h 1087"/>
              <a:gd name="T12" fmla="*/ 276 w 692"/>
              <a:gd name="T13" fmla="*/ 960 h 1087"/>
              <a:gd name="T14" fmla="*/ 346 w 692"/>
              <a:gd name="T15" fmla="*/ 1087 h 1087"/>
              <a:gd name="T16" fmla="*/ 417 w 692"/>
              <a:gd name="T17" fmla="*/ 960 h 1087"/>
              <a:gd name="T18" fmla="*/ 381 w 692"/>
              <a:gd name="T19" fmla="*/ 960 h 1087"/>
              <a:gd name="T20" fmla="*/ 381 w 692"/>
              <a:gd name="T21" fmla="*/ 692 h 1087"/>
              <a:gd name="T22" fmla="*/ 692 w 692"/>
              <a:gd name="T23" fmla="*/ 692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2" h="1087">
                <a:moveTo>
                  <a:pt x="692" y="692"/>
                </a:moveTo>
                <a:lnTo>
                  <a:pt x="692" y="0"/>
                </a:lnTo>
                <a:lnTo>
                  <a:pt x="0" y="0"/>
                </a:lnTo>
                <a:lnTo>
                  <a:pt x="0" y="692"/>
                </a:lnTo>
                <a:lnTo>
                  <a:pt x="311" y="692"/>
                </a:lnTo>
                <a:lnTo>
                  <a:pt x="311" y="960"/>
                </a:lnTo>
                <a:lnTo>
                  <a:pt x="276" y="960"/>
                </a:lnTo>
                <a:lnTo>
                  <a:pt x="346" y="1087"/>
                </a:lnTo>
                <a:lnTo>
                  <a:pt x="417" y="960"/>
                </a:lnTo>
                <a:lnTo>
                  <a:pt x="381" y="960"/>
                </a:lnTo>
                <a:lnTo>
                  <a:pt x="381" y="692"/>
                </a:lnTo>
                <a:lnTo>
                  <a:pt x="692" y="692"/>
                </a:lnTo>
                <a:close/>
              </a:path>
            </a:pathLst>
          </a:cu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marL="0" marR="0" lvl="0" indent="0" algn="ctr" defTabSz="814388" eaLnBrk="1" fontAlgn="base" latinLnBrk="0" hangingPunct="1">
              <a:lnSpc>
                <a:spcPct val="90000"/>
              </a:lnSpc>
              <a:spcBef>
                <a:spcPct val="0"/>
              </a:spcBef>
              <a:spcAft>
                <a:spcPct val="0"/>
              </a:spcAft>
              <a:buClrTx/>
              <a:buSzTx/>
              <a:buFontTx/>
              <a:buNone/>
              <a:tabLst/>
              <a:defRPr/>
            </a:pPr>
            <a:endParaRPr kumimoji="0" lang="en-US" sz="900" b="0" i="0" u="none" strike="noStrike" kern="0" cap="none" spc="0" normalizeH="0" baseline="0" noProof="0">
              <a:ln>
                <a:noFill/>
              </a:ln>
              <a:solidFill>
                <a:srgbClr val="202B6C"/>
              </a:solidFill>
              <a:effectLst/>
              <a:uLnTx/>
              <a:uFillTx/>
              <a:latin typeface="Helvetica" pitchFamily="34" charset="0"/>
            </a:endParaRPr>
          </a:p>
        </p:txBody>
      </p:sp>
      <p:sp>
        <p:nvSpPr>
          <p:cNvPr id="56" name="Freeform 9"/>
          <p:cNvSpPr>
            <a:spLocks/>
          </p:cNvSpPr>
          <p:nvPr>
            <p:custDataLst>
              <p:tags r:id="rId4"/>
            </p:custDataLst>
          </p:nvPr>
        </p:nvSpPr>
        <p:spPr bwMode="auto">
          <a:xfrm>
            <a:off x="694067" y="1707654"/>
            <a:ext cx="2503288" cy="1044000"/>
          </a:xfrm>
          <a:custGeom>
            <a:avLst/>
            <a:gdLst>
              <a:gd name="T0" fmla="*/ 691 w 691"/>
              <a:gd name="T1" fmla="*/ 692 h 1087"/>
              <a:gd name="T2" fmla="*/ 691 w 691"/>
              <a:gd name="T3" fmla="*/ 0 h 1087"/>
              <a:gd name="T4" fmla="*/ 0 w 691"/>
              <a:gd name="T5" fmla="*/ 0 h 1087"/>
              <a:gd name="T6" fmla="*/ 0 w 691"/>
              <a:gd name="T7" fmla="*/ 692 h 1087"/>
              <a:gd name="T8" fmla="*/ 310 w 691"/>
              <a:gd name="T9" fmla="*/ 692 h 1087"/>
              <a:gd name="T10" fmla="*/ 310 w 691"/>
              <a:gd name="T11" fmla="*/ 960 h 1087"/>
              <a:gd name="T12" fmla="*/ 275 w 691"/>
              <a:gd name="T13" fmla="*/ 960 h 1087"/>
              <a:gd name="T14" fmla="*/ 346 w 691"/>
              <a:gd name="T15" fmla="*/ 1087 h 1087"/>
              <a:gd name="T16" fmla="*/ 416 w 691"/>
              <a:gd name="T17" fmla="*/ 960 h 1087"/>
              <a:gd name="T18" fmla="*/ 381 w 691"/>
              <a:gd name="T19" fmla="*/ 960 h 1087"/>
              <a:gd name="T20" fmla="*/ 381 w 691"/>
              <a:gd name="T21" fmla="*/ 692 h 1087"/>
              <a:gd name="T22" fmla="*/ 691 w 691"/>
              <a:gd name="T23" fmla="*/ 692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1" h="1087">
                <a:moveTo>
                  <a:pt x="691" y="692"/>
                </a:moveTo>
                <a:lnTo>
                  <a:pt x="691" y="0"/>
                </a:lnTo>
                <a:lnTo>
                  <a:pt x="0" y="0"/>
                </a:lnTo>
                <a:lnTo>
                  <a:pt x="0" y="692"/>
                </a:lnTo>
                <a:lnTo>
                  <a:pt x="310" y="692"/>
                </a:lnTo>
                <a:lnTo>
                  <a:pt x="310" y="960"/>
                </a:lnTo>
                <a:lnTo>
                  <a:pt x="275" y="960"/>
                </a:lnTo>
                <a:lnTo>
                  <a:pt x="346" y="1087"/>
                </a:lnTo>
                <a:lnTo>
                  <a:pt x="416" y="960"/>
                </a:lnTo>
                <a:lnTo>
                  <a:pt x="381" y="960"/>
                </a:lnTo>
                <a:lnTo>
                  <a:pt x="381" y="692"/>
                </a:lnTo>
                <a:lnTo>
                  <a:pt x="691" y="692"/>
                </a:lnTo>
                <a:close/>
              </a:path>
            </a:pathLst>
          </a:cu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marL="0" marR="0" lvl="0" indent="0" algn="ctr" defTabSz="814388" eaLnBrk="1" fontAlgn="base" latinLnBrk="0" hangingPunct="1">
              <a:lnSpc>
                <a:spcPct val="90000"/>
              </a:lnSpc>
              <a:spcBef>
                <a:spcPct val="0"/>
              </a:spcBef>
              <a:spcAft>
                <a:spcPct val="0"/>
              </a:spcAft>
              <a:buClrTx/>
              <a:buSzTx/>
              <a:buFontTx/>
              <a:buNone/>
              <a:tabLst/>
              <a:defRPr/>
            </a:pPr>
            <a:endParaRPr kumimoji="0" lang="en-US" sz="900" b="0" i="0" u="none" strike="noStrike" kern="0" cap="none" spc="0" normalizeH="0" baseline="0" noProof="0">
              <a:ln>
                <a:noFill/>
              </a:ln>
              <a:solidFill>
                <a:srgbClr val="202B6C"/>
              </a:solidFill>
              <a:effectLst/>
              <a:uLnTx/>
              <a:uFillTx/>
              <a:latin typeface="Helvetica" pitchFamily="34" charset="0"/>
            </a:endParaRPr>
          </a:p>
        </p:txBody>
      </p:sp>
      <p:sp>
        <p:nvSpPr>
          <p:cNvPr id="57" name="Freeform 8"/>
          <p:cNvSpPr>
            <a:spLocks/>
          </p:cNvSpPr>
          <p:nvPr>
            <p:custDataLst>
              <p:tags r:id="rId5"/>
            </p:custDataLst>
          </p:nvPr>
        </p:nvSpPr>
        <p:spPr bwMode="auto">
          <a:xfrm>
            <a:off x="6051571" y="1707654"/>
            <a:ext cx="2503288" cy="1044000"/>
          </a:xfrm>
          <a:custGeom>
            <a:avLst/>
            <a:gdLst>
              <a:gd name="T0" fmla="*/ 692 w 692"/>
              <a:gd name="T1" fmla="*/ 692 h 1087"/>
              <a:gd name="T2" fmla="*/ 692 w 692"/>
              <a:gd name="T3" fmla="*/ 0 h 1087"/>
              <a:gd name="T4" fmla="*/ 0 w 692"/>
              <a:gd name="T5" fmla="*/ 0 h 1087"/>
              <a:gd name="T6" fmla="*/ 0 w 692"/>
              <a:gd name="T7" fmla="*/ 692 h 1087"/>
              <a:gd name="T8" fmla="*/ 310 w 692"/>
              <a:gd name="T9" fmla="*/ 692 h 1087"/>
              <a:gd name="T10" fmla="*/ 310 w 692"/>
              <a:gd name="T11" fmla="*/ 960 h 1087"/>
              <a:gd name="T12" fmla="*/ 275 w 692"/>
              <a:gd name="T13" fmla="*/ 960 h 1087"/>
              <a:gd name="T14" fmla="*/ 346 w 692"/>
              <a:gd name="T15" fmla="*/ 1087 h 1087"/>
              <a:gd name="T16" fmla="*/ 416 w 692"/>
              <a:gd name="T17" fmla="*/ 960 h 1087"/>
              <a:gd name="T18" fmla="*/ 381 w 692"/>
              <a:gd name="T19" fmla="*/ 960 h 1087"/>
              <a:gd name="T20" fmla="*/ 381 w 692"/>
              <a:gd name="T21" fmla="*/ 692 h 1087"/>
              <a:gd name="T22" fmla="*/ 692 w 692"/>
              <a:gd name="T23" fmla="*/ 692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2" h="1087">
                <a:moveTo>
                  <a:pt x="692" y="692"/>
                </a:moveTo>
                <a:lnTo>
                  <a:pt x="692" y="0"/>
                </a:lnTo>
                <a:lnTo>
                  <a:pt x="0" y="0"/>
                </a:lnTo>
                <a:lnTo>
                  <a:pt x="0" y="692"/>
                </a:lnTo>
                <a:lnTo>
                  <a:pt x="310" y="692"/>
                </a:lnTo>
                <a:lnTo>
                  <a:pt x="310" y="960"/>
                </a:lnTo>
                <a:lnTo>
                  <a:pt x="275" y="960"/>
                </a:lnTo>
                <a:lnTo>
                  <a:pt x="346" y="1087"/>
                </a:lnTo>
                <a:lnTo>
                  <a:pt x="416" y="960"/>
                </a:lnTo>
                <a:lnTo>
                  <a:pt x="381" y="960"/>
                </a:lnTo>
                <a:lnTo>
                  <a:pt x="381" y="692"/>
                </a:lnTo>
                <a:lnTo>
                  <a:pt x="692" y="692"/>
                </a:lnTo>
                <a:close/>
              </a:path>
            </a:pathLst>
          </a:cu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marL="0" marR="0" lvl="0" indent="0" algn="ctr" defTabSz="814388" eaLnBrk="1" fontAlgn="base" latinLnBrk="0" hangingPunct="1">
              <a:lnSpc>
                <a:spcPct val="90000"/>
              </a:lnSpc>
              <a:spcBef>
                <a:spcPct val="0"/>
              </a:spcBef>
              <a:spcAft>
                <a:spcPct val="0"/>
              </a:spcAft>
              <a:buClrTx/>
              <a:buSzTx/>
              <a:buFontTx/>
              <a:buNone/>
              <a:tabLst/>
              <a:defRPr/>
            </a:pPr>
            <a:endParaRPr kumimoji="0" lang="en-US" sz="900" b="0" i="0" u="none" strike="noStrike" kern="0" cap="none" spc="0" normalizeH="0" baseline="0" noProof="0">
              <a:ln>
                <a:noFill/>
              </a:ln>
              <a:solidFill>
                <a:srgbClr val="202B6C"/>
              </a:solidFill>
              <a:effectLst/>
              <a:uLnTx/>
              <a:uFillTx/>
              <a:latin typeface="Helvetica" pitchFamily="34" charset="0"/>
            </a:endParaRPr>
          </a:p>
        </p:txBody>
      </p:sp>
      <p:sp>
        <p:nvSpPr>
          <p:cNvPr id="58" name="TextBox 57"/>
          <p:cNvSpPr txBox="1"/>
          <p:nvPr>
            <p:custDataLst>
              <p:tags r:id="rId6"/>
            </p:custDataLst>
          </p:nvPr>
        </p:nvSpPr>
        <p:spPr>
          <a:xfrm>
            <a:off x="6080003" y="1755385"/>
            <a:ext cx="2503288" cy="369332"/>
          </a:xfrm>
          <a:prstGeom prst="rect">
            <a:avLst/>
          </a:prstGeom>
          <a:noFill/>
        </p:spPr>
        <p:txBody>
          <a:bodyPr wrap="square" rtlCol="0">
            <a:spAutoFit/>
          </a:bodyPr>
          <a:lstStyle/>
          <a:p>
            <a:pPr algn="just" defTabSz="914400" fontAlgn="base">
              <a:spcBef>
                <a:spcPct val="0"/>
              </a:spcBef>
              <a:spcAft>
                <a:spcPts val="600"/>
              </a:spcAft>
            </a:pPr>
            <a:r>
              <a:rPr lang="es-ES" altLang="en-US" sz="900" b="1" dirty="0" smtClean="0">
                <a:solidFill>
                  <a:srgbClr val="202B6C"/>
                </a:solidFill>
                <a:latin typeface="Helvetica" pitchFamily="34" charset="0"/>
                <a:cs typeface="Arial" pitchFamily="34" charset="0"/>
              </a:rPr>
              <a:t>Conocimiento del mercado de la posición de JP </a:t>
            </a:r>
            <a:r>
              <a:rPr lang="es-ES" altLang="en-US" sz="900" dirty="0" smtClean="0">
                <a:solidFill>
                  <a:srgbClr val="202B6C"/>
                </a:solidFill>
                <a:latin typeface="Helvetica" pitchFamily="34" charset="0"/>
                <a:cs typeface="Arial" pitchFamily="34" charset="0"/>
              </a:rPr>
              <a:t>en el momento en que se hizo pública</a:t>
            </a:r>
            <a:endParaRPr lang="es-ES" altLang="en-US" sz="900" dirty="0">
              <a:solidFill>
                <a:srgbClr val="202B6C"/>
              </a:solidFill>
              <a:latin typeface="Helvetica" pitchFamily="34" charset="0"/>
              <a:cs typeface="Arial" pitchFamily="34" charset="0"/>
            </a:endParaRPr>
          </a:p>
        </p:txBody>
      </p:sp>
      <p:sp>
        <p:nvSpPr>
          <p:cNvPr id="59" name="Rectangle 58"/>
          <p:cNvSpPr/>
          <p:nvPr>
            <p:custDataLst>
              <p:tags r:id="rId7"/>
            </p:custDataLst>
          </p:nvPr>
        </p:nvSpPr>
        <p:spPr>
          <a:xfrm>
            <a:off x="728286" y="1755385"/>
            <a:ext cx="2503288" cy="369332"/>
          </a:xfrm>
          <a:prstGeom prst="rect">
            <a:avLst/>
          </a:prstGeom>
        </p:spPr>
        <p:txBody>
          <a:bodyPr wrap="square">
            <a:spAutoFit/>
          </a:bodyPr>
          <a:lstStyle/>
          <a:p>
            <a:pPr algn="just" defTabSz="914400" fontAlgn="base">
              <a:spcBef>
                <a:spcPct val="0"/>
              </a:spcBef>
              <a:spcAft>
                <a:spcPts val="600"/>
              </a:spcAft>
            </a:pPr>
            <a:r>
              <a:rPr lang="es-ES" sz="900" b="1" dirty="0">
                <a:solidFill>
                  <a:srgbClr val="202B6C"/>
                </a:solidFill>
                <a:latin typeface="Helvetica" pitchFamily="34" charset="0"/>
              </a:rPr>
              <a:t>Falta de transparencia </a:t>
            </a:r>
            <a:r>
              <a:rPr lang="es-ES" sz="900" dirty="0">
                <a:solidFill>
                  <a:srgbClr val="202B6C"/>
                </a:solidFill>
                <a:latin typeface="Helvetica" pitchFamily="34" charset="0"/>
              </a:rPr>
              <a:t>y </a:t>
            </a:r>
            <a:r>
              <a:rPr lang="es-ES" sz="900" dirty="0" smtClean="0">
                <a:solidFill>
                  <a:srgbClr val="202B6C"/>
                </a:solidFill>
                <a:latin typeface="Helvetica" pitchFamily="34" charset="0"/>
              </a:rPr>
              <a:t>escaso </a:t>
            </a:r>
            <a:r>
              <a:rPr lang="es-ES" sz="900" b="1" dirty="0">
                <a:solidFill>
                  <a:srgbClr val="202B6C"/>
                </a:solidFill>
                <a:latin typeface="Helvetica" pitchFamily="34" charset="0"/>
              </a:rPr>
              <a:t>control interno </a:t>
            </a:r>
            <a:r>
              <a:rPr lang="es-ES" sz="900" dirty="0">
                <a:solidFill>
                  <a:srgbClr val="202B6C"/>
                </a:solidFill>
                <a:latin typeface="Helvetica" pitchFamily="34" charset="0"/>
              </a:rPr>
              <a:t>en el </a:t>
            </a:r>
            <a:r>
              <a:rPr lang="es-ES" sz="900" dirty="0" smtClean="0">
                <a:solidFill>
                  <a:srgbClr val="202B6C"/>
                </a:solidFill>
                <a:latin typeface="Helvetica" pitchFamily="34" charset="0"/>
              </a:rPr>
              <a:t>CIO</a:t>
            </a:r>
            <a:endParaRPr lang="es-ES" altLang="en-US" sz="900" dirty="0">
              <a:solidFill>
                <a:srgbClr val="202B6C"/>
              </a:solidFill>
              <a:latin typeface="Helvetica" pitchFamily="34" charset="0"/>
              <a:cs typeface="Arial" pitchFamily="34" charset="0"/>
            </a:endParaRPr>
          </a:p>
        </p:txBody>
      </p:sp>
      <p:sp>
        <p:nvSpPr>
          <p:cNvPr id="60" name="Rectangle 59"/>
          <p:cNvSpPr/>
          <p:nvPr>
            <p:custDataLst>
              <p:tags r:id="rId8"/>
            </p:custDataLst>
          </p:nvPr>
        </p:nvSpPr>
        <p:spPr>
          <a:xfrm>
            <a:off x="3434657" y="1755385"/>
            <a:ext cx="2503288" cy="507831"/>
          </a:xfrm>
          <a:prstGeom prst="rect">
            <a:avLst/>
          </a:prstGeom>
        </p:spPr>
        <p:txBody>
          <a:bodyPr wrap="square">
            <a:spAutoFit/>
          </a:bodyPr>
          <a:lstStyle/>
          <a:p>
            <a:pPr algn="just" defTabSz="914400" fontAlgn="base">
              <a:spcBef>
                <a:spcPct val="0"/>
              </a:spcBef>
              <a:spcAft>
                <a:spcPts val="600"/>
              </a:spcAft>
            </a:pPr>
            <a:r>
              <a:rPr lang="es-ES" altLang="en-US" sz="900" b="1" dirty="0">
                <a:solidFill>
                  <a:srgbClr val="202B6C"/>
                </a:solidFill>
                <a:latin typeface="Helvetica" pitchFamily="34" charset="0"/>
                <a:cs typeface="Arial" pitchFamily="34" charset="0"/>
              </a:rPr>
              <a:t>Escaso control </a:t>
            </a:r>
            <a:r>
              <a:rPr lang="es-ES" altLang="en-US" sz="900" dirty="0">
                <a:solidFill>
                  <a:srgbClr val="202B6C"/>
                </a:solidFill>
                <a:latin typeface="Helvetica" pitchFamily="34" charset="0"/>
                <a:cs typeface="Arial" pitchFamily="34" charset="0"/>
              </a:rPr>
              <a:t>sobre las </a:t>
            </a:r>
            <a:r>
              <a:rPr lang="es-ES" altLang="en-US" sz="900" b="1" dirty="0">
                <a:solidFill>
                  <a:srgbClr val="202B6C"/>
                </a:solidFill>
                <a:latin typeface="Helvetica" pitchFamily="34" charset="0"/>
                <a:cs typeface="Arial" pitchFamily="34" charset="0"/>
              </a:rPr>
              <a:t>métricas</a:t>
            </a:r>
            <a:r>
              <a:rPr lang="es-ES" altLang="en-US" sz="900" dirty="0">
                <a:solidFill>
                  <a:srgbClr val="202B6C"/>
                </a:solidFill>
                <a:latin typeface="Helvetica" pitchFamily="34" charset="0"/>
                <a:cs typeface="Arial" pitchFamily="34" charset="0"/>
              </a:rPr>
              <a:t> utilizadas para la medición del riesgo, ignorando las alertas que se generaron </a:t>
            </a:r>
          </a:p>
        </p:txBody>
      </p:sp>
      <p:sp>
        <p:nvSpPr>
          <p:cNvPr id="61" name="TextBox 60"/>
          <p:cNvSpPr txBox="1"/>
          <p:nvPr>
            <p:custDataLst>
              <p:tags r:id="rId9"/>
            </p:custDataLst>
          </p:nvPr>
        </p:nvSpPr>
        <p:spPr>
          <a:xfrm>
            <a:off x="2890169" y="2744186"/>
            <a:ext cx="3438632" cy="230832"/>
          </a:xfrm>
          <a:prstGeom prst="rect">
            <a:avLst/>
          </a:prstGeom>
          <a:noFill/>
        </p:spPr>
        <p:txBody>
          <a:bodyPr wrap="square" rtlCol="0">
            <a:spAutoFit/>
          </a:bodyPr>
          <a:lstStyle/>
          <a:p>
            <a:pPr algn="ctr" defTabSz="914400" fontAlgn="base">
              <a:spcBef>
                <a:spcPct val="0"/>
              </a:spcBef>
              <a:spcAft>
                <a:spcPct val="0"/>
              </a:spcAft>
            </a:pPr>
            <a:r>
              <a:rPr lang="es-ES" sz="900" b="1" dirty="0" smtClean="0">
                <a:solidFill>
                  <a:srgbClr val="FFFFFF"/>
                </a:solidFill>
                <a:latin typeface="Helvetica" pitchFamily="34" charset="0"/>
              </a:rPr>
              <a:t>Posibles causas</a:t>
            </a:r>
            <a:endParaRPr lang="es-ES" sz="900" b="1" dirty="0">
              <a:solidFill>
                <a:srgbClr val="FFFFFF"/>
              </a:solidFill>
              <a:latin typeface="Helvetica" pitchFamily="34" charset="0"/>
            </a:endParaRPr>
          </a:p>
        </p:txBody>
      </p:sp>
      <p:grpSp>
        <p:nvGrpSpPr>
          <p:cNvPr id="2" name="Group 1"/>
          <p:cNvGrpSpPr/>
          <p:nvPr/>
        </p:nvGrpSpPr>
        <p:grpSpPr>
          <a:xfrm>
            <a:off x="565149" y="2959951"/>
            <a:ext cx="3830205" cy="1033265"/>
            <a:chOff x="565149" y="2959951"/>
            <a:chExt cx="3830205" cy="1154848"/>
          </a:xfrm>
        </p:grpSpPr>
        <p:sp>
          <p:nvSpPr>
            <p:cNvPr id="67" name="Freeform 11"/>
            <p:cNvSpPr>
              <a:spLocks/>
            </p:cNvSpPr>
            <p:nvPr>
              <p:custDataLst>
                <p:tags r:id="rId14"/>
              </p:custDataLst>
            </p:nvPr>
          </p:nvSpPr>
          <p:spPr bwMode="auto">
            <a:xfrm>
              <a:off x="565150" y="2959951"/>
              <a:ext cx="3830204" cy="1154848"/>
            </a:xfrm>
            <a:custGeom>
              <a:avLst/>
              <a:gdLst>
                <a:gd name="T0" fmla="*/ 0 w 684"/>
                <a:gd name="T1" fmla="*/ 396 h 1087"/>
                <a:gd name="T2" fmla="*/ 0 w 684"/>
                <a:gd name="T3" fmla="*/ 1087 h 1087"/>
                <a:gd name="T4" fmla="*/ 684 w 684"/>
                <a:gd name="T5" fmla="*/ 1087 h 1087"/>
                <a:gd name="T6" fmla="*/ 684 w 684"/>
                <a:gd name="T7" fmla="*/ 396 h 1087"/>
                <a:gd name="T8" fmla="*/ 381 w 684"/>
                <a:gd name="T9" fmla="*/ 396 h 1087"/>
                <a:gd name="T10" fmla="*/ 381 w 684"/>
                <a:gd name="T11" fmla="*/ 127 h 1087"/>
                <a:gd name="T12" fmla="*/ 416 w 684"/>
                <a:gd name="T13" fmla="*/ 127 h 1087"/>
                <a:gd name="T14" fmla="*/ 346 w 684"/>
                <a:gd name="T15" fmla="*/ 0 h 1087"/>
                <a:gd name="T16" fmla="*/ 268 w 684"/>
                <a:gd name="T17" fmla="*/ 127 h 1087"/>
                <a:gd name="T18" fmla="*/ 303 w 684"/>
                <a:gd name="T19" fmla="*/ 127 h 1087"/>
                <a:gd name="T20" fmla="*/ 303 w 684"/>
                <a:gd name="T21" fmla="*/ 396 h 1087"/>
                <a:gd name="T22" fmla="*/ 0 w 684"/>
                <a:gd name="T23" fmla="*/ 396 h 1087"/>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3918 w 10000"/>
                <a:gd name="connsiteY8" fmla="*/ 1168 h 10000"/>
                <a:gd name="connsiteX9" fmla="*/ 4430 w 10000"/>
                <a:gd name="connsiteY9" fmla="*/ 1168 h 10000"/>
                <a:gd name="connsiteX10" fmla="*/ 4700 w 10000"/>
                <a:gd name="connsiteY10" fmla="*/ 3643 h 10000"/>
                <a:gd name="connsiteX11" fmla="*/ 0 w 10000"/>
                <a:gd name="connsiteY11" fmla="*/ 3643 h 10000"/>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3918 w 10000"/>
                <a:gd name="connsiteY8" fmla="*/ 1168 h 10000"/>
                <a:gd name="connsiteX9" fmla="*/ 4700 w 10000"/>
                <a:gd name="connsiteY9" fmla="*/ 1821 h 10000"/>
                <a:gd name="connsiteX10" fmla="*/ 4700 w 10000"/>
                <a:gd name="connsiteY10" fmla="*/ 3643 h 10000"/>
                <a:gd name="connsiteX11" fmla="*/ 0 w 10000"/>
                <a:gd name="connsiteY11" fmla="*/ 3643 h 10000"/>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4425 w 10000"/>
                <a:gd name="connsiteY8" fmla="*/ 1821 h 10000"/>
                <a:gd name="connsiteX9" fmla="*/ 4700 w 10000"/>
                <a:gd name="connsiteY9" fmla="*/ 1821 h 10000"/>
                <a:gd name="connsiteX10" fmla="*/ 4700 w 10000"/>
                <a:gd name="connsiteY10" fmla="*/ 3643 h 10000"/>
                <a:gd name="connsiteX11" fmla="*/ 0 w 10000"/>
                <a:gd name="connsiteY11" fmla="*/ 3643 h 10000"/>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4418 w 10000"/>
                <a:gd name="connsiteY8" fmla="*/ 1804 h 10000"/>
                <a:gd name="connsiteX9" fmla="*/ 4700 w 10000"/>
                <a:gd name="connsiteY9" fmla="*/ 1821 h 10000"/>
                <a:gd name="connsiteX10" fmla="*/ 4700 w 10000"/>
                <a:gd name="connsiteY10" fmla="*/ 3643 h 10000"/>
                <a:gd name="connsiteX11" fmla="*/ 0 w 10000"/>
                <a:gd name="connsiteY11" fmla="*/ 3643 h 10000"/>
                <a:gd name="connsiteX0" fmla="*/ 0 w 10000"/>
                <a:gd name="connsiteY0" fmla="*/ 2750 h 9107"/>
                <a:gd name="connsiteX1" fmla="*/ 0 w 10000"/>
                <a:gd name="connsiteY1" fmla="*/ 9107 h 9107"/>
                <a:gd name="connsiteX2" fmla="*/ 10000 w 10000"/>
                <a:gd name="connsiteY2" fmla="*/ 9107 h 9107"/>
                <a:gd name="connsiteX3" fmla="*/ 10000 w 10000"/>
                <a:gd name="connsiteY3" fmla="*/ 2750 h 9107"/>
                <a:gd name="connsiteX4" fmla="*/ 5570 w 10000"/>
                <a:gd name="connsiteY4" fmla="*/ 2750 h 9107"/>
                <a:gd name="connsiteX5" fmla="*/ 5570 w 10000"/>
                <a:gd name="connsiteY5" fmla="*/ 275 h 9107"/>
                <a:gd name="connsiteX6" fmla="*/ 6082 w 10000"/>
                <a:gd name="connsiteY6" fmla="*/ 275 h 9107"/>
                <a:gd name="connsiteX7" fmla="*/ 4979 w 10000"/>
                <a:gd name="connsiteY7" fmla="*/ 0 h 9107"/>
                <a:gd name="connsiteX8" fmla="*/ 4418 w 10000"/>
                <a:gd name="connsiteY8" fmla="*/ 911 h 9107"/>
                <a:gd name="connsiteX9" fmla="*/ 4700 w 10000"/>
                <a:gd name="connsiteY9" fmla="*/ 928 h 9107"/>
                <a:gd name="connsiteX10" fmla="*/ 4700 w 10000"/>
                <a:gd name="connsiteY10" fmla="*/ 2750 h 9107"/>
                <a:gd name="connsiteX11" fmla="*/ 0 w 10000"/>
                <a:gd name="connsiteY11" fmla="*/ 2750 h 9107"/>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570 w 10000"/>
                <a:gd name="connsiteY4" fmla="*/ 3020 h 10000"/>
                <a:gd name="connsiteX5" fmla="*/ 5570 w 10000"/>
                <a:gd name="connsiteY5" fmla="*/ 302 h 10000"/>
                <a:gd name="connsiteX6" fmla="*/ 6082 w 10000"/>
                <a:gd name="connsiteY6" fmla="*/ 302 h 10000"/>
                <a:gd name="connsiteX7" fmla="*/ 4979 w 10000"/>
                <a:gd name="connsiteY7" fmla="*/ 0 h 10000"/>
                <a:gd name="connsiteX8" fmla="*/ 4411 w 10000"/>
                <a:gd name="connsiteY8" fmla="*/ 943 h 10000"/>
                <a:gd name="connsiteX9" fmla="*/ 4700 w 10000"/>
                <a:gd name="connsiteY9" fmla="*/ 1019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570 w 10000"/>
                <a:gd name="connsiteY4" fmla="*/ 3020 h 10000"/>
                <a:gd name="connsiteX5" fmla="*/ 5570 w 10000"/>
                <a:gd name="connsiteY5" fmla="*/ 302 h 10000"/>
                <a:gd name="connsiteX6" fmla="*/ 6082 w 10000"/>
                <a:gd name="connsiteY6" fmla="*/ 30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320 w 10000"/>
                <a:gd name="connsiteY4" fmla="*/ 2982 h 10000"/>
                <a:gd name="connsiteX5" fmla="*/ 5570 w 10000"/>
                <a:gd name="connsiteY5" fmla="*/ 302 h 10000"/>
                <a:gd name="connsiteX6" fmla="*/ 6082 w 10000"/>
                <a:gd name="connsiteY6" fmla="*/ 30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320 w 10000"/>
                <a:gd name="connsiteY4" fmla="*/ 2982 h 10000"/>
                <a:gd name="connsiteX5" fmla="*/ 5320 w 10000"/>
                <a:gd name="connsiteY5" fmla="*/ 1000 h 10000"/>
                <a:gd name="connsiteX6" fmla="*/ 6082 w 10000"/>
                <a:gd name="connsiteY6" fmla="*/ 30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320 w 10000"/>
                <a:gd name="connsiteY4" fmla="*/ 2982 h 10000"/>
                <a:gd name="connsiteX5" fmla="*/ 5320 w 10000"/>
                <a:gd name="connsiteY5" fmla="*/ 1000 h 10000"/>
                <a:gd name="connsiteX6" fmla="*/ 5615 w 10000"/>
                <a:gd name="connsiteY6" fmla="*/ 96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19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57">
                  <a:moveTo>
                    <a:pt x="0" y="3077"/>
                  </a:moveTo>
                  <a:lnTo>
                    <a:pt x="0" y="10057"/>
                  </a:lnTo>
                  <a:lnTo>
                    <a:pt x="10000" y="10057"/>
                  </a:lnTo>
                  <a:lnTo>
                    <a:pt x="10000" y="3077"/>
                  </a:lnTo>
                  <a:lnTo>
                    <a:pt x="5320" y="3039"/>
                  </a:lnTo>
                  <a:cubicBezTo>
                    <a:pt x="5304" y="2071"/>
                    <a:pt x="5316" y="2007"/>
                    <a:pt x="5320" y="1057"/>
                  </a:cubicBezTo>
                  <a:lnTo>
                    <a:pt x="5615" y="1038"/>
                  </a:lnTo>
                  <a:lnTo>
                    <a:pt x="4999" y="0"/>
                  </a:lnTo>
                  <a:lnTo>
                    <a:pt x="4411" y="1000"/>
                  </a:lnTo>
                  <a:lnTo>
                    <a:pt x="4693" y="1019"/>
                  </a:lnTo>
                  <a:cubicBezTo>
                    <a:pt x="4695" y="1705"/>
                    <a:pt x="4698" y="2391"/>
                    <a:pt x="4700" y="3077"/>
                  </a:cubicBezTo>
                  <a:lnTo>
                    <a:pt x="0" y="3077"/>
                  </a:lnTo>
                  <a:close/>
                </a:path>
              </a:pathLst>
            </a:cu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defTabSz="814388" fontAlgn="base">
                <a:lnSpc>
                  <a:spcPct val="90000"/>
                </a:lnSpc>
                <a:spcBef>
                  <a:spcPct val="0"/>
                </a:spcBef>
                <a:spcAft>
                  <a:spcPct val="0"/>
                </a:spcAft>
              </a:pPr>
              <a:endParaRPr lang="en-US" sz="900" kern="0">
                <a:solidFill>
                  <a:srgbClr val="202B6C"/>
                </a:solidFill>
                <a:latin typeface="Helvetica" pitchFamily="34" charset="0"/>
              </a:endParaRPr>
            </a:p>
          </p:txBody>
        </p:sp>
        <p:sp>
          <p:nvSpPr>
            <p:cNvPr id="68" name="TextBox 67"/>
            <p:cNvSpPr txBox="1"/>
            <p:nvPr>
              <p:custDataLst>
                <p:tags r:id="rId15"/>
              </p:custDataLst>
            </p:nvPr>
          </p:nvSpPr>
          <p:spPr>
            <a:xfrm>
              <a:off x="565149" y="3389589"/>
              <a:ext cx="3830205" cy="646331"/>
            </a:xfrm>
            <a:prstGeom prst="rect">
              <a:avLst/>
            </a:prstGeom>
          </p:spPr>
          <p:txBody>
            <a:bodyPr wrap="square">
              <a:spAutoFit/>
            </a:bodyPr>
            <a:lstStyle>
              <a:defPPr>
                <a:defRPr lang="es-ES"/>
              </a:defPPr>
              <a:lvl1pPr algn="just" defTabSz="914400" fontAlgn="base">
                <a:spcBef>
                  <a:spcPct val="0"/>
                </a:spcBef>
                <a:spcAft>
                  <a:spcPts val="600"/>
                </a:spcAft>
                <a:defRPr sz="900" b="1">
                  <a:solidFill>
                    <a:srgbClr val="202B6C"/>
                  </a:solidFill>
                  <a:latin typeface="Helvetica" pitchFamily="34" charset="0"/>
                </a:defRPr>
              </a:lvl1pPr>
            </a:lstStyle>
            <a:p>
              <a:r>
                <a:rPr lang="es-ES" altLang="en-US" b="0" dirty="0"/>
                <a:t>Existencia de </a:t>
              </a:r>
              <a:r>
                <a:rPr lang="es-ES" altLang="en-US" dirty="0"/>
                <a:t>deficiencias en el VCG </a:t>
              </a:r>
              <a:r>
                <a:rPr lang="es-ES" altLang="en-US" b="0" dirty="0"/>
                <a:t>(</a:t>
              </a:r>
              <a:r>
                <a:rPr lang="es-ES" altLang="en-US" b="0" dirty="0" err="1"/>
                <a:t>Valuation</a:t>
              </a:r>
              <a:r>
                <a:rPr lang="es-ES" altLang="en-US" b="0" dirty="0"/>
                <a:t> Control </a:t>
              </a:r>
              <a:r>
                <a:rPr lang="es-ES" altLang="en-US" b="0" dirty="0" err="1"/>
                <a:t>Group</a:t>
              </a:r>
              <a:r>
                <a:rPr lang="es-ES" altLang="en-US" b="0" dirty="0"/>
                <a:t>), en la revisión de los modelos de riesgos y valoración, falta de documentación, escasa importancia dedicada a los ajustes realizados sobre la valoración, etc</a:t>
              </a:r>
            </a:p>
          </p:txBody>
        </p:sp>
      </p:grpSp>
      <p:cxnSp>
        <p:nvCxnSpPr>
          <p:cNvPr id="20" name="Straight Connector 19"/>
          <p:cNvCxnSpPr/>
          <p:nvPr>
            <p:custDataLst>
              <p:tags r:id="rId10"/>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custDataLst>
              <p:tags r:id="rId11"/>
            </p:custDataLst>
          </p:nvPr>
        </p:nvSpPr>
        <p:spPr>
          <a:xfrm>
            <a:off x="4125114" y="1416158"/>
            <a:ext cx="1107996" cy="253916"/>
          </a:xfrm>
          <a:prstGeom prst="rect">
            <a:avLst/>
          </a:prstGeom>
          <a:solidFill>
            <a:schemeClr val="bg1"/>
          </a:solidFill>
        </p:spPr>
        <p:txBody>
          <a:bodyPr wrap="none">
            <a:spAutoFit/>
          </a:bodyPr>
          <a:lstStyle/>
          <a:p>
            <a:pPr algn="ctr"/>
            <a:r>
              <a:rPr lang="es-ES" sz="1050" b="1" dirty="0" smtClean="0">
                <a:solidFill>
                  <a:srgbClr val="002060"/>
                </a:solidFill>
                <a:latin typeface="Helvetica" pitchFamily="34" charset="0"/>
              </a:rPr>
              <a:t>London </a:t>
            </a:r>
            <a:r>
              <a:rPr lang="es-ES" sz="1050" b="1" dirty="0" err="1" smtClean="0">
                <a:solidFill>
                  <a:srgbClr val="002060"/>
                </a:solidFill>
                <a:latin typeface="Helvetica" pitchFamily="34" charset="0"/>
              </a:rPr>
              <a:t>Whale</a:t>
            </a:r>
            <a:endParaRPr lang="es-ES" sz="1050" b="1" dirty="0">
              <a:solidFill>
                <a:srgbClr val="002060"/>
              </a:solidFill>
              <a:latin typeface="Helvetica" pitchFamily="34" charset="0"/>
            </a:endParaRPr>
          </a:p>
        </p:txBody>
      </p:sp>
      <p:sp>
        <p:nvSpPr>
          <p:cNvPr id="26" name="Rectangle 25"/>
          <p:cNvSpPr/>
          <p:nvPr/>
        </p:nvSpPr>
        <p:spPr>
          <a:xfrm>
            <a:off x="7253908" y="4007998"/>
            <a:ext cx="1619250" cy="1104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nvGrpSpPr>
          <p:cNvPr id="3" name="Group 2"/>
          <p:cNvGrpSpPr/>
          <p:nvPr/>
        </p:nvGrpSpPr>
        <p:grpSpPr>
          <a:xfrm>
            <a:off x="4873336" y="2941965"/>
            <a:ext cx="3683814" cy="1049358"/>
            <a:chOff x="4873336" y="2941964"/>
            <a:chExt cx="3683814" cy="1172835"/>
          </a:xfrm>
        </p:grpSpPr>
        <p:sp>
          <p:nvSpPr>
            <p:cNvPr id="66" name="Freeform 11"/>
            <p:cNvSpPr>
              <a:spLocks/>
            </p:cNvSpPr>
            <p:nvPr>
              <p:custDataLst>
                <p:tags r:id="rId12"/>
              </p:custDataLst>
            </p:nvPr>
          </p:nvSpPr>
          <p:spPr bwMode="auto">
            <a:xfrm>
              <a:off x="4873336" y="2941964"/>
              <a:ext cx="3683814" cy="1172835"/>
            </a:xfrm>
            <a:custGeom>
              <a:avLst/>
              <a:gdLst>
                <a:gd name="T0" fmla="*/ 0 w 684"/>
                <a:gd name="T1" fmla="*/ 396 h 1087"/>
                <a:gd name="T2" fmla="*/ 0 w 684"/>
                <a:gd name="T3" fmla="*/ 1087 h 1087"/>
                <a:gd name="T4" fmla="*/ 684 w 684"/>
                <a:gd name="T5" fmla="*/ 1087 h 1087"/>
                <a:gd name="T6" fmla="*/ 684 w 684"/>
                <a:gd name="T7" fmla="*/ 396 h 1087"/>
                <a:gd name="T8" fmla="*/ 381 w 684"/>
                <a:gd name="T9" fmla="*/ 396 h 1087"/>
                <a:gd name="T10" fmla="*/ 381 w 684"/>
                <a:gd name="T11" fmla="*/ 127 h 1087"/>
                <a:gd name="T12" fmla="*/ 416 w 684"/>
                <a:gd name="T13" fmla="*/ 127 h 1087"/>
                <a:gd name="T14" fmla="*/ 346 w 684"/>
                <a:gd name="T15" fmla="*/ 0 h 1087"/>
                <a:gd name="T16" fmla="*/ 268 w 684"/>
                <a:gd name="T17" fmla="*/ 127 h 1087"/>
                <a:gd name="T18" fmla="*/ 303 w 684"/>
                <a:gd name="T19" fmla="*/ 127 h 1087"/>
                <a:gd name="T20" fmla="*/ 303 w 684"/>
                <a:gd name="T21" fmla="*/ 396 h 1087"/>
                <a:gd name="T22" fmla="*/ 0 w 684"/>
                <a:gd name="T23" fmla="*/ 396 h 1087"/>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3918 w 10000"/>
                <a:gd name="connsiteY8" fmla="*/ 1168 h 10000"/>
                <a:gd name="connsiteX9" fmla="*/ 4430 w 10000"/>
                <a:gd name="connsiteY9" fmla="*/ 1168 h 10000"/>
                <a:gd name="connsiteX10" fmla="*/ 4700 w 10000"/>
                <a:gd name="connsiteY10" fmla="*/ 3643 h 10000"/>
                <a:gd name="connsiteX11" fmla="*/ 0 w 10000"/>
                <a:gd name="connsiteY11" fmla="*/ 3643 h 10000"/>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3918 w 10000"/>
                <a:gd name="connsiteY8" fmla="*/ 1168 h 10000"/>
                <a:gd name="connsiteX9" fmla="*/ 4700 w 10000"/>
                <a:gd name="connsiteY9" fmla="*/ 1821 h 10000"/>
                <a:gd name="connsiteX10" fmla="*/ 4700 w 10000"/>
                <a:gd name="connsiteY10" fmla="*/ 3643 h 10000"/>
                <a:gd name="connsiteX11" fmla="*/ 0 w 10000"/>
                <a:gd name="connsiteY11" fmla="*/ 3643 h 10000"/>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4425 w 10000"/>
                <a:gd name="connsiteY8" fmla="*/ 1821 h 10000"/>
                <a:gd name="connsiteX9" fmla="*/ 4700 w 10000"/>
                <a:gd name="connsiteY9" fmla="*/ 1821 h 10000"/>
                <a:gd name="connsiteX10" fmla="*/ 4700 w 10000"/>
                <a:gd name="connsiteY10" fmla="*/ 3643 h 10000"/>
                <a:gd name="connsiteX11" fmla="*/ 0 w 10000"/>
                <a:gd name="connsiteY11" fmla="*/ 3643 h 10000"/>
                <a:gd name="connsiteX0" fmla="*/ 0 w 10000"/>
                <a:gd name="connsiteY0" fmla="*/ 3643 h 10000"/>
                <a:gd name="connsiteX1" fmla="*/ 0 w 10000"/>
                <a:gd name="connsiteY1" fmla="*/ 10000 h 10000"/>
                <a:gd name="connsiteX2" fmla="*/ 10000 w 10000"/>
                <a:gd name="connsiteY2" fmla="*/ 10000 h 10000"/>
                <a:gd name="connsiteX3" fmla="*/ 10000 w 10000"/>
                <a:gd name="connsiteY3" fmla="*/ 3643 h 10000"/>
                <a:gd name="connsiteX4" fmla="*/ 5570 w 10000"/>
                <a:gd name="connsiteY4" fmla="*/ 3643 h 10000"/>
                <a:gd name="connsiteX5" fmla="*/ 5570 w 10000"/>
                <a:gd name="connsiteY5" fmla="*/ 1168 h 10000"/>
                <a:gd name="connsiteX6" fmla="*/ 6082 w 10000"/>
                <a:gd name="connsiteY6" fmla="*/ 1168 h 10000"/>
                <a:gd name="connsiteX7" fmla="*/ 5058 w 10000"/>
                <a:gd name="connsiteY7" fmla="*/ 0 h 10000"/>
                <a:gd name="connsiteX8" fmla="*/ 4418 w 10000"/>
                <a:gd name="connsiteY8" fmla="*/ 1804 h 10000"/>
                <a:gd name="connsiteX9" fmla="*/ 4700 w 10000"/>
                <a:gd name="connsiteY9" fmla="*/ 1821 h 10000"/>
                <a:gd name="connsiteX10" fmla="*/ 4700 w 10000"/>
                <a:gd name="connsiteY10" fmla="*/ 3643 h 10000"/>
                <a:gd name="connsiteX11" fmla="*/ 0 w 10000"/>
                <a:gd name="connsiteY11" fmla="*/ 3643 h 10000"/>
                <a:gd name="connsiteX0" fmla="*/ 0 w 10000"/>
                <a:gd name="connsiteY0" fmla="*/ 2750 h 9107"/>
                <a:gd name="connsiteX1" fmla="*/ 0 w 10000"/>
                <a:gd name="connsiteY1" fmla="*/ 9107 h 9107"/>
                <a:gd name="connsiteX2" fmla="*/ 10000 w 10000"/>
                <a:gd name="connsiteY2" fmla="*/ 9107 h 9107"/>
                <a:gd name="connsiteX3" fmla="*/ 10000 w 10000"/>
                <a:gd name="connsiteY3" fmla="*/ 2750 h 9107"/>
                <a:gd name="connsiteX4" fmla="*/ 5570 w 10000"/>
                <a:gd name="connsiteY4" fmla="*/ 2750 h 9107"/>
                <a:gd name="connsiteX5" fmla="*/ 5570 w 10000"/>
                <a:gd name="connsiteY5" fmla="*/ 275 h 9107"/>
                <a:gd name="connsiteX6" fmla="*/ 6082 w 10000"/>
                <a:gd name="connsiteY6" fmla="*/ 275 h 9107"/>
                <a:gd name="connsiteX7" fmla="*/ 4979 w 10000"/>
                <a:gd name="connsiteY7" fmla="*/ 0 h 9107"/>
                <a:gd name="connsiteX8" fmla="*/ 4418 w 10000"/>
                <a:gd name="connsiteY8" fmla="*/ 911 h 9107"/>
                <a:gd name="connsiteX9" fmla="*/ 4700 w 10000"/>
                <a:gd name="connsiteY9" fmla="*/ 928 h 9107"/>
                <a:gd name="connsiteX10" fmla="*/ 4700 w 10000"/>
                <a:gd name="connsiteY10" fmla="*/ 2750 h 9107"/>
                <a:gd name="connsiteX11" fmla="*/ 0 w 10000"/>
                <a:gd name="connsiteY11" fmla="*/ 2750 h 9107"/>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570 w 10000"/>
                <a:gd name="connsiteY4" fmla="*/ 3020 h 10000"/>
                <a:gd name="connsiteX5" fmla="*/ 5570 w 10000"/>
                <a:gd name="connsiteY5" fmla="*/ 302 h 10000"/>
                <a:gd name="connsiteX6" fmla="*/ 6082 w 10000"/>
                <a:gd name="connsiteY6" fmla="*/ 302 h 10000"/>
                <a:gd name="connsiteX7" fmla="*/ 4979 w 10000"/>
                <a:gd name="connsiteY7" fmla="*/ 0 h 10000"/>
                <a:gd name="connsiteX8" fmla="*/ 4411 w 10000"/>
                <a:gd name="connsiteY8" fmla="*/ 943 h 10000"/>
                <a:gd name="connsiteX9" fmla="*/ 4700 w 10000"/>
                <a:gd name="connsiteY9" fmla="*/ 1019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570 w 10000"/>
                <a:gd name="connsiteY4" fmla="*/ 3020 h 10000"/>
                <a:gd name="connsiteX5" fmla="*/ 5570 w 10000"/>
                <a:gd name="connsiteY5" fmla="*/ 302 h 10000"/>
                <a:gd name="connsiteX6" fmla="*/ 6082 w 10000"/>
                <a:gd name="connsiteY6" fmla="*/ 30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320 w 10000"/>
                <a:gd name="connsiteY4" fmla="*/ 2982 h 10000"/>
                <a:gd name="connsiteX5" fmla="*/ 5570 w 10000"/>
                <a:gd name="connsiteY5" fmla="*/ 302 h 10000"/>
                <a:gd name="connsiteX6" fmla="*/ 6082 w 10000"/>
                <a:gd name="connsiteY6" fmla="*/ 30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320 w 10000"/>
                <a:gd name="connsiteY4" fmla="*/ 2982 h 10000"/>
                <a:gd name="connsiteX5" fmla="*/ 5320 w 10000"/>
                <a:gd name="connsiteY5" fmla="*/ 1000 h 10000"/>
                <a:gd name="connsiteX6" fmla="*/ 6082 w 10000"/>
                <a:gd name="connsiteY6" fmla="*/ 30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20 h 10000"/>
                <a:gd name="connsiteX1" fmla="*/ 0 w 10000"/>
                <a:gd name="connsiteY1" fmla="*/ 10000 h 10000"/>
                <a:gd name="connsiteX2" fmla="*/ 10000 w 10000"/>
                <a:gd name="connsiteY2" fmla="*/ 10000 h 10000"/>
                <a:gd name="connsiteX3" fmla="*/ 10000 w 10000"/>
                <a:gd name="connsiteY3" fmla="*/ 3020 h 10000"/>
                <a:gd name="connsiteX4" fmla="*/ 5320 w 10000"/>
                <a:gd name="connsiteY4" fmla="*/ 2982 h 10000"/>
                <a:gd name="connsiteX5" fmla="*/ 5320 w 10000"/>
                <a:gd name="connsiteY5" fmla="*/ 1000 h 10000"/>
                <a:gd name="connsiteX6" fmla="*/ 5615 w 10000"/>
                <a:gd name="connsiteY6" fmla="*/ 962 h 10000"/>
                <a:gd name="connsiteX7" fmla="*/ 4979 w 10000"/>
                <a:gd name="connsiteY7" fmla="*/ 0 h 10000"/>
                <a:gd name="connsiteX8" fmla="*/ 4411 w 10000"/>
                <a:gd name="connsiteY8" fmla="*/ 943 h 10000"/>
                <a:gd name="connsiteX9" fmla="*/ 4693 w 10000"/>
                <a:gd name="connsiteY9" fmla="*/ 962 h 10000"/>
                <a:gd name="connsiteX10" fmla="*/ 4700 w 10000"/>
                <a:gd name="connsiteY10" fmla="*/ 3020 h 10000"/>
                <a:gd name="connsiteX11" fmla="*/ 0 w 10000"/>
                <a:gd name="connsiteY11" fmla="*/ 3020 h 10000"/>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19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 name="connsiteX0" fmla="*/ 0 w 10000"/>
                <a:gd name="connsiteY0" fmla="*/ 3077 h 10057"/>
                <a:gd name="connsiteX1" fmla="*/ 0 w 10000"/>
                <a:gd name="connsiteY1" fmla="*/ 10057 h 10057"/>
                <a:gd name="connsiteX2" fmla="*/ 10000 w 10000"/>
                <a:gd name="connsiteY2" fmla="*/ 10057 h 10057"/>
                <a:gd name="connsiteX3" fmla="*/ 10000 w 10000"/>
                <a:gd name="connsiteY3" fmla="*/ 3077 h 10057"/>
                <a:gd name="connsiteX4" fmla="*/ 5320 w 10000"/>
                <a:gd name="connsiteY4" fmla="*/ 3039 h 10057"/>
                <a:gd name="connsiteX5" fmla="*/ 5320 w 10000"/>
                <a:gd name="connsiteY5" fmla="*/ 1057 h 10057"/>
                <a:gd name="connsiteX6" fmla="*/ 5615 w 10000"/>
                <a:gd name="connsiteY6" fmla="*/ 1038 h 10057"/>
                <a:gd name="connsiteX7" fmla="*/ 4999 w 10000"/>
                <a:gd name="connsiteY7" fmla="*/ 0 h 10057"/>
                <a:gd name="connsiteX8" fmla="*/ 4411 w 10000"/>
                <a:gd name="connsiteY8" fmla="*/ 1000 h 10057"/>
                <a:gd name="connsiteX9" fmla="*/ 4693 w 10000"/>
                <a:gd name="connsiteY9" fmla="*/ 1019 h 10057"/>
                <a:gd name="connsiteX10" fmla="*/ 4700 w 10000"/>
                <a:gd name="connsiteY10" fmla="*/ 3077 h 10057"/>
                <a:gd name="connsiteX11" fmla="*/ 0 w 10000"/>
                <a:gd name="connsiteY11" fmla="*/ 3077 h 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57">
                  <a:moveTo>
                    <a:pt x="0" y="3077"/>
                  </a:moveTo>
                  <a:lnTo>
                    <a:pt x="0" y="10057"/>
                  </a:lnTo>
                  <a:lnTo>
                    <a:pt x="10000" y="10057"/>
                  </a:lnTo>
                  <a:lnTo>
                    <a:pt x="10000" y="3077"/>
                  </a:lnTo>
                  <a:lnTo>
                    <a:pt x="5320" y="3039"/>
                  </a:lnTo>
                  <a:cubicBezTo>
                    <a:pt x="5304" y="2071"/>
                    <a:pt x="5316" y="2007"/>
                    <a:pt x="5320" y="1057"/>
                  </a:cubicBezTo>
                  <a:lnTo>
                    <a:pt x="5615" y="1038"/>
                  </a:lnTo>
                  <a:lnTo>
                    <a:pt x="4999" y="0"/>
                  </a:lnTo>
                  <a:lnTo>
                    <a:pt x="4411" y="1000"/>
                  </a:lnTo>
                  <a:lnTo>
                    <a:pt x="4693" y="1019"/>
                  </a:lnTo>
                  <a:cubicBezTo>
                    <a:pt x="4695" y="1705"/>
                    <a:pt x="4698" y="2391"/>
                    <a:pt x="4700" y="3077"/>
                  </a:cubicBezTo>
                  <a:lnTo>
                    <a:pt x="0" y="3077"/>
                  </a:lnTo>
                  <a:close/>
                </a:path>
              </a:pathLst>
            </a:custGeom>
            <a:solidFill>
              <a:schemeClr val="accent6">
                <a:lumMod val="20000"/>
                <a:lumOff val="80000"/>
              </a:schemeClr>
            </a:solidFill>
            <a:ln w="9525" cap="flat" cmpd="sng" algn="ctr">
              <a:solidFill>
                <a:schemeClr val="accent6">
                  <a:lumMod val="20000"/>
                  <a:lumOff val="80000"/>
                </a:schemeClr>
              </a:solidFill>
              <a:prstDash val="solid"/>
              <a:round/>
              <a:headEnd type="none" w="med" len="med"/>
              <a:tailEnd type="none" w="med" len="med"/>
            </a:ln>
            <a:effectLst/>
          </p:spPr>
          <p:txBody>
            <a:bodyPr lIns="82124" tIns="41061" rIns="82124" bIns="41061" anchor="ctr"/>
            <a:lstStyle/>
            <a:p>
              <a:pPr algn="ctr" defTabSz="814388" fontAlgn="base">
                <a:lnSpc>
                  <a:spcPct val="90000"/>
                </a:lnSpc>
                <a:spcBef>
                  <a:spcPct val="0"/>
                </a:spcBef>
                <a:spcAft>
                  <a:spcPct val="0"/>
                </a:spcAft>
              </a:pPr>
              <a:endParaRPr lang="en-US" sz="900" kern="0">
                <a:solidFill>
                  <a:srgbClr val="202B6C"/>
                </a:solidFill>
                <a:latin typeface="Helvetica" pitchFamily="34" charset="0"/>
              </a:endParaRPr>
            </a:p>
          </p:txBody>
        </p:sp>
        <p:sp>
          <p:nvSpPr>
            <p:cNvPr id="69" name="TextBox 68"/>
            <p:cNvSpPr txBox="1"/>
            <p:nvPr>
              <p:custDataLst>
                <p:tags r:id="rId13"/>
              </p:custDataLst>
            </p:nvPr>
          </p:nvSpPr>
          <p:spPr>
            <a:xfrm>
              <a:off x="4873336" y="3453558"/>
              <a:ext cx="3681523" cy="539658"/>
            </a:xfrm>
            <a:prstGeom prst="rect">
              <a:avLst/>
            </a:prstGeom>
            <a:noFill/>
            <a:ln w="9525" cap="flat" cmpd="sng" algn="ctr">
              <a:solidFill>
                <a:schemeClr val="accent6">
                  <a:lumMod val="20000"/>
                  <a:lumOff val="80000"/>
                </a:schemeClr>
              </a:solidFill>
              <a:prstDash val="solid"/>
              <a:round/>
              <a:headEnd type="none" w="med" len="med"/>
              <a:tailEnd type="none" w="med" len="med"/>
            </a:ln>
            <a:effectLst/>
          </p:spPr>
          <p:txBody>
            <a:bodyPr lIns="82124" tIns="41061" rIns="82124" bIns="41061" anchor="ctr"/>
            <a:lstStyle>
              <a:defPPr>
                <a:defRPr lang="es-ES"/>
              </a:defPPr>
              <a:lvl1pPr marR="0" lvl="0" indent="0" algn="ctr" defTabSz="814388" fontAlgn="base">
                <a:lnSpc>
                  <a:spcPct val="90000"/>
                </a:lnSpc>
                <a:spcBef>
                  <a:spcPct val="0"/>
                </a:spcBef>
                <a:spcAft>
                  <a:spcPct val="0"/>
                </a:spcAft>
                <a:buClrTx/>
                <a:buSzTx/>
                <a:buFontTx/>
                <a:buNone/>
                <a:tabLst/>
                <a:defRPr kumimoji="0" sz="900" b="0" i="0" u="none" strike="noStrike" kern="0" cap="none" spc="0" normalizeH="0" baseline="0">
                  <a:ln>
                    <a:noFill/>
                  </a:ln>
                  <a:solidFill>
                    <a:srgbClr val="202B6C"/>
                  </a:solidFill>
                  <a:effectLst/>
                  <a:uLnTx/>
                  <a:uFillTx/>
                  <a:latin typeface="Helvetica" pitchFamily="34" charset="0"/>
                </a:defRPr>
              </a:lvl1pPr>
            </a:lstStyle>
            <a:p>
              <a:r>
                <a:rPr lang="es-ES" altLang="en-US" b="1" dirty="0"/>
                <a:t>Incumplimiento de la Política de Riesgo de </a:t>
              </a:r>
              <a:r>
                <a:rPr lang="es-ES" altLang="en-US" b="1" dirty="0" smtClean="0"/>
                <a:t>Modelo</a:t>
              </a:r>
              <a:endParaRPr lang="es-ES" altLang="en-US" dirty="0" smtClean="0"/>
            </a:p>
            <a:p>
              <a:endParaRPr lang="es-ES" altLang="en-US" dirty="0" smtClean="0"/>
            </a:p>
            <a:p>
              <a:pPr algn="just"/>
              <a:r>
                <a:rPr lang="es-ES" altLang="en-US" b="1" dirty="0" smtClean="0"/>
                <a:t>El </a:t>
              </a:r>
              <a:r>
                <a:rPr lang="es-ES" altLang="en-US" b="1" dirty="0"/>
                <a:t>VaR  se modificó en enero, de forma rápida y sin revisión suficiente, posibilitando la reducción del riesgo. El modelo anterior se volvió a implantar en mayo, debido a los errores del anterior</a:t>
              </a:r>
            </a:p>
          </p:txBody>
        </p:sp>
      </p:grpSp>
      <p:sp>
        <p:nvSpPr>
          <p:cNvPr id="5" name="Rectangle 4"/>
          <p:cNvSpPr/>
          <p:nvPr/>
        </p:nvSpPr>
        <p:spPr>
          <a:xfrm>
            <a:off x="570725" y="4110324"/>
            <a:ext cx="7986425" cy="761747"/>
          </a:xfrm>
          <a:prstGeom prst="rect">
            <a:avLst/>
          </a:prstGeom>
        </p:spPr>
        <p:txBody>
          <a:bodyPr wrap="square">
            <a:spAutoFit/>
          </a:bodyPr>
          <a:lstStyle/>
          <a:p>
            <a:pPr lvl="0">
              <a:lnSpc>
                <a:spcPct val="90000"/>
              </a:lnSpc>
              <a:spcAft>
                <a:spcPts val="300"/>
              </a:spcAft>
              <a:buClr>
                <a:srgbClr val="001A48"/>
              </a:buClr>
            </a:pPr>
            <a:r>
              <a:rPr lang="es-ES" sz="1000" kern="0" dirty="0">
                <a:solidFill>
                  <a:prstClr val="black"/>
                </a:solidFill>
                <a:latin typeface="Helvetica" pitchFamily="34" charset="0"/>
              </a:rPr>
              <a:t>Claves</a:t>
            </a:r>
            <a:endParaRPr lang="es-ES" sz="1000" b="1" kern="0" dirty="0">
              <a:solidFill>
                <a:prstClr val="black"/>
              </a:solidFill>
              <a:latin typeface="Helvetica" pitchFamily="34" charset="0"/>
            </a:endParaRPr>
          </a:p>
          <a:p>
            <a:pPr marL="446088" lvl="0" indent="266700">
              <a:lnSpc>
                <a:spcPct val="90000"/>
              </a:lnSpc>
              <a:spcAft>
                <a:spcPts val="300"/>
              </a:spcAft>
              <a:buClr>
                <a:srgbClr val="001A48"/>
              </a:buClr>
              <a:buFont typeface="Arial" panose="020B0604020202020204" pitchFamily="34" charset="0"/>
              <a:buChar char="•"/>
            </a:pPr>
            <a:r>
              <a:rPr lang="es-ES" sz="1000" b="1" kern="0" dirty="0">
                <a:solidFill>
                  <a:prstClr val="black"/>
                </a:solidFill>
                <a:latin typeface="Helvetica" pitchFamily="34" charset="0"/>
              </a:rPr>
              <a:t>Toma de riesgos excesiva y deficientemente controlada</a:t>
            </a:r>
          </a:p>
          <a:p>
            <a:pPr marL="446088" lvl="0" indent="266700">
              <a:lnSpc>
                <a:spcPct val="90000"/>
              </a:lnSpc>
              <a:spcAft>
                <a:spcPts val="300"/>
              </a:spcAft>
              <a:buClr>
                <a:srgbClr val="001A48"/>
              </a:buClr>
              <a:buFont typeface="Arial" panose="020B0604020202020204" pitchFamily="34" charset="0"/>
              <a:buChar char="•"/>
            </a:pPr>
            <a:r>
              <a:rPr lang="es-ES" sz="1000" b="1" kern="0" dirty="0">
                <a:solidFill>
                  <a:prstClr val="black"/>
                </a:solidFill>
                <a:latin typeface="Helvetica" pitchFamily="34" charset="0"/>
              </a:rPr>
              <a:t>Falta de entendimiento por la Alta Dirección de los riesgos inherentes</a:t>
            </a:r>
          </a:p>
          <a:p>
            <a:pPr marL="446088" lvl="0" indent="266700">
              <a:lnSpc>
                <a:spcPct val="90000"/>
              </a:lnSpc>
              <a:spcAft>
                <a:spcPts val="300"/>
              </a:spcAft>
              <a:buClr>
                <a:srgbClr val="001A48"/>
              </a:buClr>
              <a:buFont typeface="Arial" panose="020B0604020202020204" pitchFamily="34" charset="0"/>
              <a:buChar char="•"/>
            </a:pPr>
            <a:r>
              <a:rPr lang="es-ES" sz="1000" b="1" kern="0" dirty="0">
                <a:solidFill>
                  <a:prstClr val="black"/>
                </a:solidFill>
                <a:latin typeface="Helvetica" pitchFamily="34" charset="0"/>
              </a:rPr>
              <a:t>Errores en el modelo y arbitraje “metodológico” para disminuir </a:t>
            </a:r>
            <a:r>
              <a:rPr lang="es-ES" sz="1000" b="1" kern="0" dirty="0" err="1">
                <a:solidFill>
                  <a:prstClr val="black"/>
                </a:solidFill>
                <a:latin typeface="Helvetica" pitchFamily="34" charset="0"/>
              </a:rPr>
              <a:t>RWAs</a:t>
            </a:r>
            <a:r>
              <a:rPr lang="es-ES" sz="1000" b="1" kern="0" dirty="0">
                <a:solidFill>
                  <a:prstClr val="black"/>
                </a:solidFill>
                <a:latin typeface="Helvetica" pitchFamily="34" charset="0"/>
              </a:rPr>
              <a:t> sin modificar la posición subyacente</a:t>
            </a:r>
          </a:p>
        </p:txBody>
      </p:sp>
    </p:spTree>
    <p:extLst>
      <p:ext uri="{BB962C8B-B14F-4D97-AF65-F5344CB8AC3E}">
        <p14:creationId xmlns:p14="http://schemas.microsoft.com/office/powerpoint/2010/main" val="2002484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467544" y="162719"/>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a:solidFill>
                  <a:srgbClr val="DD872A"/>
                </a:solidFill>
                <a:latin typeface="Helvetica"/>
                <a:cs typeface="Helvetica"/>
              </a:rPr>
              <a:t>1. Definición y fuentes del Riesgo de Modelo</a:t>
            </a:r>
          </a:p>
          <a:p>
            <a:pPr indent="361950" algn="l"/>
            <a:r>
              <a:rPr lang="es-ES" sz="2700" b="1" dirty="0" smtClean="0">
                <a:solidFill>
                  <a:srgbClr val="202B6C"/>
                </a:solidFill>
                <a:latin typeface="Helvetica" pitchFamily="34" charset="0"/>
                <a:ea typeface="ＭＳ Ｐゴシック" pitchFamily="16" charset="-128"/>
              </a:rPr>
              <a:t>Ejemplos – Cópulas gaussianas y mercado de </a:t>
            </a:r>
            <a:r>
              <a:rPr lang="es-ES" sz="2700" b="1" dirty="0" err="1" smtClean="0">
                <a:solidFill>
                  <a:srgbClr val="202B6C"/>
                </a:solidFill>
                <a:latin typeface="Helvetica" pitchFamily="34" charset="0"/>
                <a:ea typeface="ＭＳ Ｐゴシック" pitchFamily="16" charset="-128"/>
              </a:rPr>
              <a:t>CDOs</a:t>
            </a:r>
            <a:endParaRPr lang="es-ES" sz="2700" b="1" dirty="0">
              <a:solidFill>
                <a:srgbClr val="202B6C"/>
              </a:solidFill>
              <a:latin typeface="Helvetica" pitchFamily="34" charset="0"/>
              <a:ea typeface="ＭＳ Ｐゴシック" pitchFamily="16" charset="-128"/>
            </a:endParaRPr>
          </a:p>
        </p:txBody>
      </p:sp>
      <p:sp>
        <p:nvSpPr>
          <p:cNvPr id="23" name="TextBox 22"/>
          <p:cNvSpPr txBox="1"/>
          <p:nvPr>
            <p:custDataLst>
              <p:tags r:id="rId1"/>
            </p:custDataLst>
          </p:nvPr>
        </p:nvSpPr>
        <p:spPr>
          <a:xfrm>
            <a:off x="539552" y="1650566"/>
            <a:ext cx="8017598" cy="415498"/>
          </a:xfrm>
          <a:prstGeom prst="rect">
            <a:avLst/>
          </a:prstGeom>
          <a:noFill/>
        </p:spPr>
        <p:txBody>
          <a:bodyPr wrap="square" rtlCol="0">
            <a:spAutoFit/>
          </a:bodyPr>
          <a:lstStyle/>
          <a:p>
            <a:pPr algn="just">
              <a:spcAft>
                <a:spcPts val="600"/>
              </a:spcAft>
            </a:pPr>
            <a:r>
              <a:rPr lang="es-ES" altLang="en-US" sz="1050" dirty="0">
                <a:latin typeface="Helvetica" pitchFamily="34" charset="0"/>
                <a:cs typeface="Arial" pitchFamily="34" charset="0"/>
              </a:rPr>
              <a:t>La fórmula, introducida por David X. Li, se basaba en calcular la probabilidad de default de los productos en función del valor de su CDS</a:t>
            </a:r>
          </a:p>
        </p:txBody>
      </p:sp>
      <p:sp>
        <p:nvSpPr>
          <p:cNvPr id="27" name="TextBox 26"/>
          <p:cNvSpPr txBox="1"/>
          <p:nvPr>
            <p:custDataLst>
              <p:tags r:id="rId2"/>
            </p:custDataLst>
          </p:nvPr>
        </p:nvSpPr>
        <p:spPr>
          <a:xfrm>
            <a:off x="5004048" y="1923678"/>
            <a:ext cx="3223800" cy="261610"/>
          </a:xfrm>
          <a:prstGeom prst="rect">
            <a:avLst/>
          </a:prstGeom>
          <a:noFill/>
        </p:spPr>
        <p:txBody>
          <a:bodyPr wrap="square" rtlCol="0">
            <a:spAutoFit/>
          </a:bodyPr>
          <a:lstStyle/>
          <a:p>
            <a:pPr algn="ctr"/>
            <a:r>
              <a:rPr lang="es-ES" sz="1100" b="1" dirty="0" smtClean="0">
                <a:latin typeface="Helvetica" pitchFamily="34" charset="0"/>
                <a:cs typeface="Arial" panose="020B0604020202020204" pitchFamily="34" charset="0"/>
              </a:rPr>
              <a:t>MBS y </a:t>
            </a:r>
            <a:r>
              <a:rPr lang="es-ES" sz="1100" b="1" dirty="0" err="1" smtClean="0">
                <a:latin typeface="Helvetica" pitchFamily="34" charset="0"/>
                <a:cs typeface="Arial" panose="020B0604020202020204" pitchFamily="34" charset="0"/>
              </a:rPr>
              <a:t>CDOs</a:t>
            </a:r>
            <a:r>
              <a:rPr lang="es-ES" sz="1100" b="1" dirty="0" smtClean="0">
                <a:latin typeface="Helvetica" pitchFamily="34" charset="0"/>
                <a:cs typeface="Arial" panose="020B0604020202020204" pitchFamily="34" charset="0"/>
              </a:rPr>
              <a:t> impagados</a:t>
            </a:r>
            <a:endParaRPr lang="es-ES" sz="1100" b="1" dirty="0">
              <a:latin typeface="Helvetica" pitchFamily="34" charset="0"/>
              <a:cs typeface="Arial" panose="020B0604020202020204" pitchFamily="34" charset="0"/>
            </a:endParaRPr>
          </a:p>
        </p:txBody>
      </p:sp>
      <p:sp>
        <p:nvSpPr>
          <p:cNvPr id="28" name="Rectangle 27"/>
          <p:cNvSpPr/>
          <p:nvPr/>
        </p:nvSpPr>
        <p:spPr>
          <a:xfrm rot="16200000">
            <a:off x="3794921" y="2846958"/>
            <a:ext cx="1554172" cy="230832"/>
          </a:xfrm>
          <a:prstGeom prst="rect">
            <a:avLst/>
          </a:prstGeom>
        </p:spPr>
        <p:txBody>
          <a:bodyPr wrap="square">
            <a:spAutoFit/>
          </a:bodyPr>
          <a:lstStyle/>
          <a:p>
            <a:pPr algn="ctr">
              <a:defRPr sz="1000" b="1" i="0" u="none" strike="noStrike" kern="1200" baseline="0">
                <a:solidFill>
                  <a:srgbClr val="000000"/>
                </a:solidFill>
                <a:latin typeface="+mn-lt"/>
                <a:ea typeface="+mn-ea"/>
                <a:cs typeface="+mn-cs"/>
              </a:defRPr>
            </a:pPr>
            <a:r>
              <a:rPr lang="es-ES" sz="900" b="1" dirty="0" smtClean="0">
                <a:solidFill>
                  <a:srgbClr val="000000"/>
                </a:solidFill>
                <a:latin typeface="Helvetica" pitchFamily="34" charset="0"/>
              </a:rPr>
              <a:t>    Miles </a:t>
            </a:r>
            <a:r>
              <a:rPr lang="es-ES" sz="900" b="1" dirty="0">
                <a:solidFill>
                  <a:srgbClr val="000000"/>
                </a:solidFill>
                <a:latin typeface="Helvetica" pitchFamily="34" charset="0"/>
              </a:rPr>
              <a:t>de millones de $</a:t>
            </a:r>
          </a:p>
        </p:txBody>
      </p:sp>
      <p:sp>
        <p:nvSpPr>
          <p:cNvPr id="29" name="TextBox 28"/>
          <p:cNvSpPr txBox="1"/>
          <p:nvPr>
            <p:custDataLst>
              <p:tags r:id="rId3"/>
            </p:custDataLst>
          </p:nvPr>
        </p:nvSpPr>
        <p:spPr>
          <a:xfrm>
            <a:off x="4932040" y="2139702"/>
            <a:ext cx="3223800" cy="230832"/>
          </a:xfrm>
          <a:prstGeom prst="rect">
            <a:avLst/>
          </a:prstGeom>
          <a:noFill/>
        </p:spPr>
        <p:txBody>
          <a:bodyPr wrap="square" rtlCol="0">
            <a:spAutoFit/>
          </a:bodyPr>
          <a:lstStyle/>
          <a:p>
            <a:pPr algn="ctr"/>
            <a:r>
              <a:rPr lang="es-ES" sz="900" dirty="0" smtClean="0">
                <a:latin typeface="Helvetica" pitchFamily="34" charset="0"/>
                <a:cs typeface="Arial" panose="020B0604020202020204" pitchFamily="34" charset="0"/>
              </a:rPr>
              <a:t>Emisiones de 2005-2007 impagadas a Dic 09</a:t>
            </a:r>
            <a:endParaRPr lang="es-ES" sz="900" dirty="0">
              <a:latin typeface="Helvetica" pitchFamily="34" charset="0"/>
              <a:cs typeface="Arial" panose="020B0604020202020204" pitchFamily="34" charset="0"/>
            </a:endParaRPr>
          </a:p>
        </p:txBody>
      </p:sp>
      <p:sp>
        <p:nvSpPr>
          <p:cNvPr id="30" name="TextBox 29"/>
          <p:cNvSpPr txBox="1"/>
          <p:nvPr>
            <p:custDataLst>
              <p:tags r:id="rId4"/>
            </p:custDataLst>
          </p:nvPr>
        </p:nvSpPr>
        <p:spPr>
          <a:xfrm>
            <a:off x="1187624" y="1923678"/>
            <a:ext cx="2853856" cy="261610"/>
          </a:xfrm>
          <a:prstGeom prst="rect">
            <a:avLst/>
          </a:prstGeom>
          <a:noFill/>
        </p:spPr>
        <p:txBody>
          <a:bodyPr wrap="square" rtlCol="0">
            <a:spAutoFit/>
          </a:bodyPr>
          <a:lstStyle/>
          <a:p>
            <a:pPr algn="ctr"/>
            <a:r>
              <a:rPr lang="es-ES" sz="1100" b="1" dirty="0" smtClean="0">
                <a:latin typeface="Helvetica" pitchFamily="34" charset="0"/>
                <a:cs typeface="Arial" panose="020B0604020202020204" pitchFamily="34" charset="0"/>
              </a:rPr>
              <a:t>Saldo vivo de </a:t>
            </a:r>
            <a:r>
              <a:rPr lang="es-ES" sz="1100" b="1" dirty="0" err="1" smtClean="0">
                <a:latin typeface="Helvetica" pitchFamily="34" charset="0"/>
                <a:cs typeface="Arial" panose="020B0604020202020204" pitchFamily="34" charset="0"/>
              </a:rPr>
              <a:t>CDOs</a:t>
            </a:r>
            <a:endParaRPr lang="es-ES" sz="1100" b="1" dirty="0">
              <a:latin typeface="Helvetica" pitchFamily="34" charset="0"/>
              <a:cs typeface="Arial" panose="020B0604020202020204" pitchFamily="34" charset="0"/>
            </a:endParaRPr>
          </a:p>
        </p:txBody>
      </p:sp>
      <p:graphicFrame>
        <p:nvGraphicFramePr>
          <p:cNvPr id="31" name="Chart 30"/>
          <p:cNvGraphicFramePr>
            <a:graphicFrameLocks/>
          </p:cNvGraphicFramePr>
          <p:nvPr>
            <p:extLst>
              <p:ext uri="{D42A27DB-BD31-4B8C-83A1-F6EECF244321}">
                <p14:modId xmlns:p14="http://schemas.microsoft.com/office/powerpoint/2010/main" val="3748256418"/>
              </p:ext>
            </p:extLst>
          </p:nvPr>
        </p:nvGraphicFramePr>
        <p:xfrm>
          <a:off x="539552" y="2139702"/>
          <a:ext cx="3611094" cy="2276143"/>
        </p:xfrm>
        <a:graphic>
          <a:graphicData uri="http://schemas.openxmlformats.org/drawingml/2006/chart">
            <c:chart xmlns:c="http://schemas.openxmlformats.org/drawingml/2006/chart" xmlns:r="http://schemas.openxmlformats.org/officeDocument/2006/relationships" r:id="rId13"/>
          </a:graphicData>
        </a:graphic>
      </p:graphicFrame>
      <p:sp>
        <p:nvSpPr>
          <p:cNvPr id="32" name="TextBox 31"/>
          <p:cNvSpPr txBox="1"/>
          <p:nvPr>
            <p:custDataLst>
              <p:tags r:id="rId5"/>
            </p:custDataLst>
          </p:nvPr>
        </p:nvSpPr>
        <p:spPr>
          <a:xfrm>
            <a:off x="573145" y="4398595"/>
            <a:ext cx="3917878" cy="559698"/>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
            </a:defPPr>
            <a:lvl1pPr>
              <a:spcBef>
                <a:spcPts val="1200"/>
              </a:spcBef>
              <a:spcAft>
                <a:spcPts val="0"/>
              </a:spcAft>
              <a:defRPr sz="900" b="0">
                <a:solidFill>
                  <a:srgbClr val="202B6C"/>
                </a:solidFill>
                <a:latin typeface="Helvetica" pitchFamily="34" charset="0"/>
              </a:defRPr>
            </a:lvl1pPr>
          </a:lstStyle>
          <a:p>
            <a:r>
              <a:rPr lang="es-ES" dirty="0"/>
              <a:t>En la valoración de los </a:t>
            </a:r>
            <a:r>
              <a:rPr lang="es-ES" dirty="0" err="1"/>
              <a:t>CDOs</a:t>
            </a:r>
            <a:r>
              <a:rPr lang="es-ES" dirty="0"/>
              <a:t> únicamente podía utilizar los últimos 10 años, ya que es cuando existían datos de CDS, período que coincide con una burbuja inmobiliaria. Como consecuencia las correlaciones de incumplimiento eran muy bajas.</a:t>
            </a:r>
          </a:p>
        </p:txBody>
      </p:sp>
      <p:sp>
        <p:nvSpPr>
          <p:cNvPr id="34" name="Isosceles Triangle 33"/>
          <p:cNvSpPr/>
          <p:nvPr/>
        </p:nvSpPr>
        <p:spPr>
          <a:xfrm rot="5400000">
            <a:off x="4352328" y="4614602"/>
            <a:ext cx="559698" cy="127684"/>
          </a:xfrm>
          <a:prstGeom prst="triangle">
            <a:avLst/>
          </a:prstGeom>
          <a:solidFill>
            <a:srgbClr val="DD872A"/>
          </a:solidFill>
          <a:ln w="19050">
            <a:noFill/>
            <a:prstDash val="solid"/>
          </a:ln>
          <a:effectLst/>
        </p:spPr>
        <p:txBody>
          <a:bodyPr wrap="square" lIns="72000" tIns="0" rIns="0" bIns="0" rtlCol="0" anchor="t" anchorCtr="0">
            <a:noAutofit/>
          </a:bodyPr>
          <a:lstStyle/>
          <a:p>
            <a:pPr>
              <a:spcBef>
                <a:spcPts val="1200"/>
              </a:spcBef>
              <a:spcAft>
                <a:spcPts val="0"/>
              </a:spcAft>
            </a:pPr>
            <a:endParaRPr lang="es-ES" sz="900">
              <a:solidFill>
                <a:srgbClr val="000000"/>
              </a:solidFill>
              <a:latin typeface="Helvetica" pitchFamily="34" charset="0"/>
            </a:endParaRPr>
          </a:p>
        </p:txBody>
      </p:sp>
      <p:sp>
        <p:nvSpPr>
          <p:cNvPr id="35" name="Content Placeholder 2"/>
          <p:cNvSpPr>
            <a:spLocks noGrp="1"/>
          </p:cNvSpPr>
          <p:nvPr>
            <p:ph idx="1"/>
            <p:custDataLst>
              <p:tags r:id="rId6"/>
            </p:custDataLst>
          </p:nvPr>
        </p:nvSpPr>
        <p:spPr>
          <a:xfrm>
            <a:off x="467544" y="914598"/>
            <a:ext cx="8089606" cy="554420"/>
          </a:xfrm>
        </p:spPr>
        <p:txBody>
          <a:bodyPr anchor="ctr">
            <a:normAutofit lnSpcReduction="10000"/>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En el año 2000, David X. Li introdujo el uso de cópulas gaussianas para calcular la PD de derivados crediticios con subyacente hipotecario. A pesar de ser una simplificación teórica, su uso se extendió. Muchos productos se valoraron como AAA a pesar de tener alto riesgo de impago</a:t>
            </a:r>
          </a:p>
        </p:txBody>
      </p:sp>
      <p:cxnSp>
        <p:nvCxnSpPr>
          <p:cNvPr id="36" name="Straight Connector 35"/>
          <p:cNvCxnSpPr/>
          <p:nvPr>
            <p:custDataLst>
              <p:tags r:id="rId7"/>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custDataLst>
              <p:tags r:id="rId8"/>
            </p:custDataLst>
          </p:nvPr>
        </p:nvSpPr>
        <p:spPr>
          <a:xfrm>
            <a:off x="3924746" y="1416158"/>
            <a:ext cx="1508747" cy="253916"/>
          </a:xfrm>
          <a:prstGeom prst="rect">
            <a:avLst/>
          </a:prstGeom>
          <a:solidFill>
            <a:schemeClr val="bg1"/>
          </a:solidFill>
        </p:spPr>
        <p:txBody>
          <a:bodyPr wrap="none">
            <a:spAutoFit/>
          </a:bodyPr>
          <a:lstStyle/>
          <a:p>
            <a:pPr algn="ctr"/>
            <a:r>
              <a:rPr lang="es-ES" sz="1050" b="1" dirty="0" smtClean="0">
                <a:solidFill>
                  <a:srgbClr val="002060"/>
                </a:solidFill>
                <a:latin typeface="Helvetica" pitchFamily="34" charset="0"/>
              </a:rPr>
              <a:t>Cópulas Gaussianas</a:t>
            </a:r>
            <a:endParaRPr lang="es-ES" sz="1050" b="1" dirty="0">
              <a:solidFill>
                <a:srgbClr val="002060"/>
              </a:solidFill>
              <a:latin typeface="Helvetica" pitchFamily="34" charset="0"/>
            </a:endParaRPr>
          </a:p>
        </p:txBody>
      </p:sp>
      <p:sp>
        <p:nvSpPr>
          <p:cNvPr id="38" name="Rectangle 37"/>
          <p:cNvSpPr/>
          <p:nvPr/>
        </p:nvSpPr>
        <p:spPr>
          <a:xfrm>
            <a:off x="7253908" y="4007998"/>
            <a:ext cx="1619250" cy="1104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Picture 5"/>
          <p:cNvPicPr>
            <a:picLocks noChangeAspect="1" noChangeArrowheads="1"/>
          </p:cNvPicPr>
          <p:nvPr>
            <p:custDataLst>
              <p:tags r:id="rId9"/>
            </p:custDataLst>
          </p:nvPr>
        </p:nvPicPr>
        <p:blipFill rotWithShape="1">
          <a:blip r:embed="rId14">
            <a:extLst>
              <a:ext uri="{28A0092B-C50C-407E-A947-70E740481C1C}">
                <a14:useLocalDpi xmlns:a14="http://schemas.microsoft.com/office/drawing/2010/main" val="0"/>
              </a:ext>
            </a:extLst>
          </a:blip>
          <a:srcRect l="397" t="32824" r="2748" b="538"/>
          <a:stretch/>
        </p:blipFill>
        <p:spPr bwMode="auto">
          <a:xfrm>
            <a:off x="4726781" y="2375113"/>
            <a:ext cx="3455206" cy="196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custDataLst>
              <p:tags r:id="rId10"/>
            </p:custDataLst>
          </p:nvPr>
        </p:nvSpPr>
        <p:spPr>
          <a:xfrm>
            <a:off x="4841265" y="4398595"/>
            <a:ext cx="3727514" cy="559698"/>
          </a:xfrm>
          <a:prstGeom prst="rect">
            <a:avLst/>
          </a:prstGeom>
          <a:solidFill>
            <a:schemeClr val="bg1">
              <a:lumMod val="95000"/>
            </a:schemeClr>
          </a:solidFill>
          <a:ln w="19050">
            <a:solidFill>
              <a:schemeClr val="bg1">
                <a:lumMod val="95000"/>
              </a:schemeClr>
            </a:solidFill>
            <a:prstDash val="solid"/>
          </a:ln>
          <a:effectLst/>
        </p:spPr>
        <p:txBody>
          <a:bodyPr wrap="square" lIns="72000" tIns="0" rIns="0" bIns="0" rtlCol="0" anchor="t" anchorCtr="0">
            <a:noAutofit/>
          </a:bodyPr>
          <a:lstStyle>
            <a:defPPr>
              <a:defRPr lang="es-ES"/>
            </a:defPPr>
            <a:lvl1pPr>
              <a:spcBef>
                <a:spcPts val="1200"/>
              </a:spcBef>
              <a:spcAft>
                <a:spcPts val="0"/>
              </a:spcAft>
              <a:defRPr sz="900" b="0">
                <a:solidFill>
                  <a:srgbClr val="202B6C"/>
                </a:solidFill>
                <a:latin typeface="Helvetica" pitchFamily="34" charset="0"/>
              </a:defRPr>
            </a:lvl1pPr>
          </a:lstStyle>
          <a:p>
            <a:r>
              <a:rPr lang="es-ES" dirty="0"/>
              <a:t>Este sesgo en el modelo provocó que cuando bajó el precio de la vivienda las correlaciones de incumplimiento aumentaran de manera muy significativa y el valor de los </a:t>
            </a:r>
            <a:r>
              <a:rPr lang="es-ES" dirty="0" err="1"/>
              <a:t>CDOs</a:t>
            </a:r>
            <a:r>
              <a:rPr lang="es-ES" dirty="0"/>
              <a:t> se hundiera, </a:t>
            </a:r>
            <a:r>
              <a:rPr lang="es-ES" dirty="0" err="1"/>
              <a:t>impagándose</a:t>
            </a:r>
            <a:r>
              <a:rPr lang="es-ES" dirty="0"/>
              <a:t> un gran porcentaje de los </a:t>
            </a:r>
            <a:r>
              <a:rPr lang="es-ES" dirty="0" err="1"/>
              <a:t>CDOs</a:t>
            </a:r>
            <a:r>
              <a:rPr lang="es-ES" dirty="0"/>
              <a:t> emitidos entre 2005 y 2007.</a:t>
            </a:r>
          </a:p>
        </p:txBody>
      </p:sp>
    </p:spTree>
    <p:extLst>
      <p:ext uri="{BB962C8B-B14F-4D97-AF65-F5344CB8AC3E}">
        <p14:creationId xmlns:p14="http://schemas.microsoft.com/office/powerpoint/2010/main" val="2970390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1" name="Título 1"/>
          <p:cNvSpPr txBox="1">
            <a:spLocks/>
          </p:cNvSpPr>
          <p:nvPr/>
        </p:nvSpPr>
        <p:spPr>
          <a:xfrm>
            <a:off x="467544" y="258836"/>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a:solidFill>
                  <a:srgbClr val="DD872A"/>
                </a:solidFill>
                <a:latin typeface="Helvetica"/>
                <a:cs typeface="Helvetica"/>
              </a:rPr>
              <a:t>1. Definición y fuentes del Riesgo de Modelo</a:t>
            </a:r>
          </a:p>
          <a:p>
            <a:pPr indent="361950" algn="l"/>
            <a:r>
              <a:rPr lang="es-ES" sz="2700" b="1" dirty="0" smtClean="0">
                <a:solidFill>
                  <a:srgbClr val="202B6C"/>
                </a:solidFill>
                <a:latin typeface="Helvetica" pitchFamily="34" charset="0"/>
                <a:ea typeface="ＭＳ Ｐゴシック" pitchFamily="16" charset="-128"/>
              </a:rPr>
              <a:t>Ejemplos </a:t>
            </a:r>
            <a:r>
              <a:rPr lang="es-ES" sz="2700" b="1" dirty="0">
                <a:solidFill>
                  <a:srgbClr val="202B6C"/>
                </a:solidFill>
                <a:latin typeface="Helvetica" pitchFamily="34" charset="0"/>
                <a:ea typeface="ＭＳ Ｐゴシック" pitchFamily="16" charset="-128"/>
              </a:rPr>
              <a:t>– </a:t>
            </a:r>
            <a:r>
              <a:rPr lang="es-ES" sz="2700" b="1" dirty="0" err="1" smtClean="0">
                <a:solidFill>
                  <a:srgbClr val="202B6C"/>
                </a:solidFill>
                <a:latin typeface="Helvetica" pitchFamily="34" charset="0"/>
                <a:ea typeface="ＭＳ Ｐゴシック" pitchFamily="16" charset="-128"/>
              </a:rPr>
              <a:t>Algorithmic</a:t>
            </a:r>
            <a:r>
              <a:rPr lang="es-ES" sz="2700" b="1" dirty="0" smtClean="0">
                <a:solidFill>
                  <a:srgbClr val="202B6C"/>
                </a:solidFill>
                <a:latin typeface="Helvetica" pitchFamily="34" charset="0"/>
                <a:ea typeface="ＭＳ Ｐゴシック" pitchFamily="16" charset="-128"/>
              </a:rPr>
              <a:t> trading</a:t>
            </a:r>
            <a:endParaRPr lang="es-ES" sz="2700" b="1" dirty="0">
              <a:solidFill>
                <a:srgbClr val="202B6C"/>
              </a:solidFill>
              <a:latin typeface="Helvetica" pitchFamily="34" charset="0"/>
              <a:ea typeface="ＭＳ Ｐゴシック" pitchFamily="16" charset="-128"/>
            </a:endParaRPr>
          </a:p>
          <a:p>
            <a:pPr algn="l"/>
            <a:endParaRPr lang="es-ES" sz="2100" b="1" dirty="0">
              <a:solidFill>
                <a:srgbClr val="202B6C"/>
              </a:solidFill>
              <a:latin typeface="Helvetica" pitchFamily="34" charset="0"/>
              <a:ea typeface="ＭＳ Ｐゴシック" pitchFamily="16" charset="-128"/>
            </a:endParaRPr>
          </a:p>
        </p:txBody>
      </p:sp>
      <p:sp>
        <p:nvSpPr>
          <p:cNvPr id="22" name="Content Placeholder 2"/>
          <p:cNvSpPr>
            <a:spLocks noGrp="1"/>
          </p:cNvSpPr>
          <p:nvPr>
            <p:ph idx="1"/>
            <p:custDataLst>
              <p:tags r:id="rId1"/>
            </p:custDataLst>
          </p:nvPr>
        </p:nvSpPr>
        <p:spPr>
          <a:xfrm>
            <a:off x="467544" y="893052"/>
            <a:ext cx="8101234" cy="554420"/>
          </a:xfrm>
        </p:spPr>
        <p:txBody>
          <a:bodyPr anchor="ctr">
            <a:normAutofit/>
          </a:bodyPr>
          <a:lstStyle/>
          <a:p>
            <a:pPr marL="0" indent="0" algn="just">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Al ejecutar una orden automática de trading, el 6 de mayo de 2010 se produjo un «flash </a:t>
            </a:r>
            <a:r>
              <a:rPr lang="es-ES" sz="1100" b="1" dirty="0" err="1">
                <a:solidFill>
                  <a:schemeClr val="tx2">
                    <a:lumMod val="75000"/>
                  </a:schemeClr>
                </a:solidFill>
                <a:latin typeface="Helvetica" pitchFamily="34" charset="0"/>
              </a:rPr>
              <a:t>crash</a:t>
            </a:r>
            <a:r>
              <a:rPr lang="es-ES" sz="1100" b="1" dirty="0">
                <a:solidFill>
                  <a:schemeClr val="tx2">
                    <a:lumMod val="75000"/>
                  </a:schemeClr>
                </a:solidFill>
                <a:latin typeface="Helvetica" pitchFamily="34" charset="0"/>
              </a:rPr>
              <a:t>» en la Bolsa de Nueva York, que cayó más de 1.000 puntos y se recuperó al mismo valor en tan solo 15 minutos</a:t>
            </a:r>
          </a:p>
        </p:txBody>
      </p:sp>
      <p:sp>
        <p:nvSpPr>
          <p:cNvPr id="31" name="Rectangle 30"/>
          <p:cNvSpPr/>
          <p:nvPr/>
        </p:nvSpPr>
        <p:spPr>
          <a:xfrm>
            <a:off x="7046055" y="3873492"/>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8" name="Rectangle 37"/>
          <p:cNvSpPr/>
          <p:nvPr>
            <p:custDataLst>
              <p:tags r:id="rId2"/>
            </p:custDataLst>
          </p:nvPr>
        </p:nvSpPr>
        <p:spPr>
          <a:xfrm>
            <a:off x="565149" y="4207500"/>
            <a:ext cx="8004325" cy="758200"/>
          </a:xfrm>
          <a:prstGeom prst="rect">
            <a:avLst/>
          </a:prstGeom>
          <a:solidFill>
            <a:schemeClr val="bg1">
              <a:lumMod val="95000"/>
            </a:schemeClr>
          </a:solidFill>
          <a:ln>
            <a:solidFill>
              <a:schemeClr val="bg1">
                <a:lumMod val="9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just" fontAlgn="auto">
              <a:lnSpc>
                <a:spcPct val="90000"/>
              </a:lnSpc>
              <a:spcAft>
                <a:spcPts val="300"/>
              </a:spcAft>
              <a:buClr>
                <a:srgbClr val="001A48"/>
              </a:buClr>
            </a:pPr>
            <a:r>
              <a:rPr lang="es-ES" sz="900" kern="0" dirty="0">
                <a:latin typeface="Helvetica" pitchFamily="34" charset="0"/>
              </a:rPr>
              <a:t>Claves</a:t>
            </a:r>
            <a:endParaRPr lang="es-ES" sz="900" b="1" kern="0" dirty="0">
              <a:latin typeface="Helvetica" pitchFamily="34" charset="0"/>
            </a:endParaRPr>
          </a:p>
          <a:p>
            <a:pPr marL="542925" indent="-180975" algn="just" fontAlgn="auto">
              <a:lnSpc>
                <a:spcPct val="90000"/>
              </a:lnSpc>
              <a:spcAft>
                <a:spcPts val="300"/>
              </a:spcAft>
              <a:buClr>
                <a:srgbClr val="001A48"/>
              </a:buClr>
              <a:buFont typeface="Arial" panose="020B0604020202020204" pitchFamily="34" charset="0"/>
              <a:buChar char="•"/>
            </a:pPr>
            <a:r>
              <a:rPr lang="es-ES" sz="900" b="1" kern="0" dirty="0">
                <a:latin typeface="Helvetica" pitchFamily="34" charset="0"/>
              </a:rPr>
              <a:t>Limitaciones al modelo:</a:t>
            </a:r>
            <a:r>
              <a:rPr lang="es-ES" sz="900" kern="0" dirty="0">
                <a:latin typeface="Helvetica" pitchFamily="34" charset="0"/>
              </a:rPr>
              <a:t> En mercados estresados la ejecución automática de una importante operación de venta puede suponer movimientos extremos en los precios (sobre todo si el algoritmo no tiene en cuenta el precio</a:t>
            </a:r>
            <a:r>
              <a:rPr lang="es-ES" sz="900" kern="0" dirty="0" smtClean="0">
                <a:latin typeface="Helvetica" pitchFamily="34" charset="0"/>
              </a:rPr>
              <a:t>).</a:t>
            </a:r>
            <a:endParaRPr lang="es-ES" sz="900" kern="0" dirty="0">
              <a:latin typeface="Helvetica" pitchFamily="34" charset="0"/>
            </a:endParaRPr>
          </a:p>
          <a:p>
            <a:pPr marL="542925" indent="-180975" algn="just" fontAlgn="auto">
              <a:lnSpc>
                <a:spcPct val="90000"/>
              </a:lnSpc>
              <a:spcAft>
                <a:spcPts val="300"/>
              </a:spcAft>
              <a:buClr>
                <a:srgbClr val="001A48"/>
              </a:buClr>
              <a:buFont typeface="Arial" panose="020B0604020202020204" pitchFamily="34" charset="0"/>
              <a:buChar char="•"/>
            </a:pPr>
            <a:r>
              <a:rPr lang="es-ES" sz="900" b="1" kern="0" dirty="0">
                <a:latin typeface="Helvetica" pitchFamily="34" charset="0"/>
              </a:rPr>
              <a:t>Mitigación: </a:t>
            </a:r>
            <a:r>
              <a:rPr lang="es-ES" sz="900" kern="0" dirty="0">
                <a:latin typeface="Helvetica" pitchFamily="34" charset="0"/>
              </a:rPr>
              <a:t>hay que trabajar (por parte de la SEC y la </a:t>
            </a:r>
            <a:r>
              <a:rPr lang="es-ES" sz="900" kern="0" dirty="0" smtClean="0">
                <a:latin typeface="Helvetica" pitchFamily="34" charset="0"/>
              </a:rPr>
              <a:t>FINRA</a:t>
            </a:r>
            <a:r>
              <a:rPr lang="es-ES" sz="900" kern="0" dirty="0">
                <a:latin typeface="Helvetica" pitchFamily="34" charset="0"/>
              </a:rPr>
              <a:t>) en la definición de un circuito que paralice la cotización de acciones si ocurren diferentes signos (como por ejemplo, que su precio varíe en un 10% en 5 minutos). </a:t>
            </a:r>
          </a:p>
        </p:txBody>
      </p:sp>
      <p:pic>
        <p:nvPicPr>
          <p:cNvPr id="23" name="Picture 39"/>
          <p:cNvPicPr>
            <a:picLocks noChangeAspect="1" noChangeArrowheads="1"/>
          </p:cNvPicPr>
          <p:nvPr/>
        </p:nvPicPr>
        <p:blipFill rotWithShape="1">
          <a:blip r:embed="rId18">
            <a:extLst>
              <a:ext uri="{28A0092B-C50C-407E-A947-70E740481C1C}">
                <a14:useLocalDpi xmlns:a14="http://schemas.microsoft.com/office/drawing/2010/main" val="0"/>
              </a:ext>
            </a:extLst>
          </a:blip>
          <a:srcRect l="955" t="15505" r="450" b="2221"/>
          <a:stretch/>
        </p:blipFill>
        <p:spPr bwMode="auto">
          <a:xfrm>
            <a:off x="2665653" y="1950614"/>
            <a:ext cx="4245946" cy="21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custDataLst>
              <p:tags r:id="rId3"/>
            </p:custDataLst>
          </p:nvPr>
        </p:nvSpPr>
        <p:spPr>
          <a:xfrm>
            <a:off x="565150" y="3301218"/>
            <a:ext cx="2039827" cy="461665"/>
          </a:xfrm>
          <a:prstGeom prst="wedgeRectCallout">
            <a:avLst>
              <a:gd name="adj1" fmla="val 212651"/>
              <a:gd name="adj2" fmla="val 6016"/>
            </a:avLst>
          </a:prstGeom>
          <a:solidFill>
            <a:schemeClr val="bg1">
              <a:lumMod val="95000"/>
            </a:schemeClr>
          </a:solidFill>
          <a:ln>
            <a:solidFill>
              <a:schemeClr val="bg1">
                <a:lumMod val="95000"/>
              </a:schemeClr>
            </a:solidFill>
          </a:ln>
        </p:spPr>
        <p:txBody>
          <a:bodyPr wrap="square" rtlCol="0">
            <a:spAutoFit/>
          </a:bodyPr>
          <a:lstStyle/>
          <a:p>
            <a:pPr algn="just">
              <a:spcAft>
                <a:spcPts val="600"/>
              </a:spcAft>
            </a:pPr>
            <a:r>
              <a:rPr lang="es-ES" altLang="en-US" sz="800" dirty="0" smtClean="0">
                <a:solidFill>
                  <a:srgbClr val="202B6C"/>
                </a:solidFill>
                <a:latin typeface="Helvetica" pitchFamily="34" charset="0"/>
                <a:cs typeface="Arial" pitchFamily="34" charset="0"/>
              </a:rPr>
              <a:t>2:40</a:t>
            </a:r>
            <a:r>
              <a:rPr lang="es-ES" altLang="en-US" sz="800" b="1" dirty="0" smtClean="0">
                <a:solidFill>
                  <a:srgbClr val="202B6C"/>
                </a:solidFill>
                <a:latin typeface="Helvetica" pitchFamily="34" charset="0"/>
                <a:cs typeface="Arial" pitchFamily="34" charset="0"/>
              </a:rPr>
              <a:t> La orden anterior absorbe toda la liquidez del mercado al responder a todas las órdenes de compra</a:t>
            </a:r>
            <a:endParaRPr lang="es-ES" altLang="en-US" sz="800" b="1" dirty="0">
              <a:solidFill>
                <a:srgbClr val="202B6C"/>
              </a:solidFill>
              <a:latin typeface="Helvetica" pitchFamily="34" charset="0"/>
              <a:cs typeface="Arial" pitchFamily="34" charset="0"/>
            </a:endParaRPr>
          </a:p>
        </p:txBody>
      </p:sp>
      <p:sp>
        <p:nvSpPr>
          <p:cNvPr id="27" name="TextBox 26"/>
          <p:cNvSpPr txBox="1"/>
          <p:nvPr>
            <p:custDataLst>
              <p:tags r:id="rId4"/>
            </p:custDataLst>
          </p:nvPr>
        </p:nvSpPr>
        <p:spPr>
          <a:xfrm>
            <a:off x="565483" y="2415873"/>
            <a:ext cx="2036499" cy="584775"/>
          </a:xfrm>
          <a:prstGeom prst="wedgeRectCallout">
            <a:avLst>
              <a:gd name="adj1" fmla="val 200731"/>
              <a:gd name="adj2" fmla="val 62271"/>
            </a:avLst>
          </a:prstGeom>
          <a:solidFill>
            <a:schemeClr val="bg1">
              <a:lumMod val="95000"/>
            </a:schemeClr>
          </a:solidFill>
          <a:ln>
            <a:solidFill>
              <a:schemeClr val="bg1">
                <a:lumMod val="95000"/>
              </a:schemeClr>
            </a:solidFill>
          </a:ln>
        </p:spPr>
        <p:txBody>
          <a:bodyPr wrap="square" rtlCol="0">
            <a:spAutoFit/>
          </a:bodyPr>
          <a:lstStyle>
            <a:defPPr>
              <a:defRPr lang="es-ES_tradnl"/>
            </a:defPPr>
            <a:lvl1pPr algn="just">
              <a:spcAft>
                <a:spcPts val="600"/>
              </a:spcAft>
              <a:defRPr sz="1100" b="1">
                <a:cs typeface="Arial" pitchFamily="34" charset="0"/>
              </a:defRPr>
            </a:lvl1pPr>
          </a:lstStyle>
          <a:p>
            <a:r>
              <a:rPr lang="es-ES" altLang="en-US" sz="800" b="0" dirty="0" smtClean="0">
                <a:solidFill>
                  <a:srgbClr val="202B6C"/>
                </a:solidFill>
                <a:latin typeface="Helvetica" pitchFamily="34" charset="0"/>
              </a:rPr>
              <a:t>2:32</a:t>
            </a:r>
            <a:r>
              <a:rPr lang="es-ES" altLang="en-US" sz="800" dirty="0" smtClean="0">
                <a:solidFill>
                  <a:srgbClr val="202B6C"/>
                </a:solidFill>
                <a:latin typeface="Helvetica" pitchFamily="34" charset="0"/>
              </a:rPr>
              <a:t> Un gestor de fondos utilizando un algoritmo pone a la venta 75.000 futuros sobre el S&amp;P 500 (4.100 M$) que suponen el 9% del volumen</a:t>
            </a:r>
            <a:endParaRPr lang="es-ES" altLang="en-US" sz="800" dirty="0">
              <a:solidFill>
                <a:srgbClr val="202B6C"/>
              </a:solidFill>
              <a:latin typeface="Helvetica" pitchFamily="34" charset="0"/>
            </a:endParaRPr>
          </a:p>
        </p:txBody>
      </p:sp>
      <p:sp>
        <p:nvSpPr>
          <p:cNvPr id="28" name="TextBox 27"/>
          <p:cNvSpPr txBox="1"/>
          <p:nvPr>
            <p:custDataLst>
              <p:tags r:id="rId5"/>
            </p:custDataLst>
          </p:nvPr>
        </p:nvSpPr>
        <p:spPr>
          <a:xfrm>
            <a:off x="565150" y="1754188"/>
            <a:ext cx="2039827" cy="461665"/>
          </a:xfrm>
          <a:prstGeom prst="wedgeRectCallout">
            <a:avLst>
              <a:gd name="adj1" fmla="val 167236"/>
              <a:gd name="adj2" fmla="val 115702"/>
            </a:avLst>
          </a:prstGeom>
          <a:solidFill>
            <a:schemeClr val="bg1">
              <a:lumMod val="95000"/>
            </a:schemeClr>
          </a:solidFill>
          <a:ln>
            <a:solidFill>
              <a:schemeClr val="bg1">
                <a:lumMod val="95000"/>
              </a:schemeClr>
            </a:solidFill>
          </a:ln>
        </p:spPr>
        <p:txBody>
          <a:bodyPr wrap="square" rtlCol="0">
            <a:spAutoFit/>
          </a:bodyPr>
          <a:lstStyle/>
          <a:p>
            <a:pPr algn="just">
              <a:spcAft>
                <a:spcPts val="600"/>
              </a:spcAft>
            </a:pPr>
            <a:r>
              <a:rPr lang="es-ES" altLang="en-US" sz="800" dirty="0" smtClean="0">
                <a:solidFill>
                  <a:srgbClr val="202B6C"/>
                </a:solidFill>
                <a:latin typeface="Helvetica" pitchFamily="34" charset="0"/>
                <a:cs typeface="Arial" pitchFamily="34" charset="0"/>
              </a:rPr>
              <a:t>1:00</a:t>
            </a:r>
            <a:r>
              <a:rPr lang="es-ES" altLang="en-US" sz="800" b="1" dirty="0" smtClean="0">
                <a:solidFill>
                  <a:srgbClr val="202B6C"/>
                </a:solidFill>
                <a:latin typeface="Helvetica" pitchFamily="34" charset="0"/>
                <a:cs typeface="Arial" pitchFamily="34" charset="0"/>
              </a:rPr>
              <a:t> La volatilidad en algunas acciones aumenta. Se registran caídas debido a la situación de Grecia</a:t>
            </a:r>
            <a:endParaRPr lang="es-ES" altLang="en-US" sz="800" b="1" dirty="0">
              <a:solidFill>
                <a:srgbClr val="202B6C"/>
              </a:solidFill>
              <a:latin typeface="Helvetica" pitchFamily="34" charset="0"/>
              <a:cs typeface="Arial" pitchFamily="34" charset="0"/>
            </a:endParaRPr>
          </a:p>
        </p:txBody>
      </p:sp>
      <p:sp>
        <p:nvSpPr>
          <p:cNvPr id="39" name="TextBox 38"/>
          <p:cNvSpPr txBox="1"/>
          <p:nvPr>
            <p:custDataLst>
              <p:tags r:id="rId6"/>
            </p:custDataLst>
          </p:nvPr>
        </p:nvSpPr>
        <p:spPr>
          <a:xfrm>
            <a:off x="7216942" y="1748489"/>
            <a:ext cx="1344755" cy="707886"/>
          </a:xfrm>
          <a:prstGeom prst="wedgeRectCallout">
            <a:avLst>
              <a:gd name="adj1" fmla="val -80558"/>
              <a:gd name="adj2" fmla="val 76608"/>
            </a:avLst>
          </a:prstGeom>
          <a:solidFill>
            <a:schemeClr val="bg1">
              <a:lumMod val="95000"/>
            </a:schemeClr>
          </a:solidFill>
          <a:ln>
            <a:solidFill>
              <a:schemeClr val="bg1">
                <a:lumMod val="95000"/>
              </a:schemeClr>
            </a:solidFill>
          </a:ln>
        </p:spPr>
        <p:txBody>
          <a:bodyPr wrap="square" rtlCol="0">
            <a:spAutoFit/>
          </a:bodyPr>
          <a:lstStyle>
            <a:defPPr>
              <a:defRPr lang="es-ES"/>
            </a:defPPr>
            <a:lvl1pPr algn="just">
              <a:spcAft>
                <a:spcPts val="600"/>
              </a:spcAft>
              <a:defRPr sz="800" b="1">
                <a:solidFill>
                  <a:srgbClr val="202B6C"/>
                </a:solidFill>
                <a:latin typeface="Helvetica" pitchFamily="34" charset="0"/>
                <a:cs typeface="Arial" pitchFamily="34" charset="0"/>
              </a:defRPr>
            </a:lvl1pPr>
          </a:lstStyle>
          <a:p>
            <a:r>
              <a:rPr lang="es-ES" altLang="en-US" dirty="0"/>
              <a:t>4:00 El índice se recupera, perdiendo finalmente cerca de un 3% sobre el valor de </a:t>
            </a:r>
            <a:r>
              <a:rPr lang="es-ES" altLang="en-US" dirty="0" smtClean="0"/>
              <a:t>apertura</a:t>
            </a:r>
            <a:endParaRPr lang="es-ES" altLang="en-US" dirty="0"/>
          </a:p>
        </p:txBody>
      </p:sp>
      <p:sp>
        <p:nvSpPr>
          <p:cNvPr id="40" name="TextBox 39"/>
          <p:cNvSpPr txBox="1"/>
          <p:nvPr>
            <p:custDataLst>
              <p:tags r:id="rId7"/>
            </p:custDataLst>
          </p:nvPr>
        </p:nvSpPr>
        <p:spPr>
          <a:xfrm>
            <a:off x="7223074" y="2568051"/>
            <a:ext cx="1346400" cy="1332000"/>
          </a:xfrm>
          <a:prstGeom prst="wedgeRectCallout">
            <a:avLst>
              <a:gd name="adj1" fmla="val -129080"/>
              <a:gd name="adj2" fmla="val 45336"/>
            </a:avLst>
          </a:prstGeom>
          <a:solidFill>
            <a:schemeClr val="bg1">
              <a:lumMod val="95000"/>
            </a:schemeClr>
          </a:solidFill>
          <a:ln>
            <a:solidFill>
              <a:schemeClr val="bg1">
                <a:lumMod val="95000"/>
              </a:schemeClr>
            </a:solidFill>
          </a:ln>
        </p:spPr>
        <p:txBody>
          <a:bodyPr wrap="square" rtlCol="0">
            <a:spAutoFit/>
          </a:bodyPr>
          <a:lstStyle>
            <a:defPPr>
              <a:defRPr lang="es-ES"/>
            </a:defPPr>
            <a:lvl1pPr algn="just">
              <a:spcAft>
                <a:spcPts val="600"/>
              </a:spcAft>
              <a:defRPr sz="800" b="1">
                <a:solidFill>
                  <a:srgbClr val="202B6C"/>
                </a:solidFill>
                <a:latin typeface="Helvetica" pitchFamily="34" charset="0"/>
                <a:cs typeface="Arial" pitchFamily="34" charset="0"/>
              </a:defRPr>
            </a:lvl1pPr>
          </a:lstStyle>
          <a:p>
            <a:pPr algn="l"/>
            <a:r>
              <a:rPr lang="es-ES" altLang="en-US" dirty="0"/>
              <a:t>2:46 El mercado alcanza el mínimo, perdiendo un 9%. La cotización se paraliza durante 5 segundos. </a:t>
            </a:r>
            <a:r>
              <a:rPr lang="en-US" dirty="0"/>
              <a:t>20,000 trades de + de 300 securities se </a:t>
            </a:r>
            <a:r>
              <a:rPr lang="en-US" dirty="0" err="1"/>
              <a:t>ejecutaron</a:t>
            </a:r>
            <a:r>
              <a:rPr lang="en-US" dirty="0"/>
              <a:t> a </a:t>
            </a:r>
            <a:r>
              <a:rPr lang="en-US" dirty="0" err="1"/>
              <a:t>precios</a:t>
            </a:r>
            <a:r>
              <a:rPr lang="en-US" dirty="0"/>
              <a:t> con </a:t>
            </a:r>
            <a:r>
              <a:rPr lang="en-US" dirty="0" err="1"/>
              <a:t>variaciones</a:t>
            </a:r>
            <a:r>
              <a:rPr lang="en-US" dirty="0"/>
              <a:t> </a:t>
            </a:r>
            <a:r>
              <a:rPr lang="en-US" dirty="0" err="1"/>
              <a:t>superiores</a:t>
            </a:r>
            <a:r>
              <a:rPr lang="en-US" dirty="0"/>
              <a:t> al 60%</a:t>
            </a:r>
            <a:endParaRPr lang="es-ES" altLang="en-US" dirty="0"/>
          </a:p>
        </p:txBody>
      </p:sp>
      <p:sp>
        <p:nvSpPr>
          <p:cNvPr id="41" name="Oval 40"/>
          <p:cNvSpPr>
            <a:spLocks noChangeAspect="1"/>
          </p:cNvSpPr>
          <p:nvPr>
            <p:custDataLst>
              <p:tags r:id="rId8"/>
            </p:custDataLst>
          </p:nvPr>
        </p:nvSpPr>
        <p:spPr>
          <a:xfrm>
            <a:off x="4907376" y="2466957"/>
            <a:ext cx="202188" cy="2021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Helvetica" pitchFamily="34" charset="0"/>
              </a:rPr>
              <a:t>1</a:t>
            </a:r>
            <a:endParaRPr lang="es-ES" sz="1200" b="1" dirty="0">
              <a:solidFill>
                <a:schemeClr val="tx1"/>
              </a:solidFill>
              <a:latin typeface="Helvetica" pitchFamily="34" charset="0"/>
            </a:endParaRPr>
          </a:p>
        </p:txBody>
      </p:sp>
      <p:sp>
        <p:nvSpPr>
          <p:cNvPr id="42" name="Rectangle 41"/>
          <p:cNvSpPr/>
          <p:nvPr>
            <p:custDataLst>
              <p:tags r:id="rId9"/>
            </p:custDataLst>
          </p:nvPr>
        </p:nvSpPr>
        <p:spPr>
          <a:xfrm>
            <a:off x="2800380" y="1635646"/>
            <a:ext cx="4376543" cy="352935"/>
          </a:xfrm>
          <a:prstGeom prst="rect">
            <a:avLst/>
          </a:prstGeom>
          <a:noFill/>
          <a:ln w="9525">
            <a:noFill/>
            <a:headEnd/>
            <a:tailEnd/>
          </a:ln>
          <a:effectLst/>
        </p:spPr>
        <p:style>
          <a:lnRef idx="2">
            <a:schemeClr val="accent4"/>
          </a:lnRef>
          <a:fillRef idx="1">
            <a:schemeClr val="lt1"/>
          </a:fillRef>
          <a:effectRef idx="0">
            <a:schemeClr val="accent4"/>
          </a:effectRef>
          <a:fontRef idx="minor">
            <a:schemeClr val="dk1"/>
          </a:fontRef>
        </p:style>
        <p:txBody>
          <a:bodyPr wrap="none" anchor="ctr"/>
          <a:lstStyle/>
          <a:p>
            <a:pPr algn="ctr" fontAlgn="auto">
              <a:lnSpc>
                <a:spcPct val="90000"/>
              </a:lnSpc>
              <a:spcAft>
                <a:spcPts val="300"/>
              </a:spcAft>
            </a:pPr>
            <a:r>
              <a:rPr lang="es-ES" sz="1000" b="1" kern="0" dirty="0">
                <a:solidFill>
                  <a:schemeClr val="tx1"/>
                </a:solidFill>
                <a:latin typeface="Helvetica" pitchFamily="34" charset="0"/>
              </a:rPr>
              <a:t>Cotización del Dow Jones Industrial el 6 de mayo de 2010</a:t>
            </a:r>
          </a:p>
        </p:txBody>
      </p:sp>
      <p:sp>
        <p:nvSpPr>
          <p:cNvPr id="43" name="Oval 42"/>
          <p:cNvSpPr>
            <a:spLocks noChangeAspect="1"/>
          </p:cNvSpPr>
          <p:nvPr>
            <p:custDataLst>
              <p:tags r:id="rId10"/>
            </p:custDataLst>
          </p:nvPr>
        </p:nvSpPr>
        <p:spPr>
          <a:xfrm>
            <a:off x="5707382" y="3000648"/>
            <a:ext cx="202188" cy="2021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latin typeface="Helvetica" pitchFamily="34" charset="0"/>
              </a:rPr>
              <a:t>2</a:t>
            </a:r>
            <a:endParaRPr lang="es-ES" sz="1200" b="1" dirty="0">
              <a:solidFill>
                <a:schemeClr val="tx1"/>
              </a:solidFill>
              <a:latin typeface="Helvetica" pitchFamily="34" charset="0"/>
            </a:endParaRPr>
          </a:p>
        </p:txBody>
      </p:sp>
      <p:sp>
        <p:nvSpPr>
          <p:cNvPr id="44" name="Oval 43"/>
          <p:cNvSpPr>
            <a:spLocks noChangeAspect="1"/>
          </p:cNvSpPr>
          <p:nvPr>
            <p:custDataLst>
              <p:tags r:id="rId11"/>
            </p:custDataLst>
          </p:nvPr>
        </p:nvSpPr>
        <p:spPr>
          <a:xfrm>
            <a:off x="6150990" y="3762883"/>
            <a:ext cx="202188" cy="2021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solidFill>
                  <a:schemeClr val="tx1"/>
                </a:solidFill>
                <a:latin typeface="Helvetica" pitchFamily="34" charset="0"/>
              </a:rPr>
              <a:t>4</a:t>
            </a:r>
            <a:endParaRPr lang="es-ES" sz="1200" b="1" dirty="0">
              <a:solidFill>
                <a:schemeClr val="tx1"/>
              </a:solidFill>
              <a:latin typeface="Helvetica" pitchFamily="34" charset="0"/>
            </a:endParaRPr>
          </a:p>
        </p:txBody>
      </p:sp>
      <p:sp>
        <p:nvSpPr>
          <p:cNvPr id="45" name="Oval 44"/>
          <p:cNvSpPr>
            <a:spLocks noChangeAspect="1"/>
          </p:cNvSpPr>
          <p:nvPr>
            <p:custDataLst>
              <p:tags r:id="rId12"/>
            </p:custDataLst>
          </p:nvPr>
        </p:nvSpPr>
        <p:spPr>
          <a:xfrm>
            <a:off x="5858170" y="3430956"/>
            <a:ext cx="202188" cy="2021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smtClean="0">
                <a:solidFill>
                  <a:schemeClr val="tx1"/>
                </a:solidFill>
                <a:latin typeface="Helvetica" pitchFamily="34" charset="0"/>
              </a:rPr>
              <a:t>3</a:t>
            </a:r>
            <a:endParaRPr lang="es-ES" sz="1200" b="1" dirty="0">
              <a:solidFill>
                <a:schemeClr val="tx1"/>
              </a:solidFill>
              <a:latin typeface="Helvetica" pitchFamily="34" charset="0"/>
            </a:endParaRPr>
          </a:p>
        </p:txBody>
      </p:sp>
      <p:sp>
        <p:nvSpPr>
          <p:cNvPr id="46" name="Oval 45"/>
          <p:cNvSpPr>
            <a:spLocks noChangeAspect="1"/>
          </p:cNvSpPr>
          <p:nvPr>
            <p:custDataLst>
              <p:tags r:id="rId13"/>
            </p:custDataLst>
          </p:nvPr>
        </p:nvSpPr>
        <p:spPr>
          <a:xfrm>
            <a:off x="6654840" y="2517742"/>
            <a:ext cx="202188" cy="20218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latin typeface="Helvetica" pitchFamily="34" charset="0"/>
              </a:rPr>
              <a:t>5</a:t>
            </a:r>
            <a:endParaRPr lang="es-ES" sz="1200" b="1" dirty="0">
              <a:solidFill>
                <a:schemeClr val="tx1"/>
              </a:solidFill>
              <a:latin typeface="Helvetica" pitchFamily="34" charset="0"/>
            </a:endParaRPr>
          </a:p>
        </p:txBody>
      </p:sp>
      <p:cxnSp>
        <p:nvCxnSpPr>
          <p:cNvPr id="47" name="Straight Connector 46"/>
          <p:cNvCxnSpPr/>
          <p:nvPr>
            <p:custDataLst>
              <p:tags r:id="rId14"/>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custDataLst>
              <p:tags r:id="rId15"/>
            </p:custDataLst>
          </p:nvPr>
        </p:nvSpPr>
        <p:spPr>
          <a:xfrm>
            <a:off x="3967230" y="1416158"/>
            <a:ext cx="1423788" cy="253916"/>
          </a:xfrm>
          <a:prstGeom prst="rect">
            <a:avLst/>
          </a:prstGeom>
          <a:solidFill>
            <a:schemeClr val="bg1"/>
          </a:solidFill>
        </p:spPr>
        <p:txBody>
          <a:bodyPr wrap="none">
            <a:spAutoFit/>
          </a:bodyPr>
          <a:lstStyle/>
          <a:p>
            <a:pPr algn="ctr"/>
            <a:r>
              <a:rPr lang="es-ES" sz="1050" b="1" dirty="0" err="1" smtClean="0">
                <a:solidFill>
                  <a:srgbClr val="002060"/>
                </a:solidFill>
                <a:latin typeface="Helvetica" pitchFamily="34" charset="0"/>
              </a:rPr>
              <a:t>Algorithmic</a:t>
            </a:r>
            <a:r>
              <a:rPr lang="es-ES" sz="1050" b="1" dirty="0" smtClean="0">
                <a:solidFill>
                  <a:srgbClr val="002060"/>
                </a:solidFill>
                <a:latin typeface="Helvetica" pitchFamily="34" charset="0"/>
              </a:rPr>
              <a:t> trading</a:t>
            </a:r>
            <a:endParaRPr lang="es-ES" sz="1050" b="1" dirty="0">
              <a:solidFill>
                <a:srgbClr val="002060"/>
              </a:solidFill>
              <a:latin typeface="Helvetica" pitchFamily="34" charset="0"/>
            </a:endParaRPr>
          </a:p>
        </p:txBody>
      </p:sp>
    </p:spTree>
    <p:extLst>
      <p:ext uri="{BB962C8B-B14F-4D97-AF65-F5344CB8AC3E}">
        <p14:creationId xmlns:p14="http://schemas.microsoft.com/office/powerpoint/2010/main" val="98741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4" grpId="0" animBg="1"/>
      <p:bldP spid="27" grpId="0" animBg="1"/>
      <p:bldP spid="2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253908" y="4007998"/>
            <a:ext cx="1619250" cy="1104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 name="Content Placeholder 2"/>
          <p:cNvSpPr>
            <a:spLocks noGrp="1"/>
          </p:cNvSpPr>
          <p:nvPr>
            <p:ph idx="1"/>
            <p:custDataLst>
              <p:tags r:id="rId1"/>
            </p:custDataLst>
          </p:nvPr>
        </p:nvSpPr>
        <p:spPr>
          <a:xfrm>
            <a:off x="467544" y="886991"/>
            <a:ext cx="8101234"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La proliferación de modelos en las entidades ha comenzado por los ámbitos de Riesgos y Comercial, pero ya se extiende a otros ámbitos, como Finanzas, Tecnología y Operaciones o RRHH</a:t>
            </a:r>
          </a:p>
        </p:txBody>
      </p:sp>
      <p:grpSp>
        <p:nvGrpSpPr>
          <p:cNvPr id="54" name="Group 33"/>
          <p:cNvGrpSpPr>
            <a:grpSpLocks noChangeAspect="1"/>
          </p:cNvGrpSpPr>
          <p:nvPr/>
        </p:nvGrpSpPr>
        <p:grpSpPr>
          <a:xfrm>
            <a:off x="3426434" y="1800581"/>
            <a:ext cx="2351431" cy="3059870"/>
            <a:chOff x="2613268" y="2214301"/>
            <a:chExt cx="4394676" cy="5718697"/>
          </a:xfrm>
        </p:grpSpPr>
        <p:sp>
          <p:nvSpPr>
            <p:cNvPr id="55" name="Freeform 36"/>
            <p:cNvSpPr>
              <a:spLocks noChangeAspect="1"/>
            </p:cNvSpPr>
            <p:nvPr>
              <p:custDataLst>
                <p:tags r:id="rId4"/>
              </p:custDataLst>
            </p:nvPr>
          </p:nvSpPr>
          <p:spPr>
            <a:xfrm>
              <a:off x="3555317" y="2214301"/>
              <a:ext cx="2503527" cy="2503524"/>
            </a:xfrm>
            <a:custGeom>
              <a:avLst/>
              <a:gdLst>
                <a:gd name="connsiteX0" fmla="*/ 0 w 2641600"/>
                <a:gd name="connsiteY0" fmla="*/ 1320800 h 2641600"/>
                <a:gd name="connsiteX1" fmla="*/ 1320800 w 2641600"/>
                <a:gd name="connsiteY1" fmla="*/ 0 h 2641600"/>
                <a:gd name="connsiteX2" fmla="*/ 2641600 w 2641600"/>
                <a:gd name="connsiteY2" fmla="*/ 1320800 h 2641600"/>
                <a:gd name="connsiteX3" fmla="*/ 1320800 w 2641600"/>
                <a:gd name="connsiteY3" fmla="*/ 2641600 h 2641600"/>
                <a:gd name="connsiteX4" fmla="*/ 0 w 2641600"/>
                <a:gd name="connsiteY4" fmla="*/ 1320800 h 2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641600">
                  <a:moveTo>
                    <a:pt x="0" y="1320800"/>
                  </a:moveTo>
                  <a:cubicBezTo>
                    <a:pt x="0" y="591342"/>
                    <a:pt x="591342" y="0"/>
                    <a:pt x="1320800" y="0"/>
                  </a:cubicBezTo>
                  <a:cubicBezTo>
                    <a:pt x="2050258" y="0"/>
                    <a:pt x="2641600" y="591342"/>
                    <a:pt x="2641600" y="1320800"/>
                  </a:cubicBezTo>
                  <a:cubicBezTo>
                    <a:pt x="2641600" y="2050258"/>
                    <a:pt x="2050258" y="2641600"/>
                    <a:pt x="1320800" y="2641600"/>
                  </a:cubicBezTo>
                  <a:cubicBezTo>
                    <a:pt x="591342" y="2641600"/>
                    <a:pt x="0" y="2050258"/>
                    <a:pt x="0" y="1320800"/>
                  </a:cubicBezTo>
                  <a:close/>
                </a:path>
              </a:pathLst>
            </a:custGeom>
            <a:solidFill>
              <a:schemeClr val="tx2">
                <a:alpha val="5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0" tIns="360000" rIns="360000" bIns="360000" numCol="1" spcCol="1270" anchor="ctr" anchorCtr="0">
              <a:noAutofit/>
            </a:bodyPr>
            <a:lstStyle/>
            <a:p>
              <a:pPr algn="ctr" defTabSz="2800350">
                <a:lnSpc>
                  <a:spcPct val="90000"/>
                </a:lnSpc>
                <a:spcBef>
                  <a:spcPct val="0"/>
                </a:spcBef>
                <a:spcAft>
                  <a:spcPct val="35000"/>
                </a:spcAft>
              </a:pPr>
              <a:r>
                <a:rPr lang="es-ES" sz="900" b="1" dirty="0" smtClean="0">
                  <a:solidFill>
                    <a:prstClr val="white"/>
                  </a:solidFill>
                  <a:latin typeface="Helvetica" pitchFamily="34" charset="0"/>
                </a:rPr>
                <a:t>Comercial</a:t>
              </a:r>
              <a:endParaRPr lang="es-ES" sz="900" b="1" dirty="0">
                <a:solidFill>
                  <a:prstClr val="white"/>
                </a:solidFill>
                <a:latin typeface="Helvetica" pitchFamily="34" charset="0"/>
              </a:endParaRPr>
            </a:p>
          </p:txBody>
        </p:sp>
        <p:sp>
          <p:nvSpPr>
            <p:cNvPr id="56" name="Freeform 37"/>
            <p:cNvSpPr>
              <a:spLocks noChangeAspect="1"/>
            </p:cNvSpPr>
            <p:nvPr>
              <p:custDataLst>
                <p:tags r:id="rId5"/>
              </p:custDataLst>
            </p:nvPr>
          </p:nvSpPr>
          <p:spPr>
            <a:xfrm>
              <a:off x="4631944" y="3963818"/>
              <a:ext cx="2376000" cy="2376001"/>
            </a:xfrm>
            <a:custGeom>
              <a:avLst/>
              <a:gdLst>
                <a:gd name="connsiteX0" fmla="*/ 0 w 2641600"/>
                <a:gd name="connsiteY0" fmla="*/ 1320800 h 2641600"/>
                <a:gd name="connsiteX1" fmla="*/ 1320800 w 2641600"/>
                <a:gd name="connsiteY1" fmla="*/ 0 h 2641600"/>
                <a:gd name="connsiteX2" fmla="*/ 2641600 w 2641600"/>
                <a:gd name="connsiteY2" fmla="*/ 1320800 h 2641600"/>
                <a:gd name="connsiteX3" fmla="*/ 1320800 w 2641600"/>
                <a:gd name="connsiteY3" fmla="*/ 2641600 h 2641600"/>
                <a:gd name="connsiteX4" fmla="*/ 0 w 2641600"/>
                <a:gd name="connsiteY4" fmla="*/ 1320800 h 2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641600">
                  <a:moveTo>
                    <a:pt x="0" y="1320800"/>
                  </a:moveTo>
                  <a:cubicBezTo>
                    <a:pt x="0" y="591342"/>
                    <a:pt x="591342" y="0"/>
                    <a:pt x="1320800" y="0"/>
                  </a:cubicBezTo>
                  <a:cubicBezTo>
                    <a:pt x="2050258" y="0"/>
                    <a:pt x="2641600" y="591342"/>
                    <a:pt x="2641600" y="1320800"/>
                  </a:cubicBezTo>
                  <a:cubicBezTo>
                    <a:pt x="2641600" y="2050258"/>
                    <a:pt x="2050258" y="2641600"/>
                    <a:pt x="1320800" y="2641600"/>
                  </a:cubicBezTo>
                  <a:cubicBezTo>
                    <a:pt x="591342" y="2641600"/>
                    <a:pt x="0" y="2050258"/>
                    <a:pt x="0" y="1320800"/>
                  </a:cubicBezTo>
                  <a:close/>
                </a:path>
              </a:pathLst>
            </a:custGeom>
            <a:solidFill>
              <a:schemeClr val="accent2">
                <a:lumMod val="50000"/>
                <a:alpha val="5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0" tIns="360000" rIns="360000" bIns="360000" numCol="1" spcCol="1270" anchor="ctr" anchorCtr="0">
              <a:noAutofit/>
            </a:bodyPr>
            <a:lstStyle/>
            <a:p>
              <a:pPr algn="ctr" defTabSz="2311400">
                <a:lnSpc>
                  <a:spcPct val="90000"/>
                </a:lnSpc>
                <a:spcBef>
                  <a:spcPct val="0"/>
                </a:spcBef>
                <a:spcAft>
                  <a:spcPct val="35000"/>
                </a:spcAft>
              </a:pPr>
              <a:r>
                <a:rPr lang="es-ES" sz="900" b="1" dirty="0" smtClean="0">
                  <a:solidFill>
                    <a:prstClr val="white"/>
                  </a:solidFill>
                  <a:latin typeface="Helvetica" pitchFamily="34" charset="0"/>
                </a:rPr>
                <a:t>Riesgos</a:t>
              </a:r>
              <a:endParaRPr lang="es-ES" sz="900" b="1" dirty="0">
                <a:solidFill>
                  <a:prstClr val="white"/>
                </a:solidFill>
                <a:latin typeface="Helvetica" pitchFamily="34" charset="0"/>
              </a:endParaRPr>
            </a:p>
          </p:txBody>
        </p:sp>
        <p:sp>
          <p:nvSpPr>
            <p:cNvPr id="57" name="Freeform 38"/>
            <p:cNvSpPr>
              <a:spLocks noChangeAspect="1"/>
            </p:cNvSpPr>
            <p:nvPr>
              <p:custDataLst>
                <p:tags r:id="rId6"/>
              </p:custDataLst>
            </p:nvPr>
          </p:nvSpPr>
          <p:spPr>
            <a:xfrm>
              <a:off x="2613268" y="3963818"/>
              <a:ext cx="2376000" cy="2376001"/>
            </a:xfrm>
            <a:custGeom>
              <a:avLst/>
              <a:gdLst>
                <a:gd name="connsiteX0" fmla="*/ 0 w 2641600"/>
                <a:gd name="connsiteY0" fmla="*/ 1320800 h 2641600"/>
                <a:gd name="connsiteX1" fmla="*/ 1320800 w 2641600"/>
                <a:gd name="connsiteY1" fmla="*/ 0 h 2641600"/>
                <a:gd name="connsiteX2" fmla="*/ 2641600 w 2641600"/>
                <a:gd name="connsiteY2" fmla="*/ 1320800 h 2641600"/>
                <a:gd name="connsiteX3" fmla="*/ 1320800 w 2641600"/>
                <a:gd name="connsiteY3" fmla="*/ 2641600 h 2641600"/>
                <a:gd name="connsiteX4" fmla="*/ 0 w 2641600"/>
                <a:gd name="connsiteY4" fmla="*/ 1320800 h 2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641600">
                  <a:moveTo>
                    <a:pt x="0" y="1320800"/>
                  </a:moveTo>
                  <a:cubicBezTo>
                    <a:pt x="0" y="591342"/>
                    <a:pt x="591342" y="0"/>
                    <a:pt x="1320800" y="0"/>
                  </a:cubicBezTo>
                  <a:cubicBezTo>
                    <a:pt x="2050258" y="0"/>
                    <a:pt x="2641600" y="591342"/>
                    <a:pt x="2641600" y="1320800"/>
                  </a:cubicBezTo>
                  <a:cubicBezTo>
                    <a:pt x="2641600" y="2050258"/>
                    <a:pt x="2050258" y="2641600"/>
                    <a:pt x="1320800" y="2641600"/>
                  </a:cubicBezTo>
                  <a:cubicBezTo>
                    <a:pt x="591342" y="2641600"/>
                    <a:pt x="0" y="2050258"/>
                    <a:pt x="0" y="1320800"/>
                  </a:cubicBezTo>
                  <a:close/>
                </a:path>
              </a:pathLst>
            </a:custGeom>
            <a:solidFill>
              <a:schemeClr val="accent1">
                <a:lumMod val="75000"/>
                <a:alpha val="5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0" tIns="360000" rIns="360000" bIns="360000" numCol="1" spcCol="1270" anchor="ctr" anchorCtr="0">
              <a:noAutofit/>
            </a:bodyPr>
            <a:lstStyle/>
            <a:p>
              <a:pPr algn="ctr" defTabSz="2311400">
                <a:lnSpc>
                  <a:spcPct val="90000"/>
                </a:lnSpc>
                <a:spcBef>
                  <a:spcPct val="0"/>
                </a:spcBef>
                <a:spcAft>
                  <a:spcPct val="35000"/>
                </a:spcAft>
              </a:pPr>
              <a:r>
                <a:rPr lang="es-ES" sz="900" b="1" dirty="0" smtClean="0">
                  <a:solidFill>
                    <a:prstClr val="white"/>
                  </a:solidFill>
                  <a:latin typeface="Helvetica" pitchFamily="34" charset="0"/>
                </a:rPr>
                <a:t>Finanzas</a:t>
              </a:r>
              <a:endParaRPr lang="es-ES" sz="900" b="1" dirty="0">
                <a:solidFill>
                  <a:prstClr val="white"/>
                </a:solidFill>
                <a:latin typeface="Helvetica" pitchFamily="34" charset="0"/>
              </a:endParaRPr>
            </a:p>
          </p:txBody>
        </p:sp>
        <p:sp>
          <p:nvSpPr>
            <p:cNvPr id="58" name="Freeform 24"/>
            <p:cNvSpPr>
              <a:spLocks noChangeAspect="1"/>
            </p:cNvSpPr>
            <p:nvPr>
              <p:custDataLst>
                <p:tags r:id="rId7"/>
              </p:custDataLst>
            </p:nvPr>
          </p:nvSpPr>
          <p:spPr>
            <a:xfrm>
              <a:off x="3555317" y="5444179"/>
              <a:ext cx="2488822" cy="2488819"/>
            </a:xfrm>
            <a:custGeom>
              <a:avLst/>
              <a:gdLst>
                <a:gd name="connsiteX0" fmla="*/ 0 w 2641600"/>
                <a:gd name="connsiteY0" fmla="*/ 1320800 h 2641600"/>
                <a:gd name="connsiteX1" fmla="*/ 1320800 w 2641600"/>
                <a:gd name="connsiteY1" fmla="*/ 0 h 2641600"/>
                <a:gd name="connsiteX2" fmla="*/ 2641600 w 2641600"/>
                <a:gd name="connsiteY2" fmla="*/ 1320800 h 2641600"/>
                <a:gd name="connsiteX3" fmla="*/ 1320800 w 2641600"/>
                <a:gd name="connsiteY3" fmla="*/ 2641600 h 2641600"/>
                <a:gd name="connsiteX4" fmla="*/ 0 w 2641600"/>
                <a:gd name="connsiteY4" fmla="*/ 1320800 h 2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641600">
                  <a:moveTo>
                    <a:pt x="0" y="1320800"/>
                  </a:moveTo>
                  <a:cubicBezTo>
                    <a:pt x="0" y="591342"/>
                    <a:pt x="591342" y="0"/>
                    <a:pt x="1320800" y="0"/>
                  </a:cubicBezTo>
                  <a:cubicBezTo>
                    <a:pt x="2050258" y="0"/>
                    <a:pt x="2641600" y="591342"/>
                    <a:pt x="2641600" y="1320800"/>
                  </a:cubicBezTo>
                  <a:cubicBezTo>
                    <a:pt x="2641600" y="2050258"/>
                    <a:pt x="2050258" y="2641600"/>
                    <a:pt x="1320800" y="2641600"/>
                  </a:cubicBezTo>
                  <a:cubicBezTo>
                    <a:pt x="591342" y="2641600"/>
                    <a:pt x="0" y="2050258"/>
                    <a:pt x="0" y="1320800"/>
                  </a:cubicBezTo>
                  <a:close/>
                </a:path>
              </a:pathLst>
            </a:custGeom>
            <a:solidFill>
              <a:schemeClr val="accent2">
                <a:lumMod val="20000"/>
                <a:lumOff val="80000"/>
                <a:alpha val="5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0" tIns="360000" rIns="360000" bIns="360000" numCol="1" spcCol="1270" anchor="ctr" anchorCtr="0">
              <a:noAutofit/>
            </a:bodyPr>
            <a:lstStyle/>
            <a:p>
              <a:pPr algn="ctr" defTabSz="2311400">
                <a:lnSpc>
                  <a:spcPct val="90000"/>
                </a:lnSpc>
                <a:spcBef>
                  <a:spcPct val="0"/>
                </a:spcBef>
                <a:spcAft>
                  <a:spcPct val="35000"/>
                </a:spcAft>
              </a:pPr>
              <a:r>
                <a:rPr lang="es-ES" sz="800" b="1" dirty="0" smtClean="0">
                  <a:solidFill>
                    <a:prstClr val="black"/>
                  </a:solidFill>
                  <a:latin typeface="Helvetica" pitchFamily="34" charset="0"/>
                </a:rPr>
                <a:t>Otros:</a:t>
              </a:r>
            </a:p>
            <a:p>
              <a:pPr algn="ctr" defTabSz="2311400">
                <a:lnSpc>
                  <a:spcPct val="90000"/>
                </a:lnSpc>
                <a:spcBef>
                  <a:spcPct val="0"/>
                </a:spcBef>
                <a:spcAft>
                  <a:spcPct val="35000"/>
                </a:spcAft>
              </a:pPr>
              <a:r>
                <a:rPr lang="es-ES" sz="800" b="1" dirty="0" smtClean="0">
                  <a:solidFill>
                    <a:prstClr val="black"/>
                  </a:solidFill>
                  <a:latin typeface="Helvetica" pitchFamily="34" charset="0"/>
                </a:rPr>
                <a:t>Tecnología, RRHH</a:t>
              </a:r>
              <a:endParaRPr lang="es-ES" sz="800" b="1" dirty="0">
                <a:solidFill>
                  <a:prstClr val="black"/>
                </a:solidFill>
                <a:latin typeface="Helvetica" pitchFamily="34" charset="0"/>
              </a:endParaRPr>
            </a:p>
          </p:txBody>
        </p:sp>
      </p:grpSp>
      <p:sp>
        <p:nvSpPr>
          <p:cNvPr id="59" name="Flowchart: Process 39"/>
          <p:cNvSpPr/>
          <p:nvPr/>
        </p:nvSpPr>
        <p:spPr>
          <a:xfrm flipH="1">
            <a:off x="771200" y="2020069"/>
            <a:ext cx="2376265" cy="1944000"/>
          </a:xfrm>
          <a:prstGeom prst="flowChartProcess">
            <a:avLst/>
          </a:prstGeom>
          <a:noFill/>
          <a:ln w="19050">
            <a:noFill/>
            <a:tailEnd type="ova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71450" indent="-171450">
              <a:spcAft>
                <a:spcPts val="300"/>
              </a:spcAft>
              <a:buFont typeface="Arial" panose="020B0604020202020204" pitchFamily="34" charset="0"/>
              <a:buChar char="•"/>
            </a:pPr>
            <a:r>
              <a:rPr lang="es-ES" sz="800" dirty="0" err="1" smtClean="0">
                <a:solidFill>
                  <a:prstClr val="black"/>
                </a:solidFill>
                <a:latin typeface="Helvetica" pitchFamily="34" charset="0"/>
              </a:rPr>
              <a:t>Pricing</a:t>
            </a:r>
            <a:r>
              <a:rPr lang="es-ES" sz="800" dirty="0" smtClean="0">
                <a:solidFill>
                  <a:prstClr val="black"/>
                </a:solidFill>
                <a:latin typeface="Helvetica" pitchFamily="34" charset="0"/>
              </a:rPr>
              <a:t> de productos</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Captación selectiva</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Vinculación</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Abandono</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Potencial-Recorrido</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Cross y up </a:t>
            </a:r>
            <a:r>
              <a:rPr lang="es-ES" sz="800" dirty="0" err="1" smtClean="0">
                <a:solidFill>
                  <a:prstClr val="black"/>
                </a:solidFill>
                <a:latin typeface="Helvetica" pitchFamily="34" charset="0"/>
              </a:rPr>
              <a:t>selling</a:t>
            </a: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Reactivación</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Sensibilidad al precio y rango de negociación</a:t>
            </a:r>
          </a:p>
          <a:p>
            <a:pPr>
              <a:spcAft>
                <a:spcPts val="300"/>
              </a:spcAft>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Geolocalización  de oficinas, </a:t>
            </a:r>
            <a:r>
              <a:rPr lang="es-ES" sz="800" dirty="0" err="1" smtClean="0">
                <a:solidFill>
                  <a:prstClr val="black"/>
                </a:solidFill>
                <a:latin typeface="Helvetica" pitchFamily="34" charset="0"/>
              </a:rPr>
              <a:t>ATMs</a:t>
            </a:r>
            <a:r>
              <a:rPr lang="es-ES" sz="800" dirty="0" smtClean="0">
                <a:solidFill>
                  <a:prstClr val="black"/>
                </a:solidFill>
                <a:latin typeface="Helvetica" pitchFamily="34" charset="0"/>
              </a:rPr>
              <a:t> y fuerza de ventas</a:t>
            </a:r>
          </a:p>
          <a:p>
            <a:pPr marL="171450" indent="-171450">
              <a:spcAft>
                <a:spcPts val="300"/>
              </a:spcAft>
              <a:buFont typeface="Arial" panose="020B0604020202020204" pitchFamily="34" charset="0"/>
              <a:buChar char="•"/>
            </a:pPr>
            <a:r>
              <a:rPr lang="es-ES" sz="800" dirty="0">
                <a:solidFill>
                  <a:prstClr val="black"/>
                </a:solidFill>
                <a:latin typeface="Helvetica" pitchFamily="34" charset="0"/>
              </a:rPr>
              <a:t>Cesta óptima</a:t>
            </a:r>
          </a:p>
          <a:p>
            <a:pPr marL="171450" indent="-171450">
              <a:spcAft>
                <a:spcPts val="300"/>
              </a:spcAft>
              <a:buFont typeface="Arial" panose="020B0604020202020204" pitchFamily="34" charset="0"/>
              <a:buChar char="•"/>
            </a:pPr>
            <a:r>
              <a:rPr lang="es-ES" sz="800" dirty="0" err="1" smtClean="0">
                <a:solidFill>
                  <a:prstClr val="black"/>
                </a:solidFill>
                <a:latin typeface="Helvetica" pitchFamily="34" charset="0"/>
              </a:rPr>
              <a:t>Best</a:t>
            </a:r>
            <a:r>
              <a:rPr lang="es-ES" sz="800" dirty="0" smtClean="0">
                <a:solidFill>
                  <a:prstClr val="black"/>
                </a:solidFill>
                <a:latin typeface="Helvetica" pitchFamily="34" charset="0"/>
              </a:rPr>
              <a:t> Time to </a:t>
            </a:r>
            <a:r>
              <a:rPr lang="es-ES" sz="800" dirty="0" err="1" smtClean="0">
                <a:solidFill>
                  <a:prstClr val="black"/>
                </a:solidFill>
                <a:latin typeface="Helvetica" pitchFamily="34" charset="0"/>
              </a:rPr>
              <a:t>Call</a:t>
            </a: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Propensión al canal</a:t>
            </a:r>
          </a:p>
          <a:p>
            <a:pPr marL="171450" indent="-171450">
              <a:spcAft>
                <a:spcPts val="300"/>
              </a:spcAft>
              <a:buFont typeface="Arial" panose="020B0604020202020204" pitchFamily="34" charset="0"/>
              <a:buChar char="•"/>
            </a:pPr>
            <a:r>
              <a:rPr lang="es-ES" sz="800" dirty="0" err="1" smtClean="0">
                <a:solidFill>
                  <a:prstClr val="black"/>
                </a:solidFill>
                <a:latin typeface="Helvetica" pitchFamily="34" charset="0"/>
              </a:rPr>
              <a:t>Next</a:t>
            </a:r>
            <a:r>
              <a:rPr lang="es-ES" sz="800" dirty="0" smtClean="0">
                <a:solidFill>
                  <a:prstClr val="black"/>
                </a:solidFill>
                <a:latin typeface="Helvetica" pitchFamily="34" charset="0"/>
              </a:rPr>
              <a:t> </a:t>
            </a:r>
            <a:r>
              <a:rPr lang="es-ES" sz="800" dirty="0" err="1" smtClean="0">
                <a:solidFill>
                  <a:prstClr val="black"/>
                </a:solidFill>
                <a:latin typeface="Helvetica" pitchFamily="34" charset="0"/>
              </a:rPr>
              <a:t>Best</a:t>
            </a:r>
            <a:r>
              <a:rPr lang="es-ES" sz="800" dirty="0" smtClean="0">
                <a:solidFill>
                  <a:prstClr val="black"/>
                </a:solidFill>
                <a:latin typeface="Helvetica" pitchFamily="34" charset="0"/>
              </a:rPr>
              <a:t> </a:t>
            </a:r>
            <a:r>
              <a:rPr lang="es-ES" sz="800" dirty="0" err="1" smtClean="0">
                <a:solidFill>
                  <a:prstClr val="black"/>
                </a:solidFill>
                <a:latin typeface="Helvetica" pitchFamily="34" charset="0"/>
              </a:rPr>
              <a:t>Multichannel</a:t>
            </a:r>
            <a:r>
              <a:rPr lang="es-ES" sz="800" dirty="0" smtClean="0">
                <a:solidFill>
                  <a:prstClr val="black"/>
                </a:solidFill>
                <a:latin typeface="Helvetica" pitchFamily="34" charset="0"/>
              </a:rPr>
              <a:t> </a:t>
            </a:r>
            <a:r>
              <a:rPr lang="es-ES" sz="800" dirty="0" err="1" smtClean="0">
                <a:solidFill>
                  <a:prstClr val="black"/>
                </a:solidFill>
                <a:latin typeface="Helvetica" pitchFamily="34" charset="0"/>
              </a:rPr>
              <a:t>Interaction</a:t>
            </a: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Modelo de unidades familiares</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Share of </a:t>
            </a:r>
            <a:r>
              <a:rPr lang="es-ES" sz="800" dirty="0" err="1" smtClean="0">
                <a:solidFill>
                  <a:prstClr val="black"/>
                </a:solidFill>
                <a:latin typeface="Helvetica" pitchFamily="34" charset="0"/>
              </a:rPr>
              <a:t>Wallet</a:t>
            </a: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a:solidFill>
                <a:prstClr val="black"/>
              </a:solidFill>
              <a:latin typeface="Helvetica" pitchFamily="34" charset="0"/>
            </a:endParaRPr>
          </a:p>
        </p:txBody>
      </p:sp>
      <p:cxnSp>
        <p:nvCxnSpPr>
          <p:cNvPr id="60" name="Straight Connector 43"/>
          <p:cNvCxnSpPr/>
          <p:nvPr/>
        </p:nvCxnSpPr>
        <p:spPr>
          <a:xfrm>
            <a:off x="802902" y="1909026"/>
            <a:ext cx="2272556" cy="0"/>
          </a:xfrm>
          <a:prstGeom prst="line">
            <a:avLst/>
          </a:prstGeom>
          <a:ln>
            <a:solidFill>
              <a:srgbClr val="202B6C"/>
            </a:solidFill>
          </a:ln>
        </p:spPr>
        <p:style>
          <a:lnRef idx="1">
            <a:schemeClr val="dk1"/>
          </a:lnRef>
          <a:fillRef idx="0">
            <a:schemeClr val="dk1"/>
          </a:fillRef>
          <a:effectRef idx="0">
            <a:schemeClr val="dk1"/>
          </a:effectRef>
          <a:fontRef idx="minor">
            <a:schemeClr val="tx1"/>
          </a:fontRef>
        </p:style>
      </p:cxnSp>
      <p:sp>
        <p:nvSpPr>
          <p:cNvPr id="61" name="Text Box 6"/>
          <p:cNvSpPr txBox="1">
            <a:spLocks noChangeArrowheads="1"/>
          </p:cNvSpPr>
          <p:nvPr/>
        </p:nvSpPr>
        <p:spPr bwMode="auto">
          <a:xfrm>
            <a:off x="987226" y="1693002"/>
            <a:ext cx="1656000" cy="270287"/>
          </a:xfrm>
          <a:prstGeom prst="rect">
            <a:avLst/>
          </a:prstGeom>
          <a:noFill/>
          <a:ln w="9525">
            <a:noFill/>
            <a:miter lim="800000"/>
            <a:headEnd/>
            <a:tailEnd/>
          </a:ln>
        </p:spPr>
        <p:txBody>
          <a:bodyPr wrap="square" anchor="t">
            <a:noAutofit/>
          </a:bodyPr>
          <a:lstStyle/>
          <a:p>
            <a:pPr algn="ctr">
              <a:lnSpc>
                <a:spcPct val="110000"/>
              </a:lnSpc>
              <a:spcBef>
                <a:spcPts val="300"/>
              </a:spcBef>
              <a:spcAft>
                <a:spcPts val="300"/>
              </a:spcAft>
              <a:buClr>
                <a:srgbClr val="BFA13E"/>
              </a:buClr>
              <a:buSzPct val="80000"/>
              <a:buFont typeface="Webdings" pitchFamily="18" charset="2"/>
              <a:buNone/>
            </a:pPr>
            <a:r>
              <a:rPr lang="es-ES" sz="800" b="1" dirty="0" smtClean="0">
                <a:solidFill>
                  <a:srgbClr val="202B6C"/>
                </a:solidFill>
                <a:latin typeface="Helvetica" pitchFamily="34" charset="0"/>
                <a:ea typeface="ＭＳ Ｐゴシック" pitchFamily="16" charset="-128"/>
                <a:cs typeface="Arial" charset="0"/>
              </a:rPr>
              <a:t>Comercial</a:t>
            </a:r>
          </a:p>
        </p:txBody>
      </p:sp>
      <p:cxnSp>
        <p:nvCxnSpPr>
          <p:cNvPr id="62" name="Straight Connector 43"/>
          <p:cNvCxnSpPr/>
          <p:nvPr/>
        </p:nvCxnSpPr>
        <p:spPr>
          <a:xfrm>
            <a:off x="802902" y="4044949"/>
            <a:ext cx="2272556" cy="0"/>
          </a:xfrm>
          <a:prstGeom prst="line">
            <a:avLst/>
          </a:prstGeom>
          <a:ln>
            <a:solidFill>
              <a:srgbClr val="202B6C"/>
            </a:solidFill>
          </a:ln>
        </p:spPr>
        <p:style>
          <a:lnRef idx="1">
            <a:schemeClr val="dk1"/>
          </a:lnRef>
          <a:fillRef idx="0">
            <a:schemeClr val="dk1"/>
          </a:fillRef>
          <a:effectRef idx="0">
            <a:schemeClr val="dk1"/>
          </a:effectRef>
          <a:fontRef idx="minor">
            <a:schemeClr val="tx1"/>
          </a:fontRef>
        </p:style>
      </p:cxnSp>
      <p:sp>
        <p:nvSpPr>
          <p:cNvPr id="63" name="Text Box 6"/>
          <p:cNvSpPr txBox="1">
            <a:spLocks noChangeArrowheads="1"/>
          </p:cNvSpPr>
          <p:nvPr/>
        </p:nvSpPr>
        <p:spPr bwMode="auto">
          <a:xfrm>
            <a:off x="987226" y="3828925"/>
            <a:ext cx="1656000" cy="270287"/>
          </a:xfrm>
          <a:prstGeom prst="rect">
            <a:avLst/>
          </a:prstGeom>
          <a:noFill/>
          <a:ln w="9525">
            <a:noFill/>
            <a:miter lim="800000"/>
            <a:headEnd/>
            <a:tailEnd/>
          </a:ln>
        </p:spPr>
        <p:txBody>
          <a:bodyPr wrap="square" anchor="t">
            <a:noAutofit/>
          </a:bodyPr>
          <a:lstStyle/>
          <a:p>
            <a:pPr algn="ctr">
              <a:lnSpc>
                <a:spcPct val="110000"/>
              </a:lnSpc>
              <a:spcBef>
                <a:spcPts val="300"/>
              </a:spcBef>
              <a:spcAft>
                <a:spcPts val="300"/>
              </a:spcAft>
              <a:buClr>
                <a:srgbClr val="BFA13E"/>
              </a:buClr>
              <a:buSzPct val="80000"/>
              <a:buFont typeface="Webdings" pitchFamily="18" charset="2"/>
              <a:buNone/>
            </a:pPr>
            <a:r>
              <a:rPr lang="es-ES" sz="800" b="1" dirty="0" smtClean="0">
                <a:solidFill>
                  <a:srgbClr val="202B6C"/>
                </a:solidFill>
                <a:latin typeface="Helvetica" pitchFamily="34" charset="0"/>
                <a:ea typeface="ＭＳ Ｐゴシック" pitchFamily="16" charset="-128"/>
                <a:cs typeface="Arial" charset="0"/>
              </a:rPr>
              <a:t>Finanzas / Riesgos</a:t>
            </a:r>
          </a:p>
        </p:txBody>
      </p:sp>
      <p:sp>
        <p:nvSpPr>
          <p:cNvPr id="64" name="Flowchart: Process 42"/>
          <p:cNvSpPr/>
          <p:nvPr/>
        </p:nvSpPr>
        <p:spPr>
          <a:xfrm flipH="1">
            <a:off x="771200" y="4180310"/>
            <a:ext cx="2376000" cy="573004"/>
          </a:xfrm>
          <a:prstGeom prst="flowChartProcess">
            <a:avLst/>
          </a:prstGeom>
          <a:noFill/>
          <a:ln w="19050">
            <a:noFill/>
            <a:tailEnd type="ova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71450" indent="-171450">
              <a:spcAft>
                <a:spcPts val="300"/>
              </a:spcAft>
              <a:buFont typeface="Arial" panose="020B0604020202020204" pitchFamily="34" charset="0"/>
              <a:buChar char="•"/>
            </a:pPr>
            <a:r>
              <a:rPr lang="es-ES" sz="800" dirty="0">
                <a:solidFill>
                  <a:prstClr val="black"/>
                </a:solidFill>
                <a:latin typeface="Helvetica" pitchFamily="34" charset="0"/>
              </a:rPr>
              <a:t>Capital Regulatorio</a:t>
            </a:r>
          </a:p>
          <a:p>
            <a:pPr marL="171450" indent="-171450">
              <a:spcAft>
                <a:spcPts val="300"/>
              </a:spcAft>
              <a:buFont typeface="Arial" panose="020B0604020202020204" pitchFamily="34" charset="0"/>
              <a:buChar char="•"/>
            </a:pPr>
            <a:r>
              <a:rPr lang="es-ES" sz="800" dirty="0">
                <a:solidFill>
                  <a:prstClr val="black"/>
                </a:solidFill>
                <a:latin typeface="Helvetica" pitchFamily="34" charset="0"/>
              </a:rPr>
              <a:t>Capital </a:t>
            </a:r>
            <a:r>
              <a:rPr lang="es-ES" sz="800" dirty="0" smtClean="0">
                <a:solidFill>
                  <a:prstClr val="black"/>
                </a:solidFill>
                <a:latin typeface="Helvetica" pitchFamily="34" charset="0"/>
              </a:rPr>
              <a:t>Económico</a:t>
            </a:r>
          </a:p>
          <a:p>
            <a:pPr marL="171450" indent="-171450">
              <a:spcAft>
                <a:spcPts val="300"/>
              </a:spcAft>
              <a:buFont typeface="Arial" panose="020B0604020202020204" pitchFamily="34" charset="0"/>
              <a:buChar char="•"/>
            </a:pPr>
            <a:endParaRPr lang="es-CO" sz="800" dirty="0">
              <a:solidFill>
                <a:prstClr val="black"/>
              </a:solidFill>
              <a:latin typeface="Helvetica" pitchFamily="34" charset="0"/>
            </a:endParaRPr>
          </a:p>
          <a:p>
            <a:pPr marL="171450" indent="-171450">
              <a:spcAft>
                <a:spcPts val="300"/>
              </a:spcAft>
              <a:buFont typeface="Arial" panose="020B0604020202020204" pitchFamily="34" charset="0"/>
              <a:buChar char="•"/>
            </a:pPr>
            <a:endParaRPr lang="es-CO"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CO" sz="800" dirty="0">
              <a:solidFill>
                <a:prstClr val="black"/>
              </a:solidFill>
              <a:latin typeface="Helvetica" pitchFamily="34" charset="0"/>
            </a:endParaRPr>
          </a:p>
          <a:p>
            <a:pPr marL="171450" indent="-171450">
              <a:spcAft>
                <a:spcPts val="300"/>
              </a:spcAft>
              <a:buFont typeface="Arial" panose="020B0604020202020204" pitchFamily="34" charset="0"/>
              <a:buChar char="•"/>
            </a:pPr>
            <a:endParaRPr lang="es-CO"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CO" sz="800" dirty="0">
              <a:solidFill>
                <a:prstClr val="black"/>
              </a:solidFill>
              <a:latin typeface="Helvetica" pitchFamily="34" charset="0"/>
            </a:endParaRPr>
          </a:p>
          <a:p>
            <a:pPr marL="171450" indent="-171450">
              <a:spcAft>
                <a:spcPts val="300"/>
              </a:spcAft>
              <a:buFont typeface="Arial" panose="020B0604020202020204" pitchFamily="34" charset="0"/>
              <a:buChar char="•"/>
            </a:pPr>
            <a:endParaRPr lang="es-CO"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CO" sz="800" dirty="0">
              <a:solidFill>
                <a:prstClr val="black"/>
              </a:solidFill>
              <a:latin typeface="Helvetica" pitchFamily="34" charset="0"/>
            </a:endParaRPr>
          </a:p>
          <a:p>
            <a:pPr>
              <a:spcAft>
                <a:spcPts val="300"/>
              </a:spcAft>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Modelos internos de provisiones (IAS </a:t>
            </a:r>
            <a:r>
              <a:rPr lang="es-ES" sz="800" dirty="0">
                <a:solidFill>
                  <a:prstClr val="black"/>
                </a:solidFill>
                <a:latin typeface="Helvetica" pitchFamily="34" charset="0"/>
              </a:rPr>
              <a:t>39/IFRS </a:t>
            </a:r>
            <a:r>
              <a:rPr lang="es-ES" sz="800" dirty="0" smtClean="0">
                <a:solidFill>
                  <a:prstClr val="black"/>
                </a:solidFill>
                <a:latin typeface="Helvetica" pitchFamily="34" charset="0"/>
              </a:rPr>
              <a:t>9)</a:t>
            </a: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a:spcAft>
                <a:spcPts val="300"/>
              </a:spcAft>
            </a:pPr>
            <a:endParaRPr lang="es-ES" sz="800" dirty="0">
              <a:solidFill>
                <a:prstClr val="black"/>
              </a:solidFill>
              <a:latin typeface="Helvetica" pitchFamily="34" charset="0"/>
            </a:endParaRPr>
          </a:p>
        </p:txBody>
      </p:sp>
      <p:sp>
        <p:nvSpPr>
          <p:cNvPr id="65" name="Rectangle 1"/>
          <p:cNvSpPr/>
          <p:nvPr/>
        </p:nvSpPr>
        <p:spPr>
          <a:xfrm>
            <a:off x="771200" y="4612357"/>
            <a:ext cx="2268000" cy="252000"/>
          </a:xfrm>
          <a:prstGeom prst="rect">
            <a:avLst/>
          </a:prstGeom>
        </p:spPr>
        <p:txBody>
          <a:bodyPr wrap="none">
            <a:spAutoFit/>
          </a:bodyPr>
          <a:lstStyle/>
          <a:p>
            <a:pPr marL="171450" indent="-171450">
              <a:spcAft>
                <a:spcPts val="300"/>
              </a:spcAft>
              <a:buFont typeface="Arial" panose="020B0604020202020204" pitchFamily="34" charset="0"/>
              <a:buChar char="•"/>
            </a:pPr>
            <a:r>
              <a:rPr lang="es-ES" sz="800" dirty="0">
                <a:solidFill>
                  <a:prstClr val="black"/>
                </a:solidFill>
                <a:latin typeface="Helvetica" pitchFamily="34" charset="0"/>
              </a:rPr>
              <a:t>Stress test de balance y P&amp;L (PPNR)</a:t>
            </a:r>
          </a:p>
        </p:txBody>
      </p:sp>
      <p:cxnSp>
        <p:nvCxnSpPr>
          <p:cNvPr id="66" name="Straight Connector 43"/>
          <p:cNvCxnSpPr/>
          <p:nvPr/>
        </p:nvCxnSpPr>
        <p:spPr>
          <a:xfrm>
            <a:off x="6277024" y="1876053"/>
            <a:ext cx="2272556" cy="0"/>
          </a:xfrm>
          <a:prstGeom prst="line">
            <a:avLst/>
          </a:prstGeom>
          <a:ln>
            <a:solidFill>
              <a:srgbClr val="202B6C"/>
            </a:solidFill>
          </a:ln>
        </p:spPr>
        <p:style>
          <a:lnRef idx="1">
            <a:schemeClr val="dk1"/>
          </a:lnRef>
          <a:fillRef idx="0">
            <a:schemeClr val="dk1"/>
          </a:fillRef>
          <a:effectRef idx="0">
            <a:schemeClr val="dk1"/>
          </a:effectRef>
          <a:fontRef idx="minor">
            <a:schemeClr val="tx1"/>
          </a:fontRef>
        </p:style>
      </p:cxnSp>
      <p:sp>
        <p:nvSpPr>
          <p:cNvPr id="67" name="Text Box 6"/>
          <p:cNvSpPr txBox="1">
            <a:spLocks noChangeArrowheads="1"/>
          </p:cNvSpPr>
          <p:nvPr/>
        </p:nvSpPr>
        <p:spPr bwMode="auto">
          <a:xfrm>
            <a:off x="6461348" y="1660029"/>
            <a:ext cx="1656000" cy="270287"/>
          </a:xfrm>
          <a:prstGeom prst="rect">
            <a:avLst/>
          </a:prstGeom>
          <a:noFill/>
          <a:ln w="9525">
            <a:noFill/>
            <a:miter lim="800000"/>
            <a:headEnd/>
            <a:tailEnd/>
          </a:ln>
        </p:spPr>
        <p:txBody>
          <a:bodyPr wrap="square" anchor="t">
            <a:noAutofit/>
          </a:bodyPr>
          <a:lstStyle/>
          <a:p>
            <a:pPr algn="ctr">
              <a:lnSpc>
                <a:spcPct val="110000"/>
              </a:lnSpc>
              <a:spcBef>
                <a:spcPts val="300"/>
              </a:spcBef>
              <a:spcAft>
                <a:spcPts val="300"/>
              </a:spcAft>
              <a:buClr>
                <a:srgbClr val="BFA13E"/>
              </a:buClr>
              <a:buSzPct val="80000"/>
              <a:buFont typeface="Webdings" pitchFamily="18" charset="2"/>
              <a:buNone/>
            </a:pPr>
            <a:r>
              <a:rPr lang="es-ES" sz="800" b="1" dirty="0" smtClean="0">
                <a:solidFill>
                  <a:srgbClr val="202B6C"/>
                </a:solidFill>
                <a:latin typeface="Helvetica" pitchFamily="34" charset="0"/>
                <a:ea typeface="ＭＳ Ｐゴシック" pitchFamily="16" charset="-128"/>
                <a:cs typeface="Arial" charset="0"/>
              </a:rPr>
              <a:t>Riesgos</a:t>
            </a:r>
          </a:p>
        </p:txBody>
      </p:sp>
      <p:cxnSp>
        <p:nvCxnSpPr>
          <p:cNvPr id="68" name="Straight Connector 43"/>
          <p:cNvCxnSpPr/>
          <p:nvPr/>
        </p:nvCxnSpPr>
        <p:spPr>
          <a:xfrm>
            <a:off x="6256861" y="4360911"/>
            <a:ext cx="2272556" cy="0"/>
          </a:xfrm>
          <a:prstGeom prst="line">
            <a:avLst/>
          </a:prstGeom>
          <a:ln>
            <a:solidFill>
              <a:srgbClr val="202B6C"/>
            </a:solidFill>
          </a:ln>
        </p:spPr>
        <p:style>
          <a:lnRef idx="1">
            <a:schemeClr val="dk1"/>
          </a:lnRef>
          <a:fillRef idx="0">
            <a:schemeClr val="dk1"/>
          </a:fillRef>
          <a:effectRef idx="0">
            <a:schemeClr val="dk1"/>
          </a:effectRef>
          <a:fontRef idx="minor">
            <a:schemeClr val="tx1"/>
          </a:fontRef>
        </p:style>
      </p:cxnSp>
      <p:sp>
        <p:nvSpPr>
          <p:cNvPr id="69" name="Text Box 6"/>
          <p:cNvSpPr txBox="1">
            <a:spLocks noChangeArrowheads="1"/>
          </p:cNvSpPr>
          <p:nvPr/>
        </p:nvSpPr>
        <p:spPr bwMode="auto">
          <a:xfrm>
            <a:off x="6441185" y="4144887"/>
            <a:ext cx="1656000" cy="270287"/>
          </a:xfrm>
          <a:prstGeom prst="rect">
            <a:avLst/>
          </a:prstGeom>
          <a:noFill/>
          <a:ln w="9525">
            <a:noFill/>
            <a:miter lim="800000"/>
            <a:headEnd/>
            <a:tailEnd/>
          </a:ln>
        </p:spPr>
        <p:txBody>
          <a:bodyPr wrap="square" anchor="t">
            <a:noAutofit/>
          </a:bodyPr>
          <a:lstStyle/>
          <a:p>
            <a:pPr algn="ctr">
              <a:lnSpc>
                <a:spcPct val="110000"/>
              </a:lnSpc>
              <a:spcBef>
                <a:spcPts val="300"/>
              </a:spcBef>
              <a:spcAft>
                <a:spcPts val="300"/>
              </a:spcAft>
              <a:buClr>
                <a:srgbClr val="BFA13E"/>
              </a:buClr>
              <a:buSzPct val="80000"/>
              <a:buFont typeface="Webdings" pitchFamily="18" charset="2"/>
              <a:buNone/>
            </a:pPr>
            <a:r>
              <a:rPr lang="es-ES" sz="800" b="1" dirty="0" smtClean="0">
                <a:solidFill>
                  <a:srgbClr val="202B6C"/>
                </a:solidFill>
                <a:latin typeface="Helvetica" pitchFamily="34" charset="0"/>
                <a:ea typeface="ＭＳ Ｐゴシック" pitchFamily="16" charset="-128"/>
                <a:cs typeface="Arial" charset="0"/>
              </a:rPr>
              <a:t>Riesgos / Comercial</a:t>
            </a:r>
          </a:p>
        </p:txBody>
      </p:sp>
      <p:sp>
        <p:nvSpPr>
          <p:cNvPr id="70" name="Flowchart: Process 39"/>
          <p:cNvSpPr/>
          <p:nvPr/>
        </p:nvSpPr>
        <p:spPr>
          <a:xfrm flipH="1">
            <a:off x="6173316" y="1948061"/>
            <a:ext cx="2376000" cy="1944000"/>
          </a:xfrm>
          <a:prstGeom prst="flowChartProcess">
            <a:avLst/>
          </a:prstGeom>
          <a:noFill/>
          <a:ln w="19050">
            <a:noFill/>
            <a:tailEnd type="ova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71450" indent="-171450">
              <a:spcAft>
                <a:spcPts val="500"/>
              </a:spcAft>
              <a:buFont typeface="Arial" panose="020B0604020202020204" pitchFamily="34" charset="0"/>
              <a:buChar char="•"/>
            </a:pPr>
            <a:r>
              <a:rPr lang="es-ES" sz="800" dirty="0">
                <a:solidFill>
                  <a:prstClr val="black"/>
                </a:solidFill>
                <a:latin typeface="Helvetica" pitchFamily="34" charset="0"/>
              </a:rPr>
              <a:t>Mercado y ALM: valoración, </a:t>
            </a:r>
            <a:r>
              <a:rPr lang="es-ES" sz="800" dirty="0" err="1">
                <a:solidFill>
                  <a:prstClr val="black"/>
                </a:solidFill>
                <a:latin typeface="Helvetica" pitchFamily="34" charset="0"/>
              </a:rPr>
              <a:t>VaR</a:t>
            </a:r>
            <a:r>
              <a:rPr lang="es-ES" sz="800" dirty="0">
                <a:solidFill>
                  <a:prstClr val="black"/>
                </a:solidFill>
                <a:latin typeface="Helvetica" pitchFamily="34" charset="0"/>
              </a:rPr>
              <a:t>, </a:t>
            </a:r>
            <a:r>
              <a:rPr lang="es-ES" sz="800" dirty="0" err="1">
                <a:solidFill>
                  <a:prstClr val="black"/>
                </a:solidFill>
                <a:latin typeface="Helvetica" pitchFamily="34" charset="0"/>
              </a:rPr>
              <a:t>SVaR</a:t>
            </a:r>
            <a:r>
              <a:rPr lang="es-ES" sz="800" dirty="0">
                <a:solidFill>
                  <a:prstClr val="black"/>
                </a:solidFill>
                <a:latin typeface="Helvetica" pitchFamily="34" charset="0"/>
              </a:rPr>
              <a:t>, CVA, IRC, MVE</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Sensibilidad de márgenes</a:t>
            </a:r>
          </a:p>
          <a:p>
            <a:pPr marL="171450" indent="-171450">
              <a:spcAft>
                <a:spcPts val="500"/>
              </a:spcAft>
              <a:buFont typeface="Arial" panose="020B0604020202020204" pitchFamily="34" charset="0"/>
              <a:buChar char="•"/>
            </a:pPr>
            <a:r>
              <a:rPr lang="es-ES" sz="800" dirty="0" err="1">
                <a:solidFill>
                  <a:prstClr val="black"/>
                </a:solidFill>
                <a:latin typeface="Helvetica" pitchFamily="34" charset="0"/>
              </a:rPr>
              <a:t>Scoring</a:t>
            </a:r>
            <a:r>
              <a:rPr lang="es-ES" sz="800" dirty="0">
                <a:solidFill>
                  <a:prstClr val="black"/>
                </a:solidFill>
                <a:latin typeface="Helvetica" pitchFamily="34" charset="0"/>
              </a:rPr>
              <a:t> de admisión y seguimiento</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Rating</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Módulos cualitativos</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Modelos LDP</a:t>
            </a:r>
          </a:p>
          <a:p>
            <a:pPr marL="171450" indent="-171450">
              <a:spcAft>
                <a:spcPts val="500"/>
              </a:spcAft>
              <a:buFont typeface="Arial" panose="020B0604020202020204" pitchFamily="34" charset="0"/>
              <a:buChar char="•"/>
            </a:pPr>
            <a:r>
              <a:rPr lang="es-ES" sz="800" dirty="0" err="1">
                <a:solidFill>
                  <a:prstClr val="black"/>
                </a:solidFill>
                <a:latin typeface="Helvetica" pitchFamily="34" charset="0"/>
              </a:rPr>
              <a:t>Recovery</a:t>
            </a:r>
            <a:r>
              <a:rPr lang="es-ES" sz="800" dirty="0">
                <a:solidFill>
                  <a:prstClr val="black"/>
                </a:solidFill>
                <a:latin typeface="Helvetica" pitchFamily="34" charset="0"/>
              </a:rPr>
              <a:t> </a:t>
            </a:r>
            <a:r>
              <a:rPr lang="es-ES" sz="800" dirty="0" err="1">
                <a:solidFill>
                  <a:prstClr val="black"/>
                </a:solidFill>
                <a:latin typeface="Helvetica" pitchFamily="34" charset="0"/>
              </a:rPr>
              <a:t>scoring</a:t>
            </a:r>
            <a:endParaRPr lang="es-ES" sz="800" dirty="0">
              <a:solidFill>
                <a:prstClr val="black"/>
              </a:solidFill>
              <a:latin typeface="Helvetica" pitchFamily="34" charset="0"/>
            </a:endParaRPr>
          </a:p>
          <a:p>
            <a:pPr marL="171450" indent="-171450">
              <a:spcAft>
                <a:spcPts val="5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500"/>
              </a:spcAft>
              <a:buFont typeface="Arial" panose="020B0604020202020204" pitchFamily="34" charset="0"/>
              <a:buChar char="•"/>
            </a:pPr>
            <a:r>
              <a:rPr lang="es-ES" sz="800" dirty="0" smtClean="0">
                <a:solidFill>
                  <a:prstClr val="black"/>
                </a:solidFill>
                <a:latin typeface="Helvetica" pitchFamily="34" charset="0"/>
              </a:rPr>
              <a:t>Parámetros </a:t>
            </a:r>
            <a:r>
              <a:rPr lang="es-ES" sz="800" dirty="0">
                <a:solidFill>
                  <a:prstClr val="black"/>
                </a:solidFill>
                <a:latin typeface="Helvetica" pitchFamily="34" charset="0"/>
              </a:rPr>
              <a:t>IRB (PD, LGD, CCF)</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Stress test</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Riesgo Operacional (TSA, AMA)</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Prepagos</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Run-off</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Liquidez: LCR, NSFR, Horizonte de supervivencia</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Gap liquidez</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AML (KYC)</a:t>
            </a:r>
          </a:p>
          <a:p>
            <a:pPr marL="171450" indent="-171450">
              <a:spcAft>
                <a:spcPts val="500"/>
              </a:spcAft>
              <a:buFont typeface="Arial" panose="020B0604020202020204" pitchFamily="34" charset="0"/>
              <a:buChar char="•"/>
            </a:pPr>
            <a:r>
              <a:rPr lang="es-ES" sz="800" dirty="0">
                <a:solidFill>
                  <a:prstClr val="black"/>
                </a:solidFill>
                <a:latin typeface="Helvetica" pitchFamily="34" charset="0"/>
              </a:rPr>
              <a:t>Fraude</a:t>
            </a:r>
          </a:p>
          <a:p>
            <a:pPr marL="171450" indent="-171450">
              <a:spcAft>
                <a:spcPts val="300"/>
              </a:spcAft>
              <a:buFont typeface="Arial" panose="020B0604020202020204" pitchFamily="34" charset="0"/>
              <a:buChar char="•"/>
            </a:pPr>
            <a:endParaRPr lang="es-ES" sz="800" dirty="0">
              <a:solidFill>
                <a:prstClr val="black"/>
              </a:solidFill>
              <a:latin typeface="Helvetica" pitchFamily="34" charset="0"/>
            </a:endParaRPr>
          </a:p>
        </p:txBody>
      </p:sp>
      <p:sp>
        <p:nvSpPr>
          <p:cNvPr id="71" name="Flowchart: Process 40"/>
          <p:cNvSpPr/>
          <p:nvPr/>
        </p:nvSpPr>
        <p:spPr>
          <a:xfrm>
            <a:off x="6173316" y="4396333"/>
            <a:ext cx="2376000" cy="396000"/>
          </a:xfrm>
          <a:prstGeom prst="flowChartProcess">
            <a:avLst/>
          </a:prstGeom>
          <a:noFill/>
          <a:ln w="19050">
            <a:noFill/>
            <a:tailEnd type="ova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pPr marL="171450" indent="-171450">
              <a:spcAft>
                <a:spcPts val="300"/>
              </a:spcAft>
              <a:buFont typeface="Arial" panose="020B0604020202020204" pitchFamily="34" charset="0"/>
              <a:buChar char="•"/>
            </a:pPr>
            <a:r>
              <a:rPr lang="es-ES" sz="800" dirty="0" err="1" smtClean="0">
                <a:solidFill>
                  <a:prstClr val="black"/>
                </a:solidFill>
                <a:latin typeface="Helvetica" pitchFamily="34" charset="0"/>
              </a:rPr>
              <a:t>Pricing</a:t>
            </a:r>
            <a:endParaRPr lang="es-ES" sz="800" dirty="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RAR</a:t>
            </a:r>
          </a:p>
          <a:p>
            <a:pPr marL="171450" indent="-171450">
              <a:spcAft>
                <a:spcPts val="300"/>
              </a:spcAft>
              <a:buFont typeface="Arial" panose="020B0604020202020204" pitchFamily="34" charset="0"/>
              <a:buChar char="•"/>
            </a:pPr>
            <a:endParaRPr lang="es-ES" sz="800" dirty="0" smtClean="0">
              <a:solidFill>
                <a:prstClr val="black"/>
              </a:solidFill>
              <a:latin typeface="Helvetica" pitchFamily="34" charset="0"/>
            </a:endParaRP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CLV</a:t>
            </a:r>
          </a:p>
          <a:p>
            <a:pPr marL="171450" indent="-171450">
              <a:spcAft>
                <a:spcPts val="300"/>
              </a:spcAft>
              <a:buFont typeface="Arial" panose="020B0604020202020204" pitchFamily="34" charset="0"/>
              <a:buChar char="•"/>
            </a:pPr>
            <a:r>
              <a:rPr lang="es-ES" sz="800" dirty="0" smtClean="0">
                <a:solidFill>
                  <a:prstClr val="black"/>
                </a:solidFill>
                <a:latin typeface="Helvetica" pitchFamily="34" charset="0"/>
              </a:rPr>
              <a:t>Renta</a:t>
            </a:r>
          </a:p>
        </p:txBody>
      </p:sp>
      <p:cxnSp>
        <p:nvCxnSpPr>
          <p:cNvPr id="26" name="Straight Connector 25"/>
          <p:cNvCxnSpPr/>
          <p:nvPr>
            <p:custDataLst>
              <p:tags r:id="rId2"/>
            </p:custDataLst>
          </p:nvPr>
        </p:nvCxnSpPr>
        <p:spPr>
          <a:xfrm>
            <a:off x="565150" y="1563638"/>
            <a:ext cx="7992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custDataLst>
              <p:tags r:id="rId3"/>
            </p:custDataLst>
          </p:nvPr>
        </p:nvSpPr>
        <p:spPr>
          <a:xfrm>
            <a:off x="4022517" y="1416158"/>
            <a:ext cx="1313180" cy="253916"/>
          </a:xfrm>
          <a:prstGeom prst="rect">
            <a:avLst/>
          </a:prstGeom>
          <a:solidFill>
            <a:schemeClr val="bg1"/>
          </a:solidFill>
        </p:spPr>
        <p:txBody>
          <a:bodyPr wrap="none">
            <a:spAutoFit/>
          </a:bodyPr>
          <a:lstStyle/>
          <a:p>
            <a:pPr algn="ctr"/>
            <a:r>
              <a:rPr lang="es-ES" sz="1050" b="1" dirty="0" smtClean="0">
                <a:solidFill>
                  <a:srgbClr val="002060"/>
                </a:solidFill>
                <a:latin typeface="Helvetica" pitchFamily="34" charset="0"/>
              </a:rPr>
              <a:t>Mapa de modelos</a:t>
            </a:r>
            <a:endParaRPr lang="es-ES" sz="1050" b="1" dirty="0">
              <a:solidFill>
                <a:srgbClr val="002060"/>
              </a:solidFill>
              <a:latin typeface="Helvetica" pitchFamily="34" charset="0"/>
            </a:endParaRPr>
          </a:p>
        </p:txBody>
      </p:sp>
      <p:sp>
        <p:nvSpPr>
          <p:cNvPr id="28" name="Título 1"/>
          <p:cNvSpPr txBox="1">
            <a:spLocks/>
          </p:cNvSpPr>
          <p:nvPr/>
        </p:nvSpPr>
        <p:spPr>
          <a:xfrm>
            <a:off x="467544" y="162719"/>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smtClean="0">
                <a:solidFill>
                  <a:srgbClr val="DD872A"/>
                </a:solidFill>
                <a:latin typeface="Helvetica"/>
                <a:cs typeface="Helvetica"/>
              </a:rPr>
              <a:t>1. Definición </a:t>
            </a:r>
            <a:r>
              <a:rPr lang="es-ES" sz="3200" b="1" dirty="0">
                <a:solidFill>
                  <a:srgbClr val="DD872A"/>
                </a:solidFill>
                <a:latin typeface="Helvetica"/>
                <a:cs typeface="Helvetica"/>
              </a:rPr>
              <a:t>y fuentes del </a:t>
            </a:r>
            <a:r>
              <a:rPr lang="es-ES" sz="3200" b="1" dirty="0" smtClean="0">
                <a:solidFill>
                  <a:srgbClr val="DD872A"/>
                </a:solidFill>
                <a:latin typeface="Helvetica"/>
                <a:cs typeface="Helvetica"/>
              </a:rPr>
              <a:t>Riesgo </a:t>
            </a:r>
            <a:r>
              <a:rPr lang="es-ES" sz="3200" b="1" dirty="0">
                <a:solidFill>
                  <a:srgbClr val="DD872A"/>
                </a:solidFill>
                <a:latin typeface="Helvetica"/>
                <a:cs typeface="Helvetica"/>
              </a:rPr>
              <a:t>de </a:t>
            </a:r>
            <a:r>
              <a:rPr lang="es-ES" sz="3200" b="1" dirty="0" smtClean="0">
                <a:solidFill>
                  <a:srgbClr val="DD872A"/>
                </a:solidFill>
                <a:latin typeface="Helvetica"/>
                <a:cs typeface="Helvetica"/>
              </a:rPr>
              <a:t>Modelo</a:t>
            </a:r>
            <a:endParaRPr lang="es-ES" sz="3200" b="1" dirty="0">
              <a:solidFill>
                <a:srgbClr val="DD872A"/>
              </a:solidFill>
              <a:latin typeface="Helvetica"/>
              <a:cs typeface="Helvetica"/>
            </a:endParaRPr>
          </a:p>
          <a:p>
            <a:pPr indent="361950" algn="l"/>
            <a:r>
              <a:rPr lang="es-ES" sz="2700" b="1" dirty="0" smtClean="0">
                <a:solidFill>
                  <a:srgbClr val="202B6C"/>
                </a:solidFill>
                <a:latin typeface="Helvetica" pitchFamily="34" charset="0"/>
                <a:ea typeface="ＭＳ Ｐゴシック" pitchFamily="16" charset="-128"/>
              </a:rPr>
              <a:t>Alcance</a:t>
            </a:r>
            <a:endParaRPr lang="es-ES" sz="2700" b="1" dirty="0">
              <a:solidFill>
                <a:srgbClr val="202B6C"/>
              </a:solidFill>
              <a:latin typeface="Helvetica" pitchFamily="34" charset="0"/>
              <a:cs typeface="Helvetica"/>
            </a:endParaRPr>
          </a:p>
        </p:txBody>
      </p:sp>
    </p:spTree>
    <p:extLst>
      <p:ext uri="{BB962C8B-B14F-4D97-AF65-F5344CB8AC3E}">
        <p14:creationId xmlns:p14="http://schemas.microsoft.com/office/powerpoint/2010/main" val="4273394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8" name="Rectangle 57"/>
          <p:cNvSpPr/>
          <p:nvPr/>
        </p:nvSpPr>
        <p:spPr>
          <a:xfrm>
            <a:off x="7046055" y="3873492"/>
            <a:ext cx="1956352" cy="121483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2" name="Content Placeholder 2"/>
          <p:cNvSpPr>
            <a:spLocks noGrp="1"/>
          </p:cNvSpPr>
          <p:nvPr>
            <p:ph idx="1"/>
            <p:custDataLst>
              <p:tags r:id="rId1"/>
            </p:custDataLst>
          </p:nvPr>
        </p:nvSpPr>
        <p:spPr>
          <a:xfrm>
            <a:off x="467544" y="893052"/>
            <a:ext cx="8102561" cy="554420"/>
          </a:xfrm>
        </p:spPr>
        <p:txBody>
          <a:bodyPr anchor="ctr">
            <a:normAutofit/>
          </a:bodyPr>
          <a:lstStyle/>
          <a:p>
            <a:pPr marL="0" indent="0" algn="ctr">
              <a:lnSpc>
                <a:spcPct val="100000"/>
              </a:lnSpc>
              <a:spcBef>
                <a:spcPts val="0"/>
              </a:spcBef>
              <a:spcAft>
                <a:spcPts val="0"/>
              </a:spcAft>
              <a:buClr>
                <a:srgbClr val="997D00"/>
              </a:buClr>
              <a:buNone/>
              <a:tabLst>
                <a:tab pos="1885950" algn="l"/>
              </a:tabLst>
            </a:pPr>
            <a:r>
              <a:rPr lang="es-ES" sz="1100" b="1" dirty="0">
                <a:solidFill>
                  <a:schemeClr val="tx2">
                    <a:lumMod val="75000"/>
                  </a:schemeClr>
                </a:solidFill>
                <a:latin typeface="Helvetica" pitchFamily="34" charset="0"/>
              </a:rPr>
              <a:t>El riesgo de modelo se origina como consecuencia de la incertidumbre en la estimación, por el uso inadecuado del modelo o por la carencia o errores en los datos utilizados</a:t>
            </a:r>
          </a:p>
        </p:txBody>
      </p:sp>
      <p:sp>
        <p:nvSpPr>
          <p:cNvPr id="27" name="Pentagon 26"/>
          <p:cNvSpPr/>
          <p:nvPr/>
        </p:nvSpPr>
        <p:spPr>
          <a:xfrm>
            <a:off x="680484" y="1520277"/>
            <a:ext cx="1084137" cy="532947"/>
          </a:xfrm>
          <a:prstGeom prst="homePlate">
            <a:avLst/>
          </a:prstGeom>
          <a:solidFill>
            <a:srgbClr val="002060"/>
          </a:solidFill>
          <a:ln w="25400" cap="flat" cmpd="sng" algn="ctr">
            <a:noFill/>
            <a:prstDash val="solid"/>
          </a:ln>
          <a:effectLst/>
        </p:spPr>
        <p:txBody>
          <a:bodyPr rtlCol="0" anchor="ctr"/>
          <a:lstStyle/>
          <a:p>
            <a:pPr algn="ctr" fontAlgn="auto">
              <a:spcBef>
                <a:spcPts val="0"/>
              </a:spcBef>
              <a:spcAft>
                <a:spcPts val="0"/>
              </a:spcAft>
              <a:defRPr/>
            </a:pPr>
            <a:r>
              <a:rPr lang="es-ES" sz="1000" b="1" kern="0" dirty="0" smtClean="0">
                <a:solidFill>
                  <a:srgbClr val="FFFFFF"/>
                </a:solidFill>
                <a:latin typeface="Helvetica" pitchFamily="34" charset="0"/>
              </a:rPr>
              <a:t>Definición</a:t>
            </a:r>
          </a:p>
          <a:p>
            <a:pPr algn="ctr" fontAlgn="auto">
              <a:spcBef>
                <a:spcPts val="0"/>
              </a:spcBef>
              <a:spcAft>
                <a:spcPts val="0"/>
              </a:spcAft>
              <a:defRPr/>
            </a:pPr>
            <a:r>
              <a:rPr lang="es-ES" sz="1000" kern="0" dirty="0" smtClean="0">
                <a:solidFill>
                  <a:srgbClr val="FFFFFF"/>
                </a:solidFill>
                <a:latin typeface="Helvetica" pitchFamily="34" charset="0"/>
              </a:rPr>
              <a:t>(Comisión Europea)</a:t>
            </a:r>
          </a:p>
        </p:txBody>
      </p:sp>
      <p:sp>
        <p:nvSpPr>
          <p:cNvPr id="28" name="Pentagon 27"/>
          <p:cNvSpPr/>
          <p:nvPr/>
        </p:nvSpPr>
        <p:spPr>
          <a:xfrm>
            <a:off x="680484" y="2151929"/>
            <a:ext cx="1084137" cy="532947"/>
          </a:xfrm>
          <a:prstGeom prst="homePlate">
            <a:avLst/>
          </a:prstGeom>
          <a:solidFill>
            <a:srgbClr val="002060"/>
          </a:solidFill>
          <a:ln w="25400" cap="flat" cmpd="sng" algn="ctr">
            <a:noFill/>
            <a:prstDash val="solid"/>
          </a:ln>
          <a:effectLst/>
        </p:spPr>
        <p:txBody>
          <a:bodyPr rtlCol="0" anchor="ctr"/>
          <a:lstStyle/>
          <a:p>
            <a:pPr algn="ctr" fontAlgn="auto">
              <a:spcBef>
                <a:spcPts val="0"/>
              </a:spcBef>
              <a:spcAft>
                <a:spcPts val="0"/>
              </a:spcAft>
              <a:defRPr/>
            </a:pPr>
            <a:r>
              <a:rPr lang="es-ES" sz="1000" b="1" kern="0" dirty="0" smtClean="0">
                <a:solidFill>
                  <a:srgbClr val="FFFFFF"/>
                </a:solidFill>
                <a:latin typeface="Helvetica" pitchFamily="34" charset="0"/>
              </a:rPr>
              <a:t>Definición </a:t>
            </a:r>
            <a:r>
              <a:rPr lang="es-ES" sz="1000" kern="0" dirty="0" smtClean="0">
                <a:solidFill>
                  <a:srgbClr val="FFFFFF"/>
                </a:solidFill>
                <a:latin typeface="Helvetica" pitchFamily="34" charset="0"/>
              </a:rPr>
              <a:t>(FED)</a:t>
            </a:r>
          </a:p>
        </p:txBody>
      </p:sp>
      <p:sp>
        <p:nvSpPr>
          <p:cNvPr id="29" name="Content Placeholder 2"/>
          <p:cNvSpPr txBox="1">
            <a:spLocks/>
          </p:cNvSpPr>
          <p:nvPr/>
        </p:nvSpPr>
        <p:spPr bwMode="auto">
          <a:xfrm>
            <a:off x="1708285" y="1490534"/>
            <a:ext cx="6848103"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2000"/>
              </a:lnSpc>
              <a:spcBef>
                <a:spcPct val="50000"/>
              </a:spcBef>
              <a:spcAft>
                <a:spcPct val="0"/>
              </a:spcAft>
              <a:defRPr sz="1400">
                <a:solidFill>
                  <a:schemeClr val="tx1"/>
                </a:solidFill>
                <a:latin typeface="+mn-lt"/>
                <a:ea typeface="+mn-ea"/>
                <a:cs typeface="+mn-cs"/>
              </a:defRPr>
            </a:lvl1pPr>
            <a:lvl2pPr marL="381000" indent="-190500" algn="l" rtl="0" eaLnBrk="0" fontAlgn="base" hangingPunct="0">
              <a:lnSpc>
                <a:spcPct val="102000"/>
              </a:lnSpc>
              <a:spcBef>
                <a:spcPct val="50000"/>
              </a:spcBef>
              <a:spcAft>
                <a:spcPct val="0"/>
              </a:spcAft>
              <a:buClr>
                <a:srgbClr val="997D00"/>
              </a:buClr>
              <a:buFont typeface="Webdings" pitchFamily="18" charset="2"/>
              <a:buChar char="4"/>
              <a:defRPr sz="1200">
                <a:solidFill>
                  <a:schemeClr val="tx1"/>
                </a:solidFill>
                <a:latin typeface="+mn-lt"/>
              </a:defRPr>
            </a:lvl2pPr>
            <a:lvl3pPr marL="660400" indent="-88900" algn="l" rtl="0" eaLnBrk="0" fontAlgn="base" hangingPunct="0">
              <a:lnSpc>
                <a:spcPct val="102000"/>
              </a:lnSpc>
              <a:spcBef>
                <a:spcPct val="50000"/>
              </a:spcBef>
              <a:spcAft>
                <a:spcPct val="0"/>
              </a:spcAft>
              <a:buClr>
                <a:srgbClr val="997D00"/>
              </a:buClr>
              <a:buFont typeface="Arial" charset="0"/>
              <a:buChar char="-"/>
              <a:defRPr sz="1200">
                <a:solidFill>
                  <a:schemeClr val="tx1"/>
                </a:solidFill>
                <a:latin typeface="+mn-lt"/>
              </a:defRPr>
            </a:lvl3pPr>
            <a:lvl4pPr marL="996950" indent="-146050" algn="l" rtl="0" eaLnBrk="0" fontAlgn="base" hangingPunct="0">
              <a:lnSpc>
                <a:spcPct val="102000"/>
              </a:lnSpc>
              <a:spcBef>
                <a:spcPct val="50000"/>
              </a:spcBef>
              <a:spcAft>
                <a:spcPct val="0"/>
              </a:spcAft>
              <a:buClr>
                <a:srgbClr val="997D00"/>
              </a:buClr>
              <a:buFont typeface="Arial" charset="0"/>
              <a:buChar char="-"/>
              <a:defRPr sz="1200">
                <a:solidFill>
                  <a:schemeClr val="tx1"/>
                </a:solidFill>
                <a:latin typeface="+mn-lt"/>
              </a:defRPr>
            </a:lvl4pPr>
            <a:lvl5pPr marL="1377950" indent="-190500" algn="l" rtl="0" eaLnBrk="0" fontAlgn="base" hangingPunct="0">
              <a:lnSpc>
                <a:spcPct val="102000"/>
              </a:lnSpc>
              <a:spcBef>
                <a:spcPct val="50000"/>
              </a:spcBef>
              <a:spcAft>
                <a:spcPct val="0"/>
              </a:spcAft>
              <a:buClr>
                <a:srgbClr val="997D00"/>
              </a:buClr>
              <a:buFont typeface="Arial" charset="0"/>
              <a:buChar char="-"/>
              <a:defRPr sz="1200">
                <a:solidFill>
                  <a:schemeClr val="tx1"/>
                </a:solidFill>
                <a:latin typeface="+mn-lt"/>
              </a:defRPr>
            </a:lvl5pPr>
            <a:lvl6pPr marL="18351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6pPr>
            <a:lvl7pPr marL="22923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7pPr>
            <a:lvl8pPr marL="27495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8pPr>
            <a:lvl9pPr marL="32067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9pPr>
          </a:lstStyle>
          <a:p>
            <a:pPr marL="0" indent="0" algn="just">
              <a:defRPr/>
            </a:pPr>
            <a:r>
              <a:rPr lang="en-GB" sz="1000" kern="0" dirty="0" smtClean="0">
                <a:solidFill>
                  <a:srgbClr val="202B6C"/>
                </a:solidFill>
                <a:latin typeface="Helvetica" pitchFamily="34" charset="0"/>
              </a:rPr>
              <a:t>“El </a:t>
            </a:r>
            <a:r>
              <a:rPr lang="en-GB" sz="1000" b="1" kern="0" dirty="0" err="1" smtClean="0">
                <a:solidFill>
                  <a:srgbClr val="202B6C"/>
                </a:solidFill>
                <a:latin typeface="Helvetica" pitchFamily="34" charset="0"/>
              </a:rPr>
              <a:t>Riesgo</a:t>
            </a:r>
            <a:r>
              <a:rPr lang="en-GB" sz="1000" b="1" kern="0" dirty="0" smtClean="0">
                <a:solidFill>
                  <a:srgbClr val="202B6C"/>
                </a:solidFill>
                <a:latin typeface="Helvetica" pitchFamily="34" charset="0"/>
              </a:rPr>
              <a:t> de </a:t>
            </a:r>
            <a:r>
              <a:rPr lang="en-GB" sz="1000" b="1" kern="0" dirty="0" err="1" smtClean="0">
                <a:solidFill>
                  <a:srgbClr val="202B6C"/>
                </a:solidFill>
                <a:latin typeface="Helvetica" pitchFamily="34" charset="0"/>
              </a:rPr>
              <a:t>Modelo</a:t>
            </a:r>
            <a:r>
              <a:rPr lang="en-GB" sz="1000" b="1" kern="0" dirty="0" smtClean="0">
                <a:solidFill>
                  <a:srgbClr val="202B6C"/>
                </a:solidFill>
                <a:latin typeface="Helvetica" pitchFamily="34" charset="0"/>
              </a:rPr>
              <a:t> </a:t>
            </a:r>
            <a:r>
              <a:rPr lang="en-GB" sz="1000" kern="0" dirty="0" smtClean="0">
                <a:solidFill>
                  <a:srgbClr val="202B6C"/>
                </a:solidFill>
                <a:latin typeface="Helvetica" pitchFamily="34" charset="0"/>
              </a:rPr>
              <a:t>se </a:t>
            </a:r>
            <a:r>
              <a:rPr lang="en-GB" sz="1000" kern="0" dirty="0" err="1" smtClean="0">
                <a:solidFill>
                  <a:srgbClr val="202B6C"/>
                </a:solidFill>
                <a:latin typeface="Helvetica" pitchFamily="34" charset="0"/>
              </a:rPr>
              <a:t>refiere</a:t>
            </a:r>
            <a:r>
              <a:rPr lang="en-GB" sz="1000" kern="0" dirty="0" smtClean="0">
                <a:solidFill>
                  <a:srgbClr val="202B6C"/>
                </a:solidFill>
                <a:latin typeface="Helvetica" pitchFamily="34" charset="0"/>
              </a:rPr>
              <a:t> a la </a:t>
            </a:r>
            <a:r>
              <a:rPr lang="en-GB" sz="1000" kern="0" dirty="0" err="1" smtClean="0">
                <a:solidFill>
                  <a:srgbClr val="202B6C"/>
                </a:solidFill>
                <a:latin typeface="Helvetica" pitchFamily="34" charset="0"/>
              </a:rPr>
              <a:t>pérdida</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potencial</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en</a:t>
            </a:r>
            <a:r>
              <a:rPr lang="en-GB" sz="1000" kern="0" dirty="0" smtClean="0">
                <a:solidFill>
                  <a:srgbClr val="202B6C"/>
                </a:solidFill>
                <a:latin typeface="Helvetica" pitchFamily="34" charset="0"/>
              </a:rPr>
              <a:t> la que </a:t>
            </a:r>
            <a:r>
              <a:rPr lang="en-GB" sz="1000" kern="0" dirty="0" err="1" smtClean="0">
                <a:solidFill>
                  <a:srgbClr val="202B6C"/>
                </a:solidFill>
                <a:latin typeface="Helvetica" pitchFamily="34" charset="0"/>
              </a:rPr>
              <a:t>una</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institución</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podría</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incurrir</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como</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consecuencia</a:t>
            </a:r>
            <a:r>
              <a:rPr lang="en-GB" sz="1000" kern="0" dirty="0" smtClean="0">
                <a:solidFill>
                  <a:srgbClr val="202B6C"/>
                </a:solidFill>
                <a:latin typeface="Helvetica" pitchFamily="34" charset="0"/>
              </a:rPr>
              <a:t> de </a:t>
            </a:r>
            <a:r>
              <a:rPr lang="en-GB" sz="1000" b="1" kern="0" dirty="0" err="1" smtClean="0">
                <a:solidFill>
                  <a:srgbClr val="202B6C"/>
                </a:solidFill>
                <a:latin typeface="Helvetica" pitchFamily="34" charset="0"/>
              </a:rPr>
              <a:t>decisiones</a:t>
            </a:r>
            <a:r>
              <a:rPr lang="en-GB" sz="1000" b="1" kern="0" dirty="0" smtClean="0">
                <a:solidFill>
                  <a:srgbClr val="202B6C"/>
                </a:solidFill>
                <a:latin typeface="Helvetica" pitchFamily="34" charset="0"/>
              </a:rPr>
              <a:t> que </a:t>
            </a:r>
            <a:r>
              <a:rPr lang="en-GB" sz="1000" b="1" kern="0" dirty="0" err="1" smtClean="0">
                <a:solidFill>
                  <a:srgbClr val="202B6C"/>
                </a:solidFill>
                <a:latin typeface="Helvetica" pitchFamily="34" charset="0"/>
              </a:rPr>
              <a:t>podrían</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estar</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basadas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principalmente</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en</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los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resultados</a:t>
            </a:r>
            <a:r>
              <a:rPr lang="en-GB" sz="1000" b="1" kern="0" dirty="0" smtClean="0">
                <a:solidFill>
                  <a:srgbClr val="202B6C"/>
                </a:solidFill>
                <a:latin typeface="Helvetica" pitchFamily="34" charset="0"/>
              </a:rPr>
              <a:t> de </a:t>
            </a:r>
            <a:r>
              <a:rPr lang="en-GB" sz="1000" b="1" kern="0" dirty="0" err="1" smtClean="0">
                <a:solidFill>
                  <a:srgbClr val="202B6C"/>
                </a:solidFill>
                <a:latin typeface="Helvetica" pitchFamily="34" charset="0"/>
              </a:rPr>
              <a:t>modernos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internos</a:t>
            </a:r>
            <a:r>
              <a:rPr lang="en-GB" sz="1000" b="1" kern="0" dirty="0" smtClean="0">
                <a:solidFill>
                  <a:srgbClr val="202B6C"/>
                </a:solidFill>
                <a:latin typeface="Helvetica" pitchFamily="34" charset="0"/>
              </a:rPr>
              <a:t>, </a:t>
            </a:r>
            <a:r>
              <a:rPr lang="en-GB" sz="1000" kern="0" dirty="0" err="1" smtClean="0">
                <a:solidFill>
                  <a:srgbClr val="202B6C"/>
                </a:solidFill>
                <a:latin typeface="Helvetica" pitchFamily="34" charset="0"/>
              </a:rPr>
              <a:t>debido</a:t>
            </a:r>
            <a:r>
              <a:rPr lang="en-GB" sz="1000" kern="0" dirty="0" smtClean="0">
                <a:solidFill>
                  <a:srgbClr val="202B6C"/>
                </a:solidFill>
                <a:latin typeface="Helvetica" pitchFamily="34" charset="0"/>
              </a:rPr>
              <a:t> a </a:t>
            </a:r>
            <a:r>
              <a:rPr lang="en-GB" sz="1000" kern="0" dirty="0" err="1" smtClean="0">
                <a:solidFill>
                  <a:srgbClr val="202B6C"/>
                </a:solidFill>
                <a:latin typeface="Helvetica" pitchFamily="34" charset="0"/>
              </a:rPr>
              <a:t>errores</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en</a:t>
            </a:r>
            <a:r>
              <a:rPr lang="en-GB" sz="1000" kern="0" dirty="0" smtClean="0">
                <a:solidFill>
                  <a:srgbClr val="202B6C"/>
                </a:solidFill>
                <a:latin typeface="Helvetica" pitchFamily="34" charset="0"/>
              </a:rPr>
              <a:t> el </a:t>
            </a:r>
            <a:r>
              <a:rPr lang="en-GB" sz="1000" kern="0" dirty="0" err="1" smtClean="0">
                <a:solidFill>
                  <a:srgbClr val="202B6C"/>
                </a:solidFill>
                <a:latin typeface="Helvetica" pitchFamily="34" charset="0"/>
              </a:rPr>
              <a:t>desarrollo</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implementación</a:t>
            </a:r>
            <a:r>
              <a:rPr lang="en-GB" sz="1000" kern="0" dirty="0" smtClean="0">
                <a:solidFill>
                  <a:srgbClr val="202B6C"/>
                </a:solidFill>
                <a:latin typeface="Helvetica" pitchFamily="34" charset="0"/>
              </a:rPr>
              <a:t> o el </a:t>
            </a:r>
            <a:r>
              <a:rPr lang="en-GB" sz="1000" kern="0" dirty="0" err="1" smtClean="0">
                <a:solidFill>
                  <a:srgbClr val="202B6C"/>
                </a:solidFill>
                <a:latin typeface="Helvetica" pitchFamily="34" charset="0"/>
              </a:rPr>
              <a:t>uso</a:t>
            </a:r>
            <a:r>
              <a:rPr lang="en-GB" sz="1000" kern="0" dirty="0" smtClean="0">
                <a:solidFill>
                  <a:srgbClr val="202B6C"/>
                </a:solidFill>
                <a:latin typeface="Helvetica" pitchFamily="34" charset="0"/>
              </a:rPr>
              <a:t> de </a:t>
            </a:r>
            <a:r>
              <a:rPr lang="en-GB" sz="1000" kern="0" dirty="0" err="1" smtClean="0">
                <a:solidFill>
                  <a:srgbClr val="202B6C"/>
                </a:solidFill>
                <a:latin typeface="Helvetica" pitchFamily="34" charset="0"/>
              </a:rPr>
              <a:t>dichos</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modelos</a:t>
            </a:r>
            <a:r>
              <a:rPr lang="en-GB" sz="1000" kern="0" dirty="0" smtClean="0">
                <a:solidFill>
                  <a:srgbClr val="202B6C"/>
                </a:solidFill>
                <a:latin typeface="Helvetica" pitchFamily="34" charset="0"/>
              </a:rPr>
              <a:t>”.</a:t>
            </a:r>
          </a:p>
        </p:txBody>
      </p:sp>
      <p:sp>
        <p:nvSpPr>
          <p:cNvPr id="30" name="Content Placeholder 2"/>
          <p:cNvSpPr txBox="1">
            <a:spLocks/>
          </p:cNvSpPr>
          <p:nvPr/>
        </p:nvSpPr>
        <p:spPr bwMode="auto">
          <a:xfrm>
            <a:off x="1722002" y="2100679"/>
            <a:ext cx="6848103" cy="58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2000"/>
              </a:lnSpc>
              <a:spcBef>
                <a:spcPct val="50000"/>
              </a:spcBef>
              <a:spcAft>
                <a:spcPct val="0"/>
              </a:spcAft>
              <a:defRPr sz="1400">
                <a:solidFill>
                  <a:schemeClr val="tx1"/>
                </a:solidFill>
                <a:latin typeface="+mn-lt"/>
                <a:ea typeface="+mn-ea"/>
                <a:cs typeface="+mn-cs"/>
              </a:defRPr>
            </a:lvl1pPr>
            <a:lvl2pPr marL="381000" indent="-190500" algn="l" rtl="0" eaLnBrk="0" fontAlgn="base" hangingPunct="0">
              <a:lnSpc>
                <a:spcPct val="102000"/>
              </a:lnSpc>
              <a:spcBef>
                <a:spcPct val="50000"/>
              </a:spcBef>
              <a:spcAft>
                <a:spcPct val="0"/>
              </a:spcAft>
              <a:buClr>
                <a:srgbClr val="997D00"/>
              </a:buClr>
              <a:buFont typeface="Webdings" pitchFamily="18" charset="2"/>
              <a:buChar char="4"/>
              <a:defRPr sz="1200">
                <a:solidFill>
                  <a:schemeClr val="tx1"/>
                </a:solidFill>
                <a:latin typeface="+mn-lt"/>
              </a:defRPr>
            </a:lvl2pPr>
            <a:lvl3pPr marL="660400" indent="-88900" algn="l" rtl="0" eaLnBrk="0" fontAlgn="base" hangingPunct="0">
              <a:lnSpc>
                <a:spcPct val="102000"/>
              </a:lnSpc>
              <a:spcBef>
                <a:spcPct val="50000"/>
              </a:spcBef>
              <a:spcAft>
                <a:spcPct val="0"/>
              </a:spcAft>
              <a:buClr>
                <a:srgbClr val="997D00"/>
              </a:buClr>
              <a:buFont typeface="Arial" charset="0"/>
              <a:buChar char="-"/>
              <a:defRPr sz="1200">
                <a:solidFill>
                  <a:schemeClr val="tx1"/>
                </a:solidFill>
                <a:latin typeface="+mn-lt"/>
              </a:defRPr>
            </a:lvl3pPr>
            <a:lvl4pPr marL="996950" indent="-146050" algn="l" rtl="0" eaLnBrk="0" fontAlgn="base" hangingPunct="0">
              <a:lnSpc>
                <a:spcPct val="102000"/>
              </a:lnSpc>
              <a:spcBef>
                <a:spcPct val="50000"/>
              </a:spcBef>
              <a:spcAft>
                <a:spcPct val="0"/>
              </a:spcAft>
              <a:buClr>
                <a:srgbClr val="997D00"/>
              </a:buClr>
              <a:buFont typeface="Arial" charset="0"/>
              <a:buChar char="-"/>
              <a:defRPr sz="1200">
                <a:solidFill>
                  <a:schemeClr val="tx1"/>
                </a:solidFill>
                <a:latin typeface="+mn-lt"/>
              </a:defRPr>
            </a:lvl4pPr>
            <a:lvl5pPr marL="1377950" indent="-190500" algn="l" rtl="0" eaLnBrk="0" fontAlgn="base" hangingPunct="0">
              <a:lnSpc>
                <a:spcPct val="102000"/>
              </a:lnSpc>
              <a:spcBef>
                <a:spcPct val="50000"/>
              </a:spcBef>
              <a:spcAft>
                <a:spcPct val="0"/>
              </a:spcAft>
              <a:buClr>
                <a:srgbClr val="997D00"/>
              </a:buClr>
              <a:buFont typeface="Arial" charset="0"/>
              <a:buChar char="-"/>
              <a:defRPr sz="1200">
                <a:solidFill>
                  <a:schemeClr val="tx1"/>
                </a:solidFill>
                <a:latin typeface="+mn-lt"/>
              </a:defRPr>
            </a:lvl5pPr>
            <a:lvl6pPr marL="18351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6pPr>
            <a:lvl7pPr marL="22923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7pPr>
            <a:lvl8pPr marL="27495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8pPr>
            <a:lvl9pPr marL="3206750" indent="-190500" algn="l" rtl="0" fontAlgn="base">
              <a:lnSpc>
                <a:spcPct val="102000"/>
              </a:lnSpc>
              <a:spcBef>
                <a:spcPct val="50000"/>
              </a:spcBef>
              <a:spcAft>
                <a:spcPct val="0"/>
              </a:spcAft>
              <a:buClr>
                <a:srgbClr val="997D00"/>
              </a:buClr>
              <a:buFont typeface="Arial" charset="0"/>
              <a:buChar char="-"/>
              <a:defRPr sz="1600">
                <a:solidFill>
                  <a:schemeClr val="tx1"/>
                </a:solidFill>
                <a:latin typeface="+mn-lt"/>
              </a:defRPr>
            </a:lvl9pPr>
          </a:lstStyle>
          <a:p>
            <a:pPr marL="0" indent="0" algn="just"/>
            <a:r>
              <a:rPr lang="en-GB" sz="1000" kern="0" dirty="0" smtClean="0">
                <a:solidFill>
                  <a:srgbClr val="202B6C"/>
                </a:solidFill>
                <a:latin typeface="Helvetica" pitchFamily="34" charset="0"/>
              </a:rPr>
              <a:t>“</a:t>
            </a:r>
            <a:r>
              <a:rPr lang="en-GB" sz="1000" b="1" kern="0" dirty="0" err="1" smtClean="0">
                <a:solidFill>
                  <a:srgbClr val="202B6C"/>
                </a:solidFill>
                <a:latin typeface="Helvetica" pitchFamily="34" charset="0"/>
              </a:rPr>
              <a:t>Riesgo</a:t>
            </a:r>
            <a:r>
              <a:rPr lang="en-GB" sz="1000" b="1" kern="0" dirty="0" smtClean="0">
                <a:solidFill>
                  <a:srgbClr val="202B6C"/>
                </a:solidFill>
                <a:latin typeface="Helvetica" pitchFamily="34" charset="0"/>
              </a:rPr>
              <a:t> de </a:t>
            </a:r>
            <a:r>
              <a:rPr lang="en-GB" sz="1000" b="1" kern="0" dirty="0" err="1" smtClean="0">
                <a:solidFill>
                  <a:srgbClr val="202B6C"/>
                </a:solidFill>
                <a:latin typeface="Helvetica" pitchFamily="34" charset="0"/>
              </a:rPr>
              <a:t>Modelo</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es</a:t>
            </a:r>
            <a:r>
              <a:rPr lang="en-GB" sz="1000" b="1" kern="0" dirty="0" smtClean="0">
                <a:solidFill>
                  <a:srgbClr val="202B6C"/>
                </a:solidFill>
                <a:latin typeface="Helvetica" pitchFamily="34" charset="0"/>
              </a:rPr>
              <a:t> el </a:t>
            </a:r>
            <a:r>
              <a:rPr lang="en-GB" sz="1000" b="1" kern="0" dirty="0" err="1" smtClean="0">
                <a:solidFill>
                  <a:srgbClr val="202B6C"/>
                </a:solidFill>
                <a:latin typeface="Helvetica" pitchFamily="34" charset="0"/>
              </a:rPr>
              <a:t>conjunto</a:t>
            </a:r>
            <a:r>
              <a:rPr lang="en-GB" sz="1000" b="1" kern="0" dirty="0" smtClean="0">
                <a:solidFill>
                  <a:srgbClr val="202B6C"/>
                </a:solidFill>
                <a:latin typeface="Helvetica" pitchFamily="34" charset="0"/>
              </a:rPr>
              <a:t> de </a:t>
            </a:r>
            <a:r>
              <a:rPr lang="en-GB" sz="1000" b="1" kern="0" dirty="0" err="1" smtClean="0">
                <a:solidFill>
                  <a:srgbClr val="202B6C"/>
                </a:solidFill>
                <a:latin typeface="Helvetica" pitchFamily="34" charset="0"/>
              </a:rPr>
              <a:t>posibles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consecuencias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adversas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derivadas</a:t>
            </a:r>
            <a:r>
              <a:rPr lang="en-GB" sz="1000" b="1" kern="0" dirty="0">
                <a:solidFill>
                  <a:srgbClr val="202B6C"/>
                </a:solidFill>
                <a:latin typeface="Helvetica" pitchFamily="34" charset="0"/>
              </a:rPr>
              <a:t> </a:t>
            </a:r>
            <a:r>
              <a:rPr lang="en-GB" sz="1000" b="1" kern="0" dirty="0" smtClean="0">
                <a:solidFill>
                  <a:srgbClr val="202B6C"/>
                </a:solidFill>
                <a:latin typeface="Helvetica" pitchFamily="34" charset="0"/>
              </a:rPr>
              <a:t>de </a:t>
            </a:r>
            <a:r>
              <a:rPr lang="en-GB" sz="1000" b="1" kern="0" dirty="0" err="1" smtClean="0">
                <a:solidFill>
                  <a:srgbClr val="202B6C"/>
                </a:solidFill>
                <a:latin typeface="Helvetica" pitchFamily="34" charset="0"/>
              </a:rPr>
              <a:t>decisiones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basadas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en</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resultados</a:t>
            </a:r>
            <a:r>
              <a:rPr lang="en-GB" sz="1000" b="1" kern="0" dirty="0" smtClean="0">
                <a:solidFill>
                  <a:srgbClr val="202B6C"/>
                </a:solidFill>
                <a:latin typeface="Helvetica" pitchFamily="34" charset="0"/>
              </a:rPr>
              <a:t> o </a:t>
            </a:r>
            <a:r>
              <a:rPr lang="en-GB" sz="1000" b="1" kern="0" dirty="0" err="1" smtClean="0">
                <a:solidFill>
                  <a:srgbClr val="202B6C"/>
                </a:solidFill>
                <a:latin typeface="Helvetica" pitchFamily="34" charset="0"/>
              </a:rPr>
              <a:t>informes</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incorrectos</a:t>
            </a:r>
            <a:r>
              <a:rPr lang="en-GB" sz="1000" b="1" kern="0" dirty="0" smtClean="0">
                <a:solidFill>
                  <a:srgbClr val="202B6C"/>
                </a:solidFill>
                <a:latin typeface="Helvetica" pitchFamily="34" charset="0"/>
              </a:rPr>
              <a:t> de un </a:t>
            </a:r>
            <a:r>
              <a:rPr lang="en-GB" sz="1000" b="1" kern="0" dirty="0" err="1" smtClean="0">
                <a:solidFill>
                  <a:srgbClr val="202B6C"/>
                </a:solidFill>
                <a:latin typeface="Helvetica" pitchFamily="34" charset="0"/>
              </a:rPr>
              <a:t>modelo</a:t>
            </a:r>
            <a:r>
              <a:rPr lang="en-GB" sz="1000" b="1" kern="0" dirty="0" smtClean="0">
                <a:solidFill>
                  <a:srgbClr val="202B6C"/>
                </a:solidFill>
                <a:latin typeface="Helvetica" pitchFamily="34" charset="0"/>
              </a:rPr>
              <a:t>, o de </a:t>
            </a:r>
            <a:r>
              <a:rPr lang="en-GB" sz="1000" b="1" kern="0" dirty="0" err="1" smtClean="0">
                <a:solidFill>
                  <a:srgbClr val="202B6C"/>
                </a:solidFill>
                <a:latin typeface="Helvetica" pitchFamily="34" charset="0"/>
              </a:rPr>
              <a:t>su</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uso</a:t>
            </a:r>
            <a:r>
              <a:rPr lang="en-GB" sz="1000" b="1" kern="0" dirty="0" smtClean="0">
                <a:solidFill>
                  <a:srgbClr val="202B6C"/>
                </a:solidFill>
                <a:latin typeface="Helvetica" pitchFamily="34" charset="0"/>
              </a:rPr>
              <a:t> </a:t>
            </a:r>
            <a:r>
              <a:rPr lang="en-GB" sz="1000" b="1" kern="0" dirty="0" err="1" smtClean="0">
                <a:solidFill>
                  <a:srgbClr val="202B6C"/>
                </a:solidFill>
                <a:latin typeface="Helvetica" pitchFamily="34" charset="0"/>
              </a:rPr>
              <a:t>inapropiado</a:t>
            </a:r>
            <a:r>
              <a:rPr lang="en-GB" sz="1000" b="1" kern="0" dirty="0" smtClean="0">
                <a:solidFill>
                  <a:srgbClr val="202B6C"/>
                </a:solidFill>
                <a:latin typeface="Helvetica" pitchFamily="34" charset="0"/>
              </a:rPr>
              <a:t>. </a:t>
            </a:r>
            <a:r>
              <a:rPr lang="en-GB" sz="1000" kern="0" dirty="0" smtClean="0">
                <a:solidFill>
                  <a:srgbClr val="202B6C"/>
                </a:solidFill>
                <a:latin typeface="Helvetica" pitchFamily="34" charset="0"/>
              </a:rPr>
              <a:t>Los </a:t>
            </a:r>
            <a:r>
              <a:rPr lang="en-GB" sz="1000" b="1" kern="0" dirty="0" err="1" smtClean="0">
                <a:solidFill>
                  <a:srgbClr val="202B6C"/>
                </a:solidFill>
                <a:latin typeface="Helvetica" pitchFamily="34" charset="0"/>
              </a:rPr>
              <a:t>errores</a:t>
            </a:r>
            <a:r>
              <a:rPr lang="en-GB" sz="1000" b="1" kern="0" dirty="0" smtClean="0">
                <a:solidFill>
                  <a:srgbClr val="202B6C"/>
                </a:solidFill>
                <a:latin typeface="Helvetica" pitchFamily="34" charset="0"/>
              </a:rPr>
              <a:t> </a:t>
            </a:r>
            <a:r>
              <a:rPr lang="en-GB" sz="1000" kern="0" dirty="0" err="1" smtClean="0">
                <a:solidFill>
                  <a:srgbClr val="202B6C"/>
                </a:solidFill>
                <a:latin typeface="Helvetica" pitchFamily="34" charset="0"/>
              </a:rPr>
              <a:t>en</a:t>
            </a:r>
            <a:r>
              <a:rPr lang="en-GB" sz="1000" kern="0" dirty="0" smtClean="0">
                <a:solidFill>
                  <a:srgbClr val="202B6C"/>
                </a:solidFill>
                <a:latin typeface="Helvetica" pitchFamily="34" charset="0"/>
              </a:rPr>
              <a:t> un </a:t>
            </a:r>
            <a:r>
              <a:rPr lang="en-GB" sz="1000" kern="0" dirty="0" err="1" smtClean="0">
                <a:solidFill>
                  <a:srgbClr val="202B6C"/>
                </a:solidFill>
                <a:latin typeface="Helvetica" pitchFamily="34" charset="0"/>
              </a:rPr>
              <a:t>modelo</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pueden</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incluir</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simplificaciones</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aproximaciones</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hipótesis</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incorrectas</a:t>
            </a:r>
            <a:r>
              <a:rPr lang="en-GB" sz="1000" kern="0" dirty="0" smtClean="0">
                <a:solidFill>
                  <a:srgbClr val="202B6C"/>
                </a:solidFill>
                <a:latin typeface="Helvetica" pitchFamily="34" charset="0"/>
              </a:rPr>
              <a:t> o un </a:t>
            </a:r>
            <a:r>
              <a:rPr lang="en-GB" sz="1000" kern="0" dirty="0" err="1" smtClean="0">
                <a:solidFill>
                  <a:srgbClr val="202B6C"/>
                </a:solidFill>
                <a:latin typeface="Helvetica" pitchFamily="34" charset="0"/>
              </a:rPr>
              <a:t>proceso</a:t>
            </a:r>
            <a:r>
              <a:rPr lang="en-GB" sz="1000" kern="0" dirty="0" smtClean="0">
                <a:solidFill>
                  <a:srgbClr val="202B6C"/>
                </a:solidFill>
                <a:latin typeface="Helvetica" pitchFamily="34" charset="0"/>
              </a:rPr>
              <a:t> de </a:t>
            </a:r>
            <a:r>
              <a:rPr lang="en-GB" sz="1000" kern="0" dirty="0" err="1" smtClean="0">
                <a:solidFill>
                  <a:srgbClr val="202B6C"/>
                </a:solidFill>
                <a:latin typeface="Helvetica" pitchFamily="34" charset="0"/>
              </a:rPr>
              <a:t>diseño</a:t>
            </a:r>
            <a:r>
              <a:rPr lang="en-GB" sz="1000" kern="0" dirty="0" smtClean="0">
                <a:solidFill>
                  <a:srgbClr val="202B6C"/>
                </a:solidFill>
                <a:latin typeface="Helvetica" pitchFamily="34" charset="0"/>
              </a:rPr>
              <a:t> </a:t>
            </a:r>
            <a:r>
              <a:rPr lang="en-GB" sz="1000" kern="0" dirty="0" err="1" smtClean="0">
                <a:solidFill>
                  <a:srgbClr val="202B6C"/>
                </a:solidFill>
                <a:latin typeface="Helvetica" pitchFamily="34" charset="0"/>
              </a:rPr>
              <a:t>incorrecto</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por</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su</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lado</a:t>
            </a:r>
            <a:r>
              <a:rPr lang="en-US" sz="1000" dirty="0" smtClean="0">
                <a:solidFill>
                  <a:srgbClr val="202B6C"/>
                </a:solidFill>
                <a:latin typeface="Helvetica" pitchFamily="34" charset="0"/>
              </a:rPr>
              <a:t>, el </a:t>
            </a:r>
            <a:r>
              <a:rPr lang="en-US" sz="1000" b="1" dirty="0" err="1" smtClean="0">
                <a:solidFill>
                  <a:srgbClr val="202B6C"/>
                </a:solidFill>
                <a:latin typeface="Helvetica" pitchFamily="34" charset="0"/>
              </a:rPr>
              <a:t>uso</a:t>
            </a:r>
            <a:r>
              <a:rPr lang="en-US" sz="1000" b="1" dirty="0" smtClean="0">
                <a:solidFill>
                  <a:srgbClr val="202B6C"/>
                </a:solidFill>
                <a:latin typeface="Helvetica" pitchFamily="34" charset="0"/>
              </a:rPr>
              <a:t> </a:t>
            </a:r>
            <a:r>
              <a:rPr lang="en-US" sz="1000" b="1" dirty="0" err="1" smtClean="0">
                <a:solidFill>
                  <a:srgbClr val="202B6C"/>
                </a:solidFill>
                <a:latin typeface="Helvetica" pitchFamily="34" charset="0"/>
              </a:rPr>
              <a:t>inapropiado</a:t>
            </a:r>
            <a:r>
              <a:rPr lang="en-US" sz="1000" dirty="0" smtClean="0">
                <a:solidFill>
                  <a:srgbClr val="202B6C"/>
                </a:solidFill>
                <a:latin typeface="Helvetica" pitchFamily="34" charset="0"/>
              </a:rPr>
              <a:t> de </a:t>
            </a:r>
            <a:r>
              <a:rPr lang="en-US" sz="1000" dirty="0" err="1" smtClean="0">
                <a:solidFill>
                  <a:srgbClr val="202B6C"/>
                </a:solidFill>
                <a:latin typeface="Helvetica" pitchFamily="34" charset="0"/>
              </a:rPr>
              <a:t>los</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modelos</a:t>
            </a:r>
            <a:r>
              <a:rPr lang="en-US" sz="1000" dirty="0" smtClean="0">
                <a:solidFill>
                  <a:srgbClr val="202B6C"/>
                </a:solidFill>
                <a:latin typeface="Helvetica" pitchFamily="34" charset="0"/>
              </a:rPr>
              <a:t> se </a:t>
            </a:r>
            <a:r>
              <a:rPr lang="en-US" sz="1000" dirty="0" err="1" smtClean="0">
                <a:solidFill>
                  <a:srgbClr val="202B6C"/>
                </a:solidFill>
                <a:latin typeface="Helvetica" pitchFamily="34" charset="0"/>
              </a:rPr>
              <a:t>refiere</a:t>
            </a:r>
            <a:r>
              <a:rPr lang="en-US" sz="1000" dirty="0" smtClean="0">
                <a:solidFill>
                  <a:srgbClr val="202B6C"/>
                </a:solidFill>
                <a:latin typeface="Helvetica" pitchFamily="34" charset="0"/>
              </a:rPr>
              <a:t> a </a:t>
            </a:r>
            <a:r>
              <a:rPr lang="en-US" sz="1000" dirty="0" err="1" smtClean="0">
                <a:solidFill>
                  <a:srgbClr val="202B6C"/>
                </a:solidFill>
                <a:latin typeface="Helvetica" pitchFamily="34" charset="0"/>
              </a:rPr>
              <a:t>su</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aplicación</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fuera</a:t>
            </a:r>
            <a:r>
              <a:rPr lang="en-US" sz="1000" dirty="0" smtClean="0">
                <a:solidFill>
                  <a:srgbClr val="202B6C"/>
                </a:solidFill>
                <a:latin typeface="Helvetica" pitchFamily="34" charset="0"/>
              </a:rPr>
              <a:t> del </a:t>
            </a:r>
            <a:r>
              <a:rPr lang="en-US" sz="1000" dirty="0" err="1" smtClean="0">
                <a:solidFill>
                  <a:srgbClr val="202B6C"/>
                </a:solidFill>
                <a:latin typeface="Helvetica" pitchFamily="34" charset="0"/>
              </a:rPr>
              <a:t>ámbito</a:t>
            </a:r>
            <a:r>
              <a:rPr lang="en-US" sz="1000" dirty="0" smtClean="0">
                <a:solidFill>
                  <a:srgbClr val="202B6C"/>
                </a:solidFill>
                <a:latin typeface="Helvetica" pitchFamily="34" charset="0"/>
              </a:rPr>
              <a:t> para el </a:t>
            </a:r>
            <a:r>
              <a:rPr lang="en-US" sz="1000" dirty="0" err="1" smtClean="0">
                <a:solidFill>
                  <a:srgbClr val="202B6C"/>
                </a:solidFill>
                <a:latin typeface="Helvetica" pitchFamily="34" charset="0"/>
              </a:rPr>
              <a:t>cual</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fueron</a:t>
            </a:r>
            <a:r>
              <a:rPr lang="en-US" sz="1000" dirty="0" smtClean="0">
                <a:solidFill>
                  <a:srgbClr val="202B6C"/>
                </a:solidFill>
                <a:latin typeface="Helvetica" pitchFamily="34" charset="0"/>
              </a:rPr>
              <a:t> </a:t>
            </a:r>
            <a:r>
              <a:rPr lang="en-US" sz="1000" dirty="0" err="1" smtClean="0">
                <a:solidFill>
                  <a:srgbClr val="202B6C"/>
                </a:solidFill>
                <a:latin typeface="Helvetica" pitchFamily="34" charset="0"/>
              </a:rPr>
              <a:t>diseñados</a:t>
            </a:r>
            <a:r>
              <a:rPr lang="en-GB" sz="1000" kern="0" dirty="0" smtClean="0">
                <a:solidFill>
                  <a:srgbClr val="202B6C"/>
                </a:solidFill>
                <a:latin typeface="Helvetica" pitchFamily="34" charset="0"/>
              </a:rPr>
              <a:t>”.</a:t>
            </a:r>
          </a:p>
        </p:txBody>
      </p:sp>
      <p:sp>
        <p:nvSpPr>
          <p:cNvPr id="31" name="Rectangle 30"/>
          <p:cNvSpPr/>
          <p:nvPr>
            <p:custDataLst>
              <p:tags r:id="rId2"/>
            </p:custDataLst>
          </p:nvPr>
        </p:nvSpPr>
        <p:spPr>
          <a:xfrm>
            <a:off x="867104" y="2976441"/>
            <a:ext cx="2088000" cy="1988780"/>
          </a:xfrm>
          <a:prstGeom prst="rect">
            <a:avLst/>
          </a:prstGeom>
          <a:solidFill>
            <a:schemeClr val="bg1">
              <a:lumMod val="95000"/>
            </a:schemeClr>
          </a:solidFill>
          <a:ln>
            <a:solidFill>
              <a:schemeClr val="bg1">
                <a:lumMod val="95000"/>
              </a:schemeClr>
            </a:solidFill>
            <a:headEnd/>
            <a:tailEnd/>
          </a:ln>
        </p:spPr>
        <p:style>
          <a:lnRef idx="2">
            <a:schemeClr val="accent3"/>
          </a:lnRef>
          <a:fillRef idx="1">
            <a:schemeClr val="lt1"/>
          </a:fillRef>
          <a:effectRef idx="0">
            <a:schemeClr val="accent3"/>
          </a:effectRef>
          <a:fontRef idx="minor">
            <a:schemeClr val="dk1"/>
          </a:fontRef>
        </p:style>
        <p:txBody>
          <a:bodyPr wrap="square" anchor="t"/>
          <a:lstStyle/>
          <a:p>
            <a:pPr fontAlgn="auto">
              <a:lnSpc>
                <a:spcPct val="90000"/>
              </a:lnSpc>
              <a:spcBef>
                <a:spcPts val="0"/>
              </a:spcBef>
              <a:spcAft>
                <a:spcPts val="600"/>
              </a:spcAft>
              <a:buClr>
                <a:srgbClr val="001A48"/>
              </a:buClr>
              <a:defRPr/>
            </a:pPr>
            <a:r>
              <a:rPr lang="en-GB" sz="900" b="1" kern="0" dirty="0" err="1" smtClean="0">
                <a:solidFill>
                  <a:srgbClr val="001A48"/>
                </a:solidFill>
                <a:latin typeface="Helvetica" pitchFamily="34" charset="0"/>
              </a:rPr>
              <a:t>Deficiencias</a:t>
            </a:r>
            <a:r>
              <a:rPr lang="en-GB" sz="900" b="1" kern="0" dirty="0" smtClean="0">
                <a:solidFill>
                  <a:srgbClr val="001A48"/>
                </a:solidFill>
                <a:latin typeface="Helvetica" pitchFamily="34" charset="0"/>
              </a:rPr>
              <a:t> </a:t>
            </a:r>
            <a:r>
              <a:rPr lang="en-GB" sz="900" b="1" kern="0" dirty="0" err="1" smtClean="0">
                <a:solidFill>
                  <a:srgbClr val="001A48"/>
                </a:solidFill>
                <a:latin typeface="Helvetica" pitchFamily="34" charset="0"/>
              </a:rPr>
              <a:t>en</a:t>
            </a:r>
            <a:r>
              <a:rPr lang="en-GB" sz="900" b="1" kern="0" dirty="0" smtClean="0">
                <a:solidFill>
                  <a:srgbClr val="001A48"/>
                </a:solidFill>
                <a:latin typeface="Helvetica" pitchFamily="34" charset="0"/>
              </a:rPr>
              <a:t> los </a:t>
            </a:r>
            <a:r>
              <a:rPr lang="en-GB" sz="900" b="1" kern="0" dirty="0" err="1" smtClean="0">
                <a:solidFill>
                  <a:srgbClr val="001A48"/>
                </a:solidFill>
                <a:latin typeface="Helvetica" pitchFamily="34" charset="0"/>
              </a:rPr>
              <a:t>datos</a:t>
            </a:r>
            <a:endParaRPr lang="en-GB" sz="900" kern="0" dirty="0" smtClean="0">
              <a:solidFill>
                <a:srgbClr val="001A48"/>
              </a:solidFill>
              <a:latin typeface="Helvetica" pitchFamily="34" charset="0"/>
            </a:endParaRPr>
          </a:p>
          <a:p>
            <a:pPr marL="171450" indent="-171450" fontAlgn="auto">
              <a:lnSpc>
                <a:spcPct val="90000"/>
              </a:lnSpc>
              <a:spcBef>
                <a:spcPts val="0"/>
              </a:spcBef>
              <a:spcAft>
                <a:spcPts val="600"/>
              </a:spcAft>
              <a:buClr>
                <a:srgbClr val="001A48"/>
              </a:buClr>
              <a:buFont typeface="Arial" panose="020B0604020202020204" pitchFamily="34" charset="0"/>
              <a:buChar char="•"/>
              <a:defRPr/>
            </a:pPr>
            <a:r>
              <a:rPr lang="en-GB" sz="900" kern="0" dirty="0" err="1" smtClean="0">
                <a:solidFill>
                  <a:srgbClr val="001A48"/>
                </a:solidFill>
                <a:latin typeface="Helvetica" pitchFamily="34" charset="0"/>
              </a:rPr>
              <a:t>Disponibilidad</a:t>
            </a:r>
            <a:r>
              <a:rPr lang="en-GB" sz="900" kern="0" dirty="0" smtClean="0">
                <a:solidFill>
                  <a:srgbClr val="001A48"/>
                </a:solidFill>
                <a:latin typeface="Helvetica" pitchFamily="34" charset="0"/>
              </a:rPr>
              <a:t> y </a:t>
            </a:r>
            <a:r>
              <a:rPr lang="en-GB" sz="900" kern="0" dirty="0" err="1" smtClean="0">
                <a:solidFill>
                  <a:srgbClr val="001A48"/>
                </a:solidFill>
                <a:latin typeface="Helvetica" pitchFamily="34" charset="0"/>
              </a:rPr>
              <a:t>Calidad</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datos</a:t>
            </a:r>
            <a:r>
              <a:rPr lang="en-GB" sz="900" kern="0" dirty="0" smtClean="0">
                <a:solidFill>
                  <a:srgbClr val="001A48"/>
                </a:solidFill>
                <a:latin typeface="Helvetica" pitchFamily="34" charset="0"/>
              </a:rPr>
              <a:t>:</a:t>
            </a:r>
          </a:p>
          <a:p>
            <a:pPr marL="357188" lvl="1" indent="-171450" fontAlgn="auto">
              <a:spcBef>
                <a:spcPts val="0"/>
              </a:spcBef>
              <a:spcAft>
                <a:spcPts val="600"/>
              </a:spcAft>
              <a:buFont typeface="Arial" panose="020B0604020202020204" pitchFamily="34" charset="0"/>
              <a:buChar char="•"/>
              <a:defRPr/>
            </a:pPr>
            <a:r>
              <a:rPr lang="en-GB" sz="900" kern="0" dirty="0" err="1" smtClean="0">
                <a:solidFill>
                  <a:srgbClr val="001A48"/>
                </a:solidFill>
                <a:latin typeface="Helvetica" pitchFamily="34" charset="0"/>
              </a:rPr>
              <a:t>Errores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en</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los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datos</a:t>
            </a:r>
            <a:endParaRPr lang="en-GB" sz="900" kern="0" dirty="0" smtClean="0">
              <a:solidFill>
                <a:srgbClr val="001A48"/>
              </a:solidFill>
              <a:latin typeface="Helvetica" pitchFamily="34" charset="0"/>
            </a:endParaRPr>
          </a:p>
          <a:p>
            <a:pPr marL="357188" lvl="1" indent="-171450" fontAlgn="auto">
              <a:spcBef>
                <a:spcPts val="0"/>
              </a:spcBef>
              <a:spcAft>
                <a:spcPts val="600"/>
              </a:spcAft>
              <a:buFont typeface="Arial" panose="020B0604020202020204" pitchFamily="34" charset="0"/>
              <a:buChar char="•"/>
              <a:defRPr/>
            </a:pPr>
            <a:r>
              <a:rPr lang="en-GB" sz="900" kern="0" dirty="0" err="1" smtClean="0">
                <a:solidFill>
                  <a:srgbClr val="001A48"/>
                </a:solidFill>
                <a:latin typeface="Helvetica" pitchFamily="34" charset="0"/>
              </a:rPr>
              <a:t>Ausencia</a:t>
            </a:r>
            <a:r>
              <a:rPr lang="en-GB" sz="900" kern="0" dirty="0" smtClean="0">
                <a:solidFill>
                  <a:srgbClr val="001A48"/>
                </a:solidFill>
                <a:latin typeface="Helvetica" pitchFamily="34" charset="0"/>
              </a:rPr>
              <a:t> de variables </a:t>
            </a:r>
            <a:r>
              <a:rPr lang="en-GB" sz="900" kern="0" dirty="0" err="1" smtClean="0">
                <a:solidFill>
                  <a:srgbClr val="001A48"/>
                </a:solidFill>
                <a:latin typeface="Helvetica" pitchFamily="34" charset="0"/>
              </a:rPr>
              <a:t>críticas</a:t>
            </a:r>
            <a:endParaRPr lang="en-GB" sz="900" kern="0" dirty="0" smtClean="0">
              <a:solidFill>
                <a:srgbClr val="001A48"/>
              </a:solidFill>
              <a:latin typeface="Helvetica" pitchFamily="34" charset="0"/>
            </a:endParaRPr>
          </a:p>
          <a:p>
            <a:pPr marL="357188" lvl="1" indent="-171450" fontAlgn="auto">
              <a:spcBef>
                <a:spcPts val="0"/>
              </a:spcBef>
              <a:spcAft>
                <a:spcPts val="600"/>
              </a:spcAft>
              <a:buFont typeface="Arial" panose="020B0604020202020204" pitchFamily="34" charset="0"/>
              <a:buChar char="•"/>
              <a:defRPr/>
            </a:pPr>
            <a:r>
              <a:rPr lang="en-GB" sz="900" kern="0" dirty="0" err="1" smtClean="0">
                <a:solidFill>
                  <a:srgbClr val="001A48"/>
                </a:solidFill>
                <a:latin typeface="Helvetica" pitchFamily="34" charset="0"/>
              </a:rPr>
              <a:t>Falta</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profundidad</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histórica</a:t>
            </a:r>
            <a:endParaRPr lang="en-GB" sz="900" kern="0" dirty="0" smtClean="0">
              <a:solidFill>
                <a:srgbClr val="001A48"/>
              </a:solidFill>
              <a:latin typeface="Helvetica" pitchFamily="34" charset="0"/>
            </a:endParaRPr>
          </a:p>
          <a:p>
            <a:pPr marL="357188" lvl="1" indent="-171450" fontAlgn="auto">
              <a:spcBef>
                <a:spcPts val="0"/>
              </a:spcBef>
              <a:spcAft>
                <a:spcPts val="600"/>
              </a:spcAft>
              <a:buFont typeface="Arial" panose="020B0604020202020204" pitchFamily="34" charset="0"/>
              <a:buChar char="•"/>
              <a:defRPr/>
            </a:pPr>
            <a:r>
              <a:rPr lang="en-GB" sz="900" kern="0" dirty="0" err="1" smtClean="0">
                <a:solidFill>
                  <a:srgbClr val="001A48"/>
                </a:solidFill>
                <a:latin typeface="Helvetica" pitchFamily="34" charset="0"/>
              </a:rPr>
              <a:t>Errores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en</a:t>
            </a:r>
            <a:r>
              <a:rPr lang="en-GB" sz="900" kern="0" dirty="0" smtClean="0">
                <a:solidFill>
                  <a:srgbClr val="001A48"/>
                </a:solidFill>
                <a:latin typeface="Helvetica" pitchFamily="34" charset="0"/>
              </a:rPr>
              <a:t> la </a:t>
            </a:r>
            <a:r>
              <a:rPr lang="en-GB" sz="900" kern="0" dirty="0" err="1" smtClean="0">
                <a:solidFill>
                  <a:srgbClr val="001A48"/>
                </a:solidFill>
                <a:latin typeface="Helvetica" pitchFamily="34" charset="0"/>
              </a:rPr>
              <a:t>carga</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información</a:t>
            </a:r>
            <a:endParaRPr lang="en-GB" sz="900" kern="0" dirty="0" smtClean="0">
              <a:solidFill>
                <a:srgbClr val="001A48"/>
              </a:solidFill>
              <a:latin typeface="Helvetica" pitchFamily="34" charset="0"/>
            </a:endParaRPr>
          </a:p>
          <a:p>
            <a:pPr marL="357188" lvl="1" indent="-171450" fontAlgn="auto">
              <a:spcBef>
                <a:spcPts val="0"/>
              </a:spcBef>
              <a:spcAft>
                <a:spcPts val="600"/>
              </a:spcAft>
              <a:buFont typeface="Arial" panose="020B0604020202020204" pitchFamily="34" charset="0"/>
              <a:buChar char="•"/>
              <a:defRPr/>
            </a:pPr>
            <a:r>
              <a:rPr lang="en-GB" sz="900" kern="0" dirty="0" err="1" smtClean="0">
                <a:solidFill>
                  <a:srgbClr val="001A48"/>
                </a:solidFill>
                <a:latin typeface="Helvetica" pitchFamily="34" charset="0"/>
              </a:rPr>
              <a:t>Errores</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muestreo</a:t>
            </a:r>
            <a:endParaRPr lang="en-GB" sz="900" kern="0" dirty="0" smtClean="0">
              <a:solidFill>
                <a:srgbClr val="001A48"/>
              </a:solidFill>
              <a:latin typeface="Helvetica" pitchFamily="34" charset="0"/>
            </a:endParaRPr>
          </a:p>
          <a:p>
            <a:pPr marL="357188" lvl="1" indent="-171450" fontAlgn="auto">
              <a:spcBef>
                <a:spcPts val="0"/>
              </a:spcBef>
              <a:spcAft>
                <a:spcPts val="600"/>
              </a:spcAft>
              <a:buFont typeface="Arial" panose="020B0604020202020204" pitchFamily="34" charset="0"/>
              <a:buChar char="•"/>
              <a:defRPr/>
            </a:pPr>
            <a:r>
              <a:rPr lang="en-GB" sz="900" kern="0" dirty="0" err="1" smtClean="0">
                <a:solidFill>
                  <a:srgbClr val="001A48"/>
                </a:solidFill>
                <a:latin typeface="Helvetica" pitchFamily="34" charset="0"/>
              </a:rPr>
              <a:t>Tamaño</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muestra</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insuficiente</a:t>
            </a:r>
            <a:endParaRPr lang="es-ES" sz="1200" kern="0" dirty="0" smtClean="0">
              <a:solidFill>
                <a:srgbClr val="001A48"/>
              </a:solidFill>
              <a:latin typeface="Helvetica" pitchFamily="34" charset="0"/>
            </a:endParaRPr>
          </a:p>
        </p:txBody>
      </p:sp>
      <p:sp>
        <p:nvSpPr>
          <p:cNvPr id="39" name="Rectangle 38"/>
          <p:cNvSpPr/>
          <p:nvPr>
            <p:custDataLst>
              <p:tags r:id="rId3"/>
            </p:custDataLst>
          </p:nvPr>
        </p:nvSpPr>
        <p:spPr>
          <a:xfrm>
            <a:off x="6252388" y="2969403"/>
            <a:ext cx="2304000" cy="1995818"/>
          </a:xfrm>
          <a:prstGeom prst="rect">
            <a:avLst/>
          </a:prstGeom>
          <a:solidFill>
            <a:schemeClr val="bg1">
              <a:lumMod val="95000"/>
            </a:schemeClr>
          </a:solidFill>
          <a:ln>
            <a:solidFill>
              <a:schemeClr val="bg1">
                <a:lumMod val="95000"/>
              </a:schemeClr>
            </a:solidFill>
            <a:headEnd/>
            <a:tailEnd/>
          </a:ln>
        </p:spPr>
        <p:style>
          <a:lnRef idx="2">
            <a:schemeClr val="accent3"/>
          </a:lnRef>
          <a:fillRef idx="1">
            <a:schemeClr val="lt1"/>
          </a:fillRef>
          <a:effectRef idx="0">
            <a:schemeClr val="accent3"/>
          </a:effectRef>
          <a:fontRef idx="minor">
            <a:schemeClr val="dk1"/>
          </a:fontRef>
        </p:style>
        <p:txBody>
          <a:bodyPr wrap="square" rIns="72000" anchor="t"/>
          <a:lstStyle/>
          <a:p>
            <a:pPr>
              <a:lnSpc>
                <a:spcPct val="90000"/>
              </a:lnSpc>
              <a:spcAft>
                <a:spcPts val="600"/>
              </a:spcAft>
              <a:buClr>
                <a:srgbClr val="001A48"/>
              </a:buClr>
            </a:pPr>
            <a:r>
              <a:rPr lang="en-GB" sz="900" b="1" kern="0" dirty="0" err="1" smtClean="0">
                <a:solidFill>
                  <a:srgbClr val="001A48"/>
                </a:solidFill>
                <a:latin typeface="Helvetica" pitchFamily="34" charset="0"/>
              </a:rPr>
              <a:t>Incertidumbre</a:t>
            </a:r>
            <a:r>
              <a:rPr lang="en-GB" sz="900" b="1" kern="0" dirty="0" smtClean="0">
                <a:solidFill>
                  <a:srgbClr val="001A48"/>
                </a:solidFill>
                <a:latin typeface="Helvetica" pitchFamily="34" charset="0"/>
              </a:rPr>
              <a:t> del </a:t>
            </a:r>
            <a:r>
              <a:rPr lang="en-GB" sz="900" b="1" kern="0" dirty="0" err="1" smtClean="0">
                <a:solidFill>
                  <a:srgbClr val="001A48"/>
                </a:solidFill>
                <a:latin typeface="Helvetica" pitchFamily="34" charset="0"/>
              </a:rPr>
              <a:t>modelo</a:t>
            </a:r>
            <a:endParaRPr lang="en-GB" sz="900" b="1" kern="0" dirty="0">
              <a:solidFill>
                <a:srgbClr val="001A48"/>
              </a:solidFill>
              <a:latin typeface="Helvetica" pitchFamily="34" charset="0"/>
            </a:endParaRPr>
          </a:p>
          <a:p>
            <a:pPr marL="171450" indent="-171450">
              <a:lnSpc>
                <a:spcPct val="90000"/>
              </a:lnSpc>
              <a:spcAft>
                <a:spcPts val="600"/>
              </a:spcAft>
              <a:buClr>
                <a:srgbClr val="001A48"/>
              </a:buClr>
              <a:buFont typeface="Arial" panose="020B0604020202020204" pitchFamily="34" charset="0"/>
              <a:buChar char="•"/>
            </a:pPr>
            <a:r>
              <a:rPr lang="en-GB" sz="900" kern="0" dirty="0" err="1" smtClean="0">
                <a:solidFill>
                  <a:srgbClr val="001A48"/>
                </a:solidFill>
                <a:latin typeface="Helvetica" pitchFamily="34" charset="0"/>
              </a:rPr>
              <a:t>Simplificaciones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aproximaciones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supuestos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erroneos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diseño</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erroneo</a:t>
            </a:r>
            <a:r>
              <a:rPr lang="en-GB" sz="900" kern="0" dirty="0" smtClean="0">
                <a:solidFill>
                  <a:srgbClr val="001A48"/>
                </a:solidFill>
                <a:latin typeface="Helvetica" pitchFamily="34" charset="0"/>
              </a:rPr>
              <a:t> del </a:t>
            </a:r>
            <a:r>
              <a:rPr lang="en-GB" sz="900" kern="0" dirty="0" err="1" smtClean="0">
                <a:solidFill>
                  <a:srgbClr val="001A48"/>
                </a:solidFill>
                <a:latin typeface="Helvetica" pitchFamily="34" charset="0"/>
              </a:rPr>
              <a:t>modelo</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limitaciones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inherentes</a:t>
            </a:r>
            <a:r>
              <a:rPr lang="en-GB" sz="900" kern="0" dirty="0" smtClean="0">
                <a:solidFill>
                  <a:srgbClr val="001A48"/>
                </a:solidFill>
                <a:latin typeface="Helvetica" pitchFamily="34" charset="0"/>
              </a:rPr>
              <a:t>:</a:t>
            </a:r>
            <a:endParaRPr lang="en-GB" sz="900" kern="0" dirty="0">
              <a:solidFill>
                <a:srgbClr val="001A48"/>
              </a:solidFill>
              <a:latin typeface="Helvetica" pitchFamily="34" charset="0"/>
            </a:endParaRPr>
          </a:p>
          <a:p>
            <a:pPr marL="357188" lvl="1" indent="-171450">
              <a:spcAft>
                <a:spcPts val="600"/>
              </a:spcAft>
              <a:buFont typeface="Arial" panose="020B0604020202020204" pitchFamily="34" charset="0"/>
              <a:buChar char="•"/>
            </a:pPr>
            <a:r>
              <a:rPr lang="en-GB" sz="900" kern="0" dirty="0" err="1" smtClean="0">
                <a:solidFill>
                  <a:srgbClr val="001A48"/>
                </a:solidFill>
                <a:latin typeface="Helvetica" pitchFamily="34" charset="0"/>
              </a:rPr>
              <a:t>Incertidumbre</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en</a:t>
            </a:r>
            <a:r>
              <a:rPr lang="en-GB" sz="900" kern="0" dirty="0" smtClean="0">
                <a:solidFill>
                  <a:srgbClr val="001A48"/>
                </a:solidFill>
                <a:latin typeface="Helvetica" pitchFamily="34" charset="0"/>
              </a:rPr>
              <a:t> las </a:t>
            </a:r>
            <a:r>
              <a:rPr lang="en-GB" sz="900" kern="0" dirty="0" err="1" smtClean="0">
                <a:solidFill>
                  <a:srgbClr val="001A48"/>
                </a:solidFill>
                <a:latin typeface="Helvetica" pitchFamily="34" charset="0"/>
              </a:rPr>
              <a:t>estimaciones</a:t>
            </a:r>
            <a:endParaRPr lang="en-GB" sz="900" kern="0" dirty="0">
              <a:solidFill>
                <a:srgbClr val="001A48"/>
              </a:solidFill>
              <a:latin typeface="Helvetica" pitchFamily="34" charset="0"/>
            </a:endParaRPr>
          </a:p>
          <a:p>
            <a:pPr marL="357188" lvl="1" indent="-171450">
              <a:spcAft>
                <a:spcPts val="600"/>
              </a:spcAft>
              <a:buFont typeface="Arial" panose="020B0604020202020204" pitchFamily="34" charset="0"/>
              <a:buChar char="•"/>
            </a:pPr>
            <a:r>
              <a:rPr lang="en-GB" sz="900" kern="0" dirty="0" err="1" smtClean="0">
                <a:solidFill>
                  <a:srgbClr val="001A48"/>
                </a:solidFill>
                <a:latin typeface="Helvetica" pitchFamily="34" charset="0"/>
              </a:rPr>
              <a:t>Interdependencia</a:t>
            </a:r>
            <a:r>
              <a:rPr lang="en-GB" sz="900" kern="0" dirty="0" smtClean="0">
                <a:solidFill>
                  <a:srgbClr val="001A48"/>
                </a:solidFill>
                <a:latin typeface="Helvetica" pitchFamily="34" charset="0"/>
              </a:rPr>
              <a:t> entre </a:t>
            </a:r>
            <a:r>
              <a:rPr lang="en-GB" sz="900" kern="0" dirty="0" err="1" smtClean="0">
                <a:solidFill>
                  <a:srgbClr val="001A48"/>
                </a:solidFill>
                <a:latin typeface="Helvetica" pitchFamily="34" charset="0"/>
              </a:rPr>
              <a:t>modelos</a:t>
            </a:r>
            <a:endParaRPr lang="en-GB" sz="900" kern="0" dirty="0">
              <a:solidFill>
                <a:srgbClr val="001A48"/>
              </a:solidFill>
              <a:latin typeface="Helvetica" pitchFamily="34" charset="0"/>
            </a:endParaRPr>
          </a:p>
          <a:p>
            <a:pPr marL="357188" lvl="1" indent="-171450">
              <a:spcAft>
                <a:spcPts val="600"/>
              </a:spcAft>
              <a:buFont typeface="Arial" panose="020B0604020202020204" pitchFamily="34" charset="0"/>
              <a:buChar char="•"/>
            </a:pPr>
            <a:r>
              <a:rPr lang="en-GB" sz="900" kern="0" dirty="0" err="1" smtClean="0">
                <a:solidFill>
                  <a:srgbClr val="001A48"/>
                </a:solidFill>
                <a:latin typeface="Helvetica" pitchFamily="34" charset="0"/>
              </a:rPr>
              <a:t>Uso</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parametros</a:t>
            </a:r>
            <a:r>
              <a:rPr lang="en-GB" sz="900" kern="0" dirty="0" smtClean="0">
                <a:solidFill>
                  <a:srgbClr val="001A48"/>
                </a:solidFill>
                <a:latin typeface="Helvetica" pitchFamily="34" charset="0"/>
              </a:rPr>
              <a:t> no observables</a:t>
            </a:r>
            <a:endParaRPr lang="en-GB" sz="900" kern="0" dirty="0">
              <a:solidFill>
                <a:srgbClr val="001A48"/>
              </a:solidFill>
              <a:latin typeface="Helvetica" pitchFamily="34" charset="0"/>
            </a:endParaRPr>
          </a:p>
          <a:p>
            <a:pPr marL="357188" lvl="1" indent="-171450">
              <a:spcAft>
                <a:spcPts val="600"/>
              </a:spcAft>
              <a:buFont typeface="Arial" panose="020B0604020202020204" pitchFamily="34" charset="0"/>
              <a:buChar char="•"/>
            </a:pPr>
            <a:r>
              <a:rPr lang="en-GB" sz="900" kern="0" dirty="0" err="1" smtClean="0">
                <a:solidFill>
                  <a:srgbClr val="001A48"/>
                </a:solidFill>
                <a:latin typeface="Helvetica" pitchFamily="34" charset="0"/>
              </a:rPr>
              <a:t>Ausencia</a:t>
            </a:r>
            <a:r>
              <a:rPr lang="en-GB" sz="900" kern="0" dirty="0" smtClean="0">
                <a:solidFill>
                  <a:srgbClr val="001A48"/>
                </a:solidFill>
                <a:latin typeface="Helvetica" pitchFamily="34" charset="0"/>
              </a:rPr>
              <a:t> de </a:t>
            </a:r>
            <a:r>
              <a:rPr lang="en-GB" sz="900" kern="0" dirty="0" err="1" smtClean="0">
                <a:solidFill>
                  <a:srgbClr val="001A48"/>
                </a:solidFill>
                <a:latin typeface="Helvetica" pitchFamily="34" charset="0"/>
              </a:rPr>
              <a:t>consenso</a:t>
            </a:r>
            <a:r>
              <a:rPr lang="en-GB" sz="900" kern="0" dirty="0" smtClean="0">
                <a:solidFill>
                  <a:srgbClr val="001A48"/>
                </a:solidFill>
                <a:latin typeface="Helvetica" pitchFamily="34" charset="0"/>
              </a:rPr>
              <a:t> del </a:t>
            </a:r>
            <a:r>
              <a:rPr lang="en-GB" sz="900" kern="0" dirty="0" err="1" smtClean="0">
                <a:solidFill>
                  <a:srgbClr val="001A48"/>
                </a:solidFill>
                <a:latin typeface="Helvetica" pitchFamily="34" charset="0"/>
              </a:rPr>
              <a:t>mercado</a:t>
            </a:r>
            <a:endParaRPr lang="en-GB" sz="900" kern="0" dirty="0">
              <a:solidFill>
                <a:srgbClr val="001A48"/>
              </a:solidFill>
              <a:latin typeface="Helvetica" pitchFamily="34" charset="0"/>
            </a:endParaRPr>
          </a:p>
          <a:p>
            <a:pPr marL="357188" lvl="1" indent="-171450">
              <a:spcAft>
                <a:spcPts val="600"/>
              </a:spcAft>
              <a:buFont typeface="Arial" panose="020B0604020202020204" pitchFamily="34" charset="0"/>
              <a:buChar char="•"/>
            </a:pPr>
            <a:r>
              <a:rPr lang="en-GB" sz="900" kern="0" dirty="0" err="1" smtClean="0">
                <a:solidFill>
                  <a:srgbClr val="001A48"/>
                </a:solidFill>
                <a:latin typeface="Helvetica" pitchFamily="34" charset="0"/>
              </a:rPr>
              <a:t>Dificultades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computacionales</a:t>
            </a:r>
            <a:endParaRPr lang="en-GB" sz="900" kern="0" dirty="0">
              <a:solidFill>
                <a:srgbClr val="001A48"/>
              </a:solidFill>
              <a:latin typeface="Helvetica" pitchFamily="34" charset="0"/>
            </a:endParaRPr>
          </a:p>
          <a:p>
            <a:pPr marL="357188" lvl="1" indent="-171450">
              <a:spcAft>
                <a:spcPts val="600"/>
              </a:spcAft>
              <a:buFont typeface="Arial" panose="020B0604020202020204" pitchFamily="34" charset="0"/>
              <a:buChar char="•"/>
            </a:pPr>
            <a:r>
              <a:rPr lang="en-GB" sz="900" kern="0" dirty="0" smtClean="0">
                <a:solidFill>
                  <a:srgbClr val="001A48"/>
                </a:solidFill>
                <a:latin typeface="Helvetica" pitchFamily="34" charset="0"/>
              </a:rPr>
              <a:t>…</a:t>
            </a:r>
            <a:endParaRPr lang="en-GB" sz="900" kern="0" dirty="0">
              <a:solidFill>
                <a:srgbClr val="001A48"/>
              </a:solidFill>
              <a:latin typeface="Helvetica" pitchFamily="34" charset="0"/>
            </a:endParaRPr>
          </a:p>
        </p:txBody>
      </p:sp>
      <p:grpSp>
        <p:nvGrpSpPr>
          <p:cNvPr id="41" name="Group 40"/>
          <p:cNvGrpSpPr>
            <a:grpSpLocks noChangeAspect="1"/>
          </p:cNvGrpSpPr>
          <p:nvPr/>
        </p:nvGrpSpPr>
        <p:grpSpPr>
          <a:xfrm>
            <a:off x="3771880" y="2998518"/>
            <a:ext cx="1395440" cy="1011765"/>
            <a:chOff x="3627573" y="3433174"/>
            <a:chExt cx="2627931" cy="2348937"/>
          </a:xfrm>
        </p:grpSpPr>
        <p:sp>
          <p:nvSpPr>
            <p:cNvPr id="42" name="Freeform 6"/>
            <p:cNvSpPr>
              <a:spLocks/>
            </p:cNvSpPr>
            <p:nvPr/>
          </p:nvSpPr>
          <p:spPr bwMode="auto">
            <a:xfrm>
              <a:off x="3682225" y="5227039"/>
              <a:ext cx="2518627" cy="555072"/>
            </a:xfrm>
            <a:custGeom>
              <a:avLst/>
              <a:gdLst/>
              <a:ahLst/>
              <a:cxnLst>
                <a:cxn ang="0">
                  <a:pos x="3636" y="777"/>
                </a:cxn>
                <a:cxn ang="0">
                  <a:pos x="0" y="777"/>
                </a:cxn>
                <a:cxn ang="0">
                  <a:pos x="1343" y="0"/>
                </a:cxn>
                <a:cxn ang="0">
                  <a:pos x="2293" y="0"/>
                </a:cxn>
                <a:cxn ang="0">
                  <a:pos x="3636" y="777"/>
                </a:cxn>
              </a:cxnLst>
              <a:rect l="0" t="0" r="r" b="b"/>
              <a:pathLst>
                <a:path w="3636" h="777">
                  <a:moveTo>
                    <a:pt x="3636" y="777"/>
                  </a:moveTo>
                  <a:lnTo>
                    <a:pt x="0" y="777"/>
                  </a:lnTo>
                  <a:lnTo>
                    <a:pt x="1343" y="0"/>
                  </a:lnTo>
                  <a:lnTo>
                    <a:pt x="2293" y="0"/>
                  </a:lnTo>
                  <a:lnTo>
                    <a:pt x="3636" y="777"/>
                  </a:lnTo>
                  <a:close/>
                </a:path>
              </a:pathLst>
            </a:custGeom>
            <a:solidFill>
              <a:schemeClr val="accent6">
                <a:lumMod val="20000"/>
                <a:lumOff val="80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fontAlgn="auto">
                <a:lnSpc>
                  <a:spcPct val="90000"/>
                </a:lnSpc>
                <a:spcBef>
                  <a:spcPts val="0"/>
                </a:spcBef>
                <a:spcAft>
                  <a:spcPts val="0"/>
                </a:spcAft>
                <a:defRPr/>
              </a:pPr>
              <a:endParaRPr lang="en-US" sz="1100" kern="0" dirty="0">
                <a:solidFill>
                  <a:srgbClr val="001A48"/>
                </a:solidFill>
                <a:latin typeface="Helvetica" pitchFamily="34" charset="0"/>
              </a:endParaRPr>
            </a:p>
          </p:txBody>
        </p:sp>
        <p:sp>
          <p:nvSpPr>
            <p:cNvPr id="43" name="Freeform 9"/>
            <p:cNvSpPr>
              <a:spLocks/>
            </p:cNvSpPr>
            <p:nvPr/>
          </p:nvSpPr>
          <p:spPr bwMode="auto">
            <a:xfrm>
              <a:off x="4148406" y="5226244"/>
              <a:ext cx="1587649" cy="276466"/>
            </a:xfrm>
            <a:custGeom>
              <a:avLst/>
              <a:gdLst>
                <a:gd name="T0" fmla="*/ 1620 w 2292"/>
                <a:gd name="T1" fmla="*/ 0 h 387"/>
                <a:gd name="T2" fmla="*/ 670 w 2292"/>
                <a:gd name="T3" fmla="*/ 0 h 387"/>
                <a:gd name="T4" fmla="*/ 0 w 2292"/>
                <a:gd name="T5" fmla="*/ 387 h 387"/>
                <a:gd name="T6" fmla="*/ 2292 w 2292"/>
                <a:gd name="T7" fmla="*/ 387 h 387"/>
                <a:gd name="T8" fmla="*/ 1620 w 2292"/>
                <a:gd name="T9" fmla="*/ 0 h 3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2" h="387">
                  <a:moveTo>
                    <a:pt x="1620" y="0"/>
                  </a:moveTo>
                  <a:lnTo>
                    <a:pt x="670" y="0"/>
                  </a:lnTo>
                  <a:lnTo>
                    <a:pt x="0" y="387"/>
                  </a:lnTo>
                  <a:lnTo>
                    <a:pt x="2292" y="387"/>
                  </a:lnTo>
                  <a:lnTo>
                    <a:pt x="1620" y="0"/>
                  </a:lnTo>
                  <a:close/>
                </a:path>
              </a:pathLst>
            </a:custGeom>
            <a:gradFill rotWithShape="1">
              <a:gsLst>
                <a:gs pos="0">
                  <a:srgbClr val="997D3E">
                    <a:lumMod val="60000"/>
                    <a:lumOff val="40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sz="1000" kern="0" dirty="0" smtClean="0">
                <a:solidFill>
                  <a:srgbClr val="001A48"/>
                </a:solidFill>
                <a:latin typeface="Helvetica" pitchFamily="34" charset="0"/>
              </a:endParaRPr>
            </a:p>
          </p:txBody>
        </p:sp>
        <p:sp>
          <p:nvSpPr>
            <p:cNvPr id="44" name="Freeform 43"/>
            <p:cNvSpPr>
              <a:spLocks/>
            </p:cNvSpPr>
            <p:nvPr/>
          </p:nvSpPr>
          <p:spPr bwMode="auto">
            <a:xfrm>
              <a:off x="4993111" y="3433174"/>
              <a:ext cx="1262393" cy="2254440"/>
            </a:xfrm>
            <a:custGeom>
              <a:avLst/>
              <a:gdLst/>
              <a:ahLst/>
              <a:cxnLst>
                <a:cxn ang="0">
                  <a:pos x="1822" y="3154"/>
                </a:cxn>
                <a:cxn ang="0">
                  <a:pos x="696" y="2505"/>
                </a:cxn>
                <a:cxn ang="0">
                  <a:pos x="0" y="1299"/>
                </a:cxn>
                <a:cxn ang="0">
                  <a:pos x="0" y="0"/>
                </a:cxn>
                <a:cxn ang="0">
                  <a:pos x="1822" y="3154"/>
                </a:cxn>
              </a:cxnLst>
              <a:rect l="0" t="0" r="r" b="b"/>
              <a:pathLst>
                <a:path w="1822" h="3154">
                  <a:moveTo>
                    <a:pt x="1822" y="3154"/>
                  </a:moveTo>
                  <a:lnTo>
                    <a:pt x="696" y="2505"/>
                  </a:lnTo>
                  <a:lnTo>
                    <a:pt x="0" y="1299"/>
                  </a:lnTo>
                  <a:lnTo>
                    <a:pt x="0" y="0"/>
                  </a:lnTo>
                  <a:lnTo>
                    <a:pt x="1822" y="3154"/>
                  </a:lnTo>
                  <a:close/>
                </a:path>
              </a:pathLst>
            </a:cu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fontAlgn="auto">
                <a:lnSpc>
                  <a:spcPct val="90000"/>
                </a:lnSpc>
                <a:spcBef>
                  <a:spcPts val="0"/>
                </a:spcBef>
                <a:spcAft>
                  <a:spcPts val="0"/>
                </a:spcAft>
                <a:defRPr/>
              </a:pPr>
              <a:endParaRPr lang="en-US" sz="1100" kern="0" dirty="0">
                <a:solidFill>
                  <a:srgbClr val="001A48"/>
                </a:solidFill>
                <a:latin typeface="Helvetica" pitchFamily="34" charset="0"/>
              </a:endParaRPr>
            </a:p>
          </p:txBody>
        </p:sp>
        <p:sp>
          <p:nvSpPr>
            <p:cNvPr id="45" name="Freeform 10"/>
            <p:cNvSpPr>
              <a:spLocks/>
            </p:cNvSpPr>
            <p:nvPr/>
          </p:nvSpPr>
          <p:spPr bwMode="auto">
            <a:xfrm>
              <a:off x="4990802" y="3896833"/>
              <a:ext cx="872312" cy="1561097"/>
            </a:xfrm>
            <a:custGeom>
              <a:avLst/>
              <a:gdLst>
                <a:gd name="T0" fmla="*/ 696 w 1259"/>
                <a:gd name="T1" fmla="*/ 1858 h 2184"/>
                <a:gd name="T2" fmla="*/ 1259 w 1259"/>
                <a:gd name="T3" fmla="*/ 2184 h 2184"/>
                <a:gd name="T4" fmla="*/ 0 w 1259"/>
                <a:gd name="T5" fmla="*/ 0 h 2184"/>
                <a:gd name="T6" fmla="*/ 0 w 1259"/>
                <a:gd name="T7" fmla="*/ 652 h 2184"/>
                <a:gd name="T8" fmla="*/ 696 w 1259"/>
                <a:gd name="T9" fmla="*/ 1858 h 2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 h="2184">
                  <a:moveTo>
                    <a:pt x="696" y="1858"/>
                  </a:moveTo>
                  <a:lnTo>
                    <a:pt x="1259" y="2184"/>
                  </a:lnTo>
                  <a:lnTo>
                    <a:pt x="0" y="0"/>
                  </a:lnTo>
                  <a:lnTo>
                    <a:pt x="0" y="652"/>
                  </a:lnTo>
                  <a:lnTo>
                    <a:pt x="696" y="1858"/>
                  </a:lnTo>
                  <a:close/>
                </a:path>
              </a:pathLst>
            </a:custGeom>
            <a:gradFill rotWithShape="1">
              <a:gsLst>
                <a:gs pos="0">
                  <a:srgbClr val="01315D">
                    <a:alpha val="28000"/>
                  </a:srgbClr>
                </a:gs>
                <a:gs pos="100000">
                  <a:srgbClr val="FFFFFF">
                    <a:alpha val="0"/>
                  </a:srgbClr>
                </a:gs>
              </a:gsLst>
              <a:lin ang="135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sz="1000" kern="0" dirty="0" smtClean="0">
                <a:solidFill>
                  <a:srgbClr val="001A48"/>
                </a:solidFill>
                <a:latin typeface="Helvetica" pitchFamily="34" charset="0"/>
              </a:endParaRPr>
            </a:p>
          </p:txBody>
        </p:sp>
        <p:sp>
          <p:nvSpPr>
            <p:cNvPr id="46" name="Freeform 8"/>
            <p:cNvSpPr>
              <a:spLocks/>
            </p:cNvSpPr>
            <p:nvPr/>
          </p:nvSpPr>
          <p:spPr bwMode="auto">
            <a:xfrm>
              <a:off x="3627573" y="3433174"/>
              <a:ext cx="1260083" cy="2254440"/>
            </a:xfrm>
            <a:custGeom>
              <a:avLst/>
              <a:gdLst/>
              <a:ahLst/>
              <a:cxnLst>
                <a:cxn ang="0">
                  <a:pos x="1819" y="0"/>
                </a:cxn>
                <a:cxn ang="0">
                  <a:pos x="1819" y="1299"/>
                </a:cxn>
                <a:cxn ang="0">
                  <a:pos x="1123" y="2505"/>
                </a:cxn>
                <a:cxn ang="0">
                  <a:pos x="0" y="3154"/>
                </a:cxn>
                <a:cxn ang="0">
                  <a:pos x="1819" y="0"/>
                </a:cxn>
              </a:cxnLst>
              <a:rect l="0" t="0" r="r" b="b"/>
              <a:pathLst>
                <a:path w="1819" h="3154">
                  <a:moveTo>
                    <a:pt x="1819" y="0"/>
                  </a:moveTo>
                  <a:lnTo>
                    <a:pt x="1819" y="1299"/>
                  </a:lnTo>
                  <a:lnTo>
                    <a:pt x="1123" y="2505"/>
                  </a:lnTo>
                  <a:lnTo>
                    <a:pt x="0" y="3154"/>
                  </a:lnTo>
                  <a:lnTo>
                    <a:pt x="1819" y="0"/>
                  </a:lnTo>
                  <a:close/>
                </a:path>
              </a:pathLst>
            </a:custGeom>
            <a:solidFill>
              <a:schemeClr val="accent6">
                <a:lumMod val="40000"/>
                <a:lumOff val="6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fontAlgn="auto">
                <a:lnSpc>
                  <a:spcPct val="90000"/>
                </a:lnSpc>
                <a:spcBef>
                  <a:spcPts val="0"/>
                </a:spcBef>
                <a:spcAft>
                  <a:spcPts val="0"/>
                </a:spcAft>
                <a:defRPr/>
              </a:pPr>
              <a:endParaRPr lang="en-US" sz="1100" kern="0" dirty="0">
                <a:solidFill>
                  <a:srgbClr val="001A48"/>
                </a:solidFill>
                <a:latin typeface="Helvetica" pitchFamily="34" charset="0"/>
              </a:endParaRPr>
            </a:p>
          </p:txBody>
        </p:sp>
        <p:sp>
          <p:nvSpPr>
            <p:cNvPr id="47" name="Freeform 11"/>
            <p:cNvSpPr>
              <a:spLocks/>
            </p:cNvSpPr>
            <p:nvPr/>
          </p:nvSpPr>
          <p:spPr bwMode="auto">
            <a:xfrm>
              <a:off x="4019891" y="3900168"/>
              <a:ext cx="870073" cy="1558952"/>
            </a:xfrm>
            <a:custGeom>
              <a:avLst/>
              <a:gdLst>
                <a:gd name="T0" fmla="*/ 560 w 1256"/>
                <a:gd name="T1" fmla="*/ 1855 h 2181"/>
                <a:gd name="T2" fmla="*/ 1256 w 1256"/>
                <a:gd name="T3" fmla="*/ 649 h 2181"/>
                <a:gd name="T4" fmla="*/ 1256 w 1256"/>
                <a:gd name="T5" fmla="*/ 0 h 2181"/>
                <a:gd name="T6" fmla="*/ 0 w 1256"/>
                <a:gd name="T7" fmla="*/ 2181 h 2181"/>
                <a:gd name="T8" fmla="*/ 560 w 1256"/>
                <a:gd name="T9" fmla="*/ 1855 h 2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6" h="2181">
                  <a:moveTo>
                    <a:pt x="560" y="1855"/>
                  </a:moveTo>
                  <a:lnTo>
                    <a:pt x="1256" y="649"/>
                  </a:lnTo>
                  <a:lnTo>
                    <a:pt x="1256" y="0"/>
                  </a:lnTo>
                  <a:lnTo>
                    <a:pt x="0" y="2181"/>
                  </a:lnTo>
                  <a:lnTo>
                    <a:pt x="560" y="1855"/>
                  </a:lnTo>
                  <a:close/>
                </a:path>
              </a:pathLst>
            </a:custGeom>
            <a:gradFill rotWithShape="1">
              <a:gsLst>
                <a:gs pos="0">
                  <a:srgbClr val="01315D">
                    <a:alpha val="28000"/>
                  </a:srgbClr>
                </a:gs>
                <a:gs pos="100000">
                  <a:srgbClr val="FFFFFF">
                    <a:alpha val="0"/>
                  </a:srgbClr>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sz="1000" kern="0" dirty="0" smtClean="0">
                <a:solidFill>
                  <a:srgbClr val="001A48"/>
                </a:solidFill>
                <a:latin typeface="Helvetica" pitchFamily="34" charset="0"/>
              </a:endParaRPr>
            </a:p>
          </p:txBody>
        </p:sp>
      </p:grpSp>
      <p:cxnSp>
        <p:nvCxnSpPr>
          <p:cNvPr id="48" name="Straight Arrow Connector 47"/>
          <p:cNvCxnSpPr/>
          <p:nvPr>
            <p:custDataLst>
              <p:tags r:id="rId4"/>
            </p:custDataLst>
          </p:nvPr>
        </p:nvCxnSpPr>
        <p:spPr bwMode="auto">
          <a:xfrm>
            <a:off x="4799282" y="3340688"/>
            <a:ext cx="1442498" cy="0"/>
          </a:xfrm>
          <a:prstGeom prst="straightConnector1">
            <a:avLst/>
          </a:prstGeom>
          <a:solidFill>
            <a:srgbClr val="CCD3E1"/>
          </a:solidFill>
          <a:ln w="19050" cap="flat" cmpd="sng" algn="ctr">
            <a:solidFill>
              <a:srgbClr val="9B9B9B"/>
            </a:solidFill>
            <a:prstDash val="solid"/>
            <a:round/>
            <a:headEnd type="oval" w="med" len="med"/>
            <a:tailEnd type="none"/>
          </a:ln>
          <a:effectLst>
            <a:outerShdw blurRad="12700" dist="12700" dir="5400000" algn="t" rotWithShape="0">
              <a:srgbClr val="000000">
                <a:alpha val="49804"/>
              </a:srgbClr>
            </a:outerShdw>
          </a:effectLst>
        </p:spPr>
      </p:cxnSp>
      <p:cxnSp>
        <p:nvCxnSpPr>
          <p:cNvPr id="49" name="Straight Arrow Connector 48"/>
          <p:cNvCxnSpPr/>
          <p:nvPr>
            <p:custDataLst>
              <p:tags r:id="rId5"/>
            </p:custDataLst>
          </p:nvPr>
        </p:nvCxnSpPr>
        <p:spPr bwMode="auto">
          <a:xfrm>
            <a:off x="2955104" y="3340688"/>
            <a:ext cx="1205391" cy="0"/>
          </a:xfrm>
          <a:prstGeom prst="straightConnector1">
            <a:avLst/>
          </a:prstGeom>
          <a:solidFill>
            <a:srgbClr val="CCD3E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sp>
        <p:nvSpPr>
          <p:cNvPr id="50" name="Oval 49"/>
          <p:cNvSpPr/>
          <p:nvPr/>
        </p:nvSpPr>
        <p:spPr>
          <a:xfrm>
            <a:off x="3408637" y="3218702"/>
            <a:ext cx="298324" cy="316370"/>
          </a:xfrm>
          <a:prstGeom prst="ellipse">
            <a:avLst/>
          </a:prstGeom>
          <a:solidFill>
            <a:schemeClr val="accent6">
              <a:lumMod val="60000"/>
              <a:lumOff val="40000"/>
            </a:schemeClr>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fontAlgn="auto">
              <a:lnSpc>
                <a:spcPct val="90000"/>
              </a:lnSpc>
              <a:spcBef>
                <a:spcPts val="0"/>
              </a:spcBef>
              <a:spcAft>
                <a:spcPts val="0"/>
              </a:spcAft>
              <a:defRPr/>
            </a:pPr>
            <a:r>
              <a:rPr lang="es-ES" sz="900" b="1" kern="0" dirty="0" smtClean="0">
                <a:solidFill>
                  <a:srgbClr val="202B6C"/>
                </a:solidFill>
                <a:latin typeface="Helvetica" pitchFamily="34" charset="0"/>
              </a:rPr>
              <a:t>1</a:t>
            </a:r>
          </a:p>
        </p:txBody>
      </p:sp>
      <p:sp>
        <p:nvSpPr>
          <p:cNvPr id="51" name="Oval 50"/>
          <p:cNvSpPr/>
          <p:nvPr/>
        </p:nvSpPr>
        <p:spPr>
          <a:xfrm>
            <a:off x="5529818" y="3226680"/>
            <a:ext cx="298324" cy="316370"/>
          </a:xfrm>
          <a:prstGeom prst="ellipse">
            <a:avLst/>
          </a:prstGeom>
          <a:solidFill>
            <a:srgbClr val="DD872A"/>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fontAlgn="auto">
              <a:lnSpc>
                <a:spcPct val="90000"/>
              </a:lnSpc>
              <a:spcBef>
                <a:spcPts val="0"/>
              </a:spcBef>
              <a:spcAft>
                <a:spcPts val="0"/>
              </a:spcAft>
              <a:defRPr/>
            </a:pPr>
            <a:r>
              <a:rPr lang="es-ES" sz="900" b="1" kern="0" dirty="0" smtClean="0">
                <a:solidFill>
                  <a:srgbClr val="FFFFFF"/>
                </a:solidFill>
                <a:latin typeface="Helvetica" pitchFamily="34" charset="0"/>
              </a:rPr>
              <a:t>2</a:t>
            </a:r>
          </a:p>
        </p:txBody>
      </p:sp>
      <p:sp>
        <p:nvSpPr>
          <p:cNvPr id="53" name="Rectangle 52"/>
          <p:cNvSpPr/>
          <p:nvPr/>
        </p:nvSpPr>
        <p:spPr>
          <a:xfrm>
            <a:off x="4213416" y="3761194"/>
            <a:ext cx="468924" cy="246221"/>
          </a:xfrm>
          <a:prstGeom prst="rect">
            <a:avLst/>
          </a:prstGeom>
        </p:spPr>
        <p:txBody>
          <a:bodyPr wrap="square">
            <a:spAutoFit/>
          </a:bodyPr>
          <a:lstStyle/>
          <a:p>
            <a:pPr algn="ctr" fontAlgn="auto">
              <a:spcBef>
                <a:spcPts val="0"/>
              </a:spcBef>
              <a:spcAft>
                <a:spcPts val="0"/>
              </a:spcAft>
              <a:defRPr/>
            </a:pPr>
            <a:r>
              <a:rPr lang="en-GB" sz="1000" b="1" kern="0" dirty="0" err="1" smtClean="0">
                <a:solidFill>
                  <a:srgbClr val="202B6C"/>
                </a:solidFill>
                <a:latin typeface="Helvetica" pitchFamily="34" charset="0"/>
              </a:rPr>
              <a:t>Uso</a:t>
            </a:r>
            <a:endParaRPr lang="es-ES" sz="1000" kern="0" dirty="0" smtClean="0">
              <a:solidFill>
                <a:srgbClr val="202B6C"/>
              </a:solidFill>
              <a:latin typeface="Helvetica" pitchFamily="34" charset="0"/>
            </a:endParaRPr>
          </a:p>
        </p:txBody>
      </p:sp>
      <p:sp>
        <p:nvSpPr>
          <p:cNvPr id="54" name="Rectangle 53"/>
          <p:cNvSpPr/>
          <p:nvPr/>
        </p:nvSpPr>
        <p:spPr>
          <a:xfrm rot="18000000">
            <a:off x="3869609" y="3322228"/>
            <a:ext cx="690112" cy="261610"/>
          </a:xfrm>
          <a:prstGeom prst="rect">
            <a:avLst/>
          </a:prstGeom>
        </p:spPr>
        <p:txBody>
          <a:bodyPr wrap="square">
            <a:spAutoFit/>
          </a:bodyPr>
          <a:lstStyle/>
          <a:p>
            <a:pPr fontAlgn="auto">
              <a:spcBef>
                <a:spcPts val="0"/>
              </a:spcBef>
              <a:spcAft>
                <a:spcPts val="0"/>
              </a:spcAft>
              <a:defRPr/>
            </a:pPr>
            <a:r>
              <a:rPr lang="en-GB" sz="1100" b="1" kern="0" dirty="0" err="1" smtClean="0">
                <a:solidFill>
                  <a:srgbClr val="202B6C"/>
                </a:solidFill>
                <a:latin typeface="Helvetica" pitchFamily="34" charset="0"/>
              </a:rPr>
              <a:t>Datos</a:t>
            </a:r>
            <a:endParaRPr lang="es-ES" sz="1100" kern="0" dirty="0" smtClean="0">
              <a:solidFill>
                <a:srgbClr val="202B6C"/>
              </a:solidFill>
              <a:latin typeface="Helvetica" pitchFamily="34" charset="0"/>
            </a:endParaRPr>
          </a:p>
        </p:txBody>
      </p:sp>
      <p:sp>
        <p:nvSpPr>
          <p:cNvPr id="55" name="Rectangle 54"/>
          <p:cNvSpPr/>
          <p:nvPr/>
        </p:nvSpPr>
        <p:spPr>
          <a:xfrm rot="3600000">
            <a:off x="4397195" y="3379621"/>
            <a:ext cx="736887" cy="261610"/>
          </a:xfrm>
          <a:prstGeom prst="rect">
            <a:avLst/>
          </a:prstGeom>
        </p:spPr>
        <p:txBody>
          <a:bodyPr wrap="square">
            <a:spAutoFit/>
          </a:bodyPr>
          <a:lstStyle/>
          <a:p>
            <a:pPr fontAlgn="auto">
              <a:spcBef>
                <a:spcPts val="0"/>
              </a:spcBef>
              <a:spcAft>
                <a:spcPts val="0"/>
              </a:spcAft>
              <a:defRPr/>
            </a:pPr>
            <a:r>
              <a:rPr lang="en-GB" sz="1100" b="1" kern="0" dirty="0" err="1" smtClean="0">
                <a:solidFill>
                  <a:srgbClr val="202B6C"/>
                </a:solidFill>
                <a:latin typeface="Helvetica" pitchFamily="34" charset="0"/>
              </a:rPr>
              <a:t>Modelo</a:t>
            </a:r>
            <a:endParaRPr lang="es-ES" sz="1100" kern="0" dirty="0" smtClean="0">
              <a:solidFill>
                <a:srgbClr val="202B6C"/>
              </a:solidFill>
              <a:latin typeface="Helvetica" pitchFamily="34" charset="0"/>
            </a:endParaRPr>
          </a:p>
        </p:txBody>
      </p:sp>
      <p:cxnSp>
        <p:nvCxnSpPr>
          <p:cNvPr id="56" name="Straight Arrow Connector 55"/>
          <p:cNvCxnSpPr>
            <a:stCxn id="40" idx="0"/>
          </p:cNvCxnSpPr>
          <p:nvPr>
            <p:custDataLst>
              <p:tags r:id="rId6"/>
            </p:custDataLst>
          </p:nvPr>
        </p:nvCxnSpPr>
        <p:spPr bwMode="auto">
          <a:xfrm flipH="1" flipV="1">
            <a:off x="4631147" y="3805393"/>
            <a:ext cx="2390" cy="431048"/>
          </a:xfrm>
          <a:prstGeom prst="straightConnector1">
            <a:avLst/>
          </a:prstGeom>
          <a:solidFill>
            <a:srgbClr val="CCD3E1"/>
          </a:solidFill>
          <a:ln w="19050" cap="flat" cmpd="sng" algn="ctr">
            <a:solidFill>
              <a:srgbClr val="9B9B9B"/>
            </a:solidFill>
            <a:prstDash val="solid"/>
            <a:round/>
            <a:headEnd type="none" w="med" len="med"/>
            <a:tailEnd type="oval"/>
          </a:ln>
          <a:effectLst>
            <a:outerShdw blurRad="12700" dist="12700" dir="5400000" algn="t" rotWithShape="0">
              <a:srgbClr val="000000">
                <a:alpha val="49804"/>
              </a:srgbClr>
            </a:outerShdw>
          </a:effectLst>
        </p:spPr>
      </p:cxnSp>
      <p:sp>
        <p:nvSpPr>
          <p:cNvPr id="40" name="Rectangle 39"/>
          <p:cNvSpPr/>
          <p:nvPr>
            <p:custDataLst>
              <p:tags r:id="rId7"/>
            </p:custDataLst>
          </p:nvPr>
        </p:nvSpPr>
        <p:spPr>
          <a:xfrm>
            <a:off x="3113923" y="4236441"/>
            <a:ext cx="3039227" cy="728780"/>
          </a:xfrm>
          <a:prstGeom prst="rect">
            <a:avLst/>
          </a:prstGeom>
          <a:solidFill>
            <a:schemeClr val="bg1">
              <a:lumMod val="95000"/>
            </a:schemeClr>
          </a:solidFill>
          <a:ln>
            <a:solidFill>
              <a:schemeClr val="bg1">
                <a:lumMod val="95000"/>
              </a:schemeClr>
            </a:solidFill>
            <a:headEnd/>
            <a:tailEnd/>
          </a:ln>
        </p:spPr>
        <p:style>
          <a:lnRef idx="2">
            <a:schemeClr val="accent3"/>
          </a:lnRef>
          <a:fillRef idx="1">
            <a:schemeClr val="lt1"/>
          </a:fillRef>
          <a:effectRef idx="0">
            <a:schemeClr val="accent3"/>
          </a:effectRef>
          <a:fontRef idx="minor">
            <a:schemeClr val="dk1"/>
          </a:fontRef>
        </p:style>
        <p:txBody>
          <a:bodyPr wrap="square" anchor="t"/>
          <a:lstStyle/>
          <a:p>
            <a:pPr>
              <a:lnSpc>
                <a:spcPct val="90000"/>
              </a:lnSpc>
              <a:spcAft>
                <a:spcPts val="600"/>
              </a:spcAft>
              <a:buClr>
                <a:srgbClr val="001A48"/>
              </a:buClr>
            </a:pPr>
            <a:r>
              <a:rPr lang="en-GB" sz="900" b="1" kern="0" dirty="0" err="1" smtClean="0">
                <a:solidFill>
                  <a:srgbClr val="001A48"/>
                </a:solidFill>
                <a:latin typeface="Helvetica" pitchFamily="34" charset="0"/>
              </a:rPr>
              <a:t>Uso</a:t>
            </a:r>
            <a:r>
              <a:rPr lang="en-GB" sz="900" b="1" kern="0" dirty="0" smtClean="0">
                <a:solidFill>
                  <a:srgbClr val="001A48"/>
                </a:solidFill>
                <a:latin typeface="Helvetica" pitchFamily="34" charset="0"/>
              </a:rPr>
              <a:t> o </a:t>
            </a:r>
            <a:r>
              <a:rPr lang="en-GB" sz="900" b="1" kern="0" dirty="0" err="1" smtClean="0">
                <a:solidFill>
                  <a:srgbClr val="001A48"/>
                </a:solidFill>
                <a:latin typeface="Helvetica" pitchFamily="34" charset="0"/>
              </a:rPr>
              <a:t>administración</a:t>
            </a:r>
            <a:r>
              <a:rPr lang="en-GB" sz="900" b="1" kern="0" dirty="0" smtClean="0">
                <a:solidFill>
                  <a:srgbClr val="001A48"/>
                </a:solidFill>
                <a:latin typeface="Helvetica" pitchFamily="34" charset="0"/>
              </a:rPr>
              <a:t>  </a:t>
            </a:r>
            <a:r>
              <a:rPr lang="en-GB" sz="900" b="1" kern="0" dirty="0" err="1" smtClean="0">
                <a:solidFill>
                  <a:srgbClr val="001A48"/>
                </a:solidFill>
                <a:latin typeface="Helvetica" pitchFamily="34" charset="0"/>
              </a:rPr>
              <a:t>inapropiada</a:t>
            </a:r>
            <a:r>
              <a:rPr lang="en-GB" sz="900" b="1" kern="0" dirty="0" smtClean="0">
                <a:solidFill>
                  <a:srgbClr val="001A48"/>
                </a:solidFill>
                <a:latin typeface="Helvetica" pitchFamily="34" charset="0"/>
              </a:rPr>
              <a:t> del </a:t>
            </a:r>
            <a:r>
              <a:rPr lang="en-GB" sz="900" b="1" kern="0" dirty="0" err="1" smtClean="0">
                <a:solidFill>
                  <a:srgbClr val="001A48"/>
                </a:solidFill>
                <a:latin typeface="Helvetica" pitchFamily="34" charset="0"/>
              </a:rPr>
              <a:t>modelo</a:t>
            </a:r>
            <a:endParaRPr lang="en-GB" sz="900" kern="0" dirty="0">
              <a:solidFill>
                <a:srgbClr val="001A48"/>
              </a:solidFill>
              <a:latin typeface="Helvetica" pitchFamily="34" charset="0"/>
            </a:endParaRPr>
          </a:p>
          <a:p>
            <a:pPr marL="171450" indent="-171450">
              <a:lnSpc>
                <a:spcPct val="90000"/>
              </a:lnSpc>
              <a:spcAft>
                <a:spcPts val="600"/>
              </a:spcAft>
              <a:buClr>
                <a:srgbClr val="001A48"/>
              </a:buClr>
              <a:buFont typeface="Arial" panose="020B0604020202020204" pitchFamily="34" charset="0"/>
              <a:buChar char="•"/>
            </a:pPr>
            <a:r>
              <a:rPr lang="en-GB" sz="900" kern="0" dirty="0" err="1" smtClean="0">
                <a:solidFill>
                  <a:srgbClr val="001A48"/>
                </a:solidFill>
                <a:latin typeface="Helvetica" pitchFamily="34" charset="0"/>
              </a:rPr>
              <a:t>Aplicación</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fuera</a:t>
            </a:r>
            <a:r>
              <a:rPr lang="en-GB" sz="900" kern="0" dirty="0" smtClean="0">
                <a:solidFill>
                  <a:srgbClr val="001A48"/>
                </a:solidFill>
                <a:latin typeface="Helvetica" pitchFamily="34" charset="0"/>
              </a:rPr>
              <a:t> del </a:t>
            </a:r>
            <a:r>
              <a:rPr lang="en-GB" sz="900" kern="0" dirty="0" err="1" smtClean="0">
                <a:solidFill>
                  <a:srgbClr val="001A48"/>
                </a:solidFill>
                <a:latin typeface="Helvetica" pitchFamily="34" charset="0"/>
              </a:rPr>
              <a:t>ámbito</a:t>
            </a:r>
            <a:r>
              <a:rPr lang="en-GB" sz="900" kern="0" dirty="0" smtClean="0">
                <a:solidFill>
                  <a:srgbClr val="001A48"/>
                </a:solidFill>
                <a:latin typeface="Helvetica" pitchFamily="34" charset="0"/>
              </a:rPr>
              <a:t> para el </a:t>
            </a:r>
            <a:r>
              <a:rPr lang="en-GB" sz="900" kern="0" dirty="0" err="1" smtClean="0">
                <a:solidFill>
                  <a:srgbClr val="001A48"/>
                </a:solidFill>
                <a:latin typeface="Helvetica" pitchFamily="34" charset="0"/>
              </a:rPr>
              <a:t>cual</a:t>
            </a:r>
            <a:r>
              <a:rPr lang="en-GB" sz="900" kern="0" dirty="0" smtClean="0">
                <a:solidFill>
                  <a:srgbClr val="001A48"/>
                </a:solidFill>
                <a:latin typeface="Helvetica" pitchFamily="34" charset="0"/>
              </a:rPr>
              <a:t> se </a:t>
            </a:r>
            <a:r>
              <a:rPr lang="en-GB" sz="900" kern="0" dirty="0" err="1" smtClean="0">
                <a:solidFill>
                  <a:srgbClr val="001A48"/>
                </a:solidFill>
                <a:latin typeface="Helvetica" pitchFamily="34" charset="0"/>
              </a:rPr>
              <a:t>diseñó</a:t>
            </a:r>
            <a:endParaRPr lang="en-GB" sz="900" kern="0" dirty="0">
              <a:solidFill>
                <a:srgbClr val="001A48"/>
              </a:solidFill>
              <a:latin typeface="Helvetica" pitchFamily="34" charset="0"/>
            </a:endParaRPr>
          </a:p>
          <a:p>
            <a:pPr marL="171450" indent="-171450">
              <a:lnSpc>
                <a:spcPct val="90000"/>
              </a:lnSpc>
              <a:spcAft>
                <a:spcPts val="600"/>
              </a:spcAft>
              <a:buClr>
                <a:srgbClr val="001A48"/>
              </a:buClr>
              <a:buFont typeface="Arial" panose="020B0604020202020204" pitchFamily="34" charset="0"/>
              <a:buChar char="•"/>
            </a:pPr>
            <a:r>
              <a:rPr lang="en-GB" sz="900" kern="0" dirty="0" smtClean="0">
                <a:solidFill>
                  <a:srgbClr val="001A48"/>
                </a:solidFill>
                <a:latin typeface="Helvetica" pitchFamily="34" charset="0"/>
              </a:rPr>
              <a:t>No </a:t>
            </a:r>
            <a:r>
              <a:rPr lang="en-GB" sz="900" kern="0" dirty="0" err="1" smtClean="0">
                <a:solidFill>
                  <a:srgbClr val="001A48"/>
                </a:solidFill>
                <a:latin typeface="Helvetica" pitchFamily="34" charset="0"/>
              </a:rPr>
              <a:t>reestimar</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ni</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recalibrar</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los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modelos</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por</a:t>
            </a:r>
            <a:r>
              <a:rPr lang="en-GB" sz="900" kern="0" dirty="0" smtClean="0">
                <a:solidFill>
                  <a:srgbClr val="001A48"/>
                </a:solidFill>
                <a:latin typeface="Helvetica" pitchFamily="34" charset="0"/>
              </a:rPr>
              <a:t> un </a:t>
            </a:r>
            <a:r>
              <a:rPr lang="en-GB" sz="900" kern="0" dirty="0" err="1" smtClean="0">
                <a:solidFill>
                  <a:srgbClr val="001A48"/>
                </a:solidFill>
                <a:latin typeface="Helvetica" pitchFamily="34" charset="0"/>
              </a:rPr>
              <a:t>tiempo</a:t>
            </a:r>
            <a:r>
              <a:rPr lang="en-GB" sz="900" kern="0" dirty="0" smtClean="0">
                <a:solidFill>
                  <a:srgbClr val="001A48"/>
                </a:solidFill>
                <a:latin typeface="Helvetica" pitchFamily="34" charset="0"/>
              </a:rPr>
              <a:t> </a:t>
            </a:r>
            <a:r>
              <a:rPr lang="en-GB" sz="900" kern="0" dirty="0" err="1" smtClean="0">
                <a:solidFill>
                  <a:srgbClr val="001A48"/>
                </a:solidFill>
                <a:latin typeface="Helvetica" pitchFamily="34" charset="0"/>
              </a:rPr>
              <a:t>prolongado</a:t>
            </a:r>
            <a:endParaRPr lang="en-GB" sz="900" kern="0" dirty="0">
              <a:solidFill>
                <a:srgbClr val="001A48"/>
              </a:solidFill>
              <a:latin typeface="Helvetica" pitchFamily="34" charset="0"/>
            </a:endParaRPr>
          </a:p>
        </p:txBody>
      </p:sp>
      <p:sp>
        <p:nvSpPr>
          <p:cNvPr id="52" name="Oval 51"/>
          <p:cNvSpPr/>
          <p:nvPr/>
        </p:nvSpPr>
        <p:spPr>
          <a:xfrm>
            <a:off x="4481883" y="3947796"/>
            <a:ext cx="298324" cy="316370"/>
          </a:xfrm>
          <a:prstGeom prst="ellipse">
            <a:avLst/>
          </a:prstGeom>
          <a:solidFill>
            <a:schemeClr val="accent6">
              <a:lumMod val="40000"/>
              <a:lumOff val="60000"/>
            </a:schemeClr>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fontAlgn="auto">
              <a:lnSpc>
                <a:spcPct val="90000"/>
              </a:lnSpc>
              <a:spcBef>
                <a:spcPts val="0"/>
              </a:spcBef>
              <a:spcAft>
                <a:spcPts val="0"/>
              </a:spcAft>
              <a:defRPr/>
            </a:pPr>
            <a:r>
              <a:rPr lang="es-ES" sz="900" b="1" kern="0" dirty="0" smtClean="0">
                <a:solidFill>
                  <a:srgbClr val="202B6C"/>
                </a:solidFill>
                <a:latin typeface="Helvetica" pitchFamily="34" charset="0"/>
              </a:rPr>
              <a:t>3</a:t>
            </a:r>
          </a:p>
        </p:txBody>
      </p:sp>
      <p:sp>
        <p:nvSpPr>
          <p:cNvPr id="32" name="Título 1"/>
          <p:cNvSpPr txBox="1">
            <a:spLocks/>
          </p:cNvSpPr>
          <p:nvPr/>
        </p:nvSpPr>
        <p:spPr>
          <a:xfrm>
            <a:off x="467544" y="258836"/>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a:solidFill>
                  <a:srgbClr val="DD872A"/>
                </a:solidFill>
                <a:latin typeface="Helvetica"/>
                <a:cs typeface="Helvetica"/>
              </a:rPr>
              <a:t>1. Definición y fuentes del Riesgo de Modelo</a:t>
            </a:r>
          </a:p>
          <a:p>
            <a:pPr indent="361950" algn="l"/>
            <a:r>
              <a:rPr lang="es-ES" sz="2700" b="1" dirty="0" smtClean="0">
                <a:solidFill>
                  <a:srgbClr val="202B6C"/>
                </a:solidFill>
                <a:latin typeface="Helvetica" pitchFamily="34" charset="0"/>
                <a:ea typeface="ＭＳ Ｐゴシック" pitchFamily="16" charset="-128"/>
              </a:rPr>
              <a:t>Administración del Riesgo de Modelo</a:t>
            </a:r>
            <a:endParaRPr lang="es-ES" sz="2700" b="1" dirty="0">
              <a:solidFill>
                <a:srgbClr val="202B6C"/>
              </a:solidFill>
              <a:latin typeface="Helvetica" pitchFamily="34" charset="0"/>
              <a:ea typeface="ＭＳ Ｐゴシック" pitchFamily="16" charset="-128"/>
            </a:endParaRPr>
          </a:p>
          <a:p>
            <a:pPr algn="l"/>
            <a:endParaRPr lang="es-ES" sz="2100" b="1" dirty="0">
              <a:solidFill>
                <a:srgbClr val="202B6C"/>
              </a:solidFill>
              <a:latin typeface="Helvetica" pitchFamily="34" charset="0"/>
              <a:ea typeface="ＭＳ Ｐゴシック" pitchFamily="16" charset="-128"/>
            </a:endParaRPr>
          </a:p>
        </p:txBody>
      </p:sp>
    </p:spTree>
    <p:extLst>
      <p:ext uri="{BB962C8B-B14F-4D97-AF65-F5344CB8AC3E}">
        <p14:creationId xmlns:p14="http://schemas.microsoft.com/office/powerpoint/2010/main" val="2310990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467544" y="258836"/>
            <a:ext cx="7323906" cy="81492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200" b="1" dirty="0">
                <a:solidFill>
                  <a:srgbClr val="DD872A"/>
                </a:solidFill>
                <a:latin typeface="Helvetica"/>
                <a:cs typeface="Helvetica"/>
              </a:rPr>
              <a:t>1. Definición y fuentes del Riesgo de Modelo</a:t>
            </a:r>
          </a:p>
          <a:p>
            <a:pPr indent="361950" algn="l"/>
            <a:r>
              <a:rPr lang="es-ES" sz="2700" b="1" dirty="0" smtClean="0">
                <a:solidFill>
                  <a:srgbClr val="202B6C"/>
                </a:solidFill>
                <a:latin typeface="Helvetica" pitchFamily="34" charset="0"/>
                <a:ea typeface="ＭＳ Ｐゴシック" pitchFamily="16" charset="-128"/>
              </a:rPr>
              <a:t>Otra </a:t>
            </a:r>
            <a:r>
              <a:rPr lang="es-ES" sz="2700" b="1" dirty="0">
                <a:solidFill>
                  <a:srgbClr val="202B6C"/>
                </a:solidFill>
                <a:latin typeface="Helvetica" pitchFamily="34" charset="0"/>
                <a:ea typeface="ＭＳ Ｐゴシック" pitchFamily="16" charset="-128"/>
              </a:rPr>
              <a:t>perspectiva</a:t>
            </a:r>
            <a:r>
              <a:rPr lang="es-ES" sz="2700" b="1" dirty="0" smtClean="0">
                <a:solidFill>
                  <a:srgbClr val="202B6C"/>
                </a:solidFill>
                <a:latin typeface="Helvetica" pitchFamily="34" charset="0"/>
                <a:ea typeface="ＭＳ Ｐゴシック" pitchFamily="16" charset="-128"/>
              </a:rPr>
              <a:t>…</a:t>
            </a:r>
            <a:endParaRPr lang="es-ES" sz="2700" b="1" dirty="0">
              <a:solidFill>
                <a:srgbClr val="202B6C"/>
              </a:solidFill>
              <a:latin typeface="Helvetica" pitchFamily="34" charset="0"/>
              <a:ea typeface="ＭＳ Ｐゴシック" pitchFamily="16" charset="-128"/>
            </a:endParaRPr>
          </a:p>
          <a:p>
            <a:pPr algn="l"/>
            <a:endParaRPr lang="es-ES" sz="2100" b="1" dirty="0">
              <a:solidFill>
                <a:srgbClr val="202B6C"/>
              </a:solidFill>
              <a:latin typeface="Helvetica" pitchFamily="34" charset="0"/>
              <a:ea typeface="ＭＳ Ｐゴシック" pitchFamily="16" charset="-128"/>
            </a:endParaRPr>
          </a:p>
        </p:txBody>
      </p:sp>
      <p:sp>
        <p:nvSpPr>
          <p:cNvPr id="11" name="Rectangle 10"/>
          <p:cNvSpPr/>
          <p:nvPr>
            <p:custDataLst>
              <p:tags r:id="rId1"/>
            </p:custDataLst>
          </p:nvPr>
        </p:nvSpPr>
        <p:spPr>
          <a:xfrm>
            <a:off x="3423872" y="1009022"/>
            <a:ext cx="5114071" cy="646331"/>
          </a:xfrm>
          <a:prstGeom prst="rect">
            <a:avLst/>
          </a:prstGeom>
        </p:spPr>
        <p:txBody>
          <a:bodyPr wrap="square">
            <a:spAutoFit/>
          </a:bodyPr>
          <a:lstStyle/>
          <a:p>
            <a:pPr algn="r"/>
            <a:r>
              <a:rPr lang="en-US" sz="1200" b="1" dirty="0" smtClean="0">
                <a:latin typeface="Helvetica" pitchFamily="34" charset="0"/>
              </a:rPr>
              <a:t>“</a:t>
            </a:r>
            <a:r>
              <a:rPr lang="es-ES" sz="1200" b="1" dirty="0">
                <a:latin typeface="Helvetica" pitchFamily="34" charset="0"/>
              </a:rPr>
              <a:t>Si torturas los datos por suficiente tiempo, confesarán lo que sea</a:t>
            </a:r>
            <a:r>
              <a:rPr lang="en-US" sz="1200" b="1" dirty="0" smtClean="0">
                <a:latin typeface="Helvetica" pitchFamily="34" charset="0"/>
              </a:rPr>
              <a:t>”</a:t>
            </a:r>
          </a:p>
          <a:p>
            <a:pPr algn="r"/>
            <a:endParaRPr lang="es-ES" altLang="es-ES" sz="1200" dirty="0" smtClean="0">
              <a:latin typeface="Helvetica" pitchFamily="34" charset="0"/>
              <a:cs typeface="Arial" pitchFamily="34" charset="0"/>
            </a:endParaRPr>
          </a:p>
          <a:p>
            <a:pPr algn="r"/>
            <a:r>
              <a:rPr lang="es-ES" altLang="es-ES" sz="1200" dirty="0" smtClean="0">
                <a:latin typeface="Helvetica" pitchFamily="34" charset="0"/>
                <a:cs typeface="Arial" pitchFamily="34" charset="0"/>
              </a:rPr>
              <a:t>Ronald </a:t>
            </a:r>
            <a:r>
              <a:rPr lang="es-ES" altLang="es-ES" sz="1200" dirty="0" err="1" smtClean="0">
                <a:latin typeface="Helvetica" pitchFamily="34" charset="0"/>
                <a:cs typeface="Arial" pitchFamily="34" charset="0"/>
              </a:rPr>
              <a:t>Coase</a:t>
            </a:r>
            <a:endParaRPr lang="es-ES" sz="1200" b="1" dirty="0">
              <a:latin typeface="Helvetica" pitchFamily="34" charset="0"/>
            </a:endParaRPr>
          </a:p>
        </p:txBody>
      </p:sp>
      <p:sp>
        <p:nvSpPr>
          <p:cNvPr id="12" name="Rectangle 3"/>
          <p:cNvSpPr>
            <a:spLocks noChangeArrowheads="1"/>
          </p:cNvSpPr>
          <p:nvPr>
            <p:custDataLst>
              <p:tags r:id="rId2"/>
            </p:custDataLst>
          </p:nvPr>
        </p:nvSpPr>
        <p:spPr bwMode="auto">
          <a:xfrm>
            <a:off x="3423872" y="1733646"/>
            <a:ext cx="511407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s-ES" altLang="es-ES" sz="1200" b="1" i="0" u="none" strike="noStrike" cap="none" normalizeH="0" baseline="0" dirty="0" smtClean="0">
                <a:ln>
                  <a:noFill/>
                </a:ln>
                <a:solidFill>
                  <a:schemeClr val="tx1"/>
                </a:solidFill>
                <a:effectLst/>
                <a:latin typeface="Helvetica" pitchFamily="34" charset="0"/>
                <a:cs typeface="Arial" pitchFamily="34" charset="0"/>
              </a:rPr>
              <a:t>“Digamos</a:t>
            </a:r>
            <a:r>
              <a:rPr kumimoji="0" lang="es-ES" altLang="es-ES" sz="1200" b="1" i="0" u="none" strike="noStrike" cap="none" normalizeH="0" dirty="0" smtClean="0">
                <a:ln>
                  <a:noFill/>
                </a:ln>
                <a:solidFill>
                  <a:schemeClr val="tx1"/>
                </a:solidFill>
                <a:effectLst/>
                <a:latin typeface="Helvetica" pitchFamily="34" charset="0"/>
                <a:cs typeface="Arial" pitchFamily="34" charset="0"/>
              </a:rPr>
              <a:t> que</a:t>
            </a:r>
            <a:r>
              <a:rPr kumimoji="0" lang="es-ES" altLang="es-ES" sz="1200" b="1" i="0" u="none" strike="noStrike" cap="none" normalizeH="0" baseline="0" dirty="0" smtClean="0">
                <a:ln>
                  <a:noFill/>
                </a:ln>
                <a:solidFill>
                  <a:schemeClr val="tx1"/>
                </a:solidFill>
                <a:effectLst/>
                <a:latin typeface="Helvetica" pitchFamily="34" charset="0"/>
                <a:cs typeface="Arial" pitchFamily="34" charset="0"/>
              </a:rPr>
              <a:t> usted estuviese parado</a:t>
            </a:r>
            <a:r>
              <a:rPr kumimoji="0" lang="es-ES" altLang="es-ES" sz="1200" b="1" i="0" u="none" strike="noStrike" cap="none" normalizeH="0" dirty="0" smtClean="0">
                <a:ln>
                  <a:noFill/>
                </a:ln>
                <a:solidFill>
                  <a:schemeClr val="tx1"/>
                </a:solidFill>
                <a:effectLst/>
                <a:latin typeface="Helvetica" pitchFamily="34" charset="0"/>
                <a:cs typeface="Arial" pitchFamily="34" charset="0"/>
              </a:rPr>
              <a:t> con un pie en un horno y el otro pie sobre un cubo de hielo.</a:t>
            </a:r>
            <a:r>
              <a:rPr kumimoji="0" lang="es-ES" altLang="es-ES" sz="1200" b="1" i="0" u="none" strike="noStrike" cap="none" normalizeH="0" baseline="0" dirty="0" smtClean="0">
                <a:ln>
                  <a:noFill/>
                </a:ln>
                <a:solidFill>
                  <a:schemeClr val="tx1"/>
                </a:solidFill>
                <a:effectLst/>
                <a:latin typeface="Helvetica" pitchFamily="34" charset="0"/>
                <a:cs typeface="Arial" pitchFamily="34" charset="0"/>
              </a:rPr>
              <a:t> De acuerdo</a:t>
            </a:r>
            <a:r>
              <a:rPr kumimoji="0" lang="es-ES" altLang="es-ES" sz="1200" b="1" i="0" u="none" strike="noStrike" cap="none" normalizeH="0" dirty="0" smtClean="0">
                <a:ln>
                  <a:noFill/>
                </a:ln>
                <a:solidFill>
                  <a:schemeClr val="tx1"/>
                </a:solidFill>
                <a:effectLst/>
                <a:latin typeface="Helvetica" pitchFamily="34" charset="0"/>
                <a:cs typeface="Arial" pitchFamily="34" charset="0"/>
              </a:rPr>
              <a:t> al porcentaje de toda la gente, usted debería estar perfectamente cómodo</a:t>
            </a:r>
            <a:r>
              <a:rPr kumimoji="0" lang="es-ES" altLang="es-ES" sz="1200" b="1" i="0" u="none" strike="noStrike" cap="none" normalizeH="0" baseline="0" dirty="0" smtClean="0">
                <a:ln>
                  <a:noFill/>
                </a:ln>
                <a:solidFill>
                  <a:schemeClr val="tx1"/>
                </a:solidFill>
                <a:effectLst/>
                <a:latin typeface="Helvetica" pitchFamily="34" charset="0"/>
                <a:cs typeface="Arial" pitchFamily="34" charset="0"/>
              </a:rPr>
              <a:t>”</a:t>
            </a:r>
          </a:p>
          <a:p>
            <a:pPr lvl="0" algn="r" eaLnBrk="0" hangingPunct="0">
              <a:spcBef>
                <a:spcPts val="600"/>
              </a:spcBef>
            </a:pPr>
            <a:r>
              <a:rPr lang="es-ES" altLang="es-ES" sz="1200" b="1" dirty="0">
                <a:latin typeface="Helvetica" pitchFamily="34" charset="0"/>
                <a:cs typeface="Arial" pitchFamily="34" charset="0"/>
              </a:rPr>
              <a:t>	</a:t>
            </a:r>
            <a:r>
              <a:rPr lang="es-ES" altLang="es-ES" sz="1200" b="1" dirty="0" smtClean="0">
                <a:latin typeface="Helvetica" pitchFamily="34" charset="0"/>
                <a:cs typeface="Arial" pitchFamily="34" charset="0"/>
              </a:rPr>
              <a:t>			</a:t>
            </a:r>
            <a:r>
              <a:rPr lang="es-ES" altLang="es-ES" sz="1200" dirty="0">
                <a:latin typeface="Helvetica" pitchFamily="34" charset="0"/>
                <a:cs typeface="Arial" pitchFamily="34" charset="0"/>
              </a:rPr>
              <a:t> Bobby </a:t>
            </a:r>
            <a:r>
              <a:rPr lang="es-ES" altLang="es-ES" sz="1200" dirty="0" err="1">
                <a:latin typeface="Helvetica" pitchFamily="34" charset="0"/>
                <a:cs typeface="Arial" pitchFamily="34" charset="0"/>
              </a:rPr>
              <a:t>Bragan</a:t>
            </a:r>
            <a:endParaRPr kumimoji="0" lang="es-ES" altLang="es-ES" sz="1200" i="0" u="none" strike="noStrike" cap="none" normalizeH="0" baseline="0" dirty="0" smtClean="0">
              <a:ln>
                <a:noFill/>
              </a:ln>
              <a:solidFill>
                <a:schemeClr val="tx1"/>
              </a:solidFill>
              <a:effectLst/>
              <a:latin typeface="Helvetica" pitchFamily="34" charset="0"/>
              <a:cs typeface="Arial" pitchFamily="34" charset="0"/>
            </a:endParaRPr>
          </a:p>
        </p:txBody>
      </p:sp>
      <p:sp>
        <p:nvSpPr>
          <p:cNvPr id="14" name="Rectangle 13"/>
          <p:cNvSpPr/>
          <p:nvPr/>
        </p:nvSpPr>
        <p:spPr>
          <a:xfrm>
            <a:off x="651872" y="1953890"/>
            <a:ext cx="2772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202B6C"/>
                </a:solidFill>
                <a:latin typeface="Helvetica" pitchFamily="34" charset="0"/>
              </a:rPr>
              <a:t>De los más escépticos…</a:t>
            </a:r>
            <a:endParaRPr lang="es-ES" sz="1200" b="1" dirty="0">
              <a:solidFill>
                <a:srgbClr val="202B6C"/>
              </a:solidFill>
              <a:latin typeface="Helvetica" pitchFamily="34" charset="0"/>
            </a:endParaRPr>
          </a:p>
        </p:txBody>
      </p:sp>
      <p:sp>
        <p:nvSpPr>
          <p:cNvPr id="15" name="Rectangle 14"/>
          <p:cNvSpPr/>
          <p:nvPr/>
        </p:nvSpPr>
        <p:spPr>
          <a:xfrm>
            <a:off x="651872" y="3569190"/>
            <a:ext cx="2772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202B6C"/>
                </a:solidFill>
                <a:latin typeface="Helvetica" pitchFamily="34" charset="0"/>
              </a:rPr>
              <a:t>…a los que defienden el uso de datos …</a:t>
            </a:r>
            <a:endParaRPr lang="es-ES" sz="1200" b="1" dirty="0">
              <a:solidFill>
                <a:srgbClr val="202B6C"/>
              </a:solidFill>
              <a:latin typeface="Helvetica" pitchFamily="34" charset="0"/>
            </a:endParaRPr>
          </a:p>
        </p:txBody>
      </p:sp>
      <p:sp>
        <p:nvSpPr>
          <p:cNvPr id="16" name="Rectangle 15"/>
          <p:cNvSpPr/>
          <p:nvPr/>
        </p:nvSpPr>
        <p:spPr>
          <a:xfrm>
            <a:off x="651872" y="4245628"/>
            <a:ext cx="2772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202B6C"/>
                </a:solidFill>
                <a:latin typeface="Helvetica" pitchFamily="34" charset="0"/>
              </a:rPr>
              <a:t>…y, hasta cierto punto, el uso de modelos…</a:t>
            </a:r>
            <a:endParaRPr lang="es-ES" sz="1200" b="1" dirty="0">
              <a:solidFill>
                <a:srgbClr val="202B6C"/>
              </a:solidFill>
              <a:latin typeface="Helvetica" pitchFamily="34" charset="0"/>
            </a:endParaRPr>
          </a:p>
        </p:txBody>
      </p:sp>
      <p:sp>
        <p:nvSpPr>
          <p:cNvPr id="17" name="Rectangle 16"/>
          <p:cNvSpPr/>
          <p:nvPr/>
        </p:nvSpPr>
        <p:spPr>
          <a:xfrm>
            <a:off x="3423872" y="2691232"/>
            <a:ext cx="5114071" cy="646331"/>
          </a:xfrm>
          <a:prstGeom prst="rect">
            <a:avLst/>
          </a:prstGeom>
        </p:spPr>
        <p:txBody>
          <a:bodyPr wrap="square">
            <a:spAutoFit/>
          </a:bodyPr>
          <a:lstStyle/>
          <a:p>
            <a:pPr algn="r"/>
            <a:r>
              <a:rPr lang="es-ES" sz="1200" b="1" dirty="0" smtClean="0">
                <a:latin typeface="Helvetica" pitchFamily="34" charset="0"/>
              </a:rPr>
              <a:t>“Sólo </a:t>
            </a:r>
            <a:r>
              <a:rPr lang="es-ES" sz="1200" b="1" dirty="0">
                <a:latin typeface="Helvetica" pitchFamily="34" charset="0"/>
              </a:rPr>
              <a:t>me fío de las estadísticas que he </a:t>
            </a:r>
            <a:r>
              <a:rPr lang="es-ES" sz="1200" b="1" dirty="0" smtClean="0">
                <a:latin typeface="Helvetica" pitchFamily="34" charset="0"/>
              </a:rPr>
              <a:t>manipulado” </a:t>
            </a:r>
          </a:p>
          <a:p>
            <a:pPr algn="r"/>
            <a:endParaRPr lang="en-US" sz="1200" b="1" dirty="0">
              <a:latin typeface="Helvetica" pitchFamily="34" charset="0"/>
            </a:endParaRPr>
          </a:p>
          <a:p>
            <a:pPr algn="r"/>
            <a:r>
              <a:rPr lang="en-US" sz="1200" b="1" dirty="0" smtClean="0">
                <a:latin typeface="Helvetica" pitchFamily="34" charset="0"/>
              </a:rPr>
              <a:t>				</a:t>
            </a:r>
            <a:r>
              <a:rPr lang="en-US" sz="1200" dirty="0" smtClean="0">
                <a:latin typeface="Helvetica" pitchFamily="34" charset="0"/>
              </a:rPr>
              <a:t>Winston Churchill</a:t>
            </a:r>
            <a:endParaRPr lang="es-ES" sz="1200" dirty="0">
              <a:latin typeface="Helvetica" pitchFamily="34" charset="0"/>
            </a:endParaRPr>
          </a:p>
        </p:txBody>
      </p:sp>
      <p:sp>
        <p:nvSpPr>
          <p:cNvPr id="18" name="Rectangle 17"/>
          <p:cNvSpPr/>
          <p:nvPr/>
        </p:nvSpPr>
        <p:spPr>
          <a:xfrm>
            <a:off x="7253908" y="4007998"/>
            <a:ext cx="1619250" cy="11048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Rectangle 9"/>
          <p:cNvSpPr/>
          <p:nvPr>
            <p:custDataLst>
              <p:tags r:id="rId3"/>
            </p:custDataLst>
          </p:nvPr>
        </p:nvSpPr>
        <p:spPr>
          <a:xfrm>
            <a:off x="3423872" y="4258825"/>
            <a:ext cx="5114071" cy="538609"/>
          </a:xfrm>
          <a:prstGeom prst="rect">
            <a:avLst/>
          </a:prstGeom>
        </p:spPr>
        <p:txBody>
          <a:bodyPr wrap="square">
            <a:spAutoFit/>
          </a:bodyPr>
          <a:lstStyle/>
          <a:p>
            <a:pPr algn="r">
              <a:spcBef>
                <a:spcPts val="600"/>
              </a:spcBef>
            </a:pPr>
            <a:r>
              <a:rPr lang="en-US" sz="1200" b="1" dirty="0" smtClean="0">
                <a:latin typeface="Helvetica" pitchFamily="34" charset="0"/>
              </a:rPr>
              <a:t>“</a:t>
            </a:r>
            <a:r>
              <a:rPr lang="en-US" sz="1200" b="1" dirty="0" err="1" smtClean="0">
                <a:latin typeface="Helvetica" pitchFamily="34" charset="0"/>
              </a:rPr>
              <a:t>Todos</a:t>
            </a:r>
            <a:r>
              <a:rPr lang="en-US" sz="1200" b="1" dirty="0" smtClean="0">
                <a:latin typeface="Helvetica" pitchFamily="34" charset="0"/>
              </a:rPr>
              <a:t> los </a:t>
            </a:r>
            <a:r>
              <a:rPr lang="en-US" sz="1200" b="1" dirty="0" err="1" smtClean="0">
                <a:latin typeface="Helvetica" pitchFamily="34" charset="0"/>
              </a:rPr>
              <a:t>modelos</a:t>
            </a:r>
            <a:r>
              <a:rPr lang="en-US" sz="1200" b="1" dirty="0" smtClean="0">
                <a:latin typeface="Helvetica" pitchFamily="34" charset="0"/>
              </a:rPr>
              <a:t> son </a:t>
            </a:r>
            <a:r>
              <a:rPr lang="en-US" sz="1200" b="1" dirty="0" err="1" smtClean="0">
                <a:latin typeface="Helvetica" pitchFamily="34" charset="0"/>
              </a:rPr>
              <a:t>incorrectos</a:t>
            </a:r>
            <a:r>
              <a:rPr lang="en-US" sz="1200" b="1" dirty="0" smtClean="0">
                <a:latin typeface="Helvetica" pitchFamily="34" charset="0"/>
              </a:rPr>
              <a:t>, </a:t>
            </a:r>
            <a:r>
              <a:rPr lang="en-US" sz="1200" b="1" dirty="0" err="1" smtClean="0">
                <a:latin typeface="Helvetica" pitchFamily="34" charset="0"/>
              </a:rPr>
              <a:t>pero</a:t>
            </a:r>
            <a:r>
              <a:rPr lang="en-US" sz="1200" b="1" dirty="0" smtClean="0">
                <a:latin typeface="Helvetica" pitchFamily="34" charset="0"/>
              </a:rPr>
              <a:t> </a:t>
            </a:r>
            <a:r>
              <a:rPr lang="en-US" sz="1200" b="1" dirty="0" err="1" smtClean="0">
                <a:latin typeface="Helvetica" pitchFamily="34" charset="0"/>
              </a:rPr>
              <a:t>algunos</a:t>
            </a:r>
            <a:r>
              <a:rPr lang="en-US" sz="1200" b="1" dirty="0" smtClean="0">
                <a:latin typeface="Helvetica" pitchFamily="34" charset="0"/>
              </a:rPr>
              <a:t> son </a:t>
            </a:r>
            <a:r>
              <a:rPr lang="en-US" sz="1200" b="1" dirty="0" err="1" smtClean="0">
                <a:latin typeface="Helvetica" pitchFamily="34" charset="0"/>
              </a:rPr>
              <a:t>útiles</a:t>
            </a:r>
            <a:r>
              <a:rPr lang="en-US" sz="1200" b="1" dirty="0" smtClean="0">
                <a:latin typeface="Helvetica" pitchFamily="34" charset="0"/>
              </a:rPr>
              <a:t>”</a:t>
            </a:r>
          </a:p>
          <a:p>
            <a:pPr algn="r">
              <a:spcBef>
                <a:spcPts val="600"/>
              </a:spcBef>
            </a:pPr>
            <a:r>
              <a:rPr lang="en-US" sz="1200" b="1" dirty="0" smtClean="0">
                <a:latin typeface="Helvetica" pitchFamily="34" charset="0"/>
              </a:rPr>
              <a:t>			</a:t>
            </a:r>
            <a:r>
              <a:rPr lang="en-US" sz="1200" dirty="0" smtClean="0">
                <a:latin typeface="Helvetica" pitchFamily="34" charset="0"/>
              </a:rPr>
              <a:t>George </a:t>
            </a:r>
            <a:r>
              <a:rPr lang="en-US" sz="1200" dirty="0">
                <a:latin typeface="Helvetica" pitchFamily="34" charset="0"/>
              </a:rPr>
              <a:t>E. P. </a:t>
            </a:r>
            <a:r>
              <a:rPr lang="en-US" sz="1200" dirty="0" smtClean="0">
                <a:latin typeface="Helvetica" pitchFamily="34" charset="0"/>
              </a:rPr>
              <a:t>Box</a:t>
            </a:r>
            <a:endParaRPr lang="es-ES" sz="1200" dirty="0">
              <a:latin typeface="Helvetica" pitchFamily="34" charset="0"/>
            </a:endParaRPr>
          </a:p>
        </p:txBody>
      </p:sp>
      <p:sp>
        <p:nvSpPr>
          <p:cNvPr id="13" name="Rectangle 1"/>
          <p:cNvSpPr>
            <a:spLocks noChangeArrowheads="1"/>
          </p:cNvSpPr>
          <p:nvPr>
            <p:custDataLst>
              <p:tags r:id="rId4"/>
            </p:custDataLst>
          </p:nvPr>
        </p:nvSpPr>
        <p:spPr bwMode="auto">
          <a:xfrm>
            <a:off x="3423872" y="3575269"/>
            <a:ext cx="511407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ts val="600"/>
              </a:spcBef>
              <a:spcAft>
                <a:spcPct val="0"/>
              </a:spcAft>
              <a:buClrTx/>
              <a:buSzTx/>
              <a:buFontTx/>
              <a:buNone/>
              <a:tabLst/>
            </a:pPr>
            <a:r>
              <a:rPr kumimoji="0" lang="es-ES" altLang="es-ES" sz="1200" b="1" i="0" u="none" strike="noStrike" cap="none" normalizeH="0" baseline="0" dirty="0" smtClean="0">
                <a:ln>
                  <a:noFill/>
                </a:ln>
                <a:solidFill>
                  <a:schemeClr val="tx1"/>
                </a:solidFill>
                <a:effectLst/>
                <a:latin typeface="Helvetica" pitchFamily="34" charset="0"/>
                <a:cs typeface="Arial" pitchFamily="34" charset="0"/>
              </a:rPr>
              <a:t>“Confiamos en Dios. Los demás deben traer datos”</a:t>
            </a:r>
          </a:p>
          <a:p>
            <a:pPr marL="0" marR="0" lvl="0" indent="0" algn="r" defTabSz="914400" rtl="0" eaLnBrk="0" fontAlgn="base" latinLnBrk="0" hangingPunct="0">
              <a:lnSpc>
                <a:spcPct val="100000"/>
              </a:lnSpc>
              <a:spcBef>
                <a:spcPts val="600"/>
              </a:spcBef>
              <a:spcAft>
                <a:spcPct val="0"/>
              </a:spcAft>
              <a:buClrTx/>
              <a:buSzTx/>
              <a:buFontTx/>
              <a:buNone/>
              <a:tabLst/>
            </a:pPr>
            <a:r>
              <a:rPr kumimoji="0" lang="es-ES" altLang="es-ES" sz="1200" i="0" u="none" strike="noStrike" cap="none" normalizeH="0" baseline="0" dirty="0" smtClean="0">
                <a:ln>
                  <a:noFill/>
                </a:ln>
                <a:solidFill>
                  <a:schemeClr val="tx1"/>
                </a:solidFill>
                <a:effectLst/>
                <a:latin typeface="Helvetica" pitchFamily="34" charset="0"/>
                <a:cs typeface="Arial" pitchFamily="34" charset="0"/>
              </a:rPr>
              <a:t> W. Edwards Deming</a:t>
            </a:r>
          </a:p>
        </p:txBody>
      </p:sp>
    </p:spTree>
    <p:extLst>
      <p:ext uri="{BB962C8B-B14F-4D97-AF65-F5344CB8AC3E}">
        <p14:creationId xmlns:p14="http://schemas.microsoft.com/office/powerpoint/2010/main" val="37812051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1jYrVsJtE.Hei801LG9F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Df00sf5gkaI7j0WrLgy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IfUosBAvUEaHxvCtiS.wZ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IfUosBAvUEaHxvCtiS.wZ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evwQhjV4ESAWlzB2dhul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MDSwvDuGWkybFwbNtmW3f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1PFXk.Hdt0uAA.7CMQf_T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11uucONkTEORltdkIlJgz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Df00sf5gkaI7j0WrLgy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7A8peRQAL0ezM8nH2.0sO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kHpDZUIY8kqAbwSMf9qg.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nwRmK9qU7kuTHtoPL8hb1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ET4crensBkCYeZrq7U3L0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uQaRGIXe80KsO4Yfry9DN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ET4crensBkCYeZrq7U3L0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j2mzgbC5qk2sGYhOrLzQ.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ET4crensBkCYeZrq7U3L0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Dxin4b.f0qMfwrtre0u0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IfUosBAvUEaHxvCtiS.wZ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IfUosBAvUEaHxvCtiS.wZ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hku_kmrMkq2GoF.EI69Q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XeCVIbrtdUiXQJLJ7wM4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IaWUGu2xU2HbzKFd5UT0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T01znECmNkeeyGZ0Guig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q_Ly.L48Okijts2MVxqCw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2EWv87GY0Gv0qdx69tB_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YQBH709reU.2KsmI76K6D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W2gjYpzLTUuIftdsME.h9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u3SGAIS0EWpTTPlLxdk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cOLxUIyRd0O5A.qVSUiRD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prWLyB8HE0mnk.y.prjs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Zynf270.1U2MmkDEZoh.s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wAMbsfJww0moY0A2aG7.6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nFkuUvg180yWwsfHIhaxR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4XM.tT.AjUGekMsT8dy9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_KxgBh24EG3mu_QePtgi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z5zkN4Lkk.Krv4kr3arf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p6HTbGMwjkaxW5b1q_DkA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S9v9seeiFEepE51Aq0qWu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8IaWUGu2xU2HbzKFd5UT0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xYbRwB4gP0WBVItuLk8uY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eeNOJopSg0yqn2BDqE1xL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oTkAb4tp9kGJTM9lI3CM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8hZ0CqQ2UqGSXvzlxNUA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dHhGPCgE7EmhIRaAN2Wdm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5yNpg1kxnkqwTCqpEMC7b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ZRhnSwUKNU.MJRx45K3tw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Urr2vPerxk6Qwi_qhdQir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DxcUK4PMY0moihJ07Bqod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HboVudy0n021pXEwhIFNp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WphImJRo0G6ZC2yimP5c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LOwTtuAR_kOfzrpgQUu0D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9kE.2GPCYUygZDZrtFHTt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owiV_LAPlEaLW0SsHz6D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y3hmoAET0C7hazsxlOOX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RhnSwUKNU.MJRx45K3tw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boVudy0n021pXEwhIFNp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oTkAb4tp9kGJTM9lI3CM9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dHhGPCgE7EmhIRaAN2Wdm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5yNpg1kxnkqwTCqpEMC7b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WphImJRo0G6ZC2yimP5c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owiV_LAPlEaLW0SsHz6Dv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ZRhnSwUKNU.MJRx45K3tw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HboVudy0n021pXEwhIFNp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oTkAb4tp9kGJTM9lI3CM9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5ClSMI_mkSFnNXjaJQ9u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dHhGPCgE7EmhIRaAN2Wdm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5yNpg1kxnkqwTCqpEMC7b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LOwTtuAR_kOfzrpgQUu0D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6Xnz2_LaUmlq1fqdM41i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s_wM1WRoBUKCmgDEuiGg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4bjU2mw0QEi9AUJezlhmW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HGU_rc8oLEm5mExV_X8N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ySJL6NYgU2bq3b8YEnrM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49B_HlE_Qkytjp.QEqhR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yN0tEMrNzUqtZgCr0CI6I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cO3xWSyIESbEtROG9xq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D12aALSp0qD_x3tp2QI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AK3C0HiTkuE6ovM2bzB6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zxxtNPLtLkaMhBuCGxdT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noQWDH2dUa72qBmdhjn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kf_Tu8ko0Kinzl9bQWG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LtjskUh0ZUKO1UslwYHK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ALBpU29gk6SjXALofh3l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EcrSAvmmR06mpbZnXTdu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u041rZzG0idxEpY0c3K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7K4WkV_2k6hz7fGrqa.O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Q_8HSTWmEyhJc9kNwW5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Q_8HSTWmEyhJc9kNwW5v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0aYrFq0L202O3q15bywSK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iD12aALSp0qD_x3tp2QIL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II5I34kNyEiuKblSMLo06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iD12aALSp0qD_x3tp2QIL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wyp0owXw02VoCOK9hTBZ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LwWBEtN2M0eYelz7lvlJ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CCCi7_EyiE29zm6ZisJxw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37E3dypq1kesBBQj6jiO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wgiUueoLkWrnsLsrjxaB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GkW0x.in80uSypLJxe3Hk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zOgNtu7wkew1UyH4nOi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pYzyHvh7w0mW_ZeNhM9iK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THeQ0NSL3Ee0NDQfcRxw9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YzyHvh7w0mW_ZeNhM9iK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YzyHvh7w0mW_ZeNhM9i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vi_iKzoyE2pxzxESDbzT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YzyHvh7w0mW_ZeNhM9iK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pYzyHvh7w0mW_ZeNhM9i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Sf16sepffUuga6btE6oaz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iBwiaAwrk6bM_es6Gpcp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7nudeU55UCNnHq88AD0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tF2jZoPS0G2nWLqdWJzM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L7nudeU55UCNnHq88AD0C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1pjZXKLD_UOI7hBBfZ_6.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WoWowaz190izP9YSqFcPm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FWRMeHjUU.RY63drrPEx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9qbs8gbORUaozV0m.9vC0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6FPH00COE0y1ZcM6idjWa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k2B9ep.TkOOtOK2Mfzqo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Mn5hZLmtu0iAO.SxLCm12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mRqCKl_lJ0S9GuXTah967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Df00sf5gkaI7j0WrLgyE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uDEDWb1RvUO.U_JMp.tV8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m0hGCCbJ5UO_phQyc_SFw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6Df00sf5gkaI7j0WrLgy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XDskrBMPOkOz1sT8FMJi4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9UjLDzkB9U6d8Zx5T146T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XIAUpWmBvEiVZaH2HflKp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IfUosBAvUEaHxvCtiS.wZ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WjAoUIsnR0yAnClDCg3nMg"/>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2569"/>
    </a:dk2>
    <a:lt2>
      <a:srgbClr val="808080"/>
    </a:lt2>
    <a:accent1>
      <a:srgbClr val="CCD3E1"/>
    </a:accent1>
    <a:accent2>
      <a:srgbClr val="E0D399"/>
    </a:accent2>
    <a:accent3>
      <a:srgbClr val="FFFFFF"/>
    </a:accent3>
    <a:accent4>
      <a:srgbClr val="000000"/>
    </a:accent4>
    <a:accent5>
      <a:srgbClr val="E2E6EE"/>
    </a:accent5>
    <a:accent6>
      <a:srgbClr val="CBBF8A"/>
    </a:accent6>
    <a:hlink>
      <a:srgbClr val="BFA13E"/>
    </a:hlink>
    <a:folHlink>
      <a:srgbClr val="99A8C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2569"/>
    </a:dk2>
    <a:lt2>
      <a:srgbClr val="808080"/>
    </a:lt2>
    <a:accent1>
      <a:srgbClr val="CCD3E1"/>
    </a:accent1>
    <a:accent2>
      <a:srgbClr val="E0D399"/>
    </a:accent2>
    <a:accent3>
      <a:srgbClr val="FFFFFF"/>
    </a:accent3>
    <a:accent4>
      <a:srgbClr val="000000"/>
    </a:accent4>
    <a:accent5>
      <a:srgbClr val="E2E6EE"/>
    </a:accent5>
    <a:accent6>
      <a:srgbClr val="CBBF8A"/>
    </a:accent6>
    <a:hlink>
      <a:srgbClr val="BFA13E"/>
    </a:hlink>
    <a:folHlink>
      <a:srgbClr val="99A8C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000000"/>
    </a:dk1>
    <a:lt1>
      <a:srgbClr val="FFFFFF"/>
    </a:lt1>
    <a:dk2>
      <a:srgbClr val="002569"/>
    </a:dk2>
    <a:lt2>
      <a:srgbClr val="808080"/>
    </a:lt2>
    <a:accent1>
      <a:srgbClr val="CCD3E1"/>
    </a:accent1>
    <a:accent2>
      <a:srgbClr val="E0D399"/>
    </a:accent2>
    <a:accent3>
      <a:srgbClr val="FFFFFF"/>
    </a:accent3>
    <a:accent4>
      <a:srgbClr val="000000"/>
    </a:accent4>
    <a:accent5>
      <a:srgbClr val="E2E6EE"/>
    </a:accent5>
    <a:accent6>
      <a:srgbClr val="CBBF8A"/>
    </a:accent6>
    <a:hlink>
      <a:srgbClr val="BFA13E"/>
    </a:hlink>
    <a:folHlink>
      <a:srgbClr val="99A8C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000000"/>
    </a:dk1>
    <a:lt1>
      <a:srgbClr val="FFFFFF"/>
    </a:lt1>
    <a:dk2>
      <a:srgbClr val="002569"/>
    </a:dk2>
    <a:lt2>
      <a:srgbClr val="808080"/>
    </a:lt2>
    <a:accent1>
      <a:srgbClr val="CCD3E1"/>
    </a:accent1>
    <a:accent2>
      <a:srgbClr val="E0D399"/>
    </a:accent2>
    <a:accent3>
      <a:srgbClr val="FFFFFF"/>
    </a:accent3>
    <a:accent4>
      <a:srgbClr val="000000"/>
    </a:accent4>
    <a:accent5>
      <a:srgbClr val="E2E6EE"/>
    </a:accent5>
    <a:accent6>
      <a:srgbClr val="CBBF8A"/>
    </a:accent6>
    <a:hlink>
      <a:srgbClr val="BFA13E"/>
    </a:hlink>
    <a:folHlink>
      <a:srgbClr val="99A8C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1285</TotalTime>
  <Words>4601</Words>
  <Application>Microsoft Office PowerPoint</Application>
  <PresentationFormat>On-screen Show (16:9)</PresentationFormat>
  <Paragraphs>584</Paragraphs>
  <Slides>27</Slides>
  <Notes>4</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Tema de Office</vt:lpstr>
      <vt:lpstr>1_Tema de Office</vt:lpstr>
      <vt:lpstr>2_Tema de Office</vt:lpstr>
      <vt:lpstr>3_Tema de Office</vt:lpstr>
      <vt:lpstr>Fernando Prieto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BABEL_GROUP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del expositor</dc:title>
  <dc:creator>DISEÑO_1</dc:creator>
  <cp:lastModifiedBy>GMSUser</cp:lastModifiedBy>
  <cp:revision>240</cp:revision>
  <cp:lastPrinted>2017-11-14T11:59:10Z</cp:lastPrinted>
  <dcterms:created xsi:type="dcterms:W3CDTF">2017-10-24T19:37:10Z</dcterms:created>
  <dcterms:modified xsi:type="dcterms:W3CDTF">2017-11-14T12:05:43Z</dcterms:modified>
</cp:coreProperties>
</file>