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72" r:id="rId6"/>
    <p:sldId id="273" r:id="rId7"/>
    <p:sldId id="274" r:id="rId8"/>
    <p:sldId id="275" r:id="rId9"/>
    <p:sldId id="278" r:id="rId10"/>
    <p:sldId id="276" r:id="rId11"/>
    <p:sldId id="277" r:id="rId12"/>
    <p:sldId id="279" r:id="rId13"/>
    <p:sldId id="280" r:id="rId14"/>
    <p:sldId id="281" r:id="rId15"/>
    <p:sldId id="282" r:id="rId16"/>
    <p:sldId id="260" r:id="rId17"/>
    <p:sldId id="258" r:id="rId18"/>
    <p:sldId id="261" r:id="rId19"/>
    <p:sldId id="262" r:id="rId20"/>
    <p:sldId id="265" r:id="rId21"/>
    <p:sldId id="263" r:id="rId22"/>
    <p:sldId id="264" r:id="rId23"/>
    <p:sldId id="266" r:id="rId24"/>
    <p:sldId id="270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516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3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74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46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218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75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4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253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75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88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5534A-4912-469F-BE73-C853DDB06372}" type="datetimeFigureOut">
              <a:rPr lang="es-CO" smtClean="0"/>
              <a:t>3/08/2016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5055-60AA-4D64-A83B-F8BAA35A6A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15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55417"/>
          </a:xfrm>
        </p:spPr>
        <p:txBody>
          <a:bodyPr>
            <a:noAutofit/>
          </a:bodyPr>
          <a:lstStyle/>
          <a:p>
            <a:r>
              <a:rPr lang="es-ES" b="1" u="sng" dirty="0"/>
              <a:t>Limite créditos financieros – Acción 4 BEPS. Deducciones de intereses y otros pagos</a:t>
            </a:r>
          </a:p>
          <a:p>
            <a:endParaRPr lang="es-ES" b="1" i="1" dirty="0"/>
          </a:p>
          <a:p>
            <a:r>
              <a:rPr lang="es-ES" b="1" dirty="0"/>
              <a:t>Natalia Aristizábal Mora</a:t>
            </a:r>
          </a:p>
          <a:p>
            <a:r>
              <a:rPr lang="es-ES" b="1" dirty="0"/>
              <a:t>Gustavo A. Peralta Figueredo</a:t>
            </a:r>
            <a:endParaRPr lang="es-CO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60218" y="6123709"/>
            <a:ext cx="358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Nota: </a:t>
            </a:r>
            <a:r>
              <a:rPr lang="es-CO" dirty="0"/>
              <a:t>Las ideas aquí expuestas no comprometen a la UAE DIAN.</a:t>
            </a:r>
          </a:p>
        </p:txBody>
      </p:sp>
    </p:spTree>
    <p:extLst>
      <p:ext uri="{BB962C8B-B14F-4D97-AF65-F5344CB8AC3E}">
        <p14:creationId xmlns:p14="http://schemas.microsoft.com/office/powerpoint/2010/main" val="124882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/>
            <a:r>
              <a:rPr lang="es-CO" b="1" dirty="0"/>
              <a:t>3. Enfoques comunes en relación con ciertos aspectos de política tributaria general:</a:t>
            </a:r>
          </a:p>
          <a:p>
            <a:pPr marL="0" lvl="1"/>
            <a:endParaRPr lang="es-CO" b="1" dirty="0"/>
          </a:p>
          <a:p>
            <a:pPr marL="457200" lvl="2"/>
            <a:r>
              <a:rPr lang="es-CO" b="1" dirty="0"/>
              <a:t>3.1.  Acción 2 – Instrumentos Híbridos:</a:t>
            </a:r>
          </a:p>
          <a:p>
            <a:pPr marL="1257300" lvl="3" indent="-342900">
              <a:buFont typeface="Arial"/>
              <a:buChar char="•"/>
            </a:pPr>
            <a:r>
              <a:rPr lang="es-CO" sz="2000" dirty="0"/>
              <a:t>Análisis</a:t>
            </a:r>
          </a:p>
          <a:p>
            <a:pPr marL="1257300" lvl="3" indent="-342900">
              <a:buFont typeface="Arial"/>
              <a:buChar char="•"/>
            </a:pPr>
            <a:r>
              <a:rPr lang="es-CO" sz="2000" dirty="0"/>
              <a:t>Ver limitación de deducciones por pagos al exterior</a:t>
            </a:r>
          </a:p>
          <a:p>
            <a:pPr marL="457200" lvl="2"/>
            <a:endParaRPr lang="es-CO" b="1" dirty="0"/>
          </a:p>
          <a:p>
            <a:pPr marL="457200" lvl="2"/>
            <a:r>
              <a:rPr lang="es-CO" b="1" dirty="0"/>
              <a:t>3.2. Acción 4 – Deducibilidad de Intereses</a:t>
            </a:r>
          </a:p>
          <a:p>
            <a:pPr marL="1257300" lvl="3" indent="-342900">
              <a:buFont typeface="Arial"/>
              <a:buChar char="•"/>
            </a:pPr>
            <a:r>
              <a:rPr lang="es-CO" sz="2000" dirty="0"/>
              <a:t>Análisis</a:t>
            </a:r>
          </a:p>
          <a:p>
            <a:pPr marL="1257300" lvl="3" indent="-342900">
              <a:buFont typeface="Arial"/>
              <a:buChar char="•"/>
            </a:pPr>
            <a:r>
              <a:rPr lang="es-CO" sz="2000" dirty="0"/>
              <a:t>Norma de subcapitalización</a:t>
            </a:r>
          </a:p>
          <a:p>
            <a:endParaRPr lang="es-CO" sz="1500" b="1" dirty="0"/>
          </a:p>
        </p:txBody>
      </p:sp>
    </p:spTree>
    <p:extLst>
      <p:ext uri="{BB962C8B-B14F-4D97-AF65-F5344CB8AC3E}">
        <p14:creationId xmlns:p14="http://schemas.microsoft.com/office/powerpoint/2010/main" val="214779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sz="2400" b="1" dirty="0"/>
              <a:t>4. Guías basadas en mejores prácticas:</a:t>
            </a:r>
          </a:p>
          <a:p>
            <a:endParaRPr lang="es-CO" sz="2400" b="1" dirty="0"/>
          </a:p>
          <a:p>
            <a:pPr lvl="1"/>
            <a:r>
              <a:rPr lang="es-CO" dirty="0"/>
              <a:t>4.1. Acción 3 – Normas </a:t>
            </a:r>
            <a:r>
              <a:rPr lang="es-CO" dirty="0" err="1"/>
              <a:t>antidiferimiento</a:t>
            </a:r>
            <a:endParaRPr lang="es-CO" dirty="0"/>
          </a:p>
          <a:p>
            <a:pPr lvl="1"/>
            <a:endParaRPr lang="es-CO" dirty="0"/>
          </a:p>
          <a:p>
            <a:pPr lvl="1"/>
            <a:r>
              <a:rPr lang="es-CO" dirty="0"/>
              <a:t>4.2. Acción 12 – </a:t>
            </a:r>
            <a:r>
              <a:rPr lang="es-CO" i="1" dirty="0" err="1"/>
              <a:t>Mandatory</a:t>
            </a:r>
            <a:r>
              <a:rPr lang="es-CO" i="1" dirty="0"/>
              <a:t> </a:t>
            </a:r>
            <a:r>
              <a:rPr lang="es-CO" i="1" dirty="0" err="1"/>
              <a:t>Disclosure</a:t>
            </a:r>
            <a:r>
              <a:rPr lang="es-CO" i="1" dirty="0"/>
              <a:t> Rules (</a:t>
            </a:r>
            <a:r>
              <a:rPr lang="es-CO" dirty="0"/>
              <a:t>Normas para obligar a </a:t>
            </a:r>
            <a:r>
              <a:rPr lang="es-CO" dirty="0" err="1"/>
              <a:t>revelr</a:t>
            </a:r>
            <a:r>
              <a:rPr lang="es-CO" dirty="0"/>
              <a:t> esquemas de planeación tributaria agresiva)</a:t>
            </a:r>
          </a:p>
          <a:p>
            <a:endParaRPr lang="es-CO" sz="1500" b="1" dirty="0"/>
          </a:p>
        </p:txBody>
      </p:sp>
    </p:spTree>
    <p:extLst>
      <p:ext uri="{BB962C8B-B14F-4D97-AF65-F5344CB8AC3E}">
        <p14:creationId xmlns:p14="http://schemas.microsoft.com/office/powerpoint/2010/main" val="139685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000" dirty="0"/>
              <a:t>Colombia fue invitada formalmente al proceso de acceso de acceso a la OCDE en </a:t>
            </a:r>
            <a:r>
              <a:rPr lang="es-ES_tradnl" sz="2000" b="1" dirty="0"/>
              <a:t>mayo 2013</a:t>
            </a:r>
            <a:r>
              <a:rPr lang="es-ES_tradnl" sz="2000" dirty="0"/>
              <a:t>.</a:t>
            </a:r>
          </a:p>
          <a:p>
            <a:pPr algn="just"/>
            <a:endParaRPr lang="es-ES_tradnl" sz="2000" dirty="0"/>
          </a:p>
          <a:p>
            <a:pPr algn="just"/>
            <a:r>
              <a:rPr lang="es-ES_tradnl" sz="2000" dirty="0"/>
              <a:t>El proyecto BEPS empezó en 2013.</a:t>
            </a:r>
          </a:p>
          <a:p>
            <a:pPr algn="just"/>
            <a:endParaRPr lang="es-ES_tradnl" sz="2000" dirty="0"/>
          </a:p>
          <a:p>
            <a:pPr algn="just"/>
            <a:r>
              <a:rPr lang="es-ES_tradnl" sz="2000" dirty="0"/>
              <a:t>En </a:t>
            </a:r>
            <a:r>
              <a:rPr lang="es-ES_tradnl" sz="2000" b="1" dirty="0"/>
              <a:t>junio de 2013</a:t>
            </a:r>
            <a:r>
              <a:rPr lang="es-ES_tradnl" sz="2000" dirty="0"/>
              <a:t> se aprueba el Plan de Acción, el cual  empieza a ejecutarse entre </a:t>
            </a:r>
            <a:r>
              <a:rPr lang="es-ES_tradnl" sz="2000" b="1" dirty="0"/>
              <a:t>septiembre y octubre de 2013</a:t>
            </a:r>
            <a:r>
              <a:rPr lang="es-ES_tradnl" sz="2000" dirty="0"/>
              <a:t>.</a:t>
            </a:r>
          </a:p>
          <a:p>
            <a:pPr algn="just"/>
            <a:endParaRPr lang="es-ES_tradnl" sz="2000" dirty="0"/>
          </a:p>
          <a:p>
            <a:pPr algn="just"/>
            <a:r>
              <a:rPr lang="es-ES_tradnl" sz="2000" dirty="0"/>
              <a:t>En </a:t>
            </a:r>
            <a:r>
              <a:rPr lang="es-ES_tradnl" sz="2000" b="1" dirty="0"/>
              <a:t>octubre de 2013</a:t>
            </a:r>
            <a:r>
              <a:rPr lang="es-ES_tradnl" sz="2000" dirty="0"/>
              <a:t> Colombia es invitada a participar en BEPS como </a:t>
            </a:r>
            <a:r>
              <a:rPr lang="es-ES_tradnl" sz="2000" u="sng" dirty="0"/>
              <a:t>jurisdicción asociada</a:t>
            </a:r>
            <a:r>
              <a:rPr lang="es-ES_tradnl" sz="2000" dirty="0"/>
              <a:t>.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82755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¿Qué significa ser asociado a BEPS? </a:t>
            </a:r>
          </a:p>
          <a:p>
            <a:pPr lvl="1"/>
            <a:r>
              <a:rPr lang="es-ES_tradnl" sz="2000" dirty="0"/>
              <a:t>Se participa por derecho propio en todas las reuniones relativas a BEPS </a:t>
            </a:r>
          </a:p>
          <a:p>
            <a:pPr lvl="1"/>
            <a:r>
              <a:rPr lang="es-ES_tradnl" sz="2000" dirty="0"/>
              <a:t>Se cuenta con voz y voto en la toma de decisiones (voto=veto).</a:t>
            </a:r>
          </a:p>
          <a:p>
            <a:pPr lvl="1"/>
            <a:r>
              <a:rPr lang="es-ES_tradnl" sz="2000" dirty="0"/>
              <a:t>Se espera que se comprometa con los resultados del proyecto BEPS. </a:t>
            </a:r>
          </a:p>
          <a:p>
            <a:pPr lvl="1"/>
            <a:endParaRPr lang="es-ES_tradnl" sz="1800" dirty="0"/>
          </a:p>
          <a:p>
            <a:pPr marL="349250" indent="-292100"/>
            <a:r>
              <a:rPr lang="es-ES_tradnl" dirty="0"/>
              <a:t>¿Quiénes empezaron como asociados de BEPS?</a:t>
            </a:r>
            <a:endParaRPr lang="es-ES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57192"/>
            <a:ext cx="2134788" cy="15455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25" y="5166392"/>
            <a:ext cx="2376115" cy="1122574"/>
          </a:xfrm>
          <a:prstGeom prst="rect">
            <a:avLst/>
          </a:prstGeom>
        </p:spPr>
      </p:pic>
      <p:sp>
        <p:nvSpPr>
          <p:cNvPr id="7" name="Más 6"/>
          <p:cNvSpPr/>
          <p:nvPr/>
        </p:nvSpPr>
        <p:spPr>
          <a:xfrm>
            <a:off x="3047105" y="5430525"/>
            <a:ext cx="792088" cy="883391"/>
          </a:xfrm>
          <a:prstGeom prst="mathPl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Más 7"/>
          <p:cNvSpPr/>
          <p:nvPr/>
        </p:nvSpPr>
        <p:spPr>
          <a:xfrm>
            <a:off x="6017772" y="5497937"/>
            <a:ext cx="792088" cy="883391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5636378"/>
            <a:ext cx="876506" cy="619654"/>
          </a:xfrm>
          <a:prstGeom prst="rect">
            <a:avLst/>
          </a:prstGeom>
        </p:spPr>
      </p:pic>
      <p:pic>
        <p:nvPicPr>
          <p:cNvPr id="10" name="Picture 2" descr="http://www.banderas-mundo.es/data/flags/ultra/l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46" y="5636378"/>
            <a:ext cx="875334" cy="6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/>
              <a:t>Colombia firmó en 2013 la </a:t>
            </a:r>
            <a:r>
              <a:rPr lang="es-ES_tradnl" i="1" dirty="0"/>
              <a:t>Declaración relativa a BEPS</a:t>
            </a:r>
            <a:r>
              <a:rPr lang="es-ES_tradnl" dirty="0"/>
              <a:t>: comprometiéndose a participar en el desarrollo y ejecución del Plan de Acción de BEPS </a:t>
            </a:r>
            <a:r>
              <a:rPr lang="es-ES_tradnl" sz="2000" dirty="0"/>
              <a:t>(C/MIN(2013)22/FINAL)</a:t>
            </a:r>
          </a:p>
          <a:p>
            <a:pPr algn="just"/>
            <a:endParaRPr lang="es-ES_tradnl" sz="1800" dirty="0"/>
          </a:p>
          <a:p>
            <a:pPr algn="just"/>
            <a:r>
              <a:rPr lang="es-ES_tradnl" dirty="0"/>
              <a:t>Colombia ha participado en las reuniones relativas a las 15 acciones de BEPS: WP1, WP2, WP6, WP10, WP11 y </a:t>
            </a:r>
            <a:r>
              <a:rPr lang="es-ES_tradnl" i="1" dirty="0" err="1"/>
              <a:t>Task</a:t>
            </a:r>
            <a:r>
              <a:rPr lang="es-ES_tradnl" i="1" dirty="0"/>
              <a:t> </a:t>
            </a:r>
            <a:r>
              <a:rPr lang="es-ES_tradnl" i="1" dirty="0" err="1"/>
              <a:t>Force</a:t>
            </a:r>
            <a:r>
              <a:rPr lang="es-ES_tradnl" i="1" dirty="0"/>
              <a:t> </a:t>
            </a:r>
            <a:r>
              <a:rPr lang="es-ES_tradnl" dirty="0"/>
              <a:t>en Economía Digital.</a:t>
            </a:r>
          </a:p>
        </p:txBody>
      </p:sp>
    </p:spTree>
    <p:extLst>
      <p:ext uri="{BB962C8B-B14F-4D97-AF65-F5344CB8AC3E}">
        <p14:creationId xmlns:p14="http://schemas.microsoft.com/office/powerpoint/2010/main" val="344830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Colombia fue invitada formalmente a seguir participando en  el proyecto BEPS: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s-ES_tradnl" sz="2000" dirty="0"/>
              <a:t>Desarrollar </a:t>
            </a:r>
            <a:r>
              <a:rPr lang="es-ES_tradnl" sz="2000" i="1" dirty="0" err="1"/>
              <a:t>toolkits</a:t>
            </a:r>
            <a:r>
              <a:rPr lang="es-ES_tradnl" sz="2000" dirty="0"/>
              <a:t> para implementar acciones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s-ES_tradnl" sz="2000" dirty="0"/>
              <a:t>Monitoreo e implementación de medidas que contienen </a:t>
            </a:r>
            <a:r>
              <a:rPr lang="es-ES_tradnl" sz="2000" i="1" dirty="0"/>
              <a:t>estándares mínimos </a:t>
            </a:r>
            <a:endParaRPr lang="es-ES_tradnl" sz="2000" dirty="0"/>
          </a:p>
          <a:p>
            <a:pPr marL="1028700" lvl="1" indent="-571500">
              <a:buFont typeface="+mj-lt"/>
              <a:buAutoNum type="romanLcPeriod"/>
            </a:pPr>
            <a:r>
              <a:rPr lang="es-ES_tradnl" sz="2000" dirty="0"/>
              <a:t>Participar en la negociación del Tratado Multilateral</a:t>
            </a:r>
          </a:p>
        </p:txBody>
      </p:sp>
    </p:spTree>
    <p:extLst>
      <p:ext uri="{BB962C8B-B14F-4D97-AF65-F5344CB8AC3E}">
        <p14:creationId xmlns:p14="http://schemas.microsoft.com/office/powerpoint/2010/main" val="352740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Agenda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O" dirty="0"/>
              <a:t>Colombia y el Plan de Acción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>
                <a:solidFill>
                  <a:schemeClr val="accent5"/>
                </a:solidFill>
              </a:rPr>
              <a:t>Situación actual en materia de la deducibilidad de intereses en Colombia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Acción 4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Próximos desarrollos y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93660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2. Situación actual en materia de </a:t>
            </a:r>
            <a:br>
              <a:rPr lang="es-CO" sz="3200" b="1" dirty="0"/>
            </a:br>
            <a:r>
              <a:rPr lang="es-CO" sz="3200" b="1" dirty="0"/>
              <a:t>deducibilidad de intereses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/>
          </a:bodyPr>
          <a:lstStyle/>
          <a:p>
            <a:pPr algn="just"/>
            <a:r>
              <a:rPr lang="es-CO" sz="2300" b="1" dirty="0"/>
              <a:t>Artículo 117, ET.</a:t>
            </a:r>
            <a:r>
              <a:rPr lang="es-CO" sz="2300" dirty="0"/>
              <a:t> Dos reglas: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s-CO" sz="2300" dirty="0"/>
              <a:t>Los intereses causados a favor de entidades vigiladas por la SFC son plenamente deducibles.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s-CO" sz="2300" dirty="0"/>
              <a:t>Los intereses causados a favor de otras entidades son plenamente deducibles en lo que no exceda la tasa de usura.</a:t>
            </a:r>
            <a:endParaRPr lang="es-CO" sz="2300" b="1" dirty="0"/>
          </a:p>
          <a:p>
            <a:pPr algn="just"/>
            <a:r>
              <a:rPr lang="es-CO" sz="2300" b="1" dirty="0"/>
              <a:t>Artículo 118-1, ET. </a:t>
            </a:r>
            <a:r>
              <a:rPr lang="es-CO" sz="2300" dirty="0"/>
              <a:t>Subcapitalización. Varias reglas.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s-CO" sz="2300" dirty="0"/>
              <a:t>Límite al gasto por concepto de intereses. Opera en conjunto con lo previsto en el artículo 117, ET.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s-CO" sz="2300" dirty="0"/>
              <a:t>Se limita al gasto por concepto de intereses originados en </a:t>
            </a:r>
            <a:r>
              <a:rPr lang="es-CO" sz="2300" b="1" dirty="0"/>
              <a:t>deudas</a:t>
            </a:r>
            <a:r>
              <a:rPr lang="es-CO" sz="2300" dirty="0"/>
              <a:t>; de tal manera que su alcance es limitado. No cubre otros ‘gastos financieros’.</a:t>
            </a:r>
          </a:p>
          <a:p>
            <a:pPr lvl="1"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0106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2. Situación actual en materia de </a:t>
            </a:r>
            <a:br>
              <a:rPr lang="es-CO" sz="3200" b="1" dirty="0"/>
            </a:br>
            <a:r>
              <a:rPr lang="es-CO" sz="3200" b="1" dirty="0"/>
              <a:t>deducibilidad de intereses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/>
          </a:bodyPr>
          <a:lstStyle/>
          <a:p>
            <a:pPr algn="just"/>
            <a:r>
              <a:rPr lang="es-CO" sz="2300" b="1" dirty="0"/>
              <a:t>Artículo 118-1, ET. </a:t>
            </a:r>
            <a:r>
              <a:rPr lang="es-CO" sz="2300" dirty="0"/>
              <a:t>Subcapitalización. Varias reglas. (Cont.)</a:t>
            </a:r>
          </a:p>
          <a:p>
            <a:pPr marL="914400" lvl="1" indent="-457200" algn="just">
              <a:buFont typeface="+mj-lt"/>
              <a:buAutoNum type="alphaLcPeriod" startAt="3"/>
            </a:pPr>
            <a:r>
              <a:rPr lang="es-CO" sz="2300" dirty="0"/>
              <a:t>Toma como referencia el patrimonio líquido del contribuyente a 31 de diciembre del año inmediatamente anterior y establece una relación de 3:1.</a:t>
            </a:r>
          </a:p>
          <a:p>
            <a:pPr marL="914400" lvl="1" indent="-457200" algn="just">
              <a:buFont typeface="+mj-lt"/>
              <a:buAutoNum type="alphaLcPeriod" startAt="3"/>
            </a:pPr>
            <a:r>
              <a:rPr lang="es-CO" sz="2300" dirty="0"/>
              <a:t>Se prevén ciertas excepciones a la regla:</a:t>
            </a:r>
          </a:p>
          <a:p>
            <a:pPr marL="1428750" lvl="2" indent="-514350" algn="just">
              <a:buFont typeface="+mj-lt"/>
              <a:buAutoNum type="romanLcPeriod"/>
            </a:pPr>
            <a:r>
              <a:rPr lang="es-CO" sz="2300" dirty="0"/>
              <a:t>Entidades sometidas a la vigilancia de la SFC.</a:t>
            </a:r>
          </a:p>
          <a:p>
            <a:pPr marL="1428750" lvl="2" indent="-514350" algn="just">
              <a:buFont typeface="+mj-lt"/>
              <a:buAutoNum type="romanLcPeriod"/>
            </a:pPr>
            <a:r>
              <a:rPr lang="es-CO" sz="2300" dirty="0"/>
              <a:t>Vehículos de propósito especial para el desarrollo de proyectos de vivienda (4:1).</a:t>
            </a:r>
          </a:p>
          <a:p>
            <a:pPr marL="1428750" lvl="2" indent="-514350" algn="just">
              <a:buFont typeface="+mj-lt"/>
              <a:buAutoNum type="romanLcPeriod"/>
            </a:pPr>
            <a:r>
              <a:rPr lang="es-CO" sz="2300" dirty="0"/>
              <a:t>Vehículos de propósito especial para los casos de financiación de proyectos de infraestructura de servicios públicos.</a:t>
            </a:r>
          </a:p>
          <a:p>
            <a:pPr marL="1428750" lvl="2" indent="-514350" algn="just">
              <a:buFont typeface="+mj-lt"/>
              <a:buAutoNum type="romanLcPeriod"/>
            </a:pPr>
            <a:r>
              <a:rPr lang="es-CO" sz="2300" dirty="0"/>
              <a:t>Entidades vigiladas por la SFC que realicen </a:t>
            </a:r>
            <a:r>
              <a:rPr lang="es-CO" sz="2300" i="1" dirty="0" err="1"/>
              <a:t>factoring</a:t>
            </a:r>
            <a:r>
              <a:rPr lang="es-CO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103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2. Situación actual en materia de </a:t>
            </a:r>
            <a:br>
              <a:rPr lang="es-CO" sz="3200" b="1" dirty="0"/>
            </a:br>
            <a:r>
              <a:rPr lang="es-CO" sz="3200" b="1" dirty="0"/>
              <a:t>deducibilidad de intereses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8303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300" b="1" dirty="0"/>
              <a:t>Régimen de Precios de Transferencia: </a:t>
            </a:r>
            <a:r>
              <a:rPr lang="es-CO" sz="2300" dirty="0"/>
              <a:t>Los pagos a vinculados económicos del exterior por concepto de intereses se someten.</a:t>
            </a:r>
          </a:p>
          <a:p>
            <a:pPr algn="just"/>
            <a:endParaRPr lang="es-CO" sz="2300" dirty="0"/>
          </a:p>
          <a:p>
            <a:pPr algn="just"/>
            <a:r>
              <a:rPr lang="es-CO" sz="2300" dirty="0"/>
              <a:t>De manera preliminar puede decirse, respecto de la situación actual: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s-CO" sz="2300" dirty="0"/>
              <a:t>Existen </a:t>
            </a:r>
            <a:r>
              <a:rPr lang="es-CO" sz="2300" b="1" dirty="0"/>
              <a:t>varios controles</a:t>
            </a:r>
            <a:r>
              <a:rPr lang="es-CO" sz="2300" dirty="0"/>
              <a:t> en la deducción por concepto de intereses.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s-CO" sz="2300" dirty="0"/>
              <a:t>Las reglas actuales</a:t>
            </a:r>
            <a:r>
              <a:rPr lang="es-CO" sz="2300" b="1" dirty="0"/>
              <a:t> son fáciles de administrar </a:t>
            </a:r>
            <a:r>
              <a:rPr lang="es-CO" sz="2300" dirty="0"/>
              <a:t>por parte de contribuyentes y de la DIAN.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s-CO" sz="2300" dirty="0"/>
              <a:t>Las reglas actuales </a:t>
            </a:r>
            <a:r>
              <a:rPr lang="es-CO" sz="2300" b="1" dirty="0"/>
              <a:t>no riñen con las disposiciones de los CDI</a:t>
            </a:r>
            <a:r>
              <a:rPr lang="es-CO" sz="2300" dirty="0"/>
              <a:t> en materia de no discriminación y precios de transferencia.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es-CO" sz="2300" dirty="0"/>
              <a:t>Efectivamente </a:t>
            </a:r>
            <a:r>
              <a:rPr lang="es-CO" sz="2300" b="1" dirty="0"/>
              <a:t>mitiga el sesgo entre deuda y capital</a:t>
            </a:r>
            <a:r>
              <a:rPr lang="es-CO" sz="2300" dirty="0"/>
              <a:t>.</a:t>
            </a:r>
          </a:p>
          <a:p>
            <a:pPr marL="914400" lvl="1" indent="-457200" algn="just">
              <a:buFont typeface="+mj-lt"/>
              <a:buAutoNum type="alphaLcPeriod"/>
            </a:pPr>
            <a:endParaRPr lang="es-CO" sz="1900" dirty="0"/>
          </a:p>
          <a:p>
            <a:pPr algn="just"/>
            <a:endParaRPr lang="es-CO" sz="2300" dirty="0"/>
          </a:p>
        </p:txBody>
      </p:sp>
    </p:spTree>
    <p:extLst>
      <p:ext uri="{BB962C8B-B14F-4D97-AF65-F5344CB8AC3E}">
        <p14:creationId xmlns:p14="http://schemas.microsoft.com/office/powerpoint/2010/main" val="34559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Agenda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O" dirty="0"/>
              <a:t>Colombia y el Plan de Acción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Situación actual en materia de la deducibilidad de intereses en Colombia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Acción 4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Próximos desarrollos y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169254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2. Situación actual en materia de </a:t>
            </a:r>
            <a:br>
              <a:rPr lang="es-CO" sz="3200" b="1" dirty="0"/>
            </a:br>
            <a:r>
              <a:rPr lang="es-CO" sz="3200" b="1" dirty="0"/>
              <a:t>deducibilidad de intereses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8303"/>
          </a:xfrm>
        </p:spPr>
        <p:txBody>
          <a:bodyPr>
            <a:normAutofit/>
          </a:bodyPr>
          <a:lstStyle/>
          <a:p>
            <a:pPr algn="just"/>
            <a:r>
              <a:rPr lang="es-CO" sz="2300" dirty="0"/>
              <a:t>Y, ¿qué sucede en la Alianza Pacífico?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84526"/>
              </p:ext>
            </p:extLst>
          </p:nvPr>
        </p:nvGraphicFramePr>
        <p:xfrm>
          <a:off x="457199" y="2820711"/>
          <a:ext cx="8229600" cy="3672317"/>
        </p:xfrm>
        <a:graphic>
          <a:graphicData uri="http://schemas.openxmlformats.org/drawingml/2006/table">
            <a:tbl>
              <a:tblPr firstRow="1" bandRow="1"/>
              <a:tblGrid>
                <a:gridCol w="314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s-CO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Colombia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México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Chile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Perú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b="1" dirty="0"/>
                        <a:t>Razó</a:t>
                      </a:r>
                      <a:r>
                        <a:rPr lang="es-CO" sz="1800" b="1" baseline="0" dirty="0"/>
                        <a:t>n de endeudamiento</a:t>
                      </a:r>
                      <a:endParaRPr lang="es-CO" sz="18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3:1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3:1*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3:1 o 50%</a:t>
                      </a:r>
                      <a:r>
                        <a:rPr lang="es-CO" sz="1800" baseline="0" dirty="0"/>
                        <a:t> RL</a:t>
                      </a:r>
                      <a:endParaRPr lang="es-CO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3:1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b="1" dirty="0"/>
                        <a:t>Pagos</a:t>
                      </a:r>
                      <a:r>
                        <a:rPr lang="es-CO" sz="1800" b="1" baseline="0" dirty="0"/>
                        <a:t> a VEE o VEI</a:t>
                      </a:r>
                      <a:endParaRPr lang="es-CO" sz="18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b="1" dirty="0"/>
                        <a:t>Pagos a TI</a:t>
                      </a:r>
                      <a:r>
                        <a:rPr lang="es-CO" sz="1800" b="1" baseline="0" dirty="0"/>
                        <a:t>E o TII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No.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No.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No.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b="1" dirty="0"/>
                        <a:t>Gasto</a:t>
                      </a:r>
                      <a:r>
                        <a:rPr lang="es-CO" sz="1800" b="1" baseline="0" dirty="0"/>
                        <a:t> financiero por intereses</a:t>
                      </a:r>
                      <a:endParaRPr lang="es-CO" sz="18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b="1" dirty="0"/>
                        <a:t>Gasto financiero por diferencia en cambio en el capital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No.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No.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No.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b="1" dirty="0"/>
                        <a:t>Origen</a:t>
                      </a:r>
                      <a:r>
                        <a:rPr lang="es-CO" sz="1800" b="1" baseline="0" dirty="0"/>
                        <a:t> en deudas</a:t>
                      </a:r>
                      <a:endParaRPr lang="es-CO" sz="18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54">
                <a:tc>
                  <a:txBody>
                    <a:bodyPr/>
                    <a:lstStyle/>
                    <a:p>
                      <a:r>
                        <a:rPr lang="es-CO" sz="1800" b="1" dirty="0"/>
                        <a:t>Régimen</a:t>
                      </a:r>
                      <a:r>
                        <a:rPr lang="es-CO" sz="1800" b="1" baseline="0" dirty="0"/>
                        <a:t> de precios de transferencia</a:t>
                      </a:r>
                      <a:endParaRPr lang="es-CO" sz="18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Si.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5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35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Agenda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O" dirty="0"/>
              <a:t>Colombia y el Plan de Acción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Situación actual en materia de la deducibilidad de intereses en Colombia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>
                <a:solidFill>
                  <a:schemeClr val="accent1"/>
                </a:solidFill>
              </a:rPr>
              <a:t>Acción 4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Próximos desarrollos y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421087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3. Acción 4 de BEPS</a:t>
            </a:r>
          </a:p>
        </p:txBody>
      </p:sp>
      <p:sp>
        <p:nvSpPr>
          <p:cNvPr id="25" name="Marcador de contenido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CO" sz="2300" dirty="0"/>
              <a:t>¿Cuál fue la problemática que identificó BEPS?</a:t>
            </a:r>
          </a:p>
          <a:p>
            <a:pPr marL="0" indent="0" algn="just">
              <a:buNone/>
            </a:pPr>
            <a:endParaRPr lang="es-CO" sz="2300" dirty="0"/>
          </a:p>
          <a:p>
            <a:pPr algn="just"/>
            <a:r>
              <a:rPr lang="es-CO" sz="2300" dirty="0"/>
              <a:t>¿Cuál es el propósito de la Acción 4 de BEPS?</a:t>
            </a:r>
          </a:p>
          <a:p>
            <a:pPr algn="just"/>
            <a:endParaRPr lang="es-CO" sz="2300" dirty="0"/>
          </a:p>
          <a:p>
            <a:pPr algn="just"/>
            <a:r>
              <a:rPr lang="es-CO" sz="2300" dirty="0"/>
              <a:t>¿Cuál es el </a:t>
            </a:r>
            <a:r>
              <a:rPr lang="es-CO" sz="2300" i="1" dirty="0"/>
              <a:t>status </a:t>
            </a:r>
            <a:r>
              <a:rPr lang="es-CO" sz="2300" dirty="0"/>
              <a:t>de la Acción 4 de BEPS?</a:t>
            </a:r>
          </a:p>
          <a:p>
            <a:pPr algn="just"/>
            <a:endParaRPr lang="es-CO" sz="2300" dirty="0"/>
          </a:p>
          <a:p>
            <a:pPr algn="just"/>
            <a:r>
              <a:rPr lang="es-CO" sz="2300" dirty="0"/>
              <a:t>¿Algo más? </a:t>
            </a:r>
            <a:r>
              <a:rPr lang="es-CO" sz="2300" dirty="0">
                <a:sym typeface="Wingdings" panose="05000000000000000000" pitchFamily="2" charset="2"/>
              </a:rPr>
              <a:t> Acción 3 - CFC</a:t>
            </a:r>
            <a:endParaRPr lang="es-CO" sz="2300" dirty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720762" y="4218790"/>
            <a:ext cx="344479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731605" y="4701330"/>
            <a:ext cx="50509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AT1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1605" y="3334133"/>
            <a:ext cx="50509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BT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161309" y="3259723"/>
            <a:ext cx="969818" cy="494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/>
              <a:t>Cash.Co</a:t>
            </a:r>
            <a:endParaRPr lang="es-CO" dirty="0"/>
          </a:p>
        </p:txBody>
      </p:sp>
      <p:sp>
        <p:nvSpPr>
          <p:cNvPr id="28" name="Rectángulo 27"/>
          <p:cNvSpPr/>
          <p:nvPr/>
        </p:nvSpPr>
        <p:spPr>
          <a:xfrm>
            <a:off x="2161309" y="4623178"/>
            <a:ext cx="969818" cy="4948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/>
              <a:t>Act.Co</a:t>
            </a:r>
            <a:endParaRPr lang="es-CO" dirty="0"/>
          </a:p>
        </p:txBody>
      </p:sp>
      <p:cxnSp>
        <p:nvCxnSpPr>
          <p:cNvPr id="29" name="Conector recto 28"/>
          <p:cNvCxnSpPr/>
          <p:nvPr/>
        </p:nvCxnSpPr>
        <p:spPr>
          <a:xfrm>
            <a:off x="628650" y="2791772"/>
            <a:ext cx="3536908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2161309" y="1892526"/>
            <a:ext cx="969818" cy="494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/>
              <a:t>Hold.Co</a:t>
            </a:r>
            <a:endParaRPr lang="es-CO" dirty="0"/>
          </a:p>
        </p:txBody>
      </p:sp>
      <p:cxnSp>
        <p:nvCxnSpPr>
          <p:cNvPr id="32" name="Conector recto de flecha 31"/>
          <p:cNvCxnSpPr>
            <a:stCxn id="30" idx="2"/>
            <a:endCxn id="27" idx="0"/>
          </p:cNvCxnSpPr>
          <p:nvPr/>
        </p:nvCxnSpPr>
        <p:spPr>
          <a:xfrm>
            <a:off x="2646218" y="2387385"/>
            <a:ext cx="0" cy="872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27" idx="2"/>
            <a:endCxn id="28" idx="0"/>
          </p:cNvCxnSpPr>
          <p:nvPr/>
        </p:nvCxnSpPr>
        <p:spPr>
          <a:xfrm>
            <a:off x="2646218" y="3754582"/>
            <a:ext cx="0" cy="868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curvado 36"/>
          <p:cNvCxnSpPr>
            <a:stCxn id="30" idx="1"/>
            <a:endCxn id="27" idx="1"/>
          </p:cNvCxnSpPr>
          <p:nvPr/>
        </p:nvCxnSpPr>
        <p:spPr>
          <a:xfrm rot="10800000" flipV="1">
            <a:off x="2161309" y="2139955"/>
            <a:ext cx="12700" cy="1367197"/>
          </a:xfrm>
          <a:prstGeom prst="curvedConnector3">
            <a:avLst>
              <a:gd name="adj1" fmla="val 3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731605" y="1972648"/>
            <a:ext cx="50509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AT2</a:t>
            </a:r>
          </a:p>
        </p:txBody>
      </p:sp>
      <p:sp>
        <p:nvSpPr>
          <p:cNvPr id="40" name="CuadroTexto 39"/>
          <p:cNvSpPr txBox="1"/>
          <p:nvPr/>
        </p:nvSpPr>
        <p:spPr>
          <a:xfrm rot="16200000">
            <a:off x="1211521" y="2607105"/>
            <a:ext cx="8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Aporte</a:t>
            </a:r>
          </a:p>
        </p:txBody>
      </p:sp>
      <p:cxnSp>
        <p:nvCxnSpPr>
          <p:cNvPr id="42" name="Conector curvado 41"/>
          <p:cNvCxnSpPr>
            <a:stCxn id="27" idx="1"/>
            <a:endCxn id="28" idx="1"/>
          </p:cNvCxnSpPr>
          <p:nvPr/>
        </p:nvCxnSpPr>
        <p:spPr>
          <a:xfrm rot="10800000" flipV="1">
            <a:off x="2161309" y="3507152"/>
            <a:ext cx="12700" cy="1363455"/>
          </a:xfrm>
          <a:prstGeom prst="curvedConnector3">
            <a:avLst>
              <a:gd name="adj1" fmla="val 3109094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 rot="16200000">
            <a:off x="1069200" y="4034123"/>
            <a:ext cx="107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Préstamo</a:t>
            </a:r>
          </a:p>
        </p:txBody>
      </p:sp>
      <p:cxnSp>
        <p:nvCxnSpPr>
          <p:cNvPr id="49" name="Conector curvado 48"/>
          <p:cNvCxnSpPr>
            <a:stCxn id="28" idx="3"/>
            <a:endCxn id="27" idx="3"/>
          </p:cNvCxnSpPr>
          <p:nvPr/>
        </p:nvCxnSpPr>
        <p:spPr>
          <a:xfrm flipV="1">
            <a:off x="3131127" y="3507153"/>
            <a:ext cx="12700" cy="1363455"/>
          </a:xfrm>
          <a:prstGeom prst="curvedConnector3">
            <a:avLst>
              <a:gd name="adj1" fmla="val 3327268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CuadroTexto 50"/>
          <p:cNvSpPr txBox="1"/>
          <p:nvPr/>
        </p:nvSpPr>
        <p:spPr>
          <a:xfrm rot="5400000">
            <a:off x="3249976" y="3975889"/>
            <a:ext cx="118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Intereses excesivos</a:t>
            </a:r>
          </a:p>
        </p:txBody>
      </p:sp>
    </p:spTree>
    <p:extLst>
      <p:ext uri="{BB962C8B-B14F-4D97-AF65-F5344CB8AC3E}">
        <p14:creationId xmlns:p14="http://schemas.microsoft.com/office/powerpoint/2010/main" val="241973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3. Acción 4 de BEPS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Marcador de contenido 2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/>
                <a:r>
                  <a:rPr lang="es-CO" sz="2000" dirty="0"/>
                  <a:t>Las reglas actuales en ocasiones no logran el efecto deseado. En algunos casos, pueden ser fácilmente eludidas.</a:t>
                </a:r>
              </a:p>
              <a:p>
                <a:pPr algn="just"/>
                <a:r>
                  <a:rPr lang="es-CO" sz="2000" dirty="0"/>
                  <a:t>Se hace necesario diseñar mejores instrumentos para evitar la erosión de la base gravable a través de la deducción excesiva de intereses.</a:t>
                </a:r>
              </a:p>
              <a:p>
                <a:pPr lvl="1" algn="just"/>
                <a:r>
                  <a:rPr lang="es-CO" sz="2000" b="1" i="1" dirty="0"/>
                  <a:t>De </a:t>
                </a:r>
                <a:r>
                  <a:rPr lang="es-CO" sz="2000" b="1" i="1" dirty="0" err="1"/>
                  <a:t>minimis</a:t>
                </a:r>
                <a:r>
                  <a:rPr lang="es-CO" sz="2000" dirty="0"/>
                  <a:t>: Monto de intereses cuya deducción será aceptada sin mayores restricciones.</a:t>
                </a:r>
              </a:p>
              <a:p>
                <a:pPr lvl="1" algn="just"/>
                <a:r>
                  <a:rPr lang="es-CO" sz="2000" b="1" i="1" dirty="0"/>
                  <a:t>Regla de razón fija</a:t>
                </a:r>
                <a:r>
                  <a:rPr lang="es-CO" sz="2000" dirty="0"/>
                  <a:t>: Se permite la deducción de intereses hasta que se cumpla la relación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𝐼𝑛𝑡𝑒𝑟𝑒𝑠𝑒𝑠</m:t>
                        </m:r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𝑁𝑒𝑡𝑜𝑠</m:t>
                        </m:r>
                      </m:num>
                      <m:den>
                        <m:sSub>
                          <m:sSubPr>
                            <m:ctrlP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𝐸𝐵𝐼𝑇𝐷𝐴</m:t>
                            </m:r>
                          </m:e>
                          <m:sub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</m:oMath>
                </a14:m>
                <a:r>
                  <a:rPr lang="es-CO" sz="2000" i="1" dirty="0"/>
                  <a:t>. </a:t>
                </a:r>
                <a:r>
                  <a:rPr lang="es-CO" sz="2000" dirty="0"/>
                  <a:t>La razón debe oscilar entre 10% y 30%.</a:t>
                </a:r>
              </a:p>
              <a:p>
                <a:pPr lvl="1" algn="just"/>
                <a:r>
                  <a:rPr lang="es-CO" sz="2000" b="1" i="1" dirty="0"/>
                  <a:t>Regla de razón grupal</a:t>
                </a:r>
                <a:r>
                  <a:rPr lang="es-CO" sz="2000" dirty="0"/>
                  <a:t>: Tener en consideración el nivel de endeudamiento del grupo cuando ese indicador es mayor que la RRF.</a:t>
                </a:r>
              </a:p>
              <a:p>
                <a:pPr lvl="1" algn="just"/>
                <a:r>
                  <a:rPr lang="es-CO" sz="2000" dirty="0"/>
                  <a:t>Otras consideraciones: uso de excesos o déficits de capacidad de endeudamiento.</a:t>
                </a:r>
              </a:p>
            </p:txBody>
          </p:sp>
        </mc:Choice>
        <mc:Fallback>
          <p:sp>
            <p:nvSpPr>
              <p:cNvPr id="25" name="Marcador de contenido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1401" r="-850" b="-504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37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3. Acción 4 de BEPS</a:t>
            </a:r>
          </a:p>
        </p:txBody>
      </p:sp>
      <p:sp>
        <p:nvSpPr>
          <p:cNvPr id="25" name="Marcador de contenido 2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2000" dirty="0"/>
              <a:t>El principio fundamental detrás de la propuesta es que la deducción por concepto de intereses estén </a:t>
            </a:r>
            <a:r>
              <a:rPr lang="es-CO" sz="2000" b="1" u="sng" dirty="0"/>
              <a:t>directamente</a:t>
            </a:r>
            <a:r>
              <a:rPr lang="es-CO" sz="2000" dirty="0"/>
              <a:t> relacionadas con la actividad económica.</a:t>
            </a:r>
          </a:p>
          <a:p>
            <a:pPr algn="just"/>
            <a:endParaRPr lang="es-CO" sz="2000" i="1" dirty="0"/>
          </a:p>
        </p:txBody>
      </p:sp>
    </p:spTree>
    <p:extLst>
      <p:ext uri="{BB962C8B-B14F-4D97-AF65-F5344CB8AC3E}">
        <p14:creationId xmlns:p14="http://schemas.microsoft.com/office/powerpoint/2010/main" val="1307707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Agenda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O" dirty="0"/>
              <a:t>Colombia y el Plan de Acción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Situación actual en materia de la deducibilidad de intereses en Colombia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Acción 4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>
                <a:solidFill>
                  <a:schemeClr val="accent1"/>
                </a:solidFill>
              </a:rPr>
              <a:t>Próximos desarrollos y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2114651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4. Próximos desarrollos y conclusiones generales</a:t>
            </a:r>
          </a:p>
        </p:txBody>
      </p:sp>
      <p:sp>
        <p:nvSpPr>
          <p:cNvPr id="25" name="Marcador de contenido 2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O" sz="2400" dirty="0"/>
              <a:t>La adopción de las recomendaciones de BEPS en Colombia es una realidad. Sin embargo, se hará de acuerdo con las necesidades fiscales del país.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Las recomendaciones de BEPS deben ser analizadas de manera integral y no de manera separada.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Nuevos desarrollos en materia de Acción 4 para el sector financiero y asegurador.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Es realmente importante participar enviando comentarios a la OCDE sobre los borradores de discusión.</a:t>
            </a:r>
          </a:p>
        </p:txBody>
      </p:sp>
    </p:spTree>
    <p:extLst>
      <p:ext uri="{BB962C8B-B14F-4D97-AF65-F5344CB8AC3E}">
        <p14:creationId xmlns:p14="http://schemas.microsoft.com/office/powerpoint/2010/main" val="1237147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55417"/>
          </a:xfrm>
        </p:spPr>
        <p:txBody>
          <a:bodyPr>
            <a:noAutofit/>
          </a:bodyPr>
          <a:lstStyle/>
          <a:p>
            <a:r>
              <a:rPr lang="es-ES" b="1" u="sng" dirty="0"/>
              <a:t>Limite créditos financieros – Acción 4 BEPS. Deducciones de intereses y otros pagos</a:t>
            </a:r>
          </a:p>
          <a:p>
            <a:endParaRPr lang="es-ES" b="1" i="1" dirty="0"/>
          </a:p>
          <a:p>
            <a:r>
              <a:rPr lang="es-ES" b="1" dirty="0"/>
              <a:t>Natalia Aristizábal Mora</a:t>
            </a:r>
          </a:p>
          <a:p>
            <a:r>
              <a:rPr lang="es-ES" b="1" dirty="0"/>
              <a:t>Gustavo A. Peralta Figueredo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28259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Agenda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O" dirty="0">
                <a:solidFill>
                  <a:schemeClr val="accent5"/>
                </a:solidFill>
              </a:rPr>
              <a:t>Colombia y el Plan de Acción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Situación actual en materia de la deducibilidad de intereses en Colombia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Acción 4 de BEPS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  <a:p>
            <a:pPr marL="514350" indent="-514350" algn="just">
              <a:buFont typeface="+mj-lt"/>
              <a:buAutoNum type="arabicPeriod"/>
            </a:pPr>
            <a:r>
              <a:rPr lang="es-CO" dirty="0"/>
              <a:t>Próximos desarrollos y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408038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Economía digital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Neutralizar los efectos de los instrumentos híbridos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Refuerzo de la normatividad sobre CFC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Limitar la erosión de la base imponible por vía de deducciones en el interés y otros pagos financieros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Combatir las prácticas tributarias perniciosas, teniendo en cuenta la transparencia y la sustancia.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Impedir la utilización abusiva de </a:t>
            </a:r>
            <a:r>
              <a:rPr lang="es-CO" sz="1500" b="1" dirty="0" err="1"/>
              <a:t>CDIs</a:t>
            </a:r>
            <a:endParaRPr lang="es-CO" sz="1500" b="1" dirty="0"/>
          </a:p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Normas para impedir la no configuración artificiosa de un E.P.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Intangibles  (PT)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500" b="1" dirty="0"/>
              <a:t>Riesgo y capital</a:t>
            </a:r>
            <a:r>
              <a:rPr lang="es-CO" sz="1500" dirty="0"/>
              <a:t> </a:t>
            </a:r>
            <a:r>
              <a:rPr lang="es-CO" sz="1500" b="1" dirty="0"/>
              <a:t>(PT)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37" y="2549569"/>
            <a:ext cx="1044685" cy="1147802"/>
          </a:xfrm>
          <a:prstGeom prst="rect">
            <a:avLst/>
          </a:prstGeom>
        </p:spPr>
      </p:pic>
      <p:pic>
        <p:nvPicPr>
          <p:cNvPr id="8" name="Picture 2" descr="http://asset.keepeek-cache.com/medias/domain21/_pdf/media2197/341821-7iwwa0yrlk/large/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45" y="1229835"/>
            <a:ext cx="1034571" cy="11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1" y="5248861"/>
            <a:ext cx="1050982" cy="12077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02" y="3789040"/>
            <a:ext cx="1048120" cy="1284289"/>
          </a:xfrm>
          <a:prstGeom prst="rect">
            <a:avLst/>
          </a:prstGeom>
        </p:spPr>
      </p:pic>
      <p:pic>
        <p:nvPicPr>
          <p:cNvPr id="11" name="Picture 6" descr="http://asset.keepeek-cache.com/medias/domain21/_pdf/media2193/341179-dt609axyx8/large/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2549569"/>
            <a:ext cx="1051000" cy="114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06927"/>
            <a:ext cx="1051000" cy="11632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97" y="3789041"/>
            <a:ext cx="1086131" cy="12165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97" y="5252168"/>
            <a:ext cx="1115251" cy="11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Font typeface="+mj-lt"/>
              <a:buAutoNum type="arabicPeriod" startAt="10"/>
            </a:pPr>
            <a:r>
              <a:rPr lang="es-CO" b="1" dirty="0"/>
              <a:t>Otras transacciones de alto riesgo (PT)</a:t>
            </a:r>
          </a:p>
          <a:p>
            <a:pPr algn="just">
              <a:buFont typeface="+mj-lt"/>
              <a:buAutoNum type="arabicPeriod" startAt="10"/>
            </a:pPr>
            <a:endParaRPr lang="es-CO" b="1" dirty="0"/>
          </a:p>
          <a:p>
            <a:pPr algn="just">
              <a:buFont typeface="+mj-lt"/>
              <a:buAutoNum type="arabicPeriod" startAt="10"/>
            </a:pPr>
            <a:r>
              <a:rPr lang="es-CO" b="1" dirty="0"/>
              <a:t>Establecer metodologías para la recopilación y el análisis de datos sobre la BEPS y sobre las acciones para enfrentarse</a:t>
            </a:r>
          </a:p>
          <a:p>
            <a:pPr algn="just">
              <a:buFont typeface="+mj-lt"/>
              <a:buAutoNum type="arabicPeriod" startAt="10"/>
            </a:pPr>
            <a:endParaRPr lang="es-CO" b="1" dirty="0"/>
          </a:p>
          <a:p>
            <a:pPr algn="just">
              <a:buFont typeface="+mj-lt"/>
              <a:buAutoNum type="arabicPeriod" startAt="10"/>
            </a:pPr>
            <a:r>
              <a:rPr lang="es-CO" b="1" dirty="0"/>
              <a:t>Exigir a los contribuyentes que revelen sus mecanismos de planeación fiscal agresiva</a:t>
            </a:r>
          </a:p>
          <a:p>
            <a:pPr algn="just">
              <a:buFont typeface="+mj-lt"/>
              <a:buAutoNum type="arabicPeriod" startAt="10"/>
            </a:pPr>
            <a:endParaRPr lang="es-CO" b="1" dirty="0"/>
          </a:p>
          <a:p>
            <a:pPr algn="just">
              <a:buFont typeface="+mj-lt"/>
              <a:buAutoNum type="arabicPeriod" startAt="10"/>
            </a:pPr>
            <a:r>
              <a:rPr lang="es-CO" b="1" dirty="0"/>
              <a:t>Reexaminar la documentación sobre       precios de transferencia</a:t>
            </a:r>
          </a:p>
          <a:p>
            <a:pPr algn="just">
              <a:buFont typeface="+mj-lt"/>
              <a:buAutoNum type="arabicPeriod" startAt="10"/>
            </a:pPr>
            <a:endParaRPr lang="es-CO" b="1" dirty="0"/>
          </a:p>
          <a:p>
            <a:pPr algn="just">
              <a:buFont typeface="+mj-lt"/>
              <a:buAutoNum type="arabicPeriod" startAt="10"/>
            </a:pPr>
            <a:r>
              <a:rPr lang="es-CO" b="1" dirty="0"/>
              <a:t>Hacer más efectivo los mecanismo de resolución de controversias</a:t>
            </a:r>
          </a:p>
          <a:p>
            <a:pPr algn="just">
              <a:buFont typeface="+mj-lt"/>
              <a:buAutoNum type="arabicPeriod" startAt="10"/>
            </a:pPr>
            <a:endParaRPr lang="es-CO" b="1" dirty="0"/>
          </a:p>
          <a:p>
            <a:pPr algn="just">
              <a:buFont typeface="+mj-lt"/>
              <a:buAutoNum type="arabicPeriod" startAt="10"/>
            </a:pPr>
            <a:r>
              <a:rPr lang="es-CO" b="1" dirty="0"/>
              <a:t>Desarrollar un instrumento multilateral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30" y="1471113"/>
            <a:ext cx="1392602" cy="15326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30" y="3247994"/>
            <a:ext cx="1368152" cy="159809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06" y="1435330"/>
            <a:ext cx="1392603" cy="169995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69062"/>
            <a:ext cx="1368152" cy="152809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1" y="5002080"/>
            <a:ext cx="1612185" cy="18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s-CO" sz="2400" b="1" dirty="0"/>
              <a:t>COMPROMISO DE LOS 44+ PAÍSES PARTÍCIPES EN BEPS (enfoque integral):</a:t>
            </a:r>
          </a:p>
          <a:p>
            <a:pPr marL="0" indent="0">
              <a:buNone/>
            </a:pPr>
            <a:r>
              <a:rPr lang="es-CO" sz="2400" b="1" dirty="0"/>
              <a:t>	</a:t>
            </a:r>
            <a:r>
              <a:rPr lang="es-CO" sz="2000" dirty="0"/>
              <a:t>Adoptar e implementar el </a:t>
            </a:r>
            <a:r>
              <a:rPr lang="es-CO" sz="2000" b="1" dirty="0"/>
              <a:t>paquete</a:t>
            </a:r>
            <a:r>
              <a:rPr lang="es-CO" sz="2000" dirty="0"/>
              <a:t> de medidas acordadas.</a:t>
            </a:r>
            <a:endParaRPr lang="es-CO" sz="2400" b="1" dirty="0"/>
          </a:p>
          <a:p>
            <a:pPr marL="342900" indent="-342900">
              <a:buFont typeface="Arial"/>
              <a:buChar char="•"/>
            </a:pPr>
            <a:r>
              <a:rPr lang="es-CO" sz="2400" b="1" dirty="0"/>
              <a:t>PAQUETE DE MEDIDAS: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sz="2000" dirty="0"/>
              <a:t>Estándares mínimos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sz="2000" dirty="0"/>
              <a:t>Actualización de disposiciones existentes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sz="2000" dirty="0"/>
              <a:t>Enfoques comunes en relación con ciertos aspectos de política tributaria general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O" sz="2000" dirty="0"/>
              <a:t>Guías basadas en mejores prácticas</a:t>
            </a:r>
          </a:p>
          <a:p>
            <a:endParaRPr lang="es-CO" sz="1500" b="1" dirty="0"/>
          </a:p>
        </p:txBody>
      </p:sp>
    </p:spTree>
    <p:extLst>
      <p:ext uri="{BB962C8B-B14F-4D97-AF65-F5344CB8AC3E}">
        <p14:creationId xmlns:p14="http://schemas.microsoft.com/office/powerpoint/2010/main" val="360493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9552" y="1412776"/>
            <a:ext cx="8208912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CO" sz="2400" b="1"/>
              <a:t>Estándares mínimos:</a:t>
            </a:r>
          </a:p>
          <a:p>
            <a:endParaRPr lang="es-CO" sz="2400" b="1"/>
          </a:p>
          <a:p>
            <a:pPr lvl="1"/>
            <a:r>
              <a:rPr lang="es-CO" sz="2000" b="1"/>
              <a:t>1.1. Prevenir el abuso de los tratados</a:t>
            </a:r>
          </a:p>
          <a:p>
            <a:pPr lvl="1"/>
            <a:r>
              <a:rPr lang="es-CO" sz="2000" b="1"/>
              <a:t>	para evitar la doble imposición</a:t>
            </a:r>
          </a:p>
          <a:p>
            <a:pPr lvl="1"/>
            <a:endParaRPr lang="es-CO" sz="2000" b="1"/>
          </a:p>
          <a:p>
            <a:pPr lvl="1"/>
            <a:r>
              <a:rPr lang="es-CO" sz="2000" b="1"/>
              <a:t>1.2. Asegurar el proceso de resolución</a:t>
            </a:r>
          </a:p>
          <a:p>
            <a:pPr lvl="1"/>
            <a:r>
              <a:rPr lang="es-CO" sz="2000" b="1"/>
              <a:t>	de conflictos (</a:t>
            </a:r>
            <a:r>
              <a:rPr lang="es-CO" sz="2000" b="1" i="1"/>
              <a:t>MAP</a:t>
            </a:r>
            <a:r>
              <a:rPr lang="es-CO" sz="2000" b="1"/>
              <a:t>)</a:t>
            </a:r>
          </a:p>
          <a:p>
            <a:pPr lvl="1"/>
            <a:endParaRPr lang="es-CO" sz="2000" b="1"/>
          </a:p>
          <a:p>
            <a:pPr lvl="1"/>
            <a:r>
              <a:rPr lang="es-CO" sz="2000" b="1"/>
              <a:t>1.3. Estandarizar el Reporte</a:t>
            </a:r>
          </a:p>
          <a:p>
            <a:pPr lvl="1"/>
            <a:r>
              <a:rPr lang="es-CO" sz="2000" b="1"/>
              <a:t>	</a:t>
            </a:r>
            <a:r>
              <a:rPr lang="es-CO" sz="2000" b="1" i="1"/>
              <a:t>Country-by-country</a:t>
            </a:r>
          </a:p>
          <a:p>
            <a:pPr lvl="1"/>
            <a:endParaRPr lang="es-CO" sz="2000" b="1" i="1"/>
          </a:p>
          <a:p>
            <a:pPr lvl="1"/>
            <a:r>
              <a:rPr lang="es-CO" sz="2000" b="1"/>
              <a:t>1.4. Fortalecer el proceso de revisión</a:t>
            </a:r>
          </a:p>
          <a:p>
            <a:pPr lvl="1"/>
            <a:r>
              <a:rPr lang="es-CO" sz="2000" b="1"/>
              <a:t>	paritaria para prevenir las prácticas</a:t>
            </a:r>
          </a:p>
          <a:p>
            <a:pPr lvl="1"/>
            <a:r>
              <a:rPr lang="es-CO" sz="2000" b="1"/>
              <a:t>	fiscales nocivas</a:t>
            </a:r>
          </a:p>
          <a:p>
            <a:pPr lvl="1"/>
            <a:endParaRPr lang="es-CO" sz="2000" b="1"/>
          </a:p>
          <a:p>
            <a:endParaRPr lang="es-CO" sz="2400" b="1"/>
          </a:p>
          <a:p>
            <a:endParaRPr lang="es-CO" sz="2400"/>
          </a:p>
          <a:p>
            <a:pPr lvl="1"/>
            <a:endParaRPr lang="es-CO" sz="2000"/>
          </a:p>
          <a:p>
            <a:pPr marL="971550" lvl="1" indent="-514350">
              <a:buAutoNum type="romanLcParenBoth"/>
            </a:pPr>
            <a:endParaRPr lang="es-CO" sz="2000"/>
          </a:p>
          <a:p>
            <a:pPr lvl="1"/>
            <a:endParaRPr lang="es-CO" sz="2400" b="1"/>
          </a:p>
        </p:txBody>
      </p:sp>
      <p:sp>
        <p:nvSpPr>
          <p:cNvPr id="7" name="Right Brace 4"/>
          <p:cNvSpPr/>
          <p:nvPr/>
        </p:nvSpPr>
        <p:spPr>
          <a:xfrm>
            <a:off x="5724128" y="2276872"/>
            <a:ext cx="227456" cy="104862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3"/>
          <p:cNvSpPr/>
          <p:nvPr/>
        </p:nvSpPr>
        <p:spPr>
          <a:xfrm>
            <a:off x="5652120" y="3933056"/>
            <a:ext cx="216024" cy="60709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14"/>
          <p:cNvSpPr/>
          <p:nvPr/>
        </p:nvSpPr>
        <p:spPr>
          <a:xfrm>
            <a:off x="5796136" y="4869160"/>
            <a:ext cx="227456" cy="93824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/>
          <p:nvPr/>
        </p:nvSpPr>
        <p:spPr>
          <a:xfrm>
            <a:off x="6084168" y="2420888"/>
            <a:ext cx="2762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/>
              <a:t>Convenios bilaterales</a:t>
            </a:r>
          </a:p>
          <a:p>
            <a:pPr marL="285750" indent="-285750">
              <a:buFont typeface="Arial"/>
              <a:buChar char="•"/>
            </a:pPr>
            <a:r>
              <a:rPr lang="es-CO"/>
              <a:t>Instrumento Multilateral</a:t>
            </a:r>
          </a:p>
          <a:p>
            <a:r>
              <a:rPr lang="es-CO"/>
              <a:t>(</a:t>
            </a:r>
            <a:r>
              <a:rPr lang="es-CO" i="1"/>
              <a:t>MLI</a:t>
            </a:r>
            <a:r>
              <a:rPr lang="es-CO"/>
              <a:t>)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6084168" y="3717032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1600"/>
              <a:t>Suscripción del Acuerdo</a:t>
            </a:r>
          </a:p>
          <a:p>
            <a:r>
              <a:rPr lang="es-CO" sz="1600"/>
              <a:t>Multilateral de Autoridades </a:t>
            </a:r>
          </a:p>
          <a:p>
            <a:r>
              <a:rPr lang="es-CO" sz="1600"/>
              <a:t>Competentes (</a:t>
            </a:r>
            <a:r>
              <a:rPr lang="es-CO" sz="1600" i="1"/>
              <a:t>MCAA</a:t>
            </a:r>
            <a:r>
              <a:rPr lang="es-CO" sz="1600"/>
              <a:t>) +</a:t>
            </a:r>
          </a:p>
          <a:p>
            <a:r>
              <a:rPr lang="es-CO" sz="1600"/>
              <a:t>Decreto de Documentación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012161" y="494116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O" sz="1600" dirty="0"/>
              <a:t>Revisión de regímenes “potencialmente nocivos”</a:t>
            </a:r>
          </a:p>
          <a:p>
            <a:pPr marL="285750" indent="-285750">
              <a:buFont typeface="Arial"/>
              <a:buChar char="•"/>
            </a:pPr>
            <a:r>
              <a:rPr lang="es-CO" sz="1600" dirty="0"/>
              <a:t>Evaluación en diseño de futuros regímenes</a:t>
            </a:r>
          </a:p>
        </p:txBody>
      </p:sp>
    </p:spTree>
    <p:extLst>
      <p:ext uri="{BB962C8B-B14F-4D97-AF65-F5344CB8AC3E}">
        <p14:creationId xmlns:p14="http://schemas.microsoft.com/office/powerpoint/2010/main" val="269462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/>
            <a:r>
              <a:rPr lang="es-CO" b="1" dirty="0"/>
              <a:t>2. Actualización de disposiciones existentes:</a:t>
            </a:r>
          </a:p>
          <a:p>
            <a:pPr marL="0" lvl="1"/>
            <a:endParaRPr lang="es-CO" b="1" dirty="0"/>
          </a:p>
          <a:p>
            <a:pPr marL="457200" lvl="2"/>
            <a:r>
              <a:rPr lang="es-CO" b="1" dirty="0"/>
              <a:t>2.1. Actualización de disposiciones del Modelo de Convenio de la OCDE </a:t>
            </a:r>
          </a:p>
          <a:p>
            <a:pPr marL="457200" lvl="2"/>
            <a:r>
              <a:rPr lang="es-CO" b="1" dirty="0"/>
              <a:t>(Acciones 2, 6, 7 y 14 de BEPS) </a:t>
            </a:r>
          </a:p>
          <a:p>
            <a:pPr marL="457200" lvl="2"/>
            <a:endParaRPr lang="es-CO" b="1" dirty="0"/>
          </a:p>
          <a:p>
            <a:pPr marL="457200" lvl="2"/>
            <a:endParaRPr lang="es-CO" b="1" dirty="0"/>
          </a:p>
          <a:p>
            <a:pPr marL="457200" lvl="2"/>
            <a:endParaRPr lang="es-CO" b="1" dirty="0"/>
          </a:p>
          <a:p>
            <a:pPr marL="457200" lvl="2"/>
            <a:endParaRPr lang="es-CO" b="1" dirty="0"/>
          </a:p>
          <a:p>
            <a:pPr marL="1257300" lvl="3" indent="-342900">
              <a:buFont typeface="Arial"/>
              <a:buChar char="•"/>
            </a:pPr>
            <a:r>
              <a:rPr lang="es-CO" sz="2000" b="1" dirty="0"/>
              <a:t>Convenios bilaterales para evitar la Doble Tributación</a:t>
            </a:r>
          </a:p>
          <a:p>
            <a:pPr marL="1257300" lvl="3" indent="-342900">
              <a:buFont typeface="Arial"/>
              <a:buChar char="•"/>
            </a:pPr>
            <a:r>
              <a:rPr lang="es-CO" sz="2000" b="1" i="1" dirty="0"/>
              <a:t>MLI</a:t>
            </a:r>
          </a:p>
          <a:p>
            <a:pPr marL="228600" lvl="2" indent="0">
              <a:buNone/>
            </a:pPr>
            <a:endParaRPr lang="es-CO" b="1" dirty="0"/>
          </a:p>
        </p:txBody>
      </p:sp>
      <p:sp>
        <p:nvSpPr>
          <p:cNvPr id="6" name="Down Arrow Callout 17"/>
          <p:cNvSpPr/>
          <p:nvPr/>
        </p:nvSpPr>
        <p:spPr>
          <a:xfrm>
            <a:off x="4114799" y="3765048"/>
            <a:ext cx="914400" cy="914400"/>
          </a:xfrm>
          <a:prstGeom prst="down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1. Colombia y el Plan de Acción BEPS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86460"/>
          </a:xfrm>
        </p:spPr>
        <p:txBody>
          <a:bodyPr>
            <a:noAutofit/>
          </a:bodyPr>
          <a:lstStyle/>
          <a:p>
            <a:pPr marL="0" lvl="1"/>
            <a:r>
              <a:rPr lang="es-CO" b="1" dirty="0"/>
              <a:t>2. Actualización de disposiciones existentes (Cont.):</a:t>
            </a:r>
          </a:p>
          <a:p>
            <a:pPr marL="457200" lvl="2"/>
            <a:r>
              <a:rPr lang="es-CO" sz="1600" b="1" dirty="0"/>
              <a:t>2.2. Actualización de Guías de Precios de Transferencia (Acciones 8 a 10).</a:t>
            </a:r>
          </a:p>
          <a:p>
            <a:pPr lvl="1" algn="just"/>
            <a:r>
              <a:rPr lang="es-ES_tradnl" sz="1600" dirty="0"/>
              <a:t>Necesidad de que sea de forma rápida dado que las “Guías” son integradas a la normativa interna por un número importante de jurisdicciones (no pasa en Colombia).</a:t>
            </a:r>
          </a:p>
          <a:p>
            <a:pPr lvl="1" algn="just"/>
            <a:r>
              <a:rPr lang="es-ES_tradnl" sz="1600" dirty="0"/>
              <a:t>Se haría en tres etapas: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s-ES_tradnl" sz="1600" b="1" dirty="0"/>
              <a:t>Junio de 2016: </a:t>
            </a:r>
            <a:r>
              <a:rPr lang="es-ES_tradnl" sz="1600" dirty="0"/>
              <a:t>Nueva </a:t>
            </a:r>
            <a:r>
              <a:rPr lang="es-ES_tradnl" sz="1600" i="1" dirty="0" err="1"/>
              <a:t>Recommendation</a:t>
            </a:r>
            <a:r>
              <a:rPr lang="es-ES_tradnl" sz="1600" dirty="0"/>
              <a:t> de la OCDE, sobre acciones relacionadas con PT (acciones 8-10 y acción 13).</a:t>
            </a:r>
          </a:p>
          <a:p>
            <a:pPr lvl="3" algn="just"/>
            <a:r>
              <a:rPr lang="es-ES_tradnl" sz="1600" dirty="0"/>
              <a:t>PERMITE A PAÍSES NO OCDE ACOGER RECOMENDACIÓN DE PT DE BEPS SIN ACOGER LAS “GUÍAS”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s-ES_tradnl" sz="1600" b="1" dirty="0"/>
              <a:t>Comienzo de 2017:</a:t>
            </a:r>
            <a:r>
              <a:rPr lang="es-ES_tradnl" sz="1600" dirty="0"/>
              <a:t> Actualización total de las “Guías” en aras de hacer los ajustes de concordancia necesarios y ciertos cambios técnicos.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s-ES_tradnl" sz="1600" b="1" dirty="0"/>
              <a:t>Comienzo de 2018: </a:t>
            </a:r>
            <a:r>
              <a:rPr lang="es-ES_tradnl" sz="1600" dirty="0"/>
              <a:t>Trataría los temas de PT mencionados en el plan de acción y no trabajados: </a:t>
            </a:r>
            <a:r>
              <a:rPr lang="es-ES_tradnl" sz="1600" u="sng" dirty="0"/>
              <a:t>Transacciones Financieras</a:t>
            </a:r>
            <a:r>
              <a:rPr lang="es-ES_tradnl" sz="1600" dirty="0"/>
              <a:t> y método de </a:t>
            </a:r>
            <a:r>
              <a:rPr lang="es-ES_tradnl" sz="1600" u="sng" dirty="0"/>
              <a:t>Partición de Utilidades</a:t>
            </a:r>
            <a:r>
              <a:rPr lang="es-ES_tradnl" sz="1600" dirty="0"/>
              <a:t>.</a:t>
            </a:r>
          </a:p>
          <a:p>
            <a:pPr lvl="1" algn="just"/>
            <a:endParaRPr lang="es-ES_tradnl" sz="1600" dirty="0"/>
          </a:p>
          <a:p>
            <a:pPr lvl="1" algn="just"/>
            <a:r>
              <a:rPr lang="es-ES_tradnl" sz="1600" dirty="0"/>
              <a:t>Al final, ambos instrumentos coexistirían:  (i) “Guías” y (ii) Recomendación de Medidas de PT relacionados con BEPS.</a:t>
            </a:r>
          </a:p>
          <a:p>
            <a:pPr marL="228600" lvl="2" indent="0">
              <a:buNone/>
            </a:pPr>
            <a:endParaRPr lang="es-CO" b="1" dirty="0"/>
          </a:p>
          <a:p>
            <a:endParaRPr lang="es-CO" sz="1500" b="1" dirty="0"/>
          </a:p>
        </p:txBody>
      </p:sp>
    </p:spTree>
    <p:extLst>
      <p:ext uri="{BB962C8B-B14F-4D97-AF65-F5344CB8AC3E}">
        <p14:creationId xmlns:p14="http://schemas.microsoft.com/office/powerpoint/2010/main" val="1369277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1633</Words>
  <Application>Microsoft Office PowerPoint</Application>
  <PresentationFormat>Presentación en pantalla (4:3)</PresentationFormat>
  <Paragraphs>267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Tema de Office</vt:lpstr>
      <vt:lpstr>Presentación de PowerPoint</vt:lpstr>
      <vt:lpstr>Agenda</vt:lpstr>
      <vt:lpstr>Agenda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1. Colombia y el Plan de Acción BEPS</vt:lpstr>
      <vt:lpstr>Agenda</vt:lpstr>
      <vt:lpstr>2. Situación actual en materia de  deducibilidad de intereses </vt:lpstr>
      <vt:lpstr>2. Situación actual en materia de  deducibilidad de intereses </vt:lpstr>
      <vt:lpstr>2. Situación actual en materia de  deducibilidad de intereses </vt:lpstr>
      <vt:lpstr>2. Situación actual en materia de  deducibilidad de intereses </vt:lpstr>
      <vt:lpstr>Agenda</vt:lpstr>
      <vt:lpstr>3. Acción 4 de BEPS</vt:lpstr>
      <vt:lpstr>3. Acción 4 de BEPS</vt:lpstr>
      <vt:lpstr>3. Acción 4 de BEPS</vt:lpstr>
      <vt:lpstr>Agenda</vt:lpstr>
      <vt:lpstr>4. Próximos desarrollos y conclusiones generales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Alfredo Peralta Figueredo</dc:creator>
  <cp:lastModifiedBy>Gustavo Alfredo Peralta Figueredo</cp:lastModifiedBy>
  <cp:revision>27</cp:revision>
  <dcterms:created xsi:type="dcterms:W3CDTF">2016-08-04T02:46:54Z</dcterms:created>
  <dcterms:modified xsi:type="dcterms:W3CDTF">2016-08-04T15:18:35Z</dcterms:modified>
</cp:coreProperties>
</file>