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7" r:id="rId5"/>
    <p:sldId id="269" r:id="rId6"/>
    <p:sldId id="258" r:id="rId7"/>
    <p:sldId id="263" r:id="rId8"/>
  </p:sldIdLst>
  <p:sldSz cx="25026938" cy="8285163"/>
  <p:notesSz cx="6858000" cy="9144000"/>
  <p:defaultTextStyle>
    <a:defPPr>
      <a:defRPr lang="en-US"/>
    </a:defPPr>
    <a:lvl1pPr marL="0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1pPr>
    <a:lvl2pPr marL="1024951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2pPr>
    <a:lvl3pPr marL="2049902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3pPr>
    <a:lvl4pPr marL="3074853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4pPr>
    <a:lvl5pPr marL="4099804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5pPr>
    <a:lvl6pPr marL="5124755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6pPr>
    <a:lvl7pPr marL="6149706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7pPr>
    <a:lvl8pPr marL="7174657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8pPr>
    <a:lvl9pPr marL="8199608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0">
          <p15:clr>
            <a:srgbClr val="A4A3A4"/>
          </p15:clr>
        </p15:guide>
        <p15:guide id="2" pos="7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8" autoAdjust="0"/>
    <p:restoredTop sz="94648"/>
  </p:normalViewPr>
  <p:slideViewPr>
    <p:cSldViewPr snapToGrid="0" snapToObjects="1">
      <p:cViewPr varScale="1">
        <p:scale>
          <a:sx n="39" d="100"/>
          <a:sy n="39" d="100"/>
        </p:scale>
        <p:origin x="72" y="558"/>
      </p:cViewPr>
      <p:guideLst>
        <p:guide orient="horz" pos="2610"/>
        <p:guide pos="7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7021" y="2573773"/>
            <a:ext cx="21272897" cy="17759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041" y="4694926"/>
            <a:ext cx="17518857" cy="21173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4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49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7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9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24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4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7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9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144530" y="331791"/>
            <a:ext cx="5631061" cy="70692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1347" y="331791"/>
            <a:ext cx="16476068" cy="70692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956" y="5323986"/>
            <a:ext cx="21272897" cy="1645526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6956" y="3511606"/>
            <a:ext cx="21272897" cy="1812379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495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4990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7485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9980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2475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14970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17465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19960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134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2202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854574"/>
            <a:ext cx="11057911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1347" y="2627471"/>
            <a:ext cx="11057911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13341" y="1854574"/>
            <a:ext cx="11062254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13341" y="2627471"/>
            <a:ext cx="11062254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51" y="329873"/>
            <a:ext cx="8233690" cy="1403875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837" y="329873"/>
            <a:ext cx="13990754" cy="7071157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1351" y="1733748"/>
            <a:ext cx="8233690" cy="5667282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55" y="5799614"/>
            <a:ext cx="15016163" cy="684678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5455" y="740295"/>
            <a:ext cx="15016163" cy="4971098"/>
          </a:xfrm>
        </p:spPr>
        <p:txBody>
          <a:bodyPr/>
          <a:lstStyle>
            <a:lvl1pPr marL="0" indent="0">
              <a:buNone/>
              <a:defRPr sz="7200"/>
            </a:lvl1pPr>
            <a:lvl2pPr marL="1024951" indent="0">
              <a:buNone/>
              <a:defRPr sz="6300"/>
            </a:lvl2pPr>
            <a:lvl3pPr marL="2049902" indent="0">
              <a:buNone/>
              <a:defRPr sz="5400"/>
            </a:lvl3pPr>
            <a:lvl4pPr marL="3074853" indent="0">
              <a:buNone/>
              <a:defRPr sz="4500"/>
            </a:lvl4pPr>
            <a:lvl5pPr marL="4099804" indent="0">
              <a:buNone/>
              <a:defRPr sz="4500"/>
            </a:lvl5pPr>
            <a:lvl6pPr marL="5124755" indent="0">
              <a:buNone/>
              <a:defRPr sz="4500"/>
            </a:lvl6pPr>
            <a:lvl7pPr marL="6149706" indent="0">
              <a:buNone/>
              <a:defRPr sz="4500"/>
            </a:lvl7pPr>
            <a:lvl8pPr marL="7174657" indent="0">
              <a:buNone/>
              <a:defRPr sz="4500"/>
            </a:lvl8pPr>
            <a:lvl9pPr marL="8199608" indent="0">
              <a:buNone/>
              <a:defRPr sz="4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5455" y="6484292"/>
            <a:ext cx="15016163" cy="972355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347" y="331790"/>
            <a:ext cx="22524244" cy="1380861"/>
          </a:xfrm>
          <a:prstGeom prst="rect">
            <a:avLst/>
          </a:prstGeom>
        </p:spPr>
        <p:txBody>
          <a:bodyPr vert="horz" lIns="204990" tIns="102495" rIns="204990" bIns="1024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933205"/>
            <a:ext cx="22524244" cy="5467825"/>
          </a:xfrm>
          <a:prstGeom prst="rect">
            <a:avLst/>
          </a:prstGeom>
        </p:spPr>
        <p:txBody>
          <a:bodyPr vert="horz" lIns="204990" tIns="102495" rIns="204990" bIns="1024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347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0871" y="7679121"/>
            <a:ext cx="7925197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35972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1024951" rtl="0" eaLnBrk="1" latinLnBrk="0" hangingPunct="1"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8713" indent="-768713" algn="l" defTabSz="1024951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65545" indent="-640594" algn="l" defTabSz="1024951" rtl="0" eaLnBrk="1" latinLnBrk="0" hangingPunct="1">
        <a:spcBef>
          <a:spcPct val="20000"/>
        </a:spcBef>
        <a:buFont typeface="Arial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62377" indent="-512475" algn="l" defTabSz="1024951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328" indent="-512475" algn="l" defTabSz="1024951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12279" indent="-512475" algn="l" defTabSz="1024951" rtl="0" eaLnBrk="1" latinLnBrk="0" hangingPunct="1">
        <a:spcBef>
          <a:spcPct val="20000"/>
        </a:spcBef>
        <a:buFont typeface="Arial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37230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62181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687132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12083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951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9902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74853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99804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24755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49706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74657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99608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eg"/><Relationship Id="rId3" Type="http://schemas.openxmlformats.org/officeDocument/2006/relationships/image" Target="../media/image3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32" Type="http://schemas.openxmlformats.org/officeDocument/2006/relationships/image" Target="../media/image31.gif"/><Relationship Id="rId37" Type="http://schemas.openxmlformats.org/officeDocument/2006/relationships/hyperlink" Target="file:///\\localhost\Users\default\Desktop\Informe%20Amenazas%20de%20Cibercrimen%20en%20Colombia%202016%20-%202017%20(1).pdf" TargetMode="External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8.png"/><Relationship Id="rId3" Type="http://schemas.openxmlformats.org/officeDocument/2006/relationships/image" Target="../media/image37.png"/><Relationship Id="rId21" Type="http://schemas.openxmlformats.org/officeDocument/2006/relationships/image" Target="../media/image53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7.pn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6.jpeg"/><Relationship Id="rId5" Type="http://schemas.microsoft.com/office/2007/relationships/hdphoto" Target="../media/hdphoto2.wdp"/><Relationship Id="rId15" Type="http://schemas.openxmlformats.org/officeDocument/2006/relationships/image" Target="../media/image48.png"/><Relationship Id="rId23" Type="http://schemas.openxmlformats.org/officeDocument/2006/relationships/image" Target="../media/image55.png"/><Relationship Id="rId28" Type="http://schemas.openxmlformats.org/officeDocument/2006/relationships/image" Target="../media/image60.tiff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4.png"/><Relationship Id="rId27" Type="http://schemas.openxmlformats.org/officeDocument/2006/relationships/image" Target="../media/image5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62.png"/><Relationship Id="rId7" Type="http://schemas.openxmlformats.org/officeDocument/2006/relationships/image" Target="../media/image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10" Type="http://schemas.openxmlformats.org/officeDocument/2006/relationships/image" Target="../media/image67.png"/><Relationship Id="rId4" Type="http://schemas.openxmlformats.org/officeDocument/2006/relationships/image" Target="../media/image63.jpeg"/><Relationship Id="rId9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8239062" y="5464515"/>
            <a:ext cx="13310298" cy="1428446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Desafíos De Las Autoridades _ Policía Nacional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5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8695164" y="634262"/>
            <a:ext cx="10314731" cy="1428446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Qué está pasando en el MUNDO...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48572" y="7378894"/>
            <a:ext cx="8432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/>
              <a:t>https://</a:t>
            </a:r>
            <a:r>
              <a:rPr lang="es-ES_tradnl" sz="1800" b="1" dirty="0" err="1"/>
              <a:t>www.tno.nl</a:t>
            </a:r>
            <a:r>
              <a:rPr lang="es-ES_tradnl" sz="1800" b="1" dirty="0"/>
              <a:t>/media/9401/european_cyber_security_perspectives_2017.pdf</a:t>
            </a:r>
            <a:endParaRPr lang="es-ES_tradnl" sz="2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952" t="17678" r="1719"/>
          <a:stretch/>
        </p:blipFill>
        <p:spPr>
          <a:xfrm>
            <a:off x="850576" y="2970613"/>
            <a:ext cx="8558120" cy="43900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0190" y="2986038"/>
            <a:ext cx="5985241" cy="4387240"/>
          </a:xfrm>
          <a:prstGeom prst="rect">
            <a:avLst/>
          </a:prstGeom>
        </p:spPr>
      </p:pic>
      <p:grpSp>
        <p:nvGrpSpPr>
          <p:cNvPr id="9" name="Grupo 7"/>
          <p:cNvGrpSpPr/>
          <p:nvPr/>
        </p:nvGrpSpPr>
        <p:grpSpPr>
          <a:xfrm>
            <a:off x="20365602" y="2728314"/>
            <a:ext cx="4231758" cy="4650773"/>
            <a:chOff x="8406881" y="1705731"/>
            <a:chExt cx="3632651" cy="4174401"/>
          </a:xfrm>
        </p:grpSpPr>
        <p:pic>
          <p:nvPicPr>
            <p:cNvPr id="10" name="Picture 6" descr="Resultado de imagen para SIC 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9552" y="1823882"/>
              <a:ext cx="967838" cy="58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esultado de imagen para COLJUEGOS 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5689" y="2985986"/>
              <a:ext cx="852218" cy="413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n relacionad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086" y="4602533"/>
              <a:ext cx="577588" cy="612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Resultado de imagen para ccit logo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7390" y="4478529"/>
              <a:ext cx="742720" cy="742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3" descr="Incocredito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574" b="31737"/>
            <a:stretch/>
          </p:blipFill>
          <p:spPr>
            <a:xfrm>
              <a:off x="9079793" y="2586772"/>
              <a:ext cx="1162528" cy="426517"/>
            </a:xfrm>
            <a:prstGeom prst="rect">
              <a:avLst/>
            </a:prstGeom>
          </p:spPr>
        </p:pic>
        <p:pic>
          <p:nvPicPr>
            <p:cNvPr id="15" name="Picture 22" descr="logo asobancaria 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165" y="1705731"/>
              <a:ext cx="1616272" cy="909153"/>
            </a:xfrm>
            <a:prstGeom prst="rect">
              <a:avLst/>
            </a:prstGeom>
          </p:spPr>
        </p:pic>
        <p:pic>
          <p:nvPicPr>
            <p:cNvPr id="16" name="Picture 24" descr="Iata_official_logo.pn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36" b="14064"/>
            <a:stretch/>
          </p:blipFill>
          <p:spPr>
            <a:xfrm>
              <a:off x="8511763" y="3084335"/>
              <a:ext cx="783926" cy="587944"/>
            </a:xfrm>
            <a:prstGeom prst="rect">
              <a:avLst/>
            </a:prstGeom>
          </p:spPr>
        </p:pic>
        <p:pic>
          <p:nvPicPr>
            <p:cNvPr id="17" name="Picture 25" descr="Logo_CCCE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3715" y="1891429"/>
              <a:ext cx="1074344" cy="495459"/>
            </a:xfrm>
            <a:prstGeom prst="rect">
              <a:avLst/>
            </a:prstGeom>
          </p:spPr>
        </p:pic>
        <p:pic>
          <p:nvPicPr>
            <p:cNvPr id="18" name="Imagen 17" descr="Resultado de imagen para fgn colombia.png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624" y="1808313"/>
              <a:ext cx="767310" cy="799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Imagen 18" descr="Resultado de imagen para UIAF.png"/>
            <p:cNvPicPr/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1297" y="2578336"/>
              <a:ext cx="575945" cy="575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Imagen 19" descr="Resultado de imagen para La Superintendencia Financiera de Colombia.png"/>
            <p:cNvPicPr/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t="24553" r="9871" b="16729"/>
            <a:stretch/>
          </p:blipFill>
          <p:spPr bwMode="auto">
            <a:xfrm>
              <a:off x="10100668" y="2537590"/>
              <a:ext cx="1305205" cy="632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21" name="Imagen 20" descr="Resultado de imagen para ALTA Asociación Latinoamericana y del Caribe de Transporte Aéreo"/>
            <p:cNvPicPr/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83"/>
            <a:stretch/>
          </p:blipFill>
          <p:spPr bwMode="auto">
            <a:xfrm>
              <a:off x="8575791" y="3632147"/>
              <a:ext cx="783926" cy="386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Imagen 21" descr="Resultado de imagen para ANATO.png"/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04" t="-3109" b="1"/>
            <a:stretch/>
          </p:blipFill>
          <p:spPr bwMode="auto">
            <a:xfrm>
              <a:off x="8737599" y="4017504"/>
              <a:ext cx="556260" cy="5346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grpSp>
          <p:nvGrpSpPr>
            <p:cNvPr id="23" name="Grupo 11"/>
            <p:cNvGrpSpPr/>
            <p:nvPr/>
          </p:nvGrpSpPr>
          <p:grpSpPr>
            <a:xfrm>
              <a:off x="9541346" y="3841817"/>
              <a:ext cx="1118499" cy="756353"/>
              <a:chOff x="0" y="0"/>
              <a:chExt cx="858409" cy="671223"/>
            </a:xfrm>
          </p:grpSpPr>
          <p:pic>
            <p:nvPicPr>
              <p:cNvPr id="38" name="Imagen 37" descr="Resultado de imagen para visa.png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29260" cy="4292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Imagen 38" descr="Resultado de imagen para visa.png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06"/>
              <a:stretch/>
            </p:blipFill>
            <p:spPr bwMode="auto">
              <a:xfrm>
                <a:off x="0" y="429370"/>
                <a:ext cx="402590" cy="23939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 xmlns=""/>
                </a:ext>
              </a:extLst>
            </p:spPr>
          </p:pic>
          <p:pic>
            <p:nvPicPr>
              <p:cNvPr id="40" name="Imagen 39" descr="Resultado de imagen para american express.png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029" y="15903"/>
                <a:ext cx="373380" cy="3733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Imagen 40" descr="Resultado de imagen para paypal.png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932" y="381663"/>
                <a:ext cx="294005" cy="2895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4" name="Imagen 1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546" y="5203348"/>
              <a:ext cx="607484" cy="594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2" descr="Resultado de imagen para presidencia de la republica"/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06881" y="5178456"/>
              <a:ext cx="701676" cy="701676"/>
            </a:xfrm>
            <a:prstGeom prst="rect">
              <a:avLst/>
            </a:prstGeom>
            <a:noFill/>
          </p:spPr>
        </p:pic>
        <p:pic>
          <p:nvPicPr>
            <p:cNvPr id="26" name="Picture 14" descr="Resultado de imagen para mintic"/>
            <p:cNvPicPr>
              <a:picLocks noChangeAspect="1" noChangeArrowheads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501380" y="5151205"/>
              <a:ext cx="860805" cy="666751"/>
            </a:xfrm>
            <a:prstGeom prst="rect">
              <a:avLst/>
            </a:prstGeom>
            <a:noFill/>
          </p:spPr>
        </p:pic>
        <p:pic>
          <p:nvPicPr>
            <p:cNvPr id="27" name="Picture 16" descr="Resultado de imagen para mindefensa"/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21550" y="5095575"/>
              <a:ext cx="685800" cy="762000"/>
            </a:xfrm>
            <a:prstGeom prst="rect">
              <a:avLst/>
            </a:prstGeom>
            <a:noFill/>
          </p:spPr>
        </p:pic>
        <p:pic>
          <p:nvPicPr>
            <p:cNvPr id="28" name="Picture 18" descr="Resultado de imagen para isp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89512" y="4630282"/>
              <a:ext cx="916135" cy="573065"/>
            </a:xfrm>
            <a:prstGeom prst="rect">
              <a:avLst/>
            </a:prstGeom>
            <a:noFill/>
          </p:spPr>
        </p:pic>
        <p:pic>
          <p:nvPicPr>
            <p:cNvPr id="29" name="Picture 20" descr="Resultado de imagen para pse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10708892" y="3941088"/>
              <a:ext cx="509646" cy="524870"/>
            </a:xfrm>
            <a:prstGeom prst="rect">
              <a:avLst/>
            </a:prstGeom>
            <a:noFill/>
          </p:spPr>
        </p:pic>
        <p:pic>
          <p:nvPicPr>
            <p:cNvPr id="30" name="Picture 210" descr="ec3_logo_360_whitebackgrd_short_0.gif"/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3" t="20190" b="9709"/>
            <a:stretch>
              <a:fillRect/>
            </a:stretch>
          </p:blipFill>
          <p:spPr bwMode="auto">
            <a:xfrm>
              <a:off x="9396050" y="3237547"/>
              <a:ext cx="1267852" cy="661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14" descr="Interpol_logo.png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030" y="3078058"/>
              <a:ext cx="661396" cy="736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10" descr="OEAlogo4-2.jpg"/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4527" y="5157738"/>
              <a:ext cx="668625" cy="63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2" descr="C:\Users\PT CARLOS GONZALEZ\Documents\OFICINA DE PLANEACION\DOCUMENTOS DE APOYO\2011 APOYO\PLANEACION APOYO 2011\Escudos AMERIPOL\Gifs\Escudo Ameripol Color Degradado.gif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0766" y="5178456"/>
              <a:ext cx="612562" cy="612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33"/>
            <a:srcRect l="56562" t="38890" r="32246" b="40694"/>
            <a:stretch/>
          </p:blipFill>
          <p:spPr>
            <a:xfrm>
              <a:off x="9577900" y="4630283"/>
              <a:ext cx="570007" cy="584858"/>
            </a:xfrm>
            <a:prstGeom prst="rect">
              <a:avLst/>
            </a:prstGeom>
          </p:spPr>
        </p:pic>
        <p:pic>
          <p:nvPicPr>
            <p:cNvPr id="35" name="Picture 6" descr="Resultado de imagen para fbilogo pn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7009" y="3165443"/>
              <a:ext cx="684606" cy="705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 descr="Resultado de imagen para INVIMA pn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5873" y="2501060"/>
              <a:ext cx="630864" cy="63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Resultado de imagen para ONUDC  pn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14948" y="3908760"/>
              <a:ext cx="824584" cy="663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Imagen 43">
            <a:hlinkClick r:id="rId37" action="ppaction://hlinkfile"/>
          </p:cNvPr>
          <p:cNvPicPr>
            <a:picLocks noChangeAspect="1"/>
          </p:cNvPicPr>
          <p:nvPr/>
        </p:nvPicPr>
        <p:blipFill rotWithShape="1">
          <a:blip r:embed="rId38"/>
          <a:srcRect t="9198"/>
          <a:stretch/>
        </p:blipFill>
        <p:spPr>
          <a:xfrm>
            <a:off x="16298366" y="3047722"/>
            <a:ext cx="3699318" cy="429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Rectángulo 44"/>
          <p:cNvSpPr/>
          <p:nvPr/>
        </p:nvSpPr>
        <p:spPr>
          <a:xfrm>
            <a:off x="9800190" y="7373278"/>
            <a:ext cx="59852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b="1" dirty="0"/>
              <a:t>https://</a:t>
            </a:r>
            <a:r>
              <a:rPr lang="es-ES_tradnl" sz="1800" b="1" dirty="0" err="1"/>
              <a:t>www.europol.europa.eu</a:t>
            </a:r>
            <a:r>
              <a:rPr lang="es-ES_tradnl" sz="1800" b="1" dirty="0"/>
              <a:t>/</a:t>
            </a:r>
            <a:r>
              <a:rPr lang="es-ES_tradnl" sz="1800" b="1" dirty="0" err="1"/>
              <a:t>activities-services</a:t>
            </a:r>
            <a:r>
              <a:rPr lang="es-ES_tradnl" sz="1800" b="1" dirty="0"/>
              <a:t>/</a:t>
            </a:r>
            <a:r>
              <a:rPr lang="es-ES_tradnl" sz="1800" b="1" dirty="0" err="1"/>
              <a:t>main-reports</a:t>
            </a:r>
            <a:r>
              <a:rPr lang="es-ES_tradnl" sz="1800" b="1" dirty="0"/>
              <a:t>/european-union-serious-and-organised-crime-threat-assessment-2017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16338789" y="7395078"/>
            <a:ext cx="5985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800" b="1" dirty="0"/>
              <a:t>https://</a:t>
            </a:r>
            <a:r>
              <a:rPr lang="es-ES_tradnl" sz="1800" b="1" dirty="0" err="1"/>
              <a:t>caivirtual.policia.gov.co</a:t>
            </a:r>
            <a:r>
              <a:rPr lang="es-ES_tradnl" sz="1800" b="1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63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Agrupar 103"/>
          <p:cNvGrpSpPr/>
          <p:nvPr/>
        </p:nvGrpSpPr>
        <p:grpSpPr>
          <a:xfrm>
            <a:off x="12467772" y="161364"/>
            <a:ext cx="12559166" cy="7772400"/>
            <a:chOff x="0" y="548224"/>
            <a:chExt cx="12192000" cy="6309775"/>
          </a:xfrm>
        </p:grpSpPr>
        <p:sp>
          <p:nvSpPr>
            <p:cNvPr id="105" name="Rectangle 6"/>
            <p:cNvSpPr/>
            <p:nvPr/>
          </p:nvSpPr>
          <p:spPr>
            <a:xfrm>
              <a:off x="0" y="548224"/>
              <a:ext cx="12192000" cy="6309775"/>
            </a:xfrm>
            <a:prstGeom prst="rect">
              <a:avLst/>
            </a:prstGeom>
            <a:blipFill rotWithShape="1">
              <a:blip r:embed="rId3">
                <a:alphaModFix amt="33000"/>
              </a:blip>
              <a:tile tx="0" ty="0" sx="100000" sy="100000" flip="none" algn="tl"/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Conector: angular 5"/>
            <p:cNvCxnSpPr/>
            <p:nvPr/>
          </p:nvCxnSpPr>
          <p:spPr>
            <a:xfrm flipV="1">
              <a:off x="2140927" y="3286858"/>
              <a:ext cx="2895600" cy="1723292"/>
            </a:xfrm>
            <a:prstGeom prst="bentConnector3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: angular 6"/>
            <p:cNvCxnSpPr>
              <a:cxnSpLocks/>
            </p:cNvCxnSpPr>
            <p:nvPr/>
          </p:nvCxnSpPr>
          <p:spPr>
            <a:xfrm flipV="1">
              <a:off x="6138498" y="1426170"/>
              <a:ext cx="3584717" cy="1860688"/>
            </a:xfrm>
            <a:prstGeom prst="bentConnector3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Flecha: hacia abajo 7"/>
            <p:cNvSpPr/>
            <p:nvPr/>
          </p:nvSpPr>
          <p:spPr>
            <a:xfrm>
              <a:off x="5312583" y="3759307"/>
              <a:ext cx="550985" cy="47870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09" name="Conector recto de flecha 108"/>
            <p:cNvCxnSpPr>
              <a:cxnSpLocks/>
            </p:cNvCxnSpPr>
            <p:nvPr/>
          </p:nvCxnSpPr>
          <p:spPr>
            <a:xfrm flipH="1">
              <a:off x="5040384" y="4546944"/>
              <a:ext cx="272199" cy="53340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de flecha 109"/>
            <p:cNvCxnSpPr>
              <a:cxnSpLocks/>
            </p:cNvCxnSpPr>
            <p:nvPr/>
          </p:nvCxnSpPr>
          <p:spPr>
            <a:xfrm>
              <a:off x="5532033" y="4524757"/>
              <a:ext cx="0" cy="63810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de flecha 110"/>
            <p:cNvCxnSpPr>
              <a:cxnSpLocks/>
            </p:cNvCxnSpPr>
            <p:nvPr/>
          </p:nvCxnSpPr>
          <p:spPr>
            <a:xfrm>
              <a:off x="5751484" y="4524757"/>
              <a:ext cx="339838" cy="51502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" name="Picture 182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475" y="1508943"/>
              <a:ext cx="1177075" cy="11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22 Imagen" descr="Resultado de imagen para bitcoin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400" y="4693254"/>
              <a:ext cx="608740" cy="63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Rectángulo 113"/>
            <p:cNvSpPr/>
            <p:nvPr/>
          </p:nvSpPr>
          <p:spPr>
            <a:xfrm>
              <a:off x="963393" y="3647004"/>
              <a:ext cx="11913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_tradnl" altLang="es-CO" sz="1400" b="1" dirty="0">
                  <a:latin typeface="Candara" panose="020E0502030303020204" pitchFamily="34" charset="0"/>
                </a:rPr>
                <a:t>Inversión XX </a:t>
              </a:r>
            </a:p>
            <a:p>
              <a:pPr algn="ctr"/>
              <a:r>
                <a:rPr lang="es-ES_tradnl" altLang="es-CO" sz="1400" b="1" dirty="0">
                  <a:latin typeface="Candara" panose="020E0502030303020204" pitchFamily="34" charset="0"/>
                </a:rPr>
                <a:t>en  BITCOIN </a:t>
              </a:r>
              <a:endParaRPr lang="es-CO" sz="1400" dirty="0"/>
            </a:p>
          </p:txBody>
        </p:sp>
        <p:sp>
          <p:nvSpPr>
            <p:cNvPr id="115" name="Rectángulo 114"/>
            <p:cNvSpPr/>
            <p:nvPr/>
          </p:nvSpPr>
          <p:spPr>
            <a:xfrm>
              <a:off x="3086765" y="2371041"/>
              <a:ext cx="181706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altLang="es-CO" sz="1400" b="1" dirty="0">
                  <a:latin typeface="Candara" panose="020E0502030303020204" pitchFamily="34" charset="0"/>
                </a:rPr>
                <a:t>Ofrecimiento de Múltiples Mercados Rentables en  BTC </a:t>
              </a:r>
              <a:endParaRPr lang="es-CO" sz="1400" dirty="0"/>
            </a:p>
          </p:txBody>
        </p:sp>
        <p:pic>
          <p:nvPicPr>
            <p:cNvPr id="116" name="Imagen 115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881" y="643412"/>
              <a:ext cx="2122140" cy="1276860"/>
            </a:xfrm>
            <a:prstGeom prst="rect">
              <a:avLst/>
            </a:prstGeom>
          </p:spPr>
        </p:pic>
        <p:sp>
          <p:nvSpPr>
            <p:cNvPr id="117" name="Rectángulo 116"/>
            <p:cNvSpPr/>
            <p:nvPr/>
          </p:nvSpPr>
          <p:spPr>
            <a:xfrm rot="21006879">
              <a:off x="3046084" y="3778011"/>
              <a:ext cx="115929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s-ES_tradnl" altLang="es-CO" sz="16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Esquemas  </a:t>
              </a:r>
            </a:p>
            <a:p>
              <a:pPr algn="ctr"/>
              <a:r>
                <a:rPr lang="es-ES_tradnl" altLang="es-CO" sz="16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mediante</a:t>
              </a:r>
            </a:p>
            <a:p>
              <a:pPr algn="ctr"/>
              <a:r>
                <a:rPr lang="es-ES_tradnl" altLang="es-CO" sz="16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Trading </a:t>
              </a:r>
              <a:endParaRPr lang="es-CO" sz="1600" dirty="0">
                <a:solidFill>
                  <a:srgbClr val="FF0000"/>
                </a:solidFill>
              </a:endParaRPr>
            </a:p>
          </p:txBody>
        </p:sp>
        <p:sp>
          <p:nvSpPr>
            <p:cNvPr id="118" name="Rectángulo 117"/>
            <p:cNvSpPr/>
            <p:nvPr/>
          </p:nvSpPr>
          <p:spPr>
            <a:xfrm>
              <a:off x="5027614" y="4212803"/>
              <a:ext cx="11865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_tradnl" altLang="es-CO" sz="1800" b="1" dirty="0">
                  <a:latin typeface="Candara" panose="020E0502030303020204" pitchFamily="34" charset="0"/>
                </a:rPr>
                <a:t>BROKERS </a:t>
              </a:r>
            </a:p>
            <a:p>
              <a:pPr algn="ctr"/>
              <a:r>
                <a:rPr lang="es-ES_tradnl" altLang="es-CO" sz="1800" b="1" dirty="0">
                  <a:latin typeface="Candara" panose="020E0502030303020204" pitchFamily="34" charset="0"/>
                </a:rPr>
                <a:t> </a:t>
              </a:r>
              <a:endParaRPr lang="es-CO" sz="1800" dirty="0"/>
            </a:p>
          </p:txBody>
        </p:sp>
        <p:sp>
          <p:nvSpPr>
            <p:cNvPr id="119" name="Rectángulo 118"/>
            <p:cNvSpPr/>
            <p:nvPr/>
          </p:nvSpPr>
          <p:spPr>
            <a:xfrm>
              <a:off x="3883495" y="5667862"/>
              <a:ext cx="30110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altLang="es-CO" sz="1400" b="1" dirty="0">
                  <a:latin typeface="Candara" panose="020E0502030303020204" pitchFamily="34" charset="0"/>
                </a:rPr>
                <a:t>Intermediario entre un comprador y vendedor para hacer una transacción</a:t>
              </a:r>
            </a:p>
            <a:p>
              <a:endParaRPr lang="es-ES" sz="1400" b="1" dirty="0">
                <a:latin typeface="Candara" panose="020E0502030303020204" pitchFamily="34" charset="0"/>
              </a:endParaRPr>
            </a:p>
            <a:p>
              <a:r>
                <a:rPr lang="es-ES" sz="1400" b="1" dirty="0">
                  <a:latin typeface="Candara" panose="020E0502030303020204" pitchFamily="34" charset="0"/>
                </a:rPr>
                <a:t>Esquemas Plataformas Multinivel</a:t>
              </a:r>
              <a:endParaRPr lang="es-CO" sz="1400" b="1" dirty="0">
                <a:latin typeface="Candara" panose="020E0502030303020204" pitchFamily="34" charset="0"/>
              </a:endParaRPr>
            </a:p>
          </p:txBody>
        </p:sp>
        <p:sp>
          <p:nvSpPr>
            <p:cNvPr id="120" name="Rectángulo 119"/>
            <p:cNvSpPr/>
            <p:nvPr/>
          </p:nvSpPr>
          <p:spPr>
            <a:xfrm>
              <a:off x="77128" y="6066193"/>
              <a:ext cx="372720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altLang="es-CO" sz="1600" b="1" dirty="0">
                  <a:latin typeface="Candara" panose="020E0502030303020204" pitchFamily="34" charset="0"/>
                </a:rPr>
                <a:t>Centros de inversión mediante </a:t>
              </a:r>
            </a:p>
            <a:p>
              <a:pPr algn="ctr"/>
              <a:r>
                <a:rPr lang="es-ES_tradnl" altLang="es-CO" sz="1600" b="1" dirty="0">
                  <a:latin typeface="Candara" panose="020E0502030303020204" pitchFamily="34" charset="0"/>
                </a:rPr>
                <a:t>la modalidad de referidos</a:t>
              </a:r>
              <a:endParaRPr lang="es-CO" sz="1600" b="1" dirty="0">
                <a:latin typeface="Candara" panose="020E0502030303020204" pitchFamily="34" charset="0"/>
              </a:endParaRPr>
            </a:p>
          </p:txBody>
        </p:sp>
        <p:sp>
          <p:nvSpPr>
            <p:cNvPr id="121" name="Rectángulo 120"/>
            <p:cNvSpPr/>
            <p:nvPr/>
          </p:nvSpPr>
          <p:spPr>
            <a:xfrm rot="21006879">
              <a:off x="7260947" y="2097732"/>
              <a:ext cx="142699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s-ES_tradnl" altLang="es-CO" sz="16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Monetización </a:t>
              </a:r>
            </a:p>
            <a:p>
              <a:pPr algn="ctr"/>
              <a:r>
                <a:rPr lang="es-ES_tradnl" altLang="es-CO" sz="16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del  BITCOIN </a:t>
              </a:r>
              <a:endParaRPr lang="es-CO" sz="1600" dirty="0">
                <a:solidFill>
                  <a:srgbClr val="FF0000"/>
                </a:solidFill>
              </a:endParaRPr>
            </a:p>
          </p:txBody>
        </p:sp>
        <p:sp>
          <p:nvSpPr>
            <p:cNvPr id="122" name="Rectángulo 121"/>
            <p:cNvSpPr/>
            <p:nvPr/>
          </p:nvSpPr>
          <p:spPr>
            <a:xfrm>
              <a:off x="10238059" y="2858871"/>
              <a:ext cx="16466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s-ES_tradnl" altLang="es-CO" sz="1400" b="1" dirty="0">
                  <a:latin typeface="Candara" panose="020E0502030303020204" pitchFamily="34" charset="0"/>
                </a:rPr>
                <a:t>Productos y </a:t>
              </a:r>
            </a:p>
            <a:p>
              <a:pPr algn="r"/>
              <a:r>
                <a:rPr lang="es-ES_tradnl" altLang="es-CO" sz="1400" b="1" dirty="0">
                  <a:latin typeface="Candara" panose="020E0502030303020204" pitchFamily="34" charset="0"/>
                </a:rPr>
                <a:t>Servicios en </a:t>
              </a:r>
              <a:r>
                <a:rPr lang="es-ES_tradnl" sz="1400" b="1" dirty="0">
                  <a:latin typeface="Candara" panose="020E0502030303020204" pitchFamily="34" charset="0"/>
                </a:rPr>
                <a:t>la web</a:t>
              </a:r>
              <a:endParaRPr lang="es-CO" sz="1400" dirty="0"/>
            </a:p>
          </p:txBody>
        </p:sp>
        <p:sp>
          <p:nvSpPr>
            <p:cNvPr id="123" name="Rectángulo 122"/>
            <p:cNvSpPr/>
            <p:nvPr/>
          </p:nvSpPr>
          <p:spPr>
            <a:xfrm>
              <a:off x="3938724" y="813480"/>
              <a:ext cx="18405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altLang="es-CO" sz="1400" b="1" dirty="0">
                  <a:latin typeface="Candara" panose="020E0502030303020204" pitchFamily="34" charset="0"/>
                </a:rPr>
                <a:t>Rentabilidad del 50% sobre cada BTC </a:t>
              </a:r>
              <a:endParaRPr lang="es-CO" sz="1400" b="1" dirty="0">
                <a:latin typeface="Candara" panose="020E0502030303020204" pitchFamily="34" charset="0"/>
              </a:endParaRPr>
            </a:p>
          </p:txBody>
        </p:sp>
        <p:pic>
          <p:nvPicPr>
            <p:cNvPr id="124" name="pasted-image.pdf"/>
            <p:cNvPicPr/>
            <p:nvPr/>
          </p:nvPicPr>
          <p:blipFill>
            <a:blip r:embed="rId8">
              <a:biLevel thresh="50000"/>
              <a:extLst/>
            </a:blip>
            <a:stretch>
              <a:fillRect/>
            </a:stretch>
          </p:blipFill>
          <p:spPr>
            <a:xfrm>
              <a:off x="3487041" y="862675"/>
              <a:ext cx="516384" cy="52070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5" name="Imagen 1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8903" y="2094248"/>
              <a:ext cx="712286" cy="712286"/>
            </a:xfrm>
            <a:prstGeom prst="rect">
              <a:avLst/>
            </a:prstGeom>
          </p:spPr>
        </p:pic>
        <p:sp>
          <p:nvSpPr>
            <p:cNvPr id="126" name="Shape 113"/>
            <p:cNvSpPr/>
            <p:nvPr/>
          </p:nvSpPr>
          <p:spPr>
            <a:xfrm>
              <a:off x="1078799" y="1240266"/>
              <a:ext cx="209042" cy="228939"/>
            </a:xfrm>
            <a:prstGeom prst="roundRect">
              <a:avLst>
                <a:gd name="adj" fmla="val 1279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pic>
          <p:nvPicPr>
            <p:cNvPr id="127" name="pasted-image.png"/>
            <p:cNvPicPr/>
            <p:nvPr/>
          </p:nvPicPr>
          <p:blipFill>
            <a:blip r:embed="rId10">
              <a:duotone>
                <a:prstClr val="black"/>
                <a:srgbClr val="D9C3A5">
                  <a:tint val="50000"/>
                  <a:satMod val="180000"/>
                </a:srgbClr>
              </a:duotone>
              <a:extLst/>
            </a:blip>
            <a:stretch>
              <a:fillRect/>
            </a:stretch>
          </p:blipFill>
          <p:spPr>
            <a:xfrm>
              <a:off x="77128" y="4790085"/>
              <a:ext cx="481563" cy="487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cxnSp>
          <p:nvCxnSpPr>
            <p:cNvPr id="128" name="Conector recto de flecha 127"/>
            <p:cNvCxnSpPr>
              <a:cxnSpLocks/>
            </p:cNvCxnSpPr>
            <p:nvPr/>
          </p:nvCxnSpPr>
          <p:spPr>
            <a:xfrm>
              <a:off x="676182" y="5009928"/>
              <a:ext cx="54586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ángulo 128"/>
            <p:cNvSpPr/>
            <p:nvPr/>
          </p:nvSpPr>
          <p:spPr>
            <a:xfrm>
              <a:off x="933336" y="5254837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altLang="es-CO" sz="1800" b="1" dirty="0">
                  <a:latin typeface="Candara" panose="020E0502030303020204" pitchFamily="34" charset="0"/>
                </a:rPr>
                <a:t>BITCOIN =BTC</a:t>
              </a:r>
              <a:endParaRPr lang="es-CO" sz="1800" dirty="0"/>
            </a:p>
          </p:txBody>
        </p:sp>
        <p:pic>
          <p:nvPicPr>
            <p:cNvPr id="130" name="Picture 173" descr="hacker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432" y="5071733"/>
              <a:ext cx="412713" cy="423886"/>
            </a:xfrm>
            <a:prstGeom prst="rect">
              <a:avLst/>
            </a:prstGeom>
          </p:spPr>
        </p:pic>
        <p:pic>
          <p:nvPicPr>
            <p:cNvPr id="131" name="Picture 173" descr="hacker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5673" y="5203420"/>
              <a:ext cx="412713" cy="423886"/>
            </a:xfrm>
            <a:prstGeom prst="rect">
              <a:avLst/>
            </a:prstGeom>
          </p:spPr>
        </p:pic>
        <p:pic>
          <p:nvPicPr>
            <p:cNvPr id="132" name="Picture 173" descr="hacker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584" y="5042894"/>
              <a:ext cx="412713" cy="423886"/>
            </a:xfrm>
            <a:prstGeom prst="rect">
              <a:avLst/>
            </a:prstGeom>
          </p:spPr>
        </p:pic>
        <p:pic>
          <p:nvPicPr>
            <p:cNvPr id="133" name="Imagen 13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49774" y="3584163"/>
              <a:ext cx="1895247" cy="1402697"/>
            </a:xfrm>
            <a:prstGeom prst="rect">
              <a:avLst/>
            </a:prstGeom>
          </p:spPr>
        </p:pic>
        <p:pic>
          <p:nvPicPr>
            <p:cNvPr id="134" name="Imagen 1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192204" y="2046161"/>
              <a:ext cx="712286" cy="712286"/>
            </a:xfrm>
            <a:prstGeom prst="rect">
              <a:avLst/>
            </a:prstGeom>
          </p:spPr>
        </p:pic>
        <p:pic>
          <p:nvPicPr>
            <p:cNvPr id="135" name="Picture 233" descr="girl-geek-dinners-roma02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5496" y="4161282"/>
              <a:ext cx="724550" cy="546244"/>
            </a:xfrm>
            <a:prstGeom prst="rect">
              <a:avLst/>
            </a:prstGeom>
          </p:spPr>
        </p:pic>
        <p:pic>
          <p:nvPicPr>
            <p:cNvPr id="136" name="Picture 233" descr="girl-geek-dinners-roma02.p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786" y="5457923"/>
              <a:ext cx="724550" cy="546244"/>
            </a:xfrm>
            <a:prstGeom prst="rect">
              <a:avLst/>
            </a:prstGeom>
          </p:spPr>
        </p:pic>
        <p:pic>
          <p:nvPicPr>
            <p:cNvPr id="137" name="21 Imagen" descr="Resultado de imagen para MECOI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-38"/>
            <a:stretch>
              <a:fillRect/>
            </a:stretch>
          </p:blipFill>
          <p:spPr bwMode="auto">
            <a:xfrm>
              <a:off x="5042759" y="2803509"/>
              <a:ext cx="1080721" cy="82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8" name="Picture 10" descr="Imagen relacionada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8954" y="3626228"/>
              <a:ext cx="287242" cy="275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Rectángulo 138"/>
            <p:cNvSpPr/>
            <p:nvPr/>
          </p:nvSpPr>
          <p:spPr>
            <a:xfrm>
              <a:off x="8930942" y="5016757"/>
              <a:ext cx="305478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CO" sz="1400" b="1" dirty="0"/>
                <a:t>Comunicaciones y hosting</a:t>
              </a:r>
            </a:p>
            <a:p>
              <a:pPr algn="r"/>
              <a:r>
                <a:rPr lang="es-CO" sz="1400" b="1" dirty="0"/>
                <a:t>Pagar servicios (PSE)</a:t>
              </a:r>
            </a:p>
            <a:p>
              <a:pPr algn="r"/>
              <a:r>
                <a:rPr lang="es-CO" sz="1400" b="1" dirty="0"/>
                <a:t>Compra de Alimentos</a:t>
              </a:r>
            </a:p>
            <a:p>
              <a:pPr algn="r"/>
              <a:r>
                <a:rPr lang="es-CO" sz="1400" b="1" dirty="0"/>
                <a:t>Alojamiento y Viajes</a:t>
              </a:r>
            </a:p>
            <a:p>
              <a:pPr algn="r"/>
              <a:r>
                <a:rPr lang="es-CO" sz="1400" b="1" dirty="0"/>
                <a:t>Cajeros Automáticos – Tarjeta VISA</a:t>
              </a:r>
            </a:p>
            <a:p>
              <a:pPr algn="r"/>
              <a:r>
                <a:rPr lang="es-CO" sz="1400" b="1" dirty="0"/>
                <a:t>Propiedades muebles e inmuebles</a:t>
              </a:r>
            </a:p>
            <a:p>
              <a:pPr algn="r"/>
              <a:r>
                <a:rPr lang="es-CO" sz="1400" b="1" dirty="0"/>
                <a:t>Transferencias en línea</a:t>
              </a:r>
            </a:p>
            <a:p>
              <a:pPr algn="r"/>
              <a:endParaRPr lang="es-CO" sz="1400" b="1" dirty="0"/>
            </a:p>
          </p:txBody>
        </p:sp>
        <p:sp>
          <p:nvSpPr>
            <p:cNvPr id="140" name="Rectángulo 139"/>
            <p:cNvSpPr/>
            <p:nvPr/>
          </p:nvSpPr>
          <p:spPr>
            <a:xfrm>
              <a:off x="6684910" y="3523957"/>
              <a:ext cx="20941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altLang="es-CO" sz="1400" b="1" dirty="0">
                  <a:latin typeface="Candara" panose="020E0502030303020204" pitchFamily="34" charset="0"/>
                </a:rPr>
                <a:t>Bono matriz </a:t>
              </a:r>
            </a:p>
            <a:p>
              <a:r>
                <a:rPr lang="es-ES_tradnl" altLang="es-CO" sz="1400" b="1" dirty="0">
                  <a:latin typeface="Candara" panose="020E0502030303020204" pitchFamily="34" charset="0"/>
                </a:rPr>
                <a:t>2 por 2</a:t>
              </a:r>
              <a:endParaRPr lang="es-ES" altLang="es-CO" sz="1400" b="1" dirty="0">
                <a:latin typeface="Candara" panose="020E0502030303020204" pitchFamily="34" charset="0"/>
              </a:endParaRPr>
            </a:p>
          </p:txBody>
        </p:sp>
        <p:sp>
          <p:nvSpPr>
            <p:cNvPr id="141" name="TextBox 8"/>
            <p:cNvSpPr txBox="1">
              <a:spLocks noChangeArrowheads="1"/>
            </p:cNvSpPr>
            <p:nvPr/>
          </p:nvSpPr>
          <p:spPr bwMode="auto">
            <a:xfrm>
              <a:off x="316316" y="2308909"/>
              <a:ext cx="2173930" cy="1249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CO" sz="2000" b="1" dirty="0">
                  <a:latin typeface="Candara" panose="020E0502030303020204" pitchFamily="34" charset="0"/>
                </a:rPr>
                <a:t>5.000 </a:t>
              </a:r>
              <a:r>
                <a:rPr lang="es-ES" altLang="es-CO" sz="1600" b="1" dirty="0">
                  <a:latin typeface="Candara" panose="020E0502030303020204" pitchFamily="34" charset="0"/>
                </a:rPr>
                <a:t>víctimas aprox.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CO" sz="1600" b="1" dirty="0">
                  <a:latin typeface="Candara" panose="020E0502030303020204" pitchFamily="34" charset="0"/>
                </a:rPr>
                <a:t>perdidas cercanas 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altLang="es-CO" sz="1600" b="1" dirty="0">
                  <a:latin typeface="Candara" panose="020E0502030303020204" pitchFamily="34" charset="0"/>
                </a:rPr>
                <a:t>a </a:t>
              </a:r>
              <a:r>
                <a:rPr lang="es-ES" altLang="es-CO" sz="2000" b="1" dirty="0">
                  <a:latin typeface="Candara" panose="020E0502030303020204" pitchFamily="34" charset="0"/>
                </a:rPr>
                <a:t>200 </a:t>
              </a:r>
              <a:r>
                <a:rPr lang="es-ES" altLang="es-CO" sz="1600" b="1" dirty="0">
                  <a:latin typeface="Candara" panose="020E0502030303020204" pitchFamily="34" charset="0"/>
                </a:rPr>
                <a:t>millones US.</a:t>
              </a:r>
              <a:endParaRPr lang="es-ES" altLang="es-CO" sz="1100" dirty="0">
                <a:latin typeface="Candara" panose="020E0502030303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_tradnl" altLang="es-CO" sz="1100" dirty="0">
                  <a:latin typeface="Candara" panose="020E0502030303020204" pitchFamily="34" charset="0"/>
                </a:rPr>
                <a:t> </a:t>
              </a:r>
              <a:endParaRPr lang="es-ES" altLang="es-CO" sz="1100" dirty="0">
                <a:latin typeface="Candara" panose="020E0502030303020204" pitchFamily="34" charset="0"/>
              </a:endParaRP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s-ES" altLang="es-CO" sz="1100" dirty="0">
                <a:latin typeface="Candara" panose="020E0502030303020204" pitchFamily="34" charset="0"/>
              </a:endParaRPr>
            </a:p>
          </p:txBody>
        </p:sp>
        <p:pic>
          <p:nvPicPr>
            <p:cNvPr id="142" name="Imagen 1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4204" y="931107"/>
              <a:ext cx="1906713" cy="134779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43" name="Picture 10" descr="Imagen relacionada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849" y="4052582"/>
              <a:ext cx="287242" cy="275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" name="Rectángulo 143"/>
            <p:cNvSpPr/>
            <p:nvPr/>
          </p:nvSpPr>
          <p:spPr>
            <a:xfrm>
              <a:off x="6657623" y="4026470"/>
              <a:ext cx="20941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altLang="es-CO" sz="1400" b="1" dirty="0">
                  <a:latin typeface="Candara" panose="020E0502030303020204" pitchFamily="34" charset="0"/>
                </a:rPr>
                <a:t>Bono Binario </a:t>
              </a:r>
            </a:p>
            <a:p>
              <a:r>
                <a:rPr lang="es-ES_tradnl" altLang="es-CO" sz="1400" b="1" dirty="0">
                  <a:latin typeface="Candara" panose="020E0502030303020204" pitchFamily="34" charset="0"/>
                </a:rPr>
                <a:t>Infinito</a:t>
              </a:r>
              <a:endParaRPr lang="es-ES" altLang="es-CO" sz="1400" b="1" dirty="0">
                <a:latin typeface="Candara" panose="020E0502030303020204" pitchFamily="34" charset="0"/>
              </a:endParaRPr>
            </a:p>
          </p:txBody>
        </p:sp>
        <p:pic>
          <p:nvPicPr>
            <p:cNvPr id="145" name="Picture 10" descr="Imagen relacionada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140" y="4515347"/>
              <a:ext cx="287242" cy="275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" name="Rectángulo 145"/>
            <p:cNvSpPr/>
            <p:nvPr/>
          </p:nvSpPr>
          <p:spPr>
            <a:xfrm>
              <a:off x="6635122" y="4518949"/>
              <a:ext cx="20941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altLang="es-CO" sz="1400" b="1" dirty="0">
                  <a:latin typeface="Candara" panose="020E0502030303020204" pitchFamily="34" charset="0"/>
                </a:rPr>
                <a:t>Rentabilidad Diaria</a:t>
              </a:r>
              <a:endParaRPr lang="es-ES" altLang="es-CO" sz="1400" b="1" dirty="0">
                <a:latin typeface="Candara" panose="020E0502030303020204" pitchFamily="34" charset="0"/>
              </a:endParaRPr>
            </a:p>
          </p:txBody>
        </p:sp>
        <p:pic>
          <p:nvPicPr>
            <p:cNvPr id="147" name="Picture 9" descr="http://www.puntopago.net/images/main_terminal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116" y="3827382"/>
              <a:ext cx="797618" cy="1054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Imagen 147"/>
            <p:cNvPicPr>
              <a:picLocks noChangeAspect="1"/>
            </p:cNvPicPr>
            <p:nvPr/>
          </p:nvPicPr>
          <p:blipFill rotWithShape="1">
            <a:blip r:embed="rId18"/>
            <a:srcRect l="3679" t="30108" r="51950" b="19453"/>
            <a:stretch/>
          </p:blipFill>
          <p:spPr>
            <a:xfrm>
              <a:off x="6921852" y="5093674"/>
              <a:ext cx="2218469" cy="1418549"/>
            </a:xfrm>
            <a:prstGeom prst="rect">
              <a:avLst/>
            </a:prstGeom>
          </p:spPr>
        </p:pic>
        <p:sp>
          <p:nvSpPr>
            <p:cNvPr id="149" name="Rectángulo 148"/>
            <p:cNvSpPr/>
            <p:nvPr/>
          </p:nvSpPr>
          <p:spPr>
            <a:xfrm>
              <a:off x="6036483" y="643412"/>
              <a:ext cx="19946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altLang="es-CO" sz="1600" b="1" dirty="0">
                  <a:latin typeface="Candara" panose="020E0502030303020204" pitchFamily="34" charset="0"/>
                </a:rPr>
                <a:t>Ataque </a:t>
              </a:r>
              <a:r>
                <a:rPr lang="es-ES_tradnl" sz="1600" b="1" dirty="0">
                  <a:latin typeface="Candara" panose="020E0502030303020204" pitchFamily="34" charset="0"/>
                </a:rPr>
                <a:t>Wannacry</a:t>
              </a:r>
            </a:p>
            <a:p>
              <a:pPr algn="ctr"/>
              <a:r>
                <a:rPr lang="es-ES_tradnl" sz="2000" b="1" dirty="0">
                  <a:latin typeface="Candara" panose="020E0502030303020204" pitchFamily="34" charset="0"/>
                </a:rPr>
                <a:t>&gt;</a:t>
              </a:r>
              <a:r>
                <a:rPr lang="es-ES_tradnl" sz="1600" b="1" dirty="0">
                  <a:latin typeface="Candara" panose="020E0502030303020204" pitchFamily="34" charset="0"/>
                </a:rPr>
                <a:t> Precio BTC</a:t>
              </a:r>
              <a:endParaRPr lang="es-CO" sz="1600" dirty="0"/>
            </a:p>
          </p:txBody>
        </p:sp>
        <p:pic>
          <p:nvPicPr>
            <p:cNvPr id="150" name="Imagen 149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449" t="33511" r="70080" b="10063"/>
            <a:stretch/>
          </p:blipFill>
          <p:spPr>
            <a:xfrm>
              <a:off x="8199510" y="2689815"/>
              <a:ext cx="1462863" cy="1630773"/>
            </a:xfrm>
            <a:prstGeom prst="rect">
              <a:avLst/>
            </a:prstGeom>
          </p:spPr>
        </p:pic>
        <p:sp>
          <p:nvSpPr>
            <p:cNvPr id="151" name="Rectángulo 150"/>
            <p:cNvSpPr/>
            <p:nvPr/>
          </p:nvSpPr>
          <p:spPr>
            <a:xfrm>
              <a:off x="8846405" y="4202834"/>
              <a:ext cx="10791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altLang="es-CO" sz="2000" b="1" dirty="0">
                  <a:latin typeface="Candara" panose="020E0502030303020204" pitchFamily="34" charset="0"/>
                </a:rPr>
                <a:t>+ </a:t>
              </a:r>
              <a:r>
                <a:rPr lang="es-CO" sz="2800" dirty="0"/>
                <a:t>874 </a:t>
              </a:r>
              <a:r>
                <a:rPr lang="es-ES_tradnl" altLang="es-CO" sz="2800" b="1" dirty="0">
                  <a:latin typeface="Candara" panose="020E0502030303020204" pitchFamily="34" charset="0"/>
                </a:rPr>
                <a:t> </a:t>
              </a:r>
              <a:endParaRPr lang="es-CO" sz="2800" dirty="0"/>
            </a:p>
          </p:txBody>
        </p:sp>
        <p:sp>
          <p:nvSpPr>
            <p:cNvPr id="152" name="Rectángulo 151"/>
            <p:cNvSpPr/>
            <p:nvPr/>
          </p:nvSpPr>
          <p:spPr>
            <a:xfrm>
              <a:off x="5866608" y="1108982"/>
              <a:ext cx="2320311" cy="574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_tradnl" altLang="es-CO" sz="2000" b="1" dirty="0">
                  <a:latin typeface="Candara" panose="020E0502030303020204" pitchFamily="34" charset="0"/>
                </a:rPr>
                <a:t>13/05/17 US 1,730 </a:t>
              </a:r>
            </a:p>
            <a:p>
              <a:pPr algn="ctr"/>
              <a:r>
                <a:rPr lang="es-ES_tradnl" altLang="es-CO" sz="2000" b="1" dirty="0">
                  <a:latin typeface="Candara" panose="020E0502030303020204" pitchFamily="34" charset="0"/>
                </a:rPr>
                <a:t>a  US 3,011</a:t>
              </a:r>
              <a:endParaRPr lang="es-CO" sz="2000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55" name="Grupo 101"/>
          <p:cNvGrpSpPr/>
          <p:nvPr/>
        </p:nvGrpSpPr>
        <p:grpSpPr>
          <a:xfrm>
            <a:off x="7245487" y="1022931"/>
            <a:ext cx="5120668" cy="6910833"/>
            <a:chOff x="2924714" y="290512"/>
            <a:chExt cx="4342861" cy="6397077"/>
          </a:xfrm>
        </p:grpSpPr>
        <p:pic>
          <p:nvPicPr>
            <p:cNvPr id="156" name="Imagen 155"/>
            <p:cNvPicPr>
              <a:picLocks noChangeAspect="1"/>
            </p:cNvPicPr>
            <p:nvPr/>
          </p:nvPicPr>
          <p:blipFill rotWithShape="1">
            <a:blip r:embed="rId21"/>
            <a:srcRect l="34723" t="12550" r="34764" b="7548"/>
            <a:stretch/>
          </p:blipFill>
          <p:spPr>
            <a:xfrm>
              <a:off x="2924714" y="290512"/>
              <a:ext cx="4342861" cy="6397077"/>
            </a:xfrm>
            <a:prstGeom prst="rect">
              <a:avLst/>
            </a:prstGeom>
          </p:spPr>
        </p:pic>
        <p:pic>
          <p:nvPicPr>
            <p:cNvPr id="157" name="Imagen 156"/>
            <p:cNvPicPr>
              <a:picLocks noChangeAspect="1"/>
            </p:cNvPicPr>
            <p:nvPr/>
          </p:nvPicPr>
          <p:blipFill rotWithShape="1">
            <a:blip r:embed="rId21"/>
            <a:srcRect l="30708" t="23792" r="63608" b="65381"/>
            <a:stretch/>
          </p:blipFill>
          <p:spPr>
            <a:xfrm>
              <a:off x="2924714" y="290512"/>
              <a:ext cx="2185449" cy="1059238"/>
            </a:xfrm>
            <a:prstGeom prst="rect">
              <a:avLst/>
            </a:prstGeom>
          </p:spPr>
        </p:pic>
      </p:grpSp>
      <p:pic>
        <p:nvPicPr>
          <p:cNvPr id="158" name="Imagen 157"/>
          <p:cNvPicPr>
            <a:picLocks noChangeAspect="1"/>
          </p:cNvPicPr>
          <p:nvPr/>
        </p:nvPicPr>
        <p:blipFill rotWithShape="1">
          <a:blip r:embed="rId22"/>
          <a:srcRect l="22932" t="9596" r="25823" b="60727"/>
          <a:stretch/>
        </p:blipFill>
        <p:spPr>
          <a:xfrm>
            <a:off x="7245487" y="148429"/>
            <a:ext cx="5106154" cy="850880"/>
          </a:xfrm>
          <a:prstGeom prst="rect">
            <a:avLst/>
          </a:prstGeom>
        </p:spPr>
      </p:pic>
      <p:sp>
        <p:nvSpPr>
          <p:cNvPr id="162" name="Rectángulo 161"/>
          <p:cNvSpPr/>
          <p:nvPr/>
        </p:nvSpPr>
        <p:spPr>
          <a:xfrm>
            <a:off x="5558724" y="2304428"/>
            <a:ext cx="15942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/>
                <a:cs typeface="Abadi MT Condensed Light"/>
              </a:rPr>
              <a:t>Lavado de Dinero </a:t>
            </a:r>
            <a:endParaRPr lang="es-CO" sz="24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MT Condensed Light"/>
              <a:cs typeface="Abadi MT Condensed Light"/>
            </a:endParaRPr>
          </a:p>
          <a:p>
            <a:pPr algn="ctr"/>
            <a:endParaRPr lang="es-CO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 MT Condensed Light"/>
              <a:cs typeface="Abadi MT Condensed Light"/>
            </a:endParaRPr>
          </a:p>
          <a:p>
            <a:pPr algn="ctr"/>
            <a:r>
              <a:rPr lang="es-CO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/>
                <a:cs typeface="Abadi MT Condensed Light"/>
              </a:rPr>
              <a:t> </a:t>
            </a:r>
            <a:r>
              <a:rPr lang="es-CO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/>
                <a:cs typeface="Abadi MT Condensed Light"/>
              </a:rPr>
              <a:t>Facilitador  C.O.</a:t>
            </a:r>
            <a:endParaRPr lang="es-CO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73" name="Agrupar 172"/>
          <p:cNvGrpSpPr/>
          <p:nvPr/>
        </p:nvGrpSpPr>
        <p:grpSpPr>
          <a:xfrm>
            <a:off x="539837" y="2330181"/>
            <a:ext cx="5048974" cy="1990315"/>
            <a:chOff x="23471" y="2181333"/>
            <a:chExt cx="5742195" cy="2139163"/>
          </a:xfrm>
        </p:grpSpPr>
        <p:pic>
          <p:nvPicPr>
            <p:cNvPr id="159" name="Imagen 158"/>
            <p:cNvPicPr>
              <a:picLocks noChangeAspect="1"/>
            </p:cNvPicPr>
            <p:nvPr/>
          </p:nvPicPr>
          <p:blipFill rotWithShape="1">
            <a:blip r:embed="rId23"/>
            <a:srcRect l="10391" t="21006" r="75312" b="48056"/>
            <a:stretch/>
          </p:blipFill>
          <p:spPr>
            <a:xfrm>
              <a:off x="1255387" y="2181333"/>
              <a:ext cx="1743076" cy="2121744"/>
            </a:xfrm>
            <a:prstGeom prst="rect">
              <a:avLst/>
            </a:prstGeom>
          </p:spPr>
        </p:pic>
        <p:pic>
          <p:nvPicPr>
            <p:cNvPr id="160" name="Imagen 159"/>
            <p:cNvPicPr>
              <a:picLocks noChangeAspect="1"/>
            </p:cNvPicPr>
            <p:nvPr/>
          </p:nvPicPr>
          <p:blipFill rotWithShape="1">
            <a:blip r:embed="rId23"/>
            <a:srcRect l="50390" t="26459" r="33673" b="48056"/>
            <a:stretch/>
          </p:blipFill>
          <p:spPr>
            <a:xfrm>
              <a:off x="3822567" y="2572739"/>
              <a:ext cx="1943099" cy="1747757"/>
            </a:xfrm>
            <a:prstGeom prst="rect">
              <a:avLst/>
            </a:prstGeom>
          </p:spPr>
        </p:pic>
        <p:pic>
          <p:nvPicPr>
            <p:cNvPr id="161" name="Picture 2" descr="Resultado de imagen para icono de vinculo logo"/>
            <p:cNvPicPr>
              <a:picLocks noChangeAspect="1" noChangeArrowheads="1"/>
            </p:cNvPicPr>
            <p:nvPr/>
          </p:nvPicPr>
          <p:blipFill>
            <a:blip r:embed="rId2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14704">
              <a:off x="2992612" y="2832880"/>
              <a:ext cx="866775" cy="86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" name="Picture 6" descr="Non-standard network cards"/>
            <p:cNvPicPr>
              <a:picLocks noChangeAspect="1" noChangeArrowheads="1"/>
            </p:cNvPicPr>
            <p:nvPr/>
          </p:nvPicPr>
          <p:blipFill>
            <a:blip r:embed="rId2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3471" y="2416901"/>
              <a:ext cx="1227675" cy="919463"/>
            </a:xfrm>
            <a:prstGeom prst="rect">
              <a:avLst/>
            </a:prstGeom>
            <a:noFill/>
          </p:spPr>
        </p:pic>
        <p:pic>
          <p:nvPicPr>
            <p:cNvPr id="164" name="Imagen 16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485" y="3372141"/>
              <a:ext cx="1252711" cy="688345"/>
            </a:xfrm>
            <a:prstGeom prst="rect">
              <a:avLst/>
            </a:prstGeom>
          </p:spPr>
        </p:pic>
      </p:grpSp>
      <p:pic>
        <p:nvPicPr>
          <p:cNvPr id="169" name="Imagen 16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915327" y="5364602"/>
            <a:ext cx="3074406" cy="1947600"/>
          </a:xfrm>
          <a:prstGeom prst="rect">
            <a:avLst/>
          </a:prstGeom>
        </p:spPr>
      </p:pic>
      <p:pic>
        <p:nvPicPr>
          <p:cNvPr id="172" name="Imagen 17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3547" y="5364602"/>
            <a:ext cx="3019672" cy="1947600"/>
          </a:xfrm>
          <a:prstGeom prst="rect">
            <a:avLst/>
          </a:prstGeom>
        </p:spPr>
      </p:pic>
      <p:sp>
        <p:nvSpPr>
          <p:cNvPr id="174" name="Rectángulo 173"/>
          <p:cNvSpPr/>
          <p:nvPr/>
        </p:nvSpPr>
        <p:spPr>
          <a:xfrm>
            <a:off x="296497" y="7502180"/>
            <a:ext cx="23927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>
                <a:ln w="0"/>
                <a:solidFill>
                  <a:srgbClr val="F57E0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/>
                <a:cs typeface="Abadi MT Condensed Light"/>
              </a:rPr>
              <a:t>Ransomware</a:t>
            </a:r>
            <a:endParaRPr lang="es-ES_tradnl" dirty="0">
              <a:solidFill>
                <a:srgbClr val="F57E0A"/>
              </a:solidFill>
            </a:endParaRPr>
          </a:p>
        </p:txBody>
      </p:sp>
      <p:sp>
        <p:nvSpPr>
          <p:cNvPr id="175" name="Rectángulo 174"/>
          <p:cNvSpPr/>
          <p:nvPr/>
        </p:nvSpPr>
        <p:spPr>
          <a:xfrm>
            <a:off x="3915327" y="7499629"/>
            <a:ext cx="33650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smtClean="0">
                <a:ln w="0"/>
                <a:solidFill>
                  <a:srgbClr val="F57E0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 MT Condensed Light"/>
                <a:cs typeface="Abadi MT Condensed Light"/>
              </a:rPr>
              <a:t>Nuevos Mercados </a:t>
            </a:r>
            <a:endParaRPr lang="es-ES_tradnl" dirty="0">
              <a:solidFill>
                <a:srgbClr val="F57E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2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47135" y="2167178"/>
            <a:ext cx="9072819" cy="5818582"/>
          </a:xfrm>
          <a:prstGeom prst="rect">
            <a:avLst/>
          </a:prstGeom>
          <a:noFill/>
          <a:ln w="76200" cmpd="sng">
            <a:solidFill>
              <a:srgbClr val="F57E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036943" y="2167178"/>
            <a:ext cx="7444081" cy="920392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Qué Estamos Haciendo</a:t>
            </a:r>
            <a:r>
              <a:rPr lang="is-I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…</a:t>
            </a: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 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1172" y="518160"/>
            <a:ext cx="9142572" cy="6858000"/>
          </a:xfrm>
          <a:prstGeom prst="rect">
            <a:avLst/>
          </a:prstGeom>
        </p:spPr>
      </p:pic>
      <p:pic>
        <p:nvPicPr>
          <p:cNvPr id="9" name="Picture 3" descr="C:\Users\38915\Desktop\_MG_30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953" y="365760"/>
            <a:ext cx="11425605" cy="76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3414058" y="6981765"/>
            <a:ext cx="114300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00" b="1" dirty="0" smtClean="0">
                <a:solidFill>
                  <a:srgbClr val="FFFFFF"/>
                </a:solidFill>
              </a:rPr>
              <a:t>Acuerdo Estratégico  y Operacional con EUROPOL, herramienta operacional en la lucha contra las formas graves de delincuencia organizada transnacional</a:t>
            </a:r>
          </a:p>
          <a:p>
            <a:pPr algn="ctr"/>
            <a:endParaRPr lang="es-ES" sz="2700" b="1" dirty="0">
              <a:solidFill>
                <a:srgbClr val="FFFFFF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" r="-1"/>
          <a:stretch/>
        </p:blipFill>
        <p:spPr bwMode="auto">
          <a:xfrm>
            <a:off x="13718858" y="1432560"/>
            <a:ext cx="10744200" cy="569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3359310" y="387531"/>
            <a:ext cx="1143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FFFFF"/>
                </a:solidFill>
              </a:rPr>
              <a:t>Despliegue y focalización de las capacidades institucionales para la lucha contra el Crimen Organizado </a:t>
            </a:r>
            <a:endParaRPr lang="es-ES" sz="2800" b="1" dirty="0">
              <a:solidFill>
                <a:srgbClr val="FFFFFF"/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V="1">
            <a:off x="16157258" y="2804160"/>
            <a:ext cx="2590800" cy="1371600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ángulo 13"/>
          <p:cNvSpPr/>
          <p:nvPr/>
        </p:nvSpPr>
        <p:spPr>
          <a:xfrm rot="19978646">
            <a:off x="15465685" y="2948917"/>
            <a:ext cx="3596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Calibri" charset="0"/>
                <a:ea typeface="Calibri" charset="0"/>
                <a:cs typeface="Times New Roman" charset="0"/>
              </a:rPr>
              <a:t>Ley 1582 de 2012</a:t>
            </a:r>
            <a:r>
              <a:rPr lang="es-ES_tradnl" sz="36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Picture 2" descr="T:\polic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482" y="309153"/>
            <a:ext cx="2210456" cy="21839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0" descr="ec3_logo_360_whitebackgrd_short_0.gif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9"/>
          <a:stretch>
            <a:fillRect/>
          </a:stretch>
        </p:blipFill>
        <p:spPr bwMode="auto">
          <a:xfrm>
            <a:off x="9628380" y="6538013"/>
            <a:ext cx="3596580" cy="145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Resultado de imagen para icono de vinculo logo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6609">
            <a:off x="10990994" y="5331415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Resultado de imagen para icono de vinculo logo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6609">
            <a:off x="10943497" y="2825206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 descr="Captura de pantalla 2017-03-29 a las 3.27.08 p.m.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7" y="3116136"/>
            <a:ext cx="2232408" cy="2598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7" descr="Captura de pantalla 2017-03-29 a las 3.28.05 p.m.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r="2843" b="6945"/>
          <a:stretch/>
        </p:blipFill>
        <p:spPr>
          <a:xfrm>
            <a:off x="4706791" y="3152684"/>
            <a:ext cx="2424745" cy="2595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Rectángulo 21"/>
          <p:cNvSpPr/>
          <p:nvPr/>
        </p:nvSpPr>
        <p:spPr>
          <a:xfrm>
            <a:off x="218758" y="5907257"/>
            <a:ext cx="907492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tx2">
                  <a:lumMod val="50000"/>
                </a:schemeClr>
              </a:buClr>
            </a:pPr>
            <a:r>
              <a:rPr lang="es-CO" sz="3200" b="1" dirty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Enfoque a la CIBERSEGURIDAD </a:t>
            </a:r>
            <a:r>
              <a:rPr lang="es-CO" sz="3200" b="1" dirty="0" smtClean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CIUDADANA</a:t>
            </a:r>
          </a:p>
          <a:p>
            <a:pPr algn="ctr">
              <a:buClr>
                <a:schemeClr val="tx2">
                  <a:lumMod val="50000"/>
                </a:schemeClr>
              </a:buClr>
            </a:pPr>
            <a:r>
              <a:rPr lang="es-CO" sz="3200" dirty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Centro de Capacidades para la Ciberseguridad </a:t>
            </a:r>
            <a:endParaRPr lang="es-CO" sz="3200" dirty="0" smtClean="0">
              <a:solidFill>
                <a:schemeClr val="tx2">
                  <a:lumMod val="50000"/>
                </a:schemeClr>
              </a:solidFill>
              <a:latin typeface="Abadi MT Condensed Light"/>
              <a:cs typeface="Abadi MT Condensed Light"/>
            </a:endParaRPr>
          </a:p>
          <a:p>
            <a:pPr algn="ctr">
              <a:buClr>
                <a:schemeClr val="tx2">
                  <a:lumMod val="50000"/>
                </a:schemeClr>
              </a:buClr>
            </a:pPr>
            <a:r>
              <a:rPr lang="es-CO" sz="3200" dirty="0" smtClean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de </a:t>
            </a:r>
            <a:r>
              <a:rPr lang="es-CO" sz="3200" dirty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Colombia - </a:t>
            </a:r>
            <a:r>
              <a:rPr lang="es-CO" sz="4400" dirty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C4.  </a:t>
            </a:r>
            <a:endParaRPr lang="es-CO" sz="3200" dirty="0">
              <a:solidFill>
                <a:schemeClr val="tx2">
                  <a:lumMod val="50000"/>
                </a:schemeClr>
              </a:solidFill>
              <a:latin typeface="Abadi MT Condensed Light"/>
              <a:cs typeface="Abadi MT Condensed Light"/>
            </a:endParaRPr>
          </a:p>
          <a:p>
            <a:pPr algn="ctr">
              <a:buClr>
                <a:schemeClr val="tx2">
                  <a:lumMod val="50000"/>
                </a:schemeClr>
              </a:buClr>
            </a:pPr>
            <a:endParaRPr lang="es-CO" sz="3200" b="1" dirty="0">
              <a:solidFill>
                <a:schemeClr val="tx2">
                  <a:lumMod val="50000"/>
                </a:schemeClr>
              </a:solidFill>
              <a:latin typeface="Abadi MT Condensed Light"/>
              <a:cs typeface="Abadi MT Condensed Light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831430" y="3853829"/>
            <a:ext cx="35605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Oficiales de Enlace </a:t>
            </a:r>
          </a:p>
          <a:p>
            <a:pPr algn="ctr"/>
            <a:r>
              <a:rPr lang="es-CO" sz="2800" b="1" dirty="0" smtClean="0">
                <a:solidFill>
                  <a:schemeClr val="tx2">
                    <a:lumMod val="50000"/>
                  </a:schemeClr>
                </a:solidFill>
                <a:latin typeface="Abadi MT Condensed Light"/>
                <a:cs typeface="Abadi MT Condensed Light"/>
              </a:rPr>
              <a:t>UNE COL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22743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462</TotalTime>
  <Words>213</Words>
  <Application>Microsoft Office PowerPoint</Application>
  <PresentationFormat>Personalizado</PresentationFormat>
  <Paragraphs>59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Abadi MT Condensed Light</vt:lpstr>
      <vt:lpstr>Arial</vt:lpstr>
      <vt:lpstr>Calibri</vt:lpstr>
      <vt:lpstr>Candara</vt:lpstr>
      <vt:lpstr>Helvetica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Salma Hoyos Villamil</cp:lastModifiedBy>
  <cp:revision>61</cp:revision>
  <dcterms:created xsi:type="dcterms:W3CDTF">2010-04-12T23:12:02Z</dcterms:created>
  <dcterms:modified xsi:type="dcterms:W3CDTF">2017-07-13T17:13:09Z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