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ags/tag5.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8" r:id="rId1"/>
    <p:sldMasterId id="2147483762" r:id="rId2"/>
    <p:sldMasterId id="2147483765" r:id="rId3"/>
    <p:sldMasterId id="2147483768" r:id="rId4"/>
    <p:sldMasterId id="2147483771" r:id="rId5"/>
  </p:sldMasterIdLst>
  <p:notesMasterIdLst>
    <p:notesMasterId r:id="rId39"/>
  </p:notesMasterIdLst>
  <p:handoutMasterIdLst>
    <p:handoutMasterId r:id="rId40"/>
  </p:handoutMasterIdLst>
  <p:sldIdLst>
    <p:sldId id="511" r:id="rId6"/>
    <p:sldId id="824" r:id="rId7"/>
    <p:sldId id="787" r:id="rId8"/>
    <p:sldId id="779" r:id="rId9"/>
    <p:sldId id="823" r:id="rId10"/>
    <p:sldId id="830" r:id="rId11"/>
    <p:sldId id="789" r:id="rId12"/>
    <p:sldId id="825" r:id="rId13"/>
    <p:sldId id="826" r:id="rId14"/>
    <p:sldId id="827" r:id="rId15"/>
    <p:sldId id="793" r:id="rId16"/>
    <p:sldId id="832" r:id="rId17"/>
    <p:sldId id="836" r:id="rId18"/>
    <p:sldId id="837" r:id="rId19"/>
    <p:sldId id="833" r:id="rId20"/>
    <p:sldId id="839" r:id="rId21"/>
    <p:sldId id="841" r:id="rId22"/>
    <p:sldId id="842" r:id="rId23"/>
    <p:sldId id="835" r:id="rId24"/>
    <p:sldId id="843" r:id="rId25"/>
    <p:sldId id="840" r:id="rId26"/>
    <p:sldId id="844" r:id="rId27"/>
    <p:sldId id="838" r:id="rId28"/>
    <p:sldId id="845" r:id="rId29"/>
    <p:sldId id="847" r:id="rId30"/>
    <p:sldId id="848" r:id="rId31"/>
    <p:sldId id="828" r:id="rId32"/>
    <p:sldId id="849" r:id="rId33"/>
    <p:sldId id="854" r:id="rId34"/>
    <p:sldId id="851" r:id="rId35"/>
    <p:sldId id="852" r:id="rId36"/>
    <p:sldId id="853" r:id="rId37"/>
    <p:sldId id="855" r:id="rId38"/>
  </p:sldIdLst>
  <p:sldSz cx="12161838"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102D038-3901-4DFC-893A-4226668A5705}">
          <p14:sldIdLst>
            <p14:sldId id="511"/>
            <p14:sldId id="824"/>
            <p14:sldId id="787"/>
            <p14:sldId id="779"/>
            <p14:sldId id="823"/>
            <p14:sldId id="830"/>
            <p14:sldId id="789"/>
            <p14:sldId id="825"/>
            <p14:sldId id="826"/>
            <p14:sldId id="827"/>
            <p14:sldId id="793"/>
            <p14:sldId id="832"/>
            <p14:sldId id="836"/>
            <p14:sldId id="837"/>
            <p14:sldId id="833"/>
            <p14:sldId id="839"/>
            <p14:sldId id="841"/>
            <p14:sldId id="842"/>
            <p14:sldId id="835"/>
            <p14:sldId id="843"/>
            <p14:sldId id="840"/>
            <p14:sldId id="844"/>
            <p14:sldId id="838"/>
            <p14:sldId id="845"/>
            <p14:sldId id="847"/>
            <p14:sldId id="848"/>
            <p14:sldId id="828"/>
            <p14:sldId id="849"/>
            <p14:sldId id="854"/>
            <p14:sldId id="851"/>
            <p14:sldId id="852"/>
            <p14:sldId id="853"/>
            <p14:sldId id="855"/>
          </p14:sldIdLst>
        </p14:section>
      </p14:sectionLst>
    </p:ext>
    <p:ext uri="{EFAFB233-063F-42B5-8137-9DF3F51BA10A}">
      <p15:sldGuideLst xmlns:p15="http://schemas.microsoft.com/office/powerpoint/2012/main">
        <p15:guide id="1" orient="horz" pos="2160">
          <p15:clr>
            <a:srgbClr val="A4A3A4"/>
          </p15:clr>
        </p15:guide>
        <p15:guide id="2" orient="horz" pos="3744">
          <p15:clr>
            <a:srgbClr val="A4A3A4"/>
          </p15:clr>
        </p15:guide>
        <p15:guide id="3" orient="horz" pos="912">
          <p15:clr>
            <a:srgbClr val="A4A3A4"/>
          </p15:clr>
        </p15:guide>
        <p15:guide id="4" orient="horz" pos="720">
          <p15:clr>
            <a:srgbClr val="A4A3A4"/>
          </p15:clr>
        </p15:guide>
        <p15:guide id="5" orient="horz" pos="4087">
          <p15:clr>
            <a:srgbClr val="A4A3A4"/>
          </p15:clr>
        </p15:guide>
        <p15:guide id="6" orient="horz" pos="1104">
          <p15:clr>
            <a:srgbClr val="A4A3A4"/>
          </p15:clr>
        </p15:guide>
        <p15:guide id="7" orient="horz" pos="1920">
          <p15:clr>
            <a:srgbClr val="A4A3A4"/>
          </p15:clr>
        </p15:guide>
        <p15:guide id="8" pos="3831">
          <p15:clr>
            <a:srgbClr val="A4A3A4"/>
          </p15:clr>
        </p15:guide>
        <p15:guide id="9" pos="7278">
          <p15:clr>
            <a:srgbClr val="A4A3A4"/>
          </p15:clr>
        </p15:guide>
        <p15:guide id="10" pos="383">
          <p15:clr>
            <a:srgbClr val="A4A3A4"/>
          </p15:clr>
        </p15:guide>
        <p15:guide id="11" pos="766">
          <p15:clr>
            <a:srgbClr val="A4A3A4"/>
          </p15:clr>
        </p15:guide>
        <p15:guide id="12" pos="6895">
          <p15:clr>
            <a:srgbClr val="A4A3A4"/>
          </p15:clr>
        </p15:guide>
        <p15:guide id="13" pos="165">
          <p15:clr>
            <a:srgbClr val="A4A3A4"/>
          </p15:clr>
        </p15:guide>
        <p15:guide id="14" pos="749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ntage juice" initials="vj" lastIdx="6" clrIdx="0"/>
  <p:cmAuthor id="1" name="Teresa Law" initials="TL" lastIdx="3" clrIdx="1">
    <p:extLst/>
  </p:cmAuthor>
  <p:cmAuthor id="2" name="Lenka Hennessy" initials="LH"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A4A"/>
    <a:srgbClr val="FFC000"/>
    <a:srgbClr val="1F96C4"/>
    <a:srgbClr val="404040"/>
    <a:srgbClr val="D89102"/>
    <a:srgbClr val="F3BE10"/>
    <a:srgbClr val="15549E"/>
    <a:srgbClr val="F5F4F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8" autoAdjust="0"/>
    <p:restoredTop sz="80552" autoAdjust="0"/>
  </p:normalViewPr>
  <p:slideViewPr>
    <p:cSldViewPr>
      <p:cViewPr varScale="1">
        <p:scale>
          <a:sx n="70" d="100"/>
          <a:sy n="70" d="100"/>
        </p:scale>
        <p:origin x="912" y="78"/>
      </p:cViewPr>
      <p:guideLst>
        <p:guide orient="horz" pos="2160"/>
        <p:guide orient="horz" pos="3744"/>
        <p:guide orient="horz" pos="912"/>
        <p:guide orient="horz" pos="720"/>
        <p:guide orient="horz" pos="4087"/>
        <p:guide orient="horz" pos="1104"/>
        <p:guide orient="horz" pos="1920"/>
        <p:guide pos="3831"/>
        <p:guide pos="7278"/>
        <p:guide pos="383"/>
        <p:guide pos="766"/>
        <p:guide pos="6895"/>
        <p:guide pos="165"/>
        <p:guide pos="7497"/>
      </p:guideLst>
    </p:cSldViewPr>
  </p:slideViewPr>
  <p:notesTextViewPr>
    <p:cViewPr>
      <p:scale>
        <a:sx n="1" d="1"/>
        <a:sy n="1" d="1"/>
      </p:scale>
      <p:origin x="0" y="0"/>
    </p:cViewPr>
  </p:notesTextViewPr>
  <p:sorterViewPr>
    <p:cViewPr>
      <p:scale>
        <a:sx n="160" d="100"/>
        <a:sy n="160" d="100"/>
      </p:scale>
      <p:origin x="0" y="-9590"/>
    </p:cViewPr>
  </p:sorterViewPr>
  <p:notesViewPr>
    <p:cSldViewPr>
      <p:cViewPr varScale="1">
        <p:scale>
          <a:sx n="83" d="100"/>
          <a:sy n="83" d="100"/>
        </p:scale>
        <p:origin x="-382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Workbook6"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0574177000246839"/>
          <c:y val="9.1177032683503301E-2"/>
          <c:w val="0.6421231136587161"/>
          <c:h val="0.9088229673164967"/>
        </c:manualLayout>
      </c:layout>
      <c:pieChart>
        <c:varyColors val="0"/>
        <c:ser>
          <c:idx val="0"/>
          <c:order val="0"/>
          <c:spPr>
            <a:solidFill>
              <a:srgbClr val="0092D2"/>
            </a:solidFill>
          </c:spPr>
          <c:explosion val="23"/>
          <c:dPt>
            <c:idx val="0"/>
            <c:bubble3D val="0"/>
            <c:explosion val="4"/>
          </c:dPt>
          <c:dPt>
            <c:idx val="1"/>
            <c:bubble3D val="0"/>
            <c:explosion val="0"/>
            <c:spPr>
              <a:solidFill>
                <a:schemeClr val="accent1"/>
              </a:solidFill>
            </c:spPr>
          </c:dPt>
          <c:dLbls>
            <c:dLbl>
              <c:idx val="0"/>
              <c:layout>
                <c:manualLayout>
                  <c:x val="-0.20508474822747999"/>
                  <c:y val="-0.11745494787383499"/>
                </c:manualLayout>
              </c:layout>
              <c:tx>
                <c:rich>
                  <a:bodyPr/>
                  <a:lstStyle/>
                  <a:p>
                    <a:pPr>
                      <a:defRPr sz="2000"/>
                    </a:pPr>
                    <a:r>
                      <a:rPr lang="en-US" sz="2000" dirty="0" smtClean="0"/>
                      <a:t>Consumers </a:t>
                    </a:r>
                  </a:p>
                  <a:p>
                    <a:pPr>
                      <a:defRPr sz="2000"/>
                    </a:pPr>
                    <a:r>
                      <a:rPr lang="en-US" sz="2000" dirty="0" smtClean="0"/>
                      <a:t>57</a:t>
                    </a:r>
                    <a:r>
                      <a:rPr lang="en-US" sz="2000" dirty="0"/>
                      <a:t>%</a:t>
                    </a:r>
                  </a:p>
                </c:rich>
              </c:tx>
              <c:spPr/>
              <c:showLegendKey val="0"/>
              <c:showVal val="1"/>
              <c:showCatName val="1"/>
              <c:showSerName val="0"/>
              <c:showPercent val="0"/>
              <c:showBubbleSize val="0"/>
              <c:extLst>
                <c:ext xmlns:c15="http://schemas.microsoft.com/office/drawing/2012/chart" uri="{CE6537A1-D6FC-4f65-9D91-7224C49458BB}"/>
              </c:extLst>
            </c:dLbl>
            <c:dLbl>
              <c:idx val="1"/>
              <c:layout>
                <c:manualLayout>
                  <c:x val="0.211305342553749"/>
                  <c:y val="6.5536063104826403E-2"/>
                </c:manualLayout>
              </c:layout>
              <c:tx>
                <c:rich>
                  <a:bodyPr/>
                  <a:lstStyle/>
                  <a:p>
                    <a:pPr>
                      <a:defRPr sz="2000"/>
                    </a:pPr>
                    <a:r>
                      <a:rPr lang="en-US" sz="2000" dirty="0" smtClean="0"/>
                      <a:t>Organizations </a:t>
                    </a:r>
                    <a:r>
                      <a:rPr lang="en-US" sz="2000" dirty="0"/>
                      <a:t>43%</a:t>
                    </a:r>
                  </a:p>
                </c:rich>
              </c:tx>
              <c:spPr/>
              <c:showLegendKey val="0"/>
              <c:showVal val="1"/>
              <c:showCatName val="1"/>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Consumers</c:v>
                </c:pt>
                <c:pt idx="1">
                  <c:v>Organizations</c:v>
                </c:pt>
              </c:strCache>
            </c:strRef>
          </c:cat>
          <c:val>
            <c:numRef>
              <c:f>Sheet1!$B$2:$B$3</c:f>
              <c:numCache>
                <c:formatCode>0%</c:formatCode>
                <c:ptCount val="2"/>
                <c:pt idx="0">
                  <c:v>0.56999999999999995</c:v>
                </c:pt>
                <c:pt idx="1">
                  <c:v>0.43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1"/>
          <c:order val="0"/>
          <c:spPr>
            <a:solidFill>
              <a:srgbClr val="0092D2"/>
            </a:solidFill>
          </c:spPr>
          <c:invertIfNegative val="0"/>
          <c:dLbls>
            <c:dLbl>
              <c:idx val="0"/>
              <c:layout>
                <c:manualLayout>
                  <c:x val="-6.35029846402781E-3"/>
                  <c:y val="-0.22753960394841"/>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4670646187037409E-3"/>
                  <c:y val="-0.43663005081992201"/>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2000" b="1" i="0">
                    <a:solidFill>
                      <a:srgbClr val="F17F26"/>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Sheet1!$A$23:$A$24</c:f>
              <c:numCache>
                <c:formatCode>General</c:formatCode>
                <c:ptCount val="2"/>
                <c:pt idx="0">
                  <c:v>2014</c:v>
                </c:pt>
                <c:pt idx="1">
                  <c:v>2015</c:v>
                </c:pt>
              </c:numCache>
            </c:numRef>
          </c:cat>
          <c:val>
            <c:numRef>
              <c:f>Sheet1!$B$23:$B$24</c:f>
              <c:numCache>
                <c:formatCode>"$"#,##0.00_);[Red]\("$"#,##0.00\)</c:formatCode>
                <c:ptCount val="2"/>
                <c:pt idx="0">
                  <c:v>294.14</c:v>
                </c:pt>
                <c:pt idx="1">
                  <c:v>679.65</c:v>
                </c:pt>
              </c:numCache>
            </c:numRef>
          </c:val>
        </c:ser>
        <c:dLbls>
          <c:showLegendKey val="0"/>
          <c:showVal val="0"/>
          <c:showCatName val="0"/>
          <c:showSerName val="0"/>
          <c:showPercent val="0"/>
          <c:showBubbleSize val="0"/>
        </c:dLbls>
        <c:gapWidth val="150"/>
        <c:overlap val="100"/>
        <c:axId val="656686824"/>
        <c:axId val="656690352"/>
      </c:barChart>
      <c:catAx>
        <c:axId val="656686824"/>
        <c:scaling>
          <c:orientation val="minMax"/>
        </c:scaling>
        <c:delete val="0"/>
        <c:axPos val="b"/>
        <c:numFmt formatCode="General" sourceLinked="1"/>
        <c:majorTickMark val="out"/>
        <c:minorTickMark val="none"/>
        <c:tickLblPos val="nextTo"/>
        <c:txPr>
          <a:bodyPr/>
          <a:lstStyle/>
          <a:p>
            <a:pPr>
              <a:defRPr sz="1400"/>
            </a:pPr>
            <a:endParaRPr lang="es-ES"/>
          </a:p>
        </c:txPr>
        <c:crossAx val="656690352"/>
        <c:crosses val="autoZero"/>
        <c:auto val="1"/>
        <c:lblAlgn val="ctr"/>
        <c:lblOffset val="100"/>
        <c:noMultiLvlLbl val="0"/>
      </c:catAx>
      <c:valAx>
        <c:axId val="656690352"/>
        <c:scaling>
          <c:orientation val="minMax"/>
        </c:scaling>
        <c:delete val="0"/>
        <c:axPos val="l"/>
        <c:majorGridlines/>
        <c:numFmt formatCode="&quot;$&quot;#,##0.00_);[Red]\(&quot;$&quot;#,##0.00\)" sourceLinked="1"/>
        <c:majorTickMark val="out"/>
        <c:minorTickMark val="none"/>
        <c:tickLblPos val="nextTo"/>
        <c:crossAx val="656686824"/>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21AA6-70BE-4FDE-A8DC-DB381A688FD8}" type="datetimeFigureOut">
              <a:rPr lang="en-US"/>
              <a:t>10/27/2016</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E47EA-D299-42CE-88BF-4E1035596DA5}" type="slidenum">
              <a:rPr/>
              <a:t>‹#›</a:t>
            </a:fld>
            <a:endParaRPr dirty="0"/>
          </a:p>
        </p:txBody>
      </p:sp>
    </p:spTree>
    <p:extLst>
      <p:ext uri="{BB962C8B-B14F-4D97-AF65-F5344CB8AC3E}">
        <p14:creationId xmlns:p14="http://schemas.microsoft.com/office/powerpoint/2010/main" val="1966811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84150" y="381000"/>
            <a:ext cx="4562475" cy="2573338"/>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9144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1000" y="8610600"/>
            <a:ext cx="4648200" cy="227013"/>
          </a:xfrm>
          <a:prstGeom prst="rect">
            <a:avLst/>
          </a:prstGeom>
        </p:spPr>
        <p:txBody>
          <a:bodyPr vert="horz" lIns="0" tIns="0" rIns="0" bIns="0" rtlCol="0" anchor="b"/>
          <a:lstStyle>
            <a:lvl1pPr algn="l">
              <a:defRPr sz="900"/>
            </a:lvl1pPr>
          </a:lstStyle>
          <a:p>
            <a:endParaRPr dirty="0"/>
          </a:p>
        </p:txBody>
      </p:sp>
      <p:sp>
        <p:nvSpPr>
          <p:cNvPr id="7" name="Slide Number Placeholder 6"/>
          <p:cNvSpPr>
            <a:spLocks noGrp="1"/>
          </p:cNvSpPr>
          <p:nvPr>
            <p:ph type="sldNum" sz="quarter" idx="5"/>
          </p:nvPr>
        </p:nvSpPr>
        <p:spPr>
          <a:xfrm>
            <a:off x="5715000" y="8610600"/>
            <a:ext cx="762000" cy="227013"/>
          </a:xfrm>
          <a:prstGeom prst="rect">
            <a:avLst/>
          </a:prstGeom>
        </p:spPr>
        <p:txBody>
          <a:bodyPr vert="horz" lIns="0" tIns="0" rIns="0" bIns="0" rtlCol="0" anchor="b"/>
          <a:lstStyle>
            <a:lvl1pPr algn="r">
              <a:defRPr sz="900"/>
            </a:lvl1pPr>
          </a:lstStyle>
          <a:p>
            <a:fld id="{8C72D9AE-7182-4680-8F79-479C4181FF08}" type="slidenum">
              <a:rPr/>
              <a:pPr/>
              <a:t>‹#›</a:t>
            </a:fld>
            <a:endParaRPr dirty="0"/>
          </a:p>
        </p:txBody>
      </p:sp>
      <p:pic>
        <p:nvPicPr>
          <p:cNvPr id="8"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381000"/>
            <a:ext cx="1371600" cy="361900"/>
          </a:xfrm>
          <a:prstGeom prst="rect">
            <a:avLst/>
          </a:prstGeom>
        </p:spPr>
      </p:pic>
    </p:spTree>
    <p:extLst>
      <p:ext uri="{BB962C8B-B14F-4D97-AF65-F5344CB8AC3E}">
        <p14:creationId xmlns:p14="http://schemas.microsoft.com/office/powerpoint/2010/main" val="973114905"/>
      </p:ext>
    </p:extLst>
  </p:cSld>
  <p:clrMap bg1="lt1" tx1="dk1" bg2="lt2" tx2="dk2" accent1="accent1" accent2="accent2" accent3="accent3" accent4="accent4" accent5="accent5" accent6="accent6" hlink="hlink" folHlink="folHlink"/>
  <p:hf hdr="0" ftr="0" dt="0"/>
  <p:notesStyle>
    <a:lvl1pPr marL="36576" indent="-36576" algn="l" defTabSz="914400" rtl="0" eaLnBrk="1" latinLnBrk="0" hangingPunct="1">
      <a:spcBef>
        <a:spcPts val="600"/>
      </a:spcBef>
      <a:buSzPct val="25000"/>
      <a:buFont typeface="Calibri" panose="020F0502020204030204" pitchFamily="34" charset="0"/>
      <a:buChar char=" "/>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300" b="1" u="sng" baseline="0" noProof="0" dirty="0" smtClean="0">
                <a:solidFill>
                  <a:srgbClr val="000000"/>
                </a:solidFill>
                <a:ea typeface="Times New Roman"/>
                <a:cs typeface="Times New Roman"/>
              </a:rPr>
              <a:t>Guión</a:t>
            </a:r>
          </a:p>
          <a:p>
            <a:pPr marL="0" indent="0">
              <a:buNone/>
            </a:pPr>
            <a:r>
              <a:rPr lang="es-ES_tradnl" sz="700" noProof="0" dirty="0" smtClean="0"/>
              <a:t>Las fronteras de </a:t>
            </a:r>
            <a:r>
              <a:rPr lang="es-ES_tradnl" sz="700" noProof="0" dirty="0" err="1" smtClean="0"/>
              <a:t>ciberseguridad</a:t>
            </a:r>
            <a:r>
              <a:rPr lang="es-ES_tradnl" sz="700" noProof="0" dirty="0" smtClean="0"/>
              <a:t> están expandiéndose rápidamente a medida que la conectividad se torna omnipresente. Nuestra sociedad está progresando hacia un nivel en el que casi todos los dispositivos electrónicos, ya sean electrodomésticos, equipos médicos, vehículos o herramientas, tendrán alguna forma de conectividad embutida. En breve, miles de millones de nuevos dispositivos </a:t>
            </a:r>
            <a:r>
              <a:rPr lang="es-ES_tradnl" sz="700" noProof="0" dirty="0" err="1" smtClean="0"/>
              <a:t>endpoint</a:t>
            </a:r>
            <a:r>
              <a:rPr lang="es-ES_tradnl" sz="700" noProof="0" dirty="0" smtClean="0"/>
              <a:t> no seguros, habilitados para uso de IP, formarán parte de las redes de consumidores y empresariales, y son altamente vulnerables ​​a ataques. En nuestra opinión, es apenas una cuestión de tiempo, antes que estas áreas se transformen en blancos. </a:t>
            </a:r>
          </a:p>
          <a:p>
            <a:pPr marL="0" indent="0">
              <a:buNone/>
            </a:pPr>
            <a:endParaRPr lang="es-ES_tradnl" sz="700" noProof="0" dirty="0" smtClean="0"/>
          </a:p>
          <a:p>
            <a:pPr fontAlgn="base"/>
            <a:r>
              <a:rPr lang="es-ES_tradnl" sz="700" noProof="0" dirty="0" err="1" smtClean="0"/>
              <a:t>Few</a:t>
            </a:r>
            <a:r>
              <a:rPr lang="es-ES_tradnl" sz="700" noProof="0" dirty="0" smtClean="0"/>
              <a:t> </a:t>
            </a:r>
            <a:r>
              <a:rPr lang="es-ES_tradnl" sz="700" noProof="0" dirty="0" err="1" smtClean="0"/>
              <a:t>days</a:t>
            </a:r>
            <a:r>
              <a:rPr lang="es-ES_tradnl" sz="700" noProof="0" dirty="0" smtClean="0"/>
              <a:t> </a:t>
            </a:r>
            <a:r>
              <a:rPr lang="es-ES_tradnl" sz="700" noProof="0" dirty="0" err="1" smtClean="0"/>
              <a:t>ago</a:t>
            </a:r>
            <a:r>
              <a:rPr lang="es-ES_tradnl" sz="700" noProof="0" dirty="0" smtClean="0"/>
              <a:t>, </a:t>
            </a:r>
            <a:r>
              <a:rPr lang="en-US" sz="1100" b="0" i="0" kern="1200" dirty="0" smtClean="0">
                <a:solidFill>
                  <a:schemeClr val="tx1"/>
                </a:solidFill>
                <a:effectLst/>
                <a:latin typeface="+mn-lt"/>
                <a:ea typeface="+mn-ea"/>
                <a:cs typeface="+mn-cs"/>
              </a:rPr>
              <a:t>A massive and sustained Internet attack that has caused outages and network congestion today for a large number of Web sites was launched with the help of hacked “Internet of Things” (</a:t>
            </a:r>
            <a:r>
              <a:rPr lang="en-US" sz="1100" b="0" i="0" kern="1200" dirty="0" err="1" smtClean="0">
                <a:solidFill>
                  <a:schemeClr val="tx1"/>
                </a:solidFill>
                <a:effectLst/>
                <a:latin typeface="+mn-lt"/>
                <a:ea typeface="+mn-ea"/>
                <a:cs typeface="+mn-cs"/>
              </a:rPr>
              <a:t>IoT</a:t>
            </a:r>
            <a:r>
              <a:rPr lang="en-US" sz="1100" b="0" i="0" kern="1200" dirty="0" smtClean="0">
                <a:solidFill>
                  <a:schemeClr val="tx1"/>
                </a:solidFill>
                <a:effectLst/>
                <a:latin typeface="+mn-lt"/>
                <a:ea typeface="+mn-ea"/>
                <a:cs typeface="+mn-cs"/>
              </a:rPr>
              <a:t>) devices, such as CCTV video cameras and digital video recorders, new data suggests.</a:t>
            </a:r>
          </a:p>
          <a:p>
            <a:pPr fontAlgn="base"/>
            <a:r>
              <a:rPr lang="en-US" sz="1100" b="0" i="0" kern="1200" dirty="0" smtClean="0">
                <a:solidFill>
                  <a:schemeClr val="tx1"/>
                </a:solidFill>
                <a:effectLst/>
                <a:latin typeface="+mn-lt"/>
                <a:ea typeface="+mn-ea"/>
                <a:cs typeface="+mn-cs"/>
              </a:rPr>
              <a:t>Earlier today cyber criminals began training their attack cannons on </a:t>
            </a:r>
            <a:r>
              <a:rPr lang="en-US" sz="1100" b="1" i="0" kern="1200" dirty="0" err="1" smtClean="0">
                <a:solidFill>
                  <a:schemeClr val="tx1"/>
                </a:solidFill>
                <a:effectLst/>
                <a:latin typeface="+mn-lt"/>
                <a:ea typeface="+mn-ea"/>
                <a:cs typeface="+mn-cs"/>
              </a:rPr>
              <a:t>Dyn</a:t>
            </a:r>
            <a:r>
              <a:rPr lang="en-US" sz="1100" b="0" i="0" kern="1200" dirty="0" smtClean="0">
                <a:solidFill>
                  <a:schemeClr val="tx1"/>
                </a:solidFill>
                <a:effectLst/>
                <a:latin typeface="+mn-lt"/>
                <a:ea typeface="+mn-ea"/>
                <a:cs typeface="+mn-cs"/>
              </a:rPr>
              <a:t>, an Internet infrastructure company that provides critical technology services to some of the Internet’s top destinations. The attack began creating problems for Internet users reaching an array of sites, including Twitter, Amazon, Tumblr, Reddit, Spotify and Netflix.</a:t>
            </a:r>
          </a:p>
          <a:p>
            <a:pPr fontAlgn="base"/>
            <a:endParaRPr lang="en-US" sz="1100" b="0" i="0" kern="1200" dirty="0" smtClean="0">
              <a:solidFill>
                <a:schemeClr val="tx1"/>
              </a:solidFill>
              <a:effectLst/>
              <a:latin typeface="+mn-lt"/>
              <a:ea typeface="+mn-ea"/>
              <a:cs typeface="+mn-cs"/>
            </a:endParaRPr>
          </a:p>
          <a:p>
            <a:pPr fontAlgn="base"/>
            <a:r>
              <a:rPr lang="en-US" sz="1100" b="0" i="0" kern="1200" dirty="0" err="1" smtClean="0">
                <a:solidFill>
                  <a:schemeClr val="tx1"/>
                </a:solidFill>
                <a:effectLst/>
                <a:latin typeface="+mn-lt"/>
                <a:ea typeface="+mn-ea"/>
                <a:cs typeface="+mn-cs"/>
              </a:rPr>
              <a:t>Mirai</a:t>
            </a:r>
            <a:r>
              <a:rPr lang="en-US" sz="1100" b="0" i="0" kern="1200" dirty="0" smtClean="0">
                <a:solidFill>
                  <a:schemeClr val="tx1"/>
                </a:solidFill>
                <a:effectLst/>
                <a:latin typeface="+mn-lt"/>
                <a:ea typeface="+mn-ea"/>
                <a:cs typeface="+mn-cs"/>
              </a:rPr>
              <a:t> scours the Web for </a:t>
            </a:r>
            <a:r>
              <a:rPr lang="en-US" sz="1100" b="0" i="0" kern="1200" dirty="0" err="1" smtClean="0">
                <a:solidFill>
                  <a:schemeClr val="tx1"/>
                </a:solidFill>
                <a:effectLst/>
                <a:latin typeface="+mn-lt"/>
                <a:ea typeface="+mn-ea"/>
                <a:cs typeface="+mn-cs"/>
              </a:rPr>
              <a:t>IoT</a:t>
            </a:r>
            <a:r>
              <a:rPr lang="en-US" sz="1100" b="0" i="0" kern="1200" dirty="0" smtClean="0">
                <a:solidFill>
                  <a:schemeClr val="tx1"/>
                </a:solidFill>
                <a:effectLst/>
                <a:latin typeface="+mn-lt"/>
                <a:ea typeface="+mn-ea"/>
                <a:cs typeface="+mn-cs"/>
              </a:rPr>
              <a:t> devices protected by little more than factory-default usernames and passwords, and then enlists the devices in attacks that hurl junk traffic at an online target until it can no longer accommodate legitimate visitors or users.</a:t>
            </a:r>
          </a:p>
          <a:p>
            <a:pPr marL="0" indent="0">
              <a:buNone/>
            </a:pPr>
            <a:endParaRPr lang="es-ES_tradnl" sz="700" noProof="0" dirty="0" smtClean="0"/>
          </a:p>
          <a:p>
            <a:r>
              <a:rPr lang="es-ES_tradnl" sz="700" baseline="0" noProof="0" dirty="0" smtClean="0"/>
              <a:t>Vamos a analizar las amenazas que enfrentan las empresas.</a:t>
            </a:r>
            <a:endParaRPr lang="es-ES_tradnl" sz="700" noProof="0" dirty="0" smtClean="0"/>
          </a:p>
          <a:p>
            <a:r>
              <a:rPr lang="es-ES_tradnl" sz="700" noProof="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700" baseline="0" noProof="0"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dirty="0"/>
          </a:p>
        </p:txBody>
      </p:sp>
    </p:spTree>
    <p:extLst>
      <p:ext uri="{BB962C8B-B14F-4D97-AF65-F5344CB8AC3E}">
        <p14:creationId xmlns:p14="http://schemas.microsoft.com/office/powerpoint/2010/main" val="1284986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indent="0">
              <a:buNone/>
            </a:pPr>
            <a:r>
              <a:rPr lang="en-US" sz="1100" dirty="0" smtClean="0">
                <a:latin typeface="Arial" charset="0"/>
                <a:ea typeface="Arial" charset="0"/>
                <a:cs typeface="Arial" charset="0"/>
              </a:rPr>
              <a:t>Email</a:t>
            </a:r>
          </a:p>
          <a:p>
            <a:pPr marL="0" indent="0">
              <a:buNone/>
            </a:pPr>
            <a:r>
              <a:rPr lang="en-US" sz="1100" dirty="0" smtClean="0">
                <a:latin typeface="Arial" charset="0"/>
                <a:ea typeface="Arial" charset="0"/>
                <a:cs typeface="Arial" charset="0"/>
              </a:rPr>
              <a:t>Sophisticated attacker toolkits that exploit vulnerabilities and silently infect victims simply by visiting a website </a:t>
            </a:r>
          </a:p>
          <a:p>
            <a:pPr lvl="1">
              <a:buFont typeface="Arial"/>
              <a:buChar char="•"/>
            </a:pPr>
            <a:r>
              <a:rPr lang="en-US" sz="1100" dirty="0" smtClean="0">
                <a:latin typeface="Arial" charset="0"/>
                <a:ea typeface="Arial" charset="0"/>
                <a:cs typeface="Arial" charset="0"/>
              </a:rPr>
              <a:t>Drop </a:t>
            </a:r>
            <a:r>
              <a:rPr lang="en-US" sz="1100" i="1" dirty="0" smtClean="0">
                <a:latin typeface="Arial" charset="0"/>
                <a:ea typeface="Arial" charset="0"/>
                <a:cs typeface="Arial" charset="0"/>
              </a:rPr>
              <a:t>any</a:t>
            </a:r>
            <a:r>
              <a:rPr lang="en-US" sz="1100" dirty="0" smtClean="0">
                <a:latin typeface="Arial" charset="0"/>
                <a:ea typeface="Arial" charset="0"/>
                <a:cs typeface="Arial" charset="0"/>
              </a:rPr>
              <a:t> malicious payload including ransomware</a:t>
            </a:r>
          </a:p>
          <a:p>
            <a:pPr lvl="1">
              <a:buFont typeface="Arial"/>
              <a:buChar char="•"/>
            </a:pPr>
            <a:r>
              <a:rPr lang="en-US" sz="1100" dirty="0" smtClean="0">
                <a:latin typeface="Arial" charset="0"/>
                <a:ea typeface="Arial" charset="0"/>
                <a:cs typeface="Arial" charset="0"/>
              </a:rPr>
              <a:t>Malicious advertisements (</a:t>
            </a:r>
            <a:r>
              <a:rPr lang="en-US" sz="1100" dirty="0" err="1" smtClean="0">
                <a:latin typeface="Arial" charset="0"/>
                <a:ea typeface="Arial" charset="0"/>
                <a:cs typeface="Arial" charset="0"/>
              </a:rPr>
              <a:t>malvertisements</a:t>
            </a:r>
            <a:r>
              <a:rPr lang="en-US" sz="1100" dirty="0" smtClean="0">
                <a:latin typeface="Arial" charset="0"/>
                <a:ea typeface="Arial" charset="0"/>
                <a:cs typeface="Arial" charset="0"/>
              </a:rPr>
              <a:t>) are often the culprit</a:t>
            </a:r>
          </a:p>
          <a:p>
            <a:pPr marL="285121" indent="-285121">
              <a:buClr>
                <a:srgbClr val="0092D2"/>
              </a:buClr>
              <a:buFont typeface="Arial"/>
              <a:buChar char="•"/>
            </a:pPr>
            <a:r>
              <a:rPr lang="es-ES" sz="2000" dirty="0" smtClean="0">
                <a:solidFill>
                  <a:schemeClr val="bg2">
                    <a:lumMod val="50000"/>
                  </a:schemeClr>
                </a:solidFill>
              </a:rPr>
              <a:t>Distribuido a través de largas campanas de spam</a:t>
            </a:r>
          </a:p>
          <a:p>
            <a:pPr marL="285121" indent="-285121">
              <a:buClr>
                <a:srgbClr val="0092D2"/>
              </a:buClr>
              <a:buFont typeface="Arial"/>
              <a:buChar char="•"/>
            </a:pPr>
            <a:r>
              <a:rPr lang="es-ES" sz="2000" dirty="0" smtClean="0">
                <a:solidFill>
                  <a:schemeClr val="bg2">
                    <a:lumMod val="50000"/>
                  </a:schemeClr>
                </a:solidFill>
              </a:rPr>
              <a:t>Enmascarado como una factura, boleta sin pagar o nota de entrega</a:t>
            </a:r>
          </a:p>
          <a:p>
            <a:pPr marL="285121" indent="-285121">
              <a:buClr>
                <a:srgbClr val="0092D2"/>
              </a:buClr>
              <a:buFont typeface="Arial"/>
              <a:buChar char="•"/>
            </a:pPr>
            <a:r>
              <a:rPr lang="es-ES" sz="2000" dirty="0" smtClean="0">
                <a:solidFill>
                  <a:schemeClr val="bg2">
                    <a:lumMod val="50000"/>
                  </a:schemeClr>
                </a:solidFill>
              </a:rPr>
              <a:t>Adjunto directamente en un email</a:t>
            </a:r>
          </a:p>
          <a:p>
            <a:pPr marL="285121" indent="-285121">
              <a:buClr>
                <a:srgbClr val="0092D2"/>
              </a:buClr>
              <a:buFont typeface="Arial"/>
              <a:buChar char="•"/>
            </a:pPr>
            <a:r>
              <a:rPr lang="es-ES" sz="2000" dirty="0" smtClean="0">
                <a:solidFill>
                  <a:schemeClr val="bg2">
                    <a:lumMod val="50000"/>
                  </a:schemeClr>
                </a:solidFill>
              </a:rPr>
              <a:t>Adjunto lanza un </a:t>
            </a:r>
            <a:r>
              <a:rPr lang="es-ES" sz="2000" dirty="0" err="1" smtClean="0">
                <a:solidFill>
                  <a:schemeClr val="bg2">
                    <a:lumMod val="50000"/>
                  </a:schemeClr>
                </a:solidFill>
              </a:rPr>
              <a:t>downloader</a:t>
            </a:r>
            <a:r>
              <a:rPr lang="es-ES" sz="2000" dirty="0" smtClean="0">
                <a:solidFill>
                  <a:schemeClr val="bg2">
                    <a:lumMod val="50000"/>
                  </a:schemeClr>
                </a:solidFill>
              </a:rPr>
              <a:t> que instala el </a:t>
            </a:r>
            <a:r>
              <a:rPr lang="es-ES" sz="2000" dirty="0" err="1" smtClean="0">
                <a:solidFill>
                  <a:schemeClr val="bg2">
                    <a:lumMod val="50000"/>
                  </a:schemeClr>
                </a:solidFill>
              </a:rPr>
              <a:t>ransomware</a:t>
            </a:r>
            <a:endParaRPr lang="es-ES" sz="2000" dirty="0" smtClean="0">
              <a:solidFill>
                <a:schemeClr val="bg2">
                  <a:lumMod val="50000"/>
                </a:schemeClr>
              </a:solidFill>
            </a:endParaRPr>
          </a:p>
          <a:p>
            <a:pPr marL="285121" indent="-285121">
              <a:buClr>
                <a:srgbClr val="0092D2"/>
              </a:buClr>
              <a:buFont typeface="Arial"/>
              <a:buChar char="•"/>
            </a:pPr>
            <a:r>
              <a:rPr lang="es-ES" sz="2000" dirty="0" smtClean="0">
                <a:solidFill>
                  <a:schemeClr val="bg2">
                    <a:lumMod val="50000"/>
                  </a:schemeClr>
                </a:solidFill>
              </a:rPr>
              <a:t>Link a un kit de explotación</a:t>
            </a:r>
          </a:p>
          <a:p>
            <a:pPr lvl="1">
              <a:buFont typeface="Arial"/>
              <a:buChar char="•"/>
            </a:pPr>
            <a:endParaRPr lang="en-US" sz="1100" dirty="0" smtClean="0">
              <a:latin typeface="Arial" charset="0"/>
              <a:ea typeface="Arial" charset="0"/>
              <a:cs typeface="Arial" charset="0"/>
            </a:endParaRPr>
          </a:p>
          <a:p>
            <a:pPr lvl="1">
              <a:buFont typeface="Arial"/>
              <a:buChar char="•"/>
            </a:pPr>
            <a:r>
              <a:rPr lang="en-US" sz="1100" dirty="0" smtClean="0">
                <a:latin typeface="Arial" charset="0"/>
                <a:ea typeface="Arial" charset="0"/>
                <a:cs typeface="Arial" charset="0"/>
              </a:rPr>
              <a:t>Kits de </a:t>
            </a:r>
            <a:r>
              <a:rPr lang="en-US" sz="1100" dirty="0" err="1" smtClean="0">
                <a:latin typeface="Arial" charset="0"/>
                <a:ea typeface="Arial" charset="0"/>
                <a:cs typeface="Arial" charset="0"/>
              </a:rPr>
              <a:t>explotacion</a:t>
            </a:r>
            <a:endParaRPr lang="en-US" sz="1100" dirty="0" smtClean="0">
              <a:latin typeface="Arial" charset="0"/>
              <a:ea typeface="Arial" charset="0"/>
              <a:cs typeface="Arial" charset="0"/>
            </a:endParaRPr>
          </a:p>
          <a:p>
            <a:pPr marL="285121" indent="-285121">
              <a:buClr>
                <a:srgbClr val="0092D2"/>
              </a:buClr>
              <a:buFont typeface="Arial"/>
              <a:buChar char="•"/>
            </a:pPr>
            <a:r>
              <a:rPr lang="es-ES" sz="2000" dirty="0" smtClean="0">
                <a:solidFill>
                  <a:schemeClr val="bg2">
                    <a:lumMod val="50000"/>
                  </a:schemeClr>
                </a:solidFill>
              </a:rPr>
              <a:t>Alojado en sitios web comprometidos y vulnerabilidades en </a:t>
            </a:r>
            <a:r>
              <a:rPr lang="es-ES" sz="2000" dirty="0" err="1" smtClean="0">
                <a:solidFill>
                  <a:schemeClr val="bg2">
                    <a:lumMod val="50000"/>
                  </a:schemeClr>
                </a:solidFill>
              </a:rPr>
              <a:t>sofware</a:t>
            </a:r>
            <a:r>
              <a:rPr lang="es-ES" sz="2000" dirty="0" smtClean="0">
                <a:solidFill>
                  <a:schemeClr val="bg2">
                    <a:lumMod val="50000"/>
                  </a:schemeClr>
                </a:solidFill>
              </a:rPr>
              <a:t> conocido</a:t>
            </a:r>
          </a:p>
          <a:p>
            <a:pPr marL="285121" indent="-285121">
              <a:buClr>
                <a:srgbClr val="0092D2"/>
              </a:buClr>
              <a:buFont typeface="Arial"/>
              <a:buChar char="•"/>
            </a:pPr>
            <a:r>
              <a:rPr lang="es-ES" sz="2000" dirty="0" smtClean="0">
                <a:solidFill>
                  <a:schemeClr val="bg2">
                    <a:lumMod val="50000"/>
                  </a:schemeClr>
                </a:solidFill>
              </a:rPr>
              <a:t>Links enviados a </a:t>
            </a:r>
            <a:r>
              <a:rPr lang="es-ES" sz="2000" dirty="0" err="1" smtClean="0">
                <a:solidFill>
                  <a:schemeClr val="bg2">
                    <a:lumMod val="50000"/>
                  </a:schemeClr>
                </a:solidFill>
              </a:rPr>
              <a:t>traves</a:t>
            </a:r>
            <a:r>
              <a:rPr lang="es-ES" sz="2000" dirty="0" smtClean="0">
                <a:solidFill>
                  <a:schemeClr val="bg2">
                    <a:lumMod val="50000"/>
                  </a:schemeClr>
                </a:solidFill>
              </a:rPr>
              <a:t> de  email, redes social o </a:t>
            </a:r>
            <a:r>
              <a:rPr lang="es-ES" sz="2000" dirty="0" err="1" smtClean="0">
                <a:solidFill>
                  <a:schemeClr val="bg2">
                    <a:lumMod val="50000"/>
                  </a:schemeClr>
                </a:solidFill>
              </a:rPr>
              <a:t>malvertisements</a:t>
            </a:r>
            <a:endParaRPr lang="es-ES" sz="2000" dirty="0" smtClean="0">
              <a:solidFill>
                <a:schemeClr val="bg2">
                  <a:lumMod val="50000"/>
                </a:schemeClr>
              </a:solidFill>
            </a:endParaRPr>
          </a:p>
          <a:p>
            <a:pPr marL="285121" indent="-285121">
              <a:buClr>
                <a:srgbClr val="0092D2"/>
              </a:buClr>
              <a:buFont typeface="Arial"/>
              <a:buChar char="•"/>
            </a:pPr>
            <a:r>
              <a:rPr lang="es-ES" sz="2000" dirty="0" err="1" smtClean="0">
                <a:solidFill>
                  <a:schemeClr val="bg2">
                    <a:lumMod val="50000"/>
                  </a:schemeClr>
                </a:solidFill>
              </a:rPr>
              <a:t>Angler</a:t>
            </a:r>
            <a:r>
              <a:rPr lang="es-ES" sz="2000" dirty="0" smtClean="0">
                <a:solidFill>
                  <a:schemeClr val="bg2">
                    <a:lumMod val="50000"/>
                  </a:schemeClr>
                </a:solidFill>
              </a:rPr>
              <a:t> fue el kit mas popular en 2015</a:t>
            </a:r>
          </a:p>
          <a:p>
            <a:pPr lvl="1">
              <a:buFont typeface="Arial"/>
              <a:buChar char="•"/>
            </a:pPr>
            <a:endParaRPr lang="en-US" sz="1100" dirty="0" smtClean="0">
              <a:latin typeface="Arial" charset="0"/>
              <a:ea typeface="Arial" charset="0"/>
              <a:cs typeface="Arial" charset="0"/>
            </a:endParaRPr>
          </a:p>
          <a:p>
            <a:pPr marL="114300" lvl="1" indent="0">
              <a:buFont typeface="Arial"/>
              <a:buNone/>
            </a:pPr>
            <a:r>
              <a:rPr lang="en-US" sz="1100" dirty="0" err="1" smtClean="0">
                <a:latin typeface="Arial" charset="0"/>
                <a:ea typeface="Arial" charset="0"/>
                <a:cs typeface="Arial" charset="0"/>
              </a:rPr>
              <a:t>Otros</a:t>
            </a:r>
            <a:r>
              <a:rPr lang="en-US" sz="1100" dirty="0" smtClean="0">
                <a:latin typeface="Arial" charset="0"/>
                <a:ea typeface="Arial" charset="0"/>
                <a:cs typeface="Arial" charset="0"/>
              </a:rPr>
              <a:t> </a:t>
            </a:r>
            <a:r>
              <a:rPr lang="en-US" sz="1100" dirty="0" err="1" smtClean="0">
                <a:latin typeface="Arial" charset="0"/>
                <a:ea typeface="Arial" charset="0"/>
                <a:cs typeface="Arial" charset="0"/>
              </a:rPr>
              <a:t>vectores</a:t>
            </a:r>
            <a:endParaRPr lang="en-US" sz="1100" dirty="0" smtClean="0">
              <a:latin typeface="Arial" charset="0"/>
              <a:ea typeface="Arial" charset="0"/>
              <a:cs typeface="Arial" charset="0"/>
            </a:endParaRPr>
          </a:p>
          <a:p>
            <a:pPr marL="285121" indent="-285121">
              <a:buClr>
                <a:srgbClr val="0092D2"/>
              </a:buClr>
              <a:buFont typeface="Arial"/>
              <a:buChar char="•"/>
            </a:pPr>
            <a:r>
              <a:rPr lang="es-ES" sz="2000" dirty="0" err="1" smtClean="0">
                <a:solidFill>
                  <a:schemeClr val="bg2">
                    <a:lumMod val="50000"/>
                  </a:schemeClr>
                </a:solidFill>
              </a:rPr>
              <a:t>Malvertisements</a:t>
            </a:r>
            <a:endParaRPr lang="es-ES" sz="2000" dirty="0" smtClean="0">
              <a:solidFill>
                <a:schemeClr val="bg2">
                  <a:lumMod val="50000"/>
                </a:schemeClr>
              </a:solidFill>
            </a:endParaRPr>
          </a:p>
          <a:p>
            <a:pPr marL="285121" indent="-285121">
              <a:buClr>
                <a:srgbClr val="0092D2"/>
              </a:buClr>
              <a:buFont typeface="Arial"/>
              <a:buChar char="•"/>
            </a:pPr>
            <a:r>
              <a:rPr lang="es-ES" sz="2000" dirty="0" smtClean="0">
                <a:solidFill>
                  <a:schemeClr val="bg2">
                    <a:lumMod val="50000"/>
                  </a:schemeClr>
                </a:solidFill>
              </a:rPr>
              <a:t>Otros malware</a:t>
            </a:r>
          </a:p>
          <a:p>
            <a:pPr marL="285121" indent="-285121">
              <a:buClr>
                <a:srgbClr val="0092D2"/>
              </a:buClr>
              <a:buFont typeface="Arial"/>
              <a:buChar char="•"/>
            </a:pPr>
            <a:r>
              <a:rPr lang="es-ES" sz="2000" dirty="0" smtClean="0">
                <a:solidFill>
                  <a:schemeClr val="bg2">
                    <a:lumMod val="50000"/>
                  </a:schemeClr>
                </a:solidFill>
              </a:rPr>
              <a:t>Ataques Fuerza-Bruta</a:t>
            </a:r>
          </a:p>
          <a:p>
            <a:pPr marL="285121" indent="-285121">
              <a:buClr>
                <a:srgbClr val="0092D2"/>
              </a:buClr>
              <a:buFont typeface="Arial"/>
              <a:buChar char="•"/>
            </a:pPr>
            <a:r>
              <a:rPr lang="es-ES" sz="2000" dirty="0" smtClean="0">
                <a:solidFill>
                  <a:schemeClr val="bg2">
                    <a:lumMod val="50000"/>
                  </a:schemeClr>
                </a:solidFill>
              </a:rPr>
              <a:t>Vulnerabilidades en servidores</a:t>
            </a:r>
          </a:p>
          <a:p>
            <a:pPr marL="285121" indent="-285121">
              <a:buClr>
                <a:srgbClr val="0092D2"/>
              </a:buClr>
              <a:buFont typeface="Arial"/>
              <a:buChar char="•"/>
            </a:pPr>
            <a:r>
              <a:rPr lang="es-ES" sz="2000" dirty="0" smtClean="0">
                <a:solidFill>
                  <a:schemeClr val="bg2">
                    <a:lumMod val="50000"/>
                  </a:schemeClr>
                </a:solidFill>
              </a:rPr>
              <a:t>Técnicas de </a:t>
            </a:r>
            <a:r>
              <a:rPr lang="es-ES" sz="2000" dirty="0" err="1" smtClean="0">
                <a:solidFill>
                  <a:schemeClr val="bg2">
                    <a:lumMod val="50000"/>
                  </a:schemeClr>
                </a:solidFill>
              </a:rPr>
              <a:t>worms</a:t>
            </a:r>
            <a:endParaRPr lang="es-ES" sz="2000" dirty="0" smtClean="0">
              <a:solidFill>
                <a:schemeClr val="bg2">
                  <a:lumMod val="50000"/>
                </a:schemeClr>
              </a:solidFill>
            </a:endParaRPr>
          </a:p>
          <a:p>
            <a:pPr marL="285121" indent="-285121">
              <a:buClr>
                <a:srgbClr val="0092D2"/>
              </a:buClr>
              <a:buFont typeface="Arial"/>
              <a:buChar char="•"/>
            </a:pPr>
            <a:r>
              <a:rPr lang="es-ES" sz="2000" dirty="0" smtClean="0">
                <a:solidFill>
                  <a:schemeClr val="bg2">
                    <a:lumMod val="50000"/>
                  </a:schemeClr>
                </a:solidFill>
              </a:rPr>
              <a:t>Mensaje SMS y repositorio de aplicaciones (Android)</a:t>
            </a:r>
          </a:p>
          <a:p>
            <a:pPr lvl="1">
              <a:buFont typeface="Arial"/>
              <a:buChar char="•"/>
            </a:pPr>
            <a:endParaRPr lang="en-US" sz="1100" dirty="0" smtClean="0">
              <a:latin typeface="Arial" charset="0"/>
              <a:ea typeface="Arial" charset="0"/>
              <a:cs typeface="Arial" charset="0"/>
            </a:endParaRPr>
          </a:p>
          <a:p>
            <a:pPr lvl="0">
              <a:buFontTx/>
              <a:buNone/>
            </a:pPr>
            <a:endParaRPr lang="en-US" sz="1100" dirty="0" smtClean="0">
              <a:latin typeface="Arial" charset="0"/>
              <a:ea typeface="Arial" charset="0"/>
              <a:cs typeface="Arial" charset="0"/>
            </a:endParaRPr>
          </a:p>
          <a:p>
            <a:pPr lvl="0">
              <a:buFontTx/>
              <a:buNone/>
            </a:pPr>
            <a:endParaRPr lang="en-US" sz="1100" dirty="0" smtClean="0">
              <a:latin typeface="Arial" charset="0"/>
              <a:ea typeface="Arial" charset="0"/>
              <a:cs typeface="Arial" charset="0"/>
            </a:endParaRPr>
          </a:p>
          <a:p>
            <a:pPr lvl="0">
              <a:buFontTx/>
              <a:buNone/>
            </a:pPr>
            <a:endParaRPr lang="en-US" sz="1100" dirty="0" smtClean="0">
              <a:latin typeface="Arial" charset="0"/>
              <a:ea typeface="Arial" charset="0"/>
              <a:cs typeface="Arial" charset="0"/>
            </a:endParaRPr>
          </a:p>
          <a:p>
            <a:pPr lvl="0">
              <a:buFontTx/>
              <a:buNone/>
            </a:pPr>
            <a:endParaRPr lang="en-US" sz="1100" dirty="0" smtClean="0">
              <a:latin typeface="Arial" charset="0"/>
              <a:ea typeface="Arial" charset="0"/>
              <a:cs typeface="Arial" charset="0"/>
            </a:endParaRPr>
          </a:p>
          <a:p>
            <a:pPr lvl="0">
              <a:buFontTx/>
              <a:buNone/>
            </a:pPr>
            <a:endParaRPr lang="en-US" sz="1100" dirty="0" smtClean="0">
              <a:latin typeface="Arial" charset="0"/>
              <a:ea typeface="Arial" charset="0"/>
              <a:cs typeface="Arial" charset="0"/>
            </a:endParaRPr>
          </a:p>
          <a:p>
            <a:pPr lvl="0">
              <a:buFontTx/>
              <a:buNone/>
            </a:pPr>
            <a:r>
              <a:rPr lang="en-US" sz="1100" dirty="0" smtClean="0">
                <a:latin typeface="Arial" charset="0"/>
                <a:ea typeface="Arial" charset="0"/>
                <a:cs typeface="Arial" charset="0"/>
              </a:rPr>
              <a:t>Examples</a:t>
            </a:r>
            <a:r>
              <a:rPr lang="en-US" sz="1100" baseline="0" dirty="0" smtClean="0">
                <a:latin typeface="Arial" charset="0"/>
                <a:ea typeface="Arial" charset="0"/>
                <a:cs typeface="Arial" charset="0"/>
              </a:rPr>
              <a:t> to EK </a:t>
            </a:r>
          </a:p>
          <a:p>
            <a:pPr marL="342900" indent="-342900">
              <a:buFont typeface="Arial" charset="0"/>
              <a:buChar char="•"/>
            </a:pPr>
            <a:r>
              <a:rPr lang="en-US" sz="1100" dirty="0" smtClean="0">
                <a:latin typeface="Arial" charset="0"/>
                <a:ea typeface="Arial" charset="0"/>
                <a:cs typeface="Arial" charset="0"/>
              </a:rPr>
              <a:t>Angler</a:t>
            </a:r>
          </a:p>
          <a:p>
            <a:pPr marL="342900" indent="-342900">
              <a:buFont typeface="Arial" charset="0"/>
              <a:buChar char="•"/>
            </a:pPr>
            <a:r>
              <a:rPr lang="en-US" sz="1100" dirty="0" smtClean="0">
                <a:latin typeface="Arial" charset="0"/>
                <a:ea typeface="Arial" charset="0"/>
                <a:cs typeface="Arial" charset="0"/>
              </a:rPr>
              <a:t>Rig</a:t>
            </a:r>
          </a:p>
          <a:p>
            <a:pPr marL="342900" indent="-342900">
              <a:buFont typeface="Arial" charset="0"/>
              <a:buChar char="•"/>
            </a:pPr>
            <a:r>
              <a:rPr lang="en-US" sz="1100" dirty="0" smtClean="0">
                <a:latin typeface="Arial" charset="0"/>
                <a:ea typeface="Arial" charset="0"/>
                <a:cs typeface="Arial" charset="0"/>
              </a:rPr>
              <a:t>Sweet-Orange</a:t>
            </a:r>
          </a:p>
          <a:p>
            <a:pPr marL="342900" indent="-342900">
              <a:buFont typeface="Arial" charset="0"/>
              <a:buChar char="•"/>
            </a:pPr>
            <a:r>
              <a:rPr lang="en-US" sz="1100" dirty="0" smtClean="0">
                <a:latin typeface="Arial" charset="0"/>
                <a:ea typeface="Arial" charset="0"/>
                <a:cs typeface="Arial" charset="0"/>
              </a:rPr>
              <a:t>Magnitude</a:t>
            </a:r>
          </a:p>
          <a:p>
            <a:pPr marL="342900" indent="-342900">
              <a:buFont typeface="Arial" charset="0"/>
              <a:buChar char="•"/>
            </a:pPr>
            <a:r>
              <a:rPr lang="en-US" sz="1100" dirty="0" smtClean="0">
                <a:latin typeface="Arial" charset="0"/>
                <a:ea typeface="Arial" charset="0"/>
                <a:cs typeface="Arial" charset="0"/>
              </a:rPr>
              <a:t>Nuclear</a:t>
            </a:r>
          </a:p>
          <a:p>
            <a:pPr marL="342900" indent="-342900">
              <a:buFont typeface="Arial" charset="0"/>
              <a:buChar char="•"/>
            </a:pPr>
            <a:r>
              <a:rPr lang="en-US" sz="1100" dirty="0" err="1" smtClean="0">
                <a:latin typeface="Arial" charset="0"/>
                <a:ea typeface="Arial" charset="0"/>
                <a:cs typeface="Arial" charset="0"/>
              </a:rPr>
              <a:t>Hanjuan</a:t>
            </a:r>
            <a:endParaRPr lang="en-US" sz="1100" dirty="0" smtClean="0">
              <a:latin typeface="Arial" charset="0"/>
              <a:ea typeface="Arial" charset="0"/>
              <a:cs typeface="Arial" charset="0"/>
            </a:endParaRPr>
          </a:p>
          <a:p>
            <a:pPr marL="342900" indent="-342900">
              <a:buFont typeface="Arial" charset="0"/>
              <a:buChar char="•"/>
            </a:pPr>
            <a:r>
              <a:rPr lang="en-US" sz="1100" dirty="0" smtClean="0">
                <a:latin typeface="Arial" charset="0"/>
                <a:ea typeface="Arial" charset="0"/>
                <a:cs typeface="Arial" charset="0"/>
              </a:rPr>
              <a:t>Neutrino</a:t>
            </a:r>
          </a:p>
          <a:p>
            <a:pPr marL="342900" indent="-342900">
              <a:buFont typeface="Arial" charset="0"/>
              <a:buChar char="•"/>
            </a:pPr>
            <a:r>
              <a:rPr lang="en-US" sz="1100" dirty="0" smtClean="0">
                <a:latin typeface="Arial" charset="0"/>
                <a:ea typeface="Arial" charset="0"/>
                <a:cs typeface="Arial" charset="0"/>
              </a:rPr>
              <a:t>Fiesta</a:t>
            </a:r>
          </a:p>
          <a:p>
            <a:pPr marL="342900" indent="-342900">
              <a:buFont typeface="Arial" charset="0"/>
              <a:buChar char="•"/>
            </a:pPr>
            <a:r>
              <a:rPr lang="en-US" sz="1100" dirty="0" smtClean="0">
                <a:latin typeface="Arial" charset="0"/>
                <a:ea typeface="Arial" charset="0"/>
                <a:cs typeface="Arial" charset="0"/>
              </a:rPr>
              <a:t>Hunter</a:t>
            </a:r>
          </a:p>
          <a:p>
            <a:pPr marL="342900" indent="-342900">
              <a:buFont typeface="Arial" charset="0"/>
              <a:buChar char="•"/>
            </a:pPr>
            <a:r>
              <a:rPr lang="en-US" sz="1100" dirty="0" err="1" smtClean="0">
                <a:latin typeface="Arial" charset="0"/>
                <a:ea typeface="Arial" charset="0"/>
                <a:cs typeface="Arial" charset="0"/>
              </a:rPr>
              <a:t>KaiXin</a:t>
            </a:r>
            <a:endParaRPr lang="es-ES" dirty="0"/>
          </a:p>
        </p:txBody>
      </p:sp>
      <p:sp>
        <p:nvSpPr>
          <p:cNvPr id="4" name="Slide Number Placeholder 3"/>
          <p:cNvSpPr>
            <a:spLocks noGrp="1"/>
          </p:cNvSpPr>
          <p:nvPr>
            <p:ph type="sldNum" sz="quarter" idx="10"/>
          </p:nvPr>
        </p:nvSpPr>
        <p:spPr/>
        <p:txBody>
          <a:bodyPr/>
          <a:lstStyle/>
          <a:p>
            <a:fld id="{8C72D9AE-7182-4680-8F79-479C4181FF08}" type="slidenum">
              <a:rPr lang="es-ES" smtClean="0"/>
              <a:pPr/>
              <a:t>11</a:t>
            </a:fld>
            <a:endParaRPr lang="es-ES" dirty="0"/>
          </a:p>
        </p:txBody>
      </p:sp>
    </p:spTree>
    <p:extLst>
      <p:ext uri="{BB962C8B-B14F-4D97-AF65-F5344CB8AC3E}">
        <p14:creationId xmlns:p14="http://schemas.microsoft.com/office/powerpoint/2010/main" val="342736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indent="0">
              <a:buNone/>
            </a:pPr>
            <a:r>
              <a:rPr lang="en-US" sz="1100" dirty="0" smtClean="0">
                <a:latin typeface="Arial" charset="0"/>
                <a:ea typeface="Arial" charset="0"/>
                <a:cs typeface="Arial" charset="0"/>
              </a:rPr>
              <a:t>Email</a:t>
            </a:r>
          </a:p>
          <a:p>
            <a:pPr marL="0" indent="0">
              <a:buNone/>
            </a:pPr>
            <a:r>
              <a:rPr lang="en-US" sz="1100" dirty="0" smtClean="0">
                <a:latin typeface="Arial" charset="0"/>
                <a:ea typeface="Arial" charset="0"/>
                <a:cs typeface="Arial" charset="0"/>
              </a:rPr>
              <a:t>Sophisticated attacker toolkits that exploit vulnerabilities and silently infect victims simply by visiting a website </a:t>
            </a:r>
          </a:p>
          <a:p>
            <a:pPr lvl="1">
              <a:buFont typeface="Arial"/>
              <a:buChar char="•"/>
            </a:pPr>
            <a:r>
              <a:rPr lang="en-US" sz="1100" dirty="0" smtClean="0">
                <a:latin typeface="Arial" charset="0"/>
                <a:ea typeface="Arial" charset="0"/>
                <a:cs typeface="Arial" charset="0"/>
              </a:rPr>
              <a:t>Drop </a:t>
            </a:r>
            <a:r>
              <a:rPr lang="en-US" sz="1100" i="1" dirty="0" smtClean="0">
                <a:latin typeface="Arial" charset="0"/>
                <a:ea typeface="Arial" charset="0"/>
                <a:cs typeface="Arial" charset="0"/>
              </a:rPr>
              <a:t>any</a:t>
            </a:r>
            <a:r>
              <a:rPr lang="en-US" sz="1100" dirty="0" smtClean="0">
                <a:latin typeface="Arial" charset="0"/>
                <a:ea typeface="Arial" charset="0"/>
                <a:cs typeface="Arial" charset="0"/>
              </a:rPr>
              <a:t> malicious payload including ransomware</a:t>
            </a:r>
          </a:p>
          <a:p>
            <a:pPr lvl="1">
              <a:buFont typeface="Arial"/>
              <a:buChar char="•"/>
            </a:pPr>
            <a:r>
              <a:rPr lang="en-US" sz="1100" dirty="0" smtClean="0">
                <a:latin typeface="Arial" charset="0"/>
                <a:ea typeface="Arial" charset="0"/>
                <a:cs typeface="Arial" charset="0"/>
              </a:rPr>
              <a:t>Malicious advertisements (</a:t>
            </a:r>
            <a:r>
              <a:rPr lang="en-US" sz="1100" dirty="0" err="1" smtClean="0">
                <a:latin typeface="Arial" charset="0"/>
                <a:ea typeface="Arial" charset="0"/>
                <a:cs typeface="Arial" charset="0"/>
              </a:rPr>
              <a:t>malvertisements</a:t>
            </a:r>
            <a:r>
              <a:rPr lang="en-US" sz="1100" dirty="0" smtClean="0">
                <a:latin typeface="Arial" charset="0"/>
                <a:ea typeface="Arial" charset="0"/>
                <a:cs typeface="Arial" charset="0"/>
              </a:rPr>
              <a:t>) are often the culprit</a:t>
            </a:r>
          </a:p>
          <a:p>
            <a:pPr marL="285121" indent="-285121">
              <a:buClr>
                <a:srgbClr val="0092D2"/>
              </a:buClr>
              <a:buFont typeface="Arial"/>
              <a:buChar char="•"/>
            </a:pPr>
            <a:r>
              <a:rPr lang="es-ES" sz="2000" dirty="0" smtClean="0">
                <a:solidFill>
                  <a:schemeClr val="bg2">
                    <a:lumMod val="50000"/>
                  </a:schemeClr>
                </a:solidFill>
              </a:rPr>
              <a:t>Distribuido a través de largas campanas de spam</a:t>
            </a:r>
          </a:p>
          <a:p>
            <a:pPr marL="285121" indent="-285121">
              <a:buClr>
                <a:srgbClr val="0092D2"/>
              </a:buClr>
              <a:buFont typeface="Arial"/>
              <a:buChar char="•"/>
            </a:pPr>
            <a:r>
              <a:rPr lang="es-ES" sz="2000" dirty="0" smtClean="0">
                <a:solidFill>
                  <a:schemeClr val="bg2">
                    <a:lumMod val="50000"/>
                  </a:schemeClr>
                </a:solidFill>
              </a:rPr>
              <a:t>Enmascarado como una factura, boleta sin pagar o nota de entrega</a:t>
            </a:r>
          </a:p>
          <a:p>
            <a:pPr marL="285121" indent="-285121">
              <a:buClr>
                <a:srgbClr val="0092D2"/>
              </a:buClr>
              <a:buFont typeface="Arial"/>
              <a:buChar char="•"/>
            </a:pPr>
            <a:r>
              <a:rPr lang="es-ES" sz="2000" dirty="0" smtClean="0">
                <a:solidFill>
                  <a:schemeClr val="bg2">
                    <a:lumMod val="50000"/>
                  </a:schemeClr>
                </a:solidFill>
              </a:rPr>
              <a:t>Adjunto directamente en un email</a:t>
            </a:r>
          </a:p>
          <a:p>
            <a:pPr marL="285121" indent="-285121">
              <a:buClr>
                <a:srgbClr val="0092D2"/>
              </a:buClr>
              <a:buFont typeface="Arial"/>
              <a:buChar char="•"/>
            </a:pPr>
            <a:r>
              <a:rPr lang="es-ES" sz="2000" dirty="0" smtClean="0">
                <a:solidFill>
                  <a:schemeClr val="bg2">
                    <a:lumMod val="50000"/>
                  </a:schemeClr>
                </a:solidFill>
              </a:rPr>
              <a:t>Adjunto lanza un </a:t>
            </a:r>
            <a:r>
              <a:rPr lang="es-ES" sz="2000" dirty="0" err="1" smtClean="0">
                <a:solidFill>
                  <a:schemeClr val="bg2">
                    <a:lumMod val="50000"/>
                  </a:schemeClr>
                </a:solidFill>
              </a:rPr>
              <a:t>downloader</a:t>
            </a:r>
            <a:r>
              <a:rPr lang="es-ES" sz="2000" dirty="0" smtClean="0">
                <a:solidFill>
                  <a:schemeClr val="bg2">
                    <a:lumMod val="50000"/>
                  </a:schemeClr>
                </a:solidFill>
              </a:rPr>
              <a:t> que instala el </a:t>
            </a:r>
            <a:r>
              <a:rPr lang="es-ES" sz="2000" dirty="0" err="1" smtClean="0">
                <a:solidFill>
                  <a:schemeClr val="bg2">
                    <a:lumMod val="50000"/>
                  </a:schemeClr>
                </a:solidFill>
              </a:rPr>
              <a:t>ransomware</a:t>
            </a:r>
            <a:endParaRPr lang="es-ES" sz="2000" dirty="0" smtClean="0">
              <a:solidFill>
                <a:schemeClr val="bg2">
                  <a:lumMod val="50000"/>
                </a:schemeClr>
              </a:solidFill>
            </a:endParaRPr>
          </a:p>
          <a:p>
            <a:pPr marL="285121" indent="-285121">
              <a:buClr>
                <a:srgbClr val="0092D2"/>
              </a:buClr>
              <a:buFont typeface="Arial"/>
              <a:buChar char="•"/>
            </a:pPr>
            <a:r>
              <a:rPr lang="es-ES" sz="2000" dirty="0" smtClean="0">
                <a:solidFill>
                  <a:schemeClr val="bg2">
                    <a:lumMod val="50000"/>
                  </a:schemeClr>
                </a:solidFill>
              </a:rPr>
              <a:t>Link a un kit de explotación</a:t>
            </a:r>
          </a:p>
          <a:p>
            <a:pPr lvl="1">
              <a:buFont typeface="Arial"/>
              <a:buChar char="•"/>
            </a:pPr>
            <a:endParaRPr lang="en-US" sz="1100" dirty="0" smtClean="0">
              <a:latin typeface="Arial" charset="0"/>
              <a:ea typeface="Arial" charset="0"/>
              <a:cs typeface="Arial" charset="0"/>
            </a:endParaRPr>
          </a:p>
          <a:p>
            <a:pPr lvl="1">
              <a:buFont typeface="Arial"/>
              <a:buChar char="•"/>
            </a:pPr>
            <a:r>
              <a:rPr lang="en-US" sz="1100" dirty="0" smtClean="0">
                <a:latin typeface="Arial" charset="0"/>
                <a:ea typeface="Arial" charset="0"/>
                <a:cs typeface="Arial" charset="0"/>
              </a:rPr>
              <a:t>Kits de </a:t>
            </a:r>
            <a:r>
              <a:rPr lang="en-US" sz="1100" dirty="0" err="1" smtClean="0">
                <a:latin typeface="Arial" charset="0"/>
                <a:ea typeface="Arial" charset="0"/>
                <a:cs typeface="Arial" charset="0"/>
              </a:rPr>
              <a:t>explotacion</a:t>
            </a:r>
            <a:endParaRPr lang="en-US" sz="1100" dirty="0" smtClean="0">
              <a:latin typeface="Arial" charset="0"/>
              <a:ea typeface="Arial" charset="0"/>
              <a:cs typeface="Arial" charset="0"/>
            </a:endParaRPr>
          </a:p>
          <a:p>
            <a:pPr marL="285121" indent="-285121">
              <a:buClr>
                <a:srgbClr val="0092D2"/>
              </a:buClr>
              <a:buFont typeface="Arial"/>
              <a:buChar char="•"/>
            </a:pPr>
            <a:r>
              <a:rPr lang="es-ES" sz="2000" dirty="0" smtClean="0">
                <a:solidFill>
                  <a:schemeClr val="bg2">
                    <a:lumMod val="50000"/>
                  </a:schemeClr>
                </a:solidFill>
              </a:rPr>
              <a:t>Alojado en sitios web comprometidos y vulnerabilidades en </a:t>
            </a:r>
            <a:r>
              <a:rPr lang="es-ES" sz="2000" dirty="0" err="1" smtClean="0">
                <a:solidFill>
                  <a:schemeClr val="bg2">
                    <a:lumMod val="50000"/>
                  </a:schemeClr>
                </a:solidFill>
              </a:rPr>
              <a:t>sofware</a:t>
            </a:r>
            <a:r>
              <a:rPr lang="es-ES" sz="2000" dirty="0" smtClean="0">
                <a:solidFill>
                  <a:schemeClr val="bg2">
                    <a:lumMod val="50000"/>
                  </a:schemeClr>
                </a:solidFill>
              </a:rPr>
              <a:t> conocido</a:t>
            </a:r>
          </a:p>
          <a:p>
            <a:pPr marL="285121" indent="-285121">
              <a:buClr>
                <a:srgbClr val="0092D2"/>
              </a:buClr>
              <a:buFont typeface="Arial"/>
              <a:buChar char="•"/>
            </a:pPr>
            <a:r>
              <a:rPr lang="es-ES" sz="2000" dirty="0" smtClean="0">
                <a:solidFill>
                  <a:schemeClr val="bg2">
                    <a:lumMod val="50000"/>
                  </a:schemeClr>
                </a:solidFill>
              </a:rPr>
              <a:t>Links enviados a </a:t>
            </a:r>
            <a:r>
              <a:rPr lang="es-ES" sz="2000" dirty="0" err="1" smtClean="0">
                <a:solidFill>
                  <a:schemeClr val="bg2">
                    <a:lumMod val="50000"/>
                  </a:schemeClr>
                </a:solidFill>
              </a:rPr>
              <a:t>traves</a:t>
            </a:r>
            <a:r>
              <a:rPr lang="es-ES" sz="2000" dirty="0" smtClean="0">
                <a:solidFill>
                  <a:schemeClr val="bg2">
                    <a:lumMod val="50000"/>
                  </a:schemeClr>
                </a:solidFill>
              </a:rPr>
              <a:t> de  email, redes social o </a:t>
            </a:r>
            <a:r>
              <a:rPr lang="es-ES" sz="2000" dirty="0" err="1" smtClean="0">
                <a:solidFill>
                  <a:schemeClr val="bg2">
                    <a:lumMod val="50000"/>
                  </a:schemeClr>
                </a:solidFill>
              </a:rPr>
              <a:t>malvertisements</a:t>
            </a:r>
            <a:endParaRPr lang="es-ES" sz="2000" dirty="0" smtClean="0">
              <a:solidFill>
                <a:schemeClr val="bg2">
                  <a:lumMod val="50000"/>
                </a:schemeClr>
              </a:solidFill>
            </a:endParaRPr>
          </a:p>
          <a:p>
            <a:pPr marL="285121" indent="-285121">
              <a:buClr>
                <a:srgbClr val="0092D2"/>
              </a:buClr>
              <a:buFont typeface="Arial"/>
              <a:buChar char="•"/>
            </a:pPr>
            <a:r>
              <a:rPr lang="es-ES" sz="2000" dirty="0" err="1" smtClean="0">
                <a:solidFill>
                  <a:schemeClr val="bg2">
                    <a:lumMod val="50000"/>
                  </a:schemeClr>
                </a:solidFill>
              </a:rPr>
              <a:t>Angler</a:t>
            </a:r>
            <a:r>
              <a:rPr lang="es-ES" sz="2000" dirty="0" smtClean="0">
                <a:solidFill>
                  <a:schemeClr val="bg2">
                    <a:lumMod val="50000"/>
                  </a:schemeClr>
                </a:solidFill>
              </a:rPr>
              <a:t> fue el kit mas popular en 2015</a:t>
            </a:r>
          </a:p>
          <a:p>
            <a:pPr lvl="1">
              <a:buFont typeface="Arial"/>
              <a:buChar char="•"/>
            </a:pPr>
            <a:endParaRPr lang="en-US" sz="1100" dirty="0" smtClean="0">
              <a:latin typeface="Arial" charset="0"/>
              <a:ea typeface="Arial" charset="0"/>
              <a:cs typeface="Arial" charset="0"/>
            </a:endParaRPr>
          </a:p>
          <a:p>
            <a:pPr marL="114300" lvl="1" indent="0">
              <a:buFont typeface="Arial"/>
              <a:buNone/>
            </a:pPr>
            <a:r>
              <a:rPr lang="en-US" sz="1100" dirty="0" err="1" smtClean="0">
                <a:latin typeface="Arial" charset="0"/>
                <a:ea typeface="Arial" charset="0"/>
                <a:cs typeface="Arial" charset="0"/>
              </a:rPr>
              <a:t>Otros</a:t>
            </a:r>
            <a:r>
              <a:rPr lang="en-US" sz="1100" dirty="0" smtClean="0">
                <a:latin typeface="Arial" charset="0"/>
                <a:ea typeface="Arial" charset="0"/>
                <a:cs typeface="Arial" charset="0"/>
              </a:rPr>
              <a:t> </a:t>
            </a:r>
            <a:r>
              <a:rPr lang="en-US" sz="1100" dirty="0" err="1" smtClean="0">
                <a:latin typeface="Arial" charset="0"/>
                <a:ea typeface="Arial" charset="0"/>
                <a:cs typeface="Arial" charset="0"/>
              </a:rPr>
              <a:t>vectores</a:t>
            </a:r>
            <a:endParaRPr lang="en-US" sz="1100" dirty="0" smtClean="0">
              <a:latin typeface="Arial" charset="0"/>
              <a:ea typeface="Arial" charset="0"/>
              <a:cs typeface="Arial" charset="0"/>
            </a:endParaRPr>
          </a:p>
          <a:p>
            <a:pPr marL="285121" indent="-285121">
              <a:buClr>
                <a:srgbClr val="0092D2"/>
              </a:buClr>
              <a:buFont typeface="Arial"/>
              <a:buChar char="•"/>
            </a:pPr>
            <a:r>
              <a:rPr lang="es-ES" sz="2000" dirty="0" err="1" smtClean="0">
                <a:solidFill>
                  <a:schemeClr val="bg2">
                    <a:lumMod val="50000"/>
                  </a:schemeClr>
                </a:solidFill>
              </a:rPr>
              <a:t>Malvertisements</a:t>
            </a:r>
            <a:endParaRPr lang="es-ES" sz="2000" dirty="0" smtClean="0">
              <a:solidFill>
                <a:schemeClr val="bg2">
                  <a:lumMod val="50000"/>
                </a:schemeClr>
              </a:solidFill>
            </a:endParaRPr>
          </a:p>
          <a:p>
            <a:pPr marL="285121" indent="-285121">
              <a:buClr>
                <a:srgbClr val="0092D2"/>
              </a:buClr>
              <a:buFont typeface="Arial"/>
              <a:buChar char="•"/>
            </a:pPr>
            <a:r>
              <a:rPr lang="es-ES" sz="2000" dirty="0" smtClean="0">
                <a:solidFill>
                  <a:schemeClr val="bg2">
                    <a:lumMod val="50000"/>
                  </a:schemeClr>
                </a:solidFill>
              </a:rPr>
              <a:t>Otros malware</a:t>
            </a:r>
          </a:p>
          <a:p>
            <a:pPr marL="285121" indent="-285121">
              <a:buClr>
                <a:srgbClr val="0092D2"/>
              </a:buClr>
              <a:buFont typeface="Arial"/>
              <a:buChar char="•"/>
            </a:pPr>
            <a:r>
              <a:rPr lang="es-ES" sz="2000" dirty="0" smtClean="0">
                <a:solidFill>
                  <a:schemeClr val="bg2">
                    <a:lumMod val="50000"/>
                  </a:schemeClr>
                </a:solidFill>
              </a:rPr>
              <a:t>Ataques Fuerza-Bruta</a:t>
            </a:r>
          </a:p>
          <a:p>
            <a:pPr marL="285121" indent="-285121">
              <a:buClr>
                <a:srgbClr val="0092D2"/>
              </a:buClr>
              <a:buFont typeface="Arial"/>
              <a:buChar char="•"/>
            </a:pPr>
            <a:r>
              <a:rPr lang="es-ES" sz="2000" dirty="0" smtClean="0">
                <a:solidFill>
                  <a:schemeClr val="bg2">
                    <a:lumMod val="50000"/>
                  </a:schemeClr>
                </a:solidFill>
              </a:rPr>
              <a:t>Vulnerabilidades en servidores</a:t>
            </a:r>
          </a:p>
          <a:p>
            <a:pPr marL="285121" indent="-285121">
              <a:buClr>
                <a:srgbClr val="0092D2"/>
              </a:buClr>
              <a:buFont typeface="Arial"/>
              <a:buChar char="•"/>
            </a:pPr>
            <a:r>
              <a:rPr lang="es-ES" sz="2000" dirty="0" smtClean="0">
                <a:solidFill>
                  <a:schemeClr val="bg2">
                    <a:lumMod val="50000"/>
                  </a:schemeClr>
                </a:solidFill>
              </a:rPr>
              <a:t>Técnicas de </a:t>
            </a:r>
            <a:r>
              <a:rPr lang="es-ES" sz="2000" dirty="0" err="1" smtClean="0">
                <a:solidFill>
                  <a:schemeClr val="bg2">
                    <a:lumMod val="50000"/>
                  </a:schemeClr>
                </a:solidFill>
              </a:rPr>
              <a:t>worms</a:t>
            </a:r>
            <a:endParaRPr lang="es-ES" sz="2000" dirty="0" smtClean="0">
              <a:solidFill>
                <a:schemeClr val="bg2">
                  <a:lumMod val="50000"/>
                </a:schemeClr>
              </a:solidFill>
            </a:endParaRPr>
          </a:p>
          <a:p>
            <a:pPr marL="285121" indent="-285121">
              <a:buClr>
                <a:srgbClr val="0092D2"/>
              </a:buClr>
              <a:buFont typeface="Arial"/>
              <a:buChar char="•"/>
            </a:pPr>
            <a:r>
              <a:rPr lang="es-ES" sz="2000" dirty="0" smtClean="0">
                <a:solidFill>
                  <a:schemeClr val="bg2">
                    <a:lumMod val="50000"/>
                  </a:schemeClr>
                </a:solidFill>
              </a:rPr>
              <a:t>Mensaje SMS y repositorio de aplicaciones (Android)</a:t>
            </a:r>
          </a:p>
          <a:p>
            <a:pPr lvl="1">
              <a:buFont typeface="Arial"/>
              <a:buChar char="•"/>
            </a:pPr>
            <a:endParaRPr lang="en-US" sz="1100" dirty="0" smtClean="0">
              <a:latin typeface="Arial" charset="0"/>
              <a:ea typeface="Arial" charset="0"/>
              <a:cs typeface="Arial" charset="0"/>
            </a:endParaRPr>
          </a:p>
          <a:p>
            <a:pPr lvl="0">
              <a:buFontTx/>
              <a:buNone/>
            </a:pPr>
            <a:r>
              <a:rPr lang="en-US" sz="1100" dirty="0" smtClean="0">
                <a:latin typeface="Arial" charset="0"/>
                <a:ea typeface="Arial" charset="0"/>
                <a:cs typeface="Arial" charset="0"/>
              </a:rPr>
              <a:t>Examples</a:t>
            </a:r>
            <a:r>
              <a:rPr lang="en-US" sz="1100" baseline="0" dirty="0" smtClean="0">
                <a:latin typeface="Arial" charset="0"/>
                <a:ea typeface="Arial" charset="0"/>
                <a:cs typeface="Arial" charset="0"/>
              </a:rPr>
              <a:t> to EK </a:t>
            </a:r>
          </a:p>
          <a:p>
            <a:pPr marL="342900" indent="-342900">
              <a:buFont typeface="Arial" charset="0"/>
              <a:buChar char="•"/>
            </a:pPr>
            <a:r>
              <a:rPr lang="en-US" sz="1100" dirty="0" smtClean="0">
                <a:latin typeface="Arial" charset="0"/>
                <a:ea typeface="Arial" charset="0"/>
                <a:cs typeface="Arial" charset="0"/>
              </a:rPr>
              <a:t>Angler</a:t>
            </a:r>
          </a:p>
          <a:p>
            <a:pPr marL="342900" indent="-342900">
              <a:buFont typeface="Arial" charset="0"/>
              <a:buChar char="•"/>
            </a:pPr>
            <a:r>
              <a:rPr lang="en-US" sz="1100" dirty="0" smtClean="0">
                <a:latin typeface="Arial" charset="0"/>
                <a:ea typeface="Arial" charset="0"/>
                <a:cs typeface="Arial" charset="0"/>
              </a:rPr>
              <a:t>Rig</a:t>
            </a:r>
          </a:p>
          <a:p>
            <a:pPr marL="342900" indent="-342900">
              <a:buFont typeface="Arial" charset="0"/>
              <a:buChar char="•"/>
            </a:pPr>
            <a:r>
              <a:rPr lang="en-US" sz="1100" dirty="0" smtClean="0">
                <a:latin typeface="Arial" charset="0"/>
                <a:ea typeface="Arial" charset="0"/>
                <a:cs typeface="Arial" charset="0"/>
              </a:rPr>
              <a:t>Sweet-Orange</a:t>
            </a:r>
          </a:p>
          <a:p>
            <a:pPr marL="342900" indent="-342900">
              <a:buFont typeface="Arial" charset="0"/>
              <a:buChar char="•"/>
            </a:pPr>
            <a:r>
              <a:rPr lang="en-US" sz="1100" dirty="0" smtClean="0">
                <a:latin typeface="Arial" charset="0"/>
                <a:ea typeface="Arial" charset="0"/>
                <a:cs typeface="Arial" charset="0"/>
              </a:rPr>
              <a:t>Magnitude</a:t>
            </a:r>
          </a:p>
          <a:p>
            <a:pPr marL="342900" indent="-342900">
              <a:buFont typeface="Arial" charset="0"/>
              <a:buChar char="•"/>
            </a:pPr>
            <a:r>
              <a:rPr lang="en-US" sz="1100" dirty="0" smtClean="0">
                <a:latin typeface="Arial" charset="0"/>
                <a:ea typeface="Arial" charset="0"/>
                <a:cs typeface="Arial" charset="0"/>
              </a:rPr>
              <a:t>Nuclear</a:t>
            </a:r>
          </a:p>
          <a:p>
            <a:pPr marL="342900" indent="-342900">
              <a:buFont typeface="Arial" charset="0"/>
              <a:buChar char="•"/>
            </a:pPr>
            <a:r>
              <a:rPr lang="en-US" sz="1100" dirty="0" err="1" smtClean="0">
                <a:latin typeface="Arial" charset="0"/>
                <a:ea typeface="Arial" charset="0"/>
                <a:cs typeface="Arial" charset="0"/>
              </a:rPr>
              <a:t>Hanjuan</a:t>
            </a:r>
            <a:endParaRPr lang="en-US" sz="1100" dirty="0" smtClean="0">
              <a:latin typeface="Arial" charset="0"/>
              <a:ea typeface="Arial" charset="0"/>
              <a:cs typeface="Arial" charset="0"/>
            </a:endParaRPr>
          </a:p>
          <a:p>
            <a:pPr marL="342900" indent="-342900">
              <a:buFont typeface="Arial" charset="0"/>
              <a:buChar char="•"/>
            </a:pPr>
            <a:r>
              <a:rPr lang="en-US" sz="1100" dirty="0" smtClean="0">
                <a:latin typeface="Arial" charset="0"/>
                <a:ea typeface="Arial" charset="0"/>
                <a:cs typeface="Arial" charset="0"/>
              </a:rPr>
              <a:t>Neutrino</a:t>
            </a:r>
          </a:p>
          <a:p>
            <a:pPr marL="342900" indent="-342900">
              <a:buFont typeface="Arial" charset="0"/>
              <a:buChar char="•"/>
            </a:pPr>
            <a:r>
              <a:rPr lang="en-US" sz="1100" dirty="0" smtClean="0">
                <a:latin typeface="Arial" charset="0"/>
                <a:ea typeface="Arial" charset="0"/>
                <a:cs typeface="Arial" charset="0"/>
              </a:rPr>
              <a:t>Fiesta</a:t>
            </a:r>
          </a:p>
          <a:p>
            <a:pPr marL="342900" indent="-342900">
              <a:buFont typeface="Arial" charset="0"/>
              <a:buChar char="•"/>
            </a:pPr>
            <a:r>
              <a:rPr lang="en-US" sz="1100" dirty="0" smtClean="0">
                <a:latin typeface="Arial" charset="0"/>
                <a:ea typeface="Arial" charset="0"/>
                <a:cs typeface="Arial" charset="0"/>
              </a:rPr>
              <a:t>Hunter</a:t>
            </a:r>
          </a:p>
          <a:p>
            <a:pPr marL="342900" indent="-342900">
              <a:buFont typeface="Arial" charset="0"/>
              <a:buChar char="•"/>
            </a:pPr>
            <a:r>
              <a:rPr lang="en-US" sz="1100" dirty="0" err="1" smtClean="0">
                <a:latin typeface="Arial" charset="0"/>
                <a:ea typeface="Arial" charset="0"/>
                <a:cs typeface="Arial" charset="0"/>
              </a:rPr>
              <a:t>KaiXin</a:t>
            </a:r>
            <a:endParaRPr lang="es-ES" dirty="0"/>
          </a:p>
        </p:txBody>
      </p:sp>
      <p:sp>
        <p:nvSpPr>
          <p:cNvPr id="4" name="Slide Number Placeholder 3"/>
          <p:cNvSpPr>
            <a:spLocks noGrp="1"/>
          </p:cNvSpPr>
          <p:nvPr>
            <p:ph type="sldNum" sz="quarter" idx="10"/>
          </p:nvPr>
        </p:nvSpPr>
        <p:spPr/>
        <p:txBody>
          <a:bodyPr/>
          <a:lstStyle/>
          <a:p>
            <a:fld id="{8C72D9AE-7182-4680-8F79-479C4181FF08}" type="slidenum">
              <a:rPr lang="es-ES" smtClean="0"/>
              <a:pPr/>
              <a:t>12</a:t>
            </a:fld>
            <a:endParaRPr lang="es-ES" dirty="0"/>
          </a:p>
        </p:txBody>
      </p:sp>
    </p:spTree>
    <p:extLst>
      <p:ext uri="{BB962C8B-B14F-4D97-AF65-F5344CB8AC3E}">
        <p14:creationId xmlns:p14="http://schemas.microsoft.com/office/powerpoint/2010/main" val="3949508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indent="0">
              <a:buNone/>
            </a:pPr>
            <a:r>
              <a:rPr lang="en-US" sz="1100" dirty="0" smtClean="0">
                <a:latin typeface="Arial" charset="0"/>
                <a:ea typeface="Arial" charset="0"/>
                <a:cs typeface="Arial" charset="0"/>
              </a:rPr>
              <a:t>Email</a:t>
            </a:r>
          </a:p>
          <a:p>
            <a:pPr marL="0" indent="0">
              <a:buNone/>
            </a:pPr>
            <a:r>
              <a:rPr lang="en-US" sz="1100" dirty="0" smtClean="0">
                <a:latin typeface="Arial" charset="0"/>
                <a:ea typeface="Arial" charset="0"/>
                <a:cs typeface="Arial" charset="0"/>
              </a:rPr>
              <a:t>Sophisticated attacker toolkits that exploit vulnerabilities and silently infect victims simply by visiting a website </a:t>
            </a:r>
          </a:p>
          <a:p>
            <a:pPr lvl="1">
              <a:buFont typeface="Arial"/>
              <a:buChar char="•"/>
            </a:pPr>
            <a:r>
              <a:rPr lang="en-US" sz="1100" dirty="0" smtClean="0">
                <a:latin typeface="Arial" charset="0"/>
                <a:ea typeface="Arial" charset="0"/>
                <a:cs typeface="Arial" charset="0"/>
              </a:rPr>
              <a:t>Drop </a:t>
            </a:r>
            <a:r>
              <a:rPr lang="en-US" sz="1100" i="1" dirty="0" smtClean="0">
                <a:latin typeface="Arial" charset="0"/>
                <a:ea typeface="Arial" charset="0"/>
                <a:cs typeface="Arial" charset="0"/>
              </a:rPr>
              <a:t>any</a:t>
            </a:r>
            <a:r>
              <a:rPr lang="en-US" sz="1100" dirty="0" smtClean="0">
                <a:latin typeface="Arial" charset="0"/>
                <a:ea typeface="Arial" charset="0"/>
                <a:cs typeface="Arial" charset="0"/>
              </a:rPr>
              <a:t> malicious payload including ransomware</a:t>
            </a:r>
          </a:p>
          <a:p>
            <a:pPr lvl="1">
              <a:buFont typeface="Arial"/>
              <a:buChar char="•"/>
            </a:pPr>
            <a:r>
              <a:rPr lang="en-US" sz="1100" dirty="0" smtClean="0">
                <a:latin typeface="Arial" charset="0"/>
                <a:ea typeface="Arial" charset="0"/>
                <a:cs typeface="Arial" charset="0"/>
              </a:rPr>
              <a:t>Malicious advertisements (</a:t>
            </a:r>
            <a:r>
              <a:rPr lang="en-US" sz="1100" dirty="0" err="1" smtClean="0">
                <a:latin typeface="Arial" charset="0"/>
                <a:ea typeface="Arial" charset="0"/>
                <a:cs typeface="Arial" charset="0"/>
              </a:rPr>
              <a:t>malvertisements</a:t>
            </a:r>
            <a:r>
              <a:rPr lang="en-US" sz="1100" dirty="0" smtClean="0">
                <a:latin typeface="Arial" charset="0"/>
                <a:ea typeface="Arial" charset="0"/>
                <a:cs typeface="Arial" charset="0"/>
              </a:rPr>
              <a:t>) are often the culprit</a:t>
            </a:r>
          </a:p>
          <a:p>
            <a:pPr marL="285121" indent="-285121">
              <a:buClr>
                <a:srgbClr val="0092D2"/>
              </a:buClr>
              <a:buFont typeface="Arial"/>
              <a:buChar char="•"/>
            </a:pPr>
            <a:r>
              <a:rPr lang="es-ES" sz="2000" dirty="0" smtClean="0">
                <a:solidFill>
                  <a:schemeClr val="bg2">
                    <a:lumMod val="50000"/>
                  </a:schemeClr>
                </a:solidFill>
              </a:rPr>
              <a:t>Distribuido a través de largas campanas de spam</a:t>
            </a:r>
          </a:p>
          <a:p>
            <a:pPr marL="285121" indent="-285121">
              <a:buClr>
                <a:srgbClr val="0092D2"/>
              </a:buClr>
              <a:buFont typeface="Arial"/>
              <a:buChar char="•"/>
            </a:pPr>
            <a:r>
              <a:rPr lang="es-ES" sz="2000" dirty="0" smtClean="0">
                <a:solidFill>
                  <a:schemeClr val="bg2">
                    <a:lumMod val="50000"/>
                  </a:schemeClr>
                </a:solidFill>
              </a:rPr>
              <a:t>Enmascarado como una factura, boleta sin pagar o nota de entrega</a:t>
            </a:r>
          </a:p>
          <a:p>
            <a:pPr marL="285121" indent="-285121">
              <a:buClr>
                <a:srgbClr val="0092D2"/>
              </a:buClr>
              <a:buFont typeface="Arial"/>
              <a:buChar char="•"/>
            </a:pPr>
            <a:r>
              <a:rPr lang="es-ES" sz="2000" dirty="0" smtClean="0">
                <a:solidFill>
                  <a:schemeClr val="bg2">
                    <a:lumMod val="50000"/>
                  </a:schemeClr>
                </a:solidFill>
              </a:rPr>
              <a:t>Adjunto directamente en un email</a:t>
            </a:r>
          </a:p>
          <a:p>
            <a:pPr marL="285121" indent="-285121">
              <a:buClr>
                <a:srgbClr val="0092D2"/>
              </a:buClr>
              <a:buFont typeface="Arial"/>
              <a:buChar char="•"/>
            </a:pPr>
            <a:r>
              <a:rPr lang="es-ES" sz="2000" dirty="0" smtClean="0">
                <a:solidFill>
                  <a:schemeClr val="bg2">
                    <a:lumMod val="50000"/>
                  </a:schemeClr>
                </a:solidFill>
              </a:rPr>
              <a:t>Adjunto lanza un </a:t>
            </a:r>
            <a:r>
              <a:rPr lang="es-ES" sz="2000" dirty="0" err="1" smtClean="0">
                <a:solidFill>
                  <a:schemeClr val="bg2">
                    <a:lumMod val="50000"/>
                  </a:schemeClr>
                </a:solidFill>
              </a:rPr>
              <a:t>downloader</a:t>
            </a:r>
            <a:r>
              <a:rPr lang="es-ES" sz="2000" dirty="0" smtClean="0">
                <a:solidFill>
                  <a:schemeClr val="bg2">
                    <a:lumMod val="50000"/>
                  </a:schemeClr>
                </a:solidFill>
              </a:rPr>
              <a:t> que instala el </a:t>
            </a:r>
            <a:r>
              <a:rPr lang="es-ES" sz="2000" dirty="0" err="1" smtClean="0">
                <a:solidFill>
                  <a:schemeClr val="bg2">
                    <a:lumMod val="50000"/>
                  </a:schemeClr>
                </a:solidFill>
              </a:rPr>
              <a:t>ransomware</a:t>
            </a:r>
            <a:endParaRPr lang="es-ES" sz="2000" dirty="0" smtClean="0">
              <a:solidFill>
                <a:schemeClr val="bg2">
                  <a:lumMod val="50000"/>
                </a:schemeClr>
              </a:solidFill>
            </a:endParaRPr>
          </a:p>
          <a:p>
            <a:pPr marL="285121" indent="-285121">
              <a:buClr>
                <a:srgbClr val="0092D2"/>
              </a:buClr>
              <a:buFont typeface="Arial"/>
              <a:buChar char="•"/>
            </a:pPr>
            <a:r>
              <a:rPr lang="es-ES" sz="2000" dirty="0" smtClean="0">
                <a:solidFill>
                  <a:schemeClr val="bg2">
                    <a:lumMod val="50000"/>
                  </a:schemeClr>
                </a:solidFill>
              </a:rPr>
              <a:t>Link a un kit de explotación</a:t>
            </a:r>
          </a:p>
          <a:p>
            <a:pPr lvl="1">
              <a:buFont typeface="Arial"/>
              <a:buChar char="•"/>
            </a:pPr>
            <a:endParaRPr lang="en-US" sz="1100" dirty="0" smtClean="0">
              <a:latin typeface="Arial" charset="0"/>
              <a:ea typeface="Arial" charset="0"/>
              <a:cs typeface="Arial" charset="0"/>
            </a:endParaRPr>
          </a:p>
          <a:p>
            <a:pPr lvl="1">
              <a:buFont typeface="Arial"/>
              <a:buChar char="•"/>
            </a:pPr>
            <a:r>
              <a:rPr lang="en-US" sz="1100" dirty="0" smtClean="0">
                <a:latin typeface="Arial" charset="0"/>
                <a:ea typeface="Arial" charset="0"/>
                <a:cs typeface="Arial" charset="0"/>
              </a:rPr>
              <a:t>Kits de </a:t>
            </a:r>
            <a:r>
              <a:rPr lang="en-US" sz="1100" dirty="0" err="1" smtClean="0">
                <a:latin typeface="Arial" charset="0"/>
                <a:ea typeface="Arial" charset="0"/>
                <a:cs typeface="Arial" charset="0"/>
              </a:rPr>
              <a:t>explotacion</a:t>
            </a:r>
            <a:endParaRPr lang="en-US" sz="1100" dirty="0" smtClean="0">
              <a:latin typeface="Arial" charset="0"/>
              <a:ea typeface="Arial" charset="0"/>
              <a:cs typeface="Arial" charset="0"/>
            </a:endParaRPr>
          </a:p>
          <a:p>
            <a:pPr marL="285121" indent="-285121">
              <a:buClr>
                <a:srgbClr val="0092D2"/>
              </a:buClr>
              <a:buFont typeface="Arial"/>
              <a:buChar char="•"/>
            </a:pPr>
            <a:r>
              <a:rPr lang="es-ES" sz="2000" dirty="0" smtClean="0">
                <a:solidFill>
                  <a:schemeClr val="bg2">
                    <a:lumMod val="50000"/>
                  </a:schemeClr>
                </a:solidFill>
              </a:rPr>
              <a:t>Alojado en sitios web comprometidos y vulnerabilidades en </a:t>
            </a:r>
            <a:r>
              <a:rPr lang="es-ES" sz="2000" dirty="0" err="1" smtClean="0">
                <a:solidFill>
                  <a:schemeClr val="bg2">
                    <a:lumMod val="50000"/>
                  </a:schemeClr>
                </a:solidFill>
              </a:rPr>
              <a:t>sofware</a:t>
            </a:r>
            <a:r>
              <a:rPr lang="es-ES" sz="2000" dirty="0" smtClean="0">
                <a:solidFill>
                  <a:schemeClr val="bg2">
                    <a:lumMod val="50000"/>
                  </a:schemeClr>
                </a:solidFill>
              </a:rPr>
              <a:t> conocido</a:t>
            </a:r>
          </a:p>
          <a:p>
            <a:pPr marL="285121" indent="-285121">
              <a:buClr>
                <a:srgbClr val="0092D2"/>
              </a:buClr>
              <a:buFont typeface="Arial"/>
              <a:buChar char="•"/>
            </a:pPr>
            <a:r>
              <a:rPr lang="es-ES" sz="2000" dirty="0" smtClean="0">
                <a:solidFill>
                  <a:schemeClr val="bg2">
                    <a:lumMod val="50000"/>
                  </a:schemeClr>
                </a:solidFill>
              </a:rPr>
              <a:t>Links enviados a </a:t>
            </a:r>
            <a:r>
              <a:rPr lang="es-ES" sz="2000" dirty="0" err="1" smtClean="0">
                <a:solidFill>
                  <a:schemeClr val="bg2">
                    <a:lumMod val="50000"/>
                  </a:schemeClr>
                </a:solidFill>
              </a:rPr>
              <a:t>traves</a:t>
            </a:r>
            <a:r>
              <a:rPr lang="es-ES" sz="2000" dirty="0" smtClean="0">
                <a:solidFill>
                  <a:schemeClr val="bg2">
                    <a:lumMod val="50000"/>
                  </a:schemeClr>
                </a:solidFill>
              </a:rPr>
              <a:t> de  email, redes social o </a:t>
            </a:r>
            <a:r>
              <a:rPr lang="es-ES" sz="2000" dirty="0" err="1" smtClean="0">
                <a:solidFill>
                  <a:schemeClr val="bg2">
                    <a:lumMod val="50000"/>
                  </a:schemeClr>
                </a:solidFill>
              </a:rPr>
              <a:t>malvertisements</a:t>
            </a:r>
            <a:endParaRPr lang="es-ES" sz="2000" dirty="0" smtClean="0">
              <a:solidFill>
                <a:schemeClr val="bg2">
                  <a:lumMod val="50000"/>
                </a:schemeClr>
              </a:solidFill>
            </a:endParaRPr>
          </a:p>
          <a:p>
            <a:pPr marL="285121" indent="-285121">
              <a:buClr>
                <a:srgbClr val="0092D2"/>
              </a:buClr>
              <a:buFont typeface="Arial"/>
              <a:buChar char="•"/>
            </a:pPr>
            <a:r>
              <a:rPr lang="es-ES" sz="2000" dirty="0" err="1" smtClean="0">
                <a:solidFill>
                  <a:schemeClr val="bg2">
                    <a:lumMod val="50000"/>
                  </a:schemeClr>
                </a:solidFill>
              </a:rPr>
              <a:t>Angler</a:t>
            </a:r>
            <a:r>
              <a:rPr lang="es-ES" sz="2000" dirty="0" smtClean="0">
                <a:solidFill>
                  <a:schemeClr val="bg2">
                    <a:lumMod val="50000"/>
                  </a:schemeClr>
                </a:solidFill>
              </a:rPr>
              <a:t> fue el kit mas popular en 2015</a:t>
            </a:r>
          </a:p>
          <a:p>
            <a:pPr lvl="1">
              <a:buFont typeface="Arial"/>
              <a:buChar char="•"/>
            </a:pPr>
            <a:endParaRPr lang="en-US" sz="1100" dirty="0" smtClean="0">
              <a:latin typeface="Arial" charset="0"/>
              <a:ea typeface="Arial" charset="0"/>
              <a:cs typeface="Arial" charset="0"/>
            </a:endParaRPr>
          </a:p>
          <a:p>
            <a:pPr marL="114300" lvl="1" indent="0">
              <a:buFont typeface="Arial"/>
              <a:buNone/>
            </a:pPr>
            <a:r>
              <a:rPr lang="en-US" sz="1100" dirty="0" err="1" smtClean="0">
                <a:latin typeface="Arial" charset="0"/>
                <a:ea typeface="Arial" charset="0"/>
                <a:cs typeface="Arial" charset="0"/>
              </a:rPr>
              <a:t>Otros</a:t>
            </a:r>
            <a:r>
              <a:rPr lang="en-US" sz="1100" dirty="0" smtClean="0">
                <a:latin typeface="Arial" charset="0"/>
                <a:ea typeface="Arial" charset="0"/>
                <a:cs typeface="Arial" charset="0"/>
              </a:rPr>
              <a:t> </a:t>
            </a:r>
            <a:r>
              <a:rPr lang="en-US" sz="1100" dirty="0" err="1" smtClean="0">
                <a:latin typeface="Arial" charset="0"/>
                <a:ea typeface="Arial" charset="0"/>
                <a:cs typeface="Arial" charset="0"/>
              </a:rPr>
              <a:t>vectores</a:t>
            </a:r>
            <a:endParaRPr lang="en-US" sz="1100" dirty="0" smtClean="0">
              <a:latin typeface="Arial" charset="0"/>
              <a:ea typeface="Arial" charset="0"/>
              <a:cs typeface="Arial" charset="0"/>
            </a:endParaRPr>
          </a:p>
          <a:p>
            <a:pPr marL="285121" indent="-285121">
              <a:buClr>
                <a:srgbClr val="0092D2"/>
              </a:buClr>
              <a:buFont typeface="Arial"/>
              <a:buChar char="•"/>
            </a:pPr>
            <a:r>
              <a:rPr lang="es-ES" sz="2000" dirty="0" err="1" smtClean="0">
                <a:solidFill>
                  <a:schemeClr val="bg2">
                    <a:lumMod val="50000"/>
                  </a:schemeClr>
                </a:solidFill>
              </a:rPr>
              <a:t>Malvertisements</a:t>
            </a:r>
            <a:endParaRPr lang="es-ES" sz="2000" dirty="0" smtClean="0">
              <a:solidFill>
                <a:schemeClr val="bg2">
                  <a:lumMod val="50000"/>
                </a:schemeClr>
              </a:solidFill>
            </a:endParaRPr>
          </a:p>
          <a:p>
            <a:pPr marL="285121" indent="-285121">
              <a:buClr>
                <a:srgbClr val="0092D2"/>
              </a:buClr>
              <a:buFont typeface="Arial"/>
              <a:buChar char="•"/>
            </a:pPr>
            <a:r>
              <a:rPr lang="es-ES" sz="2000" dirty="0" smtClean="0">
                <a:solidFill>
                  <a:schemeClr val="bg2">
                    <a:lumMod val="50000"/>
                  </a:schemeClr>
                </a:solidFill>
              </a:rPr>
              <a:t>Otros malware</a:t>
            </a:r>
          </a:p>
          <a:p>
            <a:pPr marL="285121" indent="-285121">
              <a:buClr>
                <a:srgbClr val="0092D2"/>
              </a:buClr>
              <a:buFont typeface="Arial"/>
              <a:buChar char="•"/>
            </a:pPr>
            <a:r>
              <a:rPr lang="es-ES" sz="2000" dirty="0" smtClean="0">
                <a:solidFill>
                  <a:schemeClr val="bg2">
                    <a:lumMod val="50000"/>
                  </a:schemeClr>
                </a:solidFill>
              </a:rPr>
              <a:t>Ataques Fuerza-Bruta</a:t>
            </a:r>
          </a:p>
          <a:p>
            <a:pPr marL="285121" indent="-285121">
              <a:buClr>
                <a:srgbClr val="0092D2"/>
              </a:buClr>
              <a:buFont typeface="Arial"/>
              <a:buChar char="•"/>
            </a:pPr>
            <a:r>
              <a:rPr lang="es-ES" sz="2000" dirty="0" smtClean="0">
                <a:solidFill>
                  <a:schemeClr val="bg2">
                    <a:lumMod val="50000"/>
                  </a:schemeClr>
                </a:solidFill>
              </a:rPr>
              <a:t>Vulnerabilidades en servidores</a:t>
            </a:r>
          </a:p>
          <a:p>
            <a:pPr marL="285121" indent="-285121">
              <a:buClr>
                <a:srgbClr val="0092D2"/>
              </a:buClr>
              <a:buFont typeface="Arial"/>
              <a:buChar char="•"/>
            </a:pPr>
            <a:r>
              <a:rPr lang="es-ES" sz="2000" dirty="0" smtClean="0">
                <a:solidFill>
                  <a:schemeClr val="bg2">
                    <a:lumMod val="50000"/>
                  </a:schemeClr>
                </a:solidFill>
              </a:rPr>
              <a:t>Técnicas de </a:t>
            </a:r>
            <a:r>
              <a:rPr lang="es-ES" sz="2000" dirty="0" err="1" smtClean="0">
                <a:solidFill>
                  <a:schemeClr val="bg2">
                    <a:lumMod val="50000"/>
                  </a:schemeClr>
                </a:solidFill>
              </a:rPr>
              <a:t>worms</a:t>
            </a:r>
            <a:endParaRPr lang="es-ES" sz="2000" dirty="0" smtClean="0">
              <a:solidFill>
                <a:schemeClr val="bg2">
                  <a:lumMod val="50000"/>
                </a:schemeClr>
              </a:solidFill>
            </a:endParaRPr>
          </a:p>
          <a:p>
            <a:pPr marL="285121" indent="-285121">
              <a:buClr>
                <a:srgbClr val="0092D2"/>
              </a:buClr>
              <a:buFont typeface="Arial"/>
              <a:buChar char="•"/>
            </a:pPr>
            <a:r>
              <a:rPr lang="es-ES" sz="2000" dirty="0" smtClean="0">
                <a:solidFill>
                  <a:schemeClr val="bg2">
                    <a:lumMod val="50000"/>
                  </a:schemeClr>
                </a:solidFill>
              </a:rPr>
              <a:t>Mensaje SMS y repositorio de aplicaciones (Android)</a:t>
            </a:r>
          </a:p>
          <a:p>
            <a:pPr lvl="1">
              <a:buFont typeface="Arial"/>
              <a:buChar char="•"/>
            </a:pPr>
            <a:endParaRPr lang="en-US" sz="1100" dirty="0" smtClean="0">
              <a:latin typeface="Arial" charset="0"/>
              <a:ea typeface="Arial" charset="0"/>
              <a:cs typeface="Arial" charset="0"/>
            </a:endParaRPr>
          </a:p>
          <a:p>
            <a:pPr lvl="0">
              <a:buFontTx/>
              <a:buNone/>
            </a:pPr>
            <a:endParaRPr lang="en-US" sz="1100" dirty="0" smtClean="0">
              <a:latin typeface="Arial" charset="0"/>
              <a:ea typeface="Arial" charset="0"/>
              <a:cs typeface="Arial" charset="0"/>
            </a:endParaRPr>
          </a:p>
          <a:p>
            <a:pPr lvl="0">
              <a:buFontTx/>
              <a:buNone/>
            </a:pPr>
            <a:endParaRPr lang="en-US" sz="1100" dirty="0" smtClean="0">
              <a:latin typeface="Arial" charset="0"/>
              <a:ea typeface="Arial" charset="0"/>
              <a:cs typeface="Arial" charset="0"/>
            </a:endParaRPr>
          </a:p>
          <a:p>
            <a:pPr lvl="0">
              <a:buFontTx/>
              <a:buNone/>
            </a:pPr>
            <a:endParaRPr lang="en-US" sz="1100" dirty="0" smtClean="0">
              <a:latin typeface="Arial" charset="0"/>
              <a:ea typeface="Arial" charset="0"/>
              <a:cs typeface="Arial" charset="0"/>
            </a:endParaRPr>
          </a:p>
          <a:p>
            <a:pPr lvl="0">
              <a:buFontTx/>
              <a:buNone/>
            </a:pPr>
            <a:endParaRPr lang="en-US" sz="1100" dirty="0" smtClean="0">
              <a:latin typeface="Arial" charset="0"/>
              <a:ea typeface="Arial" charset="0"/>
              <a:cs typeface="Arial" charset="0"/>
            </a:endParaRPr>
          </a:p>
          <a:p>
            <a:pPr lvl="0">
              <a:buFontTx/>
              <a:buNone/>
            </a:pPr>
            <a:endParaRPr lang="en-US" sz="1100" dirty="0" smtClean="0">
              <a:latin typeface="Arial" charset="0"/>
              <a:ea typeface="Arial" charset="0"/>
              <a:cs typeface="Arial" charset="0"/>
            </a:endParaRPr>
          </a:p>
          <a:p>
            <a:pPr lvl="0">
              <a:buFontTx/>
              <a:buNone/>
            </a:pPr>
            <a:r>
              <a:rPr lang="en-US" sz="1100" dirty="0" smtClean="0">
                <a:latin typeface="Arial" charset="0"/>
                <a:ea typeface="Arial" charset="0"/>
                <a:cs typeface="Arial" charset="0"/>
              </a:rPr>
              <a:t>Examples</a:t>
            </a:r>
            <a:r>
              <a:rPr lang="en-US" sz="1100" baseline="0" dirty="0" smtClean="0">
                <a:latin typeface="Arial" charset="0"/>
                <a:ea typeface="Arial" charset="0"/>
                <a:cs typeface="Arial" charset="0"/>
              </a:rPr>
              <a:t> to EK </a:t>
            </a:r>
          </a:p>
          <a:p>
            <a:pPr marL="342900" indent="-342900">
              <a:buFont typeface="Arial" charset="0"/>
              <a:buChar char="•"/>
            </a:pPr>
            <a:r>
              <a:rPr lang="en-US" sz="1100" dirty="0" smtClean="0">
                <a:latin typeface="Arial" charset="0"/>
                <a:ea typeface="Arial" charset="0"/>
                <a:cs typeface="Arial" charset="0"/>
              </a:rPr>
              <a:t>Angler</a:t>
            </a:r>
          </a:p>
          <a:p>
            <a:pPr marL="342900" indent="-342900">
              <a:buFont typeface="Arial" charset="0"/>
              <a:buChar char="•"/>
            </a:pPr>
            <a:r>
              <a:rPr lang="en-US" sz="1100" dirty="0" smtClean="0">
                <a:latin typeface="Arial" charset="0"/>
                <a:ea typeface="Arial" charset="0"/>
                <a:cs typeface="Arial" charset="0"/>
              </a:rPr>
              <a:t>Rig</a:t>
            </a:r>
          </a:p>
          <a:p>
            <a:pPr marL="342900" indent="-342900">
              <a:buFont typeface="Arial" charset="0"/>
              <a:buChar char="•"/>
            </a:pPr>
            <a:r>
              <a:rPr lang="en-US" sz="1100" dirty="0" smtClean="0">
                <a:latin typeface="Arial" charset="0"/>
                <a:ea typeface="Arial" charset="0"/>
                <a:cs typeface="Arial" charset="0"/>
              </a:rPr>
              <a:t>Sweet-Orange</a:t>
            </a:r>
          </a:p>
          <a:p>
            <a:pPr marL="342900" indent="-342900">
              <a:buFont typeface="Arial" charset="0"/>
              <a:buChar char="•"/>
            </a:pPr>
            <a:r>
              <a:rPr lang="en-US" sz="1100" dirty="0" smtClean="0">
                <a:latin typeface="Arial" charset="0"/>
                <a:ea typeface="Arial" charset="0"/>
                <a:cs typeface="Arial" charset="0"/>
              </a:rPr>
              <a:t>Magnitude</a:t>
            </a:r>
          </a:p>
          <a:p>
            <a:pPr marL="342900" indent="-342900">
              <a:buFont typeface="Arial" charset="0"/>
              <a:buChar char="•"/>
            </a:pPr>
            <a:r>
              <a:rPr lang="en-US" sz="1100" dirty="0" smtClean="0">
                <a:latin typeface="Arial" charset="0"/>
                <a:ea typeface="Arial" charset="0"/>
                <a:cs typeface="Arial" charset="0"/>
              </a:rPr>
              <a:t>Nuclear</a:t>
            </a:r>
          </a:p>
          <a:p>
            <a:pPr marL="342900" indent="-342900">
              <a:buFont typeface="Arial" charset="0"/>
              <a:buChar char="•"/>
            </a:pPr>
            <a:r>
              <a:rPr lang="en-US" sz="1100" dirty="0" err="1" smtClean="0">
                <a:latin typeface="Arial" charset="0"/>
                <a:ea typeface="Arial" charset="0"/>
                <a:cs typeface="Arial" charset="0"/>
              </a:rPr>
              <a:t>Hanjuan</a:t>
            </a:r>
            <a:endParaRPr lang="en-US" sz="1100" dirty="0" smtClean="0">
              <a:latin typeface="Arial" charset="0"/>
              <a:ea typeface="Arial" charset="0"/>
              <a:cs typeface="Arial" charset="0"/>
            </a:endParaRPr>
          </a:p>
          <a:p>
            <a:pPr marL="342900" indent="-342900">
              <a:buFont typeface="Arial" charset="0"/>
              <a:buChar char="•"/>
            </a:pPr>
            <a:r>
              <a:rPr lang="en-US" sz="1100" dirty="0" smtClean="0">
                <a:latin typeface="Arial" charset="0"/>
                <a:ea typeface="Arial" charset="0"/>
                <a:cs typeface="Arial" charset="0"/>
              </a:rPr>
              <a:t>Neutrino</a:t>
            </a:r>
          </a:p>
          <a:p>
            <a:pPr marL="342900" indent="-342900">
              <a:buFont typeface="Arial" charset="0"/>
              <a:buChar char="•"/>
            </a:pPr>
            <a:r>
              <a:rPr lang="en-US" sz="1100" dirty="0" smtClean="0">
                <a:latin typeface="Arial" charset="0"/>
                <a:ea typeface="Arial" charset="0"/>
                <a:cs typeface="Arial" charset="0"/>
              </a:rPr>
              <a:t>Fiesta</a:t>
            </a:r>
          </a:p>
          <a:p>
            <a:pPr marL="342900" indent="-342900">
              <a:buFont typeface="Arial" charset="0"/>
              <a:buChar char="•"/>
            </a:pPr>
            <a:r>
              <a:rPr lang="en-US" sz="1100" dirty="0" smtClean="0">
                <a:latin typeface="Arial" charset="0"/>
                <a:ea typeface="Arial" charset="0"/>
                <a:cs typeface="Arial" charset="0"/>
              </a:rPr>
              <a:t>Hunter</a:t>
            </a:r>
          </a:p>
          <a:p>
            <a:pPr marL="342900" indent="-342900">
              <a:buFont typeface="Arial" charset="0"/>
              <a:buChar char="•"/>
            </a:pPr>
            <a:r>
              <a:rPr lang="en-US" sz="1100" dirty="0" err="1" smtClean="0">
                <a:latin typeface="Arial" charset="0"/>
                <a:ea typeface="Arial" charset="0"/>
                <a:cs typeface="Arial" charset="0"/>
              </a:rPr>
              <a:t>KaiXin</a:t>
            </a:r>
            <a:endParaRPr lang="es-ES" dirty="0"/>
          </a:p>
        </p:txBody>
      </p:sp>
      <p:sp>
        <p:nvSpPr>
          <p:cNvPr id="4" name="Slide Number Placeholder 3"/>
          <p:cNvSpPr>
            <a:spLocks noGrp="1"/>
          </p:cNvSpPr>
          <p:nvPr>
            <p:ph type="sldNum" sz="quarter" idx="10"/>
          </p:nvPr>
        </p:nvSpPr>
        <p:spPr/>
        <p:txBody>
          <a:bodyPr/>
          <a:lstStyle/>
          <a:p>
            <a:fld id="{8C72D9AE-7182-4680-8F79-479C4181FF08}" type="slidenum">
              <a:rPr lang="es-ES" smtClean="0"/>
              <a:pPr/>
              <a:t>13</a:t>
            </a:fld>
            <a:endParaRPr lang="es-ES" dirty="0"/>
          </a:p>
        </p:txBody>
      </p:sp>
    </p:spTree>
    <p:extLst>
      <p:ext uri="{BB962C8B-B14F-4D97-AF65-F5344CB8AC3E}">
        <p14:creationId xmlns:p14="http://schemas.microsoft.com/office/powerpoint/2010/main" val="4175427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s-ES" dirty="0"/>
          </a:p>
        </p:txBody>
      </p:sp>
      <p:sp>
        <p:nvSpPr>
          <p:cNvPr id="4" name="Slide Number Placeholder 3"/>
          <p:cNvSpPr>
            <a:spLocks noGrp="1"/>
          </p:cNvSpPr>
          <p:nvPr>
            <p:ph type="sldNum" sz="quarter" idx="10"/>
          </p:nvPr>
        </p:nvSpPr>
        <p:spPr/>
        <p:txBody>
          <a:bodyPr/>
          <a:lstStyle/>
          <a:p>
            <a:fld id="{8C72D9AE-7182-4680-8F79-479C4181FF08}" type="slidenum">
              <a:rPr lang="es-ES" smtClean="0"/>
              <a:pPr/>
              <a:t>14</a:t>
            </a:fld>
            <a:endParaRPr lang="es-ES" dirty="0"/>
          </a:p>
        </p:txBody>
      </p:sp>
    </p:spTree>
    <p:extLst>
      <p:ext uri="{BB962C8B-B14F-4D97-AF65-F5344CB8AC3E}">
        <p14:creationId xmlns:p14="http://schemas.microsoft.com/office/powerpoint/2010/main" val="2057729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indent="0">
              <a:buNone/>
            </a:pPr>
            <a:r>
              <a:rPr lang="en-US" sz="1100" dirty="0" smtClean="0">
                <a:latin typeface="Arial" charset="0"/>
                <a:ea typeface="Arial" charset="0"/>
                <a:cs typeface="Arial" charset="0"/>
              </a:rPr>
              <a:t>Email</a:t>
            </a:r>
          </a:p>
          <a:p>
            <a:pPr marL="0" indent="0">
              <a:buNone/>
            </a:pPr>
            <a:r>
              <a:rPr lang="en-US" sz="1100" dirty="0" smtClean="0">
                <a:latin typeface="Arial" charset="0"/>
                <a:ea typeface="Arial" charset="0"/>
                <a:cs typeface="Arial" charset="0"/>
              </a:rPr>
              <a:t>Sophisticated attacker toolkits that exploit vulnerabilities and silently infect victims simply by visiting a website </a:t>
            </a:r>
          </a:p>
          <a:p>
            <a:pPr lvl="1">
              <a:buFont typeface="Arial"/>
              <a:buChar char="•"/>
            </a:pPr>
            <a:r>
              <a:rPr lang="en-US" sz="1100" dirty="0" smtClean="0">
                <a:latin typeface="Arial" charset="0"/>
                <a:ea typeface="Arial" charset="0"/>
                <a:cs typeface="Arial" charset="0"/>
              </a:rPr>
              <a:t>Drop </a:t>
            </a:r>
            <a:r>
              <a:rPr lang="en-US" sz="1100" i="1" dirty="0" smtClean="0">
                <a:latin typeface="Arial" charset="0"/>
                <a:ea typeface="Arial" charset="0"/>
                <a:cs typeface="Arial" charset="0"/>
              </a:rPr>
              <a:t>any</a:t>
            </a:r>
            <a:r>
              <a:rPr lang="en-US" sz="1100" dirty="0" smtClean="0">
                <a:latin typeface="Arial" charset="0"/>
                <a:ea typeface="Arial" charset="0"/>
                <a:cs typeface="Arial" charset="0"/>
              </a:rPr>
              <a:t> malicious payload including ransomware</a:t>
            </a:r>
          </a:p>
          <a:p>
            <a:pPr lvl="1">
              <a:buFont typeface="Arial"/>
              <a:buChar char="•"/>
            </a:pPr>
            <a:r>
              <a:rPr lang="en-US" sz="1100" dirty="0" smtClean="0">
                <a:latin typeface="Arial" charset="0"/>
                <a:ea typeface="Arial" charset="0"/>
                <a:cs typeface="Arial" charset="0"/>
              </a:rPr>
              <a:t>Malicious advertisements (</a:t>
            </a:r>
            <a:r>
              <a:rPr lang="en-US" sz="1100" dirty="0" err="1" smtClean="0">
                <a:latin typeface="Arial" charset="0"/>
                <a:ea typeface="Arial" charset="0"/>
                <a:cs typeface="Arial" charset="0"/>
              </a:rPr>
              <a:t>malvertisements</a:t>
            </a:r>
            <a:r>
              <a:rPr lang="en-US" sz="1100" dirty="0" smtClean="0">
                <a:latin typeface="Arial" charset="0"/>
                <a:ea typeface="Arial" charset="0"/>
                <a:cs typeface="Arial" charset="0"/>
              </a:rPr>
              <a:t>) are often the culprit</a:t>
            </a:r>
          </a:p>
          <a:p>
            <a:pPr marL="285121" indent="-285121">
              <a:buClr>
                <a:srgbClr val="0092D2"/>
              </a:buClr>
              <a:buFont typeface="Arial"/>
              <a:buChar char="•"/>
            </a:pPr>
            <a:r>
              <a:rPr lang="es-ES" sz="2000" dirty="0" smtClean="0">
                <a:solidFill>
                  <a:schemeClr val="bg2">
                    <a:lumMod val="50000"/>
                  </a:schemeClr>
                </a:solidFill>
              </a:rPr>
              <a:t>Distribuido a través de largas campanas de spam</a:t>
            </a:r>
          </a:p>
          <a:p>
            <a:pPr marL="285121" indent="-285121">
              <a:buClr>
                <a:srgbClr val="0092D2"/>
              </a:buClr>
              <a:buFont typeface="Arial"/>
              <a:buChar char="•"/>
            </a:pPr>
            <a:r>
              <a:rPr lang="es-ES" sz="2000" dirty="0" smtClean="0">
                <a:solidFill>
                  <a:schemeClr val="bg2">
                    <a:lumMod val="50000"/>
                  </a:schemeClr>
                </a:solidFill>
              </a:rPr>
              <a:t>Enmascarado como una factura, boleta sin pagar o nota de entrega</a:t>
            </a:r>
          </a:p>
          <a:p>
            <a:pPr marL="285121" indent="-285121">
              <a:buClr>
                <a:srgbClr val="0092D2"/>
              </a:buClr>
              <a:buFont typeface="Arial"/>
              <a:buChar char="•"/>
            </a:pPr>
            <a:r>
              <a:rPr lang="es-ES" sz="2000" dirty="0" smtClean="0">
                <a:solidFill>
                  <a:schemeClr val="bg2">
                    <a:lumMod val="50000"/>
                  </a:schemeClr>
                </a:solidFill>
              </a:rPr>
              <a:t>Adjunto directamente en un email</a:t>
            </a:r>
          </a:p>
          <a:p>
            <a:pPr marL="285121" indent="-285121">
              <a:buClr>
                <a:srgbClr val="0092D2"/>
              </a:buClr>
              <a:buFont typeface="Arial"/>
              <a:buChar char="•"/>
            </a:pPr>
            <a:r>
              <a:rPr lang="es-ES" sz="2000" dirty="0" smtClean="0">
                <a:solidFill>
                  <a:schemeClr val="bg2">
                    <a:lumMod val="50000"/>
                  </a:schemeClr>
                </a:solidFill>
              </a:rPr>
              <a:t>Adjunto lanza un </a:t>
            </a:r>
            <a:r>
              <a:rPr lang="es-ES" sz="2000" dirty="0" err="1" smtClean="0">
                <a:solidFill>
                  <a:schemeClr val="bg2">
                    <a:lumMod val="50000"/>
                  </a:schemeClr>
                </a:solidFill>
              </a:rPr>
              <a:t>downloader</a:t>
            </a:r>
            <a:r>
              <a:rPr lang="es-ES" sz="2000" dirty="0" smtClean="0">
                <a:solidFill>
                  <a:schemeClr val="bg2">
                    <a:lumMod val="50000"/>
                  </a:schemeClr>
                </a:solidFill>
              </a:rPr>
              <a:t> que instala el </a:t>
            </a:r>
            <a:r>
              <a:rPr lang="es-ES" sz="2000" dirty="0" err="1" smtClean="0">
                <a:solidFill>
                  <a:schemeClr val="bg2">
                    <a:lumMod val="50000"/>
                  </a:schemeClr>
                </a:solidFill>
              </a:rPr>
              <a:t>ransomware</a:t>
            </a:r>
            <a:endParaRPr lang="es-ES" sz="2000" dirty="0" smtClean="0">
              <a:solidFill>
                <a:schemeClr val="bg2">
                  <a:lumMod val="50000"/>
                </a:schemeClr>
              </a:solidFill>
            </a:endParaRPr>
          </a:p>
          <a:p>
            <a:pPr marL="285121" indent="-285121">
              <a:buClr>
                <a:srgbClr val="0092D2"/>
              </a:buClr>
              <a:buFont typeface="Arial"/>
              <a:buChar char="•"/>
            </a:pPr>
            <a:r>
              <a:rPr lang="es-ES" sz="2000" dirty="0" smtClean="0">
                <a:solidFill>
                  <a:schemeClr val="bg2">
                    <a:lumMod val="50000"/>
                  </a:schemeClr>
                </a:solidFill>
              </a:rPr>
              <a:t>Link a un kit de explotación</a:t>
            </a:r>
          </a:p>
          <a:p>
            <a:pPr lvl="1">
              <a:buFont typeface="Arial"/>
              <a:buChar char="•"/>
            </a:pPr>
            <a:endParaRPr lang="en-US" sz="1100" dirty="0" smtClean="0">
              <a:latin typeface="Arial" charset="0"/>
              <a:ea typeface="Arial" charset="0"/>
              <a:cs typeface="Arial" charset="0"/>
            </a:endParaRPr>
          </a:p>
          <a:p>
            <a:pPr lvl="1">
              <a:buFont typeface="Arial"/>
              <a:buChar char="•"/>
            </a:pPr>
            <a:r>
              <a:rPr lang="en-US" sz="1100" dirty="0" smtClean="0">
                <a:latin typeface="Arial" charset="0"/>
                <a:ea typeface="Arial" charset="0"/>
                <a:cs typeface="Arial" charset="0"/>
              </a:rPr>
              <a:t>Kits de </a:t>
            </a:r>
            <a:r>
              <a:rPr lang="en-US" sz="1100" dirty="0" err="1" smtClean="0">
                <a:latin typeface="Arial" charset="0"/>
                <a:ea typeface="Arial" charset="0"/>
                <a:cs typeface="Arial" charset="0"/>
              </a:rPr>
              <a:t>explotacion</a:t>
            </a:r>
            <a:endParaRPr lang="en-US" sz="1100" dirty="0" smtClean="0">
              <a:latin typeface="Arial" charset="0"/>
              <a:ea typeface="Arial" charset="0"/>
              <a:cs typeface="Arial" charset="0"/>
            </a:endParaRPr>
          </a:p>
          <a:p>
            <a:pPr marL="285121" indent="-285121">
              <a:buClr>
                <a:srgbClr val="0092D2"/>
              </a:buClr>
              <a:buFont typeface="Arial"/>
              <a:buChar char="•"/>
            </a:pPr>
            <a:r>
              <a:rPr lang="es-ES" sz="2000" dirty="0" smtClean="0">
                <a:solidFill>
                  <a:schemeClr val="bg2">
                    <a:lumMod val="50000"/>
                  </a:schemeClr>
                </a:solidFill>
              </a:rPr>
              <a:t>Alojado en sitios web comprometidos y vulnerabilidades en </a:t>
            </a:r>
            <a:r>
              <a:rPr lang="es-ES" sz="2000" dirty="0" err="1" smtClean="0">
                <a:solidFill>
                  <a:schemeClr val="bg2">
                    <a:lumMod val="50000"/>
                  </a:schemeClr>
                </a:solidFill>
              </a:rPr>
              <a:t>sofware</a:t>
            </a:r>
            <a:r>
              <a:rPr lang="es-ES" sz="2000" dirty="0" smtClean="0">
                <a:solidFill>
                  <a:schemeClr val="bg2">
                    <a:lumMod val="50000"/>
                  </a:schemeClr>
                </a:solidFill>
              </a:rPr>
              <a:t> conocido</a:t>
            </a:r>
          </a:p>
          <a:p>
            <a:pPr marL="285121" indent="-285121">
              <a:buClr>
                <a:srgbClr val="0092D2"/>
              </a:buClr>
              <a:buFont typeface="Arial"/>
              <a:buChar char="•"/>
            </a:pPr>
            <a:r>
              <a:rPr lang="es-ES" sz="2000" dirty="0" smtClean="0">
                <a:solidFill>
                  <a:schemeClr val="bg2">
                    <a:lumMod val="50000"/>
                  </a:schemeClr>
                </a:solidFill>
              </a:rPr>
              <a:t>Links enviados a </a:t>
            </a:r>
            <a:r>
              <a:rPr lang="es-ES" sz="2000" dirty="0" err="1" smtClean="0">
                <a:solidFill>
                  <a:schemeClr val="bg2">
                    <a:lumMod val="50000"/>
                  </a:schemeClr>
                </a:solidFill>
              </a:rPr>
              <a:t>traves</a:t>
            </a:r>
            <a:r>
              <a:rPr lang="es-ES" sz="2000" dirty="0" smtClean="0">
                <a:solidFill>
                  <a:schemeClr val="bg2">
                    <a:lumMod val="50000"/>
                  </a:schemeClr>
                </a:solidFill>
              </a:rPr>
              <a:t> de  email, redes social o </a:t>
            </a:r>
            <a:r>
              <a:rPr lang="es-ES" sz="2000" dirty="0" err="1" smtClean="0">
                <a:solidFill>
                  <a:schemeClr val="bg2">
                    <a:lumMod val="50000"/>
                  </a:schemeClr>
                </a:solidFill>
              </a:rPr>
              <a:t>malvertisements</a:t>
            </a:r>
            <a:endParaRPr lang="es-ES" sz="2000" dirty="0" smtClean="0">
              <a:solidFill>
                <a:schemeClr val="bg2">
                  <a:lumMod val="50000"/>
                </a:schemeClr>
              </a:solidFill>
            </a:endParaRPr>
          </a:p>
          <a:p>
            <a:pPr marL="285121" indent="-285121">
              <a:buClr>
                <a:srgbClr val="0092D2"/>
              </a:buClr>
              <a:buFont typeface="Arial"/>
              <a:buChar char="•"/>
            </a:pPr>
            <a:r>
              <a:rPr lang="es-ES" sz="2000" dirty="0" err="1" smtClean="0">
                <a:solidFill>
                  <a:schemeClr val="bg2">
                    <a:lumMod val="50000"/>
                  </a:schemeClr>
                </a:solidFill>
              </a:rPr>
              <a:t>Angler</a:t>
            </a:r>
            <a:r>
              <a:rPr lang="es-ES" sz="2000" dirty="0" smtClean="0">
                <a:solidFill>
                  <a:schemeClr val="bg2">
                    <a:lumMod val="50000"/>
                  </a:schemeClr>
                </a:solidFill>
              </a:rPr>
              <a:t> fue el kit mas popular en 2015</a:t>
            </a:r>
          </a:p>
          <a:p>
            <a:pPr lvl="1">
              <a:buFont typeface="Arial"/>
              <a:buChar char="•"/>
            </a:pPr>
            <a:endParaRPr lang="en-US" sz="1100" dirty="0" smtClean="0">
              <a:latin typeface="Arial" charset="0"/>
              <a:ea typeface="Arial" charset="0"/>
              <a:cs typeface="Arial" charset="0"/>
            </a:endParaRPr>
          </a:p>
          <a:p>
            <a:pPr marL="114300" lvl="1" indent="0">
              <a:buFont typeface="Arial"/>
              <a:buNone/>
            </a:pPr>
            <a:r>
              <a:rPr lang="en-US" sz="1100" dirty="0" err="1" smtClean="0">
                <a:latin typeface="Arial" charset="0"/>
                <a:ea typeface="Arial" charset="0"/>
                <a:cs typeface="Arial" charset="0"/>
              </a:rPr>
              <a:t>Otros</a:t>
            </a:r>
            <a:r>
              <a:rPr lang="en-US" sz="1100" dirty="0" smtClean="0">
                <a:latin typeface="Arial" charset="0"/>
                <a:ea typeface="Arial" charset="0"/>
                <a:cs typeface="Arial" charset="0"/>
              </a:rPr>
              <a:t> </a:t>
            </a:r>
            <a:r>
              <a:rPr lang="en-US" sz="1100" dirty="0" err="1" smtClean="0">
                <a:latin typeface="Arial" charset="0"/>
                <a:ea typeface="Arial" charset="0"/>
                <a:cs typeface="Arial" charset="0"/>
              </a:rPr>
              <a:t>vectores</a:t>
            </a:r>
            <a:endParaRPr lang="en-US" sz="1100" dirty="0" smtClean="0">
              <a:latin typeface="Arial" charset="0"/>
              <a:ea typeface="Arial" charset="0"/>
              <a:cs typeface="Arial" charset="0"/>
            </a:endParaRPr>
          </a:p>
          <a:p>
            <a:pPr marL="285121" indent="-285121">
              <a:buClr>
                <a:srgbClr val="0092D2"/>
              </a:buClr>
              <a:buFont typeface="Arial"/>
              <a:buChar char="•"/>
            </a:pPr>
            <a:r>
              <a:rPr lang="es-ES" sz="2000" dirty="0" err="1" smtClean="0">
                <a:solidFill>
                  <a:schemeClr val="bg2">
                    <a:lumMod val="50000"/>
                  </a:schemeClr>
                </a:solidFill>
              </a:rPr>
              <a:t>Malvertisements</a:t>
            </a:r>
            <a:endParaRPr lang="es-ES" sz="2000" dirty="0" smtClean="0">
              <a:solidFill>
                <a:schemeClr val="bg2">
                  <a:lumMod val="50000"/>
                </a:schemeClr>
              </a:solidFill>
            </a:endParaRPr>
          </a:p>
          <a:p>
            <a:pPr marL="285121" indent="-285121">
              <a:buClr>
                <a:srgbClr val="0092D2"/>
              </a:buClr>
              <a:buFont typeface="Arial"/>
              <a:buChar char="•"/>
            </a:pPr>
            <a:r>
              <a:rPr lang="es-ES" sz="2000" dirty="0" smtClean="0">
                <a:solidFill>
                  <a:schemeClr val="bg2">
                    <a:lumMod val="50000"/>
                  </a:schemeClr>
                </a:solidFill>
              </a:rPr>
              <a:t>Otros malware</a:t>
            </a:r>
          </a:p>
          <a:p>
            <a:pPr marL="285121" indent="-285121">
              <a:buClr>
                <a:srgbClr val="0092D2"/>
              </a:buClr>
              <a:buFont typeface="Arial"/>
              <a:buChar char="•"/>
            </a:pPr>
            <a:r>
              <a:rPr lang="es-ES" sz="2000" dirty="0" smtClean="0">
                <a:solidFill>
                  <a:schemeClr val="bg2">
                    <a:lumMod val="50000"/>
                  </a:schemeClr>
                </a:solidFill>
              </a:rPr>
              <a:t>Ataques Fuerza-Bruta</a:t>
            </a:r>
          </a:p>
          <a:p>
            <a:pPr marL="285121" indent="-285121">
              <a:buClr>
                <a:srgbClr val="0092D2"/>
              </a:buClr>
              <a:buFont typeface="Arial"/>
              <a:buChar char="•"/>
            </a:pPr>
            <a:r>
              <a:rPr lang="es-ES" sz="2000" dirty="0" smtClean="0">
                <a:solidFill>
                  <a:schemeClr val="bg2">
                    <a:lumMod val="50000"/>
                  </a:schemeClr>
                </a:solidFill>
              </a:rPr>
              <a:t>Vulnerabilidades en servidores</a:t>
            </a:r>
          </a:p>
          <a:p>
            <a:pPr marL="285121" indent="-285121">
              <a:buClr>
                <a:srgbClr val="0092D2"/>
              </a:buClr>
              <a:buFont typeface="Arial"/>
              <a:buChar char="•"/>
            </a:pPr>
            <a:r>
              <a:rPr lang="es-ES" sz="2000" dirty="0" smtClean="0">
                <a:solidFill>
                  <a:schemeClr val="bg2">
                    <a:lumMod val="50000"/>
                  </a:schemeClr>
                </a:solidFill>
              </a:rPr>
              <a:t>Técnicas de </a:t>
            </a:r>
            <a:r>
              <a:rPr lang="es-ES" sz="2000" dirty="0" err="1" smtClean="0">
                <a:solidFill>
                  <a:schemeClr val="bg2">
                    <a:lumMod val="50000"/>
                  </a:schemeClr>
                </a:solidFill>
              </a:rPr>
              <a:t>worms</a:t>
            </a:r>
            <a:endParaRPr lang="es-ES" sz="2000" dirty="0" smtClean="0">
              <a:solidFill>
                <a:schemeClr val="bg2">
                  <a:lumMod val="50000"/>
                </a:schemeClr>
              </a:solidFill>
            </a:endParaRPr>
          </a:p>
          <a:p>
            <a:pPr marL="285121" indent="-285121">
              <a:buClr>
                <a:srgbClr val="0092D2"/>
              </a:buClr>
              <a:buFont typeface="Arial"/>
              <a:buChar char="•"/>
            </a:pPr>
            <a:r>
              <a:rPr lang="es-ES" sz="2000" dirty="0" smtClean="0">
                <a:solidFill>
                  <a:schemeClr val="bg2">
                    <a:lumMod val="50000"/>
                  </a:schemeClr>
                </a:solidFill>
              </a:rPr>
              <a:t>Mensaje SMS y repositorio de aplicaciones (Android)</a:t>
            </a:r>
          </a:p>
          <a:p>
            <a:pPr lvl="1">
              <a:buFont typeface="Arial"/>
              <a:buChar char="•"/>
            </a:pPr>
            <a:endParaRPr lang="en-US" sz="1100" dirty="0" smtClean="0">
              <a:latin typeface="Arial" charset="0"/>
              <a:ea typeface="Arial" charset="0"/>
              <a:cs typeface="Arial" charset="0"/>
            </a:endParaRPr>
          </a:p>
          <a:p>
            <a:pPr lvl="0">
              <a:buFontTx/>
              <a:buNone/>
            </a:pPr>
            <a:endParaRPr lang="en-US" sz="1100" dirty="0" smtClean="0">
              <a:latin typeface="Arial" charset="0"/>
              <a:ea typeface="Arial" charset="0"/>
              <a:cs typeface="Arial" charset="0"/>
            </a:endParaRPr>
          </a:p>
          <a:p>
            <a:pPr lvl="0">
              <a:buFontTx/>
              <a:buNone/>
            </a:pPr>
            <a:endParaRPr lang="en-US" sz="1100" dirty="0" smtClean="0">
              <a:latin typeface="Arial" charset="0"/>
              <a:ea typeface="Arial" charset="0"/>
              <a:cs typeface="Arial" charset="0"/>
            </a:endParaRPr>
          </a:p>
          <a:p>
            <a:pPr lvl="0">
              <a:buFontTx/>
              <a:buNone/>
            </a:pPr>
            <a:endParaRPr lang="en-US" sz="1100" dirty="0" smtClean="0">
              <a:latin typeface="Arial" charset="0"/>
              <a:ea typeface="Arial" charset="0"/>
              <a:cs typeface="Arial" charset="0"/>
            </a:endParaRPr>
          </a:p>
          <a:p>
            <a:pPr lvl="0">
              <a:buFontTx/>
              <a:buNone/>
            </a:pPr>
            <a:endParaRPr lang="en-US" sz="1100" dirty="0" smtClean="0">
              <a:latin typeface="Arial" charset="0"/>
              <a:ea typeface="Arial" charset="0"/>
              <a:cs typeface="Arial" charset="0"/>
            </a:endParaRPr>
          </a:p>
          <a:p>
            <a:pPr lvl="0">
              <a:buFontTx/>
              <a:buNone/>
            </a:pPr>
            <a:endParaRPr lang="en-US" sz="1100" dirty="0" smtClean="0">
              <a:latin typeface="Arial" charset="0"/>
              <a:ea typeface="Arial" charset="0"/>
              <a:cs typeface="Arial" charset="0"/>
            </a:endParaRPr>
          </a:p>
          <a:p>
            <a:pPr lvl="0">
              <a:buFontTx/>
              <a:buNone/>
            </a:pPr>
            <a:r>
              <a:rPr lang="en-US" sz="1100" dirty="0" smtClean="0">
                <a:latin typeface="Arial" charset="0"/>
                <a:ea typeface="Arial" charset="0"/>
                <a:cs typeface="Arial" charset="0"/>
              </a:rPr>
              <a:t>Examples</a:t>
            </a:r>
            <a:r>
              <a:rPr lang="en-US" sz="1100" baseline="0" dirty="0" smtClean="0">
                <a:latin typeface="Arial" charset="0"/>
                <a:ea typeface="Arial" charset="0"/>
                <a:cs typeface="Arial" charset="0"/>
              </a:rPr>
              <a:t> to EK </a:t>
            </a:r>
          </a:p>
          <a:p>
            <a:pPr marL="342900" indent="-342900">
              <a:buFont typeface="Arial" charset="0"/>
              <a:buChar char="•"/>
            </a:pPr>
            <a:r>
              <a:rPr lang="en-US" sz="1100" dirty="0" smtClean="0">
                <a:latin typeface="Arial" charset="0"/>
                <a:ea typeface="Arial" charset="0"/>
                <a:cs typeface="Arial" charset="0"/>
              </a:rPr>
              <a:t>Angler</a:t>
            </a:r>
          </a:p>
          <a:p>
            <a:pPr marL="342900" indent="-342900">
              <a:buFont typeface="Arial" charset="0"/>
              <a:buChar char="•"/>
            </a:pPr>
            <a:r>
              <a:rPr lang="en-US" sz="1100" dirty="0" smtClean="0">
                <a:latin typeface="Arial" charset="0"/>
                <a:ea typeface="Arial" charset="0"/>
                <a:cs typeface="Arial" charset="0"/>
              </a:rPr>
              <a:t>Rig</a:t>
            </a:r>
          </a:p>
          <a:p>
            <a:pPr marL="342900" indent="-342900">
              <a:buFont typeface="Arial" charset="0"/>
              <a:buChar char="•"/>
            </a:pPr>
            <a:r>
              <a:rPr lang="en-US" sz="1100" dirty="0" smtClean="0">
                <a:latin typeface="Arial" charset="0"/>
                <a:ea typeface="Arial" charset="0"/>
                <a:cs typeface="Arial" charset="0"/>
              </a:rPr>
              <a:t>Sweet-Orange</a:t>
            </a:r>
          </a:p>
          <a:p>
            <a:pPr marL="342900" indent="-342900">
              <a:buFont typeface="Arial" charset="0"/>
              <a:buChar char="•"/>
            </a:pPr>
            <a:r>
              <a:rPr lang="en-US" sz="1100" dirty="0" smtClean="0">
                <a:latin typeface="Arial" charset="0"/>
                <a:ea typeface="Arial" charset="0"/>
                <a:cs typeface="Arial" charset="0"/>
              </a:rPr>
              <a:t>Magnitude</a:t>
            </a:r>
          </a:p>
          <a:p>
            <a:pPr marL="342900" indent="-342900">
              <a:buFont typeface="Arial" charset="0"/>
              <a:buChar char="•"/>
            </a:pPr>
            <a:r>
              <a:rPr lang="en-US" sz="1100" dirty="0" smtClean="0">
                <a:latin typeface="Arial" charset="0"/>
                <a:ea typeface="Arial" charset="0"/>
                <a:cs typeface="Arial" charset="0"/>
              </a:rPr>
              <a:t>Nuclear</a:t>
            </a:r>
          </a:p>
          <a:p>
            <a:pPr marL="342900" indent="-342900">
              <a:buFont typeface="Arial" charset="0"/>
              <a:buChar char="•"/>
            </a:pPr>
            <a:r>
              <a:rPr lang="en-US" sz="1100" dirty="0" err="1" smtClean="0">
                <a:latin typeface="Arial" charset="0"/>
                <a:ea typeface="Arial" charset="0"/>
                <a:cs typeface="Arial" charset="0"/>
              </a:rPr>
              <a:t>Hanjuan</a:t>
            </a:r>
            <a:endParaRPr lang="en-US" sz="1100" dirty="0" smtClean="0">
              <a:latin typeface="Arial" charset="0"/>
              <a:ea typeface="Arial" charset="0"/>
              <a:cs typeface="Arial" charset="0"/>
            </a:endParaRPr>
          </a:p>
          <a:p>
            <a:pPr marL="342900" indent="-342900">
              <a:buFont typeface="Arial" charset="0"/>
              <a:buChar char="•"/>
            </a:pPr>
            <a:r>
              <a:rPr lang="en-US" sz="1100" dirty="0" smtClean="0">
                <a:latin typeface="Arial" charset="0"/>
                <a:ea typeface="Arial" charset="0"/>
                <a:cs typeface="Arial" charset="0"/>
              </a:rPr>
              <a:t>Neutrino</a:t>
            </a:r>
          </a:p>
          <a:p>
            <a:pPr marL="342900" indent="-342900">
              <a:buFont typeface="Arial" charset="0"/>
              <a:buChar char="•"/>
            </a:pPr>
            <a:r>
              <a:rPr lang="en-US" sz="1100" dirty="0" smtClean="0">
                <a:latin typeface="Arial" charset="0"/>
                <a:ea typeface="Arial" charset="0"/>
                <a:cs typeface="Arial" charset="0"/>
              </a:rPr>
              <a:t>Fiesta</a:t>
            </a:r>
          </a:p>
          <a:p>
            <a:pPr marL="342900" indent="-342900">
              <a:buFont typeface="Arial" charset="0"/>
              <a:buChar char="•"/>
            </a:pPr>
            <a:r>
              <a:rPr lang="en-US" sz="1100" dirty="0" smtClean="0">
                <a:latin typeface="Arial" charset="0"/>
                <a:ea typeface="Arial" charset="0"/>
                <a:cs typeface="Arial" charset="0"/>
              </a:rPr>
              <a:t>Hunter</a:t>
            </a:r>
          </a:p>
          <a:p>
            <a:pPr marL="342900" indent="-342900">
              <a:buFont typeface="Arial" charset="0"/>
              <a:buChar char="•"/>
            </a:pPr>
            <a:r>
              <a:rPr lang="en-US" sz="1100" dirty="0" err="1" smtClean="0">
                <a:latin typeface="Arial" charset="0"/>
                <a:ea typeface="Arial" charset="0"/>
                <a:cs typeface="Arial" charset="0"/>
              </a:rPr>
              <a:t>KaiXin</a:t>
            </a:r>
            <a:endParaRPr lang="es-ES" dirty="0"/>
          </a:p>
        </p:txBody>
      </p:sp>
      <p:sp>
        <p:nvSpPr>
          <p:cNvPr id="4" name="Slide Number Placeholder 3"/>
          <p:cNvSpPr>
            <a:spLocks noGrp="1"/>
          </p:cNvSpPr>
          <p:nvPr>
            <p:ph type="sldNum" sz="quarter" idx="10"/>
          </p:nvPr>
        </p:nvSpPr>
        <p:spPr/>
        <p:txBody>
          <a:bodyPr/>
          <a:lstStyle/>
          <a:p>
            <a:fld id="{8C72D9AE-7182-4680-8F79-479C4181FF08}" type="slidenum">
              <a:rPr lang="es-ES" smtClean="0"/>
              <a:pPr/>
              <a:t>15</a:t>
            </a:fld>
            <a:endParaRPr lang="es-ES" dirty="0"/>
          </a:p>
        </p:txBody>
      </p:sp>
    </p:spTree>
    <p:extLst>
      <p:ext uri="{BB962C8B-B14F-4D97-AF65-F5344CB8AC3E}">
        <p14:creationId xmlns:p14="http://schemas.microsoft.com/office/powerpoint/2010/main" val="2512796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indent="0">
              <a:buNone/>
            </a:pPr>
            <a:r>
              <a:rPr lang="en-US" sz="1100" dirty="0" smtClean="0">
                <a:latin typeface="Arial" charset="0"/>
                <a:ea typeface="Arial" charset="0"/>
                <a:cs typeface="Arial" charset="0"/>
              </a:rPr>
              <a:t>Email</a:t>
            </a:r>
          </a:p>
          <a:p>
            <a:pPr marL="0" indent="0">
              <a:buNone/>
            </a:pPr>
            <a:r>
              <a:rPr lang="en-US" sz="1100" dirty="0" smtClean="0">
                <a:latin typeface="Arial" charset="0"/>
                <a:ea typeface="Arial" charset="0"/>
                <a:cs typeface="Arial" charset="0"/>
              </a:rPr>
              <a:t>Sophisticated attacker toolkits that exploit vulnerabilities and silently infect victims simply by visiting a website </a:t>
            </a:r>
          </a:p>
          <a:p>
            <a:pPr lvl="1">
              <a:buFont typeface="Arial"/>
              <a:buChar char="•"/>
            </a:pPr>
            <a:r>
              <a:rPr lang="en-US" sz="1100" dirty="0" smtClean="0">
                <a:latin typeface="Arial" charset="0"/>
                <a:ea typeface="Arial" charset="0"/>
                <a:cs typeface="Arial" charset="0"/>
              </a:rPr>
              <a:t>Drop </a:t>
            </a:r>
            <a:r>
              <a:rPr lang="en-US" sz="1100" i="1" dirty="0" smtClean="0">
                <a:latin typeface="Arial" charset="0"/>
                <a:ea typeface="Arial" charset="0"/>
                <a:cs typeface="Arial" charset="0"/>
              </a:rPr>
              <a:t>any</a:t>
            </a:r>
            <a:r>
              <a:rPr lang="en-US" sz="1100" dirty="0" smtClean="0">
                <a:latin typeface="Arial" charset="0"/>
                <a:ea typeface="Arial" charset="0"/>
                <a:cs typeface="Arial" charset="0"/>
              </a:rPr>
              <a:t> malicious payload including ransomware</a:t>
            </a:r>
          </a:p>
          <a:p>
            <a:pPr lvl="1">
              <a:buFont typeface="Arial"/>
              <a:buChar char="•"/>
            </a:pPr>
            <a:r>
              <a:rPr lang="en-US" sz="1100" dirty="0" smtClean="0">
                <a:latin typeface="Arial" charset="0"/>
                <a:ea typeface="Arial" charset="0"/>
                <a:cs typeface="Arial" charset="0"/>
              </a:rPr>
              <a:t>Malicious advertisements (malvertisements) are often the culprit</a:t>
            </a:r>
          </a:p>
          <a:p>
            <a:pPr marL="285121" indent="-285121">
              <a:buClr>
                <a:srgbClr val="0092D2"/>
              </a:buClr>
              <a:buFont typeface="Arial"/>
              <a:buChar char="•"/>
            </a:pPr>
            <a:r>
              <a:rPr lang="es-ES" sz="2000" dirty="0" smtClean="0">
                <a:solidFill>
                  <a:schemeClr val="bg2">
                    <a:lumMod val="50000"/>
                  </a:schemeClr>
                </a:solidFill>
              </a:rPr>
              <a:t>Distribuido a través de largas campanas de spam</a:t>
            </a:r>
          </a:p>
          <a:p>
            <a:pPr marL="285121" indent="-285121">
              <a:buClr>
                <a:srgbClr val="0092D2"/>
              </a:buClr>
              <a:buFont typeface="Arial"/>
              <a:buChar char="•"/>
            </a:pPr>
            <a:r>
              <a:rPr lang="es-ES" sz="2000" dirty="0" smtClean="0">
                <a:solidFill>
                  <a:schemeClr val="bg2">
                    <a:lumMod val="50000"/>
                  </a:schemeClr>
                </a:solidFill>
              </a:rPr>
              <a:t>Enmascarado como una factura, boleta sin pagar o nota de entrega</a:t>
            </a:r>
          </a:p>
          <a:p>
            <a:pPr marL="285121" indent="-285121">
              <a:buClr>
                <a:srgbClr val="0092D2"/>
              </a:buClr>
              <a:buFont typeface="Arial"/>
              <a:buChar char="•"/>
            </a:pPr>
            <a:r>
              <a:rPr lang="es-ES" sz="2000" dirty="0" smtClean="0">
                <a:solidFill>
                  <a:schemeClr val="bg2">
                    <a:lumMod val="50000"/>
                  </a:schemeClr>
                </a:solidFill>
              </a:rPr>
              <a:t>Adjunto directamente en un email</a:t>
            </a:r>
          </a:p>
          <a:p>
            <a:pPr marL="285121" indent="-285121">
              <a:buClr>
                <a:srgbClr val="0092D2"/>
              </a:buClr>
              <a:buFont typeface="Arial"/>
              <a:buChar char="•"/>
            </a:pPr>
            <a:r>
              <a:rPr lang="es-ES" sz="2000" dirty="0" smtClean="0">
                <a:solidFill>
                  <a:schemeClr val="bg2">
                    <a:lumMod val="50000"/>
                  </a:schemeClr>
                </a:solidFill>
              </a:rPr>
              <a:t>Adjunto lanza un downloader que instala el ransomware</a:t>
            </a:r>
          </a:p>
          <a:p>
            <a:pPr marL="285121" indent="-285121">
              <a:buClr>
                <a:srgbClr val="0092D2"/>
              </a:buClr>
              <a:buFont typeface="Arial"/>
              <a:buChar char="•"/>
            </a:pPr>
            <a:r>
              <a:rPr lang="es-ES" sz="2000" dirty="0" smtClean="0">
                <a:solidFill>
                  <a:schemeClr val="bg2">
                    <a:lumMod val="50000"/>
                  </a:schemeClr>
                </a:solidFill>
              </a:rPr>
              <a:t>Link a un kit de explotación</a:t>
            </a:r>
          </a:p>
          <a:p>
            <a:pPr lvl="1">
              <a:buFont typeface="Arial"/>
              <a:buChar char="•"/>
            </a:pPr>
            <a:endParaRPr lang="en-US" sz="1100" dirty="0" smtClean="0">
              <a:latin typeface="Arial" charset="0"/>
              <a:ea typeface="Arial" charset="0"/>
              <a:cs typeface="Arial" charset="0"/>
            </a:endParaRPr>
          </a:p>
          <a:p>
            <a:pPr lvl="1">
              <a:buFont typeface="Arial"/>
              <a:buChar char="•"/>
            </a:pPr>
            <a:r>
              <a:rPr lang="en-US" sz="1100" dirty="0" smtClean="0">
                <a:latin typeface="Arial" charset="0"/>
                <a:ea typeface="Arial" charset="0"/>
                <a:cs typeface="Arial" charset="0"/>
              </a:rPr>
              <a:t>Kits de explotacion</a:t>
            </a:r>
          </a:p>
          <a:p>
            <a:pPr marL="285121" indent="-285121">
              <a:buClr>
                <a:srgbClr val="0092D2"/>
              </a:buClr>
              <a:buFont typeface="Arial"/>
              <a:buChar char="•"/>
            </a:pPr>
            <a:r>
              <a:rPr lang="es-ES" sz="2000" dirty="0" smtClean="0">
                <a:solidFill>
                  <a:schemeClr val="bg2">
                    <a:lumMod val="50000"/>
                  </a:schemeClr>
                </a:solidFill>
              </a:rPr>
              <a:t>Alojado en sitios web comprometidos y vulnerabilidades en sofware conocido</a:t>
            </a:r>
          </a:p>
          <a:p>
            <a:pPr marL="285121" indent="-285121">
              <a:buClr>
                <a:srgbClr val="0092D2"/>
              </a:buClr>
              <a:buFont typeface="Arial"/>
              <a:buChar char="•"/>
            </a:pPr>
            <a:r>
              <a:rPr lang="es-ES" sz="2000" dirty="0" smtClean="0">
                <a:solidFill>
                  <a:schemeClr val="bg2">
                    <a:lumMod val="50000"/>
                  </a:schemeClr>
                </a:solidFill>
              </a:rPr>
              <a:t>Links enviados a traves de  email, redes social o malvertisements</a:t>
            </a:r>
          </a:p>
          <a:p>
            <a:pPr marL="285121" indent="-285121">
              <a:buClr>
                <a:srgbClr val="0092D2"/>
              </a:buClr>
              <a:buFont typeface="Arial"/>
              <a:buChar char="•"/>
            </a:pPr>
            <a:r>
              <a:rPr lang="es-ES" sz="2000" dirty="0" smtClean="0">
                <a:solidFill>
                  <a:schemeClr val="bg2">
                    <a:lumMod val="50000"/>
                  </a:schemeClr>
                </a:solidFill>
              </a:rPr>
              <a:t>Angler fue el kit mas popular en 2015</a:t>
            </a:r>
          </a:p>
          <a:p>
            <a:pPr lvl="1">
              <a:buFont typeface="Arial"/>
              <a:buChar char="•"/>
            </a:pPr>
            <a:endParaRPr lang="en-US" sz="1100" dirty="0" smtClean="0">
              <a:latin typeface="Arial" charset="0"/>
              <a:ea typeface="Arial" charset="0"/>
              <a:cs typeface="Arial" charset="0"/>
            </a:endParaRPr>
          </a:p>
          <a:p>
            <a:pPr marL="114300" lvl="1" indent="0">
              <a:buFont typeface="Arial"/>
              <a:buNone/>
            </a:pPr>
            <a:r>
              <a:rPr lang="en-US" sz="1100" dirty="0" smtClean="0">
                <a:latin typeface="Arial" charset="0"/>
                <a:ea typeface="Arial" charset="0"/>
                <a:cs typeface="Arial" charset="0"/>
              </a:rPr>
              <a:t>Otros vectores</a:t>
            </a:r>
          </a:p>
          <a:p>
            <a:pPr marL="285121" indent="-285121">
              <a:buClr>
                <a:srgbClr val="0092D2"/>
              </a:buClr>
              <a:buFont typeface="Arial"/>
              <a:buChar char="•"/>
            </a:pPr>
            <a:r>
              <a:rPr lang="es-ES" sz="2000" dirty="0" smtClean="0">
                <a:solidFill>
                  <a:schemeClr val="bg2">
                    <a:lumMod val="50000"/>
                  </a:schemeClr>
                </a:solidFill>
              </a:rPr>
              <a:t>Malvertisements</a:t>
            </a:r>
          </a:p>
          <a:p>
            <a:pPr marL="285121" indent="-285121">
              <a:buClr>
                <a:srgbClr val="0092D2"/>
              </a:buClr>
              <a:buFont typeface="Arial"/>
              <a:buChar char="•"/>
            </a:pPr>
            <a:r>
              <a:rPr lang="es-ES" sz="2000" dirty="0" smtClean="0">
                <a:solidFill>
                  <a:schemeClr val="bg2">
                    <a:lumMod val="50000"/>
                  </a:schemeClr>
                </a:solidFill>
              </a:rPr>
              <a:t>Otros malware</a:t>
            </a:r>
          </a:p>
          <a:p>
            <a:pPr marL="285121" indent="-285121">
              <a:buClr>
                <a:srgbClr val="0092D2"/>
              </a:buClr>
              <a:buFont typeface="Arial"/>
              <a:buChar char="•"/>
            </a:pPr>
            <a:r>
              <a:rPr lang="es-ES" sz="2000" dirty="0" smtClean="0">
                <a:solidFill>
                  <a:schemeClr val="bg2">
                    <a:lumMod val="50000"/>
                  </a:schemeClr>
                </a:solidFill>
              </a:rPr>
              <a:t>Ataques Fuerza-Bruta</a:t>
            </a:r>
          </a:p>
          <a:p>
            <a:pPr marL="285121" indent="-285121">
              <a:buClr>
                <a:srgbClr val="0092D2"/>
              </a:buClr>
              <a:buFont typeface="Arial"/>
              <a:buChar char="•"/>
            </a:pPr>
            <a:r>
              <a:rPr lang="es-ES" sz="2000" dirty="0" smtClean="0">
                <a:solidFill>
                  <a:schemeClr val="bg2">
                    <a:lumMod val="50000"/>
                  </a:schemeClr>
                </a:solidFill>
              </a:rPr>
              <a:t>Vulnerabilidades en servidores</a:t>
            </a:r>
          </a:p>
          <a:p>
            <a:pPr marL="285121" indent="-285121">
              <a:buClr>
                <a:srgbClr val="0092D2"/>
              </a:buClr>
              <a:buFont typeface="Arial"/>
              <a:buChar char="•"/>
            </a:pPr>
            <a:r>
              <a:rPr lang="es-ES" sz="2000" dirty="0" smtClean="0">
                <a:solidFill>
                  <a:schemeClr val="bg2">
                    <a:lumMod val="50000"/>
                  </a:schemeClr>
                </a:solidFill>
              </a:rPr>
              <a:t>Técnicas de worms</a:t>
            </a:r>
          </a:p>
          <a:p>
            <a:pPr marL="285121" indent="-285121">
              <a:buClr>
                <a:srgbClr val="0092D2"/>
              </a:buClr>
              <a:buFont typeface="Arial"/>
              <a:buChar char="•"/>
            </a:pPr>
            <a:r>
              <a:rPr lang="es-ES" sz="2000" dirty="0" smtClean="0">
                <a:solidFill>
                  <a:schemeClr val="bg2">
                    <a:lumMod val="50000"/>
                  </a:schemeClr>
                </a:solidFill>
              </a:rPr>
              <a:t>Mensaje SMS y repositorio de aplicaciones (Android)</a:t>
            </a:r>
          </a:p>
          <a:p>
            <a:pPr lvl="1">
              <a:buFont typeface="Arial"/>
              <a:buChar char="•"/>
            </a:pPr>
            <a:endParaRPr lang="en-US" sz="1100" dirty="0" smtClean="0">
              <a:latin typeface="Arial" charset="0"/>
              <a:ea typeface="Arial" charset="0"/>
              <a:cs typeface="Arial" charset="0"/>
            </a:endParaRPr>
          </a:p>
          <a:p>
            <a:pPr lvl="0">
              <a:buFontTx/>
              <a:buNone/>
            </a:pPr>
            <a:endParaRPr lang="en-US" sz="1100" dirty="0" smtClean="0">
              <a:latin typeface="Arial" charset="0"/>
              <a:ea typeface="Arial" charset="0"/>
              <a:cs typeface="Arial" charset="0"/>
            </a:endParaRPr>
          </a:p>
          <a:p>
            <a:pPr lvl="0">
              <a:buFontTx/>
              <a:buNone/>
            </a:pPr>
            <a:endParaRPr lang="en-US" sz="1100" dirty="0" smtClean="0">
              <a:latin typeface="Arial" charset="0"/>
              <a:ea typeface="Arial" charset="0"/>
              <a:cs typeface="Arial" charset="0"/>
            </a:endParaRPr>
          </a:p>
          <a:p>
            <a:pPr lvl="0">
              <a:buFontTx/>
              <a:buNone/>
            </a:pPr>
            <a:endParaRPr lang="en-US" sz="1100" dirty="0" smtClean="0">
              <a:latin typeface="Arial" charset="0"/>
              <a:ea typeface="Arial" charset="0"/>
              <a:cs typeface="Arial" charset="0"/>
            </a:endParaRPr>
          </a:p>
          <a:p>
            <a:pPr lvl="0">
              <a:buFontTx/>
              <a:buNone/>
            </a:pPr>
            <a:endParaRPr lang="en-US" sz="1100" dirty="0" smtClean="0">
              <a:latin typeface="Arial" charset="0"/>
              <a:ea typeface="Arial" charset="0"/>
              <a:cs typeface="Arial" charset="0"/>
            </a:endParaRPr>
          </a:p>
          <a:p>
            <a:pPr lvl="0">
              <a:buFontTx/>
              <a:buNone/>
            </a:pPr>
            <a:endParaRPr lang="en-US" sz="1100" dirty="0" smtClean="0">
              <a:latin typeface="Arial" charset="0"/>
              <a:ea typeface="Arial" charset="0"/>
              <a:cs typeface="Arial" charset="0"/>
            </a:endParaRPr>
          </a:p>
          <a:p>
            <a:pPr lvl="0">
              <a:buFontTx/>
              <a:buNone/>
            </a:pPr>
            <a:r>
              <a:rPr lang="en-US" sz="1100" dirty="0" smtClean="0">
                <a:latin typeface="Arial" charset="0"/>
                <a:ea typeface="Arial" charset="0"/>
                <a:cs typeface="Arial" charset="0"/>
              </a:rPr>
              <a:t>Examples</a:t>
            </a:r>
            <a:r>
              <a:rPr lang="en-US" sz="1100" baseline="0" dirty="0" smtClean="0">
                <a:latin typeface="Arial" charset="0"/>
                <a:ea typeface="Arial" charset="0"/>
                <a:cs typeface="Arial" charset="0"/>
              </a:rPr>
              <a:t> to EK </a:t>
            </a:r>
          </a:p>
          <a:p>
            <a:pPr marL="342900" indent="-342900">
              <a:buFont typeface="Arial" charset="0"/>
              <a:buChar char="•"/>
            </a:pPr>
            <a:r>
              <a:rPr lang="en-US" sz="1100" dirty="0" smtClean="0">
                <a:latin typeface="Arial" charset="0"/>
                <a:ea typeface="Arial" charset="0"/>
                <a:cs typeface="Arial" charset="0"/>
              </a:rPr>
              <a:t>Angler</a:t>
            </a:r>
          </a:p>
          <a:p>
            <a:pPr marL="342900" indent="-342900">
              <a:buFont typeface="Arial" charset="0"/>
              <a:buChar char="•"/>
            </a:pPr>
            <a:r>
              <a:rPr lang="en-US" sz="1100" dirty="0" smtClean="0">
                <a:latin typeface="Arial" charset="0"/>
                <a:ea typeface="Arial" charset="0"/>
                <a:cs typeface="Arial" charset="0"/>
              </a:rPr>
              <a:t>Rig</a:t>
            </a:r>
          </a:p>
          <a:p>
            <a:pPr marL="342900" indent="-342900">
              <a:buFont typeface="Arial" charset="0"/>
              <a:buChar char="•"/>
            </a:pPr>
            <a:r>
              <a:rPr lang="en-US" sz="1100" dirty="0" smtClean="0">
                <a:latin typeface="Arial" charset="0"/>
                <a:ea typeface="Arial" charset="0"/>
                <a:cs typeface="Arial" charset="0"/>
              </a:rPr>
              <a:t>Sweet-Orange</a:t>
            </a:r>
          </a:p>
          <a:p>
            <a:pPr marL="342900" indent="-342900">
              <a:buFont typeface="Arial" charset="0"/>
              <a:buChar char="•"/>
            </a:pPr>
            <a:r>
              <a:rPr lang="en-US" sz="1100" dirty="0" smtClean="0">
                <a:latin typeface="Arial" charset="0"/>
                <a:ea typeface="Arial" charset="0"/>
                <a:cs typeface="Arial" charset="0"/>
              </a:rPr>
              <a:t>Magnitude</a:t>
            </a:r>
          </a:p>
          <a:p>
            <a:pPr marL="342900" indent="-342900">
              <a:buFont typeface="Arial" charset="0"/>
              <a:buChar char="•"/>
            </a:pPr>
            <a:r>
              <a:rPr lang="en-US" sz="1100" dirty="0" smtClean="0">
                <a:latin typeface="Arial" charset="0"/>
                <a:ea typeface="Arial" charset="0"/>
                <a:cs typeface="Arial" charset="0"/>
              </a:rPr>
              <a:t>Nuclear</a:t>
            </a:r>
          </a:p>
          <a:p>
            <a:pPr marL="342900" indent="-342900">
              <a:buFont typeface="Arial" charset="0"/>
              <a:buChar char="•"/>
            </a:pPr>
            <a:r>
              <a:rPr lang="en-US" sz="1100" dirty="0" smtClean="0">
                <a:latin typeface="Arial" charset="0"/>
                <a:ea typeface="Arial" charset="0"/>
                <a:cs typeface="Arial" charset="0"/>
              </a:rPr>
              <a:t>Hanjuan</a:t>
            </a:r>
          </a:p>
          <a:p>
            <a:pPr marL="342900" indent="-342900">
              <a:buFont typeface="Arial" charset="0"/>
              <a:buChar char="•"/>
            </a:pPr>
            <a:r>
              <a:rPr lang="en-US" sz="1100" dirty="0" smtClean="0">
                <a:latin typeface="Arial" charset="0"/>
                <a:ea typeface="Arial" charset="0"/>
                <a:cs typeface="Arial" charset="0"/>
              </a:rPr>
              <a:t>Neutrino</a:t>
            </a:r>
          </a:p>
          <a:p>
            <a:pPr marL="342900" indent="-342900">
              <a:buFont typeface="Arial" charset="0"/>
              <a:buChar char="•"/>
            </a:pPr>
            <a:r>
              <a:rPr lang="en-US" sz="1100" dirty="0" smtClean="0">
                <a:latin typeface="Arial" charset="0"/>
                <a:ea typeface="Arial" charset="0"/>
                <a:cs typeface="Arial" charset="0"/>
              </a:rPr>
              <a:t>Fiesta</a:t>
            </a:r>
          </a:p>
          <a:p>
            <a:pPr marL="342900" indent="-342900">
              <a:buFont typeface="Arial" charset="0"/>
              <a:buChar char="•"/>
            </a:pPr>
            <a:r>
              <a:rPr lang="en-US" sz="1100" dirty="0" smtClean="0">
                <a:latin typeface="Arial" charset="0"/>
                <a:ea typeface="Arial" charset="0"/>
                <a:cs typeface="Arial" charset="0"/>
              </a:rPr>
              <a:t>Hunter</a:t>
            </a:r>
          </a:p>
          <a:p>
            <a:pPr marL="342900" indent="-342900">
              <a:buFont typeface="Arial" charset="0"/>
              <a:buChar char="•"/>
            </a:pPr>
            <a:r>
              <a:rPr lang="en-US" sz="1100" dirty="0" smtClean="0">
                <a:latin typeface="Arial" charset="0"/>
                <a:ea typeface="Arial" charset="0"/>
                <a:cs typeface="Arial" charset="0"/>
              </a:rPr>
              <a:t>KaiXin</a:t>
            </a:r>
            <a:endParaRPr lang="es-ES" dirty="0"/>
          </a:p>
        </p:txBody>
      </p:sp>
      <p:sp>
        <p:nvSpPr>
          <p:cNvPr id="4" name="Slide Number Placeholder 3"/>
          <p:cNvSpPr>
            <a:spLocks noGrp="1"/>
          </p:cNvSpPr>
          <p:nvPr>
            <p:ph type="sldNum" sz="quarter" idx="10"/>
          </p:nvPr>
        </p:nvSpPr>
        <p:spPr/>
        <p:txBody>
          <a:bodyPr/>
          <a:lstStyle/>
          <a:p>
            <a:fld id="{8C72D9AE-7182-4680-8F79-479C4181FF08}" type="slidenum">
              <a:rPr lang="es-ES" smtClean="0"/>
              <a:pPr/>
              <a:t>16</a:t>
            </a:fld>
            <a:endParaRPr lang="es-ES" dirty="0"/>
          </a:p>
        </p:txBody>
      </p:sp>
    </p:spTree>
    <p:extLst>
      <p:ext uri="{BB962C8B-B14F-4D97-AF65-F5344CB8AC3E}">
        <p14:creationId xmlns:p14="http://schemas.microsoft.com/office/powerpoint/2010/main" val="1537220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s-ES" dirty="0"/>
          </a:p>
        </p:txBody>
      </p:sp>
      <p:sp>
        <p:nvSpPr>
          <p:cNvPr id="4" name="Slide Number Placeholder 3"/>
          <p:cNvSpPr>
            <a:spLocks noGrp="1"/>
          </p:cNvSpPr>
          <p:nvPr>
            <p:ph type="sldNum" sz="quarter" idx="10"/>
          </p:nvPr>
        </p:nvSpPr>
        <p:spPr/>
        <p:txBody>
          <a:bodyPr/>
          <a:lstStyle/>
          <a:p>
            <a:fld id="{8C72D9AE-7182-4680-8F79-479C4181FF08}" type="slidenum">
              <a:rPr lang="es-ES" smtClean="0"/>
              <a:pPr/>
              <a:t>17</a:t>
            </a:fld>
            <a:endParaRPr lang="es-ES" dirty="0"/>
          </a:p>
        </p:txBody>
      </p:sp>
    </p:spTree>
    <p:extLst>
      <p:ext uri="{BB962C8B-B14F-4D97-AF65-F5344CB8AC3E}">
        <p14:creationId xmlns:p14="http://schemas.microsoft.com/office/powerpoint/2010/main" val="2850148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latin typeface="Calibri" charset="0"/>
              </a:rPr>
              <a:t>ISTR data from the last three years shows that consistently ¾ of website administrator are failing to patch vulnerabilities on their websites.  Being able to break into a website allows the bad guys to infect visitors </a:t>
            </a:r>
            <a:r>
              <a:rPr lang="en-US" dirty="0" err="1" smtClean="0">
                <a:latin typeface="Calibri" charset="0"/>
              </a:rPr>
              <a:t>ti</a:t>
            </a:r>
            <a:r>
              <a:rPr lang="en-US" dirty="0" smtClean="0">
                <a:latin typeface="Calibri" charset="0"/>
              </a:rPr>
              <a:t> these websites, redirecting them to exploit kits that silently infect them.  This is popularly called a driver buy download, because the victim is merely visiting a known site, end up infected.</a:t>
            </a:r>
          </a:p>
          <a:p>
            <a:endParaRPr lang="en-US" dirty="0" smtClean="0">
              <a:latin typeface="Calibri" charset="0"/>
            </a:endParaRPr>
          </a:p>
          <a:p>
            <a:r>
              <a:rPr lang="en-US" dirty="0" smtClean="0">
                <a:latin typeface="Calibri" charset="0"/>
              </a:rPr>
              <a:t>On February 1, 2013, Twitter published a blog, stating that it had “discovered one live attack” and added that it was “able to shut it down in process moments later.” Twitter encouraged users “to disable Java” in their browsers. “The attackers were extremely sophisticated, and we believe other companies and organizations have also been recently similarly attacked,” said Twitter. Fourteen days later, on February 15, Facebook issued a statement, disclosing that several of its systems “had been targeted in a sophisticated attack.” Facebook said that the attackers used “a ‘zero-day’ (previously unseen) exploit to bypass the Java sandbox,” which had been hosted on a “mobile developer website that was compromised.” Reuters referenced a similar statement from Apple a few days later on February 19. According to Apple, attackers used a Java zero-day exploit to compromise a number of Apple employees’ Mac OS X computers. Apple said that the exploit was delivered through a “site aimed at iPhone developers.” Finally, Microsoft published a statement on February 22, stating that it too had “experienced a similar security intrusion” as the ones reported by Facebook and Apple. The attacks against these technology firms appeared to take place between 2012 and early 2013. The zero-day exploit referred to in the various statements took advantage of the Oracle Java Runtime Environment Multiple Remote Code Execution Vulnerabilities (CVE-2013-0422). The vulnerability had been patched by Oracle on January 13, 2013, after the attacks occurred. Various parties published details of the attack vector, as well as the malware used in the attacks, several days later. F-Secure blogged that a Mac OS X back door (detected by Symantec as </a:t>
            </a:r>
            <a:r>
              <a:rPr lang="en-US" dirty="0" err="1" smtClean="0">
                <a:latin typeface="Calibri" charset="0"/>
              </a:rPr>
              <a:t>OSX.Pintsized</a:t>
            </a:r>
            <a:r>
              <a:rPr lang="en-US" dirty="0" smtClean="0">
                <a:latin typeface="Calibri" charset="0"/>
              </a:rPr>
              <a:t>) was the attack’s payload. According to the website </a:t>
            </a:r>
            <a:r>
              <a:rPr lang="en-US" dirty="0" err="1" smtClean="0">
                <a:latin typeface="Calibri" charset="0"/>
              </a:rPr>
              <a:t>StopMalvertising</a:t>
            </a:r>
            <a:r>
              <a:rPr lang="en-US" dirty="0" smtClean="0">
                <a:latin typeface="Calibri" charset="0"/>
              </a:rPr>
              <a:t>, the compromised website that hosted the exploit was an iPhone developer website called iPhoneDevSDK.com.</a:t>
            </a:r>
          </a:p>
          <a:p>
            <a:endParaRPr lang="en-US" dirty="0" smtClean="0">
              <a:latin typeface="Calibri" charset="0"/>
            </a:endParaRPr>
          </a:p>
          <a:p>
            <a:pPr lvl="0"/>
            <a:r>
              <a:rPr lang="en-US" sz="1100" kern="1200" dirty="0" err="1" smtClean="0">
                <a:solidFill>
                  <a:schemeClr val="tx1"/>
                </a:solidFill>
                <a:effectLst/>
                <a:latin typeface="+mn-lt"/>
                <a:ea typeface="+mn-ea"/>
                <a:cs typeface="+mn-cs"/>
              </a:rPr>
              <a:t>Dridex</a:t>
            </a:r>
            <a:r>
              <a:rPr lang="en-US" sz="1100" kern="1200" dirty="0" smtClean="0">
                <a:solidFill>
                  <a:schemeClr val="tx1"/>
                </a:solidFill>
                <a:effectLst/>
                <a:latin typeface="+mn-lt"/>
                <a:ea typeface="+mn-ea"/>
                <a:cs typeface="+mn-cs"/>
              </a:rPr>
              <a:t> infections increased by 107 percent in 2015, making it the fastest growing family of financial Trojans.</a:t>
            </a:r>
          </a:p>
          <a:p>
            <a:pPr lvl="0"/>
            <a:r>
              <a:rPr lang="en-US" sz="1100" kern="1200" dirty="0" smtClean="0">
                <a:solidFill>
                  <a:schemeClr val="tx1"/>
                </a:solidFill>
                <a:effectLst/>
                <a:latin typeface="+mn-lt"/>
                <a:ea typeface="+mn-ea"/>
                <a:cs typeface="+mn-cs"/>
              </a:rPr>
              <a:t>The attackers operating the </a:t>
            </a:r>
            <a:r>
              <a:rPr lang="en-US" sz="1100" kern="1200" dirty="0" err="1" smtClean="0">
                <a:solidFill>
                  <a:schemeClr val="tx1"/>
                </a:solidFill>
                <a:effectLst/>
                <a:latin typeface="+mn-lt"/>
                <a:ea typeface="+mn-ea"/>
                <a:cs typeface="+mn-cs"/>
              </a:rPr>
              <a:t>Dridex</a:t>
            </a:r>
            <a:r>
              <a:rPr lang="en-US" sz="1100" kern="1200" dirty="0" smtClean="0">
                <a:solidFill>
                  <a:schemeClr val="tx1"/>
                </a:solidFill>
                <a:effectLst/>
                <a:latin typeface="+mn-lt"/>
                <a:ea typeface="+mn-ea"/>
                <a:cs typeface="+mn-cs"/>
              </a:rPr>
              <a:t> botnet have continually refined the Trojan, which is now capable of harvesting banking credentials from customers of approximately 300 banks and other financial institutions in over 40 countries.</a:t>
            </a:r>
          </a:p>
          <a:p>
            <a:pPr lvl="0"/>
            <a:r>
              <a:rPr lang="en-US" sz="1100" kern="1200" dirty="0" smtClean="0">
                <a:solidFill>
                  <a:schemeClr val="tx1"/>
                </a:solidFill>
                <a:effectLst/>
                <a:latin typeface="+mn-lt"/>
                <a:ea typeface="+mn-ea"/>
                <a:cs typeface="+mn-cs"/>
              </a:rPr>
              <a:t>The most targeted bank is located in the US and was attacked by 78.2 percent of all analyzed Trojans.</a:t>
            </a:r>
          </a:p>
          <a:p>
            <a:pPr lvl="0"/>
            <a:r>
              <a:rPr lang="en-US" sz="1100" kern="1200" dirty="0" smtClean="0">
                <a:solidFill>
                  <a:schemeClr val="tx1"/>
                </a:solidFill>
                <a:effectLst/>
                <a:latin typeface="+mn-lt"/>
                <a:ea typeface="+mn-ea"/>
                <a:cs typeface="+mn-cs"/>
              </a:rPr>
              <a:t>Almost three quarters (74 percent) of </a:t>
            </a:r>
            <a:r>
              <a:rPr lang="en-US" sz="1100" kern="1200" dirty="0" err="1" smtClean="0">
                <a:solidFill>
                  <a:schemeClr val="tx1"/>
                </a:solidFill>
                <a:effectLst/>
                <a:latin typeface="+mn-lt"/>
                <a:ea typeface="+mn-ea"/>
                <a:cs typeface="+mn-cs"/>
              </a:rPr>
              <a:t>Dridex</a:t>
            </a:r>
            <a:r>
              <a:rPr lang="en-US" sz="1100" kern="1200" dirty="0" smtClean="0">
                <a:solidFill>
                  <a:schemeClr val="tx1"/>
                </a:solidFill>
                <a:effectLst/>
                <a:latin typeface="+mn-lt"/>
                <a:ea typeface="+mn-ea"/>
                <a:cs typeface="+mn-cs"/>
              </a:rPr>
              <a:t> spam campaigns used real company names in the sender address and frequently in the email text.</a:t>
            </a:r>
          </a:p>
          <a:p>
            <a:pPr lvl="0"/>
            <a:r>
              <a:rPr lang="en-US" sz="1100" kern="1200" dirty="0" smtClean="0">
                <a:solidFill>
                  <a:schemeClr val="tx1"/>
                </a:solidFill>
                <a:effectLst/>
                <a:latin typeface="+mn-lt"/>
                <a:ea typeface="+mn-ea"/>
                <a:cs typeface="+mn-cs"/>
              </a:rPr>
              <a:t>Stolen accounts are sold for 5-10 percent of the balance value.</a:t>
            </a:r>
          </a:p>
          <a:p>
            <a:endParaRPr lang="en-US" dirty="0" smtClean="0">
              <a:latin typeface="Calibri" charset="0"/>
            </a:endParaRPr>
          </a:p>
          <a:p>
            <a:endParaRPr lang="en-US" dirty="0" smtClean="0">
              <a:latin typeface="Calibri" charset="0"/>
            </a:endParaRP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s-ES" smtClean="0"/>
              <a:pPr/>
              <a:t>18</a:t>
            </a:fld>
            <a:endParaRPr lang="es-ES" dirty="0"/>
          </a:p>
        </p:txBody>
      </p:sp>
    </p:spTree>
    <p:extLst>
      <p:ext uri="{BB962C8B-B14F-4D97-AF65-F5344CB8AC3E}">
        <p14:creationId xmlns:p14="http://schemas.microsoft.com/office/powerpoint/2010/main" val="319370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Initially, an e-mail is received by the victim, which contains a malicious link or an attachment. Nevertheless, the infection may also originate from a malicious website that delivers a security exploit to create a breach by using a vulnerable software from the system.</a:t>
            </a:r>
          </a:p>
          <a:p>
            <a:r>
              <a:rPr lang="en-US" dirty="0" smtClean="0"/>
              <a:t>2. When the link is followed or the attachment is accessed, a downloader is placed on the system.</a:t>
            </a:r>
          </a:p>
          <a:p>
            <a:r>
              <a:rPr lang="en-US" dirty="0" smtClean="0"/>
              <a:t>3. The downloader uses a list of domains or C&amp;C servers controlled by cybercriminals to download the ransomware program on the system.</a:t>
            </a:r>
          </a:p>
          <a:p>
            <a:r>
              <a:rPr lang="en-US" dirty="0" smtClean="0"/>
              <a:t>4. The contacted C&amp;C server responds by sending back the requested data, in our case, the ransomware.</a:t>
            </a:r>
          </a:p>
          <a:p>
            <a:r>
              <a:rPr lang="en-US" dirty="0" smtClean="0"/>
              <a:t>5. The ransomware starts to encrypt the entire hard disk content, personal files and sensitive information.</a:t>
            </a:r>
          </a:p>
          <a:p>
            <a:r>
              <a:rPr lang="en-US" dirty="0" smtClean="0"/>
              <a:t>6. A warning is displayed on the screen with instructions on how to pay for the decryption key.</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s-ES" smtClean="0"/>
              <a:pPr/>
              <a:t>19</a:t>
            </a:fld>
            <a:endParaRPr lang="es-ES" dirty="0"/>
          </a:p>
        </p:txBody>
      </p:sp>
    </p:spTree>
    <p:extLst>
      <p:ext uri="{BB962C8B-B14F-4D97-AF65-F5344CB8AC3E}">
        <p14:creationId xmlns:p14="http://schemas.microsoft.com/office/powerpoint/2010/main" val="652979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Initially, an e-mail is received by the victim, which contains a malicious link or an attachment. Nevertheless, the infection may also originate from a malicious website that delivers a security exploit to create a breach by using a vulnerable software from the system.</a:t>
            </a:r>
          </a:p>
          <a:p>
            <a:r>
              <a:rPr lang="en-US" dirty="0" smtClean="0"/>
              <a:t>2. When the link is followed or the attachment is accessed, a downloader is placed on the system.</a:t>
            </a:r>
          </a:p>
          <a:p>
            <a:r>
              <a:rPr lang="en-US" dirty="0" smtClean="0"/>
              <a:t>3. The downloader uses a list of domains or C&amp;C servers controlled by cybercriminals to download the ransomware program on the system.</a:t>
            </a:r>
          </a:p>
          <a:p>
            <a:r>
              <a:rPr lang="en-US" dirty="0" smtClean="0"/>
              <a:t>4. The contacted C&amp;C server responds by sending back the requested data, in our case, the ransomware.</a:t>
            </a:r>
          </a:p>
          <a:p>
            <a:r>
              <a:rPr lang="en-US" dirty="0" smtClean="0"/>
              <a:t>5. The ransomware starts to encrypt the entire hard disk content, personal files and sensitive information.</a:t>
            </a:r>
          </a:p>
          <a:p>
            <a:r>
              <a:rPr lang="en-US" dirty="0" smtClean="0"/>
              <a:t>6. A warning is displayed on the screen with instructions on how to pay for the decryption key.</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s-ES" smtClean="0"/>
              <a:pPr/>
              <a:t>20</a:t>
            </a:fld>
            <a:endParaRPr lang="es-ES" dirty="0"/>
          </a:p>
        </p:txBody>
      </p:sp>
    </p:spTree>
    <p:extLst>
      <p:ext uri="{BB962C8B-B14F-4D97-AF65-F5344CB8AC3E}">
        <p14:creationId xmlns:p14="http://schemas.microsoft.com/office/powerpoint/2010/main" val="3432514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8C72D9AE-7182-4680-8F79-479C4181FF08}" type="slidenum">
              <a:rPr lang="es-ES" smtClean="0"/>
              <a:pPr/>
              <a:t>2</a:t>
            </a:fld>
            <a:endParaRPr lang="es-ES" dirty="0"/>
          </a:p>
        </p:txBody>
      </p:sp>
    </p:spTree>
    <p:extLst>
      <p:ext uri="{BB962C8B-B14F-4D97-AF65-F5344CB8AC3E}">
        <p14:creationId xmlns:p14="http://schemas.microsoft.com/office/powerpoint/2010/main" val="2204693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indent="0">
              <a:buNone/>
            </a:pPr>
            <a:r>
              <a:rPr lang="en-US" sz="1100" dirty="0" smtClean="0">
                <a:latin typeface="Arial" charset="0"/>
                <a:ea typeface="Arial" charset="0"/>
                <a:cs typeface="Arial" charset="0"/>
              </a:rPr>
              <a:t>Email</a:t>
            </a:r>
          </a:p>
          <a:p>
            <a:pPr marL="0" indent="0">
              <a:buNone/>
            </a:pPr>
            <a:r>
              <a:rPr lang="en-US" sz="1100" dirty="0" smtClean="0">
                <a:latin typeface="Arial" charset="0"/>
                <a:ea typeface="Arial" charset="0"/>
                <a:cs typeface="Arial" charset="0"/>
              </a:rPr>
              <a:t>Sophisticated attacker toolkits that exploit vulnerabilities and silently infect victims simply by visiting a website </a:t>
            </a:r>
          </a:p>
          <a:p>
            <a:pPr lvl="1">
              <a:buFont typeface="Arial"/>
              <a:buChar char="•"/>
            </a:pPr>
            <a:r>
              <a:rPr lang="en-US" sz="1100" dirty="0" smtClean="0">
                <a:latin typeface="Arial" charset="0"/>
                <a:ea typeface="Arial" charset="0"/>
                <a:cs typeface="Arial" charset="0"/>
              </a:rPr>
              <a:t>Drop </a:t>
            </a:r>
            <a:r>
              <a:rPr lang="en-US" sz="1100" i="1" dirty="0" smtClean="0">
                <a:latin typeface="Arial" charset="0"/>
                <a:ea typeface="Arial" charset="0"/>
                <a:cs typeface="Arial" charset="0"/>
              </a:rPr>
              <a:t>any</a:t>
            </a:r>
            <a:r>
              <a:rPr lang="en-US" sz="1100" dirty="0" smtClean="0">
                <a:latin typeface="Arial" charset="0"/>
                <a:ea typeface="Arial" charset="0"/>
                <a:cs typeface="Arial" charset="0"/>
              </a:rPr>
              <a:t> malicious payload including ransomware</a:t>
            </a:r>
          </a:p>
          <a:p>
            <a:pPr lvl="1">
              <a:buFont typeface="Arial"/>
              <a:buChar char="•"/>
            </a:pPr>
            <a:r>
              <a:rPr lang="en-US" sz="1100" dirty="0" smtClean="0">
                <a:latin typeface="Arial" charset="0"/>
                <a:ea typeface="Arial" charset="0"/>
                <a:cs typeface="Arial" charset="0"/>
              </a:rPr>
              <a:t>Malicious advertisements (</a:t>
            </a:r>
            <a:r>
              <a:rPr lang="en-US" sz="1100" dirty="0" err="1" smtClean="0">
                <a:latin typeface="Arial" charset="0"/>
                <a:ea typeface="Arial" charset="0"/>
                <a:cs typeface="Arial" charset="0"/>
              </a:rPr>
              <a:t>malvertisements</a:t>
            </a:r>
            <a:r>
              <a:rPr lang="en-US" sz="1100" dirty="0" smtClean="0">
                <a:latin typeface="Arial" charset="0"/>
                <a:ea typeface="Arial" charset="0"/>
                <a:cs typeface="Arial" charset="0"/>
              </a:rPr>
              <a:t>) are often the culprit</a:t>
            </a:r>
          </a:p>
          <a:p>
            <a:pPr marL="285121" indent="-285121">
              <a:buClr>
                <a:srgbClr val="0092D2"/>
              </a:buClr>
              <a:buFont typeface="Arial"/>
              <a:buChar char="•"/>
            </a:pPr>
            <a:r>
              <a:rPr lang="es-ES" sz="2000" dirty="0" smtClean="0">
                <a:solidFill>
                  <a:schemeClr val="bg2">
                    <a:lumMod val="50000"/>
                  </a:schemeClr>
                </a:solidFill>
              </a:rPr>
              <a:t>Distribuido a través de largas campanas de spam</a:t>
            </a:r>
          </a:p>
          <a:p>
            <a:pPr marL="285121" indent="-285121">
              <a:buClr>
                <a:srgbClr val="0092D2"/>
              </a:buClr>
              <a:buFont typeface="Arial"/>
              <a:buChar char="•"/>
            </a:pPr>
            <a:r>
              <a:rPr lang="es-ES" sz="2000" dirty="0" smtClean="0">
                <a:solidFill>
                  <a:schemeClr val="bg2">
                    <a:lumMod val="50000"/>
                  </a:schemeClr>
                </a:solidFill>
              </a:rPr>
              <a:t>Enmascarado como una factura, boleta sin pagar o nota de entrega</a:t>
            </a:r>
          </a:p>
          <a:p>
            <a:pPr marL="285121" indent="-285121">
              <a:buClr>
                <a:srgbClr val="0092D2"/>
              </a:buClr>
              <a:buFont typeface="Arial"/>
              <a:buChar char="•"/>
            </a:pPr>
            <a:r>
              <a:rPr lang="es-ES" sz="2000" dirty="0" smtClean="0">
                <a:solidFill>
                  <a:schemeClr val="bg2">
                    <a:lumMod val="50000"/>
                  </a:schemeClr>
                </a:solidFill>
              </a:rPr>
              <a:t>Adjunto directamente en un email</a:t>
            </a:r>
          </a:p>
          <a:p>
            <a:pPr marL="285121" indent="-285121">
              <a:buClr>
                <a:srgbClr val="0092D2"/>
              </a:buClr>
              <a:buFont typeface="Arial"/>
              <a:buChar char="•"/>
            </a:pPr>
            <a:r>
              <a:rPr lang="es-ES" sz="2000" dirty="0" smtClean="0">
                <a:solidFill>
                  <a:schemeClr val="bg2">
                    <a:lumMod val="50000"/>
                  </a:schemeClr>
                </a:solidFill>
              </a:rPr>
              <a:t>Adjunto lanza un </a:t>
            </a:r>
            <a:r>
              <a:rPr lang="es-ES" sz="2000" dirty="0" err="1" smtClean="0">
                <a:solidFill>
                  <a:schemeClr val="bg2">
                    <a:lumMod val="50000"/>
                  </a:schemeClr>
                </a:solidFill>
              </a:rPr>
              <a:t>downloader</a:t>
            </a:r>
            <a:r>
              <a:rPr lang="es-ES" sz="2000" dirty="0" smtClean="0">
                <a:solidFill>
                  <a:schemeClr val="bg2">
                    <a:lumMod val="50000"/>
                  </a:schemeClr>
                </a:solidFill>
              </a:rPr>
              <a:t> que instala el </a:t>
            </a:r>
            <a:r>
              <a:rPr lang="es-ES" sz="2000" dirty="0" err="1" smtClean="0">
                <a:solidFill>
                  <a:schemeClr val="bg2">
                    <a:lumMod val="50000"/>
                  </a:schemeClr>
                </a:solidFill>
              </a:rPr>
              <a:t>ransomware</a:t>
            </a:r>
            <a:endParaRPr lang="es-ES" sz="2000" dirty="0" smtClean="0">
              <a:solidFill>
                <a:schemeClr val="bg2">
                  <a:lumMod val="50000"/>
                </a:schemeClr>
              </a:solidFill>
            </a:endParaRPr>
          </a:p>
          <a:p>
            <a:pPr marL="285121" indent="-285121">
              <a:buClr>
                <a:srgbClr val="0092D2"/>
              </a:buClr>
              <a:buFont typeface="Arial"/>
              <a:buChar char="•"/>
            </a:pPr>
            <a:r>
              <a:rPr lang="es-ES" sz="2000" dirty="0" smtClean="0">
                <a:solidFill>
                  <a:schemeClr val="bg2">
                    <a:lumMod val="50000"/>
                  </a:schemeClr>
                </a:solidFill>
              </a:rPr>
              <a:t>Link a un kit de explotación</a:t>
            </a:r>
          </a:p>
          <a:p>
            <a:pPr lvl="1">
              <a:buFont typeface="Arial"/>
              <a:buChar char="•"/>
            </a:pPr>
            <a:endParaRPr lang="en-US" sz="1100" dirty="0" smtClean="0">
              <a:latin typeface="Arial" charset="0"/>
              <a:ea typeface="Arial" charset="0"/>
              <a:cs typeface="Arial" charset="0"/>
            </a:endParaRPr>
          </a:p>
          <a:p>
            <a:pPr lvl="1">
              <a:buFont typeface="Arial"/>
              <a:buChar char="•"/>
            </a:pPr>
            <a:r>
              <a:rPr lang="en-US" sz="1100" dirty="0" smtClean="0">
                <a:latin typeface="Arial" charset="0"/>
                <a:ea typeface="Arial" charset="0"/>
                <a:cs typeface="Arial" charset="0"/>
              </a:rPr>
              <a:t>Kits de </a:t>
            </a:r>
            <a:r>
              <a:rPr lang="en-US" sz="1100" dirty="0" err="1" smtClean="0">
                <a:latin typeface="Arial" charset="0"/>
                <a:ea typeface="Arial" charset="0"/>
                <a:cs typeface="Arial" charset="0"/>
              </a:rPr>
              <a:t>explotacion</a:t>
            </a:r>
            <a:endParaRPr lang="en-US" sz="1100" dirty="0" smtClean="0">
              <a:latin typeface="Arial" charset="0"/>
              <a:ea typeface="Arial" charset="0"/>
              <a:cs typeface="Arial" charset="0"/>
            </a:endParaRPr>
          </a:p>
          <a:p>
            <a:pPr marL="285121" indent="-285121">
              <a:buClr>
                <a:srgbClr val="0092D2"/>
              </a:buClr>
              <a:buFont typeface="Arial"/>
              <a:buChar char="•"/>
            </a:pPr>
            <a:r>
              <a:rPr lang="es-ES" sz="2000" dirty="0" smtClean="0">
                <a:solidFill>
                  <a:schemeClr val="bg2">
                    <a:lumMod val="50000"/>
                  </a:schemeClr>
                </a:solidFill>
              </a:rPr>
              <a:t>Alojado en sitios web comprometidos y vulnerabilidades en </a:t>
            </a:r>
            <a:r>
              <a:rPr lang="es-ES" sz="2000" dirty="0" err="1" smtClean="0">
                <a:solidFill>
                  <a:schemeClr val="bg2">
                    <a:lumMod val="50000"/>
                  </a:schemeClr>
                </a:solidFill>
              </a:rPr>
              <a:t>sofware</a:t>
            </a:r>
            <a:r>
              <a:rPr lang="es-ES" sz="2000" dirty="0" smtClean="0">
                <a:solidFill>
                  <a:schemeClr val="bg2">
                    <a:lumMod val="50000"/>
                  </a:schemeClr>
                </a:solidFill>
              </a:rPr>
              <a:t> conocido</a:t>
            </a:r>
          </a:p>
          <a:p>
            <a:pPr marL="285121" indent="-285121">
              <a:buClr>
                <a:srgbClr val="0092D2"/>
              </a:buClr>
              <a:buFont typeface="Arial"/>
              <a:buChar char="•"/>
            </a:pPr>
            <a:r>
              <a:rPr lang="es-ES" sz="2000" dirty="0" smtClean="0">
                <a:solidFill>
                  <a:schemeClr val="bg2">
                    <a:lumMod val="50000"/>
                  </a:schemeClr>
                </a:solidFill>
              </a:rPr>
              <a:t>Links enviados a </a:t>
            </a:r>
            <a:r>
              <a:rPr lang="es-ES" sz="2000" dirty="0" err="1" smtClean="0">
                <a:solidFill>
                  <a:schemeClr val="bg2">
                    <a:lumMod val="50000"/>
                  </a:schemeClr>
                </a:solidFill>
              </a:rPr>
              <a:t>traves</a:t>
            </a:r>
            <a:r>
              <a:rPr lang="es-ES" sz="2000" dirty="0" smtClean="0">
                <a:solidFill>
                  <a:schemeClr val="bg2">
                    <a:lumMod val="50000"/>
                  </a:schemeClr>
                </a:solidFill>
              </a:rPr>
              <a:t> de  email, redes social o </a:t>
            </a:r>
            <a:r>
              <a:rPr lang="es-ES" sz="2000" dirty="0" err="1" smtClean="0">
                <a:solidFill>
                  <a:schemeClr val="bg2">
                    <a:lumMod val="50000"/>
                  </a:schemeClr>
                </a:solidFill>
              </a:rPr>
              <a:t>malvertisements</a:t>
            </a:r>
            <a:endParaRPr lang="es-ES" sz="2000" dirty="0" smtClean="0">
              <a:solidFill>
                <a:schemeClr val="bg2">
                  <a:lumMod val="50000"/>
                </a:schemeClr>
              </a:solidFill>
            </a:endParaRPr>
          </a:p>
          <a:p>
            <a:pPr marL="285121" indent="-285121">
              <a:buClr>
                <a:srgbClr val="0092D2"/>
              </a:buClr>
              <a:buFont typeface="Arial"/>
              <a:buChar char="•"/>
            </a:pPr>
            <a:r>
              <a:rPr lang="es-ES" sz="2000" dirty="0" err="1" smtClean="0">
                <a:solidFill>
                  <a:schemeClr val="bg2">
                    <a:lumMod val="50000"/>
                  </a:schemeClr>
                </a:solidFill>
              </a:rPr>
              <a:t>Angler</a:t>
            </a:r>
            <a:r>
              <a:rPr lang="es-ES" sz="2000" dirty="0" smtClean="0">
                <a:solidFill>
                  <a:schemeClr val="bg2">
                    <a:lumMod val="50000"/>
                  </a:schemeClr>
                </a:solidFill>
              </a:rPr>
              <a:t> fue el kit mas popular en 2015</a:t>
            </a:r>
          </a:p>
          <a:p>
            <a:pPr lvl="1">
              <a:buFont typeface="Arial"/>
              <a:buChar char="•"/>
            </a:pPr>
            <a:endParaRPr lang="en-US" sz="1100" dirty="0" smtClean="0">
              <a:latin typeface="Arial" charset="0"/>
              <a:ea typeface="Arial" charset="0"/>
              <a:cs typeface="Arial" charset="0"/>
            </a:endParaRPr>
          </a:p>
          <a:p>
            <a:pPr marL="114300" lvl="1" indent="0">
              <a:buFont typeface="Arial"/>
              <a:buNone/>
            </a:pPr>
            <a:r>
              <a:rPr lang="en-US" sz="1100" dirty="0" err="1" smtClean="0">
                <a:latin typeface="Arial" charset="0"/>
                <a:ea typeface="Arial" charset="0"/>
                <a:cs typeface="Arial" charset="0"/>
              </a:rPr>
              <a:t>Otros</a:t>
            </a:r>
            <a:r>
              <a:rPr lang="en-US" sz="1100" dirty="0" smtClean="0">
                <a:latin typeface="Arial" charset="0"/>
                <a:ea typeface="Arial" charset="0"/>
                <a:cs typeface="Arial" charset="0"/>
              </a:rPr>
              <a:t> </a:t>
            </a:r>
            <a:r>
              <a:rPr lang="en-US" sz="1100" dirty="0" err="1" smtClean="0">
                <a:latin typeface="Arial" charset="0"/>
                <a:ea typeface="Arial" charset="0"/>
                <a:cs typeface="Arial" charset="0"/>
              </a:rPr>
              <a:t>vectores</a:t>
            </a:r>
            <a:endParaRPr lang="en-US" sz="1100" dirty="0" smtClean="0">
              <a:latin typeface="Arial" charset="0"/>
              <a:ea typeface="Arial" charset="0"/>
              <a:cs typeface="Arial" charset="0"/>
            </a:endParaRPr>
          </a:p>
          <a:p>
            <a:pPr marL="285121" indent="-285121">
              <a:buClr>
                <a:srgbClr val="0092D2"/>
              </a:buClr>
              <a:buFont typeface="Arial"/>
              <a:buChar char="•"/>
            </a:pPr>
            <a:r>
              <a:rPr lang="es-ES" sz="2000" dirty="0" err="1" smtClean="0">
                <a:solidFill>
                  <a:schemeClr val="bg2">
                    <a:lumMod val="50000"/>
                  </a:schemeClr>
                </a:solidFill>
              </a:rPr>
              <a:t>Malvertisements</a:t>
            </a:r>
            <a:endParaRPr lang="es-ES" sz="2000" dirty="0" smtClean="0">
              <a:solidFill>
                <a:schemeClr val="bg2">
                  <a:lumMod val="50000"/>
                </a:schemeClr>
              </a:solidFill>
            </a:endParaRPr>
          </a:p>
          <a:p>
            <a:pPr marL="285121" indent="-285121">
              <a:buClr>
                <a:srgbClr val="0092D2"/>
              </a:buClr>
              <a:buFont typeface="Arial"/>
              <a:buChar char="•"/>
            </a:pPr>
            <a:r>
              <a:rPr lang="es-ES" sz="2000" dirty="0" smtClean="0">
                <a:solidFill>
                  <a:schemeClr val="bg2">
                    <a:lumMod val="50000"/>
                  </a:schemeClr>
                </a:solidFill>
              </a:rPr>
              <a:t>Otros malware</a:t>
            </a:r>
          </a:p>
          <a:p>
            <a:pPr marL="285121" indent="-285121">
              <a:buClr>
                <a:srgbClr val="0092D2"/>
              </a:buClr>
              <a:buFont typeface="Arial"/>
              <a:buChar char="•"/>
            </a:pPr>
            <a:r>
              <a:rPr lang="es-ES" sz="2000" dirty="0" smtClean="0">
                <a:solidFill>
                  <a:schemeClr val="bg2">
                    <a:lumMod val="50000"/>
                  </a:schemeClr>
                </a:solidFill>
              </a:rPr>
              <a:t>Ataques Fuerza-Bruta</a:t>
            </a:r>
          </a:p>
          <a:p>
            <a:pPr marL="285121" indent="-285121">
              <a:buClr>
                <a:srgbClr val="0092D2"/>
              </a:buClr>
              <a:buFont typeface="Arial"/>
              <a:buChar char="•"/>
            </a:pPr>
            <a:r>
              <a:rPr lang="es-ES" sz="2000" dirty="0" smtClean="0">
                <a:solidFill>
                  <a:schemeClr val="bg2">
                    <a:lumMod val="50000"/>
                  </a:schemeClr>
                </a:solidFill>
              </a:rPr>
              <a:t>Vulnerabilidades en servidores</a:t>
            </a:r>
          </a:p>
          <a:p>
            <a:pPr marL="285121" indent="-285121">
              <a:buClr>
                <a:srgbClr val="0092D2"/>
              </a:buClr>
              <a:buFont typeface="Arial"/>
              <a:buChar char="•"/>
            </a:pPr>
            <a:r>
              <a:rPr lang="es-ES" sz="2000" dirty="0" smtClean="0">
                <a:solidFill>
                  <a:schemeClr val="bg2">
                    <a:lumMod val="50000"/>
                  </a:schemeClr>
                </a:solidFill>
              </a:rPr>
              <a:t>Técnicas de </a:t>
            </a:r>
            <a:r>
              <a:rPr lang="es-ES" sz="2000" dirty="0" err="1" smtClean="0">
                <a:solidFill>
                  <a:schemeClr val="bg2">
                    <a:lumMod val="50000"/>
                  </a:schemeClr>
                </a:solidFill>
              </a:rPr>
              <a:t>worms</a:t>
            </a:r>
            <a:endParaRPr lang="es-ES" sz="2000" dirty="0" smtClean="0">
              <a:solidFill>
                <a:schemeClr val="bg2">
                  <a:lumMod val="50000"/>
                </a:schemeClr>
              </a:solidFill>
            </a:endParaRPr>
          </a:p>
          <a:p>
            <a:pPr marL="285121" indent="-285121">
              <a:buClr>
                <a:srgbClr val="0092D2"/>
              </a:buClr>
              <a:buFont typeface="Arial"/>
              <a:buChar char="•"/>
            </a:pPr>
            <a:r>
              <a:rPr lang="es-ES" sz="2000" dirty="0" smtClean="0">
                <a:solidFill>
                  <a:schemeClr val="bg2">
                    <a:lumMod val="50000"/>
                  </a:schemeClr>
                </a:solidFill>
              </a:rPr>
              <a:t>Mensaje SMS y repositorio de aplicaciones (Android)</a:t>
            </a:r>
          </a:p>
          <a:p>
            <a:pPr lvl="1">
              <a:buFont typeface="Arial"/>
              <a:buChar char="•"/>
            </a:pPr>
            <a:endParaRPr lang="en-US" sz="1100" dirty="0" smtClean="0">
              <a:latin typeface="Arial" charset="0"/>
              <a:ea typeface="Arial" charset="0"/>
              <a:cs typeface="Arial" charset="0"/>
            </a:endParaRPr>
          </a:p>
          <a:p>
            <a:pPr lvl="0">
              <a:buFontTx/>
              <a:buNone/>
            </a:pPr>
            <a:endParaRPr lang="en-US" sz="1100" dirty="0" smtClean="0">
              <a:latin typeface="Arial" charset="0"/>
              <a:ea typeface="Arial" charset="0"/>
              <a:cs typeface="Arial" charset="0"/>
            </a:endParaRPr>
          </a:p>
          <a:p>
            <a:pPr lvl="0">
              <a:buFontTx/>
              <a:buNone/>
            </a:pPr>
            <a:endParaRPr lang="en-US" sz="1100" dirty="0" smtClean="0">
              <a:latin typeface="Arial" charset="0"/>
              <a:ea typeface="Arial" charset="0"/>
              <a:cs typeface="Arial" charset="0"/>
            </a:endParaRPr>
          </a:p>
          <a:p>
            <a:pPr lvl="0">
              <a:buFontTx/>
              <a:buNone/>
            </a:pPr>
            <a:endParaRPr lang="en-US" sz="1100" dirty="0" smtClean="0">
              <a:latin typeface="Arial" charset="0"/>
              <a:ea typeface="Arial" charset="0"/>
              <a:cs typeface="Arial" charset="0"/>
            </a:endParaRPr>
          </a:p>
          <a:p>
            <a:pPr lvl="0">
              <a:buFontTx/>
              <a:buNone/>
            </a:pPr>
            <a:endParaRPr lang="en-US" sz="1100" dirty="0" smtClean="0">
              <a:latin typeface="Arial" charset="0"/>
              <a:ea typeface="Arial" charset="0"/>
              <a:cs typeface="Arial" charset="0"/>
            </a:endParaRPr>
          </a:p>
          <a:p>
            <a:pPr lvl="0">
              <a:buFontTx/>
              <a:buNone/>
            </a:pPr>
            <a:endParaRPr lang="en-US" sz="1100" dirty="0" smtClean="0">
              <a:latin typeface="Arial" charset="0"/>
              <a:ea typeface="Arial" charset="0"/>
              <a:cs typeface="Arial" charset="0"/>
            </a:endParaRPr>
          </a:p>
          <a:p>
            <a:pPr lvl="0">
              <a:buFontTx/>
              <a:buNone/>
            </a:pPr>
            <a:r>
              <a:rPr lang="en-US" sz="1100" dirty="0" smtClean="0">
                <a:latin typeface="Arial" charset="0"/>
                <a:ea typeface="Arial" charset="0"/>
                <a:cs typeface="Arial" charset="0"/>
              </a:rPr>
              <a:t>Examples</a:t>
            </a:r>
            <a:r>
              <a:rPr lang="en-US" sz="1100" baseline="0" dirty="0" smtClean="0">
                <a:latin typeface="Arial" charset="0"/>
                <a:ea typeface="Arial" charset="0"/>
                <a:cs typeface="Arial" charset="0"/>
              </a:rPr>
              <a:t> to EK </a:t>
            </a:r>
          </a:p>
          <a:p>
            <a:pPr marL="342900" indent="-342900">
              <a:buFont typeface="Arial" charset="0"/>
              <a:buChar char="•"/>
            </a:pPr>
            <a:r>
              <a:rPr lang="en-US" sz="1100" dirty="0" smtClean="0">
                <a:latin typeface="Arial" charset="0"/>
                <a:ea typeface="Arial" charset="0"/>
                <a:cs typeface="Arial" charset="0"/>
              </a:rPr>
              <a:t>Angler</a:t>
            </a:r>
          </a:p>
          <a:p>
            <a:pPr marL="342900" indent="-342900">
              <a:buFont typeface="Arial" charset="0"/>
              <a:buChar char="•"/>
            </a:pPr>
            <a:r>
              <a:rPr lang="en-US" sz="1100" dirty="0" smtClean="0">
                <a:latin typeface="Arial" charset="0"/>
                <a:ea typeface="Arial" charset="0"/>
                <a:cs typeface="Arial" charset="0"/>
              </a:rPr>
              <a:t>Rig</a:t>
            </a:r>
          </a:p>
          <a:p>
            <a:pPr marL="342900" indent="-342900">
              <a:buFont typeface="Arial" charset="0"/>
              <a:buChar char="•"/>
            </a:pPr>
            <a:r>
              <a:rPr lang="en-US" sz="1100" dirty="0" smtClean="0">
                <a:latin typeface="Arial" charset="0"/>
                <a:ea typeface="Arial" charset="0"/>
                <a:cs typeface="Arial" charset="0"/>
              </a:rPr>
              <a:t>Sweet-Orange</a:t>
            </a:r>
          </a:p>
          <a:p>
            <a:pPr marL="342900" indent="-342900">
              <a:buFont typeface="Arial" charset="0"/>
              <a:buChar char="•"/>
            </a:pPr>
            <a:r>
              <a:rPr lang="en-US" sz="1100" dirty="0" smtClean="0">
                <a:latin typeface="Arial" charset="0"/>
                <a:ea typeface="Arial" charset="0"/>
                <a:cs typeface="Arial" charset="0"/>
              </a:rPr>
              <a:t>Magnitude</a:t>
            </a:r>
          </a:p>
          <a:p>
            <a:pPr marL="342900" indent="-342900">
              <a:buFont typeface="Arial" charset="0"/>
              <a:buChar char="•"/>
            </a:pPr>
            <a:r>
              <a:rPr lang="en-US" sz="1100" dirty="0" smtClean="0">
                <a:latin typeface="Arial" charset="0"/>
                <a:ea typeface="Arial" charset="0"/>
                <a:cs typeface="Arial" charset="0"/>
              </a:rPr>
              <a:t>Nuclear</a:t>
            </a:r>
          </a:p>
          <a:p>
            <a:pPr marL="342900" indent="-342900">
              <a:buFont typeface="Arial" charset="0"/>
              <a:buChar char="•"/>
            </a:pPr>
            <a:r>
              <a:rPr lang="en-US" sz="1100" dirty="0" err="1" smtClean="0">
                <a:latin typeface="Arial" charset="0"/>
                <a:ea typeface="Arial" charset="0"/>
                <a:cs typeface="Arial" charset="0"/>
              </a:rPr>
              <a:t>Hanjuan</a:t>
            </a:r>
            <a:endParaRPr lang="en-US" sz="1100" dirty="0" smtClean="0">
              <a:latin typeface="Arial" charset="0"/>
              <a:ea typeface="Arial" charset="0"/>
              <a:cs typeface="Arial" charset="0"/>
            </a:endParaRPr>
          </a:p>
          <a:p>
            <a:pPr marL="342900" indent="-342900">
              <a:buFont typeface="Arial" charset="0"/>
              <a:buChar char="•"/>
            </a:pPr>
            <a:r>
              <a:rPr lang="en-US" sz="1100" dirty="0" smtClean="0">
                <a:latin typeface="Arial" charset="0"/>
                <a:ea typeface="Arial" charset="0"/>
                <a:cs typeface="Arial" charset="0"/>
              </a:rPr>
              <a:t>Neutrino</a:t>
            </a:r>
          </a:p>
          <a:p>
            <a:pPr marL="342900" indent="-342900">
              <a:buFont typeface="Arial" charset="0"/>
              <a:buChar char="•"/>
            </a:pPr>
            <a:r>
              <a:rPr lang="en-US" sz="1100" dirty="0" smtClean="0">
                <a:latin typeface="Arial" charset="0"/>
                <a:ea typeface="Arial" charset="0"/>
                <a:cs typeface="Arial" charset="0"/>
              </a:rPr>
              <a:t>Fiesta</a:t>
            </a:r>
          </a:p>
          <a:p>
            <a:pPr marL="342900" indent="-342900">
              <a:buFont typeface="Arial" charset="0"/>
              <a:buChar char="•"/>
            </a:pPr>
            <a:r>
              <a:rPr lang="en-US" sz="1100" dirty="0" smtClean="0">
                <a:latin typeface="Arial" charset="0"/>
                <a:ea typeface="Arial" charset="0"/>
                <a:cs typeface="Arial" charset="0"/>
              </a:rPr>
              <a:t>Hunter</a:t>
            </a:r>
          </a:p>
          <a:p>
            <a:pPr marL="342900" indent="-342900">
              <a:buFont typeface="Arial" charset="0"/>
              <a:buChar char="•"/>
            </a:pPr>
            <a:r>
              <a:rPr lang="en-US" sz="1100" dirty="0" err="1" smtClean="0">
                <a:latin typeface="Arial" charset="0"/>
                <a:ea typeface="Arial" charset="0"/>
                <a:cs typeface="Arial" charset="0"/>
              </a:rPr>
              <a:t>KaiXin</a:t>
            </a:r>
            <a:endParaRPr lang="es-ES" dirty="0"/>
          </a:p>
        </p:txBody>
      </p:sp>
      <p:sp>
        <p:nvSpPr>
          <p:cNvPr id="4" name="Slide Number Placeholder 3"/>
          <p:cNvSpPr>
            <a:spLocks noGrp="1"/>
          </p:cNvSpPr>
          <p:nvPr>
            <p:ph type="sldNum" sz="quarter" idx="10"/>
          </p:nvPr>
        </p:nvSpPr>
        <p:spPr/>
        <p:txBody>
          <a:bodyPr/>
          <a:lstStyle/>
          <a:p>
            <a:fld id="{8C72D9AE-7182-4680-8F79-479C4181FF08}" type="slidenum">
              <a:rPr lang="es-ES" smtClean="0"/>
              <a:pPr/>
              <a:t>21</a:t>
            </a:fld>
            <a:endParaRPr lang="es-ES" dirty="0"/>
          </a:p>
        </p:txBody>
      </p:sp>
    </p:spTree>
    <p:extLst>
      <p:ext uri="{BB962C8B-B14F-4D97-AF65-F5344CB8AC3E}">
        <p14:creationId xmlns:p14="http://schemas.microsoft.com/office/powerpoint/2010/main" val="1910325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indent="0">
              <a:buNone/>
            </a:pPr>
            <a:r>
              <a:rPr lang="en-US" sz="1100" dirty="0" smtClean="0">
                <a:latin typeface="Arial" charset="0"/>
                <a:ea typeface="Arial" charset="0"/>
                <a:cs typeface="Arial" charset="0"/>
              </a:rPr>
              <a:t>Email</a:t>
            </a:r>
          </a:p>
          <a:p>
            <a:pPr marL="0" indent="0">
              <a:buNone/>
            </a:pPr>
            <a:r>
              <a:rPr lang="en-US" sz="1100" dirty="0" smtClean="0">
                <a:latin typeface="Arial" charset="0"/>
                <a:ea typeface="Arial" charset="0"/>
                <a:cs typeface="Arial" charset="0"/>
              </a:rPr>
              <a:t>Sophisticated attacker toolkits that exploit vulnerabilities and silently infect victims simply by visiting a website </a:t>
            </a:r>
          </a:p>
          <a:p>
            <a:pPr lvl="1">
              <a:buFont typeface="Arial"/>
              <a:buChar char="•"/>
            </a:pPr>
            <a:r>
              <a:rPr lang="en-US" sz="1100" dirty="0" smtClean="0">
                <a:latin typeface="Arial" charset="0"/>
                <a:ea typeface="Arial" charset="0"/>
                <a:cs typeface="Arial" charset="0"/>
              </a:rPr>
              <a:t>Drop </a:t>
            </a:r>
            <a:r>
              <a:rPr lang="en-US" sz="1100" i="1" dirty="0" smtClean="0">
                <a:latin typeface="Arial" charset="0"/>
                <a:ea typeface="Arial" charset="0"/>
                <a:cs typeface="Arial" charset="0"/>
              </a:rPr>
              <a:t>any</a:t>
            </a:r>
            <a:r>
              <a:rPr lang="en-US" sz="1100" dirty="0" smtClean="0">
                <a:latin typeface="Arial" charset="0"/>
                <a:ea typeface="Arial" charset="0"/>
                <a:cs typeface="Arial" charset="0"/>
              </a:rPr>
              <a:t> malicious payload including ransomware</a:t>
            </a:r>
          </a:p>
          <a:p>
            <a:pPr lvl="1">
              <a:buFont typeface="Arial"/>
              <a:buChar char="•"/>
            </a:pPr>
            <a:r>
              <a:rPr lang="en-US" sz="1100" dirty="0" smtClean="0">
                <a:latin typeface="Arial" charset="0"/>
                <a:ea typeface="Arial" charset="0"/>
                <a:cs typeface="Arial" charset="0"/>
              </a:rPr>
              <a:t>Malicious advertisements (</a:t>
            </a:r>
            <a:r>
              <a:rPr lang="en-US" sz="1100" dirty="0" err="1" smtClean="0">
                <a:latin typeface="Arial" charset="0"/>
                <a:ea typeface="Arial" charset="0"/>
                <a:cs typeface="Arial" charset="0"/>
              </a:rPr>
              <a:t>malvertisements</a:t>
            </a:r>
            <a:r>
              <a:rPr lang="en-US" sz="1100" dirty="0" smtClean="0">
                <a:latin typeface="Arial" charset="0"/>
                <a:ea typeface="Arial" charset="0"/>
                <a:cs typeface="Arial" charset="0"/>
              </a:rPr>
              <a:t>) are often the culprit</a:t>
            </a:r>
          </a:p>
          <a:p>
            <a:pPr marL="285121" indent="-285121">
              <a:buClr>
                <a:srgbClr val="0092D2"/>
              </a:buClr>
              <a:buFont typeface="Arial"/>
              <a:buChar char="•"/>
            </a:pPr>
            <a:r>
              <a:rPr lang="es-ES" sz="2000" dirty="0" smtClean="0">
                <a:solidFill>
                  <a:schemeClr val="bg2">
                    <a:lumMod val="50000"/>
                  </a:schemeClr>
                </a:solidFill>
              </a:rPr>
              <a:t>Distribuido a través de largas campanas de spam</a:t>
            </a:r>
          </a:p>
          <a:p>
            <a:pPr marL="285121" indent="-285121">
              <a:buClr>
                <a:srgbClr val="0092D2"/>
              </a:buClr>
              <a:buFont typeface="Arial"/>
              <a:buChar char="•"/>
            </a:pPr>
            <a:r>
              <a:rPr lang="es-ES" sz="2000" dirty="0" smtClean="0">
                <a:solidFill>
                  <a:schemeClr val="bg2">
                    <a:lumMod val="50000"/>
                  </a:schemeClr>
                </a:solidFill>
              </a:rPr>
              <a:t>Enmascarado como una factura, boleta sin pagar o nota de entrega</a:t>
            </a:r>
          </a:p>
          <a:p>
            <a:pPr marL="285121" indent="-285121">
              <a:buClr>
                <a:srgbClr val="0092D2"/>
              </a:buClr>
              <a:buFont typeface="Arial"/>
              <a:buChar char="•"/>
            </a:pPr>
            <a:r>
              <a:rPr lang="es-ES" sz="2000" dirty="0" smtClean="0">
                <a:solidFill>
                  <a:schemeClr val="bg2">
                    <a:lumMod val="50000"/>
                  </a:schemeClr>
                </a:solidFill>
              </a:rPr>
              <a:t>Adjunto directamente en un email</a:t>
            </a:r>
          </a:p>
          <a:p>
            <a:pPr marL="285121" indent="-285121">
              <a:buClr>
                <a:srgbClr val="0092D2"/>
              </a:buClr>
              <a:buFont typeface="Arial"/>
              <a:buChar char="•"/>
            </a:pPr>
            <a:r>
              <a:rPr lang="es-ES" sz="2000" dirty="0" smtClean="0">
                <a:solidFill>
                  <a:schemeClr val="bg2">
                    <a:lumMod val="50000"/>
                  </a:schemeClr>
                </a:solidFill>
              </a:rPr>
              <a:t>Adjunto lanza un </a:t>
            </a:r>
            <a:r>
              <a:rPr lang="es-ES" sz="2000" dirty="0" err="1" smtClean="0">
                <a:solidFill>
                  <a:schemeClr val="bg2">
                    <a:lumMod val="50000"/>
                  </a:schemeClr>
                </a:solidFill>
              </a:rPr>
              <a:t>downloader</a:t>
            </a:r>
            <a:r>
              <a:rPr lang="es-ES" sz="2000" dirty="0" smtClean="0">
                <a:solidFill>
                  <a:schemeClr val="bg2">
                    <a:lumMod val="50000"/>
                  </a:schemeClr>
                </a:solidFill>
              </a:rPr>
              <a:t> que instala el </a:t>
            </a:r>
            <a:r>
              <a:rPr lang="es-ES" sz="2000" dirty="0" err="1" smtClean="0">
                <a:solidFill>
                  <a:schemeClr val="bg2">
                    <a:lumMod val="50000"/>
                  </a:schemeClr>
                </a:solidFill>
              </a:rPr>
              <a:t>ransomware</a:t>
            </a:r>
            <a:endParaRPr lang="es-ES" sz="2000" dirty="0" smtClean="0">
              <a:solidFill>
                <a:schemeClr val="bg2">
                  <a:lumMod val="50000"/>
                </a:schemeClr>
              </a:solidFill>
            </a:endParaRPr>
          </a:p>
          <a:p>
            <a:pPr marL="285121" indent="-285121">
              <a:buClr>
                <a:srgbClr val="0092D2"/>
              </a:buClr>
              <a:buFont typeface="Arial"/>
              <a:buChar char="•"/>
            </a:pPr>
            <a:r>
              <a:rPr lang="es-ES" sz="2000" dirty="0" smtClean="0">
                <a:solidFill>
                  <a:schemeClr val="bg2">
                    <a:lumMod val="50000"/>
                  </a:schemeClr>
                </a:solidFill>
              </a:rPr>
              <a:t>Link a un kit de explotación</a:t>
            </a:r>
          </a:p>
          <a:p>
            <a:pPr lvl="1">
              <a:buFont typeface="Arial"/>
              <a:buChar char="•"/>
            </a:pPr>
            <a:endParaRPr lang="en-US" sz="1100" dirty="0" smtClean="0">
              <a:latin typeface="Arial" charset="0"/>
              <a:ea typeface="Arial" charset="0"/>
              <a:cs typeface="Arial" charset="0"/>
            </a:endParaRPr>
          </a:p>
          <a:p>
            <a:pPr lvl="1">
              <a:buFont typeface="Arial"/>
              <a:buChar char="•"/>
            </a:pPr>
            <a:r>
              <a:rPr lang="en-US" sz="1100" dirty="0" smtClean="0">
                <a:latin typeface="Arial" charset="0"/>
                <a:ea typeface="Arial" charset="0"/>
                <a:cs typeface="Arial" charset="0"/>
              </a:rPr>
              <a:t>Kits de </a:t>
            </a:r>
            <a:r>
              <a:rPr lang="en-US" sz="1100" dirty="0" err="1" smtClean="0">
                <a:latin typeface="Arial" charset="0"/>
                <a:ea typeface="Arial" charset="0"/>
                <a:cs typeface="Arial" charset="0"/>
              </a:rPr>
              <a:t>explotacion</a:t>
            </a:r>
            <a:endParaRPr lang="en-US" sz="1100" dirty="0" smtClean="0">
              <a:latin typeface="Arial" charset="0"/>
              <a:ea typeface="Arial" charset="0"/>
              <a:cs typeface="Arial" charset="0"/>
            </a:endParaRPr>
          </a:p>
          <a:p>
            <a:pPr marL="285121" indent="-285121">
              <a:buClr>
                <a:srgbClr val="0092D2"/>
              </a:buClr>
              <a:buFont typeface="Arial"/>
              <a:buChar char="•"/>
            </a:pPr>
            <a:r>
              <a:rPr lang="es-ES" sz="2000" dirty="0" smtClean="0">
                <a:solidFill>
                  <a:schemeClr val="bg2">
                    <a:lumMod val="50000"/>
                  </a:schemeClr>
                </a:solidFill>
              </a:rPr>
              <a:t>Alojado en sitios web comprometidos y vulnerabilidades en </a:t>
            </a:r>
            <a:r>
              <a:rPr lang="es-ES" sz="2000" dirty="0" err="1" smtClean="0">
                <a:solidFill>
                  <a:schemeClr val="bg2">
                    <a:lumMod val="50000"/>
                  </a:schemeClr>
                </a:solidFill>
              </a:rPr>
              <a:t>sofware</a:t>
            </a:r>
            <a:r>
              <a:rPr lang="es-ES" sz="2000" dirty="0" smtClean="0">
                <a:solidFill>
                  <a:schemeClr val="bg2">
                    <a:lumMod val="50000"/>
                  </a:schemeClr>
                </a:solidFill>
              </a:rPr>
              <a:t> conocido</a:t>
            </a:r>
          </a:p>
          <a:p>
            <a:pPr marL="285121" indent="-285121">
              <a:buClr>
                <a:srgbClr val="0092D2"/>
              </a:buClr>
              <a:buFont typeface="Arial"/>
              <a:buChar char="•"/>
            </a:pPr>
            <a:r>
              <a:rPr lang="es-ES" sz="2000" dirty="0" smtClean="0">
                <a:solidFill>
                  <a:schemeClr val="bg2">
                    <a:lumMod val="50000"/>
                  </a:schemeClr>
                </a:solidFill>
              </a:rPr>
              <a:t>Links enviados a </a:t>
            </a:r>
            <a:r>
              <a:rPr lang="es-ES" sz="2000" dirty="0" err="1" smtClean="0">
                <a:solidFill>
                  <a:schemeClr val="bg2">
                    <a:lumMod val="50000"/>
                  </a:schemeClr>
                </a:solidFill>
              </a:rPr>
              <a:t>traves</a:t>
            </a:r>
            <a:r>
              <a:rPr lang="es-ES" sz="2000" dirty="0" smtClean="0">
                <a:solidFill>
                  <a:schemeClr val="bg2">
                    <a:lumMod val="50000"/>
                  </a:schemeClr>
                </a:solidFill>
              </a:rPr>
              <a:t> de  email, redes social o </a:t>
            </a:r>
            <a:r>
              <a:rPr lang="es-ES" sz="2000" dirty="0" err="1" smtClean="0">
                <a:solidFill>
                  <a:schemeClr val="bg2">
                    <a:lumMod val="50000"/>
                  </a:schemeClr>
                </a:solidFill>
              </a:rPr>
              <a:t>malvertisements</a:t>
            </a:r>
            <a:endParaRPr lang="es-ES" sz="2000" dirty="0" smtClean="0">
              <a:solidFill>
                <a:schemeClr val="bg2">
                  <a:lumMod val="50000"/>
                </a:schemeClr>
              </a:solidFill>
            </a:endParaRPr>
          </a:p>
          <a:p>
            <a:pPr marL="285121" indent="-285121">
              <a:buClr>
                <a:srgbClr val="0092D2"/>
              </a:buClr>
              <a:buFont typeface="Arial"/>
              <a:buChar char="•"/>
            </a:pPr>
            <a:r>
              <a:rPr lang="es-ES" sz="2000" dirty="0" err="1" smtClean="0">
                <a:solidFill>
                  <a:schemeClr val="bg2">
                    <a:lumMod val="50000"/>
                  </a:schemeClr>
                </a:solidFill>
              </a:rPr>
              <a:t>Angler</a:t>
            </a:r>
            <a:r>
              <a:rPr lang="es-ES" sz="2000" dirty="0" smtClean="0">
                <a:solidFill>
                  <a:schemeClr val="bg2">
                    <a:lumMod val="50000"/>
                  </a:schemeClr>
                </a:solidFill>
              </a:rPr>
              <a:t> fue el kit mas popular en 2015</a:t>
            </a:r>
          </a:p>
          <a:p>
            <a:pPr lvl="1">
              <a:buFont typeface="Arial"/>
              <a:buChar char="•"/>
            </a:pPr>
            <a:endParaRPr lang="en-US" sz="1100" dirty="0" smtClean="0">
              <a:latin typeface="Arial" charset="0"/>
              <a:ea typeface="Arial" charset="0"/>
              <a:cs typeface="Arial" charset="0"/>
            </a:endParaRPr>
          </a:p>
          <a:p>
            <a:pPr marL="114300" lvl="1" indent="0">
              <a:buFont typeface="Arial"/>
              <a:buNone/>
            </a:pPr>
            <a:r>
              <a:rPr lang="en-US" sz="1100" dirty="0" err="1" smtClean="0">
                <a:latin typeface="Arial" charset="0"/>
                <a:ea typeface="Arial" charset="0"/>
                <a:cs typeface="Arial" charset="0"/>
              </a:rPr>
              <a:t>Otros</a:t>
            </a:r>
            <a:r>
              <a:rPr lang="en-US" sz="1100" dirty="0" smtClean="0">
                <a:latin typeface="Arial" charset="0"/>
                <a:ea typeface="Arial" charset="0"/>
                <a:cs typeface="Arial" charset="0"/>
              </a:rPr>
              <a:t> </a:t>
            </a:r>
            <a:r>
              <a:rPr lang="en-US" sz="1100" dirty="0" err="1" smtClean="0">
                <a:latin typeface="Arial" charset="0"/>
                <a:ea typeface="Arial" charset="0"/>
                <a:cs typeface="Arial" charset="0"/>
              </a:rPr>
              <a:t>vectores</a:t>
            </a:r>
            <a:endParaRPr lang="en-US" sz="1100" dirty="0" smtClean="0">
              <a:latin typeface="Arial" charset="0"/>
              <a:ea typeface="Arial" charset="0"/>
              <a:cs typeface="Arial" charset="0"/>
            </a:endParaRPr>
          </a:p>
          <a:p>
            <a:pPr marL="285121" indent="-285121">
              <a:buClr>
                <a:srgbClr val="0092D2"/>
              </a:buClr>
              <a:buFont typeface="Arial"/>
              <a:buChar char="•"/>
            </a:pPr>
            <a:r>
              <a:rPr lang="es-ES" sz="2000" dirty="0" err="1" smtClean="0">
                <a:solidFill>
                  <a:schemeClr val="bg2">
                    <a:lumMod val="50000"/>
                  </a:schemeClr>
                </a:solidFill>
              </a:rPr>
              <a:t>Malvertisements</a:t>
            </a:r>
            <a:endParaRPr lang="es-ES" sz="2000" dirty="0" smtClean="0">
              <a:solidFill>
                <a:schemeClr val="bg2">
                  <a:lumMod val="50000"/>
                </a:schemeClr>
              </a:solidFill>
            </a:endParaRPr>
          </a:p>
          <a:p>
            <a:pPr marL="285121" indent="-285121">
              <a:buClr>
                <a:srgbClr val="0092D2"/>
              </a:buClr>
              <a:buFont typeface="Arial"/>
              <a:buChar char="•"/>
            </a:pPr>
            <a:r>
              <a:rPr lang="es-ES" sz="2000" dirty="0" smtClean="0">
                <a:solidFill>
                  <a:schemeClr val="bg2">
                    <a:lumMod val="50000"/>
                  </a:schemeClr>
                </a:solidFill>
              </a:rPr>
              <a:t>Otros malware</a:t>
            </a:r>
          </a:p>
          <a:p>
            <a:pPr marL="285121" indent="-285121">
              <a:buClr>
                <a:srgbClr val="0092D2"/>
              </a:buClr>
              <a:buFont typeface="Arial"/>
              <a:buChar char="•"/>
            </a:pPr>
            <a:r>
              <a:rPr lang="es-ES" sz="2000" dirty="0" smtClean="0">
                <a:solidFill>
                  <a:schemeClr val="bg2">
                    <a:lumMod val="50000"/>
                  </a:schemeClr>
                </a:solidFill>
              </a:rPr>
              <a:t>Ataques Fuerza-Bruta</a:t>
            </a:r>
          </a:p>
          <a:p>
            <a:pPr marL="285121" indent="-285121">
              <a:buClr>
                <a:srgbClr val="0092D2"/>
              </a:buClr>
              <a:buFont typeface="Arial"/>
              <a:buChar char="•"/>
            </a:pPr>
            <a:r>
              <a:rPr lang="es-ES" sz="2000" dirty="0" smtClean="0">
                <a:solidFill>
                  <a:schemeClr val="bg2">
                    <a:lumMod val="50000"/>
                  </a:schemeClr>
                </a:solidFill>
              </a:rPr>
              <a:t>Vulnerabilidades en servidores</a:t>
            </a:r>
          </a:p>
          <a:p>
            <a:pPr marL="285121" indent="-285121">
              <a:buClr>
                <a:srgbClr val="0092D2"/>
              </a:buClr>
              <a:buFont typeface="Arial"/>
              <a:buChar char="•"/>
            </a:pPr>
            <a:r>
              <a:rPr lang="es-ES" sz="2000" dirty="0" smtClean="0">
                <a:solidFill>
                  <a:schemeClr val="bg2">
                    <a:lumMod val="50000"/>
                  </a:schemeClr>
                </a:solidFill>
              </a:rPr>
              <a:t>Técnicas de </a:t>
            </a:r>
            <a:r>
              <a:rPr lang="es-ES" sz="2000" dirty="0" err="1" smtClean="0">
                <a:solidFill>
                  <a:schemeClr val="bg2">
                    <a:lumMod val="50000"/>
                  </a:schemeClr>
                </a:solidFill>
              </a:rPr>
              <a:t>worms</a:t>
            </a:r>
            <a:endParaRPr lang="es-ES" sz="2000" dirty="0" smtClean="0">
              <a:solidFill>
                <a:schemeClr val="bg2">
                  <a:lumMod val="50000"/>
                </a:schemeClr>
              </a:solidFill>
            </a:endParaRPr>
          </a:p>
          <a:p>
            <a:pPr marL="285121" indent="-285121">
              <a:buClr>
                <a:srgbClr val="0092D2"/>
              </a:buClr>
              <a:buFont typeface="Arial"/>
              <a:buChar char="•"/>
            </a:pPr>
            <a:r>
              <a:rPr lang="es-ES" sz="2000" dirty="0" smtClean="0">
                <a:solidFill>
                  <a:schemeClr val="bg2">
                    <a:lumMod val="50000"/>
                  </a:schemeClr>
                </a:solidFill>
              </a:rPr>
              <a:t>Mensaje SMS y repositorio de aplicaciones (Android)</a:t>
            </a:r>
          </a:p>
          <a:p>
            <a:pPr lvl="1">
              <a:buFont typeface="Arial"/>
              <a:buChar char="•"/>
            </a:pPr>
            <a:endParaRPr lang="en-US" sz="1100" dirty="0" smtClean="0">
              <a:latin typeface="Arial" charset="0"/>
              <a:ea typeface="Arial" charset="0"/>
              <a:cs typeface="Arial" charset="0"/>
            </a:endParaRPr>
          </a:p>
          <a:p>
            <a:pPr lvl="0">
              <a:buFontTx/>
              <a:buNone/>
            </a:pPr>
            <a:endParaRPr lang="en-US" sz="1100" dirty="0" smtClean="0">
              <a:latin typeface="Arial" charset="0"/>
              <a:ea typeface="Arial" charset="0"/>
              <a:cs typeface="Arial" charset="0"/>
            </a:endParaRPr>
          </a:p>
          <a:p>
            <a:pPr lvl="0">
              <a:buFontTx/>
              <a:buNone/>
            </a:pPr>
            <a:endParaRPr lang="en-US" sz="1100" dirty="0" smtClean="0">
              <a:latin typeface="Arial" charset="0"/>
              <a:ea typeface="Arial" charset="0"/>
              <a:cs typeface="Arial" charset="0"/>
            </a:endParaRPr>
          </a:p>
          <a:p>
            <a:pPr lvl="0">
              <a:buFontTx/>
              <a:buNone/>
            </a:pPr>
            <a:endParaRPr lang="en-US" sz="1100" dirty="0" smtClean="0">
              <a:latin typeface="Arial" charset="0"/>
              <a:ea typeface="Arial" charset="0"/>
              <a:cs typeface="Arial" charset="0"/>
            </a:endParaRPr>
          </a:p>
          <a:p>
            <a:pPr lvl="0">
              <a:buFontTx/>
              <a:buNone/>
            </a:pPr>
            <a:endParaRPr lang="en-US" sz="1100" dirty="0" smtClean="0">
              <a:latin typeface="Arial" charset="0"/>
              <a:ea typeface="Arial" charset="0"/>
              <a:cs typeface="Arial" charset="0"/>
            </a:endParaRPr>
          </a:p>
          <a:p>
            <a:pPr lvl="0">
              <a:buFontTx/>
              <a:buNone/>
            </a:pPr>
            <a:endParaRPr lang="en-US" sz="1100" dirty="0" smtClean="0">
              <a:latin typeface="Arial" charset="0"/>
              <a:ea typeface="Arial" charset="0"/>
              <a:cs typeface="Arial" charset="0"/>
            </a:endParaRPr>
          </a:p>
          <a:p>
            <a:pPr lvl="0">
              <a:buFontTx/>
              <a:buNone/>
            </a:pPr>
            <a:r>
              <a:rPr lang="en-US" sz="1100" dirty="0" smtClean="0">
                <a:latin typeface="Arial" charset="0"/>
                <a:ea typeface="Arial" charset="0"/>
                <a:cs typeface="Arial" charset="0"/>
              </a:rPr>
              <a:t>Examples</a:t>
            </a:r>
            <a:r>
              <a:rPr lang="en-US" sz="1100" baseline="0" dirty="0" smtClean="0">
                <a:latin typeface="Arial" charset="0"/>
                <a:ea typeface="Arial" charset="0"/>
                <a:cs typeface="Arial" charset="0"/>
              </a:rPr>
              <a:t> to EK </a:t>
            </a:r>
          </a:p>
          <a:p>
            <a:pPr marL="342900" indent="-342900">
              <a:buFont typeface="Arial" charset="0"/>
              <a:buChar char="•"/>
            </a:pPr>
            <a:r>
              <a:rPr lang="en-US" sz="1100" dirty="0" smtClean="0">
                <a:latin typeface="Arial" charset="0"/>
                <a:ea typeface="Arial" charset="0"/>
                <a:cs typeface="Arial" charset="0"/>
              </a:rPr>
              <a:t>Angler</a:t>
            </a:r>
          </a:p>
          <a:p>
            <a:pPr marL="342900" indent="-342900">
              <a:buFont typeface="Arial" charset="0"/>
              <a:buChar char="•"/>
            </a:pPr>
            <a:r>
              <a:rPr lang="en-US" sz="1100" dirty="0" smtClean="0">
                <a:latin typeface="Arial" charset="0"/>
                <a:ea typeface="Arial" charset="0"/>
                <a:cs typeface="Arial" charset="0"/>
              </a:rPr>
              <a:t>Rig</a:t>
            </a:r>
          </a:p>
          <a:p>
            <a:pPr marL="342900" indent="-342900">
              <a:buFont typeface="Arial" charset="0"/>
              <a:buChar char="•"/>
            </a:pPr>
            <a:r>
              <a:rPr lang="en-US" sz="1100" dirty="0" smtClean="0">
                <a:latin typeface="Arial" charset="0"/>
                <a:ea typeface="Arial" charset="0"/>
                <a:cs typeface="Arial" charset="0"/>
              </a:rPr>
              <a:t>Sweet-Orange</a:t>
            </a:r>
          </a:p>
          <a:p>
            <a:pPr marL="342900" indent="-342900">
              <a:buFont typeface="Arial" charset="0"/>
              <a:buChar char="•"/>
            </a:pPr>
            <a:r>
              <a:rPr lang="en-US" sz="1100" dirty="0" smtClean="0">
                <a:latin typeface="Arial" charset="0"/>
                <a:ea typeface="Arial" charset="0"/>
                <a:cs typeface="Arial" charset="0"/>
              </a:rPr>
              <a:t>Magnitude</a:t>
            </a:r>
          </a:p>
          <a:p>
            <a:pPr marL="342900" indent="-342900">
              <a:buFont typeface="Arial" charset="0"/>
              <a:buChar char="•"/>
            </a:pPr>
            <a:r>
              <a:rPr lang="en-US" sz="1100" dirty="0" smtClean="0">
                <a:latin typeface="Arial" charset="0"/>
                <a:ea typeface="Arial" charset="0"/>
                <a:cs typeface="Arial" charset="0"/>
              </a:rPr>
              <a:t>Nuclear</a:t>
            </a:r>
          </a:p>
          <a:p>
            <a:pPr marL="342900" indent="-342900">
              <a:buFont typeface="Arial" charset="0"/>
              <a:buChar char="•"/>
            </a:pPr>
            <a:r>
              <a:rPr lang="en-US" sz="1100" dirty="0" err="1" smtClean="0">
                <a:latin typeface="Arial" charset="0"/>
                <a:ea typeface="Arial" charset="0"/>
                <a:cs typeface="Arial" charset="0"/>
              </a:rPr>
              <a:t>Hanjuan</a:t>
            </a:r>
            <a:endParaRPr lang="en-US" sz="1100" dirty="0" smtClean="0">
              <a:latin typeface="Arial" charset="0"/>
              <a:ea typeface="Arial" charset="0"/>
              <a:cs typeface="Arial" charset="0"/>
            </a:endParaRPr>
          </a:p>
          <a:p>
            <a:pPr marL="342900" indent="-342900">
              <a:buFont typeface="Arial" charset="0"/>
              <a:buChar char="•"/>
            </a:pPr>
            <a:r>
              <a:rPr lang="en-US" sz="1100" dirty="0" smtClean="0">
                <a:latin typeface="Arial" charset="0"/>
                <a:ea typeface="Arial" charset="0"/>
                <a:cs typeface="Arial" charset="0"/>
              </a:rPr>
              <a:t>Neutrino</a:t>
            </a:r>
          </a:p>
          <a:p>
            <a:pPr marL="342900" indent="-342900">
              <a:buFont typeface="Arial" charset="0"/>
              <a:buChar char="•"/>
            </a:pPr>
            <a:r>
              <a:rPr lang="en-US" sz="1100" dirty="0" smtClean="0">
                <a:latin typeface="Arial" charset="0"/>
                <a:ea typeface="Arial" charset="0"/>
                <a:cs typeface="Arial" charset="0"/>
              </a:rPr>
              <a:t>Fiesta</a:t>
            </a:r>
          </a:p>
          <a:p>
            <a:pPr marL="342900" indent="-342900">
              <a:buFont typeface="Arial" charset="0"/>
              <a:buChar char="•"/>
            </a:pPr>
            <a:r>
              <a:rPr lang="en-US" sz="1100" dirty="0" smtClean="0">
                <a:latin typeface="Arial" charset="0"/>
                <a:ea typeface="Arial" charset="0"/>
                <a:cs typeface="Arial" charset="0"/>
              </a:rPr>
              <a:t>Hunter</a:t>
            </a:r>
          </a:p>
          <a:p>
            <a:pPr marL="342900" indent="-342900">
              <a:buFont typeface="Arial" charset="0"/>
              <a:buChar char="•"/>
            </a:pPr>
            <a:r>
              <a:rPr lang="en-US" sz="1100" dirty="0" err="1" smtClean="0">
                <a:latin typeface="Arial" charset="0"/>
                <a:ea typeface="Arial" charset="0"/>
                <a:cs typeface="Arial" charset="0"/>
              </a:rPr>
              <a:t>KaiXin</a:t>
            </a:r>
            <a:endParaRPr lang="es-ES" dirty="0"/>
          </a:p>
        </p:txBody>
      </p:sp>
      <p:sp>
        <p:nvSpPr>
          <p:cNvPr id="4" name="Slide Number Placeholder 3"/>
          <p:cNvSpPr>
            <a:spLocks noGrp="1"/>
          </p:cNvSpPr>
          <p:nvPr>
            <p:ph type="sldNum" sz="quarter" idx="10"/>
          </p:nvPr>
        </p:nvSpPr>
        <p:spPr/>
        <p:txBody>
          <a:bodyPr/>
          <a:lstStyle/>
          <a:p>
            <a:fld id="{8C72D9AE-7182-4680-8F79-479C4181FF08}" type="slidenum">
              <a:rPr lang="es-ES" smtClean="0"/>
              <a:pPr/>
              <a:t>22</a:t>
            </a:fld>
            <a:endParaRPr lang="es-ES" dirty="0"/>
          </a:p>
        </p:txBody>
      </p:sp>
    </p:spTree>
    <p:extLst>
      <p:ext uri="{BB962C8B-B14F-4D97-AF65-F5344CB8AC3E}">
        <p14:creationId xmlns:p14="http://schemas.microsoft.com/office/powerpoint/2010/main" val="892864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s-ES" dirty="0"/>
          </a:p>
        </p:txBody>
      </p:sp>
      <p:sp>
        <p:nvSpPr>
          <p:cNvPr id="4" name="Slide Number Placeholder 3"/>
          <p:cNvSpPr>
            <a:spLocks noGrp="1"/>
          </p:cNvSpPr>
          <p:nvPr>
            <p:ph type="sldNum" sz="quarter" idx="10"/>
          </p:nvPr>
        </p:nvSpPr>
        <p:spPr/>
        <p:txBody>
          <a:bodyPr/>
          <a:lstStyle/>
          <a:p>
            <a:fld id="{8C72D9AE-7182-4680-8F79-479C4181FF08}" type="slidenum">
              <a:rPr lang="es-ES" smtClean="0"/>
              <a:pPr/>
              <a:t>23</a:t>
            </a:fld>
            <a:endParaRPr lang="es-ES" dirty="0"/>
          </a:p>
        </p:txBody>
      </p:sp>
    </p:spTree>
    <p:extLst>
      <p:ext uri="{BB962C8B-B14F-4D97-AF65-F5344CB8AC3E}">
        <p14:creationId xmlns:p14="http://schemas.microsoft.com/office/powerpoint/2010/main" val="3041046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indent="0">
              <a:buNone/>
            </a:pPr>
            <a:r>
              <a:rPr lang="en-US" sz="1100" dirty="0" smtClean="0">
                <a:latin typeface="Arial" charset="0"/>
                <a:ea typeface="Arial" charset="0"/>
                <a:cs typeface="Arial" charset="0"/>
              </a:rPr>
              <a:t>Email</a:t>
            </a:r>
          </a:p>
          <a:p>
            <a:pPr marL="0" indent="0">
              <a:buNone/>
            </a:pPr>
            <a:r>
              <a:rPr lang="en-US" sz="1100" dirty="0" smtClean="0">
                <a:latin typeface="Arial" charset="0"/>
                <a:ea typeface="Arial" charset="0"/>
                <a:cs typeface="Arial" charset="0"/>
              </a:rPr>
              <a:t>Sophisticated attacker toolkits that exploit vulnerabilities and silently infect victims simply by visiting a website </a:t>
            </a:r>
          </a:p>
          <a:p>
            <a:pPr lvl="1">
              <a:buFont typeface="Arial"/>
              <a:buChar char="•"/>
            </a:pPr>
            <a:r>
              <a:rPr lang="en-US" sz="1100" dirty="0" smtClean="0">
                <a:latin typeface="Arial" charset="0"/>
                <a:ea typeface="Arial" charset="0"/>
                <a:cs typeface="Arial" charset="0"/>
              </a:rPr>
              <a:t>Drop </a:t>
            </a:r>
            <a:r>
              <a:rPr lang="en-US" sz="1100" i="1" dirty="0" smtClean="0">
                <a:latin typeface="Arial" charset="0"/>
                <a:ea typeface="Arial" charset="0"/>
                <a:cs typeface="Arial" charset="0"/>
              </a:rPr>
              <a:t>any</a:t>
            </a:r>
            <a:r>
              <a:rPr lang="en-US" sz="1100" dirty="0" smtClean="0">
                <a:latin typeface="Arial" charset="0"/>
                <a:ea typeface="Arial" charset="0"/>
                <a:cs typeface="Arial" charset="0"/>
              </a:rPr>
              <a:t> malicious payload including ransomware</a:t>
            </a:r>
          </a:p>
          <a:p>
            <a:pPr lvl="1">
              <a:buFont typeface="Arial"/>
              <a:buChar char="•"/>
            </a:pPr>
            <a:r>
              <a:rPr lang="en-US" sz="1100" dirty="0" smtClean="0">
                <a:latin typeface="Arial" charset="0"/>
                <a:ea typeface="Arial" charset="0"/>
                <a:cs typeface="Arial" charset="0"/>
              </a:rPr>
              <a:t>Malicious advertisements (</a:t>
            </a:r>
            <a:r>
              <a:rPr lang="en-US" sz="1100" dirty="0" err="1" smtClean="0">
                <a:latin typeface="Arial" charset="0"/>
                <a:ea typeface="Arial" charset="0"/>
                <a:cs typeface="Arial" charset="0"/>
              </a:rPr>
              <a:t>malvertisements</a:t>
            </a:r>
            <a:r>
              <a:rPr lang="en-US" sz="1100" dirty="0" smtClean="0">
                <a:latin typeface="Arial" charset="0"/>
                <a:ea typeface="Arial" charset="0"/>
                <a:cs typeface="Arial" charset="0"/>
              </a:rPr>
              <a:t>) are often the culprit</a:t>
            </a:r>
          </a:p>
          <a:p>
            <a:pPr marL="285121" indent="-285121">
              <a:buClr>
                <a:srgbClr val="0092D2"/>
              </a:buClr>
              <a:buFont typeface="Arial"/>
              <a:buChar char="•"/>
            </a:pPr>
            <a:r>
              <a:rPr lang="es-ES" sz="2000" dirty="0" smtClean="0">
                <a:solidFill>
                  <a:schemeClr val="bg2">
                    <a:lumMod val="50000"/>
                  </a:schemeClr>
                </a:solidFill>
              </a:rPr>
              <a:t>Distribuido a través de largas campanas de spam</a:t>
            </a:r>
          </a:p>
          <a:p>
            <a:pPr marL="285121" indent="-285121">
              <a:buClr>
                <a:srgbClr val="0092D2"/>
              </a:buClr>
              <a:buFont typeface="Arial"/>
              <a:buChar char="•"/>
            </a:pPr>
            <a:r>
              <a:rPr lang="es-ES" sz="2000" dirty="0" smtClean="0">
                <a:solidFill>
                  <a:schemeClr val="bg2">
                    <a:lumMod val="50000"/>
                  </a:schemeClr>
                </a:solidFill>
              </a:rPr>
              <a:t>Enmascarado como una factura, boleta sin pagar o nota de entrega</a:t>
            </a:r>
          </a:p>
          <a:p>
            <a:pPr marL="285121" indent="-285121">
              <a:buClr>
                <a:srgbClr val="0092D2"/>
              </a:buClr>
              <a:buFont typeface="Arial"/>
              <a:buChar char="•"/>
            </a:pPr>
            <a:r>
              <a:rPr lang="es-ES" sz="2000" dirty="0" smtClean="0">
                <a:solidFill>
                  <a:schemeClr val="bg2">
                    <a:lumMod val="50000"/>
                  </a:schemeClr>
                </a:solidFill>
              </a:rPr>
              <a:t>Adjunto directamente en un email</a:t>
            </a:r>
          </a:p>
          <a:p>
            <a:pPr marL="285121" indent="-285121">
              <a:buClr>
                <a:srgbClr val="0092D2"/>
              </a:buClr>
              <a:buFont typeface="Arial"/>
              <a:buChar char="•"/>
            </a:pPr>
            <a:r>
              <a:rPr lang="es-ES" sz="2000" dirty="0" smtClean="0">
                <a:solidFill>
                  <a:schemeClr val="bg2">
                    <a:lumMod val="50000"/>
                  </a:schemeClr>
                </a:solidFill>
              </a:rPr>
              <a:t>Adjunto lanza un </a:t>
            </a:r>
            <a:r>
              <a:rPr lang="es-ES" sz="2000" dirty="0" err="1" smtClean="0">
                <a:solidFill>
                  <a:schemeClr val="bg2">
                    <a:lumMod val="50000"/>
                  </a:schemeClr>
                </a:solidFill>
              </a:rPr>
              <a:t>downloader</a:t>
            </a:r>
            <a:r>
              <a:rPr lang="es-ES" sz="2000" dirty="0" smtClean="0">
                <a:solidFill>
                  <a:schemeClr val="bg2">
                    <a:lumMod val="50000"/>
                  </a:schemeClr>
                </a:solidFill>
              </a:rPr>
              <a:t> que instala el </a:t>
            </a:r>
            <a:r>
              <a:rPr lang="es-ES" sz="2000" dirty="0" err="1" smtClean="0">
                <a:solidFill>
                  <a:schemeClr val="bg2">
                    <a:lumMod val="50000"/>
                  </a:schemeClr>
                </a:solidFill>
              </a:rPr>
              <a:t>ransomware</a:t>
            </a:r>
            <a:endParaRPr lang="es-ES" sz="2000" dirty="0" smtClean="0">
              <a:solidFill>
                <a:schemeClr val="bg2">
                  <a:lumMod val="50000"/>
                </a:schemeClr>
              </a:solidFill>
            </a:endParaRPr>
          </a:p>
          <a:p>
            <a:pPr marL="285121" indent="-285121">
              <a:buClr>
                <a:srgbClr val="0092D2"/>
              </a:buClr>
              <a:buFont typeface="Arial"/>
              <a:buChar char="•"/>
            </a:pPr>
            <a:r>
              <a:rPr lang="es-ES" sz="2000" dirty="0" smtClean="0">
                <a:solidFill>
                  <a:schemeClr val="bg2">
                    <a:lumMod val="50000"/>
                  </a:schemeClr>
                </a:solidFill>
              </a:rPr>
              <a:t>Link a un kit de explotación</a:t>
            </a:r>
          </a:p>
          <a:p>
            <a:pPr lvl="1">
              <a:buFont typeface="Arial"/>
              <a:buChar char="•"/>
            </a:pPr>
            <a:endParaRPr lang="en-US" sz="1100" dirty="0" smtClean="0">
              <a:latin typeface="Arial" charset="0"/>
              <a:ea typeface="Arial" charset="0"/>
              <a:cs typeface="Arial" charset="0"/>
            </a:endParaRPr>
          </a:p>
          <a:p>
            <a:pPr lvl="1">
              <a:buFont typeface="Arial"/>
              <a:buChar char="•"/>
            </a:pPr>
            <a:r>
              <a:rPr lang="en-US" sz="1100" dirty="0" smtClean="0">
                <a:latin typeface="Arial" charset="0"/>
                <a:ea typeface="Arial" charset="0"/>
                <a:cs typeface="Arial" charset="0"/>
              </a:rPr>
              <a:t>Kits de </a:t>
            </a:r>
            <a:r>
              <a:rPr lang="en-US" sz="1100" dirty="0" err="1" smtClean="0">
                <a:latin typeface="Arial" charset="0"/>
                <a:ea typeface="Arial" charset="0"/>
                <a:cs typeface="Arial" charset="0"/>
              </a:rPr>
              <a:t>explotacion</a:t>
            </a:r>
            <a:endParaRPr lang="en-US" sz="1100" dirty="0" smtClean="0">
              <a:latin typeface="Arial" charset="0"/>
              <a:ea typeface="Arial" charset="0"/>
              <a:cs typeface="Arial" charset="0"/>
            </a:endParaRPr>
          </a:p>
          <a:p>
            <a:pPr marL="285121" indent="-285121">
              <a:buClr>
                <a:srgbClr val="0092D2"/>
              </a:buClr>
              <a:buFont typeface="Arial"/>
              <a:buChar char="•"/>
            </a:pPr>
            <a:r>
              <a:rPr lang="es-ES" sz="2000" dirty="0" smtClean="0">
                <a:solidFill>
                  <a:schemeClr val="bg2">
                    <a:lumMod val="50000"/>
                  </a:schemeClr>
                </a:solidFill>
              </a:rPr>
              <a:t>Alojado en sitios web comprometidos y vulnerabilidades en </a:t>
            </a:r>
            <a:r>
              <a:rPr lang="es-ES" sz="2000" dirty="0" err="1" smtClean="0">
                <a:solidFill>
                  <a:schemeClr val="bg2">
                    <a:lumMod val="50000"/>
                  </a:schemeClr>
                </a:solidFill>
              </a:rPr>
              <a:t>sofware</a:t>
            </a:r>
            <a:r>
              <a:rPr lang="es-ES" sz="2000" dirty="0" smtClean="0">
                <a:solidFill>
                  <a:schemeClr val="bg2">
                    <a:lumMod val="50000"/>
                  </a:schemeClr>
                </a:solidFill>
              </a:rPr>
              <a:t> conocido</a:t>
            </a:r>
          </a:p>
          <a:p>
            <a:pPr marL="285121" indent="-285121">
              <a:buClr>
                <a:srgbClr val="0092D2"/>
              </a:buClr>
              <a:buFont typeface="Arial"/>
              <a:buChar char="•"/>
            </a:pPr>
            <a:r>
              <a:rPr lang="es-ES" sz="2000" dirty="0" smtClean="0">
                <a:solidFill>
                  <a:schemeClr val="bg2">
                    <a:lumMod val="50000"/>
                  </a:schemeClr>
                </a:solidFill>
              </a:rPr>
              <a:t>Links enviados a </a:t>
            </a:r>
            <a:r>
              <a:rPr lang="es-ES" sz="2000" dirty="0" err="1" smtClean="0">
                <a:solidFill>
                  <a:schemeClr val="bg2">
                    <a:lumMod val="50000"/>
                  </a:schemeClr>
                </a:solidFill>
              </a:rPr>
              <a:t>traves</a:t>
            </a:r>
            <a:r>
              <a:rPr lang="es-ES" sz="2000" dirty="0" smtClean="0">
                <a:solidFill>
                  <a:schemeClr val="bg2">
                    <a:lumMod val="50000"/>
                  </a:schemeClr>
                </a:solidFill>
              </a:rPr>
              <a:t> de  email, redes social o </a:t>
            </a:r>
            <a:r>
              <a:rPr lang="es-ES" sz="2000" dirty="0" err="1" smtClean="0">
                <a:solidFill>
                  <a:schemeClr val="bg2">
                    <a:lumMod val="50000"/>
                  </a:schemeClr>
                </a:solidFill>
              </a:rPr>
              <a:t>malvertisements</a:t>
            </a:r>
            <a:endParaRPr lang="es-ES" sz="2000" dirty="0" smtClean="0">
              <a:solidFill>
                <a:schemeClr val="bg2">
                  <a:lumMod val="50000"/>
                </a:schemeClr>
              </a:solidFill>
            </a:endParaRPr>
          </a:p>
          <a:p>
            <a:pPr marL="285121" indent="-285121">
              <a:buClr>
                <a:srgbClr val="0092D2"/>
              </a:buClr>
              <a:buFont typeface="Arial"/>
              <a:buChar char="•"/>
            </a:pPr>
            <a:r>
              <a:rPr lang="es-ES" sz="2000" dirty="0" err="1" smtClean="0">
                <a:solidFill>
                  <a:schemeClr val="bg2">
                    <a:lumMod val="50000"/>
                  </a:schemeClr>
                </a:solidFill>
              </a:rPr>
              <a:t>Angler</a:t>
            </a:r>
            <a:r>
              <a:rPr lang="es-ES" sz="2000" dirty="0" smtClean="0">
                <a:solidFill>
                  <a:schemeClr val="bg2">
                    <a:lumMod val="50000"/>
                  </a:schemeClr>
                </a:solidFill>
              </a:rPr>
              <a:t> fue el kit mas popular en 2015</a:t>
            </a:r>
          </a:p>
          <a:p>
            <a:pPr lvl="1">
              <a:buFont typeface="Arial"/>
              <a:buChar char="•"/>
            </a:pPr>
            <a:endParaRPr lang="en-US" sz="1100" dirty="0" smtClean="0">
              <a:latin typeface="Arial" charset="0"/>
              <a:ea typeface="Arial" charset="0"/>
              <a:cs typeface="Arial" charset="0"/>
            </a:endParaRPr>
          </a:p>
          <a:p>
            <a:pPr marL="114300" lvl="1" indent="0">
              <a:buFont typeface="Arial"/>
              <a:buNone/>
            </a:pPr>
            <a:r>
              <a:rPr lang="en-US" sz="1100" dirty="0" err="1" smtClean="0">
                <a:latin typeface="Arial" charset="0"/>
                <a:ea typeface="Arial" charset="0"/>
                <a:cs typeface="Arial" charset="0"/>
              </a:rPr>
              <a:t>Otros</a:t>
            </a:r>
            <a:r>
              <a:rPr lang="en-US" sz="1100" dirty="0" smtClean="0">
                <a:latin typeface="Arial" charset="0"/>
                <a:ea typeface="Arial" charset="0"/>
                <a:cs typeface="Arial" charset="0"/>
              </a:rPr>
              <a:t> </a:t>
            </a:r>
            <a:r>
              <a:rPr lang="en-US" sz="1100" dirty="0" err="1" smtClean="0">
                <a:latin typeface="Arial" charset="0"/>
                <a:ea typeface="Arial" charset="0"/>
                <a:cs typeface="Arial" charset="0"/>
              </a:rPr>
              <a:t>vectores</a:t>
            </a:r>
            <a:endParaRPr lang="en-US" sz="1100" dirty="0" smtClean="0">
              <a:latin typeface="Arial" charset="0"/>
              <a:ea typeface="Arial" charset="0"/>
              <a:cs typeface="Arial" charset="0"/>
            </a:endParaRPr>
          </a:p>
          <a:p>
            <a:pPr marL="285121" indent="-285121">
              <a:buClr>
                <a:srgbClr val="0092D2"/>
              </a:buClr>
              <a:buFont typeface="Arial"/>
              <a:buChar char="•"/>
            </a:pPr>
            <a:r>
              <a:rPr lang="es-ES" sz="2000" dirty="0" err="1" smtClean="0">
                <a:solidFill>
                  <a:schemeClr val="bg2">
                    <a:lumMod val="50000"/>
                  </a:schemeClr>
                </a:solidFill>
              </a:rPr>
              <a:t>Malvertisements</a:t>
            </a:r>
            <a:endParaRPr lang="es-ES" sz="2000" dirty="0" smtClean="0">
              <a:solidFill>
                <a:schemeClr val="bg2">
                  <a:lumMod val="50000"/>
                </a:schemeClr>
              </a:solidFill>
            </a:endParaRPr>
          </a:p>
          <a:p>
            <a:pPr marL="285121" indent="-285121">
              <a:buClr>
                <a:srgbClr val="0092D2"/>
              </a:buClr>
              <a:buFont typeface="Arial"/>
              <a:buChar char="•"/>
            </a:pPr>
            <a:r>
              <a:rPr lang="es-ES" sz="2000" dirty="0" smtClean="0">
                <a:solidFill>
                  <a:schemeClr val="bg2">
                    <a:lumMod val="50000"/>
                  </a:schemeClr>
                </a:solidFill>
              </a:rPr>
              <a:t>Otros malware</a:t>
            </a:r>
          </a:p>
          <a:p>
            <a:pPr marL="285121" indent="-285121">
              <a:buClr>
                <a:srgbClr val="0092D2"/>
              </a:buClr>
              <a:buFont typeface="Arial"/>
              <a:buChar char="•"/>
            </a:pPr>
            <a:r>
              <a:rPr lang="es-ES" sz="2000" dirty="0" smtClean="0">
                <a:solidFill>
                  <a:schemeClr val="bg2">
                    <a:lumMod val="50000"/>
                  </a:schemeClr>
                </a:solidFill>
              </a:rPr>
              <a:t>Ataques Fuerza-Bruta</a:t>
            </a:r>
          </a:p>
          <a:p>
            <a:pPr marL="285121" indent="-285121">
              <a:buClr>
                <a:srgbClr val="0092D2"/>
              </a:buClr>
              <a:buFont typeface="Arial"/>
              <a:buChar char="•"/>
            </a:pPr>
            <a:r>
              <a:rPr lang="es-ES" sz="2000" dirty="0" smtClean="0">
                <a:solidFill>
                  <a:schemeClr val="bg2">
                    <a:lumMod val="50000"/>
                  </a:schemeClr>
                </a:solidFill>
              </a:rPr>
              <a:t>Vulnerabilidades en servidores</a:t>
            </a:r>
          </a:p>
          <a:p>
            <a:pPr marL="285121" indent="-285121">
              <a:buClr>
                <a:srgbClr val="0092D2"/>
              </a:buClr>
              <a:buFont typeface="Arial"/>
              <a:buChar char="•"/>
            </a:pPr>
            <a:r>
              <a:rPr lang="es-ES" sz="2000" dirty="0" smtClean="0">
                <a:solidFill>
                  <a:schemeClr val="bg2">
                    <a:lumMod val="50000"/>
                  </a:schemeClr>
                </a:solidFill>
              </a:rPr>
              <a:t>Técnicas de </a:t>
            </a:r>
            <a:r>
              <a:rPr lang="es-ES" sz="2000" dirty="0" err="1" smtClean="0">
                <a:solidFill>
                  <a:schemeClr val="bg2">
                    <a:lumMod val="50000"/>
                  </a:schemeClr>
                </a:solidFill>
              </a:rPr>
              <a:t>worms</a:t>
            </a:r>
            <a:endParaRPr lang="es-ES" sz="2000" dirty="0" smtClean="0">
              <a:solidFill>
                <a:schemeClr val="bg2">
                  <a:lumMod val="50000"/>
                </a:schemeClr>
              </a:solidFill>
            </a:endParaRPr>
          </a:p>
          <a:p>
            <a:pPr marL="285121" indent="-285121">
              <a:buClr>
                <a:srgbClr val="0092D2"/>
              </a:buClr>
              <a:buFont typeface="Arial"/>
              <a:buChar char="•"/>
            </a:pPr>
            <a:r>
              <a:rPr lang="es-ES" sz="2000" dirty="0" smtClean="0">
                <a:solidFill>
                  <a:schemeClr val="bg2">
                    <a:lumMod val="50000"/>
                  </a:schemeClr>
                </a:solidFill>
              </a:rPr>
              <a:t>Mensaje SMS y repositorio de aplicaciones (Android)</a:t>
            </a:r>
          </a:p>
          <a:p>
            <a:pPr lvl="1">
              <a:buFont typeface="Arial"/>
              <a:buChar char="•"/>
            </a:pPr>
            <a:endParaRPr lang="en-US" sz="1100" dirty="0" smtClean="0">
              <a:latin typeface="Arial" charset="0"/>
              <a:ea typeface="Arial" charset="0"/>
              <a:cs typeface="Arial" charset="0"/>
            </a:endParaRPr>
          </a:p>
          <a:p>
            <a:pPr lvl="0">
              <a:buFontTx/>
              <a:buNone/>
            </a:pPr>
            <a:endParaRPr lang="en-US" sz="1100" dirty="0" smtClean="0">
              <a:latin typeface="Arial" charset="0"/>
              <a:ea typeface="Arial" charset="0"/>
              <a:cs typeface="Arial" charset="0"/>
            </a:endParaRPr>
          </a:p>
          <a:p>
            <a:pPr lvl="0">
              <a:buFontTx/>
              <a:buNone/>
            </a:pPr>
            <a:endParaRPr lang="en-US" sz="1100" dirty="0" smtClean="0">
              <a:latin typeface="Arial" charset="0"/>
              <a:ea typeface="Arial" charset="0"/>
              <a:cs typeface="Arial" charset="0"/>
            </a:endParaRPr>
          </a:p>
          <a:p>
            <a:pPr lvl="0">
              <a:buFontTx/>
              <a:buNone/>
            </a:pPr>
            <a:endParaRPr lang="en-US" sz="1100" dirty="0" smtClean="0">
              <a:latin typeface="Arial" charset="0"/>
              <a:ea typeface="Arial" charset="0"/>
              <a:cs typeface="Arial" charset="0"/>
            </a:endParaRPr>
          </a:p>
          <a:p>
            <a:pPr lvl="0">
              <a:buFontTx/>
              <a:buNone/>
            </a:pPr>
            <a:endParaRPr lang="en-US" sz="1100" dirty="0" smtClean="0">
              <a:latin typeface="Arial" charset="0"/>
              <a:ea typeface="Arial" charset="0"/>
              <a:cs typeface="Arial" charset="0"/>
            </a:endParaRPr>
          </a:p>
          <a:p>
            <a:pPr lvl="0">
              <a:buFontTx/>
              <a:buNone/>
            </a:pPr>
            <a:endParaRPr lang="en-US" sz="1100" dirty="0" smtClean="0">
              <a:latin typeface="Arial" charset="0"/>
              <a:ea typeface="Arial" charset="0"/>
              <a:cs typeface="Arial" charset="0"/>
            </a:endParaRPr>
          </a:p>
          <a:p>
            <a:pPr lvl="0">
              <a:buFontTx/>
              <a:buNone/>
            </a:pPr>
            <a:r>
              <a:rPr lang="en-US" sz="1100" dirty="0" smtClean="0">
                <a:latin typeface="Arial" charset="0"/>
                <a:ea typeface="Arial" charset="0"/>
                <a:cs typeface="Arial" charset="0"/>
              </a:rPr>
              <a:t>Examples</a:t>
            </a:r>
            <a:r>
              <a:rPr lang="en-US" sz="1100" baseline="0" dirty="0" smtClean="0">
                <a:latin typeface="Arial" charset="0"/>
                <a:ea typeface="Arial" charset="0"/>
                <a:cs typeface="Arial" charset="0"/>
              </a:rPr>
              <a:t> to EK </a:t>
            </a:r>
          </a:p>
          <a:p>
            <a:pPr marL="342900" indent="-342900">
              <a:buFont typeface="Arial" charset="0"/>
              <a:buChar char="•"/>
            </a:pPr>
            <a:r>
              <a:rPr lang="en-US" sz="1100" dirty="0" smtClean="0">
                <a:latin typeface="Arial" charset="0"/>
                <a:ea typeface="Arial" charset="0"/>
                <a:cs typeface="Arial" charset="0"/>
              </a:rPr>
              <a:t>Angler</a:t>
            </a:r>
          </a:p>
          <a:p>
            <a:pPr marL="342900" indent="-342900">
              <a:buFont typeface="Arial" charset="0"/>
              <a:buChar char="•"/>
            </a:pPr>
            <a:r>
              <a:rPr lang="en-US" sz="1100" dirty="0" smtClean="0">
                <a:latin typeface="Arial" charset="0"/>
                <a:ea typeface="Arial" charset="0"/>
                <a:cs typeface="Arial" charset="0"/>
              </a:rPr>
              <a:t>Rig</a:t>
            </a:r>
          </a:p>
          <a:p>
            <a:pPr marL="342900" indent="-342900">
              <a:buFont typeface="Arial" charset="0"/>
              <a:buChar char="•"/>
            </a:pPr>
            <a:r>
              <a:rPr lang="en-US" sz="1100" dirty="0" smtClean="0">
                <a:latin typeface="Arial" charset="0"/>
                <a:ea typeface="Arial" charset="0"/>
                <a:cs typeface="Arial" charset="0"/>
              </a:rPr>
              <a:t>Sweet-Orange</a:t>
            </a:r>
          </a:p>
          <a:p>
            <a:pPr marL="342900" indent="-342900">
              <a:buFont typeface="Arial" charset="0"/>
              <a:buChar char="•"/>
            </a:pPr>
            <a:r>
              <a:rPr lang="en-US" sz="1100" dirty="0" smtClean="0">
                <a:latin typeface="Arial" charset="0"/>
                <a:ea typeface="Arial" charset="0"/>
                <a:cs typeface="Arial" charset="0"/>
              </a:rPr>
              <a:t>Magnitude</a:t>
            </a:r>
          </a:p>
          <a:p>
            <a:pPr marL="342900" indent="-342900">
              <a:buFont typeface="Arial" charset="0"/>
              <a:buChar char="•"/>
            </a:pPr>
            <a:r>
              <a:rPr lang="en-US" sz="1100" dirty="0" smtClean="0">
                <a:latin typeface="Arial" charset="0"/>
                <a:ea typeface="Arial" charset="0"/>
                <a:cs typeface="Arial" charset="0"/>
              </a:rPr>
              <a:t>Nuclear</a:t>
            </a:r>
          </a:p>
          <a:p>
            <a:pPr marL="342900" indent="-342900">
              <a:buFont typeface="Arial" charset="0"/>
              <a:buChar char="•"/>
            </a:pPr>
            <a:r>
              <a:rPr lang="en-US" sz="1100" dirty="0" err="1" smtClean="0">
                <a:latin typeface="Arial" charset="0"/>
                <a:ea typeface="Arial" charset="0"/>
                <a:cs typeface="Arial" charset="0"/>
              </a:rPr>
              <a:t>Hanjuan</a:t>
            </a:r>
            <a:endParaRPr lang="en-US" sz="1100" dirty="0" smtClean="0">
              <a:latin typeface="Arial" charset="0"/>
              <a:ea typeface="Arial" charset="0"/>
              <a:cs typeface="Arial" charset="0"/>
            </a:endParaRPr>
          </a:p>
          <a:p>
            <a:pPr marL="342900" indent="-342900">
              <a:buFont typeface="Arial" charset="0"/>
              <a:buChar char="•"/>
            </a:pPr>
            <a:r>
              <a:rPr lang="en-US" sz="1100" dirty="0" smtClean="0">
                <a:latin typeface="Arial" charset="0"/>
                <a:ea typeface="Arial" charset="0"/>
                <a:cs typeface="Arial" charset="0"/>
              </a:rPr>
              <a:t>Neutrino</a:t>
            </a:r>
          </a:p>
          <a:p>
            <a:pPr marL="342900" indent="-342900">
              <a:buFont typeface="Arial" charset="0"/>
              <a:buChar char="•"/>
            </a:pPr>
            <a:r>
              <a:rPr lang="en-US" sz="1100" dirty="0" smtClean="0">
                <a:latin typeface="Arial" charset="0"/>
                <a:ea typeface="Arial" charset="0"/>
                <a:cs typeface="Arial" charset="0"/>
              </a:rPr>
              <a:t>Fiesta</a:t>
            </a:r>
          </a:p>
          <a:p>
            <a:pPr marL="342900" indent="-342900">
              <a:buFont typeface="Arial" charset="0"/>
              <a:buChar char="•"/>
            </a:pPr>
            <a:r>
              <a:rPr lang="en-US" sz="1100" dirty="0" smtClean="0">
                <a:latin typeface="Arial" charset="0"/>
                <a:ea typeface="Arial" charset="0"/>
                <a:cs typeface="Arial" charset="0"/>
              </a:rPr>
              <a:t>Hunter</a:t>
            </a:r>
          </a:p>
          <a:p>
            <a:pPr marL="342900" indent="-342900">
              <a:buFont typeface="Arial" charset="0"/>
              <a:buChar char="•"/>
            </a:pPr>
            <a:r>
              <a:rPr lang="en-US" sz="1100" dirty="0" err="1" smtClean="0">
                <a:latin typeface="Arial" charset="0"/>
                <a:ea typeface="Arial" charset="0"/>
                <a:cs typeface="Arial" charset="0"/>
              </a:rPr>
              <a:t>KaiXin</a:t>
            </a:r>
            <a:endParaRPr lang="es-ES" dirty="0"/>
          </a:p>
        </p:txBody>
      </p:sp>
      <p:sp>
        <p:nvSpPr>
          <p:cNvPr id="4" name="Slide Number Placeholder 3"/>
          <p:cNvSpPr>
            <a:spLocks noGrp="1"/>
          </p:cNvSpPr>
          <p:nvPr>
            <p:ph type="sldNum" sz="quarter" idx="10"/>
          </p:nvPr>
        </p:nvSpPr>
        <p:spPr/>
        <p:txBody>
          <a:bodyPr/>
          <a:lstStyle/>
          <a:p>
            <a:fld id="{8C72D9AE-7182-4680-8F79-479C4181FF08}" type="slidenum">
              <a:rPr lang="es-ES" smtClean="0"/>
              <a:pPr/>
              <a:t>24</a:t>
            </a:fld>
            <a:endParaRPr lang="es-ES" dirty="0"/>
          </a:p>
        </p:txBody>
      </p:sp>
    </p:spTree>
    <p:extLst>
      <p:ext uri="{BB962C8B-B14F-4D97-AF65-F5344CB8AC3E}">
        <p14:creationId xmlns:p14="http://schemas.microsoft.com/office/powerpoint/2010/main" val="1517607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indent="0">
              <a:buNone/>
            </a:pPr>
            <a:r>
              <a:rPr lang="en-US" sz="1100" dirty="0" smtClean="0">
                <a:latin typeface="Arial" charset="0"/>
                <a:ea typeface="Arial" charset="0"/>
                <a:cs typeface="Arial" charset="0"/>
              </a:rPr>
              <a:t>Email</a:t>
            </a:r>
          </a:p>
          <a:p>
            <a:pPr marL="0" indent="0">
              <a:buNone/>
            </a:pPr>
            <a:r>
              <a:rPr lang="en-US" sz="1100" dirty="0" smtClean="0">
                <a:latin typeface="Arial" charset="0"/>
                <a:ea typeface="Arial" charset="0"/>
                <a:cs typeface="Arial" charset="0"/>
              </a:rPr>
              <a:t>Sophisticated attacker toolkits that exploit vulnerabilities and silently infect victims simply by visiting a website </a:t>
            </a:r>
          </a:p>
          <a:p>
            <a:pPr lvl="1">
              <a:buFont typeface="Arial"/>
              <a:buChar char="•"/>
            </a:pPr>
            <a:r>
              <a:rPr lang="en-US" sz="1100" dirty="0" smtClean="0">
                <a:latin typeface="Arial" charset="0"/>
                <a:ea typeface="Arial" charset="0"/>
                <a:cs typeface="Arial" charset="0"/>
              </a:rPr>
              <a:t>Drop </a:t>
            </a:r>
            <a:r>
              <a:rPr lang="en-US" sz="1100" i="1" dirty="0" smtClean="0">
                <a:latin typeface="Arial" charset="0"/>
                <a:ea typeface="Arial" charset="0"/>
                <a:cs typeface="Arial" charset="0"/>
              </a:rPr>
              <a:t>any</a:t>
            </a:r>
            <a:r>
              <a:rPr lang="en-US" sz="1100" dirty="0" smtClean="0">
                <a:latin typeface="Arial" charset="0"/>
                <a:ea typeface="Arial" charset="0"/>
                <a:cs typeface="Arial" charset="0"/>
              </a:rPr>
              <a:t> malicious payload including ransomware</a:t>
            </a:r>
          </a:p>
          <a:p>
            <a:pPr lvl="1">
              <a:buFont typeface="Arial"/>
              <a:buChar char="•"/>
            </a:pPr>
            <a:r>
              <a:rPr lang="en-US" sz="1100" dirty="0" smtClean="0">
                <a:latin typeface="Arial" charset="0"/>
                <a:ea typeface="Arial" charset="0"/>
                <a:cs typeface="Arial" charset="0"/>
              </a:rPr>
              <a:t>Malicious advertisements (</a:t>
            </a:r>
            <a:r>
              <a:rPr lang="en-US" sz="1100" dirty="0" err="1" smtClean="0">
                <a:latin typeface="Arial" charset="0"/>
                <a:ea typeface="Arial" charset="0"/>
                <a:cs typeface="Arial" charset="0"/>
              </a:rPr>
              <a:t>malvertisements</a:t>
            </a:r>
            <a:r>
              <a:rPr lang="en-US" sz="1100" dirty="0" smtClean="0">
                <a:latin typeface="Arial" charset="0"/>
                <a:ea typeface="Arial" charset="0"/>
                <a:cs typeface="Arial" charset="0"/>
              </a:rPr>
              <a:t>) are often the culprit</a:t>
            </a:r>
          </a:p>
          <a:p>
            <a:pPr marL="285121" indent="-285121">
              <a:buClr>
                <a:srgbClr val="0092D2"/>
              </a:buClr>
              <a:buFont typeface="Arial"/>
              <a:buChar char="•"/>
            </a:pPr>
            <a:r>
              <a:rPr lang="es-ES" sz="2000" dirty="0" smtClean="0">
                <a:solidFill>
                  <a:schemeClr val="bg2">
                    <a:lumMod val="50000"/>
                  </a:schemeClr>
                </a:solidFill>
              </a:rPr>
              <a:t>Distribuido a través de largas campanas de spam</a:t>
            </a:r>
          </a:p>
          <a:p>
            <a:pPr marL="285121" indent="-285121">
              <a:buClr>
                <a:srgbClr val="0092D2"/>
              </a:buClr>
              <a:buFont typeface="Arial"/>
              <a:buChar char="•"/>
            </a:pPr>
            <a:r>
              <a:rPr lang="es-ES" sz="2000" dirty="0" smtClean="0">
                <a:solidFill>
                  <a:schemeClr val="bg2">
                    <a:lumMod val="50000"/>
                  </a:schemeClr>
                </a:solidFill>
              </a:rPr>
              <a:t>Enmascarado como una factura, boleta sin pagar o nota de entrega</a:t>
            </a:r>
          </a:p>
          <a:p>
            <a:pPr marL="285121" indent="-285121">
              <a:buClr>
                <a:srgbClr val="0092D2"/>
              </a:buClr>
              <a:buFont typeface="Arial"/>
              <a:buChar char="•"/>
            </a:pPr>
            <a:r>
              <a:rPr lang="es-ES" sz="2000" dirty="0" smtClean="0">
                <a:solidFill>
                  <a:schemeClr val="bg2">
                    <a:lumMod val="50000"/>
                  </a:schemeClr>
                </a:solidFill>
              </a:rPr>
              <a:t>Adjunto directamente en un email</a:t>
            </a:r>
          </a:p>
          <a:p>
            <a:pPr marL="285121" indent="-285121">
              <a:buClr>
                <a:srgbClr val="0092D2"/>
              </a:buClr>
              <a:buFont typeface="Arial"/>
              <a:buChar char="•"/>
            </a:pPr>
            <a:r>
              <a:rPr lang="es-ES" sz="2000" dirty="0" smtClean="0">
                <a:solidFill>
                  <a:schemeClr val="bg2">
                    <a:lumMod val="50000"/>
                  </a:schemeClr>
                </a:solidFill>
              </a:rPr>
              <a:t>Adjunto lanza un </a:t>
            </a:r>
            <a:r>
              <a:rPr lang="es-ES" sz="2000" dirty="0" err="1" smtClean="0">
                <a:solidFill>
                  <a:schemeClr val="bg2">
                    <a:lumMod val="50000"/>
                  </a:schemeClr>
                </a:solidFill>
              </a:rPr>
              <a:t>downloader</a:t>
            </a:r>
            <a:r>
              <a:rPr lang="es-ES" sz="2000" dirty="0" smtClean="0">
                <a:solidFill>
                  <a:schemeClr val="bg2">
                    <a:lumMod val="50000"/>
                  </a:schemeClr>
                </a:solidFill>
              </a:rPr>
              <a:t> que instala el </a:t>
            </a:r>
            <a:r>
              <a:rPr lang="es-ES" sz="2000" dirty="0" err="1" smtClean="0">
                <a:solidFill>
                  <a:schemeClr val="bg2">
                    <a:lumMod val="50000"/>
                  </a:schemeClr>
                </a:solidFill>
              </a:rPr>
              <a:t>ransomware</a:t>
            </a:r>
            <a:endParaRPr lang="es-ES" sz="2000" dirty="0" smtClean="0">
              <a:solidFill>
                <a:schemeClr val="bg2">
                  <a:lumMod val="50000"/>
                </a:schemeClr>
              </a:solidFill>
            </a:endParaRPr>
          </a:p>
          <a:p>
            <a:pPr marL="285121" indent="-285121">
              <a:buClr>
                <a:srgbClr val="0092D2"/>
              </a:buClr>
              <a:buFont typeface="Arial"/>
              <a:buChar char="•"/>
            </a:pPr>
            <a:r>
              <a:rPr lang="es-ES" sz="2000" dirty="0" smtClean="0">
                <a:solidFill>
                  <a:schemeClr val="bg2">
                    <a:lumMod val="50000"/>
                  </a:schemeClr>
                </a:solidFill>
              </a:rPr>
              <a:t>Link a un kit de explotación</a:t>
            </a:r>
          </a:p>
          <a:p>
            <a:pPr lvl="1">
              <a:buFont typeface="Arial"/>
              <a:buChar char="•"/>
            </a:pPr>
            <a:endParaRPr lang="en-US" sz="1100" dirty="0" smtClean="0">
              <a:latin typeface="Arial" charset="0"/>
              <a:ea typeface="Arial" charset="0"/>
              <a:cs typeface="Arial" charset="0"/>
            </a:endParaRPr>
          </a:p>
          <a:p>
            <a:pPr lvl="1">
              <a:buFont typeface="Arial"/>
              <a:buChar char="•"/>
            </a:pPr>
            <a:r>
              <a:rPr lang="en-US" sz="1100" dirty="0" smtClean="0">
                <a:latin typeface="Arial" charset="0"/>
                <a:ea typeface="Arial" charset="0"/>
                <a:cs typeface="Arial" charset="0"/>
              </a:rPr>
              <a:t>Kits de </a:t>
            </a:r>
            <a:r>
              <a:rPr lang="en-US" sz="1100" dirty="0" err="1" smtClean="0">
                <a:latin typeface="Arial" charset="0"/>
                <a:ea typeface="Arial" charset="0"/>
                <a:cs typeface="Arial" charset="0"/>
              </a:rPr>
              <a:t>explotacion</a:t>
            </a:r>
            <a:endParaRPr lang="en-US" sz="1100" dirty="0" smtClean="0">
              <a:latin typeface="Arial" charset="0"/>
              <a:ea typeface="Arial" charset="0"/>
              <a:cs typeface="Arial" charset="0"/>
            </a:endParaRPr>
          </a:p>
          <a:p>
            <a:pPr marL="285121" indent="-285121">
              <a:buClr>
                <a:srgbClr val="0092D2"/>
              </a:buClr>
              <a:buFont typeface="Arial"/>
              <a:buChar char="•"/>
            </a:pPr>
            <a:r>
              <a:rPr lang="es-ES" sz="2000" dirty="0" smtClean="0">
                <a:solidFill>
                  <a:schemeClr val="bg2">
                    <a:lumMod val="50000"/>
                  </a:schemeClr>
                </a:solidFill>
              </a:rPr>
              <a:t>Alojado en sitios web comprometidos y vulnerabilidades en </a:t>
            </a:r>
            <a:r>
              <a:rPr lang="es-ES" sz="2000" dirty="0" err="1" smtClean="0">
                <a:solidFill>
                  <a:schemeClr val="bg2">
                    <a:lumMod val="50000"/>
                  </a:schemeClr>
                </a:solidFill>
              </a:rPr>
              <a:t>sofware</a:t>
            </a:r>
            <a:r>
              <a:rPr lang="es-ES" sz="2000" dirty="0" smtClean="0">
                <a:solidFill>
                  <a:schemeClr val="bg2">
                    <a:lumMod val="50000"/>
                  </a:schemeClr>
                </a:solidFill>
              </a:rPr>
              <a:t> conocido</a:t>
            </a:r>
          </a:p>
          <a:p>
            <a:pPr marL="285121" indent="-285121">
              <a:buClr>
                <a:srgbClr val="0092D2"/>
              </a:buClr>
              <a:buFont typeface="Arial"/>
              <a:buChar char="•"/>
            </a:pPr>
            <a:r>
              <a:rPr lang="es-ES" sz="2000" dirty="0" smtClean="0">
                <a:solidFill>
                  <a:schemeClr val="bg2">
                    <a:lumMod val="50000"/>
                  </a:schemeClr>
                </a:solidFill>
              </a:rPr>
              <a:t>Links enviados a </a:t>
            </a:r>
            <a:r>
              <a:rPr lang="es-ES" sz="2000" dirty="0" err="1" smtClean="0">
                <a:solidFill>
                  <a:schemeClr val="bg2">
                    <a:lumMod val="50000"/>
                  </a:schemeClr>
                </a:solidFill>
              </a:rPr>
              <a:t>traves</a:t>
            </a:r>
            <a:r>
              <a:rPr lang="es-ES" sz="2000" dirty="0" smtClean="0">
                <a:solidFill>
                  <a:schemeClr val="bg2">
                    <a:lumMod val="50000"/>
                  </a:schemeClr>
                </a:solidFill>
              </a:rPr>
              <a:t> de  email, redes social o </a:t>
            </a:r>
            <a:r>
              <a:rPr lang="es-ES" sz="2000" dirty="0" err="1" smtClean="0">
                <a:solidFill>
                  <a:schemeClr val="bg2">
                    <a:lumMod val="50000"/>
                  </a:schemeClr>
                </a:solidFill>
              </a:rPr>
              <a:t>malvertisements</a:t>
            </a:r>
            <a:endParaRPr lang="es-ES" sz="2000" dirty="0" smtClean="0">
              <a:solidFill>
                <a:schemeClr val="bg2">
                  <a:lumMod val="50000"/>
                </a:schemeClr>
              </a:solidFill>
            </a:endParaRPr>
          </a:p>
          <a:p>
            <a:pPr marL="285121" indent="-285121">
              <a:buClr>
                <a:srgbClr val="0092D2"/>
              </a:buClr>
              <a:buFont typeface="Arial"/>
              <a:buChar char="•"/>
            </a:pPr>
            <a:r>
              <a:rPr lang="es-ES" sz="2000" dirty="0" err="1" smtClean="0">
                <a:solidFill>
                  <a:schemeClr val="bg2">
                    <a:lumMod val="50000"/>
                  </a:schemeClr>
                </a:solidFill>
              </a:rPr>
              <a:t>Angler</a:t>
            </a:r>
            <a:r>
              <a:rPr lang="es-ES" sz="2000" dirty="0" smtClean="0">
                <a:solidFill>
                  <a:schemeClr val="bg2">
                    <a:lumMod val="50000"/>
                  </a:schemeClr>
                </a:solidFill>
              </a:rPr>
              <a:t> fue el kit mas popular en 2015</a:t>
            </a:r>
          </a:p>
          <a:p>
            <a:pPr lvl="1">
              <a:buFont typeface="Arial"/>
              <a:buChar char="•"/>
            </a:pPr>
            <a:endParaRPr lang="en-US" sz="1100" dirty="0" smtClean="0">
              <a:latin typeface="Arial" charset="0"/>
              <a:ea typeface="Arial" charset="0"/>
              <a:cs typeface="Arial" charset="0"/>
            </a:endParaRPr>
          </a:p>
          <a:p>
            <a:pPr marL="114300" lvl="1" indent="0">
              <a:buFont typeface="Arial"/>
              <a:buNone/>
            </a:pPr>
            <a:r>
              <a:rPr lang="en-US" sz="1100" dirty="0" err="1" smtClean="0">
                <a:latin typeface="Arial" charset="0"/>
                <a:ea typeface="Arial" charset="0"/>
                <a:cs typeface="Arial" charset="0"/>
              </a:rPr>
              <a:t>Otros</a:t>
            </a:r>
            <a:r>
              <a:rPr lang="en-US" sz="1100" dirty="0" smtClean="0">
                <a:latin typeface="Arial" charset="0"/>
                <a:ea typeface="Arial" charset="0"/>
                <a:cs typeface="Arial" charset="0"/>
              </a:rPr>
              <a:t> </a:t>
            </a:r>
            <a:r>
              <a:rPr lang="en-US" sz="1100" dirty="0" err="1" smtClean="0">
                <a:latin typeface="Arial" charset="0"/>
                <a:ea typeface="Arial" charset="0"/>
                <a:cs typeface="Arial" charset="0"/>
              </a:rPr>
              <a:t>vectores</a:t>
            </a:r>
            <a:endParaRPr lang="en-US" sz="1100" dirty="0" smtClean="0">
              <a:latin typeface="Arial" charset="0"/>
              <a:ea typeface="Arial" charset="0"/>
              <a:cs typeface="Arial" charset="0"/>
            </a:endParaRPr>
          </a:p>
          <a:p>
            <a:pPr marL="285121" indent="-285121">
              <a:buClr>
                <a:srgbClr val="0092D2"/>
              </a:buClr>
              <a:buFont typeface="Arial"/>
              <a:buChar char="•"/>
            </a:pPr>
            <a:r>
              <a:rPr lang="es-ES" sz="2000" dirty="0" err="1" smtClean="0">
                <a:solidFill>
                  <a:schemeClr val="bg2">
                    <a:lumMod val="50000"/>
                  </a:schemeClr>
                </a:solidFill>
              </a:rPr>
              <a:t>Malvertisements</a:t>
            </a:r>
            <a:endParaRPr lang="es-ES" sz="2000" dirty="0" smtClean="0">
              <a:solidFill>
                <a:schemeClr val="bg2">
                  <a:lumMod val="50000"/>
                </a:schemeClr>
              </a:solidFill>
            </a:endParaRPr>
          </a:p>
          <a:p>
            <a:pPr marL="285121" indent="-285121">
              <a:buClr>
                <a:srgbClr val="0092D2"/>
              </a:buClr>
              <a:buFont typeface="Arial"/>
              <a:buChar char="•"/>
            </a:pPr>
            <a:r>
              <a:rPr lang="es-ES" sz="2000" dirty="0" smtClean="0">
                <a:solidFill>
                  <a:schemeClr val="bg2">
                    <a:lumMod val="50000"/>
                  </a:schemeClr>
                </a:solidFill>
              </a:rPr>
              <a:t>Otros malware</a:t>
            </a:r>
          </a:p>
          <a:p>
            <a:pPr marL="285121" indent="-285121">
              <a:buClr>
                <a:srgbClr val="0092D2"/>
              </a:buClr>
              <a:buFont typeface="Arial"/>
              <a:buChar char="•"/>
            </a:pPr>
            <a:r>
              <a:rPr lang="es-ES" sz="2000" dirty="0" smtClean="0">
                <a:solidFill>
                  <a:schemeClr val="bg2">
                    <a:lumMod val="50000"/>
                  </a:schemeClr>
                </a:solidFill>
              </a:rPr>
              <a:t>Ataques Fuerza-Bruta</a:t>
            </a:r>
          </a:p>
          <a:p>
            <a:pPr marL="285121" indent="-285121">
              <a:buClr>
                <a:srgbClr val="0092D2"/>
              </a:buClr>
              <a:buFont typeface="Arial"/>
              <a:buChar char="•"/>
            </a:pPr>
            <a:r>
              <a:rPr lang="es-ES" sz="2000" dirty="0" smtClean="0">
                <a:solidFill>
                  <a:schemeClr val="bg2">
                    <a:lumMod val="50000"/>
                  </a:schemeClr>
                </a:solidFill>
              </a:rPr>
              <a:t>Vulnerabilidades en servidores</a:t>
            </a:r>
          </a:p>
          <a:p>
            <a:pPr marL="285121" indent="-285121">
              <a:buClr>
                <a:srgbClr val="0092D2"/>
              </a:buClr>
              <a:buFont typeface="Arial"/>
              <a:buChar char="•"/>
            </a:pPr>
            <a:r>
              <a:rPr lang="es-ES" sz="2000" dirty="0" smtClean="0">
                <a:solidFill>
                  <a:schemeClr val="bg2">
                    <a:lumMod val="50000"/>
                  </a:schemeClr>
                </a:solidFill>
              </a:rPr>
              <a:t>Técnicas de </a:t>
            </a:r>
            <a:r>
              <a:rPr lang="es-ES" sz="2000" dirty="0" err="1" smtClean="0">
                <a:solidFill>
                  <a:schemeClr val="bg2">
                    <a:lumMod val="50000"/>
                  </a:schemeClr>
                </a:solidFill>
              </a:rPr>
              <a:t>worms</a:t>
            </a:r>
            <a:endParaRPr lang="es-ES" sz="2000" dirty="0" smtClean="0">
              <a:solidFill>
                <a:schemeClr val="bg2">
                  <a:lumMod val="50000"/>
                </a:schemeClr>
              </a:solidFill>
            </a:endParaRPr>
          </a:p>
          <a:p>
            <a:pPr marL="285121" indent="-285121">
              <a:buClr>
                <a:srgbClr val="0092D2"/>
              </a:buClr>
              <a:buFont typeface="Arial"/>
              <a:buChar char="•"/>
            </a:pPr>
            <a:r>
              <a:rPr lang="es-ES" sz="2000" dirty="0" smtClean="0">
                <a:solidFill>
                  <a:schemeClr val="bg2">
                    <a:lumMod val="50000"/>
                  </a:schemeClr>
                </a:solidFill>
              </a:rPr>
              <a:t>Mensaje SMS y repositorio de aplicaciones (Android)</a:t>
            </a:r>
          </a:p>
          <a:p>
            <a:pPr lvl="1">
              <a:buFont typeface="Arial"/>
              <a:buChar char="•"/>
            </a:pPr>
            <a:endParaRPr lang="en-US" sz="1100" dirty="0" smtClean="0">
              <a:latin typeface="Arial" charset="0"/>
              <a:ea typeface="Arial" charset="0"/>
              <a:cs typeface="Arial" charset="0"/>
            </a:endParaRPr>
          </a:p>
          <a:p>
            <a:pPr lvl="0">
              <a:buFontTx/>
              <a:buNone/>
            </a:pPr>
            <a:endParaRPr lang="en-US" sz="1100" dirty="0" smtClean="0">
              <a:latin typeface="Arial" charset="0"/>
              <a:ea typeface="Arial" charset="0"/>
              <a:cs typeface="Arial" charset="0"/>
            </a:endParaRPr>
          </a:p>
          <a:p>
            <a:pPr lvl="0">
              <a:buFontTx/>
              <a:buNone/>
            </a:pPr>
            <a:endParaRPr lang="en-US" sz="1100" dirty="0" smtClean="0">
              <a:latin typeface="Arial" charset="0"/>
              <a:ea typeface="Arial" charset="0"/>
              <a:cs typeface="Arial" charset="0"/>
            </a:endParaRPr>
          </a:p>
          <a:p>
            <a:pPr lvl="0">
              <a:buFontTx/>
              <a:buNone/>
            </a:pPr>
            <a:endParaRPr lang="en-US" sz="1100" dirty="0" smtClean="0">
              <a:latin typeface="Arial" charset="0"/>
              <a:ea typeface="Arial" charset="0"/>
              <a:cs typeface="Arial" charset="0"/>
            </a:endParaRPr>
          </a:p>
          <a:p>
            <a:pPr lvl="0">
              <a:buFontTx/>
              <a:buNone/>
            </a:pPr>
            <a:endParaRPr lang="en-US" sz="1100" dirty="0" smtClean="0">
              <a:latin typeface="Arial" charset="0"/>
              <a:ea typeface="Arial" charset="0"/>
              <a:cs typeface="Arial" charset="0"/>
            </a:endParaRPr>
          </a:p>
          <a:p>
            <a:pPr lvl="0">
              <a:buFontTx/>
              <a:buNone/>
            </a:pPr>
            <a:endParaRPr lang="en-US" sz="1100" dirty="0" smtClean="0">
              <a:latin typeface="Arial" charset="0"/>
              <a:ea typeface="Arial" charset="0"/>
              <a:cs typeface="Arial" charset="0"/>
            </a:endParaRPr>
          </a:p>
          <a:p>
            <a:pPr lvl="0">
              <a:buFontTx/>
              <a:buNone/>
            </a:pPr>
            <a:r>
              <a:rPr lang="en-US" sz="1100" dirty="0" smtClean="0">
                <a:latin typeface="Arial" charset="0"/>
                <a:ea typeface="Arial" charset="0"/>
                <a:cs typeface="Arial" charset="0"/>
              </a:rPr>
              <a:t>Examples</a:t>
            </a:r>
            <a:r>
              <a:rPr lang="en-US" sz="1100" baseline="0" dirty="0" smtClean="0">
                <a:latin typeface="Arial" charset="0"/>
                <a:ea typeface="Arial" charset="0"/>
                <a:cs typeface="Arial" charset="0"/>
              </a:rPr>
              <a:t> to EK </a:t>
            </a:r>
          </a:p>
          <a:p>
            <a:pPr marL="342900" indent="-342900">
              <a:buFont typeface="Arial" charset="0"/>
              <a:buChar char="•"/>
            </a:pPr>
            <a:r>
              <a:rPr lang="en-US" sz="1100" dirty="0" smtClean="0">
                <a:latin typeface="Arial" charset="0"/>
                <a:ea typeface="Arial" charset="0"/>
                <a:cs typeface="Arial" charset="0"/>
              </a:rPr>
              <a:t>Angler</a:t>
            </a:r>
          </a:p>
          <a:p>
            <a:pPr marL="342900" indent="-342900">
              <a:buFont typeface="Arial" charset="0"/>
              <a:buChar char="•"/>
            </a:pPr>
            <a:r>
              <a:rPr lang="en-US" sz="1100" dirty="0" smtClean="0">
                <a:latin typeface="Arial" charset="0"/>
                <a:ea typeface="Arial" charset="0"/>
                <a:cs typeface="Arial" charset="0"/>
              </a:rPr>
              <a:t>Rig</a:t>
            </a:r>
          </a:p>
          <a:p>
            <a:pPr marL="342900" indent="-342900">
              <a:buFont typeface="Arial" charset="0"/>
              <a:buChar char="•"/>
            </a:pPr>
            <a:r>
              <a:rPr lang="en-US" sz="1100" dirty="0" smtClean="0">
                <a:latin typeface="Arial" charset="0"/>
                <a:ea typeface="Arial" charset="0"/>
                <a:cs typeface="Arial" charset="0"/>
              </a:rPr>
              <a:t>Sweet-Orange</a:t>
            </a:r>
          </a:p>
          <a:p>
            <a:pPr marL="342900" indent="-342900">
              <a:buFont typeface="Arial" charset="0"/>
              <a:buChar char="•"/>
            </a:pPr>
            <a:r>
              <a:rPr lang="en-US" sz="1100" dirty="0" smtClean="0">
                <a:latin typeface="Arial" charset="0"/>
                <a:ea typeface="Arial" charset="0"/>
                <a:cs typeface="Arial" charset="0"/>
              </a:rPr>
              <a:t>Magnitude</a:t>
            </a:r>
          </a:p>
          <a:p>
            <a:pPr marL="342900" indent="-342900">
              <a:buFont typeface="Arial" charset="0"/>
              <a:buChar char="•"/>
            </a:pPr>
            <a:r>
              <a:rPr lang="en-US" sz="1100" dirty="0" smtClean="0">
                <a:latin typeface="Arial" charset="0"/>
                <a:ea typeface="Arial" charset="0"/>
                <a:cs typeface="Arial" charset="0"/>
              </a:rPr>
              <a:t>Nuclear</a:t>
            </a:r>
          </a:p>
          <a:p>
            <a:pPr marL="342900" indent="-342900">
              <a:buFont typeface="Arial" charset="0"/>
              <a:buChar char="•"/>
            </a:pPr>
            <a:r>
              <a:rPr lang="en-US" sz="1100" dirty="0" err="1" smtClean="0">
                <a:latin typeface="Arial" charset="0"/>
                <a:ea typeface="Arial" charset="0"/>
                <a:cs typeface="Arial" charset="0"/>
              </a:rPr>
              <a:t>Hanjuan</a:t>
            </a:r>
            <a:endParaRPr lang="en-US" sz="1100" dirty="0" smtClean="0">
              <a:latin typeface="Arial" charset="0"/>
              <a:ea typeface="Arial" charset="0"/>
              <a:cs typeface="Arial" charset="0"/>
            </a:endParaRPr>
          </a:p>
          <a:p>
            <a:pPr marL="342900" indent="-342900">
              <a:buFont typeface="Arial" charset="0"/>
              <a:buChar char="•"/>
            </a:pPr>
            <a:r>
              <a:rPr lang="en-US" sz="1100" dirty="0" smtClean="0">
                <a:latin typeface="Arial" charset="0"/>
                <a:ea typeface="Arial" charset="0"/>
                <a:cs typeface="Arial" charset="0"/>
              </a:rPr>
              <a:t>Neutrino</a:t>
            </a:r>
          </a:p>
          <a:p>
            <a:pPr marL="342900" indent="-342900">
              <a:buFont typeface="Arial" charset="0"/>
              <a:buChar char="•"/>
            </a:pPr>
            <a:r>
              <a:rPr lang="en-US" sz="1100" dirty="0" smtClean="0">
                <a:latin typeface="Arial" charset="0"/>
                <a:ea typeface="Arial" charset="0"/>
                <a:cs typeface="Arial" charset="0"/>
              </a:rPr>
              <a:t>Fiesta</a:t>
            </a:r>
          </a:p>
          <a:p>
            <a:pPr marL="342900" indent="-342900">
              <a:buFont typeface="Arial" charset="0"/>
              <a:buChar char="•"/>
            </a:pPr>
            <a:r>
              <a:rPr lang="en-US" sz="1100" dirty="0" smtClean="0">
                <a:latin typeface="Arial" charset="0"/>
                <a:ea typeface="Arial" charset="0"/>
                <a:cs typeface="Arial" charset="0"/>
              </a:rPr>
              <a:t>Hunter</a:t>
            </a:r>
          </a:p>
          <a:p>
            <a:pPr marL="342900" indent="-342900">
              <a:buFont typeface="Arial" charset="0"/>
              <a:buChar char="•"/>
            </a:pPr>
            <a:r>
              <a:rPr lang="en-US" sz="1100" dirty="0" err="1" smtClean="0">
                <a:latin typeface="Arial" charset="0"/>
                <a:ea typeface="Arial" charset="0"/>
                <a:cs typeface="Arial" charset="0"/>
              </a:rPr>
              <a:t>KaiXin</a:t>
            </a:r>
            <a:endParaRPr lang="es-ES" dirty="0"/>
          </a:p>
        </p:txBody>
      </p:sp>
      <p:sp>
        <p:nvSpPr>
          <p:cNvPr id="4" name="Slide Number Placeholder 3"/>
          <p:cNvSpPr>
            <a:spLocks noGrp="1"/>
          </p:cNvSpPr>
          <p:nvPr>
            <p:ph type="sldNum" sz="quarter" idx="10"/>
          </p:nvPr>
        </p:nvSpPr>
        <p:spPr/>
        <p:txBody>
          <a:bodyPr/>
          <a:lstStyle/>
          <a:p>
            <a:fld id="{8C72D9AE-7182-4680-8F79-479C4181FF08}" type="slidenum">
              <a:rPr lang="es-ES" smtClean="0"/>
              <a:pPr/>
              <a:t>25</a:t>
            </a:fld>
            <a:endParaRPr lang="es-ES" dirty="0"/>
          </a:p>
        </p:txBody>
      </p:sp>
    </p:spTree>
    <p:extLst>
      <p:ext uri="{BB962C8B-B14F-4D97-AF65-F5344CB8AC3E}">
        <p14:creationId xmlns:p14="http://schemas.microsoft.com/office/powerpoint/2010/main" val="1342491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s-ES" dirty="0"/>
          </a:p>
        </p:txBody>
      </p:sp>
      <p:sp>
        <p:nvSpPr>
          <p:cNvPr id="4" name="Slide Number Placeholder 3"/>
          <p:cNvSpPr>
            <a:spLocks noGrp="1"/>
          </p:cNvSpPr>
          <p:nvPr>
            <p:ph type="sldNum" sz="quarter" idx="10"/>
          </p:nvPr>
        </p:nvSpPr>
        <p:spPr/>
        <p:txBody>
          <a:bodyPr/>
          <a:lstStyle/>
          <a:p>
            <a:fld id="{8C72D9AE-7182-4680-8F79-479C4181FF08}" type="slidenum">
              <a:rPr lang="es-ES" smtClean="0"/>
              <a:pPr/>
              <a:t>26</a:t>
            </a:fld>
            <a:endParaRPr lang="es-ES" dirty="0"/>
          </a:p>
        </p:txBody>
      </p:sp>
    </p:spTree>
    <p:extLst>
      <p:ext uri="{BB962C8B-B14F-4D97-AF65-F5344CB8AC3E}">
        <p14:creationId xmlns:p14="http://schemas.microsoft.com/office/powerpoint/2010/main" val="3778091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36576" marR="0" lvl="0" indent="-36576" algn="l" defTabSz="914400" rtl="0" eaLnBrk="1" fontAlgn="auto" latinLnBrk="0" hangingPunct="1">
              <a:lnSpc>
                <a:spcPct val="100000"/>
              </a:lnSpc>
              <a:spcBef>
                <a:spcPts val="600"/>
              </a:spcBef>
              <a:spcAft>
                <a:spcPts val="0"/>
              </a:spcAft>
              <a:buClrTx/>
              <a:buSzPct val="25000"/>
              <a:buFont typeface="Calibri" panose="020F0502020204030204" pitchFamily="34" charset="0"/>
              <a:buChar char=" "/>
              <a:tabLst/>
              <a:defRPr/>
            </a:pP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Its</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rapidly</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raising</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the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average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price</a:t>
            </a:r>
            <a:r>
              <a:rPr lang="es-ES" sz="1100" kern="1200" dirty="0" smtClean="0">
                <a:solidFill>
                  <a:schemeClr val="tx1"/>
                </a:solidFill>
                <a:effectLst/>
                <a:latin typeface="+mn-lt"/>
                <a:ea typeface="+mn-ea"/>
                <a:cs typeface="+mn-cs"/>
              </a:rPr>
              <a:t> of </a:t>
            </a:r>
            <a:r>
              <a:rPr lang="es-ES" sz="1100" kern="1200" dirty="0" err="1" smtClean="0">
                <a:solidFill>
                  <a:schemeClr val="tx1"/>
                </a:solidFill>
                <a:effectLst/>
                <a:latin typeface="+mn-lt"/>
                <a:ea typeface="+mn-ea"/>
                <a:cs typeface="+mn-cs"/>
              </a:rPr>
              <a:t>the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ransom</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I’m</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expecting</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the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average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ransom</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price</a:t>
            </a:r>
            <a:r>
              <a:rPr lang="es-ES" sz="1100" kern="1200" dirty="0" smtClean="0">
                <a:solidFill>
                  <a:schemeClr val="tx1"/>
                </a:solidFill>
                <a:effectLst/>
                <a:latin typeface="+mn-lt"/>
                <a:ea typeface="+mn-ea"/>
                <a:cs typeface="+mn-cs"/>
              </a:rPr>
              <a:t> to be $1000 in 2017.</a:t>
            </a:r>
          </a:p>
          <a:p>
            <a:endParaRPr lang="es-ES" dirty="0"/>
          </a:p>
        </p:txBody>
      </p:sp>
      <p:sp>
        <p:nvSpPr>
          <p:cNvPr id="4" name="Slide Number Placeholder 3"/>
          <p:cNvSpPr>
            <a:spLocks noGrp="1"/>
          </p:cNvSpPr>
          <p:nvPr>
            <p:ph type="sldNum" sz="quarter" idx="10"/>
          </p:nvPr>
        </p:nvSpPr>
        <p:spPr/>
        <p:txBody>
          <a:bodyPr/>
          <a:lstStyle/>
          <a:p>
            <a:fld id="{8C72D9AE-7182-4680-8F79-479C4181FF08}" type="slidenum">
              <a:rPr lang="es-ES" smtClean="0"/>
              <a:pPr/>
              <a:t>27</a:t>
            </a:fld>
            <a:endParaRPr lang="es-ES" dirty="0"/>
          </a:p>
        </p:txBody>
      </p:sp>
    </p:spTree>
    <p:extLst>
      <p:ext uri="{BB962C8B-B14F-4D97-AF65-F5344CB8AC3E}">
        <p14:creationId xmlns:p14="http://schemas.microsoft.com/office/powerpoint/2010/main" val="2815027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576" marR="0" lvl="0" indent="-36576" algn="l" defTabSz="914400" rtl="0" eaLnBrk="1" fontAlgn="auto" latinLnBrk="0" hangingPunct="1">
              <a:lnSpc>
                <a:spcPct val="100000"/>
              </a:lnSpc>
              <a:spcBef>
                <a:spcPts val="600"/>
              </a:spcBef>
              <a:spcAft>
                <a:spcPts val="0"/>
              </a:spcAft>
              <a:buClrTx/>
              <a:buSzPct val="25000"/>
              <a:buFont typeface="Calibri" panose="020F0502020204030204" pitchFamily="34" charset="0"/>
              <a:buChar char=" "/>
              <a:tabLst/>
              <a:defRPr/>
            </a:pPr>
            <a:r>
              <a:rPr lang="es-ES" sz="1100" kern="1200" dirty="0" err="1" smtClean="0">
                <a:solidFill>
                  <a:schemeClr val="tx1"/>
                </a:solidFill>
                <a:effectLst/>
                <a:latin typeface="+mn-lt"/>
                <a:ea typeface="+mn-ea"/>
                <a:cs typeface="+mn-cs"/>
              </a:rPr>
              <a:t>It</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alerts</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the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bad</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guys</a:t>
            </a:r>
            <a:r>
              <a:rPr lang="es-ES" sz="1100" kern="1200" dirty="0" smtClean="0">
                <a:solidFill>
                  <a:schemeClr val="tx1"/>
                </a:solidFill>
                <a:effectLst/>
                <a:latin typeface="+mn-lt"/>
                <a:ea typeface="+mn-ea"/>
                <a:cs typeface="+mn-cs"/>
              </a:rPr>
              <a:t> to </a:t>
            </a:r>
            <a:r>
              <a:rPr lang="es-ES" sz="1100" kern="1200" dirty="0" err="1" smtClean="0">
                <a:solidFill>
                  <a:schemeClr val="tx1"/>
                </a:solidFill>
                <a:effectLst/>
                <a:latin typeface="+mn-lt"/>
                <a:ea typeface="+mn-ea"/>
                <a:cs typeface="+mn-cs"/>
              </a:rPr>
              <a:t>who</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is</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willing</a:t>
            </a:r>
            <a:r>
              <a:rPr lang="es-ES" sz="1100" kern="1200" dirty="0" smtClean="0">
                <a:solidFill>
                  <a:schemeClr val="tx1"/>
                </a:solidFill>
                <a:effectLst/>
                <a:latin typeface="+mn-lt"/>
                <a:ea typeface="+mn-ea"/>
                <a:cs typeface="+mn-cs"/>
              </a:rPr>
              <a:t> to </a:t>
            </a:r>
            <a:r>
              <a:rPr lang="es-ES" sz="1100" kern="1200" dirty="0" err="1" smtClean="0">
                <a:solidFill>
                  <a:schemeClr val="tx1"/>
                </a:solidFill>
                <a:effectLst/>
                <a:latin typeface="+mn-lt"/>
                <a:ea typeface="+mn-ea"/>
                <a:cs typeface="+mn-cs"/>
              </a:rPr>
              <a:t>pay</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They</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make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people</a:t>
            </a:r>
            <a:r>
              <a:rPr lang="es-ES" sz="1100" kern="1200" dirty="0" smtClean="0">
                <a:solidFill>
                  <a:schemeClr val="tx1"/>
                </a:solidFill>
                <a:effectLst/>
                <a:latin typeface="+mn-lt"/>
                <a:ea typeface="+mn-ea"/>
                <a:cs typeface="+mn-cs"/>
              </a:rPr>
              <a:t> targets. (</a:t>
            </a:r>
            <a:r>
              <a:rPr lang="es-ES" sz="1100" kern="1200" dirty="0" err="1" smtClean="0">
                <a:solidFill>
                  <a:schemeClr val="tx1"/>
                </a:solidFill>
                <a:effectLst/>
                <a:latin typeface="+mn-lt"/>
                <a:ea typeface="+mn-ea"/>
                <a:cs typeface="+mn-cs"/>
              </a:rPr>
              <a:t>The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fence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is</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representative</a:t>
            </a:r>
            <a:r>
              <a:rPr lang="es-ES" sz="1100" kern="1200" dirty="0" smtClean="0">
                <a:solidFill>
                  <a:schemeClr val="tx1"/>
                </a:solidFill>
                <a:effectLst/>
                <a:latin typeface="+mn-lt"/>
                <a:ea typeface="+mn-ea"/>
                <a:cs typeface="+mn-cs"/>
              </a:rPr>
              <a:t> of </a:t>
            </a:r>
            <a:r>
              <a:rPr lang="es-ES" sz="1100" kern="1200" dirty="0" err="1" smtClean="0">
                <a:solidFill>
                  <a:schemeClr val="tx1"/>
                </a:solidFill>
                <a:effectLst/>
                <a:latin typeface="+mn-lt"/>
                <a:ea typeface="+mn-ea"/>
                <a:cs typeface="+mn-cs"/>
              </a:rPr>
              <a:t>what</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traveling</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salesmen</a:t>
            </a:r>
            <a:r>
              <a:rPr lang="es-ES" sz="1100" kern="1200" dirty="0" smtClean="0">
                <a:solidFill>
                  <a:schemeClr val="tx1"/>
                </a:solidFill>
                <a:effectLst/>
                <a:latin typeface="+mn-lt"/>
                <a:ea typeface="+mn-ea"/>
                <a:cs typeface="+mn-cs"/>
              </a:rPr>
              <a:t> and con </a:t>
            </a:r>
            <a:r>
              <a:rPr lang="es-ES" sz="1100" kern="1200" dirty="0" err="1" smtClean="0">
                <a:solidFill>
                  <a:schemeClr val="tx1"/>
                </a:solidFill>
                <a:effectLst/>
                <a:latin typeface="+mn-lt"/>
                <a:ea typeface="+mn-ea"/>
                <a:cs typeface="+mn-cs"/>
              </a:rPr>
              <a:t>artists</a:t>
            </a:r>
            <a:r>
              <a:rPr lang="es-ES" sz="1100" kern="1200" dirty="0" smtClean="0">
                <a:solidFill>
                  <a:schemeClr val="tx1"/>
                </a:solidFill>
                <a:effectLst/>
                <a:latin typeface="+mn-lt"/>
                <a:ea typeface="+mn-ea"/>
                <a:cs typeface="+mn-cs"/>
              </a:rPr>
              <a:t> in </a:t>
            </a:r>
            <a:r>
              <a:rPr lang="es-ES" sz="1100" kern="1200" dirty="0" err="1" smtClean="0">
                <a:solidFill>
                  <a:schemeClr val="tx1"/>
                </a:solidFill>
                <a:effectLst/>
                <a:latin typeface="+mn-lt"/>
                <a:ea typeface="+mn-ea"/>
                <a:cs typeface="+mn-cs"/>
              </a:rPr>
              <a:t>the</a:t>
            </a:r>
            <a:r>
              <a:rPr lang="es-ES" sz="1100" kern="1200" dirty="0" smtClean="0">
                <a:solidFill>
                  <a:schemeClr val="tx1"/>
                </a:solidFill>
                <a:effectLst/>
                <a:latin typeface="+mn-lt"/>
                <a:ea typeface="+mn-ea"/>
                <a:cs typeface="+mn-cs"/>
              </a:rPr>
              <a:t> US </a:t>
            </a:r>
            <a:r>
              <a:rPr lang="es-ES" sz="1100" kern="1200" dirty="0" err="1" smtClean="0">
                <a:solidFill>
                  <a:schemeClr val="tx1"/>
                </a:solidFill>
                <a:effectLst/>
                <a:latin typeface="+mn-lt"/>
                <a:ea typeface="+mn-ea"/>
                <a:cs typeface="+mn-cs"/>
              </a:rPr>
              <a:t>did</a:t>
            </a:r>
            <a:r>
              <a:rPr lang="es-ES" sz="1100" kern="1200" dirty="0" smtClean="0">
                <a:solidFill>
                  <a:schemeClr val="tx1"/>
                </a:solidFill>
                <a:effectLst/>
                <a:latin typeface="+mn-lt"/>
                <a:ea typeface="+mn-ea"/>
                <a:cs typeface="+mn-cs"/>
              </a:rPr>
              <a:t> in </a:t>
            </a:r>
            <a:r>
              <a:rPr lang="es-ES" sz="1100" kern="1200" dirty="0" err="1" smtClean="0">
                <a:solidFill>
                  <a:schemeClr val="tx1"/>
                </a:solidFill>
                <a:effectLst/>
                <a:latin typeface="+mn-lt"/>
                <a:ea typeface="+mn-ea"/>
                <a:cs typeface="+mn-cs"/>
              </a:rPr>
              <a:t>the</a:t>
            </a:r>
            <a:r>
              <a:rPr lang="es-ES" sz="1100" kern="1200" dirty="0" smtClean="0">
                <a:solidFill>
                  <a:schemeClr val="tx1"/>
                </a:solidFill>
                <a:effectLst/>
                <a:latin typeface="+mn-lt"/>
                <a:ea typeface="+mn-ea"/>
                <a:cs typeface="+mn-cs"/>
              </a:rPr>
              <a:t> 30s and 40s. </a:t>
            </a:r>
            <a:r>
              <a:rPr lang="es-ES" sz="1100" kern="1200" dirty="0" err="1" smtClean="0">
                <a:solidFill>
                  <a:schemeClr val="tx1"/>
                </a:solidFill>
                <a:effectLst/>
                <a:latin typeface="+mn-lt"/>
                <a:ea typeface="+mn-ea"/>
                <a:cs typeface="+mn-cs"/>
              </a:rPr>
              <a:t>They</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put</a:t>
            </a:r>
            <a:r>
              <a:rPr lang="es-ES" sz="1100" kern="1200" dirty="0" smtClean="0">
                <a:solidFill>
                  <a:schemeClr val="tx1"/>
                </a:solidFill>
                <a:effectLst/>
                <a:latin typeface="+mn-lt"/>
                <a:ea typeface="+mn-ea"/>
                <a:cs typeface="+mn-cs"/>
              </a:rPr>
              <a:t> a </a:t>
            </a:r>
            <a:r>
              <a:rPr lang="es-ES" sz="1100" kern="1200" dirty="0" err="1" smtClean="0">
                <a:solidFill>
                  <a:schemeClr val="tx1"/>
                </a:solidFill>
                <a:effectLst/>
                <a:latin typeface="+mn-lt"/>
                <a:ea typeface="+mn-ea"/>
                <a:cs typeface="+mn-cs"/>
              </a:rPr>
              <a:t>notch</a:t>
            </a:r>
            <a:r>
              <a:rPr lang="es-ES" sz="1100" kern="1200" dirty="0" smtClean="0">
                <a:solidFill>
                  <a:schemeClr val="tx1"/>
                </a:solidFill>
                <a:effectLst/>
                <a:latin typeface="+mn-lt"/>
                <a:ea typeface="+mn-ea"/>
                <a:cs typeface="+mn-cs"/>
              </a:rPr>
              <a:t> in </a:t>
            </a:r>
            <a:r>
              <a:rPr lang="es-ES" sz="1100" kern="1200" dirty="0" err="1" smtClean="0">
                <a:solidFill>
                  <a:schemeClr val="tx1"/>
                </a:solidFill>
                <a:effectLst/>
                <a:latin typeface="+mn-lt"/>
                <a:ea typeface="+mn-ea"/>
                <a:cs typeface="+mn-cs"/>
              </a:rPr>
              <a:t>the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fences</a:t>
            </a:r>
            <a:r>
              <a:rPr lang="es-ES" sz="1100" kern="1200" dirty="0" smtClean="0">
                <a:solidFill>
                  <a:schemeClr val="tx1"/>
                </a:solidFill>
                <a:effectLst/>
                <a:latin typeface="+mn-lt"/>
                <a:ea typeface="+mn-ea"/>
                <a:cs typeface="+mn-cs"/>
              </a:rPr>
              <a:t> of </a:t>
            </a:r>
            <a:r>
              <a:rPr lang="es-ES" sz="1100" kern="1200" dirty="0" err="1" smtClean="0">
                <a:solidFill>
                  <a:schemeClr val="tx1"/>
                </a:solidFill>
                <a:effectLst/>
                <a:latin typeface="+mn-lt"/>
                <a:ea typeface="+mn-ea"/>
                <a:cs typeface="+mn-cs"/>
              </a:rPr>
              <a:t>people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they</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easily</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took</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advantage</a:t>
            </a:r>
            <a:r>
              <a:rPr lang="es-ES" sz="1100" kern="1200" dirty="0" smtClean="0">
                <a:solidFill>
                  <a:schemeClr val="tx1"/>
                </a:solidFill>
                <a:effectLst/>
                <a:latin typeface="+mn-lt"/>
                <a:ea typeface="+mn-ea"/>
                <a:cs typeface="+mn-cs"/>
              </a:rPr>
              <a:t> of.  </a:t>
            </a:r>
            <a:r>
              <a:rPr lang="es-ES" sz="1100" kern="1200" dirty="0" err="1" smtClean="0">
                <a:solidFill>
                  <a:schemeClr val="tx1"/>
                </a:solidFill>
                <a:effectLst/>
                <a:latin typeface="+mn-lt"/>
                <a:ea typeface="+mn-ea"/>
                <a:cs typeface="+mn-cs"/>
              </a:rPr>
              <a:t>Then</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when</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the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came</a:t>
            </a:r>
            <a:r>
              <a:rPr lang="es-ES" sz="1100" kern="1200" dirty="0" smtClean="0">
                <a:solidFill>
                  <a:schemeClr val="tx1"/>
                </a:solidFill>
                <a:effectLst/>
                <a:latin typeface="+mn-lt"/>
                <a:ea typeface="+mn-ea"/>
                <a:cs typeface="+mn-cs"/>
              </a:rPr>
              <a:t> to </a:t>
            </a:r>
            <a:r>
              <a:rPr lang="es-ES" sz="1100" kern="1200" dirty="0" err="1" smtClean="0">
                <a:solidFill>
                  <a:schemeClr val="tx1"/>
                </a:solidFill>
                <a:effectLst/>
                <a:latin typeface="+mn-lt"/>
                <a:ea typeface="+mn-ea"/>
                <a:cs typeface="+mn-cs"/>
              </a:rPr>
              <a:t>town</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the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next</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year</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they</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would</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know</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who</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was</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an</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easy</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mark</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Today</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many</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ransomware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threats</a:t>
            </a:r>
            <a:r>
              <a:rPr lang="es-ES" sz="1100" kern="1200" dirty="0" smtClean="0">
                <a:solidFill>
                  <a:schemeClr val="tx1"/>
                </a:solidFill>
                <a:effectLst/>
                <a:latin typeface="+mn-lt"/>
                <a:ea typeface="+mn-ea"/>
                <a:cs typeface="+mn-cs"/>
              </a:rPr>
              <a:t> are </a:t>
            </a:r>
            <a:r>
              <a:rPr lang="es-ES" sz="1100" kern="1200" dirty="0" err="1" smtClean="0">
                <a:solidFill>
                  <a:schemeClr val="tx1"/>
                </a:solidFill>
                <a:effectLst/>
                <a:latin typeface="+mn-lt"/>
                <a:ea typeface="+mn-ea"/>
                <a:cs typeface="+mn-cs"/>
              </a:rPr>
              <a:t>now</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also</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downloading</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other</a:t>
            </a:r>
            <a:r>
              <a:rPr lang="es-ES" sz="1100" kern="1200" dirty="0" smtClean="0">
                <a:solidFill>
                  <a:schemeClr val="tx1"/>
                </a:solidFill>
                <a:effectLst/>
                <a:latin typeface="+mn-lt"/>
                <a:ea typeface="+mn-ea"/>
                <a:cs typeface="+mn-cs"/>
              </a:rPr>
              <a:t> malware.</a:t>
            </a:r>
          </a:p>
          <a:p>
            <a:endParaRPr lang="es-ES" dirty="0"/>
          </a:p>
        </p:txBody>
      </p:sp>
      <p:sp>
        <p:nvSpPr>
          <p:cNvPr id="4" name="Slide Number Placeholder 3"/>
          <p:cNvSpPr>
            <a:spLocks noGrp="1"/>
          </p:cNvSpPr>
          <p:nvPr>
            <p:ph type="sldNum" sz="quarter" idx="10"/>
          </p:nvPr>
        </p:nvSpPr>
        <p:spPr/>
        <p:txBody>
          <a:bodyPr/>
          <a:lstStyle/>
          <a:p>
            <a:fld id="{8C72D9AE-7182-4680-8F79-479C4181FF08}" type="slidenum">
              <a:rPr lang="es-ES" smtClean="0"/>
              <a:pPr/>
              <a:t>28</a:t>
            </a:fld>
            <a:endParaRPr lang="es-ES" dirty="0"/>
          </a:p>
        </p:txBody>
      </p:sp>
    </p:spTree>
    <p:extLst>
      <p:ext uri="{BB962C8B-B14F-4D97-AF65-F5344CB8AC3E}">
        <p14:creationId xmlns:p14="http://schemas.microsoft.com/office/powerpoint/2010/main" val="2743719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6576" marR="0" lvl="0" indent="-36576" algn="l" defTabSz="914400" rtl="0" eaLnBrk="1" fontAlgn="auto" latinLnBrk="0" hangingPunct="1">
              <a:lnSpc>
                <a:spcPct val="100000"/>
              </a:lnSpc>
              <a:spcBef>
                <a:spcPts val="600"/>
              </a:spcBef>
              <a:spcAft>
                <a:spcPts val="0"/>
              </a:spcAft>
              <a:buClrTx/>
              <a:buSzPct val="25000"/>
              <a:buFont typeface="Calibri" panose="020F0502020204030204" pitchFamily="34" charset="0"/>
              <a:buChar char=" "/>
              <a:tabLst/>
              <a:defRPr/>
            </a:pPr>
            <a:r>
              <a:rPr lang="es-ES" sz="1100" kern="1200" dirty="0" err="1" smtClean="0">
                <a:solidFill>
                  <a:schemeClr val="tx1"/>
                </a:solidFill>
                <a:effectLst/>
                <a:latin typeface="+mn-lt"/>
                <a:ea typeface="+mn-ea"/>
                <a:cs typeface="+mn-cs"/>
              </a:rPr>
              <a:t>This</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is</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especially</a:t>
            </a:r>
            <a:r>
              <a:rPr lang="es-ES" sz="1100" kern="1200" dirty="0" smtClean="0">
                <a:solidFill>
                  <a:schemeClr val="tx1"/>
                </a:solidFill>
                <a:effectLst/>
                <a:latin typeface="+mn-lt"/>
                <a:ea typeface="+mn-ea"/>
                <a:cs typeface="+mn-cs"/>
              </a:rPr>
              <a:t> true </a:t>
            </a:r>
            <a:r>
              <a:rPr lang="es-ES" sz="1100" kern="1200" dirty="0" err="1" smtClean="0">
                <a:solidFill>
                  <a:schemeClr val="tx1"/>
                </a:solidFill>
                <a:effectLst/>
                <a:latin typeface="+mn-lt"/>
                <a:ea typeface="+mn-ea"/>
                <a:cs typeface="+mn-cs"/>
              </a:rPr>
              <a:t>because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if</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you</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pay</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the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ransom</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the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ransomware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authors</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unencrypt</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the</a:t>
            </a:r>
            <a:r>
              <a:rPr lang="es-ES" sz="1100" kern="1200" dirty="0" smtClean="0">
                <a:solidFill>
                  <a:schemeClr val="tx1"/>
                </a:solidFill>
                <a:effectLst/>
                <a:latin typeface="+mn-lt"/>
                <a:ea typeface="+mn-ea"/>
                <a:cs typeface="+mn-cs"/>
              </a:rPr>
              <a:t> files, </a:t>
            </a:r>
            <a:r>
              <a:rPr lang="es-ES" sz="1100" kern="1200" dirty="0" err="1" smtClean="0">
                <a:solidFill>
                  <a:schemeClr val="tx1"/>
                </a:solidFill>
                <a:effectLst/>
                <a:latin typeface="+mn-lt"/>
                <a:ea typeface="+mn-ea"/>
                <a:cs typeface="+mn-cs"/>
              </a:rPr>
              <a:t>but</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they</a:t>
            </a:r>
            <a:r>
              <a:rPr lang="es-ES" sz="1100" kern="1200" dirty="0" smtClean="0">
                <a:solidFill>
                  <a:schemeClr val="tx1"/>
                </a:solidFill>
                <a:effectLst/>
                <a:latin typeface="+mn-lt"/>
                <a:ea typeface="+mn-ea"/>
                <a:cs typeface="+mn-cs"/>
              </a:rPr>
              <a:t> do </a:t>
            </a:r>
            <a:r>
              <a:rPr lang="es-ES" sz="1100" kern="1200" dirty="0" err="1" smtClean="0">
                <a:solidFill>
                  <a:schemeClr val="tx1"/>
                </a:solidFill>
                <a:effectLst/>
                <a:latin typeface="+mn-lt"/>
                <a:ea typeface="+mn-ea"/>
                <a:cs typeface="+mn-cs"/>
              </a:rPr>
              <a:t>not</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remove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the</a:t>
            </a:r>
            <a:r>
              <a:rPr lang="es-ES" sz="1100" kern="1200" dirty="0" smtClean="0">
                <a:solidFill>
                  <a:schemeClr val="tx1"/>
                </a:solidFill>
                <a:effectLst/>
                <a:latin typeface="+mn-lt"/>
                <a:ea typeface="+mn-ea"/>
                <a:cs typeface="+mn-cs"/>
              </a:rPr>
              <a:t> malware.  </a:t>
            </a:r>
            <a:r>
              <a:rPr lang="es-ES" sz="1100" kern="1200" dirty="0" err="1" smtClean="0">
                <a:solidFill>
                  <a:schemeClr val="tx1"/>
                </a:solidFill>
                <a:effectLst/>
                <a:latin typeface="+mn-lt"/>
                <a:ea typeface="+mn-ea"/>
                <a:cs typeface="+mn-cs"/>
              </a:rPr>
              <a:t>This</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slide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visually</a:t>
            </a:r>
            <a:r>
              <a:rPr lang="es-ES" sz="1100" kern="1200" dirty="0" smtClean="0">
                <a:solidFill>
                  <a:schemeClr val="tx1"/>
                </a:solidFill>
                <a:effectLst/>
                <a:latin typeface="+mn-lt"/>
                <a:ea typeface="+mn-ea"/>
                <a:cs typeface="+mn-cs"/>
              </a:rPr>
              <a:t> shows </a:t>
            </a:r>
            <a:r>
              <a:rPr lang="es-ES" sz="1100" kern="1200" dirty="0" err="1" smtClean="0">
                <a:solidFill>
                  <a:schemeClr val="tx1"/>
                </a:solidFill>
                <a:effectLst/>
                <a:latin typeface="+mn-lt"/>
                <a:ea typeface="+mn-ea"/>
                <a:cs typeface="+mn-cs"/>
              </a:rPr>
              <a:t>the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encryption</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going</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away</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but</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the</a:t>
            </a:r>
            <a:r>
              <a:rPr lang="es-ES" sz="1100" kern="1200" dirty="0" smtClean="0">
                <a:solidFill>
                  <a:schemeClr val="tx1"/>
                </a:solidFill>
                <a:effectLst/>
                <a:latin typeface="+mn-lt"/>
                <a:ea typeface="+mn-ea"/>
                <a:cs typeface="+mn-cs"/>
              </a:rPr>
              <a:t> malware </a:t>
            </a:r>
            <a:r>
              <a:rPr lang="es-ES" sz="1100" kern="1200" dirty="0" err="1" smtClean="0">
                <a:solidFill>
                  <a:schemeClr val="tx1"/>
                </a:solidFill>
                <a:effectLst/>
                <a:latin typeface="+mn-lt"/>
                <a:ea typeface="+mn-ea"/>
                <a:cs typeface="+mn-cs"/>
              </a:rPr>
              <a:t>remaining</a:t>
            </a:r>
            <a:r>
              <a:rPr lang="es-ES" sz="11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s-ES" smtClean="0"/>
              <a:pPr/>
              <a:t>29</a:t>
            </a:fld>
            <a:endParaRPr lang="es-ES" dirty="0"/>
          </a:p>
        </p:txBody>
      </p:sp>
    </p:spTree>
    <p:extLst>
      <p:ext uri="{BB962C8B-B14F-4D97-AF65-F5344CB8AC3E}">
        <p14:creationId xmlns:p14="http://schemas.microsoft.com/office/powerpoint/2010/main" val="39552110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576" marR="0" lvl="0" indent="-36576" algn="l" defTabSz="914400" rtl="0" eaLnBrk="1" fontAlgn="auto" latinLnBrk="0" hangingPunct="1">
              <a:lnSpc>
                <a:spcPct val="100000"/>
              </a:lnSpc>
              <a:spcBef>
                <a:spcPts val="600"/>
              </a:spcBef>
              <a:spcAft>
                <a:spcPts val="0"/>
              </a:spcAft>
              <a:buClrTx/>
              <a:buSzPct val="25000"/>
              <a:buFont typeface="Calibri" panose="020F0502020204030204" pitchFamily="34" charset="0"/>
              <a:buChar char=" "/>
              <a:tabLst/>
              <a:defRPr/>
            </a:pPr>
            <a:r>
              <a:rPr lang="es-ES" sz="1100" kern="1200" dirty="0" err="1" smtClean="0">
                <a:solidFill>
                  <a:schemeClr val="tx1"/>
                </a:solidFill>
                <a:effectLst/>
                <a:latin typeface="+mn-lt"/>
                <a:ea typeface="+mn-ea"/>
                <a:cs typeface="+mn-cs"/>
              </a:rPr>
              <a:t>It</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also</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marks</a:t>
            </a:r>
            <a:r>
              <a:rPr lang="es-ES" sz="1100" kern="1200" dirty="0" smtClean="0">
                <a:solidFill>
                  <a:schemeClr val="tx1"/>
                </a:solidFill>
                <a:effectLst/>
                <a:latin typeface="+mn-lt"/>
                <a:ea typeface="+mn-ea"/>
                <a:cs typeface="+mn-cs"/>
              </a:rPr>
              <a:t> and </a:t>
            </a:r>
            <a:r>
              <a:rPr lang="es-ES" sz="1100" kern="1200" dirty="0" err="1" smtClean="0">
                <a:solidFill>
                  <a:schemeClr val="tx1"/>
                </a:solidFill>
                <a:effectLst/>
                <a:latin typeface="+mn-lt"/>
                <a:ea typeface="+mn-ea"/>
                <a:cs typeface="+mn-cs"/>
              </a:rPr>
              <a:t>industry</a:t>
            </a:r>
            <a:r>
              <a:rPr lang="es-ES" sz="1100" kern="1200" dirty="0" smtClean="0">
                <a:solidFill>
                  <a:schemeClr val="tx1"/>
                </a:solidFill>
                <a:effectLst/>
                <a:latin typeface="+mn-lt"/>
                <a:ea typeface="+mn-ea"/>
                <a:cs typeface="+mn-cs"/>
              </a:rPr>
              <a:t> as </a:t>
            </a:r>
            <a:r>
              <a:rPr lang="es-ES" sz="1100" kern="1200" dirty="0" err="1" smtClean="0">
                <a:solidFill>
                  <a:schemeClr val="tx1"/>
                </a:solidFill>
                <a:effectLst/>
                <a:latin typeface="+mn-lt"/>
                <a:ea typeface="+mn-ea"/>
                <a:cs typeface="+mn-cs"/>
              </a:rPr>
              <a:t>an</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easy</a:t>
            </a:r>
            <a:r>
              <a:rPr lang="es-ES" sz="1100" kern="1200" dirty="0" smtClean="0">
                <a:solidFill>
                  <a:schemeClr val="tx1"/>
                </a:solidFill>
                <a:effectLst/>
                <a:latin typeface="+mn-lt"/>
                <a:ea typeface="+mn-ea"/>
                <a:cs typeface="+mn-cs"/>
              </a:rPr>
              <a:t> target.  (</a:t>
            </a:r>
            <a:r>
              <a:rPr lang="es-ES" sz="1100" kern="1200" dirty="0" err="1" smtClean="0">
                <a:solidFill>
                  <a:schemeClr val="tx1"/>
                </a:solidFill>
                <a:effectLst/>
                <a:latin typeface="+mn-lt"/>
                <a:ea typeface="+mn-ea"/>
                <a:cs typeface="+mn-cs"/>
              </a:rPr>
              <a:t>My</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fence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analogy</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again</a:t>
            </a:r>
            <a:r>
              <a:rPr lang="es-ES" sz="1100" kern="1200" dirty="0" smtClean="0">
                <a:solidFill>
                  <a:schemeClr val="tx1"/>
                </a:solidFill>
                <a:effectLst/>
                <a:latin typeface="+mn-lt"/>
                <a:ea typeface="+mn-ea"/>
                <a:cs typeface="+mn-cs"/>
              </a:rPr>
              <a:t>).</a:t>
            </a:r>
          </a:p>
          <a:p>
            <a:endParaRPr lang="es-ES" dirty="0"/>
          </a:p>
        </p:txBody>
      </p:sp>
      <p:sp>
        <p:nvSpPr>
          <p:cNvPr id="4" name="Slide Number Placeholder 3"/>
          <p:cNvSpPr>
            <a:spLocks noGrp="1"/>
          </p:cNvSpPr>
          <p:nvPr>
            <p:ph type="sldNum" sz="quarter" idx="10"/>
          </p:nvPr>
        </p:nvSpPr>
        <p:spPr/>
        <p:txBody>
          <a:bodyPr/>
          <a:lstStyle/>
          <a:p>
            <a:fld id="{8C72D9AE-7182-4680-8F79-479C4181FF08}" type="slidenum">
              <a:rPr lang="es-ES" smtClean="0"/>
              <a:pPr/>
              <a:t>30</a:t>
            </a:fld>
            <a:endParaRPr lang="es-ES" dirty="0"/>
          </a:p>
        </p:txBody>
      </p:sp>
    </p:spTree>
    <p:extLst>
      <p:ext uri="{BB962C8B-B14F-4D97-AF65-F5344CB8AC3E}">
        <p14:creationId xmlns:p14="http://schemas.microsoft.com/office/powerpoint/2010/main" val="3920304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25" y="296863"/>
            <a:ext cx="3557588" cy="2006600"/>
          </a:xfrm>
        </p:spPr>
      </p:sp>
      <p:sp>
        <p:nvSpPr>
          <p:cNvPr id="3" name="Notes Placeholder 2"/>
          <p:cNvSpPr>
            <a:spLocks noGrp="1"/>
          </p:cNvSpPr>
          <p:nvPr>
            <p:ph type="body" idx="1"/>
          </p:nvPr>
        </p:nvSpPr>
        <p:spPr/>
        <p:txBody>
          <a:bodyPr>
            <a:normAutofit/>
          </a:bodyPr>
          <a:lstStyle/>
          <a:p>
            <a:r>
              <a:rPr lang="es-ES_tradnl" noProof="0" dirty="0" smtClean="0"/>
              <a:t>No es el entorno distribuido y diversificado que TI debe mantener, o las exigencias de los usuarios que están causando ese constante escenario de incendios para TI - es el escenario de amenazas en evolución.</a:t>
            </a:r>
            <a:r>
              <a:rPr lang="es-ES_tradnl" baseline="0" noProof="0" dirty="0" smtClean="0"/>
              <a:t>  </a:t>
            </a:r>
          </a:p>
          <a:p>
            <a:endParaRPr lang="es-ES_tradnl" baseline="0" noProof="0" dirty="0" smtClean="0"/>
          </a:p>
          <a:p>
            <a:r>
              <a:rPr lang="es-ES_tradnl" noProof="0" dirty="0" smtClean="0"/>
              <a:t>El escenario de amenazas está aumentando rápidamente en número y complejidad. En 2 </a:t>
            </a:r>
            <a:r>
              <a:rPr lang="es-ES_tradnl" noProof="0" dirty="0" err="1" smtClean="0"/>
              <a:t>dias</a:t>
            </a:r>
            <a:r>
              <a:rPr lang="es-ES_tradnl" noProof="0" dirty="0" smtClean="0"/>
              <a:t> vemos todo lo que pasaba</a:t>
            </a:r>
            <a:r>
              <a:rPr lang="es-ES_tradnl" baseline="0" noProof="0" dirty="0" smtClean="0"/>
              <a:t> en el 2008. </a:t>
            </a:r>
            <a:r>
              <a:rPr lang="es-ES_tradnl" noProof="0" dirty="0" smtClean="0"/>
              <a:t> En promedio, Symantec observa más de 1 millón de nuevas variantes de malware creadas diariamente.  No es solo la cantidad de amenazas que está creciendo de manera considerable, sino también malware se está tornando más inteligente y sofisticado. </a:t>
            </a:r>
          </a:p>
          <a:p>
            <a:endParaRPr lang="es-ES_tradnl" noProof="0" dirty="0" smtClean="0"/>
          </a:p>
          <a:p>
            <a:r>
              <a:rPr lang="es-ES_tradnl" noProof="0" dirty="0" smtClean="0"/>
              <a:t>Actualmente, los ataques dirigidos y vulnerabilidades de día cero son las dos amenazas avanzadas más comunes. Una vulnerabilidad de día cero puede ocasionar varios ataques, pues cualquier persona podría fácilmente aprovechar un </a:t>
            </a:r>
            <a:r>
              <a:rPr lang="es-ES_tradnl" noProof="0" dirty="0" err="1" smtClean="0"/>
              <a:t>toolkit</a:t>
            </a:r>
            <a:r>
              <a:rPr lang="es-ES_tradnl" noProof="0" dirty="0" smtClean="0"/>
              <a:t> de malware para lanzar ataques maliciosos. Asimismo, las vulnerabilidades de día cero son descubiertas solamente después que son exploradas por grupos de ataque. Symantec encontró 10 vulnerabilidades durante un mes del año pasado, pero puede haber muchas más que aún no fueron descubiertas y que los grupos de ataques las están manteniendo para si mismos por el momento. </a:t>
            </a:r>
          </a:p>
          <a:p>
            <a:endParaRPr lang="es-ES_tradnl" b="1" noProof="0" dirty="0" smtClean="0"/>
          </a:p>
        </p:txBody>
      </p:sp>
      <p:sp>
        <p:nvSpPr>
          <p:cNvPr id="4" name="Slide Number Placeholder 3"/>
          <p:cNvSpPr>
            <a:spLocks noGrp="1"/>
          </p:cNvSpPr>
          <p:nvPr>
            <p:ph type="sldNum" sz="quarter" idx="10"/>
          </p:nvPr>
        </p:nvSpPr>
        <p:spPr/>
        <p:txBody>
          <a:bodyPr/>
          <a:lstStyle/>
          <a:p>
            <a:fld id="{30E7D1CD-BFD4-4ABC-968E-8F8C8D8324B4}" type="slidenum">
              <a:rPr lang="en-GB" smtClean="0"/>
              <a:pPr/>
              <a:t>3</a:t>
            </a:fld>
            <a:endParaRPr lang="en-GB" dirty="0"/>
          </a:p>
        </p:txBody>
      </p:sp>
    </p:spTree>
    <p:extLst>
      <p:ext uri="{BB962C8B-B14F-4D97-AF65-F5344CB8AC3E}">
        <p14:creationId xmlns:p14="http://schemas.microsoft.com/office/powerpoint/2010/main" val="896902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576" marR="0" lvl="0" indent="-36576" algn="l" defTabSz="914400" rtl="0" eaLnBrk="1" fontAlgn="auto" latinLnBrk="0" hangingPunct="1">
              <a:lnSpc>
                <a:spcPct val="100000"/>
              </a:lnSpc>
              <a:spcBef>
                <a:spcPts val="600"/>
              </a:spcBef>
              <a:spcAft>
                <a:spcPts val="0"/>
              </a:spcAft>
              <a:buClrTx/>
              <a:buSzPct val="25000"/>
              <a:buFont typeface="Calibri" panose="020F0502020204030204" pitchFamily="34" charset="0"/>
              <a:buChar char=" "/>
              <a:tabLst/>
              <a:defRPr/>
            </a:pPr>
            <a:r>
              <a:rPr lang="es-ES" sz="1100" kern="1200" dirty="0" err="1" smtClean="0">
                <a:solidFill>
                  <a:schemeClr val="tx1"/>
                </a:solidFill>
                <a:effectLst/>
                <a:latin typeface="+mn-lt"/>
                <a:ea typeface="+mn-ea"/>
                <a:cs typeface="+mn-cs"/>
              </a:rPr>
              <a:t>Best</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proof</a:t>
            </a:r>
            <a:r>
              <a:rPr lang="es-ES" sz="1100" kern="1200" dirty="0" smtClean="0">
                <a:solidFill>
                  <a:schemeClr val="tx1"/>
                </a:solidFill>
                <a:effectLst/>
                <a:latin typeface="+mn-lt"/>
                <a:ea typeface="+mn-ea"/>
                <a:cs typeface="+mn-cs"/>
              </a:rPr>
              <a:t> of </a:t>
            </a:r>
            <a:r>
              <a:rPr lang="es-ES" sz="1100" kern="1200" dirty="0" err="1" smtClean="0">
                <a:solidFill>
                  <a:schemeClr val="tx1"/>
                </a:solidFill>
                <a:effectLst/>
                <a:latin typeface="+mn-lt"/>
                <a:ea typeface="+mn-ea"/>
                <a:cs typeface="+mn-cs"/>
              </a:rPr>
              <a:t>that</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is</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the</a:t>
            </a:r>
            <a:r>
              <a:rPr lang="es-ES" sz="1100" kern="1200" dirty="0" smtClean="0">
                <a:solidFill>
                  <a:schemeClr val="tx1"/>
                </a:solidFill>
                <a:effectLst/>
                <a:latin typeface="+mn-lt"/>
                <a:ea typeface="+mn-ea"/>
                <a:cs typeface="+mn-cs"/>
              </a:rPr>
              <a:t> hospital in LA </a:t>
            </a:r>
            <a:r>
              <a:rPr lang="es-ES" sz="1100" kern="1200" dirty="0" err="1" smtClean="0">
                <a:solidFill>
                  <a:schemeClr val="tx1"/>
                </a:solidFill>
                <a:effectLst/>
                <a:latin typeface="+mn-lt"/>
                <a:ea typeface="+mn-ea"/>
                <a:cs typeface="+mn-cs"/>
              </a:rPr>
              <a:t>that</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paid</a:t>
            </a:r>
            <a:r>
              <a:rPr lang="es-ES" sz="1100" kern="1200" dirty="0" smtClean="0">
                <a:solidFill>
                  <a:schemeClr val="tx1"/>
                </a:solidFill>
                <a:effectLst/>
                <a:latin typeface="+mn-lt"/>
                <a:ea typeface="+mn-ea"/>
                <a:cs typeface="+mn-cs"/>
              </a:rPr>
              <a:t> a </a:t>
            </a:r>
            <a:r>
              <a:rPr lang="es-ES" sz="1100" kern="1200" dirty="0" err="1" smtClean="0">
                <a:solidFill>
                  <a:schemeClr val="tx1"/>
                </a:solidFill>
                <a:effectLst/>
                <a:latin typeface="+mn-lt"/>
                <a:ea typeface="+mn-ea"/>
                <a:cs typeface="+mn-cs"/>
              </a:rPr>
              <a:t>large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ransom</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Soon</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hospitals</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all</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over</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the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world</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were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being</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targeted</a:t>
            </a:r>
            <a:r>
              <a:rPr lang="es-ES" sz="1100" kern="1200" dirty="0" smtClean="0">
                <a:solidFill>
                  <a:schemeClr val="tx1"/>
                </a:solidFill>
                <a:effectLst/>
                <a:latin typeface="+mn-lt"/>
                <a:ea typeface="+mn-ea"/>
                <a:cs typeface="+mn-cs"/>
              </a:rPr>
              <a:t>.</a:t>
            </a:r>
          </a:p>
          <a:p>
            <a:endParaRPr lang="es-ES" dirty="0"/>
          </a:p>
        </p:txBody>
      </p:sp>
      <p:sp>
        <p:nvSpPr>
          <p:cNvPr id="4" name="Slide Number Placeholder 3"/>
          <p:cNvSpPr>
            <a:spLocks noGrp="1"/>
          </p:cNvSpPr>
          <p:nvPr>
            <p:ph type="sldNum" sz="quarter" idx="10"/>
          </p:nvPr>
        </p:nvSpPr>
        <p:spPr/>
        <p:txBody>
          <a:bodyPr/>
          <a:lstStyle/>
          <a:p>
            <a:fld id="{8C72D9AE-7182-4680-8F79-479C4181FF08}" type="slidenum">
              <a:rPr lang="es-ES" smtClean="0"/>
              <a:pPr/>
              <a:t>31</a:t>
            </a:fld>
            <a:endParaRPr lang="es-ES" dirty="0"/>
          </a:p>
        </p:txBody>
      </p:sp>
    </p:spTree>
    <p:extLst>
      <p:ext uri="{BB962C8B-B14F-4D97-AF65-F5344CB8AC3E}">
        <p14:creationId xmlns:p14="http://schemas.microsoft.com/office/powerpoint/2010/main" val="7534187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381000"/>
            <a:ext cx="4562475" cy="2573338"/>
          </a:xfrm>
        </p:spPr>
      </p:sp>
      <p:sp>
        <p:nvSpPr>
          <p:cNvPr id="3" name="Notes Placeholder 2"/>
          <p:cNvSpPr>
            <a:spLocks noGrp="1"/>
          </p:cNvSpPr>
          <p:nvPr>
            <p:ph type="body" idx="1"/>
          </p:nvPr>
        </p:nvSpPr>
        <p:spPr/>
        <p:txBody>
          <a:bodyPr/>
          <a:lstStyle/>
          <a:p>
            <a:pPr marL="36576" marR="0" lvl="0" indent="-36576" algn="l" defTabSz="914400" rtl="0" eaLnBrk="1" fontAlgn="auto" latinLnBrk="0" hangingPunct="1">
              <a:lnSpc>
                <a:spcPct val="100000"/>
              </a:lnSpc>
              <a:spcBef>
                <a:spcPts val="600"/>
              </a:spcBef>
              <a:spcAft>
                <a:spcPts val="0"/>
              </a:spcAft>
              <a:buClrTx/>
              <a:buSzPct val="25000"/>
              <a:buFont typeface="Calibri" panose="020F0502020204030204" pitchFamily="34" charset="0"/>
              <a:buChar char=" "/>
              <a:tabLst/>
              <a:defRPr/>
            </a:pPr>
            <a:r>
              <a:rPr lang="es-ES" sz="1100" kern="1200" dirty="0" err="1" smtClean="0">
                <a:solidFill>
                  <a:schemeClr val="tx1"/>
                </a:solidFill>
                <a:effectLst/>
                <a:latin typeface="+mn-lt"/>
                <a:ea typeface="+mn-ea"/>
                <a:cs typeface="+mn-cs"/>
              </a:rPr>
              <a:t>leading</a:t>
            </a:r>
            <a:r>
              <a:rPr lang="es-ES" sz="1100" kern="1200" dirty="0" smtClean="0">
                <a:solidFill>
                  <a:schemeClr val="tx1"/>
                </a:solidFill>
                <a:effectLst/>
                <a:latin typeface="+mn-lt"/>
                <a:ea typeface="+mn-ea"/>
                <a:cs typeface="+mn-cs"/>
              </a:rPr>
              <a:t> up to </a:t>
            </a:r>
            <a:r>
              <a:rPr lang="es-ES" sz="1100" kern="1200" dirty="0" err="1" smtClean="0">
                <a:solidFill>
                  <a:schemeClr val="tx1"/>
                </a:solidFill>
                <a:effectLst/>
                <a:latin typeface="+mn-lt"/>
                <a:ea typeface="+mn-ea"/>
                <a:cs typeface="+mn-cs"/>
              </a:rPr>
              <a:t>Locky</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launching</a:t>
            </a:r>
            <a:r>
              <a:rPr lang="es-ES" sz="1100" kern="1200" dirty="0" smtClean="0">
                <a:solidFill>
                  <a:schemeClr val="tx1"/>
                </a:solidFill>
                <a:effectLst/>
                <a:latin typeface="+mn-lt"/>
                <a:ea typeface="+mn-ea"/>
                <a:cs typeface="+mn-cs"/>
              </a:rPr>
              <a:t> spam </a:t>
            </a:r>
            <a:r>
              <a:rPr lang="es-ES" sz="1100" kern="1200" dirty="0" err="1" smtClean="0">
                <a:solidFill>
                  <a:schemeClr val="tx1"/>
                </a:solidFill>
                <a:effectLst/>
                <a:latin typeface="+mn-lt"/>
                <a:ea typeface="+mn-ea"/>
                <a:cs typeface="+mn-cs"/>
              </a:rPr>
              <a:t>runs</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targeting</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hospitals</a:t>
            </a:r>
            <a:r>
              <a:rPr lang="es-ES" sz="11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uk-UA" smtClean="0"/>
              <a:t>32</a:t>
            </a:fld>
            <a:endParaRPr lang="uk-UA"/>
          </a:p>
        </p:txBody>
      </p:sp>
    </p:spTree>
    <p:extLst>
      <p:ext uri="{BB962C8B-B14F-4D97-AF65-F5344CB8AC3E}">
        <p14:creationId xmlns:p14="http://schemas.microsoft.com/office/powerpoint/2010/main" val="765015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284163"/>
            <a:ext cx="4972050" cy="2805112"/>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600"/>
              </a:spcBef>
              <a:spcAft>
                <a:spcPts val="0"/>
              </a:spcAft>
              <a:buClrTx/>
              <a:buSzPct val="25000"/>
              <a:buFont typeface="Calibri" panose="020F0502020204030204" pitchFamily="34" charset="0"/>
              <a:buNone/>
              <a:tabLst/>
              <a:defRPr/>
            </a:pPr>
            <a:r>
              <a:rPr lang="es-ES_tradnl" sz="1100" b="0" baseline="0" noProof="0" dirty="0" smtClean="0"/>
              <a:t>No es solo la cantidad de amenazas que está creciendo significativamente, las amenazas también están tornándose más inteligentes y sofisticadas. Los autores de malware han modificado sus tácticas, y aquí aparecen las instancias más comunes que vemos en la actualidad.</a:t>
            </a:r>
          </a:p>
          <a:p>
            <a:pPr marL="0" marR="0" indent="0" algn="l" defTabSz="914400" rtl="0" eaLnBrk="1" fontAlgn="auto" latinLnBrk="0" hangingPunct="1">
              <a:lnSpc>
                <a:spcPct val="100000"/>
              </a:lnSpc>
              <a:spcBef>
                <a:spcPts val="600"/>
              </a:spcBef>
              <a:spcAft>
                <a:spcPts val="0"/>
              </a:spcAft>
              <a:buClrTx/>
              <a:buSzPct val="25000"/>
              <a:buFont typeface="Calibri" panose="020F0502020204030204" pitchFamily="34" charset="0"/>
              <a:buNone/>
              <a:tabLst/>
              <a:defRPr/>
            </a:pPr>
            <a:endParaRPr lang="es-ES_tradnl" sz="1100" b="0" baseline="0" noProof="0" dirty="0" smtClean="0"/>
          </a:p>
          <a:p>
            <a:pPr marL="36576" marR="0" indent="-36576" algn="l" defTabSz="914400" rtl="0" eaLnBrk="1" fontAlgn="auto" latinLnBrk="0" hangingPunct="1">
              <a:lnSpc>
                <a:spcPct val="100000"/>
              </a:lnSpc>
              <a:spcBef>
                <a:spcPts val="600"/>
              </a:spcBef>
              <a:spcAft>
                <a:spcPts val="0"/>
              </a:spcAft>
              <a:buClrTx/>
              <a:buSzPct val="25000"/>
              <a:buFont typeface="Arial" panose="020B0604020202020204" pitchFamily="34" charset="0"/>
              <a:buChar char="•"/>
              <a:tabLst/>
              <a:defRPr/>
            </a:pPr>
            <a:r>
              <a:rPr lang="es-ES_tradnl" baseline="0" dirty="0" err="1" smtClean="0">
                <a:latin typeface="+mn-lt"/>
              </a:rPr>
              <a:t>Ransomware</a:t>
            </a:r>
            <a:endParaRPr lang="es-ES_tradnl" baseline="0" dirty="0" smtClean="0">
              <a:latin typeface="+mn-lt"/>
            </a:endParaRPr>
          </a:p>
          <a:p>
            <a:pPr marL="36576" marR="0" indent="-36576" algn="l" defTabSz="914400" rtl="0" eaLnBrk="1" fontAlgn="auto" latinLnBrk="0" hangingPunct="1">
              <a:lnSpc>
                <a:spcPct val="100000"/>
              </a:lnSpc>
              <a:spcBef>
                <a:spcPts val="600"/>
              </a:spcBef>
              <a:spcAft>
                <a:spcPts val="0"/>
              </a:spcAft>
              <a:buClrTx/>
              <a:buSzPct val="25000"/>
              <a:buFont typeface="Arial" panose="020B0604020202020204" pitchFamily="34" charset="0"/>
              <a:buChar char="•"/>
              <a:tabLst/>
              <a:defRPr/>
            </a:pPr>
            <a:r>
              <a:rPr lang="es-ES_tradnl" baseline="0" dirty="0" err="1" smtClean="0">
                <a:latin typeface="+mn-lt"/>
              </a:rPr>
              <a:t>Spear</a:t>
            </a:r>
            <a:r>
              <a:rPr lang="es-ES_tradnl" baseline="0" dirty="0" smtClean="0">
                <a:latin typeface="+mn-lt"/>
              </a:rPr>
              <a:t> </a:t>
            </a:r>
            <a:r>
              <a:rPr lang="es-ES_tradnl" baseline="0" dirty="0" err="1" smtClean="0">
                <a:latin typeface="+mn-lt"/>
              </a:rPr>
              <a:t>phishing</a:t>
            </a:r>
            <a:endParaRPr lang="es-ES_tradnl" baseline="0" dirty="0" smtClean="0">
              <a:latin typeface="+mn-lt"/>
            </a:endParaRPr>
          </a:p>
          <a:p>
            <a:pPr marL="36576" marR="0" indent="-36576" algn="l" defTabSz="914400" rtl="0" eaLnBrk="1" fontAlgn="auto" latinLnBrk="0" hangingPunct="1">
              <a:lnSpc>
                <a:spcPct val="100000"/>
              </a:lnSpc>
              <a:spcBef>
                <a:spcPts val="600"/>
              </a:spcBef>
              <a:spcAft>
                <a:spcPts val="0"/>
              </a:spcAft>
              <a:buClrTx/>
              <a:buSzPct val="25000"/>
              <a:buFont typeface="Arial" panose="020B0604020202020204" pitchFamily="34" charset="0"/>
              <a:buChar char="•"/>
              <a:tabLst/>
              <a:defRPr/>
            </a:pPr>
            <a:r>
              <a:rPr lang="es-ES_tradnl" baseline="0" dirty="0" err="1" smtClean="0">
                <a:latin typeface="+mn-lt"/>
              </a:rPr>
              <a:t>Watering</a:t>
            </a:r>
            <a:r>
              <a:rPr lang="es-ES_tradnl" baseline="0" dirty="0" smtClean="0">
                <a:latin typeface="+mn-lt"/>
              </a:rPr>
              <a:t> </a:t>
            </a:r>
            <a:r>
              <a:rPr lang="es-ES_tradnl" baseline="0" dirty="0" err="1" smtClean="0">
                <a:latin typeface="+mn-lt"/>
              </a:rPr>
              <a:t>hole</a:t>
            </a:r>
            <a:endParaRPr lang="es-ES_tradnl" baseline="0" dirty="0" smtClean="0">
              <a:latin typeface="+mn-lt"/>
            </a:endParaRPr>
          </a:p>
          <a:p>
            <a:pPr marL="36576" marR="0" indent="-36576" algn="l" defTabSz="914400" rtl="0" eaLnBrk="1" fontAlgn="auto" latinLnBrk="0" hangingPunct="1">
              <a:lnSpc>
                <a:spcPct val="100000"/>
              </a:lnSpc>
              <a:spcBef>
                <a:spcPts val="600"/>
              </a:spcBef>
              <a:spcAft>
                <a:spcPts val="0"/>
              </a:spcAft>
              <a:buClrTx/>
              <a:buSzPct val="25000"/>
              <a:buFont typeface="Arial" panose="020B0604020202020204" pitchFamily="34" charset="0"/>
              <a:buChar char="•"/>
              <a:tabLst/>
              <a:defRPr/>
            </a:pPr>
            <a:r>
              <a:rPr lang="es-ES_tradnl" baseline="0" dirty="0" smtClean="0">
                <a:latin typeface="+mn-lt"/>
              </a:rPr>
              <a:t>Personalizado</a:t>
            </a:r>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4</a:t>
            </a:fld>
            <a:endParaRPr lang="en-US" dirty="0"/>
          </a:p>
        </p:txBody>
      </p:sp>
    </p:spTree>
    <p:extLst>
      <p:ext uri="{BB962C8B-B14F-4D97-AF65-F5344CB8AC3E}">
        <p14:creationId xmlns:p14="http://schemas.microsoft.com/office/powerpoint/2010/main" val="4016791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576" marR="0" lvl="0" indent="-36576" algn="l" defTabSz="914400" rtl="0" eaLnBrk="1" fontAlgn="auto" latinLnBrk="0" hangingPunct="1">
              <a:lnSpc>
                <a:spcPct val="100000"/>
              </a:lnSpc>
              <a:spcBef>
                <a:spcPts val="600"/>
              </a:spcBef>
              <a:spcAft>
                <a:spcPts val="0"/>
              </a:spcAft>
              <a:buClrTx/>
              <a:buSzPct val="25000"/>
              <a:buFont typeface="Calibri" panose="020F0502020204030204" pitchFamily="34" charset="0"/>
              <a:buChar char=" "/>
              <a:tabLst/>
              <a:defRPr/>
            </a:pPr>
            <a:r>
              <a:rPr lang="es-ES_tradnl" baseline="0" dirty="0" smtClean="0">
                <a:latin typeface="+mn-lt"/>
              </a:rPr>
              <a:t>Usemos el </a:t>
            </a:r>
            <a:r>
              <a:rPr lang="es-ES_tradnl" baseline="0" dirty="0" err="1" smtClean="0">
                <a:latin typeface="+mn-lt"/>
              </a:rPr>
              <a:t>Ransomware</a:t>
            </a:r>
            <a:r>
              <a:rPr lang="es-ES_tradnl" baseline="0" dirty="0" smtClean="0">
                <a:latin typeface="+mn-lt"/>
              </a:rPr>
              <a:t> como ejemplo para entender su evolución y complejidad. Un problema actual que todos los clientes </a:t>
            </a:r>
            <a:r>
              <a:rPr lang="es-ES_tradnl" baseline="0" dirty="0" err="1" smtClean="0">
                <a:latin typeface="+mn-lt"/>
              </a:rPr>
              <a:t>estan</a:t>
            </a:r>
            <a:r>
              <a:rPr lang="es-ES_tradnl" baseline="0" dirty="0" smtClean="0">
                <a:latin typeface="+mn-lt"/>
              </a:rPr>
              <a:t> sufriendo y tratando de reducir las posibilidades de que sean victimas. </a:t>
            </a:r>
          </a:p>
          <a:p>
            <a:pPr marL="36576" marR="0" lvl="0" indent="-36576" algn="l" defTabSz="914400" rtl="0" eaLnBrk="1" fontAlgn="auto" latinLnBrk="0" hangingPunct="1">
              <a:lnSpc>
                <a:spcPct val="100000"/>
              </a:lnSpc>
              <a:spcBef>
                <a:spcPts val="600"/>
              </a:spcBef>
              <a:spcAft>
                <a:spcPts val="0"/>
              </a:spcAft>
              <a:buClrTx/>
              <a:buSzPct val="25000"/>
              <a:buFont typeface="Calibri" panose="020F0502020204030204" pitchFamily="34" charset="0"/>
              <a:buChar char=" "/>
              <a:tabLst/>
              <a:defRPr/>
            </a:pPr>
            <a:endParaRPr lang="es-ES_tradnl" baseline="0" dirty="0" smtClean="0">
              <a:latin typeface="+mn-lt"/>
            </a:endParaRPr>
          </a:p>
          <a:p>
            <a:r>
              <a:rPr lang="en-US" sz="1100" b="0" i="0" kern="1200" dirty="0" err="1" smtClean="0">
                <a:solidFill>
                  <a:schemeClr val="tx1"/>
                </a:solidFill>
                <a:effectLst/>
                <a:latin typeface="+mn-lt"/>
                <a:ea typeface="+mn-ea"/>
                <a:cs typeface="+mn-cs"/>
              </a:rPr>
              <a:t>Notas</a:t>
            </a:r>
            <a:r>
              <a:rPr lang="en-US" sz="1100" b="0" i="0" kern="1200" dirty="0" smtClean="0">
                <a:solidFill>
                  <a:schemeClr val="tx1"/>
                </a:solidFill>
                <a:effectLst/>
                <a:latin typeface="+mn-lt"/>
                <a:ea typeface="+mn-ea"/>
                <a:cs typeface="+mn-cs"/>
              </a:rPr>
              <a:t>: </a:t>
            </a:r>
            <a:r>
              <a:rPr lang="en-US" sz="1100" b="0" i="0" kern="1200" dirty="0" err="1" smtClean="0">
                <a:solidFill>
                  <a:schemeClr val="tx1"/>
                </a:solidFill>
                <a:effectLst/>
                <a:latin typeface="+mn-lt"/>
                <a:ea typeface="+mn-ea"/>
                <a:cs typeface="+mn-cs"/>
              </a:rPr>
              <a:t>En</a:t>
            </a:r>
            <a:r>
              <a:rPr lang="en-US" sz="1100" b="0" i="0" kern="1200" dirty="0" smtClean="0">
                <a:solidFill>
                  <a:schemeClr val="tx1"/>
                </a:solidFill>
                <a:effectLst/>
                <a:latin typeface="+mn-lt"/>
                <a:ea typeface="+mn-ea"/>
                <a:cs typeface="+mn-cs"/>
              </a:rPr>
              <a:t> la </a:t>
            </a:r>
            <a:r>
              <a:rPr lang="en-US" sz="1100" b="0" i="0" kern="1200" dirty="0" err="1" smtClean="0">
                <a:solidFill>
                  <a:schemeClr val="tx1"/>
                </a:solidFill>
                <a:effectLst/>
                <a:latin typeface="+mn-lt"/>
                <a:ea typeface="+mn-ea"/>
                <a:cs typeface="+mn-cs"/>
              </a:rPr>
              <a:t>pantalla</a:t>
            </a:r>
            <a:r>
              <a:rPr lang="en-US" sz="1100" b="0" i="0" kern="1200" dirty="0" smtClean="0">
                <a:solidFill>
                  <a:schemeClr val="tx1"/>
                </a:solidFill>
                <a:effectLst/>
                <a:latin typeface="+mn-lt"/>
                <a:ea typeface="+mn-ea"/>
                <a:cs typeface="+mn-cs"/>
              </a:rPr>
              <a:t>: A new ransomware has been released that not only encrypts your files, but also deletes them if you take too long to make the ransom payment of $150 USD.  The Jigsaw Ransomware, named after the iconic character that appears in the ransom note, will delete files every hour and each time the infection starts until you pay the ransom.  At this time is currently unknown how this ransomware is distributed</a:t>
            </a:r>
            <a:endParaRPr lang="es-ES" dirty="0"/>
          </a:p>
        </p:txBody>
      </p:sp>
      <p:sp>
        <p:nvSpPr>
          <p:cNvPr id="4" name="Slide Number Placeholder 3"/>
          <p:cNvSpPr>
            <a:spLocks noGrp="1"/>
          </p:cNvSpPr>
          <p:nvPr>
            <p:ph type="sldNum" sz="quarter" idx="10"/>
          </p:nvPr>
        </p:nvSpPr>
        <p:spPr/>
        <p:txBody>
          <a:bodyPr/>
          <a:lstStyle/>
          <a:p>
            <a:fld id="{8C72D9AE-7182-4680-8F79-479C4181FF08}" type="slidenum">
              <a:rPr lang="es-ES" smtClean="0"/>
              <a:pPr/>
              <a:t>5</a:t>
            </a:fld>
            <a:endParaRPr lang="es-ES" dirty="0"/>
          </a:p>
        </p:txBody>
      </p:sp>
    </p:spTree>
    <p:extLst>
      <p:ext uri="{BB962C8B-B14F-4D97-AF65-F5344CB8AC3E}">
        <p14:creationId xmlns:p14="http://schemas.microsoft.com/office/powerpoint/2010/main" val="2469320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381000"/>
            <a:ext cx="4562475" cy="2573338"/>
          </a:xfrm>
        </p:spPr>
      </p:sp>
      <p:sp>
        <p:nvSpPr>
          <p:cNvPr id="3" name="Notes Placeholder 2"/>
          <p:cNvSpPr>
            <a:spLocks noGrp="1"/>
          </p:cNvSpPr>
          <p:nvPr>
            <p:ph type="body" idx="1"/>
          </p:nvPr>
        </p:nvSpPr>
        <p:spPr/>
        <p:txBody>
          <a:bodyPr/>
          <a:lstStyle/>
          <a:p>
            <a:r>
              <a:rPr lang="en-US" dirty="0" smtClean="0"/>
              <a:t>It’s easier to become a </a:t>
            </a:r>
            <a:r>
              <a:rPr lang="en-US" dirty="0" err="1" smtClean="0"/>
              <a:t>ransomware</a:t>
            </a:r>
            <a:r>
              <a:rPr lang="en-US" dirty="0" smtClean="0"/>
              <a:t> attacker these days. </a:t>
            </a:r>
          </a:p>
          <a:p>
            <a:r>
              <a:rPr lang="en-US" dirty="0" smtClean="0"/>
              <a:t>Encryption –</a:t>
            </a:r>
            <a:r>
              <a:rPr lang="en-US" baseline="0" dirty="0" smtClean="0"/>
              <a:t> use of both symmetric (quicker) and asymmetric (slower but more robust). May encrypt files using symmetric and then encrypt the key used with </a:t>
            </a:r>
            <a:r>
              <a:rPr lang="en-US" baseline="0" dirty="0" err="1" smtClean="0"/>
              <a:t>assymetric</a:t>
            </a:r>
            <a:r>
              <a:rPr lang="en-US" baseline="0" dirty="0" smtClean="0"/>
              <a:t>. </a:t>
            </a:r>
          </a:p>
          <a:p>
            <a:endParaRPr lang="en-US" baseline="0" dirty="0" smtClean="0"/>
          </a:p>
          <a:p>
            <a:pPr marL="36576" marR="0" lvl="0" indent="-36576" algn="l" defTabSz="914400" rtl="0" eaLnBrk="1" fontAlgn="auto" latinLnBrk="0" hangingPunct="1">
              <a:lnSpc>
                <a:spcPct val="100000"/>
              </a:lnSpc>
              <a:spcBef>
                <a:spcPts val="600"/>
              </a:spcBef>
              <a:spcAft>
                <a:spcPts val="0"/>
              </a:spcAft>
              <a:buClrTx/>
              <a:buSzPct val="25000"/>
              <a:buFont typeface="Calibri" panose="020F0502020204030204" pitchFamily="34" charset="0"/>
              <a:buChar char=" "/>
              <a:tabLst/>
              <a:defRPr/>
            </a:pPr>
            <a:r>
              <a:rPr lang="es-ES_tradnl" baseline="0" dirty="0" smtClean="0">
                <a:latin typeface="+mn-lt"/>
              </a:rPr>
              <a:t>El </a:t>
            </a:r>
            <a:r>
              <a:rPr lang="es-ES_tradnl" baseline="0" dirty="0" err="1" smtClean="0">
                <a:latin typeface="+mn-lt"/>
              </a:rPr>
              <a:t>ransomware</a:t>
            </a:r>
            <a:r>
              <a:rPr lang="es-ES_tradnl" baseline="0" dirty="0" smtClean="0">
                <a:latin typeface="+mn-lt"/>
              </a:rPr>
              <a:t> es:</a:t>
            </a:r>
          </a:p>
          <a:p>
            <a:pPr>
              <a:buClr>
                <a:srgbClr val="0092D2"/>
              </a:buClr>
              <a:buFont typeface="Arial"/>
              <a:buChar char="•"/>
            </a:pPr>
            <a:r>
              <a:rPr lang="en-US" dirty="0" smtClean="0"/>
              <a:t>High Profitability</a:t>
            </a:r>
          </a:p>
          <a:p>
            <a:pPr>
              <a:buClr>
                <a:srgbClr val="0092D2"/>
              </a:buClr>
              <a:buFont typeface="Arial"/>
              <a:buChar char="•"/>
            </a:pPr>
            <a:r>
              <a:rPr lang="en-US" dirty="0" smtClean="0"/>
              <a:t>Effective Infection Vectors</a:t>
            </a:r>
          </a:p>
          <a:p>
            <a:pPr>
              <a:buClr>
                <a:srgbClr val="0092D2"/>
              </a:buClr>
              <a:buFont typeface="Arial"/>
              <a:buChar char="•"/>
            </a:pPr>
            <a:r>
              <a:rPr lang="en-US" dirty="0" smtClean="0"/>
              <a:t>Easy Access to Encryption</a:t>
            </a:r>
          </a:p>
          <a:p>
            <a:pPr>
              <a:buClr>
                <a:srgbClr val="0092D2"/>
              </a:buClr>
              <a:buFont typeface="Arial"/>
              <a:buChar char="•"/>
            </a:pPr>
            <a:r>
              <a:rPr lang="en-US" dirty="0" smtClean="0"/>
              <a:t>Low Barrier to Entry</a:t>
            </a:r>
          </a:p>
          <a:p>
            <a:endParaRPr lang="en-US" baseline="0" dirty="0" smtClean="0"/>
          </a:p>
          <a:p>
            <a:endParaRPr lang="en-US" baseline="0" dirty="0" smtClean="0"/>
          </a:p>
          <a:p>
            <a:endParaRPr lang="en-US" baseline="0" dirty="0" smtClean="0"/>
          </a:p>
          <a:p>
            <a:r>
              <a:rPr lang="en-US" baseline="0" dirty="0" smtClean="0"/>
              <a:t>Cybercriminals are learning from APT attackers  and adopting their techniques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6</a:t>
            </a:fld>
            <a:endParaRPr lang="en-US"/>
          </a:p>
        </p:txBody>
      </p:sp>
    </p:spTree>
    <p:extLst>
      <p:ext uri="{BB962C8B-B14F-4D97-AF65-F5344CB8AC3E}">
        <p14:creationId xmlns:p14="http://schemas.microsoft.com/office/powerpoint/2010/main" val="2946367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381000"/>
            <a:ext cx="4562475" cy="2573338"/>
          </a:xfrm>
        </p:spPr>
      </p:sp>
      <p:sp>
        <p:nvSpPr>
          <p:cNvPr id="3" name="Notes Placeholder 2"/>
          <p:cNvSpPr>
            <a:spLocks noGrp="1"/>
          </p:cNvSpPr>
          <p:nvPr>
            <p:ph type="body" idx="1"/>
          </p:nvPr>
        </p:nvSpPr>
        <p:spPr/>
        <p:txBody>
          <a:bodyPr/>
          <a:lstStyle/>
          <a:p>
            <a:r>
              <a:rPr lang="en-US" dirty="0" smtClean="0"/>
              <a:t>Modern ransomware came from direct revenue</a:t>
            </a:r>
            <a:r>
              <a:rPr lang="en-US" baseline="0" dirty="0" smtClean="0"/>
              <a:t> generation (payment) malware.</a:t>
            </a:r>
          </a:p>
          <a:p>
            <a:endParaRPr lang="en-US" baseline="0" dirty="0" smtClean="0"/>
          </a:p>
          <a:p>
            <a:r>
              <a:rPr lang="en-US" b="1" baseline="0" dirty="0" smtClean="0"/>
              <a:t>Misleading applications </a:t>
            </a:r>
            <a:r>
              <a:rPr lang="en-US" baseline="0" dirty="0" smtClean="0"/>
              <a:t>– pay for license to </a:t>
            </a:r>
            <a:r>
              <a:rPr lang="en-US" b="1" baseline="0" dirty="0" smtClean="0"/>
              <a:t>fix problems </a:t>
            </a:r>
            <a:r>
              <a:rPr lang="en-US" baseline="0" dirty="0" smtClean="0"/>
              <a:t>(Aggression = Low)</a:t>
            </a:r>
          </a:p>
          <a:p>
            <a:r>
              <a:rPr lang="en-US" b="1" baseline="0" dirty="0" smtClean="0"/>
              <a:t>Fake AV </a:t>
            </a:r>
            <a:r>
              <a:rPr lang="en-US" baseline="0" dirty="0" smtClean="0"/>
              <a:t>– pay license/subscription to </a:t>
            </a:r>
            <a:r>
              <a:rPr lang="en-US" b="1" baseline="0" dirty="0" smtClean="0"/>
              <a:t>clean computer </a:t>
            </a:r>
            <a:r>
              <a:rPr lang="en-US" baseline="0" dirty="0" smtClean="0"/>
              <a:t>and for support (Aggression = Med)</a:t>
            </a:r>
          </a:p>
          <a:p>
            <a:r>
              <a:rPr lang="en-US" b="1" baseline="0" dirty="0" smtClean="0"/>
              <a:t>Locker</a:t>
            </a:r>
            <a:r>
              <a:rPr lang="en-US" baseline="0" dirty="0" smtClean="0"/>
              <a:t> – Lock computer, </a:t>
            </a:r>
            <a:r>
              <a:rPr lang="en-US" b="1" baseline="0" dirty="0" smtClean="0"/>
              <a:t>pay fine </a:t>
            </a:r>
            <a:r>
              <a:rPr lang="en-US" baseline="0" dirty="0" smtClean="0"/>
              <a:t>for committing criminal offense. (Aggression = High)</a:t>
            </a:r>
          </a:p>
          <a:p>
            <a:r>
              <a:rPr lang="en-US" b="1" baseline="0" dirty="0" smtClean="0"/>
              <a:t>Crypto</a:t>
            </a:r>
            <a:r>
              <a:rPr lang="en-US" baseline="0" dirty="0" smtClean="0"/>
              <a:t> – Encrypts files, </a:t>
            </a:r>
            <a:r>
              <a:rPr lang="en-US" b="1" baseline="0" dirty="0" smtClean="0"/>
              <a:t>pay fee </a:t>
            </a:r>
            <a:r>
              <a:rPr lang="en-US" baseline="0" dirty="0" smtClean="0"/>
              <a:t>to decrypt files. (Aggression = Highest)</a:t>
            </a:r>
          </a:p>
          <a:p>
            <a:pPr marL="0" marR="0" lvl="0" indent="0" algn="l" defTabSz="914400" rtl="0" eaLnBrk="1" fontAlgn="auto" latinLnBrk="0" hangingPunct="1">
              <a:lnSpc>
                <a:spcPct val="100000"/>
              </a:lnSpc>
              <a:spcBef>
                <a:spcPts val="600"/>
              </a:spcBef>
              <a:spcAft>
                <a:spcPts val="0"/>
              </a:spcAft>
              <a:buClrTx/>
              <a:buSzPct val="25000"/>
              <a:buFont typeface="Calibri" panose="020F0502020204030204" pitchFamily="34" charset="0"/>
              <a:buNone/>
              <a:tabLst/>
              <a:defRPr/>
            </a:pPr>
            <a:endParaRPr lang="en-US" dirty="0" smtClean="0"/>
          </a:p>
          <a:p>
            <a:pPr marL="0" marR="0" lvl="0" indent="0" algn="l" defTabSz="914400" rtl="0" eaLnBrk="1" fontAlgn="auto" latinLnBrk="0" hangingPunct="1">
              <a:lnSpc>
                <a:spcPct val="100000"/>
              </a:lnSpc>
              <a:spcBef>
                <a:spcPts val="600"/>
              </a:spcBef>
              <a:spcAft>
                <a:spcPts val="0"/>
              </a:spcAft>
              <a:buClrTx/>
              <a:buSzPct val="25000"/>
              <a:buFont typeface="Calibri" panose="020F0502020204030204" pitchFamily="34" charset="0"/>
              <a:buNone/>
              <a:tabLst/>
              <a:defRPr/>
            </a:pPr>
            <a:r>
              <a:rPr lang="en-US" dirty="0" smtClean="0"/>
              <a:t>Another way to look at the growth of ransomware is by</a:t>
            </a:r>
            <a:r>
              <a:rPr lang="en-US" baseline="0" dirty="0" smtClean="0"/>
              <a:t> family.  A family id a completely new piece of malware, which may have many unique variants, but they all function the same. </a:t>
            </a:r>
          </a:p>
          <a:p>
            <a:pPr marL="0" marR="0" lvl="0" indent="0" algn="l" defTabSz="914400" rtl="0" eaLnBrk="1" fontAlgn="auto" latinLnBrk="0" hangingPunct="1">
              <a:lnSpc>
                <a:spcPct val="100000"/>
              </a:lnSpc>
              <a:spcBef>
                <a:spcPts val="600"/>
              </a:spcBef>
              <a:spcAft>
                <a:spcPts val="0"/>
              </a:spcAft>
              <a:buClrTx/>
              <a:buSzPct val="25000"/>
              <a:buFont typeface="Calibri" panose="020F0502020204030204" pitchFamily="34" charset="0"/>
              <a:buNone/>
              <a:tabLst/>
              <a:defRPr/>
            </a:pPr>
            <a:r>
              <a:rPr lang="en-US" sz="1100" kern="1200" dirty="0" smtClean="0">
                <a:solidFill>
                  <a:srgbClr val="F17F26"/>
                </a:solidFill>
                <a:latin typeface="+mn-lt"/>
                <a:ea typeface="+mn-ea"/>
                <a:cs typeface="+mn-cs"/>
              </a:rPr>
              <a:t>100 </a:t>
            </a:r>
            <a:r>
              <a:rPr lang="en-US" sz="1100" kern="1200" dirty="0" err="1" smtClean="0">
                <a:solidFill>
                  <a:srgbClr val="F17F26"/>
                </a:solidFill>
                <a:latin typeface="+mn-lt"/>
                <a:ea typeface="+mn-ea"/>
                <a:cs typeface="+mn-cs"/>
              </a:rPr>
              <a:t>nuevas</a:t>
            </a:r>
            <a:r>
              <a:rPr lang="en-US" sz="1100" kern="1200" dirty="0" smtClean="0">
                <a:solidFill>
                  <a:srgbClr val="F17F26"/>
                </a:solidFill>
                <a:latin typeface="+mn-lt"/>
                <a:ea typeface="+mn-ea"/>
                <a:cs typeface="+mn-cs"/>
              </a:rPr>
              <a:t> </a:t>
            </a:r>
            <a:r>
              <a:rPr lang="en-US" sz="1100" kern="1200" dirty="0" err="1" smtClean="0">
                <a:solidFill>
                  <a:srgbClr val="F17F26"/>
                </a:solidFill>
                <a:latin typeface="+mn-lt"/>
                <a:ea typeface="+mn-ea"/>
                <a:cs typeface="+mn-cs"/>
              </a:rPr>
              <a:t>familias</a:t>
            </a:r>
            <a:r>
              <a:rPr lang="en-US" sz="1100" kern="1200" dirty="0" smtClean="0">
                <a:solidFill>
                  <a:srgbClr val="F17F26"/>
                </a:solidFill>
                <a:latin typeface="+mn-lt"/>
                <a:ea typeface="+mn-ea"/>
                <a:cs typeface="+mn-cs"/>
              </a:rPr>
              <a:t> </a:t>
            </a:r>
            <a:r>
              <a:rPr lang="en-US" sz="1100" kern="1200" dirty="0" err="1" smtClean="0">
                <a:solidFill>
                  <a:schemeClr val="bg1">
                    <a:lumMod val="50000"/>
                  </a:schemeClr>
                </a:solidFill>
                <a:latin typeface="+mn-lt"/>
                <a:ea typeface="+mn-ea"/>
                <a:cs typeface="+mn-cs"/>
              </a:rPr>
              <a:t>identificadas</a:t>
            </a:r>
            <a:r>
              <a:rPr lang="en-US" sz="1100" kern="1200" dirty="0" smtClean="0">
                <a:solidFill>
                  <a:schemeClr val="bg1">
                    <a:lumMod val="50000"/>
                  </a:schemeClr>
                </a:solidFill>
                <a:latin typeface="+mn-lt"/>
                <a:ea typeface="+mn-ea"/>
                <a:cs typeface="+mn-cs"/>
              </a:rPr>
              <a:t> </a:t>
            </a:r>
            <a:r>
              <a:rPr lang="en-US" sz="1100" kern="1200" dirty="0" err="1" smtClean="0">
                <a:solidFill>
                  <a:schemeClr val="bg1">
                    <a:lumMod val="50000"/>
                  </a:schemeClr>
                </a:solidFill>
                <a:latin typeface="+mn-lt"/>
                <a:ea typeface="+mn-ea"/>
                <a:cs typeface="+mn-cs"/>
              </a:rPr>
              <a:t>en</a:t>
            </a:r>
            <a:r>
              <a:rPr lang="en-US" sz="1100" kern="1200" dirty="0" smtClean="0">
                <a:solidFill>
                  <a:schemeClr val="bg1">
                    <a:lumMod val="50000"/>
                  </a:schemeClr>
                </a:solidFill>
                <a:latin typeface="+mn-lt"/>
                <a:ea typeface="+mn-ea"/>
                <a:cs typeface="+mn-cs"/>
              </a:rPr>
              <a:t> 2015. </a:t>
            </a:r>
            <a:r>
              <a:rPr lang="en-US" sz="1100" kern="1200" dirty="0" err="1" smtClean="0">
                <a:solidFill>
                  <a:schemeClr val="bg1">
                    <a:lumMod val="50000"/>
                  </a:schemeClr>
                </a:solidFill>
                <a:latin typeface="+mn-lt"/>
                <a:ea typeface="+mn-ea"/>
                <a:cs typeface="+mn-cs"/>
              </a:rPr>
              <a:t>En</a:t>
            </a:r>
            <a:r>
              <a:rPr lang="en-US" sz="1100" kern="1200" dirty="0" smtClean="0">
                <a:solidFill>
                  <a:schemeClr val="bg1">
                    <a:lumMod val="50000"/>
                  </a:schemeClr>
                </a:solidFill>
                <a:latin typeface="+mn-lt"/>
                <a:ea typeface="+mn-ea"/>
                <a:cs typeface="+mn-cs"/>
              </a:rPr>
              <a:t> 2014 that number era 77.</a:t>
            </a:r>
          </a:p>
          <a:p>
            <a:pPr marL="0" marR="0" lvl="0" indent="0" algn="l" defTabSz="914400" rtl="0" eaLnBrk="1" fontAlgn="auto" latinLnBrk="0" hangingPunct="1">
              <a:lnSpc>
                <a:spcPct val="100000"/>
              </a:lnSpc>
              <a:spcBef>
                <a:spcPts val="600"/>
              </a:spcBef>
              <a:spcAft>
                <a:spcPts val="0"/>
              </a:spcAft>
              <a:buClrTx/>
              <a:buSzPct val="25000"/>
              <a:buFont typeface="Calibri" panose="020F0502020204030204" pitchFamily="34" charset="0"/>
              <a:buNone/>
              <a:tabLst/>
              <a:defRPr/>
            </a:pPr>
            <a:endParaRPr lang="en-US" dirty="0" smtClean="0"/>
          </a:p>
        </p:txBody>
      </p:sp>
      <p:sp>
        <p:nvSpPr>
          <p:cNvPr id="4" name="Slide Number Placeholder 3"/>
          <p:cNvSpPr>
            <a:spLocks noGrp="1"/>
          </p:cNvSpPr>
          <p:nvPr>
            <p:ph type="sldNum" sz="quarter" idx="10"/>
          </p:nvPr>
        </p:nvSpPr>
        <p:spPr>
          <a:xfrm>
            <a:off x="5715000" y="8610600"/>
            <a:ext cx="762000" cy="227013"/>
          </a:xfrm>
          <a:prstGeom prst="rect">
            <a:avLst/>
          </a:prstGeom>
        </p:spPr>
        <p:txBody>
          <a:bodyPr/>
          <a:lstStyle/>
          <a:p>
            <a:fld id="{8C72D9AE-7182-4680-8F79-479C4181FF08}" type="slidenum">
              <a:rPr lang="en-US" smtClean="0">
                <a:solidFill>
                  <a:srgbClr val="404040"/>
                </a:solidFill>
                <a:latin typeface="Calibri"/>
              </a:rPr>
              <a:pPr/>
              <a:t>7</a:t>
            </a:fld>
            <a:endParaRPr lang="en-US">
              <a:solidFill>
                <a:srgbClr val="404040"/>
              </a:solidFill>
              <a:latin typeface="Calibri"/>
            </a:endParaRPr>
          </a:p>
        </p:txBody>
      </p:sp>
    </p:spTree>
    <p:extLst>
      <p:ext uri="{BB962C8B-B14F-4D97-AF65-F5344CB8AC3E}">
        <p14:creationId xmlns:p14="http://schemas.microsoft.com/office/powerpoint/2010/main" val="3220723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576" marR="0" lvl="0" indent="-36576" algn="l" defTabSz="914400" rtl="0" eaLnBrk="1" fontAlgn="auto" latinLnBrk="0" hangingPunct="1">
              <a:lnSpc>
                <a:spcPct val="100000"/>
              </a:lnSpc>
              <a:spcBef>
                <a:spcPts val="600"/>
              </a:spcBef>
              <a:spcAft>
                <a:spcPts val="0"/>
              </a:spcAft>
              <a:buClrTx/>
              <a:buSzPct val="25000"/>
              <a:buFont typeface="Calibri" panose="020F0502020204030204" pitchFamily="34" charset="0"/>
              <a:buChar char=" "/>
              <a:tabLst/>
              <a:defRPr/>
            </a:pPr>
            <a:r>
              <a:rPr lang="es-ES" sz="1100" kern="1200" dirty="0" err="1" smtClean="0">
                <a:solidFill>
                  <a:schemeClr val="tx1"/>
                </a:solidFill>
                <a:effectLst/>
                <a:latin typeface="+mn-lt"/>
                <a:ea typeface="+mn-ea"/>
                <a:cs typeface="+mn-cs"/>
              </a:rPr>
              <a:t>This</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is</a:t>
            </a:r>
            <a:r>
              <a:rPr lang="es-ES" sz="1100" kern="1200" dirty="0" smtClean="0">
                <a:solidFill>
                  <a:schemeClr val="tx1"/>
                </a:solidFill>
                <a:effectLst/>
                <a:latin typeface="+mn-lt"/>
                <a:ea typeface="+mn-ea"/>
                <a:cs typeface="+mn-cs"/>
              </a:rPr>
              <a:t> a </a:t>
            </a:r>
            <a:r>
              <a:rPr lang="es-ES" sz="1100" kern="1200" dirty="0" err="1" smtClean="0">
                <a:solidFill>
                  <a:schemeClr val="tx1"/>
                </a:solidFill>
                <a:effectLst/>
                <a:latin typeface="+mn-lt"/>
                <a:ea typeface="+mn-ea"/>
                <a:cs typeface="+mn-cs"/>
              </a:rPr>
              <a:t>Ransomware</a:t>
            </a:r>
            <a:r>
              <a:rPr lang="es-ES" sz="1100" kern="1200" dirty="0" smtClean="0">
                <a:solidFill>
                  <a:schemeClr val="tx1"/>
                </a:solidFill>
                <a:effectLst/>
                <a:latin typeface="+mn-lt"/>
                <a:ea typeface="+mn-ea"/>
                <a:cs typeface="+mn-cs"/>
              </a:rPr>
              <a:t> As A </a:t>
            </a:r>
            <a:r>
              <a:rPr lang="es-ES" sz="1100" kern="1200" dirty="0" err="1" smtClean="0">
                <a:solidFill>
                  <a:schemeClr val="tx1"/>
                </a:solidFill>
                <a:effectLst/>
                <a:latin typeface="+mn-lt"/>
                <a:ea typeface="+mn-ea"/>
                <a:cs typeface="+mn-cs"/>
              </a:rPr>
              <a:t>Service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offer</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The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Ginx</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ransomware</a:t>
            </a:r>
            <a:r>
              <a:rPr lang="es-ES" sz="1100" kern="1200" dirty="0" smtClean="0">
                <a:solidFill>
                  <a:schemeClr val="tx1"/>
                </a:solidFill>
                <a:effectLst/>
                <a:latin typeface="+mn-lt"/>
                <a:ea typeface="+mn-ea"/>
                <a:cs typeface="+mn-cs"/>
              </a:rPr>
              <a:t> can </a:t>
            </a:r>
            <a:r>
              <a:rPr lang="es-ES" sz="1100" kern="1200" dirty="0" err="1" smtClean="0">
                <a:solidFill>
                  <a:schemeClr val="tx1"/>
                </a:solidFill>
                <a:effectLst/>
                <a:latin typeface="+mn-lt"/>
                <a:ea typeface="+mn-ea"/>
                <a:cs typeface="+mn-cs"/>
              </a:rPr>
              <a:t>infect</a:t>
            </a:r>
            <a:r>
              <a:rPr lang="es-ES" sz="1100" kern="1200" dirty="0" smtClean="0">
                <a:solidFill>
                  <a:schemeClr val="tx1"/>
                </a:solidFill>
                <a:effectLst/>
                <a:latin typeface="+mn-lt"/>
                <a:ea typeface="+mn-ea"/>
                <a:cs typeface="+mn-cs"/>
              </a:rPr>
              <a:t> Windows and Mac.  </a:t>
            </a:r>
            <a:r>
              <a:rPr lang="es-ES" sz="1100" kern="1200" dirty="0" err="1" smtClean="0">
                <a:solidFill>
                  <a:schemeClr val="tx1"/>
                </a:solidFill>
                <a:effectLst/>
                <a:latin typeface="+mn-lt"/>
                <a:ea typeface="+mn-ea"/>
                <a:cs typeface="+mn-cs"/>
              </a:rPr>
              <a:t>The</a:t>
            </a:r>
            <a:r>
              <a:rPr lang="es-ES" sz="1100" kern="1200" dirty="0" smtClean="0">
                <a:solidFill>
                  <a:schemeClr val="tx1"/>
                </a:solidFill>
                <a:effectLst/>
                <a:latin typeface="+mn-lt"/>
                <a:ea typeface="+mn-ea"/>
                <a:cs typeface="+mn-cs"/>
              </a:rPr>
              <a:t> 60/40 </a:t>
            </a:r>
            <a:r>
              <a:rPr lang="es-ES" sz="1100" kern="1200" dirty="0" err="1" smtClean="0">
                <a:solidFill>
                  <a:schemeClr val="tx1"/>
                </a:solidFill>
                <a:effectLst/>
                <a:latin typeface="+mn-lt"/>
                <a:ea typeface="+mn-ea"/>
                <a:cs typeface="+mn-cs"/>
              </a:rPr>
              <a:t>split</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is</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about</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profit</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The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people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behind</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Ginx</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get</a:t>
            </a:r>
            <a:r>
              <a:rPr lang="es-ES" sz="1100" kern="1200" dirty="0" smtClean="0">
                <a:solidFill>
                  <a:schemeClr val="tx1"/>
                </a:solidFill>
                <a:effectLst/>
                <a:latin typeface="+mn-lt"/>
                <a:ea typeface="+mn-ea"/>
                <a:cs typeface="+mn-cs"/>
              </a:rPr>
              <a:t> 40% of </a:t>
            </a:r>
            <a:r>
              <a:rPr lang="es-ES" sz="1100" kern="1200" dirty="0" err="1" smtClean="0">
                <a:solidFill>
                  <a:schemeClr val="tx1"/>
                </a:solidFill>
                <a:effectLst/>
                <a:latin typeface="+mn-lt"/>
                <a:ea typeface="+mn-ea"/>
                <a:cs typeface="+mn-cs"/>
              </a:rPr>
              <a:t>the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profit</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The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person</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signing</a:t>
            </a:r>
            <a:r>
              <a:rPr lang="es-ES" sz="1100" kern="1200" dirty="0" smtClean="0">
                <a:solidFill>
                  <a:schemeClr val="tx1"/>
                </a:solidFill>
                <a:effectLst/>
                <a:latin typeface="+mn-lt"/>
                <a:ea typeface="+mn-ea"/>
                <a:cs typeface="+mn-cs"/>
              </a:rPr>
              <a:t> up </a:t>
            </a:r>
            <a:r>
              <a:rPr lang="es-ES" sz="1100" kern="1200" dirty="0" err="1" smtClean="0">
                <a:solidFill>
                  <a:schemeClr val="tx1"/>
                </a:solidFill>
                <a:effectLst/>
                <a:latin typeface="+mn-lt"/>
                <a:ea typeface="+mn-ea"/>
                <a:cs typeface="+mn-cs"/>
              </a:rPr>
              <a:t>for</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the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service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the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affiliate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gets</a:t>
            </a:r>
            <a:r>
              <a:rPr lang="es-ES" sz="1100" kern="1200" dirty="0" smtClean="0">
                <a:solidFill>
                  <a:schemeClr val="tx1"/>
                </a:solidFill>
                <a:effectLst/>
                <a:latin typeface="+mn-lt"/>
                <a:ea typeface="+mn-ea"/>
                <a:cs typeface="+mn-cs"/>
              </a:rPr>
              <a:t> 60% of </a:t>
            </a:r>
            <a:r>
              <a:rPr lang="es-ES" sz="1100" kern="1200" dirty="0" err="1" smtClean="0">
                <a:solidFill>
                  <a:schemeClr val="tx1"/>
                </a:solidFill>
                <a:effectLst/>
                <a:latin typeface="+mn-lt"/>
                <a:ea typeface="+mn-ea"/>
                <a:cs typeface="+mn-cs"/>
              </a:rPr>
              <a:t>the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profit</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Their</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only</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job</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is</a:t>
            </a:r>
            <a:r>
              <a:rPr lang="es-ES" sz="1100" kern="1200" dirty="0" smtClean="0">
                <a:solidFill>
                  <a:schemeClr val="tx1"/>
                </a:solidFill>
                <a:effectLst/>
                <a:latin typeface="+mn-lt"/>
                <a:ea typeface="+mn-ea"/>
                <a:cs typeface="+mn-cs"/>
              </a:rPr>
              <a:t> to </a:t>
            </a:r>
            <a:r>
              <a:rPr lang="es-ES" sz="1100" kern="1200" dirty="0" err="1" smtClean="0">
                <a:solidFill>
                  <a:schemeClr val="tx1"/>
                </a:solidFill>
                <a:effectLst/>
                <a:latin typeface="+mn-lt"/>
                <a:ea typeface="+mn-ea"/>
                <a:cs typeface="+mn-cs"/>
              </a:rPr>
              <a:t>infect</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people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Ginx</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takes</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care</a:t>
            </a:r>
            <a:r>
              <a:rPr lang="es-ES" sz="1100" kern="1200" dirty="0" smtClean="0">
                <a:solidFill>
                  <a:schemeClr val="tx1"/>
                </a:solidFill>
                <a:effectLst/>
                <a:latin typeface="+mn-lt"/>
                <a:ea typeface="+mn-ea"/>
                <a:cs typeface="+mn-cs"/>
              </a:rPr>
              <a:t> of </a:t>
            </a:r>
            <a:r>
              <a:rPr lang="es-ES" sz="1100" kern="1200" dirty="0" err="1" smtClean="0">
                <a:solidFill>
                  <a:schemeClr val="tx1"/>
                </a:solidFill>
                <a:effectLst/>
                <a:latin typeface="+mn-lt"/>
                <a:ea typeface="+mn-ea"/>
                <a:cs typeface="+mn-cs"/>
              </a:rPr>
              <a:t>the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rest</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writing</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the</a:t>
            </a:r>
            <a:r>
              <a:rPr lang="es-ES" sz="1100" kern="1200" dirty="0" smtClean="0">
                <a:solidFill>
                  <a:schemeClr val="tx1"/>
                </a:solidFill>
                <a:effectLst/>
                <a:latin typeface="+mn-lt"/>
                <a:ea typeface="+mn-ea"/>
                <a:cs typeface="+mn-cs"/>
              </a:rPr>
              <a:t> malware, </a:t>
            </a:r>
            <a:r>
              <a:rPr lang="es-ES" sz="1100" kern="1200" dirty="0" err="1" smtClean="0">
                <a:solidFill>
                  <a:schemeClr val="tx1"/>
                </a:solidFill>
                <a:effectLst/>
                <a:latin typeface="+mn-lt"/>
                <a:ea typeface="+mn-ea"/>
                <a:cs typeface="+mn-cs"/>
              </a:rPr>
              <a:t>running</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the</a:t>
            </a:r>
            <a:r>
              <a:rPr lang="es-ES" sz="1100" kern="1200" dirty="0" smtClean="0">
                <a:solidFill>
                  <a:schemeClr val="tx1"/>
                </a:solidFill>
                <a:effectLst/>
                <a:latin typeface="+mn-lt"/>
                <a:ea typeface="+mn-ea"/>
                <a:cs typeface="+mn-cs"/>
              </a:rPr>
              <a:t> C&amp;C, </a:t>
            </a:r>
            <a:r>
              <a:rPr lang="es-ES" sz="1100" kern="1200" dirty="0" err="1" smtClean="0">
                <a:solidFill>
                  <a:schemeClr val="tx1"/>
                </a:solidFill>
                <a:effectLst/>
                <a:latin typeface="+mn-lt"/>
                <a:ea typeface="+mn-ea"/>
                <a:cs typeface="+mn-cs"/>
              </a:rPr>
              <a:t>managing</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the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bitcoin</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wallet</a:t>
            </a:r>
            <a:r>
              <a:rPr lang="es-ES" sz="1100" kern="1200" dirty="0" smtClean="0">
                <a:solidFill>
                  <a:schemeClr val="tx1"/>
                </a:solidFill>
                <a:effectLst/>
                <a:latin typeface="+mn-lt"/>
                <a:ea typeface="+mn-ea"/>
                <a:cs typeface="+mn-cs"/>
              </a:rPr>
              <a:t>).</a:t>
            </a:r>
          </a:p>
          <a:p>
            <a:endParaRPr lang="es-ES" dirty="0"/>
          </a:p>
        </p:txBody>
      </p:sp>
      <p:sp>
        <p:nvSpPr>
          <p:cNvPr id="4" name="Slide Number Placeholder 3"/>
          <p:cNvSpPr>
            <a:spLocks noGrp="1"/>
          </p:cNvSpPr>
          <p:nvPr>
            <p:ph type="sldNum" sz="quarter" idx="10"/>
          </p:nvPr>
        </p:nvSpPr>
        <p:spPr/>
        <p:txBody>
          <a:bodyPr/>
          <a:lstStyle/>
          <a:p>
            <a:fld id="{8C72D9AE-7182-4680-8F79-479C4181FF08}" type="slidenum">
              <a:rPr lang="es-ES" smtClean="0"/>
              <a:pPr/>
              <a:t>9</a:t>
            </a:fld>
            <a:endParaRPr lang="es-ES" dirty="0"/>
          </a:p>
        </p:txBody>
      </p:sp>
    </p:spTree>
    <p:extLst>
      <p:ext uri="{BB962C8B-B14F-4D97-AF65-F5344CB8AC3E}">
        <p14:creationId xmlns:p14="http://schemas.microsoft.com/office/powerpoint/2010/main" val="702359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19336" indent="-319336">
              <a:buClr>
                <a:srgbClr val="1E85C2"/>
              </a:buClr>
              <a:defRPr/>
            </a:pPr>
            <a:r>
              <a:rPr lang="es-ES" sz="3000" kern="1200" dirty="0" smtClean="0">
                <a:solidFill>
                  <a:schemeClr val="bg1">
                    <a:lumMod val="50000"/>
                  </a:schemeClr>
                </a:solidFill>
                <a:latin typeface="+mn-lt"/>
                <a:ea typeface="+mn-ea"/>
                <a:cs typeface="+mn-cs"/>
              </a:rPr>
              <a:t>Las empresas están en la mira de los atacantes</a:t>
            </a:r>
            <a:endParaRPr lang="en-US" sz="3000" kern="1200" dirty="0" smtClean="0">
              <a:solidFill>
                <a:schemeClr val="bg1">
                  <a:lumMod val="50000"/>
                </a:schemeClr>
              </a:solidFill>
              <a:latin typeface="+mn-lt"/>
              <a:ea typeface="+mn-ea"/>
              <a:cs typeface="+mn-cs"/>
            </a:endParaRPr>
          </a:p>
          <a:p>
            <a:pPr marL="593052" lvl="1" indent="-319336">
              <a:buClr>
                <a:srgbClr val="1E85C2"/>
              </a:buClr>
              <a:defRPr/>
            </a:pPr>
            <a:r>
              <a:rPr lang="en-US" sz="2600" kern="1200" dirty="0" err="1" smtClean="0">
                <a:solidFill>
                  <a:schemeClr val="bg1">
                    <a:lumMod val="50000"/>
                  </a:schemeClr>
                </a:solidFill>
                <a:latin typeface="+mn-lt"/>
                <a:ea typeface="+mn-ea"/>
                <a:cs typeface="+mn-cs"/>
              </a:rPr>
              <a:t>Empleados</a:t>
            </a:r>
            <a:r>
              <a:rPr lang="en-US" sz="2600" kern="1200" dirty="0" smtClean="0">
                <a:solidFill>
                  <a:schemeClr val="bg1">
                    <a:lumMod val="50000"/>
                  </a:schemeClr>
                </a:solidFill>
                <a:latin typeface="+mn-lt"/>
                <a:ea typeface="+mn-ea"/>
                <a:cs typeface="+mn-cs"/>
              </a:rPr>
              <a:t> </a:t>
            </a:r>
            <a:r>
              <a:rPr lang="en-US" sz="2600" kern="1200" dirty="0" err="1" smtClean="0">
                <a:solidFill>
                  <a:schemeClr val="bg1">
                    <a:lumMod val="50000"/>
                  </a:schemeClr>
                </a:solidFill>
                <a:latin typeface="+mn-lt"/>
                <a:ea typeface="+mn-ea"/>
                <a:cs typeface="+mn-cs"/>
              </a:rPr>
              <a:t>en</a:t>
            </a:r>
            <a:r>
              <a:rPr lang="en-US" sz="2600" kern="1200" dirty="0" smtClean="0">
                <a:solidFill>
                  <a:schemeClr val="bg1">
                    <a:lumMod val="50000"/>
                  </a:schemeClr>
                </a:solidFill>
                <a:latin typeface="+mn-lt"/>
                <a:ea typeface="+mn-ea"/>
                <a:cs typeface="+mn-cs"/>
              </a:rPr>
              <a:t> </a:t>
            </a:r>
            <a:r>
              <a:rPr lang="en-US" sz="2600" kern="1200" dirty="0" err="1" smtClean="0">
                <a:solidFill>
                  <a:schemeClr val="bg1">
                    <a:lumMod val="50000"/>
                  </a:schemeClr>
                </a:solidFill>
                <a:latin typeface="+mn-lt"/>
                <a:ea typeface="+mn-ea"/>
                <a:cs typeface="+mn-cs"/>
              </a:rPr>
              <a:t>empresas</a:t>
            </a:r>
            <a:r>
              <a:rPr lang="en-US" sz="2600" kern="1200" dirty="0" smtClean="0">
                <a:solidFill>
                  <a:schemeClr val="bg1">
                    <a:lumMod val="50000"/>
                  </a:schemeClr>
                </a:solidFill>
                <a:latin typeface="+mn-lt"/>
                <a:ea typeface="+mn-ea"/>
                <a:cs typeface="+mn-cs"/>
              </a:rPr>
              <a:t> </a:t>
            </a:r>
            <a:r>
              <a:rPr lang="en-US" sz="2600" kern="1200" dirty="0" err="1" smtClean="0">
                <a:solidFill>
                  <a:schemeClr val="bg1">
                    <a:lumMod val="50000"/>
                  </a:schemeClr>
                </a:solidFill>
                <a:latin typeface="+mn-lt"/>
                <a:ea typeface="+mn-ea"/>
                <a:cs typeface="+mn-cs"/>
              </a:rPr>
              <a:t>representan</a:t>
            </a:r>
            <a:r>
              <a:rPr lang="en-US" sz="2600" kern="1200" dirty="0" smtClean="0">
                <a:solidFill>
                  <a:schemeClr val="bg1">
                    <a:lumMod val="50000"/>
                  </a:schemeClr>
                </a:solidFill>
                <a:latin typeface="+mn-lt"/>
                <a:ea typeface="+mn-ea"/>
                <a:cs typeface="+mn-cs"/>
              </a:rPr>
              <a:t> el </a:t>
            </a:r>
            <a:r>
              <a:rPr lang="en-US" sz="2600" kern="1200" dirty="0" smtClean="0">
                <a:solidFill>
                  <a:srgbClr val="F17F26"/>
                </a:solidFill>
                <a:latin typeface="+mn-lt"/>
                <a:ea typeface="+mn-ea"/>
                <a:cs typeface="+mn-cs"/>
              </a:rPr>
              <a:t>43% de </a:t>
            </a:r>
            <a:r>
              <a:rPr lang="en-US" sz="2600" kern="1200" dirty="0" err="1" smtClean="0">
                <a:solidFill>
                  <a:srgbClr val="F17F26"/>
                </a:solidFill>
                <a:latin typeface="+mn-lt"/>
                <a:ea typeface="+mn-ea"/>
                <a:cs typeface="+mn-cs"/>
              </a:rPr>
              <a:t>infecciones</a:t>
            </a:r>
            <a:endParaRPr lang="en-US" sz="2600" kern="1200" dirty="0" smtClean="0">
              <a:solidFill>
                <a:srgbClr val="F17F26"/>
              </a:solidFill>
              <a:latin typeface="+mn-lt"/>
              <a:ea typeface="+mn-ea"/>
              <a:cs typeface="+mn-cs"/>
            </a:endParaRPr>
          </a:p>
          <a:p>
            <a:pPr marL="593052" lvl="1" indent="-319336">
              <a:buClr>
                <a:srgbClr val="1E85C2"/>
              </a:buClr>
              <a:defRPr/>
            </a:pPr>
            <a:r>
              <a:rPr lang="en-US" sz="2600" kern="1200" dirty="0" err="1" smtClean="0">
                <a:solidFill>
                  <a:schemeClr val="bg1">
                    <a:lumMod val="50000"/>
                  </a:schemeClr>
                </a:solidFill>
                <a:latin typeface="+mn-lt"/>
                <a:ea typeface="+mn-ea"/>
                <a:cs typeface="+mn-cs"/>
              </a:rPr>
              <a:t>Existen</a:t>
            </a:r>
            <a:r>
              <a:rPr lang="en-US" sz="2600" kern="1200" dirty="0" smtClean="0">
                <a:solidFill>
                  <a:schemeClr val="bg1">
                    <a:lumMod val="50000"/>
                  </a:schemeClr>
                </a:solidFill>
                <a:latin typeface="+mn-lt"/>
                <a:ea typeface="+mn-ea"/>
                <a:cs typeface="+mn-cs"/>
              </a:rPr>
              <a:t> </a:t>
            </a:r>
            <a:r>
              <a:rPr lang="en-US" sz="2600" kern="1200" dirty="0" err="1" smtClean="0">
                <a:solidFill>
                  <a:schemeClr val="bg1">
                    <a:lumMod val="50000"/>
                  </a:schemeClr>
                </a:solidFill>
                <a:latin typeface="+mn-lt"/>
                <a:ea typeface="+mn-ea"/>
                <a:cs typeface="+mn-cs"/>
              </a:rPr>
              <a:t>familias</a:t>
            </a:r>
            <a:r>
              <a:rPr lang="en-US" sz="2600" kern="1200" dirty="0" smtClean="0">
                <a:solidFill>
                  <a:schemeClr val="bg1">
                    <a:lumMod val="50000"/>
                  </a:schemeClr>
                </a:solidFill>
                <a:latin typeface="+mn-lt"/>
                <a:ea typeface="+mn-ea"/>
                <a:cs typeface="+mn-cs"/>
              </a:rPr>
              <a:t> de ransomware</a:t>
            </a:r>
            <a:r>
              <a:rPr lang="en-US" sz="2600" kern="1200" dirty="0" smtClean="0">
                <a:solidFill>
                  <a:srgbClr val="E1E1E1"/>
                </a:solidFill>
                <a:latin typeface="+mn-lt"/>
                <a:ea typeface="+mn-ea"/>
                <a:cs typeface="+mn-cs"/>
              </a:rPr>
              <a:t> </a:t>
            </a:r>
            <a:r>
              <a:rPr lang="en-US" sz="2600" kern="1200" dirty="0" err="1" smtClean="0">
                <a:solidFill>
                  <a:srgbClr val="F17F26"/>
                </a:solidFill>
                <a:latin typeface="+mn-lt"/>
                <a:ea typeface="+mn-ea"/>
                <a:cs typeface="+mn-cs"/>
              </a:rPr>
              <a:t>desarrolladas</a:t>
            </a:r>
            <a:r>
              <a:rPr lang="en-US" sz="2600" kern="1200" dirty="0" smtClean="0">
                <a:solidFill>
                  <a:srgbClr val="F17F26"/>
                </a:solidFill>
                <a:latin typeface="+mn-lt"/>
                <a:ea typeface="+mn-ea"/>
                <a:cs typeface="+mn-cs"/>
              </a:rPr>
              <a:t> para </a:t>
            </a:r>
            <a:r>
              <a:rPr lang="en-US" sz="2600" kern="1200" dirty="0" err="1" smtClean="0">
                <a:solidFill>
                  <a:srgbClr val="F17F26"/>
                </a:solidFill>
                <a:latin typeface="+mn-lt"/>
                <a:ea typeface="+mn-ea"/>
                <a:cs typeface="+mn-cs"/>
              </a:rPr>
              <a:t>infectar</a:t>
            </a:r>
            <a:r>
              <a:rPr lang="en-US" sz="2600" kern="1200" dirty="0" smtClean="0">
                <a:solidFill>
                  <a:srgbClr val="F17F26"/>
                </a:solidFill>
                <a:latin typeface="+mn-lt"/>
                <a:ea typeface="+mn-ea"/>
                <a:cs typeface="+mn-cs"/>
              </a:rPr>
              <a:t> </a:t>
            </a:r>
            <a:r>
              <a:rPr lang="en-US" sz="2600" kern="1200" dirty="0" err="1" smtClean="0">
                <a:solidFill>
                  <a:srgbClr val="F17F26"/>
                </a:solidFill>
                <a:latin typeface="+mn-lt"/>
                <a:ea typeface="+mn-ea"/>
                <a:cs typeface="+mn-cs"/>
              </a:rPr>
              <a:t>empresas</a:t>
            </a:r>
            <a:endParaRPr lang="en-US" sz="2600" kern="1200" dirty="0" smtClean="0">
              <a:solidFill>
                <a:srgbClr val="F17F26"/>
              </a:solidFill>
              <a:latin typeface="+mn-lt"/>
              <a:ea typeface="+mn-ea"/>
              <a:cs typeface="+mn-cs"/>
            </a:endParaRPr>
          </a:p>
          <a:p>
            <a:pPr marL="319336" indent="-319336">
              <a:buClr>
                <a:srgbClr val="1E85C2"/>
              </a:buClr>
              <a:defRPr/>
            </a:pPr>
            <a:r>
              <a:rPr lang="en-US" sz="3000" kern="1200" dirty="0" err="1" smtClean="0">
                <a:solidFill>
                  <a:schemeClr val="bg1">
                    <a:lumMod val="50000"/>
                  </a:schemeClr>
                </a:solidFill>
                <a:latin typeface="+mn-lt"/>
                <a:ea typeface="+mn-ea"/>
                <a:cs typeface="+mn-cs"/>
              </a:rPr>
              <a:t>Ataques</a:t>
            </a:r>
            <a:r>
              <a:rPr lang="en-US" sz="3000" kern="1200" dirty="0" smtClean="0">
                <a:solidFill>
                  <a:schemeClr val="bg1">
                    <a:lumMod val="50000"/>
                  </a:schemeClr>
                </a:solidFill>
                <a:latin typeface="+mn-lt"/>
                <a:ea typeface="+mn-ea"/>
                <a:cs typeface="+mn-cs"/>
              </a:rPr>
              <a:t> de ransomware </a:t>
            </a:r>
            <a:r>
              <a:rPr lang="en-US" sz="3000" kern="1200" dirty="0" err="1" smtClean="0">
                <a:solidFill>
                  <a:schemeClr val="bg1">
                    <a:lumMod val="50000"/>
                  </a:schemeClr>
                </a:solidFill>
                <a:latin typeface="+mn-lt"/>
                <a:ea typeface="+mn-ea"/>
                <a:cs typeface="+mn-cs"/>
              </a:rPr>
              <a:t>dirigidos</a:t>
            </a:r>
            <a:r>
              <a:rPr lang="en-US" sz="3000" kern="1200" dirty="0" smtClean="0">
                <a:solidFill>
                  <a:schemeClr val="bg1">
                    <a:lumMod val="50000"/>
                  </a:schemeClr>
                </a:solidFill>
                <a:latin typeface="+mn-lt"/>
                <a:ea typeface="+mn-ea"/>
                <a:cs typeface="+mn-cs"/>
              </a:rPr>
              <a:t> </a:t>
            </a:r>
            <a:r>
              <a:rPr lang="en-US" sz="3000" kern="1200" dirty="0" err="1" smtClean="0">
                <a:solidFill>
                  <a:schemeClr val="bg1">
                    <a:lumMod val="50000"/>
                  </a:schemeClr>
                </a:solidFill>
                <a:latin typeface="+mn-lt"/>
                <a:ea typeface="+mn-ea"/>
                <a:cs typeface="+mn-cs"/>
              </a:rPr>
              <a:t>usan</a:t>
            </a:r>
            <a:r>
              <a:rPr lang="en-US" sz="3000" kern="1200" dirty="0" smtClean="0">
                <a:solidFill>
                  <a:schemeClr val="bg1">
                    <a:lumMod val="50000"/>
                  </a:schemeClr>
                </a:solidFill>
                <a:latin typeface="+mn-lt"/>
                <a:ea typeface="+mn-ea"/>
                <a:cs typeface="+mn-cs"/>
              </a:rPr>
              <a:t> </a:t>
            </a:r>
            <a:r>
              <a:rPr lang="en-US" sz="3000" kern="1200" dirty="0" err="1" smtClean="0">
                <a:solidFill>
                  <a:srgbClr val="F17F26"/>
                </a:solidFill>
                <a:latin typeface="+mn-lt"/>
                <a:ea typeface="+mn-ea"/>
                <a:cs typeface="+mn-cs"/>
              </a:rPr>
              <a:t>technicas</a:t>
            </a:r>
            <a:r>
              <a:rPr lang="en-US" sz="3000" kern="1200" dirty="0" smtClean="0">
                <a:solidFill>
                  <a:srgbClr val="F17F26"/>
                </a:solidFill>
                <a:latin typeface="+mn-lt"/>
                <a:ea typeface="+mn-ea"/>
                <a:cs typeface="+mn-cs"/>
              </a:rPr>
              <a:t> </a:t>
            </a:r>
            <a:r>
              <a:rPr lang="en-US" sz="3000" kern="1200" dirty="0" err="1" smtClean="0">
                <a:solidFill>
                  <a:srgbClr val="F17F26"/>
                </a:solidFill>
                <a:latin typeface="+mn-lt"/>
                <a:ea typeface="+mn-ea"/>
                <a:cs typeface="+mn-cs"/>
              </a:rPr>
              <a:t>avanzadas</a:t>
            </a:r>
            <a:r>
              <a:rPr lang="en-US" sz="3000" kern="1200" dirty="0" smtClean="0">
                <a:solidFill>
                  <a:srgbClr val="F17F26"/>
                </a:solidFill>
                <a:latin typeface="+mn-lt"/>
                <a:ea typeface="+mn-ea"/>
                <a:cs typeface="+mn-cs"/>
              </a:rPr>
              <a:t> de </a:t>
            </a:r>
            <a:r>
              <a:rPr lang="en-US" sz="3000" kern="1200" dirty="0" err="1" smtClean="0">
                <a:solidFill>
                  <a:srgbClr val="F17F26"/>
                </a:solidFill>
                <a:latin typeface="+mn-lt"/>
                <a:ea typeface="+mn-ea"/>
                <a:cs typeface="+mn-cs"/>
              </a:rPr>
              <a:t>ataque</a:t>
            </a:r>
            <a:endParaRPr lang="en-US" sz="3000" b="1" kern="1200" dirty="0" smtClean="0">
              <a:solidFill>
                <a:schemeClr val="accent2"/>
              </a:solidFill>
              <a:latin typeface="+mn-lt"/>
              <a:ea typeface="+mn-ea"/>
              <a:cs typeface="+mn-cs"/>
            </a:endParaRPr>
          </a:p>
          <a:p>
            <a:endParaRPr lang="en-US" dirty="0" smtClean="0"/>
          </a:p>
          <a:p>
            <a:endParaRPr lang="en-US" dirty="0" smtClean="0"/>
          </a:p>
          <a:p>
            <a:pPr marL="36576" marR="0" lvl="0" indent="-36576" algn="l" defTabSz="914400" rtl="0" eaLnBrk="1" fontAlgn="auto" latinLnBrk="0" hangingPunct="1">
              <a:lnSpc>
                <a:spcPct val="100000"/>
              </a:lnSpc>
              <a:spcBef>
                <a:spcPts val="600"/>
              </a:spcBef>
              <a:spcAft>
                <a:spcPts val="0"/>
              </a:spcAft>
              <a:buClrTx/>
              <a:buSzPct val="25000"/>
              <a:buFont typeface="Calibri" panose="020F0502020204030204" pitchFamily="34" charset="0"/>
              <a:buChar char=" "/>
              <a:tabLst/>
              <a:defRPr/>
            </a:pPr>
            <a:r>
              <a:rPr lang="en-US" dirty="0" smtClean="0"/>
              <a:t>The ransomware “business model” continues</a:t>
            </a:r>
            <a:r>
              <a:rPr lang="en-US" baseline="0" dirty="0" smtClean="0"/>
              <a:t> to grow. As with other types of cybercrime, ransomware is not just a consumer problem. More alarmingly, ransomware attackers are honing their attacks for businesses. </a:t>
            </a:r>
            <a:endParaRPr lang="en-US" dirty="0" smtClean="0"/>
          </a:p>
          <a:p>
            <a:endParaRPr lang="es-ES" dirty="0"/>
          </a:p>
        </p:txBody>
      </p:sp>
      <p:sp>
        <p:nvSpPr>
          <p:cNvPr id="4" name="Slide Number Placeholder 3"/>
          <p:cNvSpPr>
            <a:spLocks noGrp="1"/>
          </p:cNvSpPr>
          <p:nvPr>
            <p:ph type="sldNum" sz="quarter" idx="10"/>
          </p:nvPr>
        </p:nvSpPr>
        <p:spPr/>
        <p:txBody>
          <a:bodyPr/>
          <a:lstStyle/>
          <a:p>
            <a:fld id="{8C72D9AE-7182-4680-8F79-479C4181FF08}" type="slidenum">
              <a:rPr lang="es-ES" smtClean="0"/>
              <a:pPr/>
              <a:t>10</a:t>
            </a:fld>
            <a:endParaRPr lang="es-ES" dirty="0"/>
          </a:p>
        </p:txBody>
      </p:sp>
    </p:spTree>
    <p:extLst>
      <p:ext uri="{BB962C8B-B14F-4D97-AF65-F5344CB8AC3E}">
        <p14:creationId xmlns:p14="http://schemas.microsoft.com/office/powerpoint/2010/main" val="16044086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pSp>
        <p:nvGrpSpPr>
          <p:cNvPr id="55" name="Group 54"/>
          <p:cNvGrpSpPr/>
          <p:nvPr/>
        </p:nvGrpSpPr>
        <p:grpSpPr bwMode="ltGray">
          <a:xfrm>
            <a:off x="818201" y="178278"/>
            <a:ext cx="11081806" cy="2845278"/>
            <a:chOff x="610410" y="178278"/>
            <a:chExt cx="8331967" cy="2845278"/>
          </a:xfrm>
        </p:grpSpPr>
        <p:sp>
          <p:nvSpPr>
            <p:cNvPr id="56" name="Rectangle 55"/>
            <p:cNvSpPr/>
            <p:nvPr/>
          </p:nvSpPr>
          <p:spPr bwMode="ltGray">
            <a:xfrm>
              <a:off x="7760115" y="178278"/>
              <a:ext cx="1182262" cy="1193799"/>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7" name="Rectangle 56"/>
            <p:cNvSpPr/>
            <p:nvPr/>
          </p:nvSpPr>
          <p:spPr bwMode="ltGray">
            <a:xfrm>
              <a:off x="7342753" y="1065916"/>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8" name="Rectangle 57"/>
            <p:cNvSpPr/>
            <p:nvPr/>
          </p:nvSpPr>
          <p:spPr bwMode="ltGray">
            <a:xfrm>
              <a:off x="6727716" y="943452"/>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9" name="Rectangle 58"/>
            <p:cNvSpPr/>
            <p:nvPr/>
          </p:nvSpPr>
          <p:spPr bwMode="ltGray">
            <a:xfrm>
              <a:off x="7342754" y="1065916"/>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0" name="Rectangle 23"/>
            <p:cNvSpPr/>
            <p:nvPr/>
          </p:nvSpPr>
          <p:spPr bwMode="ltGray">
            <a:xfrm>
              <a:off x="7760115" y="943452"/>
              <a:ext cx="135715" cy="42862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1" name="Rectangle 60"/>
            <p:cNvSpPr/>
            <p:nvPr/>
          </p:nvSpPr>
          <p:spPr bwMode="ltGray">
            <a:xfrm>
              <a:off x="7760115" y="1065916"/>
              <a:ext cx="491179" cy="30616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2" name="Rectangle 61"/>
            <p:cNvSpPr/>
            <p:nvPr/>
          </p:nvSpPr>
          <p:spPr bwMode="ltGray">
            <a:xfrm>
              <a:off x="7760115" y="1065916"/>
              <a:ext cx="135716" cy="306161"/>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3" name="Rectangle 62"/>
            <p:cNvSpPr/>
            <p:nvPr/>
          </p:nvSpPr>
          <p:spPr bwMode="ltGray">
            <a:xfrm>
              <a:off x="7064243" y="129683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4" name="Rectangle 63"/>
            <p:cNvSpPr/>
            <p:nvPr/>
          </p:nvSpPr>
          <p:spPr bwMode="ltGray">
            <a:xfrm>
              <a:off x="7342753" y="1296831"/>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5" name="Rectangle 64"/>
            <p:cNvSpPr/>
            <p:nvPr/>
          </p:nvSpPr>
          <p:spPr bwMode="ltGray">
            <a:xfrm>
              <a:off x="6579483" y="1913285"/>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6" name="Rectangle 65"/>
            <p:cNvSpPr/>
            <p:nvPr/>
          </p:nvSpPr>
          <p:spPr bwMode="ltGray">
            <a:xfrm>
              <a:off x="6727716" y="1913285"/>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7" name="Rectangle 66"/>
            <p:cNvSpPr/>
            <p:nvPr/>
          </p:nvSpPr>
          <p:spPr bwMode="ltGray">
            <a:xfrm>
              <a:off x="4700590" y="1307021"/>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8" name="Rectangle 67"/>
            <p:cNvSpPr/>
            <p:nvPr/>
          </p:nvSpPr>
          <p:spPr bwMode="ltGray">
            <a:xfrm>
              <a:off x="4124326" y="189757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9" name="Rectangle 68"/>
            <p:cNvSpPr/>
            <p:nvPr/>
          </p:nvSpPr>
          <p:spPr bwMode="ltGray">
            <a:xfrm>
              <a:off x="3206751" y="153562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0" name="Rectangle 69"/>
            <p:cNvSpPr/>
            <p:nvPr/>
          </p:nvSpPr>
          <p:spPr bwMode="ltGray">
            <a:xfrm>
              <a:off x="785069" y="2029017"/>
              <a:ext cx="508907" cy="51387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1" name="Rectangle 70"/>
            <p:cNvSpPr/>
            <p:nvPr/>
          </p:nvSpPr>
          <p:spPr bwMode="ltGray">
            <a:xfrm>
              <a:off x="5279710" y="982650"/>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2" name="Rectangle 43"/>
            <p:cNvSpPr/>
            <p:nvPr/>
          </p:nvSpPr>
          <p:spPr bwMode="ltGray">
            <a:xfrm>
              <a:off x="5279710" y="1307021"/>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3" name="Rectangle 72"/>
            <p:cNvSpPr/>
            <p:nvPr/>
          </p:nvSpPr>
          <p:spPr bwMode="ltGray">
            <a:xfrm>
              <a:off x="5607932" y="83345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20" name="Rectangle 46"/>
            <p:cNvSpPr/>
            <p:nvPr/>
          </p:nvSpPr>
          <p:spPr bwMode="ltGray">
            <a:xfrm>
              <a:off x="5607932" y="982650"/>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21" name="Rectangle 120"/>
            <p:cNvSpPr/>
            <p:nvPr/>
          </p:nvSpPr>
          <p:spPr bwMode="ltGray">
            <a:xfrm>
              <a:off x="5814966" y="1071851"/>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22" name="Rectangle 46"/>
            <p:cNvSpPr/>
            <p:nvPr/>
          </p:nvSpPr>
          <p:spPr bwMode="ltGray">
            <a:xfrm>
              <a:off x="5814966" y="1071851"/>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28" name="Rectangle 53"/>
            <p:cNvSpPr/>
            <p:nvPr/>
          </p:nvSpPr>
          <p:spPr bwMode="ltGray">
            <a:xfrm>
              <a:off x="4700590" y="1897572"/>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29" name="Rectangle 128"/>
            <p:cNvSpPr/>
            <p:nvPr/>
          </p:nvSpPr>
          <p:spPr bwMode="ltGray">
            <a:xfrm>
              <a:off x="4214766" y="2200326"/>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30" name="Rectangle 129"/>
            <p:cNvSpPr/>
            <p:nvPr/>
          </p:nvSpPr>
          <p:spPr bwMode="ltGray">
            <a:xfrm>
              <a:off x="3776616" y="2783396"/>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31" name="Rectangle 130"/>
            <p:cNvSpPr/>
            <p:nvPr/>
          </p:nvSpPr>
          <p:spPr bwMode="ltGray">
            <a:xfrm>
              <a:off x="2927048" y="2101537"/>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32" name="Rectangle 131"/>
            <p:cNvSpPr/>
            <p:nvPr/>
          </p:nvSpPr>
          <p:spPr bwMode="ltGray">
            <a:xfrm>
              <a:off x="2515005" y="201949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33" name="Rectangle 132"/>
            <p:cNvSpPr/>
            <p:nvPr/>
          </p:nvSpPr>
          <p:spPr bwMode="ltGray">
            <a:xfrm>
              <a:off x="2927049" y="2101537"/>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34" name="Rectangle 23"/>
            <p:cNvSpPr/>
            <p:nvPr/>
          </p:nvSpPr>
          <p:spPr bwMode="ltGray">
            <a:xfrm>
              <a:off x="3206660" y="2019492"/>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35" name="Rectangle 134"/>
            <p:cNvSpPr/>
            <p:nvPr/>
          </p:nvSpPr>
          <p:spPr bwMode="ltGray">
            <a:xfrm>
              <a:off x="3206660" y="2101537"/>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36" name="Rectangle 135"/>
            <p:cNvSpPr/>
            <p:nvPr/>
          </p:nvSpPr>
          <p:spPr bwMode="ltGray">
            <a:xfrm>
              <a:off x="2740461" y="2256238"/>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37" name="Rectangle 136"/>
            <p:cNvSpPr/>
            <p:nvPr/>
          </p:nvSpPr>
          <p:spPr bwMode="ltGray">
            <a:xfrm>
              <a:off x="2927048" y="2256238"/>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38" name="Rectangle 137"/>
            <p:cNvSpPr/>
            <p:nvPr/>
          </p:nvSpPr>
          <p:spPr bwMode="ltGray">
            <a:xfrm>
              <a:off x="2415696" y="2669231"/>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39" name="Rectangle 138"/>
            <p:cNvSpPr/>
            <p:nvPr/>
          </p:nvSpPr>
          <p:spPr bwMode="ltGray">
            <a:xfrm>
              <a:off x="2515005" y="2669231"/>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40" name="Rectangle 139"/>
            <p:cNvSpPr/>
            <p:nvPr/>
          </p:nvSpPr>
          <p:spPr bwMode="ltGray">
            <a:xfrm>
              <a:off x="3206661" y="2101537"/>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41" name="Rectangle 140"/>
            <p:cNvSpPr/>
            <p:nvPr/>
          </p:nvSpPr>
          <p:spPr bwMode="ltGray">
            <a:xfrm>
              <a:off x="1158559" y="2250875"/>
              <a:ext cx="527374" cy="532521"/>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42" name="Rectangle 141"/>
            <p:cNvSpPr/>
            <p:nvPr/>
          </p:nvSpPr>
          <p:spPr bwMode="ltGray">
            <a:xfrm>
              <a:off x="1551010" y="2031059"/>
              <a:ext cx="554855" cy="56027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43" name="Rectangle 43"/>
            <p:cNvSpPr/>
            <p:nvPr/>
          </p:nvSpPr>
          <p:spPr bwMode="ltGray">
            <a:xfrm>
              <a:off x="1551010" y="2250875"/>
              <a:ext cx="134923" cy="34045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44" name="Rectangle 143"/>
            <p:cNvSpPr/>
            <p:nvPr/>
          </p:nvSpPr>
          <p:spPr bwMode="ltGray">
            <a:xfrm>
              <a:off x="1773436" y="1929956"/>
              <a:ext cx="210258" cy="21251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45" name="Rectangle 46"/>
            <p:cNvSpPr/>
            <p:nvPr/>
          </p:nvSpPr>
          <p:spPr bwMode="ltGray">
            <a:xfrm>
              <a:off x="1773436" y="2031059"/>
              <a:ext cx="210258" cy="111414"/>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46" name="Rectangle 145"/>
            <p:cNvSpPr/>
            <p:nvPr/>
          </p:nvSpPr>
          <p:spPr bwMode="ltGray">
            <a:xfrm>
              <a:off x="1913736" y="2091508"/>
              <a:ext cx="275048" cy="27800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47" name="Rectangle 46"/>
            <p:cNvSpPr/>
            <p:nvPr/>
          </p:nvSpPr>
          <p:spPr bwMode="ltGray">
            <a:xfrm>
              <a:off x="1913736" y="2091508"/>
              <a:ext cx="69958" cy="50965"/>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48" name="Rectangle 74"/>
            <p:cNvSpPr/>
            <p:nvPr/>
          </p:nvSpPr>
          <p:spPr bwMode="ltGray">
            <a:xfrm>
              <a:off x="1158559" y="2250875"/>
              <a:ext cx="135417" cy="292015"/>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49" name="Rectangle 148"/>
            <p:cNvSpPr/>
            <p:nvPr/>
          </p:nvSpPr>
          <p:spPr bwMode="ltGray">
            <a:xfrm>
              <a:off x="835434" y="2213106"/>
              <a:ext cx="234241" cy="23675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50" name="Rectangle 149"/>
            <p:cNvSpPr/>
            <p:nvPr/>
          </p:nvSpPr>
          <p:spPr bwMode="ltGray">
            <a:xfrm>
              <a:off x="610410" y="2761214"/>
              <a:ext cx="158015" cy="15971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grpSp>
      <p:pic>
        <p:nvPicPr>
          <p:cNvPr id="74"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2490" y="834569"/>
            <a:ext cx="2918841" cy="579039"/>
          </a:xfrm>
          <a:prstGeom prst="rect">
            <a:avLst/>
          </a:prstGeom>
        </p:spPr>
      </p:pic>
      <p:sp>
        <p:nvSpPr>
          <p:cNvPr id="7" name="Title 6"/>
          <p:cNvSpPr>
            <a:spLocks noGrp="1"/>
          </p:cNvSpPr>
          <p:nvPr>
            <p:ph type="title"/>
          </p:nvPr>
        </p:nvSpPr>
        <p:spPr>
          <a:xfrm>
            <a:off x="1216184" y="3048001"/>
            <a:ext cx="9729473" cy="1393825"/>
          </a:xfrm>
        </p:spPr>
        <p:txBody>
          <a:bodyPr/>
          <a:lstStyle>
            <a:lvl1pPr>
              <a:defRPr sz="3200"/>
            </a:lvl1pPr>
          </a:lstStyle>
          <a:p>
            <a:r>
              <a:rPr lang="en-US"/>
              <a:t>Click to edit Master title style</a:t>
            </a:r>
            <a:endParaRPr/>
          </a:p>
        </p:txBody>
      </p:sp>
      <p:sp>
        <p:nvSpPr>
          <p:cNvPr id="3" name="Subtitle 2"/>
          <p:cNvSpPr>
            <a:spLocks noGrp="1"/>
          </p:cNvSpPr>
          <p:nvPr>
            <p:ph type="subTitle" idx="1" hasCustomPrompt="1"/>
          </p:nvPr>
        </p:nvSpPr>
        <p:spPr>
          <a:xfrm>
            <a:off x="1216183" y="5050673"/>
            <a:ext cx="9729473" cy="3810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Click to add presenter’s name</a:t>
            </a:r>
          </a:p>
        </p:txBody>
      </p:sp>
      <p:grpSp>
        <p:nvGrpSpPr>
          <p:cNvPr id="123" name="Frame"/>
          <p:cNvGrpSpPr/>
          <p:nvPr/>
        </p:nvGrpSpPr>
        <p:grpSpPr bwMode="invGray">
          <a:xfrm>
            <a:off x="0" y="0"/>
            <a:ext cx="12161838" cy="6858000"/>
            <a:chOff x="0" y="0"/>
            <a:chExt cx="9144000" cy="6858000"/>
          </a:xfrm>
        </p:grpSpPr>
        <p:sp>
          <p:nvSpPr>
            <p:cNvPr id="124" name="Rectangle 123"/>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25" name="Rectangle 124"/>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26" name="Rectangle 125"/>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27" name="Rectangle 126"/>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grpSp>
    </p:spTree>
    <p:extLst>
      <p:ext uri="{BB962C8B-B14F-4D97-AF65-F5344CB8AC3E}">
        <p14:creationId xmlns:p14="http://schemas.microsoft.com/office/powerpoint/2010/main" val="24041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ransition Vertical Picture">
    <p:spTree>
      <p:nvGrpSpPr>
        <p:cNvPr id="1" name=""/>
        <p:cNvGrpSpPr/>
        <p:nvPr/>
      </p:nvGrpSpPr>
      <p:grpSpPr>
        <a:xfrm>
          <a:off x="0" y="0"/>
          <a:ext cx="0" cy="0"/>
          <a:chOff x="0" y="0"/>
          <a:chExt cx="0" cy="0"/>
        </a:xfrm>
      </p:grpSpPr>
      <p:sp>
        <p:nvSpPr>
          <p:cNvPr id="15" name="Rectangle 82"/>
          <p:cNvSpPr/>
          <p:nvPr/>
        </p:nvSpPr>
        <p:spPr bwMode="white">
          <a:xfrm>
            <a:off x="261817" y="100583"/>
            <a:ext cx="8950775" cy="6656832"/>
          </a:xfrm>
          <a:custGeom>
            <a:avLst/>
            <a:gdLst/>
            <a:ahLst/>
            <a:cxnLst/>
            <a:rect l="l" t="t" r="r" b="b"/>
            <a:pathLst>
              <a:path w="6729730" h="6656832">
                <a:moveTo>
                  <a:pt x="0" y="0"/>
                </a:moveTo>
                <a:lnTo>
                  <a:pt x="5886450" y="0"/>
                </a:lnTo>
                <a:lnTo>
                  <a:pt x="5886450" y="3124200"/>
                </a:lnTo>
                <a:lnTo>
                  <a:pt x="6470650" y="3124200"/>
                </a:lnTo>
                <a:lnTo>
                  <a:pt x="6470650" y="5210708"/>
                </a:lnTo>
                <a:lnTo>
                  <a:pt x="6729730" y="5210708"/>
                </a:lnTo>
                <a:lnTo>
                  <a:pt x="6729730" y="6641591"/>
                </a:lnTo>
                <a:lnTo>
                  <a:pt x="6470650" y="6641591"/>
                </a:lnTo>
                <a:lnTo>
                  <a:pt x="6470650" y="6656832"/>
                </a:lnTo>
                <a:lnTo>
                  <a:pt x="584200" y="6656832"/>
                </a:lnTo>
                <a:lnTo>
                  <a:pt x="584200" y="6655816"/>
                </a:lnTo>
                <a:lnTo>
                  <a:pt x="0" y="6655816"/>
                </a:lnTo>
                <a:close/>
              </a:path>
            </a:pathLst>
          </a:custGeom>
          <a:solidFill>
            <a:srgbClr val="EFEFE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grpSp>
        <p:nvGrpSpPr>
          <p:cNvPr id="16" name="Group 15"/>
          <p:cNvGrpSpPr/>
          <p:nvPr/>
        </p:nvGrpSpPr>
        <p:grpSpPr bwMode="ltGray">
          <a:xfrm>
            <a:off x="7297105" y="187419"/>
            <a:ext cx="1916015" cy="1811704"/>
            <a:chOff x="10441503" y="494758"/>
            <a:chExt cx="1329339" cy="1671811"/>
          </a:xfrm>
        </p:grpSpPr>
        <p:sp>
          <p:nvSpPr>
            <p:cNvPr id="17" name="Rectangle 16"/>
            <p:cNvSpPr/>
            <p:nvPr/>
          </p:nvSpPr>
          <p:spPr bwMode="ltGray">
            <a:xfrm rot="16200000">
              <a:off x="10563967" y="494758"/>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8" name="Rectangle 17"/>
            <p:cNvSpPr/>
            <p:nvPr/>
          </p:nvSpPr>
          <p:spPr bwMode="ltGray">
            <a:xfrm rot="16200000">
              <a:off x="10447203" y="844523"/>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9" name="Rectangle 18"/>
            <p:cNvSpPr/>
            <p:nvPr/>
          </p:nvSpPr>
          <p:spPr bwMode="ltGray">
            <a:xfrm rot="16200000">
              <a:off x="10741700" y="672490"/>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20" name="Rectangle 19"/>
            <p:cNvSpPr/>
            <p:nvPr/>
          </p:nvSpPr>
          <p:spPr bwMode="ltGray">
            <a:xfrm rot="16200000">
              <a:off x="10796877" y="130852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21" name="Rectangle 20"/>
            <p:cNvSpPr/>
            <p:nvPr/>
          </p:nvSpPr>
          <p:spPr bwMode="ltGray">
            <a:xfrm rot="16200000">
              <a:off x="10936132" y="1169266"/>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22" name="Rectangle 21"/>
            <p:cNvSpPr/>
            <p:nvPr/>
          </p:nvSpPr>
          <p:spPr bwMode="ltGray">
            <a:xfrm rot="16200000">
              <a:off x="11413247" y="1808974"/>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23" name="Rectangle 22"/>
            <p:cNvSpPr/>
            <p:nvPr/>
          </p:nvSpPr>
          <p:spPr bwMode="ltGray">
            <a:xfrm rot="16200000">
              <a:off x="11412451" y="1809771"/>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grpSp>
      <p:grpSp>
        <p:nvGrpSpPr>
          <p:cNvPr id="24" name="Group 23"/>
          <p:cNvGrpSpPr/>
          <p:nvPr/>
        </p:nvGrpSpPr>
        <p:grpSpPr bwMode="ltGray">
          <a:xfrm>
            <a:off x="7297103" y="1838489"/>
            <a:ext cx="2392307" cy="2054453"/>
            <a:chOff x="10331508" y="2525213"/>
            <a:chExt cx="1835504" cy="2096514"/>
          </a:xfrm>
        </p:grpSpPr>
        <p:sp>
          <p:nvSpPr>
            <p:cNvPr id="25" name="Rectangle 24"/>
            <p:cNvSpPr/>
            <p:nvPr/>
          </p:nvSpPr>
          <p:spPr bwMode="ltGray">
            <a:xfrm rot="16200000">
              <a:off x="10808869" y="3263446"/>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26" name="Rectangle 25"/>
            <p:cNvSpPr/>
            <p:nvPr/>
          </p:nvSpPr>
          <p:spPr bwMode="ltGray">
            <a:xfrm rot="16200000">
              <a:off x="11399351" y="3854066"/>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27" name="Rectangle 26"/>
            <p:cNvSpPr/>
            <p:nvPr/>
          </p:nvSpPr>
          <p:spPr bwMode="ltGray">
            <a:xfrm rot="16200000">
              <a:off x="10484696" y="2643576"/>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28" name="Rectangle 43"/>
            <p:cNvSpPr/>
            <p:nvPr/>
          </p:nvSpPr>
          <p:spPr bwMode="ltGray">
            <a:xfrm rot="16200000">
              <a:off x="10956718" y="3115598"/>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29" name="Rectangle 28"/>
            <p:cNvSpPr/>
            <p:nvPr/>
          </p:nvSpPr>
          <p:spPr bwMode="ltGray">
            <a:xfrm rot="16200000">
              <a:off x="10333175" y="282618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0" name="Rectangle 46"/>
            <p:cNvSpPr/>
            <p:nvPr/>
          </p:nvSpPr>
          <p:spPr bwMode="ltGray">
            <a:xfrm rot="16200000">
              <a:off x="10407772" y="2900783"/>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1" name="Rectangle 30"/>
            <p:cNvSpPr/>
            <p:nvPr/>
          </p:nvSpPr>
          <p:spPr bwMode="ltGray">
            <a:xfrm rot="16200000">
              <a:off x="10572083" y="2523032"/>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2" name="Rectangle 46"/>
            <p:cNvSpPr/>
            <p:nvPr/>
          </p:nvSpPr>
          <p:spPr bwMode="ltGray">
            <a:xfrm rot="16200000">
              <a:off x="10555889" y="2841867"/>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3" name="Rectangle 53"/>
            <p:cNvSpPr/>
            <p:nvPr/>
          </p:nvSpPr>
          <p:spPr bwMode="ltGray">
            <a:xfrm rot="16200000">
              <a:off x="11399420" y="3853996"/>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4" name="Rectangle 33"/>
            <p:cNvSpPr/>
            <p:nvPr/>
          </p:nvSpPr>
          <p:spPr bwMode="ltGray">
            <a:xfrm rot="16200000">
              <a:off x="11700399" y="4152981"/>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grpSp>
      <p:grpSp>
        <p:nvGrpSpPr>
          <p:cNvPr id="35" name="Group 34"/>
          <p:cNvGrpSpPr/>
          <p:nvPr/>
        </p:nvGrpSpPr>
        <p:grpSpPr bwMode="ltGray">
          <a:xfrm>
            <a:off x="8210746" y="3846915"/>
            <a:ext cx="1939301" cy="1566458"/>
            <a:chOff x="11033674" y="4731829"/>
            <a:chExt cx="1487934" cy="1598528"/>
          </a:xfrm>
        </p:grpSpPr>
        <p:sp>
          <p:nvSpPr>
            <p:cNvPr id="36" name="Rectangle 35"/>
            <p:cNvSpPr/>
            <p:nvPr/>
          </p:nvSpPr>
          <p:spPr bwMode="ltGray">
            <a:xfrm rot="16200000">
              <a:off x="11037401" y="4771641"/>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7" name="Rectangle 36"/>
            <p:cNvSpPr/>
            <p:nvPr/>
          </p:nvSpPr>
          <p:spPr bwMode="ltGray">
            <a:xfrm rot="16200000">
              <a:off x="12282724" y="4730553"/>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8" name="Rectangle 37"/>
            <p:cNvSpPr/>
            <p:nvPr/>
          </p:nvSpPr>
          <p:spPr bwMode="ltGray">
            <a:xfrm rot="16200000">
              <a:off x="11599589" y="5210328"/>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9" name="Rectangle 38"/>
            <p:cNvSpPr/>
            <p:nvPr/>
          </p:nvSpPr>
          <p:spPr bwMode="ltGray">
            <a:xfrm rot="16200000">
              <a:off x="11521362" y="544465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0" name="Rectangle 39"/>
            <p:cNvSpPr/>
            <p:nvPr/>
          </p:nvSpPr>
          <p:spPr bwMode="ltGray">
            <a:xfrm rot="16200000">
              <a:off x="11718661" y="5329399"/>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1" name="Rectangle 23"/>
            <p:cNvSpPr/>
            <p:nvPr/>
          </p:nvSpPr>
          <p:spPr bwMode="ltGray">
            <a:xfrm rot="16200000">
              <a:off x="11615661" y="5350353"/>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2" name="Rectangle 41"/>
            <p:cNvSpPr/>
            <p:nvPr/>
          </p:nvSpPr>
          <p:spPr bwMode="ltGray">
            <a:xfrm rot="16200000">
              <a:off x="11537612" y="5272304"/>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3" name="Rectangle 42"/>
            <p:cNvSpPr/>
            <p:nvPr/>
          </p:nvSpPr>
          <p:spPr bwMode="ltGray">
            <a:xfrm rot="16200000">
              <a:off x="11755626" y="5755507"/>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4" name="Rectangle 43"/>
            <p:cNvSpPr/>
            <p:nvPr/>
          </p:nvSpPr>
          <p:spPr bwMode="ltGray">
            <a:xfrm rot="16200000">
              <a:off x="11848920" y="5662214"/>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5" name="Rectangle 44"/>
            <p:cNvSpPr/>
            <p:nvPr/>
          </p:nvSpPr>
          <p:spPr bwMode="ltGray">
            <a:xfrm rot="16200000">
              <a:off x="12168563" y="6090786"/>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6" name="Rectangle 45"/>
            <p:cNvSpPr/>
            <p:nvPr/>
          </p:nvSpPr>
          <p:spPr bwMode="ltGray">
            <a:xfrm rot="16200000">
              <a:off x="12168029" y="6091319"/>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7" name="Rectangle 46"/>
            <p:cNvSpPr/>
            <p:nvPr/>
          </p:nvSpPr>
          <p:spPr bwMode="ltGray">
            <a:xfrm rot="16200000">
              <a:off x="11656684" y="5391375"/>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grpSp>
      <p:sp>
        <p:nvSpPr>
          <p:cNvPr id="48" name="Rectangle 47"/>
          <p:cNvSpPr/>
          <p:nvPr/>
        </p:nvSpPr>
        <p:spPr bwMode="ltGray">
          <a:xfrm rot="16200000">
            <a:off x="8997683" y="6070078"/>
            <a:ext cx="503748" cy="66975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9" name="Rectangle 48"/>
          <p:cNvSpPr/>
          <p:nvPr/>
        </p:nvSpPr>
        <p:spPr bwMode="ltGray">
          <a:xfrm rot="16200000">
            <a:off x="9292468" y="5715423"/>
            <a:ext cx="516794" cy="694061"/>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0" name="Rectangle 49"/>
          <p:cNvSpPr/>
          <p:nvPr/>
        </p:nvSpPr>
        <p:spPr bwMode="ltGray">
          <a:xfrm rot="16200000">
            <a:off x="9010590" y="5299297"/>
            <a:ext cx="543723" cy="730229"/>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1" name="Rectangle 43"/>
          <p:cNvSpPr/>
          <p:nvPr/>
        </p:nvSpPr>
        <p:spPr bwMode="ltGray">
          <a:xfrm rot="16200000">
            <a:off x="9359592" y="5648298"/>
            <a:ext cx="132216" cy="443732"/>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2" name="Rectangle 51"/>
          <p:cNvSpPr/>
          <p:nvPr/>
        </p:nvSpPr>
        <p:spPr bwMode="ltGray">
          <a:xfrm rot="16200000">
            <a:off x="8821036" y="5476797"/>
            <a:ext cx="206040" cy="276984"/>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3" name="Rectangle 46"/>
          <p:cNvSpPr/>
          <p:nvPr/>
        </p:nvSpPr>
        <p:spPr bwMode="ltGray">
          <a:xfrm rot="16200000">
            <a:off x="8886923" y="5542684"/>
            <a:ext cx="206040" cy="145212"/>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4" name="Rectangle 53"/>
          <p:cNvSpPr/>
          <p:nvPr/>
        </p:nvSpPr>
        <p:spPr bwMode="ltGray">
          <a:xfrm rot="16200000">
            <a:off x="9042526" y="5264891"/>
            <a:ext cx="269530" cy="362336"/>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5" name="Rectangle 46"/>
          <p:cNvSpPr/>
          <p:nvPr/>
        </p:nvSpPr>
        <p:spPr bwMode="ltGray">
          <a:xfrm rot="16200000">
            <a:off x="8995058" y="5513334"/>
            <a:ext cx="68554" cy="66426"/>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6" name="Rectangle 74"/>
          <p:cNvSpPr/>
          <p:nvPr/>
        </p:nvSpPr>
        <p:spPr bwMode="ltGray">
          <a:xfrm rot="16200000">
            <a:off x="9310254" y="6046668"/>
            <a:ext cx="167766" cy="380599"/>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7" name="Rectangle 56"/>
          <p:cNvSpPr/>
          <p:nvPr/>
        </p:nvSpPr>
        <p:spPr bwMode="ltGray">
          <a:xfrm rot="16200000">
            <a:off x="9194128" y="6333365"/>
            <a:ext cx="229542" cy="308579"/>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2" name="Title 1"/>
          <p:cNvSpPr>
            <a:spLocks noGrp="1"/>
          </p:cNvSpPr>
          <p:nvPr>
            <p:ph type="title"/>
          </p:nvPr>
        </p:nvSpPr>
        <p:spPr>
          <a:xfrm>
            <a:off x="1216184" y="3048001"/>
            <a:ext cx="5472827" cy="1393825"/>
          </a:xfrm>
        </p:spPr>
        <p:txBody>
          <a:bodyPr anchor="b"/>
          <a:lstStyle>
            <a:lvl1pPr algn="l">
              <a:lnSpc>
                <a:spcPct val="90000"/>
              </a:lnSpc>
              <a:defRPr sz="3200" b="1" cap="none" baseline="0"/>
            </a:lvl1pPr>
          </a:lstStyle>
          <a:p>
            <a:r>
              <a:rPr lang="en-US"/>
              <a:t>Click to edit Master title style</a:t>
            </a:r>
            <a:endParaRPr/>
          </a:p>
        </p:txBody>
      </p:sp>
      <p:sp>
        <p:nvSpPr>
          <p:cNvPr id="3" name="Text Placeholder 2"/>
          <p:cNvSpPr>
            <a:spLocks noGrp="1"/>
          </p:cNvSpPr>
          <p:nvPr>
            <p:ph type="body" idx="1"/>
          </p:nvPr>
        </p:nvSpPr>
        <p:spPr>
          <a:xfrm>
            <a:off x="1216183" y="4593474"/>
            <a:ext cx="5472827" cy="664327"/>
          </a:xfrm>
        </p:spPr>
        <p:txBody>
          <a:bodyPr anchor="t">
            <a:noAutofit/>
          </a:bodyPr>
          <a:lstStyle>
            <a:lvl1pPr marL="0" indent="0">
              <a:spcBef>
                <a:spcPts val="0"/>
              </a:spcBef>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a:xfrm>
            <a:off x="6689011" y="6329172"/>
            <a:ext cx="1418881" cy="182880"/>
          </a:xfrm>
        </p:spPr>
        <p:txBody>
          <a:bodyPr/>
          <a:lstStyle/>
          <a:p>
            <a:endParaRPr dirty="0"/>
          </a:p>
        </p:txBody>
      </p:sp>
      <p:sp>
        <p:nvSpPr>
          <p:cNvPr id="8" name="Footer Placeholder 7"/>
          <p:cNvSpPr>
            <a:spLocks noGrp="1"/>
          </p:cNvSpPr>
          <p:nvPr>
            <p:ph type="ftr" sz="quarter" idx="11"/>
          </p:nvPr>
        </p:nvSpPr>
        <p:spPr/>
        <p:txBody>
          <a:bodyPr/>
          <a:lstStyle/>
          <a:p>
            <a:r>
              <a:rPr lang="en-US" dirty="0"/>
              <a:t>How to Sell Cyber Security Services</a:t>
            </a:r>
            <a:endParaRPr dirty="0"/>
          </a:p>
        </p:txBody>
      </p:sp>
      <p:sp>
        <p:nvSpPr>
          <p:cNvPr id="9" name="Slide Number Placeholder 8"/>
          <p:cNvSpPr>
            <a:spLocks noGrp="1"/>
          </p:cNvSpPr>
          <p:nvPr>
            <p:ph type="sldNum" sz="quarter" idx="12"/>
          </p:nvPr>
        </p:nvSpPr>
        <p:spPr>
          <a:xfrm>
            <a:off x="11029917" y="6329172"/>
            <a:ext cx="523829" cy="182880"/>
          </a:xfrm>
        </p:spPr>
        <p:txBody>
          <a:bodyPr/>
          <a:lstStyle>
            <a:lvl1pPr algn="r">
              <a:defRPr>
                <a:solidFill>
                  <a:schemeClr val="tx1">
                    <a:lumMod val="60000"/>
                    <a:lumOff val="40000"/>
                  </a:schemeClr>
                </a:solidFill>
              </a:defRPr>
            </a:lvl1pPr>
          </a:lstStyle>
          <a:p>
            <a:fld id="{C51EAA63-D034-42AE-91FA-B13B9518C7BE}" type="slidenum">
              <a:rPr/>
              <a:pPr/>
              <a:t>‹#›</a:t>
            </a:fld>
            <a:endParaRPr dirty="0"/>
          </a:p>
        </p:txBody>
      </p:sp>
      <p:grpSp>
        <p:nvGrpSpPr>
          <p:cNvPr id="63" name="Frame"/>
          <p:cNvGrpSpPr/>
          <p:nvPr/>
        </p:nvGrpSpPr>
        <p:grpSpPr bwMode="invGray">
          <a:xfrm>
            <a:off x="0" y="0"/>
            <a:ext cx="12161838" cy="6858000"/>
            <a:chOff x="0" y="0"/>
            <a:chExt cx="9144000" cy="6858000"/>
          </a:xfrm>
        </p:grpSpPr>
        <p:sp>
          <p:nvSpPr>
            <p:cNvPr id="64" name="Rectangle 63"/>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5" name="Rectangle 64"/>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6" name="Rectangle 65"/>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7" name="Rectangle 66"/>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grpSp>
      <p:sp>
        <p:nvSpPr>
          <p:cNvPr id="58" name="Rectangle 57"/>
          <p:cNvSpPr/>
          <p:nvPr/>
        </p:nvSpPr>
        <p:spPr bwMode="ltGray">
          <a:xfrm rot="16200000">
            <a:off x="9840274" y="6621124"/>
            <a:ext cx="202084" cy="27166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02" name="Rectangle 46"/>
          <p:cNvSpPr/>
          <p:nvPr/>
        </p:nvSpPr>
        <p:spPr bwMode="ltGray">
          <a:xfrm rot="16200000">
            <a:off x="8886923" y="5542684"/>
            <a:ext cx="206040" cy="145212"/>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03" name="Rectangle 102"/>
          <p:cNvSpPr/>
          <p:nvPr/>
        </p:nvSpPr>
        <p:spPr bwMode="ltGray">
          <a:xfrm rot="16200000">
            <a:off x="9042526" y="5264891"/>
            <a:ext cx="269530" cy="362336"/>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04" name="Rectangle 46"/>
          <p:cNvSpPr/>
          <p:nvPr/>
        </p:nvSpPr>
        <p:spPr bwMode="ltGray">
          <a:xfrm rot="16200000">
            <a:off x="8995058" y="5513334"/>
            <a:ext cx="68554" cy="66426"/>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pic>
        <p:nvPicPr>
          <p:cNvPr id="61"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2490" y="834569"/>
            <a:ext cx="2918841" cy="579039"/>
          </a:xfrm>
          <a:prstGeom prst="rect">
            <a:avLst/>
          </a:prstGeom>
        </p:spPr>
      </p:pic>
    </p:spTree>
    <p:extLst>
      <p:ext uri="{BB962C8B-B14F-4D97-AF65-F5344CB8AC3E}">
        <p14:creationId xmlns:p14="http://schemas.microsoft.com/office/powerpoint/2010/main" val="305217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p:txBody>
          <a:bodyPr/>
          <a:lstStyle/>
          <a:p>
            <a:r>
              <a:rPr lang="en-US" dirty="0"/>
              <a:t>How to Sell Cyber Security Services</a:t>
            </a:r>
            <a:endParaRPr dirty="0"/>
          </a:p>
        </p:txBody>
      </p:sp>
      <p:sp>
        <p:nvSpPr>
          <p:cNvPr id="6" name="Slide Number Placeholder 5"/>
          <p:cNvSpPr>
            <a:spLocks noGrp="1"/>
          </p:cNvSpPr>
          <p:nvPr>
            <p:ph type="sldNum" sz="quarter" idx="12"/>
          </p:nvPr>
        </p:nvSpPr>
        <p:spPr/>
        <p:txBody>
          <a:bodyPr/>
          <a:lstStyle/>
          <a:p>
            <a:fld id="{2D88F0F9-74A8-45E4-B405-052EDB68E8BD}" type="slidenum">
              <a:rPr/>
              <a:t>‹#›</a:t>
            </a:fld>
            <a:endParaRPr dirty="0"/>
          </a:p>
        </p:txBody>
      </p:sp>
    </p:spTree>
    <p:extLst>
      <p:ext uri="{BB962C8B-B14F-4D97-AF65-F5344CB8AC3E}">
        <p14:creationId xmlns:p14="http://schemas.microsoft.com/office/powerpoint/2010/main" val="283859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7" name="Text Placeholder 18"/>
          <p:cNvSpPr>
            <a:spLocks noGrp="1"/>
          </p:cNvSpPr>
          <p:nvPr>
            <p:ph type="body" sz="quarter" idx="13" hasCustomPrompt="1"/>
          </p:nvPr>
        </p:nvSpPr>
        <p:spPr>
          <a:xfrm>
            <a:off x="608092" y="1168878"/>
            <a:ext cx="10945654" cy="332118"/>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400" b="1" baseline="0">
                <a:solidFill>
                  <a:schemeClr val="tx1">
                    <a:lumMod val="60000"/>
                    <a:lumOff val="40000"/>
                  </a:schemeClr>
                </a:solidFill>
                <a:latin typeface="+mn-lt"/>
                <a:ea typeface="+mn-ea"/>
                <a:cs typeface="+mn-cs"/>
              </a:defRPr>
            </a:lvl1pPr>
          </a:lstStyle>
          <a:p>
            <a:pPr lvl="0"/>
            <a:r>
              <a:rPr/>
              <a:t>Click to add subtitle</a:t>
            </a:r>
          </a:p>
        </p:txBody>
      </p:sp>
      <p:sp>
        <p:nvSpPr>
          <p:cNvPr id="3" name="Content Placeholder 2"/>
          <p:cNvSpPr>
            <a:spLocks noGrp="1"/>
          </p:cNvSpPr>
          <p:nvPr>
            <p:ph idx="1"/>
          </p:nvPr>
        </p:nvSpPr>
        <p:spPr>
          <a:xfrm>
            <a:off x="608092" y="1752601"/>
            <a:ext cx="10945654" cy="4191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p:txBody>
          <a:bodyPr/>
          <a:lstStyle/>
          <a:p>
            <a:r>
              <a:rPr lang="en-US" dirty="0"/>
              <a:t>How to Sell Cyber Security Services</a:t>
            </a:r>
            <a:endParaRPr dirty="0"/>
          </a:p>
        </p:txBody>
      </p:sp>
      <p:sp>
        <p:nvSpPr>
          <p:cNvPr id="6" name="Slide Number Placeholder 5"/>
          <p:cNvSpPr>
            <a:spLocks noGrp="1"/>
          </p:cNvSpPr>
          <p:nvPr>
            <p:ph type="sldNum" sz="quarter" idx="12"/>
          </p:nvPr>
        </p:nvSpPr>
        <p:spPr/>
        <p:txBody>
          <a:bodyPr/>
          <a:lstStyle/>
          <a:p>
            <a:fld id="{2D88F0F9-74A8-45E4-B405-052EDB68E8BD}" type="slidenum">
              <a:rPr/>
              <a:t>‹#›</a:t>
            </a:fld>
            <a:endParaRPr dirty="0"/>
          </a:p>
        </p:txBody>
      </p:sp>
    </p:spTree>
    <p:extLst>
      <p:ext uri="{BB962C8B-B14F-4D97-AF65-F5344CB8AC3E}">
        <p14:creationId xmlns:p14="http://schemas.microsoft.com/office/powerpoint/2010/main" val="96218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2" name="Date Placeholder 1"/>
          <p:cNvSpPr>
            <a:spLocks noGrp="1"/>
          </p:cNvSpPr>
          <p:nvPr>
            <p:ph type="dt" sz="half" idx="10"/>
          </p:nvPr>
        </p:nvSpPr>
        <p:spPr/>
        <p:txBody>
          <a:bodyPr/>
          <a:lstStyle/>
          <a:p>
            <a:endParaRPr dirty="0"/>
          </a:p>
        </p:txBody>
      </p:sp>
      <p:sp>
        <p:nvSpPr>
          <p:cNvPr id="7" name="Footer Placeholder 6"/>
          <p:cNvSpPr>
            <a:spLocks noGrp="1"/>
          </p:cNvSpPr>
          <p:nvPr>
            <p:ph type="ftr" sz="quarter" idx="11"/>
          </p:nvPr>
        </p:nvSpPr>
        <p:spPr/>
        <p:txBody>
          <a:bodyPr/>
          <a:lstStyle/>
          <a:p>
            <a:r>
              <a:rPr lang="en-US" dirty="0"/>
              <a:t>How to Sell Cyber Security Services</a:t>
            </a:r>
            <a:endParaRPr dirty="0"/>
          </a:p>
        </p:txBody>
      </p:sp>
      <p:sp>
        <p:nvSpPr>
          <p:cNvPr id="8" name="Slide Number Placeholder 7"/>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33376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endParaRPr/>
          </a:p>
        </p:txBody>
      </p:sp>
      <p:sp>
        <p:nvSpPr>
          <p:cNvPr id="10" name="Text Placeholder 18"/>
          <p:cNvSpPr>
            <a:spLocks noGrp="1"/>
          </p:cNvSpPr>
          <p:nvPr>
            <p:ph type="body" sz="quarter" idx="13" hasCustomPrompt="1"/>
          </p:nvPr>
        </p:nvSpPr>
        <p:spPr>
          <a:xfrm>
            <a:off x="608092" y="1168878"/>
            <a:ext cx="10945654" cy="332118"/>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400" b="1" baseline="0">
                <a:solidFill>
                  <a:schemeClr val="tx1">
                    <a:lumMod val="60000"/>
                    <a:lumOff val="40000"/>
                  </a:schemeClr>
                </a:solidFill>
                <a:latin typeface="+mn-lt"/>
                <a:ea typeface="+mn-ea"/>
                <a:cs typeface="+mn-cs"/>
              </a:defRPr>
            </a:lvl1pPr>
          </a:lstStyle>
          <a:p>
            <a:pPr lvl="0"/>
            <a:r>
              <a:rPr/>
              <a:t>Click to add subtitle</a:t>
            </a:r>
          </a:p>
        </p:txBody>
      </p:sp>
      <p:sp>
        <p:nvSpPr>
          <p:cNvPr id="2" name="Date Placeholder 1"/>
          <p:cNvSpPr>
            <a:spLocks noGrp="1"/>
          </p:cNvSpPr>
          <p:nvPr>
            <p:ph type="dt" sz="half" idx="14"/>
          </p:nvPr>
        </p:nvSpPr>
        <p:spPr/>
        <p:txBody>
          <a:bodyPr/>
          <a:lstStyle/>
          <a:p>
            <a:endParaRPr dirty="0"/>
          </a:p>
        </p:txBody>
      </p:sp>
      <p:sp>
        <p:nvSpPr>
          <p:cNvPr id="8" name="Footer Placeholder 7"/>
          <p:cNvSpPr>
            <a:spLocks noGrp="1"/>
          </p:cNvSpPr>
          <p:nvPr>
            <p:ph type="ftr" sz="quarter" idx="15"/>
          </p:nvPr>
        </p:nvSpPr>
        <p:spPr/>
        <p:txBody>
          <a:bodyPr/>
          <a:lstStyle/>
          <a:p>
            <a:r>
              <a:rPr lang="en-US" dirty="0"/>
              <a:t>How to Sell Cyber Security Services</a:t>
            </a:r>
            <a:endParaRPr dirty="0"/>
          </a:p>
        </p:txBody>
      </p:sp>
      <p:sp>
        <p:nvSpPr>
          <p:cNvPr id="9" name="Slide Number Placeholder 8"/>
          <p:cNvSpPr>
            <a:spLocks noGrp="1"/>
          </p:cNvSpPr>
          <p:nvPr>
            <p:ph type="sldNum" sz="quarter" idx="16"/>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41636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dirty="0"/>
          </a:p>
        </p:txBody>
      </p:sp>
      <p:sp>
        <p:nvSpPr>
          <p:cNvPr id="6" name="Footer Placeholder 5"/>
          <p:cNvSpPr>
            <a:spLocks noGrp="1"/>
          </p:cNvSpPr>
          <p:nvPr>
            <p:ph type="ftr" sz="quarter" idx="11"/>
          </p:nvPr>
        </p:nvSpPr>
        <p:spPr/>
        <p:txBody>
          <a:bodyPr/>
          <a:lstStyle/>
          <a:p>
            <a:r>
              <a:rPr lang="en-US" dirty="0"/>
              <a:t>How to Sell Cyber Security Services</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36082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8094" y="304800"/>
            <a:ext cx="10945652" cy="838200"/>
          </a:xfrm>
        </p:spPr>
        <p:txBody>
          <a:bodyPr/>
          <a:lstStyle/>
          <a:p>
            <a:r>
              <a:rPr lang="en-US"/>
              <a:t>Click to edit Master title style</a:t>
            </a:r>
            <a:endParaRPr/>
          </a:p>
        </p:txBody>
      </p:sp>
      <p:sp>
        <p:nvSpPr>
          <p:cNvPr id="3" name="Content Placeholder 2"/>
          <p:cNvSpPr>
            <a:spLocks noGrp="1"/>
          </p:cNvSpPr>
          <p:nvPr>
            <p:ph sz="half" idx="1"/>
          </p:nvPr>
        </p:nvSpPr>
        <p:spPr>
          <a:xfrm>
            <a:off x="608092" y="1447800"/>
            <a:ext cx="5229590" cy="4495801"/>
          </a:xfrm>
        </p:spPr>
        <p:txBody>
          <a:bodyPr>
            <a:normAutofit/>
          </a:bodyPr>
          <a:lstStyle>
            <a:lvl1pPr>
              <a:defRPr sz="2000" b="0"/>
            </a:lvl1pPr>
            <a:lvl2pPr>
              <a:defRPr sz="1800" b="0"/>
            </a:lvl2pPr>
            <a:lvl3pPr>
              <a:defRPr sz="1600" b="0"/>
            </a:lvl3pPr>
            <a:lvl4pPr>
              <a:defRPr sz="1400" b="0"/>
            </a:lvl4pPr>
            <a:lvl5pPr>
              <a:defRPr sz="1400" b="0"/>
            </a:lvl5pPr>
            <a:lvl6pPr>
              <a:defRPr sz="1400" b="0"/>
            </a:lvl6pPr>
            <a:lvl7pPr>
              <a:defRPr sz="1400" b="0"/>
            </a:lvl7pPr>
            <a:lvl8pPr>
              <a:defRPr sz="1400" b="0"/>
            </a:lvl8pPr>
            <a:lvl9pPr>
              <a:defRPr sz="1400" b="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24156" y="1447800"/>
            <a:ext cx="5229590" cy="4495801"/>
          </a:xfrm>
        </p:spPr>
        <p:txBody>
          <a:bodyPr>
            <a:normAutofit/>
          </a:bodyPr>
          <a:lstStyle>
            <a:lvl1pPr>
              <a:defRPr sz="2000" b="0"/>
            </a:lvl1pPr>
            <a:lvl2pPr>
              <a:defRPr sz="1800" b="0"/>
            </a:lvl2pPr>
            <a:lvl3pPr>
              <a:defRPr sz="1600" b="0"/>
            </a:lvl3pPr>
            <a:lvl4pPr>
              <a:defRPr sz="1400" b="0"/>
            </a:lvl4pPr>
            <a:lvl5pPr>
              <a:defRPr sz="1400" b="0"/>
            </a:lvl5pPr>
            <a:lvl6pPr>
              <a:defRPr sz="1400" b="0"/>
            </a:lvl6pPr>
            <a:lvl7pPr>
              <a:defRPr sz="1400" b="0"/>
            </a:lvl7pPr>
            <a:lvl8pPr>
              <a:defRPr sz="1400" b="0"/>
            </a:lvl8pPr>
            <a:lvl9pPr>
              <a:defRPr sz="1400" b="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dirty="0"/>
          </a:p>
        </p:txBody>
      </p:sp>
      <p:sp>
        <p:nvSpPr>
          <p:cNvPr id="6" name="Footer Placeholder 5"/>
          <p:cNvSpPr>
            <a:spLocks noGrp="1"/>
          </p:cNvSpPr>
          <p:nvPr>
            <p:ph type="ftr" sz="quarter" idx="11"/>
          </p:nvPr>
        </p:nvSpPr>
        <p:spPr/>
        <p:txBody>
          <a:bodyPr/>
          <a:lstStyle/>
          <a:p>
            <a:r>
              <a:rPr lang="en-US" dirty="0"/>
              <a:t>How to Sell Cyber Security Services</a:t>
            </a:r>
            <a:endParaRPr dirty="0"/>
          </a:p>
        </p:txBody>
      </p:sp>
      <p:sp>
        <p:nvSpPr>
          <p:cNvPr id="7" name="Slide Number Placeholder 6"/>
          <p:cNvSpPr>
            <a:spLocks noGrp="1"/>
          </p:cNvSpPr>
          <p:nvPr>
            <p:ph type="sldNum" sz="quarter" idx="12"/>
          </p:nvPr>
        </p:nvSpPr>
        <p:spPr/>
        <p:txBody>
          <a:bodyPr/>
          <a:lstStyle/>
          <a:p>
            <a:fld id="{2D88F0F9-74A8-45E4-B405-052EDB68E8BD}" type="slidenum">
              <a:rPr/>
              <a:t>‹#›</a:t>
            </a:fld>
            <a:endParaRPr dirty="0"/>
          </a:p>
        </p:txBody>
      </p:sp>
    </p:spTree>
    <p:extLst>
      <p:ext uri="{BB962C8B-B14F-4D97-AF65-F5344CB8AC3E}">
        <p14:creationId xmlns:p14="http://schemas.microsoft.com/office/powerpoint/2010/main" val="177202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08092" y="1371601"/>
            <a:ext cx="5373591" cy="609599"/>
          </a:xfrm>
        </p:spPr>
        <p:txBody>
          <a:bodyPr anchor="ctr">
            <a:noAutofit/>
          </a:bodyPr>
          <a:lstStyle>
            <a:lvl1pPr marL="0" indent="0">
              <a:spcBef>
                <a:spcPts val="0"/>
              </a:spcBef>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057401"/>
            <a:ext cx="5373591" cy="3886200"/>
          </a:xfrm>
        </p:spPr>
        <p:txBody>
          <a:bodyPr>
            <a:normAutofit/>
          </a:bodyPr>
          <a:lstStyle>
            <a:lvl1pPr>
              <a:defRPr sz="2000" b="0"/>
            </a:lvl1pPr>
            <a:lvl2pPr>
              <a:defRPr sz="1800" b="0"/>
            </a:lvl2pPr>
            <a:lvl3pPr>
              <a:defRPr sz="1600" b="0"/>
            </a:lvl3pPr>
            <a:lvl4pPr>
              <a:defRPr sz="1400" b="0"/>
            </a:lvl4pPr>
            <a:lvl5pPr>
              <a:defRPr sz="1400" b="0"/>
            </a:lvl5pPr>
            <a:lvl6pPr>
              <a:defRPr sz="1400" b="0"/>
            </a:lvl6pPr>
            <a:lvl7pPr>
              <a:defRPr sz="1400" b="0"/>
            </a:lvl7pPr>
            <a:lvl8pPr>
              <a:defRPr sz="1400" b="0"/>
            </a:lvl8pPr>
            <a:lvl9pPr>
              <a:defRPr sz="1400" b="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8046" y="1371601"/>
            <a:ext cx="5375701" cy="609599"/>
          </a:xfrm>
        </p:spPr>
        <p:txBody>
          <a:bodyPr anchor="ctr">
            <a:noAutofit/>
          </a:bodyPr>
          <a:lstStyle>
            <a:lvl1pPr marL="0" indent="0">
              <a:spcBef>
                <a:spcPts val="0"/>
              </a:spcBef>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057401"/>
            <a:ext cx="5375701" cy="3886200"/>
          </a:xfrm>
        </p:spPr>
        <p:txBody>
          <a:bodyPr>
            <a:normAutofit/>
          </a:bodyPr>
          <a:lstStyle>
            <a:lvl1pPr>
              <a:defRPr sz="2000" b="0"/>
            </a:lvl1pPr>
            <a:lvl2pPr>
              <a:defRPr sz="1800" b="0"/>
            </a:lvl2pPr>
            <a:lvl3pPr>
              <a:defRPr sz="1600" b="0"/>
            </a:lvl3pPr>
            <a:lvl4pPr>
              <a:defRPr sz="1400" b="0"/>
            </a:lvl4pPr>
            <a:lvl5pPr>
              <a:defRPr sz="1400" b="0"/>
            </a:lvl5pPr>
            <a:lvl6pPr>
              <a:defRPr sz="1400" b="0"/>
            </a:lvl6pPr>
            <a:lvl7pPr>
              <a:defRPr sz="1400" b="0"/>
            </a:lvl7pPr>
            <a:lvl8pPr>
              <a:defRPr sz="1400" b="0"/>
            </a:lvl8pPr>
            <a:lvl9pPr>
              <a:defRPr sz="1400" b="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dirty="0"/>
          </a:p>
        </p:txBody>
      </p:sp>
      <p:sp>
        <p:nvSpPr>
          <p:cNvPr id="8" name="Footer Placeholder 7"/>
          <p:cNvSpPr>
            <a:spLocks noGrp="1"/>
          </p:cNvSpPr>
          <p:nvPr>
            <p:ph type="ftr" sz="quarter" idx="11"/>
          </p:nvPr>
        </p:nvSpPr>
        <p:spPr/>
        <p:txBody>
          <a:bodyPr/>
          <a:lstStyle/>
          <a:p>
            <a:r>
              <a:rPr lang="en-US" dirty="0"/>
              <a:t>How to Sell Cyber Security Services</a:t>
            </a:r>
            <a:endParaRPr dirty="0"/>
          </a:p>
        </p:txBody>
      </p:sp>
      <p:sp>
        <p:nvSpPr>
          <p:cNvPr id="9" name="Slide Number Placeholder 8"/>
          <p:cNvSpPr>
            <a:spLocks noGrp="1"/>
          </p:cNvSpPr>
          <p:nvPr>
            <p:ph type="sldNum" sz="quarter" idx="12"/>
          </p:nvPr>
        </p:nvSpPr>
        <p:spPr/>
        <p:txBody>
          <a:bodyPr/>
          <a:lstStyle/>
          <a:p>
            <a:fld id="{2D88F0F9-74A8-45E4-B405-052EDB68E8BD}" type="slidenum">
              <a:rPr/>
              <a:t>‹#›</a:t>
            </a:fld>
            <a:endParaRPr dirty="0"/>
          </a:p>
        </p:txBody>
      </p:sp>
    </p:spTree>
    <p:extLst>
      <p:ext uri="{BB962C8B-B14F-4D97-AF65-F5344CB8AC3E}">
        <p14:creationId xmlns:p14="http://schemas.microsoft.com/office/powerpoint/2010/main" val="85827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608094" y="304800"/>
            <a:ext cx="10945652" cy="838200"/>
          </a:xfrm>
        </p:spPr>
        <p:txBody>
          <a:bodyPr/>
          <a:lstStyle/>
          <a:p>
            <a:r>
              <a:rPr lang="en-US"/>
              <a:t>Click to edit Master title style</a:t>
            </a:r>
            <a:endParaRPr/>
          </a:p>
        </p:txBody>
      </p:sp>
      <p:sp>
        <p:nvSpPr>
          <p:cNvPr id="3" name="Content Placeholder 2"/>
          <p:cNvSpPr>
            <a:spLocks noGrp="1"/>
          </p:cNvSpPr>
          <p:nvPr>
            <p:ph idx="1"/>
          </p:nvPr>
        </p:nvSpPr>
        <p:spPr>
          <a:xfrm>
            <a:off x="608091" y="1447800"/>
            <a:ext cx="7297578" cy="4495800"/>
          </a:xfrm>
        </p:spPr>
        <p:txBody>
          <a:bodyPr>
            <a:normAutofit/>
          </a:bodyPr>
          <a:lstStyle>
            <a:lvl1pPr>
              <a:defRPr sz="2400" b="0"/>
            </a:lvl1pPr>
            <a:lvl2pPr>
              <a:defRPr sz="2000" b="0"/>
            </a:lvl2pPr>
            <a:lvl3pPr>
              <a:defRPr sz="1800" b="0"/>
            </a:lvl3pPr>
            <a:lvl4pPr>
              <a:defRPr sz="1600" b="0"/>
            </a:lvl4pPr>
            <a:lvl5pPr>
              <a:defRPr sz="1400" b="0"/>
            </a:lvl5pPr>
            <a:lvl6pPr>
              <a:defRPr sz="1400" b="0"/>
            </a:lvl6pPr>
            <a:lvl7pPr>
              <a:defRPr sz="1400" b="0"/>
            </a:lvl7pPr>
            <a:lvl8pPr>
              <a:defRPr sz="1400" b="0"/>
            </a:lvl8pPr>
            <a:lvl9pPr>
              <a:defRPr sz="1400" b="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270050" y="1447800"/>
            <a:ext cx="3283696" cy="4495801"/>
          </a:xfrm>
        </p:spPr>
        <p:txBody>
          <a:bodyPr>
            <a:noAutofit/>
          </a:bodyPr>
          <a:lstStyle>
            <a:lvl1pPr marL="0" indent="0">
              <a:spcBef>
                <a:spcPts val="1200"/>
              </a:spcBef>
              <a:buNone/>
              <a:defRPr sz="20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Date Placeholder 1"/>
          <p:cNvSpPr>
            <a:spLocks noGrp="1"/>
          </p:cNvSpPr>
          <p:nvPr>
            <p:ph type="dt" sz="half" idx="10"/>
          </p:nvPr>
        </p:nvSpPr>
        <p:spPr/>
        <p:txBody>
          <a:bodyPr/>
          <a:lstStyle/>
          <a:p>
            <a:endParaRPr dirty="0"/>
          </a:p>
        </p:txBody>
      </p:sp>
      <p:sp>
        <p:nvSpPr>
          <p:cNvPr id="9" name="Footer Placeholder 8"/>
          <p:cNvSpPr>
            <a:spLocks noGrp="1"/>
          </p:cNvSpPr>
          <p:nvPr>
            <p:ph type="ftr" sz="quarter" idx="11"/>
          </p:nvPr>
        </p:nvSpPr>
        <p:spPr/>
        <p:txBody>
          <a:bodyPr/>
          <a:lstStyle/>
          <a:p>
            <a:r>
              <a:rPr lang="en-US" dirty="0"/>
              <a:t>How to Sell Cyber Security Services</a:t>
            </a:r>
            <a:endParaRPr dirty="0"/>
          </a:p>
        </p:txBody>
      </p:sp>
      <p:sp>
        <p:nvSpPr>
          <p:cNvPr id="10" name="Slide Number Placeholder 9"/>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34578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608094" y="304800"/>
            <a:ext cx="10945652" cy="838200"/>
          </a:xfrm>
        </p:spPr>
        <p:txBody>
          <a:bodyPr/>
          <a:lstStyle/>
          <a:p>
            <a:r>
              <a:rPr lang="en-US"/>
              <a:t>Click to edit Master title style</a:t>
            </a:r>
            <a:endParaRPr/>
          </a:p>
        </p:txBody>
      </p:sp>
      <p:sp>
        <p:nvSpPr>
          <p:cNvPr id="12" name="Rectangle 11"/>
          <p:cNvSpPr/>
          <p:nvPr/>
        </p:nvSpPr>
        <p:spPr bwMode="auto">
          <a:xfrm>
            <a:off x="263890" y="1447800"/>
            <a:ext cx="7641305" cy="384452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dirty="0">
              <a:ln>
                <a:noFill/>
              </a:ln>
              <a:solidFill>
                <a:schemeClr val="bg1"/>
              </a:solidFill>
              <a:effectLst/>
              <a:latin typeface="+mn-lt"/>
            </a:endParaRPr>
          </a:p>
        </p:txBody>
      </p:sp>
      <p:sp>
        <p:nvSpPr>
          <p:cNvPr id="3" name="Picture Placeholder 2"/>
          <p:cNvSpPr>
            <a:spLocks noGrp="1"/>
          </p:cNvSpPr>
          <p:nvPr>
            <p:ph type="pic" idx="1"/>
          </p:nvPr>
        </p:nvSpPr>
        <p:spPr bwMode="gray">
          <a:xfrm>
            <a:off x="346949" y="1511808"/>
            <a:ext cx="7473749" cy="3715950"/>
          </a:xfrm>
          <a:noFill/>
        </p:spPr>
        <p:txBody>
          <a:bodyPr tIns="182880">
            <a:normAutofit/>
          </a:bodyPr>
          <a:lstStyle>
            <a:lvl1pPr marL="0" indent="0" algn="ctr">
              <a:buNone/>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8270050" y="1449388"/>
            <a:ext cx="3283696" cy="3842941"/>
          </a:xfrm>
        </p:spPr>
        <p:txBody>
          <a:bodyPr>
            <a:noAutofit/>
          </a:bodyPr>
          <a:lstStyle>
            <a:lvl1pPr marL="0" indent="0">
              <a:spcBef>
                <a:spcPts val="1200"/>
              </a:spcBef>
              <a:buNone/>
              <a:defRPr sz="2000" b="0" i="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Date Placeholder 1"/>
          <p:cNvSpPr>
            <a:spLocks noGrp="1"/>
          </p:cNvSpPr>
          <p:nvPr>
            <p:ph type="dt" sz="half" idx="10"/>
          </p:nvPr>
        </p:nvSpPr>
        <p:spPr/>
        <p:txBody>
          <a:bodyPr/>
          <a:lstStyle/>
          <a:p>
            <a:endParaRPr dirty="0"/>
          </a:p>
        </p:txBody>
      </p:sp>
      <p:sp>
        <p:nvSpPr>
          <p:cNvPr id="9" name="Footer Placeholder 8"/>
          <p:cNvSpPr>
            <a:spLocks noGrp="1"/>
          </p:cNvSpPr>
          <p:nvPr>
            <p:ph type="ftr" sz="quarter" idx="11"/>
          </p:nvPr>
        </p:nvSpPr>
        <p:spPr/>
        <p:txBody>
          <a:bodyPr/>
          <a:lstStyle/>
          <a:p>
            <a:r>
              <a:rPr lang="en-US" dirty="0"/>
              <a:t>How to Sell Cyber Security Services</a:t>
            </a:r>
            <a:endParaRPr dirty="0"/>
          </a:p>
        </p:txBody>
      </p:sp>
      <p:sp>
        <p:nvSpPr>
          <p:cNvPr id="10" name="Slide Number Placeholder 9"/>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305827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Name">
    <p:spTree>
      <p:nvGrpSpPr>
        <p:cNvPr id="1" name=""/>
        <p:cNvGrpSpPr/>
        <p:nvPr/>
      </p:nvGrpSpPr>
      <p:grpSpPr>
        <a:xfrm>
          <a:off x="0" y="0"/>
          <a:ext cx="0" cy="0"/>
          <a:chOff x="0" y="0"/>
          <a:chExt cx="0" cy="0"/>
        </a:xfrm>
      </p:grpSpPr>
      <p:grpSp>
        <p:nvGrpSpPr>
          <p:cNvPr id="31" name="Group 30"/>
          <p:cNvGrpSpPr/>
          <p:nvPr/>
        </p:nvGrpSpPr>
        <p:grpSpPr bwMode="ltGray">
          <a:xfrm>
            <a:off x="818201" y="178278"/>
            <a:ext cx="11081806" cy="2845278"/>
            <a:chOff x="610410" y="178278"/>
            <a:chExt cx="8331967" cy="2845278"/>
          </a:xfrm>
        </p:grpSpPr>
        <p:sp>
          <p:nvSpPr>
            <p:cNvPr id="32" name="Rectangle 31"/>
            <p:cNvSpPr/>
            <p:nvPr/>
          </p:nvSpPr>
          <p:spPr bwMode="ltGray">
            <a:xfrm>
              <a:off x="7760115" y="178278"/>
              <a:ext cx="1182262" cy="1193799"/>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3" name="Rectangle 32"/>
            <p:cNvSpPr/>
            <p:nvPr/>
          </p:nvSpPr>
          <p:spPr bwMode="ltGray">
            <a:xfrm>
              <a:off x="7342753" y="1065916"/>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4" name="Rectangle 33"/>
            <p:cNvSpPr/>
            <p:nvPr/>
          </p:nvSpPr>
          <p:spPr bwMode="ltGray">
            <a:xfrm>
              <a:off x="6727716" y="943452"/>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5" name="Rectangle 34"/>
            <p:cNvSpPr/>
            <p:nvPr/>
          </p:nvSpPr>
          <p:spPr bwMode="ltGray">
            <a:xfrm>
              <a:off x="7342754" y="1065916"/>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6" name="Rectangle 23"/>
            <p:cNvSpPr/>
            <p:nvPr/>
          </p:nvSpPr>
          <p:spPr bwMode="ltGray">
            <a:xfrm>
              <a:off x="7760115" y="943452"/>
              <a:ext cx="135715" cy="42862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7" name="Rectangle 36"/>
            <p:cNvSpPr/>
            <p:nvPr/>
          </p:nvSpPr>
          <p:spPr bwMode="ltGray">
            <a:xfrm>
              <a:off x="7760115" y="1065916"/>
              <a:ext cx="491179" cy="30616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8" name="Rectangle 37"/>
            <p:cNvSpPr/>
            <p:nvPr/>
          </p:nvSpPr>
          <p:spPr bwMode="ltGray">
            <a:xfrm>
              <a:off x="7760115" y="1065916"/>
              <a:ext cx="135716" cy="306161"/>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9" name="Rectangle 38"/>
            <p:cNvSpPr/>
            <p:nvPr/>
          </p:nvSpPr>
          <p:spPr bwMode="ltGray">
            <a:xfrm>
              <a:off x="7064243" y="129683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0" name="Rectangle 39"/>
            <p:cNvSpPr/>
            <p:nvPr/>
          </p:nvSpPr>
          <p:spPr bwMode="ltGray">
            <a:xfrm>
              <a:off x="7342753" y="1296831"/>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1" name="Rectangle 40"/>
            <p:cNvSpPr/>
            <p:nvPr/>
          </p:nvSpPr>
          <p:spPr bwMode="ltGray">
            <a:xfrm>
              <a:off x="6579483" y="1913285"/>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2" name="Rectangle 41"/>
            <p:cNvSpPr/>
            <p:nvPr/>
          </p:nvSpPr>
          <p:spPr bwMode="ltGray">
            <a:xfrm>
              <a:off x="6727716" y="1913285"/>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3" name="Rectangle 42"/>
            <p:cNvSpPr/>
            <p:nvPr/>
          </p:nvSpPr>
          <p:spPr bwMode="ltGray">
            <a:xfrm>
              <a:off x="4700590" y="1307021"/>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4" name="Rectangle 43"/>
            <p:cNvSpPr/>
            <p:nvPr/>
          </p:nvSpPr>
          <p:spPr bwMode="ltGray">
            <a:xfrm>
              <a:off x="4124326" y="189757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5" name="Rectangle 44"/>
            <p:cNvSpPr/>
            <p:nvPr/>
          </p:nvSpPr>
          <p:spPr bwMode="ltGray">
            <a:xfrm>
              <a:off x="3206751" y="153562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6" name="Rectangle 45"/>
            <p:cNvSpPr/>
            <p:nvPr/>
          </p:nvSpPr>
          <p:spPr bwMode="ltGray">
            <a:xfrm>
              <a:off x="785069" y="2029017"/>
              <a:ext cx="508907" cy="51387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7" name="Rectangle 46"/>
            <p:cNvSpPr/>
            <p:nvPr/>
          </p:nvSpPr>
          <p:spPr bwMode="ltGray">
            <a:xfrm>
              <a:off x="5279710" y="982650"/>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8" name="Rectangle 43"/>
            <p:cNvSpPr/>
            <p:nvPr/>
          </p:nvSpPr>
          <p:spPr bwMode="ltGray">
            <a:xfrm>
              <a:off x="5279710" y="1307021"/>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9" name="Rectangle 48"/>
            <p:cNvSpPr/>
            <p:nvPr/>
          </p:nvSpPr>
          <p:spPr bwMode="ltGray">
            <a:xfrm>
              <a:off x="5607932" y="83345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0" name="Rectangle 46"/>
            <p:cNvSpPr/>
            <p:nvPr/>
          </p:nvSpPr>
          <p:spPr bwMode="ltGray">
            <a:xfrm>
              <a:off x="5607932" y="982650"/>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1" name="Rectangle 50"/>
            <p:cNvSpPr/>
            <p:nvPr/>
          </p:nvSpPr>
          <p:spPr bwMode="ltGray">
            <a:xfrm>
              <a:off x="5814966" y="1071851"/>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2" name="Rectangle 46"/>
            <p:cNvSpPr/>
            <p:nvPr/>
          </p:nvSpPr>
          <p:spPr bwMode="ltGray">
            <a:xfrm>
              <a:off x="5814966" y="1071851"/>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3" name="Rectangle 53"/>
            <p:cNvSpPr/>
            <p:nvPr/>
          </p:nvSpPr>
          <p:spPr bwMode="ltGray">
            <a:xfrm>
              <a:off x="4700590" y="1897572"/>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4" name="Rectangle 53"/>
            <p:cNvSpPr/>
            <p:nvPr/>
          </p:nvSpPr>
          <p:spPr bwMode="ltGray">
            <a:xfrm>
              <a:off x="4214766" y="2200326"/>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5" name="Rectangle 54"/>
            <p:cNvSpPr/>
            <p:nvPr/>
          </p:nvSpPr>
          <p:spPr bwMode="ltGray">
            <a:xfrm>
              <a:off x="3776616" y="2783396"/>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6" name="Rectangle 55"/>
            <p:cNvSpPr/>
            <p:nvPr/>
          </p:nvSpPr>
          <p:spPr bwMode="ltGray">
            <a:xfrm>
              <a:off x="2927048" y="2101537"/>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7" name="Rectangle 56"/>
            <p:cNvSpPr/>
            <p:nvPr/>
          </p:nvSpPr>
          <p:spPr bwMode="ltGray">
            <a:xfrm>
              <a:off x="2515005" y="201949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8" name="Rectangle 57"/>
            <p:cNvSpPr/>
            <p:nvPr/>
          </p:nvSpPr>
          <p:spPr bwMode="ltGray">
            <a:xfrm>
              <a:off x="2927049" y="2101537"/>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9" name="Rectangle 23"/>
            <p:cNvSpPr/>
            <p:nvPr/>
          </p:nvSpPr>
          <p:spPr bwMode="ltGray">
            <a:xfrm>
              <a:off x="3206660" y="2019492"/>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0" name="Rectangle 59"/>
            <p:cNvSpPr/>
            <p:nvPr/>
          </p:nvSpPr>
          <p:spPr bwMode="ltGray">
            <a:xfrm>
              <a:off x="3206660" y="2101537"/>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1" name="Rectangle 60"/>
            <p:cNvSpPr/>
            <p:nvPr/>
          </p:nvSpPr>
          <p:spPr bwMode="ltGray">
            <a:xfrm>
              <a:off x="2740461" y="2256238"/>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2" name="Rectangle 61"/>
            <p:cNvSpPr/>
            <p:nvPr/>
          </p:nvSpPr>
          <p:spPr bwMode="ltGray">
            <a:xfrm>
              <a:off x="2927048" y="2256238"/>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3" name="Rectangle 62"/>
            <p:cNvSpPr/>
            <p:nvPr/>
          </p:nvSpPr>
          <p:spPr bwMode="ltGray">
            <a:xfrm>
              <a:off x="2415696" y="2669231"/>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4" name="Rectangle 63"/>
            <p:cNvSpPr/>
            <p:nvPr/>
          </p:nvSpPr>
          <p:spPr bwMode="ltGray">
            <a:xfrm>
              <a:off x="2515005" y="2669231"/>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5" name="Rectangle 64"/>
            <p:cNvSpPr/>
            <p:nvPr/>
          </p:nvSpPr>
          <p:spPr bwMode="ltGray">
            <a:xfrm>
              <a:off x="3206661" y="2101537"/>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6" name="Rectangle 65"/>
            <p:cNvSpPr/>
            <p:nvPr/>
          </p:nvSpPr>
          <p:spPr bwMode="ltGray">
            <a:xfrm>
              <a:off x="1158559" y="2250875"/>
              <a:ext cx="527374" cy="532521"/>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7" name="Rectangle 66"/>
            <p:cNvSpPr/>
            <p:nvPr/>
          </p:nvSpPr>
          <p:spPr bwMode="ltGray">
            <a:xfrm>
              <a:off x="1551010" y="2031059"/>
              <a:ext cx="554855" cy="56027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8" name="Rectangle 43"/>
            <p:cNvSpPr/>
            <p:nvPr/>
          </p:nvSpPr>
          <p:spPr bwMode="ltGray">
            <a:xfrm>
              <a:off x="1551010" y="2250875"/>
              <a:ext cx="134923" cy="34045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9" name="Rectangle 68"/>
            <p:cNvSpPr/>
            <p:nvPr/>
          </p:nvSpPr>
          <p:spPr bwMode="ltGray">
            <a:xfrm>
              <a:off x="1773436" y="1929956"/>
              <a:ext cx="210258" cy="21251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0" name="Rectangle 46"/>
            <p:cNvSpPr/>
            <p:nvPr/>
          </p:nvSpPr>
          <p:spPr bwMode="ltGray">
            <a:xfrm>
              <a:off x="1773436" y="2031059"/>
              <a:ext cx="210258" cy="111414"/>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1" name="Rectangle 70"/>
            <p:cNvSpPr/>
            <p:nvPr/>
          </p:nvSpPr>
          <p:spPr bwMode="ltGray">
            <a:xfrm>
              <a:off x="1913736" y="2091508"/>
              <a:ext cx="275048" cy="27800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2" name="Rectangle 46"/>
            <p:cNvSpPr/>
            <p:nvPr/>
          </p:nvSpPr>
          <p:spPr bwMode="ltGray">
            <a:xfrm>
              <a:off x="1913736" y="2091508"/>
              <a:ext cx="69958" cy="50965"/>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3" name="Rectangle 74"/>
            <p:cNvSpPr/>
            <p:nvPr/>
          </p:nvSpPr>
          <p:spPr bwMode="ltGray">
            <a:xfrm>
              <a:off x="1158559" y="2250875"/>
              <a:ext cx="135417" cy="292015"/>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4" name="Rectangle 73"/>
            <p:cNvSpPr/>
            <p:nvPr/>
          </p:nvSpPr>
          <p:spPr bwMode="ltGray">
            <a:xfrm>
              <a:off x="835434" y="2213106"/>
              <a:ext cx="234241" cy="23675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5" name="Rectangle 74"/>
            <p:cNvSpPr/>
            <p:nvPr/>
          </p:nvSpPr>
          <p:spPr bwMode="ltGray">
            <a:xfrm>
              <a:off x="610410" y="2761214"/>
              <a:ext cx="158015" cy="15971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grpSp>
      <p:pic>
        <p:nvPicPr>
          <p:cNvPr id="76"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2490" y="834569"/>
            <a:ext cx="2918841" cy="579039"/>
          </a:xfrm>
          <a:prstGeom prst="rect">
            <a:avLst/>
          </a:prstGeom>
        </p:spPr>
      </p:pic>
      <p:sp>
        <p:nvSpPr>
          <p:cNvPr id="2" name="Title 1"/>
          <p:cNvSpPr>
            <a:spLocks noGrp="1"/>
          </p:cNvSpPr>
          <p:nvPr>
            <p:ph type="title"/>
          </p:nvPr>
        </p:nvSpPr>
        <p:spPr>
          <a:xfrm>
            <a:off x="1216184" y="3048001"/>
            <a:ext cx="9729473" cy="1393825"/>
          </a:xfrm>
        </p:spPr>
        <p:txBody>
          <a:bodyPr/>
          <a:lstStyle>
            <a:lvl1pPr>
              <a:defRPr sz="3200"/>
            </a:lvl1pPr>
          </a:lstStyle>
          <a:p>
            <a:r>
              <a:rPr lang="en-US"/>
              <a:t>Click to edit Master title style</a:t>
            </a:r>
            <a:endParaRPr/>
          </a:p>
        </p:txBody>
      </p:sp>
      <p:sp>
        <p:nvSpPr>
          <p:cNvPr id="3076" name="Rectangle 4"/>
          <p:cNvSpPr>
            <a:spLocks noGrp="1" noChangeArrowheads="1"/>
          </p:cNvSpPr>
          <p:nvPr>
            <p:ph type="subTitle" idx="1" hasCustomPrompt="1"/>
          </p:nvPr>
        </p:nvSpPr>
        <p:spPr bwMode="auto">
          <a:xfrm>
            <a:off x="1216183" y="5050673"/>
            <a:ext cx="9729473"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a:xfrm>
            <a:off x="1216185" y="5486401"/>
            <a:ext cx="9729470"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grpSp>
        <p:nvGrpSpPr>
          <p:cNvPr id="81" name="Frame"/>
          <p:cNvGrpSpPr/>
          <p:nvPr/>
        </p:nvGrpSpPr>
        <p:grpSpPr bwMode="invGray">
          <a:xfrm>
            <a:off x="0" y="0"/>
            <a:ext cx="12161838" cy="6858000"/>
            <a:chOff x="0" y="0"/>
            <a:chExt cx="9144000" cy="6858000"/>
          </a:xfrm>
        </p:grpSpPr>
        <p:sp>
          <p:nvSpPr>
            <p:cNvPr id="82" name="Rectangle 81"/>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83" name="Rectangle 82"/>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84" name="Rectangle 83"/>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85" name="Rectangle 84"/>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grpSp>
    </p:spTree>
    <p:extLst>
      <p:ext uri="{BB962C8B-B14F-4D97-AF65-F5344CB8AC3E}">
        <p14:creationId xmlns:p14="http://schemas.microsoft.com/office/powerpoint/2010/main" val="126150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1" name="Title 10"/>
          <p:cNvSpPr>
            <a:spLocks noGrp="1"/>
          </p:cNvSpPr>
          <p:nvPr>
            <p:ph type="title"/>
          </p:nvPr>
        </p:nvSpPr>
        <p:spPr>
          <a:xfrm>
            <a:off x="608094" y="304800"/>
            <a:ext cx="10945652" cy="838200"/>
          </a:xfrm>
        </p:spPr>
        <p:txBody>
          <a:bodyPr/>
          <a:lstStyle/>
          <a:p>
            <a:r>
              <a:rPr lang="en-US"/>
              <a:t>Click to edit Master title style</a:t>
            </a:r>
            <a:endParaRPr/>
          </a:p>
        </p:txBody>
      </p:sp>
      <p:sp>
        <p:nvSpPr>
          <p:cNvPr id="15" name="Rectangle 14"/>
          <p:cNvSpPr/>
          <p:nvPr/>
        </p:nvSpPr>
        <p:spPr bwMode="auto">
          <a:xfrm>
            <a:off x="261818" y="1446212"/>
            <a:ext cx="11633980" cy="266858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dirty="0">
              <a:ln>
                <a:noFill/>
              </a:ln>
              <a:solidFill>
                <a:schemeClr val="bg1"/>
              </a:solidFill>
              <a:effectLst/>
              <a:latin typeface="+mn-lt"/>
            </a:endParaRPr>
          </a:p>
        </p:txBody>
      </p:sp>
      <p:sp>
        <p:nvSpPr>
          <p:cNvPr id="3" name="Picture Placeholder 2"/>
          <p:cNvSpPr>
            <a:spLocks noGrp="1"/>
          </p:cNvSpPr>
          <p:nvPr>
            <p:ph type="pic" idx="1"/>
          </p:nvPr>
        </p:nvSpPr>
        <p:spPr bwMode="gray">
          <a:xfrm>
            <a:off x="346949" y="1510220"/>
            <a:ext cx="5691404" cy="2540572"/>
          </a:xfrm>
          <a:noFill/>
        </p:spPr>
        <p:txBody>
          <a:bodyPr tIns="182880">
            <a:normAutofit/>
          </a:bodyPr>
          <a:lstStyle>
            <a:lvl1pPr marL="0" indent="0" algn="ctr">
              <a:buNone/>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608092" y="4270110"/>
            <a:ext cx="5229590" cy="1673490"/>
          </a:xfrm>
        </p:spPr>
        <p:txBody>
          <a:bodyPr>
            <a:noAutofit/>
          </a:bodyPr>
          <a:lstStyle>
            <a:lvl1pPr marL="0" indent="0">
              <a:spcBef>
                <a:spcPts val="1200"/>
              </a:spcBef>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Picture Placeholder 2"/>
          <p:cNvSpPr>
            <a:spLocks noGrp="1"/>
          </p:cNvSpPr>
          <p:nvPr>
            <p:ph type="pic" idx="13"/>
          </p:nvPr>
        </p:nvSpPr>
        <p:spPr bwMode="gray">
          <a:xfrm>
            <a:off x="6123486" y="1510220"/>
            <a:ext cx="5691740" cy="2540572"/>
          </a:xfrm>
          <a:noFill/>
        </p:spPr>
        <p:txBody>
          <a:bodyPr tIns="182880">
            <a:normAutofit/>
          </a:bodyPr>
          <a:lstStyle>
            <a:lvl1pPr marL="0" indent="0" algn="ctr">
              <a:buNone/>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10" name="Text Placeholder 3"/>
          <p:cNvSpPr>
            <a:spLocks noGrp="1"/>
          </p:cNvSpPr>
          <p:nvPr>
            <p:ph type="body" sz="half" idx="14"/>
          </p:nvPr>
        </p:nvSpPr>
        <p:spPr>
          <a:xfrm>
            <a:off x="6324156" y="4267200"/>
            <a:ext cx="5229590" cy="1676400"/>
          </a:xfrm>
        </p:spPr>
        <p:txBody>
          <a:bodyPr>
            <a:noAutofit/>
          </a:bodyPr>
          <a:lstStyle>
            <a:lvl1pPr marL="0" indent="0">
              <a:spcBef>
                <a:spcPts val="1200"/>
              </a:spcBef>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Date Placeholder 1"/>
          <p:cNvSpPr>
            <a:spLocks noGrp="1"/>
          </p:cNvSpPr>
          <p:nvPr>
            <p:ph type="dt" sz="half" idx="15"/>
          </p:nvPr>
        </p:nvSpPr>
        <p:spPr/>
        <p:txBody>
          <a:bodyPr/>
          <a:lstStyle/>
          <a:p>
            <a:endParaRPr dirty="0"/>
          </a:p>
        </p:txBody>
      </p:sp>
      <p:sp>
        <p:nvSpPr>
          <p:cNvPr id="12" name="Footer Placeholder 11"/>
          <p:cNvSpPr>
            <a:spLocks noGrp="1"/>
          </p:cNvSpPr>
          <p:nvPr>
            <p:ph type="ftr" sz="quarter" idx="16"/>
          </p:nvPr>
        </p:nvSpPr>
        <p:spPr/>
        <p:txBody>
          <a:bodyPr/>
          <a:lstStyle/>
          <a:p>
            <a:r>
              <a:rPr lang="en-US" dirty="0"/>
              <a:t>How to Sell Cyber Security Services</a:t>
            </a:r>
            <a:endParaRPr dirty="0"/>
          </a:p>
        </p:txBody>
      </p:sp>
      <p:sp>
        <p:nvSpPr>
          <p:cNvPr id="13" name="Slide Number Placeholder 12"/>
          <p:cNvSpPr>
            <a:spLocks noGrp="1"/>
          </p:cNvSpPr>
          <p:nvPr>
            <p:ph type="sldNum" sz="quarter" idx="17"/>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90898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8" name="Title 7"/>
          <p:cNvSpPr>
            <a:spLocks noGrp="1"/>
          </p:cNvSpPr>
          <p:nvPr>
            <p:ph type="title"/>
          </p:nvPr>
        </p:nvSpPr>
        <p:spPr>
          <a:xfrm>
            <a:off x="608094" y="304800"/>
            <a:ext cx="10945652" cy="838200"/>
          </a:xfrm>
        </p:spPr>
        <p:txBody>
          <a:bodyPr/>
          <a:lstStyle/>
          <a:p>
            <a:r>
              <a:rPr lang="en-US"/>
              <a:t>Click to edit Master title style</a:t>
            </a:r>
            <a:endParaRPr/>
          </a:p>
        </p:txBody>
      </p:sp>
      <p:sp>
        <p:nvSpPr>
          <p:cNvPr id="18" name="Rectangle 17"/>
          <p:cNvSpPr/>
          <p:nvPr/>
        </p:nvSpPr>
        <p:spPr bwMode="auto">
          <a:xfrm>
            <a:off x="261818" y="1446212"/>
            <a:ext cx="11640315" cy="266858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dirty="0">
              <a:ln>
                <a:noFill/>
              </a:ln>
              <a:solidFill>
                <a:schemeClr val="bg1"/>
              </a:solidFill>
              <a:effectLst/>
              <a:latin typeface="+mn-lt"/>
            </a:endParaRPr>
          </a:p>
        </p:txBody>
      </p:sp>
      <p:sp>
        <p:nvSpPr>
          <p:cNvPr id="3" name="Picture Placeholder 2"/>
          <p:cNvSpPr>
            <a:spLocks noGrp="1"/>
          </p:cNvSpPr>
          <p:nvPr>
            <p:ph type="pic" idx="1"/>
          </p:nvPr>
        </p:nvSpPr>
        <p:spPr bwMode="gray">
          <a:xfrm>
            <a:off x="346950" y="1509714"/>
            <a:ext cx="3766595" cy="2542032"/>
          </a:xfrm>
          <a:noFill/>
        </p:spPr>
        <p:txBody>
          <a:bodyPr tIns="182880">
            <a:normAutofit/>
          </a:bodyPr>
          <a:lstStyle>
            <a:lvl1pPr marL="0" indent="0" algn="ctr">
              <a:buNone/>
              <a:defRPr sz="18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608092" y="4267200"/>
            <a:ext cx="3405315" cy="1676400"/>
          </a:xfrm>
        </p:spPr>
        <p:txBody>
          <a:bodyPr>
            <a:noAutofit/>
          </a:bodyPr>
          <a:lstStyle>
            <a:lvl1pPr marL="0" indent="0">
              <a:spcBef>
                <a:spcPts val="12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Picture Placeholder 2"/>
          <p:cNvSpPr>
            <a:spLocks noGrp="1"/>
          </p:cNvSpPr>
          <p:nvPr>
            <p:ph type="pic" idx="13"/>
          </p:nvPr>
        </p:nvSpPr>
        <p:spPr bwMode="gray">
          <a:xfrm>
            <a:off x="4197094" y="1509714"/>
            <a:ext cx="3766596" cy="2542032"/>
          </a:xfrm>
          <a:noFill/>
        </p:spPr>
        <p:txBody>
          <a:bodyPr tIns="182880">
            <a:normAutofit/>
          </a:bodyPr>
          <a:lstStyle>
            <a:lvl1pPr marL="0" indent="0" algn="ctr">
              <a:buNone/>
              <a:defRPr sz="18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10" name="Text Placeholder 3"/>
          <p:cNvSpPr>
            <a:spLocks noGrp="1"/>
          </p:cNvSpPr>
          <p:nvPr>
            <p:ph type="body" sz="half" idx="14"/>
          </p:nvPr>
        </p:nvSpPr>
        <p:spPr>
          <a:xfrm>
            <a:off x="4378262" y="4267200"/>
            <a:ext cx="3405315" cy="1676400"/>
          </a:xfrm>
        </p:spPr>
        <p:txBody>
          <a:bodyPr>
            <a:noAutofit/>
          </a:bodyPr>
          <a:lstStyle>
            <a:lvl1pPr marL="0" indent="0">
              <a:spcBef>
                <a:spcPts val="12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Picture Placeholder 2"/>
          <p:cNvSpPr>
            <a:spLocks noGrp="1"/>
          </p:cNvSpPr>
          <p:nvPr>
            <p:ph type="pic" idx="15"/>
          </p:nvPr>
        </p:nvSpPr>
        <p:spPr bwMode="gray">
          <a:xfrm>
            <a:off x="8047238" y="1509714"/>
            <a:ext cx="3770170" cy="2542032"/>
          </a:xfrm>
          <a:noFill/>
        </p:spPr>
        <p:txBody>
          <a:bodyPr tIns="182880">
            <a:normAutofit/>
          </a:bodyPr>
          <a:lstStyle>
            <a:lvl1pPr marL="0" indent="0" algn="ctr">
              <a:buNone/>
              <a:defRPr sz="18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14" name="Text Placeholder 3"/>
          <p:cNvSpPr>
            <a:spLocks noGrp="1"/>
          </p:cNvSpPr>
          <p:nvPr>
            <p:ph type="body" sz="half" idx="16"/>
          </p:nvPr>
        </p:nvSpPr>
        <p:spPr>
          <a:xfrm>
            <a:off x="8152013" y="4267200"/>
            <a:ext cx="3405315" cy="1676400"/>
          </a:xfrm>
        </p:spPr>
        <p:txBody>
          <a:bodyPr>
            <a:noAutofit/>
          </a:bodyPr>
          <a:lstStyle>
            <a:lvl1pPr marL="0" indent="0">
              <a:spcBef>
                <a:spcPts val="12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Date Placeholder 1"/>
          <p:cNvSpPr>
            <a:spLocks noGrp="1"/>
          </p:cNvSpPr>
          <p:nvPr>
            <p:ph type="dt" sz="half" idx="17"/>
          </p:nvPr>
        </p:nvSpPr>
        <p:spPr/>
        <p:txBody>
          <a:bodyPr/>
          <a:lstStyle/>
          <a:p>
            <a:endParaRPr dirty="0"/>
          </a:p>
        </p:txBody>
      </p:sp>
      <p:sp>
        <p:nvSpPr>
          <p:cNvPr id="15" name="Footer Placeholder 14"/>
          <p:cNvSpPr>
            <a:spLocks noGrp="1"/>
          </p:cNvSpPr>
          <p:nvPr>
            <p:ph type="ftr" sz="quarter" idx="18"/>
          </p:nvPr>
        </p:nvSpPr>
        <p:spPr/>
        <p:txBody>
          <a:bodyPr/>
          <a:lstStyle/>
          <a:p>
            <a:r>
              <a:rPr lang="en-US" dirty="0"/>
              <a:t>How to Sell Cyber Security Services</a:t>
            </a:r>
            <a:endParaRPr dirty="0"/>
          </a:p>
        </p:txBody>
      </p:sp>
      <p:sp>
        <p:nvSpPr>
          <p:cNvPr id="16" name="Slide Number Placeholder 15"/>
          <p:cNvSpPr>
            <a:spLocks noGrp="1"/>
          </p:cNvSpPr>
          <p:nvPr>
            <p:ph type="sldNum" sz="quarter" idx="19"/>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279085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our Pictures with Captions">
    <p:spTree>
      <p:nvGrpSpPr>
        <p:cNvPr id="1" name=""/>
        <p:cNvGrpSpPr/>
        <p:nvPr/>
      </p:nvGrpSpPr>
      <p:grpSpPr>
        <a:xfrm>
          <a:off x="0" y="0"/>
          <a:ext cx="0" cy="0"/>
          <a:chOff x="0" y="0"/>
          <a:chExt cx="0" cy="0"/>
        </a:xfrm>
      </p:grpSpPr>
      <p:sp>
        <p:nvSpPr>
          <p:cNvPr id="8" name="Title 7"/>
          <p:cNvSpPr>
            <a:spLocks noGrp="1"/>
          </p:cNvSpPr>
          <p:nvPr>
            <p:ph type="title"/>
          </p:nvPr>
        </p:nvSpPr>
        <p:spPr>
          <a:xfrm>
            <a:off x="608094" y="304800"/>
            <a:ext cx="10945652" cy="838200"/>
          </a:xfrm>
        </p:spPr>
        <p:txBody>
          <a:bodyPr/>
          <a:lstStyle/>
          <a:p>
            <a:r>
              <a:rPr lang="en-US"/>
              <a:t>Click to edit Master title style</a:t>
            </a:r>
            <a:endParaRPr/>
          </a:p>
        </p:txBody>
      </p:sp>
      <p:sp>
        <p:nvSpPr>
          <p:cNvPr id="18" name="Rectangle 17"/>
          <p:cNvSpPr/>
          <p:nvPr/>
        </p:nvSpPr>
        <p:spPr bwMode="auto">
          <a:xfrm>
            <a:off x="261818" y="1446212"/>
            <a:ext cx="11640315" cy="2103120"/>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dirty="0">
              <a:ln>
                <a:noFill/>
              </a:ln>
              <a:solidFill>
                <a:schemeClr val="bg1"/>
              </a:solidFill>
              <a:effectLst/>
              <a:latin typeface="+mn-lt"/>
            </a:endParaRPr>
          </a:p>
        </p:txBody>
      </p:sp>
      <p:sp>
        <p:nvSpPr>
          <p:cNvPr id="3" name="Picture Placeholder 2"/>
          <p:cNvSpPr>
            <a:spLocks noGrp="1"/>
          </p:cNvSpPr>
          <p:nvPr>
            <p:ph type="pic" idx="1"/>
          </p:nvPr>
        </p:nvSpPr>
        <p:spPr bwMode="gray">
          <a:xfrm>
            <a:off x="346950" y="1510220"/>
            <a:ext cx="2803314"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604511" y="3657600"/>
            <a:ext cx="2435949" cy="2286000"/>
          </a:xfrm>
        </p:spPr>
        <p:txBody>
          <a:bodyPr>
            <a:noAutofit/>
          </a:bodyPr>
          <a:lstStyle>
            <a:lvl1pPr marL="0" indent="0">
              <a:spcBef>
                <a:spcPts val="120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Picture Placeholder 2"/>
          <p:cNvSpPr>
            <a:spLocks noGrp="1"/>
          </p:cNvSpPr>
          <p:nvPr>
            <p:ph type="pic" idx="13"/>
          </p:nvPr>
        </p:nvSpPr>
        <p:spPr bwMode="gray">
          <a:xfrm>
            <a:off x="3235398" y="1510220"/>
            <a:ext cx="2803314"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10" name="Text Placeholder 3"/>
          <p:cNvSpPr>
            <a:spLocks noGrp="1"/>
          </p:cNvSpPr>
          <p:nvPr>
            <p:ph type="body" sz="half" idx="14"/>
          </p:nvPr>
        </p:nvSpPr>
        <p:spPr>
          <a:xfrm>
            <a:off x="3442273" y="3657600"/>
            <a:ext cx="2435949" cy="2286000"/>
          </a:xfrm>
        </p:spPr>
        <p:txBody>
          <a:bodyPr>
            <a:noAutofit/>
          </a:bodyPr>
          <a:lstStyle>
            <a:lvl1pPr marL="0" indent="0">
              <a:spcBef>
                <a:spcPts val="120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Picture Placeholder 2"/>
          <p:cNvSpPr>
            <a:spLocks noGrp="1"/>
          </p:cNvSpPr>
          <p:nvPr>
            <p:ph type="pic" idx="15"/>
          </p:nvPr>
        </p:nvSpPr>
        <p:spPr bwMode="gray">
          <a:xfrm>
            <a:off x="6123349" y="1510220"/>
            <a:ext cx="2803810"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14" name="Text Placeholder 3"/>
          <p:cNvSpPr>
            <a:spLocks noGrp="1"/>
          </p:cNvSpPr>
          <p:nvPr>
            <p:ph type="body" sz="half" idx="16"/>
          </p:nvPr>
        </p:nvSpPr>
        <p:spPr>
          <a:xfrm>
            <a:off x="6280035" y="3657600"/>
            <a:ext cx="2435949" cy="2286000"/>
          </a:xfrm>
        </p:spPr>
        <p:txBody>
          <a:bodyPr>
            <a:noAutofit/>
          </a:bodyPr>
          <a:lstStyle>
            <a:lvl1pPr marL="0" indent="0">
              <a:spcBef>
                <a:spcPts val="120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Picture Placeholder 2"/>
          <p:cNvSpPr>
            <a:spLocks noGrp="1"/>
          </p:cNvSpPr>
          <p:nvPr>
            <p:ph type="pic" idx="20"/>
          </p:nvPr>
        </p:nvSpPr>
        <p:spPr bwMode="gray">
          <a:xfrm>
            <a:off x="9012292" y="1510220"/>
            <a:ext cx="2803314"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24" name="Text Placeholder 3"/>
          <p:cNvSpPr>
            <a:spLocks noGrp="1"/>
          </p:cNvSpPr>
          <p:nvPr>
            <p:ph type="body" sz="half" idx="21"/>
          </p:nvPr>
        </p:nvSpPr>
        <p:spPr>
          <a:xfrm>
            <a:off x="9117798" y="3657600"/>
            <a:ext cx="2435949" cy="2286000"/>
          </a:xfrm>
        </p:spPr>
        <p:txBody>
          <a:bodyPr>
            <a:noAutofit/>
          </a:bodyPr>
          <a:lstStyle>
            <a:lvl1pPr marL="0" indent="0">
              <a:spcBef>
                <a:spcPts val="120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Date Placeholder 1"/>
          <p:cNvSpPr>
            <a:spLocks noGrp="1"/>
          </p:cNvSpPr>
          <p:nvPr>
            <p:ph type="dt" sz="half" idx="17"/>
          </p:nvPr>
        </p:nvSpPr>
        <p:spPr/>
        <p:txBody>
          <a:bodyPr/>
          <a:lstStyle/>
          <a:p>
            <a:endParaRPr dirty="0"/>
          </a:p>
        </p:txBody>
      </p:sp>
      <p:sp>
        <p:nvSpPr>
          <p:cNvPr id="15" name="Footer Placeholder 14"/>
          <p:cNvSpPr>
            <a:spLocks noGrp="1"/>
          </p:cNvSpPr>
          <p:nvPr>
            <p:ph type="ftr" sz="quarter" idx="18"/>
          </p:nvPr>
        </p:nvSpPr>
        <p:spPr/>
        <p:txBody>
          <a:bodyPr/>
          <a:lstStyle/>
          <a:p>
            <a:r>
              <a:rPr lang="en-US" dirty="0"/>
              <a:t>How to Sell Cyber Security Services</a:t>
            </a:r>
            <a:endParaRPr dirty="0"/>
          </a:p>
        </p:txBody>
      </p:sp>
      <p:sp>
        <p:nvSpPr>
          <p:cNvPr id="16" name="Slide Number Placeholder 15"/>
          <p:cNvSpPr>
            <a:spLocks noGrp="1"/>
          </p:cNvSpPr>
          <p:nvPr>
            <p:ph type="sldNum" sz="quarter" idx="19"/>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82013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lt Four Pictures with Captions">
    <p:spTree>
      <p:nvGrpSpPr>
        <p:cNvPr id="1" name=""/>
        <p:cNvGrpSpPr/>
        <p:nvPr/>
      </p:nvGrpSpPr>
      <p:grpSpPr>
        <a:xfrm>
          <a:off x="0" y="0"/>
          <a:ext cx="0" cy="0"/>
          <a:chOff x="0" y="0"/>
          <a:chExt cx="0" cy="0"/>
        </a:xfrm>
      </p:grpSpPr>
      <p:sp>
        <p:nvSpPr>
          <p:cNvPr id="8" name="Title 7"/>
          <p:cNvSpPr>
            <a:spLocks noGrp="1"/>
          </p:cNvSpPr>
          <p:nvPr>
            <p:ph type="title"/>
          </p:nvPr>
        </p:nvSpPr>
        <p:spPr>
          <a:xfrm>
            <a:off x="608094" y="304800"/>
            <a:ext cx="10945652" cy="838200"/>
          </a:xfrm>
        </p:spPr>
        <p:txBody>
          <a:bodyPr/>
          <a:lstStyle/>
          <a:p>
            <a:r>
              <a:rPr lang="en-US"/>
              <a:t>Click to edit Master title style</a:t>
            </a:r>
            <a:endParaRPr/>
          </a:p>
        </p:txBody>
      </p:sp>
      <p:sp>
        <p:nvSpPr>
          <p:cNvPr id="19" name="Rectangle 18"/>
          <p:cNvSpPr/>
          <p:nvPr/>
        </p:nvSpPr>
        <p:spPr bwMode="auto">
          <a:xfrm>
            <a:off x="3151310" y="1447800"/>
            <a:ext cx="5865554" cy="414467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dirty="0">
              <a:ln>
                <a:noFill/>
              </a:ln>
              <a:solidFill>
                <a:schemeClr val="bg1"/>
              </a:solidFill>
              <a:effectLst/>
              <a:latin typeface="+mn-lt"/>
            </a:endParaRPr>
          </a:p>
        </p:txBody>
      </p:sp>
      <p:sp>
        <p:nvSpPr>
          <p:cNvPr id="9" name="Picture Placeholder 2"/>
          <p:cNvSpPr>
            <a:spLocks noGrp="1"/>
          </p:cNvSpPr>
          <p:nvPr>
            <p:ph type="pic" idx="13"/>
          </p:nvPr>
        </p:nvSpPr>
        <p:spPr bwMode="gray">
          <a:xfrm>
            <a:off x="3235398" y="1511808"/>
            <a:ext cx="2803314"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613829" y="1676924"/>
            <a:ext cx="2435949" cy="1645920"/>
          </a:xfrm>
        </p:spPr>
        <p:txBody>
          <a:bodyPr anchor="ctr">
            <a:noAutofit/>
          </a:bodyPr>
          <a:lstStyle>
            <a:lvl1pPr marL="0" indent="0" algn="r">
              <a:spcBef>
                <a:spcPts val="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bwMode="gray">
          <a:xfrm>
            <a:off x="3235398" y="3551998"/>
            <a:ext cx="2803314"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10" name="Text Placeholder 3"/>
          <p:cNvSpPr>
            <a:spLocks noGrp="1"/>
          </p:cNvSpPr>
          <p:nvPr>
            <p:ph type="body" sz="half" idx="14"/>
          </p:nvPr>
        </p:nvSpPr>
        <p:spPr>
          <a:xfrm>
            <a:off x="613829" y="3717114"/>
            <a:ext cx="2435949" cy="1645920"/>
          </a:xfrm>
        </p:spPr>
        <p:txBody>
          <a:bodyPr anchor="ctr">
            <a:noAutofit/>
          </a:bodyPr>
          <a:lstStyle>
            <a:lvl1pPr marL="0" indent="0" algn="r">
              <a:spcBef>
                <a:spcPts val="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Picture Placeholder 2"/>
          <p:cNvSpPr>
            <a:spLocks noGrp="1"/>
          </p:cNvSpPr>
          <p:nvPr>
            <p:ph type="pic" idx="15"/>
          </p:nvPr>
        </p:nvSpPr>
        <p:spPr bwMode="gray">
          <a:xfrm>
            <a:off x="6123349" y="1511808"/>
            <a:ext cx="2803810"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14" name="Text Placeholder 3"/>
          <p:cNvSpPr>
            <a:spLocks noGrp="1"/>
          </p:cNvSpPr>
          <p:nvPr>
            <p:ph type="body" sz="half" idx="16"/>
          </p:nvPr>
        </p:nvSpPr>
        <p:spPr>
          <a:xfrm>
            <a:off x="9117798" y="1677988"/>
            <a:ext cx="2435949" cy="1643792"/>
          </a:xfrm>
        </p:spPr>
        <p:txBody>
          <a:bodyPr anchor="ctr">
            <a:noAutofit/>
          </a:bodyPr>
          <a:lstStyle>
            <a:lvl1pPr marL="0" indent="0">
              <a:spcBef>
                <a:spcPts val="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Picture Placeholder 2"/>
          <p:cNvSpPr>
            <a:spLocks noGrp="1"/>
          </p:cNvSpPr>
          <p:nvPr>
            <p:ph type="pic" idx="20"/>
          </p:nvPr>
        </p:nvSpPr>
        <p:spPr bwMode="gray">
          <a:xfrm>
            <a:off x="6123349" y="3551998"/>
            <a:ext cx="2803314"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24" name="Text Placeholder 3"/>
          <p:cNvSpPr>
            <a:spLocks noGrp="1"/>
          </p:cNvSpPr>
          <p:nvPr>
            <p:ph type="body" sz="half" idx="21"/>
          </p:nvPr>
        </p:nvSpPr>
        <p:spPr>
          <a:xfrm>
            <a:off x="9117798" y="3717114"/>
            <a:ext cx="2435949" cy="1645920"/>
          </a:xfrm>
        </p:spPr>
        <p:txBody>
          <a:bodyPr anchor="ctr">
            <a:noAutofit/>
          </a:bodyPr>
          <a:lstStyle>
            <a:lvl1pPr marL="0" indent="0">
              <a:spcBef>
                <a:spcPts val="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Date Placeholder 1"/>
          <p:cNvSpPr>
            <a:spLocks noGrp="1"/>
          </p:cNvSpPr>
          <p:nvPr>
            <p:ph type="dt" sz="half" idx="17"/>
          </p:nvPr>
        </p:nvSpPr>
        <p:spPr/>
        <p:txBody>
          <a:bodyPr/>
          <a:lstStyle/>
          <a:p>
            <a:endParaRPr dirty="0"/>
          </a:p>
        </p:txBody>
      </p:sp>
      <p:sp>
        <p:nvSpPr>
          <p:cNvPr id="15" name="Footer Placeholder 14"/>
          <p:cNvSpPr>
            <a:spLocks noGrp="1"/>
          </p:cNvSpPr>
          <p:nvPr>
            <p:ph type="ftr" sz="quarter" idx="18"/>
          </p:nvPr>
        </p:nvSpPr>
        <p:spPr/>
        <p:txBody>
          <a:bodyPr/>
          <a:lstStyle/>
          <a:p>
            <a:r>
              <a:rPr lang="en-US" dirty="0"/>
              <a:t>How to Sell Cyber Security Services</a:t>
            </a:r>
            <a:endParaRPr dirty="0"/>
          </a:p>
        </p:txBody>
      </p:sp>
      <p:sp>
        <p:nvSpPr>
          <p:cNvPr id="16" name="Slide Number Placeholder 15"/>
          <p:cNvSpPr>
            <a:spLocks noGrp="1"/>
          </p:cNvSpPr>
          <p:nvPr>
            <p:ph type="sldNum" sz="quarter" idx="19"/>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384493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6" name="Freeform 6"/>
          <p:cNvSpPr>
            <a:spLocks noEditPoints="1"/>
          </p:cNvSpPr>
          <p:nvPr/>
        </p:nvSpPr>
        <p:spPr bwMode="ltGray">
          <a:xfrm>
            <a:off x="1577016" y="1355380"/>
            <a:ext cx="610427" cy="406469"/>
          </a:xfrm>
          <a:custGeom>
            <a:avLst/>
            <a:gdLst>
              <a:gd name="T0" fmla="*/ 1445 w 6269"/>
              <a:gd name="T1" fmla="*/ 3135 h 5547"/>
              <a:gd name="T2" fmla="*/ 2412 w 6269"/>
              <a:gd name="T3" fmla="*/ 3135 h 5547"/>
              <a:gd name="T4" fmla="*/ 2412 w 6269"/>
              <a:gd name="T5" fmla="*/ 5547 h 5547"/>
              <a:gd name="T6" fmla="*/ 0 w 6269"/>
              <a:gd name="T7" fmla="*/ 5547 h 5547"/>
              <a:gd name="T8" fmla="*/ 0 w 6269"/>
              <a:gd name="T9" fmla="*/ 3454 h 5547"/>
              <a:gd name="T10" fmla="*/ 132 w 6269"/>
              <a:gd name="T11" fmla="*/ 1742 h 5547"/>
              <a:gd name="T12" fmla="*/ 771 w 6269"/>
              <a:gd name="T13" fmla="*/ 754 h 5547"/>
              <a:gd name="T14" fmla="*/ 2412 w 6269"/>
              <a:gd name="T15" fmla="*/ 0 h 5547"/>
              <a:gd name="T16" fmla="*/ 2412 w 6269"/>
              <a:gd name="T17" fmla="*/ 596 h 5547"/>
              <a:gd name="T18" fmla="*/ 1445 w 6269"/>
              <a:gd name="T19" fmla="*/ 2498 h 5547"/>
              <a:gd name="T20" fmla="*/ 1445 w 6269"/>
              <a:gd name="T21" fmla="*/ 3135 h 5547"/>
              <a:gd name="T22" fmla="*/ 5302 w 6269"/>
              <a:gd name="T23" fmla="*/ 3135 h 5547"/>
              <a:gd name="T24" fmla="*/ 6269 w 6269"/>
              <a:gd name="T25" fmla="*/ 3135 h 5547"/>
              <a:gd name="T26" fmla="*/ 6269 w 6269"/>
              <a:gd name="T27" fmla="*/ 5547 h 5547"/>
              <a:gd name="T28" fmla="*/ 3857 w 6269"/>
              <a:gd name="T29" fmla="*/ 5547 h 5547"/>
              <a:gd name="T30" fmla="*/ 3857 w 6269"/>
              <a:gd name="T31" fmla="*/ 3454 h 5547"/>
              <a:gd name="T32" fmla="*/ 3989 w 6269"/>
              <a:gd name="T33" fmla="*/ 1742 h 5547"/>
              <a:gd name="T34" fmla="*/ 4629 w 6269"/>
              <a:gd name="T35" fmla="*/ 754 h 5547"/>
              <a:gd name="T36" fmla="*/ 6269 w 6269"/>
              <a:gd name="T37" fmla="*/ 0 h 5547"/>
              <a:gd name="T38" fmla="*/ 6269 w 6269"/>
              <a:gd name="T39" fmla="*/ 596 h 5547"/>
              <a:gd name="T40" fmla="*/ 5302 w 6269"/>
              <a:gd name="T41" fmla="*/ 2498 h 5547"/>
              <a:gd name="T42" fmla="*/ 5302 w 6269"/>
              <a:gd name="T43" fmla="*/ 3135 h 5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9" h="5547">
                <a:moveTo>
                  <a:pt x="1445" y="3135"/>
                </a:moveTo>
                <a:lnTo>
                  <a:pt x="2412" y="3135"/>
                </a:lnTo>
                <a:lnTo>
                  <a:pt x="2412" y="5547"/>
                </a:lnTo>
                <a:lnTo>
                  <a:pt x="0" y="5547"/>
                </a:lnTo>
                <a:lnTo>
                  <a:pt x="0" y="3454"/>
                </a:lnTo>
                <a:cubicBezTo>
                  <a:pt x="0" y="2626"/>
                  <a:pt x="44" y="2055"/>
                  <a:pt x="132" y="1742"/>
                </a:cubicBezTo>
                <a:cubicBezTo>
                  <a:pt x="219" y="1429"/>
                  <a:pt x="433" y="1099"/>
                  <a:pt x="771" y="754"/>
                </a:cubicBezTo>
                <a:cubicBezTo>
                  <a:pt x="1227" y="291"/>
                  <a:pt x="1774" y="40"/>
                  <a:pt x="2412" y="0"/>
                </a:cubicBezTo>
                <a:lnTo>
                  <a:pt x="2412" y="596"/>
                </a:lnTo>
                <a:cubicBezTo>
                  <a:pt x="1767" y="648"/>
                  <a:pt x="1445" y="1282"/>
                  <a:pt x="1445" y="2498"/>
                </a:cubicBezTo>
                <a:lnTo>
                  <a:pt x="1445" y="3135"/>
                </a:lnTo>
                <a:close/>
                <a:moveTo>
                  <a:pt x="5302" y="3135"/>
                </a:moveTo>
                <a:lnTo>
                  <a:pt x="6269" y="3135"/>
                </a:lnTo>
                <a:lnTo>
                  <a:pt x="6269" y="5547"/>
                </a:lnTo>
                <a:lnTo>
                  <a:pt x="3857" y="5547"/>
                </a:lnTo>
                <a:lnTo>
                  <a:pt x="3857" y="3454"/>
                </a:lnTo>
                <a:cubicBezTo>
                  <a:pt x="3857" y="2619"/>
                  <a:pt x="3901" y="2048"/>
                  <a:pt x="3989" y="1742"/>
                </a:cubicBezTo>
                <a:cubicBezTo>
                  <a:pt x="4077" y="1435"/>
                  <a:pt x="4290" y="1106"/>
                  <a:pt x="4629" y="754"/>
                </a:cubicBezTo>
                <a:cubicBezTo>
                  <a:pt x="5084" y="291"/>
                  <a:pt x="5631" y="40"/>
                  <a:pt x="6269" y="0"/>
                </a:cubicBezTo>
                <a:lnTo>
                  <a:pt x="6269" y="596"/>
                </a:lnTo>
                <a:cubicBezTo>
                  <a:pt x="5625" y="648"/>
                  <a:pt x="5302" y="1282"/>
                  <a:pt x="5302" y="2498"/>
                </a:cubicBezTo>
                <a:lnTo>
                  <a:pt x="5302" y="3135"/>
                </a:lnTo>
                <a:close/>
              </a:path>
            </a:pathLst>
          </a:custGeom>
          <a:solidFill>
            <a:srgbClr val="D89102"/>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 name="Title 1"/>
          <p:cNvSpPr>
            <a:spLocks noGrp="1"/>
          </p:cNvSpPr>
          <p:nvPr>
            <p:ph type="title" hasCustomPrompt="1"/>
          </p:nvPr>
        </p:nvSpPr>
        <p:spPr>
          <a:xfrm>
            <a:off x="2420561" y="1371601"/>
            <a:ext cx="7320718" cy="1981200"/>
          </a:xfrm>
        </p:spPr>
        <p:txBody>
          <a:bodyPr anchor="t"/>
          <a:lstStyle>
            <a:lvl1pPr marL="0" indent="0" algn="l">
              <a:lnSpc>
                <a:spcPct val="110000"/>
              </a:lnSpc>
              <a:defRPr sz="2800" b="1" baseline="0"/>
            </a:lvl1pPr>
          </a:lstStyle>
          <a:p>
            <a:r>
              <a:rPr/>
              <a:t>This is a sample quote slide. Type a brief quotation inside this textbox. Add a close quote mark at the end of the quotation.”</a:t>
            </a:r>
          </a:p>
        </p:txBody>
      </p:sp>
      <p:sp>
        <p:nvSpPr>
          <p:cNvPr id="10" name="Text Placeholder 18"/>
          <p:cNvSpPr>
            <a:spLocks noGrp="1"/>
          </p:cNvSpPr>
          <p:nvPr>
            <p:ph type="body" sz="quarter" idx="13" hasCustomPrompt="1"/>
          </p:nvPr>
        </p:nvSpPr>
        <p:spPr>
          <a:xfrm>
            <a:off x="4864735" y="3657600"/>
            <a:ext cx="4864735" cy="304800"/>
          </a:xfrm>
          <a:noFill/>
          <a:ln w="9525">
            <a:noFill/>
            <a:miter lim="800000"/>
            <a:headEnd/>
            <a:tailEnd/>
          </a:ln>
        </p:spPr>
        <p:txBody>
          <a:bodyPr vert="horz" wrap="non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1" i="1" baseline="0">
                <a:solidFill>
                  <a:schemeClr val="tx1"/>
                </a:solidFill>
                <a:latin typeface="+mn-lt"/>
                <a:ea typeface="+mn-ea"/>
                <a:cs typeface="+mn-cs"/>
              </a:defRPr>
            </a:lvl1pPr>
          </a:lstStyle>
          <a:p>
            <a:pPr lvl="0"/>
            <a:r>
              <a:rPr/>
              <a:t>Name of Person Quoted</a:t>
            </a:r>
          </a:p>
        </p:txBody>
      </p:sp>
      <p:sp>
        <p:nvSpPr>
          <p:cNvPr id="11" name="Text Placeholder 18"/>
          <p:cNvSpPr>
            <a:spLocks noGrp="1"/>
          </p:cNvSpPr>
          <p:nvPr>
            <p:ph type="body" sz="quarter" idx="14" hasCustomPrompt="1"/>
          </p:nvPr>
        </p:nvSpPr>
        <p:spPr>
          <a:xfrm>
            <a:off x="4864735" y="3979652"/>
            <a:ext cx="4864735" cy="744748"/>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i="1" baseline="0">
                <a:solidFill>
                  <a:schemeClr val="accent1"/>
                </a:solidFill>
                <a:latin typeface="+mn-lt"/>
                <a:ea typeface="+mn-ea"/>
                <a:cs typeface="+mn-cs"/>
              </a:defRPr>
            </a:lvl1pPr>
          </a:lstStyle>
          <a:p>
            <a:pPr lvl="0"/>
            <a:r>
              <a:rPr/>
              <a:t>Title, Company Name</a:t>
            </a:r>
          </a:p>
        </p:txBody>
      </p:sp>
      <p:sp>
        <p:nvSpPr>
          <p:cNvPr id="3" name="Date Placeholder 2"/>
          <p:cNvSpPr>
            <a:spLocks noGrp="1"/>
          </p:cNvSpPr>
          <p:nvPr>
            <p:ph type="dt" sz="half" idx="10"/>
          </p:nvPr>
        </p:nvSpPr>
        <p:spPr/>
        <p:txBody>
          <a:bodyPr/>
          <a:lstStyle/>
          <a:p>
            <a:endParaRPr dirty="0"/>
          </a:p>
        </p:txBody>
      </p:sp>
      <p:sp>
        <p:nvSpPr>
          <p:cNvPr id="8" name="Footer Placeholder 7"/>
          <p:cNvSpPr>
            <a:spLocks noGrp="1"/>
          </p:cNvSpPr>
          <p:nvPr>
            <p:ph type="ftr" sz="quarter" idx="11"/>
          </p:nvPr>
        </p:nvSpPr>
        <p:spPr/>
        <p:txBody>
          <a:bodyPr/>
          <a:lstStyle/>
          <a:p>
            <a:r>
              <a:rPr lang="en-US" dirty="0"/>
              <a:t>How to Sell Cyber Security Services</a:t>
            </a:r>
            <a:endParaRPr dirty="0"/>
          </a:p>
        </p:txBody>
      </p:sp>
      <p:sp>
        <p:nvSpPr>
          <p:cNvPr id="9" name="Slide Number Placeholder 8"/>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94509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16" name="Freeform 6"/>
          <p:cNvSpPr>
            <a:spLocks noEditPoints="1"/>
          </p:cNvSpPr>
          <p:nvPr/>
        </p:nvSpPr>
        <p:spPr bwMode="ltGray">
          <a:xfrm>
            <a:off x="4721158" y="1355380"/>
            <a:ext cx="610427" cy="406469"/>
          </a:xfrm>
          <a:custGeom>
            <a:avLst/>
            <a:gdLst>
              <a:gd name="T0" fmla="*/ 1445 w 6269"/>
              <a:gd name="T1" fmla="*/ 3135 h 5547"/>
              <a:gd name="T2" fmla="*/ 2412 w 6269"/>
              <a:gd name="T3" fmla="*/ 3135 h 5547"/>
              <a:gd name="T4" fmla="*/ 2412 w 6269"/>
              <a:gd name="T5" fmla="*/ 5547 h 5547"/>
              <a:gd name="T6" fmla="*/ 0 w 6269"/>
              <a:gd name="T7" fmla="*/ 5547 h 5547"/>
              <a:gd name="T8" fmla="*/ 0 w 6269"/>
              <a:gd name="T9" fmla="*/ 3454 h 5547"/>
              <a:gd name="T10" fmla="*/ 132 w 6269"/>
              <a:gd name="T11" fmla="*/ 1742 h 5547"/>
              <a:gd name="T12" fmla="*/ 771 w 6269"/>
              <a:gd name="T13" fmla="*/ 754 h 5547"/>
              <a:gd name="T14" fmla="*/ 2412 w 6269"/>
              <a:gd name="T15" fmla="*/ 0 h 5547"/>
              <a:gd name="T16" fmla="*/ 2412 w 6269"/>
              <a:gd name="T17" fmla="*/ 596 h 5547"/>
              <a:gd name="T18" fmla="*/ 1445 w 6269"/>
              <a:gd name="T19" fmla="*/ 2498 h 5547"/>
              <a:gd name="T20" fmla="*/ 1445 w 6269"/>
              <a:gd name="T21" fmla="*/ 3135 h 5547"/>
              <a:gd name="T22" fmla="*/ 5302 w 6269"/>
              <a:gd name="T23" fmla="*/ 3135 h 5547"/>
              <a:gd name="T24" fmla="*/ 6269 w 6269"/>
              <a:gd name="T25" fmla="*/ 3135 h 5547"/>
              <a:gd name="T26" fmla="*/ 6269 w 6269"/>
              <a:gd name="T27" fmla="*/ 5547 h 5547"/>
              <a:gd name="T28" fmla="*/ 3857 w 6269"/>
              <a:gd name="T29" fmla="*/ 5547 h 5547"/>
              <a:gd name="T30" fmla="*/ 3857 w 6269"/>
              <a:gd name="T31" fmla="*/ 3454 h 5547"/>
              <a:gd name="T32" fmla="*/ 3989 w 6269"/>
              <a:gd name="T33" fmla="*/ 1742 h 5547"/>
              <a:gd name="T34" fmla="*/ 4629 w 6269"/>
              <a:gd name="T35" fmla="*/ 754 h 5547"/>
              <a:gd name="T36" fmla="*/ 6269 w 6269"/>
              <a:gd name="T37" fmla="*/ 0 h 5547"/>
              <a:gd name="T38" fmla="*/ 6269 w 6269"/>
              <a:gd name="T39" fmla="*/ 596 h 5547"/>
              <a:gd name="T40" fmla="*/ 5302 w 6269"/>
              <a:gd name="T41" fmla="*/ 2498 h 5547"/>
              <a:gd name="T42" fmla="*/ 5302 w 6269"/>
              <a:gd name="T43" fmla="*/ 3135 h 5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9" h="5547">
                <a:moveTo>
                  <a:pt x="1445" y="3135"/>
                </a:moveTo>
                <a:lnTo>
                  <a:pt x="2412" y="3135"/>
                </a:lnTo>
                <a:lnTo>
                  <a:pt x="2412" y="5547"/>
                </a:lnTo>
                <a:lnTo>
                  <a:pt x="0" y="5547"/>
                </a:lnTo>
                <a:lnTo>
                  <a:pt x="0" y="3454"/>
                </a:lnTo>
                <a:cubicBezTo>
                  <a:pt x="0" y="2626"/>
                  <a:pt x="44" y="2055"/>
                  <a:pt x="132" y="1742"/>
                </a:cubicBezTo>
                <a:cubicBezTo>
                  <a:pt x="219" y="1429"/>
                  <a:pt x="433" y="1099"/>
                  <a:pt x="771" y="754"/>
                </a:cubicBezTo>
                <a:cubicBezTo>
                  <a:pt x="1227" y="291"/>
                  <a:pt x="1774" y="40"/>
                  <a:pt x="2412" y="0"/>
                </a:cubicBezTo>
                <a:lnTo>
                  <a:pt x="2412" y="596"/>
                </a:lnTo>
                <a:cubicBezTo>
                  <a:pt x="1767" y="648"/>
                  <a:pt x="1445" y="1282"/>
                  <a:pt x="1445" y="2498"/>
                </a:cubicBezTo>
                <a:lnTo>
                  <a:pt x="1445" y="3135"/>
                </a:lnTo>
                <a:close/>
                <a:moveTo>
                  <a:pt x="5302" y="3135"/>
                </a:moveTo>
                <a:lnTo>
                  <a:pt x="6269" y="3135"/>
                </a:lnTo>
                <a:lnTo>
                  <a:pt x="6269" y="5547"/>
                </a:lnTo>
                <a:lnTo>
                  <a:pt x="3857" y="5547"/>
                </a:lnTo>
                <a:lnTo>
                  <a:pt x="3857" y="3454"/>
                </a:lnTo>
                <a:cubicBezTo>
                  <a:pt x="3857" y="2619"/>
                  <a:pt x="3901" y="2048"/>
                  <a:pt x="3989" y="1742"/>
                </a:cubicBezTo>
                <a:cubicBezTo>
                  <a:pt x="4077" y="1435"/>
                  <a:pt x="4290" y="1106"/>
                  <a:pt x="4629" y="754"/>
                </a:cubicBezTo>
                <a:cubicBezTo>
                  <a:pt x="5084" y="291"/>
                  <a:pt x="5631" y="40"/>
                  <a:pt x="6269" y="0"/>
                </a:cubicBezTo>
                <a:lnTo>
                  <a:pt x="6269" y="596"/>
                </a:lnTo>
                <a:cubicBezTo>
                  <a:pt x="5625" y="648"/>
                  <a:pt x="5302" y="1282"/>
                  <a:pt x="5302" y="2498"/>
                </a:cubicBezTo>
                <a:lnTo>
                  <a:pt x="5302" y="3135"/>
                </a:lnTo>
                <a:close/>
              </a:path>
            </a:pathLst>
          </a:custGeom>
          <a:solidFill>
            <a:srgbClr val="D89102"/>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 name="Title 1"/>
          <p:cNvSpPr>
            <a:spLocks noGrp="1"/>
          </p:cNvSpPr>
          <p:nvPr>
            <p:ph type="title" hasCustomPrompt="1"/>
          </p:nvPr>
        </p:nvSpPr>
        <p:spPr>
          <a:xfrm>
            <a:off x="5472827" y="1440612"/>
            <a:ext cx="5472827" cy="2672602"/>
          </a:xfrm>
        </p:spPr>
        <p:txBody>
          <a:bodyPr anchor="t"/>
          <a:lstStyle>
            <a:lvl1pPr marL="0" indent="0" algn="l">
              <a:lnSpc>
                <a:spcPct val="110000"/>
              </a:lnSpc>
              <a:defRPr sz="2400" b="1" baseline="0"/>
            </a:lvl1pPr>
          </a:lstStyle>
          <a:p>
            <a:r>
              <a:rPr/>
              <a:t>This is a sample quote slide. Type a brief quotation inside this textbox. Add a close quote mark at the end of the quotation.”</a:t>
            </a:r>
          </a:p>
        </p:txBody>
      </p:sp>
      <p:sp>
        <p:nvSpPr>
          <p:cNvPr id="14" name="Rectangle 13"/>
          <p:cNvSpPr/>
          <p:nvPr/>
        </p:nvSpPr>
        <p:spPr bwMode="auto">
          <a:xfrm>
            <a:off x="1216184" y="1370013"/>
            <a:ext cx="3040460" cy="2743200"/>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dirty="0">
              <a:ln>
                <a:noFill/>
              </a:ln>
              <a:solidFill>
                <a:schemeClr val="bg1"/>
              </a:solidFill>
              <a:effectLst/>
              <a:latin typeface="+mn-lt"/>
            </a:endParaRPr>
          </a:p>
        </p:txBody>
      </p:sp>
      <p:sp>
        <p:nvSpPr>
          <p:cNvPr id="12" name="Picture Placeholder 15"/>
          <p:cNvSpPr>
            <a:spLocks noGrp="1"/>
          </p:cNvSpPr>
          <p:nvPr>
            <p:ph type="pic" sz="quarter" idx="15" hasCustomPrompt="1"/>
          </p:nvPr>
        </p:nvSpPr>
        <p:spPr>
          <a:xfrm>
            <a:off x="1301317" y="1435609"/>
            <a:ext cx="2869682" cy="2613596"/>
          </a:xfrm>
          <a:solidFill>
            <a:schemeClr val="bg2"/>
          </a:solidFill>
        </p:spPr>
        <p:txBody>
          <a:bodyPr tIns="91440">
            <a:noAutofit/>
          </a:bodyPr>
          <a:lstStyle>
            <a:lvl1pPr marL="0" indent="0" algn="ctr">
              <a:spcBef>
                <a:spcPts val="0"/>
              </a:spcBef>
              <a:buNone/>
              <a:defRPr sz="1800" b="0" baseline="0">
                <a:solidFill>
                  <a:schemeClr val="tx1"/>
                </a:solidFill>
              </a:defRPr>
            </a:lvl1pPr>
          </a:lstStyle>
          <a:p>
            <a:r>
              <a:rPr dirty="0"/>
              <a:t>Click icon to insert picture</a:t>
            </a:r>
          </a:p>
        </p:txBody>
      </p:sp>
      <p:sp>
        <p:nvSpPr>
          <p:cNvPr id="10" name="Text Placeholder 18"/>
          <p:cNvSpPr>
            <a:spLocks noGrp="1"/>
          </p:cNvSpPr>
          <p:nvPr>
            <p:ph type="body" sz="quarter" idx="13" hasCustomPrompt="1"/>
          </p:nvPr>
        </p:nvSpPr>
        <p:spPr>
          <a:xfrm>
            <a:off x="1198973" y="4267200"/>
            <a:ext cx="3868795" cy="304800"/>
          </a:xfrm>
          <a:noFill/>
          <a:ln w="9525">
            <a:noFill/>
            <a:miter lim="800000"/>
            <a:headEnd/>
            <a:tailEnd/>
          </a:ln>
        </p:spPr>
        <p:txBody>
          <a:bodyPr vert="horz" wrap="non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1800" b="1" i="1" baseline="0">
                <a:solidFill>
                  <a:schemeClr val="tx1"/>
                </a:solidFill>
                <a:latin typeface="+mn-lt"/>
                <a:ea typeface="+mn-ea"/>
                <a:cs typeface="+mn-cs"/>
              </a:defRPr>
            </a:lvl1pPr>
          </a:lstStyle>
          <a:p>
            <a:pPr lvl="0"/>
            <a:r>
              <a:rPr/>
              <a:t>Name of Person Quoted</a:t>
            </a:r>
          </a:p>
        </p:txBody>
      </p:sp>
      <p:sp>
        <p:nvSpPr>
          <p:cNvPr id="11" name="Text Placeholder 18"/>
          <p:cNvSpPr>
            <a:spLocks noGrp="1"/>
          </p:cNvSpPr>
          <p:nvPr>
            <p:ph type="body" sz="quarter" idx="14" hasCustomPrompt="1"/>
          </p:nvPr>
        </p:nvSpPr>
        <p:spPr>
          <a:xfrm>
            <a:off x="1198973" y="4572000"/>
            <a:ext cx="3868795" cy="744748"/>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1800" b="0" i="1" baseline="0">
                <a:solidFill>
                  <a:schemeClr val="accent1"/>
                </a:solidFill>
                <a:latin typeface="+mn-lt"/>
                <a:ea typeface="+mn-ea"/>
                <a:cs typeface="+mn-cs"/>
              </a:defRPr>
            </a:lvl1pPr>
          </a:lstStyle>
          <a:p>
            <a:pPr lvl="0"/>
            <a:r>
              <a:rPr/>
              <a:t>Title, Company Name</a:t>
            </a:r>
          </a:p>
        </p:txBody>
      </p:sp>
      <p:sp>
        <p:nvSpPr>
          <p:cNvPr id="3" name="Date Placeholder 2"/>
          <p:cNvSpPr>
            <a:spLocks noGrp="1"/>
          </p:cNvSpPr>
          <p:nvPr>
            <p:ph type="dt" sz="half" idx="10"/>
          </p:nvPr>
        </p:nvSpPr>
        <p:spPr/>
        <p:txBody>
          <a:bodyPr/>
          <a:lstStyle/>
          <a:p>
            <a:endParaRPr dirty="0"/>
          </a:p>
        </p:txBody>
      </p:sp>
      <p:sp>
        <p:nvSpPr>
          <p:cNvPr id="8" name="Footer Placeholder 7"/>
          <p:cNvSpPr>
            <a:spLocks noGrp="1"/>
          </p:cNvSpPr>
          <p:nvPr>
            <p:ph type="ftr" sz="quarter" idx="11"/>
          </p:nvPr>
        </p:nvSpPr>
        <p:spPr/>
        <p:txBody>
          <a:bodyPr/>
          <a:lstStyle/>
          <a:p>
            <a:r>
              <a:rPr lang="en-US" dirty="0"/>
              <a:t>How to Sell Cyber Security Services</a:t>
            </a:r>
            <a:endParaRPr dirty="0"/>
          </a:p>
        </p:txBody>
      </p:sp>
      <p:sp>
        <p:nvSpPr>
          <p:cNvPr id="9" name="Slide Number Placeholder 8"/>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66794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amp;A">
    <p:spTree>
      <p:nvGrpSpPr>
        <p:cNvPr id="1" name=""/>
        <p:cNvGrpSpPr/>
        <p:nvPr/>
      </p:nvGrpSpPr>
      <p:grpSpPr>
        <a:xfrm>
          <a:off x="0" y="0"/>
          <a:ext cx="0" cy="0"/>
          <a:chOff x="0" y="0"/>
          <a:chExt cx="0" cy="0"/>
        </a:xfrm>
      </p:grpSpPr>
      <p:grpSp>
        <p:nvGrpSpPr>
          <p:cNvPr id="16" name="Group 15"/>
          <p:cNvGrpSpPr/>
          <p:nvPr/>
        </p:nvGrpSpPr>
        <p:grpSpPr bwMode="ltGray">
          <a:xfrm>
            <a:off x="818201" y="178279"/>
            <a:ext cx="11081806" cy="2845277"/>
            <a:chOff x="610410" y="178278"/>
            <a:chExt cx="8331967" cy="2845278"/>
          </a:xfrm>
        </p:grpSpPr>
        <p:sp>
          <p:nvSpPr>
            <p:cNvPr id="17" name="Rectangle 16"/>
            <p:cNvSpPr/>
            <p:nvPr/>
          </p:nvSpPr>
          <p:spPr bwMode="ltGray">
            <a:xfrm>
              <a:off x="7760115" y="178278"/>
              <a:ext cx="1182262" cy="1193799"/>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8" name="Rectangle 17"/>
            <p:cNvSpPr/>
            <p:nvPr/>
          </p:nvSpPr>
          <p:spPr bwMode="ltGray">
            <a:xfrm>
              <a:off x="7342753" y="1065916"/>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9" name="Rectangle 18"/>
            <p:cNvSpPr/>
            <p:nvPr/>
          </p:nvSpPr>
          <p:spPr bwMode="ltGray">
            <a:xfrm>
              <a:off x="6727716" y="943452"/>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20" name="Rectangle 19"/>
            <p:cNvSpPr/>
            <p:nvPr/>
          </p:nvSpPr>
          <p:spPr bwMode="ltGray">
            <a:xfrm>
              <a:off x="7342754" y="1065916"/>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21" name="Rectangle 23"/>
            <p:cNvSpPr/>
            <p:nvPr/>
          </p:nvSpPr>
          <p:spPr bwMode="ltGray">
            <a:xfrm>
              <a:off x="7760115" y="943452"/>
              <a:ext cx="135715" cy="42862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22" name="Rectangle 21"/>
            <p:cNvSpPr/>
            <p:nvPr/>
          </p:nvSpPr>
          <p:spPr bwMode="ltGray">
            <a:xfrm>
              <a:off x="7760115" y="1065916"/>
              <a:ext cx="491179" cy="30616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23" name="Rectangle 22"/>
            <p:cNvSpPr/>
            <p:nvPr/>
          </p:nvSpPr>
          <p:spPr bwMode="ltGray">
            <a:xfrm>
              <a:off x="7760115" y="1065916"/>
              <a:ext cx="135716" cy="306161"/>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24" name="Rectangle 23"/>
            <p:cNvSpPr/>
            <p:nvPr/>
          </p:nvSpPr>
          <p:spPr bwMode="ltGray">
            <a:xfrm>
              <a:off x="7064243" y="129683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25" name="Rectangle 24"/>
            <p:cNvSpPr/>
            <p:nvPr/>
          </p:nvSpPr>
          <p:spPr bwMode="ltGray">
            <a:xfrm>
              <a:off x="7342753" y="1296831"/>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26" name="Rectangle 25"/>
            <p:cNvSpPr/>
            <p:nvPr/>
          </p:nvSpPr>
          <p:spPr bwMode="ltGray">
            <a:xfrm>
              <a:off x="6579483" y="1913285"/>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27" name="Rectangle 26"/>
            <p:cNvSpPr/>
            <p:nvPr/>
          </p:nvSpPr>
          <p:spPr bwMode="ltGray">
            <a:xfrm>
              <a:off x="6727716" y="1913285"/>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28" name="Rectangle 27"/>
            <p:cNvSpPr/>
            <p:nvPr/>
          </p:nvSpPr>
          <p:spPr bwMode="ltGray">
            <a:xfrm>
              <a:off x="4700590" y="1307021"/>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29" name="Rectangle 28"/>
            <p:cNvSpPr/>
            <p:nvPr/>
          </p:nvSpPr>
          <p:spPr bwMode="ltGray">
            <a:xfrm>
              <a:off x="4124326" y="189757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0" name="Rectangle 29"/>
            <p:cNvSpPr/>
            <p:nvPr/>
          </p:nvSpPr>
          <p:spPr bwMode="ltGray">
            <a:xfrm>
              <a:off x="3206751" y="153562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1" name="Rectangle 30"/>
            <p:cNvSpPr/>
            <p:nvPr/>
          </p:nvSpPr>
          <p:spPr bwMode="ltGray">
            <a:xfrm>
              <a:off x="785069" y="2029017"/>
              <a:ext cx="508907" cy="51387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2" name="Rectangle 31"/>
            <p:cNvSpPr/>
            <p:nvPr/>
          </p:nvSpPr>
          <p:spPr bwMode="ltGray">
            <a:xfrm>
              <a:off x="5279710" y="982650"/>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3" name="Rectangle 43"/>
            <p:cNvSpPr/>
            <p:nvPr/>
          </p:nvSpPr>
          <p:spPr bwMode="ltGray">
            <a:xfrm>
              <a:off x="5279710" y="1307021"/>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4" name="Rectangle 33"/>
            <p:cNvSpPr/>
            <p:nvPr/>
          </p:nvSpPr>
          <p:spPr bwMode="ltGray">
            <a:xfrm>
              <a:off x="5607932" y="83345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5" name="Rectangle 46"/>
            <p:cNvSpPr/>
            <p:nvPr/>
          </p:nvSpPr>
          <p:spPr bwMode="ltGray">
            <a:xfrm>
              <a:off x="5607932" y="982650"/>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6" name="Rectangle 35"/>
            <p:cNvSpPr/>
            <p:nvPr/>
          </p:nvSpPr>
          <p:spPr bwMode="ltGray">
            <a:xfrm>
              <a:off x="5814966" y="1071851"/>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7" name="Rectangle 46"/>
            <p:cNvSpPr/>
            <p:nvPr/>
          </p:nvSpPr>
          <p:spPr bwMode="ltGray">
            <a:xfrm>
              <a:off x="5814966" y="1071851"/>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8" name="Rectangle 53"/>
            <p:cNvSpPr/>
            <p:nvPr/>
          </p:nvSpPr>
          <p:spPr bwMode="ltGray">
            <a:xfrm>
              <a:off x="4700590" y="1897572"/>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9" name="Rectangle 38"/>
            <p:cNvSpPr/>
            <p:nvPr/>
          </p:nvSpPr>
          <p:spPr bwMode="ltGray">
            <a:xfrm>
              <a:off x="4214766" y="2200326"/>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0" name="Rectangle 39"/>
            <p:cNvSpPr/>
            <p:nvPr/>
          </p:nvSpPr>
          <p:spPr bwMode="ltGray">
            <a:xfrm>
              <a:off x="3776616" y="2783396"/>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1" name="Rectangle 40"/>
            <p:cNvSpPr/>
            <p:nvPr/>
          </p:nvSpPr>
          <p:spPr bwMode="ltGray">
            <a:xfrm>
              <a:off x="2927048" y="2101537"/>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2" name="Rectangle 41"/>
            <p:cNvSpPr/>
            <p:nvPr/>
          </p:nvSpPr>
          <p:spPr bwMode="ltGray">
            <a:xfrm>
              <a:off x="2515005" y="201949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3" name="Rectangle 42"/>
            <p:cNvSpPr/>
            <p:nvPr/>
          </p:nvSpPr>
          <p:spPr bwMode="ltGray">
            <a:xfrm>
              <a:off x="2927049" y="2101537"/>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4" name="Rectangle 23"/>
            <p:cNvSpPr/>
            <p:nvPr/>
          </p:nvSpPr>
          <p:spPr bwMode="ltGray">
            <a:xfrm>
              <a:off x="3206660" y="2019492"/>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5" name="Rectangle 44"/>
            <p:cNvSpPr/>
            <p:nvPr/>
          </p:nvSpPr>
          <p:spPr bwMode="ltGray">
            <a:xfrm>
              <a:off x="3206660" y="2101537"/>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6" name="Rectangle 45"/>
            <p:cNvSpPr/>
            <p:nvPr/>
          </p:nvSpPr>
          <p:spPr bwMode="ltGray">
            <a:xfrm>
              <a:off x="2740461" y="2256238"/>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7" name="Rectangle 46"/>
            <p:cNvSpPr/>
            <p:nvPr/>
          </p:nvSpPr>
          <p:spPr bwMode="ltGray">
            <a:xfrm>
              <a:off x="2927048" y="2256238"/>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8" name="Rectangle 47"/>
            <p:cNvSpPr/>
            <p:nvPr/>
          </p:nvSpPr>
          <p:spPr bwMode="ltGray">
            <a:xfrm>
              <a:off x="2415696" y="2669231"/>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9" name="Rectangle 48"/>
            <p:cNvSpPr/>
            <p:nvPr/>
          </p:nvSpPr>
          <p:spPr bwMode="ltGray">
            <a:xfrm>
              <a:off x="2515005" y="2669231"/>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0" name="Rectangle 49"/>
            <p:cNvSpPr/>
            <p:nvPr/>
          </p:nvSpPr>
          <p:spPr bwMode="ltGray">
            <a:xfrm>
              <a:off x="3206661" y="2101537"/>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1" name="Rectangle 50"/>
            <p:cNvSpPr/>
            <p:nvPr/>
          </p:nvSpPr>
          <p:spPr bwMode="ltGray">
            <a:xfrm>
              <a:off x="1158559" y="2250875"/>
              <a:ext cx="527374" cy="532521"/>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2" name="Rectangle 51"/>
            <p:cNvSpPr/>
            <p:nvPr/>
          </p:nvSpPr>
          <p:spPr bwMode="ltGray">
            <a:xfrm>
              <a:off x="1551010" y="2031059"/>
              <a:ext cx="554855" cy="56027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3" name="Rectangle 43"/>
            <p:cNvSpPr/>
            <p:nvPr/>
          </p:nvSpPr>
          <p:spPr bwMode="ltGray">
            <a:xfrm>
              <a:off x="1551010" y="2250875"/>
              <a:ext cx="134923" cy="34045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4" name="Rectangle 53"/>
            <p:cNvSpPr/>
            <p:nvPr/>
          </p:nvSpPr>
          <p:spPr bwMode="ltGray">
            <a:xfrm>
              <a:off x="1773436" y="1929956"/>
              <a:ext cx="210258" cy="21251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5" name="Rectangle 46"/>
            <p:cNvSpPr/>
            <p:nvPr/>
          </p:nvSpPr>
          <p:spPr bwMode="ltGray">
            <a:xfrm>
              <a:off x="1773436" y="2031059"/>
              <a:ext cx="210258" cy="111414"/>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6" name="Rectangle 55"/>
            <p:cNvSpPr/>
            <p:nvPr/>
          </p:nvSpPr>
          <p:spPr bwMode="ltGray">
            <a:xfrm>
              <a:off x="1913736" y="2091508"/>
              <a:ext cx="275048" cy="27800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7" name="Rectangle 46"/>
            <p:cNvSpPr/>
            <p:nvPr/>
          </p:nvSpPr>
          <p:spPr bwMode="ltGray">
            <a:xfrm>
              <a:off x="1913736" y="2091508"/>
              <a:ext cx="69958" cy="50965"/>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8" name="Rectangle 74"/>
            <p:cNvSpPr/>
            <p:nvPr/>
          </p:nvSpPr>
          <p:spPr bwMode="ltGray">
            <a:xfrm>
              <a:off x="1158559" y="2250875"/>
              <a:ext cx="135417" cy="292015"/>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9" name="Rectangle 58"/>
            <p:cNvSpPr/>
            <p:nvPr/>
          </p:nvSpPr>
          <p:spPr bwMode="ltGray">
            <a:xfrm>
              <a:off x="835434" y="2213106"/>
              <a:ext cx="234241" cy="23675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0" name="Rectangle 59"/>
            <p:cNvSpPr/>
            <p:nvPr/>
          </p:nvSpPr>
          <p:spPr bwMode="ltGray">
            <a:xfrm>
              <a:off x="610410" y="2761214"/>
              <a:ext cx="158015" cy="15971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grpSp>
      <p:sp>
        <p:nvSpPr>
          <p:cNvPr id="7" name="Date Placeholder 6"/>
          <p:cNvSpPr>
            <a:spLocks noGrp="1"/>
          </p:cNvSpPr>
          <p:nvPr>
            <p:ph type="dt" sz="half" idx="10"/>
          </p:nvPr>
        </p:nvSpPr>
        <p:spPr>
          <a:xfrm>
            <a:off x="6689011" y="6329172"/>
            <a:ext cx="1418881" cy="182880"/>
          </a:xfrm>
        </p:spPr>
        <p:txBody>
          <a:bodyPr/>
          <a:lstStyle/>
          <a:p>
            <a:endParaRPr dirty="0"/>
          </a:p>
        </p:txBody>
      </p:sp>
      <p:sp>
        <p:nvSpPr>
          <p:cNvPr id="8" name="Footer Placeholder 7"/>
          <p:cNvSpPr>
            <a:spLocks noGrp="1"/>
          </p:cNvSpPr>
          <p:nvPr>
            <p:ph type="ftr" sz="quarter" idx="11"/>
          </p:nvPr>
        </p:nvSpPr>
        <p:spPr/>
        <p:txBody>
          <a:bodyPr/>
          <a:lstStyle/>
          <a:p>
            <a:r>
              <a:rPr lang="en-US" dirty="0"/>
              <a:t>How to Sell Cyber Security Services</a:t>
            </a:r>
            <a:endParaRPr dirty="0"/>
          </a:p>
        </p:txBody>
      </p:sp>
      <p:sp>
        <p:nvSpPr>
          <p:cNvPr id="9" name="Slide Number Placeholder 8"/>
          <p:cNvSpPr>
            <a:spLocks noGrp="1"/>
          </p:cNvSpPr>
          <p:nvPr>
            <p:ph type="sldNum" sz="quarter" idx="12"/>
          </p:nvPr>
        </p:nvSpPr>
        <p:spPr>
          <a:xfrm>
            <a:off x="11029917" y="6329172"/>
            <a:ext cx="523829" cy="182880"/>
          </a:xfrm>
        </p:spPr>
        <p:txBody>
          <a:bodyPr/>
          <a:lstStyle>
            <a:lvl1pPr algn="r">
              <a:defRPr>
                <a:solidFill>
                  <a:schemeClr val="tx1">
                    <a:lumMod val="60000"/>
                    <a:lumOff val="40000"/>
                  </a:schemeClr>
                </a:solidFill>
              </a:defRPr>
            </a:lvl1pPr>
          </a:lstStyle>
          <a:p>
            <a:fld id="{C51EAA63-D034-42AE-91FA-B13B9518C7BE}" type="slidenum">
              <a:rPr/>
              <a:pPr/>
              <a:t>‹#›</a:t>
            </a:fld>
            <a:endParaRPr dirty="0"/>
          </a:p>
        </p:txBody>
      </p:sp>
      <p:grpSp>
        <p:nvGrpSpPr>
          <p:cNvPr id="61" name="Frame"/>
          <p:cNvGrpSpPr/>
          <p:nvPr/>
        </p:nvGrpSpPr>
        <p:grpSpPr bwMode="invGray">
          <a:xfrm>
            <a:off x="0" y="0"/>
            <a:ext cx="12161838" cy="6858000"/>
            <a:chOff x="0" y="0"/>
            <a:chExt cx="9144000" cy="6858000"/>
          </a:xfrm>
        </p:grpSpPr>
        <p:sp>
          <p:nvSpPr>
            <p:cNvPr id="62" name="Rectangle 61"/>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3" name="Rectangle 62"/>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4" name="Rectangle 63"/>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5" name="Rectangle 64"/>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grpSp>
      <p:sp>
        <p:nvSpPr>
          <p:cNvPr id="70" name="TextBox 69"/>
          <p:cNvSpPr txBox="1"/>
          <p:nvPr/>
        </p:nvSpPr>
        <p:spPr>
          <a:xfrm>
            <a:off x="1737290" y="4027227"/>
            <a:ext cx="1175493" cy="1304925"/>
          </a:xfrm>
          <a:prstGeom prst="rect">
            <a:avLst/>
          </a:prstGeom>
          <a:noFill/>
        </p:spPr>
        <p:txBody>
          <a:bodyPr wrap="square" lIns="0" tIns="0" rIns="0" bIns="0" rtlCol="0">
            <a:noAutofit/>
          </a:bodyPr>
          <a:lstStyle/>
          <a:p>
            <a:pPr algn="ctr">
              <a:lnSpc>
                <a:spcPct val="90000"/>
              </a:lnSpc>
            </a:pPr>
            <a:r>
              <a:rPr sz="6600" b="0" dirty="0">
                <a:solidFill>
                  <a:schemeClr val="bg2"/>
                </a:solidFill>
              </a:rPr>
              <a:t>&amp;</a:t>
            </a:r>
          </a:p>
        </p:txBody>
      </p:sp>
      <p:sp>
        <p:nvSpPr>
          <p:cNvPr id="71" name="TextBox 70"/>
          <p:cNvSpPr txBox="1"/>
          <p:nvPr/>
        </p:nvSpPr>
        <p:spPr>
          <a:xfrm>
            <a:off x="1153859" y="4011284"/>
            <a:ext cx="1287334" cy="1246517"/>
          </a:xfrm>
          <a:prstGeom prst="rect">
            <a:avLst/>
          </a:prstGeom>
          <a:noFill/>
        </p:spPr>
        <p:txBody>
          <a:bodyPr wrap="square" lIns="0" tIns="0" rIns="0" bIns="0" rtlCol="0">
            <a:noAutofit/>
          </a:bodyPr>
          <a:lstStyle/>
          <a:p>
            <a:pPr>
              <a:lnSpc>
                <a:spcPct val="90000"/>
              </a:lnSpc>
            </a:pPr>
            <a:r>
              <a:rPr sz="7200" b="1" dirty="0"/>
              <a:t>Q</a:t>
            </a:r>
          </a:p>
        </p:txBody>
      </p:sp>
      <p:sp>
        <p:nvSpPr>
          <p:cNvPr id="72" name="TextBox 71"/>
          <p:cNvSpPr txBox="1"/>
          <p:nvPr/>
        </p:nvSpPr>
        <p:spPr>
          <a:xfrm>
            <a:off x="2616357" y="4011284"/>
            <a:ext cx="1126945" cy="1246517"/>
          </a:xfrm>
          <a:prstGeom prst="rect">
            <a:avLst/>
          </a:prstGeom>
          <a:noFill/>
        </p:spPr>
        <p:txBody>
          <a:bodyPr wrap="square" lIns="0" tIns="0" rIns="0" bIns="0" rtlCol="0">
            <a:noAutofit/>
          </a:bodyPr>
          <a:lstStyle/>
          <a:p>
            <a:pPr>
              <a:lnSpc>
                <a:spcPct val="90000"/>
              </a:lnSpc>
            </a:pPr>
            <a:r>
              <a:rPr sz="7200" b="1" dirty="0"/>
              <a:t>A</a:t>
            </a:r>
          </a:p>
        </p:txBody>
      </p:sp>
    </p:spTree>
    <p:extLst>
      <p:ext uri="{BB962C8B-B14F-4D97-AF65-F5344CB8AC3E}">
        <p14:creationId xmlns:p14="http://schemas.microsoft.com/office/powerpoint/2010/main" val="328792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hank You External">
    <p:spTree>
      <p:nvGrpSpPr>
        <p:cNvPr id="1" name=""/>
        <p:cNvGrpSpPr/>
        <p:nvPr/>
      </p:nvGrpSpPr>
      <p:grpSpPr>
        <a:xfrm>
          <a:off x="0" y="0"/>
          <a:ext cx="0" cy="0"/>
          <a:chOff x="0" y="0"/>
          <a:chExt cx="0" cy="0"/>
        </a:xfrm>
      </p:grpSpPr>
      <p:grpSp>
        <p:nvGrpSpPr>
          <p:cNvPr id="74" name="Group 73"/>
          <p:cNvGrpSpPr/>
          <p:nvPr/>
        </p:nvGrpSpPr>
        <p:grpSpPr bwMode="ltGray">
          <a:xfrm>
            <a:off x="818201" y="178279"/>
            <a:ext cx="11081806" cy="2845277"/>
            <a:chOff x="610410" y="178278"/>
            <a:chExt cx="8331967" cy="2845278"/>
          </a:xfrm>
        </p:grpSpPr>
        <p:sp>
          <p:nvSpPr>
            <p:cNvPr id="75" name="Rectangle 74"/>
            <p:cNvSpPr/>
            <p:nvPr/>
          </p:nvSpPr>
          <p:spPr bwMode="ltGray">
            <a:xfrm>
              <a:off x="7760115" y="178278"/>
              <a:ext cx="1182262" cy="1193799"/>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6" name="Rectangle 75"/>
            <p:cNvSpPr/>
            <p:nvPr/>
          </p:nvSpPr>
          <p:spPr bwMode="ltGray">
            <a:xfrm>
              <a:off x="7342753" y="1065916"/>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7" name="Rectangle 76"/>
            <p:cNvSpPr/>
            <p:nvPr/>
          </p:nvSpPr>
          <p:spPr bwMode="ltGray">
            <a:xfrm>
              <a:off x="6727716" y="943452"/>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8" name="Rectangle 77"/>
            <p:cNvSpPr/>
            <p:nvPr/>
          </p:nvSpPr>
          <p:spPr bwMode="ltGray">
            <a:xfrm>
              <a:off x="7342754" y="1065916"/>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9" name="Rectangle 23"/>
            <p:cNvSpPr/>
            <p:nvPr/>
          </p:nvSpPr>
          <p:spPr bwMode="ltGray">
            <a:xfrm>
              <a:off x="7760115" y="943452"/>
              <a:ext cx="135715" cy="42862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80" name="Rectangle 79"/>
            <p:cNvSpPr/>
            <p:nvPr/>
          </p:nvSpPr>
          <p:spPr bwMode="ltGray">
            <a:xfrm>
              <a:off x="7760115" y="1065916"/>
              <a:ext cx="491179" cy="30616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81" name="Rectangle 80"/>
            <p:cNvSpPr/>
            <p:nvPr/>
          </p:nvSpPr>
          <p:spPr bwMode="ltGray">
            <a:xfrm>
              <a:off x="7760115" y="1065916"/>
              <a:ext cx="135716" cy="306161"/>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82" name="Rectangle 81"/>
            <p:cNvSpPr/>
            <p:nvPr/>
          </p:nvSpPr>
          <p:spPr bwMode="ltGray">
            <a:xfrm>
              <a:off x="7064243" y="129683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83" name="Rectangle 82"/>
            <p:cNvSpPr/>
            <p:nvPr/>
          </p:nvSpPr>
          <p:spPr bwMode="ltGray">
            <a:xfrm>
              <a:off x="7342753" y="1296831"/>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84" name="Rectangle 83"/>
            <p:cNvSpPr/>
            <p:nvPr/>
          </p:nvSpPr>
          <p:spPr bwMode="ltGray">
            <a:xfrm>
              <a:off x="6579483" y="1913285"/>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85" name="Rectangle 84"/>
            <p:cNvSpPr/>
            <p:nvPr/>
          </p:nvSpPr>
          <p:spPr bwMode="ltGray">
            <a:xfrm>
              <a:off x="6727716" y="1913285"/>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86" name="Rectangle 85"/>
            <p:cNvSpPr/>
            <p:nvPr/>
          </p:nvSpPr>
          <p:spPr bwMode="ltGray">
            <a:xfrm>
              <a:off x="4700590" y="1307021"/>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87" name="Rectangle 86"/>
            <p:cNvSpPr/>
            <p:nvPr/>
          </p:nvSpPr>
          <p:spPr bwMode="ltGray">
            <a:xfrm>
              <a:off x="4124326" y="189757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88" name="Rectangle 87"/>
            <p:cNvSpPr/>
            <p:nvPr/>
          </p:nvSpPr>
          <p:spPr bwMode="ltGray">
            <a:xfrm>
              <a:off x="3206751" y="153562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89" name="Rectangle 88"/>
            <p:cNvSpPr/>
            <p:nvPr/>
          </p:nvSpPr>
          <p:spPr bwMode="ltGray">
            <a:xfrm>
              <a:off x="785069" y="2029017"/>
              <a:ext cx="508907" cy="51387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90" name="Rectangle 89"/>
            <p:cNvSpPr/>
            <p:nvPr/>
          </p:nvSpPr>
          <p:spPr bwMode="ltGray">
            <a:xfrm>
              <a:off x="5279710" y="982650"/>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91" name="Rectangle 43"/>
            <p:cNvSpPr/>
            <p:nvPr/>
          </p:nvSpPr>
          <p:spPr bwMode="ltGray">
            <a:xfrm>
              <a:off x="5279710" y="1307021"/>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92" name="Rectangle 91"/>
            <p:cNvSpPr/>
            <p:nvPr/>
          </p:nvSpPr>
          <p:spPr bwMode="ltGray">
            <a:xfrm>
              <a:off x="5607932" y="83345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93" name="Rectangle 46"/>
            <p:cNvSpPr/>
            <p:nvPr/>
          </p:nvSpPr>
          <p:spPr bwMode="ltGray">
            <a:xfrm>
              <a:off x="5607932" y="982650"/>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94" name="Rectangle 93"/>
            <p:cNvSpPr/>
            <p:nvPr/>
          </p:nvSpPr>
          <p:spPr bwMode="ltGray">
            <a:xfrm>
              <a:off x="5814966" y="1071851"/>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95" name="Rectangle 46"/>
            <p:cNvSpPr/>
            <p:nvPr/>
          </p:nvSpPr>
          <p:spPr bwMode="ltGray">
            <a:xfrm>
              <a:off x="5814966" y="1071851"/>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96" name="Rectangle 53"/>
            <p:cNvSpPr/>
            <p:nvPr/>
          </p:nvSpPr>
          <p:spPr bwMode="ltGray">
            <a:xfrm>
              <a:off x="4700590" y="1897572"/>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97" name="Rectangle 96"/>
            <p:cNvSpPr/>
            <p:nvPr/>
          </p:nvSpPr>
          <p:spPr bwMode="ltGray">
            <a:xfrm>
              <a:off x="4214766" y="2200326"/>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98" name="Rectangle 97"/>
            <p:cNvSpPr/>
            <p:nvPr/>
          </p:nvSpPr>
          <p:spPr bwMode="ltGray">
            <a:xfrm>
              <a:off x="3776616" y="2783396"/>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99" name="Rectangle 98"/>
            <p:cNvSpPr/>
            <p:nvPr/>
          </p:nvSpPr>
          <p:spPr bwMode="ltGray">
            <a:xfrm>
              <a:off x="2927048" y="2101537"/>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00" name="Rectangle 99"/>
            <p:cNvSpPr/>
            <p:nvPr/>
          </p:nvSpPr>
          <p:spPr bwMode="ltGray">
            <a:xfrm>
              <a:off x="2515005" y="201949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01" name="Rectangle 100"/>
            <p:cNvSpPr/>
            <p:nvPr/>
          </p:nvSpPr>
          <p:spPr bwMode="ltGray">
            <a:xfrm>
              <a:off x="2927049" y="2101537"/>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02" name="Rectangle 23"/>
            <p:cNvSpPr/>
            <p:nvPr/>
          </p:nvSpPr>
          <p:spPr bwMode="ltGray">
            <a:xfrm>
              <a:off x="3206660" y="2019492"/>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03" name="Rectangle 102"/>
            <p:cNvSpPr/>
            <p:nvPr/>
          </p:nvSpPr>
          <p:spPr bwMode="ltGray">
            <a:xfrm>
              <a:off x="3206660" y="2101537"/>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04" name="Rectangle 103"/>
            <p:cNvSpPr/>
            <p:nvPr/>
          </p:nvSpPr>
          <p:spPr bwMode="ltGray">
            <a:xfrm>
              <a:off x="2740461" y="2256238"/>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05" name="Rectangle 104"/>
            <p:cNvSpPr/>
            <p:nvPr/>
          </p:nvSpPr>
          <p:spPr bwMode="ltGray">
            <a:xfrm>
              <a:off x="2927048" y="2256238"/>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06" name="Rectangle 105"/>
            <p:cNvSpPr/>
            <p:nvPr/>
          </p:nvSpPr>
          <p:spPr bwMode="ltGray">
            <a:xfrm>
              <a:off x="2415696" y="2669231"/>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07" name="Rectangle 106"/>
            <p:cNvSpPr/>
            <p:nvPr/>
          </p:nvSpPr>
          <p:spPr bwMode="ltGray">
            <a:xfrm>
              <a:off x="2515005" y="2669231"/>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08" name="Rectangle 107"/>
            <p:cNvSpPr/>
            <p:nvPr/>
          </p:nvSpPr>
          <p:spPr bwMode="ltGray">
            <a:xfrm>
              <a:off x="3206661" y="2101537"/>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09" name="Rectangle 108"/>
            <p:cNvSpPr/>
            <p:nvPr/>
          </p:nvSpPr>
          <p:spPr bwMode="ltGray">
            <a:xfrm>
              <a:off x="1158559" y="2250875"/>
              <a:ext cx="527374" cy="532521"/>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10" name="Rectangle 109"/>
            <p:cNvSpPr/>
            <p:nvPr/>
          </p:nvSpPr>
          <p:spPr bwMode="ltGray">
            <a:xfrm>
              <a:off x="1551010" y="2031059"/>
              <a:ext cx="554855" cy="56027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11" name="Rectangle 43"/>
            <p:cNvSpPr/>
            <p:nvPr/>
          </p:nvSpPr>
          <p:spPr bwMode="ltGray">
            <a:xfrm>
              <a:off x="1551010" y="2250875"/>
              <a:ext cx="134923" cy="34045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12" name="Rectangle 111"/>
            <p:cNvSpPr/>
            <p:nvPr/>
          </p:nvSpPr>
          <p:spPr bwMode="ltGray">
            <a:xfrm>
              <a:off x="1773436" y="1929956"/>
              <a:ext cx="210258" cy="21251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13" name="Rectangle 46"/>
            <p:cNvSpPr/>
            <p:nvPr/>
          </p:nvSpPr>
          <p:spPr bwMode="ltGray">
            <a:xfrm>
              <a:off x="1773436" y="2031059"/>
              <a:ext cx="210258" cy="111414"/>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14" name="Rectangle 113"/>
            <p:cNvSpPr/>
            <p:nvPr/>
          </p:nvSpPr>
          <p:spPr bwMode="ltGray">
            <a:xfrm>
              <a:off x="1913736" y="2091508"/>
              <a:ext cx="275048" cy="27800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15" name="Rectangle 46"/>
            <p:cNvSpPr/>
            <p:nvPr/>
          </p:nvSpPr>
          <p:spPr bwMode="ltGray">
            <a:xfrm>
              <a:off x="1913736" y="2091508"/>
              <a:ext cx="69958" cy="50965"/>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16" name="Rectangle 74"/>
            <p:cNvSpPr/>
            <p:nvPr/>
          </p:nvSpPr>
          <p:spPr bwMode="ltGray">
            <a:xfrm>
              <a:off x="1158559" y="2250875"/>
              <a:ext cx="135417" cy="292015"/>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17" name="Rectangle 116"/>
            <p:cNvSpPr/>
            <p:nvPr/>
          </p:nvSpPr>
          <p:spPr bwMode="ltGray">
            <a:xfrm>
              <a:off x="835434" y="2213106"/>
              <a:ext cx="234241" cy="23675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18" name="Rectangle 117"/>
            <p:cNvSpPr/>
            <p:nvPr/>
          </p:nvSpPr>
          <p:spPr bwMode="ltGray">
            <a:xfrm>
              <a:off x="610410" y="2761214"/>
              <a:ext cx="158015" cy="15971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grpSp>
      <p:grpSp>
        <p:nvGrpSpPr>
          <p:cNvPr id="123" name="Frame"/>
          <p:cNvGrpSpPr/>
          <p:nvPr/>
        </p:nvGrpSpPr>
        <p:grpSpPr bwMode="invGray">
          <a:xfrm>
            <a:off x="0" y="0"/>
            <a:ext cx="12161838" cy="6858000"/>
            <a:chOff x="0" y="0"/>
            <a:chExt cx="9144000" cy="6858000"/>
          </a:xfrm>
        </p:grpSpPr>
        <p:sp>
          <p:nvSpPr>
            <p:cNvPr id="124" name="Rectangle 123"/>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25" name="Rectangle 124"/>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26" name="Rectangle 125"/>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27" name="Rectangle 126"/>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grpSp>
      <p:sp>
        <p:nvSpPr>
          <p:cNvPr id="4" name="TextBox 3"/>
          <p:cNvSpPr txBox="1"/>
          <p:nvPr/>
        </p:nvSpPr>
        <p:spPr>
          <a:xfrm>
            <a:off x="1211223" y="3401683"/>
            <a:ext cx="4869696" cy="439312"/>
          </a:xfrm>
          <a:prstGeom prst="rect">
            <a:avLst/>
          </a:prstGeom>
          <a:noFill/>
        </p:spPr>
        <p:txBody>
          <a:bodyPr wrap="square" lIns="0" tIns="0" rIns="0" bIns="0" rtlCol="0">
            <a:noAutofit/>
          </a:bodyPr>
          <a:lstStyle/>
          <a:p>
            <a:pPr>
              <a:lnSpc>
                <a:spcPct val="90000"/>
              </a:lnSpc>
            </a:pPr>
            <a:r>
              <a:rPr sz="3200" b="1" dirty="0"/>
              <a:t>Thank you!</a:t>
            </a:r>
          </a:p>
        </p:txBody>
      </p:sp>
      <p:sp>
        <p:nvSpPr>
          <p:cNvPr id="2" name="Title 1"/>
          <p:cNvSpPr>
            <a:spLocks noGrp="1"/>
          </p:cNvSpPr>
          <p:nvPr>
            <p:ph type="ctrTitle" hasCustomPrompt="1"/>
          </p:nvPr>
        </p:nvSpPr>
        <p:spPr>
          <a:xfrm>
            <a:off x="1216184" y="4464316"/>
            <a:ext cx="9729473" cy="403225"/>
          </a:xfrm>
        </p:spPr>
        <p:txBody>
          <a:bodyPr anchor="t"/>
          <a:lstStyle>
            <a:lvl1pPr>
              <a:lnSpc>
                <a:spcPct val="90000"/>
              </a:lnSpc>
              <a:defRPr sz="2400"/>
            </a:lvl1pPr>
          </a:lstStyle>
          <a:p>
            <a:r>
              <a:rPr/>
              <a:t>Click to add presenter’s name</a:t>
            </a:r>
          </a:p>
        </p:txBody>
      </p:sp>
      <p:sp>
        <p:nvSpPr>
          <p:cNvPr id="3" name="Subtitle 2"/>
          <p:cNvSpPr>
            <a:spLocks noGrp="1"/>
          </p:cNvSpPr>
          <p:nvPr>
            <p:ph type="subTitle" idx="1" hasCustomPrompt="1"/>
          </p:nvPr>
        </p:nvSpPr>
        <p:spPr>
          <a:xfrm>
            <a:off x="1216183" y="4910670"/>
            <a:ext cx="9729473" cy="651930"/>
          </a:xfrm>
        </p:spPr>
        <p:txBody>
          <a:bodyPr>
            <a:noAutofit/>
          </a:bodyPr>
          <a:lstStyle>
            <a:lvl1pPr marL="0" indent="0" algn="l">
              <a:spcBef>
                <a:spcPts val="0"/>
              </a:spcBef>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email</a:t>
            </a:r>
            <a:br>
              <a:rPr/>
            </a:br>
            <a:r>
              <a:rPr/>
              <a:t>Presenter’s phone</a:t>
            </a:r>
          </a:p>
        </p:txBody>
      </p:sp>
      <p:sp>
        <p:nvSpPr>
          <p:cNvPr id="57" name="Rectangle 6"/>
          <p:cNvSpPr>
            <a:spLocks noChangeArrowheads="1"/>
          </p:cNvSpPr>
          <p:nvPr/>
        </p:nvSpPr>
        <p:spPr bwMode="auto">
          <a:xfrm>
            <a:off x="1208746" y="5638801"/>
            <a:ext cx="9736908" cy="534625"/>
          </a:xfrm>
          <a:prstGeom prst="rect">
            <a:avLst/>
          </a:prstGeom>
          <a:noFill/>
          <a:ln w="9525">
            <a:noFill/>
            <a:miter lim="800000"/>
            <a:headEnd/>
            <a:tailEnd/>
          </a:ln>
          <a:effectLst/>
        </p:spPr>
        <p:txBody>
          <a:bodyPr wrap="square" lIns="0" tIns="0" rIns="0" bIns="0" anchor="b">
            <a:noAutofit/>
          </a:bodyPr>
          <a:lstStyle/>
          <a:p>
            <a:pPr algn="l">
              <a:lnSpc>
                <a:spcPct val="90000"/>
              </a:lnSpc>
              <a:spcBef>
                <a:spcPts val="400"/>
              </a:spcBef>
            </a:pPr>
            <a:r>
              <a:rPr sz="800" b="1" dirty="0">
                <a:solidFill>
                  <a:schemeClr val="tx1"/>
                </a:solidFill>
                <a:latin typeface="+mn-lt"/>
              </a:rPr>
              <a:t>Copyright © 2014 Symantec Corporation. All rights reserved. </a:t>
            </a:r>
            <a:r>
              <a:rPr sz="800" dirty="0">
                <a:solidFill>
                  <a:schemeClr val="tx1"/>
                </a:solidFill>
                <a:latin typeface="+mn-lt"/>
              </a:rPr>
              <a:t>Symantec and the Symantec Logo are trademarks or registered trademarks of Symantec Corporation or its affiliates in the U.S. and other countries.  Other names may be trademarks of their respective owners.</a:t>
            </a:r>
          </a:p>
          <a:p>
            <a:pPr algn="l">
              <a:lnSpc>
                <a:spcPct val="90000"/>
              </a:lnSpc>
              <a:spcBef>
                <a:spcPts val="400"/>
              </a:spcBef>
            </a:pPr>
            <a:r>
              <a:rPr sz="800" dirty="0">
                <a:solidFill>
                  <a:schemeClr val="tx1"/>
                </a:solidFill>
                <a:latin typeface="+mn-lt"/>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pic>
        <p:nvPicPr>
          <p:cNvPr id="5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2490" y="834569"/>
            <a:ext cx="2918841" cy="579039"/>
          </a:xfrm>
          <a:prstGeom prst="rect">
            <a:avLst/>
          </a:prstGeom>
        </p:spPr>
      </p:pic>
    </p:spTree>
    <p:extLst>
      <p:ext uri="{BB962C8B-B14F-4D97-AF65-F5344CB8AC3E}">
        <p14:creationId xmlns:p14="http://schemas.microsoft.com/office/powerpoint/2010/main" val="323247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hank You Internal">
    <p:spTree>
      <p:nvGrpSpPr>
        <p:cNvPr id="1" name=""/>
        <p:cNvGrpSpPr/>
        <p:nvPr/>
      </p:nvGrpSpPr>
      <p:grpSpPr>
        <a:xfrm>
          <a:off x="0" y="0"/>
          <a:ext cx="0" cy="0"/>
          <a:chOff x="0" y="0"/>
          <a:chExt cx="0" cy="0"/>
        </a:xfrm>
      </p:grpSpPr>
      <p:grpSp>
        <p:nvGrpSpPr>
          <p:cNvPr id="74" name="Group 73"/>
          <p:cNvGrpSpPr/>
          <p:nvPr/>
        </p:nvGrpSpPr>
        <p:grpSpPr bwMode="ltGray">
          <a:xfrm>
            <a:off x="818201" y="178279"/>
            <a:ext cx="11081806" cy="2845277"/>
            <a:chOff x="610410" y="178278"/>
            <a:chExt cx="8331967" cy="2845278"/>
          </a:xfrm>
        </p:grpSpPr>
        <p:sp>
          <p:nvSpPr>
            <p:cNvPr id="75" name="Rectangle 74"/>
            <p:cNvSpPr/>
            <p:nvPr/>
          </p:nvSpPr>
          <p:spPr bwMode="ltGray">
            <a:xfrm>
              <a:off x="7760115" y="178278"/>
              <a:ext cx="1182262" cy="1193799"/>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6" name="Rectangle 75"/>
            <p:cNvSpPr/>
            <p:nvPr/>
          </p:nvSpPr>
          <p:spPr bwMode="ltGray">
            <a:xfrm>
              <a:off x="7342753" y="1065916"/>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7" name="Rectangle 76"/>
            <p:cNvSpPr/>
            <p:nvPr/>
          </p:nvSpPr>
          <p:spPr bwMode="ltGray">
            <a:xfrm>
              <a:off x="6727716" y="943452"/>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8" name="Rectangle 77"/>
            <p:cNvSpPr/>
            <p:nvPr/>
          </p:nvSpPr>
          <p:spPr bwMode="ltGray">
            <a:xfrm>
              <a:off x="7342754" y="1065916"/>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9" name="Rectangle 23"/>
            <p:cNvSpPr/>
            <p:nvPr/>
          </p:nvSpPr>
          <p:spPr bwMode="ltGray">
            <a:xfrm>
              <a:off x="7760115" y="943452"/>
              <a:ext cx="135715" cy="42862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80" name="Rectangle 79"/>
            <p:cNvSpPr/>
            <p:nvPr/>
          </p:nvSpPr>
          <p:spPr bwMode="ltGray">
            <a:xfrm>
              <a:off x="7760115" y="1065916"/>
              <a:ext cx="491179" cy="30616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81" name="Rectangle 80"/>
            <p:cNvSpPr/>
            <p:nvPr/>
          </p:nvSpPr>
          <p:spPr bwMode="ltGray">
            <a:xfrm>
              <a:off x="7760115" y="1065916"/>
              <a:ext cx="135716" cy="306161"/>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82" name="Rectangle 81"/>
            <p:cNvSpPr/>
            <p:nvPr/>
          </p:nvSpPr>
          <p:spPr bwMode="ltGray">
            <a:xfrm>
              <a:off x="7064243" y="129683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83" name="Rectangle 82"/>
            <p:cNvSpPr/>
            <p:nvPr/>
          </p:nvSpPr>
          <p:spPr bwMode="ltGray">
            <a:xfrm>
              <a:off x="7342753" y="1296831"/>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84" name="Rectangle 83"/>
            <p:cNvSpPr/>
            <p:nvPr/>
          </p:nvSpPr>
          <p:spPr bwMode="ltGray">
            <a:xfrm>
              <a:off x="6579483" y="1913285"/>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85" name="Rectangle 84"/>
            <p:cNvSpPr/>
            <p:nvPr/>
          </p:nvSpPr>
          <p:spPr bwMode="ltGray">
            <a:xfrm>
              <a:off x="6727716" y="1913285"/>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86" name="Rectangle 85"/>
            <p:cNvSpPr/>
            <p:nvPr/>
          </p:nvSpPr>
          <p:spPr bwMode="ltGray">
            <a:xfrm>
              <a:off x="4700590" y="1307021"/>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87" name="Rectangle 86"/>
            <p:cNvSpPr/>
            <p:nvPr/>
          </p:nvSpPr>
          <p:spPr bwMode="ltGray">
            <a:xfrm>
              <a:off x="4124326" y="189757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88" name="Rectangle 87"/>
            <p:cNvSpPr/>
            <p:nvPr/>
          </p:nvSpPr>
          <p:spPr bwMode="ltGray">
            <a:xfrm>
              <a:off x="3206751" y="153562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89" name="Rectangle 88"/>
            <p:cNvSpPr/>
            <p:nvPr/>
          </p:nvSpPr>
          <p:spPr bwMode="ltGray">
            <a:xfrm>
              <a:off x="785069" y="2029017"/>
              <a:ext cx="508907" cy="51387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90" name="Rectangle 89"/>
            <p:cNvSpPr/>
            <p:nvPr/>
          </p:nvSpPr>
          <p:spPr bwMode="ltGray">
            <a:xfrm>
              <a:off x="5279710" y="982650"/>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91" name="Rectangle 43"/>
            <p:cNvSpPr/>
            <p:nvPr/>
          </p:nvSpPr>
          <p:spPr bwMode="ltGray">
            <a:xfrm>
              <a:off x="5279710" y="1307021"/>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92" name="Rectangle 91"/>
            <p:cNvSpPr/>
            <p:nvPr/>
          </p:nvSpPr>
          <p:spPr bwMode="ltGray">
            <a:xfrm>
              <a:off x="5607932" y="83345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93" name="Rectangle 46"/>
            <p:cNvSpPr/>
            <p:nvPr/>
          </p:nvSpPr>
          <p:spPr bwMode="ltGray">
            <a:xfrm>
              <a:off x="5607932" y="982650"/>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94" name="Rectangle 93"/>
            <p:cNvSpPr/>
            <p:nvPr/>
          </p:nvSpPr>
          <p:spPr bwMode="ltGray">
            <a:xfrm>
              <a:off x="5814966" y="1071851"/>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95" name="Rectangle 46"/>
            <p:cNvSpPr/>
            <p:nvPr/>
          </p:nvSpPr>
          <p:spPr bwMode="ltGray">
            <a:xfrm>
              <a:off x="5814966" y="1071851"/>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96" name="Rectangle 53"/>
            <p:cNvSpPr/>
            <p:nvPr/>
          </p:nvSpPr>
          <p:spPr bwMode="ltGray">
            <a:xfrm>
              <a:off x="4700590" y="1897572"/>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97" name="Rectangle 96"/>
            <p:cNvSpPr/>
            <p:nvPr/>
          </p:nvSpPr>
          <p:spPr bwMode="ltGray">
            <a:xfrm>
              <a:off x="4214766" y="2200326"/>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98" name="Rectangle 97"/>
            <p:cNvSpPr/>
            <p:nvPr/>
          </p:nvSpPr>
          <p:spPr bwMode="ltGray">
            <a:xfrm>
              <a:off x="3776616" y="2783396"/>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99" name="Rectangle 98"/>
            <p:cNvSpPr/>
            <p:nvPr/>
          </p:nvSpPr>
          <p:spPr bwMode="ltGray">
            <a:xfrm>
              <a:off x="2927048" y="2101537"/>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00" name="Rectangle 99"/>
            <p:cNvSpPr/>
            <p:nvPr/>
          </p:nvSpPr>
          <p:spPr bwMode="ltGray">
            <a:xfrm>
              <a:off x="2515005" y="201949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01" name="Rectangle 100"/>
            <p:cNvSpPr/>
            <p:nvPr/>
          </p:nvSpPr>
          <p:spPr bwMode="ltGray">
            <a:xfrm>
              <a:off x="2927049" y="2101537"/>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02" name="Rectangle 23"/>
            <p:cNvSpPr/>
            <p:nvPr/>
          </p:nvSpPr>
          <p:spPr bwMode="ltGray">
            <a:xfrm>
              <a:off x="3206660" y="2019492"/>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03" name="Rectangle 102"/>
            <p:cNvSpPr/>
            <p:nvPr/>
          </p:nvSpPr>
          <p:spPr bwMode="ltGray">
            <a:xfrm>
              <a:off x="3206660" y="2101537"/>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04" name="Rectangle 103"/>
            <p:cNvSpPr/>
            <p:nvPr/>
          </p:nvSpPr>
          <p:spPr bwMode="ltGray">
            <a:xfrm>
              <a:off x="2740461" y="2256238"/>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05" name="Rectangle 104"/>
            <p:cNvSpPr/>
            <p:nvPr/>
          </p:nvSpPr>
          <p:spPr bwMode="ltGray">
            <a:xfrm>
              <a:off x="2927048" y="2256238"/>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06" name="Rectangle 105"/>
            <p:cNvSpPr/>
            <p:nvPr/>
          </p:nvSpPr>
          <p:spPr bwMode="ltGray">
            <a:xfrm>
              <a:off x="2415696" y="2669231"/>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07" name="Rectangle 106"/>
            <p:cNvSpPr/>
            <p:nvPr/>
          </p:nvSpPr>
          <p:spPr bwMode="ltGray">
            <a:xfrm>
              <a:off x="2515005" y="2669231"/>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08" name="Rectangle 107"/>
            <p:cNvSpPr/>
            <p:nvPr/>
          </p:nvSpPr>
          <p:spPr bwMode="ltGray">
            <a:xfrm>
              <a:off x="3206661" y="2101537"/>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09" name="Rectangle 108"/>
            <p:cNvSpPr/>
            <p:nvPr/>
          </p:nvSpPr>
          <p:spPr bwMode="ltGray">
            <a:xfrm>
              <a:off x="1158559" y="2250875"/>
              <a:ext cx="527374" cy="532521"/>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10" name="Rectangle 109"/>
            <p:cNvSpPr/>
            <p:nvPr/>
          </p:nvSpPr>
          <p:spPr bwMode="ltGray">
            <a:xfrm>
              <a:off x="1551010" y="2031059"/>
              <a:ext cx="554855" cy="56027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11" name="Rectangle 43"/>
            <p:cNvSpPr/>
            <p:nvPr/>
          </p:nvSpPr>
          <p:spPr bwMode="ltGray">
            <a:xfrm>
              <a:off x="1551010" y="2250875"/>
              <a:ext cx="134923" cy="34045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12" name="Rectangle 111"/>
            <p:cNvSpPr/>
            <p:nvPr/>
          </p:nvSpPr>
          <p:spPr bwMode="ltGray">
            <a:xfrm>
              <a:off x="1773436" y="1929956"/>
              <a:ext cx="210258" cy="21251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13" name="Rectangle 46"/>
            <p:cNvSpPr/>
            <p:nvPr/>
          </p:nvSpPr>
          <p:spPr bwMode="ltGray">
            <a:xfrm>
              <a:off x="1773436" y="2031059"/>
              <a:ext cx="210258" cy="111414"/>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14" name="Rectangle 113"/>
            <p:cNvSpPr/>
            <p:nvPr/>
          </p:nvSpPr>
          <p:spPr bwMode="ltGray">
            <a:xfrm>
              <a:off x="1913736" y="2091508"/>
              <a:ext cx="275048" cy="27800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15" name="Rectangle 46"/>
            <p:cNvSpPr/>
            <p:nvPr/>
          </p:nvSpPr>
          <p:spPr bwMode="ltGray">
            <a:xfrm>
              <a:off x="1913736" y="2091508"/>
              <a:ext cx="69958" cy="50965"/>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16" name="Rectangle 74"/>
            <p:cNvSpPr/>
            <p:nvPr/>
          </p:nvSpPr>
          <p:spPr bwMode="ltGray">
            <a:xfrm>
              <a:off x="1158559" y="2250875"/>
              <a:ext cx="135417" cy="292015"/>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17" name="Rectangle 116"/>
            <p:cNvSpPr/>
            <p:nvPr/>
          </p:nvSpPr>
          <p:spPr bwMode="ltGray">
            <a:xfrm>
              <a:off x="835434" y="2213106"/>
              <a:ext cx="234241" cy="23675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18" name="Rectangle 117"/>
            <p:cNvSpPr/>
            <p:nvPr/>
          </p:nvSpPr>
          <p:spPr bwMode="ltGray">
            <a:xfrm>
              <a:off x="610410" y="2761214"/>
              <a:ext cx="158015" cy="15971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grpSp>
      <p:grpSp>
        <p:nvGrpSpPr>
          <p:cNvPr id="155" name="Frame"/>
          <p:cNvGrpSpPr/>
          <p:nvPr/>
        </p:nvGrpSpPr>
        <p:grpSpPr bwMode="invGray">
          <a:xfrm>
            <a:off x="0" y="0"/>
            <a:ext cx="12161838" cy="6858000"/>
            <a:chOff x="0" y="0"/>
            <a:chExt cx="9144000" cy="6858000"/>
          </a:xfrm>
        </p:grpSpPr>
        <p:sp>
          <p:nvSpPr>
            <p:cNvPr id="156" name="Rectangle 155"/>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57" name="Rectangle 156"/>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58" name="Rectangle 157"/>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59" name="Rectangle 158"/>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grpSp>
      <p:sp>
        <p:nvSpPr>
          <p:cNvPr id="4" name="TextBox 3"/>
          <p:cNvSpPr txBox="1"/>
          <p:nvPr/>
        </p:nvSpPr>
        <p:spPr>
          <a:xfrm>
            <a:off x="1211223" y="3401683"/>
            <a:ext cx="4869696" cy="439312"/>
          </a:xfrm>
          <a:prstGeom prst="rect">
            <a:avLst/>
          </a:prstGeom>
          <a:noFill/>
        </p:spPr>
        <p:txBody>
          <a:bodyPr wrap="square" lIns="0" tIns="0" rIns="0" bIns="0" rtlCol="0">
            <a:noAutofit/>
          </a:bodyPr>
          <a:lstStyle/>
          <a:p>
            <a:pPr>
              <a:lnSpc>
                <a:spcPct val="90000"/>
              </a:lnSpc>
            </a:pPr>
            <a:r>
              <a:rPr sz="3200" b="1" dirty="0"/>
              <a:t>Thank you!</a:t>
            </a:r>
          </a:p>
        </p:txBody>
      </p:sp>
      <p:sp>
        <p:nvSpPr>
          <p:cNvPr id="2" name="Title 1"/>
          <p:cNvSpPr>
            <a:spLocks noGrp="1"/>
          </p:cNvSpPr>
          <p:nvPr>
            <p:ph type="ctrTitle" hasCustomPrompt="1"/>
          </p:nvPr>
        </p:nvSpPr>
        <p:spPr>
          <a:xfrm>
            <a:off x="1216184" y="4464316"/>
            <a:ext cx="9729473" cy="403225"/>
          </a:xfrm>
        </p:spPr>
        <p:txBody>
          <a:bodyPr anchor="t"/>
          <a:lstStyle>
            <a:lvl1pPr>
              <a:lnSpc>
                <a:spcPct val="90000"/>
              </a:lnSpc>
              <a:defRPr sz="2400"/>
            </a:lvl1pPr>
          </a:lstStyle>
          <a:p>
            <a:r>
              <a:rPr/>
              <a:t>Click to add presenter’s name</a:t>
            </a:r>
          </a:p>
        </p:txBody>
      </p:sp>
      <p:sp>
        <p:nvSpPr>
          <p:cNvPr id="3" name="Subtitle 2"/>
          <p:cNvSpPr>
            <a:spLocks noGrp="1"/>
          </p:cNvSpPr>
          <p:nvPr>
            <p:ph type="subTitle" idx="1" hasCustomPrompt="1"/>
          </p:nvPr>
        </p:nvSpPr>
        <p:spPr>
          <a:xfrm>
            <a:off x="1216183" y="4910670"/>
            <a:ext cx="9729473" cy="651930"/>
          </a:xfrm>
        </p:spPr>
        <p:txBody>
          <a:bodyPr>
            <a:noAutofit/>
          </a:bodyPr>
          <a:lstStyle>
            <a:lvl1pPr marL="0" indent="0" algn="l">
              <a:spcBef>
                <a:spcPts val="0"/>
              </a:spcBef>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email</a:t>
            </a:r>
            <a:br>
              <a:rPr/>
            </a:br>
            <a:r>
              <a:rPr/>
              <a:t>Presenter’s phone</a:t>
            </a:r>
          </a:p>
        </p:txBody>
      </p:sp>
      <p:sp>
        <p:nvSpPr>
          <p:cNvPr id="57" name="Rectangle 6"/>
          <p:cNvSpPr>
            <a:spLocks noChangeArrowheads="1"/>
          </p:cNvSpPr>
          <p:nvPr/>
        </p:nvSpPr>
        <p:spPr bwMode="auto">
          <a:xfrm>
            <a:off x="1208746" y="5867401"/>
            <a:ext cx="9736908" cy="298853"/>
          </a:xfrm>
          <a:prstGeom prst="rect">
            <a:avLst/>
          </a:prstGeom>
          <a:noFill/>
          <a:ln w="9525">
            <a:noFill/>
            <a:miter lim="800000"/>
            <a:headEnd/>
            <a:tailEnd/>
          </a:ln>
          <a:effectLst/>
        </p:spPr>
        <p:txBody>
          <a:bodyPr wrap="square" lIns="0" tIns="0" rIns="0" bIns="0" anchor="b">
            <a:noAutofit/>
          </a:bodyPr>
          <a:lstStyle/>
          <a:p>
            <a:pPr algn="l">
              <a:lnSpc>
                <a:spcPct val="90000"/>
              </a:lnSpc>
            </a:pPr>
            <a:r>
              <a:rPr sz="800" b="1" dirty="0">
                <a:solidFill>
                  <a:schemeClr val="tx1"/>
                </a:solidFill>
                <a:latin typeface="+mn-lt"/>
              </a:rPr>
              <a:t>SYMANTEC PROPRIETARY/CONFIDENTIAL – INTERNAL USE ONLY</a:t>
            </a:r>
            <a:br>
              <a:rPr sz="800" b="1" dirty="0">
                <a:solidFill>
                  <a:schemeClr val="tx1"/>
                </a:solidFill>
                <a:latin typeface="+mn-lt"/>
              </a:rPr>
            </a:br>
            <a:r>
              <a:rPr sz="800" b="0" dirty="0">
                <a:solidFill>
                  <a:schemeClr val="tx1"/>
                </a:solidFill>
                <a:latin typeface="+mn-lt"/>
              </a:rPr>
              <a:t>Copyright © 201</a:t>
            </a:r>
            <a:r>
              <a:rPr lang="en-US" sz="800" b="0" dirty="0">
                <a:solidFill>
                  <a:schemeClr val="tx1"/>
                </a:solidFill>
                <a:latin typeface="+mn-lt"/>
              </a:rPr>
              <a:t>5</a:t>
            </a:r>
            <a:r>
              <a:rPr sz="800" b="0" dirty="0">
                <a:solidFill>
                  <a:schemeClr val="tx1"/>
                </a:solidFill>
                <a:latin typeface="+mn-lt"/>
              </a:rPr>
              <a:t> Symantec Corporation. All rights reserved.</a:t>
            </a:r>
          </a:p>
        </p:txBody>
      </p:sp>
      <p:pic>
        <p:nvPicPr>
          <p:cNvPr id="5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2490" y="834569"/>
            <a:ext cx="2918841" cy="579039"/>
          </a:xfrm>
          <a:prstGeom prst="rect">
            <a:avLst/>
          </a:prstGeom>
        </p:spPr>
      </p:pic>
    </p:spTree>
    <p:extLst>
      <p:ext uri="{BB962C8B-B14F-4D97-AF65-F5344CB8AC3E}">
        <p14:creationId xmlns:p14="http://schemas.microsoft.com/office/powerpoint/2010/main" val="66331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8094" y="304800"/>
            <a:ext cx="10945652" cy="838200"/>
          </a:xfrm>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p:txBody>
          <a:bodyPr/>
          <a:lstStyle/>
          <a:p>
            <a:r>
              <a:rPr lang="en-US" dirty="0"/>
              <a:t>How to Sell Cyber Security Services</a:t>
            </a:r>
            <a:endParaRPr dirty="0"/>
          </a:p>
        </p:txBody>
      </p:sp>
      <p:sp>
        <p:nvSpPr>
          <p:cNvPr id="6" name="Slide Number Placeholder 5"/>
          <p:cNvSpPr>
            <a:spLocks noGrp="1"/>
          </p:cNvSpPr>
          <p:nvPr>
            <p:ph type="sldNum" sz="quarter" idx="12"/>
          </p:nvPr>
        </p:nvSpPr>
        <p:spPr/>
        <p:txBody>
          <a:bodyPr/>
          <a:lstStyle/>
          <a:p>
            <a:fld id="{8BF906E5-C384-47B9-9DB1-FC459299E421}" type="slidenum">
              <a:rPr/>
              <a:t>‹#›</a:t>
            </a:fld>
            <a:endParaRPr dirty="0"/>
          </a:p>
        </p:txBody>
      </p:sp>
    </p:spTree>
    <p:extLst>
      <p:ext uri="{BB962C8B-B14F-4D97-AF65-F5344CB8AC3E}">
        <p14:creationId xmlns:p14="http://schemas.microsoft.com/office/powerpoint/2010/main" val="27010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Portrait">
    <p:spTree>
      <p:nvGrpSpPr>
        <p:cNvPr id="1" name=""/>
        <p:cNvGrpSpPr/>
        <p:nvPr/>
      </p:nvGrpSpPr>
      <p:grpSpPr>
        <a:xfrm>
          <a:off x="0" y="0"/>
          <a:ext cx="0" cy="0"/>
          <a:chOff x="0" y="0"/>
          <a:chExt cx="0" cy="0"/>
        </a:xfrm>
      </p:grpSpPr>
      <p:grpSp>
        <p:nvGrpSpPr>
          <p:cNvPr id="31" name="Group 30"/>
          <p:cNvGrpSpPr/>
          <p:nvPr/>
        </p:nvGrpSpPr>
        <p:grpSpPr bwMode="ltGray">
          <a:xfrm>
            <a:off x="818201" y="178279"/>
            <a:ext cx="11081806" cy="2845277"/>
            <a:chOff x="610410" y="178278"/>
            <a:chExt cx="8331967" cy="2845278"/>
          </a:xfrm>
        </p:grpSpPr>
        <p:sp>
          <p:nvSpPr>
            <p:cNvPr id="32" name="Rectangle 31"/>
            <p:cNvSpPr/>
            <p:nvPr/>
          </p:nvSpPr>
          <p:spPr bwMode="ltGray">
            <a:xfrm>
              <a:off x="7760115" y="178278"/>
              <a:ext cx="1182262" cy="1193799"/>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3" name="Rectangle 32"/>
            <p:cNvSpPr/>
            <p:nvPr/>
          </p:nvSpPr>
          <p:spPr bwMode="ltGray">
            <a:xfrm>
              <a:off x="7342753" y="1065916"/>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4" name="Rectangle 33"/>
            <p:cNvSpPr/>
            <p:nvPr/>
          </p:nvSpPr>
          <p:spPr bwMode="ltGray">
            <a:xfrm>
              <a:off x="6727716" y="943452"/>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5" name="Rectangle 34"/>
            <p:cNvSpPr/>
            <p:nvPr/>
          </p:nvSpPr>
          <p:spPr bwMode="ltGray">
            <a:xfrm>
              <a:off x="7342754" y="1065916"/>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6" name="Rectangle 23"/>
            <p:cNvSpPr/>
            <p:nvPr/>
          </p:nvSpPr>
          <p:spPr bwMode="ltGray">
            <a:xfrm>
              <a:off x="7760115" y="943452"/>
              <a:ext cx="135715" cy="42862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7" name="Rectangle 36"/>
            <p:cNvSpPr/>
            <p:nvPr/>
          </p:nvSpPr>
          <p:spPr bwMode="ltGray">
            <a:xfrm>
              <a:off x="7760115" y="1065916"/>
              <a:ext cx="491179" cy="30616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8" name="Rectangle 37"/>
            <p:cNvSpPr/>
            <p:nvPr/>
          </p:nvSpPr>
          <p:spPr bwMode="ltGray">
            <a:xfrm>
              <a:off x="7760115" y="1065916"/>
              <a:ext cx="135716" cy="306161"/>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9" name="Rectangle 38"/>
            <p:cNvSpPr/>
            <p:nvPr/>
          </p:nvSpPr>
          <p:spPr bwMode="ltGray">
            <a:xfrm>
              <a:off x="7064243" y="129683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0" name="Rectangle 39"/>
            <p:cNvSpPr/>
            <p:nvPr/>
          </p:nvSpPr>
          <p:spPr bwMode="ltGray">
            <a:xfrm>
              <a:off x="7342753" y="1296831"/>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1" name="Rectangle 40"/>
            <p:cNvSpPr/>
            <p:nvPr/>
          </p:nvSpPr>
          <p:spPr bwMode="ltGray">
            <a:xfrm>
              <a:off x="6579483" y="1913285"/>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2" name="Rectangle 41"/>
            <p:cNvSpPr/>
            <p:nvPr/>
          </p:nvSpPr>
          <p:spPr bwMode="ltGray">
            <a:xfrm>
              <a:off x="6727716" y="1913285"/>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3" name="Rectangle 42"/>
            <p:cNvSpPr/>
            <p:nvPr/>
          </p:nvSpPr>
          <p:spPr bwMode="ltGray">
            <a:xfrm>
              <a:off x="4700590" y="1307021"/>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4" name="Rectangle 43"/>
            <p:cNvSpPr/>
            <p:nvPr/>
          </p:nvSpPr>
          <p:spPr bwMode="ltGray">
            <a:xfrm>
              <a:off x="4124326" y="189757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5" name="Rectangle 44"/>
            <p:cNvSpPr/>
            <p:nvPr/>
          </p:nvSpPr>
          <p:spPr bwMode="ltGray">
            <a:xfrm>
              <a:off x="3206751" y="153562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6" name="Rectangle 45"/>
            <p:cNvSpPr/>
            <p:nvPr/>
          </p:nvSpPr>
          <p:spPr bwMode="ltGray">
            <a:xfrm>
              <a:off x="785069" y="2029017"/>
              <a:ext cx="508907" cy="51387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7" name="Rectangle 46"/>
            <p:cNvSpPr/>
            <p:nvPr/>
          </p:nvSpPr>
          <p:spPr bwMode="ltGray">
            <a:xfrm>
              <a:off x="5279710" y="982650"/>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8" name="Rectangle 43"/>
            <p:cNvSpPr/>
            <p:nvPr/>
          </p:nvSpPr>
          <p:spPr bwMode="ltGray">
            <a:xfrm>
              <a:off x="5279710" y="1307021"/>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9" name="Rectangle 48"/>
            <p:cNvSpPr/>
            <p:nvPr/>
          </p:nvSpPr>
          <p:spPr bwMode="ltGray">
            <a:xfrm>
              <a:off x="5607932" y="83345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0" name="Rectangle 46"/>
            <p:cNvSpPr/>
            <p:nvPr/>
          </p:nvSpPr>
          <p:spPr bwMode="ltGray">
            <a:xfrm>
              <a:off x="5607932" y="982650"/>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1" name="Rectangle 50"/>
            <p:cNvSpPr/>
            <p:nvPr/>
          </p:nvSpPr>
          <p:spPr bwMode="ltGray">
            <a:xfrm>
              <a:off x="5814966" y="1071851"/>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2" name="Rectangle 46"/>
            <p:cNvSpPr/>
            <p:nvPr/>
          </p:nvSpPr>
          <p:spPr bwMode="ltGray">
            <a:xfrm>
              <a:off x="5814966" y="1071851"/>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3" name="Rectangle 53"/>
            <p:cNvSpPr/>
            <p:nvPr/>
          </p:nvSpPr>
          <p:spPr bwMode="ltGray">
            <a:xfrm>
              <a:off x="4700590" y="1897572"/>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4" name="Rectangle 53"/>
            <p:cNvSpPr/>
            <p:nvPr/>
          </p:nvSpPr>
          <p:spPr bwMode="ltGray">
            <a:xfrm>
              <a:off x="4214766" y="2200326"/>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5" name="Rectangle 54"/>
            <p:cNvSpPr/>
            <p:nvPr/>
          </p:nvSpPr>
          <p:spPr bwMode="ltGray">
            <a:xfrm>
              <a:off x="3776616" y="2783396"/>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6" name="Rectangle 55"/>
            <p:cNvSpPr/>
            <p:nvPr/>
          </p:nvSpPr>
          <p:spPr bwMode="ltGray">
            <a:xfrm>
              <a:off x="2927048" y="2101537"/>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7" name="Rectangle 56"/>
            <p:cNvSpPr/>
            <p:nvPr/>
          </p:nvSpPr>
          <p:spPr bwMode="ltGray">
            <a:xfrm>
              <a:off x="2515005" y="201949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8" name="Rectangle 57"/>
            <p:cNvSpPr/>
            <p:nvPr/>
          </p:nvSpPr>
          <p:spPr bwMode="ltGray">
            <a:xfrm>
              <a:off x="2927049" y="2101537"/>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9" name="Rectangle 23"/>
            <p:cNvSpPr/>
            <p:nvPr/>
          </p:nvSpPr>
          <p:spPr bwMode="ltGray">
            <a:xfrm>
              <a:off x="3206660" y="2019492"/>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0" name="Rectangle 59"/>
            <p:cNvSpPr/>
            <p:nvPr/>
          </p:nvSpPr>
          <p:spPr bwMode="ltGray">
            <a:xfrm>
              <a:off x="3206660" y="2101537"/>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1" name="Rectangle 60"/>
            <p:cNvSpPr/>
            <p:nvPr/>
          </p:nvSpPr>
          <p:spPr bwMode="ltGray">
            <a:xfrm>
              <a:off x="2740461" y="2256238"/>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2" name="Rectangle 61"/>
            <p:cNvSpPr/>
            <p:nvPr/>
          </p:nvSpPr>
          <p:spPr bwMode="ltGray">
            <a:xfrm>
              <a:off x="2927048" y="2256238"/>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3" name="Rectangle 62"/>
            <p:cNvSpPr/>
            <p:nvPr/>
          </p:nvSpPr>
          <p:spPr bwMode="ltGray">
            <a:xfrm>
              <a:off x="2415696" y="2669231"/>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4" name="Rectangle 63"/>
            <p:cNvSpPr/>
            <p:nvPr/>
          </p:nvSpPr>
          <p:spPr bwMode="ltGray">
            <a:xfrm>
              <a:off x="2515005" y="2669231"/>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5" name="Rectangle 64"/>
            <p:cNvSpPr/>
            <p:nvPr/>
          </p:nvSpPr>
          <p:spPr bwMode="ltGray">
            <a:xfrm>
              <a:off x="3206661" y="2101537"/>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6" name="Rectangle 65"/>
            <p:cNvSpPr/>
            <p:nvPr/>
          </p:nvSpPr>
          <p:spPr bwMode="ltGray">
            <a:xfrm>
              <a:off x="1158559" y="2250875"/>
              <a:ext cx="527374" cy="532521"/>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7" name="Rectangle 66"/>
            <p:cNvSpPr/>
            <p:nvPr/>
          </p:nvSpPr>
          <p:spPr bwMode="ltGray">
            <a:xfrm>
              <a:off x="1551010" y="2031059"/>
              <a:ext cx="554855" cy="56027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8" name="Rectangle 43"/>
            <p:cNvSpPr/>
            <p:nvPr/>
          </p:nvSpPr>
          <p:spPr bwMode="ltGray">
            <a:xfrm>
              <a:off x="1551010" y="2250875"/>
              <a:ext cx="134923" cy="34045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9" name="Rectangle 68"/>
            <p:cNvSpPr/>
            <p:nvPr/>
          </p:nvSpPr>
          <p:spPr bwMode="ltGray">
            <a:xfrm>
              <a:off x="1773436" y="1929956"/>
              <a:ext cx="210258" cy="21251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0" name="Rectangle 46"/>
            <p:cNvSpPr/>
            <p:nvPr/>
          </p:nvSpPr>
          <p:spPr bwMode="ltGray">
            <a:xfrm>
              <a:off x="1773436" y="2031059"/>
              <a:ext cx="210258" cy="111414"/>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1" name="Rectangle 70"/>
            <p:cNvSpPr/>
            <p:nvPr/>
          </p:nvSpPr>
          <p:spPr bwMode="ltGray">
            <a:xfrm>
              <a:off x="1913736" y="2091508"/>
              <a:ext cx="275048" cy="27800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2" name="Rectangle 46"/>
            <p:cNvSpPr/>
            <p:nvPr/>
          </p:nvSpPr>
          <p:spPr bwMode="ltGray">
            <a:xfrm>
              <a:off x="1913736" y="2091508"/>
              <a:ext cx="69958" cy="50965"/>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3" name="Rectangle 74"/>
            <p:cNvSpPr/>
            <p:nvPr/>
          </p:nvSpPr>
          <p:spPr bwMode="ltGray">
            <a:xfrm>
              <a:off x="1158559" y="2250875"/>
              <a:ext cx="135417" cy="292015"/>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4" name="Rectangle 73"/>
            <p:cNvSpPr/>
            <p:nvPr/>
          </p:nvSpPr>
          <p:spPr bwMode="ltGray">
            <a:xfrm>
              <a:off x="835434" y="2213106"/>
              <a:ext cx="234241" cy="23675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5" name="Rectangle 74"/>
            <p:cNvSpPr/>
            <p:nvPr/>
          </p:nvSpPr>
          <p:spPr bwMode="ltGray">
            <a:xfrm>
              <a:off x="610410" y="2761214"/>
              <a:ext cx="158015" cy="15971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grpSp>
      <p:pic>
        <p:nvPicPr>
          <p:cNvPr id="76"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2490" y="834569"/>
            <a:ext cx="2918841" cy="579039"/>
          </a:xfrm>
          <a:prstGeom prst="rect">
            <a:avLst/>
          </a:prstGeom>
        </p:spPr>
      </p:pic>
      <p:sp>
        <p:nvSpPr>
          <p:cNvPr id="2" name="Title 1"/>
          <p:cNvSpPr>
            <a:spLocks noGrp="1"/>
          </p:cNvSpPr>
          <p:nvPr>
            <p:ph type="title"/>
          </p:nvPr>
        </p:nvSpPr>
        <p:spPr>
          <a:xfrm>
            <a:off x="1216183" y="3048001"/>
            <a:ext cx="5472827" cy="1393825"/>
          </a:xfrm>
        </p:spPr>
        <p:txBody>
          <a:bodyPr/>
          <a:lstStyle>
            <a:lvl1pPr>
              <a:defRPr sz="3200"/>
            </a:lvl1pPr>
          </a:lstStyle>
          <a:p>
            <a:r>
              <a:rPr lang="en-US"/>
              <a:t>Click to edit Master title style</a:t>
            </a:r>
            <a:endParaRPr/>
          </a:p>
        </p:txBody>
      </p:sp>
      <p:sp>
        <p:nvSpPr>
          <p:cNvPr id="3076" name="Rectangle 4"/>
          <p:cNvSpPr>
            <a:spLocks noGrp="1" noChangeArrowheads="1"/>
          </p:cNvSpPr>
          <p:nvPr>
            <p:ph type="subTitle" idx="1" hasCustomPrompt="1"/>
          </p:nvPr>
        </p:nvSpPr>
        <p:spPr bwMode="auto">
          <a:xfrm>
            <a:off x="1216183" y="5050673"/>
            <a:ext cx="5472827"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a:xfrm>
            <a:off x="1216183" y="5486401"/>
            <a:ext cx="5472826"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sp>
        <p:nvSpPr>
          <p:cNvPr id="79" name="Picture Placeholder 2"/>
          <p:cNvSpPr>
            <a:spLocks noGrp="1"/>
          </p:cNvSpPr>
          <p:nvPr>
            <p:ph type="pic" sz="quarter" idx="11"/>
          </p:nvPr>
        </p:nvSpPr>
        <p:spPr>
          <a:xfrm>
            <a:off x="7003553" y="1147764"/>
            <a:ext cx="4754478" cy="5508625"/>
          </a:xfrm>
        </p:spPr>
        <p:txBody>
          <a:bodyPr tIns="1371600">
            <a:noAutofit/>
          </a:bodyPr>
          <a:lstStyle>
            <a:lvl1pPr marL="0" indent="0" algn="ctr">
              <a:buNone/>
              <a:defRPr/>
            </a:lvl1pPr>
          </a:lstStyle>
          <a:p>
            <a:r>
              <a:rPr lang="en-US" dirty="0"/>
              <a:t>Drag picture to placeholder or click icon to add</a:t>
            </a:r>
            <a:endParaRPr dirty="0"/>
          </a:p>
        </p:txBody>
      </p:sp>
      <p:grpSp>
        <p:nvGrpSpPr>
          <p:cNvPr id="80" name="Frame"/>
          <p:cNvGrpSpPr/>
          <p:nvPr/>
        </p:nvGrpSpPr>
        <p:grpSpPr bwMode="invGray">
          <a:xfrm>
            <a:off x="0" y="0"/>
            <a:ext cx="12161838" cy="6858000"/>
            <a:chOff x="0" y="0"/>
            <a:chExt cx="9144000" cy="6858000"/>
          </a:xfrm>
        </p:grpSpPr>
        <p:sp>
          <p:nvSpPr>
            <p:cNvPr id="81" name="Rectangle 80"/>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82" name="Rectangle 81"/>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83" name="Rectangle 82"/>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84" name="Rectangle 83"/>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grpSp>
    </p:spTree>
    <p:extLst>
      <p:ext uri="{BB962C8B-B14F-4D97-AF65-F5344CB8AC3E}">
        <p14:creationId xmlns:p14="http://schemas.microsoft.com/office/powerpoint/2010/main" val="272964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38911" y="533400"/>
            <a:ext cx="1114835" cy="5410200"/>
          </a:xfrm>
        </p:spPr>
        <p:txBody>
          <a:bodyPr vert="eaVert"/>
          <a:lstStyle>
            <a:lvl1pPr>
              <a:defRPr/>
            </a:lvl1pPr>
          </a:lstStyle>
          <a:p>
            <a:r>
              <a:rPr lang="en-US"/>
              <a:t>Click to edit Master title style</a:t>
            </a:r>
            <a:endParaRPr/>
          </a:p>
        </p:txBody>
      </p:sp>
      <p:sp>
        <p:nvSpPr>
          <p:cNvPr id="3" name="Vertical Text Placeholder 2"/>
          <p:cNvSpPr>
            <a:spLocks noGrp="1"/>
          </p:cNvSpPr>
          <p:nvPr>
            <p:ph type="body" orient="vert" idx="1"/>
          </p:nvPr>
        </p:nvSpPr>
        <p:spPr>
          <a:xfrm>
            <a:off x="608092" y="533400"/>
            <a:ext cx="9426454"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dirty="0"/>
          </a:p>
        </p:txBody>
      </p:sp>
      <p:sp>
        <p:nvSpPr>
          <p:cNvPr id="8" name="Footer Placeholder 7"/>
          <p:cNvSpPr>
            <a:spLocks noGrp="1"/>
          </p:cNvSpPr>
          <p:nvPr>
            <p:ph type="ftr" sz="quarter" idx="11"/>
          </p:nvPr>
        </p:nvSpPr>
        <p:spPr/>
        <p:txBody>
          <a:bodyPr/>
          <a:lstStyle/>
          <a:p>
            <a:r>
              <a:rPr lang="en-US" dirty="0"/>
              <a:t>How to Sell Cyber Security Services</a:t>
            </a:r>
            <a:endParaRPr dirty="0"/>
          </a:p>
        </p:txBody>
      </p:sp>
      <p:sp>
        <p:nvSpPr>
          <p:cNvPr id="9" name="Slide Number Placeholder 8"/>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217345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and Chart">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506743" y="1219201"/>
            <a:ext cx="11148353" cy="4953000"/>
          </a:xfrm>
        </p:spPr>
        <p:txBody>
          <a:bodyPr/>
          <a:lstStyle/>
          <a:p>
            <a:pPr lvl="0"/>
            <a:r>
              <a:rPr lang="en-US" noProof="0" dirty="0"/>
              <a:t>Click icon to add chart</a:t>
            </a:r>
          </a:p>
        </p:txBody>
      </p:sp>
      <p:sp>
        <p:nvSpPr>
          <p:cNvPr id="2" name="Title 1"/>
          <p:cNvSpPr>
            <a:spLocks noGrp="1"/>
          </p:cNvSpPr>
          <p:nvPr>
            <p:ph type="title" hasCustomPrompt="1"/>
          </p:nvPr>
        </p:nvSpPr>
        <p:spPr/>
        <p:txBody>
          <a:bodyPr/>
          <a:lstStyle>
            <a:lvl1pPr>
              <a:defRPr/>
            </a:lvl1pPr>
          </a:lstStyle>
          <a:p>
            <a:r>
              <a:rPr lang="en-US" dirty="0"/>
              <a:t>Click to add title</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How to Sell Cyber Security Services</a:t>
            </a:r>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Tree>
    <p:extLst>
      <p:ext uri="{BB962C8B-B14F-4D97-AF65-F5344CB8AC3E}">
        <p14:creationId xmlns:p14="http://schemas.microsoft.com/office/powerpoint/2010/main" val="1820145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4" name="Text Placeholder 7"/>
          <p:cNvSpPr>
            <a:spLocks noGrp="1"/>
          </p:cNvSpPr>
          <p:nvPr>
            <p:ph type="body" sz="quarter" idx="13"/>
          </p:nvPr>
        </p:nvSpPr>
        <p:spPr>
          <a:xfrm>
            <a:off x="624799" y="1218488"/>
            <a:ext cx="10700972" cy="763165"/>
          </a:xfrm>
        </p:spPr>
        <p:txBody>
          <a:bodyPr vert="horz" lIns="0" tIns="0" rIns="0" bIns="0" rtlCol="0" anchor="t" anchorCtr="0">
            <a:normAutofit/>
          </a:bodyPr>
          <a:lstStyle>
            <a:lvl1pPr>
              <a:defRPr lang="en-GB" sz="1876" b="1" cap="all" spc="-79" baseline="0" dirty="0">
                <a:solidFill>
                  <a:schemeClr val="bg2"/>
                </a:solidFill>
                <a:latin typeface="+mj-lt"/>
                <a:ea typeface="+mj-ea"/>
                <a:cs typeface="+mj-cs"/>
              </a:defRPr>
            </a:lvl1pPr>
          </a:lstStyle>
          <a:p>
            <a:pPr lvl="0">
              <a:spcBef>
                <a:spcPct val="0"/>
              </a:spcBef>
            </a:pPr>
            <a:r>
              <a:rPr lang="en-US" dirty="0"/>
              <a:t>Click to edit Master text styles</a:t>
            </a:r>
            <a:endParaRPr lang="en-GB" dirty="0"/>
          </a:p>
        </p:txBody>
      </p:sp>
    </p:spTree>
    <p:extLst>
      <p:ext uri="{BB962C8B-B14F-4D97-AF65-F5344CB8AC3E}">
        <p14:creationId xmlns:p14="http://schemas.microsoft.com/office/powerpoint/2010/main" val="4178295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le Only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4" name="Rectangle 5"/>
          <p:cNvSpPr>
            <a:spLocks noGrp="1" noChangeArrowheads="1"/>
          </p:cNvSpPr>
          <p:nvPr>
            <p:ph type="ftr" sz="quarter" idx="10"/>
          </p:nvPr>
        </p:nvSpPr>
        <p:spPr>
          <a:xfrm>
            <a:off x="506743" y="6358518"/>
            <a:ext cx="5564041" cy="232782"/>
          </a:xfrm>
          <a:prstGeom prst="rect">
            <a:avLst/>
          </a:prstGeom>
          <a:ln/>
        </p:spPr>
        <p:txBody>
          <a:bodyPr/>
          <a:lstStyle>
            <a:lvl1pPr>
              <a:defRPr/>
            </a:lvl1pPr>
          </a:lstStyle>
          <a:p>
            <a:pPr>
              <a:defRPr/>
            </a:pPr>
            <a:r>
              <a:rPr lang="en-US" dirty="0"/>
              <a:t>Presentation Identifier Goes Here</a:t>
            </a:r>
          </a:p>
        </p:txBody>
      </p:sp>
      <p:sp>
        <p:nvSpPr>
          <p:cNvPr id="5" name="Rectangle 6"/>
          <p:cNvSpPr>
            <a:spLocks noGrp="1" noChangeArrowheads="1"/>
          </p:cNvSpPr>
          <p:nvPr>
            <p:ph type="sldNum" sz="quarter" idx="11"/>
          </p:nvPr>
        </p:nvSpPr>
        <p:spPr>
          <a:xfrm>
            <a:off x="11370329" y="6397965"/>
            <a:ext cx="204676" cy="153888"/>
          </a:xfrm>
          <a:prstGeom prst="rect">
            <a:avLst/>
          </a:prstGeom>
          <a:ln/>
        </p:spPr>
        <p:txBody>
          <a:bodyPr/>
          <a:lstStyle>
            <a:lvl1pPr>
              <a:defRPr/>
            </a:lvl1pPr>
          </a:lstStyle>
          <a:p>
            <a:pPr>
              <a:defRPr/>
            </a:pPr>
            <a:fld id="{446C9BED-6FD4-4BA4-B6B0-4A26058AC9EF}" type="slidenum">
              <a:rPr lang="en-US" smtClean="0"/>
              <a:pPr>
                <a:defRPr/>
              </a:pPr>
              <a:t>‹#›</a:t>
            </a:fld>
            <a:endParaRPr lang="en-US" dirty="0"/>
          </a:p>
        </p:txBody>
      </p:sp>
      <p:sp>
        <p:nvSpPr>
          <p:cNvPr id="6" name="Text Placeholder 6"/>
          <p:cNvSpPr>
            <a:spLocks noGrp="1"/>
          </p:cNvSpPr>
          <p:nvPr>
            <p:ph type="body" sz="quarter" idx="13" hasCustomPrompt="1"/>
          </p:nvPr>
        </p:nvSpPr>
        <p:spPr>
          <a:xfrm>
            <a:off x="506743" y="1088571"/>
            <a:ext cx="11148352" cy="381000"/>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chemeClr val="bg2"/>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a:t>Click to add subtitle</a:t>
            </a:r>
          </a:p>
        </p:txBody>
      </p:sp>
    </p:spTree>
    <p:extLst>
      <p:ext uri="{BB962C8B-B14F-4D97-AF65-F5344CB8AC3E}">
        <p14:creationId xmlns:p14="http://schemas.microsoft.com/office/powerpoint/2010/main" val="7950198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324076" y="6490755"/>
            <a:ext cx="2837762" cy="365125"/>
          </a:xfrm>
          <a:prstGeom prst="rect">
            <a:avLst/>
          </a:prstGeom>
        </p:spPr>
        <p:txBody>
          <a:bodyPr anchor="ctr" anchorCtr="0"/>
          <a:lstStyle>
            <a:lvl1pPr algn="r">
              <a:defRPr sz="1200" baseline="0">
                <a:solidFill>
                  <a:schemeClr val="tx2"/>
                </a:solidFill>
              </a:defRPr>
            </a:lvl1pPr>
          </a:lstStyle>
          <a:p>
            <a:pPr defTabSz="457200"/>
            <a:endParaRPr lang="en-US" dirty="0">
              <a:solidFill>
                <a:srgbClr val="585858"/>
              </a:solidFill>
              <a:latin typeface="Calibri"/>
            </a:endParaRPr>
          </a:p>
        </p:txBody>
      </p:sp>
      <p:sp>
        <p:nvSpPr>
          <p:cNvPr id="5" name="Footer Placeholder 4"/>
          <p:cNvSpPr>
            <a:spLocks noGrp="1"/>
          </p:cNvSpPr>
          <p:nvPr>
            <p:ph type="ftr" sz="quarter" idx="11"/>
          </p:nvPr>
        </p:nvSpPr>
        <p:spPr>
          <a:xfrm>
            <a:off x="0" y="6493689"/>
            <a:ext cx="3851249" cy="365125"/>
          </a:xfrm>
          <a:prstGeom prst="rect">
            <a:avLst/>
          </a:prstGeom>
        </p:spPr>
        <p:txBody>
          <a:bodyPr anchor="ctr" anchorCtr="0"/>
          <a:lstStyle>
            <a:lvl1pPr>
              <a:defRPr sz="1200" baseline="0">
                <a:solidFill>
                  <a:schemeClr val="tx2"/>
                </a:solidFill>
              </a:defRPr>
            </a:lvl1pPr>
          </a:lstStyle>
          <a:p>
            <a:pPr defTabSz="457200"/>
            <a:r>
              <a:rPr lang="en-US" dirty="0">
                <a:solidFill>
                  <a:srgbClr val="585858"/>
                </a:solidFill>
                <a:latin typeface="Calibri"/>
              </a:rPr>
              <a:t>How to Sell Cyber Security Services</a:t>
            </a:r>
          </a:p>
        </p:txBody>
      </p:sp>
      <p:sp>
        <p:nvSpPr>
          <p:cNvPr id="8" name="Text Placeholder 7"/>
          <p:cNvSpPr>
            <a:spLocks noGrp="1"/>
          </p:cNvSpPr>
          <p:nvPr>
            <p:ph type="body" sz="quarter" idx="12"/>
          </p:nvPr>
        </p:nvSpPr>
        <p:spPr>
          <a:xfrm>
            <a:off x="118241" y="1460500"/>
            <a:ext cx="2840030" cy="1435100"/>
          </a:xfrm>
          <a:prstGeom prst="rect">
            <a:avLst/>
          </a:prstGeom>
        </p:spPr>
        <p:txBody>
          <a:bodyPr vert="horz"/>
          <a:lstStyle>
            <a:lvl1pPr marL="342900" indent="-342900">
              <a:buFont typeface="Wingdings" panose="05000000000000000000" pitchFamily="2" charset="2"/>
              <a:buChar char="ü"/>
              <a:defRPr sz="1100"/>
            </a:lvl1pPr>
            <a:lvl2pPr>
              <a:defRPr sz="1100"/>
            </a:lvl2pPr>
            <a:lvl3pPr>
              <a:defRPr sz="1100"/>
            </a:lvl3pPr>
            <a:lvl4pPr>
              <a:defRPr sz="1100"/>
            </a:lvl4pPr>
            <a:lvl5pPr>
              <a:defRPr sz="1100"/>
            </a:lvl5pPr>
          </a:lstStyle>
          <a:p>
            <a:pPr lvl="0"/>
            <a:r>
              <a:rPr lang="en-US" dirty="0"/>
              <a:t>Click to edit Master text styles</a:t>
            </a:r>
          </a:p>
        </p:txBody>
      </p:sp>
      <p:sp>
        <p:nvSpPr>
          <p:cNvPr id="7" name="Text Placeholder 6"/>
          <p:cNvSpPr>
            <a:spLocks noGrp="1"/>
          </p:cNvSpPr>
          <p:nvPr>
            <p:ph type="body" sz="quarter" idx="16"/>
          </p:nvPr>
        </p:nvSpPr>
        <p:spPr>
          <a:xfrm>
            <a:off x="2381693" y="63500"/>
            <a:ext cx="5270130" cy="368300"/>
          </a:xfrm>
          <a:prstGeom prst="rect">
            <a:avLst/>
          </a:prstGeom>
        </p:spPr>
        <p:txBody>
          <a:bodyPr/>
          <a:lstStyle>
            <a:lvl1pPr marL="0" indent="0">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marL="1828800" indent="0">
              <a:buNone/>
              <a:defRPr sz="1800">
                <a:solidFill>
                  <a:schemeClr val="bg1"/>
                </a:solidFill>
              </a:defRPr>
            </a:lvl5pPr>
          </a:lstStyle>
          <a:p>
            <a:pPr lvl="0"/>
            <a:r>
              <a:rPr lang="en-US" dirty="0"/>
              <a:t>Click to edit Master text style</a:t>
            </a:r>
          </a:p>
        </p:txBody>
      </p:sp>
      <p:sp>
        <p:nvSpPr>
          <p:cNvPr id="20" name="Subtitle 2"/>
          <p:cNvSpPr>
            <a:spLocks noGrp="1"/>
          </p:cNvSpPr>
          <p:nvPr>
            <p:ph type="subTitle" idx="1"/>
          </p:nvPr>
        </p:nvSpPr>
        <p:spPr>
          <a:xfrm>
            <a:off x="9492991" y="65862"/>
            <a:ext cx="2521048" cy="365938"/>
          </a:xfrm>
          <a:prstGeom prst="rect">
            <a:avLst/>
          </a:prstGeom>
        </p:spPr>
        <p:txBody>
          <a:bodyPr/>
          <a:lstStyle>
            <a:lvl1pPr marL="0" indent="0" algn="r">
              <a:buNone/>
              <a:defRPr sz="1200" b="1" i="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1" name="Text Placeholder 7"/>
          <p:cNvSpPr>
            <a:spLocks noGrp="1"/>
          </p:cNvSpPr>
          <p:nvPr>
            <p:ph type="body" sz="quarter" idx="17"/>
          </p:nvPr>
        </p:nvSpPr>
        <p:spPr>
          <a:xfrm>
            <a:off x="3158700" y="1473200"/>
            <a:ext cx="2840030" cy="1435100"/>
          </a:xfrm>
          <a:prstGeom prst="rect">
            <a:avLst/>
          </a:prstGeom>
        </p:spPr>
        <p:txBody>
          <a:bodyPr vert="horz"/>
          <a:lstStyle>
            <a:lvl1pPr marL="342900" indent="-342900">
              <a:buFont typeface="Arial" panose="020B0604020202020204" pitchFamily="34" charset="0"/>
              <a:buChar char="•"/>
              <a:defRPr sz="1100"/>
            </a:lvl1pPr>
            <a:lvl2pPr>
              <a:defRPr sz="1100"/>
            </a:lvl2pPr>
            <a:lvl3pPr>
              <a:defRPr sz="1100"/>
            </a:lvl3pPr>
            <a:lvl4pPr>
              <a:defRPr sz="1100"/>
            </a:lvl4pPr>
            <a:lvl5pPr>
              <a:defRPr sz="1100"/>
            </a:lvl5pPr>
          </a:lstStyle>
          <a:p>
            <a:pPr lvl="0"/>
            <a:r>
              <a:rPr lang="en-US" dirty="0"/>
              <a:t>Click to edit Master text styles</a:t>
            </a:r>
          </a:p>
        </p:txBody>
      </p:sp>
      <p:sp>
        <p:nvSpPr>
          <p:cNvPr id="22" name="Text Placeholder 7"/>
          <p:cNvSpPr>
            <a:spLocks noGrp="1"/>
          </p:cNvSpPr>
          <p:nvPr>
            <p:ph type="body" sz="quarter" idx="18"/>
          </p:nvPr>
        </p:nvSpPr>
        <p:spPr>
          <a:xfrm>
            <a:off x="6232943" y="1473200"/>
            <a:ext cx="2840030" cy="1435100"/>
          </a:xfrm>
          <a:prstGeom prst="rect">
            <a:avLst/>
          </a:prstGeom>
        </p:spPr>
        <p:txBody>
          <a:bodyPr vert="horz"/>
          <a:lstStyle>
            <a:lvl1pPr marL="342900" indent="-342900">
              <a:buFont typeface="Wingdings" panose="05000000000000000000" pitchFamily="2" charset="2"/>
              <a:buChar char="ü"/>
              <a:defRPr sz="1100"/>
            </a:lvl1pPr>
            <a:lvl2pPr>
              <a:defRPr sz="1100"/>
            </a:lvl2pPr>
            <a:lvl3pPr>
              <a:defRPr sz="1100"/>
            </a:lvl3pPr>
            <a:lvl4pPr>
              <a:defRPr sz="1100"/>
            </a:lvl4pPr>
            <a:lvl5pPr>
              <a:defRPr sz="1100"/>
            </a:lvl5pPr>
          </a:lstStyle>
          <a:p>
            <a:pPr lvl="0"/>
            <a:r>
              <a:rPr lang="en-US" dirty="0"/>
              <a:t>Click to edit Master text styles</a:t>
            </a:r>
          </a:p>
        </p:txBody>
      </p:sp>
      <p:sp>
        <p:nvSpPr>
          <p:cNvPr id="23" name="Text Placeholder 7"/>
          <p:cNvSpPr>
            <a:spLocks noGrp="1"/>
          </p:cNvSpPr>
          <p:nvPr>
            <p:ph type="body" sz="quarter" idx="19"/>
          </p:nvPr>
        </p:nvSpPr>
        <p:spPr>
          <a:xfrm>
            <a:off x="135132" y="3581400"/>
            <a:ext cx="2840030" cy="1295400"/>
          </a:xfrm>
          <a:prstGeom prst="rect">
            <a:avLst/>
          </a:prstGeom>
        </p:spPr>
        <p:txBody>
          <a:bodyPr vert="horz"/>
          <a:lstStyle>
            <a:lvl1pPr marL="342900" indent="-342900">
              <a:buFont typeface="Arial" panose="020B0604020202020204" pitchFamily="34" charset="0"/>
              <a:buChar char="•"/>
              <a:defRPr sz="1100"/>
            </a:lvl1pPr>
            <a:lvl2pPr>
              <a:defRPr sz="1100"/>
            </a:lvl2pPr>
            <a:lvl3pPr>
              <a:defRPr sz="1100"/>
            </a:lvl3pPr>
            <a:lvl4pPr>
              <a:defRPr sz="1100"/>
            </a:lvl4pPr>
            <a:lvl5pPr>
              <a:defRPr sz="1100"/>
            </a:lvl5pPr>
          </a:lstStyle>
          <a:p>
            <a:pPr lvl="0"/>
            <a:r>
              <a:rPr lang="en-US" dirty="0"/>
              <a:t>Click to edit Master text styles</a:t>
            </a:r>
          </a:p>
        </p:txBody>
      </p:sp>
      <p:sp>
        <p:nvSpPr>
          <p:cNvPr id="24" name="Text Placeholder 7"/>
          <p:cNvSpPr>
            <a:spLocks noGrp="1"/>
          </p:cNvSpPr>
          <p:nvPr>
            <p:ph type="body" sz="quarter" idx="20"/>
          </p:nvPr>
        </p:nvSpPr>
        <p:spPr>
          <a:xfrm>
            <a:off x="3175592" y="3594100"/>
            <a:ext cx="2840030" cy="1295400"/>
          </a:xfrm>
          <a:prstGeom prst="rect">
            <a:avLst/>
          </a:prstGeom>
        </p:spPr>
        <p:txBody>
          <a:bodyPr vert="horz"/>
          <a:lstStyle>
            <a:lvl1pPr marL="342900" indent="-342900">
              <a:buFont typeface="Courier New" panose="02070309020205020404" pitchFamily="49" charset="0"/>
              <a:buChar char="o"/>
              <a:defRPr sz="1100"/>
            </a:lvl1pPr>
            <a:lvl2pPr>
              <a:defRPr sz="1100"/>
            </a:lvl2pPr>
            <a:lvl3pPr>
              <a:defRPr sz="1100"/>
            </a:lvl3pPr>
            <a:lvl4pPr>
              <a:defRPr sz="1100"/>
            </a:lvl4pPr>
            <a:lvl5pPr>
              <a:defRPr sz="1100"/>
            </a:lvl5pPr>
          </a:lstStyle>
          <a:p>
            <a:pPr lvl="0"/>
            <a:r>
              <a:rPr lang="en-US" dirty="0"/>
              <a:t>Click to edit Master text styles</a:t>
            </a:r>
          </a:p>
        </p:txBody>
      </p:sp>
      <p:sp>
        <p:nvSpPr>
          <p:cNvPr id="25" name="Text Placeholder 7"/>
          <p:cNvSpPr>
            <a:spLocks noGrp="1"/>
          </p:cNvSpPr>
          <p:nvPr>
            <p:ph type="body" sz="quarter" idx="21"/>
          </p:nvPr>
        </p:nvSpPr>
        <p:spPr>
          <a:xfrm>
            <a:off x="6249834" y="3594100"/>
            <a:ext cx="2840030" cy="2578100"/>
          </a:xfrm>
          <a:prstGeom prst="rect">
            <a:avLst/>
          </a:prstGeom>
        </p:spPr>
        <p:txBody>
          <a:bodyPr vert="horz"/>
          <a:lstStyle>
            <a:lvl1pPr marL="0" indent="0">
              <a:buFont typeface="Wingdings" panose="05000000000000000000" pitchFamily="2" charset="2"/>
              <a:buNone/>
              <a:defRPr sz="1100"/>
            </a:lvl1pPr>
            <a:lvl2pPr>
              <a:defRPr sz="1100"/>
            </a:lvl2pPr>
            <a:lvl3pPr>
              <a:defRPr sz="1100"/>
            </a:lvl3pPr>
            <a:lvl4pPr>
              <a:defRPr sz="1100"/>
            </a:lvl4pPr>
            <a:lvl5pPr>
              <a:defRPr sz="1100"/>
            </a:lvl5pPr>
          </a:lstStyle>
          <a:p>
            <a:pPr lvl="0"/>
            <a:r>
              <a:rPr lang="en-US" dirty="0"/>
              <a:t>Click to edit Master text styles</a:t>
            </a:r>
          </a:p>
        </p:txBody>
      </p:sp>
      <p:sp>
        <p:nvSpPr>
          <p:cNvPr id="28" name="Text Placeholder 7"/>
          <p:cNvSpPr>
            <a:spLocks noGrp="1"/>
          </p:cNvSpPr>
          <p:nvPr>
            <p:ph type="body" sz="quarter" idx="22"/>
          </p:nvPr>
        </p:nvSpPr>
        <p:spPr>
          <a:xfrm>
            <a:off x="152024" y="5156200"/>
            <a:ext cx="2840030" cy="1003300"/>
          </a:xfrm>
          <a:prstGeom prst="rect">
            <a:avLst/>
          </a:prstGeom>
        </p:spPr>
        <p:txBody>
          <a:bodyPr vert="horz"/>
          <a:lstStyle>
            <a:lvl1pPr marL="342900" indent="-342900">
              <a:buFont typeface="Wingdings" panose="05000000000000000000" pitchFamily="2" charset="2"/>
              <a:buChar char="ü"/>
              <a:defRPr sz="1100"/>
            </a:lvl1pPr>
            <a:lvl2pPr>
              <a:defRPr sz="1100"/>
            </a:lvl2pPr>
            <a:lvl3pPr>
              <a:defRPr sz="1100"/>
            </a:lvl3pPr>
            <a:lvl4pPr>
              <a:defRPr sz="1100"/>
            </a:lvl4pPr>
            <a:lvl5pPr>
              <a:defRPr sz="1100"/>
            </a:lvl5pPr>
          </a:lstStyle>
          <a:p>
            <a:pPr lvl="0"/>
            <a:r>
              <a:rPr lang="en-US" dirty="0"/>
              <a:t>Click to edit Master text styles</a:t>
            </a:r>
          </a:p>
        </p:txBody>
      </p:sp>
      <p:sp>
        <p:nvSpPr>
          <p:cNvPr id="29" name="Text Placeholder 7"/>
          <p:cNvSpPr>
            <a:spLocks noGrp="1"/>
          </p:cNvSpPr>
          <p:nvPr>
            <p:ph type="body" sz="quarter" idx="23"/>
          </p:nvPr>
        </p:nvSpPr>
        <p:spPr>
          <a:xfrm>
            <a:off x="3192483" y="5168900"/>
            <a:ext cx="2840030" cy="1003300"/>
          </a:xfrm>
          <a:prstGeom prst="rect">
            <a:avLst/>
          </a:prstGeom>
        </p:spPr>
        <p:txBody>
          <a:bodyPr vert="horz"/>
          <a:lstStyle>
            <a:lvl1pPr marL="342900" indent="-342900">
              <a:buFont typeface="Courier New" panose="02070309020205020404" pitchFamily="49" charset="0"/>
              <a:buChar char="o"/>
              <a:defRPr sz="1100"/>
            </a:lvl1pPr>
            <a:lvl2pPr>
              <a:defRPr sz="1100"/>
            </a:lvl2pPr>
            <a:lvl3pPr>
              <a:defRPr sz="1100"/>
            </a:lvl3pPr>
            <a:lvl4pPr>
              <a:defRPr sz="1100"/>
            </a:lvl4pPr>
            <a:lvl5pPr>
              <a:defRPr sz="1100"/>
            </a:lvl5pPr>
          </a:lstStyle>
          <a:p>
            <a:pPr lvl="0"/>
            <a:r>
              <a:rPr lang="en-US" dirty="0"/>
              <a:t>Click to edit Master text styles</a:t>
            </a:r>
          </a:p>
        </p:txBody>
      </p:sp>
      <p:sp>
        <p:nvSpPr>
          <p:cNvPr id="31" name="Text Placeholder 7"/>
          <p:cNvSpPr>
            <a:spLocks noGrp="1"/>
          </p:cNvSpPr>
          <p:nvPr>
            <p:ph type="body" sz="quarter" idx="24"/>
          </p:nvPr>
        </p:nvSpPr>
        <p:spPr>
          <a:xfrm>
            <a:off x="9340968" y="1765300"/>
            <a:ext cx="2723745" cy="3949700"/>
          </a:xfrm>
          <a:prstGeom prst="rect">
            <a:avLst/>
          </a:prstGeom>
        </p:spPr>
        <p:txBody>
          <a:bodyPr vert="horz"/>
          <a:lstStyle>
            <a:lvl1pPr marL="0" indent="0">
              <a:buFont typeface="Wingdings" panose="05000000000000000000" pitchFamily="2" charset="2"/>
              <a:buNone/>
              <a:defRPr sz="1100"/>
            </a:lvl1pPr>
            <a:lvl2pPr>
              <a:defRPr sz="1100"/>
            </a:lvl2pPr>
            <a:lvl3pPr>
              <a:defRPr sz="1100"/>
            </a:lvl3pPr>
            <a:lvl4pPr>
              <a:defRPr sz="1100"/>
            </a:lvl4pPr>
            <a:lvl5pPr>
              <a:defRPr sz="1100"/>
            </a:lvl5pPr>
          </a:lstStyle>
          <a:p>
            <a:pPr lvl="0"/>
            <a:r>
              <a:rPr lang="en-US" dirty="0"/>
              <a:t>Click to edit Master text styles</a:t>
            </a:r>
          </a:p>
        </p:txBody>
      </p:sp>
    </p:spTree>
    <p:extLst>
      <p:ext uri="{BB962C8B-B14F-4D97-AF65-F5344CB8AC3E}">
        <p14:creationId xmlns:p14="http://schemas.microsoft.com/office/powerpoint/2010/main" val="29541743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a:xfrm>
            <a:off x="506743" y="6358518"/>
            <a:ext cx="5564041" cy="232782"/>
          </a:xfrm>
          <a:prstGeom prst="rect">
            <a:avLst/>
          </a:prstGeom>
          <a:ln/>
        </p:spPr>
        <p:txBody>
          <a:bodyPr/>
          <a:lstStyle>
            <a:lvl1pPr>
              <a:defRPr/>
            </a:lvl1pPr>
          </a:lstStyle>
          <a:p>
            <a:pPr defTabSz="457200">
              <a:defRPr/>
            </a:pPr>
            <a:r>
              <a:rPr lang="en-US" dirty="0">
                <a:solidFill>
                  <a:srgbClr val="8C919A">
                    <a:lumMod val="50000"/>
                  </a:srgbClr>
                </a:solidFill>
                <a:latin typeface="Calibri"/>
              </a:rPr>
              <a:t>How to Sell Cyber Security Services</a:t>
            </a:r>
          </a:p>
        </p:txBody>
      </p:sp>
      <p:sp>
        <p:nvSpPr>
          <p:cNvPr id="5" name="Rectangle 6"/>
          <p:cNvSpPr>
            <a:spLocks noGrp="1" noChangeArrowheads="1"/>
          </p:cNvSpPr>
          <p:nvPr>
            <p:ph type="sldNum" sz="quarter" idx="11"/>
          </p:nvPr>
        </p:nvSpPr>
        <p:spPr>
          <a:xfrm>
            <a:off x="11370329" y="6397965"/>
            <a:ext cx="204676" cy="153888"/>
          </a:xfrm>
          <a:prstGeom prst="rect">
            <a:avLst/>
          </a:prstGeom>
          <a:ln/>
        </p:spPr>
        <p:txBody>
          <a:bodyPr/>
          <a:lstStyle>
            <a:lvl1pPr>
              <a:defRPr/>
            </a:lvl1pPr>
          </a:lstStyle>
          <a:p>
            <a:pPr defTabSz="457200">
              <a:defRPr/>
            </a:pPr>
            <a:fld id="{446C9BED-6FD4-4BA4-B6B0-4A26058AC9EF}" type="slidenum">
              <a:rPr lang="en-US" smtClean="0">
                <a:solidFill>
                  <a:srgbClr val="FFFFFF"/>
                </a:solidFill>
                <a:latin typeface="Calibri"/>
              </a:rPr>
              <a:pPr defTabSz="457200">
                <a:defRPr/>
              </a:pPr>
              <a:t>‹#›</a:t>
            </a:fld>
            <a:endParaRPr lang="en-US" dirty="0">
              <a:solidFill>
                <a:srgbClr val="FFFFFF"/>
              </a:solidFill>
              <a:latin typeface="Calibri"/>
            </a:endParaRPr>
          </a:p>
        </p:txBody>
      </p:sp>
    </p:spTree>
    <p:custDataLst>
      <p:tags r:id="rId1"/>
    </p:custDataLst>
    <p:extLst>
      <p:ext uri="{BB962C8B-B14F-4D97-AF65-F5344CB8AC3E}">
        <p14:creationId xmlns:p14="http://schemas.microsoft.com/office/powerpoint/2010/main" val="9940785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324076" y="6490755"/>
            <a:ext cx="2837762" cy="365125"/>
          </a:xfrm>
          <a:prstGeom prst="rect">
            <a:avLst/>
          </a:prstGeom>
        </p:spPr>
        <p:txBody>
          <a:bodyPr anchor="ctr" anchorCtr="0"/>
          <a:lstStyle>
            <a:lvl1pPr algn="r">
              <a:defRPr sz="1200" baseline="0">
                <a:solidFill>
                  <a:schemeClr val="tx2"/>
                </a:solidFill>
              </a:defRPr>
            </a:lvl1pPr>
          </a:lstStyle>
          <a:p>
            <a:pPr defTabSz="457200"/>
            <a:endParaRPr lang="en-US" dirty="0">
              <a:solidFill>
                <a:srgbClr val="585858"/>
              </a:solidFill>
              <a:latin typeface="Calibri"/>
            </a:endParaRPr>
          </a:p>
        </p:txBody>
      </p:sp>
      <p:sp>
        <p:nvSpPr>
          <p:cNvPr id="5" name="Footer Placeholder 4"/>
          <p:cNvSpPr>
            <a:spLocks noGrp="1"/>
          </p:cNvSpPr>
          <p:nvPr>
            <p:ph type="ftr" sz="quarter" idx="11"/>
          </p:nvPr>
        </p:nvSpPr>
        <p:spPr>
          <a:xfrm>
            <a:off x="0" y="6493689"/>
            <a:ext cx="3851249" cy="365125"/>
          </a:xfrm>
          <a:prstGeom prst="rect">
            <a:avLst/>
          </a:prstGeom>
        </p:spPr>
        <p:txBody>
          <a:bodyPr anchor="ctr" anchorCtr="0"/>
          <a:lstStyle>
            <a:lvl1pPr>
              <a:defRPr sz="1200" baseline="0">
                <a:solidFill>
                  <a:schemeClr val="tx2"/>
                </a:solidFill>
              </a:defRPr>
            </a:lvl1pPr>
          </a:lstStyle>
          <a:p>
            <a:pPr defTabSz="457200"/>
            <a:r>
              <a:rPr lang="en-US" dirty="0">
                <a:solidFill>
                  <a:srgbClr val="585858"/>
                </a:solidFill>
                <a:latin typeface="Calibri"/>
              </a:rPr>
              <a:t>How to Sell Cyber Security Services</a:t>
            </a:r>
          </a:p>
        </p:txBody>
      </p:sp>
      <p:sp>
        <p:nvSpPr>
          <p:cNvPr id="8" name="Text Placeholder 7"/>
          <p:cNvSpPr>
            <a:spLocks noGrp="1"/>
          </p:cNvSpPr>
          <p:nvPr>
            <p:ph type="body" sz="quarter" idx="12"/>
          </p:nvPr>
        </p:nvSpPr>
        <p:spPr>
          <a:xfrm>
            <a:off x="118241" y="1460500"/>
            <a:ext cx="2840030" cy="1435100"/>
          </a:xfrm>
          <a:prstGeom prst="rect">
            <a:avLst/>
          </a:prstGeom>
        </p:spPr>
        <p:txBody>
          <a:bodyPr vert="horz"/>
          <a:lstStyle>
            <a:lvl1pPr marL="342900" indent="-342900">
              <a:buFont typeface="Wingdings" panose="05000000000000000000" pitchFamily="2" charset="2"/>
              <a:buChar char="ü"/>
              <a:defRPr sz="1100"/>
            </a:lvl1pPr>
            <a:lvl2pPr>
              <a:defRPr sz="1100"/>
            </a:lvl2pPr>
            <a:lvl3pPr>
              <a:defRPr sz="1100"/>
            </a:lvl3pPr>
            <a:lvl4pPr>
              <a:defRPr sz="1100"/>
            </a:lvl4pPr>
            <a:lvl5pPr>
              <a:defRPr sz="1100"/>
            </a:lvl5pPr>
          </a:lstStyle>
          <a:p>
            <a:pPr lvl="0"/>
            <a:r>
              <a:rPr lang="en-US" dirty="0"/>
              <a:t>Click to edit Master text styles</a:t>
            </a:r>
          </a:p>
        </p:txBody>
      </p:sp>
      <p:sp>
        <p:nvSpPr>
          <p:cNvPr id="7" name="Text Placeholder 6"/>
          <p:cNvSpPr>
            <a:spLocks noGrp="1"/>
          </p:cNvSpPr>
          <p:nvPr>
            <p:ph type="body" sz="quarter" idx="16"/>
          </p:nvPr>
        </p:nvSpPr>
        <p:spPr>
          <a:xfrm>
            <a:off x="2381693" y="63500"/>
            <a:ext cx="5270130" cy="368300"/>
          </a:xfrm>
          <a:prstGeom prst="rect">
            <a:avLst/>
          </a:prstGeom>
        </p:spPr>
        <p:txBody>
          <a:bodyPr/>
          <a:lstStyle>
            <a:lvl1pPr marL="0" indent="0">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marL="1828800" indent="0">
              <a:buNone/>
              <a:defRPr sz="1800">
                <a:solidFill>
                  <a:schemeClr val="bg1"/>
                </a:solidFill>
              </a:defRPr>
            </a:lvl5pPr>
          </a:lstStyle>
          <a:p>
            <a:pPr lvl="0"/>
            <a:r>
              <a:rPr lang="en-US" dirty="0"/>
              <a:t>Click to edit Master text style</a:t>
            </a:r>
          </a:p>
        </p:txBody>
      </p:sp>
      <p:sp>
        <p:nvSpPr>
          <p:cNvPr id="20" name="Subtitle 2"/>
          <p:cNvSpPr>
            <a:spLocks noGrp="1"/>
          </p:cNvSpPr>
          <p:nvPr>
            <p:ph type="subTitle" idx="1"/>
          </p:nvPr>
        </p:nvSpPr>
        <p:spPr>
          <a:xfrm>
            <a:off x="9492991" y="65862"/>
            <a:ext cx="2521048" cy="365938"/>
          </a:xfrm>
          <a:prstGeom prst="rect">
            <a:avLst/>
          </a:prstGeom>
        </p:spPr>
        <p:txBody>
          <a:bodyPr/>
          <a:lstStyle>
            <a:lvl1pPr marL="0" indent="0" algn="r">
              <a:buNone/>
              <a:defRPr sz="1200" b="1" i="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1" name="Text Placeholder 7"/>
          <p:cNvSpPr>
            <a:spLocks noGrp="1"/>
          </p:cNvSpPr>
          <p:nvPr>
            <p:ph type="body" sz="quarter" idx="17"/>
          </p:nvPr>
        </p:nvSpPr>
        <p:spPr>
          <a:xfrm>
            <a:off x="3158700" y="1473200"/>
            <a:ext cx="2840030" cy="1435100"/>
          </a:xfrm>
          <a:prstGeom prst="rect">
            <a:avLst/>
          </a:prstGeom>
        </p:spPr>
        <p:txBody>
          <a:bodyPr vert="horz"/>
          <a:lstStyle>
            <a:lvl1pPr marL="342900" indent="-342900">
              <a:buFont typeface="Arial" panose="020B0604020202020204" pitchFamily="34" charset="0"/>
              <a:buChar char="•"/>
              <a:defRPr sz="1100"/>
            </a:lvl1pPr>
            <a:lvl2pPr>
              <a:defRPr sz="1100"/>
            </a:lvl2pPr>
            <a:lvl3pPr>
              <a:defRPr sz="1100"/>
            </a:lvl3pPr>
            <a:lvl4pPr>
              <a:defRPr sz="1100"/>
            </a:lvl4pPr>
            <a:lvl5pPr>
              <a:defRPr sz="1100"/>
            </a:lvl5pPr>
          </a:lstStyle>
          <a:p>
            <a:pPr lvl="0"/>
            <a:r>
              <a:rPr lang="en-US" dirty="0"/>
              <a:t>Click to edit Master text styles</a:t>
            </a:r>
          </a:p>
        </p:txBody>
      </p:sp>
      <p:sp>
        <p:nvSpPr>
          <p:cNvPr id="22" name="Text Placeholder 7"/>
          <p:cNvSpPr>
            <a:spLocks noGrp="1"/>
          </p:cNvSpPr>
          <p:nvPr>
            <p:ph type="body" sz="quarter" idx="18"/>
          </p:nvPr>
        </p:nvSpPr>
        <p:spPr>
          <a:xfrm>
            <a:off x="6232943" y="1473200"/>
            <a:ext cx="2840030" cy="1435100"/>
          </a:xfrm>
          <a:prstGeom prst="rect">
            <a:avLst/>
          </a:prstGeom>
        </p:spPr>
        <p:txBody>
          <a:bodyPr vert="horz"/>
          <a:lstStyle>
            <a:lvl1pPr marL="342900" indent="-342900">
              <a:buFont typeface="Wingdings" panose="05000000000000000000" pitchFamily="2" charset="2"/>
              <a:buChar char="ü"/>
              <a:defRPr sz="1100"/>
            </a:lvl1pPr>
            <a:lvl2pPr>
              <a:defRPr sz="1100"/>
            </a:lvl2pPr>
            <a:lvl3pPr>
              <a:defRPr sz="1100"/>
            </a:lvl3pPr>
            <a:lvl4pPr>
              <a:defRPr sz="1100"/>
            </a:lvl4pPr>
            <a:lvl5pPr>
              <a:defRPr sz="1100"/>
            </a:lvl5pPr>
          </a:lstStyle>
          <a:p>
            <a:pPr lvl="0"/>
            <a:r>
              <a:rPr lang="en-US" dirty="0"/>
              <a:t>Click to edit Master text styles</a:t>
            </a:r>
          </a:p>
        </p:txBody>
      </p:sp>
      <p:sp>
        <p:nvSpPr>
          <p:cNvPr id="23" name="Text Placeholder 7"/>
          <p:cNvSpPr>
            <a:spLocks noGrp="1"/>
          </p:cNvSpPr>
          <p:nvPr>
            <p:ph type="body" sz="quarter" idx="19"/>
          </p:nvPr>
        </p:nvSpPr>
        <p:spPr>
          <a:xfrm>
            <a:off x="135132" y="3581400"/>
            <a:ext cx="2840030" cy="1295400"/>
          </a:xfrm>
          <a:prstGeom prst="rect">
            <a:avLst/>
          </a:prstGeom>
        </p:spPr>
        <p:txBody>
          <a:bodyPr vert="horz"/>
          <a:lstStyle>
            <a:lvl1pPr marL="342900" indent="-342900">
              <a:buFont typeface="Arial" panose="020B0604020202020204" pitchFamily="34" charset="0"/>
              <a:buChar char="•"/>
              <a:defRPr sz="1100"/>
            </a:lvl1pPr>
            <a:lvl2pPr>
              <a:defRPr sz="1100"/>
            </a:lvl2pPr>
            <a:lvl3pPr>
              <a:defRPr sz="1100"/>
            </a:lvl3pPr>
            <a:lvl4pPr>
              <a:defRPr sz="1100"/>
            </a:lvl4pPr>
            <a:lvl5pPr>
              <a:defRPr sz="1100"/>
            </a:lvl5pPr>
          </a:lstStyle>
          <a:p>
            <a:pPr lvl="0"/>
            <a:r>
              <a:rPr lang="en-US" dirty="0"/>
              <a:t>Click to edit Master text styles</a:t>
            </a:r>
          </a:p>
        </p:txBody>
      </p:sp>
      <p:sp>
        <p:nvSpPr>
          <p:cNvPr id="24" name="Text Placeholder 7"/>
          <p:cNvSpPr>
            <a:spLocks noGrp="1"/>
          </p:cNvSpPr>
          <p:nvPr>
            <p:ph type="body" sz="quarter" idx="20"/>
          </p:nvPr>
        </p:nvSpPr>
        <p:spPr>
          <a:xfrm>
            <a:off x="3175592" y="3594100"/>
            <a:ext cx="2840030" cy="1295400"/>
          </a:xfrm>
          <a:prstGeom prst="rect">
            <a:avLst/>
          </a:prstGeom>
        </p:spPr>
        <p:txBody>
          <a:bodyPr vert="horz"/>
          <a:lstStyle>
            <a:lvl1pPr marL="342900" indent="-342900">
              <a:buFont typeface="Courier New" panose="02070309020205020404" pitchFamily="49" charset="0"/>
              <a:buChar char="o"/>
              <a:defRPr sz="1100"/>
            </a:lvl1pPr>
            <a:lvl2pPr>
              <a:defRPr sz="1100"/>
            </a:lvl2pPr>
            <a:lvl3pPr>
              <a:defRPr sz="1100"/>
            </a:lvl3pPr>
            <a:lvl4pPr>
              <a:defRPr sz="1100"/>
            </a:lvl4pPr>
            <a:lvl5pPr>
              <a:defRPr sz="1100"/>
            </a:lvl5pPr>
          </a:lstStyle>
          <a:p>
            <a:pPr lvl="0"/>
            <a:r>
              <a:rPr lang="en-US" dirty="0"/>
              <a:t>Click to edit Master text styles</a:t>
            </a:r>
          </a:p>
        </p:txBody>
      </p:sp>
      <p:sp>
        <p:nvSpPr>
          <p:cNvPr id="25" name="Text Placeholder 7"/>
          <p:cNvSpPr>
            <a:spLocks noGrp="1"/>
          </p:cNvSpPr>
          <p:nvPr>
            <p:ph type="body" sz="quarter" idx="21"/>
          </p:nvPr>
        </p:nvSpPr>
        <p:spPr>
          <a:xfrm>
            <a:off x="6249834" y="3594100"/>
            <a:ext cx="2840030" cy="2578100"/>
          </a:xfrm>
          <a:prstGeom prst="rect">
            <a:avLst/>
          </a:prstGeom>
        </p:spPr>
        <p:txBody>
          <a:bodyPr vert="horz"/>
          <a:lstStyle>
            <a:lvl1pPr marL="0" indent="0">
              <a:buFont typeface="Wingdings" panose="05000000000000000000" pitchFamily="2" charset="2"/>
              <a:buNone/>
              <a:defRPr sz="1100"/>
            </a:lvl1pPr>
            <a:lvl2pPr>
              <a:defRPr sz="1100"/>
            </a:lvl2pPr>
            <a:lvl3pPr>
              <a:defRPr sz="1100"/>
            </a:lvl3pPr>
            <a:lvl4pPr>
              <a:defRPr sz="1100"/>
            </a:lvl4pPr>
            <a:lvl5pPr>
              <a:defRPr sz="1100"/>
            </a:lvl5pPr>
          </a:lstStyle>
          <a:p>
            <a:pPr lvl="0"/>
            <a:r>
              <a:rPr lang="en-US" dirty="0"/>
              <a:t>Click to edit Master text styles</a:t>
            </a:r>
          </a:p>
        </p:txBody>
      </p:sp>
      <p:sp>
        <p:nvSpPr>
          <p:cNvPr id="28" name="Text Placeholder 7"/>
          <p:cNvSpPr>
            <a:spLocks noGrp="1"/>
          </p:cNvSpPr>
          <p:nvPr>
            <p:ph type="body" sz="quarter" idx="22"/>
          </p:nvPr>
        </p:nvSpPr>
        <p:spPr>
          <a:xfrm>
            <a:off x="152024" y="5156200"/>
            <a:ext cx="2840030" cy="1003300"/>
          </a:xfrm>
          <a:prstGeom prst="rect">
            <a:avLst/>
          </a:prstGeom>
        </p:spPr>
        <p:txBody>
          <a:bodyPr vert="horz"/>
          <a:lstStyle>
            <a:lvl1pPr marL="342900" indent="-342900">
              <a:buFont typeface="Wingdings" panose="05000000000000000000" pitchFamily="2" charset="2"/>
              <a:buChar char="ü"/>
              <a:defRPr sz="1100"/>
            </a:lvl1pPr>
            <a:lvl2pPr>
              <a:defRPr sz="1100"/>
            </a:lvl2pPr>
            <a:lvl3pPr>
              <a:defRPr sz="1100"/>
            </a:lvl3pPr>
            <a:lvl4pPr>
              <a:defRPr sz="1100"/>
            </a:lvl4pPr>
            <a:lvl5pPr>
              <a:defRPr sz="1100"/>
            </a:lvl5pPr>
          </a:lstStyle>
          <a:p>
            <a:pPr lvl="0"/>
            <a:r>
              <a:rPr lang="en-US" dirty="0"/>
              <a:t>Click to edit Master text styles</a:t>
            </a:r>
          </a:p>
        </p:txBody>
      </p:sp>
      <p:sp>
        <p:nvSpPr>
          <p:cNvPr id="29" name="Text Placeholder 7"/>
          <p:cNvSpPr>
            <a:spLocks noGrp="1"/>
          </p:cNvSpPr>
          <p:nvPr>
            <p:ph type="body" sz="quarter" idx="23"/>
          </p:nvPr>
        </p:nvSpPr>
        <p:spPr>
          <a:xfrm>
            <a:off x="3192483" y="5168900"/>
            <a:ext cx="2840030" cy="1003300"/>
          </a:xfrm>
          <a:prstGeom prst="rect">
            <a:avLst/>
          </a:prstGeom>
        </p:spPr>
        <p:txBody>
          <a:bodyPr vert="horz"/>
          <a:lstStyle>
            <a:lvl1pPr marL="342900" indent="-342900">
              <a:buFont typeface="Courier New" panose="02070309020205020404" pitchFamily="49" charset="0"/>
              <a:buChar char="o"/>
              <a:defRPr sz="1100"/>
            </a:lvl1pPr>
            <a:lvl2pPr>
              <a:defRPr sz="1100"/>
            </a:lvl2pPr>
            <a:lvl3pPr>
              <a:defRPr sz="1100"/>
            </a:lvl3pPr>
            <a:lvl4pPr>
              <a:defRPr sz="1100"/>
            </a:lvl4pPr>
            <a:lvl5pPr>
              <a:defRPr sz="1100"/>
            </a:lvl5pPr>
          </a:lstStyle>
          <a:p>
            <a:pPr lvl="0"/>
            <a:r>
              <a:rPr lang="en-US" dirty="0"/>
              <a:t>Click to edit Master text styles</a:t>
            </a:r>
          </a:p>
        </p:txBody>
      </p:sp>
      <p:sp>
        <p:nvSpPr>
          <p:cNvPr id="31" name="Text Placeholder 7"/>
          <p:cNvSpPr>
            <a:spLocks noGrp="1"/>
          </p:cNvSpPr>
          <p:nvPr>
            <p:ph type="body" sz="quarter" idx="24"/>
          </p:nvPr>
        </p:nvSpPr>
        <p:spPr>
          <a:xfrm>
            <a:off x="9340968" y="1765300"/>
            <a:ext cx="2723745" cy="3949700"/>
          </a:xfrm>
          <a:prstGeom prst="rect">
            <a:avLst/>
          </a:prstGeom>
        </p:spPr>
        <p:txBody>
          <a:bodyPr vert="horz"/>
          <a:lstStyle>
            <a:lvl1pPr marL="0" indent="0">
              <a:buFont typeface="Wingdings" panose="05000000000000000000" pitchFamily="2" charset="2"/>
              <a:buNone/>
              <a:defRPr sz="1100"/>
            </a:lvl1pPr>
            <a:lvl2pPr>
              <a:defRPr sz="1100"/>
            </a:lvl2pPr>
            <a:lvl3pPr>
              <a:defRPr sz="1100"/>
            </a:lvl3pPr>
            <a:lvl4pPr>
              <a:defRPr sz="1100"/>
            </a:lvl4pPr>
            <a:lvl5pPr>
              <a:defRPr sz="1100"/>
            </a:lvl5pPr>
          </a:lstStyle>
          <a:p>
            <a:pPr lvl="0"/>
            <a:r>
              <a:rPr lang="en-US" dirty="0"/>
              <a:t>Click to edit Master text styles</a:t>
            </a:r>
          </a:p>
        </p:txBody>
      </p:sp>
    </p:spTree>
    <p:extLst>
      <p:ext uri="{BB962C8B-B14F-4D97-AF65-F5344CB8AC3E}">
        <p14:creationId xmlns:p14="http://schemas.microsoft.com/office/powerpoint/2010/main" val="29541743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a:xfrm>
            <a:off x="506743" y="6358518"/>
            <a:ext cx="5564041" cy="232782"/>
          </a:xfrm>
          <a:prstGeom prst="rect">
            <a:avLst/>
          </a:prstGeom>
          <a:ln/>
        </p:spPr>
        <p:txBody>
          <a:bodyPr/>
          <a:lstStyle>
            <a:lvl1pPr>
              <a:defRPr/>
            </a:lvl1pPr>
          </a:lstStyle>
          <a:p>
            <a:pPr defTabSz="457200">
              <a:defRPr/>
            </a:pPr>
            <a:r>
              <a:rPr lang="en-US" dirty="0">
                <a:solidFill>
                  <a:srgbClr val="8C919A">
                    <a:lumMod val="50000"/>
                  </a:srgbClr>
                </a:solidFill>
                <a:latin typeface="Calibri"/>
              </a:rPr>
              <a:t>How to Sell Cyber Security Services</a:t>
            </a:r>
          </a:p>
        </p:txBody>
      </p:sp>
      <p:sp>
        <p:nvSpPr>
          <p:cNvPr id="5" name="Rectangle 6"/>
          <p:cNvSpPr>
            <a:spLocks noGrp="1" noChangeArrowheads="1"/>
          </p:cNvSpPr>
          <p:nvPr>
            <p:ph type="sldNum" sz="quarter" idx="11"/>
          </p:nvPr>
        </p:nvSpPr>
        <p:spPr>
          <a:xfrm>
            <a:off x="11370329" y="6397965"/>
            <a:ext cx="204676" cy="153888"/>
          </a:xfrm>
          <a:prstGeom prst="rect">
            <a:avLst/>
          </a:prstGeom>
          <a:ln/>
        </p:spPr>
        <p:txBody>
          <a:bodyPr/>
          <a:lstStyle>
            <a:lvl1pPr>
              <a:defRPr/>
            </a:lvl1pPr>
          </a:lstStyle>
          <a:p>
            <a:pPr defTabSz="457200">
              <a:defRPr/>
            </a:pPr>
            <a:fld id="{446C9BED-6FD4-4BA4-B6B0-4A26058AC9EF}" type="slidenum">
              <a:rPr lang="en-US" smtClean="0">
                <a:solidFill>
                  <a:srgbClr val="FFFFFF"/>
                </a:solidFill>
                <a:latin typeface="Calibri"/>
              </a:rPr>
              <a:pPr defTabSz="457200">
                <a:defRPr/>
              </a:pPr>
              <a:t>‹#›</a:t>
            </a:fld>
            <a:endParaRPr lang="en-US" dirty="0">
              <a:solidFill>
                <a:srgbClr val="FFFFFF"/>
              </a:solidFill>
              <a:latin typeface="Calibri"/>
            </a:endParaRPr>
          </a:p>
        </p:txBody>
      </p:sp>
    </p:spTree>
    <p:custDataLst>
      <p:tags r:id="rId1"/>
    </p:custDataLst>
    <p:extLst>
      <p:ext uri="{BB962C8B-B14F-4D97-AF65-F5344CB8AC3E}">
        <p14:creationId xmlns:p14="http://schemas.microsoft.com/office/powerpoint/2010/main" val="9940785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324076" y="6490755"/>
            <a:ext cx="2837762" cy="365125"/>
          </a:xfrm>
          <a:prstGeom prst="rect">
            <a:avLst/>
          </a:prstGeom>
        </p:spPr>
        <p:txBody>
          <a:bodyPr anchor="ctr" anchorCtr="0"/>
          <a:lstStyle>
            <a:lvl1pPr algn="r">
              <a:defRPr sz="1200" baseline="0">
                <a:solidFill>
                  <a:schemeClr val="tx2"/>
                </a:solidFill>
              </a:defRPr>
            </a:lvl1pPr>
          </a:lstStyle>
          <a:p>
            <a:pPr defTabSz="457200"/>
            <a:endParaRPr lang="en-US" dirty="0">
              <a:solidFill>
                <a:srgbClr val="585858"/>
              </a:solidFill>
              <a:latin typeface="Calibri"/>
            </a:endParaRPr>
          </a:p>
        </p:txBody>
      </p:sp>
      <p:sp>
        <p:nvSpPr>
          <p:cNvPr id="5" name="Footer Placeholder 4"/>
          <p:cNvSpPr>
            <a:spLocks noGrp="1"/>
          </p:cNvSpPr>
          <p:nvPr>
            <p:ph type="ftr" sz="quarter" idx="11"/>
          </p:nvPr>
        </p:nvSpPr>
        <p:spPr>
          <a:xfrm>
            <a:off x="0" y="6493689"/>
            <a:ext cx="3851249" cy="365125"/>
          </a:xfrm>
          <a:prstGeom prst="rect">
            <a:avLst/>
          </a:prstGeom>
        </p:spPr>
        <p:txBody>
          <a:bodyPr anchor="ctr" anchorCtr="0"/>
          <a:lstStyle>
            <a:lvl1pPr>
              <a:defRPr sz="1200" baseline="0">
                <a:solidFill>
                  <a:schemeClr val="tx2"/>
                </a:solidFill>
              </a:defRPr>
            </a:lvl1pPr>
          </a:lstStyle>
          <a:p>
            <a:pPr defTabSz="457200"/>
            <a:r>
              <a:rPr lang="en-US" dirty="0">
                <a:solidFill>
                  <a:srgbClr val="585858"/>
                </a:solidFill>
                <a:latin typeface="Calibri"/>
              </a:rPr>
              <a:t>How to Sell Cyber Security Services</a:t>
            </a:r>
          </a:p>
        </p:txBody>
      </p:sp>
      <p:sp>
        <p:nvSpPr>
          <p:cNvPr id="8" name="Text Placeholder 7"/>
          <p:cNvSpPr>
            <a:spLocks noGrp="1"/>
          </p:cNvSpPr>
          <p:nvPr>
            <p:ph type="body" sz="quarter" idx="12"/>
          </p:nvPr>
        </p:nvSpPr>
        <p:spPr>
          <a:xfrm>
            <a:off x="118241" y="1460500"/>
            <a:ext cx="2840030" cy="1435100"/>
          </a:xfrm>
          <a:prstGeom prst="rect">
            <a:avLst/>
          </a:prstGeom>
        </p:spPr>
        <p:txBody>
          <a:bodyPr vert="horz"/>
          <a:lstStyle>
            <a:lvl1pPr marL="342900" indent="-342900">
              <a:buFont typeface="Wingdings" panose="05000000000000000000" pitchFamily="2" charset="2"/>
              <a:buChar char="ü"/>
              <a:defRPr sz="1100"/>
            </a:lvl1pPr>
            <a:lvl2pPr>
              <a:defRPr sz="1100"/>
            </a:lvl2pPr>
            <a:lvl3pPr>
              <a:defRPr sz="1100"/>
            </a:lvl3pPr>
            <a:lvl4pPr>
              <a:defRPr sz="1100"/>
            </a:lvl4pPr>
            <a:lvl5pPr>
              <a:defRPr sz="1100"/>
            </a:lvl5pPr>
          </a:lstStyle>
          <a:p>
            <a:pPr lvl="0"/>
            <a:r>
              <a:rPr lang="en-US" dirty="0"/>
              <a:t>Click to edit Master text styles</a:t>
            </a:r>
          </a:p>
        </p:txBody>
      </p:sp>
      <p:sp>
        <p:nvSpPr>
          <p:cNvPr id="7" name="Text Placeholder 6"/>
          <p:cNvSpPr>
            <a:spLocks noGrp="1"/>
          </p:cNvSpPr>
          <p:nvPr>
            <p:ph type="body" sz="quarter" idx="16"/>
          </p:nvPr>
        </p:nvSpPr>
        <p:spPr>
          <a:xfrm>
            <a:off x="2381693" y="63500"/>
            <a:ext cx="5270130" cy="368300"/>
          </a:xfrm>
          <a:prstGeom prst="rect">
            <a:avLst/>
          </a:prstGeom>
        </p:spPr>
        <p:txBody>
          <a:bodyPr/>
          <a:lstStyle>
            <a:lvl1pPr marL="0" indent="0">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marL="1828800" indent="0">
              <a:buNone/>
              <a:defRPr sz="1800">
                <a:solidFill>
                  <a:schemeClr val="bg1"/>
                </a:solidFill>
              </a:defRPr>
            </a:lvl5pPr>
          </a:lstStyle>
          <a:p>
            <a:pPr lvl="0"/>
            <a:r>
              <a:rPr lang="en-US" dirty="0"/>
              <a:t>Click to edit Master text style</a:t>
            </a:r>
          </a:p>
        </p:txBody>
      </p:sp>
      <p:sp>
        <p:nvSpPr>
          <p:cNvPr id="20" name="Subtitle 2"/>
          <p:cNvSpPr>
            <a:spLocks noGrp="1"/>
          </p:cNvSpPr>
          <p:nvPr>
            <p:ph type="subTitle" idx="1"/>
          </p:nvPr>
        </p:nvSpPr>
        <p:spPr>
          <a:xfrm>
            <a:off x="9492991" y="65862"/>
            <a:ext cx="2521048" cy="365938"/>
          </a:xfrm>
          <a:prstGeom prst="rect">
            <a:avLst/>
          </a:prstGeom>
        </p:spPr>
        <p:txBody>
          <a:bodyPr/>
          <a:lstStyle>
            <a:lvl1pPr marL="0" indent="0" algn="r">
              <a:buNone/>
              <a:defRPr sz="1200" b="1" i="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1" name="Text Placeholder 7"/>
          <p:cNvSpPr>
            <a:spLocks noGrp="1"/>
          </p:cNvSpPr>
          <p:nvPr>
            <p:ph type="body" sz="quarter" idx="17"/>
          </p:nvPr>
        </p:nvSpPr>
        <p:spPr>
          <a:xfrm>
            <a:off x="3158700" y="1473200"/>
            <a:ext cx="2840030" cy="1435100"/>
          </a:xfrm>
          <a:prstGeom prst="rect">
            <a:avLst/>
          </a:prstGeom>
        </p:spPr>
        <p:txBody>
          <a:bodyPr vert="horz"/>
          <a:lstStyle>
            <a:lvl1pPr marL="342900" indent="-342900">
              <a:buFont typeface="Arial" panose="020B0604020202020204" pitchFamily="34" charset="0"/>
              <a:buChar char="•"/>
              <a:defRPr sz="1100"/>
            </a:lvl1pPr>
            <a:lvl2pPr>
              <a:defRPr sz="1100"/>
            </a:lvl2pPr>
            <a:lvl3pPr>
              <a:defRPr sz="1100"/>
            </a:lvl3pPr>
            <a:lvl4pPr>
              <a:defRPr sz="1100"/>
            </a:lvl4pPr>
            <a:lvl5pPr>
              <a:defRPr sz="1100"/>
            </a:lvl5pPr>
          </a:lstStyle>
          <a:p>
            <a:pPr lvl="0"/>
            <a:r>
              <a:rPr lang="en-US" dirty="0"/>
              <a:t>Click to edit Master text styles</a:t>
            </a:r>
          </a:p>
        </p:txBody>
      </p:sp>
      <p:sp>
        <p:nvSpPr>
          <p:cNvPr id="22" name="Text Placeholder 7"/>
          <p:cNvSpPr>
            <a:spLocks noGrp="1"/>
          </p:cNvSpPr>
          <p:nvPr>
            <p:ph type="body" sz="quarter" idx="18"/>
          </p:nvPr>
        </p:nvSpPr>
        <p:spPr>
          <a:xfrm>
            <a:off x="6232943" y="1473200"/>
            <a:ext cx="2840030" cy="1435100"/>
          </a:xfrm>
          <a:prstGeom prst="rect">
            <a:avLst/>
          </a:prstGeom>
        </p:spPr>
        <p:txBody>
          <a:bodyPr vert="horz"/>
          <a:lstStyle>
            <a:lvl1pPr marL="342900" indent="-342900">
              <a:buFont typeface="Wingdings" panose="05000000000000000000" pitchFamily="2" charset="2"/>
              <a:buChar char="ü"/>
              <a:defRPr sz="1100"/>
            </a:lvl1pPr>
            <a:lvl2pPr>
              <a:defRPr sz="1100"/>
            </a:lvl2pPr>
            <a:lvl3pPr>
              <a:defRPr sz="1100"/>
            </a:lvl3pPr>
            <a:lvl4pPr>
              <a:defRPr sz="1100"/>
            </a:lvl4pPr>
            <a:lvl5pPr>
              <a:defRPr sz="1100"/>
            </a:lvl5pPr>
          </a:lstStyle>
          <a:p>
            <a:pPr lvl="0"/>
            <a:r>
              <a:rPr lang="en-US" dirty="0"/>
              <a:t>Click to edit Master text styles</a:t>
            </a:r>
          </a:p>
        </p:txBody>
      </p:sp>
      <p:sp>
        <p:nvSpPr>
          <p:cNvPr id="23" name="Text Placeholder 7"/>
          <p:cNvSpPr>
            <a:spLocks noGrp="1"/>
          </p:cNvSpPr>
          <p:nvPr>
            <p:ph type="body" sz="quarter" idx="19"/>
          </p:nvPr>
        </p:nvSpPr>
        <p:spPr>
          <a:xfrm>
            <a:off x="135132" y="3581400"/>
            <a:ext cx="2840030" cy="1295400"/>
          </a:xfrm>
          <a:prstGeom prst="rect">
            <a:avLst/>
          </a:prstGeom>
        </p:spPr>
        <p:txBody>
          <a:bodyPr vert="horz"/>
          <a:lstStyle>
            <a:lvl1pPr marL="342900" indent="-342900">
              <a:buFont typeface="Arial" panose="020B0604020202020204" pitchFamily="34" charset="0"/>
              <a:buChar char="•"/>
              <a:defRPr sz="1100"/>
            </a:lvl1pPr>
            <a:lvl2pPr>
              <a:defRPr sz="1100"/>
            </a:lvl2pPr>
            <a:lvl3pPr>
              <a:defRPr sz="1100"/>
            </a:lvl3pPr>
            <a:lvl4pPr>
              <a:defRPr sz="1100"/>
            </a:lvl4pPr>
            <a:lvl5pPr>
              <a:defRPr sz="1100"/>
            </a:lvl5pPr>
          </a:lstStyle>
          <a:p>
            <a:pPr lvl="0"/>
            <a:r>
              <a:rPr lang="en-US" dirty="0"/>
              <a:t>Click to edit Master text styles</a:t>
            </a:r>
          </a:p>
        </p:txBody>
      </p:sp>
      <p:sp>
        <p:nvSpPr>
          <p:cNvPr id="24" name="Text Placeholder 7"/>
          <p:cNvSpPr>
            <a:spLocks noGrp="1"/>
          </p:cNvSpPr>
          <p:nvPr>
            <p:ph type="body" sz="quarter" idx="20"/>
          </p:nvPr>
        </p:nvSpPr>
        <p:spPr>
          <a:xfrm>
            <a:off x="3175592" y="3594100"/>
            <a:ext cx="2840030" cy="1295400"/>
          </a:xfrm>
          <a:prstGeom prst="rect">
            <a:avLst/>
          </a:prstGeom>
        </p:spPr>
        <p:txBody>
          <a:bodyPr vert="horz"/>
          <a:lstStyle>
            <a:lvl1pPr marL="342900" indent="-342900">
              <a:buFont typeface="Courier New" panose="02070309020205020404" pitchFamily="49" charset="0"/>
              <a:buChar char="o"/>
              <a:defRPr sz="1100"/>
            </a:lvl1pPr>
            <a:lvl2pPr>
              <a:defRPr sz="1100"/>
            </a:lvl2pPr>
            <a:lvl3pPr>
              <a:defRPr sz="1100"/>
            </a:lvl3pPr>
            <a:lvl4pPr>
              <a:defRPr sz="1100"/>
            </a:lvl4pPr>
            <a:lvl5pPr>
              <a:defRPr sz="1100"/>
            </a:lvl5pPr>
          </a:lstStyle>
          <a:p>
            <a:pPr lvl="0"/>
            <a:r>
              <a:rPr lang="en-US" dirty="0"/>
              <a:t>Click to edit Master text styles</a:t>
            </a:r>
          </a:p>
        </p:txBody>
      </p:sp>
      <p:sp>
        <p:nvSpPr>
          <p:cNvPr id="25" name="Text Placeholder 7"/>
          <p:cNvSpPr>
            <a:spLocks noGrp="1"/>
          </p:cNvSpPr>
          <p:nvPr>
            <p:ph type="body" sz="quarter" idx="21"/>
          </p:nvPr>
        </p:nvSpPr>
        <p:spPr>
          <a:xfrm>
            <a:off x="6249834" y="3594100"/>
            <a:ext cx="2840030" cy="2578100"/>
          </a:xfrm>
          <a:prstGeom prst="rect">
            <a:avLst/>
          </a:prstGeom>
        </p:spPr>
        <p:txBody>
          <a:bodyPr vert="horz"/>
          <a:lstStyle>
            <a:lvl1pPr marL="0" indent="0">
              <a:buFont typeface="Wingdings" panose="05000000000000000000" pitchFamily="2" charset="2"/>
              <a:buNone/>
              <a:defRPr sz="1100"/>
            </a:lvl1pPr>
            <a:lvl2pPr>
              <a:defRPr sz="1100"/>
            </a:lvl2pPr>
            <a:lvl3pPr>
              <a:defRPr sz="1100"/>
            </a:lvl3pPr>
            <a:lvl4pPr>
              <a:defRPr sz="1100"/>
            </a:lvl4pPr>
            <a:lvl5pPr>
              <a:defRPr sz="1100"/>
            </a:lvl5pPr>
          </a:lstStyle>
          <a:p>
            <a:pPr lvl="0"/>
            <a:r>
              <a:rPr lang="en-US" dirty="0"/>
              <a:t>Click to edit Master text styles</a:t>
            </a:r>
          </a:p>
        </p:txBody>
      </p:sp>
      <p:sp>
        <p:nvSpPr>
          <p:cNvPr id="28" name="Text Placeholder 7"/>
          <p:cNvSpPr>
            <a:spLocks noGrp="1"/>
          </p:cNvSpPr>
          <p:nvPr>
            <p:ph type="body" sz="quarter" idx="22"/>
          </p:nvPr>
        </p:nvSpPr>
        <p:spPr>
          <a:xfrm>
            <a:off x="152024" y="5156200"/>
            <a:ext cx="2840030" cy="1003300"/>
          </a:xfrm>
          <a:prstGeom prst="rect">
            <a:avLst/>
          </a:prstGeom>
        </p:spPr>
        <p:txBody>
          <a:bodyPr vert="horz"/>
          <a:lstStyle>
            <a:lvl1pPr marL="342900" indent="-342900">
              <a:buFont typeface="Wingdings" panose="05000000000000000000" pitchFamily="2" charset="2"/>
              <a:buChar char="ü"/>
              <a:defRPr sz="1100"/>
            </a:lvl1pPr>
            <a:lvl2pPr>
              <a:defRPr sz="1100"/>
            </a:lvl2pPr>
            <a:lvl3pPr>
              <a:defRPr sz="1100"/>
            </a:lvl3pPr>
            <a:lvl4pPr>
              <a:defRPr sz="1100"/>
            </a:lvl4pPr>
            <a:lvl5pPr>
              <a:defRPr sz="1100"/>
            </a:lvl5pPr>
          </a:lstStyle>
          <a:p>
            <a:pPr lvl="0"/>
            <a:r>
              <a:rPr lang="en-US" dirty="0"/>
              <a:t>Click to edit Master text styles</a:t>
            </a:r>
          </a:p>
        </p:txBody>
      </p:sp>
      <p:sp>
        <p:nvSpPr>
          <p:cNvPr id="29" name="Text Placeholder 7"/>
          <p:cNvSpPr>
            <a:spLocks noGrp="1"/>
          </p:cNvSpPr>
          <p:nvPr>
            <p:ph type="body" sz="quarter" idx="23"/>
          </p:nvPr>
        </p:nvSpPr>
        <p:spPr>
          <a:xfrm>
            <a:off x="3192483" y="5168900"/>
            <a:ext cx="2840030" cy="1003300"/>
          </a:xfrm>
          <a:prstGeom prst="rect">
            <a:avLst/>
          </a:prstGeom>
        </p:spPr>
        <p:txBody>
          <a:bodyPr vert="horz"/>
          <a:lstStyle>
            <a:lvl1pPr marL="342900" indent="-342900">
              <a:buFont typeface="Courier New" panose="02070309020205020404" pitchFamily="49" charset="0"/>
              <a:buChar char="o"/>
              <a:defRPr sz="1100"/>
            </a:lvl1pPr>
            <a:lvl2pPr>
              <a:defRPr sz="1100"/>
            </a:lvl2pPr>
            <a:lvl3pPr>
              <a:defRPr sz="1100"/>
            </a:lvl3pPr>
            <a:lvl4pPr>
              <a:defRPr sz="1100"/>
            </a:lvl4pPr>
            <a:lvl5pPr>
              <a:defRPr sz="1100"/>
            </a:lvl5pPr>
          </a:lstStyle>
          <a:p>
            <a:pPr lvl="0"/>
            <a:r>
              <a:rPr lang="en-US" dirty="0"/>
              <a:t>Click to edit Master text styles</a:t>
            </a:r>
          </a:p>
        </p:txBody>
      </p:sp>
      <p:sp>
        <p:nvSpPr>
          <p:cNvPr id="31" name="Text Placeholder 7"/>
          <p:cNvSpPr>
            <a:spLocks noGrp="1"/>
          </p:cNvSpPr>
          <p:nvPr>
            <p:ph type="body" sz="quarter" idx="24"/>
          </p:nvPr>
        </p:nvSpPr>
        <p:spPr>
          <a:xfrm>
            <a:off x="9340968" y="1765300"/>
            <a:ext cx="2723745" cy="3949700"/>
          </a:xfrm>
          <a:prstGeom prst="rect">
            <a:avLst/>
          </a:prstGeom>
        </p:spPr>
        <p:txBody>
          <a:bodyPr vert="horz"/>
          <a:lstStyle>
            <a:lvl1pPr marL="0" indent="0">
              <a:buFont typeface="Wingdings" panose="05000000000000000000" pitchFamily="2" charset="2"/>
              <a:buNone/>
              <a:defRPr sz="1100"/>
            </a:lvl1pPr>
            <a:lvl2pPr>
              <a:defRPr sz="1100"/>
            </a:lvl2pPr>
            <a:lvl3pPr>
              <a:defRPr sz="1100"/>
            </a:lvl3pPr>
            <a:lvl4pPr>
              <a:defRPr sz="1100"/>
            </a:lvl4pPr>
            <a:lvl5pPr>
              <a:defRPr sz="1100"/>
            </a:lvl5pPr>
          </a:lstStyle>
          <a:p>
            <a:pPr lvl="0"/>
            <a:r>
              <a:rPr lang="en-US" dirty="0"/>
              <a:t>Click to edit Master text styles</a:t>
            </a:r>
          </a:p>
        </p:txBody>
      </p:sp>
    </p:spTree>
    <p:extLst>
      <p:ext uri="{BB962C8B-B14F-4D97-AF65-F5344CB8AC3E}">
        <p14:creationId xmlns:p14="http://schemas.microsoft.com/office/powerpoint/2010/main" val="16646525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a:xfrm>
            <a:off x="506743" y="6358518"/>
            <a:ext cx="5564041" cy="232782"/>
          </a:xfrm>
          <a:prstGeom prst="rect">
            <a:avLst/>
          </a:prstGeom>
          <a:ln/>
        </p:spPr>
        <p:txBody>
          <a:bodyPr/>
          <a:lstStyle>
            <a:lvl1pPr>
              <a:defRPr/>
            </a:lvl1pPr>
          </a:lstStyle>
          <a:p>
            <a:pPr defTabSz="457200">
              <a:defRPr/>
            </a:pPr>
            <a:r>
              <a:rPr lang="en-US" dirty="0">
                <a:solidFill>
                  <a:srgbClr val="8C919A">
                    <a:lumMod val="50000"/>
                  </a:srgbClr>
                </a:solidFill>
                <a:latin typeface="Calibri"/>
              </a:rPr>
              <a:t>How to Sell Cyber Security Services</a:t>
            </a:r>
          </a:p>
        </p:txBody>
      </p:sp>
      <p:sp>
        <p:nvSpPr>
          <p:cNvPr id="5" name="Rectangle 6"/>
          <p:cNvSpPr>
            <a:spLocks noGrp="1" noChangeArrowheads="1"/>
          </p:cNvSpPr>
          <p:nvPr>
            <p:ph type="sldNum" sz="quarter" idx="11"/>
          </p:nvPr>
        </p:nvSpPr>
        <p:spPr>
          <a:xfrm>
            <a:off x="11370329" y="6397965"/>
            <a:ext cx="204676" cy="153888"/>
          </a:xfrm>
          <a:prstGeom prst="rect">
            <a:avLst/>
          </a:prstGeom>
          <a:ln/>
        </p:spPr>
        <p:txBody>
          <a:bodyPr/>
          <a:lstStyle>
            <a:lvl1pPr>
              <a:defRPr/>
            </a:lvl1pPr>
          </a:lstStyle>
          <a:p>
            <a:pPr defTabSz="457200">
              <a:defRPr/>
            </a:pPr>
            <a:fld id="{446C9BED-6FD4-4BA4-B6B0-4A26058AC9EF}" type="slidenum">
              <a:rPr lang="en-US" smtClean="0">
                <a:solidFill>
                  <a:srgbClr val="FFFFFF"/>
                </a:solidFill>
                <a:latin typeface="Calibri"/>
              </a:rPr>
              <a:pPr defTabSz="457200">
                <a:defRPr/>
              </a:pPr>
              <a:t>‹#›</a:t>
            </a:fld>
            <a:endParaRPr lang="en-US" dirty="0">
              <a:solidFill>
                <a:srgbClr val="FFFFFF"/>
              </a:solidFill>
              <a:latin typeface="Calibri"/>
            </a:endParaRPr>
          </a:p>
        </p:txBody>
      </p:sp>
    </p:spTree>
    <p:custDataLst>
      <p:tags r:id="rId1"/>
    </p:custDataLst>
    <p:extLst>
      <p:ext uri="{BB962C8B-B14F-4D97-AF65-F5344CB8AC3E}">
        <p14:creationId xmlns:p14="http://schemas.microsoft.com/office/powerpoint/2010/main" val="3809479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CoBranded">
    <p:spTree>
      <p:nvGrpSpPr>
        <p:cNvPr id="1" name=""/>
        <p:cNvGrpSpPr/>
        <p:nvPr/>
      </p:nvGrpSpPr>
      <p:grpSpPr>
        <a:xfrm>
          <a:off x="0" y="0"/>
          <a:ext cx="0" cy="0"/>
          <a:chOff x="0" y="0"/>
          <a:chExt cx="0" cy="0"/>
        </a:xfrm>
      </p:grpSpPr>
      <p:grpSp>
        <p:nvGrpSpPr>
          <p:cNvPr id="31" name="Group 30"/>
          <p:cNvGrpSpPr/>
          <p:nvPr/>
        </p:nvGrpSpPr>
        <p:grpSpPr bwMode="ltGray">
          <a:xfrm>
            <a:off x="818201" y="178279"/>
            <a:ext cx="11081806" cy="2845277"/>
            <a:chOff x="610410" y="178278"/>
            <a:chExt cx="8331967" cy="2845278"/>
          </a:xfrm>
        </p:grpSpPr>
        <p:sp>
          <p:nvSpPr>
            <p:cNvPr id="32" name="Rectangle 31"/>
            <p:cNvSpPr/>
            <p:nvPr/>
          </p:nvSpPr>
          <p:spPr bwMode="ltGray">
            <a:xfrm>
              <a:off x="7760115" y="178278"/>
              <a:ext cx="1182262" cy="1193799"/>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3" name="Rectangle 32"/>
            <p:cNvSpPr/>
            <p:nvPr/>
          </p:nvSpPr>
          <p:spPr bwMode="ltGray">
            <a:xfrm>
              <a:off x="7342753" y="1065916"/>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4" name="Rectangle 33"/>
            <p:cNvSpPr/>
            <p:nvPr/>
          </p:nvSpPr>
          <p:spPr bwMode="ltGray">
            <a:xfrm>
              <a:off x="6727716" y="943452"/>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5" name="Rectangle 34"/>
            <p:cNvSpPr/>
            <p:nvPr/>
          </p:nvSpPr>
          <p:spPr bwMode="ltGray">
            <a:xfrm>
              <a:off x="7342754" y="1065916"/>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6" name="Rectangle 23"/>
            <p:cNvSpPr/>
            <p:nvPr/>
          </p:nvSpPr>
          <p:spPr bwMode="ltGray">
            <a:xfrm>
              <a:off x="7760115" y="943452"/>
              <a:ext cx="135715" cy="42862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7" name="Rectangle 36"/>
            <p:cNvSpPr/>
            <p:nvPr/>
          </p:nvSpPr>
          <p:spPr bwMode="ltGray">
            <a:xfrm>
              <a:off x="7760115" y="1065916"/>
              <a:ext cx="491179" cy="30616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8" name="Rectangle 37"/>
            <p:cNvSpPr/>
            <p:nvPr/>
          </p:nvSpPr>
          <p:spPr bwMode="ltGray">
            <a:xfrm>
              <a:off x="7760115" y="1065916"/>
              <a:ext cx="135716" cy="306161"/>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9" name="Rectangle 38"/>
            <p:cNvSpPr/>
            <p:nvPr/>
          </p:nvSpPr>
          <p:spPr bwMode="ltGray">
            <a:xfrm>
              <a:off x="7064243" y="129683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0" name="Rectangle 39"/>
            <p:cNvSpPr/>
            <p:nvPr/>
          </p:nvSpPr>
          <p:spPr bwMode="ltGray">
            <a:xfrm>
              <a:off x="7342753" y="1296831"/>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1" name="Rectangle 40"/>
            <p:cNvSpPr/>
            <p:nvPr/>
          </p:nvSpPr>
          <p:spPr bwMode="ltGray">
            <a:xfrm>
              <a:off x="6579483" y="1913285"/>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2" name="Rectangle 41"/>
            <p:cNvSpPr/>
            <p:nvPr/>
          </p:nvSpPr>
          <p:spPr bwMode="ltGray">
            <a:xfrm>
              <a:off x="6727716" y="1913285"/>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3" name="Rectangle 42"/>
            <p:cNvSpPr/>
            <p:nvPr/>
          </p:nvSpPr>
          <p:spPr bwMode="ltGray">
            <a:xfrm>
              <a:off x="4700590" y="1307021"/>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4" name="Rectangle 43"/>
            <p:cNvSpPr/>
            <p:nvPr/>
          </p:nvSpPr>
          <p:spPr bwMode="ltGray">
            <a:xfrm>
              <a:off x="4124326" y="189757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5" name="Rectangle 44"/>
            <p:cNvSpPr/>
            <p:nvPr/>
          </p:nvSpPr>
          <p:spPr bwMode="ltGray">
            <a:xfrm>
              <a:off x="3206751" y="153562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6" name="Rectangle 45"/>
            <p:cNvSpPr/>
            <p:nvPr/>
          </p:nvSpPr>
          <p:spPr bwMode="ltGray">
            <a:xfrm>
              <a:off x="785069" y="2029017"/>
              <a:ext cx="508907" cy="51387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7" name="Rectangle 46"/>
            <p:cNvSpPr/>
            <p:nvPr/>
          </p:nvSpPr>
          <p:spPr bwMode="ltGray">
            <a:xfrm>
              <a:off x="5279710" y="982650"/>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8" name="Rectangle 43"/>
            <p:cNvSpPr/>
            <p:nvPr/>
          </p:nvSpPr>
          <p:spPr bwMode="ltGray">
            <a:xfrm>
              <a:off x="5279710" y="1307021"/>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9" name="Rectangle 48"/>
            <p:cNvSpPr/>
            <p:nvPr/>
          </p:nvSpPr>
          <p:spPr bwMode="ltGray">
            <a:xfrm>
              <a:off x="5607932" y="83345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0" name="Rectangle 46"/>
            <p:cNvSpPr/>
            <p:nvPr/>
          </p:nvSpPr>
          <p:spPr bwMode="ltGray">
            <a:xfrm>
              <a:off x="5607932" y="982650"/>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1" name="Rectangle 50"/>
            <p:cNvSpPr/>
            <p:nvPr/>
          </p:nvSpPr>
          <p:spPr bwMode="ltGray">
            <a:xfrm>
              <a:off x="5814966" y="1071851"/>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2" name="Rectangle 46"/>
            <p:cNvSpPr/>
            <p:nvPr/>
          </p:nvSpPr>
          <p:spPr bwMode="ltGray">
            <a:xfrm>
              <a:off x="5814966" y="1071851"/>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3" name="Rectangle 53"/>
            <p:cNvSpPr/>
            <p:nvPr/>
          </p:nvSpPr>
          <p:spPr bwMode="ltGray">
            <a:xfrm>
              <a:off x="4700590" y="1897572"/>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4" name="Rectangle 53"/>
            <p:cNvSpPr/>
            <p:nvPr/>
          </p:nvSpPr>
          <p:spPr bwMode="ltGray">
            <a:xfrm>
              <a:off x="4214766" y="2200326"/>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5" name="Rectangle 54"/>
            <p:cNvSpPr/>
            <p:nvPr/>
          </p:nvSpPr>
          <p:spPr bwMode="ltGray">
            <a:xfrm>
              <a:off x="3776616" y="2783396"/>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6" name="Rectangle 55"/>
            <p:cNvSpPr/>
            <p:nvPr/>
          </p:nvSpPr>
          <p:spPr bwMode="ltGray">
            <a:xfrm>
              <a:off x="2927048" y="2101537"/>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7" name="Rectangle 56"/>
            <p:cNvSpPr/>
            <p:nvPr/>
          </p:nvSpPr>
          <p:spPr bwMode="ltGray">
            <a:xfrm>
              <a:off x="2515005" y="201949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8" name="Rectangle 57"/>
            <p:cNvSpPr/>
            <p:nvPr/>
          </p:nvSpPr>
          <p:spPr bwMode="ltGray">
            <a:xfrm>
              <a:off x="2927049" y="2101537"/>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9" name="Rectangle 23"/>
            <p:cNvSpPr/>
            <p:nvPr/>
          </p:nvSpPr>
          <p:spPr bwMode="ltGray">
            <a:xfrm>
              <a:off x="3206660" y="2019492"/>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0" name="Rectangle 59"/>
            <p:cNvSpPr/>
            <p:nvPr/>
          </p:nvSpPr>
          <p:spPr bwMode="ltGray">
            <a:xfrm>
              <a:off x="3206660" y="2101537"/>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1" name="Rectangle 60"/>
            <p:cNvSpPr/>
            <p:nvPr/>
          </p:nvSpPr>
          <p:spPr bwMode="ltGray">
            <a:xfrm>
              <a:off x="2740461" y="2256238"/>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2" name="Rectangle 61"/>
            <p:cNvSpPr/>
            <p:nvPr/>
          </p:nvSpPr>
          <p:spPr bwMode="ltGray">
            <a:xfrm>
              <a:off x="2927048" y="2256238"/>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3" name="Rectangle 62"/>
            <p:cNvSpPr/>
            <p:nvPr/>
          </p:nvSpPr>
          <p:spPr bwMode="ltGray">
            <a:xfrm>
              <a:off x="2415696" y="2669231"/>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4" name="Rectangle 63"/>
            <p:cNvSpPr/>
            <p:nvPr/>
          </p:nvSpPr>
          <p:spPr bwMode="ltGray">
            <a:xfrm>
              <a:off x="2515005" y="2669231"/>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5" name="Rectangle 64"/>
            <p:cNvSpPr/>
            <p:nvPr/>
          </p:nvSpPr>
          <p:spPr bwMode="ltGray">
            <a:xfrm>
              <a:off x="3206661" y="2101537"/>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6" name="Rectangle 65"/>
            <p:cNvSpPr/>
            <p:nvPr/>
          </p:nvSpPr>
          <p:spPr bwMode="ltGray">
            <a:xfrm>
              <a:off x="1158559" y="2250875"/>
              <a:ext cx="527374" cy="532521"/>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7" name="Rectangle 66"/>
            <p:cNvSpPr/>
            <p:nvPr/>
          </p:nvSpPr>
          <p:spPr bwMode="ltGray">
            <a:xfrm>
              <a:off x="1551010" y="2031059"/>
              <a:ext cx="554855" cy="56027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8" name="Rectangle 43"/>
            <p:cNvSpPr/>
            <p:nvPr/>
          </p:nvSpPr>
          <p:spPr bwMode="ltGray">
            <a:xfrm>
              <a:off x="1551010" y="2250875"/>
              <a:ext cx="134923" cy="34045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9" name="Rectangle 68"/>
            <p:cNvSpPr/>
            <p:nvPr/>
          </p:nvSpPr>
          <p:spPr bwMode="ltGray">
            <a:xfrm>
              <a:off x="1773436" y="1929956"/>
              <a:ext cx="210258" cy="21251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0" name="Rectangle 46"/>
            <p:cNvSpPr/>
            <p:nvPr/>
          </p:nvSpPr>
          <p:spPr bwMode="ltGray">
            <a:xfrm>
              <a:off x="1773436" y="2031059"/>
              <a:ext cx="210258" cy="111414"/>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1" name="Rectangle 70"/>
            <p:cNvSpPr/>
            <p:nvPr/>
          </p:nvSpPr>
          <p:spPr bwMode="ltGray">
            <a:xfrm>
              <a:off x="1913736" y="2091508"/>
              <a:ext cx="275048" cy="27800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2" name="Rectangle 46"/>
            <p:cNvSpPr/>
            <p:nvPr/>
          </p:nvSpPr>
          <p:spPr bwMode="ltGray">
            <a:xfrm>
              <a:off x="1913736" y="2091508"/>
              <a:ext cx="69958" cy="50965"/>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3" name="Rectangle 74"/>
            <p:cNvSpPr/>
            <p:nvPr/>
          </p:nvSpPr>
          <p:spPr bwMode="ltGray">
            <a:xfrm>
              <a:off x="1158559" y="2250875"/>
              <a:ext cx="135417" cy="292015"/>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4" name="Rectangle 73"/>
            <p:cNvSpPr/>
            <p:nvPr/>
          </p:nvSpPr>
          <p:spPr bwMode="ltGray">
            <a:xfrm>
              <a:off x="835434" y="2213106"/>
              <a:ext cx="234241" cy="23675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5" name="Rectangle 74"/>
            <p:cNvSpPr/>
            <p:nvPr/>
          </p:nvSpPr>
          <p:spPr bwMode="ltGray">
            <a:xfrm>
              <a:off x="610410" y="2761214"/>
              <a:ext cx="158015" cy="15971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grpSp>
      <p:sp>
        <p:nvSpPr>
          <p:cNvPr id="3075" name="Rectangle 3"/>
          <p:cNvSpPr>
            <a:spLocks noGrp="1" noChangeArrowheads="1"/>
          </p:cNvSpPr>
          <p:nvPr>
            <p:ph type="ctrTitle" hasCustomPrompt="1"/>
          </p:nvPr>
        </p:nvSpPr>
        <p:spPr bwMode="auto">
          <a:xfrm>
            <a:off x="1216184" y="3048001"/>
            <a:ext cx="9729473" cy="1393825"/>
          </a:xfrm>
        </p:spPr>
        <p:txBody>
          <a:bodyPr/>
          <a:lstStyle>
            <a:lvl1pPr>
              <a:defRPr sz="3200">
                <a:solidFill>
                  <a:schemeClr val="tx1"/>
                </a:solidFill>
              </a:defRPr>
            </a:lvl1pPr>
          </a:lstStyle>
          <a:p>
            <a:r>
              <a:rPr/>
              <a:t>Click to add title</a:t>
            </a:r>
          </a:p>
        </p:txBody>
      </p:sp>
      <p:sp>
        <p:nvSpPr>
          <p:cNvPr id="3076" name="Rectangle 4"/>
          <p:cNvSpPr>
            <a:spLocks noGrp="1" noChangeArrowheads="1"/>
          </p:cNvSpPr>
          <p:nvPr>
            <p:ph type="subTitle" idx="1" hasCustomPrompt="1"/>
          </p:nvPr>
        </p:nvSpPr>
        <p:spPr bwMode="auto">
          <a:xfrm>
            <a:off x="1216183" y="5050673"/>
            <a:ext cx="9729473"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a:xfrm>
            <a:off x="1216185" y="5486401"/>
            <a:ext cx="9729470"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grpSp>
        <p:nvGrpSpPr>
          <p:cNvPr id="81" name="Frame"/>
          <p:cNvGrpSpPr/>
          <p:nvPr/>
        </p:nvGrpSpPr>
        <p:grpSpPr bwMode="invGray">
          <a:xfrm>
            <a:off x="0" y="0"/>
            <a:ext cx="12161838" cy="6858000"/>
            <a:chOff x="0" y="0"/>
            <a:chExt cx="9144000" cy="6858000"/>
          </a:xfrm>
        </p:grpSpPr>
        <p:sp>
          <p:nvSpPr>
            <p:cNvPr id="82" name="Rectangle 81"/>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83" name="Rectangle 82"/>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84" name="Rectangle 83"/>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85" name="Rectangle 84"/>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grpSp>
      <p:pic>
        <p:nvPicPr>
          <p:cNvPr id="76"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2490" y="624199"/>
            <a:ext cx="2918841" cy="579039"/>
          </a:xfrm>
          <a:prstGeom prst="rect">
            <a:avLst/>
          </a:prstGeom>
        </p:spPr>
      </p:pic>
      <p:cxnSp>
        <p:nvCxnSpPr>
          <p:cNvPr id="79" name="Straight Connector 78"/>
          <p:cNvCxnSpPr/>
          <p:nvPr/>
        </p:nvCxnSpPr>
        <p:spPr bwMode="auto">
          <a:xfrm>
            <a:off x="4155295" y="624198"/>
            <a:ext cx="0" cy="609600"/>
          </a:xfrm>
          <a:prstGeom prst="line">
            <a:avLst/>
          </a:prstGeom>
          <a:solidFill>
            <a:schemeClr val="accent1"/>
          </a:solidFill>
          <a:ln w="19050" cap="flat" cmpd="sng" algn="ctr">
            <a:solidFill>
              <a:schemeClr val="accent6">
                <a:lumMod val="40000"/>
                <a:lumOff val="60000"/>
              </a:schemeClr>
            </a:solidFill>
            <a:prstDash val="solid"/>
            <a:miter lim="800000"/>
            <a:headEnd type="none" w="med" len="med"/>
            <a:tailEnd type="none" w="med" len="med"/>
          </a:ln>
          <a:effectLst/>
        </p:spPr>
      </p:cxnSp>
    </p:spTree>
    <p:extLst>
      <p:ext uri="{BB962C8B-B14F-4D97-AF65-F5344CB8AC3E}">
        <p14:creationId xmlns:p14="http://schemas.microsoft.com/office/powerpoint/2010/main" val="94090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324076" y="6490755"/>
            <a:ext cx="2837762" cy="365125"/>
          </a:xfrm>
          <a:prstGeom prst="rect">
            <a:avLst/>
          </a:prstGeom>
        </p:spPr>
        <p:txBody>
          <a:bodyPr anchor="ctr" anchorCtr="0"/>
          <a:lstStyle>
            <a:lvl1pPr algn="r">
              <a:defRPr sz="1200" baseline="0">
                <a:solidFill>
                  <a:schemeClr val="tx2"/>
                </a:solidFill>
              </a:defRPr>
            </a:lvl1pPr>
          </a:lstStyle>
          <a:p>
            <a:pPr defTabSz="457200"/>
            <a:endParaRPr lang="en-US" dirty="0">
              <a:solidFill>
                <a:srgbClr val="585858"/>
              </a:solidFill>
              <a:latin typeface="Calibri"/>
            </a:endParaRPr>
          </a:p>
        </p:txBody>
      </p:sp>
      <p:sp>
        <p:nvSpPr>
          <p:cNvPr id="5" name="Footer Placeholder 4"/>
          <p:cNvSpPr>
            <a:spLocks noGrp="1"/>
          </p:cNvSpPr>
          <p:nvPr>
            <p:ph type="ftr" sz="quarter" idx="11"/>
          </p:nvPr>
        </p:nvSpPr>
        <p:spPr>
          <a:xfrm>
            <a:off x="0" y="6493689"/>
            <a:ext cx="3851249" cy="365125"/>
          </a:xfrm>
          <a:prstGeom prst="rect">
            <a:avLst/>
          </a:prstGeom>
        </p:spPr>
        <p:txBody>
          <a:bodyPr anchor="ctr" anchorCtr="0"/>
          <a:lstStyle>
            <a:lvl1pPr>
              <a:defRPr sz="1200" baseline="0">
                <a:solidFill>
                  <a:schemeClr val="tx2"/>
                </a:solidFill>
              </a:defRPr>
            </a:lvl1pPr>
          </a:lstStyle>
          <a:p>
            <a:pPr defTabSz="457200"/>
            <a:r>
              <a:rPr lang="en-US" dirty="0">
                <a:solidFill>
                  <a:srgbClr val="585858"/>
                </a:solidFill>
                <a:latin typeface="Calibri"/>
              </a:rPr>
              <a:t>How to Sell Cyber Security Services</a:t>
            </a:r>
          </a:p>
        </p:txBody>
      </p:sp>
      <p:sp>
        <p:nvSpPr>
          <p:cNvPr id="8" name="Text Placeholder 7"/>
          <p:cNvSpPr>
            <a:spLocks noGrp="1"/>
          </p:cNvSpPr>
          <p:nvPr>
            <p:ph type="body" sz="quarter" idx="12"/>
          </p:nvPr>
        </p:nvSpPr>
        <p:spPr>
          <a:xfrm>
            <a:off x="118241" y="1460500"/>
            <a:ext cx="2840030" cy="1435100"/>
          </a:xfrm>
          <a:prstGeom prst="rect">
            <a:avLst/>
          </a:prstGeom>
        </p:spPr>
        <p:txBody>
          <a:bodyPr vert="horz"/>
          <a:lstStyle>
            <a:lvl1pPr marL="342900" indent="-342900">
              <a:buFont typeface="Wingdings" panose="05000000000000000000" pitchFamily="2" charset="2"/>
              <a:buChar char="ü"/>
              <a:defRPr sz="1100"/>
            </a:lvl1pPr>
            <a:lvl2pPr>
              <a:defRPr sz="1100"/>
            </a:lvl2pPr>
            <a:lvl3pPr>
              <a:defRPr sz="1100"/>
            </a:lvl3pPr>
            <a:lvl4pPr>
              <a:defRPr sz="1100"/>
            </a:lvl4pPr>
            <a:lvl5pPr>
              <a:defRPr sz="1100"/>
            </a:lvl5pPr>
          </a:lstStyle>
          <a:p>
            <a:pPr lvl="0"/>
            <a:r>
              <a:rPr lang="en-US" dirty="0"/>
              <a:t>Click to edit Master text styles</a:t>
            </a:r>
          </a:p>
        </p:txBody>
      </p:sp>
      <p:sp>
        <p:nvSpPr>
          <p:cNvPr id="7" name="Text Placeholder 6"/>
          <p:cNvSpPr>
            <a:spLocks noGrp="1"/>
          </p:cNvSpPr>
          <p:nvPr>
            <p:ph type="body" sz="quarter" idx="16"/>
          </p:nvPr>
        </p:nvSpPr>
        <p:spPr>
          <a:xfrm>
            <a:off x="2381693" y="63500"/>
            <a:ext cx="5270130" cy="368300"/>
          </a:xfrm>
          <a:prstGeom prst="rect">
            <a:avLst/>
          </a:prstGeom>
        </p:spPr>
        <p:txBody>
          <a:bodyPr/>
          <a:lstStyle>
            <a:lvl1pPr marL="0" indent="0">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marL="1828800" indent="0">
              <a:buNone/>
              <a:defRPr sz="1800">
                <a:solidFill>
                  <a:schemeClr val="bg1"/>
                </a:solidFill>
              </a:defRPr>
            </a:lvl5pPr>
          </a:lstStyle>
          <a:p>
            <a:pPr lvl="0"/>
            <a:r>
              <a:rPr lang="en-US" dirty="0"/>
              <a:t>Click to edit Master text style</a:t>
            </a:r>
          </a:p>
        </p:txBody>
      </p:sp>
      <p:sp>
        <p:nvSpPr>
          <p:cNvPr id="20" name="Subtitle 2"/>
          <p:cNvSpPr>
            <a:spLocks noGrp="1"/>
          </p:cNvSpPr>
          <p:nvPr>
            <p:ph type="subTitle" idx="1"/>
          </p:nvPr>
        </p:nvSpPr>
        <p:spPr>
          <a:xfrm>
            <a:off x="9492991" y="65862"/>
            <a:ext cx="2521048" cy="365938"/>
          </a:xfrm>
          <a:prstGeom prst="rect">
            <a:avLst/>
          </a:prstGeom>
        </p:spPr>
        <p:txBody>
          <a:bodyPr/>
          <a:lstStyle>
            <a:lvl1pPr marL="0" indent="0" algn="r">
              <a:buNone/>
              <a:defRPr sz="1200" b="1" i="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1" name="Text Placeholder 7"/>
          <p:cNvSpPr>
            <a:spLocks noGrp="1"/>
          </p:cNvSpPr>
          <p:nvPr>
            <p:ph type="body" sz="quarter" idx="17"/>
          </p:nvPr>
        </p:nvSpPr>
        <p:spPr>
          <a:xfrm>
            <a:off x="3158700" y="1473200"/>
            <a:ext cx="2840030" cy="1435100"/>
          </a:xfrm>
          <a:prstGeom prst="rect">
            <a:avLst/>
          </a:prstGeom>
        </p:spPr>
        <p:txBody>
          <a:bodyPr vert="horz"/>
          <a:lstStyle>
            <a:lvl1pPr marL="342900" indent="-342900">
              <a:buFont typeface="Arial" panose="020B0604020202020204" pitchFamily="34" charset="0"/>
              <a:buChar char="•"/>
              <a:defRPr sz="1100"/>
            </a:lvl1pPr>
            <a:lvl2pPr>
              <a:defRPr sz="1100"/>
            </a:lvl2pPr>
            <a:lvl3pPr>
              <a:defRPr sz="1100"/>
            </a:lvl3pPr>
            <a:lvl4pPr>
              <a:defRPr sz="1100"/>
            </a:lvl4pPr>
            <a:lvl5pPr>
              <a:defRPr sz="1100"/>
            </a:lvl5pPr>
          </a:lstStyle>
          <a:p>
            <a:pPr lvl="0"/>
            <a:r>
              <a:rPr lang="en-US" dirty="0"/>
              <a:t>Click to edit Master text styles</a:t>
            </a:r>
          </a:p>
        </p:txBody>
      </p:sp>
      <p:sp>
        <p:nvSpPr>
          <p:cNvPr id="22" name="Text Placeholder 7"/>
          <p:cNvSpPr>
            <a:spLocks noGrp="1"/>
          </p:cNvSpPr>
          <p:nvPr>
            <p:ph type="body" sz="quarter" idx="18"/>
          </p:nvPr>
        </p:nvSpPr>
        <p:spPr>
          <a:xfrm>
            <a:off x="6232943" y="1473200"/>
            <a:ext cx="2840030" cy="1435100"/>
          </a:xfrm>
          <a:prstGeom prst="rect">
            <a:avLst/>
          </a:prstGeom>
        </p:spPr>
        <p:txBody>
          <a:bodyPr vert="horz"/>
          <a:lstStyle>
            <a:lvl1pPr marL="342900" indent="-342900">
              <a:buFont typeface="Wingdings" panose="05000000000000000000" pitchFamily="2" charset="2"/>
              <a:buChar char="ü"/>
              <a:defRPr sz="1100"/>
            </a:lvl1pPr>
            <a:lvl2pPr>
              <a:defRPr sz="1100"/>
            </a:lvl2pPr>
            <a:lvl3pPr>
              <a:defRPr sz="1100"/>
            </a:lvl3pPr>
            <a:lvl4pPr>
              <a:defRPr sz="1100"/>
            </a:lvl4pPr>
            <a:lvl5pPr>
              <a:defRPr sz="1100"/>
            </a:lvl5pPr>
          </a:lstStyle>
          <a:p>
            <a:pPr lvl="0"/>
            <a:r>
              <a:rPr lang="en-US" dirty="0"/>
              <a:t>Click to edit Master text styles</a:t>
            </a:r>
          </a:p>
        </p:txBody>
      </p:sp>
      <p:sp>
        <p:nvSpPr>
          <p:cNvPr id="23" name="Text Placeholder 7"/>
          <p:cNvSpPr>
            <a:spLocks noGrp="1"/>
          </p:cNvSpPr>
          <p:nvPr>
            <p:ph type="body" sz="quarter" idx="19"/>
          </p:nvPr>
        </p:nvSpPr>
        <p:spPr>
          <a:xfrm>
            <a:off x="135132" y="3581400"/>
            <a:ext cx="2840030" cy="1295400"/>
          </a:xfrm>
          <a:prstGeom prst="rect">
            <a:avLst/>
          </a:prstGeom>
        </p:spPr>
        <p:txBody>
          <a:bodyPr vert="horz"/>
          <a:lstStyle>
            <a:lvl1pPr marL="342900" indent="-342900">
              <a:buFont typeface="Arial" panose="020B0604020202020204" pitchFamily="34" charset="0"/>
              <a:buChar char="•"/>
              <a:defRPr sz="1100"/>
            </a:lvl1pPr>
            <a:lvl2pPr>
              <a:defRPr sz="1100"/>
            </a:lvl2pPr>
            <a:lvl3pPr>
              <a:defRPr sz="1100"/>
            </a:lvl3pPr>
            <a:lvl4pPr>
              <a:defRPr sz="1100"/>
            </a:lvl4pPr>
            <a:lvl5pPr>
              <a:defRPr sz="1100"/>
            </a:lvl5pPr>
          </a:lstStyle>
          <a:p>
            <a:pPr lvl="0"/>
            <a:r>
              <a:rPr lang="en-US" dirty="0"/>
              <a:t>Click to edit Master text styles</a:t>
            </a:r>
          </a:p>
        </p:txBody>
      </p:sp>
      <p:sp>
        <p:nvSpPr>
          <p:cNvPr id="24" name="Text Placeholder 7"/>
          <p:cNvSpPr>
            <a:spLocks noGrp="1"/>
          </p:cNvSpPr>
          <p:nvPr>
            <p:ph type="body" sz="quarter" idx="20"/>
          </p:nvPr>
        </p:nvSpPr>
        <p:spPr>
          <a:xfrm>
            <a:off x="3175592" y="3594100"/>
            <a:ext cx="2840030" cy="1295400"/>
          </a:xfrm>
          <a:prstGeom prst="rect">
            <a:avLst/>
          </a:prstGeom>
        </p:spPr>
        <p:txBody>
          <a:bodyPr vert="horz"/>
          <a:lstStyle>
            <a:lvl1pPr marL="342900" indent="-342900">
              <a:buFont typeface="Courier New" panose="02070309020205020404" pitchFamily="49" charset="0"/>
              <a:buChar char="o"/>
              <a:defRPr sz="1100"/>
            </a:lvl1pPr>
            <a:lvl2pPr>
              <a:defRPr sz="1100"/>
            </a:lvl2pPr>
            <a:lvl3pPr>
              <a:defRPr sz="1100"/>
            </a:lvl3pPr>
            <a:lvl4pPr>
              <a:defRPr sz="1100"/>
            </a:lvl4pPr>
            <a:lvl5pPr>
              <a:defRPr sz="1100"/>
            </a:lvl5pPr>
          </a:lstStyle>
          <a:p>
            <a:pPr lvl="0"/>
            <a:r>
              <a:rPr lang="en-US" dirty="0"/>
              <a:t>Click to edit Master text styles</a:t>
            </a:r>
          </a:p>
        </p:txBody>
      </p:sp>
      <p:sp>
        <p:nvSpPr>
          <p:cNvPr id="25" name="Text Placeholder 7"/>
          <p:cNvSpPr>
            <a:spLocks noGrp="1"/>
          </p:cNvSpPr>
          <p:nvPr>
            <p:ph type="body" sz="quarter" idx="21"/>
          </p:nvPr>
        </p:nvSpPr>
        <p:spPr>
          <a:xfrm>
            <a:off x="6249834" y="3594100"/>
            <a:ext cx="2840030" cy="2578100"/>
          </a:xfrm>
          <a:prstGeom prst="rect">
            <a:avLst/>
          </a:prstGeom>
        </p:spPr>
        <p:txBody>
          <a:bodyPr vert="horz"/>
          <a:lstStyle>
            <a:lvl1pPr marL="0" indent="0">
              <a:buFont typeface="Wingdings" panose="05000000000000000000" pitchFamily="2" charset="2"/>
              <a:buNone/>
              <a:defRPr sz="1100"/>
            </a:lvl1pPr>
            <a:lvl2pPr>
              <a:defRPr sz="1100"/>
            </a:lvl2pPr>
            <a:lvl3pPr>
              <a:defRPr sz="1100"/>
            </a:lvl3pPr>
            <a:lvl4pPr>
              <a:defRPr sz="1100"/>
            </a:lvl4pPr>
            <a:lvl5pPr>
              <a:defRPr sz="1100"/>
            </a:lvl5pPr>
          </a:lstStyle>
          <a:p>
            <a:pPr lvl="0"/>
            <a:r>
              <a:rPr lang="en-US" dirty="0"/>
              <a:t>Click to edit Master text styles</a:t>
            </a:r>
          </a:p>
        </p:txBody>
      </p:sp>
      <p:sp>
        <p:nvSpPr>
          <p:cNvPr id="28" name="Text Placeholder 7"/>
          <p:cNvSpPr>
            <a:spLocks noGrp="1"/>
          </p:cNvSpPr>
          <p:nvPr>
            <p:ph type="body" sz="quarter" idx="22"/>
          </p:nvPr>
        </p:nvSpPr>
        <p:spPr>
          <a:xfrm>
            <a:off x="152024" y="5156200"/>
            <a:ext cx="2840030" cy="1003300"/>
          </a:xfrm>
          <a:prstGeom prst="rect">
            <a:avLst/>
          </a:prstGeom>
        </p:spPr>
        <p:txBody>
          <a:bodyPr vert="horz"/>
          <a:lstStyle>
            <a:lvl1pPr marL="342900" indent="-342900">
              <a:buFont typeface="Wingdings" panose="05000000000000000000" pitchFamily="2" charset="2"/>
              <a:buChar char="ü"/>
              <a:defRPr sz="1100"/>
            </a:lvl1pPr>
            <a:lvl2pPr>
              <a:defRPr sz="1100"/>
            </a:lvl2pPr>
            <a:lvl3pPr>
              <a:defRPr sz="1100"/>
            </a:lvl3pPr>
            <a:lvl4pPr>
              <a:defRPr sz="1100"/>
            </a:lvl4pPr>
            <a:lvl5pPr>
              <a:defRPr sz="1100"/>
            </a:lvl5pPr>
          </a:lstStyle>
          <a:p>
            <a:pPr lvl="0"/>
            <a:r>
              <a:rPr lang="en-US" dirty="0"/>
              <a:t>Click to edit Master text styles</a:t>
            </a:r>
          </a:p>
        </p:txBody>
      </p:sp>
      <p:sp>
        <p:nvSpPr>
          <p:cNvPr id="29" name="Text Placeholder 7"/>
          <p:cNvSpPr>
            <a:spLocks noGrp="1"/>
          </p:cNvSpPr>
          <p:nvPr>
            <p:ph type="body" sz="quarter" idx="23"/>
          </p:nvPr>
        </p:nvSpPr>
        <p:spPr>
          <a:xfrm>
            <a:off x="3192483" y="5168900"/>
            <a:ext cx="2840030" cy="1003300"/>
          </a:xfrm>
          <a:prstGeom prst="rect">
            <a:avLst/>
          </a:prstGeom>
        </p:spPr>
        <p:txBody>
          <a:bodyPr vert="horz"/>
          <a:lstStyle>
            <a:lvl1pPr marL="342900" indent="-342900">
              <a:buFont typeface="Courier New" panose="02070309020205020404" pitchFamily="49" charset="0"/>
              <a:buChar char="o"/>
              <a:defRPr sz="1100"/>
            </a:lvl1pPr>
            <a:lvl2pPr>
              <a:defRPr sz="1100"/>
            </a:lvl2pPr>
            <a:lvl3pPr>
              <a:defRPr sz="1100"/>
            </a:lvl3pPr>
            <a:lvl4pPr>
              <a:defRPr sz="1100"/>
            </a:lvl4pPr>
            <a:lvl5pPr>
              <a:defRPr sz="1100"/>
            </a:lvl5pPr>
          </a:lstStyle>
          <a:p>
            <a:pPr lvl="0"/>
            <a:r>
              <a:rPr lang="en-US" dirty="0"/>
              <a:t>Click to edit Master text styles</a:t>
            </a:r>
          </a:p>
        </p:txBody>
      </p:sp>
      <p:sp>
        <p:nvSpPr>
          <p:cNvPr id="31" name="Text Placeholder 7"/>
          <p:cNvSpPr>
            <a:spLocks noGrp="1"/>
          </p:cNvSpPr>
          <p:nvPr>
            <p:ph type="body" sz="quarter" idx="24"/>
          </p:nvPr>
        </p:nvSpPr>
        <p:spPr>
          <a:xfrm>
            <a:off x="9340968" y="1765300"/>
            <a:ext cx="2723745" cy="3949700"/>
          </a:xfrm>
          <a:prstGeom prst="rect">
            <a:avLst/>
          </a:prstGeom>
        </p:spPr>
        <p:txBody>
          <a:bodyPr vert="horz"/>
          <a:lstStyle>
            <a:lvl1pPr marL="0" indent="0">
              <a:buFont typeface="Wingdings" panose="05000000000000000000" pitchFamily="2" charset="2"/>
              <a:buNone/>
              <a:defRPr sz="1100"/>
            </a:lvl1pPr>
            <a:lvl2pPr>
              <a:defRPr sz="1100"/>
            </a:lvl2pPr>
            <a:lvl3pPr>
              <a:defRPr sz="1100"/>
            </a:lvl3pPr>
            <a:lvl4pPr>
              <a:defRPr sz="1100"/>
            </a:lvl4pPr>
            <a:lvl5pPr>
              <a:defRPr sz="1100"/>
            </a:lvl5pPr>
          </a:lstStyle>
          <a:p>
            <a:pPr lvl="0"/>
            <a:r>
              <a:rPr lang="en-US" dirty="0"/>
              <a:t>Click to edit Master text styles</a:t>
            </a:r>
          </a:p>
        </p:txBody>
      </p:sp>
    </p:spTree>
    <p:extLst>
      <p:ext uri="{BB962C8B-B14F-4D97-AF65-F5344CB8AC3E}">
        <p14:creationId xmlns:p14="http://schemas.microsoft.com/office/powerpoint/2010/main" val="32519847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a:xfrm>
            <a:off x="506743" y="6358518"/>
            <a:ext cx="5564041" cy="232782"/>
          </a:xfrm>
          <a:prstGeom prst="rect">
            <a:avLst/>
          </a:prstGeom>
          <a:ln/>
        </p:spPr>
        <p:txBody>
          <a:bodyPr/>
          <a:lstStyle>
            <a:lvl1pPr>
              <a:defRPr/>
            </a:lvl1pPr>
          </a:lstStyle>
          <a:p>
            <a:pPr defTabSz="457200">
              <a:defRPr/>
            </a:pPr>
            <a:r>
              <a:rPr lang="en-US" dirty="0">
                <a:solidFill>
                  <a:srgbClr val="8C919A">
                    <a:lumMod val="50000"/>
                  </a:srgbClr>
                </a:solidFill>
                <a:latin typeface="Calibri"/>
              </a:rPr>
              <a:t>How to Sell Cyber Security Services</a:t>
            </a:r>
          </a:p>
        </p:txBody>
      </p:sp>
      <p:sp>
        <p:nvSpPr>
          <p:cNvPr id="5" name="Rectangle 6"/>
          <p:cNvSpPr>
            <a:spLocks noGrp="1" noChangeArrowheads="1"/>
          </p:cNvSpPr>
          <p:nvPr>
            <p:ph type="sldNum" sz="quarter" idx="11"/>
          </p:nvPr>
        </p:nvSpPr>
        <p:spPr>
          <a:xfrm>
            <a:off x="11370329" y="6397965"/>
            <a:ext cx="204676" cy="153888"/>
          </a:xfrm>
          <a:prstGeom prst="rect">
            <a:avLst/>
          </a:prstGeom>
          <a:ln/>
        </p:spPr>
        <p:txBody>
          <a:bodyPr/>
          <a:lstStyle>
            <a:lvl1pPr>
              <a:defRPr/>
            </a:lvl1pPr>
          </a:lstStyle>
          <a:p>
            <a:pPr defTabSz="457200">
              <a:defRPr/>
            </a:pPr>
            <a:fld id="{446C9BED-6FD4-4BA4-B6B0-4A26058AC9EF}" type="slidenum">
              <a:rPr lang="en-US" smtClean="0">
                <a:solidFill>
                  <a:srgbClr val="FFFFFF"/>
                </a:solidFill>
                <a:latin typeface="Calibri"/>
              </a:rPr>
              <a:pPr defTabSz="457200">
                <a:defRPr/>
              </a:pPr>
              <a:t>‹#›</a:t>
            </a:fld>
            <a:endParaRPr lang="en-US" dirty="0">
              <a:solidFill>
                <a:srgbClr val="FFFFFF"/>
              </a:solidFill>
              <a:latin typeface="Calibri"/>
            </a:endParaRPr>
          </a:p>
        </p:txBody>
      </p:sp>
    </p:spTree>
    <p:custDataLst>
      <p:tags r:id="rId1"/>
    </p:custDataLst>
    <p:extLst>
      <p:ext uri="{BB962C8B-B14F-4D97-AF65-F5344CB8AC3E}">
        <p14:creationId xmlns:p14="http://schemas.microsoft.com/office/powerpoint/2010/main" val="181213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CoBranded Portrait">
    <p:spTree>
      <p:nvGrpSpPr>
        <p:cNvPr id="1" name=""/>
        <p:cNvGrpSpPr/>
        <p:nvPr/>
      </p:nvGrpSpPr>
      <p:grpSpPr>
        <a:xfrm>
          <a:off x="0" y="0"/>
          <a:ext cx="0" cy="0"/>
          <a:chOff x="0" y="0"/>
          <a:chExt cx="0" cy="0"/>
        </a:xfrm>
      </p:grpSpPr>
      <p:grpSp>
        <p:nvGrpSpPr>
          <p:cNvPr id="31" name="Group 30"/>
          <p:cNvGrpSpPr/>
          <p:nvPr/>
        </p:nvGrpSpPr>
        <p:grpSpPr bwMode="ltGray">
          <a:xfrm>
            <a:off x="818201" y="178279"/>
            <a:ext cx="11081806" cy="2845277"/>
            <a:chOff x="610410" y="178278"/>
            <a:chExt cx="8331967" cy="2845278"/>
          </a:xfrm>
        </p:grpSpPr>
        <p:sp>
          <p:nvSpPr>
            <p:cNvPr id="32" name="Rectangle 31"/>
            <p:cNvSpPr/>
            <p:nvPr/>
          </p:nvSpPr>
          <p:spPr bwMode="ltGray">
            <a:xfrm>
              <a:off x="7760115" y="178278"/>
              <a:ext cx="1182262" cy="1193799"/>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3" name="Rectangle 32"/>
            <p:cNvSpPr/>
            <p:nvPr/>
          </p:nvSpPr>
          <p:spPr bwMode="ltGray">
            <a:xfrm>
              <a:off x="7342753" y="1065916"/>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4" name="Rectangle 33"/>
            <p:cNvSpPr/>
            <p:nvPr/>
          </p:nvSpPr>
          <p:spPr bwMode="ltGray">
            <a:xfrm>
              <a:off x="6727716" y="943452"/>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5" name="Rectangle 34"/>
            <p:cNvSpPr/>
            <p:nvPr/>
          </p:nvSpPr>
          <p:spPr bwMode="ltGray">
            <a:xfrm>
              <a:off x="7342754" y="1065916"/>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6" name="Rectangle 23"/>
            <p:cNvSpPr/>
            <p:nvPr/>
          </p:nvSpPr>
          <p:spPr bwMode="ltGray">
            <a:xfrm>
              <a:off x="7760115" y="943452"/>
              <a:ext cx="135715" cy="42862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7" name="Rectangle 36"/>
            <p:cNvSpPr/>
            <p:nvPr/>
          </p:nvSpPr>
          <p:spPr bwMode="ltGray">
            <a:xfrm>
              <a:off x="7760115" y="1065916"/>
              <a:ext cx="491179" cy="30616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8" name="Rectangle 37"/>
            <p:cNvSpPr/>
            <p:nvPr/>
          </p:nvSpPr>
          <p:spPr bwMode="ltGray">
            <a:xfrm>
              <a:off x="7760115" y="1065916"/>
              <a:ext cx="135716" cy="306161"/>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9" name="Rectangle 38"/>
            <p:cNvSpPr/>
            <p:nvPr/>
          </p:nvSpPr>
          <p:spPr bwMode="ltGray">
            <a:xfrm>
              <a:off x="7064243" y="129683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0" name="Rectangle 39"/>
            <p:cNvSpPr/>
            <p:nvPr/>
          </p:nvSpPr>
          <p:spPr bwMode="ltGray">
            <a:xfrm>
              <a:off x="7342753" y="1296831"/>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1" name="Rectangle 40"/>
            <p:cNvSpPr/>
            <p:nvPr/>
          </p:nvSpPr>
          <p:spPr bwMode="ltGray">
            <a:xfrm>
              <a:off x="6579483" y="1913285"/>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2" name="Rectangle 41"/>
            <p:cNvSpPr/>
            <p:nvPr/>
          </p:nvSpPr>
          <p:spPr bwMode="ltGray">
            <a:xfrm>
              <a:off x="6727716" y="1913285"/>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3" name="Rectangle 42"/>
            <p:cNvSpPr/>
            <p:nvPr/>
          </p:nvSpPr>
          <p:spPr bwMode="ltGray">
            <a:xfrm>
              <a:off x="4700590" y="1307021"/>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4" name="Rectangle 43"/>
            <p:cNvSpPr/>
            <p:nvPr/>
          </p:nvSpPr>
          <p:spPr bwMode="ltGray">
            <a:xfrm>
              <a:off x="4124326" y="189757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5" name="Rectangle 44"/>
            <p:cNvSpPr/>
            <p:nvPr/>
          </p:nvSpPr>
          <p:spPr bwMode="ltGray">
            <a:xfrm>
              <a:off x="3206751" y="153562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6" name="Rectangle 45"/>
            <p:cNvSpPr/>
            <p:nvPr/>
          </p:nvSpPr>
          <p:spPr bwMode="ltGray">
            <a:xfrm>
              <a:off x="785069" y="2029017"/>
              <a:ext cx="508907" cy="51387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7" name="Rectangle 46"/>
            <p:cNvSpPr/>
            <p:nvPr/>
          </p:nvSpPr>
          <p:spPr bwMode="ltGray">
            <a:xfrm>
              <a:off x="5279710" y="982650"/>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8" name="Rectangle 43"/>
            <p:cNvSpPr/>
            <p:nvPr/>
          </p:nvSpPr>
          <p:spPr bwMode="ltGray">
            <a:xfrm>
              <a:off x="5279710" y="1307021"/>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9" name="Rectangle 48"/>
            <p:cNvSpPr/>
            <p:nvPr/>
          </p:nvSpPr>
          <p:spPr bwMode="ltGray">
            <a:xfrm>
              <a:off x="5607932" y="83345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0" name="Rectangle 46"/>
            <p:cNvSpPr/>
            <p:nvPr/>
          </p:nvSpPr>
          <p:spPr bwMode="ltGray">
            <a:xfrm>
              <a:off x="5607932" y="982650"/>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1" name="Rectangle 50"/>
            <p:cNvSpPr/>
            <p:nvPr/>
          </p:nvSpPr>
          <p:spPr bwMode="ltGray">
            <a:xfrm>
              <a:off x="5814966" y="1071851"/>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2" name="Rectangle 46"/>
            <p:cNvSpPr/>
            <p:nvPr/>
          </p:nvSpPr>
          <p:spPr bwMode="ltGray">
            <a:xfrm>
              <a:off x="5814966" y="1071851"/>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3" name="Rectangle 53"/>
            <p:cNvSpPr/>
            <p:nvPr/>
          </p:nvSpPr>
          <p:spPr bwMode="ltGray">
            <a:xfrm>
              <a:off x="4700590" y="1897572"/>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4" name="Rectangle 53"/>
            <p:cNvSpPr/>
            <p:nvPr/>
          </p:nvSpPr>
          <p:spPr bwMode="ltGray">
            <a:xfrm>
              <a:off x="4214766" y="2200326"/>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5" name="Rectangle 54"/>
            <p:cNvSpPr/>
            <p:nvPr/>
          </p:nvSpPr>
          <p:spPr bwMode="ltGray">
            <a:xfrm>
              <a:off x="3776616" y="2783396"/>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6" name="Rectangle 55"/>
            <p:cNvSpPr/>
            <p:nvPr/>
          </p:nvSpPr>
          <p:spPr bwMode="ltGray">
            <a:xfrm>
              <a:off x="2927048" y="2101537"/>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7" name="Rectangle 56"/>
            <p:cNvSpPr/>
            <p:nvPr/>
          </p:nvSpPr>
          <p:spPr bwMode="ltGray">
            <a:xfrm>
              <a:off x="2515005" y="201949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8" name="Rectangle 57"/>
            <p:cNvSpPr/>
            <p:nvPr/>
          </p:nvSpPr>
          <p:spPr bwMode="ltGray">
            <a:xfrm>
              <a:off x="2927049" y="2101537"/>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9" name="Rectangle 23"/>
            <p:cNvSpPr/>
            <p:nvPr/>
          </p:nvSpPr>
          <p:spPr bwMode="ltGray">
            <a:xfrm>
              <a:off x="3206660" y="2019492"/>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0" name="Rectangle 59"/>
            <p:cNvSpPr/>
            <p:nvPr/>
          </p:nvSpPr>
          <p:spPr bwMode="ltGray">
            <a:xfrm>
              <a:off x="3206660" y="2101537"/>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1" name="Rectangle 60"/>
            <p:cNvSpPr/>
            <p:nvPr/>
          </p:nvSpPr>
          <p:spPr bwMode="ltGray">
            <a:xfrm>
              <a:off x="2740461" y="2256238"/>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2" name="Rectangle 61"/>
            <p:cNvSpPr/>
            <p:nvPr/>
          </p:nvSpPr>
          <p:spPr bwMode="ltGray">
            <a:xfrm>
              <a:off x="2927048" y="2256238"/>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3" name="Rectangle 62"/>
            <p:cNvSpPr/>
            <p:nvPr/>
          </p:nvSpPr>
          <p:spPr bwMode="ltGray">
            <a:xfrm>
              <a:off x="2415696" y="2669231"/>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4" name="Rectangle 63"/>
            <p:cNvSpPr/>
            <p:nvPr/>
          </p:nvSpPr>
          <p:spPr bwMode="ltGray">
            <a:xfrm>
              <a:off x="2515005" y="2669231"/>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5" name="Rectangle 64"/>
            <p:cNvSpPr/>
            <p:nvPr/>
          </p:nvSpPr>
          <p:spPr bwMode="ltGray">
            <a:xfrm>
              <a:off x="3206661" y="2101537"/>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6" name="Rectangle 65"/>
            <p:cNvSpPr/>
            <p:nvPr/>
          </p:nvSpPr>
          <p:spPr bwMode="ltGray">
            <a:xfrm>
              <a:off x="1158559" y="2250875"/>
              <a:ext cx="527374" cy="532521"/>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7" name="Rectangle 66"/>
            <p:cNvSpPr/>
            <p:nvPr/>
          </p:nvSpPr>
          <p:spPr bwMode="ltGray">
            <a:xfrm>
              <a:off x="1551010" y="2031059"/>
              <a:ext cx="554855" cy="56027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8" name="Rectangle 43"/>
            <p:cNvSpPr/>
            <p:nvPr/>
          </p:nvSpPr>
          <p:spPr bwMode="ltGray">
            <a:xfrm>
              <a:off x="1551010" y="2250875"/>
              <a:ext cx="134923" cy="34045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9" name="Rectangle 68"/>
            <p:cNvSpPr/>
            <p:nvPr/>
          </p:nvSpPr>
          <p:spPr bwMode="ltGray">
            <a:xfrm>
              <a:off x="1773436" y="1929956"/>
              <a:ext cx="210258" cy="21251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0" name="Rectangle 46"/>
            <p:cNvSpPr/>
            <p:nvPr/>
          </p:nvSpPr>
          <p:spPr bwMode="ltGray">
            <a:xfrm>
              <a:off x="1773436" y="2031059"/>
              <a:ext cx="210258" cy="111414"/>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1" name="Rectangle 70"/>
            <p:cNvSpPr/>
            <p:nvPr/>
          </p:nvSpPr>
          <p:spPr bwMode="ltGray">
            <a:xfrm>
              <a:off x="1913736" y="2091508"/>
              <a:ext cx="275048" cy="27800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2" name="Rectangle 46"/>
            <p:cNvSpPr/>
            <p:nvPr/>
          </p:nvSpPr>
          <p:spPr bwMode="ltGray">
            <a:xfrm>
              <a:off x="1913736" y="2091508"/>
              <a:ext cx="69958" cy="50965"/>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3" name="Rectangle 74"/>
            <p:cNvSpPr/>
            <p:nvPr/>
          </p:nvSpPr>
          <p:spPr bwMode="ltGray">
            <a:xfrm>
              <a:off x="1158559" y="2250875"/>
              <a:ext cx="135417" cy="292015"/>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4" name="Rectangle 73"/>
            <p:cNvSpPr/>
            <p:nvPr/>
          </p:nvSpPr>
          <p:spPr bwMode="ltGray">
            <a:xfrm>
              <a:off x="835434" y="2213106"/>
              <a:ext cx="234241" cy="23675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5" name="Rectangle 74"/>
            <p:cNvSpPr/>
            <p:nvPr/>
          </p:nvSpPr>
          <p:spPr bwMode="ltGray">
            <a:xfrm>
              <a:off x="610410" y="2761214"/>
              <a:ext cx="158015" cy="15971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grpSp>
      <p:sp>
        <p:nvSpPr>
          <p:cNvPr id="2" name="Title 1"/>
          <p:cNvSpPr>
            <a:spLocks noGrp="1"/>
          </p:cNvSpPr>
          <p:nvPr>
            <p:ph type="title"/>
          </p:nvPr>
        </p:nvSpPr>
        <p:spPr>
          <a:xfrm>
            <a:off x="1216184" y="3048001"/>
            <a:ext cx="5472827" cy="1393825"/>
          </a:xfrm>
        </p:spPr>
        <p:txBody>
          <a:bodyPr/>
          <a:lstStyle>
            <a:lvl1pPr>
              <a:defRPr sz="3200"/>
            </a:lvl1pPr>
          </a:lstStyle>
          <a:p>
            <a:r>
              <a:rPr lang="en-US"/>
              <a:t>Click to edit Master title style</a:t>
            </a:r>
            <a:endParaRPr/>
          </a:p>
        </p:txBody>
      </p:sp>
      <p:sp>
        <p:nvSpPr>
          <p:cNvPr id="3076" name="Rectangle 4"/>
          <p:cNvSpPr>
            <a:spLocks noGrp="1" noChangeArrowheads="1"/>
          </p:cNvSpPr>
          <p:nvPr>
            <p:ph type="subTitle" idx="1" hasCustomPrompt="1"/>
          </p:nvPr>
        </p:nvSpPr>
        <p:spPr bwMode="auto">
          <a:xfrm>
            <a:off x="1216183" y="5050673"/>
            <a:ext cx="5472827"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a:xfrm>
            <a:off x="1216183" y="5486401"/>
            <a:ext cx="5472826"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sp>
        <p:nvSpPr>
          <p:cNvPr id="79" name="Picture Placeholder 2"/>
          <p:cNvSpPr>
            <a:spLocks noGrp="1"/>
          </p:cNvSpPr>
          <p:nvPr>
            <p:ph type="pic" sz="quarter" idx="11"/>
          </p:nvPr>
        </p:nvSpPr>
        <p:spPr>
          <a:xfrm>
            <a:off x="7003553" y="1147764"/>
            <a:ext cx="4754478" cy="5508625"/>
          </a:xfrm>
        </p:spPr>
        <p:txBody>
          <a:bodyPr tIns="1371600">
            <a:noAutofit/>
          </a:bodyPr>
          <a:lstStyle>
            <a:lvl1pPr marL="0" indent="0" algn="ctr">
              <a:buNone/>
              <a:defRPr/>
            </a:lvl1pPr>
          </a:lstStyle>
          <a:p>
            <a:r>
              <a:rPr lang="en-US" dirty="0"/>
              <a:t>Drag picture to placeholder or click icon to add</a:t>
            </a:r>
            <a:endParaRPr dirty="0"/>
          </a:p>
        </p:txBody>
      </p:sp>
      <p:grpSp>
        <p:nvGrpSpPr>
          <p:cNvPr id="80" name="Frame"/>
          <p:cNvGrpSpPr/>
          <p:nvPr/>
        </p:nvGrpSpPr>
        <p:grpSpPr bwMode="invGray">
          <a:xfrm>
            <a:off x="0" y="0"/>
            <a:ext cx="12161838" cy="6858000"/>
            <a:chOff x="0" y="0"/>
            <a:chExt cx="9144000" cy="6858000"/>
          </a:xfrm>
        </p:grpSpPr>
        <p:sp>
          <p:nvSpPr>
            <p:cNvPr id="81" name="Rectangle 80"/>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82" name="Rectangle 81"/>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83" name="Rectangle 82"/>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84" name="Rectangle 83"/>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grpSp>
      <p:pic>
        <p:nvPicPr>
          <p:cNvPr id="76"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2490" y="624199"/>
            <a:ext cx="2918841" cy="579039"/>
          </a:xfrm>
          <a:prstGeom prst="rect">
            <a:avLst/>
          </a:prstGeom>
        </p:spPr>
      </p:pic>
      <p:cxnSp>
        <p:nvCxnSpPr>
          <p:cNvPr id="85" name="Straight Connector 84"/>
          <p:cNvCxnSpPr/>
          <p:nvPr/>
        </p:nvCxnSpPr>
        <p:spPr bwMode="auto">
          <a:xfrm>
            <a:off x="4155295" y="624198"/>
            <a:ext cx="0" cy="609600"/>
          </a:xfrm>
          <a:prstGeom prst="line">
            <a:avLst/>
          </a:prstGeom>
          <a:solidFill>
            <a:schemeClr val="accent1"/>
          </a:solidFill>
          <a:ln w="19050" cap="flat" cmpd="sng" algn="ctr">
            <a:solidFill>
              <a:schemeClr val="accent6">
                <a:lumMod val="40000"/>
                <a:lumOff val="60000"/>
              </a:schemeClr>
            </a:solidFill>
            <a:prstDash val="solid"/>
            <a:miter lim="800000"/>
            <a:headEnd type="none" w="med" len="med"/>
            <a:tailEnd type="none" w="med" len="med"/>
          </a:ln>
          <a:effectLst/>
        </p:spPr>
      </p:cxnSp>
    </p:spTree>
    <p:extLst>
      <p:ext uri="{BB962C8B-B14F-4D97-AF65-F5344CB8AC3E}">
        <p14:creationId xmlns:p14="http://schemas.microsoft.com/office/powerpoint/2010/main" val="309773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Horizontal Picture">
    <p:spTree>
      <p:nvGrpSpPr>
        <p:cNvPr id="1" name=""/>
        <p:cNvGrpSpPr/>
        <p:nvPr/>
      </p:nvGrpSpPr>
      <p:grpSpPr>
        <a:xfrm>
          <a:off x="0" y="0"/>
          <a:ext cx="0" cy="0"/>
          <a:chOff x="0" y="0"/>
          <a:chExt cx="0" cy="0"/>
        </a:xfrm>
      </p:grpSpPr>
      <p:sp>
        <p:nvSpPr>
          <p:cNvPr id="76" name="Rectangle 75"/>
          <p:cNvSpPr/>
          <p:nvPr/>
        </p:nvSpPr>
        <p:spPr bwMode="white">
          <a:xfrm>
            <a:off x="1" y="3041202"/>
            <a:ext cx="12161838" cy="3816798"/>
          </a:xfrm>
          <a:prstGeom prst="rect">
            <a:avLst/>
          </a:prstGeom>
          <a:solidFill>
            <a:srgbClr val="EFEFE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075" name="Rectangle 3"/>
          <p:cNvSpPr>
            <a:spLocks noGrp="1" noChangeArrowheads="1"/>
          </p:cNvSpPr>
          <p:nvPr>
            <p:ph type="ctrTitle" hasCustomPrompt="1"/>
          </p:nvPr>
        </p:nvSpPr>
        <p:spPr bwMode="auto">
          <a:xfrm>
            <a:off x="1216184" y="3200401"/>
            <a:ext cx="9729473" cy="1241425"/>
          </a:xfrm>
        </p:spPr>
        <p:txBody>
          <a:bodyPr/>
          <a:lstStyle>
            <a:lvl1pPr>
              <a:defRPr sz="3200">
                <a:solidFill>
                  <a:schemeClr val="tx1"/>
                </a:solidFill>
              </a:defRPr>
            </a:lvl1pPr>
          </a:lstStyle>
          <a:p>
            <a:r>
              <a:rPr/>
              <a:t>Click to add title</a:t>
            </a:r>
          </a:p>
        </p:txBody>
      </p:sp>
      <p:sp>
        <p:nvSpPr>
          <p:cNvPr id="3076" name="Rectangle 4"/>
          <p:cNvSpPr>
            <a:spLocks noGrp="1" noChangeArrowheads="1"/>
          </p:cNvSpPr>
          <p:nvPr>
            <p:ph type="subTitle" idx="1" hasCustomPrompt="1"/>
          </p:nvPr>
        </p:nvSpPr>
        <p:spPr bwMode="auto">
          <a:xfrm>
            <a:off x="1216183" y="5050673"/>
            <a:ext cx="9729473"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a:xfrm>
            <a:off x="1216185" y="5486401"/>
            <a:ext cx="9729470"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grpSp>
        <p:nvGrpSpPr>
          <p:cNvPr id="83" name="Frame"/>
          <p:cNvGrpSpPr/>
          <p:nvPr/>
        </p:nvGrpSpPr>
        <p:grpSpPr bwMode="invGray">
          <a:xfrm>
            <a:off x="0" y="0"/>
            <a:ext cx="12161838" cy="6858000"/>
            <a:chOff x="0" y="0"/>
            <a:chExt cx="9144000" cy="6858000"/>
          </a:xfrm>
        </p:grpSpPr>
        <p:sp>
          <p:nvSpPr>
            <p:cNvPr id="84" name="Rectangle 83"/>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85" name="Rectangle 84"/>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86" name="Rectangle 85"/>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87" name="Rectangle 86"/>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grpSp>
    </p:spTree>
    <p:extLst>
      <p:ext uri="{BB962C8B-B14F-4D97-AF65-F5344CB8AC3E}">
        <p14:creationId xmlns:p14="http://schemas.microsoft.com/office/powerpoint/2010/main" val="97965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Vertical Picture">
    <p:spTree>
      <p:nvGrpSpPr>
        <p:cNvPr id="1" name=""/>
        <p:cNvGrpSpPr/>
        <p:nvPr/>
      </p:nvGrpSpPr>
      <p:grpSpPr>
        <a:xfrm>
          <a:off x="0" y="0"/>
          <a:ext cx="0" cy="0"/>
          <a:chOff x="0" y="0"/>
          <a:chExt cx="0" cy="0"/>
        </a:xfrm>
      </p:grpSpPr>
      <p:sp>
        <p:nvSpPr>
          <p:cNvPr id="83" name="Rectangle 82"/>
          <p:cNvSpPr/>
          <p:nvPr/>
        </p:nvSpPr>
        <p:spPr bwMode="white">
          <a:xfrm>
            <a:off x="261817" y="100583"/>
            <a:ext cx="8950775" cy="6656832"/>
          </a:xfrm>
          <a:custGeom>
            <a:avLst/>
            <a:gdLst/>
            <a:ahLst/>
            <a:cxnLst/>
            <a:rect l="l" t="t" r="r" b="b"/>
            <a:pathLst>
              <a:path w="6729730" h="6656832">
                <a:moveTo>
                  <a:pt x="0" y="0"/>
                </a:moveTo>
                <a:lnTo>
                  <a:pt x="5886450" y="0"/>
                </a:lnTo>
                <a:lnTo>
                  <a:pt x="5886450" y="3124200"/>
                </a:lnTo>
                <a:lnTo>
                  <a:pt x="6470650" y="3124200"/>
                </a:lnTo>
                <a:lnTo>
                  <a:pt x="6470650" y="5210708"/>
                </a:lnTo>
                <a:lnTo>
                  <a:pt x="6729730" y="5210708"/>
                </a:lnTo>
                <a:lnTo>
                  <a:pt x="6729730" y="6641591"/>
                </a:lnTo>
                <a:lnTo>
                  <a:pt x="6470650" y="6641591"/>
                </a:lnTo>
                <a:lnTo>
                  <a:pt x="6470650" y="6656832"/>
                </a:lnTo>
                <a:lnTo>
                  <a:pt x="584200" y="6656832"/>
                </a:lnTo>
                <a:lnTo>
                  <a:pt x="584200" y="6655816"/>
                </a:lnTo>
                <a:lnTo>
                  <a:pt x="0" y="6655816"/>
                </a:lnTo>
                <a:close/>
              </a:path>
            </a:pathLst>
          </a:custGeom>
          <a:solidFill>
            <a:srgbClr val="EFEFE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 name="Title 2"/>
          <p:cNvSpPr>
            <a:spLocks noGrp="1"/>
          </p:cNvSpPr>
          <p:nvPr>
            <p:ph type="title"/>
          </p:nvPr>
        </p:nvSpPr>
        <p:spPr>
          <a:xfrm>
            <a:off x="1216184" y="3048001"/>
            <a:ext cx="5472827" cy="1393825"/>
          </a:xfrm>
        </p:spPr>
        <p:txBody>
          <a:bodyPr/>
          <a:lstStyle>
            <a:lvl1pPr>
              <a:defRPr sz="3200"/>
            </a:lvl1pPr>
          </a:lstStyle>
          <a:p>
            <a:r>
              <a:rPr lang="en-US"/>
              <a:t>Click to edit Master title style</a:t>
            </a:r>
            <a:endParaRPr/>
          </a:p>
        </p:txBody>
      </p:sp>
      <p:sp>
        <p:nvSpPr>
          <p:cNvPr id="3076" name="Rectangle 4"/>
          <p:cNvSpPr>
            <a:spLocks noGrp="1" noChangeArrowheads="1"/>
          </p:cNvSpPr>
          <p:nvPr>
            <p:ph type="subTitle" idx="1" hasCustomPrompt="1"/>
          </p:nvPr>
        </p:nvSpPr>
        <p:spPr bwMode="auto">
          <a:xfrm>
            <a:off x="1216183" y="5050673"/>
            <a:ext cx="5472827"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a:xfrm>
            <a:off x="1216185" y="5486401"/>
            <a:ext cx="5472827"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grpSp>
        <p:nvGrpSpPr>
          <p:cNvPr id="2" name="Group 1"/>
          <p:cNvGrpSpPr/>
          <p:nvPr/>
        </p:nvGrpSpPr>
        <p:grpSpPr bwMode="ltGray">
          <a:xfrm>
            <a:off x="7297103" y="187419"/>
            <a:ext cx="2852943" cy="6469412"/>
            <a:chOff x="5486400" y="187419"/>
            <a:chExt cx="2145014" cy="6469412"/>
          </a:xfrm>
        </p:grpSpPr>
        <p:grpSp>
          <p:nvGrpSpPr>
            <p:cNvPr id="39" name="Group 38"/>
            <p:cNvGrpSpPr/>
            <p:nvPr/>
          </p:nvGrpSpPr>
          <p:grpSpPr bwMode="ltGray">
            <a:xfrm>
              <a:off x="5486401" y="187419"/>
              <a:ext cx="1440575" cy="1811704"/>
              <a:chOff x="10441503" y="494758"/>
              <a:chExt cx="1329339" cy="1671811"/>
            </a:xfrm>
          </p:grpSpPr>
          <p:sp>
            <p:nvSpPr>
              <p:cNvPr id="40" name="Rectangle 39"/>
              <p:cNvSpPr/>
              <p:nvPr/>
            </p:nvSpPr>
            <p:spPr bwMode="ltGray">
              <a:xfrm rot="16200000">
                <a:off x="10563967" y="494758"/>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1" name="Rectangle 40"/>
              <p:cNvSpPr/>
              <p:nvPr/>
            </p:nvSpPr>
            <p:spPr bwMode="ltGray">
              <a:xfrm rot="16200000">
                <a:off x="10447203" y="844523"/>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2" name="Rectangle 41"/>
              <p:cNvSpPr/>
              <p:nvPr/>
            </p:nvSpPr>
            <p:spPr bwMode="ltGray">
              <a:xfrm rot="16200000">
                <a:off x="10741700" y="672490"/>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3" name="Rectangle 42"/>
              <p:cNvSpPr/>
              <p:nvPr/>
            </p:nvSpPr>
            <p:spPr bwMode="ltGray">
              <a:xfrm rot="16200000">
                <a:off x="10796877" y="130852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4" name="Rectangle 43"/>
              <p:cNvSpPr/>
              <p:nvPr/>
            </p:nvSpPr>
            <p:spPr bwMode="ltGray">
              <a:xfrm rot="16200000">
                <a:off x="10936132" y="1169266"/>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5" name="Rectangle 44"/>
              <p:cNvSpPr/>
              <p:nvPr/>
            </p:nvSpPr>
            <p:spPr bwMode="ltGray">
              <a:xfrm rot="16200000">
                <a:off x="11413247" y="1808974"/>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6" name="Rectangle 45"/>
              <p:cNvSpPr/>
              <p:nvPr/>
            </p:nvSpPr>
            <p:spPr bwMode="ltGray">
              <a:xfrm rot="16200000">
                <a:off x="11412451" y="1809771"/>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grpSp>
        <p:grpSp>
          <p:nvGrpSpPr>
            <p:cNvPr id="47" name="Group 46"/>
            <p:cNvGrpSpPr/>
            <p:nvPr/>
          </p:nvGrpSpPr>
          <p:grpSpPr bwMode="ltGray">
            <a:xfrm>
              <a:off x="5486400" y="1838488"/>
              <a:ext cx="1798680" cy="2054453"/>
              <a:chOff x="10331508" y="2525213"/>
              <a:chExt cx="1835504" cy="2096514"/>
            </a:xfrm>
          </p:grpSpPr>
          <p:sp>
            <p:nvSpPr>
              <p:cNvPr id="48" name="Rectangle 47"/>
              <p:cNvSpPr/>
              <p:nvPr/>
            </p:nvSpPr>
            <p:spPr bwMode="ltGray">
              <a:xfrm rot="16200000">
                <a:off x="10808869" y="3263446"/>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9" name="Rectangle 48"/>
              <p:cNvSpPr/>
              <p:nvPr/>
            </p:nvSpPr>
            <p:spPr bwMode="ltGray">
              <a:xfrm rot="16200000">
                <a:off x="11399351" y="3854066"/>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0" name="Rectangle 49"/>
              <p:cNvSpPr/>
              <p:nvPr/>
            </p:nvSpPr>
            <p:spPr bwMode="ltGray">
              <a:xfrm rot="16200000">
                <a:off x="10484696" y="2643576"/>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1" name="Rectangle 43"/>
              <p:cNvSpPr/>
              <p:nvPr/>
            </p:nvSpPr>
            <p:spPr bwMode="ltGray">
              <a:xfrm rot="16200000">
                <a:off x="10956718" y="3115598"/>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2" name="Rectangle 51"/>
              <p:cNvSpPr/>
              <p:nvPr/>
            </p:nvSpPr>
            <p:spPr bwMode="ltGray">
              <a:xfrm rot="16200000">
                <a:off x="10333175" y="282618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3" name="Rectangle 46"/>
              <p:cNvSpPr/>
              <p:nvPr/>
            </p:nvSpPr>
            <p:spPr bwMode="ltGray">
              <a:xfrm rot="16200000">
                <a:off x="10407772" y="2900783"/>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4" name="Rectangle 53"/>
              <p:cNvSpPr/>
              <p:nvPr/>
            </p:nvSpPr>
            <p:spPr bwMode="ltGray">
              <a:xfrm rot="16200000">
                <a:off x="10572083" y="2523032"/>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5" name="Rectangle 46"/>
              <p:cNvSpPr/>
              <p:nvPr/>
            </p:nvSpPr>
            <p:spPr bwMode="ltGray">
              <a:xfrm rot="16200000">
                <a:off x="10555889" y="2841867"/>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6" name="Rectangle 53"/>
              <p:cNvSpPr/>
              <p:nvPr/>
            </p:nvSpPr>
            <p:spPr bwMode="ltGray">
              <a:xfrm rot="16200000">
                <a:off x="11399420" y="3853996"/>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7" name="Rectangle 56"/>
              <p:cNvSpPr/>
              <p:nvPr/>
            </p:nvSpPr>
            <p:spPr bwMode="ltGray">
              <a:xfrm rot="16200000">
                <a:off x="11700399" y="4152981"/>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grpSp>
        <p:grpSp>
          <p:nvGrpSpPr>
            <p:cNvPr id="58" name="Group 57"/>
            <p:cNvGrpSpPr/>
            <p:nvPr/>
          </p:nvGrpSpPr>
          <p:grpSpPr bwMode="ltGray">
            <a:xfrm>
              <a:off x="6173331" y="3848503"/>
              <a:ext cx="1458083" cy="1566458"/>
              <a:chOff x="11033674" y="4731829"/>
              <a:chExt cx="1487934" cy="1598528"/>
            </a:xfrm>
          </p:grpSpPr>
          <p:sp>
            <p:nvSpPr>
              <p:cNvPr id="59" name="Rectangle 58"/>
              <p:cNvSpPr/>
              <p:nvPr/>
            </p:nvSpPr>
            <p:spPr bwMode="ltGray">
              <a:xfrm rot="16200000">
                <a:off x="11037401" y="4771641"/>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0" name="Rectangle 59"/>
              <p:cNvSpPr/>
              <p:nvPr/>
            </p:nvSpPr>
            <p:spPr bwMode="ltGray">
              <a:xfrm rot="16200000">
                <a:off x="12282724" y="4730553"/>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1" name="Rectangle 60"/>
              <p:cNvSpPr/>
              <p:nvPr/>
            </p:nvSpPr>
            <p:spPr bwMode="ltGray">
              <a:xfrm rot="16200000">
                <a:off x="11599589" y="5210328"/>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2" name="Rectangle 61"/>
              <p:cNvSpPr/>
              <p:nvPr/>
            </p:nvSpPr>
            <p:spPr bwMode="ltGray">
              <a:xfrm rot="16200000">
                <a:off x="11521362" y="544465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3" name="Rectangle 62"/>
              <p:cNvSpPr/>
              <p:nvPr/>
            </p:nvSpPr>
            <p:spPr bwMode="ltGray">
              <a:xfrm rot="16200000">
                <a:off x="11718661" y="5329399"/>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4" name="Rectangle 23"/>
              <p:cNvSpPr/>
              <p:nvPr/>
            </p:nvSpPr>
            <p:spPr bwMode="ltGray">
              <a:xfrm rot="16200000">
                <a:off x="11615661" y="5350353"/>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5" name="Rectangle 64"/>
              <p:cNvSpPr/>
              <p:nvPr/>
            </p:nvSpPr>
            <p:spPr bwMode="ltGray">
              <a:xfrm rot="16200000">
                <a:off x="11537612" y="5272304"/>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6" name="Rectangle 65"/>
              <p:cNvSpPr/>
              <p:nvPr/>
            </p:nvSpPr>
            <p:spPr bwMode="ltGray">
              <a:xfrm rot="16200000">
                <a:off x="11755626" y="5755507"/>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7" name="Rectangle 66"/>
              <p:cNvSpPr/>
              <p:nvPr/>
            </p:nvSpPr>
            <p:spPr bwMode="ltGray">
              <a:xfrm rot="16200000">
                <a:off x="11848920" y="5662214"/>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8" name="Rectangle 67"/>
              <p:cNvSpPr/>
              <p:nvPr/>
            </p:nvSpPr>
            <p:spPr bwMode="ltGray">
              <a:xfrm rot="16200000">
                <a:off x="12168563" y="6090786"/>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9" name="Rectangle 68"/>
              <p:cNvSpPr/>
              <p:nvPr/>
            </p:nvSpPr>
            <p:spPr bwMode="ltGray">
              <a:xfrm rot="16200000">
                <a:off x="12168029" y="6091319"/>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0" name="Rectangle 69"/>
              <p:cNvSpPr/>
              <p:nvPr/>
            </p:nvSpPr>
            <p:spPr bwMode="ltGray">
              <a:xfrm rot="16200000">
                <a:off x="11656684" y="5391375"/>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grpSp>
        <p:sp>
          <p:nvSpPr>
            <p:cNvPr id="71" name="Rectangle 70"/>
            <p:cNvSpPr/>
            <p:nvPr/>
          </p:nvSpPr>
          <p:spPr bwMode="ltGray">
            <a:xfrm rot="16200000">
              <a:off x="6702498" y="6153175"/>
              <a:ext cx="503748" cy="50356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2" name="Rectangle 71"/>
            <p:cNvSpPr/>
            <p:nvPr/>
          </p:nvSpPr>
          <p:spPr bwMode="ltGray">
            <a:xfrm rot="16200000">
              <a:off x="6922517" y="5801534"/>
              <a:ext cx="516794" cy="52183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3" name="Rectangle 72"/>
            <p:cNvSpPr/>
            <p:nvPr/>
          </p:nvSpPr>
          <p:spPr bwMode="ltGray">
            <a:xfrm rot="16200000">
              <a:off x="6707242" y="5389896"/>
              <a:ext cx="543723" cy="54903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4" name="Rectangle 43"/>
            <p:cNvSpPr/>
            <p:nvPr/>
          </p:nvSpPr>
          <p:spPr bwMode="ltGray">
            <a:xfrm rot="16200000">
              <a:off x="7020699" y="5703352"/>
              <a:ext cx="132216" cy="33362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5" name="Rectangle 74"/>
            <p:cNvSpPr/>
            <p:nvPr/>
          </p:nvSpPr>
          <p:spPr bwMode="ltGray">
            <a:xfrm rot="16200000">
              <a:off x="6606621" y="5511162"/>
              <a:ext cx="206040" cy="208253"/>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6" name="Rectangle 46"/>
            <p:cNvSpPr/>
            <p:nvPr/>
          </p:nvSpPr>
          <p:spPr bwMode="ltGray">
            <a:xfrm rot="16200000">
              <a:off x="6656159" y="5560700"/>
              <a:ext cx="206040" cy="109179"/>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7" name="Rectangle 76"/>
            <p:cNvSpPr/>
            <p:nvPr/>
          </p:nvSpPr>
          <p:spPr bwMode="ltGray">
            <a:xfrm rot="16200000">
              <a:off x="6765273" y="5309846"/>
              <a:ext cx="269530" cy="272426"/>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8" name="Rectangle 46"/>
            <p:cNvSpPr/>
            <p:nvPr/>
          </p:nvSpPr>
          <p:spPr bwMode="ltGray">
            <a:xfrm rot="16200000">
              <a:off x="6754519" y="5521575"/>
              <a:ext cx="68554" cy="49943"/>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79" name="Rectangle 74"/>
            <p:cNvSpPr/>
            <p:nvPr/>
          </p:nvSpPr>
          <p:spPr bwMode="ltGray">
            <a:xfrm rot="16200000">
              <a:off x="6979193" y="6093888"/>
              <a:ext cx="167766" cy="286157"/>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80" name="Rectangle 79"/>
            <p:cNvSpPr/>
            <p:nvPr/>
          </p:nvSpPr>
          <p:spPr bwMode="ltGray">
            <a:xfrm rot="16200000">
              <a:off x="6884218" y="6371650"/>
              <a:ext cx="229542" cy="23200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46" name="Rectangle 46"/>
            <p:cNvSpPr/>
            <p:nvPr/>
          </p:nvSpPr>
          <p:spPr bwMode="ltGray">
            <a:xfrm rot="16200000">
              <a:off x="6656159" y="5560700"/>
              <a:ext cx="206040" cy="109179"/>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48" name="Rectangle 46"/>
            <p:cNvSpPr/>
            <p:nvPr/>
          </p:nvSpPr>
          <p:spPr bwMode="ltGray">
            <a:xfrm rot="16200000">
              <a:off x="6754519" y="5521575"/>
              <a:ext cx="68554" cy="49943"/>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grpSp>
      <p:grpSp>
        <p:nvGrpSpPr>
          <p:cNvPr id="34" name="Frame"/>
          <p:cNvGrpSpPr/>
          <p:nvPr/>
        </p:nvGrpSpPr>
        <p:grpSpPr bwMode="invGray">
          <a:xfrm>
            <a:off x="0" y="0"/>
            <a:ext cx="12161838" cy="6858000"/>
            <a:chOff x="0" y="0"/>
            <a:chExt cx="9144000" cy="6858000"/>
          </a:xfrm>
        </p:grpSpPr>
        <p:sp>
          <p:nvSpPr>
            <p:cNvPr id="35" name="Rectangle 34"/>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6" name="Rectangle 35"/>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7" name="Rectangle 36"/>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8" name="Rectangle 37"/>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grpSp>
      <p:sp>
        <p:nvSpPr>
          <p:cNvPr id="81" name="Rectangle 80"/>
          <p:cNvSpPr/>
          <p:nvPr/>
        </p:nvSpPr>
        <p:spPr bwMode="ltGray">
          <a:xfrm rot="16200000">
            <a:off x="9840274" y="6621124"/>
            <a:ext cx="202084" cy="27166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pic>
        <p:nvPicPr>
          <p:cNvPr id="82"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2490" y="834569"/>
            <a:ext cx="2918841" cy="579039"/>
          </a:xfrm>
          <a:prstGeom prst="rect">
            <a:avLst/>
          </a:prstGeom>
        </p:spPr>
      </p:pic>
    </p:spTree>
    <p:extLst>
      <p:ext uri="{BB962C8B-B14F-4D97-AF65-F5344CB8AC3E}">
        <p14:creationId xmlns:p14="http://schemas.microsoft.com/office/powerpoint/2010/main" val="340423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Transition">
    <p:spTree>
      <p:nvGrpSpPr>
        <p:cNvPr id="1" name=""/>
        <p:cNvGrpSpPr/>
        <p:nvPr/>
      </p:nvGrpSpPr>
      <p:grpSpPr>
        <a:xfrm>
          <a:off x="0" y="0"/>
          <a:ext cx="0" cy="0"/>
          <a:chOff x="0" y="0"/>
          <a:chExt cx="0" cy="0"/>
        </a:xfrm>
      </p:grpSpPr>
      <p:grpSp>
        <p:nvGrpSpPr>
          <p:cNvPr id="16" name="Group 15"/>
          <p:cNvGrpSpPr/>
          <p:nvPr/>
        </p:nvGrpSpPr>
        <p:grpSpPr bwMode="ltGray">
          <a:xfrm>
            <a:off x="818201" y="178279"/>
            <a:ext cx="11081806" cy="2845277"/>
            <a:chOff x="610410" y="178278"/>
            <a:chExt cx="8331967" cy="2845278"/>
          </a:xfrm>
        </p:grpSpPr>
        <p:sp>
          <p:nvSpPr>
            <p:cNvPr id="17" name="Rectangle 16"/>
            <p:cNvSpPr/>
            <p:nvPr/>
          </p:nvSpPr>
          <p:spPr bwMode="ltGray">
            <a:xfrm>
              <a:off x="7760115" y="178278"/>
              <a:ext cx="1182262" cy="1193799"/>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8" name="Rectangle 17"/>
            <p:cNvSpPr/>
            <p:nvPr/>
          </p:nvSpPr>
          <p:spPr bwMode="ltGray">
            <a:xfrm>
              <a:off x="7342753" y="1065916"/>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19" name="Rectangle 18"/>
            <p:cNvSpPr/>
            <p:nvPr/>
          </p:nvSpPr>
          <p:spPr bwMode="ltGray">
            <a:xfrm>
              <a:off x="6727716" y="943452"/>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20" name="Rectangle 19"/>
            <p:cNvSpPr/>
            <p:nvPr/>
          </p:nvSpPr>
          <p:spPr bwMode="ltGray">
            <a:xfrm>
              <a:off x="7342754" y="1065916"/>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21" name="Rectangle 23"/>
            <p:cNvSpPr/>
            <p:nvPr/>
          </p:nvSpPr>
          <p:spPr bwMode="ltGray">
            <a:xfrm>
              <a:off x="7760115" y="943452"/>
              <a:ext cx="135715" cy="42862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22" name="Rectangle 21"/>
            <p:cNvSpPr/>
            <p:nvPr/>
          </p:nvSpPr>
          <p:spPr bwMode="ltGray">
            <a:xfrm>
              <a:off x="7760115" y="1065916"/>
              <a:ext cx="491179" cy="30616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23" name="Rectangle 22"/>
            <p:cNvSpPr/>
            <p:nvPr/>
          </p:nvSpPr>
          <p:spPr bwMode="ltGray">
            <a:xfrm>
              <a:off x="7760115" y="1065916"/>
              <a:ext cx="135716" cy="306161"/>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24" name="Rectangle 23"/>
            <p:cNvSpPr/>
            <p:nvPr/>
          </p:nvSpPr>
          <p:spPr bwMode="ltGray">
            <a:xfrm>
              <a:off x="7064243" y="129683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25" name="Rectangle 24"/>
            <p:cNvSpPr/>
            <p:nvPr/>
          </p:nvSpPr>
          <p:spPr bwMode="ltGray">
            <a:xfrm>
              <a:off x="7342753" y="1296831"/>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26" name="Rectangle 25"/>
            <p:cNvSpPr/>
            <p:nvPr/>
          </p:nvSpPr>
          <p:spPr bwMode="ltGray">
            <a:xfrm>
              <a:off x="6579483" y="1913285"/>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27" name="Rectangle 26"/>
            <p:cNvSpPr/>
            <p:nvPr/>
          </p:nvSpPr>
          <p:spPr bwMode="ltGray">
            <a:xfrm>
              <a:off x="6727716" y="1913285"/>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28" name="Rectangle 27"/>
            <p:cNvSpPr/>
            <p:nvPr/>
          </p:nvSpPr>
          <p:spPr bwMode="ltGray">
            <a:xfrm>
              <a:off x="4700590" y="1307021"/>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29" name="Rectangle 28"/>
            <p:cNvSpPr/>
            <p:nvPr/>
          </p:nvSpPr>
          <p:spPr bwMode="ltGray">
            <a:xfrm>
              <a:off x="4124326" y="189757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0" name="Rectangle 29"/>
            <p:cNvSpPr/>
            <p:nvPr/>
          </p:nvSpPr>
          <p:spPr bwMode="ltGray">
            <a:xfrm>
              <a:off x="3206751" y="153562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1" name="Rectangle 30"/>
            <p:cNvSpPr/>
            <p:nvPr/>
          </p:nvSpPr>
          <p:spPr bwMode="ltGray">
            <a:xfrm>
              <a:off x="785069" y="2029017"/>
              <a:ext cx="508907" cy="51387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2" name="Rectangle 31"/>
            <p:cNvSpPr/>
            <p:nvPr/>
          </p:nvSpPr>
          <p:spPr bwMode="ltGray">
            <a:xfrm>
              <a:off x="5279710" y="982650"/>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3" name="Rectangle 43"/>
            <p:cNvSpPr/>
            <p:nvPr/>
          </p:nvSpPr>
          <p:spPr bwMode="ltGray">
            <a:xfrm>
              <a:off x="5279710" y="1307021"/>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4" name="Rectangle 33"/>
            <p:cNvSpPr/>
            <p:nvPr/>
          </p:nvSpPr>
          <p:spPr bwMode="ltGray">
            <a:xfrm>
              <a:off x="5607932" y="83345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5" name="Rectangle 46"/>
            <p:cNvSpPr/>
            <p:nvPr/>
          </p:nvSpPr>
          <p:spPr bwMode="ltGray">
            <a:xfrm>
              <a:off x="5607932" y="982650"/>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6" name="Rectangle 35"/>
            <p:cNvSpPr/>
            <p:nvPr/>
          </p:nvSpPr>
          <p:spPr bwMode="ltGray">
            <a:xfrm>
              <a:off x="5814966" y="1071851"/>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7" name="Rectangle 46"/>
            <p:cNvSpPr/>
            <p:nvPr/>
          </p:nvSpPr>
          <p:spPr bwMode="ltGray">
            <a:xfrm>
              <a:off x="5814966" y="1071851"/>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8" name="Rectangle 53"/>
            <p:cNvSpPr/>
            <p:nvPr/>
          </p:nvSpPr>
          <p:spPr bwMode="ltGray">
            <a:xfrm>
              <a:off x="4700590" y="1897572"/>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39" name="Rectangle 38"/>
            <p:cNvSpPr/>
            <p:nvPr/>
          </p:nvSpPr>
          <p:spPr bwMode="ltGray">
            <a:xfrm>
              <a:off x="4214766" y="2200326"/>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0" name="Rectangle 39"/>
            <p:cNvSpPr/>
            <p:nvPr/>
          </p:nvSpPr>
          <p:spPr bwMode="ltGray">
            <a:xfrm>
              <a:off x="3776616" y="2783396"/>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1" name="Rectangle 40"/>
            <p:cNvSpPr/>
            <p:nvPr/>
          </p:nvSpPr>
          <p:spPr bwMode="ltGray">
            <a:xfrm>
              <a:off x="2927048" y="2101537"/>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2" name="Rectangle 41"/>
            <p:cNvSpPr/>
            <p:nvPr/>
          </p:nvSpPr>
          <p:spPr bwMode="ltGray">
            <a:xfrm>
              <a:off x="2515005" y="201949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3" name="Rectangle 42"/>
            <p:cNvSpPr/>
            <p:nvPr/>
          </p:nvSpPr>
          <p:spPr bwMode="ltGray">
            <a:xfrm>
              <a:off x="2927049" y="2101537"/>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4" name="Rectangle 23"/>
            <p:cNvSpPr/>
            <p:nvPr/>
          </p:nvSpPr>
          <p:spPr bwMode="ltGray">
            <a:xfrm>
              <a:off x="3206660" y="2019492"/>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5" name="Rectangle 44"/>
            <p:cNvSpPr/>
            <p:nvPr/>
          </p:nvSpPr>
          <p:spPr bwMode="ltGray">
            <a:xfrm>
              <a:off x="3206660" y="2101537"/>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6" name="Rectangle 45"/>
            <p:cNvSpPr/>
            <p:nvPr/>
          </p:nvSpPr>
          <p:spPr bwMode="ltGray">
            <a:xfrm>
              <a:off x="2740461" y="2256238"/>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7" name="Rectangle 46"/>
            <p:cNvSpPr/>
            <p:nvPr/>
          </p:nvSpPr>
          <p:spPr bwMode="ltGray">
            <a:xfrm>
              <a:off x="2927048" y="2256238"/>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8" name="Rectangle 47"/>
            <p:cNvSpPr/>
            <p:nvPr/>
          </p:nvSpPr>
          <p:spPr bwMode="ltGray">
            <a:xfrm>
              <a:off x="2415696" y="2669231"/>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9" name="Rectangle 48"/>
            <p:cNvSpPr/>
            <p:nvPr/>
          </p:nvSpPr>
          <p:spPr bwMode="ltGray">
            <a:xfrm>
              <a:off x="2515005" y="2669231"/>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0" name="Rectangle 49"/>
            <p:cNvSpPr/>
            <p:nvPr/>
          </p:nvSpPr>
          <p:spPr bwMode="ltGray">
            <a:xfrm>
              <a:off x="3206661" y="2101537"/>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1" name="Rectangle 50"/>
            <p:cNvSpPr/>
            <p:nvPr/>
          </p:nvSpPr>
          <p:spPr bwMode="ltGray">
            <a:xfrm>
              <a:off x="1158559" y="2250875"/>
              <a:ext cx="527374" cy="532521"/>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2" name="Rectangle 51"/>
            <p:cNvSpPr/>
            <p:nvPr/>
          </p:nvSpPr>
          <p:spPr bwMode="ltGray">
            <a:xfrm>
              <a:off x="1551010" y="2031059"/>
              <a:ext cx="554855" cy="56027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3" name="Rectangle 43"/>
            <p:cNvSpPr/>
            <p:nvPr/>
          </p:nvSpPr>
          <p:spPr bwMode="ltGray">
            <a:xfrm>
              <a:off x="1551010" y="2250875"/>
              <a:ext cx="134923" cy="34045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4" name="Rectangle 53"/>
            <p:cNvSpPr/>
            <p:nvPr/>
          </p:nvSpPr>
          <p:spPr bwMode="ltGray">
            <a:xfrm>
              <a:off x="1773436" y="1929956"/>
              <a:ext cx="210258" cy="21251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5" name="Rectangle 46"/>
            <p:cNvSpPr/>
            <p:nvPr/>
          </p:nvSpPr>
          <p:spPr bwMode="ltGray">
            <a:xfrm>
              <a:off x="1773436" y="2031059"/>
              <a:ext cx="210258" cy="111414"/>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6" name="Rectangle 55"/>
            <p:cNvSpPr/>
            <p:nvPr/>
          </p:nvSpPr>
          <p:spPr bwMode="ltGray">
            <a:xfrm>
              <a:off x="1913736" y="2091508"/>
              <a:ext cx="275048" cy="27800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7" name="Rectangle 46"/>
            <p:cNvSpPr/>
            <p:nvPr/>
          </p:nvSpPr>
          <p:spPr bwMode="ltGray">
            <a:xfrm>
              <a:off x="1913736" y="2091508"/>
              <a:ext cx="69958" cy="50965"/>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8" name="Rectangle 74"/>
            <p:cNvSpPr/>
            <p:nvPr/>
          </p:nvSpPr>
          <p:spPr bwMode="ltGray">
            <a:xfrm>
              <a:off x="1158559" y="2250875"/>
              <a:ext cx="135417" cy="292015"/>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9" name="Rectangle 58"/>
            <p:cNvSpPr/>
            <p:nvPr/>
          </p:nvSpPr>
          <p:spPr bwMode="ltGray">
            <a:xfrm>
              <a:off x="835434" y="2213106"/>
              <a:ext cx="234241" cy="23675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0" name="Rectangle 59"/>
            <p:cNvSpPr/>
            <p:nvPr/>
          </p:nvSpPr>
          <p:spPr bwMode="ltGray">
            <a:xfrm>
              <a:off x="610410" y="2761214"/>
              <a:ext cx="158015" cy="15971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grpSp>
      <p:pic>
        <p:nvPicPr>
          <p:cNvPr id="66"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57626" y="6182859"/>
            <a:ext cx="1824276" cy="361900"/>
          </a:xfrm>
          <a:prstGeom prst="rect">
            <a:avLst/>
          </a:prstGeom>
        </p:spPr>
      </p:pic>
      <p:sp>
        <p:nvSpPr>
          <p:cNvPr id="2" name="Title 1"/>
          <p:cNvSpPr>
            <a:spLocks noGrp="1"/>
          </p:cNvSpPr>
          <p:nvPr>
            <p:ph type="title"/>
          </p:nvPr>
        </p:nvSpPr>
        <p:spPr>
          <a:xfrm>
            <a:off x="1216184" y="3200401"/>
            <a:ext cx="9729473" cy="1241425"/>
          </a:xfrm>
        </p:spPr>
        <p:txBody>
          <a:bodyPr anchor="b"/>
          <a:lstStyle>
            <a:lvl1pPr algn="l">
              <a:lnSpc>
                <a:spcPct val="90000"/>
              </a:lnSpc>
              <a:defRPr sz="3200" b="1" cap="none" baseline="0"/>
            </a:lvl1pPr>
          </a:lstStyle>
          <a:p>
            <a:r>
              <a:rPr lang="en-US"/>
              <a:t>Click to edit Master title style</a:t>
            </a:r>
            <a:endParaRPr/>
          </a:p>
        </p:txBody>
      </p:sp>
      <p:sp>
        <p:nvSpPr>
          <p:cNvPr id="3" name="Text Placeholder 2"/>
          <p:cNvSpPr>
            <a:spLocks noGrp="1"/>
          </p:cNvSpPr>
          <p:nvPr>
            <p:ph type="body" idx="1"/>
          </p:nvPr>
        </p:nvSpPr>
        <p:spPr>
          <a:xfrm>
            <a:off x="1216183" y="4593474"/>
            <a:ext cx="9729473" cy="664327"/>
          </a:xfrm>
        </p:spPr>
        <p:txBody>
          <a:bodyPr anchor="t">
            <a:noAutofit/>
          </a:bodyPr>
          <a:lstStyle>
            <a:lvl1pPr marL="0" indent="0">
              <a:spcBef>
                <a:spcPts val="0"/>
              </a:spcBef>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a:xfrm>
            <a:off x="6689011" y="6329172"/>
            <a:ext cx="1418881" cy="182880"/>
          </a:xfrm>
        </p:spPr>
        <p:txBody>
          <a:bodyPr/>
          <a:lstStyle/>
          <a:p>
            <a:endParaRPr dirty="0"/>
          </a:p>
        </p:txBody>
      </p:sp>
      <p:sp>
        <p:nvSpPr>
          <p:cNvPr id="8" name="Footer Placeholder 7"/>
          <p:cNvSpPr>
            <a:spLocks noGrp="1"/>
          </p:cNvSpPr>
          <p:nvPr>
            <p:ph type="ftr" sz="quarter" idx="11"/>
          </p:nvPr>
        </p:nvSpPr>
        <p:spPr/>
        <p:txBody>
          <a:bodyPr/>
          <a:lstStyle/>
          <a:p>
            <a:r>
              <a:rPr lang="en-US" dirty="0"/>
              <a:t>How to Sell Cyber Security Services</a:t>
            </a:r>
            <a:endParaRPr dirty="0"/>
          </a:p>
        </p:txBody>
      </p:sp>
      <p:sp>
        <p:nvSpPr>
          <p:cNvPr id="9" name="Slide Number Placeholder 8"/>
          <p:cNvSpPr>
            <a:spLocks noGrp="1"/>
          </p:cNvSpPr>
          <p:nvPr>
            <p:ph type="sldNum" sz="quarter" idx="12"/>
          </p:nvPr>
        </p:nvSpPr>
        <p:spPr>
          <a:xfrm>
            <a:off x="11029917" y="6329172"/>
            <a:ext cx="523829" cy="182880"/>
          </a:xfrm>
        </p:spPr>
        <p:txBody>
          <a:bodyPr/>
          <a:lstStyle>
            <a:lvl1pPr algn="r">
              <a:defRPr>
                <a:solidFill>
                  <a:schemeClr val="tx1">
                    <a:lumMod val="60000"/>
                    <a:lumOff val="40000"/>
                  </a:schemeClr>
                </a:solidFill>
              </a:defRPr>
            </a:lvl1pPr>
          </a:lstStyle>
          <a:p>
            <a:fld id="{C51EAA63-D034-42AE-91FA-B13B9518C7BE}" type="slidenum">
              <a:rPr/>
              <a:pPr/>
              <a:t>‹#›</a:t>
            </a:fld>
            <a:endParaRPr dirty="0"/>
          </a:p>
        </p:txBody>
      </p:sp>
      <p:grpSp>
        <p:nvGrpSpPr>
          <p:cNvPr id="61" name="Frame"/>
          <p:cNvGrpSpPr/>
          <p:nvPr/>
        </p:nvGrpSpPr>
        <p:grpSpPr bwMode="invGray">
          <a:xfrm>
            <a:off x="0" y="0"/>
            <a:ext cx="12161838" cy="6858000"/>
            <a:chOff x="0" y="0"/>
            <a:chExt cx="9144000" cy="6858000"/>
          </a:xfrm>
        </p:grpSpPr>
        <p:sp>
          <p:nvSpPr>
            <p:cNvPr id="62" name="Rectangle 61"/>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3" name="Rectangle 62"/>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4" name="Rectangle 63"/>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5" name="Rectangle 64"/>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grpSp>
    </p:spTree>
    <p:extLst>
      <p:ext uri="{BB962C8B-B14F-4D97-AF65-F5344CB8AC3E}">
        <p14:creationId xmlns:p14="http://schemas.microsoft.com/office/powerpoint/2010/main" val="15138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Transition Horizontal Picture">
    <p:spTree>
      <p:nvGrpSpPr>
        <p:cNvPr id="1" name=""/>
        <p:cNvGrpSpPr/>
        <p:nvPr/>
      </p:nvGrpSpPr>
      <p:grpSpPr>
        <a:xfrm>
          <a:off x="0" y="0"/>
          <a:ext cx="0" cy="0"/>
          <a:chOff x="0" y="0"/>
          <a:chExt cx="0" cy="0"/>
        </a:xfrm>
      </p:grpSpPr>
      <p:sp>
        <p:nvSpPr>
          <p:cNvPr id="58" name="Rectangle 57"/>
          <p:cNvSpPr/>
          <p:nvPr/>
        </p:nvSpPr>
        <p:spPr bwMode="white">
          <a:xfrm>
            <a:off x="1" y="3041202"/>
            <a:ext cx="12161838" cy="3816798"/>
          </a:xfrm>
          <a:prstGeom prst="rect">
            <a:avLst/>
          </a:prstGeom>
          <a:solidFill>
            <a:srgbClr val="EFEFE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2" name="Title 1"/>
          <p:cNvSpPr>
            <a:spLocks noGrp="1"/>
          </p:cNvSpPr>
          <p:nvPr>
            <p:ph type="title"/>
          </p:nvPr>
        </p:nvSpPr>
        <p:spPr>
          <a:xfrm>
            <a:off x="1216184" y="3200401"/>
            <a:ext cx="9729473" cy="1241425"/>
          </a:xfrm>
        </p:spPr>
        <p:txBody>
          <a:bodyPr anchor="b"/>
          <a:lstStyle>
            <a:lvl1pPr algn="l">
              <a:lnSpc>
                <a:spcPct val="90000"/>
              </a:lnSpc>
              <a:defRPr sz="3200" b="1" cap="none" baseline="0"/>
            </a:lvl1pPr>
          </a:lstStyle>
          <a:p>
            <a:r>
              <a:rPr lang="en-US"/>
              <a:t>Click to edit Master title style</a:t>
            </a:r>
            <a:endParaRPr/>
          </a:p>
        </p:txBody>
      </p:sp>
      <p:sp>
        <p:nvSpPr>
          <p:cNvPr id="3" name="Text Placeholder 2"/>
          <p:cNvSpPr>
            <a:spLocks noGrp="1"/>
          </p:cNvSpPr>
          <p:nvPr>
            <p:ph type="body" idx="1"/>
          </p:nvPr>
        </p:nvSpPr>
        <p:spPr>
          <a:xfrm>
            <a:off x="1216183" y="4593474"/>
            <a:ext cx="9729473" cy="664327"/>
          </a:xfrm>
        </p:spPr>
        <p:txBody>
          <a:bodyPr anchor="t">
            <a:noAutofit/>
          </a:bodyPr>
          <a:lstStyle>
            <a:lvl1pPr marL="0" indent="0">
              <a:spcBef>
                <a:spcPts val="0"/>
              </a:spcBef>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a:xfrm>
            <a:off x="6689011" y="6329172"/>
            <a:ext cx="1418881" cy="182880"/>
          </a:xfrm>
        </p:spPr>
        <p:txBody>
          <a:bodyPr/>
          <a:lstStyle/>
          <a:p>
            <a:endParaRPr dirty="0"/>
          </a:p>
        </p:txBody>
      </p:sp>
      <p:sp>
        <p:nvSpPr>
          <p:cNvPr id="8" name="Footer Placeholder 7"/>
          <p:cNvSpPr>
            <a:spLocks noGrp="1"/>
          </p:cNvSpPr>
          <p:nvPr>
            <p:ph type="ftr" sz="quarter" idx="11"/>
          </p:nvPr>
        </p:nvSpPr>
        <p:spPr/>
        <p:txBody>
          <a:bodyPr/>
          <a:lstStyle/>
          <a:p>
            <a:r>
              <a:rPr lang="en-US" dirty="0"/>
              <a:t>How to Sell Cyber Security Services</a:t>
            </a:r>
            <a:endParaRPr dirty="0"/>
          </a:p>
        </p:txBody>
      </p:sp>
      <p:sp>
        <p:nvSpPr>
          <p:cNvPr id="9" name="Slide Number Placeholder 8"/>
          <p:cNvSpPr>
            <a:spLocks noGrp="1"/>
          </p:cNvSpPr>
          <p:nvPr>
            <p:ph type="sldNum" sz="quarter" idx="12"/>
          </p:nvPr>
        </p:nvSpPr>
        <p:spPr>
          <a:xfrm>
            <a:off x="11029917" y="6329172"/>
            <a:ext cx="523829" cy="182880"/>
          </a:xfrm>
        </p:spPr>
        <p:txBody>
          <a:bodyPr/>
          <a:lstStyle>
            <a:lvl1pPr algn="r">
              <a:defRPr>
                <a:solidFill>
                  <a:schemeClr val="tx1">
                    <a:lumMod val="60000"/>
                    <a:lumOff val="40000"/>
                  </a:schemeClr>
                </a:solidFill>
              </a:defRPr>
            </a:lvl1pPr>
          </a:lstStyle>
          <a:p>
            <a:fld id="{C51EAA63-D034-42AE-91FA-B13B9518C7BE}" type="slidenum">
              <a:rPr/>
              <a:pPr/>
              <a:t>‹#›</a:t>
            </a:fld>
            <a:endParaRPr dirty="0"/>
          </a:p>
        </p:txBody>
      </p:sp>
      <p:grpSp>
        <p:nvGrpSpPr>
          <p:cNvPr id="63" name="Frame"/>
          <p:cNvGrpSpPr/>
          <p:nvPr/>
        </p:nvGrpSpPr>
        <p:grpSpPr bwMode="invGray">
          <a:xfrm>
            <a:off x="0" y="0"/>
            <a:ext cx="12161838" cy="6858000"/>
            <a:chOff x="0" y="0"/>
            <a:chExt cx="9144000" cy="6858000"/>
          </a:xfrm>
        </p:grpSpPr>
        <p:sp>
          <p:nvSpPr>
            <p:cNvPr id="64" name="Rectangle 63"/>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5" name="Rectangle 64"/>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6" name="Rectangle 65"/>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67" name="Rectangle 66"/>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grpSp>
      <p:pic>
        <p:nvPicPr>
          <p:cNvPr id="57"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57626" y="6182859"/>
            <a:ext cx="1824276" cy="361900"/>
          </a:xfrm>
          <a:prstGeom prst="rect">
            <a:avLst/>
          </a:prstGeom>
        </p:spPr>
      </p:pic>
    </p:spTree>
    <p:extLst>
      <p:ext uri="{BB962C8B-B14F-4D97-AF65-F5344CB8AC3E}">
        <p14:creationId xmlns:p14="http://schemas.microsoft.com/office/powerpoint/2010/main" val="147383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heme" Target="../theme/theme2.xml"/><Relationship Id="rId7" Type="http://schemas.openxmlformats.org/officeDocument/2006/relationships/image" Target="../media/image6.jpe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heme" Target="../theme/theme3.xml"/><Relationship Id="rId7" Type="http://schemas.openxmlformats.org/officeDocument/2006/relationships/image" Target="../media/image6.jpe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heme" Target="../theme/theme4.xml"/><Relationship Id="rId7" Type="http://schemas.openxmlformats.org/officeDocument/2006/relationships/image" Target="../media/image6.jpe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heme" Target="../theme/theme5.xml"/><Relationship Id="rId7" Type="http://schemas.openxmlformats.org/officeDocument/2006/relationships/image" Target="../media/image6.jpe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4" y="304800"/>
            <a:ext cx="10945652" cy="838200"/>
          </a:xfrm>
          <a:prstGeom prst="rect">
            <a:avLst/>
          </a:prstGeom>
        </p:spPr>
        <p:txBody>
          <a:bodyPr vert="horz" lIns="0" tIns="0" rIns="0" bIns="0" rtlCol="0" anchor="b">
            <a:noAutofit/>
          </a:bodyPr>
          <a:lstStyle/>
          <a:p>
            <a:r>
              <a:rPr lang="en-US"/>
              <a:t>Click to edit Master title style</a:t>
            </a:r>
            <a:endParaRPr/>
          </a:p>
        </p:txBody>
      </p:sp>
      <p:sp>
        <p:nvSpPr>
          <p:cNvPr id="3" name="Text Placeholder 2"/>
          <p:cNvSpPr>
            <a:spLocks noGrp="1"/>
          </p:cNvSpPr>
          <p:nvPr>
            <p:ph type="body" idx="1"/>
          </p:nvPr>
        </p:nvSpPr>
        <p:spPr>
          <a:xfrm>
            <a:off x="608092" y="1447800"/>
            <a:ext cx="10945654" cy="449580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47" name="Group 46"/>
          <p:cNvGrpSpPr/>
          <p:nvPr/>
        </p:nvGrpSpPr>
        <p:grpSpPr bwMode="ltGray">
          <a:xfrm>
            <a:off x="10625424" y="5946512"/>
            <a:ext cx="1536415" cy="911489"/>
            <a:chOff x="2916555" y="1923047"/>
            <a:chExt cx="1908466" cy="1505880"/>
          </a:xfrm>
        </p:grpSpPr>
        <p:sp>
          <p:nvSpPr>
            <p:cNvPr id="48" name="Rectangle 47"/>
            <p:cNvSpPr/>
            <p:nvPr/>
          </p:nvSpPr>
          <p:spPr bwMode="ltGray">
            <a:xfrm>
              <a:off x="2989396" y="2387191"/>
              <a:ext cx="517544" cy="52259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49" name="Rectangle 48"/>
            <p:cNvSpPr/>
            <p:nvPr/>
          </p:nvSpPr>
          <p:spPr bwMode="ltGray">
            <a:xfrm>
              <a:off x="3680212" y="2011408"/>
              <a:ext cx="1144809" cy="1144809"/>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0" name="Rectangle 49"/>
            <p:cNvSpPr/>
            <p:nvPr/>
          </p:nvSpPr>
          <p:spPr bwMode="ltGray">
            <a:xfrm>
              <a:off x="3564081" y="2621056"/>
              <a:ext cx="807871" cy="807871"/>
            </a:xfrm>
            <a:prstGeom prst="rect">
              <a:avLst/>
            </a:prstGeom>
            <a:solidFill>
              <a:srgbClr val="FEC10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1" name="Rectangle 40"/>
            <p:cNvSpPr/>
            <p:nvPr/>
          </p:nvSpPr>
          <p:spPr bwMode="ltGray">
            <a:xfrm>
              <a:off x="3680212" y="2621056"/>
              <a:ext cx="691740" cy="535161"/>
            </a:xfrm>
            <a:custGeom>
              <a:avLst/>
              <a:gdLst/>
              <a:ahLst/>
              <a:cxnLst/>
              <a:rect l="l" t="t" r="r" b="b"/>
              <a:pathLst>
                <a:path w="691740" h="535161">
                  <a:moveTo>
                    <a:pt x="0" y="0"/>
                  </a:moveTo>
                  <a:lnTo>
                    <a:pt x="691740" y="0"/>
                  </a:lnTo>
                  <a:lnTo>
                    <a:pt x="691740" y="535161"/>
                  </a:lnTo>
                  <a:lnTo>
                    <a:pt x="0" y="535161"/>
                  </a:lnTo>
                  <a:close/>
                </a:path>
              </a:pathLst>
            </a:custGeom>
            <a:solidFill>
              <a:srgbClr val="F7961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2" name="Rectangle 51"/>
            <p:cNvSpPr/>
            <p:nvPr/>
          </p:nvSpPr>
          <p:spPr bwMode="ltGray">
            <a:xfrm>
              <a:off x="3248168" y="2305142"/>
              <a:ext cx="343345" cy="343346"/>
            </a:xfrm>
            <a:prstGeom prst="rect">
              <a:avLst/>
            </a:prstGeom>
            <a:solidFill>
              <a:srgbClr val="888D9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3" name="Rectangle 52"/>
            <p:cNvSpPr/>
            <p:nvPr/>
          </p:nvSpPr>
          <p:spPr bwMode="ltGray">
            <a:xfrm>
              <a:off x="3564081" y="2621056"/>
              <a:ext cx="27432" cy="27432"/>
            </a:xfrm>
            <a:prstGeom prst="rect">
              <a:avLst/>
            </a:prstGeom>
            <a:solidFill>
              <a:srgbClr val="8B6E1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4" name="Rectangle 26"/>
            <p:cNvSpPr/>
            <p:nvPr/>
          </p:nvSpPr>
          <p:spPr bwMode="ltGray">
            <a:xfrm>
              <a:off x="3248168" y="2387191"/>
              <a:ext cx="258772" cy="261297"/>
            </a:xfrm>
            <a:custGeom>
              <a:avLst/>
              <a:gdLst/>
              <a:ahLst/>
              <a:cxnLst/>
              <a:rect l="l" t="t" r="r" b="b"/>
              <a:pathLst>
                <a:path w="258772" h="261297">
                  <a:moveTo>
                    <a:pt x="0" y="0"/>
                  </a:moveTo>
                  <a:lnTo>
                    <a:pt x="258772" y="0"/>
                  </a:lnTo>
                  <a:lnTo>
                    <a:pt x="258772" y="261297"/>
                  </a:lnTo>
                  <a:lnTo>
                    <a:pt x="0" y="261297"/>
                  </a:lnTo>
                  <a:close/>
                </a:path>
              </a:pathLst>
            </a:custGeom>
            <a:solidFill>
              <a:srgbClr val="80848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5" name="Rectangle 54"/>
            <p:cNvSpPr/>
            <p:nvPr/>
          </p:nvSpPr>
          <p:spPr bwMode="ltGray">
            <a:xfrm>
              <a:off x="3013379" y="2648496"/>
              <a:ext cx="234789" cy="237312"/>
            </a:xfrm>
            <a:prstGeom prst="rect">
              <a:avLst/>
            </a:prstGeom>
            <a:solidFill>
              <a:srgbClr val="E8B21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6" name="Rectangle 55"/>
            <p:cNvSpPr/>
            <p:nvPr/>
          </p:nvSpPr>
          <p:spPr bwMode="ltGray">
            <a:xfrm>
              <a:off x="2916555" y="2567414"/>
              <a:ext cx="234789" cy="237312"/>
            </a:xfrm>
            <a:prstGeom prst="rect">
              <a:avLst/>
            </a:prstGeom>
            <a:solidFill>
              <a:srgbClr val="FFC20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7" name="Rectangle 56"/>
            <p:cNvSpPr/>
            <p:nvPr/>
          </p:nvSpPr>
          <p:spPr bwMode="ltGray">
            <a:xfrm>
              <a:off x="2989395" y="2567414"/>
              <a:ext cx="161949" cy="237312"/>
            </a:xfrm>
            <a:prstGeom prst="rect">
              <a:avLst/>
            </a:prstGeom>
            <a:solidFill>
              <a:srgbClr val="E8B21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8" name="Rectangle 57"/>
            <p:cNvSpPr/>
            <p:nvPr/>
          </p:nvSpPr>
          <p:spPr bwMode="ltGray">
            <a:xfrm>
              <a:off x="3013379" y="2648496"/>
              <a:ext cx="137965" cy="156230"/>
            </a:xfrm>
            <a:prstGeom prst="rect">
              <a:avLst/>
            </a:prstGeom>
            <a:solidFill>
              <a:srgbClr val="E3931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sp>
          <p:nvSpPr>
            <p:cNvPr id="59" name="Rectangle 58"/>
            <p:cNvSpPr/>
            <p:nvPr/>
          </p:nvSpPr>
          <p:spPr bwMode="ltGray">
            <a:xfrm>
              <a:off x="3128912" y="1923047"/>
              <a:ext cx="174198" cy="176722"/>
            </a:xfrm>
            <a:prstGeom prst="rect">
              <a:avLst/>
            </a:prstGeom>
            <a:solidFill>
              <a:srgbClr val="FFC20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p>
          </p:txBody>
        </p:sp>
      </p:grpSp>
      <p:sp>
        <p:nvSpPr>
          <p:cNvPr id="4" name="Date Placeholder 3"/>
          <p:cNvSpPr>
            <a:spLocks noGrp="1"/>
          </p:cNvSpPr>
          <p:nvPr>
            <p:ph type="dt" sz="half" idx="2"/>
          </p:nvPr>
        </p:nvSpPr>
        <p:spPr>
          <a:xfrm>
            <a:off x="6689011" y="6329172"/>
            <a:ext cx="1418881" cy="182880"/>
          </a:xfrm>
          <a:prstGeom prst="rect">
            <a:avLst/>
          </a:prstGeom>
        </p:spPr>
        <p:txBody>
          <a:bodyPr vert="horz" wrap="none" lIns="0" tIns="0" rIns="0" bIns="0" rtlCol="0" anchor="b"/>
          <a:lstStyle>
            <a:lvl1pPr algn="l">
              <a:defRPr sz="1000">
                <a:solidFill>
                  <a:schemeClr val="tx1">
                    <a:lumMod val="60000"/>
                    <a:lumOff val="40000"/>
                  </a:schemeClr>
                </a:solidFill>
              </a:defRPr>
            </a:lvl1pPr>
          </a:lstStyle>
          <a:p>
            <a:endParaRPr dirty="0"/>
          </a:p>
        </p:txBody>
      </p:sp>
      <p:sp>
        <p:nvSpPr>
          <p:cNvPr id="5" name="Footer Placeholder 4"/>
          <p:cNvSpPr>
            <a:spLocks noGrp="1"/>
          </p:cNvSpPr>
          <p:nvPr>
            <p:ph type="ftr" sz="quarter" idx="3"/>
          </p:nvPr>
        </p:nvSpPr>
        <p:spPr>
          <a:xfrm>
            <a:off x="608091" y="6329172"/>
            <a:ext cx="5483789" cy="182880"/>
          </a:xfrm>
          <a:prstGeom prst="rect">
            <a:avLst/>
          </a:prstGeom>
        </p:spPr>
        <p:txBody>
          <a:bodyPr vert="horz" wrap="none" lIns="0" tIns="0" rIns="0" bIns="0" rtlCol="0" anchor="b"/>
          <a:lstStyle>
            <a:lvl1pPr algn="l">
              <a:defRPr sz="1000">
                <a:solidFill>
                  <a:schemeClr val="tx1">
                    <a:lumMod val="60000"/>
                    <a:lumOff val="40000"/>
                  </a:schemeClr>
                </a:solidFill>
              </a:defRPr>
            </a:lvl1pPr>
          </a:lstStyle>
          <a:p>
            <a:r>
              <a:rPr lang="en-US" dirty="0"/>
              <a:t>How to Sell Cyber Security Services</a:t>
            </a:r>
            <a:endParaRPr dirty="0"/>
          </a:p>
        </p:txBody>
      </p:sp>
      <p:sp>
        <p:nvSpPr>
          <p:cNvPr id="6" name="Slide Number Placeholder 5"/>
          <p:cNvSpPr>
            <a:spLocks noGrp="1"/>
          </p:cNvSpPr>
          <p:nvPr>
            <p:ph type="sldNum" sz="quarter" idx="4"/>
          </p:nvPr>
        </p:nvSpPr>
        <p:spPr>
          <a:xfrm>
            <a:off x="11257953" y="6439756"/>
            <a:ext cx="523829" cy="182880"/>
          </a:xfrm>
          <a:prstGeom prst="rect">
            <a:avLst/>
          </a:prstGeom>
        </p:spPr>
        <p:txBody>
          <a:bodyPr vert="horz" wrap="none" lIns="0" tIns="0" rIns="0" bIns="0" rtlCol="0" anchor="b"/>
          <a:lstStyle>
            <a:lvl1pPr algn="ctr">
              <a:defRPr sz="1000">
                <a:solidFill>
                  <a:schemeClr val="tx1"/>
                </a:solidFill>
              </a:defRPr>
            </a:lvl1pPr>
          </a:lstStyle>
          <a:p>
            <a:fld id="{C51EAA63-D034-42AE-91FA-B13B9518C7BE}" type="slidenum">
              <a:rPr/>
              <a:pPr/>
              <a:t>‹#›</a:t>
            </a:fld>
            <a:endParaRPr dirty="0"/>
          </a:p>
        </p:txBody>
      </p:sp>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2" r:id="rId3"/>
    <p:sldLayoutId id="2147483731"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8" r:id="rId30"/>
    <p:sldLayoutId id="2147483759" r:id="rId31"/>
    <p:sldLayoutId id="2147483776" r:id="rId32"/>
    <p:sldLayoutId id="2147483777"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2800" b="1" kern="1200">
          <a:solidFill>
            <a:srgbClr val="404040"/>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2065845" y="1"/>
            <a:ext cx="10095992" cy="578741"/>
          </a:xfrm>
          <a:prstGeom prst="rect">
            <a:avLst/>
          </a:prstGeom>
        </p:spPr>
      </p:pic>
      <p:pic>
        <p:nvPicPr>
          <p:cNvPr id="16" name="Picture 15"/>
          <p:cNvPicPr>
            <a:picLocks noChangeAspect="1"/>
          </p:cNvPicPr>
          <p:nvPr/>
        </p:nvPicPr>
        <p:blipFill>
          <a:blip r:embed="rId5"/>
          <a:stretch>
            <a:fillRect/>
          </a:stretch>
        </p:blipFill>
        <p:spPr>
          <a:xfrm rot="10800000">
            <a:off x="-1" y="579006"/>
            <a:ext cx="12160355" cy="120795"/>
          </a:xfrm>
          <a:prstGeom prst="rect">
            <a:avLst/>
          </a:prstGeom>
        </p:spPr>
      </p:pic>
      <p:pic>
        <p:nvPicPr>
          <p:cNvPr id="3" name="Picture 2"/>
          <p:cNvPicPr>
            <a:picLocks noChangeAspect="1"/>
          </p:cNvPicPr>
          <p:nvPr/>
        </p:nvPicPr>
        <p:blipFill>
          <a:blip r:embed="rId6"/>
          <a:stretch>
            <a:fillRect/>
          </a:stretch>
        </p:blipFill>
        <p:spPr>
          <a:xfrm>
            <a:off x="1" y="1097"/>
            <a:ext cx="2293013" cy="577908"/>
          </a:xfrm>
          <a:prstGeom prst="rect">
            <a:avLst/>
          </a:prstGeom>
        </p:spPr>
      </p:pic>
      <p:pic>
        <p:nvPicPr>
          <p:cNvPr id="10" name="Picture 9" descr="dreamstime_l_25812799_sm.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088712" y="3008496"/>
            <a:ext cx="2953751" cy="381690"/>
          </a:xfrm>
          <a:prstGeom prst="flowChartAlternateProcess">
            <a:avLst/>
          </a:prstGeom>
        </p:spPr>
      </p:pic>
      <p:pic>
        <p:nvPicPr>
          <p:cNvPr id="11" name="Picture 10" descr="dreamstime_l_25812799_sm.jp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5602" y="3008497"/>
            <a:ext cx="2953751" cy="383033"/>
          </a:xfrm>
          <a:prstGeom prst="flowChartAlternateProcess">
            <a:avLst/>
          </a:prstGeom>
        </p:spPr>
      </p:pic>
      <p:pic>
        <p:nvPicPr>
          <p:cNvPr id="12" name="Picture 11" descr="dreamstime_l_25812799_sm.jpg"/>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167165" y="3008496"/>
            <a:ext cx="3008015" cy="381690"/>
          </a:xfrm>
          <a:prstGeom prst="flowChartAlternateProcess">
            <a:avLst/>
          </a:prstGeom>
        </p:spPr>
      </p:pic>
      <p:sp>
        <p:nvSpPr>
          <p:cNvPr id="21" name="TextBox 20"/>
          <p:cNvSpPr txBox="1"/>
          <p:nvPr/>
        </p:nvSpPr>
        <p:spPr>
          <a:xfrm>
            <a:off x="720242" y="745406"/>
            <a:ext cx="1471172" cy="307777"/>
          </a:xfrm>
          <a:prstGeom prst="rect">
            <a:avLst/>
          </a:prstGeom>
          <a:noFill/>
        </p:spPr>
        <p:txBody>
          <a:bodyPr wrap="none" rtlCol="0">
            <a:spAutoFit/>
          </a:bodyPr>
          <a:lstStyle/>
          <a:p>
            <a:pPr defTabSz="457200"/>
            <a:r>
              <a:rPr lang="en-US" sz="1400" b="1" u="sng" dirty="0">
                <a:solidFill>
                  <a:srgbClr val="FFC000"/>
                </a:solidFill>
                <a:latin typeface="Calibri"/>
              </a:rPr>
              <a:t>Target Customers</a:t>
            </a:r>
          </a:p>
        </p:txBody>
      </p:sp>
      <p:sp>
        <p:nvSpPr>
          <p:cNvPr id="22" name="TextBox 21"/>
          <p:cNvSpPr txBox="1"/>
          <p:nvPr/>
        </p:nvSpPr>
        <p:spPr>
          <a:xfrm>
            <a:off x="6783848" y="788799"/>
            <a:ext cx="2204553" cy="307777"/>
          </a:xfrm>
          <a:prstGeom prst="rect">
            <a:avLst/>
          </a:prstGeom>
          <a:noFill/>
        </p:spPr>
        <p:txBody>
          <a:bodyPr wrap="square" rtlCol="0">
            <a:spAutoFit/>
          </a:bodyPr>
          <a:lstStyle/>
          <a:p>
            <a:pPr defTabSz="457200"/>
            <a:r>
              <a:rPr lang="en-US" sz="1400" b="1" u="sng" dirty="0">
                <a:solidFill>
                  <a:srgbClr val="FFC000"/>
                </a:solidFill>
                <a:latin typeface="Calibri"/>
              </a:rPr>
              <a:t>Competitors</a:t>
            </a:r>
          </a:p>
        </p:txBody>
      </p:sp>
      <p:sp>
        <p:nvSpPr>
          <p:cNvPr id="23" name="TextBox 22"/>
          <p:cNvSpPr txBox="1"/>
          <p:nvPr/>
        </p:nvSpPr>
        <p:spPr>
          <a:xfrm>
            <a:off x="3748798" y="761451"/>
            <a:ext cx="1228221" cy="307777"/>
          </a:xfrm>
          <a:prstGeom prst="rect">
            <a:avLst/>
          </a:prstGeom>
          <a:noFill/>
        </p:spPr>
        <p:txBody>
          <a:bodyPr wrap="none" rtlCol="0">
            <a:spAutoFit/>
          </a:bodyPr>
          <a:lstStyle/>
          <a:p>
            <a:pPr defTabSz="457200"/>
            <a:r>
              <a:rPr lang="en-US" sz="1400" b="1" u="sng" dirty="0">
                <a:solidFill>
                  <a:srgbClr val="FFC000"/>
                </a:solidFill>
                <a:latin typeface="Calibri"/>
              </a:rPr>
              <a:t>Opportunities</a:t>
            </a:r>
          </a:p>
        </p:txBody>
      </p:sp>
      <p:sp>
        <p:nvSpPr>
          <p:cNvPr id="24" name="TextBox 23"/>
          <p:cNvSpPr txBox="1"/>
          <p:nvPr/>
        </p:nvSpPr>
        <p:spPr>
          <a:xfrm>
            <a:off x="9939851" y="821605"/>
            <a:ext cx="936090" cy="307777"/>
          </a:xfrm>
          <a:prstGeom prst="rect">
            <a:avLst/>
          </a:prstGeom>
          <a:noFill/>
        </p:spPr>
        <p:txBody>
          <a:bodyPr wrap="none" rtlCol="0">
            <a:spAutoFit/>
          </a:bodyPr>
          <a:lstStyle/>
          <a:p>
            <a:pPr defTabSz="457200"/>
            <a:r>
              <a:rPr lang="en-US" sz="1400" b="1" u="sng" dirty="0">
                <a:solidFill>
                  <a:srgbClr val="FFC000"/>
                </a:solidFill>
                <a:latin typeface="Calibri"/>
              </a:rPr>
              <a:t>Resources</a:t>
            </a:r>
          </a:p>
        </p:txBody>
      </p:sp>
      <p:cxnSp>
        <p:nvCxnSpPr>
          <p:cNvPr id="25" name="Straight Connector 24"/>
          <p:cNvCxnSpPr/>
          <p:nvPr/>
        </p:nvCxnSpPr>
        <p:spPr>
          <a:xfrm flipH="1">
            <a:off x="2999730" y="1090487"/>
            <a:ext cx="26986" cy="5715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090874" y="1096575"/>
            <a:ext cx="0" cy="5715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9225838" y="1090082"/>
            <a:ext cx="0" cy="5715000"/>
          </a:xfrm>
          <a:prstGeom prst="line">
            <a:avLst/>
          </a:prstGeom>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20223" y="3356396"/>
            <a:ext cx="1675908" cy="307777"/>
          </a:xfrm>
          <a:prstGeom prst="rect">
            <a:avLst/>
          </a:prstGeom>
          <a:noFill/>
        </p:spPr>
        <p:txBody>
          <a:bodyPr wrap="none" rtlCol="0">
            <a:spAutoFit/>
          </a:bodyPr>
          <a:lstStyle/>
          <a:p>
            <a:pPr defTabSz="457200"/>
            <a:r>
              <a:rPr lang="en-US" sz="1400" b="1" u="sng" dirty="0">
                <a:solidFill>
                  <a:srgbClr val="FFC000"/>
                </a:solidFill>
                <a:latin typeface="Calibri"/>
              </a:rPr>
              <a:t>Why Customers Buy</a:t>
            </a:r>
          </a:p>
        </p:txBody>
      </p:sp>
      <p:sp>
        <p:nvSpPr>
          <p:cNvPr id="30" name="TextBox 29"/>
          <p:cNvSpPr txBox="1"/>
          <p:nvPr/>
        </p:nvSpPr>
        <p:spPr>
          <a:xfrm>
            <a:off x="3636709" y="3356396"/>
            <a:ext cx="1700017" cy="307777"/>
          </a:xfrm>
          <a:prstGeom prst="rect">
            <a:avLst/>
          </a:prstGeom>
          <a:noFill/>
        </p:spPr>
        <p:txBody>
          <a:bodyPr wrap="none" rtlCol="0">
            <a:spAutoFit/>
          </a:bodyPr>
          <a:lstStyle/>
          <a:p>
            <a:pPr defTabSz="457200"/>
            <a:r>
              <a:rPr lang="en-US" sz="1400" b="1" u="sng" dirty="0">
                <a:solidFill>
                  <a:srgbClr val="FFC000"/>
                </a:solidFill>
                <a:latin typeface="Calibri"/>
              </a:rPr>
              <a:t>Discovery Questions</a:t>
            </a:r>
          </a:p>
        </p:txBody>
      </p:sp>
      <p:sp>
        <p:nvSpPr>
          <p:cNvPr id="17" name="TextBox 16"/>
          <p:cNvSpPr txBox="1"/>
          <p:nvPr userDrawn="1"/>
        </p:nvSpPr>
        <p:spPr>
          <a:xfrm>
            <a:off x="6783849" y="3357884"/>
            <a:ext cx="1868793" cy="307777"/>
          </a:xfrm>
          <a:prstGeom prst="rect">
            <a:avLst/>
          </a:prstGeom>
          <a:noFill/>
        </p:spPr>
        <p:txBody>
          <a:bodyPr wrap="square" rtlCol="0">
            <a:spAutoFit/>
          </a:bodyPr>
          <a:lstStyle/>
          <a:p>
            <a:pPr defTabSz="457200"/>
            <a:r>
              <a:rPr lang="en-US" sz="1400" b="1" u="sng" dirty="0">
                <a:solidFill>
                  <a:srgbClr val="FFC000"/>
                </a:solidFill>
                <a:latin typeface="Calibri"/>
              </a:rPr>
              <a:t>Why We Win</a:t>
            </a:r>
          </a:p>
        </p:txBody>
      </p:sp>
    </p:spTree>
    <p:extLst>
      <p:ext uri="{BB962C8B-B14F-4D97-AF65-F5344CB8AC3E}">
        <p14:creationId xmlns:p14="http://schemas.microsoft.com/office/powerpoint/2010/main" val="3238338422"/>
      </p:ext>
    </p:extLst>
  </p:cSld>
  <p:clrMap bg1="lt1" tx1="dk1" bg2="lt2" tx2="dk2" accent1="accent1" accent2="accent2" accent3="accent3" accent4="accent4" accent5="accent5" accent6="accent6" hlink="hlink" folHlink="folHlink"/>
  <p:sldLayoutIdLst>
    <p:sldLayoutId id="2147483763" r:id="rId1"/>
    <p:sldLayoutId id="2147483764" r:id="rId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2065845" y="1"/>
            <a:ext cx="10095992" cy="578741"/>
          </a:xfrm>
          <a:prstGeom prst="rect">
            <a:avLst/>
          </a:prstGeom>
        </p:spPr>
      </p:pic>
      <p:pic>
        <p:nvPicPr>
          <p:cNvPr id="16" name="Picture 15"/>
          <p:cNvPicPr>
            <a:picLocks noChangeAspect="1"/>
          </p:cNvPicPr>
          <p:nvPr/>
        </p:nvPicPr>
        <p:blipFill>
          <a:blip r:embed="rId5"/>
          <a:stretch>
            <a:fillRect/>
          </a:stretch>
        </p:blipFill>
        <p:spPr>
          <a:xfrm rot="10800000">
            <a:off x="-1" y="579006"/>
            <a:ext cx="12160355" cy="120795"/>
          </a:xfrm>
          <a:prstGeom prst="rect">
            <a:avLst/>
          </a:prstGeom>
        </p:spPr>
      </p:pic>
      <p:pic>
        <p:nvPicPr>
          <p:cNvPr id="3" name="Picture 2"/>
          <p:cNvPicPr>
            <a:picLocks noChangeAspect="1"/>
          </p:cNvPicPr>
          <p:nvPr/>
        </p:nvPicPr>
        <p:blipFill>
          <a:blip r:embed="rId6"/>
          <a:stretch>
            <a:fillRect/>
          </a:stretch>
        </p:blipFill>
        <p:spPr>
          <a:xfrm>
            <a:off x="1" y="1097"/>
            <a:ext cx="2293013" cy="577908"/>
          </a:xfrm>
          <a:prstGeom prst="rect">
            <a:avLst/>
          </a:prstGeom>
        </p:spPr>
      </p:pic>
      <p:pic>
        <p:nvPicPr>
          <p:cNvPr id="10" name="Picture 9" descr="dreamstime_l_25812799_sm.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088712" y="3008496"/>
            <a:ext cx="2953751" cy="381690"/>
          </a:xfrm>
          <a:prstGeom prst="flowChartAlternateProcess">
            <a:avLst/>
          </a:prstGeom>
        </p:spPr>
      </p:pic>
      <p:pic>
        <p:nvPicPr>
          <p:cNvPr id="11" name="Picture 10" descr="dreamstime_l_25812799_sm.jp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5602" y="3008497"/>
            <a:ext cx="2953751" cy="383033"/>
          </a:xfrm>
          <a:prstGeom prst="flowChartAlternateProcess">
            <a:avLst/>
          </a:prstGeom>
        </p:spPr>
      </p:pic>
      <p:pic>
        <p:nvPicPr>
          <p:cNvPr id="12" name="Picture 11" descr="dreamstime_l_25812799_sm.jpg"/>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167165" y="3008496"/>
            <a:ext cx="3008015" cy="381690"/>
          </a:xfrm>
          <a:prstGeom prst="flowChartAlternateProcess">
            <a:avLst/>
          </a:prstGeom>
        </p:spPr>
      </p:pic>
      <p:sp>
        <p:nvSpPr>
          <p:cNvPr id="21" name="TextBox 20"/>
          <p:cNvSpPr txBox="1"/>
          <p:nvPr/>
        </p:nvSpPr>
        <p:spPr>
          <a:xfrm>
            <a:off x="720242" y="745406"/>
            <a:ext cx="1471172" cy="307777"/>
          </a:xfrm>
          <a:prstGeom prst="rect">
            <a:avLst/>
          </a:prstGeom>
          <a:noFill/>
        </p:spPr>
        <p:txBody>
          <a:bodyPr wrap="none" rtlCol="0">
            <a:spAutoFit/>
          </a:bodyPr>
          <a:lstStyle/>
          <a:p>
            <a:pPr defTabSz="457200"/>
            <a:r>
              <a:rPr lang="en-US" sz="1400" b="1" u="sng" dirty="0">
                <a:solidFill>
                  <a:srgbClr val="FFC000"/>
                </a:solidFill>
                <a:latin typeface="Calibri"/>
              </a:rPr>
              <a:t>Target Customers</a:t>
            </a:r>
          </a:p>
        </p:txBody>
      </p:sp>
      <p:sp>
        <p:nvSpPr>
          <p:cNvPr id="22" name="TextBox 21"/>
          <p:cNvSpPr txBox="1"/>
          <p:nvPr/>
        </p:nvSpPr>
        <p:spPr>
          <a:xfrm>
            <a:off x="6783848" y="788799"/>
            <a:ext cx="2204553" cy="307777"/>
          </a:xfrm>
          <a:prstGeom prst="rect">
            <a:avLst/>
          </a:prstGeom>
          <a:noFill/>
        </p:spPr>
        <p:txBody>
          <a:bodyPr wrap="square" rtlCol="0">
            <a:spAutoFit/>
          </a:bodyPr>
          <a:lstStyle/>
          <a:p>
            <a:pPr defTabSz="457200"/>
            <a:r>
              <a:rPr lang="en-US" sz="1400" b="1" u="sng" dirty="0">
                <a:solidFill>
                  <a:srgbClr val="FFC000"/>
                </a:solidFill>
                <a:latin typeface="Calibri"/>
              </a:rPr>
              <a:t>Competitors</a:t>
            </a:r>
          </a:p>
        </p:txBody>
      </p:sp>
      <p:sp>
        <p:nvSpPr>
          <p:cNvPr id="23" name="TextBox 22"/>
          <p:cNvSpPr txBox="1"/>
          <p:nvPr/>
        </p:nvSpPr>
        <p:spPr>
          <a:xfrm>
            <a:off x="3748798" y="761451"/>
            <a:ext cx="1228221" cy="307777"/>
          </a:xfrm>
          <a:prstGeom prst="rect">
            <a:avLst/>
          </a:prstGeom>
          <a:noFill/>
        </p:spPr>
        <p:txBody>
          <a:bodyPr wrap="none" rtlCol="0">
            <a:spAutoFit/>
          </a:bodyPr>
          <a:lstStyle/>
          <a:p>
            <a:pPr defTabSz="457200"/>
            <a:r>
              <a:rPr lang="en-US" sz="1400" b="1" u="sng" dirty="0">
                <a:solidFill>
                  <a:srgbClr val="FFC000"/>
                </a:solidFill>
                <a:latin typeface="Calibri"/>
              </a:rPr>
              <a:t>Opportunities</a:t>
            </a:r>
          </a:p>
        </p:txBody>
      </p:sp>
      <p:sp>
        <p:nvSpPr>
          <p:cNvPr id="24" name="TextBox 23"/>
          <p:cNvSpPr txBox="1"/>
          <p:nvPr/>
        </p:nvSpPr>
        <p:spPr>
          <a:xfrm>
            <a:off x="9939851" y="821605"/>
            <a:ext cx="936090" cy="307777"/>
          </a:xfrm>
          <a:prstGeom prst="rect">
            <a:avLst/>
          </a:prstGeom>
          <a:noFill/>
        </p:spPr>
        <p:txBody>
          <a:bodyPr wrap="none" rtlCol="0">
            <a:spAutoFit/>
          </a:bodyPr>
          <a:lstStyle/>
          <a:p>
            <a:pPr defTabSz="457200"/>
            <a:r>
              <a:rPr lang="en-US" sz="1400" b="1" u="sng" dirty="0">
                <a:solidFill>
                  <a:srgbClr val="FFC000"/>
                </a:solidFill>
                <a:latin typeface="Calibri"/>
              </a:rPr>
              <a:t>Resources</a:t>
            </a:r>
          </a:p>
        </p:txBody>
      </p:sp>
      <p:cxnSp>
        <p:nvCxnSpPr>
          <p:cNvPr id="25" name="Straight Connector 24"/>
          <p:cNvCxnSpPr/>
          <p:nvPr/>
        </p:nvCxnSpPr>
        <p:spPr>
          <a:xfrm flipH="1">
            <a:off x="2999730" y="1090487"/>
            <a:ext cx="26986" cy="5715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090874" y="1096575"/>
            <a:ext cx="0" cy="5715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9225838" y="1090082"/>
            <a:ext cx="0" cy="5715000"/>
          </a:xfrm>
          <a:prstGeom prst="line">
            <a:avLst/>
          </a:prstGeom>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20223" y="3356396"/>
            <a:ext cx="1675908" cy="307777"/>
          </a:xfrm>
          <a:prstGeom prst="rect">
            <a:avLst/>
          </a:prstGeom>
          <a:noFill/>
        </p:spPr>
        <p:txBody>
          <a:bodyPr wrap="none" rtlCol="0">
            <a:spAutoFit/>
          </a:bodyPr>
          <a:lstStyle/>
          <a:p>
            <a:pPr defTabSz="457200"/>
            <a:r>
              <a:rPr lang="en-US" sz="1400" b="1" u="sng" dirty="0">
                <a:solidFill>
                  <a:srgbClr val="FFC000"/>
                </a:solidFill>
                <a:latin typeface="Calibri"/>
              </a:rPr>
              <a:t>Why Customers Buy</a:t>
            </a:r>
          </a:p>
        </p:txBody>
      </p:sp>
      <p:sp>
        <p:nvSpPr>
          <p:cNvPr id="30" name="TextBox 29"/>
          <p:cNvSpPr txBox="1"/>
          <p:nvPr/>
        </p:nvSpPr>
        <p:spPr>
          <a:xfrm>
            <a:off x="3636709" y="3356396"/>
            <a:ext cx="1700017" cy="307777"/>
          </a:xfrm>
          <a:prstGeom prst="rect">
            <a:avLst/>
          </a:prstGeom>
          <a:noFill/>
        </p:spPr>
        <p:txBody>
          <a:bodyPr wrap="none" rtlCol="0">
            <a:spAutoFit/>
          </a:bodyPr>
          <a:lstStyle/>
          <a:p>
            <a:pPr defTabSz="457200"/>
            <a:r>
              <a:rPr lang="en-US" sz="1400" b="1" u="sng" dirty="0">
                <a:solidFill>
                  <a:srgbClr val="FFC000"/>
                </a:solidFill>
                <a:latin typeface="Calibri"/>
              </a:rPr>
              <a:t>Discovery Questions</a:t>
            </a:r>
          </a:p>
        </p:txBody>
      </p:sp>
      <p:sp>
        <p:nvSpPr>
          <p:cNvPr id="17" name="TextBox 16"/>
          <p:cNvSpPr txBox="1"/>
          <p:nvPr userDrawn="1"/>
        </p:nvSpPr>
        <p:spPr>
          <a:xfrm>
            <a:off x="6783849" y="3357884"/>
            <a:ext cx="1868793" cy="307777"/>
          </a:xfrm>
          <a:prstGeom prst="rect">
            <a:avLst/>
          </a:prstGeom>
          <a:noFill/>
        </p:spPr>
        <p:txBody>
          <a:bodyPr wrap="square" rtlCol="0">
            <a:spAutoFit/>
          </a:bodyPr>
          <a:lstStyle/>
          <a:p>
            <a:pPr defTabSz="457200"/>
            <a:r>
              <a:rPr lang="en-US" sz="1400" b="1" u="sng" dirty="0">
                <a:solidFill>
                  <a:srgbClr val="FFC000"/>
                </a:solidFill>
                <a:latin typeface="Calibri"/>
              </a:rPr>
              <a:t>Why We Win</a:t>
            </a:r>
          </a:p>
        </p:txBody>
      </p:sp>
    </p:spTree>
    <p:extLst>
      <p:ext uri="{BB962C8B-B14F-4D97-AF65-F5344CB8AC3E}">
        <p14:creationId xmlns:p14="http://schemas.microsoft.com/office/powerpoint/2010/main" val="3238338422"/>
      </p:ext>
    </p:extLst>
  </p:cSld>
  <p:clrMap bg1="lt1" tx1="dk1" bg2="lt2" tx2="dk2" accent1="accent1" accent2="accent2" accent3="accent3" accent4="accent4" accent5="accent5" accent6="accent6" hlink="hlink" folHlink="folHlink"/>
  <p:sldLayoutIdLst>
    <p:sldLayoutId id="2147483766" r:id="rId1"/>
    <p:sldLayoutId id="2147483767" r:id="rId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2065845" y="1"/>
            <a:ext cx="10095992" cy="578741"/>
          </a:xfrm>
          <a:prstGeom prst="rect">
            <a:avLst/>
          </a:prstGeom>
        </p:spPr>
      </p:pic>
      <p:pic>
        <p:nvPicPr>
          <p:cNvPr id="16" name="Picture 15"/>
          <p:cNvPicPr>
            <a:picLocks noChangeAspect="1"/>
          </p:cNvPicPr>
          <p:nvPr/>
        </p:nvPicPr>
        <p:blipFill>
          <a:blip r:embed="rId5"/>
          <a:stretch>
            <a:fillRect/>
          </a:stretch>
        </p:blipFill>
        <p:spPr>
          <a:xfrm rot="10800000">
            <a:off x="-1" y="579006"/>
            <a:ext cx="12160355" cy="120795"/>
          </a:xfrm>
          <a:prstGeom prst="rect">
            <a:avLst/>
          </a:prstGeom>
        </p:spPr>
      </p:pic>
      <p:pic>
        <p:nvPicPr>
          <p:cNvPr id="3" name="Picture 2"/>
          <p:cNvPicPr>
            <a:picLocks noChangeAspect="1"/>
          </p:cNvPicPr>
          <p:nvPr/>
        </p:nvPicPr>
        <p:blipFill>
          <a:blip r:embed="rId6"/>
          <a:stretch>
            <a:fillRect/>
          </a:stretch>
        </p:blipFill>
        <p:spPr>
          <a:xfrm>
            <a:off x="1" y="1097"/>
            <a:ext cx="2293013" cy="577908"/>
          </a:xfrm>
          <a:prstGeom prst="rect">
            <a:avLst/>
          </a:prstGeom>
        </p:spPr>
      </p:pic>
      <p:pic>
        <p:nvPicPr>
          <p:cNvPr id="10" name="Picture 9" descr="dreamstime_l_25812799_sm.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088712" y="3008496"/>
            <a:ext cx="2953751" cy="381690"/>
          </a:xfrm>
          <a:prstGeom prst="flowChartAlternateProcess">
            <a:avLst/>
          </a:prstGeom>
        </p:spPr>
      </p:pic>
      <p:pic>
        <p:nvPicPr>
          <p:cNvPr id="11" name="Picture 10" descr="dreamstime_l_25812799_sm.jp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5602" y="3008497"/>
            <a:ext cx="2953751" cy="383033"/>
          </a:xfrm>
          <a:prstGeom prst="flowChartAlternateProcess">
            <a:avLst/>
          </a:prstGeom>
        </p:spPr>
      </p:pic>
      <p:pic>
        <p:nvPicPr>
          <p:cNvPr id="12" name="Picture 11" descr="dreamstime_l_25812799_sm.jpg"/>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167165" y="3008496"/>
            <a:ext cx="3008015" cy="381690"/>
          </a:xfrm>
          <a:prstGeom prst="flowChartAlternateProcess">
            <a:avLst/>
          </a:prstGeom>
        </p:spPr>
      </p:pic>
      <p:sp>
        <p:nvSpPr>
          <p:cNvPr id="21" name="TextBox 20"/>
          <p:cNvSpPr txBox="1"/>
          <p:nvPr/>
        </p:nvSpPr>
        <p:spPr>
          <a:xfrm>
            <a:off x="720242" y="745406"/>
            <a:ext cx="1471172" cy="307777"/>
          </a:xfrm>
          <a:prstGeom prst="rect">
            <a:avLst/>
          </a:prstGeom>
          <a:noFill/>
        </p:spPr>
        <p:txBody>
          <a:bodyPr wrap="none" rtlCol="0">
            <a:spAutoFit/>
          </a:bodyPr>
          <a:lstStyle/>
          <a:p>
            <a:pPr defTabSz="457200"/>
            <a:r>
              <a:rPr lang="en-US" sz="1400" b="1" u="sng" dirty="0">
                <a:solidFill>
                  <a:srgbClr val="FFC000"/>
                </a:solidFill>
                <a:latin typeface="Calibri"/>
              </a:rPr>
              <a:t>Target Customers</a:t>
            </a:r>
          </a:p>
        </p:txBody>
      </p:sp>
      <p:sp>
        <p:nvSpPr>
          <p:cNvPr id="22" name="TextBox 21"/>
          <p:cNvSpPr txBox="1"/>
          <p:nvPr/>
        </p:nvSpPr>
        <p:spPr>
          <a:xfrm>
            <a:off x="6783848" y="788799"/>
            <a:ext cx="2204553" cy="307777"/>
          </a:xfrm>
          <a:prstGeom prst="rect">
            <a:avLst/>
          </a:prstGeom>
          <a:noFill/>
        </p:spPr>
        <p:txBody>
          <a:bodyPr wrap="square" rtlCol="0">
            <a:spAutoFit/>
          </a:bodyPr>
          <a:lstStyle/>
          <a:p>
            <a:pPr defTabSz="457200"/>
            <a:r>
              <a:rPr lang="en-US" sz="1400" b="1" u="sng" dirty="0">
                <a:solidFill>
                  <a:srgbClr val="FFC000"/>
                </a:solidFill>
                <a:latin typeface="Calibri"/>
              </a:rPr>
              <a:t>Competitors</a:t>
            </a:r>
          </a:p>
        </p:txBody>
      </p:sp>
      <p:sp>
        <p:nvSpPr>
          <p:cNvPr id="23" name="TextBox 22"/>
          <p:cNvSpPr txBox="1"/>
          <p:nvPr/>
        </p:nvSpPr>
        <p:spPr>
          <a:xfrm>
            <a:off x="3748798" y="761451"/>
            <a:ext cx="1228221" cy="307777"/>
          </a:xfrm>
          <a:prstGeom prst="rect">
            <a:avLst/>
          </a:prstGeom>
          <a:noFill/>
        </p:spPr>
        <p:txBody>
          <a:bodyPr wrap="none" rtlCol="0">
            <a:spAutoFit/>
          </a:bodyPr>
          <a:lstStyle/>
          <a:p>
            <a:pPr defTabSz="457200"/>
            <a:r>
              <a:rPr lang="en-US" sz="1400" b="1" u="sng" dirty="0">
                <a:solidFill>
                  <a:srgbClr val="FFC000"/>
                </a:solidFill>
                <a:latin typeface="Calibri"/>
              </a:rPr>
              <a:t>Opportunities</a:t>
            </a:r>
          </a:p>
        </p:txBody>
      </p:sp>
      <p:sp>
        <p:nvSpPr>
          <p:cNvPr id="24" name="TextBox 23"/>
          <p:cNvSpPr txBox="1"/>
          <p:nvPr/>
        </p:nvSpPr>
        <p:spPr>
          <a:xfrm>
            <a:off x="9939851" y="821605"/>
            <a:ext cx="936090" cy="307777"/>
          </a:xfrm>
          <a:prstGeom prst="rect">
            <a:avLst/>
          </a:prstGeom>
          <a:noFill/>
        </p:spPr>
        <p:txBody>
          <a:bodyPr wrap="none" rtlCol="0">
            <a:spAutoFit/>
          </a:bodyPr>
          <a:lstStyle/>
          <a:p>
            <a:pPr defTabSz="457200"/>
            <a:r>
              <a:rPr lang="en-US" sz="1400" b="1" u="sng" dirty="0">
                <a:solidFill>
                  <a:srgbClr val="FFC000"/>
                </a:solidFill>
                <a:latin typeface="Calibri"/>
              </a:rPr>
              <a:t>Resources</a:t>
            </a:r>
          </a:p>
        </p:txBody>
      </p:sp>
      <p:cxnSp>
        <p:nvCxnSpPr>
          <p:cNvPr id="25" name="Straight Connector 24"/>
          <p:cNvCxnSpPr/>
          <p:nvPr/>
        </p:nvCxnSpPr>
        <p:spPr>
          <a:xfrm flipH="1">
            <a:off x="2999730" y="1090487"/>
            <a:ext cx="26986" cy="5715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090874" y="1096575"/>
            <a:ext cx="0" cy="5715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9225838" y="1090082"/>
            <a:ext cx="0" cy="5715000"/>
          </a:xfrm>
          <a:prstGeom prst="line">
            <a:avLst/>
          </a:prstGeom>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20223" y="3356396"/>
            <a:ext cx="1675908" cy="307777"/>
          </a:xfrm>
          <a:prstGeom prst="rect">
            <a:avLst/>
          </a:prstGeom>
          <a:noFill/>
        </p:spPr>
        <p:txBody>
          <a:bodyPr wrap="none" rtlCol="0">
            <a:spAutoFit/>
          </a:bodyPr>
          <a:lstStyle/>
          <a:p>
            <a:pPr defTabSz="457200"/>
            <a:r>
              <a:rPr lang="en-US" sz="1400" b="1" u="sng" dirty="0">
                <a:solidFill>
                  <a:srgbClr val="FFC000"/>
                </a:solidFill>
                <a:latin typeface="Calibri"/>
              </a:rPr>
              <a:t>Why Customers Buy</a:t>
            </a:r>
          </a:p>
        </p:txBody>
      </p:sp>
      <p:sp>
        <p:nvSpPr>
          <p:cNvPr id="30" name="TextBox 29"/>
          <p:cNvSpPr txBox="1"/>
          <p:nvPr/>
        </p:nvSpPr>
        <p:spPr>
          <a:xfrm>
            <a:off x="3636709" y="3356396"/>
            <a:ext cx="1700017" cy="307777"/>
          </a:xfrm>
          <a:prstGeom prst="rect">
            <a:avLst/>
          </a:prstGeom>
          <a:noFill/>
        </p:spPr>
        <p:txBody>
          <a:bodyPr wrap="none" rtlCol="0">
            <a:spAutoFit/>
          </a:bodyPr>
          <a:lstStyle/>
          <a:p>
            <a:pPr defTabSz="457200"/>
            <a:r>
              <a:rPr lang="en-US" sz="1400" b="1" u="sng" dirty="0">
                <a:solidFill>
                  <a:srgbClr val="FFC000"/>
                </a:solidFill>
                <a:latin typeface="Calibri"/>
              </a:rPr>
              <a:t>Discovery Questions</a:t>
            </a:r>
          </a:p>
        </p:txBody>
      </p:sp>
      <p:sp>
        <p:nvSpPr>
          <p:cNvPr id="17" name="TextBox 16"/>
          <p:cNvSpPr txBox="1"/>
          <p:nvPr userDrawn="1"/>
        </p:nvSpPr>
        <p:spPr>
          <a:xfrm>
            <a:off x="6783849" y="3357884"/>
            <a:ext cx="1868793" cy="307777"/>
          </a:xfrm>
          <a:prstGeom prst="rect">
            <a:avLst/>
          </a:prstGeom>
          <a:noFill/>
        </p:spPr>
        <p:txBody>
          <a:bodyPr wrap="square" rtlCol="0">
            <a:spAutoFit/>
          </a:bodyPr>
          <a:lstStyle/>
          <a:p>
            <a:pPr defTabSz="457200"/>
            <a:r>
              <a:rPr lang="en-US" sz="1400" b="1" u="sng" dirty="0">
                <a:solidFill>
                  <a:srgbClr val="FFC000"/>
                </a:solidFill>
                <a:latin typeface="Calibri"/>
              </a:rPr>
              <a:t>Why We Win</a:t>
            </a:r>
          </a:p>
        </p:txBody>
      </p:sp>
    </p:spTree>
    <p:extLst>
      <p:ext uri="{BB962C8B-B14F-4D97-AF65-F5344CB8AC3E}">
        <p14:creationId xmlns:p14="http://schemas.microsoft.com/office/powerpoint/2010/main" val="936177869"/>
      </p:ext>
    </p:extLst>
  </p:cSld>
  <p:clrMap bg1="lt1" tx1="dk1" bg2="lt2" tx2="dk2" accent1="accent1" accent2="accent2" accent3="accent3" accent4="accent4" accent5="accent5" accent6="accent6" hlink="hlink" folHlink="folHlink"/>
  <p:sldLayoutIdLst>
    <p:sldLayoutId id="2147483769" r:id="rId1"/>
    <p:sldLayoutId id="2147483770" r:id="rId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2065845" y="1"/>
            <a:ext cx="10095992" cy="578741"/>
          </a:xfrm>
          <a:prstGeom prst="rect">
            <a:avLst/>
          </a:prstGeom>
        </p:spPr>
      </p:pic>
      <p:pic>
        <p:nvPicPr>
          <p:cNvPr id="16" name="Picture 15"/>
          <p:cNvPicPr>
            <a:picLocks noChangeAspect="1"/>
          </p:cNvPicPr>
          <p:nvPr/>
        </p:nvPicPr>
        <p:blipFill>
          <a:blip r:embed="rId5"/>
          <a:stretch>
            <a:fillRect/>
          </a:stretch>
        </p:blipFill>
        <p:spPr>
          <a:xfrm rot="10800000">
            <a:off x="-1" y="579006"/>
            <a:ext cx="12160355" cy="120795"/>
          </a:xfrm>
          <a:prstGeom prst="rect">
            <a:avLst/>
          </a:prstGeom>
        </p:spPr>
      </p:pic>
      <p:pic>
        <p:nvPicPr>
          <p:cNvPr id="3" name="Picture 2"/>
          <p:cNvPicPr>
            <a:picLocks noChangeAspect="1"/>
          </p:cNvPicPr>
          <p:nvPr/>
        </p:nvPicPr>
        <p:blipFill>
          <a:blip r:embed="rId6"/>
          <a:stretch>
            <a:fillRect/>
          </a:stretch>
        </p:blipFill>
        <p:spPr>
          <a:xfrm>
            <a:off x="1" y="1097"/>
            <a:ext cx="2293013" cy="577908"/>
          </a:xfrm>
          <a:prstGeom prst="rect">
            <a:avLst/>
          </a:prstGeom>
        </p:spPr>
      </p:pic>
      <p:pic>
        <p:nvPicPr>
          <p:cNvPr id="10" name="Picture 9" descr="dreamstime_l_25812799_sm.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088712" y="3008496"/>
            <a:ext cx="2953751" cy="381690"/>
          </a:xfrm>
          <a:prstGeom prst="flowChartAlternateProcess">
            <a:avLst/>
          </a:prstGeom>
        </p:spPr>
      </p:pic>
      <p:pic>
        <p:nvPicPr>
          <p:cNvPr id="11" name="Picture 10" descr="dreamstime_l_25812799_sm.jp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5602" y="3008497"/>
            <a:ext cx="2953751" cy="383033"/>
          </a:xfrm>
          <a:prstGeom prst="flowChartAlternateProcess">
            <a:avLst/>
          </a:prstGeom>
        </p:spPr>
      </p:pic>
      <p:pic>
        <p:nvPicPr>
          <p:cNvPr id="12" name="Picture 11" descr="dreamstime_l_25812799_sm.jpg"/>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167165" y="3008496"/>
            <a:ext cx="3008015" cy="381690"/>
          </a:xfrm>
          <a:prstGeom prst="flowChartAlternateProcess">
            <a:avLst/>
          </a:prstGeom>
        </p:spPr>
      </p:pic>
      <p:sp>
        <p:nvSpPr>
          <p:cNvPr id="21" name="TextBox 20"/>
          <p:cNvSpPr txBox="1"/>
          <p:nvPr/>
        </p:nvSpPr>
        <p:spPr>
          <a:xfrm>
            <a:off x="720242" y="745406"/>
            <a:ext cx="1471172" cy="307777"/>
          </a:xfrm>
          <a:prstGeom prst="rect">
            <a:avLst/>
          </a:prstGeom>
          <a:noFill/>
        </p:spPr>
        <p:txBody>
          <a:bodyPr wrap="none" rtlCol="0">
            <a:spAutoFit/>
          </a:bodyPr>
          <a:lstStyle/>
          <a:p>
            <a:pPr defTabSz="457200"/>
            <a:r>
              <a:rPr lang="en-US" sz="1400" b="1" u="sng" dirty="0">
                <a:solidFill>
                  <a:srgbClr val="FFC000"/>
                </a:solidFill>
                <a:latin typeface="Calibri"/>
              </a:rPr>
              <a:t>Target Customers</a:t>
            </a:r>
          </a:p>
        </p:txBody>
      </p:sp>
      <p:sp>
        <p:nvSpPr>
          <p:cNvPr id="22" name="TextBox 21"/>
          <p:cNvSpPr txBox="1"/>
          <p:nvPr/>
        </p:nvSpPr>
        <p:spPr>
          <a:xfrm>
            <a:off x="6783848" y="788799"/>
            <a:ext cx="2204553" cy="307777"/>
          </a:xfrm>
          <a:prstGeom prst="rect">
            <a:avLst/>
          </a:prstGeom>
          <a:noFill/>
        </p:spPr>
        <p:txBody>
          <a:bodyPr wrap="square" rtlCol="0">
            <a:spAutoFit/>
          </a:bodyPr>
          <a:lstStyle/>
          <a:p>
            <a:pPr defTabSz="457200"/>
            <a:r>
              <a:rPr lang="en-US" sz="1400" b="1" u="sng" dirty="0">
                <a:solidFill>
                  <a:srgbClr val="FFC000"/>
                </a:solidFill>
                <a:latin typeface="Calibri"/>
              </a:rPr>
              <a:t>Competitors</a:t>
            </a:r>
          </a:p>
        </p:txBody>
      </p:sp>
      <p:sp>
        <p:nvSpPr>
          <p:cNvPr id="23" name="TextBox 22"/>
          <p:cNvSpPr txBox="1"/>
          <p:nvPr/>
        </p:nvSpPr>
        <p:spPr>
          <a:xfrm>
            <a:off x="3748798" y="761451"/>
            <a:ext cx="1228221" cy="307777"/>
          </a:xfrm>
          <a:prstGeom prst="rect">
            <a:avLst/>
          </a:prstGeom>
          <a:noFill/>
        </p:spPr>
        <p:txBody>
          <a:bodyPr wrap="none" rtlCol="0">
            <a:spAutoFit/>
          </a:bodyPr>
          <a:lstStyle/>
          <a:p>
            <a:pPr defTabSz="457200"/>
            <a:r>
              <a:rPr lang="en-US" sz="1400" b="1" u="sng" dirty="0">
                <a:solidFill>
                  <a:srgbClr val="FFC000"/>
                </a:solidFill>
                <a:latin typeface="Calibri"/>
              </a:rPr>
              <a:t>Opportunities</a:t>
            </a:r>
          </a:p>
        </p:txBody>
      </p:sp>
      <p:sp>
        <p:nvSpPr>
          <p:cNvPr id="24" name="TextBox 23"/>
          <p:cNvSpPr txBox="1"/>
          <p:nvPr/>
        </p:nvSpPr>
        <p:spPr>
          <a:xfrm>
            <a:off x="9939851" y="821605"/>
            <a:ext cx="936090" cy="307777"/>
          </a:xfrm>
          <a:prstGeom prst="rect">
            <a:avLst/>
          </a:prstGeom>
          <a:noFill/>
        </p:spPr>
        <p:txBody>
          <a:bodyPr wrap="none" rtlCol="0">
            <a:spAutoFit/>
          </a:bodyPr>
          <a:lstStyle/>
          <a:p>
            <a:pPr defTabSz="457200"/>
            <a:r>
              <a:rPr lang="en-US" sz="1400" b="1" u="sng" dirty="0">
                <a:solidFill>
                  <a:srgbClr val="FFC000"/>
                </a:solidFill>
                <a:latin typeface="Calibri"/>
              </a:rPr>
              <a:t>Resources</a:t>
            </a:r>
          </a:p>
        </p:txBody>
      </p:sp>
      <p:cxnSp>
        <p:nvCxnSpPr>
          <p:cNvPr id="25" name="Straight Connector 24"/>
          <p:cNvCxnSpPr/>
          <p:nvPr/>
        </p:nvCxnSpPr>
        <p:spPr>
          <a:xfrm flipH="1">
            <a:off x="2999730" y="1090487"/>
            <a:ext cx="26986" cy="5715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090874" y="1096575"/>
            <a:ext cx="0" cy="5715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9225838" y="1090082"/>
            <a:ext cx="0" cy="5715000"/>
          </a:xfrm>
          <a:prstGeom prst="line">
            <a:avLst/>
          </a:prstGeom>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20223" y="3356396"/>
            <a:ext cx="1675908" cy="307777"/>
          </a:xfrm>
          <a:prstGeom prst="rect">
            <a:avLst/>
          </a:prstGeom>
          <a:noFill/>
        </p:spPr>
        <p:txBody>
          <a:bodyPr wrap="none" rtlCol="0">
            <a:spAutoFit/>
          </a:bodyPr>
          <a:lstStyle/>
          <a:p>
            <a:pPr defTabSz="457200"/>
            <a:r>
              <a:rPr lang="en-US" sz="1400" b="1" u="sng" dirty="0">
                <a:solidFill>
                  <a:srgbClr val="FFC000"/>
                </a:solidFill>
                <a:latin typeface="Calibri"/>
              </a:rPr>
              <a:t>Why Customers Buy</a:t>
            </a:r>
          </a:p>
        </p:txBody>
      </p:sp>
      <p:sp>
        <p:nvSpPr>
          <p:cNvPr id="30" name="TextBox 29"/>
          <p:cNvSpPr txBox="1"/>
          <p:nvPr/>
        </p:nvSpPr>
        <p:spPr>
          <a:xfrm>
            <a:off x="3636709" y="3356396"/>
            <a:ext cx="1700017" cy="307777"/>
          </a:xfrm>
          <a:prstGeom prst="rect">
            <a:avLst/>
          </a:prstGeom>
          <a:noFill/>
        </p:spPr>
        <p:txBody>
          <a:bodyPr wrap="none" rtlCol="0">
            <a:spAutoFit/>
          </a:bodyPr>
          <a:lstStyle/>
          <a:p>
            <a:pPr defTabSz="457200"/>
            <a:r>
              <a:rPr lang="en-US" sz="1400" b="1" u="sng" dirty="0">
                <a:solidFill>
                  <a:srgbClr val="FFC000"/>
                </a:solidFill>
                <a:latin typeface="Calibri"/>
              </a:rPr>
              <a:t>Discovery Questions</a:t>
            </a:r>
          </a:p>
        </p:txBody>
      </p:sp>
      <p:sp>
        <p:nvSpPr>
          <p:cNvPr id="17" name="TextBox 16"/>
          <p:cNvSpPr txBox="1"/>
          <p:nvPr userDrawn="1"/>
        </p:nvSpPr>
        <p:spPr>
          <a:xfrm>
            <a:off x="6783849" y="3357884"/>
            <a:ext cx="1868793" cy="307777"/>
          </a:xfrm>
          <a:prstGeom prst="rect">
            <a:avLst/>
          </a:prstGeom>
          <a:noFill/>
        </p:spPr>
        <p:txBody>
          <a:bodyPr wrap="square" rtlCol="0">
            <a:spAutoFit/>
          </a:bodyPr>
          <a:lstStyle/>
          <a:p>
            <a:pPr defTabSz="457200"/>
            <a:r>
              <a:rPr lang="en-US" sz="1400" b="1" u="sng" dirty="0">
                <a:solidFill>
                  <a:srgbClr val="FFC000"/>
                </a:solidFill>
                <a:latin typeface="Calibri"/>
              </a:rPr>
              <a:t>Why We Win</a:t>
            </a:r>
          </a:p>
        </p:txBody>
      </p:sp>
    </p:spTree>
    <p:extLst>
      <p:ext uri="{BB962C8B-B14F-4D97-AF65-F5344CB8AC3E}">
        <p14:creationId xmlns:p14="http://schemas.microsoft.com/office/powerpoint/2010/main" val="362544196"/>
      </p:ext>
    </p:extLst>
  </p:cSld>
  <p:clrMap bg1="lt1" tx1="dk1" bg2="lt2" tx2="dk2" accent1="accent1" accent2="accent2" accent3="accent3" accent4="accent4" accent5="accent5" accent6="accent6" hlink="hlink" folHlink="folHlink"/>
  <p:sldLayoutIdLst>
    <p:sldLayoutId id="2147483772" r:id="rId1"/>
    <p:sldLayoutId id="2147483773" r:id="rId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hyperlink" Target="http://www.rio2016.com/" TargetMode="Externa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www.symantec.com/connect/articles/support-perspective-w97mdownloader-battle-plan"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jpe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4.jpg"/></Relationships>
</file>

<file path=ppt/slides/_rels/slide2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jpeg"/></Relationships>
</file>

<file path=ppt/slides/_rels/slide2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jpe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5.jp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204125" cy="6858000"/>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l="1974"/>
          <a:stretch/>
        </p:blipFill>
        <p:spPr>
          <a:xfrm>
            <a:off x="4906189" y="1676400"/>
            <a:ext cx="6999071" cy="4191000"/>
          </a:xfrm>
          <a:prstGeom prst="rect">
            <a:avLst/>
          </a:prstGeom>
        </p:spPr>
      </p:pic>
      <p:pic>
        <p:nvPicPr>
          <p:cNvPr id="8" name="Picture 6">
            <a:hlinkClick r:id="rId5"/>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054248" y="321397"/>
            <a:ext cx="1469767" cy="2309633"/>
          </a:xfrm>
          <a:prstGeom prst="rect">
            <a:avLst/>
          </a:prstGeom>
          <a:noFill/>
          <a:ln>
            <a:noFill/>
          </a:ln>
        </p:spPr>
      </p:pic>
      <p:sp>
        <p:nvSpPr>
          <p:cNvPr id="9" name="Title 1"/>
          <p:cNvSpPr txBox="1">
            <a:spLocks/>
          </p:cNvSpPr>
          <p:nvPr/>
        </p:nvSpPr>
        <p:spPr>
          <a:xfrm>
            <a:off x="746919" y="2743200"/>
            <a:ext cx="9751063" cy="1393825"/>
          </a:xfrm>
          <a:prstGeom prst="rect">
            <a:avLst/>
          </a:prstGeom>
        </p:spPr>
        <p:txBody>
          <a:bodyPr/>
          <a:lstStyle>
            <a:lvl1pPr algn="l" defTabSz="914400" rtl="0" eaLnBrk="1" latinLnBrk="0" hangingPunct="1">
              <a:lnSpc>
                <a:spcPct val="90000"/>
              </a:lnSpc>
              <a:spcBef>
                <a:spcPct val="0"/>
              </a:spcBef>
              <a:buNone/>
              <a:defRPr sz="2800" b="1" kern="1200">
                <a:solidFill>
                  <a:srgbClr val="404040"/>
                </a:solidFill>
                <a:latin typeface="+mj-lt"/>
                <a:ea typeface="+mj-ea"/>
                <a:cs typeface="+mj-cs"/>
              </a:defRPr>
            </a:lvl1pPr>
          </a:lstStyle>
          <a:p>
            <a:r>
              <a:rPr lang="en-US" sz="3600" dirty="0" smtClean="0">
                <a:solidFill>
                  <a:schemeClr val="bg1"/>
                </a:solidFill>
              </a:rPr>
              <a:t>Nueva </a:t>
            </a:r>
            <a:r>
              <a:rPr lang="en-US" sz="3600" dirty="0" err="1" smtClean="0">
                <a:solidFill>
                  <a:schemeClr val="bg1"/>
                </a:solidFill>
              </a:rPr>
              <a:t>Generacion</a:t>
            </a:r>
            <a:r>
              <a:rPr lang="en-US" sz="3600" dirty="0" smtClean="0">
                <a:solidFill>
                  <a:schemeClr val="bg1"/>
                </a:solidFill>
              </a:rPr>
              <a:t> de Malware - Ransomware</a:t>
            </a:r>
          </a:p>
          <a:p>
            <a:r>
              <a:rPr lang="en-US" sz="3200" dirty="0" err="1" smtClean="0">
                <a:solidFill>
                  <a:schemeClr val="bg2">
                    <a:lumMod val="40000"/>
                    <a:lumOff val="60000"/>
                  </a:schemeClr>
                </a:solidFill>
              </a:rPr>
              <a:t>Estamos</a:t>
            </a:r>
            <a:r>
              <a:rPr lang="en-US" sz="3200" dirty="0" smtClean="0">
                <a:solidFill>
                  <a:schemeClr val="bg2">
                    <a:lumMod val="40000"/>
                    <a:lumOff val="60000"/>
                  </a:schemeClr>
                </a:solidFill>
              </a:rPr>
              <a:t> </a:t>
            </a:r>
            <a:r>
              <a:rPr lang="en-US" sz="3200" dirty="0" err="1" smtClean="0">
                <a:solidFill>
                  <a:schemeClr val="bg2">
                    <a:lumMod val="40000"/>
                    <a:lumOff val="60000"/>
                  </a:schemeClr>
                </a:solidFill>
              </a:rPr>
              <a:t>preparados</a:t>
            </a:r>
            <a:r>
              <a:rPr lang="en-US" sz="3200" dirty="0" smtClean="0">
                <a:solidFill>
                  <a:schemeClr val="bg2">
                    <a:lumMod val="40000"/>
                    <a:lumOff val="60000"/>
                  </a:schemeClr>
                </a:solidFill>
              </a:rPr>
              <a:t>?</a:t>
            </a:r>
            <a:endParaRPr lang="en-US" sz="3200" dirty="0">
              <a:solidFill>
                <a:schemeClr val="bg2">
                  <a:lumMod val="40000"/>
                  <a:lumOff val="60000"/>
                </a:schemeClr>
              </a:solidFill>
            </a:endParaRPr>
          </a:p>
        </p:txBody>
      </p:sp>
      <p:sp>
        <p:nvSpPr>
          <p:cNvPr id="10" name="Subtitle 2"/>
          <p:cNvSpPr txBox="1">
            <a:spLocks/>
          </p:cNvSpPr>
          <p:nvPr/>
        </p:nvSpPr>
        <p:spPr>
          <a:xfrm>
            <a:off x="746918" y="4745872"/>
            <a:ext cx="9751063" cy="381000"/>
          </a:xfrm>
          <a:prstGeom prst="rect">
            <a:avLst/>
          </a:prstGeom>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buNone/>
            </a:pPr>
            <a:r>
              <a:rPr lang="en-US" dirty="0" smtClean="0">
                <a:solidFill>
                  <a:schemeClr val="bg1"/>
                </a:solidFill>
              </a:rPr>
              <a:t>Sebastian Brenner</a:t>
            </a:r>
            <a:br>
              <a:rPr lang="en-US" dirty="0" smtClean="0">
                <a:solidFill>
                  <a:schemeClr val="bg1"/>
                </a:solidFill>
              </a:rPr>
            </a:br>
            <a:r>
              <a:rPr lang="en-US" sz="1800" dirty="0" smtClean="0">
                <a:solidFill>
                  <a:schemeClr val="bg1"/>
                </a:solidFill>
              </a:rPr>
              <a:t>Security Strategist – Symantec Latin America</a:t>
            </a:r>
          </a:p>
        </p:txBody>
      </p:sp>
      <p:pic>
        <p:nvPicPr>
          <p:cNvPr id="11" name="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invGray">
          <a:xfrm>
            <a:off x="504433" y="0"/>
            <a:ext cx="2631030" cy="2631030"/>
          </a:xfrm>
          <a:prstGeom prst="rect">
            <a:avLst/>
          </a:prstGeom>
        </p:spPr>
      </p:pic>
    </p:spTree>
    <p:extLst>
      <p:ext uri="{BB962C8B-B14F-4D97-AF65-F5344CB8AC3E}">
        <p14:creationId xmlns:p14="http://schemas.microsoft.com/office/powerpoint/2010/main" val="159276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988791" y="3290808"/>
            <a:ext cx="184257" cy="644900"/>
          </a:xfrm>
          <a:prstGeom prst="rect">
            <a:avLst/>
          </a:prstGeom>
        </p:spPr>
        <p:txBody>
          <a:bodyPr wrap="none">
            <a:spAutoFit/>
          </a:bodyPr>
          <a:lstStyle/>
          <a:p>
            <a:endParaRPr lang="en-US" sz="1796" dirty="0"/>
          </a:p>
          <a:p>
            <a:endParaRPr lang="en-US" sz="1796" dirty="0"/>
          </a:p>
        </p:txBody>
      </p:sp>
      <p:sp>
        <p:nvSpPr>
          <p:cNvPr id="8" name="Rectangle 7"/>
          <p:cNvSpPr/>
          <p:nvPr/>
        </p:nvSpPr>
        <p:spPr>
          <a:xfrm>
            <a:off x="5988791" y="3290808"/>
            <a:ext cx="184257" cy="368514"/>
          </a:xfrm>
          <a:prstGeom prst="rect">
            <a:avLst/>
          </a:prstGeom>
        </p:spPr>
        <p:txBody>
          <a:bodyPr wrap="none">
            <a:spAutoFit/>
          </a:bodyPr>
          <a:lstStyle/>
          <a:p>
            <a:endParaRPr lang="en-US" sz="1796" dirty="0"/>
          </a:p>
        </p:txBody>
      </p:sp>
      <p:graphicFrame>
        <p:nvGraphicFramePr>
          <p:cNvPr id="12" name="Chart 11"/>
          <p:cNvGraphicFramePr>
            <a:graphicFrameLocks/>
          </p:cNvGraphicFramePr>
          <p:nvPr>
            <p:extLst>
              <p:ext uri="{D42A27DB-BD31-4B8C-83A1-F6EECF244321}">
                <p14:modId xmlns:p14="http://schemas.microsoft.com/office/powerpoint/2010/main" val="1987627675"/>
              </p:ext>
            </p:extLst>
          </p:nvPr>
        </p:nvGraphicFramePr>
        <p:xfrm>
          <a:off x="2389852" y="1227261"/>
          <a:ext cx="7547481" cy="4871479"/>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2"/>
          <p:cNvSpPr>
            <a:spLocks noGrp="1" noChangeArrowheads="1"/>
          </p:cNvSpPr>
          <p:nvPr>
            <p:ph type="title"/>
          </p:nvPr>
        </p:nvSpPr>
        <p:spPr>
          <a:xfrm>
            <a:off x="608094" y="304800"/>
            <a:ext cx="10945652" cy="838200"/>
          </a:xfrm>
        </p:spPr>
        <p:txBody>
          <a:bodyPr/>
          <a:lstStyle/>
          <a:p>
            <a:r>
              <a:rPr lang="es-ES" dirty="0" smtClean="0">
                <a:solidFill>
                  <a:schemeClr val="tx1"/>
                </a:solidFill>
              </a:rPr>
              <a:t>El </a:t>
            </a:r>
            <a:r>
              <a:rPr lang="es-ES" dirty="0" err="1" smtClean="0">
                <a:solidFill>
                  <a:schemeClr val="tx1"/>
                </a:solidFill>
              </a:rPr>
              <a:t>Ransomware</a:t>
            </a:r>
            <a:r>
              <a:rPr lang="es-ES" dirty="0" smtClean="0">
                <a:solidFill>
                  <a:schemeClr val="tx1"/>
                </a:solidFill>
              </a:rPr>
              <a:t> no Discrimina</a:t>
            </a:r>
            <a:endParaRPr lang="es-ES" dirty="0">
              <a:solidFill>
                <a:schemeClr val="tx1"/>
              </a:solidFill>
            </a:endParaRPr>
          </a:p>
        </p:txBody>
      </p:sp>
      <p:cxnSp>
        <p:nvCxnSpPr>
          <p:cNvPr id="10" name="Straight Connector 9"/>
          <p:cNvCxnSpPr/>
          <p:nvPr/>
        </p:nvCxnSpPr>
        <p:spPr>
          <a:xfrm flipV="1">
            <a:off x="608092" y="1143000"/>
            <a:ext cx="10121027" cy="5220"/>
          </a:xfrm>
          <a:prstGeom prst="line">
            <a:avLst/>
          </a:prstGeom>
          <a:ln>
            <a:solidFill>
              <a:srgbClr val="F2B01E"/>
            </a:solidFill>
          </a:ln>
          <a:effectLst/>
        </p:spPr>
        <p:style>
          <a:lnRef idx="2">
            <a:schemeClr val="accent1"/>
          </a:lnRef>
          <a:fillRef idx="0">
            <a:schemeClr val="accent1"/>
          </a:fillRef>
          <a:effectRef idx="1">
            <a:schemeClr val="accent1"/>
          </a:effectRef>
          <a:fontRef idx="minor">
            <a:schemeClr val="tx1"/>
          </a:fontRef>
        </p:style>
      </p:cxnSp>
      <p:sp>
        <p:nvSpPr>
          <p:cNvPr id="11" name="Footer Placeholder 9"/>
          <p:cNvSpPr>
            <a:spLocks noGrp="1"/>
          </p:cNvSpPr>
          <p:nvPr>
            <p:ph type="ftr" sz="quarter" idx="11"/>
          </p:nvPr>
        </p:nvSpPr>
        <p:spPr>
          <a:xfrm>
            <a:off x="608091" y="6329172"/>
            <a:ext cx="5483789" cy="182880"/>
          </a:xfrm>
        </p:spPr>
        <p:txBody>
          <a:bodyPr/>
          <a:lstStyle/>
          <a:p>
            <a:r>
              <a:rPr lang="es-ES" dirty="0" smtClean="0"/>
              <a:t>Copyright © 2016 Symantec </a:t>
            </a:r>
            <a:r>
              <a:rPr lang="es-ES" dirty="0" err="1" smtClean="0"/>
              <a:t>Corporation</a:t>
            </a:r>
            <a:endParaRPr lang="es-ES" dirty="0"/>
          </a:p>
        </p:txBody>
      </p:sp>
      <p:sp>
        <p:nvSpPr>
          <p:cNvPr id="13" name="Text Placeholder 10"/>
          <p:cNvSpPr txBox="1">
            <a:spLocks/>
          </p:cNvSpPr>
          <p:nvPr/>
        </p:nvSpPr>
        <p:spPr>
          <a:xfrm>
            <a:off x="608092" y="1168878"/>
            <a:ext cx="10945654" cy="332118"/>
          </a:xfrm>
          <a:prstGeom prst="rect">
            <a:avLst/>
          </a:prstGeom>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buNone/>
            </a:pPr>
            <a:r>
              <a:rPr lang="en-US" sz="2000" b="1" dirty="0" err="1">
                <a:solidFill>
                  <a:schemeClr val="tx1">
                    <a:lumMod val="60000"/>
                    <a:lumOff val="40000"/>
                  </a:schemeClr>
                </a:solidFill>
              </a:rPr>
              <a:t>Hallazgos</a:t>
            </a:r>
            <a:r>
              <a:rPr lang="en-US" sz="2000" b="1" dirty="0">
                <a:solidFill>
                  <a:schemeClr val="tx1">
                    <a:lumMod val="60000"/>
                    <a:lumOff val="40000"/>
                  </a:schemeClr>
                </a:solidFill>
              </a:rPr>
              <a:t> </a:t>
            </a:r>
            <a:r>
              <a:rPr lang="en-US" sz="2000" b="1" dirty="0" err="1" smtClean="0">
                <a:solidFill>
                  <a:schemeClr val="tx1">
                    <a:lumMod val="60000"/>
                    <a:lumOff val="40000"/>
                  </a:schemeClr>
                </a:solidFill>
              </a:rPr>
              <a:t>principales</a:t>
            </a:r>
            <a:r>
              <a:rPr lang="en-US" sz="2000" b="1" dirty="0" smtClean="0">
                <a:solidFill>
                  <a:schemeClr val="tx1">
                    <a:lumMod val="60000"/>
                    <a:lumOff val="40000"/>
                  </a:schemeClr>
                </a:solidFill>
              </a:rPr>
              <a:t> del </a:t>
            </a:r>
            <a:r>
              <a:rPr lang="en-US" sz="2000" b="1" dirty="0" err="1" smtClean="0">
                <a:solidFill>
                  <a:schemeClr val="tx1">
                    <a:lumMod val="60000"/>
                    <a:lumOff val="40000"/>
                  </a:schemeClr>
                </a:solidFill>
              </a:rPr>
              <a:t>reporte</a:t>
            </a:r>
            <a:r>
              <a:rPr lang="en-US" sz="2000" b="1" dirty="0" smtClean="0">
                <a:solidFill>
                  <a:schemeClr val="tx1">
                    <a:lumMod val="60000"/>
                    <a:lumOff val="40000"/>
                  </a:schemeClr>
                </a:solidFill>
              </a:rPr>
              <a:t> especial de ISTR </a:t>
            </a:r>
            <a:r>
              <a:rPr lang="en-US" sz="2000" b="1" dirty="0" err="1" smtClean="0">
                <a:solidFill>
                  <a:schemeClr val="tx1">
                    <a:lumMod val="60000"/>
                    <a:lumOff val="40000"/>
                  </a:schemeClr>
                </a:solidFill>
              </a:rPr>
              <a:t>sobre</a:t>
            </a:r>
            <a:r>
              <a:rPr lang="en-US" sz="2000" b="1" dirty="0" smtClean="0">
                <a:solidFill>
                  <a:schemeClr val="tx1">
                    <a:lumMod val="60000"/>
                    <a:lumOff val="40000"/>
                  </a:schemeClr>
                </a:solidFill>
              </a:rPr>
              <a:t> Ransomware</a:t>
            </a:r>
            <a:endParaRPr lang="es-ES" sz="2000" b="1" dirty="0" smtClean="0">
              <a:solidFill>
                <a:schemeClr val="bg1">
                  <a:lumMod val="50000"/>
                </a:schemeClr>
              </a:solidFill>
            </a:endParaRPr>
          </a:p>
        </p:txBody>
      </p:sp>
    </p:spTree>
    <p:extLst>
      <p:ext uri="{BB962C8B-B14F-4D97-AF65-F5344CB8AC3E}">
        <p14:creationId xmlns:p14="http://schemas.microsoft.com/office/powerpoint/2010/main" val="193041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8290719" y="2209800"/>
            <a:ext cx="3571460" cy="3435578"/>
          </a:xfrm>
          <a:prstGeom prst="rect">
            <a:avLst/>
          </a:prstGeom>
          <a:noFill/>
        </p:spPr>
        <p:txBody>
          <a:bodyPr wrap="square" lIns="0" tIns="0" rIns="0" bIns="0" rtlCol="0">
            <a:noAutofit/>
          </a:bodyPr>
          <a:lstStyle/>
          <a:p>
            <a:pPr marL="285121" indent="-285121">
              <a:buClr>
                <a:srgbClr val="0092D2"/>
              </a:buClr>
              <a:buFont typeface="Arial"/>
              <a:buChar char="•"/>
            </a:pPr>
            <a:endParaRPr lang="es-ES" sz="2000" dirty="0">
              <a:solidFill>
                <a:schemeClr val="bg2">
                  <a:lumMod val="50000"/>
                </a:schemeClr>
              </a:solidFill>
            </a:endParaRPr>
          </a:p>
        </p:txBody>
      </p:sp>
      <p:sp>
        <p:nvSpPr>
          <p:cNvPr id="14" name="TextBox 13"/>
          <p:cNvSpPr txBox="1"/>
          <p:nvPr/>
        </p:nvSpPr>
        <p:spPr>
          <a:xfrm>
            <a:off x="325344" y="3170805"/>
            <a:ext cx="3571460" cy="3435578"/>
          </a:xfrm>
          <a:prstGeom prst="rect">
            <a:avLst/>
          </a:prstGeom>
          <a:noFill/>
        </p:spPr>
        <p:txBody>
          <a:bodyPr wrap="square" lIns="0" tIns="0" rIns="0" bIns="0" rtlCol="0">
            <a:noAutofit/>
          </a:bodyPr>
          <a:lstStyle/>
          <a:p>
            <a:pPr marL="285121" indent="-285121">
              <a:buClr>
                <a:srgbClr val="0092D2"/>
              </a:buClr>
              <a:buFont typeface="Arial"/>
              <a:buChar char="•"/>
            </a:pPr>
            <a:endParaRPr lang="es-ES" sz="2000" dirty="0">
              <a:solidFill>
                <a:schemeClr val="bg2">
                  <a:lumMod val="50000"/>
                </a:schemeClr>
              </a:solidFill>
            </a:endParaRPr>
          </a:p>
        </p:txBody>
      </p:sp>
      <p:pic>
        <p:nvPicPr>
          <p:cNvPr id="4" name="Picture 3" descr="ICONS_ILLUSTRATIONS_3_website_bad_gray.png"/>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0719" y="2205752"/>
            <a:ext cx="3276600" cy="3276600"/>
          </a:xfrm>
          <a:prstGeom prst="rect">
            <a:avLst/>
          </a:prstGeom>
        </p:spPr>
      </p:pic>
      <p:pic>
        <p:nvPicPr>
          <p:cNvPr id="2" name="Picture 1" descr="ISTR_ICONS_gray_email_stack.png"/>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37319" y="1981200"/>
            <a:ext cx="3501151" cy="3501151"/>
          </a:xfrm>
          <a:prstGeom prst="rect">
            <a:avLst/>
          </a:prstGeom>
        </p:spPr>
      </p:pic>
      <p:sp>
        <p:nvSpPr>
          <p:cNvPr id="9" name="TextBox 8"/>
          <p:cNvSpPr txBox="1"/>
          <p:nvPr/>
        </p:nvSpPr>
        <p:spPr>
          <a:xfrm>
            <a:off x="1280319" y="5410200"/>
            <a:ext cx="912375" cy="511726"/>
          </a:xfrm>
          <a:prstGeom prst="rect">
            <a:avLst/>
          </a:prstGeom>
          <a:noFill/>
        </p:spPr>
        <p:txBody>
          <a:bodyPr wrap="none" lIns="0" tIns="0" rIns="0" bIns="0" rtlCol="0">
            <a:noAutofit/>
          </a:bodyPr>
          <a:lstStyle/>
          <a:p>
            <a:pPr>
              <a:lnSpc>
                <a:spcPct val="90000"/>
              </a:lnSpc>
            </a:pPr>
            <a:r>
              <a:rPr lang="es-ES" sz="2794" dirty="0" smtClean="0">
                <a:solidFill>
                  <a:srgbClr val="F17F26"/>
                </a:solidFill>
              </a:rPr>
              <a:t>Email</a:t>
            </a:r>
            <a:endParaRPr lang="es-ES" sz="2794" dirty="0">
              <a:solidFill>
                <a:srgbClr val="F17F26"/>
              </a:solidFill>
            </a:endParaRPr>
          </a:p>
        </p:txBody>
      </p:sp>
      <p:sp>
        <p:nvSpPr>
          <p:cNvPr id="10" name="TextBox 9"/>
          <p:cNvSpPr txBox="1"/>
          <p:nvPr/>
        </p:nvSpPr>
        <p:spPr>
          <a:xfrm>
            <a:off x="4633119" y="5486400"/>
            <a:ext cx="1700010" cy="457136"/>
          </a:xfrm>
          <a:prstGeom prst="rect">
            <a:avLst/>
          </a:prstGeom>
          <a:noFill/>
        </p:spPr>
        <p:txBody>
          <a:bodyPr wrap="none" lIns="0" tIns="0" rIns="0" bIns="0" rtlCol="0">
            <a:noAutofit/>
          </a:bodyPr>
          <a:lstStyle/>
          <a:p>
            <a:pPr>
              <a:lnSpc>
                <a:spcPct val="90000"/>
              </a:lnSpc>
            </a:pPr>
            <a:r>
              <a:rPr lang="es-ES" sz="2794" dirty="0" smtClean="0">
                <a:solidFill>
                  <a:srgbClr val="F17F26"/>
                </a:solidFill>
              </a:rPr>
              <a:t>Kits de Explotación</a:t>
            </a:r>
            <a:endParaRPr lang="es-ES" sz="2794" dirty="0">
              <a:solidFill>
                <a:srgbClr val="F17F26"/>
              </a:solidFill>
            </a:endParaRPr>
          </a:p>
        </p:txBody>
      </p:sp>
      <p:sp>
        <p:nvSpPr>
          <p:cNvPr id="11" name="TextBox 10"/>
          <p:cNvSpPr txBox="1"/>
          <p:nvPr/>
        </p:nvSpPr>
        <p:spPr>
          <a:xfrm>
            <a:off x="8943072" y="5410200"/>
            <a:ext cx="1998780" cy="512200"/>
          </a:xfrm>
          <a:prstGeom prst="rect">
            <a:avLst/>
          </a:prstGeom>
          <a:noFill/>
        </p:spPr>
        <p:txBody>
          <a:bodyPr wrap="none" lIns="0" tIns="0" rIns="0" bIns="0" rtlCol="0">
            <a:noAutofit/>
          </a:bodyPr>
          <a:lstStyle/>
          <a:p>
            <a:pPr>
              <a:lnSpc>
                <a:spcPct val="90000"/>
              </a:lnSpc>
            </a:pPr>
            <a:r>
              <a:rPr lang="es-ES" sz="2794" dirty="0" smtClean="0">
                <a:solidFill>
                  <a:srgbClr val="F17F26"/>
                </a:solidFill>
              </a:rPr>
              <a:t>Otros Vectores</a:t>
            </a:r>
            <a:endParaRPr lang="es-ES" sz="2794" dirty="0">
              <a:solidFill>
                <a:srgbClr val="F17F26"/>
              </a:solidFill>
            </a:endParaRPr>
          </a:p>
        </p:txBody>
      </p:sp>
      <p:cxnSp>
        <p:nvCxnSpPr>
          <p:cNvPr id="13" name="Straight Connector 12"/>
          <p:cNvCxnSpPr/>
          <p:nvPr/>
        </p:nvCxnSpPr>
        <p:spPr>
          <a:xfrm>
            <a:off x="3884619" y="3041397"/>
            <a:ext cx="12185" cy="2351504"/>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046778" y="3059437"/>
            <a:ext cx="12185" cy="2351504"/>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pic>
        <p:nvPicPr>
          <p:cNvPr id="12" name="Picture 11" descr="ICONS_ILLUSTRATIONS_1_toolkits_attack.png"/>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671719" y="2434352"/>
            <a:ext cx="2971800" cy="2971800"/>
          </a:xfrm>
          <a:prstGeom prst="rect">
            <a:avLst/>
          </a:prstGeom>
        </p:spPr>
      </p:pic>
      <p:sp>
        <p:nvSpPr>
          <p:cNvPr id="16" name="TextBox 15"/>
          <p:cNvSpPr txBox="1"/>
          <p:nvPr/>
        </p:nvSpPr>
        <p:spPr>
          <a:xfrm>
            <a:off x="4404519" y="2743200"/>
            <a:ext cx="3571460" cy="3435578"/>
          </a:xfrm>
          <a:prstGeom prst="rect">
            <a:avLst/>
          </a:prstGeom>
          <a:noFill/>
        </p:spPr>
        <p:txBody>
          <a:bodyPr wrap="square" lIns="0" tIns="0" rIns="0" bIns="0" rtlCol="0">
            <a:noAutofit/>
          </a:bodyPr>
          <a:lstStyle/>
          <a:p>
            <a:pPr marL="285121" indent="-285121">
              <a:buClr>
                <a:srgbClr val="0092D2"/>
              </a:buClr>
              <a:buFont typeface="Arial"/>
              <a:buChar char="•"/>
            </a:pPr>
            <a:endParaRPr lang="es-ES" sz="2000" dirty="0">
              <a:solidFill>
                <a:schemeClr val="bg2">
                  <a:lumMod val="50000"/>
                </a:schemeClr>
              </a:solidFill>
            </a:endParaRPr>
          </a:p>
        </p:txBody>
      </p:sp>
      <p:sp>
        <p:nvSpPr>
          <p:cNvPr id="18" name="Title 6"/>
          <p:cNvSpPr>
            <a:spLocks noGrp="1"/>
          </p:cNvSpPr>
          <p:nvPr>
            <p:ph type="title"/>
          </p:nvPr>
        </p:nvSpPr>
        <p:spPr>
          <a:xfrm>
            <a:off x="608094" y="304800"/>
            <a:ext cx="10945652" cy="838200"/>
          </a:xfrm>
        </p:spPr>
        <p:txBody>
          <a:bodyPr/>
          <a:lstStyle/>
          <a:p>
            <a:r>
              <a:rPr lang="es-ES" dirty="0" smtClean="0"/>
              <a:t>Como Están Ingresando?</a:t>
            </a:r>
            <a:endParaRPr lang="es-ES" dirty="0"/>
          </a:p>
        </p:txBody>
      </p:sp>
      <p:cxnSp>
        <p:nvCxnSpPr>
          <p:cNvPr id="19" name="Straight Connector 18"/>
          <p:cNvCxnSpPr/>
          <p:nvPr/>
        </p:nvCxnSpPr>
        <p:spPr>
          <a:xfrm flipV="1">
            <a:off x="608092" y="1143000"/>
            <a:ext cx="10121027" cy="5220"/>
          </a:xfrm>
          <a:prstGeom prst="line">
            <a:avLst/>
          </a:prstGeom>
          <a:ln>
            <a:solidFill>
              <a:srgbClr val="F2B01E"/>
            </a:solidFill>
          </a:ln>
          <a:effectLst/>
        </p:spPr>
        <p:style>
          <a:lnRef idx="2">
            <a:schemeClr val="accent1"/>
          </a:lnRef>
          <a:fillRef idx="0">
            <a:schemeClr val="accent1"/>
          </a:fillRef>
          <a:effectRef idx="1">
            <a:schemeClr val="accent1"/>
          </a:effectRef>
          <a:fontRef idx="minor">
            <a:schemeClr val="tx1"/>
          </a:fontRef>
        </p:style>
      </p:cxnSp>
      <p:sp>
        <p:nvSpPr>
          <p:cNvPr id="20" name="Footer Placeholder 9"/>
          <p:cNvSpPr>
            <a:spLocks noGrp="1"/>
          </p:cNvSpPr>
          <p:nvPr>
            <p:ph type="ftr" sz="quarter" idx="11"/>
          </p:nvPr>
        </p:nvSpPr>
        <p:spPr>
          <a:xfrm>
            <a:off x="608091" y="6329172"/>
            <a:ext cx="5483789" cy="182880"/>
          </a:xfrm>
        </p:spPr>
        <p:txBody>
          <a:bodyPr/>
          <a:lstStyle/>
          <a:p>
            <a:r>
              <a:rPr lang="es-ES" dirty="0" smtClean="0"/>
              <a:t>Copyright © 2016 Symantec </a:t>
            </a:r>
            <a:r>
              <a:rPr lang="es-ES" dirty="0" err="1" smtClean="0"/>
              <a:t>Corporation</a:t>
            </a:r>
            <a:endParaRPr lang="es-ES" dirty="0"/>
          </a:p>
        </p:txBody>
      </p:sp>
      <p:sp>
        <p:nvSpPr>
          <p:cNvPr id="21" name="Text Placeholder 10"/>
          <p:cNvSpPr txBox="1">
            <a:spLocks/>
          </p:cNvSpPr>
          <p:nvPr/>
        </p:nvSpPr>
        <p:spPr>
          <a:xfrm>
            <a:off x="608092" y="1168878"/>
            <a:ext cx="10945654" cy="332118"/>
          </a:xfrm>
          <a:prstGeom prst="rect">
            <a:avLst/>
          </a:prstGeom>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buNone/>
            </a:pPr>
            <a:r>
              <a:rPr lang="es-ES" sz="2000" b="1" dirty="0" smtClean="0">
                <a:solidFill>
                  <a:schemeClr val="bg1">
                    <a:lumMod val="50000"/>
                  </a:schemeClr>
                </a:solidFill>
              </a:rPr>
              <a:t>Vectores principales </a:t>
            </a:r>
            <a:r>
              <a:rPr lang="es-ES" sz="2000" b="1" smtClean="0">
                <a:solidFill>
                  <a:schemeClr val="bg1">
                    <a:lumMod val="50000"/>
                  </a:schemeClr>
                </a:solidFill>
              </a:rPr>
              <a:t>de ingreso</a:t>
            </a:r>
            <a:endParaRPr lang="es-ES" sz="2000" b="1" dirty="0" smtClean="0">
              <a:solidFill>
                <a:schemeClr val="bg1">
                  <a:lumMod val="50000"/>
                </a:schemeClr>
              </a:solidFill>
            </a:endParaRPr>
          </a:p>
        </p:txBody>
      </p:sp>
    </p:spTree>
    <p:extLst>
      <p:ext uri="{BB962C8B-B14F-4D97-AF65-F5344CB8AC3E}">
        <p14:creationId xmlns:p14="http://schemas.microsoft.com/office/powerpoint/2010/main" val="358481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nodePh="1">
                                  <p:stCondLst>
                                    <p:cond delay="0"/>
                                  </p:stCondLst>
                                  <p:endCondLst>
                                    <p:cond evt="begin" delay="0">
                                      <p:tn val="11"/>
                                    </p:cond>
                                  </p:endCondLst>
                                  <p:childTnLst>
                                    <p:set>
                                      <p:cBhvr>
                                        <p:cTn id="1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nodePh="1">
                                  <p:stCondLst>
                                    <p:cond delay="0"/>
                                  </p:stCondLst>
                                  <p:endCondLst>
                                    <p:cond evt="begin" delay="0">
                                      <p:tn val="21"/>
                                    </p:cond>
                                  </p:endCondLst>
                                  <p:childTnLst>
                                    <p:set>
                                      <p:cBhvr>
                                        <p:cTn id="2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nodePh="1">
                                  <p:stCondLst>
                                    <p:cond delay="0"/>
                                  </p:stCondLst>
                                  <p:endCondLst>
                                    <p:cond evt="begin" delay="0">
                                      <p:tn val="31"/>
                                    </p:cond>
                                  </p:endCondLst>
                                  <p:childTnLst>
                                    <p:set>
                                      <p:cBhvr>
                                        <p:cTn id="3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25344" y="3170805"/>
            <a:ext cx="3571460" cy="3435578"/>
          </a:xfrm>
          <a:prstGeom prst="rect">
            <a:avLst/>
          </a:prstGeom>
          <a:noFill/>
        </p:spPr>
        <p:txBody>
          <a:bodyPr wrap="square" lIns="0" tIns="0" rIns="0" bIns="0" rtlCol="0">
            <a:noAutofit/>
          </a:bodyPr>
          <a:lstStyle/>
          <a:p>
            <a:pPr marL="285121" indent="-285121">
              <a:buClr>
                <a:srgbClr val="0092D2"/>
              </a:buClr>
              <a:buFont typeface="Arial"/>
              <a:buChar char="•"/>
            </a:pPr>
            <a:endParaRPr lang="es-ES" sz="2000" dirty="0">
              <a:solidFill>
                <a:schemeClr val="bg2">
                  <a:lumMod val="50000"/>
                </a:schemeClr>
              </a:solidFill>
            </a:endParaRPr>
          </a:p>
        </p:txBody>
      </p:sp>
      <p:sp>
        <p:nvSpPr>
          <p:cNvPr id="18" name="Title 6"/>
          <p:cNvSpPr>
            <a:spLocks noGrp="1"/>
          </p:cNvSpPr>
          <p:nvPr>
            <p:ph type="title"/>
          </p:nvPr>
        </p:nvSpPr>
        <p:spPr>
          <a:xfrm>
            <a:off x="608094" y="304800"/>
            <a:ext cx="10945652" cy="838200"/>
          </a:xfrm>
        </p:spPr>
        <p:txBody>
          <a:bodyPr/>
          <a:lstStyle/>
          <a:p>
            <a:r>
              <a:rPr lang="en-US" dirty="0" smtClean="0"/>
              <a:t>No </a:t>
            </a:r>
            <a:r>
              <a:rPr lang="en-US" dirty="0" err="1" smtClean="0"/>
              <a:t>Bajen</a:t>
            </a:r>
            <a:r>
              <a:rPr lang="en-US" dirty="0" smtClean="0"/>
              <a:t> las </a:t>
            </a:r>
            <a:r>
              <a:rPr lang="en-US" dirty="0" err="1" smtClean="0"/>
              <a:t>Defensas</a:t>
            </a:r>
            <a:r>
              <a:rPr lang="en-US" dirty="0" smtClean="0"/>
              <a:t> </a:t>
            </a:r>
            <a:r>
              <a:rPr lang="en-US" dirty="0" err="1" smtClean="0"/>
              <a:t>en</a:t>
            </a:r>
            <a:r>
              <a:rPr lang="en-US" dirty="0" smtClean="0"/>
              <a:t> </a:t>
            </a:r>
            <a:r>
              <a:rPr lang="en-US" dirty="0" err="1" smtClean="0"/>
              <a:t>sus</a:t>
            </a:r>
            <a:r>
              <a:rPr lang="en-US" dirty="0" smtClean="0"/>
              <a:t> </a:t>
            </a:r>
            <a:r>
              <a:rPr lang="en-US" dirty="0" err="1" smtClean="0"/>
              <a:t>Servidores</a:t>
            </a:r>
            <a:r>
              <a:rPr lang="en-US" dirty="0" smtClean="0"/>
              <a:t> de </a:t>
            </a:r>
            <a:r>
              <a:rPr lang="en-US" dirty="0" err="1" smtClean="0"/>
              <a:t>Correo</a:t>
            </a:r>
            <a:endParaRPr lang="es-ES" dirty="0"/>
          </a:p>
        </p:txBody>
      </p:sp>
      <p:cxnSp>
        <p:nvCxnSpPr>
          <p:cNvPr id="19" name="Straight Connector 18"/>
          <p:cNvCxnSpPr/>
          <p:nvPr/>
        </p:nvCxnSpPr>
        <p:spPr>
          <a:xfrm flipV="1">
            <a:off x="608092" y="1143000"/>
            <a:ext cx="10121027" cy="5220"/>
          </a:xfrm>
          <a:prstGeom prst="line">
            <a:avLst/>
          </a:prstGeom>
          <a:ln>
            <a:solidFill>
              <a:srgbClr val="F2B01E"/>
            </a:solidFill>
          </a:ln>
          <a:effectLst/>
        </p:spPr>
        <p:style>
          <a:lnRef idx="2">
            <a:schemeClr val="accent1"/>
          </a:lnRef>
          <a:fillRef idx="0">
            <a:schemeClr val="accent1"/>
          </a:fillRef>
          <a:effectRef idx="1">
            <a:schemeClr val="accent1"/>
          </a:effectRef>
          <a:fontRef idx="minor">
            <a:schemeClr val="tx1"/>
          </a:fontRef>
        </p:style>
      </p:cxnSp>
      <p:sp>
        <p:nvSpPr>
          <p:cNvPr id="20" name="Footer Placeholder 9"/>
          <p:cNvSpPr>
            <a:spLocks noGrp="1"/>
          </p:cNvSpPr>
          <p:nvPr>
            <p:ph type="ftr" sz="quarter" idx="11"/>
          </p:nvPr>
        </p:nvSpPr>
        <p:spPr>
          <a:xfrm>
            <a:off x="608091" y="6329172"/>
            <a:ext cx="5483789" cy="182880"/>
          </a:xfrm>
        </p:spPr>
        <p:txBody>
          <a:bodyPr/>
          <a:lstStyle/>
          <a:p>
            <a:r>
              <a:rPr lang="es-ES" dirty="0" smtClean="0"/>
              <a:t>Copyright © 2016 Symantec </a:t>
            </a:r>
            <a:r>
              <a:rPr lang="es-ES" dirty="0" err="1" smtClean="0"/>
              <a:t>Corporation</a:t>
            </a:r>
            <a:endParaRPr lang="es-ES" dirty="0"/>
          </a:p>
        </p:txBody>
      </p:sp>
      <p:sp>
        <p:nvSpPr>
          <p:cNvPr id="21" name="Text Placeholder 10"/>
          <p:cNvSpPr txBox="1">
            <a:spLocks/>
          </p:cNvSpPr>
          <p:nvPr/>
        </p:nvSpPr>
        <p:spPr>
          <a:xfrm>
            <a:off x="608092" y="1168878"/>
            <a:ext cx="10945654" cy="332118"/>
          </a:xfrm>
          <a:prstGeom prst="rect">
            <a:avLst/>
          </a:prstGeom>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buNone/>
            </a:pPr>
            <a:endParaRPr lang="es-ES" sz="2000" b="1" dirty="0" smtClean="0">
              <a:solidFill>
                <a:schemeClr val="bg1">
                  <a:lumMod val="50000"/>
                </a:schemeClr>
              </a:solidFill>
            </a:endParaRPr>
          </a:p>
        </p:txBody>
      </p:sp>
      <p:sp>
        <p:nvSpPr>
          <p:cNvPr id="22" name="TextBox 21"/>
          <p:cNvSpPr txBox="1"/>
          <p:nvPr/>
        </p:nvSpPr>
        <p:spPr>
          <a:xfrm>
            <a:off x="2956719" y="1752600"/>
            <a:ext cx="5820810" cy="914400"/>
          </a:xfrm>
          <a:prstGeom prst="rect">
            <a:avLst/>
          </a:prstGeom>
          <a:noFill/>
        </p:spPr>
        <p:txBody>
          <a:bodyPr wrap="none" lIns="0" tIns="0" rIns="0" bIns="0" rtlCol="0">
            <a:noAutofit/>
          </a:bodyPr>
          <a:lstStyle/>
          <a:p>
            <a:pPr>
              <a:lnSpc>
                <a:spcPct val="90000"/>
              </a:lnSpc>
            </a:pPr>
            <a:r>
              <a:rPr lang="en-US" sz="13800" dirty="0" smtClean="0">
                <a:solidFill>
                  <a:srgbClr val="D89102"/>
                </a:solidFill>
              </a:rPr>
              <a:t>1</a:t>
            </a:r>
            <a:r>
              <a:rPr lang="en-US" sz="13800" dirty="0" smtClean="0"/>
              <a:t> </a:t>
            </a:r>
            <a:r>
              <a:rPr lang="en-US" sz="13800" dirty="0" err="1" smtClean="0"/>
              <a:t>en</a:t>
            </a:r>
            <a:r>
              <a:rPr lang="en-US" sz="13800" dirty="0" smtClean="0"/>
              <a:t> </a:t>
            </a:r>
            <a:r>
              <a:rPr lang="en-US" sz="13800" dirty="0" smtClean="0">
                <a:solidFill>
                  <a:schemeClr val="accent1"/>
                </a:solidFill>
              </a:rPr>
              <a:t>152</a:t>
            </a:r>
          </a:p>
          <a:p>
            <a:pPr>
              <a:lnSpc>
                <a:spcPct val="90000"/>
              </a:lnSpc>
            </a:pPr>
            <a:endParaRPr lang="en-US" dirty="0"/>
          </a:p>
        </p:txBody>
      </p:sp>
      <p:sp>
        <p:nvSpPr>
          <p:cNvPr id="23" name="TextBox 22"/>
          <p:cNvSpPr txBox="1"/>
          <p:nvPr/>
        </p:nvSpPr>
        <p:spPr>
          <a:xfrm>
            <a:off x="6315026" y="3514725"/>
            <a:ext cx="2299460" cy="914400"/>
          </a:xfrm>
          <a:prstGeom prst="rect">
            <a:avLst/>
          </a:prstGeom>
          <a:noFill/>
        </p:spPr>
        <p:txBody>
          <a:bodyPr wrap="none" lIns="0" tIns="0" rIns="0" bIns="0" rtlCol="0">
            <a:noAutofit/>
          </a:bodyPr>
          <a:lstStyle/>
          <a:p>
            <a:pPr>
              <a:lnSpc>
                <a:spcPct val="90000"/>
              </a:lnSpc>
            </a:pPr>
            <a:r>
              <a:rPr lang="en-US" sz="4000" dirty="0"/>
              <a:t>e</a:t>
            </a:r>
            <a:r>
              <a:rPr lang="en-US" sz="4000" dirty="0" smtClean="0"/>
              <a:t>mails </a:t>
            </a:r>
            <a:r>
              <a:rPr lang="en-US" sz="4000" dirty="0" err="1" smtClean="0"/>
              <a:t>es</a:t>
            </a:r>
            <a:endParaRPr lang="en-US" sz="4000" dirty="0"/>
          </a:p>
        </p:txBody>
      </p:sp>
      <p:sp>
        <p:nvSpPr>
          <p:cNvPr id="24" name="TextBox 23"/>
          <p:cNvSpPr txBox="1"/>
          <p:nvPr/>
        </p:nvSpPr>
        <p:spPr>
          <a:xfrm>
            <a:off x="3678308" y="4267183"/>
            <a:ext cx="914400" cy="914400"/>
          </a:xfrm>
          <a:prstGeom prst="rect">
            <a:avLst/>
          </a:prstGeom>
          <a:noFill/>
        </p:spPr>
        <p:txBody>
          <a:bodyPr wrap="none" lIns="0" tIns="0" rIns="0" bIns="0" rtlCol="0">
            <a:noAutofit/>
          </a:bodyPr>
          <a:lstStyle/>
          <a:p>
            <a:pPr>
              <a:lnSpc>
                <a:spcPct val="90000"/>
              </a:lnSpc>
            </a:pPr>
            <a:r>
              <a:rPr lang="en-US" sz="8800" dirty="0" err="1" smtClean="0"/>
              <a:t>Malicioso</a:t>
            </a:r>
            <a:endParaRPr lang="en-US" sz="8800" dirty="0"/>
          </a:p>
        </p:txBody>
      </p:sp>
      <p:sp>
        <p:nvSpPr>
          <p:cNvPr id="25" name="TextBox 24"/>
          <p:cNvSpPr txBox="1"/>
          <p:nvPr/>
        </p:nvSpPr>
        <p:spPr>
          <a:xfrm>
            <a:off x="8366919" y="5715000"/>
            <a:ext cx="914400" cy="914400"/>
          </a:xfrm>
          <a:prstGeom prst="rect">
            <a:avLst/>
          </a:prstGeom>
          <a:noFill/>
        </p:spPr>
        <p:txBody>
          <a:bodyPr wrap="none" lIns="0" tIns="0" rIns="0" bIns="0" rtlCol="0">
            <a:noAutofit/>
          </a:bodyPr>
          <a:lstStyle/>
          <a:p>
            <a:pPr>
              <a:lnSpc>
                <a:spcPct val="90000"/>
              </a:lnSpc>
            </a:pPr>
            <a:r>
              <a:rPr lang="en-US" sz="1600" dirty="0" smtClean="0"/>
              <a:t>Symantec ISTR August 2016</a:t>
            </a:r>
            <a:endParaRPr lang="en-US" sz="1600" dirty="0"/>
          </a:p>
        </p:txBody>
      </p:sp>
    </p:spTree>
    <p:extLst>
      <p:ext uri="{BB962C8B-B14F-4D97-AF65-F5344CB8AC3E}">
        <p14:creationId xmlns:p14="http://schemas.microsoft.com/office/powerpoint/2010/main" val="371933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25344" y="3170805"/>
            <a:ext cx="3571460" cy="3435578"/>
          </a:xfrm>
          <a:prstGeom prst="rect">
            <a:avLst/>
          </a:prstGeom>
          <a:noFill/>
        </p:spPr>
        <p:txBody>
          <a:bodyPr wrap="square" lIns="0" tIns="0" rIns="0" bIns="0" rtlCol="0">
            <a:noAutofit/>
          </a:bodyPr>
          <a:lstStyle/>
          <a:p>
            <a:pPr marL="285121" indent="-285121">
              <a:buClr>
                <a:srgbClr val="0092D2"/>
              </a:buClr>
              <a:buFont typeface="Arial"/>
              <a:buChar char="•"/>
            </a:pPr>
            <a:endParaRPr lang="es-ES" sz="2000" dirty="0">
              <a:solidFill>
                <a:schemeClr val="bg2">
                  <a:lumMod val="50000"/>
                </a:schemeClr>
              </a:solidFill>
            </a:endParaRPr>
          </a:p>
        </p:txBody>
      </p:sp>
      <p:sp>
        <p:nvSpPr>
          <p:cNvPr id="18" name="Title 6"/>
          <p:cNvSpPr>
            <a:spLocks noGrp="1"/>
          </p:cNvSpPr>
          <p:nvPr>
            <p:ph type="title"/>
          </p:nvPr>
        </p:nvSpPr>
        <p:spPr>
          <a:xfrm>
            <a:off x="608094" y="304800"/>
            <a:ext cx="10945652" cy="838200"/>
          </a:xfrm>
        </p:spPr>
        <p:txBody>
          <a:bodyPr/>
          <a:lstStyle/>
          <a:p>
            <a:r>
              <a:rPr lang="en-US" dirty="0" smtClean="0"/>
              <a:t>Si </a:t>
            </a:r>
            <a:r>
              <a:rPr lang="en-US" dirty="0" err="1" smtClean="0"/>
              <a:t>Solamente</a:t>
            </a:r>
            <a:r>
              <a:rPr lang="en-US" dirty="0" smtClean="0"/>
              <a:t> </a:t>
            </a:r>
            <a:r>
              <a:rPr lang="en-US" dirty="0" err="1" smtClean="0"/>
              <a:t>Pudieramos</a:t>
            </a:r>
            <a:r>
              <a:rPr lang="en-US" dirty="0" smtClean="0"/>
              <a:t> </a:t>
            </a:r>
            <a:r>
              <a:rPr lang="en-US" dirty="0" err="1" smtClean="0"/>
              <a:t>Entrenar</a:t>
            </a:r>
            <a:r>
              <a:rPr lang="en-US" dirty="0" smtClean="0"/>
              <a:t> a </a:t>
            </a:r>
            <a:r>
              <a:rPr lang="en-US" dirty="0" err="1" smtClean="0"/>
              <a:t>los</a:t>
            </a:r>
            <a:r>
              <a:rPr lang="en-US" dirty="0" smtClean="0"/>
              <a:t> </a:t>
            </a:r>
            <a:r>
              <a:rPr lang="en-US" dirty="0" err="1" smtClean="0"/>
              <a:t>Usuarios</a:t>
            </a:r>
            <a:r>
              <a:rPr lang="en-US" dirty="0" smtClean="0"/>
              <a:t> </a:t>
            </a:r>
            <a:r>
              <a:rPr lang="en-US" dirty="0" err="1" smtClean="0"/>
              <a:t>en</a:t>
            </a:r>
            <a:r>
              <a:rPr lang="en-US" dirty="0" smtClean="0"/>
              <a:t> </a:t>
            </a:r>
            <a:r>
              <a:rPr lang="en-US" dirty="0" err="1" smtClean="0"/>
              <a:t>una</a:t>
            </a:r>
            <a:r>
              <a:rPr lang="en-US" dirty="0" smtClean="0"/>
              <a:t> Sola Cosa…</a:t>
            </a:r>
            <a:endParaRPr lang="es-ES" dirty="0"/>
          </a:p>
        </p:txBody>
      </p:sp>
      <p:cxnSp>
        <p:nvCxnSpPr>
          <p:cNvPr id="19" name="Straight Connector 18"/>
          <p:cNvCxnSpPr/>
          <p:nvPr/>
        </p:nvCxnSpPr>
        <p:spPr>
          <a:xfrm flipV="1">
            <a:off x="608092" y="1143000"/>
            <a:ext cx="10121027" cy="5220"/>
          </a:xfrm>
          <a:prstGeom prst="line">
            <a:avLst/>
          </a:prstGeom>
          <a:ln>
            <a:solidFill>
              <a:srgbClr val="F2B01E"/>
            </a:solidFill>
          </a:ln>
          <a:effectLst/>
        </p:spPr>
        <p:style>
          <a:lnRef idx="2">
            <a:schemeClr val="accent1"/>
          </a:lnRef>
          <a:fillRef idx="0">
            <a:schemeClr val="accent1"/>
          </a:fillRef>
          <a:effectRef idx="1">
            <a:schemeClr val="accent1"/>
          </a:effectRef>
          <a:fontRef idx="minor">
            <a:schemeClr val="tx1"/>
          </a:fontRef>
        </p:style>
      </p:cxnSp>
      <p:sp>
        <p:nvSpPr>
          <p:cNvPr id="20" name="Footer Placeholder 9"/>
          <p:cNvSpPr>
            <a:spLocks noGrp="1"/>
          </p:cNvSpPr>
          <p:nvPr>
            <p:ph type="ftr" sz="quarter" idx="11"/>
          </p:nvPr>
        </p:nvSpPr>
        <p:spPr>
          <a:xfrm>
            <a:off x="608091" y="6329172"/>
            <a:ext cx="5483789" cy="182880"/>
          </a:xfrm>
        </p:spPr>
        <p:txBody>
          <a:bodyPr/>
          <a:lstStyle/>
          <a:p>
            <a:r>
              <a:rPr lang="es-ES" dirty="0" smtClean="0"/>
              <a:t>Copyright © 2016 Symantec </a:t>
            </a:r>
            <a:r>
              <a:rPr lang="es-ES" dirty="0" err="1" smtClean="0"/>
              <a:t>Corporation</a:t>
            </a:r>
            <a:endParaRPr lang="es-ES" dirty="0"/>
          </a:p>
        </p:txBody>
      </p:sp>
      <p:sp>
        <p:nvSpPr>
          <p:cNvPr id="21" name="Text Placeholder 10"/>
          <p:cNvSpPr txBox="1">
            <a:spLocks/>
          </p:cNvSpPr>
          <p:nvPr/>
        </p:nvSpPr>
        <p:spPr>
          <a:xfrm>
            <a:off x="608092" y="1168878"/>
            <a:ext cx="10945654" cy="332118"/>
          </a:xfrm>
          <a:prstGeom prst="rect">
            <a:avLst/>
          </a:prstGeom>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buNone/>
            </a:pPr>
            <a:endParaRPr lang="es-ES" sz="2000" b="1" dirty="0" smtClean="0">
              <a:solidFill>
                <a:schemeClr val="bg1">
                  <a:lumMod val="50000"/>
                </a:schemeClr>
              </a:solidFill>
            </a:endParaRPr>
          </a:p>
        </p:txBody>
      </p:sp>
      <p:pic>
        <p:nvPicPr>
          <p:cNvPr id="9" name="Picture 8"/>
          <p:cNvPicPr>
            <a:picLocks noChangeAspect="1"/>
          </p:cNvPicPr>
          <p:nvPr/>
        </p:nvPicPr>
        <p:blipFill rotWithShape="1">
          <a:blip r:embed="rId3"/>
          <a:srcRect r="1274" b="16937"/>
          <a:stretch/>
        </p:blipFill>
        <p:spPr>
          <a:xfrm>
            <a:off x="1051719" y="1524000"/>
            <a:ext cx="6301289" cy="4354472"/>
          </a:xfrm>
          <a:prstGeom prst="rect">
            <a:avLst/>
          </a:prstGeom>
        </p:spPr>
      </p:pic>
      <p:sp>
        <p:nvSpPr>
          <p:cNvPr id="10" name="Rectangle 9"/>
          <p:cNvSpPr/>
          <p:nvPr/>
        </p:nvSpPr>
        <p:spPr>
          <a:xfrm>
            <a:off x="1051718" y="4054987"/>
            <a:ext cx="6376770" cy="6746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Rectangle 10"/>
          <p:cNvSpPr/>
          <p:nvPr/>
        </p:nvSpPr>
        <p:spPr>
          <a:xfrm>
            <a:off x="2000828" y="4822273"/>
            <a:ext cx="1695533" cy="1989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2" name="Callout: Double Bent Line 8"/>
          <p:cNvSpPr/>
          <p:nvPr/>
        </p:nvSpPr>
        <p:spPr>
          <a:xfrm>
            <a:off x="8642330" y="2828085"/>
            <a:ext cx="3059462" cy="275537"/>
          </a:xfrm>
          <a:prstGeom prst="borderCallout3">
            <a:avLst>
              <a:gd name="adj1" fmla="val 67451"/>
              <a:gd name="adj2" fmla="val -931"/>
              <a:gd name="adj3" fmla="val 226947"/>
              <a:gd name="adj4" fmla="val -9425"/>
              <a:gd name="adj5" fmla="val 239838"/>
              <a:gd name="adj6" fmla="val -118905"/>
              <a:gd name="adj7" fmla="val 423996"/>
              <a:gd name="adj8" fmla="val -17676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rgbClr val="FF0000"/>
                </a:solidFill>
              </a:rPr>
              <a:t>Transmitir sensación de urgencia</a:t>
            </a:r>
            <a:endParaRPr lang="en-US" sz="1400" dirty="0">
              <a:solidFill>
                <a:srgbClr val="FF0000"/>
              </a:solidFill>
            </a:endParaRPr>
          </a:p>
        </p:txBody>
      </p:sp>
      <p:sp>
        <p:nvSpPr>
          <p:cNvPr id="13" name="Callout: Double Bent Line 9"/>
          <p:cNvSpPr/>
          <p:nvPr/>
        </p:nvSpPr>
        <p:spPr>
          <a:xfrm>
            <a:off x="8748337" y="3494201"/>
            <a:ext cx="3059462" cy="414070"/>
          </a:xfrm>
          <a:prstGeom prst="borderCallout3">
            <a:avLst>
              <a:gd name="adj1" fmla="val 67451"/>
              <a:gd name="adj2" fmla="val -931"/>
              <a:gd name="adj3" fmla="val 466154"/>
              <a:gd name="adj4" fmla="val -43691"/>
              <a:gd name="adj5" fmla="val 470931"/>
              <a:gd name="adj6" fmla="val -163862"/>
              <a:gd name="adj7" fmla="val 379574"/>
              <a:gd name="adj8" fmla="val -18996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rgbClr val="FF0000"/>
                </a:solidFill>
              </a:rPr>
              <a:t>URL que aparentemente apunta a servidores de la entidad</a:t>
            </a:r>
            <a:endParaRPr lang="en-US" sz="1400" dirty="0">
              <a:solidFill>
                <a:srgbClr val="FF0000"/>
              </a:solidFill>
            </a:endParaRPr>
          </a:p>
        </p:txBody>
      </p:sp>
      <p:sp>
        <p:nvSpPr>
          <p:cNvPr id="15" name="Callout: Double Bent Line 11"/>
          <p:cNvSpPr/>
          <p:nvPr/>
        </p:nvSpPr>
        <p:spPr>
          <a:xfrm>
            <a:off x="7218605" y="6177114"/>
            <a:ext cx="3059462" cy="414070"/>
          </a:xfrm>
          <a:prstGeom prst="borderCallout3">
            <a:avLst>
              <a:gd name="adj1" fmla="val 67451"/>
              <a:gd name="adj2" fmla="val -931"/>
              <a:gd name="adj3" fmla="val 72222"/>
              <a:gd name="adj4" fmla="val -106966"/>
              <a:gd name="adj5" fmla="val 33710"/>
              <a:gd name="adj6" fmla="val -107032"/>
              <a:gd name="adj7" fmla="val -85785"/>
              <a:gd name="adj8" fmla="val -6634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rgbClr val="FF0000"/>
                </a:solidFill>
              </a:rPr>
              <a:t>URL Real hacia la que se descarga el malware</a:t>
            </a:r>
            <a:endParaRPr lang="en-US" sz="1400" dirty="0">
              <a:solidFill>
                <a:srgbClr val="FF0000"/>
              </a:solidFill>
            </a:endParaRPr>
          </a:p>
        </p:txBody>
      </p:sp>
      <p:pic>
        <p:nvPicPr>
          <p:cNvPr id="16" name="Picture 15"/>
          <p:cNvPicPr>
            <a:picLocks noChangeAspect="1"/>
          </p:cNvPicPr>
          <p:nvPr/>
        </p:nvPicPr>
        <p:blipFill rotWithShape="1">
          <a:blip r:embed="rId3"/>
          <a:srcRect r="1274" b="16937"/>
          <a:stretch/>
        </p:blipFill>
        <p:spPr>
          <a:xfrm>
            <a:off x="976239" y="1524000"/>
            <a:ext cx="6301289" cy="4354472"/>
          </a:xfrm>
          <a:prstGeom prst="rect">
            <a:avLst/>
          </a:prstGeom>
        </p:spPr>
      </p:pic>
      <p:pic>
        <p:nvPicPr>
          <p:cNvPr id="17" name="Picture 16"/>
          <p:cNvPicPr>
            <a:picLocks noChangeAspect="1"/>
          </p:cNvPicPr>
          <p:nvPr/>
        </p:nvPicPr>
        <p:blipFill rotWithShape="1">
          <a:blip r:embed="rId4"/>
          <a:srcRect t="41337"/>
          <a:stretch/>
        </p:blipFill>
        <p:spPr>
          <a:xfrm>
            <a:off x="4556919" y="1600200"/>
            <a:ext cx="7269750" cy="4533177"/>
          </a:xfrm>
          <a:prstGeom prst="rect">
            <a:avLst/>
          </a:prstGeom>
        </p:spPr>
      </p:pic>
      <p:sp>
        <p:nvSpPr>
          <p:cNvPr id="8" name="Title 1"/>
          <p:cNvSpPr txBox="1">
            <a:spLocks/>
          </p:cNvSpPr>
          <p:nvPr/>
        </p:nvSpPr>
        <p:spPr>
          <a:xfrm>
            <a:off x="823119" y="1371600"/>
            <a:ext cx="10972800" cy="5112323"/>
          </a:xfrm>
          <a:prstGeom prst="rect">
            <a:avLst/>
          </a:prstGeom>
          <a:solidFill>
            <a:schemeClr val="bg1">
              <a:alpha val="93000"/>
            </a:schemeClr>
          </a:solidFill>
          <a:ln>
            <a:solidFill>
              <a:schemeClr val="accent1"/>
            </a:solidFill>
          </a:ln>
        </p:spPr>
        <p:txBody>
          <a:bodyPr vert="horz" lIns="0" tIns="0" rIns="0" bIns="0" rtlCol="0" anchor="ctr" anchorCtr="0">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US" sz="5400" dirty="0" smtClean="0">
                <a:solidFill>
                  <a:srgbClr val="D89102"/>
                </a:solidFill>
              </a:rPr>
              <a:t>Symantec </a:t>
            </a:r>
            <a:r>
              <a:rPr lang="es-ES" sz="5400" dirty="0" smtClean="0">
                <a:solidFill>
                  <a:srgbClr val="D89102"/>
                </a:solidFill>
              </a:rPr>
              <a:t>observa</a:t>
            </a:r>
            <a:r>
              <a:rPr lang="en-US" sz="5400" dirty="0" smtClean="0">
                <a:solidFill>
                  <a:srgbClr val="D89102"/>
                </a:solidFill>
              </a:rPr>
              <a:t> hasta</a:t>
            </a:r>
            <a:br>
              <a:rPr lang="en-US" sz="5400" dirty="0" smtClean="0">
                <a:solidFill>
                  <a:srgbClr val="D89102"/>
                </a:solidFill>
              </a:rPr>
            </a:br>
            <a:r>
              <a:rPr lang="en-US" sz="9600" dirty="0" smtClean="0">
                <a:solidFill>
                  <a:srgbClr val="0092D2"/>
                </a:solidFill>
              </a:rPr>
              <a:t>10M</a:t>
            </a:r>
          </a:p>
          <a:p>
            <a:pPr algn="ctr"/>
            <a:r>
              <a:rPr lang="en-US" sz="8000" dirty="0" smtClean="0">
                <a:solidFill>
                  <a:srgbClr val="D89102"/>
                </a:solidFill>
              </a:rPr>
              <a:t>de </a:t>
            </a:r>
            <a:r>
              <a:rPr lang="en-US" sz="8000" dirty="0" err="1" smtClean="0">
                <a:solidFill>
                  <a:srgbClr val="D89102"/>
                </a:solidFill>
              </a:rPr>
              <a:t>estos</a:t>
            </a:r>
            <a:endParaRPr lang="en-US" sz="8000" dirty="0">
              <a:solidFill>
                <a:srgbClr val="0092D2"/>
              </a:solidFill>
            </a:endParaRPr>
          </a:p>
          <a:p>
            <a:pPr algn="ctr"/>
            <a:r>
              <a:rPr lang="en-US" sz="8000" dirty="0" err="1" smtClean="0">
                <a:solidFill>
                  <a:srgbClr val="0092D2"/>
                </a:solidFill>
              </a:rPr>
              <a:t>por</a:t>
            </a:r>
            <a:r>
              <a:rPr lang="en-US" sz="8000" dirty="0" smtClean="0">
                <a:solidFill>
                  <a:srgbClr val="0092D2"/>
                </a:solidFill>
              </a:rPr>
              <a:t> </a:t>
            </a:r>
            <a:r>
              <a:rPr lang="en-US" sz="8000" dirty="0" err="1" smtClean="0">
                <a:solidFill>
                  <a:srgbClr val="0092D2"/>
                </a:solidFill>
              </a:rPr>
              <a:t>semana</a:t>
            </a:r>
            <a:endParaRPr lang="en-US" sz="5400" dirty="0">
              <a:solidFill>
                <a:srgbClr val="0092D2"/>
              </a:solidFill>
            </a:endParaRPr>
          </a:p>
        </p:txBody>
      </p:sp>
    </p:spTree>
    <p:extLst>
      <p:ext uri="{BB962C8B-B14F-4D97-AF65-F5344CB8AC3E}">
        <p14:creationId xmlns:p14="http://schemas.microsoft.com/office/powerpoint/2010/main" val="276958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25344" y="3170805"/>
            <a:ext cx="3571460" cy="3435578"/>
          </a:xfrm>
          <a:prstGeom prst="rect">
            <a:avLst/>
          </a:prstGeom>
          <a:noFill/>
        </p:spPr>
        <p:txBody>
          <a:bodyPr wrap="square" lIns="0" tIns="0" rIns="0" bIns="0" rtlCol="0">
            <a:noAutofit/>
          </a:bodyPr>
          <a:lstStyle/>
          <a:p>
            <a:pPr marL="285121" indent="-285121">
              <a:buClr>
                <a:srgbClr val="0092D2"/>
              </a:buClr>
              <a:buFont typeface="Arial"/>
              <a:buChar char="•"/>
            </a:pPr>
            <a:endParaRPr lang="es-ES" sz="2000" dirty="0">
              <a:solidFill>
                <a:schemeClr val="bg2">
                  <a:lumMod val="50000"/>
                </a:schemeClr>
              </a:solidFill>
            </a:endParaRPr>
          </a:p>
        </p:txBody>
      </p:sp>
      <p:sp>
        <p:nvSpPr>
          <p:cNvPr id="18" name="Title 6"/>
          <p:cNvSpPr>
            <a:spLocks noGrp="1"/>
          </p:cNvSpPr>
          <p:nvPr>
            <p:ph type="title"/>
          </p:nvPr>
        </p:nvSpPr>
        <p:spPr>
          <a:xfrm>
            <a:off x="608094" y="304800"/>
            <a:ext cx="10945652" cy="838200"/>
          </a:xfrm>
        </p:spPr>
        <p:txBody>
          <a:bodyPr/>
          <a:lstStyle/>
          <a:p>
            <a:r>
              <a:rPr lang="en-US" dirty="0" smtClean="0"/>
              <a:t>Y </a:t>
            </a:r>
            <a:r>
              <a:rPr lang="en-US" dirty="0" err="1" smtClean="0"/>
              <a:t>Analizar</a:t>
            </a:r>
            <a:r>
              <a:rPr lang="en-US" dirty="0" smtClean="0"/>
              <a:t> </a:t>
            </a:r>
            <a:r>
              <a:rPr lang="en-US" dirty="0" err="1" smtClean="0"/>
              <a:t>si</a:t>
            </a:r>
            <a:r>
              <a:rPr lang="en-US" dirty="0" smtClean="0"/>
              <a:t> </a:t>
            </a:r>
            <a:r>
              <a:rPr lang="en-US" dirty="0" err="1" smtClean="0"/>
              <a:t>los</a:t>
            </a:r>
            <a:r>
              <a:rPr lang="en-US" dirty="0" smtClean="0"/>
              <a:t> </a:t>
            </a:r>
            <a:r>
              <a:rPr lang="en-US" dirty="0" err="1" smtClean="0"/>
              <a:t>Usuarios</a:t>
            </a:r>
            <a:r>
              <a:rPr lang="en-US" dirty="0" smtClean="0"/>
              <a:t> </a:t>
            </a:r>
            <a:r>
              <a:rPr lang="en-US" dirty="0" err="1" smtClean="0"/>
              <a:t>Estan</a:t>
            </a:r>
            <a:r>
              <a:rPr lang="en-US" dirty="0" smtClean="0"/>
              <a:t> </a:t>
            </a:r>
            <a:r>
              <a:rPr lang="en-US" dirty="0" err="1" smtClean="0"/>
              <a:t>Aprendiendo</a:t>
            </a:r>
            <a:r>
              <a:rPr lang="en-US" dirty="0" smtClean="0"/>
              <a:t>…</a:t>
            </a:r>
            <a:endParaRPr lang="es-ES" dirty="0"/>
          </a:p>
        </p:txBody>
      </p:sp>
      <p:cxnSp>
        <p:nvCxnSpPr>
          <p:cNvPr id="19" name="Straight Connector 18"/>
          <p:cNvCxnSpPr/>
          <p:nvPr/>
        </p:nvCxnSpPr>
        <p:spPr>
          <a:xfrm flipV="1">
            <a:off x="608092" y="1143000"/>
            <a:ext cx="10121027" cy="5220"/>
          </a:xfrm>
          <a:prstGeom prst="line">
            <a:avLst/>
          </a:prstGeom>
          <a:ln>
            <a:solidFill>
              <a:srgbClr val="F2B01E"/>
            </a:solidFill>
          </a:ln>
          <a:effectLst/>
        </p:spPr>
        <p:style>
          <a:lnRef idx="2">
            <a:schemeClr val="accent1"/>
          </a:lnRef>
          <a:fillRef idx="0">
            <a:schemeClr val="accent1"/>
          </a:fillRef>
          <a:effectRef idx="1">
            <a:schemeClr val="accent1"/>
          </a:effectRef>
          <a:fontRef idx="minor">
            <a:schemeClr val="tx1"/>
          </a:fontRef>
        </p:style>
      </p:cxnSp>
      <p:sp>
        <p:nvSpPr>
          <p:cNvPr id="20" name="Footer Placeholder 9"/>
          <p:cNvSpPr>
            <a:spLocks noGrp="1"/>
          </p:cNvSpPr>
          <p:nvPr>
            <p:ph type="ftr" sz="quarter" idx="11"/>
          </p:nvPr>
        </p:nvSpPr>
        <p:spPr>
          <a:xfrm>
            <a:off x="608091" y="6329172"/>
            <a:ext cx="5483789" cy="182880"/>
          </a:xfrm>
        </p:spPr>
        <p:txBody>
          <a:bodyPr/>
          <a:lstStyle/>
          <a:p>
            <a:r>
              <a:rPr lang="es-ES" dirty="0" smtClean="0"/>
              <a:t>Copyright © 2016 Symantec </a:t>
            </a:r>
            <a:r>
              <a:rPr lang="es-ES" dirty="0" err="1" smtClean="0"/>
              <a:t>Corporation</a:t>
            </a:r>
            <a:endParaRPr lang="es-ES" dirty="0"/>
          </a:p>
        </p:txBody>
      </p:sp>
      <p:sp>
        <p:nvSpPr>
          <p:cNvPr id="21" name="Text Placeholder 10"/>
          <p:cNvSpPr txBox="1">
            <a:spLocks/>
          </p:cNvSpPr>
          <p:nvPr/>
        </p:nvSpPr>
        <p:spPr>
          <a:xfrm>
            <a:off x="608092" y="1168878"/>
            <a:ext cx="10945654" cy="332118"/>
          </a:xfrm>
          <a:prstGeom prst="rect">
            <a:avLst/>
          </a:prstGeom>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buNone/>
            </a:pPr>
            <a:endParaRPr lang="es-ES" sz="2000" b="1" dirty="0" smtClean="0">
              <a:solidFill>
                <a:schemeClr val="bg1">
                  <a:lumMod val="50000"/>
                </a:schemeClr>
              </a:solidFill>
            </a:endParaRPr>
          </a:p>
        </p:txBody>
      </p:sp>
      <p:pic>
        <p:nvPicPr>
          <p:cNvPr id="1027" name="Imagem 6" descr="image003"/>
          <p:cNvPicPr>
            <a:picLocks noChangeAspect="1" noChangeArrowheads="1"/>
          </p:cNvPicPr>
          <p:nvPr/>
        </p:nvPicPr>
        <p:blipFill rotWithShape="1">
          <a:blip r:embed="rId3">
            <a:extLst>
              <a:ext uri="{28A0092B-C50C-407E-A947-70E740481C1C}">
                <a14:useLocalDpi xmlns:a14="http://schemas.microsoft.com/office/drawing/2010/main" val="0"/>
              </a:ext>
            </a:extLst>
          </a:blip>
          <a:srcRect t="8897"/>
          <a:stretch/>
        </p:blipFill>
        <p:spPr bwMode="auto">
          <a:xfrm>
            <a:off x="594519" y="1347536"/>
            <a:ext cx="7467600" cy="39102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Imagem 7" descr="image004"/>
          <p:cNvPicPr>
            <a:picLocks noChangeAspect="1" noChangeArrowheads="1"/>
          </p:cNvPicPr>
          <p:nvPr/>
        </p:nvPicPr>
        <p:blipFill rotWithShape="1">
          <a:blip r:embed="rId4">
            <a:extLst>
              <a:ext uri="{28A0092B-C50C-407E-A947-70E740481C1C}">
                <a14:useLocalDpi xmlns:a14="http://schemas.microsoft.com/office/drawing/2010/main" val="0"/>
              </a:ext>
            </a:extLst>
          </a:blip>
          <a:srcRect t="13844"/>
          <a:stretch/>
        </p:blipFill>
        <p:spPr bwMode="auto">
          <a:xfrm>
            <a:off x="3718719" y="3048000"/>
            <a:ext cx="8011608" cy="3498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34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25344" y="3170805"/>
            <a:ext cx="3571460" cy="3435578"/>
          </a:xfrm>
          <a:prstGeom prst="rect">
            <a:avLst/>
          </a:prstGeom>
          <a:noFill/>
        </p:spPr>
        <p:txBody>
          <a:bodyPr wrap="square" lIns="0" tIns="0" rIns="0" bIns="0" rtlCol="0">
            <a:noAutofit/>
          </a:bodyPr>
          <a:lstStyle/>
          <a:p>
            <a:pPr marL="285121" indent="-285121">
              <a:buClr>
                <a:srgbClr val="0092D2"/>
              </a:buClr>
              <a:buFont typeface="Arial"/>
              <a:buChar char="•"/>
            </a:pPr>
            <a:endParaRPr lang="es-ES" sz="2000" dirty="0">
              <a:solidFill>
                <a:schemeClr val="bg2">
                  <a:lumMod val="50000"/>
                </a:schemeClr>
              </a:solidFill>
            </a:endParaRPr>
          </a:p>
        </p:txBody>
      </p:sp>
      <p:sp>
        <p:nvSpPr>
          <p:cNvPr id="18" name="Title 6"/>
          <p:cNvSpPr>
            <a:spLocks noGrp="1"/>
          </p:cNvSpPr>
          <p:nvPr>
            <p:ph type="title"/>
          </p:nvPr>
        </p:nvSpPr>
        <p:spPr>
          <a:xfrm>
            <a:off x="608094" y="304800"/>
            <a:ext cx="10945652" cy="838200"/>
          </a:xfrm>
        </p:spPr>
        <p:txBody>
          <a:bodyPr/>
          <a:lstStyle/>
          <a:p>
            <a:r>
              <a:rPr lang="en-US" dirty="0"/>
              <a:t>Si </a:t>
            </a:r>
            <a:r>
              <a:rPr lang="en-US" dirty="0" err="1"/>
              <a:t>Solamente</a:t>
            </a:r>
            <a:r>
              <a:rPr lang="en-US" dirty="0"/>
              <a:t> </a:t>
            </a:r>
            <a:r>
              <a:rPr lang="en-US" dirty="0" err="1"/>
              <a:t>Pudieramos</a:t>
            </a:r>
            <a:r>
              <a:rPr lang="en-US" dirty="0"/>
              <a:t> </a:t>
            </a:r>
            <a:r>
              <a:rPr lang="en-US" dirty="0" err="1"/>
              <a:t>Entrenar</a:t>
            </a:r>
            <a:r>
              <a:rPr lang="en-US" dirty="0"/>
              <a:t> a </a:t>
            </a:r>
            <a:r>
              <a:rPr lang="en-US" dirty="0" err="1"/>
              <a:t>los</a:t>
            </a:r>
            <a:r>
              <a:rPr lang="en-US" dirty="0"/>
              <a:t> </a:t>
            </a:r>
            <a:r>
              <a:rPr lang="en-US" dirty="0" err="1"/>
              <a:t>Usuarios</a:t>
            </a:r>
            <a:r>
              <a:rPr lang="en-US" dirty="0"/>
              <a:t> </a:t>
            </a:r>
            <a:r>
              <a:rPr lang="en-US" dirty="0" err="1"/>
              <a:t>en</a:t>
            </a:r>
            <a:r>
              <a:rPr lang="en-US" dirty="0"/>
              <a:t> </a:t>
            </a:r>
            <a:r>
              <a:rPr lang="en-US" dirty="0" smtClean="0"/>
              <a:t>Dos </a:t>
            </a:r>
            <a:r>
              <a:rPr lang="en-US" dirty="0" err="1" smtClean="0"/>
              <a:t>Cosas</a:t>
            </a:r>
            <a:r>
              <a:rPr lang="en-US" dirty="0" smtClean="0"/>
              <a:t>…</a:t>
            </a:r>
            <a:endParaRPr lang="es-ES" dirty="0"/>
          </a:p>
        </p:txBody>
      </p:sp>
      <p:cxnSp>
        <p:nvCxnSpPr>
          <p:cNvPr id="19" name="Straight Connector 18"/>
          <p:cNvCxnSpPr/>
          <p:nvPr/>
        </p:nvCxnSpPr>
        <p:spPr>
          <a:xfrm flipV="1">
            <a:off x="608092" y="1143000"/>
            <a:ext cx="10121027" cy="5220"/>
          </a:xfrm>
          <a:prstGeom prst="line">
            <a:avLst/>
          </a:prstGeom>
          <a:ln>
            <a:solidFill>
              <a:srgbClr val="F2B01E"/>
            </a:solidFill>
          </a:ln>
          <a:effectLst/>
        </p:spPr>
        <p:style>
          <a:lnRef idx="2">
            <a:schemeClr val="accent1"/>
          </a:lnRef>
          <a:fillRef idx="0">
            <a:schemeClr val="accent1"/>
          </a:fillRef>
          <a:effectRef idx="1">
            <a:schemeClr val="accent1"/>
          </a:effectRef>
          <a:fontRef idx="minor">
            <a:schemeClr val="tx1"/>
          </a:fontRef>
        </p:style>
      </p:cxnSp>
      <p:sp>
        <p:nvSpPr>
          <p:cNvPr id="20" name="Footer Placeholder 9"/>
          <p:cNvSpPr>
            <a:spLocks noGrp="1"/>
          </p:cNvSpPr>
          <p:nvPr>
            <p:ph type="ftr" sz="quarter" idx="11"/>
          </p:nvPr>
        </p:nvSpPr>
        <p:spPr>
          <a:xfrm>
            <a:off x="608091" y="6329172"/>
            <a:ext cx="5483789" cy="182880"/>
          </a:xfrm>
        </p:spPr>
        <p:txBody>
          <a:bodyPr/>
          <a:lstStyle/>
          <a:p>
            <a:r>
              <a:rPr lang="es-ES" dirty="0" smtClean="0"/>
              <a:t>Copyright © 2016 Symantec </a:t>
            </a:r>
            <a:r>
              <a:rPr lang="es-ES" dirty="0" err="1" smtClean="0"/>
              <a:t>Corporation</a:t>
            </a:r>
            <a:endParaRPr lang="es-ES" dirty="0"/>
          </a:p>
        </p:txBody>
      </p:sp>
      <p:sp>
        <p:nvSpPr>
          <p:cNvPr id="21" name="Text Placeholder 10"/>
          <p:cNvSpPr txBox="1">
            <a:spLocks/>
          </p:cNvSpPr>
          <p:nvPr/>
        </p:nvSpPr>
        <p:spPr>
          <a:xfrm>
            <a:off x="608092" y="1168878"/>
            <a:ext cx="10945654" cy="332118"/>
          </a:xfrm>
          <a:prstGeom prst="rect">
            <a:avLst/>
          </a:prstGeom>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buNone/>
            </a:pPr>
            <a:endParaRPr lang="es-ES" sz="2000" b="1" dirty="0" smtClean="0">
              <a:solidFill>
                <a:schemeClr val="bg1">
                  <a:lumMod val="50000"/>
                </a:schemeClr>
              </a:solidFill>
            </a:endParaRPr>
          </a:p>
        </p:txBody>
      </p:sp>
      <p:pic>
        <p:nvPicPr>
          <p:cNvPr id="7" name="Picture 6"/>
          <p:cNvPicPr>
            <a:picLocks noChangeAspect="1"/>
          </p:cNvPicPr>
          <p:nvPr/>
        </p:nvPicPr>
        <p:blipFill>
          <a:blip r:embed="rId3"/>
          <a:stretch>
            <a:fillRect/>
          </a:stretch>
        </p:blipFill>
        <p:spPr>
          <a:xfrm>
            <a:off x="594519" y="1277663"/>
            <a:ext cx="10668000" cy="4732867"/>
          </a:xfrm>
          <a:prstGeom prst="rect">
            <a:avLst/>
          </a:prstGeom>
        </p:spPr>
      </p:pic>
      <p:sp>
        <p:nvSpPr>
          <p:cNvPr id="8" name="Oval 7"/>
          <p:cNvSpPr/>
          <p:nvPr/>
        </p:nvSpPr>
        <p:spPr bwMode="gray">
          <a:xfrm>
            <a:off x="1444285" y="2002336"/>
            <a:ext cx="3187113" cy="720842"/>
          </a:xfrm>
          <a:prstGeom prst="ellipse">
            <a:avLst/>
          </a:prstGeom>
          <a:noFill/>
          <a:ln w="7620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9" name="Rectangle 8"/>
          <p:cNvSpPr/>
          <p:nvPr/>
        </p:nvSpPr>
        <p:spPr bwMode="gray">
          <a:xfrm>
            <a:off x="2745771" y="2871922"/>
            <a:ext cx="7389871" cy="308931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Tree>
    <p:extLst>
      <p:ext uri="{BB962C8B-B14F-4D97-AF65-F5344CB8AC3E}">
        <p14:creationId xmlns:p14="http://schemas.microsoft.com/office/powerpoint/2010/main" val="154678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6"/>
          <p:cNvSpPr>
            <a:spLocks noGrp="1"/>
          </p:cNvSpPr>
          <p:nvPr>
            <p:ph type="title"/>
          </p:nvPr>
        </p:nvSpPr>
        <p:spPr>
          <a:xfrm>
            <a:off x="608094" y="304800"/>
            <a:ext cx="10945652" cy="838200"/>
          </a:xfrm>
        </p:spPr>
        <p:txBody>
          <a:bodyPr/>
          <a:lstStyle/>
          <a:p>
            <a:r>
              <a:rPr lang="es-ES" dirty="0" smtClean="0"/>
              <a:t>Entrénate – Revisa </a:t>
            </a:r>
            <a:r>
              <a:rPr lang="es-ES" dirty="0"/>
              <a:t>t</a:t>
            </a:r>
            <a:r>
              <a:rPr lang="es-ES" dirty="0" smtClean="0"/>
              <a:t>u Política de Filtrado de Archivos de Email</a:t>
            </a:r>
            <a:endParaRPr lang="es-ES" dirty="0"/>
          </a:p>
        </p:txBody>
      </p:sp>
      <p:cxnSp>
        <p:nvCxnSpPr>
          <p:cNvPr id="19" name="Straight Connector 18"/>
          <p:cNvCxnSpPr/>
          <p:nvPr/>
        </p:nvCxnSpPr>
        <p:spPr>
          <a:xfrm flipV="1">
            <a:off x="608092" y="1143000"/>
            <a:ext cx="10121027" cy="5220"/>
          </a:xfrm>
          <a:prstGeom prst="line">
            <a:avLst/>
          </a:prstGeom>
          <a:ln>
            <a:solidFill>
              <a:srgbClr val="F2B01E"/>
            </a:solidFill>
          </a:ln>
          <a:effectLst/>
        </p:spPr>
        <p:style>
          <a:lnRef idx="2">
            <a:schemeClr val="accent1"/>
          </a:lnRef>
          <a:fillRef idx="0">
            <a:schemeClr val="accent1"/>
          </a:fillRef>
          <a:effectRef idx="1">
            <a:schemeClr val="accent1"/>
          </a:effectRef>
          <a:fontRef idx="minor">
            <a:schemeClr val="tx1"/>
          </a:fontRef>
        </p:style>
      </p:cxnSp>
      <p:sp>
        <p:nvSpPr>
          <p:cNvPr id="20" name="Footer Placeholder 9"/>
          <p:cNvSpPr>
            <a:spLocks noGrp="1"/>
          </p:cNvSpPr>
          <p:nvPr>
            <p:ph type="ftr" sz="quarter" idx="11"/>
          </p:nvPr>
        </p:nvSpPr>
        <p:spPr>
          <a:xfrm>
            <a:off x="608091" y="6329172"/>
            <a:ext cx="5483789" cy="182880"/>
          </a:xfrm>
        </p:spPr>
        <p:txBody>
          <a:bodyPr/>
          <a:lstStyle/>
          <a:p>
            <a:r>
              <a:rPr lang="es-ES" dirty="0" smtClean="0"/>
              <a:t>Copyright © 2016 Symantec </a:t>
            </a:r>
            <a:r>
              <a:rPr lang="es-ES" dirty="0" err="1" smtClean="0"/>
              <a:t>Corporation</a:t>
            </a:r>
            <a:endParaRPr lang="es-ES" dirty="0"/>
          </a:p>
        </p:txBody>
      </p:sp>
      <p:sp>
        <p:nvSpPr>
          <p:cNvPr id="21" name="Text Placeholder 10"/>
          <p:cNvSpPr txBox="1">
            <a:spLocks/>
          </p:cNvSpPr>
          <p:nvPr/>
        </p:nvSpPr>
        <p:spPr>
          <a:xfrm>
            <a:off x="608092" y="1168878"/>
            <a:ext cx="10945654" cy="332118"/>
          </a:xfrm>
          <a:prstGeom prst="rect">
            <a:avLst/>
          </a:prstGeom>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buNone/>
            </a:pPr>
            <a:endParaRPr lang="es-ES" sz="2000" b="1" dirty="0" smtClean="0">
              <a:solidFill>
                <a:schemeClr val="bg1">
                  <a:lumMod val="50000"/>
                </a:schemeClr>
              </a:solidFill>
            </a:endParaRPr>
          </a:p>
        </p:txBody>
      </p:sp>
      <p:sp>
        <p:nvSpPr>
          <p:cNvPr id="7" name="Content Placeholder 4"/>
          <p:cNvSpPr>
            <a:spLocks noGrp="1"/>
          </p:cNvSpPr>
          <p:nvPr>
            <p:ph idx="1"/>
          </p:nvPr>
        </p:nvSpPr>
        <p:spPr>
          <a:xfrm>
            <a:off x="609441" y="1447800"/>
            <a:ext cx="10969943" cy="4495801"/>
          </a:xfrm>
        </p:spPr>
        <p:txBody>
          <a:bodyPr>
            <a:normAutofit fontScale="92500" lnSpcReduction="10000"/>
          </a:bodyPr>
          <a:lstStyle/>
          <a:p>
            <a:r>
              <a:rPr lang="es-ES" b="1" dirty="0" smtClean="0"/>
              <a:t>Bloquear estas extensiones de archivos en tu Gateway de Correo</a:t>
            </a:r>
          </a:p>
          <a:p>
            <a:pPr lvl="1"/>
            <a:r>
              <a:rPr lang="es-ES" b="1" dirty="0" smtClean="0"/>
              <a:t>.js</a:t>
            </a:r>
            <a:endParaRPr lang="es-ES" dirty="0" smtClean="0"/>
          </a:p>
          <a:p>
            <a:pPr lvl="1"/>
            <a:r>
              <a:rPr lang="es-ES" b="1" dirty="0" smtClean="0"/>
              <a:t>.jse </a:t>
            </a:r>
            <a:endParaRPr lang="es-ES" dirty="0" smtClean="0"/>
          </a:p>
          <a:p>
            <a:pPr lvl="1"/>
            <a:r>
              <a:rPr lang="es-ES" b="1" dirty="0" smtClean="0"/>
              <a:t>.vbs</a:t>
            </a:r>
            <a:endParaRPr lang="es-ES" dirty="0" smtClean="0"/>
          </a:p>
          <a:p>
            <a:pPr lvl="1"/>
            <a:r>
              <a:rPr lang="es-ES" b="1" dirty="0" smtClean="0"/>
              <a:t>.vbe</a:t>
            </a:r>
            <a:endParaRPr lang="es-ES" dirty="0" smtClean="0"/>
          </a:p>
          <a:p>
            <a:pPr lvl="1"/>
            <a:r>
              <a:rPr lang="es-ES" b="1" dirty="0" smtClean="0"/>
              <a:t>.iso</a:t>
            </a:r>
            <a:endParaRPr lang="es-ES" dirty="0" smtClean="0"/>
          </a:p>
          <a:p>
            <a:pPr lvl="1"/>
            <a:r>
              <a:rPr lang="es-ES" b="1" dirty="0" smtClean="0"/>
              <a:t>.hta</a:t>
            </a:r>
            <a:endParaRPr lang="es-ES" dirty="0" smtClean="0"/>
          </a:p>
          <a:p>
            <a:pPr lvl="1"/>
            <a:r>
              <a:rPr lang="es-ES" b="1" dirty="0" smtClean="0"/>
              <a:t>.wsf</a:t>
            </a:r>
          </a:p>
          <a:p>
            <a:pPr lvl="1"/>
            <a:endParaRPr lang="es-ES" b="1" dirty="0" smtClean="0"/>
          </a:p>
          <a:p>
            <a:r>
              <a:rPr lang="es-ES" dirty="0" smtClean="0"/>
              <a:t>Usuarios Finales y Seguridad en el Desktop es la</a:t>
            </a:r>
            <a:r>
              <a:rPr lang="es-ES" b="1" i="1" dirty="0" smtClean="0"/>
              <a:t> ultima </a:t>
            </a:r>
            <a:r>
              <a:rPr lang="es-ES" dirty="0" smtClean="0"/>
              <a:t>línea de defensa de estas amenazas. </a:t>
            </a:r>
          </a:p>
          <a:p>
            <a:pPr marL="0" indent="0">
              <a:buNone/>
            </a:pPr>
            <a:endParaRPr lang="es-ES" dirty="0" smtClean="0"/>
          </a:p>
          <a:p>
            <a:pPr marL="0" indent="0">
              <a:buNone/>
            </a:pPr>
            <a:r>
              <a:rPr lang="es-ES" sz="2200" dirty="0" smtClean="0"/>
              <a:t>Revisar : </a:t>
            </a:r>
            <a:r>
              <a:rPr lang="es-ES" sz="2200" dirty="0" smtClean="0">
                <a:hlinkClick r:id="rId3"/>
              </a:rPr>
              <a:t>http://www.symantec.com/connect/articles/support-perspective-w97mdownloader-battle-plan</a:t>
            </a:r>
            <a:r>
              <a:rPr lang="es-ES" sz="2200" dirty="0" smtClean="0"/>
              <a:t> </a:t>
            </a:r>
            <a:endParaRPr lang="es-ES" dirty="0"/>
          </a:p>
        </p:txBody>
      </p:sp>
    </p:spTree>
    <p:extLst>
      <p:ext uri="{BB962C8B-B14F-4D97-AF65-F5344CB8AC3E}">
        <p14:creationId xmlns:p14="http://schemas.microsoft.com/office/powerpoint/2010/main" val="348785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6"/>
          <p:cNvSpPr>
            <a:spLocks noGrp="1"/>
          </p:cNvSpPr>
          <p:nvPr>
            <p:ph type="title"/>
          </p:nvPr>
        </p:nvSpPr>
        <p:spPr>
          <a:xfrm>
            <a:off x="608094" y="304800"/>
            <a:ext cx="10945652" cy="838200"/>
          </a:xfrm>
        </p:spPr>
        <p:txBody>
          <a:bodyPr/>
          <a:lstStyle/>
          <a:p>
            <a:r>
              <a:rPr lang="es-ES" dirty="0" smtClean="0"/>
              <a:t>Entrénate – Revisa y Controla que están haciendo las Aplicaciones</a:t>
            </a:r>
            <a:endParaRPr lang="es-ES" dirty="0"/>
          </a:p>
        </p:txBody>
      </p:sp>
      <p:cxnSp>
        <p:nvCxnSpPr>
          <p:cNvPr id="19" name="Straight Connector 18"/>
          <p:cNvCxnSpPr/>
          <p:nvPr/>
        </p:nvCxnSpPr>
        <p:spPr>
          <a:xfrm flipV="1">
            <a:off x="608092" y="1143000"/>
            <a:ext cx="10121027" cy="5220"/>
          </a:xfrm>
          <a:prstGeom prst="line">
            <a:avLst/>
          </a:prstGeom>
          <a:ln>
            <a:solidFill>
              <a:srgbClr val="F2B01E"/>
            </a:solidFill>
          </a:ln>
          <a:effectLst/>
        </p:spPr>
        <p:style>
          <a:lnRef idx="2">
            <a:schemeClr val="accent1"/>
          </a:lnRef>
          <a:fillRef idx="0">
            <a:schemeClr val="accent1"/>
          </a:fillRef>
          <a:effectRef idx="1">
            <a:schemeClr val="accent1"/>
          </a:effectRef>
          <a:fontRef idx="minor">
            <a:schemeClr val="tx1"/>
          </a:fontRef>
        </p:style>
      </p:cxnSp>
      <p:sp>
        <p:nvSpPr>
          <p:cNvPr id="20" name="Footer Placeholder 9"/>
          <p:cNvSpPr>
            <a:spLocks noGrp="1"/>
          </p:cNvSpPr>
          <p:nvPr>
            <p:ph type="ftr" sz="quarter" idx="11"/>
          </p:nvPr>
        </p:nvSpPr>
        <p:spPr>
          <a:xfrm>
            <a:off x="608091" y="6329172"/>
            <a:ext cx="5483789" cy="182880"/>
          </a:xfrm>
        </p:spPr>
        <p:txBody>
          <a:bodyPr/>
          <a:lstStyle/>
          <a:p>
            <a:r>
              <a:rPr lang="es-ES" dirty="0" smtClean="0"/>
              <a:t>Copyright © 2016 Symantec </a:t>
            </a:r>
            <a:r>
              <a:rPr lang="es-ES" dirty="0" err="1" smtClean="0"/>
              <a:t>Corporation</a:t>
            </a:r>
            <a:endParaRPr lang="es-ES" dirty="0"/>
          </a:p>
        </p:txBody>
      </p:sp>
      <p:sp>
        <p:nvSpPr>
          <p:cNvPr id="21" name="Text Placeholder 10"/>
          <p:cNvSpPr txBox="1">
            <a:spLocks/>
          </p:cNvSpPr>
          <p:nvPr/>
        </p:nvSpPr>
        <p:spPr>
          <a:xfrm>
            <a:off x="608092" y="1168878"/>
            <a:ext cx="10945654" cy="332118"/>
          </a:xfrm>
          <a:prstGeom prst="rect">
            <a:avLst/>
          </a:prstGeom>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buNone/>
            </a:pPr>
            <a:endParaRPr lang="es-ES" sz="2000" b="1" dirty="0" smtClean="0">
              <a:solidFill>
                <a:schemeClr val="bg1">
                  <a:lumMod val="50000"/>
                </a:schemeClr>
              </a:solidFill>
            </a:endParaRPr>
          </a:p>
        </p:txBody>
      </p:sp>
      <p:sp>
        <p:nvSpPr>
          <p:cNvPr id="7" name="Content Placeholder 4"/>
          <p:cNvSpPr>
            <a:spLocks noGrp="1"/>
          </p:cNvSpPr>
          <p:nvPr>
            <p:ph idx="1"/>
          </p:nvPr>
        </p:nvSpPr>
        <p:spPr>
          <a:xfrm>
            <a:off x="609441" y="1447800"/>
            <a:ext cx="10969943" cy="4495801"/>
          </a:xfrm>
        </p:spPr>
        <p:txBody>
          <a:bodyPr>
            <a:normAutofit/>
          </a:bodyPr>
          <a:lstStyle/>
          <a:p>
            <a:r>
              <a:rPr lang="es-ES" b="1" dirty="0" smtClean="0"/>
              <a:t>Limitar el comportamiento de programas usados diariamente</a:t>
            </a:r>
          </a:p>
          <a:p>
            <a:r>
              <a:rPr lang="en-US" b="1" dirty="0" err="1" smtClean="0"/>
              <a:t>Deberian</a:t>
            </a:r>
            <a:r>
              <a:rPr lang="en-US" b="1" dirty="0" smtClean="0"/>
              <a:t> </a:t>
            </a:r>
            <a:r>
              <a:rPr lang="en-US" b="1" dirty="0" err="1" smtClean="0"/>
              <a:t>estar</a:t>
            </a:r>
            <a:r>
              <a:rPr lang="en-US" b="1" dirty="0" smtClean="0"/>
              <a:t> </a:t>
            </a:r>
            <a:r>
              <a:rPr lang="en-US" b="1" dirty="0" err="1" smtClean="0"/>
              <a:t>escribiendo</a:t>
            </a:r>
            <a:r>
              <a:rPr lang="en-US" b="1" dirty="0" smtClean="0"/>
              <a:t> </a:t>
            </a:r>
            <a:r>
              <a:rPr lang="en-US" b="1" dirty="0" err="1" smtClean="0"/>
              <a:t>ejecutables</a:t>
            </a:r>
            <a:r>
              <a:rPr lang="en-US" b="1" dirty="0"/>
              <a:t> </a:t>
            </a:r>
            <a:r>
              <a:rPr lang="en-US" b="1" dirty="0" smtClean="0"/>
              <a:t>o </a:t>
            </a:r>
            <a:r>
              <a:rPr lang="en-US" b="1" dirty="0" err="1" smtClean="0"/>
              <a:t>ejecutandolos</a:t>
            </a:r>
            <a:r>
              <a:rPr lang="en-US" b="1" dirty="0" smtClean="0"/>
              <a:t>?</a:t>
            </a:r>
          </a:p>
          <a:p>
            <a:pPr lvl="1"/>
            <a:r>
              <a:rPr lang="en-US" b="1" dirty="0" smtClean="0"/>
              <a:t>Word</a:t>
            </a:r>
          </a:p>
          <a:p>
            <a:pPr lvl="1"/>
            <a:r>
              <a:rPr lang="en-US" b="1" dirty="0" smtClean="0"/>
              <a:t>Excel</a:t>
            </a:r>
          </a:p>
          <a:p>
            <a:pPr lvl="1"/>
            <a:r>
              <a:rPr lang="en-US" b="1" dirty="0" err="1" smtClean="0"/>
              <a:t>Procesos</a:t>
            </a:r>
            <a:r>
              <a:rPr lang="en-US" b="1" dirty="0" smtClean="0"/>
              <a:t> de Windows</a:t>
            </a:r>
          </a:p>
          <a:p>
            <a:pPr lvl="1"/>
            <a:r>
              <a:rPr lang="en-US" b="1" dirty="0" smtClean="0"/>
              <a:t>Adobe Flash</a:t>
            </a:r>
          </a:p>
          <a:p>
            <a:pPr lvl="1"/>
            <a:r>
              <a:rPr lang="en-US" b="1" dirty="0" smtClean="0"/>
              <a:t>Acrobat Reader</a:t>
            </a:r>
          </a:p>
          <a:p>
            <a:pPr lvl="1"/>
            <a:r>
              <a:rPr lang="en-US" b="1" dirty="0" smtClean="0"/>
              <a:t>Java</a:t>
            </a:r>
          </a:p>
          <a:p>
            <a:pPr lvl="1"/>
            <a:r>
              <a:rPr lang="en-US" b="1" dirty="0" smtClean="0"/>
              <a:t>…</a:t>
            </a:r>
          </a:p>
          <a:p>
            <a:pPr lvl="1"/>
            <a:endParaRPr lang="es-ES" b="1" dirty="0" smtClean="0"/>
          </a:p>
        </p:txBody>
      </p:sp>
      <p:pic>
        <p:nvPicPr>
          <p:cNvPr id="8" name="Picture 7"/>
          <p:cNvPicPr>
            <a:picLocks noChangeAspect="1"/>
          </p:cNvPicPr>
          <p:nvPr/>
        </p:nvPicPr>
        <p:blipFill rotWithShape="1">
          <a:blip r:embed="rId3"/>
          <a:srcRect t="16142" b="6689"/>
          <a:stretch/>
        </p:blipFill>
        <p:spPr>
          <a:xfrm>
            <a:off x="5166519" y="2590800"/>
            <a:ext cx="5867400" cy="3562478"/>
          </a:xfrm>
          <a:prstGeom prst="rect">
            <a:avLst/>
          </a:prstGeom>
          <a:ln>
            <a:solidFill>
              <a:srgbClr val="4A4A4A"/>
            </a:solidFill>
          </a:ln>
        </p:spPr>
      </p:pic>
    </p:spTree>
    <p:extLst>
      <p:ext uri="{BB962C8B-B14F-4D97-AF65-F5344CB8AC3E}">
        <p14:creationId xmlns:p14="http://schemas.microsoft.com/office/powerpoint/2010/main" val="142381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6"/>
          <p:cNvSpPr>
            <a:spLocks noGrp="1"/>
          </p:cNvSpPr>
          <p:nvPr>
            <p:ph type="title"/>
          </p:nvPr>
        </p:nvSpPr>
        <p:spPr>
          <a:xfrm>
            <a:off x="608094" y="304800"/>
            <a:ext cx="10945652" cy="838200"/>
          </a:xfrm>
        </p:spPr>
        <p:txBody>
          <a:bodyPr/>
          <a:lstStyle/>
          <a:p>
            <a:r>
              <a:rPr lang="es-ES" dirty="0" smtClean="0"/>
              <a:t>Hazle un Favor a tus Amigos - Instala Parches en tus Servidores Web</a:t>
            </a:r>
            <a:endParaRPr lang="es-ES" dirty="0"/>
          </a:p>
        </p:txBody>
      </p:sp>
      <p:cxnSp>
        <p:nvCxnSpPr>
          <p:cNvPr id="19" name="Straight Connector 18"/>
          <p:cNvCxnSpPr/>
          <p:nvPr/>
        </p:nvCxnSpPr>
        <p:spPr>
          <a:xfrm flipV="1">
            <a:off x="608092" y="1143000"/>
            <a:ext cx="10121027" cy="5220"/>
          </a:xfrm>
          <a:prstGeom prst="line">
            <a:avLst/>
          </a:prstGeom>
          <a:ln>
            <a:solidFill>
              <a:srgbClr val="F2B01E"/>
            </a:solidFill>
          </a:ln>
          <a:effectLst/>
        </p:spPr>
        <p:style>
          <a:lnRef idx="2">
            <a:schemeClr val="accent1"/>
          </a:lnRef>
          <a:fillRef idx="0">
            <a:schemeClr val="accent1"/>
          </a:fillRef>
          <a:effectRef idx="1">
            <a:schemeClr val="accent1"/>
          </a:effectRef>
          <a:fontRef idx="minor">
            <a:schemeClr val="tx1"/>
          </a:fontRef>
        </p:style>
      </p:cxnSp>
      <p:sp>
        <p:nvSpPr>
          <p:cNvPr id="20" name="Footer Placeholder 9"/>
          <p:cNvSpPr>
            <a:spLocks noGrp="1"/>
          </p:cNvSpPr>
          <p:nvPr>
            <p:ph type="ftr" sz="quarter" idx="11"/>
          </p:nvPr>
        </p:nvSpPr>
        <p:spPr>
          <a:xfrm>
            <a:off x="608091" y="6329172"/>
            <a:ext cx="5483789" cy="182880"/>
          </a:xfrm>
        </p:spPr>
        <p:txBody>
          <a:bodyPr/>
          <a:lstStyle/>
          <a:p>
            <a:r>
              <a:rPr lang="es-ES" dirty="0" smtClean="0"/>
              <a:t>Copyright © 2016 Symantec </a:t>
            </a:r>
            <a:r>
              <a:rPr lang="es-ES" dirty="0" err="1" smtClean="0"/>
              <a:t>Corporation</a:t>
            </a:r>
            <a:endParaRPr lang="es-ES" dirty="0"/>
          </a:p>
        </p:txBody>
      </p:sp>
      <p:sp>
        <p:nvSpPr>
          <p:cNvPr id="21" name="Text Placeholder 10"/>
          <p:cNvSpPr txBox="1">
            <a:spLocks/>
          </p:cNvSpPr>
          <p:nvPr/>
        </p:nvSpPr>
        <p:spPr>
          <a:xfrm>
            <a:off x="608092" y="1168878"/>
            <a:ext cx="10945654" cy="332118"/>
          </a:xfrm>
          <a:prstGeom prst="rect">
            <a:avLst/>
          </a:prstGeom>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buNone/>
            </a:pPr>
            <a:endParaRPr lang="es-ES" sz="2000" b="1" dirty="0" smtClean="0">
              <a:solidFill>
                <a:schemeClr val="bg1">
                  <a:lumMod val="50000"/>
                </a:schemeClr>
              </a:solidFill>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3343" y="3485572"/>
            <a:ext cx="2565020" cy="2565020"/>
          </a:xfrm>
          <a:prstGeom prst="rect">
            <a:avLst/>
          </a:prstGeom>
        </p:spPr>
      </p:pic>
      <p:sp>
        <p:nvSpPr>
          <p:cNvPr id="9" name="Oval 8"/>
          <p:cNvSpPr/>
          <p:nvPr/>
        </p:nvSpPr>
        <p:spPr bwMode="gray">
          <a:xfrm>
            <a:off x="1596954" y="3505874"/>
            <a:ext cx="2528888" cy="2528888"/>
          </a:xfrm>
          <a:prstGeom prst="ellipse">
            <a:avLst/>
          </a:prstGeom>
          <a:noFill/>
          <a:ln w="76200" cmpd="sng">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0" name="Group 9"/>
          <p:cNvGrpSpPr>
            <a:grpSpLocks/>
          </p:cNvGrpSpPr>
          <p:nvPr/>
        </p:nvGrpSpPr>
        <p:grpSpPr bwMode="auto">
          <a:xfrm>
            <a:off x="7307263" y="1443038"/>
            <a:ext cx="1828800" cy="1947862"/>
            <a:chOff x="5481958" y="1442578"/>
            <a:chExt cx="1371628" cy="1947924"/>
          </a:xfrm>
        </p:grpSpPr>
        <p:pic>
          <p:nvPicPr>
            <p:cNvPr id="11" name="Picture 10" descr="ICONS_ILLUSTRATIONS_2_website_bad.png"/>
            <p:cNvPicPr>
              <a:picLocks/>
            </p:cNvPicPr>
            <p:nvPr/>
          </p:nvPicPr>
          <p:blipFill>
            <a:blip r:embed="rId4" cstate="screen">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5481958" y="1561665"/>
              <a:ext cx="1371628" cy="1828837"/>
            </a:xfrm>
            <a:prstGeom prst="rect">
              <a:avLst/>
            </a:prstGeom>
          </p:spPr>
        </p:pic>
        <p:sp>
          <p:nvSpPr>
            <p:cNvPr id="12" name="Rectangle 11"/>
            <p:cNvSpPr/>
            <p:nvPr/>
          </p:nvSpPr>
          <p:spPr>
            <a:xfrm>
              <a:off x="5658174" y="1442578"/>
              <a:ext cx="993002" cy="415938"/>
            </a:xfrm>
            <a:prstGeom prst="rect">
              <a:avLst/>
            </a:prstGeom>
          </p:spPr>
          <p:txBody>
            <a:bodyPr wrap="none">
              <a:spAutoFit/>
            </a:bodyPr>
            <a:lstStyle/>
            <a:p>
              <a:pPr>
                <a:defRPr/>
              </a:pPr>
              <a:r>
                <a:rPr lang="en-US" sz="2100" b="1" dirty="0">
                  <a:solidFill>
                    <a:schemeClr val="accent2"/>
                  </a:solidFill>
                  <a:latin typeface="+mn-lt"/>
                </a:rPr>
                <a:t>Exploit Kit</a:t>
              </a:r>
            </a:p>
          </p:txBody>
        </p:sp>
      </p:grpSp>
      <p:grpSp>
        <p:nvGrpSpPr>
          <p:cNvPr id="13" name="Group 12"/>
          <p:cNvGrpSpPr>
            <a:grpSpLocks/>
          </p:cNvGrpSpPr>
          <p:nvPr/>
        </p:nvGrpSpPr>
        <p:grpSpPr bwMode="auto">
          <a:xfrm>
            <a:off x="7702550" y="2708275"/>
            <a:ext cx="860425" cy="2260600"/>
            <a:chOff x="5779336" y="2707536"/>
            <a:chExt cx="644752" cy="2262269"/>
          </a:xfrm>
        </p:grpSpPr>
        <p:sp>
          <p:nvSpPr>
            <p:cNvPr id="14" name="Right Arrow 13"/>
            <p:cNvSpPr/>
            <p:nvPr/>
          </p:nvSpPr>
          <p:spPr>
            <a:xfrm rot="5400000">
              <a:off x="5415467" y="3293540"/>
              <a:ext cx="1442058" cy="270050"/>
            </a:xfrm>
            <a:prstGeom prst="rightArrow">
              <a:avLst/>
            </a:prstGeom>
            <a:gradFill flip="none" rotWithShape="1">
              <a:gsLst>
                <a:gs pos="100000">
                  <a:srgbClr val="DF3624"/>
                </a:gs>
                <a:gs pos="0">
                  <a:schemeClr val="accent1">
                    <a:alpha val="0"/>
                  </a:schemeClr>
                </a:gs>
              </a:gsLst>
              <a:lin ang="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a:p>
          </p:txBody>
        </p:sp>
        <p:pic>
          <p:nvPicPr>
            <p:cNvPr id="15" name="Picture 10"/>
            <p:cNvPicPr>
              <a:picLocks/>
            </p:cNvPicPr>
            <p:nvPr/>
          </p:nvPicPr>
          <p:blipFill>
            <a:blip r:embed="rId5">
              <a:extLst>
                <a:ext uri="{28A0092B-C50C-407E-A947-70E740481C1C}">
                  <a14:useLocalDpi xmlns:a14="http://schemas.microsoft.com/office/drawing/2010/main"/>
                </a:ext>
              </a:extLst>
            </a:blip>
            <a:srcRect/>
            <a:stretch>
              <a:fillRect/>
            </a:stretch>
          </p:blipFill>
          <p:spPr bwMode="auto">
            <a:xfrm>
              <a:off x="5779336" y="4114803"/>
              <a:ext cx="644752" cy="8550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6" name="Right Arrow 15"/>
          <p:cNvSpPr/>
          <p:nvPr/>
        </p:nvSpPr>
        <p:spPr>
          <a:xfrm rot="18656010">
            <a:off x="2923930" y="3596510"/>
            <a:ext cx="1706623" cy="359973"/>
          </a:xfrm>
          <a:prstGeom prst="rightArrow">
            <a:avLst/>
          </a:prstGeom>
          <a:gradFill flip="none" rotWithShape="1">
            <a:gsLst>
              <a:gs pos="100000">
                <a:schemeClr val="accent1">
                  <a:lumMod val="60000"/>
                  <a:lumOff val="40000"/>
                </a:schemeClr>
              </a:gs>
              <a:gs pos="0">
                <a:schemeClr val="accent1">
                  <a:alpha val="0"/>
                </a:schemeClr>
              </a:gs>
            </a:gsLst>
            <a:lin ang="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a:lnSpc>
                <a:spcPct val="90000"/>
              </a:lnSpc>
              <a:defRPr/>
            </a:pPr>
            <a:endParaRPr lang="en-US"/>
          </a:p>
        </p:txBody>
      </p:sp>
      <p:sp>
        <p:nvSpPr>
          <p:cNvPr id="17" name="Right Arrow 16"/>
          <p:cNvSpPr/>
          <p:nvPr/>
        </p:nvSpPr>
        <p:spPr>
          <a:xfrm>
            <a:off x="5484812" y="2369973"/>
            <a:ext cx="1922243" cy="373227"/>
          </a:xfrm>
          <a:prstGeom prst="rightArrow">
            <a:avLst/>
          </a:prstGeom>
          <a:gradFill flip="none" rotWithShape="1">
            <a:gsLst>
              <a:gs pos="100000">
                <a:srgbClr val="DF3624"/>
              </a:gs>
              <a:gs pos="0">
                <a:schemeClr val="accent1">
                  <a:alpha val="0"/>
                </a:schemeClr>
              </a:gs>
            </a:gsLst>
            <a:lin ang="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a:lnSpc>
                <a:spcPct val="90000"/>
              </a:lnSpc>
              <a:defRPr/>
            </a:pPr>
            <a:endParaRPr lang="en-US"/>
          </a:p>
        </p:txBody>
      </p:sp>
      <p:sp>
        <p:nvSpPr>
          <p:cNvPr id="22" name="Right Arrow 21"/>
          <p:cNvSpPr/>
          <p:nvPr/>
        </p:nvSpPr>
        <p:spPr>
          <a:xfrm rot="10800000">
            <a:off x="3808411" y="4419597"/>
            <a:ext cx="4114798" cy="381001"/>
          </a:xfrm>
          <a:prstGeom prst="rightArrow">
            <a:avLst/>
          </a:prstGeom>
          <a:gradFill flip="none" rotWithShape="1">
            <a:gsLst>
              <a:gs pos="100000">
                <a:srgbClr val="DF3624"/>
              </a:gs>
              <a:gs pos="0">
                <a:schemeClr val="accent1">
                  <a:alpha val="0"/>
                </a:schemeClr>
              </a:gs>
            </a:gsLst>
            <a:lin ang="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a:lnSpc>
                <a:spcPct val="90000"/>
              </a:lnSpc>
              <a:defRPr/>
            </a:pPr>
            <a:endParaRPr lang="en-US"/>
          </a:p>
        </p:txBody>
      </p:sp>
      <p:grpSp>
        <p:nvGrpSpPr>
          <p:cNvPr id="23" name="Group 15"/>
          <p:cNvGrpSpPr>
            <a:grpSpLocks/>
          </p:cNvGrpSpPr>
          <p:nvPr/>
        </p:nvGrpSpPr>
        <p:grpSpPr bwMode="auto">
          <a:xfrm>
            <a:off x="3646488" y="1381125"/>
            <a:ext cx="2386012" cy="2274888"/>
            <a:chOff x="2508860" y="1381651"/>
            <a:chExt cx="1790049" cy="2275100"/>
          </a:xfrm>
        </p:grpSpPr>
        <p:pic>
          <p:nvPicPr>
            <p:cNvPr id="24" name="Picture 17" descr="ICONS_ILLUSTRATIONS_3_watering_hole_attack.png"/>
            <p:cNvPicPr>
              <a:picLocks/>
            </p:cNvPicPr>
            <p:nvPr/>
          </p:nvPicPr>
          <p:blipFill>
            <a:blip r:embed="rId6">
              <a:extLst>
                <a:ext uri="{28A0092B-C50C-407E-A947-70E740481C1C}">
                  <a14:useLocalDpi xmlns:a14="http://schemas.microsoft.com/office/drawing/2010/main"/>
                </a:ext>
              </a:extLst>
            </a:blip>
            <a:srcRect/>
            <a:stretch>
              <a:fillRect/>
            </a:stretch>
          </p:blipFill>
          <p:spPr bwMode="auto">
            <a:xfrm>
              <a:off x="2549686" y="1381651"/>
              <a:ext cx="1708398" cy="2275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TextBox 18"/>
            <p:cNvSpPr txBox="1">
              <a:spLocks noChangeArrowheads="1"/>
            </p:cNvSpPr>
            <p:nvPr/>
          </p:nvSpPr>
          <p:spPr bwMode="ltGray">
            <a:xfrm>
              <a:off x="2508860" y="1459237"/>
              <a:ext cx="1790049"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19" tIns="45710" rIns="91419" bIns="45710"/>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lnSpc>
                  <a:spcPct val="90000"/>
                </a:lnSpc>
                <a:spcAft>
                  <a:spcPts val="1063"/>
                </a:spcAft>
              </a:pPr>
              <a:r>
                <a:rPr lang="en-US" sz="2100" b="1" dirty="0">
                  <a:solidFill>
                    <a:srgbClr val="FCB826"/>
                  </a:solidFill>
                </a:rPr>
                <a:t>Website Popular</a:t>
              </a:r>
            </a:p>
          </p:txBody>
        </p:sp>
      </p:grpSp>
      <p:sp>
        <p:nvSpPr>
          <p:cNvPr id="26" name="Rectangle 25"/>
          <p:cNvSpPr>
            <a:spLocks noChangeArrowheads="1"/>
          </p:cNvSpPr>
          <p:nvPr/>
        </p:nvSpPr>
        <p:spPr bwMode="auto">
          <a:xfrm>
            <a:off x="7813589" y="4201856"/>
            <a:ext cx="3265487" cy="538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899" tIns="60949" rIns="121899" bIns="60949">
            <a:spAutoFit/>
          </a:bodyPr>
          <a:lstStyle/>
          <a:p>
            <a:pPr algn="ctr"/>
            <a:r>
              <a:rPr lang="en-US" sz="2700" b="1" dirty="0" smtClean="0">
                <a:solidFill>
                  <a:srgbClr val="B03716"/>
                </a:solidFill>
              </a:rPr>
              <a:t>Downloader</a:t>
            </a:r>
            <a:endParaRPr lang="en-US" sz="2700" b="1" dirty="0">
              <a:solidFill>
                <a:srgbClr val="B03716"/>
              </a:solidFill>
            </a:endParaRPr>
          </a:p>
        </p:txBody>
      </p:sp>
      <p:sp>
        <p:nvSpPr>
          <p:cNvPr id="27" name="TextBox 26"/>
          <p:cNvSpPr txBox="1"/>
          <p:nvPr/>
        </p:nvSpPr>
        <p:spPr>
          <a:xfrm>
            <a:off x="1051719" y="1927225"/>
            <a:ext cx="2968794" cy="1422400"/>
          </a:xfrm>
          <a:prstGeom prst="rect">
            <a:avLst/>
          </a:prstGeom>
          <a:noFill/>
        </p:spPr>
        <p:txBody>
          <a:bodyPr wrap="none" lIns="0" tIns="0" rIns="0" bIns="0" rtlCol="0">
            <a:normAutofit/>
          </a:bodyPr>
          <a:lstStyle/>
          <a:p>
            <a:pPr>
              <a:lnSpc>
                <a:spcPct val="90000"/>
              </a:lnSpc>
            </a:pPr>
            <a:r>
              <a:rPr lang="en-US" sz="3200" dirty="0">
                <a:solidFill>
                  <a:srgbClr val="0092D2"/>
                </a:solidFill>
              </a:rPr>
              <a:t>15% </a:t>
            </a:r>
            <a:r>
              <a:rPr lang="en-US" dirty="0" smtClean="0">
                <a:solidFill>
                  <a:srgbClr val="0092D2"/>
                </a:solidFill>
              </a:rPr>
              <a:t>de Websites </a:t>
            </a:r>
            <a:r>
              <a:rPr lang="en-US" dirty="0" err="1" smtClean="0">
                <a:solidFill>
                  <a:srgbClr val="0092D2"/>
                </a:solidFill>
              </a:rPr>
              <a:t>Legimitos</a:t>
            </a:r>
            <a:endParaRPr lang="en-US" dirty="0" smtClean="0">
              <a:solidFill>
                <a:srgbClr val="0092D2"/>
              </a:solidFill>
            </a:endParaRPr>
          </a:p>
          <a:p>
            <a:pPr>
              <a:lnSpc>
                <a:spcPct val="90000"/>
              </a:lnSpc>
            </a:pPr>
            <a:r>
              <a:rPr lang="en-US" dirty="0" err="1" smtClean="0">
                <a:solidFill>
                  <a:srgbClr val="0092D2"/>
                </a:solidFill>
              </a:rPr>
              <a:t>Tienen</a:t>
            </a:r>
            <a:r>
              <a:rPr lang="en-US" dirty="0" smtClean="0">
                <a:solidFill>
                  <a:srgbClr val="0092D2"/>
                </a:solidFill>
              </a:rPr>
              <a:t> </a:t>
            </a:r>
            <a:r>
              <a:rPr lang="en-US" dirty="0" err="1" smtClean="0">
                <a:solidFill>
                  <a:srgbClr val="0092D2"/>
                </a:solidFill>
              </a:rPr>
              <a:t>Vulnerabilidades</a:t>
            </a:r>
            <a:r>
              <a:rPr lang="en-US" dirty="0" smtClean="0">
                <a:solidFill>
                  <a:srgbClr val="0092D2"/>
                </a:solidFill>
              </a:rPr>
              <a:t> </a:t>
            </a:r>
            <a:r>
              <a:rPr lang="en-US" dirty="0" err="1" smtClean="0">
                <a:solidFill>
                  <a:srgbClr val="0092D2"/>
                </a:solidFill>
              </a:rPr>
              <a:t>Criticas</a:t>
            </a:r>
            <a:endParaRPr lang="en-US" dirty="0" smtClean="0">
              <a:solidFill>
                <a:srgbClr val="0092D2"/>
              </a:solidFill>
            </a:endParaRPr>
          </a:p>
          <a:p>
            <a:pPr>
              <a:lnSpc>
                <a:spcPct val="90000"/>
              </a:lnSpc>
            </a:pPr>
            <a:r>
              <a:rPr lang="en-US" dirty="0" smtClean="0">
                <a:solidFill>
                  <a:srgbClr val="0092D2"/>
                </a:solidFill>
              </a:rPr>
              <a:t> sin Parches</a:t>
            </a:r>
            <a:endParaRPr lang="en-US" dirty="0"/>
          </a:p>
        </p:txBody>
      </p:sp>
    </p:spTree>
    <p:extLst>
      <p:ext uri="{BB962C8B-B14F-4D97-AF65-F5344CB8AC3E}">
        <p14:creationId xmlns:p14="http://schemas.microsoft.com/office/powerpoint/2010/main" val="114090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25344" y="3170805"/>
            <a:ext cx="3571460" cy="3435578"/>
          </a:xfrm>
          <a:prstGeom prst="rect">
            <a:avLst/>
          </a:prstGeom>
          <a:noFill/>
        </p:spPr>
        <p:txBody>
          <a:bodyPr wrap="square" lIns="0" tIns="0" rIns="0" bIns="0" rtlCol="0">
            <a:noAutofit/>
          </a:bodyPr>
          <a:lstStyle/>
          <a:p>
            <a:pPr marL="285121" indent="-285121">
              <a:buClr>
                <a:srgbClr val="0092D2"/>
              </a:buClr>
              <a:buFont typeface="Arial"/>
              <a:buChar char="•"/>
            </a:pPr>
            <a:endParaRPr lang="es-ES" sz="2000" dirty="0">
              <a:solidFill>
                <a:schemeClr val="bg2">
                  <a:lumMod val="50000"/>
                </a:schemeClr>
              </a:solidFill>
            </a:endParaRPr>
          </a:p>
        </p:txBody>
      </p:sp>
      <p:sp>
        <p:nvSpPr>
          <p:cNvPr id="18" name="Title 6"/>
          <p:cNvSpPr>
            <a:spLocks noGrp="1"/>
          </p:cNvSpPr>
          <p:nvPr>
            <p:ph type="title"/>
          </p:nvPr>
        </p:nvSpPr>
        <p:spPr>
          <a:xfrm>
            <a:off x="608094" y="304800"/>
            <a:ext cx="10945652" cy="838200"/>
          </a:xfrm>
        </p:spPr>
        <p:txBody>
          <a:bodyPr/>
          <a:lstStyle/>
          <a:p>
            <a:r>
              <a:rPr lang="en-US" dirty="0" smtClean="0"/>
              <a:t>La Cadena de </a:t>
            </a:r>
            <a:r>
              <a:rPr lang="en-US" dirty="0" err="1" smtClean="0"/>
              <a:t>Ataque</a:t>
            </a:r>
            <a:r>
              <a:rPr lang="en-US" dirty="0" smtClean="0"/>
              <a:t> de Ransomware</a:t>
            </a:r>
            <a:endParaRPr lang="es-ES" dirty="0"/>
          </a:p>
        </p:txBody>
      </p:sp>
      <p:cxnSp>
        <p:nvCxnSpPr>
          <p:cNvPr id="19" name="Straight Connector 18"/>
          <p:cNvCxnSpPr/>
          <p:nvPr/>
        </p:nvCxnSpPr>
        <p:spPr>
          <a:xfrm flipV="1">
            <a:off x="608092" y="1143000"/>
            <a:ext cx="10121027" cy="5220"/>
          </a:xfrm>
          <a:prstGeom prst="line">
            <a:avLst/>
          </a:prstGeom>
          <a:ln>
            <a:solidFill>
              <a:srgbClr val="F2B01E"/>
            </a:solidFill>
          </a:ln>
          <a:effectLst/>
        </p:spPr>
        <p:style>
          <a:lnRef idx="2">
            <a:schemeClr val="accent1"/>
          </a:lnRef>
          <a:fillRef idx="0">
            <a:schemeClr val="accent1"/>
          </a:fillRef>
          <a:effectRef idx="1">
            <a:schemeClr val="accent1"/>
          </a:effectRef>
          <a:fontRef idx="minor">
            <a:schemeClr val="tx1"/>
          </a:fontRef>
        </p:style>
      </p:cxnSp>
      <p:sp>
        <p:nvSpPr>
          <p:cNvPr id="20" name="Footer Placeholder 9"/>
          <p:cNvSpPr>
            <a:spLocks noGrp="1"/>
          </p:cNvSpPr>
          <p:nvPr>
            <p:ph type="ftr" sz="quarter" idx="11"/>
          </p:nvPr>
        </p:nvSpPr>
        <p:spPr>
          <a:xfrm>
            <a:off x="608091" y="6329172"/>
            <a:ext cx="5483789" cy="182880"/>
          </a:xfrm>
        </p:spPr>
        <p:txBody>
          <a:bodyPr/>
          <a:lstStyle/>
          <a:p>
            <a:r>
              <a:rPr lang="es-ES" dirty="0" smtClean="0"/>
              <a:t>Copyright © 2016 Symantec </a:t>
            </a:r>
            <a:r>
              <a:rPr lang="es-ES" dirty="0" err="1" smtClean="0"/>
              <a:t>Corporation</a:t>
            </a:r>
            <a:endParaRPr lang="es-ES" dirty="0"/>
          </a:p>
        </p:txBody>
      </p:sp>
      <p:sp>
        <p:nvSpPr>
          <p:cNvPr id="21" name="Text Placeholder 10"/>
          <p:cNvSpPr txBox="1">
            <a:spLocks/>
          </p:cNvSpPr>
          <p:nvPr/>
        </p:nvSpPr>
        <p:spPr>
          <a:xfrm>
            <a:off x="608092" y="1168878"/>
            <a:ext cx="10945654" cy="332118"/>
          </a:xfrm>
          <a:prstGeom prst="rect">
            <a:avLst/>
          </a:prstGeom>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buNone/>
            </a:pPr>
            <a:endParaRPr lang="es-ES" sz="2000" b="1" dirty="0" smtClean="0">
              <a:solidFill>
                <a:schemeClr val="bg1">
                  <a:lumMod val="50000"/>
                </a:schemeClr>
              </a:solidFill>
            </a:endParaRPr>
          </a:p>
        </p:txBody>
      </p:sp>
      <p:sp>
        <p:nvSpPr>
          <p:cNvPr id="8" name="Rectangle 7"/>
          <p:cNvSpPr/>
          <p:nvPr/>
        </p:nvSpPr>
        <p:spPr bwMode="gray">
          <a:xfrm>
            <a:off x="899319" y="1371600"/>
            <a:ext cx="1905000" cy="1447800"/>
          </a:xfrm>
          <a:prstGeom prst="rect">
            <a:avLst/>
          </a:prstGeom>
          <a:solidFill>
            <a:schemeClr val="tx1"/>
          </a:solid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9" name="Rectangle 8"/>
          <p:cNvSpPr/>
          <p:nvPr/>
        </p:nvSpPr>
        <p:spPr bwMode="gray">
          <a:xfrm>
            <a:off x="899320" y="2935515"/>
            <a:ext cx="1905000" cy="351656"/>
          </a:xfrm>
          <a:prstGeom prst="rect">
            <a:avLst/>
          </a:prstGeom>
          <a:solidFill>
            <a:srgbClr val="FFC000">
              <a:alpha val="80000"/>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b="1" dirty="0" smtClean="0">
                <a:solidFill>
                  <a:schemeClr val="bg1"/>
                </a:solidFill>
                <a:latin typeface="Arial" pitchFamily="34" charset="0"/>
                <a:cs typeface="Arial" pitchFamily="34" charset="0"/>
              </a:rPr>
              <a:t>1. </a:t>
            </a:r>
            <a:r>
              <a:rPr lang="en-US" sz="1400" b="1" dirty="0" err="1" smtClean="0">
                <a:solidFill>
                  <a:schemeClr val="bg1"/>
                </a:solidFill>
                <a:latin typeface="Arial" pitchFamily="34" charset="0"/>
                <a:cs typeface="Arial" pitchFamily="34" charset="0"/>
              </a:rPr>
              <a:t>Envio</a:t>
            </a:r>
            <a:r>
              <a:rPr lang="en-US" sz="1400" b="1" dirty="0" smtClean="0">
                <a:solidFill>
                  <a:schemeClr val="bg1"/>
                </a:solidFill>
                <a:latin typeface="Arial" pitchFamily="34" charset="0"/>
                <a:cs typeface="Arial" pitchFamily="34" charset="0"/>
              </a:rPr>
              <a:t> de Malware</a:t>
            </a:r>
            <a:endParaRPr lang="en-US" sz="1400" b="1" dirty="0">
              <a:solidFill>
                <a:schemeClr val="bg1"/>
              </a:solidFill>
              <a:latin typeface="Arial" pitchFamily="34" charset="0"/>
              <a:cs typeface="Arial" pitchFamily="34" charset="0"/>
            </a:endParaRPr>
          </a:p>
        </p:txBody>
      </p:sp>
      <p:sp>
        <p:nvSpPr>
          <p:cNvPr id="10" name="Rectangle 9"/>
          <p:cNvSpPr/>
          <p:nvPr/>
        </p:nvSpPr>
        <p:spPr bwMode="gray">
          <a:xfrm>
            <a:off x="899319" y="4374046"/>
            <a:ext cx="1905000" cy="1447800"/>
          </a:xfrm>
          <a:prstGeom prst="rect">
            <a:avLst/>
          </a:prstGeom>
          <a:solidFill>
            <a:schemeClr val="tx1"/>
          </a:solid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1" name="Rectangle 10"/>
          <p:cNvSpPr/>
          <p:nvPr/>
        </p:nvSpPr>
        <p:spPr bwMode="gray">
          <a:xfrm>
            <a:off x="899320" y="5943600"/>
            <a:ext cx="2057399" cy="382302"/>
          </a:xfrm>
          <a:prstGeom prst="rect">
            <a:avLst/>
          </a:prstGeom>
          <a:solidFill>
            <a:srgbClr val="FFC000">
              <a:alpha val="80000"/>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b="1" dirty="0" smtClean="0">
                <a:solidFill>
                  <a:schemeClr val="bg1"/>
                </a:solidFill>
                <a:latin typeface="Arial" pitchFamily="34" charset="0"/>
                <a:cs typeface="Arial" pitchFamily="34" charset="0"/>
              </a:rPr>
              <a:t>2. Malware </a:t>
            </a:r>
            <a:r>
              <a:rPr lang="en-US" sz="1400" b="1" dirty="0" err="1" smtClean="0">
                <a:solidFill>
                  <a:schemeClr val="bg1"/>
                </a:solidFill>
                <a:latin typeface="Arial" pitchFamily="34" charset="0"/>
                <a:cs typeface="Arial" pitchFamily="34" charset="0"/>
              </a:rPr>
              <a:t>instalado</a:t>
            </a:r>
            <a:endParaRPr lang="en-US" sz="1400" b="1" dirty="0">
              <a:solidFill>
                <a:schemeClr val="bg1"/>
              </a:solidFill>
              <a:latin typeface="Arial" pitchFamily="34" charset="0"/>
              <a:cs typeface="Arial" pitchFamily="34" charset="0"/>
            </a:endParaRPr>
          </a:p>
        </p:txBody>
      </p:sp>
      <p:cxnSp>
        <p:nvCxnSpPr>
          <p:cNvPr id="12" name="Straight Arrow Connector 11"/>
          <p:cNvCxnSpPr/>
          <p:nvPr/>
        </p:nvCxnSpPr>
        <p:spPr>
          <a:xfrm flipH="1">
            <a:off x="1840485" y="3374569"/>
            <a:ext cx="3829" cy="827054"/>
          </a:xfrm>
          <a:prstGeom prst="straightConnector1">
            <a:avLst/>
          </a:prstGeom>
          <a:ln w="50800">
            <a:solidFill>
              <a:schemeClr val="accent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860302" y="4705044"/>
            <a:ext cx="4124425" cy="0"/>
          </a:xfrm>
          <a:prstGeom prst="straightConnector1">
            <a:avLst/>
          </a:prstGeom>
          <a:ln w="50800">
            <a:solidFill>
              <a:schemeClr val="accent1"/>
            </a:solidFill>
            <a:miter lim="800000"/>
            <a:tailEnd type="arrow"/>
          </a:ln>
        </p:spPr>
        <p:style>
          <a:lnRef idx="1">
            <a:schemeClr val="accent1"/>
          </a:lnRef>
          <a:fillRef idx="0">
            <a:schemeClr val="accent1"/>
          </a:fillRef>
          <a:effectRef idx="0">
            <a:schemeClr val="accent1"/>
          </a:effectRef>
          <a:fontRef idx="minor">
            <a:schemeClr val="tx1"/>
          </a:fontRef>
        </p:style>
      </p:cxnSp>
      <p:pic>
        <p:nvPicPr>
          <p:cNvPr id="15" name="Picture 14" descr="eaeth.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9607" y="1700784"/>
            <a:ext cx="1066800" cy="1066800"/>
          </a:xfrm>
          <a:prstGeom prst="rect">
            <a:avLst/>
          </a:prstGeom>
        </p:spPr>
      </p:pic>
      <p:pic>
        <p:nvPicPr>
          <p:cNvPr id="16" name="Picture 15" descr="envelope-308015_960_720.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9903" y="1447800"/>
            <a:ext cx="762000" cy="791689"/>
          </a:xfrm>
          <a:prstGeom prst="rect">
            <a:avLst/>
          </a:prstGeom>
        </p:spPr>
      </p:pic>
      <p:pic>
        <p:nvPicPr>
          <p:cNvPr id="17" name="Picture 16" descr="biohazard-hazard-poison-toxic-biological.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52303" y="1676400"/>
            <a:ext cx="486060" cy="457200"/>
          </a:xfrm>
          <a:prstGeom prst="rect">
            <a:avLst/>
          </a:prstGeom>
        </p:spPr>
      </p:pic>
      <p:pic>
        <p:nvPicPr>
          <p:cNvPr id="22" name="Picture 21" descr="computer_pc_PNG7702.png"/>
          <p:cNvPicPr>
            <a:picLocks noChangeAspect="1"/>
          </p:cNvPicPr>
          <p:nvPr/>
        </p:nvPicPr>
        <p:blipFill>
          <a:blip r:embed="rId6"/>
          <a:stretch>
            <a:fillRect/>
          </a:stretch>
        </p:blipFill>
        <p:spPr>
          <a:xfrm>
            <a:off x="1076103" y="4537017"/>
            <a:ext cx="1524000" cy="1133707"/>
          </a:xfrm>
          <a:prstGeom prst="rect">
            <a:avLst/>
          </a:prstGeom>
        </p:spPr>
      </p:pic>
      <p:pic>
        <p:nvPicPr>
          <p:cNvPr id="23" name="Picture 22" descr="download.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10087" y="4607121"/>
            <a:ext cx="579120" cy="579120"/>
          </a:xfrm>
          <a:prstGeom prst="rect">
            <a:avLst/>
          </a:prstGeom>
        </p:spPr>
      </p:pic>
      <p:grpSp>
        <p:nvGrpSpPr>
          <p:cNvPr id="24" name="Group 23"/>
          <p:cNvGrpSpPr/>
          <p:nvPr/>
        </p:nvGrpSpPr>
        <p:grpSpPr>
          <a:xfrm>
            <a:off x="6995319" y="4364488"/>
            <a:ext cx="2189161" cy="1953747"/>
            <a:chOff x="6856412" y="4231443"/>
            <a:chExt cx="2189161" cy="1953747"/>
          </a:xfrm>
        </p:grpSpPr>
        <p:sp>
          <p:nvSpPr>
            <p:cNvPr id="25" name="Rectangle 24"/>
            <p:cNvSpPr/>
            <p:nvPr/>
          </p:nvSpPr>
          <p:spPr bwMode="gray">
            <a:xfrm>
              <a:off x="6929061" y="4231443"/>
              <a:ext cx="1905000" cy="1447800"/>
            </a:xfrm>
            <a:prstGeom prst="rect">
              <a:avLst/>
            </a:prstGeom>
            <a:solidFill>
              <a:schemeClr val="tx1"/>
            </a:solid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6" name="Rectangle 25"/>
            <p:cNvSpPr/>
            <p:nvPr/>
          </p:nvSpPr>
          <p:spPr bwMode="gray">
            <a:xfrm>
              <a:off x="6856412" y="5886755"/>
              <a:ext cx="2189161" cy="298435"/>
            </a:xfrm>
            <a:prstGeom prst="rect">
              <a:avLst/>
            </a:prstGeom>
            <a:solidFill>
              <a:srgbClr val="FFC000">
                <a:alpha val="80000"/>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b="1" dirty="0" smtClean="0">
                  <a:solidFill>
                    <a:schemeClr val="bg1"/>
                  </a:solidFill>
                  <a:latin typeface="Arial" pitchFamily="34" charset="0"/>
                  <a:cs typeface="Arial" pitchFamily="34" charset="0"/>
                </a:rPr>
                <a:t>3. </a:t>
              </a:r>
              <a:r>
                <a:rPr lang="en-US" sz="1400" b="1" dirty="0" err="1" smtClean="0">
                  <a:solidFill>
                    <a:schemeClr val="bg1"/>
                  </a:solidFill>
                  <a:latin typeface="Arial" pitchFamily="34" charset="0"/>
                  <a:cs typeface="Arial" pitchFamily="34" charset="0"/>
                </a:rPr>
                <a:t>Llamada</a:t>
              </a:r>
              <a:r>
                <a:rPr lang="en-US" sz="1400" b="1" dirty="0" smtClean="0">
                  <a:solidFill>
                    <a:schemeClr val="bg1"/>
                  </a:solidFill>
                  <a:latin typeface="Arial" pitchFamily="34" charset="0"/>
                  <a:cs typeface="Arial" pitchFamily="34" charset="0"/>
                </a:rPr>
                <a:t> C&amp;C Server</a:t>
              </a:r>
              <a:endParaRPr lang="en-US" sz="1400" b="1" dirty="0">
                <a:solidFill>
                  <a:schemeClr val="bg1"/>
                </a:solidFill>
                <a:latin typeface="Arial" pitchFamily="34" charset="0"/>
                <a:cs typeface="Arial" pitchFamily="34" charset="0"/>
              </a:endParaRPr>
            </a:p>
          </p:txBody>
        </p:sp>
        <p:pic>
          <p:nvPicPr>
            <p:cNvPr id="27" name="Picture 26" descr="Server_Remix_1_by_Merlin2525.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38270" y="4428310"/>
              <a:ext cx="838200" cy="1123216"/>
            </a:xfrm>
            <a:prstGeom prst="rect">
              <a:avLst/>
            </a:prstGeom>
          </p:spPr>
        </p:pic>
      </p:grpSp>
      <p:grpSp>
        <p:nvGrpSpPr>
          <p:cNvPr id="28" name="Group 27"/>
          <p:cNvGrpSpPr/>
          <p:nvPr/>
        </p:nvGrpSpPr>
        <p:grpSpPr>
          <a:xfrm>
            <a:off x="8562348" y="3185881"/>
            <a:ext cx="1905001" cy="1927666"/>
            <a:chOff x="8423441" y="3052836"/>
            <a:chExt cx="1905001" cy="1927666"/>
          </a:xfrm>
        </p:grpSpPr>
        <p:sp>
          <p:nvSpPr>
            <p:cNvPr id="29" name="Rectangle 28"/>
            <p:cNvSpPr/>
            <p:nvPr/>
          </p:nvSpPr>
          <p:spPr bwMode="gray">
            <a:xfrm>
              <a:off x="8423441" y="3052836"/>
              <a:ext cx="1905000" cy="1447800"/>
            </a:xfrm>
            <a:prstGeom prst="rect">
              <a:avLst/>
            </a:prstGeom>
            <a:solidFill>
              <a:schemeClr val="tx1"/>
            </a:solid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0" name="Rectangle 29"/>
            <p:cNvSpPr/>
            <p:nvPr/>
          </p:nvSpPr>
          <p:spPr bwMode="gray">
            <a:xfrm>
              <a:off x="8423442" y="4628846"/>
              <a:ext cx="1905000" cy="351656"/>
            </a:xfrm>
            <a:prstGeom prst="rect">
              <a:avLst/>
            </a:prstGeom>
            <a:solidFill>
              <a:srgbClr val="FFC000">
                <a:alpha val="80000"/>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b="1" dirty="0" smtClean="0">
                  <a:solidFill>
                    <a:schemeClr val="bg1"/>
                  </a:solidFill>
                  <a:latin typeface="Arial" pitchFamily="34" charset="0"/>
                  <a:cs typeface="Arial" pitchFamily="34" charset="0"/>
                </a:rPr>
                <a:t>4. </a:t>
              </a:r>
              <a:r>
                <a:rPr lang="en-US" sz="1400" b="1" dirty="0" err="1" smtClean="0">
                  <a:solidFill>
                    <a:schemeClr val="bg1"/>
                  </a:solidFill>
                  <a:latin typeface="Arial" pitchFamily="34" charset="0"/>
                  <a:cs typeface="Arial" pitchFamily="34" charset="0"/>
                </a:rPr>
                <a:t>Cifrado</a:t>
              </a:r>
              <a:endParaRPr lang="en-US" sz="1400" b="1" dirty="0">
                <a:solidFill>
                  <a:schemeClr val="bg1"/>
                </a:solidFill>
                <a:latin typeface="Arial" pitchFamily="34" charset="0"/>
                <a:cs typeface="Arial" pitchFamily="34" charset="0"/>
              </a:endParaRPr>
            </a:p>
          </p:txBody>
        </p:sp>
        <p:pic>
          <p:nvPicPr>
            <p:cNvPr id="31" name="Picture 30" descr="encryption_1.jp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8488400" y="3129036"/>
              <a:ext cx="1775460" cy="1295400"/>
            </a:xfrm>
            <a:prstGeom prst="rect">
              <a:avLst/>
            </a:prstGeom>
          </p:spPr>
        </p:pic>
      </p:grpSp>
      <p:cxnSp>
        <p:nvCxnSpPr>
          <p:cNvPr id="33" name="Straight Arrow Connector 32"/>
          <p:cNvCxnSpPr/>
          <p:nvPr/>
        </p:nvCxnSpPr>
        <p:spPr>
          <a:xfrm flipH="1">
            <a:off x="2872397" y="5430759"/>
            <a:ext cx="4076045" cy="0"/>
          </a:xfrm>
          <a:prstGeom prst="straightConnector1">
            <a:avLst/>
          </a:prstGeom>
          <a:ln w="50800">
            <a:solidFill>
              <a:schemeClr val="accent1"/>
            </a:solidFill>
            <a:miter lim="8000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22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1000"/>
                                        <p:tgtEl>
                                          <p:spTgt spid="12"/>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par>
                          <p:cTn id="27" fill="hold">
                            <p:stCondLst>
                              <p:cond delay="0"/>
                            </p:stCondLst>
                            <p:childTnLst>
                              <p:par>
                                <p:cTn id="28" presetID="22" presetClass="entr" presetSubtype="2"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right)">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608094" y="228600"/>
            <a:ext cx="10945652" cy="838200"/>
          </a:xfrm>
          <a:prstGeom prst="rect">
            <a:avLst/>
          </a:prstGeom>
        </p:spPr>
        <p:txBody>
          <a:bodyPr>
            <a:normAutofit lnSpcReduction="10000"/>
          </a:bodyPr>
          <a:lstStyle>
            <a:lvl1pPr algn="l" defTabSz="914400" rtl="0" eaLnBrk="1" latinLnBrk="0" hangingPunct="1">
              <a:lnSpc>
                <a:spcPct val="90000"/>
              </a:lnSpc>
              <a:spcBef>
                <a:spcPct val="0"/>
              </a:spcBef>
              <a:buNone/>
              <a:defRPr sz="2800" b="1" kern="1200">
                <a:solidFill>
                  <a:srgbClr val="404040"/>
                </a:solidFill>
                <a:latin typeface="+mj-lt"/>
                <a:ea typeface="+mj-ea"/>
                <a:cs typeface="+mj-cs"/>
              </a:defRPr>
            </a:lvl1pPr>
          </a:lstStyle>
          <a:p>
            <a:endParaRPr lang="en-GB" dirty="0" smtClean="0">
              <a:solidFill>
                <a:schemeClr val="tx1"/>
              </a:solidFill>
            </a:endParaRPr>
          </a:p>
          <a:p>
            <a:r>
              <a:rPr lang="en-GB" dirty="0" err="1" smtClean="0">
                <a:solidFill>
                  <a:schemeClr val="tx1"/>
                </a:solidFill>
              </a:rPr>
              <a:t>Todo</a:t>
            </a:r>
            <a:r>
              <a:rPr lang="en-GB" dirty="0" smtClean="0">
                <a:solidFill>
                  <a:schemeClr val="tx1"/>
                </a:solidFill>
              </a:rPr>
              <a:t> era </a:t>
            </a:r>
            <a:r>
              <a:rPr lang="en-GB" dirty="0" err="1" smtClean="0">
                <a:solidFill>
                  <a:schemeClr val="tx1"/>
                </a:solidFill>
              </a:rPr>
              <a:t>muy</a:t>
            </a:r>
            <a:r>
              <a:rPr lang="en-GB" dirty="0" smtClean="0">
                <a:solidFill>
                  <a:schemeClr val="tx1"/>
                </a:solidFill>
              </a:rPr>
              <a:t> </a:t>
            </a:r>
            <a:r>
              <a:rPr lang="en-GB" dirty="0" err="1" smtClean="0">
                <a:solidFill>
                  <a:schemeClr val="tx1"/>
                </a:solidFill>
              </a:rPr>
              <a:t>diferente</a:t>
            </a:r>
            <a:r>
              <a:rPr lang="en-GB" dirty="0" smtClean="0">
                <a:solidFill>
                  <a:schemeClr val="tx1"/>
                </a:solidFill>
              </a:rPr>
              <a:t> </a:t>
            </a:r>
            <a:r>
              <a:rPr lang="en-GB" dirty="0" err="1" smtClean="0">
                <a:solidFill>
                  <a:schemeClr val="tx1"/>
                </a:solidFill>
              </a:rPr>
              <a:t>en</a:t>
            </a:r>
            <a:r>
              <a:rPr lang="en-GB" dirty="0" smtClean="0">
                <a:solidFill>
                  <a:schemeClr val="tx1"/>
                </a:solidFill>
              </a:rPr>
              <a:t> el 2008</a:t>
            </a:r>
            <a:endParaRPr lang="en-GB" dirty="0">
              <a:solidFill>
                <a:schemeClr val="tx1"/>
              </a:solidFill>
            </a:endParaRPr>
          </a:p>
        </p:txBody>
      </p:sp>
      <p:pic>
        <p:nvPicPr>
          <p:cNvPr id="5" name="Picture 4" descr="infected.png"/>
          <p:cNvPicPr>
            <a:picLocks noChangeAspect="1"/>
          </p:cNvPicPr>
          <p:nvPr/>
        </p:nvPicPr>
        <p:blipFill rotWithShape="1">
          <a:blip r:embed="rId3" cstate="screen">
            <a:biLevel thresh="50000"/>
            <a:extLst>
              <a:ext uri="{28A0092B-C50C-407E-A947-70E740481C1C}">
                <a14:useLocalDpi xmlns:a14="http://schemas.microsoft.com/office/drawing/2010/main"/>
              </a:ext>
            </a:extLst>
          </a:blip>
          <a:srcRect l="32501" t="18665" r="30330" b="25341"/>
          <a:stretch/>
        </p:blipFill>
        <p:spPr>
          <a:xfrm>
            <a:off x="8138319" y="2057400"/>
            <a:ext cx="903863" cy="838200"/>
          </a:xfrm>
          <a:prstGeom prst="rect">
            <a:avLst/>
          </a:prstGeom>
        </p:spPr>
      </p:pic>
      <p:sp>
        <p:nvSpPr>
          <p:cNvPr id="6" name="TextBox 5"/>
          <p:cNvSpPr txBox="1"/>
          <p:nvPr/>
        </p:nvSpPr>
        <p:spPr>
          <a:xfrm>
            <a:off x="7528719" y="2895600"/>
            <a:ext cx="2155297" cy="669568"/>
          </a:xfrm>
          <a:prstGeom prst="rect">
            <a:avLst/>
          </a:prstGeom>
          <a:noFill/>
        </p:spPr>
        <p:txBody>
          <a:bodyPr wrap="square" lIns="0" tIns="0" rIns="0" bIns="0" rtlCol="0">
            <a:spAutoFit/>
          </a:bodyPr>
          <a:lstStyle/>
          <a:p>
            <a:pPr algn="ctr"/>
            <a:r>
              <a:rPr lang="en-GB" sz="4351" b="1" dirty="0" smtClean="0">
                <a:solidFill>
                  <a:srgbClr val="F3BE10"/>
                </a:solidFill>
              </a:rPr>
              <a:t>1.6M</a:t>
            </a:r>
            <a:endParaRPr lang="en-GB" sz="4351" b="1" dirty="0">
              <a:solidFill>
                <a:srgbClr val="F3BE10"/>
              </a:solidFill>
            </a:endParaRPr>
          </a:p>
        </p:txBody>
      </p:sp>
      <p:sp>
        <p:nvSpPr>
          <p:cNvPr id="7" name="TextBox 6"/>
          <p:cNvSpPr txBox="1"/>
          <p:nvPr/>
        </p:nvSpPr>
        <p:spPr>
          <a:xfrm>
            <a:off x="7376319" y="3657600"/>
            <a:ext cx="2362200" cy="1231106"/>
          </a:xfrm>
          <a:prstGeom prst="rect">
            <a:avLst/>
          </a:prstGeom>
          <a:noFill/>
        </p:spPr>
        <p:txBody>
          <a:bodyPr wrap="square" lIns="0" tIns="0" rIns="0" bIns="0" rtlCol="0">
            <a:spAutoFit/>
          </a:bodyPr>
          <a:lstStyle/>
          <a:p>
            <a:pPr algn="ctr"/>
            <a:r>
              <a:rPr lang="en-GB" sz="2000" b="1" dirty="0">
                <a:solidFill>
                  <a:schemeClr val="tx2">
                    <a:lumMod val="75000"/>
                  </a:schemeClr>
                </a:solidFill>
              </a:rPr>
              <a:t>Nuevas instancias de malware </a:t>
            </a:r>
            <a:r>
              <a:rPr lang="en-GB" sz="2000" dirty="0">
                <a:solidFill>
                  <a:schemeClr val="tx2">
                    <a:lumMod val="75000"/>
                  </a:schemeClr>
                </a:solidFill>
              </a:rPr>
              <a:t>fueron creadas </a:t>
            </a:r>
            <a:r>
              <a:rPr lang="en-GB" sz="2000" dirty="0" err="1">
                <a:solidFill>
                  <a:schemeClr val="tx2">
                    <a:lumMod val="75000"/>
                  </a:schemeClr>
                </a:solidFill>
              </a:rPr>
              <a:t>en</a:t>
            </a:r>
            <a:r>
              <a:rPr lang="en-GB" sz="2000" dirty="0">
                <a:solidFill>
                  <a:schemeClr val="tx2">
                    <a:lumMod val="75000"/>
                  </a:schemeClr>
                </a:solidFill>
              </a:rPr>
              <a:t> </a:t>
            </a:r>
            <a:r>
              <a:rPr lang="en-GB" sz="2000" dirty="0" smtClean="0">
                <a:solidFill>
                  <a:schemeClr val="tx2">
                    <a:lumMod val="75000"/>
                  </a:schemeClr>
                </a:solidFill>
              </a:rPr>
              <a:t>el 2018</a:t>
            </a:r>
            <a:r>
              <a:rPr lang="en-GB" sz="2000" dirty="0">
                <a:solidFill>
                  <a:schemeClr val="tx2">
                    <a:lumMod val="75000"/>
                  </a:schemeClr>
                </a:solidFill>
              </a:rPr>
              <a:t/>
            </a:r>
            <a:br>
              <a:rPr lang="en-GB" sz="2000" dirty="0">
                <a:solidFill>
                  <a:schemeClr val="tx2">
                    <a:lumMod val="75000"/>
                  </a:schemeClr>
                </a:solidFill>
              </a:rPr>
            </a:br>
            <a:endParaRPr lang="en-GB" sz="2000" dirty="0">
              <a:solidFill>
                <a:schemeClr val="tx2">
                  <a:lumMod val="75000"/>
                </a:schemeClr>
              </a:solidFill>
            </a:endParaRPr>
          </a:p>
        </p:txBody>
      </p:sp>
      <p:cxnSp>
        <p:nvCxnSpPr>
          <p:cNvPr id="10" name="Straight Connector 9"/>
          <p:cNvCxnSpPr/>
          <p:nvPr/>
        </p:nvCxnSpPr>
        <p:spPr>
          <a:xfrm>
            <a:off x="6309519" y="1295400"/>
            <a:ext cx="0" cy="4648200"/>
          </a:xfrm>
          <a:prstGeom prst="line">
            <a:avLst/>
          </a:prstGeom>
          <a:ln/>
        </p:spPr>
        <p:style>
          <a:lnRef idx="1">
            <a:schemeClr val="accent1"/>
          </a:lnRef>
          <a:fillRef idx="0">
            <a:schemeClr val="accent1"/>
          </a:fillRef>
          <a:effectRef idx="0">
            <a:schemeClr val="accent1"/>
          </a:effectRef>
          <a:fontRef idx="minor">
            <a:schemeClr val="tx1"/>
          </a:fontRef>
        </p:style>
      </p:cxnSp>
      <p:sp>
        <p:nvSpPr>
          <p:cNvPr id="12" name="Footer Placeholder 4"/>
          <p:cNvSpPr>
            <a:spLocks noGrp="1"/>
          </p:cNvSpPr>
          <p:nvPr>
            <p:ph type="ftr" sz="quarter" idx="4294967295"/>
          </p:nvPr>
        </p:nvSpPr>
        <p:spPr>
          <a:xfrm>
            <a:off x="746919" y="6322751"/>
            <a:ext cx="5483789" cy="182475"/>
          </a:xfrm>
          <a:prstGeom prst="rect">
            <a:avLst/>
          </a:prstGeom>
        </p:spPr>
        <p:txBody>
          <a:bodyPr/>
          <a:lstStyle/>
          <a:p>
            <a:r>
              <a:rPr lang="en-US" dirty="0"/>
              <a:t>Copyright © 2016 Symantec Corporation</a:t>
            </a:r>
          </a:p>
        </p:txBody>
      </p:sp>
      <p:cxnSp>
        <p:nvCxnSpPr>
          <p:cNvPr id="13" name="Straight Connector 12"/>
          <p:cNvCxnSpPr/>
          <p:nvPr/>
        </p:nvCxnSpPr>
        <p:spPr>
          <a:xfrm flipV="1">
            <a:off x="608092" y="1143000"/>
            <a:ext cx="10121027" cy="5220"/>
          </a:xfrm>
          <a:prstGeom prst="line">
            <a:avLst/>
          </a:prstGeom>
          <a:ln>
            <a:solidFill>
              <a:srgbClr val="F2B01E"/>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3525"/>
          <a:stretch/>
        </p:blipFill>
        <p:spPr>
          <a:xfrm>
            <a:off x="1585119" y="1447801"/>
            <a:ext cx="3276600" cy="4495800"/>
          </a:xfrm>
          <a:prstGeom prst="rect">
            <a:avLst/>
          </a:prstGeom>
        </p:spPr>
      </p:pic>
    </p:spTree>
    <p:extLst>
      <p:ext uri="{BB962C8B-B14F-4D97-AF65-F5344CB8AC3E}">
        <p14:creationId xmlns:p14="http://schemas.microsoft.com/office/powerpoint/2010/main" val="237634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25344" y="3170805"/>
            <a:ext cx="3571460" cy="3435578"/>
          </a:xfrm>
          <a:prstGeom prst="rect">
            <a:avLst/>
          </a:prstGeom>
          <a:noFill/>
        </p:spPr>
        <p:txBody>
          <a:bodyPr wrap="square" lIns="0" tIns="0" rIns="0" bIns="0" rtlCol="0">
            <a:noAutofit/>
          </a:bodyPr>
          <a:lstStyle/>
          <a:p>
            <a:pPr marL="285121" indent="-285121">
              <a:buClr>
                <a:srgbClr val="0092D2"/>
              </a:buClr>
              <a:buFont typeface="Arial"/>
              <a:buChar char="•"/>
            </a:pPr>
            <a:endParaRPr lang="es-ES" sz="2000" dirty="0">
              <a:solidFill>
                <a:schemeClr val="bg2">
                  <a:lumMod val="50000"/>
                </a:schemeClr>
              </a:solidFill>
            </a:endParaRPr>
          </a:p>
        </p:txBody>
      </p:sp>
      <p:sp>
        <p:nvSpPr>
          <p:cNvPr id="18" name="Title 6"/>
          <p:cNvSpPr>
            <a:spLocks noGrp="1"/>
          </p:cNvSpPr>
          <p:nvPr>
            <p:ph type="title"/>
          </p:nvPr>
        </p:nvSpPr>
        <p:spPr>
          <a:xfrm>
            <a:off x="608094" y="304800"/>
            <a:ext cx="10945652" cy="838200"/>
          </a:xfrm>
        </p:spPr>
        <p:txBody>
          <a:bodyPr/>
          <a:lstStyle/>
          <a:p>
            <a:r>
              <a:rPr lang="en-US" dirty="0" smtClean="0"/>
              <a:t>La Cadena de </a:t>
            </a:r>
            <a:r>
              <a:rPr lang="en-US" dirty="0" err="1" smtClean="0"/>
              <a:t>Ataque</a:t>
            </a:r>
            <a:r>
              <a:rPr lang="en-US" dirty="0" smtClean="0"/>
              <a:t> de Ransomware - </a:t>
            </a:r>
            <a:r>
              <a:rPr lang="en-US" dirty="0" err="1" smtClean="0"/>
              <a:t>Variantes</a:t>
            </a:r>
            <a:endParaRPr lang="es-ES" dirty="0"/>
          </a:p>
        </p:txBody>
      </p:sp>
      <p:cxnSp>
        <p:nvCxnSpPr>
          <p:cNvPr id="19" name="Straight Connector 18"/>
          <p:cNvCxnSpPr/>
          <p:nvPr/>
        </p:nvCxnSpPr>
        <p:spPr>
          <a:xfrm flipV="1">
            <a:off x="608092" y="1143000"/>
            <a:ext cx="10121027" cy="5220"/>
          </a:xfrm>
          <a:prstGeom prst="line">
            <a:avLst/>
          </a:prstGeom>
          <a:ln>
            <a:solidFill>
              <a:srgbClr val="F2B01E"/>
            </a:solidFill>
          </a:ln>
          <a:effectLst/>
        </p:spPr>
        <p:style>
          <a:lnRef idx="2">
            <a:schemeClr val="accent1"/>
          </a:lnRef>
          <a:fillRef idx="0">
            <a:schemeClr val="accent1"/>
          </a:fillRef>
          <a:effectRef idx="1">
            <a:schemeClr val="accent1"/>
          </a:effectRef>
          <a:fontRef idx="minor">
            <a:schemeClr val="tx1"/>
          </a:fontRef>
        </p:style>
      </p:cxnSp>
      <p:sp>
        <p:nvSpPr>
          <p:cNvPr id="20" name="Footer Placeholder 9"/>
          <p:cNvSpPr>
            <a:spLocks noGrp="1"/>
          </p:cNvSpPr>
          <p:nvPr>
            <p:ph type="ftr" sz="quarter" idx="11"/>
          </p:nvPr>
        </p:nvSpPr>
        <p:spPr>
          <a:xfrm>
            <a:off x="608091" y="6329172"/>
            <a:ext cx="5483789" cy="182880"/>
          </a:xfrm>
        </p:spPr>
        <p:txBody>
          <a:bodyPr/>
          <a:lstStyle/>
          <a:p>
            <a:r>
              <a:rPr lang="es-ES" dirty="0" smtClean="0"/>
              <a:t>Copyright © 2016 Symantec </a:t>
            </a:r>
            <a:r>
              <a:rPr lang="es-ES" dirty="0" err="1" smtClean="0"/>
              <a:t>Corporation</a:t>
            </a:r>
            <a:endParaRPr lang="es-ES" dirty="0"/>
          </a:p>
        </p:txBody>
      </p:sp>
      <p:sp>
        <p:nvSpPr>
          <p:cNvPr id="21" name="Text Placeholder 10"/>
          <p:cNvSpPr txBox="1">
            <a:spLocks/>
          </p:cNvSpPr>
          <p:nvPr/>
        </p:nvSpPr>
        <p:spPr>
          <a:xfrm>
            <a:off x="608092" y="1168878"/>
            <a:ext cx="10945654" cy="332118"/>
          </a:xfrm>
          <a:prstGeom prst="rect">
            <a:avLst/>
          </a:prstGeom>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buNone/>
            </a:pPr>
            <a:endParaRPr lang="es-ES" sz="2000" b="1" dirty="0" smtClean="0">
              <a:solidFill>
                <a:schemeClr val="bg1">
                  <a:lumMod val="50000"/>
                </a:schemeClr>
              </a:solidFill>
            </a:endParaRPr>
          </a:p>
        </p:txBody>
      </p:sp>
      <p:sp>
        <p:nvSpPr>
          <p:cNvPr id="8" name="Rectangle 7"/>
          <p:cNvSpPr/>
          <p:nvPr/>
        </p:nvSpPr>
        <p:spPr bwMode="gray">
          <a:xfrm>
            <a:off x="899319" y="1371600"/>
            <a:ext cx="1905000" cy="1447800"/>
          </a:xfrm>
          <a:prstGeom prst="rect">
            <a:avLst/>
          </a:prstGeom>
          <a:solidFill>
            <a:schemeClr val="tx1"/>
          </a:solid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9" name="Rectangle 8"/>
          <p:cNvSpPr/>
          <p:nvPr/>
        </p:nvSpPr>
        <p:spPr bwMode="gray">
          <a:xfrm>
            <a:off x="899320" y="2935515"/>
            <a:ext cx="1905000" cy="351656"/>
          </a:xfrm>
          <a:prstGeom prst="rect">
            <a:avLst/>
          </a:prstGeom>
          <a:solidFill>
            <a:srgbClr val="FFC000">
              <a:alpha val="80000"/>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b="1" dirty="0" smtClean="0">
                <a:solidFill>
                  <a:schemeClr val="bg1"/>
                </a:solidFill>
                <a:latin typeface="Arial" pitchFamily="34" charset="0"/>
                <a:cs typeface="Arial" pitchFamily="34" charset="0"/>
              </a:rPr>
              <a:t>1. </a:t>
            </a:r>
            <a:r>
              <a:rPr lang="en-US" sz="1400" b="1" dirty="0" err="1" smtClean="0">
                <a:solidFill>
                  <a:schemeClr val="bg1"/>
                </a:solidFill>
                <a:latin typeface="Arial" pitchFamily="34" charset="0"/>
                <a:cs typeface="Arial" pitchFamily="34" charset="0"/>
              </a:rPr>
              <a:t>Envio</a:t>
            </a:r>
            <a:r>
              <a:rPr lang="en-US" sz="1400" b="1" dirty="0" smtClean="0">
                <a:solidFill>
                  <a:schemeClr val="bg1"/>
                </a:solidFill>
                <a:latin typeface="Arial" pitchFamily="34" charset="0"/>
                <a:cs typeface="Arial" pitchFamily="34" charset="0"/>
              </a:rPr>
              <a:t> de Malware</a:t>
            </a:r>
            <a:endParaRPr lang="en-US" sz="1400" b="1" dirty="0">
              <a:solidFill>
                <a:schemeClr val="bg1"/>
              </a:solidFill>
              <a:latin typeface="Arial" pitchFamily="34" charset="0"/>
              <a:cs typeface="Arial" pitchFamily="34" charset="0"/>
            </a:endParaRPr>
          </a:p>
        </p:txBody>
      </p:sp>
      <p:sp>
        <p:nvSpPr>
          <p:cNvPr id="10" name="Rectangle 9"/>
          <p:cNvSpPr/>
          <p:nvPr/>
        </p:nvSpPr>
        <p:spPr bwMode="gray">
          <a:xfrm>
            <a:off x="899319" y="4374046"/>
            <a:ext cx="1905000" cy="1447800"/>
          </a:xfrm>
          <a:prstGeom prst="rect">
            <a:avLst/>
          </a:prstGeom>
          <a:solidFill>
            <a:schemeClr val="tx1"/>
          </a:solid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1" name="Rectangle 10"/>
          <p:cNvSpPr/>
          <p:nvPr/>
        </p:nvSpPr>
        <p:spPr bwMode="gray">
          <a:xfrm>
            <a:off x="899320" y="5943600"/>
            <a:ext cx="2057399" cy="382302"/>
          </a:xfrm>
          <a:prstGeom prst="rect">
            <a:avLst/>
          </a:prstGeom>
          <a:solidFill>
            <a:srgbClr val="FFC000">
              <a:alpha val="80000"/>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b="1" dirty="0" smtClean="0">
                <a:solidFill>
                  <a:schemeClr val="bg1"/>
                </a:solidFill>
                <a:latin typeface="Arial" pitchFamily="34" charset="0"/>
                <a:cs typeface="Arial" pitchFamily="34" charset="0"/>
              </a:rPr>
              <a:t>2. Malware </a:t>
            </a:r>
            <a:r>
              <a:rPr lang="en-US" sz="1400" b="1" dirty="0" err="1" smtClean="0">
                <a:solidFill>
                  <a:schemeClr val="bg1"/>
                </a:solidFill>
                <a:latin typeface="Arial" pitchFamily="34" charset="0"/>
                <a:cs typeface="Arial" pitchFamily="34" charset="0"/>
              </a:rPr>
              <a:t>instalado</a:t>
            </a:r>
            <a:endParaRPr lang="en-US" sz="1400" b="1" dirty="0">
              <a:solidFill>
                <a:schemeClr val="bg1"/>
              </a:solidFill>
              <a:latin typeface="Arial" pitchFamily="34" charset="0"/>
              <a:cs typeface="Arial" pitchFamily="34" charset="0"/>
            </a:endParaRPr>
          </a:p>
        </p:txBody>
      </p:sp>
      <p:cxnSp>
        <p:nvCxnSpPr>
          <p:cNvPr id="12" name="Straight Arrow Connector 11"/>
          <p:cNvCxnSpPr/>
          <p:nvPr/>
        </p:nvCxnSpPr>
        <p:spPr>
          <a:xfrm flipH="1">
            <a:off x="1840485" y="3374569"/>
            <a:ext cx="3829" cy="827054"/>
          </a:xfrm>
          <a:prstGeom prst="straightConnector1">
            <a:avLst/>
          </a:prstGeom>
          <a:ln w="50800">
            <a:solidFill>
              <a:schemeClr val="accent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860302" y="4705044"/>
            <a:ext cx="4124425" cy="0"/>
          </a:xfrm>
          <a:prstGeom prst="straightConnector1">
            <a:avLst/>
          </a:prstGeom>
          <a:ln w="50800">
            <a:solidFill>
              <a:schemeClr val="accent1"/>
            </a:solidFill>
            <a:miter lim="800000"/>
            <a:tailEnd type="arrow"/>
          </a:ln>
        </p:spPr>
        <p:style>
          <a:lnRef idx="1">
            <a:schemeClr val="accent1"/>
          </a:lnRef>
          <a:fillRef idx="0">
            <a:schemeClr val="accent1"/>
          </a:fillRef>
          <a:effectRef idx="0">
            <a:schemeClr val="accent1"/>
          </a:effectRef>
          <a:fontRef idx="minor">
            <a:schemeClr val="tx1"/>
          </a:fontRef>
        </p:style>
      </p:cxnSp>
      <p:pic>
        <p:nvPicPr>
          <p:cNvPr id="15" name="Picture 14" descr="eaeth.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9607" y="1700784"/>
            <a:ext cx="1066800" cy="1066800"/>
          </a:xfrm>
          <a:prstGeom prst="rect">
            <a:avLst/>
          </a:prstGeom>
        </p:spPr>
      </p:pic>
      <p:pic>
        <p:nvPicPr>
          <p:cNvPr id="16" name="Picture 15" descr="envelope-308015_960_720.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9903" y="1447800"/>
            <a:ext cx="762000" cy="791689"/>
          </a:xfrm>
          <a:prstGeom prst="rect">
            <a:avLst/>
          </a:prstGeom>
        </p:spPr>
      </p:pic>
      <p:pic>
        <p:nvPicPr>
          <p:cNvPr id="17" name="Picture 16" descr="biohazard-hazard-poison-toxic-biological.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52303" y="1676400"/>
            <a:ext cx="486060" cy="457200"/>
          </a:xfrm>
          <a:prstGeom prst="rect">
            <a:avLst/>
          </a:prstGeom>
        </p:spPr>
      </p:pic>
      <p:pic>
        <p:nvPicPr>
          <p:cNvPr id="22" name="Picture 21" descr="computer_pc_PNG7702.png"/>
          <p:cNvPicPr>
            <a:picLocks noChangeAspect="1"/>
          </p:cNvPicPr>
          <p:nvPr/>
        </p:nvPicPr>
        <p:blipFill>
          <a:blip r:embed="rId6"/>
          <a:stretch>
            <a:fillRect/>
          </a:stretch>
        </p:blipFill>
        <p:spPr>
          <a:xfrm>
            <a:off x="1076103" y="4537017"/>
            <a:ext cx="1524000" cy="1133707"/>
          </a:xfrm>
          <a:prstGeom prst="rect">
            <a:avLst/>
          </a:prstGeom>
        </p:spPr>
      </p:pic>
      <p:pic>
        <p:nvPicPr>
          <p:cNvPr id="23" name="Picture 22" descr="download.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10087" y="4607121"/>
            <a:ext cx="579120" cy="579120"/>
          </a:xfrm>
          <a:prstGeom prst="rect">
            <a:avLst/>
          </a:prstGeom>
        </p:spPr>
      </p:pic>
      <p:grpSp>
        <p:nvGrpSpPr>
          <p:cNvPr id="24" name="Group 23"/>
          <p:cNvGrpSpPr/>
          <p:nvPr/>
        </p:nvGrpSpPr>
        <p:grpSpPr>
          <a:xfrm>
            <a:off x="6995319" y="4364488"/>
            <a:ext cx="2189161" cy="1953747"/>
            <a:chOff x="6856412" y="4231443"/>
            <a:chExt cx="2189161" cy="1953747"/>
          </a:xfrm>
        </p:grpSpPr>
        <p:sp>
          <p:nvSpPr>
            <p:cNvPr id="25" name="Rectangle 24"/>
            <p:cNvSpPr/>
            <p:nvPr/>
          </p:nvSpPr>
          <p:spPr bwMode="gray">
            <a:xfrm>
              <a:off x="6929061" y="4231443"/>
              <a:ext cx="1905000" cy="1447800"/>
            </a:xfrm>
            <a:prstGeom prst="rect">
              <a:avLst/>
            </a:prstGeom>
            <a:solidFill>
              <a:schemeClr val="tx1"/>
            </a:solid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6" name="Rectangle 25"/>
            <p:cNvSpPr/>
            <p:nvPr/>
          </p:nvSpPr>
          <p:spPr bwMode="gray">
            <a:xfrm>
              <a:off x="6856412" y="5886755"/>
              <a:ext cx="2189161" cy="298435"/>
            </a:xfrm>
            <a:prstGeom prst="rect">
              <a:avLst/>
            </a:prstGeom>
            <a:solidFill>
              <a:srgbClr val="FFC000">
                <a:alpha val="80000"/>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b="1" dirty="0" smtClean="0">
                  <a:solidFill>
                    <a:schemeClr val="bg1"/>
                  </a:solidFill>
                  <a:latin typeface="Arial" pitchFamily="34" charset="0"/>
                  <a:cs typeface="Arial" pitchFamily="34" charset="0"/>
                </a:rPr>
                <a:t>3. </a:t>
              </a:r>
              <a:r>
                <a:rPr lang="en-US" sz="1400" b="1" dirty="0" err="1" smtClean="0">
                  <a:solidFill>
                    <a:schemeClr val="bg1"/>
                  </a:solidFill>
                  <a:latin typeface="Arial" pitchFamily="34" charset="0"/>
                  <a:cs typeface="Arial" pitchFamily="34" charset="0"/>
                </a:rPr>
                <a:t>Llamada</a:t>
              </a:r>
              <a:r>
                <a:rPr lang="en-US" sz="1400" b="1" dirty="0" smtClean="0">
                  <a:solidFill>
                    <a:schemeClr val="bg1"/>
                  </a:solidFill>
                  <a:latin typeface="Arial" pitchFamily="34" charset="0"/>
                  <a:cs typeface="Arial" pitchFamily="34" charset="0"/>
                </a:rPr>
                <a:t> C&amp;C Server</a:t>
              </a:r>
              <a:endParaRPr lang="en-US" sz="1400" b="1" dirty="0">
                <a:solidFill>
                  <a:schemeClr val="bg1"/>
                </a:solidFill>
                <a:latin typeface="Arial" pitchFamily="34" charset="0"/>
                <a:cs typeface="Arial" pitchFamily="34" charset="0"/>
              </a:endParaRPr>
            </a:p>
          </p:txBody>
        </p:sp>
        <p:pic>
          <p:nvPicPr>
            <p:cNvPr id="27" name="Picture 26" descr="Server_Remix_1_by_Merlin2525.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38270" y="4428310"/>
              <a:ext cx="838200" cy="1123216"/>
            </a:xfrm>
            <a:prstGeom prst="rect">
              <a:avLst/>
            </a:prstGeom>
          </p:spPr>
        </p:pic>
      </p:grpSp>
      <p:grpSp>
        <p:nvGrpSpPr>
          <p:cNvPr id="28" name="Group 27"/>
          <p:cNvGrpSpPr/>
          <p:nvPr/>
        </p:nvGrpSpPr>
        <p:grpSpPr>
          <a:xfrm>
            <a:off x="8562348" y="3185881"/>
            <a:ext cx="1905001" cy="1927666"/>
            <a:chOff x="8423441" y="3052836"/>
            <a:chExt cx="1905001" cy="1927666"/>
          </a:xfrm>
        </p:grpSpPr>
        <p:sp>
          <p:nvSpPr>
            <p:cNvPr id="29" name="Rectangle 28"/>
            <p:cNvSpPr/>
            <p:nvPr/>
          </p:nvSpPr>
          <p:spPr bwMode="gray">
            <a:xfrm>
              <a:off x="8423441" y="3052836"/>
              <a:ext cx="1905000" cy="1447800"/>
            </a:xfrm>
            <a:prstGeom prst="rect">
              <a:avLst/>
            </a:prstGeom>
            <a:solidFill>
              <a:schemeClr val="tx1"/>
            </a:solid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0" name="Rectangle 29"/>
            <p:cNvSpPr/>
            <p:nvPr/>
          </p:nvSpPr>
          <p:spPr bwMode="gray">
            <a:xfrm>
              <a:off x="8423442" y="4628846"/>
              <a:ext cx="1905000" cy="351656"/>
            </a:xfrm>
            <a:prstGeom prst="rect">
              <a:avLst/>
            </a:prstGeom>
            <a:solidFill>
              <a:srgbClr val="FFC000">
                <a:alpha val="80000"/>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b="1" dirty="0" smtClean="0">
                  <a:solidFill>
                    <a:schemeClr val="bg1"/>
                  </a:solidFill>
                  <a:latin typeface="Arial" pitchFamily="34" charset="0"/>
                  <a:cs typeface="Arial" pitchFamily="34" charset="0"/>
                </a:rPr>
                <a:t>4. </a:t>
              </a:r>
              <a:r>
                <a:rPr lang="en-US" sz="1400" b="1" dirty="0" err="1" smtClean="0">
                  <a:solidFill>
                    <a:schemeClr val="bg1"/>
                  </a:solidFill>
                  <a:latin typeface="Arial" pitchFamily="34" charset="0"/>
                  <a:cs typeface="Arial" pitchFamily="34" charset="0"/>
                </a:rPr>
                <a:t>Cifrado</a:t>
              </a:r>
              <a:endParaRPr lang="en-US" sz="1400" b="1" dirty="0">
                <a:solidFill>
                  <a:schemeClr val="bg1"/>
                </a:solidFill>
                <a:latin typeface="Arial" pitchFamily="34" charset="0"/>
                <a:cs typeface="Arial" pitchFamily="34" charset="0"/>
              </a:endParaRPr>
            </a:p>
          </p:txBody>
        </p:sp>
        <p:pic>
          <p:nvPicPr>
            <p:cNvPr id="31" name="Picture 30" descr="encryption_1.jp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8488400" y="3129036"/>
              <a:ext cx="1775460" cy="1295400"/>
            </a:xfrm>
            <a:prstGeom prst="rect">
              <a:avLst/>
            </a:prstGeom>
          </p:spPr>
        </p:pic>
      </p:grpSp>
      <p:cxnSp>
        <p:nvCxnSpPr>
          <p:cNvPr id="33" name="Straight Arrow Connector 32"/>
          <p:cNvCxnSpPr/>
          <p:nvPr/>
        </p:nvCxnSpPr>
        <p:spPr>
          <a:xfrm flipH="1">
            <a:off x="2872397" y="5430759"/>
            <a:ext cx="4076045" cy="0"/>
          </a:xfrm>
          <a:prstGeom prst="straightConnector1">
            <a:avLst/>
          </a:prstGeom>
          <a:ln w="50800">
            <a:solidFill>
              <a:schemeClr val="accent1"/>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32" name="Content Placeholder 2"/>
          <p:cNvSpPr>
            <a:spLocks noGrp="1"/>
          </p:cNvSpPr>
          <p:nvPr>
            <p:ph idx="1"/>
          </p:nvPr>
        </p:nvSpPr>
        <p:spPr>
          <a:xfrm>
            <a:off x="2930875" y="1281230"/>
            <a:ext cx="7926770" cy="2901833"/>
          </a:xfrm>
        </p:spPr>
        <p:txBody>
          <a:bodyPr/>
          <a:lstStyle/>
          <a:p>
            <a:r>
              <a:rPr lang="es-ES" dirty="0" smtClean="0"/>
              <a:t>Diferentes precios de rescate</a:t>
            </a:r>
          </a:p>
          <a:p>
            <a:r>
              <a:rPr lang="es-ES" dirty="0" smtClean="0"/>
              <a:t>Borrar o infectar el </a:t>
            </a:r>
            <a:r>
              <a:rPr lang="es-ES" dirty="0" err="1" smtClean="0"/>
              <a:t>backup</a:t>
            </a:r>
            <a:endParaRPr lang="es-ES" dirty="0" smtClean="0"/>
          </a:p>
          <a:p>
            <a:r>
              <a:rPr lang="es-ES" dirty="0" smtClean="0"/>
              <a:t>Foco en archivos específicos o todos los archivos del usuario</a:t>
            </a:r>
          </a:p>
          <a:p>
            <a:r>
              <a:rPr lang="es-ES" dirty="0" smtClean="0"/>
              <a:t>Descarga software adicional</a:t>
            </a:r>
          </a:p>
          <a:p>
            <a:r>
              <a:rPr lang="es-ES" dirty="0" smtClean="0"/>
              <a:t>Se propaga a servidores, </a:t>
            </a:r>
            <a:r>
              <a:rPr lang="es-ES" dirty="0" err="1" smtClean="0"/>
              <a:t>USBs</a:t>
            </a:r>
            <a:r>
              <a:rPr lang="es-ES" dirty="0" smtClean="0"/>
              <a:t>, </a:t>
            </a:r>
            <a:r>
              <a:rPr lang="es-ES" dirty="0" err="1" smtClean="0"/>
              <a:t>cloud</a:t>
            </a:r>
            <a:endParaRPr lang="es-ES" dirty="0"/>
          </a:p>
        </p:txBody>
      </p:sp>
    </p:spTree>
    <p:extLst>
      <p:ext uri="{BB962C8B-B14F-4D97-AF65-F5344CB8AC3E}">
        <p14:creationId xmlns:p14="http://schemas.microsoft.com/office/powerpoint/2010/main" val="179271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1000"/>
                                        <p:tgtEl>
                                          <p:spTgt spid="12"/>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par>
                          <p:cTn id="27" fill="hold">
                            <p:stCondLst>
                              <p:cond delay="0"/>
                            </p:stCondLst>
                            <p:childTnLst>
                              <p:par>
                                <p:cTn id="28" presetID="22" presetClass="entr" presetSubtype="2"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right)">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6"/>
          <p:cNvSpPr>
            <a:spLocks noGrp="1"/>
          </p:cNvSpPr>
          <p:nvPr>
            <p:ph type="title"/>
          </p:nvPr>
        </p:nvSpPr>
        <p:spPr>
          <a:xfrm>
            <a:off x="608094" y="304800"/>
            <a:ext cx="10945652" cy="838200"/>
          </a:xfrm>
        </p:spPr>
        <p:txBody>
          <a:bodyPr/>
          <a:lstStyle/>
          <a:p>
            <a:r>
              <a:rPr lang="en-US" dirty="0" smtClean="0"/>
              <a:t>Si Hay </a:t>
            </a:r>
            <a:r>
              <a:rPr lang="en-US" dirty="0" err="1" smtClean="0"/>
              <a:t>una</a:t>
            </a:r>
            <a:r>
              <a:rPr lang="en-US" dirty="0" smtClean="0"/>
              <a:t> Cadena de </a:t>
            </a:r>
            <a:r>
              <a:rPr lang="en-US" dirty="0" err="1" smtClean="0"/>
              <a:t>Ataque</a:t>
            </a:r>
            <a:r>
              <a:rPr lang="en-US" dirty="0" smtClean="0"/>
              <a:t> – Hay </a:t>
            </a:r>
            <a:r>
              <a:rPr lang="en-US" dirty="0" err="1" smtClean="0"/>
              <a:t>una</a:t>
            </a:r>
            <a:r>
              <a:rPr lang="en-US" dirty="0" smtClean="0"/>
              <a:t> </a:t>
            </a:r>
            <a:r>
              <a:rPr lang="en-US" dirty="0" err="1" smtClean="0"/>
              <a:t>Manera</a:t>
            </a:r>
            <a:r>
              <a:rPr lang="en-US" dirty="0" smtClean="0"/>
              <a:t> de Romper la Cadena</a:t>
            </a:r>
            <a:endParaRPr lang="es-ES" dirty="0"/>
          </a:p>
        </p:txBody>
      </p:sp>
      <p:cxnSp>
        <p:nvCxnSpPr>
          <p:cNvPr id="19" name="Straight Connector 18"/>
          <p:cNvCxnSpPr/>
          <p:nvPr/>
        </p:nvCxnSpPr>
        <p:spPr>
          <a:xfrm flipV="1">
            <a:off x="608092" y="1143000"/>
            <a:ext cx="10121027" cy="5220"/>
          </a:xfrm>
          <a:prstGeom prst="line">
            <a:avLst/>
          </a:prstGeom>
          <a:ln>
            <a:solidFill>
              <a:srgbClr val="F2B01E"/>
            </a:solidFill>
          </a:ln>
          <a:effectLst/>
        </p:spPr>
        <p:style>
          <a:lnRef idx="2">
            <a:schemeClr val="accent1"/>
          </a:lnRef>
          <a:fillRef idx="0">
            <a:schemeClr val="accent1"/>
          </a:fillRef>
          <a:effectRef idx="1">
            <a:schemeClr val="accent1"/>
          </a:effectRef>
          <a:fontRef idx="minor">
            <a:schemeClr val="tx1"/>
          </a:fontRef>
        </p:style>
      </p:cxnSp>
      <p:sp>
        <p:nvSpPr>
          <p:cNvPr id="20" name="Footer Placeholder 9"/>
          <p:cNvSpPr>
            <a:spLocks noGrp="1"/>
          </p:cNvSpPr>
          <p:nvPr>
            <p:ph type="ftr" sz="quarter" idx="11"/>
          </p:nvPr>
        </p:nvSpPr>
        <p:spPr>
          <a:xfrm>
            <a:off x="608091" y="6329172"/>
            <a:ext cx="5483789" cy="182880"/>
          </a:xfrm>
        </p:spPr>
        <p:txBody>
          <a:bodyPr/>
          <a:lstStyle/>
          <a:p>
            <a:r>
              <a:rPr lang="es-ES" dirty="0" smtClean="0"/>
              <a:t>Copyright © 2016 Symantec </a:t>
            </a:r>
            <a:r>
              <a:rPr lang="es-ES" dirty="0" err="1" smtClean="0"/>
              <a:t>Corporation</a:t>
            </a:r>
            <a:endParaRPr lang="es-ES" dirty="0"/>
          </a:p>
        </p:txBody>
      </p:sp>
      <p:sp>
        <p:nvSpPr>
          <p:cNvPr id="21" name="Text Placeholder 10"/>
          <p:cNvSpPr txBox="1">
            <a:spLocks/>
          </p:cNvSpPr>
          <p:nvPr/>
        </p:nvSpPr>
        <p:spPr>
          <a:xfrm>
            <a:off x="608092" y="1168878"/>
            <a:ext cx="10945654" cy="332118"/>
          </a:xfrm>
          <a:prstGeom prst="rect">
            <a:avLst/>
          </a:prstGeom>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buNone/>
            </a:pPr>
            <a:endParaRPr lang="es-ES" sz="2000" b="1" dirty="0" smtClean="0">
              <a:solidFill>
                <a:schemeClr val="bg1">
                  <a:lumMod val="50000"/>
                </a:schemeClr>
              </a:solidFill>
            </a:endParaRPr>
          </a:p>
        </p:txBody>
      </p:sp>
      <p:sp>
        <p:nvSpPr>
          <p:cNvPr id="6" name="Rectangle 5"/>
          <p:cNvSpPr/>
          <p:nvPr/>
        </p:nvSpPr>
        <p:spPr bwMode="gray">
          <a:xfrm>
            <a:off x="760412" y="1238555"/>
            <a:ext cx="1905000" cy="1447800"/>
          </a:xfrm>
          <a:prstGeom prst="rect">
            <a:avLst/>
          </a:prstGeom>
          <a:solidFill>
            <a:schemeClr val="tx1"/>
          </a:solid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7" name="Rectangle 6"/>
          <p:cNvSpPr/>
          <p:nvPr/>
        </p:nvSpPr>
        <p:spPr bwMode="gray">
          <a:xfrm>
            <a:off x="760413" y="2802470"/>
            <a:ext cx="1905000" cy="351656"/>
          </a:xfrm>
          <a:prstGeom prst="rect">
            <a:avLst/>
          </a:prstGeom>
          <a:solidFill>
            <a:srgbClr val="FFC000">
              <a:alpha val="80000"/>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b="1" dirty="0">
                <a:solidFill>
                  <a:schemeClr val="bg1"/>
                </a:solidFill>
                <a:latin typeface="Arial" pitchFamily="34" charset="0"/>
                <a:cs typeface="Arial" pitchFamily="34" charset="0"/>
              </a:rPr>
              <a:t>1. </a:t>
            </a:r>
            <a:r>
              <a:rPr lang="en-US" sz="1400" b="1" dirty="0" err="1">
                <a:solidFill>
                  <a:schemeClr val="bg1"/>
                </a:solidFill>
                <a:latin typeface="Arial" pitchFamily="34" charset="0"/>
                <a:cs typeface="Arial" pitchFamily="34" charset="0"/>
              </a:rPr>
              <a:t>Envio</a:t>
            </a:r>
            <a:r>
              <a:rPr lang="en-US" sz="1400" b="1" dirty="0">
                <a:solidFill>
                  <a:schemeClr val="bg1"/>
                </a:solidFill>
                <a:latin typeface="Arial" pitchFamily="34" charset="0"/>
                <a:cs typeface="Arial" pitchFamily="34" charset="0"/>
              </a:rPr>
              <a:t> de Malware</a:t>
            </a:r>
          </a:p>
        </p:txBody>
      </p:sp>
      <p:sp>
        <p:nvSpPr>
          <p:cNvPr id="8" name="Rectangle 7"/>
          <p:cNvSpPr/>
          <p:nvPr/>
        </p:nvSpPr>
        <p:spPr bwMode="gray">
          <a:xfrm>
            <a:off x="760412" y="4241001"/>
            <a:ext cx="1905000" cy="1447800"/>
          </a:xfrm>
          <a:prstGeom prst="rect">
            <a:avLst/>
          </a:prstGeom>
          <a:solidFill>
            <a:schemeClr val="tx1"/>
          </a:solid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9" name="Rectangle 8"/>
          <p:cNvSpPr/>
          <p:nvPr/>
        </p:nvSpPr>
        <p:spPr bwMode="gray">
          <a:xfrm>
            <a:off x="760413" y="5867399"/>
            <a:ext cx="2043906" cy="325457"/>
          </a:xfrm>
          <a:prstGeom prst="rect">
            <a:avLst/>
          </a:prstGeom>
          <a:solidFill>
            <a:srgbClr val="FFC000">
              <a:alpha val="80000"/>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b="1" dirty="0">
                <a:solidFill>
                  <a:schemeClr val="bg1"/>
                </a:solidFill>
                <a:latin typeface="Arial" pitchFamily="34" charset="0"/>
                <a:cs typeface="Arial" pitchFamily="34" charset="0"/>
              </a:rPr>
              <a:t>2. Malware </a:t>
            </a:r>
            <a:r>
              <a:rPr lang="en-US" sz="1400" b="1" dirty="0" err="1">
                <a:solidFill>
                  <a:schemeClr val="bg1"/>
                </a:solidFill>
                <a:latin typeface="Arial" pitchFamily="34" charset="0"/>
                <a:cs typeface="Arial" pitchFamily="34" charset="0"/>
              </a:rPr>
              <a:t>instalado</a:t>
            </a:r>
            <a:endParaRPr lang="en-US" sz="1400" b="1" dirty="0">
              <a:solidFill>
                <a:schemeClr val="bg1"/>
              </a:solidFill>
              <a:latin typeface="Arial" pitchFamily="34" charset="0"/>
              <a:cs typeface="Arial" pitchFamily="34" charset="0"/>
            </a:endParaRPr>
          </a:p>
        </p:txBody>
      </p:sp>
      <p:sp>
        <p:nvSpPr>
          <p:cNvPr id="10" name="Rectangle 9"/>
          <p:cNvSpPr/>
          <p:nvPr/>
        </p:nvSpPr>
        <p:spPr bwMode="gray">
          <a:xfrm>
            <a:off x="6929061" y="4231443"/>
            <a:ext cx="1905000" cy="1447800"/>
          </a:xfrm>
          <a:prstGeom prst="rect">
            <a:avLst/>
          </a:prstGeom>
          <a:solidFill>
            <a:schemeClr val="tx1"/>
          </a:solid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1" name="Rectangle 10"/>
          <p:cNvSpPr/>
          <p:nvPr/>
        </p:nvSpPr>
        <p:spPr bwMode="gray">
          <a:xfrm>
            <a:off x="6953251" y="5867400"/>
            <a:ext cx="2175668" cy="317790"/>
          </a:xfrm>
          <a:prstGeom prst="rect">
            <a:avLst/>
          </a:prstGeom>
          <a:solidFill>
            <a:srgbClr val="FFC000">
              <a:alpha val="80000"/>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b="1" dirty="0">
                <a:solidFill>
                  <a:schemeClr val="bg1"/>
                </a:solidFill>
                <a:latin typeface="Arial" pitchFamily="34" charset="0"/>
                <a:cs typeface="Arial" pitchFamily="34" charset="0"/>
              </a:rPr>
              <a:t>3. </a:t>
            </a:r>
            <a:r>
              <a:rPr lang="en-US" sz="1400" b="1" dirty="0" err="1">
                <a:solidFill>
                  <a:schemeClr val="bg1"/>
                </a:solidFill>
                <a:latin typeface="Arial" pitchFamily="34" charset="0"/>
                <a:cs typeface="Arial" pitchFamily="34" charset="0"/>
              </a:rPr>
              <a:t>Llamada</a:t>
            </a:r>
            <a:r>
              <a:rPr lang="en-US" sz="1400" b="1" dirty="0">
                <a:solidFill>
                  <a:schemeClr val="bg1"/>
                </a:solidFill>
                <a:latin typeface="Arial" pitchFamily="34" charset="0"/>
                <a:cs typeface="Arial" pitchFamily="34" charset="0"/>
              </a:rPr>
              <a:t> C&amp;C Server</a:t>
            </a:r>
          </a:p>
        </p:txBody>
      </p:sp>
      <p:cxnSp>
        <p:nvCxnSpPr>
          <p:cNvPr id="12" name="Straight Arrow Connector 11"/>
          <p:cNvCxnSpPr/>
          <p:nvPr/>
        </p:nvCxnSpPr>
        <p:spPr>
          <a:xfrm flipH="1">
            <a:off x="1704913" y="3241524"/>
            <a:ext cx="496" cy="446227"/>
          </a:xfrm>
          <a:prstGeom prst="straightConnector1">
            <a:avLst/>
          </a:prstGeom>
          <a:ln w="50800">
            <a:solidFill>
              <a:schemeClr val="accent1"/>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bwMode="gray">
          <a:xfrm>
            <a:off x="8423441" y="3052836"/>
            <a:ext cx="1905000" cy="1447800"/>
          </a:xfrm>
          <a:prstGeom prst="rect">
            <a:avLst/>
          </a:prstGeom>
          <a:solidFill>
            <a:schemeClr val="tx1"/>
          </a:solid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4" name="Rectangle 13"/>
          <p:cNvSpPr/>
          <p:nvPr/>
        </p:nvSpPr>
        <p:spPr bwMode="gray">
          <a:xfrm>
            <a:off x="8423442" y="4628846"/>
            <a:ext cx="1905000" cy="351656"/>
          </a:xfrm>
          <a:prstGeom prst="rect">
            <a:avLst/>
          </a:prstGeom>
          <a:solidFill>
            <a:srgbClr val="FFC000">
              <a:alpha val="80000"/>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b="1" dirty="0">
                <a:solidFill>
                  <a:schemeClr val="bg1"/>
                </a:solidFill>
                <a:latin typeface="Arial" pitchFamily="34" charset="0"/>
                <a:cs typeface="Arial" pitchFamily="34" charset="0"/>
              </a:rPr>
              <a:t>4. </a:t>
            </a:r>
            <a:r>
              <a:rPr lang="en-US" sz="1400" b="1" dirty="0" err="1">
                <a:solidFill>
                  <a:schemeClr val="bg1"/>
                </a:solidFill>
                <a:latin typeface="Arial" pitchFamily="34" charset="0"/>
                <a:cs typeface="Arial" pitchFamily="34" charset="0"/>
              </a:rPr>
              <a:t>Cifrado</a:t>
            </a:r>
            <a:endParaRPr lang="en-US" sz="1400" b="1" dirty="0">
              <a:solidFill>
                <a:schemeClr val="bg1"/>
              </a:solidFill>
              <a:latin typeface="Arial" pitchFamily="34" charset="0"/>
              <a:cs typeface="Arial" pitchFamily="34" charset="0"/>
            </a:endParaRPr>
          </a:p>
        </p:txBody>
      </p:sp>
      <p:cxnSp>
        <p:nvCxnSpPr>
          <p:cNvPr id="15" name="Straight Arrow Connector 14"/>
          <p:cNvCxnSpPr/>
          <p:nvPr/>
        </p:nvCxnSpPr>
        <p:spPr>
          <a:xfrm>
            <a:off x="2721395" y="4571999"/>
            <a:ext cx="3217293" cy="1"/>
          </a:xfrm>
          <a:prstGeom prst="straightConnector1">
            <a:avLst/>
          </a:prstGeom>
          <a:ln w="50800">
            <a:solidFill>
              <a:schemeClr val="accent1"/>
            </a:solidFill>
            <a:miter lim="800000"/>
            <a:tailEnd type="arrow"/>
          </a:ln>
        </p:spPr>
        <p:style>
          <a:lnRef idx="1">
            <a:schemeClr val="accent1"/>
          </a:lnRef>
          <a:fillRef idx="0">
            <a:schemeClr val="accent1"/>
          </a:fillRef>
          <a:effectRef idx="0">
            <a:schemeClr val="accent1"/>
          </a:effectRef>
          <a:fontRef idx="minor">
            <a:schemeClr val="tx1"/>
          </a:fontRef>
        </p:style>
      </p:cxnSp>
      <p:pic>
        <p:nvPicPr>
          <p:cNvPr id="16" name="Picture 15" descr="eaeth.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40700" y="1567739"/>
            <a:ext cx="1066800" cy="1066800"/>
          </a:xfrm>
          <a:prstGeom prst="rect">
            <a:avLst/>
          </a:prstGeom>
        </p:spPr>
      </p:pic>
      <p:pic>
        <p:nvPicPr>
          <p:cNvPr id="17" name="Picture 16" descr="envelope-308015_960_720.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0996" y="1314755"/>
            <a:ext cx="762000" cy="791689"/>
          </a:xfrm>
          <a:prstGeom prst="rect">
            <a:avLst/>
          </a:prstGeom>
        </p:spPr>
      </p:pic>
      <p:pic>
        <p:nvPicPr>
          <p:cNvPr id="22" name="Picture 21" descr="biohazard-hazard-poison-toxic-biological.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3396" y="1543355"/>
            <a:ext cx="486060" cy="457200"/>
          </a:xfrm>
          <a:prstGeom prst="rect">
            <a:avLst/>
          </a:prstGeom>
        </p:spPr>
      </p:pic>
      <p:pic>
        <p:nvPicPr>
          <p:cNvPr id="23" name="Picture 22" descr="computer_pc_PNG7702.png"/>
          <p:cNvPicPr>
            <a:picLocks noChangeAspect="1"/>
          </p:cNvPicPr>
          <p:nvPr/>
        </p:nvPicPr>
        <p:blipFill>
          <a:blip r:embed="rId6"/>
          <a:stretch>
            <a:fillRect/>
          </a:stretch>
        </p:blipFill>
        <p:spPr>
          <a:xfrm>
            <a:off x="937196" y="4403972"/>
            <a:ext cx="1524000" cy="1133707"/>
          </a:xfrm>
          <a:prstGeom prst="rect">
            <a:avLst/>
          </a:prstGeom>
        </p:spPr>
      </p:pic>
      <p:pic>
        <p:nvPicPr>
          <p:cNvPr id="24" name="Picture 23" descr="download.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71180" y="4474076"/>
            <a:ext cx="579120" cy="579120"/>
          </a:xfrm>
          <a:prstGeom prst="rect">
            <a:avLst/>
          </a:prstGeom>
        </p:spPr>
      </p:pic>
      <p:pic>
        <p:nvPicPr>
          <p:cNvPr id="25" name="Picture 24" descr="Server_Remix_1_by_Merlin2525.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38270" y="4428310"/>
            <a:ext cx="838200" cy="1123216"/>
          </a:xfrm>
          <a:prstGeom prst="rect">
            <a:avLst/>
          </a:prstGeom>
        </p:spPr>
      </p:pic>
      <p:pic>
        <p:nvPicPr>
          <p:cNvPr id="26" name="Picture 25" descr="encryption_1.jp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8488400" y="3129036"/>
            <a:ext cx="1775460" cy="1295400"/>
          </a:xfrm>
          <a:prstGeom prst="rect">
            <a:avLst/>
          </a:prstGeom>
        </p:spPr>
      </p:pic>
      <p:cxnSp>
        <p:nvCxnSpPr>
          <p:cNvPr id="28" name="Straight Arrow Connector 27"/>
          <p:cNvCxnSpPr/>
          <p:nvPr/>
        </p:nvCxnSpPr>
        <p:spPr>
          <a:xfrm flipH="1">
            <a:off x="3372844" y="5297714"/>
            <a:ext cx="3436692" cy="22116"/>
          </a:xfrm>
          <a:prstGeom prst="straightConnector1">
            <a:avLst/>
          </a:prstGeom>
          <a:ln w="50800">
            <a:solidFill>
              <a:schemeClr val="accent1"/>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29" name="Line Callout 1 28"/>
          <p:cNvSpPr/>
          <p:nvPr/>
        </p:nvSpPr>
        <p:spPr bwMode="gray">
          <a:xfrm>
            <a:off x="2866536" y="2971799"/>
            <a:ext cx="2909583" cy="956733"/>
          </a:xfrm>
          <a:prstGeom prst="borderCallout1">
            <a:avLst>
              <a:gd name="adj1" fmla="val 74594"/>
              <a:gd name="adj2" fmla="val -1357"/>
              <a:gd name="adj3" fmla="val 76137"/>
              <a:gd name="adj4" fmla="val -84845"/>
            </a:avLst>
          </a:prstGeom>
          <a:solidFill>
            <a:schemeClr val="accent1"/>
          </a:solidFill>
          <a:ln w="412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GATEWAY WEB</a:t>
            </a:r>
          </a:p>
          <a:p>
            <a:pPr algn="ctr">
              <a:lnSpc>
                <a:spcPct val="90000"/>
              </a:lnSpc>
            </a:pPr>
            <a:r>
              <a:rPr lang="en-US" dirty="0" smtClean="0"/>
              <a:t>GATEWAY MAIL </a:t>
            </a:r>
          </a:p>
          <a:p>
            <a:pPr algn="ctr">
              <a:lnSpc>
                <a:spcPct val="90000"/>
              </a:lnSpc>
            </a:pPr>
            <a:r>
              <a:rPr lang="en-US" dirty="0" smtClean="0"/>
              <a:t>SEGURIDAD EN EL ENDPOINT</a:t>
            </a:r>
            <a:endParaRPr lang="en-US" dirty="0"/>
          </a:p>
        </p:txBody>
      </p:sp>
      <p:sp>
        <p:nvSpPr>
          <p:cNvPr id="30" name="Line Callout 1 29"/>
          <p:cNvSpPr/>
          <p:nvPr/>
        </p:nvSpPr>
        <p:spPr bwMode="gray">
          <a:xfrm>
            <a:off x="6157119" y="1905000"/>
            <a:ext cx="2232287" cy="931334"/>
          </a:xfrm>
          <a:prstGeom prst="borderCallout1">
            <a:avLst>
              <a:gd name="adj1" fmla="val 74594"/>
              <a:gd name="adj2" fmla="val -1357"/>
              <a:gd name="adj3" fmla="val 311202"/>
              <a:gd name="adj4" fmla="val -543"/>
            </a:avLst>
          </a:prstGeom>
          <a:solidFill>
            <a:schemeClr val="accent1"/>
          </a:solidFill>
          <a:ln w="412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 HIPS o NIPS</a:t>
            </a:r>
          </a:p>
          <a:p>
            <a:pPr algn="ctr">
              <a:lnSpc>
                <a:spcPct val="90000"/>
              </a:lnSpc>
            </a:pPr>
            <a:r>
              <a:rPr lang="en-US" dirty="0" smtClean="0"/>
              <a:t>BLOCK MALICIOUS IP</a:t>
            </a:r>
          </a:p>
        </p:txBody>
      </p:sp>
      <p:sp>
        <p:nvSpPr>
          <p:cNvPr id="31" name="Line Callout 1 30"/>
          <p:cNvSpPr/>
          <p:nvPr/>
        </p:nvSpPr>
        <p:spPr bwMode="gray">
          <a:xfrm>
            <a:off x="3340255" y="5481561"/>
            <a:ext cx="2893064" cy="766839"/>
          </a:xfrm>
          <a:prstGeom prst="borderCallout1">
            <a:avLst>
              <a:gd name="adj1" fmla="val 74594"/>
              <a:gd name="adj2" fmla="val -1357"/>
              <a:gd name="adj3" fmla="val -54325"/>
              <a:gd name="adj4" fmla="val -1544"/>
            </a:avLst>
          </a:prstGeom>
          <a:solidFill>
            <a:schemeClr val="accent1"/>
          </a:solidFill>
          <a:ln w="412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a:t>SEGURIDAD EN EL ENDPOINT</a:t>
            </a:r>
          </a:p>
          <a:p>
            <a:pPr algn="ctr">
              <a:lnSpc>
                <a:spcPct val="90000"/>
              </a:lnSpc>
            </a:pPr>
            <a:r>
              <a:rPr lang="en-US" dirty="0" smtClean="0"/>
              <a:t>CONTROL DE APLICACIONES</a:t>
            </a:r>
          </a:p>
        </p:txBody>
      </p:sp>
      <p:cxnSp>
        <p:nvCxnSpPr>
          <p:cNvPr id="32" name="Straight Arrow Connector 31"/>
          <p:cNvCxnSpPr/>
          <p:nvPr/>
        </p:nvCxnSpPr>
        <p:spPr>
          <a:xfrm flipH="1">
            <a:off x="1718975" y="3258920"/>
            <a:ext cx="3829" cy="827054"/>
          </a:xfrm>
          <a:prstGeom prst="straightConnector1">
            <a:avLst/>
          </a:prstGeom>
          <a:ln w="50800">
            <a:solidFill>
              <a:schemeClr val="accent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721395" y="4571999"/>
            <a:ext cx="4124425" cy="0"/>
          </a:xfrm>
          <a:prstGeom prst="straightConnector1">
            <a:avLst/>
          </a:prstGeom>
          <a:ln w="50800">
            <a:solidFill>
              <a:schemeClr val="accent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2733490" y="5297714"/>
            <a:ext cx="4076045" cy="0"/>
          </a:xfrm>
          <a:prstGeom prst="straightConnector1">
            <a:avLst/>
          </a:prstGeom>
          <a:ln w="50800">
            <a:solidFill>
              <a:schemeClr val="accent1"/>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255141" y="2842101"/>
            <a:ext cx="914400" cy="914400"/>
          </a:xfrm>
          <a:prstGeom prst="rect">
            <a:avLst/>
          </a:prstGeom>
          <a:noFill/>
        </p:spPr>
        <p:txBody>
          <a:bodyPr wrap="none" lIns="0" tIns="0" rIns="0" bIns="0" rtlCol="0">
            <a:noAutofit/>
          </a:bodyPr>
          <a:lstStyle/>
          <a:p>
            <a:pPr>
              <a:lnSpc>
                <a:spcPct val="90000"/>
              </a:lnSpc>
            </a:pPr>
            <a:endParaRPr lang="en-US" dirty="0"/>
          </a:p>
        </p:txBody>
      </p:sp>
    </p:spTree>
    <p:extLst>
      <p:ext uri="{BB962C8B-B14F-4D97-AF65-F5344CB8AC3E}">
        <p14:creationId xmlns:p14="http://schemas.microsoft.com/office/powerpoint/2010/main" val="286858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3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3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6"/>
          <p:cNvSpPr>
            <a:spLocks noGrp="1"/>
          </p:cNvSpPr>
          <p:nvPr>
            <p:ph type="title"/>
          </p:nvPr>
        </p:nvSpPr>
        <p:spPr>
          <a:xfrm>
            <a:off x="608094" y="304800"/>
            <a:ext cx="10945652" cy="838200"/>
          </a:xfrm>
        </p:spPr>
        <p:txBody>
          <a:bodyPr/>
          <a:lstStyle/>
          <a:p>
            <a:r>
              <a:rPr lang="en-US" dirty="0" err="1" smtClean="0"/>
              <a:t>Mejores</a:t>
            </a:r>
            <a:r>
              <a:rPr lang="en-US" dirty="0" smtClean="0"/>
              <a:t> </a:t>
            </a:r>
            <a:r>
              <a:rPr lang="en-US" dirty="0" err="1" smtClean="0"/>
              <a:t>Practicas</a:t>
            </a:r>
            <a:r>
              <a:rPr lang="en-US" dirty="0" smtClean="0"/>
              <a:t> - </a:t>
            </a:r>
            <a:r>
              <a:rPr lang="en-US" dirty="0" err="1" smtClean="0"/>
              <a:t>Preparacion</a:t>
            </a:r>
            <a:endParaRPr lang="es-ES" dirty="0"/>
          </a:p>
        </p:txBody>
      </p:sp>
      <p:cxnSp>
        <p:nvCxnSpPr>
          <p:cNvPr id="19" name="Straight Connector 18"/>
          <p:cNvCxnSpPr/>
          <p:nvPr/>
        </p:nvCxnSpPr>
        <p:spPr>
          <a:xfrm flipV="1">
            <a:off x="608092" y="1143000"/>
            <a:ext cx="10121027" cy="5220"/>
          </a:xfrm>
          <a:prstGeom prst="line">
            <a:avLst/>
          </a:prstGeom>
          <a:ln>
            <a:solidFill>
              <a:srgbClr val="F2B01E"/>
            </a:solidFill>
          </a:ln>
          <a:effectLst/>
        </p:spPr>
        <p:style>
          <a:lnRef idx="2">
            <a:schemeClr val="accent1"/>
          </a:lnRef>
          <a:fillRef idx="0">
            <a:schemeClr val="accent1"/>
          </a:fillRef>
          <a:effectRef idx="1">
            <a:schemeClr val="accent1"/>
          </a:effectRef>
          <a:fontRef idx="minor">
            <a:schemeClr val="tx1"/>
          </a:fontRef>
        </p:style>
      </p:cxnSp>
      <p:sp>
        <p:nvSpPr>
          <p:cNvPr id="20" name="Footer Placeholder 9"/>
          <p:cNvSpPr>
            <a:spLocks noGrp="1"/>
          </p:cNvSpPr>
          <p:nvPr>
            <p:ph type="ftr" sz="quarter" idx="11"/>
          </p:nvPr>
        </p:nvSpPr>
        <p:spPr>
          <a:xfrm>
            <a:off x="608091" y="6329172"/>
            <a:ext cx="5483789" cy="182880"/>
          </a:xfrm>
        </p:spPr>
        <p:txBody>
          <a:bodyPr/>
          <a:lstStyle/>
          <a:p>
            <a:r>
              <a:rPr lang="es-ES" dirty="0" smtClean="0"/>
              <a:t>Copyright © 2016 Symantec </a:t>
            </a:r>
            <a:r>
              <a:rPr lang="es-ES" dirty="0" err="1" smtClean="0"/>
              <a:t>Corporation</a:t>
            </a:r>
            <a:endParaRPr lang="es-ES" dirty="0"/>
          </a:p>
        </p:txBody>
      </p:sp>
      <p:sp>
        <p:nvSpPr>
          <p:cNvPr id="21" name="Text Placeholder 10"/>
          <p:cNvSpPr txBox="1">
            <a:spLocks/>
          </p:cNvSpPr>
          <p:nvPr/>
        </p:nvSpPr>
        <p:spPr>
          <a:xfrm>
            <a:off x="608092" y="1168878"/>
            <a:ext cx="10945654" cy="332118"/>
          </a:xfrm>
          <a:prstGeom prst="rect">
            <a:avLst/>
          </a:prstGeom>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buNone/>
            </a:pPr>
            <a:endParaRPr lang="es-ES" sz="2000" b="1" dirty="0" smtClean="0">
              <a:solidFill>
                <a:schemeClr val="bg1">
                  <a:lumMod val="50000"/>
                </a:schemeClr>
              </a:solidFill>
            </a:endParaRPr>
          </a:p>
        </p:txBody>
      </p:sp>
      <p:sp>
        <p:nvSpPr>
          <p:cNvPr id="7" name="Content Placeholder 2"/>
          <p:cNvSpPr>
            <a:spLocks noGrp="1"/>
          </p:cNvSpPr>
          <p:nvPr>
            <p:ph idx="1"/>
          </p:nvPr>
        </p:nvSpPr>
        <p:spPr>
          <a:xfrm>
            <a:off x="609441" y="1447800"/>
            <a:ext cx="10969943" cy="4495801"/>
          </a:xfrm>
        </p:spPr>
        <p:txBody>
          <a:bodyPr>
            <a:noAutofit/>
          </a:bodyPr>
          <a:lstStyle/>
          <a:p>
            <a:r>
              <a:rPr lang="en-US" b="1" dirty="0" err="1" smtClean="0">
                <a:solidFill>
                  <a:srgbClr val="FFC000"/>
                </a:solidFill>
              </a:rPr>
              <a:t>Educarse</a:t>
            </a:r>
            <a:r>
              <a:rPr lang="en-US" b="1" dirty="0" smtClean="0">
                <a:solidFill>
                  <a:srgbClr val="FFC000"/>
                </a:solidFill>
              </a:rPr>
              <a:t> e </a:t>
            </a:r>
            <a:r>
              <a:rPr lang="en-US" b="1" dirty="0" err="1" smtClean="0">
                <a:solidFill>
                  <a:srgbClr val="FFC000"/>
                </a:solidFill>
              </a:rPr>
              <a:t>Informarse</a:t>
            </a:r>
            <a:r>
              <a:rPr lang="en-US" b="1" dirty="0" smtClean="0">
                <a:solidFill>
                  <a:srgbClr val="FFC000"/>
                </a:solidFill>
              </a:rPr>
              <a:t>: </a:t>
            </a:r>
            <a:r>
              <a:rPr lang="es-ES" dirty="0"/>
              <a:t>Lea sobre </a:t>
            </a:r>
            <a:r>
              <a:rPr lang="es-ES" dirty="0" err="1"/>
              <a:t>ransomware</a:t>
            </a:r>
            <a:r>
              <a:rPr lang="es-ES" dirty="0"/>
              <a:t>, cómo funcionan y cómo se propagan. Asegúrese de que los usuarios sean conscientes de las técnicas que utiliza el malware como los trucos de ingeniería social en los correos electrónicos no deseados</a:t>
            </a:r>
            <a:r>
              <a:rPr lang="es-ES" dirty="0" smtClean="0"/>
              <a:t>. </a:t>
            </a:r>
            <a:r>
              <a:rPr lang="en-US" dirty="0" smtClean="0"/>
              <a:t>Symantec </a:t>
            </a:r>
            <a:r>
              <a:rPr lang="en-US" dirty="0" err="1">
                <a:solidFill>
                  <a:srgbClr val="FFC000"/>
                </a:solidFill>
              </a:rPr>
              <a:t>Deepsight</a:t>
            </a:r>
            <a:r>
              <a:rPr lang="en-US" dirty="0">
                <a:solidFill>
                  <a:srgbClr val="FFC000"/>
                </a:solidFill>
              </a:rPr>
              <a:t> Intelligence </a:t>
            </a:r>
            <a:r>
              <a:rPr lang="en-US" dirty="0" smtClean="0"/>
              <a:t>y el blog de </a:t>
            </a:r>
            <a:r>
              <a:rPr lang="en-US" dirty="0" smtClean="0">
                <a:solidFill>
                  <a:srgbClr val="FFC000"/>
                </a:solidFill>
              </a:rPr>
              <a:t>Symantec Security </a:t>
            </a:r>
            <a:r>
              <a:rPr lang="en-US" dirty="0">
                <a:solidFill>
                  <a:srgbClr val="FFC000"/>
                </a:solidFill>
              </a:rPr>
              <a:t>Response </a:t>
            </a:r>
            <a:r>
              <a:rPr lang="es-ES" dirty="0"/>
              <a:t>proporciona una visión sobre las nuevas amenazas y </a:t>
            </a:r>
            <a:r>
              <a:rPr lang="es-ES" dirty="0" smtClean="0"/>
              <a:t>ataques.</a:t>
            </a:r>
            <a:endParaRPr lang="en-US" dirty="0" smtClean="0"/>
          </a:p>
          <a:p>
            <a:r>
              <a:rPr lang="en-US" b="1" dirty="0" smtClean="0">
                <a:solidFill>
                  <a:srgbClr val="FFC000"/>
                </a:solidFill>
              </a:rPr>
              <a:t>Parches de </a:t>
            </a:r>
            <a:r>
              <a:rPr lang="en-US" b="1" dirty="0">
                <a:solidFill>
                  <a:srgbClr val="FFC000"/>
                </a:solidFill>
              </a:rPr>
              <a:t>software</a:t>
            </a:r>
            <a:r>
              <a:rPr lang="en-US" dirty="0">
                <a:solidFill>
                  <a:srgbClr val="FFC000"/>
                </a:solidFill>
              </a:rPr>
              <a:t>: </a:t>
            </a:r>
            <a:r>
              <a:rPr lang="es-ES" dirty="0" smtClean="0"/>
              <a:t>Uno </a:t>
            </a:r>
            <a:r>
              <a:rPr lang="es-ES" dirty="0"/>
              <a:t>de los métodos más comunes </a:t>
            </a:r>
            <a:r>
              <a:rPr lang="es-ES" dirty="0" smtClean="0"/>
              <a:t>de </a:t>
            </a:r>
            <a:r>
              <a:rPr lang="es-ES" dirty="0" err="1"/>
              <a:t>ransomware</a:t>
            </a:r>
            <a:r>
              <a:rPr lang="es-ES" dirty="0"/>
              <a:t> para </a:t>
            </a:r>
            <a:r>
              <a:rPr lang="es-ES" dirty="0" smtClean="0"/>
              <a:t>hacerse </a:t>
            </a:r>
            <a:r>
              <a:rPr lang="es-ES" dirty="0"/>
              <a:t>camino en un </a:t>
            </a:r>
            <a:r>
              <a:rPr lang="es-ES" dirty="0" smtClean="0"/>
              <a:t>computador </a:t>
            </a:r>
            <a:r>
              <a:rPr lang="es-ES" dirty="0"/>
              <a:t>es a través de </a:t>
            </a:r>
            <a:r>
              <a:rPr lang="es-ES" dirty="0" smtClean="0"/>
              <a:t>drive-</a:t>
            </a:r>
            <a:r>
              <a:rPr lang="es-ES" dirty="0" err="1" smtClean="0"/>
              <a:t>by</a:t>
            </a:r>
            <a:r>
              <a:rPr lang="es-ES" dirty="0" smtClean="0"/>
              <a:t>-</a:t>
            </a:r>
            <a:r>
              <a:rPr lang="es-ES" dirty="0" err="1" smtClean="0"/>
              <a:t>downloads</a:t>
            </a:r>
            <a:r>
              <a:rPr lang="es-ES" dirty="0" smtClean="0"/>
              <a:t> causados </a:t>
            </a:r>
            <a:r>
              <a:rPr lang="es-ES" dirty="0"/>
              <a:t>por </a:t>
            </a:r>
            <a:r>
              <a:rPr lang="es-ES" dirty="0" smtClean="0"/>
              <a:t>sitios </a:t>
            </a:r>
            <a:r>
              <a:rPr lang="es-ES" dirty="0"/>
              <a:t>web </a:t>
            </a:r>
            <a:r>
              <a:rPr lang="es-ES" dirty="0" smtClean="0"/>
              <a:t>visitados accidentalmente y modificados </a:t>
            </a:r>
            <a:r>
              <a:rPr lang="es-ES" dirty="0"/>
              <a:t>con </a:t>
            </a:r>
            <a:r>
              <a:rPr lang="es-ES" dirty="0" err="1"/>
              <a:t>exploits</a:t>
            </a:r>
            <a:endParaRPr lang="en-US" dirty="0" smtClean="0"/>
          </a:p>
          <a:p>
            <a:r>
              <a:rPr lang="en-US" b="1" dirty="0" err="1" smtClean="0">
                <a:solidFill>
                  <a:srgbClr val="FFC000"/>
                </a:solidFill>
              </a:rPr>
              <a:t>Hacer</a:t>
            </a:r>
            <a:r>
              <a:rPr lang="en-US" b="1" dirty="0" smtClean="0">
                <a:solidFill>
                  <a:srgbClr val="FFC000"/>
                </a:solidFill>
              </a:rPr>
              <a:t> Backups y </a:t>
            </a:r>
            <a:r>
              <a:rPr lang="en-US" b="1" dirty="0" err="1" smtClean="0">
                <a:solidFill>
                  <a:srgbClr val="FFC000"/>
                </a:solidFill>
              </a:rPr>
              <a:t>Tener</a:t>
            </a:r>
            <a:r>
              <a:rPr lang="en-US" b="1" dirty="0" smtClean="0">
                <a:solidFill>
                  <a:srgbClr val="FFC000"/>
                </a:solidFill>
              </a:rPr>
              <a:t> un Plan</a:t>
            </a:r>
            <a:r>
              <a:rPr lang="en-US" dirty="0" smtClean="0">
                <a:solidFill>
                  <a:srgbClr val="FFC000"/>
                </a:solidFill>
              </a:rPr>
              <a:t>: </a:t>
            </a:r>
            <a:r>
              <a:rPr lang="es-ES" dirty="0" smtClean="0"/>
              <a:t>Las </a:t>
            </a:r>
            <a:r>
              <a:rPr lang="es-ES" dirty="0"/>
              <a:t>copias de seguridad son también una parte esencial de un plan de continuidad de negocio y recuperación de desastres, que todas las empresas deben </a:t>
            </a:r>
            <a:r>
              <a:rPr lang="es-ES" dirty="0" smtClean="0"/>
              <a:t>tener.</a:t>
            </a:r>
            <a:endParaRPr lang="en-US" dirty="0" smtClean="0"/>
          </a:p>
        </p:txBody>
      </p:sp>
    </p:spTree>
    <p:extLst>
      <p:ext uri="{BB962C8B-B14F-4D97-AF65-F5344CB8AC3E}">
        <p14:creationId xmlns:p14="http://schemas.microsoft.com/office/powerpoint/2010/main" val="58106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6"/>
          <p:cNvSpPr>
            <a:spLocks noGrp="1"/>
          </p:cNvSpPr>
          <p:nvPr>
            <p:ph type="title"/>
          </p:nvPr>
        </p:nvSpPr>
        <p:spPr>
          <a:xfrm>
            <a:off x="608094" y="304800"/>
            <a:ext cx="10945652" cy="838200"/>
          </a:xfrm>
        </p:spPr>
        <p:txBody>
          <a:bodyPr/>
          <a:lstStyle/>
          <a:p>
            <a:r>
              <a:rPr lang="en-US" dirty="0" err="1" smtClean="0"/>
              <a:t>Mejores</a:t>
            </a:r>
            <a:r>
              <a:rPr lang="en-US" dirty="0" smtClean="0"/>
              <a:t> </a:t>
            </a:r>
            <a:r>
              <a:rPr lang="en-US" dirty="0" err="1" smtClean="0"/>
              <a:t>Practicas</a:t>
            </a:r>
            <a:r>
              <a:rPr lang="en-US" dirty="0" smtClean="0"/>
              <a:t> - </a:t>
            </a:r>
            <a:r>
              <a:rPr lang="en-US" dirty="0" err="1" smtClean="0"/>
              <a:t>Proteccion</a:t>
            </a:r>
            <a:endParaRPr lang="es-ES" dirty="0"/>
          </a:p>
        </p:txBody>
      </p:sp>
      <p:cxnSp>
        <p:nvCxnSpPr>
          <p:cNvPr id="19" name="Straight Connector 18"/>
          <p:cNvCxnSpPr/>
          <p:nvPr/>
        </p:nvCxnSpPr>
        <p:spPr>
          <a:xfrm flipV="1">
            <a:off x="608092" y="1143000"/>
            <a:ext cx="10121027" cy="5220"/>
          </a:xfrm>
          <a:prstGeom prst="line">
            <a:avLst/>
          </a:prstGeom>
          <a:ln>
            <a:solidFill>
              <a:srgbClr val="F2B01E"/>
            </a:solidFill>
          </a:ln>
          <a:effectLst/>
        </p:spPr>
        <p:style>
          <a:lnRef idx="2">
            <a:schemeClr val="accent1"/>
          </a:lnRef>
          <a:fillRef idx="0">
            <a:schemeClr val="accent1"/>
          </a:fillRef>
          <a:effectRef idx="1">
            <a:schemeClr val="accent1"/>
          </a:effectRef>
          <a:fontRef idx="minor">
            <a:schemeClr val="tx1"/>
          </a:fontRef>
        </p:style>
      </p:cxnSp>
      <p:sp>
        <p:nvSpPr>
          <p:cNvPr id="20" name="Footer Placeholder 9"/>
          <p:cNvSpPr>
            <a:spLocks noGrp="1"/>
          </p:cNvSpPr>
          <p:nvPr>
            <p:ph type="ftr" sz="quarter" idx="11"/>
          </p:nvPr>
        </p:nvSpPr>
        <p:spPr>
          <a:xfrm>
            <a:off x="608091" y="6329172"/>
            <a:ext cx="5483789" cy="182880"/>
          </a:xfrm>
        </p:spPr>
        <p:txBody>
          <a:bodyPr/>
          <a:lstStyle/>
          <a:p>
            <a:r>
              <a:rPr lang="es-ES" dirty="0" smtClean="0"/>
              <a:t>Copyright © 2016 Symantec </a:t>
            </a:r>
            <a:r>
              <a:rPr lang="es-ES" dirty="0" err="1" smtClean="0"/>
              <a:t>Corporation</a:t>
            </a:r>
            <a:endParaRPr lang="es-ES" dirty="0"/>
          </a:p>
        </p:txBody>
      </p:sp>
      <p:sp>
        <p:nvSpPr>
          <p:cNvPr id="21" name="Text Placeholder 10"/>
          <p:cNvSpPr txBox="1">
            <a:spLocks/>
          </p:cNvSpPr>
          <p:nvPr/>
        </p:nvSpPr>
        <p:spPr>
          <a:xfrm>
            <a:off x="608092" y="1168878"/>
            <a:ext cx="10945654" cy="332118"/>
          </a:xfrm>
          <a:prstGeom prst="rect">
            <a:avLst/>
          </a:prstGeom>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buNone/>
            </a:pPr>
            <a:endParaRPr lang="es-ES" sz="2000" b="1" dirty="0" smtClean="0">
              <a:solidFill>
                <a:schemeClr val="bg1">
                  <a:lumMod val="50000"/>
                </a:schemeClr>
              </a:solidFill>
            </a:endParaRPr>
          </a:p>
        </p:txBody>
      </p:sp>
      <p:sp>
        <p:nvSpPr>
          <p:cNvPr id="8" name="Content Placeholder 2"/>
          <p:cNvSpPr>
            <a:spLocks noGrp="1"/>
          </p:cNvSpPr>
          <p:nvPr>
            <p:ph idx="1"/>
          </p:nvPr>
        </p:nvSpPr>
        <p:spPr>
          <a:xfrm>
            <a:off x="609441" y="1447800"/>
            <a:ext cx="10969943" cy="4724400"/>
          </a:xfrm>
        </p:spPr>
        <p:txBody>
          <a:bodyPr>
            <a:normAutofit/>
          </a:bodyPr>
          <a:lstStyle/>
          <a:p>
            <a:r>
              <a:rPr lang="es-ES" sz="2800" dirty="0" smtClean="0">
                <a:solidFill>
                  <a:srgbClr val="FFC000"/>
                </a:solidFill>
              </a:rPr>
              <a:t>Adoptar una estrategia de seguridad multi-capas </a:t>
            </a:r>
            <a:r>
              <a:rPr lang="es-ES" sz="2800" dirty="0" smtClean="0"/>
              <a:t>minimiza las chances de infección. </a:t>
            </a:r>
          </a:p>
          <a:p>
            <a:pPr lvl="1"/>
            <a:r>
              <a:rPr lang="es-ES" sz="2400" b="1" dirty="0" smtClean="0">
                <a:solidFill>
                  <a:srgbClr val="FFC000"/>
                </a:solidFill>
              </a:rPr>
              <a:t>Sistemas de Email &amp; Web Security </a:t>
            </a:r>
            <a:r>
              <a:rPr lang="es-ES" sz="2400" dirty="0" smtClean="0">
                <a:solidFill>
                  <a:srgbClr val="FFC000"/>
                </a:solidFill>
              </a:rPr>
              <a:t>: </a:t>
            </a:r>
            <a:r>
              <a:rPr lang="es-ES" sz="2400" dirty="0" smtClean="0"/>
              <a:t>(Antispam y AV para Email, Filtrado de contenido Web con análisis antimalware)</a:t>
            </a:r>
          </a:p>
          <a:p>
            <a:pPr lvl="1"/>
            <a:r>
              <a:rPr lang="es-ES" sz="2400" dirty="0" smtClean="0"/>
              <a:t>Use una solución </a:t>
            </a:r>
            <a:r>
              <a:rPr lang="es-ES" sz="2400" b="1" dirty="0" smtClean="0">
                <a:solidFill>
                  <a:srgbClr val="FFC000"/>
                </a:solidFill>
              </a:rPr>
              <a:t>completa de seguridad en el endpoint </a:t>
            </a:r>
          </a:p>
          <a:p>
            <a:pPr lvl="2"/>
            <a:r>
              <a:rPr lang="es-ES" sz="2400" dirty="0" smtClean="0"/>
              <a:t>Que incluya protección de red, como IPS, que ayuda a proteger mucho de estos ataques.</a:t>
            </a:r>
          </a:p>
          <a:p>
            <a:pPr lvl="2"/>
            <a:r>
              <a:rPr lang="es-ES" sz="2400" dirty="0" smtClean="0"/>
              <a:t>Bloquear a los usuarios finales de la posibilidad de ejecutar el software malicioso</a:t>
            </a:r>
          </a:p>
          <a:p>
            <a:pPr lvl="1"/>
            <a:r>
              <a:rPr lang="es-ES" sz="2400" b="1" dirty="0" smtClean="0">
                <a:solidFill>
                  <a:srgbClr val="FFC000"/>
                </a:solidFill>
              </a:rPr>
              <a:t>Use sistemas de Protección contra Amenazas Avanzadas (ATP): </a:t>
            </a:r>
            <a:r>
              <a:rPr lang="es-ES" sz="2400" dirty="0" smtClean="0"/>
              <a:t>esta tecnología aprovechan el uso de sandboxes para estudiar el comportamiento de los ejecutables / archivos adjuntos, etc..</a:t>
            </a:r>
          </a:p>
          <a:p>
            <a:pPr lvl="1"/>
            <a:r>
              <a:rPr lang="es-ES" sz="2400" b="1" dirty="0" smtClean="0">
                <a:solidFill>
                  <a:srgbClr val="FFC000"/>
                </a:solidFill>
              </a:rPr>
              <a:t>Limitar a los usuarios finales acceder a unidades compartidas.</a:t>
            </a:r>
            <a:endParaRPr lang="es-ES" sz="2400" b="1" dirty="0">
              <a:solidFill>
                <a:srgbClr val="FFC000"/>
              </a:solidFill>
            </a:endParaRPr>
          </a:p>
        </p:txBody>
      </p:sp>
    </p:spTree>
    <p:extLst>
      <p:ext uri="{BB962C8B-B14F-4D97-AF65-F5344CB8AC3E}">
        <p14:creationId xmlns:p14="http://schemas.microsoft.com/office/powerpoint/2010/main" val="259154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25344" y="3170805"/>
            <a:ext cx="3571460" cy="3435578"/>
          </a:xfrm>
          <a:prstGeom prst="rect">
            <a:avLst/>
          </a:prstGeom>
          <a:noFill/>
        </p:spPr>
        <p:txBody>
          <a:bodyPr wrap="square" lIns="0" tIns="0" rIns="0" bIns="0" rtlCol="0">
            <a:noAutofit/>
          </a:bodyPr>
          <a:lstStyle/>
          <a:p>
            <a:pPr marL="285121" indent="-285121">
              <a:buClr>
                <a:srgbClr val="0092D2"/>
              </a:buClr>
              <a:buFont typeface="Arial"/>
              <a:buChar char="•"/>
            </a:pPr>
            <a:endParaRPr lang="es-ES" sz="2000" dirty="0">
              <a:solidFill>
                <a:schemeClr val="bg2">
                  <a:lumMod val="50000"/>
                </a:schemeClr>
              </a:solidFill>
            </a:endParaRPr>
          </a:p>
        </p:txBody>
      </p:sp>
      <p:sp>
        <p:nvSpPr>
          <p:cNvPr id="18" name="Title 6"/>
          <p:cNvSpPr>
            <a:spLocks noGrp="1"/>
          </p:cNvSpPr>
          <p:nvPr>
            <p:ph type="title"/>
          </p:nvPr>
        </p:nvSpPr>
        <p:spPr>
          <a:xfrm>
            <a:off x="608094" y="304800"/>
            <a:ext cx="10945652" cy="838200"/>
          </a:xfrm>
        </p:spPr>
        <p:txBody>
          <a:bodyPr/>
          <a:lstStyle/>
          <a:p>
            <a:endParaRPr lang="es-ES" dirty="0"/>
          </a:p>
        </p:txBody>
      </p:sp>
      <p:cxnSp>
        <p:nvCxnSpPr>
          <p:cNvPr id="19" name="Straight Connector 18"/>
          <p:cNvCxnSpPr/>
          <p:nvPr/>
        </p:nvCxnSpPr>
        <p:spPr>
          <a:xfrm flipV="1">
            <a:off x="608092" y="1143000"/>
            <a:ext cx="10121027" cy="5220"/>
          </a:xfrm>
          <a:prstGeom prst="line">
            <a:avLst/>
          </a:prstGeom>
          <a:ln>
            <a:solidFill>
              <a:srgbClr val="F2B01E"/>
            </a:solidFill>
          </a:ln>
          <a:effectLst/>
        </p:spPr>
        <p:style>
          <a:lnRef idx="2">
            <a:schemeClr val="accent1"/>
          </a:lnRef>
          <a:fillRef idx="0">
            <a:schemeClr val="accent1"/>
          </a:fillRef>
          <a:effectRef idx="1">
            <a:schemeClr val="accent1"/>
          </a:effectRef>
          <a:fontRef idx="minor">
            <a:schemeClr val="tx1"/>
          </a:fontRef>
        </p:style>
      </p:cxnSp>
      <p:sp>
        <p:nvSpPr>
          <p:cNvPr id="20" name="Footer Placeholder 9"/>
          <p:cNvSpPr>
            <a:spLocks noGrp="1"/>
          </p:cNvSpPr>
          <p:nvPr>
            <p:ph type="ftr" sz="quarter" idx="11"/>
          </p:nvPr>
        </p:nvSpPr>
        <p:spPr>
          <a:xfrm>
            <a:off x="608091" y="6329172"/>
            <a:ext cx="5483789" cy="182880"/>
          </a:xfrm>
        </p:spPr>
        <p:txBody>
          <a:bodyPr/>
          <a:lstStyle/>
          <a:p>
            <a:r>
              <a:rPr lang="es-ES" dirty="0" smtClean="0"/>
              <a:t>Copyright © 2016 Symantec </a:t>
            </a:r>
            <a:r>
              <a:rPr lang="es-ES" dirty="0" err="1" smtClean="0"/>
              <a:t>Corporation</a:t>
            </a:r>
            <a:endParaRPr lang="es-ES" dirty="0"/>
          </a:p>
        </p:txBody>
      </p:sp>
      <p:sp>
        <p:nvSpPr>
          <p:cNvPr id="21" name="Text Placeholder 10"/>
          <p:cNvSpPr txBox="1">
            <a:spLocks/>
          </p:cNvSpPr>
          <p:nvPr/>
        </p:nvSpPr>
        <p:spPr>
          <a:xfrm>
            <a:off x="608092" y="1168878"/>
            <a:ext cx="10945654" cy="332118"/>
          </a:xfrm>
          <a:prstGeom prst="rect">
            <a:avLst/>
          </a:prstGeom>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buNone/>
            </a:pPr>
            <a:endParaRPr lang="es-ES" sz="2000" b="1" dirty="0" smtClean="0">
              <a:solidFill>
                <a:schemeClr val="bg1">
                  <a:lumMod val="50000"/>
                </a:schemeClr>
              </a:solidFill>
            </a:endParaRPr>
          </a:p>
        </p:txBody>
      </p:sp>
      <p:sp>
        <p:nvSpPr>
          <p:cNvPr id="7" name="Content Placeholder 2"/>
          <p:cNvSpPr>
            <a:spLocks noGrp="1"/>
          </p:cNvSpPr>
          <p:nvPr>
            <p:ph idx="1"/>
          </p:nvPr>
        </p:nvSpPr>
        <p:spPr>
          <a:xfrm>
            <a:off x="609441" y="1447800"/>
            <a:ext cx="10969943" cy="4724400"/>
          </a:xfrm>
        </p:spPr>
        <p:txBody>
          <a:bodyPr>
            <a:normAutofit/>
          </a:bodyPr>
          <a:lstStyle/>
          <a:p>
            <a:r>
              <a:rPr lang="es-ES" sz="2800" dirty="0" smtClean="0">
                <a:solidFill>
                  <a:srgbClr val="FFC000"/>
                </a:solidFill>
              </a:rPr>
              <a:t>Adoptar una estrategia de seguridad multi-capas </a:t>
            </a:r>
            <a:r>
              <a:rPr lang="es-ES" sz="2800" dirty="0" smtClean="0"/>
              <a:t>minimiza las chances de infección. </a:t>
            </a:r>
          </a:p>
          <a:p>
            <a:pPr lvl="1"/>
            <a:r>
              <a:rPr lang="es-ES" sz="2400" dirty="0" smtClean="0">
                <a:solidFill>
                  <a:srgbClr val="FFC000"/>
                </a:solidFill>
              </a:rPr>
              <a:t>Sistemas de Email &amp; Web Security : </a:t>
            </a:r>
            <a:r>
              <a:rPr lang="es-ES" sz="2400" dirty="0" smtClean="0"/>
              <a:t>(Antispam y AV para Email, Filtrado de contenido Web con análisis antimalware)</a:t>
            </a:r>
          </a:p>
          <a:p>
            <a:pPr lvl="1"/>
            <a:r>
              <a:rPr lang="es-ES" sz="2400" dirty="0" smtClean="0"/>
              <a:t>Use una solución </a:t>
            </a:r>
            <a:r>
              <a:rPr lang="es-ES" sz="2400" dirty="0" smtClean="0">
                <a:solidFill>
                  <a:srgbClr val="FFC000"/>
                </a:solidFill>
              </a:rPr>
              <a:t>completa de seguridad en el endpoint </a:t>
            </a:r>
          </a:p>
          <a:p>
            <a:pPr lvl="2"/>
            <a:r>
              <a:rPr lang="es-ES" sz="2400" dirty="0" smtClean="0"/>
              <a:t>Que incluya protección de red, como IPS, que ayuda a proteger mucho de estos ataques.</a:t>
            </a:r>
          </a:p>
          <a:p>
            <a:pPr lvl="2"/>
            <a:r>
              <a:rPr lang="es-ES" sz="2400" dirty="0" smtClean="0">
                <a:solidFill>
                  <a:srgbClr val="FFC000"/>
                </a:solidFill>
              </a:rPr>
              <a:t>Bloquear a los usuarios finales de la posibilidad de ejecutar el software malicioso</a:t>
            </a:r>
            <a:endParaRPr lang="es-ES" sz="2400" dirty="0" smtClean="0"/>
          </a:p>
          <a:p>
            <a:pPr lvl="1"/>
            <a:r>
              <a:rPr lang="es-ES" sz="2400" dirty="0" smtClean="0">
                <a:solidFill>
                  <a:srgbClr val="FFC000"/>
                </a:solidFill>
              </a:rPr>
              <a:t>Use sistemas de Protección contra Amenazas Avanzadas (ATP): </a:t>
            </a:r>
            <a:r>
              <a:rPr lang="es-ES" sz="2400" dirty="0" smtClean="0"/>
              <a:t>esta tecnología aprovechan el uso de sandboxes para estudiar el comportamiento de los ejecutables / archivos adjuntos, etc..</a:t>
            </a:r>
          </a:p>
          <a:p>
            <a:pPr lvl="1"/>
            <a:r>
              <a:rPr lang="es-ES" sz="2400" dirty="0" smtClean="0">
                <a:solidFill>
                  <a:srgbClr val="FFC000"/>
                </a:solidFill>
              </a:rPr>
              <a:t>Limitar a los usuarios finales acceder a unidades compartidas.</a:t>
            </a:r>
            <a:endParaRPr lang="es-ES" sz="2400" dirty="0">
              <a:solidFill>
                <a:srgbClr val="FFC000"/>
              </a:solidFill>
            </a:endParaRPr>
          </a:p>
        </p:txBody>
      </p:sp>
    </p:spTree>
    <p:extLst>
      <p:ext uri="{BB962C8B-B14F-4D97-AF65-F5344CB8AC3E}">
        <p14:creationId xmlns:p14="http://schemas.microsoft.com/office/powerpoint/2010/main" val="413424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6"/>
          <p:cNvSpPr>
            <a:spLocks noGrp="1"/>
          </p:cNvSpPr>
          <p:nvPr>
            <p:ph type="title"/>
          </p:nvPr>
        </p:nvSpPr>
        <p:spPr>
          <a:xfrm>
            <a:off x="608094" y="304800"/>
            <a:ext cx="10945652" cy="838200"/>
          </a:xfrm>
        </p:spPr>
        <p:txBody>
          <a:bodyPr/>
          <a:lstStyle/>
          <a:p>
            <a:r>
              <a:rPr lang="en-US" dirty="0" err="1" smtClean="0"/>
              <a:t>Mejores</a:t>
            </a:r>
            <a:r>
              <a:rPr lang="en-US" dirty="0" smtClean="0"/>
              <a:t> </a:t>
            </a:r>
            <a:r>
              <a:rPr lang="en-US" dirty="0" err="1" smtClean="0"/>
              <a:t>Practicas</a:t>
            </a:r>
            <a:r>
              <a:rPr lang="en-US" dirty="0" smtClean="0"/>
              <a:t> – Si se </a:t>
            </a:r>
            <a:r>
              <a:rPr lang="en-US" dirty="0" err="1" smtClean="0"/>
              <a:t>llegan</a:t>
            </a:r>
            <a:r>
              <a:rPr lang="en-US" dirty="0" smtClean="0"/>
              <a:t> a </a:t>
            </a:r>
            <a:r>
              <a:rPr lang="en-US" dirty="0" err="1" smtClean="0"/>
              <a:t>Infectar</a:t>
            </a:r>
            <a:endParaRPr lang="es-ES" dirty="0"/>
          </a:p>
        </p:txBody>
      </p:sp>
      <p:cxnSp>
        <p:nvCxnSpPr>
          <p:cNvPr id="19" name="Straight Connector 18"/>
          <p:cNvCxnSpPr/>
          <p:nvPr/>
        </p:nvCxnSpPr>
        <p:spPr>
          <a:xfrm flipV="1">
            <a:off x="608092" y="1143000"/>
            <a:ext cx="10121027" cy="5220"/>
          </a:xfrm>
          <a:prstGeom prst="line">
            <a:avLst/>
          </a:prstGeom>
          <a:ln>
            <a:solidFill>
              <a:srgbClr val="F2B01E"/>
            </a:solidFill>
          </a:ln>
          <a:effectLst/>
        </p:spPr>
        <p:style>
          <a:lnRef idx="2">
            <a:schemeClr val="accent1"/>
          </a:lnRef>
          <a:fillRef idx="0">
            <a:schemeClr val="accent1"/>
          </a:fillRef>
          <a:effectRef idx="1">
            <a:schemeClr val="accent1"/>
          </a:effectRef>
          <a:fontRef idx="minor">
            <a:schemeClr val="tx1"/>
          </a:fontRef>
        </p:style>
      </p:cxnSp>
      <p:sp>
        <p:nvSpPr>
          <p:cNvPr id="20" name="Footer Placeholder 9"/>
          <p:cNvSpPr>
            <a:spLocks noGrp="1"/>
          </p:cNvSpPr>
          <p:nvPr>
            <p:ph type="ftr" sz="quarter" idx="11"/>
          </p:nvPr>
        </p:nvSpPr>
        <p:spPr>
          <a:xfrm>
            <a:off x="608091" y="6329172"/>
            <a:ext cx="5483789" cy="182880"/>
          </a:xfrm>
        </p:spPr>
        <p:txBody>
          <a:bodyPr/>
          <a:lstStyle/>
          <a:p>
            <a:r>
              <a:rPr lang="es-ES" dirty="0" smtClean="0"/>
              <a:t>Copyright © 2016 Symantec </a:t>
            </a:r>
            <a:r>
              <a:rPr lang="es-ES" dirty="0" err="1" smtClean="0"/>
              <a:t>Corporation</a:t>
            </a:r>
            <a:endParaRPr lang="es-ES" dirty="0"/>
          </a:p>
        </p:txBody>
      </p:sp>
      <p:sp>
        <p:nvSpPr>
          <p:cNvPr id="21" name="Text Placeholder 10"/>
          <p:cNvSpPr txBox="1">
            <a:spLocks/>
          </p:cNvSpPr>
          <p:nvPr/>
        </p:nvSpPr>
        <p:spPr>
          <a:xfrm>
            <a:off x="608092" y="1168878"/>
            <a:ext cx="10945654" cy="332118"/>
          </a:xfrm>
          <a:prstGeom prst="rect">
            <a:avLst/>
          </a:prstGeom>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buNone/>
            </a:pPr>
            <a:endParaRPr lang="es-ES" sz="2000" b="1" dirty="0" smtClean="0">
              <a:solidFill>
                <a:schemeClr val="bg1">
                  <a:lumMod val="50000"/>
                </a:schemeClr>
              </a:solidFill>
            </a:endParaRPr>
          </a:p>
        </p:txBody>
      </p:sp>
      <p:sp>
        <p:nvSpPr>
          <p:cNvPr id="7" name="Content Placeholder 2"/>
          <p:cNvSpPr>
            <a:spLocks noGrp="1"/>
          </p:cNvSpPr>
          <p:nvPr>
            <p:ph idx="1"/>
          </p:nvPr>
        </p:nvSpPr>
        <p:spPr>
          <a:xfrm>
            <a:off x="609441" y="1447800"/>
            <a:ext cx="10969943" cy="4724400"/>
          </a:xfrm>
        </p:spPr>
        <p:txBody>
          <a:bodyPr>
            <a:normAutofit/>
          </a:bodyPr>
          <a:lstStyle/>
          <a:p>
            <a:r>
              <a:rPr lang="es-ES" sz="3200" b="1" dirty="0"/>
              <a:t>Aislar el equipo infectado antes de que el </a:t>
            </a:r>
            <a:r>
              <a:rPr lang="es-ES" sz="3200" b="1" dirty="0" err="1"/>
              <a:t>ransomware</a:t>
            </a:r>
            <a:r>
              <a:rPr lang="es-ES" sz="3200" b="1" dirty="0"/>
              <a:t> </a:t>
            </a:r>
            <a:r>
              <a:rPr lang="es-ES" sz="3200" b="1" dirty="0" smtClean="0"/>
              <a:t>pueda </a:t>
            </a:r>
            <a:r>
              <a:rPr lang="es-ES" sz="3200" b="1" dirty="0"/>
              <a:t>atacar a unidades de red a la que tiene acceso</a:t>
            </a:r>
          </a:p>
          <a:p>
            <a:r>
              <a:rPr lang="es-ES" sz="3200" b="1" dirty="0"/>
              <a:t>Limpiar la máquina</a:t>
            </a:r>
          </a:p>
          <a:p>
            <a:r>
              <a:rPr lang="es-ES" sz="3200" b="1" dirty="0"/>
              <a:t>Restaurar archivos dañados desde </a:t>
            </a:r>
            <a:r>
              <a:rPr lang="es-ES" sz="3200" b="1" dirty="0" smtClean="0"/>
              <a:t>un buen </a:t>
            </a:r>
            <a:r>
              <a:rPr lang="es-ES" sz="3200" b="1" dirty="0" err="1" smtClean="0"/>
              <a:t>backup</a:t>
            </a:r>
            <a:r>
              <a:rPr lang="es-ES" sz="3200" b="1" dirty="0" smtClean="0"/>
              <a:t> </a:t>
            </a:r>
          </a:p>
          <a:p>
            <a:r>
              <a:rPr lang="es-ES" sz="3200" b="1" dirty="0" smtClean="0"/>
              <a:t>Si </a:t>
            </a:r>
            <a:r>
              <a:rPr lang="es-ES" sz="3200" b="1" dirty="0"/>
              <a:t>ocurre lo peor pedir el apoyo de los expertos que </a:t>
            </a:r>
            <a:r>
              <a:rPr lang="es-ES" sz="3200" b="1" dirty="0" smtClean="0"/>
              <a:t>puedan ayudar </a:t>
            </a:r>
            <a:r>
              <a:rPr lang="es-ES" sz="3200" b="1" dirty="0"/>
              <a:t>a contener y erradicar la infección. </a:t>
            </a:r>
            <a:r>
              <a:rPr lang="en-US" sz="3200" b="1" dirty="0" smtClean="0">
                <a:solidFill>
                  <a:srgbClr val="FFC000"/>
                </a:solidFill>
              </a:rPr>
              <a:t>	</a:t>
            </a:r>
            <a:endParaRPr lang="en-US" sz="3200" b="1" dirty="0"/>
          </a:p>
          <a:p>
            <a:endParaRPr lang="en-US" sz="2800" dirty="0"/>
          </a:p>
          <a:p>
            <a:r>
              <a:rPr lang="is-IS" sz="2800" b="1" dirty="0" smtClean="0"/>
              <a:t>Y …</a:t>
            </a:r>
            <a:endParaRPr lang="en-US" sz="2800" b="1" dirty="0"/>
          </a:p>
          <a:p>
            <a:endParaRPr lang="en-US" sz="2800" dirty="0"/>
          </a:p>
          <a:p>
            <a:endParaRPr lang="en-US" sz="2800" dirty="0"/>
          </a:p>
        </p:txBody>
      </p:sp>
    </p:spTree>
    <p:extLst>
      <p:ext uri="{BB962C8B-B14F-4D97-AF65-F5344CB8AC3E}">
        <p14:creationId xmlns:p14="http://schemas.microsoft.com/office/powerpoint/2010/main" val="209005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6"/>
          <p:cNvSpPr>
            <a:spLocks noGrp="1"/>
          </p:cNvSpPr>
          <p:nvPr>
            <p:ph type="title"/>
          </p:nvPr>
        </p:nvSpPr>
        <p:spPr>
          <a:xfrm>
            <a:off x="608094" y="304800"/>
            <a:ext cx="10945652" cy="838200"/>
          </a:xfrm>
        </p:spPr>
        <p:txBody>
          <a:bodyPr/>
          <a:lstStyle/>
          <a:p>
            <a:r>
              <a:rPr lang="en-US" dirty="0" smtClean="0"/>
              <a:t>Si se </a:t>
            </a:r>
            <a:r>
              <a:rPr lang="en-US" dirty="0" err="1" smtClean="0"/>
              <a:t>llegan</a:t>
            </a:r>
            <a:r>
              <a:rPr lang="en-US" dirty="0" smtClean="0"/>
              <a:t> a </a:t>
            </a:r>
            <a:r>
              <a:rPr lang="en-US" dirty="0" err="1" smtClean="0"/>
              <a:t>Infectar</a:t>
            </a:r>
            <a:endParaRPr lang="es-ES" dirty="0"/>
          </a:p>
        </p:txBody>
      </p:sp>
      <p:cxnSp>
        <p:nvCxnSpPr>
          <p:cNvPr id="19" name="Straight Connector 18"/>
          <p:cNvCxnSpPr/>
          <p:nvPr/>
        </p:nvCxnSpPr>
        <p:spPr>
          <a:xfrm flipV="1">
            <a:off x="608092" y="1143000"/>
            <a:ext cx="10121027" cy="5220"/>
          </a:xfrm>
          <a:prstGeom prst="line">
            <a:avLst/>
          </a:prstGeom>
          <a:ln>
            <a:solidFill>
              <a:srgbClr val="F2B01E"/>
            </a:solidFill>
          </a:ln>
          <a:effectLst/>
        </p:spPr>
        <p:style>
          <a:lnRef idx="2">
            <a:schemeClr val="accent1"/>
          </a:lnRef>
          <a:fillRef idx="0">
            <a:schemeClr val="accent1"/>
          </a:fillRef>
          <a:effectRef idx="1">
            <a:schemeClr val="accent1"/>
          </a:effectRef>
          <a:fontRef idx="minor">
            <a:schemeClr val="tx1"/>
          </a:fontRef>
        </p:style>
      </p:cxnSp>
      <p:sp>
        <p:nvSpPr>
          <p:cNvPr id="20" name="Footer Placeholder 9"/>
          <p:cNvSpPr>
            <a:spLocks noGrp="1"/>
          </p:cNvSpPr>
          <p:nvPr>
            <p:ph type="ftr" sz="quarter" idx="11"/>
          </p:nvPr>
        </p:nvSpPr>
        <p:spPr>
          <a:xfrm>
            <a:off x="608091" y="6329172"/>
            <a:ext cx="5483789" cy="182880"/>
          </a:xfrm>
        </p:spPr>
        <p:txBody>
          <a:bodyPr/>
          <a:lstStyle/>
          <a:p>
            <a:r>
              <a:rPr lang="es-ES" dirty="0" smtClean="0"/>
              <a:t>Copyright © 2016 Symantec </a:t>
            </a:r>
            <a:r>
              <a:rPr lang="es-ES" dirty="0" err="1" smtClean="0"/>
              <a:t>Corporation</a:t>
            </a:r>
            <a:endParaRPr lang="es-ES" dirty="0"/>
          </a:p>
        </p:txBody>
      </p:sp>
      <p:sp>
        <p:nvSpPr>
          <p:cNvPr id="21" name="Text Placeholder 10"/>
          <p:cNvSpPr txBox="1">
            <a:spLocks/>
          </p:cNvSpPr>
          <p:nvPr/>
        </p:nvSpPr>
        <p:spPr>
          <a:xfrm>
            <a:off x="608092" y="1168878"/>
            <a:ext cx="10945654" cy="332118"/>
          </a:xfrm>
          <a:prstGeom prst="rect">
            <a:avLst/>
          </a:prstGeom>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buNone/>
            </a:pPr>
            <a:endParaRPr lang="es-ES" sz="2000" b="1" dirty="0" smtClean="0">
              <a:solidFill>
                <a:schemeClr val="bg1">
                  <a:lumMod val="50000"/>
                </a:schemeClr>
              </a:solidFill>
            </a:endParaRPr>
          </a:p>
        </p:txBody>
      </p:sp>
      <p:sp>
        <p:nvSpPr>
          <p:cNvPr id="8" name="Content Placeholder 2"/>
          <p:cNvSpPr>
            <a:spLocks noGrp="1"/>
          </p:cNvSpPr>
          <p:nvPr>
            <p:ph idx="1"/>
          </p:nvPr>
        </p:nvSpPr>
        <p:spPr>
          <a:xfrm>
            <a:off x="609441" y="1447800"/>
            <a:ext cx="10969943" cy="4495801"/>
          </a:xfrm>
        </p:spPr>
        <p:txBody>
          <a:bodyPr anchor="ctr">
            <a:normAutofit/>
          </a:bodyPr>
          <a:lstStyle/>
          <a:p>
            <a:pPr marL="0" indent="0" algn="ctr">
              <a:buNone/>
            </a:pPr>
            <a:r>
              <a:rPr lang="en-US" sz="6000" b="1" dirty="0" smtClean="0">
                <a:solidFill>
                  <a:srgbClr val="1F96C4"/>
                </a:solidFill>
              </a:rPr>
              <a:t>No </a:t>
            </a:r>
            <a:r>
              <a:rPr lang="en-US" sz="6000" b="1" dirty="0" err="1" smtClean="0">
                <a:solidFill>
                  <a:srgbClr val="1F96C4"/>
                </a:solidFill>
              </a:rPr>
              <a:t>Paguen</a:t>
            </a:r>
            <a:r>
              <a:rPr lang="en-US" sz="6000" b="1" dirty="0" smtClean="0">
                <a:solidFill>
                  <a:srgbClr val="1F96C4"/>
                </a:solidFill>
              </a:rPr>
              <a:t> el </a:t>
            </a:r>
            <a:r>
              <a:rPr lang="en-US" sz="6000" b="1" dirty="0" err="1">
                <a:solidFill>
                  <a:srgbClr val="1F96C4"/>
                </a:solidFill>
              </a:rPr>
              <a:t>R</a:t>
            </a:r>
            <a:r>
              <a:rPr lang="en-US" sz="6000" b="1" dirty="0" err="1" smtClean="0">
                <a:solidFill>
                  <a:srgbClr val="1F96C4"/>
                </a:solidFill>
              </a:rPr>
              <a:t>escate</a:t>
            </a:r>
            <a:endParaRPr lang="en-US" sz="6000" dirty="0">
              <a:solidFill>
                <a:srgbClr val="1F96C4"/>
              </a:solidFill>
            </a:endParaRPr>
          </a:p>
        </p:txBody>
      </p:sp>
    </p:spTree>
    <p:extLst>
      <p:ext uri="{BB962C8B-B14F-4D97-AF65-F5344CB8AC3E}">
        <p14:creationId xmlns:p14="http://schemas.microsoft.com/office/powerpoint/2010/main" val="172010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3193748138"/>
              </p:ext>
            </p:extLst>
          </p:nvPr>
        </p:nvGraphicFramePr>
        <p:xfrm>
          <a:off x="2347119" y="1752600"/>
          <a:ext cx="6858000" cy="4578325"/>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6"/>
          <p:cNvSpPr>
            <a:spLocks noGrp="1"/>
          </p:cNvSpPr>
          <p:nvPr>
            <p:ph type="title"/>
          </p:nvPr>
        </p:nvSpPr>
        <p:spPr>
          <a:xfrm>
            <a:off x="608094" y="304800"/>
            <a:ext cx="10945652" cy="838200"/>
          </a:xfrm>
        </p:spPr>
        <p:txBody>
          <a:bodyPr/>
          <a:lstStyle/>
          <a:p>
            <a:r>
              <a:rPr lang="en-US" dirty="0" err="1" smtClean="0"/>
              <a:t>Precios</a:t>
            </a:r>
            <a:r>
              <a:rPr lang="en-US" dirty="0" smtClean="0"/>
              <a:t> del </a:t>
            </a:r>
            <a:r>
              <a:rPr lang="en-US" dirty="0" err="1" smtClean="0"/>
              <a:t>Rescate</a:t>
            </a:r>
            <a:r>
              <a:rPr lang="en-US" dirty="0" smtClean="0"/>
              <a:t> </a:t>
            </a:r>
            <a:r>
              <a:rPr lang="en-US" dirty="0" err="1" smtClean="0"/>
              <a:t>en</a:t>
            </a:r>
            <a:r>
              <a:rPr lang="en-US" dirty="0" smtClean="0"/>
              <a:t> </a:t>
            </a:r>
            <a:r>
              <a:rPr lang="en-US" dirty="0" err="1" smtClean="0"/>
              <a:t>Incremento</a:t>
            </a:r>
            <a:endParaRPr lang="es-ES" dirty="0"/>
          </a:p>
        </p:txBody>
      </p:sp>
      <p:sp>
        <p:nvSpPr>
          <p:cNvPr id="10" name="Footer Placeholder 9"/>
          <p:cNvSpPr>
            <a:spLocks noGrp="1"/>
          </p:cNvSpPr>
          <p:nvPr>
            <p:ph type="ftr" sz="quarter" idx="11"/>
          </p:nvPr>
        </p:nvSpPr>
        <p:spPr>
          <a:xfrm>
            <a:off x="608091" y="6329172"/>
            <a:ext cx="5483789" cy="182880"/>
          </a:xfrm>
        </p:spPr>
        <p:txBody>
          <a:bodyPr/>
          <a:lstStyle/>
          <a:p>
            <a:r>
              <a:rPr lang="es-ES" dirty="0" smtClean="0"/>
              <a:t>Copyright © 2016 Symantec </a:t>
            </a:r>
            <a:r>
              <a:rPr lang="es-ES" dirty="0" err="1" smtClean="0"/>
              <a:t>Corporation</a:t>
            </a:r>
            <a:endParaRPr lang="es-ES" dirty="0"/>
          </a:p>
        </p:txBody>
      </p:sp>
      <p:sp>
        <p:nvSpPr>
          <p:cNvPr id="11" name="Text Placeholder 10"/>
          <p:cNvSpPr txBox="1">
            <a:spLocks/>
          </p:cNvSpPr>
          <p:nvPr/>
        </p:nvSpPr>
        <p:spPr>
          <a:xfrm>
            <a:off x="608092" y="1168878"/>
            <a:ext cx="10945654" cy="332118"/>
          </a:xfrm>
          <a:prstGeom prst="rect">
            <a:avLst/>
          </a:prstGeom>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buNone/>
            </a:pPr>
            <a:r>
              <a:rPr lang="es-ES" sz="2000" b="1" dirty="0">
                <a:solidFill>
                  <a:schemeClr val="bg1">
                    <a:lumMod val="50000"/>
                  </a:schemeClr>
                </a:solidFill>
              </a:rPr>
              <a:t>La voluntad de pagar está haciendo subir el costo del rescate</a:t>
            </a:r>
            <a:endParaRPr lang="es-ES" sz="2000" b="1" dirty="0" smtClean="0">
              <a:solidFill>
                <a:schemeClr val="bg1">
                  <a:lumMod val="50000"/>
                </a:schemeClr>
              </a:solidFill>
            </a:endParaRPr>
          </a:p>
        </p:txBody>
      </p:sp>
      <p:cxnSp>
        <p:nvCxnSpPr>
          <p:cNvPr id="12" name="Straight Connector 11"/>
          <p:cNvCxnSpPr/>
          <p:nvPr/>
        </p:nvCxnSpPr>
        <p:spPr>
          <a:xfrm flipV="1">
            <a:off x="608092" y="1143000"/>
            <a:ext cx="10121027" cy="5220"/>
          </a:xfrm>
          <a:prstGeom prst="line">
            <a:avLst/>
          </a:prstGeom>
          <a:ln>
            <a:solidFill>
              <a:srgbClr val="F2B01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573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 y="7592"/>
            <a:ext cx="12161838" cy="8075460"/>
          </a:xfrm>
          <a:prstGeom prst="rect">
            <a:avLst/>
          </a:prstGeom>
        </p:spPr>
      </p:pic>
      <p:sp>
        <p:nvSpPr>
          <p:cNvPr id="4" name="Title 3"/>
          <p:cNvSpPr>
            <a:spLocks noGrp="1"/>
          </p:cNvSpPr>
          <p:nvPr>
            <p:ph type="title"/>
          </p:nvPr>
        </p:nvSpPr>
        <p:spPr>
          <a:xfrm>
            <a:off x="617755" y="5770130"/>
            <a:ext cx="10945337" cy="695764"/>
          </a:xfrm>
          <a:solidFill>
            <a:schemeClr val="bg1">
              <a:lumMod val="50000"/>
            </a:schemeClr>
          </a:solidFill>
        </p:spPr>
        <p:txBody>
          <a:bodyPr/>
          <a:lstStyle/>
          <a:p>
            <a:r>
              <a:rPr lang="es-ES" sz="4390" dirty="0">
                <a:solidFill>
                  <a:srgbClr val="FFC000"/>
                </a:solidFill>
              </a:rPr>
              <a:t>Pagar el rescate pone una </a:t>
            </a:r>
            <a:r>
              <a:rPr lang="es-ES" sz="4390" dirty="0" smtClean="0">
                <a:solidFill>
                  <a:srgbClr val="FFC000"/>
                </a:solidFill>
              </a:rPr>
              <a:t>marca </a:t>
            </a:r>
            <a:r>
              <a:rPr lang="es-ES" sz="4390" dirty="0">
                <a:solidFill>
                  <a:srgbClr val="FFC000"/>
                </a:solidFill>
              </a:rPr>
              <a:t>en su puerta</a:t>
            </a:r>
            <a:endParaRPr lang="en-US" sz="4390" dirty="0">
              <a:solidFill>
                <a:srgbClr val="FFC000"/>
              </a:solidFill>
            </a:endParaRPr>
          </a:p>
        </p:txBody>
      </p:sp>
      <p:sp>
        <p:nvSpPr>
          <p:cNvPr id="2" name="Slide Number Placeholder 1"/>
          <p:cNvSpPr>
            <a:spLocks noGrp="1"/>
          </p:cNvSpPr>
          <p:nvPr>
            <p:ph type="sldNum" sz="quarter" idx="4294967295"/>
          </p:nvPr>
        </p:nvSpPr>
        <p:spPr>
          <a:xfrm>
            <a:off x="11453047" y="7758834"/>
            <a:ext cx="523829" cy="182475"/>
          </a:xfrm>
          <a:prstGeom prst="rect">
            <a:avLst/>
          </a:prstGeom>
        </p:spPr>
        <p:txBody>
          <a:bodyPr anchor="ctr"/>
          <a:lstStyle/>
          <a:p>
            <a:fld id="{C51EAA63-D034-42AE-91FA-B13B9518C7BE}" type="slidenum">
              <a:rPr lang="en-US" smtClean="0"/>
              <a:pPr/>
              <a:t>28</a:t>
            </a:fld>
            <a:endParaRPr lang="en-US" dirty="0"/>
          </a:p>
        </p:txBody>
      </p:sp>
      <p:sp>
        <p:nvSpPr>
          <p:cNvPr id="3" name="Footer Placeholder 2"/>
          <p:cNvSpPr>
            <a:spLocks noGrp="1"/>
          </p:cNvSpPr>
          <p:nvPr>
            <p:ph type="ftr" sz="quarter" idx="4294967295"/>
          </p:nvPr>
        </p:nvSpPr>
        <p:spPr>
          <a:xfrm>
            <a:off x="608090" y="6546283"/>
            <a:ext cx="3343513" cy="182475"/>
          </a:xfrm>
          <a:prstGeom prst="rect">
            <a:avLst/>
          </a:prstGeom>
        </p:spPr>
        <p:txBody>
          <a:bodyPr/>
          <a:lstStyle/>
          <a:p>
            <a:endParaRPr lang="en-US" sz="898" dirty="0">
              <a:solidFill>
                <a:srgbClr val="0092D1"/>
              </a:solidFill>
            </a:endParaRPr>
          </a:p>
        </p:txBody>
      </p:sp>
    </p:spTree>
    <p:extLst>
      <p:ext uri="{BB962C8B-B14F-4D97-AF65-F5344CB8AC3E}">
        <p14:creationId xmlns:p14="http://schemas.microsoft.com/office/powerpoint/2010/main" val="315295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25344" y="3170805"/>
            <a:ext cx="3571460" cy="3435578"/>
          </a:xfrm>
          <a:prstGeom prst="rect">
            <a:avLst/>
          </a:prstGeom>
          <a:noFill/>
        </p:spPr>
        <p:txBody>
          <a:bodyPr wrap="square" lIns="0" tIns="0" rIns="0" bIns="0" rtlCol="0">
            <a:noAutofit/>
          </a:bodyPr>
          <a:lstStyle/>
          <a:p>
            <a:pPr marL="285121" indent="-285121">
              <a:buClr>
                <a:srgbClr val="0092D2"/>
              </a:buClr>
              <a:buFont typeface="Arial"/>
              <a:buChar char="•"/>
            </a:pPr>
            <a:endParaRPr lang="es-ES" sz="2000" dirty="0">
              <a:solidFill>
                <a:schemeClr val="bg2">
                  <a:lumMod val="50000"/>
                </a:schemeClr>
              </a:solidFill>
            </a:endParaRPr>
          </a:p>
        </p:txBody>
      </p:sp>
      <p:sp>
        <p:nvSpPr>
          <p:cNvPr id="18" name="Title 6"/>
          <p:cNvSpPr>
            <a:spLocks noGrp="1"/>
          </p:cNvSpPr>
          <p:nvPr>
            <p:ph type="title"/>
          </p:nvPr>
        </p:nvSpPr>
        <p:spPr>
          <a:xfrm>
            <a:off x="608094" y="304800"/>
            <a:ext cx="10945652" cy="838200"/>
          </a:xfrm>
        </p:spPr>
        <p:txBody>
          <a:bodyPr/>
          <a:lstStyle/>
          <a:p>
            <a:r>
              <a:rPr lang="en-US" dirty="0" smtClean="0"/>
              <a:t>La Cadena de </a:t>
            </a:r>
            <a:r>
              <a:rPr lang="en-US" dirty="0" err="1" smtClean="0"/>
              <a:t>Ataque</a:t>
            </a:r>
            <a:r>
              <a:rPr lang="en-US" dirty="0" smtClean="0"/>
              <a:t> de Ransomware</a:t>
            </a:r>
            <a:endParaRPr lang="es-ES" dirty="0"/>
          </a:p>
        </p:txBody>
      </p:sp>
      <p:cxnSp>
        <p:nvCxnSpPr>
          <p:cNvPr id="19" name="Straight Connector 18"/>
          <p:cNvCxnSpPr/>
          <p:nvPr/>
        </p:nvCxnSpPr>
        <p:spPr>
          <a:xfrm flipV="1">
            <a:off x="608092" y="1143000"/>
            <a:ext cx="10121027" cy="5220"/>
          </a:xfrm>
          <a:prstGeom prst="line">
            <a:avLst/>
          </a:prstGeom>
          <a:ln>
            <a:solidFill>
              <a:srgbClr val="F2B01E"/>
            </a:solidFill>
          </a:ln>
          <a:effectLst/>
        </p:spPr>
        <p:style>
          <a:lnRef idx="2">
            <a:schemeClr val="accent1"/>
          </a:lnRef>
          <a:fillRef idx="0">
            <a:schemeClr val="accent1"/>
          </a:fillRef>
          <a:effectRef idx="1">
            <a:schemeClr val="accent1"/>
          </a:effectRef>
          <a:fontRef idx="minor">
            <a:schemeClr val="tx1"/>
          </a:fontRef>
        </p:style>
      </p:cxnSp>
      <p:sp>
        <p:nvSpPr>
          <p:cNvPr id="20" name="Footer Placeholder 9"/>
          <p:cNvSpPr>
            <a:spLocks noGrp="1"/>
          </p:cNvSpPr>
          <p:nvPr>
            <p:ph type="ftr" sz="quarter" idx="11"/>
          </p:nvPr>
        </p:nvSpPr>
        <p:spPr>
          <a:xfrm>
            <a:off x="608091" y="6329172"/>
            <a:ext cx="5483789" cy="182880"/>
          </a:xfrm>
        </p:spPr>
        <p:txBody>
          <a:bodyPr/>
          <a:lstStyle/>
          <a:p>
            <a:r>
              <a:rPr lang="es-ES" dirty="0" smtClean="0"/>
              <a:t>Copyright © 2016 Symantec </a:t>
            </a:r>
            <a:r>
              <a:rPr lang="es-ES" dirty="0" err="1" smtClean="0"/>
              <a:t>Corporation</a:t>
            </a:r>
            <a:endParaRPr lang="es-ES" dirty="0"/>
          </a:p>
        </p:txBody>
      </p:sp>
      <p:sp>
        <p:nvSpPr>
          <p:cNvPr id="21" name="Text Placeholder 10"/>
          <p:cNvSpPr txBox="1">
            <a:spLocks/>
          </p:cNvSpPr>
          <p:nvPr/>
        </p:nvSpPr>
        <p:spPr>
          <a:xfrm>
            <a:off x="608092" y="1168878"/>
            <a:ext cx="10945654" cy="332118"/>
          </a:xfrm>
          <a:prstGeom prst="rect">
            <a:avLst/>
          </a:prstGeom>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buNone/>
            </a:pPr>
            <a:endParaRPr lang="es-ES" sz="2000" b="1" dirty="0" smtClean="0">
              <a:solidFill>
                <a:schemeClr val="bg1">
                  <a:lumMod val="50000"/>
                </a:schemeClr>
              </a:solidFill>
            </a:endParaRPr>
          </a:p>
        </p:txBody>
      </p:sp>
      <p:sp>
        <p:nvSpPr>
          <p:cNvPr id="8" name="Rectangle 7"/>
          <p:cNvSpPr/>
          <p:nvPr/>
        </p:nvSpPr>
        <p:spPr bwMode="gray">
          <a:xfrm>
            <a:off x="899319" y="1371600"/>
            <a:ext cx="1905000" cy="1447800"/>
          </a:xfrm>
          <a:prstGeom prst="rect">
            <a:avLst/>
          </a:prstGeom>
          <a:solidFill>
            <a:schemeClr val="tx1"/>
          </a:solid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9" name="Rectangle 8"/>
          <p:cNvSpPr/>
          <p:nvPr/>
        </p:nvSpPr>
        <p:spPr bwMode="gray">
          <a:xfrm>
            <a:off x="899320" y="2935515"/>
            <a:ext cx="1905000" cy="351656"/>
          </a:xfrm>
          <a:prstGeom prst="rect">
            <a:avLst/>
          </a:prstGeom>
          <a:solidFill>
            <a:srgbClr val="FFC000">
              <a:alpha val="80000"/>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b="1" dirty="0" smtClean="0">
                <a:solidFill>
                  <a:schemeClr val="bg1"/>
                </a:solidFill>
                <a:latin typeface="Arial" pitchFamily="34" charset="0"/>
                <a:cs typeface="Arial" pitchFamily="34" charset="0"/>
              </a:rPr>
              <a:t>1. </a:t>
            </a:r>
            <a:r>
              <a:rPr lang="en-US" sz="1400" b="1" dirty="0" err="1" smtClean="0">
                <a:solidFill>
                  <a:schemeClr val="bg1"/>
                </a:solidFill>
                <a:latin typeface="Arial" pitchFamily="34" charset="0"/>
                <a:cs typeface="Arial" pitchFamily="34" charset="0"/>
              </a:rPr>
              <a:t>Envio</a:t>
            </a:r>
            <a:r>
              <a:rPr lang="en-US" sz="1400" b="1" dirty="0" smtClean="0">
                <a:solidFill>
                  <a:schemeClr val="bg1"/>
                </a:solidFill>
                <a:latin typeface="Arial" pitchFamily="34" charset="0"/>
                <a:cs typeface="Arial" pitchFamily="34" charset="0"/>
              </a:rPr>
              <a:t> de Malware</a:t>
            </a:r>
            <a:endParaRPr lang="en-US" sz="1400" b="1" dirty="0">
              <a:solidFill>
                <a:schemeClr val="bg1"/>
              </a:solidFill>
              <a:latin typeface="Arial" pitchFamily="34" charset="0"/>
              <a:cs typeface="Arial" pitchFamily="34" charset="0"/>
            </a:endParaRPr>
          </a:p>
        </p:txBody>
      </p:sp>
      <p:sp>
        <p:nvSpPr>
          <p:cNvPr id="10" name="Rectangle 9"/>
          <p:cNvSpPr/>
          <p:nvPr/>
        </p:nvSpPr>
        <p:spPr bwMode="gray">
          <a:xfrm>
            <a:off x="899319" y="4374046"/>
            <a:ext cx="1905000" cy="1447800"/>
          </a:xfrm>
          <a:prstGeom prst="rect">
            <a:avLst/>
          </a:prstGeom>
          <a:solidFill>
            <a:schemeClr val="tx1"/>
          </a:solid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1" name="Rectangle 10"/>
          <p:cNvSpPr/>
          <p:nvPr/>
        </p:nvSpPr>
        <p:spPr bwMode="gray">
          <a:xfrm>
            <a:off x="899320" y="5943600"/>
            <a:ext cx="2057399" cy="382302"/>
          </a:xfrm>
          <a:prstGeom prst="rect">
            <a:avLst/>
          </a:prstGeom>
          <a:solidFill>
            <a:srgbClr val="FFC000">
              <a:alpha val="80000"/>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b="1" dirty="0" smtClean="0">
                <a:solidFill>
                  <a:schemeClr val="bg1"/>
                </a:solidFill>
                <a:latin typeface="Arial" pitchFamily="34" charset="0"/>
                <a:cs typeface="Arial" pitchFamily="34" charset="0"/>
              </a:rPr>
              <a:t>2. Malware </a:t>
            </a:r>
            <a:r>
              <a:rPr lang="en-US" sz="1400" b="1" dirty="0" err="1" smtClean="0">
                <a:solidFill>
                  <a:schemeClr val="bg1"/>
                </a:solidFill>
                <a:latin typeface="Arial" pitchFamily="34" charset="0"/>
                <a:cs typeface="Arial" pitchFamily="34" charset="0"/>
              </a:rPr>
              <a:t>instalado</a:t>
            </a:r>
            <a:endParaRPr lang="en-US" sz="1400" b="1" dirty="0">
              <a:solidFill>
                <a:schemeClr val="bg1"/>
              </a:solidFill>
              <a:latin typeface="Arial" pitchFamily="34" charset="0"/>
              <a:cs typeface="Arial" pitchFamily="34" charset="0"/>
            </a:endParaRPr>
          </a:p>
        </p:txBody>
      </p:sp>
      <p:cxnSp>
        <p:nvCxnSpPr>
          <p:cNvPr id="12" name="Straight Arrow Connector 11"/>
          <p:cNvCxnSpPr/>
          <p:nvPr/>
        </p:nvCxnSpPr>
        <p:spPr>
          <a:xfrm flipH="1">
            <a:off x="1840485" y="3374569"/>
            <a:ext cx="3829" cy="827054"/>
          </a:xfrm>
          <a:prstGeom prst="straightConnector1">
            <a:avLst/>
          </a:prstGeom>
          <a:ln w="50800">
            <a:solidFill>
              <a:schemeClr val="accent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860302" y="4705044"/>
            <a:ext cx="4124425" cy="0"/>
          </a:xfrm>
          <a:prstGeom prst="straightConnector1">
            <a:avLst/>
          </a:prstGeom>
          <a:ln w="50800">
            <a:solidFill>
              <a:schemeClr val="accent1"/>
            </a:solidFill>
            <a:miter lim="800000"/>
            <a:tailEnd type="arrow"/>
          </a:ln>
        </p:spPr>
        <p:style>
          <a:lnRef idx="1">
            <a:schemeClr val="accent1"/>
          </a:lnRef>
          <a:fillRef idx="0">
            <a:schemeClr val="accent1"/>
          </a:fillRef>
          <a:effectRef idx="0">
            <a:schemeClr val="accent1"/>
          </a:effectRef>
          <a:fontRef idx="minor">
            <a:schemeClr val="tx1"/>
          </a:fontRef>
        </p:style>
      </p:cxnSp>
      <p:pic>
        <p:nvPicPr>
          <p:cNvPr id="15" name="Picture 14" descr="eaeth.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9607" y="1700784"/>
            <a:ext cx="1066800" cy="1066800"/>
          </a:xfrm>
          <a:prstGeom prst="rect">
            <a:avLst/>
          </a:prstGeom>
        </p:spPr>
      </p:pic>
      <p:pic>
        <p:nvPicPr>
          <p:cNvPr id="16" name="Picture 15" descr="envelope-308015_960_720.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9903" y="1447800"/>
            <a:ext cx="762000" cy="791689"/>
          </a:xfrm>
          <a:prstGeom prst="rect">
            <a:avLst/>
          </a:prstGeom>
        </p:spPr>
      </p:pic>
      <p:pic>
        <p:nvPicPr>
          <p:cNvPr id="17" name="Picture 16" descr="biohazard-hazard-poison-toxic-biological.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52303" y="1676400"/>
            <a:ext cx="486060" cy="457200"/>
          </a:xfrm>
          <a:prstGeom prst="rect">
            <a:avLst/>
          </a:prstGeom>
        </p:spPr>
      </p:pic>
      <p:pic>
        <p:nvPicPr>
          <p:cNvPr id="22" name="Picture 21" descr="computer_pc_PNG7702.png"/>
          <p:cNvPicPr>
            <a:picLocks noChangeAspect="1"/>
          </p:cNvPicPr>
          <p:nvPr/>
        </p:nvPicPr>
        <p:blipFill>
          <a:blip r:embed="rId6"/>
          <a:stretch>
            <a:fillRect/>
          </a:stretch>
        </p:blipFill>
        <p:spPr>
          <a:xfrm>
            <a:off x="1076103" y="4537017"/>
            <a:ext cx="1524000" cy="1133707"/>
          </a:xfrm>
          <a:prstGeom prst="rect">
            <a:avLst/>
          </a:prstGeom>
        </p:spPr>
      </p:pic>
      <p:pic>
        <p:nvPicPr>
          <p:cNvPr id="23" name="Picture 22" descr="download.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10087" y="4607121"/>
            <a:ext cx="579120" cy="579120"/>
          </a:xfrm>
          <a:prstGeom prst="rect">
            <a:avLst/>
          </a:prstGeom>
        </p:spPr>
      </p:pic>
      <p:grpSp>
        <p:nvGrpSpPr>
          <p:cNvPr id="24" name="Group 23"/>
          <p:cNvGrpSpPr/>
          <p:nvPr/>
        </p:nvGrpSpPr>
        <p:grpSpPr>
          <a:xfrm>
            <a:off x="6995319" y="4364488"/>
            <a:ext cx="2189161" cy="1953747"/>
            <a:chOff x="6856412" y="4231443"/>
            <a:chExt cx="2189161" cy="1953747"/>
          </a:xfrm>
        </p:grpSpPr>
        <p:sp>
          <p:nvSpPr>
            <p:cNvPr id="25" name="Rectangle 24"/>
            <p:cNvSpPr/>
            <p:nvPr/>
          </p:nvSpPr>
          <p:spPr bwMode="gray">
            <a:xfrm>
              <a:off x="6929061" y="4231443"/>
              <a:ext cx="1905000" cy="1447800"/>
            </a:xfrm>
            <a:prstGeom prst="rect">
              <a:avLst/>
            </a:prstGeom>
            <a:solidFill>
              <a:schemeClr val="tx1"/>
            </a:solid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6" name="Rectangle 25"/>
            <p:cNvSpPr/>
            <p:nvPr/>
          </p:nvSpPr>
          <p:spPr bwMode="gray">
            <a:xfrm>
              <a:off x="6856412" y="5886755"/>
              <a:ext cx="2189161" cy="298435"/>
            </a:xfrm>
            <a:prstGeom prst="rect">
              <a:avLst/>
            </a:prstGeom>
            <a:solidFill>
              <a:srgbClr val="FFC000">
                <a:alpha val="80000"/>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b="1" dirty="0" smtClean="0">
                  <a:solidFill>
                    <a:schemeClr val="bg1"/>
                  </a:solidFill>
                  <a:latin typeface="Arial" pitchFamily="34" charset="0"/>
                  <a:cs typeface="Arial" pitchFamily="34" charset="0"/>
                </a:rPr>
                <a:t>3. </a:t>
              </a:r>
              <a:r>
                <a:rPr lang="en-US" sz="1400" b="1" dirty="0" err="1" smtClean="0">
                  <a:solidFill>
                    <a:schemeClr val="bg1"/>
                  </a:solidFill>
                  <a:latin typeface="Arial" pitchFamily="34" charset="0"/>
                  <a:cs typeface="Arial" pitchFamily="34" charset="0"/>
                </a:rPr>
                <a:t>Llamada</a:t>
              </a:r>
              <a:r>
                <a:rPr lang="en-US" sz="1400" b="1" dirty="0" smtClean="0">
                  <a:solidFill>
                    <a:schemeClr val="bg1"/>
                  </a:solidFill>
                  <a:latin typeface="Arial" pitchFamily="34" charset="0"/>
                  <a:cs typeface="Arial" pitchFamily="34" charset="0"/>
                </a:rPr>
                <a:t> C&amp;C Server</a:t>
              </a:r>
              <a:endParaRPr lang="en-US" sz="1400" b="1" dirty="0">
                <a:solidFill>
                  <a:schemeClr val="bg1"/>
                </a:solidFill>
                <a:latin typeface="Arial" pitchFamily="34" charset="0"/>
                <a:cs typeface="Arial" pitchFamily="34" charset="0"/>
              </a:endParaRPr>
            </a:p>
          </p:txBody>
        </p:sp>
        <p:pic>
          <p:nvPicPr>
            <p:cNvPr id="27" name="Picture 26" descr="Server_Remix_1_by_Merlin2525.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38270" y="4428310"/>
              <a:ext cx="838200" cy="1123216"/>
            </a:xfrm>
            <a:prstGeom prst="rect">
              <a:avLst/>
            </a:prstGeom>
          </p:spPr>
        </p:pic>
      </p:grpSp>
      <p:grpSp>
        <p:nvGrpSpPr>
          <p:cNvPr id="28" name="Group 27"/>
          <p:cNvGrpSpPr/>
          <p:nvPr/>
        </p:nvGrpSpPr>
        <p:grpSpPr>
          <a:xfrm>
            <a:off x="8562348" y="3185881"/>
            <a:ext cx="1905001" cy="1927666"/>
            <a:chOff x="8423441" y="3052836"/>
            <a:chExt cx="1905001" cy="1927666"/>
          </a:xfrm>
        </p:grpSpPr>
        <p:sp>
          <p:nvSpPr>
            <p:cNvPr id="29" name="Rectangle 28"/>
            <p:cNvSpPr/>
            <p:nvPr/>
          </p:nvSpPr>
          <p:spPr bwMode="gray">
            <a:xfrm>
              <a:off x="8423441" y="3052836"/>
              <a:ext cx="1905000" cy="1447800"/>
            </a:xfrm>
            <a:prstGeom prst="rect">
              <a:avLst/>
            </a:prstGeom>
            <a:solidFill>
              <a:schemeClr val="tx1"/>
            </a:solid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0" name="Rectangle 29"/>
            <p:cNvSpPr/>
            <p:nvPr/>
          </p:nvSpPr>
          <p:spPr bwMode="gray">
            <a:xfrm>
              <a:off x="8423442" y="4628846"/>
              <a:ext cx="1905000" cy="351656"/>
            </a:xfrm>
            <a:prstGeom prst="rect">
              <a:avLst/>
            </a:prstGeom>
            <a:solidFill>
              <a:srgbClr val="FFC000">
                <a:alpha val="80000"/>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b="1" dirty="0" smtClean="0">
                  <a:solidFill>
                    <a:schemeClr val="bg1"/>
                  </a:solidFill>
                  <a:latin typeface="Arial" pitchFamily="34" charset="0"/>
                  <a:cs typeface="Arial" pitchFamily="34" charset="0"/>
                </a:rPr>
                <a:t>4. </a:t>
              </a:r>
              <a:r>
                <a:rPr lang="en-US" sz="1400" b="1" dirty="0" err="1" smtClean="0">
                  <a:solidFill>
                    <a:schemeClr val="bg1"/>
                  </a:solidFill>
                  <a:latin typeface="Arial" pitchFamily="34" charset="0"/>
                  <a:cs typeface="Arial" pitchFamily="34" charset="0"/>
                </a:rPr>
                <a:t>Cifrado</a:t>
              </a:r>
              <a:endParaRPr lang="en-US" sz="1400" b="1" dirty="0">
                <a:solidFill>
                  <a:schemeClr val="bg1"/>
                </a:solidFill>
                <a:latin typeface="Arial" pitchFamily="34" charset="0"/>
                <a:cs typeface="Arial" pitchFamily="34" charset="0"/>
              </a:endParaRPr>
            </a:p>
          </p:txBody>
        </p:sp>
        <p:pic>
          <p:nvPicPr>
            <p:cNvPr id="31" name="Picture 30" descr="encryption_1.jp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8488400" y="3129036"/>
              <a:ext cx="1775460" cy="1295400"/>
            </a:xfrm>
            <a:prstGeom prst="rect">
              <a:avLst/>
            </a:prstGeom>
          </p:spPr>
        </p:pic>
      </p:grpSp>
      <p:cxnSp>
        <p:nvCxnSpPr>
          <p:cNvPr id="33" name="Straight Arrow Connector 32"/>
          <p:cNvCxnSpPr/>
          <p:nvPr/>
        </p:nvCxnSpPr>
        <p:spPr>
          <a:xfrm flipH="1">
            <a:off x="2872397" y="5430759"/>
            <a:ext cx="4076045" cy="0"/>
          </a:xfrm>
          <a:prstGeom prst="straightConnector1">
            <a:avLst/>
          </a:prstGeom>
          <a:ln w="50800">
            <a:solidFill>
              <a:schemeClr val="accent1"/>
            </a:solidFill>
            <a:miter lim="8000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45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4"/>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8"/>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8094" y="228600"/>
            <a:ext cx="10945652" cy="838200"/>
          </a:xfrm>
        </p:spPr>
        <p:txBody>
          <a:bodyPr>
            <a:normAutofit/>
          </a:bodyPr>
          <a:lstStyle/>
          <a:p>
            <a:r>
              <a:rPr lang="en-GB" dirty="0">
                <a:solidFill>
                  <a:schemeClr val="tx1"/>
                </a:solidFill>
              </a:rPr>
              <a:t>El Escenario de Amenazas </a:t>
            </a:r>
            <a:r>
              <a:rPr lang="en-GB" dirty="0" err="1">
                <a:solidFill>
                  <a:schemeClr val="tx1"/>
                </a:solidFill>
              </a:rPr>
              <a:t>Continuará</a:t>
            </a:r>
            <a:r>
              <a:rPr lang="en-GB" dirty="0">
                <a:solidFill>
                  <a:schemeClr val="tx1"/>
                </a:solidFill>
              </a:rPr>
              <a:t> </a:t>
            </a:r>
            <a:r>
              <a:rPr lang="en-GB" dirty="0" err="1" smtClean="0">
                <a:solidFill>
                  <a:schemeClr val="tx1"/>
                </a:solidFill>
              </a:rPr>
              <a:t>Avanzando</a:t>
            </a:r>
            <a:endParaRPr lang="en-GB" dirty="0">
              <a:solidFill>
                <a:schemeClr val="tx1"/>
              </a:solidFill>
            </a:endParaRPr>
          </a:p>
        </p:txBody>
      </p:sp>
      <p:sp>
        <p:nvSpPr>
          <p:cNvPr id="11" name="Text Placeholder 10"/>
          <p:cNvSpPr>
            <a:spLocks noGrp="1"/>
          </p:cNvSpPr>
          <p:nvPr>
            <p:ph type="body" sz="quarter" idx="13"/>
          </p:nvPr>
        </p:nvSpPr>
        <p:spPr/>
        <p:txBody>
          <a:bodyPr/>
          <a:lstStyle/>
          <a:p>
            <a:r>
              <a:rPr lang="en-US" sz="2000" dirty="0" err="1"/>
              <a:t>Es</a:t>
            </a:r>
            <a:r>
              <a:rPr lang="en-US" sz="2000" dirty="0"/>
              <a:t> </a:t>
            </a:r>
            <a:r>
              <a:rPr lang="en-US" sz="2000" dirty="0" err="1"/>
              <a:t>difícil</a:t>
            </a:r>
            <a:r>
              <a:rPr lang="en-US" sz="2000" dirty="0"/>
              <a:t> </a:t>
            </a:r>
            <a:r>
              <a:rPr lang="en-US" sz="2000" dirty="0" err="1"/>
              <a:t>mantenerse</a:t>
            </a:r>
            <a:r>
              <a:rPr lang="en-US" sz="2000" dirty="0"/>
              <a:t> </a:t>
            </a:r>
            <a:r>
              <a:rPr lang="en-US" sz="2000" dirty="0" err="1"/>
              <a:t>actualizado</a:t>
            </a:r>
            <a:r>
              <a:rPr lang="en-US" sz="2000" dirty="0"/>
              <a:t> con el </a:t>
            </a:r>
            <a:r>
              <a:rPr lang="en-US" sz="2000" dirty="0" err="1"/>
              <a:t>aumento</a:t>
            </a:r>
            <a:r>
              <a:rPr lang="en-US" sz="2000" dirty="0"/>
              <a:t> </a:t>
            </a:r>
            <a:r>
              <a:rPr lang="en-US" sz="2000" dirty="0" err="1"/>
              <a:t>significativo</a:t>
            </a:r>
            <a:r>
              <a:rPr lang="en-US" sz="2000" dirty="0"/>
              <a:t> y la </a:t>
            </a:r>
            <a:r>
              <a:rPr lang="en-US" sz="2000" dirty="0" err="1"/>
              <a:t>sofisticación</a:t>
            </a:r>
            <a:r>
              <a:rPr lang="en-US" sz="2000" dirty="0"/>
              <a:t> de las </a:t>
            </a:r>
            <a:r>
              <a:rPr lang="en-US" sz="2000" dirty="0" err="1"/>
              <a:t>ciberamenazas</a:t>
            </a:r>
            <a:r>
              <a:rPr lang="en-US" sz="2000" dirty="0"/>
              <a:t> </a:t>
            </a:r>
          </a:p>
        </p:txBody>
      </p:sp>
      <p:grpSp>
        <p:nvGrpSpPr>
          <p:cNvPr id="56" name="Group 55"/>
          <p:cNvGrpSpPr/>
          <p:nvPr/>
        </p:nvGrpSpPr>
        <p:grpSpPr>
          <a:xfrm>
            <a:off x="1256592" y="3196580"/>
            <a:ext cx="9091527" cy="1746889"/>
            <a:chOff x="454414" y="2718569"/>
            <a:chExt cx="8693613" cy="1470274"/>
          </a:xfrm>
        </p:grpSpPr>
        <p:grpSp>
          <p:nvGrpSpPr>
            <p:cNvPr id="53" name="Group 52"/>
            <p:cNvGrpSpPr/>
            <p:nvPr/>
          </p:nvGrpSpPr>
          <p:grpSpPr>
            <a:xfrm>
              <a:off x="454414" y="2718569"/>
              <a:ext cx="8693613" cy="1470274"/>
              <a:chOff x="-589777" y="2718569"/>
              <a:chExt cx="8693613" cy="1470274"/>
            </a:xfrm>
          </p:grpSpPr>
          <p:grpSp>
            <p:nvGrpSpPr>
              <p:cNvPr id="27" name="Group 26"/>
              <p:cNvGrpSpPr/>
              <p:nvPr/>
            </p:nvGrpSpPr>
            <p:grpSpPr>
              <a:xfrm>
                <a:off x="3731940" y="2718569"/>
                <a:ext cx="2185948" cy="1391592"/>
                <a:chOff x="2583534" y="2996715"/>
                <a:chExt cx="2555965" cy="1533972"/>
              </a:xfrm>
            </p:grpSpPr>
            <p:cxnSp>
              <p:nvCxnSpPr>
                <p:cNvPr id="12" name="Straight Connector 11"/>
                <p:cNvCxnSpPr/>
                <p:nvPr/>
              </p:nvCxnSpPr>
              <p:spPr>
                <a:xfrm>
                  <a:off x="2583534" y="2996715"/>
                  <a:ext cx="0" cy="153397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139499" y="2996716"/>
                  <a:ext cx="0" cy="153397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6042871" y="2865368"/>
                <a:ext cx="2060965" cy="1323475"/>
                <a:chOff x="643177" y="3026624"/>
                <a:chExt cx="2409826" cy="1458886"/>
              </a:xfrm>
            </p:grpSpPr>
            <p:sp>
              <p:nvSpPr>
                <p:cNvPr id="6" name="TextBox 5"/>
                <p:cNvSpPr txBox="1"/>
                <p:nvPr/>
              </p:nvSpPr>
              <p:spPr>
                <a:xfrm>
                  <a:off x="643177" y="3026624"/>
                  <a:ext cx="2409826" cy="621178"/>
                </a:xfrm>
                <a:prstGeom prst="rect">
                  <a:avLst/>
                </a:prstGeom>
                <a:noFill/>
              </p:spPr>
              <p:txBody>
                <a:bodyPr wrap="square" lIns="0" tIns="0" rIns="0" bIns="0" rtlCol="0">
                  <a:spAutoFit/>
                </a:bodyPr>
                <a:lstStyle/>
                <a:p>
                  <a:pPr algn="ctr"/>
                  <a:r>
                    <a:rPr lang="en-GB" sz="4351" b="1" dirty="0">
                      <a:solidFill>
                        <a:srgbClr val="F3BE10"/>
                      </a:solidFill>
                    </a:rPr>
                    <a:t>55%</a:t>
                  </a:r>
                </a:p>
              </p:txBody>
            </p:sp>
            <p:sp>
              <p:nvSpPr>
                <p:cNvPr id="7" name="TextBox 6"/>
                <p:cNvSpPr txBox="1"/>
                <p:nvPr/>
              </p:nvSpPr>
              <p:spPr>
                <a:xfrm>
                  <a:off x="851879" y="3571767"/>
                  <a:ext cx="1826195" cy="913743"/>
                </a:xfrm>
                <a:prstGeom prst="rect">
                  <a:avLst/>
                </a:prstGeom>
                <a:noFill/>
              </p:spPr>
              <p:txBody>
                <a:bodyPr wrap="square" lIns="0" tIns="0" rIns="0" bIns="0" rtlCol="0">
                  <a:spAutoFit/>
                </a:bodyPr>
                <a:lstStyle/>
                <a:p>
                  <a:pPr algn="ctr"/>
                  <a:r>
                    <a:rPr lang="en-GB" sz="1600" dirty="0">
                      <a:solidFill>
                        <a:schemeClr val="tx2">
                          <a:lumMod val="75000"/>
                        </a:schemeClr>
                      </a:solidFill>
                    </a:rPr>
                    <a:t>Aumento en </a:t>
                  </a:r>
                  <a:r>
                    <a:rPr lang="en-GB" sz="1600" b="1" dirty="0">
                      <a:solidFill>
                        <a:schemeClr val="tx2">
                          <a:lumMod val="75000"/>
                        </a:schemeClr>
                      </a:solidFill>
                    </a:rPr>
                    <a:t>Ataques Dirigidos </a:t>
                  </a:r>
                  <a:r>
                    <a:rPr lang="en-GB" sz="1600" dirty="0">
                      <a:solidFill>
                        <a:schemeClr val="tx2">
                          <a:lumMod val="75000"/>
                        </a:schemeClr>
                      </a:solidFill>
                    </a:rPr>
                    <a:t/>
                  </a:r>
                  <a:br>
                    <a:rPr lang="en-GB" sz="1600" dirty="0">
                      <a:solidFill>
                        <a:schemeClr val="tx2">
                          <a:lumMod val="75000"/>
                        </a:schemeClr>
                      </a:solidFill>
                    </a:rPr>
                  </a:br>
                  <a:r>
                    <a:rPr lang="en-GB" sz="1600" b="1" dirty="0">
                      <a:solidFill>
                        <a:schemeClr val="tx2">
                          <a:lumMod val="75000"/>
                        </a:schemeClr>
                      </a:solidFill>
                    </a:rPr>
                    <a:t/>
                  </a:r>
                  <a:br>
                    <a:rPr lang="en-GB" sz="1600" b="1" dirty="0">
                      <a:solidFill>
                        <a:schemeClr val="tx2">
                          <a:lumMod val="75000"/>
                        </a:schemeClr>
                      </a:solidFill>
                    </a:rPr>
                  </a:br>
                  <a:endParaRPr lang="en-GB" sz="1600" dirty="0">
                    <a:solidFill>
                      <a:schemeClr val="tx2">
                        <a:lumMod val="75000"/>
                      </a:schemeClr>
                    </a:solidFill>
                  </a:endParaRPr>
                </a:p>
              </p:txBody>
            </p:sp>
          </p:grpSp>
          <p:grpSp>
            <p:nvGrpSpPr>
              <p:cNvPr id="24" name="Group 23"/>
              <p:cNvGrpSpPr/>
              <p:nvPr/>
            </p:nvGrpSpPr>
            <p:grpSpPr>
              <a:xfrm>
                <a:off x="-589777" y="2865369"/>
                <a:ext cx="2316963" cy="1323472"/>
                <a:chOff x="2176481" y="2969733"/>
                <a:chExt cx="2709157" cy="1458882"/>
              </a:xfrm>
            </p:grpSpPr>
            <p:sp>
              <p:nvSpPr>
                <p:cNvPr id="9" name="TextBox 8"/>
                <p:cNvSpPr txBox="1"/>
                <p:nvPr/>
              </p:nvSpPr>
              <p:spPr>
                <a:xfrm>
                  <a:off x="2475812" y="2969733"/>
                  <a:ext cx="2409826" cy="621202"/>
                </a:xfrm>
                <a:prstGeom prst="rect">
                  <a:avLst/>
                </a:prstGeom>
                <a:noFill/>
              </p:spPr>
              <p:txBody>
                <a:bodyPr wrap="square" lIns="0" tIns="0" rIns="0" bIns="0" rtlCol="0">
                  <a:spAutoFit/>
                </a:bodyPr>
                <a:lstStyle/>
                <a:p>
                  <a:r>
                    <a:rPr lang="en-GB" sz="4351" b="1" dirty="0">
                      <a:solidFill>
                        <a:srgbClr val="F3BE10"/>
                      </a:solidFill>
                    </a:rPr>
                    <a:t>430M</a:t>
                  </a:r>
                </a:p>
              </p:txBody>
            </p:sp>
            <p:sp>
              <p:nvSpPr>
                <p:cNvPr id="10" name="TextBox 9"/>
                <p:cNvSpPr txBox="1"/>
                <p:nvPr/>
              </p:nvSpPr>
              <p:spPr>
                <a:xfrm>
                  <a:off x="2176481" y="3514873"/>
                  <a:ext cx="2112765" cy="913742"/>
                </a:xfrm>
                <a:prstGeom prst="rect">
                  <a:avLst/>
                </a:prstGeom>
                <a:noFill/>
              </p:spPr>
              <p:txBody>
                <a:bodyPr wrap="square" lIns="0" tIns="0" rIns="0" bIns="0" rtlCol="0">
                  <a:spAutoFit/>
                </a:bodyPr>
                <a:lstStyle/>
                <a:p>
                  <a:pPr algn="ctr"/>
                  <a:r>
                    <a:rPr lang="en-GB" sz="1600" b="1" dirty="0">
                      <a:solidFill>
                        <a:schemeClr val="tx2">
                          <a:lumMod val="75000"/>
                        </a:schemeClr>
                      </a:solidFill>
                    </a:rPr>
                    <a:t>Nuevas instancias de malware </a:t>
                  </a:r>
                  <a:r>
                    <a:rPr lang="en-GB" sz="1600" dirty="0">
                      <a:solidFill>
                        <a:schemeClr val="tx2">
                          <a:lumMod val="75000"/>
                        </a:schemeClr>
                      </a:solidFill>
                    </a:rPr>
                    <a:t>fueron creadas en 2015</a:t>
                  </a:r>
                  <a:br>
                    <a:rPr lang="en-GB" sz="1600" dirty="0">
                      <a:solidFill>
                        <a:schemeClr val="tx2">
                          <a:lumMod val="75000"/>
                        </a:schemeClr>
                      </a:solidFill>
                    </a:rPr>
                  </a:br>
                  <a:endParaRPr lang="en-GB" sz="1600" dirty="0">
                    <a:solidFill>
                      <a:schemeClr val="tx2">
                        <a:lumMod val="75000"/>
                      </a:schemeClr>
                    </a:solidFill>
                  </a:endParaRPr>
                </a:p>
              </p:txBody>
            </p:sp>
          </p:grpSp>
          <p:grpSp>
            <p:nvGrpSpPr>
              <p:cNvPr id="25" name="Group 24"/>
              <p:cNvGrpSpPr/>
              <p:nvPr/>
            </p:nvGrpSpPr>
            <p:grpSpPr>
              <a:xfrm>
                <a:off x="1656760" y="2865369"/>
                <a:ext cx="1856588" cy="1116241"/>
                <a:chOff x="4803291" y="2981844"/>
                <a:chExt cx="2170855" cy="1230449"/>
              </a:xfrm>
            </p:grpSpPr>
            <p:sp>
              <p:nvSpPr>
                <p:cNvPr id="15" name="TextBox 14"/>
                <p:cNvSpPr txBox="1"/>
                <p:nvPr/>
              </p:nvSpPr>
              <p:spPr>
                <a:xfrm>
                  <a:off x="5184969" y="2981844"/>
                  <a:ext cx="1653413" cy="621203"/>
                </a:xfrm>
                <a:prstGeom prst="rect">
                  <a:avLst/>
                </a:prstGeom>
                <a:noFill/>
              </p:spPr>
              <p:txBody>
                <a:bodyPr wrap="square" lIns="0" tIns="0" rIns="0" bIns="0" rtlCol="0">
                  <a:spAutoFit/>
                </a:bodyPr>
                <a:lstStyle/>
                <a:p>
                  <a:r>
                    <a:rPr lang="en-GB" sz="4351" b="1" dirty="0">
                      <a:solidFill>
                        <a:srgbClr val="F3BE10"/>
                      </a:solidFill>
                    </a:rPr>
                    <a:t>125%</a:t>
                  </a:r>
                </a:p>
              </p:txBody>
            </p:sp>
            <p:sp>
              <p:nvSpPr>
                <p:cNvPr id="16" name="TextBox 15"/>
                <p:cNvSpPr txBox="1"/>
                <p:nvPr/>
              </p:nvSpPr>
              <p:spPr>
                <a:xfrm>
                  <a:off x="4803291" y="3526985"/>
                  <a:ext cx="2170855" cy="685308"/>
                </a:xfrm>
                <a:prstGeom prst="rect">
                  <a:avLst/>
                </a:prstGeom>
                <a:noFill/>
              </p:spPr>
              <p:txBody>
                <a:bodyPr wrap="square" lIns="0" tIns="0" rIns="0" bIns="0" rtlCol="0">
                  <a:spAutoFit/>
                </a:bodyPr>
                <a:lstStyle/>
                <a:p>
                  <a:pPr marL="0" lvl="1" algn="ctr"/>
                  <a:r>
                    <a:rPr lang="en-GB" sz="1600" dirty="0"/>
                    <a:t>Aumento </a:t>
                  </a:r>
                  <a:r>
                    <a:rPr lang="en-GB" sz="1600" dirty="0" err="1"/>
                    <a:t>en</a:t>
                  </a:r>
                  <a:r>
                    <a:rPr lang="en-GB" sz="1600" dirty="0"/>
                    <a:t> </a:t>
                  </a:r>
                  <a:r>
                    <a:rPr lang="en-GB" sz="1600" dirty="0" err="1" smtClean="0"/>
                    <a:t>vulnerabilidades</a:t>
                  </a:r>
                  <a:r>
                    <a:rPr lang="en-GB" sz="1600" dirty="0" smtClean="0"/>
                    <a:t> de </a:t>
                  </a:r>
                  <a:r>
                    <a:rPr lang="en-GB" sz="1600" b="1" dirty="0" err="1" smtClean="0"/>
                    <a:t>Día</a:t>
                  </a:r>
                  <a:r>
                    <a:rPr lang="en-GB" sz="1600" b="1" dirty="0"/>
                    <a:t> </a:t>
                  </a:r>
                  <a:r>
                    <a:rPr lang="en-GB" sz="1600" b="1" dirty="0" smtClean="0"/>
                    <a:t>Cero </a:t>
                  </a:r>
                  <a:r>
                    <a:rPr lang="en-GB" sz="1600" dirty="0"/>
                    <a:t>de 2014 a 2015</a:t>
                  </a:r>
                </a:p>
              </p:txBody>
            </p:sp>
          </p:grpSp>
          <p:grpSp>
            <p:nvGrpSpPr>
              <p:cNvPr id="80" name="Group 79"/>
              <p:cNvGrpSpPr/>
              <p:nvPr/>
            </p:nvGrpSpPr>
            <p:grpSpPr>
              <a:xfrm>
                <a:off x="4086816" y="2865368"/>
                <a:ext cx="1722318" cy="1116242"/>
                <a:chOff x="578702" y="3001701"/>
                <a:chExt cx="2013856" cy="1230449"/>
              </a:xfrm>
            </p:grpSpPr>
            <p:sp>
              <p:nvSpPr>
                <p:cNvPr id="84" name="TextBox 83"/>
                <p:cNvSpPr txBox="1"/>
                <p:nvPr/>
              </p:nvSpPr>
              <p:spPr>
                <a:xfrm>
                  <a:off x="930546" y="3001701"/>
                  <a:ext cx="1662012" cy="621178"/>
                </a:xfrm>
                <a:prstGeom prst="rect">
                  <a:avLst/>
                </a:prstGeom>
                <a:noFill/>
              </p:spPr>
              <p:txBody>
                <a:bodyPr wrap="square" lIns="0" tIns="0" rIns="0" bIns="0" rtlCol="0">
                  <a:spAutoFit/>
                </a:bodyPr>
                <a:lstStyle/>
                <a:p>
                  <a:r>
                    <a:rPr lang="en-GB" sz="4351" b="1" dirty="0">
                      <a:solidFill>
                        <a:srgbClr val="F3BE10"/>
                      </a:solidFill>
                    </a:rPr>
                    <a:t>35%</a:t>
                  </a:r>
                </a:p>
              </p:txBody>
            </p:sp>
            <p:sp>
              <p:nvSpPr>
                <p:cNvPr id="85" name="TextBox 84"/>
                <p:cNvSpPr txBox="1"/>
                <p:nvPr/>
              </p:nvSpPr>
              <p:spPr>
                <a:xfrm>
                  <a:off x="578702" y="3546842"/>
                  <a:ext cx="1800225" cy="685308"/>
                </a:xfrm>
                <a:prstGeom prst="rect">
                  <a:avLst/>
                </a:prstGeom>
                <a:noFill/>
              </p:spPr>
              <p:txBody>
                <a:bodyPr wrap="square" lIns="0" tIns="0" rIns="0" bIns="0" rtlCol="0">
                  <a:spAutoFit/>
                </a:bodyPr>
                <a:lstStyle/>
                <a:p>
                  <a:pPr algn="ctr"/>
                  <a:r>
                    <a:rPr lang="en-GB" sz="1600" dirty="0">
                      <a:solidFill>
                        <a:schemeClr val="tx2">
                          <a:lumMod val="75000"/>
                        </a:schemeClr>
                      </a:solidFill>
                    </a:rPr>
                    <a:t>Aumento de </a:t>
                  </a:r>
                  <a:r>
                    <a:rPr lang="en-GB" sz="1600" b="1" dirty="0">
                      <a:solidFill>
                        <a:schemeClr val="tx2">
                          <a:lumMod val="75000"/>
                        </a:schemeClr>
                      </a:solidFill>
                    </a:rPr>
                    <a:t>ransomware</a:t>
                  </a:r>
                  <a:r>
                    <a:rPr lang="en-GB" sz="1600" dirty="0">
                      <a:solidFill>
                        <a:schemeClr val="tx2">
                          <a:lumMod val="75000"/>
                        </a:schemeClr>
                      </a:solidFill>
                    </a:rPr>
                    <a:t> en 2015</a:t>
                  </a:r>
                </a:p>
              </p:txBody>
            </p:sp>
          </p:grpSp>
        </p:grpSp>
        <p:cxnSp>
          <p:nvCxnSpPr>
            <p:cNvPr id="97" name="Straight Connector 96"/>
            <p:cNvCxnSpPr/>
            <p:nvPr/>
          </p:nvCxnSpPr>
          <p:spPr>
            <a:xfrm>
              <a:off x="2459170" y="2718570"/>
              <a:ext cx="0" cy="139159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8" name="Picture 7" descr="hacker.png"/>
          <p:cNvPicPr>
            <a:picLocks noChangeAspect="1"/>
          </p:cNvPicPr>
          <p:nvPr/>
        </p:nvPicPr>
        <p:blipFill>
          <a:blip r:embed="rId3" cstate="print">
            <a:biLevel thresh="50000"/>
            <a:extLst>
              <a:ext uri="{28A0092B-C50C-407E-A947-70E740481C1C}">
                <a14:useLocalDpi xmlns:a14="http://schemas.microsoft.com/office/drawing/2010/main"/>
              </a:ext>
            </a:extLst>
          </a:blip>
          <a:stretch>
            <a:fillRect/>
          </a:stretch>
        </p:blipFill>
        <p:spPr>
          <a:xfrm>
            <a:off x="4099719" y="2560197"/>
            <a:ext cx="746462" cy="812816"/>
          </a:xfrm>
          <a:prstGeom prst="rect">
            <a:avLst/>
          </a:prstGeom>
        </p:spPr>
      </p:pic>
      <p:pic>
        <p:nvPicPr>
          <p:cNvPr id="44" name="Picture 43" descr="infected.png"/>
          <p:cNvPicPr>
            <a:picLocks noChangeAspect="1"/>
          </p:cNvPicPr>
          <p:nvPr/>
        </p:nvPicPr>
        <p:blipFill rotWithShape="1">
          <a:blip r:embed="rId4" cstate="screen">
            <a:biLevel thresh="50000"/>
            <a:extLst>
              <a:ext uri="{28A0092B-C50C-407E-A947-70E740481C1C}">
                <a14:useLocalDpi xmlns:a14="http://schemas.microsoft.com/office/drawing/2010/main"/>
              </a:ext>
            </a:extLst>
          </a:blip>
          <a:srcRect l="32501" t="18665" r="30330" b="25341"/>
          <a:stretch/>
        </p:blipFill>
        <p:spPr>
          <a:xfrm>
            <a:off x="1737519" y="2586981"/>
            <a:ext cx="903863" cy="838200"/>
          </a:xfrm>
          <a:prstGeom prst="rect">
            <a:avLst/>
          </a:prstGeom>
        </p:spPr>
      </p:pic>
      <p:pic>
        <p:nvPicPr>
          <p:cNvPr id="49" name="Picture 48" descr="advanced_adversary.png"/>
          <p:cNvPicPr>
            <a:picLocks noChangeAspect="1"/>
          </p:cNvPicPr>
          <p:nvPr/>
        </p:nvPicPr>
        <p:blipFill>
          <a:blip r:embed="rId5" cstate="screen">
            <a:biLevel thresh="50000"/>
            <a:extLst>
              <a:ext uri="{28A0092B-C50C-407E-A947-70E740481C1C}">
                <a14:useLocalDpi xmlns:a14="http://schemas.microsoft.com/office/drawing/2010/main"/>
              </a:ext>
            </a:extLst>
          </a:blip>
          <a:stretch>
            <a:fillRect/>
          </a:stretch>
        </p:blipFill>
        <p:spPr>
          <a:xfrm>
            <a:off x="6233319" y="2590800"/>
            <a:ext cx="1219200" cy="751610"/>
          </a:xfrm>
          <a:prstGeom prst="rect">
            <a:avLst/>
          </a:prstGeom>
        </p:spPr>
      </p:pic>
      <p:pic>
        <p:nvPicPr>
          <p:cNvPr id="2" name="Picture 1" descr="spear_fishing_icon_grey.png"/>
          <p:cNvPicPr>
            <a:picLocks noChangeAspect="1"/>
          </p:cNvPicPr>
          <p:nvPr/>
        </p:nvPicPr>
        <p:blipFill rotWithShape="1">
          <a:blip r:embed="rId6" cstate="print">
            <a:biLevel thresh="50000"/>
            <a:extLst>
              <a:ext uri="{28A0092B-C50C-407E-A947-70E740481C1C}">
                <a14:useLocalDpi xmlns:a14="http://schemas.microsoft.com/office/drawing/2010/main"/>
              </a:ext>
            </a:extLst>
          </a:blip>
          <a:srcRect/>
          <a:stretch/>
        </p:blipFill>
        <p:spPr>
          <a:xfrm>
            <a:off x="8824119" y="2282181"/>
            <a:ext cx="1188670" cy="1069551"/>
          </a:xfrm>
          <a:prstGeom prst="rect">
            <a:avLst/>
          </a:prstGeom>
        </p:spPr>
      </p:pic>
      <p:cxnSp>
        <p:nvCxnSpPr>
          <p:cNvPr id="43" name="Straight Connector 42"/>
          <p:cNvCxnSpPr/>
          <p:nvPr/>
        </p:nvCxnSpPr>
        <p:spPr>
          <a:xfrm flipV="1">
            <a:off x="608092" y="1143000"/>
            <a:ext cx="10121027" cy="5220"/>
          </a:xfrm>
          <a:prstGeom prst="line">
            <a:avLst/>
          </a:prstGeom>
          <a:ln>
            <a:solidFill>
              <a:srgbClr val="F2B01E"/>
            </a:solidFill>
          </a:ln>
          <a:effectLst/>
        </p:spPr>
        <p:style>
          <a:lnRef idx="2">
            <a:schemeClr val="accent1"/>
          </a:lnRef>
          <a:fillRef idx="0">
            <a:schemeClr val="accent1"/>
          </a:fillRef>
          <a:effectRef idx="1">
            <a:schemeClr val="accent1"/>
          </a:effectRef>
          <a:fontRef idx="minor">
            <a:schemeClr val="tx1"/>
          </a:fontRef>
        </p:style>
      </p:cxnSp>
      <p:sp>
        <p:nvSpPr>
          <p:cNvPr id="45" name="Footer Placeholder 4"/>
          <p:cNvSpPr>
            <a:spLocks noGrp="1"/>
          </p:cNvSpPr>
          <p:nvPr>
            <p:ph type="ftr" sz="quarter" idx="4294967295"/>
          </p:nvPr>
        </p:nvSpPr>
        <p:spPr>
          <a:xfrm>
            <a:off x="746919" y="6322751"/>
            <a:ext cx="5483789" cy="182475"/>
          </a:xfrm>
          <a:prstGeom prst="rect">
            <a:avLst/>
          </a:prstGeom>
        </p:spPr>
        <p:txBody>
          <a:bodyPr/>
          <a:lstStyle/>
          <a:p>
            <a:r>
              <a:rPr lang="en-US" dirty="0"/>
              <a:t>Copyright © 2016 Symantec Corporation</a:t>
            </a:r>
          </a:p>
        </p:txBody>
      </p:sp>
    </p:spTree>
    <p:extLst>
      <p:ext uri="{BB962C8B-B14F-4D97-AF65-F5344CB8AC3E}">
        <p14:creationId xmlns:p14="http://schemas.microsoft.com/office/powerpoint/2010/main" val="177625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 y="7592"/>
            <a:ext cx="12161838" cy="8075460"/>
          </a:xfrm>
          <a:prstGeom prst="rect">
            <a:avLst/>
          </a:prstGeom>
        </p:spPr>
      </p:pic>
      <p:sp>
        <p:nvSpPr>
          <p:cNvPr id="4" name="Title 3"/>
          <p:cNvSpPr>
            <a:spLocks noGrp="1"/>
          </p:cNvSpPr>
          <p:nvPr>
            <p:ph type="title"/>
          </p:nvPr>
        </p:nvSpPr>
        <p:spPr>
          <a:xfrm>
            <a:off x="836038" y="5351958"/>
            <a:ext cx="10945337" cy="1180069"/>
          </a:xfrm>
          <a:solidFill>
            <a:schemeClr val="bg1">
              <a:lumMod val="50000"/>
            </a:schemeClr>
          </a:solidFill>
        </p:spPr>
        <p:txBody>
          <a:bodyPr/>
          <a:lstStyle/>
          <a:p>
            <a:r>
              <a:rPr lang="es-ES" sz="4390" dirty="0">
                <a:solidFill>
                  <a:srgbClr val="FFC000"/>
                </a:solidFill>
              </a:rPr>
              <a:t>Pagar el rescate pone una marca en </a:t>
            </a:r>
            <a:r>
              <a:rPr lang="es-ES" sz="4390" dirty="0" smtClean="0">
                <a:solidFill>
                  <a:srgbClr val="FFC000"/>
                </a:solidFill>
              </a:rPr>
              <a:t>la puerta de su Industria</a:t>
            </a:r>
            <a:endParaRPr lang="en-US" sz="4390" dirty="0">
              <a:solidFill>
                <a:srgbClr val="FFC000"/>
              </a:solidFill>
            </a:endParaRPr>
          </a:p>
        </p:txBody>
      </p:sp>
      <p:sp>
        <p:nvSpPr>
          <p:cNvPr id="2" name="Slide Number Placeholder 1"/>
          <p:cNvSpPr>
            <a:spLocks noGrp="1"/>
          </p:cNvSpPr>
          <p:nvPr>
            <p:ph type="sldNum" sz="quarter" idx="4294967295"/>
          </p:nvPr>
        </p:nvSpPr>
        <p:spPr>
          <a:xfrm>
            <a:off x="11453047" y="7758834"/>
            <a:ext cx="523829" cy="182475"/>
          </a:xfrm>
          <a:prstGeom prst="rect">
            <a:avLst/>
          </a:prstGeom>
        </p:spPr>
        <p:txBody>
          <a:bodyPr anchor="ctr"/>
          <a:lstStyle/>
          <a:p>
            <a:fld id="{C51EAA63-D034-42AE-91FA-B13B9518C7BE}" type="slidenum">
              <a:rPr lang="en-US" smtClean="0"/>
              <a:pPr/>
              <a:t>30</a:t>
            </a:fld>
            <a:endParaRPr lang="en-US" dirty="0"/>
          </a:p>
        </p:txBody>
      </p:sp>
      <p:sp>
        <p:nvSpPr>
          <p:cNvPr id="3" name="Footer Placeholder 2"/>
          <p:cNvSpPr>
            <a:spLocks noGrp="1"/>
          </p:cNvSpPr>
          <p:nvPr>
            <p:ph type="ftr" sz="quarter" idx="4294967295"/>
          </p:nvPr>
        </p:nvSpPr>
        <p:spPr>
          <a:xfrm>
            <a:off x="608090" y="6546283"/>
            <a:ext cx="3343513" cy="182475"/>
          </a:xfrm>
          <a:prstGeom prst="rect">
            <a:avLst/>
          </a:prstGeom>
        </p:spPr>
        <p:txBody>
          <a:bodyPr/>
          <a:lstStyle/>
          <a:p>
            <a:endParaRPr lang="en-US" sz="898" dirty="0">
              <a:solidFill>
                <a:srgbClr val="0092D1"/>
              </a:solidFill>
            </a:endParaRPr>
          </a:p>
        </p:txBody>
      </p:sp>
    </p:spTree>
    <p:extLst>
      <p:ext uri="{BB962C8B-B14F-4D97-AF65-F5344CB8AC3E}">
        <p14:creationId xmlns:p14="http://schemas.microsoft.com/office/powerpoint/2010/main" val="291906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4294967295"/>
          </p:nvPr>
        </p:nvSpPr>
        <p:spPr>
          <a:xfrm>
            <a:off x="11411500" y="6546283"/>
            <a:ext cx="523829" cy="182475"/>
          </a:xfrm>
          <a:prstGeom prst="rect">
            <a:avLst/>
          </a:prstGeom>
        </p:spPr>
        <p:txBody>
          <a:bodyPr/>
          <a:lstStyle/>
          <a:p>
            <a:fld id="{C51EAA63-D034-42AE-91FA-B13B9518C7BE}" type="slidenum">
              <a:rPr lang="en-US" smtClean="0"/>
              <a:pPr/>
              <a:t>31</a:t>
            </a:fld>
            <a:endParaRPr lang="en-US" dirty="0"/>
          </a:p>
        </p:txBody>
      </p:sp>
      <p:sp>
        <p:nvSpPr>
          <p:cNvPr id="4" name="Footer Placeholder 3"/>
          <p:cNvSpPr>
            <a:spLocks noGrp="1"/>
          </p:cNvSpPr>
          <p:nvPr>
            <p:ph type="ftr" sz="quarter" idx="4294967295"/>
          </p:nvPr>
        </p:nvSpPr>
        <p:spPr>
          <a:xfrm>
            <a:off x="608090" y="6546283"/>
            <a:ext cx="3343513" cy="182475"/>
          </a:xfrm>
          <a:prstGeom prst="rect">
            <a:avLst/>
          </a:prstGeom>
        </p:spPr>
        <p:txBody>
          <a:bodyPr/>
          <a:lstStyle/>
          <a:p>
            <a:endParaRPr lang="en-US" sz="898" dirty="0">
              <a:solidFill>
                <a:srgbClr val="0092D1"/>
              </a:solidFill>
            </a:endParaRPr>
          </a:p>
        </p:txBody>
      </p:sp>
      <p:grpSp>
        <p:nvGrpSpPr>
          <p:cNvPr id="7" name="Group 6"/>
          <p:cNvGrpSpPr/>
          <p:nvPr/>
        </p:nvGrpSpPr>
        <p:grpSpPr>
          <a:xfrm>
            <a:off x="246581" y="7592"/>
            <a:ext cx="11448198" cy="6842816"/>
            <a:chOff x="247127" y="0"/>
            <a:chExt cx="11473602" cy="6858000"/>
          </a:xfrm>
        </p:grpSpPr>
        <p:pic>
          <p:nvPicPr>
            <p:cNvPr id="5" name="Picture 4" descr="Hollywood_hospital_pays__17_000_in_bitcoin_to_hackers__FBI_investigating_-_LA_Time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127" y="0"/>
              <a:ext cx="11473602" cy="6858000"/>
            </a:xfrm>
            <a:prstGeom prst="rect">
              <a:avLst/>
            </a:prstGeom>
          </p:spPr>
        </p:pic>
        <p:sp>
          <p:nvSpPr>
            <p:cNvPr id="6" name="Rectangle 5"/>
            <p:cNvSpPr/>
            <p:nvPr/>
          </p:nvSpPr>
          <p:spPr bwMode="gray">
            <a:xfrm>
              <a:off x="8015822" y="2306320"/>
              <a:ext cx="3281509" cy="440944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38" tIns="45619" rIns="91238" bIns="45619" numCol="1" spcCol="0" rtlCol="0" fromWordArt="0" anchor="ctr" anchorCtr="0" forceAA="0" compatLnSpc="1">
              <a:prstTxWarp prst="textNoShape">
                <a:avLst/>
              </a:prstTxWarp>
              <a:noAutofit/>
            </a:bodyPr>
            <a:lstStyle/>
            <a:p>
              <a:pPr algn="ctr">
                <a:lnSpc>
                  <a:spcPct val="90000"/>
                </a:lnSpc>
              </a:pPr>
              <a:endParaRPr lang="en-US" sz="1796"/>
            </a:p>
          </p:txBody>
        </p:sp>
      </p:grpSp>
    </p:spTree>
    <p:extLst>
      <p:ext uri="{BB962C8B-B14F-4D97-AF65-F5344CB8AC3E}">
        <p14:creationId xmlns:p14="http://schemas.microsoft.com/office/powerpoint/2010/main" val="283511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4294967295"/>
          </p:nvPr>
        </p:nvSpPr>
        <p:spPr>
          <a:xfrm>
            <a:off x="608090" y="6546283"/>
            <a:ext cx="3343513" cy="182475"/>
          </a:xfrm>
          <a:prstGeom prst="rect">
            <a:avLst/>
          </a:prstGeom>
        </p:spPr>
        <p:txBody>
          <a:bodyPr/>
          <a:lstStyle/>
          <a:p>
            <a:endParaRPr lang="en-US" sz="898" dirty="0">
              <a:solidFill>
                <a:srgbClr val="0092D1"/>
              </a:solidFill>
            </a:endParaRPr>
          </a:p>
        </p:txBody>
      </p:sp>
      <p:sp>
        <p:nvSpPr>
          <p:cNvPr id="5" name="TextBox 4"/>
          <p:cNvSpPr txBox="1"/>
          <p:nvPr/>
        </p:nvSpPr>
        <p:spPr>
          <a:xfrm>
            <a:off x="8859718" y="6728758"/>
            <a:ext cx="912375" cy="912375"/>
          </a:xfrm>
          <a:prstGeom prst="rect">
            <a:avLst/>
          </a:prstGeom>
          <a:noFill/>
        </p:spPr>
        <p:txBody>
          <a:bodyPr wrap="none" lIns="0" tIns="0" rIns="0" bIns="0" rtlCol="0">
            <a:noAutofit/>
          </a:bodyPr>
          <a:lstStyle/>
          <a:p>
            <a:pPr>
              <a:lnSpc>
                <a:spcPct val="90000"/>
              </a:lnSpc>
            </a:pPr>
            <a:endParaRPr lang="en-US" sz="1796" dirty="0"/>
          </a:p>
        </p:txBody>
      </p:sp>
      <p:sp>
        <p:nvSpPr>
          <p:cNvPr id="7" name="TextBox 6"/>
          <p:cNvSpPr txBox="1"/>
          <p:nvPr/>
        </p:nvSpPr>
        <p:spPr>
          <a:xfrm>
            <a:off x="8403554" y="6708483"/>
            <a:ext cx="912375" cy="912375"/>
          </a:xfrm>
          <a:prstGeom prst="rect">
            <a:avLst/>
          </a:prstGeom>
          <a:noFill/>
        </p:spPr>
        <p:txBody>
          <a:bodyPr wrap="none" lIns="0" tIns="0" rIns="0" bIns="0" rtlCol="0">
            <a:noAutofit/>
          </a:bodyPr>
          <a:lstStyle/>
          <a:p>
            <a:pPr>
              <a:lnSpc>
                <a:spcPct val="90000"/>
              </a:lnSpc>
            </a:pPr>
            <a:endParaRPr lang="en-US" sz="1796" dirty="0"/>
          </a:p>
        </p:txBody>
      </p:sp>
      <p:pic>
        <p:nvPicPr>
          <p:cNvPr id="8" name="Picture 7" descr="_Massive__Locky_ransomware_campaign___.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0137" y="1189879"/>
            <a:ext cx="10746127" cy="4991454"/>
          </a:xfrm>
          <a:prstGeom prst="rect">
            <a:avLst/>
          </a:prstGeom>
        </p:spPr>
      </p:pic>
    </p:spTree>
    <p:extLst>
      <p:ext uri="{BB962C8B-B14F-4D97-AF65-F5344CB8AC3E}">
        <p14:creationId xmlns:p14="http://schemas.microsoft.com/office/powerpoint/2010/main" val="5374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300119" y="990600"/>
            <a:ext cx="3650411" cy="4700516"/>
            <a:chOff x="8075612" y="2438400"/>
            <a:chExt cx="3067362" cy="3949743"/>
          </a:xfrm>
          <a:effectLst>
            <a:outerShdw blurRad="539750" dist="165100" dir="4500000" sx="102000" sy="102000" algn="tl" rotWithShape="0">
              <a:srgbClr val="0092D1"/>
            </a:outerShdw>
          </a:effectLst>
        </p:grpSpPr>
        <p:sp>
          <p:nvSpPr>
            <p:cNvPr id="7" name="Rectangle 6"/>
            <p:cNvSpPr/>
            <p:nvPr/>
          </p:nvSpPr>
          <p:spPr bwMode="gray">
            <a:xfrm>
              <a:off x="8111523" y="2495268"/>
              <a:ext cx="3031451" cy="3892875"/>
            </a:xfrm>
            <a:prstGeom prst="rect">
              <a:avLst/>
            </a:prstGeom>
            <a:solidFill>
              <a:schemeClr val="tx1">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pic>
          <p:nvPicPr>
            <p:cNvPr id="8" name="Picture 7" descr="ISTR_Cover.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75612" y="2438400"/>
              <a:ext cx="3000376" cy="3882840"/>
            </a:xfrm>
            <a:prstGeom prst="rect">
              <a:avLst/>
            </a:prstGeom>
          </p:spPr>
        </p:pic>
      </p:grpSp>
      <p:sp>
        <p:nvSpPr>
          <p:cNvPr id="9" name="TextBox 8"/>
          <p:cNvSpPr txBox="1"/>
          <p:nvPr/>
        </p:nvSpPr>
        <p:spPr>
          <a:xfrm>
            <a:off x="899319" y="2438400"/>
            <a:ext cx="4876800" cy="1524000"/>
          </a:xfrm>
          <a:prstGeom prst="rect">
            <a:avLst/>
          </a:prstGeom>
          <a:noFill/>
        </p:spPr>
        <p:txBody>
          <a:bodyPr wrap="square" lIns="0" tIns="0" rIns="0" bIns="0" rtlCol="0">
            <a:noAutofit/>
          </a:bodyPr>
          <a:lstStyle/>
          <a:p>
            <a:pPr>
              <a:lnSpc>
                <a:spcPct val="90000"/>
              </a:lnSpc>
            </a:pPr>
            <a:r>
              <a:rPr lang="en-US" sz="7200" b="1" dirty="0" smtClean="0"/>
              <a:t>Gracias!</a:t>
            </a:r>
            <a:endParaRPr lang="es-ES" sz="7200" b="1" dirty="0"/>
          </a:p>
        </p:txBody>
      </p:sp>
      <p:sp>
        <p:nvSpPr>
          <p:cNvPr id="10" name="Rectangle 9"/>
          <p:cNvSpPr/>
          <p:nvPr/>
        </p:nvSpPr>
        <p:spPr>
          <a:xfrm>
            <a:off x="899319" y="4114800"/>
            <a:ext cx="5361019" cy="1169551"/>
          </a:xfrm>
          <a:prstGeom prst="rect">
            <a:avLst/>
          </a:prstGeom>
          <a:noFill/>
        </p:spPr>
        <p:txBody>
          <a:bodyPr wrap="none">
            <a:spAutoFit/>
          </a:bodyPr>
          <a:lstStyle/>
          <a:p>
            <a:pPr>
              <a:lnSpc>
                <a:spcPct val="50000"/>
              </a:lnSpc>
            </a:pPr>
            <a:r>
              <a:rPr lang="en-US" sz="2800" b="1" dirty="0" smtClean="0">
                <a:solidFill>
                  <a:srgbClr val="F17F26"/>
                </a:solidFill>
              </a:rPr>
              <a:t>Sebastian Brenner</a:t>
            </a:r>
          </a:p>
          <a:p>
            <a:pPr>
              <a:lnSpc>
                <a:spcPct val="50000"/>
              </a:lnSpc>
            </a:pPr>
            <a:endParaRPr lang="en-US" sz="2800" dirty="0"/>
          </a:p>
          <a:p>
            <a:pPr>
              <a:lnSpc>
                <a:spcPct val="50000"/>
              </a:lnSpc>
            </a:pPr>
            <a:r>
              <a:rPr lang="en-US" sz="2800" dirty="0"/>
              <a:t>s</a:t>
            </a:r>
            <a:r>
              <a:rPr lang="en-US" sz="2800" dirty="0" smtClean="0"/>
              <a:t>ebastian_brenner@symantec.com</a:t>
            </a:r>
            <a:endParaRPr lang="en-US" sz="2800" dirty="0"/>
          </a:p>
          <a:p>
            <a:pPr>
              <a:lnSpc>
                <a:spcPct val="50000"/>
              </a:lnSpc>
            </a:pPr>
            <a:endParaRPr lang="en-US" sz="2800" dirty="0" smtClean="0"/>
          </a:p>
          <a:p>
            <a:pPr>
              <a:lnSpc>
                <a:spcPct val="50000"/>
              </a:lnSpc>
            </a:pPr>
            <a:r>
              <a:rPr lang="en-US" sz="2800" dirty="0" smtClean="0"/>
              <a:t>      @</a:t>
            </a:r>
            <a:r>
              <a:rPr lang="en-US" sz="2800" dirty="0" err="1" smtClean="0"/>
              <a:t>sebabrenner</a:t>
            </a:r>
            <a:endParaRPr lang="en-US" sz="2800" dirty="0"/>
          </a:p>
        </p:txBody>
      </p:sp>
      <p:pic>
        <p:nvPicPr>
          <p:cNvPr id="11" name="Picture 2"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5519" y="4876800"/>
            <a:ext cx="487553" cy="2973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22283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 name="Rectangle 2"/>
          <p:cNvSpPr>
            <a:spLocks noGrp="1" noChangeArrowheads="1"/>
          </p:cNvSpPr>
          <p:nvPr>
            <p:ph type="title"/>
          </p:nvPr>
        </p:nvSpPr>
        <p:spPr/>
        <p:txBody>
          <a:bodyPr/>
          <a:lstStyle/>
          <a:p>
            <a:r>
              <a:rPr lang="en-US" dirty="0">
                <a:solidFill>
                  <a:schemeClr val="tx1"/>
                </a:solidFill>
              </a:rPr>
              <a:t>¿Por qué es Difícil Detener los Ataques?</a:t>
            </a:r>
          </a:p>
        </p:txBody>
      </p:sp>
      <p:graphicFrame>
        <p:nvGraphicFramePr>
          <p:cNvPr id="21" name="Table 20"/>
          <p:cNvGraphicFramePr>
            <a:graphicFrameLocks noGrp="1"/>
          </p:cNvGraphicFramePr>
          <p:nvPr>
            <p:extLst>
              <p:ext uri="{D42A27DB-BD31-4B8C-83A1-F6EECF244321}">
                <p14:modId xmlns:p14="http://schemas.microsoft.com/office/powerpoint/2010/main" val="2192632351"/>
              </p:ext>
            </p:extLst>
          </p:nvPr>
        </p:nvGraphicFramePr>
        <p:xfrm>
          <a:off x="8533619" y="4239077"/>
          <a:ext cx="2133600" cy="1285554"/>
        </p:xfrm>
        <a:graphic>
          <a:graphicData uri="http://schemas.openxmlformats.org/drawingml/2006/table">
            <a:tbl>
              <a:tblPr firstRow="1" bandRow="1">
                <a:tableStyleId>{2D5ABB26-0587-4C30-8999-92F81FD0307C}</a:tableStyleId>
              </a:tblPr>
              <a:tblGrid>
                <a:gridCol w="2133600">
                  <a:extLst>
                    <a:ext uri="{9D8B030D-6E8A-4147-A177-3AD203B41FA5}">
                      <a16:colId xmlns="" xmlns:a16="http://schemas.microsoft.com/office/drawing/2014/main" val="20000"/>
                    </a:ext>
                  </a:extLst>
                </a:gridCol>
              </a:tblGrid>
              <a:tr h="1285554">
                <a:tc>
                  <a:txBody>
                    <a:bodyPr/>
                    <a:lstStyle/>
                    <a:p>
                      <a:pPr algn="ctr"/>
                      <a:r>
                        <a:rPr lang="en-US" sz="1300" b="0" i="0" dirty="0">
                          <a:solidFill>
                            <a:schemeClr val="tx1"/>
                          </a:solidFill>
                        </a:rPr>
                        <a:t>Busca cifrar datos y archivos o bloquear la computadora</a:t>
                      </a:r>
                    </a:p>
                  </a:txBody>
                  <a:tcPr>
                    <a:noFill/>
                  </a:tcPr>
                </a:tc>
                <a:extLst>
                  <a:ext uri="{0D108BD9-81ED-4DB2-BD59-A6C34878D82A}">
                    <a16:rowId xmlns="" xmlns:a16="http://schemas.microsoft.com/office/drawing/2014/main" val="10000"/>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3239735445"/>
              </p:ext>
            </p:extLst>
          </p:nvPr>
        </p:nvGraphicFramePr>
        <p:xfrm>
          <a:off x="3549163" y="4231842"/>
          <a:ext cx="2362200" cy="685800"/>
        </p:xfrm>
        <a:graphic>
          <a:graphicData uri="http://schemas.openxmlformats.org/drawingml/2006/table">
            <a:tbl>
              <a:tblPr firstRow="1" bandRow="1">
                <a:tableStyleId>{2D5ABB26-0587-4C30-8999-92F81FD0307C}</a:tableStyleId>
              </a:tblPr>
              <a:tblGrid>
                <a:gridCol w="2362200">
                  <a:extLst>
                    <a:ext uri="{9D8B030D-6E8A-4147-A177-3AD203B41FA5}">
                      <a16:colId xmlns="" xmlns:a16="http://schemas.microsoft.com/office/drawing/2014/main" val="20000"/>
                    </a:ext>
                  </a:extLst>
                </a:gridCol>
              </a:tblGrid>
              <a:tr h="256988">
                <a:tc>
                  <a:txBody>
                    <a:bodyPr/>
                    <a:lstStyle/>
                    <a:p>
                      <a:pPr algn="ctr"/>
                      <a:r>
                        <a:rPr lang="es-ES_tradnl" sz="1300" b="0" i="0" baseline="0" dirty="0" smtClean="0">
                          <a:solidFill>
                            <a:schemeClr val="tx1"/>
                          </a:solidFill>
                        </a:rPr>
                        <a:t>Infiltrar sitios </a:t>
                      </a:r>
                      <a:r>
                        <a:rPr lang="es-ES_tradnl" sz="1300" b="0" i="0" baseline="0" noProof="0" dirty="0" smtClean="0">
                          <a:solidFill>
                            <a:schemeClr val="tx1"/>
                          </a:solidFill>
                        </a:rPr>
                        <a:t>legítimos</a:t>
                      </a:r>
                      <a:r>
                        <a:rPr lang="es-ES_tradnl" sz="1300" b="0" i="0" baseline="0" dirty="0" smtClean="0">
                          <a:solidFill>
                            <a:schemeClr val="tx1"/>
                          </a:solidFill>
                        </a:rPr>
                        <a:t> con el objetivo de infectar uno o más con malware </a:t>
                      </a:r>
                      <a:endParaRPr lang="es-ES_tradnl" sz="1300" b="0" i="0" baseline="0" dirty="0">
                        <a:solidFill>
                          <a:schemeClr val="tx1"/>
                        </a:solidFill>
                      </a:endParaRPr>
                    </a:p>
                  </a:txBody>
                  <a:tcPr>
                    <a:noFill/>
                  </a:tcPr>
                </a:tc>
                <a:extLst>
                  <a:ext uri="{0D108BD9-81ED-4DB2-BD59-A6C34878D82A}">
                    <a16:rowId xmlns="" xmlns:a16="http://schemas.microsoft.com/office/drawing/2014/main" val="10000"/>
                  </a:ext>
                </a:extLst>
              </a:tr>
            </a:tbl>
          </a:graphicData>
        </a:graphic>
      </p:graphicFrame>
      <p:sp>
        <p:nvSpPr>
          <p:cNvPr id="16" name="Text Placeholder 2"/>
          <p:cNvSpPr txBox="1">
            <a:spLocks/>
          </p:cNvSpPr>
          <p:nvPr/>
        </p:nvSpPr>
        <p:spPr>
          <a:xfrm>
            <a:off x="518319" y="1143000"/>
            <a:ext cx="10363200" cy="702922"/>
          </a:xfrm>
          <a:prstGeom prst="rect">
            <a:avLst/>
          </a:prstGeom>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buNone/>
            </a:pPr>
            <a:r>
              <a:rPr lang="en-US" sz="2000" b="1" dirty="0">
                <a:solidFill>
                  <a:schemeClr val="tx1">
                    <a:lumMod val="60000"/>
                    <a:lumOff val="40000"/>
                  </a:schemeClr>
                </a:solidFill>
              </a:rPr>
              <a:t>Las tácticas de ataque han evolucionado y los grupos de ataque se están desplazando con mayor velocidad  </a:t>
            </a:r>
          </a:p>
        </p:txBody>
      </p:sp>
      <p:sp>
        <p:nvSpPr>
          <p:cNvPr id="19" name="Rectangle 4"/>
          <p:cNvSpPr>
            <a:spLocks noChangeArrowheads="1"/>
          </p:cNvSpPr>
          <p:nvPr/>
        </p:nvSpPr>
        <p:spPr bwMode="auto">
          <a:xfrm>
            <a:off x="3740378" y="3403368"/>
            <a:ext cx="1779070" cy="64135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dirty="0">
                <a:solidFill>
                  <a:srgbClr val="FFFFFF"/>
                </a:solidFill>
              </a:rPr>
              <a:t>Watering hole</a:t>
            </a:r>
            <a:r>
              <a:rPr lang="en-US" sz="2000" dirty="0">
                <a:solidFill>
                  <a:srgbClr val="FFFFFF"/>
                </a:solidFill>
              </a:rPr>
              <a:t> </a:t>
            </a:r>
          </a:p>
        </p:txBody>
      </p:sp>
      <p:grpSp>
        <p:nvGrpSpPr>
          <p:cNvPr id="28" name="Group 27"/>
          <p:cNvGrpSpPr/>
          <p:nvPr/>
        </p:nvGrpSpPr>
        <p:grpSpPr>
          <a:xfrm>
            <a:off x="4147849" y="2612400"/>
            <a:ext cx="925315" cy="562369"/>
            <a:chOff x="1217612" y="2438400"/>
            <a:chExt cx="1500303" cy="923544"/>
          </a:xfrm>
        </p:grpSpPr>
        <p:pic>
          <p:nvPicPr>
            <p:cNvPr id="32" name="Picture 31" descr="pc_laptop.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7612" y="2438400"/>
              <a:ext cx="1500303" cy="923544"/>
            </a:xfrm>
            <a:prstGeom prst="rect">
              <a:avLst/>
            </a:prstGeom>
          </p:spPr>
        </p:pic>
        <p:pic>
          <p:nvPicPr>
            <p:cNvPr id="33" name="Picture 32" descr="viru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1012" y="2667000"/>
              <a:ext cx="457200" cy="422857"/>
            </a:xfrm>
            <a:prstGeom prst="rect">
              <a:avLst/>
            </a:prstGeom>
          </p:spPr>
        </p:pic>
      </p:grpSp>
      <p:sp>
        <p:nvSpPr>
          <p:cNvPr id="20" name="Rectangle 2"/>
          <p:cNvSpPr>
            <a:spLocks noChangeArrowheads="1"/>
          </p:cNvSpPr>
          <p:nvPr/>
        </p:nvSpPr>
        <p:spPr bwMode="auto">
          <a:xfrm>
            <a:off x="6049463" y="3403368"/>
            <a:ext cx="2209800" cy="64135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a:r>
              <a:rPr lang="en-US" dirty="0" err="1">
                <a:solidFill>
                  <a:srgbClr val="FFFFFF"/>
                </a:solidFill>
              </a:rPr>
              <a:t>Ataques</a:t>
            </a:r>
            <a:r>
              <a:rPr lang="en-US" dirty="0">
                <a:solidFill>
                  <a:srgbClr val="FFFFFF"/>
                </a:solidFill>
              </a:rPr>
              <a:t> </a:t>
            </a:r>
          </a:p>
          <a:p>
            <a:pPr algn="ctr"/>
            <a:r>
              <a:rPr lang="en-US" dirty="0" err="1">
                <a:solidFill>
                  <a:srgbClr val="FFFFFF"/>
                </a:solidFill>
              </a:rPr>
              <a:t>personalizados</a:t>
            </a:r>
            <a:endParaRPr lang="en-US" dirty="0">
              <a:solidFill>
                <a:srgbClr val="FFFFFF"/>
              </a:solidFill>
            </a:endParaRPr>
          </a:p>
        </p:txBody>
      </p:sp>
      <p:pic>
        <p:nvPicPr>
          <p:cNvPr id="34" name="Picture 33" descr="threat_landscap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9563" y="2524974"/>
            <a:ext cx="703923" cy="649794"/>
          </a:xfrm>
          <a:prstGeom prst="rect">
            <a:avLst/>
          </a:prstGeom>
        </p:spPr>
      </p:pic>
      <p:sp>
        <p:nvSpPr>
          <p:cNvPr id="8" name="Rectangle 2"/>
          <p:cNvSpPr>
            <a:spLocks noChangeArrowheads="1"/>
          </p:cNvSpPr>
          <p:nvPr/>
        </p:nvSpPr>
        <p:spPr bwMode="auto">
          <a:xfrm>
            <a:off x="1263163" y="3403368"/>
            <a:ext cx="1779070" cy="64135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defRPr/>
            </a:pPr>
            <a:r>
              <a:rPr lang="en-US" dirty="0">
                <a:solidFill>
                  <a:srgbClr val="FFFFFF"/>
                </a:solidFill>
              </a:rPr>
              <a:t>Spear phishing </a:t>
            </a:r>
          </a:p>
        </p:txBody>
      </p:sp>
      <p:pic>
        <p:nvPicPr>
          <p:cNvPr id="35" name="Picture 34" descr="spear_fishing_icon_grey.png"/>
          <p:cNvPicPr>
            <a:picLocks noChangeAspect="1"/>
          </p:cNvPicPr>
          <p:nvPr/>
        </p:nvPicPr>
        <p:blipFill rotWithShape="1">
          <a:blip r:embed="rId6">
            <a:extLst>
              <a:ext uri="{28A0092B-C50C-407E-A947-70E740481C1C}">
                <a14:useLocalDpi xmlns:a14="http://schemas.microsoft.com/office/drawing/2010/main" val="0"/>
              </a:ext>
            </a:extLst>
          </a:blip>
          <a:srcRect l="45890" t="45994" r="44709" b="46602"/>
          <a:stretch/>
        </p:blipFill>
        <p:spPr>
          <a:xfrm>
            <a:off x="1813719" y="2334678"/>
            <a:ext cx="1066689" cy="840090"/>
          </a:xfrm>
          <a:prstGeom prst="rect">
            <a:avLst/>
          </a:prstGeom>
        </p:spPr>
      </p:pic>
      <p:grpSp>
        <p:nvGrpSpPr>
          <p:cNvPr id="3" name="Group 2"/>
          <p:cNvGrpSpPr/>
          <p:nvPr/>
        </p:nvGrpSpPr>
        <p:grpSpPr>
          <a:xfrm>
            <a:off x="9128919" y="2438400"/>
            <a:ext cx="1385901" cy="736369"/>
            <a:chOff x="1269652" y="2262090"/>
            <a:chExt cx="1342234" cy="783086"/>
          </a:xfrm>
        </p:grpSpPr>
        <p:pic>
          <p:nvPicPr>
            <p:cNvPr id="18" name="Picture 17" descr="advanced_adversary.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69652" y="2466679"/>
              <a:ext cx="938392" cy="578497"/>
            </a:xfrm>
            <a:prstGeom prst="rect">
              <a:avLst/>
            </a:prstGeom>
          </p:spPr>
        </p:pic>
        <p:pic>
          <p:nvPicPr>
            <p:cNvPr id="22" name="Picture 21" descr="lightning_bolt.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171456">
              <a:off x="1944456" y="2262090"/>
              <a:ext cx="667430" cy="667430"/>
            </a:xfrm>
            <a:prstGeom prst="rect">
              <a:avLst/>
            </a:prstGeom>
          </p:spPr>
        </p:pic>
      </p:grpSp>
      <p:sp>
        <p:nvSpPr>
          <p:cNvPr id="36" name="Rectangle 2"/>
          <p:cNvSpPr>
            <a:spLocks noChangeArrowheads="1"/>
          </p:cNvSpPr>
          <p:nvPr/>
        </p:nvSpPr>
        <p:spPr bwMode="auto">
          <a:xfrm>
            <a:off x="8686019" y="3403368"/>
            <a:ext cx="1779070" cy="64135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defRPr/>
            </a:pPr>
            <a:r>
              <a:rPr lang="en-US" dirty="0">
                <a:solidFill>
                  <a:srgbClr val="FFFFFF"/>
                </a:solidFill>
              </a:rPr>
              <a:t>Ransomware </a:t>
            </a:r>
          </a:p>
        </p:txBody>
      </p:sp>
      <p:graphicFrame>
        <p:nvGraphicFramePr>
          <p:cNvPr id="38" name="Table 37"/>
          <p:cNvGraphicFramePr>
            <a:graphicFrameLocks noGrp="1"/>
          </p:cNvGraphicFramePr>
          <p:nvPr>
            <p:extLst>
              <p:ext uri="{D42A27DB-BD31-4B8C-83A1-F6EECF244321}">
                <p14:modId xmlns:p14="http://schemas.microsoft.com/office/powerpoint/2010/main" val="1052626932"/>
              </p:ext>
            </p:extLst>
          </p:nvPr>
        </p:nvGraphicFramePr>
        <p:xfrm>
          <a:off x="958363" y="4241568"/>
          <a:ext cx="2514600" cy="883920"/>
        </p:xfrm>
        <a:graphic>
          <a:graphicData uri="http://schemas.openxmlformats.org/drawingml/2006/table">
            <a:tbl>
              <a:tblPr firstRow="1" bandRow="1">
                <a:tableStyleId>{2D5ABB26-0587-4C30-8999-92F81FD0307C}</a:tableStyleId>
              </a:tblPr>
              <a:tblGrid>
                <a:gridCol w="2514600">
                  <a:extLst>
                    <a:ext uri="{9D8B030D-6E8A-4147-A177-3AD203B41FA5}">
                      <a16:colId xmlns="" xmlns:a16="http://schemas.microsoft.com/office/drawing/2014/main" val="20000"/>
                    </a:ext>
                  </a:extLst>
                </a:gridCol>
              </a:tblGrid>
              <a:tr h="256988">
                <a:tc>
                  <a:txBody>
                    <a:bodyPr/>
                    <a:lstStyle/>
                    <a:p>
                      <a:pPr algn="ctr"/>
                      <a:r>
                        <a:rPr lang="es-ES_tradnl" sz="1300" b="0" i="0" baseline="0" noProof="0" dirty="0" smtClean="0">
                          <a:solidFill>
                            <a:schemeClr val="tx1"/>
                          </a:solidFill>
                        </a:rPr>
                        <a:t>Usar el correo electrónico parece ser una fuente legítima para atraer a las víctimas a hacer clic en un enlace malicioso </a:t>
                      </a:r>
                      <a:endParaRPr lang="es-ES_tradnl" sz="1300" b="0" i="0" baseline="0" noProof="0" dirty="0">
                        <a:solidFill>
                          <a:schemeClr val="tx1"/>
                        </a:solidFill>
                      </a:endParaRPr>
                    </a:p>
                  </a:txBody>
                  <a:tcPr>
                    <a:noFill/>
                  </a:tcPr>
                </a:tc>
                <a:extLst>
                  <a:ext uri="{0D108BD9-81ED-4DB2-BD59-A6C34878D82A}">
                    <a16:rowId xmlns="" xmlns:a16="http://schemas.microsoft.com/office/drawing/2014/main" val="10000"/>
                  </a:ext>
                </a:extLst>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2108593729"/>
              </p:ext>
            </p:extLst>
          </p:nvPr>
        </p:nvGraphicFramePr>
        <p:xfrm>
          <a:off x="5897063" y="4191000"/>
          <a:ext cx="2590800" cy="883920"/>
        </p:xfrm>
        <a:graphic>
          <a:graphicData uri="http://schemas.openxmlformats.org/drawingml/2006/table">
            <a:tbl>
              <a:tblPr firstRow="1" bandRow="1">
                <a:tableStyleId>{2D5ABB26-0587-4C30-8999-92F81FD0307C}</a:tableStyleId>
              </a:tblPr>
              <a:tblGrid>
                <a:gridCol w="2590800">
                  <a:extLst>
                    <a:ext uri="{9D8B030D-6E8A-4147-A177-3AD203B41FA5}">
                      <a16:colId xmlns="" xmlns:a16="http://schemas.microsoft.com/office/drawing/2014/main" val="20000"/>
                    </a:ext>
                  </a:extLst>
                </a:gridCol>
              </a:tblGrid>
              <a:tr h="256988">
                <a:tc>
                  <a:txBody>
                    <a:bodyPr/>
                    <a:lstStyle/>
                    <a:p>
                      <a:pPr algn="ctr"/>
                      <a:r>
                        <a:rPr lang="es-ES_tradnl" sz="1300" b="0" i="0" baseline="0" noProof="0" dirty="0" smtClean="0">
                          <a:solidFill>
                            <a:schemeClr val="tx1"/>
                          </a:solidFill>
                        </a:rPr>
                        <a:t>Lanzar una campaña sofisticada de ataque con una combinación de </a:t>
                      </a:r>
                      <a:r>
                        <a:rPr lang="es-ES_tradnl" sz="1300" b="0" i="0" baseline="0" noProof="0" dirty="0" err="1" smtClean="0">
                          <a:solidFill>
                            <a:schemeClr val="tx1"/>
                          </a:solidFill>
                        </a:rPr>
                        <a:t>exploits</a:t>
                      </a:r>
                      <a:r>
                        <a:rPr lang="es-ES_tradnl" sz="1300" b="0" i="0" baseline="0" noProof="0" dirty="0" smtClean="0">
                          <a:solidFill>
                            <a:schemeClr val="tx1"/>
                          </a:solidFill>
                        </a:rPr>
                        <a:t>, </a:t>
                      </a:r>
                      <a:r>
                        <a:rPr lang="es-ES_tradnl" sz="1300" b="0" i="0" baseline="0" noProof="0" dirty="0" err="1" smtClean="0">
                          <a:solidFill>
                            <a:schemeClr val="tx1"/>
                          </a:solidFill>
                        </a:rPr>
                        <a:t>rootkits</a:t>
                      </a:r>
                      <a:r>
                        <a:rPr lang="es-ES_tradnl" sz="1300" b="0" i="0" baseline="0" noProof="0" dirty="0" smtClean="0">
                          <a:solidFill>
                            <a:schemeClr val="tx1"/>
                          </a:solidFill>
                        </a:rPr>
                        <a:t>, virus y mucho más</a:t>
                      </a:r>
                      <a:endParaRPr lang="es-ES_tradnl" sz="1300" b="0" i="0" baseline="0" noProof="0" dirty="0">
                        <a:solidFill>
                          <a:schemeClr val="tx1"/>
                        </a:solidFill>
                      </a:endParaRPr>
                    </a:p>
                  </a:txBody>
                  <a:tcPr>
                    <a:noFill/>
                  </a:tcPr>
                </a:tc>
                <a:extLst>
                  <a:ext uri="{0D108BD9-81ED-4DB2-BD59-A6C34878D82A}">
                    <a16:rowId xmlns="" xmlns:a16="http://schemas.microsoft.com/office/drawing/2014/main" val="10000"/>
                  </a:ext>
                </a:extLst>
              </a:tr>
            </a:tbl>
          </a:graphicData>
        </a:graphic>
      </p:graphicFrame>
      <p:sp>
        <p:nvSpPr>
          <p:cNvPr id="10" name="Footer Placeholder 9"/>
          <p:cNvSpPr>
            <a:spLocks noGrp="1"/>
          </p:cNvSpPr>
          <p:nvPr>
            <p:ph type="ftr" sz="quarter" idx="11"/>
          </p:nvPr>
        </p:nvSpPr>
        <p:spPr/>
        <p:txBody>
          <a:bodyPr/>
          <a:lstStyle/>
          <a:p>
            <a:r>
              <a:rPr lang="en-US" dirty="0"/>
              <a:t>Copyright © 2016 Symantec Corporation</a:t>
            </a:r>
          </a:p>
        </p:txBody>
      </p:sp>
      <p:cxnSp>
        <p:nvCxnSpPr>
          <p:cNvPr id="23" name="Straight Connector 22"/>
          <p:cNvCxnSpPr/>
          <p:nvPr/>
        </p:nvCxnSpPr>
        <p:spPr>
          <a:xfrm flipV="1">
            <a:off x="608092" y="1143000"/>
            <a:ext cx="10121027" cy="5220"/>
          </a:xfrm>
          <a:prstGeom prst="line">
            <a:avLst/>
          </a:prstGeom>
          <a:ln>
            <a:solidFill>
              <a:srgbClr val="F2B01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959544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608094" y="304800"/>
            <a:ext cx="10945652" cy="838200"/>
          </a:xfrm>
        </p:spPr>
        <p:txBody>
          <a:bodyPr/>
          <a:lstStyle/>
          <a:p>
            <a:r>
              <a:rPr lang="es-ES" dirty="0" smtClean="0"/>
              <a:t>Trayectoria de Evolución del </a:t>
            </a:r>
            <a:r>
              <a:rPr lang="es-ES" dirty="0" err="1" smtClean="0"/>
              <a:t>Ransomware</a:t>
            </a:r>
            <a:endParaRPr lang="es-ES" dirty="0"/>
          </a:p>
        </p:txBody>
      </p:sp>
      <p:pic>
        <p:nvPicPr>
          <p:cNvPr id="1030" name="Picture 6" descr="The Jigsaw Ransomwar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3338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33319" y="6477000"/>
            <a:ext cx="6080125" cy="215444"/>
          </a:xfrm>
          <a:prstGeom prst="rect">
            <a:avLst/>
          </a:prstGeom>
        </p:spPr>
        <p:txBody>
          <a:bodyPr>
            <a:spAutoFit/>
          </a:bodyPr>
          <a:lstStyle/>
          <a:p>
            <a:r>
              <a:rPr lang="es-ES" sz="800" dirty="0">
                <a:solidFill>
                  <a:schemeClr val="bg1">
                    <a:lumMod val="95000"/>
                  </a:schemeClr>
                </a:solidFill>
              </a:rPr>
              <a:t>http://www.bleepingcomputer.com/news/security/jigsaw-ransomware-decrypted-will-delete-your-files-until-you-pay-the-ransom/</a:t>
            </a:r>
          </a:p>
        </p:txBody>
      </p:sp>
      <p:sp>
        <p:nvSpPr>
          <p:cNvPr id="7" name="Content Placeholder 2"/>
          <p:cNvSpPr txBox="1">
            <a:spLocks/>
          </p:cNvSpPr>
          <p:nvPr/>
        </p:nvSpPr>
        <p:spPr>
          <a:xfrm>
            <a:off x="5920645" y="2460302"/>
            <a:ext cx="5817687" cy="2421187"/>
          </a:xfrm>
          <a:prstGeom prst="rect">
            <a:avLst/>
          </a:prstGeom>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a:buClr>
                <a:srgbClr val="0092D2"/>
              </a:buClr>
              <a:buFont typeface="Arial"/>
              <a:buChar char="•"/>
            </a:pPr>
            <a:endParaRPr lang="es-ES" dirty="0">
              <a:solidFill>
                <a:schemeClr val="bg1"/>
              </a:solidFill>
            </a:endParaRPr>
          </a:p>
        </p:txBody>
      </p:sp>
    </p:spTree>
    <p:extLst>
      <p:ext uri="{BB962C8B-B14F-4D97-AF65-F5344CB8AC3E}">
        <p14:creationId xmlns:p14="http://schemas.microsoft.com/office/powerpoint/2010/main" val="351939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7537" y="2462447"/>
            <a:ext cx="5804806" cy="2415826"/>
          </a:xfrm>
        </p:spPr>
        <p:txBody>
          <a:bodyPr/>
          <a:lstStyle/>
          <a:p>
            <a:pPr>
              <a:buClr>
                <a:srgbClr val="0092D2"/>
              </a:buClr>
              <a:buFont typeface="Arial"/>
              <a:buChar char="•"/>
            </a:pPr>
            <a:r>
              <a:rPr lang="es-ES" dirty="0"/>
              <a:t>Altamente Redituable</a:t>
            </a:r>
          </a:p>
          <a:p>
            <a:pPr>
              <a:buClr>
                <a:srgbClr val="0092D2"/>
              </a:buClr>
              <a:buFont typeface="Arial"/>
              <a:buChar char="•"/>
            </a:pPr>
            <a:r>
              <a:rPr lang="es-ES" dirty="0"/>
              <a:t>Vectores de Infección Efectivos</a:t>
            </a:r>
          </a:p>
          <a:p>
            <a:pPr>
              <a:buClr>
                <a:srgbClr val="0092D2"/>
              </a:buClr>
              <a:buFont typeface="Arial"/>
              <a:buChar char="•"/>
            </a:pPr>
            <a:r>
              <a:rPr lang="es-ES" dirty="0"/>
              <a:t>Acceso </a:t>
            </a:r>
            <a:r>
              <a:rPr lang="es-ES" dirty="0" smtClean="0"/>
              <a:t>Fácil </a:t>
            </a:r>
            <a:r>
              <a:rPr lang="es-ES" dirty="0"/>
              <a:t>a </a:t>
            </a:r>
            <a:r>
              <a:rPr lang="es-ES" dirty="0" smtClean="0"/>
              <a:t>Cifrado</a:t>
            </a:r>
            <a:endParaRPr lang="es-ES" dirty="0"/>
          </a:p>
          <a:p>
            <a:pPr>
              <a:buClr>
                <a:srgbClr val="0092D2"/>
              </a:buClr>
              <a:buFont typeface="Arial"/>
              <a:buChar char="•"/>
            </a:pPr>
            <a:r>
              <a:rPr lang="es-ES" dirty="0"/>
              <a:t>Barrera de Entradas  </a:t>
            </a:r>
            <a:r>
              <a:rPr lang="es-ES" dirty="0" smtClean="0"/>
              <a:t>Débiles</a:t>
            </a:r>
            <a:endParaRPr lang="es-ES" dirty="0"/>
          </a:p>
        </p:txBody>
      </p:sp>
      <p:pic>
        <p:nvPicPr>
          <p:cNvPr id="6" name="Picture 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248655" y="2045242"/>
            <a:ext cx="3012139" cy="2716149"/>
          </a:xfrm>
          <a:prstGeom prst="rect">
            <a:avLst/>
          </a:prstGeom>
          <a:noFill/>
        </p:spPr>
      </p:pic>
      <p:cxnSp>
        <p:nvCxnSpPr>
          <p:cNvPr id="7" name="Straight Connector 6"/>
          <p:cNvCxnSpPr/>
          <p:nvPr/>
        </p:nvCxnSpPr>
        <p:spPr>
          <a:xfrm>
            <a:off x="5408594" y="2322229"/>
            <a:ext cx="12185" cy="2351504"/>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pic>
        <p:nvPicPr>
          <p:cNvPr id="8" name="Picture Placeholder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5909" y="1568853"/>
            <a:ext cx="5565343" cy="3707722"/>
          </a:xfrm>
          <a:prstGeom prst="rect">
            <a:avLst/>
          </a:prstGeom>
        </p:spPr>
      </p:pic>
      <p:cxnSp>
        <p:nvCxnSpPr>
          <p:cNvPr id="11" name="Straight Connector 10"/>
          <p:cNvCxnSpPr/>
          <p:nvPr/>
        </p:nvCxnSpPr>
        <p:spPr>
          <a:xfrm flipV="1">
            <a:off x="608092" y="1143000"/>
            <a:ext cx="10121027" cy="5220"/>
          </a:xfrm>
          <a:prstGeom prst="line">
            <a:avLst/>
          </a:prstGeom>
          <a:ln>
            <a:solidFill>
              <a:srgbClr val="F2B01E"/>
            </a:solidFill>
          </a:ln>
          <a:effectLst/>
        </p:spPr>
        <p:style>
          <a:lnRef idx="2">
            <a:schemeClr val="accent1"/>
          </a:lnRef>
          <a:fillRef idx="0">
            <a:schemeClr val="accent1"/>
          </a:fillRef>
          <a:effectRef idx="1">
            <a:schemeClr val="accent1"/>
          </a:effectRef>
          <a:fontRef idx="minor">
            <a:schemeClr val="tx1"/>
          </a:fontRef>
        </p:style>
      </p:cxnSp>
      <p:sp>
        <p:nvSpPr>
          <p:cNvPr id="12" name="Rectangle 2"/>
          <p:cNvSpPr>
            <a:spLocks noGrp="1" noChangeArrowheads="1"/>
          </p:cNvSpPr>
          <p:nvPr>
            <p:ph type="title"/>
          </p:nvPr>
        </p:nvSpPr>
        <p:spPr>
          <a:xfrm>
            <a:off x="608094" y="304800"/>
            <a:ext cx="10945652" cy="838200"/>
          </a:xfrm>
        </p:spPr>
        <p:txBody>
          <a:bodyPr/>
          <a:lstStyle/>
          <a:p>
            <a:r>
              <a:rPr lang="en-US" dirty="0" err="1" smtClean="0">
                <a:solidFill>
                  <a:schemeClr val="tx1"/>
                </a:solidFill>
              </a:rPr>
              <a:t>Factores</a:t>
            </a:r>
            <a:r>
              <a:rPr lang="en-US" dirty="0" smtClean="0">
                <a:solidFill>
                  <a:schemeClr val="tx1"/>
                </a:solidFill>
              </a:rPr>
              <a:t> de </a:t>
            </a:r>
            <a:r>
              <a:rPr lang="en-US" dirty="0" err="1" smtClean="0">
                <a:solidFill>
                  <a:schemeClr val="tx1"/>
                </a:solidFill>
              </a:rPr>
              <a:t>Crecimiento</a:t>
            </a:r>
            <a:endParaRPr lang="en-US" dirty="0">
              <a:solidFill>
                <a:schemeClr val="tx1"/>
              </a:solidFill>
            </a:endParaRPr>
          </a:p>
        </p:txBody>
      </p:sp>
      <p:sp>
        <p:nvSpPr>
          <p:cNvPr id="13" name="Footer Placeholder 9"/>
          <p:cNvSpPr>
            <a:spLocks noGrp="1"/>
          </p:cNvSpPr>
          <p:nvPr>
            <p:ph type="ftr" sz="quarter" idx="11"/>
          </p:nvPr>
        </p:nvSpPr>
        <p:spPr>
          <a:xfrm>
            <a:off x="608091" y="6329172"/>
            <a:ext cx="5483789" cy="182880"/>
          </a:xfrm>
        </p:spPr>
        <p:txBody>
          <a:bodyPr/>
          <a:lstStyle/>
          <a:p>
            <a:r>
              <a:rPr lang="en-US" dirty="0"/>
              <a:t>Copyright © 2016 Symantec Corporation</a:t>
            </a:r>
          </a:p>
        </p:txBody>
      </p:sp>
    </p:spTree>
    <p:extLst>
      <p:ext uri="{BB962C8B-B14F-4D97-AF65-F5344CB8AC3E}">
        <p14:creationId xmlns:p14="http://schemas.microsoft.com/office/powerpoint/2010/main" val="160849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032070" y="1639752"/>
            <a:ext cx="2697665" cy="4459314"/>
            <a:chOff x="9052881" y="1635313"/>
            <a:chExt cx="2704355" cy="4470373"/>
          </a:xfrm>
        </p:grpSpPr>
        <p:sp>
          <p:nvSpPr>
            <p:cNvPr id="30" name="Rectangle 29"/>
            <p:cNvSpPr/>
            <p:nvPr/>
          </p:nvSpPr>
          <p:spPr bwMode="gray">
            <a:xfrm>
              <a:off x="9058515" y="2132856"/>
              <a:ext cx="2698721" cy="3972830"/>
            </a:xfrm>
            <a:prstGeom prst="rect">
              <a:avLst/>
            </a:prstGeom>
            <a:solidFill>
              <a:srgbClr val="F17F2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Autofit/>
            </a:bodyPr>
            <a:lstStyle/>
            <a:p>
              <a:pPr algn="ctr" defTabSz="912206">
                <a:lnSpc>
                  <a:spcPct val="90000"/>
                </a:lnSpc>
              </a:pPr>
              <a:endParaRPr lang="es-ES" sz="1796" b="1" dirty="0">
                <a:solidFill>
                  <a:srgbClr val="000000">
                    <a:lumMod val="75000"/>
                    <a:lumOff val="25000"/>
                  </a:srgbClr>
                </a:solidFil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90756" y="2492896"/>
              <a:ext cx="2425566" cy="1879512"/>
            </a:xfrm>
            <a:prstGeom prst="rect">
              <a:avLst/>
            </a:prstGeom>
            <a:ln w="38100" cmpd="sng">
              <a:solidFill>
                <a:schemeClr val="tx1"/>
              </a:solidFill>
            </a:ln>
            <a:effectLst>
              <a:glow rad="228600">
                <a:schemeClr val="accent1">
                  <a:satMod val="175000"/>
                  <a:alpha val="40000"/>
                </a:schemeClr>
              </a:glow>
            </a:effectLst>
          </p:spPr>
        </p:pic>
        <p:sp>
          <p:nvSpPr>
            <p:cNvPr id="22" name="Rectangle 21"/>
            <p:cNvSpPr/>
            <p:nvPr/>
          </p:nvSpPr>
          <p:spPr bwMode="gray">
            <a:xfrm>
              <a:off x="9054178" y="1635313"/>
              <a:ext cx="2698721" cy="504056"/>
            </a:xfrm>
            <a:prstGeom prst="rect">
              <a:avLst/>
            </a:prstGeom>
            <a:solidFill>
              <a:srgbClr val="F17F2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Autofit/>
            </a:bodyPr>
            <a:lstStyle/>
            <a:p>
              <a:pPr algn="ctr" defTabSz="912206">
                <a:lnSpc>
                  <a:spcPct val="90000"/>
                </a:lnSpc>
              </a:pPr>
              <a:r>
                <a:rPr lang="es-ES" sz="1796" b="1" dirty="0" smtClean="0">
                  <a:solidFill>
                    <a:srgbClr val="000000">
                      <a:lumMod val="75000"/>
                      <a:lumOff val="25000"/>
                    </a:srgbClr>
                  </a:solidFill>
                </a:rPr>
                <a:t>CRYPTO RANSOMWARE</a:t>
              </a:r>
              <a:endParaRPr lang="es-ES" sz="1796" b="1" dirty="0">
                <a:solidFill>
                  <a:srgbClr val="000000">
                    <a:lumMod val="75000"/>
                    <a:lumOff val="25000"/>
                  </a:srgbClr>
                </a:solidFill>
              </a:endParaRPr>
            </a:p>
          </p:txBody>
        </p:sp>
        <p:sp>
          <p:nvSpPr>
            <p:cNvPr id="34" name="Rectangle 33"/>
            <p:cNvSpPr/>
            <p:nvPr/>
          </p:nvSpPr>
          <p:spPr bwMode="gray">
            <a:xfrm>
              <a:off x="9052881" y="5373216"/>
              <a:ext cx="2702839" cy="504056"/>
            </a:xfrm>
            <a:prstGeom prst="rect">
              <a:avLst/>
            </a:prstGeom>
            <a:solidFill>
              <a:srgbClr val="7F4A1E">
                <a:alpha val="80000"/>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Autofit/>
            </a:bodyPr>
            <a:lstStyle/>
            <a:p>
              <a:pPr algn="ctr" defTabSz="912206">
                <a:lnSpc>
                  <a:spcPct val="90000"/>
                </a:lnSpc>
              </a:pPr>
              <a:r>
                <a:rPr lang="es-ES" sz="1796" b="1" dirty="0" smtClean="0">
                  <a:solidFill>
                    <a:srgbClr val="404040">
                      <a:lumMod val="20000"/>
                      <a:lumOff val="80000"/>
                    </a:srgbClr>
                  </a:solidFill>
                </a:rPr>
                <a:t>“MULTA”</a:t>
              </a:r>
              <a:endParaRPr lang="es-ES" sz="1796" b="1" dirty="0">
                <a:solidFill>
                  <a:srgbClr val="404040">
                    <a:lumMod val="20000"/>
                    <a:lumOff val="80000"/>
                  </a:srgbClr>
                </a:solidFill>
              </a:endParaRPr>
            </a:p>
          </p:txBody>
        </p:sp>
      </p:grpSp>
      <p:grpSp>
        <p:nvGrpSpPr>
          <p:cNvPr id="5" name="Group 4"/>
          <p:cNvGrpSpPr/>
          <p:nvPr/>
        </p:nvGrpSpPr>
        <p:grpSpPr>
          <a:xfrm>
            <a:off x="6171495" y="1639752"/>
            <a:ext cx="2692044" cy="4459314"/>
            <a:chOff x="6185212" y="1635313"/>
            <a:chExt cx="2698721" cy="4470373"/>
          </a:xfrm>
        </p:grpSpPr>
        <p:sp>
          <p:nvSpPr>
            <p:cNvPr id="29" name="Rectangle 28"/>
            <p:cNvSpPr/>
            <p:nvPr/>
          </p:nvSpPr>
          <p:spPr bwMode="gray">
            <a:xfrm>
              <a:off x="6185212" y="2132856"/>
              <a:ext cx="2698721" cy="397283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Autofit/>
            </a:bodyPr>
            <a:lstStyle/>
            <a:p>
              <a:pPr algn="ctr" defTabSz="912206">
                <a:lnSpc>
                  <a:spcPct val="90000"/>
                </a:lnSpc>
              </a:pPr>
              <a:endParaRPr lang="es-ES" sz="1796" b="1" dirty="0">
                <a:solidFill>
                  <a:srgbClr val="000000">
                    <a:lumMod val="75000"/>
                    <a:lumOff val="25000"/>
                  </a:srgbClr>
                </a:solidFill>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97939" y="2501813"/>
              <a:ext cx="2461863" cy="1861678"/>
            </a:xfrm>
            <a:prstGeom prst="rect">
              <a:avLst/>
            </a:prstGeom>
            <a:ln w="38100" cmpd="sng">
              <a:solidFill>
                <a:schemeClr val="tx1"/>
              </a:solidFill>
            </a:ln>
            <a:effectLst/>
          </p:spPr>
        </p:pic>
        <p:sp>
          <p:nvSpPr>
            <p:cNvPr id="21" name="Rectangle 20"/>
            <p:cNvSpPr/>
            <p:nvPr/>
          </p:nvSpPr>
          <p:spPr bwMode="gray">
            <a:xfrm>
              <a:off x="6185212" y="1635313"/>
              <a:ext cx="2698721" cy="504056"/>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Autofit/>
            </a:bodyPr>
            <a:lstStyle/>
            <a:p>
              <a:pPr algn="ctr" defTabSz="912206">
                <a:lnSpc>
                  <a:spcPct val="90000"/>
                </a:lnSpc>
              </a:pPr>
              <a:r>
                <a:rPr lang="es-ES" sz="1796" b="1" dirty="0" smtClean="0">
                  <a:solidFill>
                    <a:srgbClr val="000000">
                      <a:lumMod val="75000"/>
                      <a:lumOff val="25000"/>
                    </a:srgbClr>
                  </a:solidFill>
                </a:rPr>
                <a:t>LOCKER RANSOMWARE</a:t>
              </a:r>
              <a:endParaRPr lang="es-ES" sz="1796" b="1" dirty="0">
                <a:solidFill>
                  <a:srgbClr val="000000">
                    <a:lumMod val="75000"/>
                    <a:lumOff val="25000"/>
                  </a:srgbClr>
                </a:solidFill>
              </a:endParaRPr>
            </a:p>
          </p:txBody>
        </p:sp>
        <p:sp>
          <p:nvSpPr>
            <p:cNvPr id="33" name="Rectangle 32"/>
            <p:cNvSpPr/>
            <p:nvPr/>
          </p:nvSpPr>
          <p:spPr bwMode="gray">
            <a:xfrm>
              <a:off x="6185212" y="5369185"/>
              <a:ext cx="2698720" cy="504056"/>
            </a:xfrm>
            <a:prstGeom prst="rect">
              <a:avLst/>
            </a:prstGeom>
            <a:solidFill>
              <a:srgbClr val="585D5E">
                <a:alpha val="80000"/>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Autofit/>
            </a:bodyPr>
            <a:lstStyle/>
            <a:p>
              <a:pPr algn="ctr" defTabSz="912206">
                <a:lnSpc>
                  <a:spcPct val="90000"/>
                </a:lnSpc>
              </a:pPr>
              <a:r>
                <a:rPr lang="es-ES" sz="1796" b="1" dirty="0" smtClean="0">
                  <a:solidFill>
                    <a:srgbClr val="404040">
                      <a:lumMod val="20000"/>
                      <a:lumOff val="80000"/>
                    </a:srgbClr>
                  </a:solidFill>
                </a:rPr>
                <a:t>“PENALIDAD”</a:t>
              </a:r>
              <a:endParaRPr lang="es-ES" sz="1796" b="1" dirty="0">
                <a:solidFill>
                  <a:srgbClr val="404040">
                    <a:lumMod val="20000"/>
                    <a:lumOff val="80000"/>
                  </a:srgbClr>
                </a:solidFill>
              </a:endParaRPr>
            </a:p>
          </p:txBody>
        </p:sp>
      </p:grpSp>
      <p:grpSp>
        <p:nvGrpSpPr>
          <p:cNvPr id="4" name="Group 3"/>
          <p:cNvGrpSpPr/>
          <p:nvPr/>
        </p:nvGrpSpPr>
        <p:grpSpPr>
          <a:xfrm>
            <a:off x="3282444" y="1639752"/>
            <a:ext cx="2696152" cy="4459314"/>
            <a:chOff x="3288996" y="1635313"/>
            <a:chExt cx="2702839" cy="4470373"/>
          </a:xfrm>
        </p:grpSpPr>
        <p:sp>
          <p:nvSpPr>
            <p:cNvPr id="28" name="Rectangle 27"/>
            <p:cNvSpPr/>
            <p:nvPr/>
          </p:nvSpPr>
          <p:spPr bwMode="gray">
            <a:xfrm>
              <a:off x="3291500" y="2132856"/>
              <a:ext cx="2698721" cy="3972830"/>
            </a:xfrm>
            <a:prstGeom prst="rect">
              <a:avLst/>
            </a:prstGeom>
            <a:solidFill>
              <a:srgbClr val="6E6F7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Autofit/>
            </a:bodyPr>
            <a:lstStyle/>
            <a:p>
              <a:pPr algn="ctr" defTabSz="912206">
                <a:lnSpc>
                  <a:spcPct val="90000"/>
                </a:lnSpc>
              </a:pPr>
              <a:endParaRPr lang="es-ES" sz="1796" b="1" dirty="0">
                <a:solidFill>
                  <a:srgbClr val="000000">
                    <a:lumMod val="75000"/>
                    <a:lumOff val="25000"/>
                  </a:srgbClr>
                </a:solidFill>
              </a:endParaRPr>
            </a:p>
          </p:txBody>
        </p:sp>
        <p:sp>
          <p:nvSpPr>
            <p:cNvPr id="20" name="Rectangle 19"/>
            <p:cNvSpPr/>
            <p:nvPr/>
          </p:nvSpPr>
          <p:spPr bwMode="gray">
            <a:xfrm>
              <a:off x="3288996" y="1635313"/>
              <a:ext cx="2702839" cy="504056"/>
            </a:xfrm>
            <a:prstGeom prst="rect">
              <a:avLst/>
            </a:prstGeom>
            <a:solidFill>
              <a:srgbClr val="6E6F7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Autofit/>
            </a:bodyPr>
            <a:lstStyle/>
            <a:p>
              <a:pPr algn="ctr" defTabSz="912206">
                <a:lnSpc>
                  <a:spcPct val="90000"/>
                </a:lnSpc>
              </a:pPr>
              <a:r>
                <a:rPr lang="es-ES" sz="1796" b="1" dirty="0" smtClean="0">
                  <a:solidFill>
                    <a:srgbClr val="DCDCDC"/>
                  </a:solidFill>
                </a:rPr>
                <a:t>AV FALSO</a:t>
              </a:r>
              <a:endParaRPr lang="es-ES" sz="1796" b="1" dirty="0">
                <a:solidFill>
                  <a:srgbClr val="DCDCDC"/>
                </a:solidFill>
              </a:endParaRPr>
            </a:p>
          </p:txBody>
        </p:sp>
        <p:sp>
          <p:nvSpPr>
            <p:cNvPr id="32" name="Rectangle 31"/>
            <p:cNvSpPr/>
            <p:nvPr/>
          </p:nvSpPr>
          <p:spPr bwMode="gray">
            <a:xfrm>
              <a:off x="3288997" y="5373216"/>
              <a:ext cx="2702838" cy="504056"/>
            </a:xfrm>
            <a:prstGeom prst="rect">
              <a:avLst/>
            </a:prstGeom>
            <a:solidFill>
              <a:srgbClr val="434647">
                <a:alpha val="80000"/>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Autofit/>
            </a:bodyPr>
            <a:lstStyle/>
            <a:p>
              <a:pPr algn="ctr" defTabSz="912206">
                <a:lnSpc>
                  <a:spcPct val="90000"/>
                </a:lnSpc>
              </a:pPr>
              <a:r>
                <a:rPr lang="es-ES" sz="1796" b="1" dirty="0" smtClean="0">
                  <a:solidFill>
                    <a:srgbClr val="404040">
                      <a:lumMod val="20000"/>
                      <a:lumOff val="80000"/>
                    </a:srgbClr>
                  </a:solidFill>
                </a:rPr>
                <a:t>“LIMPIAR”</a:t>
              </a:r>
              <a:endParaRPr lang="es-ES" sz="1796" b="1" dirty="0">
                <a:solidFill>
                  <a:srgbClr val="404040">
                    <a:lumMod val="20000"/>
                    <a:lumOff val="80000"/>
                  </a:srgbClr>
                </a:solidFill>
              </a:endParaRPr>
            </a:p>
          </p:txBody>
        </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93202" y="2500200"/>
              <a:ext cx="2496296" cy="1872208"/>
            </a:xfrm>
            <a:prstGeom prst="rect">
              <a:avLst/>
            </a:prstGeom>
            <a:ln w="38100" cmpd="sng">
              <a:solidFill>
                <a:schemeClr val="tx1"/>
              </a:solidFill>
            </a:ln>
            <a:effectLst/>
          </p:spPr>
        </p:pic>
      </p:grpSp>
      <p:grpSp>
        <p:nvGrpSpPr>
          <p:cNvPr id="3" name="Group 2"/>
          <p:cNvGrpSpPr/>
          <p:nvPr/>
        </p:nvGrpSpPr>
        <p:grpSpPr>
          <a:xfrm>
            <a:off x="406362" y="1639752"/>
            <a:ext cx="2692045" cy="4459314"/>
            <a:chOff x="405780" y="1635313"/>
            <a:chExt cx="2698722" cy="4470373"/>
          </a:xfrm>
        </p:grpSpPr>
        <p:sp>
          <p:nvSpPr>
            <p:cNvPr id="27" name="Rectangle 26"/>
            <p:cNvSpPr/>
            <p:nvPr/>
          </p:nvSpPr>
          <p:spPr bwMode="gray">
            <a:xfrm>
              <a:off x="405781" y="2132856"/>
              <a:ext cx="2698721" cy="3972830"/>
            </a:xfrm>
            <a:prstGeom prst="rect">
              <a:avLst/>
            </a:prstGeom>
            <a:solidFill>
              <a:srgbClr val="0092D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Autofit/>
            </a:bodyPr>
            <a:lstStyle/>
            <a:p>
              <a:pPr algn="ctr" defTabSz="912206">
                <a:lnSpc>
                  <a:spcPct val="90000"/>
                </a:lnSpc>
              </a:pPr>
              <a:endParaRPr lang="es-ES" sz="1796" b="1" dirty="0">
                <a:solidFill>
                  <a:srgbClr val="000000">
                    <a:lumMod val="75000"/>
                    <a:lumOff val="25000"/>
                  </a:srgbClr>
                </a:solidFill>
              </a:endParaRPr>
            </a:p>
          </p:txBody>
        </p:sp>
        <p:sp>
          <p:nvSpPr>
            <p:cNvPr id="18" name="Rectangle 17"/>
            <p:cNvSpPr/>
            <p:nvPr/>
          </p:nvSpPr>
          <p:spPr bwMode="gray">
            <a:xfrm>
              <a:off x="405780" y="1635313"/>
              <a:ext cx="2698721" cy="504056"/>
            </a:xfrm>
            <a:prstGeom prst="rect">
              <a:avLst/>
            </a:prstGeom>
            <a:solidFill>
              <a:srgbClr val="0092D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Autofit/>
            </a:bodyPr>
            <a:lstStyle/>
            <a:p>
              <a:pPr algn="ctr" defTabSz="912206">
                <a:lnSpc>
                  <a:spcPct val="90000"/>
                </a:lnSpc>
              </a:pPr>
              <a:r>
                <a:rPr lang="es-ES" sz="1796" b="1" dirty="0" smtClean="0">
                  <a:solidFill>
                    <a:srgbClr val="000000">
                      <a:lumMod val="75000"/>
                      <a:lumOff val="25000"/>
                    </a:srgbClr>
                  </a:solidFill>
                </a:rPr>
                <a:t>APP ENGAÑOSA</a:t>
              </a:r>
              <a:endParaRPr lang="es-ES" sz="1796" b="1" dirty="0">
                <a:solidFill>
                  <a:srgbClr val="000000">
                    <a:lumMod val="75000"/>
                    <a:lumOff val="25000"/>
                  </a:srgbClr>
                </a:solidFill>
              </a:endParaRPr>
            </a:p>
          </p:txBody>
        </p:sp>
        <p:sp>
          <p:nvSpPr>
            <p:cNvPr id="31" name="Rectangle 30"/>
            <p:cNvSpPr/>
            <p:nvPr/>
          </p:nvSpPr>
          <p:spPr bwMode="gray">
            <a:xfrm>
              <a:off x="405780" y="5373216"/>
              <a:ext cx="2698720" cy="504056"/>
            </a:xfrm>
            <a:prstGeom prst="rect">
              <a:avLst/>
            </a:prstGeom>
            <a:solidFill>
              <a:srgbClr val="1F5774">
                <a:alpha val="80000"/>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Autofit/>
            </a:bodyPr>
            <a:lstStyle/>
            <a:p>
              <a:pPr algn="ctr" defTabSz="912206">
                <a:lnSpc>
                  <a:spcPct val="90000"/>
                </a:lnSpc>
              </a:pPr>
              <a:r>
                <a:rPr lang="es-ES" sz="1796" b="1" dirty="0" smtClean="0">
                  <a:solidFill>
                    <a:srgbClr val="404040">
                      <a:lumMod val="20000"/>
                      <a:lumOff val="80000"/>
                    </a:srgbClr>
                  </a:solidFill>
                </a:rPr>
                <a:t>“ARREGLAR”</a:t>
              </a:r>
              <a:endParaRPr lang="es-ES" sz="1796" b="1" dirty="0">
                <a:solidFill>
                  <a:srgbClr val="404040">
                    <a:lumMod val="20000"/>
                    <a:lumOff val="80000"/>
                  </a:srgbClr>
                </a:solidFill>
              </a:endParaRPr>
            </a:p>
          </p:txBody>
        </p:sp>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8002" y="2500200"/>
              <a:ext cx="2499591" cy="1872208"/>
            </a:xfrm>
            <a:prstGeom prst="rect">
              <a:avLst/>
            </a:prstGeom>
            <a:ln w="38100" cmpd="sng">
              <a:solidFill>
                <a:schemeClr val="tx1"/>
              </a:solidFill>
            </a:ln>
            <a:effectLst/>
          </p:spPr>
        </p:pic>
      </p:grpSp>
      <p:sp>
        <p:nvSpPr>
          <p:cNvPr id="16" name="Pentagon 15"/>
          <p:cNvSpPr/>
          <p:nvPr/>
        </p:nvSpPr>
        <p:spPr bwMode="gray">
          <a:xfrm>
            <a:off x="8523135" y="4721938"/>
            <a:ext cx="3471453" cy="502809"/>
          </a:xfrm>
          <a:prstGeom prst="homePlate">
            <a:avLst/>
          </a:prstGeom>
          <a:gradFill flip="none" rotWithShape="1">
            <a:gsLst>
              <a:gs pos="0">
                <a:srgbClr val="F0A102"/>
              </a:gs>
              <a:gs pos="100000">
                <a:srgbClr val="FFFFFF"/>
              </a:gs>
            </a:gsLst>
            <a:lin ang="0" scaled="1"/>
            <a:tileRect/>
          </a:gradFill>
          <a:ln w="19050">
            <a:solidFill>
              <a:schemeClr val="tx1"/>
            </a:solid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Autofit/>
          </a:bodyPr>
          <a:lstStyle/>
          <a:p>
            <a:pPr algn="ctr" defTabSz="912206">
              <a:lnSpc>
                <a:spcPct val="90000"/>
              </a:lnSpc>
            </a:pPr>
            <a:r>
              <a:rPr lang="es-ES" sz="1796" b="1" dirty="0" smtClean="0">
                <a:solidFill>
                  <a:srgbClr val="000000">
                    <a:lumMod val="85000"/>
                    <a:lumOff val="15000"/>
                  </a:srgbClr>
                </a:solidFill>
              </a:rPr>
              <a:t>      2014-2015</a:t>
            </a:r>
            <a:endParaRPr lang="es-ES" sz="1796" b="1" dirty="0">
              <a:solidFill>
                <a:srgbClr val="000000">
                  <a:lumMod val="85000"/>
                  <a:lumOff val="15000"/>
                </a:srgbClr>
              </a:solidFill>
            </a:endParaRPr>
          </a:p>
        </p:txBody>
      </p:sp>
      <p:sp>
        <p:nvSpPr>
          <p:cNvPr id="15" name="Pentagon 14"/>
          <p:cNvSpPr/>
          <p:nvPr/>
        </p:nvSpPr>
        <p:spPr bwMode="gray">
          <a:xfrm>
            <a:off x="5578112" y="4721938"/>
            <a:ext cx="3525422" cy="502809"/>
          </a:xfrm>
          <a:prstGeom prst="homePlate">
            <a:avLst/>
          </a:prstGeom>
          <a:gradFill flip="none" rotWithShape="1">
            <a:gsLst>
              <a:gs pos="0">
                <a:srgbClr val="F0A102"/>
              </a:gs>
              <a:gs pos="100000">
                <a:srgbClr val="FFFFFF"/>
              </a:gs>
            </a:gsLst>
            <a:lin ang="0" scaled="1"/>
            <a:tileRect/>
          </a:gradFill>
          <a:ln w="19050">
            <a:solidFill>
              <a:schemeClr val="tx1"/>
            </a:solid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Autofit/>
          </a:bodyPr>
          <a:lstStyle/>
          <a:p>
            <a:pPr algn="ctr" defTabSz="912206">
              <a:lnSpc>
                <a:spcPct val="90000"/>
              </a:lnSpc>
            </a:pPr>
            <a:r>
              <a:rPr lang="es-ES" sz="1796" b="1" dirty="0" smtClean="0">
                <a:solidFill>
                  <a:srgbClr val="000000">
                    <a:lumMod val="85000"/>
                    <a:lumOff val="15000"/>
                  </a:srgbClr>
                </a:solidFill>
              </a:rPr>
              <a:t>        2012-2013</a:t>
            </a:r>
            <a:endParaRPr lang="es-ES" sz="1796" b="1" dirty="0">
              <a:solidFill>
                <a:srgbClr val="000000">
                  <a:lumMod val="85000"/>
                  <a:lumOff val="15000"/>
                </a:srgbClr>
              </a:solidFill>
            </a:endParaRPr>
          </a:p>
        </p:txBody>
      </p:sp>
      <p:sp>
        <p:nvSpPr>
          <p:cNvPr id="14" name="Pentagon 13"/>
          <p:cNvSpPr/>
          <p:nvPr/>
        </p:nvSpPr>
        <p:spPr bwMode="gray">
          <a:xfrm>
            <a:off x="2848576" y="4721938"/>
            <a:ext cx="3370400" cy="502809"/>
          </a:xfrm>
          <a:prstGeom prst="homePlate">
            <a:avLst/>
          </a:prstGeom>
          <a:gradFill flip="none" rotWithShape="1">
            <a:gsLst>
              <a:gs pos="0">
                <a:srgbClr val="F0A102"/>
              </a:gs>
              <a:gs pos="100000">
                <a:srgbClr val="FFFFFF"/>
              </a:gs>
            </a:gsLst>
            <a:lin ang="0" scaled="1"/>
            <a:tileRect/>
          </a:gradFill>
          <a:ln w="19050">
            <a:solidFill>
              <a:schemeClr val="tx1"/>
            </a:solid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Autofit/>
          </a:bodyPr>
          <a:lstStyle/>
          <a:p>
            <a:pPr algn="ctr" defTabSz="912206">
              <a:lnSpc>
                <a:spcPct val="90000"/>
              </a:lnSpc>
            </a:pPr>
            <a:r>
              <a:rPr lang="es-ES" sz="1796" b="1" dirty="0" smtClean="0">
                <a:solidFill>
                  <a:srgbClr val="000000">
                    <a:lumMod val="85000"/>
                    <a:lumOff val="15000"/>
                  </a:srgbClr>
                </a:solidFill>
              </a:rPr>
              <a:t>      2010-2011</a:t>
            </a:r>
            <a:endParaRPr lang="es-ES" sz="1796" b="1" dirty="0">
              <a:solidFill>
                <a:srgbClr val="000000">
                  <a:lumMod val="85000"/>
                  <a:lumOff val="15000"/>
                </a:srgbClr>
              </a:solidFill>
            </a:endParaRPr>
          </a:p>
        </p:txBody>
      </p:sp>
      <p:sp>
        <p:nvSpPr>
          <p:cNvPr id="13" name="Pentagon 12"/>
          <p:cNvSpPr/>
          <p:nvPr/>
        </p:nvSpPr>
        <p:spPr bwMode="gray">
          <a:xfrm>
            <a:off x="-76375" y="4721938"/>
            <a:ext cx="3410794" cy="502809"/>
          </a:xfrm>
          <a:prstGeom prst="homePlate">
            <a:avLst/>
          </a:prstGeom>
          <a:gradFill flip="none" rotWithShape="1">
            <a:gsLst>
              <a:gs pos="0">
                <a:srgbClr val="F0A102"/>
              </a:gs>
              <a:gs pos="100000">
                <a:srgbClr val="FFFFFF"/>
              </a:gs>
            </a:gsLst>
            <a:lin ang="0" scaled="1"/>
            <a:tileRect/>
          </a:gradFill>
          <a:ln w="19050">
            <a:solidFill>
              <a:schemeClr val="tx1"/>
            </a:solid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Autofit/>
          </a:bodyPr>
          <a:lstStyle/>
          <a:p>
            <a:pPr algn="ctr" defTabSz="912206">
              <a:lnSpc>
                <a:spcPct val="90000"/>
              </a:lnSpc>
            </a:pPr>
            <a:r>
              <a:rPr lang="es-ES" sz="1796" b="1" dirty="0" smtClean="0">
                <a:solidFill>
                  <a:srgbClr val="000000">
                    <a:lumMod val="85000"/>
                    <a:lumOff val="15000"/>
                  </a:srgbClr>
                </a:solidFill>
              </a:rPr>
              <a:t>        2005-2009</a:t>
            </a:r>
            <a:endParaRPr lang="es-ES" sz="1796" b="1" dirty="0">
              <a:solidFill>
                <a:srgbClr val="000000">
                  <a:lumMod val="85000"/>
                  <a:lumOff val="15000"/>
                </a:srgbClr>
              </a:solidFill>
            </a:endParaRPr>
          </a:p>
        </p:txBody>
      </p:sp>
      <p:sp>
        <p:nvSpPr>
          <p:cNvPr id="7" name="Title 6"/>
          <p:cNvSpPr>
            <a:spLocks noGrp="1"/>
          </p:cNvSpPr>
          <p:nvPr>
            <p:ph type="title"/>
          </p:nvPr>
        </p:nvSpPr>
        <p:spPr/>
        <p:txBody>
          <a:bodyPr/>
          <a:lstStyle/>
          <a:p>
            <a:r>
              <a:rPr lang="es-ES" dirty="0" smtClean="0"/>
              <a:t>Trayectoria de Evolución del </a:t>
            </a:r>
            <a:r>
              <a:rPr lang="es-ES" dirty="0" err="1" smtClean="0"/>
              <a:t>Ransomware</a:t>
            </a:r>
            <a:endParaRPr lang="es-ES" dirty="0"/>
          </a:p>
        </p:txBody>
      </p:sp>
      <p:cxnSp>
        <p:nvCxnSpPr>
          <p:cNvPr id="35" name="Straight Connector 34"/>
          <p:cNvCxnSpPr/>
          <p:nvPr/>
        </p:nvCxnSpPr>
        <p:spPr>
          <a:xfrm flipV="1">
            <a:off x="608092" y="1143000"/>
            <a:ext cx="10121027" cy="5220"/>
          </a:xfrm>
          <a:prstGeom prst="line">
            <a:avLst/>
          </a:prstGeom>
          <a:ln>
            <a:solidFill>
              <a:srgbClr val="F2B01E"/>
            </a:solidFill>
          </a:ln>
          <a:effectLst/>
        </p:spPr>
        <p:style>
          <a:lnRef idx="2">
            <a:schemeClr val="accent1"/>
          </a:lnRef>
          <a:fillRef idx="0">
            <a:schemeClr val="accent1"/>
          </a:fillRef>
          <a:effectRef idx="1">
            <a:schemeClr val="accent1"/>
          </a:effectRef>
          <a:fontRef idx="minor">
            <a:schemeClr val="tx1"/>
          </a:fontRef>
        </p:style>
      </p:cxnSp>
      <p:sp>
        <p:nvSpPr>
          <p:cNvPr id="36" name="Footer Placeholder 9"/>
          <p:cNvSpPr>
            <a:spLocks noGrp="1"/>
          </p:cNvSpPr>
          <p:nvPr>
            <p:ph type="ftr" sz="quarter" idx="11"/>
          </p:nvPr>
        </p:nvSpPr>
        <p:spPr>
          <a:xfrm>
            <a:off x="608091" y="6329172"/>
            <a:ext cx="5483789" cy="182880"/>
          </a:xfrm>
        </p:spPr>
        <p:txBody>
          <a:bodyPr/>
          <a:lstStyle/>
          <a:p>
            <a:r>
              <a:rPr lang="es-ES" dirty="0" smtClean="0"/>
              <a:t>Copyright © 2016 Symantec </a:t>
            </a:r>
            <a:r>
              <a:rPr lang="es-ES" dirty="0" err="1" smtClean="0"/>
              <a:t>Corporation</a:t>
            </a:r>
            <a:endParaRPr lang="es-ES" dirty="0"/>
          </a:p>
        </p:txBody>
      </p:sp>
    </p:spTree>
    <p:extLst>
      <p:ext uri="{BB962C8B-B14F-4D97-AF65-F5344CB8AC3E}">
        <p14:creationId xmlns:p14="http://schemas.microsoft.com/office/powerpoint/2010/main" val="400636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hidden="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86397" y="1169334"/>
            <a:ext cx="9933077" cy="5765946"/>
          </a:xfrm>
          <a:prstGeom prst="rect">
            <a:avLst/>
          </a:prstGeom>
        </p:spPr>
      </p:pic>
      <p:pic>
        <p:nvPicPr>
          <p:cNvPr id="8" name="Picture 7"/>
          <p:cNvPicPr>
            <a:picLocks noChangeAspect="1"/>
          </p:cNvPicPr>
          <p:nvPr/>
        </p:nvPicPr>
        <p:blipFill>
          <a:blip r:embed="rId3"/>
          <a:stretch>
            <a:fillRect/>
          </a:stretch>
        </p:blipFill>
        <p:spPr>
          <a:xfrm>
            <a:off x="2689306" y="1572338"/>
            <a:ext cx="7060381" cy="4461176"/>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68345" y="3375508"/>
            <a:ext cx="4246154" cy="1756207"/>
          </a:xfrm>
          <a:prstGeom prst="rect">
            <a:avLst/>
          </a:prstGeom>
          <a:ln>
            <a:noFill/>
          </a:ln>
          <a:effectLst>
            <a:glow rad="939800">
              <a:schemeClr val="accent1">
                <a:alpha val="75000"/>
              </a:schemeClr>
            </a:glow>
            <a:outerShdw blurRad="292100" dist="139700" dir="2700000" algn="tl" rotWithShape="0">
              <a:srgbClr val="333333">
                <a:alpha val="65000"/>
              </a:srgbClr>
            </a:outerShdw>
          </a:effectLst>
        </p:spPr>
      </p:pic>
      <p:sp>
        <p:nvSpPr>
          <p:cNvPr id="11" name="Rectangle 2"/>
          <p:cNvSpPr>
            <a:spLocks noGrp="1" noChangeArrowheads="1"/>
          </p:cNvSpPr>
          <p:nvPr>
            <p:ph type="title"/>
          </p:nvPr>
        </p:nvSpPr>
        <p:spPr>
          <a:xfrm>
            <a:off x="608094" y="304800"/>
            <a:ext cx="10945652" cy="838200"/>
          </a:xfrm>
        </p:spPr>
        <p:txBody>
          <a:bodyPr/>
          <a:lstStyle/>
          <a:p>
            <a:r>
              <a:rPr lang="es-ES" dirty="0" err="1" smtClean="0">
                <a:solidFill>
                  <a:schemeClr val="tx1"/>
                </a:solidFill>
              </a:rPr>
              <a:t>Ransomware</a:t>
            </a:r>
            <a:r>
              <a:rPr lang="es-ES" dirty="0" smtClean="0">
                <a:solidFill>
                  <a:schemeClr val="tx1"/>
                </a:solidFill>
              </a:rPr>
              <a:t> es Fácil</a:t>
            </a:r>
            <a:endParaRPr lang="es-ES" dirty="0">
              <a:solidFill>
                <a:schemeClr val="tx1"/>
              </a:solidFill>
            </a:endParaRPr>
          </a:p>
        </p:txBody>
      </p:sp>
      <p:cxnSp>
        <p:nvCxnSpPr>
          <p:cNvPr id="12" name="Straight Connector 11"/>
          <p:cNvCxnSpPr/>
          <p:nvPr/>
        </p:nvCxnSpPr>
        <p:spPr>
          <a:xfrm flipV="1">
            <a:off x="608092" y="1143000"/>
            <a:ext cx="10121027" cy="5220"/>
          </a:xfrm>
          <a:prstGeom prst="line">
            <a:avLst/>
          </a:prstGeom>
          <a:ln>
            <a:solidFill>
              <a:srgbClr val="F2B01E"/>
            </a:solidFill>
          </a:ln>
          <a:effectLst/>
        </p:spPr>
        <p:style>
          <a:lnRef idx="2">
            <a:schemeClr val="accent1"/>
          </a:lnRef>
          <a:fillRef idx="0">
            <a:schemeClr val="accent1"/>
          </a:fillRef>
          <a:effectRef idx="1">
            <a:schemeClr val="accent1"/>
          </a:effectRef>
          <a:fontRef idx="minor">
            <a:schemeClr val="tx1"/>
          </a:fontRef>
        </p:style>
      </p:cxnSp>
      <p:sp>
        <p:nvSpPr>
          <p:cNvPr id="13" name="Footer Placeholder 9"/>
          <p:cNvSpPr>
            <a:spLocks noGrp="1"/>
          </p:cNvSpPr>
          <p:nvPr>
            <p:ph type="ftr" sz="quarter" idx="11"/>
          </p:nvPr>
        </p:nvSpPr>
        <p:spPr>
          <a:xfrm>
            <a:off x="608091" y="6329172"/>
            <a:ext cx="5483789" cy="182880"/>
          </a:xfrm>
        </p:spPr>
        <p:txBody>
          <a:bodyPr/>
          <a:lstStyle/>
          <a:p>
            <a:r>
              <a:rPr lang="es-ES" dirty="0" smtClean="0"/>
              <a:t>Copyright © 2016 Symantec </a:t>
            </a:r>
            <a:r>
              <a:rPr lang="es-ES" dirty="0" err="1" smtClean="0"/>
              <a:t>Corporation</a:t>
            </a:r>
            <a:endParaRPr lang="es-ES" dirty="0"/>
          </a:p>
        </p:txBody>
      </p:sp>
    </p:spTree>
    <p:extLst>
      <p:ext uri="{BB962C8B-B14F-4D97-AF65-F5344CB8AC3E}">
        <p14:creationId xmlns:p14="http://schemas.microsoft.com/office/powerpoint/2010/main" val="247181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Effect transition="in" filter="fade">
                                      <p:cBhvr>
                                        <p:cTn id="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hidden="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86397" y="1169334"/>
            <a:ext cx="9933077" cy="5765946"/>
          </a:xfrm>
          <a:prstGeom prst="rect">
            <a:avLst/>
          </a:prstGeom>
        </p:spPr>
      </p:pic>
      <p:pic>
        <p:nvPicPr>
          <p:cNvPr id="5" name="Picture 4"/>
          <p:cNvPicPr>
            <a:picLocks noChangeAspect="1"/>
          </p:cNvPicPr>
          <p:nvPr/>
        </p:nvPicPr>
        <p:blipFill>
          <a:blip r:embed="rId4"/>
          <a:stretch>
            <a:fillRect/>
          </a:stretch>
        </p:blipFill>
        <p:spPr>
          <a:xfrm>
            <a:off x="2689914" y="1598945"/>
            <a:ext cx="7049166" cy="4423961"/>
          </a:xfrm>
          <a:prstGeom prst="rect">
            <a:avLst/>
          </a:prstGeom>
          <a:effectLst/>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438490" y="3748289"/>
            <a:ext cx="9652388" cy="1033931"/>
          </a:xfrm>
          <a:prstGeom prst="rect">
            <a:avLst/>
          </a:prstGeom>
          <a:effectLst>
            <a:glow rad="939800">
              <a:schemeClr val="accent1">
                <a:satMod val="175000"/>
                <a:alpha val="75000"/>
              </a:schemeClr>
            </a:glow>
          </a:effectLst>
        </p:spPr>
      </p:pic>
      <p:sp>
        <p:nvSpPr>
          <p:cNvPr id="9" name="Rectangle 2"/>
          <p:cNvSpPr>
            <a:spLocks noGrp="1" noChangeArrowheads="1"/>
          </p:cNvSpPr>
          <p:nvPr>
            <p:ph type="title"/>
          </p:nvPr>
        </p:nvSpPr>
        <p:spPr>
          <a:xfrm>
            <a:off x="608094" y="304800"/>
            <a:ext cx="10945652" cy="838200"/>
          </a:xfrm>
        </p:spPr>
        <p:txBody>
          <a:bodyPr/>
          <a:lstStyle/>
          <a:p>
            <a:r>
              <a:rPr lang="es-ES" dirty="0" err="1" smtClean="0">
                <a:solidFill>
                  <a:schemeClr val="tx1"/>
                </a:solidFill>
              </a:rPr>
              <a:t>Ransomware</a:t>
            </a:r>
            <a:r>
              <a:rPr lang="es-ES" dirty="0" smtClean="0">
                <a:solidFill>
                  <a:schemeClr val="tx1"/>
                </a:solidFill>
              </a:rPr>
              <a:t> es Fácil</a:t>
            </a:r>
            <a:endParaRPr lang="es-ES" dirty="0">
              <a:solidFill>
                <a:schemeClr val="tx1"/>
              </a:solidFill>
            </a:endParaRPr>
          </a:p>
        </p:txBody>
      </p:sp>
      <p:cxnSp>
        <p:nvCxnSpPr>
          <p:cNvPr id="10" name="Straight Connector 9"/>
          <p:cNvCxnSpPr/>
          <p:nvPr/>
        </p:nvCxnSpPr>
        <p:spPr>
          <a:xfrm flipV="1">
            <a:off x="608092" y="1143000"/>
            <a:ext cx="10121027" cy="5220"/>
          </a:xfrm>
          <a:prstGeom prst="line">
            <a:avLst/>
          </a:prstGeom>
          <a:ln>
            <a:solidFill>
              <a:srgbClr val="F2B01E"/>
            </a:solidFill>
          </a:ln>
          <a:effectLst/>
        </p:spPr>
        <p:style>
          <a:lnRef idx="2">
            <a:schemeClr val="accent1"/>
          </a:lnRef>
          <a:fillRef idx="0">
            <a:schemeClr val="accent1"/>
          </a:fillRef>
          <a:effectRef idx="1">
            <a:schemeClr val="accent1"/>
          </a:effectRef>
          <a:fontRef idx="minor">
            <a:schemeClr val="tx1"/>
          </a:fontRef>
        </p:style>
      </p:cxnSp>
      <p:sp>
        <p:nvSpPr>
          <p:cNvPr id="11" name="Footer Placeholder 9"/>
          <p:cNvSpPr>
            <a:spLocks noGrp="1"/>
          </p:cNvSpPr>
          <p:nvPr>
            <p:ph type="ftr" sz="quarter" idx="11"/>
          </p:nvPr>
        </p:nvSpPr>
        <p:spPr>
          <a:xfrm>
            <a:off x="608091" y="6329172"/>
            <a:ext cx="5483789" cy="182880"/>
          </a:xfrm>
        </p:spPr>
        <p:txBody>
          <a:bodyPr/>
          <a:lstStyle/>
          <a:p>
            <a:r>
              <a:rPr lang="es-ES" dirty="0" smtClean="0"/>
              <a:t>Copyright © 2016 Symantec </a:t>
            </a:r>
            <a:r>
              <a:rPr lang="es-ES" dirty="0" err="1" smtClean="0"/>
              <a:t>Corporation</a:t>
            </a:r>
            <a:endParaRPr lang="es-ES" dirty="0"/>
          </a:p>
        </p:txBody>
      </p:sp>
    </p:spTree>
    <p:extLst>
      <p:ext uri="{BB962C8B-B14F-4D97-AF65-F5344CB8AC3E}">
        <p14:creationId xmlns:p14="http://schemas.microsoft.com/office/powerpoint/2010/main" val="391783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ymantec_Light_4x3">
  <a:themeElements>
    <a:clrScheme name="Symantec">
      <a:dk1>
        <a:srgbClr val="404040"/>
      </a:dk1>
      <a:lt1>
        <a:srgbClr val="FFFFFF"/>
      </a:lt1>
      <a:dk2>
        <a:srgbClr val="000000"/>
      </a:dk2>
      <a:lt2>
        <a:srgbClr val="C4C4C4"/>
      </a:lt2>
      <a:accent1>
        <a:srgbClr val="D89102"/>
      </a:accent1>
      <a:accent2>
        <a:srgbClr val="B03716"/>
      </a:accent2>
      <a:accent3>
        <a:srgbClr val="7C8113"/>
      </a:accent3>
      <a:accent4>
        <a:srgbClr val="395773"/>
      </a:accent4>
      <a:accent5>
        <a:srgbClr val="B95A19"/>
      </a:accent5>
      <a:accent6>
        <a:srgbClr val="595959"/>
      </a:accent6>
      <a:hlink>
        <a:srgbClr val="D89102"/>
      </a:hlink>
      <a:folHlink>
        <a:srgbClr val="82828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cap="flat" cmpd="sng" algn="ctr">
          <a:solidFill>
            <a:schemeClr val="accent1">
              <a:lumMod val="75000"/>
            </a:schemeClr>
          </a:solidFill>
          <a:prstDash val="solid"/>
          <a:miter lim="800000"/>
          <a:headEnd type="none" w="med" len="med"/>
          <a:tailEnd type="none" w="med" len="med"/>
        </a:ln>
        <a:effectLst/>
      </a:spPr>
      <a:bodyPr vert="horz" wrap="square" lIns="91440" tIns="45720" rIns="91440" bIns="45720" numCol="1" rtlCol="0" anchor="ctr" anchorCtr="0" compatLnSpc="1">
        <a:prstTxWarp prst="textNoShape">
          <a:avLst/>
        </a:prstTxWarp>
      </a:bodyPr>
      <a:lstStyle>
        <a:defPPr algn="ctr">
          <a:lnSpc>
            <a:spcPct val="90000"/>
          </a:lnSpc>
          <a:defRPr sz="1800" b="1">
            <a:solidFill>
              <a:schemeClr val="bg1"/>
            </a:solidFill>
            <a:latin typeface="+mn-lt"/>
          </a:defRPr>
        </a:defPPr>
      </a:lst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R130 G130 B130">
      <a:srgbClr val="828282"/>
    </a:custClr>
    <a:custClr name="R49 G86 B93">
      <a:srgbClr val="31565D"/>
    </a:custClr>
    <a:custClr name="R152 G96 B28">
      <a:srgbClr val="98601C"/>
    </a:custClr>
    <a:custClr name="R140 G41 B14">
      <a:srgbClr val="8C290E"/>
    </a:custClr>
    <a:custClr name="R134 G124 B80">
      <a:srgbClr val="867C50"/>
    </a:custClr>
    <a:custClr name="R72 G116 B99">
      <a:srgbClr val="487463"/>
    </a:custClr>
  </a:custClrLst>
</a:theme>
</file>

<file path=ppt/theme/theme2.xml><?xml version="1.0" encoding="utf-8"?>
<a:theme xmlns:a="http://schemas.openxmlformats.org/drawingml/2006/main" name="5_BattleCard">
  <a:themeElements>
    <a:clrScheme name="Symantec ">
      <a:dk1>
        <a:sysClr val="windowText" lastClr="000000"/>
      </a:dk1>
      <a:lt1>
        <a:srgbClr val="FFFFFF"/>
      </a:lt1>
      <a:dk2>
        <a:srgbClr val="585858"/>
      </a:dk2>
      <a:lt2>
        <a:srgbClr val="ECECEC"/>
      </a:lt2>
      <a:accent1>
        <a:srgbClr val="1A5A8F"/>
      </a:accent1>
      <a:accent2>
        <a:srgbClr val="FDBA31"/>
      </a:accent2>
      <a:accent3>
        <a:srgbClr val="9DC3CB"/>
      </a:accent3>
      <a:accent4>
        <a:srgbClr val="B01B32"/>
      </a:accent4>
      <a:accent5>
        <a:srgbClr val="000000"/>
      </a:accent5>
      <a:accent6>
        <a:srgbClr val="585858"/>
      </a:accent6>
      <a:hlink>
        <a:srgbClr val="FDBA31"/>
      </a:hlink>
      <a:folHlink>
        <a:srgbClr val="58585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BattleCard">
  <a:themeElements>
    <a:clrScheme name="Symantec ">
      <a:dk1>
        <a:sysClr val="windowText" lastClr="000000"/>
      </a:dk1>
      <a:lt1>
        <a:srgbClr val="FFFFFF"/>
      </a:lt1>
      <a:dk2>
        <a:srgbClr val="585858"/>
      </a:dk2>
      <a:lt2>
        <a:srgbClr val="ECECEC"/>
      </a:lt2>
      <a:accent1>
        <a:srgbClr val="1A5A8F"/>
      </a:accent1>
      <a:accent2>
        <a:srgbClr val="FDBA31"/>
      </a:accent2>
      <a:accent3>
        <a:srgbClr val="9DC3CB"/>
      </a:accent3>
      <a:accent4>
        <a:srgbClr val="B01B32"/>
      </a:accent4>
      <a:accent5>
        <a:srgbClr val="000000"/>
      </a:accent5>
      <a:accent6>
        <a:srgbClr val="585858"/>
      </a:accent6>
      <a:hlink>
        <a:srgbClr val="FDBA31"/>
      </a:hlink>
      <a:folHlink>
        <a:srgbClr val="58585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7_BattleCard">
  <a:themeElements>
    <a:clrScheme name="Symantec ">
      <a:dk1>
        <a:sysClr val="windowText" lastClr="000000"/>
      </a:dk1>
      <a:lt1>
        <a:srgbClr val="FFFFFF"/>
      </a:lt1>
      <a:dk2>
        <a:srgbClr val="585858"/>
      </a:dk2>
      <a:lt2>
        <a:srgbClr val="ECECEC"/>
      </a:lt2>
      <a:accent1>
        <a:srgbClr val="1A5A8F"/>
      </a:accent1>
      <a:accent2>
        <a:srgbClr val="FDBA31"/>
      </a:accent2>
      <a:accent3>
        <a:srgbClr val="9DC3CB"/>
      </a:accent3>
      <a:accent4>
        <a:srgbClr val="B01B32"/>
      </a:accent4>
      <a:accent5>
        <a:srgbClr val="000000"/>
      </a:accent5>
      <a:accent6>
        <a:srgbClr val="585858"/>
      </a:accent6>
      <a:hlink>
        <a:srgbClr val="FDBA31"/>
      </a:hlink>
      <a:folHlink>
        <a:srgbClr val="58585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8_BattleCard">
  <a:themeElements>
    <a:clrScheme name="Symantec ">
      <a:dk1>
        <a:sysClr val="windowText" lastClr="000000"/>
      </a:dk1>
      <a:lt1>
        <a:srgbClr val="FFFFFF"/>
      </a:lt1>
      <a:dk2>
        <a:srgbClr val="585858"/>
      </a:dk2>
      <a:lt2>
        <a:srgbClr val="ECECEC"/>
      </a:lt2>
      <a:accent1>
        <a:srgbClr val="1A5A8F"/>
      </a:accent1>
      <a:accent2>
        <a:srgbClr val="FDBA31"/>
      </a:accent2>
      <a:accent3>
        <a:srgbClr val="9DC3CB"/>
      </a:accent3>
      <a:accent4>
        <a:srgbClr val="B01B32"/>
      </a:accent4>
      <a:accent5>
        <a:srgbClr val="000000"/>
      </a:accent5>
      <a:accent6>
        <a:srgbClr val="585858"/>
      </a:accent6>
      <a:hlink>
        <a:srgbClr val="FDBA31"/>
      </a:hlink>
      <a:folHlink>
        <a:srgbClr val="58585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Symantec">
      <a:dk1>
        <a:srgbClr val="404040"/>
      </a:dk1>
      <a:lt1>
        <a:srgbClr val="FFFFFF"/>
      </a:lt1>
      <a:dk2>
        <a:srgbClr val="000000"/>
      </a:dk2>
      <a:lt2>
        <a:srgbClr val="C4C4C4"/>
      </a:lt2>
      <a:accent1>
        <a:srgbClr val="D89102"/>
      </a:accent1>
      <a:accent2>
        <a:srgbClr val="B03716"/>
      </a:accent2>
      <a:accent3>
        <a:srgbClr val="7C8113"/>
      </a:accent3>
      <a:accent4>
        <a:srgbClr val="395773"/>
      </a:accent4>
      <a:accent5>
        <a:srgbClr val="B95A19"/>
      </a:accent5>
      <a:accent6>
        <a:srgbClr val="595959"/>
      </a:accent6>
      <a:hlink>
        <a:srgbClr val="D89102"/>
      </a:hlink>
      <a:folHlink>
        <a:srgbClr val="82828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cap="flat" cmpd="sng" algn="ctr">
          <a:solidFill>
            <a:schemeClr val="accent1">
              <a:lumMod val="75000"/>
            </a:schemeClr>
          </a:solidFill>
          <a:prstDash val="solid"/>
          <a:miter lim="800000"/>
          <a:headEnd type="none" w="med" len="med"/>
          <a:tailEnd type="none" w="med" len="med"/>
        </a:ln>
        <a:effectLst/>
      </a:spPr>
      <a:bodyPr vert="horz" wrap="square" lIns="91440" tIns="45720" rIns="91440" bIns="45720" numCol="1" rtlCol="0" anchor="ctr" anchorCtr="0" compatLnSpc="1">
        <a:prstTxWarp prst="textNoShape">
          <a:avLst/>
        </a:prstTxWarp>
      </a:bodyPr>
      <a:lstStyle>
        <a:defPPr algn="ctr">
          <a:lnSpc>
            <a:spcPct val="90000"/>
          </a:lnSpc>
          <a:defRPr sz="1800" b="1">
            <a:solidFill>
              <a:schemeClr val="bg1"/>
            </a:solidFill>
            <a:latin typeface="+mn-lt"/>
          </a:defRPr>
        </a:defPPr>
      </a:lst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R130 G130 B130">
      <a:srgbClr val="828282"/>
    </a:custClr>
    <a:custClr name="R49 G86 B93">
      <a:srgbClr val="31565D"/>
    </a:custClr>
    <a:custClr name="R152 G96 B28">
      <a:srgbClr val="98601C"/>
    </a:custClr>
    <a:custClr name="R140 G41 B14">
      <a:srgbClr val="8C290E"/>
    </a:custClr>
    <a:custClr name="R134 G124 B80">
      <a:srgbClr val="867C50"/>
    </a:custClr>
    <a:custClr name="R72 G116 B99">
      <a:srgbClr val="487463"/>
    </a:custClr>
  </a:custClrLst>
</a:theme>
</file>

<file path=ppt/theme/theme7.xml><?xml version="1.0" encoding="utf-8"?>
<a:theme xmlns:a="http://schemas.openxmlformats.org/drawingml/2006/main" name="Office Theme">
  <a:themeElements>
    <a:clrScheme name="Symantec">
      <a:dk1>
        <a:srgbClr val="404040"/>
      </a:dk1>
      <a:lt1>
        <a:srgbClr val="FFFFFF"/>
      </a:lt1>
      <a:dk2>
        <a:srgbClr val="000000"/>
      </a:dk2>
      <a:lt2>
        <a:srgbClr val="C4C4C4"/>
      </a:lt2>
      <a:accent1>
        <a:srgbClr val="D89102"/>
      </a:accent1>
      <a:accent2>
        <a:srgbClr val="B03716"/>
      </a:accent2>
      <a:accent3>
        <a:srgbClr val="7C8113"/>
      </a:accent3>
      <a:accent4>
        <a:srgbClr val="395773"/>
      </a:accent4>
      <a:accent5>
        <a:srgbClr val="B95A19"/>
      </a:accent5>
      <a:accent6>
        <a:srgbClr val="595959"/>
      </a:accent6>
      <a:hlink>
        <a:srgbClr val="D89102"/>
      </a:hlink>
      <a:folHlink>
        <a:srgbClr val="82828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cap="flat" cmpd="sng" algn="ctr">
          <a:solidFill>
            <a:schemeClr val="accent1">
              <a:lumMod val="75000"/>
            </a:schemeClr>
          </a:solidFill>
          <a:prstDash val="solid"/>
          <a:miter lim="800000"/>
          <a:headEnd type="none" w="med" len="med"/>
          <a:tailEnd type="none" w="med" len="med"/>
        </a:ln>
        <a:effectLst/>
      </a:spPr>
      <a:bodyPr vert="horz" wrap="square" lIns="91440" tIns="45720" rIns="91440" bIns="45720" numCol="1" rtlCol="0" anchor="ctr" anchorCtr="0" compatLnSpc="1">
        <a:prstTxWarp prst="textNoShape">
          <a:avLst/>
        </a:prstTxWarp>
      </a:bodyPr>
      <a:lstStyle>
        <a:defPPr algn="ctr">
          <a:lnSpc>
            <a:spcPct val="90000"/>
          </a:lnSpc>
          <a:defRPr sz="1800" b="1">
            <a:solidFill>
              <a:schemeClr val="bg1"/>
            </a:solidFill>
            <a:latin typeface="+mn-lt"/>
          </a:defRPr>
        </a:defPPr>
      </a:lst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R130 G130 B130">
      <a:srgbClr val="828282"/>
    </a:custClr>
    <a:custClr name="R49 G86 B93">
      <a:srgbClr val="31565D"/>
    </a:custClr>
    <a:custClr name="R152 G96 B28">
      <a:srgbClr val="98601C"/>
    </a:custClr>
    <a:custClr name="R140 G41 B14">
      <a:srgbClr val="8C290E"/>
    </a:custClr>
    <a:custClr name="R134 G124 B80">
      <a:srgbClr val="867C50"/>
    </a:custClr>
    <a:custClr name="R72 G116 B99">
      <a:srgbClr val="487463"/>
    </a:custClr>
  </a:custClrLst>
</a:theme>
</file>

<file path=docProps/app.xml><?xml version="1.0" encoding="utf-8"?>
<Properties xmlns="http://schemas.openxmlformats.org/officeDocument/2006/extended-properties" xmlns:vt="http://schemas.openxmlformats.org/officeDocument/2006/docPropsVTypes">
  <Template>Symantec_Light_4x3.potx</Template>
  <TotalTime>73743</TotalTime>
  <Words>4091</Words>
  <Application>Microsoft Office PowerPoint</Application>
  <PresentationFormat>Custom</PresentationFormat>
  <Paragraphs>664</Paragraphs>
  <Slides>33</Slides>
  <Notes>31</Notes>
  <HiddenSlides>1</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33</vt:i4>
      </vt:variant>
    </vt:vector>
  </HeadingPairs>
  <TitlesOfParts>
    <vt:vector size="44" baseType="lpstr">
      <vt:lpstr>MS PGothic</vt:lpstr>
      <vt:lpstr>Arial</vt:lpstr>
      <vt:lpstr>Calibri</vt:lpstr>
      <vt:lpstr>Courier New</vt:lpstr>
      <vt:lpstr>Times New Roman</vt:lpstr>
      <vt:lpstr>Wingdings</vt:lpstr>
      <vt:lpstr>Symantec_Light_4x3</vt:lpstr>
      <vt:lpstr>5_BattleCard</vt:lpstr>
      <vt:lpstr>6_BattleCard</vt:lpstr>
      <vt:lpstr>7_BattleCard</vt:lpstr>
      <vt:lpstr>8_BattleCard</vt:lpstr>
      <vt:lpstr>PowerPoint Presentation</vt:lpstr>
      <vt:lpstr>PowerPoint Presentation</vt:lpstr>
      <vt:lpstr>El Escenario de Amenazas Continuará Avanzando</vt:lpstr>
      <vt:lpstr>¿Por qué es Difícil Detener los Ataques?</vt:lpstr>
      <vt:lpstr>Trayectoria de Evolución del Ransomware</vt:lpstr>
      <vt:lpstr>Factores de Crecimiento</vt:lpstr>
      <vt:lpstr>Trayectoria de Evolución del Ransomware</vt:lpstr>
      <vt:lpstr>Ransomware es Fácil</vt:lpstr>
      <vt:lpstr>Ransomware es Fácil</vt:lpstr>
      <vt:lpstr>El Ransomware no Discrimina</vt:lpstr>
      <vt:lpstr>Como Están Ingresando?</vt:lpstr>
      <vt:lpstr>No Bajen las Defensas en sus Servidores de Correo</vt:lpstr>
      <vt:lpstr>Si Solamente Pudieramos Entrenar a los Usuarios en una Sola Cosa…</vt:lpstr>
      <vt:lpstr>Y Analizar si los Usuarios Estan Aprendiendo…</vt:lpstr>
      <vt:lpstr>Si Solamente Pudieramos Entrenar a los Usuarios en Dos Cosas…</vt:lpstr>
      <vt:lpstr>Entrénate – Revisa tu Política de Filtrado de Archivos de Email</vt:lpstr>
      <vt:lpstr>Entrénate – Revisa y Controla que están haciendo las Aplicaciones</vt:lpstr>
      <vt:lpstr>Hazle un Favor a tus Amigos - Instala Parches en tus Servidores Web</vt:lpstr>
      <vt:lpstr>La Cadena de Ataque de Ransomware</vt:lpstr>
      <vt:lpstr>La Cadena de Ataque de Ransomware - Variantes</vt:lpstr>
      <vt:lpstr>Si Hay una Cadena de Ataque – Hay una Manera de Romper la Cadena</vt:lpstr>
      <vt:lpstr>Mejores Practicas - Preparacion</vt:lpstr>
      <vt:lpstr>Mejores Practicas - Proteccion</vt:lpstr>
      <vt:lpstr>PowerPoint Presentation</vt:lpstr>
      <vt:lpstr>Mejores Practicas – Si se llegan a Infectar</vt:lpstr>
      <vt:lpstr>Si se llegan a Infectar</vt:lpstr>
      <vt:lpstr>Precios del Rescate en Incremento</vt:lpstr>
      <vt:lpstr>Pagar el rescate pone una marca en su puerta</vt:lpstr>
      <vt:lpstr>La Cadena de Ataque de Ransomware</vt:lpstr>
      <vt:lpstr>Pagar el rescate pone una marca en la puerta de su Industria</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Name Title</dc:title>
  <dc:creator>The Presentation Company</dc:creator>
  <cp:lastModifiedBy>Sebastian Brenner</cp:lastModifiedBy>
  <cp:revision>1246</cp:revision>
  <cp:lastPrinted>2015-04-09T18:48:55Z</cp:lastPrinted>
  <dcterms:created xsi:type="dcterms:W3CDTF">2014-08-19T15:05:44Z</dcterms:created>
  <dcterms:modified xsi:type="dcterms:W3CDTF">2016-10-27T17:36:02Z</dcterms:modified>
</cp:coreProperties>
</file>