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charts/chart7.xml" ContentType="application/vnd.openxmlformats-officedocument.drawingml.chart+xml"/>
  <Override PartName="/ppt/notesSlides/notesSlide19.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0.xml" ContentType="application/vnd.openxmlformats-officedocument.presentationml.notesSlide+xml"/>
  <Override PartName="/ppt/charts/chart9.xml" ContentType="application/vnd.openxmlformats-officedocument.drawingml.chart+xml"/>
  <Override PartName="/ppt/notesSlides/notesSlide21.xml" ContentType="application/vnd.openxmlformats-officedocument.presentationml.notesSlide+xml"/>
  <Override PartName="/ppt/charts/chart10.xml" ContentType="application/vnd.openxmlformats-officedocument.drawingml.chart+xml"/>
  <Override PartName="/ppt/notesSlides/notesSlide22.xml" ContentType="application/vnd.openxmlformats-officedocument.presentationml.notesSlide+xml"/>
  <Override PartName="/ppt/charts/chart11.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2.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Lst>
  <p:notesMasterIdLst>
    <p:notesMasterId r:id="rId28"/>
  </p:notesMasterIdLst>
  <p:handoutMasterIdLst>
    <p:handoutMasterId r:id="rId29"/>
  </p:handoutMasterIdLst>
  <p:sldIdLst>
    <p:sldId id="362" r:id="rId2"/>
    <p:sldId id="540" r:id="rId3"/>
    <p:sldId id="536" r:id="rId4"/>
    <p:sldId id="523" r:id="rId5"/>
    <p:sldId id="524" r:id="rId6"/>
    <p:sldId id="526" r:id="rId7"/>
    <p:sldId id="531" r:id="rId8"/>
    <p:sldId id="518" r:id="rId9"/>
    <p:sldId id="507" r:id="rId10"/>
    <p:sldId id="539" r:id="rId11"/>
    <p:sldId id="519" r:id="rId12"/>
    <p:sldId id="520" r:id="rId13"/>
    <p:sldId id="428" r:id="rId14"/>
    <p:sldId id="476" r:id="rId15"/>
    <p:sldId id="508" r:id="rId16"/>
    <p:sldId id="480" r:id="rId17"/>
    <p:sldId id="521" r:id="rId18"/>
    <p:sldId id="513" r:id="rId19"/>
    <p:sldId id="499" r:id="rId20"/>
    <p:sldId id="517" r:id="rId21"/>
    <p:sldId id="497" r:id="rId22"/>
    <p:sldId id="525" r:id="rId23"/>
    <p:sldId id="533" r:id="rId24"/>
    <p:sldId id="534" r:id="rId25"/>
    <p:sldId id="532" r:id="rId26"/>
    <p:sldId id="535" r:id="rId27"/>
  </p:sldIdLst>
  <p:sldSz cx="9144000" cy="5143500" type="screen16x9"/>
  <p:notesSz cx="6858000" cy="9266238"/>
  <p:defaultTextStyle>
    <a:defPPr>
      <a:defRPr lang="en-US"/>
    </a:defPPr>
    <a:lvl1pPr algn="l" rtl="0" eaLnBrk="0" fontAlgn="base" hangingPunct="0">
      <a:spcBef>
        <a:spcPct val="0"/>
      </a:spcBef>
      <a:spcAft>
        <a:spcPct val="0"/>
      </a:spcAft>
      <a:defRPr sz="24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0"/>
      </a:spcBef>
      <a:spcAft>
        <a:spcPct val="0"/>
      </a:spcAft>
      <a:defRPr sz="2400" kern="1200">
        <a:solidFill>
          <a:schemeClr val="tx1"/>
        </a:solidFill>
        <a:latin typeface="Arial" pitchFamily="-112" charset="0"/>
        <a:ea typeface="ＭＳ Ｐゴシック" pitchFamily="-112" charset="-128"/>
        <a:cs typeface="ＭＳ Ｐゴシック" pitchFamily="-112" charset="-128"/>
      </a:defRPr>
    </a:lvl2pPr>
    <a:lvl3pPr marL="914400" algn="l" rtl="0" eaLnBrk="0" fontAlgn="base" hangingPunct="0">
      <a:spcBef>
        <a:spcPct val="0"/>
      </a:spcBef>
      <a:spcAft>
        <a:spcPct val="0"/>
      </a:spcAft>
      <a:defRPr sz="2400" kern="1200">
        <a:solidFill>
          <a:schemeClr val="tx1"/>
        </a:solidFill>
        <a:latin typeface="Arial" pitchFamily="-112" charset="0"/>
        <a:ea typeface="ＭＳ Ｐゴシック" pitchFamily="-112" charset="-128"/>
        <a:cs typeface="ＭＳ Ｐゴシック" pitchFamily="-112" charset="-128"/>
      </a:defRPr>
    </a:lvl3pPr>
    <a:lvl4pPr marL="1371600" algn="l" rtl="0" eaLnBrk="0" fontAlgn="base" hangingPunct="0">
      <a:spcBef>
        <a:spcPct val="0"/>
      </a:spcBef>
      <a:spcAft>
        <a:spcPct val="0"/>
      </a:spcAft>
      <a:defRPr sz="2400" kern="1200">
        <a:solidFill>
          <a:schemeClr val="tx1"/>
        </a:solidFill>
        <a:latin typeface="Arial" pitchFamily="-112" charset="0"/>
        <a:ea typeface="ＭＳ Ｐゴシック" pitchFamily="-112" charset="-128"/>
        <a:cs typeface="ＭＳ Ｐゴシック" pitchFamily="-112" charset="-128"/>
      </a:defRPr>
    </a:lvl4pPr>
    <a:lvl5pPr marL="1828800" algn="l" rtl="0" eaLnBrk="0" fontAlgn="base" hangingPunct="0">
      <a:spcBef>
        <a:spcPct val="0"/>
      </a:spcBef>
      <a:spcAft>
        <a:spcPct val="0"/>
      </a:spcAft>
      <a:defRPr sz="2400" kern="1200">
        <a:solidFill>
          <a:schemeClr val="tx1"/>
        </a:solidFill>
        <a:latin typeface="Arial" pitchFamily="-112" charset="0"/>
        <a:ea typeface="ＭＳ Ｐゴシック" pitchFamily="-112" charset="-128"/>
        <a:cs typeface="ＭＳ Ｐゴシック" pitchFamily="-112" charset="-128"/>
      </a:defRPr>
    </a:lvl5pPr>
    <a:lvl6pPr marL="2286000" algn="l" defTabSz="457200" rtl="0" eaLnBrk="1" latinLnBrk="0" hangingPunct="1">
      <a:defRPr sz="2400" kern="1200">
        <a:solidFill>
          <a:schemeClr val="tx1"/>
        </a:solidFill>
        <a:latin typeface="Arial" pitchFamily="-112" charset="0"/>
        <a:ea typeface="ＭＳ Ｐゴシック" pitchFamily="-112" charset="-128"/>
        <a:cs typeface="ＭＳ Ｐゴシック" pitchFamily="-112" charset="-128"/>
      </a:defRPr>
    </a:lvl6pPr>
    <a:lvl7pPr marL="2743200" algn="l" defTabSz="457200" rtl="0" eaLnBrk="1" latinLnBrk="0" hangingPunct="1">
      <a:defRPr sz="2400" kern="1200">
        <a:solidFill>
          <a:schemeClr val="tx1"/>
        </a:solidFill>
        <a:latin typeface="Arial" pitchFamily="-112" charset="0"/>
        <a:ea typeface="ＭＳ Ｐゴシック" pitchFamily="-112" charset="-128"/>
        <a:cs typeface="ＭＳ Ｐゴシック" pitchFamily="-112" charset="-128"/>
      </a:defRPr>
    </a:lvl7pPr>
    <a:lvl8pPr marL="3200400" algn="l" defTabSz="457200" rtl="0" eaLnBrk="1" latinLnBrk="0" hangingPunct="1">
      <a:defRPr sz="2400" kern="1200">
        <a:solidFill>
          <a:schemeClr val="tx1"/>
        </a:solidFill>
        <a:latin typeface="Arial" pitchFamily="-112" charset="0"/>
        <a:ea typeface="ＭＳ Ｐゴシック" pitchFamily="-112" charset="-128"/>
        <a:cs typeface="ＭＳ Ｐゴシック" pitchFamily="-112" charset="-128"/>
      </a:defRPr>
    </a:lvl8pPr>
    <a:lvl9pPr marL="3657600" algn="l" defTabSz="457200" rtl="0" eaLnBrk="1" latinLnBrk="0" hangingPunct="1">
      <a:defRPr sz="2400" kern="1200">
        <a:solidFill>
          <a:schemeClr val="tx1"/>
        </a:solidFill>
        <a:latin typeface="Arial" pitchFamily="-112" charset="0"/>
        <a:ea typeface="ＭＳ Ｐゴシック" pitchFamily="-112" charset="-128"/>
        <a:cs typeface="ＭＳ Ｐゴシック" pitchFamily="-112" charset="-128"/>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19">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anda Riggs" initials="A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4B05"/>
    <a:srgbClr val="1854A6"/>
    <a:srgbClr val="2D82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8" autoAdjust="0"/>
    <p:restoredTop sz="47826" autoAdjust="0"/>
  </p:normalViewPr>
  <p:slideViewPr>
    <p:cSldViewPr snapToObjects="1">
      <p:cViewPr varScale="1">
        <p:scale>
          <a:sx n="30" d="100"/>
          <a:sy n="30" d="100"/>
        </p:scale>
        <p:origin x="2731" y="3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734"/>
    </p:cViewPr>
  </p:sorterViewPr>
  <p:notesViewPr>
    <p:cSldViewPr snapToObjects="1">
      <p:cViewPr varScale="1">
        <p:scale>
          <a:sx n="88" d="100"/>
          <a:sy n="88" d="100"/>
        </p:scale>
        <p:origin x="-3858" y="-96"/>
      </p:cViewPr>
      <p:guideLst>
        <p:guide orient="horz" pos="2919"/>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7.xml"/><Relationship Id="rId1" Type="http://schemas.microsoft.com/office/2011/relationships/chartStyle" Target="style7.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8.xml"/><Relationship Id="rId1" Type="http://schemas.microsoft.com/office/2011/relationships/chartStyle" Target="style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numRef>
              <c:f>Sheet1!$A$2:$A$18</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Sheet1!$B$2:$B$18</c:f>
              <c:numCache>
                <c:formatCode>General</c:formatCode>
                <c:ptCount val="17"/>
                <c:pt idx="0">
                  <c:v>5173000</c:v>
                </c:pt>
                <c:pt idx="1">
                  <c:v>5335000</c:v>
                </c:pt>
                <c:pt idx="2">
                  <c:v>5634000</c:v>
                </c:pt>
                <c:pt idx="3">
                  <c:v>6176000</c:v>
                </c:pt>
                <c:pt idx="4">
                  <c:v>6778000</c:v>
                </c:pt>
                <c:pt idx="5">
                  <c:v>7080000</c:v>
                </c:pt>
                <c:pt idx="6">
                  <c:v>6477000</c:v>
                </c:pt>
                <c:pt idx="7">
                  <c:v>5030000</c:v>
                </c:pt>
                <c:pt idx="8">
                  <c:v>4110000</c:v>
                </c:pt>
                <c:pt idx="9">
                  <c:v>4340000</c:v>
                </c:pt>
                <c:pt idx="10">
                  <c:v>4190000</c:v>
                </c:pt>
                <c:pt idx="11">
                  <c:v>4260000</c:v>
                </c:pt>
                <c:pt idx="12">
                  <c:v>4660000</c:v>
                </c:pt>
                <c:pt idx="13">
                  <c:v>5090000</c:v>
                </c:pt>
                <c:pt idx="14">
                  <c:v>4940000</c:v>
                </c:pt>
                <c:pt idx="15">
                  <c:v>5250000</c:v>
                </c:pt>
                <c:pt idx="16">
                  <c:v>5450000</c:v>
                </c:pt>
              </c:numCache>
            </c:numRef>
          </c:val>
          <c:extLst>
            <c:ext xmlns:c16="http://schemas.microsoft.com/office/drawing/2014/chart" uri="{C3380CC4-5D6E-409C-BE32-E72D297353CC}">
              <c16:uniqueId val="{00000000-F4AB-4C35-855D-222F30EB7F4D}"/>
            </c:ext>
          </c:extLst>
        </c:ser>
        <c:dLbls>
          <c:showLegendKey val="0"/>
          <c:showVal val="0"/>
          <c:showCatName val="0"/>
          <c:showSerName val="0"/>
          <c:showPercent val="0"/>
          <c:showBubbleSize val="0"/>
        </c:dLbls>
        <c:gapWidth val="219"/>
        <c:overlap val="-27"/>
        <c:axId val="471445992"/>
        <c:axId val="471443696"/>
      </c:barChart>
      <c:catAx>
        <c:axId val="471445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71443696"/>
        <c:crosses val="autoZero"/>
        <c:auto val="1"/>
        <c:lblAlgn val="ctr"/>
        <c:lblOffset val="100"/>
        <c:noMultiLvlLbl val="0"/>
      </c:catAx>
      <c:valAx>
        <c:axId val="4714436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14459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8.615719926345318E-2"/>
          <c:y val="2.6033895026090322E-2"/>
          <c:w val="0.91138426528864769"/>
          <c:h val="0.66667373288808862"/>
        </c:manualLayout>
      </c:layout>
      <c:bar3DChart>
        <c:barDir val="col"/>
        <c:grouping val="stacked"/>
        <c:varyColors val="0"/>
        <c:ser>
          <c:idx val="2"/>
          <c:order val="0"/>
          <c:tx>
            <c:strRef>
              <c:f>'Prior Living Arrangement'!$A$14</c:f>
              <c:strCache>
                <c:ptCount val="1"/>
                <c:pt idx="0">
                  <c:v>Alquila</c:v>
                </c:pt>
              </c:strCache>
            </c:strRef>
          </c:tx>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601-4029-A576-F920CF26D8C9}"/>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601-4029-A576-F920CF26D8C9}"/>
                </c:ext>
              </c:extLst>
            </c:dLbl>
            <c:dLbl>
              <c:idx val="1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601-4029-A576-F920CF26D8C9}"/>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'Prior Living Arrangement'!$B$13:$R$13</c:f>
              <c:numCache>
                <c:formatCode>General</c:formatCode>
                <c:ptCount val="17"/>
                <c:pt idx="0">
                  <c:v>1989</c:v>
                </c:pt>
                <c:pt idx="1">
                  <c:v>1993</c:v>
                </c:pt>
                <c:pt idx="2">
                  <c:v>1995</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'Prior Living Arrangement'!$B$14:$R$14</c:f>
              <c:numCache>
                <c:formatCode>0\%</c:formatCode>
                <c:ptCount val="17"/>
                <c:pt idx="0">
                  <c:v>80</c:v>
                </c:pt>
                <c:pt idx="1">
                  <c:v>81</c:v>
                </c:pt>
                <c:pt idx="2">
                  <c:v>82</c:v>
                </c:pt>
                <c:pt idx="3">
                  <c:v>73</c:v>
                </c:pt>
                <c:pt idx="4">
                  <c:v>76</c:v>
                </c:pt>
                <c:pt idx="5">
                  <c:v>74.018127117891552</c:v>
                </c:pt>
                <c:pt idx="6">
                  <c:v>74.709193245778621</c:v>
                </c:pt>
                <c:pt idx="7">
                  <c:v>75.391032325338898</c:v>
                </c:pt>
                <c:pt idx="8">
                  <c:v>75.00614401572868</c:v>
                </c:pt>
                <c:pt idx="9">
                  <c:v>77.522501184272855</c:v>
                </c:pt>
                <c:pt idx="10">
                  <c:v>74.600905408625209</c:v>
                </c:pt>
                <c:pt idx="11">
                  <c:v>77</c:v>
                </c:pt>
                <c:pt idx="12">
                  <c:v>76</c:v>
                </c:pt>
                <c:pt idx="13">
                  <c:v>76</c:v>
                </c:pt>
                <c:pt idx="14">
                  <c:v>75</c:v>
                </c:pt>
                <c:pt idx="15">
                  <c:v>75</c:v>
                </c:pt>
                <c:pt idx="16">
                  <c:v>74</c:v>
                </c:pt>
              </c:numCache>
            </c:numRef>
          </c:val>
          <c:extLst>
            <c:ext xmlns:c16="http://schemas.microsoft.com/office/drawing/2014/chart" uri="{C3380CC4-5D6E-409C-BE32-E72D297353CC}">
              <c16:uniqueId val="{00000000-1601-4029-A576-F920CF26D8C9}"/>
            </c:ext>
          </c:extLst>
        </c:ser>
        <c:ser>
          <c:idx val="3"/>
          <c:order val="1"/>
          <c:tx>
            <c:strRef>
              <c:f>'Prior Living Arrangement'!$A$15</c:f>
              <c:strCache>
                <c:ptCount val="1"/>
                <c:pt idx="0">
                  <c:v>Es propietario</c:v>
                </c:pt>
              </c:strCache>
            </c:strRef>
          </c:tx>
          <c:invertIfNegative val="0"/>
          <c:dLbls>
            <c:dLbl>
              <c:idx val="1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3D-483D-A7F3-F1929DF2C45D}"/>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'Prior Living Arrangement'!$B$13:$R$13</c:f>
              <c:numCache>
                <c:formatCode>General</c:formatCode>
                <c:ptCount val="17"/>
                <c:pt idx="0">
                  <c:v>1989</c:v>
                </c:pt>
                <c:pt idx="1">
                  <c:v>1993</c:v>
                </c:pt>
                <c:pt idx="2">
                  <c:v>1995</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'Prior Living Arrangement'!$B$15:$R$15</c:f>
              <c:numCache>
                <c:formatCode>0\%</c:formatCode>
                <c:ptCount val="17"/>
                <c:pt idx="0">
                  <c:v>0</c:v>
                </c:pt>
                <c:pt idx="1">
                  <c:v>0</c:v>
                </c:pt>
                <c:pt idx="2">
                  <c:v>0</c:v>
                </c:pt>
                <c:pt idx="3">
                  <c:v>3.8</c:v>
                </c:pt>
                <c:pt idx="4">
                  <c:v>5</c:v>
                </c:pt>
                <c:pt idx="5">
                  <c:v>3.8867624114597148</c:v>
                </c:pt>
                <c:pt idx="6">
                  <c:v>3.75234521575985</c:v>
                </c:pt>
                <c:pt idx="7">
                  <c:v>3.5974973931178309</c:v>
                </c:pt>
                <c:pt idx="8">
                  <c:v>3.9321700663553698</c:v>
                </c:pt>
                <c:pt idx="9">
                  <c:v>2.7711984841307435</c:v>
                </c:pt>
                <c:pt idx="10">
                  <c:v>2.0490826781034071</c:v>
                </c:pt>
                <c:pt idx="11">
                  <c:v>3</c:v>
                </c:pt>
                <c:pt idx="12">
                  <c:v>3</c:v>
                </c:pt>
                <c:pt idx="13">
                  <c:v>4</c:v>
                </c:pt>
                <c:pt idx="14">
                  <c:v>3</c:v>
                </c:pt>
                <c:pt idx="15">
                  <c:v>4</c:v>
                </c:pt>
                <c:pt idx="16">
                  <c:v>4</c:v>
                </c:pt>
              </c:numCache>
            </c:numRef>
          </c:val>
          <c:extLst>
            <c:ext xmlns:c16="http://schemas.microsoft.com/office/drawing/2014/chart" uri="{C3380CC4-5D6E-409C-BE32-E72D297353CC}">
              <c16:uniqueId val="{00000001-1601-4029-A576-F920CF26D8C9}"/>
            </c:ext>
          </c:extLst>
        </c:ser>
        <c:ser>
          <c:idx val="4"/>
          <c:order val="2"/>
          <c:tx>
            <c:strRef>
              <c:f>'Prior Living Arrangement'!$A$16</c:f>
              <c:strCache>
                <c:ptCount val="1"/>
                <c:pt idx="0">
                  <c:v>Vive con sus padres, amigos o familiares</c:v>
                </c:pt>
              </c:strCache>
            </c:strRef>
          </c:tx>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601-4029-A576-F920CF26D8C9}"/>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601-4029-A576-F920CF26D8C9}"/>
                </c:ext>
              </c:extLst>
            </c:dLbl>
            <c:dLbl>
              <c:idx val="1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601-4029-A576-F920CF26D8C9}"/>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'Prior Living Arrangement'!$B$13:$R$13</c:f>
              <c:numCache>
                <c:formatCode>General</c:formatCode>
                <c:ptCount val="17"/>
                <c:pt idx="0">
                  <c:v>1989</c:v>
                </c:pt>
                <c:pt idx="1">
                  <c:v>1993</c:v>
                </c:pt>
                <c:pt idx="2">
                  <c:v>1995</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'Prior Living Arrangement'!$B$16:$R$16</c:f>
              <c:numCache>
                <c:formatCode>0\%</c:formatCode>
                <c:ptCount val="17"/>
                <c:pt idx="0">
                  <c:v>15</c:v>
                </c:pt>
                <c:pt idx="1">
                  <c:v>12</c:v>
                </c:pt>
                <c:pt idx="2">
                  <c:v>13</c:v>
                </c:pt>
                <c:pt idx="3">
                  <c:v>18</c:v>
                </c:pt>
                <c:pt idx="4">
                  <c:v>17</c:v>
                </c:pt>
                <c:pt idx="5">
                  <c:v>18.870370093965793</c:v>
                </c:pt>
                <c:pt idx="6">
                  <c:v>17.410881801125704</c:v>
                </c:pt>
                <c:pt idx="7">
                  <c:v>18.196037539103234</c:v>
                </c:pt>
                <c:pt idx="8">
                  <c:v>19.120176947652986</c:v>
                </c:pt>
                <c:pt idx="9">
                  <c:v>18.261487446707722</c:v>
                </c:pt>
                <c:pt idx="10">
                  <c:v>21.110316893018823</c:v>
                </c:pt>
                <c:pt idx="11">
                  <c:v>19</c:v>
                </c:pt>
                <c:pt idx="12">
                  <c:v>20</c:v>
                </c:pt>
                <c:pt idx="13">
                  <c:v>20</c:v>
                </c:pt>
                <c:pt idx="14">
                  <c:v>19</c:v>
                </c:pt>
                <c:pt idx="15">
                  <c:v>19</c:v>
                </c:pt>
                <c:pt idx="16">
                  <c:v>21</c:v>
                </c:pt>
              </c:numCache>
            </c:numRef>
          </c:val>
          <c:extLst>
            <c:ext xmlns:c16="http://schemas.microsoft.com/office/drawing/2014/chart" uri="{C3380CC4-5D6E-409C-BE32-E72D297353CC}">
              <c16:uniqueId val="{00000002-1601-4029-A576-F920CF26D8C9}"/>
            </c:ext>
          </c:extLst>
        </c:ser>
        <c:ser>
          <c:idx val="5"/>
          <c:order val="3"/>
          <c:tx>
            <c:strRef>
              <c:f>'Prior Living Arrangement'!$A$17</c:f>
              <c:strCache>
                <c:ptCount val="1"/>
                <c:pt idx="0">
                  <c:v>Alquila la vivienda que compró</c:v>
                </c:pt>
              </c:strCache>
            </c:strRef>
          </c:tx>
          <c:invertIfNegative val="0"/>
          <c:cat>
            <c:numRef>
              <c:f>'Prior Living Arrangement'!$B$13:$R$13</c:f>
              <c:numCache>
                <c:formatCode>General</c:formatCode>
                <c:ptCount val="17"/>
                <c:pt idx="0">
                  <c:v>1989</c:v>
                </c:pt>
                <c:pt idx="1">
                  <c:v>1993</c:v>
                </c:pt>
                <c:pt idx="2">
                  <c:v>1995</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'Prior Living Arrangement'!$B$17:$R$17</c:f>
              <c:numCache>
                <c:formatCode>0\%</c:formatCode>
                <c:ptCount val="17"/>
                <c:pt idx="0">
                  <c:v>3</c:v>
                </c:pt>
                <c:pt idx="1">
                  <c:v>2</c:v>
                </c:pt>
                <c:pt idx="2">
                  <c:v>2</c:v>
                </c:pt>
                <c:pt idx="3">
                  <c:v>2.5</c:v>
                </c:pt>
                <c:pt idx="4">
                  <c:v>2</c:v>
                </c:pt>
                <c:pt idx="5">
                  <c:v>2.6080933413260232</c:v>
                </c:pt>
                <c:pt idx="6">
                  <c:v>3</c:v>
                </c:pt>
                <c:pt idx="7">
                  <c:v>2</c:v>
                </c:pt>
                <c:pt idx="8">
                  <c:v>1</c:v>
                </c:pt>
                <c:pt idx="9">
                  <c:v>1.4448128848886783</c:v>
                </c:pt>
                <c:pt idx="10">
                  <c:v>1.3104598522754349</c:v>
                </c:pt>
                <c:pt idx="11">
                  <c:v>1</c:v>
                </c:pt>
                <c:pt idx="12">
                  <c:v>1</c:v>
                </c:pt>
                <c:pt idx="13">
                  <c:v>1</c:v>
                </c:pt>
                <c:pt idx="14">
                  <c:v>2</c:v>
                </c:pt>
                <c:pt idx="15">
                  <c:v>2</c:v>
                </c:pt>
                <c:pt idx="16">
                  <c:v>1</c:v>
                </c:pt>
              </c:numCache>
            </c:numRef>
          </c:val>
          <c:extLst>
            <c:ext xmlns:c16="http://schemas.microsoft.com/office/drawing/2014/chart" uri="{C3380CC4-5D6E-409C-BE32-E72D297353CC}">
              <c16:uniqueId val="{00000003-1601-4029-A576-F920CF26D8C9}"/>
            </c:ext>
          </c:extLst>
        </c:ser>
        <c:ser>
          <c:idx val="0"/>
          <c:order val="4"/>
          <c:tx>
            <c:strRef>
              <c:f>'Prior Living Arrangement'!$A$18</c:f>
              <c:strCache>
                <c:ptCount val="1"/>
                <c:pt idx="0">
                  <c:v>Otros</c:v>
                </c:pt>
              </c:strCache>
            </c:strRef>
          </c:tx>
          <c:invertIfNegative val="0"/>
          <c:cat>
            <c:numRef>
              <c:f>'Prior Living Arrangement'!$B$13:$R$13</c:f>
              <c:numCache>
                <c:formatCode>General</c:formatCode>
                <c:ptCount val="17"/>
                <c:pt idx="0">
                  <c:v>1989</c:v>
                </c:pt>
                <c:pt idx="1">
                  <c:v>1993</c:v>
                </c:pt>
                <c:pt idx="2">
                  <c:v>1995</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'Prior Living Arrangement'!$B$18:$R$18</c:f>
              <c:numCache>
                <c:formatCode>0\%</c:formatCode>
                <c:ptCount val="17"/>
                <c:pt idx="0">
                  <c:v>3</c:v>
                </c:pt>
                <c:pt idx="1">
                  <c:v>5</c:v>
                </c:pt>
                <c:pt idx="2">
                  <c:v>3</c:v>
                </c:pt>
                <c:pt idx="3">
                  <c:v>2.7</c:v>
                </c:pt>
                <c:pt idx="4">
                  <c:v>1</c:v>
                </c:pt>
                <c:pt idx="5">
                  <c:v>0.61664703535692178</c:v>
                </c:pt>
                <c:pt idx="6">
                  <c:v>1</c:v>
                </c:pt>
                <c:pt idx="7">
                  <c:v>1</c:v>
                </c:pt>
                <c:pt idx="8">
                  <c:v>1</c:v>
                </c:pt>
                <c:pt idx="9">
                  <c:v>0</c:v>
                </c:pt>
                <c:pt idx="10">
                  <c:v>0.92923516797712646</c:v>
                </c:pt>
                <c:pt idx="11">
                  <c:v>0</c:v>
                </c:pt>
                <c:pt idx="12">
                  <c:v>0</c:v>
                </c:pt>
                <c:pt idx="13">
                  <c:v>0</c:v>
                </c:pt>
                <c:pt idx="14">
                  <c:v>0</c:v>
                </c:pt>
                <c:pt idx="15">
                  <c:v>0</c:v>
                </c:pt>
                <c:pt idx="16">
                  <c:v>0</c:v>
                </c:pt>
              </c:numCache>
            </c:numRef>
          </c:val>
          <c:extLst>
            <c:ext xmlns:c16="http://schemas.microsoft.com/office/drawing/2014/chart" uri="{C3380CC4-5D6E-409C-BE32-E72D297353CC}">
              <c16:uniqueId val="{00000004-1601-4029-A576-F920CF26D8C9}"/>
            </c:ext>
          </c:extLst>
        </c:ser>
        <c:dLbls>
          <c:showLegendKey val="0"/>
          <c:showVal val="0"/>
          <c:showCatName val="0"/>
          <c:showSerName val="0"/>
          <c:showPercent val="0"/>
          <c:showBubbleSize val="0"/>
        </c:dLbls>
        <c:gapWidth val="150"/>
        <c:shape val="box"/>
        <c:axId val="116806400"/>
        <c:axId val="116807936"/>
        <c:axId val="0"/>
      </c:bar3DChart>
      <c:catAx>
        <c:axId val="116806400"/>
        <c:scaling>
          <c:orientation val="minMax"/>
        </c:scaling>
        <c:delete val="0"/>
        <c:axPos val="b"/>
        <c:numFmt formatCode="General" sourceLinked="1"/>
        <c:majorTickMark val="out"/>
        <c:minorTickMark val="none"/>
        <c:tickLblPos val="nextTo"/>
        <c:crossAx val="116807936"/>
        <c:crosses val="autoZero"/>
        <c:auto val="1"/>
        <c:lblAlgn val="ctr"/>
        <c:lblOffset val="100"/>
        <c:noMultiLvlLbl val="0"/>
      </c:catAx>
      <c:valAx>
        <c:axId val="116807936"/>
        <c:scaling>
          <c:orientation val="minMax"/>
          <c:max val="100"/>
          <c:min val="0"/>
        </c:scaling>
        <c:delete val="0"/>
        <c:axPos val="l"/>
        <c:majorGridlines/>
        <c:numFmt formatCode="0\%" sourceLinked="1"/>
        <c:majorTickMark val="out"/>
        <c:minorTickMark val="none"/>
        <c:tickLblPos val="nextTo"/>
        <c:crossAx val="116806400"/>
        <c:crosses val="autoZero"/>
        <c:crossBetween val="between"/>
        <c:majorUnit val="20"/>
      </c:valAx>
    </c:plotArea>
    <c:legend>
      <c:legendPos val="b"/>
      <c:layout>
        <c:manualLayout>
          <c:xMode val="edge"/>
          <c:yMode val="edge"/>
          <c:x val="0"/>
          <c:y val="0.83939826389495942"/>
          <c:w val="0.97221358590067941"/>
          <c:h val="0.16060173610504047"/>
        </c:manualLayout>
      </c:layout>
      <c:overlay val="0"/>
    </c:legend>
    <c:plotVisOnly val="1"/>
    <c:dispBlanksAs val="gap"/>
    <c:showDLblsOverMax val="0"/>
  </c:chart>
  <c:txPr>
    <a:bodyPr/>
    <a:lstStyle/>
    <a:p>
      <a:pPr>
        <a:defRPr sz="17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08461681241478"/>
          <c:y val="9.3334098409136271E-2"/>
          <c:w val="0.87355117291698325"/>
          <c:h val="0.42740066441789026"/>
        </c:manualLayout>
      </c:layout>
      <c:barChart>
        <c:barDir val="col"/>
        <c:grouping val="clustered"/>
        <c:varyColors val="0"/>
        <c:ser>
          <c:idx val="0"/>
          <c:order val="0"/>
          <c:tx>
            <c:strRef>
              <c:f>Sheet1!$B$1</c:f>
              <c:strCache>
                <c:ptCount val="1"/>
                <c:pt idx="0">
                  <c:v>Precio medio vivienda</c:v>
                </c:pt>
              </c:strCache>
            </c:strRef>
          </c:tx>
          <c:spPr>
            <a:solidFill>
              <a:schemeClr val="accent1"/>
            </a:solidFill>
            <a:ln>
              <a:noFill/>
            </a:ln>
            <a:effectLst/>
          </c:spPr>
          <c:invertIfNegative val="0"/>
          <c:cat>
            <c:strRef>
              <c:f>Sheet1!$A$2:$A$3</c:f>
              <c:strCache>
                <c:ptCount val="2"/>
                <c:pt idx="0">
                  <c:v>2 años</c:v>
                </c:pt>
                <c:pt idx="1">
                  <c:v>5 años</c:v>
                </c:pt>
              </c:strCache>
            </c:strRef>
          </c:cat>
          <c:val>
            <c:numRef>
              <c:f>Sheet1!$B$2:$B$3</c:f>
              <c:numCache>
                <c:formatCode>General</c:formatCode>
                <c:ptCount val="2"/>
                <c:pt idx="0">
                  <c:v>10.4</c:v>
                </c:pt>
                <c:pt idx="1">
                  <c:v>40.200000000000003</c:v>
                </c:pt>
              </c:numCache>
            </c:numRef>
          </c:val>
          <c:extLst>
            <c:ext xmlns:c16="http://schemas.microsoft.com/office/drawing/2014/chart" uri="{C3380CC4-5D6E-409C-BE32-E72D297353CC}">
              <c16:uniqueId val="{00000000-23AB-45DD-88A8-D9A4D0F0C40B}"/>
            </c:ext>
          </c:extLst>
        </c:ser>
        <c:ser>
          <c:idx val="1"/>
          <c:order val="1"/>
          <c:tx>
            <c:strRef>
              <c:f>Sheet1!$C$1</c:f>
              <c:strCache>
                <c:ptCount val="1"/>
                <c:pt idx="0">
                  <c:v>Tipo de salario</c:v>
                </c:pt>
              </c:strCache>
            </c:strRef>
          </c:tx>
          <c:spPr>
            <a:solidFill>
              <a:schemeClr val="accent2"/>
            </a:solidFill>
            <a:ln>
              <a:noFill/>
            </a:ln>
            <a:effectLst/>
          </c:spPr>
          <c:invertIfNegative val="0"/>
          <c:cat>
            <c:strRef>
              <c:f>Sheet1!$A$2:$A$3</c:f>
              <c:strCache>
                <c:ptCount val="2"/>
                <c:pt idx="0">
                  <c:v>2 años</c:v>
                </c:pt>
                <c:pt idx="1">
                  <c:v>5 años</c:v>
                </c:pt>
              </c:strCache>
            </c:strRef>
          </c:cat>
          <c:val>
            <c:numRef>
              <c:f>Sheet1!$C$2:$C$3</c:f>
              <c:numCache>
                <c:formatCode>General</c:formatCode>
                <c:ptCount val="2"/>
                <c:pt idx="0">
                  <c:v>4.8</c:v>
                </c:pt>
                <c:pt idx="1">
                  <c:v>11.8</c:v>
                </c:pt>
              </c:numCache>
            </c:numRef>
          </c:val>
          <c:extLst>
            <c:ext xmlns:c16="http://schemas.microsoft.com/office/drawing/2014/chart" uri="{C3380CC4-5D6E-409C-BE32-E72D297353CC}">
              <c16:uniqueId val="{00000001-23AB-45DD-88A8-D9A4D0F0C40B}"/>
            </c:ext>
          </c:extLst>
        </c:ser>
        <c:dLbls>
          <c:showLegendKey val="0"/>
          <c:showVal val="0"/>
          <c:showCatName val="0"/>
          <c:showSerName val="0"/>
          <c:showPercent val="0"/>
          <c:showBubbleSize val="0"/>
        </c:dLbls>
        <c:gapWidth val="219"/>
        <c:overlap val="-27"/>
        <c:axId val="477995336"/>
        <c:axId val="477991728"/>
      </c:barChart>
      <c:catAx>
        <c:axId val="477995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500" b="0" i="0" u="none" strike="noStrike" kern="1200" baseline="0">
                <a:solidFill>
                  <a:schemeClr val="tx1">
                    <a:lumMod val="65000"/>
                    <a:lumOff val="35000"/>
                  </a:schemeClr>
                </a:solidFill>
                <a:latin typeface="+mn-lt"/>
                <a:ea typeface="+mn-ea"/>
                <a:cs typeface="+mn-cs"/>
              </a:defRPr>
            </a:pPr>
            <a:endParaRPr lang="en-US"/>
          </a:p>
        </c:txPr>
        <c:crossAx val="477991728"/>
        <c:crosses val="autoZero"/>
        <c:auto val="1"/>
        <c:lblAlgn val="ctr"/>
        <c:lblOffset val="100"/>
        <c:noMultiLvlLbl val="0"/>
      </c:catAx>
      <c:valAx>
        <c:axId val="477991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endParaRPr lang="en-US"/>
          </a:p>
        </c:txPr>
        <c:crossAx val="4779953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Sheet1!$C$1</c:f>
              <c:strCache>
                <c:ptCount val="1"/>
                <c:pt idx="0">
                  <c:v>2016 Q4</c:v>
                </c:pt>
              </c:strCache>
            </c:strRef>
          </c:tx>
          <c:spPr>
            <a:solidFill>
              <a:srgbClr val="00B0F0"/>
            </a:solidFill>
            <a:ln>
              <a:noFill/>
            </a:ln>
            <a:effectLst/>
          </c:spPr>
          <c:invertIfNegative val="0"/>
          <c:cat>
            <c:strRef>
              <c:f>Sheet1!$A$2:$A$3</c:f>
              <c:strCache>
                <c:ptCount val="2"/>
                <c:pt idx="0">
                  <c:v>SI al Sueño</c:v>
                </c:pt>
                <c:pt idx="1">
                  <c:v>Si al Futuro</c:v>
                </c:pt>
              </c:strCache>
            </c:strRef>
          </c:cat>
          <c:val>
            <c:numRef>
              <c:f>Sheet1!$C$2:$C$3</c:f>
              <c:numCache>
                <c:formatCode>General</c:formatCode>
                <c:ptCount val="2"/>
                <c:pt idx="0">
                  <c:v>80</c:v>
                </c:pt>
                <c:pt idx="1">
                  <c:v>87</c:v>
                </c:pt>
              </c:numCache>
            </c:numRef>
          </c:val>
          <c:extLst>
            <c:ext xmlns:c16="http://schemas.microsoft.com/office/drawing/2014/chart" uri="{C3380CC4-5D6E-409C-BE32-E72D297353CC}">
              <c16:uniqueId val="{00000001-3FC1-4220-96CB-4A4DEA7FCD73}"/>
            </c:ext>
          </c:extLst>
        </c:ser>
        <c:dLbls>
          <c:showLegendKey val="0"/>
          <c:showVal val="0"/>
          <c:showCatName val="0"/>
          <c:showSerName val="0"/>
          <c:showPercent val="0"/>
          <c:showBubbleSize val="0"/>
        </c:dLbls>
        <c:gapWidth val="219"/>
        <c:overlap val="-27"/>
        <c:axId val="503877336"/>
        <c:axId val="503880288"/>
      </c:barChart>
      <c:catAx>
        <c:axId val="503877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endParaRPr lang="en-US"/>
          </a:p>
        </c:txPr>
        <c:crossAx val="503880288"/>
        <c:crosses val="autoZero"/>
        <c:auto val="1"/>
        <c:lblAlgn val="ctr"/>
        <c:lblOffset val="100"/>
        <c:noMultiLvlLbl val="0"/>
      </c:catAx>
      <c:valAx>
        <c:axId val="503880288"/>
        <c:scaling>
          <c:orientation val="minMax"/>
          <c:min val="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038773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Sheet1!$C$1</c:f>
              <c:strCache>
                <c:ptCount val="1"/>
                <c:pt idx="0">
                  <c:v>New Home Sales</c:v>
                </c:pt>
              </c:strCache>
            </c:strRef>
          </c:tx>
          <c:spPr>
            <a:solidFill>
              <a:schemeClr val="accent2"/>
            </a:solidFill>
            <a:ln>
              <a:noFill/>
            </a:ln>
            <a:effectLst/>
          </c:spPr>
          <c:invertIfNegative val="0"/>
          <c:cat>
            <c:numRef>
              <c:f>Sheet1!$A$2:$A$18</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Sheet1!$C$2:$C$18</c:f>
              <c:numCache>
                <c:formatCode>General</c:formatCode>
                <c:ptCount val="17"/>
                <c:pt idx="0">
                  <c:v>877</c:v>
                </c:pt>
                <c:pt idx="1">
                  <c:v>908</c:v>
                </c:pt>
                <c:pt idx="2">
                  <c:v>973</c:v>
                </c:pt>
                <c:pt idx="3">
                  <c:v>1086</c:v>
                </c:pt>
                <c:pt idx="4">
                  <c:v>1203</c:v>
                </c:pt>
                <c:pt idx="5">
                  <c:v>1283</c:v>
                </c:pt>
                <c:pt idx="6">
                  <c:v>1051</c:v>
                </c:pt>
                <c:pt idx="7">
                  <c:v>776</c:v>
                </c:pt>
                <c:pt idx="8">
                  <c:v>485</c:v>
                </c:pt>
                <c:pt idx="9">
                  <c:v>375</c:v>
                </c:pt>
                <c:pt idx="10">
                  <c:v>323</c:v>
                </c:pt>
                <c:pt idx="11">
                  <c:v>306</c:v>
                </c:pt>
                <c:pt idx="12">
                  <c:v>368</c:v>
                </c:pt>
                <c:pt idx="13">
                  <c:v>429</c:v>
                </c:pt>
                <c:pt idx="14">
                  <c:v>437</c:v>
                </c:pt>
                <c:pt idx="15">
                  <c:v>501</c:v>
                </c:pt>
                <c:pt idx="16">
                  <c:v>560</c:v>
                </c:pt>
              </c:numCache>
            </c:numRef>
          </c:val>
          <c:extLst>
            <c:ext xmlns:c16="http://schemas.microsoft.com/office/drawing/2014/chart" uri="{C3380CC4-5D6E-409C-BE32-E72D297353CC}">
              <c16:uniqueId val="{00000000-A6CC-41AF-8FC5-6B36DF778A23}"/>
            </c:ext>
          </c:extLst>
        </c:ser>
        <c:dLbls>
          <c:showLegendKey val="0"/>
          <c:showVal val="0"/>
          <c:showCatName val="0"/>
          <c:showSerName val="0"/>
          <c:showPercent val="0"/>
          <c:showBubbleSize val="0"/>
        </c:dLbls>
        <c:gapWidth val="219"/>
        <c:axId val="471445992"/>
        <c:axId val="471443696"/>
      </c:barChart>
      <c:catAx>
        <c:axId val="471445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71443696"/>
        <c:crosses val="autoZero"/>
        <c:auto val="1"/>
        <c:lblAlgn val="ctr"/>
        <c:lblOffset val="100"/>
        <c:noMultiLvlLbl val="0"/>
      </c:catAx>
      <c:valAx>
        <c:axId val="4714436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14459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US</c:v>
                </c:pt>
              </c:strCache>
            </c:strRef>
          </c:tx>
          <c:spPr>
            <a:ln w="101600" cap="rnd">
              <a:solidFill>
                <a:schemeClr val="accent1"/>
              </a:solidFill>
              <a:round/>
            </a:ln>
            <a:effectLst/>
          </c:spPr>
          <c:marker>
            <c:symbol val="circle"/>
            <c:size val="5"/>
            <c:spPr>
              <a:solidFill>
                <a:schemeClr val="accent1"/>
              </a:solidFill>
              <a:ln w="9525">
                <a:solidFill>
                  <a:schemeClr val="accent1"/>
                </a:solidFill>
              </a:ln>
              <a:effectLst/>
            </c:spPr>
          </c:marker>
          <c:cat>
            <c:strRef>
              <c:f>Sheet1!$A$2:$A$209</c:f>
              <c:strCache>
                <c:ptCount val="208"/>
                <c:pt idx="0">
                  <c:v>2000 - Jan</c:v>
                </c:pt>
                <c:pt idx="1">
                  <c:v>2000 - Feb</c:v>
                </c:pt>
                <c:pt idx="2">
                  <c:v>2000 - Mar</c:v>
                </c:pt>
                <c:pt idx="3">
                  <c:v>2000 - Apr</c:v>
                </c:pt>
                <c:pt idx="4">
                  <c:v>2000 - May</c:v>
                </c:pt>
                <c:pt idx="5">
                  <c:v>2000 - Jun</c:v>
                </c:pt>
                <c:pt idx="6">
                  <c:v>2000 - Jul</c:v>
                </c:pt>
                <c:pt idx="7">
                  <c:v>2000 - Aug</c:v>
                </c:pt>
                <c:pt idx="8">
                  <c:v>2000 - Sep</c:v>
                </c:pt>
                <c:pt idx="9">
                  <c:v>2000 - Oct</c:v>
                </c:pt>
                <c:pt idx="10">
                  <c:v>2000 - Nov</c:v>
                </c:pt>
                <c:pt idx="11">
                  <c:v>2000 - Dec</c:v>
                </c:pt>
                <c:pt idx="12">
                  <c:v>2001 - Jan</c:v>
                </c:pt>
                <c:pt idx="13">
                  <c:v>2001 - Feb</c:v>
                </c:pt>
                <c:pt idx="14">
                  <c:v>2001 - Mar</c:v>
                </c:pt>
                <c:pt idx="15">
                  <c:v>2001 - Apr</c:v>
                </c:pt>
                <c:pt idx="16">
                  <c:v>2001 - May</c:v>
                </c:pt>
                <c:pt idx="17">
                  <c:v>2001 - Jun</c:v>
                </c:pt>
                <c:pt idx="18">
                  <c:v>2001 - Jul</c:v>
                </c:pt>
                <c:pt idx="19">
                  <c:v>2001 - Aug</c:v>
                </c:pt>
                <c:pt idx="20">
                  <c:v>2001 - Sep</c:v>
                </c:pt>
                <c:pt idx="21">
                  <c:v>2001 - Oct</c:v>
                </c:pt>
                <c:pt idx="22">
                  <c:v>2001 - Nov</c:v>
                </c:pt>
                <c:pt idx="23">
                  <c:v>2001 - Dec</c:v>
                </c:pt>
                <c:pt idx="24">
                  <c:v>2002 - Jan</c:v>
                </c:pt>
                <c:pt idx="25">
                  <c:v>2002 - Feb</c:v>
                </c:pt>
                <c:pt idx="26">
                  <c:v>2002 - Mar</c:v>
                </c:pt>
                <c:pt idx="27">
                  <c:v>2002 - Apr</c:v>
                </c:pt>
                <c:pt idx="28">
                  <c:v>2002 - May</c:v>
                </c:pt>
                <c:pt idx="29">
                  <c:v>2002 - Jun</c:v>
                </c:pt>
                <c:pt idx="30">
                  <c:v>2002 - Jul</c:v>
                </c:pt>
                <c:pt idx="31">
                  <c:v>2002 - Aug</c:v>
                </c:pt>
                <c:pt idx="32">
                  <c:v>2002 - Sep</c:v>
                </c:pt>
                <c:pt idx="33">
                  <c:v>2002 - Oct</c:v>
                </c:pt>
                <c:pt idx="34">
                  <c:v>2002 - Nov</c:v>
                </c:pt>
                <c:pt idx="35">
                  <c:v>2002 - Dec</c:v>
                </c:pt>
                <c:pt idx="36">
                  <c:v>2003 - Jan</c:v>
                </c:pt>
                <c:pt idx="37">
                  <c:v>2003 - Feb</c:v>
                </c:pt>
                <c:pt idx="38">
                  <c:v>2003 - Mar</c:v>
                </c:pt>
                <c:pt idx="39">
                  <c:v>2003 - Apr</c:v>
                </c:pt>
                <c:pt idx="40">
                  <c:v>2003 - May</c:v>
                </c:pt>
                <c:pt idx="41">
                  <c:v>2003 - Jun</c:v>
                </c:pt>
                <c:pt idx="42">
                  <c:v>2003 - Jul</c:v>
                </c:pt>
                <c:pt idx="43">
                  <c:v>2003 - Aug</c:v>
                </c:pt>
                <c:pt idx="44">
                  <c:v>2003 - Sep</c:v>
                </c:pt>
                <c:pt idx="45">
                  <c:v>2003 - Oct</c:v>
                </c:pt>
                <c:pt idx="46">
                  <c:v>2003 - Nov</c:v>
                </c:pt>
                <c:pt idx="47">
                  <c:v>2003 - Dec</c:v>
                </c:pt>
                <c:pt idx="48">
                  <c:v>2004 - Jan</c:v>
                </c:pt>
                <c:pt idx="49">
                  <c:v>2004 - Feb</c:v>
                </c:pt>
                <c:pt idx="50">
                  <c:v>2004 - Mar</c:v>
                </c:pt>
                <c:pt idx="51">
                  <c:v>2004 - Apr</c:v>
                </c:pt>
                <c:pt idx="52">
                  <c:v>2004 - May</c:v>
                </c:pt>
                <c:pt idx="53">
                  <c:v>2004 - Jun</c:v>
                </c:pt>
                <c:pt idx="54">
                  <c:v>2004 - Jul</c:v>
                </c:pt>
                <c:pt idx="55">
                  <c:v>2004 - Aug</c:v>
                </c:pt>
                <c:pt idx="56">
                  <c:v>2004 - Sep</c:v>
                </c:pt>
                <c:pt idx="57">
                  <c:v>2004 - Oct</c:v>
                </c:pt>
                <c:pt idx="58">
                  <c:v>2004 - Nov</c:v>
                </c:pt>
                <c:pt idx="59">
                  <c:v>2004 - Dec</c:v>
                </c:pt>
                <c:pt idx="60">
                  <c:v>2005 - Jan</c:v>
                </c:pt>
                <c:pt idx="61">
                  <c:v>2005 - Feb</c:v>
                </c:pt>
                <c:pt idx="62">
                  <c:v>2005 - Mar</c:v>
                </c:pt>
                <c:pt idx="63">
                  <c:v>2005 - Apr</c:v>
                </c:pt>
                <c:pt idx="64">
                  <c:v>2005 - May</c:v>
                </c:pt>
                <c:pt idx="65">
                  <c:v>2005 - Jun</c:v>
                </c:pt>
                <c:pt idx="66">
                  <c:v>2005 - Jul</c:v>
                </c:pt>
                <c:pt idx="67">
                  <c:v>2005 - Aug</c:v>
                </c:pt>
                <c:pt idx="68">
                  <c:v>2005 - Sep</c:v>
                </c:pt>
                <c:pt idx="69">
                  <c:v>2005 - Oct</c:v>
                </c:pt>
                <c:pt idx="70">
                  <c:v>2005 - Nov</c:v>
                </c:pt>
                <c:pt idx="71">
                  <c:v>2005 - Dec</c:v>
                </c:pt>
                <c:pt idx="72">
                  <c:v>2006 - Jan</c:v>
                </c:pt>
                <c:pt idx="73">
                  <c:v>2006 - Feb</c:v>
                </c:pt>
                <c:pt idx="74">
                  <c:v>2006 - Mar</c:v>
                </c:pt>
                <c:pt idx="75">
                  <c:v>2006 - Apr</c:v>
                </c:pt>
                <c:pt idx="76">
                  <c:v>2006 - May</c:v>
                </c:pt>
                <c:pt idx="77">
                  <c:v>2006 - Jun</c:v>
                </c:pt>
                <c:pt idx="78">
                  <c:v>2006 - Jul</c:v>
                </c:pt>
                <c:pt idx="79">
                  <c:v>2006 - Aug</c:v>
                </c:pt>
                <c:pt idx="80">
                  <c:v>2006 - Sep</c:v>
                </c:pt>
                <c:pt idx="81">
                  <c:v>2006 - Oct</c:v>
                </c:pt>
                <c:pt idx="82">
                  <c:v>2006 - Nov</c:v>
                </c:pt>
                <c:pt idx="83">
                  <c:v>2006 - Dec</c:v>
                </c:pt>
                <c:pt idx="84">
                  <c:v>2007 - Jan</c:v>
                </c:pt>
                <c:pt idx="85">
                  <c:v>2007 - Feb</c:v>
                </c:pt>
                <c:pt idx="86">
                  <c:v>2007 - Mar</c:v>
                </c:pt>
                <c:pt idx="87">
                  <c:v>2007 - Apr</c:v>
                </c:pt>
                <c:pt idx="88">
                  <c:v>2007 - May</c:v>
                </c:pt>
                <c:pt idx="89">
                  <c:v>2007 - Jun</c:v>
                </c:pt>
                <c:pt idx="90">
                  <c:v>2007 - Jul</c:v>
                </c:pt>
                <c:pt idx="91">
                  <c:v>2007 - Aug</c:v>
                </c:pt>
                <c:pt idx="92">
                  <c:v>2007 - Sep</c:v>
                </c:pt>
                <c:pt idx="93">
                  <c:v>2007 - Oct</c:v>
                </c:pt>
                <c:pt idx="94">
                  <c:v>2007 - Nov</c:v>
                </c:pt>
                <c:pt idx="95">
                  <c:v>2007 - Dec</c:v>
                </c:pt>
                <c:pt idx="96">
                  <c:v>2008 - Jan</c:v>
                </c:pt>
                <c:pt idx="97">
                  <c:v>2008 - Feb</c:v>
                </c:pt>
                <c:pt idx="98">
                  <c:v>2008 - Mar</c:v>
                </c:pt>
                <c:pt idx="99">
                  <c:v>2008 - Apr</c:v>
                </c:pt>
                <c:pt idx="100">
                  <c:v>2008 - May</c:v>
                </c:pt>
                <c:pt idx="101">
                  <c:v>2008 - Jun</c:v>
                </c:pt>
                <c:pt idx="102">
                  <c:v>2008 - Jul</c:v>
                </c:pt>
                <c:pt idx="103">
                  <c:v>2008 - Aug</c:v>
                </c:pt>
                <c:pt idx="104">
                  <c:v>2008 - Sep</c:v>
                </c:pt>
                <c:pt idx="105">
                  <c:v>2008 - Oct</c:v>
                </c:pt>
                <c:pt idx="106">
                  <c:v>2008 - Nov</c:v>
                </c:pt>
                <c:pt idx="107">
                  <c:v>2008 - Dec</c:v>
                </c:pt>
                <c:pt idx="108">
                  <c:v>2009 - Jan</c:v>
                </c:pt>
                <c:pt idx="109">
                  <c:v>2009 - Feb</c:v>
                </c:pt>
                <c:pt idx="110">
                  <c:v>2009 - Mar</c:v>
                </c:pt>
                <c:pt idx="111">
                  <c:v>2009 - Apr</c:v>
                </c:pt>
                <c:pt idx="112">
                  <c:v>2009 - May</c:v>
                </c:pt>
                <c:pt idx="113">
                  <c:v>2009 - Jun</c:v>
                </c:pt>
                <c:pt idx="114">
                  <c:v>2009 - Jul</c:v>
                </c:pt>
                <c:pt idx="115">
                  <c:v>2009 - Aug</c:v>
                </c:pt>
                <c:pt idx="116">
                  <c:v>2009 - Sep</c:v>
                </c:pt>
                <c:pt idx="117">
                  <c:v>2009 - Oct</c:v>
                </c:pt>
                <c:pt idx="118">
                  <c:v>2009 - Nov</c:v>
                </c:pt>
                <c:pt idx="119">
                  <c:v>2009 - Dec</c:v>
                </c:pt>
                <c:pt idx="120">
                  <c:v>2010 - Jan</c:v>
                </c:pt>
                <c:pt idx="121">
                  <c:v>2010 - Feb</c:v>
                </c:pt>
                <c:pt idx="122">
                  <c:v>2010 - Mar</c:v>
                </c:pt>
                <c:pt idx="123">
                  <c:v>2010 - Apr</c:v>
                </c:pt>
                <c:pt idx="124">
                  <c:v>2010 - May</c:v>
                </c:pt>
                <c:pt idx="125">
                  <c:v>2010 - Jun</c:v>
                </c:pt>
                <c:pt idx="126">
                  <c:v>2010 - Jul</c:v>
                </c:pt>
                <c:pt idx="127">
                  <c:v>2010 - Aug</c:v>
                </c:pt>
                <c:pt idx="128">
                  <c:v>2010 - Sep</c:v>
                </c:pt>
                <c:pt idx="129">
                  <c:v>2010 - Oct</c:v>
                </c:pt>
                <c:pt idx="130">
                  <c:v>2010 - Nov</c:v>
                </c:pt>
                <c:pt idx="131">
                  <c:v>2010 - Dec</c:v>
                </c:pt>
                <c:pt idx="132">
                  <c:v>2011 - Jan</c:v>
                </c:pt>
                <c:pt idx="133">
                  <c:v>2011 - Feb</c:v>
                </c:pt>
                <c:pt idx="134">
                  <c:v>2011 - Mar</c:v>
                </c:pt>
                <c:pt idx="135">
                  <c:v>2011 - Apr</c:v>
                </c:pt>
                <c:pt idx="136">
                  <c:v>2011 - May</c:v>
                </c:pt>
                <c:pt idx="137">
                  <c:v>2011 - Jun</c:v>
                </c:pt>
                <c:pt idx="138">
                  <c:v>2011 - Jul</c:v>
                </c:pt>
                <c:pt idx="139">
                  <c:v>2011 - Aug</c:v>
                </c:pt>
                <c:pt idx="140">
                  <c:v>2011 - Sep</c:v>
                </c:pt>
                <c:pt idx="141">
                  <c:v>2011 - Oct</c:v>
                </c:pt>
                <c:pt idx="142">
                  <c:v>2011 - Nov</c:v>
                </c:pt>
                <c:pt idx="143">
                  <c:v>2011 - Dec</c:v>
                </c:pt>
                <c:pt idx="144">
                  <c:v>2012 - Jan</c:v>
                </c:pt>
                <c:pt idx="145">
                  <c:v>2012 - Feb</c:v>
                </c:pt>
                <c:pt idx="146">
                  <c:v>2012 - Mar</c:v>
                </c:pt>
                <c:pt idx="147">
                  <c:v>2012 - Apr</c:v>
                </c:pt>
                <c:pt idx="148">
                  <c:v>2012 - May</c:v>
                </c:pt>
                <c:pt idx="149">
                  <c:v>2012 - Jun</c:v>
                </c:pt>
                <c:pt idx="150">
                  <c:v>2012 - Jul</c:v>
                </c:pt>
                <c:pt idx="151">
                  <c:v>2012 - Aug</c:v>
                </c:pt>
                <c:pt idx="152">
                  <c:v>2012 - Sep</c:v>
                </c:pt>
                <c:pt idx="153">
                  <c:v>2012 - Oct</c:v>
                </c:pt>
                <c:pt idx="154">
                  <c:v>2012 - Nov</c:v>
                </c:pt>
                <c:pt idx="155">
                  <c:v>2012 - Dec</c:v>
                </c:pt>
                <c:pt idx="156">
                  <c:v>2013 - Jan</c:v>
                </c:pt>
                <c:pt idx="157">
                  <c:v>2013 - Feb</c:v>
                </c:pt>
                <c:pt idx="158">
                  <c:v>2013 - Mar</c:v>
                </c:pt>
                <c:pt idx="159">
                  <c:v>2013 - Apr</c:v>
                </c:pt>
                <c:pt idx="160">
                  <c:v>2013 - May</c:v>
                </c:pt>
                <c:pt idx="161">
                  <c:v>2013 - Jun</c:v>
                </c:pt>
                <c:pt idx="162">
                  <c:v>2013 - Jul</c:v>
                </c:pt>
                <c:pt idx="163">
                  <c:v>2013 - Aug</c:v>
                </c:pt>
                <c:pt idx="164">
                  <c:v>2013 - Sep</c:v>
                </c:pt>
                <c:pt idx="165">
                  <c:v>2013 - Oct</c:v>
                </c:pt>
                <c:pt idx="166">
                  <c:v>2013 - Nov</c:v>
                </c:pt>
                <c:pt idx="167">
                  <c:v>2013 - Dec</c:v>
                </c:pt>
                <c:pt idx="168">
                  <c:v>2014 - Jan</c:v>
                </c:pt>
                <c:pt idx="169">
                  <c:v>2014 - Feb</c:v>
                </c:pt>
                <c:pt idx="170">
                  <c:v>2014 - Mar</c:v>
                </c:pt>
                <c:pt idx="171">
                  <c:v>2014 - Apr</c:v>
                </c:pt>
                <c:pt idx="172">
                  <c:v>2014 - May</c:v>
                </c:pt>
                <c:pt idx="173">
                  <c:v>2014 - Jun</c:v>
                </c:pt>
                <c:pt idx="174">
                  <c:v>2014 - Jul</c:v>
                </c:pt>
                <c:pt idx="175">
                  <c:v>2014 - Aug</c:v>
                </c:pt>
                <c:pt idx="176">
                  <c:v>2014 - Sep</c:v>
                </c:pt>
                <c:pt idx="177">
                  <c:v>2014 - Oct</c:v>
                </c:pt>
                <c:pt idx="178">
                  <c:v>2014 - Nov</c:v>
                </c:pt>
                <c:pt idx="179">
                  <c:v>2014 - Dec</c:v>
                </c:pt>
                <c:pt idx="180">
                  <c:v>2015 - Jan</c:v>
                </c:pt>
                <c:pt idx="181">
                  <c:v>2015 - Feb</c:v>
                </c:pt>
                <c:pt idx="182">
                  <c:v>2015 - Mar</c:v>
                </c:pt>
                <c:pt idx="183">
                  <c:v>2015 - Apr</c:v>
                </c:pt>
                <c:pt idx="184">
                  <c:v>2015 - May</c:v>
                </c:pt>
                <c:pt idx="185">
                  <c:v>2015 - Jun</c:v>
                </c:pt>
                <c:pt idx="186">
                  <c:v>2015 - Jul</c:v>
                </c:pt>
                <c:pt idx="187">
                  <c:v>2015 - Aug</c:v>
                </c:pt>
                <c:pt idx="188">
                  <c:v>2015 - Sep</c:v>
                </c:pt>
                <c:pt idx="189">
                  <c:v>2015 - Oct</c:v>
                </c:pt>
                <c:pt idx="190">
                  <c:v>2015 - Nov</c:v>
                </c:pt>
                <c:pt idx="191">
                  <c:v>2015 - Dec</c:v>
                </c:pt>
                <c:pt idx="192">
                  <c:v>2016 - Jan</c:v>
                </c:pt>
                <c:pt idx="193">
                  <c:v>2016 - Feb</c:v>
                </c:pt>
                <c:pt idx="194">
                  <c:v>2016 - Mar</c:v>
                </c:pt>
                <c:pt idx="195">
                  <c:v>2016 - Apr</c:v>
                </c:pt>
                <c:pt idx="196">
                  <c:v>2016 - May</c:v>
                </c:pt>
                <c:pt idx="197">
                  <c:v>2016 - Jun</c:v>
                </c:pt>
                <c:pt idx="198">
                  <c:v>2016 - Jul</c:v>
                </c:pt>
                <c:pt idx="199">
                  <c:v>2016 - Aug</c:v>
                </c:pt>
                <c:pt idx="200">
                  <c:v>2016 - Sep</c:v>
                </c:pt>
                <c:pt idx="201">
                  <c:v>2016 - Oct</c:v>
                </c:pt>
                <c:pt idx="202">
                  <c:v>2016 - Nov</c:v>
                </c:pt>
                <c:pt idx="203">
                  <c:v>2016 - Dec</c:v>
                </c:pt>
                <c:pt idx="204">
                  <c:v>2017 - Jan</c:v>
                </c:pt>
                <c:pt idx="205">
                  <c:v>2017 - Feb</c:v>
                </c:pt>
                <c:pt idx="206">
                  <c:v>2017 - Mar</c:v>
                </c:pt>
                <c:pt idx="207">
                  <c:v>2017 - Apr</c:v>
                </c:pt>
              </c:strCache>
            </c:strRef>
          </c:cat>
          <c:val>
            <c:numRef>
              <c:f>Sheet1!$B$2:$B$209</c:f>
              <c:numCache>
                <c:formatCode>General</c:formatCode>
                <c:ptCount val="208"/>
                <c:pt idx="0">
                  <c:v>137.55000000000001</c:v>
                </c:pt>
                <c:pt idx="1">
                  <c:v>137.41</c:v>
                </c:pt>
                <c:pt idx="2">
                  <c:v>138.46</c:v>
                </c:pt>
                <c:pt idx="3">
                  <c:v>139.37</c:v>
                </c:pt>
                <c:pt idx="4">
                  <c:v>140.01</c:v>
                </c:pt>
                <c:pt idx="5">
                  <c:v>140.96</c:v>
                </c:pt>
                <c:pt idx="6">
                  <c:v>141.71</c:v>
                </c:pt>
                <c:pt idx="7">
                  <c:v>142.28</c:v>
                </c:pt>
                <c:pt idx="8">
                  <c:v>143.16</c:v>
                </c:pt>
                <c:pt idx="9">
                  <c:v>143.94999999999999</c:v>
                </c:pt>
                <c:pt idx="10">
                  <c:v>144.84</c:v>
                </c:pt>
                <c:pt idx="11">
                  <c:v>145.69</c:v>
                </c:pt>
                <c:pt idx="12">
                  <c:v>146.61000000000001</c:v>
                </c:pt>
                <c:pt idx="13">
                  <c:v>147.63</c:v>
                </c:pt>
                <c:pt idx="14">
                  <c:v>148.46</c:v>
                </c:pt>
                <c:pt idx="15">
                  <c:v>149.27000000000001</c:v>
                </c:pt>
                <c:pt idx="16">
                  <c:v>149.96</c:v>
                </c:pt>
                <c:pt idx="17">
                  <c:v>150.66999999999999</c:v>
                </c:pt>
                <c:pt idx="18">
                  <c:v>151.53</c:v>
                </c:pt>
                <c:pt idx="19">
                  <c:v>152.26</c:v>
                </c:pt>
                <c:pt idx="20">
                  <c:v>153.06</c:v>
                </c:pt>
                <c:pt idx="21">
                  <c:v>153.96</c:v>
                </c:pt>
                <c:pt idx="22">
                  <c:v>154.44</c:v>
                </c:pt>
                <c:pt idx="23">
                  <c:v>155.47</c:v>
                </c:pt>
                <c:pt idx="24">
                  <c:v>156.38</c:v>
                </c:pt>
                <c:pt idx="25">
                  <c:v>157.27000000000001</c:v>
                </c:pt>
                <c:pt idx="26">
                  <c:v>158.26</c:v>
                </c:pt>
                <c:pt idx="27">
                  <c:v>159.13999999999999</c:v>
                </c:pt>
                <c:pt idx="28">
                  <c:v>160.22</c:v>
                </c:pt>
                <c:pt idx="29">
                  <c:v>161.21</c:v>
                </c:pt>
                <c:pt idx="30">
                  <c:v>162.25</c:v>
                </c:pt>
                <c:pt idx="31">
                  <c:v>163.32</c:v>
                </c:pt>
                <c:pt idx="32">
                  <c:v>164.32</c:v>
                </c:pt>
                <c:pt idx="33">
                  <c:v>165.43</c:v>
                </c:pt>
                <c:pt idx="34">
                  <c:v>166.4</c:v>
                </c:pt>
                <c:pt idx="35">
                  <c:v>167.58</c:v>
                </c:pt>
                <c:pt idx="36">
                  <c:v>168.63</c:v>
                </c:pt>
                <c:pt idx="37">
                  <c:v>169.69</c:v>
                </c:pt>
                <c:pt idx="38">
                  <c:v>170.27</c:v>
                </c:pt>
                <c:pt idx="39">
                  <c:v>171.34</c:v>
                </c:pt>
                <c:pt idx="40">
                  <c:v>172.28</c:v>
                </c:pt>
                <c:pt idx="41">
                  <c:v>173.09</c:v>
                </c:pt>
                <c:pt idx="42">
                  <c:v>174.37</c:v>
                </c:pt>
                <c:pt idx="43">
                  <c:v>175.64</c:v>
                </c:pt>
                <c:pt idx="44">
                  <c:v>177.1</c:v>
                </c:pt>
                <c:pt idx="45">
                  <c:v>178.13</c:v>
                </c:pt>
                <c:pt idx="46">
                  <c:v>179.46</c:v>
                </c:pt>
                <c:pt idx="47">
                  <c:v>181.01</c:v>
                </c:pt>
                <c:pt idx="48">
                  <c:v>182.28</c:v>
                </c:pt>
                <c:pt idx="49">
                  <c:v>183.63</c:v>
                </c:pt>
                <c:pt idx="50">
                  <c:v>184.86</c:v>
                </c:pt>
                <c:pt idx="51">
                  <c:v>186.42</c:v>
                </c:pt>
                <c:pt idx="52">
                  <c:v>188.23</c:v>
                </c:pt>
                <c:pt idx="53">
                  <c:v>190.16</c:v>
                </c:pt>
                <c:pt idx="54">
                  <c:v>191.74</c:v>
                </c:pt>
                <c:pt idx="55">
                  <c:v>193.09</c:v>
                </c:pt>
                <c:pt idx="56">
                  <c:v>194.57</c:v>
                </c:pt>
                <c:pt idx="57">
                  <c:v>196.02</c:v>
                </c:pt>
                <c:pt idx="58">
                  <c:v>197.84</c:v>
                </c:pt>
                <c:pt idx="59">
                  <c:v>199.52</c:v>
                </c:pt>
                <c:pt idx="60">
                  <c:v>201.04</c:v>
                </c:pt>
                <c:pt idx="61">
                  <c:v>202.43</c:v>
                </c:pt>
                <c:pt idx="62">
                  <c:v>204.56</c:v>
                </c:pt>
                <c:pt idx="63">
                  <c:v>206.3</c:v>
                </c:pt>
                <c:pt idx="64">
                  <c:v>207.98</c:v>
                </c:pt>
                <c:pt idx="65">
                  <c:v>209.77</c:v>
                </c:pt>
                <c:pt idx="66">
                  <c:v>211.8</c:v>
                </c:pt>
                <c:pt idx="67">
                  <c:v>213.41</c:v>
                </c:pt>
                <c:pt idx="68">
                  <c:v>215.37</c:v>
                </c:pt>
                <c:pt idx="69">
                  <c:v>216.61</c:v>
                </c:pt>
                <c:pt idx="70">
                  <c:v>217.9</c:v>
                </c:pt>
                <c:pt idx="71">
                  <c:v>219.23</c:v>
                </c:pt>
                <c:pt idx="72">
                  <c:v>220.77</c:v>
                </c:pt>
                <c:pt idx="73">
                  <c:v>221.11</c:v>
                </c:pt>
                <c:pt idx="74">
                  <c:v>222.03</c:v>
                </c:pt>
                <c:pt idx="75">
                  <c:v>222.5</c:v>
                </c:pt>
                <c:pt idx="76">
                  <c:v>223.1</c:v>
                </c:pt>
                <c:pt idx="77">
                  <c:v>223.02</c:v>
                </c:pt>
                <c:pt idx="78">
                  <c:v>223.04</c:v>
                </c:pt>
                <c:pt idx="79">
                  <c:v>223.6</c:v>
                </c:pt>
                <c:pt idx="80">
                  <c:v>223.57</c:v>
                </c:pt>
                <c:pt idx="81">
                  <c:v>223.9</c:v>
                </c:pt>
                <c:pt idx="82">
                  <c:v>224.45</c:v>
                </c:pt>
                <c:pt idx="83">
                  <c:v>224.67</c:v>
                </c:pt>
                <c:pt idx="84">
                  <c:v>225.5</c:v>
                </c:pt>
                <c:pt idx="85">
                  <c:v>225.36</c:v>
                </c:pt>
                <c:pt idx="86">
                  <c:v>226.52</c:v>
                </c:pt>
                <c:pt idx="87">
                  <c:v>226.5</c:v>
                </c:pt>
                <c:pt idx="88">
                  <c:v>225.4</c:v>
                </c:pt>
                <c:pt idx="89">
                  <c:v>224.61</c:v>
                </c:pt>
                <c:pt idx="90">
                  <c:v>223.57</c:v>
                </c:pt>
                <c:pt idx="91">
                  <c:v>222.62</c:v>
                </c:pt>
                <c:pt idx="92">
                  <c:v>221.63</c:v>
                </c:pt>
                <c:pt idx="93">
                  <c:v>219.9</c:v>
                </c:pt>
                <c:pt idx="94">
                  <c:v>218.43</c:v>
                </c:pt>
                <c:pt idx="95">
                  <c:v>217.41</c:v>
                </c:pt>
                <c:pt idx="96">
                  <c:v>215.49</c:v>
                </c:pt>
                <c:pt idx="97">
                  <c:v>214.25</c:v>
                </c:pt>
                <c:pt idx="98">
                  <c:v>212.37</c:v>
                </c:pt>
                <c:pt idx="99">
                  <c:v>210.02</c:v>
                </c:pt>
                <c:pt idx="100">
                  <c:v>207.69</c:v>
                </c:pt>
                <c:pt idx="101">
                  <c:v>206.38</c:v>
                </c:pt>
                <c:pt idx="102">
                  <c:v>204.56</c:v>
                </c:pt>
                <c:pt idx="103">
                  <c:v>202.64</c:v>
                </c:pt>
                <c:pt idx="104">
                  <c:v>200.83</c:v>
                </c:pt>
                <c:pt idx="105">
                  <c:v>198.95</c:v>
                </c:pt>
                <c:pt idx="106">
                  <c:v>195.44</c:v>
                </c:pt>
                <c:pt idx="107">
                  <c:v>194.98</c:v>
                </c:pt>
                <c:pt idx="108">
                  <c:v>196.96</c:v>
                </c:pt>
                <c:pt idx="109">
                  <c:v>197.22</c:v>
                </c:pt>
                <c:pt idx="110">
                  <c:v>194.77</c:v>
                </c:pt>
                <c:pt idx="111">
                  <c:v>193.75</c:v>
                </c:pt>
                <c:pt idx="112">
                  <c:v>193.29</c:v>
                </c:pt>
                <c:pt idx="113">
                  <c:v>193.2</c:v>
                </c:pt>
                <c:pt idx="114">
                  <c:v>192.64</c:v>
                </c:pt>
                <c:pt idx="115">
                  <c:v>192.25</c:v>
                </c:pt>
                <c:pt idx="116">
                  <c:v>192.2</c:v>
                </c:pt>
                <c:pt idx="117">
                  <c:v>192.6</c:v>
                </c:pt>
                <c:pt idx="118">
                  <c:v>193.04</c:v>
                </c:pt>
                <c:pt idx="119">
                  <c:v>191.05</c:v>
                </c:pt>
                <c:pt idx="120">
                  <c:v>191.35</c:v>
                </c:pt>
                <c:pt idx="121">
                  <c:v>190.37</c:v>
                </c:pt>
                <c:pt idx="122">
                  <c:v>190.4</c:v>
                </c:pt>
                <c:pt idx="123">
                  <c:v>190.56</c:v>
                </c:pt>
                <c:pt idx="124">
                  <c:v>190.62</c:v>
                </c:pt>
                <c:pt idx="125">
                  <c:v>188.51</c:v>
                </c:pt>
                <c:pt idx="126">
                  <c:v>187.36</c:v>
                </c:pt>
                <c:pt idx="127">
                  <c:v>187.17</c:v>
                </c:pt>
                <c:pt idx="128">
                  <c:v>185.43</c:v>
                </c:pt>
                <c:pt idx="129">
                  <c:v>185.64</c:v>
                </c:pt>
                <c:pt idx="130">
                  <c:v>184.99</c:v>
                </c:pt>
                <c:pt idx="131">
                  <c:v>183.69</c:v>
                </c:pt>
                <c:pt idx="132">
                  <c:v>182.95</c:v>
                </c:pt>
                <c:pt idx="133">
                  <c:v>180.92</c:v>
                </c:pt>
                <c:pt idx="134">
                  <c:v>179.29</c:v>
                </c:pt>
                <c:pt idx="135">
                  <c:v>179.68</c:v>
                </c:pt>
                <c:pt idx="136">
                  <c:v>179.22</c:v>
                </c:pt>
                <c:pt idx="137">
                  <c:v>179.88</c:v>
                </c:pt>
                <c:pt idx="138">
                  <c:v>180.44</c:v>
                </c:pt>
                <c:pt idx="139">
                  <c:v>179.82</c:v>
                </c:pt>
                <c:pt idx="140">
                  <c:v>180.97</c:v>
                </c:pt>
                <c:pt idx="141">
                  <c:v>179.83</c:v>
                </c:pt>
                <c:pt idx="142">
                  <c:v>180.67</c:v>
                </c:pt>
                <c:pt idx="143">
                  <c:v>181.31</c:v>
                </c:pt>
                <c:pt idx="144">
                  <c:v>180.72</c:v>
                </c:pt>
                <c:pt idx="145">
                  <c:v>181.24</c:v>
                </c:pt>
                <c:pt idx="146">
                  <c:v>182.87</c:v>
                </c:pt>
                <c:pt idx="147">
                  <c:v>183.99</c:v>
                </c:pt>
                <c:pt idx="148">
                  <c:v>185.07</c:v>
                </c:pt>
                <c:pt idx="149">
                  <c:v>185.8</c:v>
                </c:pt>
                <c:pt idx="150">
                  <c:v>186.12</c:v>
                </c:pt>
                <c:pt idx="151">
                  <c:v>187.24</c:v>
                </c:pt>
                <c:pt idx="152">
                  <c:v>188.1</c:v>
                </c:pt>
                <c:pt idx="153">
                  <c:v>189.17</c:v>
                </c:pt>
                <c:pt idx="154">
                  <c:v>190.09</c:v>
                </c:pt>
                <c:pt idx="155">
                  <c:v>191.01</c:v>
                </c:pt>
                <c:pt idx="156">
                  <c:v>192.35</c:v>
                </c:pt>
                <c:pt idx="157">
                  <c:v>193.57</c:v>
                </c:pt>
                <c:pt idx="158">
                  <c:v>195.84</c:v>
                </c:pt>
                <c:pt idx="159">
                  <c:v>196.87</c:v>
                </c:pt>
                <c:pt idx="160">
                  <c:v>198.53</c:v>
                </c:pt>
                <c:pt idx="161">
                  <c:v>199.77</c:v>
                </c:pt>
                <c:pt idx="162">
                  <c:v>201.06</c:v>
                </c:pt>
                <c:pt idx="163">
                  <c:v>201.81</c:v>
                </c:pt>
                <c:pt idx="164">
                  <c:v>202.8</c:v>
                </c:pt>
                <c:pt idx="165">
                  <c:v>203.64</c:v>
                </c:pt>
                <c:pt idx="166">
                  <c:v>203.69</c:v>
                </c:pt>
                <c:pt idx="167">
                  <c:v>204.79</c:v>
                </c:pt>
                <c:pt idx="168">
                  <c:v>205.93</c:v>
                </c:pt>
                <c:pt idx="169">
                  <c:v>206.68</c:v>
                </c:pt>
                <c:pt idx="170">
                  <c:v>207.52</c:v>
                </c:pt>
                <c:pt idx="171">
                  <c:v>208.15</c:v>
                </c:pt>
                <c:pt idx="172">
                  <c:v>208.61</c:v>
                </c:pt>
                <c:pt idx="173">
                  <c:v>209.51</c:v>
                </c:pt>
                <c:pt idx="174">
                  <c:v>210.43</c:v>
                </c:pt>
                <c:pt idx="175">
                  <c:v>211.4</c:v>
                </c:pt>
                <c:pt idx="176">
                  <c:v>211.87</c:v>
                </c:pt>
                <c:pt idx="177">
                  <c:v>212.95</c:v>
                </c:pt>
                <c:pt idx="178">
                  <c:v>213.92</c:v>
                </c:pt>
                <c:pt idx="179">
                  <c:v>215.65</c:v>
                </c:pt>
                <c:pt idx="180">
                  <c:v>216.07</c:v>
                </c:pt>
                <c:pt idx="181">
                  <c:v>217.45</c:v>
                </c:pt>
                <c:pt idx="182">
                  <c:v>218.38</c:v>
                </c:pt>
                <c:pt idx="183">
                  <c:v>219.5</c:v>
                </c:pt>
                <c:pt idx="184">
                  <c:v>220.65</c:v>
                </c:pt>
                <c:pt idx="185">
                  <c:v>221.46</c:v>
                </c:pt>
                <c:pt idx="186">
                  <c:v>222.4</c:v>
                </c:pt>
                <c:pt idx="187">
                  <c:v>222.92</c:v>
                </c:pt>
                <c:pt idx="188">
                  <c:v>224.68</c:v>
                </c:pt>
                <c:pt idx="189">
                  <c:v>225.69</c:v>
                </c:pt>
                <c:pt idx="190">
                  <c:v>227.1</c:v>
                </c:pt>
                <c:pt idx="191">
                  <c:v>228.19</c:v>
                </c:pt>
                <c:pt idx="192">
                  <c:v>229.4</c:v>
                </c:pt>
                <c:pt idx="193">
                  <c:v>230</c:v>
                </c:pt>
                <c:pt idx="194">
                  <c:v>232.19</c:v>
                </c:pt>
                <c:pt idx="195">
                  <c:v>232.82</c:v>
                </c:pt>
                <c:pt idx="196">
                  <c:v>233.7</c:v>
                </c:pt>
                <c:pt idx="197">
                  <c:v>234.64</c:v>
                </c:pt>
                <c:pt idx="198">
                  <c:v>235.8</c:v>
                </c:pt>
                <c:pt idx="199">
                  <c:v>237.45</c:v>
                </c:pt>
                <c:pt idx="200">
                  <c:v>239.21</c:v>
                </c:pt>
                <c:pt idx="201">
                  <c:v>239.85</c:v>
                </c:pt>
                <c:pt idx="202">
                  <c:v>241.53</c:v>
                </c:pt>
                <c:pt idx="203">
                  <c:v>242.4</c:v>
                </c:pt>
                <c:pt idx="204">
                  <c:v>242.91</c:v>
                </c:pt>
                <c:pt idx="205">
                  <c:v>244.88</c:v>
                </c:pt>
                <c:pt idx="206">
                  <c:v>246.6</c:v>
                </c:pt>
                <c:pt idx="207">
                  <c:v>248.25</c:v>
                </c:pt>
              </c:numCache>
            </c:numRef>
          </c:val>
          <c:smooth val="0"/>
          <c:extLst>
            <c:ext xmlns:c16="http://schemas.microsoft.com/office/drawing/2014/chart" uri="{C3380CC4-5D6E-409C-BE32-E72D297353CC}">
              <c16:uniqueId val="{00000000-26E7-42B2-BBE2-9BB37332FF52}"/>
            </c:ext>
          </c:extLst>
        </c:ser>
        <c:dLbls>
          <c:showLegendKey val="0"/>
          <c:showVal val="0"/>
          <c:showCatName val="0"/>
          <c:showSerName val="0"/>
          <c:showPercent val="0"/>
          <c:showBubbleSize val="0"/>
        </c:dLbls>
        <c:marker val="1"/>
        <c:smooth val="0"/>
        <c:axId val="454671288"/>
        <c:axId val="454673256"/>
      </c:lineChart>
      <c:catAx>
        <c:axId val="454671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0" i="0" u="none" strike="noStrike" kern="1200" baseline="0">
                <a:solidFill>
                  <a:schemeClr val="tx1">
                    <a:lumMod val="65000"/>
                    <a:lumOff val="35000"/>
                  </a:schemeClr>
                </a:solidFill>
                <a:latin typeface="+mn-lt"/>
                <a:ea typeface="+mn-ea"/>
                <a:cs typeface="+mn-cs"/>
              </a:defRPr>
            </a:pPr>
            <a:endParaRPr lang="en-US"/>
          </a:p>
        </c:txPr>
        <c:crossAx val="454673256"/>
        <c:crosses val="autoZero"/>
        <c:auto val="1"/>
        <c:lblAlgn val="ctr"/>
        <c:lblOffset val="100"/>
        <c:noMultiLvlLbl val="0"/>
      </c:catAx>
      <c:valAx>
        <c:axId val="454673256"/>
        <c:scaling>
          <c:orientation val="minMax"/>
          <c:min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54671288"/>
        <c:crosses val="autoZero"/>
        <c:crossBetween val="between"/>
      </c:valAx>
      <c:spPr>
        <a:noFill/>
        <a:ln>
          <a:noFill/>
        </a:ln>
        <a:effectLst/>
      </c:spPr>
    </c:plotArea>
    <c:plotVisOnly val="1"/>
    <c:dispBlanksAs val="gap"/>
    <c:showDLblsOverMax val="0"/>
  </c:chart>
  <c:spPr>
    <a:noFill/>
    <a:ln>
      <a:noFill/>
    </a:ln>
    <a:effectLst/>
  </c:spPr>
  <c:txPr>
    <a:bodyPr/>
    <a:lstStyle/>
    <a:p>
      <a:pPr>
        <a:defRPr sz="1500" baseline="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cat>
            <c:strRef>
              <c:f>Sheet1!$A$2:$A$210</c:f>
              <c:strCache>
                <c:ptCount val="209"/>
                <c:pt idx="0">
                  <c:v>1965 - Q1</c:v>
                </c:pt>
                <c:pt idx="1">
                  <c:v>1965 - Q2</c:v>
                </c:pt>
                <c:pt idx="2">
                  <c:v>1965 - Q3</c:v>
                </c:pt>
                <c:pt idx="3">
                  <c:v>1965 - Q4</c:v>
                </c:pt>
                <c:pt idx="4">
                  <c:v>1966 - Q1</c:v>
                </c:pt>
                <c:pt idx="5">
                  <c:v>1966 - Q2</c:v>
                </c:pt>
                <c:pt idx="6">
                  <c:v>1966 - Q3</c:v>
                </c:pt>
                <c:pt idx="7">
                  <c:v>1966 - Q4</c:v>
                </c:pt>
                <c:pt idx="8">
                  <c:v>1967 - Q1</c:v>
                </c:pt>
                <c:pt idx="9">
                  <c:v>1967 - Q2</c:v>
                </c:pt>
                <c:pt idx="10">
                  <c:v>1967 - Q3</c:v>
                </c:pt>
                <c:pt idx="11">
                  <c:v>1967 - Q4</c:v>
                </c:pt>
                <c:pt idx="12">
                  <c:v>1968 - Q1</c:v>
                </c:pt>
                <c:pt idx="13">
                  <c:v>1968 - Q2</c:v>
                </c:pt>
                <c:pt idx="14">
                  <c:v>1968 - Q3</c:v>
                </c:pt>
                <c:pt idx="15">
                  <c:v>1968 - Q4</c:v>
                </c:pt>
                <c:pt idx="16">
                  <c:v>1969 - Q1</c:v>
                </c:pt>
                <c:pt idx="17">
                  <c:v>1969 - Q2</c:v>
                </c:pt>
                <c:pt idx="18">
                  <c:v>1969 - Q3</c:v>
                </c:pt>
                <c:pt idx="19">
                  <c:v>1969 - Q4</c:v>
                </c:pt>
                <c:pt idx="20">
                  <c:v>1970 - Q1</c:v>
                </c:pt>
                <c:pt idx="21">
                  <c:v>1970 - Q2</c:v>
                </c:pt>
                <c:pt idx="22">
                  <c:v>1970 - Q3</c:v>
                </c:pt>
                <c:pt idx="23">
                  <c:v>1970 - Q4</c:v>
                </c:pt>
                <c:pt idx="24">
                  <c:v>1971 - Q1</c:v>
                </c:pt>
                <c:pt idx="25">
                  <c:v>1971 - Q2</c:v>
                </c:pt>
                <c:pt idx="26">
                  <c:v>1971 - Q3</c:v>
                </c:pt>
                <c:pt idx="27">
                  <c:v>1971 - Q4</c:v>
                </c:pt>
                <c:pt idx="28">
                  <c:v>1972 - Q1</c:v>
                </c:pt>
                <c:pt idx="29">
                  <c:v>1972 - Q2</c:v>
                </c:pt>
                <c:pt idx="30">
                  <c:v>1972 - Q3</c:v>
                </c:pt>
                <c:pt idx="31">
                  <c:v>1972 - Q4</c:v>
                </c:pt>
                <c:pt idx="32">
                  <c:v>1973 - Q1</c:v>
                </c:pt>
                <c:pt idx="33">
                  <c:v>1973 - Q2</c:v>
                </c:pt>
                <c:pt idx="34">
                  <c:v>1973 - Q3</c:v>
                </c:pt>
                <c:pt idx="35">
                  <c:v>1973 - Q4</c:v>
                </c:pt>
                <c:pt idx="36">
                  <c:v>1974 - Q1</c:v>
                </c:pt>
                <c:pt idx="37">
                  <c:v>1974 - Q2</c:v>
                </c:pt>
                <c:pt idx="38">
                  <c:v>1974 - Q3</c:v>
                </c:pt>
                <c:pt idx="39">
                  <c:v>1974 - Q4</c:v>
                </c:pt>
                <c:pt idx="40">
                  <c:v>1975 - Q1</c:v>
                </c:pt>
                <c:pt idx="41">
                  <c:v>1975 - Q2</c:v>
                </c:pt>
                <c:pt idx="42">
                  <c:v>1975 - Q3</c:v>
                </c:pt>
                <c:pt idx="43">
                  <c:v>1975 - Q4</c:v>
                </c:pt>
                <c:pt idx="44">
                  <c:v>1976 - Q1</c:v>
                </c:pt>
                <c:pt idx="45">
                  <c:v>1976 - Q2</c:v>
                </c:pt>
                <c:pt idx="46">
                  <c:v>1976 - Q3</c:v>
                </c:pt>
                <c:pt idx="47">
                  <c:v>1976 - Q4</c:v>
                </c:pt>
                <c:pt idx="48">
                  <c:v>1977 - Q1</c:v>
                </c:pt>
                <c:pt idx="49">
                  <c:v>1977 - Q2</c:v>
                </c:pt>
                <c:pt idx="50">
                  <c:v>1977 - Q3</c:v>
                </c:pt>
                <c:pt idx="51">
                  <c:v>1977 - Q4</c:v>
                </c:pt>
                <c:pt idx="52">
                  <c:v>1978 - Q1</c:v>
                </c:pt>
                <c:pt idx="53">
                  <c:v>1978 - Q2</c:v>
                </c:pt>
                <c:pt idx="54">
                  <c:v>1978 - Q3</c:v>
                </c:pt>
                <c:pt idx="55">
                  <c:v>1978 - Q4</c:v>
                </c:pt>
                <c:pt idx="56">
                  <c:v>1979 - Q1</c:v>
                </c:pt>
                <c:pt idx="57">
                  <c:v>1979 - Q2</c:v>
                </c:pt>
                <c:pt idx="58">
                  <c:v>1979 - Q3</c:v>
                </c:pt>
                <c:pt idx="59">
                  <c:v>1979 - Q4</c:v>
                </c:pt>
                <c:pt idx="60">
                  <c:v>1980 - Q1</c:v>
                </c:pt>
                <c:pt idx="61">
                  <c:v>1980 - Q2</c:v>
                </c:pt>
                <c:pt idx="62">
                  <c:v>1980 - Q3</c:v>
                </c:pt>
                <c:pt idx="63">
                  <c:v>1980 - Q4</c:v>
                </c:pt>
                <c:pt idx="64">
                  <c:v>1981 - Q1</c:v>
                </c:pt>
                <c:pt idx="65">
                  <c:v>1981 - Q2</c:v>
                </c:pt>
                <c:pt idx="66">
                  <c:v>1981 - Q3</c:v>
                </c:pt>
                <c:pt idx="67">
                  <c:v>1981 - Q4</c:v>
                </c:pt>
                <c:pt idx="68">
                  <c:v>1982 - Q1</c:v>
                </c:pt>
                <c:pt idx="69">
                  <c:v>1982 - Q2</c:v>
                </c:pt>
                <c:pt idx="70">
                  <c:v>1982 - Q3</c:v>
                </c:pt>
                <c:pt idx="71">
                  <c:v>1982 - Q4</c:v>
                </c:pt>
                <c:pt idx="72">
                  <c:v>1983 - Q1</c:v>
                </c:pt>
                <c:pt idx="73">
                  <c:v>1983 - Q2</c:v>
                </c:pt>
                <c:pt idx="74">
                  <c:v>1983 - Q3</c:v>
                </c:pt>
                <c:pt idx="75">
                  <c:v>1983 - Q4</c:v>
                </c:pt>
                <c:pt idx="76">
                  <c:v>1984 - Q1</c:v>
                </c:pt>
                <c:pt idx="77">
                  <c:v>1984 - Q2</c:v>
                </c:pt>
                <c:pt idx="78">
                  <c:v>1984 - Q3</c:v>
                </c:pt>
                <c:pt idx="79">
                  <c:v>1984 - Q4</c:v>
                </c:pt>
                <c:pt idx="80">
                  <c:v>1985 - Q1</c:v>
                </c:pt>
                <c:pt idx="81">
                  <c:v>1985 - Q2</c:v>
                </c:pt>
                <c:pt idx="82">
                  <c:v>1985 - Q3</c:v>
                </c:pt>
                <c:pt idx="83">
                  <c:v>1985 - Q4</c:v>
                </c:pt>
                <c:pt idx="84">
                  <c:v>1986 - Q1</c:v>
                </c:pt>
                <c:pt idx="85">
                  <c:v>1986 - Q2</c:v>
                </c:pt>
                <c:pt idx="86">
                  <c:v>1986 - Q3</c:v>
                </c:pt>
                <c:pt idx="87">
                  <c:v>1986 - Q4</c:v>
                </c:pt>
                <c:pt idx="88">
                  <c:v>1987 - Q1</c:v>
                </c:pt>
                <c:pt idx="89">
                  <c:v>1987 - Q2</c:v>
                </c:pt>
                <c:pt idx="90">
                  <c:v>1987 - Q3</c:v>
                </c:pt>
                <c:pt idx="91">
                  <c:v>1987 - Q4</c:v>
                </c:pt>
                <c:pt idx="92">
                  <c:v>1988 - Q1</c:v>
                </c:pt>
                <c:pt idx="93">
                  <c:v>1988 - Q2</c:v>
                </c:pt>
                <c:pt idx="94">
                  <c:v>1988 - Q3</c:v>
                </c:pt>
                <c:pt idx="95">
                  <c:v>1988 - Q4</c:v>
                </c:pt>
                <c:pt idx="96">
                  <c:v>1989 - Q1</c:v>
                </c:pt>
                <c:pt idx="97">
                  <c:v>1989 - Q2</c:v>
                </c:pt>
                <c:pt idx="98">
                  <c:v>1989 - Q3</c:v>
                </c:pt>
                <c:pt idx="99">
                  <c:v>1989 - Q4</c:v>
                </c:pt>
                <c:pt idx="100">
                  <c:v>1990 - Q1</c:v>
                </c:pt>
                <c:pt idx="101">
                  <c:v>1990 - Q2</c:v>
                </c:pt>
                <c:pt idx="102">
                  <c:v>1990 - Q3</c:v>
                </c:pt>
                <c:pt idx="103">
                  <c:v>1990 - Q4</c:v>
                </c:pt>
                <c:pt idx="104">
                  <c:v>1991 - Q1</c:v>
                </c:pt>
                <c:pt idx="105">
                  <c:v>1991 - Q2</c:v>
                </c:pt>
                <c:pt idx="106">
                  <c:v>1991 - Q3</c:v>
                </c:pt>
                <c:pt idx="107">
                  <c:v>1991 - Q4</c:v>
                </c:pt>
                <c:pt idx="108">
                  <c:v>1992 - Q1</c:v>
                </c:pt>
                <c:pt idx="109">
                  <c:v>1992 - Q2</c:v>
                </c:pt>
                <c:pt idx="110">
                  <c:v>1992 - Q3</c:v>
                </c:pt>
                <c:pt idx="111">
                  <c:v>1992 - Q4</c:v>
                </c:pt>
                <c:pt idx="112">
                  <c:v>1993 - Q1</c:v>
                </c:pt>
                <c:pt idx="113">
                  <c:v>1993 - Q2</c:v>
                </c:pt>
                <c:pt idx="114">
                  <c:v>1993 - Q3</c:v>
                </c:pt>
                <c:pt idx="115">
                  <c:v>1993 - Q4</c:v>
                </c:pt>
                <c:pt idx="116">
                  <c:v>1994 - Q1</c:v>
                </c:pt>
                <c:pt idx="117">
                  <c:v>1994 - Q2</c:v>
                </c:pt>
                <c:pt idx="118">
                  <c:v>1994 - Q3</c:v>
                </c:pt>
                <c:pt idx="119">
                  <c:v>1994 - Q4</c:v>
                </c:pt>
                <c:pt idx="120">
                  <c:v>1995 - Q1</c:v>
                </c:pt>
                <c:pt idx="121">
                  <c:v>1995 - Q2</c:v>
                </c:pt>
                <c:pt idx="122">
                  <c:v>1995 - Q3</c:v>
                </c:pt>
                <c:pt idx="123">
                  <c:v>1995 - Q4</c:v>
                </c:pt>
                <c:pt idx="124">
                  <c:v>1996 - Q1</c:v>
                </c:pt>
                <c:pt idx="125">
                  <c:v>1996 - Q2</c:v>
                </c:pt>
                <c:pt idx="126">
                  <c:v>1996 - Q3</c:v>
                </c:pt>
                <c:pt idx="127">
                  <c:v>1996 - Q4</c:v>
                </c:pt>
                <c:pt idx="128">
                  <c:v>1997 - Q1</c:v>
                </c:pt>
                <c:pt idx="129">
                  <c:v>1997 - Q2</c:v>
                </c:pt>
                <c:pt idx="130">
                  <c:v>1997 - Q3</c:v>
                </c:pt>
                <c:pt idx="131">
                  <c:v>1997 - Q4</c:v>
                </c:pt>
                <c:pt idx="132">
                  <c:v>1998 - Q1</c:v>
                </c:pt>
                <c:pt idx="133">
                  <c:v>1998 - Q2</c:v>
                </c:pt>
                <c:pt idx="134">
                  <c:v>1998 - Q3</c:v>
                </c:pt>
                <c:pt idx="135">
                  <c:v>1998 - Q4</c:v>
                </c:pt>
                <c:pt idx="136">
                  <c:v>1999 - Q1</c:v>
                </c:pt>
                <c:pt idx="137">
                  <c:v>1999 - Q2</c:v>
                </c:pt>
                <c:pt idx="138">
                  <c:v>1999 - Q3</c:v>
                </c:pt>
                <c:pt idx="139">
                  <c:v>1999 - Q4</c:v>
                </c:pt>
                <c:pt idx="140">
                  <c:v>2000 - Q1</c:v>
                </c:pt>
                <c:pt idx="141">
                  <c:v>2000 - Q2</c:v>
                </c:pt>
                <c:pt idx="142">
                  <c:v>2000 - Q3</c:v>
                </c:pt>
                <c:pt idx="143">
                  <c:v>2000 - Q4</c:v>
                </c:pt>
                <c:pt idx="144">
                  <c:v>2001 - Q1</c:v>
                </c:pt>
                <c:pt idx="145">
                  <c:v>2001 - Q2</c:v>
                </c:pt>
                <c:pt idx="146">
                  <c:v>2001 - Q3</c:v>
                </c:pt>
                <c:pt idx="147">
                  <c:v>2001 - Q4</c:v>
                </c:pt>
                <c:pt idx="148">
                  <c:v>2002 - Q1</c:v>
                </c:pt>
                <c:pt idx="149">
                  <c:v>2002 - Q2</c:v>
                </c:pt>
                <c:pt idx="150">
                  <c:v>2002 - Q3</c:v>
                </c:pt>
                <c:pt idx="151">
                  <c:v>2002 - Q4</c:v>
                </c:pt>
                <c:pt idx="152">
                  <c:v>2003 - Q1</c:v>
                </c:pt>
                <c:pt idx="153">
                  <c:v>2003 - Q2</c:v>
                </c:pt>
                <c:pt idx="154">
                  <c:v>2003 - Q3</c:v>
                </c:pt>
                <c:pt idx="155">
                  <c:v>2003 - Q4</c:v>
                </c:pt>
                <c:pt idx="156">
                  <c:v>2004 - Q1</c:v>
                </c:pt>
                <c:pt idx="157">
                  <c:v>2004 - Q2</c:v>
                </c:pt>
                <c:pt idx="158">
                  <c:v>2004 - Q3</c:v>
                </c:pt>
                <c:pt idx="159">
                  <c:v>2004 - Q4</c:v>
                </c:pt>
                <c:pt idx="160">
                  <c:v>2005 - Q1</c:v>
                </c:pt>
                <c:pt idx="161">
                  <c:v>2005 - Q2</c:v>
                </c:pt>
                <c:pt idx="162">
                  <c:v>2005 - Q3</c:v>
                </c:pt>
                <c:pt idx="163">
                  <c:v>2005 - Q4</c:v>
                </c:pt>
                <c:pt idx="164">
                  <c:v>2006 - Q1</c:v>
                </c:pt>
                <c:pt idx="165">
                  <c:v>2006 - Q2</c:v>
                </c:pt>
                <c:pt idx="166">
                  <c:v>2006 - Q3</c:v>
                </c:pt>
                <c:pt idx="167">
                  <c:v>2006 - Q4</c:v>
                </c:pt>
                <c:pt idx="168">
                  <c:v>2007 - Q1</c:v>
                </c:pt>
                <c:pt idx="169">
                  <c:v>2007 - Q2</c:v>
                </c:pt>
                <c:pt idx="170">
                  <c:v>2007 - Q3</c:v>
                </c:pt>
                <c:pt idx="171">
                  <c:v>2007 - Q4</c:v>
                </c:pt>
                <c:pt idx="172">
                  <c:v>2008 - Q1</c:v>
                </c:pt>
                <c:pt idx="173">
                  <c:v>2008 - Q2</c:v>
                </c:pt>
                <c:pt idx="174">
                  <c:v>2008 - Q3</c:v>
                </c:pt>
                <c:pt idx="175">
                  <c:v>2008 - Q4</c:v>
                </c:pt>
                <c:pt idx="176">
                  <c:v>2009 - Q1</c:v>
                </c:pt>
                <c:pt idx="177">
                  <c:v>2009 - Q2</c:v>
                </c:pt>
                <c:pt idx="178">
                  <c:v>2009 - Q3</c:v>
                </c:pt>
                <c:pt idx="179">
                  <c:v>2009 - Q4</c:v>
                </c:pt>
                <c:pt idx="180">
                  <c:v>2010 - Q1</c:v>
                </c:pt>
                <c:pt idx="181">
                  <c:v>2010 - Q2</c:v>
                </c:pt>
                <c:pt idx="182">
                  <c:v>2010 - Q3</c:v>
                </c:pt>
                <c:pt idx="183">
                  <c:v>2010 - Q4</c:v>
                </c:pt>
                <c:pt idx="184">
                  <c:v>2011 - Q1</c:v>
                </c:pt>
                <c:pt idx="185">
                  <c:v>2011 - Q2</c:v>
                </c:pt>
                <c:pt idx="186">
                  <c:v>2011 - Q3</c:v>
                </c:pt>
                <c:pt idx="187">
                  <c:v>2011 - Q4</c:v>
                </c:pt>
                <c:pt idx="188">
                  <c:v>2012 - Q1</c:v>
                </c:pt>
                <c:pt idx="189">
                  <c:v>2012 - Q2</c:v>
                </c:pt>
                <c:pt idx="190">
                  <c:v>2012 - Q3</c:v>
                </c:pt>
                <c:pt idx="191">
                  <c:v>2012 - Q4</c:v>
                </c:pt>
                <c:pt idx="192">
                  <c:v>2013 - Q1</c:v>
                </c:pt>
                <c:pt idx="193">
                  <c:v>2013 - Q2</c:v>
                </c:pt>
                <c:pt idx="194">
                  <c:v>2013 - Q3</c:v>
                </c:pt>
                <c:pt idx="195">
                  <c:v>2013 - Q4</c:v>
                </c:pt>
                <c:pt idx="196">
                  <c:v>2014 - Q1</c:v>
                </c:pt>
                <c:pt idx="197">
                  <c:v>2014 - Q2</c:v>
                </c:pt>
                <c:pt idx="198">
                  <c:v>2014 - Q3</c:v>
                </c:pt>
                <c:pt idx="199">
                  <c:v>2014 - Q4</c:v>
                </c:pt>
                <c:pt idx="200">
                  <c:v>2015 - Q1</c:v>
                </c:pt>
                <c:pt idx="201">
                  <c:v>2015 - Q2</c:v>
                </c:pt>
                <c:pt idx="202">
                  <c:v>2015 - Q3</c:v>
                </c:pt>
                <c:pt idx="203">
                  <c:v>2015 - Q4</c:v>
                </c:pt>
                <c:pt idx="204">
                  <c:v>2016 - Q1</c:v>
                </c:pt>
                <c:pt idx="205">
                  <c:v>2016 - Q2</c:v>
                </c:pt>
                <c:pt idx="206">
                  <c:v>2016 - Q3</c:v>
                </c:pt>
                <c:pt idx="207">
                  <c:v>2016 - Q4</c:v>
                </c:pt>
                <c:pt idx="208">
                  <c:v>2017 - Q1</c:v>
                </c:pt>
              </c:strCache>
            </c:strRef>
          </c:cat>
          <c:val>
            <c:numRef>
              <c:f>Sheet1!$B$2:$B$210</c:f>
              <c:numCache>
                <c:formatCode>General</c:formatCode>
                <c:ptCount val="209"/>
                <c:pt idx="0">
                  <c:v>62.9</c:v>
                </c:pt>
                <c:pt idx="1">
                  <c:v>62.9</c:v>
                </c:pt>
                <c:pt idx="2">
                  <c:v>62.9</c:v>
                </c:pt>
                <c:pt idx="3">
                  <c:v>63.4</c:v>
                </c:pt>
                <c:pt idx="4">
                  <c:v>63.5</c:v>
                </c:pt>
                <c:pt idx="5">
                  <c:v>63.2</c:v>
                </c:pt>
                <c:pt idx="6">
                  <c:v>63.3</c:v>
                </c:pt>
                <c:pt idx="7">
                  <c:v>63.8</c:v>
                </c:pt>
                <c:pt idx="8">
                  <c:v>63.3</c:v>
                </c:pt>
                <c:pt idx="9">
                  <c:v>63.9</c:v>
                </c:pt>
                <c:pt idx="10">
                  <c:v>63.8</c:v>
                </c:pt>
                <c:pt idx="11">
                  <c:v>63.5</c:v>
                </c:pt>
                <c:pt idx="12">
                  <c:v>63.6</c:v>
                </c:pt>
                <c:pt idx="13">
                  <c:v>64.099999999999994</c:v>
                </c:pt>
                <c:pt idx="14">
                  <c:v>64.099999999999994</c:v>
                </c:pt>
                <c:pt idx="15">
                  <c:v>63.6</c:v>
                </c:pt>
                <c:pt idx="16">
                  <c:v>64.099999999999994</c:v>
                </c:pt>
                <c:pt idx="17">
                  <c:v>64.400000000000006</c:v>
                </c:pt>
                <c:pt idx="18">
                  <c:v>64.400000000000006</c:v>
                </c:pt>
                <c:pt idx="19">
                  <c:v>64.400000000000006</c:v>
                </c:pt>
                <c:pt idx="20">
                  <c:v>64.3</c:v>
                </c:pt>
                <c:pt idx="21">
                  <c:v>64</c:v>
                </c:pt>
                <c:pt idx="22">
                  <c:v>64.400000000000006</c:v>
                </c:pt>
                <c:pt idx="23">
                  <c:v>64</c:v>
                </c:pt>
                <c:pt idx="24">
                  <c:v>64</c:v>
                </c:pt>
                <c:pt idx="25">
                  <c:v>64.099999999999994</c:v>
                </c:pt>
                <c:pt idx="26">
                  <c:v>64.400000000000006</c:v>
                </c:pt>
                <c:pt idx="27">
                  <c:v>64.5</c:v>
                </c:pt>
                <c:pt idx="28">
                  <c:v>64.3</c:v>
                </c:pt>
                <c:pt idx="29">
                  <c:v>64.5</c:v>
                </c:pt>
                <c:pt idx="30">
                  <c:v>64.3</c:v>
                </c:pt>
                <c:pt idx="31">
                  <c:v>64.400000000000006</c:v>
                </c:pt>
                <c:pt idx="32">
                  <c:v>64.900000000000006</c:v>
                </c:pt>
                <c:pt idx="33">
                  <c:v>64.400000000000006</c:v>
                </c:pt>
                <c:pt idx="34">
                  <c:v>64.400000000000006</c:v>
                </c:pt>
                <c:pt idx="35">
                  <c:v>64.400000000000006</c:v>
                </c:pt>
                <c:pt idx="36">
                  <c:v>64.8</c:v>
                </c:pt>
                <c:pt idx="37">
                  <c:v>64.8</c:v>
                </c:pt>
                <c:pt idx="38">
                  <c:v>64.599999999999994</c:v>
                </c:pt>
                <c:pt idx="39">
                  <c:v>64.400000000000006</c:v>
                </c:pt>
                <c:pt idx="40">
                  <c:v>64.400000000000006</c:v>
                </c:pt>
                <c:pt idx="41">
                  <c:v>64.900000000000006</c:v>
                </c:pt>
                <c:pt idx="42">
                  <c:v>64.599999999999994</c:v>
                </c:pt>
                <c:pt idx="43">
                  <c:v>64.5</c:v>
                </c:pt>
                <c:pt idx="44">
                  <c:v>64.599999999999994</c:v>
                </c:pt>
                <c:pt idx="45">
                  <c:v>64.599999999999994</c:v>
                </c:pt>
                <c:pt idx="46">
                  <c:v>64.900000000000006</c:v>
                </c:pt>
                <c:pt idx="47">
                  <c:v>64.8</c:v>
                </c:pt>
                <c:pt idx="48">
                  <c:v>64.8</c:v>
                </c:pt>
                <c:pt idx="49">
                  <c:v>64.5</c:v>
                </c:pt>
                <c:pt idx="50">
                  <c:v>65</c:v>
                </c:pt>
                <c:pt idx="51">
                  <c:v>64.900000000000006</c:v>
                </c:pt>
                <c:pt idx="52">
                  <c:v>64.8</c:v>
                </c:pt>
                <c:pt idx="53">
                  <c:v>64.400000000000006</c:v>
                </c:pt>
                <c:pt idx="54">
                  <c:v>65.2</c:v>
                </c:pt>
                <c:pt idx="55">
                  <c:v>65.400000000000006</c:v>
                </c:pt>
                <c:pt idx="56">
                  <c:v>64.8</c:v>
                </c:pt>
                <c:pt idx="57">
                  <c:v>64.900000000000006</c:v>
                </c:pt>
                <c:pt idx="58">
                  <c:v>65.8</c:v>
                </c:pt>
                <c:pt idx="59">
                  <c:v>65.400000000000006</c:v>
                </c:pt>
                <c:pt idx="60">
                  <c:v>65.5</c:v>
                </c:pt>
                <c:pt idx="61">
                  <c:v>65.5</c:v>
                </c:pt>
                <c:pt idx="62">
                  <c:v>65.8</c:v>
                </c:pt>
                <c:pt idx="63">
                  <c:v>65.5</c:v>
                </c:pt>
                <c:pt idx="64">
                  <c:v>65.599999999999994</c:v>
                </c:pt>
                <c:pt idx="65">
                  <c:v>65.3</c:v>
                </c:pt>
                <c:pt idx="66">
                  <c:v>65.599999999999994</c:v>
                </c:pt>
                <c:pt idx="67">
                  <c:v>65.2</c:v>
                </c:pt>
                <c:pt idx="68">
                  <c:v>64.8</c:v>
                </c:pt>
                <c:pt idx="69">
                  <c:v>64.900000000000006</c:v>
                </c:pt>
                <c:pt idx="70">
                  <c:v>64.900000000000006</c:v>
                </c:pt>
                <c:pt idx="71">
                  <c:v>64.5</c:v>
                </c:pt>
                <c:pt idx="72">
                  <c:v>64.7</c:v>
                </c:pt>
                <c:pt idx="73">
                  <c:v>64.7</c:v>
                </c:pt>
                <c:pt idx="74">
                  <c:v>64.8</c:v>
                </c:pt>
                <c:pt idx="75">
                  <c:v>64.400000000000006</c:v>
                </c:pt>
                <c:pt idx="76">
                  <c:v>64.599999999999994</c:v>
                </c:pt>
                <c:pt idx="77">
                  <c:v>64.599999999999994</c:v>
                </c:pt>
                <c:pt idx="78">
                  <c:v>64.599999999999994</c:v>
                </c:pt>
                <c:pt idx="79">
                  <c:v>64.099999999999994</c:v>
                </c:pt>
                <c:pt idx="80">
                  <c:v>64.099999999999994</c:v>
                </c:pt>
                <c:pt idx="81">
                  <c:v>64.099999999999994</c:v>
                </c:pt>
                <c:pt idx="82">
                  <c:v>63.9</c:v>
                </c:pt>
                <c:pt idx="83">
                  <c:v>63.5</c:v>
                </c:pt>
                <c:pt idx="84">
                  <c:v>63.6</c:v>
                </c:pt>
                <c:pt idx="85">
                  <c:v>63.8</c:v>
                </c:pt>
                <c:pt idx="86">
                  <c:v>63.8</c:v>
                </c:pt>
                <c:pt idx="87">
                  <c:v>63.9</c:v>
                </c:pt>
                <c:pt idx="88">
                  <c:v>63.8</c:v>
                </c:pt>
                <c:pt idx="89">
                  <c:v>63.8</c:v>
                </c:pt>
                <c:pt idx="90">
                  <c:v>64.2</c:v>
                </c:pt>
                <c:pt idx="91">
                  <c:v>64.099999999999994</c:v>
                </c:pt>
                <c:pt idx="92">
                  <c:v>63.7</c:v>
                </c:pt>
                <c:pt idx="93">
                  <c:v>63.7</c:v>
                </c:pt>
                <c:pt idx="94">
                  <c:v>64</c:v>
                </c:pt>
                <c:pt idx="95">
                  <c:v>63.8</c:v>
                </c:pt>
                <c:pt idx="96">
                  <c:v>63.9</c:v>
                </c:pt>
                <c:pt idx="97">
                  <c:v>63.8</c:v>
                </c:pt>
                <c:pt idx="98">
                  <c:v>64.099999999999994</c:v>
                </c:pt>
                <c:pt idx="99">
                  <c:v>63.8</c:v>
                </c:pt>
                <c:pt idx="100">
                  <c:v>64</c:v>
                </c:pt>
                <c:pt idx="101">
                  <c:v>63.7</c:v>
                </c:pt>
                <c:pt idx="102">
                  <c:v>64</c:v>
                </c:pt>
                <c:pt idx="103">
                  <c:v>64.099999999999994</c:v>
                </c:pt>
                <c:pt idx="104">
                  <c:v>63.9</c:v>
                </c:pt>
                <c:pt idx="105">
                  <c:v>63.9</c:v>
                </c:pt>
                <c:pt idx="106">
                  <c:v>64.2</c:v>
                </c:pt>
                <c:pt idx="107">
                  <c:v>64.2</c:v>
                </c:pt>
                <c:pt idx="108">
                  <c:v>64</c:v>
                </c:pt>
                <c:pt idx="109">
                  <c:v>63.9</c:v>
                </c:pt>
                <c:pt idx="110">
                  <c:v>64.3</c:v>
                </c:pt>
                <c:pt idx="111">
                  <c:v>64.400000000000006</c:v>
                </c:pt>
                <c:pt idx="112">
                  <c:v>63.7</c:v>
                </c:pt>
                <c:pt idx="113">
                  <c:v>63.9</c:v>
                </c:pt>
                <c:pt idx="114">
                  <c:v>64.2</c:v>
                </c:pt>
                <c:pt idx="115">
                  <c:v>64.2</c:v>
                </c:pt>
                <c:pt idx="116">
                  <c:v>63.8</c:v>
                </c:pt>
                <c:pt idx="117">
                  <c:v>63.8</c:v>
                </c:pt>
                <c:pt idx="118">
                  <c:v>64.099999999999994</c:v>
                </c:pt>
                <c:pt idx="119">
                  <c:v>64.2</c:v>
                </c:pt>
                <c:pt idx="120">
                  <c:v>64.2</c:v>
                </c:pt>
                <c:pt idx="121">
                  <c:v>64.7</c:v>
                </c:pt>
                <c:pt idx="122">
                  <c:v>65</c:v>
                </c:pt>
                <c:pt idx="123">
                  <c:v>65.099999999999994</c:v>
                </c:pt>
                <c:pt idx="124">
                  <c:v>65.099999999999994</c:v>
                </c:pt>
                <c:pt idx="125">
                  <c:v>65.400000000000006</c:v>
                </c:pt>
                <c:pt idx="126">
                  <c:v>65.599999999999994</c:v>
                </c:pt>
                <c:pt idx="127">
                  <c:v>65.400000000000006</c:v>
                </c:pt>
                <c:pt idx="128">
                  <c:v>65.400000000000006</c:v>
                </c:pt>
                <c:pt idx="129">
                  <c:v>65.7</c:v>
                </c:pt>
                <c:pt idx="130">
                  <c:v>66</c:v>
                </c:pt>
                <c:pt idx="131">
                  <c:v>65.7</c:v>
                </c:pt>
                <c:pt idx="132">
                  <c:v>65.900000000000006</c:v>
                </c:pt>
                <c:pt idx="133">
                  <c:v>66</c:v>
                </c:pt>
                <c:pt idx="134">
                  <c:v>66.8</c:v>
                </c:pt>
                <c:pt idx="135">
                  <c:v>66.400000000000006</c:v>
                </c:pt>
                <c:pt idx="136">
                  <c:v>66.7</c:v>
                </c:pt>
                <c:pt idx="137">
                  <c:v>66.599999999999994</c:v>
                </c:pt>
                <c:pt idx="138">
                  <c:v>67</c:v>
                </c:pt>
                <c:pt idx="139">
                  <c:v>66.900000000000006</c:v>
                </c:pt>
                <c:pt idx="140">
                  <c:v>67.099999999999994</c:v>
                </c:pt>
                <c:pt idx="141">
                  <c:v>67.2</c:v>
                </c:pt>
                <c:pt idx="142">
                  <c:v>67.7</c:v>
                </c:pt>
                <c:pt idx="143">
                  <c:v>67.5</c:v>
                </c:pt>
                <c:pt idx="144">
                  <c:v>67.5</c:v>
                </c:pt>
                <c:pt idx="145">
                  <c:v>67.7</c:v>
                </c:pt>
                <c:pt idx="146">
                  <c:v>68.099999999999994</c:v>
                </c:pt>
                <c:pt idx="147">
                  <c:v>68</c:v>
                </c:pt>
                <c:pt idx="148">
                  <c:v>67.8</c:v>
                </c:pt>
                <c:pt idx="149">
                  <c:v>67.599999999999994</c:v>
                </c:pt>
                <c:pt idx="150">
                  <c:v>68</c:v>
                </c:pt>
                <c:pt idx="151">
                  <c:v>68.3</c:v>
                </c:pt>
                <c:pt idx="152">
                  <c:v>68</c:v>
                </c:pt>
                <c:pt idx="153">
                  <c:v>68</c:v>
                </c:pt>
                <c:pt idx="154">
                  <c:v>68.400000000000006</c:v>
                </c:pt>
                <c:pt idx="155">
                  <c:v>68.599999999999994</c:v>
                </c:pt>
                <c:pt idx="156">
                  <c:v>68.599999999999994</c:v>
                </c:pt>
                <c:pt idx="157">
                  <c:v>69.2</c:v>
                </c:pt>
                <c:pt idx="158">
                  <c:v>69</c:v>
                </c:pt>
                <c:pt idx="159">
                  <c:v>69.2</c:v>
                </c:pt>
                <c:pt idx="160">
                  <c:v>69.099999999999994</c:v>
                </c:pt>
                <c:pt idx="161">
                  <c:v>68.599999999999994</c:v>
                </c:pt>
                <c:pt idx="162">
                  <c:v>68.8</c:v>
                </c:pt>
                <c:pt idx="163">
                  <c:v>69</c:v>
                </c:pt>
                <c:pt idx="164">
                  <c:v>68.5</c:v>
                </c:pt>
                <c:pt idx="165">
                  <c:v>68.7</c:v>
                </c:pt>
                <c:pt idx="166">
                  <c:v>69</c:v>
                </c:pt>
                <c:pt idx="167">
                  <c:v>68.900000000000006</c:v>
                </c:pt>
                <c:pt idx="168">
                  <c:v>68.400000000000006</c:v>
                </c:pt>
                <c:pt idx="169">
                  <c:v>68.2</c:v>
                </c:pt>
                <c:pt idx="170">
                  <c:v>68.2</c:v>
                </c:pt>
                <c:pt idx="171">
                  <c:v>67.8</c:v>
                </c:pt>
                <c:pt idx="172">
                  <c:v>67.8</c:v>
                </c:pt>
                <c:pt idx="173">
                  <c:v>68.099999999999994</c:v>
                </c:pt>
                <c:pt idx="174">
                  <c:v>67.900000000000006</c:v>
                </c:pt>
                <c:pt idx="175">
                  <c:v>67.5</c:v>
                </c:pt>
                <c:pt idx="176">
                  <c:v>67.3</c:v>
                </c:pt>
                <c:pt idx="177">
                  <c:v>67.400000000000006</c:v>
                </c:pt>
                <c:pt idx="178">
                  <c:v>67.599999999999994</c:v>
                </c:pt>
                <c:pt idx="179">
                  <c:v>67.2</c:v>
                </c:pt>
                <c:pt idx="180">
                  <c:v>67.099999999999994</c:v>
                </c:pt>
                <c:pt idx="181">
                  <c:v>66.900000000000006</c:v>
                </c:pt>
                <c:pt idx="182">
                  <c:v>66.900000000000006</c:v>
                </c:pt>
                <c:pt idx="183">
                  <c:v>66.5</c:v>
                </c:pt>
                <c:pt idx="184">
                  <c:v>66.400000000000006</c:v>
                </c:pt>
                <c:pt idx="185">
                  <c:v>65.900000000000006</c:v>
                </c:pt>
                <c:pt idx="186">
                  <c:v>66.3</c:v>
                </c:pt>
                <c:pt idx="187">
                  <c:v>66</c:v>
                </c:pt>
                <c:pt idx="188">
                  <c:v>65.400000000000006</c:v>
                </c:pt>
                <c:pt idx="189">
                  <c:v>65.5</c:v>
                </c:pt>
                <c:pt idx="190">
                  <c:v>65.5</c:v>
                </c:pt>
                <c:pt idx="191">
                  <c:v>65.400000000000006</c:v>
                </c:pt>
                <c:pt idx="192">
                  <c:v>65</c:v>
                </c:pt>
                <c:pt idx="193">
                  <c:v>65</c:v>
                </c:pt>
                <c:pt idx="194">
                  <c:v>65.3</c:v>
                </c:pt>
                <c:pt idx="195">
                  <c:v>65.2</c:v>
                </c:pt>
                <c:pt idx="196">
                  <c:v>64.8</c:v>
                </c:pt>
                <c:pt idx="197">
                  <c:v>64.7</c:v>
                </c:pt>
                <c:pt idx="198">
                  <c:v>64.400000000000006</c:v>
                </c:pt>
                <c:pt idx="199">
                  <c:v>64</c:v>
                </c:pt>
                <c:pt idx="200">
                  <c:v>63.7</c:v>
                </c:pt>
                <c:pt idx="201">
                  <c:v>63.4</c:v>
                </c:pt>
                <c:pt idx="202">
                  <c:v>63.7</c:v>
                </c:pt>
                <c:pt idx="203">
                  <c:v>63.8</c:v>
                </c:pt>
                <c:pt idx="204">
                  <c:v>63.5</c:v>
                </c:pt>
                <c:pt idx="205">
                  <c:v>63.1</c:v>
                </c:pt>
                <c:pt idx="206">
                  <c:v>63.4</c:v>
                </c:pt>
                <c:pt idx="207">
                  <c:v>63.5</c:v>
                </c:pt>
                <c:pt idx="208">
                  <c:v>63.6</c:v>
                </c:pt>
              </c:numCache>
            </c:numRef>
          </c:val>
          <c:smooth val="0"/>
          <c:extLst>
            <c:ext xmlns:c16="http://schemas.microsoft.com/office/drawing/2014/chart" uri="{C3380CC4-5D6E-409C-BE32-E72D297353CC}">
              <c16:uniqueId val="{00000000-53C5-4CAA-A00D-C50A0B2735AC}"/>
            </c:ext>
          </c:extLst>
        </c:ser>
        <c:dLbls>
          <c:showLegendKey val="0"/>
          <c:showVal val="0"/>
          <c:showCatName val="0"/>
          <c:showSerName val="0"/>
          <c:showPercent val="0"/>
          <c:showBubbleSize val="0"/>
        </c:dLbls>
        <c:marker val="1"/>
        <c:smooth val="0"/>
        <c:axId val="121023872"/>
        <c:axId val="121087104"/>
      </c:lineChart>
      <c:catAx>
        <c:axId val="121023872"/>
        <c:scaling>
          <c:orientation val="minMax"/>
        </c:scaling>
        <c:delete val="0"/>
        <c:axPos val="b"/>
        <c:numFmt formatCode="General" sourceLinked="0"/>
        <c:majorTickMark val="out"/>
        <c:minorTickMark val="none"/>
        <c:tickLblPos val="nextTo"/>
        <c:crossAx val="121087104"/>
        <c:crosses val="autoZero"/>
        <c:auto val="1"/>
        <c:lblAlgn val="ctr"/>
        <c:lblOffset val="100"/>
        <c:tickLblSkip val="8"/>
        <c:noMultiLvlLbl val="0"/>
      </c:catAx>
      <c:valAx>
        <c:axId val="121087104"/>
        <c:scaling>
          <c:orientation val="minMax"/>
          <c:min val="60"/>
        </c:scaling>
        <c:delete val="0"/>
        <c:axPos val="l"/>
        <c:majorGridlines/>
        <c:numFmt formatCode="General" sourceLinked="1"/>
        <c:majorTickMark val="out"/>
        <c:minorTickMark val="none"/>
        <c:tickLblPos val="nextTo"/>
        <c:crossAx val="1210238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Compradores</c:v>
                </c:pt>
              </c:strCache>
            </c:strRef>
          </c:tx>
          <c:spPr>
            <a:solidFill>
              <a:schemeClr val="accent6"/>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Millennials         (36 años y más jóvenes)</c:v>
                </c:pt>
                <c:pt idx="1">
                  <c:v>Generación X                         (37-51)</c:v>
                </c:pt>
                <c:pt idx="2">
                  <c:v>Baby Boomers 1              (52-61)</c:v>
                </c:pt>
                <c:pt idx="3">
                  <c:v>Baby Boomers 2 (62-70)</c:v>
                </c:pt>
                <c:pt idx="4">
                  <c:v>Generación silenciosa (71-91)</c:v>
                </c:pt>
              </c:strCache>
            </c:strRef>
          </c:cat>
          <c:val>
            <c:numRef>
              <c:f>Sheet1!$B$2:$B$6</c:f>
              <c:numCache>
                <c:formatCode>General</c:formatCode>
                <c:ptCount val="5"/>
                <c:pt idx="0">
                  <c:v>34</c:v>
                </c:pt>
                <c:pt idx="1">
                  <c:v>28</c:v>
                </c:pt>
                <c:pt idx="2">
                  <c:v>16</c:v>
                </c:pt>
                <c:pt idx="3">
                  <c:v>14</c:v>
                </c:pt>
                <c:pt idx="4">
                  <c:v>8</c:v>
                </c:pt>
              </c:numCache>
            </c:numRef>
          </c:val>
          <c:extLst>
            <c:ext xmlns:c16="http://schemas.microsoft.com/office/drawing/2014/chart" uri="{C3380CC4-5D6E-409C-BE32-E72D297353CC}">
              <c16:uniqueId val="{00000000-2487-4072-9DEC-D68D37C18129}"/>
            </c:ext>
          </c:extLst>
        </c:ser>
        <c:ser>
          <c:idx val="1"/>
          <c:order val="1"/>
          <c:tx>
            <c:strRef>
              <c:f>Sheet1!$C$1</c:f>
              <c:strCache>
                <c:ptCount val="1"/>
                <c:pt idx="0">
                  <c:v>Vendedores</c:v>
                </c:pt>
              </c:strCache>
            </c:strRef>
          </c:tx>
          <c:spPr>
            <a:solidFill>
              <a:schemeClr val="accent5"/>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Millennials         (36 años y más jóvenes)</c:v>
                </c:pt>
                <c:pt idx="1">
                  <c:v>Generación X                         (37-51)</c:v>
                </c:pt>
                <c:pt idx="2">
                  <c:v>Baby Boomers 1              (52-61)</c:v>
                </c:pt>
                <c:pt idx="3">
                  <c:v>Baby Boomers 2 (62-70)</c:v>
                </c:pt>
                <c:pt idx="4">
                  <c:v>Generación silenciosa (71-91)</c:v>
                </c:pt>
              </c:strCache>
            </c:strRef>
          </c:cat>
          <c:val>
            <c:numRef>
              <c:f>Sheet1!$C$2:$C$6</c:f>
              <c:numCache>
                <c:formatCode>General</c:formatCode>
                <c:ptCount val="5"/>
                <c:pt idx="0">
                  <c:v>18</c:v>
                </c:pt>
                <c:pt idx="1">
                  <c:v>29</c:v>
                </c:pt>
                <c:pt idx="2">
                  <c:v>20</c:v>
                </c:pt>
                <c:pt idx="3">
                  <c:v>21</c:v>
                </c:pt>
                <c:pt idx="4">
                  <c:v>13</c:v>
                </c:pt>
              </c:numCache>
            </c:numRef>
          </c:val>
          <c:extLst>
            <c:ext xmlns:c16="http://schemas.microsoft.com/office/drawing/2014/chart" uri="{C3380CC4-5D6E-409C-BE32-E72D297353CC}">
              <c16:uniqueId val="{00000001-2487-4072-9DEC-D68D37C18129}"/>
            </c:ext>
          </c:extLst>
        </c:ser>
        <c:dLbls>
          <c:showLegendKey val="0"/>
          <c:showVal val="0"/>
          <c:showCatName val="0"/>
          <c:showSerName val="0"/>
          <c:showPercent val="0"/>
          <c:showBubbleSize val="0"/>
        </c:dLbls>
        <c:gapWidth val="219"/>
        <c:overlap val="-27"/>
        <c:axId val="505429352"/>
        <c:axId val="505427056"/>
      </c:barChart>
      <c:catAx>
        <c:axId val="505429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505427056"/>
        <c:crosses val="autoZero"/>
        <c:auto val="1"/>
        <c:lblAlgn val="ctr"/>
        <c:lblOffset val="100"/>
        <c:noMultiLvlLbl val="0"/>
      </c:catAx>
      <c:valAx>
        <c:axId val="5054270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505429352"/>
        <c:crosses val="autoZero"/>
        <c:crossBetween val="between"/>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935569226320342"/>
          <c:y val="9.2396019090149675E-2"/>
          <c:w val="0.49112939428003732"/>
          <c:h val="0.7955722261483984"/>
        </c:manualLayout>
      </c:layout>
      <c:doughnutChart>
        <c:varyColors val="1"/>
        <c:ser>
          <c:idx val="0"/>
          <c:order val="0"/>
          <c:tx>
            <c:strRef>
              <c:f>Sheet1!$B$1</c:f>
              <c:strCache>
                <c:ptCount val="1"/>
                <c:pt idx="0">
                  <c:v>Column1</c:v>
                </c:pt>
              </c:strCache>
            </c:strRef>
          </c:tx>
          <c:dPt>
            <c:idx val="0"/>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508E-471B-8555-53DF17007377}"/>
              </c:ext>
            </c:extLst>
          </c:dPt>
          <c:dPt>
            <c:idx val="1"/>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508E-471B-8555-53DF17007377}"/>
              </c:ext>
            </c:extLst>
          </c:dPt>
          <c:dPt>
            <c:idx val="2"/>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2-508E-471B-8555-53DF17007377}"/>
              </c:ext>
            </c:extLst>
          </c:dPt>
          <c:dLbls>
            <c:dLbl>
              <c:idx val="0"/>
              <c:layout>
                <c:manualLayout>
                  <c:x val="0.21223744389912605"/>
                  <c:y val="-0.40705903958668654"/>
                </c:manualLayout>
              </c:layout>
              <c:tx>
                <c:rich>
                  <a:bodyPr/>
                  <a:lstStyle/>
                  <a:p>
                    <a:r>
                      <a:rPr lang="en-US" baseline="0" dirty="0" err="1"/>
                      <a:t>ResidenciaPrimaria</a:t>
                    </a:r>
                    <a:r>
                      <a:rPr lang="en-US" baseline="0" dirty="0"/>
                      <a:t>,</a:t>
                    </a:r>
                  </a:p>
                  <a:p>
                    <a:r>
                      <a:rPr lang="en-US" baseline="0" dirty="0"/>
                      <a:t>65%</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08E-471B-8555-53DF17007377}"/>
                </c:ext>
              </c:extLst>
            </c:dLbl>
            <c:dLbl>
              <c:idx val="1"/>
              <c:layout>
                <c:manualLayout>
                  <c:x val="-0.19016476983183286"/>
                  <c:y val="8.7643313907912163E-2"/>
                </c:manualLayout>
              </c:layout>
              <c:tx>
                <c:rich>
                  <a:bodyPr/>
                  <a:lstStyle/>
                  <a:p>
                    <a:r>
                      <a:rPr lang="en-US" baseline="0" dirty="0" err="1"/>
                      <a:t>Inversionistas</a:t>
                    </a:r>
                    <a:r>
                      <a:rPr lang="en-US" baseline="0" dirty="0"/>
                      <a:t>, </a:t>
                    </a:r>
                    <a:fld id="{48F8E9A7-D4A2-4680-8C31-1A40289DA6F1}" type="VALUE">
                      <a:rPr lang="en-US" baseline="0" smtClean="0"/>
                      <a:pPr/>
                      <a:t>[VALUE]</a:t>
                    </a:fld>
                    <a:r>
                      <a:rPr lang="en-US" baseline="0" dirty="0"/>
                      <a:t>%</a:t>
                    </a:r>
                  </a:p>
                </c:rich>
              </c:tx>
              <c:showLegendKey val="0"/>
              <c:showVal val="1"/>
              <c:showCatName val="1"/>
              <c:showSerName val="0"/>
              <c:showPercent val="0"/>
              <c:showBubbleSize val="0"/>
              <c:extLst>
                <c:ext xmlns:c15="http://schemas.microsoft.com/office/drawing/2012/chart" uri="{CE6537A1-D6FC-4f65-9D91-7224C49458BB}">
                  <c15:layout>
                    <c:manualLayout>
                      <c:w val="0.25024630541871923"/>
                      <c:h val="0.16575127010230867"/>
                    </c:manualLayout>
                  </c15:layout>
                  <c15:dlblFieldTable/>
                  <c15:showDataLabelsRange val="0"/>
                </c:ext>
                <c:ext xmlns:c16="http://schemas.microsoft.com/office/drawing/2014/chart" uri="{C3380CC4-5D6E-409C-BE32-E72D297353CC}">
                  <c16:uniqueId val="{00000001-508E-471B-8555-53DF17007377}"/>
                </c:ext>
              </c:extLst>
            </c:dLbl>
            <c:dLbl>
              <c:idx val="2"/>
              <c:layout>
                <c:manualLayout>
                  <c:x val="-0.23091433896224919"/>
                  <c:y val="-8.526236639991408E-2"/>
                </c:manualLayout>
              </c:layout>
              <c:tx>
                <c:rich>
                  <a:bodyPr/>
                  <a:lstStyle/>
                  <a:p>
                    <a:fld id="{79B71775-8166-4585-971B-EF3630C68AAD}" type="CATEGORYNAME">
                      <a:rPr lang="en-US"/>
                      <a:pPr/>
                      <a:t>[CATEGORY NAME]</a:t>
                    </a:fld>
                    <a:r>
                      <a:rPr lang="en-US" baseline="0" dirty="0"/>
                      <a:t>,16%</a:t>
                    </a: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508E-471B-8555-53DF17007377}"/>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strRef>
              <c:f>Sheet1!$A$2:$A$4</c:f>
              <c:strCache>
                <c:ptCount val="3"/>
                <c:pt idx="0">
                  <c:v>Primera Residencia</c:v>
                </c:pt>
                <c:pt idx="1">
                  <c:v>Inversores</c:v>
                </c:pt>
                <c:pt idx="2">
                  <c:v>Residencia vacacional</c:v>
                </c:pt>
              </c:strCache>
            </c:strRef>
          </c:cat>
          <c:val>
            <c:numRef>
              <c:f>Sheet1!$B$2:$B$4</c:f>
              <c:numCache>
                <c:formatCode>General</c:formatCode>
                <c:ptCount val="3"/>
                <c:pt idx="0">
                  <c:v>70</c:v>
                </c:pt>
                <c:pt idx="1">
                  <c:v>19</c:v>
                </c:pt>
                <c:pt idx="2">
                  <c:v>12</c:v>
                </c:pt>
              </c:numCache>
            </c:numRef>
          </c:val>
          <c:extLst>
            <c:ext xmlns:c16="http://schemas.microsoft.com/office/drawing/2014/chart" uri="{C3380CC4-5D6E-409C-BE32-E72D297353CC}">
              <c16:uniqueId val="{00000003-508E-471B-8555-53DF17007377}"/>
            </c:ext>
          </c:extLst>
        </c:ser>
        <c:dLbls>
          <c:showLegendKey val="0"/>
          <c:showVal val="1"/>
          <c:showCatName val="1"/>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998951348291618E-2"/>
          <c:y val="3.3992714259819083E-2"/>
          <c:w val="0.94811397079085169"/>
          <c:h val="0.90541842055073785"/>
        </c:manualLayout>
      </c:layout>
      <c:lineChart>
        <c:grouping val="standard"/>
        <c:varyColors val="0"/>
        <c:ser>
          <c:idx val="1"/>
          <c:order val="0"/>
          <c:tx>
            <c:strRef>
              <c:f>'First-time and Repeat Share'!$B$9</c:f>
              <c:strCache>
                <c:ptCount val="1"/>
                <c:pt idx="0">
                  <c:v>Percentage</c:v>
                </c:pt>
              </c:strCache>
            </c:strRef>
          </c:tx>
          <c:dLbls>
            <c:dLbl>
              <c:idx val="2"/>
              <c:layout>
                <c:manualLayout>
                  <c:x val="-2.4202420242024202E-2"/>
                  <c:y val="3.6655207504792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D5E-45BC-A0A0-FB7879870C60}"/>
                </c:ext>
              </c:extLst>
            </c:dLbl>
            <c:dLbl>
              <c:idx val="17"/>
              <c:layout>
                <c:manualLayout>
                  <c:x val="-1.3201320132013201E-2"/>
                  <c:y val="-3.0546006253994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D5E-45BC-A0A0-FB7879870C60}"/>
                </c:ext>
              </c:extLst>
            </c:dLbl>
            <c:dLbl>
              <c:idx val="22"/>
              <c:layout>
                <c:manualLayout>
                  <c:x val="-2.8200936897216863E-2"/>
                  <c:y val="3.66553249015944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D5E-45BC-A0A0-FB7879870C60}"/>
                </c:ext>
              </c:extLst>
            </c:dLbl>
            <c:dLbl>
              <c:idx val="23"/>
              <c:layout>
                <c:manualLayout>
                  <c:x val="-1.4253155722098183E-16"/>
                  <c:y val="-3.6655207504792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D5E-45BC-A0A0-FB7879870C6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'First-time and Repeat Share'!$A$10:$A$33</c:f>
              <c:numCache>
                <c:formatCode>0</c:formatCode>
                <c:ptCount val="24"/>
                <c:pt idx="0">
                  <c:v>1981</c:v>
                </c:pt>
                <c:pt idx="1">
                  <c:v>1985</c:v>
                </c:pt>
                <c:pt idx="2">
                  <c:v>1987</c:v>
                </c:pt>
                <c:pt idx="3">
                  <c:v>1989</c:v>
                </c:pt>
                <c:pt idx="4">
                  <c:v>1991</c:v>
                </c:pt>
                <c:pt idx="5">
                  <c:v>1993</c:v>
                </c:pt>
                <c:pt idx="6">
                  <c:v>1995</c:v>
                </c:pt>
                <c:pt idx="7">
                  <c:v>1997</c:v>
                </c:pt>
                <c:pt idx="8">
                  <c:v>1999</c:v>
                </c:pt>
                <c:pt idx="9">
                  <c:v>2001</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numCache>
            </c:numRef>
          </c:cat>
          <c:val>
            <c:numRef>
              <c:f>'First-time and Repeat Share'!$B$10:$B$33</c:f>
              <c:numCache>
                <c:formatCode>#%</c:formatCode>
                <c:ptCount val="24"/>
                <c:pt idx="0">
                  <c:v>0.44</c:v>
                </c:pt>
                <c:pt idx="1">
                  <c:v>0.37</c:v>
                </c:pt>
                <c:pt idx="2">
                  <c:v>0.3</c:v>
                </c:pt>
                <c:pt idx="3">
                  <c:v>0.38</c:v>
                </c:pt>
                <c:pt idx="4">
                  <c:v>0.44</c:v>
                </c:pt>
                <c:pt idx="5">
                  <c:v>0.41</c:v>
                </c:pt>
                <c:pt idx="6">
                  <c:v>0.42</c:v>
                </c:pt>
                <c:pt idx="7">
                  <c:v>0.42</c:v>
                </c:pt>
                <c:pt idx="8">
                  <c:v>0.42</c:v>
                </c:pt>
                <c:pt idx="9">
                  <c:v>0.42</c:v>
                </c:pt>
                <c:pt idx="10">
                  <c:v>0.4</c:v>
                </c:pt>
                <c:pt idx="11">
                  <c:v>0.4</c:v>
                </c:pt>
                <c:pt idx="12">
                  <c:v>0.39718305613024435</c:v>
                </c:pt>
                <c:pt idx="13">
                  <c:v>0.36122900024705201</c:v>
                </c:pt>
                <c:pt idx="14">
                  <c:v>0.38619999999999999</c:v>
                </c:pt>
                <c:pt idx="15">
                  <c:v>0.40762803963882599</c:v>
                </c:pt>
                <c:pt idx="16">
                  <c:v>0.47399999999999998</c:v>
                </c:pt>
                <c:pt idx="17">
                  <c:v>0.503</c:v>
                </c:pt>
                <c:pt idx="18">
                  <c:v>0.37</c:v>
                </c:pt>
                <c:pt idx="19">
                  <c:v>0.39</c:v>
                </c:pt>
                <c:pt idx="20">
                  <c:v>0.38</c:v>
                </c:pt>
                <c:pt idx="21">
                  <c:v>0.33</c:v>
                </c:pt>
                <c:pt idx="22">
                  <c:v>0.32</c:v>
                </c:pt>
                <c:pt idx="23">
                  <c:v>0.35</c:v>
                </c:pt>
              </c:numCache>
            </c:numRef>
          </c:val>
          <c:smooth val="0"/>
          <c:extLst>
            <c:ext xmlns:c16="http://schemas.microsoft.com/office/drawing/2014/chart" uri="{C3380CC4-5D6E-409C-BE32-E72D297353CC}">
              <c16:uniqueId val="{00000004-7D5E-45BC-A0A0-FB7879870C60}"/>
            </c:ext>
          </c:extLst>
        </c:ser>
        <c:dLbls>
          <c:showLegendKey val="0"/>
          <c:showVal val="0"/>
          <c:showCatName val="0"/>
          <c:showSerName val="0"/>
          <c:showPercent val="0"/>
          <c:showBubbleSize val="0"/>
        </c:dLbls>
        <c:marker val="1"/>
        <c:smooth val="0"/>
        <c:axId val="112514944"/>
        <c:axId val="112516480"/>
      </c:lineChart>
      <c:catAx>
        <c:axId val="112514944"/>
        <c:scaling>
          <c:orientation val="minMax"/>
        </c:scaling>
        <c:delete val="0"/>
        <c:axPos val="b"/>
        <c:numFmt formatCode="0" sourceLinked="1"/>
        <c:majorTickMark val="out"/>
        <c:minorTickMark val="none"/>
        <c:tickLblPos val="nextTo"/>
        <c:crossAx val="112516480"/>
        <c:crosses val="autoZero"/>
        <c:auto val="1"/>
        <c:lblAlgn val="ctr"/>
        <c:lblOffset val="100"/>
        <c:noMultiLvlLbl val="0"/>
      </c:catAx>
      <c:valAx>
        <c:axId val="112516480"/>
        <c:scaling>
          <c:orientation val="minMax"/>
        </c:scaling>
        <c:delete val="0"/>
        <c:axPos val="l"/>
        <c:majorGridlines/>
        <c:numFmt formatCode="#%" sourceLinked="1"/>
        <c:majorTickMark val="out"/>
        <c:minorTickMark val="none"/>
        <c:tickLblPos val="nextTo"/>
        <c:crossAx val="112514944"/>
        <c:crosses val="autoZero"/>
        <c:crossBetween val="between"/>
      </c:valAx>
    </c:plotArea>
    <c:plotVisOnly val="1"/>
    <c:dispBlanksAs val="gap"/>
    <c:showDLblsOverMax val="0"/>
  </c:chart>
  <c:txPr>
    <a:bodyPr/>
    <a:lstStyle/>
    <a:p>
      <a:pPr>
        <a:defRPr sz="15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183699308685416E-2"/>
          <c:y val="4.4540542483444773E-2"/>
          <c:w val="0.92581630069131449"/>
          <c:h val="0.78760142870874605"/>
        </c:manualLayout>
      </c:layout>
      <c:barChart>
        <c:barDir val="col"/>
        <c:grouping val="clustered"/>
        <c:varyColors val="0"/>
        <c:ser>
          <c:idx val="0"/>
          <c:order val="0"/>
          <c:tx>
            <c:strRef>
              <c:f>Sheet1!$B$1</c:f>
              <c:strCache>
                <c:ptCount val="1"/>
                <c:pt idx="0">
                  <c:v>Compradores por primera vez</c:v>
                </c:pt>
              </c:strCache>
            </c:strRef>
          </c:tx>
          <c:spPr>
            <a:solidFill>
              <a:schemeClr val="accent6"/>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hade val="95000"/>
                          <a:satMod val="105000"/>
                        </a:schemeClr>
                      </a:solidFill>
                      <a:prstDash val="solid"/>
                      <a:round/>
                    </a:ln>
                    <a:effectLst/>
                  </c:spPr>
                </c15:leaderLines>
              </c:ext>
            </c:extLst>
          </c:dLbls>
          <c:cat>
            <c:numRef>
              <c:f>Sheet1!$A$2:$A$8</c:f>
              <c:numCache>
                <c:formatCode>General</c:formatCode>
                <c:ptCount val="7"/>
                <c:pt idx="0">
                  <c:v>2010</c:v>
                </c:pt>
                <c:pt idx="1">
                  <c:v>2011</c:v>
                </c:pt>
                <c:pt idx="2">
                  <c:v>2012</c:v>
                </c:pt>
                <c:pt idx="3">
                  <c:v>2013</c:v>
                </c:pt>
                <c:pt idx="4">
                  <c:v>2014</c:v>
                </c:pt>
                <c:pt idx="5">
                  <c:v>2015</c:v>
                </c:pt>
                <c:pt idx="6">
                  <c:v>2016</c:v>
                </c:pt>
              </c:numCache>
            </c:numRef>
          </c:cat>
          <c:val>
            <c:numRef>
              <c:f>Sheet1!$B$2:$B$8</c:f>
              <c:numCache>
                <c:formatCode>0%</c:formatCode>
                <c:ptCount val="7"/>
                <c:pt idx="0">
                  <c:v>0.16</c:v>
                </c:pt>
                <c:pt idx="1">
                  <c:v>0.17</c:v>
                </c:pt>
                <c:pt idx="2">
                  <c:v>0.17</c:v>
                </c:pt>
                <c:pt idx="3">
                  <c:v>0.2</c:v>
                </c:pt>
                <c:pt idx="4">
                  <c:v>0.23</c:v>
                </c:pt>
                <c:pt idx="5">
                  <c:v>0.25</c:v>
                </c:pt>
                <c:pt idx="6">
                  <c:v>0.26</c:v>
                </c:pt>
              </c:numCache>
            </c:numRef>
          </c:val>
          <c:extLst>
            <c:ext xmlns:c16="http://schemas.microsoft.com/office/drawing/2014/chart" uri="{C3380CC4-5D6E-409C-BE32-E72D297353CC}">
              <c16:uniqueId val="{00000000-D577-45AB-9AD4-B69C1740AC7E}"/>
            </c:ext>
          </c:extLst>
        </c:ser>
        <c:ser>
          <c:idx val="1"/>
          <c:order val="1"/>
          <c:tx>
            <c:strRef>
              <c:f>Sheet1!$C$1</c:f>
              <c:strCache>
                <c:ptCount val="1"/>
                <c:pt idx="0">
                  <c:v>Compradores que repiten</c:v>
                </c:pt>
              </c:strCache>
            </c:strRef>
          </c:tx>
          <c:spPr>
            <a:solidFill>
              <a:schemeClr val="accent5"/>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hade val="95000"/>
                          <a:satMod val="105000"/>
                        </a:schemeClr>
                      </a:solidFill>
                      <a:prstDash val="solid"/>
                      <a:round/>
                    </a:ln>
                    <a:effectLst/>
                  </c:spPr>
                </c15:leaderLines>
              </c:ext>
            </c:extLst>
          </c:dLbls>
          <c:cat>
            <c:numRef>
              <c:f>Sheet1!$A$2:$A$8</c:f>
              <c:numCache>
                <c:formatCode>General</c:formatCode>
                <c:ptCount val="7"/>
                <c:pt idx="0">
                  <c:v>2010</c:v>
                </c:pt>
                <c:pt idx="1">
                  <c:v>2011</c:v>
                </c:pt>
                <c:pt idx="2">
                  <c:v>2012</c:v>
                </c:pt>
                <c:pt idx="3">
                  <c:v>2013</c:v>
                </c:pt>
                <c:pt idx="4">
                  <c:v>2014</c:v>
                </c:pt>
                <c:pt idx="5">
                  <c:v>2015</c:v>
                </c:pt>
                <c:pt idx="6">
                  <c:v>2016</c:v>
                </c:pt>
              </c:numCache>
            </c:numRef>
          </c:cat>
          <c:val>
            <c:numRef>
              <c:f>Sheet1!$C$2:$C$8</c:f>
              <c:numCache>
                <c:formatCode>0%</c:formatCode>
                <c:ptCount val="7"/>
                <c:pt idx="0">
                  <c:v>0.05</c:v>
                </c:pt>
                <c:pt idx="1">
                  <c:v>0.05</c:v>
                </c:pt>
                <c:pt idx="2">
                  <c:v>7.0000000000000007E-2</c:v>
                </c:pt>
                <c:pt idx="3">
                  <c:v>7.0000000000000007E-2</c:v>
                </c:pt>
                <c:pt idx="4">
                  <c:v>7.0000000000000007E-2</c:v>
                </c:pt>
                <c:pt idx="5">
                  <c:v>7.0000000000000007E-2</c:v>
                </c:pt>
                <c:pt idx="6">
                  <c:v>0.06</c:v>
                </c:pt>
              </c:numCache>
            </c:numRef>
          </c:val>
          <c:extLst>
            <c:ext xmlns:c16="http://schemas.microsoft.com/office/drawing/2014/chart" uri="{C3380CC4-5D6E-409C-BE32-E72D297353CC}">
              <c16:uniqueId val="{00000001-D577-45AB-9AD4-B69C1740AC7E}"/>
            </c:ext>
          </c:extLst>
        </c:ser>
        <c:dLbls>
          <c:showLegendKey val="0"/>
          <c:showVal val="0"/>
          <c:showCatName val="0"/>
          <c:showSerName val="0"/>
          <c:showPercent val="0"/>
          <c:showBubbleSize val="0"/>
        </c:dLbls>
        <c:gapWidth val="150"/>
        <c:axId val="59734272"/>
        <c:axId val="59756544"/>
      </c:barChart>
      <c:catAx>
        <c:axId val="59734272"/>
        <c:scaling>
          <c:orientation val="minMax"/>
        </c:scaling>
        <c:delete val="0"/>
        <c:axPos val="b"/>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mn-ea"/>
                <a:cs typeface="+mn-cs"/>
              </a:defRPr>
            </a:pPr>
            <a:endParaRPr lang="en-US"/>
          </a:p>
        </c:txPr>
        <c:crossAx val="59756544"/>
        <c:crosses val="autoZero"/>
        <c:auto val="0"/>
        <c:lblAlgn val="ctr"/>
        <c:lblOffset val="100"/>
        <c:noMultiLvlLbl val="0"/>
      </c:catAx>
      <c:valAx>
        <c:axId val="59756544"/>
        <c:scaling>
          <c:orientation val="minMax"/>
        </c:scaling>
        <c:delete val="0"/>
        <c:axPos val="l"/>
        <c:majorGridlines>
          <c:spPr>
            <a:ln w="9525" cap="flat" cmpd="sng" algn="ctr">
              <a:solidFill>
                <a:schemeClr val="bg1">
                  <a:lumMod val="50000"/>
                </a:schemeClr>
              </a:solidFill>
              <a:prstDash val="solid"/>
              <a:round/>
            </a:ln>
            <a:effectLst/>
          </c:spPr>
        </c:majorGridlines>
        <c:numFmt formatCode="0%" sourceLinked="1"/>
        <c:majorTickMark val="out"/>
        <c:minorTickMark val="none"/>
        <c:tickLblPos val="nextTo"/>
        <c:spPr>
          <a:noFill/>
          <a:ln w="9525" cap="flat" cmpd="sng" algn="ctr">
            <a:no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59734272"/>
        <c:crosses val="autoZero"/>
        <c:crossBetween val="between"/>
        <c:majorUnit val="0.1"/>
      </c:valAx>
      <c:spPr>
        <a:noFill/>
        <a:ln>
          <a:noFill/>
        </a:ln>
        <a:effectLst/>
      </c:spPr>
    </c:plotArea>
    <c:legend>
      <c:legendPos val="t"/>
      <c:layout>
        <c:manualLayout>
          <c:xMode val="edge"/>
          <c:yMode val="edge"/>
          <c:x val="2.1955232487395586E-5"/>
          <c:y val="0.92603538556765974"/>
          <c:w val="0.94703181128022795"/>
          <c:h val="7.1384300921296814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5.8874872894533359E-2"/>
          <c:y val="3.9428866821812847E-2"/>
          <c:w val="0.94112512710546659"/>
          <c:h val="0.79419035948700967"/>
        </c:manualLayout>
      </c:layout>
      <c:bar3DChart>
        <c:barDir val="col"/>
        <c:grouping val="clustered"/>
        <c:varyColors val="0"/>
        <c:ser>
          <c:idx val="0"/>
          <c:order val="0"/>
          <c:tx>
            <c:strRef>
              <c:f>Sheet1!$B$1</c:f>
              <c:strCache>
                <c:ptCount val="1"/>
                <c:pt idx="0">
                  <c:v>Series 1</c:v>
                </c:pt>
              </c:strCache>
            </c:strRef>
          </c:tx>
          <c:invertIfNegative val="0"/>
          <c:dLbls>
            <c:spPr>
              <a:noFill/>
              <a:ln>
                <a:noFill/>
              </a:ln>
              <a:effectLst/>
            </c:spPr>
            <c:txPr>
              <a:bodyPr wrap="square" lIns="38100" tIns="19050" rIns="38100" bIns="19050" anchor="ctr">
                <a:spAutoFit/>
              </a:bodyPr>
              <a:lstStyle/>
              <a:p>
                <a:pPr>
                  <a:defRPr sz="15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Si </c:v>
                </c:pt>
                <c:pt idx="1">
                  <c:v>Sin impacto</c:v>
                </c:pt>
                <c:pt idx="2">
                  <c:v>Recibe ayudas</c:v>
                </c:pt>
                <c:pt idx="3">
                  <c:v>No sabe</c:v>
                </c:pt>
                <c:pt idx="4">
                  <c:v>No quiere ser propietario</c:v>
                </c:pt>
              </c:strCache>
            </c:strRef>
          </c:cat>
          <c:val>
            <c:numRef>
              <c:f>Sheet1!$B$2:$B$6</c:f>
              <c:numCache>
                <c:formatCode>#"%"</c:formatCode>
                <c:ptCount val="5"/>
                <c:pt idx="0">
                  <c:v>70.900000000000006</c:v>
                </c:pt>
                <c:pt idx="1">
                  <c:v>4.5999999999999996</c:v>
                </c:pt>
                <c:pt idx="2">
                  <c:v>2.2999999999999998</c:v>
                </c:pt>
                <c:pt idx="3">
                  <c:v>12.7</c:v>
                </c:pt>
                <c:pt idx="4">
                  <c:v>9.5</c:v>
                </c:pt>
              </c:numCache>
            </c:numRef>
          </c:val>
          <c:extLst>
            <c:ext xmlns:c16="http://schemas.microsoft.com/office/drawing/2014/chart" uri="{C3380CC4-5D6E-409C-BE32-E72D297353CC}">
              <c16:uniqueId val="{00000000-CCED-4EE9-838B-9E5F87110F98}"/>
            </c:ext>
          </c:extLst>
        </c:ser>
        <c:dLbls>
          <c:showLegendKey val="0"/>
          <c:showVal val="0"/>
          <c:showCatName val="0"/>
          <c:showSerName val="0"/>
          <c:showPercent val="0"/>
          <c:showBubbleSize val="0"/>
        </c:dLbls>
        <c:gapWidth val="150"/>
        <c:shape val="cylinder"/>
        <c:axId val="42480000"/>
        <c:axId val="42481536"/>
        <c:axId val="0"/>
      </c:bar3DChart>
      <c:catAx>
        <c:axId val="42480000"/>
        <c:scaling>
          <c:orientation val="minMax"/>
        </c:scaling>
        <c:delete val="0"/>
        <c:axPos val="b"/>
        <c:numFmt formatCode="General" sourceLinked="0"/>
        <c:majorTickMark val="out"/>
        <c:minorTickMark val="none"/>
        <c:tickLblPos val="nextTo"/>
        <c:txPr>
          <a:bodyPr/>
          <a:lstStyle/>
          <a:p>
            <a:pPr>
              <a:defRPr sz="1500"/>
            </a:pPr>
            <a:endParaRPr lang="en-US"/>
          </a:p>
        </c:txPr>
        <c:crossAx val="42481536"/>
        <c:crosses val="autoZero"/>
        <c:auto val="1"/>
        <c:lblAlgn val="ctr"/>
        <c:lblOffset val="100"/>
        <c:noMultiLvlLbl val="0"/>
      </c:catAx>
      <c:valAx>
        <c:axId val="42481536"/>
        <c:scaling>
          <c:orientation val="minMax"/>
        </c:scaling>
        <c:delete val="0"/>
        <c:axPos val="l"/>
        <c:majorGridlines/>
        <c:numFmt formatCode="#&quot;%&quot;" sourceLinked="1"/>
        <c:majorTickMark val="out"/>
        <c:minorTickMark val="none"/>
        <c:tickLblPos val="nextTo"/>
        <c:txPr>
          <a:bodyPr/>
          <a:lstStyle/>
          <a:p>
            <a:pPr>
              <a:defRPr sz="1500"/>
            </a:pPr>
            <a:endParaRPr lang="en-US"/>
          </a:p>
        </c:txPr>
        <c:crossAx val="42480000"/>
        <c:crosses val="autoZero"/>
        <c:crossBetween val="between"/>
      </c:valAx>
    </c:plotArea>
    <c:plotVisOnly val="1"/>
    <c:dispBlanksAs val="gap"/>
    <c:showDLblsOverMax val="0"/>
  </c:chart>
  <c:txPr>
    <a:bodyPr/>
    <a:lstStyle/>
    <a:p>
      <a:pPr>
        <a:defRPr sz="1800" b="1"/>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26">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3">
      <a:schemeClr val="dk1"/>
    </cs:effectRef>
    <cs:fontRef idx="minor">
      <a:schemeClr val="tx1"/>
    </cs:fontRef>
  </cs:dataPoint>
  <cs:dataPoint3D>
    <cs:lnRef idx="0"/>
    <cs:fillRef idx="3">
      <cs:styleClr val="auto"/>
    </cs:fillRef>
    <cs:effectRef idx="3">
      <a:schemeClr val="dk1"/>
    </cs:effectRef>
    <cs:fontRef idx="minor">
      <a:schemeClr val="tx1"/>
    </cs:fontRef>
  </cs:dataPoint3D>
  <cs:dataPointLine>
    <cs:lnRef idx="1">
      <cs:styleClr val="auto"/>
    </cs:lnRef>
    <cs:lineWidthScale>7</cs:lineWidthScale>
    <cs:fillRef idx="0"/>
    <cs:effectRef idx="0"/>
    <cs:fontRef idx="minor">
      <a:schemeClr val="tx1"/>
    </cs:fontRef>
    <cs:spPr>
      <a:ln cap="rnd">
        <a:round/>
      </a:ln>
    </cs:spPr>
  </cs:dataPointLine>
  <cs:dataPointMarker>
    <cs:lnRef idx="1">
      <cs:styleClr val="auto"/>
    </cs:lnRef>
    <cs:fillRef idx="3">
      <cs:styleClr val="auto"/>
    </cs:fillRef>
    <cs:effectRef idx="3">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3">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3">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10">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1">
      <a:schemeClr val="lt1"/>
    </cs:lnRef>
    <cs:fillRef idx="1">
      <cs:styleClr val="auto"/>
    </cs:fillRef>
    <cs:effectRef idx="1">
      <a:schemeClr val="dk1"/>
    </cs:effectRef>
    <cs:fontRef idx="minor">
      <a:schemeClr val="tx1"/>
    </cs:fontRef>
    <cs:spPr>
      <a:ln>
        <a:round/>
      </a:ln>
    </cs:spPr>
  </cs:dataPoint>
  <cs:dataPoint3D>
    <cs:lnRef idx="1">
      <a:schemeClr val="lt1"/>
    </cs:lnRef>
    <cs:fillRef idx="1">
      <cs:styleClr val="auto"/>
    </cs:fillRef>
    <cs:effectRef idx="1">
      <a:schemeClr val="dk1"/>
    </cs:effectRef>
    <cs:fontRef idx="minor">
      <a:schemeClr val="tx1"/>
    </cs:fontRef>
    <cs:spPr>
      <a:ln>
        <a:round/>
      </a:ln>
    </cs:spPr>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1">
      <cs:styleClr val="auto"/>
    </cs:fillRef>
    <cs:effectRef idx="1">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1">
      <a:schemeClr val="dk1"/>
    </cs:effectRef>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1">
      <a:schemeClr val="dk1"/>
    </cs:effectRef>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BFE179-8E54-413F-8E78-E3665B1AE8F6}" type="doc">
      <dgm:prSet loTypeId="urn:microsoft.com/office/officeart/2005/8/layout/hProcess9" loCatId="process" qsTypeId="urn:microsoft.com/office/officeart/2005/8/quickstyle/simple5" qsCatId="simple" csTypeId="urn:microsoft.com/office/officeart/2005/8/colors/colorful4" csCatId="colorful" phldr="1"/>
      <dgm:spPr/>
    </dgm:pt>
    <dgm:pt modelId="{BB1D65DA-345F-4E4E-BDBC-BC0C416D3FD1}">
      <dgm:prSet phldrT="[Text]"/>
      <dgm:spPr/>
      <dgm:t>
        <a:bodyPr/>
        <a:lstStyle/>
        <a:p>
          <a:r>
            <a:rPr lang="en-US" b="1" dirty="0"/>
            <a:t>Los </a:t>
          </a:r>
          <a:r>
            <a:rPr lang="en-US" b="1" dirty="0" err="1"/>
            <a:t>Millenials</a:t>
          </a:r>
          <a:r>
            <a:rPr lang="en-US" b="1" dirty="0"/>
            <a:t> no </a:t>
          </a:r>
          <a:r>
            <a:rPr lang="en-US" b="1" dirty="0" err="1"/>
            <a:t>quieren</a:t>
          </a:r>
          <a:r>
            <a:rPr lang="en-US" b="1" dirty="0"/>
            <a:t> </a:t>
          </a:r>
          <a:r>
            <a:rPr lang="en-US" b="1" dirty="0" err="1"/>
            <a:t>comprar</a:t>
          </a:r>
          <a:r>
            <a:rPr lang="en-US" b="1" dirty="0"/>
            <a:t> NADA</a:t>
          </a:r>
        </a:p>
      </dgm:t>
    </dgm:pt>
    <dgm:pt modelId="{71EF9460-04DD-49D9-8B1B-08DB87AD551E}" type="parTrans" cxnId="{760E30E1-C9E3-41AC-922B-3ECEE7207366}">
      <dgm:prSet/>
      <dgm:spPr/>
      <dgm:t>
        <a:bodyPr/>
        <a:lstStyle/>
        <a:p>
          <a:endParaRPr lang="en-US" b="1"/>
        </a:p>
      </dgm:t>
    </dgm:pt>
    <dgm:pt modelId="{7A5DCFC2-EEC0-4223-A8A8-1D78DA6AB483}" type="sibTrans" cxnId="{760E30E1-C9E3-41AC-922B-3ECEE7207366}">
      <dgm:prSet/>
      <dgm:spPr/>
      <dgm:t>
        <a:bodyPr/>
        <a:lstStyle/>
        <a:p>
          <a:endParaRPr lang="en-US" b="1"/>
        </a:p>
      </dgm:t>
    </dgm:pt>
    <dgm:pt modelId="{50AEAD50-1439-40E4-843B-90F3604E19C5}">
      <dgm:prSet phldrT="[Text]"/>
      <dgm:spPr/>
      <dgm:t>
        <a:bodyPr/>
        <a:lstStyle/>
        <a:p>
          <a:r>
            <a:rPr lang="en-US" dirty="0" err="1"/>
            <a:t>Centros</a:t>
          </a:r>
          <a:r>
            <a:rPr lang="en-US" dirty="0"/>
            <a:t> </a:t>
          </a:r>
          <a:r>
            <a:rPr lang="en-US" dirty="0" err="1"/>
            <a:t>Urbanos</a:t>
          </a:r>
          <a:r>
            <a:rPr lang="en-US" dirty="0"/>
            <a:t> vs. </a:t>
          </a:r>
          <a:r>
            <a:rPr lang="en-US"/>
            <a:t>periferia</a:t>
          </a:r>
          <a:endParaRPr lang="en-US" b="1" dirty="0"/>
        </a:p>
      </dgm:t>
    </dgm:pt>
    <dgm:pt modelId="{A8C9F08C-95E2-46CF-85C9-9C23C2B0E4CB}" type="parTrans" cxnId="{7C06E03C-C5E7-4290-947D-6EC64BD3A4BD}">
      <dgm:prSet/>
      <dgm:spPr/>
      <dgm:t>
        <a:bodyPr/>
        <a:lstStyle/>
        <a:p>
          <a:endParaRPr lang="en-US" b="1"/>
        </a:p>
      </dgm:t>
    </dgm:pt>
    <dgm:pt modelId="{C11FC814-9279-4D48-A5A1-A493E6772CA6}" type="sibTrans" cxnId="{7C06E03C-C5E7-4290-947D-6EC64BD3A4BD}">
      <dgm:prSet/>
      <dgm:spPr/>
      <dgm:t>
        <a:bodyPr/>
        <a:lstStyle/>
        <a:p>
          <a:endParaRPr lang="en-US" b="1"/>
        </a:p>
      </dgm:t>
    </dgm:pt>
    <dgm:pt modelId="{6ADB13A0-22C1-460D-A3E8-6FDAA026B3BE}">
      <dgm:prSet phldrT="[Text]"/>
      <dgm:spPr/>
      <dgm:t>
        <a:bodyPr/>
        <a:lstStyle/>
        <a:p>
          <a:r>
            <a:rPr lang="en-US" b="1" dirty="0"/>
            <a:t>La </a:t>
          </a:r>
          <a:r>
            <a:rPr lang="en-US" b="1" dirty="0" err="1"/>
            <a:t>compra</a:t>
          </a:r>
          <a:r>
            <a:rPr lang="en-US" b="1" dirty="0"/>
            <a:t> de </a:t>
          </a:r>
          <a:r>
            <a:rPr lang="en-US" b="1" dirty="0" err="1"/>
            <a:t>vivienda</a:t>
          </a:r>
          <a:r>
            <a:rPr lang="en-US" b="1" dirty="0"/>
            <a:t> se </a:t>
          </a:r>
          <a:r>
            <a:rPr lang="en-US" b="1" dirty="0" err="1"/>
            <a:t>hace</a:t>
          </a:r>
          <a:r>
            <a:rPr lang="en-US" b="1" dirty="0"/>
            <a:t> </a:t>
          </a:r>
          <a:r>
            <a:rPr lang="en-US" b="1" dirty="0" err="1"/>
            <a:t>por</a:t>
          </a:r>
          <a:r>
            <a:rPr lang="en-US" b="1" dirty="0"/>
            <a:t> internet</a:t>
          </a:r>
        </a:p>
      </dgm:t>
    </dgm:pt>
    <dgm:pt modelId="{57DC5F50-AA7B-4B64-AAEF-B075DB47CCEB}" type="parTrans" cxnId="{BDDAC0DF-CD62-404B-8CC3-ACD450D0583B}">
      <dgm:prSet/>
      <dgm:spPr/>
      <dgm:t>
        <a:bodyPr/>
        <a:lstStyle/>
        <a:p>
          <a:endParaRPr lang="en-US" b="1"/>
        </a:p>
      </dgm:t>
    </dgm:pt>
    <dgm:pt modelId="{13CE79FD-5D31-444C-8D3B-C5383DC2CD42}" type="sibTrans" cxnId="{BDDAC0DF-CD62-404B-8CC3-ACD450D0583B}">
      <dgm:prSet/>
      <dgm:spPr/>
      <dgm:t>
        <a:bodyPr/>
        <a:lstStyle/>
        <a:p>
          <a:endParaRPr lang="en-US" b="1"/>
        </a:p>
      </dgm:t>
    </dgm:pt>
    <dgm:pt modelId="{0ECBF4ED-D9BB-4F1D-94D1-3B5B0663562A}" type="pres">
      <dgm:prSet presAssocID="{93BFE179-8E54-413F-8E78-E3665B1AE8F6}" presName="CompostProcess" presStyleCnt="0">
        <dgm:presLayoutVars>
          <dgm:dir/>
          <dgm:resizeHandles val="exact"/>
        </dgm:presLayoutVars>
      </dgm:prSet>
      <dgm:spPr/>
    </dgm:pt>
    <dgm:pt modelId="{1EEE39F2-3F99-4BF5-A454-E696206F4D99}" type="pres">
      <dgm:prSet presAssocID="{93BFE179-8E54-413F-8E78-E3665B1AE8F6}" presName="arrow" presStyleLbl="bgShp" presStyleIdx="0" presStyleCnt="1"/>
      <dgm:spPr/>
    </dgm:pt>
    <dgm:pt modelId="{3733C93A-8C04-4D48-87DD-BF0960398E43}" type="pres">
      <dgm:prSet presAssocID="{93BFE179-8E54-413F-8E78-E3665B1AE8F6}" presName="linearProcess" presStyleCnt="0"/>
      <dgm:spPr/>
    </dgm:pt>
    <dgm:pt modelId="{DCB51D82-DB39-43B2-9572-137F283E7235}" type="pres">
      <dgm:prSet presAssocID="{BB1D65DA-345F-4E4E-BDBC-BC0C416D3FD1}" presName="textNode" presStyleLbl="node1" presStyleIdx="0" presStyleCnt="3">
        <dgm:presLayoutVars>
          <dgm:bulletEnabled val="1"/>
        </dgm:presLayoutVars>
      </dgm:prSet>
      <dgm:spPr/>
    </dgm:pt>
    <dgm:pt modelId="{DC81D48C-8B89-408E-9E5A-0A92D8F7F5F5}" type="pres">
      <dgm:prSet presAssocID="{7A5DCFC2-EEC0-4223-A8A8-1D78DA6AB483}" presName="sibTrans" presStyleCnt="0"/>
      <dgm:spPr/>
    </dgm:pt>
    <dgm:pt modelId="{24B51F6F-A622-48F2-B206-F6D7B3DE0367}" type="pres">
      <dgm:prSet presAssocID="{50AEAD50-1439-40E4-843B-90F3604E19C5}" presName="textNode" presStyleLbl="node1" presStyleIdx="1" presStyleCnt="3">
        <dgm:presLayoutVars>
          <dgm:bulletEnabled val="1"/>
        </dgm:presLayoutVars>
      </dgm:prSet>
      <dgm:spPr/>
    </dgm:pt>
    <dgm:pt modelId="{D32C50DE-50D8-45ED-92F4-6793729F1091}" type="pres">
      <dgm:prSet presAssocID="{C11FC814-9279-4D48-A5A1-A493E6772CA6}" presName="sibTrans" presStyleCnt="0"/>
      <dgm:spPr/>
    </dgm:pt>
    <dgm:pt modelId="{2632BF6A-AC14-4541-B55F-F19B61F4735A}" type="pres">
      <dgm:prSet presAssocID="{6ADB13A0-22C1-460D-A3E8-6FDAA026B3BE}" presName="textNode" presStyleLbl="node1" presStyleIdx="2" presStyleCnt="3">
        <dgm:presLayoutVars>
          <dgm:bulletEnabled val="1"/>
        </dgm:presLayoutVars>
      </dgm:prSet>
      <dgm:spPr/>
    </dgm:pt>
  </dgm:ptLst>
  <dgm:cxnLst>
    <dgm:cxn modelId="{45C68A14-AB6E-49B3-848A-A57191C9592E}" type="presOf" srcId="{50AEAD50-1439-40E4-843B-90F3604E19C5}" destId="{24B51F6F-A622-48F2-B206-F6D7B3DE0367}" srcOrd="0" destOrd="0" presId="urn:microsoft.com/office/officeart/2005/8/layout/hProcess9"/>
    <dgm:cxn modelId="{7C06E03C-C5E7-4290-947D-6EC64BD3A4BD}" srcId="{93BFE179-8E54-413F-8E78-E3665B1AE8F6}" destId="{50AEAD50-1439-40E4-843B-90F3604E19C5}" srcOrd="1" destOrd="0" parTransId="{A8C9F08C-95E2-46CF-85C9-9C23C2B0E4CB}" sibTransId="{C11FC814-9279-4D48-A5A1-A493E6772CA6}"/>
    <dgm:cxn modelId="{6CEF9473-6FB7-4C7A-9E5E-A040061EC9F1}" type="presOf" srcId="{6ADB13A0-22C1-460D-A3E8-6FDAA026B3BE}" destId="{2632BF6A-AC14-4541-B55F-F19B61F4735A}" srcOrd="0" destOrd="0" presId="urn:microsoft.com/office/officeart/2005/8/layout/hProcess9"/>
    <dgm:cxn modelId="{CFFC9181-09B0-47D4-AE3F-C05D3249CEC6}" type="presOf" srcId="{BB1D65DA-345F-4E4E-BDBC-BC0C416D3FD1}" destId="{DCB51D82-DB39-43B2-9572-137F283E7235}" srcOrd="0" destOrd="0" presId="urn:microsoft.com/office/officeart/2005/8/layout/hProcess9"/>
    <dgm:cxn modelId="{808984CC-D8A2-46DA-AED7-375BBAABABF8}" type="presOf" srcId="{93BFE179-8E54-413F-8E78-E3665B1AE8F6}" destId="{0ECBF4ED-D9BB-4F1D-94D1-3B5B0663562A}" srcOrd="0" destOrd="0" presId="urn:microsoft.com/office/officeart/2005/8/layout/hProcess9"/>
    <dgm:cxn modelId="{BDDAC0DF-CD62-404B-8CC3-ACD450D0583B}" srcId="{93BFE179-8E54-413F-8E78-E3665B1AE8F6}" destId="{6ADB13A0-22C1-460D-A3E8-6FDAA026B3BE}" srcOrd="2" destOrd="0" parTransId="{57DC5F50-AA7B-4B64-AAEF-B075DB47CCEB}" sibTransId="{13CE79FD-5D31-444C-8D3B-C5383DC2CD42}"/>
    <dgm:cxn modelId="{760E30E1-C9E3-41AC-922B-3ECEE7207366}" srcId="{93BFE179-8E54-413F-8E78-E3665B1AE8F6}" destId="{BB1D65DA-345F-4E4E-BDBC-BC0C416D3FD1}" srcOrd="0" destOrd="0" parTransId="{71EF9460-04DD-49D9-8B1B-08DB87AD551E}" sibTransId="{7A5DCFC2-EEC0-4223-A8A8-1D78DA6AB483}"/>
    <dgm:cxn modelId="{12F7A305-F89F-4523-8490-9E2F0555B165}" type="presParOf" srcId="{0ECBF4ED-D9BB-4F1D-94D1-3B5B0663562A}" destId="{1EEE39F2-3F99-4BF5-A454-E696206F4D99}" srcOrd="0" destOrd="0" presId="urn:microsoft.com/office/officeart/2005/8/layout/hProcess9"/>
    <dgm:cxn modelId="{D244336C-E2F0-4F1B-8BEB-668654DE3EB4}" type="presParOf" srcId="{0ECBF4ED-D9BB-4F1D-94D1-3B5B0663562A}" destId="{3733C93A-8C04-4D48-87DD-BF0960398E43}" srcOrd="1" destOrd="0" presId="urn:microsoft.com/office/officeart/2005/8/layout/hProcess9"/>
    <dgm:cxn modelId="{2CB540C4-992F-4C9C-95CB-1D3A5FA01CA0}" type="presParOf" srcId="{3733C93A-8C04-4D48-87DD-BF0960398E43}" destId="{DCB51D82-DB39-43B2-9572-137F283E7235}" srcOrd="0" destOrd="0" presId="urn:microsoft.com/office/officeart/2005/8/layout/hProcess9"/>
    <dgm:cxn modelId="{FF3713A1-09FB-4556-A48B-CEBE9F0E4885}" type="presParOf" srcId="{3733C93A-8C04-4D48-87DD-BF0960398E43}" destId="{DC81D48C-8B89-408E-9E5A-0A92D8F7F5F5}" srcOrd="1" destOrd="0" presId="urn:microsoft.com/office/officeart/2005/8/layout/hProcess9"/>
    <dgm:cxn modelId="{3A401F72-D49C-4FF6-A998-FB97962BEEEE}" type="presParOf" srcId="{3733C93A-8C04-4D48-87DD-BF0960398E43}" destId="{24B51F6F-A622-48F2-B206-F6D7B3DE0367}" srcOrd="2" destOrd="0" presId="urn:microsoft.com/office/officeart/2005/8/layout/hProcess9"/>
    <dgm:cxn modelId="{F5069E5B-803E-4B40-AE62-0AFD0176FEB8}" type="presParOf" srcId="{3733C93A-8C04-4D48-87DD-BF0960398E43}" destId="{D32C50DE-50D8-45ED-92F4-6793729F1091}" srcOrd="3" destOrd="0" presId="urn:microsoft.com/office/officeart/2005/8/layout/hProcess9"/>
    <dgm:cxn modelId="{95529640-ED27-416A-80BF-0391392D3CB0}" type="presParOf" srcId="{3733C93A-8C04-4D48-87DD-BF0960398E43}" destId="{2632BF6A-AC14-4541-B55F-F19B61F4735A}"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BFE179-8E54-413F-8E78-E3665B1AE8F6}" type="doc">
      <dgm:prSet loTypeId="urn:microsoft.com/office/officeart/2005/8/layout/hProcess9" loCatId="process" qsTypeId="urn:microsoft.com/office/officeart/2005/8/quickstyle/3d2" qsCatId="3D" csTypeId="urn:microsoft.com/office/officeart/2005/8/colors/colorful5" csCatId="colorful" phldr="1"/>
      <dgm:spPr/>
    </dgm:pt>
    <dgm:pt modelId="{BB1D65DA-345F-4E4E-BDBC-BC0C416D3FD1}">
      <dgm:prSet phldrT="[Text]"/>
      <dgm:spPr/>
      <dgm:t>
        <a:bodyPr/>
        <a:lstStyle/>
        <a:p>
          <a:r>
            <a:rPr lang="en-US" b="1" dirty="0" err="1">
              <a:solidFill>
                <a:schemeClr val="tx1"/>
              </a:solidFill>
            </a:rPr>
            <a:t>Crecimiento</a:t>
          </a:r>
          <a:r>
            <a:rPr lang="en-US" b="1" dirty="0">
              <a:solidFill>
                <a:schemeClr val="tx1"/>
              </a:solidFill>
            </a:rPr>
            <a:t> de las </a:t>
          </a:r>
          <a:r>
            <a:rPr lang="en-US" b="1" dirty="0" err="1">
              <a:solidFill>
                <a:schemeClr val="tx1"/>
              </a:solidFill>
            </a:rPr>
            <a:t>minorías</a:t>
          </a:r>
          <a:endParaRPr lang="en-US" b="1" dirty="0">
            <a:solidFill>
              <a:schemeClr val="tx1"/>
            </a:solidFill>
          </a:endParaRPr>
        </a:p>
      </dgm:t>
    </dgm:pt>
    <dgm:pt modelId="{71EF9460-04DD-49D9-8B1B-08DB87AD551E}" type="parTrans" cxnId="{760E30E1-C9E3-41AC-922B-3ECEE7207366}">
      <dgm:prSet/>
      <dgm:spPr/>
      <dgm:t>
        <a:bodyPr/>
        <a:lstStyle/>
        <a:p>
          <a:endParaRPr lang="en-US" b="1">
            <a:solidFill>
              <a:schemeClr val="tx1"/>
            </a:solidFill>
          </a:endParaRPr>
        </a:p>
      </dgm:t>
    </dgm:pt>
    <dgm:pt modelId="{7A5DCFC2-EEC0-4223-A8A8-1D78DA6AB483}" type="sibTrans" cxnId="{760E30E1-C9E3-41AC-922B-3ECEE7207366}">
      <dgm:prSet/>
      <dgm:spPr/>
      <dgm:t>
        <a:bodyPr/>
        <a:lstStyle/>
        <a:p>
          <a:endParaRPr lang="en-US" b="1">
            <a:solidFill>
              <a:schemeClr val="tx1"/>
            </a:solidFill>
          </a:endParaRPr>
        </a:p>
      </dgm:t>
    </dgm:pt>
    <dgm:pt modelId="{B2B3814E-040F-415A-B975-C89641B28973}">
      <dgm:prSet phldrT="[Text]"/>
      <dgm:spPr/>
      <dgm:t>
        <a:bodyPr/>
        <a:lstStyle/>
        <a:p>
          <a:r>
            <a:rPr lang="en-US" b="1" dirty="0">
              <a:solidFill>
                <a:schemeClr val="tx1"/>
              </a:solidFill>
            </a:rPr>
            <a:t>Los </a:t>
          </a:r>
          <a:r>
            <a:rPr lang="en-US" b="1" dirty="0" err="1">
              <a:solidFill>
                <a:schemeClr val="tx1"/>
              </a:solidFill>
            </a:rPr>
            <a:t>Millenials</a:t>
          </a:r>
          <a:r>
            <a:rPr lang="en-US" b="1" dirty="0">
              <a:solidFill>
                <a:schemeClr val="tx1"/>
              </a:solidFill>
            </a:rPr>
            <a:t> son la </a:t>
          </a:r>
          <a:r>
            <a:rPr lang="en-US" b="1" dirty="0" err="1">
              <a:solidFill>
                <a:schemeClr val="tx1"/>
              </a:solidFill>
            </a:rPr>
            <a:t>generación</a:t>
          </a:r>
          <a:r>
            <a:rPr lang="en-US" b="1" dirty="0">
              <a:solidFill>
                <a:schemeClr val="tx1"/>
              </a:solidFill>
            </a:rPr>
            <a:t> </a:t>
          </a:r>
          <a:r>
            <a:rPr lang="en-US" b="1" dirty="0" err="1">
              <a:solidFill>
                <a:schemeClr val="tx1"/>
              </a:solidFill>
            </a:rPr>
            <a:t>más</a:t>
          </a:r>
          <a:r>
            <a:rPr lang="en-US" b="1" dirty="0">
              <a:solidFill>
                <a:schemeClr val="tx1"/>
              </a:solidFill>
            </a:rPr>
            <a:t> </a:t>
          </a:r>
          <a:r>
            <a:rPr lang="en-US" b="1" dirty="0" err="1">
              <a:solidFill>
                <a:schemeClr val="tx1"/>
              </a:solidFill>
            </a:rPr>
            <a:t>grande</a:t>
          </a:r>
          <a:endParaRPr lang="en-US" b="1" dirty="0">
            <a:solidFill>
              <a:schemeClr val="tx1"/>
            </a:solidFill>
          </a:endParaRPr>
        </a:p>
      </dgm:t>
    </dgm:pt>
    <dgm:pt modelId="{49005EFD-F1E7-4E6B-9862-8BF07994AC05}" type="parTrans" cxnId="{7A5D96C7-0DA0-4227-9679-6D502A956660}">
      <dgm:prSet/>
      <dgm:spPr/>
      <dgm:t>
        <a:bodyPr/>
        <a:lstStyle/>
        <a:p>
          <a:endParaRPr lang="en-US" b="1">
            <a:solidFill>
              <a:schemeClr val="tx1"/>
            </a:solidFill>
          </a:endParaRPr>
        </a:p>
      </dgm:t>
    </dgm:pt>
    <dgm:pt modelId="{C1FEC0D8-ECE7-4108-B4AD-575CF78216B3}" type="sibTrans" cxnId="{7A5D96C7-0DA0-4227-9679-6D502A956660}">
      <dgm:prSet/>
      <dgm:spPr/>
      <dgm:t>
        <a:bodyPr/>
        <a:lstStyle/>
        <a:p>
          <a:endParaRPr lang="en-US" b="1">
            <a:solidFill>
              <a:schemeClr val="tx1"/>
            </a:solidFill>
          </a:endParaRPr>
        </a:p>
      </dgm:t>
    </dgm:pt>
    <dgm:pt modelId="{2D5F07C5-8D96-4A2F-AD61-CFD3C9D1BD8A}">
      <dgm:prSet phldrT="[Text]"/>
      <dgm:spPr/>
      <dgm:t>
        <a:bodyPr/>
        <a:lstStyle/>
        <a:p>
          <a:r>
            <a:rPr lang="en-US" b="1" dirty="0" err="1">
              <a:solidFill>
                <a:schemeClr val="tx1"/>
              </a:solidFill>
            </a:rPr>
            <a:t>Cae</a:t>
          </a:r>
          <a:r>
            <a:rPr lang="en-US" b="1" dirty="0">
              <a:solidFill>
                <a:schemeClr val="tx1"/>
              </a:solidFill>
            </a:rPr>
            <a:t> a </a:t>
          </a:r>
          <a:r>
            <a:rPr lang="en-US" b="1" dirty="0" err="1">
              <a:solidFill>
                <a:schemeClr val="tx1"/>
              </a:solidFill>
            </a:rPr>
            <a:t>tasa</a:t>
          </a:r>
          <a:r>
            <a:rPr lang="en-US" b="1" dirty="0">
              <a:solidFill>
                <a:schemeClr val="tx1"/>
              </a:solidFill>
            </a:rPr>
            <a:t> de </a:t>
          </a:r>
          <a:r>
            <a:rPr lang="en-US" b="1" dirty="0" err="1">
              <a:solidFill>
                <a:schemeClr val="tx1"/>
              </a:solidFill>
            </a:rPr>
            <a:t>matrimonios</a:t>
          </a:r>
          <a:endParaRPr lang="en-US" b="1" dirty="0">
            <a:solidFill>
              <a:schemeClr val="tx1"/>
            </a:solidFill>
          </a:endParaRPr>
        </a:p>
      </dgm:t>
    </dgm:pt>
    <dgm:pt modelId="{20C45B09-DEAD-4BE6-ADAA-B7469CE90ABB}" type="parTrans" cxnId="{5DD6F891-8707-41CA-B758-541E9D219587}">
      <dgm:prSet/>
      <dgm:spPr/>
      <dgm:t>
        <a:bodyPr/>
        <a:lstStyle/>
        <a:p>
          <a:endParaRPr lang="en-US" b="1">
            <a:solidFill>
              <a:schemeClr val="tx1"/>
            </a:solidFill>
          </a:endParaRPr>
        </a:p>
      </dgm:t>
    </dgm:pt>
    <dgm:pt modelId="{E953425F-584D-4CEC-AB5D-9957D1F5D663}" type="sibTrans" cxnId="{5DD6F891-8707-41CA-B758-541E9D219587}">
      <dgm:prSet/>
      <dgm:spPr/>
      <dgm:t>
        <a:bodyPr/>
        <a:lstStyle/>
        <a:p>
          <a:endParaRPr lang="en-US" b="1">
            <a:solidFill>
              <a:schemeClr val="tx1"/>
            </a:solidFill>
          </a:endParaRPr>
        </a:p>
      </dgm:t>
    </dgm:pt>
    <dgm:pt modelId="{0ECBF4ED-D9BB-4F1D-94D1-3B5B0663562A}" type="pres">
      <dgm:prSet presAssocID="{93BFE179-8E54-413F-8E78-E3665B1AE8F6}" presName="CompostProcess" presStyleCnt="0">
        <dgm:presLayoutVars>
          <dgm:dir/>
          <dgm:resizeHandles val="exact"/>
        </dgm:presLayoutVars>
      </dgm:prSet>
      <dgm:spPr/>
    </dgm:pt>
    <dgm:pt modelId="{1EEE39F2-3F99-4BF5-A454-E696206F4D99}" type="pres">
      <dgm:prSet presAssocID="{93BFE179-8E54-413F-8E78-E3665B1AE8F6}" presName="arrow" presStyleLbl="bgShp" presStyleIdx="0" presStyleCnt="1"/>
      <dgm:spPr/>
    </dgm:pt>
    <dgm:pt modelId="{3733C93A-8C04-4D48-87DD-BF0960398E43}" type="pres">
      <dgm:prSet presAssocID="{93BFE179-8E54-413F-8E78-E3665B1AE8F6}" presName="linearProcess" presStyleCnt="0"/>
      <dgm:spPr/>
    </dgm:pt>
    <dgm:pt modelId="{DCB51D82-DB39-43B2-9572-137F283E7235}" type="pres">
      <dgm:prSet presAssocID="{BB1D65DA-345F-4E4E-BDBC-BC0C416D3FD1}" presName="textNode" presStyleLbl="node1" presStyleIdx="0" presStyleCnt="3">
        <dgm:presLayoutVars>
          <dgm:bulletEnabled val="1"/>
        </dgm:presLayoutVars>
      </dgm:prSet>
      <dgm:spPr/>
    </dgm:pt>
    <dgm:pt modelId="{DC81D48C-8B89-408E-9E5A-0A92D8F7F5F5}" type="pres">
      <dgm:prSet presAssocID="{7A5DCFC2-EEC0-4223-A8A8-1D78DA6AB483}" presName="sibTrans" presStyleCnt="0"/>
      <dgm:spPr/>
    </dgm:pt>
    <dgm:pt modelId="{18FD33BB-E45E-4E51-8DC4-6DE99FAEEA9C}" type="pres">
      <dgm:prSet presAssocID="{B2B3814E-040F-415A-B975-C89641B28973}" presName="textNode" presStyleLbl="node1" presStyleIdx="1" presStyleCnt="3">
        <dgm:presLayoutVars>
          <dgm:bulletEnabled val="1"/>
        </dgm:presLayoutVars>
      </dgm:prSet>
      <dgm:spPr/>
    </dgm:pt>
    <dgm:pt modelId="{304207CA-8D42-456C-9E6D-133DE67AF3BD}" type="pres">
      <dgm:prSet presAssocID="{C1FEC0D8-ECE7-4108-B4AD-575CF78216B3}" presName="sibTrans" presStyleCnt="0"/>
      <dgm:spPr/>
    </dgm:pt>
    <dgm:pt modelId="{7DB35A02-CC34-4C5B-AC84-8837CE81E627}" type="pres">
      <dgm:prSet presAssocID="{2D5F07C5-8D96-4A2F-AD61-CFD3C9D1BD8A}" presName="textNode" presStyleLbl="node1" presStyleIdx="2" presStyleCnt="3">
        <dgm:presLayoutVars>
          <dgm:bulletEnabled val="1"/>
        </dgm:presLayoutVars>
      </dgm:prSet>
      <dgm:spPr/>
    </dgm:pt>
  </dgm:ptLst>
  <dgm:cxnLst>
    <dgm:cxn modelId="{5BB6A426-FC43-4908-BFD2-A56C2551ABEA}" type="presOf" srcId="{BB1D65DA-345F-4E4E-BDBC-BC0C416D3FD1}" destId="{DCB51D82-DB39-43B2-9572-137F283E7235}" srcOrd="0" destOrd="0" presId="urn:microsoft.com/office/officeart/2005/8/layout/hProcess9"/>
    <dgm:cxn modelId="{82045439-281B-4867-B945-4AB028A0EF00}" type="presOf" srcId="{B2B3814E-040F-415A-B975-C89641B28973}" destId="{18FD33BB-E45E-4E51-8DC4-6DE99FAEEA9C}" srcOrd="0" destOrd="0" presId="urn:microsoft.com/office/officeart/2005/8/layout/hProcess9"/>
    <dgm:cxn modelId="{82A95F70-32C1-4375-9639-FE27ADD81984}" type="presOf" srcId="{2D5F07C5-8D96-4A2F-AD61-CFD3C9D1BD8A}" destId="{7DB35A02-CC34-4C5B-AC84-8837CE81E627}" srcOrd="0" destOrd="0" presId="urn:microsoft.com/office/officeart/2005/8/layout/hProcess9"/>
    <dgm:cxn modelId="{D4D8CD77-5AD0-4F0C-88E5-85AFF8C03340}" type="presOf" srcId="{93BFE179-8E54-413F-8E78-E3665B1AE8F6}" destId="{0ECBF4ED-D9BB-4F1D-94D1-3B5B0663562A}" srcOrd="0" destOrd="0" presId="urn:microsoft.com/office/officeart/2005/8/layout/hProcess9"/>
    <dgm:cxn modelId="{5DD6F891-8707-41CA-B758-541E9D219587}" srcId="{93BFE179-8E54-413F-8E78-E3665B1AE8F6}" destId="{2D5F07C5-8D96-4A2F-AD61-CFD3C9D1BD8A}" srcOrd="2" destOrd="0" parTransId="{20C45B09-DEAD-4BE6-ADAA-B7469CE90ABB}" sibTransId="{E953425F-584D-4CEC-AB5D-9957D1F5D663}"/>
    <dgm:cxn modelId="{7A5D96C7-0DA0-4227-9679-6D502A956660}" srcId="{93BFE179-8E54-413F-8E78-E3665B1AE8F6}" destId="{B2B3814E-040F-415A-B975-C89641B28973}" srcOrd="1" destOrd="0" parTransId="{49005EFD-F1E7-4E6B-9862-8BF07994AC05}" sibTransId="{C1FEC0D8-ECE7-4108-B4AD-575CF78216B3}"/>
    <dgm:cxn modelId="{760E30E1-C9E3-41AC-922B-3ECEE7207366}" srcId="{93BFE179-8E54-413F-8E78-E3665B1AE8F6}" destId="{BB1D65DA-345F-4E4E-BDBC-BC0C416D3FD1}" srcOrd="0" destOrd="0" parTransId="{71EF9460-04DD-49D9-8B1B-08DB87AD551E}" sibTransId="{7A5DCFC2-EEC0-4223-A8A8-1D78DA6AB483}"/>
    <dgm:cxn modelId="{102B1995-FCDB-4160-92DD-E10AB703EC38}" type="presParOf" srcId="{0ECBF4ED-D9BB-4F1D-94D1-3B5B0663562A}" destId="{1EEE39F2-3F99-4BF5-A454-E696206F4D99}" srcOrd="0" destOrd="0" presId="urn:microsoft.com/office/officeart/2005/8/layout/hProcess9"/>
    <dgm:cxn modelId="{E15CBE49-5A8A-4508-B4A1-78D28F90BE85}" type="presParOf" srcId="{0ECBF4ED-D9BB-4F1D-94D1-3B5B0663562A}" destId="{3733C93A-8C04-4D48-87DD-BF0960398E43}" srcOrd="1" destOrd="0" presId="urn:microsoft.com/office/officeart/2005/8/layout/hProcess9"/>
    <dgm:cxn modelId="{BBB5A5CF-7FDB-4FB1-A7C0-854F09E91202}" type="presParOf" srcId="{3733C93A-8C04-4D48-87DD-BF0960398E43}" destId="{DCB51D82-DB39-43B2-9572-137F283E7235}" srcOrd="0" destOrd="0" presId="urn:microsoft.com/office/officeart/2005/8/layout/hProcess9"/>
    <dgm:cxn modelId="{862DDCC4-9665-42D8-8590-27DA33AF0EFC}" type="presParOf" srcId="{3733C93A-8C04-4D48-87DD-BF0960398E43}" destId="{DC81D48C-8B89-408E-9E5A-0A92D8F7F5F5}" srcOrd="1" destOrd="0" presId="urn:microsoft.com/office/officeart/2005/8/layout/hProcess9"/>
    <dgm:cxn modelId="{2A474A8D-3FEE-4888-9296-968A992180D5}" type="presParOf" srcId="{3733C93A-8C04-4D48-87DD-BF0960398E43}" destId="{18FD33BB-E45E-4E51-8DC4-6DE99FAEEA9C}" srcOrd="2" destOrd="0" presId="urn:microsoft.com/office/officeart/2005/8/layout/hProcess9"/>
    <dgm:cxn modelId="{03A9B4D7-E208-44B9-BA59-4689FE2BBE49}" type="presParOf" srcId="{3733C93A-8C04-4D48-87DD-BF0960398E43}" destId="{304207CA-8D42-456C-9E6D-133DE67AF3BD}" srcOrd="3" destOrd="0" presId="urn:microsoft.com/office/officeart/2005/8/layout/hProcess9"/>
    <dgm:cxn modelId="{FED11EF7-89E8-44FD-83BB-CCEF8EF4C2F2}" type="presParOf" srcId="{3733C93A-8C04-4D48-87DD-BF0960398E43}" destId="{7DB35A02-CC34-4C5B-AC84-8837CE81E627}"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BFE179-8E54-413F-8E78-E3665B1AE8F6}" type="doc">
      <dgm:prSet loTypeId="urn:microsoft.com/office/officeart/2005/8/layout/hProcess9" loCatId="process" qsTypeId="urn:microsoft.com/office/officeart/2005/8/quickstyle/simple5" qsCatId="simple" csTypeId="urn:microsoft.com/office/officeart/2005/8/colors/colorful4" csCatId="colorful" phldr="1"/>
      <dgm:spPr/>
    </dgm:pt>
    <dgm:pt modelId="{BB1D65DA-345F-4E4E-BDBC-BC0C416D3FD1}">
      <dgm:prSet phldrT="[Text]"/>
      <dgm:spPr/>
      <dgm:t>
        <a:bodyPr/>
        <a:lstStyle/>
        <a:p>
          <a:r>
            <a:rPr lang="es-ES" b="1" dirty="0"/>
            <a:t>Éxodo a la Florida</a:t>
          </a:r>
          <a:endParaRPr lang="en-US" b="1" dirty="0"/>
        </a:p>
      </dgm:t>
    </dgm:pt>
    <dgm:pt modelId="{71EF9460-04DD-49D9-8B1B-08DB87AD551E}" type="parTrans" cxnId="{760E30E1-C9E3-41AC-922B-3ECEE7207366}">
      <dgm:prSet/>
      <dgm:spPr/>
      <dgm:t>
        <a:bodyPr/>
        <a:lstStyle/>
        <a:p>
          <a:endParaRPr lang="en-US" b="1"/>
        </a:p>
      </dgm:t>
    </dgm:pt>
    <dgm:pt modelId="{7A5DCFC2-EEC0-4223-A8A8-1D78DA6AB483}" type="sibTrans" cxnId="{760E30E1-C9E3-41AC-922B-3ECEE7207366}">
      <dgm:prSet/>
      <dgm:spPr/>
      <dgm:t>
        <a:bodyPr/>
        <a:lstStyle/>
        <a:p>
          <a:endParaRPr lang="en-US" b="1"/>
        </a:p>
      </dgm:t>
    </dgm:pt>
    <dgm:pt modelId="{50AEAD50-1439-40E4-843B-90F3604E19C5}">
      <dgm:prSet phldrT="[Text]"/>
      <dgm:spPr/>
      <dgm:t>
        <a:bodyPr/>
        <a:lstStyle/>
        <a:p>
          <a:r>
            <a:rPr lang="en-US" dirty="0" err="1"/>
            <a:t>Centros</a:t>
          </a:r>
          <a:r>
            <a:rPr lang="en-US" dirty="0"/>
            <a:t> </a:t>
          </a:r>
          <a:r>
            <a:rPr lang="en-US" dirty="0" err="1"/>
            <a:t>Urbanos</a:t>
          </a:r>
          <a:r>
            <a:rPr lang="en-US" dirty="0"/>
            <a:t> vs. </a:t>
          </a:r>
          <a:r>
            <a:rPr lang="en-US" dirty="0" err="1"/>
            <a:t>periferia</a:t>
          </a:r>
          <a:endParaRPr lang="en-US" b="1" dirty="0"/>
        </a:p>
      </dgm:t>
    </dgm:pt>
    <dgm:pt modelId="{A8C9F08C-95E2-46CF-85C9-9C23C2B0E4CB}" type="parTrans" cxnId="{7C06E03C-C5E7-4290-947D-6EC64BD3A4BD}">
      <dgm:prSet/>
      <dgm:spPr/>
      <dgm:t>
        <a:bodyPr/>
        <a:lstStyle/>
        <a:p>
          <a:endParaRPr lang="en-US" b="1"/>
        </a:p>
      </dgm:t>
    </dgm:pt>
    <dgm:pt modelId="{C11FC814-9279-4D48-A5A1-A493E6772CA6}" type="sibTrans" cxnId="{7C06E03C-C5E7-4290-947D-6EC64BD3A4BD}">
      <dgm:prSet/>
      <dgm:spPr/>
      <dgm:t>
        <a:bodyPr/>
        <a:lstStyle/>
        <a:p>
          <a:endParaRPr lang="en-US" b="1"/>
        </a:p>
      </dgm:t>
    </dgm:pt>
    <dgm:pt modelId="{6ADB13A0-22C1-460D-A3E8-6FDAA026B3BE}">
      <dgm:prSet phldrT="[Text]"/>
      <dgm:spPr/>
      <dgm:t>
        <a:bodyPr/>
        <a:lstStyle/>
        <a:p>
          <a:r>
            <a:rPr lang="es-ES" b="1" dirty="0"/>
            <a:t>Parejas solas tras la emancipación de los hijos</a:t>
          </a:r>
          <a:endParaRPr lang="en-US" b="1" dirty="0"/>
        </a:p>
      </dgm:t>
    </dgm:pt>
    <dgm:pt modelId="{57DC5F50-AA7B-4B64-AAEF-B075DB47CCEB}" type="parTrans" cxnId="{BDDAC0DF-CD62-404B-8CC3-ACD450D0583B}">
      <dgm:prSet/>
      <dgm:spPr/>
      <dgm:t>
        <a:bodyPr/>
        <a:lstStyle/>
        <a:p>
          <a:endParaRPr lang="en-US" b="1"/>
        </a:p>
      </dgm:t>
    </dgm:pt>
    <dgm:pt modelId="{13CE79FD-5D31-444C-8D3B-C5383DC2CD42}" type="sibTrans" cxnId="{BDDAC0DF-CD62-404B-8CC3-ACD450D0583B}">
      <dgm:prSet/>
      <dgm:spPr/>
      <dgm:t>
        <a:bodyPr/>
        <a:lstStyle/>
        <a:p>
          <a:endParaRPr lang="en-US" b="1"/>
        </a:p>
      </dgm:t>
    </dgm:pt>
    <dgm:pt modelId="{0ECBF4ED-D9BB-4F1D-94D1-3B5B0663562A}" type="pres">
      <dgm:prSet presAssocID="{93BFE179-8E54-413F-8E78-E3665B1AE8F6}" presName="CompostProcess" presStyleCnt="0">
        <dgm:presLayoutVars>
          <dgm:dir/>
          <dgm:resizeHandles val="exact"/>
        </dgm:presLayoutVars>
      </dgm:prSet>
      <dgm:spPr/>
    </dgm:pt>
    <dgm:pt modelId="{1EEE39F2-3F99-4BF5-A454-E696206F4D99}" type="pres">
      <dgm:prSet presAssocID="{93BFE179-8E54-413F-8E78-E3665B1AE8F6}" presName="arrow" presStyleLbl="bgShp" presStyleIdx="0" presStyleCnt="1"/>
      <dgm:spPr/>
    </dgm:pt>
    <dgm:pt modelId="{3733C93A-8C04-4D48-87DD-BF0960398E43}" type="pres">
      <dgm:prSet presAssocID="{93BFE179-8E54-413F-8E78-E3665B1AE8F6}" presName="linearProcess" presStyleCnt="0"/>
      <dgm:spPr/>
    </dgm:pt>
    <dgm:pt modelId="{DCB51D82-DB39-43B2-9572-137F283E7235}" type="pres">
      <dgm:prSet presAssocID="{BB1D65DA-345F-4E4E-BDBC-BC0C416D3FD1}" presName="textNode" presStyleLbl="node1" presStyleIdx="0" presStyleCnt="3">
        <dgm:presLayoutVars>
          <dgm:bulletEnabled val="1"/>
        </dgm:presLayoutVars>
      </dgm:prSet>
      <dgm:spPr/>
    </dgm:pt>
    <dgm:pt modelId="{DC81D48C-8B89-408E-9E5A-0A92D8F7F5F5}" type="pres">
      <dgm:prSet presAssocID="{7A5DCFC2-EEC0-4223-A8A8-1D78DA6AB483}" presName="sibTrans" presStyleCnt="0"/>
      <dgm:spPr/>
    </dgm:pt>
    <dgm:pt modelId="{24B51F6F-A622-48F2-B206-F6D7B3DE0367}" type="pres">
      <dgm:prSet presAssocID="{50AEAD50-1439-40E4-843B-90F3604E19C5}" presName="textNode" presStyleLbl="node1" presStyleIdx="1" presStyleCnt="3">
        <dgm:presLayoutVars>
          <dgm:bulletEnabled val="1"/>
        </dgm:presLayoutVars>
      </dgm:prSet>
      <dgm:spPr/>
    </dgm:pt>
    <dgm:pt modelId="{D32C50DE-50D8-45ED-92F4-6793729F1091}" type="pres">
      <dgm:prSet presAssocID="{C11FC814-9279-4D48-A5A1-A493E6772CA6}" presName="sibTrans" presStyleCnt="0"/>
      <dgm:spPr/>
    </dgm:pt>
    <dgm:pt modelId="{2632BF6A-AC14-4541-B55F-F19B61F4735A}" type="pres">
      <dgm:prSet presAssocID="{6ADB13A0-22C1-460D-A3E8-6FDAA026B3BE}" presName="textNode" presStyleLbl="node1" presStyleIdx="2" presStyleCnt="3">
        <dgm:presLayoutVars>
          <dgm:bulletEnabled val="1"/>
        </dgm:presLayoutVars>
      </dgm:prSet>
      <dgm:spPr/>
    </dgm:pt>
  </dgm:ptLst>
  <dgm:cxnLst>
    <dgm:cxn modelId="{45C68A14-AB6E-49B3-848A-A57191C9592E}" type="presOf" srcId="{50AEAD50-1439-40E4-843B-90F3604E19C5}" destId="{24B51F6F-A622-48F2-B206-F6D7B3DE0367}" srcOrd="0" destOrd="0" presId="urn:microsoft.com/office/officeart/2005/8/layout/hProcess9"/>
    <dgm:cxn modelId="{7C06E03C-C5E7-4290-947D-6EC64BD3A4BD}" srcId="{93BFE179-8E54-413F-8E78-E3665B1AE8F6}" destId="{50AEAD50-1439-40E4-843B-90F3604E19C5}" srcOrd="1" destOrd="0" parTransId="{A8C9F08C-95E2-46CF-85C9-9C23C2B0E4CB}" sibTransId="{C11FC814-9279-4D48-A5A1-A493E6772CA6}"/>
    <dgm:cxn modelId="{6CEF9473-6FB7-4C7A-9E5E-A040061EC9F1}" type="presOf" srcId="{6ADB13A0-22C1-460D-A3E8-6FDAA026B3BE}" destId="{2632BF6A-AC14-4541-B55F-F19B61F4735A}" srcOrd="0" destOrd="0" presId="urn:microsoft.com/office/officeart/2005/8/layout/hProcess9"/>
    <dgm:cxn modelId="{CFFC9181-09B0-47D4-AE3F-C05D3249CEC6}" type="presOf" srcId="{BB1D65DA-345F-4E4E-BDBC-BC0C416D3FD1}" destId="{DCB51D82-DB39-43B2-9572-137F283E7235}" srcOrd="0" destOrd="0" presId="urn:microsoft.com/office/officeart/2005/8/layout/hProcess9"/>
    <dgm:cxn modelId="{808984CC-D8A2-46DA-AED7-375BBAABABF8}" type="presOf" srcId="{93BFE179-8E54-413F-8E78-E3665B1AE8F6}" destId="{0ECBF4ED-D9BB-4F1D-94D1-3B5B0663562A}" srcOrd="0" destOrd="0" presId="urn:microsoft.com/office/officeart/2005/8/layout/hProcess9"/>
    <dgm:cxn modelId="{BDDAC0DF-CD62-404B-8CC3-ACD450D0583B}" srcId="{93BFE179-8E54-413F-8E78-E3665B1AE8F6}" destId="{6ADB13A0-22C1-460D-A3E8-6FDAA026B3BE}" srcOrd="2" destOrd="0" parTransId="{57DC5F50-AA7B-4B64-AAEF-B075DB47CCEB}" sibTransId="{13CE79FD-5D31-444C-8D3B-C5383DC2CD42}"/>
    <dgm:cxn modelId="{760E30E1-C9E3-41AC-922B-3ECEE7207366}" srcId="{93BFE179-8E54-413F-8E78-E3665B1AE8F6}" destId="{BB1D65DA-345F-4E4E-BDBC-BC0C416D3FD1}" srcOrd="0" destOrd="0" parTransId="{71EF9460-04DD-49D9-8B1B-08DB87AD551E}" sibTransId="{7A5DCFC2-EEC0-4223-A8A8-1D78DA6AB483}"/>
    <dgm:cxn modelId="{12F7A305-F89F-4523-8490-9E2F0555B165}" type="presParOf" srcId="{0ECBF4ED-D9BB-4F1D-94D1-3B5B0663562A}" destId="{1EEE39F2-3F99-4BF5-A454-E696206F4D99}" srcOrd="0" destOrd="0" presId="urn:microsoft.com/office/officeart/2005/8/layout/hProcess9"/>
    <dgm:cxn modelId="{D244336C-E2F0-4F1B-8BEB-668654DE3EB4}" type="presParOf" srcId="{0ECBF4ED-D9BB-4F1D-94D1-3B5B0663562A}" destId="{3733C93A-8C04-4D48-87DD-BF0960398E43}" srcOrd="1" destOrd="0" presId="urn:microsoft.com/office/officeart/2005/8/layout/hProcess9"/>
    <dgm:cxn modelId="{2CB540C4-992F-4C9C-95CB-1D3A5FA01CA0}" type="presParOf" srcId="{3733C93A-8C04-4D48-87DD-BF0960398E43}" destId="{DCB51D82-DB39-43B2-9572-137F283E7235}" srcOrd="0" destOrd="0" presId="urn:microsoft.com/office/officeart/2005/8/layout/hProcess9"/>
    <dgm:cxn modelId="{FF3713A1-09FB-4556-A48B-CEBE9F0E4885}" type="presParOf" srcId="{3733C93A-8C04-4D48-87DD-BF0960398E43}" destId="{DC81D48C-8B89-408E-9E5A-0A92D8F7F5F5}" srcOrd="1" destOrd="0" presId="urn:microsoft.com/office/officeart/2005/8/layout/hProcess9"/>
    <dgm:cxn modelId="{3A401F72-D49C-4FF6-A998-FB97962BEEEE}" type="presParOf" srcId="{3733C93A-8C04-4D48-87DD-BF0960398E43}" destId="{24B51F6F-A622-48F2-B206-F6D7B3DE0367}" srcOrd="2" destOrd="0" presId="urn:microsoft.com/office/officeart/2005/8/layout/hProcess9"/>
    <dgm:cxn modelId="{F5069E5B-803E-4B40-AE62-0AFD0176FEB8}" type="presParOf" srcId="{3733C93A-8C04-4D48-87DD-BF0960398E43}" destId="{D32C50DE-50D8-45ED-92F4-6793729F1091}" srcOrd="3" destOrd="0" presId="urn:microsoft.com/office/officeart/2005/8/layout/hProcess9"/>
    <dgm:cxn modelId="{95529640-ED27-416A-80BF-0391392D3CB0}" type="presParOf" srcId="{3733C93A-8C04-4D48-87DD-BF0960398E43}" destId="{2632BF6A-AC14-4541-B55F-F19B61F4735A}"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3BFE179-8E54-413F-8E78-E3665B1AE8F6}" type="doc">
      <dgm:prSet loTypeId="urn:microsoft.com/office/officeart/2005/8/layout/hProcess9" loCatId="process" qsTypeId="urn:microsoft.com/office/officeart/2005/8/quickstyle/3d2" qsCatId="3D" csTypeId="urn:microsoft.com/office/officeart/2005/8/colors/colorful5" csCatId="colorful" phldr="1"/>
      <dgm:spPr/>
    </dgm:pt>
    <dgm:pt modelId="{BB1D65DA-345F-4E4E-BDBC-BC0C416D3FD1}">
      <dgm:prSet phldrT="[Text]"/>
      <dgm:spPr/>
      <dgm:t>
        <a:bodyPr/>
        <a:lstStyle/>
        <a:p>
          <a:r>
            <a:rPr lang="en-US" b="1" dirty="0">
              <a:solidFill>
                <a:schemeClr val="tx1"/>
              </a:solidFill>
            </a:rPr>
            <a:t>En 2035, 1 de </a:t>
          </a:r>
          <a:r>
            <a:rPr lang="en-US" b="1" dirty="0" err="1">
              <a:solidFill>
                <a:schemeClr val="tx1"/>
              </a:solidFill>
            </a:rPr>
            <a:t>cada</a:t>
          </a:r>
          <a:r>
            <a:rPr lang="en-US" b="1" dirty="0">
              <a:solidFill>
                <a:schemeClr val="tx1"/>
              </a:solidFill>
            </a:rPr>
            <a:t> 3 casas </a:t>
          </a:r>
          <a:r>
            <a:rPr lang="en-US" b="1" dirty="0" err="1">
              <a:solidFill>
                <a:schemeClr val="tx1"/>
              </a:solidFill>
            </a:rPr>
            <a:t>estará</a:t>
          </a:r>
          <a:r>
            <a:rPr lang="en-US" b="1" dirty="0">
              <a:solidFill>
                <a:schemeClr val="tx1"/>
              </a:solidFill>
            </a:rPr>
            <a:t> </a:t>
          </a:r>
          <a:r>
            <a:rPr lang="en-US" b="1" dirty="0" err="1">
              <a:solidFill>
                <a:schemeClr val="tx1"/>
              </a:solidFill>
            </a:rPr>
            <a:t>habitada</a:t>
          </a:r>
          <a:r>
            <a:rPr lang="en-US" b="1" dirty="0">
              <a:solidFill>
                <a:schemeClr val="tx1"/>
              </a:solidFill>
            </a:rPr>
            <a:t> </a:t>
          </a:r>
          <a:r>
            <a:rPr lang="en-US" b="1" dirty="0" err="1">
              <a:solidFill>
                <a:schemeClr val="tx1"/>
              </a:solidFill>
            </a:rPr>
            <a:t>por</a:t>
          </a:r>
          <a:r>
            <a:rPr lang="en-US" b="1" dirty="0">
              <a:solidFill>
                <a:schemeClr val="tx1"/>
              </a:solidFill>
            </a:rPr>
            <a:t> </a:t>
          </a:r>
          <a:r>
            <a:rPr lang="en-US" b="1" dirty="0" err="1">
              <a:solidFill>
                <a:schemeClr val="tx1"/>
              </a:solidFill>
            </a:rPr>
            <a:t>una</a:t>
          </a:r>
          <a:r>
            <a:rPr lang="en-US" b="1" dirty="0">
              <a:solidFill>
                <a:schemeClr val="tx1"/>
              </a:solidFill>
            </a:rPr>
            <a:t> persona de la </a:t>
          </a:r>
          <a:r>
            <a:rPr lang="en-US" b="1" dirty="0" err="1">
              <a:solidFill>
                <a:schemeClr val="tx1"/>
              </a:solidFill>
            </a:rPr>
            <a:t>tercera</a:t>
          </a:r>
          <a:r>
            <a:rPr lang="en-US" b="1" dirty="0">
              <a:solidFill>
                <a:schemeClr val="tx1"/>
              </a:solidFill>
            </a:rPr>
            <a:t> </a:t>
          </a:r>
          <a:r>
            <a:rPr lang="en-US" b="1" dirty="0" err="1">
              <a:solidFill>
                <a:schemeClr val="tx1"/>
              </a:solidFill>
            </a:rPr>
            <a:t>edad</a:t>
          </a:r>
          <a:endParaRPr lang="en-US" b="1" dirty="0">
            <a:solidFill>
              <a:schemeClr val="tx1"/>
            </a:solidFill>
          </a:endParaRPr>
        </a:p>
      </dgm:t>
    </dgm:pt>
    <dgm:pt modelId="{71EF9460-04DD-49D9-8B1B-08DB87AD551E}" type="parTrans" cxnId="{760E30E1-C9E3-41AC-922B-3ECEE7207366}">
      <dgm:prSet/>
      <dgm:spPr/>
      <dgm:t>
        <a:bodyPr/>
        <a:lstStyle/>
        <a:p>
          <a:endParaRPr lang="en-US" b="1">
            <a:solidFill>
              <a:schemeClr val="tx1"/>
            </a:solidFill>
          </a:endParaRPr>
        </a:p>
      </dgm:t>
    </dgm:pt>
    <dgm:pt modelId="{7A5DCFC2-EEC0-4223-A8A8-1D78DA6AB483}" type="sibTrans" cxnId="{760E30E1-C9E3-41AC-922B-3ECEE7207366}">
      <dgm:prSet/>
      <dgm:spPr/>
      <dgm:t>
        <a:bodyPr/>
        <a:lstStyle/>
        <a:p>
          <a:endParaRPr lang="en-US" b="1">
            <a:solidFill>
              <a:schemeClr val="tx1"/>
            </a:solidFill>
          </a:endParaRPr>
        </a:p>
      </dgm:t>
    </dgm:pt>
    <dgm:pt modelId="{6D622677-9403-4BE6-AB0B-85A3CEBE774D}">
      <dgm:prSet phldrT="[Text]"/>
      <dgm:spPr/>
      <dgm:t>
        <a:bodyPr/>
        <a:lstStyle/>
        <a:p>
          <a:r>
            <a:rPr lang="en-US" b="1" dirty="0">
              <a:solidFill>
                <a:schemeClr val="tx1"/>
              </a:solidFill>
            </a:rPr>
            <a:t>1 de </a:t>
          </a:r>
          <a:r>
            <a:rPr lang="en-US" b="1" dirty="0" err="1">
              <a:solidFill>
                <a:schemeClr val="tx1"/>
              </a:solidFill>
            </a:rPr>
            <a:t>cada</a:t>
          </a:r>
          <a:r>
            <a:rPr lang="en-US" b="1" dirty="0">
              <a:solidFill>
                <a:schemeClr val="tx1"/>
              </a:solidFill>
            </a:rPr>
            <a:t> 5 </a:t>
          </a:r>
          <a:r>
            <a:rPr lang="en-US" b="1" dirty="0" err="1">
              <a:solidFill>
                <a:schemeClr val="tx1"/>
              </a:solidFill>
            </a:rPr>
            <a:t>adultos</a:t>
          </a:r>
          <a:r>
            <a:rPr lang="en-US" b="1" dirty="0">
              <a:solidFill>
                <a:schemeClr val="tx1"/>
              </a:solidFill>
            </a:rPr>
            <a:t> mayor de 65 </a:t>
          </a:r>
          <a:r>
            <a:rPr lang="en-US" b="1" dirty="0" err="1">
              <a:solidFill>
                <a:schemeClr val="tx1"/>
              </a:solidFill>
            </a:rPr>
            <a:t>años</a:t>
          </a:r>
          <a:r>
            <a:rPr lang="en-US" b="1" dirty="0">
              <a:solidFill>
                <a:schemeClr val="tx1"/>
              </a:solidFill>
            </a:rPr>
            <a:t> </a:t>
          </a:r>
          <a:r>
            <a:rPr lang="en-US" b="1" dirty="0" err="1">
              <a:solidFill>
                <a:schemeClr val="tx1"/>
              </a:solidFill>
            </a:rPr>
            <a:t>aún</a:t>
          </a:r>
          <a:r>
            <a:rPr lang="en-US" b="1" dirty="0">
              <a:solidFill>
                <a:schemeClr val="tx1"/>
              </a:solidFill>
            </a:rPr>
            <a:t> </a:t>
          </a:r>
          <a:r>
            <a:rPr lang="en-US" b="1" dirty="0" err="1">
              <a:solidFill>
                <a:schemeClr val="tx1"/>
              </a:solidFill>
            </a:rPr>
            <a:t>trabaja</a:t>
          </a:r>
          <a:endParaRPr lang="en-US" b="1" dirty="0">
            <a:solidFill>
              <a:schemeClr val="tx1"/>
            </a:solidFill>
          </a:endParaRPr>
        </a:p>
      </dgm:t>
    </dgm:pt>
    <dgm:pt modelId="{9369F0E4-1495-4F8E-8202-89C1E5C247A7}" type="parTrans" cxnId="{AC90D33D-EC7D-4573-9989-3075EC54914D}">
      <dgm:prSet/>
      <dgm:spPr/>
      <dgm:t>
        <a:bodyPr/>
        <a:lstStyle/>
        <a:p>
          <a:endParaRPr lang="en-US"/>
        </a:p>
      </dgm:t>
    </dgm:pt>
    <dgm:pt modelId="{8A53A0D1-B83B-4073-A36F-7E1433E4BD57}" type="sibTrans" cxnId="{AC90D33D-EC7D-4573-9989-3075EC54914D}">
      <dgm:prSet/>
      <dgm:spPr/>
      <dgm:t>
        <a:bodyPr/>
        <a:lstStyle/>
        <a:p>
          <a:endParaRPr lang="en-US"/>
        </a:p>
      </dgm:t>
    </dgm:pt>
    <dgm:pt modelId="{1AE8BF99-A083-44B0-9BE7-84A0072FDBDF}">
      <dgm:prSet phldrT="[Text]"/>
      <dgm:spPr/>
      <dgm:t>
        <a:bodyPr/>
        <a:lstStyle/>
        <a:p>
          <a:r>
            <a:rPr lang="en-US" b="1" dirty="0">
              <a:solidFill>
                <a:schemeClr val="tx1"/>
              </a:solidFill>
            </a:rPr>
            <a:t>32% de </a:t>
          </a:r>
          <a:r>
            <a:rPr lang="en-US" b="1" dirty="0" err="1">
              <a:solidFill>
                <a:schemeClr val="tx1"/>
              </a:solidFill>
            </a:rPr>
            <a:t>adultos</a:t>
          </a:r>
          <a:r>
            <a:rPr lang="en-US" b="1" dirty="0">
              <a:solidFill>
                <a:schemeClr val="tx1"/>
              </a:solidFill>
            </a:rPr>
            <a:t> de entre 53 y 62 </a:t>
          </a:r>
          <a:r>
            <a:rPr lang="en-US" b="1" dirty="0" err="1">
              <a:solidFill>
                <a:schemeClr val="tx1"/>
              </a:solidFill>
            </a:rPr>
            <a:t>años</a:t>
          </a:r>
          <a:r>
            <a:rPr lang="en-US" b="1" dirty="0">
              <a:solidFill>
                <a:schemeClr val="tx1"/>
              </a:solidFill>
            </a:rPr>
            <a:t> no </a:t>
          </a:r>
          <a:r>
            <a:rPr lang="en-US" b="1" dirty="0" err="1">
              <a:solidFill>
                <a:schemeClr val="tx1"/>
              </a:solidFill>
            </a:rPr>
            <a:t>tiene</a:t>
          </a:r>
          <a:r>
            <a:rPr lang="en-US" b="1" dirty="0">
              <a:solidFill>
                <a:schemeClr val="tx1"/>
              </a:solidFill>
            </a:rPr>
            <a:t> </a:t>
          </a:r>
          <a:r>
            <a:rPr lang="en-US" b="1" dirty="0" err="1">
              <a:solidFill>
                <a:schemeClr val="tx1"/>
              </a:solidFill>
            </a:rPr>
            <a:t>ahorros</a:t>
          </a:r>
          <a:r>
            <a:rPr lang="en-US" b="1" dirty="0">
              <a:solidFill>
                <a:schemeClr val="tx1"/>
              </a:solidFill>
            </a:rPr>
            <a:t> ante </a:t>
          </a:r>
          <a:r>
            <a:rPr lang="en-US" b="1" dirty="0" err="1">
              <a:solidFill>
                <a:schemeClr val="tx1"/>
              </a:solidFill>
            </a:rPr>
            <a:t>emergencias</a:t>
          </a:r>
          <a:endParaRPr lang="en-US" b="1" dirty="0">
            <a:solidFill>
              <a:schemeClr val="tx1"/>
            </a:solidFill>
          </a:endParaRPr>
        </a:p>
      </dgm:t>
    </dgm:pt>
    <dgm:pt modelId="{8276C86B-9B7A-4186-B845-78F871389205}" type="parTrans" cxnId="{35799493-93E9-4BD8-846F-2BEBFC3E37CF}">
      <dgm:prSet/>
      <dgm:spPr/>
      <dgm:t>
        <a:bodyPr/>
        <a:lstStyle/>
        <a:p>
          <a:endParaRPr lang="en-US"/>
        </a:p>
      </dgm:t>
    </dgm:pt>
    <dgm:pt modelId="{4F5D4F17-6BC1-4AD9-88E3-92903F73F1E6}" type="sibTrans" cxnId="{35799493-93E9-4BD8-846F-2BEBFC3E37CF}">
      <dgm:prSet/>
      <dgm:spPr/>
      <dgm:t>
        <a:bodyPr/>
        <a:lstStyle/>
        <a:p>
          <a:endParaRPr lang="en-US"/>
        </a:p>
      </dgm:t>
    </dgm:pt>
    <dgm:pt modelId="{0ECBF4ED-D9BB-4F1D-94D1-3B5B0663562A}" type="pres">
      <dgm:prSet presAssocID="{93BFE179-8E54-413F-8E78-E3665B1AE8F6}" presName="CompostProcess" presStyleCnt="0">
        <dgm:presLayoutVars>
          <dgm:dir/>
          <dgm:resizeHandles val="exact"/>
        </dgm:presLayoutVars>
      </dgm:prSet>
      <dgm:spPr/>
    </dgm:pt>
    <dgm:pt modelId="{1EEE39F2-3F99-4BF5-A454-E696206F4D99}" type="pres">
      <dgm:prSet presAssocID="{93BFE179-8E54-413F-8E78-E3665B1AE8F6}" presName="arrow" presStyleLbl="bgShp" presStyleIdx="0" presStyleCnt="1"/>
      <dgm:spPr/>
    </dgm:pt>
    <dgm:pt modelId="{3733C93A-8C04-4D48-87DD-BF0960398E43}" type="pres">
      <dgm:prSet presAssocID="{93BFE179-8E54-413F-8E78-E3665B1AE8F6}" presName="linearProcess" presStyleCnt="0"/>
      <dgm:spPr/>
    </dgm:pt>
    <dgm:pt modelId="{DCB51D82-DB39-43B2-9572-137F283E7235}" type="pres">
      <dgm:prSet presAssocID="{BB1D65DA-345F-4E4E-BDBC-BC0C416D3FD1}" presName="textNode" presStyleLbl="node1" presStyleIdx="0" presStyleCnt="3">
        <dgm:presLayoutVars>
          <dgm:bulletEnabled val="1"/>
        </dgm:presLayoutVars>
      </dgm:prSet>
      <dgm:spPr/>
    </dgm:pt>
    <dgm:pt modelId="{DC81D48C-8B89-408E-9E5A-0A92D8F7F5F5}" type="pres">
      <dgm:prSet presAssocID="{7A5DCFC2-EEC0-4223-A8A8-1D78DA6AB483}" presName="sibTrans" presStyleCnt="0"/>
      <dgm:spPr/>
    </dgm:pt>
    <dgm:pt modelId="{7B40844D-2362-4704-BFC5-55E9C58AF7E4}" type="pres">
      <dgm:prSet presAssocID="{6D622677-9403-4BE6-AB0B-85A3CEBE774D}" presName="textNode" presStyleLbl="node1" presStyleIdx="1" presStyleCnt="3">
        <dgm:presLayoutVars>
          <dgm:bulletEnabled val="1"/>
        </dgm:presLayoutVars>
      </dgm:prSet>
      <dgm:spPr/>
    </dgm:pt>
    <dgm:pt modelId="{26C3B1CC-60A1-490E-911D-6327D1D6DA99}" type="pres">
      <dgm:prSet presAssocID="{8A53A0D1-B83B-4073-A36F-7E1433E4BD57}" presName="sibTrans" presStyleCnt="0"/>
      <dgm:spPr/>
    </dgm:pt>
    <dgm:pt modelId="{E2FF178D-3F30-4FE3-90E3-FAFAC53E58DF}" type="pres">
      <dgm:prSet presAssocID="{1AE8BF99-A083-44B0-9BE7-84A0072FDBDF}" presName="textNode" presStyleLbl="node1" presStyleIdx="2" presStyleCnt="3">
        <dgm:presLayoutVars>
          <dgm:bulletEnabled val="1"/>
        </dgm:presLayoutVars>
      </dgm:prSet>
      <dgm:spPr/>
    </dgm:pt>
  </dgm:ptLst>
  <dgm:cxnLst>
    <dgm:cxn modelId="{5BB6A426-FC43-4908-BFD2-A56C2551ABEA}" type="presOf" srcId="{BB1D65DA-345F-4E4E-BDBC-BC0C416D3FD1}" destId="{DCB51D82-DB39-43B2-9572-137F283E7235}" srcOrd="0" destOrd="0" presId="urn:microsoft.com/office/officeart/2005/8/layout/hProcess9"/>
    <dgm:cxn modelId="{02389A35-7FFB-4808-928A-FD641EA95BDF}" type="presOf" srcId="{1AE8BF99-A083-44B0-9BE7-84A0072FDBDF}" destId="{E2FF178D-3F30-4FE3-90E3-FAFAC53E58DF}" srcOrd="0" destOrd="0" presId="urn:microsoft.com/office/officeart/2005/8/layout/hProcess9"/>
    <dgm:cxn modelId="{AC90D33D-EC7D-4573-9989-3075EC54914D}" srcId="{93BFE179-8E54-413F-8E78-E3665B1AE8F6}" destId="{6D622677-9403-4BE6-AB0B-85A3CEBE774D}" srcOrd="1" destOrd="0" parTransId="{9369F0E4-1495-4F8E-8202-89C1E5C247A7}" sibTransId="{8A53A0D1-B83B-4073-A36F-7E1433E4BD57}"/>
    <dgm:cxn modelId="{D4D8CD77-5AD0-4F0C-88E5-85AFF8C03340}" type="presOf" srcId="{93BFE179-8E54-413F-8E78-E3665B1AE8F6}" destId="{0ECBF4ED-D9BB-4F1D-94D1-3B5B0663562A}" srcOrd="0" destOrd="0" presId="urn:microsoft.com/office/officeart/2005/8/layout/hProcess9"/>
    <dgm:cxn modelId="{35799493-93E9-4BD8-846F-2BEBFC3E37CF}" srcId="{93BFE179-8E54-413F-8E78-E3665B1AE8F6}" destId="{1AE8BF99-A083-44B0-9BE7-84A0072FDBDF}" srcOrd="2" destOrd="0" parTransId="{8276C86B-9B7A-4186-B845-78F871389205}" sibTransId="{4F5D4F17-6BC1-4AD9-88E3-92903F73F1E6}"/>
    <dgm:cxn modelId="{760E30E1-C9E3-41AC-922B-3ECEE7207366}" srcId="{93BFE179-8E54-413F-8E78-E3665B1AE8F6}" destId="{BB1D65DA-345F-4E4E-BDBC-BC0C416D3FD1}" srcOrd="0" destOrd="0" parTransId="{71EF9460-04DD-49D9-8B1B-08DB87AD551E}" sibTransId="{7A5DCFC2-EEC0-4223-A8A8-1D78DA6AB483}"/>
    <dgm:cxn modelId="{83E071E4-64F1-4464-95C6-0B47316BE48D}" type="presOf" srcId="{6D622677-9403-4BE6-AB0B-85A3CEBE774D}" destId="{7B40844D-2362-4704-BFC5-55E9C58AF7E4}" srcOrd="0" destOrd="0" presId="urn:microsoft.com/office/officeart/2005/8/layout/hProcess9"/>
    <dgm:cxn modelId="{102B1995-FCDB-4160-92DD-E10AB703EC38}" type="presParOf" srcId="{0ECBF4ED-D9BB-4F1D-94D1-3B5B0663562A}" destId="{1EEE39F2-3F99-4BF5-A454-E696206F4D99}" srcOrd="0" destOrd="0" presId="urn:microsoft.com/office/officeart/2005/8/layout/hProcess9"/>
    <dgm:cxn modelId="{E15CBE49-5A8A-4508-B4A1-78D28F90BE85}" type="presParOf" srcId="{0ECBF4ED-D9BB-4F1D-94D1-3B5B0663562A}" destId="{3733C93A-8C04-4D48-87DD-BF0960398E43}" srcOrd="1" destOrd="0" presId="urn:microsoft.com/office/officeart/2005/8/layout/hProcess9"/>
    <dgm:cxn modelId="{BBB5A5CF-7FDB-4FB1-A7C0-854F09E91202}" type="presParOf" srcId="{3733C93A-8C04-4D48-87DD-BF0960398E43}" destId="{DCB51D82-DB39-43B2-9572-137F283E7235}" srcOrd="0" destOrd="0" presId="urn:microsoft.com/office/officeart/2005/8/layout/hProcess9"/>
    <dgm:cxn modelId="{5BEC17A5-7F89-420A-8D65-1CFBD89A343C}" type="presParOf" srcId="{3733C93A-8C04-4D48-87DD-BF0960398E43}" destId="{DC81D48C-8B89-408E-9E5A-0A92D8F7F5F5}" srcOrd="1" destOrd="0" presId="urn:microsoft.com/office/officeart/2005/8/layout/hProcess9"/>
    <dgm:cxn modelId="{EAD345C0-4880-4A52-8DC4-39519680C183}" type="presParOf" srcId="{3733C93A-8C04-4D48-87DD-BF0960398E43}" destId="{7B40844D-2362-4704-BFC5-55E9C58AF7E4}" srcOrd="2" destOrd="0" presId="urn:microsoft.com/office/officeart/2005/8/layout/hProcess9"/>
    <dgm:cxn modelId="{E4DF46C6-BB24-499B-9A84-07B9BD4345F3}" type="presParOf" srcId="{3733C93A-8C04-4D48-87DD-BF0960398E43}" destId="{26C3B1CC-60A1-490E-911D-6327D1D6DA99}" srcOrd="3" destOrd="0" presId="urn:microsoft.com/office/officeart/2005/8/layout/hProcess9"/>
    <dgm:cxn modelId="{EAE8203F-EE79-456B-95AC-DCB302AD090F}" type="presParOf" srcId="{3733C93A-8C04-4D48-87DD-BF0960398E43}" destId="{E2FF178D-3F30-4FE3-90E3-FAFAC53E58DF}"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0E5CCE-D55D-459A-B832-2DA20D84548B}" type="doc">
      <dgm:prSet loTypeId="urn:microsoft.com/office/officeart/2008/layout/AlternatingHexagons" loCatId="list" qsTypeId="urn:microsoft.com/office/officeart/2005/8/quickstyle/3d2" qsCatId="3D" csTypeId="urn:microsoft.com/office/officeart/2005/8/colors/colorful1" csCatId="colorful" phldr="1"/>
      <dgm:spPr/>
      <dgm:t>
        <a:bodyPr/>
        <a:lstStyle/>
        <a:p>
          <a:endParaRPr lang="en-US"/>
        </a:p>
      </dgm:t>
    </dgm:pt>
    <dgm:pt modelId="{7B37515F-87F1-4454-9185-28B1961F9A5F}">
      <dgm:prSet phldrT="[Text]" custT="1"/>
      <dgm:spPr/>
      <dgm:t>
        <a:bodyPr/>
        <a:lstStyle/>
        <a:p>
          <a:r>
            <a:rPr lang="en-US" sz="1800" b="1" dirty="0" err="1">
              <a:latin typeface="Garamond" panose="02020404030301010803" pitchFamily="18" charset="0"/>
            </a:rPr>
            <a:t>Encontrar</a:t>
          </a:r>
          <a:r>
            <a:rPr lang="en-US" sz="1800" b="1" dirty="0">
              <a:latin typeface="Garamond" panose="02020404030301010803" pitchFamily="18" charset="0"/>
            </a:rPr>
            <a:t> la </a:t>
          </a:r>
          <a:r>
            <a:rPr lang="en-US" sz="1800" b="1" dirty="0" err="1">
              <a:latin typeface="Garamond" panose="02020404030301010803" pitchFamily="18" charset="0"/>
            </a:rPr>
            <a:t>propiedad</a:t>
          </a:r>
          <a:r>
            <a:rPr lang="en-US" sz="1800" b="1" dirty="0">
              <a:latin typeface="Garamond" panose="02020404030301010803" pitchFamily="18" charset="0"/>
            </a:rPr>
            <a:t> </a:t>
          </a:r>
          <a:r>
            <a:rPr lang="en-US" sz="1800" b="1" dirty="0" err="1">
              <a:latin typeface="Garamond" panose="02020404030301010803" pitchFamily="18" charset="0"/>
            </a:rPr>
            <a:t>adecuada</a:t>
          </a:r>
          <a:r>
            <a:rPr lang="en-US" sz="1800" b="1" dirty="0">
              <a:latin typeface="Garamond" panose="02020404030301010803" pitchFamily="18" charset="0"/>
            </a:rPr>
            <a:t> 52%</a:t>
          </a:r>
        </a:p>
      </dgm:t>
    </dgm:pt>
    <dgm:pt modelId="{0CD3D7AA-AA3B-4E64-92DD-60CD34686606}" type="parTrans" cxnId="{F88A22E4-2161-4A8B-BDBE-9FC8B429134B}">
      <dgm:prSet/>
      <dgm:spPr/>
      <dgm:t>
        <a:bodyPr/>
        <a:lstStyle/>
        <a:p>
          <a:endParaRPr lang="en-US" sz="2000" b="1">
            <a:latin typeface="Garamond" panose="02020404030301010803" pitchFamily="18" charset="0"/>
          </a:endParaRPr>
        </a:p>
      </dgm:t>
    </dgm:pt>
    <dgm:pt modelId="{34386E24-295E-4247-BCC5-36E182BC9114}" type="sibTrans" cxnId="{F88A22E4-2161-4A8B-BDBE-9FC8B429134B}">
      <dgm:prSet custT="1"/>
      <dgm:spPr/>
      <dgm:t>
        <a:bodyPr/>
        <a:lstStyle/>
        <a:p>
          <a:r>
            <a:rPr lang="en-US" sz="1800" b="1" dirty="0" err="1">
              <a:latin typeface="Garamond" panose="02020404030301010803" pitchFamily="18" charset="0"/>
            </a:rPr>
            <a:t>Burocracia</a:t>
          </a:r>
          <a:r>
            <a:rPr lang="en-US" sz="1800" b="1" dirty="0">
              <a:latin typeface="Garamond" panose="02020404030301010803" pitchFamily="18" charset="0"/>
            </a:rPr>
            <a:t> y </a:t>
          </a:r>
          <a:r>
            <a:rPr lang="en-US" sz="1800" b="1" dirty="0" err="1">
              <a:latin typeface="Garamond" panose="02020404030301010803" pitchFamily="18" charset="0"/>
            </a:rPr>
            <a:t>papeleo</a:t>
          </a:r>
          <a:r>
            <a:rPr lang="en-US" sz="1800" b="1" dirty="0">
              <a:latin typeface="Garamond" panose="02020404030301010803" pitchFamily="18" charset="0"/>
            </a:rPr>
            <a:t> 24%</a:t>
          </a:r>
        </a:p>
      </dgm:t>
    </dgm:pt>
    <dgm:pt modelId="{510CDF3B-B6D6-47C2-939C-4C8FFDF8357D}">
      <dgm:prSet phldrT="[Text]" custT="1"/>
      <dgm:spPr/>
      <dgm:t>
        <a:bodyPr/>
        <a:lstStyle/>
        <a:p>
          <a:r>
            <a:rPr lang="en-US" sz="1700" b="1" dirty="0" err="1">
              <a:latin typeface="Garamond" panose="02020404030301010803" pitchFamily="18" charset="0"/>
            </a:rPr>
            <a:t>Entender</a:t>
          </a:r>
          <a:r>
            <a:rPr lang="en-US" sz="1700" b="1" dirty="0">
              <a:latin typeface="Garamond" panose="02020404030301010803" pitchFamily="18" charset="0"/>
            </a:rPr>
            <a:t> el </a:t>
          </a:r>
          <a:r>
            <a:rPr lang="en-US" sz="1700" b="1" dirty="0" err="1">
              <a:latin typeface="Garamond" panose="02020404030301010803" pitchFamily="18" charset="0"/>
            </a:rPr>
            <a:t>proceso</a:t>
          </a:r>
          <a:r>
            <a:rPr lang="en-US" sz="1700" b="1" dirty="0">
              <a:latin typeface="Garamond" panose="02020404030301010803" pitchFamily="18" charset="0"/>
            </a:rPr>
            <a:t>  </a:t>
          </a:r>
        </a:p>
        <a:p>
          <a:r>
            <a:rPr lang="en-US" sz="1700" b="1" dirty="0">
              <a:latin typeface="Garamond" panose="02020404030301010803" pitchFamily="18" charset="0"/>
            </a:rPr>
            <a:t>17%</a:t>
          </a:r>
        </a:p>
      </dgm:t>
    </dgm:pt>
    <dgm:pt modelId="{6FCA102C-3C68-478D-A976-BD192FC8E050}" type="parTrans" cxnId="{5FBA4B63-4109-4A27-A4D0-A9B8B0204AD3}">
      <dgm:prSet/>
      <dgm:spPr/>
      <dgm:t>
        <a:bodyPr/>
        <a:lstStyle/>
        <a:p>
          <a:endParaRPr lang="en-US" sz="2000" b="1">
            <a:latin typeface="Garamond" panose="02020404030301010803" pitchFamily="18" charset="0"/>
          </a:endParaRPr>
        </a:p>
      </dgm:t>
    </dgm:pt>
    <dgm:pt modelId="{0516F7F7-FD09-4DFC-ACCB-B6C2B5B4448E}" type="sibTrans" cxnId="{5FBA4B63-4109-4A27-A4D0-A9B8B0204AD3}">
      <dgm:prSet custT="1"/>
      <dgm:spPr/>
      <dgm:t>
        <a:bodyPr/>
        <a:lstStyle/>
        <a:p>
          <a:r>
            <a:rPr lang="en-US" sz="1800" b="1" dirty="0" err="1">
              <a:latin typeface="Garamond" panose="02020404030301010803" pitchFamily="18" charset="0"/>
            </a:rPr>
            <a:t>Conseguir</a:t>
          </a:r>
          <a:endParaRPr lang="en-US" sz="1800" b="1" dirty="0">
            <a:latin typeface="Garamond" panose="02020404030301010803" pitchFamily="18" charset="0"/>
          </a:endParaRPr>
        </a:p>
        <a:p>
          <a:r>
            <a:rPr lang="en-US" sz="1800" b="1" dirty="0" err="1">
              <a:latin typeface="Garamond" panose="02020404030301010803" pitchFamily="18" charset="0"/>
            </a:rPr>
            <a:t>financiación</a:t>
          </a:r>
          <a:endParaRPr lang="en-US" sz="1800" b="1" dirty="0">
            <a:latin typeface="Garamond" panose="02020404030301010803" pitchFamily="18" charset="0"/>
          </a:endParaRPr>
        </a:p>
        <a:p>
          <a:r>
            <a:rPr lang="en-US" sz="1800" b="1" dirty="0">
              <a:latin typeface="Garamond" panose="02020404030301010803" pitchFamily="18" charset="0"/>
            </a:rPr>
            <a:t>11%</a:t>
          </a:r>
        </a:p>
      </dgm:t>
    </dgm:pt>
    <dgm:pt modelId="{29A85A58-C968-49DE-8623-4FFE018D5FC6}">
      <dgm:prSet phldrT="[Text]" custT="1"/>
      <dgm:spPr/>
      <dgm:t>
        <a:bodyPr/>
        <a:lstStyle/>
        <a:p>
          <a:r>
            <a:rPr lang="en-US" sz="1800" b="1" dirty="0">
              <a:latin typeface="Garamond" panose="02020404030301010803" pitchFamily="18" charset="0"/>
            </a:rPr>
            <a:t>Sin </a:t>
          </a:r>
          <a:r>
            <a:rPr lang="en-US" sz="1800" b="1" dirty="0" err="1">
              <a:latin typeface="Garamond" panose="02020404030301010803" pitchFamily="18" charset="0"/>
            </a:rPr>
            <a:t>dificultades</a:t>
          </a:r>
          <a:endParaRPr lang="en-US" sz="1800" b="1" dirty="0">
            <a:latin typeface="Garamond" panose="02020404030301010803" pitchFamily="18" charset="0"/>
          </a:endParaRPr>
        </a:p>
        <a:p>
          <a:r>
            <a:rPr lang="en-US" sz="1800" b="1" dirty="0">
              <a:latin typeface="Garamond" panose="02020404030301010803" pitchFamily="18" charset="0"/>
            </a:rPr>
            <a:t>16%</a:t>
          </a:r>
        </a:p>
      </dgm:t>
    </dgm:pt>
    <dgm:pt modelId="{EC0D1EC5-8E60-4F03-9487-0B0F5AB4F144}" type="parTrans" cxnId="{B1E61093-5C66-4AAC-8179-16C2672E5727}">
      <dgm:prSet/>
      <dgm:spPr/>
      <dgm:t>
        <a:bodyPr/>
        <a:lstStyle/>
        <a:p>
          <a:endParaRPr lang="en-US" sz="2000" b="1">
            <a:latin typeface="Garamond" panose="02020404030301010803" pitchFamily="18" charset="0"/>
          </a:endParaRPr>
        </a:p>
      </dgm:t>
    </dgm:pt>
    <dgm:pt modelId="{4687CB24-B94F-44A5-BC61-EFF642A161BA}" type="sibTrans" cxnId="{B1E61093-5C66-4AAC-8179-16C2672E5727}">
      <dgm:prSet custT="1"/>
      <dgm:spPr/>
      <dgm:t>
        <a:bodyPr/>
        <a:lstStyle/>
        <a:p>
          <a:r>
            <a:rPr lang="en-US" sz="1800" b="1" dirty="0" err="1">
              <a:latin typeface="Garamond" panose="02020404030301010803" pitchFamily="18" charset="0"/>
            </a:rPr>
            <a:t>Ahorrar</a:t>
          </a:r>
          <a:r>
            <a:rPr lang="en-US" sz="1800" b="1" dirty="0">
              <a:latin typeface="Garamond" panose="02020404030301010803" pitchFamily="18" charset="0"/>
            </a:rPr>
            <a:t> para el </a:t>
          </a:r>
          <a:r>
            <a:rPr lang="en-US" sz="1800" b="1" dirty="0" err="1">
              <a:latin typeface="Garamond" panose="02020404030301010803" pitchFamily="18" charset="0"/>
            </a:rPr>
            <a:t>desembolso</a:t>
          </a:r>
          <a:r>
            <a:rPr lang="en-US" sz="1800" b="1" dirty="0">
              <a:latin typeface="Garamond" panose="02020404030301010803" pitchFamily="18" charset="0"/>
            </a:rPr>
            <a:t> </a:t>
          </a:r>
          <a:r>
            <a:rPr lang="en-US" sz="1800" b="1" dirty="0" err="1">
              <a:latin typeface="Garamond" panose="02020404030301010803" pitchFamily="18" charset="0"/>
            </a:rPr>
            <a:t>inicial</a:t>
          </a:r>
          <a:endParaRPr lang="en-US" sz="1800" b="1" dirty="0">
            <a:latin typeface="Garamond" panose="02020404030301010803" pitchFamily="18" charset="0"/>
          </a:endParaRPr>
        </a:p>
        <a:p>
          <a:r>
            <a:rPr lang="en-US" sz="1800" b="1" dirty="0">
              <a:latin typeface="Garamond" panose="02020404030301010803" pitchFamily="18" charset="0"/>
            </a:rPr>
            <a:t>13%</a:t>
          </a:r>
        </a:p>
      </dgm:t>
    </dgm:pt>
    <dgm:pt modelId="{DDCA93E9-40D9-4ECD-B233-D53CAB4F3C05}" type="pres">
      <dgm:prSet presAssocID="{F90E5CCE-D55D-459A-B832-2DA20D84548B}" presName="Name0" presStyleCnt="0">
        <dgm:presLayoutVars>
          <dgm:chMax/>
          <dgm:chPref/>
          <dgm:dir/>
          <dgm:animLvl val="lvl"/>
        </dgm:presLayoutVars>
      </dgm:prSet>
      <dgm:spPr/>
    </dgm:pt>
    <dgm:pt modelId="{EC630403-3D30-47DF-B1EE-01E5A4ADEEED}" type="pres">
      <dgm:prSet presAssocID="{7B37515F-87F1-4454-9185-28B1961F9A5F}" presName="composite" presStyleCnt="0"/>
      <dgm:spPr/>
    </dgm:pt>
    <dgm:pt modelId="{2B77360E-3C26-4F83-B1A3-0F246A8B3160}" type="pres">
      <dgm:prSet presAssocID="{7B37515F-87F1-4454-9185-28B1961F9A5F}" presName="Parent1" presStyleLbl="node1" presStyleIdx="0" presStyleCnt="6" custScaleX="132733" custLinFactX="-69996" custLinFactNeighborX="-100000" custLinFactNeighborY="3667">
        <dgm:presLayoutVars>
          <dgm:chMax val="1"/>
          <dgm:chPref val="1"/>
          <dgm:bulletEnabled val="1"/>
        </dgm:presLayoutVars>
      </dgm:prSet>
      <dgm:spPr/>
    </dgm:pt>
    <dgm:pt modelId="{BA4B6A9A-2D30-49EA-895F-81D393C2E49E}" type="pres">
      <dgm:prSet presAssocID="{7B37515F-87F1-4454-9185-28B1961F9A5F}" presName="Childtext1" presStyleLbl="revTx" presStyleIdx="0" presStyleCnt="3" custLinFactNeighborX="-2176" custLinFactNeighborY="-11555">
        <dgm:presLayoutVars>
          <dgm:chMax val="0"/>
          <dgm:chPref val="0"/>
          <dgm:bulletEnabled val="1"/>
        </dgm:presLayoutVars>
      </dgm:prSet>
      <dgm:spPr/>
    </dgm:pt>
    <dgm:pt modelId="{3311B2DF-44C5-4B76-88A4-97161865BBA3}" type="pres">
      <dgm:prSet presAssocID="{7B37515F-87F1-4454-9185-28B1961F9A5F}" presName="BalanceSpacing" presStyleCnt="0"/>
      <dgm:spPr/>
    </dgm:pt>
    <dgm:pt modelId="{F16EEAA3-D5B0-4A17-881C-161C0CD98243}" type="pres">
      <dgm:prSet presAssocID="{7B37515F-87F1-4454-9185-28B1961F9A5F}" presName="BalanceSpacing1" presStyleCnt="0"/>
      <dgm:spPr/>
    </dgm:pt>
    <dgm:pt modelId="{79ACAC5D-FF09-47DD-85E8-B5C156C96CBA}" type="pres">
      <dgm:prSet presAssocID="{34386E24-295E-4247-BCC5-36E182BC9114}" presName="Accent1Text" presStyleLbl="node1" presStyleIdx="1" presStyleCnt="6" custScaleX="109524" custLinFactX="-14691" custLinFactNeighborX="-100000" custLinFactNeighborY="80453"/>
      <dgm:spPr/>
    </dgm:pt>
    <dgm:pt modelId="{D6671B9A-BEF2-416E-A2DA-6D36DDDEEBA2}" type="pres">
      <dgm:prSet presAssocID="{34386E24-295E-4247-BCC5-36E182BC9114}" presName="spaceBetweenRectangles" presStyleCnt="0"/>
      <dgm:spPr/>
    </dgm:pt>
    <dgm:pt modelId="{3A7D4F1B-CCE3-4135-A8B8-A7A4617199CD}" type="pres">
      <dgm:prSet presAssocID="{510CDF3B-B6D6-47C2-939C-4C8FFDF8357D}" presName="composite" presStyleCnt="0"/>
      <dgm:spPr/>
    </dgm:pt>
    <dgm:pt modelId="{EBE21983-0F54-48A6-B791-4B8E3A44B72E}" type="pres">
      <dgm:prSet presAssocID="{510CDF3B-B6D6-47C2-939C-4C8FFDF8357D}" presName="Parent1" presStyleLbl="node1" presStyleIdx="2" presStyleCnt="6" custScaleX="110857" custLinFactNeighborX="-61146" custLinFactNeighborY="-4427">
        <dgm:presLayoutVars>
          <dgm:chMax val="1"/>
          <dgm:chPref val="1"/>
          <dgm:bulletEnabled val="1"/>
        </dgm:presLayoutVars>
      </dgm:prSet>
      <dgm:spPr/>
    </dgm:pt>
    <dgm:pt modelId="{43FD8705-41C6-4673-8A34-DCC3880734F4}" type="pres">
      <dgm:prSet presAssocID="{510CDF3B-B6D6-47C2-939C-4C8FFDF8357D}" presName="Childtext1" presStyleLbl="revTx" presStyleIdx="1" presStyleCnt="3" custLinFactX="100000" custLinFactY="63582" custLinFactNeighborX="174381" custLinFactNeighborY="100000">
        <dgm:presLayoutVars>
          <dgm:chMax val="0"/>
          <dgm:chPref val="0"/>
          <dgm:bulletEnabled val="1"/>
        </dgm:presLayoutVars>
      </dgm:prSet>
      <dgm:spPr/>
    </dgm:pt>
    <dgm:pt modelId="{9372ECDC-79B6-4433-A505-DC2C36BB9C8D}" type="pres">
      <dgm:prSet presAssocID="{510CDF3B-B6D6-47C2-939C-4C8FFDF8357D}" presName="BalanceSpacing" presStyleCnt="0"/>
      <dgm:spPr/>
    </dgm:pt>
    <dgm:pt modelId="{191F4D8B-1F18-4A4F-8330-4EAF9469939A}" type="pres">
      <dgm:prSet presAssocID="{510CDF3B-B6D6-47C2-939C-4C8FFDF8357D}" presName="BalanceSpacing1" presStyleCnt="0"/>
      <dgm:spPr/>
    </dgm:pt>
    <dgm:pt modelId="{7D931160-6831-48C0-8A50-3903C1912BA1}" type="pres">
      <dgm:prSet presAssocID="{0516F7F7-FD09-4DFC-ACCB-B6C2B5B4448E}" presName="Accent1Text" presStyleLbl="node1" presStyleIdx="3" presStyleCnt="6" custScaleX="127973" custLinFactNeighborX="-56103" custLinFactNeighborY="-4427"/>
      <dgm:spPr/>
    </dgm:pt>
    <dgm:pt modelId="{9749E2AD-A05E-4DC2-9605-FA973E581675}" type="pres">
      <dgm:prSet presAssocID="{0516F7F7-FD09-4DFC-ACCB-B6C2B5B4448E}" presName="spaceBetweenRectangles" presStyleCnt="0"/>
      <dgm:spPr/>
    </dgm:pt>
    <dgm:pt modelId="{1445EC2A-DEC2-472D-90AF-721D48202C77}" type="pres">
      <dgm:prSet presAssocID="{29A85A58-C968-49DE-8623-4FFE018D5FC6}" presName="composite" presStyleCnt="0"/>
      <dgm:spPr/>
    </dgm:pt>
    <dgm:pt modelId="{4AEA4EBD-51B4-46EF-B098-889265FC66AB}" type="pres">
      <dgm:prSet presAssocID="{29A85A58-C968-49DE-8623-4FFE018D5FC6}" presName="Parent1" presStyleLbl="node1" presStyleIdx="4" presStyleCnt="6" custScaleX="133703" custLinFactNeighborX="-61922" custLinFactNeighborY="-13891">
        <dgm:presLayoutVars>
          <dgm:chMax val="1"/>
          <dgm:chPref val="1"/>
          <dgm:bulletEnabled val="1"/>
        </dgm:presLayoutVars>
      </dgm:prSet>
      <dgm:spPr/>
    </dgm:pt>
    <dgm:pt modelId="{1ECFBA42-4047-4206-A4CD-9DB1A1DF0D0F}" type="pres">
      <dgm:prSet presAssocID="{29A85A58-C968-49DE-8623-4FFE018D5FC6}" presName="Childtext1" presStyleLbl="revTx" presStyleIdx="2" presStyleCnt="3" custLinFactNeighborX="-2176" custLinFactNeighborY="-11555">
        <dgm:presLayoutVars>
          <dgm:chMax val="0"/>
          <dgm:chPref val="0"/>
          <dgm:bulletEnabled val="1"/>
        </dgm:presLayoutVars>
      </dgm:prSet>
      <dgm:spPr/>
    </dgm:pt>
    <dgm:pt modelId="{C7264FEF-2646-43E5-ACDD-927F22FE0740}" type="pres">
      <dgm:prSet presAssocID="{29A85A58-C968-49DE-8623-4FFE018D5FC6}" presName="BalanceSpacing" presStyleCnt="0"/>
      <dgm:spPr/>
    </dgm:pt>
    <dgm:pt modelId="{BF890E32-38AD-4F98-9B98-5FAC2ABFC444}" type="pres">
      <dgm:prSet presAssocID="{29A85A58-C968-49DE-8623-4FFE018D5FC6}" presName="BalanceSpacing1" presStyleCnt="0"/>
      <dgm:spPr/>
    </dgm:pt>
    <dgm:pt modelId="{748C6000-97EF-463A-A3BB-9F8381D552FF}" type="pres">
      <dgm:prSet presAssocID="{4687CB24-B94F-44A5-BC61-EFF642A161BA}" presName="Accent1Text" presStyleLbl="node1" presStyleIdx="5" presStyleCnt="6" custScaleX="123862" custLinFactNeighborX="-61996" custLinFactNeighborY="-11803"/>
      <dgm:spPr/>
    </dgm:pt>
  </dgm:ptLst>
  <dgm:cxnLst>
    <dgm:cxn modelId="{A2EA7804-AAD0-4D79-B464-1E748061260C}" type="presOf" srcId="{34386E24-295E-4247-BCC5-36E182BC9114}" destId="{79ACAC5D-FF09-47DD-85E8-B5C156C96CBA}" srcOrd="0" destOrd="0" presId="urn:microsoft.com/office/officeart/2008/layout/AlternatingHexagons"/>
    <dgm:cxn modelId="{31AAF83F-08C0-4E98-9A28-8EEAD53422B2}" type="presOf" srcId="{4687CB24-B94F-44A5-BC61-EFF642A161BA}" destId="{748C6000-97EF-463A-A3BB-9F8381D552FF}" srcOrd="0" destOrd="0" presId="urn:microsoft.com/office/officeart/2008/layout/AlternatingHexagons"/>
    <dgm:cxn modelId="{5FBA4B63-4109-4A27-A4D0-A9B8B0204AD3}" srcId="{F90E5CCE-D55D-459A-B832-2DA20D84548B}" destId="{510CDF3B-B6D6-47C2-939C-4C8FFDF8357D}" srcOrd="1" destOrd="0" parTransId="{6FCA102C-3C68-478D-A976-BD192FC8E050}" sibTransId="{0516F7F7-FD09-4DFC-ACCB-B6C2B5B4448E}"/>
    <dgm:cxn modelId="{CBD5CD54-B938-4CE1-86E0-ABD569827073}" type="presOf" srcId="{7B37515F-87F1-4454-9185-28B1961F9A5F}" destId="{2B77360E-3C26-4F83-B1A3-0F246A8B3160}" srcOrd="0" destOrd="0" presId="urn:microsoft.com/office/officeart/2008/layout/AlternatingHexagons"/>
    <dgm:cxn modelId="{CEF5EA57-F8CD-48DE-A08D-DAA09990DDCC}" type="presOf" srcId="{F90E5CCE-D55D-459A-B832-2DA20D84548B}" destId="{DDCA93E9-40D9-4ECD-B233-D53CAB4F3C05}" srcOrd="0" destOrd="0" presId="urn:microsoft.com/office/officeart/2008/layout/AlternatingHexagons"/>
    <dgm:cxn modelId="{472EDE7D-293B-4110-BC5E-BDA10B296D62}" type="presOf" srcId="{510CDF3B-B6D6-47C2-939C-4C8FFDF8357D}" destId="{EBE21983-0F54-48A6-B791-4B8E3A44B72E}" srcOrd="0" destOrd="0" presId="urn:microsoft.com/office/officeart/2008/layout/AlternatingHexagons"/>
    <dgm:cxn modelId="{B1E61093-5C66-4AAC-8179-16C2672E5727}" srcId="{F90E5CCE-D55D-459A-B832-2DA20D84548B}" destId="{29A85A58-C968-49DE-8623-4FFE018D5FC6}" srcOrd="2" destOrd="0" parTransId="{EC0D1EC5-8E60-4F03-9487-0B0F5AB4F144}" sibTransId="{4687CB24-B94F-44A5-BC61-EFF642A161BA}"/>
    <dgm:cxn modelId="{F0A8B8AC-4C0A-4A51-9B29-9179FCB85423}" type="presOf" srcId="{29A85A58-C968-49DE-8623-4FFE018D5FC6}" destId="{4AEA4EBD-51B4-46EF-B098-889265FC66AB}" srcOrd="0" destOrd="0" presId="urn:microsoft.com/office/officeart/2008/layout/AlternatingHexagons"/>
    <dgm:cxn modelId="{F88A22E4-2161-4A8B-BDBE-9FC8B429134B}" srcId="{F90E5CCE-D55D-459A-B832-2DA20D84548B}" destId="{7B37515F-87F1-4454-9185-28B1961F9A5F}" srcOrd="0" destOrd="0" parTransId="{0CD3D7AA-AA3B-4E64-92DD-60CD34686606}" sibTransId="{34386E24-295E-4247-BCC5-36E182BC9114}"/>
    <dgm:cxn modelId="{28C834EC-B150-487F-A954-B21B584F01DB}" type="presOf" srcId="{0516F7F7-FD09-4DFC-ACCB-B6C2B5B4448E}" destId="{7D931160-6831-48C0-8A50-3903C1912BA1}" srcOrd="0" destOrd="0" presId="urn:microsoft.com/office/officeart/2008/layout/AlternatingHexagons"/>
    <dgm:cxn modelId="{5809A9EA-CA3B-4DAC-85C5-8AC9B85AA02A}" type="presParOf" srcId="{DDCA93E9-40D9-4ECD-B233-D53CAB4F3C05}" destId="{EC630403-3D30-47DF-B1EE-01E5A4ADEEED}" srcOrd="0" destOrd="0" presId="urn:microsoft.com/office/officeart/2008/layout/AlternatingHexagons"/>
    <dgm:cxn modelId="{E2FC8C2E-6140-414B-87AD-026469CF1BCA}" type="presParOf" srcId="{EC630403-3D30-47DF-B1EE-01E5A4ADEEED}" destId="{2B77360E-3C26-4F83-B1A3-0F246A8B3160}" srcOrd="0" destOrd="0" presId="urn:microsoft.com/office/officeart/2008/layout/AlternatingHexagons"/>
    <dgm:cxn modelId="{BA4347C9-28FD-4958-AAFE-299F2E380CB0}" type="presParOf" srcId="{EC630403-3D30-47DF-B1EE-01E5A4ADEEED}" destId="{BA4B6A9A-2D30-49EA-895F-81D393C2E49E}" srcOrd="1" destOrd="0" presId="urn:microsoft.com/office/officeart/2008/layout/AlternatingHexagons"/>
    <dgm:cxn modelId="{763CBCE4-4B9B-41D8-8A73-82F1762E9569}" type="presParOf" srcId="{EC630403-3D30-47DF-B1EE-01E5A4ADEEED}" destId="{3311B2DF-44C5-4B76-88A4-97161865BBA3}" srcOrd="2" destOrd="0" presId="urn:microsoft.com/office/officeart/2008/layout/AlternatingHexagons"/>
    <dgm:cxn modelId="{738B314C-D329-44B9-B2B9-4BE88A145961}" type="presParOf" srcId="{EC630403-3D30-47DF-B1EE-01E5A4ADEEED}" destId="{F16EEAA3-D5B0-4A17-881C-161C0CD98243}" srcOrd="3" destOrd="0" presId="urn:microsoft.com/office/officeart/2008/layout/AlternatingHexagons"/>
    <dgm:cxn modelId="{F9C816A8-8AC4-4C16-9F87-7E7B47580A7E}" type="presParOf" srcId="{EC630403-3D30-47DF-B1EE-01E5A4ADEEED}" destId="{79ACAC5D-FF09-47DD-85E8-B5C156C96CBA}" srcOrd="4" destOrd="0" presId="urn:microsoft.com/office/officeart/2008/layout/AlternatingHexagons"/>
    <dgm:cxn modelId="{52B08665-36A1-41CC-9ADB-8593A08678D6}" type="presParOf" srcId="{DDCA93E9-40D9-4ECD-B233-D53CAB4F3C05}" destId="{D6671B9A-BEF2-416E-A2DA-6D36DDDEEBA2}" srcOrd="1" destOrd="0" presId="urn:microsoft.com/office/officeart/2008/layout/AlternatingHexagons"/>
    <dgm:cxn modelId="{F4F10262-9AF0-45BD-8C4E-71C73AEF8C33}" type="presParOf" srcId="{DDCA93E9-40D9-4ECD-B233-D53CAB4F3C05}" destId="{3A7D4F1B-CCE3-4135-A8B8-A7A4617199CD}" srcOrd="2" destOrd="0" presId="urn:microsoft.com/office/officeart/2008/layout/AlternatingHexagons"/>
    <dgm:cxn modelId="{B1BDC157-6870-43B0-9C28-E677C857CC3A}" type="presParOf" srcId="{3A7D4F1B-CCE3-4135-A8B8-A7A4617199CD}" destId="{EBE21983-0F54-48A6-B791-4B8E3A44B72E}" srcOrd="0" destOrd="0" presId="urn:microsoft.com/office/officeart/2008/layout/AlternatingHexagons"/>
    <dgm:cxn modelId="{EBFAAE24-3F78-40E2-90D0-D5B19C164938}" type="presParOf" srcId="{3A7D4F1B-CCE3-4135-A8B8-A7A4617199CD}" destId="{43FD8705-41C6-4673-8A34-DCC3880734F4}" srcOrd="1" destOrd="0" presId="urn:microsoft.com/office/officeart/2008/layout/AlternatingHexagons"/>
    <dgm:cxn modelId="{05ACECFC-2D55-4BD7-82A9-6AD57D6B26C8}" type="presParOf" srcId="{3A7D4F1B-CCE3-4135-A8B8-A7A4617199CD}" destId="{9372ECDC-79B6-4433-A505-DC2C36BB9C8D}" srcOrd="2" destOrd="0" presId="urn:microsoft.com/office/officeart/2008/layout/AlternatingHexagons"/>
    <dgm:cxn modelId="{B8CFE12C-E8C1-4208-908D-39BF9EF6E0CC}" type="presParOf" srcId="{3A7D4F1B-CCE3-4135-A8B8-A7A4617199CD}" destId="{191F4D8B-1F18-4A4F-8330-4EAF9469939A}" srcOrd="3" destOrd="0" presId="urn:microsoft.com/office/officeart/2008/layout/AlternatingHexagons"/>
    <dgm:cxn modelId="{DE8BF8D8-4FBB-4C35-82B0-445A48B21123}" type="presParOf" srcId="{3A7D4F1B-CCE3-4135-A8B8-A7A4617199CD}" destId="{7D931160-6831-48C0-8A50-3903C1912BA1}" srcOrd="4" destOrd="0" presId="urn:microsoft.com/office/officeart/2008/layout/AlternatingHexagons"/>
    <dgm:cxn modelId="{4BEF037B-C89E-4E45-8911-A32435EAAE4D}" type="presParOf" srcId="{DDCA93E9-40D9-4ECD-B233-D53CAB4F3C05}" destId="{9749E2AD-A05E-4DC2-9605-FA973E581675}" srcOrd="3" destOrd="0" presId="urn:microsoft.com/office/officeart/2008/layout/AlternatingHexagons"/>
    <dgm:cxn modelId="{2253CEA7-6F6B-409E-B8F3-D626F6C850B2}" type="presParOf" srcId="{DDCA93E9-40D9-4ECD-B233-D53CAB4F3C05}" destId="{1445EC2A-DEC2-472D-90AF-721D48202C77}" srcOrd="4" destOrd="0" presId="urn:microsoft.com/office/officeart/2008/layout/AlternatingHexagons"/>
    <dgm:cxn modelId="{C7561F4E-F7CF-4F7A-A4FE-025062DDED1B}" type="presParOf" srcId="{1445EC2A-DEC2-472D-90AF-721D48202C77}" destId="{4AEA4EBD-51B4-46EF-B098-889265FC66AB}" srcOrd="0" destOrd="0" presId="urn:microsoft.com/office/officeart/2008/layout/AlternatingHexagons"/>
    <dgm:cxn modelId="{83883A9C-9A38-4B36-8BC0-DD62C46E711E}" type="presParOf" srcId="{1445EC2A-DEC2-472D-90AF-721D48202C77}" destId="{1ECFBA42-4047-4206-A4CD-9DB1A1DF0D0F}" srcOrd="1" destOrd="0" presId="urn:microsoft.com/office/officeart/2008/layout/AlternatingHexagons"/>
    <dgm:cxn modelId="{E90A0014-EF64-46B1-AF71-B7E0A74A512B}" type="presParOf" srcId="{1445EC2A-DEC2-472D-90AF-721D48202C77}" destId="{C7264FEF-2646-43E5-ACDD-927F22FE0740}" srcOrd="2" destOrd="0" presId="urn:microsoft.com/office/officeart/2008/layout/AlternatingHexagons"/>
    <dgm:cxn modelId="{E28677BD-B60E-4B11-B1D8-10A73A6DF8B3}" type="presParOf" srcId="{1445EC2A-DEC2-472D-90AF-721D48202C77}" destId="{BF890E32-38AD-4F98-9B98-5FAC2ABFC444}" srcOrd="3" destOrd="0" presId="urn:microsoft.com/office/officeart/2008/layout/AlternatingHexagons"/>
    <dgm:cxn modelId="{C1E316C2-CFD4-4A9A-BC30-1112FD406291}" type="presParOf" srcId="{1445EC2A-DEC2-472D-90AF-721D48202C77}" destId="{748C6000-97EF-463A-A3BB-9F8381D552FF}"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87825C-6C83-457E-9B61-34FAF8B3CF62}" type="doc">
      <dgm:prSet loTypeId="urn:microsoft.com/office/officeart/2005/8/layout/vProcess5" loCatId="process" qsTypeId="urn:microsoft.com/office/officeart/2005/8/quickstyle/3d2" qsCatId="3D" csTypeId="urn:microsoft.com/office/officeart/2005/8/colors/colorful2" csCatId="colorful" phldr="1"/>
      <dgm:spPr/>
      <dgm:t>
        <a:bodyPr/>
        <a:lstStyle/>
        <a:p>
          <a:endParaRPr lang="en-US"/>
        </a:p>
      </dgm:t>
    </dgm:pt>
    <dgm:pt modelId="{62E54A6C-D442-4945-A1A0-5C5FFE7FC3B4}">
      <dgm:prSet phldrT="[Text]" custT="1"/>
      <dgm:spPr>
        <a:gradFill rotWithShape="0">
          <a:gsLst>
            <a:gs pos="0">
              <a:schemeClr val="accent2">
                <a:lumMod val="40000"/>
                <a:lumOff val="6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gradFill>
      </dgm:spPr>
      <dgm:t>
        <a:bodyPr/>
        <a:lstStyle/>
        <a:p>
          <a:r>
            <a:rPr lang="en-US" sz="2000" b="1" dirty="0">
              <a:solidFill>
                <a:schemeClr val="tx1"/>
              </a:solidFill>
            </a:rPr>
            <a:t>80% de </a:t>
          </a:r>
          <a:r>
            <a:rPr lang="en-US" sz="2000" b="1" dirty="0" err="1">
              <a:solidFill>
                <a:schemeClr val="tx1"/>
              </a:solidFill>
            </a:rPr>
            <a:t>los</a:t>
          </a:r>
          <a:r>
            <a:rPr lang="en-US" sz="2000" b="1" dirty="0">
              <a:solidFill>
                <a:schemeClr val="tx1"/>
              </a:solidFill>
            </a:rPr>
            <a:t> </a:t>
          </a:r>
          <a:r>
            <a:rPr lang="en-US" sz="2000" b="1" dirty="0" err="1">
              <a:solidFill>
                <a:schemeClr val="tx1"/>
              </a:solidFill>
            </a:rPr>
            <a:t>propietarios</a:t>
          </a:r>
          <a:r>
            <a:rPr lang="en-US" sz="2000" b="1" dirty="0">
              <a:solidFill>
                <a:schemeClr val="tx1"/>
              </a:solidFill>
            </a:rPr>
            <a:t> </a:t>
          </a:r>
          <a:r>
            <a:rPr lang="en-US" sz="2000" b="1" dirty="0" err="1">
              <a:solidFill>
                <a:schemeClr val="tx1"/>
              </a:solidFill>
            </a:rPr>
            <a:t>creen</a:t>
          </a:r>
          <a:r>
            <a:rPr lang="en-US" sz="2000" b="1" dirty="0">
              <a:solidFill>
                <a:schemeClr val="tx1"/>
              </a:solidFill>
            </a:rPr>
            <a:t> que </a:t>
          </a:r>
          <a:r>
            <a:rPr lang="en-US" sz="2000" b="1" dirty="0" err="1">
              <a:solidFill>
                <a:schemeClr val="tx1"/>
              </a:solidFill>
            </a:rPr>
            <a:t>es</a:t>
          </a:r>
          <a:r>
            <a:rPr lang="en-US" sz="2000" b="1" dirty="0">
              <a:solidFill>
                <a:schemeClr val="tx1"/>
              </a:solidFill>
            </a:rPr>
            <a:t> </a:t>
          </a:r>
          <a:r>
            <a:rPr lang="en-US" sz="2000" b="1" dirty="0" err="1">
              <a:solidFill>
                <a:schemeClr val="tx1"/>
              </a:solidFill>
            </a:rPr>
            <a:t>buen</a:t>
          </a:r>
          <a:r>
            <a:rPr lang="en-US" sz="2000" b="1" dirty="0">
              <a:solidFill>
                <a:schemeClr val="tx1"/>
              </a:solidFill>
            </a:rPr>
            <a:t> </a:t>
          </a:r>
          <a:r>
            <a:rPr lang="en-US" sz="2000" b="1" dirty="0" err="1">
              <a:solidFill>
                <a:schemeClr val="tx1"/>
              </a:solidFill>
            </a:rPr>
            <a:t>momento</a:t>
          </a:r>
          <a:r>
            <a:rPr lang="en-US" sz="2000" b="1" dirty="0">
              <a:solidFill>
                <a:schemeClr val="tx1"/>
              </a:solidFill>
            </a:rPr>
            <a:t> para </a:t>
          </a:r>
          <a:r>
            <a:rPr lang="en-US" sz="2000" b="1" dirty="0" err="1">
              <a:solidFill>
                <a:schemeClr val="tx1"/>
              </a:solidFill>
            </a:rPr>
            <a:t>comprar</a:t>
          </a:r>
          <a:r>
            <a:rPr lang="en-US" sz="2000" b="1" dirty="0">
              <a:solidFill>
                <a:schemeClr val="tx1"/>
              </a:solidFill>
            </a:rPr>
            <a:t> Y 52% de </a:t>
          </a:r>
          <a:r>
            <a:rPr lang="en-US" sz="2000" b="1" dirty="0" err="1">
              <a:solidFill>
                <a:schemeClr val="tx1"/>
              </a:solidFill>
            </a:rPr>
            <a:t>los</a:t>
          </a:r>
          <a:r>
            <a:rPr lang="en-US" sz="2000" b="1" dirty="0">
              <a:solidFill>
                <a:schemeClr val="tx1"/>
              </a:solidFill>
            </a:rPr>
            <a:t> </a:t>
          </a:r>
          <a:r>
            <a:rPr lang="en-US" sz="2000" b="1" dirty="0" err="1">
              <a:solidFill>
                <a:schemeClr val="tx1"/>
              </a:solidFill>
            </a:rPr>
            <a:t>arrendatarios</a:t>
          </a:r>
          <a:endParaRPr lang="en-US" sz="2000" b="1" dirty="0">
            <a:solidFill>
              <a:schemeClr val="tx1"/>
            </a:solidFill>
          </a:endParaRPr>
        </a:p>
      </dgm:t>
    </dgm:pt>
    <dgm:pt modelId="{30201CE6-57F8-4DF0-B138-B1793C3C83EA}" type="parTrans" cxnId="{EA97CBCD-B783-49F3-BA1C-181DFDE6C54C}">
      <dgm:prSet/>
      <dgm:spPr/>
      <dgm:t>
        <a:bodyPr/>
        <a:lstStyle/>
        <a:p>
          <a:endParaRPr lang="en-US" b="1">
            <a:solidFill>
              <a:schemeClr val="tx1"/>
            </a:solidFill>
          </a:endParaRPr>
        </a:p>
      </dgm:t>
    </dgm:pt>
    <dgm:pt modelId="{000AD135-3EE1-426D-BBA6-1A569C5B1C04}" type="sibTrans" cxnId="{EA97CBCD-B783-49F3-BA1C-181DFDE6C54C}">
      <dgm:prSet/>
      <dgm:spPr/>
      <dgm:t>
        <a:bodyPr/>
        <a:lstStyle/>
        <a:p>
          <a:endParaRPr lang="en-US" b="1">
            <a:solidFill>
              <a:schemeClr val="tx1"/>
            </a:solidFill>
          </a:endParaRPr>
        </a:p>
      </dgm:t>
    </dgm:pt>
    <dgm:pt modelId="{9575D9BF-EF9F-4F6F-A2A5-B8999F878B04}">
      <dgm:prSet phldrT="[Text]" custT="1"/>
      <dgm:spPr>
        <a:gradFill rotWithShape="0">
          <a:gsLst>
            <a:gs pos="0">
              <a:schemeClr val="accent6">
                <a:lumMod val="20000"/>
                <a:lumOff val="8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gradFill>
      </dgm:spPr>
      <dgm:t>
        <a:bodyPr/>
        <a:lstStyle/>
        <a:p>
          <a:r>
            <a:rPr lang="en-US" sz="2000" b="1" dirty="0">
              <a:solidFill>
                <a:schemeClr val="tx1"/>
              </a:solidFill>
            </a:rPr>
            <a:t>61% </a:t>
          </a:r>
          <a:r>
            <a:rPr lang="en-US" sz="2000" b="1" dirty="0" err="1">
              <a:solidFill>
                <a:schemeClr val="tx1"/>
              </a:solidFill>
            </a:rPr>
            <a:t>tiene</a:t>
          </a:r>
          <a:r>
            <a:rPr lang="en-US" sz="2000" b="1" dirty="0">
              <a:solidFill>
                <a:schemeClr val="tx1"/>
              </a:solidFill>
            </a:rPr>
            <a:t> </a:t>
          </a:r>
          <a:r>
            <a:rPr lang="en-US" sz="2000" b="1" dirty="0" err="1">
              <a:solidFill>
                <a:schemeClr val="tx1"/>
              </a:solidFill>
            </a:rPr>
            <a:t>dificultad</a:t>
          </a:r>
          <a:r>
            <a:rPr lang="en-US" sz="2000" b="1" dirty="0">
              <a:solidFill>
                <a:schemeClr val="tx1"/>
              </a:solidFill>
            </a:rPr>
            <a:t> para </a:t>
          </a:r>
          <a:r>
            <a:rPr lang="en-US" sz="2000" b="1" dirty="0" err="1">
              <a:solidFill>
                <a:schemeClr val="tx1"/>
              </a:solidFill>
            </a:rPr>
            <a:t>obtener</a:t>
          </a:r>
          <a:r>
            <a:rPr lang="en-US" sz="2000" b="1" dirty="0">
              <a:solidFill>
                <a:schemeClr val="tx1"/>
              </a:solidFill>
            </a:rPr>
            <a:t> </a:t>
          </a:r>
          <a:r>
            <a:rPr lang="en-US" sz="2000" b="1" dirty="0" err="1">
              <a:solidFill>
                <a:schemeClr val="tx1"/>
              </a:solidFill>
            </a:rPr>
            <a:t>financiación</a:t>
          </a:r>
          <a:endParaRPr lang="en-US" sz="2000" b="1" dirty="0">
            <a:solidFill>
              <a:schemeClr val="tx1"/>
            </a:solidFill>
          </a:endParaRPr>
        </a:p>
      </dgm:t>
    </dgm:pt>
    <dgm:pt modelId="{10368F5D-A58E-4EE0-B76D-8BA12A9F1633}" type="parTrans" cxnId="{2D1A26D8-141F-4E78-9752-00EB56FFE605}">
      <dgm:prSet/>
      <dgm:spPr/>
      <dgm:t>
        <a:bodyPr/>
        <a:lstStyle/>
        <a:p>
          <a:endParaRPr lang="en-US" b="1">
            <a:solidFill>
              <a:schemeClr val="tx1"/>
            </a:solidFill>
          </a:endParaRPr>
        </a:p>
      </dgm:t>
    </dgm:pt>
    <dgm:pt modelId="{2396C542-B678-469B-A68F-03B152CC94C5}" type="sibTrans" cxnId="{2D1A26D8-141F-4E78-9752-00EB56FFE605}">
      <dgm:prSet/>
      <dgm:spPr/>
      <dgm:t>
        <a:bodyPr/>
        <a:lstStyle/>
        <a:p>
          <a:endParaRPr lang="en-US" b="1">
            <a:solidFill>
              <a:schemeClr val="tx1"/>
            </a:solidFill>
          </a:endParaRPr>
        </a:p>
      </dgm:t>
    </dgm:pt>
    <dgm:pt modelId="{8ED82797-4E23-41F4-9BD5-83D4D6D16BC7}">
      <dgm:prSet phldrT="[Text]" custT="1"/>
      <dgm:spPr>
        <a:gradFill rotWithShape="0">
          <a:gsLst>
            <a:gs pos="0">
              <a:srgbClr val="FFFF00"/>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gradFill>
      </dgm:spPr>
      <dgm:t>
        <a:bodyPr/>
        <a:lstStyle/>
        <a:p>
          <a:r>
            <a:rPr lang="en-US" sz="2000" b="1" dirty="0">
              <a:solidFill>
                <a:schemeClr val="tx1"/>
              </a:solidFill>
            </a:rPr>
            <a:t>71% </a:t>
          </a:r>
          <a:r>
            <a:rPr lang="en-US" sz="2000" b="1" dirty="0" err="1">
              <a:solidFill>
                <a:schemeClr val="tx1"/>
              </a:solidFill>
            </a:rPr>
            <a:t>piensa</a:t>
          </a:r>
          <a:r>
            <a:rPr lang="en-US" sz="2000" b="1" dirty="0">
              <a:solidFill>
                <a:schemeClr val="tx1"/>
              </a:solidFill>
            </a:rPr>
            <a:t> que </a:t>
          </a:r>
          <a:r>
            <a:rPr lang="en-US" sz="2000" b="1" dirty="0" err="1">
              <a:solidFill>
                <a:schemeClr val="tx1"/>
              </a:solidFill>
            </a:rPr>
            <a:t>es</a:t>
          </a:r>
          <a:r>
            <a:rPr lang="en-US" sz="2000" b="1" dirty="0">
              <a:solidFill>
                <a:schemeClr val="tx1"/>
              </a:solidFill>
            </a:rPr>
            <a:t> </a:t>
          </a:r>
          <a:r>
            <a:rPr lang="en-US" sz="2000" b="1" dirty="0" err="1">
              <a:solidFill>
                <a:schemeClr val="tx1"/>
              </a:solidFill>
            </a:rPr>
            <a:t>buen</a:t>
          </a:r>
          <a:r>
            <a:rPr lang="en-US" sz="2000" b="1" dirty="0">
              <a:solidFill>
                <a:schemeClr val="tx1"/>
              </a:solidFill>
            </a:rPr>
            <a:t> </a:t>
          </a:r>
          <a:r>
            <a:rPr lang="en-US" sz="2000" b="1" dirty="0" err="1">
              <a:solidFill>
                <a:schemeClr val="tx1"/>
              </a:solidFill>
            </a:rPr>
            <a:t>momento</a:t>
          </a:r>
          <a:r>
            <a:rPr lang="en-US" sz="2000" b="1" dirty="0">
              <a:solidFill>
                <a:schemeClr val="tx1"/>
              </a:solidFill>
            </a:rPr>
            <a:t> para vender , </a:t>
          </a:r>
          <a:r>
            <a:rPr lang="en-US" sz="2000" b="1" dirty="0" err="1">
              <a:solidFill>
                <a:schemeClr val="tx1"/>
              </a:solidFill>
            </a:rPr>
            <a:t>comparado</a:t>
          </a:r>
          <a:r>
            <a:rPr lang="en-US" sz="2000" b="1" dirty="0">
              <a:solidFill>
                <a:schemeClr val="tx1"/>
              </a:solidFill>
            </a:rPr>
            <a:t> con un 61% </a:t>
          </a:r>
          <a:r>
            <a:rPr lang="en-US" sz="2000" b="1" dirty="0" err="1">
              <a:solidFill>
                <a:schemeClr val="tx1"/>
              </a:solidFill>
            </a:rPr>
            <a:t>hace</a:t>
          </a:r>
          <a:r>
            <a:rPr lang="en-US" sz="2000" b="1" dirty="0">
              <a:solidFill>
                <a:schemeClr val="tx1"/>
              </a:solidFill>
            </a:rPr>
            <a:t> un </a:t>
          </a:r>
          <a:r>
            <a:rPr lang="en-US" sz="2000" b="1" dirty="0" err="1">
              <a:solidFill>
                <a:schemeClr val="tx1"/>
              </a:solidFill>
            </a:rPr>
            <a:t>año</a:t>
          </a:r>
          <a:endParaRPr lang="en-US" sz="2000" b="1" dirty="0">
            <a:solidFill>
              <a:schemeClr val="tx1"/>
            </a:solidFill>
          </a:endParaRPr>
        </a:p>
      </dgm:t>
    </dgm:pt>
    <dgm:pt modelId="{64FF8BAE-AD05-4632-80AA-9625301BC68B}" type="parTrans" cxnId="{A9F920A0-2D00-4A13-BCA1-5C2A8B85E743}">
      <dgm:prSet/>
      <dgm:spPr/>
      <dgm:t>
        <a:bodyPr/>
        <a:lstStyle/>
        <a:p>
          <a:endParaRPr lang="en-US"/>
        </a:p>
      </dgm:t>
    </dgm:pt>
    <dgm:pt modelId="{7D7E98E8-5AC9-48D3-83EA-5A0DB383B358}" type="sibTrans" cxnId="{A9F920A0-2D00-4A13-BCA1-5C2A8B85E743}">
      <dgm:prSet/>
      <dgm:spPr/>
      <dgm:t>
        <a:bodyPr/>
        <a:lstStyle/>
        <a:p>
          <a:endParaRPr lang="en-US"/>
        </a:p>
      </dgm:t>
    </dgm:pt>
    <dgm:pt modelId="{72667D60-34FA-4CDD-B52C-316EAD7F3796}">
      <dgm:prSet phldrT="[Text]" custT="1"/>
      <dgm:spPr>
        <a:gradFill rotWithShape="0">
          <a:gsLst>
            <a:gs pos="0">
              <a:srgbClr val="FFFF00"/>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gradFill>
      </dgm:spPr>
      <dgm:t>
        <a:bodyPr/>
        <a:lstStyle/>
        <a:p>
          <a:r>
            <a:rPr lang="en-US" sz="2000" b="1" dirty="0">
              <a:solidFill>
                <a:schemeClr val="tx1"/>
              </a:solidFill>
            </a:rPr>
            <a:t>58% </a:t>
          </a:r>
          <a:r>
            <a:rPr lang="en-US" sz="2000" b="1" dirty="0" err="1">
              <a:solidFill>
                <a:schemeClr val="tx1"/>
              </a:solidFill>
            </a:rPr>
            <a:t>piensa</a:t>
          </a:r>
          <a:r>
            <a:rPr lang="en-US" sz="2000" b="1" dirty="0">
              <a:solidFill>
                <a:schemeClr val="tx1"/>
              </a:solidFill>
            </a:rPr>
            <a:t> que la </a:t>
          </a:r>
          <a:r>
            <a:rPr lang="en-US" sz="2000" b="1" dirty="0" err="1">
              <a:solidFill>
                <a:schemeClr val="tx1"/>
              </a:solidFill>
            </a:rPr>
            <a:t>vivienda</a:t>
          </a:r>
          <a:r>
            <a:rPr lang="en-US" sz="2000" b="1" dirty="0">
              <a:solidFill>
                <a:schemeClr val="tx1"/>
              </a:solidFill>
            </a:rPr>
            <a:t> solo </a:t>
          </a:r>
          <a:r>
            <a:rPr lang="en-US" sz="2000" b="1" dirty="0" err="1">
              <a:solidFill>
                <a:schemeClr val="tx1"/>
              </a:solidFill>
            </a:rPr>
            <a:t>pueden</a:t>
          </a:r>
          <a:r>
            <a:rPr lang="en-US" sz="2000" b="1" dirty="0">
              <a:solidFill>
                <a:schemeClr val="tx1"/>
              </a:solidFill>
            </a:rPr>
            <a:t> </a:t>
          </a:r>
          <a:r>
            <a:rPr lang="en-US" sz="2000" b="1" dirty="0" err="1">
              <a:solidFill>
                <a:schemeClr val="tx1"/>
              </a:solidFill>
            </a:rPr>
            <a:t>comprarla</a:t>
          </a:r>
          <a:r>
            <a:rPr lang="en-US" sz="2000" b="1" dirty="0">
              <a:solidFill>
                <a:schemeClr val="tx1"/>
              </a:solidFill>
            </a:rPr>
            <a:t> personas con </a:t>
          </a:r>
          <a:r>
            <a:rPr lang="en-US" sz="2000" b="1" dirty="0" err="1">
              <a:solidFill>
                <a:schemeClr val="tx1"/>
              </a:solidFill>
            </a:rPr>
            <a:t>ingresos</a:t>
          </a:r>
          <a:r>
            <a:rPr lang="en-US" sz="2000" b="1" dirty="0">
              <a:solidFill>
                <a:schemeClr val="tx1"/>
              </a:solidFill>
            </a:rPr>
            <a:t> </a:t>
          </a:r>
          <a:r>
            <a:rPr lang="en-US" sz="2000" b="1" dirty="0" err="1">
              <a:solidFill>
                <a:schemeClr val="tx1"/>
              </a:solidFill>
            </a:rPr>
            <a:t>medios</a:t>
          </a:r>
          <a:r>
            <a:rPr lang="en-US" sz="2000" b="1" dirty="0">
              <a:solidFill>
                <a:schemeClr val="tx1"/>
              </a:solidFill>
            </a:rPr>
            <a:t> y altos</a:t>
          </a:r>
          <a:r>
            <a:rPr lang="en-US" sz="2200" b="1" dirty="0">
              <a:solidFill>
                <a:schemeClr val="tx1"/>
              </a:solidFill>
            </a:rPr>
            <a:t> </a:t>
          </a:r>
        </a:p>
      </dgm:t>
    </dgm:pt>
    <dgm:pt modelId="{2F8688A6-22E1-4D5B-890C-8FDDE081B23E}" type="parTrans" cxnId="{569018EE-36D1-4A71-A2EA-7854990ED8B5}">
      <dgm:prSet/>
      <dgm:spPr/>
      <dgm:t>
        <a:bodyPr/>
        <a:lstStyle/>
        <a:p>
          <a:endParaRPr lang="en-US"/>
        </a:p>
      </dgm:t>
    </dgm:pt>
    <dgm:pt modelId="{F3C173F3-B604-413A-A7B9-31AEF4724185}" type="sibTrans" cxnId="{569018EE-36D1-4A71-A2EA-7854990ED8B5}">
      <dgm:prSet/>
      <dgm:spPr/>
      <dgm:t>
        <a:bodyPr/>
        <a:lstStyle/>
        <a:p>
          <a:endParaRPr lang="en-US"/>
        </a:p>
      </dgm:t>
    </dgm:pt>
    <dgm:pt modelId="{F42A82AD-DFD4-4F59-BF4B-00352ED7764E}" type="pres">
      <dgm:prSet presAssocID="{8C87825C-6C83-457E-9B61-34FAF8B3CF62}" presName="outerComposite" presStyleCnt="0">
        <dgm:presLayoutVars>
          <dgm:chMax val="5"/>
          <dgm:dir/>
          <dgm:resizeHandles val="exact"/>
        </dgm:presLayoutVars>
      </dgm:prSet>
      <dgm:spPr/>
    </dgm:pt>
    <dgm:pt modelId="{2EF1513C-048F-460A-9B4A-A9B98109A320}" type="pres">
      <dgm:prSet presAssocID="{8C87825C-6C83-457E-9B61-34FAF8B3CF62}" presName="dummyMaxCanvas" presStyleCnt="0">
        <dgm:presLayoutVars/>
      </dgm:prSet>
      <dgm:spPr/>
    </dgm:pt>
    <dgm:pt modelId="{1F441685-53FC-4B93-A606-D537EAD030AB}" type="pres">
      <dgm:prSet presAssocID="{8C87825C-6C83-457E-9B61-34FAF8B3CF62}" presName="FourNodes_1" presStyleLbl="node1" presStyleIdx="0" presStyleCnt="4">
        <dgm:presLayoutVars>
          <dgm:bulletEnabled val="1"/>
        </dgm:presLayoutVars>
      </dgm:prSet>
      <dgm:spPr/>
    </dgm:pt>
    <dgm:pt modelId="{FB1A4940-6F7F-4DBB-A017-69F88000B1FF}" type="pres">
      <dgm:prSet presAssocID="{8C87825C-6C83-457E-9B61-34FAF8B3CF62}" presName="FourNodes_2" presStyleLbl="node1" presStyleIdx="1" presStyleCnt="4">
        <dgm:presLayoutVars>
          <dgm:bulletEnabled val="1"/>
        </dgm:presLayoutVars>
      </dgm:prSet>
      <dgm:spPr/>
    </dgm:pt>
    <dgm:pt modelId="{50D9F987-18A3-4803-A6DD-0095238D8783}" type="pres">
      <dgm:prSet presAssocID="{8C87825C-6C83-457E-9B61-34FAF8B3CF62}" presName="FourNodes_3" presStyleLbl="node1" presStyleIdx="2" presStyleCnt="4">
        <dgm:presLayoutVars>
          <dgm:bulletEnabled val="1"/>
        </dgm:presLayoutVars>
      </dgm:prSet>
      <dgm:spPr/>
    </dgm:pt>
    <dgm:pt modelId="{79790F71-BB10-453A-9F97-7F2A01AA8DEB}" type="pres">
      <dgm:prSet presAssocID="{8C87825C-6C83-457E-9B61-34FAF8B3CF62}" presName="FourNodes_4" presStyleLbl="node1" presStyleIdx="3" presStyleCnt="4">
        <dgm:presLayoutVars>
          <dgm:bulletEnabled val="1"/>
        </dgm:presLayoutVars>
      </dgm:prSet>
      <dgm:spPr/>
    </dgm:pt>
    <dgm:pt modelId="{9458082E-36C8-4564-A549-7271A48B8A05}" type="pres">
      <dgm:prSet presAssocID="{8C87825C-6C83-457E-9B61-34FAF8B3CF62}" presName="FourConn_1-2" presStyleLbl="fgAccFollowNode1" presStyleIdx="0" presStyleCnt="3">
        <dgm:presLayoutVars>
          <dgm:bulletEnabled val="1"/>
        </dgm:presLayoutVars>
      </dgm:prSet>
      <dgm:spPr/>
    </dgm:pt>
    <dgm:pt modelId="{F4DB9194-68E6-44AC-8E64-F99ABD5E85BB}" type="pres">
      <dgm:prSet presAssocID="{8C87825C-6C83-457E-9B61-34FAF8B3CF62}" presName="FourConn_2-3" presStyleLbl="fgAccFollowNode1" presStyleIdx="1" presStyleCnt="3">
        <dgm:presLayoutVars>
          <dgm:bulletEnabled val="1"/>
        </dgm:presLayoutVars>
      </dgm:prSet>
      <dgm:spPr/>
    </dgm:pt>
    <dgm:pt modelId="{272C751A-B400-4AD7-A134-1800D1C6195B}" type="pres">
      <dgm:prSet presAssocID="{8C87825C-6C83-457E-9B61-34FAF8B3CF62}" presName="FourConn_3-4" presStyleLbl="fgAccFollowNode1" presStyleIdx="2" presStyleCnt="3">
        <dgm:presLayoutVars>
          <dgm:bulletEnabled val="1"/>
        </dgm:presLayoutVars>
      </dgm:prSet>
      <dgm:spPr/>
    </dgm:pt>
    <dgm:pt modelId="{A021287C-716D-40A5-AEE8-5DC10E2B031F}" type="pres">
      <dgm:prSet presAssocID="{8C87825C-6C83-457E-9B61-34FAF8B3CF62}" presName="FourNodes_1_text" presStyleLbl="node1" presStyleIdx="3" presStyleCnt="4">
        <dgm:presLayoutVars>
          <dgm:bulletEnabled val="1"/>
        </dgm:presLayoutVars>
      </dgm:prSet>
      <dgm:spPr/>
    </dgm:pt>
    <dgm:pt modelId="{ADAE8399-9232-485C-B888-E0C5237AD1AE}" type="pres">
      <dgm:prSet presAssocID="{8C87825C-6C83-457E-9B61-34FAF8B3CF62}" presName="FourNodes_2_text" presStyleLbl="node1" presStyleIdx="3" presStyleCnt="4">
        <dgm:presLayoutVars>
          <dgm:bulletEnabled val="1"/>
        </dgm:presLayoutVars>
      </dgm:prSet>
      <dgm:spPr/>
    </dgm:pt>
    <dgm:pt modelId="{B17E4982-A5B6-4EF5-A8E0-54183D78FB42}" type="pres">
      <dgm:prSet presAssocID="{8C87825C-6C83-457E-9B61-34FAF8B3CF62}" presName="FourNodes_3_text" presStyleLbl="node1" presStyleIdx="3" presStyleCnt="4">
        <dgm:presLayoutVars>
          <dgm:bulletEnabled val="1"/>
        </dgm:presLayoutVars>
      </dgm:prSet>
      <dgm:spPr/>
    </dgm:pt>
    <dgm:pt modelId="{ACCBF45A-A5D2-45DD-BE80-773D87AB9F73}" type="pres">
      <dgm:prSet presAssocID="{8C87825C-6C83-457E-9B61-34FAF8B3CF62}" presName="FourNodes_4_text" presStyleLbl="node1" presStyleIdx="3" presStyleCnt="4">
        <dgm:presLayoutVars>
          <dgm:bulletEnabled val="1"/>
        </dgm:presLayoutVars>
      </dgm:prSet>
      <dgm:spPr/>
    </dgm:pt>
  </dgm:ptLst>
  <dgm:cxnLst>
    <dgm:cxn modelId="{D6656E01-3CEA-43BD-B2BD-C03DCAC7E732}" type="presOf" srcId="{9575D9BF-EF9F-4F6F-A2A5-B8999F878B04}" destId="{50D9F987-18A3-4803-A6DD-0095238D8783}" srcOrd="0" destOrd="0" presId="urn:microsoft.com/office/officeart/2005/8/layout/vProcess5"/>
    <dgm:cxn modelId="{7C055003-BD45-437C-B79E-4053856C4DAD}" type="presOf" srcId="{8C87825C-6C83-457E-9B61-34FAF8B3CF62}" destId="{F42A82AD-DFD4-4F59-BF4B-00352ED7764E}" srcOrd="0" destOrd="0" presId="urn:microsoft.com/office/officeart/2005/8/layout/vProcess5"/>
    <dgm:cxn modelId="{C20C7C18-BC3F-4F6C-B9F0-CD3F4A2A9151}" type="presOf" srcId="{72667D60-34FA-4CDD-B52C-316EAD7F3796}" destId="{ACCBF45A-A5D2-45DD-BE80-773D87AB9F73}" srcOrd="1" destOrd="0" presId="urn:microsoft.com/office/officeart/2005/8/layout/vProcess5"/>
    <dgm:cxn modelId="{B4E1F82B-E9C7-465A-B2BD-B8CEC2EA3736}" type="presOf" srcId="{8ED82797-4E23-41F4-9BD5-83D4D6D16BC7}" destId="{FB1A4940-6F7F-4DBB-A017-69F88000B1FF}" srcOrd="0" destOrd="0" presId="urn:microsoft.com/office/officeart/2005/8/layout/vProcess5"/>
    <dgm:cxn modelId="{7213083B-178B-40E2-91EF-C7BDF3EF0E6E}" type="presOf" srcId="{000AD135-3EE1-426D-BBA6-1A569C5B1C04}" destId="{9458082E-36C8-4564-A549-7271A48B8A05}" srcOrd="0" destOrd="0" presId="urn:microsoft.com/office/officeart/2005/8/layout/vProcess5"/>
    <dgm:cxn modelId="{307BD56A-C2E5-439D-9446-40EC1207946A}" type="presOf" srcId="{2396C542-B678-469B-A68F-03B152CC94C5}" destId="{272C751A-B400-4AD7-A134-1800D1C6195B}" srcOrd="0" destOrd="0" presId="urn:microsoft.com/office/officeart/2005/8/layout/vProcess5"/>
    <dgm:cxn modelId="{0C33056C-A149-4D68-AD3A-D4A71293A0FD}" type="presOf" srcId="{9575D9BF-EF9F-4F6F-A2A5-B8999F878B04}" destId="{B17E4982-A5B6-4EF5-A8E0-54183D78FB42}" srcOrd="1" destOrd="0" presId="urn:microsoft.com/office/officeart/2005/8/layout/vProcess5"/>
    <dgm:cxn modelId="{78C38C7E-CAD7-4AC0-84EB-88DC4467678C}" type="presOf" srcId="{62E54A6C-D442-4945-A1A0-5C5FFE7FC3B4}" destId="{A021287C-716D-40A5-AEE8-5DC10E2B031F}" srcOrd="1" destOrd="0" presId="urn:microsoft.com/office/officeart/2005/8/layout/vProcess5"/>
    <dgm:cxn modelId="{A9F920A0-2D00-4A13-BCA1-5C2A8B85E743}" srcId="{8C87825C-6C83-457E-9B61-34FAF8B3CF62}" destId="{8ED82797-4E23-41F4-9BD5-83D4D6D16BC7}" srcOrd="1" destOrd="0" parTransId="{64FF8BAE-AD05-4632-80AA-9625301BC68B}" sibTransId="{7D7E98E8-5AC9-48D3-83EA-5A0DB383B358}"/>
    <dgm:cxn modelId="{8C2E21A4-05B0-477E-A91A-5D565A599050}" type="presOf" srcId="{7D7E98E8-5AC9-48D3-83EA-5A0DB383B358}" destId="{F4DB9194-68E6-44AC-8E64-F99ABD5E85BB}" srcOrd="0" destOrd="0" presId="urn:microsoft.com/office/officeart/2005/8/layout/vProcess5"/>
    <dgm:cxn modelId="{0E2C4AAF-F35A-45C8-878C-48F3D02272BB}" type="presOf" srcId="{8ED82797-4E23-41F4-9BD5-83D4D6D16BC7}" destId="{ADAE8399-9232-485C-B888-E0C5237AD1AE}" srcOrd="1" destOrd="0" presId="urn:microsoft.com/office/officeart/2005/8/layout/vProcess5"/>
    <dgm:cxn modelId="{349A11C6-372A-4B20-B2F1-F47E2FFA510E}" type="presOf" srcId="{72667D60-34FA-4CDD-B52C-316EAD7F3796}" destId="{79790F71-BB10-453A-9F97-7F2A01AA8DEB}" srcOrd="0" destOrd="0" presId="urn:microsoft.com/office/officeart/2005/8/layout/vProcess5"/>
    <dgm:cxn modelId="{EA97CBCD-B783-49F3-BA1C-181DFDE6C54C}" srcId="{8C87825C-6C83-457E-9B61-34FAF8B3CF62}" destId="{62E54A6C-D442-4945-A1A0-5C5FFE7FC3B4}" srcOrd="0" destOrd="0" parTransId="{30201CE6-57F8-4DF0-B138-B1793C3C83EA}" sibTransId="{000AD135-3EE1-426D-BBA6-1A569C5B1C04}"/>
    <dgm:cxn modelId="{2AAD9FD6-220C-42C1-8E2E-DC7CDA8C1763}" type="presOf" srcId="{62E54A6C-D442-4945-A1A0-5C5FFE7FC3B4}" destId="{1F441685-53FC-4B93-A606-D537EAD030AB}" srcOrd="0" destOrd="0" presId="urn:microsoft.com/office/officeart/2005/8/layout/vProcess5"/>
    <dgm:cxn modelId="{2D1A26D8-141F-4E78-9752-00EB56FFE605}" srcId="{8C87825C-6C83-457E-9B61-34FAF8B3CF62}" destId="{9575D9BF-EF9F-4F6F-A2A5-B8999F878B04}" srcOrd="2" destOrd="0" parTransId="{10368F5D-A58E-4EE0-B76D-8BA12A9F1633}" sibTransId="{2396C542-B678-469B-A68F-03B152CC94C5}"/>
    <dgm:cxn modelId="{569018EE-36D1-4A71-A2EA-7854990ED8B5}" srcId="{8C87825C-6C83-457E-9B61-34FAF8B3CF62}" destId="{72667D60-34FA-4CDD-B52C-316EAD7F3796}" srcOrd="3" destOrd="0" parTransId="{2F8688A6-22E1-4D5B-890C-8FDDE081B23E}" sibTransId="{F3C173F3-B604-413A-A7B9-31AEF4724185}"/>
    <dgm:cxn modelId="{2BC915A6-D846-44CE-B5B1-82909C440801}" type="presParOf" srcId="{F42A82AD-DFD4-4F59-BF4B-00352ED7764E}" destId="{2EF1513C-048F-460A-9B4A-A9B98109A320}" srcOrd="0" destOrd="0" presId="urn:microsoft.com/office/officeart/2005/8/layout/vProcess5"/>
    <dgm:cxn modelId="{87097D7D-69E5-48A3-BD79-BCA5BA2CE826}" type="presParOf" srcId="{F42A82AD-DFD4-4F59-BF4B-00352ED7764E}" destId="{1F441685-53FC-4B93-A606-D537EAD030AB}" srcOrd="1" destOrd="0" presId="urn:microsoft.com/office/officeart/2005/8/layout/vProcess5"/>
    <dgm:cxn modelId="{FB69827F-EED3-42F8-8744-21B2416880D9}" type="presParOf" srcId="{F42A82AD-DFD4-4F59-BF4B-00352ED7764E}" destId="{FB1A4940-6F7F-4DBB-A017-69F88000B1FF}" srcOrd="2" destOrd="0" presId="urn:microsoft.com/office/officeart/2005/8/layout/vProcess5"/>
    <dgm:cxn modelId="{34D85AFF-9AF8-4B45-A340-CA74FBE11C47}" type="presParOf" srcId="{F42A82AD-DFD4-4F59-BF4B-00352ED7764E}" destId="{50D9F987-18A3-4803-A6DD-0095238D8783}" srcOrd="3" destOrd="0" presId="urn:microsoft.com/office/officeart/2005/8/layout/vProcess5"/>
    <dgm:cxn modelId="{EC7ADED6-7BB6-491F-8DF2-3F906EC3A872}" type="presParOf" srcId="{F42A82AD-DFD4-4F59-BF4B-00352ED7764E}" destId="{79790F71-BB10-453A-9F97-7F2A01AA8DEB}" srcOrd="4" destOrd="0" presId="urn:microsoft.com/office/officeart/2005/8/layout/vProcess5"/>
    <dgm:cxn modelId="{9B366181-1621-4B57-A1B9-C4E7F3539324}" type="presParOf" srcId="{F42A82AD-DFD4-4F59-BF4B-00352ED7764E}" destId="{9458082E-36C8-4564-A549-7271A48B8A05}" srcOrd="5" destOrd="0" presId="urn:microsoft.com/office/officeart/2005/8/layout/vProcess5"/>
    <dgm:cxn modelId="{3DAE796B-FD91-4236-BCF6-4ECCEF648004}" type="presParOf" srcId="{F42A82AD-DFD4-4F59-BF4B-00352ED7764E}" destId="{F4DB9194-68E6-44AC-8E64-F99ABD5E85BB}" srcOrd="6" destOrd="0" presId="urn:microsoft.com/office/officeart/2005/8/layout/vProcess5"/>
    <dgm:cxn modelId="{634420EC-A491-4F10-A810-7C224442F935}" type="presParOf" srcId="{F42A82AD-DFD4-4F59-BF4B-00352ED7764E}" destId="{272C751A-B400-4AD7-A134-1800D1C6195B}" srcOrd="7" destOrd="0" presId="urn:microsoft.com/office/officeart/2005/8/layout/vProcess5"/>
    <dgm:cxn modelId="{13F5E29F-60A8-45DC-A70B-0224E0C1B3C4}" type="presParOf" srcId="{F42A82AD-DFD4-4F59-BF4B-00352ED7764E}" destId="{A021287C-716D-40A5-AEE8-5DC10E2B031F}" srcOrd="8" destOrd="0" presId="urn:microsoft.com/office/officeart/2005/8/layout/vProcess5"/>
    <dgm:cxn modelId="{4D1619AB-8BA8-4F72-B3BD-80733001411D}" type="presParOf" srcId="{F42A82AD-DFD4-4F59-BF4B-00352ED7764E}" destId="{ADAE8399-9232-485C-B888-E0C5237AD1AE}" srcOrd="9" destOrd="0" presId="urn:microsoft.com/office/officeart/2005/8/layout/vProcess5"/>
    <dgm:cxn modelId="{45C6DBC4-A72B-467D-B82C-BEDDD8EDD461}" type="presParOf" srcId="{F42A82AD-DFD4-4F59-BF4B-00352ED7764E}" destId="{B17E4982-A5B6-4EF5-A8E0-54183D78FB42}" srcOrd="10" destOrd="0" presId="urn:microsoft.com/office/officeart/2005/8/layout/vProcess5"/>
    <dgm:cxn modelId="{BF628635-2738-4448-8230-EFE7228B5AC1}" type="presParOf" srcId="{F42A82AD-DFD4-4F59-BF4B-00352ED7764E}" destId="{ACCBF45A-A5D2-45DD-BE80-773D87AB9F73}"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2EA6B84-86A4-4D41-BD85-C9C7B9E6B702}" type="doc">
      <dgm:prSet loTypeId="urn:microsoft.com/office/officeart/2005/8/layout/arrow2" loCatId="process" qsTypeId="urn:microsoft.com/office/officeart/2005/8/quickstyle/3d2" qsCatId="3D" csTypeId="urn:microsoft.com/office/officeart/2005/8/colors/colorful4" csCatId="colorful" phldr="1"/>
      <dgm:spPr/>
      <dgm:t>
        <a:bodyPr/>
        <a:lstStyle/>
        <a:p>
          <a:endParaRPr lang="en-US"/>
        </a:p>
      </dgm:t>
    </dgm:pt>
    <dgm:pt modelId="{73D14316-4FAE-4A8A-8A2B-BE6B9D06535E}">
      <dgm:prSet phldrT="[Text]" custT="1"/>
      <dgm:spPr/>
      <dgm:t>
        <a:bodyPr/>
        <a:lstStyle/>
        <a:p>
          <a:r>
            <a:rPr lang="es-ES" sz="2500" b="1" dirty="0"/>
            <a:t>Crecimiento de la deuda en formación y estudios</a:t>
          </a:r>
        </a:p>
      </dgm:t>
    </dgm:pt>
    <dgm:pt modelId="{4B06F758-0D1A-4162-BBED-600E478DE4DD}" type="parTrans" cxnId="{33E68922-247E-4B2D-891D-0964B9DB43EE}">
      <dgm:prSet/>
      <dgm:spPr/>
      <dgm:t>
        <a:bodyPr/>
        <a:lstStyle/>
        <a:p>
          <a:endParaRPr lang="en-US" sz="2500" b="1">
            <a:solidFill>
              <a:schemeClr val="tx1"/>
            </a:solidFill>
          </a:endParaRPr>
        </a:p>
      </dgm:t>
    </dgm:pt>
    <dgm:pt modelId="{11282B38-1130-4707-9C13-0CFC23205238}" type="sibTrans" cxnId="{33E68922-247E-4B2D-891D-0964B9DB43EE}">
      <dgm:prSet/>
      <dgm:spPr/>
      <dgm:t>
        <a:bodyPr/>
        <a:lstStyle/>
        <a:p>
          <a:endParaRPr lang="en-US" sz="2500" b="1">
            <a:solidFill>
              <a:schemeClr val="tx1"/>
            </a:solidFill>
          </a:endParaRPr>
        </a:p>
      </dgm:t>
    </dgm:pt>
    <dgm:pt modelId="{673EE670-D130-46F8-9F11-7A3F083692EF}">
      <dgm:prSet phldrT="[Text]" custT="1"/>
      <dgm:spPr/>
      <dgm:t>
        <a:bodyPr/>
        <a:lstStyle/>
        <a:p>
          <a:r>
            <a:rPr lang="en-US" sz="2500" b="1" dirty="0"/>
            <a:t>Altos </a:t>
          </a:r>
          <a:r>
            <a:rPr lang="en-US" sz="2500" b="1" dirty="0" err="1"/>
            <a:t>precio</a:t>
          </a:r>
          <a:r>
            <a:rPr lang="en-US" sz="2500" b="1" dirty="0"/>
            <a:t> </a:t>
          </a:r>
          <a:r>
            <a:rPr lang="en-US" sz="2500" b="1" dirty="0" err="1"/>
            <a:t>alquiler</a:t>
          </a:r>
          <a:endParaRPr lang="en-US" sz="2500" b="1" dirty="0"/>
        </a:p>
      </dgm:t>
    </dgm:pt>
    <dgm:pt modelId="{788FABFB-CA1C-413F-B780-26388F6359BD}" type="parTrans" cxnId="{48D6013E-4469-4E79-8A2C-E02DE0FEC962}">
      <dgm:prSet/>
      <dgm:spPr/>
      <dgm:t>
        <a:bodyPr/>
        <a:lstStyle/>
        <a:p>
          <a:endParaRPr lang="en-US" sz="2500" b="1">
            <a:solidFill>
              <a:schemeClr val="tx1"/>
            </a:solidFill>
          </a:endParaRPr>
        </a:p>
      </dgm:t>
    </dgm:pt>
    <dgm:pt modelId="{64BBE552-B311-4D10-88B5-7E1F1A3B73FB}" type="sibTrans" cxnId="{48D6013E-4469-4E79-8A2C-E02DE0FEC962}">
      <dgm:prSet/>
      <dgm:spPr/>
      <dgm:t>
        <a:bodyPr/>
        <a:lstStyle/>
        <a:p>
          <a:endParaRPr lang="en-US" sz="2500" b="1">
            <a:solidFill>
              <a:schemeClr val="tx1"/>
            </a:solidFill>
          </a:endParaRPr>
        </a:p>
      </dgm:t>
    </dgm:pt>
    <dgm:pt modelId="{DB04272B-7075-4B7E-BDFB-4637B8ECD4AC}">
      <dgm:prSet phldrT="[Text]" custT="1"/>
      <dgm:spPr/>
      <dgm:t>
        <a:bodyPr/>
        <a:lstStyle/>
        <a:p>
          <a:r>
            <a:rPr lang="en-US" sz="2500" b="1" dirty="0"/>
            <a:t>Altos </a:t>
          </a:r>
          <a:r>
            <a:rPr lang="en-US" sz="2500" b="1" dirty="0" err="1"/>
            <a:t>precios</a:t>
          </a:r>
          <a:r>
            <a:rPr lang="en-US" sz="2500" b="1" dirty="0"/>
            <a:t> de </a:t>
          </a:r>
          <a:r>
            <a:rPr lang="en-US" sz="2500" b="1" dirty="0" err="1"/>
            <a:t>venta</a:t>
          </a:r>
          <a:endParaRPr lang="en-US" sz="2500" b="1" dirty="0"/>
        </a:p>
      </dgm:t>
    </dgm:pt>
    <dgm:pt modelId="{5377C4EC-86C1-438B-BF2A-F32B826292B1}" type="parTrans" cxnId="{75E3EB0D-C652-4794-B348-16F5F0D4E8B9}">
      <dgm:prSet/>
      <dgm:spPr/>
      <dgm:t>
        <a:bodyPr/>
        <a:lstStyle/>
        <a:p>
          <a:endParaRPr lang="en-US" sz="2500" b="1">
            <a:solidFill>
              <a:schemeClr val="tx1"/>
            </a:solidFill>
          </a:endParaRPr>
        </a:p>
      </dgm:t>
    </dgm:pt>
    <dgm:pt modelId="{D879E99C-94AE-453F-ADA5-E8811F428906}" type="sibTrans" cxnId="{75E3EB0D-C652-4794-B348-16F5F0D4E8B9}">
      <dgm:prSet/>
      <dgm:spPr/>
      <dgm:t>
        <a:bodyPr/>
        <a:lstStyle/>
        <a:p>
          <a:endParaRPr lang="en-US" sz="2500" b="1">
            <a:solidFill>
              <a:schemeClr val="tx1"/>
            </a:solidFill>
          </a:endParaRPr>
        </a:p>
      </dgm:t>
    </dgm:pt>
    <dgm:pt modelId="{8B1DE6C9-0575-4CD4-B16A-11DC051D2418}">
      <dgm:prSet phldrT="[Text]" custT="1"/>
      <dgm:spPr/>
      <dgm:t>
        <a:bodyPr/>
        <a:lstStyle/>
        <a:p>
          <a:r>
            <a:rPr lang="es-ES" sz="2500" b="1" dirty="0"/>
            <a:t>Bajos salarios</a:t>
          </a:r>
          <a:endParaRPr lang="en-US" sz="2500" b="1" dirty="0"/>
        </a:p>
      </dgm:t>
    </dgm:pt>
    <dgm:pt modelId="{C5F69A25-43F4-47D0-AF32-81C2A9D4D452}" type="parTrans" cxnId="{31E9E13B-31C9-4840-994E-B9C9D7FD50B6}">
      <dgm:prSet/>
      <dgm:spPr/>
      <dgm:t>
        <a:bodyPr/>
        <a:lstStyle/>
        <a:p>
          <a:endParaRPr lang="en-US" sz="2500" b="1">
            <a:solidFill>
              <a:schemeClr val="tx1"/>
            </a:solidFill>
          </a:endParaRPr>
        </a:p>
      </dgm:t>
    </dgm:pt>
    <dgm:pt modelId="{152B1539-7E5F-401E-A2FF-8506D3B93A79}" type="sibTrans" cxnId="{31E9E13B-31C9-4840-994E-B9C9D7FD50B6}">
      <dgm:prSet/>
      <dgm:spPr/>
      <dgm:t>
        <a:bodyPr/>
        <a:lstStyle/>
        <a:p>
          <a:endParaRPr lang="en-US" sz="2500" b="1">
            <a:solidFill>
              <a:schemeClr val="tx1"/>
            </a:solidFill>
          </a:endParaRPr>
        </a:p>
      </dgm:t>
    </dgm:pt>
    <dgm:pt modelId="{297FB384-7AD8-42A0-B15B-CCEB89C970F2}" type="pres">
      <dgm:prSet presAssocID="{D2EA6B84-86A4-4D41-BD85-C9C7B9E6B702}" presName="arrowDiagram" presStyleCnt="0">
        <dgm:presLayoutVars>
          <dgm:chMax val="5"/>
          <dgm:dir/>
          <dgm:resizeHandles val="exact"/>
        </dgm:presLayoutVars>
      </dgm:prSet>
      <dgm:spPr/>
    </dgm:pt>
    <dgm:pt modelId="{D24FEE09-F608-4A58-8DC0-2430FD598997}" type="pres">
      <dgm:prSet presAssocID="{D2EA6B84-86A4-4D41-BD85-C9C7B9E6B702}" presName="arrow" presStyleLbl="bgShp" presStyleIdx="0" presStyleCnt="1"/>
      <dgm:spPr/>
    </dgm:pt>
    <dgm:pt modelId="{D683C2C4-DEC4-4B89-878D-4D8C1AA25536}" type="pres">
      <dgm:prSet presAssocID="{D2EA6B84-86A4-4D41-BD85-C9C7B9E6B702}" presName="arrowDiagram4" presStyleCnt="0"/>
      <dgm:spPr/>
    </dgm:pt>
    <dgm:pt modelId="{284E9714-8CDF-46AB-9D45-C0C1825740EE}" type="pres">
      <dgm:prSet presAssocID="{8B1DE6C9-0575-4CD4-B16A-11DC051D2418}" presName="bullet4a" presStyleLbl="node1" presStyleIdx="0" presStyleCnt="4"/>
      <dgm:spPr/>
    </dgm:pt>
    <dgm:pt modelId="{D99AF330-D3AF-4E0E-B5F6-CA9A3FB9F25E}" type="pres">
      <dgm:prSet presAssocID="{8B1DE6C9-0575-4CD4-B16A-11DC051D2418}" presName="textBox4a" presStyleLbl="revTx" presStyleIdx="0" presStyleCnt="4">
        <dgm:presLayoutVars>
          <dgm:bulletEnabled val="1"/>
        </dgm:presLayoutVars>
      </dgm:prSet>
      <dgm:spPr/>
    </dgm:pt>
    <dgm:pt modelId="{34E952F0-E5BC-4C4A-875E-2D60E2E1988F}" type="pres">
      <dgm:prSet presAssocID="{73D14316-4FAE-4A8A-8A2B-BE6B9D06535E}" presName="bullet4b" presStyleLbl="node1" presStyleIdx="1" presStyleCnt="4"/>
      <dgm:spPr/>
    </dgm:pt>
    <dgm:pt modelId="{92F065CA-F700-45C4-B558-89AE7AFB6DD9}" type="pres">
      <dgm:prSet presAssocID="{73D14316-4FAE-4A8A-8A2B-BE6B9D06535E}" presName="textBox4b" presStyleLbl="revTx" presStyleIdx="1" presStyleCnt="4" custScaleX="118330" custLinFactNeighborY="1794">
        <dgm:presLayoutVars>
          <dgm:bulletEnabled val="1"/>
        </dgm:presLayoutVars>
      </dgm:prSet>
      <dgm:spPr/>
    </dgm:pt>
    <dgm:pt modelId="{1D881CD2-3ED9-4ED1-A3C5-85B16E304D7A}" type="pres">
      <dgm:prSet presAssocID="{673EE670-D130-46F8-9F11-7A3F083692EF}" presName="bullet4c" presStyleLbl="node1" presStyleIdx="2" presStyleCnt="4"/>
      <dgm:spPr/>
    </dgm:pt>
    <dgm:pt modelId="{18F6F200-D8CD-497C-9A5A-B998790C30DF}" type="pres">
      <dgm:prSet presAssocID="{673EE670-D130-46F8-9F11-7A3F083692EF}" presName="textBox4c" presStyleLbl="revTx" presStyleIdx="2" presStyleCnt="4">
        <dgm:presLayoutVars>
          <dgm:bulletEnabled val="1"/>
        </dgm:presLayoutVars>
      </dgm:prSet>
      <dgm:spPr/>
    </dgm:pt>
    <dgm:pt modelId="{88D6EEFC-FD18-4D9B-A7B5-1AD108282DE6}" type="pres">
      <dgm:prSet presAssocID="{DB04272B-7075-4B7E-BDFB-4637B8ECD4AC}" presName="bullet4d" presStyleLbl="node1" presStyleIdx="3" presStyleCnt="4"/>
      <dgm:spPr/>
    </dgm:pt>
    <dgm:pt modelId="{007FA522-2942-4248-9739-23CAA6E212D1}" type="pres">
      <dgm:prSet presAssocID="{DB04272B-7075-4B7E-BDFB-4637B8ECD4AC}" presName="textBox4d" presStyleLbl="revTx" presStyleIdx="3" presStyleCnt="4">
        <dgm:presLayoutVars>
          <dgm:bulletEnabled val="1"/>
        </dgm:presLayoutVars>
      </dgm:prSet>
      <dgm:spPr/>
    </dgm:pt>
  </dgm:ptLst>
  <dgm:cxnLst>
    <dgm:cxn modelId="{75E3EB0D-C652-4794-B348-16F5F0D4E8B9}" srcId="{D2EA6B84-86A4-4D41-BD85-C9C7B9E6B702}" destId="{DB04272B-7075-4B7E-BDFB-4637B8ECD4AC}" srcOrd="3" destOrd="0" parTransId="{5377C4EC-86C1-438B-BF2A-F32B826292B1}" sibTransId="{D879E99C-94AE-453F-ADA5-E8811F428906}"/>
    <dgm:cxn modelId="{33E68922-247E-4B2D-891D-0964B9DB43EE}" srcId="{D2EA6B84-86A4-4D41-BD85-C9C7B9E6B702}" destId="{73D14316-4FAE-4A8A-8A2B-BE6B9D06535E}" srcOrd="1" destOrd="0" parTransId="{4B06F758-0D1A-4162-BBED-600E478DE4DD}" sibTransId="{11282B38-1130-4707-9C13-0CFC23205238}"/>
    <dgm:cxn modelId="{31E9E13B-31C9-4840-994E-B9C9D7FD50B6}" srcId="{D2EA6B84-86A4-4D41-BD85-C9C7B9E6B702}" destId="{8B1DE6C9-0575-4CD4-B16A-11DC051D2418}" srcOrd="0" destOrd="0" parTransId="{C5F69A25-43F4-47D0-AF32-81C2A9D4D452}" sibTransId="{152B1539-7E5F-401E-A2FF-8506D3B93A79}"/>
    <dgm:cxn modelId="{48D6013E-4469-4E79-8A2C-E02DE0FEC962}" srcId="{D2EA6B84-86A4-4D41-BD85-C9C7B9E6B702}" destId="{673EE670-D130-46F8-9F11-7A3F083692EF}" srcOrd="2" destOrd="0" parTransId="{788FABFB-CA1C-413F-B780-26388F6359BD}" sibTransId="{64BBE552-B311-4D10-88B5-7E1F1A3B73FB}"/>
    <dgm:cxn modelId="{CD87365C-727A-4913-90B3-8415AB8A2CFB}" type="presOf" srcId="{8B1DE6C9-0575-4CD4-B16A-11DC051D2418}" destId="{D99AF330-D3AF-4E0E-B5F6-CA9A3FB9F25E}" srcOrd="0" destOrd="0" presId="urn:microsoft.com/office/officeart/2005/8/layout/arrow2"/>
    <dgm:cxn modelId="{0BC8FDA3-B5A6-4E0A-872D-F6ABB1C5D04C}" type="presOf" srcId="{73D14316-4FAE-4A8A-8A2B-BE6B9D06535E}" destId="{92F065CA-F700-45C4-B558-89AE7AFB6DD9}" srcOrd="0" destOrd="0" presId="urn:microsoft.com/office/officeart/2005/8/layout/arrow2"/>
    <dgm:cxn modelId="{2BBFAAB8-5412-4253-826C-DF4E6920E042}" type="presOf" srcId="{673EE670-D130-46F8-9F11-7A3F083692EF}" destId="{18F6F200-D8CD-497C-9A5A-B998790C30DF}" srcOrd="0" destOrd="0" presId="urn:microsoft.com/office/officeart/2005/8/layout/arrow2"/>
    <dgm:cxn modelId="{44277ACC-25C3-4FDD-BB69-3E3DBEB082FB}" type="presOf" srcId="{D2EA6B84-86A4-4D41-BD85-C9C7B9E6B702}" destId="{297FB384-7AD8-42A0-B15B-CCEB89C970F2}" srcOrd="0" destOrd="0" presId="urn:microsoft.com/office/officeart/2005/8/layout/arrow2"/>
    <dgm:cxn modelId="{80F46AF5-B7B3-4BE6-8A92-74BA032FF981}" type="presOf" srcId="{DB04272B-7075-4B7E-BDFB-4637B8ECD4AC}" destId="{007FA522-2942-4248-9739-23CAA6E212D1}" srcOrd="0" destOrd="0" presId="urn:microsoft.com/office/officeart/2005/8/layout/arrow2"/>
    <dgm:cxn modelId="{73EA42D0-8C02-4D73-B700-AF7A0E3E3FFE}" type="presParOf" srcId="{297FB384-7AD8-42A0-B15B-CCEB89C970F2}" destId="{D24FEE09-F608-4A58-8DC0-2430FD598997}" srcOrd="0" destOrd="0" presId="urn:microsoft.com/office/officeart/2005/8/layout/arrow2"/>
    <dgm:cxn modelId="{A1F30504-35AB-4E1D-87DE-2BBB9687F472}" type="presParOf" srcId="{297FB384-7AD8-42A0-B15B-CCEB89C970F2}" destId="{D683C2C4-DEC4-4B89-878D-4D8C1AA25536}" srcOrd="1" destOrd="0" presId="urn:microsoft.com/office/officeart/2005/8/layout/arrow2"/>
    <dgm:cxn modelId="{DE2F92D0-F1D7-4E80-A3F0-BB1559ED6D69}" type="presParOf" srcId="{D683C2C4-DEC4-4B89-878D-4D8C1AA25536}" destId="{284E9714-8CDF-46AB-9D45-C0C1825740EE}" srcOrd="0" destOrd="0" presId="urn:microsoft.com/office/officeart/2005/8/layout/arrow2"/>
    <dgm:cxn modelId="{F98F480C-6C8A-4B2B-9C4E-1F804A9F08A0}" type="presParOf" srcId="{D683C2C4-DEC4-4B89-878D-4D8C1AA25536}" destId="{D99AF330-D3AF-4E0E-B5F6-CA9A3FB9F25E}" srcOrd="1" destOrd="0" presId="urn:microsoft.com/office/officeart/2005/8/layout/arrow2"/>
    <dgm:cxn modelId="{D3A371D6-8CE3-4032-830A-A47F46FAF338}" type="presParOf" srcId="{D683C2C4-DEC4-4B89-878D-4D8C1AA25536}" destId="{34E952F0-E5BC-4C4A-875E-2D60E2E1988F}" srcOrd="2" destOrd="0" presId="urn:microsoft.com/office/officeart/2005/8/layout/arrow2"/>
    <dgm:cxn modelId="{B0AD60D3-021D-4343-B499-F0FD936D7D00}" type="presParOf" srcId="{D683C2C4-DEC4-4B89-878D-4D8C1AA25536}" destId="{92F065CA-F700-45C4-B558-89AE7AFB6DD9}" srcOrd="3" destOrd="0" presId="urn:microsoft.com/office/officeart/2005/8/layout/arrow2"/>
    <dgm:cxn modelId="{108880E1-01F2-452D-901B-FC2F6DAA305C}" type="presParOf" srcId="{D683C2C4-DEC4-4B89-878D-4D8C1AA25536}" destId="{1D881CD2-3ED9-4ED1-A3C5-85B16E304D7A}" srcOrd="4" destOrd="0" presId="urn:microsoft.com/office/officeart/2005/8/layout/arrow2"/>
    <dgm:cxn modelId="{AADDA70B-2EB7-4F5D-931E-0839F631C9FD}" type="presParOf" srcId="{D683C2C4-DEC4-4B89-878D-4D8C1AA25536}" destId="{18F6F200-D8CD-497C-9A5A-B998790C30DF}" srcOrd="5" destOrd="0" presId="urn:microsoft.com/office/officeart/2005/8/layout/arrow2"/>
    <dgm:cxn modelId="{C61A4584-8897-4495-86EA-3E585DAB0B0C}" type="presParOf" srcId="{D683C2C4-DEC4-4B89-878D-4D8C1AA25536}" destId="{88D6EEFC-FD18-4D9B-A7B5-1AD108282DE6}" srcOrd="6" destOrd="0" presId="urn:microsoft.com/office/officeart/2005/8/layout/arrow2"/>
    <dgm:cxn modelId="{1F2EAA23-A335-46C3-A389-3430D9B8BC7B}" type="presParOf" srcId="{D683C2C4-DEC4-4B89-878D-4D8C1AA25536}" destId="{007FA522-2942-4248-9739-23CAA6E212D1}"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E39F2-3F99-4BF5-A454-E696206F4D99}">
      <dsp:nvSpPr>
        <dsp:cNvPr id="0" name=""/>
        <dsp:cNvSpPr/>
      </dsp:nvSpPr>
      <dsp:spPr>
        <a:xfrm>
          <a:off x="664273" y="0"/>
          <a:ext cx="7528436" cy="3364827"/>
        </a:xfrm>
        <a:prstGeom prst="rightArrow">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CB51D82-DB39-43B2-9572-137F283E7235}">
      <dsp:nvSpPr>
        <dsp:cNvPr id="0" name=""/>
        <dsp:cNvSpPr/>
      </dsp:nvSpPr>
      <dsp:spPr>
        <a:xfrm>
          <a:off x="300134" y="1009448"/>
          <a:ext cx="2657095" cy="134593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Los </a:t>
          </a:r>
          <a:r>
            <a:rPr lang="en-US" sz="2400" b="1" kern="1200" dirty="0" err="1"/>
            <a:t>Millenials</a:t>
          </a:r>
          <a:r>
            <a:rPr lang="en-US" sz="2400" b="1" kern="1200" dirty="0"/>
            <a:t> no </a:t>
          </a:r>
          <a:r>
            <a:rPr lang="en-US" sz="2400" b="1" kern="1200" dirty="0" err="1"/>
            <a:t>quieren</a:t>
          </a:r>
          <a:r>
            <a:rPr lang="en-US" sz="2400" b="1" kern="1200" dirty="0"/>
            <a:t> </a:t>
          </a:r>
          <a:r>
            <a:rPr lang="en-US" sz="2400" b="1" kern="1200" dirty="0" err="1"/>
            <a:t>comprar</a:t>
          </a:r>
          <a:r>
            <a:rPr lang="en-US" sz="2400" b="1" kern="1200" dirty="0"/>
            <a:t> NADA</a:t>
          </a:r>
        </a:p>
      </dsp:txBody>
      <dsp:txXfrm>
        <a:off x="365837" y="1075151"/>
        <a:ext cx="2525689" cy="1214524"/>
      </dsp:txXfrm>
    </dsp:sp>
    <dsp:sp modelId="{24B51F6F-A622-48F2-B206-F6D7B3DE0367}">
      <dsp:nvSpPr>
        <dsp:cNvPr id="0" name=""/>
        <dsp:cNvSpPr/>
      </dsp:nvSpPr>
      <dsp:spPr>
        <a:xfrm>
          <a:off x="3099944" y="1009448"/>
          <a:ext cx="2657095" cy="1345930"/>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t>Centros</a:t>
          </a:r>
          <a:r>
            <a:rPr lang="en-US" sz="2400" kern="1200" dirty="0"/>
            <a:t> </a:t>
          </a:r>
          <a:r>
            <a:rPr lang="en-US" sz="2400" kern="1200" dirty="0" err="1"/>
            <a:t>Urbanos</a:t>
          </a:r>
          <a:r>
            <a:rPr lang="en-US" sz="2400" kern="1200" dirty="0"/>
            <a:t> vs. </a:t>
          </a:r>
          <a:r>
            <a:rPr lang="en-US" sz="2400" kern="1200"/>
            <a:t>periferia</a:t>
          </a:r>
          <a:endParaRPr lang="en-US" sz="2400" b="1" kern="1200" dirty="0"/>
        </a:p>
      </dsp:txBody>
      <dsp:txXfrm>
        <a:off x="3165647" y="1075151"/>
        <a:ext cx="2525689" cy="1214524"/>
      </dsp:txXfrm>
    </dsp:sp>
    <dsp:sp modelId="{2632BF6A-AC14-4541-B55F-F19B61F4735A}">
      <dsp:nvSpPr>
        <dsp:cNvPr id="0" name=""/>
        <dsp:cNvSpPr/>
      </dsp:nvSpPr>
      <dsp:spPr>
        <a:xfrm>
          <a:off x="5899754" y="1009448"/>
          <a:ext cx="2657095" cy="1345930"/>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La </a:t>
          </a:r>
          <a:r>
            <a:rPr lang="en-US" sz="2400" b="1" kern="1200" dirty="0" err="1"/>
            <a:t>compra</a:t>
          </a:r>
          <a:r>
            <a:rPr lang="en-US" sz="2400" b="1" kern="1200" dirty="0"/>
            <a:t> de </a:t>
          </a:r>
          <a:r>
            <a:rPr lang="en-US" sz="2400" b="1" kern="1200" dirty="0" err="1"/>
            <a:t>vivienda</a:t>
          </a:r>
          <a:r>
            <a:rPr lang="en-US" sz="2400" b="1" kern="1200" dirty="0"/>
            <a:t> se </a:t>
          </a:r>
          <a:r>
            <a:rPr lang="en-US" sz="2400" b="1" kern="1200" dirty="0" err="1"/>
            <a:t>hace</a:t>
          </a:r>
          <a:r>
            <a:rPr lang="en-US" sz="2400" b="1" kern="1200" dirty="0"/>
            <a:t> </a:t>
          </a:r>
          <a:r>
            <a:rPr lang="en-US" sz="2400" b="1" kern="1200" dirty="0" err="1"/>
            <a:t>por</a:t>
          </a:r>
          <a:r>
            <a:rPr lang="en-US" sz="2400" b="1" kern="1200" dirty="0"/>
            <a:t> internet</a:t>
          </a:r>
        </a:p>
      </dsp:txBody>
      <dsp:txXfrm>
        <a:off x="5965457" y="1075151"/>
        <a:ext cx="2525689" cy="12145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E39F2-3F99-4BF5-A454-E696206F4D99}">
      <dsp:nvSpPr>
        <dsp:cNvPr id="0" name=""/>
        <dsp:cNvSpPr/>
      </dsp:nvSpPr>
      <dsp:spPr>
        <a:xfrm>
          <a:off x="596766" y="0"/>
          <a:ext cx="6763351" cy="3141349"/>
        </a:xfrm>
        <a:prstGeom prst="rightArrow">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DCB51D82-DB39-43B2-9572-137F283E7235}">
      <dsp:nvSpPr>
        <dsp:cNvPr id="0" name=""/>
        <dsp:cNvSpPr/>
      </dsp:nvSpPr>
      <dsp:spPr>
        <a:xfrm>
          <a:off x="269632" y="942404"/>
          <a:ext cx="2387065" cy="1256539"/>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err="1">
              <a:solidFill>
                <a:schemeClr val="tx1"/>
              </a:solidFill>
            </a:rPr>
            <a:t>Crecimiento</a:t>
          </a:r>
          <a:r>
            <a:rPr lang="en-US" sz="2200" b="1" kern="1200" dirty="0">
              <a:solidFill>
                <a:schemeClr val="tx1"/>
              </a:solidFill>
            </a:rPr>
            <a:t> de las </a:t>
          </a:r>
          <a:r>
            <a:rPr lang="en-US" sz="2200" b="1" kern="1200" dirty="0" err="1">
              <a:solidFill>
                <a:schemeClr val="tx1"/>
              </a:solidFill>
            </a:rPr>
            <a:t>minorías</a:t>
          </a:r>
          <a:endParaRPr lang="en-US" sz="2200" b="1" kern="1200" dirty="0">
            <a:solidFill>
              <a:schemeClr val="tx1"/>
            </a:solidFill>
          </a:endParaRPr>
        </a:p>
      </dsp:txBody>
      <dsp:txXfrm>
        <a:off x="330971" y="1003743"/>
        <a:ext cx="2264387" cy="1133861"/>
      </dsp:txXfrm>
    </dsp:sp>
    <dsp:sp modelId="{18FD33BB-E45E-4E51-8DC4-6DE99FAEEA9C}">
      <dsp:nvSpPr>
        <dsp:cNvPr id="0" name=""/>
        <dsp:cNvSpPr/>
      </dsp:nvSpPr>
      <dsp:spPr>
        <a:xfrm>
          <a:off x="2784909" y="942404"/>
          <a:ext cx="2387065" cy="1256539"/>
        </a:xfrm>
        <a:prstGeom prst="round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tx1"/>
              </a:solidFill>
            </a:rPr>
            <a:t>Los </a:t>
          </a:r>
          <a:r>
            <a:rPr lang="en-US" sz="2200" b="1" kern="1200" dirty="0" err="1">
              <a:solidFill>
                <a:schemeClr val="tx1"/>
              </a:solidFill>
            </a:rPr>
            <a:t>Millenials</a:t>
          </a:r>
          <a:r>
            <a:rPr lang="en-US" sz="2200" b="1" kern="1200" dirty="0">
              <a:solidFill>
                <a:schemeClr val="tx1"/>
              </a:solidFill>
            </a:rPr>
            <a:t> son la </a:t>
          </a:r>
          <a:r>
            <a:rPr lang="en-US" sz="2200" b="1" kern="1200" dirty="0" err="1">
              <a:solidFill>
                <a:schemeClr val="tx1"/>
              </a:solidFill>
            </a:rPr>
            <a:t>generación</a:t>
          </a:r>
          <a:r>
            <a:rPr lang="en-US" sz="2200" b="1" kern="1200" dirty="0">
              <a:solidFill>
                <a:schemeClr val="tx1"/>
              </a:solidFill>
            </a:rPr>
            <a:t> </a:t>
          </a:r>
          <a:r>
            <a:rPr lang="en-US" sz="2200" b="1" kern="1200" dirty="0" err="1">
              <a:solidFill>
                <a:schemeClr val="tx1"/>
              </a:solidFill>
            </a:rPr>
            <a:t>más</a:t>
          </a:r>
          <a:r>
            <a:rPr lang="en-US" sz="2200" b="1" kern="1200" dirty="0">
              <a:solidFill>
                <a:schemeClr val="tx1"/>
              </a:solidFill>
            </a:rPr>
            <a:t> </a:t>
          </a:r>
          <a:r>
            <a:rPr lang="en-US" sz="2200" b="1" kern="1200" dirty="0" err="1">
              <a:solidFill>
                <a:schemeClr val="tx1"/>
              </a:solidFill>
            </a:rPr>
            <a:t>grande</a:t>
          </a:r>
          <a:endParaRPr lang="en-US" sz="2200" b="1" kern="1200" dirty="0">
            <a:solidFill>
              <a:schemeClr val="tx1"/>
            </a:solidFill>
          </a:endParaRPr>
        </a:p>
      </dsp:txBody>
      <dsp:txXfrm>
        <a:off x="2846248" y="1003743"/>
        <a:ext cx="2264387" cy="1133861"/>
      </dsp:txXfrm>
    </dsp:sp>
    <dsp:sp modelId="{7DB35A02-CC34-4C5B-AC84-8837CE81E627}">
      <dsp:nvSpPr>
        <dsp:cNvPr id="0" name=""/>
        <dsp:cNvSpPr/>
      </dsp:nvSpPr>
      <dsp:spPr>
        <a:xfrm>
          <a:off x="5300186" y="942404"/>
          <a:ext cx="2387065" cy="1256539"/>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err="1">
              <a:solidFill>
                <a:schemeClr val="tx1"/>
              </a:solidFill>
            </a:rPr>
            <a:t>Cae</a:t>
          </a:r>
          <a:r>
            <a:rPr lang="en-US" sz="2200" b="1" kern="1200" dirty="0">
              <a:solidFill>
                <a:schemeClr val="tx1"/>
              </a:solidFill>
            </a:rPr>
            <a:t> a </a:t>
          </a:r>
          <a:r>
            <a:rPr lang="en-US" sz="2200" b="1" kern="1200" dirty="0" err="1">
              <a:solidFill>
                <a:schemeClr val="tx1"/>
              </a:solidFill>
            </a:rPr>
            <a:t>tasa</a:t>
          </a:r>
          <a:r>
            <a:rPr lang="en-US" sz="2200" b="1" kern="1200" dirty="0">
              <a:solidFill>
                <a:schemeClr val="tx1"/>
              </a:solidFill>
            </a:rPr>
            <a:t> de </a:t>
          </a:r>
          <a:r>
            <a:rPr lang="en-US" sz="2200" b="1" kern="1200" dirty="0" err="1">
              <a:solidFill>
                <a:schemeClr val="tx1"/>
              </a:solidFill>
            </a:rPr>
            <a:t>matrimonios</a:t>
          </a:r>
          <a:endParaRPr lang="en-US" sz="2200" b="1" kern="1200" dirty="0">
            <a:solidFill>
              <a:schemeClr val="tx1"/>
            </a:solidFill>
          </a:endParaRPr>
        </a:p>
      </dsp:txBody>
      <dsp:txXfrm>
        <a:off x="5361525" y="1003743"/>
        <a:ext cx="2264387" cy="11338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E39F2-3F99-4BF5-A454-E696206F4D99}">
      <dsp:nvSpPr>
        <dsp:cNvPr id="0" name=""/>
        <dsp:cNvSpPr/>
      </dsp:nvSpPr>
      <dsp:spPr>
        <a:xfrm>
          <a:off x="639971" y="0"/>
          <a:ext cx="7253005" cy="3249361"/>
        </a:xfrm>
        <a:prstGeom prst="rightArrow">
          <a:avLst/>
        </a:prstGeom>
        <a:solidFill>
          <a:schemeClr val="accent4">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CB51D82-DB39-43B2-9572-137F283E7235}">
      <dsp:nvSpPr>
        <dsp:cNvPr id="0" name=""/>
        <dsp:cNvSpPr/>
      </dsp:nvSpPr>
      <dsp:spPr>
        <a:xfrm>
          <a:off x="289153" y="974808"/>
          <a:ext cx="2559884" cy="1299744"/>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ES" sz="2300" b="1" kern="1200" dirty="0"/>
            <a:t>Éxodo a la Florida</a:t>
          </a:r>
          <a:endParaRPr lang="en-US" sz="2300" b="1" kern="1200" dirty="0"/>
        </a:p>
      </dsp:txBody>
      <dsp:txXfrm>
        <a:off x="352601" y="1038256"/>
        <a:ext cx="2432988" cy="1172848"/>
      </dsp:txXfrm>
    </dsp:sp>
    <dsp:sp modelId="{24B51F6F-A622-48F2-B206-F6D7B3DE0367}">
      <dsp:nvSpPr>
        <dsp:cNvPr id="0" name=""/>
        <dsp:cNvSpPr/>
      </dsp:nvSpPr>
      <dsp:spPr>
        <a:xfrm>
          <a:off x="2986531" y="974808"/>
          <a:ext cx="2559884" cy="1299744"/>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err="1"/>
            <a:t>Centros</a:t>
          </a:r>
          <a:r>
            <a:rPr lang="en-US" sz="2300" kern="1200" dirty="0"/>
            <a:t> </a:t>
          </a:r>
          <a:r>
            <a:rPr lang="en-US" sz="2300" kern="1200" dirty="0" err="1"/>
            <a:t>Urbanos</a:t>
          </a:r>
          <a:r>
            <a:rPr lang="en-US" sz="2300" kern="1200" dirty="0"/>
            <a:t> vs. </a:t>
          </a:r>
          <a:r>
            <a:rPr lang="en-US" sz="2300" kern="1200" dirty="0" err="1"/>
            <a:t>periferia</a:t>
          </a:r>
          <a:endParaRPr lang="en-US" sz="2300" b="1" kern="1200" dirty="0"/>
        </a:p>
      </dsp:txBody>
      <dsp:txXfrm>
        <a:off x="3049979" y="1038256"/>
        <a:ext cx="2432988" cy="1172848"/>
      </dsp:txXfrm>
    </dsp:sp>
    <dsp:sp modelId="{2632BF6A-AC14-4541-B55F-F19B61F4735A}">
      <dsp:nvSpPr>
        <dsp:cNvPr id="0" name=""/>
        <dsp:cNvSpPr/>
      </dsp:nvSpPr>
      <dsp:spPr>
        <a:xfrm>
          <a:off x="5683909" y="974808"/>
          <a:ext cx="2559884" cy="1299744"/>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ES" sz="2300" b="1" kern="1200" dirty="0"/>
            <a:t>Parejas solas tras la emancipación de los hijos</a:t>
          </a:r>
          <a:endParaRPr lang="en-US" sz="2300" b="1" kern="1200" dirty="0"/>
        </a:p>
      </dsp:txBody>
      <dsp:txXfrm>
        <a:off x="5747357" y="1038256"/>
        <a:ext cx="2432988" cy="11728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E39F2-3F99-4BF5-A454-E696206F4D99}">
      <dsp:nvSpPr>
        <dsp:cNvPr id="0" name=""/>
        <dsp:cNvSpPr/>
      </dsp:nvSpPr>
      <dsp:spPr>
        <a:xfrm>
          <a:off x="629169" y="0"/>
          <a:ext cx="7130592" cy="3364827"/>
        </a:xfrm>
        <a:prstGeom prst="rightArrow">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DCB51D82-DB39-43B2-9572-137F283E7235}">
      <dsp:nvSpPr>
        <dsp:cNvPr id="0" name=""/>
        <dsp:cNvSpPr/>
      </dsp:nvSpPr>
      <dsp:spPr>
        <a:xfrm>
          <a:off x="284273" y="1009448"/>
          <a:ext cx="2516679" cy="134593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rPr>
            <a:t>En 2035, 1 de </a:t>
          </a:r>
          <a:r>
            <a:rPr lang="en-US" sz="1900" b="1" kern="1200" dirty="0" err="1">
              <a:solidFill>
                <a:schemeClr val="tx1"/>
              </a:solidFill>
            </a:rPr>
            <a:t>cada</a:t>
          </a:r>
          <a:r>
            <a:rPr lang="en-US" sz="1900" b="1" kern="1200" dirty="0">
              <a:solidFill>
                <a:schemeClr val="tx1"/>
              </a:solidFill>
            </a:rPr>
            <a:t> 3 casas </a:t>
          </a:r>
          <a:r>
            <a:rPr lang="en-US" sz="1900" b="1" kern="1200" dirty="0" err="1">
              <a:solidFill>
                <a:schemeClr val="tx1"/>
              </a:solidFill>
            </a:rPr>
            <a:t>estará</a:t>
          </a:r>
          <a:r>
            <a:rPr lang="en-US" sz="1900" b="1" kern="1200" dirty="0">
              <a:solidFill>
                <a:schemeClr val="tx1"/>
              </a:solidFill>
            </a:rPr>
            <a:t> </a:t>
          </a:r>
          <a:r>
            <a:rPr lang="en-US" sz="1900" b="1" kern="1200" dirty="0" err="1">
              <a:solidFill>
                <a:schemeClr val="tx1"/>
              </a:solidFill>
            </a:rPr>
            <a:t>habitada</a:t>
          </a:r>
          <a:r>
            <a:rPr lang="en-US" sz="1900" b="1" kern="1200" dirty="0">
              <a:solidFill>
                <a:schemeClr val="tx1"/>
              </a:solidFill>
            </a:rPr>
            <a:t> </a:t>
          </a:r>
          <a:r>
            <a:rPr lang="en-US" sz="1900" b="1" kern="1200" dirty="0" err="1">
              <a:solidFill>
                <a:schemeClr val="tx1"/>
              </a:solidFill>
            </a:rPr>
            <a:t>por</a:t>
          </a:r>
          <a:r>
            <a:rPr lang="en-US" sz="1900" b="1" kern="1200" dirty="0">
              <a:solidFill>
                <a:schemeClr val="tx1"/>
              </a:solidFill>
            </a:rPr>
            <a:t> </a:t>
          </a:r>
          <a:r>
            <a:rPr lang="en-US" sz="1900" b="1" kern="1200" dirty="0" err="1">
              <a:solidFill>
                <a:schemeClr val="tx1"/>
              </a:solidFill>
            </a:rPr>
            <a:t>una</a:t>
          </a:r>
          <a:r>
            <a:rPr lang="en-US" sz="1900" b="1" kern="1200" dirty="0">
              <a:solidFill>
                <a:schemeClr val="tx1"/>
              </a:solidFill>
            </a:rPr>
            <a:t> persona de la </a:t>
          </a:r>
          <a:r>
            <a:rPr lang="en-US" sz="1900" b="1" kern="1200" dirty="0" err="1">
              <a:solidFill>
                <a:schemeClr val="tx1"/>
              </a:solidFill>
            </a:rPr>
            <a:t>tercera</a:t>
          </a:r>
          <a:r>
            <a:rPr lang="en-US" sz="1900" b="1" kern="1200" dirty="0">
              <a:solidFill>
                <a:schemeClr val="tx1"/>
              </a:solidFill>
            </a:rPr>
            <a:t> </a:t>
          </a:r>
          <a:r>
            <a:rPr lang="en-US" sz="1900" b="1" kern="1200" dirty="0" err="1">
              <a:solidFill>
                <a:schemeClr val="tx1"/>
              </a:solidFill>
            </a:rPr>
            <a:t>edad</a:t>
          </a:r>
          <a:endParaRPr lang="en-US" sz="1900" b="1" kern="1200" dirty="0">
            <a:solidFill>
              <a:schemeClr val="tx1"/>
            </a:solidFill>
          </a:endParaRPr>
        </a:p>
      </dsp:txBody>
      <dsp:txXfrm>
        <a:off x="349976" y="1075151"/>
        <a:ext cx="2385273" cy="1214524"/>
      </dsp:txXfrm>
    </dsp:sp>
    <dsp:sp modelId="{7B40844D-2362-4704-BFC5-55E9C58AF7E4}">
      <dsp:nvSpPr>
        <dsp:cNvPr id="0" name=""/>
        <dsp:cNvSpPr/>
      </dsp:nvSpPr>
      <dsp:spPr>
        <a:xfrm>
          <a:off x="2936126" y="1009448"/>
          <a:ext cx="2516679" cy="1345930"/>
        </a:xfrm>
        <a:prstGeom prst="round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rPr>
            <a:t>1 de </a:t>
          </a:r>
          <a:r>
            <a:rPr lang="en-US" sz="1900" b="1" kern="1200" dirty="0" err="1">
              <a:solidFill>
                <a:schemeClr val="tx1"/>
              </a:solidFill>
            </a:rPr>
            <a:t>cada</a:t>
          </a:r>
          <a:r>
            <a:rPr lang="en-US" sz="1900" b="1" kern="1200" dirty="0">
              <a:solidFill>
                <a:schemeClr val="tx1"/>
              </a:solidFill>
            </a:rPr>
            <a:t> 5 </a:t>
          </a:r>
          <a:r>
            <a:rPr lang="en-US" sz="1900" b="1" kern="1200" dirty="0" err="1">
              <a:solidFill>
                <a:schemeClr val="tx1"/>
              </a:solidFill>
            </a:rPr>
            <a:t>adultos</a:t>
          </a:r>
          <a:r>
            <a:rPr lang="en-US" sz="1900" b="1" kern="1200" dirty="0">
              <a:solidFill>
                <a:schemeClr val="tx1"/>
              </a:solidFill>
            </a:rPr>
            <a:t> mayor de 65 </a:t>
          </a:r>
          <a:r>
            <a:rPr lang="en-US" sz="1900" b="1" kern="1200" dirty="0" err="1">
              <a:solidFill>
                <a:schemeClr val="tx1"/>
              </a:solidFill>
            </a:rPr>
            <a:t>años</a:t>
          </a:r>
          <a:r>
            <a:rPr lang="en-US" sz="1900" b="1" kern="1200" dirty="0">
              <a:solidFill>
                <a:schemeClr val="tx1"/>
              </a:solidFill>
            </a:rPr>
            <a:t> </a:t>
          </a:r>
          <a:r>
            <a:rPr lang="en-US" sz="1900" b="1" kern="1200" dirty="0" err="1">
              <a:solidFill>
                <a:schemeClr val="tx1"/>
              </a:solidFill>
            </a:rPr>
            <a:t>aún</a:t>
          </a:r>
          <a:r>
            <a:rPr lang="en-US" sz="1900" b="1" kern="1200" dirty="0">
              <a:solidFill>
                <a:schemeClr val="tx1"/>
              </a:solidFill>
            </a:rPr>
            <a:t> </a:t>
          </a:r>
          <a:r>
            <a:rPr lang="en-US" sz="1900" b="1" kern="1200" dirty="0" err="1">
              <a:solidFill>
                <a:schemeClr val="tx1"/>
              </a:solidFill>
            </a:rPr>
            <a:t>trabaja</a:t>
          </a:r>
          <a:endParaRPr lang="en-US" sz="1900" b="1" kern="1200" dirty="0">
            <a:solidFill>
              <a:schemeClr val="tx1"/>
            </a:solidFill>
          </a:endParaRPr>
        </a:p>
      </dsp:txBody>
      <dsp:txXfrm>
        <a:off x="3001829" y="1075151"/>
        <a:ext cx="2385273" cy="1214524"/>
      </dsp:txXfrm>
    </dsp:sp>
    <dsp:sp modelId="{E2FF178D-3F30-4FE3-90E3-FAFAC53E58DF}">
      <dsp:nvSpPr>
        <dsp:cNvPr id="0" name=""/>
        <dsp:cNvSpPr/>
      </dsp:nvSpPr>
      <dsp:spPr>
        <a:xfrm>
          <a:off x="5587979" y="1009448"/>
          <a:ext cx="2516679" cy="134593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tx1"/>
              </a:solidFill>
            </a:rPr>
            <a:t>32% de </a:t>
          </a:r>
          <a:r>
            <a:rPr lang="en-US" sz="1900" b="1" kern="1200" dirty="0" err="1">
              <a:solidFill>
                <a:schemeClr val="tx1"/>
              </a:solidFill>
            </a:rPr>
            <a:t>adultos</a:t>
          </a:r>
          <a:r>
            <a:rPr lang="en-US" sz="1900" b="1" kern="1200" dirty="0">
              <a:solidFill>
                <a:schemeClr val="tx1"/>
              </a:solidFill>
            </a:rPr>
            <a:t> de entre 53 y 62 </a:t>
          </a:r>
          <a:r>
            <a:rPr lang="en-US" sz="1900" b="1" kern="1200" dirty="0" err="1">
              <a:solidFill>
                <a:schemeClr val="tx1"/>
              </a:solidFill>
            </a:rPr>
            <a:t>años</a:t>
          </a:r>
          <a:r>
            <a:rPr lang="en-US" sz="1900" b="1" kern="1200" dirty="0">
              <a:solidFill>
                <a:schemeClr val="tx1"/>
              </a:solidFill>
            </a:rPr>
            <a:t> no </a:t>
          </a:r>
          <a:r>
            <a:rPr lang="en-US" sz="1900" b="1" kern="1200" dirty="0" err="1">
              <a:solidFill>
                <a:schemeClr val="tx1"/>
              </a:solidFill>
            </a:rPr>
            <a:t>tiene</a:t>
          </a:r>
          <a:r>
            <a:rPr lang="en-US" sz="1900" b="1" kern="1200" dirty="0">
              <a:solidFill>
                <a:schemeClr val="tx1"/>
              </a:solidFill>
            </a:rPr>
            <a:t> </a:t>
          </a:r>
          <a:r>
            <a:rPr lang="en-US" sz="1900" b="1" kern="1200" dirty="0" err="1">
              <a:solidFill>
                <a:schemeClr val="tx1"/>
              </a:solidFill>
            </a:rPr>
            <a:t>ahorros</a:t>
          </a:r>
          <a:r>
            <a:rPr lang="en-US" sz="1900" b="1" kern="1200" dirty="0">
              <a:solidFill>
                <a:schemeClr val="tx1"/>
              </a:solidFill>
            </a:rPr>
            <a:t> ante </a:t>
          </a:r>
          <a:r>
            <a:rPr lang="en-US" sz="1900" b="1" kern="1200" dirty="0" err="1">
              <a:solidFill>
                <a:schemeClr val="tx1"/>
              </a:solidFill>
            </a:rPr>
            <a:t>emergencias</a:t>
          </a:r>
          <a:endParaRPr lang="en-US" sz="1900" b="1" kern="1200" dirty="0">
            <a:solidFill>
              <a:schemeClr val="tx1"/>
            </a:solidFill>
          </a:endParaRPr>
        </a:p>
      </dsp:txBody>
      <dsp:txXfrm>
        <a:off x="5653682" y="1075151"/>
        <a:ext cx="2385273" cy="12145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7360E-3C26-4F83-B1A3-0F246A8B3160}">
      <dsp:nvSpPr>
        <dsp:cNvPr id="0" name=""/>
        <dsp:cNvSpPr/>
      </dsp:nvSpPr>
      <dsp:spPr>
        <a:xfrm rot="5400000">
          <a:off x="1788530" y="-64911"/>
          <a:ext cx="1677325" cy="1936936"/>
        </a:xfrm>
        <a:prstGeom prst="hexagon">
          <a:avLst>
            <a:gd name="adj" fmla="val 25000"/>
            <a:gd name="vf" fmla="val 1154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err="1">
              <a:latin typeface="Garamond" panose="02020404030301010803" pitchFamily="18" charset="0"/>
            </a:rPr>
            <a:t>Encontrar</a:t>
          </a:r>
          <a:r>
            <a:rPr lang="en-US" sz="1800" b="1" kern="1200" dirty="0">
              <a:latin typeface="Garamond" panose="02020404030301010803" pitchFamily="18" charset="0"/>
            </a:rPr>
            <a:t> la </a:t>
          </a:r>
          <a:r>
            <a:rPr lang="en-US" sz="1800" b="1" kern="1200" dirty="0" err="1">
              <a:latin typeface="Garamond" panose="02020404030301010803" pitchFamily="18" charset="0"/>
            </a:rPr>
            <a:t>propiedad</a:t>
          </a:r>
          <a:r>
            <a:rPr lang="en-US" sz="1800" b="1" kern="1200" dirty="0">
              <a:latin typeface="Garamond" panose="02020404030301010803" pitchFamily="18" charset="0"/>
            </a:rPr>
            <a:t> </a:t>
          </a:r>
          <a:r>
            <a:rPr lang="en-US" sz="1800" b="1" kern="1200" dirty="0" err="1">
              <a:latin typeface="Garamond" panose="02020404030301010803" pitchFamily="18" charset="0"/>
            </a:rPr>
            <a:t>adecuada</a:t>
          </a:r>
          <a:r>
            <a:rPr lang="en-US" sz="1800" b="1" kern="1200" dirty="0">
              <a:latin typeface="Garamond" panose="02020404030301010803" pitchFamily="18" charset="0"/>
            </a:rPr>
            <a:t> 52%</a:t>
          </a:r>
        </a:p>
      </dsp:txBody>
      <dsp:txXfrm rot="-5400000">
        <a:off x="1981548" y="344448"/>
        <a:ext cx="1291290" cy="1118217"/>
      </dsp:txXfrm>
    </dsp:sp>
    <dsp:sp modelId="{BA4B6A9A-2D30-49EA-895F-81D393C2E49E}">
      <dsp:nvSpPr>
        <dsp:cNvPr id="0" name=""/>
        <dsp:cNvSpPr/>
      </dsp:nvSpPr>
      <dsp:spPr>
        <a:xfrm>
          <a:off x="5841083" y="222563"/>
          <a:ext cx="1871894" cy="1006395"/>
        </a:xfrm>
        <a:prstGeom prst="rect">
          <a:avLst/>
        </a:prstGeom>
        <a:noFill/>
        <a:ln>
          <a:noFill/>
        </a:ln>
        <a:effectLst/>
      </dsp:spPr>
      <dsp:style>
        <a:lnRef idx="0">
          <a:scrgbClr r="0" g="0" b="0"/>
        </a:lnRef>
        <a:fillRef idx="0">
          <a:scrgbClr r="0" g="0" b="0"/>
        </a:fillRef>
        <a:effectRef idx="0">
          <a:scrgbClr r="0" g="0" b="0"/>
        </a:effectRef>
        <a:fontRef idx="minor"/>
      </dsp:style>
    </dsp:sp>
    <dsp:sp modelId="{79ACAC5D-FF09-47DD-85E8-B5C156C96CBA}">
      <dsp:nvSpPr>
        <dsp:cNvPr id="0" name=""/>
        <dsp:cNvSpPr/>
      </dsp:nvSpPr>
      <dsp:spPr>
        <a:xfrm rot="5400000">
          <a:off x="1019566" y="1392380"/>
          <a:ext cx="1677325" cy="1598253"/>
        </a:xfrm>
        <a:prstGeom prst="hexagon">
          <a:avLst>
            <a:gd name="adj" fmla="val 25000"/>
            <a:gd name="vf" fmla="val 11547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b="1" kern="1200" dirty="0" err="1">
              <a:latin typeface="Garamond" panose="02020404030301010803" pitchFamily="18" charset="0"/>
            </a:rPr>
            <a:t>Burocracia</a:t>
          </a:r>
          <a:r>
            <a:rPr lang="en-US" sz="1800" b="1" kern="1200" dirty="0">
              <a:latin typeface="Garamond" panose="02020404030301010803" pitchFamily="18" charset="0"/>
            </a:rPr>
            <a:t> y </a:t>
          </a:r>
          <a:r>
            <a:rPr lang="en-US" sz="1800" b="1" kern="1200" dirty="0" err="1">
              <a:latin typeface="Garamond" panose="02020404030301010803" pitchFamily="18" charset="0"/>
            </a:rPr>
            <a:t>papeleo</a:t>
          </a:r>
          <a:r>
            <a:rPr lang="en-US" sz="1800" b="1" kern="1200" dirty="0">
              <a:latin typeface="Garamond" panose="02020404030301010803" pitchFamily="18" charset="0"/>
            </a:rPr>
            <a:t> 24%</a:t>
          </a:r>
        </a:p>
      </dsp:txBody>
      <dsp:txXfrm rot="-5400000">
        <a:off x="1319199" y="1625809"/>
        <a:ext cx="1078059" cy="1131395"/>
      </dsp:txXfrm>
    </dsp:sp>
    <dsp:sp modelId="{EBE21983-0F54-48A6-B791-4B8E3A44B72E}">
      <dsp:nvSpPr>
        <dsp:cNvPr id="0" name=""/>
        <dsp:cNvSpPr/>
      </dsp:nvSpPr>
      <dsp:spPr>
        <a:xfrm rot="5400000">
          <a:off x="2585922" y="1382654"/>
          <a:ext cx="1677325" cy="1617706"/>
        </a:xfrm>
        <a:prstGeom prst="hexagon">
          <a:avLst>
            <a:gd name="adj" fmla="val 25000"/>
            <a:gd name="vf" fmla="val 11547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err="1">
              <a:latin typeface="Garamond" panose="02020404030301010803" pitchFamily="18" charset="0"/>
            </a:rPr>
            <a:t>Entender</a:t>
          </a:r>
          <a:r>
            <a:rPr lang="en-US" sz="1700" b="1" kern="1200" dirty="0">
              <a:latin typeface="Garamond" panose="02020404030301010803" pitchFamily="18" charset="0"/>
            </a:rPr>
            <a:t> el </a:t>
          </a:r>
          <a:r>
            <a:rPr lang="en-US" sz="1700" b="1" kern="1200" dirty="0" err="1">
              <a:latin typeface="Garamond" panose="02020404030301010803" pitchFamily="18" charset="0"/>
            </a:rPr>
            <a:t>proceso</a:t>
          </a:r>
          <a:r>
            <a:rPr lang="en-US" sz="1700" b="1" kern="1200" dirty="0">
              <a:latin typeface="Garamond" panose="02020404030301010803" pitchFamily="18" charset="0"/>
            </a:rPr>
            <a:t>  </a:t>
          </a:r>
        </a:p>
        <a:p>
          <a:pPr marL="0" lvl="0" indent="0" algn="ctr" defTabSz="755650">
            <a:lnSpc>
              <a:spcPct val="90000"/>
            </a:lnSpc>
            <a:spcBef>
              <a:spcPct val="0"/>
            </a:spcBef>
            <a:spcAft>
              <a:spcPct val="35000"/>
            </a:spcAft>
            <a:buNone/>
          </a:pPr>
          <a:r>
            <a:rPr lang="en-US" sz="1700" b="1" kern="1200" dirty="0">
              <a:latin typeface="Garamond" panose="02020404030301010803" pitchFamily="18" charset="0"/>
            </a:rPr>
            <a:t>17%</a:t>
          </a:r>
        </a:p>
      </dsp:txBody>
      <dsp:txXfrm rot="-5400000">
        <a:off x="2880557" y="1627431"/>
        <a:ext cx="1088054" cy="1128153"/>
      </dsp:txXfrm>
    </dsp:sp>
    <dsp:sp modelId="{43FD8705-41C6-4673-8A34-DCC3880734F4}">
      <dsp:nvSpPr>
        <dsp:cNvPr id="0" name=""/>
        <dsp:cNvSpPr/>
      </dsp:nvSpPr>
      <dsp:spPr>
        <a:xfrm>
          <a:off x="6685783" y="3408846"/>
          <a:ext cx="1811511" cy="1006395"/>
        </a:xfrm>
        <a:prstGeom prst="rect">
          <a:avLst/>
        </a:prstGeom>
        <a:noFill/>
        <a:ln>
          <a:noFill/>
        </a:ln>
        <a:effectLst/>
      </dsp:spPr>
      <dsp:style>
        <a:lnRef idx="0">
          <a:scrgbClr r="0" g="0" b="0"/>
        </a:lnRef>
        <a:fillRef idx="0">
          <a:scrgbClr r="0" g="0" b="0"/>
        </a:fillRef>
        <a:effectRef idx="0">
          <a:scrgbClr r="0" g="0" b="0"/>
        </a:effectRef>
        <a:fontRef idx="minor"/>
      </dsp:style>
    </dsp:sp>
    <dsp:sp modelId="{7D931160-6831-48C0-8A50-3903C1912BA1}">
      <dsp:nvSpPr>
        <dsp:cNvPr id="0" name=""/>
        <dsp:cNvSpPr/>
      </dsp:nvSpPr>
      <dsp:spPr>
        <a:xfrm rot="5400000">
          <a:off x="4235528" y="1257770"/>
          <a:ext cx="1677325" cy="1867475"/>
        </a:xfrm>
        <a:prstGeom prst="hexagon">
          <a:avLst>
            <a:gd name="adj" fmla="val 25000"/>
            <a:gd name="vf" fmla="val 11547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b="1" kern="1200" dirty="0" err="1">
              <a:latin typeface="Garamond" panose="02020404030301010803" pitchFamily="18" charset="0"/>
            </a:rPr>
            <a:t>Conseguir</a:t>
          </a:r>
          <a:endParaRPr lang="en-US" sz="1800" b="1" kern="1200" dirty="0">
            <a:latin typeface="Garamond" panose="02020404030301010803" pitchFamily="18" charset="0"/>
          </a:endParaRPr>
        </a:p>
        <a:p>
          <a:pPr marL="0" lvl="0" indent="0" algn="ctr" defTabSz="800100">
            <a:lnSpc>
              <a:spcPct val="90000"/>
            </a:lnSpc>
            <a:spcBef>
              <a:spcPct val="0"/>
            </a:spcBef>
            <a:spcAft>
              <a:spcPct val="35000"/>
            </a:spcAft>
            <a:buNone/>
          </a:pPr>
          <a:r>
            <a:rPr lang="en-US" sz="1800" b="1" kern="1200" dirty="0" err="1">
              <a:latin typeface="Garamond" panose="02020404030301010803" pitchFamily="18" charset="0"/>
            </a:rPr>
            <a:t>financiación</a:t>
          </a:r>
          <a:endParaRPr lang="en-US" sz="1800" b="1" kern="1200" dirty="0">
            <a:latin typeface="Garamond" panose="02020404030301010803" pitchFamily="18" charset="0"/>
          </a:endParaRPr>
        </a:p>
        <a:p>
          <a:pPr marL="0" lvl="0" indent="0" algn="ctr" defTabSz="800100">
            <a:lnSpc>
              <a:spcPct val="90000"/>
            </a:lnSpc>
            <a:spcBef>
              <a:spcPct val="0"/>
            </a:spcBef>
            <a:spcAft>
              <a:spcPct val="35000"/>
            </a:spcAft>
            <a:buNone/>
          </a:pPr>
          <a:r>
            <a:rPr lang="en-US" sz="1800" b="1" kern="1200" dirty="0">
              <a:latin typeface="Garamond" panose="02020404030301010803" pitchFamily="18" charset="0"/>
            </a:rPr>
            <a:t>11%</a:t>
          </a:r>
        </a:p>
      </dsp:txBody>
      <dsp:txXfrm rot="-5400000">
        <a:off x="4451699" y="1632399"/>
        <a:ext cx="1244983" cy="1118217"/>
      </dsp:txXfrm>
    </dsp:sp>
    <dsp:sp modelId="{4AEA4EBD-51B4-46EF-B098-889265FC66AB}">
      <dsp:nvSpPr>
        <dsp:cNvPr id="0" name=""/>
        <dsp:cNvSpPr/>
      </dsp:nvSpPr>
      <dsp:spPr>
        <a:xfrm rot="5400000">
          <a:off x="3365625" y="2480933"/>
          <a:ext cx="1677325" cy="1951091"/>
        </a:xfrm>
        <a:prstGeom prst="hexagon">
          <a:avLst>
            <a:gd name="adj" fmla="val 25000"/>
            <a:gd name="vf" fmla="val 11547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Garamond" panose="02020404030301010803" pitchFamily="18" charset="0"/>
            </a:rPr>
            <a:t>Sin </a:t>
          </a:r>
          <a:r>
            <a:rPr lang="en-US" sz="1800" b="1" kern="1200" dirty="0" err="1">
              <a:latin typeface="Garamond" panose="02020404030301010803" pitchFamily="18" charset="0"/>
            </a:rPr>
            <a:t>dificultades</a:t>
          </a:r>
          <a:endParaRPr lang="en-US" sz="1800" b="1" kern="1200" dirty="0">
            <a:latin typeface="Garamond" panose="02020404030301010803" pitchFamily="18" charset="0"/>
          </a:endParaRPr>
        </a:p>
        <a:p>
          <a:pPr marL="0" lvl="0" indent="0" algn="ctr" defTabSz="800100">
            <a:lnSpc>
              <a:spcPct val="90000"/>
            </a:lnSpc>
            <a:spcBef>
              <a:spcPct val="0"/>
            </a:spcBef>
            <a:spcAft>
              <a:spcPct val="35000"/>
            </a:spcAft>
            <a:buNone/>
          </a:pPr>
          <a:r>
            <a:rPr lang="en-US" sz="1800" b="1" kern="1200" dirty="0">
              <a:latin typeface="Garamond" panose="02020404030301010803" pitchFamily="18" charset="0"/>
            </a:rPr>
            <a:t>16%</a:t>
          </a:r>
        </a:p>
      </dsp:txBody>
      <dsp:txXfrm rot="-5400000">
        <a:off x="3553924" y="2897370"/>
        <a:ext cx="1300727" cy="1118217"/>
      </dsp:txXfrm>
    </dsp:sp>
    <dsp:sp modelId="{1ECFBA42-4047-4206-A4CD-9DB1A1DF0D0F}">
      <dsp:nvSpPr>
        <dsp:cNvPr id="0" name=""/>
        <dsp:cNvSpPr/>
      </dsp:nvSpPr>
      <dsp:spPr>
        <a:xfrm>
          <a:off x="5841083" y="3069990"/>
          <a:ext cx="1871894" cy="1006395"/>
        </a:xfrm>
        <a:prstGeom prst="rect">
          <a:avLst/>
        </a:prstGeom>
        <a:noFill/>
        <a:ln>
          <a:noFill/>
        </a:ln>
        <a:effectLst/>
      </dsp:spPr>
      <dsp:style>
        <a:lnRef idx="0">
          <a:scrgbClr r="0" g="0" b="0"/>
        </a:lnRef>
        <a:fillRef idx="0">
          <a:scrgbClr r="0" g="0" b="0"/>
        </a:fillRef>
        <a:effectRef idx="0">
          <a:scrgbClr r="0" g="0" b="0"/>
        </a:effectRef>
        <a:fontRef idx="minor"/>
      </dsp:style>
    </dsp:sp>
    <dsp:sp modelId="{748C6000-97EF-463A-A3BB-9F8381D552FF}">
      <dsp:nvSpPr>
        <dsp:cNvPr id="0" name=""/>
        <dsp:cNvSpPr/>
      </dsp:nvSpPr>
      <dsp:spPr>
        <a:xfrm rot="5400000">
          <a:off x="1788530" y="2587759"/>
          <a:ext cx="1677325" cy="1807484"/>
        </a:xfrm>
        <a:prstGeom prst="hexagon">
          <a:avLst>
            <a:gd name="adj" fmla="val 25000"/>
            <a:gd name="vf" fmla="val 11547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b="1" kern="1200" dirty="0" err="1">
              <a:latin typeface="Garamond" panose="02020404030301010803" pitchFamily="18" charset="0"/>
            </a:rPr>
            <a:t>Ahorrar</a:t>
          </a:r>
          <a:r>
            <a:rPr lang="en-US" sz="1800" b="1" kern="1200" dirty="0">
              <a:latin typeface="Garamond" panose="02020404030301010803" pitchFamily="18" charset="0"/>
            </a:rPr>
            <a:t> para el </a:t>
          </a:r>
          <a:r>
            <a:rPr lang="en-US" sz="1800" b="1" kern="1200" dirty="0" err="1">
              <a:latin typeface="Garamond" panose="02020404030301010803" pitchFamily="18" charset="0"/>
            </a:rPr>
            <a:t>desembolso</a:t>
          </a:r>
          <a:r>
            <a:rPr lang="en-US" sz="1800" b="1" kern="1200" dirty="0">
              <a:latin typeface="Garamond" panose="02020404030301010803" pitchFamily="18" charset="0"/>
            </a:rPr>
            <a:t> </a:t>
          </a:r>
          <a:r>
            <a:rPr lang="en-US" sz="1800" b="1" kern="1200" dirty="0" err="1">
              <a:latin typeface="Garamond" panose="02020404030301010803" pitchFamily="18" charset="0"/>
            </a:rPr>
            <a:t>inicial</a:t>
          </a:r>
          <a:endParaRPr lang="en-US" sz="1800" b="1" kern="1200" dirty="0">
            <a:latin typeface="Garamond" panose="02020404030301010803" pitchFamily="18" charset="0"/>
          </a:endParaRPr>
        </a:p>
        <a:p>
          <a:pPr marL="0" lvl="0" indent="0" algn="ctr" defTabSz="800100">
            <a:lnSpc>
              <a:spcPct val="90000"/>
            </a:lnSpc>
            <a:spcBef>
              <a:spcPct val="0"/>
            </a:spcBef>
            <a:spcAft>
              <a:spcPct val="35000"/>
            </a:spcAft>
            <a:buNone/>
          </a:pPr>
          <a:r>
            <a:rPr lang="en-US" sz="1800" b="1" kern="1200" dirty="0">
              <a:latin typeface="Garamond" panose="02020404030301010803" pitchFamily="18" charset="0"/>
            </a:rPr>
            <a:t>13%</a:t>
          </a:r>
        </a:p>
      </dsp:txBody>
      <dsp:txXfrm rot="-5400000">
        <a:off x="2024698" y="2932392"/>
        <a:ext cx="1204990" cy="11182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441685-53FC-4B93-A606-D537EAD030AB}">
      <dsp:nvSpPr>
        <dsp:cNvPr id="0" name=""/>
        <dsp:cNvSpPr/>
      </dsp:nvSpPr>
      <dsp:spPr>
        <a:xfrm>
          <a:off x="0" y="0"/>
          <a:ext cx="6488995" cy="690622"/>
        </a:xfrm>
        <a:prstGeom prst="roundRect">
          <a:avLst>
            <a:gd name="adj" fmla="val 10000"/>
          </a:avLst>
        </a:prstGeom>
        <a:gradFill rotWithShape="0">
          <a:gsLst>
            <a:gs pos="0">
              <a:schemeClr val="accent2">
                <a:lumMod val="40000"/>
                <a:lumOff val="6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80% de </a:t>
          </a:r>
          <a:r>
            <a:rPr lang="en-US" sz="2000" b="1" kern="1200" dirty="0" err="1">
              <a:solidFill>
                <a:schemeClr val="tx1"/>
              </a:solidFill>
            </a:rPr>
            <a:t>los</a:t>
          </a:r>
          <a:r>
            <a:rPr lang="en-US" sz="2000" b="1" kern="1200" dirty="0">
              <a:solidFill>
                <a:schemeClr val="tx1"/>
              </a:solidFill>
            </a:rPr>
            <a:t> </a:t>
          </a:r>
          <a:r>
            <a:rPr lang="en-US" sz="2000" b="1" kern="1200" dirty="0" err="1">
              <a:solidFill>
                <a:schemeClr val="tx1"/>
              </a:solidFill>
            </a:rPr>
            <a:t>propietarios</a:t>
          </a:r>
          <a:r>
            <a:rPr lang="en-US" sz="2000" b="1" kern="1200" dirty="0">
              <a:solidFill>
                <a:schemeClr val="tx1"/>
              </a:solidFill>
            </a:rPr>
            <a:t> </a:t>
          </a:r>
          <a:r>
            <a:rPr lang="en-US" sz="2000" b="1" kern="1200" dirty="0" err="1">
              <a:solidFill>
                <a:schemeClr val="tx1"/>
              </a:solidFill>
            </a:rPr>
            <a:t>creen</a:t>
          </a:r>
          <a:r>
            <a:rPr lang="en-US" sz="2000" b="1" kern="1200" dirty="0">
              <a:solidFill>
                <a:schemeClr val="tx1"/>
              </a:solidFill>
            </a:rPr>
            <a:t> que </a:t>
          </a:r>
          <a:r>
            <a:rPr lang="en-US" sz="2000" b="1" kern="1200" dirty="0" err="1">
              <a:solidFill>
                <a:schemeClr val="tx1"/>
              </a:solidFill>
            </a:rPr>
            <a:t>es</a:t>
          </a:r>
          <a:r>
            <a:rPr lang="en-US" sz="2000" b="1" kern="1200" dirty="0">
              <a:solidFill>
                <a:schemeClr val="tx1"/>
              </a:solidFill>
            </a:rPr>
            <a:t> </a:t>
          </a:r>
          <a:r>
            <a:rPr lang="en-US" sz="2000" b="1" kern="1200" dirty="0" err="1">
              <a:solidFill>
                <a:schemeClr val="tx1"/>
              </a:solidFill>
            </a:rPr>
            <a:t>buen</a:t>
          </a:r>
          <a:r>
            <a:rPr lang="en-US" sz="2000" b="1" kern="1200" dirty="0">
              <a:solidFill>
                <a:schemeClr val="tx1"/>
              </a:solidFill>
            </a:rPr>
            <a:t> </a:t>
          </a:r>
          <a:r>
            <a:rPr lang="en-US" sz="2000" b="1" kern="1200" dirty="0" err="1">
              <a:solidFill>
                <a:schemeClr val="tx1"/>
              </a:solidFill>
            </a:rPr>
            <a:t>momento</a:t>
          </a:r>
          <a:r>
            <a:rPr lang="en-US" sz="2000" b="1" kern="1200" dirty="0">
              <a:solidFill>
                <a:schemeClr val="tx1"/>
              </a:solidFill>
            </a:rPr>
            <a:t> para </a:t>
          </a:r>
          <a:r>
            <a:rPr lang="en-US" sz="2000" b="1" kern="1200" dirty="0" err="1">
              <a:solidFill>
                <a:schemeClr val="tx1"/>
              </a:solidFill>
            </a:rPr>
            <a:t>comprar</a:t>
          </a:r>
          <a:r>
            <a:rPr lang="en-US" sz="2000" b="1" kern="1200" dirty="0">
              <a:solidFill>
                <a:schemeClr val="tx1"/>
              </a:solidFill>
            </a:rPr>
            <a:t> Y 52% de </a:t>
          </a:r>
          <a:r>
            <a:rPr lang="en-US" sz="2000" b="1" kern="1200" dirty="0" err="1">
              <a:solidFill>
                <a:schemeClr val="tx1"/>
              </a:solidFill>
            </a:rPr>
            <a:t>los</a:t>
          </a:r>
          <a:r>
            <a:rPr lang="en-US" sz="2000" b="1" kern="1200" dirty="0">
              <a:solidFill>
                <a:schemeClr val="tx1"/>
              </a:solidFill>
            </a:rPr>
            <a:t> </a:t>
          </a:r>
          <a:r>
            <a:rPr lang="en-US" sz="2000" b="1" kern="1200" dirty="0" err="1">
              <a:solidFill>
                <a:schemeClr val="tx1"/>
              </a:solidFill>
            </a:rPr>
            <a:t>arrendatarios</a:t>
          </a:r>
          <a:endParaRPr lang="en-US" sz="2000" b="1" kern="1200" dirty="0">
            <a:solidFill>
              <a:schemeClr val="tx1"/>
            </a:solidFill>
          </a:endParaRPr>
        </a:p>
      </dsp:txBody>
      <dsp:txXfrm>
        <a:off x="20228" y="20228"/>
        <a:ext cx="5685401" cy="650166"/>
      </dsp:txXfrm>
    </dsp:sp>
    <dsp:sp modelId="{FB1A4940-6F7F-4DBB-A017-69F88000B1FF}">
      <dsp:nvSpPr>
        <dsp:cNvPr id="0" name=""/>
        <dsp:cNvSpPr/>
      </dsp:nvSpPr>
      <dsp:spPr>
        <a:xfrm>
          <a:off x="543453" y="816190"/>
          <a:ext cx="6488995" cy="690622"/>
        </a:xfrm>
        <a:prstGeom prst="roundRect">
          <a:avLst>
            <a:gd name="adj" fmla="val 10000"/>
          </a:avLst>
        </a:prstGeom>
        <a:gradFill rotWithShape="0">
          <a:gsLst>
            <a:gs pos="0">
              <a:srgbClr val="FFFF00"/>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71% </a:t>
          </a:r>
          <a:r>
            <a:rPr lang="en-US" sz="2000" b="1" kern="1200" dirty="0" err="1">
              <a:solidFill>
                <a:schemeClr val="tx1"/>
              </a:solidFill>
            </a:rPr>
            <a:t>piensa</a:t>
          </a:r>
          <a:r>
            <a:rPr lang="en-US" sz="2000" b="1" kern="1200" dirty="0">
              <a:solidFill>
                <a:schemeClr val="tx1"/>
              </a:solidFill>
            </a:rPr>
            <a:t> que </a:t>
          </a:r>
          <a:r>
            <a:rPr lang="en-US" sz="2000" b="1" kern="1200" dirty="0" err="1">
              <a:solidFill>
                <a:schemeClr val="tx1"/>
              </a:solidFill>
            </a:rPr>
            <a:t>es</a:t>
          </a:r>
          <a:r>
            <a:rPr lang="en-US" sz="2000" b="1" kern="1200" dirty="0">
              <a:solidFill>
                <a:schemeClr val="tx1"/>
              </a:solidFill>
            </a:rPr>
            <a:t> </a:t>
          </a:r>
          <a:r>
            <a:rPr lang="en-US" sz="2000" b="1" kern="1200" dirty="0" err="1">
              <a:solidFill>
                <a:schemeClr val="tx1"/>
              </a:solidFill>
            </a:rPr>
            <a:t>buen</a:t>
          </a:r>
          <a:r>
            <a:rPr lang="en-US" sz="2000" b="1" kern="1200" dirty="0">
              <a:solidFill>
                <a:schemeClr val="tx1"/>
              </a:solidFill>
            </a:rPr>
            <a:t> </a:t>
          </a:r>
          <a:r>
            <a:rPr lang="en-US" sz="2000" b="1" kern="1200" dirty="0" err="1">
              <a:solidFill>
                <a:schemeClr val="tx1"/>
              </a:solidFill>
            </a:rPr>
            <a:t>momento</a:t>
          </a:r>
          <a:r>
            <a:rPr lang="en-US" sz="2000" b="1" kern="1200" dirty="0">
              <a:solidFill>
                <a:schemeClr val="tx1"/>
              </a:solidFill>
            </a:rPr>
            <a:t> para vender , </a:t>
          </a:r>
          <a:r>
            <a:rPr lang="en-US" sz="2000" b="1" kern="1200" dirty="0" err="1">
              <a:solidFill>
                <a:schemeClr val="tx1"/>
              </a:solidFill>
            </a:rPr>
            <a:t>comparado</a:t>
          </a:r>
          <a:r>
            <a:rPr lang="en-US" sz="2000" b="1" kern="1200" dirty="0">
              <a:solidFill>
                <a:schemeClr val="tx1"/>
              </a:solidFill>
            </a:rPr>
            <a:t> con un 61% </a:t>
          </a:r>
          <a:r>
            <a:rPr lang="en-US" sz="2000" b="1" kern="1200" dirty="0" err="1">
              <a:solidFill>
                <a:schemeClr val="tx1"/>
              </a:solidFill>
            </a:rPr>
            <a:t>hace</a:t>
          </a:r>
          <a:r>
            <a:rPr lang="en-US" sz="2000" b="1" kern="1200" dirty="0">
              <a:solidFill>
                <a:schemeClr val="tx1"/>
              </a:solidFill>
            </a:rPr>
            <a:t> un </a:t>
          </a:r>
          <a:r>
            <a:rPr lang="en-US" sz="2000" b="1" kern="1200" dirty="0" err="1">
              <a:solidFill>
                <a:schemeClr val="tx1"/>
              </a:solidFill>
            </a:rPr>
            <a:t>año</a:t>
          </a:r>
          <a:endParaRPr lang="en-US" sz="2000" b="1" kern="1200" dirty="0">
            <a:solidFill>
              <a:schemeClr val="tx1"/>
            </a:solidFill>
          </a:endParaRPr>
        </a:p>
      </dsp:txBody>
      <dsp:txXfrm>
        <a:off x="563681" y="836418"/>
        <a:ext cx="5456181" cy="650166"/>
      </dsp:txXfrm>
    </dsp:sp>
    <dsp:sp modelId="{50D9F987-18A3-4803-A6DD-0095238D8783}">
      <dsp:nvSpPr>
        <dsp:cNvPr id="0" name=""/>
        <dsp:cNvSpPr/>
      </dsp:nvSpPr>
      <dsp:spPr>
        <a:xfrm>
          <a:off x="1078795" y="1632380"/>
          <a:ext cx="6488995" cy="690622"/>
        </a:xfrm>
        <a:prstGeom prst="roundRect">
          <a:avLst>
            <a:gd name="adj" fmla="val 10000"/>
          </a:avLst>
        </a:prstGeom>
        <a:gradFill rotWithShape="0">
          <a:gsLst>
            <a:gs pos="0">
              <a:schemeClr val="accent6">
                <a:lumMod val="20000"/>
                <a:lumOff val="8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61% </a:t>
          </a:r>
          <a:r>
            <a:rPr lang="en-US" sz="2000" b="1" kern="1200" dirty="0" err="1">
              <a:solidFill>
                <a:schemeClr val="tx1"/>
              </a:solidFill>
            </a:rPr>
            <a:t>tiene</a:t>
          </a:r>
          <a:r>
            <a:rPr lang="en-US" sz="2000" b="1" kern="1200" dirty="0">
              <a:solidFill>
                <a:schemeClr val="tx1"/>
              </a:solidFill>
            </a:rPr>
            <a:t> </a:t>
          </a:r>
          <a:r>
            <a:rPr lang="en-US" sz="2000" b="1" kern="1200" dirty="0" err="1">
              <a:solidFill>
                <a:schemeClr val="tx1"/>
              </a:solidFill>
            </a:rPr>
            <a:t>dificultad</a:t>
          </a:r>
          <a:r>
            <a:rPr lang="en-US" sz="2000" b="1" kern="1200" dirty="0">
              <a:solidFill>
                <a:schemeClr val="tx1"/>
              </a:solidFill>
            </a:rPr>
            <a:t> para </a:t>
          </a:r>
          <a:r>
            <a:rPr lang="en-US" sz="2000" b="1" kern="1200" dirty="0" err="1">
              <a:solidFill>
                <a:schemeClr val="tx1"/>
              </a:solidFill>
            </a:rPr>
            <a:t>obtener</a:t>
          </a:r>
          <a:r>
            <a:rPr lang="en-US" sz="2000" b="1" kern="1200" dirty="0">
              <a:solidFill>
                <a:schemeClr val="tx1"/>
              </a:solidFill>
            </a:rPr>
            <a:t> </a:t>
          </a:r>
          <a:r>
            <a:rPr lang="en-US" sz="2000" b="1" kern="1200" dirty="0" err="1">
              <a:solidFill>
                <a:schemeClr val="tx1"/>
              </a:solidFill>
            </a:rPr>
            <a:t>financiación</a:t>
          </a:r>
          <a:endParaRPr lang="en-US" sz="2000" b="1" kern="1200" dirty="0">
            <a:solidFill>
              <a:schemeClr val="tx1"/>
            </a:solidFill>
          </a:endParaRPr>
        </a:p>
      </dsp:txBody>
      <dsp:txXfrm>
        <a:off x="1099023" y="1652608"/>
        <a:ext cx="5464292" cy="650166"/>
      </dsp:txXfrm>
    </dsp:sp>
    <dsp:sp modelId="{79790F71-BB10-453A-9F97-7F2A01AA8DEB}">
      <dsp:nvSpPr>
        <dsp:cNvPr id="0" name=""/>
        <dsp:cNvSpPr/>
      </dsp:nvSpPr>
      <dsp:spPr>
        <a:xfrm>
          <a:off x="1622248" y="2448571"/>
          <a:ext cx="6488995" cy="690622"/>
        </a:xfrm>
        <a:prstGeom prst="roundRect">
          <a:avLst>
            <a:gd name="adj" fmla="val 10000"/>
          </a:avLst>
        </a:prstGeom>
        <a:gradFill rotWithShape="0">
          <a:gsLst>
            <a:gs pos="0">
              <a:srgbClr val="FFFF00"/>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chemeClr val="tx1"/>
              </a:solidFill>
            </a:rPr>
            <a:t>58% </a:t>
          </a:r>
          <a:r>
            <a:rPr lang="en-US" sz="2000" b="1" kern="1200" dirty="0" err="1">
              <a:solidFill>
                <a:schemeClr val="tx1"/>
              </a:solidFill>
            </a:rPr>
            <a:t>piensa</a:t>
          </a:r>
          <a:r>
            <a:rPr lang="en-US" sz="2000" b="1" kern="1200" dirty="0">
              <a:solidFill>
                <a:schemeClr val="tx1"/>
              </a:solidFill>
            </a:rPr>
            <a:t> que la </a:t>
          </a:r>
          <a:r>
            <a:rPr lang="en-US" sz="2000" b="1" kern="1200" dirty="0" err="1">
              <a:solidFill>
                <a:schemeClr val="tx1"/>
              </a:solidFill>
            </a:rPr>
            <a:t>vivienda</a:t>
          </a:r>
          <a:r>
            <a:rPr lang="en-US" sz="2000" b="1" kern="1200" dirty="0">
              <a:solidFill>
                <a:schemeClr val="tx1"/>
              </a:solidFill>
            </a:rPr>
            <a:t> solo </a:t>
          </a:r>
          <a:r>
            <a:rPr lang="en-US" sz="2000" b="1" kern="1200" dirty="0" err="1">
              <a:solidFill>
                <a:schemeClr val="tx1"/>
              </a:solidFill>
            </a:rPr>
            <a:t>pueden</a:t>
          </a:r>
          <a:r>
            <a:rPr lang="en-US" sz="2000" b="1" kern="1200" dirty="0">
              <a:solidFill>
                <a:schemeClr val="tx1"/>
              </a:solidFill>
            </a:rPr>
            <a:t> </a:t>
          </a:r>
          <a:r>
            <a:rPr lang="en-US" sz="2000" b="1" kern="1200" dirty="0" err="1">
              <a:solidFill>
                <a:schemeClr val="tx1"/>
              </a:solidFill>
            </a:rPr>
            <a:t>comprarla</a:t>
          </a:r>
          <a:r>
            <a:rPr lang="en-US" sz="2000" b="1" kern="1200" dirty="0">
              <a:solidFill>
                <a:schemeClr val="tx1"/>
              </a:solidFill>
            </a:rPr>
            <a:t> personas con </a:t>
          </a:r>
          <a:r>
            <a:rPr lang="en-US" sz="2000" b="1" kern="1200" dirty="0" err="1">
              <a:solidFill>
                <a:schemeClr val="tx1"/>
              </a:solidFill>
            </a:rPr>
            <a:t>ingresos</a:t>
          </a:r>
          <a:r>
            <a:rPr lang="en-US" sz="2000" b="1" kern="1200" dirty="0">
              <a:solidFill>
                <a:schemeClr val="tx1"/>
              </a:solidFill>
            </a:rPr>
            <a:t> </a:t>
          </a:r>
          <a:r>
            <a:rPr lang="en-US" sz="2000" b="1" kern="1200" dirty="0" err="1">
              <a:solidFill>
                <a:schemeClr val="tx1"/>
              </a:solidFill>
            </a:rPr>
            <a:t>medios</a:t>
          </a:r>
          <a:r>
            <a:rPr lang="en-US" sz="2000" b="1" kern="1200" dirty="0">
              <a:solidFill>
                <a:schemeClr val="tx1"/>
              </a:solidFill>
            </a:rPr>
            <a:t> y altos</a:t>
          </a:r>
          <a:r>
            <a:rPr lang="en-US" sz="2200" b="1" kern="1200" dirty="0">
              <a:solidFill>
                <a:schemeClr val="tx1"/>
              </a:solidFill>
            </a:rPr>
            <a:t> </a:t>
          </a:r>
        </a:p>
      </dsp:txBody>
      <dsp:txXfrm>
        <a:off x="1642476" y="2468799"/>
        <a:ext cx="5456181" cy="650166"/>
      </dsp:txXfrm>
    </dsp:sp>
    <dsp:sp modelId="{9458082E-36C8-4564-A549-7271A48B8A05}">
      <dsp:nvSpPr>
        <dsp:cNvPr id="0" name=""/>
        <dsp:cNvSpPr/>
      </dsp:nvSpPr>
      <dsp:spPr>
        <a:xfrm>
          <a:off x="6040090" y="528954"/>
          <a:ext cx="448904" cy="448904"/>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b="1" kern="1200">
            <a:solidFill>
              <a:schemeClr val="tx1"/>
            </a:solidFill>
          </a:endParaRPr>
        </a:p>
      </dsp:txBody>
      <dsp:txXfrm>
        <a:off x="6141093" y="528954"/>
        <a:ext cx="246898" cy="337800"/>
      </dsp:txXfrm>
    </dsp:sp>
    <dsp:sp modelId="{F4DB9194-68E6-44AC-8E64-F99ABD5E85BB}">
      <dsp:nvSpPr>
        <dsp:cNvPr id="0" name=""/>
        <dsp:cNvSpPr/>
      </dsp:nvSpPr>
      <dsp:spPr>
        <a:xfrm>
          <a:off x="6583543" y="1345144"/>
          <a:ext cx="448904" cy="448904"/>
        </a:xfrm>
        <a:prstGeom prst="downArrow">
          <a:avLst>
            <a:gd name="adj1" fmla="val 55000"/>
            <a:gd name="adj2" fmla="val 45000"/>
          </a:avLst>
        </a:prstGeom>
        <a:solidFill>
          <a:schemeClr val="accent2">
            <a:tint val="40000"/>
            <a:alpha val="90000"/>
            <a:hueOff val="2512910"/>
            <a:satOff val="-2189"/>
            <a:lumOff val="-3"/>
            <a:alphaOff val="0"/>
          </a:schemeClr>
        </a:solidFill>
        <a:ln w="9525" cap="flat" cmpd="sng" algn="ctr">
          <a:solidFill>
            <a:schemeClr val="accent2">
              <a:tint val="40000"/>
              <a:alpha val="90000"/>
              <a:hueOff val="2512910"/>
              <a:satOff val="-2189"/>
              <a:lumOff val="-3"/>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6684546" y="1345144"/>
        <a:ext cx="246898" cy="337800"/>
      </dsp:txXfrm>
    </dsp:sp>
    <dsp:sp modelId="{272C751A-B400-4AD7-A134-1800D1C6195B}">
      <dsp:nvSpPr>
        <dsp:cNvPr id="0" name=""/>
        <dsp:cNvSpPr/>
      </dsp:nvSpPr>
      <dsp:spPr>
        <a:xfrm>
          <a:off x="7118885" y="2161335"/>
          <a:ext cx="448904" cy="448904"/>
        </a:xfrm>
        <a:prstGeom prst="downArrow">
          <a:avLst>
            <a:gd name="adj1" fmla="val 55000"/>
            <a:gd name="adj2" fmla="val 45000"/>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b="1" kern="1200">
            <a:solidFill>
              <a:schemeClr val="tx1"/>
            </a:solidFill>
          </a:endParaRPr>
        </a:p>
      </dsp:txBody>
      <dsp:txXfrm>
        <a:off x="7219888" y="2161335"/>
        <a:ext cx="246898" cy="3378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FEE09-F608-4A58-8DC0-2430FD598997}">
      <dsp:nvSpPr>
        <dsp:cNvPr id="0" name=""/>
        <dsp:cNvSpPr/>
      </dsp:nvSpPr>
      <dsp:spPr>
        <a:xfrm>
          <a:off x="770485" y="0"/>
          <a:ext cx="7027980" cy="4392488"/>
        </a:xfrm>
        <a:prstGeom prst="swooshArrow">
          <a:avLst>
            <a:gd name="adj1" fmla="val 25000"/>
            <a:gd name="adj2" fmla="val 25000"/>
          </a:avLst>
        </a:prstGeom>
        <a:gradFill rotWithShape="0">
          <a:gsLst>
            <a:gs pos="0">
              <a:schemeClr val="accent4">
                <a:tint val="40000"/>
                <a:hueOff val="0"/>
                <a:satOff val="0"/>
                <a:lumOff val="0"/>
                <a:alphaOff val="0"/>
                <a:shade val="51000"/>
                <a:satMod val="130000"/>
              </a:schemeClr>
            </a:gs>
            <a:gs pos="80000">
              <a:schemeClr val="accent4">
                <a:tint val="40000"/>
                <a:hueOff val="0"/>
                <a:satOff val="0"/>
                <a:lumOff val="0"/>
                <a:alphaOff val="0"/>
                <a:shade val="93000"/>
                <a:satMod val="130000"/>
              </a:schemeClr>
            </a:gs>
            <a:gs pos="100000">
              <a:schemeClr val="accent4">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284E9714-8CDF-46AB-9D45-C0C1825740EE}">
      <dsp:nvSpPr>
        <dsp:cNvPr id="0" name=""/>
        <dsp:cNvSpPr/>
      </dsp:nvSpPr>
      <dsp:spPr>
        <a:xfrm>
          <a:off x="1462741" y="3266254"/>
          <a:ext cx="161643" cy="161643"/>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99AF330-D3AF-4E0E-B5F6-CA9A3FB9F25E}">
      <dsp:nvSpPr>
        <dsp:cNvPr id="0" name=""/>
        <dsp:cNvSpPr/>
      </dsp:nvSpPr>
      <dsp:spPr>
        <a:xfrm>
          <a:off x="1543563" y="3347075"/>
          <a:ext cx="1201784" cy="10454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652" tIns="0" rIns="0" bIns="0" numCol="1" spcCol="1270" anchor="t" anchorCtr="0">
          <a:noAutofit/>
        </a:bodyPr>
        <a:lstStyle/>
        <a:p>
          <a:pPr marL="0" lvl="0" indent="0" algn="l" defTabSz="1111250">
            <a:lnSpc>
              <a:spcPct val="90000"/>
            </a:lnSpc>
            <a:spcBef>
              <a:spcPct val="0"/>
            </a:spcBef>
            <a:spcAft>
              <a:spcPct val="35000"/>
            </a:spcAft>
            <a:buNone/>
          </a:pPr>
          <a:r>
            <a:rPr lang="es-ES" sz="2500" b="1" kern="1200" dirty="0"/>
            <a:t>Bajos salarios</a:t>
          </a:r>
          <a:endParaRPr lang="en-US" sz="2500" b="1" kern="1200" dirty="0"/>
        </a:p>
      </dsp:txBody>
      <dsp:txXfrm>
        <a:off x="1543563" y="3347075"/>
        <a:ext cx="1201784" cy="1045412"/>
      </dsp:txXfrm>
    </dsp:sp>
    <dsp:sp modelId="{34E952F0-E5BC-4C4A-875E-2D60E2E1988F}">
      <dsp:nvSpPr>
        <dsp:cNvPr id="0" name=""/>
        <dsp:cNvSpPr/>
      </dsp:nvSpPr>
      <dsp:spPr>
        <a:xfrm>
          <a:off x="2604788" y="2244561"/>
          <a:ext cx="281119" cy="281119"/>
        </a:xfrm>
        <a:prstGeom prst="ellipse">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2F065CA-F700-45C4-B558-89AE7AFB6DD9}">
      <dsp:nvSpPr>
        <dsp:cNvPr id="0" name=""/>
        <dsp:cNvSpPr/>
      </dsp:nvSpPr>
      <dsp:spPr>
        <a:xfrm>
          <a:off x="2610084" y="2385120"/>
          <a:ext cx="1746404" cy="2007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59" tIns="0" rIns="0" bIns="0" numCol="1" spcCol="1270" anchor="t" anchorCtr="0">
          <a:noAutofit/>
        </a:bodyPr>
        <a:lstStyle/>
        <a:p>
          <a:pPr marL="0" lvl="0" indent="0" algn="l" defTabSz="1111250">
            <a:lnSpc>
              <a:spcPct val="90000"/>
            </a:lnSpc>
            <a:spcBef>
              <a:spcPct val="0"/>
            </a:spcBef>
            <a:spcAft>
              <a:spcPct val="35000"/>
            </a:spcAft>
            <a:buNone/>
          </a:pPr>
          <a:r>
            <a:rPr lang="es-ES" sz="2500" b="1" kern="1200" dirty="0"/>
            <a:t>Crecimiento de la deuda en formación y estudios</a:t>
          </a:r>
        </a:p>
      </dsp:txBody>
      <dsp:txXfrm>
        <a:off x="2610084" y="2385120"/>
        <a:ext cx="1746404" cy="2007367"/>
      </dsp:txXfrm>
    </dsp:sp>
    <dsp:sp modelId="{1D881CD2-3ED9-4ED1-A3C5-85B16E304D7A}">
      <dsp:nvSpPr>
        <dsp:cNvPr id="0" name=""/>
        <dsp:cNvSpPr/>
      </dsp:nvSpPr>
      <dsp:spPr>
        <a:xfrm>
          <a:off x="4063094" y="1491688"/>
          <a:ext cx="372482" cy="372482"/>
        </a:xfrm>
        <a:prstGeom prst="ellipse">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8F6F200-D8CD-497C-9A5A-B998790C30DF}">
      <dsp:nvSpPr>
        <dsp:cNvPr id="0" name=""/>
        <dsp:cNvSpPr/>
      </dsp:nvSpPr>
      <dsp:spPr>
        <a:xfrm>
          <a:off x="4249336" y="1677930"/>
          <a:ext cx="1475875" cy="271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7371" tIns="0" rIns="0" bIns="0" numCol="1" spcCol="1270" anchor="t" anchorCtr="0">
          <a:noAutofit/>
        </a:bodyPr>
        <a:lstStyle/>
        <a:p>
          <a:pPr marL="0" lvl="0" indent="0" algn="l" defTabSz="1111250">
            <a:lnSpc>
              <a:spcPct val="90000"/>
            </a:lnSpc>
            <a:spcBef>
              <a:spcPct val="0"/>
            </a:spcBef>
            <a:spcAft>
              <a:spcPct val="35000"/>
            </a:spcAft>
            <a:buNone/>
          </a:pPr>
          <a:r>
            <a:rPr lang="en-US" sz="2500" b="1" kern="1200" dirty="0"/>
            <a:t>Altos </a:t>
          </a:r>
          <a:r>
            <a:rPr lang="en-US" sz="2500" b="1" kern="1200" dirty="0" err="1"/>
            <a:t>precio</a:t>
          </a:r>
          <a:r>
            <a:rPr lang="en-US" sz="2500" b="1" kern="1200" dirty="0"/>
            <a:t> </a:t>
          </a:r>
          <a:r>
            <a:rPr lang="en-US" sz="2500" b="1" kern="1200" dirty="0" err="1"/>
            <a:t>alquiler</a:t>
          </a:r>
          <a:endParaRPr lang="en-US" sz="2500" b="1" kern="1200" dirty="0"/>
        </a:p>
      </dsp:txBody>
      <dsp:txXfrm>
        <a:off x="4249336" y="1677930"/>
        <a:ext cx="1475875" cy="2714557"/>
      </dsp:txXfrm>
    </dsp:sp>
    <dsp:sp modelId="{88D6EEFC-FD18-4D9B-A7B5-1AD108282DE6}">
      <dsp:nvSpPr>
        <dsp:cNvPr id="0" name=""/>
        <dsp:cNvSpPr/>
      </dsp:nvSpPr>
      <dsp:spPr>
        <a:xfrm>
          <a:off x="5651418" y="993580"/>
          <a:ext cx="498986" cy="498986"/>
        </a:xfrm>
        <a:prstGeom prst="ellips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07FA522-2942-4248-9739-23CAA6E212D1}">
      <dsp:nvSpPr>
        <dsp:cNvPr id="0" name=""/>
        <dsp:cNvSpPr/>
      </dsp:nvSpPr>
      <dsp:spPr>
        <a:xfrm>
          <a:off x="5900911" y="1243074"/>
          <a:ext cx="1475875" cy="3149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4403" tIns="0" rIns="0" bIns="0" numCol="1" spcCol="1270" anchor="t" anchorCtr="0">
          <a:noAutofit/>
        </a:bodyPr>
        <a:lstStyle/>
        <a:p>
          <a:pPr marL="0" lvl="0" indent="0" algn="l" defTabSz="1111250">
            <a:lnSpc>
              <a:spcPct val="90000"/>
            </a:lnSpc>
            <a:spcBef>
              <a:spcPct val="0"/>
            </a:spcBef>
            <a:spcAft>
              <a:spcPct val="35000"/>
            </a:spcAft>
            <a:buNone/>
          </a:pPr>
          <a:r>
            <a:rPr lang="en-US" sz="2500" b="1" kern="1200" dirty="0"/>
            <a:t>Altos </a:t>
          </a:r>
          <a:r>
            <a:rPr lang="en-US" sz="2500" b="1" kern="1200" dirty="0" err="1"/>
            <a:t>precios</a:t>
          </a:r>
          <a:r>
            <a:rPr lang="en-US" sz="2500" b="1" kern="1200" dirty="0"/>
            <a:t> de </a:t>
          </a:r>
          <a:r>
            <a:rPr lang="en-US" sz="2500" b="1" kern="1200" dirty="0" err="1"/>
            <a:t>venta</a:t>
          </a:r>
          <a:endParaRPr lang="en-US" sz="2500" b="1" kern="1200" dirty="0"/>
        </a:p>
      </dsp:txBody>
      <dsp:txXfrm>
        <a:off x="5900911" y="1243074"/>
        <a:ext cx="1475875" cy="314941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0.05456</cdr:x>
      <cdr:y>0</cdr:y>
    </cdr:from>
    <cdr:to>
      <cdr:x>0.1379</cdr:x>
      <cdr:y>0.20203</cdr:y>
    </cdr:to>
    <cdr:sp macro="" textlink="">
      <cdr:nvSpPr>
        <cdr:cNvPr id="2" name="TextBox 1"/>
        <cdr:cNvSpPr txBox="1"/>
      </cdr:nvSpPr>
      <cdr:spPr>
        <a:xfrm xmlns:a="http://schemas.openxmlformats.org/drawingml/2006/main">
          <a:off x="598714" y="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a:t>Thousand units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3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3312"/>
          </a:xfrm>
          <a:prstGeom prst="rect">
            <a:avLst/>
          </a:prstGeom>
        </p:spPr>
        <p:txBody>
          <a:bodyPr vert="horz" lIns="91440" tIns="45720" rIns="91440" bIns="45720" rtlCol="0"/>
          <a:lstStyle>
            <a:lvl1pPr algn="r">
              <a:defRPr sz="1200"/>
            </a:lvl1pPr>
          </a:lstStyle>
          <a:p>
            <a:fld id="{0656CF37-F7FF-401E-B687-FDBBD0C7EC3C}" type="datetimeFigureOut">
              <a:rPr lang="en-US" smtClean="0"/>
              <a:t>9/13/2017</a:t>
            </a:fld>
            <a:endParaRPr lang="en-US"/>
          </a:p>
        </p:txBody>
      </p:sp>
      <p:sp>
        <p:nvSpPr>
          <p:cNvPr id="4" name="Footer Placeholder 3"/>
          <p:cNvSpPr>
            <a:spLocks noGrp="1"/>
          </p:cNvSpPr>
          <p:nvPr>
            <p:ph type="ftr" sz="quarter" idx="2"/>
          </p:nvPr>
        </p:nvSpPr>
        <p:spPr>
          <a:xfrm>
            <a:off x="0" y="8801318"/>
            <a:ext cx="2971800" cy="4633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01318"/>
            <a:ext cx="2971800" cy="463312"/>
          </a:xfrm>
          <a:prstGeom prst="rect">
            <a:avLst/>
          </a:prstGeom>
        </p:spPr>
        <p:txBody>
          <a:bodyPr vert="horz" lIns="91440" tIns="45720" rIns="91440" bIns="45720" rtlCol="0" anchor="b"/>
          <a:lstStyle>
            <a:lvl1pPr algn="r">
              <a:defRPr sz="1200"/>
            </a:lvl1pPr>
          </a:lstStyle>
          <a:p>
            <a:fld id="{A1C84768-185C-42E2-9177-0BC066FDE2D3}" type="slidenum">
              <a:rPr lang="en-US" smtClean="0"/>
              <a:t>‹#›</a:t>
            </a:fld>
            <a:endParaRPr lang="en-US"/>
          </a:p>
        </p:txBody>
      </p:sp>
    </p:spTree>
    <p:extLst>
      <p:ext uri="{BB962C8B-B14F-4D97-AF65-F5344CB8AC3E}">
        <p14:creationId xmlns:p14="http://schemas.microsoft.com/office/powerpoint/2010/main" val="4084048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3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3312"/>
          </a:xfrm>
          <a:prstGeom prst="rect">
            <a:avLst/>
          </a:prstGeom>
        </p:spPr>
        <p:txBody>
          <a:bodyPr vert="horz" lIns="91440" tIns="45720" rIns="91440" bIns="45720" rtlCol="0"/>
          <a:lstStyle>
            <a:lvl1pPr algn="r">
              <a:defRPr sz="1200"/>
            </a:lvl1pPr>
          </a:lstStyle>
          <a:p>
            <a:fld id="{7D637BED-CEB7-47E0-A145-D019B47AF87E}" type="datetimeFigureOut">
              <a:rPr lang="en-US" smtClean="0"/>
              <a:t>9/13/2017</a:t>
            </a:fld>
            <a:endParaRPr lang="en-US"/>
          </a:p>
        </p:txBody>
      </p:sp>
      <p:sp>
        <p:nvSpPr>
          <p:cNvPr id="4" name="Slide Image Placeholder 3"/>
          <p:cNvSpPr>
            <a:spLocks noGrp="1" noRot="1" noChangeAspect="1"/>
          </p:cNvSpPr>
          <p:nvPr>
            <p:ph type="sldImg" idx="2"/>
          </p:nvPr>
        </p:nvSpPr>
        <p:spPr>
          <a:xfrm>
            <a:off x="341313" y="695325"/>
            <a:ext cx="6175375" cy="34750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1463"/>
            <a:ext cx="5486400" cy="416980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01318"/>
            <a:ext cx="2971800" cy="4633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01318"/>
            <a:ext cx="2971800" cy="463312"/>
          </a:xfrm>
          <a:prstGeom prst="rect">
            <a:avLst/>
          </a:prstGeom>
        </p:spPr>
        <p:txBody>
          <a:bodyPr vert="horz" lIns="91440" tIns="45720" rIns="91440" bIns="45720" rtlCol="0" anchor="b"/>
          <a:lstStyle>
            <a:lvl1pPr algn="r">
              <a:defRPr sz="1200"/>
            </a:lvl1pPr>
          </a:lstStyle>
          <a:p>
            <a:fld id="{5F20999B-52FE-4BE1-9164-60746AC4FE24}" type="slidenum">
              <a:rPr lang="en-US" smtClean="0"/>
              <a:t>‹#›</a:t>
            </a:fld>
            <a:endParaRPr lang="en-US"/>
          </a:p>
        </p:txBody>
      </p:sp>
    </p:spTree>
    <p:extLst>
      <p:ext uri="{BB962C8B-B14F-4D97-AF65-F5344CB8AC3E}">
        <p14:creationId xmlns:p14="http://schemas.microsoft.com/office/powerpoint/2010/main" val="156020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Good Afternoon,</a:t>
            </a:r>
            <a:r>
              <a:rPr lang="en-US" b="1" baseline="0" dirty="0"/>
              <a:t> </a:t>
            </a:r>
          </a:p>
          <a:p>
            <a:endParaRPr lang="en-US" b="1" baseline="0" dirty="0"/>
          </a:p>
          <a:p>
            <a:r>
              <a:rPr lang="en-US" b="1" baseline="0" dirty="0"/>
              <a:t>My name is David Wluka. It is a great pleasure to return to Colombia to present to you on behalf of the National Association of Realtors. </a:t>
            </a:r>
          </a:p>
          <a:p>
            <a:r>
              <a:rPr lang="en-US" b="1" baseline="0" dirty="0"/>
              <a:t>I was here in 2014 representing both the Realtors and the International Housing Coalition (IHC Global) at the World Urban Forum in Medellin. There we were hosted by Cesar Zambrano, your President of the </a:t>
            </a:r>
            <a:r>
              <a:rPr lang="en-US" b="1" baseline="0" dirty="0" err="1"/>
              <a:t>Fedelonjas</a:t>
            </a:r>
            <a:r>
              <a:rPr lang="en-US" b="1" baseline="0" dirty="0"/>
              <a:t> and leaders from both Bogota and Medellin. It was a wonderful experience.  </a:t>
            </a:r>
          </a:p>
          <a:p>
            <a:endParaRPr lang="en-US" b="1" baseline="0" dirty="0"/>
          </a:p>
          <a:p>
            <a:r>
              <a:rPr lang="en-US" b="1" baseline="0" dirty="0"/>
              <a:t>This past May IHC Global officially merged with NAR’s International Real Property Foundation that many of you may be familiar with. </a:t>
            </a:r>
          </a:p>
          <a:p>
            <a:endParaRPr lang="en-US" b="1" baseline="0" dirty="0"/>
          </a:p>
          <a:p>
            <a:r>
              <a:rPr lang="en-US" b="1" baseline="0" dirty="0"/>
              <a:t>The new entity has retained the name IHCGlobal and has enhanced its activity worldwide helping local real estate groups provide training and services to their members as well as resources for housing and real property rights advocacy.</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1</a:t>
            </a:fld>
            <a:endParaRPr lang="en-US"/>
          </a:p>
        </p:txBody>
      </p:sp>
    </p:spTree>
    <p:extLst>
      <p:ext uri="{BB962C8B-B14F-4D97-AF65-F5344CB8AC3E}">
        <p14:creationId xmlns:p14="http://schemas.microsoft.com/office/powerpoint/2010/main" val="52360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This demographic</a:t>
            </a:r>
            <a:r>
              <a:rPr lang="en-US" b="1" baseline="0" dirty="0"/>
              <a:t> </a:t>
            </a:r>
            <a:r>
              <a:rPr lang="en-US" b="1" dirty="0"/>
              <a:t>analysis by the PEW Research Center shows</a:t>
            </a:r>
            <a:r>
              <a:rPr lang="en-US" b="1" baseline="0" dirty="0"/>
              <a:t> a dramatic shift in our country’s diversity. </a:t>
            </a:r>
          </a:p>
          <a:p>
            <a:endParaRPr lang="en-US" b="1" baseline="0" dirty="0"/>
          </a:p>
          <a:p>
            <a:r>
              <a:rPr lang="en-US" b="1" baseline="0" dirty="0"/>
              <a:t>By 2050 there will be </a:t>
            </a:r>
            <a:r>
              <a:rPr lang="en-US" b="1" u="sng" baseline="0" dirty="0"/>
              <a:t>no</a:t>
            </a:r>
            <a:r>
              <a:rPr lang="en-US" b="1" baseline="0" dirty="0"/>
              <a:t> racial or ethnic majority in the United States. As you can see the fastest growing group will be of Hispanic origin.</a:t>
            </a:r>
          </a:p>
          <a:p>
            <a:endParaRPr lang="en-US" b="1" baseline="0" dirty="0"/>
          </a:p>
          <a:p>
            <a:r>
              <a:rPr lang="en-US" b="1" baseline="0" dirty="0"/>
              <a:t>This of course implies not just internal growth of these communities within the US but accounts for in-migration as well. </a:t>
            </a:r>
          </a:p>
          <a:p>
            <a:endParaRPr lang="en-US" b="1" baseline="0" dirty="0"/>
          </a:p>
          <a:p>
            <a:r>
              <a:rPr lang="en-US" b="1" baseline="0" dirty="0"/>
              <a:t>So while there are different accommodations for the various age groups, our cultural and ethnic diversity plays a key role in our practice as real estate professionals.</a:t>
            </a:r>
          </a:p>
          <a:p>
            <a:endParaRPr lang="en-US" b="1" baseline="0" dirty="0"/>
          </a:p>
          <a:p>
            <a:r>
              <a:rPr lang="en-US" b="1" baseline="0" dirty="0"/>
              <a:t>What else do we know and need to consider in the US market?</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10</a:t>
            </a:fld>
            <a:endParaRPr lang="en-US"/>
          </a:p>
        </p:txBody>
      </p:sp>
    </p:spTree>
    <p:extLst>
      <p:ext uri="{BB962C8B-B14F-4D97-AF65-F5344CB8AC3E}">
        <p14:creationId xmlns:p14="http://schemas.microsoft.com/office/powerpoint/2010/main" val="1557462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Wingdings" panose="05000000000000000000" pitchFamily="2" charset="2"/>
            </a:endParaRPr>
          </a:p>
          <a:p>
            <a:r>
              <a:rPr lang="en-US" sz="1200" b="1" dirty="0">
                <a:latin typeface="Wingdings" panose="05000000000000000000" pitchFamily="2" charset="2"/>
              </a:rPr>
              <a:t>Here are some facts from our trends report that are important in dealing with these different generations of Buyer and Sellers:</a:t>
            </a:r>
          </a:p>
          <a:p>
            <a:endParaRPr lang="en-US" sz="1200" dirty="0">
              <a:latin typeface="Wingdings" panose="05000000000000000000" pitchFamily="2" charset="2"/>
            </a:endParaRPr>
          </a:p>
          <a:p>
            <a:r>
              <a:rPr lang="en-US" sz="1200" b="1" dirty="0">
                <a:latin typeface="Wingdings" panose="05000000000000000000" pitchFamily="2" charset="2"/>
              </a:rPr>
              <a:t>&gt;</a:t>
            </a:r>
            <a:r>
              <a:rPr lang="en-US" sz="1200" b="1" dirty="0"/>
              <a:t>46% of Millennials &amp; GenY reported having student loan debt with a median loan balance of $25,000.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a:t>     </a:t>
            </a:r>
            <a:r>
              <a:rPr lang="en-US" sz="1200" b="1" dirty="0"/>
              <a:t>The impact of this</a:t>
            </a:r>
            <a:r>
              <a:rPr lang="en-US" sz="1200" b="1" baseline="0" dirty="0"/>
              <a:t> is that family formation is occurring later and the ability to buy a first home is delayed considerably – and sometimes made impossible - because of this debt.  Yet this cohort is the largest share of homebuyers at 34% of whom 2/3ds were first time home buyers. Student debt is also a contributor to this demographics lower rate of marriage. We also have the phenomenon of single person home buyers increasingly present in the marketplace, both men and women. Statistically, the largest homebuyer group after married couples is single women.</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200" b="1" dirty="0"/>
            </a:br>
            <a:r>
              <a:rPr lang="en-US" sz="1200" b="1" dirty="0">
                <a:latin typeface="Wingdings" panose="05000000000000000000" pitchFamily="2" charset="2"/>
              </a:rPr>
              <a:t>&gt;</a:t>
            </a:r>
            <a:r>
              <a:rPr lang="en-US" sz="1200" b="1" dirty="0"/>
              <a:t>While only 27% of buyers 37 to 51 (Gen </a:t>
            </a:r>
            <a:r>
              <a:rPr lang="en-US" sz="1200" b="1" dirty="0" err="1"/>
              <a:t>X’rs</a:t>
            </a:r>
            <a:r>
              <a:rPr lang="en-US" sz="1200" b="1" dirty="0"/>
              <a:t>) have student loan debt, they have the highest median balance of debt at $30,000.</a:t>
            </a:r>
          </a:p>
          <a:p>
            <a:r>
              <a:rPr lang="en-US" sz="1200" b="1" dirty="0"/>
              <a:t>     They are the most racially and ethnically</a:t>
            </a:r>
            <a:r>
              <a:rPr lang="en-US" sz="1200" b="1" baseline="0" dirty="0"/>
              <a:t> diverse population of home buyers, are in their peak earning years and as a result have the highest average income ($106,600) of all the generational types. These are the buyers you saw embedded in the previous chart driving into the future.</a:t>
            </a:r>
            <a:br>
              <a:rPr lang="en-US" sz="1200" b="1" dirty="0"/>
            </a:br>
            <a:br>
              <a:rPr lang="en-US" sz="1200" b="1" dirty="0"/>
            </a:br>
            <a:r>
              <a:rPr lang="en-US" sz="1200" b="1" dirty="0">
                <a:latin typeface="Wingdings" panose="05000000000000000000" pitchFamily="2" charset="2"/>
              </a:rPr>
              <a:t>&gt;</a:t>
            </a:r>
            <a:r>
              <a:rPr lang="en-US" sz="1200" b="1" dirty="0"/>
              <a:t>Buyers 52 to 61 (Younger</a:t>
            </a:r>
            <a:r>
              <a:rPr lang="en-US" sz="1200" b="1" baseline="0" dirty="0"/>
              <a:t> Baby Boomers) </a:t>
            </a:r>
            <a:r>
              <a:rPr lang="en-US" sz="1200" b="1" dirty="0"/>
              <a:t>are more likely to buy a multi-generational home.</a:t>
            </a:r>
          </a:p>
          <a:p>
            <a:r>
              <a:rPr lang="en-US" sz="1200" b="1" dirty="0"/>
              <a:t>     This is the “Sandwich Generation”. Few are first time home buyers. This</a:t>
            </a:r>
            <a:r>
              <a:rPr lang="en-US" sz="1200" b="1" baseline="0" dirty="0"/>
              <a:t> group nearly equally has children under </a:t>
            </a:r>
            <a:r>
              <a:rPr lang="en-US" sz="1200" b="1" i="1" u="sng" baseline="0" dirty="0"/>
              <a:t>and</a:t>
            </a:r>
            <a:r>
              <a:rPr lang="en-US" sz="1200" b="1" baseline="0" dirty="0"/>
              <a:t> over the age of 18 living at home while others have brought their parents into their multigenerational home. </a:t>
            </a:r>
            <a:r>
              <a:rPr lang="en-US" sz="1200" b="1" dirty="0"/>
              <a:t> I have in my career experienced both – particularly with new home construction</a:t>
            </a:r>
            <a:r>
              <a:rPr lang="en-US" sz="1200" b="1" baseline="0" dirty="0"/>
              <a:t> – building everything from real in-law apartments with kitchens, living rooms, etc. to a self contained bedroom with its own private bath for the single grandparent or, increasingly, the young adult living at home.</a:t>
            </a:r>
          </a:p>
          <a:p>
            <a:br>
              <a:rPr lang="en-US" sz="1200" b="1" dirty="0"/>
            </a:br>
            <a:r>
              <a:rPr lang="en-US" sz="1200" b="1" dirty="0">
                <a:latin typeface="Wingdings" panose="05000000000000000000" pitchFamily="2" charset="2"/>
              </a:rPr>
              <a:t>&gt;</a:t>
            </a:r>
            <a:r>
              <a:rPr lang="en-US" sz="1200" b="1" dirty="0"/>
              <a:t>Buyers 62 to 70 typically move the longest distance at a median of 25 miles and are least likely to make compromises on their home purchase.</a:t>
            </a:r>
          </a:p>
          <a:p>
            <a:r>
              <a:rPr lang="en-US" sz="1200" b="1" dirty="0"/>
              <a:t>     Here, except for friend and</a:t>
            </a:r>
            <a:r>
              <a:rPr lang="en-US" sz="1200" b="1" baseline="0" dirty="0"/>
              <a:t> </a:t>
            </a:r>
            <a:r>
              <a:rPr lang="en-US" sz="1200" b="1" dirty="0"/>
              <a:t>family ties, there is less requirement to stay in the neighborhood</a:t>
            </a:r>
            <a:r>
              <a:rPr lang="en-US" sz="1200" b="1" baseline="0" dirty="0"/>
              <a:t> where you have brought up your family.</a:t>
            </a:r>
            <a:r>
              <a:rPr lang="en-US" sz="1200" b="1" dirty="0"/>
              <a:t>  They tend to be uncompromising</a:t>
            </a:r>
            <a:r>
              <a:rPr lang="en-US" sz="1200" b="1" baseline="0" dirty="0"/>
              <a:t> in what the want in their next home and, because they usually have no or only a small mortgage, have the financial strength to make demands on the marketplace. I have seen in my career migrations of people in this generation who were friends to the same locations whether and nearby active adult community or communities in the “retirement states” as well as out of the country to places like Panama and Costa Rica.</a:t>
            </a:r>
            <a:br>
              <a:rPr lang="en-US" sz="1200" b="1" dirty="0"/>
            </a:br>
            <a:br>
              <a:rPr lang="en-US" sz="1200" b="1" dirty="0"/>
            </a:br>
            <a:r>
              <a:rPr lang="en-US" sz="1200" b="1" dirty="0">
                <a:latin typeface="Wingdings" panose="05000000000000000000" pitchFamily="2" charset="2"/>
              </a:rPr>
              <a:t>&gt;</a:t>
            </a:r>
            <a:r>
              <a:rPr lang="en-US" sz="1200" b="1" dirty="0"/>
              <a:t>All generations of buyers continue to consult a real estate agent or broker to help them buy and sell their home.</a:t>
            </a:r>
          </a:p>
          <a:p>
            <a:r>
              <a:rPr lang="en-US" sz="1200" b="1" baseline="0" dirty="0"/>
              <a:t>    </a:t>
            </a:r>
            <a:r>
              <a:rPr lang="en-US" sz="1200" b="0" baseline="0" dirty="0"/>
              <a:t> </a:t>
            </a:r>
            <a:r>
              <a:rPr lang="en-US" sz="1200" b="1" baseline="0" dirty="0"/>
              <a:t>As I said earlier, algorithms have yet to replace local knowledge in the marketplace. Given that, the National Association of Realtors works tirelessly to promote the professionalism and ethical behavior of our members, making Realtors a trusted resource. As a result, this study shows that 88% of all buyers used a Realtor while Millennials were higher at 92%!</a:t>
            </a:r>
            <a:endParaRPr lang="en-US" b="1" baseline="0" dirty="0"/>
          </a:p>
        </p:txBody>
      </p:sp>
      <p:sp>
        <p:nvSpPr>
          <p:cNvPr id="4" name="Slide Number Placeholder 3"/>
          <p:cNvSpPr>
            <a:spLocks noGrp="1"/>
          </p:cNvSpPr>
          <p:nvPr>
            <p:ph type="sldNum" sz="quarter" idx="10"/>
          </p:nvPr>
        </p:nvSpPr>
        <p:spPr/>
        <p:txBody>
          <a:bodyPr/>
          <a:lstStyle/>
          <a:p>
            <a:fld id="{5F20999B-52FE-4BE1-9164-60746AC4FE24}" type="slidenum">
              <a:rPr lang="en-US" smtClean="0"/>
              <a:t>11</a:t>
            </a:fld>
            <a:endParaRPr lang="en-US"/>
          </a:p>
        </p:txBody>
      </p:sp>
    </p:spTree>
    <p:extLst>
      <p:ext uri="{BB962C8B-B14F-4D97-AF65-F5344CB8AC3E}">
        <p14:creationId xmlns:p14="http://schemas.microsoft.com/office/powerpoint/2010/main" val="516021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For</a:t>
            </a:r>
            <a:r>
              <a:rPr lang="en-US" b="1" baseline="0" dirty="0"/>
              <a:t> the purposes of this presentation, we are describing only the Primary Home Buyers who comprise 65% of the entire market. </a:t>
            </a:r>
          </a:p>
          <a:p>
            <a:endParaRPr lang="en-US" b="1" baseline="0" dirty="0"/>
          </a:p>
          <a:p>
            <a:r>
              <a:rPr lang="en-US" b="1" baseline="0" dirty="0"/>
              <a:t>Vacation buyers are very important among the market sectors in the US of course and their dynamics, based on discretionary buying decisions are quite different. </a:t>
            </a:r>
          </a:p>
          <a:p>
            <a:endParaRPr lang="en-US" b="1" baseline="0" dirty="0"/>
          </a:p>
          <a:p>
            <a:r>
              <a:rPr lang="en-US" b="1" baseline="0" dirty="0"/>
              <a:t>Investors of course constitute a very different set of dynamics in the residential real estate markets across the US.</a:t>
            </a:r>
          </a:p>
          <a:p>
            <a:endParaRPr lang="en-US" baseline="0" dirty="0"/>
          </a:p>
          <a:p>
            <a:r>
              <a:rPr lang="en-US" b="1" baseline="0" dirty="0"/>
              <a:t>Before looking at the segments more closely, here are some overall issues that we are dealing with in the US market&gt;&gt;&gt;</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12</a:t>
            </a:fld>
            <a:endParaRPr lang="en-US"/>
          </a:p>
        </p:txBody>
      </p:sp>
    </p:spTree>
    <p:extLst>
      <p:ext uri="{BB962C8B-B14F-4D97-AF65-F5344CB8AC3E}">
        <p14:creationId xmlns:p14="http://schemas.microsoft.com/office/powerpoint/2010/main" val="1225799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While some are indeed moving to warmer retirement states, many more are trying to age</a:t>
            </a:r>
            <a:r>
              <a:rPr lang="en-US" b="1" baseline="0" dirty="0"/>
              <a:t> in place as long as they can. The result of this is a constraint in the supply of existing housing stock as those who are “over-housed” – don’t need the space – don’t sell.</a:t>
            </a:r>
          </a:p>
          <a:p>
            <a:endParaRPr lang="en-US" b="1" baseline="0" dirty="0"/>
          </a:p>
          <a:p>
            <a:r>
              <a:rPr lang="en-US" b="1" baseline="0" dirty="0"/>
              <a:t>The explosion of Senior Centers with specialized services in almost every single community in the United States shows again that these people like where they are and do not want change. “Boring”, by the way, is a relative term. Most Seniors accept boring for safety and familiarity.</a:t>
            </a:r>
          </a:p>
          <a:p>
            <a:endParaRPr lang="en-US" b="1" baseline="0" dirty="0"/>
          </a:p>
          <a:p>
            <a:r>
              <a:rPr lang="en-US" b="1" baseline="0" dirty="0"/>
              <a:t>Again, the idea that empty nesters are in a hurry to leave their community is not borne out by the data. Many, with small or no mortgages may want to downsize but find that the cost of living often does not go down and sometimes can go up.</a:t>
            </a:r>
          </a:p>
          <a:p>
            <a:endParaRPr lang="en-US" b="1" baseline="0" dirty="0"/>
          </a:p>
          <a:p>
            <a:r>
              <a:rPr lang="en-US" b="1" baseline="0" dirty="0"/>
              <a:t>Here is what we know……….</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13</a:t>
            </a:fld>
            <a:endParaRPr lang="en-US"/>
          </a:p>
        </p:txBody>
      </p:sp>
    </p:spTree>
    <p:extLst>
      <p:ext uri="{BB962C8B-B14F-4D97-AF65-F5344CB8AC3E}">
        <p14:creationId xmlns:p14="http://schemas.microsoft.com/office/powerpoint/2010/main" val="162545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baseline="0" dirty="0"/>
              <a:t>By 2035 1 in 3 households headed by older adults</a:t>
            </a:r>
          </a:p>
          <a:p>
            <a:endParaRPr lang="en-US" b="1" baseline="0" dirty="0"/>
          </a:p>
          <a:p>
            <a:r>
              <a:rPr lang="en-US" b="1" baseline="0" dirty="0"/>
              <a:t>By 2035 the nests may not be so empty as multi-generational households grow.</a:t>
            </a:r>
          </a:p>
          <a:p>
            <a:endParaRPr lang="en-US" b="1" baseline="0" dirty="0"/>
          </a:p>
          <a:p>
            <a:endParaRPr lang="en-US" b="1" baseline="0" dirty="0"/>
          </a:p>
          <a:p>
            <a:r>
              <a:rPr lang="en-US" b="1" i="1" baseline="0" dirty="0"/>
              <a:t>1 in 5 65+ are still working.</a:t>
            </a:r>
          </a:p>
          <a:p>
            <a:endParaRPr lang="en-US" b="1" baseline="0" dirty="0"/>
          </a:p>
          <a:p>
            <a:r>
              <a:rPr lang="en-US" b="1" baseline="0" dirty="0"/>
              <a:t>The dynamics of the generational trends are changing a people can’t afford to retire. They’re also living longer and are healthier.</a:t>
            </a:r>
          </a:p>
          <a:p>
            <a:endParaRPr lang="en-US" b="1" baseline="0" dirty="0"/>
          </a:p>
          <a:p>
            <a:r>
              <a:rPr lang="en-US" b="1" i="1" baseline="0" dirty="0"/>
              <a:t>32% 53 to 62 (The Young Boomers) have no emergency savings.</a:t>
            </a:r>
          </a:p>
          <a:p>
            <a:endParaRPr lang="en-US" b="1" i="1" baseline="0" dirty="0"/>
          </a:p>
          <a:p>
            <a:r>
              <a:rPr lang="en-US" b="1" i="0" baseline="0" dirty="0"/>
              <a:t>These are the groups that got hit hardest when the bubble burst and they were upside down on their mortgages – they owed more than the house was worth.</a:t>
            </a:r>
          </a:p>
          <a:p>
            <a:endParaRPr lang="en-US" b="1" i="1" baseline="0" dirty="0"/>
          </a:p>
          <a:p>
            <a:endParaRPr lang="en-US" b="1" i="1" baseline="0" dirty="0"/>
          </a:p>
          <a:p>
            <a:endParaRPr lang="en-US" b="1" baseline="0" dirty="0"/>
          </a:p>
          <a:p>
            <a:endParaRPr lang="en-US" b="1" baseline="0" dirty="0"/>
          </a:p>
        </p:txBody>
      </p:sp>
      <p:sp>
        <p:nvSpPr>
          <p:cNvPr id="4" name="Slide Number Placeholder 3"/>
          <p:cNvSpPr>
            <a:spLocks noGrp="1"/>
          </p:cNvSpPr>
          <p:nvPr>
            <p:ph type="sldNum" sz="quarter" idx="10"/>
          </p:nvPr>
        </p:nvSpPr>
        <p:spPr/>
        <p:txBody>
          <a:bodyPr/>
          <a:lstStyle/>
          <a:p>
            <a:fld id="{5F20999B-52FE-4BE1-9164-60746AC4FE24}" type="slidenum">
              <a:rPr lang="en-US" smtClean="0"/>
              <a:t>14</a:t>
            </a:fld>
            <a:endParaRPr lang="en-US"/>
          </a:p>
        </p:txBody>
      </p:sp>
    </p:spTree>
    <p:extLst>
      <p:ext uri="{BB962C8B-B14F-4D97-AF65-F5344CB8AC3E}">
        <p14:creationId xmlns:p14="http://schemas.microsoft.com/office/powerpoint/2010/main" val="2268125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Based on an annual survey</a:t>
            </a:r>
            <a:r>
              <a:rPr lang="en-US" b="1" baseline="0" dirty="0"/>
              <a:t> </a:t>
            </a:r>
            <a:r>
              <a:rPr lang="en-US" b="1" dirty="0"/>
              <a:t>of recent home buyers conducted by NAR, we are able to track</a:t>
            </a:r>
            <a:r>
              <a:rPr lang="en-US" b="1" baseline="0" dirty="0"/>
              <a:t> the most significant hurdles that buyers face in the market. </a:t>
            </a:r>
          </a:p>
          <a:p>
            <a:br>
              <a:rPr lang="en-US" b="1" baseline="0" dirty="0"/>
            </a:br>
            <a:r>
              <a:rPr lang="en-US" b="1" baseline="0" dirty="0"/>
              <a:t>For example, 13% of buyers noted in the latest survey that saving for a down payment was the most difficult task they encountered when purchasing a home. </a:t>
            </a:r>
          </a:p>
          <a:p>
            <a:endParaRPr lang="en-US" b="1" baseline="0" dirty="0"/>
          </a:p>
          <a:p>
            <a:r>
              <a:rPr lang="en-US" b="1" baseline="0" dirty="0"/>
              <a:t>Reflecting current market conditions where there are too few homes on the market for sale, 52% of recent buyers indicated that “finding the right property” was the most difficult step they faced when purchasing their home. </a:t>
            </a:r>
          </a:p>
          <a:p>
            <a:endParaRPr lang="en-US" b="1" baseline="0" dirty="0"/>
          </a:p>
          <a:p>
            <a:r>
              <a:rPr lang="en-US" b="1" baseline="0" dirty="0"/>
              <a:t>Since more than half of buyers from this nationwide survey found this to be a problem, its clear that lack of inventory is a prominent feature of local housing markets in most areas of the country. </a:t>
            </a:r>
            <a:endParaRPr lang="en-US" b="1" dirty="0"/>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15</a:t>
            </a:fld>
            <a:endParaRPr lang="en-US"/>
          </a:p>
        </p:txBody>
      </p:sp>
    </p:spTree>
    <p:extLst>
      <p:ext uri="{BB962C8B-B14F-4D97-AF65-F5344CB8AC3E}">
        <p14:creationId xmlns:p14="http://schemas.microsoft.com/office/powerpoint/2010/main" val="449885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When we ask a representative cross section of American</a:t>
            </a:r>
            <a:r>
              <a:rPr lang="en-US" b="1" baseline="0" dirty="0"/>
              <a:t> households about home buying and selling, some intriguing facts emerge</a:t>
            </a:r>
          </a:p>
          <a:p>
            <a:endParaRPr lang="en-US" b="1" baseline="0" dirty="0"/>
          </a:p>
          <a:p>
            <a:r>
              <a:rPr lang="en-US" b="1" baseline="0" dirty="0"/>
              <a:t>While a significant majority of current homeowners think it’s a good time to buy a home, more than half of renters also agree despite the challenges that many first time buyers face. </a:t>
            </a:r>
          </a:p>
          <a:p>
            <a:endParaRPr lang="en-US" b="1" baseline="0" dirty="0"/>
          </a:p>
          <a:p>
            <a:r>
              <a:rPr lang="en-US" b="1" baseline="0" dirty="0"/>
              <a:t>With rising home prices in most areas of the country, a growing share of households think now is a good time to sell. This is a relatively recent situation as those who saw the value of their homes decrease when the “bubble” burst held off until they saw recovery and then hoped to make back their perceived losses. These actions were part of the reason that prices rose since demand began increasing a lot faster than supply.</a:t>
            </a:r>
          </a:p>
          <a:p>
            <a:endParaRPr lang="en-US" b="1" baseline="0" dirty="0"/>
          </a:p>
          <a:p>
            <a:r>
              <a:rPr lang="en-US" b="1" baseline="0" dirty="0"/>
              <a:t>Still, 61% of renters think that it would be difficult for them to qualify for a mortgages, based on the household financial situation and nearly as many households  - 58% - think their community is affordable only to those with average or above average incomes. </a:t>
            </a:r>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16</a:t>
            </a:fld>
            <a:endParaRPr lang="en-US"/>
          </a:p>
        </p:txBody>
      </p:sp>
    </p:spTree>
    <p:extLst>
      <p:ext uri="{BB962C8B-B14F-4D97-AF65-F5344CB8AC3E}">
        <p14:creationId xmlns:p14="http://schemas.microsoft.com/office/powerpoint/2010/main" val="2702648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Millennials</a:t>
            </a:r>
            <a:r>
              <a:rPr lang="en-US" b="1" baseline="0" dirty="0"/>
              <a:t> have a strong desire to own a home, even if they are not able to purchase one right now. . While the desire to purchase is strong, there are several constraints that are holding them back. </a:t>
            </a:r>
          </a:p>
          <a:p>
            <a:endParaRPr lang="en-US" b="1" baseline="0" dirty="0"/>
          </a:p>
          <a:p>
            <a:r>
              <a:rPr lang="en-US" b="1" baseline="0" dirty="0"/>
              <a:t>For many millennials, wages have not risen and have not kept up with rising living expenses. </a:t>
            </a:r>
          </a:p>
          <a:p>
            <a:endParaRPr lang="en-US" b="1" baseline="0" dirty="0"/>
          </a:p>
          <a:p>
            <a:r>
              <a:rPr lang="en-US" b="1" baseline="0" dirty="0"/>
              <a:t>In addition to day-to=day expenses, many millennials have high levels of student loan debt that they must repay. </a:t>
            </a:r>
          </a:p>
          <a:p>
            <a:endParaRPr lang="en-US" b="1" baseline="0" dirty="0"/>
          </a:p>
          <a:p>
            <a:r>
              <a:rPr lang="en-US" b="1" baseline="0" dirty="0"/>
              <a:t>And, for those millennials who are currently renting, they face continued increases in their rent that puts an additional squeeze on their finances. </a:t>
            </a:r>
          </a:p>
          <a:p>
            <a:endParaRPr lang="en-US" b="1" baseline="0" dirty="0"/>
          </a:p>
          <a:p>
            <a:r>
              <a:rPr lang="en-US" b="1" baseline="0" dirty="0"/>
              <a:t>In a market environment where home prices are rising, its not surprising that many members of this generation are having a hard time purchasing their first home. </a:t>
            </a:r>
            <a:endParaRPr lang="en-US" b="1" dirty="0"/>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17</a:t>
            </a:fld>
            <a:endParaRPr lang="en-US"/>
          </a:p>
        </p:txBody>
      </p:sp>
    </p:spTree>
    <p:extLst>
      <p:ext uri="{BB962C8B-B14F-4D97-AF65-F5344CB8AC3E}">
        <p14:creationId xmlns:p14="http://schemas.microsoft.com/office/powerpoint/2010/main" val="3446100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695325"/>
            <a:ext cx="6175375" cy="3475038"/>
          </a:xfrm>
        </p:spPr>
      </p:sp>
      <p:sp>
        <p:nvSpPr>
          <p:cNvPr id="3" name="Notes Placeholder 2"/>
          <p:cNvSpPr>
            <a:spLocks noGrp="1"/>
          </p:cNvSpPr>
          <p:nvPr>
            <p:ph type="body" idx="1"/>
          </p:nvPr>
        </p:nvSpPr>
        <p:spPr/>
        <p:txBody>
          <a:bodyPr/>
          <a:lstStyle/>
          <a:p>
            <a:r>
              <a:rPr lang="en-US" b="1" dirty="0"/>
              <a:t>One</a:t>
            </a:r>
            <a:r>
              <a:rPr lang="en-US" b="1" baseline="0" dirty="0"/>
              <a:t> result of these hurdles faced by millennials has been a depressed first-time buyer share. </a:t>
            </a:r>
          </a:p>
          <a:p>
            <a:endParaRPr lang="en-US" b="1" baseline="0" dirty="0"/>
          </a:p>
          <a:p>
            <a:r>
              <a:rPr lang="en-US" b="1" baseline="0" dirty="0"/>
              <a:t>Historically, 40% of home sold each year were to first time buyers. </a:t>
            </a:r>
          </a:p>
          <a:p>
            <a:endParaRPr lang="en-US" b="1" baseline="0" dirty="0"/>
          </a:p>
          <a:p>
            <a:r>
              <a:rPr lang="en-US" b="1" baseline="0" dirty="0"/>
              <a:t>For the past several years, this share has been depressed as a smaller share of renters are able to transition to home ownership. </a:t>
            </a:r>
          </a:p>
          <a:p>
            <a:endParaRPr lang="en-US" b="1" baseline="0" dirty="0"/>
          </a:p>
          <a:p>
            <a:r>
              <a:rPr lang="en-US" b="1" baseline="0" dirty="0"/>
              <a:t>The most recent data point to a more hopeful picture with the share rising to 35%, but still below the 40% level where first-time buyers can be fully represented in the market. </a:t>
            </a:r>
            <a:endParaRPr lang="en-US" b="1" dirty="0"/>
          </a:p>
          <a:p>
            <a:endParaRPr lang="en-US" dirty="0"/>
          </a:p>
        </p:txBody>
      </p:sp>
      <p:sp>
        <p:nvSpPr>
          <p:cNvPr id="4" name="Slide Number Placeholder 3"/>
          <p:cNvSpPr>
            <a:spLocks noGrp="1"/>
          </p:cNvSpPr>
          <p:nvPr>
            <p:ph type="sldNum" sz="quarter" idx="10"/>
          </p:nvPr>
        </p:nvSpPr>
        <p:spPr/>
        <p:txBody>
          <a:bodyPr/>
          <a:lstStyle/>
          <a:p>
            <a:fld id="{A2CB99E6-79A7-4349-9175-F4406AA73378}" type="slidenum">
              <a:rPr lang="en-US" smtClean="0"/>
              <a:t>18</a:t>
            </a:fld>
            <a:endParaRPr lang="en-US" dirty="0"/>
          </a:p>
        </p:txBody>
      </p:sp>
    </p:spTree>
    <p:extLst>
      <p:ext uri="{BB962C8B-B14F-4D97-AF65-F5344CB8AC3E}">
        <p14:creationId xmlns:p14="http://schemas.microsoft.com/office/powerpoint/2010/main" val="36058315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 2016,</a:t>
            </a:r>
            <a:r>
              <a:rPr lang="en-US" b="1" baseline="0" dirty="0"/>
              <a:t> </a:t>
            </a:r>
            <a:r>
              <a:rPr lang="en-US" b="1" dirty="0"/>
              <a:t>13%</a:t>
            </a:r>
            <a:r>
              <a:rPr lang="en-US" b="1" baseline="0" dirty="0"/>
              <a:t> of recent home buyers found saving for a down payment to be the most difficult challenge they faced. </a:t>
            </a:r>
          </a:p>
          <a:p>
            <a:endParaRPr lang="en-US" b="1" baseline="0" dirty="0"/>
          </a:p>
          <a:p>
            <a:r>
              <a:rPr lang="en-US" b="1" baseline="0" dirty="0"/>
              <a:t>It is interesting to note the different experiences of first-time buyers, many of whom are millennials, and repeat buyers, who tend to be older and are selling one home and buying another. </a:t>
            </a:r>
          </a:p>
          <a:p>
            <a:endParaRPr lang="en-US" b="1" baseline="0" dirty="0"/>
          </a:p>
          <a:p>
            <a:r>
              <a:rPr lang="en-US" b="1" baseline="0" dirty="0"/>
              <a:t>In 2016, 26% of first-time buyers found that saving for a down payment was the most difficult part of the home buying prices, an  increase of 10 percentage points since 2010. </a:t>
            </a:r>
          </a:p>
          <a:p>
            <a:endParaRPr lang="en-US" b="1" baseline="0" dirty="0"/>
          </a:p>
          <a:p>
            <a:r>
              <a:rPr lang="en-US" b="1" baseline="0" dirty="0"/>
              <a:t>To be clear, there are many challenges that buyers of all ages face when purchasing a home, but for one-in-four first time buyers, accumulating a down payment was the MOST difficult challenge. </a:t>
            </a:r>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19</a:t>
            </a:fld>
            <a:endParaRPr lang="en-US"/>
          </a:p>
        </p:txBody>
      </p:sp>
    </p:spTree>
    <p:extLst>
      <p:ext uri="{BB962C8B-B14F-4D97-AF65-F5344CB8AC3E}">
        <p14:creationId xmlns:p14="http://schemas.microsoft.com/office/powerpoint/2010/main" val="2881362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There has been a significant focus by IHCGlobal on Latin America including the presentation of a significant paper on Housing policy entitled “No Time to Waste” by Eduardo Rojas presented last year at Habitat III in Quito, Ecuador where I also served on several panels.  There is a summary of the paper here in the room along with other materials about IHC Global that I encourage you to take with you. </a:t>
            </a:r>
          </a:p>
          <a:p>
            <a:endParaRPr lang="en-US" b="1" baseline="0" dirty="0"/>
          </a:p>
          <a:p>
            <a:r>
              <a:rPr lang="en-US" sz="1200" b="1" i="0" u="none" strike="noStrike" kern="1200" dirty="0">
                <a:solidFill>
                  <a:schemeClr val="tx1"/>
                </a:solidFill>
                <a:effectLst/>
                <a:latin typeface="+mn-lt"/>
                <a:ea typeface="+mn-ea"/>
                <a:cs typeface="+mn-cs"/>
              </a:rPr>
              <a:t>The United Nations’ New Urban Agenda (NUA) adopted by Habitat III &amp; Goal 11 of the Sustainable Development Goals (SDG) respectively call for housing to play a prominent role in urban development and for cities to become more inclusive, safe, resilient and sustainable places. The lessons from past experiences in urban development and housing can make a significant contribution in designing and implementing the policies and programs needed to achieve these goals. </a:t>
            </a:r>
          </a:p>
          <a:p>
            <a:endParaRPr lang="en-US" sz="1200" b="1" i="0" u="none" strike="noStrike"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rPr>
              <a:t>Latin America, as the most urbanized developing region of the world, offers more than 50 years of experience of housing policies and urban development. Some experiences are good while some represent failures. We certainly have them in the US as well.</a:t>
            </a:r>
          </a:p>
          <a:p>
            <a:endParaRPr lang="en-US" sz="1200" b="1" i="0" u="none" strike="noStrike"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rPr>
              <a:t>This paper reviews the findings of recent publications that analyze the experience of this region.</a:t>
            </a:r>
            <a:r>
              <a:rPr lang="en-US" sz="1200" b="1" i="0" u="none" strike="noStrike" kern="1200" baseline="0" dirty="0">
                <a:solidFill>
                  <a:schemeClr val="tx1"/>
                </a:solidFill>
                <a:effectLst/>
                <a:latin typeface="+mn-lt"/>
                <a:ea typeface="+mn-ea"/>
                <a:cs typeface="+mn-cs"/>
              </a:rPr>
              <a:t> These</a:t>
            </a:r>
            <a:r>
              <a:rPr lang="en-US" sz="1200" b="1" i="0" u="none" strike="noStrike" kern="1200" dirty="0">
                <a:solidFill>
                  <a:schemeClr val="tx1"/>
                </a:solidFill>
                <a:effectLst/>
                <a:latin typeface="+mn-lt"/>
                <a:ea typeface="+mn-ea"/>
                <a:cs typeface="+mn-cs"/>
              </a:rPr>
              <a:t> can provide useful lessons for the rapidly urbanizing countries of South Asia and Sub Saharan Africa. The lessons identified are also relevant for Latin American countries that are lagging behind in improving the housing conditions of their populations and for those that are not dealing effectively with the urban effects of their housing policies.</a:t>
            </a:r>
          </a:p>
          <a:p>
            <a:endParaRPr lang="en-US" b="1" baseline="0" dirty="0"/>
          </a:p>
          <a:p>
            <a:r>
              <a:rPr lang="en-US" b="1" baseline="0" dirty="0"/>
              <a:t>The links to that paper, links to the IHCGlobal website, the Generational Home Buying study upon which my talk today is based and to the National Association of Realtors website will all be available at the end of this presentation as well as on the </a:t>
            </a:r>
            <a:r>
              <a:rPr lang="en-US" b="1" baseline="0" dirty="0" err="1"/>
              <a:t>Uniapravi</a:t>
            </a:r>
            <a:r>
              <a:rPr lang="en-US" b="1" baseline="0" dirty="0"/>
              <a:t> website. </a:t>
            </a:r>
          </a:p>
          <a:p>
            <a:endParaRPr lang="en-US" b="1" baseline="0" dirty="0"/>
          </a:p>
          <a:p>
            <a:r>
              <a:rPr lang="en-US" b="1" baseline="0" dirty="0"/>
              <a:t>I also encourage you to subscribe to the IHCGlobal website, www.ihcglobal.org. You will find the free weekly newsletter relevant, fascinating and I hope useful .</a:t>
            </a:r>
          </a:p>
          <a:p>
            <a:endParaRPr lang="en-US" b="1" baseline="0" dirty="0"/>
          </a:p>
          <a:p>
            <a:r>
              <a:rPr lang="en-US" b="1" baseline="0" dirty="0"/>
              <a:t>I am not an academic. I am a practicing Realtor and development consultant with a background in Urban Sociology and land planning. I hope that these perspectives will be of value to you.</a:t>
            </a:r>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2</a:t>
            </a:fld>
            <a:endParaRPr lang="en-US"/>
          </a:p>
        </p:txBody>
      </p:sp>
    </p:spTree>
    <p:extLst>
      <p:ext uri="{BB962C8B-B14F-4D97-AF65-F5344CB8AC3E}">
        <p14:creationId xmlns:p14="http://schemas.microsoft.com/office/powerpoint/2010/main" val="29697584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a:t>
            </a:r>
            <a:r>
              <a:rPr lang="en-US" b="1" baseline="0" dirty="0"/>
              <a:t> addition, student loan debt is a hurdle for many potential buyers who do not yet own a home. </a:t>
            </a:r>
          </a:p>
          <a:p>
            <a:endParaRPr lang="en-US" b="1" baseline="0" dirty="0"/>
          </a:p>
          <a:p>
            <a:r>
              <a:rPr lang="en-US" b="1" dirty="0"/>
              <a:t>In a recent NAR survey</a:t>
            </a:r>
            <a:r>
              <a:rPr lang="en-US" b="1" baseline="0" dirty="0"/>
              <a:t> of student loan borrowers</a:t>
            </a:r>
            <a:r>
              <a:rPr lang="en-US" b="1" dirty="0"/>
              <a:t> who are not yet homeowner, 71 percent believe their student loan debt has delayed them from buying a home. </a:t>
            </a:r>
          </a:p>
          <a:p>
            <a:endParaRPr lang="en-US" b="1" dirty="0"/>
          </a:p>
          <a:p>
            <a:r>
              <a:rPr lang="en-US" b="1" dirty="0"/>
              <a:t>An even higher</a:t>
            </a:r>
            <a:r>
              <a:rPr lang="en-US" b="1" baseline="0" dirty="0"/>
              <a:t> 79% of older millennials believe that student loan debt has delayed a purchase. </a:t>
            </a:r>
          </a:p>
          <a:p>
            <a:endParaRPr lang="en-US" b="1" baseline="0" dirty="0"/>
          </a:p>
          <a:p>
            <a:r>
              <a:rPr lang="en-US" b="1" dirty="0"/>
              <a:t>Within this same group, about 8 in 10</a:t>
            </a:r>
            <a:r>
              <a:rPr lang="en-US" b="1" baseline="0" dirty="0"/>
              <a:t> who owe </a:t>
            </a:r>
            <a:r>
              <a:rPr lang="en-US" b="1" dirty="0"/>
              <a:t>more than $50,000 in student loan debt believe it is delaying their ability to purchase a home.</a:t>
            </a:r>
          </a:p>
          <a:p>
            <a:endParaRPr lang="en-US" b="1" dirty="0"/>
          </a:p>
          <a:p>
            <a:r>
              <a:rPr lang="en-US" b="1" dirty="0"/>
              <a:t>There is another element at play here that is more subtle. </a:t>
            </a:r>
          </a:p>
          <a:p>
            <a:endParaRPr lang="en-US" b="1" dirty="0"/>
          </a:p>
          <a:p>
            <a:r>
              <a:rPr lang="en-US" b="1" dirty="0"/>
              <a:t>Gen </a:t>
            </a:r>
            <a:r>
              <a:rPr lang="en-US" b="1" dirty="0" err="1"/>
              <a:t>X’rs</a:t>
            </a:r>
            <a:r>
              <a:rPr lang="en-US" b="1" dirty="0"/>
              <a:t> and Young Boomers who are upsizing</a:t>
            </a:r>
            <a:r>
              <a:rPr lang="en-US" b="1" baseline="0" dirty="0"/>
              <a:t> or </a:t>
            </a:r>
            <a:r>
              <a:rPr lang="en-US" b="1" dirty="0"/>
              <a:t>downsizing find their credit impacted by the fact that they have co-signed as guarantors</a:t>
            </a:r>
            <a:r>
              <a:rPr lang="en-US" b="1" baseline="0" dirty="0"/>
              <a:t> on student loans for their children.</a:t>
            </a:r>
            <a:endParaRPr lang="en-US" b="1" dirty="0"/>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20</a:t>
            </a:fld>
            <a:endParaRPr lang="en-US"/>
          </a:p>
        </p:txBody>
      </p:sp>
    </p:spTree>
    <p:extLst>
      <p:ext uri="{BB962C8B-B14F-4D97-AF65-F5344CB8AC3E}">
        <p14:creationId xmlns:p14="http://schemas.microsoft.com/office/powerpoint/2010/main" val="1215503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By far,</a:t>
            </a:r>
            <a:r>
              <a:rPr lang="en-US" b="1" baseline="0" dirty="0"/>
              <a:t> the most typical situation for first-time buyers reflects a transition from renting to owning. </a:t>
            </a:r>
          </a:p>
          <a:p>
            <a:endParaRPr lang="en-US" b="1" baseline="0" dirty="0"/>
          </a:p>
          <a:p>
            <a:r>
              <a:rPr lang="en-US" b="1" baseline="0" dirty="0"/>
              <a:t>About three quarters of recent buyers were renters before purchasing their first home with about one in five living with parents, relatives or friends before making a purchase. </a:t>
            </a:r>
          </a:p>
          <a:p>
            <a:endParaRPr lang="en-US" b="1" baseline="0" dirty="0"/>
          </a:p>
          <a:p>
            <a:r>
              <a:rPr lang="en-US" b="1" baseline="0" dirty="0"/>
              <a:t>It is interesting to note that the share of those living with relatives or friends has increased over time perhaps reflecting more and more millennials living with parents for the purpose of saving money in order to be financially ready to purchase a home. </a:t>
            </a:r>
          </a:p>
          <a:p>
            <a:endParaRPr lang="en-US" b="1" baseline="0" dirty="0"/>
          </a:p>
          <a:p>
            <a:r>
              <a:rPr lang="en-US" b="1" baseline="0" dirty="0"/>
              <a:t>(NOTE: Just to avoid any potential confusion, a first-time buyer could be the owner of a home if they acquired a home by some means other than purchasing it, such as an inheritance. Its a very small percentage, but it looks odd to show an “owned” home on a chart with data about first-time buyers.)</a:t>
            </a:r>
            <a:endParaRPr lang="en-US" b="1" dirty="0"/>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21</a:t>
            </a:fld>
            <a:endParaRPr lang="en-US"/>
          </a:p>
        </p:txBody>
      </p:sp>
    </p:spTree>
    <p:extLst>
      <p:ext uri="{BB962C8B-B14F-4D97-AF65-F5344CB8AC3E}">
        <p14:creationId xmlns:p14="http://schemas.microsoft.com/office/powerpoint/2010/main" val="1733537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Home prices have been rising much faster than wages for the past several years.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Over a 5-year period,</a:t>
            </a:r>
            <a:r>
              <a:rPr lang="en-US" b="1" baseline="0" dirty="0"/>
              <a:t> home prices rose FOUR times faster than average wages, further adding to the affordability squeeze.  </a:t>
            </a:r>
            <a:endParaRPr lang="en-US" b="1" dirty="0"/>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22</a:t>
            </a:fld>
            <a:endParaRPr lang="en-US"/>
          </a:p>
        </p:txBody>
      </p:sp>
    </p:spTree>
    <p:extLst>
      <p:ext uri="{BB962C8B-B14F-4D97-AF65-F5344CB8AC3E}">
        <p14:creationId xmlns:p14="http://schemas.microsoft.com/office/powerpoint/2010/main" val="34205575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These numbers,</a:t>
            </a:r>
            <a:r>
              <a:rPr lang="en-US" b="1" baseline="0" dirty="0"/>
              <a:t> essentially flat except for increasing inflation, </a:t>
            </a:r>
            <a:r>
              <a:rPr lang="en-US" b="1" dirty="0"/>
              <a:t>of course do not reflect the economic</a:t>
            </a:r>
            <a:r>
              <a:rPr lang="en-US" b="1" baseline="0" dirty="0"/>
              <a:t> impact of the recent disasters that have hit the United States and its territories.</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23</a:t>
            </a:fld>
            <a:endParaRPr lang="en-US"/>
          </a:p>
        </p:txBody>
      </p:sp>
    </p:spTree>
    <p:extLst>
      <p:ext uri="{BB962C8B-B14F-4D97-AF65-F5344CB8AC3E}">
        <p14:creationId xmlns:p14="http://schemas.microsoft.com/office/powerpoint/2010/main" val="6218959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We see here steady</a:t>
            </a:r>
            <a:r>
              <a:rPr lang="en-US" b="1" baseline="0" dirty="0"/>
              <a:t> but slow growth in new homes – I suggest partially constrained by supply in the markets where the demand is.</a:t>
            </a:r>
          </a:p>
          <a:p>
            <a:endParaRPr lang="en-US" b="1" baseline="0" dirty="0"/>
          </a:p>
          <a:p>
            <a:r>
              <a:rPr lang="en-US" b="1" baseline="0" dirty="0"/>
              <a:t>Existing home sales are predicted to be flat </a:t>
            </a:r>
          </a:p>
          <a:p>
            <a:endParaRPr lang="en-US" b="1" baseline="0" dirty="0"/>
          </a:p>
          <a:p>
            <a:r>
              <a:rPr lang="en-US" b="1" baseline="0" dirty="0"/>
              <a:t>Median Price Growth is flattening out indicating to me – I am not an economist but I am seeing this in the field – that while the supply constraint is still there affordability limits under current conditions are likely peaking.</a:t>
            </a:r>
          </a:p>
          <a:p>
            <a:endParaRPr lang="en-US" b="1" baseline="0" dirty="0"/>
          </a:p>
          <a:p>
            <a:r>
              <a:rPr lang="en-US" b="1" baseline="0" dirty="0"/>
              <a:t>And finally, our artificially low interest rates created by government banking policy is hitting the limits of sustainability and will rise modestly but still far below historic rates.</a:t>
            </a:r>
          </a:p>
          <a:p>
            <a:endParaRPr lang="en-US" b="1" baseline="0" dirty="0"/>
          </a:p>
          <a:p>
            <a:r>
              <a:rPr lang="en-US" b="1" baseline="0" dirty="0"/>
              <a:t>The financial markets reaction to this is an attempt to loosen lending standards to be able to finance more people into home ownership. Stated income loans, drive-by appraisals and financial vehicles of the toxic type that brought the United States economy down a decade ago are trying to come back.</a:t>
            </a:r>
          </a:p>
          <a:p>
            <a:endParaRPr lang="en-US" b="1" baseline="0" dirty="0"/>
          </a:p>
          <a:p>
            <a:r>
              <a:rPr lang="en-US" b="1" baseline="0" dirty="0"/>
              <a:t>This flies in the face of good lending principles based on two simple premises: Is the asset (the home) worth what is being lent and can the borrower afford to pay the loan. </a:t>
            </a:r>
          </a:p>
          <a:p>
            <a:endParaRPr lang="en-US" b="1" baseline="0" dirty="0"/>
          </a:p>
          <a:p>
            <a:r>
              <a:rPr lang="en-US" b="1" baseline="0" dirty="0"/>
              <a:t>Not, a they say, rocket science.</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24</a:t>
            </a:fld>
            <a:endParaRPr lang="en-US"/>
          </a:p>
        </p:txBody>
      </p:sp>
    </p:spTree>
    <p:extLst>
      <p:ext uri="{BB962C8B-B14F-4D97-AF65-F5344CB8AC3E}">
        <p14:creationId xmlns:p14="http://schemas.microsoft.com/office/powerpoint/2010/main" val="20444286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While Home Ownership is certainly not for everyone – but it remains the dream of most people in the United States. </a:t>
            </a:r>
          </a:p>
        </p:txBody>
      </p:sp>
      <p:sp>
        <p:nvSpPr>
          <p:cNvPr id="4" name="Slide Number Placeholder 3"/>
          <p:cNvSpPr>
            <a:spLocks noGrp="1"/>
          </p:cNvSpPr>
          <p:nvPr>
            <p:ph type="sldNum" sz="quarter" idx="10"/>
          </p:nvPr>
        </p:nvSpPr>
        <p:spPr/>
        <p:txBody>
          <a:bodyPr/>
          <a:lstStyle/>
          <a:p>
            <a:fld id="{5F20999B-52FE-4BE1-9164-60746AC4FE24}" type="slidenum">
              <a:rPr lang="en-US" smtClean="0"/>
              <a:t>25</a:t>
            </a:fld>
            <a:endParaRPr lang="en-US"/>
          </a:p>
        </p:txBody>
      </p:sp>
    </p:spTree>
    <p:extLst>
      <p:ext uri="{BB962C8B-B14F-4D97-AF65-F5344CB8AC3E}">
        <p14:creationId xmlns:p14="http://schemas.microsoft.com/office/powerpoint/2010/main" val="38238571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And finally I want to sincerely</a:t>
            </a:r>
            <a:r>
              <a:rPr lang="en-US" b="1" baseline="0" dirty="0"/>
              <a:t> thank </a:t>
            </a:r>
            <a:r>
              <a:rPr lang="fr-FR" b="1" baseline="0" dirty="0"/>
              <a:t>Ronald </a:t>
            </a:r>
            <a:r>
              <a:rPr lang="fr-FR" b="1" baseline="0" dirty="0" err="1"/>
              <a:t>Sánchez</a:t>
            </a:r>
            <a:r>
              <a:rPr lang="fr-FR" b="1" baseline="0" dirty="0"/>
              <a:t>, </a:t>
            </a:r>
            <a:r>
              <a:rPr lang="fr-FR" b="1" baseline="0" dirty="0" err="1"/>
              <a:t>Sama</a:t>
            </a:r>
            <a:r>
              <a:rPr lang="fr-FR" b="1" baseline="0" dirty="0"/>
              <a:t> </a:t>
            </a:r>
            <a:r>
              <a:rPr lang="fr-FR" b="1" baseline="0" dirty="0" err="1"/>
              <a:t>Hoyos</a:t>
            </a:r>
            <a:r>
              <a:rPr lang="fr-FR" b="1" baseline="0" dirty="0"/>
              <a:t> </a:t>
            </a:r>
            <a:r>
              <a:rPr lang="fr-FR" b="1" baseline="0" dirty="0" err="1"/>
              <a:t>Villamil</a:t>
            </a:r>
            <a:r>
              <a:rPr lang="fr-FR" b="1" baseline="0" dirty="0"/>
              <a:t>  and </a:t>
            </a:r>
            <a:r>
              <a:rPr lang="fr-FR" b="1" baseline="0" dirty="0" err="1"/>
              <a:t>their</a:t>
            </a:r>
            <a:r>
              <a:rPr lang="fr-FR" b="1" baseline="0" dirty="0"/>
              <a:t> people </a:t>
            </a:r>
            <a:r>
              <a:rPr lang="fr-FR" b="1" baseline="0" dirty="0" err="1"/>
              <a:t>here</a:t>
            </a:r>
            <a:r>
              <a:rPr lang="fr-FR" b="1" baseline="0" dirty="0"/>
              <a:t> at Uniapravi for the </a:t>
            </a:r>
            <a:r>
              <a:rPr lang="fr-FR" b="1" baseline="0" dirty="0" err="1"/>
              <a:t>opportunity</a:t>
            </a:r>
            <a:r>
              <a:rPr lang="fr-FR" b="1" baseline="0" dirty="0"/>
              <a:t> to come and </a:t>
            </a:r>
            <a:r>
              <a:rPr lang="fr-FR" b="1" baseline="0" dirty="0" err="1"/>
              <a:t>speak</a:t>
            </a:r>
            <a:r>
              <a:rPr lang="fr-FR" b="1" baseline="0" dirty="0"/>
              <a:t> </a:t>
            </a:r>
            <a:r>
              <a:rPr lang="fr-FR" b="1" baseline="0" dirty="0" err="1"/>
              <a:t>before</a:t>
            </a:r>
            <a:r>
              <a:rPr lang="fr-FR" b="1" baseline="0" dirty="0"/>
              <a:t> </a:t>
            </a:r>
            <a:r>
              <a:rPr lang="fr-FR" b="1" baseline="0" dirty="0" err="1"/>
              <a:t>you</a:t>
            </a:r>
            <a:r>
              <a:rPr lang="fr-FR" b="1" baseline="0" dirty="0"/>
              <a:t>.  </a:t>
            </a:r>
          </a:p>
          <a:p>
            <a:endParaRPr lang="fr-FR" b="1" baseline="0" dirty="0"/>
          </a:p>
          <a:p>
            <a:r>
              <a:rPr lang="fr-FR" b="1" baseline="0" dirty="0" err="1"/>
              <a:t>Among</a:t>
            </a:r>
            <a:r>
              <a:rPr lang="fr-FR" b="1" baseline="0" dirty="0"/>
              <a:t> </a:t>
            </a:r>
            <a:r>
              <a:rPr lang="fr-FR" b="1" baseline="0" dirty="0" err="1"/>
              <a:t>my</a:t>
            </a:r>
            <a:r>
              <a:rPr lang="fr-FR" b="1" baseline="0" dirty="0"/>
              <a:t> </a:t>
            </a:r>
            <a:r>
              <a:rPr lang="fr-FR" b="1" baseline="0" dirty="0" err="1"/>
              <a:t>other</a:t>
            </a:r>
            <a:r>
              <a:rPr lang="fr-FR" b="1" baseline="0" dirty="0"/>
              <a:t> </a:t>
            </a:r>
            <a:r>
              <a:rPr lang="fr-FR" b="1" baseline="0" dirty="0" err="1"/>
              <a:t>volunteer</a:t>
            </a:r>
            <a:r>
              <a:rPr lang="fr-FR" b="1" baseline="0" dirty="0"/>
              <a:t> </a:t>
            </a:r>
            <a:r>
              <a:rPr lang="fr-FR" b="1" baseline="0" dirty="0" err="1"/>
              <a:t>work</a:t>
            </a:r>
            <a:r>
              <a:rPr lang="fr-FR" b="1" baseline="0" dirty="0"/>
              <a:t> I </a:t>
            </a:r>
            <a:r>
              <a:rPr lang="fr-FR" b="1" baseline="0" dirty="0" err="1"/>
              <a:t>teach</a:t>
            </a:r>
            <a:r>
              <a:rPr lang="fr-FR" b="1" baseline="0" dirty="0"/>
              <a:t> « Smart Growth » intelligent land use planning- to Realtors </a:t>
            </a:r>
            <a:r>
              <a:rPr lang="fr-FR" b="1" baseline="0" dirty="0" err="1"/>
              <a:t>across</a:t>
            </a:r>
            <a:r>
              <a:rPr lang="fr-FR" b="1" baseline="0" dirty="0"/>
              <a:t> the United States. </a:t>
            </a:r>
            <a:r>
              <a:rPr lang="fr-FR" b="1" baseline="0" dirty="0" err="1"/>
              <a:t>What</a:t>
            </a:r>
            <a:r>
              <a:rPr lang="fr-FR" b="1" baseline="0" dirty="0"/>
              <a:t> I have </a:t>
            </a:r>
            <a:r>
              <a:rPr lang="fr-FR" b="1" baseline="0" dirty="0" err="1"/>
              <a:t>learned</a:t>
            </a:r>
            <a:r>
              <a:rPr lang="fr-FR" b="1" baseline="0" dirty="0"/>
              <a:t> </a:t>
            </a:r>
            <a:r>
              <a:rPr lang="fr-FR" b="1" baseline="0" dirty="0" err="1"/>
              <a:t>is</a:t>
            </a:r>
            <a:r>
              <a:rPr lang="fr-FR" b="1" baseline="0" dirty="0"/>
              <a:t> </a:t>
            </a:r>
            <a:r>
              <a:rPr lang="fr-FR" b="1" baseline="0" dirty="0" err="1"/>
              <a:t>that</a:t>
            </a:r>
            <a:r>
              <a:rPr lang="fr-FR" b="1" baseline="0" dirty="0"/>
              <a:t> </a:t>
            </a:r>
            <a:r>
              <a:rPr lang="fr-FR" b="1" baseline="0" dirty="0" err="1"/>
              <a:t>there</a:t>
            </a:r>
            <a:r>
              <a:rPr lang="fr-FR" b="1" baseline="0" dirty="0"/>
              <a:t> </a:t>
            </a:r>
            <a:r>
              <a:rPr lang="fr-FR" b="1" baseline="0" dirty="0" err="1"/>
              <a:t>is</a:t>
            </a:r>
            <a:r>
              <a:rPr lang="fr-FR" b="1" baseline="0" dirty="0"/>
              <a:t> no one right </a:t>
            </a:r>
            <a:r>
              <a:rPr lang="fr-FR" b="1" baseline="0" dirty="0" err="1"/>
              <a:t>answer</a:t>
            </a:r>
            <a:r>
              <a:rPr lang="fr-FR" b="1" baseline="0" dirty="0"/>
              <a:t>. </a:t>
            </a:r>
          </a:p>
          <a:p>
            <a:endParaRPr lang="fr-FR" b="1" baseline="0" dirty="0"/>
          </a:p>
          <a:p>
            <a:r>
              <a:rPr lang="fr-FR" b="1" baseline="0" dirty="0" err="1"/>
              <a:t>Very</a:t>
            </a:r>
            <a:r>
              <a:rPr lang="fr-FR" b="1" baseline="0" dirty="0"/>
              <a:t> </a:t>
            </a:r>
            <a:r>
              <a:rPr lang="fr-FR" b="1" baseline="0" dirty="0" err="1"/>
              <a:t>often</a:t>
            </a:r>
            <a:r>
              <a:rPr lang="fr-FR" b="1" baseline="0" dirty="0"/>
              <a:t> </a:t>
            </a:r>
            <a:r>
              <a:rPr lang="fr-FR" b="1" baseline="0" dirty="0" err="1"/>
              <a:t>there</a:t>
            </a:r>
            <a:r>
              <a:rPr lang="fr-FR" b="1" baseline="0" dirty="0"/>
              <a:t> are </a:t>
            </a:r>
            <a:r>
              <a:rPr lang="fr-FR" b="1" baseline="0" dirty="0" err="1"/>
              <a:t>different</a:t>
            </a:r>
            <a:r>
              <a:rPr lang="fr-FR" b="1" baseline="0" dirty="0"/>
              <a:t> </a:t>
            </a:r>
            <a:r>
              <a:rPr lang="fr-FR" b="1" baseline="0" dirty="0" err="1"/>
              <a:t>approaches</a:t>
            </a:r>
            <a:r>
              <a:rPr lang="fr-FR" b="1" baseline="0" dirty="0"/>
              <a:t> and questions to </a:t>
            </a:r>
            <a:r>
              <a:rPr lang="fr-FR" b="1" baseline="0" dirty="0" err="1"/>
              <a:t>ask</a:t>
            </a:r>
            <a:r>
              <a:rPr lang="fr-FR" b="1" baseline="0" dirty="0"/>
              <a:t> about the </a:t>
            </a:r>
            <a:r>
              <a:rPr lang="fr-FR" b="1" baseline="0" dirty="0" err="1"/>
              <a:t>same</a:t>
            </a:r>
            <a:r>
              <a:rPr lang="fr-FR" b="1" baseline="0" dirty="0"/>
              <a:t> issues. </a:t>
            </a:r>
          </a:p>
          <a:p>
            <a:endParaRPr lang="fr-FR" b="1" baseline="0" dirty="0"/>
          </a:p>
          <a:p>
            <a:r>
              <a:rPr lang="fr-FR" b="1" baseline="0" dirty="0"/>
              <a:t>More important, </a:t>
            </a:r>
            <a:r>
              <a:rPr lang="fr-FR" b="1" baseline="0" dirty="0" err="1"/>
              <a:t>my</a:t>
            </a:r>
            <a:r>
              <a:rPr lang="fr-FR" b="1" baseline="0" dirty="0"/>
              <a:t> </a:t>
            </a:r>
            <a:r>
              <a:rPr lang="fr-FR" b="1" baseline="0" dirty="0" err="1"/>
              <a:t>experiences</a:t>
            </a:r>
            <a:r>
              <a:rPr lang="fr-FR" b="1" baseline="0" dirty="0"/>
              <a:t> at the World </a:t>
            </a:r>
            <a:r>
              <a:rPr lang="fr-FR" b="1" baseline="0" dirty="0" err="1"/>
              <a:t>Urban</a:t>
            </a:r>
            <a:r>
              <a:rPr lang="fr-FR" b="1" baseline="0" dirty="0"/>
              <a:t> Forum in Medellin, Habitat III in Quito and </a:t>
            </a:r>
            <a:r>
              <a:rPr lang="fr-FR" b="1" baseline="0" dirty="0" err="1"/>
              <a:t>now</a:t>
            </a:r>
            <a:r>
              <a:rPr lang="fr-FR" b="1" baseline="0" dirty="0"/>
              <a:t> </a:t>
            </a:r>
            <a:r>
              <a:rPr lang="fr-FR" b="1" baseline="0" dirty="0" err="1"/>
              <a:t>here</a:t>
            </a:r>
            <a:r>
              <a:rPr lang="fr-FR" b="1" baseline="0" dirty="0"/>
              <a:t> at </a:t>
            </a:r>
            <a:r>
              <a:rPr lang="fr-FR" b="1" baseline="0" dirty="0" err="1"/>
              <a:t>this</a:t>
            </a:r>
            <a:r>
              <a:rPr lang="fr-FR" b="1" baseline="0" dirty="0"/>
              <a:t> </a:t>
            </a:r>
            <a:r>
              <a:rPr lang="fr-FR" b="1" baseline="0" dirty="0" err="1"/>
              <a:t>event</a:t>
            </a:r>
            <a:r>
              <a:rPr lang="fr-FR" b="1" baseline="0" dirty="0"/>
              <a:t> shows </a:t>
            </a:r>
            <a:r>
              <a:rPr lang="fr-FR" b="1" baseline="0" dirty="0" err="1"/>
              <a:t>clearly</a:t>
            </a:r>
            <a:r>
              <a:rPr lang="fr-FR" b="1" baseline="0" dirty="0"/>
              <a:t> </a:t>
            </a:r>
            <a:r>
              <a:rPr lang="fr-FR" b="1" baseline="0" dirty="0" err="1"/>
              <a:t>that</a:t>
            </a:r>
            <a:r>
              <a:rPr lang="fr-FR" b="1" baseline="0" dirty="0"/>
              <a:t> all of the good </a:t>
            </a:r>
            <a:r>
              <a:rPr lang="fr-FR" b="1" baseline="0" dirty="0" err="1"/>
              <a:t>answers</a:t>
            </a:r>
            <a:r>
              <a:rPr lang="fr-FR" b="1" baseline="0" dirty="0"/>
              <a:t> are not in the United States. </a:t>
            </a:r>
          </a:p>
          <a:p>
            <a:endParaRPr lang="fr-FR" b="1" baseline="0" dirty="0"/>
          </a:p>
          <a:p>
            <a:r>
              <a:rPr lang="fr-FR" b="1" baseline="0" dirty="0" err="1"/>
              <a:t>We</a:t>
            </a:r>
            <a:r>
              <a:rPr lang="fr-FR" b="1" baseline="0" dirty="0"/>
              <a:t> must </a:t>
            </a:r>
            <a:r>
              <a:rPr lang="fr-FR" b="1" baseline="0" dirty="0" err="1"/>
              <a:t>communicate</a:t>
            </a:r>
            <a:r>
              <a:rPr lang="fr-FR" b="1" baseline="0" dirty="0"/>
              <a:t> </a:t>
            </a:r>
            <a:r>
              <a:rPr lang="fr-FR" b="1" baseline="0" dirty="0" err="1"/>
              <a:t>with</a:t>
            </a:r>
            <a:r>
              <a:rPr lang="fr-FR" b="1" baseline="0" dirty="0"/>
              <a:t> </a:t>
            </a:r>
            <a:r>
              <a:rPr lang="fr-FR" b="1" baseline="0" dirty="0" err="1"/>
              <a:t>each</a:t>
            </a:r>
            <a:r>
              <a:rPr lang="fr-FR" b="1" baseline="0" dirty="0"/>
              <a:t> </a:t>
            </a:r>
            <a:r>
              <a:rPr lang="fr-FR" b="1" baseline="0" dirty="0" err="1"/>
              <a:t>other</a:t>
            </a:r>
            <a:r>
              <a:rPr lang="fr-FR" b="1" baseline="0" dirty="0"/>
              <a:t>, </a:t>
            </a:r>
            <a:r>
              <a:rPr lang="fr-FR" b="1" baseline="0" dirty="0" err="1"/>
              <a:t>learn</a:t>
            </a:r>
            <a:r>
              <a:rPr lang="fr-FR" b="1" baseline="0" dirty="0"/>
              <a:t> </a:t>
            </a:r>
            <a:r>
              <a:rPr lang="fr-FR" b="1" baseline="0" dirty="0" err="1"/>
              <a:t>from</a:t>
            </a:r>
            <a:r>
              <a:rPr lang="fr-FR" b="1" baseline="0" dirty="0"/>
              <a:t> </a:t>
            </a:r>
            <a:r>
              <a:rPr lang="fr-FR" b="1" baseline="0" dirty="0" err="1"/>
              <a:t>each</a:t>
            </a:r>
            <a:r>
              <a:rPr lang="fr-FR" b="1" baseline="0" dirty="0"/>
              <a:t> </a:t>
            </a:r>
            <a:r>
              <a:rPr lang="fr-FR" b="1" baseline="0" dirty="0" err="1"/>
              <a:t>others</a:t>
            </a:r>
            <a:r>
              <a:rPr lang="fr-FR" b="1" baseline="0" dirty="0"/>
              <a:t> </a:t>
            </a:r>
            <a:r>
              <a:rPr lang="fr-FR" b="1" baseline="0" dirty="0" err="1"/>
              <a:t>successes</a:t>
            </a:r>
            <a:r>
              <a:rPr lang="fr-FR" b="1" baseline="0" dirty="0"/>
              <a:t> as </a:t>
            </a:r>
            <a:r>
              <a:rPr lang="fr-FR" b="1" baseline="0" dirty="0" err="1"/>
              <a:t>well</a:t>
            </a:r>
            <a:r>
              <a:rPr lang="fr-FR" b="1" baseline="0" dirty="0"/>
              <a:t> as </a:t>
            </a:r>
            <a:r>
              <a:rPr lang="fr-FR" b="1" baseline="0" dirty="0" err="1"/>
              <a:t>our</a:t>
            </a:r>
            <a:r>
              <a:rPr lang="fr-FR" b="1" baseline="0" dirty="0"/>
              <a:t> </a:t>
            </a:r>
            <a:r>
              <a:rPr lang="fr-FR" b="1" baseline="0" dirty="0" err="1"/>
              <a:t>failures</a:t>
            </a:r>
            <a:r>
              <a:rPr lang="fr-FR" b="1" baseline="0" dirty="0"/>
              <a:t> to </a:t>
            </a:r>
            <a:r>
              <a:rPr lang="fr-FR" b="1" baseline="0" dirty="0" err="1"/>
              <a:t>together</a:t>
            </a:r>
            <a:r>
              <a:rPr lang="fr-FR" b="1" baseline="0" dirty="0"/>
              <a:t> </a:t>
            </a:r>
            <a:r>
              <a:rPr lang="fr-FR" b="1" baseline="0" dirty="0" err="1"/>
              <a:t>create</a:t>
            </a:r>
            <a:r>
              <a:rPr lang="fr-FR" b="1" baseline="0" dirty="0"/>
              <a:t> </a:t>
            </a:r>
            <a:r>
              <a:rPr lang="fr-FR" b="1" baseline="0" dirty="0" err="1"/>
              <a:t>better</a:t>
            </a:r>
            <a:r>
              <a:rPr lang="fr-FR" b="1" baseline="0" dirty="0"/>
              <a:t> </a:t>
            </a:r>
            <a:r>
              <a:rPr lang="fr-FR" b="1" baseline="0" dirty="0" err="1"/>
              <a:t>societies</a:t>
            </a:r>
            <a:r>
              <a:rPr lang="fr-FR" b="1" baseline="0" dirty="0"/>
              <a:t> for us all. I </a:t>
            </a:r>
            <a:r>
              <a:rPr lang="fr-FR" b="1" baseline="0" dirty="0" err="1"/>
              <a:t>hope</a:t>
            </a:r>
            <a:r>
              <a:rPr lang="fr-FR" b="1" baseline="0" dirty="0"/>
              <a:t> </a:t>
            </a:r>
            <a:r>
              <a:rPr lang="fr-FR" b="1" baseline="0" dirty="0" err="1"/>
              <a:t>that</a:t>
            </a:r>
            <a:r>
              <a:rPr lang="fr-FR" b="1" baseline="0" dirty="0"/>
              <a:t> </a:t>
            </a:r>
            <a:r>
              <a:rPr lang="fr-FR" b="1" baseline="0" dirty="0" err="1"/>
              <a:t>we</a:t>
            </a:r>
            <a:r>
              <a:rPr lang="fr-FR" b="1" baseline="0" dirty="0"/>
              <a:t> </a:t>
            </a:r>
            <a:r>
              <a:rPr lang="fr-FR" b="1" baseline="0" dirty="0" err="1"/>
              <a:t>did</a:t>
            </a:r>
            <a:r>
              <a:rPr lang="fr-FR" b="1" baseline="0" dirty="0"/>
              <a:t> a bit of </a:t>
            </a:r>
            <a:r>
              <a:rPr lang="fr-FR" b="1" baseline="0" dirty="0" err="1"/>
              <a:t>that</a:t>
            </a:r>
            <a:r>
              <a:rPr lang="fr-FR" b="1" baseline="0" dirty="0"/>
              <a:t> </a:t>
            </a:r>
            <a:r>
              <a:rPr lang="fr-FR" b="1" baseline="0" dirty="0" err="1"/>
              <a:t>here</a:t>
            </a:r>
            <a:r>
              <a:rPr lang="fr-FR" b="1" baseline="0" dirty="0"/>
              <a:t> </a:t>
            </a:r>
            <a:r>
              <a:rPr lang="fr-FR" b="1" baseline="0" dirty="0" err="1"/>
              <a:t>today</a:t>
            </a:r>
            <a:r>
              <a:rPr lang="fr-FR" b="1" baseline="0" dirty="0"/>
              <a:t>.</a:t>
            </a:r>
          </a:p>
          <a:p>
            <a:endParaRPr lang="fr-FR" b="1" baseline="0" dirty="0"/>
          </a:p>
          <a:p>
            <a:r>
              <a:rPr lang="fr-FR" b="1" baseline="0" dirty="0" err="1"/>
              <a:t>Thank</a:t>
            </a:r>
            <a:r>
              <a:rPr lang="fr-FR" b="1" baseline="0" dirty="0"/>
              <a:t> </a:t>
            </a:r>
            <a:r>
              <a:rPr lang="fr-FR" b="1" baseline="0" dirty="0" err="1"/>
              <a:t>you</a:t>
            </a:r>
            <a:r>
              <a:rPr lang="fr-FR" b="1" baseline="0" dirty="0"/>
              <a:t>.  Gracias</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26</a:t>
            </a:fld>
            <a:endParaRPr lang="en-US"/>
          </a:p>
        </p:txBody>
      </p:sp>
    </p:spTree>
    <p:extLst>
      <p:ext uri="{BB962C8B-B14F-4D97-AF65-F5344CB8AC3E}">
        <p14:creationId xmlns:p14="http://schemas.microsoft.com/office/powerpoint/2010/main" val="3876990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It</a:t>
            </a:r>
            <a:r>
              <a:rPr lang="en-US" b="1" baseline="0" dirty="0"/>
              <a:t> i</a:t>
            </a:r>
            <a:r>
              <a:rPr lang="en-US" b="1" dirty="0"/>
              <a:t>s interesting that we have been talking about the differences between the generations as they relate to real</a:t>
            </a:r>
            <a:r>
              <a:rPr lang="en-US" b="1" baseline="0" dirty="0"/>
              <a:t> estate </a:t>
            </a:r>
            <a:r>
              <a:rPr lang="en-US" b="1" dirty="0"/>
              <a:t>for at least the 42 years</a:t>
            </a:r>
            <a:r>
              <a:rPr lang="en-US" b="1" baseline="0" dirty="0"/>
              <a:t> that I have been a Realtor. </a:t>
            </a:r>
          </a:p>
          <a:p>
            <a:endParaRPr lang="en-US" b="1" baseline="0" dirty="0"/>
          </a:p>
          <a:p>
            <a:r>
              <a:rPr lang="en-US" b="1" baseline="0" dirty="0"/>
              <a:t>While many studies have been done over those years there has been no systematic analysis until NAR began preparing these in 2013. </a:t>
            </a:r>
          </a:p>
          <a:p>
            <a:endParaRPr lang="en-US" b="1" baseline="0" dirty="0"/>
          </a:p>
          <a:p>
            <a:r>
              <a:rPr lang="en-US" b="1" baseline="0" dirty="0"/>
              <a:t>And what we have found out is that some of the preconceived notions and stereotypes are not valid. </a:t>
            </a:r>
          </a:p>
          <a:p>
            <a:endParaRPr lang="en-US" b="1" baseline="0" dirty="0"/>
          </a:p>
          <a:p>
            <a:r>
              <a:rPr lang="en-US" b="1" baseline="0" dirty="0"/>
              <a:t>But first, some history and perspective:</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3</a:t>
            </a:fld>
            <a:endParaRPr lang="en-US"/>
          </a:p>
        </p:txBody>
      </p:sp>
    </p:spTree>
    <p:extLst>
      <p:ext uri="{BB962C8B-B14F-4D97-AF65-F5344CB8AC3E}">
        <p14:creationId xmlns:p14="http://schemas.microsoft.com/office/powerpoint/2010/main" val="2782625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Here you see the history of home sales in the US going back to the year 2000.  The infamous “bubble” is clearly evident</a:t>
            </a:r>
            <a:r>
              <a:rPr lang="en-US" b="1" baseline="0" dirty="0"/>
              <a:t> from 2004 – 2006. </a:t>
            </a:r>
          </a:p>
          <a:p>
            <a:endParaRPr lang="en-US" b="1" baseline="0" dirty="0"/>
          </a:p>
          <a:p>
            <a:r>
              <a:rPr lang="en-US" b="1" baseline="0" dirty="0"/>
              <a:t>We have been as you see, in a recovery mode that has been supported by historically low interest rates and changes in our financing regulatory structure to eliminate the toxic loans that helped create the unsustainable demand and market price increases. </a:t>
            </a:r>
          </a:p>
          <a:p>
            <a:endParaRPr lang="en-US" b="1" baseline="0" dirty="0"/>
          </a:p>
          <a:p>
            <a:r>
              <a:rPr lang="en-US" b="1" baseline="0" dirty="0"/>
              <a:t>Where we are going from here is open to question as we recover from the two major weather disasters, Hurricanes Harvey and Irma as well as the political atmosphere in the United States. </a:t>
            </a:r>
          </a:p>
          <a:p>
            <a:endParaRPr lang="en-US" b="1" baseline="0" dirty="0"/>
          </a:p>
          <a:p>
            <a:r>
              <a:rPr lang="en-US" b="1" baseline="0" dirty="0"/>
              <a:t>The disasters notwithstanding, we continue to have a housing shortage in the United States, much of which is constrained by a lack of supply in those markets where people are trying to live.</a:t>
            </a:r>
          </a:p>
          <a:p>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5F20999B-52FE-4BE1-9164-60746AC4FE24}" type="slidenum">
              <a:rPr lang="en-US" smtClean="0"/>
              <a:t>4</a:t>
            </a:fld>
            <a:endParaRPr lang="en-US"/>
          </a:p>
        </p:txBody>
      </p:sp>
    </p:spTree>
    <p:extLst>
      <p:ext uri="{BB962C8B-B14F-4D97-AF65-F5344CB8AC3E}">
        <p14:creationId xmlns:p14="http://schemas.microsoft.com/office/powerpoint/2010/main" val="3394112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New</a:t>
            </a:r>
            <a:r>
              <a:rPr lang="en-US" b="1" baseline="0" dirty="0"/>
              <a:t> Homes sales have taken a bigger hit and, as you can see are recovering more slowly, mostly due to constraints on getting the required entitlements to </a:t>
            </a:r>
            <a:r>
              <a:rPr lang="en-US" b="1" baseline="0" dirty="0">
                <a:solidFill>
                  <a:srgbClr val="FF0000"/>
                </a:solidFill>
              </a:rPr>
              <a:t>build along with shortages of skilled labor needed to build homes. </a:t>
            </a:r>
          </a:p>
          <a:p>
            <a:endParaRPr lang="en-US" b="1" baseline="0" dirty="0">
              <a:solidFill>
                <a:srgbClr val="FF0000"/>
              </a:solidFill>
            </a:endParaRPr>
          </a:p>
          <a:p>
            <a:r>
              <a:rPr lang="en-US" b="1" baseline="0" dirty="0">
                <a:solidFill>
                  <a:srgbClr val="FF0000"/>
                </a:solidFill>
              </a:rPr>
              <a:t>Also, in some metropolitan areas, there are too few parcels of land in desirable locations on which to build new homes. </a:t>
            </a:r>
            <a:endParaRPr lang="en-US" b="1" dirty="0">
              <a:solidFill>
                <a:srgbClr val="FF0000"/>
              </a:solidFill>
            </a:endParaRPr>
          </a:p>
        </p:txBody>
      </p:sp>
      <p:sp>
        <p:nvSpPr>
          <p:cNvPr id="4" name="Slide Number Placeholder 3"/>
          <p:cNvSpPr>
            <a:spLocks noGrp="1"/>
          </p:cNvSpPr>
          <p:nvPr>
            <p:ph type="sldNum" sz="quarter" idx="10"/>
          </p:nvPr>
        </p:nvSpPr>
        <p:spPr/>
        <p:txBody>
          <a:bodyPr/>
          <a:lstStyle/>
          <a:p>
            <a:fld id="{5F20999B-52FE-4BE1-9164-60746AC4FE24}" type="slidenum">
              <a:rPr lang="en-US" smtClean="0"/>
              <a:t>5</a:t>
            </a:fld>
            <a:endParaRPr lang="en-US"/>
          </a:p>
        </p:txBody>
      </p:sp>
    </p:spTree>
    <p:extLst>
      <p:ext uri="{BB962C8B-B14F-4D97-AF65-F5344CB8AC3E}">
        <p14:creationId xmlns:p14="http://schemas.microsoft.com/office/powerpoint/2010/main" val="943037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As this index graph</a:t>
            </a:r>
            <a:r>
              <a:rPr lang="en-US" b="1" baseline="0" dirty="0"/>
              <a:t> shows, p</a:t>
            </a:r>
            <a:r>
              <a:rPr lang="en-US" b="1" dirty="0"/>
              <a:t>rices are rising compared to the base year of 1990, making affordability a continuing issue as the imbalance between demand and a constrained supply continues.</a:t>
            </a:r>
          </a:p>
          <a:p>
            <a:endParaRPr lang="en-US" b="1" dirty="0"/>
          </a:p>
          <a:p>
            <a:r>
              <a:rPr lang="en-US" b="1" dirty="0"/>
              <a:t>After a decline of about 20% during the housing</a:t>
            </a:r>
            <a:r>
              <a:rPr lang="en-US" b="1" baseline="0" dirty="0"/>
              <a:t> crisis, home prices have recovered and are now about 10% above the previous peak. </a:t>
            </a:r>
          </a:p>
          <a:p>
            <a:endParaRPr lang="en-US" b="1" baseline="0" dirty="0"/>
          </a:p>
          <a:p>
            <a:r>
              <a:rPr lang="en-US" b="1" baseline="0" dirty="0"/>
              <a:t>(NOTE: This is an index with a base month of January 1991=100. </a:t>
            </a:r>
          </a:p>
          <a:p>
            <a:endParaRPr lang="en-US" b="1" baseline="0" dirty="0"/>
          </a:p>
          <a:p>
            <a:r>
              <a:rPr lang="en-US" b="1" baseline="0" dirty="0"/>
              <a:t>May be worth including this on the slide so that there is not confusion – some may interpret the data as showing the price of a  home, rather than an index of home values.)</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6</a:t>
            </a:fld>
            <a:endParaRPr lang="en-US"/>
          </a:p>
        </p:txBody>
      </p:sp>
    </p:spTree>
    <p:extLst>
      <p:ext uri="{BB962C8B-B14F-4D97-AF65-F5344CB8AC3E}">
        <p14:creationId xmlns:p14="http://schemas.microsoft.com/office/powerpoint/2010/main" val="265968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 corollary to this is that rate of homeownership remains near a 50 year low. As prices continue to rise, fewer</a:t>
            </a:r>
            <a:r>
              <a:rPr lang="en-US" b="1" baseline="0" dirty="0"/>
              <a:t> people can afford a home.</a:t>
            </a:r>
          </a:p>
          <a:p>
            <a:endParaRPr lang="en-US" b="1" baseline="0" dirty="0"/>
          </a:p>
          <a:p>
            <a:r>
              <a:rPr lang="en-US" b="1" baseline="0" dirty="0"/>
              <a:t>But what do we know about the homebuying that is taking place in the United States?</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7</a:t>
            </a:fld>
            <a:endParaRPr lang="en-US"/>
          </a:p>
        </p:txBody>
      </p:sp>
    </p:spTree>
    <p:extLst>
      <p:ext uri="{BB962C8B-B14F-4D97-AF65-F5344CB8AC3E}">
        <p14:creationId xmlns:p14="http://schemas.microsoft.com/office/powerpoint/2010/main" val="3485476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HERE ARE SOME MYTHS:</a:t>
            </a:r>
          </a:p>
          <a:p>
            <a:endParaRPr lang="en-US" b="1" dirty="0"/>
          </a:p>
          <a:p>
            <a:r>
              <a:rPr lang="en-US" b="1" dirty="0"/>
              <a:t>MILLENIALS NEVER WANT TO OWN ANYTHING: One consistent finding for the last four years has been that buyers 36 years and younger (Millennials/Gen </a:t>
            </a:r>
            <a:r>
              <a:rPr lang="en-US" b="1" dirty="0" err="1"/>
              <a:t>X’rs</a:t>
            </a:r>
            <a:r>
              <a:rPr lang="en-US" b="1" dirty="0"/>
              <a:t>) are the largest share of home buyers at 34%. As</a:t>
            </a:r>
            <a:r>
              <a:rPr lang="en-US" b="1" baseline="0" dirty="0"/>
              <a:t> an “Older Baby Boomer”  I have watched as young people, as soon as they are out of school and have a dependable source of income, want to own, not rent. </a:t>
            </a:r>
            <a:endParaRPr lang="en-US" b="1" dirty="0"/>
          </a:p>
          <a:p>
            <a:endParaRPr lang="en-US" dirty="0"/>
          </a:p>
          <a:p>
            <a:r>
              <a:rPr lang="en-US" b="1" dirty="0"/>
              <a:t>BUYERS</a:t>
            </a:r>
            <a:r>
              <a:rPr lang="en-US" b="1" baseline="0" dirty="0"/>
              <a:t> OF ALL DEMOGRAPHICS </a:t>
            </a:r>
            <a:r>
              <a:rPr lang="en-US" b="1" dirty="0"/>
              <a:t>PREFER URBAN CENTERS: The dynamic is and has consistently</a:t>
            </a:r>
            <a:r>
              <a:rPr lang="en-US" b="1" baseline="0" dirty="0"/>
              <a:t> been that single people and empty nesters, the “Bookends” of the buying public tend to gravitate towards urban centers. This is where the jobs are for the younger ones. For those who are downsizing, there is more convenience and activity for them – unless it means moving away from their families. There is no doubt that people of all ages with children continue to gravitate to the suburban communities for the space, schools, safety and family activities available to them</a:t>
            </a:r>
          </a:p>
          <a:p>
            <a:endParaRPr lang="en-US" baseline="0" dirty="0"/>
          </a:p>
          <a:p>
            <a:r>
              <a:rPr lang="en-US" b="1" baseline="0" dirty="0"/>
              <a:t>HOME BUYING IS ONLY ONLINE: Technology has certainly changed our industry. I began before computers….before cell phones….before photocopiers were everywhere…..even before Multiple Listing Books. When I began, we would receive sheets every Friday and then type a mimeograph master – do any of you remember or even know what a mimeograph machine was? - to print copies for our agents. We were the creators and the gatekeepers for the information. Buyers had to come to us. </a:t>
            </a:r>
          </a:p>
          <a:p>
            <a:endParaRPr lang="en-US" baseline="0" dirty="0"/>
          </a:p>
          <a:p>
            <a:r>
              <a:rPr lang="en-US" b="1" baseline="0" dirty="0"/>
              <a:t>No more.  Although Realtors are still the primary creators of the information, it is everywhere all the time available to everyone. That being said, unlike the travel and automobile industries, most of the variables that Buyers need to assess a home purchase cannot be reduced to algorithms. Location, condition, markets and a host of other factors still require someone with local knowledge. People do buy homes sight unseen, but it is rare. It is certainly easier in large developments of similar homes in communities with easily definable reputations but each house remains unique.</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8</a:t>
            </a:fld>
            <a:endParaRPr lang="en-US"/>
          </a:p>
        </p:txBody>
      </p:sp>
    </p:spTree>
    <p:extLst>
      <p:ext uri="{BB962C8B-B14F-4D97-AF65-F5344CB8AC3E}">
        <p14:creationId xmlns:p14="http://schemas.microsoft.com/office/powerpoint/2010/main" val="3840564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 just so were all thinking along the same lines, here are how</a:t>
            </a:r>
            <a:r>
              <a:rPr lang="en-US" b="1" baseline="0" dirty="0"/>
              <a:t> the demographic strata are defined and their impact on the current market in the United States. As you go down the lines the differences are logical in terms of demographic behavior. </a:t>
            </a:r>
          </a:p>
          <a:p>
            <a:endParaRPr lang="en-US" baseline="0" dirty="0"/>
          </a:p>
          <a:p>
            <a:r>
              <a:rPr lang="en-US" b="1" baseline="0" dirty="0"/>
              <a:t>Millennials and Gen </a:t>
            </a:r>
            <a:r>
              <a:rPr lang="en-US" b="1" baseline="0" dirty="0" err="1"/>
              <a:t>Xrs</a:t>
            </a:r>
            <a:r>
              <a:rPr lang="en-US" b="1" baseline="0" dirty="0"/>
              <a:t> are in the family formation and establishment mode. </a:t>
            </a:r>
          </a:p>
          <a:p>
            <a:endParaRPr lang="en-US" b="1" baseline="0" dirty="0"/>
          </a:p>
          <a:p>
            <a:r>
              <a:rPr lang="en-US" b="1" baseline="0" dirty="0"/>
              <a:t>Younger Boomers for the most part have established families and are buying their second or third homes</a:t>
            </a:r>
          </a:p>
          <a:p>
            <a:endParaRPr lang="en-US" b="1" baseline="0" dirty="0"/>
          </a:p>
          <a:p>
            <a:r>
              <a:rPr lang="en-US" b="1" baseline="0" dirty="0"/>
              <a:t>Older boomers tend to be selling their homes and downsizing sometimes to “Active </a:t>
            </a:r>
            <a:r>
              <a:rPr lang="en-US" b="1" baseline="0" dirty="0" err="1"/>
              <a:t>Adult”communities</a:t>
            </a:r>
            <a:r>
              <a:rPr lang="en-US" b="1" baseline="0" dirty="0"/>
              <a:t>. </a:t>
            </a:r>
          </a:p>
          <a:p>
            <a:endParaRPr lang="en-US" b="1" baseline="0" dirty="0"/>
          </a:p>
          <a:p>
            <a:r>
              <a:rPr lang="en-US" b="1" baseline="0" dirty="0"/>
              <a:t>The Silent Generation</a:t>
            </a:r>
            <a:r>
              <a:rPr lang="en-US" baseline="0" dirty="0"/>
              <a:t> </a:t>
            </a:r>
            <a:r>
              <a:rPr lang="en-US" b="1" baseline="0" dirty="0"/>
              <a:t>– I guess I joined it this year. I was still a Boomer last year - is selling and moving into apartments, assisted living and nursing homes. On the sell side, some of these homes are being sold by their estates. This is especially prevalent in the areas of large retirement communities such as those in Southern Florida and Nevada.  These are all common sense and intuitive observations that are supported by the data. </a:t>
            </a:r>
          </a:p>
          <a:p>
            <a:endParaRPr lang="en-US" b="1" baseline="0" dirty="0"/>
          </a:p>
          <a:p>
            <a:r>
              <a:rPr lang="en-US" b="1" baseline="0" dirty="0"/>
              <a:t>But what about the future?  </a:t>
            </a:r>
            <a:endParaRPr lang="en-US" b="1" dirty="0"/>
          </a:p>
        </p:txBody>
      </p:sp>
      <p:sp>
        <p:nvSpPr>
          <p:cNvPr id="4" name="Slide Number Placeholder 3"/>
          <p:cNvSpPr>
            <a:spLocks noGrp="1"/>
          </p:cNvSpPr>
          <p:nvPr>
            <p:ph type="sldNum" sz="quarter" idx="10"/>
          </p:nvPr>
        </p:nvSpPr>
        <p:spPr/>
        <p:txBody>
          <a:bodyPr/>
          <a:lstStyle/>
          <a:p>
            <a:fld id="{5F20999B-52FE-4BE1-9164-60746AC4FE24}" type="slidenum">
              <a:rPr lang="en-US" smtClean="0"/>
              <a:t>9</a:t>
            </a:fld>
            <a:endParaRPr lang="en-US"/>
          </a:p>
        </p:txBody>
      </p:sp>
    </p:spTree>
    <p:extLst>
      <p:ext uri="{BB962C8B-B14F-4D97-AF65-F5344CB8AC3E}">
        <p14:creationId xmlns:p14="http://schemas.microsoft.com/office/powerpoint/2010/main" val="216559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E6E57F-3FBA-4666-B57C-7A182C62A230}" type="datetimeFigureOut">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E0D148-8D27-4E52-87E0-2D505575E3EE}" type="slidenum">
              <a:rPr lang="en-US" smtClean="0"/>
              <a:t>‹#›</a:t>
            </a:fld>
            <a:endParaRPr lang="en-US"/>
          </a:p>
        </p:txBody>
      </p:sp>
      <p:pic>
        <p:nvPicPr>
          <p:cNvPr id="7" name="Picture 6" descr="PPT_temp_A.jpg"/>
          <p:cNvPicPr>
            <a:picLocks noChangeAspect="1"/>
          </p:cNvPicPr>
          <p:nvPr userDrawn="1"/>
        </p:nvPicPr>
        <p:blipFill>
          <a:blip r:embed="rId2"/>
          <a:srcRect/>
          <a:stretch>
            <a:fillRect/>
          </a:stretch>
        </p:blipFill>
        <p:spPr bwMode="auto">
          <a:xfrm>
            <a:off x="0" y="0"/>
            <a:ext cx="9144000" cy="5143500"/>
          </a:xfrm>
          <a:prstGeom prst="rect">
            <a:avLst/>
          </a:prstGeom>
          <a:noFill/>
          <a:ln w="9525">
            <a:noFill/>
            <a:miter lim="800000"/>
            <a:headEnd/>
            <a:tailEnd/>
          </a:ln>
        </p:spPr>
      </p:pic>
    </p:spTree>
    <p:extLst>
      <p:ext uri="{BB962C8B-B14F-4D97-AF65-F5344CB8AC3E}">
        <p14:creationId xmlns:p14="http://schemas.microsoft.com/office/powerpoint/2010/main" val="324830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103FDB-E6D1-214F-85AD-D1FBEB3623AD}" type="slidenum">
              <a:rPr lang="en-US" smtClean="0"/>
              <a:pPr>
                <a:defRPr/>
              </a:pPr>
              <a:t>‹#›</a:t>
            </a:fld>
            <a:endParaRPr lang="en-US" dirty="0"/>
          </a:p>
        </p:txBody>
      </p:sp>
    </p:spTree>
    <p:extLst>
      <p:ext uri="{BB962C8B-B14F-4D97-AF65-F5344CB8AC3E}">
        <p14:creationId xmlns:p14="http://schemas.microsoft.com/office/powerpoint/2010/main" val="2593662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6E1D24F-98EC-1B4B-A783-73D8D5BC1D61}" type="slidenum">
              <a:rPr lang="en-US" smtClean="0"/>
              <a:pPr>
                <a:defRPr/>
              </a:pPr>
              <a:t>‹#›</a:t>
            </a:fld>
            <a:endParaRPr lang="en-US" dirty="0"/>
          </a:p>
        </p:txBody>
      </p:sp>
    </p:spTree>
    <p:extLst>
      <p:ext uri="{BB962C8B-B14F-4D97-AF65-F5344CB8AC3E}">
        <p14:creationId xmlns:p14="http://schemas.microsoft.com/office/powerpoint/2010/main" val="684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5FC3A82-6059-D24D-B6CB-A1EB3113CF32}" type="slidenum">
              <a:rPr lang="en-US" smtClean="0"/>
              <a:pPr/>
              <a:t>‹#›</a:t>
            </a:fld>
            <a:endParaRPr lang="en-US"/>
          </a:p>
        </p:txBody>
      </p:sp>
      <p:pic>
        <p:nvPicPr>
          <p:cNvPr id="7" name="Picture 6" descr="PPT_temp_B.jpg"/>
          <p:cNvPicPr>
            <a:picLocks noChangeAspect="1"/>
          </p:cNvPicPr>
          <p:nvPr userDrawn="1"/>
        </p:nvPicPr>
        <p:blipFill>
          <a:blip r:embed="rId2"/>
          <a:srcRect/>
          <a:stretch>
            <a:fillRect/>
          </a:stretch>
        </p:blipFill>
        <p:spPr bwMode="auto">
          <a:xfrm>
            <a:off x="0" y="0"/>
            <a:ext cx="9144000" cy="5143500"/>
          </a:xfrm>
          <a:prstGeom prst="rect">
            <a:avLst/>
          </a:prstGeom>
          <a:noFill/>
          <a:ln w="9525">
            <a:noFill/>
            <a:miter lim="800000"/>
            <a:headEnd/>
            <a:tailEnd/>
          </a:ln>
        </p:spPr>
      </p:pic>
    </p:spTree>
    <p:extLst>
      <p:ext uri="{BB962C8B-B14F-4D97-AF65-F5344CB8AC3E}">
        <p14:creationId xmlns:p14="http://schemas.microsoft.com/office/powerpoint/2010/main" val="3660650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CCB565A-D420-5849-9793-8EAD04C4773B}" type="slidenum">
              <a:rPr lang="en-US" smtClean="0"/>
              <a:pPr>
                <a:defRPr/>
              </a:pPr>
              <a:t>‹#›</a:t>
            </a:fld>
            <a:endParaRPr lang="en-US" dirty="0"/>
          </a:p>
        </p:txBody>
      </p:sp>
    </p:spTree>
    <p:extLst>
      <p:ext uri="{BB962C8B-B14F-4D97-AF65-F5344CB8AC3E}">
        <p14:creationId xmlns:p14="http://schemas.microsoft.com/office/powerpoint/2010/main" val="147672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9BA6C5C-D2A4-7942-80D8-AA0366B094C9}" type="slidenum">
              <a:rPr lang="en-US" smtClean="0"/>
              <a:pPr>
                <a:defRPr/>
              </a:pPr>
              <a:t>‹#›</a:t>
            </a:fld>
            <a:endParaRPr lang="en-US" dirty="0"/>
          </a:p>
        </p:txBody>
      </p:sp>
    </p:spTree>
    <p:extLst>
      <p:ext uri="{BB962C8B-B14F-4D97-AF65-F5344CB8AC3E}">
        <p14:creationId xmlns:p14="http://schemas.microsoft.com/office/powerpoint/2010/main" val="180493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15AEEE7-0C82-C24A-9215-EC6DEC302253}" type="slidenum">
              <a:rPr lang="en-US" smtClean="0"/>
              <a:pPr>
                <a:defRPr/>
              </a:pPr>
              <a:t>‹#›</a:t>
            </a:fld>
            <a:endParaRPr lang="en-US" dirty="0"/>
          </a:p>
        </p:txBody>
      </p:sp>
    </p:spTree>
    <p:extLst>
      <p:ext uri="{BB962C8B-B14F-4D97-AF65-F5344CB8AC3E}">
        <p14:creationId xmlns:p14="http://schemas.microsoft.com/office/powerpoint/2010/main" val="438465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7B058E3-C88D-5449-835A-01F519557455}" type="slidenum">
              <a:rPr lang="en-US" smtClean="0"/>
              <a:pPr>
                <a:defRPr/>
              </a:pPr>
              <a:t>‹#›</a:t>
            </a:fld>
            <a:endParaRPr lang="en-US" dirty="0"/>
          </a:p>
        </p:txBody>
      </p:sp>
    </p:spTree>
    <p:extLst>
      <p:ext uri="{BB962C8B-B14F-4D97-AF65-F5344CB8AC3E}">
        <p14:creationId xmlns:p14="http://schemas.microsoft.com/office/powerpoint/2010/main" val="1254591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A762B92-E0BD-BC4C-A1C9-C10B9E20274C}" type="slidenum">
              <a:rPr lang="en-US" smtClean="0"/>
              <a:pPr>
                <a:defRPr/>
              </a:pPr>
              <a:t>‹#›</a:t>
            </a:fld>
            <a:endParaRPr lang="en-US" dirty="0"/>
          </a:p>
        </p:txBody>
      </p:sp>
    </p:spTree>
    <p:extLst>
      <p:ext uri="{BB962C8B-B14F-4D97-AF65-F5344CB8AC3E}">
        <p14:creationId xmlns:p14="http://schemas.microsoft.com/office/powerpoint/2010/main" val="51557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A47E06E-5BE0-8B4A-AB13-FB2D07BE4F51}" type="slidenum">
              <a:rPr lang="en-US" smtClean="0"/>
              <a:pPr>
                <a:defRPr/>
              </a:pPr>
              <a:t>‹#›</a:t>
            </a:fld>
            <a:endParaRPr lang="en-US" dirty="0"/>
          </a:p>
        </p:txBody>
      </p:sp>
    </p:spTree>
    <p:extLst>
      <p:ext uri="{BB962C8B-B14F-4D97-AF65-F5344CB8AC3E}">
        <p14:creationId xmlns:p14="http://schemas.microsoft.com/office/powerpoint/2010/main" val="258858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96CD6DF-6E4E-0F4D-A5CF-D8BBDF724251}" type="slidenum">
              <a:rPr lang="en-US" smtClean="0"/>
              <a:pPr>
                <a:defRPr/>
              </a:pPr>
              <a:t>‹#›</a:t>
            </a:fld>
            <a:endParaRPr lang="en-US" dirty="0"/>
          </a:p>
        </p:txBody>
      </p:sp>
    </p:spTree>
    <p:extLst>
      <p:ext uri="{BB962C8B-B14F-4D97-AF65-F5344CB8AC3E}">
        <p14:creationId xmlns:p14="http://schemas.microsoft.com/office/powerpoint/2010/main" val="3607143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085850"/>
            <a:ext cx="8229600" cy="325755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6AE9865-B2B2-D340-9FCE-089BCA933920}" type="slidenum">
              <a:rPr lang="en-US" smtClean="0"/>
              <a:pPr>
                <a:defRPr/>
              </a:pPr>
              <a:t>‹#›</a:t>
            </a:fld>
            <a:endParaRPr lang="en-US" dirty="0"/>
          </a:p>
        </p:txBody>
      </p:sp>
    </p:spTree>
    <p:extLst>
      <p:ext uri="{BB962C8B-B14F-4D97-AF65-F5344CB8AC3E}">
        <p14:creationId xmlns:p14="http://schemas.microsoft.com/office/powerpoint/2010/main" val="362083801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3500" kern="1200">
          <a:solidFill>
            <a:schemeClr val="tx1"/>
          </a:solidFill>
          <a:latin typeface="Garamond"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000" kern="1200">
          <a:solidFill>
            <a:schemeClr val="tx1"/>
          </a:solidFill>
          <a:latin typeface="Garamond" pitchFamily="18" charset="0"/>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Garamond" pitchFamily="18" charset="0"/>
          <a:ea typeface="+mn-ea"/>
          <a:cs typeface="+mn-cs"/>
        </a:defRPr>
      </a:lvl2pPr>
      <a:lvl3pPr marL="1143000" indent="-228600" algn="l" defTabSz="914400" rtl="0" eaLnBrk="1" latinLnBrk="0" hangingPunct="1">
        <a:spcBef>
          <a:spcPct val="20000"/>
        </a:spcBef>
        <a:buFont typeface="Arial" pitchFamily="34" charset="0"/>
        <a:buChar char="•"/>
        <a:defRPr sz="2200" kern="1200">
          <a:solidFill>
            <a:schemeClr val="tx1"/>
          </a:solidFill>
          <a:latin typeface="Garamond" pitchFamily="18"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Garamond" pitchFamily="18"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nar.realtor/reports/home-buyer-and-seller-generational-trend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www.ihcglobal.org/" TargetMode="External"/><Relationship Id="rId5" Type="http://schemas.openxmlformats.org/officeDocument/2006/relationships/hyperlink" Target="http://www.nar.realtor/" TargetMode="External"/><Relationship Id="rId4" Type="http://schemas.openxmlformats.org/officeDocument/2006/relationships/hyperlink" Target="https://ihcglobal.org/resource-library/no-time-to-waste-applying-the-lessons-from-latin-americas-50-years-of-housing-policy-to-rapidly-urbanizing-countri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663538"/>
            <a:ext cx="9144000" cy="1102519"/>
          </a:xfrm>
        </p:spPr>
        <p:txBody>
          <a:bodyPr>
            <a:noAutofit/>
          </a:bodyPr>
          <a:lstStyle/>
          <a:p>
            <a:r>
              <a:rPr lang="en-US" sz="4500" b="1" dirty="0" err="1"/>
              <a:t>Impacto</a:t>
            </a:r>
            <a:r>
              <a:rPr lang="en-US" sz="4500" b="1" dirty="0"/>
              <a:t> </a:t>
            </a:r>
            <a:r>
              <a:rPr lang="en-US" sz="4500" b="1" dirty="0" err="1"/>
              <a:t>generacional</a:t>
            </a:r>
            <a:r>
              <a:rPr lang="en-US" sz="4500" b="1" dirty="0"/>
              <a:t> en </a:t>
            </a:r>
            <a:br>
              <a:rPr lang="en-US" sz="4500" b="1" dirty="0"/>
            </a:br>
            <a:r>
              <a:rPr lang="en-US" sz="4500" b="1" dirty="0"/>
              <a:t>la </a:t>
            </a:r>
            <a:r>
              <a:rPr lang="en-US" sz="4500" b="1" dirty="0" err="1"/>
              <a:t>compra</a:t>
            </a:r>
            <a:r>
              <a:rPr lang="en-US" sz="4500" b="1" dirty="0"/>
              <a:t> de </a:t>
            </a:r>
            <a:r>
              <a:rPr lang="en-US" sz="4500" b="1" dirty="0" err="1"/>
              <a:t>vivienda</a:t>
            </a:r>
            <a:endParaRPr lang="en-US" sz="4500" dirty="0">
              <a:cs typeface="Adobe Garamond Pro"/>
            </a:endParaRPr>
          </a:p>
        </p:txBody>
      </p:sp>
      <p:sp>
        <p:nvSpPr>
          <p:cNvPr id="2" name="TextBox 1"/>
          <p:cNvSpPr txBox="1"/>
          <p:nvPr/>
        </p:nvSpPr>
        <p:spPr>
          <a:xfrm>
            <a:off x="3023828" y="2562168"/>
            <a:ext cx="3636404" cy="523220"/>
          </a:xfrm>
          <a:prstGeom prst="rect">
            <a:avLst/>
          </a:prstGeom>
          <a:noFill/>
        </p:spPr>
        <p:txBody>
          <a:bodyPr wrap="square" rtlCol="0">
            <a:spAutoFit/>
          </a:bodyPr>
          <a:lstStyle/>
          <a:p>
            <a:r>
              <a:rPr lang="en-US" sz="2800" dirty="0">
                <a:latin typeface="+mj-lt"/>
              </a:rPr>
              <a:t>David Wluka, Realtor®</a:t>
            </a:r>
          </a:p>
        </p:txBody>
      </p:sp>
    </p:spTree>
    <p:extLst>
      <p:ext uri="{BB962C8B-B14F-4D97-AF65-F5344CB8AC3E}">
        <p14:creationId xmlns:p14="http://schemas.microsoft.com/office/powerpoint/2010/main" val="2898166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assets.pewresearch.org/wp-content/uploads/sites/12/2016/01/FT_16.01.25_NextAmerica_1965_20651.png"/>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3391" b="2484"/>
          <a:stretch/>
        </p:blipFill>
        <p:spPr bwMode="auto">
          <a:xfrm>
            <a:off x="2159732" y="657731"/>
            <a:ext cx="4296628" cy="414046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2591780" y="2470303"/>
            <a:ext cx="3132348" cy="0"/>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0" name="TextBox 9"/>
          <p:cNvSpPr txBox="1"/>
          <p:nvPr/>
        </p:nvSpPr>
        <p:spPr>
          <a:xfrm>
            <a:off x="359532" y="4551970"/>
            <a:ext cx="1368152" cy="246221"/>
          </a:xfrm>
          <a:prstGeom prst="rect">
            <a:avLst/>
          </a:prstGeom>
          <a:noFill/>
        </p:spPr>
        <p:txBody>
          <a:bodyPr wrap="square" rtlCol="0">
            <a:spAutoFit/>
          </a:bodyPr>
          <a:lstStyle/>
          <a:p>
            <a:r>
              <a:rPr lang="en-US" sz="1000" dirty="0">
                <a:latin typeface="+mj-lt"/>
              </a:rPr>
              <a:t>David Wluka, Realtor®</a:t>
            </a:r>
          </a:p>
        </p:txBody>
      </p:sp>
      <p:sp>
        <p:nvSpPr>
          <p:cNvPr id="6" name="Title 1"/>
          <p:cNvSpPr>
            <a:spLocks noGrp="1"/>
          </p:cNvSpPr>
          <p:nvPr>
            <p:ph type="title"/>
          </p:nvPr>
        </p:nvSpPr>
        <p:spPr>
          <a:xfrm>
            <a:off x="446856" y="-128550"/>
            <a:ext cx="8229600" cy="857250"/>
          </a:xfrm>
        </p:spPr>
        <p:txBody>
          <a:bodyPr>
            <a:normAutofit/>
          </a:bodyPr>
          <a:lstStyle/>
          <a:p>
            <a:r>
              <a:rPr lang="en-US" b="1" dirty="0"/>
              <a:t>Cambia el </a:t>
            </a:r>
            <a:r>
              <a:rPr lang="en-US" b="1" dirty="0" err="1"/>
              <a:t>perfil</a:t>
            </a:r>
            <a:r>
              <a:rPr lang="en-US" b="1" dirty="0"/>
              <a:t> racial </a:t>
            </a:r>
            <a:r>
              <a:rPr lang="en-US" b="1" dirty="0" err="1"/>
              <a:t>en</a:t>
            </a:r>
            <a:r>
              <a:rPr lang="en-US" b="1" dirty="0"/>
              <a:t> EE.UU.</a:t>
            </a:r>
          </a:p>
        </p:txBody>
      </p:sp>
    </p:spTree>
    <p:extLst>
      <p:ext uri="{BB962C8B-B14F-4D97-AF65-F5344CB8AC3E}">
        <p14:creationId xmlns:p14="http://schemas.microsoft.com/office/powerpoint/2010/main" val="1169110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628" y="205979"/>
            <a:ext cx="6642738" cy="857250"/>
          </a:xfrm>
        </p:spPr>
        <p:txBody>
          <a:bodyPr>
            <a:normAutofit/>
          </a:bodyPr>
          <a:lstStyle/>
          <a:p>
            <a:r>
              <a:rPr lang="en-US" b="1" dirty="0" err="1"/>
              <a:t>Realidades</a:t>
            </a:r>
            <a:r>
              <a:rPr lang="en-US" b="1" dirty="0"/>
              <a:t> </a:t>
            </a:r>
            <a:r>
              <a:rPr lang="en-US" b="1" dirty="0" err="1"/>
              <a:t>demograficas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1986588"/>
              </p:ext>
            </p:extLst>
          </p:nvPr>
        </p:nvGraphicFramePr>
        <p:xfrm>
          <a:off x="683568" y="978573"/>
          <a:ext cx="7956884" cy="31413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7437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0538"/>
            <a:ext cx="6858000" cy="857250"/>
          </a:xfrm>
        </p:spPr>
        <p:txBody>
          <a:bodyPr>
            <a:normAutofit/>
          </a:bodyPr>
          <a:lstStyle/>
          <a:p>
            <a:r>
              <a:rPr lang="en-US" b="1" dirty="0"/>
              <a:t>¿</a:t>
            </a:r>
            <a:r>
              <a:rPr lang="en-US" b="1" dirty="0" err="1"/>
              <a:t>Quiénes</a:t>
            </a:r>
            <a:r>
              <a:rPr lang="en-US" b="1" dirty="0"/>
              <a:t> son </a:t>
            </a:r>
            <a:r>
              <a:rPr lang="en-US" b="1" dirty="0" err="1"/>
              <a:t>los</a:t>
            </a:r>
            <a:r>
              <a:rPr lang="en-US" b="1" dirty="0"/>
              <a:t> </a:t>
            </a:r>
            <a:r>
              <a:rPr lang="en-US" b="1" dirty="0" err="1"/>
              <a:t>compradores</a:t>
            </a:r>
            <a:r>
              <a:rPr lang="en-US" b="1" dirty="0"/>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90324673"/>
              </p:ext>
            </p:extLst>
          </p:nvPr>
        </p:nvGraphicFramePr>
        <p:xfrm>
          <a:off x="1547664" y="836712"/>
          <a:ext cx="5769260" cy="359734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51520" y="4472578"/>
            <a:ext cx="3626762" cy="323165"/>
          </a:xfrm>
          <a:prstGeom prst="rect">
            <a:avLst/>
          </a:prstGeom>
          <a:noFill/>
        </p:spPr>
        <p:txBody>
          <a:bodyPr wrap="none" rtlCol="0">
            <a:spAutoFit/>
          </a:bodyPr>
          <a:lstStyle/>
          <a:p>
            <a:r>
              <a:rPr lang="en-US" sz="1500" i="1" dirty="0">
                <a:latin typeface="Garamond" panose="02020404030301010803" pitchFamily="18" charset="0"/>
              </a:rPr>
              <a:t>2017 Investment and Vacation Home Buyers Survey </a:t>
            </a:r>
          </a:p>
        </p:txBody>
      </p:sp>
    </p:spTree>
    <p:extLst>
      <p:ext uri="{BB962C8B-B14F-4D97-AF65-F5344CB8AC3E}">
        <p14:creationId xmlns:p14="http://schemas.microsoft.com/office/powerpoint/2010/main" val="1903707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05978"/>
            <a:ext cx="8856984" cy="857250"/>
          </a:xfrm>
        </p:spPr>
        <p:txBody>
          <a:bodyPr>
            <a:normAutofit/>
          </a:bodyPr>
          <a:lstStyle/>
          <a:p>
            <a:r>
              <a:rPr lang="en-US" b="1" dirty="0"/>
              <a:t>La </a:t>
            </a:r>
            <a:r>
              <a:rPr lang="en-US" b="1" dirty="0" err="1"/>
              <a:t>tercera</a:t>
            </a:r>
            <a:r>
              <a:rPr lang="en-US" b="1" dirty="0"/>
              <a:t> </a:t>
            </a:r>
            <a:r>
              <a:rPr lang="en-US" b="1" dirty="0" err="1"/>
              <a:t>edad</a:t>
            </a:r>
            <a:r>
              <a:rPr lang="en-US" b="1" dirty="0"/>
              <a:t>: </a:t>
            </a:r>
            <a:r>
              <a:rPr lang="en-US" b="1" dirty="0" err="1"/>
              <a:t>Mitos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3104348"/>
              </p:ext>
            </p:extLst>
          </p:nvPr>
        </p:nvGraphicFramePr>
        <p:xfrm>
          <a:off x="269522" y="978573"/>
          <a:ext cx="8532948" cy="32493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9334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628" y="205979"/>
            <a:ext cx="6642738" cy="857250"/>
          </a:xfrm>
        </p:spPr>
        <p:txBody>
          <a:bodyPr>
            <a:normAutofit/>
          </a:bodyPr>
          <a:lstStyle/>
          <a:p>
            <a:r>
              <a:rPr lang="en-US" b="1" dirty="0"/>
              <a:t>La </a:t>
            </a:r>
            <a:r>
              <a:rPr lang="en-US" b="1" dirty="0" err="1"/>
              <a:t>tercera</a:t>
            </a:r>
            <a:r>
              <a:rPr lang="en-US" b="1" dirty="0"/>
              <a:t> </a:t>
            </a:r>
            <a:r>
              <a:rPr lang="en-US" b="1" dirty="0" err="1"/>
              <a:t>edad</a:t>
            </a:r>
            <a:r>
              <a:rPr lang="en-US" b="1" dirty="0"/>
              <a:t>: </a:t>
            </a:r>
            <a:r>
              <a:rPr lang="en-US" b="1" dirty="0" err="1"/>
              <a:t>Realidades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8860787"/>
              </p:ext>
            </p:extLst>
          </p:nvPr>
        </p:nvGraphicFramePr>
        <p:xfrm>
          <a:off x="467544" y="978573"/>
          <a:ext cx="8388932" cy="33648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4056" y="4831744"/>
            <a:ext cx="3503780" cy="323165"/>
          </a:xfrm>
          <a:prstGeom prst="rect">
            <a:avLst/>
          </a:prstGeom>
          <a:noFill/>
        </p:spPr>
        <p:txBody>
          <a:bodyPr wrap="none" rtlCol="0">
            <a:spAutoFit/>
          </a:bodyPr>
          <a:lstStyle/>
          <a:p>
            <a:r>
              <a:rPr lang="en-US" sz="1500" i="1" dirty="0">
                <a:latin typeface="Garamond" panose="02020404030301010803" pitchFamily="18" charset="0"/>
              </a:rPr>
              <a:t>Harvard Joint Center, Pew Research, Bankrate.com</a:t>
            </a:r>
          </a:p>
        </p:txBody>
      </p:sp>
    </p:spTree>
    <p:extLst>
      <p:ext uri="{BB962C8B-B14F-4D97-AF65-F5344CB8AC3E}">
        <p14:creationId xmlns:p14="http://schemas.microsoft.com/office/powerpoint/2010/main" val="2418856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320"/>
            <a:ext cx="8229600" cy="857250"/>
          </a:xfrm>
        </p:spPr>
        <p:txBody>
          <a:bodyPr>
            <a:normAutofit fontScale="90000"/>
          </a:bodyPr>
          <a:lstStyle/>
          <a:p>
            <a:r>
              <a:rPr lang="en-US" b="1" dirty="0" err="1"/>
              <a:t>Problemas</a:t>
            </a:r>
            <a:r>
              <a:rPr lang="en-US" b="1" dirty="0"/>
              <a:t> de </a:t>
            </a:r>
            <a:r>
              <a:rPr lang="en-US" b="1" dirty="0" err="1"/>
              <a:t>inventario</a:t>
            </a:r>
            <a:r>
              <a:rPr lang="en-US" b="1" dirty="0"/>
              <a:t> </a:t>
            </a:r>
            <a:r>
              <a:rPr lang="en-US" b="1" dirty="0" err="1"/>
              <a:t>independientemente</a:t>
            </a:r>
            <a:r>
              <a:rPr lang="en-US" b="1" dirty="0"/>
              <a:t> de la </a:t>
            </a:r>
            <a:r>
              <a:rPr lang="en-US" b="1" dirty="0" err="1"/>
              <a:t>edad</a:t>
            </a:r>
            <a:endParaRPr lang="en-US" sz="1400" b="1" i="1" dirty="0"/>
          </a:p>
        </p:txBody>
      </p:sp>
      <p:graphicFrame>
        <p:nvGraphicFramePr>
          <p:cNvPr id="3" name="Content Placeholder 3"/>
          <p:cNvGraphicFramePr>
            <a:graphicFrameLocks noGrp="1"/>
          </p:cNvGraphicFramePr>
          <p:nvPr>
            <p:ph sz="quarter" idx="1"/>
            <p:extLst>
              <p:ext uri="{D42A27DB-BD31-4B8C-83A1-F6EECF244321}">
                <p14:modId xmlns:p14="http://schemas.microsoft.com/office/powerpoint/2010/main" val="1928835311"/>
              </p:ext>
            </p:extLst>
          </p:nvPr>
        </p:nvGraphicFramePr>
        <p:xfrm>
          <a:off x="-72516" y="380484"/>
          <a:ext cx="9469052" cy="4531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43508" y="4642401"/>
            <a:ext cx="2859116" cy="323165"/>
          </a:xfrm>
          <a:prstGeom prst="rect">
            <a:avLst/>
          </a:prstGeom>
          <a:noFill/>
        </p:spPr>
        <p:txBody>
          <a:bodyPr wrap="none" rtlCol="0">
            <a:spAutoFit/>
          </a:bodyPr>
          <a:lstStyle/>
          <a:p>
            <a:r>
              <a:rPr lang="en-US" sz="1500" i="1" dirty="0">
                <a:latin typeface="Garamond" panose="02020404030301010803" pitchFamily="18" charset="0"/>
              </a:rPr>
              <a:t>2016 Profile of Home Buyers and Sellers</a:t>
            </a:r>
          </a:p>
        </p:txBody>
      </p:sp>
    </p:spTree>
    <p:extLst>
      <p:ext uri="{BB962C8B-B14F-4D97-AF65-F5344CB8AC3E}">
        <p14:creationId xmlns:p14="http://schemas.microsoft.com/office/powerpoint/2010/main" val="136256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464" y="51470"/>
            <a:ext cx="8665016" cy="857250"/>
          </a:xfrm>
        </p:spPr>
        <p:txBody>
          <a:bodyPr>
            <a:normAutofit/>
          </a:bodyPr>
          <a:lstStyle/>
          <a:p>
            <a:r>
              <a:rPr lang="en-US" b="1" dirty="0" err="1"/>
              <a:t>Vivienda</a:t>
            </a:r>
            <a:r>
              <a:rPr lang="en-US" b="1" dirty="0"/>
              <a:t> </a:t>
            </a:r>
            <a:r>
              <a:rPr lang="en-US" b="1" dirty="0" err="1"/>
              <a:t>alcanzable</a:t>
            </a:r>
            <a:r>
              <a:rPr lang="en-US" b="1" dirty="0"/>
              <a:t>, un </a:t>
            </a:r>
            <a:r>
              <a:rPr lang="en-US" b="1" dirty="0" err="1"/>
              <a:t>problema</a:t>
            </a:r>
            <a:r>
              <a:rPr lang="en-US" b="1" dirty="0"/>
              <a:t> que </a:t>
            </a:r>
            <a:r>
              <a:rPr lang="en-US" b="1" dirty="0" err="1"/>
              <a:t>crece</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79406223"/>
              </p:ext>
            </p:extLst>
          </p:nvPr>
        </p:nvGraphicFramePr>
        <p:xfrm>
          <a:off x="575556" y="908720"/>
          <a:ext cx="8111244" cy="31391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243887" y="4658752"/>
            <a:ext cx="1896264" cy="323165"/>
          </a:xfrm>
          <a:prstGeom prst="rect">
            <a:avLst/>
          </a:prstGeom>
          <a:noFill/>
        </p:spPr>
        <p:txBody>
          <a:bodyPr wrap="square" rtlCol="0">
            <a:spAutoFit/>
          </a:bodyPr>
          <a:lstStyle/>
          <a:p>
            <a:r>
              <a:rPr lang="en-US" sz="1500" i="1" dirty="0">
                <a:latin typeface="Garamond" panose="02020404030301010803" pitchFamily="18" charset="0"/>
              </a:rPr>
              <a:t>Q2 HOME 2017</a:t>
            </a:r>
          </a:p>
        </p:txBody>
      </p:sp>
    </p:spTree>
    <p:extLst>
      <p:ext uri="{BB962C8B-B14F-4D97-AF65-F5344CB8AC3E}">
        <p14:creationId xmlns:p14="http://schemas.microsoft.com/office/powerpoint/2010/main" val="2689245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1209" y="49378"/>
            <a:ext cx="6639791" cy="857250"/>
          </a:xfrm>
        </p:spPr>
        <p:txBody>
          <a:bodyPr>
            <a:normAutofit/>
          </a:bodyPr>
          <a:lstStyle/>
          <a:p>
            <a:r>
              <a:rPr lang="en-US" b="1" dirty="0" err="1"/>
              <a:t>Retos</a:t>
            </a:r>
            <a:r>
              <a:rPr lang="en-US" b="1" dirty="0"/>
              <a:t> de la </a:t>
            </a:r>
            <a:r>
              <a:rPr lang="en-US" b="1" dirty="0" err="1"/>
              <a:t>generación</a:t>
            </a:r>
            <a:r>
              <a:rPr lang="en-US" b="1" dirty="0"/>
              <a:t> Millennial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3359120"/>
              </p:ext>
            </p:extLst>
          </p:nvPr>
        </p:nvGraphicFramePr>
        <p:xfrm>
          <a:off x="215516" y="699542"/>
          <a:ext cx="8568952"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70674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1611298622"/>
              </p:ext>
            </p:extLst>
          </p:nvPr>
        </p:nvGraphicFramePr>
        <p:xfrm>
          <a:off x="593558" y="735546"/>
          <a:ext cx="7956884" cy="342038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0"/>
            <a:ext cx="9144000" cy="857250"/>
          </a:xfrm>
        </p:spPr>
        <p:txBody>
          <a:bodyPr>
            <a:normAutofit/>
          </a:bodyPr>
          <a:lstStyle/>
          <a:p>
            <a:r>
              <a:rPr lang="en-US" sz="2800" b="1" dirty="0" err="1"/>
              <a:t>Crecimiento</a:t>
            </a:r>
            <a:r>
              <a:rPr lang="en-US" sz="2800" b="1" dirty="0"/>
              <a:t> </a:t>
            </a:r>
            <a:r>
              <a:rPr lang="en-US" sz="2800" b="1" dirty="0" err="1"/>
              <a:t>contenido</a:t>
            </a:r>
            <a:r>
              <a:rPr lang="en-US" sz="2800" b="1" dirty="0"/>
              <a:t> del </a:t>
            </a:r>
            <a:r>
              <a:rPr lang="en-US" sz="2800" b="1" dirty="0" err="1"/>
              <a:t>nuevo</a:t>
            </a:r>
            <a:r>
              <a:rPr lang="en-US" sz="2800" b="1" dirty="0"/>
              <a:t> comprador de </a:t>
            </a:r>
            <a:r>
              <a:rPr lang="en-US" sz="2800" b="1" dirty="0" err="1"/>
              <a:t>vivienda</a:t>
            </a:r>
            <a:endParaRPr lang="en-US" sz="2800" b="1" dirty="0"/>
          </a:p>
        </p:txBody>
      </p:sp>
      <p:sp>
        <p:nvSpPr>
          <p:cNvPr id="4" name="TextBox 3"/>
          <p:cNvSpPr txBox="1"/>
          <p:nvPr/>
        </p:nvSpPr>
        <p:spPr>
          <a:xfrm>
            <a:off x="395536" y="4579538"/>
            <a:ext cx="2451953" cy="323165"/>
          </a:xfrm>
          <a:prstGeom prst="rect">
            <a:avLst/>
          </a:prstGeom>
          <a:noFill/>
        </p:spPr>
        <p:txBody>
          <a:bodyPr wrap="none" rtlCol="0">
            <a:spAutoFit/>
          </a:bodyPr>
          <a:lstStyle/>
          <a:p>
            <a:r>
              <a:rPr lang="en-US" sz="1500" i="1" dirty="0">
                <a:latin typeface="Garamond" panose="02020404030301010803" pitchFamily="18" charset="0"/>
              </a:rPr>
              <a:t>Profile of Home Buyers and Sellers</a:t>
            </a:r>
          </a:p>
        </p:txBody>
      </p:sp>
      <p:sp>
        <p:nvSpPr>
          <p:cNvPr id="6" name="TextBox 5"/>
          <p:cNvSpPr txBox="1"/>
          <p:nvPr/>
        </p:nvSpPr>
        <p:spPr>
          <a:xfrm>
            <a:off x="1073651" y="2718087"/>
            <a:ext cx="7292702" cy="369332"/>
          </a:xfrm>
          <a:prstGeom prst="rect">
            <a:avLst/>
          </a:prstGeom>
          <a:noFill/>
        </p:spPr>
        <p:txBody>
          <a:bodyPr wrap="none" rtlCol="0">
            <a:spAutoFit/>
          </a:bodyPr>
          <a:lstStyle/>
          <a:p>
            <a:r>
              <a:rPr lang="en-US" sz="1800" b="1" dirty="0">
                <a:latin typeface="Garamond" panose="02020404030301010803" pitchFamily="18" charset="0"/>
              </a:rPr>
              <a:t>La </a:t>
            </a:r>
            <a:r>
              <a:rPr lang="en-US" sz="1800" b="1" dirty="0" err="1">
                <a:latin typeface="Garamond" panose="02020404030301010803" pitchFamily="18" charset="0"/>
              </a:rPr>
              <a:t>tasa</a:t>
            </a:r>
            <a:r>
              <a:rPr lang="en-US" sz="1800" b="1" dirty="0">
                <a:latin typeface="Garamond" panose="02020404030301010803" pitchFamily="18" charset="0"/>
              </a:rPr>
              <a:t> </a:t>
            </a:r>
            <a:r>
              <a:rPr lang="en-US" sz="1800" b="1" dirty="0" err="1">
                <a:latin typeface="Garamond" panose="02020404030301010803" pitchFamily="18" charset="0"/>
              </a:rPr>
              <a:t>historica</a:t>
            </a:r>
            <a:r>
              <a:rPr lang="en-US" sz="1800" b="1" dirty="0">
                <a:latin typeface="Garamond" panose="02020404030301010803" pitchFamily="18" charset="0"/>
              </a:rPr>
              <a:t> </a:t>
            </a:r>
            <a:r>
              <a:rPr lang="en-US" sz="1800" b="1" dirty="0" err="1">
                <a:latin typeface="Garamond" panose="02020404030301010803" pitchFamily="18" charset="0"/>
              </a:rPr>
              <a:t>es</a:t>
            </a:r>
            <a:r>
              <a:rPr lang="en-US" sz="1800" b="1" dirty="0">
                <a:latin typeface="Garamond" panose="02020404030301010803" pitchFamily="18" charset="0"/>
              </a:rPr>
              <a:t> del 40% entre </a:t>
            </a:r>
            <a:r>
              <a:rPr lang="en-US" sz="1800" b="1" dirty="0" err="1">
                <a:latin typeface="Garamond" panose="02020404030301010803" pitchFamily="18" charset="0"/>
              </a:rPr>
              <a:t>los</a:t>
            </a:r>
            <a:r>
              <a:rPr lang="en-US" sz="1800" b="1" dirty="0">
                <a:latin typeface="Garamond" panose="02020404030301010803" pitchFamily="18" charset="0"/>
              </a:rPr>
              <a:t> </a:t>
            </a:r>
            <a:r>
              <a:rPr lang="en-US" sz="1800" b="1" dirty="0" err="1">
                <a:latin typeface="Garamond" panose="02020404030301010803" pitchFamily="18" charset="0"/>
              </a:rPr>
              <a:t>compradores</a:t>
            </a:r>
            <a:r>
              <a:rPr lang="en-US" sz="1800" b="1" dirty="0">
                <a:latin typeface="Garamond" panose="02020404030301010803" pitchFamily="18" charset="0"/>
              </a:rPr>
              <a:t> de </a:t>
            </a:r>
            <a:r>
              <a:rPr lang="en-US" sz="1800" b="1" dirty="0" err="1">
                <a:latin typeface="Garamond" panose="02020404030301010803" pitchFamily="18" charset="0"/>
              </a:rPr>
              <a:t>primera</a:t>
            </a:r>
            <a:r>
              <a:rPr lang="en-US" sz="1800" b="1" dirty="0">
                <a:latin typeface="Garamond" panose="02020404030301010803" pitchFamily="18" charset="0"/>
              </a:rPr>
              <a:t> </a:t>
            </a:r>
            <a:r>
              <a:rPr lang="en-US" sz="1800" b="1" dirty="0" err="1">
                <a:latin typeface="Garamond" panose="02020404030301010803" pitchFamily="18" charset="0"/>
              </a:rPr>
              <a:t>residencia</a:t>
            </a:r>
            <a:endParaRPr lang="en-US" sz="1800" b="1" dirty="0">
              <a:latin typeface="Garamond" panose="02020404030301010803" pitchFamily="18" charset="0"/>
            </a:endParaRPr>
          </a:p>
        </p:txBody>
      </p:sp>
    </p:spTree>
    <p:extLst>
      <p:ext uri="{BB962C8B-B14F-4D97-AF65-F5344CB8AC3E}">
        <p14:creationId xmlns:p14="http://schemas.microsoft.com/office/powerpoint/2010/main" val="2108595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880" y="58316"/>
            <a:ext cx="8229600" cy="857250"/>
          </a:xfrm>
        </p:spPr>
        <p:txBody>
          <a:bodyPr>
            <a:normAutofit fontScale="90000"/>
          </a:bodyPr>
          <a:lstStyle/>
          <a:p>
            <a:r>
              <a:rPr lang="en-US" b="1" dirty="0" err="1"/>
              <a:t>Dificultad</a:t>
            </a:r>
            <a:r>
              <a:rPr lang="en-US" b="1" dirty="0"/>
              <a:t> de </a:t>
            </a:r>
            <a:r>
              <a:rPr lang="en-US" b="1" dirty="0" err="1"/>
              <a:t>ahorro</a:t>
            </a:r>
            <a:r>
              <a:rPr lang="en-US" b="1" dirty="0"/>
              <a:t> para el </a:t>
            </a:r>
            <a:r>
              <a:rPr lang="en-US" b="1" dirty="0" err="1"/>
              <a:t>pago</a:t>
            </a:r>
            <a:r>
              <a:rPr lang="en-US" b="1" dirty="0"/>
              <a:t> de la entrada</a:t>
            </a:r>
          </a:p>
        </p:txBody>
      </p:sp>
      <p:graphicFrame>
        <p:nvGraphicFramePr>
          <p:cNvPr id="4" name="Content Placeholder 8"/>
          <p:cNvGraphicFramePr>
            <a:graphicFrameLocks noGrp="1"/>
          </p:cNvGraphicFramePr>
          <p:nvPr>
            <p:ph sz="half" idx="4294967295"/>
            <p:extLst>
              <p:ext uri="{D42A27DB-BD31-4B8C-83A1-F6EECF244321}">
                <p14:modId xmlns:p14="http://schemas.microsoft.com/office/powerpoint/2010/main" val="3081325941"/>
              </p:ext>
            </p:extLst>
          </p:nvPr>
        </p:nvGraphicFramePr>
        <p:xfrm>
          <a:off x="681914" y="915566"/>
          <a:ext cx="7560840" cy="327636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0" y="4820335"/>
            <a:ext cx="2451953" cy="323165"/>
          </a:xfrm>
          <a:prstGeom prst="rect">
            <a:avLst/>
          </a:prstGeom>
          <a:noFill/>
        </p:spPr>
        <p:txBody>
          <a:bodyPr wrap="none" rtlCol="0">
            <a:spAutoFit/>
          </a:bodyPr>
          <a:lstStyle/>
          <a:p>
            <a:r>
              <a:rPr lang="en-US" sz="1500" i="1" dirty="0">
                <a:latin typeface="Garamond" panose="02020404030301010803" pitchFamily="18" charset="0"/>
              </a:rPr>
              <a:t>Profile of Home Buyers and Sellers</a:t>
            </a:r>
          </a:p>
        </p:txBody>
      </p:sp>
    </p:spTree>
    <p:extLst>
      <p:ext uri="{BB962C8B-B14F-4D97-AF65-F5344CB8AC3E}">
        <p14:creationId xmlns:p14="http://schemas.microsoft.com/office/powerpoint/2010/main" val="3316454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hcglobal.org/wp-content/uploads/2017/05/IHC-Global-square-logo-191x76.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35596" y="4441007"/>
            <a:ext cx="1152128" cy="45843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935596" y="555526"/>
            <a:ext cx="4194208" cy="3492388"/>
          </a:xfrm>
          <a:prstGeom prst="rect">
            <a:avLst/>
          </a:prstGeom>
        </p:spPr>
      </p:pic>
      <p:sp>
        <p:nvSpPr>
          <p:cNvPr id="7" name="TextBox 6"/>
          <p:cNvSpPr txBox="1"/>
          <p:nvPr/>
        </p:nvSpPr>
        <p:spPr>
          <a:xfrm>
            <a:off x="5328084" y="739606"/>
            <a:ext cx="3492388" cy="2677656"/>
          </a:xfrm>
          <a:prstGeom prst="rect">
            <a:avLst/>
          </a:prstGeom>
          <a:noFill/>
        </p:spPr>
        <p:txBody>
          <a:bodyPr wrap="square" rtlCol="0">
            <a:spAutoFit/>
          </a:bodyPr>
          <a:lstStyle/>
          <a:p>
            <a:pPr algn="ctr"/>
            <a:r>
              <a:rPr lang="en-US" b="1" dirty="0">
                <a:solidFill>
                  <a:srgbClr val="002060"/>
                </a:solidFill>
                <a:latin typeface="+mj-lt"/>
              </a:rPr>
              <a:t>SIN TIEMPO QUE PERDER</a:t>
            </a:r>
          </a:p>
          <a:p>
            <a:endParaRPr lang="en-US" b="1" dirty="0">
              <a:solidFill>
                <a:srgbClr val="002060"/>
              </a:solidFill>
              <a:latin typeface="+mj-lt"/>
            </a:endParaRPr>
          </a:p>
          <a:p>
            <a:r>
              <a:rPr lang="en-US" sz="2000" b="1" dirty="0" err="1">
                <a:solidFill>
                  <a:schemeClr val="tx2">
                    <a:lumMod val="75000"/>
                  </a:schemeClr>
                </a:solidFill>
              </a:rPr>
              <a:t>Aplicando</a:t>
            </a:r>
            <a:r>
              <a:rPr lang="en-US" sz="2000" b="1" dirty="0">
                <a:solidFill>
                  <a:schemeClr val="tx2">
                    <a:lumMod val="75000"/>
                  </a:schemeClr>
                </a:solidFill>
              </a:rPr>
              <a:t> las </a:t>
            </a:r>
            <a:r>
              <a:rPr lang="en-US" sz="2000" b="1" dirty="0" err="1">
                <a:solidFill>
                  <a:schemeClr val="tx2">
                    <a:lumMod val="75000"/>
                  </a:schemeClr>
                </a:solidFill>
              </a:rPr>
              <a:t>lecciones</a:t>
            </a:r>
            <a:r>
              <a:rPr lang="en-US" sz="2000" b="1" dirty="0">
                <a:solidFill>
                  <a:schemeClr val="tx2">
                    <a:lumMod val="75000"/>
                  </a:schemeClr>
                </a:solidFill>
              </a:rPr>
              <a:t> </a:t>
            </a:r>
            <a:r>
              <a:rPr lang="en-US" sz="2000" b="1" dirty="0" err="1">
                <a:solidFill>
                  <a:schemeClr val="tx2">
                    <a:lumMod val="75000"/>
                  </a:schemeClr>
                </a:solidFill>
              </a:rPr>
              <a:t>aprendidas</a:t>
            </a:r>
            <a:r>
              <a:rPr lang="en-US" sz="2000" b="1" dirty="0">
                <a:solidFill>
                  <a:schemeClr val="tx2">
                    <a:lumMod val="75000"/>
                  </a:schemeClr>
                </a:solidFill>
              </a:rPr>
              <a:t> </a:t>
            </a:r>
            <a:r>
              <a:rPr lang="en-US" sz="2000" b="1" dirty="0" err="1">
                <a:solidFill>
                  <a:schemeClr val="tx2">
                    <a:lumMod val="75000"/>
                  </a:schemeClr>
                </a:solidFill>
              </a:rPr>
              <a:t>en</a:t>
            </a:r>
            <a:r>
              <a:rPr lang="en-US" sz="2000" b="1" dirty="0">
                <a:solidFill>
                  <a:schemeClr val="tx2">
                    <a:lumMod val="75000"/>
                  </a:schemeClr>
                </a:solidFill>
              </a:rPr>
              <a:t> </a:t>
            </a:r>
            <a:r>
              <a:rPr lang="en-US" sz="2000" b="1" dirty="0" err="1">
                <a:solidFill>
                  <a:schemeClr val="tx2">
                    <a:lumMod val="75000"/>
                  </a:schemeClr>
                </a:solidFill>
              </a:rPr>
              <a:t>más</a:t>
            </a:r>
            <a:r>
              <a:rPr lang="en-US" sz="2000" b="1" dirty="0">
                <a:solidFill>
                  <a:schemeClr val="tx2">
                    <a:lumMod val="75000"/>
                  </a:schemeClr>
                </a:solidFill>
              </a:rPr>
              <a:t> de 50 </a:t>
            </a:r>
            <a:r>
              <a:rPr lang="en-US" sz="2000" b="1" dirty="0" err="1">
                <a:solidFill>
                  <a:schemeClr val="tx2">
                    <a:lumMod val="75000"/>
                  </a:schemeClr>
                </a:solidFill>
              </a:rPr>
              <a:t>anos</a:t>
            </a:r>
            <a:r>
              <a:rPr lang="en-US" sz="2000" b="1" dirty="0">
                <a:solidFill>
                  <a:schemeClr val="tx2">
                    <a:lumMod val="75000"/>
                  </a:schemeClr>
                </a:solidFill>
              </a:rPr>
              <a:t> de </a:t>
            </a:r>
            <a:r>
              <a:rPr lang="en-US" sz="2000" b="1" dirty="0" err="1">
                <a:solidFill>
                  <a:schemeClr val="tx2">
                    <a:lumMod val="75000"/>
                  </a:schemeClr>
                </a:solidFill>
              </a:rPr>
              <a:t>politicas</a:t>
            </a:r>
            <a:r>
              <a:rPr lang="en-US" sz="2000" b="1" dirty="0">
                <a:solidFill>
                  <a:schemeClr val="tx2">
                    <a:lumMod val="75000"/>
                  </a:schemeClr>
                </a:solidFill>
              </a:rPr>
              <a:t> de </a:t>
            </a:r>
            <a:r>
              <a:rPr lang="en-US" sz="2000" b="1" dirty="0" err="1">
                <a:solidFill>
                  <a:schemeClr val="tx2">
                    <a:lumMod val="75000"/>
                  </a:schemeClr>
                </a:solidFill>
              </a:rPr>
              <a:t>vivienda</a:t>
            </a:r>
            <a:r>
              <a:rPr lang="en-US" sz="2000" b="1" dirty="0">
                <a:solidFill>
                  <a:schemeClr val="tx2">
                    <a:lumMod val="75000"/>
                  </a:schemeClr>
                </a:solidFill>
              </a:rPr>
              <a:t> </a:t>
            </a:r>
            <a:r>
              <a:rPr lang="en-US" sz="2000" b="1" dirty="0" err="1">
                <a:solidFill>
                  <a:schemeClr val="tx2">
                    <a:lumMod val="75000"/>
                  </a:schemeClr>
                </a:solidFill>
              </a:rPr>
              <a:t>en</a:t>
            </a:r>
            <a:r>
              <a:rPr lang="en-US" sz="2000" b="1" dirty="0">
                <a:solidFill>
                  <a:schemeClr val="tx2">
                    <a:lumMod val="75000"/>
                  </a:schemeClr>
                </a:solidFill>
              </a:rPr>
              <a:t> </a:t>
            </a:r>
            <a:r>
              <a:rPr lang="en-US" sz="2000" b="1" dirty="0" err="1">
                <a:solidFill>
                  <a:schemeClr val="tx2">
                    <a:lumMod val="75000"/>
                  </a:schemeClr>
                </a:solidFill>
              </a:rPr>
              <a:t>Latinoamerica</a:t>
            </a:r>
            <a:r>
              <a:rPr lang="en-US" sz="2000" b="1" dirty="0">
                <a:solidFill>
                  <a:schemeClr val="tx2">
                    <a:lumMod val="75000"/>
                  </a:schemeClr>
                </a:solidFill>
              </a:rPr>
              <a:t> a </a:t>
            </a:r>
            <a:r>
              <a:rPr lang="en-US" sz="2000" b="1" dirty="0" err="1">
                <a:solidFill>
                  <a:schemeClr val="tx2">
                    <a:lumMod val="75000"/>
                  </a:schemeClr>
                </a:solidFill>
              </a:rPr>
              <a:t>paises</a:t>
            </a:r>
            <a:r>
              <a:rPr lang="en-US" sz="2000" b="1" dirty="0">
                <a:solidFill>
                  <a:schemeClr val="tx2">
                    <a:lumMod val="75000"/>
                  </a:schemeClr>
                </a:solidFill>
              </a:rPr>
              <a:t> </a:t>
            </a:r>
            <a:r>
              <a:rPr lang="es-ES" sz="2000" b="1" dirty="0" err="1">
                <a:solidFill>
                  <a:schemeClr val="tx2">
                    <a:lumMod val="75000"/>
                  </a:schemeClr>
                </a:solidFill>
              </a:rPr>
              <a:t>rapídamente</a:t>
            </a:r>
            <a:r>
              <a:rPr lang="es-ES" sz="2000" b="1" dirty="0">
                <a:solidFill>
                  <a:schemeClr val="tx2">
                    <a:lumMod val="75000"/>
                  </a:schemeClr>
                </a:solidFill>
              </a:rPr>
              <a:t> </a:t>
            </a:r>
            <a:r>
              <a:rPr lang="en-US" sz="2000" b="1" dirty="0" err="1">
                <a:solidFill>
                  <a:schemeClr val="tx2">
                    <a:lumMod val="75000"/>
                  </a:schemeClr>
                </a:solidFill>
              </a:rPr>
              <a:t>urbanizados</a:t>
            </a:r>
            <a:r>
              <a:rPr lang="en-US" sz="2000" b="1" dirty="0">
                <a:solidFill>
                  <a:schemeClr val="tx2">
                    <a:lumMod val="75000"/>
                  </a:schemeClr>
                </a:solidFill>
              </a:rPr>
              <a:t>.</a:t>
            </a:r>
          </a:p>
        </p:txBody>
      </p:sp>
    </p:spTree>
    <p:extLst>
      <p:ext uri="{BB962C8B-B14F-4D97-AF65-F5344CB8AC3E}">
        <p14:creationId xmlns:p14="http://schemas.microsoft.com/office/powerpoint/2010/main" val="3769950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0471"/>
            <a:ext cx="8964488" cy="857250"/>
          </a:xfrm>
        </p:spPr>
        <p:txBody>
          <a:bodyPr>
            <a:noAutofit/>
          </a:bodyPr>
          <a:lstStyle/>
          <a:p>
            <a:r>
              <a:rPr lang="en-US" sz="2600" b="1" dirty="0"/>
              <a:t>No </a:t>
            </a:r>
            <a:r>
              <a:rPr lang="en-US" sz="2600" b="1" dirty="0" err="1"/>
              <a:t>Propietarios</a:t>
            </a:r>
            <a:r>
              <a:rPr lang="en-US" sz="2600" b="1" dirty="0"/>
              <a:t>: la </a:t>
            </a:r>
            <a:r>
              <a:rPr lang="en-US" sz="2600" b="1" dirty="0" err="1"/>
              <a:t>deuda</a:t>
            </a:r>
            <a:r>
              <a:rPr lang="en-US" sz="2600" b="1" dirty="0"/>
              <a:t> </a:t>
            </a:r>
            <a:r>
              <a:rPr lang="en-US" sz="2600" b="1" dirty="0" err="1"/>
              <a:t>estudiantil</a:t>
            </a:r>
            <a:r>
              <a:rPr lang="en-US" sz="2600" b="1" dirty="0"/>
              <a:t> </a:t>
            </a:r>
            <a:r>
              <a:rPr lang="en-US" sz="2600" b="1" dirty="0" err="1"/>
              <a:t>retrasa</a:t>
            </a:r>
            <a:r>
              <a:rPr lang="en-US" sz="2600" b="1" dirty="0"/>
              <a:t> la </a:t>
            </a:r>
            <a:r>
              <a:rPr lang="en-US" sz="2600" b="1" dirty="0" err="1"/>
              <a:t>compra</a:t>
            </a:r>
            <a:r>
              <a:rPr lang="en-US" sz="2600" b="1" dirty="0"/>
              <a:t> de </a:t>
            </a:r>
            <a:r>
              <a:rPr lang="en-US" sz="2600" b="1" dirty="0" err="1"/>
              <a:t>vivienda</a:t>
            </a:r>
            <a:r>
              <a:rPr lang="en-US" sz="2600" b="1" dirty="0"/>
              <a:t> </a:t>
            </a:r>
            <a:r>
              <a:rPr lang="en-US" sz="2600" b="1" dirty="0" err="1"/>
              <a:t>por</a:t>
            </a:r>
            <a:r>
              <a:rPr lang="en-US" sz="2600" b="1" dirty="0"/>
              <a:t> 5 </a:t>
            </a:r>
            <a:r>
              <a:rPr lang="en-US" sz="2600" b="1" dirty="0" err="1"/>
              <a:t>años</a:t>
            </a:r>
            <a:endParaRPr lang="en-US" sz="2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8164023"/>
              </p:ext>
            </p:extLst>
          </p:nvPr>
        </p:nvGraphicFramePr>
        <p:xfrm>
          <a:off x="71500" y="843558"/>
          <a:ext cx="8964996" cy="363640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8661" y="4820335"/>
            <a:ext cx="3205301" cy="323165"/>
          </a:xfrm>
          <a:prstGeom prst="rect">
            <a:avLst/>
          </a:prstGeom>
          <a:noFill/>
        </p:spPr>
        <p:txBody>
          <a:bodyPr wrap="none" rtlCol="0">
            <a:spAutoFit/>
          </a:bodyPr>
          <a:lstStyle/>
          <a:p>
            <a:r>
              <a:rPr lang="en-US" sz="1500" i="1" dirty="0">
                <a:latin typeface="Garamond" panose="02020404030301010803" pitchFamily="18" charset="0"/>
              </a:rPr>
              <a:t>2016 Student Loan Debt and Housing Report</a:t>
            </a:r>
          </a:p>
        </p:txBody>
      </p:sp>
    </p:spTree>
    <p:extLst>
      <p:ext uri="{BB962C8B-B14F-4D97-AF65-F5344CB8AC3E}">
        <p14:creationId xmlns:p14="http://schemas.microsoft.com/office/powerpoint/2010/main" val="2200828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868333970"/>
              </p:ext>
            </p:extLst>
          </p:nvPr>
        </p:nvGraphicFramePr>
        <p:xfrm>
          <a:off x="-252536" y="567740"/>
          <a:ext cx="9469052" cy="457576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107504" y="73536"/>
            <a:ext cx="8857368" cy="553998"/>
          </a:xfrm>
          <a:prstGeom prst="rect">
            <a:avLst/>
          </a:prstGeom>
        </p:spPr>
        <p:txBody>
          <a:bodyPr wrap="square">
            <a:spAutoFit/>
          </a:bodyPr>
          <a:lstStyle/>
          <a:p>
            <a:pPr algn="ctr">
              <a:defRPr sz="1200" b="1" i="0" u="none" strike="noStrike" kern="1200" baseline="0">
                <a:solidFill>
                  <a:prstClr val="black"/>
                </a:solidFill>
                <a:latin typeface="+mn-lt"/>
                <a:ea typeface="+mn-ea"/>
                <a:cs typeface="+mn-cs"/>
              </a:defRPr>
            </a:pPr>
            <a:r>
              <a:rPr lang="en-US" sz="3000" b="1" dirty="0">
                <a:solidFill>
                  <a:prstClr val="black"/>
                </a:solidFill>
                <a:latin typeface="Garamond" panose="02020404030301010803" pitchFamily="18" charset="0"/>
              </a:rPr>
              <a:t>El comprador </a:t>
            </a:r>
            <a:r>
              <a:rPr lang="en-US" sz="3000" b="1" dirty="0" err="1">
                <a:solidFill>
                  <a:prstClr val="black"/>
                </a:solidFill>
                <a:latin typeface="Garamond" panose="02020404030301010803" pitchFamily="18" charset="0"/>
              </a:rPr>
              <a:t>por</a:t>
            </a:r>
            <a:r>
              <a:rPr lang="en-US" sz="3000" b="1" dirty="0">
                <a:solidFill>
                  <a:prstClr val="black"/>
                </a:solidFill>
                <a:latin typeface="Garamond" panose="02020404030301010803" pitchFamily="18" charset="0"/>
              </a:rPr>
              <a:t> </a:t>
            </a:r>
            <a:r>
              <a:rPr lang="en-US" sz="3000" b="1" dirty="0" err="1">
                <a:solidFill>
                  <a:prstClr val="black"/>
                </a:solidFill>
                <a:latin typeface="Garamond" panose="02020404030301010803" pitchFamily="18" charset="0"/>
              </a:rPr>
              <a:t>primera</a:t>
            </a:r>
            <a:r>
              <a:rPr lang="en-US" sz="3000" b="1" dirty="0">
                <a:solidFill>
                  <a:prstClr val="black"/>
                </a:solidFill>
                <a:latin typeface="Garamond" panose="02020404030301010803" pitchFamily="18" charset="0"/>
              </a:rPr>
              <a:t> </a:t>
            </a:r>
            <a:r>
              <a:rPr lang="en-US" sz="3000" b="1" dirty="0" err="1">
                <a:solidFill>
                  <a:prstClr val="black"/>
                </a:solidFill>
                <a:latin typeface="Garamond" panose="02020404030301010803" pitchFamily="18" charset="0"/>
              </a:rPr>
              <a:t>vez</a:t>
            </a:r>
            <a:r>
              <a:rPr lang="en-US" sz="3000" b="1" dirty="0">
                <a:solidFill>
                  <a:prstClr val="black"/>
                </a:solidFill>
                <a:latin typeface="Garamond" panose="02020404030301010803" pitchFamily="18" charset="0"/>
              </a:rPr>
              <a:t>. ¿</a:t>
            </a:r>
            <a:r>
              <a:rPr lang="en-US" sz="3000" b="1" dirty="0" err="1">
                <a:solidFill>
                  <a:prstClr val="black"/>
                </a:solidFill>
                <a:latin typeface="Garamond" panose="02020404030301010803" pitchFamily="18" charset="0"/>
              </a:rPr>
              <a:t>Cómo</a:t>
            </a:r>
            <a:r>
              <a:rPr lang="en-US" sz="3000" b="1" dirty="0">
                <a:solidFill>
                  <a:prstClr val="black"/>
                </a:solidFill>
                <a:latin typeface="Garamond" panose="02020404030301010803" pitchFamily="18" charset="0"/>
              </a:rPr>
              <a:t> </a:t>
            </a:r>
            <a:r>
              <a:rPr lang="en-US" sz="3000" b="1" dirty="0" err="1">
                <a:solidFill>
                  <a:prstClr val="black"/>
                </a:solidFill>
                <a:latin typeface="Garamond" panose="02020404030301010803" pitchFamily="18" charset="0"/>
              </a:rPr>
              <a:t>vivia</a:t>
            </a:r>
            <a:r>
              <a:rPr lang="en-US" sz="3000" b="1" dirty="0">
                <a:solidFill>
                  <a:prstClr val="black"/>
                </a:solidFill>
                <a:latin typeface="Garamond" panose="02020404030301010803" pitchFamily="18" charset="0"/>
              </a:rPr>
              <a:t>?</a:t>
            </a:r>
          </a:p>
        </p:txBody>
      </p:sp>
      <p:sp>
        <p:nvSpPr>
          <p:cNvPr id="5" name="TextBox 4"/>
          <p:cNvSpPr txBox="1"/>
          <p:nvPr/>
        </p:nvSpPr>
        <p:spPr>
          <a:xfrm>
            <a:off x="6732240" y="4848975"/>
            <a:ext cx="2451953" cy="323165"/>
          </a:xfrm>
          <a:prstGeom prst="rect">
            <a:avLst/>
          </a:prstGeom>
          <a:noFill/>
        </p:spPr>
        <p:txBody>
          <a:bodyPr wrap="none" rtlCol="0">
            <a:spAutoFit/>
          </a:bodyPr>
          <a:lstStyle/>
          <a:p>
            <a:r>
              <a:rPr lang="en-US" sz="1500" i="1" dirty="0">
                <a:latin typeface="Garamond" panose="02020404030301010803" pitchFamily="18" charset="0"/>
              </a:rPr>
              <a:t>Profile of Home Buyers and Sellers</a:t>
            </a:r>
          </a:p>
        </p:txBody>
      </p:sp>
    </p:spTree>
    <p:extLst>
      <p:ext uri="{BB962C8B-B14F-4D97-AF65-F5344CB8AC3E}">
        <p14:creationId xmlns:p14="http://schemas.microsoft.com/office/powerpoint/2010/main" val="138319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901"/>
            <a:ext cx="9144000" cy="857250"/>
          </a:xfrm>
        </p:spPr>
        <p:txBody>
          <a:bodyPr>
            <a:normAutofit fontScale="90000"/>
          </a:bodyPr>
          <a:lstStyle/>
          <a:p>
            <a:r>
              <a:rPr lang="en-US" sz="3100" b="1" dirty="0" err="1"/>
              <a:t>Tasa</a:t>
            </a:r>
            <a:r>
              <a:rPr lang="en-US" sz="3100" b="1" dirty="0"/>
              <a:t> de </a:t>
            </a:r>
            <a:r>
              <a:rPr lang="en-US" sz="3100" b="1" dirty="0" err="1"/>
              <a:t>crecimiento</a:t>
            </a:r>
            <a:r>
              <a:rPr lang="en-US" sz="3100" b="1" dirty="0"/>
              <a:t> del </a:t>
            </a:r>
            <a:r>
              <a:rPr lang="en-US" sz="3100" b="1" dirty="0" err="1"/>
              <a:t>precio</a:t>
            </a:r>
            <a:r>
              <a:rPr lang="en-US" sz="3100" b="1" dirty="0"/>
              <a:t> </a:t>
            </a:r>
            <a:br>
              <a:rPr lang="en-US" sz="3100" b="1" dirty="0"/>
            </a:br>
            <a:r>
              <a:rPr lang="en-US" sz="3100" b="1" dirty="0"/>
              <a:t>de la </a:t>
            </a:r>
            <a:r>
              <a:rPr lang="en-US" sz="3100" b="1" dirty="0" err="1"/>
              <a:t>vivienda</a:t>
            </a:r>
            <a:r>
              <a:rPr lang="en-US" sz="3100" b="1" dirty="0"/>
              <a:t> y de </a:t>
            </a:r>
            <a:r>
              <a:rPr lang="en-US" sz="3100" b="1" dirty="0" err="1"/>
              <a:t>los</a:t>
            </a:r>
            <a:r>
              <a:rPr lang="en-US" sz="3100" b="1" dirty="0"/>
              <a:t> </a:t>
            </a:r>
            <a:r>
              <a:rPr lang="en-US" sz="3100" b="1" dirty="0" err="1"/>
              <a:t>salarios</a:t>
            </a:r>
            <a:br>
              <a:rPr lang="en-US" dirty="0"/>
            </a:br>
            <a:r>
              <a:rPr lang="en-US" sz="2925" dirty="0"/>
              <a:t>(</a:t>
            </a:r>
            <a:r>
              <a:rPr lang="en-US" sz="2925" dirty="0" err="1"/>
              <a:t>Acumulado</a:t>
            </a:r>
            <a:r>
              <a:rPr lang="en-US" sz="2925" dirty="0"/>
              <a:t> de mayo a mayo)</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25252188"/>
              </p:ext>
            </p:extLst>
          </p:nvPr>
        </p:nvGraphicFramePr>
        <p:xfrm>
          <a:off x="768406" y="1200151"/>
          <a:ext cx="7607188" cy="3171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5520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97" dirty="0" err="1"/>
              <a:t>Previsión</a:t>
            </a:r>
            <a:r>
              <a:rPr lang="en-US" sz="3197" dirty="0"/>
              <a:t> </a:t>
            </a:r>
            <a:r>
              <a:rPr lang="en-US" sz="3197" dirty="0" err="1"/>
              <a:t>económica</a:t>
            </a:r>
            <a:endParaRPr lang="en-US" sz="238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7348485"/>
              </p:ext>
            </p:extLst>
          </p:nvPr>
        </p:nvGraphicFramePr>
        <p:xfrm>
          <a:off x="1539551" y="1009165"/>
          <a:ext cx="6344818" cy="3047912"/>
        </p:xfrm>
        <a:graphic>
          <a:graphicData uri="http://schemas.openxmlformats.org/drawingml/2006/table">
            <a:tbl>
              <a:tblPr firstRow="1" bandRow="1">
                <a:tableStyleId>{5C22544A-7EE6-4342-B048-85BDC9FD1C3A}</a:tableStyleId>
              </a:tblPr>
              <a:tblGrid>
                <a:gridCol w="1579534">
                  <a:extLst>
                    <a:ext uri="{9D8B030D-6E8A-4147-A177-3AD203B41FA5}">
                      <a16:colId xmlns:a16="http://schemas.microsoft.com/office/drawing/2014/main" val="20000"/>
                    </a:ext>
                  </a:extLst>
                </a:gridCol>
                <a:gridCol w="1191321">
                  <a:extLst>
                    <a:ext uri="{9D8B030D-6E8A-4147-A177-3AD203B41FA5}">
                      <a16:colId xmlns:a16="http://schemas.microsoft.com/office/drawing/2014/main" val="20002"/>
                    </a:ext>
                  </a:extLst>
                </a:gridCol>
                <a:gridCol w="1053682">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gridCol w="1296145">
                  <a:extLst>
                    <a:ext uri="{9D8B030D-6E8A-4147-A177-3AD203B41FA5}">
                      <a16:colId xmlns:a16="http://schemas.microsoft.com/office/drawing/2014/main" val="2649918835"/>
                    </a:ext>
                  </a:extLst>
                </a:gridCol>
              </a:tblGrid>
              <a:tr h="1010999">
                <a:tc>
                  <a:txBody>
                    <a:bodyPr/>
                    <a:lstStyle/>
                    <a:p>
                      <a:endParaRPr lang="en-US" sz="1400" dirty="0"/>
                    </a:p>
                  </a:txBody>
                  <a:tcPr marL="90651" marR="90651" marT="33995" marB="33995"/>
                </a:tc>
                <a:tc>
                  <a:txBody>
                    <a:bodyPr/>
                    <a:lstStyle/>
                    <a:p>
                      <a:pPr algn="ctr"/>
                      <a:r>
                        <a:rPr lang="en-US" sz="2100" dirty="0"/>
                        <a:t>2015</a:t>
                      </a:r>
                    </a:p>
                  </a:txBody>
                  <a:tcPr marL="90651" marR="90651" marT="33995" marB="33995"/>
                </a:tc>
                <a:tc>
                  <a:txBody>
                    <a:bodyPr/>
                    <a:lstStyle/>
                    <a:p>
                      <a:pPr algn="ctr"/>
                      <a:r>
                        <a:rPr lang="en-US" sz="2100" dirty="0"/>
                        <a:t>2016 </a:t>
                      </a:r>
                    </a:p>
                  </a:txBody>
                  <a:tcPr marL="90651" marR="90651" marT="33995" marB="33995"/>
                </a:tc>
                <a:tc>
                  <a:txBody>
                    <a:bodyPr/>
                    <a:lstStyle/>
                    <a:p>
                      <a:pPr algn="ctr"/>
                      <a:r>
                        <a:rPr lang="en-US" sz="2100" dirty="0"/>
                        <a:t>2017</a:t>
                      </a:r>
                    </a:p>
                    <a:p>
                      <a:pPr algn="ctr"/>
                      <a:r>
                        <a:rPr lang="en-US" sz="2100" dirty="0" err="1"/>
                        <a:t>Previsión</a:t>
                      </a:r>
                      <a:endParaRPr lang="en-US" sz="2100" dirty="0"/>
                    </a:p>
                  </a:txBody>
                  <a:tcPr marL="90651" marR="90651" marT="33995" marB="33995"/>
                </a:tc>
                <a:tc>
                  <a:txBody>
                    <a:bodyPr/>
                    <a:lstStyle/>
                    <a:p>
                      <a:pPr algn="ctr"/>
                      <a:r>
                        <a:rPr lang="en-US" sz="2100" dirty="0"/>
                        <a:t>2018 </a:t>
                      </a:r>
                    </a:p>
                    <a:p>
                      <a:pPr algn="ctr"/>
                      <a:r>
                        <a:rPr lang="en-US" sz="2100" dirty="0" err="1"/>
                        <a:t>Previsión</a:t>
                      </a:r>
                      <a:endParaRPr lang="en-US" sz="2100" dirty="0"/>
                    </a:p>
                  </a:txBody>
                  <a:tcPr marL="90651" marR="90651" marT="33995" marB="33995"/>
                </a:tc>
                <a:extLst>
                  <a:ext uri="{0D108BD9-81ED-4DB2-BD59-A6C34878D82A}">
                    <a16:rowId xmlns:a16="http://schemas.microsoft.com/office/drawing/2014/main" val="10000"/>
                  </a:ext>
                </a:extLst>
              </a:tr>
              <a:tr h="697490">
                <a:tc>
                  <a:txBody>
                    <a:bodyPr/>
                    <a:lstStyle/>
                    <a:p>
                      <a:r>
                        <a:rPr lang="en-US" sz="1700" dirty="0" err="1"/>
                        <a:t>Crecimiento</a:t>
                      </a:r>
                      <a:r>
                        <a:rPr lang="en-US" sz="1700" dirty="0"/>
                        <a:t> PIB</a:t>
                      </a:r>
                    </a:p>
                  </a:txBody>
                  <a:tcPr marL="90651" marR="90651" marT="33995" marB="33995"/>
                </a:tc>
                <a:tc>
                  <a:txBody>
                    <a:bodyPr/>
                    <a:lstStyle/>
                    <a:p>
                      <a:pPr algn="ctr"/>
                      <a:r>
                        <a:rPr lang="en-US" sz="1700" dirty="0"/>
                        <a:t>2.6%</a:t>
                      </a:r>
                    </a:p>
                  </a:txBody>
                  <a:tcPr marL="90651" marR="90651" marT="33995" marB="33995"/>
                </a:tc>
                <a:tc>
                  <a:txBody>
                    <a:bodyPr/>
                    <a:lstStyle/>
                    <a:p>
                      <a:pPr algn="ctr"/>
                      <a:r>
                        <a:rPr lang="en-US" sz="1700" dirty="0"/>
                        <a:t>1.6%</a:t>
                      </a:r>
                    </a:p>
                  </a:txBody>
                  <a:tcPr marL="90651" marR="90651" marT="33995" marB="33995"/>
                </a:tc>
                <a:tc>
                  <a:txBody>
                    <a:bodyPr/>
                    <a:lstStyle/>
                    <a:p>
                      <a:pPr algn="ctr"/>
                      <a:r>
                        <a:rPr lang="en-US" sz="1700" dirty="0"/>
                        <a:t>2.2%</a:t>
                      </a:r>
                    </a:p>
                  </a:txBody>
                  <a:tcPr marL="90651" marR="90651" marT="33995" marB="33995"/>
                </a:tc>
                <a:tc>
                  <a:txBody>
                    <a:bodyPr/>
                    <a:lstStyle/>
                    <a:p>
                      <a:pPr algn="ctr"/>
                      <a:r>
                        <a:rPr lang="en-US" sz="1700" dirty="0"/>
                        <a:t>2.4%</a:t>
                      </a:r>
                    </a:p>
                  </a:txBody>
                  <a:tcPr marL="90651" marR="90651" marT="33995" marB="33995"/>
                </a:tc>
                <a:extLst>
                  <a:ext uri="{0D108BD9-81ED-4DB2-BD59-A6C34878D82A}">
                    <a16:rowId xmlns:a16="http://schemas.microsoft.com/office/drawing/2014/main" val="10001"/>
                  </a:ext>
                </a:extLst>
              </a:tr>
              <a:tr h="743605">
                <a:tc>
                  <a:txBody>
                    <a:bodyPr/>
                    <a:lstStyle/>
                    <a:p>
                      <a:r>
                        <a:rPr lang="en-US" sz="1700" dirty="0" err="1"/>
                        <a:t>Crecimiento</a:t>
                      </a:r>
                      <a:r>
                        <a:rPr lang="en-US" sz="1700" dirty="0"/>
                        <a:t> </a:t>
                      </a:r>
                      <a:r>
                        <a:rPr lang="en-US" sz="1700" dirty="0" err="1"/>
                        <a:t>Empleo</a:t>
                      </a:r>
                      <a:endParaRPr lang="en-US" sz="1700" dirty="0"/>
                    </a:p>
                  </a:txBody>
                  <a:tcPr marL="90651" marR="90651" marT="33995" marB="33995"/>
                </a:tc>
                <a:tc>
                  <a:txBody>
                    <a:bodyPr/>
                    <a:lstStyle/>
                    <a:p>
                      <a:pPr algn="ctr"/>
                      <a:r>
                        <a:rPr lang="en-US" sz="1700" dirty="0"/>
                        <a:t>+2.6 </a:t>
                      </a:r>
                      <a:r>
                        <a:rPr lang="en-US" sz="1700" dirty="0" err="1"/>
                        <a:t>millones</a:t>
                      </a:r>
                      <a:endParaRPr lang="en-US" sz="1700" dirty="0"/>
                    </a:p>
                  </a:txBody>
                  <a:tcPr marL="90651" marR="90651" marT="33995" marB="33995"/>
                </a:tc>
                <a:tc>
                  <a:txBody>
                    <a:bodyPr/>
                    <a:lstStyle/>
                    <a:p>
                      <a:pPr algn="ctr"/>
                      <a:r>
                        <a:rPr lang="en-US" sz="1700" dirty="0"/>
                        <a:t>+2.0 </a:t>
                      </a:r>
                      <a:r>
                        <a:rPr lang="en-US" sz="1700" dirty="0" err="1"/>
                        <a:t>millones</a:t>
                      </a:r>
                      <a:endParaRPr lang="en-US" sz="1700" dirty="0"/>
                    </a:p>
                  </a:txBody>
                  <a:tcPr marL="90651" marR="90651" marT="33995" marB="33995"/>
                </a:tc>
                <a:tc>
                  <a:txBody>
                    <a:bodyPr/>
                    <a:lstStyle/>
                    <a:p>
                      <a:pPr algn="ctr"/>
                      <a:r>
                        <a:rPr lang="en-US" sz="1700" dirty="0"/>
                        <a:t>+2.1 </a:t>
                      </a:r>
                      <a:r>
                        <a:rPr lang="en-US" sz="1700" dirty="0" err="1"/>
                        <a:t>millones</a:t>
                      </a:r>
                      <a:endParaRPr lang="en-US" sz="1700" dirty="0"/>
                    </a:p>
                  </a:txBody>
                  <a:tcPr marL="90651" marR="90651" marT="33995" marB="33995"/>
                </a:tc>
                <a:tc>
                  <a:txBody>
                    <a:bodyPr/>
                    <a:lstStyle/>
                    <a:p>
                      <a:pPr algn="ctr"/>
                      <a:r>
                        <a:rPr lang="en-US" sz="1700" dirty="0"/>
                        <a:t>+2.4</a:t>
                      </a:r>
                    </a:p>
                    <a:p>
                      <a:pPr algn="ctr"/>
                      <a:r>
                        <a:rPr lang="en-US" sz="1700" dirty="0" err="1"/>
                        <a:t>millones</a:t>
                      </a:r>
                      <a:endParaRPr lang="en-US" sz="1700" dirty="0"/>
                    </a:p>
                  </a:txBody>
                  <a:tcPr marL="90651" marR="90651" marT="33995" marB="33995"/>
                </a:tc>
                <a:extLst>
                  <a:ext uri="{0D108BD9-81ED-4DB2-BD59-A6C34878D82A}">
                    <a16:rowId xmlns:a16="http://schemas.microsoft.com/office/drawing/2014/main" val="10002"/>
                  </a:ext>
                </a:extLst>
              </a:tr>
              <a:tr h="595818">
                <a:tc>
                  <a:txBody>
                    <a:bodyPr/>
                    <a:lstStyle/>
                    <a:p>
                      <a:r>
                        <a:rPr lang="en-US" sz="1700" dirty="0" err="1"/>
                        <a:t>Inflación</a:t>
                      </a:r>
                      <a:endParaRPr lang="en-US" sz="1700" dirty="0"/>
                    </a:p>
                  </a:txBody>
                  <a:tcPr marL="90651" marR="90651" marT="33995" marB="33995"/>
                </a:tc>
                <a:tc>
                  <a:txBody>
                    <a:bodyPr/>
                    <a:lstStyle/>
                    <a:p>
                      <a:pPr algn="ctr"/>
                      <a:r>
                        <a:rPr lang="en-US" sz="1700" dirty="0"/>
                        <a:t>0.3%</a:t>
                      </a:r>
                    </a:p>
                  </a:txBody>
                  <a:tcPr marL="90651" marR="90651" marT="33995" marB="33995"/>
                </a:tc>
                <a:tc>
                  <a:txBody>
                    <a:bodyPr/>
                    <a:lstStyle/>
                    <a:p>
                      <a:pPr algn="ctr"/>
                      <a:r>
                        <a:rPr lang="en-US" sz="1700" dirty="0"/>
                        <a:t>1.3%</a:t>
                      </a:r>
                    </a:p>
                  </a:txBody>
                  <a:tcPr marL="90651" marR="90651" marT="33995" marB="33995"/>
                </a:tc>
                <a:tc>
                  <a:txBody>
                    <a:bodyPr/>
                    <a:lstStyle/>
                    <a:p>
                      <a:pPr algn="ctr"/>
                      <a:r>
                        <a:rPr lang="en-US" sz="1700" dirty="0"/>
                        <a:t>2.3%</a:t>
                      </a:r>
                    </a:p>
                  </a:txBody>
                  <a:tcPr marL="90651" marR="90651" marT="33995" marB="33995"/>
                </a:tc>
                <a:tc>
                  <a:txBody>
                    <a:bodyPr/>
                    <a:lstStyle/>
                    <a:p>
                      <a:pPr algn="ctr"/>
                      <a:r>
                        <a:rPr lang="en-US" sz="1700" dirty="0"/>
                        <a:t>2.2%</a:t>
                      </a:r>
                    </a:p>
                  </a:txBody>
                  <a:tcPr marL="90651" marR="90651" marT="33995" marB="33995"/>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74483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685" y="226381"/>
            <a:ext cx="8158634" cy="645656"/>
          </a:xfrm>
        </p:spPr>
        <p:txBody>
          <a:bodyPr>
            <a:normAutofit/>
          </a:bodyPr>
          <a:lstStyle/>
          <a:p>
            <a:r>
              <a:rPr lang="en-US" sz="3570" dirty="0" err="1"/>
              <a:t>Previsión</a:t>
            </a:r>
            <a:r>
              <a:rPr lang="en-US" sz="3570" dirty="0"/>
              <a:t> de </a:t>
            </a:r>
            <a:r>
              <a:rPr lang="en-US" sz="3570" dirty="0" err="1"/>
              <a:t>vivienda</a:t>
            </a:r>
            <a:endParaRPr lang="en-US" sz="2082"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2154105"/>
              </p:ext>
            </p:extLst>
          </p:nvPr>
        </p:nvGraphicFramePr>
        <p:xfrm>
          <a:off x="1460788" y="990278"/>
          <a:ext cx="6529543" cy="3445727"/>
        </p:xfrm>
        <a:graphic>
          <a:graphicData uri="http://schemas.openxmlformats.org/drawingml/2006/table">
            <a:tbl>
              <a:tblPr firstRow="1" bandRow="1">
                <a:tableStyleId>{5C22544A-7EE6-4342-B048-85BDC9FD1C3A}</a:tableStyleId>
              </a:tblPr>
              <a:tblGrid>
                <a:gridCol w="1625519">
                  <a:extLst>
                    <a:ext uri="{9D8B030D-6E8A-4147-A177-3AD203B41FA5}">
                      <a16:colId xmlns:a16="http://schemas.microsoft.com/office/drawing/2014/main" val="20000"/>
                    </a:ext>
                  </a:extLst>
                </a:gridCol>
                <a:gridCol w="1226006">
                  <a:extLst>
                    <a:ext uri="{9D8B030D-6E8A-4147-A177-3AD203B41FA5}">
                      <a16:colId xmlns:a16="http://schemas.microsoft.com/office/drawing/2014/main" val="20002"/>
                    </a:ext>
                  </a:extLst>
                </a:gridCol>
                <a:gridCol w="1226006">
                  <a:extLst>
                    <a:ext uri="{9D8B030D-6E8A-4147-A177-3AD203B41FA5}">
                      <a16:colId xmlns:a16="http://schemas.microsoft.com/office/drawing/2014/main" val="20003"/>
                    </a:ext>
                  </a:extLst>
                </a:gridCol>
                <a:gridCol w="1226006">
                  <a:extLst>
                    <a:ext uri="{9D8B030D-6E8A-4147-A177-3AD203B41FA5}">
                      <a16:colId xmlns:a16="http://schemas.microsoft.com/office/drawing/2014/main" val="20004"/>
                    </a:ext>
                  </a:extLst>
                </a:gridCol>
                <a:gridCol w="1226006">
                  <a:extLst>
                    <a:ext uri="{9D8B030D-6E8A-4147-A177-3AD203B41FA5}">
                      <a16:colId xmlns:a16="http://schemas.microsoft.com/office/drawing/2014/main" val="1884748176"/>
                    </a:ext>
                  </a:extLst>
                </a:gridCol>
              </a:tblGrid>
              <a:tr h="814359">
                <a:tc>
                  <a:txBody>
                    <a:bodyPr/>
                    <a:lstStyle/>
                    <a:p>
                      <a:endParaRPr lang="en-US" sz="1400" dirty="0"/>
                    </a:p>
                  </a:txBody>
                  <a:tcPr marL="90651" marR="90651" marT="33995" marB="33995"/>
                </a:tc>
                <a:tc>
                  <a:txBody>
                    <a:bodyPr/>
                    <a:lstStyle/>
                    <a:p>
                      <a:pPr algn="ctr"/>
                      <a:r>
                        <a:rPr lang="en-US" sz="2100" dirty="0"/>
                        <a:t>2015</a:t>
                      </a:r>
                    </a:p>
                  </a:txBody>
                  <a:tcPr marL="90651" marR="90651" marT="33995" marB="33995"/>
                </a:tc>
                <a:tc>
                  <a:txBody>
                    <a:bodyPr/>
                    <a:lstStyle/>
                    <a:p>
                      <a:pPr algn="ctr"/>
                      <a:r>
                        <a:rPr lang="en-US" sz="2100" dirty="0"/>
                        <a:t>2016 </a:t>
                      </a:r>
                    </a:p>
                  </a:txBody>
                  <a:tcPr marL="90651" marR="90651" marT="33995" marB="33995"/>
                </a:tc>
                <a:tc>
                  <a:txBody>
                    <a:bodyPr/>
                    <a:lstStyle/>
                    <a:p>
                      <a:pPr algn="ctr"/>
                      <a:r>
                        <a:rPr lang="en-US" sz="2100" dirty="0"/>
                        <a:t>2017 </a:t>
                      </a:r>
                    </a:p>
                    <a:p>
                      <a:pPr algn="ctr"/>
                      <a:r>
                        <a:rPr lang="en-US" sz="2100" dirty="0" err="1"/>
                        <a:t>Previsión</a:t>
                      </a:r>
                      <a:endParaRPr lang="en-US" sz="2100" dirty="0"/>
                    </a:p>
                  </a:txBody>
                  <a:tcPr marL="90651" marR="90651" marT="33995" marB="33995"/>
                </a:tc>
                <a:tc>
                  <a:txBody>
                    <a:bodyPr/>
                    <a:lstStyle/>
                    <a:p>
                      <a:pPr algn="ctr"/>
                      <a:r>
                        <a:rPr lang="en-US" sz="2100" dirty="0"/>
                        <a:t>2018 </a:t>
                      </a:r>
                    </a:p>
                    <a:p>
                      <a:pPr algn="ctr"/>
                      <a:r>
                        <a:rPr lang="en-US" sz="2100" dirty="0" err="1"/>
                        <a:t>Previsión</a:t>
                      </a:r>
                      <a:endParaRPr lang="en-US" sz="2100" dirty="0"/>
                    </a:p>
                  </a:txBody>
                  <a:tcPr marL="90651" marR="90651" marT="33995" marB="33995"/>
                </a:tc>
                <a:extLst>
                  <a:ext uri="{0D108BD9-81ED-4DB2-BD59-A6C34878D82A}">
                    <a16:rowId xmlns:a16="http://schemas.microsoft.com/office/drawing/2014/main" val="10000"/>
                  </a:ext>
                </a:extLst>
              </a:tr>
              <a:tr h="679196">
                <a:tc>
                  <a:txBody>
                    <a:bodyPr/>
                    <a:lstStyle/>
                    <a:p>
                      <a:r>
                        <a:rPr lang="en-US" sz="1700" dirty="0" err="1"/>
                        <a:t>Viviendas</a:t>
                      </a:r>
                      <a:r>
                        <a:rPr lang="en-US" sz="1700" baseline="0" dirty="0"/>
                        <a:t> </a:t>
                      </a:r>
                      <a:r>
                        <a:rPr lang="en-US" sz="1700" baseline="0" dirty="0" err="1"/>
                        <a:t>Nuevas</a:t>
                      </a:r>
                      <a:endParaRPr lang="en-US" sz="1700" dirty="0"/>
                    </a:p>
                  </a:txBody>
                  <a:tcPr marL="90651" marR="90651" marT="33995" marB="33995"/>
                </a:tc>
                <a:tc>
                  <a:txBody>
                    <a:bodyPr/>
                    <a:lstStyle/>
                    <a:p>
                      <a:pPr algn="ctr"/>
                      <a:r>
                        <a:rPr lang="en-US" sz="1700" dirty="0"/>
                        <a:t>500,000</a:t>
                      </a:r>
                    </a:p>
                  </a:txBody>
                  <a:tcPr marL="90651" marR="90651" marT="33995" marB="33995"/>
                </a:tc>
                <a:tc>
                  <a:txBody>
                    <a:bodyPr/>
                    <a:lstStyle/>
                    <a:p>
                      <a:pPr algn="ctr"/>
                      <a:r>
                        <a:rPr lang="en-US" sz="1700" dirty="0"/>
                        <a:t>560,000</a:t>
                      </a:r>
                    </a:p>
                  </a:txBody>
                  <a:tcPr marL="90651" marR="90651" marT="33995" marB="33995"/>
                </a:tc>
                <a:tc>
                  <a:txBody>
                    <a:bodyPr/>
                    <a:lstStyle/>
                    <a:p>
                      <a:pPr algn="ctr"/>
                      <a:r>
                        <a:rPr lang="en-US" sz="1700" dirty="0"/>
                        <a:t>620,000</a:t>
                      </a:r>
                    </a:p>
                  </a:txBody>
                  <a:tcPr marL="90651" marR="90651" marT="33995" marB="33995"/>
                </a:tc>
                <a:tc>
                  <a:txBody>
                    <a:bodyPr/>
                    <a:lstStyle/>
                    <a:p>
                      <a:pPr algn="ctr"/>
                      <a:r>
                        <a:rPr lang="en-US" sz="1700" dirty="0"/>
                        <a:t>670,000</a:t>
                      </a:r>
                    </a:p>
                  </a:txBody>
                  <a:tcPr marL="90651" marR="90651" marT="33995" marB="33995"/>
                </a:tc>
                <a:extLst>
                  <a:ext uri="{0D108BD9-81ED-4DB2-BD59-A6C34878D82A}">
                    <a16:rowId xmlns:a16="http://schemas.microsoft.com/office/drawing/2014/main" val="10001"/>
                  </a:ext>
                </a:extLst>
              </a:tr>
              <a:tr h="683011">
                <a:tc>
                  <a:txBody>
                    <a:bodyPr/>
                    <a:lstStyle/>
                    <a:p>
                      <a:r>
                        <a:rPr lang="en-US" sz="1700" dirty="0" err="1"/>
                        <a:t>Viviendas</a:t>
                      </a:r>
                      <a:r>
                        <a:rPr lang="en-US" sz="1700" dirty="0"/>
                        <a:t> </a:t>
                      </a:r>
                      <a:r>
                        <a:rPr lang="en-US" sz="1700" dirty="0" err="1"/>
                        <a:t>Existentes</a:t>
                      </a:r>
                      <a:endParaRPr lang="en-US" sz="1700" dirty="0"/>
                    </a:p>
                  </a:txBody>
                  <a:tcPr marL="90651" marR="90651" marT="33995" marB="33995"/>
                </a:tc>
                <a:tc>
                  <a:txBody>
                    <a:bodyPr/>
                    <a:lstStyle/>
                    <a:p>
                      <a:pPr algn="ctr"/>
                      <a:r>
                        <a:rPr lang="en-US" sz="1700" baseline="0" dirty="0"/>
                        <a:t>5.3 </a:t>
                      </a:r>
                      <a:r>
                        <a:rPr lang="en-US" sz="1700" dirty="0"/>
                        <a:t>million</a:t>
                      </a:r>
                    </a:p>
                    <a:p>
                      <a:pPr algn="ctr"/>
                      <a:endParaRPr lang="en-US" sz="1700" dirty="0"/>
                    </a:p>
                  </a:txBody>
                  <a:tcPr marL="90651" marR="90651" marT="33995" marB="33995"/>
                </a:tc>
                <a:tc>
                  <a:txBody>
                    <a:bodyPr/>
                    <a:lstStyle/>
                    <a:p>
                      <a:pPr algn="ctr"/>
                      <a:r>
                        <a:rPr lang="en-US" sz="1700" dirty="0"/>
                        <a:t>5.4 million</a:t>
                      </a:r>
                    </a:p>
                  </a:txBody>
                  <a:tcPr marL="90651" marR="90651" marT="33995" marB="33995"/>
                </a:tc>
                <a:tc>
                  <a:txBody>
                    <a:bodyPr/>
                    <a:lstStyle/>
                    <a:p>
                      <a:pPr algn="ctr"/>
                      <a:r>
                        <a:rPr lang="en-US" sz="1700" dirty="0"/>
                        <a:t>5.6</a:t>
                      </a:r>
                      <a:r>
                        <a:rPr lang="en-US" sz="1700" baseline="0" dirty="0"/>
                        <a:t> million</a:t>
                      </a:r>
                      <a:endParaRPr lang="en-US" sz="1700" dirty="0"/>
                    </a:p>
                  </a:txBody>
                  <a:tcPr marL="90651" marR="90651" marT="33995" marB="33995"/>
                </a:tc>
                <a:tc>
                  <a:txBody>
                    <a:bodyPr/>
                    <a:lstStyle/>
                    <a:p>
                      <a:pPr algn="ctr"/>
                      <a:r>
                        <a:rPr lang="en-US" sz="1700" dirty="0"/>
                        <a:t>5.8</a:t>
                      </a:r>
                      <a:r>
                        <a:rPr lang="en-US" sz="1700" baseline="0" dirty="0"/>
                        <a:t> million</a:t>
                      </a:r>
                      <a:endParaRPr lang="en-US" sz="1700" dirty="0"/>
                    </a:p>
                  </a:txBody>
                  <a:tcPr marL="90651" marR="90651" marT="33995" marB="33995"/>
                </a:tc>
                <a:extLst>
                  <a:ext uri="{0D108BD9-81ED-4DB2-BD59-A6C34878D82A}">
                    <a16:rowId xmlns:a16="http://schemas.microsoft.com/office/drawing/2014/main" val="10002"/>
                  </a:ext>
                </a:extLst>
              </a:tr>
              <a:tr h="683011">
                <a:tc>
                  <a:txBody>
                    <a:bodyPr/>
                    <a:lstStyle/>
                    <a:p>
                      <a:r>
                        <a:rPr lang="en-US" sz="1700" dirty="0" err="1"/>
                        <a:t>Crecimiento</a:t>
                      </a:r>
                      <a:r>
                        <a:rPr lang="en-US" sz="1700" baseline="0" dirty="0"/>
                        <a:t> </a:t>
                      </a:r>
                      <a:r>
                        <a:rPr lang="en-US" sz="1700" baseline="0" dirty="0" err="1"/>
                        <a:t>Precio</a:t>
                      </a:r>
                      <a:r>
                        <a:rPr lang="en-US" sz="1700" baseline="0" dirty="0"/>
                        <a:t> Medio</a:t>
                      </a:r>
                      <a:endParaRPr lang="en-US" sz="1700" dirty="0"/>
                    </a:p>
                  </a:txBody>
                  <a:tcPr marL="90651" marR="90651" marT="33995" marB="33995"/>
                </a:tc>
                <a:tc>
                  <a:txBody>
                    <a:bodyPr/>
                    <a:lstStyle/>
                    <a:p>
                      <a:pPr algn="ctr"/>
                      <a:r>
                        <a:rPr lang="en-US" sz="1700" dirty="0"/>
                        <a:t>+ 6.8% </a:t>
                      </a:r>
                    </a:p>
                  </a:txBody>
                  <a:tcPr marL="90651" marR="90651" marT="33995" marB="33995"/>
                </a:tc>
                <a:tc>
                  <a:txBody>
                    <a:bodyPr/>
                    <a:lstStyle/>
                    <a:p>
                      <a:pPr algn="ctr"/>
                      <a:r>
                        <a:rPr lang="en-US" sz="1700" dirty="0"/>
                        <a:t>+5.1%</a:t>
                      </a:r>
                    </a:p>
                  </a:txBody>
                  <a:tcPr marL="90651" marR="90651" marT="33995" marB="33995"/>
                </a:tc>
                <a:tc>
                  <a:txBody>
                    <a:bodyPr/>
                    <a:lstStyle/>
                    <a:p>
                      <a:pPr algn="ctr"/>
                      <a:r>
                        <a:rPr lang="en-US" sz="1700" dirty="0"/>
                        <a:t>+5.0%</a:t>
                      </a:r>
                    </a:p>
                  </a:txBody>
                  <a:tcPr marL="90651" marR="90651" marT="33995" marB="33995"/>
                </a:tc>
                <a:tc>
                  <a:txBody>
                    <a:bodyPr/>
                    <a:lstStyle/>
                    <a:p>
                      <a:pPr algn="ctr"/>
                      <a:r>
                        <a:rPr lang="en-US" sz="1700" dirty="0"/>
                        <a:t>+3.5%</a:t>
                      </a:r>
                    </a:p>
                  </a:txBody>
                  <a:tcPr marL="90651" marR="90651" marT="33995" marB="33995"/>
                </a:tc>
                <a:extLst>
                  <a:ext uri="{0D108BD9-81ED-4DB2-BD59-A6C34878D82A}">
                    <a16:rowId xmlns:a16="http://schemas.microsoft.com/office/drawing/2014/main" val="10003"/>
                  </a:ext>
                </a:extLst>
              </a:tr>
              <a:tr h="563612">
                <a:tc>
                  <a:txBody>
                    <a:bodyPr/>
                    <a:lstStyle/>
                    <a:p>
                      <a:pPr marL="0" algn="l" defTabSz="914400" rtl="0" eaLnBrk="1" latinLnBrk="0" hangingPunct="1"/>
                      <a:r>
                        <a:rPr lang="en-US" sz="1700" kern="1200" dirty="0" err="1">
                          <a:solidFill>
                            <a:schemeClr val="dk1"/>
                          </a:solidFill>
                          <a:latin typeface="+mn-lt"/>
                          <a:ea typeface="+mn-ea"/>
                          <a:cs typeface="+mn-cs"/>
                        </a:rPr>
                        <a:t>Tasa</a:t>
                      </a:r>
                      <a:r>
                        <a:rPr lang="en-US" sz="1700" kern="1200" dirty="0">
                          <a:solidFill>
                            <a:schemeClr val="dk1"/>
                          </a:solidFill>
                          <a:latin typeface="+mn-lt"/>
                          <a:ea typeface="+mn-ea"/>
                          <a:cs typeface="+mn-cs"/>
                        </a:rPr>
                        <a:t> </a:t>
                      </a:r>
                      <a:r>
                        <a:rPr lang="en-US" sz="1700" kern="1200" dirty="0" err="1">
                          <a:solidFill>
                            <a:schemeClr val="dk1"/>
                          </a:solidFill>
                          <a:latin typeface="+mn-lt"/>
                          <a:ea typeface="+mn-ea"/>
                          <a:cs typeface="+mn-cs"/>
                        </a:rPr>
                        <a:t>interés</a:t>
                      </a:r>
                      <a:r>
                        <a:rPr lang="en-US" sz="1700" kern="1200" dirty="0">
                          <a:solidFill>
                            <a:schemeClr val="dk1"/>
                          </a:solidFill>
                          <a:latin typeface="+mn-lt"/>
                          <a:ea typeface="+mn-ea"/>
                          <a:cs typeface="+mn-cs"/>
                        </a:rPr>
                        <a:t> 30 </a:t>
                      </a:r>
                      <a:r>
                        <a:rPr lang="en-US" sz="1700" kern="1200" dirty="0" err="1">
                          <a:solidFill>
                            <a:schemeClr val="dk1"/>
                          </a:solidFill>
                          <a:latin typeface="+mn-lt"/>
                          <a:ea typeface="+mn-ea"/>
                          <a:cs typeface="+mn-cs"/>
                        </a:rPr>
                        <a:t>años</a:t>
                      </a:r>
                      <a:endParaRPr lang="en-US" sz="1700" kern="1200" dirty="0">
                        <a:solidFill>
                          <a:schemeClr val="dk1"/>
                        </a:solidFill>
                        <a:latin typeface="+mn-lt"/>
                        <a:ea typeface="+mn-ea"/>
                        <a:cs typeface="+mn-cs"/>
                      </a:endParaRPr>
                    </a:p>
                  </a:txBody>
                  <a:tcPr marL="90651" marR="90651" marT="33995" marB="33995"/>
                </a:tc>
                <a:tc>
                  <a:txBody>
                    <a:bodyPr/>
                    <a:lstStyle/>
                    <a:p>
                      <a:pPr marL="0" algn="ctr" defTabSz="914400" rtl="0" eaLnBrk="1" latinLnBrk="0" hangingPunct="1"/>
                      <a:r>
                        <a:rPr lang="en-US" sz="1700" kern="1200" dirty="0">
                          <a:solidFill>
                            <a:schemeClr val="dk1"/>
                          </a:solidFill>
                          <a:latin typeface="+mn-lt"/>
                          <a:ea typeface="+mn-ea"/>
                          <a:cs typeface="+mn-cs"/>
                        </a:rPr>
                        <a:t>3.9%</a:t>
                      </a:r>
                    </a:p>
                  </a:txBody>
                  <a:tcPr marL="90651" marR="90651" marT="33995" marB="33995"/>
                </a:tc>
                <a:tc>
                  <a:txBody>
                    <a:bodyPr/>
                    <a:lstStyle/>
                    <a:p>
                      <a:pPr marL="0" algn="ctr" defTabSz="914400" rtl="0" eaLnBrk="1" latinLnBrk="0" hangingPunct="1"/>
                      <a:r>
                        <a:rPr lang="en-US" sz="1700" kern="1200" dirty="0">
                          <a:solidFill>
                            <a:schemeClr val="dk1"/>
                          </a:solidFill>
                          <a:latin typeface="+mn-lt"/>
                          <a:ea typeface="+mn-ea"/>
                          <a:cs typeface="+mn-cs"/>
                        </a:rPr>
                        <a:t>3.6%</a:t>
                      </a:r>
                    </a:p>
                  </a:txBody>
                  <a:tcPr marL="90651" marR="90651" marT="33995" marB="33995"/>
                </a:tc>
                <a:tc>
                  <a:txBody>
                    <a:bodyPr/>
                    <a:lstStyle/>
                    <a:p>
                      <a:pPr marL="0" algn="ctr" defTabSz="914400" rtl="0" eaLnBrk="1" latinLnBrk="0" hangingPunct="1"/>
                      <a:r>
                        <a:rPr lang="en-US" sz="1700" kern="1200" dirty="0">
                          <a:solidFill>
                            <a:schemeClr val="dk1"/>
                          </a:solidFill>
                          <a:latin typeface="+mn-lt"/>
                          <a:ea typeface="+mn-ea"/>
                          <a:cs typeface="+mn-cs"/>
                        </a:rPr>
                        <a:t>4.3%</a:t>
                      </a:r>
                    </a:p>
                  </a:txBody>
                  <a:tcPr marL="90651" marR="90651" marT="33995" marB="33995"/>
                </a:tc>
                <a:tc>
                  <a:txBody>
                    <a:bodyPr/>
                    <a:lstStyle/>
                    <a:p>
                      <a:pPr marL="0" algn="ctr" defTabSz="914400" rtl="0" eaLnBrk="1" latinLnBrk="0" hangingPunct="1"/>
                      <a:r>
                        <a:rPr lang="en-US" sz="1700" kern="1200" dirty="0">
                          <a:solidFill>
                            <a:schemeClr val="dk1"/>
                          </a:solidFill>
                          <a:latin typeface="+mn-lt"/>
                          <a:ea typeface="+mn-ea"/>
                          <a:cs typeface="+mn-cs"/>
                        </a:rPr>
                        <a:t>5.0%</a:t>
                      </a:r>
                    </a:p>
                  </a:txBody>
                  <a:tcPr marL="90651" marR="90651" marT="33995" marB="33995"/>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15921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981" y="647040"/>
            <a:ext cx="8194040" cy="853546"/>
          </a:xfrm>
        </p:spPr>
        <p:txBody>
          <a:bodyPr>
            <a:normAutofit fontScale="90000"/>
          </a:bodyPr>
          <a:lstStyle/>
          <a:p>
            <a:r>
              <a:rPr lang="en-US" dirty="0"/>
              <a:t>¿</a:t>
            </a:r>
            <a:r>
              <a:rPr lang="en-US" dirty="0" err="1"/>
              <a:t>Es</a:t>
            </a:r>
            <a:r>
              <a:rPr lang="en-US" dirty="0"/>
              <a:t> </a:t>
            </a:r>
            <a:r>
              <a:rPr lang="en-US" dirty="0" err="1"/>
              <a:t>ser</a:t>
            </a:r>
            <a:r>
              <a:rPr lang="en-US" dirty="0"/>
              <a:t> </a:t>
            </a:r>
            <a:r>
              <a:rPr lang="en-US" dirty="0" err="1"/>
              <a:t>propietario</a:t>
            </a:r>
            <a:r>
              <a:rPr lang="en-US" dirty="0"/>
              <a:t> </a:t>
            </a:r>
            <a:r>
              <a:rPr lang="en-US" dirty="0" err="1"/>
              <a:t>todavía</a:t>
            </a:r>
            <a:r>
              <a:rPr lang="en-US" dirty="0"/>
              <a:t> el </a:t>
            </a:r>
            <a:r>
              <a:rPr lang="en-US" dirty="0" err="1"/>
              <a:t>sueño</a:t>
            </a:r>
            <a:r>
              <a:rPr lang="en-US" dirty="0"/>
              <a:t> </a:t>
            </a:r>
            <a:r>
              <a:rPr lang="en-US" dirty="0" err="1"/>
              <a:t>en</a:t>
            </a:r>
            <a:r>
              <a:rPr lang="en-US" dirty="0"/>
              <a:t> </a:t>
            </a:r>
            <a:r>
              <a:rPr lang="en-US" dirty="0" err="1"/>
              <a:t>los</a:t>
            </a:r>
            <a:r>
              <a:rPr lang="en-US" dirty="0"/>
              <a:t> EE.UU?</a:t>
            </a:r>
            <a:br>
              <a:rPr lang="en-US" dirty="0"/>
            </a:br>
            <a:r>
              <a:rPr lang="en-US" dirty="0"/>
              <a:t>¿</a:t>
            </a:r>
            <a:r>
              <a:rPr lang="en-US" dirty="0" err="1"/>
              <a:t>Comprarás</a:t>
            </a:r>
            <a:r>
              <a:rPr lang="en-US" dirty="0"/>
              <a:t> en el </a:t>
            </a:r>
            <a:r>
              <a:rPr lang="en-US" dirty="0" err="1"/>
              <a:t>futuro</a:t>
            </a:r>
            <a:r>
              <a:rPr lang="en-US" dirty="0"/>
              <a:t>?</a:t>
            </a:r>
            <a:br>
              <a:rPr lang="en-US" dirty="0"/>
            </a:b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46470084"/>
              </p:ext>
            </p:extLst>
          </p:nvPr>
        </p:nvGraphicFramePr>
        <p:xfrm>
          <a:off x="474981" y="1206078"/>
          <a:ext cx="8194040" cy="33798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724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59482"/>
            <a:ext cx="9144000" cy="1152128"/>
          </a:xfrm>
        </p:spPr>
        <p:txBody>
          <a:bodyPr>
            <a:noAutofit/>
          </a:bodyPr>
          <a:lstStyle/>
          <a:p>
            <a:r>
              <a:rPr lang="en-US" sz="4000" b="1"/>
              <a:t>Enlaces </a:t>
            </a:r>
            <a:r>
              <a:rPr lang="en-US" sz="4000" b="1" dirty="0"/>
              <a:t>de </a:t>
            </a:r>
            <a:r>
              <a:rPr lang="en-US" sz="4000" b="1" dirty="0" err="1"/>
              <a:t>interés</a:t>
            </a:r>
            <a:endParaRPr lang="en-US" sz="4000" dirty="0">
              <a:cs typeface="Adobe Garamond Pro"/>
            </a:endParaRPr>
          </a:p>
        </p:txBody>
      </p:sp>
      <p:sp>
        <p:nvSpPr>
          <p:cNvPr id="2" name="TextBox 1"/>
          <p:cNvSpPr txBox="1"/>
          <p:nvPr/>
        </p:nvSpPr>
        <p:spPr>
          <a:xfrm>
            <a:off x="359532" y="4551970"/>
            <a:ext cx="1368152" cy="246221"/>
          </a:xfrm>
          <a:prstGeom prst="rect">
            <a:avLst/>
          </a:prstGeom>
          <a:noFill/>
        </p:spPr>
        <p:txBody>
          <a:bodyPr wrap="square" rtlCol="0">
            <a:spAutoFit/>
          </a:bodyPr>
          <a:lstStyle/>
          <a:p>
            <a:r>
              <a:rPr lang="en-US" sz="1000" dirty="0">
                <a:latin typeface="+mj-lt"/>
              </a:rPr>
              <a:t>David Wluka, Realtor®</a:t>
            </a:r>
          </a:p>
        </p:txBody>
      </p:sp>
      <p:sp>
        <p:nvSpPr>
          <p:cNvPr id="3" name="TextBox 2"/>
          <p:cNvSpPr txBox="1"/>
          <p:nvPr/>
        </p:nvSpPr>
        <p:spPr>
          <a:xfrm>
            <a:off x="359532" y="1383618"/>
            <a:ext cx="8460940" cy="2862322"/>
          </a:xfrm>
          <a:prstGeom prst="rect">
            <a:avLst/>
          </a:prstGeom>
          <a:noFill/>
        </p:spPr>
        <p:txBody>
          <a:bodyPr wrap="square" rtlCol="0">
            <a:spAutoFit/>
          </a:bodyPr>
          <a:lstStyle/>
          <a:p>
            <a:r>
              <a:rPr lang="en-US" sz="2000" dirty="0">
                <a:hlinkClick r:id="rId3"/>
              </a:rPr>
              <a:t>https://www.nar.realtor/reports/home-buyer-and-seller-generational-trends</a:t>
            </a:r>
            <a:endParaRPr lang="en-US" sz="2000" dirty="0"/>
          </a:p>
          <a:p>
            <a:endParaRPr lang="en-US" sz="2000" u="sng" dirty="0">
              <a:hlinkClick r:id="rId4"/>
            </a:endParaRPr>
          </a:p>
          <a:p>
            <a:r>
              <a:rPr lang="en-US" sz="2000" u="sng" dirty="0">
                <a:hlinkClick r:id="rId4"/>
              </a:rPr>
              <a:t>https://ihcglobal.org/resource-library/no-time-to-waste-applying-the-lessons-from-latin-americas-50-years-of-housing-policy-to-rapidly-urbanizing-countries/</a:t>
            </a:r>
            <a:endParaRPr lang="en-US" sz="2000" u="sng" dirty="0"/>
          </a:p>
          <a:p>
            <a:endParaRPr lang="en-US" sz="2000" u="sng" dirty="0"/>
          </a:p>
          <a:p>
            <a:pPr algn="ctr"/>
            <a:r>
              <a:rPr lang="en-US" sz="2000" u="sng" dirty="0">
                <a:hlinkClick r:id="rId5"/>
              </a:rPr>
              <a:t>www.nar.realtor</a:t>
            </a:r>
            <a:r>
              <a:rPr lang="en-US" sz="2000" u="sng" dirty="0"/>
              <a:t>   </a:t>
            </a:r>
            <a:r>
              <a:rPr lang="en-US" sz="2000" dirty="0"/>
              <a:t>		</a:t>
            </a:r>
            <a:r>
              <a:rPr lang="en-US" sz="2000" dirty="0">
                <a:hlinkClick r:id="rId6"/>
              </a:rPr>
              <a:t>www.ihcglobal.org</a:t>
            </a:r>
            <a:r>
              <a:rPr lang="en-US" sz="2000" dirty="0"/>
              <a:t> </a:t>
            </a:r>
          </a:p>
          <a:p>
            <a:endParaRPr lang="en-US" sz="2000" dirty="0">
              <a:hlinkClick r:id="rId6"/>
            </a:endParaRPr>
          </a:p>
          <a:p>
            <a:endParaRPr lang="en-US" sz="2000" dirty="0"/>
          </a:p>
        </p:txBody>
      </p:sp>
      <p:sp>
        <p:nvSpPr>
          <p:cNvPr id="5" name="TextBox 4"/>
          <p:cNvSpPr txBox="1"/>
          <p:nvPr/>
        </p:nvSpPr>
        <p:spPr>
          <a:xfrm>
            <a:off x="3203848" y="3935546"/>
            <a:ext cx="2772308" cy="584775"/>
          </a:xfrm>
          <a:prstGeom prst="rect">
            <a:avLst/>
          </a:prstGeom>
          <a:noFill/>
        </p:spPr>
        <p:txBody>
          <a:bodyPr wrap="square" rtlCol="0">
            <a:spAutoFit/>
          </a:bodyPr>
          <a:lstStyle/>
          <a:p>
            <a:r>
              <a:rPr lang="en-US" sz="3200" dirty="0">
                <a:solidFill>
                  <a:srgbClr val="002060"/>
                </a:solidFill>
                <a:latin typeface="Bodoni MT Black" panose="02070A03080606020203" pitchFamily="18" charset="0"/>
              </a:rPr>
              <a:t>Gracias</a:t>
            </a:r>
            <a:r>
              <a:rPr lang="en-US" sz="3200" dirty="0">
                <a:solidFill>
                  <a:srgbClr val="002060"/>
                </a:solidFill>
                <a:latin typeface="Berlin Sans FB Demi" panose="020E0802020502020306" pitchFamily="34" charset="0"/>
              </a:rPr>
              <a:t>!</a:t>
            </a:r>
          </a:p>
        </p:txBody>
      </p:sp>
    </p:spTree>
    <p:extLst>
      <p:ext uri="{BB962C8B-B14F-4D97-AF65-F5344CB8AC3E}">
        <p14:creationId xmlns:p14="http://schemas.microsoft.com/office/powerpoint/2010/main" val="1142709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532" y="4551970"/>
            <a:ext cx="1368152" cy="246221"/>
          </a:xfrm>
          <a:prstGeom prst="rect">
            <a:avLst/>
          </a:prstGeom>
          <a:noFill/>
        </p:spPr>
        <p:txBody>
          <a:bodyPr wrap="square" rtlCol="0">
            <a:spAutoFit/>
          </a:bodyPr>
          <a:lstStyle/>
          <a:p>
            <a:r>
              <a:rPr lang="en-US" sz="1000" dirty="0">
                <a:latin typeface="+mj-lt"/>
              </a:rPr>
              <a:t>David Wluka, Realtor®</a:t>
            </a:r>
          </a:p>
        </p:txBody>
      </p:sp>
      <p:sp>
        <p:nvSpPr>
          <p:cNvPr id="5" name="Title 3"/>
          <p:cNvSpPr>
            <a:spLocks noGrp="1"/>
          </p:cNvSpPr>
          <p:nvPr>
            <p:ph type="ctrTitle"/>
          </p:nvPr>
        </p:nvSpPr>
        <p:spPr/>
        <p:txBody>
          <a:bodyPr>
            <a:noAutofit/>
          </a:bodyPr>
          <a:lstStyle/>
          <a:p>
            <a:pPr algn="l" fontAlgn="base"/>
            <a:br>
              <a:rPr lang="en-US" dirty="0"/>
            </a:br>
            <a:br>
              <a:rPr lang="en-US" dirty="0"/>
            </a:br>
            <a:br>
              <a:rPr lang="en-US" dirty="0"/>
            </a:br>
            <a:br>
              <a:rPr lang="en-US" dirty="0"/>
            </a:br>
            <a:br>
              <a:rPr lang="en-US" dirty="0"/>
            </a:br>
            <a:br>
              <a:rPr lang="en-US" dirty="0"/>
            </a:br>
            <a:endParaRPr lang="en-US" dirty="0"/>
          </a:p>
        </p:txBody>
      </p:sp>
      <p:sp>
        <p:nvSpPr>
          <p:cNvPr id="7" name="TextBox 6"/>
          <p:cNvSpPr txBox="1"/>
          <p:nvPr/>
        </p:nvSpPr>
        <p:spPr>
          <a:xfrm>
            <a:off x="575556" y="447514"/>
            <a:ext cx="7632848" cy="3662541"/>
          </a:xfrm>
          <a:prstGeom prst="rect">
            <a:avLst/>
          </a:prstGeom>
          <a:noFill/>
        </p:spPr>
        <p:txBody>
          <a:bodyPr wrap="square" rtlCol="0">
            <a:spAutoFit/>
          </a:bodyPr>
          <a:lstStyle/>
          <a:p>
            <a:pPr algn="ctr">
              <a:lnSpc>
                <a:spcPct val="150000"/>
              </a:lnSpc>
            </a:pPr>
            <a:r>
              <a:rPr lang="es-ES" sz="3200" dirty="0"/>
              <a:t>Destacados</a:t>
            </a:r>
            <a:endParaRPr lang="en-US" sz="3200" dirty="0"/>
          </a:p>
          <a:p>
            <a:pPr algn="just"/>
            <a:r>
              <a:rPr lang="en-US" sz="2000" dirty="0" err="1"/>
              <a:t>Desde</a:t>
            </a:r>
            <a:r>
              <a:rPr lang="en-US" sz="2000" dirty="0"/>
              <a:t> 2013, la National Association of REALTORS® ha </a:t>
            </a:r>
            <a:r>
              <a:rPr lang="en-US" sz="2000" dirty="0" err="1"/>
              <a:t>generado</a:t>
            </a:r>
            <a:r>
              <a:rPr lang="en-US" sz="2000" dirty="0"/>
              <a:t> el Reporte de </a:t>
            </a:r>
            <a:r>
              <a:rPr lang="en-US" sz="2000" dirty="0" err="1"/>
              <a:t>tendencias</a:t>
            </a:r>
            <a:r>
              <a:rPr lang="en-US" sz="2000" dirty="0"/>
              <a:t> </a:t>
            </a:r>
            <a:r>
              <a:rPr lang="en-US" sz="2000" dirty="0" err="1"/>
              <a:t>generacionales</a:t>
            </a:r>
            <a:r>
              <a:rPr lang="en-US" sz="2000" dirty="0"/>
              <a:t> de </a:t>
            </a:r>
            <a:r>
              <a:rPr lang="en-US" sz="2000" dirty="0" err="1"/>
              <a:t>los</a:t>
            </a:r>
            <a:r>
              <a:rPr lang="en-US" sz="2000" dirty="0"/>
              <a:t> </a:t>
            </a:r>
            <a:r>
              <a:rPr lang="en-US" sz="2000" dirty="0" err="1"/>
              <a:t>compradores</a:t>
            </a:r>
            <a:r>
              <a:rPr lang="en-US" sz="2000" dirty="0"/>
              <a:t> y </a:t>
            </a:r>
            <a:r>
              <a:rPr lang="en-US" sz="2000" dirty="0" err="1"/>
              <a:t>vendedores</a:t>
            </a:r>
            <a:r>
              <a:rPr lang="en-US" sz="2000" dirty="0"/>
              <a:t> de </a:t>
            </a:r>
            <a:r>
              <a:rPr lang="en-US" sz="2000" dirty="0" err="1"/>
              <a:t>vivienda</a:t>
            </a:r>
            <a:r>
              <a:rPr lang="en-US" sz="2000" dirty="0"/>
              <a:t> en </a:t>
            </a:r>
            <a:r>
              <a:rPr lang="en-US" sz="2000" dirty="0" err="1"/>
              <a:t>Estados</a:t>
            </a:r>
            <a:r>
              <a:rPr lang="en-US" sz="2000" dirty="0"/>
              <a:t> </a:t>
            </a:r>
            <a:r>
              <a:rPr lang="en-US" sz="2000" dirty="0" err="1"/>
              <a:t>Unidos</a:t>
            </a:r>
            <a:r>
              <a:rPr lang="en-US" sz="2000" dirty="0"/>
              <a:t>. </a:t>
            </a:r>
          </a:p>
          <a:p>
            <a:endParaRPr lang="en-US" sz="2000" dirty="0"/>
          </a:p>
          <a:p>
            <a:pPr algn="just"/>
            <a:r>
              <a:rPr lang="en-US" sz="2000" dirty="0"/>
              <a:t>El </a:t>
            </a:r>
            <a:r>
              <a:rPr lang="en-US" sz="2000" dirty="0" err="1"/>
              <a:t>reporte</a:t>
            </a:r>
            <a:r>
              <a:rPr lang="en-US" sz="2000" dirty="0"/>
              <a:t> </a:t>
            </a:r>
            <a:r>
              <a:rPr lang="en-US" sz="2000" dirty="0" err="1"/>
              <a:t>hace</a:t>
            </a:r>
            <a:r>
              <a:rPr lang="en-US" sz="2000" dirty="0"/>
              <a:t> </a:t>
            </a:r>
            <a:r>
              <a:rPr lang="en-US" sz="2000" dirty="0" err="1"/>
              <a:t>hincapié</a:t>
            </a:r>
            <a:r>
              <a:rPr lang="en-US" sz="2000" dirty="0"/>
              <a:t> en las </a:t>
            </a:r>
            <a:r>
              <a:rPr lang="en-US" sz="2000" dirty="0" err="1"/>
              <a:t>diferencias</a:t>
            </a:r>
            <a:r>
              <a:rPr lang="en-US" sz="2000" dirty="0"/>
              <a:t> y similitudes que ha </a:t>
            </a:r>
            <a:r>
              <a:rPr lang="en-US" sz="2000" dirty="0" err="1"/>
              <a:t>habido</a:t>
            </a:r>
            <a:r>
              <a:rPr lang="en-US" sz="2000" dirty="0"/>
              <a:t> entre </a:t>
            </a:r>
            <a:r>
              <a:rPr lang="en-US" sz="2000" dirty="0" err="1"/>
              <a:t>diferentes</a:t>
            </a:r>
            <a:r>
              <a:rPr lang="en-US" sz="2000" dirty="0"/>
              <a:t> </a:t>
            </a:r>
            <a:r>
              <a:rPr lang="en-US" sz="2000" dirty="0" err="1"/>
              <a:t>generaciones</a:t>
            </a:r>
            <a:r>
              <a:rPr lang="en-US" sz="2000" dirty="0"/>
              <a:t> de </a:t>
            </a:r>
            <a:r>
              <a:rPr lang="en-US" sz="2000" dirty="0" err="1"/>
              <a:t>compradores</a:t>
            </a:r>
            <a:r>
              <a:rPr lang="en-US" sz="2000" dirty="0"/>
              <a:t> y </a:t>
            </a:r>
            <a:r>
              <a:rPr lang="en-US" sz="2000" dirty="0" err="1"/>
              <a:t>vendedores</a:t>
            </a:r>
            <a:r>
              <a:rPr lang="en-US" sz="2000" dirty="0"/>
              <a:t>. Los </a:t>
            </a:r>
            <a:r>
              <a:rPr lang="en-US" sz="2000" dirty="0" err="1"/>
              <a:t>datos</a:t>
            </a:r>
            <a:r>
              <a:rPr lang="en-US" sz="2000" dirty="0"/>
              <a:t> de </a:t>
            </a:r>
            <a:r>
              <a:rPr lang="en-US" sz="2000" dirty="0" err="1"/>
              <a:t>compradores</a:t>
            </a:r>
            <a:r>
              <a:rPr lang="en-US" sz="2000" dirty="0"/>
              <a:t> y </a:t>
            </a:r>
            <a:r>
              <a:rPr lang="en-US" sz="2000" dirty="0" err="1"/>
              <a:t>vendedores</a:t>
            </a:r>
            <a:r>
              <a:rPr lang="en-US" sz="2000" dirty="0"/>
              <a:t> se </a:t>
            </a:r>
            <a:r>
              <a:rPr lang="en-US" sz="2000" dirty="0" err="1"/>
              <a:t>extraen</a:t>
            </a:r>
            <a:r>
              <a:rPr lang="en-US" sz="2000" dirty="0"/>
              <a:t> del </a:t>
            </a:r>
            <a:r>
              <a:rPr lang="en-US" sz="2000" dirty="0" err="1"/>
              <a:t>Perfil</a:t>
            </a:r>
            <a:r>
              <a:rPr lang="en-US" sz="2000" dirty="0"/>
              <a:t> </a:t>
            </a:r>
            <a:r>
              <a:rPr lang="en-US" sz="2000" dirty="0" err="1"/>
              <a:t>anual</a:t>
            </a:r>
            <a:r>
              <a:rPr lang="en-US" sz="2000" dirty="0"/>
              <a:t> de </a:t>
            </a:r>
            <a:r>
              <a:rPr lang="en-US" sz="2000" dirty="0" err="1"/>
              <a:t>compradores</a:t>
            </a:r>
            <a:r>
              <a:rPr lang="en-US" sz="2000" dirty="0"/>
              <a:t> y </a:t>
            </a:r>
            <a:r>
              <a:rPr lang="en-US" sz="2000" dirty="0" err="1"/>
              <a:t>vendedores</a:t>
            </a:r>
            <a:r>
              <a:rPr lang="en-US" sz="2000" dirty="0"/>
              <a:t> </a:t>
            </a:r>
            <a:r>
              <a:rPr lang="en-US" sz="2000" dirty="0" err="1"/>
              <a:t>generado</a:t>
            </a:r>
            <a:r>
              <a:rPr lang="en-US" sz="2000" dirty="0"/>
              <a:t> </a:t>
            </a:r>
            <a:r>
              <a:rPr lang="en-US" sz="2000" dirty="0" err="1"/>
              <a:t>por</a:t>
            </a:r>
            <a:r>
              <a:rPr lang="en-US" sz="2000" dirty="0"/>
              <a:t> NAR.</a:t>
            </a:r>
          </a:p>
          <a:p>
            <a:endParaRPr lang="en-US" dirty="0"/>
          </a:p>
        </p:txBody>
      </p:sp>
    </p:spTree>
    <p:extLst>
      <p:ext uri="{BB962C8B-B14F-4D97-AF65-F5344CB8AC3E}">
        <p14:creationId xmlns:p14="http://schemas.microsoft.com/office/powerpoint/2010/main" val="838133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Venta</a:t>
            </a:r>
            <a:r>
              <a:rPr lang="en-US" dirty="0"/>
              <a:t> de </a:t>
            </a:r>
            <a:r>
              <a:rPr lang="en-US" dirty="0" err="1"/>
              <a:t>viviendas</a:t>
            </a:r>
            <a:r>
              <a:rPr lang="en-US" dirty="0"/>
              <a:t> </a:t>
            </a:r>
            <a:r>
              <a:rPr lang="en-US" dirty="0" err="1"/>
              <a:t>existentes</a:t>
            </a:r>
            <a:r>
              <a:rPr lang="en-US" dirty="0"/>
              <a:t> (</a:t>
            </a:r>
            <a:r>
              <a:rPr lang="en-US" dirty="0" err="1"/>
              <a:t>construídas</a:t>
            </a:r>
            <a:r>
              <a:rPr lang="en-US" dirty="0"/>
              <a:t>)</a:t>
            </a:r>
          </a:p>
        </p:txBody>
      </p:sp>
      <p:graphicFrame>
        <p:nvGraphicFramePr>
          <p:cNvPr id="6" name="Content Placeholder 5"/>
          <p:cNvGraphicFramePr>
            <a:graphicFrameLocks noGrp="1"/>
          </p:cNvGraphicFramePr>
          <p:nvPr>
            <p:ph idx="1"/>
          </p:nvPr>
        </p:nvGraphicFramePr>
        <p:xfrm>
          <a:off x="474981" y="1206078"/>
          <a:ext cx="8194040" cy="33798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2928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
            <a:ext cx="8229600" cy="857250"/>
          </a:xfrm>
        </p:spPr>
        <p:txBody>
          <a:bodyPr>
            <a:normAutofit/>
          </a:bodyPr>
          <a:lstStyle/>
          <a:p>
            <a:r>
              <a:rPr lang="en-US" dirty="0" err="1"/>
              <a:t>Venta</a:t>
            </a:r>
            <a:r>
              <a:rPr lang="en-US" dirty="0"/>
              <a:t> de </a:t>
            </a:r>
            <a:r>
              <a:rPr lang="en-US" dirty="0" err="1"/>
              <a:t>nuevas</a:t>
            </a:r>
            <a:r>
              <a:rPr lang="en-US" dirty="0"/>
              <a:t> </a:t>
            </a:r>
            <a:r>
              <a:rPr lang="en-US" dirty="0" err="1"/>
              <a:t>viviendas</a:t>
            </a:r>
            <a:r>
              <a:rPr lang="en-US" dirty="0"/>
              <a:t> (en </a:t>
            </a:r>
            <a:r>
              <a:rPr lang="en-US" dirty="0" err="1"/>
              <a:t>construcción</a:t>
            </a:r>
            <a:r>
              <a:rPr lang="en-US" dirty="0"/>
              <a: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88558930"/>
              </p:ext>
            </p:extLst>
          </p:nvPr>
        </p:nvGraphicFramePr>
        <p:xfrm>
          <a:off x="492760" y="858594"/>
          <a:ext cx="8194040" cy="33798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4153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err="1"/>
              <a:t>Índice</a:t>
            </a:r>
            <a:r>
              <a:rPr lang="en-US" sz="3200" dirty="0"/>
              <a:t> de </a:t>
            </a:r>
            <a:r>
              <a:rPr lang="en-US" sz="3200" dirty="0" err="1"/>
              <a:t>precio</a:t>
            </a:r>
            <a:r>
              <a:rPr lang="en-US" sz="3200" dirty="0"/>
              <a:t> de la </a:t>
            </a:r>
            <a:r>
              <a:rPr lang="en-US" sz="3200" dirty="0" err="1"/>
              <a:t>vivienda</a:t>
            </a:r>
            <a:r>
              <a:rPr lang="en-US" sz="3200" dirty="0"/>
              <a:t> </a:t>
            </a:r>
            <a:r>
              <a:rPr lang="en-US" sz="3200" dirty="0" err="1"/>
              <a:t>en</a:t>
            </a:r>
            <a:r>
              <a:rPr lang="en-US" sz="3200" dirty="0"/>
              <a:t> USA (FHFA)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30613043"/>
              </p:ext>
            </p:extLst>
          </p:nvPr>
        </p:nvGraphicFramePr>
        <p:xfrm>
          <a:off x="442392" y="915566"/>
          <a:ext cx="8194040" cy="337980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755576" y="4534257"/>
            <a:ext cx="2556284" cy="253916"/>
          </a:xfrm>
          <a:prstGeom prst="rect">
            <a:avLst/>
          </a:prstGeom>
          <a:noFill/>
        </p:spPr>
        <p:txBody>
          <a:bodyPr wrap="square" rtlCol="0">
            <a:spAutoFit/>
          </a:bodyPr>
          <a:lstStyle/>
          <a:p>
            <a:r>
              <a:rPr lang="en-US" sz="1050" dirty="0">
                <a:latin typeface="ZapfDingbats"/>
              </a:rPr>
              <a:t>I</a:t>
            </a:r>
            <a:r>
              <a:rPr lang="en-US" sz="1050" dirty="0"/>
              <a:t>ndex base month January 1991=100</a:t>
            </a:r>
          </a:p>
        </p:txBody>
      </p:sp>
    </p:spTree>
    <p:extLst>
      <p:ext uri="{BB962C8B-B14F-4D97-AF65-F5344CB8AC3E}">
        <p14:creationId xmlns:p14="http://schemas.microsoft.com/office/powerpoint/2010/main" val="81695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422060"/>
            <a:ext cx="8229600" cy="853546"/>
          </a:xfrm>
        </p:spPr>
        <p:txBody>
          <a:bodyPr>
            <a:noAutofit/>
          </a:bodyPr>
          <a:lstStyle/>
          <a:p>
            <a:br>
              <a:rPr lang="en-US" dirty="0"/>
            </a:br>
            <a:r>
              <a:rPr lang="en-US" sz="3200" dirty="0"/>
              <a:t>La </a:t>
            </a:r>
            <a:r>
              <a:rPr lang="en-US" sz="3200" dirty="0" err="1"/>
              <a:t>tasa</a:t>
            </a:r>
            <a:r>
              <a:rPr lang="en-US" sz="3200" dirty="0"/>
              <a:t> de </a:t>
            </a:r>
            <a:r>
              <a:rPr lang="en-US" sz="3200" dirty="0" err="1"/>
              <a:t>propietarios</a:t>
            </a:r>
            <a:r>
              <a:rPr lang="en-US" sz="3200" dirty="0"/>
              <a:t> </a:t>
            </a:r>
            <a:r>
              <a:rPr lang="en-US" sz="3200" dirty="0" err="1"/>
              <a:t>es</a:t>
            </a:r>
            <a:r>
              <a:rPr lang="en-US" sz="3200" dirty="0"/>
              <a:t> lo mas </a:t>
            </a:r>
            <a:r>
              <a:rPr lang="en-US" sz="3200" dirty="0" err="1"/>
              <a:t>baja</a:t>
            </a:r>
            <a:r>
              <a:rPr lang="en-US" sz="3200" dirty="0"/>
              <a:t> </a:t>
            </a:r>
            <a:r>
              <a:rPr lang="en-US" sz="3200" dirty="0" err="1"/>
              <a:t>en</a:t>
            </a:r>
            <a:r>
              <a:rPr lang="en-US" sz="3200" dirty="0"/>
              <a:t> 50 </a:t>
            </a:r>
            <a:r>
              <a:rPr lang="en-US" sz="3200" dirty="0" err="1"/>
              <a:t>anos</a:t>
            </a:r>
            <a:br>
              <a:rPr lang="en-US" sz="3200" dirty="0"/>
            </a:br>
            <a:br>
              <a:rPr lang="en-US" sz="3300" dirty="0"/>
            </a:br>
            <a:endParaRPr lang="en-US" sz="33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6470609"/>
              </p:ext>
            </p:extLst>
          </p:nvPr>
        </p:nvGraphicFramePr>
        <p:xfrm>
          <a:off x="481386" y="1023578"/>
          <a:ext cx="8158634" cy="33652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7638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05978"/>
            <a:ext cx="8856984" cy="857250"/>
          </a:xfrm>
        </p:spPr>
        <p:txBody>
          <a:bodyPr>
            <a:normAutofit/>
          </a:bodyPr>
          <a:lstStyle/>
          <a:p>
            <a:r>
              <a:rPr lang="en-US" b="1" dirty="0" err="1"/>
              <a:t>Compra</a:t>
            </a:r>
            <a:r>
              <a:rPr lang="en-US" b="1" dirty="0"/>
              <a:t> de </a:t>
            </a:r>
            <a:r>
              <a:rPr lang="en-US" b="1" dirty="0" err="1"/>
              <a:t>vivienda</a:t>
            </a:r>
            <a:r>
              <a:rPr lang="en-US" b="1" dirty="0"/>
              <a:t> en USA: </a:t>
            </a:r>
            <a:r>
              <a:rPr lang="en-US" b="1" dirty="0" err="1"/>
              <a:t>Mitos</a:t>
            </a:r>
            <a:r>
              <a:rPr lang="en-US" b="1"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6011691"/>
              </p:ext>
            </p:extLst>
          </p:nvPr>
        </p:nvGraphicFramePr>
        <p:xfrm>
          <a:off x="107504" y="978573"/>
          <a:ext cx="8856984" cy="33648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1750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57250"/>
          </a:xfrm>
        </p:spPr>
        <p:txBody>
          <a:bodyPr>
            <a:normAutofit/>
          </a:bodyPr>
          <a:lstStyle/>
          <a:p>
            <a:r>
              <a:rPr lang="en-US" b="1" dirty="0"/>
              <a:t>¿</a:t>
            </a:r>
            <a:r>
              <a:rPr lang="en-US" b="1" dirty="0" err="1"/>
              <a:t>Quién</a:t>
            </a:r>
            <a:r>
              <a:rPr lang="en-US" b="1" dirty="0"/>
              <a:t> </a:t>
            </a:r>
            <a:r>
              <a:rPr lang="en-US" b="1" dirty="0" err="1"/>
              <a:t>compra</a:t>
            </a:r>
            <a:r>
              <a:rPr lang="en-US" b="1" dirty="0"/>
              <a:t> y </a:t>
            </a:r>
            <a:r>
              <a:rPr lang="en-US" b="1" dirty="0" err="1"/>
              <a:t>quién</a:t>
            </a:r>
            <a:r>
              <a:rPr lang="en-US" b="1" dirty="0"/>
              <a:t> </a:t>
            </a:r>
            <a:r>
              <a:rPr lang="en-US" b="1" dirty="0" err="1"/>
              <a:t>vende</a:t>
            </a:r>
            <a:r>
              <a:rPr lang="en-US" b="1" dirty="0"/>
              <a: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342584522"/>
              </p:ext>
            </p:extLst>
          </p:nvPr>
        </p:nvGraphicFramePr>
        <p:xfrm>
          <a:off x="0" y="699542"/>
          <a:ext cx="9144000" cy="42484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42647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9542</TotalTime>
  <Words>4065</Words>
  <Application>Microsoft Office PowerPoint</Application>
  <PresentationFormat>On-screen Show (16:9)</PresentationFormat>
  <Paragraphs>364</Paragraphs>
  <Slides>26</Slides>
  <Notes>26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ＭＳ Ｐゴシック</vt:lpstr>
      <vt:lpstr>Adobe Garamond Pro</vt:lpstr>
      <vt:lpstr>Arial</vt:lpstr>
      <vt:lpstr>Berlin Sans FB Demi</vt:lpstr>
      <vt:lpstr>Bodoni MT Black</vt:lpstr>
      <vt:lpstr>Calibri</vt:lpstr>
      <vt:lpstr>Garamond</vt:lpstr>
      <vt:lpstr>Wingdings</vt:lpstr>
      <vt:lpstr>ZapfDingbats</vt:lpstr>
      <vt:lpstr>Office Theme</vt:lpstr>
      <vt:lpstr>Impacto generacional en  la compra de vivienda</vt:lpstr>
      <vt:lpstr>PowerPoint Presentation</vt:lpstr>
      <vt:lpstr>      </vt:lpstr>
      <vt:lpstr>Venta de viviendas existentes (construídas)</vt:lpstr>
      <vt:lpstr>Venta de nuevas viviendas (en construcción)</vt:lpstr>
      <vt:lpstr>Índice de precio de la vivienda en USA (FHFA)</vt:lpstr>
      <vt:lpstr> La tasa de propietarios es lo mas baja en 50 anos  </vt:lpstr>
      <vt:lpstr>Compra de vivienda en USA: Mitos </vt:lpstr>
      <vt:lpstr>¿Quién compra y quién vende?</vt:lpstr>
      <vt:lpstr>Cambia el perfil racial en EE.UU.</vt:lpstr>
      <vt:lpstr>Realidades demograficas</vt:lpstr>
      <vt:lpstr>¿Quiénes son los compradores?</vt:lpstr>
      <vt:lpstr>La tercera edad: Mitos</vt:lpstr>
      <vt:lpstr>La tercera edad: Realidades</vt:lpstr>
      <vt:lpstr>Problemas de inventario independientemente de la edad</vt:lpstr>
      <vt:lpstr>Vivienda alcanzable, un problema que crece</vt:lpstr>
      <vt:lpstr>Retos de la generación Millennial</vt:lpstr>
      <vt:lpstr>Crecimiento contenido del nuevo comprador de vivienda</vt:lpstr>
      <vt:lpstr>Dificultad de ahorro para el pago de la entrada</vt:lpstr>
      <vt:lpstr>No Propietarios: la deuda estudiantil retrasa la compra de vivienda por 5 años</vt:lpstr>
      <vt:lpstr>PowerPoint Presentation</vt:lpstr>
      <vt:lpstr>Tasa de crecimiento del precio  de la vivienda y de los salarios (Acumulado de mayo a mayo)</vt:lpstr>
      <vt:lpstr>Previsión económica</vt:lpstr>
      <vt:lpstr>Previsión de vivienda</vt:lpstr>
      <vt:lpstr>¿Es ser propietario todavía el sueño en los EE.UU? ¿Comprarás en el futuro? </vt:lpstr>
      <vt:lpstr>Enlaces de interés</vt:lpstr>
    </vt:vector>
  </TitlesOfParts>
  <Company>Maddock Douglas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Maddock Douglas</dc:creator>
  <cp:lastModifiedBy>David Wluka</cp:lastModifiedBy>
  <cp:revision>569</cp:revision>
  <dcterms:created xsi:type="dcterms:W3CDTF">2010-07-08T20:05:44Z</dcterms:created>
  <dcterms:modified xsi:type="dcterms:W3CDTF">2017-09-14T02:22:54Z</dcterms:modified>
</cp:coreProperties>
</file>