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452" r:id="rId2"/>
    <p:sldId id="375" r:id="rId3"/>
    <p:sldId id="453" r:id="rId4"/>
    <p:sldId id="461" r:id="rId5"/>
    <p:sldId id="460" r:id="rId6"/>
    <p:sldId id="438" r:id="rId7"/>
    <p:sldId id="436" r:id="rId8"/>
    <p:sldId id="469" r:id="rId9"/>
    <p:sldId id="427" r:id="rId10"/>
    <p:sldId id="483" r:id="rId11"/>
    <p:sldId id="470" r:id="rId12"/>
    <p:sldId id="478" r:id="rId13"/>
    <p:sldId id="479" r:id="rId14"/>
    <p:sldId id="471" r:id="rId15"/>
    <p:sldId id="481" r:id="rId16"/>
    <p:sldId id="472" r:id="rId17"/>
    <p:sldId id="473" r:id="rId18"/>
    <p:sldId id="447" r:id="rId19"/>
    <p:sldId id="482" r:id="rId20"/>
    <p:sldId id="475" r:id="rId21"/>
    <p:sldId id="474" r:id="rId22"/>
    <p:sldId id="476" r:id="rId23"/>
    <p:sldId id="467" r:id="rId24"/>
    <p:sldId id="463" r:id="rId25"/>
    <p:sldId id="464" r:id="rId26"/>
    <p:sldId id="465" r:id="rId27"/>
    <p:sldId id="466" r:id="rId28"/>
    <p:sldId id="462" r:id="rId29"/>
    <p:sldId id="480" r:id="rId30"/>
    <p:sldId id="456" r:id="rId31"/>
    <p:sldId id="441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CC6600"/>
    <a:srgbClr val="F7931A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06BBE-AB45-41D8-AC55-B17F22B8F32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51A39-B8D0-4A18-9746-6AF3D87C3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E7632-DBEE-44F8-83B7-5AA3D1731F5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4836-D902-4AFC-BAB9-F86816A50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11276"/>
            <a:ext cx="7520940" cy="3961940"/>
          </a:xfrm>
        </p:spPr>
        <p:txBody>
          <a:bodyPr>
            <a:normAutofit/>
          </a:bodyPr>
          <a:lstStyle>
            <a:lvl1pPr marL="0" indent="0">
              <a:defRPr sz="3200">
                <a:solidFill>
                  <a:srgbClr val="CC6600"/>
                </a:solidFill>
              </a:defRPr>
            </a:lvl1pPr>
            <a:lvl2pPr>
              <a:defRPr sz="3200">
                <a:solidFill>
                  <a:srgbClr val="FF0000"/>
                </a:solidFill>
              </a:defRPr>
            </a:lvl2pPr>
            <a:lvl3pPr>
              <a:defRPr sz="3200">
                <a:solidFill>
                  <a:srgbClr val="CC6600"/>
                </a:solidFill>
              </a:defRPr>
            </a:lvl3pPr>
            <a:lvl4pPr>
              <a:defRPr sz="3200">
                <a:solidFill>
                  <a:srgbClr val="CC6600"/>
                </a:solidFill>
              </a:defRPr>
            </a:lvl4pPr>
            <a:lvl5pPr>
              <a:defRPr sz="3200">
                <a:solidFill>
                  <a:srgbClr val="CC6600"/>
                </a:solidFill>
              </a:defRPr>
            </a:lvl5pPr>
            <a:lvl6pPr>
              <a:defRPr>
                <a:solidFill>
                  <a:srgbClr val="CC6600"/>
                </a:solidFill>
              </a:defRPr>
            </a:lvl6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2"/>
            <a:r>
              <a:rPr lang="es-ES" dirty="0"/>
              <a:t>Segundo nivel</a:t>
            </a:r>
          </a:p>
          <a:p>
            <a:pPr lvl="3"/>
            <a:r>
              <a:rPr lang="es-ES" dirty="0"/>
              <a:t>Tercer nivel</a:t>
            </a:r>
          </a:p>
          <a:p>
            <a:pPr lvl="4"/>
            <a:r>
              <a:rPr lang="es-ES" dirty="0"/>
              <a:t>Cuarto nivel</a:t>
            </a:r>
          </a:p>
          <a:p>
            <a:pPr lvl="5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" name="1 Rectángulo"/>
          <p:cNvSpPr/>
          <p:nvPr userDrawn="1"/>
        </p:nvSpPr>
        <p:spPr>
          <a:xfrm>
            <a:off x="7308304" y="451272"/>
            <a:ext cx="2088232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97768"/>
            <a:ext cx="6635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 lang="es-ES" noProof="0"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795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1200"/>
              </a:spcBef>
              <a:buClr>
                <a:schemeClr val="accent2"/>
              </a:buClr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lang="es-ES" noProof="0" dirty="0"/>
          </a:p>
        </p:txBody>
      </p:sp>
      <p:pic>
        <p:nvPicPr>
          <p:cNvPr id="6" name="Picture 2" descr="C:\Users\Rodolfo\Downloads\Logo Solo (1)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8300"/>
            <a:ext cx="1554422" cy="4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8100392" y="538300"/>
            <a:ext cx="985551" cy="14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1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62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492896"/>
            <a:ext cx="7520940" cy="548640"/>
          </a:xfrm>
        </p:spPr>
        <p:txBody>
          <a:bodyPr/>
          <a:lstStyle>
            <a:lvl1pPr algn="ctr">
              <a:defRPr sz="48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11276"/>
            <a:ext cx="7520940" cy="3889932"/>
          </a:xfrm>
        </p:spPr>
        <p:txBody>
          <a:bodyPr>
            <a:normAutofit/>
          </a:bodyPr>
          <a:lstStyle>
            <a:lvl1pPr marL="0" indent="0">
              <a:defRPr sz="3200">
                <a:solidFill>
                  <a:srgbClr val="FF0000"/>
                </a:solidFill>
              </a:defRPr>
            </a:lvl1pPr>
            <a:lvl2pPr>
              <a:defRPr sz="3200">
                <a:solidFill>
                  <a:srgbClr val="FF0000"/>
                </a:solidFill>
              </a:defRPr>
            </a:lvl2pPr>
            <a:lvl3pPr>
              <a:defRPr sz="3200">
                <a:solidFill>
                  <a:srgbClr val="FF0000"/>
                </a:solidFill>
              </a:defRPr>
            </a:lvl3pPr>
            <a:lvl4pPr>
              <a:defRPr sz="3200">
                <a:solidFill>
                  <a:srgbClr val="FF0000"/>
                </a:solidFill>
              </a:defRPr>
            </a:lvl4pPr>
            <a:lvl5pPr>
              <a:defRPr sz="3200">
                <a:solidFill>
                  <a:srgbClr val="FF0000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2"/>
            <a:r>
              <a:rPr lang="es-ES" dirty="0"/>
              <a:t>Segundo nivel</a:t>
            </a:r>
          </a:p>
          <a:p>
            <a:pPr lvl="3"/>
            <a:r>
              <a:rPr lang="es-ES" dirty="0"/>
              <a:t>Tercer nivel</a:t>
            </a:r>
          </a:p>
          <a:p>
            <a:pPr lvl="4"/>
            <a:r>
              <a:rPr lang="es-ES" dirty="0"/>
              <a:t>Cuarto nivel</a:t>
            </a:r>
          </a:p>
          <a:p>
            <a:pPr lvl="5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5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/>
          <a:srcRect l="12988" t="83829" r="12988"/>
          <a:stretch/>
        </p:blipFill>
        <p:spPr>
          <a:xfrm>
            <a:off x="-9364" y="5741894"/>
            <a:ext cx="9148682" cy="11236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412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1 Título"/>
          <p:cNvSpPr txBox="1">
            <a:spLocks/>
          </p:cNvSpPr>
          <p:nvPr userDrawn="1"/>
        </p:nvSpPr>
        <p:spPr>
          <a:xfrm>
            <a:off x="2483768" y="5661248"/>
            <a:ext cx="4464496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none" baseline="0" dirty="0">
                <a:solidFill>
                  <a:schemeClr val="accent6"/>
                </a:solidFill>
              </a:rPr>
              <a:t>El </a:t>
            </a:r>
            <a:r>
              <a:rPr lang="en-US" sz="3200" b="1" cap="none" baseline="0" dirty="0" err="1">
                <a:solidFill>
                  <a:schemeClr val="accent6"/>
                </a:solidFill>
              </a:rPr>
              <a:t>robo</a:t>
            </a:r>
            <a:r>
              <a:rPr lang="en-US" sz="3200" b="1" cap="none" baseline="0" dirty="0">
                <a:solidFill>
                  <a:schemeClr val="accent6"/>
                </a:solidFill>
              </a:rPr>
              <a:t> de Bitcoins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cap="none" baseline="0" dirty="0" err="1">
                <a:solidFill>
                  <a:srgbClr val="00B0F0"/>
                </a:solidFill>
              </a:rPr>
              <a:t>Lic</a:t>
            </a:r>
            <a:r>
              <a:rPr lang="en-US" sz="2000" cap="none" baseline="0" dirty="0">
                <a:solidFill>
                  <a:srgbClr val="00B0F0"/>
                </a:solidFill>
              </a:rPr>
              <a:t>. Rodolfo Andragnes</a:t>
            </a:r>
          </a:p>
        </p:txBody>
      </p:sp>
      <p:grpSp>
        <p:nvGrpSpPr>
          <p:cNvPr id="12" name="11 Grupo"/>
          <p:cNvGrpSpPr/>
          <p:nvPr userDrawn="1"/>
        </p:nvGrpSpPr>
        <p:grpSpPr>
          <a:xfrm>
            <a:off x="107504" y="5952919"/>
            <a:ext cx="2323318" cy="716441"/>
            <a:chOff x="495468" y="5880911"/>
            <a:chExt cx="2323318" cy="716441"/>
          </a:xfrm>
        </p:grpSpPr>
        <p:sp>
          <p:nvSpPr>
            <p:cNvPr id="13" name="12 Rectángulo"/>
            <p:cNvSpPr/>
            <p:nvPr userDrawn="1"/>
          </p:nvSpPr>
          <p:spPr>
            <a:xfrm>
              <a:off x="899592" y="6015038"/>
              <a:ext cx="288032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13 Imagen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68" y="5880911"/>
              <a:ext cx="2323318" cy="71644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5" r:id="rId3"/>
    <p:sldLayoutId id="2147483674" r:id="rId4"/>
    <p:sldLayoutId id="2147483664" r:id="rId5"/>
    <p:sldLayoutId id="2147483665" r:id="rId6"/>
    <p:sldLayoutId id="2147483666" r:id="rId7"/>
    <p:sldLayoutId id="2147483667" r:id="rId8"/>
    <p:sldLayoutId id="2147483670" r:id="rId9"/>
    <p:sldLayoutId id="2147483671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5" Type="http://schemas.openxmlformats.org/officeDocument/2006/relationships/image" Target="../media/image45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gif"/><Relationship Id="rId23" Type="http://schemas.openxmlformats.org/officeDocument/2006/relationships/image" Target="../media/image43.png"/><Relationship Id="rId28" Type="http://schemas.openxmlformats.org/officeDocument/2006/relationships/image" Target="../media/image48.jpe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jpeg"/><Relationship Id="rId30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hyperlink" Target="https://www.youtube.com/watch?v=cVGEbtIBxIE&amp;feature=youtu.be&amp;t=55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coinintro.com/wp-content/uploads/2011/09/Total_bitcoins_over_time.png" TargetMode="External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hyperlink" Target="http://bitcoin.sipa.be/" TargetMode="Externa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chain.info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anonymity-in-bitcoin.blogspot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xapo.com/security/" TargetMode="External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42" r="12742"/>
          <a:stretch/>
        </p:blipFill>
        <p:spPr>
          <a:xfrm>
            <a:off x="-135799" y="-123043"/>
            <a:ext cx="9388320" cy="7083504"/>
          </a:xfrm>
          <a:prstGeom prst="rect">
            <a:avLst/>
          </a:prstGeom>
        </p:spPr>
      </p:pic>
      <p:grpSp>
        <p:nvGrpSpPr>
          <p:cNvPr id="3" name="7 Grupo"/>
          <p:cNvGrpSpPr/>
          <p:nvPr/>
        </p:nvGrpSpPr>
        <p:grpSpPr>
          <a:xfrm>
            <a:off x="226610" y="5877272"/>
            <a:ext cx="2617198" cy="887770"/>
            <a:chOff x="495468" y="5880911"/>
            <a:chExt cx="2323318" cy="716441"/>
          </a:xfrm>
        </p:grpSpPr>
        <p:sp>
          <p:nvSpPr>
            <p:cNvPr id="4" name="8 Rectángulo"/>
            <p:cNvSpPr/>
            <p:nvPr userDrawn="1"/>
          </p:nvSpPr>
          <p:spPr>
            <a:xfrm>
              <a:off x="899592" y="6015038"/>
              <a:ext cx="288032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9 Imagen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68" y="5880911"/>
              <a:ext cx="2323318" cy="716441"/>
            </a:xfrm>
            <a:prstGeom prst="rect">
              <a:avLst/>
            </a:prstGeom>
          </p:spPr>
        </p:pic>
      </p:grpSp>
      <p:pic>
        <p:nvPicPr>
          <p:cNvPr id="1026" name="Picture 2" descr="Image result for asobancaria 10 congreso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4145" r="10625" b="30058"/>
          <a:stretch/>
        </p:blipFill>
        <p:spPr bwMode="auto">
          <a:xfrm>
            <a:off x="179512" y="188640"/>
            <a:ext cx="5064056" cy="172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itcoin theft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r="24448"/>
          <a:stretch/>
        </p:blipFill>
        <p:spPr bwMode="auto">
          <a:xfrm>
            <a:off x="4860032" y="-315416"/>
            <a:ext cx="8064266" cy="83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7978" y="2412548"/>
            <a:ext cx="5628090" cy="216024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179512" y="2477795"/>
            <a:ext cx="34932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</a:rPr>
              <a:t>El robo de</a:t>
            </a:r>
            <a:endParaRPr lang="es-ES" sz="6600" dirty="0">
              <a:solidFill>
                <a:schemeClr val="bg1"/>
              </a:solidFill>
            </a:endParaRPr>
          </a:p>
          <a:p>
            <a:r>
              <a:rPr lang="es-ES" sz="6600" b="1" spc="150" dirty="0">
                <a:solidFill>
                  <a:schemeClr val="bg1"/>
                </a:solidFill>
                <a:latin typeface="+mj-lt"/>
              </a:rPr>
              <a:t>Bitcoins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2534" y="4644320"/>
            <a:ext cx="354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cap="small" spc="150" dirty="0">
                <a:solidFill>
                  <a:srgbClr val="002060"/>
                </a:solidFill>
              </a:rPr>
              <a:t>Lic. Rodolfo Andragnes</a:t>
            </a:r>
          </a:p>
        </p:txBody>
      </p:sp>
    </p:spTree>
    <p:extLst>
      <p:ext uri="{BB962C8B-B14F-4D97-AF65-F5344CB8AC3E}">
        <p14:creationId xmlns:p14="http://schemas.microsoft.com/office/powerpoint/2010/main" val="8626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2960" y="332656"/>
            <a:ext cx="7520940" cy="548640"/>
          </a:xfrm>
        </p:spPr>
        <p:txBody>
          <a:bodyPr/>
          <a:lstStyle/>
          <a:p>
            <a:pPr algn="ctr"/>
            <a:r>
              <a:rPr lang="en-US" dirty="0" err="1"/>
              <a:t>Quienes</a:t>
            </a:r>
            <a:r>
              <a:rPr lang="en-US" dirty="0"/>
              <a:t> APLICAN BLOCKCHAIN</a:t>
            </a:r>
          </a:p>
        </p:txBody>
      </p:sp>
      <p:grpSp>
        <p:nvGrpSpPr>
          <p:cNvPr id="46" name="45 Grupo"/>
          <p:cNvGrpSpPr/>
          <p:nvPr/>
        </p:nvGrpSpPr>
        <p:grpSpPr>
          <a:xfrm>
            <a:off x="179512" y="908583"/>
            <a:ext cx="8613592" cy="4752665"/>
            <a:chOff x="134872" y="1028734"/>
            <a:chExt cx="8613592" cy="5877984"/>
          </a:xfrm>
        </p:grpSpPr>
        <p:pic>
          <p:nvPicPr>
            <p:cNvPr id="47" name="Picture 4" descr="http://performinsider.com/wp-content/uploads/Microsoft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530" y="2228240"/>
              <a:ext cx="2183455" cy="1069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criptonoticias.com/wp-content/uploads/2015/07/CriptoNoticias-Soci%C3%A9t%C3%A9-G%C3%A9n%C3%A9rale-Empleo-Programador-Bitcoin-Blockchain-600x30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92" b="17679"/>
            <a:stretch/>
          </p:blipFill>
          <p:spPr bwMode="auto">
            <a:xfrm>
              <a:off x="7301246" y="2084851"/>
              <a:ext cx="1359427" cy="605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38" descr="http://www.caratulasylogos.com/sites/default/files/servicios/santander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350" y="5253203"/>
              <a:ext cx="1615812" cy="165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0" descr="https://rostrum-cms.com/media/MIT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146" y="2550832"/>
              <a:ext cx="1110871" cy="145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2" descr="http://danielpride.com/a/images/Apple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729" y="1220755"/>
              <a:ext cx="1231313" cy="1346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8" descr="http://logok.org/wp-content/uploads/2014/04/Citigroup-logo-logo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7" b="21849"/>
            <a:stretch/>
          </p:blipFill>
          <p:spPr bwMode="auto">
            <a:xfrm>
              <a:off x="323529" y="1316766"/>
              <a:ext cx="1997359" cy="1088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http://yesno-jp.com/Visa-Card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942" y="4197086"/>
              <a:ext cx="1158802" cy="941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0" descr="http://cdn.crowdfundinsider.com/wp-content/uploads/2012/11/sec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64" y="4005064"/>
              <a:ext cx="1368125" cy="118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2" descr="http://academy.bcs.org/sites/academy.bcs.org/files/styles/large/public/Goldman%20Sachs%20Logo.JPG?itok=LE2jy2TB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72" y="4389107"/>
              <a:ext cx="2132872" cy="139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4" descr="http://www.tassosfragos.com/wp-content/uploads/2014/09/harvard_logo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714" y="2634746"/>
              <a:ext cx="987342" cy="121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6" descr="http://www.financemagnates.com/wp-content/uploads/fxmag/2015/02/cftc.bmp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379" y="5289482"/>
              <a:ext cx="908895" cy="121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0" descr="http://taxprof.typepad.com/.a/6a00d8341c4eab53ef014e8816a81c970d-800wi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18" y="2372883"/>
              <a:ext cx="1574380" cy="109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4" descr="http://claroblog.com.pa/wp-content/uploads/2014/09/Samsung-Logo.jpg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208" y="2845595"/>
              <a:ext cx="2708096" cy="1191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6" descr="http://goodlogo.com/images/logos/jp_morgan_chase_logo_2723.gif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13" y="5733256"/>
              <a:ext cx="1777393" cy="59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8" descr="http://cdn2.hubspot.net/hubfs/69769/adhere/images/Masterfull-kardasickle.png?t=1434028555716"/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477" y="1028734"/>
              <a:ext cx="1645711" cy="187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http://cdn-pays.bnpparibas.com/wp-content/blogs.dir/74/files/2012/06/BNP-Paribas-Logo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115" y="2652574"/>
              <a:ext cx="1401689" cy="52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Shape 454"/>
            <p:cNvPicPr preferRelativeResize="0"/>
            <p:nvPr/>
          </p:nvPicPr>
          <p:blipFill rotWithShape="1"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99144" y="3092845"/>
              <a:ext cx="963630" cy="626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458"/>
            <p:cNvPicPr preferRelativeResize="0"/>
            <p:nvPr/>
          </p:nvPicPr>
          <p:blipFill rotWithShape="1"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06" b="35147"/>
            <a:stretch/>
          </p:blipFill>
          <p:spPr>
            <a:xfrm>
              <a:off x="7426624" y="1659876"/>
              <a:ext cx="1108670" cy="519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Shape 445"/>
            <p:cNvPicPr preferRelativeResize="0"/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0997" y="5004437"/>
              <a:ext cx="1186518" cy="632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Shape 475"/>
            <p:cNvPicPr preferRelativeResize="0"/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3455" y="3623346"/>
              <a:ext cx="1535009" cy="3050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Shape 491"/>
            <p:cNvPicPr preferRelativeResize="0"/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4605" y="4030637"/>
              <a:ext cx="1172709" cy="457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Shape 327"/>
            <p:cNvPicPr preferRelativeResize="0"/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989" y="4553421"/>
              <a:ext cx="1515941" cy="355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Shape 343"/>
            <p:cNvPicPr preferRelativeResize="0"/>
            <p:nvPr/>
          </p:nvPicPr>
          <p:blipFill rotWithShape="1">
            <a:blip r:embed="rId2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7121" y="5234348"/>
              <a:ext cx="1427676" cy="898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Shape 486"/>
            <p:cNvPicPr preferRelativeResize="0"/>
            <p:nvPr/>
          </p:nvPicPr>
          <p:blipFill rotWithShape="1"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70988" y="5005470"/>
              <a:ext cx="819943" cy="546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Shape 349"/>
            <p:cNvPicPr preferRelativeResize="0"/>
            <p:nvPr/>
          </p:nvPicPr>
          <p:blipFill>
            <a:blip r:embed="rId2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559" y="6064005"/>
              <a:ext cx="1438800" cy="323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Shape 525"/>
            <p:cNvPicPr preferRelativeResize="0"/>
            <p:nvPr/>
          </p:nvPicPr>
          <p:blipFill rotWithShape="1">
            <a:blip r:embed="rId2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5" b="8826"/>
            <a:stretch/>
          </p:blipFill>
          <p:spPr>
            <a:xfrm>
              <a:off x="4991100" y="3867867"/>
              <a:ext cx="1309092" cy="905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Shape 544"/>
            <p:cNvPicPr preferRelativeResize="0"/>
            <p:nvPr/>
          </p:nvPicPr>
          <p:blipFill rotWithShape="1">
            <a:blip r:embed="rId2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7291" y="3999860"/>
              <a:ext cx="480973" cy="641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550"/>
            <p:cNvPicPr preferRelativeResize="0"/>
            <p:nvPr/>
          </p:nvPicPr>
          <p:blipFill rotWithShape="1"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62656" y="5541235"/>
              <a:ext cx="1225369" cy="832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563"/>
            <p:cNvPicPr preferRelativeResize="0"/>
            <p:nvPr/>
          </p:nvPicPr>
          <p:blipFill rotWithShape="1">
            <a:blip r:embed="rId3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3971" y="1505845"/>
              <a:ext cx="1460573" cy="908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600"/>
            <p:cNvPicPr preferRelativeResize="0"/>
            <p:nvPr/>
          </p:nvPicPr>
          <p:blipFill rotWithShape="1">
            <a:blip r:embed="rId3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529" y="3684711"/>
              <a:ext cx="1717147" cy="7216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9942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Bitcoin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960678" y="1268761"/>
            <a:ext cx="3329758" cy="3537102"/>
            <a:chOff x="960678" y="1268761"/>
            <a:chExt cx="3329758" cy="3537102"/>
          </a:xfrm>
        </p:grpSpPr>
        <p:pic>
          <p:nvPicPr>
            <p:cNvPr id="2052" name="Picture 4" descr="Trade Commoditi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1268761"/>
              <a:ext cx="3168351" cy="316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960678" y="4221088"/>
              <a:ext cx="3329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2"/>
                  </a:solidFill>
                </a:rPr>
                <a:t>Commodity Digital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364088" y="1171265"/>
            <a:ext cx="2563116" cy="3634598"/>
            <a:chOff x="5364088" y="1171265"/>
            <a:chExt cx="2563116" cy="3634598"/>
          </a:xfrm>
        </p:grpSpPr>
        <p:pic>
          <p:nvPicPr>
            <p:cNvPr id="2050" name="Picture 2" descr="http://www.millercathy.com/wp-content/uploads/2013/03/bigstock-joker-playing-card-with-red-an-2514761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171265"/>
              <a:ext cx="2563116" cy="3409863"/>
            </a:xfrm>
            <a:prstGeom prst="rect">
              <a:avLst/>
            </a:prstGeom>
            <a:noFill/>
            <a:scene3d>
              <a:camera prst="perspectiveBelow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5986284" y="4221088"/>
              <a:ext cx="1423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accent2"/>
                  </a:solidFill>
                </a:rPr>
                <a:t>Comodín</a:t>
              </a:r>
              <a:endParaRPr lang="en-US" sz="32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626138" y="5137447"/>
            <a:ext cx="5859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 dirty="0" err="1"/>
              <a:t>Basado</a:t>
            </a:r>
            <a:r>
              <a:rPr lang="en-US" sz="1600" b="1" spc="300" dirty="0"/>
              <a:t> </a:t>
            </a:r>
            <a:r>
              <a:rPr lang="en-US" sz="1600" b="1" spc="300" dirty="0" err="1"/>
              <a:t>en</a:t>
            </a:r>
            <a:r>
              <a:rPr lang="en-US" sz="1600" b="1" spc="300" dirty="0"/>
              <a:t> </a:t>
            </a:r>
            <a:r>
              <a:rPr lang="en-US" sz="1600" b="1" spc="300" dirty="0" err="1"/>
              <a:t>Firmas</a:t>
            </a:r>
            <a:r>
              <a:rPr lang="en-US" sz="1600" b="1" spc="300" dirty="0"/>
              <a:t> </a:t>
            </a:r>
            <a:r>
              <a:rPr lang="en-US" sz="1600" b="1" spc="300" dirty="0" err="1"/>
              <a:t>Digitales</a:t>
            </a:r>
            <a:r>
              <a:rPr lang="en-US" sz="1600" b="1" spc="300" dirty="0"/>
              <a:t> – </a:t>
            </a:r>
            <a:r>
              <a:rPr lang="en-US" sz="1600" b="1" spc="300" dirty="0" err="1"/>
              <a:t>Descentralizado</a:t>
            </a:r>
            <a:endParaRPr lang="en-US" sz="1600" b="1" spc="300" dirty="0"/>
          </a:p>
        </p:txBody>
      </p:sp>
    </p:spTree>
    <p:extLst>
      <p:ext uri="{BB962C8B-B14F-4D97-AF65-F5344CB8AC3E}">
        <p14:creationId xmlns:p14="http://schemas.microsoft.com/office/powerpoint/2010/main" val="16231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07904" y="312906"/>
            <a:ext cx="576653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Escasez </a:t>
            </a:r>
            <a:r>
              <a:rPr lang="es-AR" sz="2400" dirty="0">
                <a:solidFill>
                  <a:srgbClr val="FF0000"/>
                </a:solidFill>
              </a:rPr>
              <a:t>:</a:t>
            </a:r>
            <a:r>
              <a:rPr lang="es-AR" sz="2400" dirty="0"/>
              <a:t> Sólo 21 millones</a:t>
            </a:r>
          </a:p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Durabilidad </a:t>
            </a:r>
            <a:r>
              <a:rPr lang="es-AR" sz="2400" dirty="0">
                <a:solidFill>
                  <a:srgbClr val="FF0000"/>
                </a:solidFill>
              </a:rPr>
              <a:t>: </a:t>
            </a:r>
            <a:r>
              <a:rPr lang="es-AR" sz="2400" dirty="0"/>
              <a:t>No se deteriora</a:t>
            </a:r>
          </a:p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Portabilidad </a:t>
            </a:r>
            <a:r>
              <a:rPr lang="es-AR" sz="2400" dirty="0">
                <a:solidFill>
                  <a:srgbClr val="FF0000"/>
                </a:solidFill>
              </a:rPr>
              <a:t>: </a:t>
            </a:r>
            <a:r>
              <a:rPr lang="es-AR" sz="2400" dirty="0"/>
              <a:t>Celular, papel, mente</a:t>
            </a:r>
          </a:p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Divisibilidad </a:t>
            </a:r>
            <a:r>
              <a:rPr lang="es-AR" sz="2400" dirty="0">
                <a:solidFill>
                  <a:srgbClr val="FF0000"/>
                </a:solidFill>
              </a:rPr>
              <a:t>: </a:t>
            </a:r>
            <a:r>
              <a:rPr lang="es-AR" sz="2400" dirty="0"/>
              <a:t>Hasta 8 decimales</a:t>
            </a:r>
          </a:p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Almacenamiento </a:t>
            </a:r>
            <a:r>
              <a:rPr lang="es-AR" sz="2400" dirty="0">
                <a:solidFill>
                  <a:srgbClr val="FF0000"/>
                </a:solidFill>
              </a:rPr>
              <a:t>: </a:t>
            </a:r>
            <a:r>
              <a:rPr lang="es-AR" sz="2400" dirty="0"/>
              <a:t>No ocupa lugar físico</a:t>
            </a:r>
          </a:p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Uniformidad </a:t>
            </a:r>
            <a:r>
              <a:rPr lang="es-AR" sz="2400" dirty="0">
                <a:solidFill>
                  <a:srgbClr val="FF0000"/>
                </a:solidFill>
              </a:rPr>
              <a:t>:</a:t>
            </a:r>
            <a:r>
              <a:rPr lang="es-AR" sz="2400" dirty="0"/>
              <a:t> Son iguales + Historia</a:t>
            </a:r>
          </a:p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Falsificación </a:t>
            </a:r>
            <a:r>
              <a:rPr lang="es-AR" sz="2400" dirty="0">
                <a:solidFill>
                  <a:srgbClr val="FF0000"/>
                </a:solidFill>
              </a:rPr>
              <a:t>: </a:t>
            </a:r>
            <a:r>
              <a:rPr lang="es-AR" sz="2400" dirty="0"/>
              <a:t>Infalsificable y auditable</a:t>
            </a:r>
          </a:p>
          <a:p>
            <a:pPr>
              <a:spcBef>
                <a:spcPts val="1200"/>
              </a:spcBef>
            </a:pPr>
            <a:r>
              <a:rPr lang="es-AR" sz="2400" b="1" dirty="0">
                <a:solidFill>
                  <a:srgbClr val="FF0000"/>
                </a:solidFill>
              </a:rPr>
              <a:t>Aceptación </a:t>
            </a:r>
            <a:r>
              <a:rPr lang="es-AR" sz="2400" dirty="0">
                <a:solidFill>
                  <a:srgbClr val="FF0000"/>
                </a:solidFill>
              </a:rPr>
              <a:t>:</a:t>
            </a:r>
            <a:r>
              <a:rPr lang="es-AR" sz="2400" dirty="0">
                <a:solidFill>
                  <a:schemeClr val="accent2"/>
                </a:solidFill>
              </a:rPr>
              <a:t> </a:t>
            </a:r>
            <a:r>
              <a:rPr lang="es-AR" sz="2400" dirty="0"/>
              <a:t>Poca (reciente, no </a:t>
            </a:r>
            <a:r>
              <a:rPr lang="es-AR" sz="2400" dirty="0" err="1"/>
              <a:t>forzoza</a:t>
            </a:r>
            <a:r>
              <a:rPr lang="es-AR" sz="2400" dirty="0"/>
              <a:t>)</a:t>
            </a:r>
          </a:p>
        </p:txBody>
      </p:sp>
      <p:pic>
        <p:nvPicPr>
          <p:cNvPr id="9" name="Picture 4" descr="Trade Commod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7" y="1196753"/>
            <a:ext cx="316835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con línea 2"/>
          <p:cNvSpPr/>
          <p:nvPr/>
        </p:nvSpPr>
        <p:spPr>
          <a:xfrm>
            <a:off x="755576" y="3549176"/>
            <a:ext cx="2741336" cy="2040064"/>
          </a:xfrm>
          <a:prstGeom prst="borderCallout2">
            <a:avLst>
              <a:gd name="adj1" fmla="val 50535"/>
              <a:gd name="adj2" fmla="val 99739"/>
              <a:gd name="adj3" fmla="val 65735"/>
              <a:gd name="adj4" fmla="val 115163"/>
              <a:gd name="adj5" fmla="val 79644"/>
              <a:gd name="adj6" fmla="val 156109"/>
            </a:avLst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Multifirma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Bloquéo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tiempo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Bloquéo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destino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Programable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y…. </a:t>
            </a:r>
            <a:r>
              <a:rPr lang="en-US" sz="3200" b="1" dirty="0" err="1">
                <a:solidFill>
                  <a:schemeClr val="tx1"/>
                </a:solidFill>
              </a:rPr>
              <a:t>Datos</a:t>
            </a:r>
            <a:r>
              <a:rPr lang="en-US" sz="3200" b="1" dirty="0">
                <a:solidFill>
                  <a:schemeClr val="tx1"/>
                </a:solidFill>
              </a:rPr>
              <a:t> !!!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76056" y="4839543"/>
            <a:ext cx="2539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… </a:t>
            </a:r>
            <a:r>
              <a:rPr lang="en-US" sz="2400" b="1" dirty="0" err="1">
                <a:solidFill>
                  <a:srgbClr val="0070C0"/>
                </a:solidFill>
              </a:rPr>
              <a:t>pero</a:t>
            </a:r>
            <a:r>
              <a:rPr lang="en-US" sz="2400" b="1" dirty="0">
                <a:solidFill>
                  <a:srgbClr val="0070C0"/>
                </a:solidFill>
              </a:rPr>
              <a:t> hay </a:t>
            </a:r>
            <a:r>
              <a:rPr lang="en-US" sz="2400" b="1" dirty="0" err="1">
                <a:solidFill>
                  <a:srgbClr val="0070C0"/>
                </a:solidFill>
              </a:rPr>
              <a:t>más</a:t>
            </a:r>
            <a:r>
              <a:rPr lang="en-US" sz="2400" b="1" dirty="0">
                <a:solidFill>
                  <a:srgbClr val="0070C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67330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idx="1"/>
          </p:nvPr>
        </p:nvSpPr>
        <p:spPr>
          <a:xfrm>
            <a:off x="3635896" y="830487"/>
            <a:ext cx="5068044" cy="3966665"/>
          </a:xfrm>
        </p:spPr>
        <p:txBody>
          <a:bodyPr anchor="ctr"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2400" b="1" dirty="0" err="1"/>
              <a:t>Distribución</a:t>
            </a:r>
            <a:r>
              <a:rPr lang="en-US" sz="2400" b="1" dirty="0"/>
              <a:t> de </a:t>
            </a:r>
            <a:r>
              <a:rPr lang="en-US" sz="2400" b="1" dirty="0" err="1"/>
              <a:t>activos</a:t>
            </a:r>
            <a:r>
              <a:rPr lang="en-US" sz="2400" b="1" dirty="0"/>
              <a:t>/</a:t>
            </a:r>
            <a:r>
              <a:rPr lang="en-US" sz="2400" b="1" dirty="0" err="1"/>
              <a:t>acciones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b="1" dirty="0" err="1"/>
              <a:t>Identidad</a:t>
            </a:r>
            <a:r>
              <a:rPr lang="en-US" sz="2400" b="1" dirty="0"/>
              <a:t> digital y </a:t>
            </a:r>
            <a:r>
              <a:rPr lang="en-US" sz="2400" b="1" dirty="0" err="1"/>
              <a:t>Certificación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b="1" dirty="0" err="1"/>
              <a:t>Registros</a:t>
            </a:r>
            <a:r>
              <a:rPr lang="en-US" sz="2400" b="1" dirty="0"/>
              <a:t> de </a:t>
            </a:r>
            <a:r>
              <a:rPr lang="en-US" sz="2400" b="1" dirty="0" err="1"/>
              <a:t>propiedad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b="1" dirty="0" err="1"/>
              <a:t>Auditoría</a:t>
            </a:r>
            <a:r>
              <a:rPr lang="en-US" sz="2400" b="1" dirty="0"/>
              <a:t> y </a:t>
            </a:r>
            <a:r>
              <a:rPr lang="en-US" sz="2400" b="1" dirty="0" err="1"/>
              <a:t>Transparencia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b="1" dirty="0"/>
              <a:t>Internet de las </a:t>
            </a:r>
            <a:r>
              <a:rPr lang="en-US" sz="2400" b="1" dirty="0" err="1"/>
              <a:t>cosas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b="1" dirty="0" err="1"/>
              <a:t>Microtransacciones</a:t>
            </a:r>
            <a:endParaRPr lang="en-US" sz="2400" b="1" dirty="0"/>
          </a:p>
          <a:p>
            <a:pPr lvl="1">
              <a:lnSpc>
                <a:spcPct val="150000"/>
              </a:lnSpc>
            </a:pPr>
            <a:r>
              <a:rPr lang="en-US" sz="2400" b="1" dirty="0" err="1"/>
              <a:t>Otros</a:t>
            </a:r>
            <a:r>
              <a:rPr lang="en-US" sz="2400" b="1" dirty="0"/>
              <a:t> </a:t>
            </a:r>
            <a:r>
              <a:rPr lang="en-US" sz="2400" b="1" dirty="0" err="1"/>
              <a:t>desarrollos</a:t>
            </a:r>
            <a:r>
              <a:rPr lang="en-US" sz="2400" b="1" dirty="0"/>
              <a:t> </a:t>
            </a:r>
            <a:r>
              <a:rPr lang="en-US" sz="2400" b="1" dirty="0" err="1"/>
              <a:t>especificos</a:t>
            </a:r>
            <a:endParaRPr lang="en-US" sz="2400" b="1" dirty="0"/>
          </a:p>
        </p:txBody>
      </p:sp>
      <p:pic>
        <p:nvPicPr>
          <p:cNvPr id="5" name="Picture 2" descr="http://www.millercathy.com/wp-content/uploads/2013/03/bigstock-joker-playing-card-with-red-an-25147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2" y="1243273"/>
            <a:ext cx="2563116" cy="3409863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0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0.media.tumblr.com/tumblr_m5xqjif22S1rogl5uo1_128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40" y="1093978"/>
            <a:ext cx="7156276" cy="28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BLOCKCHAIN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7484" y="3787540"/>
            <a:ext cx="7520940" cy="187370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pasa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red Bitcoin,</a:t>
            </a:r>
            <a:br>
              <a:rPr lang="en-US" dirty="0"/>
            </a:br>
            <a:r>
              <a:rPr lang="en-US" dirty="0" err="1"/>
              <a:t>queda</a:t>
            </a:r>
            <a:r>
              <a:rPr lang="en-US" dirty="0"/>
              <a:t> </a:t>
            </a:r>
            <a:r>
              <a:rPr lang="en-US" dirty="0" err="1"/>
              <a:t>registrado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Blockchain</a:t>
            </a:r>
            <a:br>
              <a:rPr lang="en-US" dirty="0"/>
            </a:br>
            <a:r>
              <a:rPr lang="en-US" b="0" dirty="0" err="1"/>
              <a:t>en</a:t>
            </a:r>
            <a:r>
              <a:rPr lang="en-US" b="0" dirty="0"/>
              <a:t> forma </a:t>
            </a:r>
            <a:r>
              <a:rPr lang="en-US" b="0" dirty="0" err="1"/>
              <a:t>confiable</a:t>
            </a:r>
            <a:r>
              <a:rPr lang="en-US" b="0" dirty="0"/>
              <a:t> e </a:t>
            </a:r>
            <a:r>
              <a:rPr lang="en-US" b="0" dirty="0" err="1"/>
              <a:t>inmutable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8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 ABM al AFV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6" y="1556792"/>
            <a:ext cx="4032448" cy="4104456"/>
          </a:xfrm>
        </p:spPr>
        <p:txBody>
          <a:bodyPr>
            <a:normAutofit/>
          </a:bodyPr>
          <a:lstStyle/>
          <a:p>
            <a:r>
              <a:rPr lang="en-US" dirty="0"/>
              <a:t>Sin </a:t>
            </a:r>
            <a:r>
              <a:rPr lang="en-US" dirty="0" err="1"/>
              <a:t>bajas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modificaciones</a:t>
            </a:r>
            <a:r>
              <a:rPr lang="en-US" dirty="0"/>
              <a:t> y no hay un </a:t>
            </a:r>
            <a:r>
              <a:rPr lang="en-US" dirty="0" err="1"/>
              <a:t>administrador</a:t>
            </a:r>
            <a:endParaRPr lang="en-US" dirty="0"/>
          </a:p>
          <a:p>
            <a:r>
              <a:rPr lang="en-US" b="0" dirty="0" err="1"/>
              <a:t>Sólo</a:t>
            </a:r>
            <a:r>
              <a:rPr lang="en-US" b="0" dirty="0"/>
              <a:t> </a:t>
            </a:r>
            <a:r>
              <a:rPr lang="en-US" b="0" dirty="0" err="1"/>
              <a:t>permite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Alta de </a:t>
            </a:r>
            <a:r>
              <a:rPr lang="en-US" b="0" dirty="0" err="1"/>
              <a:t>datos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err="1"/>
              <a:t>Firma</a:t>
            </a:r>
            <a:r>
              <a:rPr lang="en-US" b="0" dirty="0"/>
              <a:t> Digital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err="1"/>
              <a:t>Versiones</a:t>
            </a:r>
            <a:r>
              <a:rPr lang="en-US" b="0" dirty="0"/>
              <a:t>.</a:t>
            </a:r>
          </a:p>
        </p:txBody>
      </p:sp>
      <p:pic>
        <p:nvPicPr>
          <p:cNvPr id="1026" name="Picture 2" descr="Resultado de imagen para cand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minería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1484784"/>
            <a:ext cx="3528392" cy="374441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Máquinas</a:t>
            </a:r>
            <a:r>
              <a:rPr lang="en-US" dirty="0"/>
              <a:t> </a:t>
            </a:r>
            <a:r>
              <a:rPr lang="en-US" dirty="0" err="1"/>
              <a:t>distribuidas</a:t>
            </a:r>
            <a:r>
              <a:rPr lang="en-US" dirty="0"/>
              <a:t> que </a:t>
            </a:r>
            <a:r>
              <a:rPr lang="en-US" dirty="0" err="1"/>
              <a:t>auditan</a:t>
            </a:r>
            <a:r>
              <a:rPr lang="en-US" dirty="0"/>
              <a:t> y </a:t>
            </a:r>
            <a:r>
              <a:rPr lang="en-US" dirty="0" err="1"/>
              <a:t>registran</a:t>
            </a:r>
            <a:r>
              <a:rPr lang="en-US" dirty="0"/>
              <a:t> las </a:t>
            </a:r>
            <a:r>
              <a:rPr lang="en-US" dirty="0" err="1"/>
              <a:t>transacciones</a:t>
            </a:r>
            <a:r>
              <a:rPr lang="en-US" dirty="0"/>
              <a:t> y </a:t>
            </a:r>
            <a:r>
              <a:rPr lang="en-US" dirty="0" err="1"/>
              <a:t>reciben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pago</a:t>
            </a:r>
            <a:r>
              <a:rPr lang="en-US" dirty="0"/>
              <a:t> Bitcoins.</a:t>
            </a:r>
            <a:endParaRPr lang="en-US" b="0" dirty="0"/>
          </a:p>
        </p:txBody>
      </p:sp>
      <p:pic>
        <p:nvPicPr>
          <p:cNvPr id="3074" name="Picture 2" descr="http://www.antecedentes.net/images/audi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9" y="1395435"/>
            <a:ext cx="4049789" cy="404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intelegraph.com/storage/uploads/view/02d17f0567cdce615d1521a288e3e707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875665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Bitcoin </a:t>
            </a:r>
            <a:r>
              <a:rPr lang="en-US" dirty="0" err="1"/>
              <a:t>es</a:t>
            </a:r>
            <a:r>
              <a:rPr lang="en-US" dirty="0"/>
              <a:t> la primer</a:t>
            </a:r>
            <a:br>
              <a:rPr lang="en-US" dirty="0"/>
            </a:br>
            <a:r>
              <a:rPr lang="en-US" dirty="0"/>
              <a:t>red DIGITAL de </a:t>
            </a:r>
            <a:r>
              <a:rPr lang="en-US" dirty="0" err="1"/>
              <a:t>confianza</a:t>
            </a:r>
            <a:r>
              <a:rPr lang="en-US" dirty="0"/>
              <a:t> </a:t>
            </a:r>
            <a:r>
              <a:rPr lang="en-US" dirty="0" err="1"/>
              <a:t>distribuida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6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600" dirty="0"/>
              <a:t>¿Quid </a:t>
            </a:r>
            <a:r>
              <a:rPr lang="es-ES" sz="3600" dirty="0" err="1"/>
              <a:t>custodiet</a:t>
            </a:r>
            <a:r>
              <a:rPr lang="es-ES" sz="3600" dirty="0"/>
              <a:t> </a:t>
            </a:r>
            <a:r>
              <a:rPr lang="es-ES" sz="3600" dirty="0" err="1"/>
              <a:t>ipsos</a:t>
            </a:r>
            <a:r>
              <a:rPr lang="es-ES" sz="3600" dirty="0"/>
              <a:t> </a:t>
            </a:r>
            <a:r>
              <a:rPr lang="es-ES" sz="3600" dirty="0" err="1"/>
              <a:t>custodes</a:t>
            </a:r>
            <a:r>
              <a:rPr lang="es-ES" sz="3600" dirty="0"/>
              <a:t>?</a:t>
            </a:r>
            <a:endParaRPr lang="en-US" sz="3600" dirty="0"/>
          </a:p>
        </p:txBody>
      </p:sp>
      <p:pic>
        <p:nvPicPr>
          <p:cNvPr id="9218" name="Picture 2" descr="https://cdn-images-1.medium.com/max/800/1*LsDUA5kI8DyF2n2xeGlUwQ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2" y="1324996"/>
            <a:ext cx="7376160" cy="39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Image result for jeremy gardner do you need a block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72" y="188640"/>
            <a:ext cx="6062282" cy="53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60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942788" cy="365119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83350" y="4193212"/>
            <a:ext cx="39118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Lic</a:t>
            </a:r>
            <a:r>
              <a:rPr lang="en-US" sz="2400" b="1" dirty="0">
                <a:solidFill>
                  <a:srgbClr val="002060"/>
                </a:solidFill>
              </a:rPr>
              <a:t>. Rodolfo </a:t>
            </a:r>
            <a:r>
              <a:rPr lang="en-US" sz="2400" b="1" dirty="0" err="1">
                <a:solidFill>
                  <a:srgbClr val="002060"/>
                </a:solidFill>
              </a:rPr>
              <a:t>Andragnes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+54 9 11 3294-3255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rodolfo@bitcoinargentina.org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406200" y="541124"/>
            <a:ext cx="4198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Ayudamos</a:t>
            </a:r>
            <a:r>
              <a:rPr lang="en-US" sz="2800" b="1" dirty="0"/>
              <a:t> a</a:t>
            </a:r>
          </a:p>
          <a:p>
            <a:pPr algn="ctr"/>
            <a:r>
              <a:rPr lang="en-US" sz="2800" b="1" dirty="0" err="1"/>
              <a:t>comprender</a:t>
            </a:r>
            <a:r>
              <a:rPr lang="en-US" sz="2800" b="1" dirty="0"/>
              <a:t> y </a:t>
            </a:r>
            <a:r>
              <a:rPr lang="en-US" sz="2800" b="1" dirty="0" err="1"/>
              <a:t>aprovechar</a:t>
            </a:r>
            <a:endParaRPr lang="en-US" sz="2800" b="1" dirty="0"/>
          </a:p>
          <a:p>
            <a:pPr algn="ctr"/>
            <a:r>
              <a:rPr lang="en-US" sz="2800" b="1" dirty="0"/>
              <a:t>el </a:t>
            </a:r>
            <a:r>
              <a:rPr lang="en-US" sz="2800" b="1" dirty="0" err="1"/>
              <a:t>potencial</a:t>
            </a:r>
            <a:r>
              <a:rPr lang="en-US" sz="2800" b="1" dirty="0"/>
              <a:t> de Bitcoin</a:t>
            </a:r>
          </a:p>
          <a:p>
            <a:pPr algn="ctr"/>
            <a:r>
              <a:rPr lang="en-US" sz="2800" b="1" dirty="0" err="1"/>
              <a:t>en</a:t>
            </a:r>
            <a:r>
              <a:rPr lang="en-US" sz="2800" b="1" dirty="0"/>
              <a:t> las </a:t>
            </a:r>
            <a:r>
              <a:rPr lang="en-US" sz="2800" b="1" dirty="0" err="1"/>
              <a:t>comunidades</a:t>
            </a:r>
            <a:r>
              <a:rPr lang="en-US" sz="2800" b="1" dirty="0"/>
              <a:t>, </a:t>
            </a:r>
            <a:r>
              <a:rPr lang="en-US" sz="2800" b="1" dirty="0" err="1"/>
              <a:t>los</a:t>
            </a:r>
            <a:r>
              <a:rPr lang="en-US" sz="2800" b="1" dirty="0"/>
              <a:t> </a:t>
            </a:r>
            <a:r>
              <a:rPr lang="en-US" sz="2800" b="1" dirty="0" err="1"/>
              <a:t>estados</a:t>
            </a:r>
            <a:r>
              <a:rPr lang="en-US" sz="2800" b="1" dirty="0"/>
              <a:t> y las </a:t>
            </a:r>
            <a:r>
              <a:rPr lang="en-US" sz="2800" b="1" dirty="0" err="1"/>
              <a:t>empresas</a:t>
            </a:r>
            <a:r>
              <a:rPr lang="en-US" sz="2800" b="1" dirty="0"/>
              <a:t>.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cap="small" dirty="0" err="1">
                <a:solidFill>
                  <a:srgbClr val="0070C0"/>
                </a:solidFill>
              </a:rPr>
              <a:t>Asesoría</a:t>
            </a:r>
            <a:r>
              <a:rPr lang="en-US" sz="2800" cap="small" dirty="0">
                <a:solidFill>
                  <a:srgbClr val="0070C0"/>
                </a:solidFill>
              </a:rPr>
              <a:t> y Workshops</a:t>
            </a:r>
          </a:p>
          <a:p>
            <a:pPr algn="ctr"/>
            <a:r>
              <a:rPr lang="en-US" sz="2800" cap="small" dirty="0" err="1">
                <a:solidFill>
                  <a:srgbClr val="0070C0"/>
                </a:solidFill>
              </a:rPr>
              <a:t>Charlas</a:t>
            </a:r>
            <a:r>
              <a:rPr lang="en-US" sz="2800" cap="small" dirty="0">
                <a:solidFill>
                  <a:srgbClr val="0070C0"/>
                </a:solidFill>
              </a:rPr>
              <a:t> y </a:t>
            </a:r>
            <a:r>
              <a:rPr lang="en-US" sz="2800" cap="small" dirty="0" err="1">
                <a:solidFill>
                  <a:srgbClr val="0070C0"/>
                </a:solidFill>
              </a:rPr>
              <a:t>Seminarios</a:t>
            </a:r>
            <a:endParaRPr lang="en-US" sz="2800" cap="small" dirty="0">
              <a:solidFill>
                <a:srgbClr val="0070C0"/>
              </a:solidFill>
            </a:endParaRPr>
          </a:p>
          <a:p>
            <a:pPr algn="ctr"/>
            <a:r>
              <a:rPr lang="en-US" sz="2800" cap="small" dirty="0" err="1">
                <a:solidFill>
                  <a:srgbClr val="0070C0"/>
                </a:solidFill>
              </a:rPr>
              <a:t>Conferencias</a:t>
            </a:r>
            <a:endParaRPr lang="en-US" sz="2800" cap="small" dirty="0">
              <a:solidFill>
                <a:srgbClr val="0070C0"/>
              </a:solidFill>
            </a:endParaRPr>
          </a:p>
          <a:p>
            <a:pPr algn="ctr"/>
            <a:r>
              <a:rPr lang="en-US" sz="2800" cap="small" dirty="0" err="1">
                <a:solidFill>
                  <a:srgbClr val="0070C0"/>
                </a:solidFill>
              </a:rPr>
              <a:t>Capacitaciones</a:t>
            </a:r>
            <a:endParaRPr lang="en-US" sz="2800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8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basado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confianza</a:t>
            </a:r>
            <a:endParaRPr lang="en-US" dirty="0"/>
          </a:p>
        </p:txBody>
      </p:sp>
      <p:sp>
        <p:nvSpPr>
          <p:cNvPr id="5" name="AutoShape 6" descr="http://www.ejemplosbitcoin.com/wp-content/uploads/2013/12/bitcoin_creatio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ejemplosbitcoin.com/wp-content/uploads/2013/12/bitcoin_creation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thestatelessman.com/wp-content/uploads/2013/05/bitcoin-logo-3d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14 Grupo"/>
          <p:cNvGrpSpPr/>
          <p:nvPr/>
        </p:nvGrpSpPr>
        <p:grpSpPr>
          <a:xfrm>
            <a:off x="3347864" y="2420888"/>
            <a:ext cx="2185169" cy="2735242"/>
            <a:chOff x="3347864" y="2420888"/>
            <a:chExt cx="2185169" cy="2735242"/>
          </a:xfrm>
        </p:grpSpPr>
        <p:sp>
          <p:nvSpPr>
            <p:cNvPr id="10" name="9 CuadroTexto"/>
            <p:cNvSpPr txBox="1"/>
            <p:nvPr/>
          </p:nvSpPr>
          <p:spPr>
            <a:xfrm>
              <a:off x="3654718" y="4632910"/>
              <a:ext cx="1556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2"/>
                  </a:solidFill>
                </a:rPr>
                <a:t>Incentivo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2420888"/>
              <a:ext cx="2185169" cy="2185169"/>
            </a:xfrm>
            <a:prstGeom prst="rect">
              <a:avLst/>
            </a:prstGeom>
          </p:spPr>
        </p:pic>
      </p:grpSp>
      <p:grpSp>
        <p:nvGrpSpPr>
          <p:cNvPr id="16" name="15 Grupo"/>
          <p:cNvGrpSpPr/>
          <p:nvPr/>
        </p:nvGrpSpPr>
        <p:grpSpPr>
          <a:xfrm>
            <a:off x="6096000" y="1602523"/>
            <a:ext cx="2235200" cy="2462355"/>
            <a:chOff x="6096000" y="1602523"/>
            <a:chExt cx="2235200" cy="2462355"/>
          </a:xfrm>
        </p:grpSpPr>
        <p:sp>
          <p:nvSpPr>
            <p:cNvPr id="8" name="7 Rectángulo"/>
            <p:cNvSpPr/>
            <p:nvPr/>
          </p:nvSpPr>
          <p:spPr>
            <a:xfrm>
              <a:off x="6370242" y="3541658"/>
              <a:ext cx="16770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2"/>
                  </a:solidFill>
                </a:rPr>
                <a:t>Consenso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pic>
          <p:nvPicPr>
            <p:cNvPr id="6150" name="Picture 6" descr="http://faro.mancomunidade.org/wp-content/uploads/sites/4/2014/09/Votacion-a-mano-alzada-640x32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0" y="1602523"/>
              <a:ext cx="2235200" cy="1898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16 Forma libre"/>
          <p:cNvSpPr/>
          <p:nvPr/>
        </p:nvSpPr>
        <p:spPr>
          <a:xfrm>
            <a:off x="5880100" y="2273300"/>
            <a:ext cx="490142" cy="1320800"/>
          </a:xfrm>
          <a:custGeom>
            <a:avLst/>
            <a:gdLst>
              <a:gd name="connsiteX0" fmla="*/ 177800 w 571500"/>
              <a:gd name="connsiteY0" fmla="*/ 0 h 1320800"/>
              <a:gd name="connsiteX1" fmla="*/ 177800 w 571500"/>
              <a:gd name="connsiteY1" fmla="*/ 0 h 1320800"/>
              <a:gd name="connsiteX2" fmla="*/ 247650 w 571500"/>
              <a:gd name="connsiteY2" fmla="*/ 6350 h 1320800"/>
              <a:gd name="connsiteX3" fmla="*/ 260350 w 571500"/>
              <a:gd name="connsiteY3" fmla="*/ 44450 h 1320800"/>
              <a:gd name="connsiteX4" fmla="*/ 273050 w 571500"/>
              <a:gd name="connsiteY4" fmla="*/ 63500 h 1320800"/>
              <a:gd name="connsiteX5" fmla="*/ 285750 w 571500"/>
              <a:gd name="connsiteY5" fmla="*/ 101600 h 1320800"/>
              <a:gd name="connsiteX6" fmla="*/ 304800 w 571500"/>
              <a:gd name="connsiteY6" fmla="*/ 139700 h 1320800"/>
              <a:gd name="connsiteX7" fmla="*/ 323850 w 571500"/>
              <a:gd name="connsiteY7" fmla="*/ 177800 h 1320800"/>
              <a:gd name="connsiteX8" fmla="*/ 330200 w 571500"/>
              <a:gd name="connsiteY8" fmla="*/ 215900 h 1320800"/>
              <a:gd name="connsiteX9" fmla="*/ 342900 w 571500"/>
              <a:gd name="connsiteY9" fmla="*/ 241300 h 1320800"/>
              <a:gd name="connsiteX10" fmla="*/ 355600 w 571500"/>
              <a:gd name="connsiteY10" fmla="*/ 285750 h 1320800"/>
              <a:gd name="connsiteX11" fmla="*/ 361950 w 571500"/>
              <a:gd name="connsiteY11" fmla="*/ 304800 h 1320800"/>
              <a:gd name="connsiteX12" fmla="*/ 374650 w 571500"/>
              <a:gd name="connsiteY12" fmla="*/ 323850 h 1320800"/>
              <a:gd name="connsiteX13" fmla="*/ 387350 w 571500"/>
              <a:gd name="connsiteY13" fmla="*/ 361950 h 1320800"/>
              <a:gd name="connsiteX14" fmla="*/ 400050 w 571500"/>
              <a:gd name="connsiteY14" fmla="*/ 400050 h 1320800"/>
              <a:gd name="connsiteX15" fmla="*/ 406400 w 571500"/>
              <a:gd name="connsiteY15" fmla="*/ 419100 h 1320800"/>
              <a:gd name="connsiteX16" fmla="*/ 412750 w 571500"/>
              <a:gd name="connsiteY16" fmla="*/ 438150 h 1320800"/>
              <a:gd name="connsiteX17" fmla="*/ 431800 w 571500"/>
              <a:gd name="connsiteY17" fmla="*/ 457200 h 1320800"/>
              <a:gd name="connsiteX18" fmla="*/ 450850 w 571500"/>
              <a:gd name="connsiteY18" fmla="*/ 527050 h 1320800"/>
              <a:gd name="connsiteX19" fmla="*/ 463550 w 571500"/>
              <a:gd name="connsiteY19" fmla="*/ 673100 h 1320800"/>
              <a:gd name="connsiteX20" fmla="*/ 469900 w 571500"/>
              <a:gd name="connsiteY20" fmla="*/ 698500 h 1320800"/>
              <a:gd name="connsiteX21" fmla="*/ 488950 w 571500"/>
              <a:gd name="connsiteY21" fmla="*/ 742950 h 1320800"/>
              <a:gd name="connsiteX22" fmla="*/ 508000 w 571500"/>
              <a:gd name="connsiteY22" fmla="*/ 831850 h 1320800"/>
              <a:gd name="connsiteX23" fmla="*/ 527050 w 571500"/>
              <a:gd name="connsiteY23" fmla="*/ 869950 h 1320800"/>
              <a:gd name="connsiteX24" fmla="*/ 533400 w 571500"/>
              <a:gd name="connsiteY24" fmla="*/ 946150 h 1320800"/>
              <a:gd name="connsiteX25" fmla="*/ 539750 w 571500"/>
              <a:gd name="connsiteY25" fmla="*/ 977900 h 1320800"/>
              <a:gd name="connsiteX26" fmla="*/ 546100 w 571500"/>
              <a:gd name="connsiteY26" fmla="*/ 1130300 h 1320800"/>
              <a:gd name="connsiteX27" fmla="*/ 565150 w 571500"/>
              <a:gd name="connsiteY27" fmla="*/ 1193800 h 1320800"/>
              <a:gd name="connsiteX28" fmla="*/ 571500 w 571500"/>
              <a:gd name="connsiteY28" fmla="*/ 1212850 h 1320800"/>
              <a:gd name="connsiteX29" fmla="*/ 546100 w 571500"/>
              <a:gd name="connsiteY29" fmla="*/ 1301750 h 1320800"/>
              <a:gd name="connsiteX30" fmla="*/ 527050 w 571500"/>
              <a:gd name="connsiteY30" fmla="*/ 1314450 h 1320800"/>
              <a:gd name="connsiteX31" fmla="*/ 508000 w 571500"/>
              <a:gd name="connsiteY31" fmla="*/ 1320800 h 1320800"/>
              <a:gd name="connsiteX32" fmla="*/ 368300 w 571500"/>
              <a:gd name="connsiteY32" fmla="*/ 1301750 h 1320800"/>
              <a:gd name="connsiteX33" fmla="*/ 330200 w 571500"/>
              <a:gd name="connsiteY33" fmla="*/ 1289050 h 1320800"/>
              <a:gd name="connsiteX34" fmla="*/ 273050 w 571500"/>
              <a:gd name="connsiteY34" fmla="*/ 1250950 h 1320800"/>
              <a:gd name="connsiteX35" fmla="*/ 254000 w 571500"/>
              <a:gd name="connsiteY35" fmla="*/ 1238250 h 1320800"/>
              <a:gd name="connsiteX36" fmla="*/ 234950 w 571500"/>
              <a:gd name="connsiteY36" fmla="*/ 1225550 h 1320800"/>
              <a:gd name="connsiteX37" fmla="*/ 196850 w 571500"/>
              <a:gd name="connsiteY37" fmla="*/ 1212850 h 1320800"/>
              <a:gd name="connsiteX38" fmla="*/ 177800 w 571500"/>
              <a:gd name="connsiteY38" fmla="*/ 1206500 h 1320800"/>
              <a:gd name="connsiteX39" fmla="*/ 158750 w 571500"/>
              <a:gd name="connsiteY39" fmla="*/ 1200150 h 1320800"/>
              <a:gd name="connsiteX40" fmla="*/ 139700 w 571500"/>
              <a:gd name="connsiteY40" fmla="*/ 1174750 h 1320800"/>
              <a:gd name="connsiteX41" fmla="*/ 114300 w 571500"/>
              <a:gd name="connsiteY41" fmla="*/ 1155700 h 1320800"/>
              <a:gd name="connsiteX42" fmla="*/ 107950 w 571500"/>
              <a:gd name="connsiteY42" fmla="*/ 1136650 h 1320800"/>
              <a:gd name="connsiteX43" fmla="*/ 63500 w 571500"/>
              <a:gd name="connsiteY43" fmla="*/ 1073150 h 1320800"/>
              <a:gd name="connsiteX44" fmla="*/ 44450 w 571500"/>
              <a:gd name="connsiteY44" fmla="*/ 996950 h 1320800"/>
              <a:gd name="connsiteX45" fmla="*/ 31750 w 571500"/>
              <a:gd name="connsiteY45" fmla="*/ 939800 h 1320800"/>
              <a:gd name="connsiteX46" fmla="*/ 25400 w 571500"/>
              <a:gd name="connsiteY46" fmla="*/ 431800 h 1320800"/>
              <a:gd name="connsiteX47" fmla="*/ 19050 w 571500"/>
              <a:gd name="connsiteY47" fmla="*/ 406400 h 1320800"/>
              <a:gd name="connsiteX48" fmla="*/ 12700 w 571500"/>
              <a:gd name="connsiteY48" fmla="*/ 266700 h 1320800"/>
              <a:gd name="connsiteX49" fmla="*/ 0 w 571500"/>
              <a:gd name="connsiteY49" fmla="*/ 184150 h 1320800"/>
              <a:gd name="connsiteX50" fmla="*/ 6350 w 571500"/>
              <a:gd name="connsiteY50" fmla="*/ 139700 h 1320800"/>
              <a:gd name="connsiteX51" fmla="*/ 12700 w 571500"/>
              <a:gd name="connsiteY51" fmla="*/ 120650 h 1320800"/>
              <a:gd name="connsiteX52" fmla="*/ 38100 w 571500"/>
              <a:gd name="connsiteY52" fmla="*/ 101600 h 1320800"/>
              <a:gd name="connsiteX53" fmla="*/ 50800 w 571500"/>
              <a:gd name="connsiteY53" fmla="*/ 82550 h 1320800"/>
              <a:gd name="connsiteX54" fmla="*/ 69850 w 571500"/>
              <a:gd name="connsiteY54" fmla="*/ 76200 h 1320800"/>
              <a:gd name="connsiteX55" fmla="*/ 114300 w 571500"/>
              <a:gd name="connsiteY55" fmla="*/ 57150 h 1320800"/>
              <a:gd name="connsiteX56" fmla="*/ 133350 w 571500"/>
              <a:gd name="connsiteY56" fmla="*/ 38100 h 1320800"/>
              <a:gd name="connsiteX57" fmla="*/ 152400 w 571500"/>
              <a:gd name="connsiteY57" fmla="*/ 25400 h 1320800"/>
              <a:gd name="connsiteX58" fmla="*/ 158750 w 571500"/>
              <a:gd name="connsiteY58" fmla="*/ 6350 h 1320800"/>
              <a:gd name="connsiteX59" fmla="*/ 177800 w 571500"/>
              <a:gd name="connsiteY59" fmla="*/ 0 h 1320800"/>
              <a:gd name="connsiteX0" fmla="*/ 177800 w 571500"/>
              <a:gd name="connsiteY0" fmla="*/ 0 h 1320800"/>
              <a:gd name="connsiteX1" fmla="*/ 177800 w 571500"/>
              <a:gd name="connsiteY1" fmla="*/ 0 h 1320800"/>
              <a:gd name="connsiteX2" fmla="*/ 247650 w 571500"/>
              <a:gd name="connsiteY2" fmla="*/ 6350 h 1320800"/>
              <a:gd name="connsiteX3" fmla="*/ 312178 w 571500"/>
              <a:gd name="connsiteY3" fmla="*/ 25400 h 1320800"/>
              <a:gd name="connsiteX4" fmla="*/ 273050 w 571500"/>
              <a:gd name="connsiteY4" fmla="*/ 63500 h 1320800"/>
              <a:gd name="connsiteX5" fmla="*/ 285750 w 571500"/>
              <a:gd name="connsiteY5" fmla="*/ 101600 h 1320800"/>
              <a:gd name="connsiteX6" fmla="*/ 304800 w 571500"/>
              <a:gd name="connsiteY6" fmla="*/ 139700 h 1320800"/>
              <a:gd name="connsiteX7" fmla="*/ 323850 w 571500"/>
              <a:gd name="connsiteY7" fmla="*/ 177800 h 1320800"/>
              <a:gd name="connsiteX8" fmla="*/ 330200 w 571500"/>
              <a:gd name="connsiteY8" fmla="*/ 215900 h 1320800"/>
              <a:gd name="connsiteX9" fmla="*/ 342900 w 571500"/>
              <a:gd name="connsiteY9" fmla="*/ 241300 h 1320800"/>
              <a:gd name="connsiteX10" fmla="*/ 355600 w 571500"/>
              <a:gd name="connsiteY10" fmla="*/ 285750 h 1320800"/>
              <a:gd name="connsiteX11" fmla="*/ 361950 w 571500"/>
              <a:gd name="connsiteY11" fmla="*/ 304800 h 1320800"/>
              <a:gd name="connsiteX12" fmla="*/ 374650 w 571500"/>
              <a:gd name="connsiteY12" fmla="*/ 323850 h 1320800"/>
              <a:gd name="connsiteX13" fmla="*/ 387350 w 571500"/>
              <a:gd name="connsiteY13" fmla="*/ 361950 h 1320800"/>
              <a:gd name="connsiteX14" fmla="*/ 400050 w 571500"/>
              <a:gd name="connsiteY14" fmla="*/ 400050 h 1320800"/>
              <a:gd name="connsiteX15" fmla="*/ 406400 w 571500"/>
              <a:gd name="connsiteY15" fmla="*/ 419100 h 1320800"/>
              <a:gd name="connsiteX16" fmla="*/ 412750 w 571500"/>
              <a:gd name="connsiteY16" fmla="*/ 438150 h 1320800"/>
              <a:gd name="connsiteX17" fmla="*/ 431800 w 571500"/>
              <a:gd name="connsiteY17" fmla="*/ 457200 h 1320800"/>
              <a:gd name="connsiteX18" fmla="*/ 450850 w 571500"/>
              <a:gd name="connsiteY18" fmla="*/ 527050 h 1320800"/>
              <a:gd name="connsiteX19" fmla="*/ 463550 w 571500"/>
              <a:gd name="connsiteY19" fmla="*/ 673100 h 1320800"/>
              <a:gd name="connsiteX20" fmla="*/ 469900 w 571500"/>
              <a:gd name="connsiteY20" fmla="*/ 698500 h 1320800"/>
              <a:gd name="connsiteX21" fmla="*/ 488950 w 571500"/>
              <a:gd name="connsiteY21" fmla="*/ 742950 h 1320800"/>
              <a:gd name="connsiteX22" fmla="*/ 508000 w 571500"/>
              <a:gd name="connsiteY22" fmla="*/ 831850 h 1320800"/>
              <a:gd name="connsiteX23" fmla="*/ 527050 w 571500"/>
              <a:gd name="connsiteY23" fmla="*/ 869950 h 1320800"/>
              <a:gd name="connsiteX24" fmla="*/ 533400 w 571500"/>
              <a:gd name="connsiteY24" fmla="*/ 946150 h 1320800"/>
              <a:gd name="connsiteX25" fmla="*/ 539750 w 571500"/>
              <a:gd name="connsiteY25" fmla="*/ 977900 h 1320800"/>
              <a:gd name="connsiteX26" fmla="*/ 546100 w 571500"/>
              <a:gd name="connsiteY26" fmla="*/ 1130300 h 1320800"/>
              <a:gd name="connsiteX27" fmla="*/ 565150 w 571500"/>
              <a:gd name="connsiteY27" fmla="*/ 1193800 h 1320800"/>
              <a:gd name="connsiteX28" fmla="*/ 571500 w 571500"/>
              <a:gd name="connsiteY28" fmla="*/ 1212850 h 1320800"/>
              <a:gd name="connsiteX29" fmla="*/ 546100 w 571500"/>
              <a:gd name="connsiteY29" fmla="*/ 1301750 h 1320800"/>
              <a:gd name="connsiteX30" fmla="*/ 527050 w 571500"/>
              <a:gd name="connsiteY30" fmla="*/ 1314450 h 1320800"/>
              <a:gd name="connsiteX31" fmla="*/ 508000 w 571500"/>
              <a:gd name="connsiteY31" fmla="*/ 1320800 h 1320800"/>
              <a:gd name="connsiteX32" fmla="*/ 368300 w 571500"/>
              <a:gd name="connsiteY32" fmla="*/ 1301750 h 1320800"/>
              <a:gd name="connsiteX33" fmla="*/ 330200 w 571500"/>
              <a:gd name="connsiteY33" fmla="*/ 1289050 h 1320800"/>
              <a:gd name="connsiteX34" fmla="*/ 273050 w 571500"/>
              <a:gd name="connsiteY34" fmla="*/ 1250950 h 1320800"/>
              <a:gd name="connsiteX35" fmla="*/ 254000 w 571500"/>
              <a:gd name="connsiteY35" fmla="*/ 1238250 h 1320800"/>
              <a:gd name="connsiteX36" fmla="*/ 234950 w 571500"/>
              <a:gd name="connsiteY36" fmla="*/ 1225550 h 1320800"/>
              <a:gd name="connsiteX37" fmla="*/ 196850 w 571500"/>
              <a:gd name="connsiteY37" fmla="*/ 1212850 h 1320800"/>
              <a:gd name="connsiteX38" fmla="*/ 177800 w 571500"/>
              <a:gd name="connsiteY38" fmla="*/ 1206500 h 1320800"/>
              <a:gd name="connsiteX39" fmla="*/ 158750 w 571500"/>
              <a:gd name="connsiteY39" fmla="*/ 1200150 h 1320800"/>
              <a:gd name="connsiteX40" fmla="*/ 139700 w 571500"/>
              <a:gd name="connsiteY40" fmla="*/ 1174750 h 1320800"/>
              <a:gd name="connsiteX41" fmla="*/ 114300 w 571500"/>
              <a:gd name="connsiteY41" fmla="*/ 1155700 h 1320800"/>
              <a:gd name="connsiteX42" fmla="*/ 107950 w 571500"/>
              <a:gd name="connsiteY42" fmla="*/ 1136650 h 1320800"/>
              <a:gd name="connsiteX43" fmla="*/ 63500 w 571500"/>
              <a:gd name="connsiteY43" fmla="*/ 1073150 h 1320800"/>
              <a:gd name="connsiteX44" fmla="*/ 44450 w 571500"/>
              <a:gd name="connsiteY44" fmla="*/ 996950 h 1320800"/>
              <a:gd name="connsiteX45" fmla="*/ 31750 w 571500"/>
              <a:gd name="connsiteY45" fmla="*/ 939800 h 1320800"/>
              <a:gd name="connsiteX46" fmla="*/ 25400 w 571500"/>
              <a:gd name="connsiteY46" fmla="*/ 431800 h 1320800"/>
              <a:gd name="connsiteX47" fmla="*/ 19050 w 571500"/>
              <a:gd name="connsiteY47" fmla="*/ 406400 h 1320800"/>
              <a:gd name="connsiteX48" fmla="*/ 12700 w 571500"/>
              <a:gd name="connsiteY48" fmla="*/ 266700 h 1320800"/>
              <a:gd name="connsiteX49" fmla="*/ 0 w 571500"/>
              <a:gd name="connsiteY49" fmla="*/ 184150 h 1320800"/>
              <a:gd name="connsiteX50" fmla="*/ 6350 w 571500"/>
              <a:gd name="connsiteY50" fmla="*/ 139700 h 1320800"/>
              <a:gd name="connsiteX51" fmla="*/ 12700 w 571500"/>
              <a:gd name="connsiteY51" fmla="*/ 120650 h 1320800"/>
              <a:gd name="connsiteX52" fmla="*/ 38100 w 571500"/>
              <a:gd name="connsiteY52" fmla="*/ 101600 h 1320800"/>
              <a:gd name="connsiteX53" fmla="*/ 50800 w 571500"/>
              <a:gd name="connsiteY53" fmla="*/ 82550 h 1320800"/>
              <a:gd name="connsiteX54" fmla="*/ 69850 w 571500"/>
              <a:gd name="connsiteY54" fmla="*/ 76200 h 1320800"/>
              <a:gd name="connsiteX55" fmla="*/ 114300 w 571500"/>
              <a:gd name="connsiteY55" fmla="*/ 57150 h 1320800"/>
              <a:gd name="connsiteX56" fmla="*/ 133350 w 571500"/>
              <a:gd name="connsiteY56" fmla="*/ 38100 h 1320800"/>
              <a:gd name="connsiteX57" fmla="*/ 152400 w 571500"/>
              <a:gd name="connsiteY57" fmla="*/ 25400 h 1320800"/>
              <a:gd name="connsiteX58" fmla="*/ 158750 w 571500"/>
              <a:gd name="connsiteY58" fmla="*/ 6350 h 1320800"/>
              <a:gd name="connsiteX59" fmla="*/ 177800 w 571500"/>
              <a:gd name="connsiteY59" fmla="*/ 0 h 1320800"/>
              <a:gd name="connsiteX0" fmla="*/ 177800 w 571500"/>
              <a:gd name="connsiteY0" fmla="*/ 0 h 1320800"/>
              <a:gd name="connsiteX1" fmla="*/ 177800 w 571500"/>
              <a:gd name="connsiteY1" fmla="*/ 0 h 1320800"/>
              <a:gd name="connsiteX2" fmla="*/ 247650 w 571500"/>
              <a:gd name="connsiteY2" fmla="*/ 6350 h 1320800"/>
              <a:gd name="connsiteX3" fmla="*/ 312178 w 571500"/>
              <a:gd name="connsiteY3" fmla="*/ 25400 h 1320800"/>
              <a:gd name="connsiteX4" fmla="*/ 324878 w 571500"/>
              <a:gd name="connsiteY4" fmla="*/ 79375 h 1320800"/>
              <a:gd name="connsiteX5" fmla="*/ 285750 w 571500"/>
              <a:gd name="connsiteY5" fmla="*/ 101600 h 1320800"/>
              <a:gd name="connsiteX6" fmla="*/ 304800 w 571500"/>
              <a:gd name="connsiteY6" fmla="*/ 139700 h 1320800"/>
              <a:gd name="connsiteX7" fmla="*/ 323850 w 571500"/>
              <a:gd name="connsiteY7" fmla="*/ 177800 h 1320800"/>
              <a:gd name="connsiteX8" fmla="*/ 330200 w 571500"/>
              <a:gd name="connsiteY8" fmla="*/ 215900 h 1320800"/>
              <a:gd name="connsiteX9" fmla="*/ 342900 w 571500"/>
              <a:gd name="connsiteY9" fmla="*/ 241300 h 1320800"/>
              <a:gd name="connsiteX10" fmla="*/ 355600 w 571500"/>
              <a:gd name="connsiteY10" fmla="*/ 285750 h 1320800"/>
              <a:gd name="connsiteX11" fmla="*/ 361950 w 571500"/>
              <a:gd name="connsiteY11" fmla="*/ 304800 h 1320800"/>
              <a:gd name="connsiteX12" fmla="*/ 374650 w 571500"/>
              <a:gd name="connsiteY12" fmla="*/ 323850 h 1320800"/>
              <a:gd name="connsiteX13" fmla="*/ 387350 w 571500"/>
              <a:gd name="connsiteY13" fmla="*/ 361950 h 1320800"/>
              <a:gd name="connsiteX14" fmla="*/ 400050 w 571500"/>
              <a:gd name="connsiteY14" fmla="*/ 400050 h 1320800"/>
              <a:gd name="connsiteX15" fmla="*/ 406400 w 571500"/>
              <a:gd name="connsiteY15" fmla="*/ 419100 h 1320800"/>
              <a:gd name="connsiteX16" fmla="*/ 412750 w 571500"/>
              <a:gd name="connsiteY16" fmla="*/ 438150 h 1320800"/>
              <a:gd name="connsiteX17" fmla="*/ 431800 w 571500"/>
              <a:gd name="connsiteY17" fmla="*/ 457200 h 1320800"/>
              <a:gd name="connsiteX18" fmla="*/ 450850 w 571500"/>
              <a:gd name="connsiteY18" fmla="*/ 527050 h 1320800"/>
              <a:gd name="connsiteX19" fmla="*/ 463550 w 571500"/>
              <a:gd name="connsiteY19" fmla="*/ 673100 h 1320800"/>
              <a:gd name="connsiteX20" fmla="*/ 469900 w 571500"/>
              <a:gd name="connsiteY20" fmla="*/ 698500 h 1320800"/>
              <a:gd name="connsiteX21" fmla="*/ 488950 w 571500"/>
              <a:gd name="connsiteY21" fmla="*/ 742950 h 1320800"/>
              <a:gd name="connsiteX22" fmla="*/ 508000 w 571500"/>
              <a:gd name="connsiteY22" fmla="*/ 831850 h 1320800"/>
              <a:gd name="connsiteX23" fmla="*/ 527050 w 571500"/>
              <a:gd name="connsiteY23" fmla="*/ 869950 h 1320800"/>
              <a:gd name="connsiteX24" fmla="*/ 533400 w 571500"/>
              <a:gd name="connsiteY24" fmla="*/ 946150 h 1320800"/>
              <a:gd name="connsiteX25" fmla="*/ 539750 w 571500"/>
              <a:gd name="connsiteY25" fmla="*/ 977900 h 1320800"/>
              <a:gd name="connsiteX26" fmla="*/ 546100 w 571500"/>
              <a:gd name="connsiteY26" fmla="*/ 1130300 h 1320800"/>
              <a:gd name="connsiteX27" fmla="*/ 565150 w 571500"/>
              <a:gd name="connsiteY27" fmla="*/ 1193800 h 1320800"/>
              <a:gd name="connsiteX28" fmla="*/ 571500 w 571500"/>
              <a:gd name="connsiteY28" fmla="*/ 1212850 h 1320800"/>
              <a:gd name="connsiteX29" fmla="*/ 546100 w 571500"/>
              <a:gd name="connsiteY29" fmla="*/ 1301750 h 1320800"/>
              <a:gd name="connsiteX30" fmla="*/ 527050 w 571500"/>
              <a:gd name="connsiteY30" fmla="*/ 1314450 h 1320800"/>
              <a:gd name="connsiteX31" fmla="*/ 508000 w 571500"/>
              <a:gd name="connsiteY31" fmla="*/ 1320800 h 1320800"/>
              <a:gd name="connsiteX32" fmla="*/ 368300 w 571500"/>
              <a:gd name="connsiteY32" fmla="*/ 1301750 h 1320800"/>
              <a:gd name="connsiteX33" fmla="*/ 330200 w 571500"/>
              <a:gd name="connsiteY33" fmla="*/ 1289050 h 1320800"/>
              <a:gd name="connsiteX34" fmla="*/ 273050 w 571500"/>
              <a:gd name="connsiteY34" fmla="*/ 1250950 h 1320800"/>
              <a:gd name="connsiteX35" fmla="*/ 254000 w 571500"/>
              <a:gd name="connsiteY35" fmla="*/ 1238250 h 1320800"/>
              <a:gd name="connsiteX36" fmla="*/ 234950 w 571500"/>
              <a:gd name="connsiteY36" fmla="*/ 1225550 h 1320800"/>
              <a:gd name="connsiteX37" fmla="*/ 196850 w 571500"/>
              <a:gd name="connsiteY37" fmla="*/ 1212850 h 1320800"/>
              <a:gd name="connsiteX38" fmla="*/ 177800 w 571500"/>
              <a:gd name="connsiteY38" fmla="*/ 1206500 h 1320800"/>
              <a:gd name="connsiteX39" fmla="*/ 158750 w 571500"/>
              <a:gd name="connsiteY39" fmla="*/ 1200150 h 1320800"/>
              <a:gd name="connsiteX40" fmla="*/ 139700 w 571500"/>
              <a:gd name="connsiteY40" fmla="*/ 1174750 h 1320800"/>
              <a:gd name="connsiteX41" fmla="*/ 114300 w 571500"/>
              <a:gd name="connsiteY41" fmla="*/ 1155700 h 1320800"/>
              <a:gd name="connsiteX42" fmla="*/ 107950 w 571500"/>
              <a:gd name="connsiteY42" fmla="*/ 1136650 h 1320800"/>
              <a:gd name="connsiteX43" fmla="*/ 63500 w 571500"/>
              <a:gd name="connsiteY43" fmla="*/ 1073150 h 1320800"/>
              <a:gd name="connsiteX44" fmla="*/ 44450 w 571500"/>
              <a:gd name="connsiteY44" fmla="*/ 996950 h 1320800"/>
              <a:gd name="connsiteX45" fmla="*/ 31750 w 571500"/>
              <a:gd name="connsiteY45" fmla="*/ 939800 h 1320800"/>
              <a:gd name="connsiteX46" fmla="*/ 25400 w 571500"/>
              <a:gd name="connsiteY46" fmla="*/ 431800 h 1320800"/>
              <a:gd name="connsiteX47" fmla="*/ 19050 w 571500"/>
              <a:gd name="connsiteY47" fmla="*/ 406400 h 1320800"/>
              <a:gd name="connsiteX48" fmla="*/ 12700 w 571500"/>
              <a:gd name="connsiteY48" fmla="*/ 266700 h 1320800"/>
              <a:gd name="connsiteX49" fmla="*/ 0 w 571500"/>
              <a:gd name="connsiteY49" fmla="*/ 184150 h 1320800"/>
              <a:gd name="connsiteX50" fmla="*/ 6350 w 571500"/>
              <a:gd name="connsiteY50" fmla="*/ 139700 h 1320800"/>
              <a:gd name="connsiteX51" fmla="*/ 12700 w 571500"/>
              <a:gd name="connsiteY51" fmla="*/ 120650 h 1320800"/>
              <a:gd name="connsiteX52" fmla="*/ 38100 w 571500"/>
              <a:gd name="connsiteY52" fmla="*/ 101600 h 1320800"/>
              <a:gd name="connsiteX53" fmla="*/ 50800 w 571500"/>
              <a:gd name="connsiteY53" fmla="*/ 82550 h 1320800"/>
              <a:gd name="connsiteX54" fmla="*/ 69850 w 571500"/>
              <a:gd name="connsiteY54" fmla="*/ 76200 h 1320800"/>
              <a:gd name="connsiteX55" fmla="*/ 114300 w 571500"/>
              <a:gd name="connsiteY55" fmla="*/ 57150 h 1320800"/>
              <a:gd name="connsiteX56" fmla="*/ 133350 w 571500"/>
              <a:gd name="connsiteY56" fmla="*/ 38100 h 1320800"/>
              <a:gd name="connsiteX57" fmla="*/ 152400 w 571500"/>
              <a:gd name="connsiteY57" fmla="*/ 25400 h 1320800"/>
              <a:gd name="connsiteX58" fmla="*/ 158750 w 571500"/>
              <a:gd name="connsiteY58" fmla="*/ 6350 h 1320800"/>
              <a:gd name="connsiteX59" fmla="*/ 177800 w 571500"/>
              <a:gd name="connsiteY59" fmla="*/ 0 h 1320800"/>
              <a:gd name="connsiteX0" fmla="*/ 177800 w 571500"/>
              <a:gd name="connsiteY0" fmla="*/ 0 h 1320800"/>
              <a:gd name="connsiteX1" fmla="*/ 177800 w 571500"/>
              <a:gd name="connsiteY1" fmla="*/ 0 h 1320800"/>
              <a:gd name="connsiteX2" fmla="*/ 247650 w 571500"/>
              <a:gd name="connsiteY2" fmla="*/ 6350 h 1320800"/>
              <a:gd name="connsiteX3" fmla="*/ 312178 w 571500"/>
              <a:gd name="connsiteY3" fmla="*/ 25400 h 1320800"/>
              <a:gd name="connsiteX4" fmla="*/ 324878 w 571500"/>
              <a:gd name="connsiteY4" fmla="*/ 79375 h 1320800"/>
              <a:gd name="connsiteX5" fmla="*/ 333876 w 571500"/>
              <a:gd name="connsiteY5" fmla="*/ 127000 h 1320800"/>
              <a:gd name="connsiteX6" fmla="*/ 304800 w 571500"/>
              <a:gd name="connsiteY6" fmla="*/ 139700 h 1320800"/>
              <a:gd name="connsiteX7" fmla="*/ 323850 w 571500"/>
              <a:gd name="connsiteY7" fmla="*/ 177800 h 1320800"/>
              <a:gd name="connsiteX8" fmla="*/ 330200 w 571500"/>
              <a:gd name="connsiteY8" fmla="*/ 215900 h 1320800"/>
              <a:gd name="connsiteX9" fmla="*/ 342900 w 571500"/>
              <a:gd name="connsiteY9" fmla="*/ 241300 h 1320800"/>
              <a:gd name="connsiteX10" fmla="*/ 355600 w 571500"/>
              <a:gd name="connsiteY10" fmla="*/ 285750 h 1320800"/>
              <a:gd name="connsiteX11" fmla="*/ 361950 w 571500"/>
              <a:gd name="connsiteY11" fmla="*/ 304800 h 1320800"/>
              <a:gd name="connsiteX12" fmla="*/ 374650 w 571500"/>
              <a:gd name="connsiteY12" fmla="*/ 323850 h 1320800"/>
              <a:gd name="connsiteX13" fmla="*/ 387350 w 571500"/>
              <a:gd name="connsiteY13" fmla="*/ 361950 h 1320800"/>
              <a:gd name="connsiteX14" fmla="*/ 400050 w 571500"/>
              <a:gd name="connsiteY14" fmla="*/ 400050 h 1320800"/>
              <a:gd name="connsiteX15" fmla="*/ 406400 w 571500"/>
              <a:gd name="connsiteY15" fmla="*/ 419100 h 1320800"/>
              <a:gd name="connsiteX16" fmla="*/ 412750 w 571500"/>
              <a:gd name="connsiteY16" fmla="*/ 438150 h 1320800"/>
              <a:gd name="connsiteX17" fmla="*/ 431800 w 571500"/>
              <a:gd name="connsiteY17" fmla="*/ 457200 h 1320800"/>
              <a:gd name="connsiteX18" fmla="*/ 450850 w 571500"/>
              <a:gd name="connsiteY18" fmla="*/ 527050 h 1320800"/>
              <a:gd name="connsiteX19" fmla="*/ 463550 w 571500"/>
              <a:gd name="connsiteY19" fmla="*/ 673100 h 1320800"/>
              <a:gd name="connsiteX20" fmla="*/ 469900 w 571500"/>
              <a:gd name="connsiteY20" fmla="*/ 698500 h 1320800"/>
              <a:gd name="connsiteX21" fmla="*/ 488950 w 571500"/>
              <a:gd name="connsiteY21" fmla="*/ 742950 h 1320800"/>
              <a:gd name="connsiteX22" fmla="*/ 508000 w 571500"/>
              <a:gd name="connsiteY22" fmla="*/ 831850 h 1320800"/>
              <a:gd name="connsiteX23" fmla="*/ 527050 w 571500"/>
              <a:gd name="connsiteY23" fmla="*/ 869950 h 1320800"/>
              <a:gd name="connsiteX24" fmla="*/ 533400 w 571500"/>
              <a:gd name="connsiteY24" fmla="*/ 946150 h 1320800"/>
              <a:gd name="connsiteX25" fmla="*/ 539750 w 571500"/>
              <a:gd name="connsiteY25" fmla="*/ 977900 h 1320800"/>
              <a:gd name="connsiteX26" fmla="*/ 546100 w 571500"/>
              <a:gd name="connsiteY26" fmla="*/ 1130300 h 1320800"/>
              <a:gd name="connsiteX27" fmla="*/ 565150 w 571500"/>
              <a:gd name="connsiteY27" fmla="*/ 1193800 h 1320800"/>
              <a:gd name="connsiteX28" fmla="*/ 571500 w 571500"/>
              <a:gd name="connsiteY28" fmla="*/ 1212850 h 1320800"/>
              <a:gd name="connsiteX29" fmla="*/ 546100 w 571500"/>
              <a:gd name="connsiteY29" fmla="*/ 1301750 h 1320800"/>
              <a:gd name="connsiteX30" fmla="*/ 527050 w 571500"/>
              <a:gd name="connsiteY30" fmla="*/ 1314450 h 1320800"/>
              <a:gd name="connsiteX31" fmla="*/ 508000 w 571500"/>
              <a:gd name="connsiteY31" fmla="*/ 1320800 h 1320800"/>
              <a:gd name="connsiteX32" fmla="*/ 368300 w 571500"/>
              <a:gd name="connsiteY32" fmla="*/ 1301750 h 1320800"/>
              <a:gd name="connsiteX33" fmla="*/ 330200 w 571500"/>
              <a:gd name="connsiteY33" fmla="*/ 1289050 h 1320800"/>
              <a:gd name="connsiteX34" fmla="*/ 273050 w 571500"/>
              <a:gd name="connsiteY34" fmla="*/ 1250950 h 1320800"/>
              <a:gd name="connsiteX35" fmla="*/ 254000 w 571500"/>
              <a:gd name="connsiteY35" fmla="*/ 1238250 h 1320800"/>
              <a:gd name="connsiteX36" fmla="*/ 234950 w 571500"/>
              <a:gd name="connsiteY36" fmla="*/ 1225550 h 1320800"/>
              <a:gd name="connsiteX37" fmla="*/ 196850 w 571500"/>
              <a:gd name="connsiteY37" fmla="*/ 1212850 h 1320800"/>
              <a:gd name="connsiteX38" fmla="*/ 177800 w 571500"/>
              <a:gd name="connsiteY38" fmla="*/ 1206500 h 1320800"/>
              <a:gd name="connsiteX39" fmla="*/ 158750 w 571500"/>
              <a:gd name="connsiteY39" fmla="*/ 1200150 h 1320800"/>
              <a:gd name="connsiteX40" fmla="*/ 139700 w 571500"/>
              <a:gd name="connsiteY40" fmla="*/ 1174750 h 1320800"/>
              <a:gd name="connsiteX41" fmla="*/ 114300 w 571500"/>
              <a:gd name="connsiteY41" fmla="*/ 1155700 h 1320800"/>
              <a:gd name="connsiteX42" fmla="*/ 107950 w 571500"/>
              <a:gd name="connsiteY42" fmla="*/ 1136650 h 1320800"/>
              <a:gd name="connsiteX43" fmla="*/ 63500 w 571500"/>
              <a:gd name="connsiteY43" fmla="*/ 1073150 h 1320800"/>
              <a:gd name="connsiteX44" fmla="*/ 44450 w 571500"/>
              <a:gd name="connsiteY44" fmla="*/ 996950 h 1320800"/>
              <a:gd name="connsiteX45" fmla="*/ 31750 w 571500"/>
              <a:gd name="connsiteY45" fmla="*/ 939800 h 1320800"/>
              <a:gd name="connsiteX46" fmla="*/ 25400 w 571500"/>
              <a:gd name="connsiteY46" fmla="*/ 431800 h 1320800"/>
              <a:gd name="connsiteX47" fmla="*/ 19050 w 571500"/>
              <a:gd name="connsiteY47" fmla="*/ 406400 h 1320800"/>
              <a:gd name="connsiteX48" fmla="*/ 12700 w 571500"/>
              <a:gd name="connsiteY48" fmla="*/ 266700 h 1320800"/>
              <a:gd name="connsiteX49" fmla="*/ 0 w 571500"/>
              <a:gd name="connsiteY49" fmla="*/ 184150 h 1320800"/>
              <a:gd name="connsiteX50" fmla="*/ 6350 w 571500"/>
              <a:gd name="connsiteY50" fmla="*/ 139700 h 1320800"/>
              <a:gd name="connsiteX51" fmla="*/ 12700 w 571500"/>
              <a:gd name="connsiteY51" fmla="*/ 120650 h 1320800"/>
              <a:gd name="connsiteX52" fmla="*/ 38100 w 571500"/>
              <a:gd name="connsiteY52" fmla="*/ 101600 h 1320800"/>
              <a:gd name="connsiteX53" fmla="*/ 50800 w 571500"/>
              <a:gd name="connsiteY53" fmla="*/ 82550 h 1320800"/>
              <a:gd name="connsiteX54" fmla="*/ 69850 w 571500"/>
              <a:gd name="connsiteY54" fmla="*/ 76200 h 1320800"/>
              <a:gd name="connsiteX55" fmla="*/ 114300 w 571500"/>
              <a:gd name="connsiteY55" fmla="*/ 57150 h 1320800"/>
              <a:gd name="connsiteX56" fmla="*/ 133350 w 571500"/>
              <a:gd name="connsiteY56" fmla="*/ 38100 h 1320800"/>
              <a:gd name="connsiteX57" fmla="*/ 152400 w 571500"/>
              <a:gd name="connsiteY57" fmla="*/ 25400 h 1320800"/>
              <a:gd name="connsiteX58" fmla="*/ 158750 w 571500"/>
              <a:gd name="connsiteY58" fmla="*/ 6350 h 1320800"/>
              <a:gd name="connsiteX59" fmla="*/ 177800 w 571500"/>
              <a:gd name="connsiteY59" fmla="*/ 0 h 1320800"/>
              <a:gd name="connsiteX0" fmla="*/ 177800 w 571500"/>
              <a:gd name="connsiteY0" fmla="*/ 0 h 1320800"/>
              <a:gd name="connsiteX1" fmla="*/ 177800 w 571500"/>
              <a:gd name="connsiteY1" fmla="*/ 0 h 1320800"/>
              <a:gd name="connsiteX2" fmla="*/ 247650 w 571500"/>
              <a:gd name="connsiteY2" fmla="*/ 6350 h 1320800"/>
              <a:gd name="connsiteX3" fmla="*/ 312178 w 571500"/>
              <a:gd name="connsiteY3" fmla="*/ 25400 h 1320800"/>
              <a:gd name="connsiteX4" fmla="*/ 324878 w 571500"/>
              <a:gd name="connsiteY4" fmla="*/ 79375 h 1320800"/>
              <a:gd name="connsiteX5" fmla="*/ 333876 w 571500"/>
              <a:gd name="connsiteY5" fmla="*/ 127000 h 1320800"/>
              <a:gd name="connsiteX6" fmla="*/ 341820 w 571500"/>
              <a:gd name="connsiteY6" fmla="*/ 161925 h 1320800"/>
              <a:gd name="connsiteX7" fmla="*/ 323850 w 571500"/>
              <a:gd name="connsiteY7" fmla="*/ 177800 h 1320800"/>
              <a:gd name="connsiteX8" fmla="*/ 330200 w 571500"/>
              <a:gd name="connsiteY8" fmla="*/ 215900 h 1320800"/>
              <a:gd name="connsiteX9" fmla="*/ 342900 w 571500"/>
              <a:gd name="connsiteY9" fmla="*/ 241300 h 1320800"/>
              <a:gd name="connsiteX10" fmla="*/ 355600 w 571500"/>
              <a:gd name="connsiteY10" fmla="*/ 285750 h 1320800"/>
              <a:gd name="connsiteX11" fmla="*/ 361950 w 571500"/>
              <a:gd name="connsiteY11" fmla="*/ 304800 h 1320800"/>
              <a:gd name="connsiteX12" fmla="*/ 374650 w 571500"/>
              <a:gd name="connsiteY12" fmla="*/ 323850 h 1320800"/>
              <a:gd name="connsiteX13" fmla="*/ 387350 w 571500"/>
              <a:gd name="connsiteY13" fmla="*/ 361950 h 1320800"/>
              <a:gd name="connsiteX14" fmla="*/ 400050 w 571500"/>
              <a:gd name="connsiteY14" fmla="*/ 400050 h 1320800"/>
              <a:gd name="connsiteX15" fmla="*/ 406400 w 571500"/>
              <a:gd name="connsiteY15" fmla="*/ 419100 h 1320800"/>
              <a:gd name="connsiteX16" fmla="*/ 412750 w 571500"/>
              <a:gd name="connsiteY16" fmla="*/ 438150 h 1320800"/>
              <a:gd name="connsiteX17" fmla="*/ 431800 w 571500"/>
              <a:gd name="connsiteY17" fmla="*/ 457200 h 1320800"/>
              <a:gd name="connsiteX18" fmla="*/ 450850 w 571500"/>
              <a:gd name="connsiteY18" fmla="*/ 527050 h 1320800"/>
              <a:gd name="connsiteX19" fmla="*/ 463550 w 571500"/>
              <a:gd name="connsiteY19" fmla="*/ 673100 h 1320800"/>
              <a:gd name="connsiteX20" fmla="*/ 469900 w 571500"/>
              <a:gd name="connsiteY20" fmla="*/ 698500 h 1320800"/>
              <a:gd name="connsiteX21" fmla="*/ 488950 w 571500"/>
              <a:gd name="connsiteY21" fmla="*/ 742950 h 1320800"/>
              <a:gd name="connsiteX22" fmla="*/ 508000 w 571500"/>
              <a:gd name="connsiteY22" fmla="*/ 831850 h 1320800"/>
              <a:gd name="connsiteX23" fmla="*/ 527050 w 571500"/>
              <a:gd name="connsiteY23" fmla="*/ 869950 h 1320800"/>
              <a:gd name="connsiteX24" fmla="*/ 533400 w 571500"/>
              <a:gd name="connsiteY24" fmla="*/ 946150 h 1320800"/>
              <a:gd name="connsiteX25" fmla="*/ 539750 w 571500"/>
              <a:gd name="connsiteY25" fmla="*/ 977900 h 1320800"/>
              <a:gd name="connsiteX26" fmla="*/ 546100 w 571500"/>
              <a:gd name="connsiteY26" fmla="*/ 1130300 h 1320800"/>
              <a:gd name="connsiteX27" fmla="*/ 565150 w 571500"/>
              <a:gd name="connsiteY27" fmla="*/ 1193800 h 1320800"/>
              <a:gd name="connsiteX28" fmla="*/ 571500 w 571500"/>
              <a:gd name="connsiteY28" fmla="*/ 1212850 h 1320800"/>
              <a:gd name="connsiteX29" fmla="*/ 546100 w 571500"/>
              <a:gd name="connsiteY29" fmla="*/ 1301750 h 1320800"/>
              <a:gd name="connsiteX30" fmla="*/ 527050 w 571500"/>
              <a:gd name="connsiteY30" fmla="*/ 1314450 h 1320800"/>
              <a:gd name="connsiteX31" fmla="*/ 508000 w 571500"/>
              <a:gd name="connsiteY31" fmla="*/ 1320800 h 1320800"/>
              <a:gd name="connsiteX32" fmla="*/ 368300 w 571500"/>
              <a:gd name="connsiteY32" fmla="*/ 1301750 h 1320800"/>
              <a:gd name="connsiteX33" fmla="*/ 330200 w 571500"/>
              <a:gd name="connsiteY33" fmla="*/ 1289050 h 1320800"/>
              <a:gd name="connsiteX34" fmla="*/ 273050 w 571500"/>
              <a:gd name="connsiteY34" fmla="*/ 1250950 h 1320800"/>
              <a:gd name="connsiteX35" fmla="*/ 254000 w 571500"/>
              <a:gd name="connsiteY35" fmla="*/ 1238250 h 1320800"/>
              <a:gd name="connsiteX36" fmla="*/ 234950 w 571500"/>
              <a:gd name="connsiteY36" fmla="*/ 1225550 h 1320800"/>
              <a:gd name="connsiteX37" fmla="*/ 196850 w 571500"/>
              <a:gd name="connsiteY37" fmla="*/ 1212850 h 1320800"/>
              <a:gd name="connsiteX38" fmla="*/ 177800 w 571500"/>
              <a:gd name="connsiteY38" fmla="*/ 1206500 h 1320800"/>
              <a:gd name="connsiteX39" fmla="*/ 158750 w 571500"/>
              <a:gd name="connsiteY39" fmla="*/ 1200150 h 1320800"/>
              <a:gd name="connsiteX40" fmla="*/ 139700 w 571500"/>
              <a:gd name="connsiteY40" fmla="*/ 1174750 h 1320800"/>
              <a:gd name="connsiteX41" fmla="*/ 114300 w 571500"/>
              <a:gd name="connsiteY41" fmla="*/ 1155700 h 1320800"/>
              <a:gd name="connsiteX42" fmla="*/ 107950 w 571500"/>
              <a:gd name="connsiteY42" fmla="*/ 1136650 h 1320800"/>
              <a:gd name="connsiteX43" fmla="*/ 63500 w 571500"/>
              <a:gd name="connsiteY43" fmla="*/ 1073150 h 1320800"/>
              <a:gd name="connsiteX44" fmla="*/ 44450 w 571500"/>
              <a:gd name="connsiteY44" fmla="*/ 996950 h 1320800"/>
              <a:gd name="connsiteX45" fmla="*/ 31750 w 571500"/>
              <a:gd name="connsiteY45" fmla="*/ 939800 h 1320800"/>
              <a:gd name="connsiteX46" fmla="*/ 25400 w 571500"/>
              <a:gd name="connsiteY46" fmla="*/ 431800 h 1320800"/>
              <a:gd name="connsiteX47" fmla="*/ 19050 w 571500"/>
              <a:gd name="connsiteY47" fmla="*/ 406400 h 1320800"/>
              <a:gd name="connsiteX48" fmla="*/ 12700 w 571500"/>
              <a:gd name="connsiteY48" fmla="*/ 266700 h 1320800"/>
              <a:gd name="connsiteX49" fmla="*/ 0 w 571500"/>
              <a:gd name="connsiteY49" fmla="*/ 184150 h 1320800"/>
              <a:gd name="connsiteX50" fmla="*/ 6350 w 571500"/>
              <a:gd name="connsiteY50" fmla="*/ 139700 h 1320800"/>
              <a:gd name="connsiteX51" fmla="*/ 12700 w 571500"/>
              <a:gd name="connsiteY51" fmla="*/ 120650 h 1320800"/>
              <a:gd name="connsiteX52" fmla="*/ 38100 w 571500"/>
              <a:gd name="connsiteY52" fmla="*/ 101600 h 1320800"/>
              <a:gd name="connsiteX53" fmla="*/ 50800 w 571500"/>
              <a:gd name="connsiteY53" fmla="*/ 82550 h 1320800"/>
              <a:gd name="connsiteX54" fmla="*/ 69850 w 571500"/>
              <a:gd name="connsiteY54" fmla="*/ 76200 h 1320800"/>
              <a:gd name="connsiteX55" fmla="*/ 114300 w 571500"/>
              <a:gd name="connsiteY55" fmla="*/ 57150 h 1320800"/>
              <a:gd name="connsiteX56" fmla="*/ 133350 w 571500"/>
              <a:gd name="connsiteY56" fmla="*/ 38100 h 1320800"/>
              <a:gd name="connsiteX57" fmla="*/ 152400 w 571500"/>
              <a:gd name="connsiteY57" fmla="*/ 25400 h 1320800"/>
              <a:gd name="connsiteX58" fmla="*/ 158750 w 571500"/>
              <a:gd name="connsiteY58" fmla="*/ 6350 h 1320800"/>
              <a:gd name="connsiteX59" fmla="*/ 177800 w 571500"/>
              <a:gd name="connsiteY59" fmla="*/ 0 h 1320800"/>
              <a:gd name="connsiteX0" fmla="*/ 177800 w 571500"/>
              <a:gd name="connsiteY0" fmla="*/ 0 h 1320800"/>
              <a:gd name="connsiteX1" fmla="*/ 177800 w 571500"/>
              <a:gd name="connsiteY1" fmla="*/ 0 h 1320800"/>
              <a:gd name="connsiteX2" fmla="*/ 247650 w 571500"/>
              <a:gd name="connsiteY2" fmla="*/ 6350 h 1320800"/>
              <a:gd name="connsiteX3" fmla="*/ 312178 w 571500"/>
              <a:gd name="connsiteY3" fmla="*/ 25400 h 1320800"/>
              <a:gd name="connsiteX4" fmla="*/ 324878 w 571500"/>
              <a:gd name="connsiteY4" fmla="*/ 79375 h 1320800"/>
              <a:gd name="connsiteX5" fmla="*/ 333876 w 571500"/>
              <a:gd name="connsiteY5" fmla="*/ 127000 h 1320800"/>
              <a:gd name="connsiteX6" fmla="*/ 341820 w 571500"/>
              <a:gd name="connsiteY6" fmla="*/ 161925 h 1320800"/>
              <a:gd name="connsiteX7" fmla="*/ 349764 w 571500"/>
              <a:gd name="connsiteY7" fmla="*/ 196850 h 1320800"/>
              <a:gd name="connsiteX8" fmla="*/ 330200 w 571500"/>
              <a:gd name="connsiteY8" fmla="*/ 215900 h 1320800"/>
              <a:gd name="connsiteX9" fmla="*/ 342900 w 571500"/>
              <a:gd name="connsiteY9" fmla="*/ 241300 h 1320800"/>
              <a:gd name="connsiteX10" fmla="*/ 355600 w 571500"/>
              <a:gd name="connsiteY10" fmla="*/ 285750 h 1320800"/>
              <a:gd name="connsiteX11" fmla="*/ 361950 w 571500"/>
              <a:gd name="connsiteY11" fmla="*/ 304800 h 1320800"/>
              <a:gd name="connsiteX12" fmla="*/ 374650 w 571500"/>
              <a:gd name="connsiteY12" fmla="*/ 323850 h 1320800"/>
              <a:gd name="connsiteX13" fmla="*/ 387350 w 571500"/>
              <a:gd name="connsiteY13" fmla="*/ 361950 h 1320800"/>
              <a:gd name="connsiteX14" fmla="*/ 400050 w 571500"/>
              <a:gd name="connsiteY14" fmla="*/ 400050 h 1320800"/>
              <a:gd name="connsiteX15" fmla="*/ 406400 w 571500"/>
              <a:gd name="connsiteY15" fmla="*/ 419100 h 1320800"/>
              <a:gd name="connsiteX16" fmla="*/ 412750 w 571500"/>
              <a:gd name="connsiteY16" fmla="*/ 438150 h 1320800"/>
              <a:gd name="connsiteX17" fmla="*/ 431800 w 571500"/>
              <a:gd name="connsiteY17" fmla="*/ 457200 h 1320800"/>
              <a:gd name="connsiteX18" fmla="*/ 450850 w 571500"/>
              <a:gd name="connsiteY18" fmla="*/ 527050 h 1320800"/>
              <a:gd name="connsiteX19" fmla="*/ 463550 w 571500"/>
              <a:gd name="connsiteY19" fmla="*/ 673100 h 1320800"/>
              <a:gd name="connsiteX20" fmla="*/ 469900 w 571500"/>
              <a:gd name="connsiteY20" fmla="*/ 698500 h 1320800"/>
              <a:gd name="connsiteX21" fmla="*/ 488950 w 571500"/>
              <a:gd name="connsiteY21" fmla="*/ 742950 h 1320800"/>
              <a:gd name="connsiteX22" fmla="*/ 508000 w 571500"/>
              <a:gd name="connsiteY22" fmla="*/ 831850 h 1320800"/>
              <a:gd name="connsiteX23" fmla="*/ 527050 w 571500"/>
              <a:gd name="connsiteY23" fmla="*/ 869950 h 1320800"/>
              <a:gd name="connsiteX24" fmla="*/ 533400 w 571500"/>
              <a:gd name="connsiteY24" fmla="*/ 946150 h 1320800"/>
              <a:gd name="connsiteX25" fmla="*/ 539750 w 571500"/>
              <a:gd name="connsiteY25" fmla="*/ 977900 h 1320800"/>
              <a:gd name="connsiteX26" fmla="*/ 546100 w 571500"/>
              <a:gd name="connsiteY26" fmla="*/ 1130300 h 1320800"/>
              <a:gd name="connsiteX27" fmla="*/ 565150 w 571500"/>
              <a:gd name="connsiteY27" fmla="*/ 1193800 h 1320800"/>
              <a:gd name="connsiteX28" fmla="*/ 571500 w 571500"/>
              <a:gd name="connsiteY28" fmla="*/ 1212850 h 1320800"/>
              <a:gd name="connsiteX29" fmla="*/ 546100 w 571500"/>
              <a:gd name="connsiteY29" fmla="*/ 1301750 h 1320800"/>
              <a:gd name="connsiteX30" fmla="*/ 527050 w 571500"/>
              <a:gd name="connsiteY30" fmla="*/ 1314450 h 1320800"/>
              <a:gd name="connsiteX31" fmla="*/ 508000 w 571500"/>
              <a:gd name="connsiteY31" fmla="*/ 1320800 h 1320800"/>
              <a:gd name="connsiteX32" fmla="*/ 368300 w 571500"/>
              <a:gd name="connsiteY32" fmla="*/ 1301750 h 1320800"/>
              <a:gd name="connsiteX33" fmla="*/ 330200 w 571500"/>
              <a:gd name="connsiteY33" fmla="*/ 1289050 h 1320800"/>
              <a:gd name="connsiteX34" fmla="*/ 273050 w 571500"/>
              <a:gd name="connsiteY34" fmla="*/ 1250950 h 1320800"/>
              <a:gd name="connsiteX35" fmla="*/ 254000 w 571500"/>
              <a:gd name="connsiteY35" fmla="*/ 1238250 h 1320800"/>
              <a:gd name="connsiteX36" fmla="*/ 234950 w 571500"/>
              <a:gd name="connsiteY36" fmla="*/ 1225550 h 1320800"/>
              <a:gd name="connsiteX37" fmla="*/ 196850 w 571500"/>
              <a:gd name="connsiteY37" fmla="*/ 1212850 h 1320800"/>
              <a:gd name="connsiteX38" fmla="*/ 177800 w 571500"/>
              <a:gd name="connsiteY38" fmla="*/ 1206500 h 1320800"/>
              <a:gd name="connsiteX39" fmla="*/ 158750 w 571500"/>
              <a:gd name="connsiteY39" fmla="*/ 1200150 h 1320800"/>
              <a:gd name="connsiteX40" fmla="*/ 139700 w 571500"/>
              <a:gd name="connsiteY40" fmla="*/ 1174750 h 1320800"/>
              <a:gd name="connsiteX41" fmla="*/ 114300 w 571500"/>
              <a:gd name="connsiteY41" fmla="*/ 1155700 h 1320800"/>
              <a:gd name="connsiteX42" fmla="*/ 107950 w 571500"/>
              <a:gd name="connsiteY42" fmla="*/ 1136650 h 1320800"/>
              <a:gd name="connsiteX43" fmla="*/ 63500 w 571500"/>
              <a:gd name="connsiteY43" fmla="*/ 1073150 h 1320800"/>
              <a:gd name="connsiteX44" fmla="*/ 44450 w 571500"/>
              <a:gd name="connsiteY44" fmla="*/ 996950 h 1320800"/>
              <a:gd name="connsiteX45" fmla="*/ 31750 w 571500"/>
              <a:gd name="connsiteY45" fmla="*/ 939800 h 1320800"/>
              <a:gd name="connsiteX46" fmla="*/ 25400 w 571500"/>
              <a:gd name="connsiteY46" fmla="*/ 431800 h 1320800"/>
              <a:gd name="connsiteX47" fmla="*/ 19050 w 571500"/>
              <a:gd name="connsiteY47" fmla="*/ 406400 h 1320800"/>
              <a:gd name="connsiteX48" fmla="*/ 12700 w 571500"/>
              <a:gd name="connsiteY48" fmla="*/ 266700 h 1320800"/>
              <a:gd name="connsiteX49" fmla="*/ 0 w 571500"/>
              <a:gd name="connsiteY49" fmla="*/ 184150 h 1320800"/>
              <a:gd name="connsiteX50" fmla="*/ 6350 w 571500"/>
              <a:gd name="connsiteY50" fmla="*/ 139700 h 1320800"/>
              <a:gd name="connsiteX51" fmla="*/ 12700 w 571500"/>
              <a:gd name="connsiteY51" fmla="*/ 120650 h 1320800"/>
              <a:gd name="connsiteX52" fmla="*/ 38100 w 571500"/>
              <a:gd name="connsiteY52" fmla="*/ 101600 h 1320800"/>
              <a:gd name="connsiteX53" fmla="*/ 50800 w 571500"/>
              <a:gd name="connsiteY53" fmla="*/ 82550 h 1320800"/>
              <a:gd name="connsiteX54" fmla="*/ 69850 w 571500"/>
              <a:gd name="connsiteY54" fmla="*/ 76200 h 1320800"/>
              <a:gd name="connsiteX55" fmla="*/ 114300 w 571500"/>
              <a:gd name="connsiteY55" fmla="*/ 57150 h 1320800"/>
              <a:gd name="connsiteX56" fmla="*/ 133350 w 571500"/>
              <a:gd name="connsiteY56" fmla="*/ 38100 h 1320800"/>
              <a:gd name="connsiteX57" fmla="*/ 152400 w 571500"/>
              <a:gd name="connsiteY57" fmla="*/ 25400 h 1320800"/>
              <a:gd name="connsiteX58" fmla="*/ 158750 w 571500"/>
              <a:gd name="connsiteY58" fmla="*/ 6350 h 1320800"/>
              <a:gd name="connsiteX59" fmla="*/ 177800 w 571500"/>
              <a:gd name="connsiteY59" fmla="*/ 0 h 1320800"/>
              <a:gd name="connsiteX0" fmla="*/ 177800 w 571500"/>
              <a:gd name="connsiteY0" fmla="*/ 0 h 1320800"/>
              <a:gd name="connsiteX1" fmla="*/ 177800 w 571500"/>
              <a:gd name="connsiteY1" fmla="*/ 0 h 1320800"/>
              <a:gd name="connsiteX2" fmla="*/ 247650 w 571500"/>
              <a:gd name="connsiteY2" fmla="*/ 6350 h 1320800"/>
              <a:gd name="connsiteX3" fmla="*/ 312178 w 571500"/>
              <a:gd name="connsiteY3" fmla="*/ 25400 h 1320800"/>
              <a:gd name="connsiteX4" fmla="*/ 324878 w 571500"/>
              <a:gd name="connsiteY4" fmla="*/ 79375 h 1320800"/>
              <a:gd name="connsiteX5" fmla="*/ 333876 w 571500"/>
              <a:gd name="connsiteY5" fmla="*/ 127000 h 1320800"/>
              <a:gd name="connsiteX6" fmla="*/ 341820 w 571500"/>
              <a:gd name="connsiteY6" fmla="*/ 161925 h 1320800"/>
              <a:gd name="connsiteX7" fmla="*/ 349764 w 571500"/>
              <a:gd name="connsiteY7" fmla="*/ 196850 h 1320800"/>
              <a:gd name="connsiteX8" fmla="*/ 356114 w 571500"/>
              <a:gd name="connsiteY8" fmla="*/ 225425 h 1320800"/>
              <a:gd name="connsiteX9" fmla="*/ 342900 w 571500"/>
              <a:gd name="connsiteY9" fmla="*/ 241300 h 1320800"/>
              <a:gd name="connsiteX10" fmla="*/ 355600 w 571500"/>
              <a:gd name="connsiteY10" fmla="*/ 285750 h 1320800"/>
              <a:gd name="connsiteX11" fmla="*/ 361950 w 571500"/>
              <a:gd name="connsiteY11" fmla="*/ 304800 h 1320800"/>
              <a:gd name="connsiteX12" fmla="*/ 374650 w 571500"/>
              <a:gd name="connsiteY12" fmla="*/ 323850 h 1320800"/>
              <a:gd name="connsiteX13" fmla="*/ 387350 w 571500"/>
              <a:gd name="connsiteY13" fmla="*/ 361950 h 1320800"/>
              <a:gd name="connsiteX14" fmla="*/ 400050 w 571500"/>
              <a:gd name="connsiteY14" fmla="*/ 400050 h 1320800"/>
              <a:gd name="connsiteX15" fmla="*/ 406400 w 571500"/>
              <a:gd name="connsiteY15" fmla="*/ 419100 h 1320800"/>
              <a:gd name="connsiteX16" fmla="*/ 412750 w 571500"/>
              <a:gd name="connsiteY16" fmla="*/ 438150 h 1320800"/>
              <a:gd name="connsiteX17" fmla="*/ 431800 w 571500"/>
              <a:gd name="connsiteY17" fmla="*/ 457200 h 1320800"/>
              <a:gd name="connsiteX18" fmla="*/ 450850 w 571500"/>
              <a:gd name="connsiteY18" fmla="*/ 527050 h 1320800"/>
              <a:gd name="connsiteX19" fmla="*/ 463550 w 571500"/>
              <a:gd name="connsiteY19" fmla="*/ 673100 h 1320800"/>
              <a:gd name="connsiteX20" fmla="*/ 469900 w 571500"/>
              <a:gd name="connsiteY20" fmla="*/ 698500 h 1320800"/>
              <a:gd name="connsiteX21" fmla="*/ 488950 w 571500"/>
              <a:gd name="connsiteY21" fmla="*/ 742950 h 1320800"/>
              <a:gd name="connsiteX22" fmla="*/ 508000 w 571500"/>
              <a:gd name="connsiteY22" fmla="*/ 831850 h 1320800"/>
              <a:gd name="connsiteX23" fmla="*/ 527050 w 571500"/>
              <a:gd name="connsiteY23" fmla="*/ 869950 h 1320800"/>
              <a:gd name="connsiteX24" fmla="*/ 533400 w 571500"/>
              <a:gd name="connsiteY24" fmla="*/ 946150 h 1320800"/>
              <a:gd name="connsiteX25" fmla="*/ 539750 w 571500"/>
              <a:gd name="connsiteY25" fmla="*/ 977900 h 1320800"/>
              <a:gd name="connsiteX26" fmla="*/ 546100 w 571500"/>
              <a:gd name="connsiteY26" fmla="*/ 1130300 h 1320800"/>
              <a:gd name="connsiteX27" fmla="*/ 565150 w 571500"/>
              <a:gd name="connsiteY27" fmla="*/ 1193800 h 1320800"/>
              <a:gd name="connsiteX28" fmla="*/ 571500 w 571500"/>
              <a:gd name="connsiteY28" fmla="*/ 1212850 h 1320800"/>
              <a:gd name="connsiteX29" fmla="*/ 546100 w 571500"/>
              <a:gd name="connsiteY29" fmla="*/ 1301750 h 1320800"/>
              <a:gd name="connsiteX30" fmla="*/ 527050 w 571500"/>
              <a:gd name="connsiteY30" fmla="*/ 1314450 h 1320800"/>
              <a:gd name="connsiteX31" fmla="*/ 508000 w 571500"/>
              <a:gd name="connsiteY31" fmla="*/ 1320800 h 1320800"/>
              <a:gd name="connsiteX32" fmla="*/ 368300 w 571500"/>
              <a:gd name="connsiteY32" fmla="*/ 1301750 h 1320800"/>
              <a:gd name="connsiteX33" fmla="*/ 330200 w 571500"/>
              <a:gd name="connsiteY33" fmla="*/ 1289050 h 1320800"/>
              <a:gd name="connsiteX34" fmla="*/ 273050 w 571500"/>
              <a:gd name="connsiteY34" fmla="*/ 1250950 h 1320800"/>
              <a:gd name="connsiteX35" fmla="*/ 254000 w 571500"/>
              <a:gd name="connsiteY35" fmla="*/ 1238250 h 1320800"/>
              <a:gd name="connsiteX36" fmla="*/ 234950 w 571500"/>
              <a:gd name="connsiteY36" fmla="*/ 1225550 h 1320800"/>
              <a:gd name="connsiteX37" fmla="*/ 196850 w 571500"/>
              <a:gd name="connsiteY37" fmla="*/ 1212850 h 1320800"/>
              <a:gd name="connsiteX38" fmla="*/ 177800 w 571500"/>
              <a:gd name="connsiteY38" fmla="*/ 1206500 h 1320800"/>
              <a:gd name="connsiteX39" fmla="*/ 158750 w 571500"/>
              <a:gd name="connsiteY39" fmla="*/ 1200150 h 1320800"/>
              <a:gd name="connsiteX40" fmla="*/ 139700 w 571500"/>
              <a:gd name="connsiteY40" fmla="*/ 1174750 h 1320800"/>
              <a:gd name="connsiteX41" fmla="*/ 114300 w 571500"/>
              <a:gd name="connsiteY41" fmla="*/ 1155700 h 1320800"/>
              <a:gd name="connsiteX42" fmla="*/ 107950 w 571500"/>
              <a:gd name="connsiteY42" fmla="*/ 1136650 h 1320800"/>
              <a:gd name="connsiteX43" fmla="*/ 63500 w 571500"/>
              <a:gd name="connsiteY43" fmla="*/ 1073150 h 1320800"/>
              <a:gd name="connsiteX44" fmla="*/ 44450 w 571500"/>
              <a:gd name="connsiteY44" fmla="*/ 996950 h 1320800"/>
              <a:gd name="connsiteX45" fmla="*/ 31750 w 571500"/>
              <a:gd name="connsiteY45" fmla="*/ 939800 h 1320800"/>
              <a:gd name="connsiteX46" fmla="*/ 25400 w 571500"/>
              <a:gd name="connsiteY46" fmla="*/ 431800 h 1320800"/>
              <a:gd name="connsiteX47" fmla="*/ 19050 w 571500"/>
              <a:gd name="connsiteY47" fmla="*/ 406400 h 1320800"/>
              <a:gd name="connsiteX48" fmla="*/ 12700 w 571500"/>
              <a:gd name="connsiteY48" fmla="*/ 266700 h 1320800"/>
              <a:gd name="connsiteX49" fmla="*/ 0 w 571500"/>
              <a:gd name="connsiteY49" fmla="*/ 184150 h 1320800"/>
              <a:gd name="connsiteX50" fmla="*/ 6350 w 571500"/>
              <a:gd name="connsiteY50" fmla="*/ 139700 h 1320800"/>
              <a:gd name="connsiteX51" fmla="*/ 12700 w 571500"/>
              <a:gd name="connsiteY51" fmla="*/ 120650 h 1320800"/>
              <a:gd name="connsiteX52" fmla="*/ 38100 w 571500"/>
              <a:gd name="connsiteY52" fmla="*/ 101600 h 1320800"/>
              <a:gd name="connsiteX53" fmla="*/ 50800 w 571500"/>
              <a:gd name="connsiteY53" fmla="*/ 82550 h 1320800"/>
              <a:gd name="connsiteX54" fmla="*/ 69850 w 571500"/>
              <a:gd name="connsiteY54" fmla="*/ 76200 h 1320800"/>
              <a:gd name="connsiteX55" fmla="*/ 114300 w 571500"/>
              <a:gd name="connsiteY55" fmla="*/ 57150 h 1320800"/>
              <a:gd name="connsiteX56" fmla="*/ 133350 w 571500"/>
              <a:gd name="connsiteY56" fmla="*/ 38100 h 1320800"/>
              <a:gd name="connsiteX57" fmla="*/ 152400 w 571500"/>
              <a:gd name="connsiteY57" fmla="*/ 25400 h 1320800"/>
              <a:gd name="connsiteX58" fmla="*/ 158750 w 571500"/>
              <a:gd name="connsiteY58" fmla="*/ 6350 h 1320800"/>
              <a:gd name="connsiteX59" fmla="*/ 177800 w 571500"/>
              <a:gd name="connsiteY5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71500" h="1320800">
                <a:moveTo>
                  <a:pt x="177800" y="0"/>
                </a:moveTo>
                <a:lnTo>
                  <a:pt x="177800" y="0"/>
                </a:lnTo>
                <a:cubicBezTo>
                  <a:pt x="201083" y="2117"/>
                  <a:pt x="225254" y="2117"/>
                  <a:pt x="247650" y="6350"/>
                </a:cubicBezTo>
                <a:cubicBezTo>
                  <a:pt x="270046" y="10583"/>
                  <a:pt x="299307" y="13229"/>
                  <a:pt x="312178" y="25400"/>
                </a:cubicBezTo>
                <a:cubicBezTo>
                  <a:pt x="325049" y="37571"/>
                  <a:pt x="321262" y="62442"/>
                  <a:pt x="324878" y="79375"/>
                </a:cubicBezTo>
                <a:cubicBezTo>
                  <a:pt x="328494" y="96308"/>
                  <a:pt x="331052" y="113242"/>
                  <a:pt x="333876" y="127000"/>
                </a:cubicBezTo>
                <a:cubicBezTo>
                  <a:pt x="336700" y="140758"/>
                  <a:pt x="339172" y="150283"/>
                  <a:pt x="341820" y="161925"/>
                </a:cubicBezTo>
                <a:cubicBezTo>
                  <a:pt x="344468" y="173567"/>
                  <a:pt x="347382" y="186267"/>
                  <a:pt x="349764" y="196850"/>
                </a:cubicBezTo>
                <a:cubicBezTo>
                  <a:pt x="352146" y="207433"/>
                  <a:pt x="357258" y="218017"/>
                  <a:pt x="356114" y="225425"/>
                </a:cubicBezTo>
                <a:cubicBezTo>
                  <a:pt x="354970" y="232833"/>
                  <a:pt x="342986" y="231246"/>
                  <a:pt x="342900" y="241300"/>
                </a:cubicBezTo>
                <a:cubicBezTo>
                  <a:pt x="342814" y="251354"/>
                  <a:pt x="350997" y="269638"/>
                  <a:pt x="355600" y="285750"/>
                </a:cubicBezTo>
                <a:cubicBezTo>
                  <a:pt x="357439" y="292186"/>
                  <a:pt x="358957" y="298813"/>
                  <a:pt x="361950" y="304800"/>
                </a:cubicBezTo>
                <a:cubicBezTo>
                  <a:pt x="365363" y="311626"/>
                  <a:pt x="371550" y="316876"/>
                  <a:pt x="374650" y="323850"/>
                </a:cubicBezTo>
                <a:cubicBezTo>
                  <a:pt x="380087" y="336083"/>
                  <a:pt x="383117" y="349250"/>
                  <a:pt x="387350" y="361950"/>
                </a:cubicBezTo>
                <a:lnTo>
                  <a:pt x="400050" y="400050"/>
                </a:lnTo>
                <a:lnTo>
                  <a:pt x="406400" y="419100"/>
                </a:lnTo>
                <a:cubicBezTo>
                  <a:pt x="408517" y="425450"/>
                  <a:pt x="408017" y="433417"/>
                  <a:pt x="412750" y="438150"/>
                </a:cubicBezTo>
                <a:lnTo>
                  <a:pt x="431800" y="457200"/>
                </a:lnTo>
                <a:cubicBezTo>
                  <a:pt x="446123" y="514494"/>
                  <a:pt x="438980" y="491441"/>
                  <a:pt x="450850" y="527050"/>
                </a:cubicBezTo>
                <a:cubicBezTo>
                  <a:pt x="468424" y="650069"/>
                  <a:pt x="441699" y="454591"/>
                  <a:pt x="463550" y="673100"/>
                </a:cubicBezTo>
                <a:cubicBezTo>
                  <a:pt x="464418" y="681784"/>
                  <a:pt x="467502" y="690109"/>
                  <a:pt x="469900" y="698500"/>
                </a:cubicBezTo>
                <a:cubicBezTo>
                  <a:pt x="476129" y="720301"/>
                  <a:pt x="477661" y="720372"/>
                  <a:pt x="488950" y="742950"/>
                </a:cubicBezTo>
                <a:cubicBezTo>
                  <a:pt x="491685" y="759362"/>
                  <a:pt x="500968" y="821302"/>
                  <a:pt x="508000" y="831850"/>
                </a:cubicBezTo>
                <a:cubicBezTo>
                  <a:pt x="524413" y="856469"/>
                  <a:pt x="518287" y="843660"/>
                  <a:pt x="527050" y="869950"/>
                </a:cubicBezTo>
                <a:cubicBezTo>
                  <a:pt x="529167" y="895350"/>
                  <a:pt x="530422" y="920837"/>
                  <a:pt x="533400" y="946150"/>
                </a:cubicBezTo>
                <a:cubicBezTo>
                  <a:pt x="534661" y="956869"/>
                  <a:pt x="539007" y="967133"/>
                  <a:pt x="539750" y="977900"/>
                </a:cubicBezTo>
                <a:cubicBezTo>
                  <a:pt x="543248" y="1028624"/>
                  <a:pt x="542478" y="1079585"/>
                  <a:pt x="546100" y="1130300"/>
                </a:cubicBezTo>
                <a:cubicBezTo>
                  <a:pt x="546972" y="1142514"/>
                  <a:pt x="563073" y="1187568"/>
                  <a:pt x="565150" y="1193800"/>
                </a:cubicBezTo>
                <a:lnTo>
                  <a:pt x="571500" y="1212850"/>
                </a:lnTo>
                <a:cubicBezTo>
                  <a:pt x="567959" y="1241177"/>
                  <a:pt x="568754" y="1279096"/>
                  <a:pt x="546100" y="1301750"/>
                </a:cubicBezTo>
                <a:cubicBezTo>
                  <a:pt x="540704" y="1307146"/>
                  <a:pt x="533876" y="1311037"/>
                  <a:pt x="527050" y="1314450"/>
                </a:cubicBezTo>
                <a:cubicBezTo>
                  <a:pt x="521063" y="1317443"/>
                  <a:pt x="514350" y="1318683"/>
                  <a:pt x="508000" y="1320800"/>
                </a:cubicBezTo>
                <a:cubicBezTo>
                  <a:pt x="424277" y="1314820"/>
                  <a:pt x="434652" y="1320708"/>
                  <a:pt x="368300" y="1301750"/>
                </a:cubicBezTo>
                <a:cubicBezTo>
                  <a:pt x="355428" y="1298072"/>
                  <a:pt x="341339" y="1296476"/>
                  <a:pt x="330200" y="1289050"/>
                </a:cubicBezTo>
                <a:lnTo>
                  <a:pt x="273050" y="1250950"/>
                </a:lnTo>
                <a:lnTo>
                  <a:pt x="254000" y="1238250"/>
                </a:lnTo>
                <a:cubicBezTo>
                  <a:pt x="247650" y="1234017"/>
                  <a:pt x="242190" y="1227963"/>
                  <a:pt x="234950" y="1225550"/>
                </a:cubicBezTo>
                <a:lnTo>
                  <a:pt x="196850" y="1212850"/>
                </a:lnTo>
                <a:lnTo>
                  <a:pt x="177800" y="1206500"/>
                </a:lnTo>
                <a:lnTo>
                  <a:pt x="158750" y="1200150"/>
                </a:lnTo>
                <a:cubicBezTo>
                  <a:pt x="152400" y="1191683"/>
                  <a:pt x="147184" y="1182234"/>
                  <a:pt x="139700" y="1174750"/>
                </a:cubicBezTo>
                <a:cubicBezTo>
                  <a:pt x="132216" y="1167266"/>
                  <a:pt x="121075" y="1163830"/>
                  <a:pt x="114300" y="1155700"/>
                </a:cubicBezTo>
                <a:cubicBezTo>
                  <a:pt x="110015" y="1150558"/>
                  <a:pt x="111201" y="1142501"/>
                  <a:pt x="107950" y="1136650"/>
                </a:cubicBezTo>
                <a:cubicBezTo>
                  <a:pt x="96782" y="1116547"/>
                  <a:pt x="77770" y="1092176"/>
                  <a:pt x="63500" y="1073150"/>
                </a:cubicBezTo>
                <a:cubicBezTo>
                  <a:pt x="48552" y="1028306"/>
                  <a:pt x="65678" y="1081862"/>
                  <a:pt x="44450" y="996950"/>
                </a:cubicBezTo>
                <a:cubicBezTo>
                  <a:pt x="28818" y="934421"/>
                  <a:pt x="49223" y="1044641"/>
                  <a:pt x="31750" y="939800"/>
                </a:cubicBezTo>
                <a:cubicBezTo>
                  <a:pt x="29633" y="770467"/>
                  <a:pt x="29431" y="601099"/>
                  <a:pt x="25400" y="431800"/>
                </a:cubicBezTo>
                <a:cubicBezTo>
                  <a:pt x="25192" y="423075"/>
                  <a:pt x="19719" y="415102"/>
                  <a:pt x="19050" y="406400"/>
                </a:cubicBezTo>
                <a:cubicBezTo>
                  <a:pt x="15475" y="359923"/>
                  <a:pt x="15608" y="313224"/>
                  <a:pt x="12700" y="266700"/>
                </a:cubicBezTo>
                <a:cubicBezTo>
                  <a:pt x="8922" y="206254"/>
                  <a:pt x="12058" y="220324"/>
                  <a:pt x="0" y="184150"/>
                </a:cubicBezTo>
                <a:cubicBezTo>
                  <a:pt x="2117" y="169333"/>
                  <a:pt x="3415" y="154376"/>
                  <a:pt x="6350" y="139700"/>
                </a:cubicBezTo>
                <a:cubicBezTo>
                  <a:pt x="7663" y="133136"/>
                  <a:pt x="8415" y="125792"/>
                  <a:pt x="12700" y="120650"/>
                </a:cubicBezTo>
                <a:cubicBezTo>
                  <a:pt x="19475" y="112520"/>
                  <a:pt x="30616" y="109084"/>
                  <a:pt x="38100" y="101600"/>
                </a:cubicBezTo>
                <a:cubicBezTo>
                  <a:pt x="43496" y="96204"/>
                  <a:pt x="44841" y="87318"/>
                  <a:pt x="50800" y="82550"/>
                </a:cubicBezTo>
                <a:cubicBezTo>
                  <a:pt x="56027" y="78369"/>
                  <a:pt x="63863" y="79193"/>
                  <a:pt x="69850" y="76200"/>
                </a:cubicBezTo>
                <a:cubicBezTo>
                  <a:pt x="113703" y="54274"/>
                  <a:pt x="61437" y="70366"/>
                  <a:pt x="114300" y="57150"/>
                </a:cubicBezTo>
                <a:cubicBezTo>
                  <a:pt x="120650" y="50800"/>
                  <a:pt x="126451" y="43849"/>
                  <a:pt x="133350" y="38100"/>
                </a:cubicBezTo>
                <a:cubicBezTo>
                  <a:pt x="139213" y="33214"/>
                  <a:pt x="147632" y="31359"/>
                  <a:pt x="152400" y="25400"/>
                </a:cubicBezTo>
                <a:cubicBezTo>
                  <a:pt x="156581" y="20173"/>
                  <a:pt x="153395" y="10366"/>
                  <a:pt x="158750" y="6350"/>
                </a:cubicBezTo>
                <a:cubicBezTo>
                  <a:pt x="163830" y="2540"/>
                  <a:pt x="171450" y="6350"/>
                  <a:pt x="177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11 Grupo"/>
          <p:cNvGrpSpPr/>
          <p:nvPr/>
        </p:nvGrpSpPr>
        <p:grpSpPr>
          <a:xfrm>
            <a:off x="835460" y="1682805"/>
            <a:ext cx="1648308" cy="2826315"/>
            <a:chOff x="620587" y="1669450"/>
            <a:chExt cx="1648308" cy="2826315"/>
          </a:xfrm>
        </p:grpSpPr>
        <p:pic>
          <p:nvPicPr>
            <p:cNvPr id="32" name="Picture 2" descr="http://4.bp.blogspot.com/_oV1OJgNb6lE/SuFiB721fYI/AAAAAAAAANM/Ug-6cbeuTq0/s320/page-audit-code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87" y="1669450"/>
              <a:ext cx="1648308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 CuadroTexto"/>
            <p:cNvSpPr txBox="1"/>
            <p:nvPr/>
          </p:nvSpPr>
          <p:spPr>
            <a:xfrm>
              <a:off x="810664" y="3541658"/>
              <a:ext cx="12591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2"/>
                  </a:solidFill>
                </a:rPr>
                <a:t>Código</a:t>
              </a:r>
              <a:br>
                <a:rPr lang="en-US" sz="2800" b="1" dirty="0">
                  <a:solidFill>
                    <a:schemeClr val="accent2"/>
                  </a:solidFill>
                </a:rPr>
              </a:br>
              <a:r>
                <a:rPr lang="en-US" sz="2800" b="1" dirty="0" err="1">
                  <a:solidFill>
                    <a:schemeClr val="accent2"/>
                  </a:solidFill>
                </a:rPr>
                <a:t>Abierto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6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basado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confianza</a:t>
            </a:r>
            <a:endParaRPr lang="en-US" dirty="0"/>
          </a:p>
        </p:txBody>
      </p:sp>
      <p:sp>
        <p:nvSpPr>
          <p:cNvPr id="5" name="AutoShape 6" descr="http://www.ejemplosbitcoin.com/wp-content/uploads/2013/12/bitcoin_creatio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ejemplosbitcoin.com/wp-content/uploads/2013/12/bitcoin_creation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10 Grupo"/>
          <p:cNvGrpSpPr/>
          <p:nvPr/>
        </p:nvGrpSpPr>
        <p:grpSpPr>
          <a:xfrm>
            <a:off x="3201989" y="2420888"/>
            <a:ext cx="2462037" cy="2826315"/>
            <a:chOff x="3201989" y="2420888"/>
            <a:chExt cx="2462037" cy="2826315"/>
          </a:xfrm>
        </p:grpSpPr>
        <p:grpSp>
          <p:nvGrpSpPr>
            <p:cNvPr id="7" name="6 Grupo"/>
            <p:cNvGrpSpPr/>
            <p:nvPr/>
          </p:nvGrpSpPr>
          <p:grpSpPr>
            <a:xfrm>
              <a:off x="3201989" y="2420888"/>
              <a:ext cx="2462037" cy="1800200"/>
              <a:chOff x="2830043" y="784930"/>
              <a:chExt cx="2462037" cy="1800200"/>
            </a:xfrm>
          </p:grpSpPr>
          <p:pic>
            <p:nvPicPr>
              <p:cNvPr id="4100" name="Picture 4" descr="http://video.mit.edu/assets/img/channels/header/2012012712094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043" y="784930"/>
                <a:ext cx="2462037" cy="1800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6" name="Picture 10" descr="https://upload.wikimedia.org/wikipedia/commons/thumb/5/54/Total_bitcoins_over_time.png/238px-Total_bitcoins_over_time.pn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1574795"/>
                <a:ext cx="1133474" cy="919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9 CuadroTexto"/>
            <p:cNvSpPr txBox="1"/>
            <p:nvPr/>
          </p:nvSpPr>
          <p:spPr>
            <a:xfrm>
              <a:off x="3353097" y="4293096"/>
              <a:ext cx="21598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2"/>
                  </a:solidFill>
                </a:rPr>
                <a:t>Matemáticas</a:t>
              </a:r>
              <a:endParaRPr lang="en-US" sz="2800" b="1" dirty="0">
                <a:solidFill>
                  <a:schemeClr val="accent2"/>
                </a:solidFill>
              </a:endParaRPr>
            </a:p>
            <a:p>
              <a:pPr algn="ctr"/>
              <a:r>
                <a:rPr lang="en-US" sz="2800" b="1" dirty="0" err="1">
                  <a:solidFill>
                    <a:schemeClr val="accent2"/>
                  </a:solidFill>
                </a:rPr>
                <a:t>Estadística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6169418" y="1669450"/>
            <a:ext cx="2078710" cy="2826315"/>
            <a:chOff x="6304954" y="1669450"/>
            <a:chExt cx="2078710" cy="2826315"/>
          </a:xfrm>
        </p:grpSpPr>
        <p:pic>
          <p:nvPicPr>
            <p:cNvPr id="4108" name="Picture 12" descr="http://siliconangle.com/files/2013/12/hk-bitcoin-mining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669450"/>
              <a:ext cx="1800200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6304954" y="3541658"/>
              <a:ext cx="207871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 red</a:t>
              </a:r>
              <a:br>
                <a:rPr lang="en-US" sz="2800" b="1" dirty="0">
                  <a:solidFill>
                    <a:schemeClr val="accent2"/>
                  </a:solidFill>
                </a:rPr>
              </a:br>
              <a:r>
                <a:rPr lang="en-US" sz="2800" b="1" dirty="0" err="1">
                  <a:solidFill>
                    <a:schemeClr val="accent2"/>
                  </a:solidFill>
                </a:rPr>
                <a:t>más</a:t>
              </a:r>
              <a:r>
                <a:rPr lang="en-US" sz="2800" b="1" dirty="0">
                  <a:solidFill>
                    <a:schemeClr val="accent2"/>
                  </a:solidFill>
                </a:rPr>
                <a:t> </a:t>
              </a:r>
              <a:r>
                <a:rPr lang="en-US" sz="2800" b="1" dirty="0" err="1">
                  <a:solidFill>
                    <a:schemeClr val="accent2"/>
                  </a:solidFill>
                </a:rPr>
                <a:t>potente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9" name="13 Grupo"/>
          <p:cNvGrpSpPr/>
          <p:nvPr/>
        </p:nvGrpSpPr>
        <p:grpSpPr>
          <a:xfrm>
            <a:off x="433911" y="1611914"/>
            <a:ext cx="2656677" cy="2452964"/>
            <a:chOff x="433911" y="1611914"/>
            <a:chExt cx="2656677" cy="2452964"/>
          </a:xfrm>
        </p:grpSpPr>
        <p:sp>
          <p:nvSpPr>
            <p:cNvPr id="20" name="3 CuadroTexto"/>
            <p:cNvSpPr txBox="1"/>
            <p:nvPr/>
          </p:nvSpPr>
          <p:spPr>
            <a:xfrm>
              <a:off x="682240" y="3541658"/>
              <a:ext cx="1945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accent2"/>
                  </a:solidFill>
                </a:rPr>
                <a:t>Criptografía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pic>
          <p:nvPicPr>
            <p:cNvPr id="21" name="Picture 2" descr="http://cdn.subinet.es/wp-content/uploads/2010/07/criptografia-3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11" y="1611914"/>
              <a:ext cx="2656677" cy="177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04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2222"/>
            <a:ext cx="9144001" cy="68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Llamada con línea 2 (barra de énfasis)"/>
          <p:cNvSpPr/>
          <p:nvPr/>
        </p:nvSpPr>
        <p:spPr>
          <a:xfrm>
            <a:off x="7596336" y="1699567"/>
            <a:ext cx="1338076" cy="1008112"/>
          </a:xfrm>
          <a:prstGeom prst="accentCallout2">
            <a:avLst>
              <a:gd name="adj1" fmla="val 38906"/>
              <a:gd name="adj2" fmla="val -14092"/>
              <a:gd name="adj3" fmla="val 61942"/>
              <a:gd name="adj4" fmla="val -42007"/>
              <a:gd name="adj5" fmla="val 112500"/>
              <a:gd name="adj6" fmla="val -46667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La red </a:t>
            </a:r>
            <a:r>
              <a:rPr lang="en-US" sz="1100" b="1" dirty="0" err="1">
                <a:solidFill>
                  <a:schemeClr val="bg1"/>
                </a:solidFill>
              </a:rPr>
              <a:t>sabe</a:t>
            </a:r>
            <a:r>
              <a:rPr lang="en-US" sz="1100" b="1" dirty="0">
                <a:solidFill>
                  <a:schemeClr val="bg1"/>
                </a:solidFill>
              </a:rPr>
              <a:t> de la </a:t>
            </a:r>
            <a:r>
              <a:rPr lang="en-US" sz="1100" b="1" dirty="0" err="1">
                <a:solidFill>
                  <a:schemeClr val="bg1"/>
                </a:solidFill>
              </a:rPr>
              <a:t>operación</a:t>
            </a:r>
            <a:r>
              <a:rPr lang="en-US" sz="1100" b="1" dirty="0">
                <a:solidFill>
                  <a:schemeClr val="bg1"/>
                </a:solidFill>
              </a:rPr>
              <a:t> per no la </a:t>
            </a:r>
            <a:r>
              <a:rPr lang="en-US" sz="1100" b="1" dirty="0" err="1">
                <a:solidFill>
                  <a:schemeClr val="bg1"/>
                </a:solidFill>
              </a:rPr>
              <a:t>auditóa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aún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" name="5 Llamada con línea 1 (barra de énfasis)"/>
          <p:cNvSpPr/>
          <p:nvPr/>
        </p:nvSpPr>
        <p:spPr>
          <a:xfrm>
            <a:off x="2483768" y="4149080"/>
            <a:ext cx="1512168" cy="504056"/>
          </a:xfrm>
          <a:prstGeom prst="accentCallout1">
            <a:avLst>
              <a:gd name="adj1" fmla="val 73461"/>
              <a:gd name="adj2" fmla="val -10253"/>
              <a:gd name="adj3" fmla="val 8838"/>
              <a:gd name="adj4" fmla="val -9592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/>
              <a:t>Cuenta</a:t>
            </a:r>
            <a:r>
              <a:rPr lang="en-US" sz="1100" b="1" dirty="0"/>
              <a:t> de Origen de </a:t>
            </a:r>
            <a:r>
              <a:rPr lang="en-US" sz="1100" b="1" dirty="0" err="1"/>
              <a:t>fondos</a:t>
            </a:r>
            <a:r>
              <a:rPr lang="en-US" sz="1100" b="1" dirty="0"/>
              <a:t> (</a:t>
            </a:r>
            <a:r>
              <a:rPr lang="en-US" sz="1100" b="1" dirty="0" err="1"/>
              <a:t>Cobro</a:t>
            </a:r>
            <a:r>
              <a:rPr lang="en-US" sz="1100" b="1" dirty="0"/>
              <a:t>)</a:t>
            </a:r>
          </a:p>
        </p:txBody>
      </p:sp>
      <p:sp>
        <p:nvSpPr>
          <p:cNvPr id="18" name="17 Llamada con línea 1 (barra de énfasis)"/>
          <p:cNvSpPr/>
          <p:nvPr/>
        </p:nvSpPr>
        <p:spPr>
          <a:xfrm>
            <a:off x="5148064" y="2919106"/>
            <a:ext cx="1440160" cy="504056"/>
          </a:xfrm>
          <a:prstGeom prst="accentCallout1">
            <a:avLst>
              <a:gd name="adj1" fmla="val 56183"/>
              <a:gd name="adj2" fmla="val -8333"/>
              <a:gd name="adj3" fmla="val -5560"/>
              <a:gd name="adj4" fmla="val -22208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Nueva </a:t>
            </a:r>
            <a:r>
              <a:rPr lang="en-US" sz="1100" b="1" dirty="0" err="1"/>
              <a:t>cuenta</a:t>
            </a:r>
            <a:r>
              <a:rPr lang="en-US" sz="1100" b="1" dirty="0"/>
              <a:t> </a:t>
            </a:r>
            <a:r>
              <a:rPr lang="en-US" sz="1100" b="1" dirty="0" err="1"/>
              <a:t>destino</a:t>
            </a:r>
            <a:r>
              <a:rPr lang="en-US" sz="1100" b="1" dirty="0"/>
              <a:t> (Pago)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115616" y="44624"/>
            <a:ext cx="17908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MI DIRECCIÓN BITCOIN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292080" y="234226"/>
            <a:ext cx="1008112" cy="103453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Llamada con línea 2 (barra de énfasis)"/>
          <p:cNvSpPr/>
          <p:nvPr/>
        </p:nvSpPr>
        <p:spPr>
          <a:xfrm>
            <a:off x="7675653" y="5285088"/>
            <a:ext cx="1279241" cy="592184"/>
          </a:xfrm>
          <a:prstGeom prst="accentCallout2">
            <a:avLst>
              <a:gd name="adj1" fmla="val 48162"/>
              <a:gd name="adj2" fmla="val -8333"/>
              <a:gd name="adj3" fmla="val 33456"/>
              <a:gd name="adj4" fmla="val -21205"/>
              <a:gd name="adj5" fmla="val -125245"/>
              <a:gd name="adj6" fmla="val 439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La </a:t>
            </a:r>
            <a:r>
              <a:rPr lang="en-US" sz="1100" b="1" dirty="0" err="1">
                <a:solidFill>
                  <a:schemeClr val="bg1"/>
                </a:solidFill>
              </a:rPr>
              <a:t>operación</a:t>
            </a:r>
            <a:r>
              <a:rPr lang="en-US" sz="1100" b="1" dirty="0">
                <a:solidFill>
                  <a:schemeClr val="bg1"/>
                </a:solidFill>
              </a:rPr>
              <a:t> se </a:t>
            </a:r>
            <a:r>
              <a:rPr lang="en-US" sz="1100" b="1" dirty="0" err="1">
                <a:solidFill>
                  <a:schemeClr val="bg1"/>
                </a:solidFill>
              </a:rPr>
              <a:t>auditó</a:t>
            </a:r>
            <a:r>
              <a:rPr lang="en-US" sz="1100" b="1" dirty="0">
                <a:solidFill>
                  <a:schemeClr val="bg1"/>
                </a:solidFill>
              </a:rPr>
              <a:t> 23 </a:t>
            </a:r>
            <a:r>
              <a:rPr lang="en-US" sz="1100" b="1" dirty="0" err="1">
                <a:solidFill>
                  <a:schemeClr val="bg1"/>
                </a:solidFill>
              </a:rPr>
              <a:t>veces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67544" y="261256"/>
            <a:ext cx="6842720" cy="6189606"/>
            <a:chOff x="467544" y="261256"/>
            <a:chExt cx="6842720" cy="6189606"/>
          </a:xfrm>
        </p:grpSpPr>
        <p:grpSp>
          <p:nvGrpSpPr>
            <p:cNvPr id="3" name="2 Grupo"/>
            <p:cNvGrpSpPr/>
            <p:nvPr/>
          </p:nvGrpSpPr>
          <p:grpSpPr>
            <a:xfrm>
              <a:off x="783771" y="261256"/>
              <a:ext cx="4220277" cy="3599792"/>
              <a:chOff x="783771" y="261256"/>
              <a:chExt cx="4220277" cy="3599792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783771" y="261256"/>
                <a:ext cx="2456081" cy="43542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14 Conector recto de flecha"/>
              <p:cNvCxnSpPr/>
              <p:nvPr/>
            </p:nvCxnSpPr>
            <p:spPr>
              <a:xfrm flipH="1" flipV="1">
                <a:off x="2987824" y="836712"/>
                <a:ext cx="2016224" cy="302433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 de flecha"/>
              <p:cNvCxnSpPr/>
              <p:nvPr/>
            </p:nvCxnSpPr>
            <p:spPr>
              <a:xfrm flipH="1">
                <a:off x="1835696" y="836712"/>
                <a:ext cx="648072" cy="172819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2 Marcador de texto"/>
            <p:cNvSpPr txBox="1">
              <a:spLocks/>
            </p:cNvSpPr>
            <p:nvPr/>
          </p:nvSpPr>
          <p:spPr>
            <a:xfrm>
              <a:off x="467544" y="5229200"/>
              <a:ext cx="6842720" cy="1221662"/>
            </a:xfrm>
            <a:prstGeom prst="wedgeRoundRectCallout">
              <a:avLst>
                <a:gd name="adj1" fmla="val 22650"/>
                <a:gd name="adj2" fmla="val -134721"/>
                <a:gd name="adj3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91425" rIns="91425" bIns="91425" anchor="ctr" anchorCtr="0">
              <a:normAutofit fontScale="77500" lnSpcReduction="20000"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34290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ct val="166666"/>
                <a:buFont typeface="Arial"/>
                <a:buChar char="•"/>
                <a:defRPr sz="3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742950" marR="0" indent="-28575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ourier New"/>
                <a:buChar char="o"/>
                <a:defRPr sz="2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1143000" marR="0" indent="-2286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Wingdings"/>
                <a:buChar char="§"/>
                <a:defRPr sz="2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L="1600200" marR="0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66666"/>
                <a:buFont typeface="Arial"/>
                <a:buChar char="•"/>
                <a:def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L="2057400" marR="0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ourier New"/>
                <a:buChar char="o"/>
                <a:def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L="2514600" marR="0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Wingdings"/>
                <a:buChar char="§"/>
                <a:def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L="2971800" marR="0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66666"/>
                <a:buFont typeface="Arial"/>
                <a:buChar char="•"/>
                <a:def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L="3429000" marR="0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ourier New"/>
                <a:buChar char="o"/>
                <a:def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L="3886200" marR="0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Wingdings"/>
                <a:buChar char="§"/>
                <a:defRPr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indent="0" algn="ctr">
                <a:buNone/>
              </a:pPr>
              <a:r>
                <a:rPr lang="es-ES" b="1" dirty="0">
                  <a:solidFill>
                    <a:schemeClr val="bg1"/>
                  </a:solidFill>
                </a:rPr>
                <a:t>El dueño de la llave privada de esta cuenta</a:t>
              </a:r>
              <a:br>
                <a:rPr lang="es-ES" b="1" dirty="0">
                  <a:solidFill>
                    <a:schemeClr val="bg1"/>
                  </a:solidFill>
                </a:rPr>
              </a:br>
              <a:r>
                <a:rPr lang="es-ES" b="1" dirty="0">
                  <a:solidFill>
                    <a:schemeClr val="bg1"/>
                  </a:solidFill>
                </a:rPr>
                <a:t>es el único que puede enviar un Bitcoin</a:t>
              </a:r>
              <a:br>
                <a:rPr lang="es-ES" b="1" dirty="0">
                  <a:solidFill>
                    <a:schemeClr val="bg1"/>
                  </a:solidFill>
                </a:rPr>
              </a:br>
              <a:r>
                <a:rPr lang="es-ES" b="1" dirty="0">
                  <a:solidFill>
                    <a:schemeClr val="bg1"/>
                  </a:solidFill>
                </a:rPr>
                <a:t>hacia otra cuenta. </a:t>
              </a:r>
            </a:p>
          </p:txBody>
        </p:sp>
      </p:grpSp>
      <p:sp>
        <p:nvSpPr>
          <p:cNvPr id="16" name="3 Rectángulo">
            <a:hlinkClick r:id="rId3"/>
          </p:cNvPr>
          <p:cNvSpPr/>
          <p:nvPr/>
        </p:nvSpPr>
        <p:spPr>
          <a:xfrm>
            <a:off x="6732240" y="6021288"/>
            <a:ext cx="2448272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 algn="ctr"/>
            <a:r>
              <a:rPr lang="es-AR" sz="2000" dirty="0"/>
              <a:t>Ver en </a:t>
            </a:r>
            <a:r>
              <a:rPr lang="es-AR" sz="2000" dirty="0" err="1"/>
              <a:t>Blockchain</a:t>
            </a:r>
            <a:endParaRPr lang="es-AR" sz="2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395536" y="2793122"/>
            <a:ext cx="3707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100% Auditable</a:t>
            </a:r>
          </a:p>
        </p:txBody>
      </p:sp>
    </p:spTree>
    <p:extLst>
      <p:ext uri="{BB962C8B-B14F-4D97-AF65-F5344CB8AC3E}">
        <p14:creationId xmlns:p14="http://schemas.microsoft.com/office/powerpoint/2010/main" val="33602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itcoin thef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r="24448"/>
          <a:stretch/>
        </p:blipFill>
        <p:spPr bwMode="auto">
          <a:xfrm>
            <a:off x="1743400" y="127972"/>
            <a:ext cx="5348880" cy="55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3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itcoinica h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0" y="836712"/>
            <a:ext cx="811252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0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dirty="0"/>
              <a:t>Distribución Actual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5" b="51512"/>
          <a:stretch/>
        </p:blipFill>
        <p:spPr>
          <a:xfrm>
            <a:off x="-32088" y="881874"/>
            <a:ext cx="8168897" cy="46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96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dirty="0"/>
              <a:t>Tipos de robo</a:t>
            </a:r>
          </a:p>
        </p:txBody>
      </p:sp>
      <p:pic>
        <p:nvPicPr>
          <p:cNvPr id="7170" name="Picture 2" descr="Image result for ponzi esqu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4475"/>
            <a:ext cx="3508047" cy="16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7081"/>
            <a:ext cx="2137980" cy="1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hack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05" y="3525597"/>
            <a:ext cx="3091231" cy="15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Razones de robos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ES" dirty="0"/>
              <a:t>Plataformas poco profesionales</a:t>
            </a:r>
          </a:p>
          <a:p>
            <a:pPr algn="ctr"/>
            <a:r>
              <a:rPr lang="es-ES" dirty="0"/>
              <a:t>Uso de bases de datos para trading, no la Blockchain.</a:t>
            </a:r>
          </a:p>
          <a:p>
            <a:pPr algn="ctr"/>
            <a:r>
              <a:rPr lang="es-ES" dirty="0"/>
              <a:t>Firmas mal encriptadas o con </a:t>
            </a:r>
            <a:r>
              <a:rPr lang="es-ES" dirty="0" err="1"/>
              <a:t>multifirma</a:t>
            </a:r>
            <a:r>
              <a:rPr lang="es-ES" dirty="0"/>
              <a:t> mediocre</a:t>
            </a:r>
          </a:p>
          <a:p>
            <a:pPr algn="ctr"/>
            <a:r>
              <a:rPr lang="es-ES" dirty="0"/>
              <a:t>No uso del </a:t>
            </a:r>
            <a:r>
              <a:rPr lang="es-ES" dirty="0" err="1"/>
              <a:t>Cold</a:t>
            </a:r>
            <a:r>
              <a:rPr lang="es-ES" dirty="0"/>
              <a:t> Storage por cuestiones regulatorias</a:t>
            </a:r>
          </a:p>
        </p:txBody>
      </p:sp>
    </p:spTree>
    <p:extLst>
      <p:ext uri="{BB962C8B-B14F-4D97-AF65-F5344CB8AC3E}">
        <p14:creationId xmlns:p14="http://schemas.microsoft.com/office/powerpoint/2010/main" val="30212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309"/>
            <a:ext cx="9144000" cy="70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0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trazabilidad VS fungibilidad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11960" y="1412776"/>
            <a:ext cx="4608512" cy="3384376"/>
          </a:xfrm>
        </p:spPr>
        <p:txBody>
          <a:bodyPr anchor="t">
            <a:noAutofit/>
          </a:bodyPr>
          <a:lstStyle/>
          <a:p>
            <a:r>
              <a:rPr lang="en-US" sz="2600" b="0" dirty="0" err="1"/>
              <a:t>Cuando</a:t>
            </a:r>
            <a:r>
              <a:rPr lang="en-US" sz="2600" b="0" dirty="0"/>
              <a:t> se </a:t>
            </a:r>
            <a:r>
              <a:rPr lang="en-US" sz="2600" b="0" dirty="0" err="1"/>
              <a:t>roban</a:t>
            </a:r>
            <a:r>
              <a:rPr lang="en-US" sz="2600" b="0" dirty="0"/>
              <a:t> Bitcoins </a:t>
            </a:r>
            <a:r>
              <a:rPr lang="en-US" sz="2600" b="0" dirty="0" err="1"/>
              <a:t>todo</a:t>
            </a:r>
            <a:r>
              <a:rPr lang="en-US" sz="2600" b="0" dirty="0"/>
              <a:t> el </a:t>
            </a:r>
            <a:r>
              <a:rPr lang="en-US" sz="2600" b="0" dirty="0" err="1"/>
              <a:t>mundo</a:t>
            </a:r>
            <a:r>
              <a:rPr lang="en-US" sz="2600" b="0" dirty="0"/>
              <a:t> </a:t>
            </a:r>
            <a:r>
              <a:rPr lang="en-US" sz="2600" b="0" dirty="0" err="1"/>
              <a:t>los</a:t>
            </a:r>
            <a:r>
              <a:rPr lang="en-US" sz="2600" b="0" dirty="0"/>
              <a:t> </a:t>
            </a:r>
            <a:r>
              <a:rPr lang="en-US" sz="2600" b="0" dirty="0" err="1"/>
              <a:t>puede</a:t>
            </a:r>
            <a:r>
              <a:rPr lang="en-US" sz="2600" b="0" dirty="0"/>
              <a:t> </a:t>
            </a:r>
            <a:r>
              <a:rPr lang="en-US" sz="2600" b="0" dirty="0" err="1"/>
              <a:t>ver</a:t>
            </a:r>
            <a:r>
              <a:rPr lang="en-US" sz="2600" b="0" dirty="0"/>
              <a:t> </a:t>
            </a:r>
            <a:r>
              <a:rPr lang="en-US" sz="2600" b="0" dirty="0" err="1"/>
              <a:t>en</a:t>
            </a:r>
            <a:r>
              <a:rPr lang="en-US" sz="2600" b="0" dirty="0"/>
              <a:t> la blockchain y el </a:t>
            </a:r>
            <a:r>
              <a:rPr lang="en-US" sz="2600" b="0" dirty="0" err="1"/>
              <a:t>mundo</a:t>
            </a:r>
            <a:r>
              <a:rPr lang="en-US" sz="2600" b="0" dirty="0"/>
              <a:t> </a:t>
            </a:r>
            <a:r>
              <a:rPr lang="en-US" sz="2600" b="0" dirty="0" err="1"/>
              <a:t>colabora</a:t>
            </a:r>
            <a:r>
              <a:rPr lang="en-US" sz="2600" b="0" dirty="0"/>
              <a:t> para </a:t>
            </a:r>
            <a:r>
              <a:rPr lang="en-US" sz="2600" b="0" dirty="0" err="1"/>
              <a:t>identificar</a:t>
            </a:r>
            <a:r>
              <a:rPr lang="en-US" sz="2600" b="0" dirty="0"/>
              <a:t> al </a:t>
            </a:r>
            <a:r>
              <a:rPr lang="en-US" sz="2600" b="0" dirty="0" err="1"/>
              <a:t>atacante</a:t>
            </a:r>
            <a:r>
              <a:rPr lang="en-US" sz="2600" b="0" dirty="0"/>
              <a:t>.</a:t>
            </a:r>
          </a:p>
          <a:p>
            <a:r>
              <a:rPr lang="en-US" sz="2600" dirty="0"/>
              <a:t>De </a:t>
            </a:r>
            <a:r>
              <a:rPr lang="en-US" sz="2600" dirty="0" err="1"/>
              <a:t>los</a:t>
            </a:r>
            <a:r>
              <a:rPr lang="en-US" sz="2600" dirty="0"/>
              <a:t> 8 principals solo 4 hackers </a:t>
            </a:r>
            <a:r>
              <a:rPr lang="en-US" sz="2600" dirty="0" err="1"/>
              <a:t>quedaron</a:t>
            </a:r>
            <a:r>
              <a:rPr lang="en-US" sz="2600" dirty="0"/>
              <a:t> </a:t>
            </a:r>
            <a:r>
              <a:rPr lang="en-US" sz="2600" dirty="0" err="1"/>
              <a:t>anónimos</a:t>
            </a:r>
            <a:r>
              <a:rPr lang="en-US" sz="2600" dirty="0"/>
              <a:t> </a:t>
            </a:r>
            <a:r>
              <a:rPr lang="en-US" sz="2600" dirty="0" err="1"/>
              <a:t>pero</a:t>
            </a:r>
            <a:r>
              <a:rPr lang="en-US" sz="2600" dirty="0"/>
              <a:t> </a:t>
            </a:r>
            <a:r>
              <a:rPr lang="en-US" sz="2600" dirty="0" err="1"/>
              <a:t>esos</a:t>
            </a:r>
            <a:r>
              <a:rPr lang="en-US" sz="2600" dirty="0"/>
              <a:t> </a:t>
            </a:r>
            <a:r>
              <a:rPr lang="en-US" sz="2600" dirty="0" err="1"/>
              <a:t>fondos</a:t>
            </a:r>
            <a:r>
              <a:rPr lang="en-US" sz="2600" dirty="0"/>
              <a:t> no se </a:t>
            </a:r>
            <a:r>
              <a:rPr lang="en-US" sz="2600" dirty="0" err="1"/>
              <a:t>mueven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temor</a:t>
            </a:r>
            <a:r>
              <a:rPr lang="en-US" sz="2600" dirty="0"/>
              <a:t> a </a:t>
            </a:r>
            <a:r>
              <a:rPr lang="en-US" sz="2600" dirty="0" err="1"/>
              <a:t>ser</a:t>
            </a:r>
            <a:r>
              <a:rPr lang="en-US" sz="2600" dirty="0"/>
              <a:t> </a:t>
            </a:r>
            <a:r>
              <a:rPr lang="en-US" sz="2600" dirty="0" err="1"/>
              <a:t>descubiertos</a:t>
            </a:r>
            <a:r>
              <a:rPr lang="en-US" sz="2600" dirty="0"/>
              <a:t>.</a:t>
            </a:r>
            <a:endParaRPr lang="es-ES" sz="2600" dirty="0"/>
          </a:p>
        </p:txBody>
      </p:sp>
      <p:sp>
        <p:nvSpPr>
          <p:cNvPr id="8" name="Rectangle 7"/>
          <p:cNvSpPr/>
          <p:nvPr/>
        </p:nvSpPr>
        <p:spPr>
          <a:xfrm>
            <a:off x="1691680" y="5031553"/>
            <a:ext cx="5670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1600" dirty="0">
                <a:hlinkClick r:id="rId2"/>
              </a:rPr>
              <a:t>http://anonymity-in-bitcoin.blogspot.com/</a:t>
            </a:r>
            <a:endParaRPr lang="es-ES" sz="1600" dirty="0"/>
          </a:p>
        </p:txBody>
      </p:sp>
      <p:pic>
        <p:nvPicPr>
          <p:cNvPr id="10242" name="Picture 2" descr="http://1.bp.blogspot.com/-naxagbLRdSI/TihbllkcY3I/AAAAAAAATe8/1YuN2Gw46iQ/s320/thief_public_key_2_steps_with_extr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6650"/>
            <a:ext cx="3641885" cy="309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8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15" t="9146" r="23950" b="32156"/>
          <a:stretch/>
        </p:blipFill>
        <p:spPr>
          <a:xfrm>
            <a:off x="0" y="0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37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61" y="3349724"/>
            <a:ext cx="2160240" cy="2075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Alternativas en seguridad</a:t>
            </a:r>
          </a:p>
        </p:txBody>
      </p:sp>
      <p:pic>
        <p:nvPicPr>
          <p:cNvPr id="11266" name="Picture 2" descr="Image result for xapo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962003" cy="11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trezor bitco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28" y="1124744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multisignature bitco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7" y="3316848"/>
            <a:ext cx="3284798" cy="20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bitshares trading decentraliz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42" y="2986112"/>
            <a:ext cx="14382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60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844778" y="1707773"/>
            <a:ext cx="25436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+mj-lt"/>
              </a:rPr>
              <a:t>¡</a:t>
            </a:r>
            <a:r>
              <a:rPr lang="en-US" sz="5400" b="1" dirty="0" err="1">
                <a:solidFill>
                  <a:srgbClr val="C00000"/>
                </a:solidFill>
                <a:latin typeface="+mj-lt"/>
              </a:rPr>
              <a:t>Ahora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+mj-lt"/>
              </a:rPr>
              <a:t>le </a:t>
            </a:r>
            <a:r>
              <a:rPr lang="en-US" sz="5400" b="1" dirty="0" err="1">
                <a:solidFill>
                  <a:srgbClr val="C00000"/>
                </a:solidFill>
                <a:latin typeface="+mj-lt"/>
              </a:rPr>
              <a:t>toca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+mj-lt"/>
              </a:rPr>
              <a:t>a </a:t>
            </a:r>
            <a:r>
              <a:rPr lang="en-US" sz="5400" b="1" dirty="0" err="1">
                <a:solidFill>
                  <a:srgbClr val="C00000"/>
                </a:solidFill>
                <a:latin typeface="+mj-lt"/>
              </a:rPr>
              <a:t>usted</a:t>
            </a:r>
            <a:r>
              <a:rPr lang="en-US" sz="5400" b="1" dirty="0">
                <a:solidFill>
                  <a:srgbClr val="C00000"/>
                </a:solidFill>
                <a:latin typeface="+mj-lt"/>
              </a:rPr>
              <a:t>!</a:t>
            </a:r>
          </a:p>
        </p:txBody>
      </p:sp>
      <p:pic>
        <p:nvPicPr>
          <p:cNvPr id="7170" name="Picture 2" descr="http://static.comicvine.com/uploads/original/11123/111232510/4584913-2972699-0407562214-you1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11403">
            <a:off x="1204026" y="1299491"/>
            <a:ext cx="3680114" cy="34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808325" y="4561964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Muchas</a:t>
            </a:r>
            <a:r>
              <a:rPr lang="en-US" sz="2800" b="1" dirty="0">
                <a:solidFill>
                  <a:srgbClr val="0070C0"/>
                </a:solidFill>
              </a:rPr>
              <a:t> Gracias</a:t>
            </a:r>
          </a:p>
        </p:txBody>
      </p:sp>
    </p:spTree>
    <p:extLst>
      <p:ext uri="{BB962C8B-B14F-4D97-AF65-F5344CB8AC3E}">
        <p14:creationId xmlns:p14="http://schemas.microsoft.com/office/powerpoint/2010/main" val="20105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bitcoin is dead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r="19692"/>
          <a:stretch/>
        </p:blipFill>
        <p:spPr bwMode="auto">
          <a:xfrm>
            <a:off x="0" y="-99393"/>
            <a:ext cx="9144000" cy="58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149" y="4254187"/>
            <a:ext cx="2683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bg1"/>
                </a:solidFill>
                <a:latin typeface="+mj-lt"/>
              </a:rPr>
              <a:t>¿Muerto?</a:t>
            </a:r>
          </a:p>
        </p:txBody>
      </p:sp>
    </p:spTree>
    <p:extLst>
      <p:ext uri="{BB962C8B-B14F-4D97-AF65-F5344CB8AC3E}">
        <p14:creationId xmlns:p14="http://schemas.microsoft.com/office/powerpoint/2010/main" val="160797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bitcoin dead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1078"/>
            <a:ext cx="2689146" cy="25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188640"/>
            <a:ext cx="4032448" cy="276633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Image result for bitcoin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5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47667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7931A"/>
                </a:solidFill>
                <a:latin typeface="+mj-lt"/>
              </a:rPr>
              <a:t>2010 - Bitcoin BUG</a:t>
            </a:r>
          </a:p>
          <a:p>
            <a:pPr algn="ctr"/>
            <a:r>
              <a:rPr lang="es-ES" sz="2400" b="1" dirty="0">
                <a:solidFill>
                  <a:srgbClr val="F7931A"/>
                </a:solidFill>
                <a:latin typeface="+mj-lt"/>
              </a:rPr>
              <a:t>2011 - Bitcoin </a:t>
            </a:r>
            <a:r>
              <a:rPr lang="es-ES" sz="2400" b="1" dirty="0" err="1">
                <a:solidFill>
                  <a:srgbClr val="F7931A"/>
                </a:solidFill>
                <a:latin typeface="+mj-lt"/>
              </a:rPr>
              <a:t>Crash</a:t>
            </a:r>
            <a:endParaRPr lang="es-ES" sz="2400" b="1" dirty="0">
              <a:solidFill>
                <a:srgbClr val="F7931A"/>
              </a:solidFill>
              <a:latin typeface="+mj-lt"/>
            </a:endParaRPr>
          </a:p>
          <a:p>
            <a:pPr algn="ctr"/>
            <a:r>
              <a:rPr lang="es-ES" sz="2400" b="1" dirty="0">
                <a:solidFill>
                  <a:srgbClr val="F7931A"/>
                </a:solidFill>
                <a:latin typeface="+mj-lt"/>
              </a:rPr>
              <a:t>2013 - Bitcoin </a:t>
            </a:r>
            <a:r>
              <a:rPr lang="es-ES" sz="2400" b="1" dirty="0" err="1">
                <a:solidFill>
                  <a:srgbClr val="F7931A"/>
                </a:solidFill>
                <a:latin typeface="+mj-lt"/>
              </a:rPr>
              <a:t>Drugs</a:t>
            </a:r>
            <a:endParaRPr lang="es-ES" sz="2400" b="1" dirty="0">
              <a:solidFill>
                <a:srgbClr val="F7931A"/>
              </a:solidFill>
              <a:latin typeface="+mj-lt"/>
            </a:endParaRPr>
          </a:p>
          <a:p>
            <a:pPr algn="ctr"/>
            <a:r>
              <a:rPr lang="es-ES" sz="2400" b="1" dirty="0">
                <a:solidFill>
                  <a:srgbClr val="F7931A"/>
                </a:solidFill>
                <a:latin typeface="+mj-lt"/>
              </a:rPr>
              <a:t>2013 - Bitcoin </a:t>
            </a:r>
            <a:r>
              <a:rPr lang="es-ES" sz="2400" b="1" dirty="0" err="1">
                <a:solidFill>
                  <a:srgbClr val="F7931A"/>
                </a:solidFill>
                <a:latin typeface="+mj-lt"/>
              </a:rPr>
              <a:t>Fork</a:t>
            </a:r>
            <a:endParaRPr lang="es-ES" sz="2400" b="1" dirty="0">
              <a:solidFill>
                <a:srgbClr val="F7931A"/>
              </a:solidFill>
              <a:latin typeface="+mj-lt"/>
            </a:endParaRPr>
          </a:p>
          <a:p>
            <a:pPr algn="ctr"/>
            <a:r>
              <a:rPr lang="es-ES" sz="2400" b="1" dirty="0">
                <a:solidFill>
                  <a:srgbClr val="F7931A"/>
                </a:solidFill>
                <a:latin typeface="+mj-lt"/>
              </a:rPr>
              <a:t>2014 - Bitcoin </a:t>
            </a:r>
            <a:r>
              <a:rPr lang="es-ES" sz="2400" b="1" dirty="0" err="1">
                <a:solidFill>
                  <a:srgbClr val="F7931A"/>
                </a:solidFill>
                <a:latin typeface="+mj-lt"/>
              </a:rPr>
              <a:t>MtGox</a:t>
            </a:r>
            <a:endParaRPr lang="es-ES" sz="2400" b="1" dirty="0">
              <a:solidFill>
                <a:srgbClr val="F7931A"/>
              </a:solidFill>
              <a:latin typeface="+mj-lt"/>
            </a:endParaRPr>
          </a:p>
          <a:p>
            <a:pPr algn="ctr"/>
            <a:r>
              <a:rPr lang="es-ES" sz="2400" b="1" dirty="0">
                <a:solidFill>
                  <a:srgbClr val="F7931A"/>
                </a:solidFill>
                <a:latin typeface="+mj-lt"/>
              </a:rPr>
              <a:t>2015 - Bitcoin </a:t>
            </a:r>
            <a:r>
              <a:rPr lang="es-ES" sz="2400" b="1" dirty="0" err="1">
                <a:solidFill>
                  <a:srgbClr val="F7931A"/>
                </a:solidFill>
                <a:latin typeface="+mj-lt"/>
              </a:rPr>
              <a:t>Size</a:t>
            </a:r>
            <a:r>
              <a:rPr lang="es-ES" sz="2400" b="1" dirty="0">
                <a:solidFill>
                  <a:srgbClr val="F7931A"/>
                </a:solidFill>
                <a:latin typeface="+mj-lt"/>
              </a:rPr>
              <a:t> Debate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65918" y="2780928"/>
            <a:ext cx="3754554" cy="1327868"/>
            <a:chOff x="5065918" y="2780928"/>
            <a:chExt cx="3754554" cy="1327868"/>
          </a:xfrm>
        </p:grpSpPr>
        <p:sp>
          <p:nvSpPr>
            <p:cNvPr id="3" name="TextBox 2"/>
            <p:cNvSpPr txBox="1"/>
            <p:nvPr/>
          </p:nvSpPr>
          <p:spPr>
            <a:xfrm>
              <a:off x="5065918" y="2780928"/>
              <a:ext cx="37545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5400" b="1" dirty="0">
                  <a:latin typeface="+mj-lt"/>
                </a:rPr>
                <a:t>RESILENCIA</a:t>
              </a:r>
            </a:p>
          </p:txBody>
        </p:sp>
        <p:pic>
          <p:nvPicPr>
            <p:cNvPr id="2054" name="Picture 6" descr="Image result for lo que no te mata te fortale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488234"/>
              <a:ext cx="3563746" cy="62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57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7"/>
          <a:stretch/>
        </p:blipFill>
        <p:spPr bwMode="auto">
          <a:xfrm>
            <a:off x="-36512" y="-1"/>
            <a:ext cx="6696744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16" t="25212" r="9035" b="33769"/>
          <a:stretch/>
        </p:blipFill>
        <p:spPr>
          <a:xfrm>
            <a:off x="48056" y="2492896"/>
            <a:ext cx="8988440" cy="2520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8387" y="209518"/>
            <a:ext cx="193995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rgbClr val="CC6600"/>
                </a:solidFill>
              </a:rPr>
              <a:t>2010</a:t>
            </a:r>
          </a:p>
          <a:p>
            <a:pPr algn="ctr"/>
            <a:r>
              <a:rPr lang="es-ES" sz="2000" dirty="0">
                <a:solidFill>
                  <a:srgbClr val="CC6600"/>
                </a:solidFill>
              </a:rPr>
              <a:t>2011</a:t>
            </a:r>
          </a:p>
          <a:p>
            <a:pPr algn="ctr"/>
            <a:r>
              <a:rPr lang="es-ES" sz="2000" dirty="0">
                <a:solidFill>
                  <a:srgbClr val="CC6600"/>
                </a:solidFill>
              </a:rPr>
              <a:t>2012</a:t>
            </a:r>
          </a:p>
          <a:p>
            <a:pPr algn="ctr"/>
            <a:r>
              <a:rPr lang="es-ES" sz="2000" dirty="0">
                <a:solidFill>
                  <a:srgbClr val="CC6600"/>
                </a:solidFill>
              </a:rPr>
              <a:t>2013</a:t>
            </a:r>
          </a:p>
          <a:p>
            <a:pPr algn="ctr"/>
            <a:r>
              <a:rPr lang="es-ES" sz="2000" dirty="0">
                <a:solidFill>
                  <a:srgbClr val="CC6600"/>
                </a:solidFill>
              </a:rPr>
              <a:t>2015</a:t>
            </a:r>
          </a:p>
          <a:p>
            <a:pPr algn="ctr"/>
            <a:r>
              <a:rPr lang="es-ES" sz="4400" dirty="0">
                <a:solidFill>
                  <a:srgbClr val="CC6600"/>
                </a:solidFill>
              </a:rPr>
              <a:t>2016</a:t>
            </a:r>
            <a:endParaRPr lang="es-ES" sz="5400" dirty="0">
              <a:solidFill>
                <a:srgbClr val="CC6600"/>
              </a:solidFill>
            </a:endParaRPr>
          </a:p>
          <a:p>
            <a:pPr algn="ctr"/>
            <a:r>
              <a:rPr lang="es-ES" sz="5400" b="1" dirty="0">
                <a:solidFill>
                  <a:srgbClr val="F7931A"/>
                </a:solidFill>
                <a:latin typeface="+mj-lt"/>
              </a:rPr>
              <a:t>+50%</a:t>
            </a:r>
          </a:p>
          <a:p>
            <a:pPr algn="ctr"/>
            <a:endParaRPr lang="es-ES" sz="4400" dirty="0">
              <a:solidFill>
                <a:srgbClr val="F7931A"/>
              </a:solidFill>
            </a:endParaRPr>
          </a:p>
          <a:p>
            <a:pPr algn="ctr"/>
            <a:r>
              <a:rPr lang="es-ES" sz="4400" dirty="0">
                <a:solidFill>
                  <a:srgbClr val="92D050"/>
                </a:solidFill>
              </a:rPr>
              <a:t>Hoy</a:t>
            </a:r>
            <a:endParaRPr lang="es-ES" sz="5400" b="1" dirty="0">
              <a:solidFill>
                <a:srgbClr val="92D050"/>
              </a:solidFill>
              <a:latin typeface="+mj-lt"/>
            </a:endParaRPr>
          </a:p>
          <a:p>
            <a:pPr algn="ctr"/>
            <a:r>
              <a:rPr lang="es-ES" sz="5400" b="1" dirty="0">
                <a:solidFill>
                  <a:srgbClr val="00B050"/>
                </a:solidFill>
                <a:latin typeface="+mj-lt"/>
              </a:rPr>
              <a:t>$660</a:t>
            </a:r>
          </a:p>
        </p:txBody>
      </p:sp>
    </p:spTree>
    <p:extLst>
      <p:ext uri="{BB962C8B-B14F-4D97-AF65-F5344CB8AC3E}">
        <p14:creationId xmlns:p14="http://schemas.microsoft.com/office/powerpoint/2010/main" val="5244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Algunas</a:t>
            </a:r>
            <a:r>
              <a:rPr lang="en-US" dirty="0"/>
              <a:t> </a:t>
            </a:r>
            <a:r>
              <a:rPr lang="en-US" dirty="0" err="1"/>
              <a:t>ventajas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278405"/>
            <a:ext cx="4207572" cy="10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2420888"/>
            <a:ext cx="244827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accent6"/>
                </a:solidFill>
              </a:rPr>
              <a:t>ECONÓMICO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Ínfimos costos x transacción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Acreditación inmediata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Sin gastos o</a:t>
            </a:r>
            <a:br>
              <a:rPr lang="es-ES" sz="1600" b="1" dirty="0">
                <a:solidFill>
                  <a:srgbClr val="CC6600"/>
                </a:solidFill>
              </a:rPr>
            </a:br>
            <a:r>
              <a:rPr lang="es-ES" sz="1600" b="1" dirty="0">
                <a:solidFill>
                  <a:srgbClr val="CC6600"/>
                </a:solidFill>
              </a:rPr>
              <a:t>tiempos bancarios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4151" y="1340768"/>
            <a:ext cx="4628329" cy="111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411760" y="2420888"/>
            <a:ext cx="223224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accent6"/>
                </a:solidFill>
              </a:rPr>
              <a:t>ANTI FRAUDE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Irreversible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Trazable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Auditable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27984" y="2420888"/>
            <a:ext cx="223224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accent6"/>
                </a:solidFill>
              </a:rPr>
              <a:t>GLOBAL</a:t>
            </a:r>
            <a:endParaRPr lang="es-ES" b="1" dirty="0">
              <a:solidFill>
                <a:schemeClr val="accent6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Sin Restricciones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Sin cambio de divisa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Convertible a $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Integración Vertical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660232" y="2420888"/>
            <a:ext cx="223224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solidFill>
                  <a:schemeClr val="accent6"/>
                </a:solidFill>
              </a:rPr>
              <a:t>SEGURO</a:t>
            </a:r>
            <a:endParaRPr lang="es-ES" b="1" dirty="0">
              <a:solidFill>
                <a:schemeClr val="accent6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Sin robo de datos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>
                <a:solidFill>
                  <a:srgbClr val="CC6600"/>
                </a:solidFill>
              </a:rPr>
              <a:t>Sin retención de saldos</a:t>
            </a:r>
          </a:p>
          <a:p>
            <a:pPr algn="ctr"/>
            <a:endParaRPr lang="es-ES" sz="1600" b="1" dirty="0">
              <a:solidFill>
                <a:srgbClr val="CC6600"/>
              </a:solidFill>
            </a:endParaRPr>
          </a:p>
          <a:p>
            <a:pPr algn="ctr"/>
            <a:r>
              <a:rPr lang="es-ES" sz="1600" b="1" dirty="0" err="1">
                <a:solidFill>
                  <a:srgbClr val="CC6600"/>
                </a:solidFill>
              </a:rPr>
              <a:t>Multi</a:t>
            </a:r>
            <a:r>
              <a:rPr lang="es-ES" sz="1600" b="1" dirty="0">
                <a:solidFill>
                  <a:srgbClr val="CC6600"/>
                </a:solidFill>
              </a:rPr>
              <a:t>-firma</a:t>
            </a:r>
          </a:p>
        </p:txBody>
      </p:sp>
    </p:spTree>
    <p:extLst>
      <p:ext uri="{BB962C8B-B14F-4D97-AF65-F5344CB8AC3E}">
        <p14:creationId xmlns:p14="http://schemas.microsoft.com/office/powerpoint/2010/main" val="395248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Bitcoins for dumm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4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2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dministracioninteractiva.com/wp-content/uploads/2014/03/maquina-de-escribi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816" y="1091456"/>
            <a:ext cx="4887816" cy="36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edusers.com/noticias/wp-content/uploads/2013/03/NIFTY-Front-con-Windows-8-588x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36952"/>
            <a:ext cx="4355434" cy="33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3608" y="404664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</a:rPr>
              <a:t>Estamos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acá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8790" y="404664"/>
            <a:ext cx="233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</a:rPr>
              <a:t>Pensando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acá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8311" y="4849996"/>
            <a:ext cx="774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</a:rPr>
              <a:t>Decirle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+mj-lt"/>
              </a:rPr>
              <a:t>Moneda</a:t>
            </a:r>
            <a:r>
              <a:rPr lang="en-US" sz="2800" b="1" dirty="0">
                <a:solidFill>
                  <a:schemeClr val="accent2"/>
                </a:solidFill>
              </a:rPr>
              <a:t> al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Bitcoin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es</a:t>
            </a:r>
            <a:r>
              <a:rPr lang="en-US" sz="2800" b="1" dirty="0">
                <a:solidFill>
                  <a:schemeClr val="accent2"/>
                </a:solidFill>
              </a:rPr>
              <a:t> no </a:t>
            </a:r>
            <a:r>
              <a:rPr lang="en-US" sz="2800" b="1" dirty="0" err="1">
                <a:solidFill>
                  <a:schemeClr val="accent2"/>
                </a:solidFill>
              </a:rPr>
              <a:t>ver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potencial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17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27482</TotalTime>
  <Words>467</Words>
  <Application>Microsoft Office PowerPoint</Application>
  <PresentationFormat>On-screen Show (4:3)</PresentationFormat>
  <Paragraphs>139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Tunga</vt:lpstr>
      <vt:lpstr>Wingdings</vt:lpstr>
      <vt:lpstr>Ángulos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Algunas ventajas</vt:lpstr>
      <vt:lpstr>PowerPoint Presentation</vt:lpstr>
      <vt:lpstr>PowerPoint Presentation</vt:lpstr>
      <vt:lpstr>Quienes APLICAN BLOCKCHAIN</vt:lpstr>
      <vt:lpstr>Qué es Bitcoin</vt:lpstr>
      <vt:lpstr>PowerPoint Presentation</vt:lpstr>
      <vt:lpstr>PowerPoint Presentation</vt:lpstr>
      <vt:lpstr>Qué es LA BLOCKCHAIN</vt:lpstr>
      <vt:lpstr>Del ABM al AFV</vt:lpstr>
      <vt:lpstr>Qué es LA minería</vt:lpstr>
      <vt:lpstr>Bitcoin es la primer red DIGITAL de confianza distribuida</vt:lpstr>
      <vt:lpstr>¿Quid custodiet ipsos custodes?</vt:lpstr>
      <vt:lpstr>PowerPoint Presentation</vt:lpstr>
      <vt:lpstr>basado en la confianza</vt:lpstr>
      <vt:lpstr>basado en la confianza</vt:lpstr>
      <vt:lpstr>PowerPoint Presentation</vt:lpstr>
      <vt:lpstr>PowerPoint Presentation</vt:lpstr>
      <vt:lpstr>PowerPoint Presentation</vt:lpstr>
      <vt:lpstr>Distribución Actual</vt:lpstr>
      <vt:lpstr>Tipos de robo</vt:lpstr>
      <vt:lpstr>Razones de robos</vt:lpstr>
      <vt:lpstr>PowerPoint Presentation</vt:lpstr>
      <vt:lpstr>trazabilidad VS fungibilidad</vt:lpstr>
      <vt:lpstr>Alternativas en seguridad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Bitcoin más allá de la moneda</dc:title>
  <dc:creator>Rodolfo Andragnes</dc:creator>
  <cp:lastModifiedBy>Rodolfo Andragnes</cp:lastModifiedBy>
  <cp:revision>187</cp:revision>
  <dcterms:created xsi:type="dcterms:W3CDTF">2014-05-01T16:07:46Z</dcterms:created>
  <dcterms:modified xsi:type="dcterms:W3CDTF">2016-10-27T17:54:03Z</dcterms:modified>
</cp:coreProperties>
</file>