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7"/>
  </p:notesMasterIdLst>
  <p:sldIdLst>
    <p:sldId id="257" r:id="rId5"/>
    <p:sldId id="258" r:id="rId6"/>
    <p:sldId id="260" r:id="rId7"/>
    <p:sldId id="259" r:id="rId8"/>
    <p:sldId id="263" r:id="rId9"/>
    <p:sldId id="278" r:id="rId10"/>
    <p:sldId id="261" r:id="rId11"/>
    <p:sldId id="269" r:id="rId12"/>
    <p:sldId id="267" r:id="rId13"/>
    <p:sldId id="266" r:id="rId14"/>
    <p:sldId id="274" r:id="rId15"/>
    <p:sldId id="262" r:id="rId16"/>
    <p:sldId id="279" r:id="rId17"/>
    <p:sldId id="270" r:id="rId18"/>
    <p:sldId id="273" r:id="rId19"/>
    <p:sldId id="275" r:id="rId20"/>
    <p:sldId id="272" r:id="rId21"/>
    <p:sldId id="276" r:id="rId22"/>
    <p:sldId id="277" r:id="rId23"/>
    <p:sldId id="280" r:id="rId24"/>
    <p:sldId id="281" r:id="rId25"/>
    <p:sldId id="271" r:id="rId26"/>
  </p:sldIdLst>
  <p:sldSz cx="25026938" cy="8285163"/>
  <p:notesSz cx="6858000" cy="9144000"/>
  <p:defaultTextStyle>
    <a:defPPr>
      <a:defRPr lang="en-US"/>
    </a:defPPr>
    <a:lvl1pPr marL="0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4951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49902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74853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99804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24755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49706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74657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199608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0">
          <p15:clr>
            <a:srgbClr val="A4A3A4"/>
          </p15:clr>
        </p15:guide>
        <p15:guide id="2" pos="7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90" autoAdjust="0"/>
    <p:restoredTop sz="94695"/>
  </p:normalViewPr>
  <p:slideViewPr>
    <p:cSldViewPr snapToGrid="0" snapToObjects="1">
      <p:cViewPr>
        <p:scale>
          <a:sx n="26" d="100"/>
          <a:sy n="26" d="100"/>
        </p:scale>
        <p:origin x="0" y="1280"/>
      </p:cViewPr>
      <p:guideLst>
        <p:guide orient="horz" pos="2610"/>
        <p:guide pos="7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AB53-C5B0-674F-A36E-B2C63FA8D8D0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31900" y="1143000"/>
            <a:ext cx="9321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2ACD-BA90-0340-BF3C-4DAA6957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021" y="2573773"/>
            <a:ext cx="21272897" cy="1775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041" y="4694926"/>
            <a:ext cx="17518857" cy="2117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4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7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9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2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4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7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9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44530" y="331791"/>
            <a:ext cx="5631061" cy="70692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347" y="331791"/>
            <a:ext cx="16476068" cy="70692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956" y="5323986"/>
            <a:ext cx="21272897" cy="1645526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956" y="3511606"/>
            <a:ext cx="21272897" cy="1812379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495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4990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748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9980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2475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4970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7465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9960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347" y="1933205"/>
            <a:ext cx="11053564" cy="54678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2027" y="1933205"/>
            <a:ext cx="11053564" cy="54678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47" y="1854574"/>
            <a:ext cx="11057911" cy="77289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4951" indent="0">
              <a:buNone/>
              <a:defRPr sz="4500" b="1"/>
            </a:lvl2pPr>
            <a:lvl3pPr marL="2049902" indent="0">
              <a:buNone/>
              <a:defRPr sz="4000" b="1"/>
            </a:lvl3pPr>
            <a:lvl4pPr marL="3074853" indent="0">
              <a:buNone/>
              <a:defRPr sz="3600" b="1"/>
            </a:lvl4pPr>
            <a:lvl5pPr marL="4099804" indent="0">
              <a:buNone/>
              <a:defRPr sz="3600" b="1"/>
            </a:lvl5pPr>
            <a:lvl6pPr marL="5124755" indent="0">
              <a:buNone/>
              <a:defRPr sz="3600" b="1"/>
            </a:lvl6pPr>
            <a:lvl7pPr marL="6149706" indent="0">
              <a:buNone/>
              <a:defRPr sz="3600" b="1"/>
            </a:lvl7pPr>
            <a:lvl8pPr marL="7174657" indent="0">
              <a:buNone/>
              <a:defRPr sz="3600" b="1"/>
            </a:lvl8pPr>
            <a:lvl9pPr marL="8199608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1347" y="2627471"/>
            <a:ext cx="11057911" cy="477355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13341" y="1854574"/>
            <a:ext cx="11062254" cy="77289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4951" indent="0">
              <a:buNone/>
              <a:defRPr sz="4500" b="1"/>
            </a:lvl2pPr>
            <a:lvl3pPr marL="2049902" indent="0">
              <a:buNone/>
              <a:defRPr sz="4000" b="1"/>
            </a:lvl3pPr>
            <a:lvl4pPr marL="3074853" indent="0">
              <a:buNone/>
              <a:defRPr sz="3600" b="1"/>
            </a:lvl4pPr>
            <a:lvl5pPr marL="4099804" indent="0">
              <a:buNone/>
              <a:defRPr sz="3600" b="1"/>
            </a:lvl5pPr>
            <a:lvl6pPr marL="5124755" indent="0">
              <a:buNone/>
              <a:defRPr sz="3600" b="1"/>
            </a:lvl6pPr>
            <a:lvl7pPr marL="6149706" indent="0">
              <a:buNone/>
              <a:defRPr sz="3600" b="1"/>
            </a:lvl7pPr>
            <a:lvl8pPr marL="7174657" indent="0">
              <a:buNone/>
              <a:defRPr sz="3600" b="1"/>
            </a:lvl8pPr>
            <a:lvl9pPr marL="8199608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13341" y="2627471"/>
            <a:ext cx="11062254" cy="477355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351" y="329873"/>
            <a:ext cx="8233690" cy="1403875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837" y="329873"/>
            <a:ext cx="13990754" cy="7071157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1351" y="1733748"/>
            <a:ext cx="8233690" cy="5667282"/>
          </a:xfrm>
        </p:spPr>
        <p:txBody>
          <a:bodyPr/>
          <a:lstStyle>
            <a:lvl1pPr marL="0" indent="0">
              <a:buNone/>
              <a:defRPr sz="3100"/>
            </a:lvl1pPr>
            <a:lvl2pPr marL="1024951" indent="0">
              <a:buNone/>
              <a:defRPr sz="2700"/>
            </a:lvl2pPr>
            <a:lvl3pPr marL="2049902" indent="0">
              <a:buNone/>
              <a:defRPr sz="2200"/>
            </a:lvl3pPr>
            <a:lvl4pPr marL="3074853" indent="0">
              <a:buNone/>
              <a:defRPr sz="2000"/>
            </a:lvl4pPr>
            <a:lvl5pPr marL="4099804" indent="0">
              <a:buNone/>
              <a:defRPr sz="2000"/>
            </a:lvl5pPr>
            <a:lvl6pPr marL="5124755" indent="0">
              <a:buNone/>
              <a:defRPr sz="2000"/>
            </a:lvl6pPr>
            <a:lvl7pPr marL="6149706" indent="0">
              <a:buNone/>
              <a:defRPr sz="2000"/>
            </a:lvl7pPr>
            <a:lvl8pPr marL="7174657" indent="0">
              <a:buNone/>
              <a:defRPr sz="2000"/>
            </a:lvl8pPr>
            <a:lvl9pPr marL="819960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55" y="5799614"/>
            <a:ext cx="15016163" cy="68467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5455" y="740295"/>
            <a:ext cx="15016163" cy="4971098"/>
          </a:xfrm>
        </p:spPr>
        <p:txBody>
          <a:bodyPr/>
          <a:lstStyle>
            <a:lvl1pPr marL="0" indent="0">
              <a:buNone/>
              <a:defRPr sz="7200"/>
            </a:lvl1pPr>
            <a:lvl2pPr marL="1024951" indent="0">
              <a:buNone/>
              <a:defRPr sz="6300"/>
            </a:lvl2pPr>
            <a:lvl3pPr marL="2049902" indent="0">
              <a:buNone/>
              <a:defRPr sz="5400"/>
            </a:lvl3pPr>
            <a:lvl4pPr marL="3074853" indent="0">
              <a:buNone/>
              <a:defRPr sz="4500"/>
            </a:lvl4pPr>
            <a:lvl5pPr marL="4099804" indent="0">
              <a:buNone/>
              <a:defRPr sz="4500"/>
            </a:lvl5pPr>
            <a:lvl6pPr marL="5124755" indent="0">
              <a:buNone/>
              <a:defRPr sz="4500"/>
            </a:lvl6pPr>
            <a:lvl7pPr marL="6149706" indent="0">
              <a:buNone/>
              <a:defRPr sz="4500"/>
            </a:lvl7pPr>
            <a:lvl8pPr marL="7174657" indent="0">
              <a:buNone/>
              <a:defRPr sz="4500"/>
            </a:lvl8pPr>
            <a:lvl9pPr marL="8199608" indent="0">
              <a:buNone/>
              <a:defRPr sz="4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455" y="6484292"/>
            <a:ext cx="15016163" cy="972355"/>
          </a:xfrm>
        </p:spPr>
        <p:txBody>
          <a:bodyPr/>
          <a:lstStyle>
            <a:lvl1pPr marL="0" indent="0">
              <a:buNone/>
              <a:defRPr sz="3100"/>
            </a:lvl1pPr>
            <a:lvl2pPr marL="1024951" indent="0">
              <a:buNone/>
              <a:defRPr sz="2700"/>
            </a:lvl2pPr>
            <a:lvl3pPr marL="2049902" indent="0">
              <a:buNone/>
              <a:defRPr sz="2200"/>
            </a:lvl3pPr>
            <a:lvl4pPr marL="3074853" indent="0">
              <a:buNone/>
              <a:defRPr sz="2000"/>
            </a:lvl4pPr>
            <a:lvl5pPr marL="4099804" indent="0">
              <a:buNone/>
              <a:defRPr sz="2000"/>
            </a:lvl5pPr>
            <a:lvl6pPr marL="5124755" indent="0">
              <a:buNone/>
              <a:defRPr sz="2000"/>
            </a:lvl6pPr>
            <a:lvl7pPr marL="6149706" indent="0">
              <a:buNone/>
              <a:defRPr sz="2000"/>
            </a:lvl7pPr>
            <a:lvl8pPr marL="7174657" indent="0">
              <a:buNone/>
              <a:defRPr sz="2000"/>
            </a:lvl8pPr>
            <a:lvl9pPr marL="819960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47" y="331790"/>
            <a:ext cx="22524244" cy="1380861"/>
          </a:xfrm>
          <a:prstGeom prst="rect">
            <a:avLst/>
          </a:prstGeom>
        </p:spPr>
        <p:txBody>
          <a:bodyPr vert="horz" lIns="204990" tIns="102495" rIns="204990" bIns="1024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47" y="1933205"/>
            <a:ext cx="22524244" cy="5467825"/>
          </a:xfrm>
          <a:prstGeom prst="rect">
            <a:avLst/>
          </a:prstGeom>
        </p:spPr>
        <p:txBody>
          <a:bodyPr vert="horz" lIns="204990" tIns="102495" rIns="204990" bIns="1024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47" y="7679121"/>
            <a:ext cx="5839619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0871" y="7679121"/>
            <a:ext cx="7925197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35972" y="7679121"/>
            <a:ext cx="5839619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102495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8713" indent="-768713" algn="l" defTabSz="1024951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5545" indent="-640594" algn="l" defTabSz="1024951" rtl="0" eaLnBrk="1" latinLnBrk="0" hangingPunct="1">
        <a:spcBef>
          <a:spcPct val="20000"/>
        </a:spcBef>
        <a:buFont typeface="Arial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2377" indent="-512475" algn="l" defTabSz="1024951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328" indent="-512475" algn="l" defTabSz="1024951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12279" indent="-512475" algn="l" defTabSz="1024951" rtl="0" eaLnBrk="1" latinLnBrk="0" hangingPunct="1">
        <a:spcBef>
          <a:spcPct val="20000"/>
        </a:spcBef>
        <a:buFont typeface="Arial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37230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62181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687132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12083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4951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9902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74853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9804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24755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49706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74657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99608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432800" y="5860755"/>
            <a:ext cx="16594138" cy="1428446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CHAINALYSIS CONNECTING THE BITCOIN DOTS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250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1136146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MOST BANKS DO NOT UNDERSTAND THEIR EXPOSURE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099" name="Picture 3" descr="https://lh5.googleusercontent.com/nfIbPrN0Zfvjo-o1m9U4viBBYA3ZKFjZ2iyL-7oIDPzTeD0ph1GQg3DG8CZdVQY7coS4TzlOuMskebuyBzN5SfgjZsxy4dv76xukBAO1g5ybbVf5fjUBBXGGivE8l44__cSlqu5T-Q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26" y="2202200"/>
            <a:ext cx="5665873" cy="54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6.googleusercontent.com/xySxNHhExD0jDE-7UZ2D76MmCysfGG39-2y0QhCck47T4ktU25FSjEihp6EpiI8C5uTpwlIMcl5EbxMo2OABmOdnnlGAGAp0M9k-31HFZCIZpUeCtL-FiXJHG6aQ925STnFNConvd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202200"/>
            <a:ext cx="8940800" cy="54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1136146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MOST BANKS DO NOT UNDERSTAND THEIR EXPOSURE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9745"/>
          <a:stretch/>
        </p:blipFill>
        <p:spPr>
          <a:xfrm>
            <a:off x="6078609" y="2202201"/>
            <a:ext cx="11572081" cy="49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12296946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ILLICIT USE OF BITCOIN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4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32" y="2132071"/>
            <a:ext cx="4610776" cy="461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3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8062" y="3212425"/>
            <a:ext cx="4610776" cy="461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916" y="2487671"/>
            <a:ext cx="8366927" cy="461077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7651" y="2487671"/>
            <a:ext cx="6724091" cy="29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12296946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WHAT DOES CHAINALYSIS DO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202" y="2486735"/>
            <a:ext cx="3568700" cy="42164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338256" y="2202200"/>
            <a:ext cx="11139205" cy="5550322"/>
            <a:chOff x="310675" y="940212"/>
            <a:chExt cx="4323036" cy="3145760"/>
          </a:xfrm>
        </p:grpSpPr>
        <p:sp>
          <p:nvSpPr>
            <p:cNvPr id="37" name="Shape 172"/>
            <p:cNvSpPr/>
            <p:nvPr/>
          </p:nvSpPr>
          <p:spPr>
            <a:xfrm>
              <a:off x="310675" y="940212"/>
              <a:ext cx="4248300" cy="9333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rgbClr val="E67F22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/>
              <a:endParaRPr sz="2800" ker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38" name="Shape 173"/>
            <p:cNvSpPr/>
            <p:nvPr/>
          </p:nvSpPr>
          <p:spPr>
            <a:xfrm>
              <a:off x="488023" y="945959"/>
              <a:ext cx="3155999" cy="2097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venir"/>
                <a:buNone/>
              </a:pPr>
              <a:r>
                <a:rPr lang="en" sz="2800" b="1" ker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Clusters Bitcoin Transactions</a:t>
              </a:r>
            </a:p>
          </p:txBody>
        </p:sp>
        <p:sp>
          <p:nvSpPr>
            <p:cNvPr id="39" name="Shape 174"/>
            <p:cNvSpPr/>
            <p:nvPr/>
          </p:nvSpPr>
          <p:spPr>
            <a:xfrm>
              <a:off x="488023" y="2054697"/>
              <a:ext cx="13635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venir"/>
                <a:buNone/>
              </a:pPr>
              <a:r>
                <a:rPr lang="en" sz="2800" b="1" ker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Attribution</a:t>
              </a:r>
            </a:p>
          </p:txBody>
        </p:sp>
        <p:sp>
          <p:nvSpPr>
            <p:cNvPr id="40" name="Shape 175"/>
            <p:cNvSpPr/>
            <p:nvPr/>
          </p:nvSpPr>
          <p:spPr>
            <a:xfrm>
              <a:off x="488023" y="3126835"/>
              <a:ext cx="2475600" cy="173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venir"/>
                <a:buNone/>
              </a:pPr>
              <a:r>
                <a:rPr lang="en" sz="2800" b="1" kern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Visualization</a:t>
              </a:r>
            </a:p>
          </p:txBody>
        </p:sp>
        <p:sp>
          <p:nvSpPr>
            <p:cNvPr id="41" name="Shape 190"/>
            <p:cNvSpPr/>
            <p:nvPr/>
          </p:nvSpPr>
          <p:spPr>
            <a:xfrm>
              <a:off x="619411" y="1218845"/>
              <a:ext cx="4014300" cy="683399"/>
            </a:xfrm>
            <a:prstGeom prst="rect">
              <a:avLst/>
            </a:prstGeom>
            <a:noFill/>
            <a:ln>
              <a:noFill/>
            </a:ln>
          </p:spPr>
          <p:txBody>
            <a:bodyPr lIns="41475" tIns="41475" rIns="41475" bIns="41475" anchor="t" anchorCtr="0">
              <a:noAutofit/>
            </a:bodyPr>
            <a:lstStyle/>
            <a:p>
              <a:pPr defTabSz="914400">
                <a:buClr>
                  <a:srgbClr val="263747"/>
                </a:buClr>
                <a:buSzPct val="25000"/>
                <a:buFont typeface="Avenir"/>
                <a:buNone/>
              </a:pPr>
              <a:r>
                <a:rPr lang="en" sz="2400" kern="0" dirty="0">
                  <a:solidFill>
                    <a:srgbClr val="263747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Using proprietary heuristics, Chainalysis takes the history of Bitcoin transactions and identifies those which have been done by the same entity.</a:t>
              </a:r>
            </a:p>
          </p:txBody>
        </p:sp>
        <p:sp>
          <p:nvSpPr>
            <p:cNvPr id="42" name="Shape 191"/>
            <p:cNvSpPr/>
            <p:nvPr/>
          </p:nvSpPr>
          <p:spPr>
            <a:xfrm>
              <a:off x="619411" y="3402572"/>
              <a:ext cx="40143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lIns="41475" tIns="41475" rIns="41475" bIns="41475" anchor="t" anchorCtr="0">
              <a:noAutofit/>
            </a:bodyPr>
            <a:lstStyle/>
            <a:p>
              <a:pPr defTabSz="914400">
                <a:buClr>
                  <a:srgbClr val="3A4559"/>
                </a:buClr>
                <a:buSzPct val="25000"/>
                <a:buFont typeface="Avenir"/>
                <a:buNone/>
              </a:pPr>
              <a:r>
                <a:rPr lang="en" sz="2400" kern="0">
                  <a:solidFill>
                    <a:srgbClr val="3A4559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Based off the real-time backend, Chainalysis provides a web interface for users to spot connections between Bitcoin services. </a:t>
              </a:r>
            </a:p>
          </p:txBody>
        </p:sp>
        <p:sp>
          <p:nvSpPr>
            <p:cNvPr id="43" name="Shape 192"/>
            <p:cNvSpPr/>
            <p:nvPr/>
          </p:nvSpPr>
          <p:spPr>
            <a:xfrm>
              <a:off x="619411" y="2296344"/>
              <a:ext cx="40143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lIns="41475" tIns="41475" rIns="41475" bIns="41475" anchor="t" anchorCtr="0">
              <a:noAutofit/>
            </a:bodyPr>
            <a:lstStyle/>
            <a:p>
              <a:pPr defTabSz="914400">
                <a:buClr>
                  <a:srgbClr val="3F4B61"/>
                </a:buClr>
                <a:buSzPct val="25000"/>
                <a:buFont typeface="Avenir"/>
                <a:buNone/>
              </a:pPr>
              <a:r>
                <a:rPr lang="en" sz="2400" kern="0">
                  <a:solidFill>
                    <a:srgbClr val="3F4B61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Chainalysis analysts actively transact on the Bitcoin network to tie clusters to real world services.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7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UNDERSTANDING HEURISTICS TO IDENTIFY BITCOIN WALLETS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" name="Shape 343"/>
          <p:cNvSpPr/>
          <p:nvPr/>
        </p:nvSpPr>
        <p:spPr>
          <a:xfrm>
            <a:off x="5424433" y="5769419"/>
            <a:ext cx="2646300" cy="683400"/>
          </a:xfrm>
          <a:prstGeom prst="rect">
            <a:avLst/>
          </a:prstGeom>
          <a:noFill/>
          <a:ln>
            <a:noFill/>
          </a:ln>
        </p:spPr>
        <p:txBody>
          <a:bodyPr lIns="41475" tIns="41475" rIns="41475" bIns="41475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A4559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Group Bitcoin </a:t>
            </a:r>
            <a:r>
              <a:rPr lang="en" b="1" dirty="0">
                <a:solidFill>
                  <a:srgbClr val="3A4559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addresses</a:t>
            </a:r>
            <a:r>
              <a:rPr lang="en" dirty="0">
                <a:solidFill>
                  <a:srgbClr val="3A4559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into entities</a:t>
            </a:r>
          </a:p>
        </p:txBody>
      </p:sp>
      <p:sp>
        <p:nvSpPr>
          <p:cNvPr id="22" name="Shape 346"/>
          <p:cNvSpPr/>
          <p:nvPr/>
        </p:nvSpPr>
        <p:spPr>
          <a:xfrm>
            <a:off x="13655058" y="5280727"/>
            <a:ext cx="3194400" cy="683400"/>
          </a:xfrm>
          <a:prstGeom prst="rect">
            <a:avLst/>
          </a:prstGeom>
          <a:noFill/>
          <a:ln>
            <a:noFill/>
          </a:ln>
        </p:spPr>
        <p:txBody>
          <a:bodyPr lIns="41475" tIns="41475" rIns="41475" bIns="41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59"/>
              </a:buClr>
              <a:buFont typeface="Avenir"/>
              <a:buNone/>
            </a:pPr>
            <a:r>
              <a:rPr lang="en">
                <a:solidFill>
                  <a:srgbClr val="3A4559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Tie these digital entities to </a:t>
            </a:r>
            <a:r>
              <a:rPr lang="en" b="1">
                <a:solidFill>
                  <a:srgbClr val="3A4559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real world</a:t>
            </a:r>
            <a:r>
              <a:rPr lang="en">
                <a:solidFill>
                  <a:srgbClr val="3A4559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entities</a:t>
            </a:r>
          </a:p>
        </p:txBody>
      </p:sp>
      <p:sp>
        <p:nvSpPr>
          <p:cNvPr id="23" name="Shape 347"/>
          <p:cNvSpPr/>
          <p:nvPr/>
        </p:nvSpPr>
        <p:spPr>
          <a:xfrm rot="-1378817">
            <a:off x="5152477" y="2046701"/>
            <a:ext cx="1282474" cy="1218804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28575" cap="flat" cmpd="sng">
            <a:solidFill>
              <a:srgbClr val="F9CB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48"/>
          <p:cNvSpPr/>
          <p:nvPr/>
        </p:nvSpPr>
        <p:spPr>
          <a:xfrm rot="1046831">
            <a:off x="7681143" y="3035156"/>
            <a:ext cx="1282557" cy="1219053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1905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349"/>
          <p:cNvSpPr/>
          <p:nvPr/>
        </p:nvSpPr>
        <p:spPr>
          <a:xfrm rot="-1304154">
            <a:off x="5127911" y="4138583"/>
            <a:ext cx="1281996" cy="121875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350"/>
          <p:cNvCxnSpPr/>
          <p:nvPr/>
        </p:nvCxnSpPr>
        <p:spPr>
          <a:xfrm>
            <a:off x="6890750" y="3439240"/>
            <a:ext cx="18180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7" name="Shape 351"/>
          <p:cNvCxnSpPr/>
          <p:nvPr/>
        </p:nvCxnSpPr>
        <p:spPr>
          <a:xfrm flipH="1">
            <a:off x="6874465" y="3778414"/>
            <a:ext cx="200100" cy="1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8" name="Shape 352"/>
          <p:cNvSpPr/>
          <p:nvPr/>
        </p:nvSpPr>
        <p:spPr>
          <a:xfrm rot="-1378817">
            <a:off x="11302821" y="2486642"/>
            <a:ext cx="1282474" cy="1218804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28575" cap="flat" cmpd="sng">
            <a:solidFill>
              <a:srgbClr val="F9CB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353"/>
          <p:cNvSpPr/>
          <p:nvPr/>
        </p:nvSpPr>
        <p:spPr>
          <a:xfrm rot="1046831">
            <a:off x="12487857" y="3070669"/>
            <a:ext cx="1282557" cy="1219053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1905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54"/>
          <p:cNvSpPr/>
          <p:nvPr/>
        </p:nvSpPr>
        <p:spPr>
          <a:xfrm rot="-1304154">
            <a:off x="11370391" y="3662926"/>
            <a:ext cx="1281996" cy="121875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0752" y="2971728"/>
            <a:ext cx="1547197" cy="1547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hape 358"/>
          <p:cNvCxnSpPr/>
          <p:nvPr/>
        </p:nvCxnSpPr>
        <p:spPr>
          <a:xfrm flipV="1">
            <a:off x="14435769" y="3754635"/>
            <a:ext cx="1486305" cy="3608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35" name="Shape 359"/>
          <p:cNvSpPr/>
          <p:nvPr/>
        </p:nvSpPr>
        <p:spPr>
          <a:xfrm>
            <a:off x="14704761" y="2362715"/>
            <a:ext cx="1094994" cy="1475028"/>
          </a:xfrm>
          <a:prstGeom prst="rect">
            <a:avLst/>
          </a:prstGeom>
          <a:noFill/>
          <a:ln>
            <a:noFill/>
          </a:ln>
        </p:spPr>
        <p:txBody>
          <a:bodyPr lIns="41475" tIns="41475" rIns="41475" bIns="4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59"/>
              </a:buClr>
              <a:buFont typeface="Avenir"/>
              <a:buNone/>
            </a:pPr>
            <a:r>
              <a:rPr lang="en" dirty="0">
                <a:solidFill>
                  <a:srgbClr val="3A455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36" name="Shape 360"/>
          <p:cNvSpPr/>
          <p:nvPr/>
        </p:nvSpPr>
        <p:spPr>
          <a:xfrm>
            <a:off x="6115582" y="2199183"/>
            <a:ext cx="1094994" cy="1475028"/>
          </a:xfrm>
          <a:prstGeom prst="rect">
            <a:avLst/>
          </a:prstGeom>
          <a:noFill/>
          <a:ln>
            <a:noFill/>
          </a:ln>
        </p:spPr>
        <p:txBody>
          <a:bodyPr lIns="41475" tIns="41475" rIns="41475" bIns="4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59"/>
              </a:buClr>
              <a:buFont typeface="Avenir"/>
              <a:buNone/>
            </a:pPr>
            <a:r>
              <a:rPr lang="en" dirty="0">
                <a:solidFill>
                  <a:srgbClr val="3A455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37" name="Shape 361"/>
          <p:cNvSpPr/>
          <p:nvPr/>
        </p:nvSpPr>
        <p:spPr>
          <a:xfrm>
            <a:off x="6594475" y="3805699"/>
            <a:ext cx="1094994" cy="1475028"/>
          </a:xfrm>
          <a:prstGeom prst="rect">
            <a:avLst/>
          </a:prstGeom>
          <a:noFill/>
          <a:ln>
            <a:noFill/>
          </a:ln>
        </p:spPr>
        <p:txBody>
          <a:bodyPr lIns="41475" tIns="41475" rIns="41475" bIns="41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59"/>
              </a:buClr>
              <a:buFont typeface="Avenir"/>
              <a:buNone/>
            </a:pPr>
            <a:r>
              <a:rPr lang="en" dirty="0">
                <a:solidFill>
                  <a:srgbClr val="3A455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34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UNDERSTANDING HEURISTICS TO GROUP ADDRESSES TO ENTITIES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hape 201"/>
          <p:cNvSpPr txBox="1"/>
          <p:nvPr/>
        </p:nvSpPr>
        <p:spPr>
          <a:xfrm>
            <a:off x="10862802" y="3467490"/>
            <a:ext cx="6630068" cy="1677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i="0" u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Inputs</a:t>
            </a:r>
            <a:r>
              <a:rPr lang="en" i="0" u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are from the same entity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i="0" u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Keys </a:t>
            </a:r>
            <a:r>
              <a:rPr lang="en" i="0" u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for each address that is contributing an input must be present to sign the transaction</a:t>
            </a:r>
          </a:p>
        </p:txBody>
      </p:sp>
      <p:sp>
        <p:nvSpPr>
          <p:cNvPr id="5" name="Shape 202"/>
          <p:cNvSpPr/>
          <p:nvPr/>
        </p:nvSpPr>
        <p:spPr>
          <a:xfrm>
            <a:off x="6767696" y="4909182"/>
            <a:ext cx="410400" cy="41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03"/>
          <p:cNvSpPr/>
          <p:nvPr/>
        </p:nvSpPr>
        <p:spPr>
          <a:xfrm rot="1701789">
            <a:off x="8171434" y="4454309"/>
            <a:ext cx="410475" cy="410475"/>
          </a:xfrm>
          <a:prstGeom prst="ellipse">
            <a:avLst/>
          </a:prstGeom>
          <a:solidFill>
            <a:srgbClr val="2E4760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04"/>
          <p:cNvSpPr/>
          <p:nvPr/>
        </p:nvSpPr>
        <p:spPr>
          <a:xfrm rot="933599">
            <a:off x="8171528" y="5255649"/>
            <a:ext cx="410442" cy="410442"/>
          </a:xfrm>
          <a:prstGeom prst="ellipse">
            <a:avLst/>
          </a:prstGeom>
          <a:solidFill>
            <a:srgbClr val="E97F2F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205"/>
          <p:cNvCxnSpPr/>
          <p:nvPr/>
        </p:nvCxnSpPr>
        <p:spPr>
          <a:xfrm rot="10800000" flipH="1">
            <a:off x="7178096" y="4718382"/>
            <a:ext cx="1002000" cy="39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0" name="Shape 206"/>
          <p:cNvCxnSpPr/>
          <p:nvPr/>
        </p:nvCxnSpPr>
        <p:spPr>
          <a:xfrm>
            <a:off x="7178096" y="5114382"/>
            <a:ext cx="1001100" cy="29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1" name="Shape 207"/>
          <p:cNvSpPr/>
          <p:nvPr/>
        </p:nvSpPr>
        <p:spPr>
          <a:xfrm>
            <a:off x="7369852" y="2877865"/>
            <a:ext cx="785100" cy="114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08"/>
          <p:cNvSpPr/>
          <p:nvPr/>
        </p:nvSpPr>
        <p:spPr>
          <a:xfrm rot="1701789">
            <a:off x="9010996" y="2819422"/>
            <a:ext cx="410475" cy="410475"/>
          </a:xfrm>
          <a:prstGeom prst="ellipse">
            <a:avLst/>
          </a:prstGeom>
          <a:solidFill>
            <a:srgbClr val="E8863B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09"/>
          <p:cNvSpPr/>
          <p:nvPr/>
        </p:nvSpPr>
        <p:spPr>
          <a:xfrm rot="933599">
            <a:off x="9011091" y="3620761"/>
            <a:ext cx="410442" cy="410442"/>
          </a:xfrm>
          <a:prstGeom prst="ellipse">
            <a:avLst/>
          </a:prstGeom>
          <a:solidFill>
            <a:srgbClr val="34495D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210"/>
          <p:cNvCxnSpPr/>
          <p:nvPr/>
        </p:nvCxnSpPr>
        <p:spPr>
          <a:xfrm rot="10800000" flipH="1">
            <a:off x="7762408" y="3083495"/>
            <a:ext cx="1257300" cy="38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5" name="Shape 212"/>
          <p:cNvCxnSpPr/>
          <p:nvPr/>
        </p:nvCxnSpPr>
        <p:spPr>
          <a:xfrm>
            <a:off x="7762408" y="3468395"/>
            <a:ext cx="1256100" cy="30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6" name="Shape 211"/>
          <p:cNvSpPr/>
          <p:nvPr/>
        </p:nvSpPr>
        <p:spPr>
          <a:xfrm>
            <a:off x="7557208" y="3468395"/>
            <a:ext cx="410400" cy="41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13"/>
          <p:cNvSpPr/>
          <p:nvPr/>
        </p:nvSpPr>
        <p:spPr>
          <a:xfrm>
            <a:off x="7557208" y="3043620"/>
            <a:ext cx="410400" cy="4104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394D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40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135242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GETTING ATTRIBUTION TO REAL WORLD SERVICES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Shape 368"/>
          <p:cNvSpPr/>
          <p:nvPr/>
        </p:nvSpPr>
        <p:spPr>
          <a:xfrm>
            <a:off x="5623875" y="3718905"/>
            <a:ext cx="2920500" cy="2920500"/>
          </a:xfrm>
          <a:prstGeom prst="ellipse">
            <a:avLst/>
          </a:prstGeom>
          <a:solidFill>
            <a:srgbClr val="D9D9D9"/>
          </a:solidFill>
          <a:ln w="38100" cap="flat" cmpd="sng">
            <a:solidFill>
              <a:srgbClr val="C4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69"/>
          <p:cNvSpPr/>
          <p:nvPr/>
        </p:nvSpPr>
        <p:spPr>
          <a:xfrm>
            <a:off x="5958675" y="5386205"/>
            <a:ext cx="368400" cy="368400"/>
          </a:xfrm>
          <a:prstGeom prst="ellipse">
            <a:avLst/>
          </a:prstGeom>
          <a:solidFill>
            <a:srgbClr val="DA79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370"/>
          <p:cNvSpPr/>
          <p:nvPr/>
        </p:nvSpPr>
        <p:spPr>
          <a:xfrm>
            <a:off x="5958675" y="488085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371"/>
          <p:cNvSpPr/>
          <p:nvPr/>
        </p:nvSpPr>
        <p:spPr>
          <a:xfrm>
            <a:off x="6268925" y="43755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372"/>
          <p:cNvSpPr/>
          <p:nvPr/>
        </p:nvSpPr>
        <p:spPr>
          <a:xfrm>
            <a:off x="6737050" y="40071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373"/>
          <p:cNvSpPr/>
          <p:nvPr/>
        </p:nvSpPr>
        <p:spPr>
          <a:xfrm>
            <a:off x="7376175" y="40071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74"/>
          <p:cNvSpPr/>
          <p:nvPr/>
        </p:nvSpPr>
        <p:spPr>
          <a:xfrm>
            <a:off x="7744575" y="451245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375"/>
          <p:cNvSpPr/>
          <p:nvPr/>
        </p:nvSpPr>
        <p:spPr>
          <a:xfrm>
            <a:off x="7896975" y="50178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376"/>
          <p:cNvSpPr/>
          <p:nvPr/>
        </p:nvSpPr>
        <p:spPr>
          <a:xfrm>
            <a:off x="7896975" y="552315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377"/>
          <p:cNvSpPr/>
          <p:nvPr/>
        </p:nvSpPr>
        <p:spPr>
          <a:xfrm>
            <a:off x="7528575" y="59518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378"/>
          <p:cNvSpPr/>
          <p:nvPr/>
        </p:nvSpPr>
        <p:spPr>
          <a:xfrm>
            <a:off x="7007775" y="611735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379"/>
          <p:cNvSpPr/>
          <p:nvPr/>
        </p:nvSpPr>
        <p:spPr>
          <a:xfrm>
            <a:off x="6486975" y="59518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80"/>
          <p:cNvSpPr/>
          <p:nvPr/>
        </p:nvSpPr>
        <p:spPr>
          <a:xfrm>
            <a:off x="6737050" y="552315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81"/>
          <p:cNvSpPr/>
          <p:nvPr/>
        </p:nvSpPr>
        <p:spPr>
          <a:xfrm>
            <a:off x="7257800" y="53862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82"/>
          <p:cNvSpPr/>
          <p:nvPr/>
        </p:nvSpPr>
        <p:spPr>
          <a:xfrm>
            <a:off x="7257800" y="488085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83"/>
          <p:cNvSpPr/>
          <p:nvPr/>
        </p:nvSpPr>
        <p:spPr>
          <a:xfrm>
            <a:off x="6486975" y="50178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84"/>
          <p:cNvSpPr/>
          <p:nvPr/>
        </p:nvSpPr>
        <p:spPr>
          <a:xfrm>
            <a:off x="6763362" y="4649405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85"/>
          <p:cNvSpPr/>
          <p:nvPr/>
        </p:nvSpPr>
        <p:spPr>
          <a:xfrm>
            <a:off x="7131762" y="4443980"/>
            <a:ext cx="368400" cy="368400"/>
          </a:xfrm>
          <a:prstGeom prst="ellipse">
            <a:avLst/>
          </a:prstGeom>
          <a:solidFill>
            <a:srgbClr val="28394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87"/>
          <p:cNvSpPr/>
          <p:nvPr/>
        </p:nvSpPr>
        <p:spPr>
          <a:xfrm>
            <a:off x="9443175" y="5664705"/>
            <a:ext cx="942600" cy="942600"/>
          </a:xfrm>
          <a:prstGeom prst="ellipse">
            <a:avLst/>
          </a:prstGeom>
          <a:solidFill>
            <a:srgbClr val="DA79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8"/>
          <p:cNvSpPr txBox="1"/>
          <p:nvPr/>
        </p:nvSpPr>
        <p:spPr>
          <a:xfrm>
            <a:off x="10664775" y="4407085"/>
            <a:ext cx="5805325" cy="14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 charset="0"/>
                <a:ea typeface="Calibri" charset="0"/>
                <a:cs typeface="Calibri" charset="0"/>
                <a:sym typeface="Roboto"/>
              </a:rPr>
              <a:t>Deposit address</a:t>
            </a:r>
          </a:p>
        </p:txBody>
      </p:sp>
      <p:sp>
        <p:nvSpPr>
          <p:cNvPr id="39" name="Shape 389"/>
          <p:cNvSpPr txBox="1"/>
          <p:nvPr/>
        </p:nvSpPr>
        <p:spPr>
          <a:xfrm>
            <a:off x="10664775" y="5727410"/>
            <a:ext cx="7451788" cy="505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Calibri" charset="0"/>
                <a:ea typeface="Calibri" charset="0"/>
                <a:cs typeface="Calibri" charset="0"/>
                <a:sym typeface="Roboto"/>
              </a:rPr>
              <a:t>Chainalysis Deposit address</a:t>
            </a:r>
          </a:p>
        </p:txBody>
      </p:sp>
      <p:sp>
        <p:nvSpPr>
          <p:cNvPr id="40" name="Shape 390"/>
          <p:cNvSpPr txBox="1"/>
          <p:nvPr/>
        </p:nvSpPr>
        <p:spPr>
          <a:xfrm>
            <a:off x="4518587" y="2446792"/>
            <a:ext cx="5173725" cy="1147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>
                <a:latin typeface="Calibri" charset="0"/>
                <a:ea typeface="Calibri" charset="0"/>
                <a:cs typeface="Calibri" charset="0"/>
                <a:sym typeface="Roboto"/>
              </a:rPr>
              <a:t>Bitcoin Service A</a:t>
            </a:r>
          </a:p>
        </p:txBody>
      </p:sp>
      <p:sp>
        <p:nvSpPr>
          <p:cNvPr id="41" name="Shape 387"/>
          <p:cNvSpPr/>
          <p:nvPr/>
        </p:nvSpPr>
        <p:spPr>
          <a:xfrm>
            <a:off x="9443175" y="4225355"/>
            <a:ext cx="942600" cy="942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77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ATTRIBUTING THESE WALLETS TO SERVICES REQUIRES ONGOING RESEARCH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8" name="Shape 273"/>
          <p:cNvPicPr preferRelativeResize="0"/>
          <p:nvPr/>
        </p:nvPicPr>
        <p:blipFill rotWithShape="1">
          <a:blip r:embed="rId3">
            <a:alphaModFix/>
          </a:blip>
          <a:srcRect l="6060" t="40011" r="5459" b="36816"/>
          <a:stretch/>
        </p:blipFill>
        <p:spPr>
          <a:xfrm>
            <a:off x="3662511" y="2202200"/>
            <a:ext cx="17550380" cy="4039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60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CHAINALYSIS CUSTOMERS CAN SHARE INFORMATION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258575" y="2743200"/>
            <a:ext cx="7558073" cy="4071376"/>
            <a:chOff x="8258576" y="3248138"/>
            <a:chExt cx="5899250" cy="3566438"/>
          </a:xfrm>
        </p:grpSpPr>
        <p:sp>
          <p:nvSpPr>
            <p:cNvPr id="4" name="Shape 395"/>
            <p:cNvSpPr/>
            <p:nvPr/>
          </p:nvSpPr>
          <p:spPr>
            <a:xfrm>
              <a:off x="12275796" y="6301276"/>
              <a:ext cx="1361999" cy="5133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5" name="Shape 396"/>
            <p:cNvSpPr/>
            <p:nvPr/>
          </p:nvSpPr>
          <p:spPr>
            <a:xfrm>
              <a:off x="8789083" y="6301276"/>
              <a:ext cx="1362000" cy="5133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6" name="Shape 397"/>
            <p:cNvSpPr/>
            <p:nvPr/>
          </p:nvSpPr>
          <p:spPr>
            <a:xfrm>
              <a:off x="8798224" y="4647724"/>
              <a:ext cx="1361999" cy="5133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8" name="Shape 399"/>
            <p:cNvSpPr/>
            <p:nvPr/>
          </p:nvSpPr>
          <p:spPr>
            <a:xfrm>
              <a:off x="12274521" y="3248138"/>
              <a:ext cx="1362000" cy="513299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9" name="Shape 400"/>
            <p:cNvSpPr/>
            <p:nvPr/>
          </p:nvSpPr>
          <p:spPr>
            <a:xfrm>
              <a:off x="8797500" y="3248138"/>
              <a:ext cx="1362000" cy="513299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0" name="Shape 403"/>
            <p:cNvSpPr/>
            <p:nvPr/>
          </p:nvSpPr>
          <p:spPr>
            <a:xfrm>
              <a:off x="12284719" y="6296364"/>
              <a:ext cx="1342454" cy="518212"/>
            </a:xfrm>
            <a:prstGeom prst="rect">
              <a:avLst/>
            </a:prstGeom>
            <a:noFill/>
            <a:ln>
              <a:noFill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Law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Enforcement</a:t>
              </a:r>
            </a:p>
          </p:txBody>
        </p:sp>
        <p:sp>
          <p:nvSpPr>
            <p:cNvPr id="11" name="Shape 404"/>
            <p:cNvSpPr/>
            <p:nvPr/>
          </p:nvSpPr>
          <p:spPr>
            <a:xfrm>
              <a:off x="8866049" y="6313089"/>
              <a:ext cx="11856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Law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Enforcement</a:t>
              </a:r>
            </a:p>
          </p:txBody>
        </p:sp>
        <p:sp>
          <p:nvSpPr>
            <p:cNvPr id="12" name="Shape 405"/>
            <p:cNvSpPr/>
            <p:nvPr/>
          </p:nvSpPr>
          <p:spPr>
            <a:xfrm>
              <a:off x="8808382" y="4768989"/>
              <a:ext cx="13413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Bank</a:t>
              </a:r>
            </a:p>
          </p:txBody>
        </p:sp>
        <p:sp>
          <p:nvSpPr>
            <p:cNvPr id="13" name="Shape 406"/>
            <p:cNvSpPr/>
            <p:nvPr/>
          </p:nvSpPr>
          <p:spPr>
            <a:xfrm>
              <a:off x="12285873" y="4636060"/>
              <a:ext cx="1341300" cy="5319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Cyber Security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Company</a:t>
              </a:r>
            </a:p>
          </p:txBody>
        </p:sp>
        <p:sp>
          <p:nvSpPr>
            <p:cNvPr id="14" name="Shape 407"/>
            <p:cNvSpPr/>
            <p:nvPr/>
          </p:nvSpPr>
          <p:spPr>
            <a:xfrm>
              <a:off x="12327476" y="3259939"/>
              <a:ext cx="1217700" cy="489600"/>
            </a:xfrm>
            <a:prstGeom prst="rect">
              <a:avLst/>
            </a:prstGeom>
            <a:noFill/>
            <a:ln>
              <a:noFill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Merchant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Processor</a:t>
              </a:r>
            </a:p>
          </p:txBody>
        </p:sp>
        <p:sp>
          <p:nvSpPr>
            <p:cNvPr id="15" name="Shape 408"/>
            <p:cNvSpPr/>
            <p:nvPr/>
          </p:nvSpPr>
          <p:spPr>
            <a:xfrm>
              <a:off x="8819265" y="3364324"/>
              <a:ext cx="1341299" cy="280800"/>
            </a:xfrm>
            <a:prstGeom prst="rect">
              <a:avLst/>
            </a:prstGeom>
            <a:noFill/>
            <a:ln>
              <a:noFill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venir"/>
                <a:buNone/>
              </a:pPr>
              <a:r>
                <a:rPr lang="en" sz="1600" i="0" u="none" strike="noStrike" cap="none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  <a:sym typeface="Roboto"/>
                </a:rPr>
                <a:t>Exchange</a:t>
              </a:r>
            </a:p>
          </p:txBody>
        </p:sp>
        <p:pic>
          <p:nvPicPr>
            <p:cNvPr id="16" name="Shape 4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20475" y="4507512"/>
              <a:ext cx="732900" cy="73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410"/>
            <p:cNvSpPr/>
            <p:nvPr/>
          </p:nvSpPr>
          <p:spPr>
            <a:xfrm>
              <a:off x="8258576" y="3464193"/>
              <a:ext cx="465899" cy="313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6561" y="120000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cxnSp>
          <p:nvCxnSpPr>
            <p:cNvPr id="19" name="Shape 411"/>
            <p:cNvCxnSpPr/>
            <p:nvPr/>
          </p:nvCxnSpPr>
          <p:spPr>
            <a:xfrm>
              <a:off x="10281718" y="3471898"/>
              <a:ext cx="1866300" cy="0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cxnSp>
          <p:nvCxnSpPr>
            <p:cNvPr id="20" name="Shape 412"/>
            <p:cNvCxnSpPr/>
            <p:nvPr/>
          </p:nvCxnSpPr>
          <p:spPr>
            <a:xfrm>
              <a:off x="9246843" y="3874122"/>
              <a:ext cx="0" cy="658499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sp>
          <p:nvSpPr>
            <p:cNvPr id="21" name="Shape 413"/>
            <p:cNvSpPr/>
            <p:nvPr/>
          </p:nvSpPr>
          <p:spPr>
            <a:xfrm>
              <a:off x="9490600" y="3874122"/>
              <a:ext cx="1684499" cy="4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5494"/>
                  </a:lnTo>
                  <a:lnTo>
                    <a:pt x="120000" y="65494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" name="Shape 414"/>
            <p:cNvSpPr/>
            <p:nvPr/>
          </p:nvSpPr>
          <p:spPr>
            <a:xfrm>
              <a:off x="9490245" y="5302159"/>
              <a:ext cx="1684499" cy="36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3" y="0"/>
                  </a:moveTo>
                  <a:cubicBezTo>
                    <a:pt x="194" y="27777"/>
                    <a:pt x="55" y="55572"/>
                    <a:pt x="11" y="83372"/>
                  </a:cubicBezTo>
                  <a:cubicBezTo>
                    <a:pt x="-5" y="95577"/>
                    <a:pt x="-5" y="107788"/>
                    <a:pt x="11" y="120000"/>
                  </a:cubicBezTo>
                  <a:lnTo>
                    <a:pt x="120000" y="120000"/>
                  </a:lnTo>
                  <a:lnTo>
                    <a:pt x="120000" y="26105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" name="Shape 415"/>
            <p:cNvSpPr/>
            <p:nvPr/>
          </p:nvSpPr>
          <p:spPr>
            <a:xfrm>
              <a:off x="11363950" y="5391578"/>
              <a:ext cx="1728600" cy="840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38250"/>
                  </a:lnTo>
                  <a:lnTo>
                    <a:pt x="0" y="3825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cxnSp>
          <p:nvCxnSpPr>
            <p:cNvPr id="24" name="Shape 416"/>
            <p:cNvCxnSpPr/>
            <p:nvPr/>
          </p:nvCxnSpPr>
          <p:spPr>
            <a:xfrm>
              <a:off x="11692007" y="4905571"/>
              <a:ext cx="505500" cy="0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sp>
          <p:nvSpPr>
            <p:cNvPr id="25" name="Shape 417"/>
            <p:cNvSpPr/>
            <p:nvPr/>
          </p:nvSpPr>
          <p:spPr>
            <a:xfrm flipH="1">
              <a:off x="13694926" y="3467490"/>
              <a:ext cx="462900" cy="311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6561" y="120000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cxnSp>
          <p:nvCxnSpPr>
            <p:cNvPr id="26" name="Shape 418"/>
            <p:cNvCxnSpPr/>
            <p:nvPr/>
          </p:nvCxnSpPr>
          <p:spPr>
            <a:xfrm>
              <a:off x="8856069" y="5271328"/>
              <a:ext cx="0" cy="897600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sp>
          <p:nvSpPr>
            <p:cNvPr id="27" name="Shape 419"/>
            <p:cNvSpPr/>
            <p:nvPr/>
          </p:nvSpPr>
          <p:spPr>
            <a:xfrm flipH="1">
              <a:off x="11381242" y="3893492"/>
              <a:ext cx="1684500" cy="46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5494"/>
                  </a:lnTo>
                  <a:lnTo>
                    <a:pt x="120000" y="65494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cxnSp>
          <p:nvCxnSpPr>
            <p:cNvPr id="28" name="Shape 420"/>
            <p:cNvCxnSpPr/>
            <p:nvPr/>
          </p:nvCxnSpPr>
          <p:spPr>
            <a:xfrm>
              <a:off x="13538404" y="5283357"/>
              <a:ext cx="0" cy="897600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cxnSp>
          <p:nvCxnSpPr>
            <p:cNvPr id="29" name="Shape 421"/>
            <p:cNvCxnSpPr/>
            <p:nvPr/>
          </p:nvCxnSpPr>
          <p:spPr>
            <a:xfrm>
              <a:off x="10284751" y="6597309"/>
              <a:ext cx="1866300" cy="0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sp>
          <p:nvSpPr>
            <p:cNvPr id="30" name="Shape 422"/>
            <p:cNvSpPr/>
            <p:nvPr/>
          </p:nvSpPr>
          <p:spPr>
            <a:xfrm>
              <a:off x="9302591" y="5288412"/>
              <a:ext cx="3498600" cy="944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70950"/>
                  </a:lnTo>
                  <a:lnTo>
                    <a:pt x="119983" y="7095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  <p:txBody>
            <a:bodyPr lIns="29500" tIns="29500" rIns="29500" bIns="2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 Light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cxnSp>
          <p:nvCxnSpPr>
            <p:cNvPr id="31" name="Shape 423"/>
            <p:cNvCxnSpPr/>
            <p:nvPr/>
          </p:nvCxnSpPr>
          <p:spPr>
            <a:xfrm>
              <a:off x="13326740" y="3874122"/>
              <a:ext cx="0" cy="658499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  <p:cxnSp>
          <p:nvCxnSpPr>
            <p:cNvPr id="32" name="Shape 424"/>
            <p:cNvCxnSpPr/>
            <p:nvPr/>
          </p:nvCxnSpPr>
          <p:spPr>
            <a:xfrm>
              <a:off x="10284274" y="4898322"/>
              <a:ext cx="505500" cy="0"/>
            </a:xfrm>
            <a:prstGeom prst="straightConnector1">
              <a:avLst/>
            </a:prstGeom>
            <a:noFill/>
            <a:ln w="25400" cap="flat" cmpd="sng">
              <a:solidFill>
                <a:srgbClr val="434343"/>
              </a:solidFill>
              <a:prstDash val="solid"/>
              <a:miter/>
              <a:headEnd type="triangl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9699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BITCOIN IS MORE VIRAL THEN OTHER FINANCIAL INSTRUMENTS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195" name="Picture 3" descr="https://lh6.googleusercontent.com/9RM7RFRW8jpBMQ06p39dCoYwde-pOk6-qnP9522RZv27k_UThbp_KsONB-ZyG3NIK4kvCpm7HzByH-bup7NDHX2Q2Qjn2rq-PTzuxTsF7hzm5ZFYl7KENYLnMkJYgQop7XsyA-afT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40" y="2309059"/>
            <a:ext cx="6718527" cy="41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h5.googleusercontent.com/6ryVyWX5SzDNKTj7PjtQ36S1NyJaTnz1expQK0ycjXtc8mSJcY6t_8alNgNzi4zWdj48cebhy2_CHagQwn9nLpjdHARi66zjx1sI4H9d_6BSSqEGAbGYFvYEKW5OcPqJVWhsSvw46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67" y="2309059"/>
            <a:ext cx="7671727" cy="41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6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65564" y="1927186"/>
            <a:ext cx="6849636" cy="1428446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AGENDA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5564" y="3355632"/>
            <a:ext cx="198030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6000" dirty="0">
                <a:solidFill>
                  <a:srgbClr val="F57E0A"/>
                </a:solidFill>
              </a:rPr>
              <a:t>Intro to Chainalysis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6000" dirty="0">
                <a:solidFill>
                  <a:srgbClr val="F57E0A"/>
                </a:solidFill>
              </a:rPr>
              <a:t>Connecting Bitcoin to traditional finance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6000" dirty="0">
                <a:solidFill>
                  <a:srgbClr val="F57E0A"/>
                </a:solidFill>
              </a:rPr>
              <a:t>Illicit Use of Bitcoin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6000" dirty="0">
                <a:solidFill>
                  <a:srgbClr val="F57E0A"/>
                </a:solidFill>
              </a:rPr>
              <a:t>Conducting Bitcoin investigations</a:t>
            </a:r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3261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CONDUCTING INVESTIGATIONS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Shape 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217" y="4436190"/>
            <a:ext cx="8234252" cy="3367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57"/>
          <p:cNvSpPr/>
          <p:nvPr/>
        </p:nvSpPr>
        <p:spPr>
          <a:xfrm>
            <a:off x="3714975" y="5505208"/>
            <a:ext cx="4483216" cy="1229172"/>
          </a:xfrm>
          <a:prstGeom prst="rect">
            <a:avLst/>
          </a:prstGeom>
          <a:noFill/>
          <a:ln>
            <a:noFill/>
          </a:ln>
        </p:spPr>
        <p:txBody>
          <a:bodyPr lIns="41475" tIns="41475" rIns="41475" bIns="414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venir"/>
              <a:buNone/>
            </a:pPr>
            <a:r>
              <a:rPr lang="en-US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Transaction in the Chainalysis tool:</a:t>
            </a:r>
          </a:p>
        </p:txBody>
      </p:sp>
      <p:pic>
        <p:nvPicPr>
          <p:cNvPr id="8" name="Shape 6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4074" y="2372400"/>
            <a:ext cx="19075339" cy="2404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6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386609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MAPPING ALL FINANCIAL FLOWS IN BITCOIN IN 2016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Shape 7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5746" y="1730403"/>
            <a:ext cx="6583910" cy="655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31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01832" y="2087600"/>
            <a:ext cx="13282968" cy="4296977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975925" y="2471956"/>
            <a:ext cx="13108875" cy="893255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THANK YOU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75925" y="3749567"/>
            <a:ext cx="13182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Jonathan </a:t>
            </a:r>
            <a:r>
              <a:rPr lang="es-ES" sz="4800" dirty="0" err="1" smtClean="0"/>
              <a:t>Levin</a:t>
            </a:r>
            <a:endParaRPr lang="es-ES" sz="4800" dirty="0" smtClean="0"/>
          </a:p>
          <a:p>
            <a:pPr algn="ctr"/>
            <a:r>
              <a:rPr lang="es-ES" sz="4800" dirty="0" err="1" smtClean="0"/>
              <a:t>CoFounder</a:t>
            </a:r>
            <a:r>
              <a:rPr lang="es-ES" sz="4800" dirty="0" smtClean="0"/>
              <a:t> CHAINALYSIS</a:t>
            </a:r>
            <a:endParaRPr lang="es-ES" sz="4800" dirty="0"/>
          </a:p>
          <a:p>
            <a:pPr algn="ctr"/>
            <a:r>
              <a:rPr lang="es-ES" sz="4800" dirty="0" err="1" smtClean="0"/>
              <a:t>jonathan@chainalysis.com</a:t>
            </a:r>
            <a:endParaRPr lang="es-ES" sz="4800" dirty="0" smtClean="0"/>
          </a:p>
        </p:txBody>
      </p:sp>
    </p:spTree>
    <p:extLst>
      <p:ext uri="{BB962C8B-B14F-4D97-AF65-F5344CB8AC3E}">
        <p14:creationId xmlns:p14="http://schemas.microsoft.com/office/powerpoint/2010/main" val="18853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01832" y="2087600"/>
            <a:ext cx="6245860" cy="4296977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936836" y="2437161"/>
            <a:ext cx="5375564" cy="928049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CHAINALYSIS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76020" y="3365211"/>
            <a:ext cx="59716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Chainalysis</a:t>
            </a:r>
            <a:r>
              <a:rPr lang="en-US" sz="3600" dirty="0"/>
              <a:t> is a </a:t>
            </a:r>
            <a:r>
              <a:rPr lang="en-US" sz="3600" i="1" dirty="0"/>
              <a:t>VC-backed</a:t>
            </a:r>
            <a:r>
              <a:rPr lang="en-US" sz="3600" dirty="0"/>
              <a:t> startup, based out of NYC, which provides leading  blockchain </a:t>
            </a:r>
            <a:r>
              <a:rPr lang="en-US" sz="3600" i="1" dirty="0"/>
              <a:t>compliance</a:t>
            </a:r>
            <a:r>
              <a:rPr lang="en-US" sz="3600" dirty="0"/>
              <a:t> and </a:t>
            </a:r>
            <a:r>
              <a:rPr lang="en-US" sz="3600" i="1" dirty="0"/>
              <a:t>analytics </a:t>
            </a:r>
            <a:r>
              <a:rPr lang="en-US" sz="3600" dirty="0"/>
              <a:t>software.</a:t>
            </a:r>
            <a:endParaRPr lang="en-US" sz="36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s-E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910" y="2442746"/>
            <a:ext cx="5539581" cy="3112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709" y="2524577"/>
            <a:ext cx="6725368" cy="31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560394"/>
            <a:ext cx="5257233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OUR PRODUCTS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054" name="Picture 6" descr="https://lh3.googleusercontent.com/TEb5j65KJTlE_EgKg8B6kkj0_8nZ24ePTxQ3C9AVPoVk4RXdr6ax5kg_vQJiT6tJIgPt9qpzY9_DNQobBwZiVk_uSmy_aQ-k0-WeE0zCq7-21ycFG9gWhFS0do7uqO95dncF4yIWC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21" y="1578689"/>
            <a:ext cx="2439958" cy="24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4.googleusercontent.com/UChn-sY_3fgYb_7ZyCTuUzvNK4thpOUogvWU_DqheRov37lCjp28fTIFYxkqYP9qxHehr3I9ssF37_69YoKGkVsoCjBUl9ZJUVYszJkaoChou0nIfcOrAdEBykEZKaMhiEAuL457D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62" y="908536"/>
            <a:ext cx="3760758" cy="37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5.googleusercontent.com/e33Lyt9_5o49i1WseDMcib5mKcKPEbf9efOfI3c0rKhotuFRzLpBWVUEbfztxJfOWIuPQkHpVauSWM0Xe05cn4lVKZ2FHMjkVTNEQJD3x1WroD_vYKWvIBWJAAf0xQq6pKFD2it6AR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466" y="1559184"/>
            <a:ext cx="2459463" cy="24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200" y="4211726"/>
            <a:ext cx="599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57E0A"/>
                </a:solidFill>
              </a:rPr>
              <a:t>Transaction Monitoring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Real time alerts for fraud and money laundering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6412" y="4211726"/>
            <a:ext cx="599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57E0A"/>
                </a:solidFill>
              </a:rPr>
              <a:t>Data Visualization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Intuitive tools for faster manual investigations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27624" y="4211726"/>
            <a:ext cx="599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57E0A"/>
                </a:solidFill>
              </a:rPr>
              <a:t>Transaction Monitoring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Actionable insights from monthly reports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6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4400" y="2087600"/>
            <a:ext cx="10871200" cy="4516400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42044" y="2471956"/>
            <a:ext cx="9905647" cy="605819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err="1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Bitcoin</a:t>
            </a:r>
            <a:r>
              <a:rPr lang="es-ES" sz="44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s-ES" sz="4400" b="1" dirty="0" err="1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is</a:t>
            </a:r>
            <a:r>
              <a:rPr lang="es-ES" sz="44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a </a:t>
            </a:r>
            <a:r>
              <a:rPr lang="es-ES" sz="4400" b="1" dirty="0" err="1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decentralized</a:t>
            </a:r>
            <a:r>
              <a:rPr lang="es-ES" sz="44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virtual </a:t>
            </a:r>
            <a:r>
              <a:rPr lang="es-ES" sz="4400" b="1" dirty="0" err="1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currency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s-ES" sz="44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/>
            </a:r>
            <a:br>
              <a:rPr lang="es-ES" sz="44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</a:b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42043" y="4038678"/>
            <a:ext cx="9905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57E0A"/>
                </a:solidFill>
              </a:rPr>
              <a:t>Bitcoin</a:t>
            </a:r>
            <a:r>
              <a:rPr lang="es-ES" dirty="0">
                <a:solidFill>
                  <a:srgbClr val="F57E0A"/>
                </a:solidFill>
              </a:rPr>
              <a:t> </a:t>
            </a:r>
            <a:r>
              <a:rPr lang="es-ES" dirty="0" err="1"/>
              <a:t>is</a:t>
            </a:r>
            <a:r>
              <a:rPr lang="es-ES" dirty="0"/>
              <a:t> virtual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users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to </a:t>
            </a:r>
            <a:r>
              <a:rPr lang="es-ES" dirty="0" err="1"/>
              <a:t>buy</a:t>
            </a:r>
            <a:r>
              <a:rPr lang="es-ES" dirty="0"/>
              <a:t> and </a:t>
            </a:r>
            <a:r>
              <a:rPr lang="es-ES" dirty="0" err="1"/>
              <a:t>sell</a:t>
            </a:r>
            <a:r>
              <a:rPr lang="es-ES" dirty="0"/>
              <a:t> virtual </a:t>
            </a:r>
            <a:r>
              <a:rPr lang="es-ES" dirty="0" err="1"/>
              <a:t>currencies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traditional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instruments</a:t>
            </a:r>
            <a:r>
              <a:rPr lang="es-ES" dirty="0"/>
              <a:t> </a:t>
            </a:r>
            <a:r>
              <a:rPr lang="es-ES" dirty="0" err="1"/>
              <a:t>such</a:t>
            </a:r>
            <a:r>
              <a:rPr lang="es-ES" dirty="0"/>
              <a:t> as </a:t>
            </a:r>
            <a:r>
              <a:rPr lang="es-ES" dirty="0" err="1">
                <a:solidFill>
                  <a:srgbClr val="F57E0A"/>
                </a:solidFill>
              </a:rPr>
              <a:t>credit</a:t>
            </a:r>
            <a:r>
              <a:rPr lang="es-ES" dirty="0">
                <a:solidFill>
                  <a:srgbClr val="F57E0A"/>
                </a:solidFill>
              </a:rPr>
              <a:t> </a:t>
            </a:r>
            <a:r>
              <a:rPr lang="es-ES" dirty="0" err="1">
                <a:solidFill>
                  <a:srgbClr val="F57E0A"/>
                </a:solidFill>
              </a:rPr>
              <a:t>cards</a:t>
            </a:r>
            <a:r>
              <a:rPr lang="es-ES" dirty="0">
                <a:solidFill>
                  <a:srgbClr val="F57E0A"/>
                </a:solidFill>
              </a:rPr>
              <a:t> </a:t>
            </a:r>
            <a:r>
              <a:rPr lang="es-ES" dirty="0"/>
              <a:t>and </a:t>
            </a:r>
            <a:r>
              <a:rPr lang="es-ES" dirty="0" err="1">
                <a:solidFill>
                  <a:srgbClr val="F57E0A"/>
                </a:solidFill>
              </a:rPr>
              <a:t>wire</a:t>
            </a:r>
            <a:r>
              <a:rPr lang="es-ES" dirty="0">
                <a:solidFill>
                  <a:srgbClr val="F57E0A"/>
                </a:solidFill>
              </a:rPr>
              <a:t> </a:t>
            </a:r>
            <a:r>
              <a:rPr lang="es-ES" dirty="0" err="1">
                <a:solidFill>
                  <a:srgbClr val="F57E0A"/>
                </a:solidFill>
              </a:rPr>
              <a:t>transfers</a:t>
            </a:r>
            <a:endParaRPr lang="es-ES" dirty="0" smtClean="0">
              <a:solidFill>
                <a:srgbClr val="F57E0A"/>
              </a:solidFill>
            </a:endParaRPr>
          </a:p>
        </p:txBody>
      </p:sp>
      <p:pic>
        <p:nvPicPr>
          <p:cNvPr id="3074" name="Picture 2" descr="https://lh4.googleusercontent.com/O3BhJYPy-CMFuFZrFPIec0Ysce2labkpZyJxKpcPmZSd6ryPOfpZAPRB1EMlOf9DthTC4FjPsXkmUgzy_FtkYhwObY79XgThnKNSdFBErm6YkAwZTMDAuj9uoLsYVzC8uQWhkQeml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00" y="1492888"/>
            <a:ext cx="80153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3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8880" y="2849399"/>
            <a:ext cx="20848320" cy="507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08087" y="2141513"/>
            <a:ext cx="1593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TOTAL VALUE OF CRYPTOCURRENCIES ALMOST $100 BILLION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131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1136146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THE US HAS REGULATED BITCOIN SINCE 2013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Shape 451"/>
          <p:cNvSpPr/>
          <p:nvPr/>
        </p:nvSpPr>
        <p:spPr>
          <a:xfrm>
            <a:off x="3711445" y="4856114"/>
            <a:ext cx="15030237" cy="915741"/>
          </a:xfrm>
          <a:prstGeom prst="leftRightArrow">
            <a:avLst>
              <a:gd name="adj1" fmla="val 32000"/>
              <a:gd name="adj2" fmla="val 66911"/>
            </a:avLst>
          </a:prstGeom>
          <a:solidFill>
            <a:srgbClr val="FFFFFF"/>
          </a:solidFill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66808" tIns="66808" rIns="66808" bIns="6680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5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hape 452"/>
          <p:cNvCxnSpPr/>
          <p:nvPr/>
        </p:nvCxnSpPr>
        <p:spPr>
          <a:xfrm rot="10800000">
            <a:off x="5909517" y="5473001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" name="Shape 453"/>
          <p:cNvSpPr/>
          <p:nvPr/>
        </p:nvSpPr>
        <p:spPr>
          <a:xfrm>
            <a:off x="7096054" y="2235982"/>
            <a:ext cx="2850152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July 2013 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SEC investor warning: fraudulent investment schemes that may involve Bitcoin and other VCs</a:t>
            </a:r>
          </a:p>
        </p:txBody>
      </p:sp>
      <p:sp>
        <p:nvSpPr>
          <p:cNvPr id="8" name="Shape 454"/>
          <p:cNvSpPr/>
          <p:nvPr/>
        </p:nvSpPr>
        <p:spPr>
          <a:xfrm>
            <a:off x="10368674" y="2235982"/>
            <a:ext cx="2597902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March 2014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IRS issues notice: virtual currency treated as property for federal tax purposes</a:t>
            </a:r>
          </a:p>
        </p:txBody>
      </p:sp>
      <p:sp>
        <p:nvSpPr>
          <p:cNvPr id="9" name="Shape 455"/>
          <p:cNvSpPr/>
          <p:nvPr/>
        </p:nvSpPr>
        <p:spPr>
          <a:xfrm>
            <a:off x="4011603" y="2283700"/>
            <a:ext cx="2850154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March 2013</a:t>
            </a:r>
            <a:r>
              <a:rPr lang="en-US" sz="1933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</a:t>
            </a:r>
            <a:r>
              <a:rPr lang="en-US" sz="1933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FinCEN</a:t>
            </a:r>
            <a:r>
              <a:rPr lang="en-US" sz="1933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guidance: VC administrators and exchangers must register as MSBs, pursuant to BSA</a:t>
            </a:r>
          </a:p>
        </p:txBody>
      </p:sp>
      <p:cxnSp>
        <p:nvCxnSpPr>
          <p:cNvPr id="10" name="Shape 456"/>
          <p:cNvCxnSpPr/>
          <p:nvPr/>
        </p:nvCxnSpPr>
        <p:spPr>
          <a:xfrm rot="10800000">
            <a:off x="5213414" y="4462416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" name="Shape 457"/>
          <p:cNvCxnSpPr/>
          <p:nvPr/>
        </p:nvCxnSpPr>
        <p:spPr>
          <a:xfrm rot="10800000">
            <a:off x="7889667" y="4462416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2" name="Shape 458"/>
          <p:cNvCxnSpPr/>
          <p:nvPr/>
        </p:nvCxnSpPr>
        <p:spPr>
          <a:xfrm rot="10800000">
            <a:off x="9386046" y="5473001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" name="Shape 459"/>
          <p:cNvCxnSpPr/>
          <p:nvPr/>
        </p:nvCxnSpPr>
        <p:spPr>
          <a:xfrm rot="10800000">
            <a:off x="11200547" y="4462416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" name="Shape 460"/>
          <p:cNvCxnSpPr/>
          <p:nvPr/>
        </p:nvCxnSpPr>
        <p:spPr>
          <a:xfrm rot="10800000">
            <a:off x="12862573" y="5473001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" name="Shape 461"/>
          <p:cNvCxnSpPr/>
          <p:nvPr/>
        </p:nvCxnSpPr>
        <p:spPr>
          <a:xfrm rot="10800000">
            <a:off x="14511426" y="4462416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" name="Shape 462"/>
          <p:cNvCxnSpPr/>
          <p:nvPr/>
        </p:nvCxnSpPr>
        <p:spPr>
          <a:xfrm rot="10800000">
            <a:off x="15801070" y="5473001"/>
            <a:ext cx="0" cy="667355"/>
          </a:xfrm>
          <a:prstGeom prst="straightConnector1">
            <a:avLst/>
          </a:prstGeom>
          <a:noFill/>
          <a:ln w="38100" cap="flat" cmpd="sng">
            <a:solidFill>
              <a:srgbClr val="394D6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Shape 467"/>
          <p:cNvSpPr/>
          <p:nvPr/>
        </p:nvSpPr>
        <p:spPr>
          <a:xfrm>
            <a:off x="13389117" y="2279844"/>
            <a:ext cx="3538772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June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</a:t>
            </a: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2014 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SEC charges Erik Vorhees with offering unregistered securities. Investors could pay for shares using Bitcoin</a:t>
            </a:r>
          </a:p>
        </p:txBody>
      </p:sp>
      <p:sp>
        <p:nvSpPr>
          <p:cNvPr id="18" name="Shape 463"/>
          <p:cNvSpPr/>
          <p:nvPr/>
        </p:nvSpPr>
        <p:spPr>
          <a:xfrm>
            <a:off x="10853320" y="6388742"/>
            <a:ext cx="3304400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Aug 2014 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CFPB issues warning about risks of virtual currencies. Begins accepting complaints on VC products and services. </a:t>
            </a:r>
          </a:p>
        </p:txBody>
      </p:sp>
      <p:sp>
        <p:nvSpPr>
          <p:cNvPr id="19" name="Shape 464"/>
          <p:cNvSpPr/>
          <p:nvPr/>
        </p:nvSpPr>
        <p:spPr>
          <a:xfrm>
            <a:off x="4011603" y="6388983"/>
            <a:ext cx="3016389" cy="2138822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July 2013</a:t>
            </a:r>
            <a:r>
              <a:rPr lang="en-US" sz="1933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SEC complaint: charges </a:t>
            </a:r>
            <a:r>
              <a:rPr lang="en-US" sz="1933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Trendon</a:t>
            </a:r>
            <a:r>
              <a:rPr lang="en-US" sz="1933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 Shavers with allegedly running Bitcoin-denominated Ponzi scheme</a:t>
            </a:r>
          </a:p>
        </p:txBody>
      </p:sp>
      <p:sp>
        <p:nvSpPr>
          <p:cNvPr id="20" name="Shape 465"/>
          <p:cNvSpPr/>
          <p:nvPr/>
        </p:nvSpPr>
        <p:spPr>
          <a:xfrm>
            <a:off x="7361578" y="6426677"/>
            <a:ext cx="3334844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Aug 2013 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SEC v. Shavers appeal: Texas court rules Bitcoin is money, SEC can pursue Bitcoin-based securities charges</a:t>
            </a:r>
          </a:p>
        </p:txBody>
      </p:sp>
      <p:sp>
        <p:nvSpPr>
          <p:cNvPr id="21" name="Shape 466"/>
          <p:cNvSpPr/>
          <p:nvPr/>
        </p:nvSpPr>
        <p:spPr>
          <a:xfrm>
            <a:off x="14314633" y="6426677"/>
            <a:ext cx="3016389" cy="2138824"/>
          </a:xfrm>
          <a:prstGeom prst="rect">
            <a:avLst/>
          </a:prstGeom>
          <a:noFill/>
          <a:ln>
            <a:noFill/>
          </a:ln>
        </p:spPr>
        <p:txBody>
          <a:bodyPr lIns="66808" tIns="66808" rIns="66808" bIns="66808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933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Sept 2014 </a:t>
            </a:r>
            <a:r>
              <a:rPr lang="en-US" sz="1933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Roboto"/>
              </a:rPr>
              <a:t>SEC v. Shavers final judgement. Ordered to pay $40.7 million for operating Bitcoin Ponzi scheme</a:t>
            </a:r>
          </a:p>
        </p:txBody>
      </p:sp>
    </p:spTree>
    <p:extLst>
      <p:ext uri="{BB962C8B-B14F-4D97-AF65-F5344CB8AC3E}">
        <p14:creationId xmlns:p14="http://schemas.microsoft.com/office/powerpoint/2010/main" val="191477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1136146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REGULATORY REQUIREMENTS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47933" y="2202200"/>
            <a:ext cx="11049587" cy="5702429"/>
            <a:chOff x="1672500" y="1069925"/>
            <a:chExt cx="5694000" cy="2979912"/>
          </a:xfrm>
        </p:grpSpPr>
        <p:grpSp>
          <p:nvGrpSpPr>
            <p:cNvPr id="23" name="Shape 426"/>
            <p:cNvGrpSpPr/>
            <p:nvPr/>
          </p:nvGrpSpPr>
          <p:grpSpPr>
            <a:xfrm>
              <a:off x="1672500" y="3694337"/>
              <a:ext cx="5694000" cy="355500"/>
              <a:chOff x="1748700" y="3694337"/>
              <a:chExt cx="5694000" cy="355500"/>
            </a:xfrm>
          </p:grpSpPr>
          <p:sp>
            <p:nvSpPr>
              <p:cNvPr id="42" name="Shape 427"/>
              <p:cNvSpPr/>
              <p:nvPr/>
            </p:nvSpPr>
            <p:spPr>
              <a:xfrm>
                <a:off x="1748700" y="3694337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Shape 428"/>
              <p:cNvSpPr/>
              <p:nvPr/>
            </p:nvSpPr>
            <p:spPr>
              <a:xfrm>
                <a:off x="1849200" y="3714137"/>
                <a:ext cx="5493000" cy="3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marR="0" lvl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i="0" u="none" strike="noStrike" cap="none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Japan: in April 2017, began recognizing bitcoin as a legal method of payment</a:t>
                </a:r>
              </a:p>
            </p:txBody>
          </p:sp>
        </p:grpSp>
        <p:grpSp>
          <p:nvGrpSpPr>
            <p:cNvPr id="24" name="Shape 429"/>
            <p:cNvGrpSpPr/>
            <p:nvPr/>
          </p:nvGrpSpPr>
          <p:grpSpPr>
            <a:xfrm>
              <a:off x="1672500" y="3226275"/>
              <a:ext cx="5694000" cy="356472"/>
              <a:chOff x="1748700" y="3073875"/>
              <a:chExt cx="5694000" cy="356472"/>
            </a:xfrm>
          </p:grpSpPr>
          <p:sp>
            <p:nvSpPr>
              <p:cNvPr id="40" name="Shape 430"/>
              <p:cNvSpPr/>
              <p:nvPr/>
            </p:nvSpPr>
            <p:spPr>
              <a:xfrm>
                <a:off x="1748700" y="3074847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Shape 431"/>
              <p:cNvSpPr/>
              <p:nvPr/>
            </p:nvSpPr>
            <p:spPr>
              <a:xfrm>
                <a:off x="1797300" y="3073875"/>
                <a:ext cx="5564700" cy="355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lvl="0" algn="ctr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Regulatory environment in the U.S., doesn’t apply globally</a:t>
                </a:r>
              </a:p>
            </p:txBody>
          </p:sp>
        </p:grpSp>
        <p:grpSp>
          <p:nvGrpSpPr>
            <p:cNvPr id="25" name="Shape 432"/>
            <p:cNvGrpSpPr/>
            <p:nvPr/>
          </p:nvGrpSpPr>
          <p:grpSpPr>
            <a:xfrm>
              <a:off x="1672500" y="2795783"/>
              <a:ext cx="5694000" cy="355500"/>
              <a:chOff x="1734525" y="2779262"/>
              <a:chExt cx="5694000" cy="355500"/>
            </a:xfrm>
          </p:grpSpPr>
          <p:sp>
            <p:nvSpPr>
              <p:cNvPr id="38" name="Shape 433"/>
              <p:cNvSpPr/>
              <p:nvPr/>
            </p:nvSpPr>
            <p:spPr>
              <a:xfrm>
                <a:off x="1734525" y="2779262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9" name="Shape 434"/>
              <p:cNvSpPr/>
              <p:nvPr/>
            </p:nvSpPr>
            <p:spPr>
              <a:xfrm>
                <a:off x="1783125" y="2799062"/>
                <a:ext cx="5564700" cy="3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lvl="0" algn="ctr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SAR filing requirements: $2,000</a:t>
                </a:r>
              </a:p>
            </p:txBody>
          </p:sp>
        </p:grpSp>
        <p:grpSp>
          <p:nvGrpSpPr>
            <p:cNvPr id="26" name="Shape 435"/>
            <p:cNvGrpSpPr/>
            <p:nvPr/>
          </p:nvGrpSpPr>
          <p:grpSpPr>
            <a:xfrm>
              <a:off x="1672500" y="2364318"/>
              <a:ext cx="5694000" cy="355500"/>
              <a:chOff x="1734525" y="2779262"/>
              <a:chExt cx="5694000" cy="355500"/>
            </a:xfrm>
          </p:grpSpPr>
          <p:sp>
            <p:nvSpPr>
              <p:cNvPr id="36" name="Shape 436"/>
              <p:cNvSpPr/>
              <p:nvPr/>
            </p:nvSpPr>
            <p:spPr>
              <a:xfrm>
                <a:off x="1734525" y="2779262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" name="Shape 437"/>
              <p:cNvSpPr/>
              <p:nvPr/>
            </p:nvSpPr>
            <p:spPr>
              <a:xfrm>
                <a:off x="1783125" y="2799062"/>
                <a:ext cx="5564700" cy="3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lvl="0" algn="ctr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MSBs file SARs with FinCEN</a:t>
                </a:r>
              </a:p>
            </p:txBody>
          </p:sp>
        </p:grpSp>
        <p:grpSp>
          <p:nvGrpSpPr>
            <p:cNvPr id="27" name="Shape 438"/>
            <p:cNvGrpSpPr/>
            <p:nvPr/>
          </p:nvGrpSpPr>
          <p:grpSpPr>
            <a:xfrm>
              <a:off x="1672500" y="1932854"/>
              <a:ext cx="5694000" cy="355500"/>
              <a:chOff x="1734525" y="2779262"/>
              <a:chExt cx="5694000" cy="355500"/>
            </a:xfrm>
          </p:grpSpPr>
          <p:sp>
            <p:nvSpPr>
              <p:cNvPr id="34" name="Shape 439"/>
              <p:cNvSpPr/>
              <p:nvPr/>
            </p:nvSpPr>
            <p:spPr>
              <a:xfrm>
                <a:off x="1734525" y="2779262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" name="Shape 440"/>
              <p:cNvSpPr/>
              <p:nvPr/>
            </p:nvSpPr>
            <p:spPr>
              <a:xfrm>
                <a:off x="1783125" y="2799062"/>
                <a:ext cx="5564700" cy="3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lvl="0" algn="ctr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Collect documentation on customers</a:t>
                </a:r>
              </a:p>
            </p:txBody>
          </p:sp>
        </p:grpSp>
        <p:grpSp>
          <p:nvGrpSpPr>
            <p:cNvPr id="28" name="Shape 441"/>
            <p:cNvGrpSpPr/>
            <p:nvPr/>
          </p:nvGrpSpPr>
          <p:grpSpPr>
            <a:xfrm>
              <a:off x="1672500" y="1501389"/>
              <a:ext cx="5694000" cy="355500"/>
              <a:chOff x="1734525" y="2779262"/>
              <a:chExt cx="5694000" cy="355500"/>
            </a:xfrm>
          </p:grpSpPr>
          <p:sp>
            <p:nvSpPr>
              <p:cNvPr id="32" name="Shape 442"/>
              <p:cNvSpPr/>
              <p:nvPr/>
            </p:nvSpPr>
            <p:spPr>
              <a:xfrm>
                <a:off x="1734525" y="2779262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3" name="Shape 443"/>
              <p:cNvSpPr/>
              <p:nvPr/>
            </p:nvSpPr>
            <p:spPr>
              <a:xfrm>
                <a:off x="1783125" y="2799062"/>
                <a:ext cx="5564700" cy="3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lvl="0" algn="ctr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Comply with BSA/AML laws</a:t>
                </a:r>
              </a:p>
            </p:txBody>
          </p:sp>
        </p:grpSp>
        <p:grpSp>
          <p:nvGrpSpPr>
            <p:cNvPr id="29" name="Shape 444"/>
            <p:cNvGrpSpPr/>
            <p:nvPr/>
          </p:nvGrpSpPr>
          <p:grpSpPr>
            <a:xfrm>
              <a:off x="1672500" y="1069925"/>
              <a:ext cx="5694000" cy="355500"/>
              <a:chOff x="1734525" y="2779262"/>
              <a:chExt cx="5694000" cy="355500"/>
            </a:xfrm>
          </p:grpSpPr>
          <p:sp>
            <p:nvSpPr>
              <p:cNvPr id="30" name="Shape 445"/>
              <p:cNvSpPr/>
              <p:nvPr/>
            </p:nvSpPr>
            <p:spPr>
              <a:xfrm>
                <a:off x="1734525" y="2779262"/>
                <a:ext cx="5694000" cy="3555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66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" name="Shape 446"/>
              <p:cNvSpPr/>
              <p:nvPr/>
            </p:nvSpPr>
            <p:spPr>
              <a:xfrm>
                <a:off x="1783125" y="2799062"/>
                <a:ext cx="5564700" cy="3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1475" tIns="41475" rIns="41475" bIns="41475" anchor="ctr" anchorCtr="0">
                <a:noAutofit/>
              </a:bodyPr>
              <a:lstStyle/>
              <a:p>
                <a:pPr lvl="0" algn="ctr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Bitcoin exchanges required to register as MSBs with </a:t>
                </a:r>
                <a:r>
                  <a:rPr lang="en-US" sz="2400" dirty="0" err="1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Roboto"/>
                  </a:rPr>
                  <a:t>FinCEN</a:t>
                </a:r>
                <a:endParaRPr lang="en-US" sz="2400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12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504654" y="936910"/>
            <a:ext cx="24522284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SOME REGULATORY ACTION HAS LED TO MORE PEER TO PEER ACTIVITY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122" name="Picture 2" descr="https://lh6.googleusercontent.com/SerBd6VD7gFXn6TRfqat5s0iJ9jGB0n6GGMAPYebf440GMr-TKygKtZ9Ou9lRf3F6cuCaKC97ASFUTOk-AKxR0DmxGnco1zZgRDA3BbgtI1HxJbKE3W1YvfXauYII7JFLGc0ibHREl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20149" b="18222"/>
          <a:stretch/>
        </p:blipFill>
        <p:spPr bwMode="auto">
          <a:xfrm>
            <a:off x="2638254" y="2202200"/>
            <a:ext cx="14735346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2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1422</TotalTime>
  <Words>519</Words>
  <Application>Microsoft Macintosh PowerPoint</Application>
  <PresentationFormat>Custom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Avenir</vt:lpstr>
      <vt:lpstr>Calibri</vt:lpstr>
      <vt:lpstr>Helvetica</vt:lpstr>
      <vt:lpstr>Helvetica Neue Light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jonathan@chainalysis.com</cp:lastModifiedBy>
  <cp:revision>56</cp:revision>
  <dcterms:created xsi:type="dcterms:W3CDTF">2010-04-12T23:12:02Z</dcterms:created>
  <dcterms:modified xsi:type="dcterms:W3CDTF">2017-07-13T14:11:00Z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