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5" r:id="rId2"/>
    <p:sldMasterId id="2147483677" r:id="rId3"/>
    <p:sldMasterId id="2147483679" r:id="rId4"/>
    <p:sldMasterId id="2147483689" r:id="rId5"/>
    <p:sldMasterId id="2147483703" r:id="rId6"/>
    <p:sldMasterId id="2147483705" r:id="rId7"/>
    <p:sldMasterId id="2147483709" r:id="rId8"/>
    <p:sldMasterId id="2147483721" r:id="rId9"/>
    <p:sldMasterId id="2147483723" r:id="rId10"/>
    <p:sldMasterId id="2147483732" r:id="rId11"/>
    <p:sldMasterId id="2147483736" r:id="rId12"/>
    <p:sldMasterId id="2147483738" r:id="rId13"/>
    <p:sldMasterId id="2147483740" r:id="rId14"/>
    <p:sldMasterId id="2147483742" r:id="rId15"/>
  </p:sldMasterIdLst>
  <p:notesMasterIdLst>
    <p:notesMasterId r:id="rId61"/>
  </p:notesMasterIdLst>
  <p:handoutMasterIdLst>
    <p:handoutMasterId r:id="rId62"/>
  </p:handoutMasterIdLst>
  <p:sldIdLst>
    <p:sldId id="539" r:id="rId16"/>
    <p:sldId id="646" r:id="rId17"/>
    <p:sldId id="640" r:id="rId18"/>
    <p:sldId id="641" r:id="rId19"/>
    <p:sldId id="458" r:id="rId20"/>
    <p:sldId id="627" r:id="rId21"/>
    <p:sldId id="637" r:id="rId22"/>
    <p:sldId id="257" r:id="rId23"/>
    <p:sldId id="258" r:id="rId24"/>
    <p:sldId id="259" r:id="rId25"/>
    <p:sldId id="285" r:id="rId26"/>
    <p:sldId id="445" r:id="rId27"/>
    <p:sldId id="411" r:id="rId28"/>
    <p:sldId id="526" r:id="rId29"/>
    <p:sldId id="610" r:id="rId30"/>
    <p:sldId id="611" r:id="rId31"/>
    <p:sldId id="413" r:id="rId32"/>
    <p:sldId id="295" r:id="rId33"/>
    <p:sldId id="597" r:id="rId34"/>
    <p:sldId id="644" r:id="rId35"/>
    <p:sldId id="645" r:id="rId36"/>
    <p:sldId id="557" r:id="rId37"/>
    <p:sldId id="531" r:id="rId38"/>
    <p:sldId id="524" r:id="rId39"/>
    <p:sldId id="634" r:id="rId40"/>
    <p:sldId id="639" r:id="rId41"/>
    <p:sldId id="604" r:id="rId42"/>
    <p:sldId id="647" r:id="rId43"/>
    <p:sldId id="626" r:id="rId44"/>
    <p:sldId id="635" r:id="rId45"/>
    <p:sldId id="629" r:id="rId46"/>
    <p:sldId id="648" r:id="rId47"/>
    <p:sldId id="550" r:id="rId48"/>
    <p:sldId id="551" r:id="rId49"/>
    <p:sldId id="642" r:id="rId50"/>
    <p:sldId id="643" r:id="rId51"/>
    <p:sldId id="632" r:id="rId52"/>
    <p:sldId id="633" r:id="rId53"/>
    <p:sldId id="494" r:id="rId54"/>
    <p:sldId id="566" r:id="rId55"/>
    <p:sldId id="573" r:id="rId56"/>
    <p:sldId id="574" r:id="rId57"/>
    <p:sldId id="576" r:id="rId58"/>
    <p:sldId id="582" r:id="rId59"/>
    <p:sldId id="583" r:id="rId6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7068C"/>
    <a:srgbClr val="00CCFF"/>
    <a:srgbClr val="FFFF99"/>
    <a:srgbClr val="FF9933"/>
    <a:srgbClr val="EFF3EA"/>
    <a:srgbClr val="99CCFF"/>
    <a:srgbClr val="3333CC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8681" autoAdjust="0"/>
  </p:normalViewPr>
  <p:slideViewPr>
    <p:cSldViewPr>
      <p:cViewPr>
        <p:scale>
          <a:sx n="59" d="100"/>
          <a:sy n="59" d="100"/>
        </p:scale>
        <p:origin x="536" y="60"/>
      </p:cViewPr>
      <p:guideLst>
        <p:guide orient="horz" pos="225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microsoft.com/office/2015/10/relationships/revisionInfo" Target="revisionInfo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(Billions)</c:v>
                </c:pt>
              </c:strCache>
            </c:strRef>
          </c:tx>
          <c:spPr>
            <a:solidFill>
              <a:srgbClr val="000090"/>
            </a:solidFill>
            <a:ln>
              <a:noFill/>
            </a:ln>
          </c:spPr>
          <c:invertIfNegative val="0"/>
          <c:dPt>
            <c:idx val="3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B1E-43AD-9703-5B528D348CDF}"/>
              </c:ext>
            </c:extLst>
          </c:dPt>
          <c:dLbls>
            <c:dLbl>
              <c:idx val="38"/>
              <c:layout>
                <c:manualLayout>
                  <c:x val="1.1286501166864332E-2"/>
                  <c:y val="3.1250000000000032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dirty="0"/>
                      <a:t>$1,622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1E-43AD-9703-5B528D348C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Sheet1!$A$2:$A$41</c:f>
              <c:strCache>
                <c:ptCount val="40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</c:strCache>
            </c:strRef>
          </c:cat>
          <c:val>
            <c:numRef>
              <c:f>Sheet1!$B$2:$B$41</c:f>
              <c:numCache>
                <c:formatCode>_("$"* #,##0_);_("$"* \(#,##0\);_("$"* "-"??_);_(@_)</c:formatCode>
                <c:ptCount val="40"/>
                <c:pt idx="0">
                  <c:v>8.9455000000000027</c:v>
                </c:pt>
                <c:pt idx="1">
                  <c:v>10.355500000000031</c:v>
                </c:pt>
                <c:pt idx="2">
                  <c:v>14.9345</c:v>
                </c:pt>
                <c:pt idx="3">
                  <c:v>17.114500000000035</c:v>
                </c:pt>
                <c:pt idx="4">
                  <c:v>18.108499999999982</c:v>
                </c:pt>
                <c:pt idx="5">
                  <c:v>27.491999999999987</c:v>
                </c:pt>
                <c:pt idx="6">
                  <c:v>40.938500000000012</c:v>
                </c:pt>
                <c:pt idx="7">
                  <c:v>58.087499999999999</c:v>
                </c:pt>
                <c:pt idx="8">
                  <c:v>90.243000000000023</c:v>
                </c:pt>
                <c:pt idx="9">
                  <c:v>129.55700000000004</c:v>
                </c:pt>
                <c:pt idx="10">
                  <c:v>148.18700000000001</c:v>
                </c:pt>
                <c:pt idx="11">
                  <c:v>189.25800000000001</c:v>
                </c:pt>
                <c:pt idx="12">
                  <c:v>181</c:v>
                </c:pt>
                <c:pt idx="13">
                  <c:v>183.6</c:v>
                </c:pt>
                <c:pt idx="14">
                  <c:v>163</c:v>
                </c:pt>
                <c:pt idx="15">
                  <c:v>206.90700000000001</c:v>
                </c:pt>
                <c:pt idx="16">
                  <c:v>235</c:v>
                </c:pt>
                <c:pt idx="17">
                  <c:v>240</c:v>
                </c:pt>
                <c:pt idx="18">
                  <c:v>271</c:v>
                </c:pt>
                <c:pt idx="19">
                  <c:v>335.4</c:v>
                </c:pt>
                <c:pt idx="20">
                  <c:v>465.5</c:v>
                </c:pt>
                <c:pt idx="21">
                  <c:v>567.4</c:v>
                </c:pt>
                <c:pt idx="22">
                  <c:v>597.20000000000005</c:v>
                </c:pt>
                <c:pt idx="23">
                  <c:v>649</c:v>
                </c:pt>
                <c:pt idx="24">
                  <c:v>757</c:v>
                </c:pt>
                <c:pt idx="25">
                  <c:v>825</c:v>
                </c:pt>
                <c:pt idx="26">
                  <c:v>933.1</c:v>
                </c:pt>
                <c:pt idx="27">
                  <c:v>1073</c:v>
                </c:pt>
                <c:pt idx="28">
                  <c:v>993.6</c:v>
                </c:pt>
                <c:pt idx="29">
                  <c:v>1075.4000000000001</c:v>
                </c:pt>
                <c:pt idx="30">
                  <c:v>1091</c:v>
                </c:pt>
                <c:pt idx="31">
                  <c:v>1152.95</c:v>
                </c:pt>
                <c:pt idx="32">
                  <c:v>1221.8</c:v>
                </c:pt>
                <c:pt idx="33">
                  <c:v>1354.6487097461945</c:v>
                </c:pt>
                <c:pt idx="34">
                  <c:v>1212.3617287382099</c:v>
                </c:pt>
                <c:pt idx="35">
                  <c:v>1392.2122570672111</c:v>
                </c:pt>
                <c:pt idx="36">
                  <c:v>1496.8135291872111</c:v>
                </c:pt>
                <c:pt idx="37">
                  <c:v>1595.84</c:v>
                </c:pt>
                <c:pt idx="38">
                  <c:v>1656.1755878937411</c:v>
                </c:pt>
                <c:pt idx="39">
                  <c:v>1622.36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E-43AD-9703-5B528D348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03840"/>
        <c:axId val="106009728"/>
      </c:barChart>
      <c:catAx>
        <c:axId val="10600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06009728"/>
        <c:crosses val="autoZero"/>
        <c:auto val="1"/>
        <c:lblAlgn val="ctr"/>
        <c:lblOffset val="100"/>
        <c:tickLblSkip val="1"/>
        <c:noMultiLvlLbl val="0"/>
      </c:catAx>
      <c:valAx>
        <c:axId val="106009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$</a:t>
                </a:r>
                <a:r>
                  <a:rPr lang="en-US" sz="1200" baseline="0" dirty="0"/>
                  <a:t> (Billions)</a:t>
                </a:r>
                <a:endParaRPr lang="en-US" sz="1200" dirty="0"/>
              </a:p>
            </c:rich>
          </c:tx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600384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solidFill>
            <a:schemeClr val="bg2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Billions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00">
                  <a:alpha val="76863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776C-4D89-99C3-7DAF5548BA1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76C-4D89-99C3-7DAF5548BA1E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76C-4D89-99C3-7DAF5548BA1E}"/>
              </c:ext>
            </c:extLst>
          </c:dPt>
          <c:dPt>
            <c:idx val="3"/>
            <c:invertIfNegative val="0"/>
            <c:bubble3D val="0"/>
            <c:spPr>
              <a:solidFill>
                <a:srgbClr val="57068C">
                  <a:alpha val="50196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76C-4D89-99C3-7DAF5548BA1E}"/>
              </c:ext>
            </c:extLst>
          </c:dPt>
          <c:dPt>
            <c:idx val="4"/>
            <c:invertIfNegative val="0"/>
            <c:bubble3D val="0"/>
            <c:spPr>
              <a:solidFill>
                <a:srgbClr val="00CC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76C-4D89-99C3-7DAF5548BA1E}"/>
              </c:ext>
            </c:extLst>
          </c:dPt>
          <c:dLbls>
            <c:dLbl>
              <c:idx val="0"/>
              <c:layout>
                <c:manualLayout>
                  <c:x val="-4.33612526375379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6C-4D89-99C3-7DAF5548BA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460*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C-4D89-99C3-7DAF5548BA1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Asia</c:v>
                </c:pt>
                <c:pt idx="1">
                  <c:v>EM</c:v>
                </c:pt>
                <c:pt idx="2">
                  <c:v>Europe</c:v>
                </c:pt>
                <c:pt idx="3">
                  <c:v>U.S.</c:v>
                </c:pt>
                <c:pt idx="4">
                  <c:v>Total HY Global Market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175</c:v>
                </c:pt>
                <c:pt idx="1">
                  <c:v>460</c:v>
                </c:pt>
                <c:pt idx="2">
                  <c:v>528</c:v>
                </c:pt>
                <c:pt idx="3">
                  <c:v>1622</c:v>
                </c:pt>
                <c:pt idx="4">
                  <c:v>2785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6C-4D89-99C3-7DAF5548B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64896"/>
        <c:axId val="106103552"/>
      </c:barChart>
      <c:catAx>
        <c:axId val="106064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6103552"/>
        <c:crosses val="autoZero"/>
        <c:auto val="1"/>
        <c:lblAlgn val="ctr"/>
        <c:lblOffset val="100"/>
        <c:noMultiLvlLbl val="0"/>
      </c:catAx>
      <c:valAx>
        <c:axId val="10610355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$</a:t>
                </a:r>
                <a:r>
                  <a:rPr lang="en-US" sz="1400" baseline="0" dirty="0"/>
                  <a:t> Billions</a:t>
                </a:r>
                <a:endParaRPr lang="en-US" sz="14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606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Z"-Score</c:v>
                </c:pt>
              </c:strCache>
            </c:strRef>
          </c:tx>
          <c:marker>
            <c:symbol val="circle"/>
            <c:size val="7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10.130000000000001</c:v>
                </c:pt>
                <c:pt idx="1">
                  <c:v>3.13</c:v>
                </c:pt>
                <c:pt idx="2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8-4953-A8A8-893F887CC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530560"/>
        <c:axId val="326532096"/>
      </c:lineChart>
      <c:catAx>
        <c:axId val="32653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6532096"/>
        <c:crosses val="autoZero"/>
        <c:auto val="1"/>
        <c:lblAlgn val="ctr"/>
        <c:lblOffset val="100"/>
        <c:noMultiLvlLbl val="0"/>
      </c:catAx>
      <c:valAx>
        <c:axId val="326532096"/>
        <c:scaling>
          <c:orientation val="minMax"/>
          <c:max val="1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Z”-Score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653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11968"/>
        <c:axId val="102213504"/>
      </c:lineChart>
      <c:catAx>
        <c:axId val="10221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02213504"/>
        <c:crosses val="autoZero"/>
        <c:auto val="1"/>
        <c:lblAlgn val="ctr"/>
        <c:lblOffset val="100"/>
        <c:noMultiLvlLbl val="0"/>
      </c:catAx>
      <c:valAx>
        <c:axId val="102213504"/>
        <c:scaling>
          <c:orientation val="minMax"/>
          <c:max val="3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en-US"/>
          </a:p>
        </c:txPr>
        <c:crossAx val="102211968"/>
        <c:crosses val="autoZero"/>
        <c:crossBetween val="between"/>
        <c:majorUnit val="0.5"/>
      </c:valAx>
    </c:plotArea>
    <c:legend>
      <c:legendPos val="b"/>
      <c:overlay val="0"/>
      <c:txPr>
        <a:bodyPr/>
        <a:lstStyle/>
        <a:p>
          <a:pPr>
            <a:defRPr sz="1400" b="1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Z-Score</c:v>
                </c:pt>
              </c:strCache>
            </c:strRef>
          </c:tx>
          <c:spPr>
            <a:ln>
              <a:solidFill>
                <a:srgbClr val="3333CC"/>
              </a:solidFill>
            </a:ln>
          </c:spPr>
          <c:marker>
            <c:symbol val="circle"/>
            <c:size val="7"/>
            <c:spPr>
              <a:solidFill>
                <a:srgbClr val="3333CC"/>
              </a:solidFill>
              <a:ln>
                <a:solidFill>
                  <a:srgbClr val="3333CC"/>
                </a:solidFill>
              </a:ln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1.9707100000000024</c:v>
                </c:pt>
                <c:pt idx="1">
                  <c:v>1.617602</c:v>
                </c:pt>
                <c:pt idx="2">
                  <c:v>1.1549209999999999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1-4F40-A1B3-7D79E685F6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Z"-Score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2.0492226521645671</c:v>
                </c:pt>
                <c:pt idx="1">
                  <c:v>1.6895083915560631</c:v>
                </c:pt>
                <c:pt idx="2">
                  <c:v>0.24624292568753237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11-4F40-A1B3-7D79E685F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40096"/>
        <c:axId val="102342016"/>
      </c:lineChart>
      <c:catAx>
        <c:axId val="1023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02342016"/>
        <c:crosses val="autoZero"/>
        <c:auto val="1"/>
        <c:lblAlgn val="ctr"/>
        <c:lblOffset val="100"/>
        <c:noMultiLvlLbl val="0"/>
      </c:catAx>
      <c:valAx>
        <c:axId val="102342016"/>
        <c:scaling>
          <c:orientation val="minMax"/>
          <c:max val="3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en-US"/>
          </a:p>
        </c:txPr>
        <c:crossAx val="102340096"/>
        <c:crosses val="autoZero"/>
        <c:crossBetween val="between"/>
        <c:majorUnit val="0.5"/>
      </c:valAx>
    </c:plotArea>
    <c:legend>
      <c:legendPos val="b"/>
      <c:overlay val="0"/>
      <c:txPr>
        <a:bodyPr/>
        <a:lstStyle/>
        <a:p>
          <a:pPr>
            <a:defRPr sz="1400" b="1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51072"/>
        <c:axId val="102617088"/>
      </c:lineChart>
      <c:catAx>
        <c:axId val="8045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02617088"/>
        <c:crosses val="autoZero"/>
        <c:auto val="1"/>
        <c:lblAlgn val="ctr"/>
        <c:lblOffset val="100"/>
        <c:noMultiLvlLbl val="0"/>
      </c:catAx>
      <c:valAx>
        <c:axId val="102617088"/>
        <c:scaling>
          <c:orientation val="minMax"/>
          <c:max val="3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en-US"/>
          </a:p>
        </c:txPr>
        <c:crossAx val="80451072"/>
        <c:crosses val="autoZero"/>
        <c:crossBetween val="between"/>
        <c:majorUnit val="0.5"/>
      </c:valAx>
    </c:plotArea>
    <c:legend>
      <c:legendPos val="b"/>
      <c:overlay val="0"/>
      <c:txPr>
        <a:bodyPr/>
        <a:lstStyle/>
        <a:p>
          <a:pPr>
            <a:defRPr sz="1400" b="1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18816094590118E-2"/>
          <c:y val="2.9455197290282849E-2"/>
          <c:w val="0.90289121626787094"/>
          <c:h val="0.754644349623896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Z-Score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dash"/>
              </a:ln>
            </c:spPr>
          </c:marker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1Q17</c:v>
                </c:pt>
                <c:pt idx="4">
                  <c:v>2Q17 (July)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1.5808109843775355</c:v>
                </c:pt>
                <c:pt idx="1">
                  <c:v>1.5960736469754726</c:v>
                </c:pt>
                <c:pt idx="2">
                  <c:v>1.6308420119775211</c:v>
                </c:pt>
                <c:pt idx="3">
                  <c:v>1.6405028074619561</c:v>
                </c:pt>
                <c:pt idx="4">
                  <c:v>0.66912129625272698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1-464F-B089-E358E09839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Z"-Score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1Q17</c:v>
                </c:pt>
                <c:pt idx="4">
                  <c:v>2Q17 (July)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3.0752273744526732</c:v>
                </c:pt>
                <c:pt idx="1">
                  <c:v>3.289137780025682</c:v>
                </c:pt>
                <c:pt idx="2">
                  <c:v>3.5038461324256267</c:v>
                </c:pt>
                <c:pt idx="3">
                  <c:v>3.5798155490900707</c:v>
                </c:pt>
                <c:pt idx="4">
                  <c:v>0.44310361865323955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41-464F-B089-E358E0983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54720"/>
        <c:axId val="102656256"/>
      </c:lineChart>
      <c:catAx>
        <c:axId val="10265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latin typeface="Calibri" pitchFamily="34" charset="0"/>
              </a:defRPr>
            </a:pPr>
            <a:endParaRPr lang="en-US"/>
          </a:p>
        </c:txPr>
        <c:crossAx val="102656256"/>
        <c:crosses val="autoZero"/>
        <c:auto val="1"/>
        <c:lblAlgn val="ctr"/>
        <c:lblOffset val="100"/>
        <c:noMultiLvlLbl val="0"/>
      </c:catAx>
      <c:valAx>
        <c:axId val="102656256"/>
        <c:scaling>
          <c:orientation val="minMax"/>
          <c:max val="4"/>
          <c:min val="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en-US"/>
          </a:p>
        </c:txPr>
        <c:crossAx val="102654720"/>
        <c:crosses val="autoZero"/>
        <c:crossBetween val="between"/>
        <c:majorUnit val="0.5"/>
      </c:valAx>
    </c:plotArea>
    <c:legend>
      <c:legendPos val="b"/>
      <c:overlay val="0"/>
      <c:txPr>
        <a:bodyPr/>
        <a:lstStyle/>
        <a:p>
          <a:pPr>
            <a:defRPr sz="1400" b="1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NFCD to GDP (Quarterly)</c:v>
                </c:pt>
              </c:strCache>
            </c:strRef>
          </c:tx>
          <c:marker>
            <c:symbol val="none"/>
          </c:marker>
          <c:cat>
            <c:numRef>
              <c:f>Sheet1!$A$2:$A$123</c:f>
              <c:numCache>
                <c:formatCode>[$-409]mmm\-yy;@</c:formatCode>
                <c:ptCount val="122"/>
                <c:pt idx="0">
                  <c:v>31778</c:v>
                </c:pt>
                <c:pt idx="1">
                  <c:v>31868</c:v>
                </c:pt>
                <c:pt idx="2">
                  <c:v>31959</c:v>
                </c:pt>
                <c:pt idx="3">
                  <c:v>32051</c:v>
                </c:pt>
                <c:pt idx="4">
                  <c:v>32143</c:v>
                </c:pt>
                <c:pt idx="5">
                  <c:v>32234</c:v>
                </c:pt>
                <c:pt idx="6">
                  <c:v>32325</c:v>
                </c:pt>
                <c:pt idx="7">
                  <c:v>32417</c:v>
                </c:pt>
                <c:pt idx="8">
                  <c:v>32509</c:v>
                </c:pt>
                <c:pt idx="9">
                  <c:v>32599</c:v>
                </c:pt>
                <c:pt idx="10">
                  <c:v>32690</c:v>
                </c:pt>
                <c:pt idx="11">
                  <c:v>32782</c:v>
                </c:pt>
                <c:pt idx="12">
                  <c:v>32874</c:v>
                </c:pt>
                <c:pt idx="13">
                  <c:v>32964</c:v>
                </c:pt>
                <c:pt idx="14">
                  <c:v>33055</c:v>
                </c:pt>
                <c:pt idx="15">
                  <c:v>33147</c:v>
                </c:pt>
                <c:pt idx="16">
                  <c:v>33239</c:v>
                </c:pt>
                <c:pt idx="17">
                  <c:v>33329</c:v>
                </c:pt>
                <c:pt idx="18">
                  <c:v>33420</c:v>
                </c:pt>
                <c:pt idx="19">
                  <c:v>33512</c:v>
                </c:pt>
                <c:pt idx="20">
                  <c:v>33604</c:v>
                </c:pt>
                <c:pt idx="21">
                  <c:v>33695</c:v>
                </c:pt>
                <c:pt idx="22">
                  <c:v>33786</c:v>
                </c:pt>
                <c:pt idx="23">
                  <c:v>33878</c:v>
                </c:pt>
                <c:pt idx="24">
                  <c:v>33970</c:v>
                </c:pt>
                <c:pt idx="25">
                  <c:v>34060</c:v>
                </c:pt>
                <c:pt idx="26">
                  <c:v>34151</c:v>
                </c:pt>
                <c:pt idx="27">
                  <c:v>34243</c:v>
                </c:pt>
                <c:pt idx="28">
                  <c:v>34335</c:v>
                </c:pt>
                <c:pt idx="29">
                  <c:v>34425</c:v>
                </c:pt>
                <c:pt idx="30">
                  <c:v>34516</c:v>
                </c:pt>
                <c:pt idx="31">
                  <c:v>34608</c:v>
                </c:pt>
                <c:pt idx="32">
                  <c:v>34700</c:v>
                </c:pt>
                <c:pt idx="33">
                  <c:v>34790</c:v>
                </c:pt>
                <c:pt idx="34">
                  <c:v>34881</c:v>
                </c:pt>
                <c:pt idx="35">
                  <c:v>34973</c:v>
                </c:pt>
                <c:pt idx="36">
                  <c:v>35065</c:v>
                </c:pt>
                <c:pt idx="37">
                  <c:v>35156</c:v>
                </c:pt>
                <c:pt idx="38">
                  <c:v>35247</c:v>
                </c:pt>
                <c:pt idx="39">
                  <c:v>35339</c:v>
                </c:pt>
                <c:pt idx="40">
                  <c:v>35431</c:v>
                </c:pt>
                <c:pt idx="41">
                  <c:v>35521</c:v>
                </c:pt>
                <c:pt idx="42">
                  <c:v>35612</c:v>
                </c:pt>
                <c:pt idx="43">
                  <c:v>35704</c:v>
                </c:pt>
                <c:pt idx="44">
                  <c:v>35796</c:v>
                </c:pt>
                <c:pt idx="45">
                  <c:v>35886</c:v>
                </c:pt>
                <c:pt idx="46">
                  <c:v>35977</c:v>
                </c:pt>
                <c:pt idx="47">
                  <c:v>36069</c:v>
                </c:pt>
                <c:pt idx="48">
                  <c:v>36161</c:v>
                </c:pt>
                <c:pt idx="49">
                  <c:v>36251</c:v>
                </c:pt>
                <c:pt idx="50">
                  <c:v>36342</c:v>
                </c:pt>
                <c:pt idx="51">
                  <c:v>36434</c:v>
                </c:pt>
                <c:pt idx="52">
                  <c:v>36526</c:v>
                </c:pt>
                <c:pt idx="53">
                  <c:v>36617</c:v>
                </c:pt>
                <c:pt idx="54">
                  <c:v>36708</c:v>
                </c:pt>
                <c:pt idx="55">
                  <c:v>36800</c:v>
                </c:pt>
                <c:pt idx="56">
                  <c:v>36892</c:v>
                </c:pt>
                <c:pt idx="57">
                  <c:v>36982</c:v>
                </c:pt>
                <c:pt idx="58">
                  <c:v>37073</c:v>
                </c:pt>
                <c:pt idx="59">
                  <c:v>37165</c:v>
                </c:pt>
                <c:pt idx="60">
                  <c:v>37257</c:v>
                </c:pt>
                <c:pt idx="61">
                  <c:v>37347</c:v>
                </c:pt>
                <c:pt idx="62">
                  <c:v>37438</c:v>
                </c:pt>
                <c:pt idx="63">
                  <c:v>37530</c:v>
                </c:pt>
                <c:pt idx="64">
                  <c:v>37622</c:v>
                </c:pt>
                <c:pt idx="65">
                  <c:v>37712</c:v>
                </c:pt>
                <c:pt idx="66">
                  <c:v>37803</c:v>
                </c:pt>
                <c:pt idx="67">
                  <c:v>37895</c:v>
                </c:pt>
                <c:pt idx="68">
                  <c:v>37987</c:v>
                </c:pt>
                <c:pt idx="69">
                  <c:v>38078</c:v>
                </c:pt>
                <c:pt idx="70">
                  <c:v>38169</c:v>
                </c:pt>
                <c:pt idx="71">
                  <c:v>38261</c:v>
                </c:pt>
                <c:pt idx="72">
                  <c:v>38353</c:v>
                </c:pt>
                <c:pt idx="73">
                  <c:v>38443</c:v>
                </c:pt>
                <c:pt idx="74">
                  <c:v>38534</c:v>
                </c:pt>
                <c:pt idx="75">
                  <c:v>38626</c:v>
                </c:pt>
                <c:pt idx="76">
                  <c:v>38718</c:v>
                </c:pt>
                <c:pt idx="77">
                  <c:v>38808</c:v>
                </c:pt>
                <c:pt idx="78">
                  <c:v>38899</c:v>
                </c:pt>
                <c:pt idx="79">
                  <c:v>38991</c:v>
                </c:pt>
                <c:pt idx="80">
                  <c:v>39083</c:v>
                </c:pt>
                <c:pt idx="81">
                  <c:v>39173</c:v>
                </c:pt>
                <c:pt idx="82">
                  <c:v>39264</c:v>
                </c:pt>
                <c:pt idx="83">
                  <c:v>39356</c:v>
                </c:pt>
                <c:pt idx="84">
                  <c:v>39448</c:v>
                </c:pt>
                <c:pt idx="85">
                  <c:v>39539</c:v>
                </c:pt>
                <c:pt idx="86">
                  <c:v>39630</c:v>
                </c:pt>
                <c:pt idx="87">
                  <c:v>39722</c:v>
                </c:pt>
                <c:pt idx="88">
                  <c:v>39814</c:v>
                </c:pt>
                <c:pt idx="89">
                  <c:v>39904</c:v>
                </c:pt>
                <c:pt idx="90">
                  <c:v>39995</c:v>
                </c:pt>
                <c:pt idx="91">
                  <c:v>40087</c:v>
                </c:pt>
                <c:pt idx="92">
                  <c:v>40179</c:v>
                </c:pt>
                <c:pt idx="93">
                  <c:v>40269</c:v>
                </c:pt>
                <c:pt idx="94">
                  <c:v>40360</c:v>
                </c:pt>
                <c:pt idx="95">
                  <c:v>40452</c:v>
                </c:pt>
                <c:pt idx="96">
                  <c:v>40544</c:v>
                </c:pt>
                <c:pt idx="97">
                  <c:v>40634</c:v>
                </c:pt>
                <c:pt idx="98">
                  <c:v>40725</c:v>
                </c:pt>
                <c:pt idx="99">
                  <c:v>40817</c:v>
                </c:pt>
                <c:pt idx="100">
                  <c:v>40909</c:v>
                </c:pt>
                <c:pt idx="101">
                  <c:v>41000</c:v>
                </c:pt>
                <c:pt idx="102">
                  <c:v>41091</c:v>
                </c:pt>
                <c:pt idx="103">
                  <c:v>41183</c:v>
                </c:pt>
                <c:pt idx="104">
                  <c:v>41275</c:v>
                </c:pt>
                <c:pt idx="105">
                  <c:v>41365</c:v>
                </c:pt>
                <c:pt idx="106">
                  <c:v>41456</c:v>
                </c:pt>
                <c:pt idx="107">
                  <c:v>41548</c:v>
                </c:pt>
                <c:pt idx="108">
                  <c:v>41640</c:v>
                </c:pt>
                <c:pt idx="109">
                  <c:v>41730</c:v>
                </c:pt>
                <c:pt idx="110">
                  <c:v>41821</c:v>
                </c:pt>
                <c:pt idx="111">
                  <c:v>41913</c:v>
                </c:pt>
                <c:pt idx="112">
                  <c:v>42005</c:v>
                </c:pt>
                <c:pt idx="113">
                  <c:v>42095</c:v>
                </c:pt>
                <c:pt idx="114">
                  <c:v>42186</c:v>
                </c:pt>
                <c:pt idx="115">
                  <c:v>42278</c:v>
                </c:pt>
                <c:pt idx="116">
                  <c:v>42370</c:v>
                </c:pt>
                <c:pt idx="117">
                  <c:v>42461</c:v>
                </c:pt>
                <c:pt idx="118">
                  <c:v>42552</c:v>
                </c:pt>
                <c:pt idx="119">
                  <c:v>42644</c:v>
                </c:pt>
                <c:pt idx="120">
                  <c:v>42736</c:v>
                </c:pt>
                <c:pt idx="121">
                  <c:v>42826</c:v>
                </c:pt>
              </c:numCache>
            </c:numRef>
          </c:cat>
          <c:val>
            <c:numRef>
              <c:f>Sheet1!$B$2:$B$123</c:f>
              <c:numCache>
                <c:formatCode>0.00%</c:formatCode>
                <c:ptCount val="122"/>
                <c:pt idx="0">
                  <c:v>0.40327477724758293</c:v>
                </c:pt>
                <c:pt idx="1">
                  <c:v>0.40438452763662802</c:v>
                </c:pt>
                <c:pt idx="2">
                  <c:v>0.40828078767472747</c:v>
                </c:pt>
                <c:pt idx="3">
                  <c:v>0.40998068767794293</c:v>
                </c:pt>
                <c:pt idx="4">
                  <c:v>0.41437551565630781</c:v>
                </c:pt>
                <c:pt idx="5">
                  <c:v>0.41547708201317285</c:v>
                </c:pt>
                <c:pt idx="6">
                  <c:v>0.41602226625153332</c:v>
                </c:pt>
                <c:pt idx="7">
                  <c:v>0.41818685683669887</c:v>
                </c:pt>
                <c:pt idx="8">
                  <c:v>0.41934544270362195</c:v>
                </c:pt>
                <c:pt idx="9">
                  <c:v>0.4222372254992538</c:v>
                </c:pt>
                <c:pt idx="10">
                  <c:v>0.42109216331675925</c:v>
                </c:pt>
                <c:pt idx="11">
                  <c:v>0.42581115313877232</c:v>
                </c:pt>
                <c:pt idx="12">
                  <c:v>0.42477761933863006</c:v>
                </c:pt>
                <c:pt idx="13">
                  <c:v>0.42478618173297455</c:v>
                </c:pt>
                <c:pt idx="14">
                  <c:v>0.42524255742598877</c:v>
                </c:pt>
                <c:pt idx="15">
                  <c:v>0.42888283831122503</c:v>
                </c:pt>
                <c:pt idx="16">
                  <c:v>0.42347189879271363</c:v>
                </c:pt>
                <c:pt idx="17">
                  <c:v>0.41738231655706792</c:v>
                </c:pt>
                <c:pt idx="18">
                  <c:v>0.41007815515245138</c:v>
                </c:pt>
                <c:pt idx="19">
                  <c:v>0.40202729603618226</c:v>
                </c:pt>
                <c:pt idx="20">
                  <c:v>0.39666812938816493</c:v>
                </c:pt>
                <c:pt idx="21">
                  <c:v>0.39002664695100392</c:v>
                </c:pt>
                <c:pt idx="22">
                  <c:v>0.38604721779397277</c:v>
                </c:pt>
                <c:pt idx="23">
                  <c:v>0.37977783086478761</c:v>
                </c:pt>
                <c:pt idx="24">
                  <c:v>0.38090305562964988</c:v>
                </c:pt>
                <c:pt idx="25">
                  <c:v>0.38199308890711031</c:v>
                </c:pt>
                <c:pt idx="26">
                  <c:v>0.38389241331363566</c:v>
                </c:pt>
                <c:pt idx="27">
                  <c:v>0.38254606984415945</c:v>
                </c:pt>
                <c:pt idx="28">
                  <c:v>0.38532713030562105</c:v>
                </c:pt>
                <c:pt idx="29">
                  <c:v>0.38417975735233456</c:v>
                </c:pt>
                <c:pt idx="30">
                  <c:v>0.38602750159813937</c:v>
                </c:pt>
                <c:pt idx="31">
                  <c:v>0.38616501932670838</c:v>
                </c:pt>
                <c:pt idx="32">
                  <c:v>0.39038474282003416</c:v>
                </c:pt>
                <c:pt idx="33">
                  <c:v>0.39595260950176897</c:v>
                </c:pt>
                <c:pt idx="34">
                  <c:v>0.39517420359436894</c:v>
                </c:pt>
                <c:pt idx="35">
                  <c:v>0.39684595166356851</c:v>
                </c:pt>
                <c:pt idx="36">
                  <c:v>0.39596229618274253</c:v>
                </c:pt>
                <c:pt idx="37">
                  <c:v>0.39462258884822976</c:v>
                </c:pt>
                <c:pt idx="38">
                  <c:v>0.39504841279568603</c:v>
                </c:pt>
                <c:pt idx="39">
                  <c:v>0.39156158366618021</c:v>
                </c:pt>
                <c:pt idx="40">
                  <c:v>0.3923745254162655</c:v>
                </c:pt>
                <c:pt idx="41">
                  <c:v>0.39332662917012656</c:v>
                </c:pt>
                <c:pt idx="42">
                  <c:v>0.39806484272532738</c:v>
                </c:pt>
                <c:pt idx="43">
                  <c:v>0.40090233606044434</c:v>
                </c:pt>
                <c:pt idx="44">
                  <c:v>0.40766392566678289</c:v>
                </c:pt>
                <c:pt idx="45">
                  <c:v>0.41461972050207341</c:v>
                </c:pt>
                <c:pt idx="46">
                  <c:v>0.41715956923413355</c:v>
                </c:pt>
                <c:pt idx="47">
                  <c:v>0.4184972709823393</c:v>
                </c:pt>
                <c:pt idx="48">
                  <c:v>0.42542896761969368</c:v>
                </c:pt>
                <c:pt idx="49">
                  <c:v>0.4279972794810088</c:v>
                </c:pt>
                <c:pt idx="50">
                  <c:v>0.43698300093695658</c:v>
                </c:pt>
                <c:pt idx="51">
                  <c:v>0.43431156244647984</c:v>
                </c:pt>
                <c:pt idx="52">
                  <c:v>0.44166384208952225</c:v>
                </c:pt>
                <c:pt idx="53">
                  <c:v>0.44170144868314759</c:v>
                </c:pt>
                <c:pt idx="54">
                  <c:v>0.44469751095834864</c:v>
                </c:pt>
                <c:pt idx="55">
                  <c:v>0.44592496395252296</c:v>
                </c:pt>
                <c:pt idx="56">
                  <c:v>0.44492914989389132</c:v>
                </c:pt>
                <c:pt idx="57">
                  <c:v>0.4455275229357798</c:v>
                </c:pt>
                <c:pt idx="58">
                  <c:v>0.4490032426335821</c:v>
                </c:pt>
                <c:pt idx="59">
                  <c:v>0.44893704503191179</c:v>
                </c:pt>
                <c:pt idx="60">
                  <c:v>0.44565550468876913</c:v>
                </c:pt>
                <c:pt idx="61">
                  <c:v>0.44078812598309991</c:v>
                </c:pt>
                <c:pt idx="62">
                  <c:v>0.43568238033541479</c:v>
                </c:pt>
                <c:pt idx="63">
                  <c:v>0.43357949530791323</c:v>
                </c:pt>
                <c:pt idx="64">
                  <c:v>0.42940490289489913</c:v>
                </c:pt>
                <c:pt idx="65">
                  <c:v>0.42367224533230174</c:v>
                </c:pt>
                <c:pt idx="66">
                  <c:v>0.4168901772887979</c:v>
                </c:pt>
                <c:pt idx="67">
                  <c:v>0.40835420756888535</c:v>
                </c:pt>
                <c:pt idx="68">
                  <c:v>0.40925728203930467</c:v>
                </c:pt>
                <c:pt idx="69">
                  <c:v>0.40222634508348798</c:v>
                </c:pt>
                <c:pt idx="70">
                  <c:v>0.40113117232791862</c:v>
                </c:pt>
                <c:pt idx="71">
                  <c:v>0.39901131967330589</c:v>
                </c:pt>
                <c:pt idx="72">
                  <c:v>0.39620952574197932</c:v>
                </c:pt>
                <c:pt idx="73">
                  <c:v>0.39534148804156</c:v>
                </c:pt>
                <c:pt idx="74">
                  <c:v>0.39191315673890986</c:v>
                </c:pt>
                <c:pt idx="75">
                  <c:v>0.39406872122915126</c:v>
                </c:pt>
                <c:pt idx="76">
                  <c:v>0.39428964971536201</c:v>
                </c:pt>
                <c:pt idx="77">
                  <c:v>0.39645429643907915</c:v>
                </c:pt>
                <c:pt idx="78">
                  <c:v>0.39542294280476037</c:v>
                </c:pt>
                <c:pt idx="79">
                  <c:v>0.40351546948757355</c:v>
                </c:pt>
                <c:pt idx="80">
                  <c:v>0.40855815979540788</c:v>
                </c:pt>
                <c:pt idx="81">
                  <c:v>0.41548574083190631</c:v>
                </c:pt>
                <c:pt idx="82">
                  <c:v>0.42478293993699284</c:v>
                </c:pt>
                <c:pt idx="83">
                  <c:v>0.43157851729280383</c:v>
                </c:pt>
                <c:pt idx="84">
                  <c:v>0.44204003163262534</c:v>
                </c:pt>
                <c:pt idx="85">
                  <c:v>0.44516843313305882</c:v>
                </c:pt>
                <c:pt idx="86">
                  <c:v>0.44901435019874691</c:v>
                </c:pt>
                <c:pt idx="87">
                  <c:v>0.45435157629949391</c:v>
                </c:pt>
                <c:pt idx="88">
                  <c:v>0.45655628862825831</c:v>
                </c:pt>
                <c:pt idx="89">
                  <c:v>0.45264706702741908</c:v>
                </c:pt>
                <c:pt idx="90">
                  <c:v>0.44307881619288003</c:v>
                </c:pt>
                <c:pt idx="91">
                  <c:v>0.42417876634744195</c:v>
                </c:pt>
                <c:pt idx="92">
                  <c:v>0.42053660829229439</c:v>
                </c:pt>
                <c:pt idx="93">
                  <c:v>0.40925003022446732</c:v>
                </c:pt>
                <c:pt idx="94">
                  <c:v>0.40812009802293842</c:v>
                </c:pt>
                <c:pt idx="95">
                  <c:v>0.39785032369896706</c:v>
                </c:pt>
                <c:pt idx="96">
                  <c:v>0.4007054546409069</c:v>
                </c:pt>
                <c:pt idx="97">
                  <c:v>0.40067719214276032</c:v>
                </c:pt>
                <c:pt idx="98">
                  <c:v>0.40397828973959288</c:v>
                </c:pt>
                <c:pt idx="99">
                  <c:v>0.40514275940273525</c:v>
                </c:pt>
                <c:pt idx="100">
                  <c:v>0.40329224547543174</c:v>
                </c:pt>
                <c:pt idx="101">
                  <c:v>0.40221934139276388</c:v>
                </c:pt>
                <c:pt idx="102">
                  <c:v>0.40712291793762651</c:v>
                </c:pt>
                <c:pt idx="103">
                  <c:v>0.41383051180256891</c:v>
                </c:pt>
                <c:pt idx="104">
                  <c:v>0.4139935904439343</c:v>
                </c:pt>
                <c:pt idx="105">
                  <c:v>0.41783706336827636</c:v>
                </c:pt>
                <c:pt idx="106">
                  <c:v>0.42205166783089493</c:v>
                </c:pt>
                <c:pt idx="107">
                  <c:v>0.41922481896952363</c:v>
                </c:pt>
                <c:pt idx="108">
                  <c:v>0.42476799097807982</c:v>
                </c:pt>
                <c:pt idx="109">
                  <c:v>0.42258411625862025</c:v>
                </c:pt>
                <c:pt idx="110">
                  <c:v>0.42210149464409707</c:v>
                </c:pt>
                <c:pt idx="111">
                  <c:v>0.42582098325815959</c:v>
                </c:pt>
                <c:pt idx="112">
                  <c:v>0.43254852785712711</c:v>
                </c:pt>
                <c:pt idx="113">
                  <c:v>0.43622619914103028</c:v>
                </c:pt>
                <c:pt idx="114">
                  <c:v>0.43874676853030831</c:v>
                </c:pt>
                <c:pt idx="115">
                  <c:v>0.44045261979498251</c:v>
                </c:pt>
                <c:pt idx="116">
                  <c:v>0.45123566865044634</c:v>
                </c:pt>
                <c:pt idx="117">
                  <c:v>0.450329266508041</c:v>
                </c:pt>
                <c:pt idx="118">
                  <c:v>0.450687432925234</c:v>
                </c:pt>
                <c:pt idx="119">
                  <c:v>0.44381053132686293</c:v>
                </c:pt>
                <c:pt idx="120">
                  <c:v>0.45168829397041654</c:v>
                </c:pt>
                <c:pt idx="121">
                  <c:v>0.45287064935064997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D2-4346-BBC8-837C402B3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44480"/>
        <c:axId val="10344601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4-Quarter Moving Average Default Rate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Sheet1!$A$2:$A$123</c:f>
              <c:numCache>
                <c:formatCode>[$-409]mmm\-yy;@</c:formatCode>
                <c:ptCount val="122"/>
                <c:pt idx="0">
                  <c:v>31778</c:v>
                </c:pt>
                <c:pt idx="1">
                  <c:v>31868</c:v>
                </c:pt>
                <c:pt idx="2">
                  <c:v>31959</c:v>
                </c:pt>
                <c:pt idx="3">
                  <c:v>32051</c:v>
                </c:pt>
                <c:pt idx="4">
                  <c:v>32143</c:v>
                </c:pt>
                <c:pt idx="5">
                  <c:v>32234</c:v>
                </c:pt>
                <c:pt idx="6">
                  <c:v>32325</c:v>
                </c:pt>
                <c:pt idx="7">
                  <c:v>32417</c:v>
                </c:pt>
                <c:pt idx="8">
                  <c:v>32509</c:v>
                </c:pt>
                <c:pt idx="9">
                  <c:v>32599</c:v>
                </c:pt>
                <c:pt idx="10">
                  <c:v>32690</c:v>
                </c:pt>
                <c:pt idx="11">
                  <c:v>32782</c:v>
                </c:pt>
                <c:pt idx="12">
                  <c:v>32874</c:v>
                </c:pt>
                <c:pt idx="13">
                  <c:v>32964</c:v>
                </c:pt>
                <c:pt idx="14">
                  <c:v>33055</c:v>
                </c:pt>
                <c:pt idx="15">
                  <c:v>33147</c:v>
                </c:pt>
                <c:pt idx="16">
                  <c:v>33239</c:v>
                </c:pt>
                <c:pt idx="17">
                  <c:v>33329</c:v>
                </c:pt>
                <c:pt idx="18">
                  <c:v>33420</c:v>
                </c:pt>
                <c:pt idx="19">
                  <c:v>33512</c:v>
                </c:pt>
                <c:pt idx="20">
                  <c:v>33604</c:v>
                </c:pt>
                <c:pt idx="21">
                  <c:v>33695</c:v>
                </c:pt>
                <c:pt idx="22">
                  <c:v>33786</c:v>
                </c:pt>
                <c:pt idx="23">
                  <c:v>33878</c:v>
                </c:pt>
                <c:pt idx="24">
                  <c:v>33970</c:v>
                </c:pt>
                <c:pt idx="25">
                  <c:v>34060</c:v>
                </c:pt>
                <c:pt idx="26">
                  <c:v>34151</c:v>
                </c:pt>
                <c:pt idx="27">
                  <c:v>34243</c:v>
                </c:pt>
                <c:pt idx="28">
                  <c:v>34335</c:v>
                </c:pt>
                <c:pt idx="29">
                  <c:v>34425</c:v>
                </c:pt>
                <c:pt idx="30">
                  <c:v>34516</c:v>
                </c:pt>
                <c:pt idx="31">
                  <c:v>34608</c:v>
                </c:pt>
                <c:pt idx="32">
                  <c:v>34700</c:v>
                </c:pt>
                <c:pt idx="33">
                  <c:v>34790</c:v>
                </c:pt>
                <c:pt idx="34">
                  <c:v>34881</c:v>
                </c:pt>
                <c:pt idx="35">
                  <c:v>34973</c:v>
                </c:pt>
                <c:pt idx="36">
                  <c:v>35065</c:v>
                </c:pt>
                <c:pt idx="37">
                  <c:v>35156</c:v>
                </c:pt>
                <c:pt idx="38">
                  <c:v>35247</c:v>
                </c:pt>
                <c:pt idx="39">
                  <c:v>35339</c:v>
                </c:pt>
                <c:pt idx="40">
                  <c:v>35431</c:v>
                </c:pt>
                <c:pt idx="41">
                  <c:v>35521</c:v>
                </c:pt>
                <c:pt idx="42">
                  <c:v>35612</c:v>
                </c:pt>
                <c:pt idx="43">
                  <c:v>35704</c:v>
                </c:pt>
                <c:pt idx="44">
                  <c:v>35796</c:v>
                </c:pt>
                <c:pt idx="45">
                  <c:v>35886</c:v>
                </c:pt>
                <c:pt idx="46">
                  <c:v>35977</c:v>
                </c:pt>
                <c:pt idx="47">
                  <c:v>36069</c:v>
                </c:pt>
                <c:pt idx="48">
                  <c:v>36161</c:v>
                </c:pt>
                <c:pt idx="49">
                  <c:v>36251</c:v>
                </c:pt>
                <c:pt idx="50">
                  <c:v>36342</c:v>
                </c:pt>
                <c:pt idx="51">
                  <c:v>36434</c:v>
                </c:pt>
                <c:pt idx="52">
                  <c:v>36526</c:v>
                </c:pt>
                <c:pt idx="53">
                  <c:v>36617</c:v>
                </c:pt>
                <c:pt idx="54">
                  <c:v>36708</c:v>
                </c:pt>
                <c:pt idx="55">
                  <c:v>36800</c:v>
                </c:pt>
                <c:pt idx="56">
                  <c:v>36892</c:v>
                </c:pt>
                <c:pt idx="57">
                  <c:v>36982</c:v>
                </c:pt>
                <c:pt idx="58">
                  <c:v>37073</c:v>
                </c:pt>
                <c:pt idx="59">
                  <c:v>37165</c:v>
                </c:pt>
                <c:pt idx="60">
                  <c:v>37257</c:v>
                </c:pt>
                <c:pt idx="61">
                  <c:v>37347</c:v>
                </c:pt>
                <c:pt idx="62">
                  <c:v>37438</c:v>
                </c:pt>
                <c:pt idx="63">
                  <c:v>37530</c:v>
                </c:pt>
                <c:pt idx="64">
                  <c:v>37622</c:v>
                </c:pt>
                <c:pt idx="65">
                  <c:v>37712</c:v>
                </c:pt>
                <c:pt idx="66">
                  <c:v>37803</c:v>
                </c:pt>
                <c:pt idx="67">
                  <c:v>37895</c:v>
                </c:pt>
                <c:pt idx="68">
                  <c:v>37987</c:v>
                </c:pt>
                <c:pt idx="69">
                  <c:v>38078</c:v>
                </c:pt>
                <c:pt idx="70">
                  <c:v>38169</c:v>
                </c:pt>
                <c:pt idx="71">
                  <c:v>38261</c:v>
                </c:pt>
                <c:pt idx="72">
                  <c:v>38353</c:v>
                </c:pt>
                <c:pt idx="73">
                  <c:v>38443</c:v>
                </c:pt>
                <c:pt idx="74">
                  <c:v>38534</c:v>
                </c:pt>
                <c:pt idx="75">
                  <c:v>38626</c:v>
                </c:pt>
                <c:pt idx="76">
                  <c:v>38718</c:v>
                </c:pt>
                <c:pt idx="77">
                  <c:v>38808</c:v>
                </c:pt>
                <c:pt idx="78">
                  <c:v>38899</c:v>
                </c:pt>
                <c:pt idx="79">
                  <c:v>38991</c:v>
                </c:pt>
                <c:pt idx="80">
                  <c:v>39083</c:v>
                </c:pt>
                <c:pt idx="81">
                  <c:v>39173</c:v>
                </c:pt>
                <c:pt idx="82">
                  <c:v>39264</c:v>
                </c:pt>
                <c:pt idx="83">
                  <c:v>39356</c:v>
                </c:pt>
                <c:pt idx="84">
                  <c:v>39448</c:v>
                </c:pt>
                <c:pt idx="85">
                  <c:v>39539</c:v>
                </c:pt>
                <c:pt idx="86">
                  <c:v>39630</c:v>
                </c:pt>
                <c:pt idx="87">
                  <c:v>39722</c:v>
                </c:pt>
                <c:pt idx="88">
                  <c:v>39814</c:v>
                </c:pt>
                <c:pt idx="89">
                  <c:v>39904</c:v>
                </c:pt>
                <c:pt idx="90">
                  <c:v>39995</c:v>
                </c:pt>
                <c:pt idx="91">
                  <c:v>40087</c:v>
                </c:pt>
                <c:pt idx="92">
                  <c:v>40179</c:v>
                </c:pt>
                <c:pt idx="93">
                  <c:v>40269</c:v>
                </c:pt>
                <c:pt idx="94">
                  <c:v>40360</c:v>
                </c:pt>
                <c:pt idx="95">
                  <c:v>40452</c:v>
                </c:pt>
                <c:pt idx="96">
                  <c:v>40544</c:v>
                </c:pt>
                <c:pt idx="97">
                  <c:v>40634</c:v>
                </c:pt>
                <c:pt idx="98">
                  <c:v>40725</c:v>
                </c:pt>
                <c:pt idx="99">
                  <c:v>40817</c:v>
                </c:pt>
                <c:pt idx="100">
                  <c:v>40909</c:v>
                </c:pt>
                <c:pt idx="101">
                  <c:v>41000</c:v>
                </c:pt>
                <c:pt idx="102">
                  <c:v>41091</c:v>
                </c:pt>
                <c:pt idx="103">
                  <c:v>41183</c:v>
                </c:pt>
                <c:pt idx="104">
                  <c:v>41275</c:v>
                </c:pt>
                <c:pt idx="105">
                  <c:v>41365</c:v>
                </c:pt>
                <c:pt idx="106">
                  <c:v>41456</c:v>
                </c:pt>
                <c:pt idx="107">
                  <c:v>41548</c:v>
                </c:pt>
                <c:pt idx="108">
                  <c:v>41640</c:v>
                </c:pt>
                <c:pt idx="109">
                  <c:v>41730</c:v>
                </c:pt>
                <c:pt idx="110">
                  <c:v>41821</c:v>
                </c:pt>
                <c:pt idx="111">
                  <c:v>41913</c:v>
                </c:pt>
                <c:pt idx="112">
                  <c:v>42005</c:v>
                </c:pt>
                <c:pt idx="113">
                  <c:v>42095</c:v>
                </c:pt>
                <c:pt idx="114">
                  <c:v>42186</c:v>
                </c:pt>
                <c:pt idx="115">
                  <c:v>42278</c:v>
                </c:pt>
                <c:pt idx="116">
                  <c:v>42370</c:v>
                </c:pt>
                <c:pt idx="117">
                  <c:v>42461</c:v>
                </c:pt>
                <c:pt idx="118">
                  <c:v>42552</c:v>
                </c:pt>
                <c:pt idx="119">
                  <c:v>42644</c:v>
                </c:pt>
                <c:pt idx="120">
                  <c:v>42736</c:v>
                </c:pt>
                <c:pt idx="121">
                  <c:v>42826</c:v>
                </c:pt>
              </c:numCache>
            </c:numRef>
          </c:cat>
          <c:val>
            <c:numRef>
              <c:f>Sheet1!$C$2:$C$123</c:f>
              <c:numCache>
                <c:formatCode>General</c:formatCode>
                <c:ptCount val="122"/>
                <c:pt idx="9" formatCode="0.00%">
                  <c:v>2.4536075949367086E-2</c:v>
                </c:pt>
                <c:pt idx="10" formatCode="0.00%">
                  <c:v>2.1115151515151535E-2</c:v>
                </c:pt>
                <c:pt idx="11" formatCode="0.00%">
                  <c:v>3.465290697674421E-2</c:v>
                </c:pt>
                <c:pt idx="12" formatCode="0.00%">
                  <c:v>4.2866351752634035E-2</c:v>
                </c:pt>
                <c:pt idx="13" formatCode="0.00%">
                  <c:v>6.0124324324324331E-2</c:v>
                </c:pt>
                <c:pt idx="14" formatCode="0.00%">
                  <c:v>6.6124324324324329E-2</c:v>
                </c:pt>
                <c:pt idx="15" formatCode="0.00%">
                  <c:v>8.2000000000000003E-2</c:v>
                </c:pt>
                <c:pt idx="16" formatCode="0.00%">
                  <c:v>0.10138121546961326</c:v>
                </c:pt>
                <c:pt idx="17" formatCode="0.00%">
                  <c:v>0.12668508287292837</c:v>
                </c:pt>
                <c:pt idx="18" formatCode="0.00%">
                  <c:v>0.12730769230769234</c:v>
                </c:pt>
                <c:pt idx="19" formatCode="0.00%">
                  <c:v>0.1218131868131869</c:v>
                </c:pt>
                <c:pt idx="20" formatCode="0.00%">
                  <c:v>0.1030601092896176</c:v>
                </c:pt>
                <c:pt idx="21" formatCode="0.00%">
                  <c:v>7.347322404371591E-2</c:v>
                </c:pt>
                <c:pt idx="22" formatCode="0.00%">
                  <c:v>6.5232532751091768E-2</c:v>
                </c:pt>
                <c:pt idx="23" formatCode="0.00%">
                  <c:v>4.8382528127068183E-2</c:v>
                </c:pt>
                <c:pt idx="24" formatCode="0.00%">
                  <c:v>3.4020797546012276E-2</c:v>
                </c:pt>
                <c:pt idx="25" formatCode="0.00%">
                  <c:v>1.7129323001362821E-2</c:v>
                </c:pt>
                <c:pt idx="26" formatCode="0.00%">
                  <c:v>1.3852869637219919E-2</c:v>
                </c:pt>
                <c:pt idx="27" formatCode="0.00%">
                  <c:v>1.2211820110748851E-2</c:v>
                </c:pt>
                <c:pt idx="28" formatCode="0.00%">
                  <c:v>1.1047798559760295E-2</c:v>
                </c:pt>
                <c:pt idx="29" formatCode="0.00%">
                  <c:v>1.3516962503938659E-2</c:v>
                </c:pt>
                <c:pt idx="30" formatCode="0.00%">
                  <c:v>6.0141874462596705E-3</c:v>
                </c:pt>
                <c:pt idx="31" formatCode="0.00%">
                  <c:v>7.6347826086956526E-3</c:v>
                </c:pt>
                <c:pt idx="32" formatCode="0.00%">
                  <c:v>1.4531914893617021E-2</c:v>
                </c:pt>
                <c:pt idx="33" formatCode="0.00%">
                  <c:v>1.2424680851063829E-2</c:v>
                </c:pt>
                <c:pt idx="34" formatCode="0.00%">
                  <c:v>1.8524166666666689E-2</c:v>
                </c:pt>
                <c:pt idx="35" formatCode="0.00%">
                  <c:v>2.0885000000000022E-2</c:v>
                </c:pt>
                <c:pt idx="36" formatCode="0.00%">
                  <c:v>1.8963333333333356E-2</c:v>
                </c:pt>
                <c:pt idx="37" formatCode="0.00%">
                  <c:v>2.0079166666666693E-2</c:v>
                </c:pt>
                <c:pt idx="38" formatCode="0.00%">
                  <c:v>1.5786666666666681E-2</c:v>
                </c:pt>
                <c:pt idx="39" formatCode="0.00%">
                  <c:v>1.3570196078431372E-2</c:v>
                </c:pt>
                <c:pt idx="40" formatCode="0.00%">
                  <c:v>1.2308487084870853E-2</c:v>
                </c:pt>
                <c:pt idx="41" formatCode="0.00%">
                  <c:v>1.7512915129151294E-2</c:v>
                </c:pt>
                <c:pt idx="42" formatCode="0.00%">
                  <c:v>1.5062162162162173E-2</c:v>
                </c:pt>
                <c:pt idx="43" formatCode="0.00%">
                  <c:v>1.7358668341708541E-2</c:v>
                </c:pt>
                <c:pt idx="44" formatCode="0.00%">
                  <c:v>1.2530709600477058E-2</c:v>
                </c:pt>
                <c:pt idx="45" formatCode="0.00%">
                  <c:v>1.4077221228384019E-2</c:v>
                </c:pt>
                <c:pt idx="46" formatCode="0.00%">
                  <c:v>1.4090501319261234E-2</c:v>
                </c:pt>
                <c:pt idx="47" formatCode="0.00%">
                  <c:v>1.2866572703782027E-2</c:v>
                </c:pt>
                <c:pt idx="48" formatCode="0.00%">
                  <c:v>1.6033512352309345E-2</c:v>
                </c:pt>
                <c:pt idx="49" formatCode="0.00%">
                  <c:v>2.045744186046514E-2</c:v>
                </c:pt>
                <c:pt idx="50" formatCode="0.00%">
                  <c:v>3.3113911650485439E-2</c:v>
                </c:pt>
                <c:pt idx="51" formatCode="0.00%">
                  <c:v>3.8482918789463944E-2</c:v>
                </c:pt>
                <c:pt idx="52" formatCode="0.00%">
                  <c:v>4.1472920292033887E-2</c:v>
                </c:pt>
                <c:pt idx="53" formatCode="0.00%">
                  <c:v>4.2805482351206937E-2</c:v>
                </c:pt>
                <c:pt idx="54" formatCode="0.00%">
                  <c:v>4.5158979304280797E-2</c:v>
                </c:pt>
                <c:pt idx="55" formatCode="0.00%">
                  <c:v>4.274278455963984E-2</c:v>
                </c:pt>
                <c:pt idx="56" formatCode="0.00%">
                  <c:v>5.0702392642707705E-2</c:v>
                </c:pt>
                <c:pt idx="57" formatCode="0.00%">
                  <c:v>6.9569729201706523E-2</c:v>
                </c:pt>
                <c:pt idx="58" formatCode="0.00%">
                  <c:v>7.3651347299441949E-2</c:v>
                </c:pt>
                <c:pt idx="59" formatCode="0.00%">
                  <c:v>8.5556410916275749E-2</c:v>
                </c:pt>
                <c:pt idx="60" formatCode="0.00%">
                  <c:v>9.8012326656394505E-2</c:v>
                </c:pt>
                <c:pt idx="61" formatCode="0.00%">
                  <c:v>9.893469198703117E-2</c:v>
                </c:pt>
                <c:pt idx="62" formatCode="0.00%">
                  <c:v>0.11708520179372199</c:v>
                </c:pt>
                <c:pt idx="63" formatCode="0.00%">
                  <c:v>0.15008902077151334</c:v>
                </c:pt>
                <c:pt idx="64" formatCode="0.00%">
                  <c:v>0.1279524438573319</c:v>
                </c:pt>
                <c:pt idx="65" formatCode="0.00%">
                  <c:v>0.1136321565516331</c:v>
                </c:pt>
                <c:pt idx="66" formatCode="0.00%">
                  <c:v>9.7880241359134687E-2</c:v>
                </c:pt>
                <c:pt idx="67" formatCode="0.00%">
                  <c:v>6.3499265357457771E-2</c:v>
                </c:pt>
                <c:pt idx="68" formatCode="0.00%">
                  <c:v>4.66062800234558E-2</c:v>
                </c:pt>
                <c:pt idx="69" formatCode="0.00%">
                  <c:v>3.9607875802154566E-2</c:v>
                </c:pt>
                <c:pt idx="70" formatCode="0.00%">
                  <c:v>2.3826832581595094E-2</c:v>
                </c:pt>
                <c:pt idx="71" formatCode="0.00%">
                  <c:v>1.2679687002276238E-2</c:v>
                </c:pt>
                <c:pt idx="72" formatCode="0.00%">
                  <c:v>1.2459628657164297E-2</c:v>
                </c:pt>
                <c:pt idx="73" formatCode="0.00%">
                  <c:v>1.0826652082235121E-2</c:v>
                </c:pt>
                <c:pt idx="74" formatCode="0.00%">
                  <c:v>1.1064267539657203E-2</c:v>
                </c:pt>
                <c:pt idx="75" formatCode="0.00%">
                  <c:v>2.8679621848739498E-2</c:v>
                </c:pt>
                <c:pt idx="76" formatCode="0.00%">
                  <c:v>3.3749301025163138E-2</c:v>
                </c:pt>
                <c:pt idx="77" formatCode="0.00%">
                  <c:v>3.5568895975987239E-2</c:v>
                </c:pt>
                <c:pt idx="78" formatCode="0.00%">
                  <c:v>3.562078922040423E-2</c:v>
                </c:pt>
                <c:pt idx="79" formatCode="0.00%">
                  <c:v>1.7381522961803685E-2</c:v>
                </c:pt>
                <c:pt idx="80" formatCode="0.00%">
                  <c:v>7.6072745571658619E-3</c:v>
                </c:pt>
                <c:pt idx="81" formatCode="0.00%">
                  <c:v>5.1953915910964554E-3</c:v>
                </c:pt>
                <c:pt idx="82" formatCode="0.00%">
                  <c:v>5.596339614764214E-3</c:v>
                </c:pt>
                <c:pt idx="83" formatCode="0.00%">
                  <c:v>4.9712901387326735E-3</c:v>
                </c:pt>
                <c:pt idx="84" formatCode="0.00%">
                  <c:v>5.0892068904593735E-3</c:v>
                </c:pt>
                <c:pt idx="85" formatCode="0.00%">
                  <c:v>7.6328693242359138E-3</c:v>
                </c:pt>
                <c:pt idx="86" formatCode="0.00%">
                  <c:v>1.5629234397651157E-2</c:v>
                </c:pt>
                <c:pt idx="87" formatCode="0.00%">
                  <c:v>1.9548372170943327E-2</c:v>
                </c:pt>
                <c:pt idx="88" formatCode="0.00%">
                  <c:v>4.652911009165895E-2</c:v>
                </c:pt>
                <c:pt idx="89" formatCode="0.00%">
                  <c:v>8.00994896117041E-2</c:v>
                </c:pt>
                <c:pt idx="90" formatCode="0.00%">
                  <c:v>0.11123245229789593</c:v>
                </c:pt>
                <c:pt idx="91" formatCode="0.00%">
                  <c:v>0.11556820194346955</c:v>
                </c:pt>
                <c:pt idx="92" formatCode="0.00%">
                  <c:v>0.10744420705411876</c:v>
                </c:pt>
                <c:pt idx="93" formatCode="0.00%">
                  <c:v>7.2931963431046742E-2</c:v>
                </c:pt>
                <c:pt idx="94" formatCode="0.00%">
                  <c:v>3.6128664879615517E-2</c:v>
                </c:pt>
                <c:pt idx="95" formatCode="0.00%">
                  <c:v>3.179817658773209E-2</c:v>
                </c:pt>
                <c:pt idx="96" formatCode="0.00%">
                  <c:v>1.1304010927816993E-2</c:v>
                </c:pt>
                <c:pt idx="97" formatCode="0.00%">
                  <c:v>1.0888123135599953E-2</c:v>
                </c:pt>
                <c:pt idx="98" formatCode="0.00%">
                  <c:v>1.083333228744666E-2</c:v>
                </c:pt>
                <c:pt idx="99" formatCode="0.00%">
                  <c:v>1.119159614590152E-2</c:v>
                </c:pt>
                <c:pt idx="100" formatCode="0.00%">
                  <c:v>1.3260264355447245E-2</c:v>
                </c:pt>
                <c:pt idx="101" formatCode="0.00%">
                  <c:v>1.5498541424170471E-2</c:v>
                </c:pt>
                <c:pt idx="102" formatCode="0.00%">
                  <c:v>1.848100407378668E-2</c:v>
                </c:pt>
                <c:pt idx="103" formatCode="0.00%">
                  <c:v>1.5565657081161607E-2</c:v>
                </c:pt>
                <c:pt idx="104" formatCode="0.00%">
                  <c:v>1.6205625776762284E-2</c:v>
                </c:pt>
                <c:pt idx="105" formatCode="0.00%">
                  <c:v>1.4655241852360678E-2</c:v>
                </c:pt>
                <c:pt idx="106" formatCode="0.00%">
                  <c:v>1.2805917174017644E-2</c:v>
                </c:pt>
                <c:pt idx="107" formatCode="0.00%">
                  <c:v>1.4172754866523331E-2</c:v>
                </c:pt>
                <c:pt idx="108" formatCode="0.00%">
                  <c:v>1.0442999497524266E-2</c:v>
                </c:pt>
                <c:pt idx="109" formatCode="0.00%">
                  <c:v>8.9440844350431748E-3</c:v>
                </c:pt>
                <c:pt idx="110" formatCode="0.00%">
                  <c:v>2.1762169168095487E-2</c:v>
                </c:pt>
                <c:pt idx="111" formatCode="0.00%">
                  <c:v>2.1825387267827779E-2</c:v>
                </c:pt>
                <c:pt idx="112" formatCode="0.00%">
                  <c:v>2.1104142429253236E-2</c:v>
                </c:pt>
                <c:pt idx="113" formatCode="0.00%">
                  <c:v>3.1367211862825442E-2</c:v>
                </c:pt>
                <c:pt idx="114" formatCode="0.00%">
                  <c:v>1.9758348133661226E-2</c:v>
                </c:pt>
                <c:pt idx="115" formatCode="0.00%">
                  <c:v>2.3103423842937697E-2</c:v>
                </c:pt>
                <c:pt idx="116" formatCode="0.00%">
                  <c:v>2.8274898902698683E-2</c:v>
                </c:pt>
                <c:pt idx="117" formatCode="0.00%">
                  <c:v>2.5633077098343428E-2</c:v>
                </c:pt>
                <c:pt idx="118" formatCode="0.00%">
                  <c:v>4.4991903253262112E-2</c:v>
                </c:pt>
                <c:pt idx="119" formatCode="0.00%">
                  <c:v>4.3407250244059704E-2</c:v>
                </c:pt>
                <c:pt idx="120" formatCode="0.00%">
                  <c:v>4.1098359057184175E-2</c:v>
                </c:pt>
                <c:pt idx="121" formatCode="0.00%">
                  <c:v>3.8445383229522005E-2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D2-4346-BBC8-837C402B3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53440"/>
        <c:axId val="103447552"/>
      </c:lineChart>
      <c:dateAx>
        <c:axId val="10344448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3446016"/>
        <c:crosses val="autoZero"/>
        <c:auto val="1"/>
        <c:lblOffset val="100"/>
        <c:baseTimeUnit val="months"/>
        <c:majorUnit val="12"/>
        <c:majorTimeUnit val="months"/>
      </c:dateAx>
      <c:valAx>
        <c:axId val="103446016"/>
        <c:scaling>
          <c:orientation val="minMax"/>
          <c:min val="0.37000000000000038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3444480"/>
        <c:crosses val="autoZero"/>
        <c:crossBetween val="between"/>
        <c:majorUnit val="1.0000000000000005E-2"/>
      </c:valAx>
      <c:valAx>
        <c:axId val="10344755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3453440"/>
        <c:crosses val="max"/>
        <c:crossBetween val="between"/>
      </c:valAx>
      <c:dateAx>
        <c:axId val="103453440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one"/>
        <c:crossAx val="103447552"/>
        <c:crosses val="autoZero"/>
        <c:auto val="1"/>
        <c:lblOffset val="100"/>
        <c:baseTimeUnit val="months"/>
      </c:dateAx>
    </c:plotArea>
    <c:legend>
      <c:legendPos val="t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0.84466</cdr:x>
      <cdr:y>0.70391</cdr:y>
    </cdr:from>
    <cdr:to>
      <cdr:x>0.93923</cdr:x>
      <cdr:y>0.77837</cdr:y>
    </cdr:to>
    <cdr:sp macro="" textlink="">
      <cdr:nvSpPr>
        <cdr:cNvPr id="2" name="TextBox 18"/>
        <cdr:cNvSpPr txBox="1"/>
      </cdr:nvSpPr>
      <cdr:spPr>
        <a:xfrm xmlns:a="http://schemas.openxmlformats.org/drawingml/2006/main">
          <a:off x="6629400" y="3200400"/>
          <a:ext cx="74222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5pPr>
          <a:lvl6pPr marL="22860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6pPr>
          <a:lvl7pPr marL="27432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7pPr>
          <a:lvl8pPr marL="32004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8pPr>
          <a:lvl9pPr marL="36576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9pPr>
        </a:lstStyle>
        <a:p xmlns:a="http://schemas.openxmlformats.org/drawingml/2006/main">
          <a:pPr algn="ctr" defTabSz="914400" eaLnBrk="0" fontAlgn="base" hangingPunct="0">
            <a:spcBef>
              <a:spcPct val="0"/>
            </a:spcBef>
            <a:spcAft>
              <a:spcPct val="0"/>
            </a:spcAft>
          </a:pPr>
          <a:r>
            <a:rPr lang="en-US" sz="16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rPr>
            <a:t>CC/D</a:t>
          </a:r>
        </a:p>
      </cdr:txBody>
    </cdr:sp>
  </cdr:relSizeAnchor>
  <cdr:relSizeAnchor xmlns:cdr="http://schemas.openxmlformats.org/drawingml/2006/chartDrawing">
    <cdr:from>
      <cdr:x>0.48544</cdr:x>
      <cdr:y>0.39201</cdr:y>
    </cdr:from>
    <cdr:to>
      <cdr:x>0.56311</cdr:x>
      <cdr:y>0.46648</cdr:y>
    </cdr:to>
    <cdr:sp macro="" textlink="">
      <cdr:nvSpPr>
        <cdr:cNvPr id="3" name="TextBox 18"/>
        <cdr:cNvSpPr txBox="1"/>
      </cdr:nvSpPr>
      <cdr:spPr>
        <a:xfrm xmlns:a="http://schemas.openxmlformats.org/drawingml/2006/main">
          <a:off x="3810024" y="1782315"/>
          <a:ext cx="609601" cy="3385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5pPr>
          <a:lvl6pPr marL="22860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6pPr>
          <a:lvl7pPr marL="27432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7pPr>
          <a:lvl8pPr marL="32004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8pPr>
          <a:lvl9pPr marL="36576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9pPr>
        </a:lstStyle>
        <a:p xmlns:a="http://schemas.openxmlformats.org/drawingml/2006/main">
          <a:pPr algn="ctr" defTabSz="914400" eaLnBrk="0" fontAlgn="base" hangingPunct="0">
            <a:spcBef>
              <a:spcPct val="0"/>
            </a:spcBef>
            <a:spcAft>
              <a:spcPct val="0"/>
            </a:spcAft>
          </a:pPr>
          <a:r>
            <a:rPr lang="en-US" sz="16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rPr>
            <a:t>B</a:t>
          </a:r>
        </a:p>
      </cdr:txBody>
    </cdr:sp>
  </cdr:relSizeAnchor>
  <cdr:relSizeAnchor xmlns:cdr="http://schemas.openxmlformats.org/drawingml/2006/chartDrawing">
    <cdr:from>
      <cdr:x>0.12812</cdr:x>
      <cdr:y>0.39201</cdr:y>
    </cdr:from>
    <cdr:to>
      <cdr:x>0.20579</cdr:x>
      <cdr:y>0.46648</cdr:y>
    </cdr:to>
    <cdr:sp macro="" textlink="">
      <cdr:nvSpPr>
        <cdr:cNvPr id="4" name="TextBox 18"/>
        <cdr:cNvSpPr txBox="1"/>
      </cdr:nvSpPr>
      <cdr:spPr>
        <a:xfrm xmlns:a="http://schemas.openxmlformats.org/drawingml/2006/main">
          <a:off x="1005551" y="1782315"/>
          <a:ext cx="609601" cy="3385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5pPr>
          <a:lvl6pPr marL="22860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6pPr>
          <a:lvl7pPr marL="27432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7pPr>
          <a:lvl8pPr marL="32004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8pPr>
          <a:lvl9pPr marL="3657600" algn="l" defTabSz="914400" rtl="0" eaLnBrk="1" latinLnBrk="0" hangingPunct="1">
            <a:defRPr sz="3600" kern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defRPr>
          </a:lvl9pPr>
        </a:lstStyle>
        <a:p xmlns:a="http://schemas.openxmlformats.org/drawingml/2006/main">
          <a:pPr algn="ctr" defTabSz="914400" eaLnBrk="0" fontAlgn="base" hangingPunct="0">
            <a:spcBef>
              <a:spcPct val="0"/>
            </a:spcBef>
            <a:spcAft>
              <a:spcPct val="0"/>
            </a:spcAft>
          </a:pPr>
          <a:r>
            <a:rPr lang="en-US" sz="16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rPr>
            <a:t>B</a:t>
          </a:r>
        </a:p>
      </cdr:txBody>
    </cdr:sp>
  </cdr:relSizeAnchor>
  <cdr:relSizeAnchor xmlns:cdr="http://schemas.openxmlformats.org/drawingml/2006/chartDrawing">
    <cdr:from>
      <cdr:x>0.84466</cdr:x>
      <cdr:y>0.56983</cdr:y>
    </cdr:from>
    <cdr:to>
      <cdr:x>0.95146</cdr:x>
      <cdr:y>0.6443</cdr:y>
    </cdr:to>
    <cdr:sp macro="" textlink="">
      <cdr:nvSpPr>
        <cdr:cNvPr id="5" name="TextBox 18">
          <a:extLst xmlns:a="http://schemas.openxmlformats.org/drawingml/2006/main">
            <a:ext uri="{FF2B5EF4-FFF2-40B4-BE49-F238E27FC236}">
              <a16:creationId xmlns:a16="http://schemas.microsoft.com/office/drawing/2014/main" id="{B2C76536-9DD8-4C93-B62F-358ED2FC8127}"/>
            </a:ext>
          </a:extLst>
        </cdr:cNvPr>
        <cdr:cNvSpPr txBox="1"/>
      </cdr:nvSpPr>
      <cdr:spPr>
        <a:xfrm xmlns:a="http://schemas.openxmlformats.org/drawingml/2006/main">
          <a:off x="6629400" y="2590800"/>
          <a:ext cx="838231" cy="3385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0" fontAlgn="base" hangingPunct="0">
            <a:spcBef>
              <a:spcPct val="0"/>
            </a:spcBef>
            <a:spcAft>
              <a:spcPct val="0"/>
            </a:spcAft>
          </a:pPr>
          <a:r>
            <a:rPr lang="en-US" sz="16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rPr>
            <a:t>CCC/CC</a:t>
          </a:r>
        </a:p>
      </cdr:txBody>
    </cdr:sp>
  </cdr:relSizeAnchor>
  <cdr:relSizeAnchor xmlns:cdr="http://schemas.openxmlformats.org/drawingml/2006/chartDrawing">
    <cdr:from>
      <cdr:x>0.66474</cdr:x>
      <cdr:y>0.39201</cdr:y>
    </cdr:from>
    <cdr:to>
      <cdr:x>0.74241</cdr:x>
      <cdr:y>0.46648</cdr:y>
    </cdr:to>
    <cdr:sp macro="" textlink="">
      <cdr:nvSpPr>
        <cdr:cNvPr id="6" name="TextBox 18">
          <a:extLst xmlns:a="http://schemas.openxmlformats.org/drawingml/2006/main">
            <a:ext uri="{FF2B5EF4-FFF2-40B4-BE49-F238E27FC236}">
              <a16:creationId xmlns:a16="http://schemas.microsoft.com/office/drawing/2014/main" id="{B2C76536-9DD8-4C93-B62F-358ED2FC8127}"/>
            </a:ext>
          </a:extLst>
        </cdr:cNvPr>
        <cdr:cNvSpPr txBox="1"/>
      </cdr:nvSpPr>
      <cdr:spPr>
        <a:xfrm xmlns:a="http://schemas.openxmlformats.org/drawingml/2006/main">
          <a:off x="5217288" y="1782315"/>
          <a:ext cx="609601" cy="3385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0" fontAlgn="base" hangingPunct="0">
            <a:spcBef>
              <a:spcPct val="0"/>
            </a:spcBef>
            <a:spcAft>
              <a:spcPct val="0"/>
            </a:spcAft>
          </a:pPr>
          <a:r>
            <a:rPr lang="en-US" sz="16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rPr>
            <a:t>B</a:t>
          </a:r>
        </a:p>
      </cdr:txBody>
    </cdr:sp>
  </cdr:relSizeAnchor>
  <cdr:relSizeAnchor xmlns:cdr="http://schemas.openxmlformats.org/drawingml/2006/chartDrawing">
    <cdr:from>
      <cdr:x>0.30195</cdr:x>
      <cdr:y>0.39201</cdr:y>
    </cdr:from>
    <cdr:to>
      <cdr:x>0.37962</cdr:x>
      <cdr:y>0.46648</cdr:y>
    </cdr:to>
    <cdr:sp macro="" textlink="">
      <cdr:nvSpPr>
        <cdr:cNvPr id="7" name="TextBox 18">
          <a:extLst xmlns:a="http://schemas.openxmlformats.org/drawingml/2006/main">
            <a:ext uri="{FF2B5EF4-FFF2-40B4-BE49-F238E27FC236}">
              <a16:creationId xmlns:a16="http://schemas.microsoft.com/office/drawing/2014/main" id="{B2C76536-9DD8-4C93-B62F-358ED2FC8127}"/>
            </a:ext>
          </a:extLst>
        </cdr:cNvPr>
        <cdr:cNvSpPr txBox="1"/>
      </cdr:nvSpPr>
      <cdr:spPr>
        <a:xfrm xmlns:a="http://schemas.openxmlformats.org/drawingml/2006/main">
          <a:off x="2369916" y="1782315"/>
          <a:ext cx="609601" cy="3385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0" fontAlgn="base" hangingPunct="0">
            <a:spcBef>
              <a:spcPct val="0"/>
            </a:spcBef>
            <a:spcAft>
              <a:spcPct val="0"/>
            </a:spcAft>
          </a:pPr>
          <a:r>
            <a:rPr lang="en-US" sz="16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rPr>
            <a:t>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186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52" y="0"/>
            <a:ext cx="3038649" cy="465138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186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649" cy="463550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186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52" y="8832850"/>
            <a:ext cx="3038649" cy="463550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9178B361-39E5-4902-A994-743B2A85D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0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186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52" y="0"/>
            <a:ext cx="3038649" cy="465138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186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76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26"/>
            <a:ext cx="5140960" cy="4183063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649" cy="463550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186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52" y="8832850"/>
            <a:ext cx="3038649" cy="463550"/>
          </a:xfrm>
          <a:prstGeom prst="rect">
            <a:avLst/>
          </a:prstGeom>
          <a:ex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EA9D0DB-8D56-45E8-8A28-DE9A08AFC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4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EDD33-9882-428B-9F69-B4BA7C5D4692}" type="slidenum">
              <a:rPr lang="en-US" smtClean="0">
                <a:ea typeface="MS PGothic" pitchFamily="34" charset="-128"/>
              </a:rPr>
              <a:pPr/>
              <a:t>1</a:t>
            </a:fld>
            <a:endParaRPr lang="en-US">
              <a:ea typeface="MS PGothic" pitchFamily="34" charset="-128"/>
            </a:endParaRPr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6" tIns="46508" rIns="93016" bIns="46508" anchor="b"/>
          <a:lstStyle/>
          <a:p>
            <a:pPr algn="r"/>
            <a:fld id="{5AC90376-C473-4C51-9EBF-49892C41C8E0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6013" cy="3486150"/>
          </a:xfrm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416427"/>
            <a:ext cx="5608320" cy="4181475"/>
          </a:xfrm>
          <a:noFill/>
          <a:ln/>
        </p:spPr>
        <p:txBody>
          <a:bodyPr lIns="93016" tIns="46508" rIns="93016" bIns="46508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C98423-0A37-4E4B-ABCA-278A6E611D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D4CD47-128C-4C08-B9A9-583265A5E2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5" rIns="93168" bIns="46585" anchor="b"/>
          <a:lstStyle/>
          <a:p>
            <a:pPr algn="r" eaLnBrk="1" hangingPunct="1"/>
            <a:fld id="{5E8EF4AD-83BE-40BC-911E-6D68FBAC2928}" type="slidenum">
              <a:rPr lang="en-US" sz="1200">
                <a:latin typeface="Calibri" pitchFamily="34" charset="0"/>
              </a:rPr>
              <a:pPr algn="r"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416426"/>
            <a:ext cx="5606703" cy="4183063"/>
          </a:xfrm>
          <a:noFill/>
        </p:spPr>
        <p:txBody>
          <a:bodyPr lIns="93168" tIns="46585" rIns="93168" bIns="465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3968517" y="8831263"/>
            <a:ext cx="304026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6" tIns="46143" rIns="92286" bIns="46143" anchor="b"/>
          <a:lstStyle/>
          <a:p>
            <a:pPr algn="r" defTabSz="933450"/>
            <a:fld id="{3BED128F-EE36-4B9B-AB6B-23DFE0AA5721}" type="slidenum">
              <a:rPr lang="en-US" sz="1200"/>
              <a:pPr algn="r" defTabSz="933450"/>
              <a:t>15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79450"/>
            <a:ext cx="6230938" cy="35052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97" y="4419600"/>
            <a:ext cx="5202411" cy="42037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 txBox="1">
            <a:spLocks noGrp="1" noChangeArrowheads="1"/>
          </p:cNvSpPr>
          <p:nvPr/>
        </p:nvSpPr>
        <p:spPr bwMode="auto">
          <a:xfrm>
            <a:off x="3968517" y="8831263"/>
            <a:ext cx="304026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6" tIns="46143" rIns="92286" bIns="46143" anchor="b"/>
          <a:lstStyle/>
          <a:p>
            <a:pPr algn="r" defTabSz="933450"/>
            <a:fld id="{0CDFF447-015E-40FA-A3B9-35E6E1C61AAA}" type="slidenum">
              <a:rPr lang="en-US" sz="1200"/>
              <a:pPr algn="r" defTabSz="933450"/>
              <a:t>16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79450"/>
            <a:ext cx="6230938" cy="35052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96" y="4419600"/>
            <a:ext cx="5202411" cy="42037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D6ED0C-8F04-4DB0-A1E8-47FE9D0A638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F99949-A0EF-4265-828E-40B6C3F942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4" tIns="46142" rIns="92284" bIns="46142" anchor="b"/>
          <a:lstStyle/>
          <a:p>
            <a:pPr algn="r" defTabSz="908032"/>
            <a:fld id="{F9E3D368-D6AB-4FCA-9D5B-B445FDE545C0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08032"/>
              <a:t>21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7600" cy="34861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1475"/>
          </a:xfrm>
          <a:noFill/>
        </p:spPr>
        <p:txBody>
          <a:bodyPr/>
          <a:lstStyle/>
          <a:p>
            <a:pPr eaLnBrk="1" hangingPunct="1"/>
            <a:endParaRPr lang="en-A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078865-6DD7-45E9-BBCC-DFB61506EE1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F78C7-8F11-4A2F-91B5-E5C41899D1E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5" rIns="93168" bIns="46585" anchor="b"/>
          <a:lstStyle/>
          <a:p>
            <a:pPr algn="r" eaLnBrk="1" hangingPunct="1"/>
            <a:fld id="{F7A27C69-58B3-4034-82B4-9A94EE48C09B}" type="slidenum">
              <a:rPr lang="en-US" sz="1200">
                <a:latin typeface="Calibri" pitchFamily="34" charset="0"/>
              </a:rPr>
              <a:pPr algn="r" eaLnBrk="1" hangingPunct="1"/>
              <a:t>24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49" y="4416426"/>
            <a:ext cx="5606703" cy="4183063"/>
          </a:xfrm>
          <a:noFill/>
        </p:spPr>
        <p:txBody>
          <a:bodyPr lIns="93168" tIns="46585" rIns="93168" bIns="46585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E1370B-3730-4B70-9ABC-F6E8DE7769C0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27</a:t>
            </a:fld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6013" cy="34861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1475"/>
          </a:xfrm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889999-891A-4FA8-B97C-01E570E8416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8" tIns="46119" rIns="92238" bIns="46119" anchor="b"/>
          <a:lstStyle/>
          <a:p>
            <a:pPr algn="r" defTabSz="942869" eaLnBrk="1" hangingPunct="1"/>
            <a:fld id="{DA27FB7D-151B-448F-BA75-B28368B808DC}" type="slidenum">
              <a:rPr 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algn="r" defTabSz="942869" eaLnBrk="1" hangingPunct="1"/>
              <a:t>30</a:t>
            </a:fld>
            <a:endParaRPr lang="en-US" sz="12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38" tIns="46119" rIns="92238" bIns="46119"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971755" y="8831263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41" tIns="46120" rIns="92241" bIns="46120" anchor="b"/>
          <a:lstStyle/>
          <a:p>
            <a:pPr algn="r" defTabSz="926997"/>
            <a:fld id="{65A62C1C-FA75-4DF5-BEBC-CF356E860389}" type="slidenum">
              <a:rPr lang="en-US" sz="1200">
                <a:solidFill>
                  <a:srgbClr val="000000"/>
                </a:solidFill>
              </a:rPr>
              <a:pPr algn="r" defTabSz="926997"/>
              <a:t>31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79450"/>
            <a:ext cx="6230938" cy="35052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998" y="4416430"/>
            <a:ext cx="5202411" cy="4206875"/>
          </a:xfrm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75A3F-CD2B-4169-9E03-EF35E65611BD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6" tIns="46137" rIns="92276" bIns="46137" anchor="b"/>
          <a:lstStyle/>
          <a:p>
            <a:pPr algn="r" defTabSz="907948" eaLnBrk="1" fontAlgn="auto" hangingPunct="1">
              <a:spcBef>
                <a:spcPts val="0"/>
              </a:spcBef>
              <a:spcAft>
                <a:spcPts val="0"/>
              </a:spcAft>
            </a:pPr>
            <a:fld id="{47CDAE42-B957-404B-B879-A45093BCDCF1}" type="slidenum">
              <a:rPr lang="en-US" sz="1200">
                <a:solidFill>
                  <a:prstClr val="black"/>
                </a:solidFill>
                <a:latin typeface="Calibri"/>
              </a:rPr>
              <a:pPr algn="r" defTabSz="907948" eaLnBrk="1" fontAlgn="auto" hangingPunct="1"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B5E20C-CBD0-44E6-8FAD-4EC08813BF8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B3D4A8-FBF9-4496-80AD-AD44A40C8047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D6BDD5-2707-45DE-AA62-D231706231F7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24E71-CF4E-445D-94C0-31E9AD25AE43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F90462-BFE8-45A4-B8A5-28D399A85FC0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8621A3-5270-4B1A-BFA5-5965663D6FED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D71F0A-F66B-4867-8FD7-520EE563D25D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66A4B3-6712-4920-9C81-85891D0DCE88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6" tIns="46143" rIns="92286" bIns="46143" anchor="b"/>
          <a:lstStyle/>
          <a:p>
            <a:pPr algn="r" defTabSz="908050"/>
            <a:fld id="{64D55CB9-C03D-4FBA-A05B-E3055C6AFC36}" type="slidenum">
              <a:rPr lang="en-US" sz="1200">
                <a:latin typeface="Arial" pitchFamily="34" charset="0"/>
              </a:rPr>
              <a:pPr algn="r" defTabSz="908050"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196012" cy="34861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1475"/>
          </a:xfrm>
          <a:noFill/>
        </p:spPr>
        <p:txBody>
          <a:bodyPr/>
          <a:lstStyle/>
          <a:p>
            <a:pPr eaLnBrk="1" hangingPunct="1"/>
            <a:endParaRPr lang="en-A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70134" y="8831263"/>
            <a:ext cx="303864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6" tIns="46137" rIns="92276" bIns="46137" anchor="b"/>
          <a:lstStyle/>
          <a:p>
            <a:pPr algn="r" defTabSz="907948" fontAlgn="auto">
              <a:spcBef>
                <a:spcPts val="0"/>
              </a:spcBef>
              <a:spcAft>
                <a:spcPts val="0"/>
              </a:spcAft>
            </a:pPr>
            <a:fld id="{47CDAE42-B957-404B-B879-A45093BCDCF1}" type="slidenum">
              <a:rPr lang="en-US" sz="1200">
                <a:solidFill>
                  <a:prstClr val="black"/>
                </a:solidFill>
                <a:latin typeface="Calibri"/>
                <a:ea typeface="MS PGothic" pitchFamily="34" charset="-128"/>
              </a:rPr>
              <a:pPr algn="r" defTabSz="907948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sz="120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DDB1B-CC90-4391-B451-6E7A157BCB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45ADF6-045A-4275-B5CB-76E3835BDD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F32CD1-BC77-4C69-8A75-C6365B0D8B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9C584C-4593-4750-A31C-31BDAFFC71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7737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8777-5AD6-42BC-917F-06CA1519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F974-6452-4ED5-B19C-9903F129D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D62A-E134-492F-9FC4-B6C114580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0792-C3A5-482C-B5EE-63AAB9AFD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4687-DFAF-4FA2-8C3A-3D32EF5DD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FA3B-9DE7-4BB2-9791-5202716EE8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ABD8-D86A-4934-AD93-D7BCC34526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8449-2618-4524-A4BC-40CFC8B56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34F8B-ED18-49E6-AA5E-3D90622B43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stern_color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66400" y="6681502"/>
            <a:ext cx="1422400" cy="17649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838200"/>
            <a:ext cx="12192000" cy="0"/>
          </a:xfrm>
          <a:prstGeom prst="line">
            <a:avLst/>
          </a:prstGeom>
          <a:ln w="28575">
            <a:solidFill>
              <a:srgbClr val="570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8449-2618-4524-A4BC-40CFC8B56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250-563B-4971-B731-F204D6AAED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8449-2618-4524-A4BC-40CFC8B56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8449-2618-4524-A4BC-40CFC8B56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8449-2618-4524-A4BC-40CFC8B56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8449-2618-4524-A4BC-40CFC8B56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8449-2618-4524-A4BC-40CFC8B56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79B0-4EAE-4DD1-9959-52B05DD595AD}" type="datetime1">
              <a:rPr lang="en-US">
                <a:solidFill>
                  <a:prstClr val="black"/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2E6C-42D5-44B6-89CD-AFB68668804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38200"/>
            <a:ext cx="12192000" cy="0"/>
          </a:xfrm>
          <a:prstGeom prst="line">
            <a:avLst/>
          </a:prstGeom>
          <a:ln w="28575">
            <a:solidFill>
              <a:srgbClr val="570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8420-6C26-445A-B31B-FA82CB8F08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38200"/>
            <a:ext cx="12192000" cy="0"/>
          </a:xfrm>
          <a:prstGeom prst="line">
            <a:avLst/>
          </a:prstGeom>
          <a:ln w="28575">
            <a:solidFill>
              <a:srgbClr val="570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E8E5-733E-434E-A9E3-B80F3963245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E44E-B0B9-4042-82D4-F1E988697C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38200"/>
            <a:ext cx="12192000" cy="0"/>
          </a:xfrm>
          <a:prstGeom prst="line">
            <a:avLst/>
          </a:prstGeom>
          <a:ln w="28575">
            <a:solidFill>
              <a:srgbClr val="570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825A-F928-4A30-BDF1-1E0854BFED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ABD8-D86A-4934-AD93-D7BCC34526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FA3B-9DE7-4BB2-9791-5202716EE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1F87-507C-45C2-891C-D9FCE7099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689E-06C6-4EEB-AAAA-0B4720EC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ABD8-D86A-4934-AD93-D7BCC3452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825A-F928-4A30-BDF1-1E0854BFE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32DD-3A66-44BB-AFE4-069B297C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5490-9A14-4179-A9FD-B6B5A9E44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06680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  <a:extLst/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1" hangingPunct="1">
              <a:defRPr/>
            </a:pPr>
            <a:fld id="{DCE6DF0F-3221-4B47-80C9-735345986731}" type="datetime1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11/7/2017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 eaLnBrk="1" hangingPunct="1">
              <a:defRPr/>
            </a:pPr>
            <a:fld id="{D5FA8FF8-3897-488D-8BB2-377867C25918}" type="slidenum">
              <a:rPr lang="en-US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6400" y="6681502"/>
            <a:ext cx="1422400" cy="176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CF32B300-4991-4A3B-85BF-EFCF7A12CB63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6400" y="6681502"/>
            <a:ext cx="1422400" cy="176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82E44E-B0B9-4042-82D4-F1E988697C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80347" y="6667500"/>
            <a:ext cx="1577787" cy="190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3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CF32B300-4991-4A3B-85BF-EFCF7A12CB63}" type="slidenum">
              <a:rPr lang="en-US">
                <a:solidFill>
                  <a:srgbClr val="000000"/>
                </a:solidFill>
                <a:latin typeface="Arial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6400" y="6681502"/>
            <a:ext cx="1422400" cy="176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3CC3C7-A5DA-4FBC-A969-596EA0DA4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stern_color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64800" y="6673182"/>
            <a:ext cx="1489456" cy="184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16C63-8079-42C8-A377-BBBA23CAD2CE}" type="slidenum">
              <a:rPr lang="en-US" smtClean="0">
                <a:ea typeface="MS PGothic" pitchFamily="34" charset="-128"/>
              </a:rPr>
              <a:pPr/>
              <a:t>1</a:t>
            </a:fld>
            <a:endParaRPr lang="en-US">
              <a:ea typeface="MS PGothic" pitchFamily="34" charset="-128"/>
            </a:endParaRPr>
          </a:p>
        </p:txBody>
      </p:sp>
      <p:sp>
        <p:nvSpPr>
          <p:cNvPr id="11267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C5CF586-DDE4-49DE-8209-2C6C935DD961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11268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A21EB70-00D2-41EE-9BF4-07CF35D45B7D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5697B84-DF9A-4053-8EC4-DF73BC4B6FBF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1485900" y="-30163"/>
            <a:ext cx="9221788" cy="691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-152400" y="-63500"/>
            <a:ext cx="12420600" cy="6934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273" name="Rectangle 160"/>
          <p:cNvSpPr>
            <a:spLocks noChangeArrowheads="1"/>
          </p:cNvSpPr>
          <p:nvPr/>
        </p:nvSpPr>
        <p:spPr bwMode="auto">
          <a:xfrm>
            <a:off x="8661400" y="4149726"/>
            <a:ext cx="17414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274" name="Rectangle 161"/>
          <p:cNvSpPr>
            <a:spLocks noChangeArrowheads="1"/>
          </p:cNvSpPr>
          <p:nvPr/>
        </p:nvSpPr>
        <p:spPr bwMode="auto">
          <a:xfrm>
            <a:off x="8768728" y="3657600"/>
            <a:ext cx="15141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Dr. Edward Altman</a:t>
            </a:r>
            <a:endParaRPr lang="en-US" sz="2400" dirty="0"/>
          </a:p>
        </p:txBody>
      </p:sp>
      <p:sp>
        <p:nvSpPr>
          <p:cNvPr id="11275" name="Rectangle 163"/>
          <p:cNvSpPr>
            <a:spLocks noChangeArrowheads="1"/>
          </p:cNvSpPr>
          <p:nvPr/>
        </p:nvSpPr>
        <p:spPr bwMode="auto">
          <a:xfrm>
            <a:off x="8219120" y="3886200"/>
            <a:ext cx="21672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i="1" dirty="0">
                <a:solidFill>
                  <a:srgbClr val="FFFFFF"/>
                </a:solidFill>
              </a:rPr>
              <a:t>NYU Stern School of Business</a:t>
            </a:r>
            <a:endParaRPr lang="en-US" sz="2400" dirty="0"/>
          </a:p>
        </p:txBody>
      </p:sp>
      <p:sp>
        <p:nvSpPr>
          <p:cNvPr id="11276" name="Line 164"/>
          <p:cNvSpPr>
            <a:spLocks noChangeShapeType="1"/>
          </p:cNvSpPr>
          <p:nvPr/>
        </p:nvSpPr>
        <p:spPr bwMode="auto">
          <a:xfrm flipH="1">
            <a:off x="8229601" y="3505200"/>
            <a:ext cx="1998663" cy="1588"/>
          </a:xfrm>
          <a:prstGeom prst="line">
            <a:avLst/>
          </a:prstGeom>
          <a:noFill/>
          <a:ln w="19050" cmpd="sng">
            <a:solidFill>
              <a:srgbClr val="5706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Rectangle 165"/>
          <p:cNvSpPr>
            <a:spLocks noChangeArrowheads="1"/>
          </p:cNvSpPr>
          <p:nvPr/>
        </p:nvSpPr>
        <p:spPr bwMode="auto">
          <a:xfrm>
            <a:off x="4097338" y="1066800"/>
            <a:ext cx="61531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278" name="Rectangle 166"/>
          <p:cNvSpPr>
            <a:spLocks noChangeArrowheads="1"/>
          </p:cNvSpPr>
          <p:nvPr/>
        </p:nvSpPr>
        <p:spPr bwMode="auto">
          <a:xfrm>
            <a:off x="4192588" y="2052638"/>
            <a:ext cx="493871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280" name="Line 171"/>
          <p:cNvSpPr>
            <a:spLocks noChangeShapeType="1"/>
          </p:cNvSpPr>
          <p:nvPr/>
        </p:nvSpPr>
        <p:spPr bwMode="auto">
          <a:xfrm flipH="1">
            <a:off x="4114801" y="3505200"/>
            <a:ext cx="3838575" cy="0"/>
          </a:xfrm>
          <a:prstGeom prst="line">
            <a:avLst/>
          </a:prstGeom>
          <a:noFill/>
          <a:ln w="19050" cmpd="sng">
            <a:solidFill>
              <a:srgbClr val="5706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Rectangle 2"/>
          <p:cNvSpPr txBox="1">
            <a:spLocks noChangeArrowheads="1"/>
          </p:cNvSpPr>
          <p:nvPr/>
        </p:nvSpPr>
        <p:spPr>
          <a:xfrm>
            <a:off x="4114800" y="1524000"/>
            <a:ext cx="6096000" cy="2209800"/>
          </a:xfrm>
          <a:prstGeom prst="rect">
            <a:avLst/>
          </a:prstGeom>
        </p:spPr>
        <p:txBody>
          <a:bodyPr anchor="ctr"/>
          <a:lstStyle/>
          <a:p>
            <a:pPr lvl="0"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Credit Cycle Outlook and the Altman </a:t>
            </a:r>
            <a:r>
              <a:rPr lang="en-US" sz="3200" b="1">
                <a:solidFill>
                  <a:schemeClr val="bg1"/>
                </a:solidFill>
              </a:rPr>
              <a:t>Z-Score Models </a:t>
            </a:r>
            <a:r>
              <a:rPr lang="en-US" sz="3200" b="1" dirty="0">
                <a:solidFill>
                  <a:schemeClr val="bg1"/>
                </a:solidFill>
              </a:rPr>
              <a:t>After 50 Years</a:t>
            </a:r>
            <a:endParaRPr lang="en-US" sz="3200" b="1" kern="0" dirty="0">
              <a:solidFill>
                <a:schemeClr val="bg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173" name="Text Box 173"/>
          <p:cNvSpPr txBox="1">
            <a:spLocks noChangeArrowheads="1"/>
          </p:cNvSpPr>
          <p:nvPr/>
        </p:nvSpPr>
        <p:spPr bwMode="auto">
          <a:xfrm>
            <a:off x="4191000" y="4648200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16º </a:t>
            </a:r>
            <a:r>
              <a:rPr lang="en-US" sz="1600" dirty="0" err="1">
                <a:solidFill>
                  <a:schemeClr val="bg1"/>
                </a:solidFill>
              </a:rPr>
              <a:t>Congreso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Riesgo</a:t>
            </a:r>
            <a:r>
              <a:rPr lang="en-US" sz="1600" dirty="0">
                <a:solidFill>
                  <a:schemeClr val="bg1"/>
                </a:solidFill>
              </a:rPr>
              <a:t> Financier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Asobancaria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Cartagena, Columbia</a:t>
            </a:r>
          </a:p>
          <a:p>
            <a:r>
              <a:rPr lang="en-US" sz="1600" dirty="0">
                <a:solidFill>
                  <a:schemeClr val="bg1"/>
                </a:solidFill>
              </a:rPr>
              <a:t>November 16,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8381" y="-53975"/>
            <a:ext cx="2514600" cy="6934200"/>
          </a:xfrm>
          <a:prstGeom prst="rect">
            <a:avLst/>
          </a:prstGeom>
          <a:solidFill>
            <a:srgbClr val="57068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91000" y="1676400"/>
            <a:ext cx="6096000" cy="0"/>
          </a:xfrm>
          <a:prstGeom prst="line">
            <a:avLst/>
          </a:prstGeom>
          <a:ln w="28575" cmpd="sng"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tern_black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6467182"/>
            <a:ext cx="2514600" cy="390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1C9B2B-11CD-4139-AD6B-37B4BDE6C09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685800"/>
          </a:xfrm>
        </p:spPr>
        <p:txBody>
          <a:bodyPr/>
          <a:lstStyle/>
          <a:p>
            <a:pPr algn="l"/>
            <a:r>
              <a:rPr lang="en-US" altLang="ja-JP" sz="2800" b="1" dirty="0"/>
              <a:t>Z-Score Component Definitions and Weightings</a:t>
            </a:r>
            <a:endParaRPr lang="en-US" sz="2800" b="1" dirty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9812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Variable		</a:t>
            </a:r>
            <a:r>
              <a:rPr lang="en-US" sz="2400"/>
              <a:t>       </a:t>
            </a:r>
            <a:r>
              <a:rPr lang="en-US" sz="2400" u="sng"/>
              <a:t>Definition		Weighting Factor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1 </a:t>
            </a:r>
            <a:r>
              <a:rPr lang="en-US" sz="2000"/>
              <a:t>		    	     Working Capital		1.2</a:t>
            </a:r>
          </a:p>
          <a:p>
            <a:pPr>
              <a:spcBef>
                <a:spcPct val="50000"/>
              </a:spcBef>
            </a:pPr>
            <a:r>
              <a:rPr lang="en-US" sz="2000"/>
              <a:t>			          Total Assets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2</a:t>
            </a:r>
            <a:r>
              <a:rPr lang="en-US" sz="2000"/>
              <a:t>			     Retained Earnings		1.4</a:t>
            </a:r>
          </a:p>
          <a:p>
            <a:pPr>
              <a:spcBef>
                <a:spcPct val="50000"/>
              </a:spcBef>
            </a:pPr>
            <a:r>
              <a:rPr lang="en-US" sz="2000"/>
              <a:t>			          Total Assets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3</a:t>
            </a:r>
            <a:r>
              <a:rPr lang="en-US" sz="2000"/>
              <a:t>			               EBIT			3.3</a:t>
            </a:r>
          </a:p>
          <a:p>
            <a:pPr>
              <a:spcBef>
                <a:spcPct val="50000"/>
              </a:spcBef>
            </a:pPr>
            <a:r>
              <a:rPr lang="en-US" sz="2000"/>
              <a:t>			          Total Assets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4</a:t>
            </a:r>
            <a:r>
              <a:rPr lang="en-US" sz="2000"/>
              <a:t>		                Market Value of Equity		0.6</a:t>
            </a:r>
          </a:p>
          <a:p>
            <a:pPr>
              <a:spcBef>
                <a:spcPct val="50000"/>
              </a:spcBef>
            </a:pPr>
            <a:r>
              <a:rPr lang="en-US" sz="2000"/>
              <a:t>		          Book Value of Total Liabilities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5</a:t>
            </a:r>
            <a:r>
              <a:rPr lang="en-US" sz="2000"/>
              <a:t>			                Sales			1.0</a:t>
            </a:r>
          </a:p>
          <a:p>
            <a:pPr>
              <a:spcBef>
                <a:spcPct val="50000"/>
              </a:spcBef>
            </a:pPr>
            <a:r>
              <a:rPr lang="en-US" sz="2000"/>
              <a:t>			           Total Assets</a:t>
            </a:r>
            <a:endParaRPr lang="en-US" sz="2000" u="sng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953000" y="2514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4953000" y="3429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5181600" y="42672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343400" y="51816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5181600" y="61722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2362200" y="3200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2590800" y="3200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>
            <a:off x="2819400" y="3200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3048000" y="32004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2362200" y="4114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>
            <a:off x="2590800" y="4114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3048000" y="2286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>
            <a:off x="2819400" y="2286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>
            <a:off x="2590800" y="2286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2362200" y="22860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>
            <a:off x="2819400" y="4114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>
            <a:off x="3048000" y="41148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>
            <a:off x="3048000" y="5029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3"/>
          <p:cNvSpPr>
            <a:spLocks noChangeShapeType="1"/>
          </p:cNvSpPr>
          <p:nvPr/>
        </p:nvSpPr>
        <p:spPr bwMode="auto">
          <a:xfrm>
            <a:off x="2819400" y="5029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>
            <a:off x="2590800" y="5029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5"/>
          <p:cNvSpPr>
            <a:spLocks noChangeShapeType="1"/>
          </p:cNvSpPr>
          <p:nvPr/>
        </p:nvSpPr>
        <p:spPr bwMode="auto">
          <a:xfrm>
            <a:off x="2362200" y="5029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6"/>
          <p:cNvSpPr>
            <a:spLocks noChangeShapeType="1"/>
          </p:cNvSpPr>
          <p:nvPr/>
        </p:nvSpPr>
        <p:spPr bwMode="auto">
          <a:xfrm>
            <a:off x="3048000" y="5943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7"/>
          <p:cNvSpPr>
            <a:spLocks noChangeShapeType="1"/>
          </p:cNvSpPr>
          <p:nvPr/>
        </p:nvSpPr>
        <p:spPr bwMode="auto">
          <a:xfrm>
            <a:off x="2819400" y="5943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>
            <a:off x="2590800" y="5943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29"/>
          <p:cNvSpPr>
            <a:spLocks noChangeShapeType="1"/>
          </p:cNvSpPr>
          <p:nvPr/>
        </p:nvSpPr>
        <p:spPr bwMode="auto">
          <a:xfrm>
            <a:off x="2362200" y="59436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FCAE90-E743-452A-93D3-21B52E6EF1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7772400" cy="609600"/>
          </a:xfrm>
        </p:spPr>
        <p:txBody>
          <a:bodyPr/>
          <a:lstStyle/>
          <a:p>
            <a:pPr algn="l"/>
            <a:r>
              <a:rPr lang="en-US" sz="3200" b="1" dirty="0"/>
              <a:t>Zones of Discrimination:</a:t>
            </a:r>
            <a:br>
              <a:rPr lang="en-US" sz="3200" b="1" dirty="0"/>
            </a:br>
            <a:r>
              <a:rPr lang="en-US" sz="3200" b="1" dirty="0"/>
              <a:t>Original Z - Score Model (1968)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1509" name="Text Box 1028"/>
          <p:cNvSpPr txBox="1">
            <a:spLocks noChangeArrowheads="1"/>
          </p:cNvSpPr>
          <p:nvPr/>
        </p:nvSpPr>
        <p:spPr bwMode="auto">
          <a:xfrm>
            <a:off x="1828800" y="1905001"/>
            <a:ext cx="8229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            </a:t>
            </a:r>
            <a:r>
              <a:rPr lang="en-US" sz="3200" b="1"/>
              <a:t>Z &gt; 2.99 - </a:t>
            </a:r>
            <a:r>
              <a:rPr lang="ja-JP" altLang="en-US" sz="3200" b="1"/>
              <a:t>“</a:t>
            </a:r>
            <a:r>
              <a:rPr lang="en-US" altLang="ja-JP" sz="3200" b="1"/>
              <a:t>Safe</a:t>
            </a:r>
            <a:r>
              <a:rPr lang="ja-JP" altLang="en-US" sz="3200" b="1"/>
              <a:t>”</a:t>
            </a:r>
            <a:r>
              <a:rPr lang="en-US" altLang="ja-JP" sz="3200" b="1"/>
              <a:t> Zone</a:t>
            </a:r>
          </a:p>
          <a:p>
            <a:pPr algn="ctr">
              <a:spcBef>
                <a:spcPct val="50000"/>
              </a:spcBef>
            </a:pPr>
            <a:r>
              <a:rPr lang="en-US" sz="3200" b="1"/>
              <a:t>1.8 &lt; Z &lt; 2.99 - </a:t>
            </a:r>
            <a:r>
              <a:rPr lang="ja-JP" altLang="en-US" sz="3200" b="1"/>
              <a:t>“</a:t>
            </a:r>
            <a:r>
              <a:rPr lang="en-US" altLang="ja-JP" sz="3200" b="1"/>
              <a:t>Grey</a:t>
            </a:r>
            <a:r>
              <a:rPr lang="ja-JP" altLang="en-US" sz="3200" b="1"/>
              <a:t>”</a:t>
            </a:r>
            <a:r>
              <a:rPr lang="en-US" altLang="ja-JP" sz="3200" b="1"/>
              <a:t> Zone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	     </a:t>
            </a:r>
            <a:r>
              <a:rPr lang="en-US" sz="3200" b="1"/>
              <a:t>Z &lt; 1.80 - </a:t>
            </a:r>
            <a:r>
              <a:rPr lang="ja-JP" altLang="en-US" sz="3200" b="1"/>
              <a:t>“</a:t>
            </a:r>
            <a:r>
              <a:rPr lang="en-US" altLang="ja-JP" sz="3200" b="1"/>
              <a:t>Distress</a:t>
            </a:r>
            <a:r>
              <a:rPr lang="ja-JP" altLang="en-US" sz="3200" b="1"/>
              <a:t>”</a:t>
            </a:r>
            <a:r>
              <a:rPr lang="en-US" altLang="ja-JP" sz="3200" b="1"/>
              <a:t> Zone</a:t>
            </a:r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endParaRPr lang="en-US" sz="3200" baseline="-25000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352800" y="1981200"/>
            <a:ext cx="5867400" cy="685800"/>
          </a:xfrm>
          <a:prstGeom prst="rect">
            <a:avLst/>
          </a:prstGeom>
          <a:solidFill>
            <a:srgbClr val="00CC00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352800" y="2667000"/>
            <a:ext cx="5867400" cy="685800"/>
          </a:xfrm>
          <a:prstGeom prst="rect">
            <a:avLst/>
          </a:prstGeom>
          <a:solidFill>
            <a:srgbClr val="D9D9D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3352800" y="3352800"/>
            <a:ext cx="5867400" cy="685800"/>
          </a:xfrm>
          <a:prstGeom prst="rect">
            <a:avLst/>
          </a:prstGeom>
          <a:solidFill>
            <a:srgbClr val="FF0000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762000"/>
          </a:xfrm>
        </p:spPr>
        <p:txBody>
          <a:bodyPr/>
          <a:lstStyle/>
          <a:p>
            <a:pPr algn="l"/>
            <a:r>
              <a:rPr lang="en-US" sz="3600" b="1" dirty="0">
                <a:cs typeface="Times New Roman" pitchFamily="18" charset="0"/>
              </a:rPr>
              <a:t>Time Series Impact On Corporate </a:t>
            </a:r>
            <a:br>
              <a:rPr lang="en-US" sz="3600" b="1" dirty="0">
                <a:cs typeface="Times New Roman" pitchFamily="18" charset="0"/>
              </a:rPr>
            </a:br>
            <a:r>
              <a:rPr lang="en-US" sz="3600" b="1" dirty="0">
                <a:cs typeface="Times New Roman" pitchFamily="18" charset="0"/>
              </a:rPr>
              <a:t>Z-Scores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B6C778-09F7-44F1-BB81-BB66021BCCB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362200" y="1905000"/>
            <a:ext cx="7848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/>
              <a:t>• Credit Risk Migration</a:t>
            </a:r>
          </a:p>
          <a:p>
            <a:r>
              <a:rPr lang="en-US" sz="3400"/>
              <a:t>	- Greater Use of Leverage</a:t>
            </a:r>
          </a:p>
          <a:p>
            <a:r>
              <a:rPr lang="en-US" sz="3400"/>
              <a:t>	- Impact of HY Bond &amp; LL Markets</a:t>
            </a:r>
          </a:p>
          <a:p>
            <a:r>
              <a:rPr lang="en-US" sz="3400"/>
              <a:t>	- Global Competition</a:t>
            </a:r>
          </a:p>
          <a:p>
            <a:r>
              <a:rPr lang="en-US" sz="3400"/>
              <a:t>	- More and Larger Bankruptcies</a:t>
            </a:r>
          </a:p>
          <a:p>
            <a:endParaRPr lang="en-US" sz="3400"/>
          </a:p>
          <a:p>
            <a:r>
              <a:rPr lang="en-US" sz="3400"/>
              <a:t>•  Increased Type II Error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E1625C-6A45-40E7-8873-A59D9B4548A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55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</p:spPr>
        <p:txBody>
          <a:bodyPr/>
          <a:lstStyle/>
          <a:p>
            <a:pPr algn="l"/>
            <a:r>
              <a:rPr lang="en-US" sz="3200" b="1" dirty="0"/>
              <a:t>Estimating Probability of Default (PD) and Probability of Loss Given Defaults (LGD)</a:t>
            </a:r>
          </a:p>
        </p:txBody>
      </p:sp>
      <p:sp>
        <p:nvSpPr>
          <p:cNvPr id="7577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772400" cy="510540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u="sng" dirty="0">
                <a:ea typeface="+mn-ea"/>
                <a:cs typeface="+mn-cs"/>
              </a:rPr>
              <a:t>Method #1</a:t>
            </a: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Credit scores on new or existing debt</a:t>
            </a: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Bond rating equivalents on new issues (Mortality) or existing issues (Rating Agency Cumulative Defaults)</a:t>
            </a: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Utilizing mortality or cumulative default rates to estimate marginal and cumulative defaults</a:t>
            </a: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Estimating Default Recoveries and Probability of Loss</a:t>
            </a:r>
          </a:p>
          <a:p>
            <a:pPr>
              <a:lnSpc>
                <a:spcPct val="130000"/>
              </a:lnSpc>
              <a:defRPr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US" sz="2400" u="sng" dirty="0">
                <a:ea typeface="+mn-ea"/>
                <a:cs typeface="+mn-cs"/>
              </a:rPr>
              <a:t>Method #2</a:t>
            </a: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Credit scores on new or existing debt</a:t>
            </a: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Direct estimation of the probability of default</a:t>
            </a:r>
          </a:p>
          <a:p>
            <a:pPr>
              <a:defRPr/>
            </a:pPr>
            <a:r>
              <a:rPr lang="en-US" sz="2400" dirty="0">
                <a:ea typeface="+mn-ea"/>
                <a:cs typeface="+mn-cs"/>
              </a:rPr>
              <a:t>Based on PDs, assign a rating</a:t>
            </a: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2209800" y="4114801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or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2133600" y="1143000"/>
            <a:ext cx="7924800" cy="2971800"/>
          </a:xfrm>
          <a:prstGeom prst="rect">
            <a:avLst/>
          </a:prstGeom>
          <a:solidFill>
            <a:srgbClr val="00CC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2133600" y="4648200"/>
            <a:ext cx="7924800" cy="1981200"/>
          </a:xfrm>
          <a:prstGeom prst="rect">
            <a:avLst/>
          </a:prstGeom>
          <a:solidFill>
            <a:srgbClr val="00CCFF">
              <a:alpha val="1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31ADFD-79CA-4939-BE20-EC4D53BE899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7772400" cy="914400"/>
          </a:xfrm>
        </p:spPr>
        <p:txBody>
          <a:bodyPr/>
          <a:lstStyle/>
          <a:p>
            <a:pPr algn="l"/>
            <a:r>
              <a:rPr lang="en-US" sz="2800" b="1" dirty="0"/>
              <a:t>Median Z-Score by S&amp;P Bond Rating for U.S. Manufacturing Firms: 1992 - 2013</a:t>
            </a:r>
          </a:p>
        </p:txBody>
      </p:sp>
      <p:sp>
        <p:nvSpPr>
          <p:cNvPr id="31749" name="Text Box 26"/>
          <p:cNvSpPr txBox="1">
            <a:spLocks noChangeArrowheads="1"/>
          </p:cNvSpPr>
          <p:nvPr/>
        </p:nvSpPr>
        <p:spPr bwMode="auto">
          <a:xfrm>
            <a:off x="1905001" y="5943601"/>
            <a:ext cx="8247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Sources: Compustat Database, mainly S&amp;P 500 firms, compilation by NYU Salomon Center, Stern School of Business.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0" y="1447800"/>
          <a:ext cx="7772400" cy="3711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9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Rating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2013 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(No.)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2004-2010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1996-2001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1992-1995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AAA/AA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4.13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(15)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4.18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6.20*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4.80*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4.00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(64)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3.71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4.22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3.87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BBB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3.01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(131)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3.26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3.74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2.75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9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BB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2.69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(119)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2.48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2.81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2.25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9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1.66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(80)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1.74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1.80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1.87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9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CCC/CC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0.23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(3)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0.46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0.33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0.40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9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0.01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(33)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-0.04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-0.20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0.05</a:t>
                      </a:r>
                    </a:p>
                  </a:txBody>
                  <a:tcPr marT="45713" marB="457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794" name="TextBox 7"/>
          <p:cNvSpPr txBox="1">
            <a:spLocks noChangeArrowheads="1"/>
          </p:cNvSpPr>
          <p:nvPr/>
        </p:nvSpPr>
        <p:spPr bwMode="auto">
          <a:xfrm>
            <a:off x="1905000" y="5638801"/>
            <a:ext cx="815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cs typeface="Arial" charset="0"/>
              </a:rPr>
              <a:t>*AAA Only.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188E5-AC39-42EE-B604-946595BCAB24}" type="slidenum">
              <a:rPr lang="en-US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 dirty="0">
              <a:latin typeface="+mn-lt"/>
              <a:ea typeface="+mn-ea"/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892300" y="1117600"/>
            <a:ext cx="8305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1" dirty="0"/>
              <a:t>All Rated Corporate Bonds*</a:t>
            </a:r>
          </a:p>
          <a:p>
            <a:r>
              <a:rPr lang="en-US" sz="1600" b="1" dirty="0"/>
              <a:t>1971-2016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533400"/>
            <a:ext cx="8077200" cy="533400"/>
          </a:xfrm>
        </p:spPr>
        <p:txBody>
          <a:bodyPr/>
          <a:lstStyle/>
          <a:p>
            <a:pPr algn="l" eaLnBrk="1" hangingPunct="1"/>
            <a:r>
              <a:rPr lang="en-US" sz="2800" b="1" dirty="0"/>
              <a:t>Mortality Rates by Original Rating</a:t>
            </a:r>
          </a:p>
        </p:txBody>
      </p:sp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2165350" y="5867400"/>
            <a:ext cx="7861300" cy="142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*Rated by S&amp;P at Issuance</a:t>
            </a:r>
            <a:r>
              <a:rPr lang="en-US" sz="1200" dirty="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									</a:t>
            </a:r>
            <a:endParaRPr lang="en-US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Based on 3,280 issues</a:t>
            </a:r>
            <a:r>
              <a:rPr lang="en-US" sz="1200" dirty="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										</a:t>
            </a:r>
            <a:endParaRPr lang="en-US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Source: Standard &amp; Poor's (New York) and Author's Compilation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ea typeface="Arial Unicode MS" pitchFamily="34" charset="-128"/>
                <a:cs typeface="Times New Roman" pitchFamily="18" charset="0"/>
              </a:rPr>
              <a:t>						</a:t>
            </a:r>
          </a:p>
        </p:txBody>
      </p:sp>
      <p:sp>
        <p:nvSpPr>
          <p:cNvPr id="124935" name="TextBox 13"/>
          <p:cNvSpPr txBox="1">
            <a:spLocks noChangeArrowheads="1"/>
          </p:cNvSpPr>
          <p:nvPr/>
        </p:nvSpPr>
        <p:spPr bwMode="auto">
          <a:xfrm>
            <a:off x="2076450" y="1641475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Years After Issuance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057400"/>
            <a:ext cx="8458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817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753EE5-9CDA-42A8-BABF-89A349293752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400" dirty="0">
              <a:latin typeface="+mn-lt"/>
              <a:ea typeface="+mn-ea"/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8305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b="1" dirty="0"/>
              <a:t>All Rated Corporate Bonds*</a:t>
            </a:r>
          </a:p>
          <a:p>
            <a:r>
              <a:rPr lang="en-US" sz="1600" b="1" dirty="0"/>
              <a:t>1971-2016 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8153400" cy="533400"/>
          </a:xfrm>
        </p:spPr>
        <p:txBody>
          <a:bodyPr/>
          <a:lstStyle/>
          <a:p>
            <a:pPr algn="l" eaLnBrk="1" hangingPunct="1"/>
            <a:r>
              <a:rPr lang="en-US" sz="2800" b="1" dirty="0"/>
              <a:t>Mortality Losses by Original Rating</a:t>
            </a:r>
          </a:p>
        </p:txBody>
      </p:sp>
      <p:sp>
        <p:nvSpPr>
          <p:cNvPr id="128005" name="Text Box 4"/>
          <p:cNvSpPr txBox="1">
            <a:spLocks noChangeArrowheads="1"/>
          </p:cNvSpPr>
          <p:nvPr/>
        </p:nvSpPr>
        <p:spPr bwMode="auto">
          <a:xfrm>
            <a:off x="2286000" y="5867400"/>
            <a:ext cx="7861300" cy="142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</a:rPr>
              <a:t>*Rated by S&amp;P at Issuance</a:t>
            </a:r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			</a:t>
            </a:r>
            <a:endParaRPr lang="en-US" sz="12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</a:rPr>
              <a:t>Based on 2,714 issues</a:t>
            </a:r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				</a:t>
            </a:r>
            <a:endParaRPr lang="en-US" sz="1200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114300" lvl="1">
              <a:lnSpc>
                <a:spcPct val="90000"/>
              </a:lnSpc>
              <a:tabLst>
                <a:tab pos="692150" algn="l"/>
                <a:tab pos="1604963" algn="l"/>
                <a:tab pos="2165350" algn="l"/>
                <a:tab pos="2740025" algn="l"/>
                <a:tab pos="3314700" algn="l"/>
                <a:tab pos="3940175" algn="l"/>
                <a:tab pos="4514850" algn="l"/>
                <a:tab pos="5087938" algn="l"/>
                <a:tab pos="5662613" algn="l"/>
                <a:tab pos="6289675" algn="l"/>
                <a:tab pos="6862763" algn="l"/>
              </a:tabLst>
            </a:pPr>
            <a:r>
              <a:rPr lang="en-US" sz="1200" dirty="0">
                <a:solidFill>
                  <a:srgbClr val="000000"/>
                </a:solidFill>
                <a:latin typeface="Arial Unicode MS" pitchFamily="34" charset="-128"/>
              </a:rPr>
              <a:t>Source: Standard &amp; Poor's (New York) and Author's Compilation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						</a:t>
            </a:r>
          </a:p>
        </p:txBody>
      </p:sp>
      <p:sp>
        <p:nvSpPr>
          <p:cNvPr id="128007" name="TextBox 10"/>
          <p:cNvSpPr txBox="1">
            <a:spLocks noChangeArrowheads="1"/>
          </p:cNvSpPr>
          <p:nvPr/>
        </p:nvSpPr>
        <p:spPr bwMode="auto">
          <a:xfrm>
            <a:off x="2133600" y="17526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Years After Issuance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09800"/>
            <a:ext cx="7734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B6FAB2-1846-41DF-A6CB-B779472A8EA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457200"/>
          </a:xfrm>
        </p:spPr>
        <p:txBody>
          <a:bodyPr/>
          <a:lstStyle/>
          <a:p>
            <a:pPr algn="l"/>
            <a:r>
              <a:rPr lang="en-US" sz="2400" b="1" dirty="0"/>
              <a:t>Z Score Trend - LTV Corp.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057400" y="1600200"/>
          <a:ext cx="8153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hart" r:id="rId4" imgW="7745760" imgH="4110840" progId="MSGraph.Chart.8">
                  <p:embed followColorScheme="full"/>
                </p:oleObj>
              </mc:Choice>
              <mc:Fallback>
                <p:oleObj name="Chart" r:id="rId4" imgW="7745760" imgH="4110840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81534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6969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733800" y="25908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Grey Zone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991600" y="5486401"/>
            <a:ext cx="83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Bankrupt</a:t>
            </a:r>
          </a:p>
          <a:p>
            <a:pPr algn="ctr">
              <a:spcBef>
                <a:spcPct val="50000"/>
              </a:spcBef>
            </a:pPr>
            <a:r>
              <a:rPr lang="en-US" sz="1200" b="1"/>
              <a:t>July </a:t>
            </a:r>
            <a:r>
              <a:rPr lang="ja-JP" altLang="en-US" sz="1200" b="1"/>
              <a:t>‘</a:t>
            </a:r>
            <a:r>
              <a:rPr lang="en-US" altLang="ja-JP" sz="1200" b="1"/>
              <a:t>86</a:t>
            </a:r>
            <a:endParaRPr lang="en-US" sz="1200" b="1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733800" y="19812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Safe Zone</a:t>
            </a:r>
            <a:endParaRPr lang="en-US" sz="1600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3733800" y="31242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Distress Zone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2209800" y="2209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2.99</a:t>
            </a:r>
            <a:endParaRPr lang="en-US" sz="2400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26670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2286000" y="27432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1.8</a:t>
            </a:r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26670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>
            <a:off x="3352800" y="2362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3352800" y="29718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TextBox 1"/>
          <p:cNvSpPr txBox="1">
            <a:spLocks noChangeArrowheads="1"/>
          </p:cNvSpPr>
          <p:nvPr/>
        </p:nvSpPr>
        <p:spPr bwMode="auto">
          <a:xfrm>
            <a:off x="3276600" y="2362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BB+</a:t>
            </a:r>
          </a:p>
        </p:txBody>
      </p:sp>
      <p:sp>
        <p:nvSpPr>
          <p:cNvPr id="3089" name="TextBox 16"/>
          <p:cNvSpPr txBox="1">
            <a:spLocks noChangeArrowheads="1"/>
          </p:cNvSpPr>
          <p:nvPr/>
        </p:nvSpPr>
        <p:spPr bwMode="auto">
          <a:xfrm>
            <a:off x="4724400" y="2133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BBB-</a:t>
            </a:r>
          </a:p>
        </p:txBody>
      </p:sp>
      <p:sp>
        <p:nvSpPr>
          <p:cNvPr id="3090" name="TextBox 17"/>
          <p:cNvSpPr txBox="1">
            <a:spLocks noChangeArrowheads="1"/>
          </p:cNvSpPr>
          <p:nvPr/>
        </p:nvSpPr>
        <p:spPr bwMode="auto">
          <a:xfrm>
            <a:off x="5410200" y="3200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B-</a:t>
            </a:r>
          </a:p>
        </p:txBody>
      </p:sp>
      <p:sp>
        <p:nvSpPr>
          <p:cNvPr id="3091" name="TextBox 18"/>
          <p:cNvSpPr txBox="1">
            <a:spLocks noChangeArrowheads="1"/>
          </p:cNvSpPr>
          <p:nvPr/>
        </p:nvSpPr>
        <p:spPr bwMode="auto">
          <a:xfrm>
            <a:off x="6324600" y="3200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B-</a:t>
            </a:r>
          </a:p>
        </p:txBody>
      </p:sp>
      <p:sp>
        <p:nvSpPr>
          <p:cNvPr id="3092" name="TextBox 19"/>
          <p:cNvSpPr txBox="1">
            <a:spLocks noChangeArrowheads="1"/>
          </p:cNvSpPr>
          <p:nvPr/>
        </p:nvSpPr>
        <p:spPr bwMode="auto">
          <a:xfrm>
            <a:off x="7162800" y="3429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CCC+</a:t>
            </a:r>
          </a:p>
        </p:txBody>
      </p:sp>
      <p:sp>
        <p:nvSpPr>
          <p:cNvPr id="3093" name="TextBox 20"/>
          <p:cNvSpPr txBox="1">
            <a:spLocks noChangeArrowheads="1"/>
          </p:cNvSpPr>
          <p:nvPr/>
        </p:nvSpPr>
        <p:spPr bwMode="auto">
          <a:xfrm>
            <a:off x="8001000" y="3581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CCC+</a:t>
            </a:r>
          </a:p>
        </p:txBody>
      </p:sp>
      <p:sp>
        <p:nvSpPr>
          <p:cNvPr id="3094" name="TextBox 21"/>
          <p:cNvSpPr txBox="1">
            <a:spLocks noChangeArrowheads="1"/>
          </p:cNvSpPr>
          <p:nvPr/>
        </p:nvSpPr>
        <p:spPr bwMode="auto">
          <a:xfrm>
            <a:off x="9372600" y="4648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E5D7B0-CA13-435F-B3AE-9EF6340065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762000"/>
          </a:xfrm>
        </p:spPr>
        <p:txBody>
          <a:bodyPr/>
          <a:lstStyle/>
          <a:p>
            <a:pPr algn="l"/>
            <a:r>
              <a:rPr lang="en-US" sz="2400" b="1" dirty="0"/>
              <a:t>IBM Corporation</a:t>
            </a:r>
            <a:br>
              <a:rPr lang="en-US" sz="2400" b="1" dirty="0"/>
            </a:br>
            <a:r>
              <a:rPr lang="en-US" sz="2400" b="1" dirty="0"/>
              <a:t>Z Score (1980 – 2001)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981200" y="1676400"/>
          <a:ext cx="8229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hart" r:id="rId4" imgW="9180000" imgH="4860000" progId="MSGraph.Chart.8">
                  <p:embed followColorScheme="full"/>
                </p:oleObj>
              </mc:Choice>
              <mc:Fallback>
                <p:oleObj name="Chart" r:id="rId4" imgW="9180000" imgH="4860000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76400"/>
                        <a:ext cx="82296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324600" y="27432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Operating Co.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276600" y="29718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Safe Zone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4495800" y="32766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Consolidated Co.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276600" y="3810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Grey Zone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6477000" y="3733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BBB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7086600" y="4038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BB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7620000" y="4572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 flipV="1">
            <a:off x="8077200" y="4648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8153400" y="4572001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1/93: Downgrade AAA to AA-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391400" y="3276600"/>
            <a:ext cx="2057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600" b="1"/>
              <a:t>July 1993: Downgrade AA- to A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>
            <a:off x="81534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84AF89-DDA7-430D-98B4-CAAB2F06AC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20574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000" b="1" dirty="0">
                <a:cs typeface="Times New Roman" pitchFamily="18" charset="0"/>
              </a:rPr>
              <a:t>Z-Score Model Applied to GM (Consolidated Data):</a:t>
            </a:r>
          </a:p>
          <a:p>
            <a:pPr eaLnBrk="1" hangingPunct="1"/>
            <a:r>
              <a:rPr lang="en-US" sz="2000" b="1" dirty="0">
                <a:cs typeface="Times New Roman" pitchFamily="18" charset="0"/>
              </a:rPr>
              <a:t> Bond Rating Equivalents and Scores from 2005 – 2016 </a:t>
            </a: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2362200" y="10668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Z- Score: General Motors Co.</a:t>
            </a: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3" name="TextBox 7"/>
          <p:cNvSpPr txBox="1">
            <a:spLocks noChangeArrowheads="1"/>
          </p:cNvSpPr>
          <p:nvPr/>
        </p:nvSpPr>
        <p:spPr bwMode="auto">
          <a:xfrm>
            <a:off x="5181600" y="4724401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Ch. 11 Filing </a:t>
            </a:r>
          </a:p>
          <a:p>
            <a:pPr algn="ctr"/>
            <a:r>
              <a:rPr lang="en-US" sz="1200" b="1" dirty="0"/>
              <a:t>6/01/09</a:t>
            </a:r>
          </a:p>
        </p:txBody>
      </p:sp>
      <p:cxnSp>
        <p:nvCxnSpPr>
          <p:cNvPr id="41994" name="Straight Arrow Connector 9"/>
          <p:cNvCxnSpPr>
            <a:cxnSpLocks noChangeShapeType="1"/>
          </p:cNvCxnSpPr>
          <p:nvPr/>
        </p:nvCxnSpPr>
        <p:spPr bwMode="auto">
          <a:xfrm rot="10800000">
            <a:off x="5181600" y="4724400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9"/>
          <p:cNvCxnSpPr>
            <a:cxnSpLocks noChangeShapeType="1"/>
          </p:cNvCxnSpPr>
          <p:nvPr/>
        </p:nvCxnSpPr>
        <p:spPr bwMode="auto">
          <a:xfrm rot="16200000">
            <a:off x="8573294" y="2551906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924800" y="2667001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Upgrade to BBB- by S&amp;P</a:t>
            </a:r>
          </a:p>
          <a:p>
            <a:pPr algn="ctr"/>
            <a:r>
              <a:rPr lang="en-US" sz="1200" b="1" dirty="0"/>
              <a:t>9/25/14</a:t>
            </a: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5867400" y="2514601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Full Emergence from Bankruptcy  3/31/11</a:t>
            </a:r>
          </a:p>
        </p:txBody>
      </p:sp>
      <p:cxnSp>
        <p:nvCxnSpPr>
          <p:cNvPr id="41992" name="Straight Arrow Connector 9"/>
          <p:cNvCxnSpPr>
            <a:cxnSpLocks noChangeShapeType="1"/>
          </p:cNvCxnSpPr>
          <p:nvPr/>
        </p:nvCxnSpPr>
        <p:spPr bwMode="auto">
          <a:xfrm rot="-5400000">
            <a:off x="6211094" y="2399506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995" name="TextBox 7"/>
          <p:cNvSpPr txBox="1">
            <a:spLocks noChangeArrowheads="1"/>
          </p:cNvSpPr>
          <p:nvPr/>
        </p:nvSpPr>
        <p:spPr bwMode="auto">
          <a:xfrm>
            <a:off x="6096000" y="4495801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Emergence, New Co. Only, from Bankruptcy,  7/13/09</a:t>
            </a:r>
          </a:p>
        </p:txBody>
      </p:sp>
      <p:cxnSp>
        <p:nvCxnSpPr>
          <p:cNvPr id="41996" name="Straight Arrow Connector 9"/>
          <p:cNvCxnSpPr>
            <a:cxnSpLocks noChangeShapeType="1"/>
          </p:cNvCxnSpPr>
          <p:nvPr/>
        </p:nvCxnSpPr>
        <p:spPr bwMode="auto">
          <a:xfrm rot="10800000">
            <a:off x="5638800" y="4572001"/>
            <a:ext cx="381000" cy="22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362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50 Years of the Altman Family of Z-Score Models: Their Applications in Banking &amp; Financial Markets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40386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23622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1" y="1219200"/>
            <a:ext cx="8615363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Trend of ICA’s Stock Price &amp; Z-Scores</a:t>
            </a:r>
          </a:p>
          <a:p>
            <a:r>
              <a:rPr lang="en-US" sz="2800" b="1" dirty="0"/>
              <a:t>(Bond Default – December 29, 2015)</a:t>
            </a:r>
          </a:p>
        </p:txBody>
      </p:sp>
    </p:spTree>
    <p:extLst>
      <p:ext uri="{BB962C8B-B14F-4D97-AF65-F5344CB8AC3E}">
        <p14:creationId xmlns:p14="http://schemas.microsoft.com/office/powerpoint/2010/main" val="277851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0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sz="3200" b="1" dirty="0"/>
              <a:t>Peru: Z”-Scores for Austral Group S.A.</a:t>
            </a:r>
            <a:endParaRPr lang="en-US" sz="32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048000" y="1397000"/>
          <a:ext cx="60960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19400" y="5029200"/>
          <a:ext cx="6696456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Z”-Score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Implied Rating</a:t>
                      </a:r>
                      <a:r>
                        <a:rPr lang="en-US" sz="1400" baseline="0" dirty="0"/>
                        <a:t> (BRE)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Aaa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Caa2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0E97-CA55-4993-9DC6-4C341FB8163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352801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Bankruptcy:  Mar. 2000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658894" y="3923506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95400"/>
            <a:ext cx="7772400" cy="412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Additional Altman Z-Score Models:</a:t>
            </a:r>
          </a:p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Private Firm Model 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(1968)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Non-U.S., Emerging Markets Models for Non Financial Industrial Firms 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(1995)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e.g. Latin America (1977, 1995), China (2010), etc.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Sovereign Risk Bottom-Up Model 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(2010)</a:t>
            </a:r>
          </a:p>
          <a:p>
            <a:pPr algn="ctr"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SME Models for the U.S. 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(2007)</a:t>
            </a: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 &amp; Europe 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e.g. Italian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Minibonds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(2016), U.K. (2017), Spain (?)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54102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12954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7ECA77-D9FA-4DF7-8B33-E9F0B83B5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001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/>
              <a:t> Z</a:t>
            </a:r>
            <a:r>
              <a:rPr lang="ja-JP" altLang="en-US" sz="2400" b="1"/>
              <a:t>”</a:t>
            </a:r>
            <a:r>
              <a:rPr lang="en-US" altLang="ja-JP" sz="2400" b="1" dirty="0"/>
              <a:t> Score Model for Manufacturers, Non-Manufacturer Industrials; Developed and Emerging Market Credits (1995)</a:t>
            </a:r>
            <a:endParaRPr lang="en-US" sz="2400" b="1" dirty="0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828800" y="1295402"/>
            <a:ext cx="85344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Z</a:t>
            </a:r>
            <a:r>
              <a:rPr lang="ja-JP" altLang="en-US" sz="2000">
                <a:solidFill>
                  <a:schemeClr val="accent2"/>
                </a:solidFill>
              </a:rPr>
              <a:t>”</a:t>
            </a:r>
            <a:r>
              <a:rPr lang="en-US" altLang="ja-JP" sz="2000" dirty="0">
                <a:solidFill>
                  <a:schemeClr val="accent2"/>
                </a:solidFill>
              </a:rPr>
              <a:t> = 3.25 + 6.56X</a:t>
            </a:r>
            <a:r>
              <a:rPr lang="en-US" altLang="ja-JP" sz="2000" baseline="-25000" dirty="0">
                <a:solidFill>
                  <a:schemeClr val="accent2"/>
                </a:solidFill>
              </a:rPr>
              <a:t>1</a:t>
            </a:r>
            <a:r>
              <a:rPr lang="en-US" altLang="ja-JP" sz="2000" dirty="0">
                <a:solidFill>
                  <a:schemeClr val="accent2"/>
                </a:solidFill>
              </a:rPr>
              <a:t> + 3.26X</a:t>
            </a:r>
            <a:r>
              <a:rPr lang="en-US" altLang="ja-JP" sz="2000" baseline="-25000" dirty="0">
                <a:solidFill>
                  <a:schemeClr val="accent2"/>
                </a:solidFill>
              </a:rPr>
              <a:t>2</a:t>
            </a:r>
            <a:r>
              <a:rPr lang="en-US" altLang="ja-JP" sz="2000" dirty="0">
                <a:solidFill>
                  <a:schemeClr val="accent2"/>
                </a:solidFill>
              </a:rPr>
              <a:t> + 6.72X</a:t>
            </a:r>
            <a:r>
              <a:rPr lang="en-US" altLang="ja-JP" sz="2000" baseline="-25000" dirty="0">
                <a:solidFill>
                  <a:schemeClr val="accent2"/>
                </a:solidFill>
              </a:rPr>
              <a:t>3</a:t>
            </a:r>
            <a:r>
              <a:rPr lang="en-US" altLang="ja-JP" sz="2000" dirty="0">
                <a:solidFill>
                  <a:schemeClr val="accent2"/>
                </a:solidFill>
              </a:rPr>
              <a:t> + 1.05X</a:t>
            </a:r>
            <a:r>
              <a:rPr lang="en-US" altLang="ja-JP" sz="2000" baseline="-25000" dirty="0">
                <a:solidFill>
                  <a:schemeClr val="accent2"/>
                </a:solidFill>
              </a:rPr>
              <a:t>4</a:t>
            </a:r>
            <a:r>
              <a:rPr lang="en-US" altLang="ja-JP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= Current Assets - Current Liabilities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             Total Assets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=              Retained Earnings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                      Total Assets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X</a:t>
            </a:r>
            <a:r>
              <a:rPr lang="en-US" sz="2000" baseline="-25000" dirty="0"/>
              <a:t>3</a:t>
            </a:r>
            <a:r>
              <a:rPr lang="en-US" sz="2000" dirty="0"/>
              <a:t> = Earnings Before Interest and Taxes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                       Total Assets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X</a:t>
            </a:r>
            <a:r>
              <a:rPr lang="en-US" sz="2000" baseline="-25000" dirty="0"/>
              <a:t>4</a:t>
            </a:r>
            <a:r>
              <a:rPr lang="en-US" sz="2000" dirty="0"/>
              <a:t> =            Book Value of Equity			</a:t>
            </a:r>
            <a:endParaRPr lang="en-US" altLang="ja-JP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                         Total Liabilities		     </a:t>
            </a:r>
            <a:endParaRPr lang="en-US" altLang="ja-JP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						</a:t>
            </a:r>
            <a:endParaRPr lang="en-US" altLang="ja-JP" sz="2000" dirty="0"/>
          </a:p>
          <a:p>
            <a:pPr algn="r">
              <a:spcBef>
                <a:spcPct val="50000"/>
              </a:spcBef>
            </a:pPr>
            <a:endParaRPr lang="en-US" altLang="ja-JP" sz="2000" dirty="0"/>
          </a:p>
          <a:p>
            <a:pPr algn="r">
              <a:spcBef>
                <a:spcPct val="50000"/>
              </a:spcBef>
            </a:pPr>
            <a:r>
              <a:rPr lang="en-US" altLang="ja-JP" sz="2000" dirty="0"/>
              <a:t> </a:t>
            </a:r>
          </a:p>
          <a:p>
            <a:pPr>
              <a:spcBef>
                <a:spcPct val="50000"/>
              </a:spcBef>
            </a:pPr>
            <a:endParaRPr lang="en-US" altLang="ja-JP" sz="2000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2667000" y="2286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3276600" y="3200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2590800" y="4114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3124200" y="5029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AE3BF9-EE36-4CF6-BD42-BD5498A461C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533400"/>
            <a:ext cx="8382000" cy="457200"/>
          </a:xfrm>
        </p:spPr>
        <p:txBody>
          <a:bodyPr/>
          <a:lstStyle/>
          <a:p>
            <a:pPr algn="l"/>
            <a:r>
              <a:rPr lang="en-US" sz="2400" b="1" dirty="0"/>
              <a:t>US Bond Rating Equivalents Based on Z”-</a:t>
            </a:r>
            <a:r>
              <a:rPr lang="en-US" altLang="ja-JP" sz="2400" b="1" dirty="0"/>
              <a:t>Score Model</a:t>
            </a:r>
            <a:endParaRPr lang="en-US" sz="2400" b="1" dirty="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86000" y="10668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</a:rPr>
              <a:t>Z</a:t>
            </a:r>
            <a:r>
              <a:rPr lang="ja-JP" altLang="en-US" sz="1800" b="1">
                <a:latin typeface="Calibri" pitchFamily="34" charset="0"/>
              </a:rPr>
              <a:t>”</a:t>
            </a:r>
            <a:r>
              <a:rPr lang="en-US" altLang="ja-JP" sz="1800" b="1" dirty="0">
                <a:latin typeface="Calibri" pitchFamily="34" charset="0"/>
              </a:rPr>
              <a:t>=3.25+6.56X</a:t>
            </a:r>
            <a:r>
              <a:rPr lang="en-US" altLang="ja-JP" sz="1800" b="1" baseline="-25000" dirty="0">
                <a:latin typeface="Calibri" pitchFamily="34" charset="0"/>
              </a:rPr>
              <a:t>1</a:t>
            </a:r>
            <a:r>
              <a:rPr lang="en-US" altLang="ja-JP" sz="1800" b="1" dirty="0">
                <a:latin typeface="Calibri" pitchFamily="34" charset="0"/>
              </a:rPr>
              <a:t>+3.26X</a:t>
            </a:r>
            <a:r>
              <a:rPr lang="en-US" altLang="ja-JP" sz="1800" b="1" baseline="-25000" dirty="0">
                <a:latin typeface="Calibri" pitchFamily="34" charset="0"/>
              </a:rPr>
              <a:t>2</a:t>
            </a:r>
            <a:r>
              <a:rPr lang="en-US" altLang="ja-JP" sz="1800" b="1" dirty="0">
                <a:latin typeface="Calibri" pitchFamily="34" charset="0"/>
              </a:rPr>
              <a:t>+6.72X</a:t>
            </a:r>
            <a:r>
              <a:rPr lang="en-US" altLang="ja-JP" sz="1800" b="1" baseline="-25000" dirty="0">
                <a:latin typeface="Calibri" pitchFamily="34" charset="0"/>
              </a:rPr>
              <a:t>3</a:t>
            </a:r>
            <a:r>
              <a:rPr lang="en-US" altLang="ja-JP" sz="1800" b="1" dirty="0">
                <a:latin typeface="Calibri" pitchFamily="34" charset="0"/>
              </a:rPr>
              <a:t>+1.05X</a:t>
            </a:r>
            <a:r>
              <a:rPr lang="en-US" altLang="ja-JP" sz="1800" b="1" baseline="-25000" dirty="0">
                <a:latin typeface="Calibri" pitchFamily="34" charset="0"/>
              </a:rPr>
              <a:t>4</a:t>
            </a:r>
            <a:endParaRPr lang="en-US" sz="1800" b="1" baseline="-25000" dirty="0">
              <a:latin typeface="Calibri" pitchFamily="34" charset="0"/>
            </a:endParaRP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2133600" y="6400800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aseline="30000">
                <a:latin typeface="Arial" charset="0"/>
                <a:cs typeface="Arial" charset="0"/>
              </a:rPr>
              <a:t>a</a:t>
            </a:r>
            <a:r>
              <a:rPr lang="en-US" sz="1000">
                <a:latin typeface="Arial" charset="0"/>
                <a:cs typeface="Arial" charset="0"/>
              </a:rPr>
              <a:t>Sample Size in Parantheses. </a:t>
            </a:r>
            <a:r>
              <a:rPr lang="en-US" sz="1000" baseline="30000">
                <a:latin typeface="Arial" charset="0"/>
                <a:cs typeface="Arial" charset="0"/>
              </a:rPr>
              <a:t>b</a:t>
            </a:r>
            <a:r>
              <a:rPr lang="en-US" sz="1000">
                <a:latin typeface="Arial" charset="0"/>
                <a:cs typeface="Arial" charset="0"/>
              </a:rPr>
              <a:t>Interpolated between CCC and CC/D. </a:t>
            </a:r>
            <a:r>
              <a:rPr lang="en-US" sz="1000" baseline="30000">
                <a:latin typeface="Arial" charset="0"/>
                <a:cs typeface="Arial" charset="0"/>
              </a:rPr>
              <a:t>c</a:t>
            </a:r>
            <a:r>
              <a:rPr lang="en-US" sz="1000">
                <a:latin typeface="Arial" charset="0"/>
                <a:cs typeface="Arial" charset="0"/>
              </a:rPr>
              <a:t>Based on 94 Chapter 11 bankruptcy filings, 2010-2013.</a:t>
            </a:r>
          </a:p>
          <a:p>
            <a:pPr>
              <a:spcAft>
                <a:spcPts val="600"/>
              </a:spcAft>
            </a:pPr>
            <a:r>
              <a:rPr lang="en-US" sz="1000">
                <a:latin typeface="Arial" charset="0"/>
                <a:cs typeface="Arial" charset="0"/>
              </a:rPr>
              <a:t>Sources: Compustat, Company Filings and S&amp;P.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57400" y="1447800"/>
          <a:ext cx="7924800" cy="4907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Rating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Median 1996 Z”-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Score</a:t>
                      </a:r>
                      <a:r>
                        <a:rPr lang="en-US" sz="1200" b="1" baseline="30000" dirty="0" err="1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2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Median 2006 Z”-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Score</a:t>
                      </a:r>
                      <a:r>
                        <a:rPr lang="en-US" sz="1200" b="1" baseline="30000" dirty="0" err="1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2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Median 2013 Z”-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Score</a:t>
                      </a:r>
                      <a:r>
                        <a:rPr lang="en-US" sz="1200" b="1" baseline="30000" dirty="0" err="1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2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AAA/AA+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8.15 (8)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7.51 (14)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8.80 (15)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AA/AA-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7.16 (33)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7.78 (20)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8.40 (17)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6.85 (24)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7.76 (26)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8.22 (23)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6.65 (42)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7.53 (61)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6.94 (48)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6.40 (38)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7.10 (65)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6.12 (52)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BBB+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6.25 (38)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6.47 (74)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5.80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(70)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5.85 (59)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6.41 (99)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5.75 (127)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BBB-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5.65 (52)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6.36 (76)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5.70 (96)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BB+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5.25 (34)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6.25 (68)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5.65 (71)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4.95 (25)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6.17 (114)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5.52 (100)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BB-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4.75 (65)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5.65 (173)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5.07 (121)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4.50 (78)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5.05 (164)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4.81 (93)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4.15 (115)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4.29 (139)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4.03 (100)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3.75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(95)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3.68 (62)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3.74 (37)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CCC+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3.20 (23)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2.98 (16)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2.84 (13)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2.50 (10)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2.20 (8)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2.57(3)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CCC-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1.75 (6)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1.62 (-)</a:t>
                      </a:r>
                      <a:r>
                        <a:rPr lang="en-US" sz="1200" baseline="30000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1.72 (-)</a:t>
                      </a:r>
                      <a:r>
                        <a:rPr lang="en-US" sz="1200" baseline="30000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2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CC/D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 (14)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0.84 (120)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0.05 (94)</a:t>
                      </a:r>
                      <a:r>
                        <a:rPr lang="en-US" sz="1200" baseline="300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84AF89-DDA7-430D-98B4-CAAB2F06ACF0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20574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Z and Z”-Score Models Applied to Sears, Roebuck &amp; Co.:</a:t>
            </a:r>
          </a:p>
          <a:p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Bond Rating Equivalents and Scores from 2014 – 2016 </a:t>
            </a: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2362200" y="1066800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Z and Z”- Score: Sears, Roebuck &amp; Co.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02428023"/>
              </p:ext>
            </p:extLst>
          </p:nvPr>
        </p:nvGraphicFramePr>
        <p:xfrm>
          <a:off x="2133600" y="1524000"/>
          <a:ext cx="7848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37101923"/>
              </p:ext>
            </p:extLst>
          </p:nvPr>
        </p:nvGraphicFramePr>
        <p:xfrm>
          <a:off x="2286000" y="1676400"/>
          <a:ext cx="7848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45926" y="304350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B+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5846" y="346026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75700" y="358345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B-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6489" y="465306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9568" y="300975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CCC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926" y="253636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CCC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64008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E. Altman, NYU Salomon Center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84AF89-DDA7-430D-98B4-CAAB2F06ACF0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20574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Z and Z”-Score Models Applied to Toys “R” Us, Inc.:</a:t>
            </a:r>
          </a:p>
          <a:p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Bond Rating Equivalents and Scores from 2014 – 2Q17 </a:t>
            </a:r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2362200" y="1066800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Z and Z”- Score: Toys “R” Us, Inc.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02428023"/>
              </p:ext>
            </p:extLst>
          </p:nvPr>
        </p:nvGraphicFramePr>
        <p:xfrm>
          <a:off x="2133600" y="1524000"/>
          <a:ext cx="7848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39705270"/>
              </p:ext>
            </p:extLst>
          </p:nvPr>
        </p:nvGraphicFramePr>
        <p:xfrm>
          <a:off x="2286000" y="1676400"/>
          <a:ext cx="7848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55917" y="2056249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B-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1615" y="180025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B-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1551" y="222552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CCC+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64008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E. Altman, NYU Salomon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D0F61-C88E-4060-A400-C53AC3150940}"/>
              </a:ext>
            </a:extLst>
          </p:cNvPr>
          <p:cNvSpPr txBox="1"/>
          <p:nvPr/>
        </p:nvSpPr>
        <p:spPr>
          <a:xfrm>
            <a:off x="6088766" y="188697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B-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9792494" y="4990306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xtLst/>
        </p:spPr>
      </p:cxnSp>
      <p:sp>
        <p:nvSpPr>
          <p:cNvPr id="18" name="TextBox 17"/>
          <p:cNvSpPr txBox="1"/>
          <p:nvPr/>
        </p:nvSpPr>
        <p:spPr>
          <a:xfrm>
            <a:off x="9525000" y="44196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Ch. 11 Filed 9/18/17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DB086F-7813-4C07-B4A1-39DC22C42D1C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1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5D36C37-83F8-4833-A24D-27F6BB6236C9}" type="slidenum">
              <a:rPr lang="en-US" sz="14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algn="r" eaLnBrk="1" hangingPunct="1"/>
              <a:t>27</a:t>
            </a:fld>
            <a:endParaRPr lang="en-US" sz="1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0C5D969-5B9D-4F28-9060-D6661219A0D7}" type="slidenum">
              <a:rPr lang="en-US" sz="140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algn="r" eaLnBrk="1" hangingPunct="1"/>
              <a:t>27</a:t>
            </a:fld>
            <a:endParaRPr lang="en-US" sz="1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1485900" y="-30163"/>
            <a:ext cx="9221788" cy="691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-76200"/>
            <a:ext cx="12192000" cy="6934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1907" y="-60325"/>
            <a:ext cx="2462213" cy="6934200"/>
            <a:chOff x="-24" y="-19"/>
            <a:chExt cx="1551" cy="4417"/>
          </a:xfrm>
          <a:solidFill>
            <a:srgbClr val="57068C"/>
          </a:solidFill>
        </p:grpSpPr>
        <p:sp>
          <p:nvSpPr>
            <p:cNvPr id="7186" name="Rectangle 5"/>
            <p:cNvSpPr>
              <a:spLocks noChangeArrowheads="1"/>
            </p:cNvSpPr>
            <p:nvPr/>
          </p:nvSpPr>
          <p:spPr bwMode="auto">
            <a:xfrm>
              <a:off x="-24" y="-1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87" name="Rectangle 6"/>
            <p:cNvSpPr>
              <a:spLocks noChangeArrowheads="1"/>
            </p:cNvSpPr>
            <p:nvPr/>
          </p:nvSpPr>
          <p:spPr bwMode="auto">
            <a:xfrm>
              <a:off x="-24" y="1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88" name="Rectangle 7"/>
            <p:cNvSpPr>
              <a:spLocks noChangeArrowheads="1"/>
            </p:cNvSpPr>
            <p:nvPr/>
          </p:nvSpPr>
          <p:spPr bwMode="auto">
            <a:xfrm>
              <a:off x="-24" y="3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89" name="Rectangle 8"/>
            <p:cNvSpPr>
              <a:spLocks noChangeArrowheads="1"/>
            </p:cNvSpPr>
            <p:nvPr/>
          </p:nvSpPr>
          <p:spPr bwMode="auto">
            <a:xfrm>
              <a:off x="-24" y="68"/>
              <a:ext cx="1551" cy="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0" name="Rectangle 9"/>
            <p:cNvSpPr>
              <a:spLocks noChangeArrowheads="1"/>
            </p:cNvSpPr>
            <p:nvPr/>
          </p:nvSpPr>
          <p:spPr bwMode="auto">
            <a:xfrm>
              <a:off x="-24" y="94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1" name="Rectangle 10"/>
            <p:cNvSpPr>
              <a:spLocks noChangeArrowheads="1"/>
            </p:cNvSpPr>
            <p:nvPr/>
          </p:nvSpPr>
          <p:spPr bwMode="auto">
            <a:xfrm>
              <a:off x="-24" y="12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2" name="Rectangle 11"/>
            <p:cNvSpPr>
              <a:spLocks noChangeArrowheads="1"/>
            </p:cNvSpPr>
            <p:nvPr/>
          </p:nvSpPr>
          <p:spPr bwMode="auto">
            <a:xfrm>
              <a:off x="-24" y="15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3" name="Rectangle 12"/>
            <p:cNvSpPr>
              <a:spLocks noChangeArrowheads="1"/>
            </p:cNvSpPr>
            <p:nvPr/>
          </p:nvSpPr>
          <p:spPr bwMode="auto">
            <a:xfrm>
              <a:off x="-24" y="18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4" name="Rectangle 13"/>
            <p:cNvSpPr>
              <a:spLocks noChangeArrowheads="1"/>
            </p:cNvSpPr>
            <p:nvPr/>
          </p:nvSpPr>
          <p:spPr bwMode="auto">
            <a:xfrm>
              <a:off x="-24" y="21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5" name="Rectangle 14"/>
            <p:cNvSpPr>
              <a:spLocks noChangeArrowheads="1"/>
            </p:cNvSpPr>
            <p:nvPr/>
          </p:nvSpPr>
          <p:spPr bwMode="auto">
            <a:xfrm>
              <a:off x="-24" y="239"/>
              <a:ext cx="1551" cy="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6" name="Rectangle 15"/>
            <p:cNvSpPr>
              <a:spLocks noChangeArrowheads="1"/>
            </p:cNvSpPr>
            <p:nvPr/>
          </p:nvSpPr>
          <p:spPr bwMode="auto">
            <a:xfrm>
              <a:off x="-24" y="26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7" name="Rectangle 16"/>
            <p:cNvSpPr>
              <a:spLocks noChangeArrowheads="1"/>
            </p:cNvSpPr>
            <p:nvPr/>
          </p:nvSpPr>
          <p:spPr bwMode="auto">
            <a:xfrm>
              <a:off x="-24" y="298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8" name="Rectangle 17"/>
            <p:cNvSpPr>
              <a:spLocks noChangeArrowheads="1"/>
            </p:cNvSpPr>
            <p:nvPr/>
          </p:nvSpPr>
          <p:spPr bwMode="auto">
            <a:xfrm>
              <a:off x="-24" y="325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199" name="Rectangle 18"/>
            <p:cNvSpPr>
              <a:spLocks noChangeArrowheads="1"/>
            </p:cNvSpPr>
            <p:nvPr/>
          </p:nvSpPr>
          <p:spPr bwMode="auto">
            <a:xfrm>
              <a:off x="-24" y="354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0" name="Rectangle 19"/>
            <p:cNvSpPr>
              <a:spLocks noChangeArrowheads="1"/>
            </p:cNvSpPr>
            <p:nvPr/>
          </p:nvSpPr>
          <p:spPr bwMode="auto">
            <a:xfrm>
              <a:off x="-24" y="38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1" name="Rectangle 20"/>
            <p:cNvSpPr>
              <a:spLocks noChangeArrowheads="1"/>
            </p:cNvSpPr>
            <p:nvPr/>
          </p:nvSpPr>
          <p:spPr bwMode="auto">
            <a:xfrm>
              <a:off x="-24" y="412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2" name="Rectangle 21"/>
            <p:cNvSpPr>
              <a:spLocks noChangeArrowheads="1"/>
            </p:cNvSpPr>
            <p:nvPr/>
          </p:nvSpPr>
          <p:spPr bwMode="auto">
            <a:xfrm>
              <a:off x="-24" y="44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3" name="Rectangle 22"/>
            <p:cNvSpPr>
              <a:spLocks noChangeArrowheads="1"/>
            </p:cNvSpPr>
            <p:nvPr/>
          </p:nvSpPr>
          <p:spPr bwMode="auto">
            <a:xfrm>
              <a:off x="-24" y="46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4" name="Rectangle 23"/>
            <p:cNvSpPr>
              <a:spLocks noChangeArrowheads="1"/>
            </p:cNvSpPr>
            <p:nvPr/>
          </p:nvSpPr>
          <p:spPr bwMode="auto">
            <a:xfrm>
              <a:off x="-24" y="49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5" name="Rectangle 24"/>
            <p:cNvSpPr>
              <a:spLocks noChangeArrowheads="1"/>
            </p:cNvSpPr>
            <p:nvPr/>
          </p:nvSpPr>
          <p:spPr bwMode="auto">
            <a:xfrm>
              <a:off x="-24" y="527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6" name="Rectangle 25"/>
            <p:cNvSpPr>
              <a:spLocks noChangeArrowheads="1"/>
            </p:cNvSpPr>
            <p:nvPr/>
          </p:nvSpPr>
          <p:spPr bwMode="auto">
            <a:xfrm>
              <a:off x="-24" y="554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7" name="Rectangle 26"/>
            <p:cNvSpPr>
              <a:spLocks noChangeArrowheads="1"/>
            </p:cNvSpPr>
            <p:nvPr/>
          </p:nvSpPr>
          <p:spPr bwMode="auto">
            <a:xfrm>
              <a:off x="-24" y="583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8" name="Rectangle 27"/>
            <p:cNvSpPr>
              <a:spLocks noChangeArrowheads="1"/>
            </p:cNvSpPr>
            <p:nvPr/>
          </p:nvSpPr>
          <p:spPr bwMode="auto">
            <a:xfrm>
              <a:off x="-24" y="61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09" name="Rectangle 28"/>
            <p:cNvSpPr>
              <a:spLocks noChangeArrowheads="1"/>
            </p:cNvSpPr>
            <p:nvPr/>
          </p:nvSpPr>
          <p:spPr bwMode="auto">
            <a:xfrm>
              <a:off x="-24" y="64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0" name="Rectangle 29"/>
            <p:cNvSpPr>
              <a:spLocks noChangeArrowheads="1"/>
            </p:cNvSpPr>
            <p:nvPr/>
          </p:nvSpPr>
          <p:spPr bwMode="auto">
            <a:xfrm>
              <a:off x="-24" y="66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1" name="Rectangle 30"/>
            <p:cNvSpPr>
              <a:spLocks noChangeArrowheads="1"/>
            </p:cNvSpPr>
            <p:nvPr/>
          </p:nvSpPr>
          <p:spPr bwMode="auto">
            <a:xfrm>
              <a:off x="-24" y="69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2" name="Rectangle 31"/>
            <p:cNvSpPr>
              <a:spLocks noChangeArrowheads="1"/>
            </p:cNvSpPr>
            <p:nvPr/>
          </p:nvSpPr>
          <p:spPr bwMode="auto">
            <a:xfrm>
              <a:off x="-24" y="727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3" name="Rectangle 32"/>
            <p:cNvSpPr>
              <a:spLocks noChangeArrowheads="1"/>
            </p:cNvSpPr>
            <p:nvPr/>
          </p:nvSpPr>
          <p:spPr bwMode="auto">
            <a:xfrm>
              <a:off x="-24" y="754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4" name="Rectangle 33"/>
            <p:cNvSpPr>
              <a:spLocks noChangeArrowheads="1"/>
            </p:cNvSpPr>
            <p:nvPr/>
          </p:nvSpPr>
          <p:spPr bwMode="auto">
            <a:xfrm>
              <a:off x="-24" y="782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5" name="Rectangle 34"/>
            <p:cNvSpPr>
              <a:spLocks noChangeArrowheads="1"/>
            </p:cNvSpPr>
            <p:nvPr/>
          </p:nvSpPr>
          <p:spPr bwMode="auto">
            <a:xfrm>
              <a:off x="-24" y="81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6" name="Rectangle 35"/>
            <p:cNvSpPr>
              <a:spLocks noChangeArrowheads="1"/>
            </p:cNvSpPr>
            <p:nvPr/>
          </p:nvSpPr>
          <p:spPr bwMode="auto">
            <a:xfrm>
              <a:off x="-24" y="84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7" name="Rectangle 36"/>
            <p:cNvSpPr>
              <a:spLocks noChangeArrowheads="1"/>
            </p:cNvSpPr>
            <p:nvPr/>
          </p:nvSpPr>
          <p:spPr bwMode="auto">
            <a:xfrm>
              <a:off x="-24" y="87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8" name="Rectangle 37"/>
            <p:cNvSpPr>
              <a:spLocks noChangeArrowheads="1"/>
            </p:cNvSpPr>
            <p:nvPr/>
          </p:nvSpPr>
          <p:spPr bwMode="auto">
            <a:xfrm>
              <a:off x="-24" y="90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19" name="Rectangle 38"/>
            <p:cNvSpPr>
              <a:spLocks noChangeArrowheads="1"/>
            </p:cNvSpPr>
            <p:nvPr/>
          </p:nvSpPr>
          <p:spPr bwMode="auto">
            <a:xfrm>
              <a:off x="-24" y="929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0" name="Rectangle 39"/>
            <p:cNvSpPr>
              <a:spLocks noChangeArrowheads="1"/>
            </p:cNvSpPr>
            <p:nvPr/>
          </p:nvSpPr>
          <p:spPr bwMode="auto">
            <a:xfrm>
              <a:off x="-24" y="957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1" name="Rectangle 40"/>
            <p:cNvSpPr>
              <a:spLocks noChangeArrowheads="1"/>
            </p:cNvSpPr>
            <p:nvPr/>
          </p:nvSpPr>
          <p:spPr bwMode="auto">
            <a:xfrm>
              <a:off x="-24" y="984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2" name="Rectangle 41"/>
            <p:cNvSpPr>
              <a:spLocks noChangeArrowheads="1"/>
            </p:cNvSpPr>
            <p:nvPr/>
          </p:nvSpPr>
          <p:spPr bwMode="auto">
            <a:xfrm>
              <a:off x="-24" y="101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3" name="Rectangle 42"/>
            <p:cNvSpPr>
              <a:spLocks noChangeArrowheads="1"/>
            </p:cNvSpPr>
            <p:nvPr/>
          </p:nvSpPr>
          <p:spPr bwMode="auto">
            <a:xfrm>
              <a:off x="-24" y="104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4" name="Rectangle 43"/>
            <p:cNvSpPr>
              <a:spLocks noChangeArrowheads="1"/>
            </p:cNvSpPr>
            <p:nvPr/>
          </p:nvSpPr>
          <p:spPr bwMode="auto">
            <a:xfrm>
              <a:off x="-24" y="107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5" name="Rectangle 44"/>
            <p:cNvSpPr>
              <a:spLocks noChangeArrowheads="1"/>
            </p:cNvSpPr>
            <p:nvPr/>
          </p:nvSpPr>
          <p:spPr bwMode="auto">
            <a:xfrm>
              <a:off x="-24" y="1100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6" name="Rectangle 45"/>
            <p:cNvSpPr>
              <a:spLocks noChangeArrowheads="1"/>
            </p:cNvSpPr>
            <p:nvPr/>
          </p:nvSpPr>
          <p:spPr bwMode="auto">
            <a:xfrm>
              <a:off x="-24" y="112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7" name="Rectangle 46"/>
            <p:cNvSpPr>
              <a:spLocks noChangeArrowheads="1"/>
            </p:cNvSpPr>
            <p:nvPr/>
          </p:nvSpPr>
          <p:spPr bwMode="auto">
            <a:xfrm>
              <a:off x="-24" y="115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8" name="Rectangle 47"/>
            <p:cNvSpPr>
              <a:spLocks noChangeArrowheads="1"/>
            </p:cNvSpPr>
            <p:nvPr/>
          </p:nvSpPr>
          <p:spPr bwMode="auto">
            <a:xfrm>
              <a:off x="-24" y="1186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29" name="Rectangle 48"/>
            <p:cNvSpPr>
              <a:spLocks noChangeArrowheads="1"/>
            </p:cNvSpPr>
            <p:nvPr/>
          </p:nvSpPr>
          <p:spPr bwMode="auto">
            <a:xfrm>
              <a:off x="-24" y="121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0" name="Rectangle 49"/>
            <p:cNvSpPr>
              <a:spLocks noChangeArrowheads="1"/>
            </p:cNvSpPr>
            <p:nvPr/>
          </p:nvSpPr>
          <p:spPr bwMode="auto">
            <a:xfrm>
              <a:off x="-24" y="124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1" name="Rectangle 50"/>
            <p:cNvSpPr>
              <a:spLocks noChangeArrowheads="1"/>
            </p:cNvSpPr>
            <p:nvPr/>
          </p:nvSpPr>
          <p:spPr bwMode="auto">
            <a:xfrm>
              <a:off x="-24" y="1271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2" name="Rectangle 51"/>
            <p:cNvSpPr>
              <a:spLocks noChangeArrowheads="1"/>
            </p:cNvSpPr>
            <p:nvPr/>
          </p:nvSpPr>
          <p:spPr bwMode="auto">
            <a:xfrm>
              <a:off x="-24" y="129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3" name="Rectangle 52"/>
            <p:cNvSpPr>
              <a:spLocks noChangeArrowheads="1"/>
            </p:cNvSpPr>
            <p:nvPr/>
          </p:nvSpPr>
          <p:spPr bwMode="auto">
            <a:xfrm>
              <a:off x="-24" y="1328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4" name="Rectangle 53"/>
            <p:cNvSpPr>
              <a:spLocks noChangeArrowheads="1"/>
            </p:cNvSpPr>
            <p:nvPr/>
          </p:nvSpPr>
          <p:spPr bwMode="auto">
            <a:xfrm>
              <a:off x="-24" y="135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5" name="Rectangle 54"/>
            <p:cNvSpPr>
              <a:spLocks noChangeArrowheads="1"/>
            </p:cNvSpPr>
            <p:nvPr/>
          </p:nvSpPr>
          <p:spPr bwMode="auto">
            <a:xfrm>
              <a:off x="-24" y="138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6" name="Rectangle 55"/>
            <p:cNvSpPr>
              <a:spLocks noChangeArrowheads="1"/>
            </p:cNvSpPr>
            <p:nvPr/>
          </p:nvSpPr>
          <p:spPr bwMode="auto">
            <a:xfrm>
              <a:off x="-24" y="1417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7" name="Rectangle 56"/>
            <p:cNvSpPr>
              <a:spLocks noChangeArrowheads="1"/>
            </p:cNvSpPr>
            <p:nvPr/>
          </p:nvSpPr>
          <p:spPr bwMode="auto">
            <a:xfrm>
              <a:off x="-24" y="1444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8" name="Rectangle 57"/>
            <p:cNvSpPr>
              <a:spLocks noChangeArrowheads="1"/>
            </p:cNvSpPr>
            <p:nvPr/>
          </p:nvSpPr>
          <p:spPr bwMode="auto">
            <a:xfrm>
              <a:off x="-24" y="147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39" name="Rectangle 58"/>
            <p:cNvSpPr>
              <a:spLocks noChangeArrowheads="1"/>
            </p:cNvSpPr>
            <p:nvPr/>
          </p:nvSpPr>
          <p:spPr bwMode="auto">
            <a:xfrm>
              <a:off x="-24" y="150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0" name="Rectangle 59"/>
            <p:cNvSpPr>
              <a:spLocks noChangeArrowheads="1"/>
            </p:cNvSpPr>
            <p:nvPr/>
          </p:nvSpPr>
          <p:spPr bwMode="auto">
            <a:xfrm>
              <a:off x="-24" y="153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1" name="Rectangle 60"/>
            <p:cNvSpPr>
              <a:spLocks noChangeArrowheads="1"/>
            </p:cNvSpPr>
            <p:nvPr/>
          </p:nvSpPr>
          <p:spPr bwMode="auto">
            <a:xfrm>
              <a:off x="-24" y="155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2" name="Rectangle 61"/>
            <p:cNvSpPr>
              <a:spLocks noChangeArrowheads="1"/>
            </p:cNvSpPr>
            <p:nvPr/>
          </p:nvSpPr>
          <p:spPr bwMode="auto">
            <a:xfrm>
              <a:off x="-24" y="158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3" name="Rectangle 62"/>
            <p:cNvSpPr>
              <a:spLocks noChangeArrowheads="1"/>
            </p:cNvSpPr>
            <p:nvPr/>
          </p:nvSpPr>
          <p:spPr bwMode="auto">
            <a:xfrm>
              <a:off x="-24" y="1617"/>
              <a:ext cx="1551" cy="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4" name="Rectangle 63"/>
            <p:cNvSpPr>
              <a:spLocks noChangeArrowheads="1"/>
            </p:cNvSpPr>
            <p:nvPr/>
          </p:nvSpPr>
          <p:spPr bwMode="auto">
            <a:xfrm>
              <a:off x="-24" y="164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5" name="Rectangle 64"/>
            <p:cNvSpPr>
              <a:spLocks noChangeArrowheads="1"/>
            </p:cNvSpPr>
            <p:nvPr/>
          </p:nvSpPr>
          <p:spPr bwMode="auto">
            <a:xfrm>
              <a:off x="-24" y="167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6" name="Rectangle 65"/>
            <p:cNvSpPr>
              <a:spLocks noChangeArrowheads="1"/>
            </p:cNvSpPr>
            <p:nvPr/>
          </p:nvSpPr>
          <p:spPr bwMode="auto">
            <a:xfrm>
              <a:off x="-24" y="170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7" name="Rectangle 66"/>
            <p:cNvSpPr>
              <a:spLocks noChangeArrowheads="1"/>
            </p:cNvSpPr>
            <p:nvPr/>
          </p:nvSpPr>
          <p:spPr bwMode="auto">
            <a:xfrm>
              <a:off x="-24" y="173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8" name="Rectangle 67"/>
            <p:cNvSpPr>
              <a:spLocks noChangeArrowheads="1"/>
            </p:cNvSpPr>
            <p:nvPr/>
          </p:nvSpPr>
          <p:spPr bwMode="auto">
            <a:xfrm>
              <a:off x="-24" y="175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49" name="Rectangle 68"/>
            <p:cNvSpPr>
              <a:spLocks noChangeArrowheads="1"/>
            </p:cNvSpPr>
            <p:nvPr/>
          </p:nvSpPr>
          <p:spPr bwMode="auto">
            <a:xfrm>
              <a:off x="-24" y="1788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0" name="Rectangle 69"/>
            <p:cNvSpPr>
              <a:spLocks noChangeArrowheads="1"/>
            </p:cNvSpPr>
            <p:nvPr/>
          </p:nvSpPr>
          <p:spPr bwMode="auto">
            <a:xfrm>
              <a:off x="-24" y="1816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1" name="Rectangle 70"/>
            <p:cNvSpPr>
              <a:spLocks noChangeArrowheads="1"/>
            </p:cNvSpPr>
            <p:nvPr/>
          </p:nvSpPr>
          <p:spPr bwMode="auto">
            <a:xfrm>
              <a:off x="-24" y="1847"/>
              <a:ext cx="1551" cy="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2" name="Rectangle 71"/>
            <p:cNvSpPr>
              <a:spLocks noChangeArrowheads="1"/>
            </p:cNvSpPr>
            <p:nvPr/>
          </p:nvSpPr>
          <p:spPr bwMode="auto">
            <a:xfrm>
              <a:off x="-24" y="1872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3" name="Rectangle 72"/>
            <p:cNvSpPr>
              <a:spLocks noChangeArrowheads="1"/>
            </p:cNvSpPr>
            <p:nvPr/>
          </p:nvSpPr>
          <p:spPr bwMode="auto">
            <a:xfrm>
              <a:off x="-24" y="190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4" name="Rectangle 73"/>
            <p:cNvSpPr>
              <a:spLocks noChangeArrowheads="1"/>
            </p:cNvSpPr>
            <p:nvPr/>
          </p:nvSpPr>
          <p:spPr bwMode="auto">
            <a:xfrm>
              <a:off x="-24" y="193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5" name="Rectangle 74"/>
            <p:cNvSpPr>
              <a:spLocks noChangeArrowheads="1"/>
            </p:cNvSpPr>
            <p:nvPr/>
          </p:nvSpPr>
          <p:spPr bwMode="auto">
            <a:xfrm>
              <a:off x="-24" y="196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6" name="Rectangle 75"/>
            <p:cNvSpPr>
              <a:spLocks noChangeArrowheads="1"/>
            </p:cNvSpPr>
            <p:nvPr/>
          </p:nvSpPr>
          <p:spPr bwMode="auto">
            <a:xfrm>
              <a:off x="-24" y="1990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7" name="Rectangle 76"/>
            <p:cNvSpPr>
              <a:spLocks noChangeArrowheads="1"/>
            </p:cNvSpPr>
            <p:nvPr/>
          </p:nvSpPr>
          <p:spPr bwMode="auto">
            <a:xfrm>
              <a:off x="-24" y="201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8" name="Rectangle 77"/>
            <p:cNvSpPr>
              <a:spLocks noChangeArrowheads="1"/>
            </p:cNvSpPr>
            <p:nvPr/>
          </p:nvSpPr>
          <p:spPr bwMode="auto">
            <a:xfrm>
              <a:off x="-24" y="204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59" name="Rectangle 78"/>
            <p:cNvSpPr>
              <a:spLocks noChangeArrowheads="1"/>
            </p:cNvSpPr>
            <p:nvPr/>
          </p:nvSpPr>
          <p:spPr bwMode="auto">
            <a:xfrm>
              <a:off x="-24" y="2076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0" name="Rectangle 79"/>
            <p:cNvSpPr>
              <a:spLocks noChangeArrowheads="1"/>
            </p:cNvSpPr>
            <p:nvPr/>
          </p:nvSpPr>
          <p:spPr bwMode="auto">
            <a:xfrm>
              <a:off x="-24" y="210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1" name="Rectangle 80"/>
            <p:cNvSpPr>
              <a:spLocks noChangeArrowheads="1"/>
            </p:cNvSpPr>
            <p:nvPr/>
          </p:nvSpPr>
          <p:spPr bwMode="auto">
            <a:xfrm>
              <a:off x="-24" y="213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2" name="Rectangle 81"/>
            <p:cNvSpPr>
              <a:spLocks noChangeArrowheads="1"/>
            </p:cNvSpPr>
            <p:nvPr/>
          </p:nvSpPr>
          <p:spPr bwMode="auto">
            <a:xfrm>
              <a:off x="-24" y="2161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3" name="Rectangle 82"/>
            <p:cNvSpPr>
              <a:spLocks noChangeArrowheads="1"/>
            </p:cNvSpPr>
            <p:nvPr/>
          </p:nvSpPr>
          <p:spPr bwMode="auto">
            <a:xfrm>
              <a:off x="-24" y="218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4" name="Rectangle 83"/>
            <p:cNvSpPr>
              <a:spLocks noChangeArrowheads="1"/>
            </p:cNvSpPr>
            <p:nvPr/>
          </p:nvSpPr>
          <p:spPr bwMode="auto">
            <a:xfrm>
              <a:off x="-24" y="221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5" name="Rectangle 84"/>
            <p:cNvSpPr>
              <a:spLocks noChangeArrowheads="1"/>
            </p:cNvSpPr>
            <p:nvPr/>
          </p:nvSpPr>
          <p:spPr bwMode="auto">
            <a:xfrm>
              <a:off x="-24" y="224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6" name="Rectangle 85"/>
            <p:cNvSpPr>
              <a:spLocks noChangeArrowheads="1"/>
            </p:cNvSpPr>
            <p:nvPr/>
          </p:nvSpPr>
          <p:spPr bwMode="auto">
            <a:xfrm>
              <a:off x="-24" y="2276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7" name="Rectangle 86"/>
            <p:cNvSpPr>
              <a:spLocks noChangeArrowheads="1"/>
            </p:cNvSpPr>
            <p:nvPr/>
          </p:nvSpPr>
          <p:spPr bwMode="auto">
            <a:xfrm>
              <a:off x="-24" y="2303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8" name="Rectangle 87"/>
            <p:cNvSpPr>
              <a:spLocks noChangeArrowheads="1"/>
            </p:cNvSpPr>
            <p:nvPr/>
          </p:nvSpPr>
          <p:spPr bwMode="auto">
            <a:xfrm>
              <a:off x="-24" y="233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69" name="Rectangle 88"/>
            <p:cNvSpPr>
              <a:spLocks noChangeArrowheads="1"/>
            </p:cNvSpPr>
            <p:nvPr/>
          </p:nvSpPr>
          <p:spPr bwMode="auto">
            <a:xfrm>
              <a:off x="-24" y="236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0" name="Rectangle 89"/>
            <p:cNvSpPr>
              <a:spLocks noChangeArrowheads="1"/>
            </p:cNvSpPr>
            <p:nvPr/>
          </p:nvSpPr>
          <p:spPr bwMode="auto">
            <a:xfrm>
              <a:off x="-24" y="238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1" name="Rectangle 90"/>
            <p:cNvSpPr>
              <a:spLocks noChangeArrowheads="1"/>
            </p:cNvSpPr>
            <p:nvPr/>
          </p:nvSpPr>
          <p:spPr bwMode="auto">
            <a:xfrm>
              <a:off x="-24" y="2418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2" name="Rectangle 91"/>
            <p:cNvSpPr>
              <a:spLocks noChangeArrowheads="1"/>
            </p:cNvSpPr>
            <p:nvPr/>
          </p:nvSpPr>
          <p:spPr bwMode="auto">
            <a:xfrm>
              <a:off x="-24" y="244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3" name="Rectangle 92"/>
            <p:cNvSpPr>
              <a:spLocks noChangeArrowheads="1"/>
            </p:cNvSpPr>
            <p:nvPr/>
          </p:nvSpPr>
          <p:spPr bwMode="auto">
            <a:xfrm>
              <a:off x="-24" y="247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4" name="Rectangle 93"/>
            <p:cNvSpPr>
              <a:spLocks noChangeArrowheads="1"/>
            </p:cNvSpPr>
            <p:nvPr/>
          </p:nvSpPr>
          <p:spPr bwMode="auto">
            <a:xfrm>
              <a:off x="-24" y="2507"/>
              <a:ext cx="1551" cy="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5" name="Rectangle 94"/>
            <p:cNvSpPr>
              <a:spLocks noChangeArrowheads="1"/>
            </p:cNvSpPr>
            <p:nvPr/>
          </p:nvSpPr>
          <p:spPr bwMode="auto">
            <a:xfrm>
              <a:off x="-24" y="253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6" name="Rectangle 95"/>
            <p:cNvSpPr>
              <a:spLocks noChangeArrowheads="1"/>
            </p:cNvSpPr>
            <p:nvPr/>
          </p:nvSpPr>
          <p:spPr bwMode="auto">
            <a:xfrm>
              <a:off x="-24" y="256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7" name="Rectangle 96"/>
            <p:cNvSpPr>
              <a:spLocks noChangeArrowheads="1"/>
            </p:cNvSpPr>
            <p:nvPr/>
          </p:nvSpPr>
          <p:spPr bwMode="auto">
            <a:xfrm>
              <a:off x="-24" y="259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8" name="Rectangle 97"/>
            <p:cNvSpPr>
              <a:spLocks noChangeArrowheads="1"/>
            </p:cNvSpPr>
            <p:nvPr/>
          </p:nvSpPr>
          <p:spPr bwMode="auto">
            <a:xfrm>
              <a:off x="-24" y="262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79" name="Rectangle 98"/>
            <p:cNvSpPr>
              <a:spLocks noChangeArrowheads="1"/>
            </p:cNvSpPr>
            <p:nvPr/>
          </p:nvSpPr>
          <p:spPr bwMode="auto">
            <a:xfrm>
              <a:off x="-24" y="264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0" name="Rectangle 99"/>
            <p:cNvSpPr>
              <a:spLocks noChangeArrowheads="1"/>
            </p:cNvSpPr>
            <p:nvPr/>
          </p:nvSpPr>
          <p:spPr bwMode="auto">
            <a:xfrm>
              <a:off x="-24" y="2678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1" name="Rectangle 100"/>
            <p:cNvSpPr>
              <a:spLocks noChangeArrowheads="1"/>
            </p:cNvSpPr>
            <p:nvPr/>
          </p:nvSpPr>
          <p:spPr bwMode="auto">
            <a:xfrm>
              <a:off x="-24" y="2706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2" name="Rectangle 101"/>
            <p:cNvSpPr>
              <a:spLocks noChangeArrowheads="1"/>
            </p:cNvSpPr>
            <p:nvPr/>
          </p:nvSpPr>
          <p:spPr bwMode="auto">
            <a:xfrm>
              <a:off x="-24" y="2735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3" name="Rectangle 102"/>
            <p:cNvSpPr>
              <a:spLocks noChangeArrowheads="1"/>
            </p:cNvSpPr>
            <p:nvPr/>
          </p:nvSpPr>
          <p:spPr bwMode="auto">
            <a:xfrm>
              <a:off x="-24" y="276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4" name="Rectangle 103"/>
            <p:cNvSpPr>
              <a:spLocks noChangeArrowheads="1"/>
            </p:cNvSpPr>
            <p:nvPr/>
          </p:nvSpPr>
          <p:spPr bwMode="auto">
            <a:xfrm>
              <a:off x="-24" y="279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5" name="Rectangle 104"/>
            <p:cNvSpPr>
              <a:spLocks noChangeArrowheads="1"/>
            </p:cNvSpPr>
            <p:nvPr/>
          </p:nvSpPr>
          <p:spPr bwMode="auto">
            <a:xfrm>
              <a:off x="-24" y="282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6" name="Rectangle 105"/>
            <p:cNvSpPr>
              <a:spLocks noChangeArrowheads="1"/>
            </p:cNvSpPr>
            <p:nvPr/>
          </p:nvSpPr>
          <p:spPr bwMode="auto">
            <a:xfrm>
              <a:off x="-24" y="2849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7" name="Rectangle 106"/>
            <p:cNvSpPr>
              <a:spLocks noChangeArrowheads="1"/>
            </p:cNvSpPr>
            <p:nvPr/>
          </p:nvSpPr>
          <p:spPr bwMode="auto">
            <a:xfrm>
              <a:off x="-24" y="287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8" name="Rectangle 107"/>
            <p:cNvSpPr>
              <a:spLocks noChangeArrowheads="1"/>
            </p:cNvSpPr>
            <p:nvPr/>
          </p:nvSpPr>
          <p:spPr bwMode="auto">
            <a:xfrm>
              <a:off x="-24" y="2906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89" name="Rectangle 108"/>
            <p:cNvSpPr>
              <a:spLocks noChangeArrowheads="1"/>
            </p:cNvSpPr>
            <p:nvPr/>
          </p:nvSpPr>
          <p:spPr bwMode="auto">
            <a:xfrm>
              <a:off x="-24" y="2937"/>
              <a:ext cx="1551" cy="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0" name="Rectangle 109"/>
            <p:cNvSpPr>
              <a:spLocks noChangeArrowheads="1"/>
            </p:cNvSpPr>
            <p:nvPr/>
          </p:nvSpPr>
          <p:spPr bwMode="auto">
            <a:xfrm>
              <a:off x="-24" y="2962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1" name="Rectangle 110"/>
            <p:cNvSpPr>
              <a:spLocks noChangeArrowheads="1"/>
            </p:cNvSpPr>
            <p:nvPr/>
          </p:nvSpPr>
          <p:spPr bwMode="auto">
            <a:xfrm>
              <a:off x="-24" y="2993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2" name="Rectangle 111"/>
            <p:cNvSpPr>
              <a:spLocks noChangeArrowheads="1"/>
            </p:cNvSpPr>
            <p:nvPr/>
          </p:nvSpPr>
          <p:spPr bwMode="auto">
            <a:xfrm>
              <a:off x="-24" y="3022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3" name="Rectangle 112"/>
            <p:cNvSpPr>
              <a:spLocks noChangeArrowheads="1"/>
            </p:cNvSpPr>
            <p:nvPr/>
          </p:nvSpPr>
          <p:spPr bwMode="auto">
            <a:xfrm>
              <a:off x="-24" y="305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4" name="Rectangle 113"/>
            <p:cNvSpPr>
              <a:spLocks noChangeArrowheads="1"/>
            </p:cNvSpPr>
            <p:nvPr/>
          </p:nvSpPr>
          <p:spPr bwMode="auto">
            <a:xfrm>
              <a:off x="-24" y="307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5" name="Rectangle 114"/>
            <p:cNvSpPr>
              <a:spLocks noChangeArrowheads="1"/>
            </p:cNvSpPr>
            <p:nvPr/>
          </p:nvSpPr>
          <p:spPr bwMode="auto">
            <a:xfrm>
              <a:off x="-24" y="310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6" name="Rectangle 115"/>
            <p:cNvSpPr>
              <a:spLocks noChangeArrowheads="1"/>
            </p:cNvSpPr>
            <p:nvPr/>
          </p:nvSpPr>
          <p:spPr bwMode="auto">
            <a:xfrm>
              <a:off x="-24" y="313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7" name="Rectangle 116"/>
            <p:cNvSpPr>
              <a:spLocks noChangeArrowheads="1"/>
            </p:cNvSpPr>
            <p:nvPr/>
          </p:nvSpPr>
          <p:spPr bwMode="auto">
            <a:xfrm>
              <a:off x="-24" y="3166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8" name="Rectangle 117"/>
            <p:cNvSpPr>
              <a:spLocks noChangeArrowheads="1"/>
            </p:cNvSpPr>
            <p:nvPr/>
          </p:nvSpPr>
          <p:spPr bwMode="auto">
            <a:xfrm>
              <a:off x="-24" y="3193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299" name="Rectangle 118"/>
            <p:cNvSpPr>
              <a:spLocks noChangeArrowheads="1"/>
            </p:cNvSpPr>
            <p:nvPr/>
          </p:nvSpPr>
          <p:spPr bwMode="auto">
            <a:xfrm>
              <a:off x="-24" y="322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0" name="Rectangle 119"/>
            <p:cNvSpPr>
              <a:spLocks noChangeArrowheads="1"/>
            </p:cNvSpPr>
            <p:nvPr/>
          </p:nvSpPr>
          <p:spPr bwMode="auto">
            <a:xfrm>
              <a:off x="-24" y="325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1" name="Rectangle 120"/>
            <p:cNvSpPr>
              <a:spLocks noChangeArrowheads="1"/>
            </p:cNvSpPr>
            <p:nvPr/>
          </p:nvSpPr>
          <p:spPr bwMode="auto">
            <a:xfrm>
              <a:off x="-24" y="327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2" name="Rectangle 121"/>
            <p:cNvSpPr>
              <a:spLocks noChangeArrowheads="1"/>
            </p:cNvSpPr>
            <p:nvPr/>
          </p:nvSpPr>
          <p:spPr bwMode="auto">
            <a:xfrm>
              <a:off x="-24" y="330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3" name="Rectangle 122"/>
            <p:cNvSpPr>
              <a:spLocks noChangeArrowheads="1"/>
            </p:cNvSpPr>
            <p:nvPr/>
          </p:nvSpPr>
          <p:spPr bwMode="auto">
            <a:xfrm>
              <a:off x="-24" y="333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4" name="Rectangle 123"/>
            <p:cNvSpPr>
              <a:spLocks noChangeArrowheads="1"/>
            </p:cNvSpPr>
            <p:nvPr/>
          </p:nvSpPr>
          <p:spPr bwMode="auto">
            <a:xfrm>
              <a:off x="-24" y="3366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5" name="Rectangle 124"/>
            <p:cNvSpPr>
              <a:spLocks noChangeArrowheads="1"/>
            </p:cNvSpPr>
            <p:nvPr/>
          </p:nvSpPr>
          <p:spPr bwMode="auto">
            <a:xfrm>
              <a:off x="-24" y="3394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6" name="Rectangle 125"/>
            <p:cNvSpPr>
              <a:spLocks noChangeArrowheads="1"/>
            </p:cNvSpPr>
            <p:nvPr/>
          </p:nvSpPr>
          <p:spPr bwMode="auto">
            <a:xfrm>
              <a:off x="-24" y="342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7" name="Rectangle 126"/>
            <p:cNvSpPr>
              <a:spLocks noChangeArrowheads="1"/>
            </p:cNvSpPr>
            <p:nvPr/>
          </p:nvSpPr>
          <p:spPr bwMode="auto">
            <a:xfrm>
              <a:off x="-24" y="345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8" name="Rectangle 127"/>
            <p:cNvSpPr>
              <a:spLocks noChangeArrowheads="1"/>
            </p:cNvSpPr>
            <p:nvPr/>
          </p:nvSpPr>
          <p:spPr bwMode="auto">
            <a:xfrm>
              <a:off x="-24" y="347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09" name="Rectangle 128"/>
            <p:cNvSpPr>
              <a:spLocks noChangeArrowheads="1"/>
            </p:cNvSpPr>
            <p:nvPr/>
          </p:nvSpPr>
          <p:spPr bwMode="auto">
            <a:xfrm>
              <a:off x="-24" y="3508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0" name="Rectangle 129"/>
            <p:cNvSpPr>
              <a:spLocks noChangeArrowheads="1"/>
            </p:cNvSpPr>
            <p:nvPr/>
          </p:nvSpPr>
          <p:spPr bwMode="auto">
            <a:xfrm>
              <a:off x="-24" y="3539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1" name="Rectangle 130"/>
            <p:cNvSpPr>
              <a:spLocks noChangeArrowheads="1"/>
            </p:cNvSpPr>
            <p:nvPr/>
          </p:nvSpPr>
          <p:spPr bwMode="auto">
            <a:xfrm>
              <a:off x="-24" y="356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2" name="Rectangle 131"/>
            <p:cNvSpPr>
              <a:spLocks noChangeArrowheads="1"/>
            </p:cNvSpPr>
            <p:nvPr/>
          </p:nvSpPr>
          <p:spPr bwMode="auto">
            <a:xfrm>
              <a:off x="-24" y="3596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3" name="Rectangle 132"/>
            <p:cNvSpPr>
              <a:spLocks noChangeArrowheads="1"/>
            </p:cNvSpPr>
            <p:nvPr/>
          </p:nvSpPr>
          <p:spPr bwMode="auto">
            <a:xfrm>
              <a:off x="-24" y="3625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4" name="Rectangle 133"/>
            <p:cNvSpPr>
              <a:spLocks noChangeArrowheads="1"/>
            </p:cNvSpPr>
            <p:nvPr/>
          </p:nvSpPr>
          <p:spPr bwMode="auto">
            <a:xfrm>
              <a:off x="-24" y="365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5" name="Rectangle 134"/>
            <p:cNvSpPr>
              <a:spLocks noChangeArrowheads="1"/>
            </p:cNvSpPr>
            <p:nvPr/>
          </p:nvSpPr>
          <p:spPr bwMode="auto">
            <a:xfrm>
              <a:off x="-24" y="368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6" name="Rectangle 135"/>
            <p:cNvSpPr>
              <a:spLocks noChangeArrowheads="1"/>
            </p:cNvSpPr>
            <p:nvPr/>
          </p:nvSpPr>
          <p:spPr bwMode="auto">
            <a:xfrm>
              <a:off x="-24" y="3710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7" name="Rectangle 136"/>
            <p:cNvSpPr>
              <a:spLocks noChangeArrowheads="1"/>
            </p:cNvSpPr>
            <p:nvPr/>
          </p:nvSpPr>
          <p:spPr bwMode="auto">
            <a:xfrm>
              <a:off x="-24" y="373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8" name="Rectangle 137"/>
            <p:cNvSpPr>
              <a:spLocks noChangeArrowheads="1"/>
            </p:cNvSpPr>
            <p:nvPr/>
          </p:nvSpPr>
          <p:spPr bwMode="auto">
            <a:xfrm>
              <a:off x="-24" y="376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19" name="Rectangle 138"/>
            <p:cNvSpPr>
              <a:spLocks noChangeArrowheads="1"/>
            </p:cNvSpPr>
            <p:nvPr/>
          </p:nvSpPr>
          <p:spPr bwMode="auto">
            <a:xfrm>
              <a:off x="-24" y="3796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0" name="Rectangle 139"/>
            <p:cNvSpPr>
              <a:spLocks noChangeArrowheads="1"/>
            </p:cNvSpPr>
            <p:nvPr/>
          </p:nvSpPr>
          <p:spPr bwMode="auto">
            <a:xfrm>
              <a:off x="-24" y="3825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1" name="Rectangle 140"/>
            <p:cNvSpPr>
              <a:spLocks noChangeArrowheads="1"/>
            </p:cNvSpPr>
            <p:nvPr/>
          </p:nvSpPr>
          <p:spPr bwMode="auto">
            <a:xfrm>
              <a:off x="-24" y="385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2" name="Rectangle 141"/>
            <p:cNvSpPr>
              <a:spLocks noChangeArrowheads="1"/>
            </p:cNvSpPr>
            <p:nvPr/>
          </p:nvSpPr>
          <p:spPr bwMode="auto">
            <a:xfrm>
              <a:off x="-24" y="3881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3" name="Rectangle 142"/>
            <p:cNvSpPr>
              <a:spLocks noChangeArrowheads="1"/>
            </p:cNvSpPr>
            <p:nvPr/>
          </p:nvSpPr>
          <p:spPr bwMode="auto">
            <a:xfrm>
              <a:off x="-24" y="390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4" name="Rectangle 143"/>
            <p:cNvSpPr>
              <a:spLocks noChangeArrowheads="1"/>
            </p:cNvSpPr>
            <p:nvPr/>
          </p:nvSpPr>
          <p:spPr bwMode="auto">
            <a:xfrm>
              <a:off x="-24" y="393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5" name="Rectangle 144"/>
            <p:cNvSpPr>
              <a:spLocks noChangeArrowheads="1"/>
            </p:cNvSpPr>
            <p:nvPr/>
          </p:nvSpPr>
          <p:spPr bwMode="auto">
            <a:xfrm>
              <a:off x="-24" y="396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6" name="Rectangle 145"/>
            <p:cNvSpPr>
              <a:spLocks noChangeArrowheads="1"/>
            </p:cNvSpPr>
            <p:nvPr/>
          </p:nvSpPr>
          <p:spPr bwMode="auto">
            <a:xfrm>
              <a:off x="-24" y="3996"/>
              <a:ext cx="1551" cy="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7" name="Rectangle 146"/>
            <p:cNvSpPr>
              <a:spLocks noChangeArrowheads="1"/>
            </p:cNvSpPr>
            <p:nvPr/>
          </p:nvSpPr>
          <p:spPr bwMode="auto">
            <a:xfrm>
              <a:off x="-24" y="4027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8" name="Rectangle 147"/>
            <p:cNvSpPr>
              <a:spLocks noChangeArrowheads="1"/>
            </p:cNvSpPr>
            <p:nvPr/>
          </p:nvSpPr>
          <p:spPr bwMode="auto">
            <a:xfrm>
              <a:off x="-24" y="4054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29" name="Rectangle 148"/>
            <p:cNvSpPr>
              <a:spLocks noChangeArrowheads="1"/>
            </p:cNvSpPr>
            <p:nvPr/>
          </p:nvSpPr>
          <p:spPr bwMode="auto">
            <a:xfrm>
              <a:off x="-24" y="4082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0" name="Rectangle 149"/>
            <p:cNvSpPr>
              <a:spLocks noChangeArrowheads="1"/>
            </p:cNvSpPr>
            <p:nvPr/>
          </p:nvSpPr>
          <p:spPr bwMode="auto">
            <a:xfrm>
              <a:off x="-24" y="411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1" name="Rectangle 150"/>
            <p:cNvSpPr>
              <a:spLocks noChangeArrowheads="1"/>
            </p:cNvSpPr>
            <p:nvPr/>
          </p:nvSpPr>
          <p:spPr bwMode="auto">
            <a:xfrm>
              <a:off x="-24" y="414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2" name="Rectangle 151"/>
            <p:cNvSpPr>
              <a:spLocks noChangeArrowheads="1"/>
            </p:cNvSpPr>
            <p:nvPr/>
          </p:nvSpPr>
          <p:spPr bwMode="auto">
            <a:xfrm>
              <a:off x="-24" y="416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3" name="Rectangle 152"/>
            <p:cNvSpPr>
              <a:spLocks noChangeArrowheads="1"/>
            </p:cNvSpPr>
            <p:nvPr/>
          </p:nvSpPr>
          <p:spPr bwMode="auto">
            <a:xfrm>
              <a:off x="-24" y="4198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4" name="Rectangle 153"/>
            <p:cNvSpPr>
              <a:spLocks noChangeArrowheads="1"/>
            </p:cNvSpPr>
            <p:nvPr/>
          </p:nvSpPr>
          <p:spPr bwMode="auto">
            <a:xfrm>
              <a:off x="-24" y="4227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5" name="Rectangle 154"/>
            <p:cNvSpPr>
              <a:spLocks noChangeArrowheads="1"/>
            </p:cNvSpPr>
            <p:nvPr/>
          </p:nvSpPr>
          <p:spPr bwMode="auto">
            <a:xfrm>
              <a:off x="-24" y="4256"/>
              <a:ext cx="1551" cy="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6" name="Rectangle 155"/>
            <p:cNvSpPr>
              <a:spLocks noChangeArrowheads="1"/>
            </p:cNvSpPr>
            <p:nvPr/>
          </p:nvSpPr>
          <p:spPr bwMode="auto">
            <a:xfrm>
              <a:off x="-24" y="4284"/>
              <a:ext cx="1551" cy="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7" name="Rectangle 156"/>
            <p:cNvSpPr>
              <a:spLocks noChangeArrowheads="1"/>
            </p:cNvSpPr>
            <p:nvPr/>
          </p:nvSpPr>
          <p:spPr bwMode="auto">
            <a:xfrm>
              <a:off x="-24" y="4311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8" name="Rectangle 157"/>
            <p:cNvSpPr>
              <a:spLocks noChangeArrowheads="1"/>
            </p:cNvSpPr>
            <p:nvPr/>
          </p:nvSpPr>
          <p:spPr bwMode="auto">
            <a:xfrm>
              <a:off x="-24" y="4340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339" name="Rectangle 158"/>
            <p:cNvSpPr>
              <a:spLocks noChangeArrowheads="1"/>
            </p:cNvSpPr>
            <p:nvPr/>
          </p:nvSpPr>
          <p:spPr bwMode="auto">
            <a:xfrm>
              <a:off x="-24" y="4369"/>
              <a:ext cx="155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7176" name="Rectangle 159"/>
          <p:cNvSpPr>
            <a:spLocks noChangeArrowheads="1"/>
          </p:cNvSpPr>
          <p:nvPr/>
        </p:nvSpPr>
        <p:spPr bwMode="auto">
          <a:xfrm>
            <a:off x="8661400" y="4149726"/>
            <a:ext cx="17414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80" name="Rectangle 163"/>
          <p:cNvSpPr>
            <a:spLocks noChangeArrowheads="1"/>
          </p:cNvSpPr>
          <p:nvPr/>
        </p:nvSpPr>
        <p:spPr bwMode="auto">
          <a:xfrm>
            <a:off x="4097338" y="1066800"/>
            <a:ext cx="61531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81" name="Rectangle 164"/>
          <p:cNvSpPr>
            <a:spLocks noChangeArrowheads="1"/>
          </p:cNvSpPr>
          <p:nvPr/>
        </p:nvSpPr>
        <p:spPr bwMode="auto">
          <a:xfrm>
            <a:off x="4192588" y="2052638"/>
            <a:ext cx="493871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82" name="Rectangle 165"/>
          <p:cNvSpPr>
            <a:spLocks noChangeArrowheads="1"/>
          </p:cNvSpPr>
          <p:nvPr/>
        </p:nvSpPr>
        <p:spPr bwMode="auto">
          <a:xfrm>
            <a:off x="4191000" y="2286001"/>
            <a:ext cx="609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3000" dirty="0">
                <a:solidFill>
                  <a:srgbClr val="EFF3EA"/>
                </a:solidFill>
                <a:latin typeface="Arial Black" pitchFamily="34" charset="0"/>
                <a:ea typeface="ＭＳ Ｐゴシック" pitchFamily="34" charset="-128"/>
              </a:rPr>
              <a:t>Current Conditions and Outlook in Global Credit Markets</a:t>
            </a:r>
            <a:endParaRPr lang="en-US" sz="3000" dirty="0">
              <a:solidFill>
                <a:srgbClr val="EFF3EA"/>
              </a:solidFill>
              <a:ea typeface="ＭＳ Ｐゴシック" pitchFamily="34" charset="-128"/>
            </a:endParaRPr>
          </a:p>
        </p:txBody>
      </p:sp>
      <p:sp>
        <p:nvSpPr>
          <p:cNvPr id="172" name="Rectangle 169"/>
          <p:cNvSpPr>
            <a:spLocks noChangeArrowheads="1"/>
          </p:cNvSpPr>
          <p:nvPr/>
        </p:nvSpPr>
        <p:spPr bwMode="auto">
          <a:xfrm>
            <a:off x="4114801" y="2057401"/>
            <a:ext cx="6067425" cy="28575"/>
          </a:xfrm>
          <a:prstGeom prst="rect">
            <a:avLst/>
          </a:prstGeom>
          <a:solidFill>
            <a:srgbClr val="57068C"/>
          </a:solidFill>
          <a:ln w="9525">
            <a:solidFill>
              <a:srgbClr val="57068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0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73" name="Line 164"/>
          <p:cNvSpPr>
            <a:spLocks noChangeShapeType="1"/>
          </p:cNvSpPr>
          <p:nvPr/>
        </p:nvSpPr>
        <p:spPr bwMode="auto">
          <a:xfrm flipH="1">
            <a:off x="8229601" y="3962400"/>
            <a:ext cx="1998663" cy="1588"/>
          </a:xfrm>
          <a:prstGeom prst="line">
            <a:avLst/>
          </a:prstGeom>
          <a:noFill/>
          <a:ln w="12700">
            <a:solidFill>
              <a:srgbClr val="57068C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4" name="Line 171"/>
          <p:cNvSpPr>
            <a:spLocks noChangeShapeType="1"/>
          </p:cNvSpPr>
          <p:nvPr/>
        </p:nvSpPr>
        <p:spPr bwMode="auto">
          <a:xfrm flipH="1">
            <a:off x="4114801" y="3962400"/>
            <a:ext cx="3838575" cy="0"/>
          </a:xfrm>
          <a:prstGeom prst="line">
            <a:avLst/>
          </a:prstGeom>
          <a:noFill/>
          <a:ln w="12700">
            <a:solidFill>
              <a:srgbClr val="57068C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75" name="Picture 174" descr="stern_black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907" y="6454943"/>
            <a:ext cx="2438400" cy="39081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59080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Where Are We in the Credit Cycle: Outlook for Global Credit Markets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40386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23622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85800"/>
          </a:xfrm>
        </p:spPr>
        <p:txBody>
          <a:bodyPr/>
          <a:lstStyle/>
          <a:p>
            <a:pPr algn="l"/>
            <a:r>
              <a:rPr lang="en-US" sz="3200" b="1" dirty="0">
                <a:cs typeface="Times New Roman" pitchFamily="18" charset="0"/>
              </a:rPr>
              <a:t>Benign Credit Cycle? Is It Over?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990601"/>
            <a:ext cx="7848600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 Length of Benign Credit Cycles: Is the Current Cycle Over? No.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 Default Rates</a:t>
            </a:r>
            <a:r>
              <a:rPr lang="en-US" sz="2000" b="1" dirty="0">
                <a:cs typeface="Times New Roman" pitchFamily="18" charset="0"/>
                <a:sym typeface="Wingdings"/>
              </a:rPr>
              <a:t> (no)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 Default Forecast (no)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 Recovery Rates (no)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 Yields</a:t>
            </a:r>
            <a:r>
              <a:rPr lang="en-US" sz="2000" b="1" dirty="0">
                <a:cs typeface="Times New Roman" pitchFamily="18" charset="0"/>
                <a:sym typeface="Wingdings"/>
              </a:rPr>
              <a:t> (no)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 Liquidity</a:t>
            </a:r>
            <a:r>
              <a:rPr lang="en-US" sz="2000" b="1" dirty="0">
                <a:cs typeface="Times New Roman" pitchFamily="18" charset="0"/>
                <a:sym typeface="Wingdings"/>
              </a:rPr>
              <a:t> (no)</a:t>
            </a:r>
            <a:endParaRPr lang="en-US" sz="2000" b="1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cs typeface="Times New Roman" pitchFamily="18" charset="0"/>
            </a:endParaRP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990600"/>
          </a:xfrm>
        </p:spPr>
        <p:txBody>
          <a:bodyPr/>
          <a:lstStyle/>
          <a:p>
            <a:pPr algn="l"/>
            <a:r>
              <a:rPr lang="en-US" sz="3600" b="1" dirty="0"/>
              <a:t>Scoring Systems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D590BC-2DA1-4B07-86BF-948786E62B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066800"/>
            <a:ext cx="83058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Qualitative (Subjective) – 1800s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Univariate</a:t>
            </a:r>
            <a:r>
              <a:rPr lang="en-US" sz="1800" dirty="0"/>
              <a:t> (Accounting/Market Measures)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Rating Agency (e.g. </a:t>
            </a:r>
            <a:r>
              <a:rPr lang="en-US" sz="1600" i="1" dirty="0"/>
              <a:t>Moody’s</a:t>
            </a:r>
            <a:r>
              <a:rPr lang="en-US" sz="1600" dirty="0"/>
              <a:t> (1909), </a:t>
            </a:r>
            <a:r>
              <a:rPr lang="en-US" sz="1600" i="1" dirty="0"/>
              <a:t>S&amp;P</a:t>
            </a:r>
            <a:r>
              <a:rPr lang="en-US" sz="1600" dirty="0"/>
              <a:t> (1916) and Corporate (e.g., </a:t>
            </a:r>
            <a:r>
              <a:rPr lang="en-US" sz="1600" i="1" dirty="0"/>
              <a:t>DuPont</a:t>
            </a:r>
            <a:r>
              <a:rPr lang="en-US" sz="1600" dirty="0"/>
              <a:t>) Systems (early 1900s)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Multivariate (Accounting/Market Measures) – Late 1960s (Z-Score) - Present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Discriminant, </a:t>
            </a:r>
            <a:r>
              <a:rPr lang="en-US" sz="1600" dirty="0" err="1"/>
              <a:t>Logit</a:t>
            </a:r>
            <a:r>
              <a:rPr lang="en-US" sz="1600" dirty="0"/>
              <a:t>, </a:t>
            </a:r>
            <a:r>
              <a:rPr lang="en-US" sz="1600" dirty="0" err="1"/>
              <a:t>Probit</a:t>
            </a:r>
            <a:r>
              <a:rPr lang="en-US" sz="1600" dirty="0"/>
              <a:t> Models (Linear, Quadratic)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Non-Linear and “Black-Box” Models (e.g., Recursive Partitioning Neural Networks,  1990s)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Discriminant and </a:t>
            </a:r>
            <a:r>
              <a:rPr lang="en-US" sz="1800" dirty="0" err="1"/>
              <a:t>Logit</a:t>
            </a:r>
            <a:r>
              <a:rPr lang="en-US" sz="1800" dirty="0"/>
              <a:t> Models in Use for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Consumer Models - </a:t>
            </a:r>
            <a:r>
              <a:rPr lang="en-US" sz="1600" i="1" dirty="0"/>
              <a:t>Fair Isaacs </a:t>
            </a:r>
            <a:r>
              <a:rPr lang="en-US" sz="1600" dirty="0"/>
              <a:t>(FICO Scores)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Manufacturing Firms (1968) – Z-Scores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Extensions and Innovations for Specific Industries and Countries (1970s – Present)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ZETA Score – Industrials (1977)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Private Firm Models (e.g.</a:t>
            </a:r>
            <a:r>
              <a:rPr lang="en-US" altLang="ja-JP" sz="1600" dirty="0"/>
              <a:t>,  Z’-Score (1983), Z</a:t>
            </a:r>
            <a:r>
              <a:rPr lang="ja-JP" altLang="en-US" sz="1600"/>
              <a:t>”</a:t>
            </a:r>
            <a:r>
              <a:rPr lang="en-US" altLang="ja-JP" sz="1600" dirty="0"/>
              <a:t>-Score (1995))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EM Score – Emerging Markets (1995)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Bank Specialized Systems (1990s)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SMEs (e.g. </a:t>
            </a:r>
            <a:r>
              <a:rPr lang="en-US" sz="1600" dirty="0" err="1"/>
              <a:t>Edmister</a:t>
            </a:r>
            <a:r>
              <a:rPr lang="en-US" sz="1600" dirty="0"/>
              <a:t> (1972), Altman &amp; </a:t>
            </a:r>
            <a:r>
              <a:rPr lang="en-US" sz="1600" dirty="0" err="1"/>
              <a:t>Sabato</a:t>
            </a:r>
            <a:r>
              <a:rPr lang="en-US" sz="1600" dirty="0"/>
              <a:t> (2007) &amp; </a:t>
            </a:r>
            <a:r>
              <a:rPr lang="en-US" sz="1600" i="1" dirty="0" err="1"/>
              <a:t>Wiserfunding</a:t>
            </a:r>
            <a:r>
              <a:rPr lang="en-US" sz="1600" dirty="0"/>
              <a:t> (2016))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Option/Contingent Claims Models (1970s – Present)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Risk of Ruin (Wilcox, 1973)</a:t>
            </a:r>
          </a:p>
          <a:p>
            <a:pPr lvl="1" algn="r">
              <a:lnSpc>
                <a:spcPct val="90000"/>
              </a:lnSpc>
            </a:pPr>
            <a:r>
              <a:rPr lang="en-US" sz="1600" i="1" dirty="0"/>
              <a:t>KMVs</a:t>
            </a:r>
            <a:r>
              <a:rPr lang="en-US" sz="1600" dirty="0"/>
              <a:t> Credit Monitor Model (1993) – Extensions of Merton (1974) Structural Framework</a:t>
            </a:r>
            <a:endParaRPr lang="en-US" sz="1600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en-US" sz="1800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133600" y="838201"/>
            <a:ext cx="8534400" cy="2752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en-US" sz="1300" dirty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Straight Bonds Only Excluding Defaulted Issues From Par Value Outstanding, (</a:t>
            </a:r>
            <a:r>
              <a:rPr lang="en-US" sz="1300" i="1" dirty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US$ millions), </a:t>
            </a:r>
            <a:r>
              <a:rPr lang="en-US" sz="1300" dirty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1971 –  2017 (11/03) </a:t>
            </a:r>
            <a:endParaRPr lang="en-US" sz="1800" i="1" dirty="0">
              <a:solidFill>
                <a:prstClr val="black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905000" y="228600"/>
            <a:ext cx="8293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2800" b="1" dirty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Historical H.Y. Bond Default Rates</a:t>
            </a:r>
          </a:p>
        </p:txBody>
      </p:sp>
      <p:sp>
        <p:nvSpPr>
          <p:cNvPr id="25605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13C315-B69B-4205-9527-15EC38717D7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64950"/>
              </p:ext>
            </p:extLst>
          </p:nvPr>
        </p:nvGraphicFramePr>
        <p:xfrm>
          <a:off x="1752600" y="1143000"/>
          <a:ext cx="3124200" cy="5362654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65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04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T="45718" marB="45718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 Value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Outstanding</a:t>
                      </a:r>
                      <a:r>
                        <a:rPr lang="en-US" sz="900" baseline="30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($)</a:t>
                      </a:r>
                    </a:p>
                  </a:txBody>
                  <a:tcPr marT="45718" marB="45718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 Value </a:t>
                      </a:r>
                    </a:p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Defaults  ($)</a:t>
                      </a:r>
                    </a:p>
                  </a:txBody>
                  <a:tcPr marT="45718" marB="45718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Default Rates</a:t>
                      </a:r>
                    </a:p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</a:txBody>
                  <a:tcPr marT="45718" marB="45718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18">
                <a:tc>
                  <a:txBody>
                    <a:bodyPr/>
                    <a:lstStyle/>
                    <a:p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1,656,176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68,066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4.110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1,595,839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45,122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2.827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1,496,814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31,589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2.110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1,392,212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14,539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1.044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1,212,362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19,647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1.621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1,354,649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17,963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1.326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1,221,569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13,809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1.130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1,152,952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123,878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10.744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1,091,000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50,763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4.653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1,075,400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5,473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0.509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993,600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7,559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0.761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1,073,000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36,209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3.375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933,100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11,657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1.249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825,000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38,451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4.661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757,000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96,855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12.795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649,000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63,609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9.801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597,200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30,295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5.073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567,400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23,532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4.147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465,500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7,464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1.603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335,400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4,200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1.252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271,000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3,336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1.231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240,000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4,551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1.896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235,000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3,418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1.454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206,907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2,287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1.105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163,000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5,545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3.402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183,600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18,862</a:t>
                      </a: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10.273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181,000</a:t>
                      </a:r>
                    </a:p>
                  </a:txBody>
                  <a:tcPr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18,354</a:t>
                      </a:r>
                    </a:p>
                  </a:txBody>
                  <a:tcPr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10.140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25758" name="Text Box 17"/>
          <p:cNvSpPr txBox="1">
            <a:spLocks noChangeArrowheads="1"/>
          </p:cNvSpPr>
          <p:nvPr/>
        </p:nvSpPr>
        <p:spPr bwMode="auto">
          <a:xfrm>
            <a:off x="1676400" y="6553200"/>
            <a:ext cx="3911600" cy="21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900"/>
              </a:lnSpc>
              <a:spcBef>
                <a:spcPts val="100"/>
              </a:spcBef>
            </a:pPr>
            <a:r>
              <a:rPr lang="en-US" sz="900" baseline="30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 Weighted by par value of amount outstanding for each year.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56501"/>
              </p:ext>
            </p:extLst>
          </p:nvPr>
        </p:nvGraphicFramePr>
        <p:xfrm>
          <a:off x="5029200" y="1143001"/>
          <a:ext cx="2819400" cy="3768559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99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L="91447" marR="91447" marT="45737" marB="45737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 Value Outstanding* ($)</a:t>
                      </a:r>
                    </a:p>
                  </a:txBody>
                  <a:tcPr marL="91447" marR="91447" marT="45737" marB="45737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 Value </a:t>
                      </a:r>
                    </a:p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Defaults  ($)</a:t>
                      </a:r>
                    </a:p>
                  </a:txBody>
                  <a:tcPr marL="91447" marR="91447" marT="45737" marB="45737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Default</a:t>
                      </a:r>
                    </a:p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Rates</a:t>
                      </a:r>
                    </a:p>
                    <a:p>
                      <a:pPr algn="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</a:txBody>
                  <a:tcPr marL="91447" marR="91447" marT="45737" marB="45737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189,258</a:t>
                      </a:r>
                    </a:p>
                  </a:txBody>
                  <a:tcPr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8,110</a:t>
                      </a:r>
                    </a:p>
                  </a:txBody>
                  <a:tcPr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4.285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148,187</a:t>
                      </a:r>
                    </a:p>
                  </a:txBody>
                  <a:tcPr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3,944</a:t>
                      </a:r>
                    </a:p>
                  </a:txBody>
                  <a:tcPr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2.662</a:t>
                      </a:r>
                    </a:p>
                  </a:txBody>
                  <a:tcPr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1987</a:t>
                      </a: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129,557</a:t>
                      </a:r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7,486</a:t>
                      </a:r>
                    </a:p>
                  </a:txBody>
                  <a:tcPr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900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5.778</a:t>
                      </a:r>
                    </a:p>
                  </a:txBody>
                  <a:tcPr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90.243</a:t>
                      </a: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3,156</a:t>
                      </a: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Times New Roman" pitchFamily="18" charset="0"/>
                          <a:cs typeface="Times New Roman" pitchFamily="18" charset="0"/>
                        </a:rPr>
                        <a:t>3.497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58,088</a:t>
                      </a: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992</a:t>
                      </a:r>
                    </a:p>
                  </a:txBody>
                  <a:tcPr marL="91447" marR="91447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Times New Roman" pitchFamily="18" charset="0"/>
                          <a:cs typeface="Times New Roman" pitchFamily="18" charset="0"/>
                        </a:rPr>
                        <a:t>1.708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1984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40,939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Times New Roman" pitchFamily="18" charset="0"/>
                          <a:cs typeface="Times New Roman" pitchFamily="18" charset="0"/>
                        </a:rPr>
                        <a:t>0.840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1983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27,492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1.095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1982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18,109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577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3.186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1981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17,115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0.158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14,935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10,356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0.193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1978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8,946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1.330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8,157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381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4.671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1976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7,735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0.388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1975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7,471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2.731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1974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10,894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1.129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7,824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0.626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6,928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</a:p>
                  </a:txBody>
                  <a:tcPr marL="91447" marR="9144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2.786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655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</a:p>
                  </a:txBody>
                  <a:tcPr marL="91447" marR="91447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6,602</a:t>
                      </a:r>
                    </a:p>
                  </a:txBody>
                  <a:tcPr marL="91447" marR="91447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1447" marR="91447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Times New Roman" pitchFamily="18" charset="0"/>
                          <a:cs typeface="Times New Roman" pitchFamily="18" charset="0"/>
                        </a:rPr>
                        <a:t>1.242</a:t>
                      </a:r>
                    </a:p>
                  </a:txBody>
                  <a:tcPr marL="91447" marR="91447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24819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81526"/>
              </p:ext>
            </p:extLst>
          </p:nvPr>
        </p:nvGraphicFramePr>
        <p:xfrm>
          <a:off x="8001000" y="1143000"/>
          <a:ext cx="2514600" cy="2960644"/>
        </p:xfrm>
        <a:graphic>
          <a:graphicData uri="http://schemas.openxmlformats.org/drawingml/2006/table">
            <a:tbl>
              <a:tblPr/>
              <a:tblGrid>
                <a:gridCol w="840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3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Standard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Deviation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3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Arithmetic Average Default Rate (%)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T="45702" marB="4570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1971 to 2016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3.133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3.363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1978 to 2016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3.347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3.191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1985 to 2016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3.820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3.312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24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Weighted Average Default Rate (%)*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T="45702" marB="4570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1971 to 2016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3.490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1978 to 2016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3.494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1985 to 2016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3.508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3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Median Annual Default Rate (%)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1971 to 2016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1.802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900" name="Table 22"/>
          <p:cNvSpPr>
            <a:spLocks noGrp="1" noChangeArrowheads="1"/>
          </p:cNvSpPr>
          <p:nvPr/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913" name="Text Box 15"/>
          <p:cNvSpPr txBox="1">
            <a:spLocks noChangeArrowheads="1"/>
          </p:cNvSpPr>
          <p:nvPr/>
        </p:nvSpPr>
        <p:spPr bwMode="auto">
          <a:xfrm rot="10800000" flipV="1">
            <a:off x="7924800" y="41148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00"/>
              </a:spcBef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Source: NYU Salomon Center </a:t>
            </a:r>
            <a:r>
              <a:rPr lang="en-US" altLang="ja-JP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and Citigroup/Credit Suisse estimates</a:t>
            </a:r>
            <a:endParaRPr lang="en-US" sz="9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56424"/>
              </p:ext>
            </p:extLst>
          </p:nvPr>
        </p:nvGraphicFramePr>
        <p:xfrm>
          <a:off x="1752601" y="1676401"/>
          <a:ext cx="3124201" cy="212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(11/03)   </a:t>
                      </a:r>
                    </a:p>
                  </a:txBody>
                  <a:tcPr marL="91442" marR="9144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1,622,365</a:t>
                      </a:r>
                    </a:p>
                  </a:txBody>
                  <a:tcPr marL="91442" marR="9144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21,931</a:t>
                      </a:r>
                    </a:p>
                  </a:txBody>
                  <a:tcPr marL="91442" marR="91442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1.351</a:t>
                      </a:r>
                    </a:p>
                  </a:txBody>
                  <a:tcPr marL="91442" marR="91442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25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2286000" y="1143000"/>
            <a:ext cx="7543800" cy="6617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Quarterly Default Rate and Four-Quarter Moving Average</a:t>
            </a:r>
          </a:p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1989 – 2017 (3Q)  </a:t>
            </a:r>
          </a:p>
        </p:txBody>
      </p:sp>
      <p:sp>
        <p:nvSpPr>
          <p:cNvPr id="27652" name="Text Box 15"/>
          <p:cNvSpPr txBox="1">
            <a:spLocks noChangeArrowheads="1"/>
          </p:cNvSpPr>
          <p:nvPr/>
        </p:nvSpPr>
        <p:spPr bwMode="auto">
          <a:xfrm>
            <a:off x="2819400" y="6248401"/>
            <a:ext cx="3048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prstClr val="black"/>
                </a:solidFill>
                <a:cs typeface="Times New Roman" pitchFamily="18" charset="0"/>
              </a:rPr>
              <a:t>Source: Author</a:t>
            </a:r>
            <a:r>
              <a:rPr lang="ja-JP" altLang="en-US" sz="1000">
                <a:solidFill>
                  <a:prstClr val="black"/>
                </a:solidFill>
                <a:cs typeface="Times New Roman" pitchFamily="18" charset="0"/>
              </a:rPr>
              <a:t>’</a:t>
            </a:r>
            <a:r>
              <a:rPr lang="en-US" altLang="ja-JP" sz="1000" dirty="0">
                <a:solidFill>
                  <a:prstClr val="black"/>
                </a:solidFill>
                <a:cs typeface="Times New Roman" pitchFamily="18" charset="0"/>
              </a:rPr>
              <a:t>s Compilations</a:t>
            </a:r>
            <a:endParaRPr lang="en-US" sz="1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7653" name="Title 1"/>
          <p:cNvSpPr txBox="1">
            <a:spLocks/>
          </p:cNvSpPr>
          <p:nvPr/>
        </p:nvSpPr>
        <p:spPr bwMode="auto">
          <a:xfrm>
            <a:off x="2209800" y="457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Default Rates on High-Yield Bonds</a:t>
            </a:r>
          </a:p>
          <a:p>
            <a:pPr algn="ctr"/>
            <a:endParaRPr 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6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C83AE-BFB3-4E89-B2C1-9B2CD65E317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6" name="Control 5"/>
          <p:cNvSpPr>
            <a:spLocks noRot="1" noChangeArrowheads="1" noChangeShapeType="1" noTextEdit="1"/>
          </p:cNvSpPr>
          <p:nvPr/>
        </p:nvSpPr>
        <p:spPr bwMode="auto">
          <a:xfrm>
            <a:off x="2209800" y="685801"/>
            <a:ext cx="7620000" cy="36099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57" name="Picture 13"/>
          <p:cNvSpPr>
            <a:spLocks noChangeAspect="1" noChangeArrowheads="1"/>
          </p:cNvSpPr>
          <p:nvPr/>
        </p:nvSpPr>
        <p:spPr bwMode="auto">
          <a:xfrm>
            <a:off x="2438401" y="1752601"/>
            <a:ext cx="72485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8288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2057400" y="1066801"/>
            <a:ext cx="640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June 01, 2007 – November 03, 2017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905000" y="6400801"/>
            <a:ext cx="6248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prstClr val="black"/>
                </a:solidFill>
                <a:cs typeface="Times New Roman" pitchFamily="18" charset="0"/>
              </a:rPr>
              <a:t>Sources: Citigroup Yieldbook Index Data and Bank of America Merrill Lynch.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1EABE8-775E-4AC5-AF5E-2EA8726BC6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057400" y="152400"/>
            <a:ext cx="8001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prstClr val="black"/>
                </a:solidFill>
                <a:latin typeface="Times New Roman"/>
                <a:cs typeface="Arial Black"/>
              </a:rPr>
              <a:t>YTM &amp; Option-Adjusted Spreads Between High Yield Markets &amp; U.S. Treasury Notes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447800"/>
            <a:ext cx="8277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TextBox 35"/>
          <p:cNvSpPr txBox="1">
            <a:spLocks noChangeArrowheads="1"/>
          </p:cNvSpPr>
          <p:nvPr/>
        </p:nvSpPr>
        <p:spPr bwMode="auto">
          <a:xfrm>
            <a:off x="3276600" y="4343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cs typeface="Times New Roman" pitchFamily="18" charset="0"/>
              </a:rPr>
              <a:t>YTMS = 539bp,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cs typeface="Times New Roman" pitchFamily="18" charset="0"/>
              </a:rPr>
              <a:t> OAS = 544bp</a:t>
            </a:r>
          </a:p>
        </p:txBody>
      </p:sp>
      <p:sp>
        <p:nvSpPr>
          <p:cNvPr id="21" name="Isosceles Triangle 20"/>
          <p:cNvSpPr/>
          <p:nvPr/>
        </p:nvSpPr>
        <p:spPr>
          <a:xfrm rot="10800000">
            <a:off x="3581400" y="1905000"/>
            <a:ext cx="152400" cy="76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443" name="TextBox 29"/>
          <p:cNvSpPr txBox="1">
            <a:spLocks noChangeArrowheads="1"/>
          </p:cNvSpPr>
          <p:nvPr/>
        </p:nvSpPr>
        <p:spPr bwMode="auto">
          <a:xfrm>
            <a:off x="3733800" y="1828801"/>
            <a:ext cx="2819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cs typeface="Times New Roman" pitchFamily="18" charset="0"/>
              </a:rPr>
              <a:t>12/16/08 (YTMS = 2,046bp, OAS = 2,144bp)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2514600" y="5227086"/>
            <a:ext cx="152400" cy="619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441" name="TextBox 32"/>
          <p:cNvSpPr txBox="1">
            <a:spLocks noChangeArrowheads="1"/>
          </p:cNvSpPr>
          <p:nvPr/>
        </p:nvSpPr>
        <p:spPr bwMode="auto">
          <a:xfrm>
            <a:off x="2667000" y="5029201"/>
            <a:ext cx="2438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cs typeface="Times New Roman" pitchFamily="18" charset="0"/>
              </a:rPr>
              <a:t>6/12/07 (YTMS = 260bp, OAS = 249bp)</a:t>
            </a:r>
          </a:p>
        </p:txBody>
      </p:sp>
      <p:sp>
        <p:nvSpPr>
          <p:cNvPr id="18445" name="TextBox 34"/>
          <p:cNvSpPr txBox="1">
            <a:spLocks noChangeArrowheads="1"/>
          </p:cNvSpPr>
          <p:nvPr/>
        </p:nvSpPr>
        <p:spPr bwMode="auto">
          <a:xfrm>
            <a:off x="7772400" y="5029201"/>
            <a:ext cx="2514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cs typeface="Times New Roman" pitchFamily="18" charset="0"/>
              </a:rPr>
              <a:t>11/03/17 (YTMS = 385p, OAS = 352bp)</a:t>
            </a:r>
          </a:p>
        </p:txBody>
      </p:sp>
      <p:sp>
        <p:nvSpPr>
          <p:cNvPr id="23" name="Isosceles Triangle 22"/>
          <p:cNvSpPr/>
          <p:nvPr/>
        </p:nvSpPr>
        <p:spPr>
          <a:xfrm rot="10800000" flipH="1" flipV="1">
            <a:off x="10058400" y="5105400"/>
            <a:ext cx="152400" cy="762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8528-073D-49C8-B7DA-0A207A477DD2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51460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Comparative Health of High-Yield Firms (2007 vs. 2012/2014/3Q 2016)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40386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23622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Comparing Financial Strength of High-Yield Bond Issuers in 2007&amp; 2012/2014/3Q 2016</a:t>
            </a: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0847E3-5F05-4406-A67E-751964CF9D4C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57400" y="3505201"/>
          <a:ext cx="8077200" cy="2067383"/>
        </p:xfrm>
        <a:graphic>
          <a:graphicData uri="http://schemas.openxmlformats.org/drawingml/2006/table">
            <a:tbl>
              <a:tblPr/>
              <a:tblGrid>
                <a:gridCol w="161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Average Z-Score/ (BRE)*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Median Z-Score/ (BRE)*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Average Z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-Score/ (BRE)*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Median Z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-Score/ (BRE)*</a:t>
                      </a:r>
                    </a:p>
                  </a:txBody>
                  <a:tcPr marT="45687" marB="4568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1.95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1.84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4.68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4.82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1.76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1.73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4.54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4.63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2.03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1.85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4.66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4.74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2016 (3Q)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1.97 (B+)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1.70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4.44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4.63 (B)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545" name="TextBox 9"/>
          <p:cNvSpPr txBox="1">
            <a:spLocks noChangeArrowheads="1"/>
          </p:cNvSpPr>
          <p:nvPr/>
        </p:nvSpPr>
        <p:spPr bwMode="auto">
          <a:xfrm>
            <a:off x="2057400" y="6248400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*Bond Rating Equivalent</a:t>
            </a:r>
          </a:p>
          <a:p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Source: Authors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 calculations, data from Altman and Hotchkiss (2006) and S&amp;P </a:t>
            </a:r>
            <a:r>
              <a:rPr lang="en-US" sz="1200" i="1" dirty="0">
                <a:solidFill>
                  <a:srgbClr val="000000"/>
                </a:solidFill>
                <a:cs typeface="Times New Roman" pitchFamily="18" charset="0"/>
              </a:rPr>
              <a:t>Capital IQ/</a:t>
            </a:r>
            <a:r>
              <a:rPr lang="en-US" sz="1200" i="1" dirty="0" err="1">
                <a:solidFill>
                  <a:srgbClr val="000000"/>
                </a:solidFill>
                <a:cs typeface="Times New Roman" pitchFamily="18" charset="0"/>
              </a:rPr>
              <a:t>Compustat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1219200"/>
          <a:ext cx="4114802" cy="174307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5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Number of Firms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Z-Score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Z</a:t>
                      </a:r>
                      <a:r>
                        <a:rPr kumimoji="0" lang="ja-JP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-Score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294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378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396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486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577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741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2016 (3Q)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581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742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286001"/>
            <a:ext cx="7924800" cy="1774825"/>
          </a:xfrm>
        </p:spPr>
        <p:txBody>
          <a:bodyPr/>
          <a:lstStyle/>
          <a:p>
            <a:pPr eaLnBrk="1" hangingPunct="1"/>
            <a:r>
              <a:rPr lang="en-US" sz="4000" b="1" dirty="0"/>
              <a:t>Combining Micro Firm Analysis (e.g. Z-Scores) with Macro Risk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20574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09800" y="42672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-762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U.S. Non-financial Corporate Debt to GDP: Comparison to 4-Quarter Moving Average Default Rate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057400" y="1447800"/>
          <a:ext cx="80772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7400" y="990601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January 1, 1987 – March 31,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6096001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  <a:cs typeface="Times New Roman" pitchFamily="18" charset="0"/>
              </a:rPr>
              <a:t>Sources: FRED, Federal Reserve Bank of St. Louis and Altman/Kuehne High-Yield Default Rate data.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2400" b="1" dirty="0">
                <a:ea typeface="ＭＳ Ｐゴシック" pitchFamily="34" charset="-128"/>
              </a:rPr>
              <a:t>Financial Distress (Z-Score) Prediction Applications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1143000"/>
          <a:ext cx="8229600" cy="51816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Calibri"/>
                          <a:cs typeface="Times New Roman"/>
                        </a:rPr>
                        <a:t>External (To The Firm) Analytics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Lenders (e.g., Pricing, Basel Capital Allocation)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Bond Investors (e.g., Quality Junk Portfolio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Long/Short Investment Strategy on Stocks (e.g. Baskets of Strong Balance Sheet Companies &amp; Indexes, e.g. STOXX, Goldman, Nomura)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Security Analysts &amp; Rating Agencies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Regulators &amp; Government Agencies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Auditors (Audit Risk Model) – Going Concern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Advisors (e.g., Assessing Client’s Health)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M&amp;A (e.g., Bottom Fishing)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9" marR="50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Calibri"/>
                          <a:cs typeface="Times New Roman"/>
                        </a:rPr>
                        <a:t>Internal (To The Firm) &amp; Research Analytics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To File or Not (e.g., General Motors)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Comparative Risk Profiles Over Time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Industrial Sector Assessment (e.g., Energy)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Sovereign Default Risk Assessment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Purchasers, Suppliers Assessment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Accounts Receivables Management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Researchers – Scholarly Studies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Chapter 22 Assessment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Managers – Managing a Financial Turnaround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39" marR="50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 txBox="1">
            <a:spLocks noGrp="1" noChangeArrowheads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31C9C948-ACDA-4F2C-B68A-896FE981CAD9}" type="slidenum">
              <a:rPr lang="en-US" sz="1400">
                <a:solidFill>
                  <a:srgbClr val="000000"/>
                </a:solidFill>
                <a:latin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lang="en-US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981200" y="0"/>
            <a:ext cx="8293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Applying the Z Score Models to Recent Energy &amp; Mining Company Bankruptcies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962807" y="6553201"/>
            <a:ext cx="6400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</a:rPr>
              <a:t>Source: S&amp;P Capital IQ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95686"/>
              </p:ext>
            </p:extLst>
          </p:nvPr>
        </p:nvGraphicFramePr>
        <p:xfrm>
          <a:off x="2819401" y="1371601"/>
          <a:ext cx="6324597" cy="4387811"/>
        </p:xfrm>
        <a:graphic>
          <a:graphicData uri="http://schemas.openxmlformats.org/drawingml/2006/table">
            <a:tbl>
              <a:tblPr/>
              <a:tblGrid>
                <a:gridCol w="1054101">
                  <a:extLst>
                    <a:ext uri="{9D8B030D-6E8A-4147-A177-3AD203B41FA5}">
                      <a16:colId xmlns:a16="http://schemas.microsoft.com/office/drawing/2014/main" val="802944979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965876899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61101032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3446538393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257828804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2339458344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3699316572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3420367726"/>
                    </a:ext>
                  </a:extLst>
                </a:gridCol>
                <a:gridCol w="658812">
                  <a:extLst>
                    <a:ext uri="{9D8B030D-6E8A-4147-A177-3AD203B41FA5}">
                      <a16:colId xmlns:a16="http://schemas.microsoft.com/office/drawing/2014/main" val="3348970499"/>
                    </a:ext>
                  </a:extLst>
                </a:gridCol>
              </a:tblGrid>
              <a:tr h="2313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Z-Score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Z'‘-Score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015171"/>
                  </a:ext>
                </a:extLst>
              </a:tr>
              <a:tr h="231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t-1*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t-2**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t-1*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t-2**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85822"/>
                  </a:ext>
                </a:extLst>
              </a:tr>
              <a:tr h="239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546402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6883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BBB+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08510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30319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BBB-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46617"/>
                  </a:ext>
                </a:extLst>
              </a:tr>
              <a:tr h="197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11235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014937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011340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36700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938254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090816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099600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850734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CCC-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92871"/>
                  </a:ext>
                </a:extLst>
              </a:tr>
              <a:tr h="231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329158"/>
                  </a:ext>
                </a:extLst>
              </a:tr>
              <a:tr h="239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993920"/>
                  </a:ext>
                </a:extLst>
              </a:tr>
              <a:tr h="2186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746162"/>
                  </a:ext>
                </a:extLst>
              </a:tr>
            </a:tbl>
          </a:graphicData>
        </a:graphic>
      </p:graphicFrame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944414" y="6190367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</a:rPr>
              <a:t>* One or Two Quarters before Filing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</a:rPr>
              <a:t>** Five or Six Quarters before Filing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91440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2015-9/15/2017</a:t>
            </a:r>
          </a:p>
        </p:txBody>
      </p:sp>
    </p:spTree>
    <p:extLst>
      <p:ext uri="{BB962C8B-B14F-4D97-AF65-F5344CB8AC3E}">
        <p14:creationId xmlns:p14="http://schemas.microsoft.com/office/powerpoint/2010/main" val="380141204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0" y="2438401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ea typeface="ＭＳ Ｐゴシック" pitchFamily="34" charset="-128"/>
              </a:rPr>
              <a:t>Managing a Financial Turnaround: Applications of the Z-Score Model </a:t>
            </a:r>
            <a:br>
              <a:rPr lang="en-US" sz="2800" dirty="0">
                <a:ea typeface="ＭＳ Ｐゴシック" pitchFamily="34" charset="-128"/>
              </a:rPr>
            </a:br>
            <a:br>
              <a:rPr lang="en-US" sz="2800" dirty="0">
                <a:ea typeface="ＭＳ Ｐゴシック" pitchFamily="34" charset="-128"/>
              </a:rPr>
            </a:br>
            <a:r>
              <a:rPr lang="en-US" sz="2800" dirty="0">
                <a:ea typeface="ＭＳ Ｐゴシック" pitchFamily="34" charset="-128"/>
              </a:rPr>
              <a:t>The GTI Case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22098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57400" y="4724400"/>
            <a:ext cx="7696200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8FA3B-9DE7-4BB2-9791-5202716EE8A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1B89AD-751F-4870-A7B0-7D6490AA86D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848600" cy="914400"/>
          </a:xfrm>
        </p:spPr>
        <p:txBody>
          <a:bodyPr/>
          <a:lstStyle/>
          <a:p>
            <a:pPr algn="l"/>
            <a:r>
              <a:rPr lang="en-US" sz="3600" b="1" dirty="0"/>
              <a:t>Scoring Systems</a:t>
            </a:r>
            <a:br>
              <a:rPr lang="en-US" sz="3600" b="1" dirty="0"/>
            </a:br>
            <a:r>
              <a:rPr lang="en-US" sz="2000" b="1" dirty="0"/>
              <a:t>(continued)</a:t>
            </a:r>
            <a:endParaRPr lang="en-US" sz="2400" b="1" dirty="0"/>
          </a:p>
        </p:txBody>
      </p:sp>
      <p:sp>
        <p:nvSpPr>
          <p:cNvPr id="14340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7772400" cy="4648200"/>
          </a:xfrm>
        </p:spPr>
        <p:txBody>
          <a:bodyPr/>
          <a:lstStyle/>
          <a:p>
            <a:r>
              <a:rPr lang="en-US" sz="1800" dirty="0"/>
              <a:t>Artificial Intelligence Systems (1990s – Present)</a:t>
            </a:r>
          </a:p>
          <a:p>
            <a:pPr lvl="1"/>
            <a:r>
              <a:rPr lang="en-US" sz="1600" dirty="0"/>
              <a:t>Expert Systems</a:t>
            </a:r>
          </a:p>
          <a:p>
            <a:pPr lvl="1"/>
            <a:r>
              <a:rPr lang="en-US" sz="1600" dirty="0"/>
              <a:t>Neural Networks</a:t>
            </a:r>
          </a:p>
          <a:p>
            <a:pPr lvl="1"/>
            <a:r>
              <a:rPr lang="en-US" sz="1600" dirty="0"/>
              <a:t>Machine Learning</a:t>
            </a:r>
          </a:p>
          <a:p>
            <a:r>
              <a:rPr lang="en-US" sz="1800" dirty="0"/>
              <a:t>Blended Ratio/Market Value Models/Macro Data</a:t>
            </a:r>
          </a:p>
          <a:p>
            <a:pPr lvl="1"/>
            <a:r>
              <a:rPr lang="en-US" sz="1600" dirty="0"/>
              <a:t>Altman Z-Score (</a:t>
            </a:r>
            <a:r>
              <a:rPr lang="en-US" sz="1600" i="1" dirty="0"/>
              <a:t>Fundamental Ratios and Market Values)</a:t>
            </a:r>
            <a:r>
              <a:rPr lang="en-US" sz="1600" dirty="0"/>
              <a:t> – 1968</a:t>
            </a:r>
          </a:p>
          <a:p>
            <a:pPr lvl="1"/>
            <a:r>
              <a:rPr lang="en-US" sz="1600" dirty="0"/>
              <a:t>Bond Score (</a:t>
            </a:r>
            <a:r>
              <a:rPr lang="en-US" sz="1600" i="1" dirty="0"/>
              <a:t>Credit Sights</a:t>
            </a:r>
            <a:r>
              <a:rPr lang="en-US" sz="1600" dirty="0"/>
              <a:t>, 2000; </a:t>
            </a:r>
            <a:r>
              <a:rPr lang="en-US" sz="1600" dirty="0" err="1"/>
              <a:t>RiskCalc</a:t>
            </a:r>
            <a:r>
              <a:rPr lang="en-US" sz="1600" dirty="0"/>
              <a:t> </a:t>
            </a:r>
            <a:r>
              <a:rPr lang="en-US" sz="1600" i="1" dirty="0"/>
              <a:t>Moody’s</a:t>
            </a:r>
            <a:r>
              <a:rPr lang="en-US" sz="1600" dirty="0"/>
              <a:t>, 2000)</a:t>
            </a:r>
          </a:p>
          <a:p>
            <a:pPr lvl="1"/>
            <a:r>
              <a:rPr lang="en-US" sz="1600" dirty="0"/>
              <a:t>Hazard (</a:t>
            </a:r>
            <a:r>
              <a:rPr lang="en-US" sz="1600" dirty="0" err="1"/>
              <a:t>Shumway</a:t>
            </a:r>
            <a:r>
              <a:rPr lang="en-US" sz="1600" dirty="0"/>
              <a:t>), 2001)</a:t>
            </a:r>
          </a:p>
          <a:p>
            <a:pPr lvl="1"/>
            <a:r>
              <a:rPr lang="en-US" sz="1600" i="1" dirty="0"/>
              <a:t>Kamakura’s</a:t>
            </a:r>
            <a:r>
              <a:rPr lang="en-US" sz="1600" dirty="0"/>
              <a:t> Reduced Form, Term Structure Model (2002)</a:t>
            </a:r>
          </a:p>
          <a:p>
            <a:pPr lvl="1"/>
            <a:r>
              <a:rPr lang="en-US" sz="1600" dirty="0"/>
              <a:t>Z-Metrics (Altman, et al, </a:t>
            </a:r>
            <a:r>
              <a:rPr lang="en-US" sz="1600" i="1" dirty="0"/>
              <a:t>Risk Metrics</a:t>
            </a:r>
            <a:r>
              <a:rPr lang="en-US" sz="1100" i="1" baseline="30000" dirty="0"/>
              <a:t>©</a:t>
            </a:r>
            <a:r>
              <a:rPr lang="en-US" sz="1600" dirty="0"/>
              <a:t>, 2010)</a:t>
            </a:r>
          </a:p>
          <a:p>
            <a:r>
              <a:rPr lang="en-US" sz="1800" dirty="0"/>
              <a:t>Re-introduction of Qualitative Factors/</a:t>
            </a:r>
            <a:r>
              <a:rPr lang="en-US" sz="1800" dirty="0" err="1"/>
              <a:t>FinTech</a:t>
            </a:r>
            <a:endParaRPr lang="en-US" sz="1800" dirty="0"/>
          </a:p>
          <a:p>
            <a:pPr lvl="1"/>
            <a:r>
              <a:rPr lang="en-US" sz="1600" dirty="0"/>
              <a:t>Stand-alone Metrics, e.g., Invoices, Payment History</a:t>
            </a:r>
          </a:p>
          <a:p>
            <a:pPr lvl="1"/>
            <a:r>
              <a:rPr lang="en-US" sz="1600" dirty="0"/>
              <a:t>Multiple Factors – Data Mining (Big Data Payments, Governance, time spent on individual firm reports [e.g., </a:t>
            </a:r>
            <a:r>
              <a:rPr lang="en-US" sz="1600" i="1" dirty="0" err="1"/>
              <a:t>CreditRiskMonitor’s</a:t>
            </a:r>
            <a:r>
              <a:rPr lang="en-US" sz="1600" dirty="0"/>
              <a:t> revised FRISK Scores, 2017], etc.)</a:t>
            </a:r>
          </a:p>
          <a:p>
            <a:pPr lvl="1"/>
            <a:r>
              <a:rPr lang="en-US" sz="1600" dirty="0"/>
              <a:t>Enhanced Blended Models (2000s)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sz="2800" b="1" dirty="0"/>
              <a:t>Objectives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000"/>
              <a:t>To demonstrate that specific management tools which work are available in crisis situations</a:t>
            </a:r>
          </a:p>
          <a:p>
            <a:pPr eaLnBrk="1" hangingPunct="1">
              <a:buFont typeface="Wingdings" pitchFamily="2" charset="2"/>
              <a:buNone/>
            </a:pPr>
            <a:endParaRPr lang="en-US" sz="2000"/>
          </a:p>
          <a:p>
            <a:pPr eaLnBrk="1" hangingPunct="1"/>
            <a:r>
              <a:rPr lang="en-US" sz="2000"/>
              <a:t>To illustrate that predictive models can be turned </a:t>
            </a:r>
            <a:r>
              <a:rPr lang="ja-JP" altLang="en-US" sz="2000"/>
              <a:t>“</a:t>
            </a:r>
            <a:r>
              <a:rPr lang="en-US" altLang="ja-JP" sz="2000"/>
              <a:t>inside out</a:t>
            </a:r>
            <a:r>
              <a:rPr lang="ja-JP" altLang="en-US" sz="2000"/>
              <a:t>”</a:t>
            </a:r>
            <a:r>
              <a:rPr lang="en-US" altLang="ja-JP" sz="2000"/>
              <a:t> and used as internal management tools to, in effect, reverse their predictions</a:t>
            </a:r>
          </a:p>
          <a:p>
            <a:pPr eaLnBrk="1" hangingPunct="1">
              <a:buFont typeface="Wingdings" pitchFamily="2" charset="2"/>
              <a:buNone/>
            </a:pPr>
            <a:endParaRPr lang="en-US" sz="2000"/>
          </a:p>
          <a:p>
            <a:pPr eaLnBrk="1" hangingPunct="1"/>
            <a:r>
              <a:rPr lang="en-US" sz="2000"/>
              <a:t>To illustrate an interactive, as opposed to a passive, approach to financial decision making</a:t>
            </a:r>
          </a:p>
          <a:p>
            <a:pPr eaLnBrk="1" hangingPunct="1"/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8449-2618-4524-A4BC-40CFC8B56B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229600" cy="990600"/>
          </a:xfrm>
        </p:spPr>
        <p:txBody>
          <a:bodyPr/>
          <a:lstStyle/>
          <a:p>
            <a:pPr algn="l" eaLnBrk="1" hangingPunct="1"/>
            <a:r>
              <a:rPr lang="en-US" sz="2800" b="1" dirty="0"/>
              <a:t>Z-Score Component Definitions</a:t>
            </a:r>
          </a:p>
        </p:txBody>
      </p:sp>
      <p:graphicFrame>
        <p:nvGraphicFramePr>
          <p:cNvPr id="178179" name="Group 1027"/>
          <p:cNvGraphicFramePr>
            <a:graphicFrameLocks noGrp="1"/>
          </p:cNvGraphicFramePr>
          <p:nvPr>
            <p:ph idx="1"/>
          </p:nvPr>
        </p:nvGraphicFramePr>
        <p:xfrm>
          <a:off x="1981200" y="1828800"/>
          <a:ext cx="8229600" cy="44577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Definition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Weighting Factor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Working Capital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Assets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Retained Earnings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Assets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EBIT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Assets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Market Value of Equity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Book Value of Total Liabilities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Assets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.999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182" name="Line 1064"/>
          <p:cNvSpPr>
            <a:spLocks noChangeShapeType="1"/>
          </p:cNvSpPr>
          <p:nvPr/>
        </p:nvSpPr>
        <p:spPr bwMode="auto">
          <a:xfrm flipH="1">
            <a:off x="4876800" y="2870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183" name="Line 1065"/>
          <p:cNvSpPr>
            <a:spLocks noChangeShapeType="1"/>
          </p:cNvSpPr>
          <p:nvPr/>
        </p:nvSpPr>
        <p:spPr bwMode="auto">
          <a:xfrm flipH="1">
            <a:off x="4876800" y="3632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184" name="Line 1066"/>
          <p:cNvSpPr>
            <a:spLocks noChangeShapeType="1"/>
          </p:cNvSpPr>
          <p:nvPr/>
        </p:nvSpPr>
        <p:spPr bwMode="auto">
          <a:xfrm flipH="1">
            <a:off x="4876800" y="4394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185" name="Line 1067"/>
          <p:cNvSpPr>
            <a:spLocks noChangeShapeType="1"/>
          </p:cNvSpPr>
          <p:nvPr/>
        </p:nvSpPr>
        <p:spPr bwMode="auto">
          <a:xfrm flipH="1">
            <a:off x="4876800" y="59309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186" name="Line 1068"/>
          <p:cNvSpPr>
            <a:spLocks noChangeShapeType="1"/>
          </p:cNvSpPr>
          <p:nvPr/>
        </p:nvSpPr>
        <p:spPr bwMode="auto">
          <a:xfrm flipH="1">
            <a:off x="4419600" y="51689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A250-563B-4971-B731-F204D6AAED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sz="2800" b="1" dirty="0"/>
              <a:t>Z-Score Distressed Firm Predictor:</a:t>
            </a:r>
            <a:br>
              <a:rPr lang="en-US" sz="2800" b="1" dirty="0"/>
            </a:br>
            <a:r>
              <a:rPr lang="en-US" sz="2800" b="1" dirty="0"/>
              <a:t>Application to GTI Corporation (1972 – 1975)</a:t>
            </a:r>
          </a:p>
        </p:txBody>
      </p:sp>
      <p:pic>
        <p:nvPicPr>
          <p:cNvPr id="9318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992314"/>
            <a:ext cx="6934200" cy="4256087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8449-2618-4524-A4BC-40CFC8B56B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sz="2800" b="1" dirty="0"/>
              <a:t>Management Tools Used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Altman</a:t>
            </a:r>
            <a:r>
              <a:rPr lang="ja-JP" altLang="en-US" sz="2000"/>
              <a:t>’</a:t>
            </a:r>
            <a:r>
              <a:rPr lang="en-US" altLang="ja-JP" sz="2000"/>
              <a:t>s Distressed Firm Predictor (Z-Score)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Function / Location Matrix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Financial Statements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Planning Systems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Trend Charts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8449-2618-4524-A4BC-40CFC8B56B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775" name="Group 127"/>
          <p:cNvGraphicFramePr>
            <a:graphicFrameLocks noGrp="1"/>
          </p:cNvGraphicFramePr>
          <p:nvPr/>
        </p:nvGraphicFramePr>
        <p:xfrm>
          <a:off x="2209800" y="1447800"/>
          <a:ext cx="8001000" cy="5057776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Strategy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Reason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Impact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Consolidated Locations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Eliminate Underutilized Assets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Z-Score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Drop Losing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Product Lines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Eliminate Unprofitable Underutilized Assets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Z-Score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Reduce Debt Using Funds Received from Sale of Assets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Reduce Liabilities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 Total Assets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Z-Score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52401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Managerial &amp; Financial Restructuring </a:t>
            </a: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Actions and Impact on Z-Score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8449-2618-4524-A4BC-40CFC8B56B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dirty="0"/>
              <a:t>Z-Score Distressed Firm Predictor</a:t>
            </a:r>
            <a:br>
              <a:rPr lang="en-US" sz="2800" b="1" dirty="0"/>
            </a:br>
            <a:r>
              <a:rPr lang="en-US" sz="2800" b="1" dirty="0"/>
              <a:t>Application to GTI Corporation (1972 – 1984)</a:t>
            </a:r>
          </a:p>
        </p:txBody>
      </p:sp>
      <p:pic>
        <p:nvPicPr>
          <p:cNvPr id="1024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54300" y="1985964"/>
            <a:ext cx="6946900" cy="4338637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8449-2618-4524-A4BC-40CFC8B56B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AFCB313-D7F6-4F2A-9186-26F47192E16A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1028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ED8E690-0D12-464A-91C1-40FC4233DDDA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914400"/>
          </a:xfrm>
        </p:spPr>
        <p:txBody>
          <a:bodyPr/>
          <a:lstStyle/>
          <a:p>
            <a:pPr algn="l" eaLnBrk="1" hangingPunct="1"/>
            <a:r>
              <a:rPr lang="en-US" sz="3200" b="1" dirty="0"/>
              <a:t>Major Agencies Bond Rating Categories</a:t>
            </a:r>
            <a:endParaRPr lang="en-US" sz="32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886200" y="1524000"/>
          <a:ext cx="43434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3695700" imgH="6181649" progId="Excel.Sheet.8">
                  <p:embed/>
                </p:oleObj>
              </mc:Choice>
              <mc:Fallback>
                <p:oleObj name="Worksheet" r:id="rId4" imgW="3695700" imgH="6181649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4343400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17CEF5-1E86-4D1F-9C83-6B855BE0B0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 txBox="1">
            <a:spLocks noGrp="1" noChangeArrowheads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31C9C948-ACDA-4F2C-B68A-896FE981CAD9}" type="slidenum">
              <a:rPr lang="en-US" sz="1400">
                <a:solidFill>
                  <a:srgbClr val="000000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362200" y="1143000"/>
            <a:ext cx="75580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1978 –  2017 </a:t>
            </a:r>
            <a:r>
              <a:rPr lang="en-US" sz="1400" i="1" dirty="0">
                <a:solidFill>
                  <a:srgbClr val="000000"/>
                </a:solidFill>
                <a:latin typeface="Arial"/>
              </a:rPr>
              <a:t>(Mid-year US$ billions)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057400" y="457200"/>
            <a:ext cx="8293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Size of the US High-Yield Bond Market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09800" y="6324601"/>
            <a:ext cx="6400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Source: NYU Salomon Center estimates using Credit Suisse, S&amp;P and Citi data.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26498298"/>
              </p:ext>
            </p:extLst>
          </p:nvPr>
        </p:nvGraphicFramePr>
        <p:xfrm>
          <a:off x="2209800" y="1710916"/>
          <a:ext cx="787666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14120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534400" cy="685800"/>
          </a:xfrm>
        </p:spPr>
        <p:txBody>
          <a:bodyPr/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Size of Corporate HY Bond Market: U.S., Europe, Emerging Markets &amp; Asia (ex. Japan)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($ Billions)</a:t>
            </a:r>
          </a:p>
        </p:txBody>
      </p:sp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B7AB8-E794-4808-A577-06D4A49965B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4" name="TextBox 7"/>
          <p:cNvSpPr txBox="1">
            <a:spLocks noChangeArrowheads="1"/>
          </p:cNvSpPr>
          <p:nvPr/>
        </p:nvSpPr>
        <p:spPr bwMode="auto">
          <a:xfrm>
            <a:off x="2209800" y="6324601"/>
            <a:ext cx="6400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Source: NYU Salomon Center, Credit Suisse, LIM Advisors Ltd.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9144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Times New Roman" pitchFamily="18" charset="0"/>
              </a:rPr>
              <a:t>2Q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096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*Mainly Latin America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2133600" y="1397000"/>
          <a:ext cx="7772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BE0881-5879-4C83-86BC-61FB38B7EB5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848600" cy="1066800"/>
          </a:xfrm>
        </p:spPr>
        <p:txBody>
          <a:bodyPr/>
          <a:lstStyle/>
          <a:p>
            <a:pPr algn="l"/>
            <a:r>
              <a:rPr lang="en-US" sz="3400" b="1" dirty="0"/>
              <a:t>Problems With Traditional Financial Ratio Analysis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447800"/>
            <a:ext cx="3429000" cy="4648200"/>
          </a:xfrm>
        </p:spPr>
        <p:txBody>
          <a:bodyPr/>
          <a:lstStyle/>
          <a:p>
            <a:pPr>
              <a:buFontTx/>
              <a:buChar char="1"/>
            </a:pPr>
            <a:r>
              <a:rPr lang="en-US" sz="2400"/>
              <a:t>Univariate Technique</a:t>
            </a:r>
          </a:p>
          <a:p>
            <a:pPr lvl="1">
              <a:buFontTx/>
              <a:buNone/>
            </a:pPr>
            <a:r>
              <a:rPr lang="en-US" sz="2400"/>
              <a:t>1-at-a-time</a:t>
            </a:r>
          </a:p>
          <a:p>
            <a:pPr lvl="1">
              <a:buFontTx/>
              <a:buChar char="1"/>
            </a:pPr>
            <a:endParaRPr lang="en-US" sz="2400"/>
          </a:p>
          <a:p>
            <a:pPr>
              <a:buFontTx/>
              <a:buChar char="2"/>
            </a:pPr>
            <a:r>
              <a:rPr lang="en-US" sz="2400"/>
              <a:t>No </a:t>
            </a:r>
            <a:r>
              <a:rPr lang="ja-JP" altLang="en-US" sz="2400"/>
              <a:t>“</a:t>
            </a:r>
            <a:r>
              <a:rPr lang="en-US" altLang="ja-JP" sz="2400"/>
              <a:t>Bottom Line</a:t>
            </a:r>
            <a:r>
              <a:rPr lang="ja-JP" altLang="en-US" sz="2400"/>
              <a:t>”</a:t>
            </a:r>
            <a:endParaRPr lang="en-US" altLang="ja-JP" sz="2400"/>
          </a:p>
          <a:p>
            <a:pPr>
              <a:buFontTx/>
              <a:buChar char="2"/>
            </a:pPr>
            <a:endParaRPr lang="en-US" sz="2400"/>
          </a:p>
          <a:p>
            <a:pPr>
              <a:buFontTx/>
              <a:buChar char="3"/>
            </a:pPr>
            <a:r>
              <a:rPr lang="en-US" sz="2400"/>
              <a:t>Subjective Weightings</a:t>
            </a:r>
          </a:p>
          <a:p>
            <a:pPr>
              <a:buFontTx/>
              <a:buChar char="1"/>
            </a:pPr>
            <a:endParaRPr lang="en-US" sz="2400"/>
          </a:p>
          <a:p>
            <a:pPr>
              <a:buFontTx/>
              <a:buChar char="4"/>
            </a:pPr>
            <a:r>
              <a:rPr lang="en-US" sz="2400"/>
              <a:t>Ambiguous</a:t>
            </a:r>
          </a:p>
          <a:p>
            <a:pPr>
              <a:buFontTx/>
              <a:buChar char="1"/>
            </a:pPr>
            <a:endParaRPr lang="en-US" sz="2400"/>
          </a:p>
          <a:p>
            <a:pPr>
              <a:buFontTx/>
              <a:buChar char="5"/>
            </a:pPr>
            <a:r>
              <a:rPr lang="en-US" sz="2400"/>
              <a:t>Misleading</a:t>
            </a:r>
          </a:p>
          <a:p>
            <a:pPr>
              <a:buFontTx/>
              <a:buChar char="1"/>
            </a:pP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F57AA7-D7C0-43CE-B079-03EC6FD464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305800" cy="609600"/>
          </a:xfrm>
        </p:spPr>
        <p:txBody>
          <a:bodyPr/>
          <a:lstStyle/>
          <a:p>
            <a:pPr algn="l"/>
            <a:r>
              <a:rPr lang="en-US" sz="2800" b="1" dirty="0"/>
              <a:t>Forecasting Distress With Discriminant Analysis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133600" y="990600"/>
            <a:ext cx="8229600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/>
              <a:t>Linear Form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Z = a</a:t>
            </a:r>
            <a:r>
              <a:rPr lang="en-US" sz="2400" baseline="-25000" dirty="0">
                <a:solidFill>
                  <a:schemeClr val="accent2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x</a:t>
            </a:r>
            <a:r>
              <a:rPr lang="en-US" sz="2400" baseline="-25000" dirty="0">
                <a:solidFill>
                  <a:schemeClr val="accent2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 + a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x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 + a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x</a:t>
            </a:r>
            <a:r>
              <a:rPr lang="en-US" sz="2400" baseline="-25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 + …… + </a:t>
            </a:r>
            <a:r>
              <a:rPr lang="en-US" sz="2400" dirty="0" err="1">
                <a:solidFill>
                  <a:schemeClr val="accent2"/>
                </a:solidFill>
              </a:rPr>
              <a:t>a</a:t>
            </a:r>
            <a:r>
              <a:rPr 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sz="2400" dirty="0" err="1">
                <a:solidFill>
                  <a:schemeClr val="accent2"/>
                </a:solidFill>
              </a:rPr>
              <a:t>x</a:t>
            </a:r>
            <a:r>
              <a:rPr lang="en-US" sz="2400" baseline="-25000" dirty="0" err="1">
                <a:solidFill>
                  <a:schemeClr val="accent2"/>
                </a:solidFill>
              </a:rPr>
              <a:t>n</a:t>
            </a:r>
            <a:endParaRPr lang="en-US" sz="2400" baseline="-25000" dirty="0"/>
          </a:p>
          <a:p>
            <a:pPr>
              <a:spcBef>
                <a:spcPct val="50000"/>
              </a:spcBef>
            </a:pPr>
            <a:endParaRPr lang="en-US" sz="2400" u="sng" baseline="-250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dirty="0"/>
              <a:t>Z = Discriminant Score (Z Score)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      a</a:t>
            </a:r>
            <a:r>
              <a:rPr lang="en-US" sz="2400" baseline="-25000" dirty="0"/>
              <a:t>n</a:t>
            </a:r>
            <a:r>
              <a:rPr lang="en-US" sz="2400" dirty="0"/>
              <a:t> = Discriminant Coefficients (Weights)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     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 = Discriminant Variables (e.g. Ratios)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2400" u="sng" dirty="0"/>
              <a:t>Example</a:t>
            </a:r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25146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5146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505200" y="4267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505200" y="64008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505200" y="4343400"/>
            <a:ext cx="3962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810000" y="4953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038600" y="5029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114800" y="5257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419600" y="5181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4419600" y="5562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657600" y="5257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3733800" y="5562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/>
        </p:nvSpPr>
        <p:spPr bwMode="auto">
          <a:xfrm>
            <a:off x="4953000" y="5410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20"/>
          <p:cNvSpPr>
            <a:spLocks noChangeArrowheads="1"/>
          </p:cNvSpPr>
          <p:nvPr/>
        </p:nvSpPr>
        <p:spPr bwMode="auto">
          <a:xfrm>
            <a:off x="3962400" y="5105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21"/>
          <p:cNvSpPr>
            <a:spLocks noChangeArrowheads="1"/>
          </p:cNvSpPr>
          <p:nvPr/>
        </p:nvSpPr>
        <p:spPr bwMode="auto">
          <a:xfrm>
            <a:off x="4267200" y="5410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22"/>
          <p:cNvSpPr>
            <a:spLocks noChangeArrowheads="1"/>
          </p:cNvSpPr>
          <p:nvPr/>
        </p:nvSpPr>
        <p:spPr bwMode="auto">
          <a:xfrm>
            <a:off x="4572000" y="5715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23"/>
          <p:cNvSpPr>
            <a:spLocks noChangeArrowheads="1"/>
          </p:cNvSpPr>
          <p:nvPr/>
        </p:nvSpPr>
        <p:spPr bwMode="auto">
          <a:xfrm>
            <a:off x="6096000" y="6172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24"/>
          <p:cNvSpPr>
            <a:spLocks noChangeArrowheads="1"/>
          </p:cNvSpPr>
          <p:nvPr/>
        </p:nvSpPr>
        <p:spPr bwMode="auto">
          <a:xfrm>
            <a:off x="5867400" y="5943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25"/>
          <p:cNvSpPr>
            <a:spLocks noChangeArrowheads="1"/>
          </p:cNvSpPr>
          <p:nvPr/>
        </p:nvSpPr>
        <p:spPr bwMode="auto">
          <a:xfrm>
            <a:off x="6019800" y="6096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6"/>
          <p:cNvSpPr>
            <a:spLocks noChangeArrowheads="1"/>
          </p:cNvSpPr>
          <p:nvPr/>
        </p:nvSpPr>
        <p:spPr bwMode="auto">
          <a:xfrm>
            <a:off x="4572000" y="5334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7"/>
          <p:cNvSpPr>
            <a:spLocks noChangeArrowheads="1"/>
          </p:cNvSpPr>
          <p:nvPr/>
        </p:nvSpPr>
        <p:spPr bwMode="auto">
          <a:xfrm>
            <a:off x="4724400" y="5334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28"/>
          <p:cNvSpPr>
            <a:spLocks noChangeArrowheads="1"/>
          </p:cNvSpPr>
          <p:nvPr/>
        </p:nvSpPr>
        <p:spPr bwMode="auto">
          <a:xfrm>
            <a:off x="4876800" y="5638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29"/>
          <p:cNvSpPr>
            <a:spLocks noChangeArrowheads="1"/>
          </p:cNvSpPr>
          <p:nvPr/>
        </p:nvSpPr>
        <p:spPr bwMode="auto">
          <a:xfrm>
            <a:off x="4038600" y="5943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30"/>
          <p:cNvSpPr>
            <a:spLocks noChangeArrowheads="1"/>
          </p:cNvSpPr>
          <p:nvPr/>
        </p:nvSpPr>
        <p:spPr bwMode="auto">
          <a:xfrm>
            <a:off x="4343400" y="6096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31"/>
          <p:cNvSpPr>
            <a:spLocks noChangeArrowheads="1"/>
          </p:cNvSpPr>
          <p:nvPr/>
        </p:nvSpPr>
        <p:spPr bwMode="auto">
          <a:xfrm>
            <a:off x="5791200" y="5715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2"/>
          <p:cNvSpPr>
            <a:spLocks noChangeArrowheads="1"/>
          </p:cNvSpPr>
          <p:nvPr/>
        </p:nvSpPr>
        <p:spPr bwMode="auto">
          <a:xfrm>
            <a:off x="5715000" y="5867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33"/>
          <p:cNvSpPr>
            <a:spLocks noChangeArrowheads="1"/>
          </p:cNvSpPr>
          <p:nvPr/>
        </p:nvSpPr>
        <p:spPr bwMode="auto">
          <a:xfrm>
            <a:off x="5029200" y="5791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34"/>
          <p:cNvSpPr>
            <a:spLocks noChangeArrowheads="1"/>
          </p:cNvSpPr>
          <p:nvPr/>
        </p:nvSpPr>
        <p:spPr bwMode="auto">
          <a:xfrm>
            <a:off x="4876800" y="5867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35"/>
          <p:cNvSpPr>
            <a:spLocks noChangeArrowheads="1"/>
          </p:cNvSpPr>
          <p:nvPr/>
        </p:nvSpPr>
        <p:spPr bwMode="auto">
          <a:xfrm>
            <a:off x="5105400" y="5562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36"/>
          <p:cNvSpPr>
            <a:spLocks noChangeArrowheads="1"/>
          </p:cNvSpPr>
          <p:nvPr/>
        </p:nvSpPr>
        <p:spPr bwMode="auto">
          <a:xfrm>
            <a:off x="4648200" y="5486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37"/>
          <p:cNvSpPr>
            <a:spLocks noChangeArrowheads="1"/>
          </p:cNvSpPr>
          <p:nvPr/>
        </p:nvSpPr>
        <p:spPr bwMode="auto">
          <a:xfrm>
            <a:off x="5257800" y="5715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38"/>
          <p:cNvSpPr>
            <a:spLocks noChangeArrowheads="1"/>
          </p:cNvSpPr>
          <p:nvPr/>
        </p:nvSpPr>
        <p:spPr bwMode="auto">
          <a:xfrm>
            <a:off x="5410200" y="5867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39"/>
          <p:cNvSpPr>
            <a:spLocks noChangeArrowheads="1"/>
          </p:cNvSpPr>
          <p:nvPr/>
        </p:nvSpPr>
        <p:spPr bwMode="auto">
          <a:xfrm>
            <a:off x="5410200" y="6096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40"/>
          <p:cNvSpPr>
            <a:spLocks noChangeArrowheads="1"/>
          </p:cNvSpPr>
          <p:nvPr/>
        </p:nvSpPr>
        <p:spPr bwMode="auto">
          <a:xfrm>
            <a:off x="4343400" y="5715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41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42"/>
          <p:cNvSpPr>
            <a:spLocks noChangeArrowheads="1"/>
          </p:cNvSpPr>
          <p:nvPr/>
        </p:nvSpPr>
        <p:spPr bwMode="auto">
          <a:xfrm>
            <a:off x="6019800" y="5791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43"/>
          <p:cNvSpPr>
            <a:spLocks noChangeArrowheads="1"/>
          </p:cNvSpPr>
          <p:nvPr/>
        </p:nvSpPr>
        <p:spPr bwMode="auto">
          <a:xfrm>
            <a:off x="4114800" y="5410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44"/>
          <p:cNvSpPr>
            <a:spLocks noChangeArrowheads="1"/>
          </p:cNvSpPr>
          <p:nvPr/>
        </p:nvSpPr>
        <p:spPr bwMode="auto">
          <a:xfrm>
            <a:off x="5638800" y="6019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45"/>
          <p:cNvSpPr>
            <a:spLocks noChangeArrowheads="1"/>
          </p:cNvSpPr>
          <p:nvPr/>
        </p:nvSpPr>
        <p:spPr bwMode="auto">
          <a:xfrm>
            <a:off x="5029200" y="6019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46"/>
          <p:cNvSpPr>
            <a:spLocks noChangeArrowheads="1"/>
          </p:cNvSpPr>
          <p:nvPr/>
        </p:nvSpPr>
        <p:spPr bwMode="auto">
          <a:xfrm>
            <a:off x="5181600" y="6172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47"/>
          <p:cNvSpPr>
            <a:spLocks noChangeArrowheads="1"/>
          </p:cNvSpPr>
          <p:nvPr/>
        </p:nvSpPr>
        <p:spPr bwMode="auto">
          <a:xfrm>
            <a:off x="5715000" y="6019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48"/>
          <p:cNvSpPr>
            <a:spLocks noChangeArrowheads="1"/>
          </p:cNvSpPr>
          <p:nvPr/>
        </p:nvSpPr>
        <p:spPr bwMode="auto">
          <a:xfrm>
            <a:off x="4800600" y="5638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49"/>
          <p:cNvSpPr>
            <a:spLocks noChangeArrowheads="1"/>
          </p:cNvSpPr>
          <p:nvPr/>
        </p:nvSpPr>
        <p:spPr bwMode="auto">
          <a:xfrm>
            <a:off x="4953000" y="5791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50"/>
          <p:cNvSpPr>
            <a:spLocks noChangeArrowheads="1"/>
          </p:cNvSpPr>
          <p:nvPr/>
        </p:nvSpPr>
        <p:spPr bwMode="auto">
          <a:xfrm>
            <a:off x="5257800" y="5943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51"/>
          <p:cNvSpPr>
            <a:spLocks noChangeArrowheads="1"/>
          </p:cNvSpPr>
          <p:nvPr/>
        </p:nvSpPr>
        <p:spPr bwMode="auto">
          <a:xfrm>
            <a:off x="5105400" y="5867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52"/>
          <p:cNvSpPr>
            <a:spLocks noChangeArrowheads="1"/>
          </p:cNvSpPr>
          <p:nvPr/>
        </p:nvSpPr>
        <p:spPr bwMode="auto">
          <a:xfrm>
            <a:off x="4495800" y="5867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53"/>
          <p:cNvSpPr>
            <a:spLocks noChangeArrowheads="1"/>
          </p:cNvSpPr>
          <p:nvPr/>
        </p:nvSpPr>
        <p:spPr bwMode="auto">
          <a:xfrm>
            <a:off x="4648200" y="6019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54"/>
          <p:cNvSpPr>
            <a:spLocks noChangeArrowheads="1"/>
          </p:cNvSpPr>
          <p:nvPr/>
        </p:nvSpPr>
        <p:spPr bwMode="auto">
          <a:xfrm>
            <a:off x="4800600" y="6096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Oval 55"/>
          <p:cNvSpPr>
            <a:spLocks noChangeArrowheads="1"/>
          </p:cNvSpPr>
          <p:nvPr/>
        </p:nvSpPr>
        <p:spPr bwMode="auto">
          <a:xfrm>
            <a:off x="4724400" y="5867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Oval 56"/>
          <p:cNvSpPr>
            <a:spLocks noChangeArrowheads="1"/>
          </p:cNvSpPr>
          <p:nvPr/>
        </p:nvSpPr>
        <p:spPr bwMode="auto">
          <a:xfrm>
            <a:off x="4876800" y="6019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8" name="Oval 57"/>
          <p:cNvSpPr>
            <a:spLocks noChangeArrowheads="1"/>
          </p:cNvSpPr>
          <p:nvPr/>
        </p:nvSpPr>
        <p:spPr bwMode="auto">
          <a:xfrm>
            <a:off x="5029200" y="6172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9" name="Oval 58"/>
          <p:cNvSpPr>
            <a:spLocks noChangeArrowheads="1"/>
          </p:cNvSpPr>
          <p:nvPr/>
        </p:nvSpPr>
        <p:spPr bwMode="auto">
          <a:xfrm>
            <a:off x="4191000" y="5638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0" name="Oval 59"/>
          <p:cNvSpPr>
            <a:spLocks noChangeArrowheads="1"/>
          </p:cNvSpPr>
          <p:nvPr/>
        </p:nvSpPr>
        <p:spPr bwMode="auto">
          <a:xfrm>
            <a:off x="4114800" y="5486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1" name="Oval 60"/>
          <p:cNvSpPr>
            <a:spLocks noChangeArrowheads="1"/>
          </p:cNvSpPr>
          <p:nvPr/>
        </p:nvSpPr>
        <p:spPr bwMode="auto">
          <a:xfrm>
            <a:off x="3962400" y="5334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92" name="Text Box 61"/>
          <p:cNvSpPr txBox="1">
            <a:spLocks noChangeArrowheads="1"/>
          </p:cNvSpPr>
          <p:nvPr/>
        </p:nvSpPr>
        <p:spPr bwMode="auto">
          <a:xfrm>
            <a:off x="5029200" y="4419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493" name="Text Box 63"/>
          <p:cNvSpPr txBox="1">
            <a:spLocks noChangeArrowheads="1"/>
          </p:cNvSpPr>
          <p:nvPr/>
        </p:nvSpPr>
        <p:spPr bwMode="auto">
          <a:xfrm>
            <a:off x="5867400" y="4648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494" name="Text Box 64"/>
          <p:cNvSpPr txBox="1">
            <a:spLocks noChangeArrowheads="1"/>
          </p:cNvSpPr>
          <p:nvPr/>
        </p:nvSpPr>
        <p:spPr bwMode="auto">
          <a:xfrm>
            <a:off x="6019800" y="4800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495" name="Text Box 65"/>
          <p:cNvSpPr txBox="1">
            <a:spLocks noChangeArrowheads="1"/>
          </p:cNvSpPr>
          <p:nvPr/>
        </p:nvSpPr>
        <p:spPr bwMode="auto">
          <a:xfrm>
            <a:off x="6248400" y="4953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496" name="Text Box 66"/>
          <p:cNvSpPr txBox="1">
            <a:spLocks noChangeArrowheads="1"/>
          </p:cNvSpPr>
          <p:nvPr/>
        </p:nvSpPr>
        <p:spPr bwMode="auto">
          <a:xfrm>
            <a:off x="6324600" y="51054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497" name="Text Box 67"/>
          <p:cNvSpPr txBox="1">
            <a:spLocks noChangeArrowheads="1"/>
          </p:cNvSpPr>
          <p:nvPr/>
        </p:nvSpPr>
        <p:spPr bwMode="auto">
          <a:xfrm>
            <a:off x="6477000" y="52578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498" name="Text Box 68"/>
          <p:cNvSpPr txBox="1">
            <a:spLocks noChangeArrowheads="1"/>
          </p:cNvSpPr>
          <p:nvPr/>
        </p:nvSpPr>
        <p:spPr bwMode="auto">
          <a:xfrm>
            <a:off x="6553200" y="5410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499" name="Text Box 69"/>
          <p:cNvSpPr txBox="1">
            <a:spLocks noChangeArrowheads="1"/>
          </p:cNvSpPr>
          <p:nvPr/>
        </p:nvSpPr>
        <p:spPr bwMode="auto">
          <a:xfrm>
            <a:off x="6096000" y="4191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0" name="Text Box 71"/>
          <p:cNvSpPr txBox="1">
            <a:spLocks noChangeArrowheads="1"/>
          </p:cNvSpPr>
          <p:nvPr/>
        </p:nvSpPr>
        <p:spPr bwMode="auto">
          <a:xfrm>
            <a:off x="6477000" y="4419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1" name="Text Box 72"/>
          <p:cNvSpPr txBox="1">
            <a:spLocks noChangeArrowheads="1"/>
          </p:cNvSpPr>
          <p:nvPr/>
        </p:nvSpPr>
        <p:spPr bwMode="auto">
          <a:xfrm>
            <a:off x="6553200" y="4648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2" name="Text Box 73"/>
          <p:cNvSpPr txBox="1">
            <a:spLocks noChangeArrowheads="1"/>
          </p:cNvSpPr>
          <p:nvPr/>
        </p:nvSpPr>
        <p:spPr bwMode="auto">
          <a:xfrm>
            <a:off x="6705600" y="4800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3" name="Text Box 75"/>
          <p:cNvSpPr txBox="1">
            <a:spLocks noChangeArrowheads="1"/>
          </p:cNvSpPr>
          <p:nvPr/>
        </p:nvSpPr>
        <p:spPr bwMode="auto">
          <a:xfrm>
            <a:off x="7010400" y="51054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4" name="Text Box 76"/>
          <p:cNvSpPr txBox="1">
            <a:spLocks noChangeArrowheads="1"/>
          </p:cNvSpPr>
          <p:nvPr/>
        </p:nvSpPr>
        <p:spPr bwMode="auto">
          <a:xfrm>
            <a:off x="7086600" y="5410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5" name="Text Box 77"/>
          <p:cNvSpPr txBox="1">
            <a:spLocks noChangeArrowheads="1"/>
          </p:cNvSpPr>
          <p:nvPr/>
        </p:nvSpPr>
        <p:spPr bwMode="auto">
          <a:xfrm>
            <a:off x="7315200" y="5410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6" name="Text Box 78"/>
          <p:cNvSpPr txBox="1">
            <a:spLocks noChangeArrowheads="1"/>
          </p:cNvSpPr>
          <p:nvPr/>
        </p:nvSpPr>
        <p:spPr bwMode="auto">
          <a:xfrm>
            <a:off x="7467600" y="5410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7" name="Text Box 79"/>
          <p:cNvSpPr txBox="1">
            <a:spLocks noChangeArrowheads="1"/>
          </p:cNvSpPr>
          <p:nvPr/>
        </p:nvSpPr>
        <p:spPr bwMode="auto">
          <a:xfrm>
            <a:off x="4419600" y="4267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8" name="Text Box 80"/>
          <p:cNvSpPr txBox="1">
            <a:spLocks noChangeArrowheads="1"/>
          </p:cNvSpPr>
          <p:nvPr/>
        </p:nvSpPr>
        <p:spPr bwMode="auto">
          <a:xfrm>
            <a:off x="4648200" y="4419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09" name="Text Box 81"/>
          <p:cNvSpPr txBox="1">
            <a:spLocks noChangeArrowheads="1"/>
          </p:cNvSpPr>
          <p:nvPr/>
        </p:nvSpPr>
        <p:spPr bwMode="auto">
          <a:xfrm>
            <a:off x="5562600" y="47244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0" name="Text Box 82"/>
          <p:cNvSpPr txBox="1">
            <a:spLocks noChangeArrowheads="1"/>
          </p:cNvSpPr>
          <p:nvPr/>
        </p:nvSpPr>
        <p:spPr bwMode="auto">
          <a:xfrm>
            <a:off x="5867400" y="5029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1" name="Text Box 83"/>
          <p:cNvSpPr txBox="1">
            <a:spLocks noChangeArrowheads="1"/>
          </p:cNvSpPr>
          <p:nvPr/>
        </p:nvSpPr>
        <p:spPr bwMode="auto">
          <a:xfrm>
            <a:off x="6324600" y="4800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2" name="Text Box 84"/>
          <p:cNvSpPr txBox="1">
            <a:spLocks noChangeArrowheads="1"/>
          </p:cNvSpPr>
          <p:nvPr/>
        </p:nvSpPr>
        <p:spPr bwMode="auto">
          <a:xfrm>
            <a:off x="5334000" y="4648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3" name="Text Box 85"/>
          <p:cNvSpPr txBox="1">
            <a:spLocks noChangeArrowheads="1"/>
          </p:cNvSpPr>
          <p:nvPr/>
        </p:nvSpPr>
        <p:spPr bwMode="auto">
          <a:xfrm>
            <a:off x="5334000" y="5029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4" name="Text Box 86"/>
          <p:cNvSpPr txBox="1">
            <a:spLocks noChangeArrowheads="1"/>
          </p:cNvSpPr>
          <p:nvPr/>
        </p:nvSpPr>
        <p:spPr bwMode="auto">
          <a:xfrm>
            <a:off x="6477000" y="4953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5" name="Text Box 87"/>
          <p:cNvSpPr txBox="1">
            <a:spLocks noChangeArrowheads="1"/>
          </p:cNvSpPr>
          <p:nvPr/>
        </p:nvSpPr>
        <p:spPr bwMode="auto">
          <a:xfrm>
            <a:off x="5410200" y="4191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6" name="Text Box 88"/>
          <p:cNvSpPr txBox="1">
            <a:spLocks noChangeArrowheads="1"/>
          </p:cNvSpPr>
          <p:nvPr/>
        </p:nvSpPr>
        <p:spPr bwMode="auto">
          <a:xfrm>
            <a:off x="5562600" y="43434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7" name="Text Box 89"/>
          <p:cNvSpPr txBox="1">
            <a:spLocks noChangeArrowheads="1"/>
          </p:cNvSpPr>
          <p:nvPr/>
        </p:nvSpPr>
        <p:spPr bwMode="auto">
          <a:xfrm>
            <a:off x="6781800" y="5562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8" name="Text Box 92"/>
          <p:cNvSpPr txBox="1">
            <a:spLocks noChangeArrowheads="1"/>
          </p:cNvSpPr>
          <p:nvPr/>
        </p:nvSpPr>
        <p:spPr bwMode="auto">
          <a:xfrm>
            <a:off x="6096000" y="4648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19" name="Text Box 93"/>
          <p:cNvSpPr txBox="1">
            <a:spLocks noChangeArrowheads="1"/>
          </p:cNvSpPr>
          <p:nvPr/>
        </p:nvSpPr>
        <p:spPr bwMode="auto">
          <a:xfrm>
            <a:off x="6096000" y="5181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0" name="Text Box 94"/>
          <p:cNvSpPr txBox="1">
            <a:spLocks noChangeArrowheads="1"/>
          </p:cNvSpPr>
          <p:nvPr/>
        </p:nvSpPr>
        <p:spPr bwMode="auto">
          <a:xfrm>
            <a:off x="6781800" y="4191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1" name="Text Box 95"/>
          <p:cNvSpPr txBox="1">
            <a:spLocks noChangeArrowheads="1"/>
          </p:cNvSpPr>
          <p:nvPr/>
        </p:nvSpPr>
        <p:spPr bwMode="auto">
          <a:xfrm>
            <a:off x="6934200" y="43434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2" name="Text Box 96"/>
          <p:cNvSpPr txBox="1">
            <a:spLocks noChangeArrowheads="1"/>
          </p:cNvSpPr>
          <p:nvPr/>
        </p:nvSpPr>
        <p:spPr bwMode="auto">
          <a:xfrm>
            <a:off x="7086600" y="44958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3" name="Text Box 97"/>
          <p:cNvSpPr txBox="1">
            <a:spLocks noChangeArrowheads="1"/>
          </p:cNvSpPr>
          <p:nvPr/>
        </p:nvSpPr>
        <p:spPr bwMode="auto">
          <a:xfrm>
            <a:off x="6934200" y="46482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4" name="Text Box 98"/>
          <p:cNvSpPr txBox="1">
            <a:spLocks noChangeArrowheads="1"/>
          </p:cNvSpPr>
          <p:nvPr/>
        </p:nvSpPr>
        <p:spPr bwMode="auto">
          <a:xfrm>
            <a:off x="7239000" y="48768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5" name="Text Box 99"/>
          <p:cNvSpPr txBox="1">
            <a:spLocks noChangeArrowheads="1"/>
          </p:cNvSpPr>
          <p:nvPr/>
        </p:nvSpPr>
        <p:spPr bwMode="auto">
          <a:xfrm>
            <a:off x="7543800" y="4953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6" name="Text Box 101"/>
          <p:cNvSpPr txBox="1">
            <a:spLocks noChangeArrowheads="1"/>
          </p:cNvSpPr>
          <p:nvPr/>
        </p:nvSpPr>
        <p:spPr bwMode="auto">
          <a:xfrm>
            <a:off x="6934200" y="5334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7" name="Text Box 102"/>
          <p:cNvSpPr txBox="1">
            <a:spLocks noChangeArrowheads="1"/>
          </p:cNvSpPr>
          <p:nvPr/>
        </p:nvSpPr>
        <p:spPr bwMode="auto">
          <a:xfrm>
            <a:off x="5715000" y="4953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8" name="Text Box 103"/>
          <p:cNvSpPr txBox="1">
            <a:spLocks noChangeArrowheads="1"/>
          </p:cNvSpPr>
          <p:nvPr/>
        </p:nvSpPr>
        <p:spPr bwMode="auto">
          <a:xfrm>
            <a:off x="7620000" y="5334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29" name="Text Box 104"/>
          <p:cNvSpPr txBox="1">
            <a:spLocks noChangeArrowheads="1"/>
          </p:cNvSpPr>
          <p:nvPr/>
        </p:nvSpPr>
        <p:spPr bwMode="auto">
          <a:xfrm>
            <a:off x="6324600" y="53340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30" name="Oval 105"/>
          <p:cNvSpPr>
            <a:spLocks noChangeArrowheads="1"/>
          </p:cNvSpPr>
          <p:nvPr/>
        </p:nvSpPr>
        <p:spPr bwMode="auto">
          <a:xfrm>
            <a:off x="5181600" y="58674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1" name="Oval 107"/>
          <p:cNvSpPr>
            <a:spLocks noChangeArrowheads="1"/>
          </p:cNvSpPr>
          <p:nvPr/>
        </p:nvSpPr>
        <p:spPr bwMode="auto">
          <a:xfrm>
            <a:off x="6248400" y="49530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2" name="Line 108"/>
          <p:cNvSpPr>
            <a:spLocks noChangeShapeType="1"/>
          </p:cNvSpPr>
          <p:nvPr/>
        </p:nvSpPr>
        <p:spPr bwMode="auto">
          <a:xfrm flipV="1">
            <a:off x="5410200" y="5181600"/>
            <a:ext cx="838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3" name="Text Box 109"/>
          <p:cNvSpPr txBox="1">
            <a:spLocks noChangeArrowheads="1"/>
          </p:cNvSpPr>
          <p:nvPr/>
        </p:nvSpPr>
        <p:spPr bwMode="auto">
          <a:xfrm>
            <a:off x="6248400" y="5181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x</a:t>
            </a:r>
            <a:endParaRPr lang="en-US" sz="2400"/>
          </a:p>
        </p:txBody>
      </p:sp>
      <p:sp>
        <p:nvSpPr>
          <p:cNvPr id="18534" name="Text Box 110"/>
          <p:cNvSpPr txBox="1">
            <a:spLocks noChangeArrowheads="1"/>
          </p:cNvSpPr>
          <p:nvPr/>
        </p:nvSpPr>
        <p:spPr bwMode="auto">
          <a:xfrm>
            <a:off x="2209800" y="4724401"/>
            <a:ext cx="990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/>
              <a:t>EBIT</a:t>
            </a:r>
            <a:endParaRPr lang="en-US" sz="2000"/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000"/>
              <a:t>TA</a:t>
            </a:r>
          </a:p>
        </p:txBody>
      </p:sp>
      <p:sp>
        <p:nvSpPr>
          <p:cNvPr id="18535" name="Text Box 111"/>
          <p:cNvSpPr txBox="1">
            <a:spLocks noChangeArrowheads="1"/>
          </p:cNvSpPr>
          <p:nvPr/>
        </p:nvSpPr>
        <p:spPr bwMode="auto">
          <a:xfrm>
            <a:off x="3657600" y="6324601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EQUITY/DEBT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5985</TotalTime>
  <Words>2912</Words>
  <Application>Microsoft Office PowerPoint</Application>
  <PresentationFormat>Widescreen</PresentationFormat>
  <Paragraphs>988</Paragraphs>
  <Slides>45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71" baseType="lpstr">
      <vt:lpstr>MS PGothic</vt:lpstr>
      <vt:lpstr>MS PGothic</vt:lpstr>
      <vt:lpstr>Arial</vt:lpstr>
      <vt:lpstr>Arial Black</vt:lpstr>
      <vt:lpstr>Arial Unicode MS</vt:lpstr>
      <vt:lpstr>Calibri</vt:lpstr>
      <vt:lpstr>Symbol</vt:lpstr>
      <vt:lpstr>Times New Roman</vt:lpstr>
      <vt:lpstr>Wingdings</vt:lpstr>
      <vt:lpstr>Default Design</vt:lpstr>
      <vt:lpstr>2_Default Design</vt:lpstr>
      <vt:lpstr>3_Default Design</vt:lpstr>
      <vt:lpstr>1_Default Design</vt:lpstr>
      <vt:lpstr>8_Default Design</vt:lpstr>
      <vt:lpstr>15_Default Design</vt:lpstr>
      <vt:lpstr>16_Default Design</vt:lpstr>
      <vt:lpstr>18_Default Design</vt:lpstr>
      <vt:lpstr>24_Default Design</vt:lpstr>
      <vt:lpstr>25_Default Design</vt:lpstr>
      <vt:lpstr>4_Default Design</vt:lpstr>
      <vt:lpstr>6_Default Design</vt:lpstr>
      <vt:lpstr>1_Office Theme</vt:lpstr>
      <vt:lpstr>5_Default Design</vt:lpstr>
      <vt:lpstr>7_Default Design</vt:lpstr>
      <vt:lpstr>Worksheet</vt:lpstr>
      <vt:lpstr>Chart</vt:lpstr>
      <vt:lpstr>PowerPoint Presentation</vt:lpstr>
      <vt:lpstr>PowerPoint Presentation</vt:lpstr>
      <vt:lpstr>Scoring Systems</vt:lpstr>
      <vt:lpstr>Scoring Systems (continued)</vt:lpstr>
      <vt:lpstr>Major Agencies Bond Rating Categories</vt:lpstr>
      <vt:lpstr>PowerPoint Presentation</vt:lpstr>
      <vt:lpstr>Size of Corporate HY Bond Market: U.S., Europe, Emerging Markets &amp; Asia (ex. Japan) ($ Billions)</vt:lpstr>
      <vt:lpstr>Problems With Traditional Financial Ratio Analysis</vt:lpstr>
      <vt:lpstr>Forecasting Distress With Discriminant Analysis</vt:lpstr>
      <vt:lpstr>Z-Score Component Definitions and Weightings</vt:lpstr>
      <vt:lpstr>Zones of Discrimination: Original Z - Score Model (1968) </vt:lpstr>
      <vt:lpstr>Time Series Impact On Corporate  Z-Scores</vt:lpstr>
      <vt:lpstr>Estimating Probability of Default (PD) and Probability of Loss Given Defaults (LGD)</vt:lpstr>
      <vt:lpstr>Median Z-Score by S&amp;P Bond Rating for U.S. Manufacturing Firms: 1992 - 2013</vt:lpstr>
      <vt:lpstr>Mortality Rates by Original Rating</vt:lpstr>
      <vt:lpstr>Mortality Losses by Original Rating</vt:lpstr>
      <vt:lpstr>Z Score Trend - LTV Corp.</vt:lpstr>
      <vt:lpstr>IBM Corporation Z Score (1980 – 2001)</vt:lpstr>
      <vt:lpstr>PowerPoint Presentation</vt:lpstr>
      <vt:lpstr>PowerPoint Presentation</vt:lpstr>
      <vt:lpstr>Peru: Z”-Scores for Austral Group S.A.</vt:lpstr>
      <vt:lpstr>PowerPoint Presentation</vt:lpstr>
      <vt:lpstr> Z” Score Model for Manufacturers, Non-Manufacturer Industrials; Developed and Emerging Market Credits (1995)</vt:lpstr>
      <vt:lpstr>US Bond Rating Equivalents Based on Z”-Score Model</vt:lpstr>
      <vt:lpstr>PowerPoint Presentation</vt:lpstr>
      <vt:lpstr>PowerPoint Presentation</vt:lpstr>
      <vt:lpstr>PowerPoint Presentation</vt:lpstr>
      <vt:lpstr>PowerPoint Presentation</vt:lpstr>
      <vt:lpstr>Benign Credit Cycle? Is It Over?</vt:lpstr>
      <vt:lpstr>PowerPoint Presentation</vt:lpstr>
      <vt:lpstr>PowerPoint Presentation</vt:lpstr>
      <vt:lpstr>PowerPoint Presentation</vt:lpstr>
      <vt:lpstr>PowerPoint Presentation</vt:lpstr>
      <vt:lpstr>Comparing Financial Strength of High-Yield Bond Issuers in 2007&amp; 2012/2014/3Q 2016</vt:lpstr>
      <vt:lpstr>Combining Micro Firm Analysis (e.g. Z-Scores) with Macro Risk</vt:lpstr>
      <vt:lpstr>U.S. Non-financial Corporate Debt to GDP: Comparison to 4-Quarter Moving Average Default Rate</vt:lpstr>
      <vt:lpstr>Financial Distress (Z-Score) Prediction Applications</vt:lpstr>
      <vt:lpstr>PowerPoint Presentation</vt:lpstr>
      <vt:lpstr>Managing a Financial Turnaround: Applications of the Z-Score Model   The GTI Case</vt:lpstr>
      <vt:lpstr>Objectives</vt:lpstr>
      <vt:lpstr>Z-Score Component Definitions</vt:lpstr>
      <vt:lpstr>Z-Score Distressed Firm Predictor: Application to GTI Corporation (1972 – 1975)</vt:lpstr>
      <vt:lpstr>Management Tools Used</vt:lpstr>
      <vt:lpstr>PowerPoint Presentation</vt:lpstr>
      <vt:lpstr>Z-Score Distressed Firm Predictor Application to GTI Corporation (1972 – 1984)</vt:lpstr>
    </vt:vector>
  </TitlesOfParts>
  <Company>New 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Distress Prediction</dc:title>
  <dc:creator>Stern School of Business</dc:creator>
  <cp:lastModifiedBy>Brenda Kuehne</cp:lastModifiedBy>
  <cp:revision>375</cp:revision>
  <cp:lastPrinted>2012-03-09T17:32:57Z</cp:lastPrinted>
  <dcterms:created xsi:type="dcterms:W3CDTF">2000-09-14T17:53:36Z</dcterms:created>
  <dcterms:modified xsi:type="dcterms:W3CDTF">2017-11-07T21:42:30Z</dcterms:modified>
</cp:coreProperties>
</file>