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1" r:id="rId2"/>
    <p:sldId id="512" r:id="rId3"/>
    <p:sldId id="477" r:id="rId4"/>
    <p:sldId id="478" r:id="rId5"/>
    <p:sldId id="513" r:id="rId6"/>
    <p:sldId id="510" r:id="rId7"/>
    <p:sldId id="481" r:id="rId8"/>
    <p:sldId id="492" r:id="rId9"/>
    <p:sldId id="493" r:id="rId10"/>
    <p:sldId id="464" r:id="rId11"/>
    <p:sldId id="472" r:id="rId12"/>
    <p:sldId id="509" r:id="rId13"/>
    <p:sldId id="514" r:id="rId14"/>
    <p:sldId id="507" r:id="rId15"/>
    <p:sldId id="495" r:id="rId16"/>
    <p:sldId id="416" r:id="rId17"/>
    <p:sldId id="506" r:id="rId18"/>
    <p:sldId id="497" r:id="rId19"/>
    <p:sldId id="434" r:id="rId20"/>
    <p:sldId id="496" r:id="rId21"/>
    <p:sldId id="505" r:id="rId22"/>
    <p:sldId id="498" r:id="rId23"/>
    <p:sldId id="499" r:id="rId24"/>
    <p:sldId id="500" r:id="rId25"/>
    <p:sldId id="501" r:id="rId26"/>
    <p:sldId id="502" r:id="rId27"/>
    <p:sldId id="461" r:id="rId28"/>
    <p:sldId id="460" r:id="rId29"/>
    <p:sldId id="503" r:id="rId30"/>
    <p:sldId id="494" r:id="rId31"/>
    <p:sldId id="504" r:id="rId32"/>
    <p:sldId id="489" r:id="rId33"/>
    <p:sldId id="490" r:id="rId34"/>
  </p:sldIdLst>
  <p:sldSz cx="12192000" cy="6858000"/>
  <p:notesSz cx="7023100" cy="93091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291"/>
    <a:srgbClr val="D14E23"/>
    <a:srgbClr val="8EB5D7"/>
    <a:srgbClr val="DBA42B"/>
    <a:srgbClr val="70AD47"/>
    <a:srgbClr val="C07543"/>
    <a:srgbClr val="595959"/>
    <a:srgbClr val="8D8D8D"/>
    <a:srgbClr val="F05A28"/>
    <a:srgbClr val="154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68" autoAdjust="0"/>
    <p:restoredTop sz="95606"/>
  </p:normalViewPr>
  <p:slideViewPr>
    <p:cSldViewPr snapToGrid="0">
      <p:cViewPr>
        <p:scale>
          <a:sx n="100" d="100"/>
          <a:sy n="100" d="100"/>
        </p:scale>
        <p:origin x="119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0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onseca\Desktop\Gr&#225;ficas%20v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omero\Desktop\Mis%20Documentos\PPT\MK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\\FDNFS\Presidencia\Research\Cuadros%20Clemente\Cuadros%20Clemente%20Junio%202017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\\FDNFS\Presidencia\Research\Presentaciones%20Eventos%20Clemente\Presentaciones%20inversionistas\Espec&#237;ficas\Pipeline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omero\AppData\Local\Microsoft\Windows\INetCache\Content.Outlook\DU491PP0\tmp_Inver_Infra%20v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cramirez\Documents\Presentaciones%20y%20bases%20Pensiones\Base%20Gr&#225;ficas%20Fiap%20Asofon2%20201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onseca\AppData\Local\Microsoft\Windows\INetCache\Content.Outlook\QYFHNUEJ\tmp_Inver_Infra%20v2.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onseca\AppData\Local\Microsoft\Windows\INetCache\Content.Outlook\QYFHNUEJ\Libro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onseca\Desktop\Gr&#225;ficas%20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fonseca\Desktop\Gr&#225;ficas%20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omero\AppData\Local\Microsoft\Windows\INetCache\Content.Outlook\DU491PP0\tmp_Inver_Infra%20v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romero\Desktop\Mis%20Documentos\PPT\MK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DNFS\Presidencia\Research\Presentaciones%20Eventos%20Clemente\2017\Siposio%20de%20Mercado%20de%20Capitales\Gr&#225;fica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Créditos</c:v>
                </c:pt>
              </c:strCache>
            </c:strRef>
          </c:tx>
          <c:spPr>
            <a:solidFill>
              <a:srgbClr val="1548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Hoja1!$M$2:$V$2</c:f>
              <c:numCache>
                <c:formatCode>#,##0</c:formatCode>
                <c:ptCount val="10"/>
                <c:pt idx="0" formatCode="General">
                  <c:v>2007</c:v>
                </c:pt>
                <c:pt idx="1">
                  <c:v>2008</c:v>
                </c:pt>
                <c:pt idx="2" formatCode="General">
                  <c:v>2009</c:v>
                </c:pt>
                <c:pt idx="3" formatCode="General">
                  <c:v>2010</c:v>
                </c:pt>
                <c:pt idx="4" formatCode="General">
                  <c:v>2011</c:v>
                </c:pt>
                <c:pt idx="5" formatCode="General">
                  <c:v>2012</c:v>
                </c:pt>
                <c:pt idx="6" formatCode="General">
                  <c:v>2013</c:v>
                </c:pt>
                <c:pt idx="7" formatCode="General">
                  <c:v>2014</c:v>
                </c:pt>
                <c:pt idx="8" formatCode="General">
                  <c:v>2015</c:v>
                </c:pt>
                <c:pt idx="9" formatCode="General">
                  <c:v>2016</c:v>
                </c:pt>
              </c:numCache>
            </c:numRef>
          </c:cat>
          <c:val>
            <c:numRef>
              <c:f>Hoja1!$M$4:$V$4</c:f>
              <c:numCache>
                <c:formatCode>0%</c:formatCode>
                <c:ptCount val="10"/>
                <c:pt idx="0">
                  <c:v>0.9377431906614786</c:v>
                </c:pt>
                <c:pt idx="1">
                  <c:v>0.92165898617511521</c:v>
                </c:pt>
                <c:pt idx="2">
                  <c:v>0.86466165413533835</c:v>
                </c:pt>
                <c:pt idx="3">
                  <c:v>0.83815727267951878</c:v>
                </c:pt>
                <c:pt idx="4">
                  <c:v>0.84938727506505063</c:v>
                </c:pt>
                <c:pt idx="5">
                  <c:v>0.7523771978238587</c:v>
                </c:pt>
                <c:pt idx="6">
                  <c:v>0.72894874377949292</c:v>
                </c:pt>
                <c:pt idx="7">
                  <c:v>0.74631251730473958</c:v>
                </c:pt>
                <c:pt idx="8">
                  <c:v>0.7544950135556745</c:v>
                </c:pt>
                <c:pt idx="9">
                  <c:v>0.65280933240125827</c:v>
                </c:pt>
              </c:numCache>
            </c:numRef>
          </c:val>
        </c:ser>
        <c:ser>
          <c:idx val="1"/>
          <c:order val="1"/>
          <c:tx>
            <c:strRef>
              <c:f>Hoja1!$A$5</c:f>
              <c:strCache>
                <c:ptCount val="1"/>
                <c:pt idx="0">
                  <c:v>Bonos</c:v>
                </c:pt>
              </c:strCache>
            </c:strRef>
          </c:tx>
          <c:spPr>
            <a:solidFill>
              <a:srgbClr val="FAAF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Hoja1!$M$2:$V$2</c:f>
              <c:numCache>
                <c:formatCode>#,##0</c:formatCode>
                <c:ptCount val="10"/>
                <c:pt idx="0" formatCode="General">
                  <c:v>2007</c:v>
                </c:pt>
                <c:pt idx="1">
                  <c:v>2008</c:v>
                </c:pt>
                <c:pt idx="2" formatCode="General">
                  <c:v>2009</c:v>
                </c:pt>
                <c:pt idx="3" formatCode="General">
                  <c:v>2010</c:v>
                </c:pt>
                <c:pt idx="4" formatCode="General">
                  <c:v>2011</c:v>
                </c:pt>
                <c:pt idx="5" formatCode="General">
                  <c:v>2012</c:v>
                </c:pt>
                <c:pt idx="6" formatCode="General">
                  <c:v>2013</c:v>
                </c:pt>
                <c:pt idx="7" formatCode="General">
                  <c:v>2014</c:v>
                </c:pt>
                <c:pt idx="8" formatCode="General">
                  <c:v>2015</c:v>
                </c:pt>
                <c:pt idx="9" formatCode="General">
                  <c:v>2016</c:v>
                </c:pt>
              </c:numCache>
            </c:numRef>
          </c:cat>
          <c:val>
            <c:numRef>
              <c:f>Hoja1!$M$5:$V$5</c:f>
              <c:numCache>
                <c:formatCode>0%</c:formatCode>
                <c:ptCount val="10"/>
                <c:pt idx="0">
                  <c:v>2.7237354085603113E-2</c:v>
                </c:pt>
                <c:pt idx="1">
                  <c:v>2.3041474654377881E-2</c:v>
                </c:pt>
                <c:pt idx="2">
                  <c:v>2.2556390977443608E-2</c:v>
                </c:pt>
                <c:pt idx="3">
                  <c:v>5.3556524429035857E-2</c:v>
                </c:pt>
                <c:pt idx="4">
                  <c:v>4.0145518363466845E-2</c:v>
                </c:pt>
                <c:pt idx="5">
                  <c:v>9.8635969407868798E-2</c:v>
                </c:pt>
                <c:pt idx="6">
                  <c:v>0.11986547798489657</c:v>
                </c:pt>
                <c:pt idx="7">
                  <c:v>9.9958468624933933E-2</c:v>
                </c:pt>
                <c:pt idx="8">
                  <c:v>0.1181778288077619</c:v>
                </c:pt>
                <c:pt idx="9">
                  <c:v>0.12552429220552255</c:v>
                </c:pt>
              </c:numCache>
            </c:numRef>
          </c:val>
        </c:ser>
        <c:ser>
          <c:idx val="2"/>
          <c:order val="2"/>
          <c:tx>
            <c:strRef>
              <c:f>Hoja1!$A$6</c:f>
              <c:strCache>
                <c:ptCount val="1"/>
                <c:pt idx="0">
                  <c:v>Instituciones Financieras de Desarrollo (DFIs)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Hoja1!$M$2:$V$2</c:f>
              <c:numCache>
                <c:formatCode>#,##0</c:formatCode>
                <c:ptCount val="10"/>
                <c:pt idx="0" formatCode="General">
                  <c:v>2007</c:v>
                </c:pt>
                <c:pt idx="1">
                  <c:v>2008</c:v>
                </c:pt>
                <c:pt idx="2" formatCode="General">
                  <c:v>2009</c:v>
                </c:pt>
                <c:pt idx="3" formatCode="General">
                  <c:v>2010</c:v>
                </c:pt>
                <c:pt idx="4" formatCode="General">
                  <c:v>2011</c:v>
                </c:pt>
                <c:pt idx="5" formatCode="General">
                  <c:v>2012</c:v>
                </c:pt>
                <c:pt idx="6" formatCode="General">
                  <c:v>2013</c:v>
                </c:pt>
                <c:pt idx="7" formatCode="General">
                  <c:v>2014</c:v>
                </c:pt>
                <c:pt idx="8" formatCode="General">
                  <c:v>2015</c:v>
                </c:pt>
                <c:pt idx="9" formatCode="General">
                  <c:v>2016</c:v>
                </c:pt>
              </c:numCache>
            </c:numRef>
          </c:cat>
          <c:val>
            <c:numRef>
              <c:f>Hoja1!$M$6:$V$6</c:f>
              <c:numCache>
                <c:formatCode>0%</c:formatCode>
                <c:ptCount val="10"/>
                <c:pt idx="0">
                  <c:v>3.5019455252918288E-2</c:v>
                </c:pt>
                <c:pt idx="1">
                  <c:v>5.5299539170506916E-2</c:v>
                </c:pt>
                <c:pt idx="2">
                  <c:v>0.11278195488721804</c:v>
                </c:pt>
                <c:pt idx="3">
                  <c:v>0.10828620289144532</c:v>
                </c:pt>
                <c:pt idx="4">
                  <c:v>0.11046720657148254</c:v>
                </c:pt>
                <c:pt idx="5">
                  <c:v>0.14898683276827249</c:v>
                </c:pt>
                <c:pt idx="6">
                  <c:v>0.15118577823561047</c:v>
                </c:pt>
                <c:pt idx="7">
                  <c:v>0.15372901407032646</c:v>
                </c:pt>
                <c:pt idx="8">
                  <c:v>0.12732715763656366</c:v>
                </c:pt>
                <c:pt idx="9">
                  <c:v>0.22166637539321915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-642213648"/>
        <c:axId val="-642211472"/>
      </c:barChart>
      <c:catAx>
        <c:axId val="-64221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642211472"/>
        <c:crosses val="autoZero"/>
        <c:auto val="1"/>
        <c:lblAlgn val="ctr"/>
        <c:lblOffset val="100"/>
        <c:noMultiLvlLbl val="0"/>
      </c:catAx>
      <c:valAx>
        <c:axId val="-6422114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64221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10885316742578"/>
          <c:y val="0.1111102991963784"/>
          <c:w val="0.49896770607772944"/>
          <c:h val="0.84406644014245624"/>
        </c:manualLayout>
      </c:layout>
      <c:pie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rgbClr val="15484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05A28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DBA42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6529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Hoja1!$J$79:$J$84</c:f>
              <c:strCache>
                <c:ptCount val="6"/>
                <c:pt idx="0">
                  <c:v>HABITAT</c:v>
                </c:pt>
                <c:pt idx="1">
                  <c:v>PROVIDA</c:v>
                </c:pt>
                <c:pt idx="2">
                  <c:v>CUPRUM</c:v>
                </c:pt>
                <c:pt idx="3">
                  <c:v>CAPITAL</c:v>
                </c:pt>
                <c:pt idx="4">
                  <c:v>MODELO</c:v>
                </c:pt>
                <c:pt idx="5">
                  <c:v>PLANVITAL</c:v>
                </c:pt>
              </c:strCache>
            </c:strRef>
          </c:cat>
          <c:val>
            <c:numRef>
              <c:f>Hoja1!$K$79:$K$84</c:f>
              <c:numCache>
                <c:formatCode>"$"#,##0.00_);[Red]\("$"#,##0.00\)</c:formatCode>
                <c:ptCount val="6"/>
                <c:pt idx="0">
                  <c:v>51047.31</c:v>
                </c:pt>
                <c:pt idx="1">
                  <c:v>48172.79</c:v>
                </c:pt>
                <c:pt idx="2">
                  <c:v>37297.43</c:v>
                </c:pt>
                <c:pt idx="3">
                  <c:v>36615.269999999997</c:v>
                </c:pt>
                <c:pt idx="4">
                  <c:v>8263.0300000000007</c:v>
                </c:pt>
                <c:pt idx="5">
                  <c:v>6424.38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15484B"/>
            </a:solidFill>
          </c:spPr>
          <c:dPt>
            <c:idx val="0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DBA42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29506F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15484B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'Cierres Definitivos '!$Z$34:$Z$37</c:f>
              <c:strCache>
                <c:ptCount val="4"/>
                <c:pt idx="0">
                  <c:v>FDN</c:v>
                </c:pt>
                <c:pt idx="1">
                  <c:v>Mercado de Capitales</c:v>
                </c:pt>
                <c:pt idx="2">
                  <c:v>Banca Internacional</c:v>
                </c:pt>
                <c:pt idx="3">
                  <c:v>Banca Local</c:v>
                </c:pt>
              </c:strCache>
            </c:strRef>
          </c:cat>
          <c:val>
            <c:numRef>
              <c:f>'Cierres Definitivos '!$AA$34:$AA$37</c:f>
              <c:numCache>
                <c:formatCode>0.0%</c:formatCode>
                <c:ptCount val="4"/>
                <c:pt idx="0">
                  <c:v>8.5651377800581713E-2</c:v>
                </c:pt>
                <c:pt idx="1">
                  <c:v>0.20621472586341857</c:v>
                </c:pt>
                <c:pt idx="2">
                  <c:v>0.21936400316237559</c:v>
                </c:pt>
                <c:pt idx="3">
                  <c:v>0.48876989317362407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583333333333332"/>
          <c:y val="9.9596662035602704E-2"/>
          <c:w val="0.53888888888888886"/>
          <c:h val="0.8865590834883317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6529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26-4822-9115-95F77E4326A5}"/>
              </c:ext>
            </c:extLst>
          </c:dPt>
          <c:dPt>
            <c:idx val="1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26-4822-9115-95F77E4326A5}"/>
              </c:ext>
            </c:extLst>
          </c:dPt>
          <c:dPt>
            <c:idx val="2"/>
            <c:bubble3D val="0"/>
            <c:spPr>
              <a:solidFill>
                <a:srgbClr val="D14E2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026-4822-9115-95F77E4326A5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026-4822-9115-95F77E4326A5}"/>
              </c:ext>
            </c:extLst>
          </c:dPt>
          <c:dLbls>
            <c:dLbl>
              <c:idx val="0"/>
              <c:layout>
                <c:manualLayout>
                  <c:x val="-0.22930302481867915"/>
                  <c:y val="-0.1847715456771105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Tw Cen MT" panose="020B0602020104020603" pitchFamily="34" charset="0"/>
                        <a:ea typeface="+mn-ea"/>
                        <a:cs typeface="+mn-cs"/>
                      </a:defRPr>
                    </a:pPr>
                    <a:r>
                      <a:rPr lang="en-US" sz="1400">
                        <a:solidFill>
                          <a:schemeClr val="bg1"/>
                        </a:solidFill>
                      </a:rPr>
                      <a:t>Transporte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</a:defRPr>
                    </a:pPr>
                    <a:fld id="{80B40062-56D2-48D1-AD30-22F409196368}" type="VALUE">
                      <a:rPr lang="en-US" sz="1400">
                        <a:solidFill>
                          <a:schemeClr val="bg1"/>
                        </a:solidFill>
                      </a:rPr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[VALOR]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Tw Cen MT" panose="020B0602020104020603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254838383691823"/>
                      <c:h val="0.21019373475383524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7.0709091663478468E-2"/>
                  <c:y val="0.12657504789286669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Energía</a:t>
                    </a:r>
                  </a:p>
                  <a:p>
                    <a:fld id="{A08A7208-F75A-42F5-B1A6-DD19034DF587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4.1949987364865771E-2"/>
                  <c:y val="-1.9408214211420138E-2"/>
                </c:manualLayout>
              </c:layout>
              <c:tx>
                <c:rich>
                  <a:bodyPr/>
                  <a:lstStyle/>
                  <a:p>
                    <a:r>
                      <a:rPr lang="es-CO" dirty="0">
                        <a:solidFill>
                          <a:schemeClr val="tx1"/>
                        </a:solidFill>
                      </a:rPr>
                      <a:t>Agua y Saneamiento Básico</a:t>
                    </a:r>
                  </a:p>
                  <a:p>
                    <a:fld id="{5D429F9C-17F0-40A6-BE26-1803386687F7}" type="VALUE">
                      <a:rPr lang="es-CO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3501039701079256"/>
                      <c:h val="0.216780043965328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3041811027169683"/>
                  <c:y val="2.8665082067368904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Infraestructura Social</a:t>
                    </a:r>
                  </a:p>
                  <a:p>
                    <a:fld id="{A39B1CAD-273D-41BA-8812-E2E1331083DB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026-4822-9115-95F77E4326A5}"/>
                </c:ext>
                <c:ext xmlns:c15="http://schemas.microsoft.com/office/drawing/2012/chart" uri="{CE6537A1-D6FC-4f65-9D91-7224C49458BB}">
                  <c15:layout>
                    <c:manualLayout>
                      <c:w val="0.28564937598844142"/>
                      <c:h val="0.2336777951995403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w Cen MT" panose="020B0602020104020603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'Otros sectores'!$H$275:$H$278</c:f>
              <c:numCache>
                <c:formatCode>m/d/yyyy</c:formatCode>
                <c:ptCount val="4"/>
              </c:numCache>
            </c:numRef>
          </c:cat>
          <c:val>
            <c:numRef>
              <c:f>'Otros sectores'!$L$275:$L$278</c:f>
              <c:numCache>
                <c:formatCode>0%</c:formatCode>
                <c:ptCount val="4"/>
                <c:pt idx="0">
                  <c:v>0.80533114014137042</c:v>
                </c:pt>
                <c:pt idx="1">
                  <c:v>0.1489838601525626</c:v>
                </c:pt>
                <c:pt idx="2">
                  <c:v>3.711906226117935E-2</c:v>
                </c:pt>
                <c:pt idx="3">
                  <c:v>8.5659374448875426E-3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026-4822-9115-95F77E432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>
              <a:lumMod val="85000"/>
              <a:lumOff val="15000"/>
            </a:schemeClr>
          </a:solidFill>
          <a:latin typeface="Tw Cen MT" panose="020B0602020104020603" pitchFamily="34" charset="0"/>
        </a:defRPr>
      </a:pPr>
      <a:endParaRPr lang="es-C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12615344404562"/>
          <c:y val="5.0925925925925923E-2"/>
          <c:w val="0.76972997298845536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v>Aporte Valorizado COP Billones</c:v>
          </c:tx>
          <c:spPr>
            <a:solidFill>
              <a:srgbClr val="29506F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'[tmp_Inver_Infra v2.xlsx]Resumen'!$N$37:$N$47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'[tmp_Inver_Infra v2.xlsx]Resumen'!$O$37:$O$47</c:f>
              <c:numCache>
                <c:formatCode>General</c:formatCode>
                <c:ptCount val="11"/>
                <c:pt idx="0">
                  <c:v>10.199999999999999</c:v>
                </c:pt>
                <c:pt idx="1">
                  <c:v>14.2</c:v>
                </c:pt>
                <c:pt idx="2">
                  <c:v>18.3</c:v>
                </c:pt>
                <c:pt idx="3">
                  <c:v>22.9</c:v>
                </c:pt>
                <c:pt idx="4">
                  <c:v>26.7</c:v>
                </c:pt>
                <c:pt idx="5">
                  <c:v>31.4</c:v>
                </c:pt>
                <c:pt idx="6">
                  <c:v>36.9</c:v>
                </c:pt>
                <c:pt idx="7">
                  <c:v>38.700000000000003</c:v>
                </c:pt>
                <c:pt idx="8">
                  <c:v>42.5</c:v>
                </c:pt>
                <c:pt idx="9">
                  <c:v>43.3</c:v>
                </c:pt>
                <c:pt idx="10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702548160"/>
        <c:axId val="-766160160"/>
      </c:barChart>
      <c:lineChart>
        <c:grouping val="standard"/>
        <c:varyColors val="0"/>
        <c:ser>
          <c:idx val="1"/>
          <c:order val="1"/>
          <c:tx>
            <c:v>Cubrimiento (%)</c:v>
          </c:tx>
          <c:spPr>
            <a:ln w="28575" cap="rnd">
              <a:solidFill>
                <a:srgbClr val="DBA42B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'[tmp_Inver_Infra v2.xlsx]Resumen'!$P$37:$P$47</c:f>
              <c:numCache>
                <c:formatCode>General</c:formatCode>
                <c:ptCount val="11"/>
                <c:pt idx="0">
                  <c:v>14</c:v>
                </c:pt>
                <c:pt idx="1">
                  <c:v>19</c:v>
                </c:pt>
                <c:pt idx="2">
                  <c:v>24</c:v>
                </c:pt>
                <c:pt idx="3">
                  <c:v>28</c:v>
                </c:pt>
                <c:pt idx="4">
                  <c:v>28</c:v>
                </c:pt>
                <c:pt idx="5">
                  <c:v>35</c:v>
                </c:pt>
                <c:pt idx="6">
                  <c:v>46</c:v>
                </c:pt>
                <c:pt idx="7">
                  <c:v>46</c:v>
                </c:pt>
                <c:pt idx="8">
                  <c:v>74</c:v>
                </c:pt>
                <c:pt idx="9">
                  <c:v>73</c:v>
                </c:pt>
                <c:pt idx="10">
                  <c:v>73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66157440"/>
        <c:axId val="-766159616"/>
      </c:lineChart>
      <c:catAx>
        <c:axId val="-70254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66160160"/>
        <c:crosses val="autoZero"/>
        <c:auto val="1"/>
        <c:lblAlgn val="ctr"/>
        <c:lblOffset val="100"/>
        <c:noMultiLvlLbl val="0"/>
      </c:catAx>
      <c:valAx>
        <c:axId val="-7661601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 smtClean="0"/>
                  <a:t>Valor del Fondo</a:t>
                </a:r>
                <a:endParaRPr lang="es-C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02548160"/>
        <c:crosses val="autoZero"/>
        <c:crossBetween val="between"/>
      </c:valAx>
      <c:valAx>
        <c:axId val="-766159616"/>
        <c:scaling>
          <c:orientation val="minMax"/>
          <c:max val="1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 smtClean="0"/>
                  <a:t>% de Cobertura</a:t>
                </a:r>
                <a:endParaRPr lang="es-CO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66157440"/>
        <c:crosses val="max"/>
        <c:crossBetween val="between"/>
      </c:valAx>
      <c:catAx>
        <c:axId val="-766157440"/>
        <c:scaling>
          <c:orientation val="minMax"/>
        </c:scaling>
        <c:delete val="1"/>
        <c:axPos val="b"/>
        <c:majorTickMark val="out"/>
        <c:minorTickMark val="none"/>
        <c:tickLblPos val="nextTo"/>
        <c:crossAx val="-766159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28309540585921"/>
          <c:y val="0.91724482356372106"/>
          <c:w val="0.65143380918828164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86660096861601E-2"/>
          <c:y val="8.6281266849520588E-2"/>
          <c:w val="0.80421762395903229"/>
          <c:h val="0.65862813302014467"/>
        </c:manualLayout>
      </c:layout>
      <c:lineChart>
        <c:grouping val="standard"/>
        <c:varyColors val="0"/>
        <c:ser>
          <c:idx val="0"/>
          <c:order val="0"/>
          <c:tx>
            <c:strRef>
              <c:f>'Diapos 8 Recursos JCR'!$Q$11</c:f>
              <c:strCache>
                <c:ptCount val="1"/>
                <c:pt idx="0">
                  <c:v>Rentabilidad real</c:v>
                </c:pt>
              </c:strCache>
            </c:strRef>
          </c:tx>
          <c:spPr>
            <a:ln>
              <a:solidFill>
                <a:srgbClr val="70AD47"/>
              </a:solidFill>
            </a:ln>
          </c:spPr>
          <c:marker>
            <c:spPr>
              <a:ln>
                <a:solidFill>
                  <a:srgbClr val="70AD47"/>
                </a:solidFill>
              </a:ln>
            </c:spPr>
          </c:marker>
          <c:dLbls>
            <c:numFmt formatCode="0.0%" sourceLinked="0"/>
            <c:spPr>
              <a:noFill/>
              <a:ln w="25400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'Diapos 8 Recursos JCR'!$P$12:$P$25</c:f>
              <c:strCache>
                <c:ptCount val="14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2016*</c:v>
                </c:pt>
              </c:strCache>
            </c:strRef>
          </c:cat>
          <c:val>
            <c:numRef>
              <c:f>'Diapos 8 Recursos JCR'!$Q$12:$Q$25</c:f>
              <c:numCache>
                <c:formatCode>0.00%</c:formatCode>
                <c:ptCount val="14"/>
                <c:pt idx="0">
                  <c:v>6.6500000000000004E-2</c:v>
                </c:pt>
                <c:pt idx="1">
                  <c:v>6.9000000000000006E-2</c:v>
                </c:pt>
                <c:pt idx="2">
                  <c:v>8.2500000000000004E-2</c:v>
                </c:pt>
                <c:pt idx="3">
                  <c:v>6.7000000000000004E-2</c:v>
                </c:pt>
                <c:pt idx="4">
                  <c:v>5.2699999999999997E-2</c:v>
                </c:pt>
                <c:pt idx="5">
                  <c:v>3.73E-2</c:v>
                </c:pt>
                <c:pt idx="6">
                  <c:v>6.1100000000000002E-2</c:v>
                </c:pt>
                <c:pt idx="7">
                  <c:v>6.8400000000000002E-2</c:v>
                </c:pt>
                <c:pt idx="8">
                  <c:v>5.2600000000000001E-2</c:v>
                </c:pt>
                <c:pt idx="9">
                  <c:v>5.7200000000000001E-2</c:v>
                </c:pt>
                <c:pt idx="10">
                  <c:v>4.48E-2</c:v>
                </c:pt>
                <c:pt idx="11">
                  <c:v>4.4499999999999998E-2</c:v>
                </c:pt>
                <c:pt idx="12">
                  <c:v>3.4299999999999997E-2</c:v>
                </c:pt>
                <c:pt idx="13">
                  <c:v>3.2000000000000001E-2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12973584"/>
        <c:axId val="-412965424"/>
      </c:lineChart>
      <c:lineChart>
        <c:grouping val="standard"/>
        <c:varyColors val="0"/>
        <c:ser>
          <c:idx val="1"/>
          <c:order val="1"/>
          <c:tx>
            <c:strRef>
              <c:f>'Diapos 8 Recursos JCR'!$R$11</c:f>
              <c:strCache>
                <c:ptCount val="1"/>
                <c:pt idx="0">
                  <c:v>Valor fondos</c:v>
                </c:pt>
              </c:strCache>
            </c:strRef>
          </c:tx>
          <c:val>
            <c:numRef>
              <c:f>'Diapos 8 Recursos JCR'!$R$12:$R$25</c:f>
              <c:numCache>
                <c:formatCode>#.##00</c:formatCode>
                <c:ptCount val="14"/>
                <c:pt idx="0">
                  <c:v>20.354457465654932</c:v>
                </c:pt>
                <c:pt idx="1">
                  <c:v>26.467014312335522</c:v>
                </c:pt>
                <c:pt idx="2">
                  <c:v>36.589847473865461</c:v>
                </c:pt>
                <c:pt idx="3">
                  <c:v>43.314261526642689</c:v>
                </c:pt>
                <c:pt idx="4">
                  <c:v>51.11923919243084</c:v>
                </c:pt>
                <c:pt idx="5">
                  <c:v>58.379127558569692</c:v>
                </c:pt>
                <c:pt idx="6">
                  <c:v>79.897623011999997</c:v>
                </c:pt>
                <c:pt idx="7">
                  <c:v>98.899782658692246</c:v>
                </c:pt>
                <c:pt idx="8">
                  <c:v>103.7781459996</c:v>
                </c:pt>
                <c:pt idx="9">
                  <c:v>125.90777902727</c:v>
                </c:pt>
                <c:pt idx="10">
                  <c:v>132.10886368051001</c:v>
                </c:pt>
                <c:pt idx="11">
                  <c:v>154.51753099173899</c:v>
                </c:pt>
                <c:pt idx="12">
                  <c:v>166.796145</c:v>
                </c:pt>
                <c:pt idx="13">
                  <c:v>166.796145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412972496"/>
        <c:axId val="-412979024"/>
      </c:lineChart>
      <c:catAx>
        <c:axId val="-41297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chemeClr val="bg1">
                <a:lumMod val="85000"/>
              </a:schemeClr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s-CO"/>
          </a:p>
        </c:txPr>
        <c:crossAx val="-4129654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412965424"/>
        <c:scaling>
          <c:orientation val="minMax"/>
          <c:min val="0.03"/>
        </c:scaling>
        <c:delete val="0"/>
        <c:axPos val="l"/>
        <c:numFmt formatCode="0%" sourceLinked="0"/>
        <c:majorTickMark val="none"/>
        <c:minorTickMark val="none"/>
        <c:tickLblPos val="nextTo"/>
        <c:spPr>
          <a:ln w="3175">
            <a:noFill/>
            <a:prstDash val="solid"/>
          </a:ln>
        </c:spPr>
        <c:txPr>
          <a:bodyPr rot="0" vert="horz"/>
          <a:lstStyle/>
          <a:p>
            <a:pPr>
              <a:defRPr/>
            </a:pPr>
            <a:endParaRPr lang="es-CO"/>
          </a:p>
        </c:txPr>
        <c:crossAx val="-412973584"/>
        <c:crosses val="autoZero"/>
        <c:crossBetween val="between"/>
      </c:valAx>
      <c:valAx>
        <c:axId val="-41297902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Valor fondos (billones COP)</a:t>
                </a:r>
              </a:p>
            </c:rich>
          </c:tx>
          <c:layout>
            <c:manualLayout>
              <c:xMode val="edge"/>
              <c:yMode val="edge"/>
              <c:x val="0.93985055693797659"/>
              <c:y val="0.15049896149912256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>
            <a:noFill/>
          </a:ln>
        </c:spPr>
        <c:crossAx val="-412972496"/>
        <c:crosses val="max"/>
        <c:crossBetween val="between"/>
      </c:valAx>
      <c:catAx>
        <c:axId val="-412972496"/>
        <c:scaling>
          <c:orientation val="minMax"/>
        </c:scaling>
        <c:delete val="1"/>
        <c:axPos val="b"/>
        <c:majorTickMark val="out"/>
        <c:minorTickMark val="none"/>
        <c:tickLblPos val="nextTo"/>
        <c:crossAx val="-412979024"/>
        <c:crosses val="autoZero"/>
        <c:auto val="1"/>
        <c:lblAlgn val="ctr"/>
        <c:lblOffset val="100"/>
        <c:noMultiLvlLbl val="0"/>
      </c:cat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16079368329872804"/>
          <c:y val="0.91893906276254478"/>
          <c:w val="0.65800788720388692"/>
          <c:h val="7.8150415644376026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1" i="0" u="none" strike="noStrike" baseline="0">
          <a:solidFill>
            <a:schemeClr val="tx1">
              <a:lumMod val="65000"/>
              <a:lumOff val="35000"/>
            </a:schemeClr>
          </a:solidFill>
          <a:latin typeface="Calibri"/>
          <a:ea typeface="Calibri"/>
          <a:cs typeface="Calibri"/>
        </a:defRPr>
      </a:pPr>
      <a:endParaRPr lang="es-CO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85921371136027E-2"/>
          <c:y val="5.0252919309711222E-2"/>
          <c:w val="0.87245374363540251"/>
          <c:h val="0.6903887784547714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'[tmp_Inver_Infra v2.4.xlsx]Resumen'!$L$97</c:f>
              <c:strCache>
                <c:ptCount val="1"/>
                <c:pt idx="0">
                  <c:v>Equity No Listado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cat>
            <c:multiLvlStrRef>
              <c:f>'[tmp_Inver_Infra v2.4.xlsx]Resumen'!$M$80:$AD$81</c:f>
              <c:multiLvlStrCache>
                <c:ptCount val="18"/>
                <c:lvl>
                  <c:pt idx="0">
                    <c:v>2010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2010</c:v>
                  </c:pt>
                  <c:pt idx="4">
                    <c:v>2012</c:v>
                  </c:pt>
                  <c:pt idx="5">
                    <c:v>2014</c:v>
                  </c:pt>
                  <c:pt idx="6">
                    <c:v>2010</c:v>
                  </c:pt>
                  <c:pt idx="7">
                    <c:v>2012</c:v>
                  </c:pt>
                  <c:pt idx="8">
                    <c:v>2014</c:v>
                  </c:pt>
                  <c:pt idx="9">
                    <c:v>2010</c:v>
                  </c:pt>
                  <c:pt idx="10">
                    <c:v>2012</c:v>
                  </c:pt>
                  <c:pt idx="11">
                    <c:v>2014</c:v>
                  </c:pt>
                  <c:pt idx="12">
                    <c:v>2010</c:v>
                  </c:pt>
                  <c:pt idx="13">
                    <c:v>2012</c:v>
                  </c:pt>
                  <c:pt idx="14">
                    <c:v>2014</c:v>
                  </c:pt>
                  <c:pt idx="15">
                    <c:v>2010</c:v>
                  </c:pt>
                  <c:pt idx="16">
                    <c:v>2012</c:v>
                  </c:pt>
                  <c:pt idx="17">
                    <c:v>2014</c:v>
                  </c:pt>
                </c:lvl>
                <c:lvl>
                  <c:pt idx="0">
                    <c:v>México</c:v>
                  </c:pt>
                  <c:pt idx="3">
                    <c:v>Holanda</c:v>
                  </c:pt>
                  <c:pt idx="6">
                    <c:v>Chile</c:v>
                  </c:pt>
                  <c:pt idx="9">
                    <c:v>Reino Unido</c:v>
                  </c:pt>
                  <c:pt idx="12">
                    <c:v>Australia</c:v>
                  </c:pt>
                  <c:pt idx="15">
                    <c:v>Canadá</c:v>
                  </c:pt>
                </c:lvl>
              </c:multiLvlStrCache>
            </c:multiLvlStrRef>
          </c:cat>
          <c:val>
            <c:numRef>
              <c:f>'[tmp_Inver_Infra v2.4.xlsx]Resumen'!$M$97:$AD$97</c:f>
              <c:numCache>
                <c:formatCode>0.00%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3.9931788049436994E-3</c:v>
                </c:pt>
                <c:pt idx="4">
                  <c:v>1.5774560150299637E-2</c:v>
                </c:pt>
                <c:pt idx="5">
                  <c:v>1.8050777718099795E-2</c:v>
                </c:pt>
                <c:pt idx="6">
                  <c:v>0</c:v>
                </c:pt>
                <c:pt idx="7">
                  <c:v>2.6587868207837702E-3</c:v>
                </c:pt>
                <c:pt idx="8">
                  <c:v>0</c:v>
                </c:pt>
                <c:pt idx="9">
                  <c:v>0</c:v>
                </c:pt>
                <c:pt idx="10">
                  <c:v>4.3411424125007946E-2</c:v>
                </c:pt>
                <c:pt idx="11">
                  <c:v>5.2999999999999992E-2</c:v>
                </c:pt>
                <c:pt idx="12">
                  <c:v>4.2241442111131754E-2</c:v>
                </c:pt>
                <c:pt idx="13">
                  <c:v>8.5475086052211283E-2</c:v>
                </c:pt>
                <c:pt idx="14">
                  <c:v>7.6430940092209659E-2</c:v>
                </c:pt>
                <c:pt idx="15">
                  <c:v>8.0660320119691542E-2</c:v>
                </c:pt>
                <c:pt idx="16">
                  <c:v>7.0561800053119877E-2</c:v>
                </c:pt>
                <c:pt idx="17">
                  <c:v>7.5376877565425368E-2</c:v>
                </c:pt>
              </c:numCache>
            </c:numRef>
          </c:val>
        </c:ser>
        <c:ser>
          <c:idx val="1"/>
          <c:order val="1"/>
          <c:tx>
            <c:strRef>
              <c:f>'[tmp_Inver_Infra v2.4.xlsx]Resumen'!$L$98</c:f>
              <c:strCache>
                <c:ptCount val="1"/>
                <c:pt idx="0">
                  <c:v>Equity Listado</c:v>
                </c:pt>
              </c:strCache>
            </c:strRef>
          </c:tx>
          <c:spPr>
            <a:solidFill>
              <a:srgbClr val="265291"/>
            </a:solidFill>
            <a:ln>
              <a:noFill/>
            </a:ln>
            <a:effectLst/>
          </c:spPr>
          <c:invertIfNegative val="0"/>
          <c:cat>
            <c:multiLvlStrRef>
              <c:f>'[tmp_Inver_Infra v2.4.xlsx]Resumen'!$M$80:$AD$81</c:f>
              <c:multiLvlStrCache>
                <c:ptCount val="18"/>
                <c:lvl>
                  <c:pt idx="0">
                    <c:v>2010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2010</c:v>
                  </c:pt>
                  <c:pt idx="4">
                    <c:v>2012</c:v>
                  </c:pt>
                  <c:pt idx="5">
                    <c:v>2014</c:v>
                  </c:pt>
                  <c:pt idx="6">
                    <c:v>2010</c:v>
                  </c:pt>
                  <c:pt idx="7">
                    <c:v>2012</c:v>
                  </c:pt>
                  <c:pt idx="8">
                    <c:v>2014</c:v>
                  </c:pt>
                  <c:pt idx="9">
                    <c:v>2010</c:v>
                  </c:pt>
                  <c:pt idx="10">
                    <c:v>2012</c:v>
                  </c:pt>
                  <c:pt idx="11">
                    <c:v>2014</c:v>
                  </c:pt>
                  <c:pt idx="12">
                    <c:v>2010</c:v>
                  </c:pt>
                  <c:pt idx="13">
                    <c:v>2012</c:v>
                  </c:pt>
                  <c:pt idx="14">
                    <c:v>2014</c:v>
                  </c:pt>
                  <c:pt idx="15">
                    <c:v>2010</c:v>
                  </c:pt>
                  <c:pt idx="16">
                    <c:v>2012</c:v>
                  </c:pt>
                  <c:pt idx="17">
                    <c:v>2014</c:v>
                  </c:pt>
                </c:lvl>
                <c:lvl>
                  <c:pt idx="0">
                    <c:v>México</c:v>
                  </c:pt>
                  <c:pt idx="3">
                    <c:v>Holanda</c:v>
                  </c:pt>
                  <c:pt idx="6">
                    <c:v>Chile</c:v>
                  </c:pt>
                  <c:pt idx="9">
                    <c:v>Reino Unido</c:v>
                  </c:pt>
                  <c:pt idx="12">
                    <c:v>Australia</c:v>
                  </c:pt>
                  <c:pt idx="15">
                    <c:v>Canadá</c:v>
                  </c:pt>
                </c:lvl>
              </c:multiLvlStrCache>
            </c:multiLvlStrRef>
          </c:cat>
          <c:val>
            <c:numRef>
              <c:f>'[tmp_Inver_Infra v2.4.xlsx]Resumen'!$M$98:$AD$98</c:f>
              <c:numCache>
                <c:formatCode>0.00%</c:formatCode>
                <c:ptCount val="18"/>
                <c:pt idx="0">
                  <c:v>0</c:v>
                </c:pt>
                <c:pt idx="1">
                  <c:v>8.0000000000000002E-3</c:v>
                </c:pt>
                <c:pt idx="2">
                  <c:v>8.9999999999999993E-3</c:v>
                </c:pt>
                <c:pt idx="3">
                  <c:v>0</c:v>
                </c:pt>
                <c:pt idx="4">
                  <c:v>0</c:v>
                </c:pt>
                <c:pt idx="5">
                  <c:v>1.6314185696896415E-3</c:v>
                </c:pt>
                <c:pt idx="6">
                  <c:v>2E-3</c:v>
                </c:pt>
                <c:pt idx="7">
                  <c:v>4.2082958770001686E-3</c:v>
                </c:pt>
                <c:pt idx="8">
                  <c:v>6.4139055062693321E-3</c:v>
                </c:pt>
                <c:pt idx="9">
                  <c:v>0</c:v>
                </c:pt>
                <c:pt idx="10">
                  <c:v>0</c:v>
                </c:pt>
                <c:pt idx="11">
                  <c:v>4.000000000000001E-3</c:v>
                </c:pt>
                <c:pt idx="12">
                  <c:v>6.2813603419438773E-6</c:v>
                </c:pt>
                <c:pt idx="13">
                  <c:v>0</c:v>
                </c:pt>
                <c:pt idx="14">
                  <c:v>1.2004064442302485E-3</c:v>
                </c:pt>
                <c:pt idx="15">
                  <c:v>6.2048510922886532E-3</c:v>
                </c:pt>
                <c:pt idx="16">
                  <c:v>4.3128690967807811E-4</c:v>
                </c:pt>
                <c:pt idx="17">
                  <c:v>0</c:v>
                </c:pt>
              </c:numCache>
            </c:numRef>
          </c:val>
        </c:ser>
        <c:ser>
          <c:idx val="2"/>
          <c:order val="2"/>
          <c:tx>
            <c:strRef>
              <c:f>'[tmp_Inver_Infra v2.4.xlsx]Resumen'!$L$99</c:f>
              <c:strCache>
                <c:ptCount val="1"/>
                <c:pt idx="0">
                  <c:v>Deuda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cat>
            <c:multiLvlStrRef>
              <c:f>'[tmp_Inver_Infra v2.4.xlsx]Resumen'!$M$80:$AD$81</c:f>
              <c:multiLvlStrCache>
                <c:ptCount val="18"/>
                <c:lvl>
                  <c:pt idx="0">
                    <c:v>2010</c:v>
                  </c:pt>
                  <c:pt idx="1">
                    <c:v>2012</c:v>
                  </c:pt>
                  <c:pt idx="2">
                    <c:v>2014</c:v>
                  </c:pt>
                  <c:pt idx="3">
                    <c:v>2010</c:v>
                  </c:pt>
                  <c:pt idx="4">
                    <c:v>2012</c:v>
                  </c:pt>
                  <c:pt idx="5">
                    <c:v>2014</c:v>
                  </c:pt>
                  <c:pt idx="6">
                    <c:v>2010</c:v>
                  </c:pt>
                  <c:pt idx="7">
                    <c:v>2012</c:v>
                  </c:pt>
                  <c:pt idx="8">
                    <c:v>2014</c:v>
                  </c:pt>
                  <c:pt idx="9">
                    <c:v>2010</c:v>
                  </c:pt>
                  <c:pt idx="10">
                    <c:v>2012</c:v>
                  </c:pt>
                  <c:pt idx="11">
                    <c:v>2014</c:v>
                  </c:pt>
                  <c:pt idx="12">
                    <c:v>2010</c:v>
                  </c:pt>
                  <c:pt idx="13">
                    <c:v>2012</c:v>
                  </c:pt>
                  <c:pt idx="14">
                    <c:v>2014</c:v>
                  </c:pt>
                  <c:pt idx="15">
                    <c:v>2010</c:v>
                  </c:pt>
                  <c:pt idx="16">
                    <c:v>2012</c:v>
                  </c:pt>
                  <c:pt idx="17">
                    <c:v>2014</c:v>
                  </c:pt>
                </c:lvl>
                <c:lvl>
                  <c:pt idx="0">
                    <c:v>México</c:v>
                  </c:pt>
                  <c:pt idx="3">
                    <c:v>Holanda</c:v>
                  </c:pt>
                  <c:pt idx="6">
                    <c:v>Chile</c:v>
                  </c:pt>
                  <c:pt idx="9">
                    <c:v>Reino Unido</c:v>
                  </c:pt>
                  <c:pt idx="12">
                    <c:v>Australia</c:v>
                  </c:pt>
                  <c:pt idx="15">
                    <c:v>Canadá</c:v>
                  </c:pt>
                </c:lvl>
              </c:multiLvlStrCache>
            </c:multiLvlStrRef>
          </c:cat>
          <c:val>
            <c:numRef>
              <c:f>'[tmp_Inver_Infra v2.4.xlsx]Resumen'!$M$99:$AD$99</c:f>
              <c:numCache>
                <c:formatCode>0.00%</c:formatCode>
                <c:ptCount val="18"/>
                <c:pt idx="0">
                  <c:v>0</c:v>
                </c:pt>
                <c:pt idx="1">
                  <c:v>8.0000000000000002E-3</c:v>
                </c:pt>
                <c:pt idx="2">
                  <c:v>0.01</c:v>
                </c:pt>
                <c:pt idx="3">
                  <c:v>0</c:v>
                </c:pt>
                <c:pt idx="4">
                  <c:v>0</c:v>
                </c:pt>
                <c:pt idx="5">
                  <c:v>2.1112475607748303E-3</c:v>
                </c:pt>
                <c:pt idx="6">
                  <c:v>1.3999999999999999E-2</c:v>
                </c:pt>
                <c:pt idx="7">
                  <c:v>1.6435771329810986E-2</c:v>
                </c:pt>
                <c:pt idx="8">
                  <c:v>1.4915118626488621E-2</c:v>
                </c:pt>
                <c:pt idx="9">
                  <c:v>0</c:v>
                </c:pt>
                <c:pt idx="10">
                  <c:v>2.6420694912024389E-3</c:v>
                </c:pt>
                <c:pt idx="11">
                  <c:v>6.9999999999999984E-3</c:v>
                </c:pt>
                <c:pt idx="12">
                  <c:v>2.9643188998327452E-4</c:v>
                </c:pt>
                <c:pt idx="13">
                  <c:v>8.7624569738943602E-4</c:v>
                </c:pt>
                <c:pt idx="14">
                  <c:v>2.5712820561519796E-4</c:v>
                </c:pt>
                <c:pt idx="15">
                  <c:v>5.607024293382148E-3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887932752"/>
        <c:axId val="-887933296"/>
      </c:barChart>
      <c:catAx>
        <c:axId val="-88793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887933296"/>
        <c:crosses val="autoZero"/>
        <c:auto val="1"/>
        <c:lblAlgn val="ctr"/>
        <c:lblOffset val="100"/>
        <c:noMultiLvlLbl val="0"/>
      </c:catAx>
      <c:valAx>
        <c:axId val="-887933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USD m.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88793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263160000643233"/>
          <c:y val="0.90920157212139263"/>
          <c:w val="0.32508828329463163"/>
          <c:h val="7.70930862486861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01608997113756"/>
          <c:y val="4.6334498072263641E-2"/>
          <c:w val="0.70166240918289491"/>
          <c:h val="0.70762063145044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'C:\Users\dromero\Desktop\Mis Documentos\PPT\[MK.xlsx]Hoja1'!$D$94</c:f>
              <c:strCache>
                <c:ptCount val="1"/>
                <c:pt idx="0">
                  <c:v>Monto Acumulado</c:v>
                </c:pt>
              </c:strCache>
            </c:strRef>
          </c:tx>
          <c:spPr>
            <a:solidFill>
              <a:srgbClr val="265291"/>
            </a:solidFill>
            <a:ln>
              <a:noFill/>
            </a:ln>
            <a:effectLst/>
          </c:spPr>
          <c:invertIfNegative val="0"/>
          <c:cat>
            <c:numRef>
              <c:f>'C:\Users\dromero\Desktop\Mis Documentos\PPT\[MK.xlsx]Hoja1'!$C$95:$C$105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'C:\Users\dromero\Desktop\Mis Documentos\PPT\[MK.xlsx]Hoja1'!$D$95:$D$105</c:f>
              <c:numCache>
                <c:formatCode>General</c:formatCode>
                <c:ptCount val="11"/>
                <c:pt idx="0">
                  <c:v>11000</c:v>
                </c:pt>
                <c:pt idx="1">
                  <c:v>26000</c:v>
                </c:pt>
                <c:pt idx="2">
                  <c:v>26000</c:v>
                </c:pt>
                <c:pt idx="3">
                  <c:v>8000</c:v>
                </c:pt>
                <c:pt idx="4">
                  <c:v>27000</c:v>
                </c:pt>
                <c:pt idx="5">
                  <c:v>10500</c:v>
                </c:pt>
                <c:pt idx="6">
                  <c:v>21000</c:v>
                </c:pt>
                <c:pt idx="7">
                  <c:v>29500</c:v>
                </c:pt>
                <c:pt idx="8">
                  <c:v>29000</c:v>
                </c:pt>
                <c:pt idx="9">
                  <c:v>34000</c:v>
                </c:pt>
                <c:pt idx="10">
                  <c:v>55000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4110544"/>
        <c:axId val="-74105648"/>
      </c:barChart>
      <c:lineChart>
        <c:grouping val="standard"/>
        <c:varyColors val="0"/>
        <c:ser>
          <c:idx val="1"/>
          <c:order val="1"/>
          <c:tx>
            <c:strRef>
              <c:f>'C:\Users\dromero\Desktop\Mis Documentos\PPT\[MK.xlsx]Hoja1'!$E$94</c:f>
              <c:strCache>
                <c:ptCount val="1"/>
                <c:pt idx="0">
                  <c:v>Número de Fondos Cerrados</c:v>
                </c:pt>
              </c:strCache>
            </c:strRef>
          </c:tx>
          <c:spPr>
            <a:ln w="28575" cap="rnd">
              <a:solidFill>
                <a:srgbClr val="D14E23"/>
              </a:solidFill>
              <a:round/>
            </a:ln>
            <a:effectLst/>
          </c:spPr>
          <c:marker>
            <c:symbol val="none"/>
          </c:marker>
          <c:val>
            <c:numRef>
              <c:f>'C:\Users\dromero\Desktop\Mis Documentos\PPT\[MK.xlsx]Hoja1'!$E$95:$E$105</c:f>
              <c:numCache>
                <c:formatCode>General</c:formatCode>
                <c:ptCount val="11"/>
                <c:pt idx="0">
                  <c:v>11</c:v>
                </c:pt>
                <c:pt idx="1">
                  <c:v>17</c:v>
                </c:pt>
                <c:pt idx="2">
                  <c:v>17</c:v>
                </c:pt>
                <c:pt idx="3">
                  <c:v>10</c:v>
                </c:pt>
                <c:pt idx="4">
                  <c:v>25</c:v>
                </c:pt>
                <c:pt idx="5">
                  <c:v>18</c:v>
                </c:pt>
                <c:pt idx="6">
                  <c:v>22</c:v>
                </c:pt>
                <c:pt idx="7">
                  <c:v>26</c:v>
                </c:pt>
                <c:pt idx="8">
                  <c:v>30</c:v>
                </c:pt>
                <c:pt idx="9">
                  <c:v>28</c:v>
                </c:pt>
                <c:pt idx="10">
                  <c:v>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4105104"/>
        <c:axId val="-74108912"/>
      </c:lineChart>
      <c:catAx>
        <c:axId val="-7411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4105648"/>
        <c:crosses val="autoZero"/>
        <c:auto val="1"/>
        <c:lblAlgn val="ctr"/>
        <c:lblOffset val="100"/>
        <c:noMultiLvlLbl val="0"/>
      </c:catAx>
      <c:valAx>
        <c:axId val="-7410564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USD Millones</a:t>
                </a:r>
              </a:p>
            </c:rich>
          </c:tx>
          <c:layout>
            <c:manualLayout>
              <c:xMode val="edge"/>
              <c:yMode val="edge"/>
              <c:x val="0"/>
              <c:y val="0.27020884329589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4110544"/>
        <c:crosses val="autoZero"/>
        <c:crossBetween val="between"/>
      </c:valAx>
      <c:valAx>
        <c:axId val="-741089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Número de Fondos</a:t>
                </a:r>
              </a:p>
            </c:rich>
          </c:tx>
          <c:layout>
            <c:manualLayout>
              <c:xMode val="edge"/>
              <c:yMode val="edge"/>
              <c:x val="0.96117489964502534"/>
              <c:y val="0.219168052519137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74105104"/>
        <c:crosses val="max"/>
        <c:crossBetween val="between"/>
      </c:valAx>
      <c:catAx>
        <c:axId val="-74105104"/>
        <c:scaling>
          <c:orientation val="minMax"/>
        </c:scaling>
        <c:delete val="1"/>
        <c:axPos val="b"/>
        <c:majorTickMark val="out"/>
        <c:minorTickMark val="none"/>
        <c:tickLblPos val="nextTo"/>
        <c:crossAx val="-74108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Número de Fondos</c:v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Hoja1!$H$10:$H$15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Hoja1!$I$10:$I$15</c:f>
              <c:numCache>
                <c:formatCode>General</c:formatCode>
                <c:ptCount val="6"/>
                <c:pt idx="0">
                  <c:v>14</c:v>
                </c:pt>
                <c:pt idx="1">
                  <c:v>18</c:v>
                </c:pt>
                <c:pt idx="2">
                  <c:v>19</c:v>
                </c:pt>
                <c:pt idx="3">
                  <c:v>32</c:v>
                </c:pt>
                <c:pt idx="4">
                  <c:v>35</c:v>
                </c:pt>
                <c:pt idx="5">
                  <c:v>43</c:v>
                </c:pt>
              </c:numCache>
            </c:numRef>
          </c:val>
        </c:ser>
        <c:ser>
          <c:idx val="1"/>
          <c:order val="1"/>
          <c:tx>
            <c:v>Montos USD $ Billones</c:v>
          </c:tx>
          <c:spPr>
            <a:solidFill>
              <a:srgbClr val="D14E23"/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Hoja1!$H$10:$H$15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Hoja1!$J$10:$J$15</c:f>
              <c:numCache>
                <c:formatCode>"$"#,##0.0;[Red]\-"$"#,##0.0</c:formatCode>
                <c:ptCount val="6"/>
                <c:pt idx="0">
                  <c:v>8.5</c:v>
                </c:pt>
                <c:pt idx="1">
                  <c:v>10.3</c:v>
                </c:pt>
                <c:pt idx="2">
                  <c:v>18.8</c:v>
                </c:pt>
                <c:pt idx="3">
                  <c:v>19.399999999999999</c:v>
                </c:pt>
                <c:pt idx="4">
                  <c:v>22.8</c:v>
                </c:pt>
                <c:pt idx="5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27426816"/>
        <c:axId val="-427426272"/>
      </c:barChart>
      <c:catAx>
        <c:axId val="-42742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427426272"/>
        <c:crosses val="autoZero"/>
        <c:auto val="1"/>
        <c:lblAlgn val="ctr"/>
        <c:lblOffset val="100"/>
        <c:noMultiLvlLbl val="0"/>
      </c:catAx>
      <c:valAx>
        <c:axId val="-427426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42742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821536126581537E-2"/>
          <c:y val="7.9993290243702719E-2"/>
          <c:w val="0.95663908135949505"/>
          <c:h val="0.703399598806962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Hoja2!$A$86</c:f>
              <c:strCache>
                <c:ptCount val="1"/>
                <c:pt idx="0">
                  <c:v>Deuda Gubernamental</c:v>
                </c:pt>
              </c:strCache>
            </c:strRef>
          </c:tx>
          <c:spPr>
            <a:solidFill>
              <a:srgbClr val="15484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Hoja2!$C$71:$K$71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Hoja2!$B$86:$K$86</c:f>
              <c:numCache>
                <c:formatCode>General</c:formatCode>
                <c:ptCount val="9"/>
                <c:pt idx="0">
                  <c:v>66.3</c:v>
                </c:pt>
                <c:pt idx="1">
                  <c:v>58.9</c:v>
                </c:pt>
                <c:pt idx="2">
                  <c:v>58.8</c:v>
                </c:pt>
                <c:pt idx="3">
                  <c:v>54</c:v>
                </c:pt>
                <c:pt idx="4">
                  <c:v>49.7</c:v>
                </c:pt>
                <c:pt idx="5">
                  <c:v>49.4</c:v>
                </c:pt>
                <c:pt idx="6">
                  <c:v>50.2</c:v>
                </c:pt>
                <c:pt idx="7">
                  <c:v>52.8</c:v>
                </c:pt>
                <c:pt idx="8">
                  <c:v>51.4</c:v>
                </c:pt>
              </c:numCache>
            </c:numRef>
          </c:val>
        </c:ser>
        <c:ser>
          <c:idx val="1"/>
          <c:order val="1"/>
          <c:tx>
            <c:strRef>
              <c:f>Hoja2!$A$87</c:f>
              <c:strCache>
                <c:ptCount val="1"/>
                <c:pt idx="0">
                  <c:v>Deuda privada otros secotres</c:v>
                </c:pt>
              </c:strCache>
            </c:strRef>
          </c:tx>
          <c:spPr>
            <a:solidFill>
              <a:srgbClr val="D14E2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Hoja2!$C$71:$K$71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Hoja2!$B$87:$K$87</c:f>
              <c:numCache>
                <c:formatCode>General</c:formatCode>
                <c:ptCount val="9"/>
                <c:pt idx="0">
                  <c:v>14.6</c:v>
                </c:pt>
                <c:pt idx="1">
                  <c:v>17.2</c:v>
                </c:pt>
                <c:pt idx="2">
                  <c:v>16.8</c:v>
                </c:pt>
                <c:pt idx="3">
                  <c:v>16.2</c:v>
                </c:pt>
                <c:pt idx="4">
                  <c:v>17.100000000000001</c:v>
                </c:pt>
                <c:pt idx="5">
                  <c:v>17.899999999999999</c:v>
                </c:pt>
                <c:pt idx="6">
                  <c:v>17.600000000000001</c:v>
                </c:pt>
                <c:pt idx="7">
                  <c:v>16.899999999999999</c:v>
                </c:pt>
                <c:pt idx="8">
                  <c:v>16.2</c:v>
                </c:pt>
              </c:numCache>
            </c:numRef>
          </c:val>
        </c:ser>
        <c:ser>
          <c:idx val="2"/>
          <c:order val="2"/>
          <c:tx>
            <c:strRef>
              <c:f>Hoja2!$A$88</c:f>
              <c:strCache>
                <c:ptCount val="1"/>
                <c:pt idx="0">
                  <c:v>Sector Externo</c:v>
                </c:pt>
              </c:strCache>
            </c:strRef>
          </c:tx>
          <c:spPr>
            <a:solidFill>
              <a:srgbClr val="5959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Hoja2!$C$71:$K$71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Hoja2!$B$88:$K$88</c:f>
              <c:numCache>
                <c:formatCode>General</c:formatCode>
                <c:ptCount val="9"/>
                <c:pt idx="0">
                  <c:v>8.1</c:v>
                </c:pt>
                <c:pt idx="1">
                  <c:v>12.399999999999999</c:v>
                </c:pt>
                <c:pt idx="2">
                  <c:v>12.5</c:v>
                </c:pt>
                <c:pt idx="3">
                  <c:v>15.7</c:v>
                </c:pt>
                <c:pt idx="4">
                  <c:v>18.099999999999998</c:v>
                </c:pt>
                <c:pt idx="5">
                  <c:v>18.3</c:v>
                </c:pt>
                <c:pt idx="6">
                  <c:v>17.099999999999998</c:v>
                </c:pt>
                <c:pt idx="7">
                  <c:v>14.8</c:v>
                </c:pt>
                <c:pt idx="8">
                  <c:v>15.799999999999999</c:v>
                </c:pt>
              </c:numCache>
            </c:numRef>
          </c:val>
        </c:ser>
        <c:ser>
          <c:idx val="4"/>
          <c:order val="3"/>
          <c:tx>
            <c:strRef>
              <c:f>Hoja2!$A$90</c:f>
              <c:strCache>
                <c:ptCount val="1"/>
                <c:pt idx="0">
                  <c:v>Fibras + Estructurados</c:v>
                </c:pt>
              </c:strCache>
            </c:strRef>
          </c:tx>
          <c:spPr>
            <a:solidFill>
              <a:srgbClr val="70AD47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-2.2821536126581537E-3"/>
                  <c:y val="4.48112300470941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Hoja2!$C$71:$K$71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Hoja2!$B$90:$K$90</c:f>
              <c:numCache>
                <c:formatCode>General</c:formatCode>
                <c:ptCount val="9"/>
                <c:pt idx="0">
                  <c:v>1.2</c:v>
                </c:pt>
                <c:pt idx="1">
                  <c:v>2.4</c:v>
                </c:pt>
                <c:pt idx="2">
                  <c:v>2.7</c:v>
                </c:pt>
                <c:pt idx="3">
                  <c:v>3.5</c:v>
                </c:pt>
                <c:pt idx="4">
                  <c:v>4.0999999999999996</c:v>
                </c:pt>
                <c:pt idx="5">
                  <c:v>5.2</c:v>
                </c:pt>
                <c:pt idx="6">
                  <c:v>6.1</c:v>
                </c:pt>
                <c:pt idx="7">
                  <c:v>6.3</c:v>
                </c:pt>
                <c:pt idx="8">
                  <c:v>6.6</c:v>
                </c:pt>
              </c:numCache>
            </c:numRef>
          </c:val>
        </c:ser>
        <c:ser>
          <c:idx val="5"/>
          <c:order val="4"/>
          <c:tx>
            <c:strRef>
              <c:f>Hoja2!$A$91</c:f>
              <c:strCache>
                <c:ptCount val="1"/>
                <c:pt idx="0">
                  <c:v>Deuda privada infraestructura</c:v>
                </c:pt>
              </c:strCache>
            </c:strRef>
          </c:tx>
          <c:spPr>
            <a:solidFill>
              <a:srgbClr val="26529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459749892759877E-17"/>
                  <c:y val="-3.3681385365769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643072253162865E-3"/>
                  <c:y val="-2.947121219504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105086585360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83899957103951E-17"/>
                  <c:y val="-2.5261039024327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821536126581537E-3"/>
                  <c:y val="-2.526103902432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5643072253163915E-3"/>
                  <c:y val="-3.78915585364907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8.367799914207902E-17"/>
                  <c:y val="-2.526103902432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5643072253163074E-3"/>
                  <c:y val="-1.684069268288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846460837974461E-3"/>
                  <c:y val="-2.9471212195048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Hoja2!$C$71:$K$71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Hoja2!$B$91:$K$91</c:f>
              <c:numCache>
                <c:formatCode>General</c:formatCode>
                <c:ptCount val="9"/>
                <c:pt idx="0">
                  <c:v>0.8</c:v>
                </c:pt>
                <c:pt idx="1">
                  <c:v>0.6</c:v>
                </c:pt>
                <c:pt idx="2">
                  <c:v>1.1000000000000001</c:v>
                </c:pt>
                <c:pt idx="3">
                  <c:v>1.4</c:v>
                </c:pt>
                <c:pt idx="4">
                  <c:v>1.8</c:v>
                </c:pt>
                <c:pt idx="5">
                  <c:v>1.7</c:v>
                </c:pt>
                <c:pt idx="6">
                  <c:v>2.4</c:v>
                </c:pt>
                <c:pt idx="7">
                  <c:v>3.1</c:v>
                </c:pt>
                <c:pt idx="8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594401968"/>
        <c:axId val="-594400336"/>
      </c:barChart>
      <c:catAx>
        <c:axId val="-59440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594400336"/>
        <c:crosses val="autoZero"/>
        <c:auto val="1"/>
        <c:lblAlgn val="ctr"/>
        <c:lblOffset val="100"/>
        <c:noMultiLvlLbl val="0"/>
      </c:catAx>
      <c:valAx>
        <c:axId val="-594400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59440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811011265393074E-2"/>
          <c:y val="0.87685144022730954"/>
          <c:w val="0.94002087002524204"/>
          <c:h val="9.78875207483632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23355632175584"/>
          <c:y val="5.0925925925925923E-2"/>
          <c:w val="0.84021091102822887"/>
          <c:h val="0.7230100260162537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Hoja5!$G$3</c:f>
              <c:strCache>
                <c:ptCount val="1"/>
                <c:pt idx="0">
                  <c:v>Infrestructura</c:v>
                </c:pt>
              </c:strCache>
            </c:strRef>
          </c:tx>
          <c:spPr>
            <a:solidFill>
              <a:srgbClr val="26529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Hoja5!$A$4:$A$10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Hoja5!$G$4:$G$10</c:f>
              <c:numCache>
                <c:formatCode>0</c:formatCode>
                <c:ptCount val="7"/>
                <c:pt idx="0">
                  <c:v>733.48587499999996</c:v>
                </c:pt>
                <c:pt idx="1">
                  <c:v>1127.2681250000001</c:v>
                </c:pt>
                <c:pt idx="2">
                  <c:v>319.63249999999999</c:v>
                </c:pt>
                <c:pt idx="3">
                  <c:v>1726.423125</c:v>
                </c:pt>
                <c:pt idx="4">
                  <c:v>620.69112500000006</c:v>
                </c:pt>
                <c:pt idx="5">
                  <c:v>1366.652875</c:v>
                </c:pt>
                <c:pt idx="6">
                  <c:v>4594.8093749999998</c:v>
                </c:pt>
              </c:numCache>
            </c:numRef>
          </c:val>
        </c:ser>
        <c:ser>
          <c:idx val="0"/>
          <c:order val="1"/>
          <c:tx>
            <c:strRef>
              <c:f>Hoja5!$E$3</c:f>
              <c:strCache>
                <c:ptCount val="1"/>
                <c:pt idx="0">
                  <c:v>Bienes Raíces</c:v>
                </c:pt>
              </c:strCache>
            </c:strRef>
          </c:tx>
          <c:spPr>
            <a:solidFill>
              <a:srgbClr val="DBA42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Hoja5!$A$4:$A$10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Hoja5!$E$4:$E$10</c:f>
              <c:numCache>
                <c:formatCode>#,##0</c:formatCode>
                <c:ptCount val="7"/>
                <c:pt idx="0">
                  <c:v>0</c:v>
                </c:pt>
                <c:pt idx="1">
                  <c:v>304.25169375000002</c:v>
                </c:pt>
                <c:pt idx="2">
                  <c:v>236.33564999999999</c:v>
                </c:pt>
                <c:pt idx="3">
                  <c:v>569.61073125000007</c:v>
                </c:pt>
                <c:pt idx="4">
                  <c:v>322.75938500000007</c:v>
                </c:pt>
                <c:pt idx="5">
                  <c:v>0</c:v>
                </c:pt>
                <c:pt idx="6">
                  <c:v>918.88187500000004</c:v>
                </c:pt>
              </c:numCache>
            </c:numRef>
          </c:val>
        </c:ser>
        <c:ser>
          <c:idx val="1"/>
          <c:order val="2"/>
          <c:tx>
            <c:strRef>
              <c:f>Hoja5!$F$3</c:f>
              <c:strCache>
                <c:ptCount val="1"/>
                <c:pt idx="0">
                  <c:v>Activos Financieros</c:v>
                </c:pt>
              </c:strCache>
            </c:strRef>
          </c:tx>
          <c:spPr>
            <a:solidFill>
              <a:srgbClr val="15484B"/>
            </a:solidFill>
            <a:ln>
              <a:noFill/>
            </a:ln>
            <a:effectLst/>
          </c:spPr>
          <c:invertIfNegative val="0"/>
          <c:cat>
            <c:numRef>
              <c:f>Hoja5!$A$4:$A$10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Hoja5!$F$4:$F$10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293.43583125000004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ser>
          <c:idx val="3"/>
          <c:order val="3"/>
          <c:tx>
            <c:strRef>
              <c:f>Hoja5!$H$3</c:f>
              <c:strCache>
                <c:ptCount val="1"/>
                <c:pt idx="0">
                  <c:v>Private Equity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Hoja5!$A$4:$A$10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Hoja5!$H$4:$H$10</c:f>
              <c:numCache>
                <c:formatCode>0</c:formatCode>
                <c:ptCount val="7"/>
                <c:pt idx="0">
                  <c:v>190.51392749999999</c:v>
                </c:pt>
                <c:pt idx="1">
                  <c:v>135.22297499999999</c:v>
                </c:pt>
                <c:pt idx="2">
                  <c:v>0</c:v>
                </c:pt>
                <c:pt idx="3">
                  <c:v>0</c:v>
                </c:pt>
                <c:pt idx="4">
                  <c:v>74.482934999999998</c:v>
                </c:pt>
                <c:pt idx="5">
                  <c:v>655.78697999999997</c:v>
                </c:pt>
                <c:pt idx="6">
                  <c:v>1837.7637500000001</c:v>
                </c:pt>
              </c:numCache>
            </c:numRef>
          </c:val>
        </c:ser>
        <c:ser>
          <c:idx val="4"/>
          <c:order val="4"/>
          <c:tx>
            <c:strRef>
              <c:f>Hoja5!$I$3</c:f>
              <c:strCache>
                <c:ptCount val="1"/>
                <c:pt idx="0">
                  <c:v>Venture Capital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Hoja5!$A$4:$A$10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Hoja5!$I$4:$I$10</c:f>
              <c:numCache>
                <c:formatCode>0</c:formatCode>
                <c:ptCount val="7"/>
                <c:pt idx="0">
                  <c:v>0</c:v>
                </c:pt>
                <c:pt idx="1">
                  <c:v>225.37162499999999</c:v>
                </c:pt>
                <c:pt idx="2">
                  <c:v>0</c:v>
                </c:pt>
                <c:pt idx="3">
                  <c:v>293.43583125000004</c:v>
                </c:pt>
                <c:pt idx="4">
                  <c:v>223.44880500000002</c:v>
                </c:pt>
                <c:pt idx="5">
                  <c:v>122.96005874999999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576925568"/>
        <c:axId val="-576925024"/>
      </c:barChart>
      <c:catAx>
        <c:axId val="-57692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576925024"/>
        <c:crosses val="autoZero"/>
        <c:auto val="1"/>
        <c:lblAlgn val="ctr"/>
        <c:lblOffset val="100"/>
        <c:noMultiLvlLbl val="0"/>
      </c:catAx>
      <c:valAx>
        <c:axId val="-576925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/>
                  <a:t>Millones de USD</a:t>
                </a:r>
              </a:p>
            </c:rich>
          </c:tx>
          <c:layout>
            <c:manualLayout>
              <c:xMode val="edge"/>
              <c:yMode val="edge"/>
              <c:x val="1.9065176116533924E-3"/>
              <c:y val="0.210622241235532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57692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847403754309601E-2"/>
          <c:y val="0.87116270114296712"/>
          <c:w val="0.89999994031367547"/>
          <c:h val="7.0417370630087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6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0.14779718900514865"/>
                  <c:y val="1.762576552930883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4980993605713336"/>
                  <c:y val="7.0601851851851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'[tmp_Inver_Infra v2.xlsx]Resumen'!$P$22:$P$24</c:f>
              <c:strCache>
                <c:ptCount val="3"/>
                <c:pt idx="0">
                  <c:v>Aseguradoras</c:v>
                </c:pt>
                <c:pt idx="1">
                  <c:v>AFPs</c:v>
                </c:pt>
                <c:pt idx="2">
                  <c:v>Otros</c:v>
                </c:pt>
              </c:strCache>
            </c:strRef>
          </c:cat>
          <c:val>
            <c:numRef>
              <c:f>'[tmp_Inver_Infra v2.xlsx]Resumen'!$Q$22:$Q$24</c:f>
              <c:numCache>
                <c:formatCode>General</c:formatCode>
                <c:ptCount val="3"/>
                <c:pt idx="0">
                  <c:v>2070</c:v>
                </c:pt>
                <c:pt idx="1">
                  <c:v>1615</c:v>
                </c:pt>
                <c:pt idx="2">
                  <c:v>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Hoja1!$D$56</c:f>
              <c:strCache>
                <c:ptCount val="1"/>
                <c:pt idx="0">
                  <c:v>Bonos</c:v>
                </c:pt>
              </c:strCache>
            </c:strRef>
          </c:tx>
          <c:spPr>
            <a:solidFill>
              <a:srgbClr val="DBA42B"/>
            </a:solidFill>
            <a:ln>
              <a:noFill/>
            </a:ln>
            <a:effectLst/>
          </c:spPr>
          <c:invertIfNegative val="0"/>
          <c:cat>
            <c:numRef>
              <c:f>Hoja1!$C$74:$C$85</c:f>
              <c:numCache>
                <c:formatCode>0</c:formatCode>
                <c:ptCount val="1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</c:numCache>
            </c:numRef>
          </c:cat>
          <c:val>
            <c:numRef>
              <c:f>Hoja1!$D$74:$D$83</c:f>
              <c:numCache>
                <c:formatCode>General</c:formatCode>
                <c:ptCount val="10"/>
                <c:pt idx="0" formatCode="#,##0.00">
                  <c:v>6</c:v>
                </c:pt>
                <c:pt idx="2" formatCode="#,##0.00">
                  <c:v>7</c:v>
                </c:pt>
                <c:pt idx="3" formatCode="#,##0.00">
                  <c:v>25.5</c:v>
                </c:pt>
                <c:pt idx="4" formatCode="#,##0.00">
                  <c:v>20.5</c:v>
                </c:pt>
                <c:pt idx="5" formatCode="#,##0.00">
                  <c:v>32.5</c:v>
                </c:pt>
                <c:pt idx="6">
                  <c:v>29.5</c:v>
                </c:pt>
                <c:pt idx="7" formatCode="#,##0.00">
                  <c:v>12</c:v>
                </c:pt>
                <c:pt idx="8" formatCode="#,##0.00">
                  <c:v>13</c:v>
                </c:pt>
              </c:numCache>
            </c:numRef>
          </c:val>
        </c:ser>
        <c:ser>
          <c:idx val="1"/>
          <c:order val="1"/>
          <c:tx>
            <c:strRef>
              <c:f>Hoja1!$E$56</c:f>
              <c:strCache>
                <c:ptCount val="1"/>
                <c:pt idx="0">
                  <c:v>Créditos</c:v>
                </c:pt>
              </c:strCache>
            </c:strRef>
          </c:tx>
          <c:spPr>
            <a:solidFill>
              <a:srgbClr val="15484B"/>
            </a:solidFill>
            <a:ln>
              <a:noFill/>
            </a:ln>
            <a:effectLst/>
          </c:spPr>
          <c:invertIfNegative val="0"/>
          <c:cat>
            <c:numRef>
              <c:f>Hoja1!$C$74:$C$85</c:f>
              <c:numCache>
                <c:formatCode>0</c:formatCode>
                <c:ptCount val="1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</c:numCache>
            </c:numRef>
          </c:cat>
          <c:val>
            <c:numRef>
              <c:f>Hoja1!$E$74:$E$85</c:f>
              <c:numCache>
                <c:formatCode>General</c:formatCode>
                <c:ptCount val="12"/>
                <c:pt idx="1">
                  <c:v>5.0999999999999996</c:v>
                </c:pt>
                <c:pt idx="2">
                  <c:v>0.5</c:v>
                </c:pt>
                <c:pt idx="4">
                  <c:v>2.5</c:v>
                </c:pt>
                <c:pt idx="7">
                  <c:v>22.25</c:v>
                </c:pt>
                <c:pt idx="8">
                  <c:v>10</c:v>
                </c:pt>
                <c:pt idx="9">
                  <c:v>10</c:v>
                </c:pt>
                <c:pt idx="1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576920128"/>
        <c:axId val="-576916320"/>
      </c:barChart>
      <c:catAx>
        <c:axId val="-57692012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576916320"/>
        <c:crosses val="autoZero"/>
        <c:auto val="1"/>
        <c:lblAlgn val="ctr"/>
        <c:lblOffset val="100"/>
        <c:noMultiLvlLbl val="0"/>
      </c:catAx>
      <c:valAx>
        <c:axId val="-576916320"/>
        <c:scaling>
          <c:orientation val="minMax"/>
        </c:scaling>
        <c:delete val="0"/>
        <c:axPos val="l"/>
        <c:numFmt formatCode="&quot;$&quot;#,##0_);[Red]\(&quot;$&quot;#,##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-576920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27434774702063"/>
          <c:y val="9.7475211431904352E-2"/>
          <c:w val="0.54730045115013737"/>
          <c:h val="0.87110272674249056"/>
        </c:manualLayout>
      </c:layout>
      <c:pieChart>
        <c:varyColors val="1"/>
        <c:ser>
          <c:idx val="0"/>
          <c:order val="0"/>
          <c:cat>
            <c:strRef>
              <c:f>Hoja2!$A$47:$A$57</c:f>
              <c:strCache>
                <c:ptCount val="11"/>
                <c:pt idx="0">
                  <c:v>XXI Banorte</c:v>
                </c:pt>
                <c:pt idx="1">
                  <c:v>SURA</c:v>
                </c:pt>
                <c:pt idx="2">
                  <c:v>Profuturo GNP</c:v>
                </c:pt>
                <c:pt idx="3">
                  <c:v>Principal</c:v>
                </c:pt>
                <c:pt idx="4">
                  <c:v>PensionISSSTE</c:v>
                </c:pt>
                <c:pt idx="5">
                  <c:v>Metlife</c:v>
                </c:pt>
                <c:pt idx="6">
                  <c:v>Invercap</c:v>
                </c:pt>
                <c:pt idx="7">
                  <c:v>Inbursa</c:v>
                </c:pt>
                <c:pt idx="8">
                  <c:v>Coppel</c:v>
                </c:pt>
                <c:pt idx="9">
                  <c:v>Banamex</c:v>
                </c:pt>
                <c:pt idx="10">
                  <c:v>Azteca</c:v>
                </c:pt>
              </c:strCache>
            </c:strRef>
          </c:cat>
          <c:val>
            <c:numRef>
              <c:f>Hoja2!$B$47:$B$57</c:f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15484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D14E2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DBA42B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595959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26529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Hoja2!$A$47:$A$57</c:f>
              <c:strCache>
                <c:ptCount val="11"/>
                <c:pt idx="0">
                  <c:v>XXI Banorte</c:v>
                </c:pt>
                <c:pt idx="1">
                  <c:v>SURA</c:v>
                </c:pt>
                <c:pt idx="2">
                  <c:v>Profuturo GNP</c:v>
                </c:pt>
                <c:pt idx="3">
                  <c:v>Principal</c:v>
                </c:pt>
                <c:pt idx="4">
                  <c:v>PensionISSSTE</c:v>
                </c:pt>
                <c:pt idx="5">
                  <c:v>Metlife</c:v>
                </c:pt>
                <c:pt idx="6">
                  <c:v>Invercap</c:v>
                </c:pt>
                <c:pt idx="7">
                  <c:v>Inbursa</c:v>
                </c:pt>
                <c:pt idx="8">
                  <c:v>Coppel</c:v>
                </c:pt>
                <c:pt idx="9">
                  <c:v>Banamex</c:v>
                </c:pt>
                <c:pt idx="10">
                  <c:v>Azteca</c:v>
                </c:pt>
              </c:strCache>
            </c:strRef>
          </c:cat>
          <c:val>
            <c:numRef>
              <c:f>Hoja2!$C$47:$C$57</c:f>
              <c:numCache>
                <c:formatCode>0%</c:formatCode>
                <c:ptCount val="11"/>
                <c:pt idx="0">
                  <c:v>0.23100000000000001</c:v>
                </c:pt>
                <c:pt idx="1">
                  <c:v>0.17799999999999999</c:v>
                </c:pt>
                <c:pt idx="2">
                  <c:v>0.15</c:v>
                </c:pt>
                <c:pt idx="3">
                  <c:v>0.13500000000000001</c:v>
                </c:pt>
                <c:pt idx="4">
                  <c:v>0.06</c:v>
                </c:pt>
                <c:pt idx="5">
                  <c:v>0.06</c:v>
                </c:pt>
                <c:pt idx="6">
                  <c:v>5.6000000000000001E-2</c:v>
                </c:pt>
                <c:pt idx="7">
                  <c:v>5.0999999999999997E-2</c:v>
                </c:pt>
                <c:pt idx="8">
                  <c:v>3.6999999999999998E-2</c:v>
                </c:pt>
                <c:pt idx="9">
                  <c:v>2.4E-2</c:v>
                </c:pt>
                <c:pt idx="10">
                  <c:v>1.7000000000000001E-2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0.09219</cdr:x>
      <cdr:y>0.94783</cdr:y>
    </cdr:from>
    <cdr:to>
      <cdr:x>0.10498</cdr:x>
      <cdr:y>1</cdr:y>
    </cdr:to>
    <cdr:sp macro="" textlink="">
      <cdr:nvSpPr>
        <cdr:cNvPr id="3276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7576" y="3747262"/>
          <a:ext cx="75534" cy="1997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11FEC5-5568-4A01-873F-242212339768}" type="datetimeFigureOut">
              <a:rPr lang="id-ID" altLang="es-CO"/>
              <a:pPr>
                <a:defRPr/>
              </a:pPr>
              <a:t>03/10/2017</a:t>
            </a:fld>
            <a:endParaRPr lang="id-ID" alt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CO" alt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A3FFE2-219B-4998-8C89-C69F9F06E886}" type="slidenum">
              <a:rPr lang="id-ID" altLang="es-CO"/>
              <a:pPr>
                <a:defRPr/>
              </a:pPr>
              <a:t>‹Nº›</a:t>
            </a:fld>
            <a:endParaRPr lang="id-ID" altLang="es-CO"/>
          </a:p>
        </p:txBody>
      </p:sp>
    </p:spTree>
    <p:extLst>
      <p:ext uri="{BB962C8B-B14F-4D97-AF65-F5344CB8AC3E}">
        <p14:creationId xmlns:p14="http://schemas.microsoft.com/office/powerpoint/2010/main" val="426731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AE58FF-B39C-40BB-82A0-EB8D3AD4AA15}" type="datetimeFigureOut">
              <a:rPr lang="es-ES_tradnl" altLang="es-CO"/>
              <a:pPr>
                <a:defRPr/>
              </a:pPr>
              <a:t>03/10/2017</a:t>
            </a:fld>
            <a:endParaRPr lang="es-ES_tradnl" alt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s-ES_tradnl" noProof="0" smtClean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A55266F-AC64-4016-860E-992668EE223E}" type="slidenum">
              <a:rPr lang="es-ES_tradnl" altLang="es-CO"/>
              <a:pPr>
                <a:defRPr/>
              </a:pPr>
              <a:t>‹Nº›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2111321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 smtClean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E2B46A2-A31E-4416-A6D9-9FB6B469A899}" type="slidenum">
              <a:rPr lang="es-ES_tradnl" altLang="es-CO" smtClean="0"/>
              <a:pPr/>
              <a:t>1</a:t>
            </a:fld>
            <a:endParaRPr lang="es-ES_tradnl" altLang="es-CO" smtClean="0"/>
          </a:p>
        </p:txBody>
      </p:sp>
    </p:spTree>
    <p:extLst>
      <p:ext uri="{BB962C8B-B14F-4D97-AF65-F5344CB8AC3E}">
        <p14:creationId xmlns:p14="http://schemas.microsoft.com/office/powerpoint/2010/main" val="3733559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55266F-AC64-4016-860E-992668EE223E}" type="slidenum">
              <a:rPr lang="es-ES_tradnl" altLang="es-CO" smtClean="0"/>
              <a:pPr>
                <a:defRPr/>
              </a:pPr>
              <a:t>3</a:t>
            </a:fld>
            <a:endParaRPr lang="es-ES_tradnl" altLang="es-CO"/>
          </a:p>
        </p:txBody>
      </p:sp>
    </p:spTree>
    <p:extLst>
      <p:ext uri="{BB962C8B-B14F-4D97-AF65-F5344CB8AC3E}">
        <p14:creationId xmlns:p14="http://schemas.microsoft.com/office/powerpoint/2010/main" val="402534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_tradnl" altLang="es-CO" smtClean="0"/>
          </a:p>
        </p:txBody>
      </p:sp>
      <p:sp>
        <p:nvSpPr>
          <p:cNvPr id="102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8255" indent="-291636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6546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3164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9782" indent="-233309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E2B46A2-A31E-4416-A6D9-9FB6B469A899}" type="slidenum">
              <a:rPr lang="es-ES_tradnl" altLang="es-CO" smtClean="0"/>
              <a:pPr/>
              <a:t>31</a:t>
            </a:fld>
            <a:endParaRPr lang="es-ES_tradnl" altLang="es-CO" smtClean="0"/>
          </a:p>
        </p:txBody>
      </p:sp>
    </p:spTree>
    <p:extLst>
      <p:ext uri="{BB962C8B-B14F-4D97-AF65-F5344CB8AC3E}">
        <p14:creationId xmlns:p14="http://schemas.microsoft.com/office/powerpoint/2010/main" val="3100376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26627" y="377683"/>
            <a:ext cx="11561697" cy="607512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6565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1886673"/>
            <a:ext cx="5683171" cy="241910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2951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1886673"/>
            <a:ext cx="5683171" cy="497132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40423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62704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256494" y="0"/>
            <a:ext cx="3935506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250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5846" y="2294044"/>
            <a:ext cx="2647308" cy="256705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408608" y="2294043"/>
            <a:ext cx="2647308" cy="256705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41370" y="2294042"/>
            <a:ext cx="2647308" cy="256705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874132" y="2294042"/>
            <a:ext cx="2647308" cy="256705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73653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937" y="2006057"/>
            <a:ext cx="5117421" cy="33186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63083" y="2006057"/>
            <a:ext cx="5117421" cy="33186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0416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52344" y="0"/>
            <a:ext cx="5239658" cy="33186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52344" y="3439886"/>
            <a:ext cx="5239655" cy="341811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3439886"/>
            <a:ext cx="6838122" cy="34181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33719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72208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4232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002421"/>
            <a:ext cx="12192000" cy="485558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32685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61882" y="0"/>
            <a:ext cx="5290865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1951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8202" y="1709530"/>
            <a:ext cx="11502699" cy="483016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60606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42536" y="2557946"/>
            <a:ext cx="1583220" cy="158322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818658" y="2557946"/>
            <a:ext cx="1583220" cy="158322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742536" y="4737929"/>
            <a:ext cx="1583220" cy="158322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818658" y="4737929"/>
            <a:ext cx="1583220" cy="158322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095606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6248814" y="1159765"/>
            <a:ext cx="2722907" cy="276225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9143999" y="1159765"/>
            <a:ext cx="2722907" cy="276225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353629" y="1159765"/>
            <a:ext cx="2722907" cy="276225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49772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589487" y="997346"/>
            <a:ext cx="2495294" cy="249529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287980" y="997348"/>
            <a:ext cx="2495291" cy="249529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589486" y="3695839"/>
            <a:ext cx="2495293" cy="249529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287978" y="3695838"/>
            <a:ext cx="2495293" cy="249529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832901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895649" y="4470085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615197" y="4470085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755423" y="4470085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9895649" y="2329859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5615197" y="2329859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7755423" y="2329859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9895649" y="186320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5615197" y="186320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7755423" y="186320"/>
            <a:ext cx="2140226" cy="21402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23775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525078"/>
            <a:ext cx="6003235" cy="33329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88765" y="0"/>
            <a:ext cx="6003235" cy="332629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88765" y="3525078"/>
            <a:ext cx="6003235" cy="33329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99517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1548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46244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00940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55636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10332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065028" y="2888974"/>
            <a:ext cx="1842052" cy="251791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14211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525078"/>
            <a:ext cx="3657600" cy="33329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57601" y="3525078"/>
            <a:ext cx="3697704" cy="33329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15201" y="0"/>
            <a:ext cx="4876798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09978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3429000"/>
            <a:ext cx="7315200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15201" y="0"/>
            <a:ext cx="4876798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5202" y="3429000"/>
            <a:ext cx="4876798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79828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32512" y="3429001"/>
            <a:ext cx="6059488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32512" y="1"/>
            <a:ext cx="6059487" cy="3429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8975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84841" y="3034678"/>
            <a:ext cx="1855925" cy="18559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875641" y="3034678"/>
            <a:ext cx="1855925" cy="18559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466440" y="3034678"/>
            <a:ext cx="1855925" cy="18559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57240" y="3034678"/>
            <a:ext cx="1855925" cy="18559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0190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87896" y="2453833"/>
            <a:ext cx="5208104" cy="528384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3546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79976" y="2101527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25002" y="2101527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70028" y="2101527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615054" y="2101527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79976" y="4546553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25002" y="4546553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170028" y="4546553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15054" y="4546553"/>
            <a:ext cx="2311447" cy="231144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50804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16258" y="-1"/>
            <a:ext cx="10475742" cy="687910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6625883 w 12192000"/>
              <a:gd name="connsiteY0" fmla="*/ 0 h 6872067"/>
              <a:gd name="connsiteX1" fmla="*/ 12192000 w 12192000"/>
              <a:gd name="connsiteY1" fmla="*/ 14067 h 6872067"/>
              <a:gd name="connsiteX2" fmla="*/ 12192000 w 12192000"/>
              <a:gd name="connsiteY2" fmla="*/ 6872067 h 6872067"/>
              <a:gd name="connsiteX3" fmla="*/ 0 w 12192000"/>
              <a:gd name="connsiteY3" fmla="*/ 6872067 h 6872067"/>
              <a:gd name="connsiteX4" fmla="*/ 6625883 w 12192000"/>
              <a:gd name="connsiteY4" fmla="*/ 0 h 6872067"/>
              <a:gd name="connsiteX0" fmla="*/ 4909625 w 10475742"/>
              <a:gd name="connsiteY0" fmla="*/ 0 h 6893169"/>
              <a:gd name="connsiteX1" fmla="*/ 10475742 w 10475742"/>
              <a:gd name="connsiteY1" fmla="*/ 14067 h 6893169"/>
              <a:gd name="connsiteX2" fmla="*/ 10475742 w 10475742"/>
              <a:gd name="connsiteY2" fmla="*/ 6872067 h 6893169"/>
              <a:gd name="connsiteX3" fmla="*/ 0 w 10475742"/>
              <a:gd name="connsiteY3" fmla="*/ 6893169 h 6893169"/>
              <a:gd name="connsiteX4" fmla="*/ 4909625 w 10475742"/>
              <a:gd name="connsiteY4" fmla="*/ 0 h 6893169"/>
              <a:gd name="connsiteX0" fmla="*/ 3362179 w 10475742"/>
              <a:gd name="connsiteY0" fmla="*/ 1 h 6879102"/>
              <a:gd name="connsiteX1" fmla="*/ 10475742 w 10475742"/>
              <a:gd name="connsiteY1" fmla="*/ 0 h 6879102"/>
              <a:gd name="connsiteX2" fmla="*/ 10475742 w 10475742"/>
              <a:gd name="connsiteY2" fmla="*/ 6858000 h 6879102"/>
              <a:gd name="connsiteX3" fmla="*/ 0 w 10475742"/>
              <a:gd name="connsiteY3" fmla="*/ 6879102 h 6879102"/>
              <a:gd name="connsiteX4" fmla="*/ 3362179 w 10475742"/>
              <a:gd name="connsiteY4" fmla="*/ 1 h 687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5742" h="6879102">
                <a:moveTo>
                  <a:pt x="3362179" y="1"/>
                </a:moveTo>
                <a:lnTo>
                  <a:pt x="10475742" y="0"/>
                </a:lnTo>
                <a:lnTo>
                  <a:pt x="10475742" y="6858000"/>
                </a:lnTo>
                <a:lnTo>
                  <a:pt x="0" y="6879102"/>
                </a:lnTo>
                <a:lnTo>
                  <a:pt x="3362179" y="1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74043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99561" y="1909823"/>
            <a:ext cx="5645150" cy="24046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77025" y="1909823"/>
            <a:ext cx="5645150" cy="24046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99561" y="4453374"/>
            <a:ext cx="5645150" cy="24046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177025" y="4453374"/>
            <a:ext cx="5645150" cy="240462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34927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2960914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091544" y="0"/>
            <a:ext cx="2960914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168571" y="0"/>
            <a:ext cx="2960914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31086" y="0"/>
            <a:ext cx="2960914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58904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46417" y="2153074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6417" y="4559301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25864" y="2153074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225864" y="4559301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05311" y="2153074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05311" y="4559301"/>
            <a:ext cx="3761496" cy="229869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93735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605639" y="838200"/>
            <a:ext cx="5130800" cy="51816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132056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50251" y="2469922"/>
            <a:ext cx="3720073" cy="3858308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0690" y="2469923"/>
            <a:ext cx="3720073" cy="3858308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471925" y="2469921"/>
            <a:ext cx="3720073" cy="3858308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37743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700422" y="2025663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5374" y="2025664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515469" y="2025662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00422" y="4500820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85374" y="4500821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515469" y="4500819"/>
            <a:ext cx="3676532" cy="235718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095429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70742" y="-25052"/>
            <a:ext cx="10421257" cy="688305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39876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7553195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9454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29063" y="0"/>
            <a:ext cx="5362937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62850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017487"/>
            <a:ext cx="12192000" cy="484051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71499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50868" y="543339"/>
            <a:ext cx="6096000" cy="581770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43626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25052"/>
            <a:ext cx="9946995" cy="561562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77398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225404" y="518279"/>
            <a:ext cx="7966596" cy="582144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3029853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595692" y="518279"/>
            <a:ext cx="2596308" cy="582144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910548" y="518279"/>
            <a:ext cx="2596308" cy="582144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225404" y="518279"/>
            <a:ext cx="2596308" cy="582144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4218439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25652" y="566510"/>
            <a:ext cx="5340696" cy="629148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793949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1608" y="2006196"/>
            <a:ext cx="2563960" cy="357847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51015" y="2006196"/>
            <a:ext cx="2563960" cy="357847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00422" y="2006196"/>
            <a:ext cx="2563960" cy="357847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77781" y="2006195"/>
            <a:ext cx="2563960" cy="357847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360282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00367" y="1855998"/>
            <a:ext cx="2180261" cy="218026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66" y="4208259"/>
            <a:ext cx="2180261" cy="218026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336860" y="1855998"/>
            <a:ext cx="2180261" cy="218026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36859" y="4208259"/>
            <a:ext cx="2180261" cy="218026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63166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876274"/>
            <a:ext cx="3472070" cy="288766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5213" y="2876273"/>
            <a:ext cx="3605213" cy="288766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343568" y="2876273"/>
            <a:ext cx="3472071" cy="2887663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182261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2" y="2478709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85930" y="2478708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30348" y="2478708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1512" y="4565926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85930" y="4565925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30348" y="4565925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60655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86451" y="1921398"/>
            <a:ext cx="11019098" cy="1750671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43650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594568" y="537366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594568" y="4671388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594568" y="2604377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076655" y="4671388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58742" y="4671388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076655" y="2604377"/>
            <a:ext cx="2398644" cy="1921239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670156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969379" y="643055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289458" y="643055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69379" y="2523109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89458" y="2523109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69379" y="4417675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289458" y="4417675"/>
            <a:ext cx="2261988" cy="181178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943966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54974" y="3650599"/>
            <a:ext cx="2663116" cy="26631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392815" y="3650599"/>
            <a:ext cx="2663116" cy="26631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148231" y="3650599"/>
            <a:ext cx="2663116" cy="26631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915095" y="3650599"/>
            <a:ext cx="2663116" cy="2663116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927155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20916" cy="6878781"/>
          </a:xfrm>
          <a:custGeom>
            <a:avLst/>
            <a:gdLst>
              <a:gd name="connsiteX0" fmla="*/ 0 w 12260262"/>
              <a:gd name="connsiteY0" fmla="*/ 6172200 h 12344400"/>
              <a:gd name="connsiteX1" fmla="*/ 6130131 w 12260262"/>
              <a:gd name="connsiteY1" fmla="*/ 0 h 12344400"/>
              <a:gd name="connsiteX2" fmla="*/ 12260262 w 12260262"/>
              <a:gd name="connsiteY2" fmla="*/ 6172200 h 12344400"/>
              <a:gd name="connsiteX3" fmla="*/ 6130131 w 12260262"/>
              <a:gd name="connsiteY3" fmla="*/ 12344400 h 12344400"/>
              <a:gd name="connsiteX4" fmla="*/ 0 w 12260262"/>
              <a:gd name="connsiteY4" fmla="*/ 6172200 h 12344400"/>
              <a:gd name="connsiteX0" fmla="*/ 0 w 12260262"/>
              <a:gd name="connsiteY0" fmla="*/ 6172200 h 6192982"/>
              <a:gd name="connsiteX1" fmla="*/ 6130131 w 12260262"/>
              <a:gd name="connsiteY1" fmla="*/ 0 h 6192982"/>
              <a:gd name="connsiteX2" fmla="*/ 12260262 w 12260262"/>
              <a:gd name="connsiteY2" fmla="*/ 6172200 h 6192982"/>
              <a:gd name="connsiteX3" fmla="*/ 5984658 w 12260262"/>
              <a:gd name="connsiteY3" fmla="*/ 6192982 h 6192982"/>
              <a:gd name="connsiteX4" fmla="*/ 0 w 12260262"/>
              <a:gd name="connsiteY4" fmla="*/ 6172200 h 6192982"/>
              <a:gd name="connsiteX0" fmla="*/ 0 w 6233535"/>
              <a:gd name="connsiteY0" fmla="*/ 6172200 h 6213763"/>
              <a:gd name="connsiteX1" fmla="*/ 6130131 w 6233535"/>
              <a:gd name="connsiteY1" fmla="*/ 0 h 6213763"/>
              <a:gd name="connsiteX2" fmla="*/ 6233535 w 6233535"/>
              <a:gd name="connsiteY2" fmla="*/ 6213763 h 6213763"/>
              <a:gd name="connsiteX3" fmla="*/ 5984658 w 6233535"/>
              <a:gd name="connsiteY3" fmla="*/ 6192982 h 6213763"/>
              <a:gd name="connsiteX4" fmla="*/ 0 w 6233535"/>
              <a:gd name="connsiteY4" fmla="*/ 6172200 h 6213763"/>
              <a:gd name="connsiteX0" fmla="*/ 0 w 6191972"/>
              <a:gd name="connsiteY0" fmla="*/ 6172200 h 6192982"/>
              <a:gd name="connsiteX1" fmla="*/ 6130131 w 6191972"/>
              <a:gd name="connsiteY1" fmla="*/ 0 h 6192982"/>
              <a:gd name="connsiteX2" fmla="*/ 6191972 w 6191972"/>
              <a:gd name="connsiteY2" fmla="*/ 6172199 h 6192982"/>
              <a:gd name="connsiteX3" fmla="*/ 5984658 w 6191972"/>
              <a:gd name="connsiteY3" fmla="*/ 6192982 h 6192982"/>
              <a:gd name="connsiteX4" fmla="*/ 0 w 6191972"/>
              <a:gd name="connsiteY4" fmla="*/ 6172200 h 6192982"/>
              <a:gd name="connsiteX0" fmla="*/ 0 w 6147904"/>
              <a:gd name="connsiteY0" fmla="*/ 6172200 h 6260334"/>
              <a:gd name="connsiteX1" fmla="*/ 6130131 w 6147904"/>
              <a:gd name="connsiteY1" fmla="*/ 0 h 6260334"/>
              <a:gd name="connsiteX2" fmla="*/ 6147904 w 6147904"/>
              <a:gd name="connsiteY2" fmla="*/ 6260334 h 6260334"/>
              <a:gd name="connsiteX3" fmla="*/ 5984658 w 6147904"/>
              <a:gd name="connsiteY3" fmla="*/ 6192982 h 6260334"/>
              <a:gd name="connsiteX4" fmla="*/ 0 w 6147904"/>
              <a:gd name="connsiteY4" fmla="*/ 6172200 h 6260334"/>
              <a:gd name="connsiteX0" fmla="*/ 0 w 6158921"/>
              <a:gd name="connsiteY0" fmla="*/ 6172200 h 6194233"/>
              <a:gd name="connsiteX1" fmla="*/ 6130131 w 6158921"/>
              <a:gd name="connsiteY1" fmla="*/ 0 h 6194233"/>
              <a:gd name="connsiteX2" fmla="*/ 6158921 w 6158921"/>
              <a:gd name="connsiteY2" fmla="*/ 6194233 h 6194233"/>
              <a:gd name="connsiteX3" fmla="*/ 5984658 w 6158921"/>
              <a:gd name="connsiteY3" fmla="*/ 6192982 h 6194233"/>
              <a:gd name="connsiteX4" fmla="*/ 0 w 6158921"/>
              <a:gd name="connsiteY4" fmla="*/ 6172200 h 6194233"/>
              <a:gd name="connsiteX0" fmla="*/ 0 w 6147904"/>
              <a:gd name="connsiteY0" fmla="*/ 6172200 h 6192982"/>
              <a:gd name="connsiteX1" fmla="*/ 6130131 w 6147904"/>
              <a:gd name="connsiteY1" fmla="*/ 0 h 6192982"/>
              <a:gd name="connsiteX2" fmla="*/ 6147904 w 6147904"/>
              <a:gd name="connsiteY2" fmla="*/ 6183216 h 6192982"/>
              <a:gd name="connsiteX3" fmla="*/ 5984658 w 6147904"/>
              <a:gd name="connsiteY3" fmla="*/ 6192982 h 6192982"/>
              <a:gd name="connsiteX4" fmla="*/ 0 w 6147904"/>
              <a:gd name="connsiteY4" fmla="*/ 6172200 h 619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47904" h="6192982">
                <a:moveTo>
                  <a:pt x="0" y="6172200"/>
                </a:moveTo>
                <a:lnTo>
                  <a:pt x="6130131" y="0"/>
                </a:lnTo>
                <a:cubicBezTo>
                  <a:pt x="6136055" y="2086778"/>
                  <a:pt x="6141980" y="4096438"/>
                  <a:pt x="6147904" y="6183216"/>
                </a:cubicBezTo>
                <a:lnTo>
                  <a:pt x="5984658" y="6192982"/>
                </a:lnTo>
                <a:lnTo>
                  <a:pt x="0" y="6172200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9215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3562" y="0"/>
            <a:ext cx="6109561" cy="6864111"/>
          </a:xfrm>
          <a:custGeom>
            <a:avLst/>
            <a:gdLst>
              <a:gd name="connsiteX0" fmla="*/ 0 w 12260262"/>
              <a:gd name="connsiteY0" fmla="*/ 6172200 h 12344400"/>
              <a:gd name="connsiteX1" fmla="*/ 6130131 w 12260262"/>
              <a:gd name="connsiteY1" fmla="*/ 0 h 12344400"/>
              <a:gd name="connsiteX2" fmla="*/ 12260262 w 12260262"/>
              <a:gd name="connsiteY2" fmla="*/ 6172200 h 12344400"/>
              <a:gd name="connsiteX3" fmla="*/ 6130131 w 12260262"/>
              <a:gd name="connsiteY3" fmla="*/ 12344400 h 12344400"/>
              <a:gd name="connsiteX4" fmla="*/ 0 w 12260262"/>
              <a:gd name="connsiteY4" fmla="*/ 6172200 h 12344400"/>
              <a:gd name="connsiteX0" fmla="*/ 0 w 12260262"/>
              <a:gd name="connsiteY0" fmla="*/ 6172200 h 6192982"/>
              <a:gd name="connsiteX1" fmla="*/ 6130131 w 12260262"/>
              <a:gd name="connsiteY1" fmla="*/ 0 h 6192982"/>
              <a:gd name="connsiteX2" fmla="*/ 12260262 w 12260262"/>
              <a:gd name="connsiteY2" fmla="*/ 6172200 h 6192982"/>
              <a:gd name="connsiteX3" fmla="*/ 6150913 w 12260262"/>
              <a:gd name="connsiteY3" fmla="*/ 6192982 h 6192982"/>
              <a:gd name="connsiteX4" fmla="*/ 0 w 12260262"/>
              <a:gd name="connsiteY4" fmla="*/ 6172200 h 6192982"/>
              <a:gd name="connsiteX0" fmla="*/ 0 w 6233535"/>
              <a:gd name="connsiteY0" fmla="*/ 6276109 h 6276109"/>
              <a:gd name="connsiteX1" fmla="*/ 103404 w 6233535"/>
              <a:gd name="connsiteY1" fmla="*/ 0 h 6276109"/>
              <a:gd name="connsiteX2" fmla="*/ 6233535 w 6233535"/>
              <a:gd name="connsiteY2" fmla="*/ 6172200 h 6276109"/>
              <a:gd name="connsiteX3" fmla="*/ 124186 w 6233535"/>
              <a:gd name="connsiteY3" fmla="*/ 6192982 h 6276109"/>
              <a:gd name="connsiteX4" fmla="*/ 0 w 6233535"/>
              <a:gd name="connsiteY4" fmla="*/ 6276109 h 6276109"/>
              <a:gd name="connsiteX0" fmla="*/ 0 w 6191971"/>
              <a:gd name="connsiteY0" fmla="*/ 6192982 h 6192982"/>
              <a:gd name="connsiteX1" fmla="*/ 61840 w 6191971"/>
              <a:gd name="connsiteY1" fmla="*/ 0 h 6192982"/>
              <a:gd name="connsiteX2" fmla="*/ 6191971 w 6191971"/>
              <a:gd name="connsiteY2" fmla="*/ 6172200 h 6192982"/>
              <a:gd name="connsiteX3" fmla="*/ 82622 w 6191971"/>
              <a:gd name="connsiteY3" fmla="*/ 6192982 h 6192982"/>
              <a:gd name="connsiteX4" fmla="*/ 0 w 6191971"/>
              <a:gd name="connsiteY4" fmla="*/ 6192982 h 6192982"/>
              <a:gd name="connsiteX0" fmla="*/ 0 w 6165077"/>
              <a:gd name="connsiteY0" fmla="*/ 6219876 h 6219876"/>
              <a:gd name="connsiteX1" fmla="*/ 34946 w 6165077"/>
              <a:gd name="connsiteY1" fmla="*/ 0 h 6219876"/>
              <a:gd name="connsiteX2" fmla="*/ 6165077 w 6165077"/>
              <a:gd name="connsiteY2" fmla="*/ 6172200 h 6219876"/>
              <a:gd name="connsiteX3" fmla="*/ 55728 w 6165077"/>
              <a:gd name="connsiteY3" fmla="*/ 6192982 h 6219876"/>
              <a:gd name="connsiteX4" fmla="*/ 0 w 6165077"/>
              <a:gd name="connsiteY4" fmla="*/ 6219876 h 6219876"/>
              <a:gd name="connsiteX0" fmla="*/ 0 w 6165077"/>
              <a:gd name="connsiteY0" fmla="*/ 6179535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79535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85647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78524"/>
              <a:gd name="connsiteY0" fmla="*/ 6192982 h 6199094"/>
              <a:gd name="connsiteX1" fmla="*/ 34946 w 6178524"/>
              <a:gd name="connsiteY1" fmla="*/ 0 h 6199094"/>
              <a:gd name="connsiteX2" fmla="*/ 6178524 w 6178524"/>
              <a:gd name="connsiteY2" fmla="*/ 6199094 h 6199094"/>
              <a:gd name="connsiteX3" fmla="*/ 55728 w 6178524"/>
              <a:gd name="connsiteY3" fmla="*/ 6192982 h 6199094"/>
              <a:gd name="connsiteX4" fmla="*/ 0 w 6178524"/>
              <a:gd name="connsiteY4" fmla="*/ 6192982 h 6199094"/>
              <a:gd name="connsiteX0" fmla="*/ 0 w 6178524"/>
              <a:gd name="connsiteY0" fmla="*/ 6181965 h 6188077"/>
              <a:gd name="connsiteX1" fmla="*/ 23930 w 6178524"/>
              <a:gd name="connsiteY1" fmla="*/ 0 h 6188077"/>
              <a:gd name="connsiteX2" fmla="*/ 6178524 w 6178524"/>
              <a:gd name="connsiteY2" fmla="*/ 6188077 h 6188077"/>
              <a:gd name="connsiteX3" fmla="*/ 55728 w 6178524"/>
              <a:gd name="connsiteY3" fmla="*/ 6181965 h 6188077"/>
              <a:gd name="connsiteX4" fmla="*/ 0 w 6178524"/>
              <a:gd name="connsiteY4" fmla="*/ 6181965 h 6188077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203999 h 6210111"/>
              <a:gd name="connsiteX1" fmla="*/ 2545 w 6179173"/>
              <a:gd name="connsiteY1" fmla="*/ 0 h 6210111"/>
              <a:gd name="connsiteX2" fmla="*/ 6179173 w 6179173"/>
              <a:gd name="connsiteY2" fmla="*/ 6210111 h 6210111"/>
              <a:gd name="connsiteX3" fmla="*/ 56377 w 6179173"/>
              <a:gd name="connsiteY3" fmla="*/ 6203999 h 6210111"/>
              <a:gd name="connsiteX4" fmla="*/ 649 w 6179173"/>
              <a:gd name="connsiteY4" fmla="*/ 6203999 h 62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9173" h="6210111">
                <a:moveTo>
                  <a:pt x="649" y="6203999"/>
                </a:moveTo>
                <a:cubicBezTo>
                  <a:pt x="8626" y="4143344"/>
                  <a:pt x="-5432" y="2060655"/>
                  <a:pt x="2545" y="0"/>
                </a:cubicBezTo>
                <a:lnTo>
                  <a:pt x="6179173" y="6210111"/>
                </a:lnTo>
                <a:lnTo>
                  <a:pt x="56377" y="6203999"/>
                </a:lnTo>
                <a:lnTo>
                  <a:pt x="649" y="6203999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995045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84424" y="-11752"/>
            <a:ext cx="6118593" cy="6869751"/>
          </a:xfrm>
          <a:custGeom>
            <a:avLst/>
            <a:gdLst>
              <a:gd name="connsiteX0" fmla="*/ 0 w 12260262"/>
              <a:gd name="connsiteY0" fmla="*/ 6172200 h 12344400"/>
              <a:gd name="connsiteX1" fmla="*/ 6130131 w 12260262"/>
              <a:gd name="connsiteY1" fmla="*/ 0 h 12344400"/>
              <a:gd name="connsiteX2" fmla="*/ 12260262 w 12260262"/>
              <a:gd name="connsiteY2" fmla="*/ 6172200 h 12344400"/>
              <a:gd name="connsiteX3" fmla="*/ 6130131 w 12260262"/>
              <a:gd name="connsiteY3" fmla="*/ 12344400 h 12344400"/>
              <a:gd name="connsiteX4" fmla="*/ 0 w 12260262"/>
              <a:gd name="connsiteY4" fmla="*/ 6172200 h 12344400"/>
              <a:gd name="connsiteX0" fmla="*/ 0 w 12260262"/>
              <a:gd name="connsiteY0" fmla="*/ 0 h 6172200"/>
              <a:gd name="connsiteX1" fmla="*/ 6421077 w 12260262"/>
              <a:gd name="connsiteY1" fmla="*/ 0 h 6172200"/>
              <a:gd name="connsiteX2" fmla="*/ 12260262 w 12260262"/>
              <a:gd name="connsiteY2" fmla="*/ 0 h 6172200"/>
              <a:gd name="connsiteX3" fmla="*/ 6130131 w 12260262"/>
              <a:gd name="connsiteY3" fmla="*/ 6172200 h 6172200"/>
              <a:gd name="connsiteX4" fmla="*/ 0 w 12260262"/>
              <a:gd name="connsiteY4" fmla="*/ 0 h 6172200"/>
              <a:gd name="connsiteX0" fmla="*/ 0 w 6421077"/>
              <a:gd name="connsiteY0" fmla="*/ 20782 h 6192982"/>
              <a:gd name="connsiteX1" fmla="*/ 6421077 w 6421077"/>
              <a:gd name="connsiteY1" fmla="*/ 20782 h 6192982"/>
              <a:gd name="connsiteX2" fmla="*/ 6212753 w 6421077"/>
              <a:gd name="connsiteY2" fmla="*/ 0 h 6192982"/>
              <a:gd name="connsiteX3" fmla="*/ 6130131 w 6421077"/>
              <a:gd name="connsiteY3" fmla="*/ 6192982 h 6192982"/>
              <a:gd name="connsiteX4" fmla="*/ 0 w 6421077"/>
              <a:gd name="connsiteY4" fmla="*/ 20782 h 6192982"/>
              <a:gd name="connsiteX0" fmla="*/ 0 w 6212753"/>
              <a:gd name="connsiteY0" fmla="*/ 20782 h 6192982"/>
              <a:gd name="connsiteX1" fmla="*/ 6130131 w 6212753"/>
              <a:gd name="connsiteY1" fmla="*/ 1 h 6192982"/>
              <a:gd name="connsiteX2" fmla="*/ 6212753 w 6212753"/>
              <a:gd name="connsiteY2" fmla="*/ 0 h 6192982"/>
              <a:gd name="connsiteX3" fmla="*/ 6130131 w 6212753"/>
              <a:gd name="connsiteY3" fmla="*/ 6192982 h 6192982"/>
              <a:gd name="connsiteX4" fmla="*/ 0 w 6212753"/>
              <a:gd name="connsiteY4" fmla="*/ 20782 h 6192982"/>
              <a:gd name="connsiteX0" fmla="*/ 0 w 6171189"/>
              <a:gd name="connsiteY0" fmla="*/ 20782 h 6192982"/>
              <a:gd name="connsiteX1" fmla="*/ 6130131 w 6171189"/>
              <a:gd name="connsiteY1" fmla="*/ 1 h 6192982"/>
              <a:gd name="connsiteX2" fmla="*/ 6171189 w 6171189"/>
              <a:gd name="connsiteY2" fmla="*/ 0 h 6192982"/>
              <a:gd name="connsiteX3" fmla="*/ 6130131 w 6171189"/>
              <a:gd name="connsiteY3" fmla="*/ 6192982 h 6192982"/>
              <a:gd name="connsiteX4" fmla="*/ 0 w 6171189"/>
              <a:gd name="connsiteY4" fmla="*/ 20782 h 6192982"/>
              <a:gd name="connsiteX0" fmla="*/ 0 w 6171189"/>
              <a:gd name="connsiteY0" fmla="*/ 20782 h 6192982"/>
              <a:gd name="connsiteX1" fmla="*/ 6130131 w 6171189"/>
              <a:gd name="connsiteY1" fmla="*/ 1 h 6192982"/>
              <a:gd name="connsiteX2" fmla="*/ 6171189 w 6171189"/>
              <a:gd name="connsiteY2" fmla="*/ 0 h 6192982"/>
              <a:gd name="connsiteX3" fmla="*/ 6152339 w 6171189"/>
              <a:gd name="connsiteY3" fmla="*/ 6192982 h 6192982"/>
              <a:gd name="connsiteX4" fmla="*/ 0 w 6171189"/>
              <a:gd name="connsiteY4" fmla="*/ 20782 h 6192982"/>
              <a:gd name="connsiteX0" fmla="*/ 0 w 6171189"/>
              <a:gd name="connsiteY0" fmla="*/ 20782 h 6203999"/>
              <a:gd name="connsiteX1" fmla="*/ 6130131 w 6171189"/>
              <a:gd name="connsiteY1" fmla="*/ 1 h 6203999"/>
              <a:gd name="connsiteX2" fmla="*/ 6171189 w 6171189"/>
              <a:gd name="connsiteY2" fmla="*/ 0 h 6203999"/>
              <a:gd name="connsiteX3" fmla="*/ 6163442 w 6171189"/>
              <a:gd name="connsiteY3" fmla="*/ 6203999 h 6203999"/>
              <a:gd name="connsiteX4" fmla="*/ 0 w 6171189"/>
              <a:gd name="connsiteY4" fmla="*/ 20782 h 6203999"/>
              <a:gd name="connsiteX0" fmla="*/ 0 w 6182886"/>
              <a:gd name="connsiteY0" fmla="*/ 0 h 6214629"/>
              <a:gd name="connsiteX1" fmla="*/ 6141828 w 6182886"/>
              <a:gd name="connsiteY1" fmla="*/ 10631 h 6214629"/>
              <a:gd name="connsiteX2" fmla="*/ 6182886 w 6182886"/>
              <a:gd name="connsiteY2" fmla="*/ 10630 h 6214629"/>
              <a:gd name="connsiteX3" fmla="*/ 6175139 w 6182886"/>
              <a:gd name="connsiteY3" fmla="*/ 6214629 h 6214629"/>
              <a:gd name="connsiteX4" fmla="*/ 0 w 6182886"/>
              <a:gd name="connsiteY4" fmla="*/ 0 h 621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2886" h="6214629">
                <a:moveTo>
                  <a:pt x="0" y="0"/>
                </a:moveTo>
                <a:lnTo>
                  <a:pt x="6141828" y="10631"/>
                </a:lnTo>
                <a:lnTo>
                  <a:pt x="6182886" y="10630"/>
                </a:lnTo>
                <a:cubicBezTo>
                  <a:pt x="6176603" y="2074957"/>
                  <a:pt x="6181422" y="4150302"/>
                  <a:pt x="6175139" y="6214629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20999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997" cy="6858000"/>
          </a:xfrm>
          <a:custGeom>
            <a:avLst/>
            <a:gdLst>
              <a:gd name="connsiteX0" fmla="*/ 0 w 6100997"/>
              <a:gd name="connsiteY0" fmla="*/ 0 h 6858000"/>
              <a:gd name="connsiteX1" fmla="*/ 6100997 w 6100997"/>
              <a:gd name="connsiteY1" fmla="*/ 0 h 6858000"/>
              <a:gd name="connsiteX2" fmla="*/ 6100997 w 6100997"/>
              <a:gd name="connsiteY2" fmla="*/ 6858000 h 6858000"/>
              <a:gd name="connsiteX3" fmla="*/ 0 w 6100997"/>
              <a:gd name="connsiteY3" fmla="*/ 6858000 h 6858000"/>
              <a:gd name="connsiteX4" fmla="*/ 0 w 6100997"/>
              <a:gd name="connsiteY4" fmla="*/ 0 h 6858000"/>
              <a:gd name="connsiteX0" fmla="*/ 0 w 6100997"/>
              <a:gd name="connsiteY0" fmla="*/ 0 h 6858000"/>
              <a:gd name="connsiteX1" fmla="*/ 6100997 w 6100997"/>
              <a:gd name="connsiteY1" fmla="*/ 0 h 6858000"/>
              <a:gd name="connsiteX2" fmla="*/ 2743200 w 6100997"/>
              <a:gd name="connsiteY2" fmla="*/ 3770027 h 6858000"/>
              <a:gd name="connsiteX3" fmla="*/ 0 w 6100997"/>
              <a:gd name="connsiteY3" fmla="*/ 6858000 h 6858000"/>
              <a:gd name="connsiteX4" fmla="*/ 0 w 610099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0997" h="6858000">
                <a:moveTo>
                  <a:pt x="0" y="0"/>
                </a:moveTo>
                <a:lnTo>
                  <a:pt x="6100997" y="0"/>
                </a:lnTo>
                <a:lnTo>
                  <a:pt x="2743200" y="377002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660981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530628" y="5050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39"/>
          </p:nvPr>
        </p:nvSpPr>
        <p:spPr>
          <a:xfrm>
            <a:off x="4530628" y="1994097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6018122" y="5050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41"/>
          </p:nvPr>
        </p:nvSpPr>
        <p:spPr>
          <a:xfrm>
            <a:off x="6018122" y="1994097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42"/>
          </p:nvPr>
        </p:nvSpPr>
        <p:spPr>
          <a:xfrm>
            <a:off x="4530628" y="34832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43"/>
          </p:nvPr>
        </p:nvSpPr>
        <p:spPr>
          <a:xfrm>
            <a:off x="4530628" y="4973180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44"/>
          </p:nvPr>
        </p:nvSpPr>
        <p:spPr>
          <a:xfrm>
            <a:off x="6018122" y="34832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45"/>
          </p:nvPr>
        </p:nvSpPr>
        <p:spPr>
          <a:xfrm>
            <a:off x="6018122" y="4973180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46"/>
          </p:nvPr>
        </p:nvSpPr>
        <p:spPr>
          <a:xfrm>
            <a:off x="7508909" y="1994097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48"/>
          </p:nvPr>
        </p:nvSpPr>
        <p:spPr>
          <a:xfrm>
            <a:off x="7508909" y="34832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49"/>
          </p:nvPr>
        </p:nvSpPr>
        <p:spPr>
          <a:xfrm>
            <a:off x="7508909" y="4973180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50"/>
          </p:nvPr>
        </p:nvSpPr>
        <p:spPr>
          <a:xfrm>
            <a:off x="8991993" y="3483255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51"/>
          </p:nvPr>
        </p:nvSpPr>
        <p:spPr>
          <a:xfrm>
            <a:off x="8991993" y="4973180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52"/>
          </p:nvPr>
        </p:nvSpPr>
        <p:spPr>
          <a:xfrm>
            <a:off x="10465079" y="4973180"/>
            <a:ext cx="1438018" cy="1441622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078105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20183" y="277793"/>
            <a:ext cx="3367486" cy="309560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8671218" y="277793"/>
            <a:ext cx="3239602" cy="629662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220183" y="3478819"/>
            <a:ext cx="3367486" cy="309560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282499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4299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445033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918374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5392979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874280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8355581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9836882" y="642327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964299" y="2064166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445033" y="2064166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964299" y="3469600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2445037" y="3469600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964299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2433238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3922892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5410142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6874280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8360214" y="4897885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8355581" y="2064166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9839299" y="2064166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8360214" y="3469600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34"/>
          </p:nvPr>
        </p:nvSpPr>
        <p:spPr>
          <a:xfrm>
            <a:off x="9836882" y="3469600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35"/>
          </p:nvPr>
        </p:nvSpPr>
        <p:spPr>
          <a:xfrm>
            <a:off x="9836882" y="4897884"/>
            <a:ext cx="1406042" cy="134611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719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08038" y="1839913"/>
            <a:ext cx="4713287" cy="2211387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825478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7941" y="2061936"/>
            <a:ext cx="10889101" cy="479606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0687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69516" y="200541"/>
            <a:ext cx="4638674" cy="210402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69516" y="2395600"/>
            <a:ext cx="4638674" cy="210402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369516" y="4590659"/>
            <a:ext cx="4638674" cy="2104024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34621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67844" y="4565080"/>
            <a:ext cx="7451575" cy="21028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67845" y="180848"/>
            <a:ext cx="7451573" cy="21028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6063" y="2379876"/>
            <a:ext cx="3717196" cy="21028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380223" y="2379876"/>
            <a:ext cx="3640147" cy="21028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02203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024063"/>
            <a:ext cx="16589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024063"/>
            <a:ext cx="165893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431925"/>
            <a:ext cx="214947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363014" y="2528671"/>
            <a:ext cx="804986" cy="2506583"/>
          </a:xfrm>
          <a:prstGeom prst="rect">
            <a:avLst/>
          </a:prstGeom>
        </p:spPr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353998" y="2085171"/>
            <a:ext cx="1825195" cy="3228064"/>
          </a:xfrm>
          <a:prstGeom prst="rect">
            <a:avLst/>
          </a:prstGeom>
        </p:spPr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339918" y="2528345"/>
            <a:ext cx="940776" cy="249914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0949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2522538"/>
            <a:ext cx="173831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522538"/>
            <a:ext cx="1736725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3" y="2522538"/>
            <a:ext cx="1738312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1833099" y="3059326"/>
            <a:ext cx="1469247" cy="2623979"/>
          </a:xfrm>
          <a:prstGeom prst="rect">
            <a:avLst/>
          </a:prstGeom>
        </p:spPr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368073" y="3071282"/>
            <a:ext cx="1455853" cy="2623978"/>
          </a:xfrm>
          <a:prstGeom prst="rect">
            <a:avLst/>
          </a:prstGeom>
        </p:spPr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895491" y="3059326"/>
            <a:ext cx="1457572" cy="262397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618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2906" y="1419978"/>
            <a:ext cx="3846187" cy="5736696"/>
          </a:xfrm>
          <a:prstGeom prst="roundRect">
            <a:avLst>
              <a:gd name="adj" fmla="val 10036"/>
            </a:avLst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338" y="1985959"/>
            <a:ext cx="3493321" cy="4626713"/>
          </a:xfrm>
          <a:prstGeom prst="rect">
            <a:avLst/>
          </a:prstGeom>
        </p:spPr>
        <p:txBody>
          <a:bodyPr lIns="91413" tIns="45706" rIns="91413" bIns="45706"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165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02"/>
          <p:cNvGrpSpPr>
            <a:grpSpLocks/>
          </p:cNvGrpSpPr>
          <p:nvPr userDrawn="1"/>
        </p:nvGrpSpPr>
        <p:grpSpPr bwMode="auto">
          <a:xfrm rot="5400000">
            <a:off x="4141788" y="1465263"/>
            <a:ext cx="3908425" cy="5794375"/>
            <a:chOff x="0" y="0"/>
            <a:chExt cx="6591304" cy="9765730"/>
          </a:xfrm>
        </p:grpSpPr>
        <p:pic>
          <p:nvPicPr>
            <p:cNvPr id="4" name="Mini-iPad-B&amp;W-Mockup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591304" cy="9765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6" name="Shape 1101"/>
            <p:cNvSpPr/>
            <p:nvPr/>
          </p:nvSpPr>
          <p:spPr>
            <a:xfrm>
              <a:off x="358747" y="973897"/>
              <a:ext cx="5879165" cy="7804558"/>
            </a:xfrm>
            <a:prstGeom prst="rect">
              <a:avLst/>
            </a:prstGeom>
            <a:solidFill>
              <a:srgbClr val="606060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>
              <a:lvl1pPr defTabSz="584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584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584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584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5842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s-CO" altLang="es-CO" sz="4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784706" y="2622878"/>
            <a:ext cx="4641940" cy="348668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482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a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1798638"/>
            <a:ext cx="57785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373865" y="2270932"/>
            <a:ext cx="3283599" cy="1901032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1454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 noChangeAspect="1"/>
          </p:cNvGrpSpPr>
          <p:nvPr userDrawn="1"/>
        </p:nvGrpSpPr>
        <p:grpSpPr bwMode="auto">
          <a:xfrm>
            <a:off x="1882775" y="3525838"/>
            <a:ext cx="4676775" cy="3640137"/>
            <a:chOff x="2101597" y="594889"/>
            <a:chExt cx="4994398" cy="3886016"/>
          </a:xfrm>
        </p:grpSpPr>
        <p:pic>
          <p:nvPicPr>
            <p:cNvPr id="6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3"/>
            <p:cNvSpPr/>
            <p:nvPr/>
          </p:nvSpPr>
          <p:spPr>
            <a:xfrm>
              <a:off x="2908567" y="1313455"/>
              <a:ext cx="3309255" cy="2048928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s-CO" smtClean="0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5803900" y="3481388"/>
            <a:ext cx="4676775" cy="3640137"/>
            <a:chOff x="2101597" y="594889"/>
            <a:chExt cx="4994398" cy="3886016"/>
          </a:xfrm>
        </p:grpSpPr>
        <p:pic>
          <p:nvPicPr>
            <p:cNvPr id="9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"/>
            <p:cNvSpPr/>
            <p:nvPr/>
          </p:nvSpPr>
          <p:spPr>
            <a:xfrm>
              <a:off x="2908567" y="1313455"/>
              <a:ext cx="3309255" cy="2048928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s-CO" smtClean="0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11" name="Group 7"/>
          <p:cNvGrpSpPr>
            <a:grpSpLocks noChangeAspect="1"/>
          </p:cNvGrpSpPr>
          <p:nvPr userDrawn="1"/>
        </p:nvGrpSpPr>
        <p:grpSpPr bwMode="auto">
          <a:xfrm>
            <a:off x="3130550" y="2779713"/>
            <a:ext cx="5937250" cy="4619625"/>
            <a:chOff x="2101597" y="594889"/>
            <a:chExt cx="4994398" cy="3886016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597" y="594889"/>
              <a:ext cx="4994398" cy="3886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9"/>
            <p:cNvSpPr/>
            <p:nvPr/>
          </p:nvSpPr>
          <p:spPr>
            <a:xfrm>
              <a:off x="2908179" y="1313335"/>
              <a:ext cx="3310458" cy="2049840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defTabSz="1827213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s-CO" smtClean="0">
                <a:solidFill>
                  <a:srgbClr val="FFFFFF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089463" y="3630263"/>
            <a:ext cx="3934198" cy="2439868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651635" y="4194976"/>
            <a:ext cx="1328882" cy="192697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192633" y="4150525"/>
            <a:ext cx="1477168" cy="191960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367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59078" y="0"/>
            <a:ext cx="6832922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81352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247846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53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64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04215" y="2111656"/>
            <a:ext cx="4772025" cy="19653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27260" y="2111656"/>
            <a:ext cx="4772025" cy="1965325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60051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945698"/>
          </a:xfrm>
          <a:prstGeom prst="rect">
            <a:avLst/>
          </a:prstGeom>
        </p:spPr>
        <p:txBody>
          <a:bodyPr/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74533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  <p:sldLayoutId id="2147484065" r:id="rId16"/>
    <p:sldLayoutId id="2147484066" r:id="rId17"/>
    <p:sldLayoutId id="2147484067" r:id="rId18"/>
    <p:sldLayoutId id="2147484068" r:id="rId19"/>
    <p:sldLayoutId id="2147484069" r:id="rId20"/>
    <p:sldLayoutId id="2147484070" r:id="rId21"/>
    <p:sldLayoutId id="2147484071" r:id="rId22"/>
    <p:sldLayoutId id="2147484072" r:id="rId23"/>
    <p:sldLayoutId id="2147484073" r:id="rId24"/>
    <p:sldLayoutId id="2147484074" r:id="rId25"/>
    <p:sldLayoutId id="2147484075" r:id="rId26"/>
    <p:sldLayoutId id="2147484076" r:id="rId27"/>
    <p:sldLayoutId id="2147484077" r:id="rId28"/>
    <p:sldLayoutId id="2147484078" r:id="rId29"/>
    <p:sldLayoutId id="2147484079" r:id="rId30"/>
    <p:sldLayoutId id="2147484080" r:id="rId31"/>
    <p:sldLayoutId id="2147484081" r:id="rId32"/>
    <p:sldLayoutId id="2147484082" r:id="rId33"/>
    <p:sldLayoutId id="2147484083" r:id="rId34"/>
    <p:sldLayoutId id="2147484084" r:id="rId35"/>
    <p:sldLayoutId id="2147484085" r:id="rId36"/>
    <p:sldLayoutId id="2147484086" r:id="rId37"/>
    <p:sldLayoutId id="2147484087" r:id="rId38"/>
    <p:sldLayoutId id="2147484088" r:id="rId39"/>
    <p:sldLayoutId id="2147484089" r:id="rId40"/>
    <p:sldLayoutId id="2147484090" r:id="rId41"/>
    <p:sldLayoutId id="2147484091" r:id="rId42"/>
    <p:sldLayoutId id="2147484092" r:id="rId43"/>
    <p:sldLayoutId id="2147484093" r:id="rId44"/>
    <p:sldLayoutId id="2147484094" r:id="rId45"/>
    <p:sldLayoutId id="2147484095" r:id="rId46"/>
    <p:sldLayoutId id="2147484096" r:id="rId47"/>
    <p:sldLayoutId id="2147484097" r:id="rId48"/>
    <p:sldLayoutId id="2147484098" r:id="rId49"/>
    <p:sldLayoutId id="2147484099" r:id="rId50"/>
    <p:sldLayoutId id="2147484100" r:id="rId51"/>
    <p:sldLayoutId id="2147484101" r:id="rId52"/>
    <p:sldLayoutId id="2147484102" r:id="rId53"/>
    <p:sldLayoutId id="2147484103" r:id="rId54"/>
    <p:sldLayoutId id="2147484104" r:id="rId55"/>
    <p:sldLayoutId id="2147484105" r:id="rId56"/>
    <p:sldLayoutId id="2147484106" r:id="rId57"/>
    <p:sldLayoutId id="2147484107" r:id="rId58"/>
    <p:sldLayoutId id="2147484108" r:id="rId59"/>
    <p:sldLayoutId id="2147484109" r:id="rId60"/>
    <p:sldLayoutId id="2147484110" r:id="rId61"/>
    <p:sldLayoutId id="2147484111" r:id="rId62"/>
    <p:sldLayoutId id="2147484115" r:id="rId63"/>
    <p:sldLayoutId id="2147484116" r:id="rId64"/>
    <p:sldLayoutId id="2147484117" r:id="rId65"/>
    <p:sldLayoutId id="2147484118" r:id="rId66"/>
    <p:sldLayoutId id="2147484119" r:id="rId67"/>
    <p:sldLayoutId id="2147484120" r:id="rId68"/>
    <p:sldLayoutId id="2147484112" r:id="rId69"/>
    <p:sldLayoutId id="2147484113" r:id="rId70"/>
    <p:sldLayoutId id="2147484114" r:id="rId7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MS PGothic" panose="020B060007020508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Relationship Id="rId4" Type="http://schemas.openxmlformats.org/officeDocument/2006/relationships/chart" Target="../charts/char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99"/>
          <a:stretch/>
        </p:blipFill>
        <p:spPr bwMode="auto">
          <a:xfrm>
            <a:off x="0" y="0"/>
            <a:ext cx="12192001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2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CO" smtClean="0">
              <a:solidFill>
                <a:srgbClr val="FFFFFF"/>
              </a:solidFill>
            </a:endParaRPr>
          </a:p>
        </p:txBody>
      </p:sp>
      <p:sp>
        <p:nvSpPr>
          <p:cNvPr id="19" name="Paralelogramo 18"/>
          <p:cNvSpPr/>
          <p:nvPr/>
        </p:nvSpPr>
        <p:spPr>
          <a:xfrm flipH="1">
            <a:off x="0" y="0"/>
            <a:ext cx="7962900" cy="6858000"/>
          </a:xfrm>
          <a:prstGeom prst="parallelogram">
            <a:avLst>
              <a:gd name="adj" fmla="val 56638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"/>
          <p:cNvSpPr txBox="1"/>
          <p:nvPr/>
        </p:nvSpPr>
        <p:spPr>
          <a:xfrm>
            <a:off x="1568450" y="2525713"/>
            <a:ext cx="8175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4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Perspectiva del mercado de capitales desde la óptica de la FDN</a:t>
            </a:r>
            <a:endParaRPr lang="id-ID" sz="44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4462463" y="5156200"/>
            <a:ext cx="55276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spc="3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Simposio del mercado de Capitales</a:t>
            </a:r>
            <a:endParaRPr lang="id-ID" sz="1600" spc="300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spc="3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Clemente del Valle</a:t>
            </a:r>
            <a:endParaRPr lang="id-ID" sz="1600" spc="300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2823634" y="812800"/>
            <a:ext cx="7552266" cy="5316539"/>
            <a:chOff x="2302747" y="1123188"/>
            <a:chExt cx="7552637" cy="4611625"/>
          </a:xfrm>
        </p:grpSpPr>
        <p:cxnSp>
          <p:nvCxnSpPr>
            <p:cNvPr id="23" name="Straight Connector 9"/>
            <p:cNvCxnSpPr/>
            <p:nvPr/>
          </p:nvCxnSpPr>
          <p:spPr>
            <a:xfrm>
              <a:off x="2336615" y="1152565"/>
              <a:ext cx="7518769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"/>
            <p:cNvCxnSpPr/>
            <p:nvPr/>
          </p:nvCxnSpPr>
          <p:spPr>
            <a:xfrm>
              <a:off x="2302747" y="5705436"/>
              <a:ext cx="7518769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2"/>
            <p:cNvCxnSpPr/>
            <p:nvPr/>
          </p:nvCxnSpPr>
          <p:spPr>
            <a:xfrm flipV="1">
              <a:off x="9855384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3"/>
            <p:cNvCxnSpPr/>
            <p:nvPr/>
          </p:nvCxnSpPr>
          <p:spPr>
            <a:xfrm flipV="1">
              <a:off x="2336615" y="4582250"/>
              <a:ext cx="0" cy="1152563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/>
            <p:cNvCxnSpPr/>
            <p:nvPr/>
          </p:nvCxnSpPr>
          <p:spPr>
            <a:xfrm flipV="1">
              <a:off x="2336615" y="1123188"/>
              <a:ext cx="0" cy="172126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1306513"/>
            <a:ext cx="20859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3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aralelogramo 56"/>
          <p:cNvSpPr/>
          <p:nvPr/>
        </p:nvSpPr>
        <p:spPr>
          <a:xfrm>
            <a:off x="-1279703" y="-7343"/>
            <a:ext cx="3327275" cy="6946900"/>
          </a:xfrm>
          <a:prstGeom prst="parallelogram">
            <a:avLst>
              <a:gd name="adj" fmla="val 60631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1322213" y="3005193"/>
            <a:ext cx="412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 smtClean="0">
                <a:latin typeface="Tw Cen MT" panose="020B0602020104020603" pitchFamily="34" charset="0"/>
              </a:rPr>
              <a:t>Distribución portafolio de Inversión </a:t>
            </a:r>
          </a:p>
        </p:txBody>
      </p:sp>
      <p:sp>
        <p:nvSpPr>
          <p:cNvPr id="33" name="Rectángulo 105"/>
          <p:cNvSpPr>
            <a:spLocks noChangeArrowheads="1"/>
          </p:cNvSpPr>
          <p:nvPr/>
        </p:nvSpPr>
        <p:spPr bwMode="auto">
          <a:xfrm>
            <a:off x="175659" y="6416537"/>
            <a:ext cx="609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000" dirty="0">
                <a:latin typeface="Tw Cen MT" panose="020B0602020104020603" pitchFamily="34" charset="0"/>
              </a:rPr>
              <a:t>Fuente: </a:t>
            </a:r>
            <a:r>
              <a:rPr lang="es-CO" altLang="es-CO" sz="1000" dirty="0" smtClean="0">
                <a:latin typeface="Tw Cen MT" panose="020B0602020104020603" pitchFamily="34" charset="0"/>
              </a:rPr>
              <a:t>CONSAR</a:t>
            </a:r>
            <a:endParaRPr lang="es-CO" altLang="es-CO" sz="1000" dirty="0">
              <a:latin typeface="Tw Cen MT" panose="020B0602020104020603" pitchFamily="34" charset="0"/>
            </a:endParaRPr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1288509" y="1568836"/>
            <a:ext cx="4788567" cy="126188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CO" sz="1400" dirty="0" smtClean="0">
                <a:latin typeface="Tw Cen MT" panose="020B0602020104020603" pitchFamily="34" charset="0"/>
              </a:rPr>
              <a:t>Instrumentos estructurados + Fibras pasaron de representar el 1,2% del portafolio en 2009 a 6,6% en 2017.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es-ES" altLang="es-CO" sz="1000" dirty="0" smtClean="0">
              <a:latin typeface="Tw Cen MT" panose="020B0602020104020603" pitchFamily="34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CO" sz="1400" dirty="0" smtClean="0">
                <a:latin typeface="Tw Cen MT" panose="020B0602020104020603" pitchFamily="34" charset="0"/>
              </a:rPr>
              <a:t>En 2016 </a:t>
            </a:r>
            <a:r>
              <a:rPr lang="es-ES" altLang="es-CO" sz="1400" dirty="0" err="1">
                <a:latin typeface="Tw Cen MT" panose="020B0602020104020603" pitchFamily="34" charset="0"/>
              </a:rPr>
              <a:t>CKDs</a:t>
            </a:r>
            <a:r>
              <a:rPr lang="es-ES" altLang="es-CO" sz="1400" dirty="0">
                <a:latin typeface="Tw Cen MT" panose="020B0602020104020603" pitchFamily="34" charset="0"/>
              </a:rPr>
              <a:t> representaron el 4,4% del </a:t>
            </a:r>
            <a:r>
              <a:rPr lang="es-ES" altLang="es-CO" sz="1400" dirty="0" smtClean="0">
                <a:latin typeface="Tw Cen MT" panose="020B0602020104020603" pitchFamily="34" charset="0"/>
              </a:rPr>
              <a:t>portafolio de las Afores.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es-ES" altLang="es-CO" sz="1000" dirty="0" smtClean="0">
              <a:latin typeface="Tw Cen MT" panose="020B0602020104020603" pitchFamily="34" charset="0"/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604236"/>
              </p:ext>
            </p:extLst>
          </p:nvPr>
        </p:nvGraphicFramePr>
        <p:xfrm>
          <a:off x="716581" y="3452695"/>
          <a:ext cx="5564919" cy="283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ángulo 1"/>
          <p:cNvSpPr/>
          <p:nvPr/>
        </p:nvSpPr>
        <p:spPr>
          <a:xfrm>
            <a:off x="1046698" y="3229897"/>
            <a:ext cx="45212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altLang="es-CO" sz="1100" dirty="0" smtClean="0">
                <a:latin typeface="Tw Cen MT" panose="020B0602020104020603" pitchFamily="34" charset="0"/>
              </a:rPr>
              <a:t>Total a </a:t>
            </a:r>
            <a:r>
              <a:rPr lang="es-ES" altLang="es-CO" sz="1100" dirty="0">
                <a:latin typeface="Tw Cen MT" panose="020B0602020104020603" pitchFamily="34" charset="0"/>
              </a:rPr>
              <a:t>junio de 2017: USD 167.000 </a:t>
            </a:r>
            <a:r>
              <a:rPr lang="es-ES" altLang="es-CO" sz="1100" dirty="0" smtClean="0">
                <a:latin typeface="Tw Cen MT" panose="020B0602020104020603" pitchFamily="34" charset="0"/>
              </a:rPr>
              <a:t>millones</a:t>
            </a:r>
            <a:endParaRPr lang="es-ES" altLang="es-CO" sz="1100" dirty="0">
              <a:latin typeface="Tw Cen MT" panose="020B0602020104020603" pitchFamily="34" charset="0"/>
            </a:endParaRPr>
          </a:p>
        </p:txBody>
      </p:sp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728192"/>
              </p:ext>
            </p:extLst>
          </p:nvPr>
        </p:nvGraphicFramePr>
        <p:xfrm>
          <a:off x="6603215" y="3294892"/>
          <a:ext cx="5026277" cy="3043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7320408" y="3031502"/>
            <a:ext cx="412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 smtClean="0">
                <a:latin typeface="Tw Cen MT" panose="020B0602020104020603" pitchFamily="34" charset="0"/>
              </a:rPr>
              <a:t>Distribución </a:t>
            </a:r>
            <a:r>
              <a:rPr lang="es-CO" sz="1200" b="1" dirty="0" smtClean="0">
                <a:latin typeface="Tw Cen MT" panose="020B0602020104020603" pitchFamily="34" charset="0"/>
              </a:rPr>
              <a:t>monto emitido de </a:t>
            </a:r>
            <a:r>
              <a:rPr lang="es-CO" sz="1200" b="1" dirty="0" err="1" smtClean="0">
                <a:latin typeface="Tw Cen MT" panose="020B0602020104020603" pitchFamily="34" charset="0"/>
              </a:rPr>
              <a:t>CKDs</a:t>
            </a:r>
            <a:r>
              <a:rPr lang="es-CO" sz="1200" b="1" dirty="0" smtClean="0">
                <a:latin typeface="Tw Cen MT" panose="020B0602020104020603" pitchFamily="34" charset="0"/>
              </a:rPr>
              <a:t> por sector</a:t>
            </a:r>
            <a:endParaRPr lang="es-CO" sz="1200" b="1" dirty="0" smtClean="0">
              <a:latin typeface="Tw Cen MT" panose="020B0602020104020603" pitchFamily="34" charset="0"/>
            </a:endParaRPr>
          </a:p>
        </p:txBody>
      </p:sp>
      <p:sp>
        <p:nvSpPr>
          <p:cNvPr id="26" name="Rectángulo 105"/>
          <p:cNvSpPr>
            <a:spLocks noChangeArrowheads="1"/>
          </p:cNvSpPr>
          <p:nvPr/>
        </p:nvSpPr>
        <p:spPr bwMode="auto">
          <a:xfrm>
            <a:off x="6170535" y="6376699"/>
            <a:ext cx="609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000" dirty="0">
                <a:latin typeface="Tw Cen MT" panose="020B0602020104020603" pitchFamily="34" charset="0"/>
              </a:rPr>
              <a:t>Fuente: </a:t>
            </a:r>
            <a:r>
              <a:rPr lang="es-CO" altLang="es-CO" sz="1000" dirty="0" smtClean="0">
                <a:latin typeface="Tw Cen MT" panose="020B0602020104020603" pitchFamily="34" charset="0"/>
              </a:rPr>
              <a:t>CONSAR</a:t>
            </a:r>
            <a:endParaRPr lang="es-CO" altLang="es-CO" sz="1000" dirty="0">
              <a:latin typeface="Tw Cen MT" panose="020B0602020104020603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587499" y="313818"/>
            <a:ext cx="9948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altLang="es-CO" sz="2400" b="1" dirty="0">
                <a:latin typeface="Century Gothic" panose="020B0502020202020204" pitchFamily="34" charset="0"/>
              </a:rPr>
              <a:t>Creciente apetito por instrumentos alternativos de inversión para diversificar su </a:t>
            </a:r>
            <a:r>
              <a:rPr lang="es-CO" altLang="es-CO" sz="2400" b="1" dirty="0">
                <a:latin typeface="Century Gothic" panose="020B0502020202020204" pitchFamily="34" charset="0"/>
              </a:rPr>
              <a:t>portafolio e interés por la infraestructura </a:t>
            </a:r>
            <a:endParaRPr lang="es-CO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969001" y="1568836"/>
            <a:ext cx="55670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144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CO" sz="1400" dirty="0">
                <a:latin typeface="Tw Cen MT" panose="020B0602020104020603" pitchFamily="34" charset="0"/>
              </a:rPr>
              <a:t>Deuda privada pasó de 0,8% en 2009 a 3,2% en </a:t>
            </a:r>
            <a:r>
              <a:rPr lang="es-ES" altLang="es-CO" sz="1400" dirty="0" smtClean="0">
                <a:latin typeface="Tw Cen MT" panose="020B0602020104020603" pitchFamily="34" charset="0"/>
              </a:rPr>
              <a:t>2017</a:t>
            </a:r>
          </a:p>
          <a:p>
            <a:pPr marL="1028700" lvl="1" algn="just" eaLnBrk="1" hangingPunct="1">
              <a:defRPr/>
            </a:pPr>
            <a:r>
              <a:rPr lang="es-ES" altLang="es-CO" sz="1400" dirty="0" smtClean="0">
                <a:latin typeface="Tw Cen MT" panose="020B0602020104020603" pitchFamily="34" charset="0"/>
              </a:rPr>
              <a:t> </a:t>
            </a:r>
          </a:p>
          <a:p>
            <a:pPr marL="1314450" lvl="1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CO" sz="1400" dirty="0" smtClean="0">
                <a:latin typeface="Tw Cen MT" panose="020B0602020104020603" pitchFamily="34" charset="0"/>
              </a:rPr>
              <a:t>A través de </a:t>
            </a:r>
            <a:r>
              <a:rPr lang="es-ES" altLang="es-CO" sz="1400" dirty="0" err="1" smtClean="0">
                <a:latin typeface="Tw Cen MT" panose="020B0602020104020603" pitchFamily="34" charset="0"/>
              </a:rPr>
              <a:t>CKDs</a:t>
            </a:r>
            <a:r>
              <a:rPr lang="es-ES" altLang="es-CO" sz="1400" dirty="0" smtClean="0">
                <a:latin typeface="Tw Cen MT" panose="020B0602020104020603" pitchFamily="34" charset="0"/>
              </a:rPr>
              <a:t> el monto emitido creció más de 6 veces entre 2009 y 2015</a:t>
            </a:r>
            <a:endParaRPr lang="es-ES" altLang="es-CO" sz="1400" dirty="0">
              <a:latin typeface="Tw Cen MT" panose="020B0602020104020603" pitchFamily="34" charset="0"/>
            </a:endParaRPr>
          </a:p>
        </p:txBody>
      </p:sp>
      <p:grpSp>
        <p:nvGrpSpPr>
          <p:cNvPr id="41" name="Grupo 40"/>
          <p:cNvGrpSpPr/>
          <p:nvPr/>
        </p:nvGrpSpPr>
        <p:grpSpPr>
          <a:xfrm>
            <a:off x="7560967" y="4270922"/>
            <a:ext cx="554333" cy="539563"/>
            <a:chOff x="6478307" y="2105224"/>
            <a:chExt cx="626065" cy="678997"/>
          </a:xfrm>
        </p:grpSpPr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6478307" y="2105224"/>
              <a:ext cx="626065" cy="6248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chemeClr val="bg1"/>
                  </a:solidFill>
                  <a:latin typeface="Tw Cen MT" charset="0"/>
                  <a:ea typeface="Tw Cen MT" charset="0"/>
                  <a:cs typeface="Tw Cen MT" charset="0"/>
                </a:rPr>
                <a:t>79%</a:t>
              </a:r>
              <a:endParaRPr lang="en-US" sz="1200" b="1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endParaRPr>
            </a:p>
          </p:txBody>
        </p:sp>
        <p:sp>
          <p:nvSpPr>
            <p:cNvPr id="44" name="Freeform 6"/>
            <p:cNvSpPr>
              <a:spLocks/>
            </p:cNvSpPr>
            <p:nvPr/>
          </p:nvSpPr>
          <p:spPr bwMode="auto">
            <a:xfrm rot="10800000">
              <a:off x="6570187" y="2563108"/>
              <a:ext cx="442305" cy="221113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cxnSp>
        <p:nvCxnSpPr>
          <p:cNvPr id="10" name="Conector angular 9"/>
          <p:cNvCxnSpPr/>
          <p:nvPr/>
        </p:nvCxnSpPr>
        <p:spPr>
          <a:xfrm rot="5400000" flipH="1" flipV="1">
            <a:off x="7453921" y="5146802"/>
            <a:ext cx="612000" cy="151957"/>
          </a:xfrm>
          <a:prstGeom prst="bentConnector3">
            <a:avLst>
              <a:gd name="adj1" fmla="val -395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upo 45"/>
          <p:cNvGrpSpPr/>
          <p:nvPr/>
        </p:nvGrpSpPr>
        <p:grpSpPr>
          <a:xfrm>
            <a:off x="11357529" y="3452855"/>
            <a:ext cx="554333" cy="539563"/>
            <a:chOff x="6478307" y="2105224"/>
            <a:chExt cx="626065" cy="678997"/>
          </a:xfrm>
        </p:grpSpPr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6478307" y="2105224"/>
              <a:ext cx="626065" cy="6248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smtClean="0">
                  <a:solidFill>
                    <a:schemeClr val="bg1"/>
                  </a:solidFill>
                  <a:latin typeface="Tw Cen MT" charset="0"/>
                  <a:ea typeface="Tw Cen MT" charset="0"/>
                  <a:cs typeface="Tw Cen MT" charset="0"/>
                </a:rPr>
                <a:t>63</a:t>
              </a:r>
              <a:r>
                <a:rPr lang="en-US" sz="1200" b="1" dirty="0" smtClean="0">
                  <a:solidFill>
                    <a:schemeClr val="bg1"/>
                  </a:solidFill>
                  <a:latin typeface="Tw Cen MT" charset="0"/>
                  <a:ea typeface="Tw Cen MT" charset="0"/>
                  <a:cs typeface="Tw Cen MT" charset="0"/>
                </a:rPr>
                <a:t>%</a:t>
              </a:r>
              <a:endParaRPr lang="en-US" sz="1200" b="1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endParaRPr>
            </a:p>
          </p:txBody>
        </p:sp>
        <p:sp>
          <p:nvSpPr>
            <p:cNvPr id="48" name="Freeform 6"/>
            <p:cNvSpPr>
              <a:spLocks/>
            </p:cNvSpPr>
            <p:nvPr/>
          </p:nvSpPr>
          <p:spPr bwMode="auto">
            <a:xfrm rot="10800000">
              <a:off x="6570187" y="2563108"/>
              <a:ext cx="442305" cy="221113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cxnSp>
        <p:nvCxnSpPr>
          <p:cNvPr id="49" name="Conector angular 48"/>
          <p:cNvCxnSpPr/>
          <p:nvPr/>
        </p:nvCxnSpPr>
        <p:spPr>
          <a:xfrm rot="5400000" flipH="1" flipV="1">
            <a:off x="11020462" y="4397313"/>
            <a:ext cx="936000" cy="288000"/>
          </a:xfrm>
          <a:prstGeom prst="bentConnector3">
            <a:avLst>
              <a:gd name="adj1" fmla="val -395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o 50"/>
          <p:cNvGrpSpPr/>
          <p:nvPr/>
        </p:nvGrpSpPr>
        <p:grpSpPr>
          <a:xfrm>
            <a:off x="7097263" y="6216898"/>
            <a:ext cx="108000" cy="108000"/>
            <a:chOff x="6478307" y="2105224"/>
            <a:chExt cx="626065" cy="678997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6478307" y="2105224"/>
              <a:ext cx="626065" cy="6248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endParaRPr>
            </a:p>
          </p:txBody>
        </p:sp>
        <p:sp>
          <p:nvSpPr>
            <p:cNvPr id="53" name="Freeform 6"/>
            <p:cNvSpPr>
              <a:spLocks/>
            </p:cNvSpPr>
            <p:nvPr/>
          </p:nvSpPr>
          <p:spPr bwMode="auto">
            <a:xfrm rot="10800000">
              <a:off x="6570187" y="2563108"/>
              <a:ext cx="442305" cy="221113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sp>
        <p:nvSpPr>
          <p:cNvPr id="27" name="Rectángulo 26"/>
          <p:cNvSpPr/>
          <p:nvPr/>
        </p:nvSpPr>
        <p:spPr>
          <a:xfrm>
            <a:off x="7183919" y="6125022"/>
            <a:ext cx="148951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 smtClean="0">
                <a:solidFill>
                  <a:srgbClr val="8D8D8D"/>
                </a:solidFill>
                <a:latin typeface="+mj-lt"/>
              </a:rPr>
              <a:t>% Infra / monto emitido</a:t>
            </a:r>
            <a:endParaRPr lang="es-CO" sz="1050" dirty="0">
              <a:solidFill>
                <a:srgbClr val="8D8D8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21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aralelogramo 24"/>
          <p:cNvSpPr/>
          <p:nvPr/>
        </p:nvSpPr>
        <p:spPr>
          <a:xfrm flipH="1">
            <a:off x="8639964" y="0"/>
            <a:ext cx="5079999" cy="6858000"/>
          </a:xfrm>
          <a:prstGeom prst="parallelogram">
            <a:avLst>
              <a:gd name="adj" fmla="val 66738"/>
            </a:avLst>
          </a:prstGeom>
          <a:solidFill>
            <a:srgbClr val="34C6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0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271718" y="4522308"/>
            <a:ext cx="54122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Inicialmente los fondos de pensiones fueron los primeros jugadores en participar en la financiación de infraestructura vía emisiones de bonos.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Teniendo en cuenta la experiencia de los fondos de pensiones, las seguradoras comenzaron a incluir esta clase de activos en su portafolio, hasta convertirse en el principal comprador de los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bonos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Compañías de seguros han aumentado su inversión en créditos sindicados en los últimos años.</a:t>
            </a: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90985" y="4543275"/>
            <a:ext cx="52691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Mas del 60%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las inversiones en carreteras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han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sido financiadas por emisiones de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bonos, lo que equivale a casi USD $4.000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millones en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esta clase de instrumentos.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Estas emisiones fueron posibles por la participación de los </a:t>
            </a:r>
            <a:r>
              <a:rPr lang="es-CO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molnoliners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que garantizaban el 100% de la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emisión.</a:t>
            </a: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El 100% de estas emisiones se hizo en moneda local a plazos de hasta 20 y 30 años.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099279"/>
              </p:ext>
            </p:extLst>
          </p:nvPr>
        </p:nvGraphicFramePr>
        <p:xfrm>
          <a:off x="6480298" y="1586180"/>
          <a:ext cx="4816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ángulo 6"/>
          <p:cNvSpPr>
            <a:spLocks noChangeArrowheads="1"/>
          </p:cNvSpPr>
          <p:nvPr/>
        </p:nvSpPr>
        <p:spPr bwMode="auto">
          <a:xfrm>
            <a:off x="2555968" y="4198575"/>
            <a:ext cx="36787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Tw Cen MT" charset="0"/>
                <a:cs typeface="Tw Cen MT" charset="0"/>
              </a:rPr>
              <a:t> Fuente: </a:t>
            </a:r>
            <a:r>
              <a:rPr lang="es-ES" altLang="es-CO" sz="1100" dirty="0" smtClean="0">
                <a:latin typeface="Tw Cen MT" panose="020B0602020104020603" pitchFamily="34" charset="0"/>
              </a:rPr>
              <a:t>CAF y </a:t>
            </a:r>
            <a:r>
              <a:rPr lang="es-ES" altLang="es-CO" sz="1100" dirty="0" err="1" smtClean="0">
                <a:latin typeface="Tw Cen MT" panose="020B0602020104020603" pitchFamily="34" charset="0"/>
              </a:rPr>
              <a:t>COPSA</a:t>
            </a:r>
            <a:endParaRPr lang="es-CO" sz="1100" dirty="0">
              <a:latin typeface="Tw Cen MT" panose="020B0602020104020603" pitchFamily="34" charset="0"/>
            </a:endParaRPr>
          </a:p>
        </p:txBody>
      </p:sp>
      <p:sp>
        <p:nvSpPr>
          <p:cNvPr id="19" name="Rectángulo 6"/>
          <p:cNvSpPr>
            <a:spLocks noChangeArrowheads="1"/>
          </p:cNvSpPr>
          <p:nvPr/>
        </p:nvSpPr>
        <p:spPr bwMode="auto">
          <a:xfrm>
            <a:off x="8469985" y="4187137"/>
            <a:ext cx="36787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Tw Cen MT" charset="0"/>
                <a:cs typeface="Tw Cen MT" charset="0"/>
              </a:rPr>
              <a:t> Fuente: </a:t>
            </a:r>
            <a:r>
              <a:rPr lang="es-ES" altLang="es-CO" sz="1100" dirty="0" err="1" smtClean="0">
                <a:latin typeface="Tw Cen MT" panose="020B0602020104020603" pitchFamily="34" charset="0"/>
              </a:rPr>
              <a:t>Citi</a:t>
            </a:r>
            <a:endParaRPr lang="es-CO" sz="1100" dirty="0">
              <a:latin typeface="Tw Cen MT" panose="020B0602020104020603" pitchFamily="34" charset="0"/>
            </a:endParaRPr>
          </a:p>
        </p:txBody>
      </p:sp>
      <p:graphicFrame>
        <p:nvGraphicFramePr>
          <p:cNvPr id="21" name="Gráfic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6923034"/>
              </p:ext>
            </p:extLst>
          </p:nvPr>
        </p:nvGraphicFramePr>
        <p:xfrm>
          <a:off x="858463" y="1806280"/>
          <a:ext cx="4572000" cy="247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085389" y="1488957"/>
            <a:ext cx="4129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latin typeface="Tw Cen MT" panose="020B0602020104020603" pitchFamily="34" charset="0"/>
              </a:rPr>
              <a:t>Tipos de Financiamiento Concesiones Chile  1998 – 2009</a:t>
            </a:r>
          </a:p>
          <a:p>
            <a:pPr algn="ctr"/>
            <a:r>
              <a:rPr lang="es-CO" sz="1200" b="1" dirty="0">
                <a:latin typeface="Tw Cen MT" panose="020B0602020104020603" pitchFamily="34" charset="0"/>
              </a:rPr>
              <a:t>Millones de UF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692442" y="1461733"/>
            <a:ext cx="412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>
                <a:latin typeface="Tw Cen MT" panose="020B0602020104020603" pitchFamily="34" charset="0"/>
              </a:rPr>
              <a:t>Tipo de Inversionistas en Bonos de Infraestructura Chile</a:t>
            </a: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251734" y="137240"/>
            <a:ext cx="9412966" cy="116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4400" b="1" dirty="0" smtClean="0">
                <a:solidFill>
                  <a:srgbClr val="32C239"/>
                </a:solidFill>
                <a:latin typeface="Century Gothic" panose="020B0502020202020204" pitchFamily="34" charset="0"/>
              </a:rPr>
              <a:t>Chile</a:t>
            </a:r>
          </a:p>
          <a:p>
            <a:pPr eaLnBrk="1" hangingPunct="1">
              <a:lnSpc>
                <a:spcPts val="3140"/>
              </a:lnSpc>
            </a:pPr>
            <a:r>
              <a:rPr lang="es-ES_tradnl" altLang="es-CO" sz="3200" b="1" dirty="0" smtClean="0">
                <a:latin typeface="Century Gothic" panose="020B0502020202020204" pitchFamily="34" charset="0"/>
              </a:rPr>
              <a:t>Instrumentos para </a:t>
            </a:r>
            <a:r>
              <a:rPr lang="es-ES_tradnl" altLang="es-CO" sz="3200" b="1" dirty="0" smtClean="0">
                <a:latin typeface="Century Gothic" panose="020B0502020202020204" pitchFamily="34" charset="0"/>
              </a:rPr>
              <a:t>financiar infraestructura</a:t>
            </a:r>
            <a:endParaRPr lang="id-ID" altLang="es-CO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2594"/>
          <a:stretch/>
        </p:blipFill>
        <p:spPr>
          <a:xfrm>
            <a:off x="0" y="0"/>
            <a:ext cx="2953254" cy="6858000"/>
          </a:xfrm>
          <a:prstGeom prst="rect">
            <a:avLst/>
          </a:prstGeom>
        </p:spPr>
      </p:pic>
      <p:sp>
        <p:nvSpPr>
          <p:cNvPr id="61" name="Paralelogramo 60"/>
          <p:cNvSpPr/>
          <p:nvPr/>
        </p:nvSpPr>
        <p:spPr>
          <a:xfrm>
            <a:off x="0" y="-88900"/>
            <a:ext cx="2679700" cy="6946900"/>
          </a:xfrm>
          <a:prstGeom prst="parallelogram">
            <a:avLst>
              <a:gd name="adj" fmla="val 59772"/>
            </a:avLst>
          </a:prstGeom>
          <a:solidFill>
            <a:srgbClr val="46A3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8978540" y="1655539"/>
            <a:ext cx="1225714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CO" b="1" dirty="0">
                <a:latin typeface="Century Gothic" panose="020B0502020202020204" pitchFamily="34" charset="0"/>
              </a:rPr>
              <a:t>México</a:t>
            </a:r>
          </a:p>
        </p:txBody>
      </p:sp>
      <p:sp>
        <p:nvSpPr>
          <p:cNvPr id="19" name="Rectángulo 105"/>
          <p:cNvSpPr>
            <a:spLocks noChangeArrowheads="1"/>
          </p:cNvSpPr>
          <p:nvPr/>
        </p:nvSpPr>
        <p:spPr bwMode="auto">
          <a:xfrm>
            <a:off x="6485075" y="5602364"/>
            <a:ext cx="6096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000" dirty="0">
                <a:latin typeface="Tw Cen MT" panose="020B0602020104020603" pitchFamily="34" charset="0"/>
              </a:rPr>
              <a:t>Fuente: </a:t>
            </a:r>
            <a:r>
              <a:rPr lang="es-CO" sz="1000" dirty="0">
                <a:latin typeface="Tw Cen MT" panose="020B0602020104020603" pitchFamily="34" charset="0"/>
              </a:rPr>
              <a:t>Comisión Nacional de Seguros y Fianzas y </a:t>
            </a:r>
            <a:r>
              <a:rPr lang="es-CO" sz="1000" dirty="0" err="1">
                <a:latin typeface="Tw Cen MT" panose="020B0602020104020603" pitchFamily="34" charset="0"/>
              </a:rPr>
              <a:t>Fitch</a:t>
            </a:r>
            <a:endParaRPr lang="es-CO" altLang="es-CO" sz="1000" dirty="0">
              <a:latin typeface="Tw Cen MT" panose="020B0602020104020603" pitchFamily="34" charset="0"/>
            </a:endParaRPr>
          </a:p>
        </p:txBody>
      </p:sp>
      <p:graphicFrame>
        <p:nvGraphicFramePr>
          <p:cNvPr id="20" name="Gráfico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882941"/>
              </p:ext>
            </p:extLst>
          </p:nvPr>
        </p:nvGraphicFramePr>
        <p:xfrm>
          <a:off x="7347276" y="2641723"/>
          <a:ext cx="436617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ángulo 20"/>
          <p:cNvSpPr/>
          <p:nvPr/>
        </p:nvSpPr>
        <p:spPr>
          <a:xfrm>
            <a:off x="7437242" y="2108553"/>
            <a:ext cx="412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 smtClean="0">
                <a:latin typeface="Tw Cen MT" panose="020B0602020104020603" pitchFamily="34" charset="0"/>
              </a:rPr>
              <a:t>Participación de mercado por AFORE - 2017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217565" y="6240831"/>
            <a:ext cx="597337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altLang="es-CO" sz="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ea typeface="Arial" charset="0"/>
                <a:cs typeface="Helvetica" panose="020B0604020202020204" pitchFamily="34" charset="0"/>
              </a:rPr>
              <a:t>*Trabajadores que están próximos a realizar retiros totales por pensión o negativa de pensión </a:t>
            </a:r>
            <a:endParaRPr lang="es-CO" sz="900" dirty="0">
              <a:solidFill>
                <a:schemeClr val="tx1">
                  <a:lumMod val="75000"/>
                  <a:lumOff val="25000"/>
                </a:schemeClr>
              </a:solidFill>
              <a:latin typeface="Tw Cen MT" panose="020B0602020104020603" pitchFamily="34" charset="0"/>
              <a:ea typeface="Arial" charset="0"/>
              <a:cs typeface="Helvetica" panose="020B0604020202020204" pitchFamily="34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088594" y="1668800"/>
            <a:ext cx="905037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ES" altLang="es-CO" b="1" dirty="0">
                <a:latin typeface="Century Gothic" panose="020B0502020202020204" pitchFamily="34" charset="0"/>
              </a:rPr>
              <a:t>Chile </a:t>
            </a:r>
          </a:p>
        </p:txBody>
      </p:sp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563093"/>
              </p:ext>
            </p:extLst>
          </p:nvPr>
        </p:nvGraphicFramePr>
        <p:xfrm>
          <a:off x="1880616" y="2591722"/>
          <a:ext cx="5027127" cy="295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Rectángulo 6"/>
          <p:cNvSpPr>
            <a:spLocks noChangeArrowheads="1"/>
          </p:cNvSpPr>
          <p:nvPr/>
        </p:nvSpPr>
        <p:spPr bwMode="auto">
          <a:xfrm>
            <a:off x="2740990" y="5579890"/>
            <a:ext cx="3678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n-US" altLang="es-CO" sz="1000" dirty="0">
                <a:latin typeface="Tw Cen MT" panose="020B0602020104020603" pitchFamily="34" charset="0"/>
              </a:rPr>
              <a:t>Fuente: </a:t>
            </a:r>
            <a:r>
              <a:rPr lang="es-ES" altLang="es-CO" sz="1000" dirty="0">
                <a:latin typeface="Tw Cen MT" panose="020B0602020104020603" pitchFamily="34" charset="0"/>
              </a:rPr>
              <a:t>Superintendencia de Pensiones Chile</a:t>
            </a:r>
            <a:endParaRPr lang="es-CO" sz="1000" dirty="0">
              <a:latin typeface="Tw Cen MT" panose="020B0602020104020603" pitchFamily="34" charset="0"/>
            </a:endParaRP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720936" y="885069"/>
            <a:ext cx="661987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900" b="1" dirty="0">
                <a:solidFill>
                  <a:srgbClr val="29506F"/>
                </a:solidFill>
                <a:latin typeface="Century Gothic" panose="020B0502020202020204" pitchFamily="34" charset="0"/>
              </a:rPr>
              <a:t>Mayor base de inversionistas</a:t>
            </a:r>
            <a:endParaRPr lang="es-ES" altLang="es-CO" sz="1900" b="1" dirty="0">
              <a:solidFill>
                <a:srgbClr val="29506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421829" y="2119351"/>
            <a:ext cx="4129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b="1" dirty="0" smtClean="0">
                <a:latin typeface="Tw Cen MT" panose="020B0602020104020603" pitchFamily="34" charset="0"/>
              </a:rPr>
              <a:t>Participación de mercado </a:t>
            </a:r>
            <a:r>
              <a:rPr lang="es-CO" sz="1200" b="1" dirty="0" smtClean="0">
                <a:latin typeface="Tw Cen MT" panose="020B0602020104020603" pitchFamily="34" charset="0"/>
              </a:rPr>
              <a:t>Fondos de pensiones- </a:t>
            </a:r>
            <a:r>
              <a:rPr lang="es-CO" sz="1200" b="1" dirty="0" smtClean="0">
                <a:latin typeface="Tw Cen MT" panose="020B0602020104020603" pitchFamily="34" charset="0"/>
              </a:rPr>
              <a:t>2017</a:t>
            </a: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2679700" y="193770"/>
            <a:ext cx="1176430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3200" b="1" dirty="0">
                <a:latin typeface="Century Gothic" panose="020B0502020202020204" pitchFamily="34" charset="0"/>
              </a:rPr>
              <a:t>Elementos comunes en los dos países</a:t>
            </a:r>
            <a:endParaRPr lang="es-ES" altLang="es-CO" sz="3200" b="1" dirty="0">
              <a:latin typeface="Century Gothic" panose="020B0502020202020204" pitchFamily="34" charset="0"/>
            </a:endParaRPr>
          </a:p>
          <a:p>
            <a:pPr eaLnBrk="1" hangingPunct="1"/>
            <a:endParaRPr lang="es-CO" altLang="es-CO" sz="1900" b="1" dirty="0">
              <a:solidFill>
                <a:srgbClr val="29506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8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0"/>
            <a:ext cx="13029842" cy="6858000"/>
          </a:xfrm>
          <a:prstGeom prst="rect">
            <a:avLst/>
          </a:prstGeom>
        </p:spPr>
      </p:pic>
      <p:sp>
        <p:nvSpPr>
          <p:cNvPr id="2" name="Paralelogramo 1"/>
          <p:cNvSpPr/>
          <p:nvPr/>
        </p:nvSpPr>
        <p:spPr>
          <a:xfrm>
            <a:off x="-514171" y="-6350"/>
            <a:ext cx="13067942" cy="6946900"/>
          </a:xfrm>
          <a:prstGeom prst="parallelogram">
            <a:avLst>
              <a:gd name="adj" fmla="val 330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1724205" y="276322"/>
            <a:ext cx="11054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3200" b="1" dirty="0">
                <a:latin typeface="Century Gothic" panose="020B0502020202020204" pitchFamily="34" charset="0"/>
              </a:rPr>
              <a:t>Elementos comunes en los dos países</a:t>
            </a:r>
            <a:endParaRPr lang="es-ES" altLang="es-CO" sz="3200" b="1" dirty="0">
              <a:latin typeface="Century Gothic" panose="020B0502020202020204" pitchFamily="34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1702034" y="1579746"/>
            <a:ext cx="1821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O" sz="1400" dirty="0" smtClean="0">
                <a:latin typeface="Tw Cen MT" panose="020B0602020104020603" pitchFamily="34" charset="0"/>
              </a:rPr>
              <a:t>Cifras a junio de 2017</a:t>
            </a:r>
            <a:endParaRPr lang="es-CO" sz="1400" dirty="0">
              <a:latin typeface="Tw Cen MT" panose="020B0602020104020603" pitchFamily="34" charset="0"/>
            </a:endParaRPr>
          </a:p>
        </p:txBody>
      </p:sp>
      <p:sp>
        <p:nvSpPr>
          <p:cNvPr id="45" name="TextBox 17"/>
          <p:cNvSpPr txBox="1">
            <a:spLocks noChangeArrowheads="1"/>
          </p:cNvSpPr>
          <p:nvPr/>
        </p:nvSpPr>
        <p:spPr bwMode="auto">
          <a:xfrm>
            <a:off x="1670756" y="851566"/>
            <a:ext cx="8115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900" b="1" dirty="0">
                <a:solidFill>
                  <a:srgbClr val="29506F"/>
                </a:solidFill>
                <a:latin typeface="Century Gothic" panose="020B0502020202020204" pitchFamily="34" charset="0"/>
              </a:rPr>
              <a:t>Emisión de bonos proyecto en el mercado local </a:t>
            </a:r>
            <a:r>
              <a:rPr lang="es-ES" altLang="es-CO" sz="1900" b="1" dirty="0">
                <a:solidFill>
                  <a:srgbClr val="29506F"/>
                </a:solidFill>
                <a:latin typeface="Century Gothic" panose="020B0502020202020204" pitchFamily="34" charset="0"/>
              </a:rPr>
              <a:t>con diversificación de apetito de riesgo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4413386" y="2979435"/>
            <a:ext cx="939663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65201" y="2979907"/>
            <a:ext cx="2743199" cy="3157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SOC. CONCESIONARIA RUTAS DEL PACIFICO S.A.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4413386" y="3350910"/>
            <a:ext cx="939663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AA+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65201" y="3360907"/>
            <a:ext cx="2743199" cy="3157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SOCIEDAD CONCESIONARIA COSTANERA NORTE SA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4413386" y="36938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65201" y="37038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SOCIEDAD CONCESIONARIA AUTOPISTA CENTRAL S.A.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4413386" y="40367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AA-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65201" y="40467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SOC. CONCES. AUTOPISTA LOS LIBERTADORES S.A.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4413386" y="43796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A+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965201" y="43896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SOC. CONCESIONARIA AUTOPISTA VESPUCIO SUR SA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413386" y="47225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65201" y="47325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it-IT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AUTOPISTA DEL MAIPO SOC. CONCESIONARIA S.A.</a:t>
            </a:r>
          </a:p>
        </p:txBody>
      </p:sp>
      <p:sp>
        <p:nvSpPr>
          <p:cNvPr id="32" name="Rectángulo 31"/>
          <p:cNvSpPr/>
          <p:nvPr/>
        </p:nvSpPr>
        <p:spPr>
          <a:xfrm>
            <a:off x="4413386" y="54083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A-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65201" y="54183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RUTA DEL BOSQUE SOCIEDAD CONCESIONARIA S.A.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413386" y="5065410"/>
            <a:ext cx="939663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r>
              <a:rPr lang="es-CO" sz="1000" b="1" dirty="0">
                <a:solidFill>
                  <a:srgbClr val="000000"/>
                </a:solidFill>
                <a:latin typeface="Century Gothic"/>
                <a:cs typeface="Century Gothic"/>
              </a:rPr>
              <a:t>-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965201" y="50754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SOC. CONCESIONARIA VESPUCIO NORTE EXPRESS S.A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9499737" y="3004835"/>
            <a:ext cx="777738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5937251" y="3002132"/>
            <a:ext cx="2743199" cy="3157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CARRETERAS DE CUOTA PUEBLA AUTOPISTA PUEBLA - ATLISCO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9499737" y="3347735"/>
            <a:ext cx="777738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AA+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5937251" y="3345032"/>
            <a:ext cx="2743199" cy="3157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9 TRAMOS CARRETEROS DEL EDO. DE CHIHUA</a:t>
            </a:r>
          </a:p>
        </p:txBody>
      </p:sp>
      <p:sp>
        <p:nvSpPr>
          <p:cNvPr id="49" name="Rectángulo 48"/>
          <p:cNvSpPr/>
          <p:nvPr/>
        </p:nvSpPr>
        <p:spPr>
          <a:xfrm>
            <a:off x="9499737" y="3690635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5937251" y="3687932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MONTERREY – CADEREYTA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9499737" y="4043060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AA-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5937251" y="404035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TENANGO-IXTAPAN DE LA SAL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9499737" y="4395485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AA-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5937251" y="4392782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TÚNEL DE ACAPULCO</a:t>
            </a:r>
          </a:p>
        </p:txBody>
      </p:sp>
      <p:sp>
        <p:nvSpPr>
          <p:cNvPr id="62" name="Rectángulo 61"/>
          <p:cNvSpPr/>
          <p:nvPr/>
        </p:nvSpPr>
        <p:spPr>
          <a:xfrm>
            <a:off x="9499737" y="4738385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A+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5937251" y="4735682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TOLUCA – ATLACOMULCO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9499737" y="5433710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5937251" y="5431007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LIBRAMIENTO PLAN DEL RÍO</a:t>
            </a:r>
          </a:p>
        </p:txBody>
      </p:sp>
      <p:sp>
        <p:nvSpPr>
          <p:cNvPr id="66" name="Rectángulo 65"/>
          <p:cNvSpPr/>
          <p:nvPr/>
        </p:nvSpPr>
        <p:spPr>
          <a:xfrm>
            <a:off x="9499737" y="5081285"/>
            <a:ext cx="777738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A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5937251" y="5078582"/>
            <a:ext cx="2743199" cy="31574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s-CO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MÉRIDA – KANTUNIL</a:t>
            </a:r>
          </a:p>
        </p:txBody>
      </p:sp>
      <p:sp>
        <p:nvSpPr>
          <p:cNvPr id="78" name="Rectángulo 77"/>
          <p:cNvSpPr/>
          <p:nvPr/>
        </p:nvSpPr>
        <p:spPr>
          <a:xfrm>
            <a:off x="3727587" y="2979435"/>
            <a:ext cx="676274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2002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3727587" y="3350910"/>
            <a:ext cx="676274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2003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3727587" y="36938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2003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3727587" y="40367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2007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3727587" y="43796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2004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3727587" y="47225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2006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3727587" y="54083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2006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3727587" y="5065410"/>
            <a:ext cx="676274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2004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96" name="Rectángulo 95"/>
          <p:cNvSpPr/>
          <p:nvPr/>
        </p:nvSpPr>
        <p:spPr>
          <a:xfrm>
            <a:off x="8725036" y="3004835"/>
            <a:ext cx="679449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2004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8725036" y="3347735"/>
            <a:ext cx="679449" cy="3098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2009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98" name="Rectángulo 97"/>
          <p:cNvSpPr/>
          <p:nvPr/>
        </p:nvSpPr>
        <p:spPr>
          <a:xfrm>
            <a:off x="8725036" y="3690635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2004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0" name="Rectángulo 99"/>
          <p:cNvSpPr/>
          <p:nvPr/>
        </p:nvSpPr>
        <p:spPr>
          <a:xfrm>
            <a:off x="8725036" y="4043060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2005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1" name="Rectángulo 100"/>
          <p:cNvSpPr/>
          <p:nvPr/>
        </p:nvSpPr>
        <p:spPr>
          <a:xfrm>
            <a:off x="8725036" y="4395485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2008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2" name="Rectángulo 101"/>
          <p:cNvSpPr/>
          <p:nvPr/>
        </p:nvSpPr>
        <p:spPr>
          <a:xfrm>
            <a:off x="8725036" y="4738385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2005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3" name="Rectángulo 102"/>
          <p:cNvSpPr/>
          <p:nvPr/>
        </p:nvSpPr>
        <p:spPr>
          <a:xfrm>
            <a:off x="8725036" y="5433710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2005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8725036" y="5081285"/>
            <a:ext cx="679449" cy="3098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2002</a:t>
            </a:r>
            <a:endParaRPr lang="es-CO" sz="10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717550" y="2098378"/>
            <a:ext cx="52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CO" b="1" dirty="0" smtClean="0">
                <a:latin typeface="Century Gothic" panose="020B0502020202020204" pitchFamily="34" charset="0"/>
              </a:rPr>
              <a:t>Bonos de Infraestructura Chile</a:t>
            </a:r>
            <a:endParaRPr lang="id-ID" altLang="es-CO" b="1" dirty="0">
              <a:latin typeface="Century Gothic" panose="020B0502020202020204" pitchFamily="34" charset="0"/>
            </a:endParaRPr>
          </a:p>
        </p:txBody>
      </p:sp>
      <p:sp>
        <p:nvSpPr>
          <p:cNvPr id="106" name="Rectángulo 105"/>
          <p:cNvSpPr/>
          <p:nvPr/>
        </p:nvSpPr>
        <p:spPr>
          <a:xfrm>
            <a:off x="1390906" y="5845988"/>
            <a:ext cx="2870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O" sz="1200" dirty="0">
                <a:latin typeface="Tw Cen MT" panose="020B0602020104020603" pitchFamily="34" charset="0"/>
              </a:rPr>
              <a:t>Fuente: Superintendencia de Pensiones Chile</a:t>
            </a:r>
            <a:endParaRPr lang="es-CO" sz="1200" dirty="0">
              <a:latin typeface="Tw Cen MT" panose="020B0602020104020603" pitchFamily="34" charset="0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5350680" y="2066275"/>
            <a:ext cx="52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CO" b="1" dirty="0">
                <a:latin typeface="Century Gothic" panose="020B0502020202020204" pitchFamily="34" charset="0"/>
              </a:rPr>
              <a:t>Bonos de Infraestructura </a:t>
            </a:r>
            <a:r>
              <a:rPr lang="es-ES" altLang="es-CO" b="1" dirty="0" smtClean="0">
                <a:latin typeface="Century Gothic" panose="020B0502020202020204" pitchFamily="34" charset="0"/>
              </a:rPr>
              <a:t>México</a:t>
            </a:r>
            <a:endParaRPr lang="id-ID" altLang="es-CO" b="1" dirty="0">
              <a:latin typeface="Century Gothic" panose="020B0502020202020204" pitchFamily="34" charset="0"/>
            </a:endParaRPr>
          </a:p>
        </p:txBody>
      </p:sp>
      <p:sp>
        <p:nvSpPr>
          <p:cNvPr id="108" name="Rectángulo 107"/>
          <p:cNvSpPr/>
          <p:nvPr/>
        </p:nvSpPr>
        <p:spPr>
          <a:xfrm>
            <a:off x="7308850" y="5782488"/>
            <a:ext cx="1200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CO" sz="1200" dirty="0">
                <a:latin typeface="Tw Cen MT" panose="020B0602020104020603" pitchFamily="34" charset="0"/>
              </a:rPr>
              <a:t>Fuente: </a:t>
            </a:r>
            <a:r>
              <a:rPr lang="es-ES" altLang="es-CO" sz="1200" dirty="0" err="1">
                <a:latin typeface="Tw Cen MT" panose="020B0602020104020603" pitchFamily="34" charset="0"/>
              </a:rPr>
              <a:t>PIAPPEM</a:t>
            </a:r>
            <a:endParaRPr lang="es-CO" sz="1200" dirty="0">
              <a:latin typeface="Tw Cen MT" panose="020B0602020104020603" pitchFamily="34" charset="0"/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4422911" y="2636535"/>
            <a:ext cx="939663" cy="309865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Calificación actual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0" name="Rectángulo 109"/>
          <p:cNvSpPr/>
          <p:nvPr/>
        </p:nvSpPr>
        <p:spPr>
          <a:xfrm>
            <a:off x="974726" y="2637007"/>
            <a:ext cx="2743199" cy="315743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1000" b="1" dirty="0">
                <a:solidFill>
                  <a:schemeClr val="bg1"/>
                </a:solidFill>
                <a:latin typeface="Century Gothic"/>
                <a:cs typeface="Century Gothic"/>
              </a:rPr>
              <a:t>Proyecto</a:t>
            </a:r>
            <a:r>
              <a:rPr lang="es-CO" sz="9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 /</a:t>
            </a:r>
            <a:r>
              <a:rPr lang="es-CO" sz="1000" b="1" dirty="0">
                <a:solidFill>
                  <a:schemeClr val="bg1"/>
                </a:solidFill>
                <a:latin typeface="Century Gothic"/>
                <a:cs typeface="Century Gothic"/>
              </a:rPr>
              <a:t>Sociedad Emisora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1" name="Rectángulo 110"/>
          <p:cNvSpPr/>
          <p:nvPr/>
        </p:nvSpPr>
        <p:spPr>
          <a:xfrm>
            <a:off x="3737112" y="2636535"/>
            <a:ext cx="676274" cy="309865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Fecha emisión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5" name="Rectángulo 114"/>
          <p:cNvSpPr/>
          <p:nvPr/>
        </p:nvSpPr>
        <p:spPr>
          <a:xfrm>
            <a:off x="9404486" y="2588910"/>
            <a:ext cx="939663" cy="309865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Calificación actual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6" name="Rectángulo 115"/>
          <p:cNvSpPr/>
          <p:nvPr/>
        </p:nvSpPr>
        <p:spPr>
          <a:xfrm>
            <a:off x="5956301" y="2598907"/>
            <a:ext cx="2743199" cy="315743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es-CO" sz="1000" b="1" dirty="0">
                <a:solidFill>
                  <a:schemeClr val="bg1"/>
                </a:solidFill>
                <a:latin typeface="Century Gothic"/>
                <a:cs typeface="Century Gothic"/>
              </a:rPr>
              <a:t>Proyecto</a:t>
            </a:r>
            <a:r>
              <a:rPr lang="es-CO" sz="9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 /</a:t>
            </a:r>
            <a:r>
              <a:rPr lang="es-CO" sz="1000" b="1" dirty="0">
                <a:solidFill>
                  <a:schemeClr val="bg1"/>
                </a:solidFill>
                <a:latin typeface="Century Gothic"/>
                <a:cs typeface="Century Gothic"/>
              </a:rPr>
              <a:t>Sociedad Emisora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7" name="Rectángulo 116"/>
          <p:cNvSpPr/>
          <p:nvPr/>
        </p:nvSpPr>
        <p:spPr>
          <a:xfrm>
            <a:off x="8718687" y="2588910"/>
            <a:ext cx="676274" cy="309865"/>
          </a:xfrm>
          <a:prstGeom prst="rect">
            <a:avLst/>
          </a:prstGeom>
          <a:solidFill>
            <a:srgbClr val="26529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Fecha emisión</a:t>
            </a:r>
            <a:endParaRPr lang="es-CO" sz="1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27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88" r="20820"/>
          <a:stretch/>
        </p:blipFill>
        <p:spPr>
          <a:xfrm>
            <a:off x="0" y="0"/>
            <a:ext cx="2913753" cy="6864111"/>
          </a:xfrm>
          <a:custGeom>
            <a:avLst/>
            <a:gdLst>
              <a:gd name="connsiteX0" fmla="*/ 0 w 12260262"/>
              <a:gd name="connsiteY0" fmla="*/ 6172200 h 12344400"/>
              <a:gd name="connsiteX1" fmla="*/ 6130131 w 12260262"/>
              <a:gd name="connsiteY1" fmla="*/ 0 h 12344400"/>
              <a:gd name="connsiteX2" fmla="*/ 12260262 w 12260262"/>
              <a:gd name="connsiteY2" fmla="*/ 6172200 h 12344400"/>
              <a:gd name="connsiteX3" fmla="*/ 6130131 w 12260262"/>
              <a:gd name="connsiteY3" fmla="*/ 12344400 h 12344400"/>
              <a:gd name="connsiteX4" fmla="*/ 0 w 12260262"/>
              <a:gd name="connsiteY4" fmla="*/ 6172200 h 12344400"/>
              <a:gd name="connsiteX0" fmla="*/ 0 w 12260262"/>
              <a:gd name="connsiteY0" fmla="*/ 6172200 h 6192982"/>
              <a:gd name="connsiteX1" fmla="*/ 6130131 w 12260262"/>
              <a:gd name="connsiteY1" fmla="*/ 0 h 6192982"/>
              <a:gd name="connsiteX2" fmla="*/ 12260262 w 12260262"/>
              <a:gd name="connsiteY2" fmla="*/ 6172200 h 6192982"/>
              <a:gd name="connsiteX3" fmla="*/ 6150913 w 12260262"/>
              <a:gd name="connsiteY3" fmla="*/ 6192982 h 6192982"/>
              <a:gd name="connsiteX4" fmla="*/ 0 w 12260262"/>
              <a:gd name="connsiteY4" fmla="*/ 6172200 h 6192982"/>
              <a:gd name="connsiteX0" fmla="*/ 0 w 6233535"/>
              <a:gd name="connsiteY0" fmla="*/ 6276109 h 6276109"/>
              <a:gd name="connsiteX1" fmla="*/ 103404 w 6233535"/>
              <a:gd name="connsiteY1" fmla="*/ 0 h 6276109"/>
              <a:gd name="connsiteX2" fmla="*/ 6233535 w 6233535"/>
              <a:gd name="connsiteY2" fmla="*/ 6172200 h 6276109"/>
              <a:gd name="connsiteX3" fmla="*/ 124186 w 6233535"/>
              <a:gd name="connsiteY3" fmla="*/ 6192982 h 6276109"/>
              <a:gd name="connsiteX4" fmla="*/ 0 w 6233535"/>
              <a:gd name="connsiteY4" fmla="*/ 6276109 h 6276109"/>
              <a:gd name="connsiteX0" fmla="*/ 0 w 6191971"/>
              <a:gd name="connsiteY0" fmla="*/ 6192982 h 6192982"/>
              <a:gd name="connsiteX1" fmla="*/ 61840 w 6191971"/>
              <a:gd name="connsiteY1" fmla="*/ 0 h 6192982"/>
              <a:gd name="connsiteX2" fmla="*/ 6191971 w 6191971"/>
              <a:gd name="connsiteY2" fmla="*/ 6172200 h 6192982"/>
              <a:gd name="connsiteX3" fmla="*/ 82622 w 6191971"/>
              <a:gd name="connsiteY3" fmla="*/ 6192982 h 6192982"/>
              <a:gd name="connsiteX4" fmla="*/ 0 w 6191971"/>
              <a:gd name="connsiteY4" fmla="*/ 6192982 h 6192982"/>
              <a:gd name="connsiteX0" fmla="*/ 0 w 6165077"/>
              <a:gd name="connsiteY0" fmla="*/ 6219876 h 6219876"/>
              <a:gd name="connsiteX1" fmla="*/ 34946 w 6165077"/>
              <a:gd name="connsiteY1" fmla="*/ 0 h 6219876"/>
              <a:gd name="connsiteX2" fmla="*/ 6165077 w 6165077"/>
              <a:gd name="connsiteY2" fmla="*/ 6172200 h 6219876"/>
              <a:gd name="connsiteX3" fmla="*/ 55728 w 6165077"/>
              <a:gd name="connsiteY3" fmla="*/ 6192982 h 6219876"/>
              <a:gd name="connsiteX4" fmla="*/ 0 w 6165077"/>
              <a:gd name="connsiteY4" fmla="*/ 6219876 h 6219876"/>
              <a:gd name="connsiteX0" fmla="*/ 0 w 6165077"/>
              <a:gd name="connsiteY0" fmla="*/ 6179535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79535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85647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78524"/>
              <a:gd name="connsiteY0" fmla="*/ 6192982 h 6199094"/>
              <a:gd name="connsiteX1" fmla="*/ 34946 w 6178524"/>
              <a:gd name="connsiteY1" fmla="*/ 0 h 6199094"/>
              <a:gd name="connsiteX2" fmla="*/ 6178524 w 6178524"/>
              <a:gd name="connsiteY2" fmla="*/ 6199094 h 6199094"/>
              <a:gd name="connsiteX3" fmla="*/ 55728 w 6178524"/>
              <a:gd name="connsiteY3" fmla="*/ 6192982 h 6199094"/>
              <a:gd name="connsiteX4" fmla="*/ 0 w 6178524"/>
              <a:gd name="connsiteY4" fmla="*/ 6192982 h 6199094"/>
              <a:gd name="connsiteX0" fmla="*/ 0 w 6178524"/>
              <a:gd name="connsiteY0" fmla="*/ 6181965 h 6188077"/>
              <a:gd name="connsiteX1" fmla="*/ 23930 w 6178524"/>
              <a:gd name="connsiteY1" fmla="*/ 0 h 6188077"/>
              <a:gd name="connsiteX2" fmla="*/ 6178524 w 6178524"/>
              <a:gd name="connsiteY2" fmla="*/ 6188077 h 6188077"/>
              <a:gd name="connsiteX3" fmla="*/ 55728 w 6178524"/>
              <a:gd name="connsiteY3" fmla="*/ 6181965 h 6188077"/>
              <a:gd name="connsiteX4" fmla="*/ 0 w 6178524"/>
              <a:gd name="connsiteY4" fmla="*/ 6181965 h 6188077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203999 h 6210111"/>
              <a:gd name="connsiteX1" fmla="*/ 2545 w 6179173"/>
              <a:gd name="connsiteY1" fmla="*/ 0 h 6210111"/>
              <a:gd name="connsiteX2" fmla="*/ 6179173 w 6179173"/>
              <a:gd name="connsiteY2" fmla="*/ 6210111 h 6210111"/>
              <a:gd name="connsiteX3" fmla="*/ 56377 w 6179173"/>
              <a:gd name="connsiteY3" fmla="*/ 6203999 h 6210111"/>
              <a:gd name="connsiteX4" fmla="*/ 649 w 6179173"/>
              <a:gd name="connsiteY4" fmla="*/ 6203999 h 62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9173" h="6210111">
                <a:moveTo>
                  <a:pt x="649" y="6203999"/>
                </a:moveTo>
                <a:cubicBezTo>
                  <a:pt x="8626" y="4143344"/>
                  <a:pt x="-5432" y="2060655"/>
                  <a:pt x="2545" y="0"/>
                </a:cubicBezTo>
                <a:lnTo>
                  <a:pt x="6179173" y="6210111"/>
                </a:lnTo>
                <a:lnTo>
                  <a:pt x="56377" y="6203999"/>
                </a:lnTo>
                <a:lnTo>
                  <a:pt x="649" y="6203999"/>
                </a:lnTo>
                <a:close/>
              </a:path>
            </a:pathLst>
          </a:custGeom>
        </p:spPr>
      </p:pic>
      <p:sp>
        <p:nvSpPr>
          <p:cNvPr id="8" name="Paralelogramo 7"/>
          <p:cNvSpPr/>
          <p:nvPr/>
        </p:nvSpPr>
        <p:spPr>
          <a:xfrm>
            <a:off x="0" y="0"/>
            <a:ext cx="3324666" cy="6946900"/>
          </a:xfrm>
          <a:prstGeom prst="parallelogram">
            <a:avLst>
              <a:gd name="adj" fmla="val 59772"/>
            </a:avLst>
          </a:prstGeom>
          <a:solidFill>
            <a:srgbClr val="46A3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467099" y="271366"/>
            <a:ext cx="80778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3200" b="1" dirty="0" smtClean="0">
                <a:latin typeface="Century Gothic" panose="020B0502020202020204" pitchFamily="34" charset="0"/>
              </a:rPr>
              <a:t>Lecciones de la experiencia internacional y regional</a:t>
            </a:r>
            <a:endParaRPr lang="es-ES" altLang="es-CO" sz="3200" b="1" dirty="0">
              <a:latin typeface="Century Gothic" panose="020B0502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098801" y="1720849"/>
            <a:ext cx="865642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Mercado de capitales local ha jugado un rol muy importante, principalment</a:t>
            </a: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 en chile gracias al uso de instrumentos de mejoramiento crediticio.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Estos instrumentos terminaron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convirtiéndose en un limitante para el desarrollo del mercado posterior a la crisis de estas instituciones</a:t>
            </a: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Nuevos instrumentos como créditos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sindicados han </a:t>
            </a: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dado continuidad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la dinámica </a:t>
            </a: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financiación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 </a:t>
            </a: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México instrumentos alternativos de inversión han permitido diversificación y mayor rentabilidad en los portafolios de los institucionales.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La gestión más activa de las administradoras han incentivado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la innovación en el desarrollo de vehículos de inversión.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2844" b="12844"/>
          <a:stretch/>
        </p:blipFill>
        <p:spPr>
          <a:xfrm>
            <a:off x="-69482" y="-1"/>
            <a:ext cx="12307520" cy="6858001"/>
          </a:xfrm>
          <a:prstGeom prst="rect">
            <a:avLst/>
          </a:prstGeom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886325" y="3886200"/>
            <a:ext cx="2889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endParaRPr lang="id-ID" altLang="es-CO" sz="1600" b="1">
              <a:latin typeface="Tw Cen MT" panose="020B0602020104020603" pitchFamily="34" charset="0"/>
            </a:endParaRPr>
          </a:p>
        </p:txBody>
      </p:sp>
      <p:pic>
        <p:nvPicPr>
          <p:cNvPr id="2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730" y="5552017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aralelogramo 38"/>
          <p:cNvSpPr/>
          <p:nvPr/>
        </p:nvSpPr>
        <p:spPr>
          <a:xfrm flipH="1">
            <a:off x="-950385" y="0"/>
            <a:ext cx="8773584" cy="6858000"/>
          </a:xfrm>
          <a:prstGeom prst="parallelogram">
            <a:avLst>
              <a:gd name="adj" fmla="val 56638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1" name="Group 16"/>
          <p:cNvGrpSpPr>
            <a:grpSpLocks/>
          </p:cNvGrpSpPr>
          <p:nvPr/>
        </p:nvGrpSpPr>
        <p:grpSpPr bwMode="auto">
          <a:xfrm>
            <a:off x="1638300" y="812800"/>
            <a:ext cx="4610100" cy="5316540"/>
            <a:chOff x="2336615" y="1123188"/>
            <a:chExt cx="4610326" cy="4611626"/>
          </a:xfrm>
        </p:grpSpPr>
        <p:cxnSp>
          <p:nvCxnSpPr>
            <p:cNvPr id="32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"/>
            <p:cNvCxnSpPr/>
            <p:nvPr/>
          </p:nvCxnSpPr>
          <p:spPr>
            <a:xfrm>
              <a:off x="2336615" y="5734812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2"/>
            <p:cNvCxnSpPr/>
            <p:nvPr/>
          </p:nvCxnSpPr>
          <p:spPr>
            <a:xfrm flipV="1">
              <a:off x="6908839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"/>
          <p:cNvSpPr txBox="1"/>
          <p:nvPr/>
        </p:nvSpPr>
        <p:spPr>
          <a:xfrm>
            <a:off x="2222395" y="1625601"/>
            <a:ext cx="373256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 sz="2800" spc="300" dirty="0" smtClean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Infraestructura: oportunidad para el desarrollo del mercado local</a:t>
            </a:r>
          </a:p>
        </p:txBody>
      </p:sp>
      <p:sp>
        <p:nvSpPr>
          <p:cNvPr id="38" name="TextBox 1"/>
          <p:cNvSpPr txBox="1"/>
          <p:nvPr/>
        </p:nvSpPr>
        <p:spPr>
          <a:xfrm>
            <a:off x="168367" y="953663"/>
            <a:ext cx="216332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id-ID" sz="30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upo 5"/>
          <p:cNvGrpSpPr>
            <a:grpSpLocks/>
          </p:cNvGrpSpPr>
          <p:nvPr/>
        </p:nvGrpSpPr>
        <p:grpSpPr bwMode="auto">
          <a:xfrm>
            <a:off x="152400" y="2093913"/>
            <a:ext cx="5724525" cy="3960812"/>
            <a:chOff x="305289" y="1925692"/>
            <a:chExt cx="5724525" cy="3960000"/>
          </a:xfrm>
        </p:grpSpPr>
        <p:graphicFrame>
          <p:nvGraphicFramePr>
            <p:cNvPr id="46" name="Gráfico 45"/>
            <p:cNvGraphicFramePr>
              <a:graphicFrameLocks/>
            </p:cNvGraphicFramePr>
            <p:nvPr/>
          </p:nvGraphicFramePr>
          <p:xfrm>
            <a:off x="305289" y="1961667"/>
            <a:ext cx="5724525" cy="38207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5375" name="Grupo 4"/>
            <p:cNvGrpSpPr>
              <a:grpSpLocks/>
            </p:cNvGrpSpPr>
            <p:nvPr/>
          </p:nvGrpSpPr>
          <p:grpSpPr bwMode="auto">
            <a:xfrm>
              <a:off x="1156268" y="1925692"/>
              <a:ext cx="3960000" cy="3960000"/>
              <a:chOff x="1156268" y="1925692"/>
              <a:chExt cx="3960000" cy="3960000"/>
            </a:xfrm>
          </p:grpSpPr>
          <p:sp>
            <p:nvSpPr>
              <p:cNvPr id="15376" name="TextBox 20"/>
              <p:cNvSpPr txBox="1">
                <a:spLocks noChangeArrowheads="1"/>
              </p:cNvSpPr>
              <p:nvPr/>
            </p:nvSpPr>
            <p:spPr bwMode="auto">
              <a:xfrm>
                <a:off x="1252742" y="4688721"/>
                <a:ext cx="1722801" cy="545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es-ES" altLang="es-CO" sz="22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Banca Local </a:t>
                </a:r>
                <a:endParaRPr lang="en-US" altLang="es-CO" sz="2200" b="1">
                  <a:solidFill>
                    <a:schemeClr val="bg1"/>
                  </a:solidFill>
                  <a:latin typeface="Tw Cen MT" panose="020B0602020104020603" pitchFamily="34" charset="0"/>
                </a:endParaRPr>
              </a:p>
            </p:txBody>
          </p:sp>
          <p:sp>
            <p:nvSpPr>
              <p:cNvPr id="48" name="Circular 47"/>
              <p:cNvSpPr/>
              <p:nvPr/>
            </p:nvSpPr>
            <p:spPr>
              <a:xfrm rot="16782318">
                <a:off x="1238336" y="1986414"/>
                <a:ext cx="3812393" cy="3748088"/>
              </a:xfrm>
              <a:prstGeom prst="pie">
                <a:avLst>
                  <a:gd name="adj1" fmla="val 5600284"/>
                  <a:gd name="adj2" fmla="val 10417434"/>
                </a:avLst>
              </a:prstGeom>
              <a:solidFill>
                <a:srgbClr val="295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s-CO"/>
              </a:p>
            </p:txBody>
          </p:sp>
          <p:sp>
            <p:nvSpPr>
              <p:cNvPr id="49" name="Circular 48"/>
              <p:cNvSpPr/>
              <p:nvPr/>
            </p:nvSpPr>
            <p:spPr>
              <a:xfrm>
                <a:off x="1156189" y="1925692"/>
                <a:ext cx="3960813" cy="3960000"/>
              </a:xfrm>
              <a:prstGeom prst="pie">
                <a:avLst>
                  <a:gd name="adj1" fmla="val 5525165"/>
                  <a:gd name="adj2" fmla="val 16256421"/>
                </a:avLst>
              </a:prstGeom>
              <a:solidFill>
                <a:srgbClr val="154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s-CO"/>
              </a:p>
            </p:txBody>
          </p:sp>
          <p:sp>
            <p:nvSpPr>
              <p:cNvPr id="15379" name="TextBox 20"/>
              <p:cNvSpPr txBox="1">
                <a:spLocks noChangeArrowheads="1"/>
              </p:cNvSpPr>
              <p:nvPr/>
            </p:nvSpPr>
            <p:spPr bwMode="auto">
              <a:xfrm>
                <a:off x="1351084" y="3242343"/>
                <a:ext cx="1722801" cy="545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lnSpc>
                    <a:spcPct val="150000"/>
                  </a:lnSpc>
                </a:pPr>
                <a:r>
                  <a:rPr lang="es-ES" altLang="es-CO" sz="2200" b="1" dirty="0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Banca Local </a:t>
                </a:r>
                <a:endParaRPr lang="en-US" altLang="es-CO" sz="2200" b="1" dirty="0">
                  <a:solidFill>
                    <a:schemeClr val="bg1"/>
                  </a:solidFill>
                  <a:latin typeface="Tw Cen MT" panose="020B0602020104020603" pitchFamily="34" charset="0"/>
                </a:endParaRPr>
              </a:p>
            </p:txBody>
          </p:sp>
          <p:sp>
            <p:nvSpPr>
              <p:cNvPr id="15380" name="TextBox 59"/>
              <p:cNvSpPr txBox="1">
                <a:spLocks noChangeArrowheads="1"/>
              </p:cNvSpPr>
              <p:nvPr/>
            </p:nvSpPr>
            <p:spPr bwMode="auto">
              <a:xfrm>
                <a:off x="1394824" y="3850687"/>
                <a:ext cx="1627370" cy="707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s-CO" sz="40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48,9</a:t>
                </a:r>
                <a:r>
                  <a:rPr lang="id-ID" altLang="es-CO" sz="40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%</a:t>
                </a:r>
              </a:p>
            </p:txBody>
          </p:sp>
          <p:sp>
            <p:nvSpPr>
              <p:cNvPr id="15381" name="TextBox 20"/>
              <p:cNvSpPr txBox="1">
                <a:spLocks noChangeArrowheads="1"/>
              </p:cNvSpPr>
              <p:nvPr/>
            </p:nvSpPr>
            <p:spPr bwMode="auto">
              <a:xfrm>
                <a:off x="2914143" y="4149015"/>
                <a:ext cx="1914822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es-ES" altLang="es-CO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Banca Internacional</a:t>
                </a:r>
                <a:endParaRPr lang="en-US" altLang="es-CO" b="1">
                  <a:solidFill>
                    <a:schemeClr val="bg1"/>
                  </a:solidFill>
                  <a:latin typeface="Tw Cen MT" panose="020B0602020104020603" pitchFamily="34" charset="0"/>
                </a:endParaRPr>
              </a:p>
            </p:txBody>
          </p:sp>
          <p:sp>
            <p:nvSpPr>
              <p:cNvPr id="15382" name="TextBox 62"/>
              <p:cNvSpPr txBox="1">
                <a:spLocks noChangeArrowheads="1"/>
              </p:cNvSpPr>
              <p:nvPr/>
            </p:nvSpPr>
            <p:spPr bwMode="auto">
              <a:xfrm>
                <a:off x="3296295" y="4751353"/>
                <a:ext cx="1194558" cy="523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s-ES" altLang="es-CO" sz="28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21,9</a:t>
                </a:r>
                <a:r>
                  <a:rPr lang="id-ID" altLang="es-CO" sz="28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%</a:t>
                </a:r>
              </a:p>
            </p:txBody>
          </p:sp>
          <p:sp>
            <p:nvSpPr>
              <p:cNvPr id="55" name="TextBox 20"/>
              <p:cNvSpPr txBox="1">
                <a:spLocks noChangeArrowheads="1"/>
              </p:cNvSpPr>
              <p:nvPr/>
            </p:nvSpPr>
            <p:spPr bwMode="auto">
              <a:xfrm>
                <a:off x="3623164" y="2908153"/>
                <a:ext cx="1220788" cy="5539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ES" altLang="es-CO" sz="15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w Cen MT" panose="020B0602020104020603" pitchFamily="34" charset="0"/>
                  </a:rPr>
                  <a:t>Mercado de Capitales</a:t>
                </a:r>
                <a:endParaRPr lang="en-US" altLang="es-CO" sz="15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w Cen MT" panose="020B0602020104020603" pitchFamily="34" charset="0"/>
                </a:endParaRPr>
              </a:p>
            </p:txBody>
          </p:sp>
          <p:sp>
            <p:nvSpPr>
              <p:cNvPr id="60" name="TextBox 61"/>
              <p:cNvSpPr txBox="1">
                <a:spLocks noChangeArrowheads="1"/>
              </p:cNvSpPr>
              <p:nvPr/>
            </p:nvSpPr>
            <p:spPr bwMode="auto">
              <a:xfrm>
                <a:off x="3869227" y="3485884"/>
                <a:ext cx="830262" cy="368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id-ID" altLang="es-CO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w Cen MT" panose="020B0602020104020603" pitchFamily="34" charset="0"/>
                  </a:rPr>
                  <a:t>2</a:t>
                </a:r>
                <a:r>
                  <a:rPr lang="en-US" altLang="es-CO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w Cen MT" panose="020B0602020104020603" pitchFamily="34" charset="0"/>
                  </a:rPr>
                  <a:t>0,6</a:t>
                </a:r>
                <a:r>
                  <a:rPr lang="id-ID" altLang="es-CO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w Cen MT" panose="020B0602020104020603" pitchFamily="34" charset="0"/>
                  </a:rPr>
                  <a:t>%</a:t>
                </a:r>
              </a:p>
            </p:txBody>
          </p:sp>
          <p:pic>
            <p:nvPicPr>
              <p:cNvPr id="15385" name="Imagen 26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1016" y="2340146"/>
                <a:ext cx="488071" cy="154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86" name="TextBox 60"/>
              <p:cNvSpPr txBox="1">
                <a:spLocks noChangeArrowheads="1"/>
              </p:cNvSpPr>
              <p:nvPr/>
            </p:nvSpPr>
            <p:spPr bwMode="auto">
              <a:xfrm>
                <a:off x="3193106" y="2526428"/>
                <a:ext cx="623889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s-ES" altLang="es-CO" sz="15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8,6</a:t>
                </a:r>
                <a:r>
                  <a:rPr lang="id-ID" altLang="es-CO" sz="1500" b="1">
                    <a:solidFill>
                      <a:schemeClr val="bg1"/>
                    </a:solidFill>
                    <a:latin typeface="Tw Cen MT" panose="020B0602020104020603" pitchFamily="34" charset="0"/>
                  </a:rPr>
                  <a:t>%</a:t>
                </a:r>
              </a:p>
            </p:txBody>
          </p:sp>
        </p:grpSp>
      </p:grpSp>
      <p:sp>
        <p:nvSpPr>
          <p:cNvPr id="15363" name="TextBox 20"/>
          <p:cNvSpPr txBox="1">
            <a:spLocks noChangeArrowheads="1"/>
          </p:cNvSpPr>
          <p:nvPr/>
        </p:nvSpPr>
        <p:spPr bwMode="auto">
          <a:xfrm>
            <a:off x="5970588" y="1839913"/>
            <a:ext cx="3821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" altLang="es-CO" b="1">
                <a:solidFill>
                  <a:srgbClr val="000000"/>
                </a:solidFill>
                <a:latin typeface="Tw Cen MT" panose="020B0602020104020603" pitchFamily="34" charset="0"/>
              </a:rPr>
              <a:t>Banca Local</a:t>
            </a:r>
            <a:endParaRPr lang="en-US" altLang="es-CO" b="1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15364" name="TextBox 21"/>
          <p:cNvSpPr txBox="1">
            <a:spLocks noChangeArrowheads="1"/>
          </p:cNvSpPr>
          <p:nvPr/>
        </p:nvSpPr>
        <p:spPr bwMode="auto">
          <a:xfrm>
            <a:off x="5972175" y="3929063"/>
            <a:ext cx="2955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" altLang="es-CO" b="1" dirty="0">
                <a:solidFill>
                  <a:srgbClr val="000000"/>
                </a:solidFill>
                <a:latin typeface="Tw Cen MT" panose="020B0602020104020603" pitchFamily="34" charset="0"/>
              </a:rPr>
              <a:t>Mercado de Capitales</a:t>
            </a:r>
            <a:endParaRPr lang="en-US" altLang="es-CO" b="1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15365" name="TextBox 22"/>
          <p:cNvSpPr txBox="1">
            <a:spLocks noChangeArrowheads="1"/>
          </p:cNvSpPr>
          <p:nvPr/>
        </p:nvSpPr>
        <p:spPr bwMode="auto">
          <a:xfrm>
            <a:off x="5980113" y="4981575"/>
            <a:ext cx="2955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" altLang="es-CO" b="1">
                <a:solidFill>
                  <a:srgbClr val="000000"/>
                </a:solidFill>
                <a:latin typeface="Tw Cen MT" panose="020B0602020104020603" pitchFamily="34" charset="0"/>
              </a:rPr>
              <a:t>FDN</a:t>
            </a:r>
            <a:endParaRPr lang="en-US" altLang="es-CO" b="1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5688" y="2168525"/>
            <a:ext cx="7143750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7 bancos movilizados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Transformación Institucional (fortalecimiento de equipos y estándares de PF)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45213" y="4256088"/>
            <a:ext cx="5318125" cy="70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Emisión de bonos: $1,9 BN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Fondos de Deuda: $0,63 MM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49975" y="5340350"/>
            <a:ext cx="5318125" cy="111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41200" indent="-216000"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$1,07 BN de financiación directa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s-CO" sz="1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540000" indent="-285750">
              <a:lnSpc>
                <a:spcPct val="80000"/>
              </a:lnSpc>
              <a:buFont typeface="High Tower Text" panose="02040502050506030303" pitchFamily="18" charset="0"/>
              <a:buChar char="–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$292,6 MM Deuda Senior </a:t>
            </a:r>
          </a:p>
          <a:p>
            <a:pPr marL="540000" indent="-285750">
              <a:lnSpc>
                <a:spcPct val="80000"/>
              </a:lnSpc>
              <a:buFont typeface="High Tower Text" panose="02040502050506030303" pitchFamily="18" charset="0"/>
              <a:buChar char="–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$784,2 MM Líneas de liquidez</a:t>
            </a:r>
          </a:p>
          <a:p>
            <a:pPr marL="288000" indent="-2880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8000" indent="-2880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$18,8 MM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adquisición bonos proyecto</a:t>
            </a:r>
          </a:p>
        </p:txBody>
      </p:sp>
      <p:pic>
        <p:nvPicPr>
          <p:cNvPr id="15369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433388"/>
            <a:ext cx="19827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17"/>
          <p:cNvSpPr txBox="1">
            <a:spLocks noChangeArrowheads="1"/>
          </p:cNvSpPr>
          <p:nvPr/>
        </p:nvSpPr>
        <p:spPr bwMode="auto">
          <a:xfrm>
            <a:off x="769938" y="328613"/>
            <a:ext cx="6619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3200" b="1" dirty="0" smtClean="0">
                <a:latin typeface="Century Gothic" panose="020B0502020202020204" pitchFamily="34" charset="0"/>
              </a:rPr>
              <a:t>4G ejemplo de este potencial</a:t>
            </a:r>
            <a:endParaRPr lang="es-ES" altLang="es-CO" sz="3200" b="1" dirty="0">
              <a:latin typeface="Century Gothic" panose="020B0502020202020204" pitchFamily="34" charset="0"/>
            </a:endParaRPr>
          </a:p>
        </p:txBody>
      </p:sp>
      <p:sp>
        <p:nvSpPr>
          <p:cNvPr id="15371" name="TextBox 20"/>
          <p:cNvSpPr txBox="1">
            <a:spLocks noChangeArrowheads="1"/>
          </p:cNvSpPr>
          <p:nvPr/>
        </p:nvSpPr>
        <p:spPr bwMode="auto">
          <a:xfrm>
            <a:off x="5970588" y="2870200"/>
            <a:ext cx="38211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" altLang="es-CO" b="1">
                <a:solidFill>
                  <a:srgbClr val="000000"/>
                </a:solidFill>
                <a:latin typeface="Tw Cen MT" panose="020B0602020104020603" pitchFamily="34" charset="0"/>
              </a:rPr>
              <a:t>Banca Internacional</a:t>
            </a:r>
            <a:endParaRPr lang="en-US" altLang="es-CO" b="1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  <p:sp>
        <p:nvSpPr>
          <p:cNvPr id="32" name="TextBox 23"/>
          <p:cNvSpPr txBox="1"/>
          <p:nvPr/>
        </p:nvSpPr>
        <p:spPr>
          <a:xfrm>
            <a:off x="6122988" y="3249613"/>
            <a:ext cx="5318125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41200" indent="-216000">
              <a:buFont typeface="Arial" panose="020B0604020202020204" pitchFamily="34" charset="0"/>
              <a:buChar char="•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8 instituciones movilizadas</a:t>
            </a:r>
          </a:p>
          <a:p>
            <a:pPr marL="540000" indent="-285750">
              <a:buFont typeface="High Tower Text" panose="02040502050506030303" pitchFamily="18" charset="0"/>
              <a:buChar char="–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6 bancos Europeos y Asiático</a:t>
            </a:r>
          </a:p>
          <a:p>
            <a:pPr marL="540000" indent="-285750">
              <a:buFont typeface="High Tower Text" panose="02040502050506030303" pitchFamily="18" charset="0"/>
              <a:buChar char="–"/>
              <a:defRPr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2 Multilaterales</a:t>
            </a:r>
          </a:p>
        </p:txBody>
      </p:sp>
      <p:sp>
        <p:nvSpPr>
          <p:cNvPr id="15373" name="TextBox 17"/>
          <p:cNvSpPr txBox="1">
            <a:spLocks noChangeArrowheads="1"/>
          </p:cNvSpPr>
          <p:nvPr/>
        </p:nvSpPr>
        <p:spPr bwMode="auto">
          <a:xfrm>
            <a:off x="838200" y="942975"/>
            <a:ext cx="7785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b="1" dirty="0" smtClean="0">
                <a:solidFill>
                  <a:srgbClr val="29506F"/>
                </a:solidFill>
                <a:latin typeface="Century Gothic" panose="020B0502020202020204" pitchFamily="34" charset="0"/>
              </a:rPr>
              <a:t>Significativa p</a:t>
            </a:r>
            <a:r>
              <a:rPr lang="es-ES" altLang="es-CO" b="1" dirty="0" smtClean="0">
                <a:solidFill>
                  <a:srgbClr val="29506F"/>
                </a:solidFill>
                <a:latin typeface="Century Gothic" panose="020B0502020202020204" pitchFamily="34" charset="0"/>
              </a:rPr>
              <a:t>articipación del mercado de capitales desde el día 0</a:t>
            </a:r>
            <a:endParaRPr lang="es-ES" altLang="es-CO" b="1" dirty="0">
              <a:solidFill>
                <a:srgbClr val="29506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5841409" y="4019303"/>
            <a:ext cx="3199342" cy="976560"/>
          </a:xfrm>
          <a:prstGeom prst="roundRect">
            <a:avLst/>
          </a:prstGeom>
          <a:solidFill>
            <a:srgbClr val="DBA42B">
              <a:alpha val="30000"/>
            </a:srgb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1473695" y="1610030"/>
            <a:ext cx="3161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600" b="1" dirty="0" smtClean="0">
                <a:latin typeface="Century Gothic" panose="020B0502020202020204" pitchFamily="34" charset="0"/>
              </a:rPr>
              <a:t>Total 8 cierres = $12,57 BN</a:t>
            </a:r>
            <a:endParaRPr lang="es-ES" altLang="es-CO" sz="1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imagen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88" r="20820"/>
          <a:stretch/>
        </p:blipFill>
        <p:spPr>
          <a:xfrm>
            <a:off x="0" y="0"/>
            <a:ext cx="2913753" cy="6864111"/>
          </a:xfrm>
          <a:custGeom>
            <a:avLst/>
            <a:gdLst>
              <a:gd name="connsiteX0" fmla="*/ 0 w 12260262"/>
              <a:gd name="connsiteY0" fmla="*/ 6172200 h 12344400"/>
              <a:gd name="connsiteX1" fmla="*/ 6130131 w 12260262"/>
              <a:gd name="connsiteY1" fmla="*/ 0 h 12344400"/>
              <a:gd name="connsiteX2" fmla="*/ 12260262 w 12260262"/>
              <a:gd name="connsiteY2" fmla="*/ 6172200 h 12344400"/>
              <a:gd name="connsiteX3" fmla="*/ 6130131 w 12260262"/>
              <a:gd name="connsiteY3" fmla="*/ 12344400 h 12344400"/>
              <a:gd name="connsiteX4" fmla="*/ 0 w 12260262"/>
              <a:gd name="connsiteY4" fmla="*/ 6172200 h 12344400"/>
              <a:gd name="connsiteX0" fmla="*/ 0 w 12260262"/>
              <a:gd name="connsiteY0" fmla="*/ 6172200 h 6192982"/>
              <a:gd name="connsiteX1" fmla="*/ 6130131 w 12260262"/>
              <a:gd name="connsiteY1" fmla="*/ 0 h 6192982"/>
              <a:gd name="connsiteX2" fmla="*/ 12260262 w 12260262"/>
              <a:gd name="connsiteY2" fmla="*/ 6172200 h 6192982"/>
              <a:gd name="connsiteX3" fmla="*/ 6150913 w 12260262"/>
              <a:gd name="connsiteY3" fmla="*/ 6192982 h 6192982"/>
              <a:gd name="connsiteX4" fmla="*/ 0 w 12260262"/>
              <a:gd name="connsiteY4" fmla="*/ 6172200 h 6192982"/>
              <a:gd name="connsiteX0" fmla="*/ 0 w 6233535"/>
              <a:gd name="connsiteY0" fmla="*/ 6276109 h 6276109"/>
              <a:gd name="connsiteX1" fmla="*/ 103404 w 6233535"/>
              <a:gd name="connsiteY1" fmla="*/ 0 h 6276109"/>
              <a:gd name="connsiteX2" fmla="*/ 6233535 w 6233535"/>
              <a:gd name="connsiteY2" fmla="*/ 6172200 h 6276109"/>
              <a:gd name="connsiteX3" fmla="*/ 124186 w 6233535"/>
              <a:gd name="connsiteY3" fmla="*/ 6192982 h 6276109"/>
              <a:gd name="connsiteX4" fmla="*/ 0 w 6233535"/>
              <a:gd name="connsiteY4" fmla="*/ 6276109 h 6276109"/>
              <a:gd name="connsiteX0" fmla="*/ 0 w 6191971"/>
              <a:gd name="connsiteY0" fmla="*/ 6192982 h 6192982"/>
              <a:gd name="connsiteX1" fmla="*/ 61840 w 6191971"/>
              <a:gd name="connsiteY1" fmla="*/ 0 h 6192982"/>
              <a:gd name="connsiteX2" fmla="*/ 6191971 w 6191971"/>
              <a:gd name="connsiteY2" fmla="*/ 6172200 h 6192982"/>
              <a:gd name="connsiteX3" fmla="*/ 82622 w 6191971"/>
              <a:gd name="connsiteY3" fmla="*/ 6192982 h 6192982"/>
              <a:gd name="connsiteX4" fmla="*/ 0 w 6191971"/>
              <a:gd name="connsiteY4" fmla="*/ 6192982 h 6192982"/>
              <a:gd name="connsiteX0" fmla="*/ 0 w 6165077"/>
              <a:gd name="connsiteY0" fmla="*/ 6219876 h 6219876"/>
              <a:gd name="connsiteX1" fmla="*/ 34946 w 6165077"/>
              <a:gd name="connsiteY1" fmla="*/ 0 h 6219876"/>
              <a:gd name="connsiteX2" fmla="*/ 6165077 w 6165077"/>
              <a:gd name="connsiteY2" fmla="*/ 6172200 h 6219876"/>
              <a:gd name="connsiteX3" fmla="*/ 55728 w 6165077"/>
              <a:gd name="connsiteY3" fmla="*/ 6192982 h 6219876"/>
              <a:gd name="connsiteX4" fmla="*/ 0 w 6165077"/>
              <a:gd name="connsiteY4" fmla="*/ 6219876 h 6219876"/>
              <a:gd name="connsiteX0" fmla="*/ 0 w 6165077"/>
              <a:gd name="connsiteY0" fmla="*/ 6179535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79535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72200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65077"/>
              <a:gd name="connsiteY0" fmla="*/ 6192982 h 6192982"/>
              <a:gd name="connsiteX1" fmla="*/ 34946 w 6165077"/>
              <a:gd name="connsiteY1" fmla="*/ 0 h 6192982"/>
              <a:gd name="connsiteX2" fmla="*/ 6165077 w 6165077"/>
              <a:gd name="connsiteY2" fmla="*/ 6185647 h 6192982"/>
              <a:gd name="connsiteX3" fmla="*/ 55728 w 6165077"/>
              <a:gd name="connsiteY3" fmla="*/ 6192982 h 6192982"/>
              <a:gd name="connsiteX4" fmla="*/ 0 w 6165077"/>
              <a:gd name="connsiteY4" fmla="*/ 6192982 h 6192982"/>
              <a:gd name="connsiteX0" fmla="*/ 0 w 6178524"/>
              <a:gd name="connsiteY0" fmla="*/ 6192982 h 6199094"/>
              <a:gd name="connsiteX1" fmla="*/ 34946 w 6178524"/>
              <a:gd name="connsiteY1" fmla="*/ 0 h 6199094"/>
              <a:gd name="connsiteX2" fmla="*/ 6178524 w 6178524"/>
              <a:gd name="connsiteY2" fmla="*/ 6199094 h 6199094"/>
              <a:gd name="connsiteX3" fmla="*/ 55728 w 6178524"/>
              <a:gd name="connsiteY3" fmla="*/ 6192982 h 6199094"/>
              <a:gd name="connsiteX4" fmla="*/ 0 w 6178524"/>
              <a:gd name="connsiteY4" fmla="*/ 6192982 h 6199094"/>
              <a:gd name="connsiteX0" fmla="*/ 0 w 6178524"/>
              <a:gd name="connsiteY0" fmla="*/ 6181965 h 6188077"/>
              <a:gd name="connsiteX1" fmla="*/ 23930 w 6178524"/>
              <a:gd name="connsiteY1" fmla="*/ 0 h 6188077"/>
              <a:gd name="connsiteX2" fmla="*/ 6178524 w 6178524"/>
              <a:gd name="connsiteY2" fmla="*/ 6188077 h 6188077"/>
              <a:gd name="connsiteX3" fmla="*/ 55728 w 6178524"/>
              <a:gd name="connsiteY3" fmla="*/ 6181965 h 6188077"/>
              <a:gd name="connsiteX4" fmla="*/ 0 w 6178524"/>
              <a:gd name="connsiteY4" fmla="*/ 6181965 h 6188077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192982 h 6199094"/>
              <a:gd name="connsiteX1" fmla="*/ 2545 w 6179173"/>
              <a:gd name="connsiteY1" fmla="*/ 0 h 6199094"/>
              <a:gd name="connsiteX2" fmla="*/ 6179173 w 6179173"/>
              <a:gd name="connsiteY2" fmla="*/ 6199094 h 6199094"/>
              <a:gd name="connsiteX3" fmla="*/ 56377 w 6179173"/>
              <a:gd name="connsiteY3" fmla="*/ 6192982 h 6199094"/>
              <a:gd name="connsiteX4" fmla="*/ 649 w 6179173"/>
              <a:gd name="connsiteY4" fmla="*/ 6192982 h 6199094"/>
              <a:gd name="connsiteX0" fmla="*/ 649 w 6179173"/>
              <a:gd name="connsiteY0" fmla="*/ 6203999 h 6210111"/>
              <a:gd name="connsiteX1" fmla="*/ 2545 w 6179173"/>
              <a:gd name="connsiteY1" fmla="*/ 0 h 6210111"/>
              <a:gd name="connsiteX2" fmla="*/ 6179173 w 6179173"/>
              <a:gd name="connsiteY2" fmla="*/ 6210111 h 6210111"/>
              <a:gd name="connsiteX3" fmla="*/ 56377 w 6179173"/>
              <a:gd name="connsiteY3" fmla="*/ 6203999 h 6210111"/>
              <a:gd name="connsiteX4" fmla="*/ 649 w 6179173"/>
              <a:gd name="connsiteY4" fmla="*/ 6203999 h 6210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9173" h="6210111">
                <a:moveTo>
                  <a:pt x="649" y="6203999"/>
                </a:moveTo>
                <a:cubicBezTo>
                  <a:pt x="8626" y="4143344"/>
                  <a:pt x="-5432" y="2060655"/>
                  <a:pt x="2545" y="0"/>
                </a:cubicBezTo>
                <a:lnTo>
                  <a:pt x="6179173" y="6210111"/>
                </a:lnTo>
                <a:lnTo>
                  <a:pt x="56377" y="6203999"/>
                </a:lnTo>
                <a:lnTo>
                  <a:pt x="649" y="6203999"/>
                </a:lnTo>
                <a:close/>
              </a:path>
            </a:pathLst>
          </a:custGeom>
        </p:spPr>
      </p:pic>
      <p:sp>
        <p:nvSpPr>
          <p:cNvPr id="8" name="Paralelogramo 7"/>
          <p:cNvSpPr/>
          <p:nvPr/>
        </p:nvSpPr>
        <p:spPr>
          <a:xfrm>
            <a:off x="0" y="0"/>
            <a:ext cx="3324666" cy="6946900"/>
          </a:xfrm>
          <a:prstGeom prst="parallelogram">
            <a:avLst>
              <a:gd name="adj" fmla="val 59772"/>
            </a:avLst>
          </a:prstGeom>
          <a:solidFill>
            <a:srgbClr val="46A3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22500" y="1754188"/>
            <a:ext cx="4840537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altLang="es-CO" dirty="0" smtClean="0">
                <a:latin typeface="Tw Cen MT" panose="020B0602020104020603" pitchFamily="34" charset="0"/>
              </a:rPr>
              <a:t>Nuevos vehículos de inversión - </a:t>
            </a:r>
            <a:r>
              <a:rPr lang="es-ES" altLang="es-CO" b="1" dirty="0" smtClean="0">
                <a:latin typeface="Tw Cen MT" panose="020B0602020104020603" pitchFamily="34" charset="0"/>
              </a:rPr>
              <a:t>Fondos de Deuda:</a:t>
            </a:r>
          </a:p>
          <a:p>
            <a:pPr marL="645750" lvl="2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d-ID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 fondos cerrados</a:t>
            </a:r>
            <a:endParaRPr lang="es-ES" altLang="es-CO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645750" lvl="2" indent="-28575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 fondo adicional en fase de </a:t>
            </a:r>
            <a:r>
              <a:rPr lang="es-CO" altLang="es-CO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fund-raising</a:t>
            </a:r>
            <a:endParaRPr lang="es-CO" altLang="es-CO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645750" lvl="2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Gestores internacionales y locales con alta experiencia </a:t>
            </a:r>
            <a:endParaRPr lang="id-ID" altLang="es-CO" sz="2000" b="1" dirty="0" smtClean="0">
              <a:latin typeface="Tw Cen MT" panose="020B0602020104020603" pitchFamily="34" charset="0"/>
            </a:endParaRPr>
          </a:p>
        </p:txBody>
      </p:sp>
      <p:sp>
        <p:nvSpPr>
          <p:cNvPr id="11" name="Rectangle 13"/>
          <p:cNvSpPr/>
          <p:nvPr/>
        </p:nvSpPr>
        <p:spPr>
          <a:xfrm>
            <a:off x="2268538" y="1717675"/>
            <a:ext cx="4783137" cy="208600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156450" y="1828800"/>
            <a:ext cx="48958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s-CO" altLang="es-CO" dirty="0" smtClean="0">
                <a:latin typeface="Tw Cen MT" panose="020B0602020104020603" pitchFamily="34" charset="0"/>
              </a:rPr>
              <a:t>Primera emisión de infraestructura </a:t>
            </a:r>
            <a:r>
              <a:rPr lang="es-CO" altLang="es-CO" b="1" dirty="0" smtClean="0">
                <a:latin typeface="Tw Cen MT" panose="020B0602020104020603" pitchFamily="34" charset="0"/>
              </a:rPr>
              <a:t>en Mercado de Capitales Internacional: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s-CO" altLang="es-CO" sz="900" b="1" dirty="0" smtClean="0">
              <a:latin typeface="Tw Cen MT" panose="020B0602020104020603" pitchFamily="34" charset="0"/>
            </a:endParaRPr>
          </a:p>
          <a:p>
            <a:pPr marL="540000" lvl="2" indent="-3429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 emisiones de dos proyectos</a:t>
            </a:r>
          </a:p>
          <a:p>
            <a:pPr marL="540000" lvl="2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ES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Instrumento de mejoramiento crediticio para lograr grado de </a:t>
            </a:r>
            <a:r>
              <a:rPr lang="es-ES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inversión</a:t>
            </a:r>
            <a:endParaRPr lang="id-ID" altLang="es-CO" b="1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3" name="Rectangle 13"/>
          <p:cNvSpPr/>
          <p:nvPr/>
        </p:nvSpPr>
        <p:spPr>
          <a:xfrm>
            <a:off x="7109075" y="1697038"/>
            <a:ext cx="4917825" cy="209337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14" name="Triángulo isósceles 13"/>
          <p:cNvSpPr/>
          <p:nvPr/>
        </p:nvSpPr>
        <p:spPr>
          <a:xfrm rot="10800000">
            <a:off x="2968625" y="4081462"/>
            <a:ext cx="8269288" cy="206375"/>
          </a:xfrm>
          <a:prstGeom prst="triangl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3460750" y="4456113"/>
            <a:ext cx="7394421" cy="1754326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240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Movilización </a:t>
            </a: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 </a:t>
            </a:r>
            <a:r>
              <a:rPr lang="es-CO" altLang="es-C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$4,4 BN de recursos de inversionistas institucionales locales</a:t>
            </a:r>
          </a:p>
          <a:p>
            <a:pPr marL="3240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Vinculación desde etapa de construcción </a:t>
            </a:r>
          </a:p>
          <a:p>
            <a:pPr marL="3240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Inversión </a:t>
            </a: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 largo plazo </a:t>
            </a:r>
            <a:r>
              <a:rPr lang="es-CO" altLang="es-C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en activos no tradicionales</a:t>
            </a:r>
          </a:p>
          <a:p>
            <a:pPr marL="3240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Avance en </a:t>
            </a:r>
            <a:r>
              <a:rPr lang="es-CO" altLang="es-CO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generación de capacidad de análisis para inversión en infraestructura </a:t>
            </a:r>
            <a:endParaRPr lang="id-ID" altLang="es-CO" b="1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865563" y="284163"/>
            <a:ext cx="68405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3200" b="1" dirty="0">
                <a:latin typeface="Century Gothic" panose="020B0502020202020204" pitchFamily="34" charset="0"/>
              </a:rPr>
              <a:t>Grandes logros en corto plazo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36900" y="825500"/>
            <a:ext cx="8331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O" sz="1900" b="1" dirty="0">
                <a:solidFill>
                  <a:srgbClr val="29506F"/>
                </a:solidFill>
                <a:latin typeface="Century Gothic" panose="020B0502020202020204" pitchFamily="34" charset="0"/>
              </a:rPr>
              <a:t>Primeros pasos en la profundización del mercado de capitales local</a:t>
            </a:r>
          </a:p>
        </p:txBody>
      </p:sp>
    </p:spTree>
    <p:extLst>
      <p:ext uri="{BB962C8B-B14F-4D97-AF65-F5344CB8AC3E}">
        <p14:creationId xmlns:p14="http://schemas.microsoft.com/office/powerpoint/2010/main" val="25145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" y="0"/>
            <a:ext cx="12169464" cy="6858000"/>
          </a:xfrm>
          <a:prstGeom prst="rect">
            <a:avLst/>
          </a:prstGeom>
        </p:spPr>
      </p:pic>
      <p:sp>
        <p:nvSpPr>
          <p:cNvPr id="12" name="Paralelogramo 11"/>
          <p:cNvSpPr/>
          <p:nvPr/>
        </p:nvSpPr>
        <p:spPr>
          <a:xfrm>
            <a:off x="5514975" y="1892300"/>
            <a:ext cx="5927725" cy="2203365"/>
          </a:xfrm>
          <a:prstGeom prst="parallelogram">
            <a:avLst>
              <a:gd name="adj" fmla="val 2933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es-ES" alt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Bonos de infraestructura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CO" altLang="es-CO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Bonos día 0: potencial entre </a:t>
            </a:r>
            <a:r>
              <a:rPr lang="es-CO" alt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$1 – 1,2 b</a:t>
            </a:r>
            <a:r>
              <a:rPr lang="es-CO" alt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illones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Bonos refinanciación: potencial de $6,2 billones</a:t>
            </a:r>
            <a:endParaRPr lang="es-CO" altLang="es-CO" sz="2000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4" name="Paralelogramo 13"/>
          <p:cNvSpPr/>
          <p:nvPr/>
        </p:nvSpPr>
        <p:spPr>
          <a:xfrm>
            <a:off x="952500" y="1874838"/>
            <a:ext cx="5168900" cy="3657600"/>
          </a:xfrm>
          <a:prstGeom prst="parallelogram">
            <a:avLst>
              <a:gd name="adj" fmla="val 31419"/>
            </a:avLst>
          </a:prstGeom>
          <a:solidFill>
            <a:srgbClr val="ED7D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endParaRPr lang="id-ID" altLang="es-CO" sz="14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3735341" y="469509"/>
            <a:ext cx="6619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3200" b="1" dirty="0">
                <a:latin typeface="Century Gothic" panose="020B0502020202020204" pitchFamily="34" charset="0"/>
              </a:rPr>
              <a:t>Potencial de </a:t>
            </a:r>
            <a:r>
              <a:rPr lang="es-CO" altLang="es-CO" sz="3200" b="1" dirty="0" smtClean="0">
                <a:latin typeface="Century Gothic" panose="020B0502020202020204" pitchFamily="34" charset="0"/>
              </a:rPr>
              <a:t>financiación infraestructura de transporte</a:t>
            </a:r>
            <a:endParaRPr lang="es-CO" altLang="es-CO" sz="3200" b="1" dirty="0">
              <a:latin typeface="Century Gothic" panose="020B0502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987371" y="2397843"/>
            <a:ext cx="3356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s-CO" altLang="es-CO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22 proyectos pendientes de cierre por </a:t>
            </a:r>
            <a:r>
              <a:rPr lang="es-CO" altLang="es-CO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$30,9 BN</a:t>
            </a:r>
          </a:p>
          <a:p>
            <a:pPr algn="ctr" eaLnBrk="1" hangingPunct="1">
              <a:defRPr/>
            </a:pPr>
            <a:endParaRPr lang="es-CO" altLang="es-CO" sz="24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834130" y="319567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endParaRPr lang="es-CO" altLang="es-CO" sz="2800" b="1" dirty="0">
              <a:latin typeface="Century Gothic" panose="020B0502020202020204" pitchFamily="34" charset="0"/>
            </a:endParaRPr>
          </a:p>
        </p:txBody>
      </p:sp>
      <p:sp>
        <p:nvSpPr>
          <p:cNvPr id="22" name="Paralelogramo 21"/>
          <p:cNvSpPr/>
          <p:nvPr/>
        </p:nvSpPr>
        <p:spPr>
          <a:xfrm>
            <a:off x="5056220" y="4221578"/>
            <a:ext cx="5599080" cy="1297989"/>
          </a:xfrm>
          <a:prstGeom prst="parallelogram">
            <a:avLst>
              <a:gd name="adj" fmla="val 2933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defRPr/>
            </a:pPr>
            <a:r>
              <a:rPr lang="es-ES" altLang="es-CO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Titularizaciones </a:t>
            </a:r>
          </a:p>
          <a:p>
            <a:pPr eaLnBrk="1" hangingPunct="1">
              <a:defRPr/>
            </a:pPr>
            <a:r>
              <a:rPr lang="es-CO" altLang="es-CO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Monto potencial de $2 </a:t>
            </a:r>
            <a:r>
              <a:rPr lang="es-CO" altLang="es-CO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BN</a:t>
            </a:r>
            <a:endParaRPr lang="es-CO" altLang="es-CO" sz="2000" dirty="0">
              <a:solidFill>
                <a:schemeClr val="tx1">
                  <a:lumMod val="65000"/>
                  <a:lumOff val="3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735050" y="3529660"/>
            <a:ext cx="359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s-CO" altLang="es-CO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</a:t>
            </a:r>
            <a:r>
              <a:rPr lang="es-CO" altLang="es-CO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royectos priorizados PMTI + Acceso a ciudades + Transporte Masivo por aprox. $100 BN</a:t>
            </a:r>
            <a:endParaRPr lang="es-CO" altLang="es-CO" sz="24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" name="Imagen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781050"/>
            <a:ext cx="2087562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rcador de posición de imagen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t="17314" b="17314"/>
          <a:stretch/>
        </p:blipFill>
        <p:spPr>
          <a:prstGeom prst="rect">
            <a:avLst/>
          </a:prstGeom>
        </p:spPr>
      </p:pic>
      <p:sp>
        <p:nvSpPr>
          <p:cNvPr id="16" name="Rectangle 24"/>
          <p:cNvSpPr/>
          <p:nvPr/>
        </p:nvSpPr>
        <p:spPr>
          <a:xfrm>
            <a:off x="7159625" y="1855294"/>
            <a:ext cx="4291013" cy="434975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17" name="Rectangle 6"/>
          <p:cNvSpPr/>
          <p:nvPr/>
        </p:nvSpPr>
        <p:spPr>
          <a:xfrm>
            <a:off x="7159625" y="1867994"/>
            <a:ext cx="4291013" cy="43497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90478"/>
              </p:ext>
            </p:extLst>
          </p:nvPr>
        </p:nvGraphicFramePr>
        <p:xfrm>
          <a:off x="7255934" y="2856524"/>
          <a:ext cx="3928533" cy="294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ángulo 18"/>
          <p:cNvSpPr>
            <a:spLocks noChangeArrowheads="1"/>
          </p:cNvSpPr>
          <p:nvPr/>
        </p:nvSpPr>
        <p:spPr bwMode="auto">
          <a:xfrm>
            <a:off x="7255934" y="2015194"/>
            <a:ext cx="3928533" cy="3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99" tIns="60949" rIns="121899" bIns="60949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s-CO" sz="1600" b="1" dirty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2016 - 2023</a:t>
            </a:r>
          </a:p>
        </p:txBody>
      </p:sp>
      <p:sp>
        <p:nvSpPr>
          <p:cNvPr id="20" name="Rectángulo 100"/>
          <p:cNvSpPr>
            <a:spLocks noChangeArrowheads="1"/>
          </p:cNvSpPr>
          <p:nvPr/>
        </p:nvSpPr>
        <p:spPr bwMode="auto">
          <a:xfrm>
            <a:off x="6203864" y="2378038"/>
            <a:ext cx="6096000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CO" sz="1600" dirty="0" smtClean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$315 </a:t>
            </a:r>
            <a:r>
              <a:rPr lang="es-CO" altLang="es-CO" sz="1600" dirty="0" smtClean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Billones</a:t>
            </a:r>
            <a:r>
              <a:rPr lang="en-US" altLang="es-CO" sz="1600" dirty="0" smtClean="0"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s-CO" sz="1600" dirty="0"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ángulo 105"/>
          <p:cNvSpPr>
            <a:spLocks noChangeArrowheads="1"/>
          </p:cNvSpPr>
          <p:nvPr/>
        </p:nvSpPr>
        <p:spPr bwMode="auto">
          <a:xfrm>
            <a:off x="6257131" y="5606404"/>
            <a:ext cx="609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O" altLang="es-CO" sz="1200" dirty="0">
                <a:latin typeface="Tw Cen MT" panose="020B0602020104020603" pitchFamily="34" charset="0"/>
              </a:rPr>
              <a:t>Fuente: FDN</a:t>
            </a:r>
          </a:p>
        </p:txBody>
      </p:sp>
      <p:sp>
        <p:nvSpPr>
          <p:cNvPr id="28" name="TextBox 22"/>
          <p:cNvSpPr txBox="1"/>
          <p:nvPr/>
        </p:nvSpPr>
        <p:spPr>
          <a:xfrm>
            <a:off x="484982" y="717332"/>
            <a:ext cx="84177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32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Pipeline de infraestructura mediano </a:t>
            </a:r>
            <a:r>
              <a:rPr lang="es-CO" sz="32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plazo</a:t>
            </a:r>
            <a:endParaRPr lang="id-ID" sz="32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6746" y="4172588"/>
            <a:ext cx="670163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s-ES" altLang="es-CO" sz="2000" dirty="0" smtClean="0">
                <a:latin typeface="Tw Cen MT" panose="020B0602020104020603" pitchFamily="34" charset="0"/>
              </a:rPr>
              <a:t>Necesidades de deuda aproximadas de $220,7 billones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ES" altLang="es-CO" sz="2000" dirty="0" smtClean="0">
                <a:latin typeface="Tw Cen MT" panose="020B0602020104020603" pitchFamily="34" charset="0"/>
              </a:rPr>
              <a:t>+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ES" altLang="es-CO" sz="2000" dirty="0" smtClean="0">
                <a:latin typeface="Tw Cen MT" panose="020B0602020104020603" pitchFamily="34" charset="0"/>
              </a:rPr>
              <a:t>Necesidades de </a:t>
            </a:r>
            <a:r>
              <a:rPr lang="es-ES" altLang="es-CO" sz="2000" dirty="0" err="1" smtClean="0">
                <a:latin typeface="Tw Cen MT" panose="020B0602020104020603" pitchFamily="34" charset="0"/>
              </a:rPr>
              <a:t>equity</a:t>
            </a:r>
            <a:r>
              <a:rPr lang="es-ES" altLang="es-CO" sz="2000" dirty="0" smtClean="0">
                <a:latin typeface="Tw Cen MT" panose="020B0602020104020603" pitchFamily="34" charset="0"/>
              </a:rPr>
              <a:t> por $94,5 billones</a:t>
            </a:r>
            <a:endParaRPr lang="es-ES" altLang="es-CO" sz="2000" dirty="0">
              <a:latin typeface="Tw Cen MT" panose="020B0602020104020603" pitchFamily="34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id-ID" altLang="es-CO" sz="2000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6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397" y="5467350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elogramo 5"/>
          <p:cNvSpPr/>
          <p:nvPr/>
        </p:nvSpPr>
        <p:spPr>
          <a:xfrm>
            <a:off x="-5841999" y="-88900"/>
            <a:ext cx="12496800" cy="6946900"/>
          </a:xfrm>
          <a:prstGeom prst="parallelogram">
            <a:avLst>
              <a:gd name="adj" fmla="val 82995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638300" y="812800"/>
            <a:ext cx="4610100" cy="5316540"/>
            <a:chOff x="2336615" y="1123188"/>
            <a:chExt cx="4610326" cy="4611626"/>
          </a:xfrm>
        </p:grpSpPr>
        <p:cxnSp>
          <p:nvCxnSpPr>
            <p:cNvPr id="8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"/>
          <p:cNvSpPr txBox="1"/>
          <p:nvPr/>
        </p:nvSpPr>
        <p:spPr>
          <a:xfrm>
            <a:off x="2182458" y="2204928"/>
            <a:ext cx="4952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Tendencias Internacionales</a:t>
            </a:r>
            <a:endParaRPr lang="id-ID" sz="28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80658" y="1106063"/>
            <a:ext cx="12211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endParaRPr lang="id-ID" sz="30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1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131" cy="6858000"/>
          </a:xfrm>
          <a:prstGeom prst="rect">
            <a:avLst/>
          </a:prstGeom>
        </p:spPr>
      </p:pic>
      <p:pic>
        <p:nvPicPr>
          <p:cNvPr id="3379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5602817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aralelogramo 5"/>
          <p:cNvSpPr/>
          <p:nvPr/>
        </p:nvSpPr>
        <p:spPr>
          <a:xfrm>
            <a:off x="-999067" y="-88900"/>
            <a:ext cx="9618134" cy="6946900"/>
          </a:xfrm>
          <a:prstGeom prst="parallelogram">
            <a:avLst>
              <a:gd name="adj" fmla="val 82995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638300" y="812800"/>
            <a:ext cx="4610100" cy="5316540"/>
            <a:chOff x="2336615" y="1123188"/>
            <a:chExt cx="4610326" cy="4611626"/>
          </a:xfrm>
        </p:grpSpPr>
        <p:cxnSp>
          <p:nvCxnSpPr>
            <p:cNvPr id="8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"/>
          <p:cNvSpPr txBox="1"/>
          <p:nvPr/>
        </p:nvSpPr>
        <p:spPr>
          <a:xfrm>
            <a:off x="2182458" y="2204928"/>
            <a:ext cx="38627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Estrategias para el mercado de capitales local</a:t>
            </a:r>
            <a:endParaRPr lang="id-ID" sz="2800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495299" y="1139930"/>
            <a:ext cx="122114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0" b="1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id-ID" sz="30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r="1"/>
          <a:stretch/>
        </p:blipFill>
        <p:spPr bwMode="auto">
          <a:xfrm>
            <a:off x="-1439333" y="0"/>
            <a:ext cx="1363133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/>
          <p:nvPr/>
        </p:nvSpPr>
        <p:spPr>
          <a:xfrm>
            <a:off x="-1459442" y="0"/>
            <a:ext cx="13651442" cy="6858000"/>
          </a:xfrm>
          <a:prstGeom prst="rect">
            <a:avLst/>
          </a:prstGeom>
          <a:solidFill>
            <a:srgbClr val="22222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CO" smtClean="0">
              <a:solidFill>
                <a:srgbClr val="FFFFFF"/>
              </a:solidFill>
            </a:endParaRP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100666" y="515408"/>
            <a:ext cx="99012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Obstáculos para la financiación de largo </a:t>
            </a:r>
          </a:p>
          <a:p>
            <a:pPr eaLnBrk="1" hangingPunct="1"/>
            <a:r>
              <a:rPr lang="es-CO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plazo en el mercado de capitales local </a:t>
            </a:r>
            <a:endParaRPr lang="es-CO" altLang="es-CO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CO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id-ID" altLang="es-CO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Paralelogramo 10"/>
          <p:cNvSpPr/>
          <p:nvPr/>
        </p:nvSpPr>
        <p:spPr>
          <a:xfrm>
            <a:off x="491066" y="2184400"/>
            <a:ext cx="5249334" cy="3874375"/>
          </a:xfrm>
          <a:prstGeom prst="parallelogram">
            <a:avLst>
              <a:gd name="adj" fmla="val 18306"/>
            </a:avLst>
          </a:prstGeom>
          <a:solidFill>
            <a:schemeClr val="accent3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1860"/>
              </a:lnSpc>
              <a:defRPr/>
            </a:pPr>
            <a:r>
              <a:rPr lang="es-CO" altLang="es-CO" sz="2400" b="1" dirty="0" smtClean="0">
                <a:solidFill>
                  <a:srgbClr val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Demanda</a:t>
            </a:r>
          </a:p>
          <a:p>
            <a:pPr eaLnBrk="1" hangingPunct="1">
              <a:lnSpc>
                <a:spcPts val="1860"/>
              </a:lnSpc>
              <a:defRPr/>
            </a:pPr>
            <a:endParaRPr lang="es-CO" altLang="es-CO" sz="16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ts val="1860"/>
              </a:lnSpc>
              <a:buFont typeface="Arial" panose="020B0604020202020204" pitchFamily="34" charset="0"/>
              <a:buChar char="•"/>
              <a:defRPr/>
            </a:pPr>
            <a:r>
              <a:rPr lang="es-CO" altLang="es-CO" sz="1600" dirty="0" smtClean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Baja </a:t>
            </a:r>
            <a:r>
              <a:rPr lang="es-CO" altLang="es-CO" sz="16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disposición a invertir en activos “alternativos” y concentración en emisiones de alta calificación </a:t>
            </a:r>
          </a:p>
          <a:p>
            <a:pPr marL="285750" indent="-285750" eaLnBrk="1" hangingPunct="1">
              <a:lnSpc>
                <a:spcPts val="1860"/>
              </a:lnSpc>
              <a:buFont typeface="Arial" panose="020B0604020202020204" pitchFamily="34" charset="0"/>
              <a:buChar char="•"/>
              <a:defRPr/>
            </a:pPr>
            <a:endParaRPr lang="es-CO" altLang="es-CO" sz="16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ts val="1860"/>
              </a:lnSpc>
              <a:buFont typeface="Arial" panose="020B0604020202020204" pitchFamily="34" charset="0"/>
              <a:buChar char="•"/>
              <a:defRPr/>
            </a:pPr>
            <a:r>
              <a:rPr lang="es-CO" altLang="es-CO" sz="16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Baja profundidad en AFPs (dos administradoras manejan el 80% de los recursos)</a:t>
            </a:r>
          </a:p>
          <a:p>
            <a:pPr marL="285750" indent="-285750" eaLnBrk="1" hangingPunct="1">
              <a:lnSpc>
                <a:spcPts val="1860"/>
              </a:lnSpc>
              <a:buFont typeface="Arial" panose="020B0604020202020204" pitchFamily="34" charset="0"/>
              <a:buChar char="•"/>
              <a:defRPr/>
            </a:pPr>
            <a:endParaRPr lang="es-CO" altLang="es-CO" sz="1600" dirty="0">
              <a:solidFill>
                <a:schemeClr val="tx1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lnSpc>
                <a:spcPts val="1860"/>
              </a:lnSpc>
              <a:buFont typeface="Arial" panose="020B0604020202020204" pitchFamily="34" charset="0"/>
              <a:buChar char="•"/>
              <a:defRPr/>
            </a:pPr>
            <a:r>
              <a:rPr lang="es-CO" altLang="es-CO" sz="1600" dirty="0">
                <a:solidFill>
                  <a:schemeClr val="tx1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Limitado desarrollo de la industria de rentas vitalicias</a:t>
            </a:r>
            <a:endParaRPr lang="id-ID" altLang="es-CO" sz="1600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Paralelogramo 11"/>
          <p:cNvSpPr/>
          <p:nvPr/>
        </p:nvSpPr>
        <p:spPr>
          <a:xfrm>
            <a:off x="5350932" y="2184400"/>
            <a:ext cx="5249334" cy="3874375"/>
          </a:xfrm>
          <a:prstGeom prst="parallelogram">
            <a:avLst>
              <a:gd name="adj" fmla="val 18306"/>
            </a:avLst>
          </a:prstGeom>
          <a:solidFill>
            <a:schemeClr val="accent3">
              <a:lumMod val="60000"/>
              <a:lumOff val="40000"/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ts val="1860"/>
              </a:lnSpc>
              <a:defRPr/>
            </a:pPr>
            <a:r>
              <a:rPr lang="es-CO" altLang="es-CO" sz="2400" b="1" dirty="0" smtClean="0">
                <a:solidFill>
                  <a:srgbClr val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Oferta</a:t>
            </a:r>
          </a:p>
          <a:p>
            <a:pPr eaLnBrk="1" hangingPunct="1">
              <a:lnSpc>
                <a:spcPts val="1860"/>
              </a:lnSpc>
              <a:defRPr/>
            </a:pPr>
            <a:endParaRPr lang="es-CO" altLang="es-CO" sz="1600" dirty="0">
              <a:solidFill>
                <a:srgbClr val="000000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sz="1600" dirty="0">
                <a:solidFill>
                  <a:srgbClr val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Estructura corporativa de los sponsors – empresa familiar con preferencia por deuda bancaria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CO" altLang="es-CO" sz="1600" dirty="0">
              <a:solidFill>
                <a:srgbClr val="000000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sz="1600" dirty="0">
                <a:solidFill>
                  <a:srgbClr val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Escasas opciones de vehículos de inversión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s-CO" altLang="es-CO" sz="1600" dirty="0">
              <a:solidFill>
                <a:srgbClr val="000000"/>
              </a:solidFill>
              <a:latin typeface="Tw Cen MT" panose="020B06020201040206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s-CO" altLang="es-CO" sz="1600" dirty="0">
                <a:solidFill>
                  <a:srgbClr val="000000"/>
                </a:solidFill>
                <a:latin typeface="Tw Cen MT" panose="020B06020201040206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Reducido número de proyectos/banca de inversión con interés de recurrir al mercado de capitales</a:t>
            </a:r>
            <a:endParaRPr lang="es-CO" altLang="es-CO" sz="1600" dirty="0">
              <a:solidFill>
                <a:srgbClr val="000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5956" cy="6858000"/>
          </a:xfrm>
          <a:prstGeom prst="rect">
            <a:avLst/>
          </a:prstGeom>
        </p:spPr>
      </p:pic>
      <p:sp>
        <p:nvSpPr>
          <p:cNvPr id="30" name="TextBox 15"/>
          <p:cNvSpPr txBox="1"/>
          <p:nvPr/>
        </p:nvSpPr>
        <p:spPr>
          <a:xfrm>
            <a:off x="2795591" y="135467"/>
            <a:ext cx="67929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spc="300" dirty="0">
                <a:latin typeface="Century Gothic" charset="0"/>
                <a:ea typeface="Century Gothic" charset="0"/>
                <a:cs typeface="Century Gothic" charset="0"/>
              </a:rPr>
              <a:t>Concentración en emisiones </a:t>
            </a:r>
            <a:endParaRPr lang="es-CO" sz="3200" b="1" spc="300" dirty="0" smtClean="0"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spc="300" dirty="0" smtClean="0">
                <a:latin typeface="Century Gothic" charset="0"/>
                <a:ea typeface="Century Gothic" charset="0"/>
                <a:cs typeface="Century Gothic" charset="0"/>
              </a:rPr>
              <a:t>de </a:t>
            </a:r>
            <a:r>
              <a:rPr lang="es-CO" sz="3200" b="1" spc="300" dirty="0">
                <a:latin typeface="Century Gothic" charset="0"/>
                <a:ea typeface="Century Gothic" charset="0"/>
                <a:cs typeface="Century Gothic" charset="0"/>
              </a:rPr>
              <a:t>alta calificación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697958" y="3049645"/>
            <a:ext cx="3417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eaLnBrk="1" hangingPunct="1">
              <a:defRPr/>
            </a:pPr>
            <a:r>
              <a:rPr lang="es-ES" altLang="es-CO" dirty="0" smtClean="0">
                <a:latin typeface="Tw Cen MT" panose="020B0602020104020603" pitchFamily="34" charset="0"/>
              </a:rPr>
              <a:t>De las emisiones vigentes hoy en el mercado está concentrado en calificaciones AAA</a:t>
            </a:r>
            <a:endParaRPr lang="es-ES" altLang="es-CO" dirty="0">
              <a:latin typeface="Tw Cen MT" panose="020B0602020104020603" pitchFamily="34" charset="0"/>
            </a:endParaRPr>
          </a:p>
        </p:txBody>
      </p:sp>
      <p:sp>
        <p:nvSpPr>
          <p:cNvPr id="52" name="TextBox 31"/>
          <p:cNvSpPr txBox="1"/>
          <p:nvPr/>
        </p:nvSpPr>
        <p:spPr bwMode="auto">
          <a:xfrm>
            <a:off x="4828537" y="1328533"/>
            <a:ext cx="33036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dirty="0" smtClean="0">
                <a:solidFill>
                  <a:schemeClr val="bg1">
                    <a:lumMod val="8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70</a:t>
            </a:r>
            <a:r>
              <a:rPr lang="id-ID" sz="12000" b="1" dirty="0" smtClean="0">
                <a:solidFill>
                  <a:schemeClr val="bg1">
                    <a:lumMod val="8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%</a:t>
            </a:r>
            <a:endParaRPr lang="id-ID" sz="12000" b="1" dirty="0">
              <a:solidFill>
                <a:schemeClr val="bg1">
                  <a:lumMod val="8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53" name="CuadroTexto 128"/>
          <p:cNvSpPr txBox="1">
            <a:spLocks noChangeArrowheads="1"/>
          </p:cNvSpPr>
          <p:nvPr/>
        </p:nvSpPr>
        <p:spPr bwMode="auto">
          <a:xfrm>
            <a:off x="9665698" y="6452256"/>
            <a:ext cx="21419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CO" altLang="es-CO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w Cen MT" panose="020B0602020104020603" pitchFamily="34" charset="0"/>
                <a:ea typeface="Arial" charset="0"/>
                <a:cs typeface="Helvetica" panose="020B0604020202020204" pitchFamily="34" charset="0"/>
              </a:rPr>
              <a:t>Número de emisiones vigentes a 2017</a:t>
            </a:r>
          </a:p>
        </p:txBody>
      </p:sp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5673588" y="2729729"/>
            <a:ext cx="6331459" cy="2863848"/>
            <a:chOff x="7343552" y="3120722"/>
            <a:chExt cx="4598853" cy="2080532"/>
          </a:xfrm>
        </p:grpSpPr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7343552" y="4987896"/>
              <a:ext cx="1480554" cy="213358"/>
            </a:xfrm>
            <a:custGeom>
              <a:avLst/>
              <a:gdLst>
                <a:gd name="T0" fmla="*/ 648 w 648"/>
                <a:gd name="T1" fmla="*/ 1082 h 1082"/>
                <a:gd name="T2" fmla="*/ 0 w 648"/>
                <a:gd name="T3" fmla="*/ 1082 h 1082"/>
                <a:gd name="T4" fmla="*/ 140 w 648"/>
                <a:gd name="T5" fmla="*/ 919 h 1082"/>
                <a:gd name="T6" fmla="*/ 324 w 648"/>
                <a:gd name="T7" fmla="*/ 0 h 1082"/>
                <a:gd name="T8" fmla="*/ 508 w 648"/>
                <a:gd name="T9" fmla="*/ 919 h 1082"/>
                <a:gd name="T10" fmla="*/ 648 w 648"/>
                <a:gd name="T11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1082">
                  <a:moveTo>
                    <a:pt x="648" y="1082"/>
                  </a:moveTo>
                  <a:cubicBezTo>
                    <a:pt x="0" y="1082"/>
                    <a:pt x="0" y="1082"/>
                    <a:pt x="0" y="1082"/>
                  </a:cubicBezTo>
                  <a:cubicBezTo>
                    <a:pt x="4" y="1082"/>
                    <a:pt x="98" y="1080"/>
                    <a:pt x="140" y="919"/>
                  </a:cubicBezTo>
                  <a:cubicBezTo>
                    <a:pt x="182" y="755"/>
                    <a:pt x="223" y="0"/>
                    <a:pt x="324" y="0"/>
                  </a:cubicBezTo>
                  <a:cubicBezTo>
                    <a:pt x="425" y="0"/>
                    <a:pt x="466" y="755"/>
                    <a:pt x="508" y="919"/>
                  </a:cubicBezTo>
                  <a:cubicBezTo>
                    <a:pt x="550" y="1080"/>
                    <a:pt x="644" y="1082"/>
                    <a:pt x="648" y="108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4" tIns="45712" rIns="91424" bIns="45712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dirty="0"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  <p:grpSp>
          <p:nvGrpSpPr>
            <p:cNvPr id="33" name="Group 14"/>
            <p:cNvGrpSpPr>
              <a:grpSpLocks/>
            </p:cNvGrpSpPr>
            <p:nvPr/>
          </p:nvGrpSpPr>
          <p:grpSpPr bwMode="auto">
            <a:xfrm>
              <a:off x="8293692" y="3120722"/>
              <a:ext cx="3648713" cy="2080532"/>
              <a:chOff x="8293692" y="3120722"/>
              <a:chExt cx="3648713" cy="2080532"/>
            </a:xfrm>
          </p:grpSpPr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8293692" y="4879487"/>
                <a:ext cx="1480554" cy="321767"/>
              </a:xfrm>
              <a:custGeom>
                <a:avLst/>
                <a:gdLst>
                  <a:gd name="T0" fmla="*/ 648 w 648"/>
                  <a:gd name="T1" fmla="*/ 1082 h 1082"/>
                  <a:gd name="T2" fmla="*/ 0 w 648"/>
                  <a:gd name="T3" fmla="*/ 1082 h 1082"/>
                  <a:gd name="T4" fmla="*/ 140 w 648"/>
                  <a:gd name="T5" fmla="*/ 919 h 1082"/>
                  <a:gd name="T6" fmla="*/ 324 w 648"/>
                  <a:gd name="T7" fmla="*/ 0 h 1082"/>
                  <a:gd name="T8" fmla="*/ 508 w 648"/>
                  <a:gd name="T9" fmla="*/ 919 h 1082"/>
                  <a:gd name="T10" fmla="*/ 648 w 648"/>
                  <a:gd name="T11" fmla="*/ 10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8" h="1082">
                    <a:moveTo>
                      <a:pt x="648" y="1082"/>
                    </a:moveTo>
                    <a:cubicBezTo>
                      <a:pt x="0" y="1082"/>
                      <a:pt x="0" y="1082"/>
                      <a:pt x="0" y="1082"/>
                    </a:cubicBezTo>
                    <a:cubicBezTo>
                      <a:pt x="4" y="1082"/>
                      <a:pt x="98" y="1080"/>
                      <a:pt x="140" y="919"/>
                    </a:cubicBezTo>
                    <a:cubicBezTo>
                      <a:pt x="182" y="755"/>
                      <a:pt x="223" y="0"/>
                      <a:pt x="324" y="0"/>
                    </a:cubicBezTo>
                    <a:cubicBezTo>
                      <a:pt x="425" y="0"/>
                      <a:pt x="466" y="755"/>
                      <a:pt x="508" y="919"/>
                    </a:cubicBezTo>
                    <a:cubicBezTo>
                      <a:pt x="550" y="1080"/>
                      <a:pt x="644" y="1082"/>
                      <a:pt x="648" y="1082"/>
                    </a:cubicBezTo>
                    <a:close/>
                  </a:path>
                </a:pathLst>
              </a:custGeom>
              <a:solidFill>
                <a:srgbClr val="DBA42B"/>
              </a:solidFill>
              <a:ln>
                <a:noFill/>
              </a:ln>
            </p:spPr>
            <p:txBody>
              <a:bodyPr lIns="91424" tIns="45712" rIns="91424" bIns="45712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>
                  <a:latin typeface="Poppins" panose="02000000000000000000" pitchFamily="2" charset="0"/>
                  <a:ea typeface="+mn-ea"/>
                  <a:cs typeface="Poppins" panose="02000000000000000000" pitchFamily="2" charset="0"/>
                </a:endParaRPr>
              </a:p>
            </p:txBody>
          </p:sp>
          <p:sp>
            <p:nvSpPr>
              <p:cNvPr id="35" name="Freeform 6"/>
              <p:cNvSpPr>
                <a:spLocks/>
              </p:cNvSpPr>
              <p:nvPr/>
            </p:nvSpPr>
            <p:spPr bwMode="auto">
              <a:xfrm>
                <a:off x="9298783" y="4098710"/>
                <a:ext cx="1480554" cy="1102544"/>
              </a:xfrm>
              <a:custGeom>
                <a:avLst/>
                <a:gdLst>
                  <a:gd name="T0" fmla="*/ 648 w 648"/>
                  <a:gd name="T1" fmla="*/ 1082 h 1082"/>
                  <a:gd name="T2" fmla="*/ 0 w 648"/>
                  <a:gd name="T3" fmla="*/ 1082 h 1082"/>
                  <a:gd name="T4" fmla="*/ 140 w 648"/>
                  <a:gd name="T5" fmla="*/ 919 h 1082"/>
                  <a:gd name="T6" fmla="*/ 324 w 648"/>
                  <a:gd name="T7" fmla="*/ 0 h 1082"/>
                  <a:gd name="T8" fmla="*/ 508 w 648"/>
                  <a:gd name="T9" fmla="*/ 919 h 1082"/>
                  <a:gd name="T10" fmla="*/ 648 w 648"/>
                  <a:gd name="T11" fmla="*/ 10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8" h="1082">
                    <a:moveTo>
                      <a:pt x="648" y="1082"/>
                    </a:moveTo>
                    <a:cubicBezTo>
                      <a:pt x="0" y="1082"/>
                      <a:pt x="0" y="1082"/>
                      <a:pt x="0" y="1082"/>
                    </a:cubicBezTo>
                    <a:cubicBezTo>
                      <a:pt x="4" y="1082"/>
                      <a:pt x="98" y="1080"/>
                      <a:pt x="140" y="919"/>
                    </a:cubicBezTo>
                    <a:cubicBezTo>
                      <a:pt x="182" y="755"/>
                      <a:pt x="223" y="0"/>
                      <a:pt x="324" y="0"/>
                    </a:cubicBezTo>
                    <a:cubicBezTo>
                      <a:pt x="425" y="0"/>
                      <a:pt x="466" y="755"/>
                      <a:pt x="508" y="919"/>
                    </a:cubicBezTo>
                    <a:cubicBezTo>
                      <a:pt x="550" y="1080"/>
                      <a:pt x="644" y="1082"/>
                      <a:pt x="648" y="1082"/>
                    </a:cubicBezTo>
                    <a:close/>
                  </a:path>
                </a:pathLst>
              </a:custGeom>
              <a:solidFill>
                <a:srgbClr val="29506F"/>
              </a:solidFill>
              <a:ln>
                <a:noFill/>
              </a:ln>
            </p:spPr>
            <p:txBody>
              <a:bodyPr lIns="91424" tIns="45712" rIns="91424" bIns="45712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>
                  <a:latin typeface="Poppins" panose="02000000000000000000" pitchFamily="2" charset="0"/>
                  <a:ea typeface="+mn-ea"/>
                  <a:cs typeface="Poppins" panose="02000000000000000000" pitchFamily="2" charset="0"/>
                </a:endParaRPr>
              </a:p>
            </p:txBody>
          </p:sp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10461851" y="3120722"/>
                <a:ext cx="1480554" cy="2080532"/>
              </a:xfrm>
              <a:custGeom>
                <a:avLst/>
                <a:gdLst>
                  <a:gd name="T0" fmla="*/ 648 w 648"/>
                  <a:gd name="T1" fmla="*/ 1082 h 1082"/>
                  <a:gd name="T2" fmla="*/ 0 w 648"/>
                  <a:gd name="T3" fmla="*/ 1082 h 1082"/>
                  <a:gd name="T4" fmla="*/ 140 w 648"/>
                  <a:gd name="T5" fmla="*/ 919 h 1082"/>
                  <a:gd name="T6" fmla="*/ 324 w 648"/>
                  <a:gd name="T7" fmla="*/ 0 h 1082"/>
                  <a:gd name="T8" fmla="*/ 508 w 648"/>
                  <a:gd name="T9" fmla="*/ 919 h 1082"/>
                  <a:gd name="T10" fmla="*/ 648 w 648"/>
                  <a:gd name="T11" fmla="*/ 10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8" h="1082">
                    <a:moveTo>
                      <a:pt x="648" y="1082"/>
                    </a:moveTo>
                    <a:cubicBezTo>
                      <a:pt x="0" y="1082"/>
                      <a:pt x="0" y="1082"/>
                      <a:pt x="0" y="1082"/>
                    </a:cubicBezTo>
                    <a:cubicBezTo>
                      <a:pt x="4" y="1082"/>
                      <a:pt x="98" y="1080"/>
                      <a:pt x="140" y="919"/>
                    </a:cubicBezTo>
                    <a:cubicBezTo>
                      <a:pt x="182" y="755"/>
                      <a:pt x="223" y="0"/>
                      <a:pt x="324" y="0"/>
                    </a:cubicBezTo>
                    <a:cubicBezTo>
                      <a:pt x="425" y="0"/>
                      <a:pt x="466" y="755"/>
                      <a:pt x="508" y="919"/>
                    </a:cubicBezTo>
                    <a:cubicBezTo>
                      <a:pt x="550" y="1080"/>
                      <a:pt x="644" y="1082"/>
                      <a:pt x="648" y="1082"/>
                    </a:cubicBezTo>
                    <a:close/>
                  </a:path>
                </a:pathLst>
              </a:custGeom>
              <a:solidFill>
                <a:srgbClr val="145457"/>
              </a:solidFill>
              <a:ln>
                <a:noFill/>
              </a:ln>
            </p:spPr>
            <p:txBody>
              <a:bodyPr lIns="91424" tIns="45712" rIns="91424" bIns="45712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dirty="0">
                  <a:latin typeface="Poppins" panose="02000000000000000000" pitchFamily="2" charset="0"/>
                  <a:ea typeface="+mn-ea"/>
                  <a:cs typeface="Poppins" panose="02000000000000000000" pitchFamily="2" charset="0"/>
                </a:endParaRPr>
              </a:p>
            </p:txBody>
          </p:sp>
        </p:grpSp>
      </p:grpSp>
      <p:sp>
        <p:nvSpPr>
          <p:cNvPr id="37" name="CuadroTexto 1"/>
          <p:cNvSpPr txBox="1">
            <a:spLocks noChangeArrowheads="1"/>
          </p:cNvSpPr>
          <p:nvPr/>
        </p:nvSpPr>
        <p:spPr bwMode="auto">
          <a:xfrm>
            <a:off x="7789737" y="5658670"/>
            <a:ext cx="5116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1400" dirty="0" smtClean="0">
                <a:latin typeface="Tw Cen MT" panose="020B0602020104020603" pitchFamily="34" charset="0"/>
              </a:rPr>
              <a:t>AA -</a:t>
            </a:r>
            <a:endParaRPr lang="es-ES_tradnl" altLang="es-CO" sz="1400" dirty="0">
              <a:latin typeface="Tw Cen MT" panose="020B0602020104020603" pitchFamily="34" charset="0"/>
            </a:endParaRPr>
          </a:p>
        </p:txBody>
      </p:sp>
      <p:sp>
        <p:nvSpPr>
          <p:cNvPr id="38" name="CuadroTexto 38"/>
          <p:cNvSpPr txBox="1">
            <a:spLocks noChangeArrowheads="1"/>
          </p:cNvSpPr>
          <p:nvPr/>
        </p:nvSpPr>
        <p:spPr bwMode="auto">
          <a:xfrm>
            <a:off x="9082484" y="5658670"/>
            <a:ext cx="522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1400" dirty="0" smtClean="0">
                <a:latin typeface="Tw Cen MT" panose="020B0602020104020603" pitchFamily="34" charset="0"/>
              </a:rPr>
              <a:t>AA+</a:t>
            </a:r>
            <a:endParaRPr lang="es-ES_tradnl" altLang="es-CO" sz="1400" dirty="0">
              <a:latin typeface="Tw Cen MT" panose="020B0602020104020603" pitchFamily="34" charset="0"/>
            </a:endParaRPr>
          </a:p>
        </p:txBody>
      </p:sp>
      <p:sp>
        <p:nvSpPr>
          <p:cNvPr id="39" name="CuadroTexto 44"/>
          <p:cNvSpPr txBox="1">
            <a:spLocks noChangeArrowheads="1"/>
          </p:cNvSpPr>
          <p:nvPr/>
        </p:nvSpPr>
        <p:spPr bwMode="auto">
          <a:xfrm>
            <a:off x="10776343" y="5658670"/>
            <a:ext cx="5116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1400" dirty="0" smtClean="0">
                <a:latin typeface="Tw Cen MT" panose="020B0602020104020603" pitchFamily="34" charset="0"/>
              </a:rPr>
              <a:t>AAA</a:t>
            </a:r>
            <a:endParaRPr lang="es-ES_tradnl" altLang="es-CO" sz="1400" dirty="0">
              <a:latin typeface="Tw Cen MT" panose="020B0602020104020603" pitchFamily="34" charset="0"/>
            </a:endParaRPr>
          </a:p>
        </p:txBody>
      </p:sp>
      <p:sp>
        <p:nvSpPr>
          <p:cNvPr id="40" name="CuadroTexto 1"/>
          <p:cNvSpPr txBox="1">
            <a:spLocks noChangeArrowheads="1"/>
          </p:cNvSpPr>
          <p:nvPr/>
        </p:nvSpPr>
        <p:spPr bwMode="auto">
          <a:xfrm>
            <a:off x="6672135" y="5650203"/>
            <a:ext cx="4523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1400" dirty="0" smtClean="0">
                <a:latin typeface="Tw Cen MT" panose="020B0602020104020603" pitchFamily="34" charset="0"/>
              </a:rPr>
              <a:t>AA </a:t>
            </a:r>
            <a:endParaRPr lang="es-ES_tradnl" altLang="es-CO" sz="1400" dirty="0">
              <a:latin typeface="Tw Cen MT" panose="020B0602020104020603" pitchFamily="34" charset="0"/>
            </a:endParaRPr>
          </a:p>
        </p:txBody>
      </p:sp>
      <p:sp>
        <p:nvSpPr>
          <p:cNvPr id="41" name="TextBox 29"/>
          <p:cNvSpPr txBox="1">
            <a:spLocks noChangeArrowheads="1"/>
          </p:cNvSpPr>
          <p:nvPr/>
        </p:nvSpPr>
        <p:spPr bwMode="auto">
          <a:xfrm>
            <a:off x="6547258" y="4660817"/>
            <a:ext cx="28725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500" b="1" dirty="0" smtClean="0">
                <a:latin typeface="Tw Cen MT" panose="020B0602020104020603" pitchFamily="34" charset="0"/>
              </a:rPr>
              <a:t>1</a:t>
            </a:r>
            <a:endParaRPr lang="id-ID" altLang="es-CO" sz="1500" b="1" dirty="0">
              <a:latin typeface="Tw Cen MT" panose="020B0602020104020603" pitchFamily="34" charset="0"/>
            </a:endParaRPr>
          </a:p>
        </p:txBody>
      </p:sp>
      <p:sp>
        <p:nvSpPr>
          <p:cNvPr id="42" name="TextBox 29"/>
          <p:cNvSpPr txBox="1">
            <a:spLocks noChangeArrowheads="1"/>
          </p:cNvSpPr>
          <p:nvPr/>
        </p:nvSpPr>
        <p:spPr bwMode="auto">
          <a:xfrm>
            <a:off x="7845550" y="4810571"/>
            <a:ext cx="28467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500" b="1" dirty="0">
                <a:latin typeface="Tw Cen MT" panose="020B0602020104020603" pitchFamily="34" charset="0"/>
              </a:rPr>
              <a:t>2</a:t>
            </a:r>
            <a:endParaRPr lang="id-ID" altLang="es-CO" sz="1500" b="1" dirty="0">
              <a:latin typeface="Tw Cen MT" panose="020B0602020104020603" pitchFamily="34" charset="0"/>
            </a:endParaRPr>
          </a:p>
        </p:txBody>
      </p:sp>
      <p:sp>
        <p:nvSpPr>
          <p:cNvPr id="43" name="TextBox 29"/>
          <p:cNvSpPr txBox="1">
            <a:spLocks noChangeArrowheads="1"/>
          </p:cNvSpPr>
          <p:nvPr/>
        </p:nvSpPr>
        <p:spPr bwMode="auto">
          <a:xfrm>
            <a:off x="9116928" y="3720223"/>
            <a:ext cx="4920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500" b="1" dirty="0" smtClean="0">
                <a:latin typeface="Tw Cen MT" panose="020B0602020104020603" pitchFamily="34" charset="0"/>
              </a:rPr>
              <a:t>23</a:t>
            </a:r>
            <a:endParaRPr lang="id-ID" altLang="es-CO" sz="1500" b="1" dirty="0">
              <a:latin typeface="Tw Cen MT" panose="020B0602020104020603" pitchFamily="34" charset="0"/>
            </a:endParaRPr>
          </a:p>
        </p:txBody>
      </p:sp>
      <p:grpSp>
        <p:nvGrpSpPr>
          <p:cNvPr id="44" name="Grupo 43"/>
          <p:cNvGrpSpPr/>
          <p:nvPr/>
        </p:nvGrpSpPr>
        <p:grpSpPr>
          <a:xfrm>
            <a:off x="9799484" y="1389990"/>
            <a:ext cx="626065" cy="678997"/>
            <a:chOff x="6478307" y="2105224"/>
            <a:chExt cx="626065" cy="678997"/>
          </a:xfrm>
        </p:grpSpPr>
        <p:sp>
          <p:nvSpPr>
            <p:cNvPr id="45" name="Oval 5"/>
            <p:cNvSpPr>
              <a:spLocks noChangeArrowheads="1"/>
            </p:cNvSpPr>
            <p:nvPr/>
          </p:nvSpPr>
          <p:spPr bwMode="auto">
            <a:xfrm>
              <a:off x="6478307" y="2105224"/>
              <a:ext cx="626065" cy="62488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 lIns="0" tIns="0" rIns="0" bIns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 smtClean="0">
                  <a:solidFill>
                    <a:schemeClr val="bg1"/>
                  </a:solidFill>
                  <a:latin typeface="Tw Cen MT" charset="0"/>
                  <a:ea typeface="Tw Cen MT" charset="0"/>
                  <a:cs typeface="Tw Cen MT" charset="0"/>
                </a:rPr>
                <a:t>83</a:t>
              </a:r>
              <a:endParaRPr lang="en-US" b="1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endParaRPr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 rot="10800000">
              <a:off x="6570187" y="2563108"/>
              <a:ext cx="442305" cy="221113"/>
            </a:xfrm>
            <a:custGeom>
              <a:avLst/>
              <a:gdLst>
                <a:gd name="T0" fmla="*/ 0 w 414"/>
                <a:gd name="T1" fmla="*/ 207 h 207"/>
                <a:gd name="T2" fmla="*/ 206 w 414"/>
                <a:gd name="T3" fmla="*/ 0 h 207"/>
                <a:gd name="T4" fmla="*/ 414 w 414"/>
                <a:gd name="T5" fmla="*/ 207 h 207"/>
                <a:gd name="T6" fmla="*/ 0 w 414"/>
                <a:gd name="T7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207">
                  <a:moveTo>
                    <a:pt x="0" y="207"/>
                  </a:moveTo>
                  <a:lnTo>
                    <a:pt x="206" y="0"/>
                  </a:lnTo>
                  <a:lnTo>
                    <a:pt x="414" y="207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Poppins" panose="02000000000000000000" pitchFamily="2" charset="0"/>
                <a:ea typeface="+mn-ea"/>
                <a:cs typeface="Poppins" panose="02000000000000000000" pitchFamily="2" charset="0"/>
              </a:endParaRPr>
            </a:p>
          </p:txBody>
        </p:sp>
      </p:grpSp>
      <p:cxnSp>
        <p:nvCxnSpPr>
          <p:cNvPr id="47" name="Straight Connector 25"/>
          <p:cNvCxnSpPr/>
          <p:nvPr/>
        </p:nvCxnSpPr>
        <p:spPr bwMode="auto">
          <a:xfrm>
            <a:off x="9286612" y="2371477"/>
            <a:ext cx="0" cy="1368000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29"/>
          <p:cNvSpPr txBox="1">
            <a:spLocks noChangeArrowheads="1"/>
          </p:cNvSpPr>
          <p:nvPr/>
        </p:nvSpPr>
        <p:spPr bwMode="auto">
          <a:xfrm>
            <a:off x="10786145" y="2446400"/>
            <a:ext cx="49207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1500" b="1" dirty="0" smtClean="0">
                <a:latin typeface="Tw Cen MT" panose="020B0602020104020603" pitchFamily="34" charset="0"/>
              </a:rPr>
              <a:t>60</a:t>
            </a:r>
            <a:endParaRPr lang="id-ID" altLang="es-CO" sz="1500" b="1" dirty="0">
              <a:latin typeface="Tw Cen MT" panose="020B0602020104020603" pitchFamily="34" charset="0"/>
            </a:endParaRPr>
          </a:p>
        </p:txBody>
      </p:sp>
      <p:cxnSp>
        <p:nvCxnSpPr>
          <p:cNvPr id="50" name="Straight Connector 25"/>
          <p:cNvCxnSpPr/>
          <p:nvPr/>
        </p:nvCxnSpPr>
        <p:spPr bwMode="auto">
          <a:xfrm>
            <a:off x="10985872" y="2371477"/>
            <a:ext cx="0" cy="108000"/>
          </a:xfrm>
          <a:prstGeom prst="line">
            <a:avLst/>
          </a:prstGeom>
          <a:ln w="12700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errar llave 50"/>
          <p:cNvSpPr/>
          <p:nvPr/>
        </p:nvSpPr>
        <p:spPr>
          <a:xfrm rot="16200000">
            <a:off x="10024108" y="1464793"/>
            <a:ext cx="205395" cy="169273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Paralelogramo 56"/>
          <p:cNvSpPr/>
          <p:nvPr/>
        </p:nvSpPr>
        <p:spPr>
          <a:xfrm>
            <a:off x="10088" y="0"/>
            <a:ext cx="3327275" cy="6946900"/>
          </a:xfrm>
          <a:prstGeom prst="parallelogram">
            <a:avLst>
              <a:gd name="adj" fmla="val 60631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4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Marcador de imagen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728133" y="493603"/>
            <a:ext cx="482758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 necesario implementar una </a:t>
            </a:r>
            <a:r>
              <a:rPr lang="es-CO" altLang="es-CO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estrategia integral para solucionar problemas estructurales del mercado  </a:t>
            </a:r>
          </a:p>
          <a:p>
            <a:pPr eaLnBrk="1" hangingPunct="1"/>
            <a:r>
              <a:rPr lang="es-ES" altLang="es-CO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id-ID" altLang="es-CO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id-ID" altLang="es-CO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40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611813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8"/>
          <p:cNvSpPr txBox="1">
            <a:spLocks noChangeArrowheads="1"/>
          </p:cNvSpPr>
          <p:nvPr/>
        </p:nvSpPr>
        <p:spPr bwMode="auto">
          <a:xfrm>
            <a:off x="9075737" y="3101063"/>
            <a:ext cx="2574396" cy="58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Promover entrada </a:t>
            </a:r>
            <a:endParaRPr lang="es-CO" altLang="es-CO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eaLnBrk="1" hangingPunct="1"/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de nuevos jugadores</a:t>
            </a:r>
            <a:endParaRPr lang="es-CO" altLang="es-CO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8904815" y="985750"/>
            <a:ext cx="2084917" cy="83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Generar opciones alternativas de </a:t>
            </a:r>
            <a:r>
              <a:rPr lang="es-ES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inversión</a:t>
            </a:r>
            <a:endParaRPr lang="es-ES" altLang="es-CO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8495797" y="453845"/>
            <a:ext cx="3239002" cy="1786603"/>
            <a:chOff x="2336615" y="1123188"/>
            <a:chExt cx="4610326" cy="4611626"/>
          </a:xfrm>
        </p:grpSpPr>
        <p:cxnSp>
          <p:nvCxnSpPr>
            <p:cNvPr id="14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"/>
          <p:cNvSpPr txBox="1"/>
          <p:nvPr/>
        </p:nvSpPr>
        <p:spPr>
          <a:xfrm>
            <a:off x="7937558" y="376748"/>
            <a:ext cx="678172" cy="1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8461931" y="2548328"/>
            <a:ext cx="3296404" cy="1786603"/>
            <a:chOff x="2336615" y="1123188"/>
            <a:chExt cx="4610326" cy="4611626"/>
          </a:xfrm>
        </p:grpSpPr>
        <p:cxnSp>
          <p:nvCxnSpPr>
            <p:cNvPr id="25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1"/>
          <p:cNvSpPr txBox="1"/>
          <p:nvPr/>
        </p:nvSpPr>
        <p:spPr>
          <a:xfrm>
            <a:off x="8005292" y="2439136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8461931" y="4631129"/>
            <a:ext cx="3296404" cy="1786603"/>
            <a:chOff x="2336615" y="1123188"/>
            <a:chExt cx="4610326" cy="4611626"/>
          </a:xfrm>
        </p:grpSpPr>
        <p:cxnSp>
          <p:nvCxnSpPr>
            <p:cNvPr id="41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1"/>
          <p:cNvSpPr txBox="1"/>
          <p:nvPr/>
        </p:nvSpPr>
        <p:spPr>
          <a:xfrm>
            <a:off x="8005292" y="4521937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8991071" y="4895998"/>
            <a:ext cx="257439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Generar incentivos</a:t>
            </a:r>
          </a:p>
          <a:p>
            <a:pPr eaLnBrk="1" hangingPunct="1"/>
            <a:r>
              <a:rPr lang="es-ES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p</a:t>
            </a:r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ara diversificación </a:t>
            </a:r>
          </a:p>
          <a:p>
            <a:pPr eaLnBrk="1" hangingPunct="1"/>
            <a:r>
              <a:rPr lang="es-ES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d</a:t>
            </a:r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e portafolio y toma </a:t>
            </a:r>
          </a:p>
          <a:p>
            <a:pPr eaLnBrk="1" hangingPunct="1"/>
            <a:r>
              <a:rPr lang="es-ES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m</a:t>
            </a:r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ás eficiente de riesgo</a:t>
            </a:r>
            <a:endParaRPr lang="es-CO" altLang="es-CO" sz="20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0668"/>
          </a:xfrm>
          <a:prstGeom prst="rect">
            <a:avLst/>
          </a:prstGeom>
        </p:spPr>
      </p:pic>
      <p:sp>
        <p:nvSpPr>
          <p:cNvPr id="25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38" name="TextBox 29"/>
          <p:cNvSpPr txBox="1"/>
          <p:nvPr/>
        </p:nvSpPr>
        <p:spPr>
          <a:xfrm>
            <a:off x="5267852" y="242871"/>
            <a:ext cx="65854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spc="3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Nuevas opciones o alternativas de inversión</a:t>
            </a:r>
          </a:p>
        </p:txBody>
      </p:sp>
      <p:pic>
        <p:nvPicPr>
          <p:cNvPr id="28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955" y="5967413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4774668" y="4172097"/>
            <a:ext cx="29816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Titularzación de</a:t>
            </a:r>
          </a:p>
          <a:p>
            <a:pPr eaLnBrk="1" hangingPunct="1"/>
            <a:r>
              <a:rPr lang="es-CO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cartera</a:t>
            </a:r>
            <a:endParaRPr lang="es-CO" altLang="es-CO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>
            <a:off x="4527737" y="1943261"/>
            <a:ext cx="32972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Bonos días cero</a:t>
            </a:r>
          </a:p>
          <a:p>
            <a:pPr eaLnBrk="1" hangingPunct="1"/>
            <a:r>
              <a:rPr lang="tr-TR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y</a:t>
            </a:r>
            <a:r>
              <a:rPr lang="es-ES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de refinación</a:t>
            </a:r>
            <a:endParaRPr lang="es-ES" altLang="es-CO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31" name="Group 16"/>
          <p:cNvGrpSpPr>
            <a:grpSpLocks/>
          </p:cNvGrpSpPr>
          <p:nvPr/>
        </p:nvGrpSpPr>
        <p:grpSpPr bwMode="auto">
          <a:xfrm>
            <a:off x="4194729" y="1825445"/>
            <a:ext cx="3239002" cy="1786603"/>
            <a:chOff x="2336615" y="1123188"/>
            <a:chExt cx="4610326" cy="4611626"/>
          </a:xfrm>
        </p:grpSpPr>
        <p:cxnSp>
          <p:nvCxnSpPr>
            <p:cNvPr id="32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"/>
          <p:cNvSpPr txBox="1"/>
          <p:nvPr/>
        </p:nvSpPr>
        <p:spPr>
          <a:xfrm>
            <a:off x="3636490" y="1748348"/>
            <a:ext cx="678172" cy="1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9" name="Group 16"/>
          <p:cNvGrpSpPr>
            <a:grpSpLocks/>
          </p:cNvGrpSpPr>
          <p:nvPr/>
        </p:nvGrpSpPr>
        <p:grpSpPr bwMode="auto">
          <a:xfrm>
            <a:off x="4160863" y="3919928"/>
            <a:ext cx="3296404" cy="1786603"/>
            <a:chOff x="2336615" y="1123188"/>
            <a:chExt cx="4610326" cy="4611626"/>
          </a:xfrm>
        </p:grpSpPr>
        <p:cxnSp>
          <p:nvCxnSpPr>
            <p:cNvPr id="40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1"/>
          <p:cNvSpPr txBox="1"/>
          <p:nvPr/>
        </p:nvSpPr>
        <p:spPr>
          <a:xfrm>
            <a:off x="3704224" y="3810736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46" name="Group 16"/>
          <p:cNvGrpSpPr>
            <a:grpSpLocks/>
          </p:cNvGrpSpPr>
          <p:nvPr/>
        </p:nvGrpSpPr>
        <p:grpSpPr bwMode="auto">
          <a:xfrm>
            <a:off x="8343397" y="1854062"/>
            <a:ext cx="3296404" cy="1786603"/>
            <a:chOff x="2336615" y="1123188"/>
            <a:chExt cx="4610326" cy="4611626"/>
          </a:xfrm>
        </p:grpSpPr>
        <p:cxnSp>
          <p:nvCxnSpPr>
            <p:cNvPr id="47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1"/>
          <p:cNvSpPr txBox="1"/>
          <p:nvPr/>
        </p:nvSpPr>
        <p:spPr>
          <a:xfrm>
            <a:off x="7886758" y="1744870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3" name="TextBox 8"/>
          <p:cNvSpPr txBox="1">
            <a:spLocks noChangeArrowheads="1"/>
          </p:cNvSpPr>
          <p:nvPr/>
        </p:nvSpPr>
        <p:spPr bwMode="auto">
          <a:xfrm>
            <a:off x="8809037" y="1979232"/>
            <a:ext cx="309933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Fondos de deuda </a:t>
            </a:r>
          </a:p>
          <a:p>
            <a:pPr eaLnBrk="1" hangingPunct="1"/>
            <a:r>
              <a:rPr lang="tr-TR" altLang="es-CO" sz="2800" b="1" dirty="0">
                <a:solidFill>
                  <a:schemeClr val="bg1"/>
                </a:solidFill>
                <a:latin typeface="Tw Cen MT" panose="020B0602020104020603" pitchFamily="34" charset="0"/>
              </a:rPr>
              <a:t>y</a:t>
            </a:r>
            <a:r>
              <a:rPr lang="es-ES_tradnl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s-ES_tradnl" altLang="es-CO" sz="28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e</a:t>
            </a:r>
            <a:r>
              <a:rPr lang="es-ES_tradnl" altLang="es-CO" sz="28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quity</a:t>
            </a:r>
            <a:endParaRPr lang="es-ES_tradnl" altLang="es-CO" sz="2800" b="1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eaLnBrk="1" hangingPunct="1"/>
            <a:endParaRPr lang="es-CO" altLang="es-CO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54" name="Group 16"/>
          <p:cNvGrpSpPr>
            <a:grpSpLocks/>
          </p:cNvGrpSpPr>
          <p:nvPr/>
        </p:nvGrpSpPr>
        <p:grpSpPr bwMode="auto">
          <a:xfrm>
            <a:off x="8343397" y="3953798"/>
            <a:ext cx="3296404" cy="1786603"/>
            <a:chOff x="2336615" y="1123188"/>
            <a:chExt cx="4610326" cy="4611626"/>
          </a:xfrm>
        </p:grpSpPr>
        <p:cxnSp>
          <p:nvCxnSpPr>
            <p:cNvPr id="55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"/>
          <p:cNvSpPr txBox="1"/>
          <p:nvPr/>
        </p:nvSpPr>
        <p:spPr>
          <a:xfrm>
            <a:off x="7666625" y="3878471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2" name="TextBox 8"/>
          <p:cNvSpPr txBox="1">
            <a:spLocks noChangeArrowheads="1"/>
          </p:cNvSpPr>
          <p:nvPr/>
        </p:nvSpPr>
        <p:spPr bwMode="auto">
          <a:xfrm>
            <a:off x="8872537" y="4087432"/>
            <a:ext cx="3099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8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Otros vehículos</a:t>
            </a:r>
            <a:endParaRPr lang="es-CO" altLang="es-CO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4131732" y="287866"/>
            <a:ext cx="948268" cy="948268"/>
          </a:xfrm>
          <a:prstGeom prst="ellipse">
            <a:avLst/>
          </a:prstGeom>
          <a:solidFill>
            <a:srgbClr val="1868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1</a:t>
            </a:r>
            <a:endParaRPr lang="es-ES" sz="4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4" name="Paralelogramo 63"/>
          <p:cNvSpPr/>
          <p:nvPr/>
        </p:nvSpPr>
        <p:spPr>
          <a:xfrm flipH="1">
            <a:off x="-2455334" y="0"/>
            <a:ext cx="6773333" cy="6946900"/>
          </a:xfrm>
          <a:prstGeom prst="parallelogram">
            <a:avLst>
              <a:gd name="adj" fmla="val 54720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4040656" y="3049508"/>
            <a:ext cx="3486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altLang="es-CO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2 emisiones por $1 – $1,2 </a:t>
            </a:r>
            <a:r>
              <a:rPr lang="es-CO" altLang="es-CO" dirty="0" err="1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Bn</a:t>
            </a:r>
            <a:endParaRPr lang="es-CO" altLang="es-CO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4222492" y="5184282"/>
            <a:ext cx="3486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altLang="es-CO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Piloto por </a:t>
            </a:r>
            <a:r>
              <a:rPr lang="es-CO" altLang="es-CO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$600.000 </a:t>
            </a:r>
            <a:r>
              <a:rPr lang="es-CO" altLang="es-CO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millones</a:t>
            </a:r>
            <a:endParaRPr lang="es-CO" altLang="es-CO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8499989" y="4568354"/>
            <a:ext cx="3095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sz="16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Fondos de Inversión Cerrados con opción de salida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sz="16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FICS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altLang="es-CO" sz="16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REITS</a:t>
            </a:r>
          </a:p>
        </p:txBody>
      </p:sp>
    </p:spTree>
    <p:extLst>
      <p:ext uri="{BB962C8B-B14F-4D97-AF65-F5344CB8AC3E}">
        <p14:creationId xmlns:p14="http://schemas.microsoft.com/office/powerpoint/2010/main" val="3412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5199"/>
          <a:stretch/>
        </p:blipFill>
        <p:spPr>
          <a:xfrm>
            <a:off x="-13130" y="0"/>
            <a:ext cx="12205130" cy="6858000"/>
          </a:xfrm>
          <a:prstGeom prst="rect">
            <a:avLst/>
          </a:prstGeom>
        </p:spPr>
      </p:pic>
      <p:sp>
        <p:nvSpPr>
          <p:cNvPr id="62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5314973" y="558205"/>
            <a:ext cx="76749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3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Promover entrada de </a:t>
            </a:r>
            <a:endParaRPr lang="es-ES" sz="3200" b="1" spc="300" dirty="0" smtClean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3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nuevos </a:t>
            </a:r>
            <a:r>
              <a:rPr lang="es-ES" sz="3200" b="1" spc="3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actores</a:t>
            </a:r>
            <a:endParaRPr lang="id-ID" sz="3200" b="1" spc="3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4592609" y="2661388"/>
            <a:ext cx="2620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Inversionistas con capacidad y experiencia en activos de infraestructura</a:t>
            </a:r>
          </a:p>
        </p:txBody>
      </p:sp>
      <p:sp>
        <p:nvSpPr>
          <p:cNvPr id="27" name="Elipse 26"/>
          <p:cNvSpPr/>
          <p:nvPr/>
        </p:nvSpPr>
        <p:spPr>
          <a:xfrm>
            <a:off x="4131732" y="575733"/>
            <a:ext cx="948268" cy="948268"/>
          </a:xfrm>
          <a:prstGeom prst="ellipse">
            <a:avLst/>
          </a:prstGeom>
          <a:solidFill>
            <a:srgbClr val="C83D1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solidFill>
                  <a:srgbClr val="FFFFFF"/>
                </a:solidFill>
                <a:latin typeface="Century Gothic"/>
                <a:cs typeface="Century Gothic"/>
              </a:rPr>
              <a:t>2</a:t>
            </a:r>
          </a:p>
        </p:txBody>
      </p:sp>
      <p:pic>
        <p:nvPicPr>
          <p:cNvPr id="63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955" y="5967413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4552945" y="2154149"/>
            <a:ext cx="33718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Alianza del Pacífico</a:t>
            </a:r>
            <a:endParaRPr lang="es-ES" altLang="es-CO" sz="2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grpSp>
        <p:nvGrpSpPr>
          <p:cNvPr id="66" name="Group 16"/>
          <p:cNvGrpSpPr>
            <a:grpSpLocks/>
          </p:cNvGrpSpPr>
          <p:nvPr/>
        </p:nvGrpSpPr>
        <p:grpSpPr bwMode="auto">
          <a:xfrm>
            <a:off x="4194729" y="1825445"/>
            <a:ext cx="3239002" cy="1786603"/>
            <a:chOff x="2336615" y="1123188"/>
            <a:chExt cx="4610326" cy="4611626"/>
          </a:xfrm>
        </p:grpSpPr>
        <p:cxnSp>
          <p:nvCxnSpPr>
            <p:cNvPr id="67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1"/>
          <p:cNvSpPr txBox="1"/>
          <p:nvPr/>
        </p:nvSpPr>
        <p:spPr>
          <a:xfrm>
            <a:off x="3704222" y="1748348"/>
            <a:ext cx="678172" cy="1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3" name="Group 16"/>
          <p:cNvGrpSpPr>
            <a:grpSpLocks/>
          </p:cNvGrpSpPr>
          <p:nvPr/>
        </p:nvGrpSpPr>
        <p:grpSpPr bwMode="auto">
          <a:xfrm>
            <a:off x="4160863" y="3919928"/>
            <a:ext cx="3296404" cy="1786603"/>
            <a:chOff x="2336615" y="1123188"/>
            <a:chExt cx="4610326" cy="4611626"/>
          </a:xfrm>
        </p:grpSpPr>
        <p:cxnSp>
          <p:nvCxnSpPr>
            <p:cNvPr id="74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1"/>
          <p:cNvSpPr txBox="1"/>
          <p:nvPr/>
        </p:nvSpPr>
        <p:spPr>
          <a:xfrm>
            <a:off x="3704224" y="3810736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0" name="Group 16"/>
          <p:cNvGrpSpPr>
            <a:grpSpLocks/>
          </p:cNvGrpSpPr>
          <p:nvPr/>
        </p:nvGrpSpPr>
        <p:grpSpPr bwMode="auto">
          <a:xfrm>
            <a:off x="8343397" y="1854062"/>
            <a:ext cx="3296404" cy="1786603"/>
            <a:chOff x="2336615" y="1123188"/>
            <a:chExt cx="4610326" cy="4611626"/>
          </a:xfrm>
        </p:grpSpPr>
        <p:cxnSp>
          <p:nvCxnSpPr>
            <p:cNvPr id="81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1"/>
          <p:cNvSpPr txBox="1"/>
          <p:nvPr/>
        </p:nvSpPr>
        <p:spPr>
          <a:xfrm>
            <a:off x="7886758" y="1744870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8" name="Group 16"/>
          <p:cNvGrpSpPr>
            <a:grpSpLocks/>
          </p:cNvGrpSpPr>
          <p:nvPr/>
        </p:nvGrpSpPr>
        <p:grpSpPr bwMode="auto">
          <a:xfrm>
            <a:off x="8343397" y="3953798"/>
            <a:ext cx="3296404" cy="1786603"/>
            <a:chOff x="2336615" y="1123188"/>
            <a:chExt cx="4610326" cy="4611626"/>
          </a:xfrm>
        </p:grpSpPr>
        <p:cxnSp>
          <p:nvCxnSpPr>
            <p:cNvPr id="89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1"/>
          <p:cNvSpPr txBox="1"/>
          <p:nvPr/>
        </p:nvSpPr>
        <p:spPr>
          <a:xfrm>
            <a:off x="7666625" y="3878471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4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7" name="TextBox 12"/>
          <p:cNvSpPr txBox="1"/>
          <p:nvPr/>
        </p:nvSpPr>
        <p:spPr>
          <a:xfrm>
            <a:off x="4677274" y="4744188"/>
            <a:ext cx="2620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Mayor eficiencia en la administración de los pasivos pensionales </a:t>
            </a:r>
          </a:p>
        </p:txBody>
      </p:sp>
      <p:sp>
        <p:nvSpPr>
          <p:cNvPr id="98" name="TextBox 10"/>
          <p:cNvSpPr txBox="1">
            <a:spLocks noChangeArrowheads="1"/>
          </p:cNvSpPr>
          <p:nvPr/>
        </p:nvSpPr>
        <p:spPr bwMode="auto">
          <a:xfrm>
            <a:off x="4637610" y="4236949"/>
            <a:ext cx="33718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FONPET</a:t>
            </a:r>
            <a:endParaRPr lang="es-ES" altLang="es-CO" sz="2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99" name="TextBox 12"/>
          <p:cNvSpPr txBox="1"/>
          <p:nvPr/>
        </p:nvSpPr>
        <p:spPr>
          <a:xfrm>
            <a:off x="8859810" y="2661388"/>
            <a:ext cx="26209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Alternativa de inversión para dinamizar la industria aseguradora</a:t>
            </a:r>
          </a:p>
        </p:txBody>
      </p:sp>
      <p:sp>
        <p:nvSpPr>
          <p:cNvPr id="100" name="TextBox 10"/>
          <p:cNvSpPr txBox="1">
            <a:spLocks noChangeArrowheads="1"/>
          </p:cNvSpPr>
          <p:nvPr/>
        </p:nvSpPr>
        <p:spPr bwMode="auto">
          <a:xfrm>
            <a:off x="8820146" y="2154149"/>
            <a:ext cx="33718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Rentas Vitalicias</a:t>
            </a:r>
            <a:endParaRPr lang="es-ES" altLang="es-CO" sz="2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01" name="TextBox 12"/>
          <p:cNvSpPr txBox="1"/>
          <p:nvPr/>
        </p:nvSpPr>
        <p:spPr>
          <a:xfrm>
            <a:off x="8859810" y="4998187"/>
            <a:ext cx="2620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 smtClean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Fiduciarias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1400" dirty="0" smtClean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Family Offices</a:t>
            </a:r>
            <a:endParaRPr lang="es-CO" sz="1400" dirty="0">
              <a:solidFill>
                <a:srgbClr val="FFFF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02" name="TextBox 10"/>
          <p:cNvSpPr txBox="1">
            <a:spLocks noChangeArrowheads="1"/>
          </p:cNvSpPr>
          <p:nvPr/>
        </p:nvSpPr>
        <p:spPr bwMode="auto">
          <a:xfrm>
            <a:off x="8820146" y="4118415"/>
            <a:ext cx="3371854" cy="89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20"/>
              </a:lnSpc>
            </a:pPr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Inversionistas de</a:t>
            </a:r>
          </a:p>
          <a:p>
            <a:pPr eaLnBrk="1" hangingPunct="1">
              <a:lnSpc>
                <a:spcPts val="2020"/>
              </a:lnSpc>
            </a:pPr>
            <a:r>
              <a:rPr lang="es-ES" altLang="es-CO" sz="2600" b="1" dirty="0">
                <a:solidFill>
                  <a:schemeClr val="bg1"/>
                </a:solidFill>
                <a:latin typeface="Tw Cen MT" panose="020B0602020104020603" pitchFamily="34" charset="0"/>
              </a:rPr>
              <a:t>c</a:t>
            </a:r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orto y mediano </a:t>
            </a:r>
          </a:p>
          <a:p>
            <a:pPr eaLnBrk="1" hangingPunct="1">
              <a:lnSpc>
                <a:spcPts val="2020"/>
              </a:lnSpc>
            </a:pPr>
            <a:r>
              <a:rPr lang="es-ES_tradnl" altLang="es-CO" sz="26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plazo</a:t>
            </a:r>
            <a:endParaRPr lang="es-ES" altLang="es-CO" sz="2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04" name="Paralelogramo 103"/>
          <p:cNvSpPr/>
          <p:nvPr/>
        </p:nvSpPr>
        <p:spPr>
          <a:xfrm>
            <a:off x="-1405467" y="0"/>
            <a:ext cx="5791200" cy="6858000"/>
          </a:xfrm>
          <a:prstGeom prst="parallelogram">
            <a:avLst>
              <a:gd name="adj" fmla="val 52338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2564" b="12564"/>
          <a:stretch/>
        </p:blipFill>
        <p:spPr>
          <a:xfrm>
            <a:off x="-23444" y="0"/>
            <a:ext cx="12215444" cy="6858000"/>
          </a:xfrm>
          <a:prstGeom prst="rect">
            <a:avLst/>
          </a:prstGeom>
        </p:spPr>
      </p:pic>
      <p:sp>
        <p:nvSpPr>
          <p:cNvPr id="62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11" name="TextBox 29"/>
          <p:cNvSpPr txBox="1"/>
          <p:nvPr/>
        </p:nvSpPr>
        <p:spPr>
          <a:xfrm>
            <a:off x="5145640" y="558205"/>
            <a:ext cx="71987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spc="3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Incentivos para diversificación de </a:t>
            </a:r>
            <a:r>
              <a:rPr lang="es-CO" sz="2800" b="1" spc="3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portafolio y </a:t>
            </a:r>
            <a:r>
              <a:rPr lang="es-CO" sz="2800" b="1" spc="3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toma más eficiente de riesgo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475009" y="3015736"/>
            <a:ext cx="7192991" cy="108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77200" lvl="2" eaLnBrk="1" hangingPunct="1">
              <a:defRPr/>
            </a:pPr>
            <a:r>
              <a:rPr lang="es-CO" dirty="0">
                <a:solidFill>
                  <a:srgbClr val="FFFFFF"/>
                </a:solidFill>
                <a:latin typeface="Tw Cen MT" panose="020B0602020104020603" pitchFamily="34" charset="0"/>
              </a:rPr>
              <a:t>Rentabilidad mínima atada a: </a:t>
            </a:r>
          </a:p>
          <a:p>
            <a:pPr marL="1520100" lvl="2" indent="-342900" eaLnBrk="1" hangingPunct="1">
              <a:buFont typeface="Arial" panose="020B0604020202020204" pitchFamily="34" charset="0"/>
              <a:buChar char="•"/>
              <a:defRPr/>
            </a:pPr>
            <a:endParaRPr lang="es-CO" sz="1050" dirty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1977300" lvl="3" indent="-342900" eaLnBrk="1" hangingPunct="1">
              <a:buFont typeface="Calibri" panose="020F0502020204030204" pitchFamily="34" charset="0"/>
              <a:buChar char="−"/>
              <a:defRPr/>
            </a:pPr>
            <a:r>
              <a:rPr lang="es-CO" dirty="0">
                <a:solidFill>
                  <a:srgbClr val="FFFFFF"/>
                </a:solidFill>
                <a:latin typeface="Tw Cen MT" panose="020B0602020104020603" pitchFamily="34" charset="0"/>
              </a:rPr>
              <a:t>Comportamiento promedio de los fondos</a:t>
            </a:r>
          </a:p>
          <a:p>
            <a:pPr marL="1977300" lvl="3" indent="-342900" eaLnBrk="1" hangingPunct="1">
              <a:buFont typeface="Calibri" panose="020F0502020204030204" pitchFamily="34" charset="0"/>
              <a:buChar char="−"/>
              <a:defRPr/>
            </a:pPr>
            <a:r>
              <a:rPr lang="es-CO" dirty="0">
                <a:solidFill>
                  <a:srgbClr val="FFFFFF"/>
                </a:solidFill>
                <a:latin typeface="Tw Cen MT" panose="020B0602020104020603" pitchFamily="34" charset="0"/>
              </a:rPr>
              <a:t>Comportamiento del portafolio de referencia de la SF</a:t>
            </a:r>
          </a:p>
        </p:txBody>
      </p:sp>
      <p:sp>
        <p:nvSpPr>
          <p:cNvPr id="27" name="Elipse 26"/>
          <p:cNvSpPr/>
          <p:nvPr/>
        </p:nvSpPr>
        <p:spPr>
          <a:xfrm>
            <a:off x="4030132" y="778933"/>
            <a:ext cx="948268" cy="948268"/>
          </a:xfrm>
          <a:prstGeom prst="ellipse">
            <a:avLst/>
          </a:prstGeom>
          <a:solidFill>
            <a:srgbClr val="34C6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3</a:t>
            </a:r>
            <a:endParaRPr lang="es-ES" sz="44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65" name="TextBox 10"/>
          <p:cNvSpPr txBox="1">
            <a:spLocks noChangeArrowheads="1"/>
          </p:cNvSpPr>
          <p:nvPr/>
        </p:nvSpPr>
        <p:spPr bwMode="auto">
          <a:xfrm>
            <a:off x="4620678" y="2559297"/>
            <a:ext cx="6487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sz="2800" b="1" dirty="0">
                <a:solidFill>
                  <a:srgbClr val="FFFFFF"/>
                </a:solidFill>
                <a:latin typeface="Tw Cen MT" panose="020B0602020104020603" pitchFamily="34" charset="0"/>
              </a:rPr>
              <a:t>Solucionar problemas estructurales</a:t>
            </a:r>
            <a:endParaRPr lang="es-ES" altLang="es-CO" sz="2600" b="1" dirty="0">
              <a:solidFill>
                <a:srgbClr val="FFFFFF"/>
              </a:solidFill>
              <a:latin typeface="Tw Cen MT" panose="020B0602020104020603" pitchFamily="34" charset="0"/>
            </a:endParaRPr>
          </a:p>
        </p:txBody>
      </p:sp>
      <p:grpSp>
        <p:nvGrpSpPr>
          <p:cNvPr id="66" name="Group 16"/>
          <p:cNvGrpSpPr>
            <a:grpSpLocks/>
          </p:cNvGrpSpPr>
          <p:nvPr/>
        </p:nvGrpSpPr>
        <p:grpSpPr bwMode="auto">
          <a:xfrm>
            <a:off x="4194729" y="2450725"/>
            <a:ext cx="7472338" cy="1786603"/>
            <a:chOff x="2336615" y="1123188"/>
            <a:chExt cx="4610326" cy="4611626"/>
          </a:xfrm>
        </p:grpSpPr>
        <p:cxnSp>
          <p:nvCxnSpPr>
            <p:cNvPr id="67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1"/>
          <p:cNvSpPr txBox="1"/>
          <p:nvPr/>
        </p:nvSpPr>
        <p:spPr>
          <a:xfrm>
            <a:off x="3704222" y="2373628"/>
            <a:ext cx="678172" cy="1595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1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73" name="Group 16"/>
          <p:cNvGrpSpPr>
            <a:grpSpLocks/>
          </p:cNvGrpSpPr>
          <p:nvPr/>
        </p:nvGrpSpPr>
        <p:grpSpPr bwMode="auto">
          <a:xfrm>
            <a:off x="4160863" y="4545208"/>
            <a:ext cx="7489270" cy="1786603"/>
            <a:chOff x="2336615" y="1123188"/>
            <a:chExt cx="4610326" cy="4611626"/>
          </a:xfrm>
        </p:grpSpPr>
        <p:cxnSp>
          <p:nvCxnSpPr>
            <p:cNvPr id="74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0"/>
            <p:cNvCxnSpPr/>
            <p:nvPr/>
          </p:nvCxnSpPr>
          <p:spPr>
            <a:xfrm>
              <a:off x="2336615" y="5723796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2"/>
            <p:cNvCxnSpPr/>
            <p:nvPr/>
          </p:nvCxnSpPr>
          <p:spPr>
            <a:xfrm flipV="1">
              <a:off x="6921540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TextBox 1"/>
          <p:cNvSpPr txBox="1"/>
          <p:nvPr/>
        </p:nvSpPr>
        <p:spPr>
          <a:xfrm>
            <a:off x="3704224" y="4436016"/>
            <a:ext cx="678172" cy="1930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id-ID" sz="12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4172351" y="4940708"/>
            <a:ext cx="73346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1" algn="just" eaLnBrk="1" hangingPunct="1">
              <a:defRPr/>
            </a:pPr>
            <a:r>
              <a:rPr lang="es-CO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Esquema de remuneración de </a:t>
            </a:r>
            <a:r>
              <a:rPr lang="es-CO" dirty="0">
                <a:solidFill>
                  <a:srgbClr val="FFFFFF"/>
                </a:solidFill>
                <a:latin typeface="Tw Cen MT" panose="020B0602020104020603" pitchFamily="34" charset="0"/>
              </a:rPr>
              <a:t>los administradores </a:t>
            </a:r>
            <a:r>
              <a:rPr lang="es-CO" dirty="0" smtClean="0">
                <a:solidFill>
                  <a:srgbClr val="FFFFFF"/>
                </a:solidFill>
                <a:latin typeface="Tw Cen MT" panose="020B0602020104020603" pitchFamily="34" charset="0"/>
              </a:rPr>
              <a:t>– parar de una </a:t>
            </a:r>
            <a:r>
              <a:rPr lang="es-CO" dirty="0">
                <a:solidFill>
                  <a:srgbClr val="FFFFFF"/>
                </a:solidFill>
                <a:latin typeface="Tw Cen MT" panose="020B0602020104020603" pitchFamily="34" charset="0"/>
              </a:rPr>
              <a:t>comisión fija sobre los montos recaudados a una retribución variable, asociada a los rendimientos de los portafolios </a:t>
            </a:r>
            <a:endParaRPr lang="es-CO" dirty="0" smtClean="0">
              <a:solidFill>
                <a:srgbClr val="FFFFFF"/>
              </a:solidFill>
              <a:latin typeface="Tw Cen MT" panose="020B0602020104020603" pitchFamily="34" charset="0"/>
            </a:endParaRPr>
          </a:p>
          <a:p>
            <a:pPr marL="1062900" lvl="1" indent="-342900" eaLnBrk="1" hangingPunct="1">
              <a:buFont typeface="+mj-lt"/>
              <a:buAutoNum type="arabicPeriod"/>
              <a:defRPr/>
            </a:pPr>
            <a:endParaRPr lang="es-CO" dirty="0">
              <a:solidFill>
                <a:srgbClr val="C00000"/>
              </a:solidFill>
              <a:latin typeface="Tw Cen MT" panose="020B0602020104020603" pitchFamily="34" charset="0"/>
            </a:endParaRPr>
          </a:p>
          <a:p>
            <a:pPr marL="1062900" lvl="1" indent="-342900" eaLnBrk="1" hangingPunct="1">
              <a:buFont typeface="+mj-lt"/>
              <a:buAutoNum type="arabicPeriod"/>
              <a:defRPr/>
            </a:pPr>
            <a:endParaRPr lang="es-CO" dirty="0">
              <a:solidFill>
                <a:srgbClr val="C00000"/>
              </a:solidFill>
              <a:latin typeface="Tw Cen MT" panose="020B0602020104020603" pitchFamily="34" charset="0"/>
            </a:endParaRPr>
          </a:p>
        </p:txBody>
      </p:sp>
      <p:sp>
        <p:nvSpPr>
          <p:cNvPr id="44" name="Rectángulo 43"/>
          <p:cNvSpPr>
            <a:spLocks noChangeArrowheads="1"/>
          </p:cNvSpPr>
          <p:nvPr/>
        </p:nvSpPr>
        <p:spPr bwMode="auto">
          <a:xfrm>
            <a:off x="4161044" y="6479403"/>
            <a:ext cx="76753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200" dirty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 Fuente</a:t>
            </a:r>
            <a:r>
              <a:rPr lang="en-US" altLang="es-CO" sz="1200" dirty="0" smtClean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: ``</a:t>
            </a:r>
            <a:r>
              <a:rPr lang="es-CO" altLang="es-CO" sz="1200" dirty="0" smtClean="0">
                <a:solidFill>
                  <a:srgbClr val="FFFFFF"/>
                </a:solidFill>
                <a:latin typeface="Tw Cen MT" charset="0"/>
                <a:ea typeface="Tw Cen MT" charset="0"/>
                <a:cs typeface="Tw Cen MT" charset="0"/>
              </a:rPr>
              <a:t>Construyendo las bases de la nueva Misión del Mercado de Capitales en Colombia``. Luis Fernando Alarcón</a:t>
            </a:r>
            <a:endParaRPr lang="es-CO" sz="1200" dirty="0">
              <a:solidFill>
                <a:srgbClr val="FFFFFF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5" name="Paralelogramo 44"/>
          <p:cNvSpPr/>
          <p:nvPr/>
        </p:nvSpPr>
        <p:spPr>
          <a:xfrm flipH="1">
            <a:off x="-1219202" y="-88900"/>
            <a:ext cx="5080000" cy="6946900"/>
          </a:xfrm>
          <a:prstGeom prst="parallelogram">
            <a:avLst>
              <a:gd name="adj" fmla="val 51866"/>
            </a:avLst>
          </a:prstGeom>
          <a:solidFill>
            <a:srgbClr val="46A3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4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1" b="35884"/>
          <a:stretch/>
        </p:blipFill>
        <p:spPr bwMode="auto">
          <a:xfrm>
            <a:off x="-203201" y="-325121"/>
            <a:ext cx="12519026" cy="139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ángulo 37"/>
          <p:cNvSpPr/>
          <p:nvPr/>
        </p:nvSpPr>
        <p:spPr>
          <a:xfrm>
            <a:off x="363255" y="2614801"/>
            <a:ext cx="4920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 err="1">
                <a:latin typeface="Tw Cen MT" panose="020B0602020104020603" pitchFamily="34" charset="0"/>
              </a:rPr>
              <a:t>Fonpet</a:t>
            </a:r>
            <a:r>
              <a:rPr lang="es-CO" sz="1400" b="1" dirty="0">
                <a:latin typeface="Tw Cen MT" panose="020B0602020104020603" pitchFamily="34" charset="0"/>
              </a:rPr>
              <a:t>: aportes valorizados y cubrimiento del pasivo pensional (2006-2016) 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1869456" y="6164903"/>
            <a:ext cx="4267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Fuente: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ANIF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43656" y="1307416"/>
            <a:ext cx="50671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“La rentabilidad del </a:t>
            </a:r>
            <a:r>
              <a:rPr lang="es-CO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Fonpet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se ha </a:t>
            </a:r>
            <a:r>
              <a:rPr lang="es-CO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reducido a valores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del 4%-4.5% real anual en </a:t>
            </a:r>
            <a:r>
              <a:rPr lang="es-CO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2015-2016,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frente a los niveles del 10%-12% observados en 2013-2014”</a:t>
            </a:r>
          </a:p>
        </p:txBody>
      </p:sp>
      <p:sp>
        <p:nvSpPr>
          <p:cNvPr id="42" name="Rectángulo 41"/>
          <p:cNvSpPr/>
          <p:nvPr/>
        </p:nvSpPr>
        <p:spPr>
          <a:xfrm>
            <a:off x="5778501" y="1243916"/>
            <a:ext cx="604246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 smtClean="0"/>
              <a:t>“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Entre </a:t>
            </a:r>
            <a:r>
              <a:rPr lang="es-CO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2005–2015 rentabilidad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histórica promedió de los AFP se </a:t>
            </a:r>
            <a:r>
              <a:rPr lang="es-CO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situó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cerca del 8% real anual en </a:t>
            </a:r>
            <a:r>
              <a:rPr lang="es-CO" sz="1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Colombia. Sin 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embargo, el entorno </a:t>
            </a:r>
            <a:r>
              <a:rPr lang="es-CO" sz="1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macrofinanciero</a:t>
            </a:r>
            <a:r>
              <a:rPr lang="es-CO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global sugiere convergencias de dicha tasa hacia el 6% real anual (9% nominal) en el largo plazo”.</a:t>
            </a:r>
          </a:p>
        </p:txBody>
      </p:sp>
      <p:graphicFrame>
        <p:nvGraphicFramePr>
          <p:cNvPr id="46" name="Gráfico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112250"/>
              </p:ext>
            </p:extLst>
          </p:nvPr>
        </p:nvGraphicFramePr>
        <p:xfrm>
          <a:off x="279262" y="3097245"/>
          <a:ext cx="5188696" cy="3029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14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263201"/>
              </p:ext>
            </p:extLst>
          </p:nvPr>
        </p:nvGraphicFramePr>
        <p:xfrm>
          <a:off x="6019800" y="3258245"/>
          <a:ext cx="5649911" cy="2868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/>
          <p:cNvSpPr/>
          <p:nvPr/>
        </p:nvSpPr>
        <p:spPr>
          <a:xfrm>
            <a:off x="5913034" y="25951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lang="es-CO" sz="105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defRPr>
            </a:pPr>
            <a:r>
              <a:rPr lang="es-CO" sz="1400" b="1" dirty="0">
                <a:solidFill>
                  <a:srgbClr val="000000"/>
                </a:solidFill>
                <a:latin typeface="Tw Cen MT" panose="020B0602020104020603" pitchFamily="34" charset="0"/>
                <a:ea typeface="Calibri"/>
                <a:cs typeface="Arial" panose="020B0604020202020204" pitchFamily="34" charset="0"/>
              </a:rPr>
              <a:t>Valor anual de los Fondos - Rentabilidad Real Acumulada (Mayo 1994 a </a:t>
            </a:r>
            <a:r>
              <a:rPr lang="es-CO" sz="1400" b="1" dirty="0">
                <a:latin typeface="Tw Cen MT" panose="020B0602020104020603" pitchFamily="34" charset="0"/>
              </a:rPr>
              <a:t>Diciembre de cada año)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248168" y="-191020"/>
            <a:ext cx="122527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Alternativas de </a:t>
            </a:r>
            <a:r>
              <a:rPr lang="es-CO" altLang="es-CO" sz="3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Inversión ante coyuntura actual del pasivo pensional </a:t>
            </a:r>
            <a:endParaRPr lang="es-ES" altLang="es-CO" sz="3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741833" y="6227202"/>
            <a:ext cx="4267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Fuente: </a:t>
            </a:r>
            <a:r>
              <a:rPr lang="es-CO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Superfinanciera</a:t>
            </a:r>
            <a:endParaRPr 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448" y="2048607"/>
            <a:ext cx="5086350" cy="2228850"/>
          </a:xfrm>
          <a:prstGeom prst="rect">
            <a:avLst/>
          </a:prstGeom>
        </p:spPr>
      </p:pic>
      <p:grpSp>
        <p:nvGrpSpPr>
          <p:cNvPr id="14" name="Group 84"/>
          <p:cNvGrpSpPr>
            <a:grpSpLocks noChangeAspect="1"/>
          </p:cNvGrpSpPr>
          <p:nvPr/>
        </p:nvGrpSpPr>
        <p:grpSpPr>
          <a:xfrm>
            <a:off x="2413024" y="4523880"/>
            <a:ext cx="1188000" cy="1188314"/>
            <a:chOff x="9158380" y="3435910"/>
            <a:chExt cx="2288589" cy="2289185"/>
          </a:xfrm>
          <a:solidFill>
            <a:srgbClr val="265291"/>
          </a:solidFill>
        </p:grpSpPr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16" name="Group 86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19" name="Freeform 8"/>
              <p:cNvSpPr>
                <a:spLocks/>
              </p:cNvSpPr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0" name="Freeform 9"/>
              <p:cNvSpPr>
                <a:spLocks/>
              </p:cNvSpPr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1" name="Freeform 10"/>
              <p:cNvSpPr>
                <a:spLocks/>
              </p:cNvSpPr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3" name="Freeform 12"/>
              <p:cNvSpPr>
                <a:spLocks/>
              </p:cNvSpPr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4" name="Freeform 13"/>
              <p:cNvSpPr>
                <a:spLocks/>
              </p:cNvSpPr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5" name="Freeform 14"/>
              <p:cNvSpPr>
                <a:spLocks/>
              </p:cNvSpPr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7" name="Freeform 16"/>
              <p:cNvSpPr>
                <a:spLocks/>
              </p:cNvSpPr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28" name="Freeform 17"/>
              <p:cNvSpPr>
                <a:spLocks/>
              </p:cNvSpPr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</p:grpSp>
      </p:grpSp>
      <p:grpSp>
        <p:nvGrpSpPr>
          <p:cNvPr id="29" name="Group 116"/>
          <p:cNvGrpSpPr>
            <a:grpSpLocks noChangeAspect="1"/>
          </p:cNvGrpSpPr>
          <p:nvPr/>
        </p:nvGrpSpPr>
        <p:grpSpPr>
          <a:xfrm>
            <a:off x="8164062" y="4523880"/>
            <a:ext cx="1188000" cy="1188314"/>
            <a:chOff x="9158380" y="3435910"/>
            <a:chExt cx="2288589" cy="2289185"/>
          </a:xfrm>
          <a:solidFill>
            <a:srgbClr val="D14E23"/>
          </a:solidFill>
        </p:grpSpPr>
        <p:sp>
          <p:nvSpPr>
            <p:cNvPr id="30" name="Freeform 2"/>
            <p:cNvSpPr>
              <a:spLocks noChangeArrowheads="1"/>
            </p:cNvSpPr>
            <p:nvPr/>
          </p:nvSpPr>
          <p:spPr bwMode="auto">
            <a:xfrm>
              <a:off x="9360043" y="3615290"/>
              <a:ext cx="1877678" cy="1878411"/>
            </a:xfrm>
            <a:custGeom>
              <a:avLst/>
              <a:gdLst>
                <a:gd name="T0" fmla="*/ 10058 w 10059"/>
                <a:gd name="T1" fmla="*/ 5032 h 10064"/>
                <a:gd name="T2" fmla="*/ 10058 w 10059"/>
                <a:gd name="T3" fmla="*/ 5032 h 10064"/>
                <a:gd name="T4" fmla="*/ 5031 w 10059"/>
                <a:gd name="T5" fmla="*/ 10063 h 10064"/>
                <a:gd name="T6" fmla="*/ 0 w 10059"/>
                <a:gd name="T7" fmla="*/ 5032 h 10064"/>
                <a:gd name="T8" fmla="*/ 5031 w 10059"/>
                <a:gd name="T9" fmla="*/ 0 h 10064"/>
                <a:gd name="T10" fmla="*/ 10058 w 10059"/>
                <a:gd name="T11" fmla="*/ 5032 h 10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59" h="10064">
                  <a:moveTo>
                    <a:pt x="10058" y="5032"/>
                  </a:moveTo>
                  <a:lnTo>
                    <a:pt x="10058" y="5032"/>
                  </a:lnTo>
                  <a:cubicBezTo>
                    <a:pt x="10058" y="7808"/>
                    <a:pt x="7807" y="10063"/>
                    <a:pt x="5031" y="10063"/>
                  </a:cubicBezTo>
                  <a:cubicBezTo>
                    <a:pt x="2250" y="10063"/>
                    <a:pt x="0" y="7808"/>
                    <a:pt x="0" y="5032"/>
                  </a:cubicBezTo>
                  <a:cubicBezTo>
                    <a:pt x="0" y="2255"/>
                    <a:pt x="2250" y="0"/>
                    <a:pt x="5031" y="0"/>
                  </a:cubicBezTo>
                  <a:cubicBezTo>
                    <a:pt x="7807" y="0"/>
                    <a:pt x="10058" y="2255"/>
                    <a:pt x="10058" y="50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31" name="Group 118"/>
            <p:cNvGrpSpPr/>
            <p:nvPr/>
          </p:nvGrpSpPr>
          <p:grpSpPr>
            <a:xfrm>
              <a:off x="9158380" y="3435910"/>
              <a:ext cx="2288589" cy="2289185"/>
              <a:chOff x="1119258" y="2257147"/>
              <a:chExt cx="1868076" cy="1868076"/>
            </a:xfrm>
            <a:grpFill/>
          </p:grpSpPr>
          <p:sp>
            <p:nvSpPr>
              <p:cNvPr id="32" name="Freeform 6"/>
              <p:cNvSpPr>
                <a:spLocks/>
              </p:cNvSpPr>
              <p:nvPr/>
            </p:nvSpPr>
            <p:spPr bwMode="auto">
              <a:xfrm>
                <a:off x="2495041" y="2394505"/>
                <a:ext cx="356034" cy="354935"/>
              </a:xfrm>
              <a:custGeom>
                <a:avLst/>
                <a:gdLst>
                  <a:gd name="T0" fmla="*/ 207 w 207"/>
                  <a:gd name="T1" fmla="*/ 181 h 206"/>
                  <a:gd name="T2" fmla="*/ 26 w 207"/>
                  <a:gd name="T3" fmla="*/ 0 h 206"/>
                  <a:gd name="T4" fmla="*/ 0 w 207"/>
                  <a:gd name="T5" fmla="*/ 44 h 206"/>
                  <a:gd name="T6" fmla="*/ 163 w 207"/>
                  <a:gd name="T7" fmla="*/ 206 h 206"/>
                  <a:gd name="T8" fmla="*/ 207 w 207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6">
                    <a:moveTo>
                      <a:pt x="207" y="181"/>
                    </a:moveTo>
                    <a:cubicBezTo>
                      <a:pt x="162" y="107"/>
                      <a:pt x="100" y="45"/>
                      <a:pt x="26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6" y="85"/>
                      <a:pt x="122" y="140"/>
                      <a:pt x="163" y="206"/>
                    </a:cubicBezTo>
                    <a:lnTo>
                      <a:pt x="207" y="18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3" name="Freeform 7"/>
              <p:cNvSpPr>
                <a:spLocks/>
              </p:cNvSpPr>
              <p:nvPr/>
            </p:nvSpPr>
            <p:spPr bwMode="auto">
              <a:xfrm>
                <a:off x="2075273" y="2257147"/>
                <a:ext cx="427460" cy="191203"/>
              </a:xfrm>
              <a:custGeom>
                <a:avLst/>
                <a:gdLst>
                  <a:gd name="T0" fmla="*/ 0 w 248"/>
                  <a:gd name="T1" fmla="*/ 0 h 111"/>
                  <a:gd name="T2" fmla="*/ 0 w 248"/>
                  <a:gd name="T3" fmla="*/ 51 h 111"/>
                  <a:gd name="T4" fmla="*/ 222 w 248"/>
                  <a:gd name="T5" fmla="*/ 111 h 111"/>
                  <a:gd name="T6" fmla="*/ 248 w 248"/>
                  <a:gd name="T7" fmla="*/ 67 h 111"/>
                  <a:gd name="T8" fmla="*/ 0 w 248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80" y="53"/>
                      <a:pt x="156" y="75"/>
                      <a:pt x="222" y="111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174" y="26"/>
                      <a:pt x="90" y="2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4" name="Freeform 8"/>
              <p:cNvSpPr>
                <a:spLocks/>
              </p:cNvSpPr>
              <p:nvPr/>
            </p:nvSpPr>
            <p:spPr bwMode="auto">
              <a:xfrm>
                <a:off x="2796131" y="2743946"/>
                <a:ext cx="191203" cy="425262"/>
              </a:xfrm>
              <a:custGeom>
                <a:avLst/>
                <a:gdLst>
                  <a:gd name="T0" fmla="*/ 45 w 111"/>
                  <a:gd name="T1" fmla="*/ 0 h 247"/>
                  <a:gd name="T2" fmla="*/ 0 w 111"/>
                  <a:gd name="T3" fmla="*/ 26 h 247"/>
                  <a:gd name="T4" fmla="*/ 60 w 111"/>
                  <a:gd name="T5" fmla="*/ 247 h 247"/>
                  <a:gd name="T6" fmla="*/ 111 w 111"/>
                  <a:gd name="T7" fmla="*/ 247 h 247"/>
                  <a:gd name="T8" fmla="*/ 45 w 111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45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7" y="92"/>
                      <a:pt x="58" y="167"/>
                      <a:pt x="60" y="247"/>
                    </a:cubicBezTo>
                    <a:cubicBezTo>
                      <a:pt x="111" y="247"/>
                      <a:pt x="111" y="247"/>
                      <a:pt x="111" y="247"/>
                    </a:cubicBezTo>
                    <a:cubicBezTo>
                      <a:pt x="109" y="158"/>
                      <a:pt x="85" y="74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5" name="Freeform 9"/>
              <p:cNvSpPr>
                <a:spLocks/>
              </p:cNvSpPr>
              <p:nvPr/>
            </p:nvSpPr>
            <p:spPr bwMode="auto">
              <a:xfrm>
                <a:off x="2796131" y="3213162"/>
                <a:ext cx="191203" cy="427460"/>
              </a:xfrm>
              <a:custGeom>
                <a:avLst/>
                <a:gdLst>
                  <a:gd name="T0" fmla="*/ 60 w 111"/>
                  <a:gd name="T1" fmla="*/ 0 h 248"/>
                  <a:gd name="T2" fmla="*/ 0 w 111"/>
                  <a:gd name="T3" fmla="*/ 222 h 248"/>
                  <a:gd name="T4" fmla="*/ 45 w 111"/>
                  <a:gd name="T5" fmla="*/ 248 h 248"/>
                  <a:gd name="T6" fmla="*/ 111 w 111"/>
                  <a:gd name="T7" fmla="*/ 0 h 248"/>
                  <a:gd name="T8" fmla="*/ 6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60" y="0"/>
                    </a:moveTo>
                    <a:cubicBezTo>
                      <a:pt x="58" y="80"/>
                      <a:pt x="37" y="156"/>
                      <a:pt x="0" y="222"/>
                    </a:cubicBezTo>
                    <a:cubicBezTo>
                      <a:pt x="45" y="248"/>
                      <a:pt x="45" y="248"/>
                      <a:pt x="45" y="248"/>
                    </a:cubicBezTo>
                    <a:cubicBezTo>
                      <a:pt x="85" y="174"/>
                      <a:pt x="109" y="90"/>
                      <a:pt x="111" y="0"/>
                    </a:cubicBezTo>
                    <a:lnTo>
                      <a:pt x="6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6" name="Freeform 10"/>
              <p:cNvSpPr>
                <a:spLocks/>
              </p:cNvSpPr>
              <p:nvPr/>
            </p:nvSpPr>
            <p:spPr bwMode="auto">
              <a:xfrm>
                <a:off x="2495041" y="3632930"/>
                <a:ext cx="356034" cy="356034"/>
              </a:xfrm>
              <a:custGeom>
                <a:avLst/>
                <a:gdLst>
                  <a:gd name="T0" fmla="*/ 207 w 207"/>
                  <a:gd name="T1" fmla="*/ 26 h 207"/>
                  <a:gd name="T2" fmla="*/ 163 w 207"/>
                  <a:gd name="T3" fmla="*/ 0 h 207"/>
                  <a:gd name="T4" fmla="*/ 0 w 207"/>
                  <a:gd name="T5" fmla="*/ 163 h 207"/>
                  <a:gd name="T6" fmla="*/ 26 w 207"/>
                  <a:gd name="T7" fmla="*/ 207 h 207"/>
                  <a:gd name="T8" fmla="*/ 207 w 207"/>
                  <a:gd name="T9" fmla="*/ 26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7">
                    <a:moveTo>
                      <a:pt x="207" y="26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122" y="66"/>
                      <a:pt x="66" y="122"/>
                      <a:pt x="0" y="163"/>
                    </a:cubicBezTo>
                    <a:cubicBezTo>
                      <a:pt x="26" y="207"/>
                      <a:pt x="26" y="207"/>
                      <a:pt x="26" y="207"/>
                    </a:cubicBezTo>
                    <a:cubicBezTo>
                      <a:pt x="100" y="162"/>
                      <a:pt x="162" y="100"/>
                      <a:pt x="207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7" name="Freeform 11"/>
              <p:cNvSpPr>
                <a:spLocks/>
              </p:cNvSpPr>
              <p:nvPr/>
            </p:nvSpPr>
            <p:spPr bwMode="auto">
              <a:xfrm>
                <a:off x="2075273" y="3936217"/>
                <a:ext cx="427460" cy="189006"/>
              </a:xfrm>
              <a:custGeom>
                <a:avLst/>
                <a:gdLst>
                  <a:gd name="T0" fmla="*/ 248 w 248"/>
                  <a:gd name="T1" fmla="*/ 44 h 110"/>
                  <a:gd name="T2" fmla="*/ 222 w 248"/>
                  <a:gd name="T3" fmla="*/ 0 h 110"/>
                  <a:gd name="T4" fmla="*/ 0 w 248"/>
                  <a:gd name="T5" fmla="*/ 59 h 110"/>
                  <a:gd name="T6" fmla="*/ 0 w 248"/>
                  <a:gd name="T7" fmla="*/ 110 h 110"/>
                  <a:gd name="T8" fmla="*/ 248 w 248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110">
                    <a:moveTo>
                      <a:pt x="248" y="44"/>
                    </a:moveTo>
                    <a:cubicBezTo>
                      <a:pt x="222" y="0"/>
                      <a:pt x="222" y="0"/>
                      <a:pt x="222" y="0"/>
                    </a:cubicBezTo>
                    <a:cubicBezTo>
                      <a:pt x="156" y="36"/>
                      <a:pt x="80" y="57"/>
                      <a:pt x="0" y="5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90" y="108"/>
                      <a:pt x="174" y="84"/>
                      <a:pt x="24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8" name="Freeform 12"/>
              <p:cNvSpPr>
                <a:spLocks/>
              </p:cNvSpPr>
              <p:nvPr/>
            </p:nvSpPr>
            <p:spPr bwMode="auto">
              <a:xfrm>
                <a:off x="1606057" y="3936217"/>
                <a:ext cx="425262" cy="189006"/>
              </a:xfrm>
              <a:custGeom>
                <a:avLst/>
                <a:gdLst>
                  <a:gd name="T0" fmla="*/ 0 w 247"/>
                  <a:gd name="T1" fmla="*/ 44 h 110"/>
                  <a:gd name="T2" fmla="*/ 247 w 247"/>
                  <a:gd name="T3" fmla="*/ 110 h 110"/>
                  <a:gd name="T4" fmla="*/ 247 w 247"/>
                  <a:gd name="T5" fmla="*/ 59 h 110"/>
                  <a:gd name="T6" fmla="*/ 26 w 247"/>
                  <a:gd name="T7" fmla="*/ 0 h 110"/>
                  <a:gd name="T8" fmla="*/ 0 w 247"/>
                  <a:gd name="T9" fmla="*/ 44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0">
                    <a:moveTo>
                      <a:pt x="0" y="44"/>
                    </a:moveTo>
                    <a:cubicBezTo>
                      <a:pt x="74" y="84"/>
                      <a:pt x="158" y="108"/>
                      <a:pt x="247" y="110"/>
                    </a:cubicBezTo>
                    <a:cubicBezTo>
                      <a:pt x="247" y="59"/>
                      <a:pt x="247" y="59"/>
                      <a:pt x="247" y="59"/>
                    </a:cubicBezTo>
                    <a:cubicBezTo>
                      <a:pt x="167" y="57"/>
                      <a:pt x="92" y="36"/>
                      <a:pt x="26" y="0"/>
                    </a:cubicBez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1256616" y="3632930"/>
                <a:ext cx="354935" cy="356034"/>
              </a:xfrm>
              <a:custGeom>
                <a:avLst/>
                <a:gdLst>
                  <a:gd name="T0" fmla="*/ 44 w 206"/>
                  <a:gd name="T1" fmla="*/ 0 h 207"/>
                  <a:gd name="T2" fmla="*/ 0 w 206"/>
                  <a:gd name="T3" fmla="*/ 26 h 207"/>
                  <a:gd name="T4" fmla="*/ 181 w 206"/>
                  <a:gd name="T5" fmla="*/ 207 h 207"/>
                  <a:gd name="T6" fmla="*/ 206 w 206"/>
                  <a:gd name="T7" fmla="*/ 163 h 207"/>
                  <a:gd name="T8" fmla="*/ 44 w 206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7">
                    <a:moveTo>
                      <a:pt x="44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45" y="100"/>
                      <a:pt x="107" y="162"/>
                      <a:pt x="181" y="207"/>
                    </a:cubicBezTo>
                    <a:cubicBezTo>
                      <a:pt x="206" y="163"/>
                      <a:pt x="206" y="163"/>
                      <a:pt x="206" y="163"/>
                    </a:cubicBezTo>
                    <a:cubicBezTo>
                      <a:pt x="140" y="122"/>
                      <a:pt x="85" y="66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1119258" y="3213162"/>
                <a:ext cx="191203" cy="427460"/>
              </a:xfrm>
              <a:custGeom>
                <a:avLst/>
                <a:gdLst>
                  <a:gd name="T0" fmla="*/ 0 w 111"/>
                  <a:gd name="T1" fmla="*/ 0 h 248"/>
                  <a:gd name="T2" fmla="*/ 67 w 111"/>
                  <a:gd name="T3" fmla="*/ 248 h 248"/>
                  <a:gd name="T4" fmla="*/ 111 w 111"/>
                  <a:gd name="T5" fmla="*/ 222 h 248"/>
                  <a:gd name="T6" fmla="*/ 51 w 111"/>
                  <a:gd name="T7" fmla="*/ 0 h 248"/>
                  <a:gd name="T8" fmla="*/ 0 w 111"/>
                  <a:gd name="T9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8">
                    <a:moveTo>
                      <a:pt x="0" y="0"/>
                    </a:moveTo>
                    <a:cubicBezTo>
                      <a:pt x="2" y="90"/>
                      <a:pt x="26" y="174"/>
                      <a:pt x="67" y="248"/>
                    </a:cubicBezTo>
                    <a:cubicBezTo>
                      <a:pt x="111" y="222"/>
                      <a:pt x="111" y="222"/>
                      <a:pt x="111" y="222"/>
                    </a:cubicBezTo>
                    <a:cubicBezTo>
                      <a:pt x="75" y="156"/>
                      <a:pt x="53" y="80"/>
                      <a:pt x="5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1119258" y="2743946"/>
                <a:ext cx="191203" cy="425262"/>
              </a:xfrm>
              <a:custGeom>
                <a:avLst/>
                <a:gdLst>
                  <a:gd name="T0" fmla="*/ 51 w 111"/>
                  <a:gd name="T1" fmla="*/ 247 h 247"/>
                  <a:gd name="T2" fmla="*/ 111 w 111"/>
                  <a:gd name="T3" fmla="*/ 26 h 247"/>
                  <a:gd name="T4" fmla="*/ 67 w 111"/>
                  <a:gd name="T5" fmla="*/ 0 h 247"/>
                  <a:gd name="T6" fmla="*/ 0 w 111"/>
                  <a:gd name="T7" fmla="*/ 247 h 247"/>
                  <a:gd name="T8" fmla="*/ 51 w 111"/>
                  <a:gd name="T9" fmla="*/ 247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247">
                    <a:moveTo>
                      <a:pt x="51" y="247"/>
                    </a:moveTo>
                    <a:cubicBezTo>
                      <a:pt x="53" y="167"/>
                      <a:pt x="75" y="92"/>
                      <a:pt x="111" y="26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74"/>
                      <a:pt x="2" y="158"/>
                      <a:pt x="0" y="247"/>
                    </a:cubicBezTo>
                    <a:lnTo>
                      <a:pt x="51" y="24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42" name="Freeform 16"/>
              <p:cNvSpPr>
                <a:spLocks/>
              </p:cNvSpPr>
              <p:nvPr/>
            </p:nvSpPr>
            <p:spPr bwMode="auto">
              <a:xfrm>
                <a:off x="1256616" y="2394505"/>
                <a:ext cx="354935" cy="354935"/>
              </a:xfrm>
              <a:custGeom>
                <a:avLst/>
                <a:gdLst>
                  <a:gd name="T0" fmla="*/ 0 w 206"/>
                  <a:gd name="T1" fmla="*/ 181 h 206"/>
                  <a:gd name="T2" fmla="*/ 44 w 206"/>
                  <a:gd name="T3" fmla="*/ 206 h 206"/>
                  <a:gd name="T4" fmla="*/ 206 w 206"/>
                  <a:gd name="T5" fmla="*/ 44 h 206"/>
                  <a:gd name="T6" fmla="*/ 181 w 206"/>
                  <a:gd name="T7" fmla="*/ 0 h 206"/>
                  <a:gd name="T8" fmla="*/ 0 w 206"/>
                  <a:gd name="T9" fmla="*/ 181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0" y="181"/>
                    </a:moveTo>
                    <a:cubicBezTo>
                      <a:pt x="44" y="206"/>
                      <a:pt x="44" y="206"/>
                      <a:pt x="44" y="206"/>
                    </a:cubicBezTo>
                    <a:cubicBezTo>
                      <a:pt x="85" y="140"/>
                      <a:pt x="140" y="85"/>
                      <a:pt x="206" y="44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107" y="45"/>
                      <a:pt x="45" y="107"/>
                      <a:pt x="0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1606057" y="2257147"/>
                <a:ext cx="425262" cy="191203"/>
              </a:xfrm>
              <a:custGeom>
                <a:avLst/>
                <a:gdLst>
                  <a:gd name="T0" fmla="*/ 0 w 247"/>
                  <a:gd name="T1" fmla="*/ 67 h 111"/>
                  <a:gd name="T2" fmla="*/ 25 w 247"/>
                  <a:gd name="T3" fmla="*/ 111 h 111"/>
                  <a:gd name="T4" fmla="*/ 247 w 247"/>
                  <a:gd name="T5" fmla="*/ 51 h 111"/>
                  <a:gd name="T6" fmla="*/ 247 w 247"/>
                  <a:gd name="T7" fmla="*/ 0 h 111"/>
                  <a:gd name="T8" fmla="*/ 0 w 247"/>
                  <a:gd name="T9" fmla="*/ 6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111">
                    <a:moveTo>
                      <a:pt x="0" y="67"/>
                    </a:moveTo>
                    <a:cubicBezTo>
                      <a:pt x="25" y="111"/>
                      <a:pt x="25" y="111"/>
                      <a:pt x="25" y="111"/>
                    </a:cubicBezTo>
                    <a:cubicBezTo>
                      <a:pt x="92" y="75"/>
                      <a:pt x="167" y="53"/>
                      <a:pt x="247" y="51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158" y="2"/>
                      <a:pt x="74" y="26"/>
                      <a:pt x="0" y="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dirty="0">
                  <a:latin typeface="Lato Light"/>
                </a:endParaRPr>
              </a:p>
            </p:txBody>
          </p:sp>
        </p:grpSp>
      </p:grpSp>
      <p:sp>
        <p:nvSpPr>
          <p:cNvPr id="25609" name="TextBox 115"/>
          <p:cNvSpPr txBox="1">
            <a:spLocks noChangeArrowheads="1"/>
          </p:cNvSpPr>
          <p:nvPr/>
        </p:nvSpPr>
        <p:spPr bwMode="auto">
          <a:xfrm>
            <a:off x="2220913" y="4680412"/>
            <a:ext cx="1600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44" tIns="121869" rIns="243744" bIns="12186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2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TIR</a:t>
            </a:r>
            <a:r>
              <a:rPr lang="es-CO" altLang="es-CO" sz="2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* 7,64%</a:t>
            </a:r>
            <a:endParaRPr lang="en-US" altLang="es-CO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25610" name="TextBox 115"/>
          <p:cNvSpPr txBox="1">
            <a:spLocks noChangeArrowheads="1"/>
          </p:cNvSpPr>
          <p:nvPr/>
        </p:nvSpPr>
        <p:spPr bwMode="auto">
          <a:xfrm>
            <a:off x="7972425" y="4653425"/>
            <a:ext cx="16002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43744" tIns="121869" rIns="243744" bIns="12186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s-CO" altLang="es-CO" sz="2000" b="1" dirty="0" err="1" smtClean="0">
                <a:solidFill>
                  <a:schemeClr val="bg1"/>
                </a:solidFill>
                <a:latin typeface="Tw Cen MT" panose="020B0602020104020603" pitchFamily="34" charset="0"/>
              </a:rPr>
              <a:t>TIR</a:t>
            </a:r>
            <a:r>
              <a:rPr lang="es-CO" altLang="es-CO" sz="2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** </a:t>
            </a:r>
            <a:r>
              <a:rPr lang="es-CO" altLang="es-CO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10,24</a:t>
            </a:r>
            <a:r>
              <a:rPr lang="es-CO" altLang="es-CO" sz="20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%</a:t>
            </a:r>
            <a:endParaRPr lang="en-US" altLang="es-CO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47" name="Rectangle 143"/>
          <p:cNvSpPr>
            <a:spLocks noChangeArrowheads="1"/>
          </p:cNvSpPr>
          <p:nvPr/>
        </p:nvSpPr>
        <p:spPr bwMode="auto">
          <a:xfrm>
            <a:off x="9510393" y="4718153"/>
            <a:ext cx="2081213" cy="1016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ES_tradnl" altLang="es-CO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Riesgo de Liquidez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s-ES_tradnl" altLang="es-CO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Riesgo de Construcción:</a:t>
            </a:r>
          </a:p>
          <a:p>
            <a:pPr marL="360000" indent="-171450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s-ES_tradnl" altLang="es-CO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Terminación Anticipada</a:t>
            </a:r>
          </a:p>
          <a:p>
            <a:pPr marL="360000" indent="-171450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s-ES_tradnl" altLang="es-CO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Contrato </a:t>
            </a:r>
            <a:r>
              <a:rPr lang="es-ES_tradnl" altLang="es-CO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EPC</a:t>
            </a:r>
            <a:endParaRPr lang="es-ES_tradnl" altLang="es-CO" sz="1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0000" indent="-171450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s-ES_tradnl" altLang="es-CO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Garantías Proyecto</a:t>
            </a:r>
            <a:endParaRPr lang="id-ID" altLang="es-CO" sz="1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143"/>
          <p:cNvSpPr>
            <a:spLocks noChangeArrowheads="1"/>
          </p:cNvSpPr>
          <p:nvPr/>
        </p:nvSpPr>
        <p:spPr bwMode="auto">
          <a:xfrm>
            <a:off x="213539" y="6269918"/>
            <a:ext cx="6927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s-ES_tradnl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*Tasa de rentabilidad de título </a:t>
            </a:r>
            <a:r>
              <a:rPr lang="es-ES_tradnl" alt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TES</a:t>
            </a:r>
            <a:r>
              <a:rPr lang="es-ES_tradnl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ES_tradnl" alt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UVR</a:t>
            </a:r>
            <a:r>
              <a:rPr lang="es-ES_tradnl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con vencimiento en 2035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s-ES_tradnl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** Tasa de rentabilidad de un bono </a:t>
            </a:r>
            <a:r>
              <a:rPr lang="es-ES_tradnl" alt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teniendo </a:t>
            </a:r>
            <a:r>
              <a:rPr lang="es-ES_tradnl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 cuenta las tasas históricas de colocación</a:t>
            </a:r>
            <a:endParaRPr lang="id-ID" alt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48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-96838"/>
            <a:ext cx="12541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"/>
          <p:cNvSpPr txBox="1">
            <a:spLocks noChangeArrowheads="1"/>
          </p:cNvSpPr>
          <p:nvPr/>
        </p:nvSpPr>
        <p:spPr bwMode="auto">
          <a:xfrm>
            <a:off x="213539" y="945380"/>
            <a:ext cx="122527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3000" b="1" dirty="0">
                <a:latin typeface="Century Gothic" panose="020B0502020202020204" pitchFamily="34" charset="0"/>
              </a:rPr>
              <a:t>Bonos Infraestructura </a:t>
            </a:r>
            <a:r>
              <a:rPr lang="es-CO" altLang="es-CO" sz="3000" b="1" dirty="0" smtClean="0">
                <a:latin typeface="Century Gothic" panose="020B0502020202020204" pitchFamily="34" charset="0"/>
              </a:rPr>
              <a:t>– Oportunidad de inversión</a:t>
            </a:r>
            <a:endParaRPr lang="es-ES" altLang="es-CO" sz="3000" b="1" dirty="0">
              <a:latin typeface="Century Gothic" panose="020B0502020202020204" pitchFamily="34" charset="0"/>
            </a:endParaRPr>
          </a:p>
        </p:txBody>
      </p:sp>
      <p:sp>
        <p:nvSpPr>
          <p:cNvPr id="50" name="Rectangle 13"/>
          <p:cNvSpPr/>
          <p:nvPr/>
        </p:nvSpPr>
        <p:spPr>
          <a:xfrm>
            <a:off x="382879" y="1727200"/>
            <a:ext cx="5442478" cy="437006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51" name="Rectangle 13"/>
          <p:cNvSpPr/>
          <p:nvPr/>
        </p:nvSpPr>
        <p:spPr>
          <a:xfrm>
            <a:off x="6363442" y="1718094"/>
            <a:ext cx="5442478" cy="4370068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CO" altLang="es-CO" smtClean="0">
              <a:solidFill>
                <a:srgbClr val="FFFFFF"/>
              </a:solidFill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711149" y="1915854"/>
            <a:ext cx="4920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latin typeface="Tw Cen MT" panose="020B0602020104020603" pitchFamily="34" charset="0"/>
              </a:rPr>
              <a:t>Título </a:t>
            </a:r>
            <a:r>
              <a:rPr lang="es-CO" sz="1400" b="1" dirty="0" smtClean="0">
                <a:latin typeface="Tw Cen MT" panose="020B0602020104020603" pitchFamily="34" charset="0"/>
              </a:rPr>
              <a:t>TES UVR a 2035</a:t>
            </a:r>
            <a:endParaRPr lang="es-CO" sz="1400" b="1" dirty="0">
              <a:latin typeface="Tw Cen MT" panose="020B0602020104020603" pitchFamily="34" charset="0"/>
            </a:endParaRPr>
          </a:p>
        </p:txBody>
      </p:sp>
      <p:sp>
        <p:nvSpPr>
          <p:cNvPr id="54" name="Rectángulo 53"/>
          <p:cNvSpPr/>
          <p:nvPr/>
        </p:nvSpPr>
        <p:spPr>
          <a:xfrm>
            <a:off x="6880449" y="1919426"/>
            <a:ext cx="4920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latin typeface="Tw Cen MT" panose="020B0602020104020603" pitchFamily="34" charset="0"/>
              </a:rPr>
              <a:t>Bono Proyecto </a:t>
            </a:r>
            <a:r>
              <a:rPr lang="es-CO" sz="1400" b="1" dirty="0" smtClean="0">
                <a:latin typeface="Tw Cen MT" panose="020B0602020104020603" pitchFamily="34" charset="0"/>
              </a:rPr>
              <a:t>tipo 4G a 18 años</a:t>
            </a:r>
            <a:endParaRPr lang="es-CO" sz="1400" b="1" dirty="0">
              <a:latin typeface="Tw Cen MT" panose="020B06020201040206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51" y="2287047"/>
            <a:ext cx="457200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Marcador de imagen 2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3325" cy="6858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n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-1183216"/>
            <a:ext cx="2087562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2"/>
          <p:cNvSpPr txBox="1"/>
          <p:nvPr/>
        </p:nvSpPr>
        <p:spPr>
          <a:xfrm>
            <a:off x="7863839" y="3380125"/>
            <a:ext cx="43281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Promotor de instrumentos de inversión y de mejoramiento crediticio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Creador de mercado -inversionistas en las emisiones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Estructurador de emisiones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Generador de cultura bursátil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0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6" name="Imagen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522" y="2020696"/>
            <a:ext cx="3065976" cy="9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7938029" y="1389931"/>
            <a:ext cx="2517775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300" dirty="0">
                <a:latin typeface="Century Gothic" charset="0"/>
                <a:ea typeface="Century Gothic" charset="0"/>
                <a:cs typeface="Century Gothic" charset="0"/>
              </a:rPr>
              <a:t>Rol </a:t>
            </a:r>
            <a:r>
              <a:rPr lang="es-ES" sz="3200" b="1" spc="300" dirty="0" smtClean="0">
                <a:latin typeface="Century Gothic" charset="0"/>
                <a:ea typeface="Century Gothic" charset="0"/>
                <a:cs typeface="Century Gothic" charset="0"/>
              </a:rPr>
              <a:t>de</a:t>
            </a:r>
            <a:endParaRPr lang="id-ID" sz="3200" b="1" spc="3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Paralelogramo 7"/>
          <p:cNvSpPr/>
          <p:nvPr/>
        </p:nvSpPr>
        <p:spPr>
          <a:xfrm>
            <a:off x="-999067" y="-88900"/>
            <a:ext cx="8619651" cy="6946900"/>
          </a:xfrm>
          <a:prstGeom prst="parallelogram">
            <a:avLst>
              <a:gd name="adj" fmla="val 74929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26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4" y="-142875"/>
            <a:ext cx="10388225" cy="6858000"/>
          </a:xfrm>
          <a:prstGeom prst="rect">
            <a:avLst/>
          </a:prstGeom>
        </p:spPr>
      </p:pic>
      <p:sp>
        <p:nvSpPr>
          <p:cNvPr id="17" name="Paralelogramo 16"/>
          <p:cNvSpPr/>
          <p:nvPr/>
        </p:nvSpPr>
        <p:spPr>
          <a:xfrm flipH="1">
            <a:off x="-2209800" y="0"/>
            <a:ext cx="8746066" cy="6858000"/>
          </a:xfrm>
          <a:prstGeom prst="parallelogram">
            <a:avLst>
              <a:gd name="adj" fmla="val 63517"/>
            </a:avLst>
          </a:prstGeom>
          <a:solidFill>
            <a:srgbClr val="32C239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71" name="TextBox 5"/>
          <p:cNvSpPr txBox="1">
            <a:spLocks noChangeArrowheads="1"/>
          </p:cNvSpPr>
          <p:nvPr/>
        </p:nvSpPr>
        <p:spPr bwMode="auto">
          <a:xfrm>
            <a:off x="272521" y="2025650"/>
            <a:ext cx="417247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CO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Dadas las características y el perfil </a:t>
            </a:r>
            <a:endParaRPr lang="es-CO" altLang="es-CO" sz="2000" dirty="0" smtClean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eaLnBrk="1" hangingPunct="1"/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de </a:t>
            </a:r>
            <a:r>
              <a:rPr lang="es-CO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los activos de infraestructura y </a:t>
            </a:r>
            <a:r>
              <a:rPr lang="es-CO" altLang="es-CO" sz="20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una </a:t>
            </a:r>
            <a:r>
              <a:rPr lang="es-CO" altLang="es-CO" sz="2000" dirty="0">
                <a:solidFill>
                  <a:schemeClr val="bg1"/>
                </a:solidFill>
                <a:latin typeface="Tw Cen MT" panose="020B0602020104020603" pitchFamily="34" charset="0"/>
              </a:rPr>
              <a:t>eficiente asignación de riesgos, los bonos </a:t>
            </a:r>
            <a:r>
              <a:rPr lang="es-CO" altLang="es-CO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son una alternativa óptima para el financiamiento de los proyectos de infraestructura</a:t>
            </a:r>
          </a:p>
        </p:txBody>
      </p:sp>
      <p:sp>
        <p:nvSpPr>
          <p:cNvPr id="11275" name="TextBox 6"/>
          <p:cNvSpPr txBox="1">
            <a:spLocks noChangeArrowheads="1"/>
          </p:cNvSpPr>
          <p:nvPr/>
        </p:nvSpPr>
        <p:spPr bwMode="auto">
          <a:xfrm>
            <a:off x="190500" y="142875"/>
            <a:ext cx="715772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Tendencia 1</a:t>
            </a:r>
          </a:p>
          <a:p>
            <a:pPr eaLnBrk="1" hangingPunct="1"/>
            <a:endParaRPr lang="es-ES" altLang="es-CO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Financiamiento </a:t>
            </a:r>
            <a:r>
              <a:rPr lang="es-ES" altLang="es-CO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Infraestructura </a:t>
            </a:r>
            <a:endParaRPr lang="es-ES" altLang="es-CO" sz="2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través de Bonos</a:t>
            </a:r>
            <a:endParaRPr lang="id-ID" alt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224366" y="579968"/>
            <a:ext cx="1507067" cy="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ángulo 2"/>
          <p:cNvSpPr>
            <a:spLocks noChangeArrowheads="1"/>
          </p:cNvSpPr>
          <p:nvPr/>
        </p:nvSpPr>
        <p:spPr bwMode="auto">
          <a:xfrm>
            <a:off x="6065042" y="1562864"/>
            <a:ext cx="5557837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altLang="es-CO" sz="1600" dirty="0">
                <a:latin typeface="Tw Cen MT" panose="020B0602020104020603" pitchFamily="34" charset="0"/>
              </a:rPr>
              <a:t>Tipo de </a:t>
            </a:r>
            <a:r>
              <a:rPr lang="es-CO" altLang="es-CO" sz="1600" b="1" dirty="0">
                <a:latin typeface="Tw Cen MT" panose="020B0602020104020603" pitchFamily="34" charset="0"/>
              </a:rPr>
              <a:t>Deuda p</a:t>
            </a:r>
            <a:r>
              <a:rPr lang="es-CO" altLang="es-CO" sz="1600" dirty="0">
                <a:latin typeface="Tw Cen MT" panose="020B0602020104020603" pitchFamily="34" charset="0"/>
              </a:rPr>
              <a:t>ara Financiamiento de </a:t>
            </a:r>
            <a:r>
              <a:rPr lang="es-CO" altLang="es-CO" sz="1600" dirty="0" smtClean="0">
                <a:latin typeface="Tw Cen MT" panose="020B0602020104020603" pitchFamily="34" charset="0"/>
              </a:rPr>
              <a:t>Infraestructura</a:t>
            </a:r>
            <a:endParaRPr lang="es-CO" altLang="es-CO" sz="1600" dirty="0">
              <a:latin typeface="Tw Cen MT" panose="020B0602020104020603" pitchFamily="34" charset="0"/>
            </a:endParaRPr>
          </a:p>
        </p:txBody>
      </p:sp>
      <p:sp>
        <p:nvSpPr>
          <p:cNvPr id="14" name="Rectángulo 4"/>
          <p:cNvSpPr>
            <a:spLocks noChangeArrowheads="1"/>
          </p:cNvSpPr>
          <p:nvPr/>
        </p:nvSpPr>
        <p:spPr bwMode="auto">
          <a:xfrm>
            <a:off x="7321943" y="6330177"/>
            <a:ext cx="31861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altLang="es-CO" sz="1200" dirty="0">
                <a:latin typeface="Tw Cen MT" panose="020B0602020104020603" pitchFamily="34" charset="0"/>
              </a:rPr>
              <a:t>Fuente: </a:t>
            </a:r>
            <a:r>
              <a:rPr lang="es-CO" altLang="es-CO" sz="1200" dirty="0" err="1" smtClean="0">
                <a:latin typeface="Tw Cen MT" panose="020B0602020104020603" pitchFamily="34" charset="0"/>
              </a:rPr>
              <a:t>IGGlobal</a:t>
            </a:r>
            <a:endParaRPr lang="es-CO" altLang="es-CO" sz="1200" dirty="0">
              <a:latin typeface="Tw Cen MT" panose="020B0602020104020603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371667"/>
              </p:ext>
            </p:extLst>
          </p:nvPr>
        </p:nvGraphicFramePr>
        <p:xfrm>
          <a:off x="6018214" y="2227263"/>
          <a:ext cx="5793572" cy="3526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586348" y="5801519"/>
            <a:ext cx="5206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 smtClean="0"/>
              <a:t>Total de financiación de infraestructura para 2016 fue USD 250 BN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36312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0"/>
            <a:ext cx="6991908" cy="6858000"/>
          </a:xfrm>
          <a:prstGeom prst="rect">
            <a:avLst/>
          </a:prstGeom>
        </p:spPr>
      </p:pic>
      <p:sp>
        <p:nvSpPr>
          <p:cNvPr id="8" name="Paralelogramo 7"/>
          <p:cNvSpPr/>
          <p:nvPr/>
        </p:nvSpPr>
        <p:spPr>
          <a:xfrm flipH="1">
            <a:off x="6664386" y="0"/>
            <a:ext cx="7628464" cy="6858000"/>
          </a:xfrm>
          <a:prstGeom prst="parallelogram">
            <a:avLst>
              <a:gd name="adj" fmla="val 66359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327935" y="238840"/>
            <a:ext cx="11322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4400" b="1" dirty="0" smtClean="0">
                <a:solidFill>
                  <a:srgbClr val="16619F"/>
                </a:solidFill>
                <a:latin typeface="Century Gothic" panose="020B0502020202020204" pitchFamily="34" charset="0"/>
              </a:rPr>
              <a:t>Reflexiones finales</a:t>
            </a:r>
            <a:endParaRPr lang="es-ES_tradnl" altLang="es-CO" sz="4400" b="1" dirty="0" smtClean="0">
              <a:solidFill>
                <a:srgbClr val="16619F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27935" y="1670983"/>
            <a:ext cx="763496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Existe un pipeline de necesidades y un potencial de inversión identificados tanto en deuda como en </a:t>
            </a:r>
            <a:r>
              <a:rPr lang="es-CO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equity</a:t>
            </a:r>
            <a:r>
              <a:rPr lang="es-CO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Las problemáticas han sido ampliamente analizadas y discutidas.</a:t>
            </a: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CO" sz="2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CO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Se requiere voluntad </a:t>
            </a:r>
            <a:r>
              <a:rPr lang="es-CO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política y </a:t>
            </a:r>
            <a:r>
              <a:rPr lang="es-CO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esfuerzo de todos lo jugadores para el desarrollo de una agenda de corto y mediano plazo.</a:t>
            </a:r>
            <a:endParaRPr lang="es-CO" sz="2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arcador de 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r="3199"/>
          <a:stretch/>
        </p:blipFill>
        <p:spPr bwMode="auto">
          <a:xfrm>
            <a:off x="0" y="0"/>
            <a:ext cx="12192001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22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s-CO" smtClean="0">
              <a:solidFill>
                <a:srgbClr val="FFFFFF"/>
              </a:solidFill>
            </a:endParaRPr>
          </a:p>
        </p:txBody>
      </p:sp>
      <p:sp>
        <p:nvSpPr>
          <p:cNvPr id="19" name="Paralelogramo 18"/>
          <p:cNvSpPr/>
          <p:nvPr/>
        </p:nvSpPr>
        <p:spPr>
          <a:xfrm flipH="1">
            <a:off x="0" y="0"/>
            <a:ext cx="7962900" cy="6858000"/>
          </a:xfrm>
          <a:prstGeom prst="parallelogram">
            <a:avLst>
              <a:gd name="adj" fmla="val 56638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extBox 1"/>
          <p:cNvSpPr txBox="1"/>
          <p:nvPr/>
        </p:nvSpPr>
        <p:spPr>
          <a:xfrm>
            <a:off x="1456382" y="2936540"/>
            <a:ext cx="81756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96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GRACIAS</a:t>
            </a:r>
            <a:endParaRPr lang="id-ID" sz="96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4462463" y="5454983"/>
            <a:ext cx="55276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spc="300" dirty="0" smtClean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Clemente </a:t>
            </a:r>
            <a:r>
              <a:rPr lang="es-ES_tradnl" sz="1600" spc="300" dirty="0">
                <a:solidFill>
                  <a:schemeClr val="bg1">
                    <a:lumMod val="9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del Valle</a:t>
            </a:r>
            <a:endParaRPr lang="id-ID" sz="1600" spc="300" dirty="0">
              <a:solidFill>
                <a:schemeClr val="bg1">
                  <a:lumMod val="9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22" name="Group 16"/>
          <p:cNvGrpSpPr>
            <a:grpSpLocks/>
          </p:cNvGrpSpPr>
          <p:nvPr/>
        </p:nvGrpSpPr>
        <p:grpSpPr bwMode="auto">
          <a:xfrm>
            <a:off x="2823634" y="812800"/>
            <a:ext cx="7552266" cy="5316539"/>
            <a:chOff x="2302747" y="1123188"/>
            <a:chExt cx="7552637" cy="4611625"/>
          </a:xfrm>
        </p:grpSpPr>
        <p:cxnSp>
          <p:nvCxnSpPr>
            <p:cNvPr id="23" name="Straight Connector 9"/>
            <p:cNvCxnSpPr/>
            <p:nvPr/>
          </p:nvCxnSpPr>
          <p:spPr>
            <a:xfrm>
              <a:off x="2336615" y="1152565"/>
              <a:ext cx="7518769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"/>
            <p:cNvCxnSpPr/>
            <p:nvPr/>
          </p:nvCxnSpPr>
          <p:spPr>
            <a:xfrm>
              <a:off x="2302747" y="5705436"/>
              <a:ext cx="7518769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2"/>
            <p:cNvCxnSpPr/>
            <p:nvPr/>
          </p:nvCxnSpPr>
          <p:spPr>
            <a:xfrm flipV="1">
              <a:off x="9855384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3"/>
            <p:cNvCxnSpPr/>
            <p:nvPr/>
          </p:nvCxnSpPr>
          <p:spPr>
            <a:xfrm flipV="1">
              <a:off x="2336615" y="4582250"/>
              <a:ext cx="0" cy="1152563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5"/>
            <p:cNvCxnSpPr/>
            <p:nvPr/>
          </p:nvCxnSpPr>
          <p:spPr>
            <a:xfrm flipV="1">
              <a:off x="2336615" y="1123188"/>
              <a:ext cx="0" cy="172126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38" y="1306513"/>
            <a:ext cx="20859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7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8831263" y="257175"/>
            <a:ext cx="2532062" cy="110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CO" smtClean="0">
              <a:solidFill>
                <a:srgbClr val="FFFFFF"/>
              </a:solidFill>
            </a:endParaRPr>
          </a:p>
        </p:txBody>
      </p:sp>
      <p:sp>
        <p:nvSpPr>
          <p:cNvPr id="53" name="Rectángulo redondeado 52"/>
          <p:cNvSpPr/>
          <p:nvPr/>
        </p:nvSpPr>
        <p:spPr>
          <a:xfrm>
            <a:off x="1730756" y="2013073"/>
            <a:ext cx="2811463" cy="1111250"/>
          </a:xfrm>
          <a:prstGeom prst="roundRect">
            <a:avLst/>
          </a:prstGeom>
          <a:noFill/>
          <a:ln>
            <a:noFill/>
            <a:prstDash val="sysDash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1463" lvl="1" indent="-96838" algn="ctr">
              <a:defRPr/>
            </a:pPr>
            <a:r>
              <a:rPr lang="es-CO" sz="4000" b="1" dirty="0">
                <a:solidFill>
                  <a:srgbClr val="7F7F7F"/>
                </a:solidFill>
                <a:latin typeface="Century Gothic" panose="020B0502020202020204" pitchFamily="34" charset="0"/>
              </a:rPr>
              <a:t>7</a:t>
            </a:r>
            <a:r>
              <a:rPr lang="es-CO" sz="4000" b="1" dirty="0" smtClean="0">
                <a:solidFill>
                  <a:srgbClr val="7F7F7F"/>
                </a:solidFill>
                <a:latin typeface="Century Gothic" panose="020B0502020202020204" pitchFamily="34" charset="0"/>
              </a:rPr>
              <a:t>,5%*</a:t>
            </a:r>
            <a:endParaRPr lang="es-CO" sz="40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320" name="Picture 20" descr="Resultado de imagen para australia 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089" y="1246728"/>
            <a:ext cx="1591545" cy="8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8" descr="Resultado de imagen para canada bande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44" y="1246728"/>
            <a:ext cx="1582086" cy="8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ángulo redondeado 36"/>
          <p:cNvSpPr/>
          <p:nvPr/>
        </p:nvSpPr>
        <p:spPr>
          <a:xfrm>
            <a:off x="7716336" y="2071821"/>
            <a:ext cx="2813050" cy="1111250"/>
          </a:xfrm>
          <a:prstGeom prst="roundRect">
            <a:avLst/>
          </a:prstGeom>
          <a:noFill/>
          <a:ln>
            <a:noFill/>
            <a:prstDash val="sysDash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1463" lvl="1" indent="-96838" algn="ctr">
              <a:defRPr/>
            </a:pPr>
            <a:r>
              <a:rPr lang="es-CO" sz="4000" b="1" dirty="0" smtClean="0">
                <a:solidFill>
                  <a:srgbClr val="7F7F7F"/>
                </a:solidFill>
                <a:latin typeface="Century Gothic" panose="020B0502020202020204" pitchFamily="34" charset="0"/>
              </a:rPr>
              <a:t>7,6%*</a:t>
            </a:r>
            <a:endParaRPr lang="es-CO" sz="4000" b="1" dirty="0">
              <a:solidFill>
                <a:srgbClr val="7F7F7F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26" name="Rectángulo 6"/>
          <p:cNvSpPr>
            <a:spLocks noChangeArrowheads="1"/>
          </p:cNvSpPr>
          <p:nvPr/>
        </p:nvSpPr>
        <p:spPr bwMode="auto">
          <a:xfrm>
            <a:off x="547687" y="6596390"/>
            <a:ext cx="114797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dirty="0" smtClean="0"/>
              <a:t>* </a:t>
            </a:r>
            <a:r>
              <a:rPr lang="es-CO" altLang="es-CO" sz="1100" dirty="0" smtClean="0"/>
              <a:t>Promedio invertido en activos de infraestructura sobre el total de los activos de los fondos </a:t>
            </a:r>
            <a:r>
              <a:rPr lang="en-US" altLang="es-CO" sz="1100" dirty="0" smtClean="0"/>
              <a:t>- OECD </a:t>
            </a:r>
            <a:r>
              <a:rPr lang="en-US" altLang="es-CO" sz="1100" dirty="0"/>
              <a:t>(2015), “Annual Survey of Large Pension Funds and Public Pension Reserve Funds”.</a:t>
            </a:r>
            <a:r>
              <a:rPr lang="en-US" altLang="es-CO" sz="1100" b="1" dirty="0"/>
              <a:t> </a:t>
            </a:r>
            <a:endParaRPr lang="es-CO" altLang="es-CO" sz="1100" dirty="0"/>
          </a:p>
        </p:txBody>
      </p:sp>
      <p:sp>
        <p:nvSpPr>
          <p:cNvPr id="17" name="Rectángulo 16"/>
          <p:cNvSpPr/>
          <p:nvPr/>
        </p:nvSpPr>
        <p:spPr>
          <a:xfrm>
            <a:off x="436487" y="3058953"/>
            <a:ext cx="5400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Durante la década del 2000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se dio un nuevo ciclo de inversión en infraestructura pública en el país, lo que generó un mayor interés por esta clase de activos.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 2006 el Gobierno de Canadá lanzó el plan de inversión en Infraestructura </a:t>
            </a:r>
            <a:r>
              <a:rPr lang="es-CO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Building</a:t>
            </a:r>
            <a:r>
              <a:rPr lang="es-CO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Canda</a:t>
            </a:r>
            <a:r>
              <a:rPr lang="es-CO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totalizando inversiones en el sector por C$ 33 Billones.</a:t>
            </a:r>
            <a:endParaRPr lang="es-CO" sz="1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 respuesta a la crisis de 2008 nuevos estímulos de inversión en infraestructura fueron aprobados en el país.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El modelo de las APP se desarrolló con fuerza desde los 90.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Tradicionalmente los bancos canadiense han sido mas conservadores que los bancos europeos en financiamiento de infraestructura, ofreciendo principalmente créditos de corto plazo.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422861" y="3058953"/>
            <a:ext cx="540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Las industria de los fondos de pensiones australianos es la pionera en la inversión en infraestructura desde la década de los 90.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Históricamente el gobierno australiano se ha caracterizado por implementar grandes programas de inversión en infraestructura. Para el periodo 2008 – 2014 se comprometieron USD 36 billones en infraestructura de transporte.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diferencia de Canadá no cuentan con un mercado de bonos proyecto desarrollado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Al igual que en el caso canadiense el modelo de las APP se ha desarrollado con gran fuerza.</a:t>
            </a: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El sistema pensional cuenta con mas de 300 </a:t>
            </a:r>
            <a:r>
              <a:rPr lang="es-CO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superannuation</a:t>
            </a:r>
            <a:r>
              <a:rPr lang="es-CO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funds</a:t>
            </a:r>
            <a:r>
              <a:rPr lang="es-CO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4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-96838"/>
            <a:ext cx="12541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9"/>
          <p:cNvSpPr txBox="1">
            <a:spLocks noChangeArrowheads="1"/>
          </p:cNvSpPr>
          <p:nvPr/>
        </p:nvSpPr>
        <p:spPr bwMode="auto">
          <a:xfrm>
            <a:off x="41275" y="-66946"/>
            <a:ext cx="11322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Canadá 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y 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Australia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s-CO" altLang="es-CO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Grandes Jugadores</a:t>
            </a:r>
            <a:endParaRPr lang="es-ES" altLang="es-CO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id-ID" altLang="es-CO" sz="3200" b="1" dirty="0">
              <a:solidFill>
                <a:srgbClr val="29506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8831263" y="257175"/>
            <a:ext cx="2532062" cy="110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CO" smtClean="0">
              <a:solidFill>
                <a:srgbClr val="FFFFFF"/>
              </a:solidFill>
            </a:endParaRPr>
          </a:p>
        </p:txBody>
      </p:sp>
      <p:pic>
        <p:nvPicPr>
          <p:cNvPr id="13320" name="Picture 20" descr="Resultado de imagen para australia band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59" y="1246728"/>
            <a:ext cx="1591545" cy="84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8" descr="Resultado de imagen para canada bande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44" y="1246728"/>
            <a:ext cx="1582086" cy="8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436487" y="2212279"/>
            <a:ext cx="540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Sistema pensional robusto, con un gran número de jugadores (al menos 20 </a:t>
            </a:r>
            <a:r>
              <a:rPr lang="es-CO" sz="14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superfondos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con activos superiores a USD 10 billones) relevantes a nivel mundial.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 principal interés para invertir en infraestructura es el deseo de diversificar el portafolio en inversiones no tradicionales.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Modelo innovador basado en la inversión directa (con equipos especializados internos) y la coinversión.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Inicialmente las inversiones se enfocaron en </a:t>
            </a:r>
            <a:r>
              <a:rPr lang="es-CO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equity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pero posteriormente comenzaron a invertir también en deuda.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 partir de su experiencia y por falta de nuevas oportunidades en el mercado local comenzaron a realizar inversiones en infraestructura a nivel mundial, teniendo ahora estas ultimas un mayor peso dentro del total del portafolio.</a:t>
            </a: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380531" y="2195538"/>
            <a:ext cx="5400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 estrategia de inversión se enfoca en activos listados, tanto compañías como fondos.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A diferencia del caso canadiense no han desarrollado a profundidad  la inversión directa.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Han mostrado un interés reciente por realizar inversiones en deuda para infraestructura.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R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ealizan inversiones a nivel global pero en menor escala que los fondos canadienses.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13" name="Rectángulo 6"/>
          <p:cNvSpPr>
            <a:spLocks noChangeArrowheads="1"/>
          </p:cNvSpPr>
          <p:nvPr/>
        </p:nvSpPr>
        <p:spPr bwMode="auto">
          <a:xfrm>
            <a:off x="640661" y="6413013"/>
            <a:ext cx="114797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b="1" dirty="0" smtClean="0"/>
              <a:t> </a:t>
            </a:r>
            <a:r>
              <a:rPr lang="en-US" altLang="es-CO" sz="1200" dirty="0">
                <a:latin typeface="Tw Cen MT" panose="020B0602020104020603" pitchFamily="34" charset="0"/>
              </a:rPr>
              <a:t>Fuente: OECD “Pension fund investment </a:t>
            </a:r>
            <a:r>
              <a:rPr lang="en-US" altLang="es-CO" sz="1200" dirty="0" smtClean="0">
                <a:latin typeface="Tw Cen MT" panose="020B0602020104020603" pitchFamily="34" charset="0"/>
              </a:rPr>
              <a:t>in infrastructure </a:t>
            </a:r>
            <a:r>
              <a:rPr lang="en-US" altLang="es-CO" sz="1200" dirty="0">
                <a:latin typeface="Tw Cen MT" panose="020B0602020104020603" pitchFamily="34" charset="0"/>
              </a:rPr>
              <a:t>– A </a:t>
            </a:r>
            <a:r>
              <a:rPr lang="en-US" altLang="es-CO" sz="1200" dirty="0" smtClean="0">
                <a:latin typeface="Tw Cen MT" panose="020B0602020104020603" pitchFamily="34" charset="0"/>
              </a:rPr>
              <a:t>comparison between </a:t>
            </a:r>
            <a:r>
              <a:rPr lang="en-US" altLang="es-CO" sz="1200" dirty="0">
                <a:latin typeface="Tw Cen MT" panose="020B0602020104020603" pitchFamily="34" charset="0"/>
              </a:rPr>
              <a:t>Australia </a:t>
            </a:r>
            <a:r>
              <a:rPr lang="en-US" altLang="es-CO" sz="1200" dirty="0" smtClean="0">
                <a:latin typeface="Tw Cen MT" panose="020B0602020104020603" pitchFamily="34" charset="0"/>
              </a:rPr>
              <a:t>and Canada</a:t>
            </a:r>
            <a:r>
              <a:rPr lang="en-US" altLang="es-CO" sz="1200" dirty="0">
                <a:latin typeface="Tw Cen MT" panose="020B0602020104020603" pitchFamily="34" charset="0"/>
              </a:rPr>
              <a:t>”. </a:t>
            </a:r>
            <a:endParaRPr lang="es-CO" altLang="es-CO" sz="1200" dirty="0">
              <a:latin typeface="Tw Cen MT" panose="020B0602020104020603" pitchFamily="34" charset="0"/>
            </a:endParaRPr>
          </a:p>
        </p:txBody>
      </p:sp>
      <p:pic>
        <p:nvPicPr>
          <p:cNvPr id="12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-96838"/>
            <a:ext cx="1254125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41275" y="-66946"/>
            <a:ext cx="113220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Canadá 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y 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Australia</a:t>
            </a:r>
            <a:r>
              <a:rPr lang="es-ES_tradnl" altLang="es-CO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s-CO" altLang="es-CO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Grandes Jugadores</a:t>
            </a:r>
            <a:endParaRPr lang="es-ES" altLang="es-CO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id-ID" altLang="es-CO" sz="3200" b="1" dirty="0">
              <a:solidFill>
                <a:srgbClr val="29506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07" r="3233"/>
          <a:stretch/>
        </p:blipFill>
        <p:spPr>
          <a:xfrm>
            <a:off x="0" y="0"/>
            <a:ext cx="12192000" cy="6868550"/>
          </a:xfrm>
          <a:prstGeom prst="rect">
            <a:avLst/>
          </a:prstGeom>
        </p:spPr>
      </p:pic>
      <p:sp>
        <p:nvSpPr>
          <p:cNvPr id="2" name="Paralelogramo 1"/>
          <p:cNvSpPr/>
          <p:nvPr/>
        </p:nvSpPr>
        <p:spPr>
          <a:xfrm>
            <a:off x="5970620" y="0"/>
            <a:ext cx="3342230" cy="3379509"/>
          </a:xfrm>
          <a:prstGeom prst="parallelogram">
            <a:avLst>
              <a:gd name="adj" fmla="val 1830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Línea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liquidez contingente para cubrir el servicio de la deuda o sobre costos en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construcción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11 líneas respaldando USD $2 Billones en emisiones de Bonos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5" name="Paralelogramo 34"/>
          <p:cNvSpPr/>
          <p:nvPr/>
        </p:nvSpPr>
        <p:spPr>
          <a:xfrm>
            <a:off x="8194798" y="3478491"/>
            <a:ext cx="3342230" cy="3379509"/>
          </a:xfrm>
          <a:prstGeom prst="parallelogram">
            <a:avLst>
              <a:gd name="adj" fmla="val 1872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Línea </a:t>
            </a: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liquidez contingente </a:t>
            </a: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y subordinada para cubrir faltantes de caja para el servicio de la deuda del proyecto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2 </a:t>
            </a:r>
            <a:r>
              <a: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líneas respaldando USD </a:t>
            </a:r>
            <a:r>
              <a:rPr lang="es-CO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$652 Millones </a:t>
            </a:r>
            <a:r>
              <a:rPr lang="es-CO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en emisiones de Bonos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6" name="Paralelogramo 35"/>
          <p:cNvSpPr/>
          <p:nvPr/>
        </p:nvSpPr>
        <p:spPr>
          <a:xfrm>
            <a:off x="5328502" y="3478491"/>
            <a:ext cx="3342230" cy="3379509"/>
          </a:xfrm>
          <a:prstGeom prst="parallelogram">
            <a:avLst>
              <a:gd name="adj" fmla="val 1872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Garantía respaldada por el Gobierno Británico para cubrir el servicio de la deuda de un proyecto financiado vía mercado de capitales.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9 garantías respaldando USD $ 4 Billones en emisiones de Bonos</a:t>
            </a:r>
            <a:endParaRPr lang="es-CO" sz="1400" b="1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4" name="Paralelogramo 33"/>
          <p:cNvSpPr/>
          <p:nvPr/>
        </p:nvSpPr>
        <p:spPr>
          <a:xfrm>
            <a:off x="8849770" y="0"/>
            <a:ext cx="3342230" cy="3379509"/>
          </a:xfrm>
          <a:prstGeom prst="parallelogram">
            <a:avLst>
              <a:gd name="adj" fmla="val 1872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endParaRPr lang="es-CO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0" lvl="1" algn="ctr">
              <a:defRPr/>
            </a:pPr>
            <a:r>
              <a:rPr lang="es-CO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Garantías de Pago Oportuno que respaldan a primer requerimiento y de manera incondicional la solicitud de pago de los tenedores de bonos ante la insuficiencia de flujo por parte del proyecto</a:t>
            </a:r>
          </a:p>
          <a:p>
            <a:pPr marL="0" lvl="1" algn="ctr">
              <a:defRPr/>
            </a:pPr>
            <a:endParaRPr lang="es-CO" sz="14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12296" name="Picture 10" descr="http://europa.eu/rapid/exploit/2014/03/BEI/EN/b14_48.eni/Pictures/1000000000000AAA000004C1E49F43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7" y="251294"/>
            <a:ext cx="1402421" cy="62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" descr="http://www.theheritagealliance.org.uk/update/wp-content/uploads/2015/06/ImageGen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18893" r="12534" b="14159"/>
          <a:stretch>
            <a:fillRect/>
          </a:stretch>
        </p:blipFill>
        <p:spPr bwMode="auto">
          <a:xfrm>
            <a:off x="6382314" y="3619501"/>
            <a:ext cx="1316498" cy="62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8" descr="http://www.fdn.com.co/sites/default/files/logo_0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3765050"/>
            <a:ext cx="14446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http://img.informador.com.mx/biblioteca/imagen/370x277/1199/11986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2" b="22540"/>
          <a:stretch>
            <a:fillRect/>
          </a:stretch>
        </p:blipFill>
        <p:spPr bwMode="auto">
          <a:xfrm>
            <a:off x="10126905" y="127587"/>
            <a:ext cx="1301266" cy="53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77800" y="180995"/>
            <a:ext cx="104394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CO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Tendencia 2</a:t>
            </a:r>
          </a:p>
          <a:p>
            <a:pPr eaLnBrk="1" hangingPunct="1"/>
            <a:endParaRPr lang="es-ES" altLang="es-CO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es-ES" altLang="es-CO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Instrumentos para promover </a:t>
            </a:r>
          </a:p>
          <a:p>
            <a:pPr eaLnBrk="1" hangingPunct="1"/>
            <a:r>
              <a:rPr lang="es-ES" altLang="es-CO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Financiación de infraestructura</a:t>
            </a:r>
          </a:p>
          <a:p>
            <a:pPr eaLnBrk="1" hangingPunct="1"/>
            <a:r>
              <a:rPr lang="es-ES" altLang="es-CO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 través de Mercado </a:t>
            </a:r>
          </a:p>
          <a:p>
            <a:pPr eaLnBrk="1" hangingPunct="1"/>
            <a:r>
              <a:rPr lang="es-ES" altLang="es-CO" sz="28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de Capitales</a:t>
            </a:r>
            <a:endParaRPr lang="id-ID" altLang="es-CO" sz="28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198966" y="694288"/>
            <a:ext cx="1507067" cy="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7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8"/>
          <a:stretch/>
        </p:blipFill>
        <p:spPr>
          <a:xfrm>
            <a:off x="6782284" y="0"/>
            <a:ext cx="5409716" cy="6878781"/>
          </a:xfrm>
        </p:spPr>
      </p:pic>
      <p:sp>
        <p:nvSpPr>
          <p:cNvPr id="32" name="Paralelogramo 31"/>
          <p:cNvSpPr/>
          <p:nvPr/>
        </p:nvSpPr>
        <p:spPr>
          <a:xfrm flipH="1">
            <a:off x="6118286" y="0"/>
            <a:ext cx="7628464" cy="6858000"/>
          </a:xfrm>
          <a:prstGeom prst="parallelogram">
            <a:avLst>
              <a:gd name="adj" fmla="val 66359"/>
            </a:avLst>
          </a:prstGeom>
          <a:solidFill>
            <a:srgbClr val="1868AD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225486" y="161970"/>
            <a:ext cx="5892800" cy="192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60"/>
              </a:lnSpc>
            </a:pPr>
            <a:r>
              <a:rPr lang="es-ES" altLang="es-CO" dirty="0" smtClean="0">
                <a:latin typeface="Century Gothic" panose="020B0502020202020204" pitchFamily="34" charset="0"/>
              </a:rPr>
              <a:t>Tendencia </a:t>
            </a:r>
            <a:r>
              <a:rPr lang="es-ES" altLang="es-CO" dirty="0" smtClean="0">
                <a:latin typeface="Century Gothic" panose="020B0502020202020204" pitchFamily="34" charset="0"/>
              </a:rPr>
              <a:t>3</a:t>
            </a:r>
          </a:p>
          <a:p>
            <a:pPr eaLnBrk="1" hangingPunct="1">
              <a:lnSpc>
                <a:spcPts val="2060"/>
              </a:lnSpc>
            </a:pPr>
            <a:endParaRPr lang="es-ES" altLang="es-CO" dirty="0" smtClean="0">
              <a:latin typeface="Century Gothic" panose="020B0502020202020204" pitchFamily="34" charset="0"/>
            </a:endParaRPr>
          </a:p>
          <a:p>
            <a:pPr eaLnBrk="1" hangingPunct="1"/>
            <a:r>
              <a:rPr lang="es-ES_tradnl" altLang="es-CO" sz="2800" b="1" dirty="0" smtClean="0">
                <a:latin typeface="Century Gothic" panose="020B0502020202020204" pitchFamily="34" charset="0"/>
              </a:rPr>
              <a:t>Inversión </a:t>
            </a:r>
            <a:r>
              <a:rPr lang="es-ES_tradnl" altLang="es-CO" sz="2800" b="1" dirty="0" smtClean="0">
                <a:latin typeface="Century Gothic" panose="020B0502020202020204" pitchFamily="34" charset="0"/>
              </a:rPr>
              <a:t>en infraestructura por parte </a:t>
            </a:r>
            <a:r>
              <a:rPr lang="es-ES" altLang="es-CO" sz="2800" b="1" dirty="0" smtClean="0">
                <a:latin typeface="Century Gothic" panose="020B0502020202020204" pitchFamily="34" charset="0"/>
              </a:rPr>
              <a:t>d</a:t>
            </a:r>
            <a:r>
              <a:rPr lang="es-ES_tradnl" altLang="es-CO" sz="2800" b="1" dirty="0" smtClean="0">
                <a:latin typeface="Century Gothic" panose="020B0502020202020204" pitchFamily="34" charset="0"/>
              </a:rPr>
              <a:t>e </a:t>
            </a:r>
            <a:r>
              <a:rPr lang="es-ES" altLang="es-CO" sz="2800" b="1" dirty="0" smtClean="0">
                <a:latin typeface="Century Gothic" panose="020B0502020202020204" pitchFamily="34" charset="0"/>
              </a:rPr>
              <a:t>los </a:t>
            </a:r>
            <a:r>
              <a:rPr lang="es-ES" altLang="es-CO" sz="2800" b="1" dirty="0" smtClean="0">
                <a:latin typeface="Century Gothic" panose="020B0502020202020204" pitchFamily="34" charset="0"/>
              </a:rPr>
              <a:t>Fondos de pensiones</a:t>
            </a:r>
            <a:endParaRPr lang="id-ID" altLang="es-CO" sz="2800" b="1" dirty="0">
              <a:latin typeface="Century Gothic" panose="020B0502020202020204" pitchFamily="34" charset="0"/>
            </a:endParaRPr>
          </a:p>
        </p:txBody>
      </p:sp>
      <p:sp>
        <p:nvSpPr>
          <p:cNvPr id="34" name="Rectángulo 6"/>
          <p:cNvSpPr>
            <a:spLocks noChangeArrowheads="1"/>
          </p:cNvSpPr>
          <p:nvPr/>
        </p:nvSpPr>
        <p:spPr bwMode="auto">
          <a:xfrm>
            <a:off x="1118841" y="6177038"/>
            <a:ext cx="6180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b="1" dirty="0" smtClean="0"/>
              <a:t> </a:t>
            </a:r>
            <a:r>
              <a:rPr lang="en-US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Fuente: OECD “Annual Survey of Large Pension Funds and Public Pension Reserve Funds”. </a:t>
            </a:r>
            <a:endParaRPr lang="es-CO" alt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972064" y="2509078"/>
            <a:ext cx="5727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s-CO" sz="1600" b="0" i="0" u="none" strike="noStrike" kern="1200" spc="0" baseline="0" dirty="0" smtClean="0">
                <a:solidFill>
                  <a:prstClr val="black"/>
                </a:solidFill>
                <a:latin typeface="Tw Cen MT" panose="020B0602020104020603" pitchFamily="34" charset="0"/>
                <a:ea typeface="MS PGothic" panose="020B0600070205080204" pitchFamily="34" charset="-128"/>
                <a:cs typeface="+mn-cs"/>
              </a:defRPr>
            </a:pPr>
            <a:r>
              <a:rPr lang="es-CO" b="1" dirty="0">
                <a:latin typeface="Tw Cen MT" panose="020B0602020104020603" pitchFamily="34" charset="0"/>
              </a:rPr>
              <a:t>Promedio Porcentaje de Inversión en Infraestructura sobre el total de los Activos administrados</a:t>
            </a:r>
          </a:p>
        </p:txBody>
      </p:sp>
      <p:graphicFrame>
        <p:nvGraphicFramePr>
          <p:cNvPr id="41" name="Gráfico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447128"/>
              </p:ext>
            </p:extLst>
          </p:nvPr>
        </p:nvGraphicFramePr>
        <p:xfrm>
          <a:off x="330760" y="2890653"/>
          <a:ext cx="7188200" cy="3043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5" name="Conector recto 44"/>
          <p:cNvCxnSpPr/>
          <p:nvPr/>
        </p:nvCxnSpPr>
        <p:spPr>
          <a:xfrm>
            <a:off x="224366" y="579968"/>
            <a:ext cx="1507067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94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848475" cy="685800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6324148" y="1765146"/>
            <a:ext cx="5692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s-CO" sz="1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Fundraising</a:t>
            </a:r>
            <a:r>
              <a:rPr lang="es-CO" sz="1600" b="1" dirty="0">
                <a:solidFill>
                  <a:prstClr val="black"/>
                </a:solidFill>
                <a:latin typeface="Tw Cen MT" panose="020B0602020104020603" pitchFamily="34" charset="0"/>
              </a:rPr>
              <a:t> Global de FCP de </a:t>
            </a:r>
            <a:r>
              <a:rPr lang="es-CO" sz="1600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Equity</a:t>
            </a:r>
            <a:r>
              <a:rPr lang="es-CO" sz="1600" b="1" dirty="0">
                <a:solidFill>
                  <a:prstClr val="black"/>
                </a:solidFill>
                <a:latin typeface="Tw Cen MT" panose="020B0602020104020603" pitchFamily="34" charset="0"/>
              </a:rPr>
              <a:t> para Infraestructura </a:t>
            </a:r>
          </a:p>
        </p:txBody>
      </p:sp>
      <p:graphicFrame>
        <p:nvGraphicFramePr>
          <p:cNvPr id="25" name="Gráfico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928387"/>
              </p:ext>
            </p:extLst>
          </p:nvPr>
        </p:nvGraphicFramePr>
        <p:xfrm>
          <a:off x="5987662" y="2258367"/>
          <a:ext cx="6028600" cy="321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tángulo 6"/>
          <p:cNvSpPr>
            <a:spLocks noChangeArrowheads="1"/>
          </p:cNvSpPr>
          <p:nvPr/>
        </p:nvSpPr>
        <p:spPr bwMode="auto">
          <a:xfrm>
            <a:off x="8281973" y="5624054"/>
            <a:ext cx="34829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s-CO" sz="1100" b="1" dirty="0" smtClean="0"/>
              <a:t> </a:t>
            </a:r>
            <a:r>
              <a:rPr lang="en-US" alt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Fuente: </a:t>
            </a:r>
            <a:r>
              <a:rPr lang="en-US" altLang="es-CO" sz="1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IfraDeals</a:t>
            </a:r>
            <a:r>
              <a:rPr lang="en-US" altLang="es-CO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y PWC</a:t>
            </a:r>
            <a:endParaRPr lang="es-CO" alt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7" name="Paralelogramo 26"/>
          <p:cNvSpPr/>
          <p:nvPr/>
        </p:nvSpPr>
        <p:spPr>
          <a:xfrm flipH="1">
            <a:off x="-2402008" y="-51192"/>
            <a:ext cx="9387008" cy="6909192"/>
          </a:xfrm>
          <a:prstGeom prst="parallelogram">
            <a:avLst>
              <a:gd name="adj" fmla="val 66373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8" name="Conector recto 27"/>
          <p:cNvCxnSpPr/>
          <p:nvPr/>
        </p:nvCxnSpPr>
        <p:spPr>
          <a:xfrm>
            <a:off x="173566" y="579968"/>
            <a:ext cx="1507067" cy="0"/>
          </a:xfrm>
          <a:prstGeom prst="line">
            <a:avLst/>
          </a:prstGeom>
          <a:ln w="3175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-15270" y="164708"/>
            <a:ext cx="6568469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60"/>
              </a:lnSpc>
            </a:pPr>
            <a:r>
              <a:rPr lang="es-ES" altLang="es-CO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Tendencia </a:t>
            </a:r>
            <a:r>
              <a:rPr lang="es-ES" altLang="es-CO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  <a:p>
            <a:pPr eaLnBrk="1" hangingPunct="1">
              <a:lnSpc>
                <a:spcPts val="2060"/>
              </a:lnSpc>
            </a:pPr>
            <a:endParaRPr lang="es-ES" altLang="es-CO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ts val="2060"/>
              </a:lnSpc>
            </a:pPr>
            <a:endParaRPr lang="es-ES_tradnl" altLang="es-CO" sz="2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ts val="2060"/>
              </a:lnSpc>
            </a:pPr>
            <a:r>
              <a:rPr lang="es-ES_tradnl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Inversión </a:t>
            </a:r>
            <a:r>
              <a:rPr lang="es-ES_tradnl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en </a:t>
            </a:r>
            <a:r>
              <a:rPr lang="es-ES_tradnl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FCP de </a:t>
            </a:r>
            <a:r>
              <a:rPr lang="es-ES_tradnl" altLang="es-CO" sz="2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equity</a:t>
            </a:r>
            <a:r>
              <a:rPr lang="es-ES_tradnl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por parte </a:t>
            </a:r>
            <a:r>
              <a:rPr lang="es-ES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</a:t>
            </a:r>
            <a:r>
              <a:rPr lang="es-ES_tradnl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 </a:t>
            </a:r>
            <a:r>
              <a:rPr lang="es-ES" altLang="es-CO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Inversionistas Institucionales</a:t>
            </a:r>
            <a:endParaRPr lang="id-ID" alt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333981" y="2487997"/>
            <a:ext cx="446524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1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“En la última década los FCP de </a:t>
            </a:r>
            <a:r>
              <a:rPr lang="es-CO" sz="2100" dirty="0" err="1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equity</a:t>
            </a:r>
            <a:r>
              <a:rPr lang="es-CO" sz="21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 han destinado más de USD 200 BN de recursos para inversión en infraestructura. </a:t>
            </a:r>
          </a:p>
          <a:p>
            <a:pPr algn="ctr"/>
            <a:endParaRPr lang="es-CO" sz="2100" dirty="0" smtClean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r>
              <a:rPr lang="es-CO" sz="21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Se estima que esta misma cantidad ha sido invertida de forma directa por inversionistas de largo plazo como Fondos de Pensiones, Aseguradoras y Fon dos soberanos” </a:t>
            </a:r>
            <a:endParaRPr lang="es-CO" sz="2100" dirty="0" smtClean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  <a:p>
            <a:pPr algn="ctr"/>
            <a:r>
              <a:rPr lang="es-CO" sz="2100" dirty="0" smtClean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endParaRPr lang="es-CO" sz="2100" dirty="0">
              <a:solidFill>
                <a:schemeClr val="bg1"/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11619"/>
          <a:stretch/>
        </p:blipFill>
        <p:spPr>
          <a:xfrm>
            <a:off x="5139740" y="0"/>
            <a:ext cx="7052260" cy="6858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743" y="-1062037"/>
            <a:ext cx="1981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71374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60"/>
              </a:lnSpc>
            </a:pPr>
            <a:r>
              <a:rPr lang="es-ES" altLang="es-CO" dirty="0" smtClean="0">
                <a:latin typeface="Century Gothic" panose="020B0502020202020204" pitchFamily="34" charset="0"/>
              </a:rPr>
              <a:t>Tendencia </a:t>
            </a:r>
            <a:r>
              <a:rPr lang="es-ES" altLang="es-CO" dirty="0" smtClean="0">
                <a:latin typeface="Century Gothic" panose="020B0502020202020204" pitchFamily="34" charset="0"/>
              </a:rPr>
              <a:t>4</a:t>
            </a:r>
            <a:endParaRPr lang="es-ES" altLang="es-CO" dirty="0" smtClean="0">
              <a:latin typeface="Century Gothic" panose="020B0502020202020204" pitchFamily="34" charset="0"/>
            </a:endParaRPr>
          </a:p>
          <a:p>
            <a:pPr eaLnBrk="1" hangingPunct="1">
              <a:lnSpc>
                <a:spcPts val="2060"/>
              </a:lnSpc>
            </a:pPr>
            <a:endParaRPr lang="es-ES" altLang="es-CO" dirty="0" smtClean="0">
              <a:latin typeface="Century Gothic" panose="020B050202020202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173566" y="564093"/>
            <a:ext cx="1507067" cy="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ángulo 4"/>
          <p:cNvSpPr>
            <a:spLocks noChangeArrowheads="1"/>
          </p:cNvSpPr>
          <p:nvPr/>
        </p:nvSpPr>
        <p:spPr bwMode="auto">
          <a:xfrm>
            <a:off x="1447057" y="5359209"/>
            <a:ext cx="3263586" cy="2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alt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Fuente: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Preqin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Special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Report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: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Infrastructure</a:t>
            </a:r>
            <a:r>
              <a: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 </a:t>
            </a:r>
            <a:r>
              <a:rPr lang="es-CO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Debt</a:t>
            </a:r>
            <a:endParaRPr lang="es-CO" altLang="es-CO" sz="12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9291692"/>
              </p:ext>
            </p:extLst>
          </p:nvPr>
        </p:nvGraphicFramePr>
        <p:xfrm>
          <a:off x="152400" y="2050832"/>
          <a:ext cx="6299200" cy="3148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-223520" y="1796257"/>
            <a:ext cx="6675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lang="es-CO" sz="1600" b="1" i="0" u="none" strike="noStrike" kern="1200" spc="0" baseline="0">
                <a:solidFill>
                  <a:prstClr val="black"/>
                </a:solidFill>
                <a:latin typeface="Tw Cen MT" panose="020B0602020104020603" pitchFamily="34" charset="0"/>
                <a:ea typeface="MS PGothic" panose="020B0600070205080204" pitchFamily="34" charset="-128"/>
                <a:cs typeface="+mn-cs"/>
              </a:defRPr>
            </a:pPr>
            <a:r>
              <a:rPr lang="es-CO" b="1" dirty="0">
                <a:solidFill>
                  <a:prstClr val="black"/>
                </a:solidFill>
                <a:latin typeface="Tw Cen MT" panose="020B0602020104020603" pitchFamily="34" charset="0"/>
              </a:rPr>
              <a:t>Evolución Fondos de Deuda Infraestructura                                                     (Fondos en </a:t>
            </a:r>
            <a:r>
              <a:rPr lang="es-CO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Fund</a:t>
            </a:r>
            <a:r>
              <a:rPr lang="es-CO" b="1" dirty="0">
                <a:solidFill>
                  <a:prstClr val="black"/>
                </a:solidFill>
                <a:latin typeface="Tw Cen MT" panose="020B0602020104020603" pitchFamily="34" charset="0"/>
              </a:rPr>
              <a:t> </a:t>
            </a:r>
            <a:r>
              <a:rPr lang="es-CO" b="1" dirty="0" err="1">
                <a:solidFill>
                  <a:prstClr val="black"/>
                </a:solidFill>
                <a:latin typeface="Tw Cen MT" panose="020B0602020104020603" pitchFamily="34" charset="0"/>
              </a:rPr>
              <a:t>Raising</a:t>
            </a:r>
            <a:r>
              <a:rPr lang="es-CO" b="1" dirty="0">
                <a:solidFill>
                  <a:prstClr val="black"/>
                </a:solidFill>
                <a:latin typeface="Tw Cen MT" panose="020B0602020104020603" pitchFamily="34" charset="0"/>
              </a:rPr>
              <a:t> y Monto Objetivo)</a:t>
            </a:r>
          </a:p>
        </p:txBody>
      </p:sp>
      <p:sp>
        <p:nvSpPr>
          <p:cNvPr id="23" name="Paralelogramo 22"/>
          <p:cNvSpPr/>
          <p:nvPr/>
        </p:nvSpPr>
        <p:spPr>
          <a:xfrm flipH="1">
            <a:off x="6184898" y="0"/>
            <a:ext cx="7628464" cy="6858000"/>
          </a:xfrm>
          <a:prstGeom prst="parallelogram">
            <a:avLst>
              <a:gd name="adj" fmla="val 66373"/>
            </a:avLst>
          </a:prstGeom>
          <a:solidFill>
            <a:srgbClr val="FF6600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787620" y="4525957"/>
            <a:ext cx="48760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sz="2000" dirty="0">
                <a:solidFill>
                  <a:schemeClr val="bg1"/>
                </a:solidFill>
                <a:latin typeface="Tw Cen MT" charset="0"/>
                <a:ea typeface="Tw Cen MT" charset="0"/>
                <a:cs typeface="Tw Cen MT" charset="0"/>
              </a:rPr>
              <a:t>En 2009 los fondos de deuda de infraestructura representaban el 6% del total de los fondos cerrados a nivel global. Para 2015 esta cifra se incrementó hasta el 24% del total </a:t>
            </a: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50281" y="767293"/>
            <a:ext cx="6662740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600"/>
              </a:lnSpc>
            </a:pPr>
            <a:r>
              <a:rPr lang="es-ES_tradnl" altLang="es-CO" sz="2800" b="1" dirty="0" smtClean="0">
                <a:latin typeface="Century Gothic" panose="020B0502020202020204" pitchFamily="34" charset="0"/>
              </a:rPr>
              <a:t>Inversión </a:t>
            </a:r>
            <a:r>
              <a:rPr lang="es-ES_tradnl" altLang="es-CO" sz="2800" b="1" dirty="0" smtClean="0">
                <a:latin typeface="Century Gothic" panose="020B0502020202020204" pitchFamily="34" charset="0"/>
              </a:rPr>
              <a:t>en </a:t>
            </a:r>
            <a:r>
              <a:rPr lang="es-ES_tradnl" altLang="es-CO" sz="2800" b="1" dirty="0" smtClean="0">
                <a:latin typeface="Century Gothic" panose="020B0502020202020204" pitchFamily="34" charset="0"/>
              </a:rPr>
              <a:t>FCP de deuda por parte </a:t>
            </a:r>
            <a:r>
              <a:rPr lang="es-ES" altLang="es-CO" sz="2800" b="1" dirty="0" smtClean="0">
                <a:latin typeface="Century Gothic" panose="020B0502020202020204" pitchFamily="34" charset="0"/>
              </a:rPr>
              <a:t>d</a:t>
            </a:r>
            <a:r>
              <a:rPr lang="es-ES_tradnl" altLang="es-CO" sz="2800" b="1" dirty="0" smtClean="0">
                <a:latin typeface="Century Gothic" panose="020B0502020202020204" pitchFamily="34" charset="0"/>
              </a:rPr>
              <a:t>e </a:t>
            </a:r>
            <a:r>
              <a:rPr lang="es-ES" altLang="es-CO" sz="2800" b="1" dirty="0" smtClean="0">
                <a:latin typeface="Century Gothic" panose="020B0502020202020204" pitchFamily="34" charset="0"/>
              </a:rPr>
              <a:t>Inversionistas Institucionales</a:t>
            </a:r>
            <a:endParaRPr lang="id-ID" altLang="es-CO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20" t="6074" b="607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4886325" y="3886200"/>
            <a:ext cx="2889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endParaRPr lang="id-ID" altLang="es-CO" sz="1600" b="1">
              <a:latin typeface="Tw Cen MT" panose="020B0602020104020603" pitchFamily="34" charset="0"/>
            </a:endParaRPr>
          </a:p>
        </p:txBody>
      </p:sp>
      <p:pic>
        <p:nvPicPr>
          <p:cNvPr id="1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96" y="5467350"/>
            <a:ext cx="208756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aralelogramo 14"/>
          <p:cNvSpPr/>
          <p:nvPr/>
        </p:nvSpPr>
        <p:spPr>
          <a:xfrm>
            <a:off x="0" y="-88900"/>
            <a:ext cx="9855200" cy="6946900"/>
          </a:xfrm>
          <a:prstGeom prst="parallelogram">
            <a:avLst>
              <a:gd name="adj" fmla="val 82995"/>
            </a:avLst>
          </a:prstGeom>
          <a:solidFill>
            <a:srgbClr val="46A33C">
              <a:alpha val="4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1638300" y="812800"/>
            <a:ext cx="4610100" cy="5316540"/>
            <a:chOff x="2336615" y="1123188"/>
            <a:chExt cx="4610326" cy="4611626"/>
          </a:xfrm>
        </p:grpSpPr>
        <p:cxnSp>
          <p:nvCxnSpPr>
            <p:cNvPr id="17" name="Straight Connector 9"/>
            <p:cNvCxnSpPr/>
            <p:nvPr/>
          </p:nvCxnSpPr>
          <p:spPr>
            <a:xfrm>
              <a:off x="2336615" y="1123188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0"/>
            <p:cNvCxnSpPr/>
            <p:nvPr/>
          </p:nvCxnSpPr>
          <p:spPr>
            <a:xfrm>
              <a:off x="2336615" y="5734812"/>
              <a:ext cx="4610326" cy="0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2"/>
            <p:cNvCxnSpPr/>
            <p:nvPr/>
          </p:nvCxnSpPr>
          <p:spPr>
            <a:xfrm flipV="1">
              <a:off x="6908839" y="1123188"/>
              <a:ext cx="0" cy="4611624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/>
            <p:cNvCxnSpPr/>
            <p:nvPr/>
          </p:nvCxnSpPr>
          <p:spPr>
            <a:xfrm flipV="1">
              <a:off x="2336615" y="5022895"/>
              <a:ext cx="0" cy="711919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5"/>
            <p:cNvCxnSpPr/>
            <p:nvPr/>
          </p:nvCxnSpPr>
          <p:spPr>
            <a:xfrm flipV="1">
              <a:off x="2336615" y="1123189"/>
              <a:ext cx="0" cy="947386"/>
            </a:xfrm>
            <a:prstGeom prst="line">
              <a:avLst/>
            </a:prstGeom>
            <a:ln w="57150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"/>
          <p:cNvSpPr txBox="1"/>
          <p:nvPr/>
        </p:nvSpPr>
        <p:spPr>
          <a:xfrm>
            <a:off x="2220558" y="2141428"/>
            <a:ext cx="49527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spc="3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Lecciones de la experiencia en la Región</a:t>
            </a:r>
          </a:p>
        </p:txBody>
      </p:sp>
      <p:sp>
        <p:nvSpPr>
          <p:cNvPr id="23" name="TextBox 1"/>
          <p:cNvSpPr txBox="1"/>
          <p:nvPr/>
        </p:nvSpPr>
        <p:spPr>
          <a:xfrm>
            <a:off x="152400" y="1116906"/>
            <a:ext cx="1966661" cy="4280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0000" b="1" spc="3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  <a:endParaRPr lang="id-ID" sz="30000" b="1" spc="3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277135" y="634603"/>
            <a:ext cx="113220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_tradnl" altLang="es-CO" sz="4400" b="1" dirty="0" smtClean="0">
                <a:solidFill>
                  <a:srgbClr val="16619F"/>
                </a:solidFill>
                <a:latin typeface="Century Gothic" panose="020B0502020202020204" pitchFamily="34" charset="0"/>
              </a:rPr>
              <a:t>México</a:t>
            </a:r>
          </a:p>
          <a:p>
            <a:pPr eaLnBrk="1" hangingPunct="1"/>
            <a:r>
              <a:rPr lang="es-ES_tradnl" altLang="es-CO" sz="3200" b="1" dirty="0" smtClean="0">
                <a:latin typeface="Century Gothic" panose="020B0502020202020204" pitchFamily="34" charset="0"/>
              </a:rPr>
              <a:t>Desarrollo de </a:t>
            </a:r>
            <a:r>
              <a:rPr lang="es-ES_tradnl" altLang="es-CO" sz="3200" b="1" dirty="0" smtClean="0">
                <a:latin typeface="Century Gothic" panose="020B0502020202020204" pitchFamily="34" charset="0"/>
              </a:rPr>
              <a:t>instrumentos alternativos </a:t>
            </a:r>
            <a:r>
              <a:rPr lang="es-ES_tradnl" altLang="es-CO" sz="3200" b="1" dirty="0" smtClean="0">
                <a:latin typeface="Century Gothic" panose="020B0502020202020204" pitchFamily="34" charset="0"/>
              </a:rPr>
              <a:t>de inversión</a:t>
            </a:r>
            <a:endParaRPr lang="id-ID" altLang="es-CO" sz="3200" b="1" dirty="0">
              <a:latin typeface="Century Gothic" panose="020B0502020202020204" pitchFamily="34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93980" y="2846963"/>
            <a:ext cx="5686120" cy="35394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Instrumento 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capital </a:t>
            </a: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que han permitido el 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desarrollo </a:t>
            </a: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proyectos productivos.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No están sujetos a </a:t>
            </a: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calificación 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pero deben cumplir requisitos de revelación de información </a:t>
            </a: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y estándares 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de gobierno corporativo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Mejora balance de riesgo – retorno de los portafolios por la baja correlación con otros activos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Permite alineación de intereses entre el emisor y el administrador mediante coinversión por parte de este último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Tienen </a:t>
            </a: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mayor liquidez al estar listados  </a:t>
            </a: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267687" y="1968500"/>
            <a:ext cx="5397411" cy="723900"/>
          </a:xfrm>
          <a:prstGeom prst="rect">
            <a:avLst/>
          </a:prstGeom>
          <a:solidFill>
            <a:srgbClr val="1868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1600" b="1" dirty="0" smtClean="0">
                <a:latin typeface="Century Gothic"/>
                <a:cs typeface="Century Gothic"/>
              </a:rPr>
              <a:t>Fideicomisos de Inversión en Energía e Infraestructura - FIBRA E</a:t>
            </a:r>
            <a:endParaRPr lang="es-CO" sz="1600" b="1" dirty="0">
              <a:latin typeface="Century Gothic"/>
              <a:cs typeface="Century Gothic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219379" y="1981200"/>
            <a:ext cx="5644825" cy="723900"/>
          </a:xfrm>
          <a:prstGeom prst="rect">
            <a:avLst/>
          </a:prstGeom>
          <a:solidFill>
            <a:srgbClr val="1868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b="1" dirty="0" smtClean="0">
                <a:latin typeface="Century Gothic"/>
                <a:cs typeface="Century Gothic"/>
              </a:rPr>
              <a:t>Certificados de Capital de Desarrollo - CKD</a:t>
            </a:r>
            <a:endParaRPr lang="es-CO" b="1" dirty="0">
              <a:latin typeface="Century Gothic"/>
              <a:cs typeface="Century Gothic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6267687" y="2891413"/>
            <a:ext cx="5356898" cy="35394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Instrumento de financiación para la modernización  de infraestructura de energía e infraestructura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Permite desarrollo de nuevas inversiones a partir de proyectos que ya están en operación.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Surgen como alternativa a las restricciones presupuestales del gobierno.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Buscan replicar el éxito de los FIBRAS en el sector inmobiliario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w Cen MT" charset="0"/>
                <a:ea typeface="Tw Cen MT" charset="0"/>
                <a:cs typeface="Tw Cen MT" charset="0"/>
              </a:rPr>
              <a:t>Mecanismo adicional para movilizar bancos, aseguradoras y AFORES</a:t>
            </a:r>
            <a:endParaRPr lang="es-CO" sz="1600" dirty="0">
              <a:solidFill>
                <a:schemeClr val="tx1">
                  <a:lumMod val="85000"/>
                  <a:lumOff val="15000"/>
                </a:schemeClr>
              </a:solidFill>
              <a:latin typeface="Tw Cen MT" charset="0"/>
              <a:ea typeface="Tw Cen MT" charset="0"/>
              <a:cs typeface="Tw Cen MT" charset="0"/>
            </a:endParaRPr>
          </a:p>
        </p:txBody>
      </p:sp>
      <p:pic>
        <p:nvPicPr>
          <p:cNvPr id="29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25" y="-300038"/>
            <a:ext cx="12541250" cy="935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atagua">
    <a:dk1>
      <a:srgbClr val="445469"/>
    </a:dk1>
    <a:lt1>
      <a:sysClr val="window" lastClr="FFFFFF"/>
    </a:lt1>
    <a:dk2>
      <a:srgbClr val="445469"/>
    </a:dk2>
    <a:lt2>
      <a:srgbClr val="FFFFFF"/>
    </a:lt2>
    <a:accent1>
      <a:srgbClr val="1EA185"/>
    </a:accent1>
    <a:accent2>
      <a:srgbClr val="9BBB5C"/>
    </a:accent2>
    <a:accent3>
      <a:srgbClr val="F29B26"/>
    </a:accent3>
    <a:accent4>
      <a:srgbClr val="BD392F"/>
    </a:accent4>
    <a:accent5>
      <a:srgbClr val="445469"/>
    </a:accent5>
    <a:accent6>
      <a:srgbClr val="445469"/>
    </a:accent6>
    <a:hlink>
      <a:srgbClr val="F33B48"/>
    </a:hlink>
    <a:folHlink>
      <a:srgbClr val="FFC000"/>
    </a:folHlink>
  </a:clrScheme>
  <a:fontScheme name="Custom 12">
    <a:majorFont>
      <a:latin typeface="Lato Regular"/>
      <a:ea typeface=""/>
      <a:cs typeface=""/>
    </a:majorFont>
    <a:minorFont>
      <a:latin typeface="Lato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13454</TotalTime>
  <Words>2670</Words>
  <Application>Microsoft Office PowerPoint</Application>
  <PresentationFormat>Panorámica</PresentationFormat>
  <Paragraphs>472</Paragraphs>
  <Slides>33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6" baseType="lpstr">
      <vt:lpstr>Malgun Gothic</vt:lpstr>
      <vt:lpstr>ＭＳ Ｐゴシック</vt:lpstr>
      <vt:lpstr>ＭＳ Ｐゴシック</vt:lpstr>
      <vt:lpstr>Arial</vt:lpstr>
      <vt:lpstr>Calibri</vt:lpstr>
      <vt:lpstr>Calibri Light</vt:lpstr>
      <vt:lpstr>Century Gothic</vt:lpstr>
      <vt:lpstr>Helvetica</vt:lpstr>
      <vt:lpstr>High Tower Text</vt:lpstr>
      <vt:lpstr>Lato Light</vt:lpstr>
      <vt:lpstr>Poppins</vt:lpstr>
      <vt:lpstr>Tw Cen MT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Diana Carolina Fonseca martinez</cp:lastModifiedBy>
  <cp:revision>606</cp:revision>
  <cp:lastPrinted>2017-10-03T14:47:10Z</cp:lastPrinted>
  <dcterms:created xsi:type="dcterms:W3CDTF">2017-04-20T10:33:49Z</dcterms:created>
  <dcterms:modified xsi:type="dcterms:W3CDTF">2017-10-05T20:41:15Z</dcterms:modified>
</cp:coreProperties>
</file>