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82" r:id="rId2"/>
    <p:sldId id="643" r:id="rId3"/>
    <p:sldId id="623" r:id="rId4"/>
    <p:sldId id="624" r:id="rId5"/>
    <p:sldId id="645" r:id="rId6"/>
    <p:sldId id="646" r:id="rId7"/>
    <p:sldId id="647" r:id="rId8"/>
    <p:sldId id="648" r:id="rId9"/>
    <p:sldId id="651" r:id="rId10"/>
    <p:sldId id="649" r:id="rId11"/>
    <p:sldId id="650" r:id="rId12"/>
    <p:sldId id="652" r:id="rId13"/>
    <p:sldId id="658" r:id="rId14"/>
    <p:sldId id="662" r:id="rId15"/>
    <p:sldId id="657" r:id="rId16"/>
    <p:sldId id="656" r:id="rId17"/>
    <p:sldId id="659" r:id="rId18"/>
    <p:sldId id="644" r:id="rId19"/>
    <p:sldId id="663" r:id="rId20"/>
    <p:sldId id="655" r:id="rId21"/>
    <p:sldId id="660" r:id="rId22"/>
    <p:sldId id="665" r:id="rId23"/>
    <p:sldId id="632" r:id="rId24"/>
    <p:sldId id="664" r:id="rId25"/>
    <p:sldId id="661" r:id="rId26"/>
    <p:sldId id="607" r:id="rId27"/>
    <p:sldId id="666" r:id="rId28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tta, Ted" initials="D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36D"/>
    <a:srgbClr val="003399"/>
    <a:srgbClr val="003A7F"/>
    <a:srgbClr val="7A0661"/>
    <a:srgbClr val="000099"/>
    <a:srgbClr val="626464"/>
    <a:srgbClr val="46433A"/>
    <a:srgbClr val="0674CA"/>
    <a:srgbClr val="061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1" autoAdjust="0"/>
    <p:restoredTop sz="95401" autoAdjust="0"/>
  </p:normalViewPr>
  <p:slideViewPr>
    <p:cSldViewPr>
      <p:cViewPr varScale="1">
        <p:scale>
          <a:sx n="82" d="100"/>
          <a:sy n="82" d="100"/>
        </p:scale>
        <p:origin x="1698" y="66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414" y="9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31" tIns="45515" rIns="91031" bIns="455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90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31" tIns="45515" rIns="91031" bIns="455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B139CF35-F0F2-49B7-80A5-F2FD3C420970}" type="datetimeFigureOut">
              <a:rPr lang="en-GB"/>
              <a:pPr>
                <a:defRPr/>
              </a:pPr>
              <a:t>29/07/2016</a:t>
            </a:fld>
            <a:endParaRPr lang="en-GB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675"/>
            <a:ext cx="2946400" cy="4969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31" tIns="45515" rIns="91031" bIns="455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90" y="9429675"/>
            <a:ext cx="2946400" cy="4969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31" tIns="45515" rIns="91031" bIns="455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52994740-3922-4C1E-A514-0E563293FE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456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31" tIns="45515" rIns="91031" bIns="455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7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31" tIns="45515" rIns="91031" bIns="455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5" y="4715633"/>
            <a:ext cx="4984750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31" tIns="45515" rIns="91031" bIns="455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1258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31" tIns="45515" rIns="91031" bIns="455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7" y="9431258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31" tIns="45515" rIns="91031" bIns="455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96" charset="-128"/>
                <a:cs typeface="+mn-cs"/>
              </a:defRPr>
            </a:lvl1pPr>
          </a:lstStyle>
          <a:p>
            <a:pPr>
              <a:defRPr/>
            </a:pPr>
            <a:fld id="{B138DA37-2E7D-45FB-A8C6-64932DC3B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08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39628" indent="-284472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37888" indent="-227577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93043" indent="-227577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48198" indent="-227577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03353" indent="-227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58508" indent="-227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13663" indent="-227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68819" indent="-227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1C0C151F-DB55-4023-843F-237D06A90B30}" type="slidenum">
              <a:rPr lang="en-GB" sz="1200"/>
              <a:pPr/>
              <a:t>1</a:t>
            </a:fld>
            <a:endParaRPr lang="en-GB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340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38DA37-2E7D-45FB-A8C6-64932DC3BB9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43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DFED89-2364-4168-9ACA-8EC6149A67A1}" type="slidenum">
              <a:rPr lang="en-GB" altLang="en-US" smtClean="0"/>
              <a:pPr/>
              <a:t>14</a:t>
            </a:fld>
            <a:endParaRPr lang="en-GB" alt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1086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38DA37-2E7D-45FB-A8C6-64932DC3BB9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05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DFED89-2364-4168-9ACA-8EC6149A67A1}" type="slidenum">
              <a:rPr lang="en-GB" altLang="en-US" smtClean="0"/>
              <a:pPr/>
              <a:t>26</a:t>
            </a:fld>
            <a:endParaRPr lang="en-GB" alt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1083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1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72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151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70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412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632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97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426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862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167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124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9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9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9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74096"/>
          </a:xfrm>
          <a:prstGeom prst="rect">
            <a:avLst/>
          </a:prstGeom>
        </p:spPr>
      </p:pic>
      <p:sp>
        <p:nvSpPr>
          <p:cNvPr id="38915" name="Rectangle 3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1908175" y="1524000"/>
            <a:ext cx="64008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ts val="1900"/>
              </a:lnSpc>
              <a:spcBef>
                <a:spcPts val="400"/>
              </a:spcBef>
              <a:tabLst>
                <a:tab pos="188913" algn="l"/>
              </a:tabLst>
            </a:pPr>
            <a:endParaRPr lang="es-MX" sz="1200" noProof="0" dirty="0">
              <a:solidFill>
                <a:srgbClr val="626464"/>
              </a:solidFill>
            </a:endParaRPr>
          </a:p>
          <a:p>
            <a:pPr algn="l" eaLnBrk="1" hangingPunct="1">
              <a:lnSpc>
                <a:spcPts val="1900"/>
              </a:lnSpc>
              <a:spcBef>
                <a:spcPts val="400"/>
              </a:spcBef>
              <a:tabLst>
                <a:tab pos="188913" algn="l"/>
              </a:tabLst>
            </a:pPr>
            <a:endParaRPr lang="es-MX" sz="1600" noProof="0" dirty="0">
              <a:solidFill>
                <a:srgbClr val="626464"/>
              </a:solidFill>
            </a:endParaRPr>
          </a:p>
          <a:p>
            <a:pPr lvl="1" algn="l" eaLnBrk="1" hangingPunct="1">
              <a:lnSpc>
                <a:spcPts val="1900"/>
              </a:lnSpc>
              <a:spcBef>
                <a:spcPts val="400"/>
              </a:spcBef>
              <a:buFontTx/>
              <a:buChar char="•"/>
              <a:tabLst>
                <a:tab pos="188913" algn="l"/>
              </a:tabLst>
            </a:pPr>
            <a:endParaRPr lang="es-MX" sz="1200" noProof="0" dirty="0">
              <a:solidFill>
                <a:srgbClr val="626464"/>
              </a:solidFill>
            </a:endParaRPr>
          </a:p>
          <a:p>
            <a:pPr algn="l" eaLnBrk="1" hangingPunct="1">
              <a:lnSpc>
                <a:spcPts val="1900"/>
              </a:lnSpc>
              <a:spcBef>
                <a:spcPts val="400"/>
              </a:spcBef>
              <a:tabLst>
                <a:tab pos="188913" algn="l"/>
              </a:tabLst>
            </a:pPr>
            <a:endParaRPr lang="es-MX" sz="1600" noProof="0" dirty="0">
              <a:solidFill>
                <a:srgbClr val="626464"/>
              </a:solidFill>
            </a:endParaRPr>
          </a:p>
          <a:p>
            <a:pPr algn="l" eaLnBrk="1" hangingPunct="1">
              <a:lnSpc>
                <a:spcPts val="1900"/>
              </a:lnSpc>
              <a:spcBef>
                <a:spcPts val="400"/>
              </a:spcBef>
              <a:buFontTx/>
              <a:buChar char="•"/>
              <a:tabLst>
                <a:tab pos="188913" algn="l"/>
              </a:tabLst>
            </a:pPr>
            <a:endParaRPr lang="es-MX" sz="1600" noProof="0" dirty="0">
              <a:solidFill>
                <a:srgbClr val="626464"/>
              </a:solidFill>
            </a:endParaRPr>
          </a:p>
          <a:p>
            <a:pPr lvl="1" algn="l" eaLnBrk="1" hangingPunct="1">
              <a:lnSpc>
                <a:spcPts val="1900"/>
              </a:lnSpc>
              <a:spcBef>
                <a:spcPts val="400"/>
              </a:spcBef>
              <a:buFontTx/>
              <a:buChar char="•"/>
              <a:tabLst>
                <a:tab pos="188913" algn="l"/>
              </a:tabLst>
            </a:pPr>
            <a:endParaRPr lang="es-MX" sz="800" noProof="0" dirty="0">
              <a:solidFill>
                <a:srgbClr val="626464"/>
              </a:solidFill>
            </a:endParaRPr>
          </a:p>
          <a:p>
            <a:pPr algn="l" eaLnBrk="1" hangingPunct="1">
              <a:lnSpc>
                <a:spcPts val="1600"/>
              </a:lnSpc>
              <a:spcBef>
                <a:spcPts val="2000"/>
              </a:spcBef>
              <a:buFont typeface="Arial" pitchFamily="34" charset="0"/>
              <a:buChar char="•"/>
              <a:tabLst>
                <a:tab pos="188913" algn="l"/>
              </a:tabLst>
            </a:pPr>
            <a:endParaRPr lang="es-MX" sz="1600" noProof="0" dirty="0">
              <a:solidFill>
                <a:srgbClr val="595959"/>
              </a:solidFill>
            </a:endParaRPr>
          </a:p>
          <a:p>
            <a:pPr algn="l" eaLnBrk="1" hangingPunct="1">
              <a:lnSpc>
                <a:spcPts val="1600"/>
              </a:lnSpc>
              <a:spcBef>
                <a:spcPts val="2000"/>
              </a:spcBef>
              <a:tabLst>
                <a:tab pos="188913" algn="l"/>
              </a:tabLst>
            </a:pPr>
            <a:endParaRPr lang="es-MX" sz="1600" noProof="0" dirty="0">
              <a:solidFill>
                <a:srgbClr val="62646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52218"/>
            <a:ext cx="914428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b="1" dirty="0">
              <a:solidFill>
                <a:srgbClr val="003A7F"/>
              </a:solidFill>
            </a:endParaRPr>
          </a:p>
          <a:p>
            <a:pPr algn="ctr"/>
            <a:endParaRPr lang="es-MX" sz="4400" b="1" dirty="0">
              <a:solidFill>
                <a:srgbClr val="FF0000"/>
              </a:solidFill>
            </a:endParaRPr>
          </a:p>
          <a:p>
            <a:pPr algn="ctr"/>
            <a:r>
              <a:rPr lang="es-MX" sz="2800" b="1" dirty="0">
                <a:solidFill>
                  <a:schemeClr val="accent6"/>
                </a:solidFill>
              </a:rPr>
              <a:t>Beneficiario final, ¿misión imposible?</a:t>
            </a:r>
            <a:endParaRPr lang="es-MX" sz="2800" b="1" i="1" dirty="0">
              <a:solidFill>
                <a:schemeClr val="accent6"/>
              </a:solidFill>
            </a:endParaRPr>
          </a:p>
          <a:p>
            <a:pPr algn="ctr"/>
            <a:endParaRPr lang="es-MX" b="1" dirty="0">
              <a:solidFill>
                <a:srgbClr val="003A7F"/>
              </a:solidFill>
            </a:endParaRPr>
          </a:p>
          <a:p>
            <a:pPr algn="ctr"/>
            <a:endParaRPr lang="es-MX" sz="2000" b="1" dirty="0">
              <a:solidFill>
                <a:srgbClr val="003A7F"/>
              </a:solidFill>
            </a:endParaRPr>
          </a:p>
          <a:p>
            <a:pPr algn="ctr">
              <a:spcAft>
                <a:spcPts val="0"/>
              </a:spcAft>
            </a:pPr>
            <a:r>
              <a:rPr lang="es-MX" sz="1600" b="1" dirty="0">
                <a:solidFill>
                  <a:srgbClr val="003A7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Patricia Barrios</a:t>
            </a:r>
            <a:endParaRPr lang="es-MX" sz="1600" dirty="0">
              <a:solidFill>
                <a:srgbClr val="003A7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MX" sz="1200" dirty="0">
                <a:solidFill>
                  <a:srgbClr val="62626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Business </a:t>
            </a:r>
            <a:r>
              <a:rPr lang="es-MX" sz="1200" dirty="0" err="1">
                <a:solidFill>
                  <a:srgbClr val="62626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Development</a:t>
            </a:r>
            <a:r>
              <a:rPr lang="es-MX" sz="1200" dirty="0">
                <a:solidFill>
                  <a:srgbClr val="62626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Manager</a:t>
            </a:r>
          </a:p>
          <a:p>
            <a:pPr algn="ctr">
              <a:spcAft>
                <a:spcPts val="0"/>
              </a:spcAft>
            </a:pPr>
            <a:endParaRPr lang="es-MX" sz="1200" dirty="0">
              <a:solidFill>
                <a:srgbClr val="62626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MX" sz="1200" dirty="0">
                <a:solidFill>
                  <a:srgbClr val="62626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patricia.barrios@bvdinfo.com</a:t>
            </a:r>
          </a:p>
          <a:p>
            <a:pPr algn="ctr">
              <a:spcAft>
                <a:spcPts val="0"/>
              </a:spcAft>
            </a:pPr>
            <a:r>
              <a:rPr lang="es-MX" sz="1200" dirty="0">
                <a:solidFill>
                  <a:srgbClr val="62626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Bureau van </a:t>
            </a:r>
            <a:r>
              <a:rPr lang="es-MX" sz="1200" dirty="0" err="1">
                <a:solidFill>
                  <a:srgbClr val="62626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Dijk</a:t>
            </a:r>
            <a:endParaRPr lang="es-MX" sz="1600" dirty="0">
              <a:solidFill>
                <a:srgbClr val="003A7F"/>
              </a:solidFill>
            </a:endParaRPr>
          </a:p>
          <a:p>
            <a:pPr algn="ctr"/>
            <a:endParaRPr lang="es-MX" sz="1600" dirty="0">
              <a:solidFill>
                <a:srgbClr val="003A7F"/>
              </a:solidFill>
            </a:endParaRPr>
          </a:p>
          <a:p>
            <a:pPr algn="ctr"/>
            <a:endParaRPr lang="es-MX" sz="1600" dirty="0">
              <a:solidFill>
                <a:srgbClr val="003A7F"/>
              </a:solidFill>
            </a:endParaRPr>
          </a:p>
          <a:p>
            <a:pPr algn="ctr"/>
            <a:endParaRPr lang="es-MX" sz="1600" dirty="0">
              <a:solidFill>
                <a:srgbClr val="003A7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120" y="1268760"/>
            <a:ext cx="2224768" cy="7852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spect="1" noChangeArrowheads="1"/>
          </p:cNvSpPr>
          <p:nvPr/>
        </p:nvSpPr>
        <p:spPr bwMode="auto">
          <a:xfrm>
            <a:off x="179512" y="260318"/>
            <a:ext cx="8784976" cy="64840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>
                <a:tab pos="188913" algn="l"/>
              </a:tabLst>
              <a:defRPr/>
            </a:pPr>
            <a:r>
              <a:rPr lang="es-MX" b="1" kern="0" dirty="0">
                <a:solidFill>
                  <a:schemeClr val="bg2"/>
                </a:solidFill>
              </a:rPr>
              <a:t>Riesgos asociados</a:t>
            </a:r>
            <a:endParaRPr kumimoji="0" lang="es-MX" sz="2400" b="0" i="0" u="none" strike="noStrike" kern="0" cap="none" spc="0" normalizeH="0" baseline="0" dirty="0">
              <a:ln>
                <a:noFill/>
              </a:ln>
              <a:solidFill>
                <a:srgbClr val="626464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96240" y="1446694"/>
            <a:ext cx="602423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tabLst>
                <a:tab pos="188913" algn="l"/>
              </a:tabLst>
              <a:defRPr/>
            </a:pPr>
            <a:r>
              <a:rPr lang="es-MX" sz="2000" b="1" kern="0" dirty="0">
                <a:solidFill>
                  <a:schemeClr val="bg2"/>
                </a:solidFill>
              </a:rPr>
              <a:t>Riesgo </a:t>
            </a:r>
            <a:r>
              <a:rPr lang="es-MX" sz="2000" b="1" kern="0" dirty="0" err="1">
                <a:solidFill>
                  <a:schemeClr val="bg2"/>
                </a:solidFill>
              </a:rPr>
              <a:t>reputacional</a:t>
            </a:r>
            <a:r>
              <a:rPr lang="es-MX" sz="2000" kern="0" dirty="0">
                <a:solidFill>
                  <a:schemeClr val="bg2"/>
                </a:solidFill>
              </a:rPr>
              <a:t>: Es la posibilidad de pérdida en que incurre una entidad por desprestigio, mala imagen, publicidad negativa, cierta o no, respecto de la institución y sus prácticas de negocios, que cause pérdida de clientes, disminución de ingresos o procesos judiciales.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3568" y="1800517"/>
            <a:ext cx="2112673" cy="1528167"/>
            <a:chOff x="1052270" y="4221088"/>
            <a:chExt cx="2112673" cy="1528167"/>
          </a:xfrm>
        </p:grpSpPr>
        <p:pic>
          <p:nvPicPr>
            <p:cNvPr id="5" name="Picture 2" descr="http://www.journalyze.com/img/portfolio/reputation-icon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270" y="4221088"/>
              <a:ext cx="2112673" cy="1528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www.journalyze.com/img/portfolio/reputation-icon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140" b="93088" l="53111" r="77000">
                          <a14:backgroundMark x1="54444" y1="63594" x2="61000" y2="56375"/>
                          <a14:backgroundMark x1="57000" y1="54071" x2="56556" y2="54071"/>
                          <a14:backgroundMark x1="50556" y1="56682" x2="50556" y2="56682"/>
                          <a14:backgroundMark x1="55111" y1="61290" x2="55667" y2="63287"/>
                          <a14:backgroundMark x1="57000" y1="62519" x2="53111" y2="57450"/>
                          <a14:backgroundMark x1="53556" y1="63748" x2="67222" y2="48848"/>
                          <a14:backgroundMark x1="65778" y1="56221" x2="35889" y2="56221"/>
                          <a14:backgroundMark x1="46333" y1="49923" x2="37111" y2="99078"/>
                          <a14:backgroundMark x1="67444" y1="41782" x2="27111" y2="185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12" t="60394" r="25425" b="6622"/>
            <a:stretch/>
          </p:blipFill>
          <p:spPr bwMode="auto">
            <a:xfrm>
              <a:off x="2210251" y="5140800"/>
              <a:ext cx="417533" cy="504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3530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3808" y="1446694"/>
            <a:ext cx="59766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tabLst>
                <a:tab pos="188913" algn="l"/>
              </a:tabLst>
              <a:defRPr/>
            </a:pPr>
            <a:r>
              <a:rPr lang="es-MX" sz="2000" b="1" kern="0" dirty="0">
                <a:solidFill>
                  <a:schemeClr val="bg2"/>
                </a:solidFill>
              </a:rPr>
              <a:t>Riesgo operativo: </a:t>
            </a:r>
            <a:r>
              <a:rPr lang="es-MX" sz="2000" kern="0" dirty="0">
                <a:solidFill>
                  <a:schemeClr val="bg2"/>
                </a:solidFill>
              </a:rPr>
              <a:t>Es la posibilidad de incurrir en pérdidas por deficiencias, fallas o inadecuaciones, en el recurso humano, los procesos, la tecnología, la infraestructura o por la ocurrencia de acontecimientos externos. Esta definición incluye el riesgo legal y </a:t>
            </a:r>
            <a:r>
              <a:rPr lang="es-MX" sz="2000" kern="0" dirty="0" err="1">
                <a:solidFill>
                  <a:schemeClr val="bg2"/>
                </a:solidFill>
              </a:rPr>
              <a:t>reputacional</a:t>
            </a:r>
            <a:r>
              <a:rPr lang="es-MX" sz="2000" kern="0" dirty="0">
                <a:solidFill>
                  <a:schemeClr val="bg2"/>
                </a:solidFill>
              </a:rPr>
              <a:t>, asociados a tales factores.</a:t>
            </a:r>
          </a:p>
        </p:txBody>
      </p:sp>
      <p:sp>
        <p:nvSpPr>
          <p:cNvPr id="4" name="Rectangle 3"/>
          <p:cNvSpPr txBox="1">
            <a:spLocks noChangeAspect="1" noChangeArrowheads="1"/>
          </p:cNvSpPr>
          <p:nvPr/>
        </p:nvSpPr>
        <p:spPr bwMode="auto">
          <a:xfrm>
            <a:off x="179512" y="260318"/>
            <a:ext cx="8784976" cy="64840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>
                <a:tab pos="188913" algn="l"/>
              </a:tabLst>
              <a:defRPr/>
            </a:pPr>
            <a:r>
              <a:rPr lang="es-MX" b="1" kern="0" dirty="0">
                <a:solidFill>
                  <a:schemeClr val="bg2"/>
                </a:solidFill>
              </a:rPr>
              <a:t>Riesgos asociados</a:t>
            </a:r>
            <a:endParaRPr kumimoji="0" lang="es-MX" sz="2400" b="0" i="0" u="none" strike="noStrike" kern="0" cap="none" spc="0" normalizeH="0" baseline="0" dirty="0">
              <a:ln>
                <a:noFill/>
              </a:ln>
              <a:solidFill>
                <a:srgbClr val="626464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55576" y="1716617"/>
            <a:ext cx="1622903" cy="1622903"/>
            <a:chOff x="4187748" y="4126352"/>
            <a:chExt cx="1622903" cy="1622903"/>
          </a:xfrm>
        </p:grpSpPr>
        <p:pic>
          <p:nvPicPr>
            <p:cNvPr id="6" name="Picture 4" descr="http://jobs.headwayinresearch.com/Careers/HeadWay/images/operations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7748" y="4126352"/>
              <a:ext cx="1622903" cy="1622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://www.freeiconspng.com/uploads/alert-icon-image-gallery-27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4126352"/>
              <a:ext cx="530358" cy="394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2942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3808" y="1446694"/>
            <a:ext cx="59766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tabLst>
                <a:tab pos="188913" algn="l"/>
              </a:tabLst>
              <a:defRPr/>
            </a:pPr>
            <a:r>
              <a:rPr lang="es-MX" sz="2000" b="1" kern="0" dirty="0">
                <a:solidFill>
                  <a:schemeClr val="bg2"/>
                </a:solidFill>
              </a:rPr>
              <a:t>Riesgo legal: </a:t>
            </a:r>
            <a:r>
              <a:rPr lang="es-MX" sz="2000" kern="0" dirty="0">
                <a:solidFill>
                  <a:schemeClr val="bg2"/>
                </a:solidFill>
              </a:rPr>
              <a:t>Es la posibilidad de pérdida en que incurre una entidad al ser sancionada u obligada a indemnizar daños como resultado del incumplimiento de normas o regulaciones y obligaciones contractuales. Surge también como consecuencia de fallas en los contratos y transacciones, derivadas de actuaciones malintencionadas, negligencia o actos involuntarios que afectan la formalización o ejecución de contratos o transacciones</a:t>
            </a:r>
          </a:p>
        </p:txBody>
      </p:sp>
      <p:sp>
        <p:nvSpPr>
          <p:cNvPr id="4" name="Rectangle 3"/>
          <p:cNvSpPr txBox="1">
            <a:spLocks noChangeAspect="1" noChangeArrowheads="1"/>
          </p:cNvSpPr>
          <p:nvPr/>
        </p:nvSpPr>
        <p:spPr bwMode="auto">
          <a:xfrm>
            <a:off x="179512" y="260318"/>
            <a:ext cx="8784976" cy="64840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>
                <a:tab pos="188913" algn="l"/>
              </a:tabLst>
              <a:defRPr/>
            </a:pPr>
            <a:r>
              <a:rPr lang="es-MX" b="1" kern="0" dirty="0">
                <a:solidFill>
                  <a:schemeClr val="bg2"/>
                </a:solidFill>
              </a:rPr>
              <a:t>Riesgos asociados</a:t>
            </a:r>
            <a:endParaRPr kumimoji="0" lang="es-MX" sz="2400" b="0" i="0" u="none" strike="noStrike" kern="0" cap="none" spc="0" normalizeH="0" baseline="0" dirty="0">
              <a:ln>
                <a:noFill/>
              </a:ln>
              <a:solidFill>
                <a:srgbClr val="626464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83568" y="1556792"/>
            <a:ext cx="1785688" cy="1735174"/>
            <a:chOff x="6588224" y="4049994"/>
            <a:chExt cx="1785688" cy="1735174"/>
          </a:xfrm>
        </p:grpSpPr>
        <p:pic>
          <p:nvPicPr>
            <p:cNvPr id="6" name="Picture 8" descr="https://image.freepik.com/free-icon/legal-hammer-symbol_318-64606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8738" y="4049994"/>
              <a:ext cx="1735174" cy="1735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https://image.freepik.com/free-icon/legal-hammer-symbol_318-6460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355" r="50201" b="6248"/>
            <a:stretch/>
          </p:blipFill>
          <p:spPr bwMode="auto">
            <a:xfrm>
              <a:off x="6588224" y="5392828"/>
              <a:ext cx="864096" cy="319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0836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397" t="15844" r="593" b="4935"/>
          <a:stretch/>
        </p:blipFill>
        <p:spPr>
          <a:xfrm>
            <a:off x="1" y="1535306"/>
            <a:ext cx="9143999" cy="4793225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spect="1" noChangeArrowheads="1"/>
          </p:cNvSpPr>
          <p:nvPr/>
        </p:nvSpPr>
        <p:spPr bwMode="auto">
          <a:xfrm>
            <a:off x="179512" y="260318"/>
            <a:ext cx="8784976" cy="64840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eaLnBrk="1" hangingPunct="1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88913" algn="l"/>
              </a:tabLst>
              <a:defRPr/>
            </a:pPr>
            <a:r>
              <a:rPr lang="es-MX" b="1" kern="0" dirty="0">
                <a:solidFill>
                  <a:schemeClr val="bg2"/>
                </a:solidFill>
              </a:rPr>
              <a:t>La globalización ha creado estructuras corporativas complejas</a:t>
            </a:r>
            <a:endParaRPr lang="es-MX" sz="1700" b="1" kern="0" dirty="0">
              <a:solidFill>
                <a:schemeClr val="bg2"/>
              </a:solidFill>
            </a:endParaRPr>
          </a:p>
          <a:p>
            <a:pPr lvl="0" defTabSz="914400" eaLnBrk="1" hangingPunct="1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88913" algn="l"/>
              </a:tabLst>
              <a:defRPr/>
            </a:pPr>
            <a:endParaRPr lang="es-MX" sz="1700" kern="0" dirty="0">
              <a:solidFill>
                <a:schemeClr val="bg2"/>
              </a:solidFill>
            </a:endParaRPr>
          </a:p>
          <a:p>
            <a:pPr lvl="0" defTabSz="914400" eaLnBrk="1" hangingPunct="1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88913" algn="l"/>
              </a:tabLst>
              <a:defRPr/>
            </a:pPr>
            <a:endParaRPr lang="es-MX" sz="1700" kern="0" dirty="0">
              <a:solidFill>
                <a:schemeClr val="bg2"/>
              </a:solidFill>
            </a:endParaRPr>
          </a:p>
          <a:p>
            <a:pPr lvl="0" defTabSz="914400" eaLnBrk="1" hangingPunct="1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88913" algn="l"/>
              </a:tabLst>
              <a:defRPr/>
            </a:pPr>
            <a:endParaRPr lang="es-MX" sz="1700" kern="0" dirty="0">
              <a:solidFill>
                <a:schemeClr val="bg2"/>
              </a:solidFill>
            </a:endParaRPr>
          </a:p>
          <a:p>
            <a:pPr lvl="0" defTabSz="914400" eaLnBrk="1" hangingPunct="1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88913" algn="l"/>
              </a:tabLst>
              <a:defRPr/>
            </a:pPr>
            <a:r>
              <a:rPr lang="es-MX" sz="1700" kern="0" dirty="0">
                <a:solidFill>
                  <a:schemeClr val="bg2"/>
                </a:solidFill>
              </a:rPr>
              <a:t> </a:t>
            </a:r>
          </a:p>
          <a:p>
            <a:pPr lvl="0" defTabSz="914400" eaLnBrk="1" hangingPunct="1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88913" algn="l"/>
              </a:tabLst>
              <a:defRPr/>
            </a:pPr>
            <a:endParaRPr lang="es-MX" sz="1700" kern="0" dirty="0">
              <a:solidFill>
                <a:schemeClr val="bg2"/>
              </a:solidFill>
            </a:endParaRPr>
          </a:p>
          <a:p>
            <a:pPr marL="342900" marR="0" lvl="0" indent="-34290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8913" algn="l"/>
              </a:tabLst>
              <a:defRPr/>
            </a:pPr>
            <a:endParaRPr kumimoji="0" lang="es-MX" sz="1700" b="0" i="0" u="none" strike="noStrike" kern="0" cap="none" spc="0" normalizeH="0" baseline="0" dirty="0">
              <a:ln>
                <a:noFill/>
              </a:ln>
              <a:solidFill>
                <a:srgbClr val="626464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196752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>
                    <a:lumMod val="50000"/>
                  </a:schemeClr>
                </a:solidFill>
              </a:rPr>
              <a:t>Ejemplo de </a:t>
            </a:r>
            <a:r>
              <a:rPr lang="es-MX" sz="1600" dirty="0" err="1">
                <a:solidFill>
                  <a:schemeClr val="bg1">
                    <a:lumMod val="50000"/>
                  </a:schemeClr>
                </a:solidFill>
              </a:rPr>
              <a:t>Orbis</a:t>
            </a:r>
            <a:r>
              <a:rPr lang="es-MX" sz="1600" dirty="0">
                <a:solidFill>
                  <a:schemeClr val="bg1">
                    <a:lumMod val="50000"/>
                  </a:schemeClr>
                </a:solidFill>
              </a:rPr>
              <a:t> de una empresa latinoamericana en un solo nivel de propiedad accionaria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331640" y="2204864"/>
            <a:ext cx="1296144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6156176" y="2132856"/>
            <a:ext cx="1224136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380312" y="191683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subsidiarios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1988840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propietarios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692104" y="5942759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Fuente: </a:t>
            </a:r>
            <a:r>
              <a:rPr lang="en-US" sz="1400" dirty="0" err="1"/>
              <a:t>Orbis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46633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spect="1" noChangeArrowheads="1"/>
          </p:cNvSpPr>
          <p:nvPr/>
        </p:nvSpPr>
        <p:spPr bwMode="auto">
          <a:xfrm>
            <a:off x="133385" y="1243499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600"/>
            </a:lvl1pPr>
          </a:lstStyle>
          <a:p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Existen múltiples niveles de propiedad para compañías multinacionales</a:t>
            </a:r>
          </a:p>
        </p:txBody>
      </p:sp>
      <p:sp>
        <p:nvSpPr>
          <p:cNvPr id="2051" name="Rectangle 3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237242" y="1412776"/>
            <a:ext cx="8577263" cy="426138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ts val="1600"/>
              </a:lnSpc>
              <a:spcBef>
                <a:spcPts val="2000"/>
              </a:spcBef>
              <a:tabLst>
                <a:tab pos="188913" algn="l"/>
              </a:tabLst>
            </a:pPr>
            <a:endParaRPr lang="es-MX" sz="2400" noProof="0" dirty="0">
              <a:solidFill>
                <a:srgbClr val="626464"/>
              </a:solidFill>
            </a:endParaRPr>
          </a:p>
          <a:p>
            <a:pPr marL="342900" lvl="0" indent="-342900" eaLnBrk="1" hangingPunct="1">
              <a:lnSpc>
                <a:spcPts val="1600"/>
              </a:lnSpc>
              <a:spcBef>
                <a:spcPts val="2000"/>
              </a:spcBef>
              <a:tabLst>
                <a:tab pos="188913" algn="l"/>
              </a:tabLst>
            </a:pPr>
            <a:endParaRPr lang="es-MX" sz="2400" noProof="0" dirty="0">
              <a:solidFill>
                <a:srgbClr val="626464"/>
              </a:solidFill>
            </a:endParaRPr>
          </a:p>
          <a:p>
            <a:pPr marL="342900" indent="-342900" eaLnBrk="1" hangingPunct="1">
              <a:lnSpc>
                <a:spcPts val="1600"/>
              </a:lnSpc>
              <a:spcBef>
                <a:spcPts val="2000"/>
              </a:spcBef>
              <a:tabLst>
                <a:tab pos="188913" algn="l"/>
              </a:tabLst>
            </a:pPr>
            <a:r>
              <a:rPr lang="es-MX" sz="2400" noProof="0" dirty="0">
                <a:solidFill>
                  <a:srgbClr val="626464"/>
                </a:solidFill>
              </a:rPr>
              <a:t> </a:t>
            </a:r>
          </a:p>
          <a:p>
            <a:pPr marL="342900" indent="-342900" eaLnBrk="1" hangingPunct="1">
              <a:lnSpc>
                <a:spcPts val="1600"/>
              </a:lnSpc>
              <a:spcBef>
                <a:spcPts val="2000"/>
              </a:spcBef>
              <a:tabLst>
                <a:tab pos="188913" algn="l"/>
              </a:tabLst>
            </a:pPr>
            <a:r>
              <a:rPr lang="es-MX" sz="2400" noProof="0" dirty="0">
                <a:solidFill>
                  <a:srgbClr val="626464"/>
                </a:solidFill>
              </a:rPr>
              <a:t>	</a:t>
            </a:r>
          </a:p>
          <a:p>
            <a:pPr marL="342900" indent="-342900" algn="l" eaLnBrk="1" hangingPunct="1">
              <a:lnSpc>
                <a:spcPts val="1600"/>
              </a:lnSpc>
              <a:spcBef>
                <a:spcPts val="2000"/>
              </a:spcBef>
              <a:tabLst>
                <a:tab pos="188913" algn="l"/>
              </a:tabLst>
            </a:pPr>
            <a:endParaRPr lang="es-MX" sz="2400" noProof="0" dirty="0">
              <a:solidFill>
                <a:srgbClr val="626464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"/>
          <a:stretch/>
        </p:blipFill>
        <p:spPr bwMode="auto">
          <a:xfrm>
            <a:off x="0" y="1752766"/>
            <a:ext cx="9144000" cy="463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spect="1" noChangeArrowheads="1"/>
          </p:cNvSpPr>
          <p:nvPr/>
        </p:nvSpPr>
        <p:spPr bwMode="auto">
          <a:xfrm>
            <a:off x="179512" y="260318"/>
            <a:ext cx="8784976" cy="5043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eaLnBrk="1" hangingPunct="1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88913" algn="l"/>
              </a:tabLst>
              <a:defRPr/>
            </a:pPr>
            <a:r>
              <a:rPr lang="es-MX" b="1" kern="0" dirty="0">
                <a:solidFill>
                  <a:schemeClr val="bg2"/>
                </a:solidFill>
              </a:rPr>
              <a:t>Un nivel de propiedad es sólo el inicio</a:t>
            </a:r>
            <a:endParaRPr lang="es-MX" sz="1700" kern="0" dirty="0">
              <a:solidFill>
                <a:schemeClr val="bg2"/>
              </a:solidFill>
            </a:endParaRPr>
          </a:p>
          <a:p>
            <a:pPr lvl="0" defTabSz="914400" eaLnBrk="1" hangingPunct="1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88913" algn="l"/>
              </a:tabLst>
              <a:defRPr/>
            </a:pPr>
            <a:endParaRPr lang="es-MX" sz="1700" kern="0" dirty="0">
              <a:solidFill>
                <a:schemeClr val="bg2"/>
              </a:solidFill>
            </a:endParaRPr>
          </a:p>
          <a:p>
            <a:pPr marL="342900" marR="0" lvl="0" indent="-34290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8913" algn="l"/>
              </a:tabLst>
              <a:defRPr/>
            </a:pPr>
            <a:endParaRPr kumimoji="0" lang="es-MX" sz="1700" b="0" i="0" u="none" strike="noStrike" kern="0" cap="none" spc="0" normalizeH="0" baseline="0" dirty="0">
              <a:ln>
                <a:noFill/>
              </a:ln>
              <a:solidFill>
                <a:srgbClr val="626464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6694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45" t="21000" r="63145" b="26920"/>
          <a:stretch/>
        </p:blipFill>
        <p:spPr>
          <a:xfrm>
            <a:off x="2195736" y="1556792"/>
            <a:ext cx="5472608" cy="4464496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spect="1" noChangeArrowheads="1"/>
          </p:cNvSpPr>
          <p:nvPr/>
        </p:nvSpPr>
        <p:spPr bwMode="auto">
          <a:xfrm>
            <a:off x="179512" y="260318"/>
            <a:ext cx="8784976" cy="64840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>
                <a:tab pos="188913" algn="l"/>
              </a:tabLst>
              <a:defRPr/>
            </a:pPr>
            <a:r>
              <a:rPr lang="es-MX" b="1" kern="0" dirty="0">
                <a:solidFill>
                  <a:schemeClr val="bg2"/>
                </a:solidFill>
              </a:rPr>
              <a:t>Propiedad indirecta</a:t>
            </a:r>
            <a:endParaRPr kumimoji="0" lang="es-MX" sz="2400" b="0" i="0" u="none" strike="noStrike" kern="0" cap="none" spc="0" normalizeH="0" baseline="0" dirty="0">
              <a:ln>
                <a:noFill/>
              </a:ln>
              <a:solidFill>
                <a:srgbClr val="626464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2104" y="5942759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Fuente: </a:t>
            </a:r>
            <a:r>
              <a:rPr lang="en-US" sz="1400" dirty="0" err="1"/>
              <a:t>Orbis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07165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365" t="25641" r="25903" b="7161"/>
          <a:stretch/>
        </p:blipFill>
        <p:spPr>
          <a:xfrm>
            <a:off x="683568" y="1810487"/>
            <a:ext cx="7776864" cy="4541234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spect="1" noChangeArrowheads="1"/>
          </p:cNvSpPr>
          <p:nvPr/>
        </p:nvSpPr>
        <p:spPr bwMode="auto">
          <a:xfrm>
            <a:off x="387110" y="908720"/>
            <a:ext cx="8784976" cy="8644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eaLnBrk="1" hangingPunct="1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88913" algn="l"/>
              </a:tabLst>
              <a:defRPr/>
            </a:pPr>
            <a:r>
              <a:rPr lang="es-MX" sz="1800" kern="0" dirty="0">
                <a:solidFill>
                  <a:schemeClr val="bg2"/>
                </a:solidFill>
              </a:rPr>
              <a:t>La propiedad circular revela a los beneficiarios reales que de otro modo están ocultos desde el enfoque ‘tradicional’ de propiedad accionaria</a:t>
            </a:r>
            <a:endParaRPr lang="en-GB" sz="1400" kern="0" dirty="0">
              <a:solidFill>
                <a:schemeClr val="bg2"/>
              </a:solidFill>
            </a:endParaRPr>
          </a:p>
          <a:p>
            <a:pPr lvl="0" defTabSz="914400" eaLnBrk="1" hangingPunct="1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88913" algn="l"/>
              </a:tabLst>
              <a:defRPr/>
            </a:pPr>
            <a:endParaRPr lang="en-US" sz="1400" kern="0" dirty="0">
              <a:solidFill>
                <a:schemeClr val="bg2"/>
              </a:solidFill>
            </a:endParaRPr>
          </a:p>
          <a:p>
            <a:pPr marL="342900" marR="0" lvl="0" indent="-342900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8913" algn="l"/>
              </a:tabLst>
              <a:defRPr/>
            </a:pP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rgbClr val="626464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5" name="Rectangle 3"/>
          <p:cNvSpPr txBox="1">
            <a:spLocks noChangeAspect="1" noChangeArrowheads="1"/>
          </p:cNvSpPr>
          <p:nvPr/>
        </p:nvSpPr>
        <p:spPr bwMode="auto">
          <a:xfrm>
            <a:off x="359024" y="222977"/>
            <a:ext cx="8784976" cy="64840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>
                <a:tab pos="188913" algn="l"/>
              </a:tabLst>
              <a:defRPr/>
            </a:pPr>
            <a:r>
              <a:rPr lang="es-MX" b="1" kern="0" dirty="0">
                <a:solidFill>
                  <a:schemeClr val="bg2"/>
                </a:solidFill>
              </a:rPr>
              <a:t>Propiedad circular</a:t>
            </a:r>
            <a:endParaRPr kumimoji="0" lang="es-MX" sz="2400" b="0" i="0" u="none" strike="noStrike" kern="0" cap="none" spc="0" normalizeH="0" baseline="0" dirty="0">
              <a:ln>
                <a:noFill/>
              </a:ln>
              <a:solidFill>
                <a:srgbClr val="626464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86659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" b="1435"/>
          <a:stretch/>
        </p:blipFill>
        <p:spPr>
          <a:xfrm>
            <a:off x="-1467" y="2276873"/>
            <a:ext cx="9145467" cy="2952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196752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>
                    <a:lumMod val="50000"/>
                  </a:schemeClr>
                </a:solidFill>
              </a:rPr>
              <a:t>Ejemplo de </a:t>
            </a:r>
            <a:r>
              <a:rPr lang="es-MX" sz="1600" dirty="0" err="1">
                <a:solidFill>
                  <a:schemeClr val="bg1">
                    <a:lumMod val="50000"/>
                  </a:schemeClr>
                </a:solidFill>
              </a:rPr>
              <a:t>Orbis</a:t>
            </a:r>
            <a:r>
              <a:rPr lang="es-MX" sz="1600" dirty="0">
                <a:solidFill>
                  <a:schemeClr val="bg1">
                    <a:lumMod val="50000"/>
                  </a:schemeClr>
                </a:solidFill>
              </a:rPr>
              <a:t> de una empresa colombiana con propiedad circular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92104" y="5942759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Fuente: </a:t>
            </a:r>
            <a:r>
              <a:rPr lang="en-US" sz="1400" dirty="0" err="1"/>
              <a:t>Orbis</a:t>
            </a:r>
            <a:endParaRPr lang="en-US" sz="1400" dirty="0"/>
          </a:p>
        </p:txBody>
      </p:sp>
      <p:sp>
        <p:nvSpPr>
          <p:cNvPr id="9" name="Rectangle 3"/>
          <p:cNvSpPr txBox="1">
            <a:spLocks noChangeAspect="1" noChangeArrowheads="1"/>
          </p:cNvSpPr>
          <p:nvPr/>
        </p:nvSpPr>
        <p:spPr bwMode="auto">
          <a:xfrm>
            <a:off x="359024" y="222977"/>
            <a:ext cx="8784976" cy="64840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>
                <a:tab pos="188913" algn="l"/>
              </a:tabLst>
              <a:defRPr/>
            </a:pPr>
            <a:r>
              <a:rPr lang="es-MX" b="1" kern="0" dirty="0">
                <a:solidFill>
                  <a:schemeClr val="bg2"/>
                </a:solidFill>
              </a:rPr>
              <a:t>Propiedad circular</a:t>
            </a:r>
            <a:endParaRPr kumimoji="0" lang="es-MX" sz="2400" b="0" i="0" u="none" strike="noStrike" kern="0" cap="none" spc="0" normalizeH="0" baseline="0" dirty="0">
              <a:ln>
                <a:noFill/>
              </a:ln>
              <a:solidFill>
                <a:srgbClr val="626464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13480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spect="1" noChangeArrowheads="1"/>
          </p:cNvSpPr>
          <p:nvPr/>
        </p:nvSpPr>
        <p:spPr bwMode="auto">
          <a:xfrm>
            <a:off x="179512" y="260318"/>
            <a:ext cx="8784976" cy="64840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>
                <a:tab pos="188913" algn="l"/>
              </a:tabLst>
              <a:defRPr/>
            </a:pPr>
            <a:r>
              <a:rPr lang="es-MX" b="1" kern="0" dirty="0">
                <a:solidFill>
                  <a:schemeClr val="bg2"/>
                </a:solidFill>
              </a:rPr>
              <a:t>Hay cambios de propiedad todo el tiempo</a:t>
            </a:r>
            <a:endParaRPr kumimoji="0" lang="es-MX" sz="2400" b="0" i="0" u="none" strike="noStrike" kern="0" cap="none" spc="0" normalizeH="0" baseline="0" dirty="0">
              <a:ln>
                <a:noFill/>
              </a:ln>
              <a:solidFill>
                <a:srgbClr val="626464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446" y="1446694"/>
            <a:ext cx="86000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>
                <a:tab pos="188913" algn="l"/>
              </a:tabLst>
              <a:defRPr/>
            </a:pPr>
            <a:r>
              <a:rPr lang="es-MX" sz="2000" b="1" kern="0" dirty="0">
                <a:solidFill>
                  <a:schemeClr val="bg2"/>
                </a:solidFill>
              </a:rPr>
              <a:t>Conforme a nuestros datos, el mes de julio de 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03652" y="587727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Fuente: </a:t>
            </a:r>
            <a:r>
              <a:rPr lang="en-US" sz="1400" dirty="0" err="1"/>
              <a:t>Orbis</a:t>
            </a:r>
            <a:endParaRPr lang="en-US" sz="1400" dirty="0"/>
          </a:p>
        </p:txBody>
      </p:sp>
      <p:grpSp>
        <p:nvGrpSpPr>
          <p:cNvPr id="3" name="Group 2"/>
          <p:cNvGrpSpPr/>
          <p:nvPr/>
        </p:nvGrpSpPr>
        <p:grpSpPr>
          <a:xfrm>
            <a:off x="2684255" y="2132856"/>
            <a:ext cx="3672408" cy="2789662"/>
            <a:chOff x="579924" y="2151904"/>
            <a:chExt cx="2799533" cy="2126602"/>
          </a:xfrm>
        </p:grpSpPr>
        <p:sp>
          <p:nvSpPr>
            <p:cNvPr id="6" name="Rectangle 5"/>
            <p:cNvSpPr/>
            <p:nvPr/>
          </p:nvSpPr>
          <p:spPr>
            <a:xfrm>
              <a:off x="595741" y="2316582"/>
              <a:ext cx="1203669" cy="1196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 eaLnBrk="1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>
                  <a:tab pos="188913" algn="l"/>
                </a:tabLst>
                <a:defRPr/>
              </a:pPr>
              <a:r>
                <a:rPr lang="es-MX" sz="4800" b="1" kern="0" dirty="0">
                  <a:solidFill>
                    <a:schemeClr val="bg2"/>
                  </a:solidFill>
                </a:rPr>
                <a:t>más de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47664" y="2151904"/>
              <a:ext cx="1831793" cy="1196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 eaLnBrk="1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>
                  <a:tab pos="188913" algn="l"/>
                </a:tabLst>
                <a:defRPr/>
              </a:pPr>
              <a:r>
                <a:rPr lang="es-MX" sz="9600" b="1" kern="0" dirty="0">
                  <a:solidFill>
                    <a:srgbClr val="25336D"/>
                  </a:solidFill>
                </a:rPr>
                <a:t>4.3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1759570" y="3111351"/>
              <a:ext cx="1407981" cy="4457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 eaLnBrk="1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>
                  <a:tab pos="188913" algn="l"/>
                </a:tabLst>
                <a:defRPr/>
              </a:pPr>
              <a:r>
                <a:rPr lang="es-MX" sz="3200" b="1" kern="0" dirty="0">
                  <a:solidFill>
                    <a:srgbClr val="25336D"/>
                  </a:solidFill>
                </a:rPr>
                <a:t>millones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9924" y="3645024"/>
              <a:ext cx="2799533" cy="6334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pPr lvl="0" algn="ctr" defTabSz="914400" eaLnBrk="1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>
                  <a:tab pos="188913" algn="l"/>
                </a:tabLst>
                <a:defRPr/>
              </a:pPr>
              <a:r>
                <a:rPr lang="es-MX" b="1" kern="0" dirty="0">
                  <a:solidFill>
                    <a:schemeClr val="bg1"/>
                  </a:solidFill>
                </a:rPr>
                <a:t>de empresas tuvieron cambios de propiedad.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71987" y="5020236"/>
            <a:ext cx="8600026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>
                <a:tab pos="188913" algn="l"/>
              </a:tabLst>
              <a:defRPr/>
            </a:pPr>
            <a:r>
              <a:rPr lang="es-MX" sz="2000" b="1" kern="0" dirty="0">
                <a:solidFill>
                  <a:schemeClr val="bg2"/>
                </a:solidFill>
              </a:rPr>
              <a:t>Casi 1,000 en todo Colombia</a:t>
            </a:r>
          </a:p>
        </p:txBody>
      </p:sp>
    </p:spTree>
    <p:extLst>
      <p:ext uri="{BB962C8B-B14F-4D97-AF65-F5344CB8AC3E}">
        <p14:creationId xmlns:p14="http://schemas.microsoft.com/office/powerpoint/2010/main" val="3126390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9670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¿Cómo le ayuda Bureau van </a:t>
            </a:r>
            <a:r>
              <a:rPr lang="es-MX" b="1" dirty="0" err="1">
                <a:solidFill>
                  <a:schemeClr val="bg1"/>
                </a:solidFill>
              </a:rPr>
              <a:t>Dijk</a:t>
            </a:r>
            <a:r>
              <a:rPr lang="es-MX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22398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spect="1" noChangeArrowheads="1"/>
          </p:cNvSpPr>
          <p:nvPr/>
        </p:nvSpPr>
        <p:spPr bwMode="auto">
          <a:xfrm>
            <a:off x="331912" y="413048"/>
            <a:ext cx="8784976" cy="72041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>
                <a:tab pos="188913" algn="l"/>
              </a:tabLst>
              <a:defRPr/>
            </a:pPr>
            <a:r>
              <a:rPr lang="en-US" b="1" kern="0" dirty="0">
                <a:solidFill>
                  <a:schemeClr val="bg2"/>
                </a:solidFill>
              </a:rPr>
              <a:t>Agenda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1340768"/>
            <a:ext cx="741682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s-MX" sz="1800" dirty="0">
                <a:solidFill>
                  <a:schemeClr val="bg1">
                    <a:lumMod val="50000"/>
                  </a:schemeClr>
                </a:solidFill>
              </a:rPr>
              <a:t>Regulaciones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s-MX" sz="1800" dirty="0">
                <a:solidFill>
                  <a:schemeClr val="bg1">
                    <a:lumMod val="50000"/>
                  </a:schemeClr>
                </a:solidFill>
              </a:rPr>
              <a:t>Retos y riesgos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s-MX" sz="1800" dirty="0">
                <a:solidFill>
                  <a:schemeClr val="bg1">
                    <a:lumMod val="50000"/>
                  </a:schemeClr>
                </a:solidFill>
              </a:rPr>
              <a:t>¿Cómo le ayuda Bureau van </a:t>
            </a:r>
            <a:r>
              <a:rPr lang="es-MX" sz="1800" dirty="0" err="1">
                <a:solidFill>
                  <a:schemeClr val="bg1">
                    <a:lumMod val="50000"/>
                  </a:schemeClr>
                </a:solidFill>
              </a:rPr>
              <a:t>Dijk</a:t>
            </a:r>
            <a:r>
              <a:rPr lang="es-MX" sz="1800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s-MX" sz="1800" dirty="0">
                <a:solidFill>
                  <a:schemeClr val="bg1">
                    <a:lumMod val="50000"/>
                  </a:schemeClr>
                </a:solidFill>
              </a:rPr>
              <a:t>Acerca de Bureau van </a:t>
            </a:r>
            <a:r>
              <a:rPr lang="es-MX" sz="1800" dirty="0" err="1">
                <a:solidFill>
                  <a:schemeClr val="bg1">
                    <a:lumMod val="50000"/>
                  </a:schemeClr>
                </a:solidFill>
              </a:rPr>
              <a:t>Dijk</a:t>
            </a:r>
            <a:endParaRPr lang="es-MX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08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03" b="30006"/>
          <a:stretch/>
        </p:blipFill>
        <p:spPr>
          <a:xfrm>
            <a:off x="664" y="2996952"/>
            <a:ext cx="9144000" cy="1656184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spect="1" noChangeArrowheads="1"/>
          </p:cNvSpPr>
          <p:nvPr/>
        </p:nvSpPr>
        <p:spPr bwMode="auto">
          <a:xfrm>
            <a:off x="179512" y="260318"/>
            <a:ext cx="8784976" cy="64840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>
                <a:tab pos="188913" algn="l"/>
              </a:tabLst>
              <a:defRPr/>
            </a:pPr>
            <a:r>
              <a:rPr lang="es-MX" b="1" kern="0" dirty="0">
                <a:solidFill>
                  <a:schemeClr val="bg2"/>
                </a:solidFill>
              </a:rPr>
              <a:t>¿Cómo le ayuda Bureau van </a:t>
            </a:r>
            <a:r>
              <a:rPr lang="es-MX" b="1" kern="0" dirty="0" err="1">
                <a:solidFill>
                  <a:schemeClr val="bg2"/>
                </a:solidFill>
              </a:rPr>
              <a:t>Dijk</a:t>
            </a:r>
            <a:r>
              <a:rPr lang="es-MX" b="1" kern="0" dirty="0">
                <a:solidFill>
                  <a:schemeClr val="bg2"/>
                </a:solidFill>
              </a:rPr>
              <a:t>?</a:t>
            </a:r>
            <a:endParaRPr kumimoji="0" lang="es-MX" sz="2400" b="0" i="0" u="none" strike="noStrike" kern="0" cap="none" spc="0" normalizeH="0" baseline="0" dirty="0">
              <a:ln>
                <a:noFill/>
              </a:ln>
              <a:solidFill>
                <a:srgbClr val="626464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446" y="1446694"/>
            <a:ext cx="8600026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tabLst>
                <a:tab pos="188913" algn="l"/>
              </a:tabLst>
              <a:defRPr/>
            </a:pPr>
            <a:r>
              <a:rPr lang="es-MX" sz="2000" kern="0" dirty="0">
                <a:solidFill>
                  <a:schemeClr val="bg2"/>
                </a:solidFill>
              </a:rPr>
              <a:t>BVD ayuda a las compañías  a través de datos y herramientas tecnológicas para encontrar el beneficiario final acorde a sus propios parámetros</a:t>
            </a:r>
          </a:p>
        </p:txBody>
      </p:sp>
    </p:spTree>
    <p:extLst>
      <p:ext uri="{BB962C8B-B14F-4D97-AF65-F5344CB8AC3E}">
        <p14:creationId xmlns:p14="http://schemas.microsoft.com/office/powerpoint/2010/main" val="4195921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spect="1" noChangeArrowheads="1"/>
          </p:cNvSpPr>
          <p:nvPr/>
        </p:nvSpPr>
        <p:spPr bwMode="auto">
          <a:xfrm>
            <a:off x="179512" y="260318"/>
            <a:ext cx="8784976" cy="64840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>
                <a:tab pos="188913" algn="l"/>
              </a:tabLst>
              <a:defRPr/>
            </a:pPr>
            <a:r>
              <a:rPr lang="es-MX" b="1" kern="0" dirty="0">
                <a:solidFill>
                  <a:schemeClr val="bg2"/>
                </a:solidFill>
              </a:rPr>
              <a:t>¿Cómo le ayuda Bureau van </a:t>
            </a:r>
            <a:r>
              <a:rPr lang="es-MX" b="1" kern="0" dirty="0" err="1">
                <a:solidFill>
                  <a:schemeClr val="bg2"/>
                </a:solidFill>
              </a:rPr>
              <a:t>Dijk</a:t>
            </a:r>
            <a:r>
              <a:rPr lang="es-MX" b="1" kern="0" dirty="0">
                <a:solidFill>
                  <a:schemeClr val="bg2"/>
                </a:solidFill>
              </a:rPr>
              <a:t>?</a:t>
            </a:r>
            <a:endParaRPr kumimoji="0" lang="es-MX" sz="2400" b="0" i="0" u="none" strike="noStrike" kern="0" cap="none" spc="0" normalizeH="0" baseline="0" dirty="0">
              <a:ln>
                <a:noFill/>
              </a:ln>
              <a:solidFill>
                <a:srgbClr val="626464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446" y="1446694"/>
            <a:ext cx="860002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88913" algn="l"/>
              </a:tabLst>
              <a:defRPr/>
            </a:pPr>
            <a:r>
              <a:rPr lang="es-MX" sz="2000" kern="0" dirty="0">
                <a:solidFill>
                  <a:schemeClr val="bg2"/>
                </a:solidFill>
              </a:rPr>
              <a:t>Personalizar los parámetros de acuerdo a sus políticas en cuanto a identificación del beneficiario final</a:t>
            </a:r>
          </a:p>
          <a:p>
            <a:pPr marL="800100" lvl="1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88913" algn="l"/>
              </a:tabLst>
              <a:defRPr/>
            </a:pPr>
            <a:r>
              <a:rPr lang="es-MX" sz="2000" kern="0" dirty="0">
                <a:solidFill>
                  <a:schemeClr val="bg2"/>
                </a:solidFill>
              </a:rPr>
              <a:t>Mayor nivel de detalle, estableciendo relaciones accionarias de hasta 0.01% así como los casos en que no se conoce el beneficiario final </a:t>
            </a:r>
          </a:p>
        </p:txBody>
      </p:sp>
    </p:spTree>
    <p:extLst>
      <p:ext uri="{BB962C8B-B14F-4D97-AF65-F5344CB8AC3E}">
        <p14:creationId xmlns:p14="http://schemas.microsoft.com/office/powerpoint/2010/main" val="2466037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spect="1" noChangeArrowheads="1"/>
          </p:cNvSpPr>
          <p:nvPr/>
        </p:nvSpPr>
        <p:spPr bwMode="auto">
          <a:xfrm>
            <a:off x="179512" y="260317"/>
            <a:ext cx="8784976" cy="66523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>
                <a:tab pos="188913" algn="l"/>
              </a:tabLst>
              <a:defRPr/>
            </a:pPr>
            <a:r>
              <a:rPr lang="es-MX" b="1" kern="0" dirty="0">
                <a:solidFill>
                  <a:schemeClr val="bg2"/>
                </a:solidFill>
              </a:rPr>
              <a:t>Universo de propiedad constantemente actualizado</a:t>
            </a:r>
            <a:endParaRPr kumimoji="0" lang="es-MX" sz="2400" b="0" i="0" u="none" strike="noStrike" kern="0" cap="none" spc="0" normalizeH="0" baseline="0" dirty="0">
              <a:ln>
                <a:noFill/>
              </a:ln>
              <a:solidFill>
                <a:srgbClr val="626464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5973763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491880" y="1340768"/>
            <a:ext cx="4752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914400" eaLnBrk="1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s-MX" sz="2000" kern="0" dirty="0">
                <a:solidFill>
                  <a:schemeClr val="bg2"/>
                </a:solidFill>
              </a:rPr>
              <a:t>Busque información de beneficiarios finales en segundos </a:t>
            </a:r>
          </a:p>
          <a:p>
            <a:pPr marL="228600" lvl="0" indent="-228600" defTabSz="914400" eaLnBrk="1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s-MX" sz="2000" kern="0" dirty="0">
                <a:solidFill>
                  <a:schemeClr val="bg2"/>
                </a:solidFill>
              </a:rPr>
              <a:t>Se pueden configurar alertas para monitorear cambios de propiedad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51520" y="980728"/>
            <a:ext cx="720080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627784" y="1052736"/>
            <a:ext cx="720080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4248" y="594928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Fuente: </a:t>
            </a:r>
            <a:r>
              <a:rPr lang="en-US" sz="1400" dirty="0" err="1"/>
              <a:t>Orbis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5524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spect="1" noChangeArrowheads="1"/>
          </p:cNvSpPr>
          <p:nvPr/>
        </p:nvSpPr>
        <p:spPr bwMode="auto">
          <a:xfrm>
            <a:off x="331912" y="413048"/>
            <a:ext cx="8784976" cy="72041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>
                <a:tab pos="188913" algn="l"/>
              </a:tabLst>
              <a:defRPr/>
            </a:pPr>
            <a:r>
              <a:rPr lang="es-MX" b="1" kern="0" dirty="0">
                <a:solidFill>
                  <a:schemeClr val="bg2"/>
                </a:solidFill>
              </a:rPr>
              <a:t>Conclusiones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5988" y="1133458"/>
            <a:ext cx="741682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s-MX" sz="1800" dirty="0">
                <a:solidFill>
                  <a:schemeClr val="bg1">
                    <a:lumMod val="50000"/>
                  </a:schemeClr>
                </a:solidFill>
              </a:rPr>
              <a:t>El beneficiario final solo puede ser seguro si su Fuente de datos obtiene la propiedad de forma global y de empresas de todos los tamaños.</a:t>
            </a:r>
          </a:p>
          <a:p>
            <a:pPr marL="914400" lvl="1" indent="-457200">
              <a:spcAft>
                <a:spcPts val="1200"/>
              </a:spcAft>
              <a:buFont typeface="Arial" pitchFamily="34" charset="0"/>
              <a:buChar char="−"/>
            </a:pPr>
            <a:r>
              <a:rPr lang="es-MX" sz="1800" dirty="0">
                <a:solidFill>
                  <a:schemeClr val="bg1">
                    <a:lumMod val="50000"/>
                  </a:schemeClr>
                </a:solidFill>
              </a:rPr>
              <a:t>asegúrese de que su fuente de información es comprensible y confiable </a:t>
            </a:r>
          </a:p>
          <a:p>
            <a:pPr marL="914400" lvl="1" indent="-457200">
              <a:spcAft>
                <a:spcPts val="1200"/>
              </a:spcAft>
              <a:buFont typeface="Arial" pitchFamily="34" charset="0"/>
              <a:buChar char="−"/>
            </a:pPr>
            <a:r>
              <a:rPr lang="es-MX" sz="1800" dirty="0">
                <a:solidFill>
                  <a:schemeClr val="bg1">
                    <a:lumMod val="50000"/>
                  </a:schemeClr>
                </a:solidFill>
              </a:rPr>
              <a:t>Asegúrese de que su fuente de información no se enfoque solamente en empresas grandes y/o locales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s-MX" sz="1800" dirty="0">
                <a:solidFill>
                  <a:schemeClr val="bg1">
                    <a:lumMod val="50000"/>
                  </a:schemeClr>
                </a:solidFill>
              </a:rPr>
              <a:t>Es crucial contar con procesos automatizados de datos basado en múltiples fuentes para detectar cambios de propiedad en el momento en le que ocurren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s-MX" sz="1800" dirty="0">
                <a:solidFill>
                  <a:schemeClr val="bg1">
                    <a:lumMod val="50000"/>
                  </a:schemeClr>
                </a:solidFill>
              </a:rPr>
              <a:t>La falta de información de empresas más pequeñas o de otras regiones incluidas en un set de datos causan frecuentemente la falta de conocimiento de estructuras corporativas completas.</a:t>
            </a:r>
          </a:p>
        </p:txBody>
      </p:sp>
    </p:spTree>
    <p:extLst>
      <p:ext uri="{BB962C8B-B14F-4D97-AF65-F5344CB8AC3E}">
        <p14:creationId xmlns:p14="http://schemas.microsoft.com/office/powerpoint/2010/main" val="2142113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9670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Sobre Bureau van </a:t>
            </a:r>
            <a:r>
              <a:rPr lang="es-MX" b="1" dirty="0" err="1">
                <a:solidFill>
                  <a:schemeClr val="bg1"/>
                </a:solidFill>
              </a:rPr>
              <a:t>Dijk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130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00"/>
            <a:ext cx="9143999" cy="581284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496" y="1916832"/>
            <a:ext cx="9144000" cy="33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marL="0" indent="0" algn="ctr" eaLnBrk="1" hangingPunct="1">
              <a:lnSpc>
                <a:spcPct val="150000"/>
              </a:lnSpc>
            </a:pPr>
            <a:r>
              <a:rPr lang="es-MX" altLang="en-US" sz="1200" dirty="0">
                <a:solidFill>
                  <a:schemeClr val="bg2"/>
                </a:solidFill>
              </a:rPr>
              <a:t>Ofreciendo información de 200 millones de empresas a nivel global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99992" y="1342453"/>
            <a:ext cx="201622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anchor="t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marL="0" indent="0" eaLnBrk="1" hangingPunct="1"/>
            <a:r>
              <a:rPr lang="es-MX" altLang="en-US" sz="1200" kern="900" spc="200" dirty="0">
                <a:solidFill>
                  <a:srgbClr val="25336D"/>
                </a:solidFill>
              </a:rPr>
              <a:t>Bureau van </a:t>
            </a:r>
            <a:r>
              <a:rPr lang="es-MX" altLang="en-US" sz="1200" kern="900" spc="200" dirty="0" err="1">
                <a:solidFill>
                  <a:srgbClr val="25336D"/>
                </a:solidFill>
              </a:rPr>
              <a:t>Dijk</a:t>
            </a:r>
            <a:endParaRPr lang="es-MX" altLang="en-US" sz="1200" kern="900" spc="200" dirty="0">
              <a:solidFill>
                <a:srgbClr val="25336D"/>
              </a:solidFill>
            </a:endParaRPr>
          </a:p>
          <a:p>
            <a:pPr marL="0" indent="0" eaLnBrk="1" hangingPunct="1"/>
            <a:r>
              <a:rPr lang="es-MX" altLang="en-US" sz="1200" kern="900" spc="200" dirty="0">
                <a:solidFill>
                  <a:srgbClr val="25336D"/>
                </a:solidFill>
              </a:rPr>
              <a:t>agrega valor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76256" y="2595534"/>
            <a:ext cx="20162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marL="0" indent="0" algn="ctr" eaLnBrk="1" hangingPunct="1">
              <a:lnSpc>
                <a:spcPct val="150000"/>
              </a:lnSpc>
            </a:pPr>
            <a:r>
              <a:rPr lang="es-MX" altLang="en-US" sz="1200" dirty="0">
                <a:solidFill>
                  <a:schemeClr val="bg2"/>
                </a:solidFill>
              </a:rPr>
              <a:t>Interfaz de usuario y herramientas de visualización de datos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1520" y="2574903"/>
            <a:ext cx="20162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marL="0" indent="0" algn="ctr" eaLnBrk="1" hangingPunct="1">
              <a:lnSpc>
                <a:spcPct val="150000"/>
              </a:lnSpc>
            </a:pPr>
            <a:r>
              <a:rPr lang="es-MX" altLang="en-US" sz="1200" dirty="0">
                <a:solidFill>
                  <a:schemeClr val="bg2"/>
                </a:solidFill>
              </a:rPr>
              <a:t>Información de Bureau van </a:t>
            </a:r>
            <a:r>
              <a:rPr lang="es-MX" altLang="en-US" sz="1200" dirty="0" err="1">
                <a:solidFill>
                  <a:schemeClr val="bg2"/>
                </a:solidFill>
              </a:rPr>
              <a:t>Dijk</a:t>
            </a:r>
            <a:r>
              <a:rPr lang="es-MX" altLang="en-US" sz="1200" dirty="0">
                <a:solidFill>
                  <a:schemeClr val="bg2"/>
                </a:solidFill>
              </a:rPr>
              <a:t> y distintas fuentes regulatorias</a:t>
            </a:r>
          </a:p>
        </p:txBody>
      </p:sp>
    </p:spTree>
    <p:extLst>
      <p:ext uri="{BB962C8B-B14F-4D97-AF65-F5344CB8AC3E}">
        <p14:creationId xmlns:p14="http://schemas.microsoft.com/office/powerpoint/2010/main" val="1172465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2" t="15335" r="6665" b="16566"/>
          <a:stretch/>
        </p:blipFill>
        <p:spPr>
          <a:xfrm>
            <a:off x="859795" y="1124744"/>
            <a:ext cx="7240597" cy="4251572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spect="1" noChangeArrowheads="1"/>
          </p:cNvSpPr>
          <p:nvPr/>
        </p:nvSpPr>
        <p:spPr bwMode="auto">
          <a:xfrm>
            <a:off x="179512" y="260318"/>
            <a:ext cx="8784976" cy="64840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>
                <a:tab pos="188913" algn="l"/>
              </a:tabLst>
              <a:defRPr/>
            </a:pPr>
            <a:r>
              <a:rPr lang="en-US" b="1" kern="0" dirty="0">
                <a:solidFill>
                  <a:schemeClr val="bg2"/>
                </a:solidFill>
              </a:rPr>
              <a:t>Bureau van Dijk</a:t>
            </a:r>
          </a:p>
          <a:p>
            <a:pPr lvl="0" defTabSz="914400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>
                <a:tab pos="188913" algn="l"/>
              </a:tabLst>
              <a:defRPr/>
            </a:pPr>
            <a:endParaRPr lang="en-US" b="1" kern="0" dirty="0">
              <a:solidFill>
                <a:schemeClr val="bg2"/>
              </a:solidFill>
            </a:endParaRPr>
          </a:p>
          <a:p>
            <a:pPr lvl="0" defTabSz="914400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>
                <a:tab pos="188913" algn="l"/>
              </a:tabLst>
              <a:defRPr/>
            </a:pPr>
            <a:endParaRPr lang="en-GB" sz="1050" kern="0" dirty="0">
              <a:solidFill>
                <a:schemeClr val="bg2"/>
              </a:solidFill>
            </a:endParaRPr>
          </a:p>
          <a:p>
            <a:pPr lvl="0" defTabSz="914400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>
                <a:tab pos="188913" algn="l"/>
              </a:tabLst>
              <a:defRPr/>
            </a:pPr>
            <a:endParaRPr lang="en-GB" sz="1050" kern="0" dirty="0">
              <a:solidFill>
                <a:schemeClr val="bg2"/>
              </a:solidFill>
            </a:endParaRPr>
          </a:p>
          <a:p>
            <a:pPr lvl="0" defTabSz="914400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>
                <a:tab pos="188913" algn="l"/>
              </a:tabLst>
              <a:defRPr/>
            </a:pPr>
            <a:endParaRPr lang="en-GB" sz="1050" kern="0" dirty="0">
              <a:solidFill>
                <a:schemeClr val="bg2"/>
              </a:solidFill>
            </a:endParaRPr>
          </a:p>
          <a:p>
            <a:pPr lvl="0" defTabSz="914400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>
                <a:tab pos="188913" algn="l"/>
              </a:tabLst>
              <a:defRPr/>
            </a:pPr>
            <a:r>
              <a:rPr lang="en-GB" sz="1050" kern="0" dirty="0">
                <a:solidFill>
                  <a:schemeClr val="bg2"/>
                </a:solidFill>
              </a:rPr>
              <a:t> </a:t>
            </a:r>
          </a:p>
          <a:p>
            <a:pPr lvl="0" defTabSz="914400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>
                <a:tab pos="188913" algn="l"/>
              </a:tabLst>
              <a:defRPr/>
            </a:pPr>
            <a:endParaRPr lang="en-US" sz="1050" kern="0" dirty="0">
              <a:solidFill>
                <a:schemeClr val="bg2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913" algn="l"/>
              </a:tabLst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62646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3568" y="188913"/>
            <a:ext cx="8280920" cy="1143000"/>
          </a:xfrm>
          <a:prstGeom prst="rect">
            <a:avLst/>
          </a:prstGeom>
        </p:spPr>
        <p:txBody>
          <a:bodyPr/>
          <a:lstStyle/>
          <a:p>
            <a:pPr algn="r"/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5537" y="5313163"/>
            <a:ext cx="835292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marL="0" indent="0" algn="ctr" eaLnBrk="1" hangingPunct="1">
              <a:lnSpc>
                <a:spcPct val="150000"/>
              </a:lnSpc>
            </a:pPr>
            <a:r>
              <a:rPr lang="es-MX" altLang="en-US" sz="1400" dirty="0">
                <a:solidFill>
                  <a:schemeClr val="bg2"/>
                </a:solidFill>
              </a:rPr>
              <a:t>Más de 200 millones de compañías a nivel global</a:t>
            </a:r>
          </a:p>
          <a:p>
            <a:pPr marL="0" indent="0" algn="ctr" eaLnBrk="1" hangingPunct="1">
              <a:lnSpc>
                <a:spcPct val="150000"/>
              </a:lnSpc>
            </a:pPr>
            <a:r>
              <a:rPr lang="es-MX" altLang="en-US" sz="1400" dirty="0">
                <a:solidFill>
                  <a:schemeClr val="bg2"/>
                </a:solidFill>
              </a:rPr>
              <a:t>Más de 40 millones de vinculaciones activas y 300 millones de vinculaciones históricas</a:t>
            </a:r>
          </a:p>
          <a:p>
            <a:pPr marL="0" indent="0" algn="ctr" eaLnBrk="1" hangingPunct="1">
              <a:lnSpc>
                <a:spcPct val="150000"/>
              </a:lnSpc>
            </a:pPr>
            <a:r>
              <a:rPr lang="es-MX" altLang="en-US" sz="1400" dirty="0">
                <a:solidFill>
                  <a:schemeClr val="bg2"/>
                </a:solidFill>
              </a:rPr>
              <a:t>Más de 140 millones de personas y 250 millones de roles</a:t>
            </a:r>
          </a:p>
          <a:p>
            <a:pPr marL="0" indent="0" algn="ctr" eaLnBrk="1" hangingPunct="1">
              <a:lnSpc>
                <a:spcPct val="150000"/>
              </a:lnSpc>
            </a:pPr>
            <a:endParaRPr lang="es-MX" altLang="en-US" sz="1400" dirty="0">
              <a:solidFill>
                <a:schemeClr val="bg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21660" y="252197"/>
            <a:ext cx="2406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The challenges</a:t>
            </a:r>
            <a:endParaRPr lang="en-GB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95537" y="821200"/>
            <a:ext cx="8352928" cy="37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marL="0" indent="0" algn="ctr" eaLnBrk="1" hangingPunct="1">
              <a:lnSpc>
                <a:spcPct val="150000"/>
              </a:lnSpc>
            </a:pPr>
            <a:r>
              <a:rPr lang="es-MX" altLang="en-US" sz="1400" dirty="0">
                <a:solidFill>
                  <a:schemeClr val="bg2"/>
                </a:solidFill>
              </a:rPr>
              <a:t>Nos especializamos en información global de empresas</a:t>
            </a:r>
          </a:p>
        </p:txBody>
      </p:sp>
    </p:spTree>
    <p:extLst>
      <p:ext uri="{BB962C8B-B14F-4D97-AF65-F5344CB8AC3E}">
        <p14:creationId xmlns:p14="http://schemas.microsoft.com/office/powerpoint/2010/main" val="3799595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45" y="1700808"/>
            <a:ext cx="6610823" cy="4130417"/>
          </a:xfrm>
          <a:prstGeom prst="rect">
            <a:avLst/>
          </a:prstGeom>
          <a:ln w="3175">
            <a:solidFill>
              <a:schemeClr val="bg2">
                <a:lumMod val="40000"/>
                <a:lumOff val="6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907704" y="3356992"/>
            <a:ext cx="5400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Patricia Barrios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003399"/>
                </a:solidFill>
              </a:rPr>
              <a:t>Business Development Manager</a:t>
            </a:r>
            <a:endParaRPr 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+52 55 3683 8100</a:t>
            </a:r>
          </a:p>
          <a:p>
            <a:pPr algn="ctr"/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patricia.barrios@bvdinfo.com</a:t>
            </a:r>
          </a:p>
          <a:p>
            <a:pPr algn="ctr"/>
            <a:r>
              <a:rPr lang="en-US" sz="16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www.bvdinfo.com</a:t>
            </a:r>
            <a:endParaRPr lang="en-US" sz="1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943" y="692696"/>
            <a:ext cx="86000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1" hangingPunct="1">
              <a:spcBef>
                <a:spcPts val="1200"/>
              </a:spcBef>
              <a:spcAft>
                <a:spcPts val="1200"/>
              </a:spcAft>
              <a:buClrTx/>
              <a:buSzTx/>
              <a:tabLst>
                <a:tab pos="188913" algn="l"/>
              </a:tabLst>
              <a:defRPr/>
            </a:pPr>
            <a:r>
              <a:rPr lang="es-MX" sz="2000" b="1" kern="0" dirty="0">
                <a:solidFill>
                  <a:schemeClr val="bg2"/>
                </a:solidFill>
              </a:rPr>
              <a:t>Para preguntas sobre esta presentación, o para una demostración de las soluciones de Bureau van </a:t>
            </a:r>
            <a:r>
              <a:rPr lang="es-MX" sz="2000" b="1" kern="0" dirty="0" err="1">
                <a:solidFill>
                  <a:schemeClr val="bg2"/>
                </a:solidFill>
              </a:rPr>
              <a:t>Dijk</a:t>
            </a:r>
            <a:r>
              <a:rPr lang="es-MX" sz="2000" b="1" kern="0" dirty="0">
                <a:solidFill>
                  <a:schemeClr val="bg2"/>
                </a:solidFill>
              </a:rPr>
              <a:t>, contactar a:</a:t>
            </a:r>
          </a:p>
        </p:txBody>
      </p:sp>
    </p:spTree>
    <p:extLst>
      <p:ext uri="{BB962C8B-B14F-4D97-AF65-F5344CB8AC3E}">
        <p14:creationId xmlns:p14="http://schemas.microsoft.com/office/powerpoint/2010/main" val="2956222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9670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Regulaciones</a:t>
            </a:r>
          </a:p>
        </p:txBody>
      </p:sp>
    </p:spTree>
    <p:extLst>
      <p:ext uri="{BB962C8B-B14F-4D97-AF65-F5344CB8AC3E}">
        <p14:creationId xmlns:p14="http://schemas.microsoft.com/office/powerpoint/2010/main" val="509897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spect="1" noChangeArrowheads="1"/>
          </p:cNvSpPr>
          <p:nvPr/>
        </p:nvSpPr>
        <p:spPr bwMode="auto">
          <a:xfrm>
            <a:off x="179512" y="260318"/>
            <a:ext cx="8784976" cy="64840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>
                <a:tab pos="188913" algn="l"/>
              </a:tabLst>
              <a:defRPr/>
            </a:pPr>
            <a:r>
              <a:rPr lang="es-MX" b="1" kern="0" dirty="0">
                <a:solidFill>
                  <a:schemeClr val="bg2"/>
                </a:solidFill>
              </a:rPr>
              <a:t>Regulaciones</a:t>
            </a:r>
            <a:endParaRPr kumimoji="0" lang="es-MX" sz="2400" b="0" i="0" u="none" strike="noStrike" kern="0" cap="none" spc="0" normalizeH="0" baseline="0" dirty="0">
              <a:ln>
                <a:noFill/>
              </a:ln>
              <a:solidFill>
                <a:srgbClr val="626464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446" y="1446694"/>
            <a:ext cx="860002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>
                <a:tab pos="188913" algn="l"/>
              </a:tabLst>
              <a:defRPr/>
            </a:pPr>
            <a:r>
              <a:rPr lang="es-MX" b="1" kern="0" dirty="0">
                <a:solidFill>
                  <a:schemeClr val="bg2"/>
                </a:solidFill>
              </a:rPr>
              <a:t>Sector financiero</a:t>
            </a:r>
          </a:p>
          <a:p>
            <a:pPr lvl="0" defTabSz="914400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>
                <a:tab pos="188913" algn="l"/>
              </a:tabLst>
              <a:defRPr/>
            </a:pPr>
            <a:r>
              <a:rPr lang="es-MX" sz="2000" kern="0" dirty="0">
                <a:solidFill>
                  <a:schemeClr val="bg2"/>
                </a:solidFill>
              </a:rPr>
              <a:t>SARLAFT indica: </a:t>
            </a:r>
          </a:p>
          <a:p>
            <a:pPr marL="342900" lvl="0" indent="-342900" defTabSz="914400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88913" algn="l"/>
              </a:tabLst>
              <a:defRPr/>
            </a:pPr>
            <a:r>
              <a:rPr lang="es-MX" sz="1800" kern="0" dirty="0">
                <a:solidFill>
                  <a:schemeClr val="bg2"/>
                </a:solidFill>
              </a:rPr>
              <a:t>La circular externa 029 de 2014 de la Superintendencia Financiera indica que sujetos obligados de normas PLA deben conocer a los beneficiarios finales que posean un 5% o más de la composición accionaria de una determinada compañía.</a:t>
            </a:r>
          </a:p>
          <a:p>
            <a:pPr marL="342900" lvl="0" indent="-342900" defTabSz="914400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88913" algn="l"/>
              </a:tabLst>
              <a:defRPr/>
            </a:pPr>
            <a:r>
              <a:rPr lang="es-MX" sz="1800" kern="0" dirty="0">
                <a:solidFill>
                  <a:schemeClr val="bg2"/>
                </a:solidFill>
              </a:rPr>
              <a:t>Cuando el beneficiario final es una PEP, las empresas reguladas deben realizar debida diligencia e implementar procedimientos de incorporación de clientes más demandantes.</a:t>
            </a:r>
          </a:p>
        </p:txBody>
      </p:sp>
      <p:pic>
        <p:nvPicPr>
          <p:cNvPr id="4098" name="Picture 2" descr="http://www.freeiconspng.com/uploads/bank-icon-5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419" y="726614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078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0446" y="1446694"/>
            <a:ext cx="860002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>
                <a:tab pos="188913" algn="l"/>
              </a:tabLst>
              <a:defRPr/>
            </a:pPr>
            <a:r>
              <a:rPr lang="es-MX" b="1" kern="0" dirty="0">
                <a:solidFill>
                  <a:schemeClr val="bg2"/>
                </a:solidFill>
              </a:rPr>
              <a:t>Sector real</a:t>
            </a:r>
          </a:p>
          <a:p>
            <a:pPr lvl="0" algn="ctr" defTabSz="914400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>
                <a:tab pos="188913" algn="l"/>
              </a:tabLst>
              <a:defRPr/>
            </a:pPr>
            <a:r>
              <a:rPr lang="es-MX" sz="2000" kern="0" dirty="0">
                <a:solidFill>
                  <a:schemeClr val="bg2"/>
                </a:solidFill>
              </a:rPr>
              <a:t>La Circular 100-000003 de 2015 en el punto 2 letra H indica que para aquellas operaciones que se categoricen como de alto riesgo, </a:t>
            </a:r>
            <a:r>
              <a:rPr lang="es-MX" sz="2000" b="1" kern="0" dirty="0">
                <a:solidFill>
                  <a:schemeClr val="bg2"/>
                </a:solidFill>
              </a:rPr>
              <a:t>se deberán tomar las medidas necesarias</a:t>
            </a:r>
            <a:r>
              <a:rPr lang="es-MX" sz="2000" kern="0" dirty="0">
                <a:solidFill>
                  <a:schemeClr val="bg2"/>
                </a:solidFill>
              </a:rPr>
              <a:t> que le permitan identificar el beneficiario final de los bienes y servicios comercializados.</a:t>
            </a:r>
          </a:p>
        </p:txBody>
      </p:sp>
      <p:sp>
        <p:nvSpPr>
          <p:cNvPr id="6" name="Rectangle 3"/>
          <p:cNvSpPr txBox="1">
            <a:spLocks noChangeAspect="1" noChangeArrowheads="1"/>
          </p:cNvSpPr>
          <p:nvPr/>
        </p:nvSpPr>
        <p:spPr bwMode="auto">
          <a:xfrm>
            <a:off x="179512" y="260318"/>
            <a:ext cx="8784976" cy="64840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>
                <a:tab pos="188913" algn="l"/>
              </a:tabLst>
              <a:defRPr/>
            </a:pPr>
            <a:r>
              <a:rPr lang="es-MX" b="1" kern="0" dirty="0">
                <a:solidFill>
                  <a:schemeClr val="bg2"/>
                </a:solidFill>
              </a:rPr>
              <a:t>Regulaciones</a:t>
            </a:r>
            <a:endParaRPr kumimoji="0" lang="es-MX" sz="2400" b="0" i="0" u="none" strike="noStrike" kern="0" cap="none" spc="0" normalizeH="0" baseline="0" dirty="0">
              <a:ln>
                <a:noFill/>
              </a:ln>
              <a:solidFill>
                <a:srgbClr val="626464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264" y="627222"/>
            <a:ext cx="819472" cy="8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23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9670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Retos y riesgos </a:t>
            </a:r>
          </a:p>
        </p:txBody>
      </p:sp>
    </p:spTree>
    <p:extLst>
      <p:ext uri="{BB962C8B-B14F-4D97-AF65-F5344CB8AC3E}">
        <p14:creationId xmlns:p14="http://schemas.microsoft.com/office/powerpoint/2010/main" val="1657087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spect="1" noChangeArrowheads="1"/>
          </p:cNvSpPr>
          <p:nvPr/>
        </p:nvSpPr>
        <p:spPr bwMode="auto">
          <a:xfrm>
            <a:off x="179512" y="260648"/>
            <a:ext cx="8784976" cy="64840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>
                <a:tab pos="188913" algn="l"/>
              </a:tabLst>
              <a:defRPr/>
            </a:pPr>
            <a:r>
              <a:rPr lang="es-MX" b="1" kern="0" dirty="0">
                <a:solidFill>
                  <a:schemeClr val="bg2"/>
                </a:solidFill>
              </a:rPr>
              <a:t>Retos</a:t>
            </a:r>
            <a:endParaRPr kumimoji="0" lang="es-MX" sz="2400" b="0" i="0" u="none" strike="noStrike" kern="0" cap="none" spc="0" normalizeH="0" baseline="0" dirty="0">
              <a:ln>
                <a:noFill/>
              </a:ln>
              <a:solidFill>
                <a:srgbClr val="626464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446" y="1446694"/>
            <a:ext cx="8600026" cy="209288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lvl="0" defTabSz="914400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>
                <a:tab pos="188913" algn="l"/>
              </a:tabLst>
              <a:defRPr/>
            </a:pPr>
            <a:r>
              <a:rPr lang="es-MX" sz="2000" kern="0" dirty="0">
                <a:solidFill>
                  <a:schemeClr val="bg2"/>
                </a:solidFill>
              </a:rPr>
              <a:t>Dificultad para verificar qué tan actual, precisa y confiable es la información proporcionada por los registros mercantiles</a:t>
            </a:r>
          </a:p>
          <a:p>
            <a:pPr lvl="0" defTabSz="914400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>
                <a:tab pos="188913" algn="l"/>
              </a:tabLst>
              <a:defRPr/>
            </a:pPr>
            <a:r>
              <a:rPr lang="es-MX" sz="2000" kern="0" dirty="0">
                <a:solidFill>
                  <a:schemeClr val="bg2"/>
                </a:solidFill>
              </a:rPr>
              <a:t>Dificultad para identificar los cambios en la estructura corporativa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355976" y="1052736"/>
            <a:ext cx="0" cy="50405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 rot="20398600">
            <a:off x="542638" y="4300227"/>
            <a:ext cx="3434232" cy="928605"/>
            <a:chOff x="755576" y="4077072"/>
            <a:chExt cx="2520280" cy="576064"/>
          </a:xfrm>
        </p:grpSpPr>
        <p:sp>
          <p:nvSpPr>
            <p:cNvPr id="7" name="TextBox 6"/>
            <p:cNvSpPr txBox="1"/>
            <p:nvPr/>
          </p:nvSpPr>
          <p:spPr>
            <a:xfrm>
              <a:off x="909600" y="4217620"/>
              <a:ext cx="2243999" cy="324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b="1" dirty="0">
                  <a:solidFill>
                    <a:srgbClr val="25336D"/>
                  </a:solidFill>
                  <a:latin typeface="Arial Black" panose="020B0A04020102020204" pitchFamily="34" charset="0"/>
                </a:rPr>
                <a:t>ACTUALIZADO</a:t>
              </a: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755576" y="4077072"/>
              <a:ext cx="2520280" cy="576064"/>
            </a:xfrm>
            <a:prstGeom prst="roundRect">
              <a:avLst/>
            </a:prstGeom>
            <a:noFill/>
            <a:ln w="133350" cap="flat" cmpd="sng" algn="ctr">
              <a:solidFill>
                <a:srgbClr val="25336D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pic>
        <p:nvPicPr>
          <p:cNvPr id="1028" name="Picture 4" descr="https://d30y9cdsu7xlg0.cloudfront.net/png/55078-200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383" y="3186378"/>
            <a:ext cx="2542451" cy="2542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2489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://www.gridgit.com/postpic/2012/05/arrow-circle-clip-art_3354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6992"/>
            <a:ext cx="2299716" cy="226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0446" y="1446694"/>
            <a:ext cx="8600026" cy="163121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lvl="0" defTabSz="914400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>
                <a:tab pos="188913" algn="l"/>
              </a:tabLst>
              <a:defRPr/>
            </a:pPr>
            <a:r>
              <a:rPr lang="es-MX" sz="2000" kern="0" dirty="0">
                <a:solidFill>
                  <a:schemeClr val="bg2"/>
                </a:solidFill>
              </a:rPr>
              <a:t>Dificultad para actualizar la información de los clientes periódicamente</a:t>
            </a:r>
          </a:p>
          <a:p>
            <a:pPr lvl="0" defTabSz="914400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>
                <a:tab pos="188913" algn="l"/>
              </a:tabLst>
              <a:defRPr/>
            </a:pPr>
            <a:r>
              <a:rPr lang="es-MX" sz="2000" kern="0" dirty="0">
                <a:solidFill>
                  <a:schemeClr val="bg2"/>
                </a:solidFill>
              </a:rPr>
              <a:t>Dificultad para identificar cuando un cliente o beneficiario final se convirtió en PEP</a:t>
            </a:r>
          </a:p>
        </p:txBody>
      </p:sp>
      <p:sp>
        <p:nvSpPr>
          <p:cNvPr id="4" name="Rectangle 3"/>
          <p:cNvSpPr txBox="1">
            <a:spLocks noChangeAspect="1" noChangeArrowheads="1"/>
          </p:cNvSpPr>
          <p:nvPr/>
        </p:nvSpPr>
        <p:spPr bwMode="auto">
          <a:xfrm>
            <a:off x="179512" y="260318"/>
            <a:ext cx="8784976" cy="64840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>
                <a:tab pos="188913" algn="l"/>
              </a:tabLst>
              <a:defRPr/>
            </a:pPr>
            <a:r>
              <a:rPr lang="es-MX" b="1" kern="0" dirty="0">
                <a:solidFill>
                  <a:schemeClr val="bg2"/>
                </a:solidFill>
              </a:rPr>
              <a:t>Retos</a:t>
            </a:r>
            <a:endParaRPr kumimoji="0" lang="es-MX" sz="2400" b="0" i="0" u="none" strike="noStrike" kern="0" cap="none" spc="0" normalizeH="0" baseline="0" dirty="0">
              <a:ln>
                <a:noFill/>
              </a:ln>
              <a:solidFill>
                <a:srgbClr val="626464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355976" y="1052736"/>
            <a:ext cx="0" cy="50405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http://simpleicon.com/wp-content/uploads/Calendar-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33056"/>
            <a:ext cx="909613" cy="9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freeiconspng.com/uploads/ingredients-list-icon--icon-search-engine-1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566" y="3286760"/>
            <a:ext cx="1996481" cy="199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6660232" y="4545646"/>
            <a:ext cx="936104" cy="899578"/>
          </a:xfrm>
          <a:prstGeom prst="roundRect">
            <a:avLst/>
          </a:prstGeom>
          <a:solidFill>
            <a:srgbClr val="2533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96" charset="-128"/>
              </a:rPr>
              <a:t>PEP</a:t>
            </a:r>
          </a:p>
        </p:txBody>
      </p:sp>
    </p:spTree>
    <p:extLst>
      <p:ext uri="{BB962C8B-B14F-4D97-AF65-F5344CB8AC3E}">
        <p14:creationId xmlns:p14="http://schemas.microsoft.com/office/powerpoint/2010/main" val="1600273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spect="1" noChangeArrowheads="1"/>
          </p:cNvSpPr>
          <p:nvPr/>
        </p:nvSpPr>
        <p:spPr bwMode="auto">
          <a:xfrm>
            <a:off x="179512" y="260648"/>
            <a:ext cx="8784976" cy="64840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>
                <a:tab pos="188913" algn="l"/>
              </a:tabLst>
              <a:defRPr/>
            </a:pPr>
            <a:r>
              <a:rPr lang="es-MX" b="1" kern="0" dirty="0">
                <a:solidFill>
                  <a:schemeClr val="bg2"/>
                </a:solidFill>
              </a:rPr>
              <a:t>Riesgos asociados</a:t>
            </a:r>
            <a:endParaRPr kumimoji="0" lang="es-MX" sz="2400" b="0" i="0" u="none" strike="noStrike" kern="0" cap="none" spc="0" normalizeH="0" baseline="0" dirty="0">
              <a:ln>
                <a:noFill/>
              </a:ln>
              <a:solidFill>
                <a:srgbClr val="626464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446" y="1446694"/>
            <a:ext cx="8600026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88913" algn="l"/>
              </a:tabLst>
              <a:defRPr/>
            </a:pPr>
            <a:r>
              <a:rPr lang="es-MX" sz="2000" kern="0" dirty="0">
                <a:solidFill>
                  <a:schemeClr val="bg2"/>
                </a:solidFill>
              </a:rPr>
              <a:t>Inadecuados sistemas de conocimiento del cliente (CSC) pueden poner a las instituciones frente a riesgos serios con sus clientes y contrapartes: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7544" y="3405898"/>
            <a:ext cx="7992888" cy="400110"/>
            <a:chOff x="283618" y="3418872"/>
            <a:chExt cx="7992888" cy="400110"/>
          </a:xfrm>
        </p:grpSpPr>
        <p:sp>
          <p:nvSpPr>
            <p:cNvPr id="3" name="TextBox 2"/>
            <p:cNvSpPr txBox="1"/>
            <p:nvPr/>
          </p:nvSpPr>
          <p:spPr>
            <a:xfrm>
              <a:off x="283618" y="3418872"/>
              <a:ext cx="26356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2000" b="1" dirty="0">
                  <a:solidFill>
                    <a:srgbClr val="25336D"/>
                  </a:solidFill>
                </a:rPr>
                <a:t>Riesgo </a:t>
              </a:r>
              <a:r>
                <a:rPr lang="es-MX" sz="2000" b="1" dirty="0" err="1">
                  <a:solidFill>
                    <a:srgbClr val="25336D"/>
                  </a:solidFill>
                </a:rPr>
                <a:t>reputacional</a:t>
              </a:r>
              <a:endParaRPr lang="es-MX" sz="2000" b="1" dirty="0">
                <a:solidFill>
                  <a:srgbClr val="25336D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03375" y="3418872"/>
              <a:ext cx="2265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2000" b="1" dirty="0">
                  <a:solidFill>
                    <a:srgbClr val="25336D"/>
                  </a:solidFill>
                </a:rPr>
                <a:t>Riesgo operativo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81810" y="3418872"/>
              <a:ext cx="16946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2000" b="1" dirty="0">
                  <a:solidFill>
                    <a:srgbClr val="25336D"/>
                  </a:solidFill>
                </a:rPr>
                <a:t>Riesgo legal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51920" y="4329348"/>
            <a:ext cx="1622903" cy="1622903"/>
            <a:chOff x="4187748" y="4126352"/>
            <a:chExt cx="1622903" cy="1622903"/>
          </a:xfrm>
        </p:grpSpPr>
        <p:pic>
          <p:nvPicPr>
            <p:cNvPr id="3076" name="Picture 4" descr="http://jobs.headwayinresearch.com/Careers/HeadWay/images/operations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7748" y="4126352"/>
              <a:ext cx="1622903" cy="1622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http://www.freeiconspng.com/uploads/alert-icon-image-gallery-27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4126352"/>
              <a:ext cx="530358" cy="394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729036" y="4301601"/>
            <a:ext cx="2112673" cy="1528167"/>
            <a:chOff x="1052270" y="4221088"/>
            <a:chExt cx="2112673" cy="1528167"/>
          </a:xfrm>
        </p:grpSpPr>
        <p:pic>
          <p:nvPicPr>
            <p:cNvPr id="3074" name="Picture 2" descr="http://www.journalyze.com/img/portfolio/reputation-icon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270" y="4221088"/>
              <a:ext cx="2112673" cy="1528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www.journalyze.com/img/portfolio/reputation-icon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9140" b="93088" l="53111" r="77000">
                          <a14:backgroundMark x1="54444" y1="63594" x2="61000" y2="56375"/>
                          <a14:backgroundMark x1="57000" y1="54071" x2="56556" y2="54071"/>
                          <a14:backgroundMark x1="50556" y1="56682" x2="50556" y2="56682"/>
                          <a14:backgroundMark x1="55111" y1="61290" x2="55667" y2="63287"/>
                          <a14:backgroundMark x1="57000" y1="62519" x2="53111" y2="57450"/>
                          <a14:backgroundMark x1="53556" y1="63748" x2="67222" y2="48848"/>
                          <a14:backgroundMark x1="65778" y1="56221" x2="35889" y2="56221"/>
                          <a14:backgroundMark x1="46333" y1="49923" x2="37111" y2="99078"/>
                          <a14:backgroundMark x1="67444" y1="41782" x2="27111" y2="185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12" t="60394" r="25425" b="6622"/>
            <a:stretch/>
          </p:blipFill>
          <p:spPr bwMode="auto">
            <a:xfrm>
              <a:off x="2210251" y="5140800"/>
              <a:ext cx="417533" cy="504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6720240" y="4217077"/>
            <a:ext cx="1785688" cy="1735174"/>
            <a:chOff x="6588224" y="4049994"/>
            <a:chExt cx="1785688" cy="1735174"/>
          </a:xfrm>
        </p:grpSpPr>
        <p:pic>
          <p:nvPicPr>
            <p:cNvPr id="3080" name="Picture 8" descr="https://image.freepik.com/free-icon/legal-hammer-symbol_318-64606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8738" y="4049994"/>
              <a:ext cx="1735174" cy="1735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https://image.freepik.com/free-icon/legal-hammer-symbol_318-64606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355" r="50201" b="6248"/>
            <a:stretch/>
          </p:blipFill>
          <p:spPr bwMode="auto">
            <a:xfrm>
              <a:off x="6588224" y="5392828"/>
              <a:ext cx="864096" cy="319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1828888"/>
      </p:ext>
    </p:extLst>
  </p:cSld>
  <p:clrMapOvr>
    <a:masterClrMapping/>
  </p:clrMapOvr>
</p:sld>
</file>

<file path=ppt/theme/theme1.xml><?xml version="1.0" encoding="utf-8"?>
<a:theme xmlns:a="http://schemas.openxmlformats.org/drawingml/2006/main" name="BvDEP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BvDEP Powerpoint template</Template>
  <TotalTime>21071</TotalTime>
  <Words>874</Words>
  <Application>Microsoft Office PowerPoint</Application>
  <PresentationFormat>On-screen Show (4:3)</PresentationFormat>
  <Paragraphs>126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ＭＳ Ｐゴシック</vt:lpstr>
      <vt:lpstr>ＭＳ Ｐゴシック</vt:lpstr>
      <vt:lpstr>Arial</vt:lpstr>
      <vt:lpstr>Arial Black</vt:lpstr>
      <vt:lpstr>Calibri</vt:lpstr>
      <vt:lpstr>Times New Roman</vt:lpstr>
      <vt:lpstr>BvDEP Powerpoint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to go here</dc:title>
  <dc:creator>louise.green</dc:creator>
  <cp:lastModifiedBy>Ortiz, Jose</cp:lastModifiedBy>
  <cp:revision>1475</cp:revision>
  <cp:lastPrinted>2016-03-10T09:40:01Z</cp:lastPrinted>
  <dcterms:created xsi:type="dcterms:W3CDTF">2008-06-04T15:11:15Z</dcterms:created>
  <dcterms:modified xsi:type="dcterms:W3CDTF">2016-07-29T14:16:19Z</dcterms:modified>
</cp:coreProperties>
</file>