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72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76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39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35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977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49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87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94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94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25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83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AF83-9EEC-4E9F-B374-D6009BAE0BC3}" type="datetimeFigureOut">
              <a:rPr lang="es-ES" smtClean="0"/>
              <a:t>03/08/2016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7BD3-71F1-4D5D-8DED-80283A2A53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45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498580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600" b="1" dirty="0" smtClean="0">
                <a:solidFill>
                  <a:schemeClr val="accent3">
                    <a:lumMod val="50000"/>
                  </a:schemeClr>
                </a:solidFill>
              </a:rPr>
              <a:t>PIET</a:t>
            </a:r>
          </a:p>
          <a:p>
            <a:r>
              <a:rPr lang="es-ES" sz="6000" b="1" dirty="0" smtClean="0">
                <a:solidFill>
                  <a:schemeClr val="bg2">
                    <a:lumMod val="25000"/>
                  </a:schemeClr>
                </a:solidFill>
              </a:rPr>
              <a:t>Presencia Integral</a:t>
            </a:r>
          </a:p>
          <a:p>
            <a:r>
              <a:rPr lang="es-ES" sz="6000" b="1" dirty="0" smtClean="0">
                <a:solidFill>
                  <a:schemeClr val="bg2">
                    <a:lumMod val="25000"/>
                  </a:schemeClr>
                </a:solidFill>
              </a:rPr>
              <a:t>del </a:t>
            </a:r>
            <a:r>
              <a:rPr lang="es-ES" sz="6000" b="1" dirty="0" smtClean="0">
                <a:solidFill>
                  <a:schemeClr val="bg2">
                    <a:lumMod val="25000"/>
                  </a:schemeClr>
                </a:solidFill>
              </a:rPr>
              <a:t>Estado en el </a:t>
            </a:r>
            <a:endParaRPr lang="es-ES" sz="6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s-ES" sz="6000" b="1" dirty="0" smtClean="0">
                <a:solidFill>
                  <a:schemeClr val="bg2">
                    <a:lumMod val="25000"/>
                  </a:schemeClr>
                </a:solidFill>
              </a:rPr>
              <a:t>Territorio</a:t>
            </a:r>
            <a:endParaRPr lang="es-ES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539552" y="1916832"/>
            <a:ext cx="216024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3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498581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PIET </a:t>
            </a:r>
            <a:r>
              <a:rPr lang="es-ES" sz="2400" b="1" dirty="0" smtClean="0"/>
              <a:t>(Presencia Integral del Estado en el Territorio)</a:t>
            </a:r>
            <a:endParaRPr lang="es-ES" sz="2400" b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855937"/>
              </p:ext>
            </p:extLst>
          </p:nvPr>
        </p:nvGraphicFramePr>
        <p:xfrm>
          <a:off x="899592" y="1484784"/>
          <a:ext cx="7444509" cy="43338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26869"/>
                <a:gridCol w="4017640"/>
              </a:tblGrid>
              <a:tr h="560090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 smtClean="0">
                          <a:effectLst/>
                        </a:rPr>
                        <a:t>No. </a:t>
                      </a:r>
                      <a:r>
                        <a:rPr lang="es-ES" sz="2400" b="1" u="none" strike="noStrike" dirty="0">
                          <a:effectLst/>
                        </a:rPr>
                        <a:t>de Municipios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   144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114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 smtClean="0">
                          <a:effectLst/>
                        </a:rPr>
                        <a:t>No. </a:t>
                      </a:r>
                      <a:r>
                        <a:rPr lang="es-ES" sz="2400" b="1" u="none" strike="noStrike" dirty="0">
                          <a:effectLst/>
                        </a:rPr>
                        <a:t>Familias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360.000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0090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>
                          <a:effectLst/>
                        </a:rPr>
                        <a:t>No. Equipos </a:t>
                      </a:r>
                      <a:r>
                        <a:rPr lang="es-ES" sz="2400" b="1" u="none" strike="noStrike" dirty="0" smtClean="0">
                          <a:effectLst/>
                        </a:rPr>
                        <a:t>Técnicos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   360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114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>
                          <a:effectLst/>
                        </a:rPr>
                        <a:t>No. De </a:t>
                      </a:r>
                      <a:r>
                        <a:rPr lang="es-ES" sz="2400" b="1" u="none" strike="noStrike" dirty="0" smtClean="0">
                          <a:effectLst/>
                        </a:rPr>
                        <a:t>Técnicos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9.000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0090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 smtClean="0">
                          <a:effectLst/>
                        </a:rPr>
                        <a:t>No. </a:t>
                      </a:r>
                      <a:r>
                        <a:rPr lang="es-ES" sz="2400" b="1" u="none" strike="noStrike" dirty="0">
                          <a:effectLst/>
                        </a:rPr>
                        <a:t>de Veterinarios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   144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0090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>
                          <a:effectLst/>
                        </a:rPr>
                        <a:t>No. De Coordinadores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1.800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1145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1" u="none" strike="noStrike" dirty="0" smtClean="0">
                          <a:effectLst/>
                        </a:rPr>
                        <a:t>No. </a:t>
                      </a:r>
                      <a:r>
                        <a:rPr lang="es-ES" sz="2400" b="1" u="none" strike="noStrike" dirty="0">
                          <a:effectLst/>
                        </a:rPr>
                        <a:t>de Jefes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000" b="1" u="none" strike="noStrike" dirty="0" smtClean="0">
                          <a:effectLst/>
                        </a:rPr>
                        <a:t>                                                                           144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8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38269"/>
              </p:ext>
            </p:extLst>
          </p:nvPr>
        </p:nvGraphicFramePr>
        <p:xfrm>
          <a:off x="868219" y="387062"/>
          <a:ext cx="6742545" cy="5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25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sng" strike="noStrike" dirty="0">
                          <a:solidFill>
                            <a:srgbClr val="00B050"/>
                          </a:solidFill>
                          <a:effectLst/>
                        </a:rPr>
                        <a:t>Presupuesto para el primer </a:t>
                      </a:r>
                      <a:r>
                        <a:rPr lang="es-ES" sz="1800" b="1" u="sng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año</a:t>
                      </a:r>
                      <a:endParaRPr lang="es-ES" sz="1800" b="1" i="0" u="sng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34830"/>
              </p:ext>
            </p:extLst>
          </p:nvPr>
        </p:nvGraphicFramePr>
        <p:xfrm>
          <a:off x="683569" y="908720"/>
          <a:ext cx="7920879" cy="4040528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321833"/>
                <a:gridCol w="3438806"/>
                <a:gridCol w="2160240"/>
              </a:tblGrid>
              <a:tr h="95184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Estrategia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Componentes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u="none" strike="noStrike" dirty="0" smtClean="0">
                          <a:effectLst/>
                        </a:rPr>
                        <a:t>Año 1           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u="none" strike="noStrike" dirty="0" smtClean="0">
                          <a:effectLst/>
                        </a:rPr>
                        <a:t> Millones de $</a:t>
                      </a:r>
                    </a:p>
                    <a:p>
                      <a:pPr algn="ctr" fontAlgn="ctr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398">
                <a:tc rowSpan="5">
                  <a:txBody>
                    <a:bodyPr/>
                    <a:lstStyle/>
                    <a:p>
                      <a:pPr algn="l" fontAlgn="t"/>
                      <a:r>
                        <a:rPr lang="es-ES" sz="2400" b="1" u="none" strike="noStrike" dirty="0">
                          <a:effectLst/>
                        </a:rPr>
                        <a:t>A. Acompañamiento </a:t>
                      </a:r>
                      <a:br>
                        <a:rPr lang="es-ES" sz="2400" b="1" u="none" strike="noStrike" dirty="0">
                          <a:effectLst/>
                        </a:rPr>
                      </a:br>
                      <a:r>
                        <a:rPr lang="es-ES" sz="2400" b="1" u="none" strike="noStrike" dirty="0">
                          <a:effectLst/>
                        </a:rPr>
                        <a:t>para el Desarrollo Rural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A1. Equipo de acompañamiento (por cada 1.000 familias) consta de 25 técnicos. Hay 5 coordinadores, un veterinario y un jefe por municipio.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/>
                        <a:t>                     445.680</a:t>
                      </a:r>
                    </a:p>
                    <a:p>
                      <a:pPr algn="l" fontAlgn="ctr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A.2 Actividades para la organización comunitaria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dirty="0" smtClean="0"/>
                        <a:t>                          7.200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32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A.3 Formalización de Predios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1" dirty="0" smtClean="0"/>
                        <a:t>                        64.800</a:t>
                      </a:r>
                    </a:p>
                    <a:p>
                      <a:pPr algn="l" fontAlgn="b"/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5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A.4 Actualización Catastral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dirty="0" smtClean="0"/>
                        <a:t>                        36.000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A5. Preparación de paquetes técnicos agrario y pecuario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987824" y="4758362"/>
            <a:ext cx="63422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					      	</a:t>
            </a:r>
            <a:r>
              <a:rPr lang="es-ES" sz="2400" b="1" dirty="0" smtClean="0"/>
              <a:t>SUBTOTAL     		           553.380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6325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39612"/>
              </p:ext>
            </p:extLst>
          </p:nvPr>
        </p:nvGraphicFramePr>
        <p:xfrm>
          <a:off x="899592" y="836712"/>
          <a:ext cx="7435272" cy="4991346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2961136"/>
                <a:gridCol w="2436964"/>
                <a:gridCol w="2037172"/>
              </a:tblGrid>
              <a:tr h="3255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Estrategia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Componentes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Año 1               Millones de $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B. Transición a la </a:t>
                      </a:r>
                      <a:br>
                        <a:rPr lang="es-ES" sz="1800" b="1" u="none" strike="noStrike" dirty="0">
                          <a:effectLst/>
                        </a:rPr>
                      </a:br>
                      <a:r>
                        <a:rPr lang="es-ES" sz="1800" b="1" u="none" strike="noStrike" dirty="0">
                          <a:effectLst/>
                        </a:rPr>
                        <a:t>economía legal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Subsidios para la transición </a:t>
                      </a:r>
                      <a:r>
                        <a:rPr lang="es-E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(diferido a 10 años)</a:t>
                      </a:r>
                      <a:endParaRPr lang="es-E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    </a:t>
                      </a:r>
                      <a:r>
                        <a:rPr lang="es-ES" sz="1800" b="1" u="none" strike="noStrike" baseline="0" dirty="0" smtClean="0">
                          <a:effectLst/>
                        </a:rPr>
                        <a:t>    </a:t>
                      </a:r>
                    </a:p>
                    <a:p>
                      <a:pPr algn="l" fontAlgn="b"/>
                      <a:r>
                        <a:rPr lang="es-ES" sz="1800" b="1" u="none" strike="noStrike" baseline="0" dirty="0" smtClean="0">
                          <a:effectLst/>
                        </a:rPr>
                        <a:t>                    3</a:t>
                      </a:r>
                      <a:r>
                        <a:rPr lang="es-ES" sz="1800" b="1" u="none" strike="noStrike" dirty="0" smtClean="0">
                          <a:effectLst/>
                        </a:rPr>
                        <a:t>56.400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C. Infraestructura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Inversión en infraestructura (incluye nuevas vías)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</a:t>
                      </a:r>
                      <a:r>
                        <a:rPr lang="es-ES" sz="1800" b="1" u="none" strike="noStrike" baseline="0" dirty="0" smtClean="0">
                          <a:effectLst/>
                        </a:rPr>
                        <a:t>        </a:t>
                      </a:r>
                    </a:p>
                    <a:p>
                      <a:pPr algn="l" fontAlgn="b"/>
                      <a:r>
                        <a:rPr lang="es-ES" sz="1800" b="1" u="none" strike="noStrike" dirty="0" smtClean="0">
                          <a:effectLst/>
                        </a:rPr>
                        <a:t>                    216.000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D. Focalización de Programas Sociales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 Presupuesto Recurrente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E. Vivienda Rural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Priorizar los </a:t>
                      </a:r>
                      <a:r>
                        <a:rPr lang="es-ES" sz="1600" b="1" u="none" strike="noStrike" dirty="0" smtClean="0">
                          <a:effectLst/>
                        </a:rPr>
                        <a:t>programas </a:t>
                      </a:r>
                      <a:r>
                        <a:rPr lang="es-ES" sz="1600" b="1" u="none" strike="noStrike" dirty="0">
                          <a:effectLst/>
                        </a:rPr>
                        <a:t>existentes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F. Fortalecimiento </a:t>
                      </a:r>
                      <a:br>
                        <a:rPr lang="es-ES" sz="1800" b="1" u="none" strike="noStrike" dirty="0">
                          <a:effectLst/>
                        </a:rPr>
                      </a:br>
                      <a:r>
                        <a:rPr lang="es-ES" sz="1800" b="1" u="none" strike="noStrike" dirty="0">
                          <a:effectLst/>
                        </a:rPr>
                        <a:t>de la justicia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F1. Fiscalía territorial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 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33.350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F2. Centro de convivencia y programa </a:t>
                      </a:r>
                      <a:br>
                        <a:rPr lang="es-ES" sz="1600" b="1" u="none" strike="noStrike" dirty="0">
                          <a:effectLst/>
                        </a:rPr>
                      </a:br>
                      <a:r>
                        <a:rPr lang="es-ES" sz="1600" b="1" u="none" strike="noStrike" dirty="0">
                          <a:effectLst/>
                        </a:rPr>
                        <a:t>de conciliación en equidad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   </a:t>
                      </a:r>
                    </a:p>
                    <a:p>
                      <a:pPr algn="l" fontAlgn="b"/>
                      <a:r>
                        <a:rPr lang="es-ES" sz="1800" b="1" u="none" strike="noStrike" baseline="0" dirty="0" smtClean="0">
                          <a:effectLst/>
                        </a:rPr>
                        <a:t>     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73.600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40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G. Seguridad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Se necesitan 70.000 miembros de Policía y Ejercito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>
                          <a:effectLst/>
                        </a:rPr>
                        <a:t> 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b="1" u="none" strike="noStrike" dirty="0">
                          <a:effectLst/>
                        </a:rPr>
                        <a:t> </a:t>
                      </a:r>
                      <a:r>
                        <a:rPr lang="es-ES" sz="3200" b="1" u="none" strike="noStrike" dirty="0" smtClean="0">
                          <a:effectLst/>
                        </a:rPr>
                        <a:t>TOTAL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b="1" u="none" strike="noStrike" dirty="0">
                          <a:effectLst/>
                        </a:rPr>
                        <a:t>1.233.030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674927"/>
              </p:ext>
            </p:extLst>
          </p:nvPr>
        </p:nvGraphicFramePr>
        <p:xfrm>
          <a:off x="868219" y="387062"/>
          <a:ext cx="6742545" cy="5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25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sng" strike="noStrike" dirty="0">
                          <a:solidFill>
                            <a:srgbClr val="00B050"/>
                          </a:solidFill>
                          <a:effectLst/>
                        </a:rPr>
                        <a:t>Presupuesto para el primer </a:t>
                      </a:r>
                      <a:r>
                        <a:rPr lang="es-ES" sz="1800" b="1" u="sng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año</a:t>
                      </a:r>
                      <a:endParaRPr lang="es-ES" sz="1800" b="1" i="0" u="sng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3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039833"/>
              </p:ext>
            </p:extLst>
          </p:nvPr>
        </p:nvGraphicFramePr>
        <p:xfrm>
          <a:off x="899592" y="836712"/>
          <a:ext cx="7435272" cy="4991346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2961136"/>
                <a:gridCol w="2436964"/>
                <a:gridCol w="2037172"/>
              </a:tblGrid>
              <a:tr h="3255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Estrategia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Componentes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Año 1               Millones de $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B. Transición a la </a:t>
                      </a:r>
                      <a:br>
                        <a:rPr lang="es-ES" sz="1800" b="1" u="none" strike="noStrike" dirty="0">
                          <a:effectLst/>
                        </a:rPr>
                      </a:br>
                      <a:r>
                        <a:rPr lang="es-ES" sz="1800" b="1" u="none" strike="noStrike" dirty="0">
                          <a:effectLst/>
                        </a:rPr>
                        <a:t>economía legal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Subsidios para la transición </a:t>
                      </a:r>
                      <a:r>
                        <a:rPr lang="es-E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(diferido a </a:t>
                      </a:r>
                      <a:r>
                        <a:rPr lang="es-ES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 </a:t>
                      </a:r>
                      <a:r>
                        <a:rPr lang="es-E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años)</a:t>
                      </a:r>
                      <a:endParaRPr lang="es-E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    </a:t>
                      </a:r>
                      <a:r>
                        <a:rPr lang="es-ES" sz="1800" b="1" u="none" strike="noStrike" baseline="0" dirty="0" smtClean="0">
                          <a:effectLst/>
                        </a:rPr>
                        <a:t>    </a:t>
                      </a:r>
                    </a:p>
                    <a:p>
                      <a:pPr algn="l" fontAlgn="b"/>
                      <a:r>
                        <a:rPr lang="es-ES" sz="1800" b="1" u="none" strike="noStrike" baseline="0" dirty="0" smtClean="0">
                          <a:effectLst/>
                        </a:rPr>
                        <a:t>                   712</a:t>
                      </a:r>
                      <a:r>
                        <a:rPr lang="es-ES" sz="1800" b="1" u="none" strike="noStrike" dirty="0" smtClean="0">
                          <a:effectLst/>
                        </a:rPr>
                        <a:t>.800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C. Infraestructura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Inversión en infraestructura (incluye nuevas vías)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</a:t>
                      </a:r>
                      <a:r>
                        <a:rPr lang="es-ES" sz="1800" b="1" u="none" strike="noStrike" baseline="0" dirty="0" smtClean="0">
                          <a:effectLst/>
                        </a:rPr>
                        <a:t>        </a:t>
                      </a:r>
                    </a:p>
                    <a:p>
                      <a:pPr algn="l" fontAlgn="b"/>
                      <a:r>
                        <a:rPr lang="es-ES" sz="1800" b="1" u="none" strike="noStrike" dirty="0" smtClean="0">
                          <a:effectLst/>
                        </a:rPr>
                        <a:t>                   216.000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D. Focalización de Programas Sociales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u="none" strike="noStrike" dirty="0">
                          <a:effectLst/>
                        </a:rPr>
                        <a:t> Presupuesto Recurrente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E. Vivienda Rural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Priorizar los </a:t>
                      </a:r>
                      <a:r>
                        <a:rPr lang="es-ES" sz="1600" b="1" u="none" strike="noStrike" dirty="0" smtClean="0">
                          <a:effectLst/>
                        </a:rPr>
                        <a:t>programas </a:t>
                      </a:r>
                      <a:r>
                        <a:rPr lang="es-ES" sz="1600" b="1" u="none" strike="noStrike" dirty="0">
                          <a:effectLst/>
                        </a:rPr>
                        <a:t>existentes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F. Fortalecimiento </a:t>
                      </a:r>
                      <a:br>
                        <a:rPr lang="es-ES" sz="1800" b="1" u="none" strike="noStrike" dirty="0">
                          <a:effectLst/>
                        </a:rPr>
                      </a:br>
                      <a:r>
                        <a:rPr lang="es-ES" sz="1800" b="1" u="none" strike="noStrike" dirty="0">
                          <a:effectLst/>
                        </a:rPr>
                        <a:t>de la justicia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F1. Fiscalía territorial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33.350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7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F2. Centro de convivencia y programa </a:t>
                      </a:r>
                      <a:br>
                        <a:rPr lang="es-ES" sz="1600" b="1" u="none" strike="noStrike" dirty="0">
                          <a:effectLst/>
                        </a:rPr>
                      </a:br>
                      <a:r>
                        <a:rPr lang="es-ES" sz="1600" b="1" u="none" strike="noStrike" dirty="0">
                          <a:effectLst/>
                        </a:rPr>
                        <a:t>de conciliación en equidad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  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      </a:t>
                      </a:r>
                    </a:p>
                    <a:p>
                      <a:pPr algn="l" fontAlgn="b"/>
                      <a:r>
                        <a:rPr lang="es-ES" sz="1800" b="1" u="none" strike="noStrike" baseline="0" dirty="0" smtClean="0">
                          <a:effectLst/>
                        </a:rPr>
                        <a:t>                     </a:t>
                      </a:r>
                      <a:r>
                        <a:rPr lang="es-ES" sz="1800" b="1" u="none" strike="noStrike" dirty="0" smtClean="0">
                          <a:effectLst/>
                        </a:rPr>
                        <a:t>73.600 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G. Seguridad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Se necesitan 70.000 miembros de Policía y Ejercito 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 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6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>
                          <a:effectLst/>
                        </a:rPr>
                        <a:t> </a:t>
                      </a:r>
                      <a:endParaRPr lang="es-E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b="1" u="none" strike="noStrike" dirty="0">
                          <a:effectLst/>
                        </a:rPr>
                        <a:t> </a:t>
                      </a:r>
                      <a:r>
                        <a:rPr lang="es-ES" sz="3200" b="1" u="none" strike="noStrike" dirty="0" smtClean="0">
                          <a:effectLst/>
                        </a:rPr>
                        <a:t>TOTAL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b="1" u="none" strike="noStrike" dirty="0" smtClean="0">
                          <a:effectLst/>
                        </a:rPr>
                        <a:t>1.589.430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58459"/>
              </p:ext>
            </p:extLst>
          </p:nvPr>
        </p:nvGraphicFramePr>
        <p:xfrm>
          <a:off x="868219" y="387062"/>
          <a:ext cx="6742545" cy="5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25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sng" strike="noStrike" dirty="0">
                          <a:solidFill>
                            <a:srgbClr val="00B050"/>
                          </a:solidFill>
                          <a:effectLst/>
                        </a:rPr>
                        <a:t>Presupuesto para el primer </a:t>
                      </a:r>
                      <a:r>
                        <a:rPr lang="es-ES" sz="1800" b="1" u="sng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año</a:t>
                      </a:r>
                      <a:endParaRPr lang="es-ES" sz="1800" b="1" i="0" u="sng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5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253333"/>
              </p:ext>
            </p:extLst>
          </p:nvPr>
        </p:nvGraphicFramePr>
        <p:xfrm>
          <a:off x="734291" y="1722597"/>
          <a:ext cx="7439891" cy="40176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41782"/>
                <a:gridCol w="2456872"/>
                <a:gridCol w="2041237"/>
              </a:tblGrid>
              <a:tr h="4017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H. </a:t>
                      </a:r>
                      <a:r>
                        <a:rPr lang="es-ES" sz="1800" b="1" u="none" strike="noStrike" dirty="0" smtClean="0">
                          <a:effectLst/>
                        </a:rPr>
                        <a:t>Reparación </a:t>
                      </a:r>
                      <a:r>
                        <a:rPr lang="es-ES" sz="1800" b="1" u="none" strike="noStrike" dirty="0">
                          <a:effectLst/>
                        </a:rPr>
                        <a:t>a Victimas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1" u="none" strike="noStrike" dirty="0" smtClean="0">
                          <a:effectLst/>
                        </a:rPr>
                        <a:t>Indemnizaciones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effectLst/>
                        </a:rPr>
                        <a:t>1.680.800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b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63195"/>
              </p:ext>
            </p:extLst>
          </p:nvPr>
        </p:nvGraphicFramePr>
        <p:xfrm>
          <a:off x="734291" y="1108364"/>
          <a:ext cx="7435272" cy="60960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2941782"/>
                <a:gridCol w="2456318"/>
                <a:gridCol w="2037172"/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Estrategia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Componentes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Año 1               Millones de $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66" marR="7866" marT="7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368415"/>
              </p:ext>
            </p:extLst>
          </p:nvPr>
        </p:nvGraphicFramePr>
        <p:xfrm>
          <a:off x="868219" y="387062"/>
          <a:ext cx="6742545" cy="5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254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sng" strike="noStrike" dirty="0">
                          <a:solidFill>
                            <a:srgbClr val="00B050"/>
                          </a:solidFill>
                          <a:effectLst/>
                        </a:rPr>
                        <a:t>Presupuesto para el primer </a:t>
                      </a:r>
                      <a:r>
                        <a:rPr lang="es-ES" sz="1800" b="1" u="sng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año adicional</a:t>
                      </a:r>
                      <a:endParaRPr lang="es-ES" sz="1800" b="1" i="0" u="sng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94490"/>
              </p:ext>
            </p:extLst>
          </p:nvPr>
        </p:nvGraphicFramePr>
        <p:xfrm>
          <a:off x="755576" y="3501008"/>
          <a:ext cx="7439891" cy="62794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941782"/>
                <a:gridCol w="2456872"/>
                <a:gridCol w="2041237"/>
              </a:tblGrid>
              <a:tr h="1834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800" b="1" u="none" strike="noStrike" dirty="0">
                          <a:effectLst/>
                        </a:rPr>
                        <a:t>I. Desminado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1" u="none" strike="noStrike" dirty="0">
                          <a:effectLst/>
                        </a:rPr>
                        <a:t>Equipo </a:t>
                      </a:r>
                      <a:r>
                        <a:rPr lang="es-ES" sz="2000" b="1" u="none" strike="noStrike" dirty="0" smtClean="0">
                          <a:effectLst/>
                        </a:rPr>
                        <a:t>Básico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800" b="1" u="none" strike="noStrike" dirty="0" smtClean="0">
                          <a:effectLst/>
                        </a:rPr>
                        <a:t>US$2.349.248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ctr"/>
                </a:tc>
              </a:tr>
              <a:tr h="1834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1" u="none" strike="noStrike" dirty="0">
                          <a:effectLst/>
                        </a:rPr>
                        <a:t>Equipo </a:t>
                      </a:r>
                      <a:r>
                        <a:rPr lang="es-ES" sz="2000" b="1" u="none" strike="noStrike" dirty="0" smtClean="0">
                          <a:effectLst/>
                        </a:rPr>
                        <a:t>Especializado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800" b="1" u="none" strike="noStrike" dirty="0" smtClean="0">
                          <a:effectLst/>
                        </a:rPr>
                        <a:t>US$5.737.586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71" marR="9171" marT="917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24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346</Words>
  <Application>Microsoft Office PowerPoint</Application>
  <PresentationFormat>Presentación en pantalla (4:3)</PresentationFormat>
  <Paragraphs>107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Carolina Sanchez Sossa</dc:creator>
  <cp:lastModifiedBy>Diana Carolina Sanchez Sossa</cp:lastModifiedBy>
  <cp:revision>9</cp:revision>
  <dcterms:created xsi:type="dcterms:W3CDTF">2016-08-02T20:22:32Z</dcterms:created>
  <dcterms:modified xsi:type="dcterms:W3CDTF">2016-08-03T20:48:43Z</dcterms:modified>
</cp:coreProperties>
</file>