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93" r:id="rId3"/>
    <p:sldId id="301" r:id="rId4"/>
    <p:sldId id="297" r:id="rId5"/>
    <p:sldId id="298" r:id="rId6"/>
    <p:sldId id="261" r:id="rId7"/>
    <p:sldId id="263" r:id="rId8"/>
    <p:sldId id="265" r:id="rId9"/>
    <p:sldId id="272" r:id="rId10"/>
    <p:sldId id="276" r:id="rId11"/>
    <p:sldId id="277" r:id="rId12"/>
    <p:sldId id="278" r:id="rId13"/>
    <p:sldId id="304" r:id="rId14"/>
    <p:sldId id="279" r:id="rId15"/>
    <p:sldId id="306" r:id="rId16"/>
    <p:sldId id="280" r:id="rId17"/>
    <p:sldId id="295" r:id="rId18"/>
    <p:sldId id="307" r:id="rId19"/>
    <p:sldId id="308" r:id="rId20"/>
    <p:sldId id="284" r:id="rId21"/>
    <p:sldId id="305" r:id="rId22"/>
    <p:sldId id="285" r:id="rId23"/>
    <p:sldId id="302" r:id="rId24"/>
    <p:sldId id="303" r:id="rId25"/>
    <p:sldId id="29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AF761F-9224-46E9-8E1E-866615B16945}" type="datetimeFigureOut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94F9C7-A824-43CA-BA9D-4FE900513B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2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4F9C7-A824-43CA-BA9D-4FE900513B0A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mtClean="0"/>
              <a:t>ti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4F9C7-A824-43CA-BA9D-4FE900513B0A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94BD-6D4D-41EC-A5B9-C277547E0903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3CBC-EB02-4E23-8F9C-FF8746E856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7BBE-07A6-4301-8B31-3EA35E4D8679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2524-6925-49A4-B979-3D1B1B635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98EE-0E61-44A8-87C1-8A9818B5A6C7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4837-8713-4457-82C0-1034B1527C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FF2F-C60F-4F21-A960-C65F948D65E2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B24A-E8A1-477C-9344-8B30C10E6C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1E1D-1B4E-4FD5-8BA2-E48DA14F77C0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C673-B91F-419D-98E8-B0B88784FF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C172-987F-455D-9F1C-22366D9374CB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C1EE-AE66-4CD1-B0DC-704073B32D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55C8-D90E-4457-9555-E2501C3A64AD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04ED-D2E0-4650-8BB7-9980F5CA58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3E38-36D2-493A-86EB-26144EE1F47C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FBB3-91B5-4DE7-BB5E-46476A1585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D790-96A1-497F-AB02-ABC8C1FA0E63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F952-19D9-416E-825A-04A8DABF9D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ED43A-B2C9-4EA5-AD4E-70041973324B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4972-9F2C-41C5-AFD6-B90DCA30A7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B523-9059-452C-B490-4A32C2269213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9090-63BE-4D31-A377-20AAFCB88D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8F3E86-B8E3-406C-884F-E13808F691C9}" type="datetime1">
              <a:rPr lang="es-ES"/>
              <a:pPr>
                <a:defRPr/>
              </a:pPr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6078C5-C27E-40BC-90F1-4756103ADF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hyperlink" Target="http://upload.wikimedia.org/wikipedia/commons/8/86/Africa_(orthographic_projection)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0/Asia_(orthographic_projection).svg" TargetMode="External"/><Relationship Id="rId5" Type="http://schemas.openxmlformats.org/officeDocument/2006/relationships/image" Target="../media/image65.png"/><Relationship Id="rId10" Type="http://schemas.openxmlformats.org/officeDocument/2006/relationships/image" Target="../media/image61.jpeg"/><Relationship Id="rId4" Type="http://schemas.openxmlformats.org/officeDocument/2006/relationships/hyperlink" Target="http://upload.wikimedia.org/wikipedia/commons/c/ca/Americas_(orthographic_projection).svg" TargetMode="External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gif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</a:t>
            </a:fld>
            <a:endParaRPr lang="es-ES"/>
          </a:p>
        </p:txBody>
      </p:sp>
      <p:pic>
        <p:nvPicPr>
          <p:cNvPr id="6" name="Picture 4" descr="fondocgpj"/>
          <p:cNvPicPr>
            <a:picLocks noChangeAspect="1" noChangeArrowheads="1"/>
          </p:cNvPicPr>
          <p:nvPr/>
        </p:nvPicPr>
        <p:blipFill>
          <a:blip r:embed="rId3" cstate="print"/>
          <a:srcRect l="6081" t="6212" r="7060" b="556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39552" y="2996952"/>
            <a:ext cx="8115300" cy="820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s-ES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andara" pitchFamily="34" charset="0"/>
              </a:rPr>
              <a:t>SITUACION DE LOS </a:t>
            </a:r>
            <a:r>
              <a:rPr lang="es-ES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gradFill flip="none"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andara" pitchFamily="34" charset="0"/>
              </a:rPr>
              <a:t>MEDIOS</a:t>
            </a:r>
            <a:r>
              <a:rPr lang="es-ES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andara" pitchFamily="34" charset="0"/>
              </a:rPr>
              <a:t> DE PAGO EN ESPAÑA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3.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Fenómenos Criminales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SKIMMING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7" name="Picture 2" descr="https://s-media-cache-ak0.pinimg.com/236x/54/c6/2c/54c62c33a1796c855ae1b4dcda369d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412776"/>
            <a:ext cx="694262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3.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Fenómenos Criminales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CARDING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7" name="Picture 18" descr="417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0556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1043608" y="4869160"/>
            <a:ext cx="78488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1043608" y="3140968"/>
            <a:ext cx="78488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1043608" y="1412776"/>
            <a:ext cx="78488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3.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Fenómenos Criminales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OTROS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331640" y="1556792"/>
            <a:ext cx="489654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i="1" u="sng" dirty="0" smtClean="0">
                <a:solidFill>
                  <a:schemeClr val="bg1"/>
                </a:solidFill>
                <a:latin typeface="Candara" pitchFamily="34" charset="0"/>
              </a:rPr>
              <a:t>HACKING / CRACKING</a:t>
            </a:r>
            <a:r>
              <a:rPr lang="es-ES" sz="1600" b="1" i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endParaRPr lang="es-ES" sz="1600" b="1" i="1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Acceso ilícito a bases de datos para la captación de números de cuentas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Bancarias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y de numeraciones de tarjetas de crédito.</a:t>
            </a:r>
          </a:p>
        </p:txBody>
      </p:sp>
      <p:pic>
        <p:nvPicPr>
          <p:cNvPr id="7" name="Picture 16" descr="ANd9GcQKAFeKFQ4_25IRUCo5W18hI77cspyqR8akkrKc__MjmDFM3jDR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2016224" cy="145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43608" y="4913873"/>
            <a:ext cx="482453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i="1" u="sng" dirty="0">
                <a:solidFill>
                  <a:schemeClr val="bg1"/>
                </a:solidFill>
                <a:latin typeface="Candara" pitchFamily="34" charset="0"/>
              </a:rPr>
              <a:t>PHARMING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:</a:t>
            </a:r>
          </a:p>
          <a:p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Explotación de una vulnerabilidad en el software de los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Servidores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DNS (</a:t>
            </a:r>
            <a:r>
              <a:rPr lang="es-ES" sz="1600" i="1" dirty="0" err="1">
                <a:solidFill>
                  <a:schemeClr val="bg1"/>
                </a:solidFill>
                <a:latin typeface="Candara" pitchFamily="34" charset="0"/>
              </a:rPr>
              <a:t>Domain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ES" sz="1600" i="1" dirty="0" err="1">
                <a:solidFill>
                  <a:schemeClr val="bg1"/>
                </a:solidFill>
                <a:latin typeface="Candara" pitchFamily="34" charset="0"/>
              </a:rPr>
              <a:t>Name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ES" sz="1600" i="1" dirty="0" err="1">
                <a:solidFill>
                  <a:schemeClr val="bg1"/>
                </a:solidFill>
                <a:latin typeface="Candara" pitchFamily="34" charset="0"/>
              </a:rPr>
              <a:t>System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) o en el de los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equipos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los propios usuarios, que permite a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atacante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redirigir un nombre de dominio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 otra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máquina distinta.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275856" y="3257689"/>
            <a:ext cx="576064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i="1" u="sng" dirty="0">
                <a:solidFill>
                  <a:schemeClr val="bg1"/>
                </a:solidFill>
                <a:latin typeface="Candara" pitchFamily="34" charset="0"/>
              </a:rPr>
              <a:t>PHISHING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:</a:t>
            </a:r>
          </a:p>
          <a:p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Uso de un tipo de ingeniería social, caracterizado por intentar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adquirir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información confidencial de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forma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fraudulenta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(contraseña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o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información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detallada sobre tarjetas  </a:t>
            </a:r>
            <a:r>
              <a:rPr lang="es-ES" sz="1600" i="1" dirty="0" smtClean="0">
                <a:solidFill>
                  <a:schemeClr val="bg1"/>
                </a:solidFill>
                <a:latin typeface="Candara" pitchFamily="34" charset="0"/>
              </a:rPr>
              <a:t>de </a:t>
            </a:r>
            <a:r>
              <a:rPr lang="es-ES" sz="1600" i="1" dirty="0">
                <a:solidFill>
                  <a:schemeClr val="bg1"/>
                </a:solidFill>
                <a:latin typeface="Candara" pitchFamily="34" charset="0"/>
              </a:rPr>
              <a:t>crédito u otra información bancaria). </a:t>
            </a:r>
          </a:p>
        </p:txBody>
      </p:sp>
      <p:pic>
        <p:nvPicPr>
          <p:cNvPr id="16" name="Picture 19" descr="estafain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85184"/>
            <a:ext cx="2816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v3.co.uk/IMG/494/302494/hacker-hacking-dark-hood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160240" cy="144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3.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Fenómenos Criminales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OTROS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5" name="Picture 2" descr="http://www.eljoropo.com/site/wp-content/uploads/2014/02/CAd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2092358" cy="2092358"/>
          </a:xfrm>
          <a:prstGeom prst="rect">
            <a:avLst/>
          </a:prstGeom>
          <a:noFill/>
        </p:spPr>
      </p:pic>
      <p:sp>
        <p:nvSpPr>
          <p:cNvPr id="17" name="16 Rectángulo redondeado"/>
          <p:cNvSpPr/>
          <p:nvPr/>
        </p:nvSpPr>
        <p:spPr>
          <a:xfrm>
            <a:off x="925510" y="3769703"/>
            <a:ext cx="7848872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  <a:latin typeface="Candara" pitchFamily="34" charset="0"/>
              </a:rPr>
              <a:t>TARJETAS BANCARIAS: Al salir del territorio deben solicitar un cupo para poder utilizarlas tarjetas en el exterior</a:t>
            </a:r>
          </a:p>
          <a:p>
            <a:pPr algn="ctr"/>
            <a:endParaRPr lang="es-ES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latin typeface="Candara" pitchFamily="34" charset="0"/>
              </a:rPr>
              <a:t>ACTIVIDAD ILICITA INICIAL: EVASIÓN DE CAPITAL DE VENZUELA</a:t>
            </a:r>
          </a:p>
          <a:p>
            <a:pPr algn="ctr"/>
            <a:endParaRPr lang="es-ES" dirty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latin typeface="Candara" pitchFamily="34" charset="0"/>
              </a:rPr>
              <a:t>MODUS OPERANDI: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Candara" pitchFamily="34" charset="0"/>
              </a:rPr>
              <a:t>1.-  Turismo: se aprovecha el viaje para el uso de las tarjetas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Candara" pitchFamily="34" charset="0"/>
              </a:rPr>
              <a:t>2.-  Viaje de las Tarjetas: con turistas con el encargo de búsqueda de establecimientos para realizar las operaciones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Candara" pitchFamily="34" charset="0"/>
              </a:rPr>
              <a:t>3.- Envíos Postales: Remisión de las tarjetas (incluso sólo los chips)</a:t>
            </a:r>
            <a:endParaRPr lang="es-ES" dirty="0">
              <a:latin typeface="Candara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3707904" y="1401801"/>
            <a:ext cx="4572000" cy="2031325"/>
            <a:chOff x="3707904" y="1401801"/>
            <a:chExt cx="4572000" cy="2031325"/>
          </a:xfrm>
        </p:grpSpPr>
        <p:sp>
          <p:nvSpPr>
            <p:cNvPr id="8" name="7 Rectángulo redondeado"/>
            <p:cNvSpPr/>
            <p:nvPr/>
          </p:nvSpPr>
          <p:spPr>
            <a:xfrm>
              <a:off x="3707904" y="1401801"/>
              <a:ext cx="4572000" cy="20313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Rectángulo"/>
            <p:cNvSpPr/>
            <p:nvPr/>
          </p:nvSpPr>
          <p:spPr>
            <a:xfrm>
              <a:off x="3707904" y="1540300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ndara" pitchFamily="34" charset="0"/>
                </a:rPr>
                <a:t>Actualmente  CENCOEX 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  <a:latin typeface="Candara" pitchFamily="34" charset="0"/>
                </a:rPr>
                <a:t>(Centro Nacional de Comercio Exterior):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  <a:latin typeface="Candara" pitchFamily="34" charset="0"/>
                </a:rPr>
                <a:t>Órgano gubernamental venezolano encargado de la venta de divisas de forma limitada y sujeta a ciertas condiciones, al no haber libre acceso a la moneda extranjera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INTERNACIONALIZACIÓN DEL FENÓMENO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7" name="Picture 4" descr="EMVCo_World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INTERNACIONALIZACIÓN DEL FENÓMENO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792" t="31667" r="18229" b="12500"/>
          <a:stretch>
            <a:fillRect/>
          </a:stretch>
        </p:blipFill>
        <p:spPr bwMode="auto">
          <a:xfrm>
            <a:off x="-7190" y="1412776"/>
            <a:ext cx="9144000" cy="51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5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eu_ma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5542"/>
            <a:ext cx="6552728" cy="61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" descr="IMG_0935"/>
          <p:cNvPicPr>
            <a:picLocks noChangeAspect="1" noChangeArrowheads="1"/>
          </p:cNvPicPr>
          <p:nvPr/>
        </p:nvPicPr>
        <p:blipFill>
          <a:blip r:embed="rId3" cstate="print"/>
          <a:srcRect l="28658" t="21198" r="32677" b="18610"/>
          <a:stretch>
            <a:fillRect/>
          </a:stretch>
        </p:blipFill>
        <p:spPr bwMode="auto">
          <a:xfrm>
            <a:off x="2051720" y="5589240"/>
            <a:ext cx="504056" cy="5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msolucionacastellana.com/images/noticias/1440159991cereb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1056116" cy="792088"/>
          </a:xfrm>
          <a:prstGeom prst="rect">
            <a:avLst/>
          </a:prstGeom>
          <a:noFill/>
        </p:spPr>
      </p:pic>
      <p:pic>
        <p:nvPicPr>
          <p:cNvPr id="11270" name="Picture 6" descr="http://www.archimedeinformatica.it/wordpress/wp-content/uploads/2014/04/lavorazio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97152"/>
            <a:ext cx="1191111" cy="792088"/>
          </a:xfrm>
          <a:prstGeom prst="rect">
            <a:avLst/>
          </a:prstGeom>
          <a:noFill/>
        </p:spPr>
      </p:pic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INTERNACIONALIZACIÓN DEL FENÓMENO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89" name="Picture 8" descr="IMG_0935"/>
          <p:cNvPicPr>
            <a:picLocks noChangeAspect="1" noChangeArrowheads="1"/>
          </p:cNvPicPr>
          <p:nvPr/>
        </p:nvPicPr>
        <p:blipFill>
          <a:blip r:embed="rId3" cstate="print"/>
          <a:srcRect l="28658" t="21198" r="32677" b="18610"/>
          <a:stretch>
            <a:fillRect/>
          </a:stretch>
        </p:blipFill>
        <p:spPr bwMode="auto">
          <a:xfrm>
            <a:off x="2915816" y="4581128"/>
            <a:ext cx="504056" cy="5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8" descr="IMG_0935"/>
          <p:cNvPicPr>
            <a:picLocks noChangeAspect="1" noChangeArrowheads="1"/>
          </p:cNvPicPr>
          <p:nvPr/>
        </p:nvPicPr>
        <p:blipFill>
          <a:blip r:embed="rId3" cstate="print"/>
          <a:srcRect l="28658" t="21198" r="32677" b="18610"/>
          <a:stretch>
            <a:fillRect/>
          </a:stretch>
        </p:blipFill>
        <p:spPr bwMode="auto">
          <a:xfrm>
            <a:off x="3851920" y="3789040"/>
            <a:ext cx="504056" cy="5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8" descr="IMG_0935"/>
          <p:cNvPicPr>
            <a:picLocks noChangeAspect="1" noChangeArrowheads="1"/>
          </p:cNvPicPr>
          <p:nvPr/>
        </p:nvPicPr>
        <p:blipFill>
          <a:blip r:embed="rId3" cstate="print"/>
          <a:srcRect l="28658" t="21198" r="32677" b="18610"/>
          <a:stretch>
            <a:fillRect/>
          </a:stretch>
        </p:blipFill>
        <p:spPr bwMode="auto">
          <a:xfrm>
            <a:off x="4427984" y="2276872"/>
            <a:ext cx="504056" cy="5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8" descr="IMG_0935"/>
          <p:cNvPicPr>
            <a:picLocks noChangeAspect="1" noChangeArrowheads="1"/>
          </p:cNvPicPr>
          <p:nvPr/>
        </p:nvPicPr>
        <p:blipFill>
          <a:blip r:embed="rId3" cstate="print"/>
          <a:srcRect l="28658" t="21198" r="32677" b="18610"/>
          <a:stretch>
            <a:fillRect/>
          </a:stretch>
        </p:blipFill>
        <p:spPr bwMode="auto">
          <a:xfrm>
            <a:off x="4499992" y="5733256"/>
            <a:ext cx="504056" cy="5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Text Box 8"/>
          <p:cNvSpPr txBox="1">
            <a:spLocks noChangeArrowheads="1"/>
          </p:cNvSpPr>
          <p:nvPr/>
        </p:nvSpPr>
        <p:spPr bwMode="auto">
          <a:xfrm>
            <a:off x="6372200" y="3501008"/>
            <a:ext cx="11001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5875"/>
            <a:r>
              <a:rPr lang="en-GB" b="1" dirty="0">
                <a:solidFill>
                  <a:srgbClr val="A40000"/>
                </a:solidFill>
                <a:latin typeface="Candara" pitchFamily="34" charset="0"/>
              </a:rPr>
              <a:t>LEADERS</a:t>
            </a:r>
          </a:p>
        </p:txBody>
      </p:sp>
      <p:sp>
        <p:nvSpPr>
          <p:cNvPr id="197" name="Line 35"/>
          <p:cNvSpPr>
            <a:spLocks noChangeShapeType="1"/>
          </p:cNvSpPr>
          <p:nvPr/>
        </p:nvSpPr>
        <p:spPr bwMode="auto">
          <a:xfrm flipH="1" flipV="1">
            <a:off x="4716016" y="2780928"/>
            <a:ext cx="1944216" cy="194421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198" name="Line 35"/>
          <p:cNvSpPr>
            <a:spLocks noChangeShapeType="1"/>
          </p:cNvSpPr>
          <p:nvPr/>
        </p:nvSpPr>
        <p:spPr bwMode="auto">
          <a:xfrm flipH="1" flipV="1">
            <a:off x="4427984" y="4077072"/>
            <a:ext cx="1944216" cy="7920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199" name="Line 35"/>
          <p:cNvSpPr>
            <a:spLocks noChangeShapeType="1"/>
          </p:cNvSpPr>
          <p:nvPr/>
        </p:nvSpPr>
        <p:spPr bwMode="auto">
          <a:xfrm flipH="1" flipV="1">
            <a:off x="3491880" y="4797152"/>
            <a:ext cx="2880320" cy="3600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200" name="Line 35"/>
          <p:cNvSpPr>
            <a:spLocks noChangeShapeType="1"/>
          </p:cNvSpPr>
          <p:nvPr/>
        </p:nvSpPr>
        <p:spPr bwMode="auto">
          <a:xfrm flipH="1">
            <a:off x="2627784" y="5301208"/>
            <a:ext cx="3672408" cy="5040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201" name="Line 35"/>
          <p:cNvSpPr>
            <a:spLocks noChangeShapeType="1"/>
          </p:cNvSpPr>
          <p:nvPr/>
        </p:nvSpPr>
        <p:spPr bwMode="auto">
          <a:xfrm flipH="1">
            <a:off x="5004048" y="5589240"/>
            <a:ext cx="1368152" cy="43204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6" descr="Archivo:Africa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429000"/>
            <a:ext cx="322421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9" descr="Archivo:Americas (orthographic projection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050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3" descr="Archivo:Asia (orthographic projection)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2205038"/>
            <a:ext cx="31686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pic>
        <p:nvPicPr>
          <p:cNvPr id="10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636912"/>
            <a:ext cx="648072" cy="648073"/>
          </a:xfrm>
          <a:prstGeom prst="rect">
            <a:avLst/>
          </a:prstGeom>
          <a:noFill/>
        </p:spPr>
      </p:pic>
      <p:pic>
        <p:nvPicPr>
          <p:cNvPr id="11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645024"/>
            <a:ext cx="648072" cy="648073"/>
          </a:xfrm>
          <a:prstGeom prst="rect">
            <a:avLst/>
          </a:prstGeom>
          <a:noFill/>
        </p:spPr>
      </p:pic>
      <p:pic>
        <p:nvPicPr>
          <p:cNvPr id="12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941168"/>
            <a:ext cx="648072" cy="648073"/>
          </a:xfrm>
          <a:prstGeom prst="rect">
            <a:avLst/>
          </a:prstGeom>
          <a:noFill/>
        </p:spPr>
      </p:pic>
      <p:pic>
        <p:nvPicPr>
          <p:cNvPr id="13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301208"/>
            <a:ext cx="648072" cy="648073"/>
          </a:xfrm>
          <a:prstGeom prst="rect">
            <a:avLst/>
          </a:prstGeom>
          <a:noFill/>
        </p:spPr>
      </p:pic>
      <p:pic>
        <p:nvPicPr>
          <p:cNvPr id="14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3284984"/>
            <a:ext cx="648072" cy="648073"/>
          </a:xfrm>
          <a:prstGeom prst="rect">
            <a:avLst/>
          </a:prstGeom>
          <a:noFill/>
        </p:spPr>
      </p:pic>
      <p:pic>
        <p:nvPicPr>
          <p:cNvPr id="42" name="Picture 2" descr="eu_map5"/>
          <p:cNvPicPr>
            <a:picLocks noChangeAspect="1" noChangeArrowheads="1"/>
          </p:cNvPicPr>
          <p:nvPr/>
        </p:nvPicPr>
        <p:blipFill>
          <a:blip r:embed="rId9" cstate="print"/>
          <a:srcRect t="70907" r="67033" b="3491"/>
          <a:stretch>
            <a:fillRect/>
          </a:stretch>
        </p:blipFill>
        <p:spPr bwMode="auto">
          <a:xfrm>
            <a:off x="3635896" y="69269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 descr="IMG_0935"/>
          <p:cNvPicPr>
            <a:picLocks noChangeAspect="1" noChangeArrowheads="1"/>
          </p:cNvPicPr>
          <p:nvPr/>
        </p:nvPicPr>
        <p:blipFill>
          <a:blip r:embed="rId10" cstate="print"/>
          <a:srcRect l="28658" t="21198" r="32677" b="18610"/>
          <a:stretch>
            <a:fillRect/>
          </a:stretch>
        </p:blipFill>
        <p:spPr bwMode="auto">
          <a:xfrm>
            <a:off x="4427984" y="1250786"/>
            <a:ext cx="504056" cy="5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437112"/>
            <a:ext cx="648072" cy="648073"/>
          </a:xfrm>
          <a:prstGeom prst="rect">
            <a:avLst/>
          </a:prstGeom>
          <a:noFill/>
        </p:spPr>
      </p:pic>
      <p:pic>
        <p:nvPicPr>
          <p:cNvPr id="45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5949280"/>
            <a:ext cx="648072" cy="648073"/>
          </a:xfrm>
          <a:prstGeom prst="rect">
            <a:avLst/>
          </a:prstGeom>
          <a:noFill/>
        </p:spPr>
      </p:pic>
      <p:pic>
        <p:nvPicPr>
          <p:cNvPr id="46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653136"/>
            <a:ext cx="648072" cy="648073"/>
          </a:xfrm>
          <a:prstGeom prst="rect">
            <a:avLst/>
          </a:prstGeom>
          <a:noFill/>
        </p:spPr>
      </p:pic>
      <p:pic>
        <p:nvPicPr>
          <p:cNvPr id="47" name="Picture 8" descr="https://cdn2.iconfinder.com/data/icons/business-finance-material-flat-design/24/ATM-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4797152"/>
            <a:ext cx="648072" cy="648073"/>
          </a:xfrm>
          <a:prstGeom prst="rect">
            <a:avLst/>
          </a:prstGeom>
          <a:noFill/>
        </p:spPr>
      </p:pic>
      <p:sp>
        <p:nvSpPr>
          <p:cNvPr id="48" name="Line 35"/>
          <p:cNvSpPr>
            <a:spLocks noChangeShapeType="1"/>
          </p:cNvSpPr>
          <p:nvPr/>
        </p:nvSpPr>
        <p:spPr bwMode="auto">
          <a:xfrm flipH="1">
            <a:off x="1187624" y="1556792"/>
            <a:ext cx="3096344" cy="1224136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1547664" y="1772816"/>
            <a:ext cx="2736304" cy="2088232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 flipH="1">
            <a:off x="2123728" y="1844824"/>
            <a:ext cx="2304256" cy="2736304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 flipH="1">
            <a:off x="3491880" y="1916832"/>
            <a:ext cx="1080120" cy="2952328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52" name="Line 35"/>
          <p:cNvSpPr>
            <a:spLocks noChangeShapeType="1"/>
          </p:cNvSpPr>
          <p:nvPr/>
        </p:nvSpPr>
        <p:spPr bwMode="auto">
          <a:xfrm flipH="1">
            <a:off x="4427984" y="1916832"/>
            <a:ext cx="288032" cy="396044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4932040" y="1844824"/>
            <a:ext cx="1728192" cy="2808312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>
            <a:off x="5076056" y="1700808"/>
            <a:ext cx="2952328" cy="3024336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>
            <a:off x="5004048" y="1412776"/>
            <a:ext cx="3168352" cy="18002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0000" r="16145" b="9166"/>
          <a:stretch>
            <a:fillRect/>
          </a:stretch>
        </p:blipFill>
        <p:spPr bwMode="auto">
          <a:xfrm>
            <a:off x="71406" y="714380"/>
            <a:ext cx="892975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9792" t="18334" r="18229" b="12500"/>
          <a:stretch>
            <a:fillRect/>
          </a:stretch>
        </p:blipFill>
        <p:spPr bwMode="auto">
          <a:xfrm>
            <a:off x="357158" y="785794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59832" y="467961"/>
            <a:ext cx="2520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CONTENIDO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0607" y="1900018"/>
            <a:ext cx="7489825" cy="3323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FontTx/>
              <a:buAutoNum type="arabicPeriod"/>
            </a:pPr>
            <a:r>
              <a:rPr lang="es-ES" sz="2800" b="1" i="1" dirty="0">
                <a:solidFill>
                  <a:schemeClr val="bg1"/>
                </a:solidFill>
                <a:latin typeface="Candara" pitchFamily="34" charset="0"/>
              </a:rPr>
              <a:t>Introducción</a:t>
            </a:r>
          </a:p>
          <a:p>
            <a:pPr marL="457200" indent="-457200" eaLnBrk="0" hangingPunct="0">
              <a:lnSpc>
                <a:spcPct val="150000"/>
              </a:lnSpc>
              <a:buFontTx/>
              <a:buAutoNum type="arabicPeriod"/>
            </a:pPr>
            <a:r>
              <a:rPr lang="es-ES" sz="2800" b="1" i="1" dirty="0">
                <a:solidFill>
                  <a:schemeClr val="bg1"/>
                </a:solidFill>
                <a:latin typeface="Candara" pitchFamily="34" charset="0"/>
              </a:rPr>
              <a:t>Modalidades Delictivas: Tipologías del Fraude</a:t>
            </a:r>
          </a:p>
          <a:p>
            <a:pPr marL="457200" indent="-457200" eaLnBrk="0" hangingPunct="0">
              <a:lnSpc>
                <a:spcPct val="150000"/>
              </a:lnSpc>
              <a:buFontTx/>
              <a:buAutoNum type="arabicPeriod"/>
            </a:pPr>
            <a:r>
              <a:rPr lang="es-ES" sz="2800" b="1" i="1" dirty="0">
                <a:solidFill>
                  <a:schemeClr val="bg1"/>
                </a:solidFill>
                <a:latin typeface="Candara" pitchFamily="34" charset="0"/>
              </a:rPr>
              <a:t>Fenómenos Criminales</a:t>
            </a:r>
          </a:p>
          <a:p>
            <a:pPr marL="457200" indent="-457200" eaLnBrk="0" hangingPunct="0">
              <a:lnSpc>
                <a:spcPct val="150000"/>
              </a:lnSpc>
              <a:buFontTx/>
              <a:buAutoNum type="arabicPeriod"/>
            </a:pPr>
            <a:r>
              <a:rPr lang="es-ES" sz="2800" b="1" i="1" dirty="0">
                <a:solidFill>
                  <a:schemeClr val="bg1"/>
                </a:solidFill>
                <a:latin typeface="Candara" pitchFamily="34" charset="0"/>
              </a:rPr>
              <a:t>Problemas de la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Investigación</a:t>
            </a:r>
          </a:p>
          <a:p>
            <a:pPr marL="457200" indent="-457200" eaLnBrk="0" hangingPunct="0">
              <a:lnSpc>
                <a:spcPct val="150000"/>
              </a:lnSpc>
              <a:buFontTx/>
              <a:buAutoNum type="arabicPeriod"/>
            </a:pPr>
            <a:endParaRPr lang="es-ES" sz="28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int-nova.com/images/financi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8074"/>
            <a:ext cx="4695825" cy="3209926"/>
          </a:xfrm>
          <a:prstGeom prst="rect">
            <a:avLst/>
          </a:prstGeom>
          <a:noFill/>
        </p:spPr>
      </p:pic>
      <p:pic>
        <p:nvPicPr>
          <p:cNvPr id="12290" name="Picture 2" descr="http://www.edukanda.es/mediatecaweb/data/zip/1248/images/pic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3829050" cy="2486026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20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21904" y="980728"/>
            <a:ext cx="3510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123E51"/>
                </a:solidFill>
                <a:latin typeface="Candara" pitchFamily="34" charset="0"/>
              </a:rPr>
              <a:t>Actividad delictiva altamente rentable y de bajo riesgo</a:t>
            </a:r>
            <a:endParaRPr lang="es-ES" sz="1600" b="1" dirty="0">
              <a:solidFill>
                <a:srgbClr val="123E51"/>
              </a:solidFill>
              <a:latin typeface="Candar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63888" y="5517232"/>
            <a:ext cx="3528392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Los beneficios suelen utilizarse en el </a:t>
            </a:r>
            <a:r>
              <a:rPr lang="es-ES" sz="1600" b="1" u="sng" dirty="0" smtClean="0">
                <a:solidFill>
                  <a:schemeClr val="bg1"/>
                </a:solidFill>
                <a:latin typeface="Candara" pitchFamily="34" charset="0"/>
              </a:rPr>
              <a:t>desarrollo de nuevas técnicas criminales</a:t>
            </a:r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 y en la </a:t>
            </a:r>
            <a:r>
              <a:rPr lang="es-ES" sz="1600" b="1" u="sng" dirty="0" smtClean="0">
                <a:solidFill>
                  <a:schemeClr val="bg1"/>
                </a:solidFill>
                <a:latin typeface="Candara" pitchFamily="34" charset="0"/>
              </a:rPr>
              <a:t>financiación</a:t>
            </a:r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 de otras actividades delictivas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24128" y="4221088"/>
            <a:ext cx="3312368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Rápida adaptación de las técnicas delictivas a la implantación de medidas de seguridad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2294" name="Picture 6" descr="http://1.bp.blogspot.com/-X1JNfUiNjaQ/Td09kKrl2xI/AAAAAAAABZk/5r4n--wwXs8/s400/capacidad-adapt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4480" y="1124744"/>
            <a:ext cx="3048000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7197" y="1189861"/>
            <a:ext cx="3510136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ndara" pitchFamily="34" charset="0"/>
              </a:rPr>
              <a:t>RELACIONES</a:t>
            </a:r>
            <a:endParaRPr lang="es-ES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20072" y="1189861"/>
            <a:ext cx="331236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ndara" pitchFamily="34" charset="0"/>
              </a:rPr>
              <a:t>FORMACIÓN</a:t>
            </a:r>
            <a:endParaRPr lang="es-ES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91" y="2051151"/>
            <a:ext cx="2790890" cy="2096269"/>
          </a:xfrm>
          <a:prstGeom prst="rect">
            <a:avLst/>
          </a:prstGeom>
        </p:spPr>
      </p:pic>
      <p:pic>
        <p:nvPicPr>
          <p:cNvPr id="11" name="Picture 4" descr="http://www.lopdencastellon.com/wp-content/uploads/2014/01/Ley-de-protecci%C3%B3n-de-datos-Castell%C3%B3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141" y="4653136"/>
            <a:ext cx="6375253" cy="2034325"/>
          </a:xfrm>
          <a:prstGeom prst="rect">
            <a:avLst/>
          </a:prstGeom>
          <a:noFill/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17"/>
          <a:stretch/>
        </p:blipFill>
        <p:spPr>
          <a:xfrm>
            <a:off x="632288" y="1942941"/>
            <a:ext cx="1624406" cy="230259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1"/>
          <a:stretch/>
        </p:blipFill>
        <p:spPr>
          <a:xfrm>
            <a:off x="6581157" y="1782104"/>
            <a:ext cx="2075016" cy="150729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48" y="3289396"/>
            <a:ext cx="1273748" cy="1280985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11" y="3284981"/>
            <a:ext cx="1334641" cy="1334641"/>
          </a:xfrm>
          <a:prstGeom prst="rect">
            <a:avLst/>
          </a:prstGeom>
        </p:spPr>
      </p:pic>
      <p:sp>
        <p:nvSpPr>
          <p:cNvPr id="15" name="14 Flecha derecha"/>
          <p:cNvSpPr/>
          <p:nvPr/>
        </p:nvSpPr>
        <p:spPr>
          <a:xfrm>
            <a:off x="2123728" y="2780098"/>
            <a:ext cx="792088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 rot="10800000">
            <a:off x="6009667" y="2937250"/>
            <a:ext cx="792088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1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22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3728" y="980728"/>
            <a:ext cx="5256584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Dificultades de cooperación internacional y de coordinación de investigaciones a nivel de la UE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1266" name="Picture 2" descr="http://polismalaysia.brinkster.net/img/Interpol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7"/>
            <a:ext cx="1741935" cy="2160000"/>
          </a:xfrm>
          <a:prstGeom prst="rect">
            <a:avLst/>
          </a:prstGeom>
          <a:noFill/>
        </p:spPr>
      </p:pic>
      <p:pic>
        <p:nvPicPr>
          <p:cNvPr id="11268" name="Picture 4" descr="https://www.europol.europa.eu/sites/default/files/imagecache/field_icon_big/europol_eur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904201" cy="2160000"/>
          </a:xfrm>
          <a:prstGeom prst="rect">
            <a:avLst/>
          </a:prstGeom>
          <a:noFill/>
        </p:spPr>
      </p:pic>
      <p:pic>
        <p:nvPicPr>
          <p:cNvPr id="11270" name="Picture 6" descr="http://www.access-info.org/documents/EurojustNews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149080"/>
            <a:ext cx="2882767" cy="2160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55576" y="4038163"/>
            <a:ext cx="5184576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Las autoridades policiales y judiciales están limitadas en sus investigaciones por las disposiciones legales, los plazos y las restricciones financieras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4941168"/>
            <a:ext cx="5184576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Dificultades legislativas y ausencia de normativa internacional sobre la protección de las transacciones a través de Internet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55576" y="5868561"/>
            <a:ext cx="5184576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Falta de armonización internacional en las medidas de seguridad de las tarjetas de pago, lo que facilita el fraude transoceánico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194" name="Picture 2" descr="https://pbs.twimg.com/profile_images/630726613446082560/ZFzzCwe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00808"/>
            <a:ext cx="2160240" cy="216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23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</a:p>
          <a:p>
            <a:pPr algn="ctr">
              <a:spcBef>
                <a:spcPct val="50000"/>
              </a:spcBef>
            </a:pP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SOLUCIONES:  Equipos Conjuntos de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1844824"/>
            <a:ext cx="7704856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Impulso del Conocimiento de las actividades de  las Organizaciones Criminales que operan en un país determinado , pero cuyas estructuras criminales se encuentran en sus países de Origen . Continuo Trabajo de Inteligencia Criminal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71600" y="2780928"/>
            <a:ext cx="7704856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Abandono de los métodos clásicos de investigación: </a:t>
            </a:r>
          </a:p>
          <a:p>
            <a:pPr algn="ctr"/>
            <a:r>
              <a:rPr lang="es-ES" sz="1600" b="1" dirty="0" err="1" smtClean="0">
                <a:solidFill>
                  <a:schemeClr val="bg1"/>
                </a:solidFill>
                <a:latin typeface="Candara" pitchFamily="34" charset="0"/>
              </a:rPr>
              <a:t>Multidisciplinaridad</a:t>
            </a:r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 de las Organizaciones Criminales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1600" y="4221088"/>
            <a:ext cx="7704856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OBJETIVO FINAL: Desmantelar la Organización Criminal en origen, independientemente del lugar de actuación 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71600" y="3501008"/>
            <a:ext cx="7704856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Metodología Moderna: Ataque desde diversos frentes y desde los delitos más graves o donde se pueda tener mayor éxito, finalizando siembre en el Blanqueo de Capitales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71600" y="4941168"/>
            <a:ext cx="7704856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FINALIDAD: Defensa de las víctimas y los ciudadanos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71600" y="5733256"/>
            <a:ext cx="7704856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PERO TODO ESTO EXIGE…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24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Problemas de la Investigación</a:t>
            </a:r>
          </a:p>
          <a:p>
            <a:pPr algn="ctr">
              <a:spcBef>
                <a:spcPct val="50000"/>
              </a:spcBef>
            </a:pP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SOLUCIONES:  Equipos Conjuntos de Investigación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1772816"/>
            <a:ext cx="7704856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PERO TODO ESTO EXIGE…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51202" name="Picture 2" descr="http://www.fondos7.net/wallpaper-original/wallpapers/barco-en-una-tormenta-9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36" y="2509210"/>
            <a:ext cx="6958064" cy="434879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971600" y="2210088"/>
            <a:ext cx="4464496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Candara" pitchFamily="34" charset="0"/>
              </a:rPr>
              <a:t>GENEROSIDAD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Candara" pitchFamily="34" charset="0"/>
              </a:rPr>
              <a:t>COMPRENSIÓN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Candara" pitchFamily="34" charset="0"/>
              </a:rPr>
              <a:t>APOYO MUTUO</a:t>
            </a:r>
            <a:endParaRPr lang="es-ES" sz="40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25</a:t>
            </a:fld>
            <a:endParaRPr lang="es-ES"/>
          </a:p>
        </p:txBody>
      </p:sp>
      <p:pic>
        <p:nvPicPr>
          <p:cNvPr id="3" name="Picture 26" descr="logo Final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6372">
            <a:off x="1354863" y="2526810"/>
            <a:ext cx="3018991" cy="1916163"/>
          </a:xfrm>
          <a:prstGeom prst="rect">
            <a:avLst/>
          </a:prstGeom>
          <a:noFill/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691680" y="476672"/>
            <a:ext cx="5991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Bookman Old Style"/>
              </a:rPr>
              <a:t>MUCHAS GRACIAS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67944" y="1484784"/>
            <a:ext cx="4392488" cy="707886"/>
          </a:xfrm>
          <a:prstGeom prst="rect">
            <a:avLst/>
          </a:prstGeom>
          <a:solidFill>
            <a:srgbClr val="00206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Inspector, Diego ALEJANDRO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E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Jefe del Grupo 1º, de Medios de Pago</a:t>
            </a:r>
          </a:p>
        </p:txBody>
      </p:sp>
      <p:pic>
        <p:nvPicPr>
          <p:cNvPr id="7" name="Picture 11" descr="schule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0" y="4581525"/>
            <a:ext cx="2695575" cy="1587500"/>
          </a:xfrm>
          <a:prstGeom prst="rect">
            <a:avLst/>
          </a:prstGeom>
          <a:noFill/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804248" y="3429000"/>
            <a:ext cx="2089150" cy="969962"/>
          </a:xfrm>
          <a:prstGeom prst="wedgeEllipseCallout">
            <a:avLst>
              <a:gd name="adj1" fmla="val -37160"/>
              <a:gd name="adj2" fmla="val 124539"/>
            </a:avLst>
          </a:prstGeom>
          <a:solidFill>
            <a:srgbClr val="00206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/>
            <a:r>
              <a:rPr lang="es-ES" sz="1600" b="1" i="1" dirty="0">
                <a:solidFill>
                  <a:schemeClr val="bg1"/>
                </a:solidFill>
                <a:latin typeface="Candara" pitchFamily="34" charset="0"/>
              </a:rPr>
              <a:t>¿Alguna Pregunta?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71600" y="5006786"/>
            <a:ext cx="4572000" cy="144655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600" b="1" i="1" dirty="0" smtClean="0">
                <a:solidFill>
                  <a:schemeClr val="bg1"/>
                </a:solidFill>
                <a:latin typeface="Candara" pitchFamily="34" charset="0"/>
              </a:rPr>
              <a:t>Teléfono:	+34915822322 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 b="1" i="1" dirty="0" smtClean="0">
                <a:solidFill>
                  <a:schemeClr val="bg1"/>
                </a:solidFill>
                <a:latin typeface="Candara" pitchFamily="34" charset="0"/>
              </a:rPr>
              <a:t>FAX:	+34915822570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 b="1" i="1" dirty="0" smtClean="0">
                <a:solidFill>
                  <a:schemeClr val="bg1"/>
                </a:solidFill>
                <a:latin typeface="Candara" pitchFamily="34" charset="0"/>
              </a:rPr>
              <a:t>e-mails:	diego.alejandro@dgp.mir.es</a:t>
            </a:r>
          </a:p>
          <a:p>
            <a:pPr eaLnBrk="0" hangingPunct="0">
              <a:spcBef>
                <a:spcPct val="50000"/>
              </a:spcBef>
            </a:pPr>
            <a:r>
              <a:rPr lang="es-ES" sz="1600" b="1" i="1" dirty="0" smtClean="0">
                <a:solidFill>
                  <a:schemeClr val="bg1"/>
                </a:solidFill>
                <a:latin typeface="Candara" pitchFamily="34" charset="0"/>
              </a:rPr>
              <a:t>	cgpj.bdeffra1@policia.es	</a:t>
            </a:r>
            <a:endParaRPr lang="es-ES" sz="16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6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6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 autoUpdateAnimBg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mapa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ESC_C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368152" cy="18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51520" y="908720"/>
            <a:ext cx="8642350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600" b="1" u="sng" dirty="0" smtClean="0">
                <a:solidFill>
                  <a:srgbClr val="000099"/>
                </a:solidFill>
                <a:latin typeface="Candara" pitchFamily="34" charset="0"/>
              </a:rPr>
              <a:t>DISTRIBUCIÓN GEOGRÁFICA:</a:t>
            </a:r>
            <a:endParaRPr lang="es-ES" sz="1600" u="sng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47664" y="2564904"/>
            <a:ext cx="2160240" cy="369332"/>
          </a:xfrm>
          <a:prstGeom prst="rect">
            <a:avLst/>
          </a:prstGeom>
          <a:solidFill>
            <a:schemeClr val="lt1">
              <a:tint val="80000"/>
              <a:satMod val="30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 smtClean="0"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Servicios Centrales</a:t>
            </a:r>
            <a:endParaRPr lang="es-ES" dirty="0"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12160" y="2564904"/>
            <a:ext cx="2448272" cy="369332"/>
          </a:xfrm>
          <a:prstGeom prst="rect">
            <a:avLst/>
          </a:prstGeom>
          <a:solidFill>
            <a:schemeClr val="lt1">
              <a:tint val="80000"/>
              <a:satMod val="30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err="1" smtClean="0"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Servicos</a:t>
            </a:r>
            <a:r>
              <a:rPr lang="es-ES" dirty="0" smtClean="0"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 Territoriales</a:t>
            </a:r>
            <a:endParaRPr lang="es-ES" dirty="0"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35896" y="1700808"/>
            <a:ext cx="2016224" cy="646331"/>
          </a:xfrm>
          <a:prstGeom prst="rect">
            <a:avLst/>
          </a:prstGeom>
          <a:solidFill>
            <a:schemeClr val="lt1">
              <a:tint val="80000"/>
              <a:satMod val="30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 smtClean="0"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Dirección General de la Policía</a:t>
            </a:r>
            <a:endParaRPr lang="es-ES" dirty="0"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cxnSp>
        <p:nvCxnSpPr>
          <p:cNvPr id="13" name="12 Forma"/>
          <p:cNvCxnSpPr>
            <a:stCxn id="10" idx="1"/>
            <a:endCxn id="12" idx="0"/>
          </p:cNvCxnSpPr>
          <p:nvPr/>
        </p:nvCxnSpPr>
        <p:spPr>
          <a:xfrm rot="10800000" flipV="1">
            <a:off x="2627784" y="2023974"/>
            <a:ext cx="1008112" cy="540930"/>
          </a:xfrm>
          <a:prstGeom prst="bentConnector2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13 Forma"/>
          <p:cNvCxnSpPr>
            <a:stCxn id="10" idx="3"/>
            <a:endCxn id="7" idx="0"/>
          </p:cNvCxnSpPr>
          <p:nvPr/>
        </p:nvCxnSpPr>
        <p:spPr>
          <a:xfrm>
            <a:off x="5652120" y="2023974"/>
            <a:ext cx="1584176" cy="540930"/>
          </a:xfrm>
          <a:prstGeom prst="bentConnector2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652120" y="3644900"/>
            <a:ext cx="3168972" cy="1385888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latin typeface="Candara" pitchFamily="34" charset="0"/>
              </a:rPr>
              <a:t>18 Jefaturas Superiores – CCAA</a:t>
            </a:r>
          </a:p>
          <a:p>
            <a:pPr algn="ctr">
              <a:defRPr/>
            </a:pPr>
            <a:r>
              <a:rPr lang="es-ES" sz="1400" dirty="0">
                <a:latin typeface="Candara" pitchFamily="34" charset="0"/>
              </a:rPr>
              <a:t>Comisarías Provinciales</a:t>
            </a:r>
          </a:p>
          <a:p>
            <a:pPr algn="ctr">
              <a:defRPr/>
            </a:pPr>
            <a:r>
              <a:rPr lang="es-ES" sz="1400" dirty="0">
                <a:latin typeface="Candara" pitchFamily="34" charset="0"/>
              </a:rPr>
              <a:t>Comisarías Locales (&gt;10.000 </a:t>
            </a:r>
            <a:r>
              <a:rPr lang="es-ES" sz="1400" dirty="0" err="1">
                <a:latin typeface="Candara" pitchFamily="34" charset="0"/>
              </a:rPr>
              <a:t>hab</a:t>
            </a:r>
            <a:r>
              <a:rPr lang="es-ES" sz="1400" dirty="0">
                <a:latin typeface="Candara" pitchFamily="34" charset="0"/>
              </a:rPr>
              <a:t>.)</a:t>
            </a:r>
          </a:p>
          <a:p>
            <a:pPr algn="ctr">
              <a:defRPr/>
            </a:pPr>
            <a:r>
              <a:rPr lang="es-ES" sz="1400" dirty="0">
                <a:latin typeface="Candara" pitchFamily="34" charset="0"/>
              </a:rPr>
              <a:t>Comisarías Zonales</a:t>
            </a:r>
          </a:p>
          <a:p>
            <a:pPr algn="ctr">
              <a:defRPr/>
            </a:pPr>
            <a:r>
              <a:rPr lang="es-ES" sz="1400" dirty="0">
                <a:latin typeface="Candara" pitchFamily="34" charset="0"/>
              </a:rPr>
              <a:t>Comisarías de Distrito</a:t>
            </a:r>
          </a:p>
          <a:p>
            <a:pPr algn="ctr">
              <a:defRPr/>
            </a:pPr>
            <a:r>
              <a:rPr lang="es-ES" sz="1400" dirty="0">
                <a:latin typeface="Candara" pitchFamily="34" charset="0"/>
              </a:rPr>
              <a:t>Puestos Fronterizos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907704" y="3356992"/>
            <a:ext cx="1440160" cy="369332"/>
          </a:xfrm>
          <a:prstGeom prst="rect">
            <a:avLst/>
          </a:prstGeom>
          <a:solidFill>
            <a:schemeClr val="lt1">
              <a:tint val="80000"/>
              <a:satMod val="30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 smtClean="0"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Logística</a:t>
            </a:r>
            <a:endParaRPr lang="es-ES" dirty="0"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5536" y="3338408"/>
            <a:ext cx="1368152" cy="646331"/>
          </a:xfrm>
          <a:prstGeom prst="rect">
            <a:avLst/>
          </a:prstGeom>
          <a:solidFill>
            <a:schemeClr val="lt1">
              <a:tint val="80000"/>
              <a:satMod val="30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 smtClean="0"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Recursos Humanos</a:t>
            </a:r>
            <a:endParaRPr lang="es-ES" dirty="0"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79912" y="3356992"/>
            <a:ext cx="1512168" cy="369332"/>
          </a:xfrm>
          <a:prstGeom prst="rect">
            <a:avLst/>
          </a:prstGeom>
          <a:solidFill>
            <a:schemeClr val="lt1">
              <a:tint val="80000"/>
              <a:satMod val="30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DAO</a:t>
            </a:r>
          </a:p>
        </p:txBody>
      </p:sp>
      <p:cxnSp>
        <p:nvCxnSpPr>
          <p:cNvPr id="21" name="20 Forma"/>
          <p:cNvCxnSpPr>
            <a:stCxn id="7" idx="2"/>
            <a:endCxn id="17" idx="0"/>
          </p:cNvCxnSpPr>
          <p:nvPr/>
        </p:nvCxnSpPr>
        <p:spPr>
          <a:xfrm rot="16200000" flipH="1">
            <a:off x="6881119" y="3289413"/>
            <a:ext cx="710664" cy="31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908175" y="3860800"/>
            <a:ext cx="1439863" cy="415925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050" dirty="0" smtClean="0">
                <a:latin typeface="Candara" pitchFamily="34" charset="0"/>
              </a:rPr>
              <a:t>Económica y </a:t>
            </a:r>
            <a:r>
              <a:rPr lang="es-ES" sz="1050" dirty="0" err="1" smtClean="0">
                <a:latin typeface="Candara" pitchFamily="34" charset="0"/>
              </a:rPr>
              <a:t>Téncia</a:t>
            </a:r>
            <a:endParaRPr lang="es-ES" sz="1050" dirty="0">
              <a:latin typeface="Candara" pitchFamily="34" charset="0"/>
            </a:endParaRPr>
          </a:p>
          <a:p>
            <a:pPr algn="ctr">
              <a:defRPr/>
            </a:pPr>
            <a:r>
              <a:rPr lang="es-ES" sz="1050" dirty="0">
                <a:latin typeface="Candara" pitchFamily="34" charset="0"/>
              </a:rPr>
              <a:t>Documental - DNI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95288" y="4130675"/>
            <a:ext cx="1368425" cy="900246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050" dirty="0" smtClean="0">
                <a:latin typeface="Candara" pitchFamily="34" charset="0"/>
              </a:rPr>
              <a:t>D. Personal</a:t>
            </a:r>
            <a:endParaRPr lang="es-ES" sz="1050" dirty="0">
              <a:latin typeface="Candara" pitchFamily="34" charset="0"/>
            </a:endParaRPr>
          </a:p>
          <a:p>
            <a:pPr algn="ctr">
              <a:defRPr/>
            </a:pPr>
            <a:r>
              <a:rPr lang="es-ES" sz="1050" dirty="0" smtClean="0">
                <a:latin typeface="Candara" pitchFamily="34" charset="0"/>
              </a:rPr>
              <a:t>Formación y Perfeccionamientos</a:t>
            </a:r>
            <a:endParaRPr lang="es-ES" sz="1050" dirty="0">
              <a:latin typeface="Candara" pitchFamily="34" charset="0"/>
            </a:endParaRPr>
          </a:p>
          <a:p>
            <a:pPr algn="ctr">
              <a:defRPr/>
            </a:pPr>
            <a:r>
              <a:rPr lang="es-ES" sz="1050" dirty="0" smtClean="0">
                <a:latin typeface="Candara" pitchFamily="34" charset="0"/>
              </a:rPr>
              <a:t>Riesgos Laborales</a:t>
            </a:r>
            <a:endParaRPr lang="es-ES" sz="1050" dirty="0">
              <a:latin typeface="Candara" pitchFamily="34" charset="0"/>
            </a:endParaRPr>
          </a:p>
          <a:p>
            <a:pPr algn="ctr">
              <a:defRPr/>
            </a:pPr>
            <a:r>
              <a:rPr lang="es-ES" sz="1050" dirty="0" smtClean="0">
                <a:latin typeface="Candara" pitchFamily="34" charset="0"/>
              </a:rPr>
              <a:t>Planificación</a:t>
            </a:r>
            <a:endParaRPr lang="es-ES" sz="1050" dirty="0">
              <a:latin typeface="Candara" pitchFamily="34" charset="0"/>
            </a:endParaRPr>
          </a:p>
        </p:txBody>
      </p:sp>
      <p:cxnSp>
        <p:nvCxnSpPr>
          <p:cNvPr id="34" name="33 Forma"/>
          <p:cNvCxnSpPr>
            <a:stCxn id="20" idx="3"/>
            <a:endCxn id="7" idx="1"/>
          </p:cNvCxnSpPr>
          <p:nvPr/>
        </p:nvCxnSpPr>
        <p:spPr>
          <a:xfrm flipV="1">
            <a:off x="5292080" y="2749570"/>
            <a:ext cx="720080" cy="79208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36 Forma"/>
          <p:cNvCxnSpPr>
            <a:stCxn id="12" idx="2"/>
            <a:endCxn id="19" idx="0"/>
          </p:cNvCxnSpPr>
          <p:nvPr/>
        </p:nvCxnSpPr>
        <p:spPr>
          <a:xfrm rot="5400000">
            <a:off x="1651612" y="2362236"/>
            <a:ext cx="404172" cy="154817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43 Forma"/>
          <p:cNvCxnSpPr>
            <a:stCxn id="20" idx="0"/>
            <a:endCxn id="12" idx="2"/>
          </p:cNvCxnSpPr>
          <p:nvPr/>
        </p:nvCxnSpPr>
        <p:spPr>
          <a:xfrm rot="16200000" flipV="1">
            <a:off x="3369469" y="2191544"/>
            <a:ext cx="423863" cy="1908175"/>
          </a:xfrm>
          <a:prstGeom prst="bentConnector3">
            <a:avLst>
              <a:gd name="adj1" fmla="val 53135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54 Conector recto"/>
          <p:cNvCxnSpPr>
            <a:stCxn id="12" idx="2"/>
            <a:endCxn id="18" idx="0"/>
          </p:cNvCxnSpPr>
          <p:nvPr/>
        </p:nvCxnSpPr>
        <p:spPr>
          <a:xfrm>
            <a:off x="2627313" y="2933700"/>
            <a:ext cx="0" cy="4238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1979712" y="4509120"/>
            <a:ext cx="2160240" cy="523220"/>
          </a:xfrm>
          <a:prstGeom prst="rect">
            <a:avLst/>
          </a:prstGeom>
          <a:solidFill>
            <a:srgbClr val="F9F9F9"/>
          </a:solidFill>
          <a:ln>
            <a:solidFill>
              <a:srgbClr val="000099"/>
            </a:solidFill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División de Coordinación Internacional</a:t>
            </a:r>
            <a:endParaRPr lang="es-ES" sz="1400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467544" y="5373216"/>
            <a:ext cx="1800200" cy="523220"/>
          </a:xfrm>
          <a:prstGeom prst="rect">
            <a:avLst/>
          </a:prstGeom>
          <a:solidFill>
            <a:srgbClr val="F9F9F9"/>
          </a:solidFill>
          <a:ln>
            <a:solidFill>
              <a:srgbClr val="000099"/>
            </a:solidFill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Comisaría General de Información</a:t>
            </a:r>
            <a:endParaRPr lang="es-ES" sz="1400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3995936" y="5373216"/>
            <a:ext cx="1440160" cy="523220"/>
          </a:xfrm>
          <a:prstGeom prst="rect">
            <a:avLst/>
          </a:prstGeom>
          <a:solidFill>
            <a:srgbClr val="F9F9F9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CG Policía Judicial</a:t>
            </a:r>
            <a:endParaRPr lang="es-ES" sz="14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5508104" y="5373217"/>
            <a:ext cx="1296144" cy="523220"/>
          </a:xfrm>
          <a:prstGeom prst="rect">
            <a:avLst/>
          </a:prstGeom>
          <a:solidFill>
            <a:srgbClr val="F9F9F9"/>
          </a:solidFill>
          <a:ln>
            <a:solidFill>
              <a:srgbClr val="000099"/>
            </a:solidFill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CG Policía Científica</a:t>
            </a:r>
            <a:endParaRPr lang="es-ES" sz="1400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6876256" y="5354052"/>
            <a:ext cx="1800200" cy="523220"/>
          </a:xfrm>
          <a:prstGeom prst="rect">
            <a:avLst/>
          </a:prstGeom>
          <a:solidFill>
            <a:srgbClr val="F9F9F9"/>
          </a:solidFill>
          <a:ln>
            <a:solidFill>
              <a:srgbClr val="000099"/>
            </a:solidFill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CG Extranjería y Fronteras</a:t>
            </a:r>
            <a:endParaRPr lang="es-ES" sz="1400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2339752" y="5373216"/>
            <a:ext cx="1584176" cy="523220"/>
          </a:xfrm>
          <a:prstGeom prst="rect">
            <a:avLst/>
          </a:prstGeom>
          <a:solidFill>
            <a:srgbClr val="F9F9F9"/>
          </a:solidFill>
          <a:ln>
            <a:solidFill>
              <a:srgbClr val="000099"/>
            </a:solidFill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400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CG Seguridad Ciudadana</a:t>
            </a:r>
            <a:endParaRPr lang="es-ES" sz="1400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Candara" pitchFamily="34" charset="0"/>
            </a:endParaRPr>
          </a:p>
        </p:txBody>
      </p:sp>
      <p:cxnSp>
        <p:nvCxnSpPr>
          <p:cNvPr id="65" name="43 Forma"/>
          <p:cNvCxnSpPr>
            <a:stCxn id="60" idx="0"/>
            <a:endCxn id="63" idx="0"/>
          </p:cNvCxnSpPr>
          <p:nvPr/>
        </p:nvCxnSpPr>
        <p:spPr>
          <a:xfrm rot="5400000" flipH="1" flipV="1">
            <a:off x="4562418" y="2159278"/>
            <a:ext cx="19164" cy="6408712"/>
          </a:xfrm>
          <a:prstGeom prst="bentConnector3">
            <a:avLst>
              <a:gd name="adj1" fmla="val 1193457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43 Forma"/>
          <p:cNvCxnSpPr>
            <a:stCxn id="64" idx="0"/>
            <a:endCxn id="62" idx="0"/>
          </p:cNvCxnSpPr>
          <p:nvPr/>
        </p:nvCxnSpPr>
        <p:spPr>
          <a:xfrm rot="16200000" flipH="1">
            <a:off x="4644007" y="3861048"/>
            <a:ext cx="1" cy="3024336"/>
          </a:xfrm>
          <a:prstGeom prst="bentConnector3">
            <a:avLst>
              <a:gd name="adj1" fmla="val -2286000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43 Forma"/>
          <p:cNvCxnSpPr>
            <a:stCxn id="61" idx="0"/>
            <a:endCxn id="20" idx="2"/>
          </p:cNvCxnSpPr>
          <p:nvPr/>
        </p:nvCxnSpPr>
        <p:spPr>
          <a:xfrm rot="16200000" flipV="1">
            <a:off x="3802560" y="4459760"/>
            <a:ext cx="1646892" cy="180020"/>
          </a:xfrm>
          <a:prstGeom prst="bentConnector3">
            <a:avLst>
              <a:gd name="adj1" fmla="val 3689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43 Forma"/>
          <p:cNvCxnSpPr>
            <a:stCxn id="59" idx="3"/>
            <a:endCxn id="20" idx="2"/>
          </p:cNvCxnSpPr>
          <p:nvPr/>
        </p:nvCxnSpPr>
        <p:spPr>
          <a:xfrm flipV="1">
            <a:off x="4139952" y="3726324"/>
            <a:ext cx="396044" cy="1044406"/>
          </a:xfrm>
          <a:prstGeom prst="bentConnector2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059832" y="332656"/>
            <a:ext cx="3024336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1.- Introducción</a:t>
            </a: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 redondeado"/>
          <p:cNvSpPr/>
          <p:nvPr/>
        </p:nvSpPr>
        <p:spPr>
          <a:xfrm>
            <a:off x="539552" y="4077072"/>
            <a:ext cx="410445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 redondeado"/>
          <p:cNvSpPr/>
          <p:nvPr/>
        </p:nvSpPr>
        <p:spPr>
          <a:xfrm>
            <a:off x="4860032" y="4077072"/>
            <a:ext cx="403244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4788024" y="1268760"/>
            <a:ext cx="410445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467544" y="1196752"/>
            <a:ext cx="4176464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59832" y="467961"/>
            <a:ext cx="3024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1.- Introducción</a:t>
            </a: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979712" y="1268760"/>
            <a:ext cx="2232248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Comisaría General de Información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99592" y="4149080"/>
            <a:ext cx="3528392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Comisaría General de Policía Científica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644008" y="4149080"/>
            <a:ext cx="4392488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Comisaría General de Extranjería y Fronteras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644008" y="1218238"/>
            <a:ext cx="4320480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andara" pitchFamily="34" charset="0"/>
              </a:rPr>
              <a:t>Comisaría General de Seguridad Ciudadana</a:t>
            </a:r>
          </a:p>
        </p:txBody>
      </p:sp>
      <p:pic>
        <p:nvPicPr>
          <p:cNvPr id="2050" name="Picture 2" descr="https://sercop.com/espanol/tienda/cart/pvo0_cp0_p022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1080120" cy="1087780"/>
          </a:xfrm>
          <a:prstGeom prst="rect">
            <a:avLst/>
          </a:prstGeom>
          <a:noFill/>
        </p:spPr>
      </p:pic>
      <p:sp>
        <p:nvSpPr>
          <p:cNvPr id="2052" name="AutoShape 4" descr="https://w4.policia.es/http:/desar8.dgp.mir.es:6810/fotos/uip/ft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https://w4.policia.es/http:/desar8.dgp.mir.es:6810/fotos/uip/ft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www.cepcastillayleon.es/sites/default/files/u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1409733" cy="1057300"/>
          </a:xfrm>
          <a:prstGeom prst="rect">
            <a:avLst/>
          </a:prstGeom>
          <a:noFill/>
        </p:spPr>
      </p:pic>
      <p:pic>
        <p:nvPicPr>
          <p:cNvPr id="2058" name="Picture 10" descr="http://www.elimparcial.es/images/uploads/espana-escoltas-simulacro_efe_590.jpg"/>
          <p:cNvPicPr>
            <a:picLocks noChangeAspect="1" noChangeArrowheads="1"/>
          </p:cNvPicPr>
          <p:nvPr/>
        </p:nvPicPr>
        <p:blipFill>
          <a:blip r:embed="rId4" cstate="print"/>
          <a:srcRect l="8000" r="8000"/>
          <a:stretch>
            <a:fillRect/>
          </a:stretch>
        </p:blipFill>
        <p:spPr bwMode="auto">
          <a:xfrm>
            <a:off x="4932040" y="2708920"/>
            <a:ext cx="1512168" cy="1090565"/>
          </a:xfrm>
          <a:prstGeom prst="rect">
            <a:avLst/>
          </a:prstGeom>
          <a:noFill/>
        </p:spPr>
      </p:pic>
      <p:pic>
        <p:nvPicPr>
          <p:cNvPr id="2060" name="Picture 12" descr="http://imagenes.renr.es/resources/jpg/6/3/1352285184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556792"/>
            <a:ext cx="720080" cy="1080120"/>
          </a:xfrm>
          <a:prstGeom prst="rect">
            <a:avLst/>
          </a:prstGeom>
          <a:noFill/>
        </p:spPr>
      </p:pic>
      <p:pic>
        <p:nvPicPr>
          <p:cNvPr id="2062" name="Picture 14" descr="http://www.policia.es/prensa/imagenes/i_20130713_13.jpg"/>
          <p:cNvPicPr>
            <a:picLocks noChangeAspect="1" noChangeArrowheads="1"/>
          </p:cNvPicPr>
          <p:nvPr/>
        </p:nvPicPr>
        <p:blipFill>
          <a:blip r:embed="rId6" cstate="print"/>
          <a:srcRect l="13608" t="20160" r="30449"/>
          <a:stretch>
            <a:fillRect/>
          </a:stretch>
        </p:blipFill>
        <p:spPr bwMode="auto">
          <a:xfrm>
            <a:off x="7524329" y="1577062"/>
            <a:ext cx="1008112" cy="1079058"/>
          </a:xfrm>
          <a:prstGeom prst="rect">
            <a:avLst/>
          </a:prstGeom>
          <a:noFill/>
        </p:spPr>
      </p:pic>
      <p:pic>
        <p:nvPicPr>
          <p:cNvPr id="2064" name="Picture 16" descr="http://img516.imageshack.us/img516/8692/sub1g7a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708920"/>
            <a:ext cx="792088" cy="1080320"/>
          </a:xfrm>
          <a:prstGeom prst="rect">
            <a:avLst/>
          </a:prstGeom>
          <a:noFill/>
        </p:spPr>
      </p:pic>
      <p:pic>
        <p:nvPicPr>
          <p:cNvPr id="2066" name="Picture 18" descr="http://diarium.usal.es/sergioherraez/files/2013/11/6903policia226c81dbcww7tk6.jpg"/>
          <p:cNvPicPr>
            <a:picLocks noChangeAspect="1" noChangeArrowheads="1"/>
          </p:cNvPicPr>
          <p:nvPr/>
        </p:nvPicPr>
        <p:blipFill>
          <a:blip r:embed="rId8" cstate="print"/>
          <a:srcRect l="5000" r="5000"/>
          <a:stretch>
            <a:fillRect/>
          </a:stretch>
        </p:blipFill>
        <p:spPr bwMode="auto">
          <a:xfrm>
            <a:off x="7452320" y="2708920"/>
            <a:ext cx="1296144" cy="1080120"/>
          </a:xfrm>
          <a:prstGeom prst="rect">
            <a:avLst/>
          </a:prstGeom>
          <a:noFill/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9" cstate="print"/>
          <a:srcRect l="13473" t="22438" r="74410" b="52694"/>
          <a:stretch>
            <a:fillRect/>
          </a:stretch>
        </p:blipFill>
        <p:spPr bwMode="auto">
          <a:xfrm>
            <a:off x="7884368" y="4437112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 descr="http://libreriaintercultural.com/archivo/imagenes/mapa-migraciones-intraeuropea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4509120"/>
            <a:ext cx="1080120" cy="1080120"/>
          </a:xfrm>
          <a:prstGeom prst="rect">
            <a:avLst/>
          </a:prstGeom>
          <a:noFill/>
        </p:spPr>
      </p:pic>
      <p:pic>
        <p:nvPicPr>
          <p:cNvPr id="2082" name="Picture 34" descr="http://files.revistadelacarolina.com/200002884-c7cffc8c9f/FALSOS%20DOCUMENTO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869160"/>
            <a:ext cx="2304256" cy="1534635"/>
          </a:xfrm>
          <a:prstGeom prst="rect">
            <a:avLst/>
          </a:prstGeom>
          <a:noFill/>
        </p:spPr>
      </p:pic>
      <p:pic>
        <p:nvPicPr>
          <p:cNvPr id="2080" name="Picture 32" descr="http://actualidad.orange.es/UpImages/3395/el_nuevo_control_de_fronteras_de_los_aeropuertos_en__segundos_y_sin_colas_2974d3256a8fb784b91ab95e7_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5517232"/>
            <a:ext cx="1296144" cy="1048604"/>
          </a:xfrm>
          <a:prstGeom prst="rect">
            <a:avLst/>
          </a:prstGeom>
          <a:noFill/>
        </p:spPr>
      </p:pic>
      <p:pic>
        <p:nvPicPr>
          <p:cNvPr id="2076" name="Picture 28" descr="http://ep01.epimg.net/diario/imagenes/2009/05/17/sociedad/1242511202_850215_0000000000_sumario_norma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5661248"/>
            <a:ext cx="690430" cy="938985"/>
          </a:xfrm>
          <a:prstGeom prst="rect">
            <a:avLst/>
          </a:prstGeom>
          <a:noFill/>
        </p:spPr>
      </p:pic>
      <p:pic>
        <p:nvPicPr>
          <p:cNvPr id="33794" name="Picture 2" descr="http://www.polis.es/museo-policia/fotos/151104100316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4509120"/>
            <a:ext cx="1008112" cy="1000551"/>
          </a:xfrm>
          <a:prstGeom prst="rect">
            <a:avLst/>
          </a:prstGeom>
          <a:noFill/>
        </p:spPr>
      </p:pic>
      <p:pic>
        <p:nvPicPr>
          <p:cNvPr id="33796" name="Picture 4" descr="http://www.laspegatinas.net/imagenes/20100408/huella-actilar.jpg"/>
          <p:cNvPicPr>
            <a:picLocks noChangeAspect="1" noChangeArrowheads="1"/>
          </p:cNvPicPr>
          <p:nvPr/>
        </p:nvPicPr>
        <p:blipFill>
          <a:blip r:embed="rId15" cstate="print"/>
          <a:srcRect l="19382" r="20139" b="11014"/>
          <a:stretch>
            <a:fillRect/>
          </a:stretch>
        </p:blipFill>
        <p:spPr bwMode="auto">
          <a:xfrm>
            <a:off x="3707904" y="4509120"/>
            <a:ext cx="685165" cy="1008112"/>
          </a:xfrm>
          <a:prstGeom prst="rect">
            <a:avLst/>
          </a:prstGeom>
          <a:noFill/>
        </p:spPr>
      </p:pic>
      <p:pic>
        <p:nvPicPr>
          <p:cNvPr id="33798" name="Picture 6" descr="http://thumbs.dreamstime.com/x/ciencia-forense-1501497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63688" y="4532883"/>
            <a:ext cx="1872208" cy="1005592"/>
          </a:xfrm>
          <a:prstGeom prst="rect">
            <a:avLst/>
          </a:prstGeom>
          <a:noFill/>
        </p:spPr>
      </p:pic>
      <p:pic>
        <p:nvPicPr>
          <p:cNvPr id="33800" name="Picture 8" descr="http://i.imgur.com/deJ6jT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576" y="5589240"/>
            <a:ext cx="2232248" cy="983585"/>
          </a:xfrm>
          <a:prstGeom prst="rect">
            <a:avLst/>
          </a:prstGeom>
          <a:noFill/>
        </p:spPr>
      </p:pic>
      <p:pic>
        <p:nvPicPr>
          <p:cNvPr id="33802" name="Picture 10" descr="http://www.centrodeadn.com/Images/mitimage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31840" y="5589240"/>
            <a:ext cx="1080120" cy="956224"/>
          </a:xfrm>
          <a:prstGeom prst="rect">
            <a:avLst/>
          </a:prstGeom>
          <a:noFill/>
        </p:spPr>
      </p:pic>
      <p:pic>
        <p:nvPicPr>
          <p:cNvPr id="33806" name="Picture 14" descr="http://cdn01.am.infobae.com/adjuntos/163/imagenes/011/225/001122518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3728" y="1844824"/>
            <a:ext cx="1792716" cy="1008112"/>
          </a:xfrm>
          <a:prstGeom prst="rect">
            <a:avLst/>
          </a:prstGeom>
          <a:noFill/>
        </p:spPr>
      </p:pic>
      <p:pic>
        <p:nvPicPr>
          <p:cNvPr id="33808" name="Picture 16" descr="http://www.todopolicia.com/images/TEDAX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3568" y="2564904"/>
            <a:ext cx="1257370" cy="1080120"/>
          </a:xfrm>
          <a:prstGeom prst="rect">
            <a:avLst/>
          </a:prstGeom>
          <a:noFill/>
        </p:spPr>
      </p:pic>
      <p:pic>
        <p:nvPicPr>
          <p:cNvPr id="33804" name="Picture 12" descr="https://igcprofesional.files.wordpress.com/2013/02/dire100111-eta-alto-al-fuego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5856" y="2564904"/>
            <a:ext cx="1282688" cy="1008112"/>
          </a:xfrm>
          <a:prstGeom prst="rect">
            <a:avLst/>
          </a:prstGeom>
          <a:noFill/>
        </p:spPr>
      </p:pic>
      <p:grpSp>
        <p:nvGrpSpPr>
          <p:cNvPr id="41" name="40 Grupo"/>
          <p:cNvGrpSpPr/>
          <p:nvPr/>
        </p:nvGrpSpPr>
        <p:grpSpPr>
          <a:xfrm>
            <a:off x="2051720" y="2924944"/>
            <a:ext cx="1152128" cy="792088"/>
            <a:chOff x="2051720" y="2924944"/>
            <a:chExt cx="1152128" cy="792088"/>
          </a:xfrm>
        </p:grpSpPr>
        <p:pic>
          <p:nvPicPr>
            <p:cNvPr id="33810" name="Picture 18" descr="http://images.all-free-download.com/images/graphiclarge/padlock_user_control_37177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1720" y="2924944"/>
              <a:ext cx="792088" cy="792088"/>
            </a:xfrm>
            <a:prstGeom prst="rect">
              <a:avLst/>
            </a:prstGeom>
            <a:noFill/>
          </p:spPr>
        </p:pic>
        <p:sp>
          <p:nvSpPr>
            <p:cNvPr id="36" name="35 Rectángulo"/>
            <p:cNvSpPr/>
            <p:nvPr/>
          </p:nvSpPr>
          <p:spPr>
            <a:xfrm>
              <a:off x="2843808" y="3284984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2770" name="Picture 2" descr="http://www.gifss.com/banderas/espana/bandera-de-espana.gif"/>
            <p:cNvPicPr>
              <a:picLocks noChangeAspect="1" noChangeArrowheads="1" noCrop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699792" y="2924944"/>
              <a:ext cx="504056" cy="5355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55 Conector recto"/>
          <p:cNvCxnSpPr>
            <a:stCxn id="8" idx="2"/>
            <a:endCxn id="22" idx="0"/>
          </p:cNvCxnSpPr>
          <p:nvPr/>
        </p:nvCxnSpPr>
        <p:spPr>
          <a:xfrm>
            <a:off x="4535996" y="3501008"/>
            <a:ext cx="0" cy="20882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fondocgpj"/>
          <p:cNvPicPr>
            <a:picLocks noChangeAspect="1" noChangeArrowheads="1"/>
          </p:cNvPicPr>
          <p:nvPr/>
        </p:nvPicPr>
        <p:blipFill>
          <a:blip r:embed="rId2" cstate="print"/>
          <a:srcRect l="10045" t="6212" r="8578" b="31013"/>
          <a:stretch>
            <a:fillRect/>
          </a:stretch>
        </p:blipFill>
        <p:spPr bwMode="auto">
          <a:xfrm>
            <a:off x="3419872" y="260648"/>
            <a:ext cx="2313170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395536" y="3068960"/>
            <a:ext cx="1368152" cy="43204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UCIC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123728" y="3068960"/>
            <a:ext cx="1368152" cy="43204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UDyCO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851920" y="3068960"/>
            <a:ext cx="1368152" cy="43204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UDEF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580112" y="3068960"/>
            <a:ext cx="1368152" cy="43204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UIT - BIT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7308304" y="3068960"/>
            <a:ext cx="1368152" cy="43204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UDEV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23528" y="3717032"/>
            <a:ext cx="1512168" cy="577081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Unidad de Inteligencia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Análisis Operativo Análisis Estratégico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23728" y="3717032"/>
            <a:ext cx="1368152" cy="738664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Tráfico de Drogas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Crimen Organizado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Fugitivos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Tráfico de Vehículos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08304" y="3608874"/>
            <a:ext cx="1368152" cy="900246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Delitos Patrimoniales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Patrimonio Histórico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Secuestros y Extorsiones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Robos CO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0112" y="3717032"/>
            <a:ext cx="1368152" cy="738664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err="1" smtClean="0">
                <a:latin typeface="Candara" pitchFamily="34" charset="0"/>
              </a:rPr>
              <a:t>Cibercrimen</a:t>
            </a:r>
            <a:endParaRPr lang="es-ES" sz="1050" dirty="0" smtClean="0">
              <a:latin typeface="Candara" pitchFamily="34" charset="0"/>
            </a:endParaRPr>
          </a:p>
          <a:p>
            <a:pPr algn="ctr"/>
            <a:r>
              <a:rPr lang="es-ES" sz="1050" dirty="0" smtClean="0">
                <a:latin typeface="Candara" pitchFamily="34" charset="0"/>
              </a:rPr>
              <a:t>Seguridad Lógica</a:t>
            </a:r>
          </a:p>
          <a:p>
            <a:pPr algn="ctr"/>
            <a:r>
              <a:rPr lang="es-ES" sz="1050" dirty="0" smtClean="0">
                <a:latin typeface="Candara" pitchFamily="34" charset="0"/>
              </a:rPr>
              <a:t>Pornografía </a:t>
            </a:r>
          </a:p>
          <a:p>
            <a:pPr algn="ctr"/>
            <a:r>
              <a:rPr lang="es-ES" sz="1050" b="1" dirty="0" smtClean="0">
                <a:solidFill>
                  <a:srgbClr val="FF0000"/>
                </a:solidFill>
                <a:latin typeface="Candara" pitchFamily="34" charset="0"/>
              </a:rPr>
              <a:t>Fraude on-line</a:t>
            </a:r>
            <a:endParaRPr lang="es-ES" sz="105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4797152"/>
            <a:ext cx="1512168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BBC – Brigada de Blanqueo de Capitales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79712" y="4797152"/>
            <a:ext cx="1584176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BIBE –  Brigada del Banco de España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779912" y="4797152"/>
            <a:ext cx="1584176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BDE – Brigada de Delincuencia Económica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0112" y="4797152"/>
            <a:ext cx="1440160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BIF – Brigada de Inteligencia Financiera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236296" y="4797152"/>
            <a:ext cx="1584176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Brigada adscrita a la Fiscalía Anti - corrupción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051720" y="5589240"/>
            <a:ext cx="1440160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FFIN – Sección de Fraudes Financieros</a:t>
            </a:r>
            <a:endParaRPr lang="es-ES" sz="1050" dirty="0">
              <a:latin typeface="Candara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779912" y="5589240"/>
            <a:ext cx="1512168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solidFill>
                  <a:srgbClr val="FF0000"/>
                </a:solidFill>
                <a:latin typeface="Candara" pitchFamily="34" charset="0"/>
              </a:rPr>
              <a:t>MPA –  Sección de Medios de Pago</a:t>
            </a:r>
            <a:endParaRPr lang="es-ES" sz="105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580112" y="5589240"/>
            <a:ext cx="1440160" cy="415498"/>
          </a:xfrm>
          <a:prstGeom prst="rect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latin typeface="Candara" pitchFamily="34" charset="0"/>
              </a:rPr>
              <a:t>SS–  Sección de Seguridad Social</a:t>
            </a:r>
            <a:endParaRPr lang="es-ES" sz="1050" dirty="0">
              <a:latin typeface="Candara" pitchFamily="34" charset="0"/>
            </a:endParaRPr>
          </a:p>
        </p:txBody>
      </p:sp>
      <p:cxnSp>
        <p:nvCxnSpPr>
          <p:cNvPr id="25" name="24 Conector recto"/>
          <p:cNvCxnSpPr>
            <a:stCxn id="5" idx="2"/>
            <a:endCxn id="11" idx="0"/>
          </p:cNvCxnSpPr>
          <p:nvPr/>
        </p:nvCxnSpPr>
        <p:spPr>
          <a:xfrm>
            <a:off x="1079612" y="3501008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>
            <a:stCxn id="7" idx="2"/>
            <a:endCxn id="12" idx="0"/>
          </p:cNvCxnSpPr>
          <p:nvPr/>
        </p:nvCxnSpPr>
        <p:spPr>
          <a:xfrm>
            <a:off x="2807804" y="3501008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9" idx="2"/>
            <a:endCxn id="14" idx="0"/>
          </p:cNvCxnSpPr>
          <p:nvPr/>
        </p:nvCxnSpPr>
        <p:spPr>
          <a:xfrm>
            <a:off x="6264188" y="3501008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>
            <a:stCxn id="10" idx="2"/>
            <a:endCxn id="13" idx="0"/>
          </p:cNvCxnSpPr>
          <p:nvPr/>
        </p:nvCxnSpPr>
        <p:spPr>
          <a:xfrm>
            <a:off x="7992380" y="3501008"/>
            <a:ext cx="0" cy="1078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20" idx="0"/>
            <a:endCxn id="16" idx="0"/>
          </p:cNvCxnSpPr>
          <p:nvPr/>
        </p:nvCxnSpPr>
        <p:spPr>
          <a:xfrm rot="16200000" flipV="1">
            <a:off x="4553998" y="1322766"/>
            <a:ext cx="12700" cy="6948772"/>
          </a:xfrm>
          <a:prstGeom prst="bentConnector3">
            <a:avLst>
              <a:gd name="adj1" fmla="val 180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17" idx="0"/>
            <a:endCxn id="20" idx="0"/>
          </p:cNvCxnSpPr>
          <p:nvPr/>
        </p:nvCxnSpPr>
        <p:spPr>
          <a:xfrm rot="5400000" flipH="1" flipV="1">
            <a:off x="5400092" y="2168860"/>
            <a:ext cx="12700" cy="5256584"/>
          </a:xfrm>
          <a:prstGeom prst="bentConnector3">
            <a:avLst>
              <a:gd name="adj1" fmla="val 180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angular"/>
          <p:cNvCxnSpPr>
            <a:stCxn id="21" idx="0"/>
            <a:endCxn id="23" idx="0"/>
          </p:cNvCxnSpPr>
          <p:nvPr/>
        </p:nvCxnSpPr>
        <p:spPr>
          <a:xfrm rot="5400000" flipH="1" flipV="1">
            <a:off x="4535996" y="3825044"/>
            <a:ext cx="12700" cy="3528392"/>
          </a:xfrm>
          <a:prstGeom prst="bentConnector3">
            <a:avLst>
              <a:gd name="adj1" fmla="val 180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j-worldnews.com/spain/images/stories/jefatu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1009650" cy="1019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http://www.santos-catolicos.com/drogas-y-drogadiccion/dro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628800"/>
            <a:ext cx="792088" cy="7984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0" name="Picture 6" descr="http://us.cdn3.123rf.com/168nwm/radiantskies/radiantskies1212/radiantskies121201771/16719985-nube-palabra-abstracta-para-el-crimen-organizado-con-las-etiquetas-y-ta-rminos-relacionad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204864"/>
            <a:ext cx="864096" cy="7920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2" name="Picture 8" descr="http://www.altonivel.com.mx/assets/images/Actualidad/especiales/140911_paquete_econom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844824"/>
            <a:ext cx="1368152" cy="10261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4" name="Picture 10" descr="http://raphaelfraga.files.wordpress.com/2009/08/o-que-e-bit-e-by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844824"/>
            <a:ext cx="1152128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6" name="Picture 12" descr="http://www.colonbuenosaires.com.ar/semanariocolondoce/cgi-bin/hoy/archivo/2011/inseguridad_asesinato-21071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2276872"/>
            <a:ext cx="1016252" cy="757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38" name="Picture 14" descr="http://www.lasprovincias.es/noticias/201205/03/Media/poligonos--390x1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1772816"/>
            <a:ext cx="1368152" cy="6314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9" name="11 CuadroTexto"/>
          <p:cNvSpPr txBox="1">
            <a:spLocks noChangeArrowheads="1"/>
          </p:cNvSpPr>
          <p:nvPr/>
        </p:nvSpPr>
        <p:spPr bwMode="auto">
          <a:xfrm>
            <a:off x="3635896" y="6093296"/>
            <a:ext cx="1800919" cy="55399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dirty="0" err="1">
                <a:solidFill>
                  <a:srgbClr val="000000"/>
                </a:solidFill>
                <a:latin typeface="Candara" pitchFamily="34" charset="0"/>
              </a:rPr>
              <a:t>Skimming</a:t>
            </a:r>
            <a:endParaRPr lang="es-ES" sz="1000" dirty="0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es-ES" sz="1000" dirty="0" err="1">
                <a:solidFill>
                  <a:srgbClr val="000000"/>
                </a:solidFill>
                <a:latin typeface="Candara" pitchFamily="34" charset="0"/>
              </a:rPr>
              <a:t>Carding</a:t>
            </a:r>
            <a:endParaRPr lang="es-ES" sz="1000" dirty="0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es-ES" sz="1000" dirty="0" err="1" smtClean="0">
                <a:solidFill>
                  <a:srgbClr val="000000"/>
                </a:solidFill>
                <a:latin typeface="Candara" pitchFamily="34" charset="0"/>
              </a:rPr>
              <a:t>Prresencia</a:t>
            </a:r>
            <a:r>
              <a:rPr lang="es-ES" sz="1000" dirty="0" smtClean="0">
                <a:solidFill>
                  <a:srgbClr val="000000"/>
                </a:solidFill>
                <a:latin typeface="Candara" pitchFamily="34" charset="0"/>
              </a:rPr>
              <a:t> Física de la Tarjeta</a:t>
            </a:r>
            <a:endParaRPr lang="es-ES" sz="1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59" name="11 CuadroTexto"/>
          <p:cNvSpPr txBox="1">
            <a:spLocks noChangeArrowheads="1"/>
          </p:cNvSpPr>
          <p:nvPr/>
        </p:nvSpPr>
        <p:spPr bwMode="auto">
          <a:xfrm>
            <a:off x="7308304" y="5949280"/>
            <a:ext cx="1512888" cy="7143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000" dirty="0" smtClean="0">
                <a:solidFill>
                  <a:srgbClr val="000000"/>
                </a:solidFill>
                <a:latin typeface="Candara" pitchFamily="34" charset="0"/>
              </a:rPr>
              <a:t>Estafa informática</a:t>
            </a:r>
            <a:endParaRPr lang="es-ES" sz="1000" dirty="0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es-ES" sz="1000" dirty="0" err="1">
                <a:solidFill>
                  <a:srgbClr val="000000"/>
                </a:solidFill>
                <a:latin typeface="Candara" pitchFamily="34" charset="0"/>
              </a:rPr>
              <a:t>Phishing</a:t>
            </a:r>
            <a:r>
              <a:rPr lang="es-ES" sz="1000" dirty="0">
                <a:solidFill>
                  <a:srgbClr val="000000"/>
                </a:solidFill>
                <a:latin typeface="Candara" pitchFamily="34" charset="0"/>
              </a:rPr>
              <a:t> - </a:t>
            </a:r>
            <a:r>
              <a:rPr lang="es-ES" sz="1000" dirty="0" err="1">
                <a:solidFill>
                  <a:srgbClr val="000000"/>
                </a:solidFill>
                <a:latin typeface="Candara" pitchFamily="34" charset="0"/>
              </a:rPr>
              <a:t>Pharming</a:t>
            </a:r>
            <a:endParaRPr lang="es-ES" sz="1000" dirty="0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es-ES" sz="1000" dirty="0" err="1">
                <a:solidFill>
                  <a:srgbClr val="000000"/>
                </a:solidFill>
                <a:latin typeface="Candara" pitchFamily="34" charset="0"/>
              </a:rPr>
              <a:t>Carding</a:t>
            </a:r>
            <a:endParaRPr lang="es-ES" sz="1000" dirty="0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es-ES" sz="1000" dirty="0" smtClean="0">
                <a:solidFill>
                  <a:srgbClr val="000000"/>
                </a:solidFill>
                <a:latin typeface="Candara" pitchFamily="34" charset="0"/>
              </a:rPr>
              <a:t>Tarjeta No Presente CNP</a:t>
            </a:r>
            <a:endParaRPr lang="es-ES" sz="1000" dirty="0">
              <a:solidFill>
                <a:srgbClr val="000000"/>
              </a:solidFill>
              <a:latin typeface="Candara" pitchFamily="34" charset="0"/>
            </a:endParaRPr>
          </a:p>
        </p:txBody>
      </p:sp>
      <p:cxnSp>
        <p:nvCxnSpPr>
          <p:cNvPr id="65" name="64 Conector angular"/>
          <p:cNvCxnSpPr>
            <a:stCxn id="14" idx="3"/>
            <a:endCxn id="59" idx="1"/>
          </p:cNvCxnSpPr>
          <p:nvPr/>
        </p:nvCxnSpPr>
        <p:spPr>
          <a:xfrm>
            <a:off x="6948264" y="4086364"/>
            <a:ext cx="360040" cy="222010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3608" y="1340768"/>
            <a:ext cx="7920880" cy="5078313"/>
          </a:xfrm>
          <a:prstGeom prst="rect">
            <a:avLst/>
          </a:prstGeom>
          <a:solidFill>
            <a:srgbClr val="00206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SECCIÓN ESPECIALIZADA EN LA INVESTIGACIÓN DE CUALQUIER TIPO DE ACTIVIDAD ILÍCITA RELACIONADA CON LOS </a:t>
            </a: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MEDIOS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INTERNACIONALES DE PAGO DISTINTOS DEL DINERO EN EFECTIVO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  </a:t>
            </a:r>
          </a:p>
          <a:p>
            <a:pPr algn="ctr" eaLnBrk="0" hangingPunct="0">
              <a:spcBef>
                <a:spcPts val="0"/>
              </a:spcBef>
            </a:pPr>
            <a:endParaRPr lang="es-E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TARJETAS </a:t>
            </a:r>
            <a:r>
              <a:rPr lang="es-E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BANCARIAS Y TRAVEL </a:t>
            </a: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CHEQUES</a:t>
            </a:r>
          </a:p>
          <a:p>
            <a:pPr algn="ctr" eaLnBrk="0" hangingPunct="0">
              <a:spcBef>
                <a:spcPts val="0"/>
              </a:spcBef>
            </a:pPr>
            <a:endParaRPr lang="es-E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.- INVESTIGACIONES SOBRE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FRAUDE </a:t>
            </a:r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FÍSICO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 TARJETAS: </a:t>
            </a:r>
          </a:p>
          <a:p>
            <a:pPr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CALIDAD VS CANTIDAD  </a:t>
            </a:r>
          </a:p>
          <a:p>
            <a:pPr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OPERACIÓN VOLGA – OPERACIÓN TRUCK</a:t>
            </a:r>
          </a:p>
          <a:p>
            <a:pPr lvl="1" algn="ctr" eaLnBrk="0" hangingPunct="0">
              <a:spcBef>
                <a:spcPts val="0"/>
              </a:spcBef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.- COORDINACIÓN NACIONAL DE INVESTIGACIONES: </a:t>
            </a:r>
          </a:p>
          <a:p>
            <a:pPr lvl="1"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OPERACIÓN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MANDARINA </a:t>
            </a:r>
          </a:p>
          <a:p>
            <a:pPr lvl="1" algn="ctr" eaLnBrk="0" hangingPunct="0">
              <a:spcBef>
                <a:spcPts val="0"/>
              </a:spcBef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.- COLABORACIÓN EN INVESTIGACIONES CON POLICÍAS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EXTRANJERAS:</a:t>
            </a:r>
          </a:p>
          <a:p>
            <a:pPr lvl="1"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OPERACIÓN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GOLD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– OPERACIÓN STORM-PANDORA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 algn="ctr" eaLnBrk="0" hangingPunct="0">
              <a:spcBef>
                <a:spcPts val="0"/>
              </a:spcBef>
            </a:pPr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lvl="1"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4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.- REPRESENTACIÓN A NIVEL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INTERNACIONAL:</a:t>
            </a:r>
          </a:p>
          <a:p>
            <a:pPr lvl="1" algn="ctr" eaLnBrk="0" hangingPunct="0">
              <a:spcBef>
                <a:spcPts val="0"/>
              </a:spcBef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INTERPOL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EUROPOL, EUROJUST, COMISIÓN EUROPEA…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43808" y="260648"/>
            <a:ext cx="3527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1. </a:t>
            </a:r>
            <a:r>
              <a:rPr lang="es-ES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Introduction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7584" y="332656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2. Modalidades Delictivas: Tipologías del Fraude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31640" y="980728"/>
            <a:ext cx="2519362" cy="349250"/>
          </a:xfrm>
          <a:prstGeom prst="rect">
            <a:avLst/>
          </a:prstGeom>
          <a:solidFill>
            <a:srgbClr val="002060"/>
          </a:solidFill>
          <a:ln w="12700" cap="sq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 dirty="0" smtClean="0">
                <a:solidFill>
                  <a:schemeClr val="bg1"/>
                </a:solidFill>
                <a:latin typeface="Candara" pitchFamily="34" charset="0"/>
              </a:rPr>
              <a:t>ACCIONES TIPICAS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47118" y="2420888"/>
            <a:ext cx="1655762" cy="349250"/>
          </a:xfrm>
          <a:prstGeom prst="rect">
            <a:avLst/>
          </a:prstGeom>
          <a:solidFill>
            <a:srgbClr val="00206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 dirty="0" smtClean="0">
                <a:solidFill>
                  <a:schemeClr val="bg1"/>
                </a:solidFill>
                <a:latin typeface="Candara" pitchFamily="34" charset="0"/>
              </a:rPr>
              <a:t>GENUINA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19106" y="2370366"/>
            <a:ext cx="1657350" cy="338554"/>
          </a:xfrm>
          <a:prstGeom prst="rect">
            <a:avLst/>
          </a:prstGeom>
          <a:solidFill>
            <a:srgbClr val="00206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600" b="1" dirty="0" smtClean="0">
                <a:solidFill>
                  <a:schemeClr val="bg1"/>
                </a:solidFill>
                <a:latin typeface="Candara" pitchFamily="34" charset="0"/>
              </a:rPr>
              <a:t>FALSIFICADA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5724545"/>
            <a:ext cx="2015306" cy="584775"/>
          </a:xfrm>
          <a:prstGeom prst="rect">
            <a:avLst/>
          </a:prstGeom>
          <a:solidFill>
            <a:srgbClr val="00206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s-ES_tradnl" sz="1600" b="1" dirty="0" smtClean="0">
                <a:solidFill>
                  <a:schemeClr val="bg1"/>
                </a:solidFill>
                <a:latin typeface="Candara" pitchFamily="34" charset="0"/>
              </a:rPr>
              <a:t>Robo con Fuerza</a:t>
            </a:r>
          </a:p>
          <a:p>
            <a:pPr algn="ctr" eaLnBrk="0" hangingPunct="0">
              <a:spcBef>
                <a:spcPts val="0"/>
              </a:spcBef>
            </a:pPr>
            <a:r>
              <a:rPr lang="es-ES_tradnl" sz="1600" b="1" dirty="0" smtClean="0">
                <a:solidFill>
                  <a:srgbClr val="FFC000"/>
                </a:solidFill>
                <a:latin typeface="Candara" pitchFamily="34" charset="0"/>
              </a:rPr>
              <a:t>(237 </a:t>
            </a:r>
            <a:r>
              <a:rPr lang="es-ES_tradnl" sz="1600" b="1" dirty="0">
                <a:solidFill>
                  <a:srgbClr val="FFC000"/>
                </a:solidFill>
                <a:latin typeface="Candara" pitchFamily="34" charset="0"/>
              </a:rPr>
              <a:t>– 239 CP)</a:t>
            </a:r>
            <a:endParaRPr lang="es-ES" sz="16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52117" y="5724545"/>
            <a:ext cx="1440161" cy="584775"/>
          </a:xfrm>
          <a:prstGeom prst="rect">
            <a:avLst/>
          </a:prstGeom>
          <a:solidFill>
            <a:srgbClr val="00206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 dirty="0" smtClean="0">
                <a:solidFill>
                  <a:schemeClr val="bg1"/>
                </a:solidFill>
                <a:latin typeface="Candara" pitchFamily="34" charset="0"/>
              </a:rPr>
              <a:t>Estafa </a:t>
            </a:r>
          </a:p>
          <a:p>
            <a:pPr algn="ctr" eaLnBrk="0" hangingPunct="0">
              <a:spcBef>
                <a:spcPts val="0"/>
              </a:spcBef>
            </a:pPr>
            <a:r>
              <a:rPr lang="es-ES_tradnl" sz="1600" b="1" dirty="0" smtClean="0">
                <a:solidFill>
                  <a:srgbClr val="FFC000"/>
                </a:solidFill>
                <a:latin typeface="Candara" pitchFamily="34" charset="0"/>
              </a:rPr>
              <a:t>(248.2 </a:t>
            </a:r>
            <a:r>
              <a:rPr lang="es-ES_tradnl" sz="1600" b="1" dirty="0">
                <a:solidFill>
                  <a:srgbClr val="FFC000"/>
                </a:solidFill>
                <a:latin typeface="Candara" pitchFamily="34" charset="0"/>
              </a:rPr>
              <a:t>c) CP)</a:t>
            </a:r>
            <a:endParaRPr lang="es-ES" sz="16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60009" y="5724545"/>
            <a:ext cx="2376487" cy="584775"/>
          </a:xfrm>
          <a:prstGeom prst="rect">
            <a:avLst/>
          </a:prstGeom>
          <a:solidFill>
            <a:srgbClr val="00206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s-ES_tradnl" sz="1600" b="1" dirty="0" smtClean="0">
                <a:solidFill>
                  <a:schemeClr val="bg1"/>
                </a:solidFill>
                <a:latin typeface="Candara" pitchFamily="34" charset="0"/>
              </a:rPr>
              <a:t>Falsificación de Tarjetas</a:t>
            </a:r>
          </a:p>
          <a:p>
            <a:pPr algn="ctr" eaLnBrk="0" hangingPunct="0">
              <a:spcBef>
                <a:spcPts val="0"/>
              </a:spcBef>
            </a:pPr>
            <a:r>
              <a:rPr lang="es-ES_tradnl" sz="1600" b="1" dirty="0" smtClean="0">
                <a:solidFill>
                  <a:srgbClr val="FFC000"/>
                </a:solidFill>
                <a:latin typeface="Candara" pitchFamily="34" charset="0"/>
              </a:rPr>
              <a:t>(399 </a:t>
            </a:r>
            <a:r>
              <a:rPr lang="es-ES_tradnl" sz="1600" b="1" dirty="0">
                <a:solidFill>
                  <a:srgbClr val="FFC000"/>
                </a:solidFill>
                <a:latin typeface="Candara" pitchFamily="34" charset="0"/>
              </a:rPr>
              <a:t>bis CP)</a:t>
            </a:r>
            <a:endParaRPr lang="es-ES" sz="16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cxnSp>
        <p:nvCxnSpPr>
          <p:cNvPr id="11" name="AutoShape 12"/>
          <p:cNvCxnSpPr>
            <a:cxnSpLocks noChangeShapeType="1"/>
            <a:stCxn id="6" idx="2"/>
            <a:endCxn id="26" idx="0"/>
          </p:cNvCxnSpPr>
          <p:nvPr/>
        </p:nvCxnSpPr>
        <p:spPr bwMode="auto">
          <a:xfrm rot="5400000">
            <a:off x="1631901" y="2613894"/>
            <a:ext cx="586854" cy="89934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cxnSp>
        <p:nvCxnSpPr>
          <p:cNvPr id="12" name="AutoShape 13"/>
          <p:cNvCxnSpPr>
            <a:cxnSpLocks noChangeShapeType="1"/>
            <a:stCxn id="6" idx="2"/>
            <a:endCxn id="21" idx="0"/>
          </p:cNvCxnSpPr>
          <p:nvPr/>
        </p:nvCxnSpPr>
        <p:spPr bwMode="auto">
          <a:xfrm rot="16200000" flipH="1">
            <a:off x="2549711" y="2595426"/>
            <a:ext cx="587425" cy="93684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cxnSp>
        <p:nvCxnSpPr>
          <p:cNvPr id="13" name="AutoShape 15"/>
          <p:cNvCxnSpPr>
            <a:cxnSpLocks noChangeShapeType="1"/>
            <a:stCxn id="26" idx="2"/>
            <a:endCxn id="8" idx="0"/>
          </p:cNvCxnSpPr>
          <p:nvPr/>
        </p:nvCxnSpPr>
        <p:spPr bwMode="auto">
          <a:xfrm rot="5400000">
            <a:off x="1040534" y="5289423"/>
            <a:ext cx="869786" cy="45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cxnSp>
        <p:nvCxnSpPr>
          <p:cNvPr id="14" name="AutoShape 16"/>
          <p:cNvCxnSpPr>
            <a:cxnSpLocks noChangeShapeType="1"/>
            <a:stCxn id="21" idx="2"/>
            <a:endCxn id="9" idx="1"/>
          </p:cNvCxnSpPr>
          <p:nvPr/>
        </p:nvCxnSpPr>
        <p:spPr bwMode="auto">
          <a:xfrm rot="16200000" flipH="1">
            <a:off x="3043666" y="5208481"/>
            <a:ext cx="1076633" cy="54027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cxnSp>
        <p:nvCxnSpPr>
          <p:cNvPr id="15" name="AutoShape 17"/>
          <p:cNvCxnSpPr>
            <a:cxnSpLocks noChangeShapeType="1"/>
            <a:stCxn id="22" idx="2"/>
            <a:endCxn id="9" idx="3"/>
          </p:cNvCxnSpPr>
          <p:nvPr/>
        </p:nvCxnSpPr>
        <p:spPr bwMode="auto">
          <a:xfrm rot="5400000">
            <a:off x="4967121" y="5259107"/>
            <a:ext cx="1082983" cy="432668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cxnSp>
        <p:nvCxnSpPr>
          <p:cNvPr id="16" name="AutoShape 18"/>
          <p:cNvCxnSpPr>
            <a:cxnSpLocks noChangeShapeType="1"/>
            <a:stCxn id="7" idx="2"/>
            <a:endCxn id="10" idx="0"/>
          </p:cNvCxnSpPr>
          <p:nvPr/>
        </p:nvCxnSpPr>
        <p:spPr bwMode="auto">
          <a:xfrm>
            <a:off x="7847781" y="2708920"/>
            <a:ext cx="472" cy="30156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</p:cxnSp>
      <p:cxnSp>
        <p:nvCxnSpPr>
          <p:cNvPr id="17" name="AutoShape 21"/>
          <p:cNvCxnSpPr>
            <a:cxnSpLocks noChangeShapeType="1"/>
            <a:stCxn id="19" idx="1"/>
            <a:endCxn id="6" idx="0"/>
          </p:cNvCxnSpPr>
          <p:nvPr/>
        </p:nvCxnSpPr>
        <p:spPr bwMode="auto">
          <a:xfrm rot="10800000" flipV="1">
            <a:off x="2375000" y="1638190"/>
            <a:ext cx="1837159" cy="782697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cxnSp>
        <p:nvCxnSpPr>
          <p:cNvPr id="18" name="AutoShape 22"/>
          <p:cNvCxnSpPr>
            <a:cxnSpLocks noChangeShapeType="1"/>
            <a:stCxn id="19" idx="3"/>
            <a:endCxn id="7" idx="0"/>
          </p:cNvCxnSpPr>
          <p:nvPr/>
        </p:nvCxnSpPr>
        <p:spPr bwMode="auto">
          <a:xfrm>
            <a:off x="5652268" y="1638191"/>
            <a:ext cx="2195513" cy="7321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pic>
        <p:nvPicPr>
          <p:cNvPr id="19" name="Picture 25" descr="tarjetas%20credi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58" y="1052736"/>
            <a:ext cx="1440110" cy="11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MC90030761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89363"/>
            <a:ext cx="1830387" cy="1082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4" descr="carro%20comp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966" y="3357563"/>
            <a:ext cx="165576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8" descr="C%C3%B3mo-comprar-por-internet-de-manera-m%C3%A1s-confiable-300x2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446" y="3357563"/>
            <a:ext cx="21590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AutoShape 21"/>
          <p:cNvCxnSpPr>
            <a:cxnSpLocks noChangeShapeType="1"/>
            <a:stCxn id="19" idx="2"/>
            <a:endCxn id="24" idx="0"/>
          </p:cNvCxnSpPr>
          <p:nvPr/>
        </p:nvCxnSpPr>
        <p:spPr bwMode="auto">
          <a:xfrm rot="16200000" flipH="1">
            <a:off x="4725592" y="2430266"/>
            <a:ext cx="413266" cy="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stealth" w="lg" len="lg"/>
          </a:ln>
        </p:spPr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140150" y="2636912"/>
            <a:ext cx="1584176" cy="349250"/>
          </a:xfrm>
          <a:prstGeom prst="rect">
            <a:avLst/>
          </a:prstGeom>
          <a:solidFill>
            <a:srgbClr val="00206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 dirty="0" smtClean="0">
                <a:solidFill>
                  <a:schemeClr val="bg1"/>
                </a:solidFill>
                <a:latin typeface="Candara" pitchFamily="34" charset="0"/>
              </a:rPr>
              <a:t>CNP</a:t>
            </a:r>
            <a:endParaRPr lang="es-ES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25" name="AutoShape 17"/>
          <p:cNvCxnSpPr>
            <a:cxnSpLocks noChangeShapeType="1"/>
            <a:stCxn id="24" idx="2"/>
            <a:endCxn id="22" idx="0"/>
          </p:cNvCxnSpPr>
          <p:nvPr/>
        </p:nvCxnSpPr>
        <p:spPr bwMode="auto">
          <a:xfrm rot="16200000" flipH="1">
            <a:off x="5142892" y="2775508"/>
            <a:ext cx="371401" cy="79270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 type="none" w="med" len="med"/>
          </a:ln>
        </p:spPr>
      </p:cxnSp>
      <p:pic>
        <p:nvPicPr>
          <p:cNvPr id="26" name="Picture 2" descr="http://images.clipartlogo.com/files/ss/original/773/77368030/automated-teller-machine-sig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6992"/>
            <a:ext cx="1728192" cy="1497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 redondeado"/>
          <p:cNvSpPr/>
          <p:nvPr/>
        </p:nvSpPr>
        <p:spPr>
          <a:xfrm>
            <a:off x="611560" y="1988840"/>
            <a:ext cx="446449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Rectángulo redondeado"/>
          <p:cNvSpPr/>
          <p:nvPr/>
        </p:nvSpPr>
        <p:spPr>
          <a:xfrm>
            <a:off x="3995936" y="4293096"/>
            <a:ext cx="496855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Rectángulo redondeado"/>
          <p:cNvSpPr/>
          <p:nvPr/>
        </p:nvSpPr>
        <p:spPr>
          <a:xfrm>
            <a:off x="5292080" y="1988840"/>
            <a:ext cx="352839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2" cstate="print"/>
          <a:srcRect l="18306" t="32872" r="26775" b="21936"/>
          <a:stretch>
            <a:fillRect/>
          </a:stretch>
        </p:blipFill>
        <p:spPr bwMode="auto">
          <a:xfrm>
            <a:off x="611138" y="4437063"/>
            <a:ext cx="2952750" cy="1822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124472" y="3141935"/>
            <a:ext cx="1295400" cy="307777"/>
          </a:xfrm>
          <a:prstGeom prst="rect">
            <a:avLst/>
          </a:prstGeom>
          <a:solidFill>
            <a:srgbClr val="00206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" sz="1400" b="1" i="1" dirty="0">
                <a:solidFill>
                  <a:schemeClr val="bg1"/>
                </a:solidFill>
                <a:latin typeface="Candara" pitchFamily="34" charset="0"/>
              </a:rPr>
              <a:t>ALTERACIÓN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83768" y="4509120"/>
            <a:ext cx="882650" cy="307777"/>
          </a:xfrm>
          <a:prstGeom prst="rect">
            <a:avLst/>
          </a:prstGeom>
          <a:solidFill>
            <a:srgbClr val="002060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" sz="1400" b="1" i="1" dirty="0">
                <a:solidFill>
                  <a:schemeClr val="bg1"/>
                </a:solidFill>
                <a:latin typeface="Candara" pitchFamily="34" charset="0"/>
              </a:rPr>
              <a:t>COPIA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884317" y="4437112"/>
            <a:ext cx="1423987" cy="307777"/>
          </a:xfrm>
          <a:prstGeom prst="rect">
            <a:avLst/>
          </a:prstGeom>
          <a:solidFill>
            <a:srgbClr val="002060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" sz="1400" b="1" i="1" dirty="0">
                <a:solidFill>
                  <a:schemeClr val="bg1"/>
                </a:solidFill>
                <a:latin typeface="Candara" pitchFamily="34" charset="0"/>
              </a:rPr>
              <a:t>FALSIFICACIÓN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3" cstate="print"/>
          <a:srcRect r="4980" b="11989"/>
          <a:stretch>
            <a:fillRect/>
          </a:stretch>
        </p:blipFill>
        <p:spPr bwMode="auto">
          <a:xfrm>
            <a:off x="683568" y="2780928"/>
            <a:ext cx="1368152" cy="936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 cstate="print"/>
          <a:srcRect r="4825" b="5015"/>
          <a:stretch>
            <a:fillRect/>
          </a:stretch>
        </p:blipFill>
        <p:spPr bwMode="auto">
          <a:xfrm>
            <a:off x="3439790" y="2782143"/>
            <a:ext cx="1420242" cy="9348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31" name="AutoShape 11"/>
          <p:cNvCxnSpPr>
            <a:cxnSpLocks noChangeShapeType="1"/>
          </p:cNvCxnSpPr>
          <p:nvPr/>
        </p:nvCxnSpPr>
        <p:spPr bwMode="auto">
          <a:xfrm rot="5400000" flipV="1">
            <a:off x="2777009" y="1373237"/>
            <a:ext cx="55562" cy="2762250"/>
          </a:xfrm>
          <a:prstGeom prst="bentConnector3">
            <a:avLst>
              <a:gd name="adj1" fmla="val -411431"/>
            </a:avLst>
          </a:prstGeom>
          <a:noFill/>
          <a:ln w="38100">
            <a:solidFill>
              <a:schemeClr val="bg1"/>
            </a:solidFill>
            <a:miter lim="800000"/>
            <a:headEnd/>
            <a:tailEnd type="stealth" w="med" len="med"/>
          </a:ln>
          <a:effectLst/>
        </p:spPr>
      </p:cxn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365" y="2132856"/>
            <a:ext cx="1296988" cy="8588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420888"/>
            <a:ext cx="1152525" cy="765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284984"/>
            <a:ext cx="871136" cy="6021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cxnSp>
        <p:nvCxnSpPr>
          <p:cNvPr id="36" name="AutoShape 16"/>
          <p:cNvCxnSpPr>
            <a:cxnSpLocks noChangeShapeType="1"/>
            <a:stCxn id="33" idx="2"/>
            <a:endCxn id="35" idx="1"/>
          </p:cNvCxnSpPr>
          <p:nvPr/>
        </p:nvCxnSpPr>
        <p:spPr bwMode="auto">
          <a:xfrm rot="16200000" flipH="1">
            <a:off x="6208315" y="2990106"/>
            <a:ext cx="399976" cy="791889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stealth" w="med" len="med"/>
          </a:ln>
          <a:effectLst/>
        </p:spPr>
      </p:cxnSp>
      <p:cxnSp>
        <p:nvCxnSpPr>
          <p:cNvPr id="37" name="AutoShape 17"/>
          <p:cNvCxnSpPr>
            <a:cxnSpLocks noChangeShapeType="1"/>
            <a:stCxn id="35" idx="3"/>
            <a:endCxn id="44" idx="2"/>
          </p:cNvCxnSpPr>
          <p:nvPr/>
        </p:nvCxnSpPr>
        <p:spPr bwMode="auto">
          <a:xfrm flipV="1">
            <a:off x="7675384" y="3284985"/>
            <a:ext cx="605028" cy="301054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stealth" w="med" len="med"/>
          </a:ln>
          <a:effectLst/>
        </p:spPr>
      </p:cxnSp>
      <p:cxnSp>
        <p:nvCxnSpPr>
          <p:cNvPr id="41" name="AutoShape 21"/>
          <p:cNvCxnSpPr>
            <a:cxnSpLocks noChangeShapeType="1"/>
            <a:stCxn id="70" idx="2"/>
            <a:endCxn id="71" idx="0"/>
          </p:cNvCxnSpPr>
          <p:nvPr/>
        </p:nvCxnSpPr>
        <p:spPr bwMode="auto">
          <a:xfrm rot="5400000" flipH="1" flipV="1">
            <a:off x="6017369" y="3855690"/>
            <a:ext cx="888876" cy="3347863"/>
          </a:xfrm>
          <a:prstGeom prst="bentConnector5">
            <a:avLst>
              <a:gd name="adj1" fmla="val -25718"/>
              <a:gd name="adj2" fmla="val 50545"/>
              <a:gd name="adj3" fmla="val 125718"/>
            </a:avLst>
          </a:prstGeom>
          <a:noFill/>
          <a:ln w="38100">
            <a:solidFill>
              <a:schemeClr val="bg1"/>
            </a:solidFill>
            <a:miter lim="800000"/>
            <a:headEnd/>
            <a:tailEnd type="stealth" w="med" len="med"/>
          </a:ln>
          <a:effectLst/>
        </p:spPr>
      </p:cxn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3419872" y="1052736"/>
            <a:ext cx="2519362" cy="349250"/>
          </a:xfrm>
          <a:prstGeom prst="rect">
            <a:avLst/>
          </a:prstGeom>
          <a:solidFill>
            <a:schemeClr val="accent1"/>
          </a:solidFill>
          <a:ln w="12700" cap="sq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600" b="1" dirty="0">
                <a:solidFill>
                  <a:schemeClr val="bg1"/>
                </a:solidFill>
                <a:latin typeface="Candara" pitchFamily="34" charset="0"/>
              </a:rPr>
              <a:t>Artículo 399 bis CP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372200" y="2060848"/>
            <a:ext cx="1577975" cy="307777"/>
          </a:xfrm>
          <a:prstGeom prst="rect">
            <a:avLst/>
          </a:prstGeom>
          <a:solidFill>
            <a:srgbClr val="002060"/>
          </a:solidFill>
          <a:ln w="127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" sz="1400" b="1" i="1" dirty="0">
                <a:solidFill>
                  <a:schemeClr val="bg1"/>
                </a:solidFill>
                <a:latin typeface="Candara" pitchFamily="34" charset="0"/>
              </a:rPr>
              <a:t>REPRODUCCIÓN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27584" y="332656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2. Modalidades Delictivas: Tipologías del Fraude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pic>
        <p:nvPicPr>
          <p:cNvPr id="4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2492896"/>
            <a:ext cx="792088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9"/>
          <p:cNvPicPr>
            <a:picLocks noChangeAspect="1" noChangeArrowheads="1"/>
          </p:cNvPicPr>
          <p:nvPr/>
        </p:nvPicPr>
        <p:blipFill>
          <a:blip r:embed="rId9" cstate="print"/>
          <a:srcRect t="5199" b="18059"/>
          <a:stretch>
            <a:fillRect/>
          </a:stretch>
        </p:blipFill>
        <p:spPr bwMode="auto">
          <a:xfrm>
            <a:off x="4067944" y="4869160"/>
            <a:ext cx="14398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0" descr="tarjetas%20credito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7452320" y="5085184"/>
            <a:ext cx="1366838" cy="1111250"/>
          </a:xfrm>
        </p:spPr>
      </p:pic>
      <p:pic>
        <p:nvPicPr>
          <p:cNvPr id="72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5229200"/>
            <a:ext cx="1368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9270-4450-4B1B-A774-CF20F865AC52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2. </a:t>
            </a:r>
            <a:r>
              <a:rPr lang="es-ES" sz="2800" b="1" i="1" dirty="0" smtClean="0">
                <a:solidFill>
                  <a:schemeClr val="bg1"/>
                </a:solidFill>
                <a:latin typeface="Candara" pitchFamily="34" charset="0"/>
              </a:rPr>
              <a:t>Modalidades Delictivas: Tipologías del Fraude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267744" y="858198"/>
            <a:ext cx="5482952" cy="338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600" b="1" dirty="0" smtClean="0">
                <a:solidFill>
                  <a:schemeClr val="bg1"/>
                </a:solidFill>
                <a:latin typeface="Candara" pitchFamily="34" charset="0"/>
                <a:cs typeface="Times New Roman" pitchFamily="18" charset="0"/>
              </a:rPr>
              <a:t>CRIMEN ORGANIZADO</a:t>
            </a:r>
            <a:endParaRPr lang="es-ES" sz="1600" b="1" dirty="0">
              <a:solidFill>
                <a:schemeClr val="bg1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 l="3191" t="2782" r="2129" b="4021"/>
          <a:stretch>
            <a:fillRect/>
          </a:stretch>
        </p:blipFill>
        <p:spPr bwMode="auto">
          <a:xfrm>
            <a:off x="1187624" y="1196752"/>
            <a:ext cx="7214968" cy="54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7 Rectángulo"/>
          <p:cNvSpPr>
            <a:spLocks noChangeArrowheads="1"/>
          </p:cNvSpPr>
          <p:nvPr/>
        </p:nvSpPr>
        <p:spPr bwMode="auto">
          <a:xfrm>
            <a:off x="2987824" y="5733256"/>
            <a:ext cx="1512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Terrorismo</a:t>
            </a:r>
            <a:endParaRPr lang="es-ES_tradnl" sz="1400" b="1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403648" y="1412776"/>
            <a:ext cx="2760662" cy="385763"/>
          </a:xfrm>
          <a:prstGeom prst="rect">
            <a:avLst/>
          </a:prstGeom>
          <a:noFill/>
          <a:ln w="19050" cap="sq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rgbClr val="0000FF"/>
                </a:solidFill>
                <a:latin typeface="Bookman Old Style" pitchFamily="18" charset="0"/>
              </a:rPr>
              <a:t>CRIMINAL NETWORK</a:t>
            </a:r>
          </a:p>
        </p:txBody>
      </p:sp>
      <p:sp>
        <p:nvSpPr>
          <p:cNvPr id="33" name="30 Rectángulo"/>
          <p:cNvSpPr>
            <a:spLocks noChangeArrowheads="1"/>
          </p:cNvSpPr>
          <p:nvPr/>
        </p:nvSpPr>
        <p:spPr bwMode="auto">
          <a:xfrm>
            <a:off x="1115616" y="3284984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Tráfico de Drogas</a:t>
            </a:r>
            <a:endParaRPr lang="es-ES" sz="1400" b="1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4" name="31 Rectángulo"/>
          <p:cNvSpPr>
            <a:spLocks noChangeArrowheads="1"/>
          </p:cNvSpPr>
          <p:nvPr/>
        </p:nvSpPr>
        <p:spPr bwMode="auto">
          <a:xfrm>
            <a:off x="5220072" y="5949280"/>
            <a:ext cx="1506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Tráfico Ilícito de Vehículos</a:t>
            </a:r>
            <a:endParaRPr lang="es-ES" sz="1400" b="1" dirty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5" name="32 Rectángulo"/>
          <p:cNvSpPr>
            <a:spLocks noChangeArrowheads="1"/>
          </p:cNvSpPr>
          <p:nvPr/>
        </p:nvSpPr>
        <p:spPr bwMode="auto">
          <a:xfrm>
            <a:off x="6876256" y="4437112"/>
            <a:ext cx="1455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Falsedad documental</a:t>
            </a:r>
            <a:endParaRPr lang="es-ES" sz="1400" dirty="0"/>
          </a:p>
        </p:txBody>
      </p:sp>
      <p:sp>
        <p:nvSpPr>
          <p:cNvPr id="36" name="33 Rectángulo"/>
          <p:cNvSpPr>
            <a:spLocks noChangeArrowheads="1"/>
          </p:cNvSpPr>
          <p:nvPr/>
        </p:nvSpPr>
        <p:spPr bwMode="auto">
          <a:xfrm>
            <a:off x="1259632" y="5373216"/>
            <a:ext cx="148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Blanqueo de Capitales</a:t>
            </a:r>
            <a:endParaRPr lang="es-ES" sz="1400" dirty="0"/>
          </a:p>
        </p:txBody>
      </p:sp>
      <p:sp>
        <p:nvSpPr>
          <p:cNvPr id="37" name="34 Rectángulo"/>
          <p:cNvSpPr>
            <a:spLocks noChangeArrowheads="1"/>
          </p:cNvSpPr>
          <p:nvPr/>
        </p:nvSpPr>
        <p:spPr bwMode="auto">
          <a:xfrm>
            <a:off x="5580112" y="1340768"/>
            <a:ext cx="1584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Falsificación de Tarjetas</a:t>
            </a:r>
            <a:endParaRPr lang="es-ES" sz="1400" dirty="0"/>
          </a:p>
        </p:txBody>
      </p:sp>
      <p:pic>
        <p:nvPicPr>
          <p:cNvPr id="38" name="Picture 2" descr="http://empleo.granada.org/web/images/financi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44824"/>
            <a:ext cx="24717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992</Words>
  <Application>Microsoft Office PowerPoint</Application>
  <PresentationFormat>Presentación en pantalla (4:3)</PresentationFormat>
  <Paragraphs>208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PTCGPJ</dc:creator>
  <cp:lastModifiedBy>Luffi</cp:lastModifiedBy>
  <cp:revision>29</cp:revision>
  <dcterms:modified xsi:type="dcterms:W3CDTF">2016-10-27T14:30:01Z</dcterms:modified>
</cp:coreProperties>
</file>