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84" r:id="rId8"/>
    <p:sldId id="262" r:id="rId9"/>
    <p:sldId id="263" r:id="rId10"/>
    <p:sldId id="285" r:id="rId11"/>
    <p:sldId id="264" r:id="rId12"/>
    <p:sldId id="265" r:id="rId13"/>
    <p:sldId id="266" r:id="rId14"/>
    <p:sldId id="295" r:id="rId15"/>
    <p:sldId id="296" r:id="rId16"/>
    <p:sldId id="297" r:id="rId17"/>
    <p:sldId id="286" r:id="rId18"/>
    <p:sldId id="267" r:id="rId19"/>
    <p:sldId id="287" r:id="rId20"/>
    <p:sldId id="268" r:id="rId21"/>
    <p:sldId id="269" r:id="rId22"/>
    <p:sldId id="288" r:id="rId23"/>
    <p:sldId id="270" r:id="rId24"/>
    <p:sldId id="289" r:id="rId25"/>
    <p:sldId id="290" r:id="rId26"/>
    <p:sldId id="271" r:id="rId27"/>
    <p:sldId id="291" r:id="rId28"/>
    <p:sldId id="292" r:id="rId29"/>
    <p:sldId id="299" r:id="rId30"/>
    <p:sldId id="272" r:id="rId31"/>
    <p:sldId id="294" r:id="rId32"/>
    <p:sldId id="273" r:id="rId33"/>
    <p:sldId id="274" r:id="rId34"/>
    <p:sldId id="301" r:id="rId3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4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26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43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12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81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00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35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24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90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92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33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75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ED94-A907-A34A-8FFD-91A3B68E2A86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16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80/14697688.2017.13579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rep.gov.co/sites/default/files/publicaciones/archivos/be_937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59965" y="2020150"/>
            <a:ext cx="445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1A66"/>
                </a:solidFill>
                <a:latin typeface="Arial"/>
                <a:cs typeface="Arial"/>
              </a:rPr>
              <a:t>Equity Markets’ Clustering and the Global Financial Crisis</a:t>
            </a:r>
            <a:endParaRPr lang="es-ES" sz="24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b="9099"/>
          <a:stretch/>
        </p:blipFill>
        <p:spPr>
          <a:xfrm>
            <a:off x="4359965" y="3318347"/>
            <a:ext cx="3995250" cy="129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Outline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57200" y="1456184"/>
            <a:ext cx="8229600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Agglomerative clustering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results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hierarchies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stylized facts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changes after the GFC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remarks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Agglomerative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clustering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2 Marcador de contenido"/>
              <p:cNvSpPr txBox="1">
                <a:spLocks/>
              </p:cNvSpPr>
              <p:nvPr/>
            </p:nvSpPr>
            <p:spPr bwMode="auto">
              <a:xfrm>
                <a:off x="457200" y="1456184"/>
                <a:ext cx="8435280" cy="4853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50000"/>
                  </a:spcAft>
                  <a:buChar char="•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5000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5000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5000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50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50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50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50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50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Clustering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organizes a set of data into groups in such a way that observations within a group are more similar to each other than they are to observations belonging to a different cluster (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66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Martínez et al., 2011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As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the clustering algorithm discovers by itself how the data may be organized, a clustering problem is an </a:t>
                </a: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unsupervised learning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problem 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3366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Sumathi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66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&amp;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3366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Sivanandam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66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2006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Two basic clustering methods are commonly used: agglomerative clustering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𝑘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-means 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clustering.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Agglomerative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clustering does not require the user to specify the number of groups, whereas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𝑘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-means does. </a:t>
                </a:r>
              </a:p>
            </p:txBody>
          </p:sp>
        </mc:Choice>
        <mc:Fallback xmlns="">
          <p:sp>
            <p:nvSpPr>
              <p:cNvPr id="5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56184"/>
                <a:ext cx="8435280" cy="4853136"/>
              </a:xfrm>
              <a:prstGeom prst="rect">
                <a:avLst/>
              </a:prstGeom>
              <a:blipFill rotWithShape="0">
                <a:blip r:embed="rId3"/>
                <a:stretch>
                  <a:fillRect l="-434" t="-754" r="-8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4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Agglomerative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clustering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 txBox="1">
                <a:spLocks/>
              </p:cNvSpPr>
              <p:nvPr/>
            </p:nvSpPr>
            <p:spPr bwMode="auto">
              <a:xfrm>
                <a:off x="457200" y="1456184"/>
                <a:ext cx="8229600" cy="3238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50000"/>
                  </a:spcAft>
                  <a:buChar char="•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5000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5000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5000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50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50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50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50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50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In agglomerative clustering methods we start with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𝑚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groups (one observation per group) and 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successively merge the two most similar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groups until we 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are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left with only one group (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66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Martínez &amp; Martínez, 2008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The result of agglomerative clustering methods is a hierarchical structure that represents how observations relate to each other based on their 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cross-section differences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 The more similar, the closer in the hierarchy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Similarity is measured in terms of distance. The most used is the 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Euclidean distance 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(not correlation!). The Euclidean distance (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𝑑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 between stock markets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𝑖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𝑗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is… 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56184"/>
                <a:ext cx="8229600" cy="3238646"/>
              </a:xfrm>
              <a:prstGeom prst="rect">
                <a:avLst/>
              </a:prstGeom>
              <a:blipFill rotWithShape="0">
                <a:blip r:embed="rId3"/>
                <a:stretch>
                  <a:fillRect l="-444" t="-1130" r="-9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0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Agglomerative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clustering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95" r="33403"/>
          <a:stretch/>
        </p:blipFill>
        <p:spPr bwMode="auto">
          <a:xfrm>
            <a:off x="33788" y="2297705"/>
            <a:ext cx="3186051" cy="118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1479300" y="3121190"/>
            <a:ext cx="2206" cy="252031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1041900" y="3344765"/>
                <a:ext cx="9289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sz="1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returns</a:t>
                </a:r>
                <a:endParaRPr lang="en-US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00" y="3344765"/>
                <a:ext cx="928909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4000" r="-131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9 Conector recto"/>
          <p:cNvCxnSpPr/>
          <p:nvPr/>
        </p:nvCxnSpPr>
        <p:spPr>
          <a:xfrm>
            <a:off x="1978004" y="2959685"/>
            <a:ext cx="2206" cy="412434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8" name="11 Conector recto"/>
          <p:cNvCxnSpPr/>
          <p:nvPr/>
        </p:nvCxnSpPr>
        <p:spPr>
          <a:xfrm flipH="1">
            <a:off x="1781754" y="2959685"/>
            <a:ext cx="357965" cy="0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9" name="13 Conector recto"/>
          <p:cNvCxnSpPr>
            <a:stCxn id="10" idx="1"/>
          </p:cNvCxnSpPr>
          <p:nvPr/>
        </p:nvCxnSpPr>
        <p:spPr>
          <a:xfrm flipH="1" flipV="1">
            <a:off x="2004344" y="3372120"/>
            <a:ext cx="333700" cy="10680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15 CuadroTexto"/>
              <p:cNvSpPr txBox="1"/>
              <p:nvPr/>
            </p:nvSpPr>
            <p:spPr>
              <a:xfrm>
                <a:off x="2338044" y="3121190"/>
                <a:ext cx="22322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sz="1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14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1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return of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14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1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stock market</a:t>
                </a:r>
                <a:endParaRPr lang="en-US" sz="1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044" y="3121190"/>
                <a:ext cx="2232248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820"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7 CuadroTexto"/>
              <p:cNvSpPr txBox="1"/>
              <p:nvPr/>
            </p:nvSpPr>
            <p:spPr>
              <a:xfrm>
                <a:off x="268003" y="3911384"/>
                <a:ext cx="3292735" cy="954107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distance between two stock markets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1400" dirty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1400" i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n-US" sz="1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ultimately determined by the </a:t>
                </a:r>
                <a:r>
                  <a:rPr lang="en-US" sz="14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 of the distances between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4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1400" b="1" i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n-US" sz="14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each </a:t>
                </a:r>
                <a:r>
                  <a:rPr lang="en-US" sz="1400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sz="1400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-return.</a:t>
                </a:r>
                <a:endParaRPr lang="en-US" sz="1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03" y="3911384"/>
                <a:ext cx="3292735" cy="954107"/>
              </a:xfrm>
              <a:prstGeom prst="rect">
                <a:avLst/>
              </a:prstGeom>
              <a:blipFill rotWithShape="0">
                <a:blip r:embed="rId6"/>
                <a:stretch>
                  <a:fillRect t="-633" r="-1292" b="-50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47" r="32011"/>
          <a:stretch/>
        </p:blipFill>
        <p:spPr bwMode="auto">
          <a:xfrm>
            <a:off x="5164055" y="2083215"/>
            <a:ext cx="3670412" cy="160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5 CuadroTexto"/>
          <p:cNvSpPr txBox="1"/>
          <p:nvPr/>
        </p:nvSpPr>
        <p:spPr>
          <a:xfrm>
            <a:off x="5334505" y="3598060"/>
            <a:ext cx="3329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s-CO" sz="1400" b="0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interpoint</a:t>
            </a:r>
            <a:r>
              <a:rPr lang="es-CO" sz="1400" b="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0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es-CO" sz="1400" b="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0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de flecha 14"/>
          <p:cNvCxnSpPr>
            <a:stCxn id="4" idx="3"/>
            <a:endCxn id="12" idx="1"/>
          </p:cNvCxnSpPr>
          <p:nvPr/>
        </p:nvCxnSpPr>
        <p:spPr>
          <a:xfrm flipV="1">
            <a:off x="3219839" y="2885498"/>
            <a:ext cx="1944216" cy="39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6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Agglomerative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clustering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57199" y="1456184"/>
            <a:ext cx="8413845" cy="485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Merging groups follows a selected criteria (i.e. the linkage method): distance between groups.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Ward (1963): linkage method based on minimizing the loss of information by means of minimizing the increase in intragroup variance that results from merging to groups.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516" y="1876926"/>
            <a:ext cx="4924926" cy="228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Agglomerative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clustering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86603" y="1456184"/>
            <a:ext cx="8400197" cy="485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Empirical (unrelated) studies tend to favor Ward’s, average and complete linkage methods (see </a:t>
            </a:r>
            <a:r>
              <a:rPr lang="en-US" sz="1600" kern="0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Ferreira &amp; Hitchcock, 2009, </a:t>
            </a:r>
            <a:r>
              <a:rPr lang="en-US" sz="1600" kern="0" dirty="0" err="1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Everitt</a:t>
            </a:r>
            <a:r>
              <a:rPr lang="en-US" sz="1600" kern="0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600" kern="0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2011, </a:t>
            </a:r>
            <a:r>
              <a:rPr lang="en-US" sz="1600" kern="0" dirty="0" err="1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Hossen</a:t>
            </a:r>
            <a:r>
              <a:rPr lang="en-US" sz="1600" kern="0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600" kern="0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al., 2015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Calinkski</a:t>
            </a:r>
            <a:r>
              <a:rPr lang="en-US" sz="1600" kern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kern="0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Harabasz</a:t>
            </a:r>
            <a:r>
              <a:rPr lang="en-US" sz="1600" kern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(1974)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validity criterion: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Clustering methods should search for clusters whose members are close to each other (i.e. compact) and well-separated (</a:t>
            </a:r>
            <a:r>
              <a:rPr lang="en-US" sz="1600" kern="0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Halkidi</a:t>
            </a:r>
            <a:r>
              <a:rPr lang="en-US" sz="1600" kern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2001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 index is the ratio of the between-cluster sum of squares (i.e.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separateness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to the within-cluster sum of squares (i.e.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compactness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larger the index, the better the clustering solution.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Based on CH index, and supported by empirical studies and the interpretability of the hierarchical structure, Ward’s is our selected linkage method…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Agglomerative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clustering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42" r="27482"/>
          <a:stretch/>
        </p:blipFill>
        <p:spPr bwMode="auto">
          <a:xfrm>
            <a:off x="539551" y="1339985"/>
            <a:ext cx="377862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42" r="27482"/>
          <a:stretch/>
        </p:blipFill>
        <p:spPr bwMode="auto">
          <a:xfrm>
            <a:off x="4860032" y="1332218"/>
            <a:ext cx="377862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69"/>
          <a:stretch/>
        </p:blipFill>
        <p:spPr bwMode="auto">
          <a:xfrm>
            <a:off x="1214647" y="4456629"/>
            <a:ext cx="6748534" cy="68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6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Outline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57200" y="1456184"/>
            <a:ext cx="8229600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Agglomerative clustering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results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hierarchies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stylized facts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changes after the GFC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remarks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The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data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86603" y="1360528"/>
            <a:ext cx="8845663" cy="33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Daily data of 80 stock market indexes from 80 countries, in local currency.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Panton et al. (1976)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	12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ind.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USD numeraire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Bonnano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 (2004)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	51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Local currency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Coehlo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 (2007)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	53	USD numeraire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Gilmore et al. (2008)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	21	USD numeraire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(2009)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	59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Local currency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Sandoval (2013)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	91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Local currency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Two periods, before and after GFC (daily data, 1941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January 10, 2005 – August 29, 2008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November 3, 2008 – June 22, 2012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Usual adjustments to data: two-day rolling log-returns for synchronicity (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Forbes &amp;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Rigobon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2002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); z-score standardization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Martínez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al., 2011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); international holidays as 20% of the observations.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4 CuadroTexto"/>
          <p:cNvSpPr txBox="1"/>
          <p:nvPr/>
        </p:nvSpPr>
        <p:spPr>
          <a:xfrm>
            <a:off x="6386588" y="1705603"/>
            <a:ext cx="2486370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7800" indent="-17780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C00000"/>
                </a:solidFill>
                <a:latin typeface="ZapfHumnst BT"/>
              </a:rPr>
              <a:t>Focus on the topology of equity markets</a:t>
            </a:r>
          </a:p>
          <a:p>
            <a:pPr marL="177800" indent="-17780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C00000"/>
                </a:solidFill>
                <a:latin typeface="ZapfHumnst BT"/>
              </a:rPr>
              <a:t>Equivalent to assuming a fully hedged international investor (i.e. only seeking exposure to equity)</a:t>
            </a:r>
            <a:endParaRPr lang="en-US" sz="1400" dirty="0">
              <a:solidFill>
                <a:srgbClr val="C00000"/>
              </a:solidFill>
              <a:latin typeface="ZapfHumnst BT"/>
            </a:endParaRPr>
          </a:p>
        </p:txBody>
      </p:sp>
      <p:cxnSp>
        <p:nvCxnSpPr>
          <p:cNvPr id="10" name="6 Conector recto de flecha"/>
          <p:cNvCxnSpPr/>
          <p:nvPr/>
        </p:nvCxnSpPr>
        <p:spPr bwMode="auto">
          <a:xfrm>
            <a:off x="5308979" y="2090521"/>
            <a:ext cx="1077609" cy="257251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7 Conector recto de flecha"/>
          <p:cNvCxnSpPr/>
          <p:nvPr/>
        </p:nvCxnSpPr>
        <p:spPr bwMode="auto">
          <a:xfrm flipV="1">
            <a:off x="5308979" y="2401391"/>
            <a:ext cx="1077609" cy="25930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8 Conector recto de flecha"/>
          <p:cNvCxnSpPr/>
          <p:nvPr/>
        </p:nvCxnSpPr>
        <p:spPr bwMode="auto">
          <a:xfrm flipV="1">
            <a:off x="5308978" y="2470864"/>
            <a:ext cx="1077609" cy="395784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870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Outline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57200" y="1456184"/>
            <a:ext cx="8229600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Agglomerative clustering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data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results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hierarchies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stylized facts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changes after the GFC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remarks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Good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news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first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…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1678937"/>
            <a:ext cx="3821373" cy="2332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accepted in </a:t>
            </a:r>
            <a:r>
              <a:rPr lang="en-U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Finance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173105" y="4739064"/>
            <a:ext cx="5697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dx.doi.org/10.1080/14697688.2017.1357970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52605" t="26833" r="5495" b="38764"/>
          <a:stretch/>
        </p:blipFill>
        <p:spPr>
          <a:xfrm>
            <a:off x="4041858" y="1479496"/>
            <a:ext cx="4008197" cy="31913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The</a:t>
            </a:r>
            <a:r>
              <a:rPr lang="es-ES" sz="2800" b="1" dirty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resulting</a:t>
            </a:r>
            <a:r>
              <a:rPr lang="es-ES" sz="2800" b="1" dirty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hierarchies</a:t>
            </a:r>
            <a:endParaRPr lang="es-ES" sz="2800" b="1" dirty="0" smtClean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457200" y="1672208"/>
            <a:ext cx="8229600" cy="304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hierarchical classifications produced by agglomerative clustering are represented by a 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dendrogram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tree diagram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which illustrates the successive merges made at each stage of the procedure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Everitt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al., 2011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CO" sz="1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es-CO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CO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meaningful</a:t>
            </a:r>
            <a:r>
              <a:rPr lang="es-CO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s-CO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1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interdependencies</a:t>
            </a:r>
            <a:r>
              <a:rPr lang="es-CO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es-CO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r>
              <a:rPr lang="es-CO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  <a:r>
              <a:rPr lang="es-CO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sharpen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connectedness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6182436" y="1349915"/>
            <a:ext cx="2961564" cy="3481393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marR="0" lvl="0" indent="-952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Cluster A: 34 countries</a:t>
            </a:r>
          </a:p>
          <a:p>
            <a:pPr marL="273050" marR="0" lvl="1" indent="-952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Mostly from Eastern Europe &amp; Central Asia and Middle East &amp; North Africa.</a:t>
            </a:r>
          </a:p>
          <a:p>
            <a:pPr marL="273050" marR="0" lvl="1" indent="-952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few from Latin America (3), East Asia &amp; Pacific (3), Sub Saharan Africa (3) and South Asia (2).</a:t>
            </a:r>
          </a:p>
          <a:p>
            <a:pPr marL="273050" marR="0" lvl="1" indent="-952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Outliers: Iceland, Costa Rica, Panama, Venezuela.</a:t>
            </a:r>
          </a:p>
          <a:p>
            <a:pPr marL="0" marR="0" lvl="0" indent="-2222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Cluster B: 46 countries</a:t>
            </a:r>
          </a:p>
          <a:p>
            <a:pPr marL="400050" marR="0" lvl="1" indent="-2222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Mostly from Western Europe &amp; Central Asia, East &amp; Asia Pacific, Latin America, and North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merica.</a:t>
            </a:r>
          </a:p>
          <a:p>
            <a:pPr marL="400050" marR="0" lvl="1" indent="-2222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Western Europe (but Iceland) in B/B/B, plus  Eastern Europe major economies (Czech R., Hungary, Poland, Russia).</a:t>
            </a:r>
          </a:p>
          <a:p>
            <a:pPr marL="400050" marR="0" lvl="1" indent="-2222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few from Middle East &amp; North Africa (1), South Asia (1), Sub Saharan Africa (2).</a:t>
            </a:r>
          </a:p>
          <a:p>
            <a:pPr marL="400050" marR="0" lvl="1" indent="-2222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Outliers: Namibia, South Africa, Israel.</a:t>
            </a:r>
          </a:p>
          <a:p>
            <a:pPr marL="400050" marR="0" lvl="1" indent="-2222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Interesting: Colombia &amp; Peru outside Latin America; Greece and Cyprus outside Western Europe.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The</a:t>
            </a:r>
            <a:r>
              <a:rPr lang="es-ES" sz="2800" b="1" dirty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resulting</a:t>
            </a:r>
            <a:r>
              <a:rPr lang="es-ES" sz="2800" b="1" dirty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hierarchies</a:t>
            </a:r>
            <a:endParaRPr lang="es-ES" sz="2800" b="1" dirty="0" smtClean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3" name="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"/>
          <a:stretch/>
        </p:blipFill>
        <p:spPr>
          <a:xfrm rot="5400000">
            <a:off x="1412544" y="-34119"/>
            <a:ext cx="3452883" cy="6277972"/>
          </a:xfrm>
          <a:prstGeom prst="rect">
            <a:avLst/>
          </a:prstGeom>
        </p:spPr>
      </p:pic>
      <p:sp>
        <p:nvSpPr>
          <p:cNvPr id="5" name="3 CuadroTexto"/>
          <p:cNvSpPr txBox="1"/>
          <p:nvPr/>
        </p:nvSpPr>
        <p:spPr>
          <a:xfrm>
            <a:off x="693815" y="1543960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GFC</a:t>
            </a:r>
            <a:endParaRPr lang="en-US" sz="1600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6 Rectángulo"/>
          <p:cNvSpPr/>
          <p:nvPr/>
        </p:nvSpPr>
        <p:spPr>
          <a:xfrm>
            <a:off x="-46976" y="4831308"/>
            <a:ext cx="6453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Dendrogram 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GFC (January 10, 2005 – August 29, 2008). In brackets the region each country pertains to according to World Bank’s Lending Groups: E&amp;CAs (Europe &amp; Central Asia), EA&amp;P (East Asia &amp; Pacific), </a:t>
            </a:r>
            <a:r>
              <a:rPr lang="en-US" sz="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ME&amp;NAf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(Middle East &amp; North Africa), SAs (South Asia), </a:t>
            </a:r>
            <a:r>
              <a:rPr lang="en-US" sz="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SSAf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(Sub Saharan Africa), </a:t>
            </a:r>
            <a:r>
              <a:rPr lang="en-US" sz="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(Latin America), </a:t>
            </a:r>
            <a:r>
              <a:rPr lang="en-US" sz="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(North America). </a:t>
            </a:r>
          </a:p>
        </p:txBody>
      </p:sp>
    </p:spTree>
    <p:extLst>
      <p:ext uri="{BB962C8B-B14F-4D97-AF65-F5344CB8AC3E}">
        <p14:creationId xmlns:p14="http://schemas.microsoft.com/office/powerpoint/2010/main" val="9871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The</a:t>
            </a:r>
            <a:r>
              <a:rPr lang="es-ES" sz="2800" b="1" dirty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resulting</a:t>
            </a:r>
            <a:r>
              <a:rPr lang="es-ES" sz="2800" b="1" dirty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hierarchies</a:t>
            </a:r>
            <a:endParaRPr lang="es-ES" sz="2800" b="1" dirty="0" smtClean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182436" y="1349915"/>
            <a:ext cx="2961564" cy="3481393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lvl="0" indent="-95250" fontAlgn="base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 highlighting</a:t>
            </a:r>
          </a:p>
          <a:p>
            <a:pPr marL="273050" lvl="1" indent="-95250" fontAlgn="base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Geographical clustering is imperfect, but important.</a:t>
            </a:r>
          </a:p>
          <a:p>
            <a:pPr marL="273050" lvl="1" indent="-95250" fontAlgn="base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Europe is tightly interconnected.</a:t>
            </a:r>
          </a:p>
          <a:p>
            <a:pPr marL="273050" lvl="1" indent="-95250" fontAlgn="base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Distances in Cluster B are lower (higher interconnectedness)</a:t>
            </a:r>
          </a:p>
          <a:p>
            <a:pPr marL="273050" lvl="1" indent="-95250" fontAlgn="base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A is not particularly interconnected, but geographical clustering is visible.</a:t>
            </a:r>
          </a:p>
          <a:p>
            <a:pPr marL="273050" lvl="1" indent="-95250" fontAlgn="base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Asia &amp; Pacific is closer to Western Europe and America than to Eastern Europe and South Asia.</a:t>
            </a:r>
          </a:p>
          <a:p>
            <a:pPr marL="273050" lvl="1" indent="-95250" fontAlgn="base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States has no large cluster of its own (stylized fact).</a:t>
            </a:r>
          </a:p>
          <a:p>
            <a:pPr marL="273050" lvl="1" indent="-95250" fontAlgn="base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has no large cluster, and its partner is odd (stylized fact)</a:t>
            </a:r>
          </a:p>
        </p:txBody>
      </p:sp>
      <p:pic>
        <p:nvPicPr>
          <p:cNvPr id="7" name="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"/>
          <a:stretch/>
        </p:blipFill>
        <p:spPr>
          <a:xfrm rot="5400000">
            <a:off x="1412544" y="-34119"/>
            <a:ext cx="3452883" cy="6277972"/>
          </a:xfrm>
          <a:prstGeom prst="rect">
            <a:avLst/>
          </a:prstGeom>
        </p:spPr>
      </p:pic>
      <p:sp>
        <p:nvSpPr>
          <p:cNvPr id="8" name="3 CuadroTexto"/>
          <p:cNvSpPr txBox="1"/>
          <p:nvPr/>
        </p:nvSpPr>
        <p:spPr>
          <a:xfrm>
            <a:off x="693815" y="1543960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GFC</a:t>
            </a:r>
            <a:endParaRPr lang="en-US" sz="1600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6 Rectángulo"/>
          <p:cNvSpPr/>
          <p:nvPr/>
        </p:nvSpPr>
        <p:spPr>
          <a:xfrm>
            <a:off x="-46976" y="4831308"/>
            <a:ext cx="6453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Dendrogram 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GFC (January 10, 2005 – August 29, 2008). In brackets the region each country pertains to according to World Bank’s Lending Groups: E&amp;CAs (Europe &amp; Central Asia), EA&amp;P (East Asia &amp; Pacific), </a:t>
            </a:r>
            <a:r>
              <a:rPr lang="en-US" sz="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ME&amp;NAf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(Middle East &amp; North Africa), SAs (South Asia), </a:t>
            </a:r>
            <a:r>
              <a:rPr lang="en-US" sz="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SSAf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(Sub Saharan Africa), </a:t>
            </a:r>
            <a:r>
              <a:rPr lang="en-US" sz="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(Latin America), </a:t>
            </a:r>
            <a:r>
              <a:rPr lang="en-US" sz="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(North America). </a:t>
            </a:r>
          </a:p>
        </p:txBody>
      </p:sp>
    </p:spTree>
    <p:extLst>
      <p:ext uri="{BB962C8B-B14F-4D97-AF65-F5344CB8AC3E}">
        <p14:creationId xmlns:p14="http://schemas.microsoft.com/office/powerpoint/2010/main" val="10568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The</a:t>
            </a:r>
            <a:r>
              <a:rPr lang="es-ES" sz="2800" b="1" dirty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resulting</a:t>
            </a:r>
            <a:r>
              <a:rPr lang="es-ES" sz="2800" b="1" dirty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hierarchies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3" name="4 Imagen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3000" y="-2291"/>
            <a:ext cx="3452400" cy="6278400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6182436" y="1349915"/>
            <a:ext cx="2961564" cy="3481393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-95250">
              <a:spcBef>
                <a:spcPts val="0"/>
              </a:spcBef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Cluster A: 48 countries (before, 34)</a:t>
            </a:r>
          </a:p>
          <a:p>
            <a:pPr marL="273050" lvl="1" indent="-95250">
              <a:spcBef>
                <a:spcPts val="0"/>
              </a:spcBef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Mostly from Eastern Europe &amp; Central Asia, East Asia &amp; Pacific,  and Middle East &amp; North Africa.</a:t>
            </a:r>
          </a:p>
          <a:p>
            <a:pPr marL="273050" lvl="1" indent="-95250">
              <a:spcBef>
                <a:spcPts val="0"/>
              </a:spcBef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A few from South Asia (3), Latin America (3), and Sub Saharan Africa (3).</a:t>
            </a:r>
          </a:p>
          <a:p>
            <a:pPr marL="273050" lvl="1" indent="-95250">
              <a:spcBef>
                <a:spcPts val="0"/>
              </a:spcBef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Outliers: Iceland, Costa Rica, Panama, Venezuela + Greece, Cyprus</a:t>
            </a:r>
          </a:p>
          <a:p>
            <a:pPr marL="0" indent="-222250">
              <a:spcBef>
                <a:spcPts val="0"/>
              </a:spcBef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Cluster B: 32 countries (before, 46)</a:t>
            </a:r>
          </a:p>
          <a:p>
            <a:pPr marL="400050" lvl="1" indent="-222250">
              <a:spcBef>
                <a:spcPts val="0"/>
              </a:spcBef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Mostly from Western Europe &amp; Central Asia, Latin America and North America (EA&amp;P is gone)</a:t>
            </a:r>
          </a:p>
          <a:p>
            <a:pPr marL="400050" lvl="1" indent="-222250">
              <a:spcBef>
                <a:spcPts val="0"/>
              </a:spcBef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All Western Europe (but Iceland, Greece, Cyprus) in B/B/B, plus  Eastern Europe major economies .</a:t>
            </a:r>
          </a:p>
          <a:p>
            <a:pPr marL="400050" lvl="1" indent="-222250">
              <a:spcBef>
                <a:spcPts val="0"/>
              </a:spcBef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 few from Middle East &amp; North Africa (1), Sub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Sah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. Africa (2).</a:t>
            </a:r>
          </a:p>
          <a:p>
            <a:pPr marL="400050" lvl="1" indent="-222250">
              <a:spcBef>
                <a:spcPts val="0"/>
              </a:spcBef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Outliers: Namibia, South Africa, Israel.</a:t>
            </a:r>
          </a:p>
          <a:p>
            <a:pPr marL="400050" lvl="1" indent="-222250">
              <a:spcBef>
                <a:spcPts val="0"/>
              </a:spcBef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Interesting: Colombia &amp; Peru together in Latin America; Portugal, Spain and Italy in a secondary branch in Western Eur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6 Rectángulo"/>
          <p:cNvSpPr/>
          <p:nvPr/>
        </p:nvSpPr>
        <p:spPr>
          <a:xfrm>
            <a:off x="-46976" y="4831308"/>
            <a:ext cx="6453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Dendrogram</a:t>
            </a:r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GFC </a:t>
            </a:r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(November 3, 2008 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22, 2012). 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brackets the region each country pertains to according to World Bank’s Lending Groups: E&amp;CAs (Europe &amp; Central Asia), EA&amp;P (East Asia &amp; Pacific), </a:t>
            </a:r>
            <a:r>
              <a:rPr lang="en-US" sz="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ME&amp;NAf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(Middle East &amp; North Africa), SAs (South Asia), </a:t>
            </a:r>
            <a:r>
              <a:rPr lang="en-US" sz="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SSAf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(Sub Saharan Africa), </a:t>
            </a:r>
            <a:r>
              <a:rPr lang="en-US" sz="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(Latin America), </a:t>
            </a:r>
            <a:r>
              <a:rPr lang="en-US" sz="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(North America). 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693815" y="154396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u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GFC</a:t>
            </a:r>
            <a:endParaRPr lang="en-US" sz="1600" u="none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The</a:t>
            </a:r>
            <a:r>
              <a:rPr lang="es-ES" sz="2800" b="1" dirty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resulting</a:t>
            </a:r>
            <a:r>
              <a:rPr lang="es-ES" sz="2800" b="1" dirty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hierarchies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3" name="4 Imagen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3000" y="-2291"/>
            <a:ext cx="3452400" cy="6278400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6182436" y="1349915"/>
            <a:ext cx="2961564" cy="3481393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2250">
              <a:spcBef>
                <a:spcPts val="0"/>
              </a:spcBef>
            </a:pPr>
            <a:r>
              <a:rPr lang="en-US" sz="1200" dirty="0"/>
              <a:t>Worth highlighting</a:t>
            </a:r>
          </a:p>
          <a:p>
            <a:pPr marL="400050" lvl="1" indent="-222250">
              <a:spcBef>
                <a:spcPts val="0"/>
              </a:spcBef>
            </a:pPr>
            <a:r>
              <a:rPr lang="en-US" sz="1200" dirty="0"/>
              <a:t>Geographical clustering is imperfect, but important.</a:t>
            </a:r>
          </a:p>
          <a:p>
            <a:pPr marL="400050" lvl="1" indent="-222250">
              <a:spcBef>
                <a:spcPts val="0"/>
              </a:spcBef>
            </a:pPr>
            <a:r>
              <a:rPr lang="en-US" sz="1200" dirty="0"/>
              <a:t>Western Europe is tightly interconnected (again), but discriminates Portugal, Spain, and Italy.</a:t>
            </a:r>
          </a:p>
          <a:p>
            <a:pPr marL="400050" lvl="1" indent="-222250">
              <a:spcBef>
                <a:spcPts val="0"/>
              </a:spcBef>
            </a:pPr>
            <a:r>
              <a:rPr lang="en-US" sz="1200" dirty="0"/>
              <a:t>Distances in Cluster B are lower (higher interconnectedness)</a:t>
            </a:r>
          </a:p>
          <a:p>
            <a:pPr marL="400050" lvl="1" indent="-222250">
              <a:spcBef>
                <a:spcPts val="0"/>
              </a:spcBef>
            </a:pPr>
            <a:r>
              <a:rPr lang="en-US" sz="1200" dirty="0"/>
              <a:t>Cluster A is not particularly interconnected, but geographical clustering is visible.</a:t>
            </a:r>
          </a:p>
          <a:p>
            <a:pPr marL="400050" lvl="1" indent="-222250">
              <a:spcBef>
                <a:spcPts val="0"/>
              </a:spcBef>
            </a:pPr>
            <a:r>
              <a:rPr lang="en-US" sz="1200" dirty="0"/>
              <a:t>East Asia &amp; Pacific moved to Cluster A.</a:t>
            </a:r>
          </a:p>
          <a:p>
            <a:pPr marL="400050" lvl="1" indent="-222250">
              <a:spcBef>
                <a:spcPts val="0"/>
              </a:spcBef>
            </a:pPr>
            <a:r>
              <a:rPr lang="en-US" sz="1200" dirty="0"/>
              <a:t>United States is now closer to America.</a:t>
            </a:r>
          </a:p>
          <a:p>
            <a:pPr marL="400050" lvl="1" indent="-222250">
              <a:spcBef>
                <a:spcPts val="0"/>
              </a:spcBef>
            </a:pPr>
            <a:r>
              <a:rPr lang="en-US" sz="1200" dirty="0"/>
              <a:t>Again, China has no cluster of its own and partner is odd. </a:t>
            </a:r>
          </a:p>
        </p:txBody>
      </p:sp>
      <p:sp>
        <p:nvSpPr>
          <p:cNvPr id="5" name="6 Rectángulo"/>
          <p:cNvSpPr/>
          <p:nvPr/>
        </p:nvSpPr>
        <p:spPr>
          <a:xfrm>
            <a:off x="-46976" y="4831308"/>
            <a:ext cx="6453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Dendrogram</a:t>
            </a:r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GFC </a:t>
            </a:r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(November 3, 2008 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22, 2012). 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brackets the region each country pertains to according to World Bank’s Lending Groups: E&amp;CAs (Europe &amp; Central Asia), EA&amp;P (East Asia &amp; Pacific), </a:t>
            </a:r>
            <a:r>
              <a:rPr lang="en-US" sz="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ME&amp;NAf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(Middle East &amp; North Africa), SAs (South Asia), </a:t>
            </a:r>
            <a:r>
              <a:rPr lang="en-US" sz="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SSAf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(Sub Saharan Africa), </a:t>
            </a:r>
            <a:r>
              <a:rPr lang="en-US" sz="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(Latin America), </a:t>
            </a:r>
            <a:r>
              <a:rPr lang="en-US" sz="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(North America). 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693815" y="154396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u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GFC</a:t>
            </a:r>
            <a:endParaRPr lang="en-US" sz="1600" u="none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Outline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57200" y="1456184"/>
            <a:ext cx="8229600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Agglomerative clustering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results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resulting hierarchies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stylized facts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changes after the GFC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remarks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About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stylized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facts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313901" y="1442770"/>
            <a:ext cx="8639032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Geographical nature of clusters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Bonanno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al., 2004, Coelho et al., 2007, Gilmore et al.,  2008,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2009, Sandoval, 2013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Strong cross-section similarity among most developed European countries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Bonanno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al.,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2004, Coelho et al., 2007, Gilmore et al., 2008,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2009, Sandoval,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Decoupling of Italy, Spain, and Portugal from the core of Western Europe after the GFC in sovereign CDS and bond markets (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León et al.,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2014, Gilmore et al., 2010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Loose linkage of the US equity market to other markets; the US market is not dominant in the hierarchy of world equity markets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Coehlo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al.,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2007,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2009, Sandoval, 2013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Weak integration of East Asian markets among themselves and as well to the Western markets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Coehlo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al.,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2007,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2009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 [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due to weak financial integration, home bias, entry barriers (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IMF,</a:t>
            </a: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2014,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Guimaraes-Filho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Hong, 2016</a:t>
            </a:r>
            <a:r>
              <a:rPr kumimoji="0" lang="en-US" sz="16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0" y="1442860"/>
            <a:ext cx="360000" cy="360000"/>
          </a:xfrm>
          <a:prstGeom prst="rect">
            <a:avLst/>
          </a:prstGeom>
        </p:spPr>
      </p:pic>
      <p:pic>
        <p:nvPicPr>
          <p:cNvPr id="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4" y="1964646"/>
            <a:ext cx="360000" cy="360000"/>
          </a:xfrm>
          <a:prstGeom prst="rect">
            <a:avLst/>
          </a:prstGeom>
        </p:spPr>
      </p:pic>
      <p:pic>
        <p:nvPicPr>
          <p:cNvPr id="6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0" y="2708722"/>
            <a:ext cx="360000" cy="360000"/>
          </a:xfrm>
          <a:prstGeom prst="rect">
            <a:avLst/>
          </a:prstGeom>
        </p:spPr>
      </p:pic>
      <p:pic>
        <p:nvPicPr>
          <p:cNvPr id="7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4" y="3266404"/>
            <a:ext cx="360000" cy="360000"/>
          </a:xfrm>
          <a:prstGeom prst="rect">
            <a:avLst/>
          </a:prstGeom>
        </p:spPr>
      </p:pic>
      <p:pic>
        <p:nvPicPr>
          <p:cNvPr id="8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0" y="402240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About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stylized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facts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41194" y="1441110"/>
            <a:ext cx="8191246" cy="358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China’s decoupling (non-geographical and erratic clustering)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 Bulgaria (before GFC) to Pakistan (after)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China is a weakly connected equity market: tight state controls over equity markets, large state-owned firms, limited market liquidity, capital controls (see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Mason et al.,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2008, Glick &amp; Hutchinson,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Particular cases of persistent strong bilateral similarity: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US, Mexico, Canada | France &amp; Germany 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Coehlo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2007, Sandoval, 2013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Greece &amp; Cyprus | South Africa &amp; Namibia (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Sandoval, 2013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 Zealand and Australia 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Coehlo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2007,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2009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Persistent anomalous results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Erratic &amp; non-geog.: Venezuela, Costa Rica, Panama, Iceland, Malta (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Sandoval,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Non-geographic: Israel coupled to Europe 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2009, Sandoval, 2013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Non-geographic: Colombia and Peru before GFC (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Coelho et al., 2007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Non-geographic: Jordan 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Coehlo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2007,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2009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2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71" y="4431960"/>
            <a:ext cx="180000" cy="180000"/>
          </a:xfrm>
          <a:prstGeom prst="rect">
            <a:avLst/>
          </a:prstGeom>
        </p:spPr>
      </p:pic>
      <p:pic>
        <p:nvPicPr>
          <p:cNvPr id="15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71" y="4611960"/>
            <a:ext cx="180000" cy="180000"/>
          </a:xfrm>
          <a:prstGeom prst="rect">
            <a:avLst/>
          </a:prstGeom>
        </p:spPr>
      </p:pic>
      <p:pic>
        <p:nvPicPr>
          <p:cNvPr id="17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71" y="4223681"/>
            <a:ext cx="180000" cy="180000"/>
          </a:xfrm>
          <a:prstGeom prst="rect">
            <a:avLst/>
          </a:prstGeom>
        </p:spPr>
      </p:pic>
      <p:pic>
        <p:nvPicPr>
          <p:cNvPr id="18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71" y="4004327"/>
            <a:ext cx="180000" cy="180000"/>
          </a:xfrm>
          <a:prstGeom prst="rect">
            <a:avLst/>
          </a:prstGeom>
        </p:spPr>
      </p:pic>
      <p:pic>
        <p:nvPicPr>
          <p:cNvPr id="19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71" y="3444072"/>
            <a:ext cx="180000" cy="180000"/>
          </a:xfrm>
          <a:prstGeom prst="rect">
            <a:avLst/>
          </a:prstGeom>
        </p:spPr>
      </p:pic>
      <p:pic>
        <p:nvPicPr>
          <p:cNvPr id="21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4" y="3011589"/>
            <a:ext cx="180000" cy="180000"/>
          </a:xfrm>
          <a:prstGeom prst="rect">
            <a:avLst/>
          </a:prstGeom>
        </p:spPr>
      </p:pic>
      <p:pic>
        <p:nvPicPr>
          <p:cNvPr id="22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4" y="3215622"/>
            <a:ext cx="180000" cy="180000"/>
          </a:xfrm>
          <a:prstGeom prst="rect">
            <a:avLst/>
          </a:prstGeom>
        </p:spPr>
      </p:pic>
      <p:pic>
        <p:nvPicPr>
          <p:cNvPr id="23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4" y="2058659"/>
            <a:ext cx="180000" cy="180000"/>
          </a:xfrm>
          <a:prstGeom prst="rect">
            <a:avLst/>
          </a:prstGeom>
        </p:spPr>
      </p:pic>
      <p:pic>
        <p:nvPicPr>
          <p:cNvPr id="24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71" y="1844307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Outline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57200" y="1456184"/>
            <a:ext cx="8229600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Agglomerative clustering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results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hierarchies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About stylized facts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changes after the GFC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remarks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Main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changes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after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the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GFC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323528" y="1527649"/>
            <a:ext cx="8568952" cy="338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GFC equity markets are more interconnected</a:t>
            </a: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5052" t="13998" r="10272" b="17644"/>
          <a:stretch/>
        </p:blipFill>
        <p:spPr>
          <a:xfrm rot="16200000">
            <a:off x="2235517" y="26619"/>
            <a:ext cx="2525194" cy="67832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6504" y="2784700"/>
            <a:ext cx="6925686" cy="4857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7032191" y="2889291"/>
            <a:ext cx="2077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err="1" smtClean="0">
                <a:solidFill>
                  <a:srgbClr val="FF0000"/>
                </a:solidFill>
              </a:rPr>
              <a:t>Distances</a:t>
            </a:r>
            <a:r>
              <a:rPr lang="es-CO" sz="1400" b="1" dirty="0" smtClean="0">
                <a:solidFill>
                  <a:srgbClr val="FF0000"/>
                </a:solidFill>
              </a:rPr>
              <a:t> </a:t>
            </a:r>
            <a:r>
              <a:rPr lang="es-CO" sz="1400" b="1" dirty="0" err="1" smtClean="0">
                <a:solidFill>
                  <a:srgbClr val="FF0000"/>
                </a:solidFill>
              </a:rPr>
              <a:t>decreased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6504" y="3292937"/>
            <a:ext cx="6925686" cy="485775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7012471" y="3284812"/>
            <a:ext cx="211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00B050"/>
                </a:solidFill>
              </a:rPr>
              <a:t>More compact and </a:t>
            </a:r>
            <a:r>
              <a:rPr lang="es-CO" sz="1400" b="1" dirty="0" err="1" smtClean="0">
                <a:solidFill>
                  <a:srgbClr val="00B050"/>
                </a:solidFill>
              </a:rPr>
              <a:t>less</a:t>
            </a:r>
            <a:r>
              <a:rPr lang="es-CO" sz="1400" b="1" dirty="0" smtClean="0">
                <a:solidFill>
                  <a:srgbClr val="00B050"/>
                </a:solidFill>
              </a:rPr>
              <a:t> </a:t>
            </a:r>
            <a:r>
              <a:rPr lang="es-CO" sz="1400" b="1" dirty="0" err="1" smtClean="0">
                <a:solidFill>
                  <a:srgbClr val="00B050"/>
                </a:solidFill>
              </a:rPr>
              <a:t>separated</a:t>
            </a:r>
            <a:r>
              <a:rPr lang="es-CO" sz="1400" b="1" dirty="0" smtClean="0">
                <a:solidFill>
                  <a:srgbClr val="00B050"/>
                </a:solidFill>
              </a:rPr>
              <a:t> </a:t>
            </a:r>
            <a:r>
              <a:rPr lang="es-CO" sz="1400" b="1" dirty="0" err="1" smtClean="0">
                <a:solidFill>
                  <a:srgbClr val="00B050"/>
                </a:solidFill>
              </a:rPr>
              <a:t>equity</a:t>
            </a:r>
            <a:r>
              <a:rPr lang="es-CO" sz="1400" b="1" dirty="0" smtClean="0">
                <a:solidFill>
                  <a:srgbClr val="00B050"/>
                </a:solidFill>
              </a:rPr>
              <a:t> </a:t>
            </a:r>
            <a:r>
              <a:rPr lang="es-CO" sz="1400" b="1" dirty="0" err="1" smtClean="0">
                <a:solidFill>
                  <a:srgbClr val="00B050"/>
                </a:solidFill>
              </a:rPr>
              <a:t>markets</a:t>
            </a:r>
            <a:r>
              <a:rPr lang="es-CO" sz="1400" b="1" dirty="0" smtClean="0">
                <a:solidFill>
                  <a:srgbClr val="00B050"/>
                </a:solidFill>
              </a:rPr>
              <a:t> </a:t>
            </a:r>
            <a:endParaRPr 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9" y="535823"/>
            <a:ext cx="201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Disclaimer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323528" y="1657668"/>
            <a:ext cx="8507288" cy="2332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opinions and statements in this article are the sole responsibility of the authors, and do not represent neither those of Banco de la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República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 The Bank of Korea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thankful to Peter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Sarlin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two reviewers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their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contributive comments and suggestions. We are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grateful to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Hernando Vargas, Pamela Cardozo, Clara Machado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Alejandro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Reveiz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Esteban Gómez, Sandra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Benítez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Sebastián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Rojas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Daniel Osorio,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Fredy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Gamboa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José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Fernando Moreno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Andrés Ortiz, Brian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Lesmes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Diego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their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 to an early version of the article.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remaining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 are the authors’ own.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2463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Main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changes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after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the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GFC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323528" y="1431397"/>
            <a:ext cx="85689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Most visible change: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East Asia &amp; Pacific cluster moving away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 Western Europe &amp; America to Asia &amp; Eastern Europe. But East Asia &amp; Pacific markets remain loosely connected among them or to other clusters. 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 </a:t>
            </a:r>
            <a:r>
              <a:rPr 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approximation between China and East Asia &amp; Pacific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is consistent with China’s increasing importance in equity markets and intra-regional trade (</a:t>
            </a:r>
            <a:r>
              <a:rPr lang="en-US" sz="1600" kern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Kang &amp; Yoon (2011), Glick &amp; Hutchinson (2013</a:t>
            </a:r>
            <a:r>
              <a:rPr lang="en-US" sz="1600" kern="0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Western Europe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cluster (European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Debt Crisis 2009-): </a:t>
            </a:r>
          </a:p>
          <a:p>
            <a:pPr lvl="1" defTabSz="914400">
              <a:spcBef>
                <a:spcPts val="300"/>
              </a:spcBef>
              <a:spcAft>
                <a:spcPts val="300"/>
              </a:spcAft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Italy, Spain, and Portugal decoupled within Western Europe.</a:t>
            </a:r>
          </a:p>
          <a:p>
            <a:pPr lvl="1" defTabSz="914400">
              <a:spcBef>
                <a:spcPts val="300"/>
              </a:spcBef>
              <a:spcAft>
                <a:spcPts val="300"/>
              </a:spcAft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Greece and Cyprus decoupled away from Western Europe (along with Iceland)</a:t>
            </a:r>
          </a:p>
          <a:p>
            <a:pPr lvl="1" defTabSz="914400">
              <a:spcBef>
                <a:spcPts val="300"/>
              </a:spcBef>
              <a:spcAft>
                <a:spcPts val="300"/>
              </a:spcAft>
            </a:pPr>
            <a:r>
              <a:rPr lang="en-US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Remaining Western 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is denser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 and Peru got closer to the American cluster (</a:t>
            </a:r>
            <a:r>
              <a:rPr lang="en-US" sz="1600" kern="0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Mellado</a:t>
            </a:r>
            <a:r>
              <a:rPr lang="en-US" sz="1600" kern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kern="0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Escobari</a:t>
            </a:r>
            <a:r>
              <a:rPr lang="en-US" sz="1600" kern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Outline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57200" y="1456184"/>
            <a:ext cx="8229600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Agglomerative clustering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Main results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hierarchies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stylized facts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Main changes after the GFC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remarks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Final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remarks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457200" y="1371953"/>
            <a:ext cx="850728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implement an </a:t>
            </a:r>
            <a:r>
              <a:rPr lang="en-US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agglomerative clustering algorithm </a:t>
            </a: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examine how 80 equity markets interrelate before and after the GFC. 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algorithm yields a </a:t>
            </a:r>
            <a:r>
              <a:rPr lang="en-US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structure </a:t>
            </a: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represents how stock markets relate to each other based on their cross-section similarity. 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features of equity markets’ hierarchical structures </a:t>
            </a:r>
            <a:r>
              <a:rPr lang="en-US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with most stylized facts</a:t>
            </a: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reported in related literature (e.g. dominance of geographical factors). 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noticeable change </a:t>
            </a:r>
            <a:r>
              <a:rPr lang="en-US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GFC is a stronger geographical clustering, along with less distance between clusters; it is a more interconnected equity market.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changes in the hierarchy that do not conform to geographical clustering are explained by well-known </a:t>
            </a:r>
            <a:r>
              <a:rPr lang="en-US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idiosyncratic features or shocks</a:t>
            </a: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13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Final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remarks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457200" y="1676781"/>
            <a:ext cx="8229600" cy="441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Run the hierarchical clustering algorithm with recent data: the end of QE, China’s equity market augmented importance in 2015…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Transmission channels: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visualize and analyze how interdependent equity markets are, and contribute to the discovery of a rationale for such interdependence (i.e. exploratory data analysis)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do not measure significance (i.e. confirmatory analysis)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Implementing other approaches to hierarchical analysis for equity markets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i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causality</a:t>
            </a:r>
            <a:r>
              <a:rPr lang="es-CO" sz="1800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i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es-CO" sz="1800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“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interconenctedness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causal </a:t>
            </a:r>
            <a:r>
              <a:rPr lang="es-CO" sz="18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59965" y="2020150"/>
            <a:ext cx="445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1A66"/>
                </a:solidFill>
                <a:latin typeface="Arial"/>
                <a:cs typeface="Arial"/>
              </a:rPr>
              <a:t>Equity Markets’ Clustering and the Global Financial Crisis</a:t>
            </a:r>
            <a:endParaRPr lang="es-ES" sz="24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b="9099"/>
          <a:stretch/>
        </p:blipFill>
        <p:spPr>
          <a:xfrm>
            <a:off x="4359965" y="3318347"/>
            <a:ext cx="3995250" cy="129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Take</a:t>
            </a:r>
            <a:r>
              <a:rPr lang="es-ES" sz="2800" b="1" dirty="0">
                <a:solidFill>
                  <a:srgbClr val="1F1A66"/>
                </a:solidFill>
                <a:latin typeface="Arial"/>
                <a:cs typeface="Arial"/>
              </a:rPr>
              <a:t> home </a:t>
            </a:r>
            <a:r>
              <a:rPr lang="es-ES" sz="2800" b="1" dirty="0" err="1">
                <a:solidFill>
                  <a:srgbClr val="1F1A66"/>
                </a:solidFill>
                <a:latin typeface="Arial"/>
                <a:cs typeface="Arial"/>
              </a:rPr>
              <a:t>messages</a:t>
            </a:r>
            <a:r>
              <a:rPr lang="es-ES" sz="2800" b="1" dirty="0">
                <a:solidFill>
                  <a:srgbClr val="1F1A66"/>
                </a:solidFill>
                <a:latin typeface="Arial"/>
                <a:cs typeface="Arial"/>
              </a:rPr>
              <a:t>… 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320720" y="1494784"/>
            <a:ext cx="8618564" cy="335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implement an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agglomerative clustering algorithm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examine how 80 equity markets interrelate before and after the Global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Financial Crisis (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GFC).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algorithm yields a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hierarchical structure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that represents how stock markets relate to each other based on their cross-section similarity.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main features of equity markets’ hierarchical structures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agree with most stylized facts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reported in related literature (e.g. dominance of geographical factors).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most noticeable change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after the GFC is a stronger geographical clustering, along with less distance between clusters; it is a more interconnected equity market.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 changes in the hierarchy that do not conform to geographical clustering are explained by well-known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idiosyncratic features or shocks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3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Outline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57200" y="1456184"/>
            <a:ext cx="8229600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Agglomerative clustering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 results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resulting hierarchies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About stylized facts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 changes after the GFC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Final remarks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Introduction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395536" y="1312168"/>
            <a:ext cx="8496944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Interconnectedness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i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nterdependence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have become fundamental concepts to understand the nature of Global Financial Crisis (GFC) and market dynamics.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aim is to…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Examine the hierarchical structure of world equity markets in order to disentangle how this structure reveals differences among distinct regions and countries in terms of their interdependence,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to examine how such interdependence changed with the GFC.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How? … Agglomerative clustering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is an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unsupervised learning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method that discovers by itself how data may be organized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Sumathi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Sivanandam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2006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main concern is to reveal the organization patterns into “sensible groups”, which allows to discover similarities and differences, and to derive useful conclusions about them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Halkidi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al., 2001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100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Outline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57200" y="1456184"/>
            <a:ext cx="8229600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Agglomerative clustering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results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hierarchies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stylized facts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changes after the GFC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remarks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Literature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review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b="3685"/>
          <a:stretch/>
        </p:blipFill>
        <p:spPr>
          <a:xfrm>
            <a:off x="1023581" y="1345642"/>
            <a:ext cx="7084066" cy="37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8" y="535823"/>
            <a:ext cx="55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Literature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 </a:t>
            </a:r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review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395535" y="1456184"/>
            <a:ext cx="8475509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Most literature on the hierarchical structure of world markets is based on 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minimal spanning trees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Bonanno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al.,</a:t>
            </a:r>
            <a:r>
              <a:rPr kumimoji="0" lang="en-US" sz="1700" b="0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2004, Coelho et al., 2007, Gilmore et al., 2008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Eryigit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2009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 based on 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asset graphs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Sandoval, 2013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or clustering (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Panton et al., 1976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Most based on 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correlation-into-distance transformations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(see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Mantegna (1999)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many that followed the same path).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They all identify 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geographical organizing principles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–stylized fact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Literature on other markets agree on geographical clustering, but with particularities.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Sovereign bonds (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Gilmore et al. ,2010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Sovereign CDS (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León et al., 2014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FX (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Mizuno et al., 2006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75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4686</TotalTime>
  <Words>2830</Words>
  <Application>Microsoft Office PowerPoint</Application>
  <PresentationFormat>Presentación en pantalla (16:9)</PresentationFormat>
  <Paragraphs>260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ZapfHumnst BT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BABEL_GROUP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DISEÑO_3</dc:creator>
  <cp:lastModifiedBy>Carlos Eduardo León Rincón</cp:lastModifiedBy>
  <cp:revision>39</cp:revision>
  <dcterms:created xsi:type="dcterms:W3CDTF">2017-09-05T21:36:24Z</dcterms:created>
  <dcterms:modified xsi:type="dcterms:W3CDTF">2017-09-29T04:16:27Z</dcterms:modified>
</cp:coreProperties>
</file>