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93" r:id="rId3"/>
    <p:sldId id="257" r:id="rId4"/>
    <p:sldId id="258" r:id="rId5"/>
    <p:sldId id="294" r:id="rId6"/>
    <p:sldId id="295" r:id="rId7"/>
    <p:sldId id="292" r:id="rId8"/>
    <p:sldId id="290" r:id="rId9"/>
    <p:sldId id="291" r:id="rId10"/>
    <p:sldId id="265" r:id="rId11"/>
    <p:sldId id="296" r:id="rId12"/>
    <p:sldId id="287" r:id="rId13"/>
    <p:sldId id="297" r:id="rId14"/>
    <p:sldId id="288" r:id="rId15"/>
    <p:sldId id="289" r:id="rId16"/>
    <p:sldId id="276" r:id="rId17"/>
    <p:sldId id="275" r:id="rId18"/>
    <p:sldId id="285" r:id="rId19"/>
    <p:sldId id="281" r:id="rId20"/>
    <p:sldId id="283" r:id="rId2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6278" autoAdjust="0"/>
  </p:normalViewPr>
  <p:slideViewPr>
    <p:cSldViewPr snapToGrid="0" snapToObjects="1">
      <p:cViewPr varScale="1">
        <p:scale>
          <a:sx n="104" d="100"/>
          <a:sy n="104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388C1BB-7EE0-9948-8F1E-A3E4262A45AC}" type="datetimeFigureOut">
              <a:rPr lang="es-ES" smtClean="0"/>
              <a:t>16/08/17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BDB3145-47F8-C446-8254-C59A3AB7169C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/>
              <a:t>sentencia de casación Civil de 19 diciembre de 2016</a:t>
            </a:r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Responsabilidad bancaria por fraude electrónico</a:t>
            </a:r>
          </a:p>
        </p:txBody>
      </p:sp>
    </p:spTree>
    <p:extLst>
      <p:ext uri="{BB962C8B-B14F-4D97-AF65-F5344CB8AC3E}">
        <p14:creationId xmlns:p14="http://schemas.microsoft.com/office/powerpoint/2010/main" val="750219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Exoneración de responsabilidad del banco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7340" y="2378798"/>
            <a:ext cx="8734180" cy="4307509"/>
          </a:xfrm>
        </p:spPr>
        <p:txBody>
          <a:bodyPr>
            <a:normAutofit/>
          </a:bodyPr>
          <a:lstStyle/>
          <a:p>
            <a:pPr algn="just"/>
            <a:r>
              <a:rPr lang="es-ES_tradnl" dirty="0"/>
              <a:t>No se admite la prueba de la diligencia del banco o el cumplimiento de los estándares de seguridad para exonerarse de su responsabilidad.</a:t>
            </a:r>
            <a:endParaRPr lang="en-US" dirty="0"/>
          </a:p>
          <a:p>
            <a:pPr algn="just"/>
            <a:endParaRPr lang="es-ES" dirty="0"/>
          </a:p>
          <a:p>
            <a:pPr algn="just"/>
            <a:r>
              <a:rPr lang="es-ES_tradnl" dirty="0"/>
              <a:t>La exoneración del banco </a:t>
            </a:r>
            <a:r>
              <a:rPr lang="es-ES_tradnl" dirty="0" smtClean="0"/>
              <a:t>requiere </a:t>
            </a:r>
            <a:r>
              <a:rPr lang="es-ES_tradnl" dirty="0"/>
              <a:t>la prueba de que el fraude se produjo por culpa del cuentahabiente o de sus dependientes (custodia instrumentos de pago).</a:t>
            </a:r>
            <a:r>
              <a:rPr lang="en-US" dirty="0"/>
              <a:t>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275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LOS FUNDAMENTOS DEL FALLO </a:t>
            </a:r>
            <a:r>
              <a:rPr lang="es-CO" sz="2800" dirty="0"/>
              <a:t>frente a la jurisprudencia existente</a:t>
            </a:r>
            <a:endParaRPr lang="es-ES" sz="28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 teoría del riesgo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9064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0E8AE4-2B5F-49A3-9FAC-F925EED17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es-CO" sz="2800" dirty="0"/>
              <a:t>LOS FUNDAMENTOS DEL FALLO frente a la jurisprudencia existente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676CD74-8DB4-41BE-AB1F-5403071F8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8380" y="1891748"/>
            <a:ext cx="9144000" cy="4588565"/>
          </a:xfrm>
        </p:spPr>
        <p:txBody>
          <a:bodyPr>
            <a:normAutofit/>
          </a:bodyPr>
          <a:lstStyle/>
          <a:p>
            <a:pPr algn="just"/>
            <a:r>
              <a:rPr lang="es-CO" sz="2000" b="1" dirty="0"/>
              <a:t>Aplicación extensiva del régimen de responsabilidad por el pago de cheques falsos o adulterados </a:t>
            </a:r>
          </a:p>
          <a:p>
            <a:pPr lvl="1" algn="just"/>
            <a:r>
              <a:rPr lang="es-ES" sz="1800" dirty="0" smtClean="0"/>
              <a:t>Sentencia </a:t>
            </a:r>
            <a:r>
              <a:rPr lang="es-ES" sz="1800" dirty="0"/>
              <a:t>de 15 de diciembre de </a:t>
            </a:r>
            <a:r>
              <a:rPr lang="es-ES" sz="1800" dirty="0" smtClean="0"/>
              <a:t>2006 </a:t>
            </a:r>
            <a:r>
              <a:rPr lang="mr-IN" sz="1800" dirty="0" smtClean="0"/>
              <a:t>–</a:t>
            </a:r>
            <a:r>
              <a:rPr lang="es-ES" sz="1800" dirty="0" smtClean="0"/>
              <a:t> CSJ aplicó </a:t>
            </a:r>
            <a:r>
              <a:rPr lang="es-ES" sz="1800" dirty="0"/>
              <a:t>el régimen estricto de responsabilidad a supuestos diversos a los contemplados expresamente en la </a:t>
            </a:r>
            <a:r>
              <a:rPr lang="es-ES" sz="1800" dirty="0" smtClean="0"/>
              <a:t>norma (</a:t>
            </a:r>
            <a:r>
              <a:rPr lang="es-CO" sz="1800" dirty="0" smtClean="0"/>
              <a:t>nota </a:t>
            </a:r>
            <a:r>
              <a:rPr lang="es-CO" sz="1800" dirty="0"/>
              <a:t>débito materialmente </a:t>
            </a:r>
            <a:r>
              <a:rPr lang="es-CO" sz="1800" dirty="0" smtClean="0"/>
              <a:t>alterada</a:t>
            </a:r>
            <a:r>
              <a:rPr lang="es-ES" sz="1800" dirty="0" smtClean="0"/>
              <a:t>).</a:t>
            </a:r>
            <a:endParaRPr lang="es-ES" sz="1800" dirty="0"/>
          </a:p>
          <a:p>
            <a:pPr lvl="1" algn="just"/>
            <a:r>
              <a:rPr lang="es-ES_tradnl" sz="1800" dirty="0"/>
              <a:t>En criterio de la Corte, la norma lleva implícita la existencia de un modelo particular de responsabilidad profesional del banco.</a:t>
            </a:r>
          </a:p>
          <a:p>
            <a:pPr algn="just"/>
            <a:endParaRPr lang="es-ES_tradnl" sz="1600" dirty="0"/>
          </a:p>
          <a:p>
            <a:pPr algn="just"/>
            <a:r>
              <a:rPr lang="es-ES" sz="2000" b="1" dirty="0"/>
              <a:t>Aplicación extensiva del </a:t>
            </a:r>
            <a:r>
              <a:rPr lang="es-ES_tradnl" sz="2000" b="1" dirty="0"/>
              <a:t>régimen estricto de responsabilidad al fraude electrónico</a:t>
            </a:r>
          </a:p>
          <a:p>
            <a:pPr lvl="1" algn="just"/>
            <a:r>
              <a:rPr lang="es-ES_tradnl" sz="1800" dirty="0"/>
              <a:t>Fallo Sala Civil del TSDJ de Bogotá el 18 de diciembre de 2009.</a:t>
            </a:r>
          </a:p>
          <a:p>
            <a:pPr lvl="1" algn="just"/>
            <a:r>
              <a:rPr lang="es-ES_tradnl" sz="1800" dirty="0"/>
              <a:t>Fallo de tutela 11 de marzo de 2010 de la Sala de Casación Civil </a:t>
            </a:r>
            <a:r>
              <a:rPr lang="es-ES_tradnl" sz="1800" dirty="0" smtClean="0"/>
              <a:t>de la CSJ.</a:t>
            </a:r>
            <a:endParaRPr lang="es-ES_tradnl" sz="1800" dirty="0"/>
          </a:p>
          <a:p>
            <a:pPr lvl="1" algn="just"/>
            <a:r>
              <a:rPr lang="es-ES" sz="1800" dirty="0"/>
              <a:t>Doctrina acogida por la Delegatura para Funciones Jurisdiccionales </a:t>
            </a:r>
            <a:r>
              <a:rPr lang="es-ES" sz="1800" dirty="0" smtClean="0"/>
              <a:t>de la </a:t>
            </a:r>
            <a:r>
              <a:rPr lang="es-ES" sz="1800" dirty="0"/>
              <a:t>Superintendencia Financiera de Colombia</a:t>
            </a:r>
            <a:r>
              <a:rPr lang="es-ES_tradnl" sz="1800" dirty="0"/>
              <a:t>. </a:t>
            </a:r>
            <a:endParaRPr lang="es-ES" sz="1800" dirty="0"/>
          </a:p>
          <a:p>
            <a:pPr lvl="1" algn="just"/>
            <a:endParaRPr lang="es-ES_tradnl" dirty="0"/>
          </a:p>
          <a:p>
            <a:pPr lvl="1" algn="just"/>
            <a:endParaRPr lang="en-US" dirty="0"/>
          </a:p>
          <a:p>
            <a:pPr lvl="1" algn="just"/>
            <a:endParaRPr lang="es-ES_tradnl" b="1" dirty="0"/>
          </a:p>
          <a:p>
            <a:pPr lvl="1" algn="just"/>
            <a:endParaRPr lang="es-ES" dirty="0"/>
          </a:p>
          <a:p>
            <a:pPr lvl="1" algn="just"/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97873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dirty="0" smtClean="0"/>
              <a:t>LOS </a:t>
            </a:r>
            <a:r>
              <a:rPr lang="es-ES_tradnl" sz="2800" dirty="0" smtClean="0"/>
              <a:t>aspectos controversiales del fallo</a:t>
            </a:r>
            <a:endParaRPr lang="es-ES" sz="28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 teoría del riesgo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2204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5500CDA-15B8-4F02-88F2-E4454A75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ASPECTOS CONTROVERSIALES DEL FALLO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731F7DE-39A1-4FB8-8E30-2573B401A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752600"/>
            <a:ext cx="8527773" cy="490661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sz="2000" b="1" dirty="0"/>
              <a:t>La asignación del riesgo de fraude electrónico se trata como un supuesto de responsabilidad civil contractual</a:t>
            </a:r>
          </a:p>
          <a:p>
            <a:pPr lvl="1" algn="just"/>
            <a:r>
              <a:rPr lang="es-ES" sz="1800" dirty="0" smtClean="0"/>
              <a:t>A pesar </a:t>
            </a:r>
            <a:r>
              <a:rPr lang="es-ES" sz="1800" dirty="0" smtClean="0"/>
              <a:t>de que se alude a un </a:t>
            </a:r>
            <a:r>
              <a:rPr lang="es-ES" sz="1800" dirty="0" smtClean="0"/>
              <a:t>régimen objetivo de responsabilidad, </a:t>
            </a:r>
            <a:r>
              <a:rPr lang="es-ES" sz="1800" dirty="0"/>
              <a:t>el fallo abunda en referencias a la diligencia debida por parte de los bancos.</a:t>
            </a:r>
          </a:p>
          <a:p>
            <a:pPr lvl="1" algn="just"/>
            <a:r>
              <a:rPr lang="es-ES_tradnl" sz="1800" dirty="0"/>
              <a:t>Sería más coherente dar tratamiento de asignación contractual de riesgos.</a:t>
            </a:r>
          </a:p>
          <a:p>
            <a:pPr marL="411480" lvl="1" indent="0" algn="just">
              <a:buNone/>
            </a:pPr>
            <a:endParaRPr lang="es-ES_tradnl" sz="1600" dirty="0"/>
          </a:p>
          <a:p>
            <a:pPr algn="just"/>
            <a:r>
              <a:rPr lang="es-ES_tradnl" sz="2000" b="1" dirty="0"/>
              <a:t>Falta de mención de otros medios de defensa </a:t>
            </a:r>
            <a:r>
              <a:rPr lang="mr-IN" sz="2000" b="1" dirty="0"/>
              <a:t>–</a:t>
            </a:r>
            <a:r>
              <a:rPr lang="es-ES_tradnl" sz="2000" b="1" dirty="0"/>
              <a:t> Art. 733 del C. de Co.</a:t>
            </a:r>
          </a:p>
          <a:p>
            <a:pPr lvl="1" algn="just"/>
            <a:r>
              <a:rPr lang="es-ES_tradnl" sz="1800" dirty="0" smtClean="0"/>
              <a:t>Se distingue en </a:t>
            </a:r>
            <a:r>
              <a:rPr lang="es-ES_tradnl" sz="1800" dirty="0"/>
              <a:t>responsabilidad civil bancaria dos </a:t>
            </a:r>
            <a:r>
              <a:rPr lang="es-ES_tradnl" sz="1800" dirty="0" smtClean="0"/>
              <a:t>eventos</a:t>
            </a:r>
            <a:r>
              <a:rPr lang="es-ES_tradnl" sz="1800" dirty="0"/>
              <a:t>:</a:t>
            </a:r>
            <a:r>
              <a:rPr lang="en-US" sz="1800" dirty="0"/>
              <a:t> </a:t>
            </a:r>
          </a:p>
          <a:p>
            <a:pPr lvl="2" algn="just"/>
            <a:r>
              <a:rPr lang="es-ES_tradnl" dirty="0"/>
              <a:t>La responsabilidad del banco por la falsificación o adulteración de </a:t>
            </a:r>
            <a:r>
              <a:rPr lang="es-ES_tradnl" dirty="0" smtClean="0"/>
              <a:t>cheques (</a:t>
            </a:r>
            <a:r>
              <a:rPr lang="es-ES_tradnl" dirty="0"/>
              <a:t>arts. 732 y 1391 del C. de Co.).</a:t>
            </a:r>
          </a:p>
          <a:p>
            <a:pPr lvl="2" algn="just"/>
            <a:r>
              <a:rPr lang="es-ES_tradnl" dirty="0"/>
              <a:t>La responsabilidad que se presenta cuando el cliente extravía los formularios de su </a:t>
            </a:r>
            <a:r>
              <a:rPr lang="es-ES_tradnl" dirty="0" smtClean="0"/>
              <a:t>chequera (</a:t>
            </a:r>
            <a:r>
              <a:rPr lang="es-ES_tradnl" dirty="0"/>
              <a:t>art. 733 del C. de Co.)</a:t>
            </a:r>
            <a:r>
              <a:rPr lang="es-ES_tradnl" dirty="0" smtClean="0"/>
              <a:t>.</a:t>
            </a:r>
            <a:endParaRPr lang="es-ES_tradnl" dirty="0"/>
          </a:p>
          <a:p>
            <a:pPr lvl="1" algn="just"/>
            <a:r>
              <a:rPr lang="en-US" sz="1800" dirty="0"/>
              <a:t>La sentencia no </a:t>
            </a:r>
            <a:r>
              <a:rPr lang="es-ES_tradnl" sz="1800" dirty="0"/>
              <a:t>menciona el segundo supuesto</a:t>
            </a:r>
            <a:r>
              <a:rPr lang="en-US" sz="1600" dirty="0"/>
              <a:t>.</a:t>
            </a:r>
          </a:p>
          <a:p>
            <a:pPr lvl="1" algn="just"/>
            <a:endParaRPr lang="en-US" dirty="0"/>
          </a:p>
          <a:p>
            <a:pPr lvl="1"/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63124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24C9668-358A-490A-9E2A-8993829E3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17" y="1752600"/>
            <a:ext cx="8428383" cy="4896678"/>
          </a:xfrm>
        </p:spPr>
        <p:txBody>
          <a:bodyPr>
            <a:normAutofit fontScale="92500"/>
          </a:bodyPr>
          <a:lstStyle/>
          <a:p>
            <a:pPr algn="just"/>
            <a:r>
              <a:rPr lang="es-ES_tradnl" sz="2200" b="1" dirty="0"/>
              <a:t>Falta de mención de otros medios de defensa </a:t>
            </a:r>
            <a:r>
              <a:rPr lang="mr-IN" sz="2200" b="1" dirty="0"/>
              <a:t>–</a:t>
            </a:r>
            <a:r>
              <a:rPr lang="es-ES_tradnl" sz="2200" b="1" dirty="0"/>
              <a:t> Plazo caducidad (art. 1391 C. de Co.)</a:t>
            </a:r>
          </a:p>
          <a:p>
            <a:pPr lvl="1" algn="just"/>
            <a:r>
              <a:rPr lang="es-ES_tradnl" sz="1900" dirty="0"/>
              <a:t>Plazo de </a:t>
            </a:r>
            <a:r>
              <a:rPr lang="es-ES_tradnl" sz="1900" dirty="0" smtClean="0"/>
              <a:t>caducidad de 6 meses </a:t>
            </a:r>
            <a:r>
              <a:rPr lang="es-ES_tradnl" sz="1900" dirty="0"/>
              <a:t>establecido en el artículo 1391 del C. de Co</a:t>
            </a:r>
            <a:r>
              <a:rPr lang="es-ES_tradnl" sz="1900" dirty="0" smtClean="0"/>
              <a:t>.</a:t>
            </a:r>
            <a:endParaRPr lang="es-ES_tradnl" sz="1900" dirty="0"/>
          </a:p>
          <a:p>
            <a:pPr lvl="1" algn="just"/>
            <a:r>
              <a:rPr lang="es-ES_tradnl" sz="1900" dirty="0" smtClean="0"/>
              <a:t>La </a:t>
            </a:r>
            <a:r>
              <a:rPr lang="es-ES_tradnl" sz="1900" dirty="0"/>
              <a:t>aplicación extensiva </a:t>
            </a:r>
            <a:r>
              <a:rPr lang="es-ES_tradnl" sz="1900" dirty="0" smtClean="0"/>
              <a:t>régimen </a:t>
            </a:r>
            <a:r>
              <a:rPr lang="es-ES_tradnl" sz="1900" dirty="0"/>
              <a:t>de responsabilidad </a:t>
            </a:r>
            <a:r>
              <a:rPr lang="es-ES_tradnl" sz="1900" dirty="0" smtClean="0"/>
              <a:t>del </a:t>
            </a:r>
            <a:r>
              <a:rPr lang="es-ES_tradnl" sz="1900" dirty="0"/>
              <a:t>art. 1391 del C. de Co. a los casos de fraude informático, debe realizarse en forma </a:t>
            </a:r>
            <a:r>
              <a:rPr lang="es-ES_tradnl" sz="1900" dirty="0" smtClean="0"/>
              <a:t>completa.</a:t>
            </a:r>
            <a:endParaRPr lang="es-ES_tradnl" sz="1900" dirty="0"/>
          </a:p>
          <a:p>
            <a:pPr marL="411480" lvl="1" indent="0" algn="just">
              <a:buNone/>
            </a:pPr>
            <a:endParaRPr lang="es-ES_tradnl" sz="2200" dirty="0"/>
          </a:p>
          <a:p>
            <a:pPr algn="just"/>
            <a:r>
              <a:rPr lang="es-ES_tradnl" sz="2200" b="1" dirty="0"/>
              <a:t>Limitación de los medios de defensa</a:t>
            </a:r>
          </a:p>
          <a:p>
            <a:pPr lvl="1" algn="just"/>
            <a:r>
              <a:rPr lang="es-ES_tradnl" sz="1900" dirty="0" smtClean="0"/>
              <a:t>Único </a:t>
            </a:r>
            <a:r>
              <a:rPr lang="es-ES_tradnl" sz="1900" dirty="0"/>
              <a:t>medio de defensa </a:t>
            </a:r>
            <a:r>
              <a:rPr lang="es-ES_tradnl" sz="1900" dirty="0" smtClean="0"/>
              <a:t>la </a:t>
            </a:r>
            <a:r>
              <a:rPr lang="es-ES_tradnl" sz="1900" dirty="0"/>
              <a:t>prueba de la culpa del cuentahabiente.</a:t>
            </a:r>
          </a:p>
          <a:p>
            <a:pPr lvl="1" algn="just"/>
            <a:r>
              <a:rPr lang="es-ES_tradnl" sz="1900" dirty="0" smtClean="0"/>
              <a:t>Régimen responsabilidad objetiva - defensa </a:t>
            </a:r>
            <a:r>
              <a:rPr lang="es-ES_tradnl" sz="1900" dirty="0"/>
              <a:t>del demandado se sitúa en el terreno de la causalidad (Fuerza mayor o caso fortuito, el hecho exclusivo de un tercero o el hecho de la </a:t>
            </a:r>
            <a:r>
              <a:rPr lang="es-ES_tradnl" sz="1900" dirty="0" smtClean="0"/>
              <a:t>víctima).</a:t>
            </a:r>
            <a:endParaRPr lang="es-ES_tradnl" sz="1900" dirty="0"/>
          </a:p>
          <a:p>
            <a:pPr lvl="1" algn="just"/>
            <a:r>
              <a:rPr lang="es-ES" sz="1900" dirty="0"/>
              <a:t>No se encuentra razón válida para excluir </a:t>
            </a:r>
            <a:r>
              <a:rPr lang="es-ES" sz="1900" i="1" dirty="0"/>
              <a:t>per se</a:t>
            </a:r>
            <a:r>
              <a:rPr lang="es-ES" sz="1900" dirty="0"/>
              <a:t> estas causas de exoneración.</a:t>
            </a:r>
            <a:endParaRPr lang="es-ES_tradnl" sz="1900" dirty="0"/>
          </a:p>
          <a:p>
            <a:pPr lvl="1" algn="just"/>
            <a:endParaRPr lang="es-ES_tradnl" dirty="0"/>
          </a:p>
          <a:p>
            <a:pPr lvl="1" algn="just"/>
            <a:endParaRPr lang="es-ES_tradnl" dirty="0"/>
          </a:p>
          <a:p>
            <a:pPr lvl="1" algn="just"/>
            <a:endParaRPr lang="en-US" dirty="0"/>
          </a:p>
          <a:p>
            <a:pPr lvl="1" algn="just"/>
            <a:endParaRPr lang="es-ES_tradnl" dirty="0"/>
          </a:p>
          <a:p>
            <a:pPr lvl="1" algn="just"/>
            <a:endParaRPr lang="es-CO" b="1" dirty="0"/>
          </a:p>
        </p:txBody>
      </p:sp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F0C1FBB0-F5AC-4535-A67D-C230466C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ASPECTOS CONTROVERSIALES DEL FALLO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72894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8051" y="285076"/>
            <a:ext cx="8539799" cy="1308754"/>
          </a:xfrm>
        </p:spPr>
        <p:txBody>
          <a:bodyPr>
            <a:noAutofit/>
          </a:bodyPr>
          <a:lstStyle/>
          <a:p>
            <a:r>
              <a:rPr lang="es-ES_tradnl" sz="3200" dirty="0"/>
              <a:t>aspectos controversiales de tipo técnico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2545" y="1842052"/>
            <a:ext cx="8824891" cy="4340087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sz="2000" b="1" dirty="0" smtClean="0"/>
              <a:t>Aplicación a la actividad bancaria de reglas técnicas que para la fecha de los hechos no habían sido dictadas o acogidas por los organismos encargados de la regulación de la actividad financiera.</a:t>
            </a:r>
            <a:endParaRPr lang="es-ES_tradnl" sz="2000" b="1" dirty="0"/>
          </a:p>
          <a:p>
            <a:pPr lvl="1" algn="just"/>
            <a:r>
              <a:rPr lang="en-US" sz="1800" dirty="0"/>
              <a:t> P. </a:t>
            </a:r>
            <a:r>
              <a:rPr lang="en-US" sz="1800" dirty="0" err="1"/>
              <a:t>ej</a:t>
            </a:r>
            <a:r>
              <a:rPr lang="en-US" sz="1800" dirty="0"/>
              <a:t>. </a:t>
            </a:r>
            <a:r>
              <a:rPr lang="es-ES_tradnl" sz="1800" dirty="0"/>
              <a:t>Norma técnica NTC NTC-ISO/IEC 27001 sobre </a:t>
            </a:r>
            <a:r>
              <a:rPr lang="es-ES_tradnl" sz="1800" i="1" dirty="0"/>
              <a:t>«Tecnología de la información. Técnicas de seguridad. Sistemas de gestión de la seguridad de la información (SGSI)»</a:t>
            </a:r>
            <a:r>
              <a:rPr lang="en-US" sz="1800" dirty="0"/>
              <a:t>.</a:t>
            </a:r>
          </a:p>
          <a:p>
            <a:pPr lvl="1" algn="just"/>
            <a:endParaRPr lang="en-US" sz="1800" dirty="0"/>
          </a:p>
          <a:p>
            <a:pPr algn="just"/>
            <a:r>
              <a:rPr lang="es-ES_tradnl" sz="2000" b="1" dirty="0"/>
              <a:t>Planteamientos generales sin soporte o sin claridad sobre la fuente de la información</a:t>
            </a:r>
            <a:r>
              <a:rPr lang="en-US" sz="2000" b="1" dirty="0"/>
              <a:t>.</a:t>
            </a:r>
          </a:p>
          <a:p>
            <a:pPr lvl="1" algn="just"/>
            <a:r>
              <a:rPr lang="en-US" sz="1800" dirty="0"/>
              <a:t>P. </a:t>
            </a:r>
            <a:r>
              <a:rPr lang="en-US" sz="1800" dirty="0" err="1"/>
              <a:t>ej</a:t>
            </a:r>
            <a:r>
              <a:rPr lang="en-US" sz="1800" dirty="0"/>
              <a:t>. </a:t>
            </a:r>
            <a:r>
              <a:rPr lang="en-US" sz="1800" dirty="0" err="1" smtClean="0"/>
              <a:t>Contraseñas</a:t>
            </a:r>
            <a:r>
              <a:rPr lang="en-US" sz="1800" dirty="0" smtClean="0"/>
              <a:t> </a:t>
            </a:r>
            <a:r>
              <a:rPr lang="en-US" sz="1800" dirty="0" smtClean="0"/>
              <a:t>“</a:t>
            </a:r>
            <a:r>
              <a:rPr lang="en-US" sz="1800" i="1" dirty="0" err="1" smtClean="0"/>
              <a:t>ya</a:t>
            </a:r>
            <a:r>
              <a:rPr lang="en-US" sz="1800" i="1" dirty="0" smtClean="0"/>
              <a:t> </a:t>
            </a:r>
            <a:r>
              <a:rPr lang="en-US" sz="1800" i="1" dirty="0"/>
              <a:t>no son </a:t>
            </a:r>
            <a:r>
              <a:rPr lang="en-US" sz="1800" i="1" dirty="0" err="1"/>
              <a:t>mecanismos</a:t>
            </a:r>
            <a:r>
              <a:rPr lang="en-US" sz="1800" i="1" dirty="0"/>
              <a:t> </a:t>
            </a:r>
            <a:r>
              <a:rPr lang="en-US" sz="1800" i="1" dirty="0" err="1"/>
              <a:t>suficientemente</a:t>
            </a:r>
            <a:r>
              <a:rPr lang="en-US" sz="1800" i="1" dirty="0"/>
              <a:t> </a:t>
            </a:r>
            <a:r>
              <a:rPr lang="en-US" sz="1800" i="1" dirty="0" err="1" smtClean="0"/>
              <a:t>confiables</a:t>
            </a:r>
            <a:r>
              <a:rPr lang="en-US" sz="1800" i="1" dirty="0" smtClean="0"/>
              <a:t>”</a:t>
            </a:r>
            <a:r>
              <a:rPr lang="en-US" sz="1800" dirty="0" smtClean="0"/>
              <a:t>; </a:t>
            </a:r>
            <a:r>
              <a:rPr lang="es-ES_tradnl" sz="1800" i="1" dirty="0" smtClean="0"/>
              <a:t>cualquier </a:t>
            </a:r>
            <a:r>
              <a:rPr lang="es-ES_tradnl" sz="1800" i="1" dirty="0"/>
              <a:t>transferencia de datos puede ser monitoreada por </a:t>
            </a:r>
            <a:r>
              <a:rPr lang="es-ES_tradnl" sz="1800" i="1" dirty="0" smtClean="0"/>
              <a:t>terceros”;</a:t>
            </a:r>
            <a:r>
              <a:rPr lang="es-ES_tradnl" sz="1800" dirty="0" smtClean="0"/>
              <a:t> </a:t>
            </a:r>
            <a:r>
              <a:rPr lang="es-ES_tradnl" sz="1800" dirty="0"/>
              <a:t>los mecanismos informáticos son puestos al servicio de los clientes “</a:t>
            </a:r>
            <a:r>
              <a:rPr lang="es-ES_tradnl" sz="1800" i="1" dirty="0"/>
              <a:t>para disminuir costos y obtener mejores rendimientos</a:t>
            </a:r>
            <a:r>
              <a:rPr lang="es-ES_tradnl" sz="1800" dirty="0"/>
              <a:t>.” P. 44; </a:t>
            </a:r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309778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514" y="3200399"/>
            <a:ext cx="8280625" cy="1295401"/>
          </a:xfrm>
        </p:spPr>
        <p:txBody>
          <a:bodyPr/>
          <a:lstStyle/>
          <a:p>
            <a:r>
              <a:rPr lang="es-ES_tradnl" sz="3100" dirty="0"/>
              <a:t>OTROS ASPECTOS RELEVANTES DE LA RESPONSABILIDAD BANCARIA</a:t>
            </a:r>
            <a:endParaRPr lang="es-ES" sz="31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b="1" dirty="0"/>
              <a:t>alcance y efectos del concepto de “perfil transaccional”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459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8051" y="285076"/>
            <a:ext cx="8539799" cy="1308754"/>
          </a:xfrm>
        </p:spPr>
        <p:txBody>
          <a:bodyPr>
            <a:noAutofit/>
          </a:bodyPr>
          <a:lstStyle/>
          <a:p>
            <a:r>
              <a:rPr lang="es-ES_tradnl" sz="3200" dirty="0"/>
              <a:t>Deber de elaborar perfil transaccional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8051" y="1699591"/>
            <a:ext cx="8236142" cy="48605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_tradnl" sz="2000" b="1" dirty="0"/>
              <a:t>Perfil transaccional </a:t>
            </a:r>
            <a:r>
              <a:rPr lang="mr-IN" sz="2000" b="1" dirty="0"/>
              <a:t>–</a:t>
            </a:r>
            <a:r>
              <a:rPr lang="es-ES_tradnl" sz="2000" b="1" dirty="0"/>
              <a:t> nace como mecanismo asociado a la prevención de lavado de activos y financiación del terrorismo.</a:t>
            </a:r>
          </a:p>
          <a:p>
            <a:pPr algn="just"/>
            <a:endParaRPr lang="es-ES_tradnl" sz="2000" dirty="0"/>
          </a:p>
          <a:p>
            <a:pPr marL="342900" lvl="1" algn="just">
              <a:buClr>
                <a:schemeClr val="accent1"/>
              </a:buClr>
            </a:pPr>
            <a:r>
              <a:rPr lang="es-ES" sz="2000" b="1" dirty="0" smtClean="0"/>
              <a:t>Deber </a:t>
            </a:r>
            <a:r>
              <a:rPr lang="es-ES" sz="2000" b="1" dirty="0"/>
              <a:t>de conducta para los establecimientos </a:t>
            </a:r>
            <a:r>
              <a:rPr lang="es-ES" sz="2000" b="1" dirty="0" smtClean="0"/>
              <a:t>bancarios. </a:t>
            </a:r>
            <a:r>
              <a:rPr lang="es-ES" sz="1900" b="1" dirty="0"/>
              <a:t>(</a:t>
            </a:r>
            <a:r>
              <a:rPr lang="es-ES_tradnl" sz="1900" b="1" dirty="0"/>
              <a:t>Parte I, </a:t>
            </a:r>
            <a:r>
              <a:rPr lang="es-ES_tradnl" sz="1900" b="1" dirty="0" smtClean="0"/>
              <a:t>Tít. </a:t>
            </a:r>
            <a:r>
              <a:rPr lang="es-ES_tradnl" sz="1900" b="1" dirty="0"/>
              <a:t>II, </a:t>
            </a:r>
            <a:r>
              <a:rPr lang="es-ES_tradnl" sz="1900" b="1" dirty="0" smtClean="0"/>
              <a:t>Cap. </a:t>
            </a:r>
            <a:r>
              <a:rPr lang="es-ES_tradnl" sz="1900" b="1" dirty="0"/>
              <a:t>I, 2.3.3.1.13. </a:t>
            </a:r>
            <a:r>
              <a:rPr lang="es-ES_tradnl" sz="1900" b="1" dirty="0" smtClean="0"/>
              <a:t>C. </a:t>
            </a:r>
            <a:r>
              <a:rPr lang="es-ES_tradnl" sz="1900" b="1" dirty="0"/>
              <a:t>Básica Jurídica - </a:t>
            </a:r>
            <a:r>
              <a:rPr lang="es-ES_tradnl" sz="1900" b="1" dirty="0" smtClean="0"/>
              <a:t>CE </a:t>
            </a:r>
            <a:r>
              <a:rPr lang="es-ES_tradnl" sz="1900" b="1" dirty="0"/>
              <a:t>29 de 2014 de la SFC)</a:t>
            </a:r>
            <a:r>
              <a:rPr lang="es-ES" sz="1900" b="1" i="1" dirty="0"/>
              <a:t>.</a:t>
            </a:r>
            <a:endParaRPr lang="es-ES" sz="1900" b="1" dirty="0"/>
          </a:p>
          <a:p>
            <a:pPr lvl="1" algn="just"/>
            <a:r>
              <a:rPr lang="es-ES" sz="1700" dirty="0" smtClean="0"/>
              <a:t>Dotar </a:t>
            </a:r>
            <a:r>
              <a:rPr lang="es-ES" sz="1700" dirty="0"/>
              <a:t>de seguridad </a:t>
            </a:r>
            <a:r>
              <a:rPr lang="es-ES" sz="1700" dirty="0" smtClean="0"/>
              <a:t>de </a:t>
            </a:r>
            <a:r>
              <a:rPr lang="es-ES" sz="1700" dirty="0"/>
              <a:t>sus clientes, con el fin de evitar fraudes</a:t>
            </a:r>
            <a:r>
              <a:rPr lang="es-ES" sz="1700" dirty="0" smtClean="0"/>
              <a:t>. </a:t>
            </a:r>
          </a:p>
          <a:p>
            <a:pPr lvl="1" algn="just"/>
            <a:r>
              <a:rPr lang="es-ES" sz="1700" dirty="0" smtClean="0"/>
              <a:t>Se </a:t>
            </a:r>
            <a:r>
              <a:rPr lang="es-ES" sz="1700" dirty="0"/>
              <a:t>ha señalado “</a:t>
            </a:r>
            <a:r>
              <a:rPr lang="es-ES_tradnl" sz="1700" i="1" dirty="0"/>
              <a:t>que el perfil transaccional es a las operaciones bancarias lo que la huella dactilar es a cada individuo</a:t>
            </a:r>
            <a:r>
              <a:rPr lang="en-US" sz="1700" dirty="0"/>
              <a:t>”</a:t>
            </a:r>
            <a:r>
              <a:rPr lang="en-US" sz="1900" dirty="0" smtClean="0"/>
              <a:t>.</a:t>
            </a:r>
          </a:p>
          <a:p>
            <a:pPr marL="411480" lvl="1" indent="0" algn="just">
              <a:buNone/>
            </a:pPr>
            <a:endParaRPr lang="en-US" sz="1900" dirty="0" smtClean="0"/>
          </a:p>
          <a:p>
            <a:pPr algn="just"/>
            <a:r>
              <a:rPr lang="es-ES" sz="1900" b="1" dirty="0" smtClean="0"/>
              <a:t>Exoneración total de responsabilidad por parte del banco, bajo el régimen estricto, demanda la prueba de dos circunstancias:</a:t>
            </a:r>
          </a:p>
          <a:p>
            <a:pPr lvl="1" algn="just"/>
            <a:r>
              <a:rPr lang="es-ES" sz="1700" dirty="0" smtClean="0"/>
              <a:t>La culpa exclusiva de la víctima.</a:t>
            </a:r>
          </a:p>
          <a:p>
            <a:pPr lvl="1" algn="just"/>
            <a:r>
              <a:rPr lang="es-ES" sz="1700" dirty="0" smtClean="0"/>
              <a:t>Que las operaciones se adecúan a los hábitos transaccionales del cliente.</a:t>
            </a:r>
          </a:p>
          <a:p>
            <a:pPr marL="411480" lvl="1" indent="0" algn="just">
              <a:buNone/>
            </a:pPr>
            <a:endParaRPr lang="en-US" sz="1700" dirty="0" smtClean="0"/>
          </a:p>
          <a:p>
            <a:pPr algn="just"/>
            <a:r>
              <a:rPr lang="es-ES" sz="2000" b="1" dirty="0"/>
              <a:t>Culpa </a:t>
            </a:r>
            <a:r>
              <a:rPr lang="es-ES" sz="2000" b="1" dirty="0" smtClean="0"/>
              <a:t>compartida - operaciones fuera del hábito transaccional.</a:t>
            </a:r>
          </a:p>
          <a:p>
            <a:pPr lvl="1" algn="just"/>
            <a:r>
              <a:rPr lang="es-ES_tradnl" sz="1600" dirty="0" smtClean="0"/>
              <a:t>Banco debe responder </a:t>
            </a:r>
            <a:r>
              <a:rPr lang="es-ES_tradnl" sz="1600" dirty="0"/>
              <a:t>en una proporción de la indemnización que se determinará frente al grado de culpa en que haya incurrido la víctima.</a:t>
            </a:r>
            <a:r>
              <a:rPr lang="en-US" sz="1600" dirty="0"/>
              <a:t> </a:t>
            </a:r>
            <a:endParaRPr lang="es-ES" sz="1600" dirty="0"/>
          </a:p>
          <a:p>
            <a:pPr marL="114300" indent="0" algn="just">
              <a:buNone/>
            </a:pPr>
            <a:endParaRPr lang="es-ES_tradnl" sz="2300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6737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514" y="3200399"/>
            <a:ext cx="8280625" cy="1295401"/>
          </a:xfrm>
        </p:spPr>
        <p:txBody>
          <a:bodyPr/>
          <a:lstStyle/>
          <a:p>
            <a:r>
              <a:rPr lang="es-ES" sz="3200" dirty="0"/>
              <a:t>Recomendaciones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147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HECHOS DEL CASO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74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299" y="285076"/>
            <a:ext cx="8747138" cy="1308754"/>
          </a:xfrm>
        </p:spPr>
        <p:txBody>
          <a:bodyPr>
            <a:noAutofit/>
          </a:bodyPr>
          <a:lstStyle/>
          <a:p>
            <a:r>
              <a:rPr lang="es-ES_tradnl" sz="3200" dirty="0"/>
              <a:t>Recomendaciones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2545" y="1752600"/>
            <a:ext cx="8824891" cy="494666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_tradnl" b="1" dirty="0"/>
              <a:t>Fortalecimiento de los mecanismos de educación financiera.</a:t>
            </a:r>
          </a:p>
          <a:p>
            <a:pPr marL="114300" indent="0" algn="just">
              <a:buNone/>
            </a:pPr>
            <a:endParaRPr lang="es-ES_tradnl" dirty="0"/>
          </a:p>
          <a:p>
            <a:pPr algn="just"/>
            <a:r>
              <a:rPr lang="es-ES_tradnl" b="1" dirty="0"/>
              <a:t>Velar por la adopción de una reglamentación sobre la asunción de las consecuencias derivadas de la materialización de los riesgos de fraude y de los deberes de los usuarios para su prevención. </a:t>
            </a:r>
          </a:p>
          <a:p>
            <a:pPr marL="114300" indent="0" algn="just">
              <a:buNone/>
            </a:pPr>
            <a:endParaRPr lang="es-ES_tradnl" dirty="0"/>
          </a:p>
          <a:p>
            <a:pPr algn="just"/>
            <a:r>
              <a:rPr lang="es-ES_tradnl" b="1" dirty="0"/>
              <a:t>Definir con claridad en los instrumentos contractuales los deberes de protección en cabeza de los usuarios (círculo de seguridad del cliente)</a:t>
            </a:r>
            <a:r>
              <a:rPr lang="en-US" b="1" dirty="0"/>
              <a:t>.</a:t>
            </a:r>
          </a:p>
          <a:p>
            <a:pPr lvl="1" algn="just"/>
            <a:r>
              <a:rPr lang="es-ES" dirty="0"/>
              <a:t>Prácticas inseguras identificadas por autoridades judiciales en sus fallos.</a:t>
            </a:r>
          </a:p>
          <a:p>
            <a:pPr lvl="1" algn="just"/>
            <a:endParaRPr lang="es-ES" dirty="0"/>
          </a:p>
          <a:p>
            <a:pPr algn="just"/>
            <a:r>
              <a:rPr lang="es-ES" b="1" dirty="0"/>
              <a:t>Propuesta de regulación para la redefinición del concepto del perfil transaccional.</a:t>
            </a:r>
          </a:p>
          <a:p>
            <a:pPr algn="just"/>
            <a:endParaRPr lang="en-US" dirty="0"/>
          </a:p>
          <a:p>
            <a:pPr algn="just"/>
            <a:r>
              <a:rPr lang="es-ES_tradnl" b="1" dirty="0"/>
              <a:t>Prácticas adecuadas  de detección de desviaciones de perfiles transaccionales.</a:t>
            </a:r>
          </a:p>
          <a:p>
            <a:pPr marL="114300" indent="0" algn="just">
              <a:buNone/>
            </a:pPr>
            <a:endParaRPr lang="en-US" dirty="0"/>
          </a:p>
          <a:p>
            <a:pPr algn="just"/>
            <a:endParaRPr lang="en-US" dirty="0"/>
          </a:p>
          <a:p>
            <a:pPr algn="just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4089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HECHOS DEL CASO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6731" y="1878496"/>
            <a:ext cx="8380069" cy="464878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200" dirty="0"/>
              <a:t>La demandante abrió una cuenta de ahorros en el banco demandado, que desde un comienzo puso a su disposición los servicios de banca electrónica a través de los que realizaba sus transacciones.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El 22 de noviembre de 2007 se presentaron inconvenientes para acceder a la sucursal virtual de la entidad bancaria (portal no disponible).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Al día siguiente, la demandante accedió al portal y encontró un faltante de dinero.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La sustracción se produjo durante el día del 22 de noviembre y la madrugada del 23 de noviembre de 2007, mediante traslado a 11 cuentas pertenecientes a clientes del banco demandado.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490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HECHOS DEL CASO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1460" y="1739348"/>
            <a:ext cx="8390008" cy="4748177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ES" dirty="0"/>
          </a:p>
          <a:p>
            <a:pPr algn="just"/>
            <a:r>
              <a:rPr lang="es-ES" sz="2200" dirty="0"/>
              <a:t>Se concluyó que el fraude se realizó bajo la modalidad de </a:t>
            </a:r>
            <a:r>
              <a:rPr lang="es-ES" sz="2200" dirty="0" err="1"/>
              <a:t>phising</a:t>
            </a:r>
            <a:r>
              <a:rPr lang="es-ES" sz="2200" dirty="0"/>
              <a:t> o </a:t>
            </a:r>
            <a:r>
              <a:rPr lang="es-ES" sz="2200" dirty="0" err="1"/>
              <a:t>spoofing</a:t>
            </a:r>
            <a:r>
              <a:rPr lang="es-ES" sz="2200" dirty="0"/>
              <a:t>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La demandante alegó que el banco no la instruyó para evitar defraudaciones mediante la modalidad empleada por los delincuentes, ni tomó las medidas mínimas de seguridad (parametrización IP, configuración VPN y mecanismos para detectar transacciones anormales). 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La demandante señaló que siempre obró con cautela.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Indicó también que en el año 2007 ocurrieron varias defraudaciones similares, sin que la entidad demandada tomara medidas suficientes.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881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DECISIÓN </a:t>
            </a:r>
            <a:r>
              <a:rPr lang="es-ES" dirty="0" smtClean="0"/>
              <a:t>de la corte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27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decisión </a:t>
            </a:r>
            <a:r>
              <a:rPr lang="es-ES" dirty="0"/>
              <a:t>DEL CASO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6731" y="1878496"/>
            <a:ext cx="8380069" cy="4648785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No casa la sentencia de segunda instancia, en la que </a:t>
            </a:r>
            <a:r>
              <a:rPr lang="es-ES" b="1" dirty="0" smtClean="0"/>
              <a:t>se declar</a:t>
            </a:r>
            <a:r>
              <a:rPr lang="es-ES" b="1" dirty="0" smtClean="0"/>
              <a:t>ó</a:t>
            </a:r>
            <a:r>
              <a:rPr lang="es-ES" b="1" dirty="0" smtClean="0"/>
              <a:t> </a:t>
            </a:r>
            <a:r>
              <a:rPr lang="es-ES" b="1" dirty="0" smtClean="0"/>
              <a:t>civilmente responsable al banco con </a:t>
            </a:r>
            <a:r>
              <a:rPr lang="es-ES" b="1" dirty="0" smtClean="0"/>
              <a:t>fundamento </a:t>
            </a:r>
            <a:r>
              <a:rPr lang="es-ES" b="1" dirty="0" smtClean="0"/>
              <a:t>en:</a:t>
            </a:r>
          </a:p>
          <a:p>
            <a:pPr lvl="1" algn="just"/>
            <a:r>
              <a:rPr lang="es-ES" dirty="0" smtClean="0"/>
              <a:t>Incumplimiento </a:t>
            </a:r>
            <a:r>
              <a:rPr lang="es-ES" dirty="0" smtClean="0"/>
              <a:t>del deber </a:t>
            </a:r>
            <a:r>
              <a:rPr lang="es-ES" dirty="0" smtClean="0"/>
              <a:t>de </a:t>
            </a:r>
            <a:r>
              <a:rPr lang="es-ES" i="1" dirty="0" smtClean="0"/>
              <a:t>«</a:t>
            </a:r>
            <a:r>
              <a:rPr lang="es-ES" i="1" dirty="0"/>
              <a:t>actuar con grado especial de diligencia en el desarrollo de las operaciones comerciales que constituyen su objeto social</a:t>
            </a:r>
            <a:r>
              <a:rPr lang="es-ES" i="1" dirty="0" smtClean="0"/>
              <a:t>».</a:t>
            </a:r>
            <a:r>
              <a:rPr lang="en-US" dirty="0" smtClean="0"/>
              <a:t> </a:t>
            </a:r>
            <a:endParaRPr lang="es-ES" dirty="0" smtClean="0"/>
          </a:p>
          <a:p>
            <a:pPr lvl="1" algn="just"/>
            <a:r>
              <a:rPr lang="es-ES" dirty="0" smtClean="0"/>
              <a:t>Atendi</a:t>
            </a:r>
            <a:r>
              <a:rPr lang="es-ES" dirty="0" smtClean="0"/>
              <a:t>ó </a:t>
            </a:r>
            <a:r>
              <a:rPr lang="es-ES" dirty="0" smtClean="0"/>
              <a:t>transacciones </a:t>
            </a:r>
            <a:r>
              <a:rPr lang="es-ES" dirty="0"/>
              <a:t>de forma </a:t>
            </a:r>
            <a:r>
              <a:rPr lang="es-ES" dirty="0" smtClean="0"/>
              <a:t>irregular.</a:t>
            </a:r>
          </a:p>
          <a:p>
            <a:pPr lvl="1" algn="just"/>
            <a:r>
              <a:rPr lang="es-ES" dirty="0" smtClean="0"/>
              <a:t>No acredit</a:t>
            </a:r>
            <a:r>
              <a:rPr lang="es-ES" dirty="0" smtClean="0"/>
              <a:t>ó </a:t>
            </a:r>
            <a:r>
              <a:rPr lang="es-ES" dirty="0" smtClean="0"/>
              <a:t>la culpa del cuentahabiente.</a:t>
            </a:r>
          </a:p>
          <a:p>
            <a:pPr lvl="2" algn="just"/>
            <a:r>
              <a:rPr lang="es-ES" dirty="0" smtClean="0"/>
              <a:t>Usuario normal no está en capacidad de identificar el engaño cometido bajo la modalidad de «</a:t>
            </a:r>
            <a:r>
              <a:rPr lang="es-ES" dirty="0" err="1" smtClean="0"/>
              <a:t>phishing</a:t>
            </a:r>
            <a:r>
              <a:rPr lang="es-ES" dirty="0" smtClean="0"/>
              <a:t>», salvo capacitación requerida, la cual no fue proporcionada por la entidad bancaria. 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336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FUNDAMENTOS DEL FALLO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74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D9F018-57EA-421D-AEA1-3AD161A36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FUNDAMENTOS DEL FALLO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79740E1-3B2E-4871-9739-365595771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5" y="1842052"/>
            <a:ext cx="8309113" cy="45189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2000" b="1" dirty="0"/>
              <a:t>El régimen de la Actividad Financiera</a:t>
            </a:r>
          </a:p>
          <a:p>
            <a:pPr lvl="1" algn="just"/>
            <a:r>
              <a:rPr lang="es-ES" sz="1900" dirty="0"/>
              <a:t>Actividad financiera de interés público y de carácter profesional. </a:t>
            </a:r>
          </a:p>
          <a:p>
            <a:pPr lvl="1" algn="just"/>
            <a:r>
              <a:rPr lang="es-ES_tradnl" sz="1900" dirty="0"/>
              <a:t>Relación asimétrica entre el banco y sus clientes, con posición de </a:t>
            </a:r>
            <a:r>
              <a:rPr lang="es-ES_tradnl" sz="1900" dirty="0" smtClean="0"/>
              <a:t>predominio </a:t>
            </a:r>
            <a:r>
              <a:rPr lang="es-ES_tradnl" sz="1900" dirty="0"/>
              <a:t>de la entidad financiera.</a:t>
            </a:r>
          </a:p>
          <a:p>
            <a:pPr lvl="1" algn="just"/>
            <a:r>
              <a:rPr lang="es-ES_tradnl" sz="1900" dirty="0"/>
              <a:t>Asimilación de la forma de operación de los diferentes contratos bancarios típicos que permiten la captación de recursos (cuenta corriente y depósito de ahorros), por lo que el banco adquiere mismos deberes (custodia y seguridad). </a:t>
            </a:r>
          </a:p>
          <a:p>
            <a:pPr marL="411480" lvl="1" indent="0" algn="just">
              <a:buNone/>
            </a:pPr>
            <a:endParaRPr lang="es-ES_tradnl" sz="1700" dirty="0"/>
          </a:p>
          <a:p>
            <a:pPr algn="just"/>
            <a:r>
              <a:rPr lang="es-ES" sz="2000" b="1" dirty="0"/>
              <a:t>Modelo particular de responsabilidad profesional</a:t>
            </a:r>
          </a:p>
          <a:p>
            <a:pPr lvl="1" algn="just"/>
            <a:r>
              <a:rPr lang="es-ES" sz="1900" dirty="0"/>
              <a:t>El modelo se fundamenta en la aplicación extensiva de las reglas de </a:t>
            </a:r>
            <a:r>
              <a:rPr lang="es-ES" sz="1900" dirty="0" smtClean="0"/>
              <a:t>responsabilidad</a:t>
            </a:r>
            <a:r>
              <a:rPr lang="es-ES_tradnl" sz="1900" dirty="0" smtClean="0"/>
              <a:t> </a:t>
            </a:r>
            <a:r>
              <a:rPr lang="es-ES_tradnl" sz="1900" dirty="0"/>
              <a:t>por el pago de cheques falsificados.</a:t>
            </a:r>
          </a:p>
          <a:p>
            <a:pPr lvl="1" algn="just"/>
            <a:r>
              <a:rPr lang="es-ES_tradnl" sz="1900" dirty="0"/>
              <a:t>Respecto de la responsabilidad por cheques falsificados la Corte ha aplicado un criterio estricto de responsabilidad civil, de carácter profesional, fundando en la teoría del riesgo (riesgo creado – riesgo beneficio – riesgo de empresa).</a:t>
            </a:r>
            <a:endParaRPr lang="en-US" sz="1900" dirty="0"/>
          </a:p>
          <a:p>
            <a:pPr marL="411480" lvl="1" indent="0" algn="just">
              <a:buNone/>
            </a:pPr>
            <a:endParaRPr lang="en-US" b="1" dirty="0"/>
          </a:p>
          <a:p>
            <a:pPr lvl="1" algn="just"/>
            <a:endParaRPr lang="es-ES_tradnl" dirty="0"/>
          </a:p>
          <a:p>
            <a:pPr lvl="1" algn="just"/>
            <a:endParaRPr lang="es-ES" dirty="0"/>
          </a:p>
          <a:p>
            <a:pPr lvl="1"/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363236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2399D01-EA4A-40D2-A5E8-EC4E1814B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99862"/>
            <a:ext cx="8229600" cy="384313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b="1" dirty="0"/>
              <a:t>Responsabilidad por riesgo de empresa</a:t>
            </a:r>
            <a:endParaRPr lang="es-ES" sz="1800" b="1" dirty="0"/>
          </a:p>
          <a:p>
            <a:pPr lvl="1" algn="just"/>
            <a:r>
              <a:rPr lang="es-ES_tradnl" sz="1900" dirty="0" smtClean="0"/>
              <a:t>Se </a:t>
            </a:r>
            <a:r>
              <a:rPr lang="es-ES_tradnl" sz="1900" dirty="0"/>
              <a:t>fundamenta en la existencia de riesgos inherentes al desarrollo de una actividad empresarial y su atribución a quien </a:t>
            </a:r>
            <a:r>
              <a:rPr lang="es-ES_tradnl" sz="1900" dirty="0" smtClean="0"/>
              <a:t>la desarrolla.</a:t>
            </a:r>
            <a:endParaRPr lang="es-ES_tradnl" sz="1900" dirty="0"/>
          </a:p>
          <a:p>
            <a:pPr lvl="1" algn="just"/>
            <a:r>
              <a:rPr lang="es-ES_tradnl" sz="1900" dirty="0"/>
              <a:t>Los bancos deben asumir la reparación de los daños ocasionados por la materialización de los riesgos que se derivan de la utilización de los medios de </a:t>
            </a:r>
            <a:r>
              <a:rPr lang="es-ES_tradnl" sz="1900" dirty="0" smtClean="0"/>
              <a:t>pago puestos </a:t>
            </a:r>
            <a:r>
              <a:rPr lang="es-ES_tradnl" sz="1900" dirty="0"/>
              <a:t>a disposición de los clientes.</a:t>
            </a:r>
          </a:p>
          <a:p>
            <a:pPr lvl="1" algn="just"/>
            <a:r>
              <a:rPr lang="es-ES_tradnl" sz="1900" i="1" dirty="0"/>
              <a:t>“El riesgo se materializa con el ofrecimiento a los clientes de una plataforma tecnológica para realizar sus transacciones en línea, la cual puede ser vulnerada por delincuentes cibernéticos a través de diversas acciones, atendida la vulnerabilidad inherente a los sistemas electrónicos.”</a:t>
            </a:r>
            <a:r>
              <a:rPr lang="en-US" sz="1900" dirty="0"/>
              <a:t> </a:t>
            </a:r>
          </a:p>
          <a:p>
            <a:pPr lvl="1" algn="just"/>
            <a:endParaRPr lang="es-ES_tradnl" dirty="0"/>
          </a:p>
          <a:p>
            <a:pPr lvl="1" algn="just"/>
            <a:endParaRPr lang="en-US" dirty="0"/>
          </a:p>
          <a:p>
            <a:pPr lvl="1" algn="just"/>
            <a:endParaRPr lang="es-CO" b="1" dirty="0"/>
          </a:p>
        </p:txBody>
      </p:sp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740E9AFF-C448-4349-B8D1-79C10FEF1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LOS FUNDAMENTOS DEL FALLO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3035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Boticario.thmx</Template>
  <TotalTime>1032</TotalTime>
  <Words>1501</Words>
  <Application>Microsoft Macintosh PowerPoint</Application>
  <PresentationFormat>Presentación en pantalla (4:3)</PresentationFormat>
  <Paragraphs>125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Boticario</vt:lpstr>
      <vt:lpstr>Responsabilidad bancaria por fraude electrónico</vt:lpstr>
      <vt:lpstr>LOS HECHOS DEL CASO</vt:lpstr>
      <vt:lpstr>HECHOS DEL CASO</vt:lpstr>
      <vt:lpstr>HECHOS DEL CASO</vt:lpstr>
      <vt:lpstr>LA DECISIÓN de la corte</vt:lpstr>
      <vt:lpstr>decisión DEL CASO</vt:lpstr>
      <vt:lpstr>LOS FUNDAMENTOS DEL FALLO</vt:lpstr>
      <vt:lpstr>LOS FUNDAMENTOS DEL FALLO</vt:lpstr>
      <vt:lpstr>LOS FUNDAMENTOS DEL FALLO</vt:lpstr>
      <vt:lpstr>Exoneración de responsabilidad del banco</vt:lpstr>
      <vt:lpstr>LOS FUNDAMENTOS DEL FALLO frente a la jurisprudencia existente</vt:lpstr>
      <vt:lpstr>LOS FUNDAMENTOS DEL FALLO frente a la jurisprudencia existente</vt:lpstr>
      <vt:lpstr>LOS aspectos controversiales del fallo</vt:lpstr>
      <vt:lpstr>ASPECTOS CONTROVERSIALES DEL FALLO</vt:lpstr>
      <vt:lpstr>ASPECTOS CONTROVERSIALES DEL FALLO</vt:lpstr>
      <vt:lpstr>aspectos controversiales de tipo técnico</vt:lpstr>
      <vt:lpstr>OTROS ASPECTOS RELEVANTES DE LA RESPONSABILIDAD BANCARIA</vt:lpstr>
      <vt:lpstr>Deber de elaborar perfil transaccional</vt:lpstr>
      <vt:lpstr>Recomendaciones</vt:lpstr>
      <vt:lpstr>Recomendaciones</vt:lpstr>
    </vt:vector>
  </TitlesOfParts>
  <Company>Gómez &amp; Solarte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 bancaria por fraude electrónico</dc:title>
  <dc:creator>Gómez &amp; Solarte Solarte</dc:creator>
  <cp:lastModifiedBy>ARTURO  SOLARTE</cp:lastModifiedBy>
  <cp:revision>69</cp:revision>
  <cp:lastPrinted>2017-08-16T15:42:50Z</cp:lastPrinted>
  <dcterms:created xsi:type="dcterms:W3CDTF">2017-08-14T13:27:59Z</dcterms:created>
  <dcterms:modified xsi:type="dcterms:W3CDTF">2017-08-17T03:16:53Z</dcterms:modified>
</cp:coreProperties>
</file>