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74" r:id="rId3"/>
    <p:sldMasterId id="2147483688" r:id="rId4"/>
    <p:sldMasterId id="2147483700" r:id="rId5"/>
  </p:sldMasterIdLst>
  <p:notesMasterIdLst>
    <p:notesMasterId r:id="rId25"/>
  </p:notesMasterIdLst>
  <p:handoutMasterIdLst>
    <p:handoutMasterId r:id="rId26"/>
  </p:handoutMasterIdLst>
  <p:sldIdLst>
    <p:sldId id="332" r:id="rId6"/>
    <p:sldId id="424" r:id="rId7"/>
    <p:sldId id="411" r:id="rId8"/>
    <p:sldId id="412" r:id="rId9"/>
    <p:sldId id="419" r:id="rId10"/>
    <p:sldId id="410" r:id="rId11"/>
    <p:sldId id="416" r:id="rId12"/>
    <p:sldId id="418" r:id="rId13"/>
    <p:sldId id="425" r:id="rId14"/>
    <p:sldId id="333" r:id="rId15"/>
    <p:sldId id="334" r:id="rId16"/>
    <p:sldId id="335" r:id="rId17"/>
    <p:sldId id="341" r:id="rId18"/>
    <p:sldId id="387" r:id="rId19"/>
    <p:sldId id="423" r:id="rId20"/>
    <p:sldId id="422" r:id="rId21"/>
    <p:sldId id="421" r:id="rId22"/>
    <p:sldId id="420" r:id="rId23"/>
    <p:sldId id="409" r:id="rId24"/>
  </p:sldIdLst>
  <p:sldSz cx="9144000" cy="6858000" type="screen4x3"/>
  <p:notesSz cx="6810375" cy="99425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439A"/>
    <a:srgbClr val="FBDB19"/>
    <a:srgbClr val="0B57C7"/>
    <a:srgbClr val="063170"/>
    <a:srgbClr val="FFFFFF"/>
    <a:srgbClr val="627BE4"/>
    <a:srgbClr val="159B4B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118" autoAdjust="0"/>
    <p:restoredTop sz="90586" autoAdjust="0"/>
  </p:normalViewPr>
  <p:slideViewPr>
    <p:cSldViewPr>
      <p:cViewPr>
        <p:scale>
          <a:sx n="110" d="100"/>
          <a:sy n="110" d="100"/>
        </p:scale>
        <p:origin x="-426" y="1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366" cy="496586"/>
          </a:xfrm>
          <a:prstGeom prst="rect">
            <a:avLst/>
          </a:prstGeom>
        </p:spPr>
        <p:txBody>
          <a:bodyPr vert="horz" lIns="88368" tIns="44184" rIns="88368" bIns="441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487" y="0"/>
            <a:ext cx="2951366" cy="496586"/>
          </a:xfrm>
          <a:prstGeom prst="rect">
            <a:avLst/>
          </a:prstGeom>
        </p:spPr>
        <p:txBody>
          <a:bodyPr vert="horz" lIns="88368" tIns="44184" rIns="88368" bIns="44184" rtlCol="0"/>
          <a:lstStyle>
            <a:lvl1pPr algn="r">
              <a:defRPr sz="1200"/>
            </a:lvl1pPr>
          </a:lstStyle>
          <a:p>
            <a:fld id="{E5A7F841-253A-4929-87C6-61DCA102D1B2}" type="datetimeFigureOut">
              <a:rPr lang="en-US" smtClean="0"/>
              <a:pPr/>
              <a:t>10/26/2016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385"/>
            <a:ext cx="2951366" cy="496586"/>
          </a:xfrm>
          <a:prstGeom prst="rect">
            <a:avLst/>
          </a:prstGeom>
        </p:spPr>
        <p:txBody>
          <a:bodyPr vert="horz" lIns="88368" tIns="44184" rIns="88368" bIns="441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487" y="9444385"/>
            <a:ext cx="2951366" cy="496586"/>
          </a:xfrm>
          <a:prstGeom prst="rect">
            <a:avLst/>
          </a:prstGeom>
        </p:spPr>
        <p:txBody>
          <a:bodyPr vert="horz" lIns="88368" tIns="44184" rIns="88368" bIns="44184" rtlCol="0" anchor="b"/>
          <a:lstStyle>
            <a:lvl1pPr algn="r">
              <a:defRPr sz="1200"/>
            </a:lvl1pPr>
          </a:lstStyle>
          <a:p>
            <a:fld id="{5D392B75-BAAD-405E-9E0B-3F135D1385D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5456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366" cy="49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 defTabSz="957316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487" y="0"/>
            <a:ext cx="2951366" cy="49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 algn="r" defTabSz="957316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8875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734" y="4722192"/>
            <a:ext cx="5448909" cy="447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385"/>
            <a:ext cx="2951366" cy="49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 defTabSz="957316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487" y="9444385"/>
            <a:ext cx="2951366" cy="49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 algn="r" defTabSz="957316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6DF231B-EA1A-414E-834A-034EB5809DC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98619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C289D-2185-4C0A-A77D-CCED052D0B8A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1D6BE-E986-4302-AA54-B05F2DCD239C}" type="slidenum">
              <a:rPr lang="en-GB" smtClean="0">
                <a:solidFill>
                  <a:prstClr val="white"/>
                </a:solidFill>
              </a:rPr>
              <a:pPr/>
              <a:t>6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658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51">
              <a:defRPr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C289D-2185-4C0A-A77D-CCED052D0B8A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C289D-2185-4C0A-A77D-CCED052D0B8A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C289D-2185-4C0A-A77D-CCED052D0B8A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8875" cy="37274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68875" cy="3727450"/>
          </a:xfrm>
          <a:ln/>
        </p:spPr>
      </p:sp>
      <p:sp>
        <p:nvSpPr>
          <p:cNvPr id="57347" name="Symbol zastępczy notatek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734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072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709430" indent="-272858" defTabSz="88072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91433" indent="-218287" defTabSz="88072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528006" indent="-218287" defTabSz="88072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64578" indent="-218287" defTabSz="88072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401151" indent="-218287" defTabSz="88072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837723" indent="-218287" defTabSz="88072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74297" indent="-218287" defTabSz="88072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710871" indent="-218287" defTabSz="88072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D09945-B57F-4087-B889-5666F34FF8F9}" type="slidenum">
              <a:rPr lang="en-GB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68875" cy="3727450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57B201-4EBE-40F2-B02D-BC6400246117}" type="slidenum">
              <a:rPr lang="en-GB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68875" cy="3727450"/>
          </a:xfrm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57B201-4EBE-40F2-B02D-BC6400246117}" type="slidenum">
              <a:rPr lang="en-GB">
                <a:solidFill>
                  <a:prstClr val="white"/>
                </a:solidFill>
              </a:rPr>
              <a:pPr>
                <a:defRPr/>
              </a:pPr>
              <a:t>18</a:t>
            </a:fld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ull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2" descr="C:\WORKS\CyberCrime EC3\Working EC3 File\EC3 noGlobe - v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549275"/>
            <a:ext cx="24479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848" y="1988840"/>
            <a:ext cx="5180112" cy="1368152"/>
          </a:xfrm>
        </p:spPr>
        <p:txBody>
          <a:bodyPr anchor="b"/>
          <a:lstStyle>
            <a:lvl1pPr algn="r">
              <a:defRPr sz="4000"/>
            </a:lvl1pPr>
          </a:lstStyle>
          <a:p>
            <a:pPr lvl="0"/>
            <a:r>
              <a:rPr lang="en-GB" noProof="0" dirty="0" smtClean="0"/>
              <a:t>Presentation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477295"/>
            <a:ext cx="3808412" cy="203993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Subtitle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27088" y="6245225"/>
            <a:ext cx="76327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54BE3-101D-4EFF-BAC8-2A056C0C67B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7463"/>
            <a:ext cx="2160587" cy="6291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7463"/>
            <a:ext cx="6329363" cy="6291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61016-6B37-4F49-80E5-A51C555948E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CCAA0-6A4B-4617-B8CF-E31D9030A5D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ull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848" y="1988840"/>
            <a:ext cx="5180112" cy="1368152"/>
          </a:xfrm>
        </p:spPr>
        <p:txBody>
          <a:bodyPr anchor="b"/>
          <a:lstStyle>
            <a:lvl1pPr algn="l">
              <a:defRPr sz="4000">
                <a:solidFill>
                  <a:srgbClr val="FFD300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477295"/>
            <a:ext cx="3808412" cy="203993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27088" y="6245225"/>
            <a:ext cx="76327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" name="Picture 2" descr="N:\5.- INDIVIDUAL USERS\Vera\Logos\NEW_EC3_logo_white_squarish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2700"/>
            <a:ext cx="3697856" cy="8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5739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96E2E-18B4-4171-9BC6-6C460344352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 pitchFamily="34" charset="0"/>
              </a:rPr>
              <a:t>Europol Unclassified - Basic Protection </a:t>
            </a:r>
            <a:r>
              <a:rPr lang="en-GB" sz="800" b="1" dirty="0" smtClean="0">
                <a:solidFill>
                  <a:srgbClr val="063170"/>
                </a:solidFill>
                <a:latin typeface="Verdana" pitchFamily="34" charset="0"/>
              </a:rPr>
              <a:t>level</a:t>
            </a:r>
            <a:endParaRPr lang="en-GB" sz="800" b="1" dirty="0">
              <a:solidFill>
                <a:srgbClr val="06317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278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1AC05-C329-4A5B-8C62-44CE0D819CF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 pitchFamily="34" charset="0"/>
              </a:rPr>
              <a:t>Europol Unclassified - Basic Protection </a:t>
            </a:r>
            <a:r>
              <a:rPr lang="en-GB" sz="800" b="1" dirty="0" smtClean="0">
                <a:solidFill>
                  <a:srgbClr val="063170"/>
                </a:solidFill>
                <a:latin typeface="Verdana" pitchFamily="34" charset="0"/>
              </a:rPr>
              <a:t>level</a:t>
            </a:r>
            <a:endParaRPr lang="en-GB" sz="800" b="1" dirty="0">
              <a:solidFill>
                <a:srgbClr val="06317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9588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412875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6D8CF-D540-4C09-A42E-B559DCD27CD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 pitchFamily="34" charset="0"/>
              </a:rPr>
              <a:t>Europol Unclassified - Basic Protection </a:t>
            </a:r>
            <a:r>
              <a:rPr lang="en-GB" sz="800" b="1" dirty="0" smtClean="0">
                <a:solidFill>
                  <a:srgbClr val="063170"/>
                </a:solidFill>
                <a:latin typeface="Verdana" pitchFamily="34" charset="0"/>
              </a:rPr>
              <a:t>level</a:t>
            </a:r>
            <a:endParaRPr lang="en-GB" sz="800" b="1" dirty="0">
              <a:solidFill>
                <a:srgbClr val="06317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9593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607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4070-1D12-4CCC-BB6F-AB267700349E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2048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21273\Pictures\shutterstock_109057973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92"/>
          <a:stretch/>
        </p:blipFill>
        <p:spPr bwMode="auto">
          <a:xfrm>
            <a:off x="0" y="1052736"/>
            <a:ext cx="9144000" cy="581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D7409A-8950-4CBA-98F7-148FE9E378EB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FFFFFF"/>
                </a:solidFill>
                <a:latin typeface="Verdana" pitchFamily="34" charset="0"/>
              </a:rPr>
              <a:t>Europol Unclassified - Basic Protection </a:t>
            </a:r>
            <a:r>
              <a:rPr lang="en-GB" sz="800" b="1" dirty="0" smtClean="0">
                <a:solidFill>
                  <a:srgbClr val="FFFFFF"/>
                </a:solidFill>
                <a:latin typeface="Verdana" pitchFamily="34" charset="0"/>
              </a:rPr>
              <a:t>level</a:t>
            </a:r>
            <a:endParaRPr lang="en-GB" sz="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7331" y="6245785"/>
            <a:ext cx="2215436" cy="4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697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125421"/>
            <a:ext cx="9144000" cy="573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F953F55-FAB9-4A74-8F28-00963996EC1E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FFFFFF"/>
                </a:solidFill>
                <a:latin typeface="Verdana" pitchFamily="34" charset="0"/>
              </a:rPr>
              <a:t>Europol Unclassified - Basic Protection </a:t>
            </a:r>
            <a:r>
              <a:rPr lang="en-GB" sz="800" b="1" dirty="0" smtClean="0">
                <a:solidFill>
                  <a:srgbClr val="FFFFFF"/>
                </a:solidFill>
                <a:latin typeface="Verdana" pitchFamily="34" charset="0"/>
              </a:rPr>
              <a:t>level</a:t>
            </a:r>
            <a:endParaRPr lang="en-GB" sz="8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7331" y="6245785"/>
            <a:ext cx="2215436" cy="4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028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67ECC-B991-43D7-B82E-149D0B788FE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N:\4.- COMMUNICATION\Presentations\2015\.DDO Interpol GA 2015\working files\europo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99" t="21078" r="1804" b="26825"/>
          <a:stretch/>
        </p:blipFill>
        <p:spPr bwMode="auto">
          <a:xfrm flipH="1">
            <a:off x="-45106" y="1119116"/>
            <a:ext cx="9189106" cy="576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89C17-7E69-49BA-8563-7535A72408D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 pitchFamily="34" charset="0"/>
              </a:rPr>
              <a:t>Europol Unclassified - Basic Protection </a:t>
            </a:r>
            <a:r>
              <a:rPr lang="en-GB" sz="800" b="1" dirty="0" smtClean="0">
                <a:solidFill>
                  <a:srgbClr val="063170"/>
                </a:solidFill>
                <a:latin typeface="Verdana" pitchFamily="34" charset="0"/>
              </a:rPr>
              <a:t>level</a:t>
            </a:r>
            <a:endParaRPr lang="en-GB" sz="800" b="1" dirty="0">
              <a:solidFill>
                <a:srgbClr val="063170"/>
              </a:solidFill>
              <a:latin typeface="Verdana" pitchFamily="34" charset="0"/>
            </a:endParaRPr>
          </a:p>
        </p:txBody>
      </p:sp>
      <p:pic>
        <p:nvPicPr>
          <p:cNvPr id="8" name="Picture 3" descr="N:\5.- INDIVIDUAL USERS\Vera\Logos\NEW_EC3_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05912"/>
            <a:ext cx="2170286" cy="3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476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:\4.- COMMUNICATION\Images\puzzle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124744"/>
            <a:ext cx="9505056" cy="669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84A86-5790-4F8B-8187-EE4B02A839A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 pitchFamily="34" charset="0"/>
              </a:rPr>
              <a:t>Europol Unclassified - Basic Protection </a:t>
            </a:r>
            <a:r>
              <a:rPr lang="en-GB" sz="800" b="1" dirty="0" smtClean="0">
                <a:solidFill>
                  <a:srgbClr val="063170"/>
                </a:solidFill>
                <a:latin typeface="Verdana" pitchFamily="34" charset="0"/>
              </a:rPr>
              <a:t>level</a:t>
            </a:r>
            <a:endParaRPr lang="en-GB" sz="800" b="1" dirty="0">
              <a:solidFill>
                <a:srgbClr val="063170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4370" y="6245785"/>
            <a:ext cx="2215436" cy="4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9867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D80DF-84A2-4A42-B236-66629E9A88E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02870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7463"/>
            <a:ext cx="2160587" cy="6291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7463"/>
            <a:ext cx="6329363" cy="6291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FB90B-52EA-4BFA-B8EA-4E47A29EC59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79197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G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ull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26131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F7973-57AE-4352-89DA-AEDB7947A3E6}" type="slidenum">
              <a:rPr lang="en-GB" smtClean="0"/>
              <a:pPr>
                <a:defRPr/>
              </a:pPr>
              <a:t>‹Nº›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85"/>
            <a:ext cx="179863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2843808" y="6511986"/>
            <a:ext cx="54543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rgbClr val="063170"/>
                </a:solidFill>
                <a:latin typeface="Verdana"/>
              </a:rPr>
              <a:t>Europol Unclassified - Basic Protection level </a:t>
            </a:r>
          </a:p>
        </p:txBody>
      </p:sp>
    </p:spTree>
    <p:extLst>
      <p:ext uri="{BB962C8B-B14F-4D97-AF65-F5344CB8AC3E}">
        <p14:creationId xmlns:p14="http://schemas.microsoft.com/office/powerpoint/2010/main" xmlns="" val="276078019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ull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848" y="1988840"/>
            <a:ext cx="5180112" cy="1368152"/>
          </a:xfrm>
        </p:spPr>
        <p:txBody>
          <a:bodyPr anchor="b"/>
          <a:lstStyle>
            <a:lvl1pPr algn="l">
              <a:defRPr sz="4000">
                <a:solidFill>
                  <a:srgbClr val="FFD300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477295"/>
            <a:ext cx="3808412" cy="203993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27088" y="6245225"/>
            <a:ext cx="76327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" name="Picture 2" descr="N:\5.- INDIVIDUAL USERS\Vera\Logos\NEW_EC3_logo_white_squarish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2700"/>
            <a:ext cx="3697856" cy="8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945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96E2E-18B4-4171-9BC6-6C460344352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/>
              </a:rPr>
              <a:t>Europol Unclassified - Basic Protection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83925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1AC05-C329-4A5B-8C62-44CE0D819CF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/>
              </a:rPr>
              <a:t>Europol Unclassified - Basic Protection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590060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412875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6D8CF-D540-4C09-A42E-B559DCD27CD9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/>
              </a:rPr>
              <a:t>Europol Unclassified - Basic Protection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21648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412875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2875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4D942-9AA2-44D2-B5C3-AAAAAE784C4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6076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4070-1D12-4CCC-BB6F-AB267700349E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17445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7409A-8950-4CBA-98F7-148FE9E378E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4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/>
              </a:rPr>
              <a:t>Europol Unclassified - Basic Protection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002543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53F55-FAB9-4A74-8F28-00963996EC1E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3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/>
              </a:rPr>
              <a:t>Europol Unclassified - Basic Protection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190060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89C17-7E69-49BA-8563-7535A72408D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/>
              </a:rPr>
              <a:t>Europol Unclassified - Basic Protection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771514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84A86-5790-4F8B-8187-EE4B02A839A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216018" y="6381328"/>
            <a:ext cx="87137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5875" algn="ctr">
              <a:spcBef>
                <a:spcPct val="50000"/>
              </a:spcBef>
            </a:pPr>
            <a:r>
              <a:rPr lang="en-GB" sz="800" b="1" dirty="0">
                <a:solidFill>
                  <a:srgbClr val="063170"/>
                </a:solidFill>
                <a:latin typeface="Verdana"/>
              </a:rPr>
              <a:t>Europol Unclassified - Basic Protection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90852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D80DF-84A2-4A42-B236-66629E9A88E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8556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7463"/>
            <a:ext cx="2160587" cy="6291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7463"/>
            <a:ext cx="6329363" cy="6291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FB90B-52EA-4BFA-B8EA-4E47A29EC59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8902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ull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2" descr="C:\WORKS\CyberCrime EC3\Working EC3 File\EC3 noGlobe - v2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39761" y="549276"/>
            <a:ext cx="24479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849" y="1988843"/>
            <a:ext cx="5180112" cy="1368152"/>
          </a:xfrm>
        </p:spPr>
        <p:txBody>
          <a:bodyPr anchor="b"/>
          <a:lstStyle>
            <a:lvl1pPr algn="r">
              <a:defRPr sz="4000"/>
            </a:lvl1pPr>
          </a:lstStyle>
          <a:p>
            <a:pPr lvl="0"/>
            <a:r>
              <a:rPr lang="en-GB" noProof="0" dirty="0" smtClean="0"/>
              <a:t>Presentation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477301"/>
            <a:ext cx="3808412" cy="203993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Subtitle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827088" y="6245226"/>
            <a:ext cx="7632700" cy="476250"/>
          </a:xfrm>
          <a:prstGeom prst="rect">
            <a:avLst/>
          </a:prstGeom>
          <a:extLst/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Franklin Gothic Medium" pitchFamily="34" charset="0"/>
              </a:defRPr>
            </a:lvl1pPr>
          </a:lstStyle>
          <a:p>
            <a:pPr defTabSz="914015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262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CCAA0-6A4B-4617-B8CF-E31D9030A5D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9868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05" indent="0">
              <a:buNone/>
              <a:defRPr sz="1800"/>
            </a:lvl2pPr>
            <a:lvl3pPr marL="914015" indent="0">
              <a:buNone/>
              <a:defRPr sz="1600"/>
            </a:lvl3pPr>
            <a:lvl4pPr marL="1371019" indent="0">
              <a:buNone/>
              <a:defRPr sz="1400"/>
            </a:lvl4pPr>
            <a:lvl5pPr marL="1828029" indent="0">
              <a:buNone/>
              <a:defRPr sz="1400"/>
            </a:lvl5pPr>
            <a:lvl6pPr marL="2285039" indent="0">
              <a:buNone/>
              <a:defRPr sz="1400"/>
            </a:lvl6pPr>
            <a:lvl7pPr marL="2742044" indent="0">
              <a:buNone/>
              <a:defRPr sz="1400"/>
            </a:lvl7pPr>
            <a:lvl8pPr marL="3199048" indent="0">
              <a:buNone/>
              <a:defRPr sz="1400"/>
            </a:lvl8pPr>
            <a:lvl9pPr marL="36560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67ECC-B991-43D7-B82E-149D0B788FE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68243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B42C7-0DF0-4A0F-AF89-CB248CE2C1E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36" y="1412875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1" y="1412875"/>
            <a:ext cx="4244975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4D942-9AA2-44D2-B5C3-AAAAAE784C4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91717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5" indent="0">
              <a:buNone/>
              <a:defRPr sz="2000" b="1"/>
            </a:lvl2pPr>
            <a:lvl3pPr marL="914015" indent="0">
              <a:buNone/>
              <a:defRPr sz="1800" b="1"/>
            </a:lvl3pPr>
            <a:lvl4pPr marL="1371019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39" indent="0">
              <a:buNone/>
              <a:defRPr sz="1600" b="1"/>
            </a:lvl6pPr>
            <a:lvl7pPr marL="2742044" indent="0">
              <a:buNone/>
              <a:defRPr sz="1600" b="1"/>
            </a:lvl7pPr>
            <a:lvl8pPr marL="3199048" indent="0">
              <a:buNone/>
              <a:defRPr sz="1600" b="1"/>
            </a:lvl8pPr>
            <a:lvl9pPr marL="36560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5" indent="0">
              <a:buNone/>
              <a:defRPr sz="2000" b="1"/>
            </a:lvl2pPr>
            <a:lvl3pPr marL="914015" indent="0">
              <a:buNone/>
              <a:defRPr sz="1800" b="1"/>
            </a:lvl3pPr>
            <a:lvl4pPr marL="1371019" indent="0">
              <a:buNone/>
              <a:defRPr sz="1600" b="1"/>
            </a:lvl4pPr>
            <a:lvl5pPr marL="1828029" indent="0">
              <a:buNone/>
              <a:defRPr sz="1600" b="1"/>
            </a:lvl5pPr>
            <a:lvl6pPr marL="2285039" indent="0">
              <a:buNone/>
              <a:defRPr sz="1600" b="1"/>
            </a:lvl6pPr>
            <a:lvl7pPr marL="2742044" indent="0">
              <a:buNone/>
              <a:defRPr sz="1600" b="1"/>
            </a:lvl7pPr>
            <a:lvl8pPr marL="3199048" indent="0">
              <a:buNone/>
              <a:defRPr sz="1600" b="1"/>
            </a:lvl8pPr>
            <a:lvl9pPr marL="36560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B42C7-0DF0-4A0F-AF89-CB248CE2C1E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17075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1FBD7-FEAF-494E-9110-A38CA83A367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38398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F9FA4-1412-4B1E-80BF-0B0D4014473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5898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05" indent="0">
              <a:buNone/>
              <a:defRPr sz="1200"/>
            </a:lvl2pPr>
            <a:lvl3pPr marL="914015" indent="0">
              <a:buNone/>
              <a:defRPr sz="1000"/>
            </a:lvl3pPr>
            <a:lvl4pPr marL="1371019" indent="0">
              <a:buNone/>
              <a:defRPr sz="900"/>
            </a:lvl4pPr>
            <a:lvl5pPr marL="1828029" indent="0">
              <a:buNone/>
              <a:defRPr sz="900"/>
            </a:lvl5pPr>
            <a:lvl6pPr marL="2285039" indent="0">
              <a:buNone/>
              <a:defRPr sz="900"/>
            </a:lvl6pPr>
            <a:lvl7pPr marL="2742044" indent="0">
              <a:buNone/>
              <a:defRPr sz="900"/>
            </a:lvl7pPr>
            <a:lvl8pPr marL="3199048" indent="0">
              <a:buNone/>
              <a:defRPr sz="900"/>
            </a:lvl8pPr>
            <a:lvl9pPr marL="36560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25677-2259-4D87-A541-A23D984CF7F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5042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5" indent="0">
              <a:buNone/>
              <a:defRPr sz="2800"/>
            </a:lvl2pPr>
            <a:lvl3pPr marL="914015" indent="0">
              <a:buNone/>
              <a:defRPr sz="2400"/>
            </a:lvl3pPr>
            <a:lvl4pPr marL="1371019" indent="0">
              <a:buNone/>
              <a:defRPr sz="2000"/>
            </a:lvl4pPr>
            <a:lvl5pPr marL="1828029" indent="0">
              <a:buNone/>
              <a:defRPr sz="2000"/>
            </a:lvl5pPr>
            <a:lvl6pPr marL="2285039" indent="0">
              <a:buNone/>
              <a:defRPr sz="2000"/>
            </a:lvl6pPr>
            <a:lvl7pPr marL="2742044" indent="0">
              <a:buNone/>
              <a:defRPr sz="2000"/>
            </a:lvl7pPr>
            <a:lvl8pPr marL="3199048" indent="0">
              <a:buNone/>
              <a:defRPr sz="2000"/>
            </a:lvl8pPr>
            <a:lvl9pPr marL="365606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05" indent="0">
              <a:buNone/>
              <a:defRPr sz="1200"/>
            </a:lvl2pPr>
            <a:lvl3pPr marL="914015" indent="0">
              <a:buNone/>
              <a:defRPr sz="1000"/>
            </a:lvl3pPr>
            <a:lvl4pPr marL="1371019" indent="0">
              <a:buNone/>
              <a:defRPr sz="900"/>
            </a:lvl4pPr>
            <a:lvl5pPr marL="1828029" indent="0">
              <a:buNone/>
              <a:defRPr sz="900"/>
            </a:lvl5pPr>
            <a:lvl6pPr marL="2285039" indent="0">
              <a:buNone/>
              <a:defRPr sz="900"/>
            </a:lvl6pPr>
            <a:lvl7pPr marL="2742044" indent="0">
              <a:buNone/>
              <a:defRPr sz="900"/>
            </a:lvl7pPr>
            <a:lvl8pPr marL="3199048" indent="0">
              <a:buNone/>
              <a:defRPr sz="900"/>
            </a:lvl8pPr>
            <a:lvl9pPr marL="36560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A0315-AD8A-4773-94AE-8924C9D5909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903381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54BE3-101D-4EFF-BAC8-2A056C0C67BB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473997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7463"/>
            <a:ext cx="2160587" cy="6291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36" y="17463"/>
            <a:ext cx="6329363" cy="6291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61016-6B37-4F49-80E5-A51C555948E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979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1FBD7-FEAF-494E-9110-A38CA83A367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F9FA4-1412-4B1E-80BF-0B0D4014473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25677-2259-4D87-A541-A23D984CF7F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A0315-AD8A-4773-94AE-8924C9D5909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new_banner_0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7463"/>
            <a:ext cx="691356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12875"/>
            <a:ext cx="86423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0825" y="6453188"/>
            <a:ext cx="1008063" cy="268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rgbClr val="063170"/>
                </a:solidFill>
              </a:defRPr>
            </a:lvl1pPr>
          </a:lstStyle>
          <a:p>
            <a:pPr>
              <a:defRPr/>
            </a:pPr>
            <a:fld id="{6DC70564-80EE-402C-9FE8-DD42F90C74CC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pic>
        <p:nvPicPr>
          <p:cNvPr id="2" name="Picture 2" descr="C:\WORKS\CyberCrime EC3\Working EC3 File\LogoGlobeFull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950" y="6003925"/>
            <a:ext cx="1827213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27025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63170"/>
          </a:solidFill>
          <a:latin typeface="+mn-lt"/>
          <a:ea typeface="+mn-ea"/>
          <a:cs typeface="+mn-cs"/>
        </a:defRPr>
      </a:lvl1pPr>
      <a:lvl2pPr marL="835025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63170"/>
          </a:solidFill>
          <a:latin typeface="+mn-lt"/>
        </a:defRPr>
      </a:lvl2pPr>
      <a:lvl3pPr marL="1243013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063170"/>
          </a:solidFill>
          <a:latin typeface="+mn-lt"/>
        </a:defRPr>
      </a:lvl3pPr>
      <a:lvl4pPr marL="1651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63170"/>
          </a:solidFill>
          <a:latin typeface="+mn-lt"/>
        </a:defRPr>
      </a:lvl4pPr>
      <a:lvl5pPr marL="2058988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5pPr>
      <a:lvl6pPr marL="25161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6pPr>
      <a:lvl7pPr marL="29733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7pPr>
      <a:lvl8pPr marL="34305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8pPr>
      <a:lvl9pPr marL="3887788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full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868863"/>
            <a:ext cx="82296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new_banner_0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7463"/>
            <a:ext cx="691356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12875"/>
            <a:ext cx="86423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0825" y="6453188"/>
            <a:ext cx="1008063" cy="268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rgbClr val="063170"/>
                </a:solidFill>
              </a:defRPr>
            </a:lvl1pPr>
          </a:lstStyle>
          <a:p>
            <a:pPr>
              <a:defRPr/>
            </a:pPr>
            <a:fld id="{947F7973-57AE-4352-89DA-AEDB7947A3E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pic>
        <p:nvPicPr>
          <p:cNvPr id="2051" name="Picture 3" descr="N:\5.- INDIVIDUAL USERS\Vera\Logos\NEW_EC3_logo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09320"/>
            <a:ext cx="2170286" cy="3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697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27025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063170"/>
          </a:solidFill>
          <a:latin typeface="Calibri" panose="020F0502020204030204" pitchFamily="34" charset="0"/>
          <a:ea typeface="+mn-ea"/>
          <a:cs typeface="+mn-cs"/>
        </a:defRPr>
      </a:lvl1pPr>
      <a:lvl2pPr marL="835025" indent="-28575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63170"/>
          </a:solidFill>
          <a:latin typeface="Calibri" panose="020F0502020204030204" pitchFamily="34" charset="0"/>
        </a:defRPr>
      </a:lvl2pPr>
      <a:lvl3pPr marL="1243013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063170"/>
          </a:solidFill>
          <a:latin typeface="Calibri" panose="020F0502020204030204" pitchFamily="34" charset="0"/>
        </a:defRPr>
      </a:lvl3pPr>
      <a:lvl4pPr marL="16510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63170"/>
          </a:solidFill>
          <a:latin typeface="Calibri" panose="020F0502020204030204" pitchFamily="34" charset="0"/>
        </a:defRPr>
      </a:lvl4pPr>
      <a:lvl5pPr marL="2058988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Calibri" panose="020F0502020204030204" pitchFamily="34" charset="0"/>
        </a:defRPr>
      </a:lvl5pPr>
      <a:lvl6pPr marL="2516188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6pPr>
      <a:lvl7pPr marL="2973388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7pPr>
      <a:lvl8pPr marL="3430588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8pPr>
      <a:lvl9pPr marL="3887788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new_banner_0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7463"/>
            <a:ext cx="691356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12875"/>
            <a:ext cx="86423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0825" y="6453188"/>
            <a:ext cx="1008063" cy="268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rgbClr val="063170"/>
                </a:solidFill>
              </a:defRPr>
            </a:lvl1pPr>
          </a:lstStyle>
          <a:p>
            <a:pPr>
              <a:defRPr/>
            </a:pPr>
            <a:fld id="{947F7973-57AE-4352-89DA-AEDB7947A3E6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  <p:pic>
        <p:nvPicPr>
          <p:cNvPr id="2051" name="Picture 3" descr="N:\5.- INDIVIDUAL USERS\Vera\Logos\NEW_EC3_logo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309320"/>
            <a:ext cx="2170286" cy="3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134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27025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063170"/>
          </a:solidFill>
          <a:latin typeface="Calibri" panose="020F0502020204030204" pitchFamily="34" charset="0"/>
          <a:ea typeface="+mn-ea"/>
          <a:cs typeface="+mn-cs"/>
        </a:defRPr>
      </a:lvl1pPr>
      <a:lvl2pPr marL="835025" indent="-28575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63170"/>
          </a:solidFill>
          <a:latin typeface="Calibri" panose="020F0502020204030204" pitchFamily="34" charset="0"/>
        </a:defRPr>
      </a:lvl2pPr>
      <a:lvl3pPr marL="1243013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063170"/>
          </a:solidFill>
          <a:latin typeface="Calibri" panose="020F0502020204030204" pitchFamily="34" charset="0"/>
        </a:defRPr>
      </a:lvl3pPr>
      <a:lvl4pPr marL="16510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63170"/>
          </a:solidFill>
          <a:latin typeface="Calibri" panose="020F0502020204030204" pitchFamily="34" charset="0"/>
        </a:defRPr>
      </a:lvl4pPr>
      <a:lvl5pPr marL="2058988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Calibri" panose="020F0502020204030204" pitchFamily="34" charset="0"/>
        </a:defRPr>
      </a:lvl5pPr>
      <a:lvl6pPr marL="2516188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6pPr>
      <a:lvl7pPr marL="2973388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7pPr>
      <a:lvl8pPr marL="3430588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8pPr>
      <a:lvl9pPr marL="3887788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new_banner_0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7" y="17465"/>
            <a:ext cx="691356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12875"/>
            <a:ext cx="86423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0827" y="6453191"/>
            <a:ext cx="1008063" cy="268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00" tIns="45702" rIns="91400" bIns="45702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rgbClr val="063170"/>
                </a:solidFill>
              </a:defRPr>
            </a:lvl1pPr>
          </a:lstStyle>
          <a:p>
            <a:pPr defTabSz="914015">
              <a:defRPr/>
            </a:pPr>
            <a:fld id="{6DC70564-80EE-402C-9FE8-DD42F90C74CC}" type="slidenum">
              <a:rPr lang="en-GB" smtClean="0"/>
              <a:pPr defTabSz="914015">
                <a:defRPr/>
              </a:pPr>
              <a:t>‹Nº›</a:t>
            </a:fld>
            <a:endParaRPr lang="en-GB"/>
          </a:p>
        </p:txBody>
      </p:sp>
      <p:pic>
        <p:nvPicPr>
          <p:cNvPr id="2" name="Picture 2" descr="C:\WORKS\CyberCrime EC3\Working EC3 File\LogoGlobeFull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092950" y="6003925"/>
            <a:ext cx="1827213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7105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005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015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019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029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755" indent="-326887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63170"/>
          </a:solidFill>
          <a:latin typeface="+mn-lt"/>
          <a:ea typeface="+mn-ea"/>
          <a:cs typeface="+mn-cs"/>
        </a:defRPr>
      </a:lvl1pPr>
      <a:lvl2pPr marL="834673" indent="-28562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63170"/>
          </a:solidFill>
          <a:latin typeface="+mn-lt"/>
        </a:defRPr>
      </a:lvl2pPr>
      <a:lvl3pPr marL="1242487" indent="-22850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rgbClr val="063170"/>
          </a:solidFill>
          <a:latin typeface="+mn-lt"/>
        </a:defRPr>
      </a:lvl3pPr>
      <a:lvl4pPr marL="1650307" indent="-22850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063170"/>
          </a:solidFill>
          <a:latin typeface="+mn-lt"/>
        </a:defRPr>
      </a:lvl4pPr>
      <a:lvl5pPr marL="2058119" indent="-22850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5pPr>
      <a:lvl6pPr marL="2515128" indent="-228503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6pPr>
      <a:lvl7pPr marL="2972134" indent="-228503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7pPr>
      <a:lvl8pPr marL="3429143" indent="-228503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8pPr>
      <a:lvl9pPr marL="3886149" indent="-228503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63170"/>
          </a:solidFill>
          <a:latin typeface="+mn-lt"/>
        </a:defRPr>
      </a:lvl9pPr>
    </p:bodyStyle>
    <p:otherStyle>
      <a:defPPr>
        <a:defRPr lang="en-US"/>
      </a:defPPr>
      <a:lvl1pPr marL="0" algn="l" defTabSz="9140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5" algn="l" defTabSz="9140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5" algn="l" defTabSz="9140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9" algn="l" defTabSz="9140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9" algn="l" defTabSz="9140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9" algn="l" defTabSz="9140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44" algn="l" defTabSz="9140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8" algn="l" defTabSz="9140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60" algn="l" defTabSz="9140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18" Type="http://schemas.openxmlformats.org/officeDocument/2006/relationships/image" Target="../media/image64.jpeg"/><Relationship Id="rId26" Type="http://schemas.openxmlformats.org/officeDocument/2006/relationships/image" Target="../media/image71.jpeg"/><Relationship Id="rId3" Type="http://schemas.openxmlformats.org/officeDocument/2006/relationships/image" Target="../media/image49.jpeg"/><Relationship Id="rId21" Type="http://schemas.openxmlformats.org/officeDocument/2006/relationships/image" Target="../media/image67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cid:image002.jpg@01D10A5B.06419CC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24" Type="http://schemas.openxmlformats.org/officeDocument/2006/relationships/image" Target="../media/image69.pn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23" Type="http://schemas.openxmlformats.org/officeDocument/2006/relationships/image" Target="../media/image45.jpeg"/><Relationship Id="rId28" Type="http://schemas.openxmlformats.org/officeDocument/2006/relationships/image" Target="../media/image72.jpeg"/><Relationship Id="rId10" Type="http://schemas.openxmlformats.org/officeDocument/2006/relationships/image" Target="../media/image56.jpeg"/><Relationship Id="rId19" Type="http://schemas.openxmlformats.org/officeDocument/2006/relationships/image" Target="../media/image65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Relationship Id="rId22" Type="http://schemas.openxmlformats.org/officeDocument/2006/relationships/image" Target="../media/image68.png"/><Relationship Id="rId27" Type="http://schemas.openxmlformats.org/officeDocument/2006/relationships/image" Target="cid:image001.jpg@01D10A5A.4F7E59B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tephenloudermilk.files.wordpress.com/2011/02/iceberg-clipart.jp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tephenloudermilk.files.wordpress.com/2011/02/iceberg-clipart.jp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3" descr="N:\EC3 IT\Presentations\Specific Presentations\Iria\Grandmother and Action Day\content\data\repo\shiny_glo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363" y="1196975"/>
            <a:ext cx="7407275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285720" y="285728"/>
            <a:ext cx="86196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200" b="1" dirty="0" smtClean="0">
                <a:latin typeface="Verdana" pitchFamily="34" charset="0"/>
              </a:rPr>
              <a:t>VISION, RETOS Y PERSPECTIVAS INTERNACIONALES</a:t>
            </a:r>
          </a:p>
          <a:p>
            <a:r>
              <a:rPr lang="en-GB" sz="2200" b="1" dirty="0" smtClean="0">
                <a:latin typeface="Verdana" pitchFamily="34" charset="0"/>
              </a:rPr>
              <a:t> DE LOS DELITOS TECNOLOGICOS </a:t>
            </a:r>
            <a:endParaRPr lang="en-GB" sz="2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4340" name="Picture 4" descr="N:\EC3 IT\Presentations\Specific Presentations\Iria\Grandmother and Action Day\content\data\repo\EC3LogofinalCMYKCS5noglobewhite-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3688" y="2728913"/>
            <a:ext cx="347503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191672" y="6165304"/>
            <a:ext cx="29523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err="1" smtClean="0">
                <a:solidFill>
                  <a:schemeClr val="bg1"/>
                </a:solidFill>
                <a:latin typeface="Verdana" pitchFamily="34" charset="0"/>
              </a:rPr>
              <a:t>Jesús</a:t>
            </a:r>
            <a:r>
              <a:rPr lang="en-GB" sz="1400" b="1" dirty="0" smtClean="0">
                <a:solidFill>
                  <a:schemeClr val="bg1"/>
                </a:solidFill>
                <a:latin typeface="Verdana" pitchFamily="34" charset="0"/>
              </a:rPr>
              <a:t> W ORTEGA ORISCH</a:t>
            </a:r>
            <a:endParaRPr lang="en-GB" sz="1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79512" y="6165304"/>
            <a:ext cx="29523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Verdana" pitchFamily="34" charset="0"/>
              </a:rPr>
              <a:t>Bogotá, 27 </a:t>
            </a:r>
            <a:r>
              <a:rPr lang="en-GB" sz="1400" b="1" dirty="0" err="1" smtClean="0">
                <a:solidFill>
                  <a:schemeClr val="bg1"/>
                </a:solidFill>
                <a:latin typeface="Verdana" pitchFamily="34" charset="0"/>
              </a:rPr>
              <a:t>Octubre</a:t>
            </a:r>
            <a:r>
              <a:rPr lang="en-GB" sz="1400" b="1" dirty="0" smtClean="0">
                <a:solidFill>
                  <a:schemeClr val="bg1"/>
                </a:solidFill>
                <a:latin typeface="Verdana" pitchFamily="34" charset="0"/>
              </a:rPr>
              <a:t> 2016</a:t>
            </a:r>
            <a:endParaRPr lang="en-GB" sz="14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7" rIns="91432" bIns="4571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¿Qué es Europol?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10" descr="Photo Europol outs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9036496" cy="580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7818" y="1639661"/>
            <a:ext cx="8936182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7" rIns="91432" bIns="45717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-"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 la Oficina Europea de Policía, agencia de la UE financiada con cargo a su presupuesto </a:t>
            </a:r>
            <a:r>
              <a:rPr lang="es-ES" sz="3200" b="1" dirty="0" smtClean="0">
                <a:solidFill>
                  <a:schemeClr val="bg1"/>
                </a:solidFill>
                <a:latin typeface="+mn-lt"/>
              </a:rPr>
              <a:t>general. Marco jurídico: DCE 6 abril 2009</a:t>
            </a:r>
            <a:endParaRPr kumimoji="0" lang="es-E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Su personal no tiene poderes ejecutivos, sus principales tareas son facilitar el intercambio de información entre EM y proporcionar análisis y asistencia técnica.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4227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0" y="148478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smtClean="0">
                <a:solidFill>
                  <a:schemeClr val="bg1"/>
                </a:solidFill>
              </a:rPr>
              <a:t>El objetivo de </a:t>
            </a:r>
            <a:r>
              <a:rPr lang="es-ES" sz="2800" dirty="0" err="1" smtClean="0">
                <a:solidFill>
                  <a:schemeClr val="bg1"/>
                </a:solidFill>
              </a:rPr>
              <a:t>Europol</a:t>
            </a:r>
            <a:r>
              <a:rPr lang="es-ES" sz="2800" dirty="0" smtClean="0">
                <a:solidFill>
                  <a:schemeClr val="bg1"/>
                </a:solidFill>
              </a:rPr>
              <a:t> será apoyar y reforzar la acción de las autoridades competentes de los Estados miembros y su cooperación mutua en materia de prevención y lucha contra la delincuencia organizada, el terrorismo y otras formas de delitos graves que afecten a dos o más Estados miembros (Art. 3 DCE)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03648" y="476672"/>
            <a:ext cx="6203032" cy="63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7" rIns="91432" bIns="45717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Objetivo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8" descr="N:\5.- INDIVIDUAL USERS\Aglika\presentations\ddo\new powerpoint feb 15\shutterstock_853923254 [Converted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93096"/>
            <a:ext cx="3707904" cy="232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N:\4.- COMMUNICATION\Logos\Europol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373216"/>
            <a:ext cx="1152128" cy="10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4542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13" descr="422906EURposter_Page_1.jpg"/>
          <p:cNvPicPr>
            <a:picLocks noChangeAspect="1"/>
          </p:cNvPicPr>
          <p:nvPr/>
        </p:nvPicPr>
        <p:blipFill>
          <a:blip r:embed="rId4" cstate="print"/>
          <a:srcRect l="-12347" r="-12347"/>
          <a:stretch>
            <a:fillRect/>
          </a:stretch>
        </p:blipFill>
        <p:spPr>
          <a:xfrm>
            <a:off x="-1189038" y="1066800"/>
            <a:ext cx="11506201" cy="5791200"/>
          </a:xfrm>
          <a:prstGeom prst="rect">
            <a:avLst/>
          </a:prstGeom>
        </p:spPr>
      </p:pic>
      <p:sp>
        <p:nvSpPr>
          <p:cNvPr id="4" name="Rectangle 17"/>
          <p:cNvSpPr/>
          <p:nvPr/>
        </p:nvSpPr>
        <p:spPr>
          <a:xfrm>
            <a:off x="4856" y="3002260"/>
            <a:ext cx="9108884" cy="29238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s-ES_tradnl" sz="4000" b="1" dirty="0" smtClean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BDB1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+70 </a:t>
            </a:r>
            <a:r>
              <a:rPr lang="es-ES_tradnl" sz="40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BDB1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Agencias Policiales</a:t>
            </a:r>
          </a:p>
          <a:p>
            <a:pPr algn="ctr">
              <a:spcBef>
                <a:spcPct val="20000"/>
              </a:spcBef>
              <a:defRPr/>
            </a:pPr>
            <a:r>
              <a:rPr lang="es-ES_tradnl" sz="40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BDB1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2 millones policías europeos</a:t>
            </a:r>
          </a:p>
          <a:p>
            <a:pPr algn="ctr">
              <a:spcBef>
                <a:spcPct val="20000"/>
              </a:spcBef>
              <a:defRPr/>
            </a:pPr>
            <a:r>
              <a:rPr lang="es-ES_tradnl" sz="40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BDB1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25 terceros </a:t>
            </a:r>
            <a:r>
              <a:rPr lang="es-ES_tradnl" sz="40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BDB1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paises</a:t>
            </a:r>
            <a:r>
              <a:rPr lang="es-ES_tradnl" sz="40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BDB19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y organizaciones</a:t>
            </a:r>
          </a:p>
          <a:p>
            <a:pPr algn="ctr">
              <a:spcBef>
                <a:spcPct val="20000"/>
              </a:spcBef>
              <a:defRPr/>
            </a:pPr>
            <a:endParaRPr lang="es-ES_tradnl" sz="40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BDB19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3568" y="0"/>
            <a:ext cx="7578949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Europol: suma de Cuerpos policiales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4227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2925" y="332656"/>
            <a:ext cx="4139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Prioridades</a:t>
            </a:r>
            <a:endParaRPr lang="en-GB" sz="4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798313"/>
            <a:ext cx="3052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Operacionales</a:t>
            </a:r>
            <a:endParaRPr lang="en-GB" sz="28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2634" y="1777783"/>
            <a:ext cx="2667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Estratégicas</a:t>
            </a:r>
            <a:endParaRPr lang="en-GB" sz="28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985" y="2479248"/>
            <a:ext cx="3339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Ciber</a:t>
            </a:r>
            <a:r>
              <a:rPr lang="en-GB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nteligencia</a:t>
            </a:r>
            <a:endParaRPr lang="en-GB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Ciber</a:t>
            </a:r>
            <a:r>
              <a:rPr lang="en-GB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intrusión</a:t>
            </a:r>
            <a:endParaRPr lang="en-GB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Medios</a:t>
            </a:r>
            <a:r>
              <a:rPr lang="en-GB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Pago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Pornografía</a:t>
            </a:r>
            <a:r>
              <a:rPr lang="en-GB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Infantil</a:t>
            </a: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5258" y="2464678"/>
            <a:ext cx="43284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Estrategia</a:t>
            </a:r>
            <a:r>
              <a:rPr lang="en-GB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prevención</a:t>
            </a:r>
            <a:endParaRPr lang="en-GB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Investigación</a:t>
            </a:r>
            <a:r>
              <a:rPr lang="en-GB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Desarrollo</a:t>
            </a:r>
            <a:endParaRPr lang="en-GB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Outreach &amp; </a:t>
            </a:r>
            <a:r>
              <a:rPr lang="en-GB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comunicación</a:t>
            </a:r>
            <a:endParaRPr lang="en-GB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 &amp;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4" t="19582" r="46986" b="16102"/>
          <a:stretch/>
        </p:blipFill>
        <p:spPr bwMode="auto">
          <a:xfrm>
            <a:off x="2556622" y="4005064"/>
            <a:ext cx="3491880" cy="26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899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17463"/>
            <a:ext cx="9036496" cy="981075"/>
          </a:xfrm>
        </p:spPr>
        <p:txBody>
          <a:bodyPr/>
          <a:lstStyle/>
          <a:p>
            <a:r>
              <a:rPr lang="en-GB" altLang="en-US" dirty="0" err="1" smtClean="0"/>
              <a:t>Ejemplo</a:t>
            </a:r>
            <a:r>
              <a:rPr lang="en-GB" altLang="en-US" dirty="0" smtClean="0"/>
              <a:t> de </a:t>
            </a:r>
            <a:r>
              <a:rPr lang="en-GB" altLang="en-US" dirty="0" err="1" smtClean="0"/>
              <a:t>caracter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internacional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delincuencia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financiera</a:t>
            </a:r>
            <a:r>
              <a:rPr lang="en-GB" altLang="en-US" dirty="0" smtClean="0"/>
              <a:t> </a:t>
            </a:r>
            <a:endParaRPr lang="en-GB" altLang="en-US" sz="2400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3796" name="Picture 4" descr="World province 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1342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323850" y="2781300"/>
            <a:ext cx="1214438" cy="733425"/>
          </a:xfrm>
          <a:prstGeom prst="curvedDownArrow">
            <a:avLst>
              <a:gd name="adj1" fmla="val 33117"/>
              <a:gd name="adj2" fmla="val 66234"/>
              <a:gd name="adj3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algn="l" eaLnBrk="0" hangingPunct="0"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algn="l" eaLnBrk="0" hangingPunct="0"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algn="l" eaLnBrk="0" hangingPunct="0"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algn="l" eaLnBrk="0" hangingPunct="0"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3798" name="AutoShape 6"/>
          <p:cNvCxnSpPr>
            <a:cxnSpLocks noChangeShapeType="1"/>
            <a:stCxn id="33796" idx="0"/>
          </p:cNvCxnSpPr>
          <p:nvPr/>
        </p:nvCxnSpPr>
        <p:spPr bwMode="auto">
          <a:xfrm flipH="1">
            <a:off x="4412872" y="1124744"/>
            <a:ext cx="159128" cy="641344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4023" name="Freeform 7"/>
          <p:cNvSpPr>
            <a:spLocks/>
          </p:cNvSpPr>
          <p:nvPr/>
        </p:nvSpPr>
        <p:spPr bwMode="auto">
          <a:xfrm>
            <a:off x="1184275" y="2781300"/>
            <a:ext cx="4900613" cy="2005013"/>
          </a:xfrm>
          <a:custGeom>
            <a:avLst/>
            <a:gdLst>
              <a:gd name="T0" fmla="*/ 2147483647 w 3045"/>
              <a:gd name="T1" fmla="*/ 0 h 1175"/>
              <a:gd name="T2" fmla="*/ 0 w 3045"/>
              <a:gd name="T3" fmla="*/ 2147483647 h 117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045" h="1175">
                <a:moveTo>
                  <a:pt x="3045" y="0"/>
                </a:moveTo>
                <a:lnTo>
                  <a:pt x="0" y="1175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diamond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4024" name="Line 8"/>
          <p:cNvSpPr>
            <a:spLocks noChangeShapeType="1"/>
          </p:cNvSpPr>
          <p:nvPr/>
        </p:nvSpPr>
        <p:spPr bwMode="auto">
          <a:xfrm flipH="1">
            <a:off x="1116013" y="3573463"/>
            <a:ext cx="287337" cy="11509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diamond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4025" name="Line 9"/>
          <p:cNvSpPr>
            <a:spLocks noChangeShapeType="1"/>
          </p:cNvSpPr>
          <p:nvPr/>
        </p:nvSpPr>
        <p:spPr bwMode="auto">
          <a:xfrm flipV="1">
            <a:off x="1403350" y="2420938"/>
            <a:ext cx="4248150" cy="11509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diamond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4026" name="Line 10"/>
          <p:cNvSpPr>
            <a:spLocks noChangeShapeType="1"/>
          </p:cNvSpPr>
          <p:nvPr/>
        </p:nvSpPr>
        <p:spPr bwMode="auto">
          <a:xfrm>
            <a:off x="5651500" y="2492375"/>
            <a:ext cx="1008063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diamond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1258888" y="4076700"/>
            <a:ext cx="1225550" cy="609600"/>
          </a:xfrm>
          <a:prstGeom prst="wedgeRectCallout">
            <a:avLst>
              <a:gd name="adj1" fmla="val -45338"/>
              <a:gd name="adj2" fmla="val 70051"/>
            </a:avLst>
          </a:prstGeom>
          <a:solidFill>
            <a:srgbClr val="FFFFFF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15875" algn="l" eaLnBrk="0" hangingPunct="0"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835025" indent="-285750" algn="l" eaLnBrk="0" hangingPunct="0"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243013" indent="-228600" algn="l" eaLnBrk="0" hangingPunct="0"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51000" indent="-228600" algn="l" eaLnBrk="0" hangingPunct="0"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8988" indent="-228600" algn="l" eaLnBrk="0" hangingPunct="0"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61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33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305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77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altLang="en-US" sz="900" b="1" dirty="0" err="1" smtClean="0">
                <a:solidFill>
                  <a:schemeClr val="tx1"/>
                </a:solidFill>
              </a:rPr>
              <a:t>Retiradas</a:t>
            </a:r>
            <a:r>
              <a:rPr lang="en-GB" altLang="en-US" sz="900" b="1" dirty="0" smtClean="0">
                <a:solidFill>
                  <a:schemeClr val="tx1"/>
                </a:solidFill>
              </a:rPr>
              <a:t> de </a:t>
            </a:r>
            <a:r>
              <a:rPr lang="en-GB" altLang="en-US" sz="900" b="1" dirty="0" err="1" smtClean="0">
                <a:solidFill>
                  <a:schemeClr val="tx1"/>
                </a:solidFill>
              </a:rPr>
              <a:t>cajeros</a:t>
            </a:r>
            <a:endParaRPr lang="en-GB" altLang="en-US" sz="900" b="1" dirty="0">
              <a:solidFill>
                <a:schemeClr val="tx1"/>
              </a:solidFill>
            </a:endParaRPr>
          </a:p>
        </p:txBody>
      </p:sp>
      <p:sp>
        <p:nvSpPr>
          <p:cNvPr id="214028" name="AutoShape 12"/>
          <p:cNvSpPr>
            <a:spLocks noChangeArrowheads="1"/>
          </p:cNvSpPr>
          <p:nvPr/>
        </p:nvSpPr>
        <p:spPr bwMode="auto">
          <a:xfrm flipH="1">
            <a:off x="250825" y="3716338"/>
            <a:ext cx="1081088" cy="792162"/>
          </a:xfrm>
          <a:prstGeom prst="wedgeRectCallout">
            <a:avLst>
              <a:gd name="adj1" fmla="val -22542"/>
              <a:gd name="adj2" fmla="val 61019"/>
            </a:avLst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15875" algn="l" eaLnBrk="0" hangingPunct="0"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835025" indent="-285750" algn="l" eaLnBrk="0" hangingPunct="0"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243013" indent="-228600" algn="l" eaLnBrk="0" hangingPunct="0"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51000" indent="-228600" algn="l" eaLnBrk="0" hangingPunct="0"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8988" indent="-228600" algn="l" eaLnBrk="0" hangingPunct="0"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61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33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305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77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altLang="en-US" sz="900" b="1" dirty="0">
                <a:solidFill>
                  <a:schemeClr val="tx1"/>
                </a:solidFill>
              </a:rPr>
              <a:t>ATM SKIMMING  c</a:t>
            </a:r>
            <a:r>
              <a:rPr lang="es-ES_tradnl" altLang="en-US" sz="900" b="1" dirty="0" err="1">
                <a:solidFill>
                  <a:schemeClr val="tx1"/>
                </a:solidFill>
              </a:rPr>
              <a:t>ódigos</a:t>
            </a:r>
            <a:r>
              <a:rPr lang="es-ES_tradnl" altLang="en-US" sz="900" b="1" dirty="0">
                <a:solidFill>
                  <a:schemeClr val="tx1"/>
                </a:solidFill>
              </a:rPr>
              <a:t> enviados a </a:t>
            </a:r>
            <a:r>
              <a:rPr lang="en-GB" altLang="en-US" sz="900" b="1" dirty="0" smtClean="0">
                <a:solidFill>
                  <a:schemeClr val="tx1"/>
                </a:solidFill>
              </a:rPr>
              <a:t>Rep. </a:t>
            </a:r>
            <a:r>
              <a:rPr lang="en-GB" altLang="en-US" sz="900" b="1" dirty="0" err="1" smtClean="0">
                <a:solidFill>
                  <a:schemeClr val="tx1"/>
                </a:solidFill>
              </a:rPr>
              <a:t>Domin</a:t>
            </a:r>
            <a:r>
              <a:rPr lang="en-GB" altLang="en-US" sz="900" b="1" dirty="0" smtClean="0">
                <a:solidFill>
                  <a:schemeClr val="tx1"/>
                </a:solidFill>
              </a:rPr>
              <a:t>.</a:t>
            </a:r>
            <a:endParaRPr lang="en-GB" altLang="en-US" sz="900" b="1" dirty="0">
              <a:solidFill>
                <a:schemeClr val="tx1"/>
              </a:solidFill>
            </a:endParaRPr>
          </a:p>
        </p:txBody>
      </p:sp>
      <p:sp>
        <p:nvSpPr>
          <p:cNvPr id="214029" name="AutoShape 13"/>
          <p:cNvSpPr>
            <a:spLocks noChangeArrowheads="1"/>
          </p:cNvSpPr>
          <p:nvPr/>
        </p:nvSpPr>
        <p:spPr bwMode="auto">
          <a:xfrm>
            <a:off x="1547813" y="2708275"/>
            <a:ext cx="935037" cy="792163"/>
          </a:xfrm>
          <a:prstGeom prst="wedgeRectCallout">
            <a:avLst>
              <a:gd name="adj1" fmla="val -58148"/>
              <a:gd name="adj2" fmla="val 50199"/>
            </a:avLst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15875" algn="l" eaLnBrk="0" hangingPunct="0"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835025" indent="-285750" algn="l" eaLnBrk="0" hangingPunct="0"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243013" indent="-228600" algn="l" eaLnBrk="0" hangingPunct="0"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51000" indent="-228600" algn="l" eaLnBrk="0" hangingPunct="0"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8988" indent="-228600" algn="l" eaLnBrk="0" hangingPunct="0"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61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33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305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77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altLang="en-US" sz="800" b="1" dirty="0" err="1" smtClean="0">
                <a:solidFill>
                  <a:schemeClr val="tx1"/>
                </a:solidFill>
              </a:rPr>
              <a:t>Retiradas</a:t>
            </a:r>
            <a:r>
              <a:rPr lang="en-GB" altLang="en-US" sz="800" b="1" dirty="0" smtClean="0">
                <a:solidFill>
                  <a:schemeClr val="tx1"/>
                </a:solidFill>
              </a:rPr>
              <a:t> de </a:t>
            </a:r>
            <a:r>
              <a:rPr lang="en-GB" altLang="en-US" sz="800" b="1" dirty="0" err="1" smtClean="0">
                <a:solidFill>
                  <a:schemeClr val="tx1"/>
                </a:solidFill>
              </a:rPr>
              <a:t>cajeros</a:t>
            </a:r>
            <a:r>
              <a:rPr lang="en-GB" altLang="en-US" sz="800" b="1" dirty="0" smtClean="0">
                <a:solidFill>
                  <a:schemeClr val="tx1"/>
                </a:solidFill>
              </a:rPr>
              <a:t> y </a:t>
            </a:r>
            <a:r>
              <a:rPr lang="en-GB" altLang="en-US" sz="800" b="1" dirty="0" err="1" smtClean="0">
                <a:solidFill>
                  <a:schemeClr val="tx1"/>
                </a:solidFill>
              </a:rPr>
              <a:t>envios</a:t>
            </a:r>
            <a:r>
              <a:rPr lang="en-GB" altLang="en-US" sz="800" b="1" dirty="0" smtClean="0">
                <a:solidFill>
                  <a:schemeClr val="tx1"/>
                </a:solidFill>
              </a:rPr>
              <a:t> a NL</a:t>
            </a:r>
            <a:endParaRPr lang="en-GB" altLang="en-US" sz="900" b="1" dirty="0">
              <a:solidFill>
                <a:schemeClr val="tx1"/>
              </a:solidFill>
            </a:endParaRPr>
          </a:p>
        </p:txBody>
      </p:sp>
      <p:sp>
        <p:nvSpPr>
          <p:cNvPr id="214030" name="AutoShape 14"/>
          <p:cNvSpPr>
            <a:spLocks noChangeArrowheads="1"/>
          </p:cNvSpPr>
          <p:nvPr/>
        </p:nvSpPr>
        <p:spPr bwMode="auto">
          <a:xfrm>
            <a:off x="5292725" y="1484313"/>
            <a:ext cx="914400" cy="609600"/>
          </a:xfrm>
          <a:prstGeom prst="wedgeRectCallout">
            <a:avLst>
              <a:gd name="adj1" fmla="val -4514"/>
              <a:gd name="adj2" fmla="val 93750"/>
            </a:avLst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15875" algn="l" eaLnBrk="0" hangingPunct="0"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835025" indent="-285750" algn="l" eaLnBrk="0" hangingPunct="0"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243013" indent="-228600" algn="l" eaLnBrk="0" hangingPunct="0"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51000" indent="-228600" algn="l" eaLnBrk="0" hangingPunct="0"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8988" indent="-228600" algn="l" eaLnBrk="0" hangingPunct="0"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61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33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305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77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altLang="en-US" sz="900" b="1" dirty="0" err="1" smtClean="0">
                <a:solidFill>
                  <a:schemeClr val="tx1"/>
                </a:solidFill>
              </a:rPr>
              <a:t>Beneficios</a:t>
            </a:r>
            <a:r>
              <a:rPr lang="en-GB" altLang="en-US" sz="900" b="1" dirty="0" smtClean="0">
                <a:solidFill>
                  <a:schemeClr val="tx1"/>
                </a:solidFill>
              </a:rPr>
              <a:t> del </a:t>
            </a:r>
            <a:r>
              <a:rPr lang="en-GB" altLang="en-US" sz="900" b="1" dirty="0" err="1" smtClean="0">
                <a:solidFill>
                  <a:schemeClr val="tx1"/>
                </a:solidFill>
              </a:rPr>
              <a:t>crimen</a:t>
            </a:r>
            <a:endParaRPr lang="en-GB" altLang="en-US" sz="900" b="1" dirty="0">
              <a:solidFill>
                <a:schemeClr val="tx1"/>
              </a:solidFill>
            </a:endParaRPr>
          </a:p>
        </p:txBody>
      </p:sp>
      <p:sp>
        <p:nvSpPr>
          <p:cNvPr id="214031" name="AutoShape 15"/>
          <p:cNvSpPr>
            <a:spLocks noChangeArrowheads="1"/>
          </p:cNvSpPr>
          <p:nvPr/>
        </p:nvSpPr>
        <p:spPr bwMode="auto">
          <a:xfrm>
            <a:off x="6227763" y="2997200"/>
            <a:ext cx="1296565" cy="719138"/>
          </a:xfrm>
          <a:prstGeom prst="wedgeRectCallout">
            <a:avLst>
              <a:gd name="adj1" fmla="val -57440"/>
              <a:gd name="adj2" fmla="val -78477"/>
            </a:avLst>
          </a:prstGeom>
          <a:solidFill>
            <a:schemeClr val="bg1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15875" algn="l" eaLnBrk="0" hangingPunct="0"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835025" indent="-285750" algn="l" eaLnBrk="0" hangingPunct="0"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243013" indent="-228600" algn="l" eaLnBrk="0" hangingPunct="0"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51000" indent="-228600" algn="l" eaLnBrk="0" hangingPunct="0"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8988" indent="-228600" algn="l" eaLnBrk="0" hangingPunct="0"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61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33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305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77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altLang="en-US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altLang="en-US" sz="900" b="1" dirty="0">
                <a:solidFill>
                  <a:schemeClr val="tx1"/>
                </a:solidFill>
              </a:rPr>
              <a:t>ATM SKIMMING  </a:t>
            </a:r>
            <a:r>
              <a:rPr lang="en-GB" altLang="en-US" sz="900" b="1" dirty="0" smtClean="0">
                <a:solidFill>
                  <a:schemeClr val="tx1"/>
                </a:solidFill>
              </a:rPr>
              <a:t>c</a:t>
            </a:r>
            <a:r>
              <a:rPr lang="es-ES_tradnl" altLang="en-US" sz="900" b="1" dirty="0" err="1" smtClean="0">
                <a:solidFill>
                  <a:schemeClr val="tx1"/>
                </a:solidFill>
              </a:rPr>
              <a:t>ódigos</a:t>
            </a:r>
            <a:r>
              <a:rPr lang="es-ES_tradnl" altLang="en-US" sz="900" b="1" dirty="0" smtClean="0">
                <a:solidFill>
                  <a:schemeClr val="tx1"/>
                </a:solidFill>
              </a:rPr>
              <a:t> enviados a </a:t>
            </a:r>
            <a:r>
              <a:rPr lang="en-GB" altLang="en-US" sz="900" b="1" dirty="0" smtClean="0">
                <a:solidFill>
                  <a:schemeClr val="tx1"/>
                </a:solidFill>
              </a:rPr>
              <a:t>Peru</a:t>
            </a:r>
            <a:endParaRPr lang="en-GB" alt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4032" name="AutoShape 16"/>
          <p:cNvSpPr>
            <a:spLocks noChangeArrowheads="1"/>
          </p:cNvSpPr>
          <p:nvPr/>
        </p:nvSpPr>
        <p:spPr bwMode="auto">
          <a:xfrm>
            <a:off x="6732588" y="2205038"/>
            <a:ext cx="1511820" cy="431800"/>
          </a:xfrm>
          <a:prstGeom prst="wedgeRectCallout">
            <a:avLst>
              <a:gd name="adj1" fmla="val -48125"/>
              <a:gd name="adj2" fmla="val 69824"/>
            </a:avLst>
          </a:prstGeom>
          <a:solidFill>
            <a:schemeClr val="bg1"/>
          </a:solidFill>
          <a:ln w="9525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indent="15875" algn="l" eaLnBrk="0" hangingPunct="0"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835025" indent="-285750" algn="l" eaLnBrk="0" hangingPunct="0"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243013" indent="-228600" algn="l" eaLnBrk="0" hangingPunct="0"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51000" indent="-228600" algn="l" eaLnBrk="0" hangingPunct="0"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8988" indent="-228600" algn="l" eaLnBrk="0" hangingPunct="0"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61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33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305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7788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GB" altLang="en-US" sz="900" b="1" dirty="0" err="1" smtClean="0">
                <a:solidFill>
                  <a:schemeClr val="tx1"/>
                </a:solidFill>
              </a:rPr>
              <a:t>Produccion</a:t>
            </a:r>
            <a:r>
              <a:rPr lang="en-GB" altLang="en-US" sz="900" b="1" dirty="0" smtClean="0">
                <a:solidFill>
                  <a:schemeClr val="tx1"/>
                </a:solidFill>
              </a:rPr>
              <a:t> de </a:t>
            </a:r>
            <a:r>
              <a:rPr lang="en-GB" altLang="en-US" sz="900" b="1" dirty="0" err="1" smtClean="0">
                <a:solidFill>
                  <a:schemeClr val="tx1"/>
                </a:solidFill>
              </a:rPr>
              <a:t>dispositivos</a:t>
            </a:r>
            <a:r>
              <a:rPr lang="en-GB" altLang="en-US" sz="900" b="1" dirty="0" smtClean="0">
                <a:solidFill>
                  <a:schemeClr val="tx1"/>
                </a:solidFill>
              </a:rPr>
              <a:t> de skimming</a:t>
            </a:r>
            <a:endParaRPr lang="en-GB" alt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4033" name="Line 17"/>
          <p:cNvSpPr>
            <a:spLocks noChangeShapeType="1"/>
          </p:cNvSpPr>
          <p:nvPr/>
        </p:nvSpPr>
        <p:spPr bwMode="auto">
          <a:xfrm flipH="1">
            <a:off x="6011863" y="2636838"/>
            <a:ext cx="647700" cy="144462"/>
          </a:xfrm>
          <a:prstGeom prst="line">
            <a:avLst/>
          </a:prstGeom>
          <a:noFill/>
          <a:ln w="9525">
            <a:solidFill>
              <a:srgbClr val="008080"/>
            </a:solidFill>
            <a:round/>
            <a:headEnd type="diamond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4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1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14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2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2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2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3" grpId="0" animBg="1"/>
      <p:bldP spid="214024" grpId="0" animBg="1"/>
      <p:bldP spid="214025" grpId="0" animBg="1"/>
      <p:bldP spid="214026" grpId="0" animBg="1"/>
      <p:bldP spid="214027" grpId="0" animBg="1"/>
      <p:bldP spid="214028" grpId="0" animBg="1"/>
      <p:bldP spid="214029" grpId="0" animBg="1"/>
      <p:bldP spid="214030" grpId="0" animBg="1"/>
      <p:bldP spid="214031" grpId="0" animBg="1"/>
      <p:bldP spid="214032" grpId="0" animBg="1"/>
      <p:bldP spid="2140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en-US" smtClean="0"/>
              <a:t>X </a:t>
            </a:r>
            <a:endParaRPr lang="en-US" altLang="en-US" smtClean="0"/>
          </a:p>
        </p:txBody>
      </p:sp>
      <p:pic>
        <p:nvPicPr>
          <p:cNvPr id="43011" name="Symbol zastępczy zawartości 4" descr="blank_europe_map[1]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312738"/>
            <a:ext cx="8963025" cy="7170738"/>
          </a:xfrm>
        </p:spPr>
      </p:pic>
      <p:sp>
        <p:nvSpPr>
          <p:cNvPr id="43012" name="Symbol zastępczy numeru slajdu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764D76-E9E3-4002-96BA-EC0643D73474}" type="slidenum">
              <a:rPr lang="en-GB" altLang="en-US" sz="1200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GB" altLang="en-US" sz="1200" smtClean="0">
              <a:latin typeface="Arial" charset="0"/>
              <a:cs typeface="Arial" charset="0"/>
            </a:endParaRPr>
          </a:p>
        </p:txBody>
      </p:sp>
      <p:sp>
        <p:nvSpPr>
          <p:cNvPr id="43013" name="Strzałka zakrzywiona w prawo 7"/>
          <p:cNvSpPr>
            <a:spLocks noChangeArrowheads="1"/>
          </p:cNvSpPr>
          <p:nvPr/>
        </p:nvSpPr>
        <p:spPr bwMode="auto">
          <a:xfrm rot="8320846">
            <a:off x="5778500" y="1895475"/>
            <a:ext cx="1539875" cy="3800475"/>
          </a:xfrm>
          <a:prstGeom prst="curvedRightArrow">
            <a:avLst>
              <a:gd name="adj1" fmla="val 21138"/>
              <a:gd name="adj2" fmla="val 42299"/>
              <a:gd name="adj3" fmla="val 25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>
            <a:lvl1pPr indent="15875"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defTabSz="457005" eaLnBrk="1" fontAlgn="auto" hangingPunct="1">
              <a:spcAft>
                <a:spcPts val="0"/>
              </a:spcAft>
            </a:pPr>
            <a:endParaRPr lang="en-US" altLang="en-US" sz="18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3014" name="Elipsa 8"/>
          <p:cNvSpPr>
            <a:spLocks noChangeArrowheads="1"/>
          </p:cNvSpPr>
          <p:nvPr/>
        </p:nvSpPr>
        <p:spPr bwMode="auto">
          <a:xfrm>
            <a:off x="4497388" y="2924175"/>
            <a:ext cx="434975" cy="503238"/>
          </a:xfrm>
          <a:prstGeom prst="ellipse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indent="15875"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defTabSz="457005" eaLnBrk="1" fontAlgn="auto" hangingPunct="1">
              <a:spcAft>
                <a:spcPts val="0"/>
              </a:spcAft>
            </a:pPr>
            <a:endParaRPr lang="en-US" altLang="en-US" sz="18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3015" name="Elipsa 9"/>
          <p:cNvSpPr>
            <a:spLocks noChangeArrowheads="1"/>
          </p:cNvSpPr>
          <p:nvPr/>
        </p:nvSpPr>
        <p:spPr bwMode="auto">
          <a:xfrm>
            <a:off x="6397625" y="5446713"/>
            <a:ext cx="431800" cy="503237"/>
          </a:xfrm>
          <a:prstGeom prst="ellipse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indent="15875"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defTabSz="457005" eaLnBrk="1" fontAlgn="auto" hangingPunct="1">
              <a:spcAft>
                <a:spcPts val="0"/>
              </a:spcAft>
            </a:pPr>
            <a:endParaRPr lang="en-US" altLang="en-US" sz="18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3016" name="Obraz 12" descr="12198090531909861341man%20silhouette.svg.med[1]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63988"/>
            <a:ext cx="2308225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pole tekstowe 14"/>
          <p:cNvSpPr txBox="1">
            <a:spLocks noChangeArrowheads="1"/>
          </p:cNvSpPr>
          <p:nvPr/>
        </p:nvSpPr>
        <p:spPr bwMode="auto">
          <a:xfrm>
            <a:off x="1346200" y="5549900"/>
            <a:ext cx="984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defTabSz="457005" eaLnBrk="1" fontAlgn="auto" hangingPunct="1">
              <a:spcAft>
                <a:spcPts val="0"/>
              </a:spcAft>
            </a:pPr>
            <a:r>
              <a:rPr lang="en-GB" altLang="en-US" sz="20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Ghana</a:t>
            </a:r>
            <a:endParaRPr lang="en-US" altLang="en-US" sz="20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-1" y="-315416"/>
            <a:ext cx="8964489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defTabSz="457005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333399">
                    <a:lumMod val="75000"/>
                  </a:srgbClr>
                </a:solidFill>
                <a:latin typeface="Verdana"/>
                <a:cs typeface="Arial" charset="0"/>
              </a:rPr>
              <a:t>Ejemplo de </a:t>
            </a:r>
            <a:r>
              <a:rPr lang="es-ES" sz="2800" dirty="0" err="1">
                <a:solidFill>
                  <a:srgbClr val="333399">
                    <a:lumMod val="75000"/>
                  </a:srgbClr>
                </a:solidFill>
                <a:latin typeface="Verdana"/>
                <a:cs typeface="Arial" charset="0"/>
              </a:rPr>
              <a:t>caracter</a:t>
            </a:r>
            <a:r>
              <a:rPr lang="es-ES" sz="2800" dirty="0">
                <a:solidFill>
                  <a:srgbClr val="333399">
                    <a:lumMod val="75000"/>
                  </a:srgbClr>
                </a:solidFill>
                <a:latin typeface="Verdana"/>
                <a:cs typeface="Arial" charset="0"/>
              </a:rPr>
              <a:t> internacional delincuencia financiera </a:t>
            </a:r>
            <a:r>
              <a:rPr lang="es-ES" sz="2800" dirty="0" smtClean="0">
                <a:solidFill>
                  <a:srgbClr val="333399">
                    <a:lumMod val="75000"/>
                  </a:srgbClr>
                </a:solidFill>
                <a:latin typeface="Verdana"/>
                <a:cs typeface="Arial" charset="0"/>
              </a:rPr>
              <a:t>en internet</a:t>
            </a:r>
            <a:endParaRPr lang="en-US" sz="2800" dirty="0">
              <a:solidFill>
                <a:srgbClr val="333399">
                  <a:lumMod val="75000"/>
                </a:srgbClr>
              </a:solidFill>
              <a:latin typeface="Verdana"/>
              <a:cs typeface="Arial" charset="0"/>
            </a:endParaRPr>
          </a:p>
        </p:txBody>
      </p:sp>
      <p:pic>
        <p:nvPicPr>
          <p:cNvPr id="4301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9" t="12541" r="13486" b="27065"/>
          <a:stretch>
            <a:fillRect/>
          </a:stretch>
        </p:blipFill>
        <p:spPr bwMode="auto">
          <a:xfrm>
            <a:off x="468313" y="1871663"/>
            <a:ext cx="1763712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62050"/>
            <a:ext cx="26860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5850" y="6149975"/>
            <a:ext cx="32035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824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4" name="TextBox 1"/>
          <p:cNvSpPr txBox="1">
            <a:spLocks noChangeArrowheads="1"/>
          </p:cNvSpPr>
          <p:nvPr/>
        </p:nvSpPr>
        <p:spPr bwMode="auto">
          <a:xfrm>
            <a:off x="5535228" y="1373204"/>
            <a:ext cx="2691643" cy="36929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defTabSz="914015" eaLnBrk="1" hangingPunct="1">
              <a:spcBef>
                <a:spcPct val="0"/>
              </a:spcBef>
            </a:pP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Pequeños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importes</a:t>
            </a:r>
            <a:endParaRPr lang="en-US" alt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395" name="TextBox 34"/>
          <p:cNvSpPr txBox="1">
            <a:spLocks noChangeArrowheads="1"/>
          </p:cNvSpPr>
          <p:nvPr/>
        </p:nvSpPr>
        <p:spPr bwMode="auto">
          <a:xfrm>
            <a:off x="28575" y="3751263"/>
            <a:ext cx="1643063" cy="52318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defTabSz="914015" eaLnBrk="1" hangingPunct="1">
              <a:spcBef>
                <a:spcPct val="0"/>
              </a:spcBef>
            </a:pPr>
            <a:r>
              <a:rPr lang="en-US" altLang="en-US" sz="1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Fraude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versus 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perdidas</a:t>
            </a:r>
            <a:endParaRPr lang="en-US" altLang="en-US" sz="1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40" name="Picture 4" descr="A member of the European Law enforcement agency Europol take part in a joint action day to tackle the growing problem of flights bought with stolen credit card details in the Europol headquarters in The Hague, Netherland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81267"/>
            <a:ext cx="2916908" cy="17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1"/>
          <p:cNvSpPr txBox="1">
            <a:spLocks noChangeArrowheads="1"/>
          </p:cNvSpPr>
          <p:nvPr/>
        </p:nvSpPr>
        <p:spPr bwMode="auto">
          <a:xfrm>
            <a:off x="764490" y="1280854"/>
            <a:ext cx="1665814" cy="64629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defTabSz="914015" eaLnBrk="1" hangingPunct="1">
              <a:spcBef>
                <a:spcPct val="0"/>
              </a:spcBef>
            </a:pP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No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veo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el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problema</a:t>
            </a:r>
            <a:endParaRPr lang="en-US" alt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6" name="TextBox 1"/>
          <p:cNvSpPr txBox="1">
            <a:spLocks noChangeArrowheads="1"/>
          </p:cNvSpPr>
          <p:nvPr/>
        </p:nvSpPr>
        <p:spPr bwMode="auto">
          <a:xfrm>
            <a:off x="5569909" y="4644606"/>
            <a:ext cx="3198171" cy="30774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defTabSz="914015" eaLnBrk="1" hangingPunct="1">
              <a:spcBef>
                <a:spcPct val="0"/>
              </a:spcBef>
            </a:pPr>
            <a:r>
              <a:rPr lang="en-US" altLang="en-US" sz="1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Problemas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jurisdiccionales</a:t>
            </a:r>
            <a:endParaRPr lang="en-US" altLang="en-US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3029646" y="4690790"/>
            <a:ext cx="2194243" cy="64629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defTabSz="914015" eaLnBrk="1" hangingPunct="1">
              <a:spcBef>
                <a:spcPct val="0"/>
              </a:spcBef>
            </a:pP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Quien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es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la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victima</a:t>
            </a:r>
            <a:endParaRPr lang="en-US" alt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 bwMode="auto">
          <a:xfrm>
            <a:off x="571507" y="114521"/>
            <a:ext cx="7110522" cy="79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2" rIns="91400" bIns="45702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14015"/>
            <a:r>
              <a:rPr lang="en-US" kern="0" dirty="0" smtClean="0">
                <a:solidFill>
                  <a:srgbClr val="FFFFFF"/>
                </a:solidFill>
              </a:rPr>
              <a:t>Antes 2013</a:t>
            </a:r>
            <a:endParaRPr lang="en-US" kern="0" dirty="0">
              <a:solidFill>
                <a:srgbClr val="FFFFFF"/>
              </a:solidFill>
            </a:endParaRPr>
          </a:p>
        </p:txBody>
      </p:sp>
      <p:sp>
        <p:nvSpPr>
          <p:cNvPr id="64" name="TextBox 34"/>
          <p:cNvSpPr txBox="1">
            <a:spLocks noChangeArrowheads="1"/>
          </p:cNvSpPr>
          <p:nvPr/>
        </p:nvSpPr>
        <p:spPr bwMode="auto">
          <a:xfrm>
            <a:off x="6744335" y="3362382"/>
            <a:ext cx="1643063" cy="73862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defTabSz="914015" eaLnBrk="1" hangingPunct="1">
              <a:spcBef>
                <a:spcPct val="0"/>
              </a:spcBef>
            </a:pPr>
            <a:r>
              <a:rPr lang="en-US" altLang="en-US" sz="1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Confirmacion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total del 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fraude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es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dificil</a:t>
            </a:r>
            <a:endParaRPr lang="en-US" altLang="en-US" sz="1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TextBox 1"/>
          <p:cNvSpPr txBox="1">
            <a:spLocks noChangeArrowheads="1"/>
          </p:cNvSpPr>
          <p:nvPr/>
        </p:nvSpPr>
        <p:spPr bwMode="auto">
          <a:xfrm>
            <a:off x="164739" y="5865597"/>
            <a:ext cx="2679069" cy="36929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defTabSz="914015" eaLnBrk="1" hangingPunct="1">
              <a:spcBef>
                <a:spcPct val="0"/>
              </a:spcBef>
            </a:pP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La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policia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no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investiga</a:t>
            </a:r>
            <a:endParaRPr lang="en-US" alt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6" name="TextBox 1"/>
          <p:cNvSpPr txBox="1">
            <a:spLocks noChangeArrowheads="1"/>
          </p:cNvSpPr>
          <p:nvPr/>
        </p:nvSpPr>
        <p:spPr bwMode="auto">
          <a:xfrm>
            <a:off x="3277148" y="5716944"/>
            <a:ext cx="2194243" cy="64629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defTabSz="914015" eaLnBrk="1" hangingPunct="1">
              <a:spcBef>
                <a:spcPct val="0"/>
              </a:spcBef>
            </a:pP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Sector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privado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no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denuncia</a:t>
            </a:r>
            <a:endParaRPr lang="en-US" alt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" name="TextBox 1"/>
          <p:cNvSpPr txBox="1">
            <a:spLocks noChangeArrowheads="1"/>
          </p:cNvSpPr>
          <p:nvPr/>
        </p:nvSpPr>
        <p:spPr bwMode="auto">
          <a:xfrm>
            <a:off x="6321645" y="2333670"/>
            <a:ext cx="2194243" cy="64629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defTabSz="914015" eaLnBrk="1" hangingPunct="1">
              <a:spcBef>
                <a:spcPct val="0"/>
              </a:spcBef>
            </a:pP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El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pasajero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es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la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victima</a:t>
            </a:r>
            <a:endParaRPr lang="en-US" alt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" name="TextBox 1"/>
          <p:cNvSpPr txBox="1">
            <a:spLocks noChangeArrowheads="1"/>
          </p:cNvSpPr>
          <p:nvPr/>
        </p:nvSpPr>
        <p:spPr bwMode="auto">
          <a:xfrm>
            <a:off x="398365" y="2481267"/>
            <a:ext cx="2517451" cy="36929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defTabSz="914015" eaLnBrk="1" hangingPunct="1">
              <a:spcBef>
                <a:spcPct val="0"/>
              </a:spcBef>
            </a:pP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Protección</a:t>
            </a: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de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datos</a:t>
            </a:r>
            <a:endParaRPr lang="en-US" alt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36061" y="4736939"/>
            <a:ext cx="2194243" cy="36929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defTabSz="914015" eaLnBrk="1" hangingPunct="1">
              <a:spcBef>
                <a:spcPct val="0"/>
              </a:spcBef>
            </a:pPr>
            <a:r>
              <a:rPr lang="es-ES_tradnl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Desconfianza</a:t>
            </a:r>
            <a:endParaRPr lang="en-US" alt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0" name="TextBox 1"/>
          <p:cNvSpPr txBox="1">
            <a:spLocks noChangeArrowheads="1"/>
          </p:cNvSpPr>
          <p:nvPr/>
        </p:nvSpPr>
        <p:spPr bwMode="auto">
          <a:xfrm>
            <a:off x="5722308" y="5355709"/>
            <a:ext cx="3198171" cy="52318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defTabSz="914015" eaLnBrk="1" hangingPunct="1">
              <a:spcBef>
                <a:spcPct val="0"/>
              </a:spcBef>
            </a:pPr>
            <a:r>
              <a:rPr lang="es-ES_tradnl" alt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Dificultad encontrar puntos de contacto</a:t>
            </a:r>
            <a:endParaRPr lang="en-US" altLang="en-US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1" name="TextBox 1"/>
          <p:cNvSpPr txBox="1">
            <a:spLocks noChangeArrowheads="1"/>
          </p:cNvSpPr>
          <p:nvPr/>
        </p:nvSpPr>
        <p:spPr bwMode="auto">
          <a:xfrm>
            <a:off x="2524137" y="1810486"/>
            <a:ext cx="3198171" cy="52318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1400" tIns="45702" rIns="91400" bIns="457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defTabSz="914015" eaLnBrk="1" hangingPunct="1">
              <a:spcBef>
                <a:spcPct val="0"/>
              </a:spcBef>
            </a:pPr>
            <a:r>
              <a:rPr lang="en-US" altLang="en-US" sz="1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Dificultadas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recopilacion</a:t>
            </a:r>
            <a:r>
              <a:rPr lang="en-US" altLang="en-US" sz="1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evidencias</a:t>
            </a:r>
            <a:endParaRPr lang="en-US" altLang="en-US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9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50825" y="17463"/>
            <a:ext cx="7777559" cy="981075"/>
          </a:xfrm>
        </p:spPr>
        <p:txBody>
          <a:bodyPr/>
          <a:lstStyle/>
          <a:p>
            <a:pPr algn="ctr"/>
            <a:r>
              <a:rPr lang="en-GB" altLang="en-US" dirty="0" smtClean="0"/>
              <a:t>Global Airport Action Day</a:t>
            </a:r>
            <a:br>
              <a:rPr lang="en-GB" altLang="en-US" dirty="0" smtClean="0"/>
            </a:br>
            <a:r>
              <a:rPr lang="en-GB" altLang="en-US" dirty="0" smtClean="0"/>
              <a:t>10-15 </a:t>
            </a:r>
            <a:r>
              <a:rPr lang="en-GB" altLang="en-US" dirty="0" err="1" smtClean="0"/>
              <a:t>Octubre</a:t>
            </a:r>
            <a:r>
              <a:rPr lang="en-GB" altLang="en-US" dirty="0" smtClean="0"/>
              <a:t> 2016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4298624"/>
              </p:ext>
            </p:extLst>
          </p:nvPr>
        </p:nvGraphicFramePr>
        <p:xfrm>
          <a:off x="4063380" y="4725143"/>
          <a:ext cx="5080620" cy="2150940"/>
        </p:xfrm>
        <a:graphic>
          <a:graphicData uri="http://schemas.openxmlformats.org/drawingml/2006/table">
            <a:tbl>
              <a:tblPr firstRow="1" firstCol="1" bandRow="1"/>
              <a:tblGrid>
                <a:gridCol w="1532251"/>
                <a:gridCol w="1132045"/>
                <a:gridCol w="1440160"/>
                <a:gridCol w="976164"/>
              </a:tblGrid>
              <a:tr h="192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Paises</a:t>
                      </a:r>
                      <a:endParaRPr lang="en-US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Aerolineas</a:t>
                      </a:r>
                      <a:r>
                        <a:rPr lang="en-GB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GB" sz="1200" b="1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agencias</a:t>
                      </a:r>
                      <a:r>
                        <a:rPr lang="en-GB" sz="12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online </a:t>
                      </a:r>
                      <a:r>
                        <a:rPr lang="en-GB" sz="1200" b="1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viajes</a:t>
                      </a:r>
                      <a:endParaRPr lang="en-US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Aeropuertos</a:t>
                      </a:r>
                      <a:endParaRPr lang="en-US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8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Europe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132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88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Asia/Pacific/Africa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88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Latin America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88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North America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88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Canada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883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83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189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892" y="3822212"/>
            <a:ext cx="2301924" cy="291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N:\2.- OPERATIONS\FP Terminal\Airport_action_2016\PHOTOS\20161012-_DSC3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3529" y="2979732"/>
            <a:ext cx="2320509" cy="143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:\2.- OPERATIONS\FP Terminal\Airport_action_2016\PHOTOS\2016-10-12 19.55.06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94134"/>
            <a:ext cx="2315895" cy="130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2" y="1484784"/>
            <a:ext cx="489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350 </a:t>
            </a:r>
            <a:r>
              <a:rPr lang="en-US" dirty="0" err="1" smtClean="0">
                <a:solidFill>
                  <a:srgbClr val="FF0000"/>
                </a:solidFill>
              </a:rPr>
              <a:t>transacciones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reportadas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193 personas </a:t>
            </a:r>
            <a:r>
              <a:rPr lang="en-US" dirty="0" err="1" smtClean="0">
                <a:solidFill>
                  <a:srgbClr val="FF0000"/>
                </a:solidFill>
              </a:rPr>
              <a:t>arrestadas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interceptadas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interrogadas</a:t>
            </a:r>
            <a:r>
              <a:rPr lang="en-US" dirty="0" smtClean="0">
                <a:solidFill>
                  <a:srgbClr val="FF0000"/>
                </a:solidFill>
              </a:rPr>
              <a:t> o </a:t>
            </a:r>
            <a:r>
              <a:rPr lang="en-US" dirty="0" err="1" smtClean="0">
                <a:solidFill>
                  <a:srgbClr val="FF0000"/>
                </a:solidFill>
              </a:rPr>
              <a:t>rechazadas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abordaje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rgbClr val="FF0000"/>
                </a:solidFill>
              </a:rPr>
              <a:t>Delitos conexos: Drogas, inmigración ilegal, agencias fraudulentas…</a:t>
            </a:r>
          </a:p>
          <a:p>
            <a:r>
              <a:rPr lang="es-ES_tradnl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7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7" descr="ANd9GcR_gdbmTyCvFpioxN9CF3wFaGx10jLX9RsG7GKuz7Eu5O2lMA-TU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00" y="2844800"/>
            <a:ext cx="9334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7" descr="TAP-RGB-po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" y="2478088"/>
            <a:ext cx="7683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4" descr="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" y="3338513"/>
            <a:ext cx="10636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6" descr="Air_France_Logo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5838" y="1622425"/>
            <a:ext cx="765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8" descr="1318930811airberlin_log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13" y="2112963"/>
            <a:ext cx="6080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4" descr="200px-Virgi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813" y="3159125"/>
            <a:ext cx="4032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0763" y="2535238"/>
            <a:ext cx="56356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0" descr="INSTAGRAM_LOGO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13" y="1180688"/>
            <a:ext cx="577850" cy="53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3" descr="easyjet-plc-s-logo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8" y="1749425"/>
            <a:ext cx="8096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0" descr="Luxair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213" y="1379538"/>
            <a:ext cx="6413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2" descr="iberia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924" y="1143041"/>
            <a:ext cx="10080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988" y="2079625"/>
            <a:ext cx="8397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588" y="2892425"/>
            <a:ext cx="7667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" descr="http://eurojust.europa.eu/Style%20Library/EurojustImages/logoeurojust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766" y="2108200"/>
            <a:ext cx="11160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" descr="Frontex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2063" y="1308060"/>
            <a:ext cx="12573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1" descr="https://encrypted-tbn3.gstatic.com/images?q=tbn:ANd9GcRK60-mQc5Ckkj6-OnFSSwHClxUGLqrc-yUD1lYw4UtvlqTWWaDGWBr2bQh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5930" y="4644602"/>
            <a:ext cx="1308780" cy="120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6" descr="MC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938" y="4493512"/>
            <a:ext cx="1112838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7" descr="visa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931" y="5382920"/>
            <a:ext cx="111283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8" descr="amex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2688" y="5761136"/>
            <a:ext cx="97948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Picture 11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164" y="5629667"/>
            <a:ext cx="145415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94" name="TextBox 1"/>
          <p:cNvSpPr txBox="1">
            <a:spLocks noChangeArrowheads="1"/>
          </p:cNvSpPr>
          <p:nvPr/>
        </p:nvSpPr>
        <p:spPr bwMode="auto">
          <a:xfrm>
            <a:off x="4689012" y="1557853"/>
            <a:ext cx="1761793" cy="3693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50</a:t>
            </a:r>
            <a:r>
              <a:rPr lang="en-US" altLang="en-US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countries</a:t>
            </a:r>
          </a:p>
        </p:txBody>
      </p:sp>
      <p:sp>
        <p:nvSpPr>
          <p:cNvPr id="15395" name="TextBox 34"/>
          <p:cNvSpPr txBox="1">
            <a:spLocks noChangeArrowheads="1"/>
          </p:cNvSpPr>
          <p:nvPr/>
        </p:nvSpPr>
        <p:spPr bwMode="auto">
          <a:xfrm>
            <a:off x="28575" y="3751262"/>
            <a:ext cx="1643063" cy="52322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83 airlines and OTAs</a:t>
            </a:r>
          </a:p>
        </p:txBody>
      </p:sp>
      <p:pic>
        <p:nvPicPr>
          <p:cNvPr id="40" name="Picture 4" descr="A member of the European Law enforcement agency Europol take part in a joint action day to tackle the growing problem of flights bought with stolen credit card details in the Europol headquarters in The Hague, Netherlands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81263"/>
            <a:ext cx="2916908" cy="17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1"/>
          <p:cNvSpPr txBox="1">
            <a:spLocks noChangeArrowheads="1"/>
          </p:cNvSpPr>
          <p:nvPr/>
        </p:nvSpPr>
        <p:spPr bwMode="auto">
          <a:xfrm>
            <a:off x="2633930" y="1570038"/>
            <a:ext cx="1665814" cy="3693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190</a:t>
            </a:r>
            <a:r>
              <a:rPr lang="en-US" altLang="en-US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Airports</a:t>
            </a:r>
          </a:p>
        </p:txBody>
      </p:sp>
      <p:sp>
        <p:nvSpPr>
          <p:cNvPr id="46" name="TextBox 1"/>
          <p:cNvSpPr txBox="1">
            <a:spLocks noChangeArrowheads="1"/>
          </p:cNvSpPr>
          <p:nvPr/>
        </p:nvSpPr>
        <p:spPr bwMode="auto">
          <a:xfrm>
            <a:off x="5569908" y="4644602"/>
            <a:ext cx="1627559" cy="40011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882 </a:t>
            </a:r>
            <a:r>
              <a:rPr lang="en-US" altLang="en-US" sz="2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arrests</a:t>
            </a: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2494769" y="4675669"/>
            <a:ext cx="2194243" cy="3693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6317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rgbClr val="06317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rgbClr val="06317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rgbClr val="06317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6317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1759 </a:t>
            </a:r>
            <a:r>
              <a:rPr lang="en-US" altLang="en-US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notifications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 bwMode="auto">
          <a:xfrm>
            <a:off x="571506" y="114511"/>
            <a:ext cx="7110522" cy="79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kern="0" dirty="0" smtClean="0">
                <a:solidFill>
                  <a:srgbClr val="FFFFFF"/>
                </a:solidFill>
              </a:rPr>
              <a:t>Results and overview of the Action Days since 2013</a:t>
            </a:r>
            <a:endParaRPr lang="en-US" kern="0" dirty="0">
              <a:solidFill>
                <a:srgbClr val="FFFFFF"/>
              </a:solidFill>
            </a:endParaRPr>
          </a:p>
        </p:txBody>
      </p:sp>
      <p:pic>
        <p:nvPicPr>
          <p:cNvPr id="30" name="Picture 5" descr="logo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0558" y="5430390"/>
            <a:ext cx="193293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9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9173" y="3364914"/>
            <a:ext cx="1130300" cy="112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xmlns="" w="3175" algn="ctr">
                <a:solidFill>
                  <a:srgbClr val="9696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1" descr="http://www.discovernetwork.com/merchants/images/Discover%20Logos/discover_logo.jpg"/>
          <p:cNvPicPr>
            <a:picLocks noChangeAspect="1" noChangeArrowheads="1"/>
          </p:cNvPicPr>
          <p:nvPr/>
        </p:nvPicPr>
        <p:blipFill>
          <a:blip r:embed="rId26" r:link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24" y="5846543"/>
            <a:ext cx="9191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http://www.dinersclub.com/images/logos/jpgs/logo-01.jpg"/>
          <p:cNvPicPr>
            <a:picLocks noChangeAspect="1" noChangeArrowheads="1"/>
          </p:cNvPicPr>
          <p:nvPr/>
        </p:nvPicPr>
        <p:blipFill>
          <a:blip r:embed="rId28" r:link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949" y="5082726"/>
            <a:ext cx="773112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94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N:\5.- INDIVIDUAL USERS\Aglika\presentations\ddo\DDO ppt\Twitter-background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1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6" descr="eC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852936"/>
            <a:ext cx="181927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139952" y="4005064"/>
            <a:ext cx="30003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800" b="1" dirty="0" err="1">
                <a:solidFill>
                  <a:srgbClr val="FFC000"/>
                </a:solidFill>
                <a:latin typeface="Verdana" pitchFamily="34" charset="0"/>
              </a:rPr>
              <a:t>Gracias</a:t>
            </a:r>
            <a:r>
              <a:rPr lang="en-GB" sz="4800" b="1" dirty="0">
                <a:solidFill>
                  <a:srgbClr val="FFC000"/>
                </a:solidFill>
                <a:latin typeface="Verdana" pitchFamily="34" charset="0"/>
              </a:rPr>
              <a:t>!</a:t>
            </a:r>
          </a:p>
        </p:txBody>
      </p:sp>
      <p:pic>
        <p:nvPicPr>
          <p:cNvPr id="15" name="Picture 5" descr="N:\5.- INDIVIDUAL USERS\Aglika\presentations\ddo\DDO ppt\buildin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877"/>
          <a:stretch/>
        </p:blipFill>
        <p:spPr bwMode="auto">
          <a:xfrm>
            <a:off x="5004048" y="4298197"/>
            <a:ext cx="4248472" cy="255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067944" y="1556792"/>
            <a:ext cx="40975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800" b="1" dirty="0" err="1" smtClean="0">
                <a:solidFill>
                  <a:srgbClr val="FFC000"/>
                </a:solidFill>
                <a:latin typeface="Verdana" pitchFamily="34" charset="0"/>
              </a:rPr>
              <a:t>Preguntas</a:t>
            </a:r>
            <a:r>
              <a:rPr lang="en-GB" sz="4800" b="1" dirty="0" smtClean="0">
                <a:solidFill>
                  <a:srgbClr val="FFC000"/>
                </a:solidFill>
                <a:latin typeface="Verdana" pitchFamily="34" charset="0"/>
              </a:rPr>
              <a:t>?</a:t>
            </a:r>
            <a:endParaRPr lang="en-GB" sz="4800" b="1" dirty="0">
              <a:solidFill>
                <a:srgbClr val="FFC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529" y="0"/>
            <a:ext cx="9167529" cy="6858000"/>
          </a:xfrm>
          <a:prstGeom prst="rect">
            <a:avLst/>
          </a:prstGeom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23527"/>
            <a:ext cx="6072187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97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0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588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8334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80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 descr="N:\4.- COMMUNICATION\Images\© Sergey Nivens - Fotol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4" t="12730" r="15021" b="801"/>
          <a:stretch/>
        </p:blipFill>
        <p:spPr bwMode="auto">
          <a:xfrm>
            <a:off x="0" y="1049431"/>
            <a:ext cx="9144000" cy="584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1223896"/>
            <a:ext cx="1238137" cy="476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8107" y="1517883"/>
            <a:ext cx="118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2060"/>
                </a:solidFill>
              </a:rPr>
              <a:t>2,28 </a:t>
            </a:r>
            <a:r>
              <a:rPr lang="en-GB" sz="1200" b="1" dirty="0">
                <a:solidFill>
                  <a:srgbClr val="002060"/>
                </a:solidFill>
              </a:rPr>
              <a:t>mil </a:t>
            </a:r>
            <a:r>
              <a:rPr lang="en-GB" sz="1200" b="1" dirty="0" err="1">
                <a:solidFill>
                  <a:srgbClr val="002060"/>
                </a:solidFill>
              </a:rPr>
              <a:t>millones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3139" y="1687403"/>
            <a:ext cx="112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>
                <a:solidFill>
                  <a:srgbClr val="002060"/>
                </a:solidFill>
              </a:rPr>
              <a:t>Busquedas</a:t>
            </a:r>
            <a:r>
              <a:rPr lang="en-GB" sz="1200" b="1" dirty="0" smtClean="0">
                <a:solidFill>
                  <a:srgbClr val="002060"/>
                </a:solidFill>
              </a:rPr>
              <a:t> </a:t>
            </a:r>
            <a:r>
              <a:rPr lang="en-GB" sz="1200" b="1" dirty="0" err="1" smtClean="0">
                <a:solidFill>
                  <a:srgbClr val="002060"/>
                </a:solidFill>
              </a:rPr>
              <a:t>diarias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9962" y="1916832"/>
            <a:ext cx="1622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2,7 </a:t>
            </a:r>
            <a:r>
              <a:rPr lang="en-GB" sz="2400" b="1" dirty="0" err="1" smtClean="0">
                <a:solidFill>
                  <a:srgbClr val="002060"/>
                </a:solidFill>
              </a:rPr>
              <a:t>mln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5759" y="2347139"/>
            <a:ext cx="635080" cy="4646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88224" y="2319263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002060"/>
                </a:solidFill>
              </a:rPr>
              <a:t>Post </a:t>
            </a:r>
            <a:r>
              <a:rPr lang="en-GB" sz="1200" b="1" dirty="0" err="1" smtClean="0">
                <a:solidFill>
                  <a:srgbClr val="002060"/>
                </a:solidFill>
              </a:rPr>
              <a:t>escritos</a:t>
            </a:r>
            <a:r>
              <a:rPr lang="en-GB" sz="1200" b="1" dirty="0" smtClean="0">
                <a:solidFill>
                  <a:srgbClr val="002060"/>
                </a:solidFill>
              </a:rPr>
              <a:t> en blog </a:t>
            </a:r>
            <a:r>
              <a:rPr lang="en-GB" sz="1200" b="1" dirty="0" err="1" smtClean="0">
                <a:solidFill>
                  <a:srgbClr val="002060"/>
                </a:solidFill>
              </a:rPr>
              <a:t>cada</a:t>
            </a:r>
            <a:r>
              <a:rPr lang="en-GB" sz="1200" b="1" dirty="0" smtClean="0">
                <a:solidFill>
                  <a:srgbClr val="002060"/>
                </a:solidFill>
              </a:rPr>
              <a:t> d</a:t>
            </a:r>
            <a:r>
              <a:rPr lang="es-ES_tradnl" sz="1200" b="1" dirty="0" err="1" smtClean="0">
                <a:solidFill>
                  <a:srgbClr val="002060"/>
                </a:solidFill>
              </a:rPr>
              <a:t>ía</a:t>
            </a:r>
            <a:endParaRPr lang="en-GB" sz="1200" b="1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3284984"/>
            <a:ext cx="473983" cy="4739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94018" y="3327375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002060"/>
                </a:solidFill>
              </a:rPr>
              <a:t>Tweets</a:t>
            </a:r>
          </a:p>
          <a:p>
            <a:r>
              <a:rPr lang="en-GB" sz="1200" b="1" dirty="0" smtClean="0">
                <a:solidFill>
                  <a:srgbClr val="002060"/>
                </a:solidFill>
              </a:rPr>
              <a:t>al </a:t>
            </a:r>
            <a:r>
              <a:rPr lang="en-GB" sz="1200" b="1" dirty="0" err="1" smtClean="0">
                <a:solidFill>
                  <a:srgbClr val="002060"/>
                </a:solidFill>
              </a:rPr>
              <a:t>día</a:t>
            </a:r>
            <a:endParaRPr lang="en-GB" sz="1200" b="1" dirty="0" smtClean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22010" y="3687415"/>
            <a:ext cx="1622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423</a:t>
            </a:r>
            <a:r>
              <a:rPr lang="en-GB" b="1" dirty="0" smtClean="0">
                <a:solidFill>
                  <a:srgbClr val="002060"/>
                </a:solidFill>
              </a:rPr>
              <a:t> </a:t>
            </a:r>
            <a:r>
              <a:rPr lang="en-GB" sz="1400" b="1" dirty="0" err="1" smtClean="0">
                <a:solidFill>
                  <a:srgbClr val="002060"/>
                </a:solidFill>
              </a:rPr>
              <a:t>millones</a:t>
            </a:r>
            <a:endParaRPr lang="en-GB" sz="1400" b="1" dirty="0">
              <a:solidFill>
                <a:srgbClr val="00206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5013176"/>
            <a:ext cx="504056" cy="5040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94018" y="4581128"/>
            <a:ext cx="183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1,55 </a:t>
            </a:r>
            <a:r>
              <a:rPr lang="en-GB" sz="1200" b="1" dirty="0">
                <a:solidFill>
                  <a:srgbClr val="002060"/>
                </a:solidFill>
              </a:rPr>
              <a:t>mil </a:t>
            </a:r>
            <a:r>
              <a:rPr lang="en-GB" sz="1200" b="1" dirty="0" err="1">
                <a:solidFill>
                  <a:srgbClr val="002060"/>
                </a:solidFill>
              </a:rPr>
              <a:t>millones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63319" y="4941168"/>
            <a:ext cx="989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>
                <a:solidFill>
                  <a:srgbClr val="002060"/>
                </a:solidFill>
              </a:rPr>
              <a:t>Usarios</a:t>
            </a:r>
            <a:r>
              <a:rPr lang="en-GB" sz="1200" b="1" dirty="0" smtClean="0">
                <a:solidFill>
                  <a:srgbClr val="002060"/>
                </a:solidFill>
              </a:rPr>
              <a:t> </a:t>
            </a:r>
            <a:r>
              <a:rPr lang="en-GB" sz="1200" b="1" dirty="0" err="1" smtClean="0">
                <a:solidFill>
                  <a:srgbClr val="002060"/>
                </a:solidFill>
              </a:rPr>
              <a:t>activos</a:t>
            </a:r>
            <a:r>
              <a:rPr lang="en-GB" sz="1200" b="1" dirty="0" smtClean="0">
                <a:solidFill>
                  <a:srgbClr val="002060"/>
                </a:solidFill>
              </a:rPr>
              <a:t> al </a:t>
            </a:r>
            <a:r>
              <a:rPr lang="en-GB" sz="1200" b="1" dirty="0" err="1" smtClean="0">
                <a:solidFill>
                  <a:srgbClr val="002060"/>
                </a:solidFill>
              </a:rPr>
              <a:t>mes</a:t>
            </a:r>
            <a:endParaRPr lang="en-GB" sz="1200" b="1" dirty="0" smtClean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3962" y="5949280"/>
            <a:ext cx="640552" cy="6405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54559" y="6237312"/>
            <a:ext cx="1846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115 </a:t>
            </a:r>
            <a:r>
              <a:rPr lang="en-GB" sz="1200" b="1" dirty="0">
                <a:solidFill>
                  <a:srgbClr val="002060"/>
                </a:solidFill>
              </a:rPr>
              <a:t>mil </a:t>
            </a:r>
            <a:r>
              <a:rPr lang="en-GB" sz="1200" b="1" dirty="0" err="1">
                <a:solidFill>
                  <a:srgbClr val="002060"/>
                </a:solidFill>
              </a:rPr>
              <a:t>millones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13175" y="584765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e</a:t>
            </a:r>
            <a:r>
              <a:rPr lang="en-GB" sz="1200" b="1" dirty="0" smtClean="0">
                <a:solidFill>
                  <a:srgbClr val="002060"/>
                </a:solidFill>
              </a:rPr>
              <a:t>-mails sent daily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436" y="5157192"/>
            <a:ext cx="837793" cy="83779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29355" y="5764153"/>
            <a:ext cx="179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3,26 </a:t>
            </a:r>
            <a:r>
              <a:rPr lang="en-GB" sz="1200" b="1" dirty="0">
                <a:solidFill>
                  <a:srgbClr val="002060"/>
                </a:solidFill>
              </a:rPr>
              <a:t>mil </a:t>
            </a:r>
            <a:r>
              <a:rPr lang="en-GB" sz="1200" b="1" dirty="0" err="1">
                <a:solidFill>
                  <a:srgbClr val="002060"/>
                </a:solidFill>
              </a:rPr>
              <a:t>millones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40454" y="5286399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>
                <a:solidFill>
                  <a:srgbClr val="002060"/>
                </a:solidFill>
              </a:rPr>
              <a:t>Usuarios</a:t>
            </a:r>
            <a:r>
              <a:rPr lang="en-GB" sz="1200" b="1" dirty="0" smtClean="0">
                <a:solidFill>
                  <a:srgbClr val="002060"/>
                </a:solidFill>
              </a:rPr>
              <a:t> de </a:t>
            </a:r>
            <a:r>
              <a:rPr lang="en-GB" sz="1200" b="1" dirty="0" err="1" smtClean="0">
                <a:solidFill>
                  <a:srgbClr val="002060"/>
                </a:solidFill>
              </a:rPr>
              <a:t>intrnet</a:t>
            </a:r>
            <a:endParaRPr lang="en-GB" sz="1200" b="1" dirty="0" smtClean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977" y="3429000"/>
            <a:ext cx="851807" cy="8409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409784" y="3615407"/>
            <a:ext cx="1622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7 </a:t>
            </a:r>
            <a:r>
              <a:rPr lang="en-GB" sz="2400" b="1" dirty="0" err="1" smtClean="0">
                <a:solidFill>
                  <a:srgbClr val="002060"/>
                </a:solidFill>
              </a:rPr>
              <a:t>bn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15616" y="407707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>
                <a:solidFill>
                  <a:srgbClr val="002060"/>
                </a:solidFill>
              </a:rPr>
              <a:t>Dispositivos</a:t>
            </a:r>
            <a:r>
              <a:rPr lang="en-GB" sz="1200" b="1" dirty="0" smtClean="0">
                <a:solidFill>
                  <a:srgbClr val="002060"/>
                </a:solidFill>
              </a:rPr>
              <a:t> </a:t>
            </a:r>
            <a:r>
              <a:rPr lang="en-GB" sz="1200" b="1" dirty="0" err="1" smtClean="0">
                <a:solidFill>
                  <a:srgbClr val="002060"/>
                </a:solidFill>
              </a:rPr>
              <a:t>moviles</a:t>
            </a:r>
            <a:endParaRPr lang="en-GB" sz="1200" b="1" dirty="0" smtClean="0">
              <a:solidFill>
                <a:srgbClr val="002060"/>
              </a:solidFill>
            </a:endParaRPr>
          </a:p>
          <a:p>
            <a:r>
              <a:rPr lang="en-GB" sz="1200" b="1" dirty="0" smtClean="0">
                <a:solidFill>
                  <a:srgbClr val="002060"/>
                </a:solidFill>
              </a:rPr>
              <a:t>En el </a:t>
            </a:r>
            <a:r>
              <a:rPr lang="en-GB" sz="1200" b="1" dirty="0" err="1" smtClean="0">
                <a:solidFill>
                  <a:srgbClr val="002060"/>
                </a:solidFill>
              </a:rPr>
              <a:t>mundo</a:t>
            </a:r>
            <a:endParaRPr lang="en-GB" sz="1200" b="1" dirty="0" smtClean="0">
              <a:solidFill>
                <a:srgbClr val="00206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7630" y="1556792"/>
            <a:ext cx="872202" cy="87220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77394" y="2348880"/>
            <a:ext cx="1622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7,4 </a:t>
            </a:r>
            <a:r>
              <a:rPr lang="en-GB" sz="1200" b="1" dirty="0" smtClean="0">
                <a:solidFill>
                  <a:srgbClr val="002060"/>
                </a:solidFill>
              </a:rPr>
              <a:t>mil </a:t>
            </a:r>
            <a:r>
              <a:rPr lang="en-GB" sz="1200" b="1" dirty="0" err="1" smtClean="0">
                <a:solidFill>
                  <a:srgbClr val="002060"/>
                </a:solidFill>
              </a:rPr>
              <a:t>millones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15616" y="1772816"/>
            <a:ext cx="109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err="1" smtClean="0">
                <a:solidFill>
                  <a:srgbClr val="002060"/>
                </a:solidFill>
              </a:rPr>
              <a:t>Población</a:t>
            </a:r>
            <a:r>
              <a:rPr lang="en-GB" sz="1200" b="1" dirty="0" smtClean="0">
                <a:solidFill>
                  <a:srgbClr val="002060"/>
                </a:solidFill>
              </a:rPr>
              <a:t> </a:t>
            </a:r>
            <a:r>
              <a:rPr lang="en-GB" sz="1200" b="1" dirty="0" err="1" smtClean="0">
                <a:solidFill>
                  <a:srgbClr val="002060"/>
                </a:solidFill>
              </a:rPr>
              <a:t>mundial</a:t>
            </a:r>
            <a:endParaRPr lang="en-GB" sz="1200" b="1" dirty="0" smtClean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59832" y="3645024"/>
            <a:ext cx="3054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2060"/>
                </a:solidFill>
                <a:latin typeface="Clarendon Light" pitchFamily="18" charset="0"/>
              </a:rPr>
              <a:t>Connected Life in 2016</a:t>
            </a:r>
            <a:endParaRPr lang="en-GB" sz="2800" b="1" dirty="0">
              <a:solidFill>
                <a:srgbClr val="002060"/>
              </a:solidFill>
              <a:latin typeface="Clarendon Light" pitchFamily="18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107504" y="260648"/>
            <a:ext cx="84244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altLang="en-US" sz="2800" kern="0" cap="none" dirty="0" smtClean="0">
                <a:solidFill>
                  <a:srgbClr val="FFC000"/>
                </a:solidFill>
              </a:rPr>
              <a:t>T</a:t>
            </a:r>
            <a:r>
              <a:rPr lang="en-GB" altLang="en-US" sz="2800" kern="0" cap="none" dirty="0" smtClean="0">
                <a:solidFill>
                  <a:srgbClr val="FFFFFF"/>
                </a:solidFill>
              </a:rPr>
              <a:t>he</a:t>
            </a:r>
            <a:r>
              <a:rPr lang="en-GB" altLang="en-US" sz="2800" kern="0" cap="none" dirty="0" smtClean="0">
                <a:solidFill>
                  <a:srgbClr val="FFC000"/>
                </a:solidFill>
              </a:rPr>
              <a:t> D</a:t>
            </a:r>
            <a:r>
              <a:rPr lang="en-GB" altLang="en-US" sz="2800" kern="0" cap="none" dirty="0" smtClean="0">
                <a:solidFill>
                  <a:srgbClr val="FFFFFF"/>
                </a:solidFill>
              </a:rPr>
              <a:t>igital</a:t>
            </a:r>
            <a:r>
              <a:rPr lang="en-GB" altLang="en-US" sz="2800" kern="0" cap="none" dirty="0" smtClean="0">
                <a:solidFill>
                  <a:srgbClr val="FFC000"/>
                </a:solidFill>
              </a:rPr>
              <a:t> A</a:t>
            </a:r>
            <a:r>
              <a:rPr lang="en-GB" altLang="en-US" sz="2800" kern="0" cap="none" dirty="0" smtClean="0">
                <a:solidFill>
                  <a:srgbClr val="FFFFFF"/>
                </a:solidFill>
              </a:rPr>
              <a:t>ge</a:t>
            </a:r>
          </a:p>
        </p:txBody>
      </p:sp>
      <p:pic>
        <p:nvPicPr>
          <p:cNvPr id="41" name="Picture 3" descr="C:\Users\36653\Desktop\Europol_EC3_Compact - Whi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1611"/>
            <a:ext cx="2304256" cy="6715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403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</p:pic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979488" y="141288"/>
            <a:ext cx="7118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>
                <a:solidFill>
                  <a:schemeClr val="bg1"/>
                </a:solidFill>
                <a:latin typeface="Verdana" pitchFamily="34" charset="0"/>
              </a:rPr>
              <a:t>La expansión del ciberdelito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1134666" y="1772816"/>
            <a:ext cx="6461670" cy="3291205"/>
            <a:chOff x="1331640" y="773531"/>
            <a:chExt cx="7272808" cy="4176277"/>
          </a:xfrm>
          <a:solidFill>
            <a:srgbClr val="00B0F0"/>
          </a:solidFill>
        </p:grpSpPr>
        <p:sp>
          <p:nvSpPr>
            <p:cNvPr id="10" name="Oval 9"/>
            <p:cNvSpPr/>
            <p:nvPr/>
          </p:nvSpPr>
          <p:spPr>
            <a:xfrm>
              <a:off x="1331640" y="773531"/>
              <a:ext cx="7272808" cy="4176277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Tecnología</a:t>
              </a:r>
              <a:r>
                <a:rPr lang="en-GB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b="1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como</a:t>
              </a:r>
              <a:r>
                <a:rPr lang="en-GB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algn="ctr">
                <a:defRPr/>
              </a:pPr>
              <a:r>
                <a:rPr lang="en-GB" b="1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instrumento</a:t>
              </a:r>
              <a:r>
                <a:rPr lang="en-GB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del </a:t>
              </a:r>
              <a:r>
                <a:rPr lang="en-GB" b="1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delito</a:t>
              </a:r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576111" y="1073343"/>
              <a:ext cx="2282163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Robo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 </a:t>
              </a: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identidad</a:t>
              </a:r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04048" y="1458384"/>
              <a:ext cx="2553904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Todo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tipo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 </a:t>
              </a: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fraudes</a:t>
              </a:r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15001" y="1827716"/>
              <a:ext cx="2722220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Blanqueo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 </a:t>
              </a: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capitales</a:t>
              </a:r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84385" y="2197048"/>
              <a:ext cx="4592090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Delitos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contra la </a:t>
              </a: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propiedad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intelectual</a:t>
              </a:r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44860" y="3240586"/>
              <a:ext cx="1529586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Ciber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acoso</a:t>
              </a:r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85959" y="3662914"/>
              <a:ext cx="366222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Trafico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 </a:t>
              </a: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drogas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Internet</a:t>
              </a:r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72562" y="3212585"/>
              <a:ext cx="321434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Explotación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sexual </a:t>
              </a: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infantil</a:t>
              </a:r>
              <a:endParaRPr lang="en-GB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46786" y="4116007"/>
              <a:ext cx="4580869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Delitos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contra la </a:t>
              </a:r>
              <a:r>
                <a:rPr lang="en-GB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seguridad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del Estado</a:t>
              </a:r>
              <a:endParaRPr lang="en-GB" dirty="0"/>
            </a:p>
          </p:txBody>
        </p:sp>
      </p:grpSp>
      <p:grpSp>
        <p:nvGrpSpPr>
          <p:cNvPr id="8" name="Group 20"/>
          <p:cNvGrpSpPr/>
          <p:nvPr/>
        </p:nvGrpSpPr>
        <p:grpSpPr>
          <a:xfrm>
            <a:off x="1619672" y="4581128"/>
            <a:ext cx="3502266" cy="1944216"/>
            <a:chOff x="1357767" y="4199794"/>
            <a:chExt cx="3456384" cy="2088232"/>
          </a:xfrm>
          <a:noFill/>
        </p:grpSpPr>
        <p:sp>
          <p:nvSpPr>
            <p:cNvPr id="2" name="Oval 1"/>
            <p:cNvSpPr/>
            <p:nvPr/>
          </p:nvSpPr>
          <p:spPr>
            <a:xfrm>
              <a:off x="1357767" y="4199794"/>
              <a:ext cx="3456384" cy="208823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b="1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Tecnología</a:t>
              </a:r>
              <a:r>
                <a:rPr lang="en-GB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GB" b="1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como</a:t>
              </a:r>
              <a:r>
                <a:rPr lang="en-GB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algn="ctr">
                <a:defRPr/>
              </a:pPr>
              <a:r>
                <a:rPr lang="en-GB" b="1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objetivo</a:t>
              </a:r>
              <a:r>
                <a:rPr lang="en-GB" b="1" dirty="0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del </a:t>
              </a:r>
              <a:r>
                <a:rPr lang="en-GB" b="1" dirty="0" err="1">
                  <a:solidFill>
                    <a:srgbClr val="FFFF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delito</a:t>
              </a:r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294151" y="4565253"/>
              <a:ext cx="1188146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Hacking</a:t>
              </a:r>
              <a:r>
                <a:rPr lang="en-GB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682864" y="4587959"/>
              <a:ext cx="1069524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Botnets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985345" y="5677972"/>
              <a:ext cx="1141018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Malware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181306" y="5862638"/>
              <a:ext cx="660758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DDs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53487" y="1035050"/>
            <a:ext cx="8712968" cy="58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Verdana" pitchFamily="34" charset="0"/>
              </a:rPr>
              <a:t>El </a:t>
            </a:r>
            <a:r>
              <a:rPr lang="en-GB" sz="1600" b="1" dirty="0" err="1">
                <a:solidFill>
                  <a:schemeClr val="bg1"/>
                </a:solidFill>
                <a:latin typeface="Verdana" pitchFamily="34" charset="0"/>
              </a:rPr>
              <a:t>ciberdelito</a:t>
            </a:r>
            <a:r>
              <a:rPr lang="en-GB" sz="16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itchFamily="34" charset="0"/>
              </a:rPr>
              <a:t>está</a:t>
            </a:r>
            <a:r>
              <a:rPr lang="en-GB" sz="16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itchFamily="34" charset="0"/>
              </a:rPr>
              <a:t>basado</a:t>
            </a:r>
            <a:r>
              <a:rPr lang="en-GB" sz="1600" b="1" dirty="0">
                <a:solidFill>
                  <a:schemeClr val="bg1"/>
                </a:solidFill>
                <a:latin typeface="Verdana" pitchFamily="34" charset="0"/>
              </a:rPr>
              <a:t> en la </a:t>
            </a:r>
            <a:r>
              <a:rPr lang="en-GB" sz="1600" b="1" dirty="0" err="1">
                <a:solidFill>
                  <a:schemeClr val="bg1"/>
                </a:solidFill>
                <a:latin typeface="Verdana" pitchFamily="34" charset="0"/>
              </a:rPr>
              <a:t>tecnología</a:t>
            </a:r>
            <a:r>
              <a:rPr lang="en-GB" sz="1600" b="1" dirty="0">
                <a:solidFill>
                  <a:schemeClr val="bg1"/>
                </a:solidFill>
                <a:latin typeface="Verdana" pitchFamily="34" charset="0"/>
              </a:rPr>
              <a:t> y </a:t>
            </a:r>
            <a:r>
              <a:rPr lang="en-GB" sz="1600" b="1" dirty="0" err="1">
                <a:solidFill>
                  <a:schemeClr val="bg1"/>
                </a:solidFill>
                <a:latin typeface="Verdana" pitchFamily="34" charset="0"/>
              </a:rPr>
              <a:t>su</a:t>
            </a:r>
            <a:r>
              <a:rPr lang="en-GB" sz="16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itchFamily="34" charset="0"/>
              </a:rPr>
              <a:t>extensión</a:t>
            </a:r>
            <a:r>
              <a:rPr lang="en-GB" sz="1600" b="1" dirty="0">
                <a:solidFill>
                  <a:schemeClr val="bg1"/>
                </a:solidFill>
                <a:latin typeface="Verdana" pitchFamily="34" charset="0"/>
              </a:rPr>
              <a:t>  e </a:t>
            </a:r>
            <a:r>
              <a:rPr lang="en-GB" sz="1600" b="1" dirty="0" err="1">
                <a:solidFill>
                  <a:schemeClr val="bg1"/>
                </a:solidFill>
                <a:latin typeface="Verdana" pitchFamily="34" charset="0"/>
              </a:rPr>
              <a:t>impacto</a:t>
            </a:r>
            <a:r>
              <a:rPr lang="en-GB" sz="16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itchFamily="34" charset="0"/>
              </a:rPr>
              <a:t>corre</a:t>
            </a:r>
            <a:r>
              <a:rPr lang="en-GB" sz="16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Verdana" pitchFamily="34" charset="0"/>
              </a:rPr>
              <a:t>paralela</a:t>
            </a:r>
            <a:r>
              <a:rPr lang="en-GB" sz="1600" b="1" dirty="0">
                <a:solidFill>
                  <a:schemeClr val="bg1"/>
                </a:solidFill>
                <a:latin typeface="Verdana" pitchFamily="34" charset="0"/>
              </a:rPr>
              <a:t> a la </a:t>
            </a:r>
            <a:r>
              <a:rPr lang="en-GB" sz="1600" b="1" dirty="0" err="1">
                <a:solidFill>
                  <a:schemeClr val="bg1"/>
                </a:solidFill>
                <a:latin typeface="Verdana" pitchFamily="34" charset="0"/>
              </a:rPr>
              <a:t>expansión</a:t>
            </a:r>
            <a:r>
              <a:rPr lang="en-GB" sz="1600" b="1" dirty="0">
                <a:solidFill>
                  <a:schemeClr val="bg1"/>
                </a:solidFill>
                <a:latin typeface="Verdana" pitchFamily="34" charset="0"/>
              </a:rPr>
              <a:t> de internet en el </a:t>
            </a:r>
            <a:r>
              <a:rPr lang="en-GB" sz="1600" b="1" dirty="0" err="1">
                <a:solidFill>
                  <a:schemeClr val="bg1"/>
                </a:solidFill>
                <a:latin typeface="Verdana" pitchFamily="34" charset="0"/>
              </a:rPr>
              <a:t>mundo</a:t>
            </a:r>
            <a:endParaRPr lang="en-GB" sz="16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35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N:\5.- INDIVIDUAL USERS\Aglika\1am\shutterstock_129557645 [Converted]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08" r="1589"/>
          <a:stretch/>
        </p:blipFill>
        <p:spPr bwMode="auto">
          <a:xfrm>
            <a:off x="0" y="1043574"/>
            <a:ext cx="9144000" cy="58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913563" cy="809625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BDB19"/>
                </a:solidFill>
              </a:rPr>
              <a:t>DESAFIOS Y RETOS</a:t>
            </a:r>
            <a:endParaRPr lang="en-GB" altLang="en-US" dirty="0" smtClean="0"/>
          </a:p>
        </p:txBody>
      </p:sp>
      <p:sp>
        <p:nvSpPr>
          <p:cNvPr id="19" name="Title 4"/>
          <p:cNvSpPr txBox="1">
            <a:spLocks/>
          </p:cNvSpPr>
          <p:nvPr/>
        </p:nvSpPr>
        <p:spPr bwMode="auto">
          <a:xfrm>
            <a:off x="1" y="3563987"/>
            <a:ext cx="3347864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altLang="en-US" sz="1400" b="1" dirty="0" smtClean="0">
                <a:latin typeface="+mj-lt"/>
              </a:rPr>
              <a:t>Internet en </a:t>
            </a:r>
            <a:r>
              <a:rPr lang="en-GB" altLang="en-US" sz="1400" b="1" dirty="0" err="1" smtClean="0">
                <a:latin typeface="+mj-lt"/>
              </a:rPr>
              <a:t>todas</a:t>
            </a:r>
            <a:r>
              <a:rPr lang="en-GB" altLang="en-US" sz="1400" b="1" dirty="0" smtClean="0">
                <a:latin typeface="+mj-lt"/>
              </a:rPr>
              <a:t> </a:t>
            </a:r>
            <a:r>
              <a:rPr lang="en-GB" altLang="en-US" sz="1400" b="1" dirty="0" err="1" smtClean="0">
                <a:latin typeface="+mj-lt"/>
              </a:rPr>
              <a:t>las</a:t>
            </a:r>
            <a:r>
              <a:rPr lang="en-GB" altLang="en-US" sz="1400" b="1" dirty="0" smtClean="0">
                <a:latin typeface="+mj-lt"/>
              </a:rPr>
              <a:t> </a:t>
            </a:r>
            <a:r>
              <a:rPr lang="en-GB" altLang="en-US" sz="1400" b="1" dirty="0" err="1" smtClean="0">
                <a:latin typeface="+mj-lt"/>
              </a:rPr>
              <a:t>cosas</a:t>
            </a:r>
            <a:r>
              <a:rPr lang="en-GB" altLang="en-US" sz="1400" b="1" dirty="0" smtClean="0">
                <a:latin typeface="+mj-lt"/>
              </a:rPr>
              <a:t> (big data, la </a:t>
            </a:r>
            <a:r>
              <a:rPr lang="en-GB" altLang="en-US" sz="1400" b="1" dirty="0" err="1" smtClean="0">
                <a:latin typeface="+mj-lt"/>
              </a:rPr>
              <a:t>nube</a:t>
            </a:r>
            <a:r>
              <a:rPr lang="en-GB" altLang="en-US" sz="1400" b="1" dirty="0" smtClean="0">
                <a:latin typeface="+mj-lt"/>
              </a:rPr>
              <a:t>)</a:t>
            </a:r>
            <a:endParaRPr lang="en-GB" altLang="en-US" sz="1400" b="1" dirty="0">
              <a:latin typeface="+mj-lt"/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 bwMode="auto">
          <a:xfrm>
            <a:off x="28253" y="2755258"/>
            <a:ext cx="2975571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altLang="en-US" sz="1400" b="1" dirty="0" err="1" smtClean="0">
                <a:latin typeface="+mj-lt"/>
              </a:rPr>
              <a:t>Incremento</a:t>
            </a:r>
            <a:r>
              <a:rPr lang="en-GB" altLang="en-US" sz="1400" b="1" dirty="0" smtClean="0">
                <a:latin typeface="+mj-lt"/>
              </a:rPr>
              <a:t> de </a:t>
            </a:r>
            <a:r>
              <a:rPr lang="en-GB" altLang="en-US" sz="1400" b="1" dirty="0" err="1" smtClean="0">
                <a:latin typeface="+mj-lt"/>
              </a:rPr>
              <a:t>conectividades</a:t>
            </a:r>
            <a:r>
              <a:rPr lang="en-GB" altLang="en-US" sz="1400" b="1" dirty="0" smtClean="0">
                <a:latin typeface="+mj-lt"/>
              </a:rPr>
              <a:t> y </a:t>
            </a:r>
            <a:r>
              <a:rPr lang="en-GB" altLang="en-US" sz="1400" b="1" dirty="0" err="1" smtClean="0">
                <a:latin typeface="+mj-lt"/>
              </a:rPr>
              <a:t>dispositivos</a:t>
            </a:r>
            <a:r>
              <a:rPr lang="en-GB" altLang="en-US" sz="1400" b="1" dirty="0" smtClean="0">
                <a:latin typeface="+mj-lt"/>
              </a:rPr>
              <a:t> </a:t>
            </a:r>
            <a:r>
              <a:rPr lang="en-GB" altLang="en-US" sz="1400" b="1" dirty="0" err="1" smtClean="0">
                <a:latin typeface="+mj-lt"/>
              </a:rPr>
              <a:t>conectados</a:t>
            </a:r>
            <a:r>
              <a:rPr lang="en-GB" altLang="en-US" sz="1400" b="1" dirty="0" smtClean="0">
                <a:latin typeface="+mj-lt"/>
              </a:rPr>
              <a:t> a internet</a:t>
            </a:r>
            <a:endParaRPr lang="en-GB" altLang="en-US" sz="1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253" y="1772816"/>
            <a:ext cx="31504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endParaRPr lang="en-GB" altLang="en-US" sz="1400" b="1" dirty="0">
              <a:solidFill>
                <a:schemeClr val="bg1">
                  <a:lumMod val="75000"/>
                </a:schemeClr>
              </a:solidFill>
              <a:latin typeface="+mj-lt"/>
              <a:cs typeface="Arial" charset="0"/>
            </a:endParaRPr>
          </a:p>
          <a:p>
            <a:pPr algn="l"/>
            <a:r>
              <a:rPr lang="en-GB" altLang="en-US" sz="14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Líneas</a:t>
            </a:r>
            <a:r>
              <a:rPr lang="en-GB" altLang="en-US" sz="1400" b="1" dirty="0" smtClean="0">
                <a:solidFill>
                  <a:schemeClr val="bg1"/>
                </a:solidFill>
                <a:latin typeface="+mj-lt"/>
                <a:cs typeface="Arial" charset="0"/>
              </a:rPr>
              <a:t> </a:t>
            </a:r>
            <a:r>
              <a:rPr lang="en-GB" altLang="en-US" sz="14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difusas</a:t>
            </a:r>
            <a:r>
              <a:rPr lang="en-GB" altLang="en-US" sz="1400" b="1" dirty="0" smtClean="0">
                <a:solidFill>
                  <a:schemeClr val="bg1"/>
                </a:solidFill>
                <a:latin typeface="+mj-lt"/>
                <a:cs typeface="Arial" charset="0"/>
              </a:rPr>
              <a:t> entre la </a:t>
            </a:r>
            <a:r>
              <a:rPr lang="en-GB" altLang="en-US" sz="14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realidad</a:t>
            </a:r>
            <a:r>
              <a:rPr lang="en-GB" altLang="en-US" sz="1400" b="1" dirty="0" smtClean="0">
                <a:solidFill>
                  <a:schemeClr val="bg1"/>
                </a:solidFill>
                <a:latin typeface="+mj-lt"/>
                <a:cs typeface="Arial" charset="0"/>
              </a:rPr>
              <a:t> </a:t>
            </a:r>
            <a:r>
              <a:rPr lang="en-GB" altLang="en-US" sz="14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física</a:t>
            </a:r>
            <a:r>
              <a:rPr lang="en-GB" altLang="en-US" sz="1400" b="1" dirty="0" smtClean="0">
                <a:solidFill>
                  <a:schemeClr val="bg1"/>
                </a:solidFill>
                <a:latin typeface="+mj-lt"/>
                <a:cs typeface="Arial" charset="0"/>
              </a:rPr>
              <a:t> y la  </a:t>
            </a:r>
            <a:r>
              <a:rPr lang="en-GB" altLang="en-US" sz="1400" b="1" dirty="0" err="1" smtClean="0">
                <a:solidFill>
                  <a:schemeClr val="bg1"/>
                </a:solidFill>
                <a:latin typeface="+mj-lt"/>
                <a:cs typeface="Arial" charset="0"/>
              </a:rPr>
              <a:t>realidad</a:t>
            </a:r>
            <a:r>
              <a:rPr lang="en-GB" altLang="en-US" sz="1400" b="1" dirty="0" smtClean="0">
                <a:solidFill>
                  <a:schemeClr val="bg1"/>
                </a:solidFill>
                <a:latin typeface="+mj-lt"/>
                <a:cs typeface="Arial" charset="0"/>
              </a:rPr>
              <a:t>  virtual </a:t>
            </a:r>
            <a:endParaRPr lang="en-GB" altLang="en-US" sz="14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22" name="Title 4"/>
          <p:cNvSpPr txBox="1">
            <a:spLocks/>
          </p:cNvSpPr>
          <p:nvPr/>
        </p:nvSpPr>
        <p:spPr bwMode="auto">
          <a:xfrm>
            <a:off x="5831633" y="1928802"/>
            <a:ext cx="331236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endParaRPr lang="en-GB" altLang="en-US" sz="1400" b="1" dirty="0" smtClean="0">
              <a:solidFill>
                <a:schemeClr val="tx1"/>
              </a:solidFill>
              <a:latin typeface="+mj-lt"/>
            </a:endParaRPr>
          </a:p>
          <a:p>
            <a:pPr algn="just" eaLnBrk="1" hangingPunct="1">
              <a:defRPr/>
            </a:pPr>
            <a:endParaRPr lang="en-GB" altLang="en-US" sz="1400" b="1" dirty="0">
              <a:solidFill>
                <a:schemeClr val="tx1"/>
              </a:solidFill>
              <a:latin typeface="+mj-lt"/>
            </a:endParaRPr>
          </a:p>
          <a:p>
            <a:pPr algn="just" eaLnBrk="1" hangingPunct="1">
              <a:defRPr/>
            </a:pP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Industrialización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del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cibercrimen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(web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profunda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y de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servicios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criminales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)</a:t>
            </a:r>
          </a:p>
          <a:p>
            <a:pPr algn="just" eaLnBrk="1" hangingPunct="1">
              <a:defRPr/>
            </a:pP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Incremento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de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sistemas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de web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profunda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que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albergan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mercados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online de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todo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tipo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de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actividades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ilegales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(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botnes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drogas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numeraciones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de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tarjetas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compremitdas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armas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fraude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pornografia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</a:rPr>
              <a:t>infantil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</a:rPr>
              <a:t>...)</a:t>
            </a:r>
            <a:endParaRPr lang="en-GB" altLang="en-US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 bwMode="auto">
          <a:xfrm>
            <a:off x="35496" y="4597960"/>
            <a:ext cx="325635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GB"/>
            </a:defPPr>
            <a:lvl1pPr algn="l" eaLnBrk="1" hangingPunct="1">
              <a:defRPr sz="1400" b="1">
                <a:solidFill>
                  <a:srgbClr val="063170"/>
                </a:solidFill>
                <a:latin typeface="+mj-lt"/>
                <a:cs typeface="Arial" charset="0"/>
              </a:defRPr>
            </a:lvl1pPr>
            <a:lvl2pPr marL="742950" indent="-285750" eaLnBrk="0" hangingPunct="0">
              <a:defRPr>
                <a:cs typeface="Arial" charset="0"/>
              </a:defRPr>
            </a:lvl2pPr>
            <a:lvl3pPr marL="1143000" indent="-228600" eaLnBrk="0" hangingPunct="0">
              <a:defRPr>
                <a:cs typeface="Arial" charset="0"/>
              </a:defRPr>
            </a:lvl3pPr>
            <a:lvl4pPr marL="1600200" indent="-228600" eaLnBrk="0" hangingPunct="0">
              <a:defRPr>
                <a:cs typeface="Arial" charset="0"/>
              </a:defRPr>
            </a:lvl4pPr>
            <a:lvl5pPr marL="2057400" indent="-228600" eaLnBrk="0" hangingPunct="0">
              <a:defRPr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9pPr>
          </a:lstStyle>
          <a:p>
            <a:r>
              <a:rPr lang="en-GB" altLang="en-US" dirty="0" err="1" smtClean="0">
                <a:solidFill>
                  <a:schemeClr val="bg1"/>
                </a:solidFill>
              </a:rPr>
              <a:t>Naturaleza</a:t>
            </a:r>
            <a:r>
              <a:rPr lang="en-GB" altLang="en-US" dirty="0" smtClean="0">
                <a:solidFill>
                  <a:schemeClr val="bg1"/>
                </a:solidFill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</a:rPr>
              <a:t>transnacional</a:t>
            </a:r>
            <a:r>
              <a:rPr lang="en-GB" altLang="en-US" dirty="0" smtClean="0">
                <a:solidFill>
                  <a:schemeClr val="bg1"/>
                </a:solidFill>
              </a:rPr>
              <a:t> y sin </a:t>
            </a:r>
            <a:r>
              <a:rPr lang="en-GB" altLang="en-US" dirty="0" err="1" smtClean="0">
                <a:solidFill>
                  <a:schemeClr val="bg1"/>
                </a:solidFill>
              </a:rPr>
              <a:t>fronteras</a:t>
            </a:r>
            <a:r>
              <a:rPr lang="en-GB" altLang="en-US" dirty="0" smtClean="0">
                <a:solidFill>
                  <a:schemeClr val="bg1"/>
                </a:solidFill>
              </a:rPr>
              <a:t> del </a:t>
            </a:r>
            <a:r>
              <a:rPr lang="en-GB" altLang="en-US" dirty="0" err="1" smtClean="0">
                <a:solidFill>
                  <a:schemeClr val="bg1"/>
                </a:solidFill>
              </a:rPr>
              <a:t>cibercrimen</a:t>
            </a:r>
            <a:r>
              <a:rPr lang="en-GB" altLang="en-US" dirty="0" smtClean="0">
                <a:solidFill>
                  <a:schemeClr val="bg1"/>
                </a:solidFill>
              </a:rPr>
              <a:t> (¿</a:t>
            </a:r>
            <a:r>
              <a:rPr lang="en-GB" altLang="en-US" dirty="0" err="1" smtClean="0">
                <a:solidFill>
                  <a:schemeClr val="bg1"/>
                </a:solidFill>
              </a:rPr>
              <a:t>Dónde</a:t>
            </a:r>
            <a:r>
              <a:rPr lang="en-GB" altLang="en-US" dirty="0" smtClean="0">
                <a:solidFill>
                  <a:schemeClr val="bg1"/>
                </a:solidFill>
              </a:rPr>
              <a:t> se </a:t>
            </a:r>
            <a:r>
              <a:rPr lang="en-GB" altLang="en-US" dirty="0" err="1" smtClean="0">
                <a:solidFill>
                  <a:schemeClr val="bg1"/>
                </a:solidFill>
              </a:rPr>
              <a:t>comete</a:t>
            </a:r>
            <a:r>
              <a:rPr lang="en-GB" altLang="en-US" dirty="0" smtClean="0">
                <a:solidFill>
                  <a:schemeClr val="bg1"/>
                </a:solidFill>
              </a:rPr>
              <a:t>?)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5940151" y="4283223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GB" altLang="en-US" sz="1400" b="1" dirty="0" smtClean="0">
                <a:solidFill>
                  <a:schemeClr val="tx1"/>
                </a:solidFill>
                <a:latin typeface="+mn-lt"/>
              </a:rPr>
              <a:t>RIESGO BAJO BENEFICIOS ALTO</a:t>
            </a:r>
          </a:p>
        </p:txBody>
      </p: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3347864" y="5085184"/>
            <a:ext cx="4956293" cy="1254928"/>
            <a:chOff x="-675496" y="3939902"/>
            <a:chExt cx="8400758" cy="3038682"/>
          </a:xfrm>
        </p:grpSpPr>
        <p:pic>
          <p:nvPicPr>
            <p:cNvPr id="15" name="Picture 7" descr="http://stephenloudermilk.files.wordpress.com/2011/02/iceberg-clipart.jpg?w=500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2964" y="3939902"/>
              <a:ext cx="2542298" cy="3038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5"/>
            <p:cNvSpPr txBox="1">
              <a:spLocks noChangeArrowheads="1"/>
            </p:cNvSpPr>
            <p:nvPr/>
          </p:nvSpPr>
          <p:spPr bwMode="auto">
            <a:xfrm>
              <a:off x="-675496" y="4811703"/>
              <a:ext cx="6149274" cy="201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600" b="1" dirty="0">
                  <a:solidFill>
                    <a:srgbClr val="FFC000"/>
                  </a:solidFill>
                  <a:latin typeface="Verdana" pitchFamily="34" charset="0"/>
                </a:rPr>
                <a:t>…y </a:t>
              </a:r>
              <a:r>
                <a:rPr lang="en-GB" sz="1600" b="1" dirty="0" err="1" smtClean="0">
                  <a:solidFill>
                    <a:srgbClr val="FFC000"/>
                  </a:solidFill>
                  <a:latin typeface="Verdana" pitchFamily="34" charset="0"/>
                </a:rPr>
                <a:t>sólo</a:t>
              </a:r>
              <a:r>
                <a:rPr lang="en-GB" sz="1600" b="1" dirty="0" smtClean="0">
                  <a:solidFill>
                    <a:srgbClr val="FFC000"/>
                  </a:solidFill>
                  <a:latin typeface="Verdana" pitchFamily="34" charset="0"/>
                </a:rPr>
                <a:t> </a:t>
              </a:r>
              <a:r>
                <a:rPr lang="en-GB" sz="1600" b="1" dirty="0" err="1">
                  <a:solidFill>
                    <a:srgbClr val="FFC000"/>
                  </a:solidFill>
                  <a:latin typeface="Verdana" pitchFamily="34" charset="0"/>
                </a:rPr>
                <a:t>una</a:t>
              </a:r>
              <a:r>
                <a:rPr lang="en-GB" sz="1600" b="1" dirty="0">
                  <a:solidFill>
                    <a:srgbClr val="FFC000"/>
                  </a:solidFill>
                  <a:latin typeface="Verdana" pitchFamily="34" charset="0"/>
                </a:rPr>
                <a:t> </a:t>
              </a:r>
              <a:r>
                <a:rPr lang="en-GB" sz="1600" b="1" dirty="0" err="1">
                  <a:solidFill>
                    <a:srgbClr val="FFC000"/>
                  </a:solidFill>
                  <a:latin typeface="Verdana" pitchFamily="34" charset="0"/>
                </a:rPr>
                <a:t>pequeña</a:t>
              </a:r>
              <a:r>
                <a:rPr lang="en-GB" sz="1600" b="1" dirty="0">
                  <a:solidFill>
                    <a:srgbClr val="FFC000"/>
                  </a:solidFill>
                  <a:latin typeface="Verdana" pitchFamily="34" charset="0"/>
                </a:rPr>
                <a:t> parte del </a:t>
              </a:r>
              <a:r>
                <a:rPr lang="en-GB" sz="1600" b="1" dirty="0" err="1">
                  <a:solidFill>
                    <a:srgbClr val="FFC000"/>
                  </a:solidFill>
                  <a:latin typeface="Verdana" pitchFamily="34" charset="0"/>
                </a:rPr>
                <a:t>cibercrimen</a:t>
              </a:r>
              <a:r>
                <a:rPr lang="en-GB" sz="1600" b="1" dirty="0">
                  <a:solidFill>
                    <a:srgbClr val="FFC000"/>
                  </a:solidFill>
                  <a:latin typeface="Verdana" pitchFamily="34" charset="0"/>
                </a:rPr>
                <a:t> </a:t>
              </a:r>
              <a:r>
                <a:rPr lang="en-GB" sz="1600" b="1" dirty="0" err="1">
                  <a:solidFill>
                    <a:srgbClr val="FFC000"/>
                  </a:solidFill>
                  <a:latin typeface="Verdana" pitchFamily="34" charset="0"/>
                </a:rPr>
                <a:t>conocido</a:t>
              </a:r>
              <a:r>
                <a:rPr lang="en-GB" sz="1600" b="1" dirty="0">
                  <a:solidFill>
                    <a:srgbClr val="FFC000"/>
                  </a:solidFill>
                  <a:latin typeface="Verdana" pitchFamily="34" charset="0"/>
                </a:rPr>
                <a:t> se </a:t>
              </a:r>
              <a:r>
                <a:rPr lang="en-GB" sz="1600" b="1" dirty="0" err="1">
                  <a:solidFill>
                    <a:srgbClr val="FFC000"/>
                  </a:solidFill>
                  <a:latin typeface="Verdana" pitchFamily="34" charset="0"/>
                </a:rPr>
                <a:t>denuncia</a:t>
              </a:r>
              <a:endParaRPr lang="en-GB" sz="1600" b="1" dirty="0">
                <a:solidFill>
                  <a:srgbClr val="FFC000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28440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0" grpId="0"/>
      <p:bldP spid="3" grpId="0"/>
      <p:bldP spid="22" grpId="0" build="allAtOnce"/>
      <p:bldP spid="13" grpId="0"/>
      <p:bldP spid="28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N:\5.- INDIVIDUAL USERS\Aglika\1am\shutterstock_129557645 [Converted]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08" r="1589"/>
          <a:stretch/>
        </p:blipFill>
        <p:spPr bwMode="auto">
          <a:xfrm>
            <a:off x="0" y="1047925"/>
            <a:ext cx="9144000" cy="58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913563" cy="809625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BDB19"/>
                </a:solidFill>
              </a:rPr>
              <a:t>DESAFIOS Y RETOS</a:t>
            </a:r>
            <a:endParaRPr lang="en-GB" altLang="en-US" dirty="0" smtClean="0"/>
          </a:p>
        </p:txBody>
      </p:sp>
      <p:sp>
        <p:nvSpPr>
          <p:cNvPr id="19" name="Title 4"/>
          <p:cNvSpPr txBox="1">
            <a:spLocks/>
          </p:cNvSpPr>
          <p:nvPr/>
        </p:nvSpPr>
        <p:spPr bwMode="auto">
          <a:xfrm>
            <a:off x="1" y="3563987"/>
            <a:ext cx="3347864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altLang="en-US" sz="1400" b="1" dirty="0" err="1" smtClean="0">
                <a:latin typeface="+mj-lt"/>
              </a:rPr>
              <a:t>Armonización</a:t>
            </a:r>
            <a:r>
              <a:rPr lang="en-GB" altLang="en-US" sz="1400" b="1" dirty="0" smtClean="0">
                <a:latin typeface="+mj-lt"/>
              </a:rPr>
              <a:t> legal</a:t>
            </a:r>
            <a:endParaRPr lang="en-GB" altLang="en-US" sz="1400" b="1" dirty="0">
              <a:latin typeface="+mj-lt"/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 bwMode="auto">
          <a:xfrm>
            <a:off x="28253" y="2755258"/>
            <a:ext cx="31864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GB" altLang="en-US" sz="1400" b="1" dirty="0" err="1" smtClean="0">
                <a:latin typeface="+mj-lt"/>
              </a:rPr>
              <a:t>Encriptación</a:t>
            </a:r>
            <a:r>
              <a:rPr lang="en-GB" altLang="en-US" sz="1400" b="1" dirty="0" smtClean="0">
                <a:latin typeface="+mj-lt"/>
              </a:rPr>
              <a:t> y </a:t>
            </a:r>
            <a:r>
              <a:rPr lang="en-GB" altLang="en-US" sz="1400" b="1" dirty="0" err="1" smtClean="0">
                <a:latin typeface="+mj-lt"/>
              </a:rPr>
              <a:t>anonimización</a:t>
            </a:r>
            <a:endParaRPr lang="en-GB" altLang="en-US" sz="14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928802"/>
            <a:ext cx="31504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GB" altLang="en-US" sz="1400" b="1" dirty="0" err="1" smtClean="0">
                <a:latin typeface="+mj-lt"/>
                <a:cs typeface="Arial" charset="0"/>
              </a:rPr>
              <a:t>Imposibilidad</a:t>
            </a:r>
            <a:r>
              <a:rPr lang="en-GB" altLang="en-US" sz="1400" b="1" dirty="0" smtClean="0">
                <a:latin typeface="+mj-lt"/>
                <a:cs typeface="Arial" charset="0"/>
              </a:rPr>
              <a:t> de </a:t>
            </a:r>
            <a:r>
              <a:rPr lang="en-GB" altLang="en-US" sz="1400" b="1" dirty="0" err="1" smtClean="0">
                <a:latin typeface="+mj-lt"/>
                <a:cs typeface="Arial" charset="0"/>
              </a:rPr>
              <a:t>obtencion</a:t>
            </a:r>
            <a:r>
              <a:rPr lang="en-GB" altLang="en-US" sz="1400" b="1" dirty="0" smtClean="0">
                <a:latin typeface="+mj-lt"/>
                <a:cs typeface="Arial" charset="0"/>
              </a:rPr>
              <a:t> de </a:t>
            </a:r>
            <a:r>
              <a:rPr lang="en-GB" altLang="en-US" sz="1400" b="1" dirty="0" err="1" smtClean="0">
                <a:latin typeface="+mj-lt"/>
                <a:cs typeface="Arial" charset="0"/>
              </a:rPr>
              <a:t>datos</a:t>
            </a:r>
            <a:endParaRPr lang="en-GB" altLang="en-US" sz="1400" b="1" dirty="0">
              <a:solidFill>
                <a:schemeClr val="bg1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sp>
        <p:nvSpPr>
          <p:cNvPr id="22" name="Title 4"/>
          <p:cNvSpPr txBox="1">
            <a:spLocks/>
          </p:cNvSpPr>
          <p:nvPr/>
        </p:nvSpPr>
        <p:spPr bwMode="auto">
          <a:xfrm>
            <a:off x="5724128" y="1556792"/>
            <a:ext cx="331236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endParaRPr lang="en-GB" altLang="en-US" sz="1400" b="1" dirty="0" smtClean="0">
              <a:solidFill>
                <a:schemeClr val="tx1"/>
              </a:solidFill>
              <a:latin typeface="+mj-lt"/>
            </a:endParaRPr>
          </a:p>
          <a:p>
            <a:pPr algn="just" eaLnBrk="1" hangingPunct="1">
              <a:defRPr/>
            </a:pPr>
            <a:endParaRPr lang="en-GB" altLang="en-US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 bwMode="auto">
          <a:xfrm>
            <a:off x="35496" y="4597960"/>
            <a:ext cx="325635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GB"/>
            </a:defPPr>
            <a:lvl1pPr algn="l" eaLnBrk="1" hangingPunct="1">
              <a:defRPr sz="1400" b="1">
                <a:solidFill>
                  <a:srgbClr val="063170"/>
                </a:solidFill>
                <a:latin typeface="+mj-lt"/>
                <a:cs typeface="Arial" charset="0"/>
              </a:defRPr>
            </a:lvl1pPr>
            <a:lvl2pPr marL="742950" indent="-285750" eaLnBrk="0" hangingPunct="0">
              <a:defRPr>
                <a:cs typeface="Arial" charset="0"/>
              </a:defRPr>
            </a:lvl2pPr>
            <a:lvl3pPr marL="1143000" indent="-228600" eaLnBrk="0" hangingPunct="0">
              <a:defRPr>
                <a:cs typeface="Arial" charset="0"/>
              </a:defRPr>
            </a:lvl3pPr>
            <a:lvl4pPr marL="1600200" indent="-228600" eaLnBrk="0" hangingPunct="0">
              <a:defRPr>
                <a:cs typeface="Arial" charset="0"/>
              </a:defRPr>
            </a:lvl4pPr>
            <a:lvl5pPr marL="2057400" indent="-228600" eaLnBrk="0" hangingPunct="0">
              <a:defRPr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9pPr>
          </a:lstStyle>
          <a:p>
            <a:r>
              <a:rPr lang="en-GB" altLang="en-US" dirty="0" err="1" smtClean="0">
                <a:solidFill>
                  <a:schemeClr val="bg1"/>
                </a:solidFill>
              </a:rPr>
              <a:t>Procedimientos</a:t>
            </a:r>
            <a:r>
              <a:rPr lang="en-GB" altLang="en-US" dirty="0" smtClean="0">
                <a:solidFill>
                  <a:schemeClr val="bg1"/>
                </a:solidFill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</a:rPr>
              <a:t>formalizados</a:t>
            </a:r>
            <a:r>
              <a:rPr lang="en-GB" altLang="en-US" dirty="0" smtClean="0">
                <a:solidFill>
                  <a:schemeClr val="bg1"/>
                </a:solidFill>
              </a:rPr>
              <a:t> </a:t>
            </a:r>
            <a:r>
              <a:rPr lang="en-GB" altLang="en-US" dirty="0" err="1" smtClean="0">
                <a:solidFill>
                  <a:schemeClr val="bg1"/>
                </a:solidFill>
              </a:rPr>
              <a:t>colaboración</a:t>
            </a:r>
            <a:r>
              <a:rPr lang="en-GB" altLang="en-US" dirty="0" smtClean="0">
                <a:solidFill>
                  <a:schemeClr val="bg1"/>
                </a:solidFill>
              </a:rPr>
              <a:t> Sector </a:t>
            </a:r>
            <a:r>
              <a:rPr lang="en-GB" altLang="en-US" dirty="0" err="1" smtClean="0">
                <a:solidFill>
                  <a:schemeClr val="bg1"/>
                </a:solidFill>
              </a:rPr>
              <a:t>Privado</a:t>
            </a:r>
            <a:r>
              <a:rPr lang="en-GB" altLang="en-US" dirty="0" smtClean="0">
                <a:solidFill>
                  <a:schemeClr val="bg1"/>
                </a:solidFill>
              </a:rPr>
              <a:t>/</a:t>
            </a:r>
            <a:r>
              <a:rPr lang="en-GB" altLang="en-US" dirty="0" err="1" smtClean="0">
                <a:solidFill>
                  <a:schemeClr val="bg1"/>
                </a:solidFill>
              </a:rPr>
              <a:t>Público</a:t>
            </a: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15" name="Picture 7" descr="http://stephenloudermilk.files.wordpress.com/2011/02/iceberg-clipart.jpg?w=5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5085184"/>
            <a:ext cx="1499909" cy="12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 bwMode="auto">
          <a:xfrm>
            <a:off x="3929058" y="2357430"/>
            <a:ext cx="1428760" cy="28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15875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16 Rectángulo"/>
          <p:cNvSpPr/>
          <p:nvPr/>
        </p:nvSpPr>
        <p:spPr bwMode="auto">
          <a:xfrm>
            <a:off x="6072198" y="2214554"/>
            <a:ext cx="2071702" cy="35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15875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5715008" y="2285992"/>
            <a:ext cx="31504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Retención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  <a:cs typeface="Arial" charset="0"/>
              </a:rPr>
              <a:t> de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datos</a:t>
            </a:r>
            <a:endParaRPr lang="en-GB" altLang="en-US" sz="1400" b="1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5643570" y="3000372"/>
            <a:ext cx="31504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Medios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  <a:cs typeface="Arial" charset="0"/>
              </a:rPr>
              <a:t> de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pago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Alternativos</a:t>
            </a:r>
            <a:endParaRPr lang="en-GB" altLang="en-US" sz="1400" b="1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23" name="Rectangle 2"/>
          <p:cNvSpPr/>
          <p:nvPr/>
        </p:nvSpPr>
        <p:spPr>
          <a:xfrm>
            <a:off x="5643570" y="3643314"/>
            <a:ext cx="31504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Ineficacia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mecanismos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tradicionales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  <a:cs typeface="Arial" charset="0"/>
              </a:rPr>
              <a:t> de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Asistencia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  <a:cs typeface="Arial" charset="0"/>
              </a:rPr>
              <a:t>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Mutua</a:t>
            </a:r>
            <a:endParaRPr lang="en-GB" altLang="en-US" sz="1400" b="1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25" name="Rectangle 2"/>
          <p:cNvSpPr/>
          <p:nvPr/>
        </p:nvSpPr>
        <p:spPr>
          <a:xfrm>
            <a:off x="5643570" y="4357694"/>
            <a:ext cx="31504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GB" altLang="en-US" sz="1400" b="1" dirty="0" smtClean="0">
                <a:solidFill>
                  <a:schemeClr val="tx1"/>
                </a:solidFill>
                <a:latin typeface="+mj-lt"/>
                <a:cs typeface="Arial" charset="0"/>
              </a:rPr>
              <a:t>Data breach, takedown, </a:t>
            </a:r>
            <a:r>
              <a:rPr lang="en-GB" altLang="en-US" sz="1400" b="1" dirty="0" err="1" smtClean="0">
                <a:solidFill>
                  <a:schemeClr val="tx1"/>
                </a:solidFill>
                <a:latin typeface="+mj-lt"/>
                <a:cs typeface="Arial" charset="0"/>
              </a:rPr>
              <a:t>contenidos</a:t>
            </a:r>
            <a:r>
              <a:rPr lang="en-GB" altLang="en-US" sz="1400" b="1" dirty="0" smtClean="0">
                <a:solidFill>
                  <a:schemeClr val="tx1"/>
                </a:solidFill>
                <a:latin typeface="+mj-lt"/>
                <a:cs typeface="Arial" charset="0"/>
              </a:rPr>
              <a:t>...</a:t>
            </a:r>
            <a:endParaRPr lang="en-GB" altLang="en-US" sz="1400" b="1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3214678" y="5500702"/>
            <a:ext cx="362795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FFC000"/>
                </a:solidFill>
                <a:latin typeface="Verdana" pitchFamily="34" charset="0"/>
              </a:rPr>
              <a:t>…y </a:t>
            </a:r>
            <a:r>
              <a:rPr lang="en-GB" sz="1600" b="1" dirty="0" err="1" smtClean="0">
                <a:solidFill>
                  <a:srgbClr val="FFC000"/>
                </a:solidFill>
                <a:latin typeface="Verdana" pitchFamily="34" charset="0"/>
              </a:rPr>
              <a:t>sólo</a:t>
            </a:r>
            <a:r>
              <a:rPr lang="en-GB" sz="1600" b="1" dirty="0" smtClean="0">
                <a:solidFill>
                  <a:srgbClr val="FFC000"/>
                </a:solidFill>
                <a:latin typeface="Verdana" pitchFamily="34" charset="0"/>
              </a:rPr>
              <a:t> </a:t>
            </a:r>
            <a:r>
              <a:rPr lang="en-GB" sz="1600" b="1" dirty="0" err="1" smtClean="0">
                <a:solidFill>
                  <a:srgbClr val="FFC000"/>
                </a:solidFill>
                <a:latin typeface="Verdana" pitchFamily="34" charset="0"/>
              </a:rPr>
              <a:t>desde</a:t>
            </a:r>
            <a:r>
              <a:rPr lang="en-GB" sz="1600" b="1" dirty="0" smtClean="0">
                <a:solidFill>
                  <a:srgbClr val="FFC000"/>
                </a:solidFill>
                <a:latin typeface="Verdana" pitchFamily="34" charset="0"/>
              </a:rPr>
              <a:t> </a:t>
            </a:r>
            <a:r>
              <a:rPr lang="en-GB" sz="1600" b="1" dirty="0" err="1" smtClean="0">
                <a:solidFill>
                  <a:srgbClr val="FFC000"/>
                </a:solidFill>
                <a:latin typeface="Verdana" pitchFamily="34" charset="0"/>
              </a:rPr>
              <a:t>una</a:t>
            </a:r>
            <a:r>
              <a:rPr lang="en-GB" sz="1600" b="1" dirty="0" smtClean="0">
                <a:solidFill>
                  <a:srgbClr val="FFC000"/>
                </a:solidFill>
                <a:latin typeface="Verdana" pitchFamily="34" charset="0"/>
              </a:rPr>
              <a:t> </a:t>
            </a:r>
            <a:r>
              <a:rPr lang="en-GB" sz="1600" b="1" dirty="0" err="1" smtClean="0">
                <a:solidFill>
                  <a:srgbClr val="FFC000"/>
                </a:solidFill>
                <a:latin typeface="Verdana" pitchFamily="34" charset="0"/>
              </a:rPr>
              <a:t>punta</a:t>
            </a:r>
            <a:r>
              <a:rPr lang="en-GB" sz="1600" b="1" dirty="0" smtClean="0">
                <a:solidFill>
                  <a:srgbClr val="FFC000"/>
                </a:solidFill>
                <a:latin typeface="Verdana" pitchFamily="34" charset="0"/>
              </a:rPr>
              <a:t> del iceberg!</a:t>
            </a:r>
            <a:endParaRPr lang="en-GB" sz="1600" b="1" dirty="0">
              <a:solidFill>
                <a:srgbClr val="FFC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440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0" grpId="0"/>
      <p:bldP spid="3" grpId="0"/>
      <p:bldP spid="13" grpId="0"/>
      <p:bldP spid="18" grpId="0"/>
      <p:bldP spid="21" grpId="0"/>
      <p:bldP spid="23" grpId="0"/>
      <p:bldP spid="25" grpId="0"/>
    </p:bldLst>
  </p:timing>
</p:sld>
</file>

<file path=ppt/theme/theme1.xml><?xml version="1.0" encoding="utf-8"?>
<a:theme xmlns:a="http://schemas.openxmlformats.org/drawingml/2006/main" name="Europol template2">
  <a:themeElements>
    <a:clrScheme name="Europol 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uropol template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uropol 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C3 Layout 2016">
  <a:themeElements>
    <a:clrScheme name="Europol 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uropol template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uropol 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C3 Eurojust presentation">
  <a:themeElements>
    <a:clrScheme name="Europol 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uropol template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uropol 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Europol template2">
  <a:themeElements>
    <a:clrScheme name="Europol 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uropol template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15875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uropol 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ropol 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ropol 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4220</TotalTime>
  <Words>652</Words>
  <Application>Microsoft Office PowerPoint</Application>
  <PresentationFormat>Presentación en pantalla (4:3)</PresentationFormat>
  <Paragraphs>161</Paragraphs>
  <Slides>19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Europol template2</vt:lpstr>
      <vt:lpstr>Custom Design</vt:lpstr>
      <vt:lpstr>EC3 Layout 2016</vt:lpstr>
      <vt:lpstr>EC3 Eurojust presentation</vt:lpstr>
      <vt:lpstr>1_Europol template2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DESAFIOS Y RETOS</vt:lpstr>
      <vt:lpstr>DESAFIOS Y RETOS</vt:lpstr>
      <vt:lpstr>Diapositiva 10</vt:lpstr>
      <vt:lpstr>Diapositiva 11</vt:lpstr>
      <vt:lpstr>Diapositiva 12</vt:lpstr>
      <vt:lpstr>Diapositiva 13</vt:lpstr>
      <vt:lpstr>Ejemplo de caracter internacional delincuencia financiera </vt:lpstr>
      <vt:lpstr>X </vt:lpstr>
      <vt:lpstr>Diapositiva 16</vt:lpstr>
      <vt:lpstr>Global Airport Action Day 10-15 Octubre 2016</vt:lpstr>
      <vt:lpstr>Diapositiva 18</vt:lpstr>
      <vt:lpstr>Diapositiva 19</vt:lpstr>
    </vt:vector>
  </TitlesOfParts>
  <Company>The Fifth Business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Europol for the EU</dc:title>
  <dc:creator>pericham</dc:creator>
  <cp:lastModifiedBy>jesus</cp:lastModifiedBy>
  <cp:revision>277</cp:revision>
  <cp:lastPrinted>2016-10-20T11:54:16Z</cp:lastPrinted>
  <dcterms:created xsi:type="dcterms:W3CDTF">2009-03-10T12:54:02Z</dcterms:created>
  <dcterms:modified xsi:type="dcterms:W3CDTF">2016-10-26T22:39:07Z</dcterms:modified>
</cp:coreProperties>
</file>