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63" r:id="rId2"/>
    <p:sldId id="256" r:id="rId3"/>
    <p:sldId id="258" r:id="rId4"/>
    <p:sldId id="259" r:id="rId5"/>
    <p:sldId id="260" r:id="rId6"/>
    <p:sldId id="288" r:id="rId7"/>
    <p:sldId id="264" r:id="rId8"/>
    <p:sldId id="262" r:id="rId9"/>
    <p:sldId id="266" r:id="rId10"/>
    <p:sldId id="267" r:id="rId11"/>
    <p:sldId id="274" r:id="rId12"/>
    <p:sldId id="272" r:id="rId13"/>
    <p:sldId id="276" r:id="rId14"/>
    <p:sldId id="289" r:id="rId15"/>
    <p:sldId id="278" r:id="rId16"/>
    <p:sldId id="286" r:id="rId17"/>
    <p:sldId id="273" r:id="rId18"/>
    <p:sldId id="290" r:id="rId19"/>
    <p:sldId id="281" r:id="rId20"/>
    <p:sldId id="282" r:id="rId21"/>
    <p:sldId id="283" r:id="rId22"/>
    <p:sldId id="285" r:id="rId23"/>
    <p:sldId id="287" r:id="rId24"/>
  </p:sldIdLst>
  <p:sldSz cx="12192000" cy="6858000"/>
  <p:notesSz cx="6858000" cy="9144000"/>
  <p:embeddedFontLst>
    <p:embeddedFont>
      <p:font typeface="ＭＳ Ｐゴシック" panose="020B0600070205080204" pitchFamily="34" charset="-128"/>
      <p:regular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Ubuntu" panose="020B0604020202020204" charset="0"/>
      <p:regular r:id="rId33"/>
      <p:bold r:id="rId34"/>
      <p:italic r:id="rId35"/>
      <p:boldItalic r:id="rId36"/>
    </p:embeddedFont>
  </p:embeddedFontLst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C856396E-4FE2-42C7-8304-614633467E40}">
          <p14:sldIdLst>
            <p14:sldId id="263"/>
          </p14:sldIdLst>
        </p14:section>
        <p14:section name="Desplazamiento" id="{DB0FF186-62E6-42ED-A83A-103BF9B2FCBD}">
          <p14:sldIdLst>
            <p14:sldId id="256"/>
            <p14:sldId id="258"/>
            <p14:sldId id="259"/>
          </p14:sldIdLst>
        </p14:section>
        <p14:section name="Preguntas" id="{F8F60279-F98F-42F7-A34F-1C4982AC9E0D}">
          <p14:sldIdLst>
            <p14:sldId id="260"/>
            <p14:sldId id="288"/>
            <p14:sldId id="264"/>
            <p14:sldId id="262"/>
            <p14:sldId id="266"/>
            <p14:sldId id="267"/>
            <p14:sldId id="274"/>
            <p14:sldId id="272"/>
            <p14:sldId id="276"/>
            <p14:sldId id="289"/>
            <p14:sldId id="278"/>
            <p14:sldId id="286"/>
            <p14:sldId id="273"/>
            <p14:sldId id="290"/>
            <p14:sldId id="281"/>
            <p14:sldId id="282"/>
            <p14:sldId id="283"/>
            <p14:sldId id="285"/>
            <p14:sldId id="2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79" userDrawn="1">
          <p15:clr>
            <a:srgbClr val="A4A3A4"/>
          </p15:clr>
        </p15:guide>
        <p15:guide id="4" orient="horz" pos="2183" userDrawn="1">
          <p15:clr>
            <a:srgbClr val="A4A3A4"/>
          </p15:clr>
        </p15:guide>
        <p15:guide id="5" pos="71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4179"/>
    <a:srgbClr val="C4433E"/>
    <a:srgbClr val="212944"/>
    <a:srgbClr val="96172E"/>
    <a:srgbClr val="EEEEEE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965" autoAdjust="0"/>
  </p:normalViewPr>
  <p:slideViewPr>
    <p:cSldViewPr snapToGrid="0" showGuides="1">
      <p:cViewPr>
        <p:scale>
          <a:sx n="87" d="100"/>
          <a:sy n="87" d="100"/>
        </p:scale>
        <p:origin x="51" y="30"/>
      </p:cViewPr>
      <p:guideLst>
        <p:guide orient="horz" pos="2137"/>
        <p:guide pos="279"/>
        <p:guide orient="horz" pos="2183"/>
        <p:guide pos="71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AAFE4E-7BEA-4428-85DA-500BF64805AD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E58B353-923B-4C8B-9EF0-7D3931EAF010}">
      <dgm:prSet phldrT="[Texto]" custT="1"/>
      <dgm:spPr>
        <a:solidFill>
          <a:srgbClr val="C4433E"/>
        </a:solidFill>
      </dgm:spPr>
      <dgm:t>
        <a:bodyPr/>
        <a:lstStyle/>
        <a:p>
          <a:r>
            <a:rPr lang="es-ES" sz="1600" b="0" dirty="0">
              <a:latin typeface="Ubuntu" panose="020B0504030602030204" pitchFamily="34" charset="0"/>
            </a:rPr>
            <a:t>Flujo de Ingreso</a:t>
          </a:r>
        </a:p>
      </dgm:t>
    </dgm:pt>
    <dgm:pt modelId="{BBED2AF6-FA70-44FB-AD7A-348C0FBC6FD3}" type="parTrans" cxnId="{0CA93E1E-E613-42FD-84EF-EFEC18DC6C43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187E8F07-78E9-4077-AC57-DBB52E20C807}" type="sibTrans" cxnId="{0CA93E1E-E613-42FD-84EF-EFEC18DC6C43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DE3D8F33-ED18-472F-9610-243F4E33E781}">
      <dgm:prSet phldrT="[Texto]" custT="1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pPr marL="176213" lvl="1" indent="-87313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 Todos los ingresos están atados a la entrega de unidades funcionales</a:t>
          </a:r>
        </a:p>
      </dgm:t>
    </dgm:pt>
    <dgm:pt modelId="{A487F81F-6309-43B1-B3A0-74A55E9B9011}" type="parTrans" cxnId="{ED19DE99-D3ED-464F-9E0E-9272828212F7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26BCB060-0BC6-4946-A664-FDBCFDB09A48}" type="sibTrans" cxnId="{ED19DE99-D3ED-464F-9E0E-9272828212F7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E11AC5A7-A62E-4A62-9EB9-34D059436235}">
      <dgm:prSet phldrT="[Texto]" custT="1"/>
      <dgm:spPr>
        <a:solidFill>
          <a:srgbClr val="C4433E"/>
        </a:solidFill>
      </dgm:spPr>
      <dgm:t>
        <a:bodyPr/>
        <a:lstStyle/>
        <a:p>
          <a:r>
            <a:rPr lang="es-ES" sz="1600" b="0" dirty="0">
              <a:latin typeface="Ubuntu" panose="020B0504030602030204" pitchFamily="34" charset="0"/>
            </a:rPr>
            <a:t>Fuente de Ingreso	</a:t>
          </a:r>
        </a:p>
      </dgm:t>
    </dgm:pt>
    <dgm:pt modelId="{18D3DB60-990A-46E5-8889-E6C14BD0A32F}" type="parTrans" cxnId="{6694190B-C085-4CB7-8155-459D5F70E096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234141D1-EF99-4D1C-8299-A26006F61F9E}" type="sibTrans" cxnId="{6694190B-C085-4CB7-8155-459D5F70E096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7EDC75C8-1BF4-4D77-9E86-AEC2972DD7F2}">
      <dgm:prSet phldrT="[Texto]" custT="1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pPr marL="176213" lvl="1" indent="-87313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Vigencias Futuras. Pesos y/o Dólares.</a:t>
          </a:r>
        </a:p>
      </dgm:t>
    </dgm:pt>
    <dgm:pt modelId="{C405A782-E415-4108-B572-199E11DEFECB}" type="parTrans" cxnId="{FB054FCF-A7C2-4C49-B06D-6447EDAD3394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46776AA4-61E5-46AA-B76F-419D3421A9E5}" type="sibTrans" cxnId="{FB054FCF-A7C2-4C49-B06D-6447EDAD3394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FCCA6ADF-2C54-42A9-BBD0-A4C33693B91A}">
      <dgm:prSet phldrT="[Texto]" custT="1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pPr marL="88900" lvl="1" indent="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 Recaudos de Peaje</a:t>
          </a:r>
        </a:p>
      </dgm:t>
    </dgm:pt>
    <dgm:pt modelId="{C40276D9-B6EA-457F-9E12-90760AB999B4}" type="parTrans" cxnId="{B81C2A12-F5C1-41DD-9C73-530EDBCF1B6B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09714A52-409A-4853-83ED-92EA072B2115}" type="sibTrans" cxnId="{B81C2A12-F5C1-41DD-9C73-530EDBCF1B6B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5C7F9292-75C2-40C1-A700-5B34B9231121}">
      <dgm:prSet phldrT="[Texto]" custT="1"/>
      <dgm:spPr>
        <a:solidFill>
          <a:srgbClr val="C4433E"/>
        </a:solidFill>
      </dgm:spPr>
      <dgm:t>
        <a:bodyPr/>
        <a:lstStyle/>
        <a:p>
          <a:pPr algn="ctr"/>
          <a:r>
            <a:rPr lang="es-ES" sz="1600" b="0" dirty="0">
              <a:latin typeface="Ubuntu" panose="020B0504030602030204" pitchFamily="34" charset="0"/>
            </a:rPr>
            <a:t>Oportunidad de Pago</a:t>
          </a:r>
          <a:r>
            <a:rPr lang="es-ES" sz="2200" b="0" dirty="0">
              <a:latin typeface="Ubuntu" panose="020B0504030602030204" pitchFamily="34" charset="0"/>
            </a:rPr>
            <a:t>	</a:t>
          </a:r>
        </a:p>
      </dgm:t>
    </dgm:pt>
    <dgm:pt modelId="{11A16EBB-DD08-4F3A-9CAE-5BF11DB381E1}" type="parTrans" cxnId="{9E5658C8-D425-4406-8B94-42EA4543E4BD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F3960D82-25E0-4800-A44F-216AF5806320}" type="sibTrans" cxnId="{9E5658C8-D425-4406-8B94-42EA4543E4BD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D0806766-60AB-4922-B58A-3D23EC0E285B}">
      <dgm:prSet phldrT="[Texto]" custT="1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pPr marL="176213" lvl="1" indent="-87313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 Las Vigencias Futuras se pagan anualmente</a:t>
          </a:r>
        </a:p>
      </dgm:t>
    </dgm:pt>
    <dgm:pt modelId="{64A460A6-EE20-4C87-97F9-B74E5A6D000A}" type="parTrans" cxnId="{60887500-2E86-41AD-ADC9-793C1EADF9CA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6D7DF7EB-CFFF-4D30-A023-45F3837ADED0}" type="sibTrans" cxnId="{60887500-2E86-41AD-ADC9-793C1EADF9CA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EDF1C4C5-15F7-438E-A525-61075005DFBC}">
      <dgm:prSet phldrT="[Texto]" custT="1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pPr marL="176213" lvl="1" indent="-87313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 Pago de </a:t>
          </a:r>
          <a:r>
            <a:rPr lang="es-ES" sz="10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DRs</a:t>
          </a: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 en los años 8, 13, 18 y 29</a:t>
          </a:r>
        </a:p>
      </dgm:t>
    </dgm:pt>
    <dgm:pt modelId="{F835D470-F7D8-4F9D-91C3-502A8AE38943}" type="parTrans" cxnId="{434E24C4-0791-4002-AF6C-ECB6E6BAFFC0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08633F05-D830-463F-BF2E-C6827A84C7F5}" type="sibTrans" cxnId="{434E24C4-0791-4002-AF6C-ECB6E6BAFFC0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5DAEB6EB-FA63-40E2-BC2C-BD1F24109A8B}">
      <dgm:prSet phldrT="[Texto]" custT="1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pPr marL="88900" lvl="1" indent="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 Diferencias de Recaudo, DR</a:t>
          </a:r>
        </a:p>
      </dgm:t>
    </dgm:pt>
    <dgm:pt modelId="{B22A4A1D-4969-468A-AD4E-3234998A7239}" type="parTrans" cxnId="{8E0EEA8D-D46C-41D6-AF6E-6D798C0DF355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68D3D4DE-D8C6-46D0-871D-C3B63816CEFE}" type="sibTrans" cxnId="{8E0EEA8D-D46C-41D6-AF6E-6D798C0DF355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3DA1A679-EDB7-4338-8D5D-3FC057CE80BC}">
      <dgm:prSet phldrT="[Texto]" custT="1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pPr marL="88900" lvl="1" indent="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 Explotación Comercial</a:t>
          </a:r>
        </a:p>
      </dgm:t>
    </dgm:pt>
    <dgm:pt modelId="{176EEF8B-91F9-4E40-A26D-57532D8AE678}" type="parTrans" cxnId="{107DD9DB-3B43-4389-AAD7-889983D20187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D27CF58D-2619-453A-BD3E-B42AD151CD31}" type="sibTrans" cxnId="{107DD9DB-3B43-4389-AAD7-889983D20187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EB2E0383-29C5-450B-AEF4-8FB3359BAFD5}">
      <dgm:prSet phldrT="[Texto]" custT="1"/>
      <dgm:spPr>
        <a:solidFill>
          <a:srgbClr val="C4433E"/>
        </a:solidFill>
      </dgm:spPr>
      <dgm:t>
        <a:bodyPr/>
        <a:lstStyle/>
        <a:p>
          <a:r>
            <a:rPr lang="es-ES" sz="1600" b="0" dirty="0">
              <a:latin typeface="Ubuntu" panose="020B0504030602030204" pitchFamily="34" charset="0"/>
            </a:rPr>
            <a:t>Terminación Parcial</a:t>
          </a:r>
        </a:p>
      </dgm:t>
    </dgm:pt>
    <dgm:pt modelId="{DC47DA1C-3998-4BB8-B528-0CA0D19E64D6}" type="parTrans" cxnId="{CDFE642F-9C76-44E8-BCD9-4C4201430E6C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70628E63-397D-4199-A5DD-6FDB66357C91}" type="sibTrans" cxnId="{CDFE642F-9C76-44E8-BCD9-4C4201430E6C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BB0B1CA2-6B8A-4D83-BB8D-3343CB6A1D4E}">
      <dgm:prSet phldrT="[Texto]" custT="1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pPr marL="176213" lvl="1" indent="-87313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 Compensación parcial en caso que por EER o razones imputables a la ANI no se terminen las intervenciones y el Concesionario hubiere realizado por lo menos el 40% de las inversiones de </a:t>
          </a:r>
          <a:r>
            <a:rPr lang="es-ES" sz="10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capex</a:t>
          </a: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 esperadas</a:t>
          </a:r>
        </a:p>
      </dgm:t>
    </dgm:pt>
    <dgm:pt modelId="{00AA9F3D-5773-47A5-B0C1-5D1B4A31D8B9}" type="parTrans" cxnId="{66971C43-5DB9-451A-A7CC-C6CCB47AADF5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B80AE244-D108-4D91-ACDA-823F89773A2B}" type="sibTrans" cxnId="{66971C43-5DB9-451A-A7CC-C6CCB47AADF5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10C4A721-4D1F-429C-986B-50DFD0D5E654}">
      <dgm:prSet phldrT="[Texto]" custT="1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pPr marL="176213" lvl="1" indent="-87313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 La compensación especial puede estar entre el 75% y el 90% (Dependiendo del porcentaje de inversión)</a:t>
          </a:r>
        </a:p>
      </dgm:t>
    </dgm:pt>
    <dgm:pt modelId="{05AC792C-85D5-469F-BAF5-B9EA51761B31}" type="parTrans" cxnId="{98FBC7A6-C3C0-483C-916A-D444B94482C1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AAA0B754-7A14-4B8F-B693-E387D569B957}" type="sibTrans" cxnId="{98FBC7A6-C3C0-483C-916A-D444B94482C1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B9F49541-0DF0-437B-8FFA-37B96FD949E3}">
      <dgm:prSet phldrT="[Texto]" custT="1"/>
      <dgm:spPr>
        <a:solidFill>
          <a:srgbClr val="C4433E"/>
        </a:solidFill>
      </dgm:spPr>
      <dgm:t>
        <a:bodyPr/>
        <a:lstStyle/>
        <a:p>
          <a:r>
            <a:rPr lang="es-ES" sz="1600" b="0" dirty="0">
              <a:latin typeface="Ubuntu" panose="020B0504030602030204" pitchFamily="34" charset="0"/>
            </a:rPr>
            <a:t>Riesgos Compartidos</a:t>
          </a:r>
        </a:p>
      </dgm:t>
    </dgm:pt>
    <dgm:pt modelId="{097C5120-55D1-4D62-AE72-52212D4BECE5}" type="parTrans" cxnId="{2D677A46-B7EB-47C3-B036-85C249C3C8B2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C9B231C3-D8E3-4B5E-889C-83E455541044}" type="sibTrans" cxnId="{2D677A46-B7EB-47C3-B036-85C249C3C8B2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770B5967-5FD1-4266-99EA-76563322F24F}">
      <dgm:prSet phldrT="[Texto]" custT="1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pPr marL="176213" lvl="1" indent="-87313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 Construcción túneles, fuerza mayor predial, ambiental, redes, sobrecostos predios, redes y compensaciones ambientales, cambios tributarios.</a:t>
          </a:r>
        </a:p>
      </dgm:t>
    </dgm:pt>
    <dgm:pt modelId="{CD5133ED-EDDD-4B4D-9231-F29D1BB060AF}" type="parTrans" cxnId="{041356BA-C100-41B1-9B0B-F220C93A7C65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7DB54F83-046E-48C9-892B-A0E0615FF375}" type="sibTrans" cxnId="{041356BA-C100-41B1-9B0B-F220C93A7C65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91E08F12-639C-4C78-A16B-7F5A23840BA5}">
      <dgm:prSet phldrT="[Texto]" custT="1"/>
      <dgm:spPr>
        <a:solidFill>
          <a:srgbClr val="C4433E"/>
        </a:solidFill>
      </dgm:spPr>
      <dgm:t>
        <a:bodyPr/>
        <a:lstStyle/>
        <a:p>
          <a:r>
            <a:rPr lang="es-ES" sz="1600" b="0" dirty="0">
              <a:latin typeface="Ubuntu" panose="020B0504030602030204" pitchFamily="34" charset="0"/>
            </a:rPr>
            <a:t>Pago por Terminación</a:t>
          </a:r>
        </a:p>
      </dgm:t>
    </dgm:pt>
    <dgm:pt modelId="{9CC4893E-C70C-4BFC-8FB4-4225DF067082}" type="parTrans" cxnId="{CB6D4BBB-E17D-4B3B-A340-9A0F14904906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295B20F6-F141-4FAE-B508-A3E3BEB84180}" type="sibTrans" cxnId="{CB6D4BBB-E17D-4B3B-A340-9A0F14904906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FBC175A3-C542-4BAA-86A3-F299D1BA1475}">
      <dgm:prSet phldrT="[Texto]" custT="1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pPr marL="176213" lvl="1" indent="-87313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 Formula de Pago por Terminación que reconoce las sumas invertidas por el Concesionario y certificadas por el Interventor</a:t>
          </a:r>
        </a:p>
      </dgm:t>
    </dgm:pt>
    <dgm:pt modelId="{14507B93-665D-46FB-8EFF-EEF4658F5D23}" type="parTrans" cxnId="{20E8D088-CE36-4CF0-8069-E58ACB51D8FD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D52D1F60-01E9-456D-BFFF-AC05C2700FA5}" type="sibTrans" cxnId="{20E8D088-CE36-4CF0-8069-E58ACB51D8FD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69B371D1-866B-4126-A7A0-DB44F314F64C}">
      <dgm:prSet phldrT="[Texto]" custT="1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pPr marL="176213" lvl="1" indent="-87313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 El pago por terminación proviene del Fondo de Contingencias, la Subcuenta ANI o del presupuesto general </a:t>
          </a:r>
        </a:p>
      </dgm:t>
    </dgm:pt>
    <dgm:pt modelId="{175569C1-90DC-4E7D-B03C-A08D0EF3A1DA}" type="parTrans" cxnId="{47C6136A-67A2-4C3A-878B-0BB92C368D18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BD1580F7-5CE6-4628-B463-E6D6233FF751}" type="sibTrans" cxnId="{47C6136A-67A2-4C3A-878B-0BB92C368D18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E47C6C00-2809-41FB-8940-1B803EF66656}">
      <dgm:prSet phldrT="[Texto]" custT="1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pPr marL="176213" lvl="1" indent="-87313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 ANI cuenta con 540 días para realizar el pago </a:t>
          </a:r>
        </a:p>
      </dgm:t>
    </dgm:pt>
    <dgm:pt modelId="{7F3D8CBC-50A2-436C-8C5F-7FBBB3FEEFBD}" type="parTrans" cxnId="{1947F532-F558-4AC2-B34E-89EE6A36D4D1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FAA1B0E7-D876-4966-B452-F8E766D2DA3D}" type="sibTrans" cxnId="{1947F532-F558-4AC2-B34E-89EE6A36D4D1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AD9FBFA8-DA78-4681-9B36-E503D62BF6FA}">
      <dgm:prSet phldrT="[Texto]" custT="1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pPr marL="176213" lvl="1" indent="-87313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Fondo de Contingencias, de la Subcuenta Excedentes ANI o del Presupuesto General</a:t>
          </a:r>
        </a:p>
      </dgm:t>
    </dgm:pt>
    <dgm:pt modelId="{C69A397F-972E-4C12-8A1A-2FEB0A9910DD}" type="parTrans" cxnId="{A4A18144-EFD9-455B-B46F-C98A3AD77547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C55C2435-30AC-4A94-920A-E6CEACC109DA}" type="sibTrans" cxnId="{A4A18144-EFD9-455B-B46F-C98A3AD77547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0DAE51C4-A701-40B9-A6DA-75D7C2972375}">
      <dgm:prSet phldrT="[Texto]" custT="1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pPr marL="176213" lvl="1" indent="-87313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 ANI cuenta con 45 días para el pago. A partir del día 45, paga intereses, con un </a:t>
          </a:r>
          <a:r>
            <a:rPr lang="es-ES" sz="10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step</a:t>
          </a: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 up a partir del </a:t>
          </a:r>
          <a:r>
            <a:rPr lang="es-ES" sz="10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dia</a:t>
          </a: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 540. </a:t>
          </a:r>
        </a:p>
      </dgm:t>
    </dgm:pt>
    <dgm:pt modelId="{D335E29D-8019-47A8-9B00-8598F3E1EDD7}" type="parTrans" cxnId="{479CEE64-066B-4042-9F3D-DC339C5BCBA4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A1DEC678-64EF-4AA2-933B-2050DCCADAE0}" type="sibTrans" cxnId="{479CEE64-066B-4042-9F3D-DC339C5BCBA4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0D7798D0-A073-4465-85EF-C8CAFB59E488}">
      <dgm:prSet phldrT="[Texto]" custT="1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pPr marL="88900" lvl="1" indent="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Sujetas a deducciones (10% mensual) , multas (límite máximo como % del valor del contrato) y descuentos (porcentaje de la cláusula penal dependiendo de la etapa)</a:t>
          </a: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 </a:t>
          </a:r>
        </a:p>
      </dgm:t>
    </dgm:pt>
    <dgm:pt modelId="{7F9933C2-21A9-4F92-9BC1-78283889B139}" type="parTrans" cxnId="{A93167F4-5608-42C0-900F-29D0149854E5}">
      <dgm:prSet/>
      <dgm:spPr/>
      <dgm:t>
        <a:bodyPr/>
        <a:lstStyle/>
        <a:p>
          <a:endParaRPr lang="es-ES"/>
        </a:p>
      </dgm:t>
    </dgm:pt>
    <dgm:pt modelId="{08C51D0B-112E-4251-879F-CFA5291A18BD}" type="sibTrans" cxnId="{A93167F4-5608-42C0-900F-29D0149854E5}">
      <dgm:prSet/>
      <dgm:spPr/>
      <dgm:t>
        <a:bodyPr/>
        <a:lstStyle/>
        <a:p>
          <a:endParaRPr lang="es-ES"/>
        </a:p>
      </dgm:t>
    </dgm:pt>
    <dgm:pt modelId="{BB6289A3-60B2-467D-B9E8-93870971EDB9}" type="pres">
      <dgm:prSet presAssocID="{F4AAFE4E-7BEA-4428-85DA-500BF64805AD}" presName="Name0" presStyleCnt="0">
        <dgm:presLayoutVars>
          <dgm:dir/>
          <dgm:animLvl val="lvl"/>
          <dgm:resizeHandles val="exact"/>
        </dgm:presLayoutVars>
      </dgm:prSet>
      <dgm:spPr/>
    </dgm:pt>
    <dgm:pt modelId="{0B514FF5-6CB7-4FCD-9739-D682B384D6D4}" type="pres">
      <dgm:prSet presAssocID="{BE58B353-923B-4C8B-9EF0-7D3931EAF010}" presName="linNode" presStyleCnt="0"/>
      <dgm:spPr/>
    </dgm:pt>
    <dgm:pt modelId="{0775A81A-677B-4B82-8F11-E6376B1DB75A}" type="pres">
      <dgm:prSet presAssocID="{BE58B353-923B-4C8B-9EF0-7D3931EAF010}" presName="parentText" presStyleLbl="node1" presStyleIdx="0" presStyleCnt="6" custScaleX="75132">
        <dgm:presLayoutVars>
          <dgm:chMax val="1"/>
          <dgm:bulletEnabled val="1"/>
        </dgm:presLayoutVars>
      </dgm:prSet>
      <dgm:spPr/>
    </dgm:pt>
    <dgm:pt modelId="{C169CB9B-13B0-49E8-BD04-180466D26B70}" type="pres">
      <dgm:prSet presAssocID="{BE58B353-923B-4C8B-9EF0-7D3931EAF010}" presName="descendantText" presStyleLbl="alignAccFollowNode1" presStyleIdx="0" presStyleCnt="6" custScaleX="163203">
        <dgm:presLayoutVars>
          <dgm:bulletEnabled val="1"/>
        </dgm:presLayoutVars>
      </dgm:prSet>
      <dgm:spPr/>
    </dgm:pt>
    <dgm:pt modelId="{82F4C0BB-13C1-4078-BB33-DB8BCF22321C}" type="pres">
      <dgm:prSet presAssocID="{187E8F07-78E9-4077-AC57-DBB52E20C807}" presName="sp" presStyleCnt="0"/>
      <dgm:spPr/>
    </dgm:pt>
    <dgm:pt modelId="{CF2FF367-B244-437F-9B30-E5F9BDCEBDC9}" type="pres">
      <dgm:prSet presAssocID="{E11AC5A7-A62E-4A62-9EB9-34D059436235}" presName="linNode" presStyleCnt="0"/>
      <dgm:spPr/>
    </dgm:pt>
    <dgm:pt modelId="{02A279EF-A6D7-4A78-AF6C-0A03ECE1C513}" type="pres">
      <dgm:prSet presAssocID="{E11AC5A7-A62E-4A62-9EB9-34D059436235}" presName="parentText" presStyleLbl="node1" presStyleIdx="1" presStyleCnt="6" custScaleX="75132">
        <dgm:presLayoutVars>
          <dgm:chMax val="1"/>
          <dgm:bulletEnabled val="1"/>
        </dgm:presLayoutVars>
      </dgm:prSet>
      <dgm:spPr/>
    </dgm:pt>
    <dgm:pt modelId="{531D1E26-3011-4C83-975A-60630C1CA732}" type="pres">
      <dgm:prSet presAssocID="{E11AC5A7-A62E-4A62-9EB9-34D059436235}" presName="descendantText" presStyleLbl="alignAccFollowNode1" presStyleIdx="1" presStyleCnt="6" custScaleX="163203" custScaleY="154690">
        <dgm:presLayoutVars>
          <dgm:bulletEnabled val="1"/>
        </dgm:presLayoutVars>
      </dgm:prSet>
      <dgm:spPr/>
    </dgm:pt>
    <dgm:pt modelId="{CCEA9321-2B5E-412B-B978-FDE221E4A5D7}" type="pres">
      <dgm:prSet presAssocID="{234141D1-EF99-4D1C-8299-A26006F61F9E}" presName="sp" presStyleCnt="0"/>
      <dgm:spPr/>
    </dgm:pt>
    <dgm:pt modelId="{B7DECE94-6687-4600-9F77-C1C012771A37}" type="pres">
      <dgm:prSet presAssocID="{5C7F9292-75C2-40C1-A700-5B34B9231121}" presName="linNode" presStyleCnt="0"/>
      <dgm:spPr/>
    </dgm:pt>
    <dgm:pt modelId="{3C8510AA-B3BA-4DF0-A539-2FBCCB201758}" type="pres">
      <dgm:prSet presAssocID="{5C7F9292-75C2-40C1-A700-5B34B9231121}" presName="parentText" presStyleLbl="node1" presStyleIdx="2" presStyleCnt="6" custScaleX="75132">
        <dgm:presLayoutVars>
          <dgm:chMax val="1"/>
          <dgm:bulletEnabled val="1"/>
        </dgm:presLayoutVars>
      </dgm:prSet>
      <dgm:spPr/>
    </dgm:pt>
    <dgm:pt modelId="{BC783C9A-A0FA-4E83-8478-92BC6E436603}" type="pres">
      <dgm:prSet presAssocID="{5C7F9292-75C2-40C1-A700-5B34B9231121}" presName="descendantText" presStyleLbl="alignAccFollowNode1" presStyleIdx="2" presStyleCnt="6" custScaleX="163203">
        <dgm:presLayoutVars>
          <dgm:bulletEnabled val="1"/>
        </dgm:presLayoutVars>
      </dgm:prSet>
      <dgm:spPr/>
    </dgm:pt>
    <dgm:pt modelId="{001C65FF-F8F0-4FE9-A0A4-21DE58EDC523}" type="pres">
      <dgm:prSet presAssocID="{F3960D82-25E0-4800-A44F-216AF5806320}" presName="sp" presStyleCnt="0"/>
      <dgm:spPr/>
    </dgm:pt>
    <dgm:pt modelId="{FBCEE31A-BF6A-4BD3-9594-C0182C049B7C}" type="pres">
      <dgm:prSet presAssocID="{EB2E0383-29C5-450B-AEF4-8FB3359BAFD5}" presName="linNode" presStyleCnt="0"/>
      <dgm:spPr/>
    </dgm:pt>
    <dgm:pt modelId="{BF27FE9F-93DE-4C0A-B596-73C6B71C2D69}" type="pres">
      <dgm:prSet presAssocID="{EB2E0383-29C5-450B-AEF4-8FB3359BAFD5}" presName="parentText" presStyleLbl="node1" presStyleIdx="3" presStyleCnt="6" custScaleX="75132">
        <dgm:presLayoutVars>
          <dgm:chMax val="1"/>
          <dgm:bulletEnabled val="1"/>
        </dgm:presLayoutVars>
      </dgm:prSet>
      <dgm:spPr/>
    </dgm:pt>
    <dgm:pt modelId="{8A14F5DF-B57F-49DB-9CB5-50D61E747335}" type="pres">
      <dgm:prSet presAssocID="{EB2E0383-29C5-450B-AEF4-8FB3359BAFD5}" presName="descendantText" presStyleLbl="alignAccFollowNode1" presStyleIdx="3" presStyleCnt="6" custScaleX="163203">
        <dgm:presLayoutVars>
          <dgm:bulletEnabled val="1"/>
        </dgm:presLayoutVars>
      </dgm:prSet>
      <dgm:spPr/>
    </dgm:pt>
    <dgm:pt modelId="{98826895-7DC7-46A3-9801-FC340C6F51BB}" type="pres">
      <dgm:prSet presAssocID="{70628E63-397D-4199-A5DD-6FDB66357C91}" presName="sp" presStyleCnt="0"/>
      <dgm:spPr/>
    </dgm:pt>
    <dgm:pt modelId="{00201BCF-B933-4169-A1BE-37F10A204BEC}" type="pres">
      <dgm:prSet presAssocID="{B9F49541-0DF0-437B-8FFA-37B96FD949E3}" presName="linNode" presStyleCnt="0"/>
      <dgm:spPr/>
    </dgm:pt>
    <dgm:pt modelId="{EC2E65AD-84EA-441D-AB3A-DDE79E89F659}" type="pres">
      <dgm:prSet presAssocID="{B9F49541-0DF0-437B-8FFA-37B96FD949E3}" presName="parentText" presStyleLbl="node1" presStyleIdx="4" presStyleCnt="6" custScaleX="75132">
        <dgm:presLayoutVars>
          <dgm:chMax val="1"/>
          <dgm:bulletEnabled val="1"/>
        </dgm:presLayoutVars>
      </dgm:prSet>
      <dgm:spPr/>
    </dgm:pt>
    <dgm:pt modelId="{01D74DC7-5BCD-4345-B723-62FF2A55EBAB}" type="pres">
      <dgm:prSet presAssocID="{B9F49541-0DF0-437B-8FFA-37B96FD949E3}" presName="descendantText" presStyleLbl="alignAccFollowNode1" presStyleIdx="4" presStyleCnt="6" custScaleX="163203">
        <dgm:presLayoutVars>
          <dgm:bulletEnabled val="1"/>
        </dgm:presLayoutVars>
      </dgm:prSet>
      <dgm:spPr/>
    </dgm:pt>
    <dgm:pt modelId="{F56267A7-A64C-4866-B834-14F84FD0A104}" type="pres">
      <dgm:prSet presAssocID="{C9B231C3-D8E3-4B5E-889C-83E455541044}" presName="sp" presStyleCnt="0"/>
      <dgm:spPr/>
    </dgm:pt>
    <dgm:pt modelId="{008EF307-0134-4054-9597-E651CDC1B69A}" type="pres">
      <dgm:prSet presAssocID="{91E08F12-639C-4C78-A16B-7F5A23840BA5}" presName="linNode" presStyleCnt="0"/>
      <dgm:spPr/>
    </dgm:pt>
    <dgm:pt modelId="{367E0A80-6C97-4CA1-9605-C9FB6257315A}" type="pres">
      <dgm:prSet presAssocID="{91E08F12-639C-4C78-A16B-7F5A23840BA5}" presName="parentText" presStyleLbl="node1" presStyleIdx="5" presStyleCnt="6" custScaleX="75132">
        <dgm:presLayoutVars>
          <dgm:chMax val="1"/>
          <dgm:bulletEnabled val="1"/>
        </dgm:presLayoutVars>
      </dgm:prSet>
      <dgm:spPr/>
    </dgm:pt>
    <dgm:pt modelId="{F48CFF3E-17FA-4534-8111-72974639B4A4}" type="pres">
      <dgm:prSet presAssocID="{91E08F12-639C-4C78-A16B-7F5A23840BA5}" presName="descendantText" presStyleLbl="alignAccFollowNode1" presStyleIdx="5" presStyleCnt="6" custScaleX="163203">
        <dgm:presLayoutVars>
          <dgm:bulletEnabled val="1"/>
        </dgm:presLayoutVars>
      </dgm:prSet>
      <dgm:spPr/>
    </dgm:pt>
  </dgm:ptLst>
  <dgm:cxnLst>
    <dgm:cxn modelId="{60887500-2E86-41AD-ADC9-793C1EADF9CA}" srcId="{5C7F9292-75C2-40C1-A700-5B34B9231121}" destId="{D0806766-60AB-4922-B58A-3D23EC0E285B}" srcOrd="0" destOrd="0" parTransId="{64A460A6-EE20-4C87-97F9-B74E5A6D000A}" sibTransId="{6D7DF7EB-CFFF-4D30-A023-45F3837ADED0}"/>
    <dgm:cxn modelId="{9F3B9304-3BE3-44EC-AB83-1A83C9E8897D}" type="presOf" srcId="{69B371D1-866B-4126-A7A0-DB44F314F64C}" destId="{F48CFF3E-17FA-4534-8111-72974639B4A4}" srcOrd="0" destOrd="1" presId="urn:microsoft.com/office/officeart/2005/8/layout/vList5"/>
    <dgm:cxn modelId="{EAC86C06-CC64-4644-A4EA-06F16540E3D5}" type="presOf" srcId="{F4AAFE4E-7BEA-4428-85DA-500BF64805AD}" destId="{BB6289A3-60B2-467D-B9E8-93870971EDB9}" srcOrd="0" destOrd="0" presId="urn:microsoft.com/office/officeart/2005/8/layout/vList5"/>
    <dgm:cxn modelId="{1C8EB707-6DCC-4821-AE19-0EF121693415}" type="presOf" srcId="{BB0B1CA2-6B8A-4D83-BB8D-3343CB6A1D4E}" destId="{8A14F5DF-B57F-49DB-9CB5-50D61E747335}" srcOrd="0" destOrd="0" presId="urn:microsoft.com/office/officeart/2005/8/layout/vList5"/>
    <dgm:cxn modelId="{6694190B-C085-4CB7-8155-459D5F70E096}" srcId="{F4AAFE4E-7BEA-4428-85DA-500BF64805AD}" destId="{E11AC5A7-A62E-4A62-9EB9-34D059436235}" srcOrd="1" destOrd="0" parTransId="{18D3DB60-990A-46E5-8889-E6C14BD0A32F}" sibTransId="{234141D1-EF99-4D1C-8299-A26006F61F9E}"/>
    <dgm:cxn modelId="{0B6E6B0C-821F-4938-B791-E7D07E2A99F3}" type="presOf" srcId="{7EDC75C8-1BF4-4D77-9E86-AEC2972DD7F2}" destId="{531D1E26-3011-4C83-975A-60630C1CA732}" srcOrd="0" destOrd="0" presId="urn:microsoft.com/office/officeart/2005/8/layout/vList5"/>
    <dgm:cxn modelId="{B81C2A12-F5C1-41DD-9C73-530EDBCF1B6B}" srcId="{E11AC5A7-A62E-4A62-9EB9-34D059436235}" destId="{FCCA6ADF-2C54-42A9-BBD0-A4C33693B91A}" srcOrd="1" destOrd="0" parTransId="{C40276D9-B6EA-457F-9E12-90760AB999B4}" sibTransId="{09714A52-409A-4853-83ED-92EA072B2115}"/>
    <dgm:cxn modelId="{0CA93E1E-E613-42FD-84EF-EFEC18DC6C43}" srcId="{F4AAFE4E-7BEA-4428-85DA-500BF64805AD}" destId="{BE58B353-923B-4C8B-9EF0-7D3931EAF010}" srcOrd="0" destOrd="0" parTransId="{BBED2AF6-FA70-44FB-AD7A-348C0FBC6FD3}" sibTransId="{187E8F07-78E9-4077-AC57-DBB52E20C807}"/>
    <dgm:cxn modelId="{CDFE642F-9C76-44E8-BCD9-4C4201430E6C}" srcId="{F4AAFE4E-7BEA-4428-85DA-500BF64805AD}" destId="{EB2E0383-29C5-450B-AEF4-8FB3359BAFD5}" srcOrd="3" destOrd="0" parTransId="{DC47DA1C-3998-4BB8-B528-0CA0D19E64D6}" sibTransId="{70628E63-397D-4199-A5DD-6FDB66357C91}"/>
    <dgm:cxn modelId="{1947F532-F558-4AC2-B34E-89EE6A36D4D1}" srcId="{91E08F12-639C-4C78-A16B-7F5A23840BA5}" destId="{E47C6C00-2809-41FB-8940-1B803EF66656}" srcOrd="2" destOrd="0" parTransId="{7F3D8CBC-50A2-436C-8C5F-7FBBB3FEEFBD}" sibTransId="{FAA1B0E7-D876-4966-B452-F8E766D2DA3D}"/>
    <dgm:cxn modelId="{DB916638-658A-46A7-9E4C-311F4B6CDC5E}" type="presOf" srcId="{FBC175A3-C542-4BAA-86A3-F299D1BA1475}" destId="{F48CFF3E-17FA-4534-8111-72974639B4A4}" srcOrd="0" destOrd="0" presId="urn:microsoft.com/office/officeart/2005/8/layout/vList5"/>
    <dgm:cxn modelId="{4E3CDB3A-C436-421D-A5F1-DD3D35B2B5AF}" type="presOf" srcId="{0D7798D0-A073-4465-85EF-C8CAFB59E488}" destId="{531D1E26-3011-4C83-975A-60630C1CA732}" srcOrd="0" destOrd="4" presId="urn:microsoft.com/office/officeart/2005/8/layout/vList5"/>
    <dgm:cxn modelId="{1BDD0B42-F2D1-4C6D-8C7F-E8108B251EE1}" type="presOf" srcId="{AD9FBFA8-DA78-4681-9B36-E503D62BF6FA}" destId="{01D74DC7-5BCD-4345-B723-62FF2A55EBAB}" srcOrd="0" destOrd="1" presId="urn:microsoft.com/office/officeart/2005/8/layout/vList5"/>
    <dgm:cxn modelId="{66971C43-5DB9-451A-A7CC-C6CCB47AADF5}" srcId="{EB2E0383-29C5-450B-AEF4-8FB3359BAFD5}" destId="{BB0B1CA2-6B8A-4D83-BB8D-3343CB6A1D4E}" srcOrd="0" destOrd="0" parTransId="{00AA9F3D-5773-47A5-B0C1-5D1B4A31D8B9}" sibTransId="{B80AE244-D108-4D91-ACDA-823F89773A2B}"/>
    <dgm:cxn modelId="{CE2EAA63-762A-4415-877C-17C9CEB71C3A}" type="presOf" srcId="{EDF1C4C5-15F7-438E-A525-61075005DFBC}" destId="{BC783C9A-A0FA-4E83-8478-92BC6E436603}" srcOrd="0" destOrd="1" presId="urn:microsoft.com/office/officeart/2005/8/layout/vList5"/>
    <dgm:cxn modelId="{A4A18144-EFD9-455B-B46F-C98A3AD77547}" srcId="{B9F49541-0DF0-437B-8FFA-37B96FD949E3}" destId="{AD9FBFA8-DA78-4681-9B36-E503D62BF6FA}" srcOrd="1" destOrd="0" parTransId="{C69A397F-972E-4C12-8A1A-2FEB0A9910DD}" sibTransId="{C55C2435-30AC-4A94-920A-E6CEACC109DA}"/>
    <dgm:cxn modelId="{479CEE64-066B-4042-9F3D-DC339C5BCBA4}" srcId="{B9F49541-0DF0-437B-8FFA-37B96FD949E3}" destId="{0DAE51C4-A701-40B9-A6DA-75D7C2972375}" srcOrd="2" destOrd="0" parTransId="{D335E29D-8019-47A8-9B00-8598F3E1EDD7}" sibTransId="{A1DEC678-64EF-4AA2-933B-2050DCCADAE0}"/>
    <dgm:cxn modelId="{2D677A46-B7EB-47C3-B036-85C249C3C8B2}" srcId="{F4AAFE4E-7BEA-4428-85DA-500BF64805AD}" destId="{B9F49541-0DF0-437B-8FFA-37B96FD949E3}" srcOrd="4" destOrd="0" parTransId="{097C5120-55D1-4D62-AE72-52212D4BECE5}" sibTransId="{C9B231C3-D8E3-4B5E-889C-83E455541044}"/>
    <dgm:cxn modelId="{47C6136A-67A2-4C3A-878B-0BB92C368D18}" srcId="{91E08F12-639C-4C78-A16B-7F5A23840BA5}" destId="{69B371D1-866B-4126-A7A0-DB44F314F64C}" srcOrd="1" destOrd="0" parTransId="{175569C1-90DC-4E7D-B03C-A08D0EF3A1DA}" sibTransId="{BD1580F7-5CE6-4628-B463-E6D6233FF751}"/>
    <dgm:cxn modelId="{DA6ABA6D-6CED-4C5D-9F1E-4358CF5582EF}" type="presOf" srcId="{770B5967-5FD1-4266-99EA-76563322F24F}" destId="{01D74DC7-5BCD-4345-B723-62FF2A55EBAB}" srcOrd="0" destOrd="0" presId="urn:microsoft.com/office/officeart/2005/8/layout/vList5"/>
    <dgm:cxn modelId="{69031470-83B7-4DFA-9111-81DBB24DF734}" type="presOf" srcId="{5C7F9292-75C2-40C1-A700-5B34B9231121}" destId="{3C8510AA-B3BA-4DF0-A539-2FBCCB201758}" srcOrd="0" destOrd="0" presId="urn:microsoft.com/office/officeart/2005/8/layout/vList5"/>
    <dgm:cxn modelId="{ED52B777-7CC5-4FBD-9801-1D74024C88AE}" type="presOf" srcId="{B9F49541-0DF0-437B-8FFA-37B96FD949E3}" destId="{EC2E65AD-84EA-441D-AB3A-DDE79E89F659}" srcOrd="0" destOrd="0" presId="urn:microsoft.com/office/officeart/2005/8/layout/vList5"/>
    <dgm:cxn modelId="{31BB0F7B-ABD1-4B9E-855B-BCB4121D705E}" type="presOf" srcId="{5DAEB6EB-FA63-40E2-BC2C-BD1F24109A8B}" destId="{531D1E26-3011-4C83-975A-60630C1CA732}" srcOrd="0" destOrd="2" presId="urn:microsoft.com/office/officeart/2005/8/layout/vList5"/>
    <dgm:cxn modelId="{20E8D088-CE36-4CF0-8069-E58ACB51D8FD}" srcId="{91E08F12-639C-4C78-A16B-7F5A23840BA5}" destId="{FBC175A3-C542-4BAA-86A3-F299D1BA1475}" srcOrd="0" destOrd="0" parTransId="{14507B93-665D-46FB-8EFF-EEF4658F5D23}" sibTransId="{D52D1F60-01E9-456D-BFFF-AC05C2700FA5}"/>
    <dgm:cxn modelId="{37DFC58B-DBAE-4A98-A3A5-58EB095B86DD}" type="presOf" srcId="{FCCA6ADF-2C54-42A9-BBD0-A4C33693B91A}" destId="{531D1E26-3011-4C83-975A-60630C1CA732}" srcOrd="0" destOrd="1" presId="urn:microsoft.com/office/officeart/2005/8/layout/vList5"/>
    <dgm:cxn modelId="{EB25C88D-62DA-498B-91A6-34091FE5AAEC}" type="presOf" srcId="{10C4A721-4D1F-429C-986B-50DFD0D5E654}" destId="{8A14F5DF-B57F-49DB-9CB5-50D61E747335}" srcOrd="0" destOrd="1" presId="urn:microsoft.com/office/officeart/2005/8/layout/vList5"/>
    <dgm:cxn modelId="{8E0EEA8D-D46C-41D6-AF6E-6D798C0DF355}" srcId="{E11AC5A7-A62E-4A62-9EB9-34D059436235}" destId="{5DAEB6EB-FA63-40E2-BC2C-BD1F24109A8B}" srcOrd="2" destOrd="0" parTransId="{B22A4A1D-4969-468A-AD4E-3234998A7239}" sibTransId="{68D3D4DE-D8C6-46D0-871D-C3B63816CEFE}"/>
    <dgm:cxn modelId="{5F8C7594-0724-46F7-B58C-77E958BDB0A0}" type="presOf" srcId="{E11AC5A7-A62E-4A62-9EB9-34D059436235}" destId="{02A279EF-A6D7-4A78-AF6C-0A03ECE1C513}" srcOrd="0" destOrd="0" presId="urn:microsoft.com/office/officeart/2005/8/layout/vList5"/>
    <dgm:cxn modelId="{ED19DE99-D3ED-464F-9E0E-9272828212F7}" srcId="{BE58B353-923B-4C8B-9EF0-7D3931EAF010}" destId="{DE3D8F33-ED18-472F-9610-243F4E33E781}" srcOrd="0" destOrd="0" parTransId="{A487F81F-6309-43B1-B3A0-74A55E9B9011}" sibTransId="{26BCB060-0BC6-4946-A664-FDBCFDB09A48}"/>
    <dgm:cxn modelId="{30803E9D-BB64-4329-8C9E-5D1BB3DBF378}" type="presOf" srcId="{EB2E0383-29C5-450B-AEF4-8FB3359BAFD5}" destId="{BF27FE9F-93DE-4C0A-B596-73C6B71C2D69}" srcOrd="0" destOrd="0" presId="urn:microsoft.com/office/officeart/2005/8/layout/vList5"/>
    <dgm:cxn modelId="{98FBC7A6-C3C0-483C-916A-D444B94482C1}" srcId="{EB2E0383-29C5-450B-AEF4-8FB3359BAFD5}" destId="{10C4A721-4D1F-429C-986B-50DFD0D5E654}" srcOrd="1" destOrd="0" parTransId="{05AC792C-85D5-469F-BAF5-B9EA51761B31}" sibTransId="{AAA0B754-7A14-4B8F-B693-E387D569B957}"/>
    <dgm:cxn modelId="{985E08A8-5D6B-4C39-A466-CFB3C4127B75}" type="presOf" srcId="{BE58B353-923B-4C8B-9EF0-7D3931EAF010}" destId="{0775A81A-677B-4B82-8F11-E6376B1DB75A}" srcOrd="0" destOrd="0" presId="urn:microsoft.com/office/officeart/2005/8/layout/vList5"/>
    <dgm:cxn modelId="{D8E1F8AE-403A-4F17-A038-11BB165FCED5}" type="presOf" srcId="{D0806766-60AB-4922-B58A-3D23EC0E285B}" destId="{BC783C9A-A0FA-4E83-8478-92BC6E436603}" srcOrd="0" destOrd="0" presId="urn:microsoft.com/office/officeart/2005/8/layout/vList5"/>
    <dgm:cxn modelId="{041356BA-C100-41B1-9B0B-F220C93A7C65}" srcId="{B9F49541-0DF0-437B-8FFA-37B96FD949E3}" destId="{770B5967-5FD1-4266-99EA-76563322F24F}" srcOrd="0" destOrd="0" parTransId="{CD5133ED-EDDD-4B4D-9231-F29D1BB060AF}" sibTransId="{7DB54F83-046E-48C9-892B-A0E0615FF375}"/>
    <dgm:cxn modelId="{CB6D4BBB-E17D-4B3B-A340-9A0F14904906}" srcId="{F4AAFE4E-7BEA-4428-85DA-500BF64805AD}" destId="{91E08F12-639C-4C78-A16B-7F5A23840BA5}" srcOrd="5" destOrd="0" parTransId="{9CC4893E-C70C-4BFC-8FB4-4225DF067082}" sibTransId="{295B20F6-F141-4FAE-B508-A3E3BEB84180}"/>
    <dgm:cxn modelId="{434E24C4-0791-4002-AF6C-ECB6E6BAFFC0}" srcId="{5C7F9292-75C2-40C1-A700-5B34B9231121}" destId="{EDF1C4C5-15F7-438E-A525-61075005DFBC}" srcOrd="1" destOrd="0" parTransId="{F835D470-F7D8-4F9D-91C3-502A8AE38943}" sibTransId="{08633F05-D830-463F-BF2E-C6827A84C7F5}"/>
    <dgm:cxn modelId="{9E5658C8-D425-4406-8B94-42EA4543E4BD}" srcId="{F4AAFE4E-7BEA-4428-85DA-500BF64805AD}" destId="{5C7F9292-75C2-40C1-A700-5B34B9231121}" srcOrd="2" destOrd="0" parTransId="{11A16EBB-DD08-4F3A-9CAE-5BF11DB381E1}" sibTransId="{F3960D82-25E0-4800-A44F-216AF5806320}"/>
    <dgm:cxn modelId="{FB054FCF-A7C2-4C49-B06D-6447EDAD3394}" srcId="{E11AC5A7-A62E-4A62-9EB9-34D059436235}" destId="{7EDC75C8-1BF4-4D77-9E86-AEC2972DD7F2}" srcOrd="0" destOrd="0" parTransId="{C405A782-E415-4108-B572-199E11DEFECB}" sibTransId="{46776AA4-61E5-46AA-B76F-419D3421A9E5}"/>
    <dgm:cxn modelId="{32BCECD6-7422-4423-8D07-9FE9CA376B3E}" type="presOf" srcId="{E47C6C00-2809-41FB-8940-1B803EF66656}" destId="{F48CFF3E-17FA-4534-8111-72974639B4A4}" srcOrd="0" destOrd="2" presId="urn:microsoft.com/office/officeart/2005/8/layout/vList5"/>
    <dgm:cxn modelId="{E51C09D8-06D2-4746-86E5-75192B5A2C96}" type="presOf" srcId="{DE3D8F33-ED18-472F-9610-243F4E33E781}" destId="{C169CB9B-13B0-49E8-BD04-180466D26B70}" srcOrd="0" destOrd="0" presId="urn:microsoft.com/office/officeart/2005/8/layout/vList5"/>
    <dgm:cxn modelId="{107DD9DB-3B43-4389-AAD7-889983D20187}" srcId="{E11AC5A7-A62E-4A62-9EB9-34D059436235}" destId="{3DA1A679-EDB7-4338-8D5D-3FC057CE80BC}" srcOrd="3" destOrd="0" parTransId="{176EEF8B-91F9-4E40-A26D-57532D8AE678}" sibTransId="{D27CF58D-2619-453A-BD3E-B42AD151CD31}"/>
    <dgm:cxn modelId="{466299E0-36A9-44A8-9F53-BEB1C409A8DD}" type="presOf" srcId="{0DAE51C4-A701-40B9-A6DA-75D7C2972375}" destId="{01D74DC7-5BCD-4345-B723-62FF2A55EBAB}" srcOrd="0" destOrd="2" presId="urn:microsoft.com/office/officeart/2005/8/layout/vList5"/>
    <dgm:cxn modelId="{1F70BDE5-9B1C-4006-A463-7B50D42E52F1}" type="presOf" srcId="{91E08F12-639C-4C78-A16B-7F5A23840BA5}" destId="{367E0A80-6C97-4CA1-9605-C9FB6257315A}" srcOrd="0" destOrd="0" presId="urn:microsoft.com/office/officeart/2005/8/layout/vList5"/>
    <dgm:cxn modelId="{E478E9E8-09ED-41EE-B400-81D3DE0DD1F7}" type="presOf" srcId="{3DA1A679-EDB7-4338-8D5D-3FC057CE80BC}" destId="{531D1E26-3011-4C83-975A-60630C1CA732}" srcOrd="0" destOrd="3" presId="urn:microsoft.com/office/officeart/2005/8/layout/vList5"/>
    <dgm:cxn modelId="{A93167F4-5608-42C0-900F-29D0149854E5}" srcId="{E11AC5A7-A62E-4A62-9EB9-34D059436235}" destId="{0D7798D0-A073-4465-85EF-C8CAFB59E488}" srcOrd="4" destOrd="0" parTransId="{7F9933C2-21A9-4F92-9BC1-78283889B139}" sibTransId="{08C51D0B-112E-4251-879F-CFA5291A18BD}"/>
    <dgm:cxn modelId="{E65BA7DD-0157-4216-A41E-42ACDB2942F3}" type="presParOf" srcId="{BB6289A3-60B2-467D-B9E8-93870971EDB9}" destId="{0B514FF5-6CB7-4FCD-9739-D682B384D6D4}" srcOrd="0" destOrd="0" presId="urn:microsoft.com/office/officeart/2005/8/layout/vList5"/>
    <dgm:cxn modelId="{F6B57833-0061-4C10-A170-4782849E9BD9}" type="presParOf" srcId="{0B514FF5-6CB7-4FCD-9739-D682B384D6D4}" destId="{0775A81A-677B-4B82-8F11-E6376B1DB75A}" srcOrd="0" destOrd="0" presId="urn:microsoft.com/office/officeart/2005/8/layout/vList5"/>
    <dgm:cxn modelId="{5DB50FCB-5E78-4B02-AAD7-3AE52C153198}" type="presParOf" srcId="{0B514FF5-6CB7-4FCD-9739-D682B384D6D4}" destId="{C169CB9B-13B0-49E8-BD04-180466D26B70}" srcOrd="1" destOrd="0" presId="urn:microsoft.com/office/officeart/2005/8/layout/vList5"/>
    <dgm:cxn modelId="{CD5B9F14-D07F-42E2-8C83-3FBF8D59ACAB}" type="presParOf" srcId="{BB6289A3-60B2-467D-B9E8-93870971EDB9}" destId="{82F4C0BB-13C1-4078-BB33-DB8BCF22321C}" srcOrd="1" destOrd="0" presId="urn:microsoft.com/office/officeart/2005/8/layout/vList5"/>
    <dgm:cxn modelId="{926BA8FF-9731-4D25-9B20-D622BFC50BB9}" type="presParOf" srcId="{BB6289A3-60B2-467D-B9E8-93870971EDB9}" destId="{CF2FF367-B244-437F-9B30-E5F9BDCEBDC9}" srcOrd="2" destOrd="0" presId="urn:microsoft.com/office/officeart/2005/8/layout/vList5"/>
    <dgm:cxn modelId="{DAD1CEE9-82D8-4BE9-8994-A05F87E0CBDC}" type="presParOf" srcId="{CF2FF367-B244-437F-9B30-E5F9BDCEBDC9}" destId="{02A279EF-A6D7-4A78-AF6C-0A03ECE1C513}" srcOrd="0" destOrd="0" presId="urn:microsoft.com/office/officeart/2005/8/layout/vList5"/>
    <dgm:cxn modelId="{E91C9276-FA2F-4F5E-A955-B54B23600611}" type="presParOf" srcId="{CF2FF367-B244-437F-9B30-E5F9BDCEBDC9}" destId="{531D1E26-3011-4C83-975A-60630C1CA732}" srcOrd="1" destOrd="0" presId="urn:microsoft.com/office/officeart/2005/8/layout/vList5"/>
    <dgm:cxn modelId="{9117F1F9-90EC-41F2-915C-0B17B5AD139E}" type="presParOf" srcId="{BB6289A3-60B2-467D-B9E8-93870971EDB9}" destId="{CCEA9321-2B5E-412B-B978-FDE221E4A5D7}" srcOrd="3" destOrd="0" presId="urn:microsoft.com/office/officeart/2005/8/layout/vList5"/>
    <dgm:cxn modelId="{6F0811DF-29DC-4A10-97C7-9F942CA0DF58}" type="presParOf" srcId="{BB6289A3-60B2-467D-B9E8-93870971EDB9}" destId="{B7DECE94-6687-4600-9F77-C1C012771A37}" srcOrd="4" destOrd="0" presId="urn:microsoft.com/office/officeart/2005/8/layout/vList5"/>
    <dgm:cxn modelId="{94104944-7E53-488F-AB77-29F3F193A60E}" type="presParOf" srcId="{B7DECE94-6687-4600-9F77-C1C012771A37}" destId="{3C8510AA-B3BA-4DF0-A539-2FBCCB201758}" srcOrd="0" destOrd="0" presId="urn:microsoft.com/office/officeart/2005/8/layout/vList5"/>
    <dgm:cxn modelId="{C3027AD1-51DB-470C-BFAF-AFA88E4E1EFE}" type="presParOf" srcId="{B7DECE94-6687-4600-9F77-C1C012771A37}" destId="{BC783C9A-A0FA-4E83-8478-92BC6E436603}" srcOrd="1" destOrd="0" presId="urn:microsoft.com/office/officeart/2005/8/layout/vList5"/>
    <dgm:cxn modelId="{62F61AF7-E1F9-4E90-8BEC-CA35860D805B}" type="presParOf" srcId="{BB6289A3-60B2-467D-B9E8-93870971EDB9}" destId="{001C65FF-F8F0-4FE9-A0A4-21DE58EDC523}" srcOrd="5" destOrd="0" presId="urn:microsoft.com/office/officeart/2005/8/layout/vList5"/>
    <dgm:cxn modelId="{75221A0A-B262-4498-88FE-0E79D6F70F1B}" type="presParOf" srcId="{BB6289A3-60B2-467D-B9E8-93870971EDB9}" destId="{FBCEE31A-BF6A-4BD3-9594-C0182C049B7C}" srcOrd="6" destOrd="0" presId="urn:microsoft.com/office/officeart/2005/8/layout/vList5"/>
    <dgm:cxn modelId="{075FAF0F-4E5D-4212-AE34-0197852EE72F}" type="presParOf" srcId="{FBCEE31A-BF6A-4BD3-9594-C0182C049B7C}" destId="{BF27FE9F-93DE-4C0A-B596-73C6B71C2D69}" srcOrd="0" destOrd="0" presId="urn:microsoft.com/office/officeart/2005/8/layout/vList5"/>
    <dgm:cxn modelId="{EB61D9E2-63C8-4EE2-B40B-B21978879BDF}" type="presParOf" srcId="{FBCEE31A-BF6A-4BD3-9594-C0182C049B7C}" destId="{8A14F5DF-B57F-49DB-9CB5-50D61E747335}" srcOrd="1" destOrd="0" presId="urn:microsoft.com/office/officeart/2005/8/layout/vList5"/>
    <dgm:cxn modelId="{4C3E6170-7127-4E0A-A57F-F5B5E2B45368}" type="presParOf" srcId="{BB6289A3-60B2-467D-B9E8-93870971EDB9}" destId="{98826895-7DC7-46A3-9801-FC340C6F51BB}" srcOrd="7" destOrd="0" presId="urn:microsoft.com/office/officeart/2005/8/layout/vList5"/>
    <dgm:cxn modelId="{4666BDC9-E075-4640-AF45-2546CFF3CF77}" type="presParOf" srcId="{BB6289A3-60B2-467D-B9E8-93870971EDB9}" destId="{00201BCF-B933-4169-A1BE-37F10A204BEC}" srcOrd="8" destOrd="0" presId="urn:microsoft.com/office/officeart/2005/8/layout/vList5"/>
    <dgm:cxn modelId="{2D6B1A72-1D8D-4711-86BB-B60DA428BB4C}" type="presParOf" srcId="{00201BCF-B933-4169-A1BE-37F10A204BEC}" destId="{EC2E65AD-84EA-441D-AB3A-DDE79E89F659}" srcOrd="0" destOrd="0" presId="urn:microsoft.com/office/officeart/2005/8/layout/vList5"/>
    <dgm:cxn modelId="{97404D86-7CA3-4640-AAB0-5517C3C3D8B2}" type="presParOf" srcId="{00201BCF-B933-4169-A1BE-37F10A204BEC}" destId="{01D74DC7-5BCD-4345-B723-62FF2A55EBAB}" srcOrd="1" destOrd="0" presId="urn:microsoft.com/office/officeart/2005/8/layout/vList5"/>
    <dgm:cxn modelId="{76EA41F4-3FED-4608-9FEE-9539B04AD4FE}" type="presParOf" srcId="{BB6289A3-60B2-467D-B9E8-93870971EDB9}" destId="{F56267A7-A64C-4866-B834-14F84FD0A104}" srcOrd="9" destOrd="0" presId="urn:microsoft.com/office/officeart/2005/8/layout/vList5"/>
    <dgm:cxn modelId="{07441BD3-436F-4938-B6AF-36C57FC27805}" type="presParOf" srcId="{BB6289A3-60B2-467D-B9E8-93870971EDB9}" destId="{008EF307-0134-4054-9597-E651CDC1B69A}" srcOrd="10" destOrd="0" presId="urn:microsoft.com/office/officeart/2005/8/layout/vList5"/>
    <dgm:cxn modelId="{489755A2-DE0F-42A9-B984-5BEF6FFABF02}" type="presParOf" srcId="{008EF307-0134-4054-9597-E651CDC1B69A}" destId="{367E0A80-6C97-4CA1-9605-C9FB6257315A}" srcOrd="0" destOrd="0" presId="urn:microsoft.com/office/officeart/2005/8/layout/vList5"/>
    <dgm:cxn modelId="{88B78506-5561-49E8-B3E1-350918AEBBA5}" type="presParOf" srcId="{008EF307-0134-4054-9597-E651CDC1B69A}" destId="{F48CFF3E-17FA-4534-8111-72974639B4A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6339C9-D00B-4762-A4EF-DDE89E35596C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E56D22C-F64B-440C-91F8-DF95F1E6ECCC}">
      <dgm:prSet phldrT="[Texto]" custT="1"/>
      <dgm:spPr/>
      <dgm:t>
        <a:bodyPr/>
        <a:lstStyle/>
        <a:p>
          <a:r>
            <a:rPr lang="es-ES" sz="1200" dirty="0" err="1"/>
            <a:t>DoJ</a:t>
          </a:r>
          <a:r>
            <a:rPr lang="es-ES" sz="1200" dirty="0"/>
            <a:t> informa que entre 2009 a 2014, </a:t>
          </a:r>
          <a:r>
            <a:rPr lang="es-ES" sz="1200" dirty="0" err="1"/>
            <a:t>Odebrecht</a:t>
          </a:r>
          <a:r>
            <a:rPr lang="es-ES" sz="1200" dirty="0"/>
            <a:t> pagó sobornos por más de US$11MM para obtener contratos en Colombia</a:t>
          </a:r>
        </a:p>
      </dgm:t>
    </dgm:pt>
    <dgm:pt modelId="{1D886F09-2DC8-4D8D-854E-C413530D228C}" type="parTrans" cxnId="{A01E198A-A63F-4D3A-9012-894DA0E1E6B8}">
      <dgm:prSet/>
      <dgm:spPr/>
      <dgm:t>
        <a:bodyPr/>
        <a:lstStyle/>
        <a:p>
          <a:endParaRPr lang="es-ES"/>
        </a:p>
      </dgm:t>
    </dgm:pt>
    <dgm:pt modelId="{6891C1C9-E8E1-4BC1-B8FB-57795C19864F}" type="sibTrans" cxnId="{A01E198A-A63F-4D3A-9012-894DA0E1E6B8}">
      <dgm:prSet/>
      <dgm:spPr/>
      <dgm:t>
        <a:bodyPr/>
        <a:lstStyle/>
        <a:p>
          <a:endParaRPr lang="es-ES"/>
        </a:p>
      </dgm:t>
    </dgm:pt>
    <dgm:pt modelId="{400F647F-9955-4A56-BAE2-8FC9ADFFF50D}">
      <dgm:prSet phldrT="[Texto]" custT="1"/>
      <dgm:spPr/>
      <dgm:t>
        <a:bodyPr/>
        <a:lstStyle/>
        <a:p>
          <a:r>
            <a:rPr lang="es-ES" sz="1200" dirty="0"/>
            <a:t>Fiscalía comienza investigaciones y ordena el arresto de los funcionarios públicos involucrados, así como formula imputaciones y continua desarrollando diversas líneas de investigación</a:t>
          </a:r>
        </a:p>
      </dgm:t>
    </dgm:pt>
    <dgm:pt modelId="{E266B09E-7DC7-4C3F-AD42-8F1DB43110F8}" type="parTrans" cxnId="{E5447D96-7320-4A62-B434-35F8B52821AD}">
      <dgm:prSet/>
      <dgm:spPr/>
      <dgm:t>
        <a:bodyPr/>
        <a:lstStyle/>
        <a:p>
          <a:endParaRPr lang="es-ES"/>
        </a:p>
      </dgm:t>
    </dgm:pt>
    <dgm:pt modelId="{0911C19D-ECB8-4947-BC3E-14E277313C92}" type="sibTrans" cxnId="{E5447D96-7320-4A62-B434-35F8B52821AD}">
      <dgm:prSet/>
      <dgm:spPr/>
      <dgm:t>
        <a:bodyPr/>
        <a:lstStyle/>
        <a:p>
          <a:endParaRPr lang="es-ES"/>
        </a:p>
      </dgm:t>
    </dgm:pt>
    <dgm:pt modelId="{72E8D177-E661-40C1-B5D4-22059863C067}">
      <dgm:prSet phldrT="[Texto]" custT="1"/>
      <dgm:spPr/>
      <dgm:t>
        <a:bodyPr/>
        <a:lstStyle/>
        <a:p>
          <a:r>
            <a:rPr lang="es-ES" sz="1200" dirty="0"/>
            <a:t>Procuraduría instauró una Acción Popular para la protección de los derechos colectivos a la moralidad pública, el patrimonio público y el acceso a los servicios públicos </a:t>
          </a:r>
        </a:p>
      </dgm:t>
    </dgm:pt>
    <dgm:pt modelId="{AFA68B07-0BF7-40C1-814B-7DC7A18959F8}" type="parTrans" cxnId="{8AABA11E-8BB8-463E-89E1-A05418974023}">
      <dgm:prSet/>
      <dgm:spPr/>
      <dgm:t>
        <a:bodyPr/>
        <a:lstStyle/>
        <a:p>
          <a:endParaRPr lang="es-ES"/>
        </a:p>
      </dgm:t>
    </dgm:pt>
    <dgm:pt modelId="{A6F269EE-9211-470F-8BF6-3FE5C9798BF4}" type="sibTrans" cxnId="{8AABA11E-8BB8-463E-89E1-A05418974023}">
      <dgm:prSet/>
      <dgm:spPr/>
      <dgm:t>
        <a:bodyPr/>
        <a:lstStyle/>
        <a:p>
          <a:endParaRPr lang="es-ES"/>
        </a:p>
      </dgm:t>
    </dgm:pt>
    <dgm:pt modelId="{ED0AE9B2-AEB9-4FBF-8142-13C0A60347C9}">
      <dgm:prSet phldrT="[Texto]" custT="1"/>
      <dgm:spPr/>
      <dgm:t>
        <a:bodyPr/>
        <a:lstStyle/>
        <a:p>
          <a:r>
            <a:rPr lang="es-ES" sz="1200" dirty="0"/>
            <a:t>Tribunal Administrativo ordena medidas cautelares para (i) suspensión del Contrato d, y (ii) el embargo de propiedades, cuentas y dividendos de Ruta del Sol, Constructora N. </a:t>
          </a:r>
          <a:r>
            <a:rPr lang="es-ES" sz="1200" dirty="0" err="1"/>
            <a:t>Odebrecht</a:t>
          </a:r>
          <a:r>
            <a:rPr lang="es-ES" sz="1200" dirty="0"/>
            <a:t>, </a:t>
          </a:r>
          <a:r>
            <a:rPr lang="es-ES" sz="1200" dirty="0" err="1"/>
            <a:t>Latinvest</a:t>
          </a:r>
          <a:r>
            <a:rPr lang="es-ES" sz="1200" dirty="0"/>
            <a:t> Colombia, </a:t>
          </a:r>
          <a:r>
            <a:rPr lang="es-ES" sz="1200" dirty="0" err="1"/>
            <a:t>Episol</a:t>
          </a:r>
          <a:r>
            <a:rPr lang="es-ES" sz="1200" dirty="0"/>
            <a:t> y CSS</a:t>
          </a:r>
        </a:p>
      </dgm:t>
    </dgm:pt>
    <dgm:pt modelId="{AD6ADF5E-D44A-490E-8508-015A8DC94F6D}" type="parTrans" cxnId="{D1198DB9-362A-433D-B392-04D3BEE33854}">
      <dgm:prSet/>
      <dgm:spPr/>
      <dgm:t>
        <a:bodyPr/>
        <a:lstStyle/>
        <a:p>
          <a:endParaRPr lang="es-ES"/>
        </a:p>
      </dgm:t>
    </dgm:pt>
    <dgm:pt modelId="{2424EA42-05AF-4461-B332-21EFD6AB56DE}" type="sibTrans" cxnId="{D1198DB9-362A-433D-B392-04D3BEE33854}">
      <dgm:prSet/>
      <dgm:spPr/>
      <dgm:t>
        <a:bodyPr/>
        <a:lstStyle/>
        <a:p>
          <a:endParaRPr lang="es-ES"/>
        </a:p>
      </dgm:t>
    </dgm:pt>
    <dgm:pt modelId="{0EC2286E-8074-450F-BB0F-8388A74DAB51}">
      <dgm:prSet phldrT="[Texto]" custT="1"/>
      <dgm:spPr/>
      <dgm:t>
        <a:bodyPr/>
        <a:lstStyle/>
        <a:p>
          <a:r>
            <a:rPr lang="es-ES" sz="1200" dirty="0"/>
            <a:t>Superintendencia de Sociedades toma control de </a:t>
          </a:r>
          <a:r>
            <a:rPr lang="es-ES" sz="1200" dirty="0" err="1"/>
            <a:t>Odebrecht</a:t>
          </a:r>
          <a:r>
            <a:rPr lang="es-ES" sz="1200" dirty="0"/>
            <a:t> </a:t>
          </a:r>
          <a:r>
            <a:rPr lang="es-ES" sz="1200" dirty="0" err="1"/>
            <a:t>Latinvest</a:t>
          </a:r>
          <a:r>
            <a:rPr lang="es-ES" sz="1200" dirty="0"/>
            <a:t> Colombia, Constructora Norberto </a:t>
          </a:r>
          <a:r>
            <a:rPr lang="es-ES" sz="1200" dirty="0" err="1"/>
            <a:t>Odebrecht</a:t>
          </a:r>
          <a:r>
            <a:rPr lang="es-ES" sz="1200" dirty="0"/>
            <a:t> y la Sucursal de Constructora Norberto </a:t>
          </a:r>
          <a:r>
            <a:rPr lang="es-ES" sz="1200" dirty="0" err="1"/>
            <a:t>Odebrecht</a:t>
          </a:r>
          <a:endParaRPr lang="es-ES" sz="1200" dirty="0"/>
        </a:p>
      </dgm:t>
    </dgm:pt>
    <dgm:pt modelId="{96D057B4-C9BB-41CC-974C-74389723FEF2}" type="parTrans" cxnId="{BECE7A66-3CBD-441D-A350-DE88828178A7}">
      <dgm:prSet/>
      <dgm:spPr/>
      <dgm:t>
        <a:bodyPr/>
        <a:lstStyle/>
        <a:p>
          <a:endParaRPr lang="es-ES"/>
        </a:p>
      </dgm:t>
    </dgm:pt>
    <dgm:pt modelId="{7155F22F-FEE1-43D3-8A85-9F2F6C2D682E}" type="sibTrans" cxnId="{BECE7A66-3CBD-441D-A350-DE88828178A7}">
      <dgm:prSet/>
      <dgm:spPr/>
      <dgm:t>
        <a:bodyPr/>
        <a:lstStyle/>
        <a:p>
          <a:endParaRPr lang="es-ES"/>
        </a:p>
      </dgm:t>
    </dgm:pt>
    <dgm:pt modelId="{827BA984-B430-4ACC-93A1-A84413E9530A}">
      <dgm:prSet phldrT="[Texto]" custT="1"/>
      <dgm:spPr/>
      <dgm:t>
        <a:bodyPr/>
        <a:lstStyle/>
        <a:p>
          <a:r>
            <a:rPr lang="es-ES" sz="1200" dirty="0"/>
            <a:t>Superintendencia de Industria y Comercio ordena como medida cautelar la terminación anticipada del Contrato de Concesión con el objeto de proteger la libre competencia</a:t>
          </a:r>
        </a:p>
      </dgm:t>
    </dgm:pt>
    <dgm:pt modelId="{A3EF7F68-5E10-432A-AAFB-7A2AC706ACD2}" type="parTrans" cxnId="{4ED9EEF3-59E3-4287-9905-0B6CD283E2B9}">
      <dgm:prSet/>
      <dgm:spPr/>
      <dgm:t>
        <a:bodyPr/>
        <a:lstStyle/>
        <a:p>
          <a:endParaRPr lang="es-ES"/>
        </a:p>
      </dgm:t>
    </dgm:pt>
    <dgm:pt modelId="{7F992605-9AF8-4E14-9177-AC6C0353EE48}" type="sibTrans" cxnId="{4ED9EEF3-59E3-4287-9905-0B6CD283E2B9}">
      <dgm:prSet/>
      <dgm:spPr/>
      <dgm:t>
        <a:bodyPr/>
        <a:lstStyle/>
        <a:p>
          <a:endParaRPr lang="es-ES"/>
        </a:p>
      </dgm:t>
    </dgm:pt>
    <dgm:pt modelId="{C9773836-A9AC-430C-B190-E305968814E7}">
      <dgm:prSet phldrT="[Texto]" custT="1"/>
      <dgm:spPr/>
      <dgm:t>
        <a:bodyPr/>
        <a:lstStyle/>
        <a:p>
          <a:r>
            <a:rPr lang="es-ES" sz="1200" dirty="0"/>
            <a:t>El Contrato de Concesión termina por acuerdo entre las Partes. Establece una formula de liquidación</a:t>
          </a:r>
        </a:p>
      </dgm:t>
    </dgm:pt>
    <dgm:pt modelId="{97523FDE-720F-4ACD-95FF-34F7176D3A28}" type="parTrans" cxnId="{CD13780A-C3D9-4C1B-A04A-11B464456F78}">
      <dgm:prSet/>
      <dgm:spPr/>
      <dgm:t>
        <a:bodyPr/>
        <a:lstStyle/>
        <a:p>
          <a:endParaRPr lang="es-ES"/>
        </a:p>
      </dgm:t>
    </dgm:pt>
    <dgm:pt modelId="{9E530068-4B2E-44E0-86D4-456D6351AA96}" type="sibTrans" cxnId="{CD13780A-C3D9-4C1B-A04A-11B464456F78}">
      <dgm:prSet/>
      <dgm:spPr/>
      <dgm:t>
        <a:bodyPr/>
        <a:lstStyle/>
        <a:p>
          <a:endParaRPr lang="es-ES"/>
        </a:p>
      </dgm:t>
    </dgm:pt>
    <dgm:pt modelId="{C902E941-46A2-456D-8499-9425A6197E3A}" type="pres">
      <dgm:prSet presAssocID="{B56339C9-D00B-4762-A4EF-DDE89E35596C}" presName="rootnode" presStyleCnt="0">
        <dgm:presLayoutVars>
          <dgm:chMax/>
          <dgm:chPref/>
          <dgm:dir/>
          <dgm:animLvl val="lvl"/>
        </dgm:presLayoutVars>
      </dgm:prSet>
      <dgm:spPr/>
    </dgm:pt>
    <dgm:pt modelId="{C323D20D-D708-4A5D-88E9-10669CA4E9F5}" type="pres">
      <dgm:prSet presAssocID="{8E56D22C-F64B-440C-91F8-DF95F1E6ECCC}" presName="composite" presStyleCnt="0"/>
      <dgm:spPr/>
    </dgm:pt>
    <dgm:pt modelId="{08FD5324-30A1-448F-86BE-9700D7DD1B67}" type="pres">
      <dgm:prSet presAssocID="{8E56D22C-F64B-440C-91F8-DF95F1E6ECCC}" presName="LShape" presStyleLbl="alignNode1" presStyleIdx="0" presStyleCnt="13"/>
      <dgm:spPr/>
    </dgm:pt>
    <dgm:pt modelId="{E166CB45-CFE2-4AF0-9F14-262C2F83DB8A}" type="pres">
      <dgm:prSet presAssocID="{8E56D22C-F64B-440C-91F8-DF95F1E6ECCC}" presName="ParentText" presStyleLbl="revTx" presStyleIdx="0" presStyleCnt="7">
        <dgm:presLayoutVars>
          <dgm:chMax val="0"/>
          <dgm:chPref val="0"/>
          <dgm:bulletEnabled val="1"/>
        </dgm:presLayoutVars>
      </dgm:prSet>
      <dgm:spPr/>
    </dgm:pt>
    <dgm:pt modelId="{8F627B24-7A68-4209-B6E8-66A827C1EDE2}" type="pres">
      <dgm:prSet presAssocID="{8E56D22C-F64B-440C-91F8-DF95F1E6ECCC}" presName="Triangle" presStyleLbl="alignNode1" presStyleIdx="1" presStyleCnt="13"/>
      <dgm:spPr/>
    </dgm:pt>
    <dgm:pt modelId="{31AAF33D-E0D3-48CB-B9D2-65E99FC357B3}" type="pres">
      <dgm:prSet presAssocID="{6891C1C9-E8E1-4BC1-B8FB-57795C19864F}" presName="sibTrans" presStyleCnt="0"/>
      <dgm:spPr/>
    </dgm:pt>
    <dgm:pt modelId="{3C4379E4-C1CA-487F-91E2-575D848AF00D}" type="pres">
      <dgm:prSet presAssocID="{6891C1C9-E8E1-4BC1-B8FB-57795C19864F}" presName="space" presStyleCnt="0"/>
      <dgm:spPr/>
    </dgm:pt>
    <dgm:pt modelId="{A6970B3C-E673-4B96-B2C8-8BFED04BF8CA}" type="pres">
      <dgm:prSet presAssocID="{400F647F-9955-4A56-BAE2-8FC9ADFFF50D}" presName="composite" presStyleCnt="0"/>
      <dgm:spPr/>
    </dgm:pt>
    <dgm:pt modelId="{516DD21C-8F8F-4064-AB66-FC5DD7C96E38}" type="pres">
      <dgm:prSet presAssocID="{400F647F-9955-4A56-BAE2-8FC9ADFFF50D}" presName="LShape" presStyleLbl="alignNode1" presStyleIdx="2" presStyleCnt="13"/>
      <dgm:spPr/>
    </dgm:pt>
    <dgm:pt modelId="{3DF45C76-5694-455B-B0A0-00787BAC1D62}" type="pres">
      <dgm:prSet presAssocID="{400F647F-9955-4A56-BAE2-8FC9ADFFF50D}" presName="ParentText" presStyleLbl="revTx" presStyleIdx="1" presStyleCnt="7">
        <dgm:presLayoutVars>
          <dgm:chMax val="0"/>
          <dgm:chPref val="0"/>
          <dgm:bulletEnabled val="1"/>
        </dgm:presLayoutVars>
      </dgm:prSet>
      <dgm:spPr/>
    </dgm:pt>
    <dgm:pt modelId="{582422F7-78C1-42A5-B520-7C95A30B6B39}" type="pres">
      <dgm:prSet presAssocID="{400F647F-9955-4A56-BAE2-8FC9ADFFF50D}" presName="Triangle" presStyleLbl="alignNode1" presStyleIdx="3" presStyleCnt="13"/>
      <dgm:spPr/>
    </dgm:pt>
    <dgm:pt modelId="{2AC9B725-FFBC-4ECE-B0D4-A1CF9F8008AF}" type="pres">
      <dgm:prSet presAssocID="{0911C19D-ECB8-4947-BC3E-14E277313C92}" presName="sibTrans" presStyleCnt="0"/>
      <dgm:spPr/>
    </dgm:pt>
    <dgm:pt modelId="{6E231F50-B04E-425B-B77C-67B8B7076826}" type="pres">
      <dgm:prSet presAssocID="{0911C19D-ECB8-4947-BC3E-14E277313C92}" presName="space" presStyleCnt="0"/>
      <dgm:spPr/>
    </dgm:pt>
    <dgm:pt modelId="{4504F79E-2875-4BF5-A245-85120C25AEAD}" type="pres">
      <dgm:prSet presAssocID="{72E8D177-E661-40C1-B5D4-22059863C067}" presName="composite" presStyleCnt="0"/>
      <dgm:spPr/>
    </dgm:pt>
    <dgm:pt modelId="{3A3F2A55-839C-4C7F-9301-F80D86D4D140}" type="pres">
      <dgm:prSet presAssocID="{72E8D177-E661-40C1-B5D4-22059863C067}" presName="LShape" presStyleLbl="alignNode1" presStyleIdx="4" presStyleCnt="13"/>
      <dgm:spPr/>
    </dgm:pt>
    <dgm:pt modelId="{A0A236EF-2E7C-4066-BB12-82E3548397CD}" type="pres">
      <dgm:prSet presAssocID="{72E8D177-E661-40C1-B5D4-22059863C067}" presName="ParentText" presStyleLbl="revTx" presStyleIdx="2" presStyleCnt="7">
        <dgm:presLayoutVars>
          <dgm:chMax val="0"/>
          <dgm:chPref val="0"/>
          <dgm:bulletEnabled val="1"/>
        </dgm:presLayoutVars>
      </dgm:prSet>
      <dgm:spPr/>
    </dgm:pt>
    <dgm:pt modelId="{D4FCFC47-3456-4994-A1FE-6F704A3E18B3}" type="pres">
      <dgm:prSet presAssocID="{72E8D177-E661-40C1-B5D4-22059863C067}" presName="Triangle" presStyleLbl="alignNode1" presStyleIdx="5" presStyleCnt="13"/>
      <dgm:spPr/>
    </dgm:pt>
    <dgm:pt modelId="{470923D9-8C69-4597-9D15-A8D5B09E557E}" type="pres">
      <dgm:prSet presAssocID="{A6F269EE-9211-470F-8BF6-3FE5C9798BF4}" presName="sibTrans" presStyleCnt="0"/>
      <dgm:spPr/>
    </dgm:pt>
    <dgm:pt modelId="{0E5211F3-61E6-4367-A56D-42FF849474EC}" type="pres">
      <dgm:prSet presAssocID="{A6F269EE-9211-470F-8BF6-3FE5C9798BF4}" presName="space" presStyleCnt="0"/>
      <dgm:spPr/>
    </dgm:pt>
    <dgm:pt modelId="{361E74F0-5876-4CC9-B1D6-44B021F055E6}" type="pres">
      <dgm:prSet presAssocID="{ED0AE9B2-AEB9-4FBF-8142-13C0A60347C9}" presName="composite" presStyleCnt="0"/>
      <dgm:spPr/>
    </dgm:pt>
    <dgm:pt modelId="{7802DE52-E364-4160-B252-18783052AD89}" type="pres">
      <dgm:prSet presAssocID="{ED0AE9B2-AEB9-4FBF-8142-13C0A60347C9}" presName="LShape" presStyleLbl="alignNode1" presStyleIdx="6" presStyleCnt="13"/>
      <dgm:spPr/>
    </dgm:pt>
    <dgm:pt modelId="{F3E2D164-A214-4C29-B76B-F9AAF10F2672}" type="pres">
      <dgm:prSet presAssocID="{ED0AE9B2-AEB9-4FBF-8142-13C0A60347C9}" presName="ParentText" presStyleLbl="revTx" presStyleIdx="3" presStyleCnt="7" custLinFactNeighborX="459">
        <dgm:presLayoutVars>
          <dgm:chMax val="0"/>
          <dgm:chPref val="0"/>
          <dgm:bulletEnabled val="1"/>
        </dgm:presLayoutVars>
      </dgm:prSet>
      <dgm:spPr/>
    </dgm:pt>
    <dgm:pt modelId="{D3693DD4-56D0-41A1-801C-EA99EF90DA79}" type="pres">
      <dgm:prSet presAssocID="{ED0AE9B2-AEB9-4FBF-8142-13C0A60347C9}" presName="Triangle" presStyleLbl="alignNode1" presStyleIdx="7" presStyleCnt="13"/>
      <dgm:spPr/>
    </dgm:pt>
    <dgm:pt modelId="{F7A1FA15-B9CA-4FDA-9AF6-38701E5840BA}" type="pres">
      <dgm:prSet presAssocID="{2424EA42-05AF-4461-B332-21EFD6AB56DE}" presName="sibTrans" presStyleCnt="0"/>
      <dgm:spPr/>
    </dgm:pt>
    <dgm:pt modelId="{18C7A13C-859B-46E8-B91E-C67E04DEA78A}" type="pres">
      <dgm:prSet presAssocID="{2424EA42-05AF-4461-B332-21EFD6AB56DE}" presName="space" presStyleCnt="0"/>
      <dgm:spPr/>
    </dgm:pt>
    <dgm:pt modelId="{EF17379D-118E-429C-8A07-7465FBA5955A}" type="pres">
      <dgm:prSet presAssocID="{0EC2286E-8074-450F-BB0F-8388A74DAB51}" presName="composite" presStyleCnt="0"/>
      <dgm:spPr/>
    </dgm:pt>
    <dgm:pt modelId="{4F4860E0-1CCC-4C8E-81F1-4795DB9EC684}" type="pres">
      <dgm:prSet presAssocID="{0EC2286E-8074-450F-BB0F-8388A74DAB51}" presName="LShape" presStyleLbl="alignNode1" presStyleIdx="8" presStyleCnt="13"/>
      <dgm:spPr/>
    </dgm:pt>
    <dgm:pt modelId="{3FC108C7-4DD7-487B-B45C-640258CE36B7}" type="pres">
      <dgm:prSet presAssocID="{0EC2286E-8074-450F-BB0F-8388A74DAB51}" presName="ParentText" presStyleLbl="revTx" presStyleIdx="4" presStyleCnt="7" custScaleX="110129" custScaleY="102750" custLinFactNeighborX="3672">
        <dgm:presLayoutVars>
          <dgm:chMax val="0"/>
          <dgm:chPref val="0"/>
          <dgm:bulletEnabled val="1"/>
        </dgm:presLayoutVars>
      </dgm:prSet>
      <dgm:spPr/>
    </dgm:pt>
    <dgm:pt modelId="{D35B7D43-5EFE-4196-830C-EDCA2868EE37}" type="pres">
      <dgm:prSet presAssocID="{0EC2286E-8074-450F-BB0F-8388A74DAB51}" presName="Triangle" presStyleLbl="alignNode1" presStyleIdx="9" presStyleCnt="13"/>
      <dgm:spPr/>
    </dgm:pt>
    <dgm:pt modelId="{327FFA8B-E676-4D56-B0DD-61D09ED9FE03}" type="pres">
      <dgm:prSet presAssocID="{7155F22F-FEE1-43D3-8A85-9F2F6C2D682E}" presName="sibTrans" presStyleCnt="0"/>
      <dgm:spPr/>
    </dgm:pt>
    <dgm:pt modelId="{4080DEB6-83FC-4D93-842A-5D52136E9C30}" type="pres">
      <dgm:prSet presAssocID="{7155F22F-FEE1-43D3-8A85-9F2F6C2D682E}" presName="space" presStyleCnt="0"/>
      <dgm:spPr/>
    </dgm:pt>
    <dgm:pt modelId="{59A11520-4740-4A6D-AD7A-58CFBF9BFDD1}" type="pres">
      <dgm:prSet presAssocID="{827BA984-B430-4ACC-93A1-A84413E9530A}" presName="composite" presStyleCnt="0"/>
      <dgm:spPr/>
    </dgm:pt>
    <dgm:pt modelId="{DAE5A8C8-F1A3-4A57-8CF4-8784CE0ADE0A}" type="pres">
      <dgm:prSet presAssocID="{827BA984-B430-4ACC-93A1-A84413E9530A}" presName="LShape" presStyleLbl="alignNode1" presStyleIdx="10" presStyleCnt="13"/>
      <dgm:spPr/>
    </dgm:pt>
    <dgm:pt modelId="{0EF059F1-575D-410A-8D03-0DBFE3317DA8}" type="pres">
      <dgm:prSet presAssocID="{827BA984-B430-4ACC-93A1-A84413E9530A}" presName="ParentText" presStyleLbl="revTx" presStyleIdx="5" presStyleCnt="7" custScaleX="102731">
        <dgm:presLayoutVars>
          <dgm:chMax val="0"/>
          <dgm:chPref val="0"/>
          <dgm:bulletEnabled val="1"/>
        </dgm:presLayoutVars>
      </dgm:prSet>
      <dgm:spPr/>
    </dgm:pt>
    <dgm:pt modelId="{1DA8E1DE-3926-44C2-90B4-5AB1C1783BC8}" type="pres">
      <dgm:prSet presAssocID="{827BA984-B430-4ACC-93A1-A84413E9530A}" presName="Triangle" presStyleLbl="alignNode1" presStyleIdx="11" presStyleCnt="13"/>
      <dgm:spPr/>
    </dgm:pt>
    <dgm:pt modelId="{FB2EEFA0-0D4B-4AA1-BC11-58F1DCC349B7}" type="pres">
      <dgm:prSet presAssocID="{7F992605-9AF8-4E14-9177-AC6C0353EE48}" presName="sibTrans" presStyleCnt="0"/>
      <dgm:spPr/>
    </dgm:pt>
    <dgm:pt modelId="{F60B40C6-6BD6-4516-8030-B9E0F7249259}" type="pres">
      <dgm:prSet presAssocID="{7F992605-9AF8-4E14-9177-AC6C0353EE48}" presName="space" presStyleCnt="0"/>
      <dgm:spPr/>
    </dgm:pt>
    <dgm:pt modelId="{C0B54BC7-4346-4BF0-A2D5-D94C7BA526E3}" type="pres">
      <dgm:prSet presAssocID="{C9773836-A9AC-430C-B190-E305968814E7}" presName="composite" presStyleCnt="0"/>
      <dgm:spPr/>
    </dgm:pt>
    <dgm:pt modelId="{F4B5A9EF-0BF0-4E1D-A631-7BC84310E7E2}" type="pres">
      <dgm:prSet presAssocID="{C9773836-A9AC-430C-B190-E305968814E7}" presName="LShape" presStyleLbl="alignNode1" presStyleIdx="12" presStyleCnt="13"/>
      <dgm:spPr/>
    </dgm:pt>
    <dgm:pt modelId="{980BE3C6-89D8-4449-BBD1-2B430D208B8B}" type="pres">
      <dgm:prSet presAssocID="{C9773836-A9AC-430C-B190-E305968814E7}" presName="ParentText" presStyleLbl="revTx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CD13780A-C3D9-4C1B-A04A-11B464456F78}" srcId="{B56339C9-D00B-4762-A4EF-DDE89E35596C}" destId="{C9773836-A9AC-430C-B190-E305968814E7}" srcOrd="6" destOrd="0" parTransId="{97523FDE-720F-4ACD-95FF-34F7176D3A28}" sibTransId="{9E530068-4B2E-44E0-86D4-456D6351AA96}"/>
    <dgm:cxn modelId="{8AABA11E-8BB8-463E-89E1-A05418974023}" srcId="{B56339C9-D00B-4762-A4EF-DDE89E35596C}" destId="{72E8D177-E661-40C1-B5D4-22059863C067}" srcOrd="2" destOrd="0" parTransId="{AFA68B07-0BF7-40C1-814B-7DC7A18959F8}" sibTransId="{A6F269EE-9211-470F-8BF6-3FE5C9798BF4}"/>
    <dgm:cxn modelId="{8DC7CE24-3400-433E-AFC6-44557FBA9DBE}" type="presOf" srcId="{0EC2286E-8074-450F-BB0F-8388A74DAB51}" destId="{3FC108C7-4DD7-487B-B45C-640258CE36B7}" srcOrd="0" destOrd="0" presId="urn:microsoft.com/office/officeart/2009/3/layout/StepUpProcess"/>
    <dgm:cxn modelId="{3A3CA627-B5C1-49D2-BF3C-71845ACC42E0}" type="presOf" srcId="{ED0AE9B2-AEB9-4FBF-8142-13C0A60347C9}" destId="{F3E2D164-A214-4C29-B76B-F9AAF10F2672}" srcOrd="0" destOrd="0" presId="urn:microsoft.com/office/officeart/2009/3/layout/StepUpProcess"/>
    <dgm:cxn modelId="{E2F25E3C-BFC1-4C52-B13C-B1200EECD076}" type="presOf" srcId="{8E56D22C-F64B-440C-91F8-DF95F1E6ECCC}" destId="{E166CB45-CFE2-4AF0-9F14-262C2F83DB8A}" srcOrd="0" destOrd="0" presId="urn:microsoft.com/office/officeart/2009/3/layout/StepUpProcess"/>
    <dgm:cxn modelId="{67A51A62-93C2-4885-B97B-EC9A91537437}" type="presOf" srcId="{827BA984-B430-4ACC-93A1-A84413E9530A}" destId="{0EF059F1-575D-410A-8D03-0DBFE3317DA8}" srcOrd="0" destOrd="0" presId="urn:microsoft.com/office/officeart/2009/3/layout/StepUpProcess"/>
    <dgm:cxn modelId="{BECE7A66-3CBD-441D-A350-DE88828178A7}" srcId="{B56339C9-D00B-4762-A4EF-DDE89E35596C}" destId="{0EC2286E-8074-450F-BB0F-8388A74DAB51}" srcOrd="4" destOrd="0" parTransId="{96D057B4-C9BB-41CC-974C-74389723FEF2}" sibTransId="{7155F22F-FEE1-43D3-8A85-9F2F6C2D682E}"/>
    <dgm:cxn modelId="{8D4E4477-C0FA-478D-AA2B-881D1CB74E3F}" type="presOf" srcId="{72E8D177-E661-40C1-B5D4-22059863C067}" destId="{A0A236EF-2E7C-4066-BB12-82E3548397CD}" srcOrd="0" destOrd="0" presId="urn:microsoft.com/office/officeart/2009/3/layout/StepUpProcess"/>
    <dgm:cxn modelId="{D8E8F17A-7E13-486C-9281-DFF4EF2E15F6}" type="presOf" srcId="{400F647F-9955-4A56-BAE2-8FC9ADFFF50D}" destId="{3DF45C76-5694-455B-B0A0-00787BAC1D62}" srcOrd="0" destOrd="0" presId="urn:microsoft.com/office/officeart/2009/3/layout/StepUpProcess"/>
    <dgm:cxn modelId="{A01E198A-A63F-4D3A-9012-894DA0E1E6B8}" srcId="{B56339C9-D00B-4762-A4EF-DDE89E35596C}" destId="{8E56D22C-F64B-440C-91F8-DF95F1E6ECCC}" srcOrd="0" destOrd="0" parTransId="{1D886F09-2DC8-4D8D-854E-C413530D228C}" sibTransId="{6891C1C9-E8E1-4BC1-B8FB-57795C19864F}"/>
    <dgm:cxn modelId="{E5447D96-7320-4A62-B434-35F8B52821AD}" srcId="{B56339C9-D00B-4762-A4EF-DDE89E35596C}" destId="{400F647F-9955-4A56-BAE2-8FC9ADFFF50D}" srcOrd="1" destOrd="0" parTransId="{E266B09E-7DC7-4C3F-AD42-8F1DB43110F8}" sibTransId="{0911C19D-ECB8-4947-BC3E-14E277313C92}"/>
    <dgm:cxn modelId="{D1198DB9-362A-433D-B392-04D3BEE33854}" srcId="{B56339C9-D00B-4762-A4EF-DDE89E35596C}" destId="{ED0AE9B2-AEB9-4FBF-8142-13C0A60347C9}" srcOrd="3" destOrd="0" parTransId="{AD6ADF5E-D44A-490E-8508-015A8DC94F6D}" sibTransId="{2424EA42-05AF-4461-B332-21EFD6AB56DE}"/>
    <dgm:cxn modelId="{CB8158C3-8B8D-4192-AD73-D0A4C994157C}" type="presOf" srcId="{C9773836-A9AC-430C-B190-E305968814E7}" destId="{980BE3C6-89D8-4449-BBD1-2B430D208B8B}" srcOrd="0" destOrd="0" presId="urn:microsoft.com/office/officeart/2009/3/layout/StepUpProcess"/>
    <dgm:cxn modelId="{241CBCE8-6C7C-41A2-A295-F305C6634799}" type="presOf" srcId="{B56339C9-D00B-4762-A4EF-DDE89E35596C}" destId="{C902E941-46A2-456D-8499-9425A6197E3A}" srcOrd="0" destOrd="0" presId="urn:microsoft.com/office/officeart/2009/3/layout/StepUpProcess"/>
    <dgm:cxn modelId="{4ED9EEF3-59E3-4287-9905-0B6CD283E2B9}" srcId="{B56339C9-D00B-4762-A4EF-DDE89E35596C}" destId="{827BA984-B430-4ACC-93A1-A84413E9530A}" srcOrd="5" destOrd="0" parTransId="{A3EF7F68-5E10-432A-AAFB-7A2AC706ACD2}" sibTransId="{7F992605-9AF8-4E14-9177-AC6C0353EE48}"/>
    <dgm:cxn modelId="{699EBF0A-3F65-44BF-B899-1A080D377FBF}" type="presParOf" srcId="{C902E941-46A2-456D-8499-9425A6197E3A}" destId="{C323D20D-D708-4A5D-88E9-10669CA4E9F5}" srcOrd="0" destOrd="0" presId="urn:microsoft.com/office/officeart/2009/3/layout/StepUpProcess"/>
    <dgm:cxn modelId="{1E175D02-1261-4FC3-B427-3551041261CD}" type="presParOf" srcId="{C323D20D-D708-4A5D-88E9-10669CA4E9F5}" destId="{08FD5324-30A1-448F-86BE-9700D7DD1B67}" srcOrd="0" destOrd="0" presId="urn:microsoft.com/office/officeart/2009/3/layout/StepUpProcess"/>
    <dgm:cxn modelId="{EE7645D5-1A8F-46D4-90E2-D73DECE3D3F4}" type="presParOf" srcId="{C323D20D-D708-4A5D-88E9-10669CA4E9F5}" destId="{E166CB45-CFE2-4AF0-9F14-262C2F83DB8A}" srcOrd="1" destOrd="0" presId="urn:microsoft.com/office/officeart/2009/3/layout/StepUpProcess"/>
    <dgm:cxn modelId="{57D8B2A6-331E-4385-875D-C5ACF31296D9}" type="presParOf" srcId="{C323D20D-D708-4A5D-88E9-10669CA4E9F5}" destId="{8F627B24-7A68-4209-B6E8-66A827C1EDE2}" srcOrd="2" destOrd="0" presId="urn:microsoft.com/office/officeart/2009/3/layout/StepUpProcess"/>
    <dgm:cxn modelId="{32EFF0CC-4702-4EC1-BC1A-EA90231BDCD7}" type="presParOf" srcId="{C902E941-46A2-456D-8499-9425A6197E3A}" destId="{31AAF33D-E0D3-48CB-B9D2-65E99FC357B3}" srcOrd="1" destOrd="0" presId="urn:microsoft.com/office/officeart/2009/3/layout/StepUpProcess"/>
    <dgm:cxn modelId="{7107604E-1391-4414-B501-7D93CB28850D}" type="presParOf" srcId="{31AAF33D-E0D3-48CB-B9D2-65E99FC357B3}" destId="{3C4379E4-C1CA-487F-91E2-575D848AF00D}" srcOrd="0" destOrd="0" presId="urn:microsoft.com/office/officeart/2009/3/layout/StepUpProcess"/>
    <dgm:cxn modelId="{BDD9D950-49B4-4AB4-83D2-345DFC8F2121}" type="presParOf" srcId="{C902E941-46A2-456D-8499-9425A6197E3A}" destId="{A6970B3C-E673-4B96-B2C8-8BFED04BF8CA}" srcOrd="2" destOrd="0" presId="urn:microsoft.com/office/officeart/2009/3/layout/StepUpProcess"/>
    <dgm:cxn modelId="{4176CAFC-C4C2-443C-85B8-95F71E3980A0}" type="presParOf" srcId="{A6970B3C-E673-4B96-B2C8-8BFED04BF8CA}" destId="{516DD21C-8F8F-4064-AB66-FC5DD7C96E38}" srcOrd="0" destOrd="0" presId="urn:microsoft.com/office/officeart/2009/3/layout/StepUpProcess"/>
    <dgm:cxn modelId="{F1155B02-A6B9-4A69-85C6-BA35DA89B510}" type="presParOf" srcId="{A6970B3C-E673-4B96-B2C8-8BFED04BF8CA}" destId="{3DF45C76-5694-455B-B0A0-00787BAC1D62}" srcOrd="1" destOrd="0" presId="urn:microsoft.com/office/officeart/2009/3/layout/StepUpProcess"/>
    <dgm:cxn modelId="{B6ACB888-3C92-48ED-B785-0249B0D25A9F}" type="presParOf" srcId="{A6970B3C-E673-4B96-B2C8-8BFED04BF8CA}" destId="{582422F7-78C1-42A5-B520-7C95A30B6B39}" srcOrd="2" destOrd="0" presId="urn:microsoft.com/office/officeart/2009/3/layout/StepUpProcess"/>
    <dgm:cxn modelId="{29E08E0F-C6A6-42D5-973E-FB519BE94EA5}" type="presParOf" srcId="{C902E941-46A2-456D-8499-9425A6197E3A}" destId="{2AC9B725-FFBC-4ECE-B0D4-A1CF9F8008AF}" srcOrd="3" destOrd="0" presId="urn:microsoft.com/office/officeart/2009/3/layout/StepUpProcess"/>
    <dgm:cxn modelId="{C398695C-FF6F-4639-B464-B36F7590D0ED}" type="presParOf" srcId="{2AC9B725-FFBC-4ECE-B0D4-A1CF9F8008AF}" destId="{6E231F50-B04E-425B-B77C-67B8B7076826}" srcOrd="0" destOrd="0" presId="urn:microsoft.com/office/officeart/2009/3/layout/StepUpProcess"/>
    <dgm:cxn modelId="{63A2ED35-EC63-4D89-B431-B1A0462824DE}" type="presParOf" srcId="{C902E941-46A2-456D-8499-9425A6197E3A}" destId="{4504F79E-2875-4BF5-A245-85120C25AEAD}" srcOrd="4" destOrd="0" presId="urn:microsoft.com/office/officeart/2009/3/layout/StepUpProcess"/>
    <dgm:cxn modelId="{DD3D002D-55B5-441E-9F25-25189825428F}" type="presParOf" srcId="{4504F79E-2875-4BF5-A245-85120C25AEAD}" destId="{3A3F2A55-839C-4C7F-9301-F80D86D4D140}" srcOrd="0" destOrd="0" presId="urn:microsoft.com/office/officeart/2009/3/layout/StepUpProcess"/>
    <dgm:cxn modelId="{469195FB-78A1-4AFC-85FD-E34DD1990AAE}" type="presParOf" srcId="{4504F79E-2875-4BF5-A245-85120C25AEAD}" destId="{A0A236EF-2E7C-4066-BB12-82E3548397CD}" srcOrd="1" destOrd="0" presId="urn:microsoft.com/office/officeart/2009/3/layout/StepUpProcess"/>
    <dgm:cxn modelId="{9B57129F-FCB6-4FD4-AA73-D2DF8F172BA3}" type="presParOf" srcId="{4504F79E-2875-4BF5-A245-85120C25AEAD}" destId="{D4FCFC47-3456-4994-A1FE-6F704A3E18B3}" srcOrd="2" destOrd="0" presId="urn:microsoft.com/office/officeart/2009/3/layout/StepUpProcess"/>
    <dgm:cxn modelId="{828C8B91-E3F8-4F59-BF01-53213CA2BAC2}" type="presParOf" srcId="{C902E941-46A2-456D-8499-9425A6197E3A}" destId="{470923D9-8C69-4597-9D15-A8D5B09E557E}" srcOrd="5" destOrd="0" presId="urn:microsoft.com/office/officeart/2009/3/layout/StepUpProcess"/>
    <dgm:cxn modelId="{36D64A83-258A-4B30-9EBE-635E1C1852B5}" type="presParOf" srcId="{470923D9-8C69-4597-9D15-A8D5B09E557E}" destId="{0E5211F3-61E6-4367-A56D-42FF849474EC}" srcOrd="0" destOrd="0" presId="urn:microsoft.com/office/officeart/2009/3/layout/StepUpProcess"/>
    <dgm:cxn modelId="{F0F826F1-DDC7-4207-B9C5-B21D47E73B45}" type="presParOf" srcId="{C902E941-46A2-456D-8499-9425A6197E3A}" destId="{361E74F0-5876-4CC9-B1D6-44B021F055E6}" srcOrd="6" destOrd="0" presId="urn:microsoft.com/office/officeart/2009/3/layout/StepUpProcess"/>
    <dgm:cxn modelId="{71B03563-548C-4B82-B6E0-5AC1546500AE}" type="presParOf" srcId="{361E74F0-5876-4CC9-B1D6-44B021F055E6}" destId="{7802DE52-E364-4160-B252-18783052AD89}" srcOrd="0" destOrd="0" presId="urn:microsoft.com/office/officeart/2009/3/layout/StepUpProcess"/>
    <dgm:cxn modelId="{FC8D4AB4-EDED-46A4-8ACA-8AB5812F7D02}" type="presParOf" srcId="{361E74F0-5876-4CC9-B1D6-44B021F055E6}" destId="{F3E2D164-A214-4C29-B76B-F9AAF10F2672}" srcOrd="1" destOrd="0" presId="urn:microsoft.com/office/officeart/2009/3/layout/StepUpProcess"/>
    <dgm:cxn modelId="{3AAC6B8E-1218-467B-AEE5-3718F7AE4806}" type="presParOf" srcId="{361E74F0-5876-4CC9-B1D6-44B021F055E6}" destId="{D3693DD4-56D0-41A1-801C-EA99EF90DA79}" srcOrd="2" destOrd="0" presId="urn:microsoft.com/office/officeart/2009/3/layout/StepUpProcess"/>
    <dgm:cxn modelId="{FCD73CEC-F8BB-4E36-AAB9-D8E614090BD9}" type="presParOf" srcId="{C902E941-46A2-456D-8499-9425A6197E3A}" destId="{F7A1FA15-B9CA-4FDA-9AF6-38701E5840BA}" srcOrd="7" destOrd="0" presId="urn:microsoft.com/office/officeart/2009/3/layout/StepUpProcess"/>
    <dgm:cxn modelId="{4E0A45D6-DE26-41FD-A565-98FC157DB6CA}" type="presParOf" srcId="{F7A1FA15-B9CA-4FDA-9AF6-38701E5840BA}" destId="{18C7A13C-859B-46E8-B91E-C67E04DEA78A}" srcOrd="0" destOrd="0" presId="urn:microsoft.com/office/officeart/2009/3/layout/StepUpProcess"/>
    <dgm:cxn modelId="{C5750EB2-4741-47F1-8F51-6893ECAE2DFB}" type="presParOf" srcId="{C902E941-46A2-456D-8499-9425A6197E3A}" destId="{EF17379D-118E-429C-8A07-7465FBA5955A}" srcOrd="8" destOrd="0" presId="urn:microsoft.com/office/officeart/2009/3/layout/StepUpProcess"/>
    <dgm:cxn modelId="{77367DF1-E47C-4BC9-A9C4-026B3E1AE4E4}" type="presParOf" srcId="{EF17379D-118E-429C-8A07-7465FBA5955A}" destId="{4F4860E0-1CCC-4C8E-81F1-4795DB9EC684}" srcOrd="0" destOrd="0" presId="urn:microsoft.com/office/officeart/2009/3/layout/StepUpProcess"/>
    <dgm:cxn modelId="{EA354AA6-65ED-436F-9BA6-0E88EF80732F}" type="presParOf" srcId="{EF17379D-118E-429C-8A07-7465FBA5955A}" destId="{3FC108C7-4DD7-487B-B45C-640258CE36B7}" srcOrd="1" destOrd="0" presId="urn:microsoft.com/office/officeart/2009/3/layout/StepUpProcess"/>
    <dgm:cxn modelId="{6E6B8D08-17F3-44E8-AC41-F3D2E0CA9CE6}" type="presParOf" srcId="{EF17379D-118E-429C-8A07-7465FBA5955A}" destId="{D35B7D43-5EFE-4196-830C-EDCA2868EE37}" srcOrd="2" destOrd="0" presId="urn:microsoft.com/office/officeart/2009/3/layout/StepUpProcess"/>
    <dgm:cxn modelId="{7E56F460-C3FF-485C-81A2-9B3E55BFF23A}" type="presParOf" srcId="{C902E941-46A2-456D-8499-9425A6197E3A}" destId="{327FFA8B-E676-4D56-B0DD-61D09ED9FE03}" srcOrd="9" destOrd="0" presId="urn:microsoft.com/office/officeart/2009/3/layout/StepUpProcess"/>
    <dgm:cxn modelId="{2351DBCA-DF1E-4A1D-A95B-71972EED3ABB}" type="presParOf" srcId="{327FFA8B-E676-4D56-B0DD-61D09ED9FE03}" destId="{4080DEB6-83FC-4D93-842A-5D52136E9C30}" srcOrd="0" destOrd="0" presId="urn:microsoft.com/office/officeart/2009/3/layout/StepUpProcess"/>
    <dgm:cxn modelId="{47E33AB4-CA66-4786-8A1E-84110A2FB567}" type="presParOf" srcId="{C902E941-46A2-456D-8499-9425A6197E3A}" destId="{59A11520-4740-4A6D-AD7A-58CFBF9BFDD1}" srcOrd="10" destOrd="0" presId="urn:microsoft.com/office/officeart/2009/3/layout/StepUpProcess"/>
    <dgm:cxn modelId="{C1B92CEC-919B-4950-991C-421A8436AE9F}" type="presParOf" srcId="{59A11520-4740-4A6D-AD7A-58CFBF9BFDD1}" destId="{DAE5A8C8-F1A3-4A57-8CF4-8784CE0ADE0A}" srcOrd="0" destOrd="0" presId="urn:microsoft.com/office/officeart/2009/3/layout/StepUpProcess"/>
    <dgm:cxn modelId="{DDCF8935-8791-44CF-9CA9-FCEC2B18BA14}" type="presParOf" srcId="{59A11520-4740-4A6D-AD7A-58CFBF9BFDD1}" destId="{0EF059F1-575D-410A-8D03-0DBFE3317DA8}" srcOrd="1" destOrd="0" presId="urn:microsoft.com/office/officeart/2009/3/layout/StepUpProcess"/>
    <dgm:cxn modelId="{DC546C11-76F6-4BAE-AED9-7A6A18D9D79E}" type="presParOf" srcId="{59A11520-4740-4A6D-AD7A-58CFBF9BFDD1}" destId="{1DA8E1DE-3926-44C2-90B4-5AB1C1783BC8}" srcOrd="2" destOrd="0" presId="urn:microsoft.com/office/officeart/2009/3/layout/StepUpProcess"/>
    <dgm:cxn modelId="{01B678AD-B11F-4B06-A195-C76F6DA7128E}" type="presParOf" srcId="{C902E941-46A2-456D-8499-9425A6197E3A}" destId="{FB2EEFA0-0D4B-4AA1-BC11-58F1DCC349B7}" srcOrd="11" destOrd="0" presId="urn:microsoft.com/office/officeart/2009/3/layout/StepUpProcess"/>
    <dgm:cxn modelId="{D956594C-6632-41F6-BAB1-4A0366B39B1B}" type="presParOf" srcId="{FB2EEFA0-0D4B-4AA1-BC11-58F1DCC349B7}" destId="{F60B40C6-6BD6-4516-8030-B9E0F7249259}" srcOrd="0" destOrd="0" presId="urn:microsoft.com/office/officeart/2009/3/layout/StepUpProcess"/>
    <dgm:cxn modelId="{ABD8CAC4-84CE-4D72-8B00-9E0828A965AA}" type="presParOf" srcId="{C902E941-46A2-456D-8499-9425A6197E3A}" destId="{C0B54BC7-4346-4BF0-A2D5-D94C7BA526E3}" srcOrd="12" destOrd="0" presId="urn:microsoft.com/office/officeart/2009/3/layout/StepUpProcess"/>
    <dgm:cxn modelId="{99333590-9337-429D-A563-FF361DC84A2C}" type="presParOf" srcId="{C0B54BC7-4346-4BF0-A2D5-D94C7BA526E3}" destId="{F4B5A9EF-0BF0-4E1D-A631-7BC84310E7E2}" srcOrd="0" destOrd="0" presId="urn:microsoft.com/office/officeart/2009/3/layout/StepUpProcess"/>
    <dgm:cxn modelId="{DCB0F4C4-B663-428E-AC2B-D35C97AA57AF}" type="presParOf" srcId="{C0B54BC7-4346-4BF0-A2D5-D94C7BA526E3}" destId="{980BE3C6-89D8-4449-BBD1-2B430D208B8B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4AAFE4E-7BEA-4428-85DA-500BF64805AD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E58B353-923B-4C8B-9EF0-7D3931EAF010}">
      <dgm:prSet phldrT="[Texto]" custT="1"/>
      <dgm:spPr>
        <a:solidFill>
          <a:srgbClr val="C4433E"/>
        </a:solidFill>
      </dgm:spPr>
      <dgm:t>
        <a:bodyPr/>
        <a:lstStyle/>
        <a:p>
          <a:r>
            <a:rPr lang="es-ES" sz="1200" b="0" dirty="0">
              <a:latin typeface="Ubuntu" panose="020B0504030602030204" pitchFamily="34" charset="0"/>
            </a:rPr>
            <a:t>Formula de Liquidación</a:t>
          </a:r>
        </a:p>
      </dgm:t>
    </dgm:pt>
    <dgm:pt modelId="{BBED2AF6-FA70-44FB-AD7A-348C0FBC6FD3}" type="parTrans" cxnId="{0CA93E1E-E613-42FD-84EF-EFEC18DC6C43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187E8F07-78E9-4077-AC57-DBB52E20C807}" type="sibTrans" cxnId="{0CA93E1E-E613-42FD-84EF-EFEC18DC6C43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DE3D8F33-ED18-472F-9610-243F4E33E781}">
      <dgm:prSet phldrT="[Texto]" custT="1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pPr marL="176213" lvl="1" indent="-87313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Autorización para incluir formula matemática para determinar prestaciones reciprocas en casos de terminación anticipada por mutuo acuerdo o en forma unilateral </a:t>
          </a:r>
        </a:p>
      </dgm:t>
    </dgm:pt>
    <dgm:pt modelId="{A487F81F-6309-43B1-B3A0-74A55E9B9011}" type="parTrans" cxnId="{ED19DE99-D3ED-464F-9E0E-9272828212F7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26BCB060-0BC6-4946-A664-FDBCFDB09A48}" type="sibTrans" cxnId="{ED19DE99-D3ED-464F-9E0E-9272828212F7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E11AC5A7-A62E-4A62-9EB9-34D059436235}">
      <dgm:prSet phldrT="[Texto]" custT="1"/>
      <dgm:spPr>
        <a:solidFill>
          <a:srgbClr val="C4433E"/>
        </a:solidFill>
      </dgm:spPr>
      <dgm:t>
        <a:bodyPr/>
        <a:lstStyle/>
        <a:p>
          <a:r>
            <a:rPr lang="es-ES" sz="1200" b="0" dirty="0">
              <a:latin typeface="Ubuntu" panose="020B0504030602030204" pitchFamily="34" charset="0"/>
            </a:rPr>
            <a:t>Nulidad Absoluta</a:t>
          </a:r>
          <a:r>
            <a:rPr lang="es-ES" sz="1600" b="0" dirty="0">
              <a:latin typeface="Ubuntu" panose="020B0504030602030204" pitchFamily="34" charset="0"/>
            </a:rPr>
            <a:t>		</a:t>
          </a:r>
        </a:p>
      </dgm:t>
    </dgm:pt>
    <dgm:pt modelId="{18D3DB60-990A-46E5-8889-E6C14BD0A32F}" type="parTrans" cxnId="{6694190B-C085-4CB7-8155-459D5F70E096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234141D1-EF99-4D1C-8299-A26006F61F9E}" type="sibTrans" cxnId="{6694190B-C085-4CB7-8155-459D5F70E096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7EDC75C8-1BF4-4D77-9E86-AEC2972DD7F2}">
      <dgm:prSet phldrT="[Texto]" custT="1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pPr marL="176213" lvl="1" indent="-87313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Para contratos APP posteriores a la Ley 1508, 2012, en caso de declaración judicial de nulidad o cuando una autoridad administrativa o judicial o la misma entidad contratante ordene su terminación originada en una causal de nulidad absoluta, aplicará el artículo 48 de la Ley 80 de 1993. </a:t>
          </a:r>
        </a:p>
      </dgm:t>
    </dgm:pt>
    <dgm:pt modelId="{C405A782-E415-4108-B572-199E11DEFECB}" type="parTrans" cxnId="{FB054FCF-A7C2-4C49-B06D-6447EDAD3394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46776AA4-61E5-46AA-B76F-419D3421A9E5}" type="sibTrans" cxnId="{FB054FCF-A7C2-4C49-B06D-6447EDAD3394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5C7F9292-75C2-40C1-A700-5B34B9231121}">
      <dgm:prSet phldrT="[Texto]" custT="1"/>
      <dgm:spPr>
        <a:solidFill>
          <a:srgbClr val="C4433E"/>
        </a:solidFill>
      </dgm:spPr>
      <dgm:t>
        <a:bodyPr/>
        <a:lstStyle/>
        <a:p>
          <a:pPr algn="ctr"/>
          <a:r>
            <a:rPr lang="es-ES" sz="1200" b="0" dirty="0">
              <a:latin typeface="Ubuntu" panose="020B0504030602030204" pitchFamily="34" charset="0"/>
            </a:rPr>
            <a:t>El Artículo 48, Ley 80</a:t>
          </a:r>
          <a:r>
            <a:rPr lang="es-ES" sz="2200" b="0" dirty="0">
              <a:latin typeface="Ubuntu" panose="020B0504030602030204" pitchFamily="34" charset="0"/>
            </a:rPr>
            <a:t>	</a:t>
          </a:r>
        </a:p>
      </dgm:t>
    </dgm:pt>
    <dgm:pt modelId="{11A16EBB-DD08-4F3A-9CAE-5BF11DB381E1}" type="parTrans" cxnId="{9E5658C8-D425-4406-8B94-42EA4543E4BD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F3960D82-25E0-4800-A44F-216AF5806320}" type="sibTrans" cxnId="{9E5658C8-D425-4406-8B94-42EA4543E4BD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D0806766-60AB-4922-B58A-3D23EC0E285B}">
      <dgm:prSet phldrT="[Texto]" custT="1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pPr marL="176213" lvl="1" indent="-87313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La declaración de nulidad de un contrato de ejecución sucesiva no impedirá el reconocimiento y pago de las prestaciones ejecutadas hasta el momento de la declaratoria. Habrá lugar al reconocimiento y pago de las prestaciones ejecutadas del contrato nulo por objeto o causa ilícita, </a:t>
          </a:r>
          <a:r>
            <a:rPr lang="es-ES" sz="1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cuando se probare que la entidad estatal se ha beneficiado </a:t>
          </a: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y únicamente hasta el monto del beneficio que ésta hubiere obtenido. Se entenderá que la entidad estatal se ha beneficiado en cuanto las prestaciones cumplidas le </a:t>
          </a:r>
          <a:r>
            <a:rPr lang="es-ES" sz="1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hubieren servido para satisfacer un interés público. </a:t>
          </a:r>
        </a:p>
      </dgm:t>
    </dgm:pt>
    <dgm:pt modelId="{64A460A6-EE20-4C87-97F9-B74E5A6D000A}" type="parTrans" cxnId="{60887500-2E86-41AD-ADC9-793C1EADF9CA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6D7DF7EB-CFFF-4D30-A023-45F3837ADED0}" type="sibTrans" cxnId="{60887500-2E86-41AD-ADC9-793C1EADF9CA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EB2E0383-29C5-450B-AEF4-8FB3359BAFD5}">
      <dgm:prSet phldrT="[Texto]" custT="1"/>
      <dgm:spPr>
        <a:solidFill>
          <a:srgbClr val="C4433E"/>
        </a:solidFill>
      </dgm:spPr>
      <dgm:t>
        <a:bodyPr/>
        <a:lstStyle/>
        <a:p>
          <a:r>
            <a:rPr lang="es-ES" sz="1200" b="0" dirty="0">
              <a:latin typeface="Ubuntu" panose="020B0504030602030204" pitchFamily="34" charset="0"/>
            </a:rPr>
            <a:t>Liquidación</a:t>
          </a:r>
          <a:r>
            <a:rPr lang="es-ES" sz="1600" b="0" dirty="0">
              <a:latin typeface="Ubuntu" panose="020B0504030602030204" pitchFamily="34" charset="0"/>
            </a:rPr>
            <a:t> </a:t>
          </a:r>
        </a:p>
      </dgm:t>
    </dgm:pt>
    <dgm:pt modelId="{DC47DA1C-3998-4BB8-B528-0CA0D19E64D6}" type="parTrans" cxnId="{CDFE642F-9C76-44E8-BCD9-4C4201430E6C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70628E63-397D-4199-A5DD-6FDB66357C91}" type="sibTrans" cxnId="{CDFE642F-9C76-44E8-BCD9-4C4201430E6C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BB0B1CA2-6B8A-4D83-BB8D-3343CB6A1D4E}">
      <dgm:prSet phldrT="[Texto]" custT="1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pPr marL="176213" lvl="1" indent="-87313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 Reconocimiento de las prestaciones ejecutadas que se probare hayan beneficiado a la entidad estatal y únicamente hasta el monto del beneficio que ésta hubiere obtenido, considerando los valores de las inversiones y gastos ejecutados por el contratista, total o parcialmente, necesarios y asociados al desarrollo del objeto del contrato, indexados a pesos del momento de la liquidación, así como </a:t>
          </a:r>
          <a:r>
            <a:rPr lang="es-ES" sz="1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el componente no inflacionario de los intereses causados.</a:t>
          </a: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 </a:t>
          </a:r>
        </a:p>
      </dgm:t>
    </dgm:pt>
    <dgm:pt modelId="{00AA9F3D-5773-47A5-B0C1-5D1B4A31D8B9}" type="parTrans" cxnId="{66971C43-5DB9-451A-A7CC-C6CCB47AADF5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B80AE244-D108-4D91-ACDA-823F89773A2B}" type="sibTrans" cxnId="{66971C43-5DB9-451A-A7CC-C6CCB47AADF5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B9F49541-0DF0-437B-8FFA-37B96FD949E3}">
      <dgm:prSet phldrT="[Texto]" custT="1"/>
      <dgm:spPr>
        <a:solidFill>
          <a:srgbClr val="C4433E"/>
        </a:solidFill>
      </dgm:spPr>
      <dgm:t>
        <a:bodyPr/>
        <a:lstStyle/>
        <a:p>
          <a:r>
            <a:rPr lang="es-ES" sz="1200" b="0" dirty="0">
              <a:latin typeface="Ubuntu" panose="020B0504030602030204" pitchFamily="34" charset="0"/>
            </a:rPr>
            <a:t>Exclusiones en la Liquidación</a:t>
          </a:r>
          <a:r>
            <a:rPr lang="es-ES" sz="1600" b="0" dirty="0">
              <a:latin typeface="Ubuntu" panose="020B0504030602030204" pitchFamily="34" charset="0"/>
            </a:rPr>
            <a:t> </a:t>
          </a:r>
        </a:p>
      </dgm:t>
    </dgm:pt>
    <dgm:pt modelId="{097C5120-55D1-4D62-AE72-52212D4BECE5}" type="parTrans" cxnId="{2D677A46-B7EB-47C3-B036-85C249C3C8B2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C9B231C3-D8E3-4B5E-889C-83E455541044}" type="sibTrans" cxnId="{2D677A46-B7EB-47C3-B036-85C249C3C8B2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770B5967-5FD1-4266-99EA-76563322F24F}">
      <dgm:prSet phldrT="[Texto]" custT="1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pPr marL="176213" lvl="1" indent="-87313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 Remuneración y pagos recibidos por el contratista, así como las sumas a favor de la entidad contratante.  Estos valores deben indexarse a pesos al momento de la liquidación.  Los valores a ser reconocidos deben ser </a:t>
          </a:r>
          <a:r>
            <a:rPr lang="es-ES" sz="1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validados por la interventoría, un auxiliar de la justicia o un tercero experto</a:t>
          </a: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.</a:t>
          </a:r>
        </a:p>
      </dgm:t>
    </dgm:pt>
    <dgm:pt modelId="{CD5133ED-EDDD-4B4D-9231-F29D1BB060AF}" type="parTrans" cxnId="{041356BA-C100-41B1-9B0B-F220C93A7C65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7DB54F83-046E-48C9-892B-A0E0615FF375}" type="sibTrans" cxnId="{041356BA-C100-41B1-9B0B-F220C93A7C65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91E08F12-639C-4C78-A16B-7F5A23840BA5}">
      <dgm:prSet phldrT="[Texto]" custT="1"/>
      <dgm:spPr>
        <a:solidFill>
          <a:srgbClr val="C4433E"/>
        </a:solidFill>
      </dgm:spPr>
      <dgm:t>
        <a:bodyPr/>
        <a:lstStyle/>
        <a:p>
          <a:r>
            <a:rPr lang="es-ES" sz="1200" b="0" dirty="0">
              <a:latin typeface="Ubuntu" panose="020B0504030602030204" pitchFamily="34" charset="0"/>
            </a:rPr>
            <a:t>La Buena Fe</a:t>
          </a:r>
        </a:p>
      </dgm:t>
    </dgm:pt>
    <dgm:pt modelId="{9CC4893E-C70C-4BFC-8FB4-4225DF067082}" type="parTrans" cxnId="{CB6D4BBB-E17D-4B3B-A340-9A0F14904906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295B20F6-F141-4FAE-B508-A3E3BEB84180}" type="sibTrans" cxnId="{CB6D4BBB-E17D-4B3B-A340-9A0F14904906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FBC175A3-C542-4BAA-86A3-F299D1BA1475}">
      <dgm:prSet phldrT="[Texto]" custT="1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pPr marL="176213" lvl="1" indent="-87313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En ausencia de buena fe del contratista y de una </a:t>
          </a:r>
          <a:r>
            <a:rPr lang="es-ES" sz="1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cláusula penal especifica</a:t>
          </a: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, el contratista deberá pagar el equivalente al </a:t>
          </a:r>
          <a:r>
            <a:rPr lang="es-ES" sz="1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5% del valor del contrato</a:t>
          </a:r>
        </a:p>
      </dgm:t>
    </dgm:pt>
    <dgm:pt modelId="{14507B93-665D-46FB-8EFF-EEF4658F5D23}" type="parTrans" cxnId="{20E8D088-CE36-4CF0-8069-E58ACB51D8FD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D52D1F60-01E9-456D-BFFF-AC05C2700FA5}" type="sibTrans" cxnId="{20E8D088-CE36-4CF0-8069-E58ACB51D8FD}">
      <dgm:prSet/>
      <dgm:spPr/>
      <dgm:t>
        <a:bodyPr/>
        <a:lstStyle/>
        <a:p>
          <a:endParaRPr lang="es-ES">
            <a:latin typeface="Ubuntu" panose="020B0504030602030204" pitchFamily="34" charset="0"/>
          </a:endParaRPr>
        </a:p>
      </dgm:t>
    </dgm:pt>
    <dgm:pt modelId="{C47142F8-4956-4EBB-A16F-4039193335CE}">
      <dgm:prSet phldrT="[Texto]" custT="1"/>
      <dgm:spPr>
        <a:solidFill>
          <a:prstClr val="white">
            <a:lumMod val="95000"/>
            <a:alpha val="90000"/>
          </a:prst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247650" tIns="123825" rIns="247650" bIns="123825" numCol="1" spcCol="1270" anchor="ctr" anchorCtr="0"/>
        <a:lstStyle/>
        <a:p>
          <a:pPr marL="176213" lvl="1" indent="-87313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Con los saldos disponibles a favor de la entidad contratante en las cuentas y subcuentas del respectivo PA</a:t>
          </a:r>
        </a:p>
      </dgm:t>
    </dgm:pt>
    <dgm:pt modelId="{861BE29B-F435-4E97-BB33-DB84092878EA}" type="parTrans" cxnId="{EF9CF941-394E-4E53-BD3A-F89C5BCEA4FF}">
      <dgm:prSet/>
      <dgm:spPr/>
      <dgm:t>
        <a:bodyPr/>
        <a:lstStyle/>
        <a:p>
          <a:endParaRPr lang="es-ES"/>
        </a:p>
      </dgm:t>
    </dgm:pt>
    <dgm:pt modelId="{4EF59106-ECFA-4FE3-AEE7-DA95139984C8}" type="sibTrans" cxnId="{EF9CF941-394E-4E53-BD3A-F89C5BCEA4FF}">
      <dgm:prSet/>
      <dgm:spPr/>
      <dgm:t>
        <a:bodyPr/>
        <a:lstStyle/>
        <a:p>
          <a:endParaRPr lang="es-ES"/>
        </a:p>
      </dgm:t>
    </dgm:pt>
    <dgm:pt modelId="{08AD3CEB-E1F2-4161-9F52-ACD311EAFF9D}">
      <dgm:prSet phldrT="[Texto]" custT="1"/>
      <dgm:spPr>
        <a:solidFill>
          <a:srgbClr val="C4433E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45720" tIns="22860" rIns="45720" bIns="22860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200" b="0" kern="1200" dirty="0">
              <a:solidFill>
                <a:prstClr val="white"/>
              </a:solidFill>
              <a:latin typeface="Ubuntu" panose="020B0504030602030204" pitchFamily="34" charset="0"/>
              <a:ea typeface="+mn-ea"/>
              <a:cs typeface="+mn-cs"/>
            </a:rPr>
            <a:t>Forma de Pago</a:t>
          </a:r>
        </a:p>
      </dgm:t>
    </dgm:pt>
    <dgm:pt modelId="{52F513B9-C6C0-4227-8E74-304473323528}" type="parTrans" cxnId="{067C99BF-3633-4120-AF60-DBDD14C71DF0}">
      <dgm:prSet/>
      <dgm:spPr/>
      <dgm:t>
        <a:bodyPr/>
        <a:lstStyle/>
        <a:p>
          <a:endParaRPr lang="es-ES"/>
        </a:p>
      </dgm:t>
    </dgm:pt>
    <dgm:pt modelId="{41070B52-D7B9-4DDA-A0BB-46D8879D2A9E}" type="sibTrans" cxnId="{067C99BF-3633-4120-AF60-DBDD14C71DF0}">
      <dgm:prSet/>
      <dgm:spPr/>
      <dgm:t>
        <a:bodyPr/>
        <a:lstStyle/>
        <a:p>
          <a:endParaRPr lang="es-ES"/>
        </a:p>
      </dgm:t>
    </dgm:pt>
    <dgm:pt modelId="{6624922E-DAA8-49D9-A570-909193878119}">
      <dgm:prSet phldrT="[Texto]" custT="1"/>
      <dgm:spPr>
        <a:solidFill>
          <a:prstClr val="white">
            <a:lumMod val="95000"/>
            <a:alpha val="90000"/>
          </a:prst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247650" tIns="123825" rIns="247650" bIns="123825" numCol="1" spcCol="1270" anchor="ctr" anchorCtr="0"/>
        <a:lstStyle/>
        <a:p>
          <a:pPr marL="176213" lvl="1" indent="-87313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La suma restante deberá ser consignada por la entidad hasta en 5 pagos anuales, según disponibilidad presupuestal, contados desde el día hábil siguiente a la fecha en que se suscriba el acta de liquidación. Los pagos diferidos podrán tener reconocimiento del interés que reglamente el Gobierno Nacional. </a:t>
          </a:r>
        </a:p>
      </dgm:t>
    </dgm:pt>
    <dgm:pt modelId="{06652382-4EE8-41F9-BDED-AC2C9E4B39BD}" type="parTrans" cxnId="{B3BE8F6C-C884-409E-85BD-EA9E70C4129D}">
      <dgm:prSet/>
      <dgm:spPr/>
      <dgm:t>
        <a:bodyPr/>
        <a:lstStyle/>
        <a:p>
          <a:endParaRPr lang="es-ES"/>
        </a:p>
      </dgm:t>
    </dgm:pt>
    <dgm:pt modelId="{BA32B470-5087-41A0-93AF-552A7B5B13D7}" type="sibTrans" cxnId="{B3BE8F6C-C884-409E-85BD-EA9E70C4129D}">
      <dgm:prSet/>
      <dgm:spPr/>
      <dgm:t>
        <a:bodyPr/>
        <a:lstStyle/>
        <a:p>
          <a:endParaRPr lang="es-ES"/>
        </a:p>
      </dgm:t>
    </dgm:pt>
    <dgm:pt modelId="{BB6289A3-60B2-467D-B9E8-93870971EDB9}" type="pres">
      <dgm:prSet presAssocID="{F4AAFE4E-7BEA-4428-85DA-500BF64805AD}" presName="Name0" presStyleCnt="0">
        <dgm:presLayoutVars>
          <dgm:dir/>
          <dgm:animLvl val="lvl"/>
          <dgm:resizeHandles val="exact"/>
        </dgm:presLayoutVars>
      </dgm:prSet>
      <dgm:spPr/>
    </dgm:pt>
    <dgm:pt modelId="{0B514FF5-6CB7-4FCD-9739-D682B384D6D4}" type="pres">
      <dgm:prSet presAssocID="{BE58B353-923B-4C8B-9EF0-7D3931EAF010}" presName="linNode" presStyleCnt="0"/>
      <dgm:spPr/>
    </dgm:pt>
    <dgm:pt modelId="{0775A81A-677B-4B82-8F11-E6376B1DB75A}" type="pres">
      <dgm:prSet presAssocID="{BE58B353-923B-4C8B-9EF0-7D3931EAF010}" presName="parentText" presStyleLbl="node1" presStyleIdx="0" presStyleCnt="7" custScaleX="75132" custScaleY="71546">
        <dgm:presLayoutVars>
          <dgm:chMax val="1"/>
          <dgm:bulletEnabled val="1"/>
        </dgm:presLayoutVars>
      </dgm:prSet>
      <dgm:spPr/>
    </dgm:pt>
    <dgm:pt modelId="{C169CB9B-13B0-49E8-BD04-180466D26B70}" type="pres">
      <dgm:prSet presAssocID="{BE58B353-923B-4C8B-9EF0-7D3931EAF010}" presName="descendantText" presStyleLbl="alignAccFollowNode1" presStyleIdx="0" presStyleCnt="7" custScaleX="163203">
        <dgm:presLayoutVars>
          <dgm:bulletEnabled val="1"/>
        </dgm:presLayoutVars>
      </dgm:prSet>
      <dgm:spPr/>
    </dgm:pt>
    <dgm:pt modelId="{82F4C0BB-13C1-4078-BB33-DB8BCF22321C}" type="pres">
      <dgm:prSet presAssocID="{187E8F07-78E9-4077-AC57-DBB52E20C807}" presName="sp" presStyleCnt="0"/>
      <dgm:spPr/>
    </dgm:pt>
    <dgm:pt modelId="{CF2FF367-B244-437F-9B30-E5F9BDCEBDC9}" type="pres">
      <dgm:prSet presAssocID="{E11AC5A7-A62E-4A62-9EB9-34D059436235}" presName="linNode" presStyleCnt="0"/>
      <dgm:spPr/>
    </dgm:pt>
    <dgm:pt modelId="{02A279EF-A6D7-4A78-AF6C-0A03ECE1C513}" type="pres">
      <dgm:prSet presAssocID="{E11AC5A7-A62E-4A62-9EB9-34D059436235}" presName="parentText" presStyleLbl="node1" presStyleIdx="1" presStyleCnt="7" custScaleX="75132" custScaleY="75261">
        <dgm:presLayoutVars>
          <dgm:chMax val="1"/>
          <dgm:bulletEnabled val="1"/>
        </dgm:presLayoutVars>
      </dgm:prSet>
      <dgm:spPr/>
    </dgm:pt>
    <dgm:pt modelId="{531D1E26-3011-4C83-975A-60630C1CA732}" type="pres">
      <dgm:prSet presAssocID="{E11AC5A7-A62E-4A62-9EB9-34D059436235}" presName="descendantText" presStyleLbl="alignAccFollowNode1" presStyleIdx="1" presStyleCnt="7" custScaleX="163203">
        <dgm:presLayoutVars>
          <dgm:bulletEnabled val="1"/>
        </dgm:presLayoutVars>
      </dgm:prSet>
      <dgm:spPr/>
    </dgm:pt>
    <dgm:pt modelId="{CCEA9321-2B5E-412B-B978-FDE221E4A5D7}" type="pres">
      <dgm:prSet presAssocID="{234141D1-EF99-4D1C-8299-A26006F61F9E}" presName="sp" presStyleCnt="0"/>
      <dgm:spPr/>
    </dgm:pt>
    <dgm:pt modelId="{B7DECE94-6687-4600-9F77-C1C012771A37}" type="pres">
      <dgm:prSet presAssocID="{5C7F9292-75C2-40C1-A700-5B34B9231121}" presName="linNode" presStyleCnt="0"/>
      <dgm:spPr/>
    </dgm:pt>
    <dgm:pt modelId="{3C8510AA-B3BA-4DF0-A539-2FBCCB201758}" type="pres">
      <dgm:prSet presAssocID="{5C7F9292-75C2-40C1-A700-5B34B9231121}" presName="parentText" presStyleLbl="node1" presStyleIdx="2" presStyleCnt="7" custScaleX="75132">
        <dgm:presLayoutVars>
          <dgm:chMax val="1"/>
          <dgm:bulletEnabled val="1"/>
        </dgm:presLayoutVars>
      </dgm:prSet>
      <dgm:spPr/>
    </dgm:pt>
    <dgm:pt modelId="{BC783C9A-A0FA-4E83-8478-92BC6E436603}" type="pres">
      <dgm:prSet presAssocID="{5C7F9292-75C2-40C1-A700-5B34B9231121}" presName="descendantText" presStyleLbl="alignAccFollowNode1" presStyleIdx="2" presStyleCnt="7" custScaleX="163203">
        <dgm:presLayoutVars>
          <dgm:bulletEnabled val="1"/>
        </dgm:presLayoutVars>
      </dgm:prSet>
      <dgm:spPr/>
    </dgm:pt>
    <dgm:pt modelId="{001C65FF-F8F0-4FE9-A0A4-21DE58EDC523}" type="pres">
      <dgm:prSet presAssocID="{F3960D82-25E0-4800-A44F-216AF5806320}" presName="sp" presStyleCnt="0"/>
      <dgm:spPr/>
    </dgm:pt>
    <dgm:pt modelId="{FBCEE31A-BF6A-4BD3-9594-C0182C049B7C}" type="pres">
      <dgm:prSet presAssocID="{EB2E0383-29C5-450B-AEF4-8FB3359BAFD5}" presName="linNode" presStyleCnt="0"/>
      <dgm:spPr/>
    </dgm:pt>
    <dgm:pt modelId="{BF27FE9F-93DE-4C0A-B596-73C6B71C2D69}" type="pres">
      <dgm:prSet presAssocID="{EB2E0383-29C5-450B-AEF4-8FB3359BAFD5}" presName="parentText" presStyleLbl="node1" presStyleIdx="3" presStyleCnt="7" custScaleX="75132">
        <dgm:presLayoutVars>
          <dgm:chMax val="1"/>
          <dgm:bulletEnabled val="1"/>
        </dgm:presLayoutVars>
      </dgm:prSet>
      <dgm:spPr/>
    </dgm:pt>
    <dgm:pt modelId="{8A14F5DF-B57F-49DB-9CB5-50D61E747335}" type="pres">
      <dgm:prSet presAssocID="{EB2E0383-29C5-450B-AEF4-8FB3359BAFD5}" presName="descendantText" presStyleLbl="alignAccFollowNode1" presStyleIdx="3" presStyleCnt="7" custScaleX="163203">
        <dgm:presLayoutVars>
          <dgm:bulletEnabled val="1"/>
        </dgm:presLayoutVars>
      </dgm:prSet>
      <dgm:spPr/>
    </dgm:pt>
    <dgm:pt modelId="{98826895-7DC7-46A3-9801-FC340C6F51BB}" type="pres">
      <dgm:prSet presAssocID="{70628E63-397D-4199-A5DD-6FDB66357C91}" presName="sp" presStyleCnt="0"/>
      <dgm:spPr/>
    </dgm:pt>
    <dgm:pt modelId="{00201BCF-B933-4169-A1BE-37F10A204BEC}" type="pres">
      <dgm:prSet presAssocID="{B9F49541-0DF0-437B-8FFA-37B96FD949E3}" presName="linNode" presStyleCnt="0"/>
      <dgm:spPr/>
    </dgm:pt>
    <dgm:pt modelId="{EC2E65AD-84EA-441D-AB3A-DDE79E89F659}" type="pres">
      <dgm:prSet presAssocID="{B9F49541-0DF0-437B-8FFA-37B96FD949E3}" presName="parentText" presStyleLbl="node1" presStyleIdx="4" presStyleCnt="7" custScaleX="75132" custScaleY="76352">
        <dgm:presLayoutVars>
          <dgm:chMax val="1"/>
          <dgm:bulletEnabled val="1"/>
        </dgm:presLayoutVars>
      </dgm:prSet>
      <dgm:spPr/>
    </dgm:pt>
    <dgm:pt modelId="{01D74DC7-5BCD-4345-B723-62FF2A55EBAB}" type="pres">
      <dgm:prSet presAssocID="{B9F49541-0DF0-437B-8FFA-37B96FD949E3}" presName="descendantText" presStyleLbl="alignAccFollowNode1" presStyleIdx="4" presStyleCnt="7" custScaleX="163203">
        <dgm:presLayoutVars>
          <dgm:bulletEnabled val="1"/>
        </dgm:presLayoutVars>
      </dgm:prSet>
      <dgm:spPr/>
    </dgm:pt>
    <dgm:pt modelId="{F56267A7-A64C-4866-B834-14F84FD0A104}" type="pres">
      <dgm:prSet presAssocID="{C9B231C3-D8E3-4B5E-889C-83E455541044}" presName="sp" presStyleCnt="0"/>
      <dgm:spPr/>
    </dgm:pt>
    <dgm:pt modelId="{008EF307-0134-4054-9597-E651CDC1B69A}" type="pres">
      <dgm:prSet presAssocID="{91E08F12-639C-4C78-A16B-7F5A23840BA5}" presName="linNode" presStyleCnt="0"/>
      <dgm:spPr/>
    </dgm:pt>
    <dgm:pt modelId="{367E0A80-6C97-4CA1-9605-C9FB6257315A}" type="pres">
      <dgm:prSet presAssocID="{91E08F12-639C-4C78-A16B-7F5A23840BA5}" presName="parentText" presStyleLbl="node1" presStyleIdx="5" presStyleCnt="7" custScaleX="75132" custScaleY="64537">
        <dgm:presLayoutVars>
          <dgm:chMax val="1"/>
          <dgm:bulletEnabled val="1"/>
        </dgm:presLayoutVars>
      </dgm:prSet>
      <dgm:spPr/>
    </dgm:pt>
    <dgm:pt modelId="{F48CFF3E-17FA-4534-8111-72974639B4A4}" type="pres">
      <dgm:prSet presAssocID="{91E08F12-639C-4C78-A16B-7F5A23840BA5}" presName="descendantText" presStyleLbl="alignAccFollowNode1" presStyleIdx="5" presStyleCnt="7" custScaleX="163203">
        <dgm:presLayoutVars>
          <dgm:bulletEnabled val="1"/>
        </dgm:presLayoutVars>
      </dgm:prSet>
      <dgm:spPr/>
    </dgm:pt>
    <dgm:pt modelId="{B6DE469C-7BB3-47C0-A098-C7E70ADCF106}" type="pres">
      <dgm:prSet presAssocID="{295B20F6-F141-4FAE-B508-A3E3BEB84180}" presName="sp" presStyleCnt="0"/>
      <dgm:spPr/>
    </dgm:pt>
    <dgm:pt modelId="{DC60E77C-C5CB-4485-B7EC-EC00B10C8A7C}" type="pres">
      <dgm:prSet presAssocID="{08AD3CEB-E1F2-4161-9F52-ACD311EAFF9D}" presName="linNode" presStyleCnt="0"/>
      <dgm:spPr/>
    </dgm:pt>
    <dgm:pt modelId="{2A40FFCB-757B-469B-B8BB-9FF1599A8563}" type="pres">
      <dgm:prSet presAssocID="{08AD3CEB-E1F2-4161-9F52-ACD311EAFF9D}" presName="parentText" presStyleLbl="node1" presStyleIdx="6" presStyleCnt="7" custScaleX="55791" custScaleY="70375">
        <dgm:presLayoutVars>
          <dgm:chMax val="1"/>
          <dgm:bulletEnabled val="1"/>
        </dgm:presLayoutVars>
      </dgm:prSet>
      <dgm:spPr>
        <a:xfrm>
          <a:off x="4967" y="4167789"/>
          <a:ext cx="3855766" cy="757670"/>
        </a:xfrm>
        <a:prstGeom prst="roundRect">
          <a:avLst/>
        </a:prstGeom>
      </dgm:spPr>
    </dgm:pt>
    <dgm:pt modelId="{99A616D0-9DA2-49CD-98C7-A540E3F36F07}" type="pres">
      <dgm:prSet presAssocID="{08AD3CEB-E1F2-4161-9F52-ACD311EAFF9D}" presName="descendantText" presStyleLbl="alignAccFollowNode1" presStyleIdx="6" presStyleCnt="7" custScaleX="103098" custScaleY="97183">
        <dgm:presLayoutVars>
          <dgm:bulletEnabled val="1"/>
        </dgm:presLayoutVars>
      </dgm:prSet>
      <dgm:spPr>
        <a:xfrm rot="5400000">
          <a:off x="5411291" y="1050483"/>
          <a:ext cx="625378" cy="7124573"/>
        </a:xfrm>
        <a:prstGeom prst="round2SameRect">
          <a:avLst/>
        </a:prstGeom>
      </dgm:spPr>
    </dgm:pt>
  </dgm:ptLst>
  <dgm:cxnLst>
    <dgm:cxn modelId="{60887500-2E86-41AD-ADC9-793C1EADF9CA}" srcId="{5C7F9292-75C2-40C1-A700-5B34B9231121}" destId="{D0806766-60AB-4922-B58A-3D23EC0E285B}" srcOrd="0" destOrd="0" parTransId="{64A460A6-EE20-4C87-97F9-B74E5A6D000A}" sibTransId="{6D7DF7EB-CFFF-4D30-A023-45F3837ADED0}"/>
    <dgm:cxn modelId="{EAC86C06-CC64-4644-A4EA-06F16540E3D5}" type="presOf" srcId="{F4AAFE4E-7BEA-4428-85DA-500BF64805AD}" destId="{BB6289A3-60B2-467D-B9E8-93870971EDB9}" srcOrd="0" destOrd="0" presId="urn:microsoft.com/office/officeart/2005/8/layout/vList5"/>
    <dgm:cxn modelId="{1C8EB707-6DCC-4821-AE19-0EF121693415}" type="presOf" srcId="{BB0B1CA2-6B8A-4D83-BB8D-3343CB6A1D4E}" destId="{8A14F5DF-B57F-49DB-9CB5-50D61E747335}" srcOrd="0" destOrd="0" presId="urn:microsoft.com/office/officeart/2005/8/layout/vList5"/>
    <dgm:cxn modelId="{6694190B-C085-4CB7-8155-459D5F70E096}" srcId="{F4AAFE4E-7BEA-4428-85DA-500BF64805AD}" destId="{E11AC5A7-A62E-4A62-9EB9-34D059436235}" srcOrd="1" destOrd="0" parTransId="{18D3DB60-990A-46E5-8889-E6C14BD0A32F}" sibTransId="{234141D1-EF99-4D1C-8299-A26006F61F9E}"/>
    <dgm:cxn modelId="{0B6E6B0C-821F-4938-B791-E7D07E2A99F3}" type="presOf" srcId="{7EDC75C8-1BF4-4D77-9E86-AEC2972DD7F2}" destId="{531D1E26-3011-4C83-975A-60630C1CA732}" srcOrd="0" destOrd="0" presId="urn:microsoft.com/office/officeart/2005/8/layout/vList5"/>
    <dgm:cxn modelId="{0CA93E1E-E613-42FD-84EF-EFEC18DC6C43}" srcId="{F4AAFE4E-7BEA-4428-85DA-500BF64805AD}" destId="{BE58B353-923B-4C8B-9EF0-7D3931EAF010}" srcOrd="0" destOrd="0" parTransId="{BBED2AF6-FA70-44FB-AD7A-348C0FBC6FD3}" sibTransId="{187E8F07-78E9-4077-AC57-DBB52E20C807}"/>
    <dgm:cxn modelId="{CDFE642F-9C76-44E8-BCD9-4C4201430E6C}" srcId="{F4AAFE4E-7BEA-4428-85DA-500BF64805AD}" destId="{EB2E0383-29C5-450B-AEF4-8FB3359BAFD5}" srcOrd="3" destOrd="0" parTransId="{DC47DA1C-3998-4BB8-B528-0CA0D19E64D6}" sibTransId="{70628E63-397D-4199-A5DD-6FDB66357C91}"/>
    <dgm:cxn modelId="{DB916638-658A-46A7-9E4C-311F4B6CDC5E}" type="presOf" srcId="{FBC175A3-C542-4BAA-86A3-F299D1BA1475}" destId="{F48CFF3E-17FA-4534-8111-72974639B4A4}" srcOrd="0" destOrd="0" presId="urn:microsoft.com/office/officeart/2005/8/layout/vList5"/>
    <dgm:cxn modelId="{2134F841-2B86-46EA-A979-1674E99324BF}" type="presOf" srcId="{08AD3CEB-E1F2-4161-9F52-ACD311EAFF9D}" destId="{2A40FFCB-757B-469B-B8BB-9FF1599A8563}" srcOrd="0" destOrd="0" presId="urn:microsoft.com/office/officeart/2005/8/layout/vList5"/>
    <dgm:cxn modelId="{EF9CF941-394E-4E53-BD3A-F89C5BCEA4FF}" srcId="{08AD3CEB-E1F2-4161-9F52-ACD311EAFF9D}" destId="{C47142F8-4956-4EBB-A16F-4039193335CE}" srcOrd="0" destOrd="0" parTransId="{861BE29B-F435-4E97-BB33-DB84092878EA}" sibTransId="{4EF59106-ECFA-4FE3-AEE7-DA95139984C8}"/>
    <dgm:cxn modelId="{66971C43-5DB9-451A-A7CC-C6CCB47AADF5}" srcId="{EB2E0383-29C5-450B-AEF4-8FB3359BAFD5}" destId="{BB0B1CA2-6B8A-4D83-BB8D-3343CB6A1D4E}" srcOrd="0" destOrd="0" parTransId="{00AA9F3D-5773-47A5-B0C1-5D1B4A31D8B9}" sibTransId="{B80AE244-D108-4D91-ACDA-823F89773A2B}"/>
    <dgm:cxn modelId="{2D677A46-B7EB-47C3-B036-85C249C3C8B2}" srcId="{F4AAFE4E-7BEA-4428-85DA-500BF64805AD}" destId="{B9F49541-0DF0-437B-8FFA-37B96FD949E3}" srcOrd="4" destOrd="0" parTransId="{097C5120-55D1-4D62-AE72-52212D4BECE5}" sibTransId="{C9B231C3-D8E3-4B5E-889C-83E455541044}"/>
    <dgm:cxn modelId="{B3BE8F6C-C884-409E-85BD-EA9E70C4129D}" srcId="{08AD3CEB-E1F2-4161-9F52-ACD311EAFF9D}" destId="{6624922E-DAA8-49D9-A570-909193878119}" srcOrd="1" destOrd="0" parTransId="{06652382-4EE8-41F9-BDED-AC2C9E4B39BD}" sibTransId="{BA32B470-5087-41A0-93AF-552A7B5B13D7}"/>
    <dgm:cxn modelId="{DA6ABA6D-6CED-4C5D-9F1E-4358CF5582EF}" type="presOf" srcId="{770B5967-5FD1-4266-99EA-76563322F24F}" destId="{01D74DC7-5BCD-4345-B723-62FF2A55EBAB}" srcOrd="0" destOrd="0" presId="urn:microsoft.com/office/officeart/2005/8/layout/vList5"/>
    <dgm:cxn modelId="{69031470-83B7-4DFA-9111-81DBB24DF734}" type="presOf" srcId="{5C7F9292-75C2-40C1-A700-5B34B9231121}" destId="{3C8510AA-B3BA-4DF0-A539-2FBCCB201758}" srcOrd="0" destOrd="0" presId="urn:microsoft.com/office/officeart/2005/8/layout/vList5"/>
    <dgm:cxn modelId="{ED52B777-7CC5-4FBD-9801-1D74024C88AE}" type="presOf" srcId="{B9F49541-0DF0-437B-8FFA-37B96FD949E3}" destId="{EC2E65AD-84EA-441D-AB3A-DDE79E89F659}" srcOrd="0" destOrd="0" presId="urn:microsoft.com/office/officeart/2005/8/layout/vList5"/>
    <dgm:cxn modelId="{20E8D088-CE36-4CF0-8069-E58ACB51D8FD}" srcId="{91E08F12-639C-4C78-A16B-7F5A23840BA5}" destId="{FBC175A3-C542-4BAA-86A3-F299D1BA1475}" srcOrd="0" destOrd="0" parTransId="{14507B93-665D-46FB-8EFF-EEF4658F5D23}" sibTransId="{D52D1F60-01E9-456D-BFFF-AC05C2700FA5}"/>
    <dgm:cxn modelId="{5F8C7594-0724-46F7-B58C-77E958BDB0A0}" type="presOf" srcId="{E11AC5A7-A62E-4A62-9EB9-34D059436235}" destId="{02A279EF-A6D7-4A78-AF6C-0A03ECE1C513}" srcOrd="0" destOrd="0" presId="urn:microsoft.com/office/officeart/2005/8/layout/vList5"/>
    <dgm:cxn modelId="{ED19DE99-D3ED-464F-9E0E-9272828212F7}" srcId="{BE58B353-923B-4C8B-9EF0-7D3931EAF010}" destId="{DE3D8F33-ED18-472F-9610-243F4E33E781}" srcOrd="0" destOrd="0" parTransId="{A487F81F-6309-43B1-B3A0-74A55E9B9011}" sibTransId="{26BCB060-0BC6-4946-A664-FDBCFDB09A48}"/>
    <dgm:cxn modelId="{30803E9D-BB64-4329-8C9E-5D1BB3DBF378}" type="presOf" srcId="{EB2E0383-29C5-450B-AEF4-8FB3359BAFD5}" destId="{BF27FE9F-93DE-4C0A-B596-73C6B71C2D69}" srcOrd="0" destOrd="0" presId="urn:microsoft.com/office/officeart/2005/8/layout/vList5"/>
    <dgm:cxn modelId="{3761C2A1-B04F-47C7-9217-A7AC0D919179}" type="presOf" srcId="{C47142F8-4956-4EBB-A16F-4039193335CE}" destId="{99A616D0-9DA2-49CD-98C7-A540E3F36F07}" srcOrd="0" destOrd="0" presId="urn:microsoft.com/office/officeart/2005/8/layout/vList5"/>
    <dgm:cxn modelId="{985E08A8-5D6B-4C39-A466-CFB3C4127B75}" type="presOf" srcId="{BE58B353-923B-4C8B-9EF0-7D3931EAF010}" destId="{0775A81A-677B-4B82-8F11-E6376B1DB75A}" srcOrd="0" destOrd="0" presId="urn:microsoft.com/office/officeart/2005/8/layout/vList5"/>
    <dgm:cxn modelId="{D8E1F8AE-403A-4F17-A038-11BB165FCED5}" type="presOf" srcId="{D0806766-60AB-4922-B58A-3D23EC0E285B}" destId="{BC783C9A-A0FA-4E83-8478-92BC6E436603}" srcOrd="0" destOrd="0" presId="urn:microsoft.com/office/officeart/2005/8/layout/vList5"/>
    <dgm:cxn modelId="{041356BA-C100-41B1-9B0B-F220C93A7C65}" srcId="{B9F49541-0DF0-437B-8FFA-37B96FD949E3}" destId="{770B5967-5FD1-4266-99EA-76563322F24F}" srcOrd="0" destOrd="0" parTransId="{CD5133ED-EDDD-4B4D-9231-F29D1BB060AF}" sibTransId="{7DB54F83-046E-48C9-892B-A0E0615FF375}"/>
    <dgm:cxn modelId="{CB6D4BBB-E17D-4B3B-A340-9A0F14904906}" srcId="{F4AAFE4E-7BEA-4428-85DA-500BF64805AD}" destId="{91E08F12-639C-4C78-A16B-7F5A23840BA5}" srcOrd="5" destOrd="0" parTransId="{9CC4893E-C70C-4BFC-8FB4-4225DF067082}" sibTransId="{295B20F6-F141-4FAE-B508-A3E3BEB84180}"/>
    <dgm:cxn modelId="{067C99BF-3633-4120-AF60-DBDD14C71DF0}" srcId="{F4AAFE4E-7BEA-4428-85DA-500BF64805AD}" destId="{08AD3CEB-E1F2-4161-9F52-ACD311EAFF9D}" srcOrd="6" destOrd="0" parTransId="{52F513B9-C6C0-4227-8E74-304473323528}" sibTransId="{41070B52-D7B9-4DDA-A0BB-46D8879D2A9E}"/>
    <dgm:cxn modelId="{9E5658C8-D425-4406-8B94-42EA4543E4BD}" srcId="{F4AAFE4E-7BEA-4428-85DA-500BF64805AD}" destId="{5C7F9292-75C2-40C1-A700-5B34B9231121}" srcOrd="2" destOrd="0" parTransId="{11A16EBB-DD08-4F3A-9CAE-5BF11DB381E1}" sibTransId="{F3960D82-25E0-4800-A44F-216AF5806320}"/>
    <dgm:cxn modelId="{D695BECE-5FCC-4A90-9C18-B7B7FECBC803}" type="presOf" srcId="{6624922E-DAA8-49D9-A570-909193878119}" destId="{99A616D0-9DA2-49CD-98C7-A540E3F36F07}" srcOrd="0" destOrd="1" presId="urn:microsoft.com/office/officeart/2005/8/layout/vList5"/>
    <dgm:cxn modelId="{FB054FCF-A7C2-4C49-B06D-6447EDAD3394}" srcId="{E11AC5A7-A62E-4A62-9EB9-34D059436235}" destId="{7EDC75C8-1BF4-4D77-9E86-AEC2972DD7F2}" srcOrd="0" destOrd="0" parTransId="{C405A782-E415-4108-B572-199E11DEFECB}" sibTransId="{46776AA4-61E5-46AA-B76F-419D3421A9E5}"/>
    <dgm:cxn modelId="{E51C09D8-06D2-4746-86E5-75192B5A2C96}" type="presOf" srcId="{DE3D8F33-ED18-472F-9610-243F4E33E781}" destId="{C169CB9B-13B0-49E8-BD04-180466D26B70}" srcOrd="0" destOrd="0" presId="urn:microsoft.com/office/officeart/2005/8/layout/vList5"/>
    <dgm:cxn modelId="{1F70BDE5-9B1C-4006-A463-7B50D42E52F1}" type="presOf" srcId="{91E08F12-639C-4C78-A16B-7F5A23840BA5}" destId="{367E0A80-6C97-4CA1-9605-C9FB6257315A}" srcOrd="0" destOrd="0" presId="urn:microsoft.com/office/officeart/2005/8/layout/vList5"/>
    <dgm:cxn modelId="{E65BA7DD-0157-4216-A41E-42ACDB2942F3}" type="presParOf" srcId="{BB6289A3-60B2-467D-B9E8-93870971EDB9}" destId="{0B514FF5-6CB7-4FCD-9739-D682B384D6D4}" srcOrd="0" destOrd="0" presId="urn:microsoft.com/office/officeart/2005/8/layout/vList5"/>
    <dgm:cxn modelId="{F6B57833-0061-4C10-A170-4782849E9BD9}" type="presParOf" srcId="{0B514FF5-6CB7-4FCD-9739-D682B384D6D4}" destId="{0775A81A-677B-4B82-8F11-E6376B1DB75A}" srcOrd="0" destOrd="0" presId="urn:microsoft.com/office/officeart/2005/8/layout/vList5"/>
    <dgm:cxn modelId="{5DB50FCB-5E78-4B02-AAD7-3AE52C153198}" type="presParOf" srcId="{0B514FF5-6CB7-4FCD-9739-D682B384D6D4}" destId="{C169CB9B-13B0-49E8-BD04-180466D26B70}" srcOrd="1" destOrd="0" presId="urn:microsoft.com/office/officeart/2005/8/layout/vList5"/>
    <dgm:cxn modelId="{CD5B9F14-D07F-42E2-8C83-3FBF8D59ACAB}" type="presParOf" srcId="{BB6289A3-60B2-467D-B9E8-93870971EDB9}" destId="{82F4C0BB-13C1-4078-BB33-DB8BCF22321C}" srcOrd="1" destOrd="0" presId="urn:microsoft.com/office/officeart/2005/8/layout/vList5"/>
    <dgm:cxn modelId="{926BA8FF-9731-4D25-9B20-D622BFC50BB9}" type="presParOf" srcId="{BB6289A3-60B2-467D-B9E8-93870971EDB9}" destId="{CF2FF367-B244-437F-9B30-E5F9BDCEBDC9}" srcOrd="2" destOrd="0" presId="urn:microsoft.com/office/officeart/2005/8/layout/vList5"/>
    <dgm:cxn modelId="{DAD1CEE9-82D8-4BE9-8994-A05F87E0CBDC}" type="presParOf" srcId="{CF2FF367-B244-437F-9B30-E5F9BDCEBDC9}" destId="{02A279EF-A6D7-4A78-AF6C-0A03ECE1C513}" srcOrd="0" destOrd="0" presId="urn:microsoft.com/office/officeart/2005/8/layout/vList5"/>
    <dgm:cxn modelId="{E91C9276-FA2F-4F5E-A955-B54B23600611}" type="presParOf" srcId="{CF2FF367-B244-437F-9B30-E5F9BDCEBDC9}" destId="{531D1E26-3011-4C83-975A-60630C1CA732}" srcOrd="1" destOrd="0" presId="urn:microsoft.com/office/officeart/2005/8/layout/vList5"/>
    <dgm:cxn modelId="{9117F1F9-90EC-41F2-915C-0B17B5AD139E}" type="presParOf" srcId="{BB6289A3-60B2-467D-B9E8-93870971EDB9}" destId="{CCEA9321-2B5E-412B-B978-FDE221E4A5D7}" srcOrd="3" destOrd="0" presId="urn:microsoft.com/office/officeart/2005/8/layout/vList5"/>
    <dgm:cxn modelId="{6F0811DF-29DC-4A10-97C7-9F942CA0DF58}" type="presParOf" srcId="{BB6289A3-60B2-467D-B9E8-93870971EDB9}" destId="{B7DECE94-6687-4600-9F77-C1C012771A37}" srcOrd="4" destOrd="0" presId="urn:microsoft.com/office/officeart/2005/8/layout/vList5"/>
    <dgm:cxn modelId="{94104944-7E53-488F-AB77-29F3F193A60E}" type="presParOf" srcId="{B7DECE94-6687-4600-9F77-C1C012771A37}" destId="{3C8510AA-B3BA-4DF0-A539-2FBCCB201758}" srcOrd="0" destOrd="0" presId="urn:microsoft.com/office/officeart/2005/8/layout/vList5"/>
    <dgm:cxn modelId="{C3027AD1-51DB-470C-BFAF-AFA88E4E1EFE}" type="presParOf" srcId="{B7DECE94-6687-4600-9F77-C1C012771A37}" destId="{BC783C9A-A0FA-4E83-8478-92BC6E436603}" srcOrd="1" destOrd="0" presId="urn:microsoft.com/office/officeart/2005/8/layout/vList5"/>
    <dgm:cxn modelId="{62F61AF7-E1F9-4E90-8BEC-CA35860D805B}" type="presParOf" srcId="{BB6289A3-60B2-467D-B9E8-93870971EDB9}" destId="{001C65FF-F8F0-4FE9-A0A4-21DE58EDC523}" srcOrd="5" destOrd="0" presId="urn:microsoft.com/office/officeart/2005/8/layout/vList5"/>
    <dgm:cxn modelId="{75221A0A-B262-4498-88FE-0E79D6F70F1B}" type="presParOf" srcId="{BB6289A3-60B2-467D-B9E8-93870971EDB9}" destId="{FBCEE31A-BF6A-4BD3-9594-C0182C049B7C}" srcOrd="6" destOrd="0" presId="urn:microsoft.com/office/officeart/2005/8/layout/vList5"/>
    <dgm:cxn modelId="{075FAF0F-4E5D-4212-AE34-0197852EE72F}" type="presParOf" srcId="{FBCEE31A-BF6A-4BD3-9594-C0182C049B7C}" destId="{BF27FE9F-93DE-4C0A-B596-73C6B71C2D69}" srcOrd="0" destOrd="0" presId="urn:microsoft.com/office/officeart/2005/8/layout/vList5"/>
    <dgm:cxn modelId="{EB61D9E2-63C8-4EE2-B40B-B21978879BDF}" type="presParOf" srcId="{FBCEE31A-BF6A-4BD3-9594-C0182C049B7C}" destId="{8A14F5DF-B57F-49DB-9CB5-50D61E747335}" srcOrd="1" destOrd="0" presId="urn:microsoft.com/office/officeart/2005/8/layout/vList5"/>
    <dgm:cxn modelId="{4C3E6170-7127-4E0A-A57F-F5B5E2B45368}" type="presParOf" srcId="{BB6289A3-60B2-467D-B9E8-93870971EDB9}" destId="{98826895-7DC7-46A3-9801-FC340C6F51BB}" srcOrd="7" destOrd="0" presId="urn:microsoft.com/office/officeart/2005/8/layout/vList5"/>
    <dgm:cxn modelId="{4666BDC9-E075-4640-AF45-2546CFF3CF77}" type="presParOf" srcId="{BB6289A3-60B2-467D-B9E8-93870971EDB9}" destId="{00201BCF-B933-4169-A1BE-37F10A204BEC}" srcOrd="8" destOrd="0" presId="urn:microsoft.com/office/officeart/2005/8/layout/vList5"/>
    <dgm:cxn modelId="{2D6B1A72-1D8D-4711-86BB-B60DA428BB4C}" type="presParOf" srcId="{00201BCF-B933-4169-A1BE-37F10A204BEC}" destId="{EC2E65AD-84EA-441D-AB3A-DDE79E89F659}" srcOrd="0" destOrd="0" presId="urn:microsoft.com/office/officeart/2005/8/layout/vList5"/>
    <dgm:cxn modelId="{97404D86-7CA3-4640-AAB0-5517C3C3D8B2}" type="presParOf" srcId="{00201BCF-B933-4169-A1BE-37F10A204BEC}" destId="{01D74DC7-5BCD-4345-B723-62FF2A55EBAB}" srcOrd="1" destOrd="0" presId="urn:microsoft.com/office/officeart/2005/8/layout/vList5"/>
    <dgm:cxn modelId="{76EA41F4-3FED-4608-9FEE-9539B04AD4FE}" type="presParOf" srcId="{BB6289A3-60B2-467D-B9E8-93870971EDB9}" destId="{F56267A7-A64C-4866-B834-14F84FD0A104}" srcOrd="9" destOrd="0" presId="urn:microsoft.com/office/officeart/2005/8/layout/vList5"/>
    <dgm:cxn modelId="{07441BD3-436F-4938-B6AF-36C57FC27805}" type="presParOf" srcId="{BB6289A3-60B2-467D-B9E8-93870971EDB9}" destId="{008EF307-0134-4054-9597-E651CDC1B69A}" srcOrd="10" destOrd="0" presId="urn:microsoft.com/office/officeart/2005/8/layout/vList5"/>
    <dgm:cxn modelId="{489755A2-DE0F-42A9-B984-5BEF6FFABF02}" type="presParOf" srcId="{008EF307-0134-4054-9597-E651CDC1B69A}" destId="{367E0A80-6C97-4CA1-9605-C9FB6257315A}" srcOrd="0" destOrd="0" presId="urn:microsoft.com/office/officeart/2005/8/layout/vList5"/>
    <dgm:cxn modelId="{88B78506-5561-49E8-B3E1-350918AEBBA5}" type="presParOf" srcId="{008EF307-0134-4054-9597-E651CDC1B69A}" destId="{F48CFF3E-17FA-4534-8111-72974639B4A4}" srcOrd="1" destOrd="0" presId="urn:microsoft.com/office/officeart/2005/8/layout/vList5"/>
    <dgm:cxn modelId="{A79EBD12-FA24-4694-B873-EA1DFF5EEE22}" type="presParOf" srcId="{BB6289A3-60B2-467D-B9E8-93870971EDB9}" destId="{B6DE469C-7BB3-47C0-A098-C7E70ADCF106}" srcOrd="11" destOrd="0" presId="urn:microsoft.com/office/officeart/2005/8/layout/vList5"/>
    <dgm:cxn modelId="{F0CC6757-2D66-47DD-9A51-27BAD18E0B7F}" type="presParOf" srcId="{BB6289A3-60B2-467D-B9E8-93870971EDB9}" destId="{DC60E77C-C5CB-4485-B7EC-EC00B10C8A7C}" srcOrd="12" destOrd="0" presId="urn:microsoft.com/office/officeart/2005/8/layout/vList5"/>
    <dgm:cxn modelId="{7B529A5F-0B0F-4586-AE65-2321B7064DDE}" type="presParOf" srcId="{DC60E77C-C5CB-4485-B7EC-EC00B10C8A7C}" destId="{2A40FFCB-757B-469B-B8BB-9FF1599A8563}" srcOrd="0" destOrd="0" presId="urn:microsoft.com/office/officeart/2005/8/layout/vList5"/>
    <dgm:cxn modelId="{87EFA3E2-F638-406B-A5E7-3B4CB6587074}" type="presParOf" srcId="{DC60E77C-C5CB-4485-B7EC-EC00B10C8A7C}" destId="{99A616D0-9DA2-49CD-98C7-A540E3F36F0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B30711D-75E8-410A-B43F-439207A1D84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77BA94B-AEAA-4133-8B17-9C8CB6C90BB1}">
      <dgm:prSet phldrT="[Texto]" custT="1"/>
      <dgm:spPr/>
      <dgm:t>
        <a:bodyPr/>
        <a:lstStyle/>
        <a:p>
          <a:r>
            <a:rPr lang="es-ES" sz="2000" dirty="0"/>
            <a:t>Alcance</a:t>
          </a:r>
        </a:p>
      </dgm:t>
    </dgm:pt>
    <dgm:pt modelId="{3C0E85EC-6362-420F-85C0-9316B5B827F5}" type="parTrans" cxnId="{1C865F67-4FE1-466F-9E97-3AA98788C356}">
      <dgm:prSet/>
      <dgm:spPr/>
      <dgm:t>
        <a:bodyPr/>
        <a:lstStyle/>
        <a:p>
          <a:endParaRPr lang="es-ES"/>
        </a:p>
      </dgm:t>
    </dgm:pt>
    <dgm:pt modelId="{60EAB6FA-D867-4DDD-A28A-08F20029AE30}" type="sibTrans" cxnId="{1C865F67-4FE1-466F-9E97-3AA98788C356}">
      <dgm:prSet/>
      <dgm:spPr/>
      <dgm:t>
        <a:bodyPr/>
        <a:lstStyle/>
        <a:p>
          <a:endParaRPr lang="es-ES"/>
        </a:p>
      </dgm:t>
    </dgm:pt>
    <dgm:pt modelId="{1602C9D1-57D9-4751-BB60-61C9CE3DCF11}">
      <dgm:prSet phldrT="[Texto]" custT="1"/>
      <dgm:spPr/>
      <dgm:t>
        <a:bodyPr/>
        <a:lstStyle/>
        <a:p>
          <a:r>
            <a:rPr lang="es-ES" sz="1200" dirty="0"/>
            <a:t>Aplicación restrictiva a partir de la expedición de Ley </a:t>
          </a:r>
          <a:r>
            <a:rPr lang="es-ES" sz="1200" dirty="0" err="1"/>
            <a:t>APPs</a:t>
          </a:r>
          <a:endParaRPr lang="es-ES" sz="1200" dirty="0"/>
        </a:p>
      </dgm:t>
    </dgm:pt>
    <dgm:pt modelId="{1EDBFFE8-4732-42AD-AECD-8F5F2A700EA4}" type="parTrans" cxnId="{4373AB0B-3A0A-4F1A-B7F6-AFFC3E7B8749}">
      <dgm:prSet/>
      <dgm:spPr/>
      <dgm:t>
        <a:bodyPr/>
        <a:lstStyle/>
        <a:p>
          <a:endParaRPr lang="es-ES"/>
        </a:p>
      </dgm:t>
    </dgm:pt>
    <dgm:pt modelId="{4799B87C-8443-4CEE-857E-E43B25F0B752}" type="sibTrans" cxnId="{4373AB0B-3A0A-4F1A-B7F6-AFFC3E7B8749}">
      <dgm:prSet/>
      <dgm:spPr/>
      <dgm:t>
        <a:bodyPr/>
        <a:lstStyle/>
        <a:p>
          <a:endParaRPr lang="es-ES"/>
        </a:p>
      </dgm:t>
    </dgm:pt>
    <dgm:pt modelId="{73846FF7-B785-480F-A4B5-BAD8E0109082}">
      <dgm:prSet phldrT="[Texto]" custT="1"/>
      <dgm:spPr/>
      <dgm:t>
        <a:bodyPr/>
        <a:lstStyle/>
        <a:p>
          <a:r>
            <a:rPr lang="es-ES" sz="2000" dirty="0"/>
            <a:t>Nulidad sin Declaraci</a:t>
          </a:r>
          <a:r>
            <a:rPr lang="es-CO" sz="2000" dirty="0"/>
            <a:t>ón?</a:t>
          </a:r>
          <a:endParaRPr lang="es-ES" sz="2000" dirty="0"/>
        </a:p>
      </dgm:t>
    </dgm:pt>
    <dgm:pt modelId="{769120EC-CB2D-4534-8244-F2FAD0B99173}" type="parTrans" cxnId="{9D4376D9-9A00-427A-BDCE-463937B92918}">
      <dgm:prSet/>
      <dgm:spPr/>
      <dgm:t>
        <a:bodyPr/>
        <a:lstStyle/>
        <a:p>
          <a:endParaRPr lang="es-ES"/>
        </a:p>
      </dgm:t>
    </dgm:pt>
    <dgm:pt modelId="{CC6E4AA5-70FD-46E9-A070-F7922ACDBBCC}" type="sibTrans" cxnId="{9D4376D9-9A00-427A-BDCE-463937B92918}">
      <dgm:prSet/>
      <dgm:spPr/>
      <dgm:t>
        <a:bodyPr/>
        <a:lstStyle/>
        <a:p>
          <a:endParaRPr lang="es-ES"/>
        </a:p>
      </dgm:t>
    </dgm:pt>
    <dgm:pt modelId="{DF0F98F3-414E-4870-92A0-C5062C5C3518}">
      <dgm:prSet phldrT="[Texto]" custT="1"/>
      <dgm:spPr/>
      <dgm:t>
        <a:bodyPr/>
        <a:lstStyle/>
        <a:p>
          <a:r>
            <a:rPr lang="es-ES" sz="1200" dirty="0"/>
            <a:t>Declaración de terminación por autoridad ante la ocurrencia de una causal de nulidad. Cómo se verifica que la causal en efecto ocurrió?</a:t>
          </a:r>
        </a:p>
      </dgm:t>
    </dgm:pt>
    <dgm:pt modelId="{1958D12E-3B16-405F-A524-1245FCEEEF55}" type="parTrans" cxnId="{0D02B033-8D68-4A71-AAEE-B97442E8F2D7}">
      <dgm:prSet/>
      <dgm:spPr/>
      <dgm:t>
        <a:bodyPr/>
        <a:lstStyle/>
        <a:p>
          <a:endParaRPr lang="es-ES"/>
        </a:p>
      </dgm:t>
    </dgm:pt>
    <dgm:pt modelId="{B257CA7A-5A7D-4A9A-92BA-4D91A6AF4150}" type="sibTrans" cxnId="{0D02B033-8D68-4A71-AAEE-B97442E8F2D7}">
      <dgm:prSet/>
      <dgm:spPr/>
      <dgm:t>
        <a:bodyPr/>
        <a:lstStyle/>
        <a:p>
          <a:endParaRPr lang="es-ES"/>
        </a:p>
      </dgm:t>
    </dgm:pt>
    <dgm:pt modelId="{58228534-3C4C-48C9-9868-9129ACBF67A9}">
      <dgm:prSet phldrT="[Texto]" custT="1"/>
      <dgm:spPr/>
      <dgm:t>
        <a:bodyPr/>
        <a:lstStyle/>
        <a:p>
          <a:r>
            <a:rPr lang="es-ES" sz="2000" dirty="0"/>
            <a:t>Incertidumbre</a:t>
          </a:r>
        </a:p>
      </dgm:t>
    </dgm:pt>
    <dgm:pt modelId="{930FDC6E-99F8-4F45-9DC0-7CFBE3D9B2BD}" type="parTrans" cxnId="{9A5BD26D-1D10-4974-9B36-F5CEEF5D7B79}">
      <dgm:prSet/>
      <dgm:spPr/>
      <dgm:t>
        <a:bodyPr/>
        <a:lstStyle/>
        <a:p>
          <a:endParaRPr lang="es-ES"/>
        </a:p>
      </dgm:t>
    </dgm:pt>
    <dgm:pt modelId="{54404658-AC51-4D84-8A2E-C81F58CE2339}" type="sibTrans" cxnId="{9A5BD26D-1D10-4974-9B36-F5CEEF5D7B79}">
      <dgm:prSet/>
      <dgm:spPr/>
      <dgm:t>
        <a:bodyPr/>
        <a:lstStyle/>
        <a:p>
          <a:endParaRPr lang="es-ES"/>
        </a:p>
      </dgm:t>
    </dgm:pt>
    <dgm:pt modelId="{FFB27EF2-C3CB-4F6B-859E-3F631D64FEE1}">
      <dgm:prSet phldrT="[Texto]" custT="1"/>
      <dgm:spPr/>
      <dgm:t>
        <a:bodyPr/>
        <a:lstStyle/>
        <a:p>
          <a:r>
            <a:rPr lang="es-ES" sz="1200" dirty="0"/>
            <a:t>Reconocimiento de las prestaciones ejecutadas que se hubiere “Probado” beneficiaron a la entidad, y únicamente hasta el monto del “beneficio”</a:t>
          </a:r>
        </a:p>
      </dgm:t>
    </dgm:pt>
    <dgm:pt modelId="{7130D2E0-76B2-4778-8CBC-D631DB9DCD1B}" type="parTrans" cxnId="{15A04018-FEBF-40B1-B25D-8F82213F8537}">
      <dgm:prSet/>
      <dgm:spPr/>
      <dgm:t>
        <a:bodyPr/>
        <a:lstStyle/>
        <a:p>
          <a:endParaRPr lang="es-ES"/>
        </a:p>
      </dgm:t>
    </dgm:pt>
    <dgm:pt modelId="{09A91E27-2D21-4686-A633-A09E956C00F5}" type="sibTrans" cxnId="{15A04018-FEBF-40B1-B25D-8F82213F8537}">
      <dgm:prSet/>
      <dgm:spPr/>
      <dgm:t>
        <a:bodyPr/>
        <a:lstStyle/>
        <a:p>
          <a:endParaRPr lang="es-ES"/>
        </a:p>
      </dgm:t>
    </dgm:pt>
    <dgm:pt modelId="{91F9F435-C153-4681-87C1-05B83D9705B0}">
      <dgm:prSet phldrT="[Texto]" custT="1"/>
      <dgm:spPr/>
      <dgm:t>
        <a:bodyPr/>
        <a:lstStyle/>
        <a:p>
          <a:r>
            <a:rPr lang="es-ES" sz="2000" dirty="0"/>
            <a:t>Pago por Terminación a Crédito</a:t>
          </a:r>
        </a:p>
      </dgm:t>
    </dgm:pt>
    <dgm:pt modelId="{9C0EA69F-B0F9-43AD-B83D-5A0A0560FD1C}" type="parTrans" cxnId="{74405E04-C446-45E7-A567-3346D0EC6ABD}">
      <dgm:prSet/>
      <dgm:spPr/>
      <dgm:t>
        <a:bodyPr/>
        <a:lstStyle/>
        <a:p>
          <a:endParaRPr lang="es-ES"/>
        </a:p>
      </dgm:t>
    </dgm:pt>
    <dgm:pt modelId="{B49B1989-A81D-4613-A034-774B6D90E2A7}" type="sibTrans" cxnId="{74405E04-C446-45E7-A567-3346D0EC6ABD}">
      <dgm:prSet/>
      <dgm:spPr/>
      <dgm:t>
        <a:bodyPr/>
        <a:lstStyle/>
        <a:p>
          <a:endParaRPr lang="es-ES"/>
        </a:p>
      </dgm:t>
    </dgm:pt>
    <dgm:pt modelId="{BEC0051B-9189-44DD-B163-AB5A7731DE57}">
      <dgm:prSet phldrT="[Texto]" custT="1"/>
      <dgm:spPr/>
      <dgm:t>
        <a:bodyPr/>
        <a:lstStyle/>
        <a:p>
          <a:r>
            <a:rPr lang="es-ES" sz="1200" dirty="0"/>
            <a:t>Parecería que los valores y los gastos ejecutados no son equivalentes al beneficio ya que estos, únicamente se tienen en “consideración” para determinar el beneficio</a:t>
          </a:r>
        </a:p>
      </dgm:t>
    </dgm:pt>
    <dgm:pt modelId="{91DC393F-F2D3-4AFA-9A88-2ADEA7A3ACA1}" type="parTrans" cxnId="{DDB1A78C-F2DE-4940-A9D6-DF3CBBD74788}">
      <dgm:prSet/>
      <dgm:spPr/>
      <dgm:t>
        <a:bodyPr/>
        <a:lstStyle/>
        <a:p>
          <a:endParaRPr lang="es-ES"/>
        </a:p>
      </dgm:t>
    </dgm:pt>
    <dgm:pt modelId="{3BEAE6B9-DEA4-4828-84CB-DD807E81F118}" type="sibTrans" cxnId="{DDB1A78C-F2DE-4940-A9D6-DF3CBBD74788}">
      <dgm:prSet/>
      <dgm:spPr/>
      <dgm:t>
        <a:bodyPr/>
        <a:lstStyle/>
        <a:p>
          <a:endParaRPr lang="es-ES"/>
        </a:p>
      </dgm:t>
    </dgm:pt>
    <dgm:pt modelId="{CB2076E3-7A81-4849-B0FF-245BC2100A8D}">
      <dgm:prSet phldrT="[Texto]" custT="1"/>
      <dgm:spPr/>
      <dgm:t>
        <a:bodyPr/>
        <a:lstStyle/>
        <a:p>
          <a:r>
            <a:rPr lang="es-ES" sz="1200" dirty="0"/>
            <a:t>Aplica un tercer estándar requiriendo que los “valores y gastos ejecutados” fueren “necesarios para el desarrollo” del Proyecto</a:t>
          </a:r>
        </a:p>
      </dgm:t>
    </dgm:pt>
    <dgm:pt modelId="{2E0FAB0C-A2C5-472E-AAEB-34B233525CCB}" type="parTrans" cxnId="{3436B95A-DEE7-4D50-A94C-295B7D452DC1}">
      <dgm:prSet/>
      <dgm:spPr/>
      <dgm:t>
        <a:bodyPr/>
        <a:lstStyle/>
        <a:p>
          <a:endParaRPr lang="es-ES"/>
        </a:p>
      </dgm:t>
    </dgm:pt>
    <dgm:pt modelId="{0FFAB9DE-0EC4-4455-A5B5-77457516A9D6}" type="sibTrans" cxnId="{3436B95A-DEE7-4D50-A94C-295B7D452DC1}">
      <dgm:prSet/>
      <dgm:spPr/>
      <dgm:t>
        <a:bodyPr/>
        <a:lstStyle/>
        <a:p>
          <a:endParaRPr lang="es-ES"/>
        </a:p>
      </dgm:t>
    </dgm:pt>
    <dgm:pt modelId="{AAA0B6BA-251E-4EEA-9116-641CD3AE7B30}">
      <dgm:prSet phldrT="[Texto]" custT="1"/>
      <dgm:spPr/>
      <dgm:t>
        <a:bodyPr/>
        <a:lstStyle/>
        <a:p>
          <a:r>
            <a:rPr lang="es-ES" sz="1200" dirty="0"/>
            <a:t>Componente no inflacionario de “los intereses causados”</a:t>
          </a:r>
        </a:p>
      </dgm:t>
    </dgm:pt>
    <dgm:pt modelId="{BFF62D91-3B09-47A8-9078-DB2E08629948}" type="parTrans" cxnId="{8F6A599B-3C1C-41EC-9C91-15E30265F210}">
      <dgm:prSet/>
      <dgm:spPr/>
      <dgm:t>
        <a:bodyPr/>
        <a:lstStyle/>
        <a:p>
          <a:endParaRPr lang="es-ES"/>
        </a:p>
      </dgm:t>
    </dgm:pt>
    <dgm:pt modelId="{58012C0C-706C-4BD3-A823-65CD3FD9660A}" type="sibTrans" cxnId="{8F6A599B-3C1C-41EC-9C91-15E30265F210}">
      <dgm:prSet/>
      <dgm:spPr/>
      <dgm:t>
        <a:bodyPr/>
        <a:lstStyle/>
        <a:p>
          <a:endParaRPr lang="es-ES"/>
        </a:p>
      </dgm:t>
    </dgm:pt>
    <dgm:pt modelId="{888F19C3-1809-49A8-8CF6-0BAC340A337C}">
      <dgm:prSet phldrT="[Texto]" custT="1"/>
      <dgm:spPr/>
      <dgm:t>
        <a:bodyPr/>
        <a:lstStyle/>
        <a:p>
          <a:r>
            <a:rPr lang="es-ES" sz="1200" dirty="0"/>
            <a:t>Si no hubieren recursos suficientes en las cuentas del proyecto, el pago se hace en 5 pagos anuales a partir del acta de liquidación. Pueden reconocerse intereses de acuerdo con lo que reglamente el Gobierno Nacional. </a:t>
          </a:r>
        </a:p>
      </dgm:t>
    </dgm:pt>
    <dgm:pt modelId="{7727280F-165B-488C-874A-2369F1EAE440}" type="parTrans" cxnId="{28182ABE-00F3-41DA-9A73-CE33B3FA7C3D}">
      <dgm:prSet/>
      <dgm:spPr/>
      <dgm:t>
        <a:bodyPr/>
        <a:lstStyle/>
        <a:p>
          <a:endParaRPr lang="es-ES"/>
        </a:p>
      </dgm:t>
    </dgm:pt>
    <dgm:pt modelId="{2AAEF160-0786-41C3-8AFF-3ED80ADE2CFF}" type="sibTrans" cxnId="{28182ABE-00F3-41DA-9A73-CE33B3FA7C3D}">
      <dgm:prSet/>
      <dgm:spPr/>
      <dgm:t>
        <a:bodyPr/>
        <a:lstStyle/>
        <a:p>
          <a:endParaRPr lang="es-ES"/>
        </a:p>
      </dgm:t>
    </dgm:pt>
    <dgm:pt modelId="{13F5CCAE-2A9F-4D0E-99A9-8CCE69E28C5B}" type="pres">
      <dgm:prSet presAssocID="{BB30711D-75E8-410A-B43F-439207A1D847}" presName="Name0" presStyleCnt="0">
        <dgm:presLayoutVars>
          <dgm:dir/>
          <dgm:animLvl val="lvl"/>
          <dgm:resizeHandles val="exact"/>
        </dgm:presLayoutVars>
      </dgm:prSet>
      <dgm:spPr/>
    </dgm:pt>
    <dgm:pt modelId="{BD9E500A-D678-4EF7-A6CC-52B071C8E7B3}" type="pres">
      <dgm:prSet presAssocID="{A77BA94B-AEAA-4133-8B17-9C8CB6C90BB1}" presName="linNode" presStyleCnt="0"/>
      <dgm:spPr/>
    </dgm:pt>
    <dgm:pt modelId="{9835117C-465A-480F-B9CE-45BA05CB38C8}" type="pres">
      <dgm:prSet presAssocID="{A77BA94B-AEAA-4133-8B17-9C8CB6C90BB1}" presName="parentText" presStyleLbl="node1" presStyleIdx="0" presStyleCnt="4" custScaleY="33242">
        <dgm:presLayoutVars>
          <dgm:chMax val="1"/>
          <dgm:bulletEnabled val="1"/>
        </dgm:presLayoutVars>
      </dgm:prSet>
      <dgm:spPr/>
    </dgm:pt>
    <dgm:pt modelId="{37C4284C-74EE-4193-B1DE-BF9C661B073E}" type="pres">
      <dgm:prSet presAssocID="{A77BA94B-AEAA-4133-8B17-9C8CB6C90BB1}" presName="descendantText" presStyleLbl="alignAccFollowNode1" presStyleIdx="0" presStyleCnt="4" custScaleY="33657">
        <dgm:presLayoutVars>
          <dgm:bulletEnabled val="1"/>
        </dgm:presLayoutVars>
      </dgm:prSet>
      <dgm:spPr/>
    </dgm:pt>
    <dgm:pt modelId="{0BD74F5F-5EB2-4012-ACC5-3E40711219FA}" type="pres">
      <dgm:prSet presAssocID="{60EAB6FA-D867-4DDD-A28A-08F20029AE30}" presName="sp" presStyleCnt="0"/>
      <dgm:spPr/>
    </dgm:pt>
    <dgm:pt modelId="{B879C182-EDB0-4268-ABC1-9A4CF166DFEF}" type="pres">
      <dgm:prSet presAssocID="{73846FF7-B785-480F-A4B5-BAD8E0109082}" presName="linNode" presStyleCnt="0"/>
      <dgm:spPr/>
    </dgm:pt>
    <dgm:pt modelId="{6EA7E13F-5303-4D75-8BFF-5F4801A9E775}" type="pres">
      <dgm:prSet presAssocID="{73846FF7-B785-480F-A4B5-BAD8E0109082}" presName="parentText" presStyleLbl="node1" presStyleIdx="1" presStyleCnt="4" custScaleY="37429" custLinFactNeighborY="1213">
        <dgm:presLayoutVars>
          <dgm:chMax val="1"/>
          <dgm:bulletEnabled val="1"/>
        </dgm:presLayoutVars>
      </dgm:prSet>
      <dgm:spPr/>
    </dgm:pt>
    <dgm:pt modelId="{3FF4B760-E6CE-438F-84FC-D5CF482DDAD7}" type="pres">
      <dgm:prSet presAssocID="{73846FF7-B785-480F-A4B5-BAD8E0109082}" presName="descendantText" presStyleLbl="alignAccFollowNode1" presStyleIdx="1" presStyleCnt="4" custScaleY="43807">
        <dgm:presLayoutVars>
          <dgm:bulletEnabled val="1"/>
        </dgm:presLayoutVars>
      </dgm:prSet>
      <dgm:spPr/>
    </dgm:pt>
    <dgm:pt modelId="{D5C52698-1457-44F8-A92D-8DFCAC3C6503}" type="pres">
      <dgm:prSet presAssocID="{CC6E4AA5-70FD-46E9-A070-F7922ACDBBCC}" presName="sp" presStyleCnt="0"/>
      <dgm:spPr/>
    </dgm:pt>
    <dgm:pt modelId="{8C0FF417-303D-4817-97E5-E149ECA2F0A4}" type="pres">
      <dgm:prSet presAssocID="{58228534-3C4C-48C9-9868-9129ACBF67A9}" presName="linNode" presStyleCnt="0"/>
      <dgm:spPr/>
    </dgm:pt>
    <dgm:pt modelId="{C11155FC-BA48-4428-9306-9BE0183C876E}" type="pres">
      <dgm:prSet presAssocID="{58228534-3C4C-48C9-9868-9129ACBF67A9}" presName="parentText" presStyleLbl="node1" presStyleIdx="2" presStyleCnt="4" custScaleY="50076" custLinFactNeighborY="1256">
        <dgm:presLayoutVars>
          <dgm:chMax val="1"/>
          <dgm:bulletEnabled val="1"/>
        </dgm:presLayoutVars>
      </dgm:prSet>
      <dgm:spPr/>
    </dgm:pt>
    <dgm:pt modelId="{BB789A39-8FAD-4184-93B4-5DEB4FF8D4D6}" type="pres">
      <dgm:prSet presAssocID="{58228534-3C4C-48C9-9868-9129ACBF67A9}" presName="descendantText" presStyleLbl="alignAccFollowNode1" presStyleIdx="2" presStyleCnt="4" custScaleY="58298" custLinFactNeighborY="1530">
        <dgm:presLayoutVars>
          <dgm:bulletEnabled val="1"/>
        </dgm:presLayoutVars>
      </dgm:prSet>
      <dgm:spPr/>
    </dgm:pt>
    <dgm:pt modelId="{193438C0-FAD2-4C88-94F3-AE760D4DBCB7}" type="pres">
      <dgm:prSet presAssocID="{54404658-AC51-4D84-8A2E-C81F58CE2339}" presName="sp" presStyleCnt="0"/>
      <dgm:spPr/>
    </dgm:pt>
    <dgm:pt modelId="{C0AE4D48-928A-4073-88F0-F1642264F32B}" type="pres">
      <dgm:prSet presAssocID="{91F9F435-C153-4681-87C1-05B83D9705B0}" presName="linNode" presStyleCnt="0"/>
      <dgm:spPr/>
    </dgm:pt>
    <dgm:pt modelId="{F04E8180-3F21-4768-B774-4D5D9285FB0A}" type="pres">
      <dgm:prSet presAssocID="{91F9F435-C153-4681-87C1-05B83D9705B0}" presName="parentText" presStyleLbl="node1" presStyleIdx="3" presStyleCnt="4" custScaleY="25061" custLinFactNeighborY="1312">
        <dgm:presLayoutVars>
          <dgm:chMax val="1"/>
          <dgm:bulletEnabled val="1"/>
        </dgm:presLayoutVars>
      </dgm:prSet>
      <dgm:spPr/>
    </dgm:pt>
    <dgm:pt modelId="{6EE05C7E-B2BD-4728-A022-42C33052430B}" type="pres">
      <dgm:prSet presAssocID="{91F9F435-C153-4681-87C1-05B83D9705B0}" presName="descendantText" presStyleLbl="alignAccFollowNode1" presStyleIdx="3" presStyleCnt="4" custScaleY="25823">
        <dgm:presLayoutVars>
          <dgm:bulletEnabled val="1"/>
        </dgm:presLayoutVars>
      </dgm:prSet>
      <dgm:spPr/>
    </dgm:pt>
  </dgm:ptLst>
  <dgm:cxnLst>
    <dgm:cxn modelId="{74405E04-C446-45E7-A567-3346D0EC6ABD}" srcId="{BB30711D-75E8-410A-B43F-439207A1D847}" destId="{91F9F435-C153-4681-87C1-05B83D9705B0}" srcOrd="3" destOrd="0" parTransId="{9C0EA69F-B0F9-43AD-B83D-5A0A0560FD1C}" sibTransId="{B49B1989-A81D-4613-A034-774B6D90E2A7}"/>
    <dgm:cxn modelId="{4373AB0B-3A0A-4F1A-B7F6-AFFC3E7B8749}" srcId="{A77BA94B-AEAA-4133-8B17-9C8CB6C90BB1}" destId="{1602C9D1-57D9-4751-BB60-61C9CE3DCF11}" srcOrd="0" destOrd="0" parTransId="{1EDBFFE8-4732-42AD-AECD-8F5F2A700EA4}" sibTransId="{4799B87C-8443-4CEE-857E-E43B25F0B752}"/>
    <dgm:cxn modelId="{15A04018-FEBF-40B1-B25D-8F82213F8537}" srcId="{58228534-3C4C-48C9-9868-9129ACBF67A9}" destId="{FFB27EF2-C3CB-4F6B-859E-3F631D64FEE1}" srcOrd="0" destOrd="0" parTransId="{7130D2E0-76B2-4778-8CBC-D631DB9DCD1B}" sibTransId="{09A91E27-2D21-4686-A633-A09E956C00F5}"/>
    <dgm:cxn modelId="{0D02B033-8D68-4A71-AAEE-B97442E8F2D7}" srcId="{73846FF7-B785-480F-A4B5-BAD8E0109082}" destId="{DF0F98F3-414E-4870-92A0-C5062C5C3518}" srcOrd="0" destOrd="0" parTransId="{1958D12E-3B16-405F-A524-1245FCEEEF55}" sibTransId="{B257CA7A-5A7D-4A9A-92BA-4D91A6AF4150}"/>
    <dgm:cxn modelId="{D52A1940-A6EA-42CE-A2D5-5F9302ADCB2C}" type="presOf" srcId="{AAA0B6BA-251E-4EEA-9116-641CD3AE7B30}" destId="{BB789A39-8FAD-4184-93B4-5DEB4FF8D4D6}" srcOrd="0" destOrd="3" presId="urn:microsoft.com/office/officeart/2005/8/layout/vList5"/>
    <dgm:cxn modelId="{1C865F67-4FE1-466F-9E97-3AA98788C356}" srcId="{BB30711D-75E8-410A-B43F-439207A1D847}" destId="{A77BA94B-AEAA-4133-8B17-9C8CB6C90BB1}" srcOrd="0" destOrd="0" parTransId="{3C0E85EC-6362-420F-85C0-9316B5B827F5}" sibTransId="{60EAB6FA-D867-4DDD-A28A-08F20029AE30}"/>
    <dgm:cxn modelId="{9A5BD26D-1D10-4974-9B36-F5CEEF5D7B79}" srcId="{BB30711D-75E8-410A-B43F-439207A1D847}" destId="{58228534-3C4C-48C9-9868-9129ACBF67A9}" srcOrd="2" destOrd="0" parTransId="{930FDC6E-99F8-4F45-9DC0-7CFBE3D9B2BD}" sibTransId="{54404658-AC51-4D84-8A2E-C81F58CE2339}"/>
    <dgm:cxn modelId="{616F4A4E-39FA-4989-B6B2-8D00296A19EA}" type="presOf" srcId="{A77BA94B-AEAA-4133-8B17-9C8CB6C90BB1}" destId="{9835117C-465A-480F-B9CE-45BA05CB38C8}" srcOrd="0" destOrd="0" presId="urn:microsoft.com/office/officeart/2005/8/layout/vList5"/>
    <dgm:cxn modelId="{AEA64753-AC3B-4C97-9406-75EBAD4E9A49}" type="presOf" srcId="{DF0F98F3-414E-4870-92A0-C5062C5C3518}" destId="{3FF4B760-E6CE-438F-84FC-D5CF482DDAD7}" srcOrd="0" destOrd="0" presId="urn:microsoft.com/office/officeart/2005/8/layout/vList5"/>
    <dgm:cxn modelId="{07866D57-4FB9-4218-A56E-BC31B4473C46}" type="presOf" srcId="{BEC0051B-9189-44DD-B163-AB5A7731DE57}" destId="{BB789A39-8FAD-4184-93B4-5DEB4FF8D4D6}" srcOrd="0" destOrd="1" presId="urn:microsoft.com/office/officeart/2005/8/layout/vList5"/>
    <dgm:cxn modelId="{3436B95A-DEE7-4D50-A94C-295B7D452DC1}" srcId="{58228534-3C4C-48C9-9868-9129ACBF67A9}" destId="{CB2076E3-7A81-4849-B0FF-245BC2100A8D}" srcOrd="2" destOrd="0" parTransId="{2E0FAB0C-A2C5-472E-AAEB-34B233525CCB}" sibTransId="{0FFAB9DE-0EC4-4455-A5B5-77457516A9D6}"/>
    <dgm:cxn modelId="{975FF78B-FBA8-4094-8CA2-F60D084AAD0D}" type="presOf" srcId="{BB30711D-75E8-410A-B43F-439207A1D847}" destId="{13F5CCAE-2A9F-4D0E-99A9-8CCE69E28C5B}" srcOrd="0" destOrd="0" presId="urn:microsoft.com/office/officeart/2005/8/layout/vList5"/>
    <dgm:cxn modelId="{DDB1A78C-F2DE-4940-A9D6-DF3CBBD74788}" srcId="{58228534-3C4C-48C9-9868-9129ACBF67A9}" destId="{BEC0051B-9189-44DD-B163-AB5A7731DE57}" srcOrd="1" destOrd="0" parTransId="{91DC393F-F2D3-4AFA-9A88-2ADEA7A3ACA1}" sibTransId="{3BEAE6B9-DEA4-4828-84CB-DD807E81F118}"/>
    <dgm:cxn modelId="{90185F92-635C-4F69-A6C1-6093C22C03EE}" type="presOf" srcId="{CB2076E3-7A81-4849-B0FF-245BC2100A8D}" destId="{BB789A39-8FAD-4184-93B4-5DEB4FF8D4D6}" srcOrd="0" destOrd="2" presId="urn:microsoft.com/office/officeart/2005/8/layout/vList5"/>
    <dgm:cxn modelId="{2A590996-9EFD-47BA-A5C2-EB4D793577DF}" type="presOf" srcId="{1602C9D1-57D9-4751-BB60-61C9CE3DCF11}" destId="{37C4284C-74EE-4193-B1DE-BF9C661B073E}" srcOrd="0" destOrd="0" presId="urn:microsoft.com/office/officeart/2005/8/layout/vList5"/>
    <dgm:cxn modelId="{DE6F2899-20BD-482C-8498-62163AA07D56}" type="presOf" srcId="{58228534-3C4C-48C9-9868-9129ACBF67A9}" destId="{C11155FC-BA48-4428-9306-9BE0183C876E}" srcOrd="0" destOrd="0" presId="urn:microsoft.com/office/officeart/2005/8/layout/vList5"/>
    <dgm:cxn modelId="{6FD3BE99-3B4C-4223-B280-7CF6C3C403FC}" type="presOf" srcId="{91F9F435-C153-4681-87C1-05B83D9705B0}" destId="{F04E8180-3F21-4768-B774-4D5D9285FB0A}" srcOrd="0" destOrd="0" presId="urn:microsoft.com/office/officeart/2005/8/layout/vList5"/>
    <dgm:cxn modelId="{8F6A599B-3C1C-41EC-9C91-15E30265F210}" srcId="{58228534-3C4C-48C9-9868-9129ACBF67A9}" destId="{AAA0B6BA-251E-4EEA-9116-641CD3AE7B30}" srcOrd="3" destOrd="0" parTransId="{BFF62D91-3B09-47A8-9078-DB2E08629948}" sibTransId="{58012C0C-706C-4BD3-A823-65CD3FD9660A}"/>
    <dgm:cxn modelId="{44860E9F-215C-45AC-8BC5-7C27AAC44276}" type="presOf" srcId="{888F19C3-1809-49A8-8CF6-0BAC340A337C}" destId="{6EE05C7E-B2BD-4728-A022-42C33052430B}" srcOrd="0" destOrd="0" presId="urn:microsoft.com/office/officeart/2005/8/layout/vList5"/>
    <dgm:cxn modelId="{DE292ABC-64A5-4003-B8AA-FF6D7CE2FCC9}" type="presOf" srcId="{73846FF7-B785-480F-A4B5-BAD8E0109082}" destId="{6EA7E13F-5303-4D75-8BFF-5F4801A9E775}" srcOrd="0" destOrd="0" presId="urn:microsoft.com/office/officeart/2005/8/layout/vList5"/>
    <dgm:cxn modelId="{28182ABE-00F3-41DA-9A73-CE33B3FA7C3D}" srcId="{91F9F435-C153-4681-87C1-05B83D9705B0}" destId="{888F19C3-1809-49A8-8CF6-0BAC340A337C}" srcOrd="0" destOrd="0" parTransId="{7727280F-165B-488C-874A-2369F1EAE440}" sibTransId="{2AAEF160-0786-41C3-8AFF-3ED80ADE2CFF}"/>
    <dgm:cxn modelId="{156414D3-1354-45C1-A5DF-2E1BD637E8B2}" type="presOf" srcId="{FFB27EF2-C3CB-4F6B-859E-3F631D64FEE1}" destId="{BB789A39-8FAD-4184-93B4-5DEB4FF8D4D6}" srcOrd="0" destOrd="0" presId="urn:microsoft.com/office/officeart/2005/8/layout/vList5"/>
    <dgm:cxn modelId="{9D4376D9-9A00-427A-BDCE-463937B92918}" srcId="{BB30711D-75E8-410A-B43F-439207A1D847}" destId="{73846FF7-B785-480F-A4B5-BAD8E0109082}" srcOrd="1" destOrd="0" parTransId="{769120EC-CB2D-4534-8244-F2FAD0B99173}" sibTransId="{CC6E4AA5-70FD-46E9-A070-F7922ACDBBCC}"/>
    <dgm:cxn modelId="{3BA23FC0-87F2-400A-8C3A-AE7F95F03D86}" type="presParOf" srcId="{13F5CCAE-2A9F-4D0E-99A9-8CCE69E28C5B}" destId="{BD9E500A-D678-4EF7-A6CC-52B071C8E7B3}" srcOrd="0" destOrd="0" presId="urn:microsoft.com/office/officeart/2005/8/layout/vList5"/>
    <dgm:cxn modelId="{0092A6A4-93BE-4F62-99AF-83CEE82D569F}" type="presParOf" srcId="{BD9E500A-D678-4EF7-A6CC-52B071C8E7B3}" destId="{9835117C-465A-480F-B9CE-45BA05CB38C8}" srcOrd="0" destOrd="0" presId="urn:microsoft.com/office/officeart/2005/8/layout/vList5"/>
    <dgm:cxn modelId="{84783D17-4E03-46F0-846E-7D1699DE1D24}" type="presParOf" srcId="{BD9E500A-D678-4EF7-A6CC-52B071C8E7B3}" destId="{37C4284C-74EE-4193-B1DE-BF9C661B073E}" srcOrd="1" destOrd="0" presId="urn:microsoft.com/office/officeart/2005/8/layout/vList5"/>
    <dgm:cxn modelId="{5EC3DE0A-E056-41AD-9658-48481792C5DA}" type="presParOf" srcId="{13F5CCAE-2A9F-4D0E-99A9-8CCE69E28C5B}" destId="{0BD74F5F-5EB2-4012-ACC5-3E40711219FA}" srcOrd="1" destOrd="0" presId="urn:microsoft.com/office/officeart/2005/8/layout/vList5"/>
    <dgm:cxn modelId="{60E98D3D-D9AE-4DF9-A518-4CC300F4FA7D}" type="presParOf" srcId="{13F5CCAE-2A9F-4D0E-99A9-8CCE69E28C5B}" destId="{B879C182-EDB0-4268-ABC1-9A4CF166DFEF}" srcOrd="2" destOrd="0" presId="urn:microsoft.com/office/officeart/2005/8/layout/vList5"/>
    <dgm:cxn modelId="{F0B32390-1064-4825-9C67-F4B62C3E1052}" type="presParOf" srcId="{B879C182-EDB0-4268-ABC1-9A4CF166DFEF}" destId="{6EA7E13F-5303-4D75-8BFF-5F4801A9E775}" srcOrd="0" destOrd="0" presId="urn:microsoft.com/office/officeart/2005/8/layout/vList5"/>
    <dgm:cxn modelId="{5E8EBDAD-54C3-4ABD-B7D3-E5050421F305}" type="presParOf" srcId="{B879C182-EDB0-4268-ABC1-9A4CF166DFEF}" destId="{3FF4B760-E6CE-438F-84FC-D5CF482DDAD7}" srcOrd="1" destOrd="0" presId="urn:microsoft.com/office/officeart/2005/8/layout/vList5"/>
    <dgm:cxn modelId="{AFB75A9E-7B8B-448E-ABD2-08C010414682}" type="presParOf" srcId="{13F5CCAE-2A9F-4D0E-99A9-8CCE69E28C5B}" destId="{D5C52698-1457-44F8-A92D-8DFCAC3C6503}" srcOrd="3" destOrd="0" presId="urn:microsoft.com/office/officeart/2005/8/layout/vList5"/>
    <dgm:cxn modelId="{B6768BDC-BB37-4255-AA1F-7B08476089AD}" type="presParOf" srcId="{13F5CCAE-2A9F-4D0E-99A9-8CCE69E28C5B}" destId="{8C0FF417-303D-4817-97E5-E149ECA2F0A4}" srcOrd="4" destOrd="0" presId="urn:microsoft.com/office/officeart/2005/8/layout/vList5"/>
    <dgm:cxn modelId="{52D56B98-DAAE-4C36-9141-40F1C989F303}" type="presParOf" srcId="{8C0FF417-303D-4817-97E5-E149ECA2F0A4}" destId="{C11155FC-BA48-4428-9306-9BE0183C876E}" srcOrd="0" destOrd="0" presId="urn:microsoft.com/office/officeart/2005/8/layout/vList5"/>
    <dgm:cxn modelId="{8C5CFEC4-34AD-4F9C-9EBA-9CE3BE4F503B}" type="presParOf" srcId="{8C0FF417-303D-4817-97E5-E149ECA2F0A4}" destId="{BB789A39-8FAD-4184-93B4-5DEB4FF8D4D6}" srcOrd="1" destOrd="0" presId="urn:microsoft.com/office/officeart/2005/8/layout/vList5"/>
    <dgm:cxn modelId="{768E653D-D022-4068-B827-4669CB17844E}" type="presParOf" srcId="{13F5CCAE-2A9F-4D0E-99A9-8CCE69E28C5B}" destId="{193438C0-FAD2-4C88-94F3-AE760D4DBCB7}" srcOrd="5" destOrd="0" presId="urn:microsoft.com/office/officeart/2005/8/layout/vList5"/>
    <dgm:cxn modelId="{AC089033-AB6D-424B-9371-1FBE87B84667}" type="presParOf" srcId="{13F5CCAE-2A9F-4D0E-99A9-8CCE69E28C5B}" destId="{C0AE4D48-928A-4073-88F0-F1642264F32B}" srcOrd="6" destOrd="0" presId="urn:microsoft.com/office/officeart/2005/8/layout/vList5"/>
    <dgm:cxn modelId="{5421A19B-991A-4381-AAAF-ABACC8E68C6C}" type="presParOf" srcId="{C0AE4D48-928A-4073-88F0-F1642264F32B}" destId="{F04E8180-3F21-4768-B774-4D5D9285FB0A}" srcOrd="0" destOrd="0" presId="urn:microsoft.com/office/officeart/2005/8/layout/vList5"/>
    <dgm:cxn modelId="{48BADA3E-EFB1-48CD-864C-45CB623EA775}" type="presParOf" srcId="{C0AE4D48-928A-4073-88F0-F1642264F32B}" destId="{6EE05C7E-B2BD-4728-A022-42C33052430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9E1AE35-3550-4453-983C-31BEC3E5655D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9AA7D17-8C4E-45E0-9EEB-661A95A261C2}">
      <dgm:prSet phldrT="[Texto]"/>
      <dgm:spPr/>
      <dgm:t>
        <a:bodyPr/>
        <a:lstStyle/>
        <a:p>
          <a:r>
            <a:rPr lang="es-ES" dirty="0"/>
            <a:t>Gestión Predial</a:t>
          </a:r>
        </a:p>
      </dgm:t>
    </dgm:pt>
    <dgm:pt modelId="{9363C697-9CCC-4A95-B296-D09DB1379B58}" type="parTrans" cxnId="{40E99086-5BDD-462B-8C14-2A47353444BF}">
      <dgm:prSet/>
      <dgm:spPr/>
      <dgm:t>
        <a:bodyPr/>
        <a:lstStyle/>
        <a:p>
          <a:endParaRPr lang="es-ES"/>
        </a:p>
      </dgm:t>
    </dgm:pt>
    <dgm:pt modelId="{37FB0EB7-0993-48EB-B144-C48466D19D07}" type="sibTrans" cxnId="{40E99086-5BDD-462B-8C14-2A47353444BF}">
      <dgm:prSet/>
      <dgm:spPr/>
      <dgm:t>
        <a:bodyPr/>
        <a:lstStyle/>
        <a:p>
          <a:endParaRPr lang="es-ES"/>
        </a:p>
      </dgm:t>
    </dgm:pt>
    <dgm:pt modelId="{67DBC136-3487-49FA-AC82-63A032FCE8B7}">
      <dgm:prSet phldrT="[Texto]"/>
      <dgm:spPr/>
      <dgm:t>
        <a:bodyPr/>
        <a:lstStyle/>
        <a:p>
          <a:r>
            <a:rPr lang="es-ES" dirty="0"/>
            <a:t>El inicio de la retribución por UF depende de la titulación total de predios</a:t>
          </a:r>
        </a:p>
      </dgm:t>
    </dgm:pt>
    <dgm:pt modelId="{D934DC79-E527-4985-9891-7564CA4B48E9}" type="parTrans" cxnId="{BB399B9C-9C04-4CF2-8959-802093D07BC9}">
      <dgm:prSet/>
      <dgm:spPr/>
      <dgm:t>
        <a:bodyPr/>
        <a:lstStyle/>
        <a:p>
          <a:endParaRPr lang="es-ES"/>
        </a:p>
      </dgm:t>
    </dgm:pt>
    <dgm:pt modelId="{5D292571-A42A-4C64-8DF6-9543206D3AF5}" type="sibTrans" cxnId="{BB399B9C-9C04-4CF2-8959-802093D07BC9}">
      <dgm:prSet/>
      <dgm:spPr/>
      <dgm:t>
        <a:bodyPr/>
        <a:lstStyle/>
        <a:p>
          <a:endParaRPr lang="es-ES"/>
        </a:p>
      </dgm:t>
    </dgm:pt>
    <dgm:pt modelId="{FF89F2A3-9249-476A-A7E8-55EBC55104C0}">
      <dgm:prSet phldrT="[Texto]"/>
      <dgm:spPr/>
      <dgm:t>
        <a:bodyPr/>
        <a:lstStyle/>
        <a:p>
          <a:r>
            <a:rPr lang="es-ES" dirty="0"/>
            <a:t>Diversos factores como la presencia de redes, predios sin antecedente registral, limitaciones legales, invasiones del derecho de vía, </a:t>
          </a:r>
          <a:r>
            <a:rPr lang="es-ES" dirty="0" err="1"/>
            <a:t>desenglobe</a:t>
          </a:r>
          <a:r>
            <a:rPr lang="es-ES" dirty="0"/>
            <a:t> catastral, entre otros, impiden el cumplimiento de esta obligación y por ende suspenden la retribución. </a:t>
          </a:r>
        </a:p>
      </dgm:t>
    </dgm:pt>
    <dgm:pt modelId="{C0E602F9-7E05-4FD7-9ABB-B702A0737B48}" type="parTrans" cxnId="{3F1120C0-88D5-46D9-96E3-170FECC79595}">
      <dgm:prSet/>
      <dgm:spPr/>
      <dgm:t>
        <a:bodyPr/>
        <a:lstStyle/>
        <a:p>
          <a:endParaRPr lang="es-ES"/>
        </a:p>
      </dgm:t>
    </dgm:pt>
    <dgm:pt modelId="{4DB34EBA-D4C3-4AD5-891F-070D18CC92A7}" type="sibTrans" cxnId="{3F1120C0-88D5-46D9-96E3-170FECC79595}">
      <dgm:prSet/>
      <dgm:spPr/>
      <dgm:t>
        <a:bodyPr/>
        <a:lstStyle/>
        <a:p>
          <a:endParaRPr lang="es-ES"/>
        </a:p>
      </dgm:t>
    </dgm:pt>
    <dgm:pt modelId="{40DEDAB5-D9F9-4911-B336-4FE780425478}">
      <dgm:prSet phldrT="[Texto]"/>
      <dgm:spPr/>
      <dgm:t>
        <a:bodyPr/>
        <a:lstStyle/>
        <a:p>
          <a:r>
            <a:rPr lang="es-ES" dirty="0"/>
            <a:t>Gestión Ambiental</a:t>
          </a:r>
        </a:p>
      </dgm:t>
    </dgm:pt>
    <dgm:pt modelId="{06AAB2E2-DF62-43B1-B3CE-9F01F1124EF7}" type="parTrans" cxnId="{B6681B61-516F-4EE8-A902-491AC28E6C10}">
      <dgm:prSet/>
      <dgm:spPr/>
      <dgm:t>
        <a:bodyPr/>
        <a:lstStyle/>
        <a:p>
          <a:endParaRPr lang="es-ES"/>
        </a:p>
      </dgm:t>
    </dgm:pt>
    <dgm:pt modelId="{67F7B542-40CA-4CA1-A7CD-304E9A73E584}" type="sibTrans" cxnId="{B6681B61-516F-4EE8-A902-491AC28E6C10}">
      <dgm:prSet/>
      <dgm:spPr/>
      <dgm:t>
        <a:bodyPr/>
        <a:lstStyle/>
        <a:p>
          <a:endParaRPr lang="es-ES"/>
        </a:p>
      </dgm:t>
    </dgm:pt>
    <dgm:pt modelId="{77631CEC-B1C0-45B6-8563-76877D4D1D29}">
      <dgm:prSet phldrT="[Texto]"/>
      <dgm:spPr/>
      <dgm:t>
        <a:bodyPr/>
        <a:lstStyle/>
        <a:p>
          <a:r>
            <a:rPr lang="es-ES" dirty="0"/>
            <a:t>La terminación de las unidades funcionales esta sujeta al “Cierre Ambiental” y por ende el inicio de la retribución</a:t>
          </a:r>
        </a:p>
      </dgm:t>
    </dgm:pt>
    <dgm:pt modelId="{9DAE56E0-898F-4313-A1A4-45A5537312FD}" type="parTrans" cxnId="{4518AEB7-FF60-4BC1-9063-A8AE1A00DF43}">
      <dgm:prSet/>
      <dgm:spPr/>
      <dgm:t>
        <a:bodyPr/>
        <a:lstStyle/>
        <a:p>
          <a:endParaRPr lang="es-ES"/>
        </a:p>
      </dgm:t>
    </dgm:pt>
    <dgm:pt modelId="{FFD14D9E-E2A2-4ACF-B9D4-A05F375A9A3D}" type="sibTrans" cxnId="{4518AEB7-FF60-4BC1-9063-A8AE1A00DF43}">
      <dgm:prSet/>
      <dgm:spPr/>
      <dgm:t>
        <a:bodyPr/>
        <a:lstStyle/>
        <a:p>
          <a:endParaRPr lang="es-ES"/>
        </a:p>
      </dgm:t>
    </dgm:pt>
    <dgm:pt modelId="{E8EB7D59-2A50-4BDC-8706-859B4C6B5A3F}">
      <dgm:prSet phldrT="[Texto]"/>
      <dgm:spPr/>
      <dgm:t>
        <a:bodyPr/>
        <a:lstStyle/>
        <a:p>
          <a:r>
            <a:rPr lang="es-ES" dirty="0"/>
            <a:t>Ciertas obligaciones de cierre ambiental (compensación por uso o aprovechamiento de recursos naturales, pérdida de biodiversidad, </a:t>
          </a:r>
          <a:r>
            <a:rPr lang="es-ES" dirty="0" err="1"/>
            <a:t>etc</a:t>
          </a:r>
          <a:r>
            <a:rPr lang="es-ES" dirty="0"/>
            <a:t>) requiere el aval de otras autoridades que pueden no pronunciarse en el tiempo requerido.,</a:t>
          </a:r>
        </a:p>
      </dgm:t>
    </dgm:pt>
    <dgm:pt modelId="{5D5E26E9-6940-41AC-B8CC-6CC22FD3BE89}" type="parTrans" cxnId="{49CA89A4-9921-48FD-9FF2-A01F17624DA1}">
      <dgm:prSet/>
      <dgm:spPr/>
      <dgm:t>
        <a:bodyPr/>
        <a:lstStyle/>
        <a:p>
          <a:endParaRPr lang="es-ES"/>
        </a:p>
      </dgm:t>
    </dgm:pt>
    <dgm:pt modelId="{0D62C633-CD6D-4DA4-98D8-672F06650BEE}" type="sibTrans" cxnId="{49CA89A4-9921-48FD-9FF2-A01F17624DA1}">
      <dgm:prSet/>
      <dgm:spPr/>
      <dgm:t>
        <a:bodyPr/>
        <a:lstStyle/>
        <a:p>
          <a:endParaRPr lang="es-ES"/>
        </a:p>
      </dgm:t>
    </dgm:pt>
    <dgm:pt modelId="{8C367FF4-6377-41B3-A2B4-3143797082D0}">
      <dgm:prSet phldrT="[Texto]"/>
      <dgm:spPr/>
      <dgm:t>
        <a:bodyPr/>
        <a:lstStyle/>
        <a:p>
          <a:r>
            <a:rPr lang="es-ES" dirty="0"/>
            <a:t>Límites a las Deducciones </a:t>
          </a:r>
        </a:p>
      </dgm:t>
    </dgm:pt>
    <dgm:pt modelId="{943F106B-9ED7-4A85-B251-EDD85145D2D0}" type="parTrans" cxnId="{F51337F0-C6FF-420E-8CA3-76CF971AC78B}">
      <dgm:prSet/>
      <dgm:spPr/>
      <dgm:t>
        <a:bodyPr/>
        <a:lstStyle/>
        <a:p>
          <a:endParaRPr lang="es-ES"/>
        </a:p>
      </dgm:t>
    </dgm:pt>
    <dgm:pt modelId="{A9E4C123-1DDC-4A53-93F3-0272EB2C9D7A}" type="sibTrans" cxnId="{F51337F0-C6FF-420E-8CA3-76CF971AC78B}">
      <dgm:prSet/>
      <dgm:spPr/>
      <dgm:t>
        <a:bodyPr/>
        <a:lstStyle/>
        <a:p>
          <a:endParaRPr lang="es-ES"/>
        </a:p>
      </dgm:t>
    </dgm:pt>
    <dgm:pt modelId="{F8DAA5D0-1AA1-4EF1-8D7C-2E46D848B6BA}">
      <dgm:prSet phldrT="[Texto]"/>
      <dgm:spPr/>
      <dgm:t>
        <a:bodyPr/>
        <a:lstStyle/>
        <a:p>
          <a:r>
            <a:rPr lang="es-ES" dirty="0"/>
            <a:t>Es causal de caducidad alcanzar el límite de deducciones en términos del valor acumulado dela Retribución y el Índice de Cumplimiento promedio.</a:t>
          </a:r>
        </a:p>
      </dgm:t>
    </dgm:pt>
    <dgm:pt modelId="{E215BEA3-7162-4C46-9F92-FAFD7C57D999}" type="parTrans" cxnId="{93DEA1DD-B445-4B0D-B6C6-9A4E047E2703}">
      <dgm:prSet/>
      <dgm:spPr/>
      <dgm:t>
        <a:bodyPr/>
        <a:lstStyle/>
        <a:p>
          <a:endParaRPr lang="es-ES"/>
        </a:p>
      </dgm:t>
    </dgm:pt>
    <dgm:pt modelId="{7A06AE9C-15F7-4DAF-9AF9-1D4D6D608C26}" type="sibTrans" cxnId="{93DEA1DD-B445-4B0D-B6C6-9A4E047E2703}">
      <dgm:prSet/>
      <dgm:spPr/>
      <dgm:t>
        <a:bodyPr/>
        <a:lstStyle/>
        <a:p>
          <a:endParaRPr lang="es-ES"/>
        </a:p>
      </dgm:t>
    </dgm:pt>
    <dgm:pt modelId="{70986BA8-EDBF-490E-9E02-1AA793C5D1B4}">
      <dgm:prSet phldrT="[Texto]"/>
      <dgm:spPr/>
      <dgm:t>
        <a:bodyPr/>
        <a:lstStyle/>
        <a:p>
          <a:r>
            <a:rPr lang="es-ES" dirty="0"/>
            <a:t>Es un bajo margen que hace que el riesgo de caducidad sea inminente. </a:t>
          </a:r>
        </a:p>
      </dgm:t>
    </dgm:pt>
    <dgm:pt modelId="{7D8871A0-5DE6-4EE4-B5C5-90E418EEDB10}" type="parTrans" cxnId="{F49512AB-D72A-4BEF-A86C-1295F1F6E6E6}">
      <dgm:prSet/>
      <dgm:spPr/>
      <dgm:t>
        <a:bodyPr/>
        <a:lstStyle/>
        <a:p>
          <a:endParaRPr lang="es-ES"/>
        </a:p>
      </dgm:t>
    </dgm:pt>
    <dgm:pt modelId="{D22C1C1E-ABEB-4E23-8CCC-2BED9D8C32B5}" type="sibTrans" cxnId="{F49512AB-D72A-4BEF-A86C-1295F1F6E6E6}">
      <dgm:prSet/>
      <dgm:spPr/>
      <dgm:t>
        <a:bodyPr/>
        <a:lstStyle/>
        <a:p>
          <a:endParaRPr lang="es-ES"/>
        </a:p>
      </dgm:t>
    </dgm:pt>
    <dgm:pt modelId="{30CA4724-7BF7-4F32-9D28-15C1BB227946}">
      <dgm:prSet phldrT="[Texto]"/>
      <dgm:spPr/>
      <dgm:t>
        <a:bodyPr/>
        <a:lstStyle/>
        <a:p>
          <a:r>
            <a:rPr lang="es-ES" dirty="0"/>
            <a:t>Posibles Soluciones incluyen objetivación de los EER, Extensiones de Plazo, deducciones ante incumplimiento</a:t>
          </a:r>
        </a:p>
      </dgm:t>
    </dgm:pt>
    <dgm:pt modelId="{84B997FA-D7E4-4D78-AC74-66C3405FED09}" type="parTrans" cxnId="{060A57D8-0349-44DA-9262-57FFA183BAB8}">
      <dgm:prSet/>
      <dgm:spPr/>
      <dgm:t>
        <a:bodyPr/>
        <a:lstStyle/>
        <a:p>
          <a:endParaRPr lang="es-ES"/>
        </a:p>
      </dgm:t>
    </dgm:pt>
    <dgm:pt modelId="{D9242852-D15D-47CB-BE8E-916FDD9CDE13}" type="sibTrans" cxnId="{060A57D8-0349-44DA-9262-57FFA183BAB8}">
      <dgm:prSet/>
      <dgm:spPr/>
      <dgm:t>
        <a:bodyPr/>
        <a:lstStyle/>
        <a:p>
          <a:endParaRPr lang="es-ES"/>
        </a:p>
      </dgm:t>
    </dgm:pt>
    <dgm:pt modelId="{77D3494F-235A-48CB-A834-BBCBA7376FD8}">
      <dgm:prSet phldrT="[Texto]"/>
      <dgm:spPr/>
      <dgm:t>
        <a:bodyPr/>
        <a:lstStyle/>
        <a:p>
          <a:r>
            <a:rPr lang="es-ES" dirty="0"/>
            <a:t>Cierre ambiental parcial, retención parcial de la retribución. </a:t>
          </a:r>
        </a:p>
      </dgm:t>
    </dgm:pt>
    <dgm:pt modelId="{6FA5F877-49C5-4618-B6F9-FAFA155A24D1}" type="parTrans" cxnId="{E3C6CD19-15A6-4E09-B219-9B5C23C59F4A}">
      <dgm:prSet/>
      <dgm:spPr/>
      <dgm:t>
        <a:bodyPr/>
        <a:lstStyle/>
        <a:p>
          <a:endParaRPr lang="es-ES"/>
        </a:p>
      </dgm:t>
    </dgm:pt>
    <dgm:pt modelId="{8D067AE6-15B5-44DF-860C-AFC4BAF3C3EF}" type="sibTrans" cxnId="{E3C6CD19-15A6-4E09-B219-9B5C23C59F4A}">
      <dgm:prSet/>
      <dgm:spPr/>
      <dgm:t>
        <a:bodyPr/>
        <a:lstStyle/>
        <a:p>
          <a:endParaRPr lang="es-ES"/>
        </a:p>
      </dgm:t>
    </dgm:pt>
    <dgm:pt modelId="{E71AB719-C60B-471E-A5D0-831EEF928B61}">
      <dgm:prSet phldrT="[Texto]"/>
      <dgm:spPr/>
      <dgm:t>
        <a:bodyPr/>
        <a:lstStyle/>
        <a:p>
          <a:r>
            <a:rPr lang="es-ES" dirty="0"/>
            <a:t>Aumentar el límite de retribución acumulada y el límite de índice de cumplimiento</a:t>
          </a:r>
        </a:p>
      </dgm:t>
    </dgm:pt>
    <dgm:pt modelId="{F9E2EF08-97C3-48AB-BA1A-2E268DC2663F}" type="parTrans" cxnId="{2601626C-CF52-4C1E-85F9-E53D3434E70D}">
      <dgm:prSet/>
      <dgm:spPr/>
      <dgm:t>
        <a:bodyPr/>
        <a:lstStyle/>
        <a:p>
          <a:endParaRPr lang="es-ES"/>
        </a:p>
      </dgm:t>
    </dgm:pt>
    <dgm:pt modelId="{E5282FB9-A10F-4D61-AF69-54627E76AC09}" type="sibTrans" cxnId="{2601626C-CF52-4C1E-85F9-E53D3434E70D}">
      <dgm:prSet/>
      <dgm:spPr/>
      <dgm:t>
        <a:bodyPr/>
        <a:lstStyle/>
        <a:p>
          <a:endParaRPr lang="es-ES"/>
        </a:p>
      </dgm:t>
    </dgm:pt>
    <dgm:pt modelId="{121C30F3-4681-4201-9930-C3C1AD23BD6B}">
      <dgm:prSet phldrT="[Texto]"/>
      <dgm:spPr/>
      <dgm:t>
        <a:bodyPr/>
        <a:lstStyle/>
        <a:p>
          <a:r>
            <a:rPr lang="es-ES" dirty="0"/>
            <a:t>Plazos de Construcción por UF</a:t>
          </a:r>
        </a:p>
      </dgm:t>
    </dgm:pt>
    <dgm:pt modelId="{01C52F31-2A1B-4468-B26D-E44F2B293F00}" type="parTrans" cxnId="{CC98816D-26FB-4934-988A-AE6073DF3026}">
      <dgm:prSet/>
      <dgm:spPr/>
      <dgm:t>
        <a:bodyPr/>
        <a:lstStyle/>
        <a:p>
          <a:endParaRPr lang="es-ES"/>
        </a:p>
      </dgm:t>
    </dgm:pt>
    <dgm:pt modelId="{82F1A75A-1A88-4525-8E30-883B743BA1F6}" type="sibTrans" cxnId="{CC98816D-26FB-4934-988A-AE6073DF3026}">
      <dgm:prSet/>
      <dgm:spPr/>
      <dgm:t>
        <a:bodyPr/>
        <a:lstStyle/>
        <a:p>
          <a:endParaRPr lang="es-ES"/>
        </a:p>
      </dgm:t>
    </dgm:pt>
    <dgm:pt modelId="{D9F10FA6-32EA-469D-B9CC-E1B30CABB1C8}">
      <dgm:prSet phldrT="[Texto]"/>
      <dgm:spPr/>
      <dgm:t>
        <a:bodyPr/>
        <a:lstStyle/>
        <a:p>
          <a:r>
            <a:rPr lang="es-ES" dirty="0"/>
            <a:t>Los plazos máximos para el inicio de la operación de las UF deben contarse a partir de la fecha de suscripción del AIFC</a:t>
          </a:r>
        </a:p>
      </dgm:t>
    </dgm:pt>
    <dgm:pt modelId="{80097AE3-62A5-4298-B854-C0153727639F}" type="parTrans" cxnId="{9B2B1FD1-17FA-40D7-A45F-D4E33069E7DF}">
      <dgm:prSet/>
      <dgm:spPr/>
      <dgm:t>
        <a:bodyPr/>
        <a:lstStyle/>
        <a:p>
          <a:endParaRPr lang="es-ES"/>
        </a:p>
      </dgm:t>
    </dgm:pt>
    <dgm:pt modelId="{808A69F3-DA7C-4F64-9888-05BFD70380AF}" type="sibTrans" cxnId="{9B2B1FD1-17FA-40D7-A45F-D4E33069E7DF}">
      <dgm:prSet/>
      <dgm:spPr/>
      <dgm:t>
        <a:bodyPr/>
        <a:lstStyle/>
        <a:p>
          <a:endParaRPr lang="es-ES"/>
        </a:p>
      </dgm:t>
    </dgm:pt>
    <dgm:pt modelId="{FEEB829F-1A1B-467F-8A8D-E8801E0EFF67}">
      <dgm:prSet phldrT="[Texto]"/>
      <dgm:spPr/>
      <dgm:t>
        <a:bodyPr/>
        <a:lstStyle/>
        <a:p>
          <a:r>
            <a:rPr lang="es-ES" dirty="0"/>
            <a:t>Flexibilizar el inicio de construcción simultaneo de las </a:t>
          </a:r>
          <a:r>
            <a:rPr lang="es-ES" dirty="0" err="1"/>
            <a:t>UFs</a:t>
          </a:r>
          <a:endParaRPr lang="es-ES" dirty="0"/>
        </a:p>
      </dgm:t>
    </dgm:pt>
    <dgm:pt modelId="{64ACC750-AF61-472B-BFF9-16CCD480D50B}" type="parTrans" cxnId="{01FD7BA9-D1F8-4C08-A412-442CBE8D6004}">
      <dgm:prSet/>
      <dgm:spPr/>
      <dgm:t>
        <a:bodyPr/>
        <a:lstStyle/>
        <a:p>
          <a:endParaRPr lang="es-ES"/>
        </a:p>
      </dgm:t>
    </dgm:pt>
    <dgm:pt modelId="{1D10FC8C-C1B3-4A89-9FEF-69F5469B8A71}" type="sibTrans" cxnId="{01FD7BA9-D1F8-4C08-A412-442CBE8D6004}">
      <dgm:prSet/>
      <dgm:spPr/>
      <dgm:t>
        <a:bodyPr/>
        <a:lstStyle/>
        <a:p>
          <a:endParaRPr lang="es-ES"/>
        </a:p>
      </dgm:t>
    </dgm:pt>
    <dgm:pt modelId="{A2E25E62-DDA2-4F48-81B8-4F0084896E2E}" type="pres">
      <dgm:prSet presAssocID="{99E1AE35-3550-4453-983C-31BEC3E5655D}" presName="Name0" presStyleCnt="0">
        <dgm:presLayoutVars>
          <dgm:dir/>
          <dgm:animLvl val="lvl"/>
          <dgm:resizeHandles val="exact"/>
        </dgm:presLayoutVars>
      </dgm:prSet>
      <dgm:spPr/>
    </dgm:pt>
    <dgm:pt modelId="{8FF2D9BD-0DE2-4A12-AE9B-7D18D74AE557}" type="pres">
      <dgm:prSet presAssocID="{79AA7D17-8C4E-45E0-9EEB-661A95A261C2}" presName="composite" presStyleCnt="0"/>
      <dgm:spPr/>
    </dgm:pt>
    <dgm:pt modelId="{E6BB5E4A-EC2F-4826-A6A9-778A1A48D2CD}" type="pres">
      <dgm:prSet presAssocID="{79AA7D17-8C4E-45E0-9EEB-661A95A261C2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20CE488A-31D2-43D5-BE95-1232ADF81C45}" type="pres">
      <dgm:prSet presAssocID="{79AA7D17-8C4E-45E0-9EEB-661A95A261C2}" presName="desTx" presStyleLbl="alignAccFollowNode1" presStyleIdx="0" presStyleCnt="4">
        <dgm:presLayoutVars>
          <dgm:bulletEnabled val="1"/>
        </dgm:presLayoutVars>
      </dgm:prSet>
      <dgm:spPr/>
    </dgm:pt>
    <dgm:pt modelId="{9445779A-B666-435D-90FF-E0A4D3CAED22}" type="pres">
      <dgm:prSet presAssocID="{37FB0EB7-0993-48EB-B144-C48466D19D07}" presName="space" presStyleCnt="0"/>
      <dgm:spPr/>
    </dgm:pt>
    <dgm:pt modelId="{D03A1A89-3F81-42E2-8097-B50CE938A55D}" type="pres">
      <dgm:prSet presAssocID="{40DEDAB5-D9F9-4911-B336-4FE780425478}" presName="composite" presStyleCnt="0"/>
      <dgm:spPr/>
    </dgm:pt>
    <dgm:pt modelId="{37ADBF1D-08C5-4A17-8129-F0896CDD7EED}" type="pres">
      <dgm:prSet presAssocID="{40DEDAB5-D9F9-4911-B336-4FE780425478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4139490C-3A9A-4EB6-9FB6-BE1F5404ED2B}" type="pres">
      <dgm:prSet presAssocID="{40DEDAB5-D9F9-4911-B336-4FE780425478}" presName="desTx" presStyleLbl="alignAccFollowNode1" presStyleIdx="1" presStyleCnt="4">
        <dgm:presLayoutVars>
          <dgm:bulletEnabled val="1"/>
        </dgm:presLayoutVars>
      </dgm:prSet>
      <dgm:spPr/>
    </dgm:pt>
    <dgm:pt modelId="{6621772D-D28B-4E04-8883-C734E04B0AB1}" type="pres">
      <dgm:prSet presAssocID="{67F7B542-40CA-4CA1-A7CD-304E9A73E584}" presName="space" presStyleCnt="0"/>
      <dgm:spPr/>
    </dgm:pt>
    <dgm:pt modelId="{94053402-7D91-4C8C-A3A9-222BC0B9C31E}" type="pres">
      <dgm:prSet presAssocID="{8C367FF4-6377-41B3-A2B4-3143797082D0}" presName="composite" presStyleCnt="0"/>
      <dgm:spPr/>
    </dgm:pt>
    <dgm:pt modelId="{9192F549-D921-4E6B-B3C0-E83767C01033}" type="pres">
      <dgm:prSet presAssocID="{8C367FF4-6377-41B3-A2B4-3143797082D0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928538F9-8595-4E45-9831-CBCBAFDF7ADC}" type="pres">
      <dgm:prSet presAssocID="{8C367FF4-6377-41B3-A2B4-3143797082D0}" presName="desTx" presStyleLbl="alignAccFollowNode1" presStyleIdx="2" presStyleCnt="4">
        <dgm:presLayoutVars>
          <dgm:bulletEnabled val="1"/>
        </dgm:presLayoutVars>
      </dgm:prSet>
      <dgm:spPr/>
    </dgm:pt>
    <dgm:pt modelId="{39C680B6-51A4-45D3-8E82-854A4C002C2E}" type="pres">
      <dgm:prSet presAssocID="{A9E4C123-1DDC-4A53-93F3-0272EB2C9D7A}" presName="space" presStyleCnt="0"/>
      <dgm:spPr/>
    </dgm:pt>
    <dgm:pt modelId="{A5EE90F0-D694-400D-955D-4001CDE37153}" type="pres">
      <dgm:prSet presAssocID="{121C30F3-4681-4201-9930-C3C1AD23BD6B}" presName="composite" presStyleCnt="0"/>
      <dgm:spPr/>
    </dgm:pt>
    <dgm:pt modelId="{C85E1F1F-B623-43E3-8A49-FC1898C4B19E}" type="pres">
      <dgm:prSet presAssocID="{121C30F3-4681-4201-9930-C3C1AD23BD6B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14F1B9AA-2D3D-49EF-AD16-9B1211586CDE}" type="pres">
      <dgm:prSet presAssocID="{121C30F3-4681-4201-9930-C3C1AD23BD6B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3CAC8B01-6CA4-4AAA-A162-41C0AB6EEB70}" type="presOf" srcId="{79AA7D17-8C4E-45E0-9EEB-661A95A261C2}" destId="{E6BB5E4A-EC2F-4826-A6A9-778A1A48D2CD}" srcOrd="0" destOrd="0" presId="urn:microsoft.com/office/officeart/2005/8/layout/hList1"/>
    <dgm:cxn modelId="{28B1230D-96D7-45B3-8B52-71422C25BC33}" type="presOf" srcId="{99E1AE35-3550-4453-983C-31BEC3E5655D}" destId="{A2E25E62-DDA2-4F48-81B8-4F0084896E2E}" srcOrd="0" destOrd="0" presId="urn:microsoft.com/office/officeart/2005/8/layout/hList1"/>
    <dgm:cxn modelId="{987F9F10-30DB-49E1-B198-BEBF2BF86C4F}" type="presOf" srcId="{F8DAA5D0-1AA1-4EF1-8D7C-2E46D848B6BA}" destId="{928538F9-8595-4E45-9831-CBCBAFDF7ADC}" srcOrd="0" destOrd="0" presId="urn:microsoft.com/office/officeart/2005/8/layout/hList1"/>
    <dgm:cxn modelId="{B46D2C19-FFE4-4EBF-BCC2-26E057E0E138}" type="presOf" srcId="{67DBC136-3487-49FA-AC82-63A032FCE8B7}" destId="{20CE488A-31D2-43D5-BE95-1232ADF81C45}" srcOrd="0" destOrd="0" presId="urn:microsoft.com/office/officeart/2005/8/layout/hList1"/>
    <dgm:cxn modelId="{E3C6CD19-15A6-4E09-B219-9B5C23C59F4A}" srcId="{40DEDAB5-D9F9-4911-B336-4FE780425478}" destId="{77D3494F-235A-48CB-A834-BBCBA7376FD8}" srcOrd="2" destOrd="0" parTransId="{6FA5F877-49C5-4618-B6F9-FAFA155A24D1}" sibTransId="{8D067AE6-15B5-44DF-860C-AFC4BAF3C3EF}"/>
    <dgm:cxn modelId="{B6681B61-516F-4EE8-A902-491AC28E6C10}" srcId="{99E1AE35-3550-4453-983C-31BEC3E5655D}" destId="{40DEDAB5-D9F9-4911-B336-4FE780425478}" srcOrd="1" destOrd="0" parTransId="{06AAB2E2-DF62-43B1-B3CE-9F01F1124EF7}" sibTransId="{67F7B542-40CA-4CA1-A7CD-304E9A73E584}"/>
    <dgm:cxn modelId="{2601626C-CF52-4C1E-85F9-E53D3434E70D}" srcId="{8C367FF4-6377-41B3-A2B4-3143797082D0}" destId="{E71AB719-C60B-471E-A5D0-831EEF928B61}" srcOrd="2" destOrd="0" parTransId="{F9E2EF08-97C3-48AB-BA1A-2E268DC2663F}" sibTransId="{E5282FB9-A10F-4D61-AF69-54627E76AC09}"/>
    <dgm:cxn modelId="{CC98816D-26FB-4934-988A-AE6073DF3026}" srcId="{99E1AE35-3550-4453-983C-31BEC3E5655D}" destId="{121C30F3-4681-4201-9930-C3C1AD23BD6B}" srcOrd="3" destOrd="0" parTransId="{01C52F31-2A1B-4468-B26D-E44F2B293F00}" sibTransId="{82F1A75A-1A88-4525-8E30-883B743BA1F6}"/>
    <dgm:cxn modelId="{F137C058-1E92-4E05-9723-54FC09C5EBE9}" type="presOf" srcId="{FEEB829F-1A1B-467F-8A8D-E8801E0EFF67}" destId="{14F1B9AA-2D3D-49EF-AD16-9B1211586CDE}" srcOrd="0" destOrd="1" presId="urn:microsoft.com/office/officeart/2005/8/layout/hList1"/>
    <dgm:cxn modelId="{40E99086-5BDD-462B-8C14-2A47353444BF}" srcId="{99E1AE35-3550-4453-983C-31BEC3E5655D}" destId="{79AA7D17-8C4E-45E0-9EEB-661A95A261C2}" srcOrd="0" destOrd="0" parTransId="{9363C697-9CCC-4A95-B296-D09DB1379B58}" sibTransId="{37FB0EB7-0993-48EB-B144-C48466D19D07}"/>
    <dgm:cxn modelId="{BB399B9C-9C04-4CF2-8959-802093D07BC9}" srcId="{79AA7D17-8C4E-45E0-9EEB-661A95A261C2}" destId="{67DBC136-3487-49FA-AC82-63A032FCE8B7}" srcOrd="0" destOrd="0" parTransId="{D934DC79-E527-4985-9891-7564CA4B48E9}" sibTransId="{5D292571-A42A-4C64-8DF6-9543206D3AF5}"/>
    <dgm:cxn modelId="{87AE169D-C922-43B4-AF54-6DF347AA5E05}" type="presOf" srcId="{FF89F2A3-9249-476A-A7E8-55EBC55104C0}" destId="{20CE488A-31D2-43D5-BE95-1232ADF81C45}" srcOrd="0" destOrd="1" presId="urn:microsoft.com/office/officeart/2005/8/layout/hList1"/>
    <dgm:cxn modelId="{FFBB8EA2-1680-48A7-8177-85894A6FAFC6}" type="presOf" srcId="{8C367FF4-6377-41B3-A2B4-3143797082D0}" destId="{9192F549-D921-4E6B-B3C0-E83767C01033}" srcOrd="0" destOrd="0" presId="urn:microsoft.com/office/officeart/2005/8/layout/hList1"/>
    <dgm:cxn modelId="{49CA89A4-9921-48FD-9FF2-A01F17624DA1}" srcId="{40DEDAB5-D9F9-4911-B336-4FE780425478}" destId="{E8EB7D59-2A50-4BDC-8706-859B4C6B5A3F}" srcOrd="1" destOrd="0" parTransId="{5D5E26E9-6940-41AC-B8CC-6CC22FD3BE89}" sibTransId="{0D62C633-CD6D-4DA4-98D8-672F06650BEE}"/>
    <dgm:cxn modelId="{01FD7BA9-D1F8-4C08-A412-442CBE8D6004}" srcId="{121C30F3-4681-4201-9930-C3C1AD23BD6B}" destId="{FEEB829F-1A1B-467F-8A8D-E8801E0EFF67}" srcOrd="1" destOrd="0" parTransId="{64ACC750-AF61-472B-BFF9-16CCD480D50B}" sibTransId="{1D10FC8C-C1B3-4A89-9FEF-69F5469B8A71}"/>
    <dgm:cxn modelId="{F49512AB-D72A-4BEF-A86C-1295F1F6E6E6}" srcId="{8C367FF4-6377-41B3-A2B4-3143797082D0}" destId="{70986BA8-EDBF-490E-9E02-1AA793C5D1B4}" srcOrd="1" destOrd="0" parTransId="{7D8871A0-5DE6-4EE4-B5C5-90E418EEDB10}" sibTransId="{D22C1C1E-ABEB-4E23-8CCC-2BED9D8C32B5}"/>
    <dgm:cxn modelId="{9FD318AB-C5FD-442E-A043-4DEB37DA8A0E}" type="presOf" srcId="{70986BA8-EDBF-490E-9E02-1AA793C5D1B4}" destId="{928538F9-8595-4E45-9831-CBCBAFDF7ADC}" srcOrd="0" destOrd="1" presId="urn:microsoft.com/office/officeart/2005/8/layout/hList1"/>
    <dgm:cxn modelId="{68EE16B6-41AC-4D8F-A82C-1A479A93A560}" type="presOf" srcId="{30CA4724-7BF7-4F32-9D28-15C1BB227946}" destId="{20CE488A-31D2-43D5-BE95-1232ADF81C45}" srcOrd="0" destOrd="2" presId="urn:microsoft.com/office/officeart/2005/8/layout/hList1"/>
    <dgm:cxn modelId="{4518AEB7-FF60-4BC1-9063-A8AE1A00DF43}" srcId="{40DEDAB5-D9F9-4911-B336-4FE780425478}" destId="{77631CEC-B1C0-45B6-8563-76877D4D1D29}" srcOrd="0" destOrd="0" parTransId="{9DAE56E0-898F-4313-A1A4-45A5537312FD}" sibTransId="{FFD14D9E-E2A2-4ACF-B9D4-A05F375A9A3D}"/>
    <dgm:cxn modelId="{F21DD9B8-293D-47B1-A0A6-6C50A6CA44C0}" type="presOf" srcId="{E8EB7D59-2A50-4BDC-8706-859B4C6B5A3F}" destId="{4139490C-3A9A-4EB6-9FB6-BE1F5404ED2B}" srcOrd="0" destOrd="1" presId="urn:microsoft.com/office/officeart/2005/8/layout/hList1"/>
    <dgm:cxn modelId="{3F1120C0-88D5-46D9-96E3-170FECC79595}" srcId="{79AA7D17-8C4E-45E0-9EEB-661A95A261C2}" destId="{FF89F2A3-9249-476A-A7E8-55EBC55104C0}" srcOrd="1" destOrd="0" parTransId="{C0E602F9-7E05-4FD7-9ABB-B702A0737B48}" sibTransId="{4DB34EBA-D4C3-4AD5-891F-070D18CC92A7}"/>
    <dgm:cxn modelId="{5C032CC7-6EAB-49CF-B55A-7E4703F7D20D}" type="presOf" srcId="{121C30F3-4681-4201-9930-C3C1AD23BD6B}" destId="{C85E1F1F-B623-43E3-8A49-FC1898C4B19E}" srcOrd="0" destOrd="0" presId="urn:microsoft.com/office/officeart/2005/8/layout/hList1"/>
    <dgm:cxn modelId="{9B2B1FD1-17FA-40D7-A45F-D4E33069E7DF}" srcId="{121C30F3-4681-4201-9930-C3C1AD23BD6B}" destId="{D9F10FA6-32EA-469D-B9CC-E1B30CABB1C8}" srcOrd="0" destOrd="0" parTransId="{80097AE3-62A5-4298-B854-C0153727639F}" sibTransId="{808A69F3-DA7C-4F64-9888-05BFD70380AF}"/>
    <dgm:cxn modelId="{0F8CFDD3-0B39-401C-8AD4-F837D03B6379}" type="presOf" srcId="{40DEDAB5-D9F9-4911-B336-4FE780425478}" destId="{37ADBF1D-08C5-4A17-8129-F0896CDD7EED}" srcOrd="0" destOrd="0" presId="urn:microsoft.com/office/officeart/2005/8/layout/hList1"/>
    <dgm:cxn modelId="{8A0E44D5-1E66-49FC-A3E9-9E31257885C6}" type="presOf" srcId="{77D3494F-235A-48CB-A834-BBCBA7376FD8}" destId="{4139490C-3A9A-4EB6-9FB6-BE1F5404ED2B}" srcOrd="0" destOrd="2" presId="urn:microsoft.com/office/officeart/2005/8/layout/hList1"/>
    <dgm:cxn modelId="{8C48D8D5-B41D-41F5-8493-97CFAFF31000}" type="presOf" srcId="{E71AB719-C60B-471E-A5D0-831EEF928B61}" destId="{928538F9-8595-4E45-9831-CBCBAFDF7ADC}" srcOrd="0" destOrd="2" presId="urn:microsoft.com/office/officeart/2005/8/layout/hList1"/>
    <dgm:cxn modelId="{060A57D8-0349-44DA-9262-57FFA183BAB8}" srcId="{79AA7D17-8C4E-45E0-9EEB-661A95A261C2}" destId="{30CA4724-7BF7-4F32-9D28-15C1BB227946}" srcOrd="2" destOrd="0" parTransId="{84B997FA-D7E4-4D78-AC74-66C3405FED09}" sibTransId="{D9242852-D15D-47CB-BE8E-916FDD9CDE13}"/>
    <dgm:cxn modelId="{93DEA1DD-B445-4B0D-B6C6-9A4E047E2703}" srcId="{8C367FF4-6377-41B3-A2B4-3143797082D0}" destId="{F8DAA5D0-1AA1-4EF1-8D7C-2E46D848B6BA}" srcOrd="0" destOrd="0" parTransId="{E215BEA3-7162-4C46-9F92-FAFD7C57D999}" sibTransId="{7A06AE9C-15F7-4DAF-9AF9-1D4D6D608C26}"/>
    <dgm:cxn modelId="{32EAB3EF-25C5-4607-B1EB-53266A30521F}" type="presOf" srcId="{77631CEC-B1C0-45B6-8563-76877D4D1D29}" destId="{4139490C-3A9A-4EB6-9FB6-BE1F5404ED2B}" srcOrd="0" destOrd="0" presId="urn:microsoft.com/office/officeart/2005/8/layout/hList1"/>
    <dgm:cxn modelId="{F51337F0-C6FF-420E-8CA3-76CF971AC78B}" srcId="{99E1AE35-3550-4453-983C-31BEC3E5655D}" destId="{8C367FF4-6377-41B3-A2B4-3143797082D0}" srcOrd="2" destOrd="0" parTransId="{943F106B-9ED7-4A85-B251-EDD85145D2D0}" sibTransId="{A9E4C123-1DDC-4A53-93F3-0272EB2C9D7A}"/>
    <dgm:cxn modelId="{9FD5D1F3-3413-4C2F-88B5-F33AF25E790D}" type="presOf" srcId="{D9F10FA6-32EA-469D-B9CC-E1B30CABB1C8}" destId="{14F1B9AA-2D3D-49EF-AD16-9B1211586CDE}" srcOrd="0" destOrd="0" presId="urn:microsoft.com/office/officeart/2005/8/layout/hList1"/>
    <dgm:cxn modelId="{B3464DA8-B1B5-4802-9589-9CF9D88BD098}" type="presParOf" srcId="{A2E25E62-DDA2-4F48-81B8-4F0084896E2E}" destId="{8FF2D9BD-0DE2-4A12-AE9B-7D18D74AE557}" srcOrd="0" destOrd="0" presId="urn:microsoft.com/office/officeart/2005/8/layout/hList1"/>
    <dgm:cxn modelId="{FDD6D582-AA86-4A7B-8B22-29C32145A1F4}" type="presParOf" srcId="{8FF2D9BD-0DE2-4A12-AE9B-7D18D74AE557}" destId="{E6BB5E4A-EC2F-4826-A6A9-778A1A48D2CD}" srcOrd="0" destOrd="0" presId="urn:microsoft.com/office/officeart/2005/8/layout/hList1"/>
    <dgm:cxn modelId="{7B015A50-3D96-4A70-8960-9450F10BBD81}" type="presParOf" srcId="{8FF2D9BD-0DE2-4A12-AE9B-7D18D74AE557}" destId="{20CE488A-31D2-43D5-BE95-1232ADF81C45}" srcOrd="1" destOrd="0" presId="urn:microsoft.com/office/officeart/2005/8/layout/hList1"/>
    <dgm:cxn modelId="{1900A296-9ACB-4D7F-883E-6FC2833B52C6}" type="presParOf" srcId="{A2E25E62-DDA2-4F48-81B8-4F0084896E2E}" destId="{9445779A-B666-435D-90FF-E0A4D3CAED22}" srcOrd="1" destOrd="0" presId="urn:microsoft.com/office/officeart/2005/8/layout/hList1"/>
    <dgm:cxn modelId="{67BA1C8E-76C7-444A-87EE-449BEBD7041E}" type="presParOf" srcId="{A2E25E62-DDA2-4F48-81B8-4F0084896E2E}" destId="{D03A1A89-3F81-42E2-8097-B50CE938A55D}" srcOrd="2" destOrd="0" presId="urn:microsoft.com/office/officeart/2005/8/layout/hList1"/>
    <dgm:cxn modelId="{16729363-1EA8-4E89-9B12-401C58CE8B8A}" type="presParOf" srcId="{D03A1A89-3F81-42E2-8097-B50CE938A55D}" destId="{37ADBF1D-08C5-4A17-8129-F0896CDD7EED}" srcOrd="0" destOrd="0" presId="urn:microsoft.com/office/officeart/2005/8/layout/hList1"/>
    <dgm:cxn modelId="{A3645F9D-0497-400F-B3B8-C87F8A09B89C}" type="presParOf" srcId="{D03A1A89-3F81-42E2-8097-B50CE938A55D}" destId="{4139490C-3A9A-4EB6-9FB6-BE1F5404ED2B}" srcOrd="1" destOrd="0" presId="urn:microsoft.com/office/officeart/2005/8/layout/hList1"/>
    <dgm:cxn modelId="{B6CAFC94-EFA2-4740-9013-E89DF434F68A}" type="presParOf" srcId="{A2E25E62-DDA2-4F48-81B8-4F0084896E2E}" destId="{6621772D-D28B-4E04-8883-C734E04B0AB1}" srcOrd="3" destOrd="0" presId="urn:microsoft.com/office/officeart/2005/8/layout/hList1"/>
    <dgm:cxn modelId="{55102C94-71BC-46B4-8860-72517316CFEF}" type="presParOf" srcId="{A2E25E62-DDA2-4F48-81B8-4F0084896E2E}" destId="{94053402-7D91-4C8C-A3A9-222BC0B9C31E}" srcOrd="4" destOrd="0" presId="urn:microsoft.com/office/officeart/2005/8/layout/hList1"/>
    <dgm:cxn modelId="{E0C86038-7A03-4C89-9287-76AC098BEC96}" type="presParOf" srcId="{94053402-7D91-4C8C-A3A9-222BC0B9C31E}" destId="{9192F549-D921-4E6B-B3C0-E83767C01033}" srcOrd="0" destOrd="0" presId="urn:microsoft.com/office/officeart/2005/8/layout/hList1"/>
    <dgm:cxn modelId="{F1F11BB1-C358-43D9-A0C3-0DD6B42BEC5A}" type="presParOf" srcId="{94053402-7D91-4C8C-A3A9-222BC0B9C31E}" destId="{928538F9-8595-4E45-9831-CBCBAFDF7ADC}" srcOrd="1" destOrd="0" presId="urn:microsoft.com/office/officeart/2005/8/layout/hList1"/>
    <dgm:cxn modelId="{4C46A782-1E1A-488A-950D-7A1279FF9144}" type="presParOf" srcId="{A2E25E62-DDA2-4F48-81B8-4F0084896E2E}" destId="{39C680B6-51A4-45D3-8E82-854A4C002C2E}" srcOrd="5" destOrd="0" presId="urn:microsoft.com/office/officeart/2005/8/layout/hList1"/>
    <dgm:cxn modelId="{B39C05BF-1EE4-46EC-89E3-43AD2CC94974}" type="presParOf" srcId="{A2E25E62-DDA2-4F48-81B8-4F0084896E2E}" destId="{A5EE90F0-D694-400D-955D-4001CDE37153}" srcOrd="6" destOrd="0" presId="urn:microsoft.com/office/officeart/2005/8/layout/hList1"/>
    <dgm:cxn modelId="{47DA399E-7BCA-4B1D-915E-B526E2267EB5}" type="presParOf" srcId="{A5EE90F0-D694-400D-955D-4001CDE37153}" destId="{C85E1F1F-B623-43E3-8A49-FC1898C4B19E}" srcOrd="0" destOrd="0" presId="urn:microsoft.com/office/officeart/2005/8/layout/hList1"/>
    <dgm:cxn modelId="{993C82F2-3774-4116-92B3-7871B09AE118}" type="presParOf" srcId="{A5EE90F0-D694-400D-955D-4001CDE37153}" destId="{14F1B9AA-2D3D-49EF-AD16-9B1211586CD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69CB9B-13B0-49E8-BD04-180466D26B70}">
      <dsp:nvSpPr>
        <dsp:cNvPr id="0" name=""/>
        <dsp:cNvSpPr/>
      </dsp:nvSpPr>
      <dsp:spPr>
        <a:xfrm rot="5400000">
          <a:off x="6168803" y="-3879860"/>
          <a:ext cx="607098" cy="8521450"/>
        </a:xfrm>
        <a:prstGeom prst="round2Same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6213" lvl="1" indent="-87313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 Todos los ingresos están atados a la entrega de unidades funcionales</a:t>
          </a:r>
        </a:p>
      </dsp:txBody>
      <dsp:txXfrm rot="-5400000">
        <a:off x="2211627" y="106952"/>
        <a:ext cx="8491814" cy="547826"/>
      </dsp:txXfrm>
    </dsp:sp>
    <dsp:sp modelId="{0775A81A-677B-4B82-8F11-E6376B1DB75A}">
      <dsp:nvSpPr>
        <dsp:cNvPr id="0" name=""/>
        <dsp:cNvSpPr/>
      </dsp:nvSpPr>
      <dsp:spPr>
        <a:xfrm>
          <a:off x="4980" y="1428"/>
          <a:ext cx="2206647" cy="758873"/>
        </a:xfrm>
        <a:prstGeom prst="roundRect">
          <a:avLst/>
        </a:prstGeom>
        <a:solidFill>
          <a:srgbClr val="C4433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kern="1200" dirty="0">
              <a:latin typeface="Ubuntu" panose="020B0504030602030204" pitchFamily="34" charset="0"/>
            </a:rPr>
            <a:t>Flujo de Ingreso</a:t>
          </a:r>
        </a:p>
      </dsp:txBody>
      <dsp:txXfrm>
        <a:off x="42025" y="38473"/>
        <a:ext cx="2132557" cy="684783"/>
      </dsp:txXfrm>
    </dsp:sp>
    <dsp:sp modelId="{531D1E26-3011-4C83-975A-60630C1CA732}">
      <dsp:nvSpPr>
        <dsp:cNvPr id="0" name=""/>
        <dsp:cNvSpPr/>
      </dsp:nvSpPr>
      <dsp:spPr>
        <a:xfrm rot="5400000">
          <a:off x="6002792" y="-2992920"/>
          <a:ext cx="939120" cy="8521450"/>
        </a:xfrm>
        <a:prstGeom prst="round2Same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6213" lvl="1" indent="-87313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Vigencias Futuras. Pesos y/o Dólares.</a:t>
          </a:r>
        </a:p>
        <a:p>
          <a:pPr marL="88900" lvl="1" indent="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 Recaudos de Peaje</a:t>
          </a:r>
        </a:p>
        <a:p>
          <a:pPr marL="88900" lvl="1" indent="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 Diferencias de Recaudo, DR</a:t>
          </a:r>
        </a:p>
        <a:p>
          <a:pPr marL="88900" lvl="1" indent="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 Explotación Comercial</a:t>
          </a:r>
        </a:p>
        <a:p>
          <a:pPr marL="88900" lvl="1" indent="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Sujetas a deducciones (10% mensual) , multas (límite máximo como % del valor del contrato) y descuentos (porcentaje de la cláusula penal dependiendo de la etapa)</a:t>
          </a: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 </a:t>
          </a:r>
        </a:p>
      </dsp:txBody>
      <dsp:txXfrm rot="-5400000">
        <a:off x="2211627" y="844089"/>
        <a:ext cx="8475606" cy="847432"/>
      </dsp:txXfrm>
    </dsp:sp>
    <dsp:sp modelId="{02A279EF-A6D7-4A78-AF6C-0A03ECE1C513}">
      <dsp:nvSpPr>
        <dsp:cNvPr id="0" name=""/>
        <dsp:cNvSpPr/>
      </dsp:nvSpPr>
      <dsp:spPr>
        <a:xfrm>
          <a:off x="4980" y="888368"/>
          <a:ext cx="2206647" cy="758873"/>
        </a:xfrm>
        <a:prstGeom prst="roundRect">
          <a:avLst/>
        </a:prstGeom>
        <a:solidFill>
          <a:srgbClr val="C4433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kern="1200" dirty="0">
              <a:latin typeface="Ubuntu" panose="020B0504030602030204" pitchFamily="34" charset="0"/>
            </a:rPr>
            <a:t>Fuente de Ingreso	</a:t>
          </a:r>
        </a:p>
      </dsp:txBody>
      <dsp:txXfrm>
        <a:off x="42025" y="925413"/>
        <a:ext cx="2132557" cy="684783"/>
      </dsp:txXfrm>
    </dsp:sp>
    <dsp:sp modelId="{BC783C9A-A0FA-4E83-8478-92BC6E436603}">
      <dsp:nvSpPr>
        <dsp:cNvPr id="0" name=""/>
        <dsp:cNvSpPr/>
      </dsp:nvSpPr>
      <dsp:spPr>
        <a:xfrm rot="5400000">
          <a:off x="6168803" y="-2105979"/>
          <a:ext cx="607098" cy="8521450"/>
        </a:xfrm>
        <a:prstGeom prst="round2Same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6213" lvl="1" indent="-87313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 Las Vigencias Futuras se pagan anualmente</a:t>
          </a:r>
        </a:p>
        <a:p>
          <a:pPr marL="176213" lvl="1" indent="-87313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 Pago de </a:t>
          </a:r>
          <a:r>
            <a:rPr lang="es-ES" sz="10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DRs</a:t>
          </a: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 en los años 8, 13, 18 y 29</a:t>
          </a:r>
        </a:p>
      </dsp:txBody>
      <dsp:txXfrm rot="-5400000">
        <a:off x="2211627" y="1880833"/>
        <a:ext cx="8491814" cy="547826"/>
      </dsp:txXfrm>
    </dsp:sp>
    <dsp:sp modelId="{3C8510AA-B3BA-4DF0-A539-2FBCCB201758}">
      <dsp:nvSpPr>
        <dsp:cNvPr id="0" name=""/>
        <dsp:cNvSpPr/>
      </dsp:nvSpPr>
      <dsp:spPr>
        <a:xfrm>
          <a:off x="4980" y="1775309"/>
          <a:ext cx="2206647" cy="758873"/>
        </a:xfrm>
        <a:prstGeom prst="roundRect">
          <a:avLst/>
        </a:prstGeom>
        <a:solidFill>
          <a:srgbClr val="C4433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kern="1200" dirty="0">
              <a:latin typeface="Ubuntu" panose="020B0504030602030204" pitchFamily="34" charset="0"/>
            </a:rPr>
            <a:t>Oportunidad de Pago</a:t>
          </a:r>
          <a:r>
            <a:rPr lang="es-ES" sz="2200" b="0" kern="1200" dirty="0">
              <a:latin typeface="Ubuntu" panose="020B0504030602030204" pitchFamily="34" charset="0"/>
            </a:rPr>
            <a:t>	</a:t>
          </a:r>
        </a:p>
      </dsp:txBody>
      <dsp:txXfrm>
        <a:off x="42025" y="1812354"/>
        <a:ext cx="2132557" cy="684783"/>
      </dsp:txXfrm>
    </dsp:sp>
    <dsp:sp modelId="{8A14F5DF-B57F-49DB-9CB5-50D61E747335}">
      <dsp:nvSpPr>
        <dsp:cNvPr id="0" name=""/>
        <dsp:cNvSpPr/>
      </dsp:nvSpPr>
      <dsp:spPr>
        <a:xfrm rot="5400000">
          <a:off x="6168803" y="-1309162"/>
          <a:ext cx="607098" cy="8521450"/>
        </a:xfrm>
        <a:prstGeom prst="round2Same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6213" lvl="1" indent="-87313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 Compensación parcial en caso que por EER o razones imputables a la ANI no se terminen las intervenciones y el Concesionario hubiere realizado por lo menos el 40% de las inversiones de </a:t>
          </a:r>
          <a:r>
            <a:rPr lang="es-ES" sz="10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capex</a:t>
          </a: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 esperadas</a:t>
          </a:r>
        </a:p>
        <a:p>
          <a:pPr marL="176213" lvl="1" indent="-87313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 La compensación especial puede estar entre el 75% y el 90% (Dependiendo del porcentaje de inversión)</a:t>
          </a:r>
        </a:p>
      </dsp:txBody>
      <dsp:txXfrm rot="-5400000">
        <a:off x="2211627" y="2677650"/>
        <a:ext cx="8491814" cy="547826"/>
      </dsp:txXfrm>
    </dsp:sp>
    <dsp:sp modelId="{BF27FE9F-93DE-4C0A-B596-73C6B71C2D69}">
      <dsp:nvSpPr>
        <dsp:cNvPr id="0" name=""/>
        <dsp:cNvSpPr/>
      </dsp:nvSpPr>
      <dsp:spPr>
        <a:xfrm>
          <a:off x="4980" y="2572126"/>
          <a:ext cx="2206647" cy="758873"/>
        </a:xfrm>
        <a:prstGeom prst="roundRect">
          <a:avLst/>
        </a:prstGeom>
        <a:solidFill>
          <a:srgbClr val="C4433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kern="1200" dirty="0">
              <a:latin typeface="Ubuntu" panose="020B0504030602030204" pitchFamily="34" charset="0"/>
            </a:rPr>
            <a:t>Terminación Parcial</a:t>
          </a:r>
        </a:p>
      </dsp:txBody>
      <dsp:txXfrm>
        <a:off x="42025" y="2609171"/>
        <a:ext cx="2132557" cy="684783"/>
      </dsp:txXfrm>
    </dsp:sp>
    <dsp:sp modelId="{01D74DC7-5BCD-4345-B723-62FF2A55EBAB}">
      <dsp:nvSpPr>
        <dsp:cNvPr id="0" name=""/>
        <dsp:cNvSpPr/>
      </dsp:nvSpPr>
      <dsp:spPr>
        <a:xfrm rot="5400000">
          <a:off x="6168803" y="-512345"/>
          <a:ext cx="607098" cy="8521450"/>
        </a:xfrm>
        <a:prstGeom prst="round2Same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6213" lvl="1" indent="-87313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 Construcción túneles, fuerza mayor predial, ambiental, redes, sobrecostos predios, redes y compensaciones ambientales, cambios tributarios.</a:t>
          </a:r>
        </a:p>
        <a:p>
          <a:pPr marL="176213" lvl="1" indent="-87313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Fondo de Contingencias, de la Subcuenta Excedentes ANI o del Presupuesto General</a:t>
          </a:r>
        </a:p>
        <a:p>
          <a:pPr marL="176213" lvl="1" indent="-87313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 ANI cuenta con 45 días para el pago. A partir del día 45, paga intereses, con un </a:t>
          </a:r>
          <a:r>
            <a:rPr lang="es-ES" sz="10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step</a:t>
          </a: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 up a partir del </a:t>
          </a:r>
          <a:r>
            <a:rPr lang="es-ES" sz="10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dia</a:t>
          </a: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 540. </a:t>
          </a:r>
        </a:p>
      </dsp:txBody>
      <dsp:txXfrm rot="-5400000">
        <a:off x="2211627" y="3474467"/>
        <a:ext cx="8491814" cy="547826"/>
      </dsp:txXfrm>
    </dsp:sp>
    <dsp:sp modelId="{EC2E65AD-84EA-441D-AB3A-DDE79E89F659}">
      <dsp:nvSpPr>
        <dsp:cNvPr id="0" name=""/>
        <dsp:cNvSpPr/>
      </dsp:nvSpPr>
      <dsp:spPr>
        <a:xfrm>
          <a:off x="4980" y="3368942"/>
          <a:ext cx="2206647" cy="758873"/>
        </a:xfrm>
        <a:prstGeom prst="roundRect">
          <a:avLst/>
        </a:prstGeom>
        <a:solidFill>
          <a:srgbClr val="C4433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kern="1200" dirty="0">
              <a:latin typeface="Ubuntu" panose="020B0504030602030204" pitchFamily="34" charset="0"/>
            </a:rPr>
            <a:t>Riesgos Compartidos</a:t>
          </a:r>
        </a:p>
      </dsp:txBody>
      <dsp:txXfrm>
        <a:off x="42025" y="3405987"/>
        <a:ext cx="2132557" cy="684783"/>
      </dsp:txXfrm>
    </dsp:sp>
    <dsp:sp modelId="{F48CFF3E-17FA-4534-8111-72974639B4A4}">
      <dsp:nvSpPr>
        <dsp:cNvPr id="0" name=""/>
        <dsp:cNvSpPr/>
      </dsp:nvSpPr>
      <dsp:spPr>
        <a:xfrm rot="5400000">
          <a:off x="6168803" y="284470"/>
          <a:ext cx="607098" cy="8521450"/>
        </a:xfrm>
        <a:prstGeom prst="round2Same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6213" lvl="1" indent="-87313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 Formula de Pago por Terminación que reconoce las sumas invertidas por el Concesionario y certificadas por el Interventor</a:t>
          </a:r>
        </a:p>
        <a:p>
          <a:pPr marL="176213" lvl="1" indent="-87313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 El pago por terminación proviene del Fondo de Contingencias, la Subcuenta ANI o del presupuesto general </a:t>
          </a:r>
        </a:p>
        <a:p>
          <a:pPr marL="176213" lvl="1" indent="-87313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 ANI cuenta con 540 días para realizar el pago </a:t>
          </a:r>
        </a:p>
      </dsp:txBody>
      <dsp:txXfrm rot="-5400000">
        <a:off x="2211627" y="4271282"/>
        <a:ext cx="8491814" cy="547826"/>
      </dsp:txXfrm>
    </dsp:sp>
    <dsp:sp modelId="{367E0A80-6C97-4CA1-9605-C9FB6257315A}">
      <dsp:nvSpPr>
        <dsp:cNvPr id="0" name=""/>
        <dsp:cNvSpPr/>
      </dsp:nvSpPr>
      <dsp:spPr>
        <a:xfrm>
          <a:off x="4980" y="4165759"/>
          <a:ext cx="2206647" cy="758873"/>
        </a:xfrm>
        <a:prstGeom prst="roundRect">
          <a:avLst/>
        </a:prstGeom>
        <a:solidFill>
          <a:srgbClr val="C4433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kern="1200" dirty="0">
              <a:latin typeface="Ubuntu" panose="020B0504030602030204" pitchFamily="34" charset="0"/>
            </a:rPr>
            <a:t>Pago por Terminación</a:t>
          </a:r>
        </a:p>
      </dsp:txBody>
      <dsp:txXfrm>
        <a:off x="42025" y="4202804"/>
        <a:ext cx="2132557" cy="6847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FD5324-30A1-448F-86BE-9700D7DD1B67}">
      <dsp:nvSpPr>
        <dsp:cNvPr id="0" name=""/>
        <dsp:cNvSpPr/>
      </dsp:nvSpPr>
      <dsp:spPr>
        <a:xfrm rot="5400000">
          <a:off x="292626" y="3158898"/>
          <a:ext cx="855846" cy="142410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66CB45-CFE2-4AF0-9F14-262C2F83DB8A}">
      <dsp:nvSpPr>
        <dsp:cNvPr id="0" name=""/>
        <dsp:cNvSpPr/>
      </dsp:nvSpPr>
      <dsp:spPr>
        <a:xfrm>
          <a:off x="149764" y="3584400"/>
          <a:ext cx="1285694" cy="1126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 err="1"/>
            <a:t>DoJ</a:t>
          </a:r>
          <a:r>
            <a:rPr lang="es-ES" sz="1200" kern="1200" dirty="0"/>
            <a:t> informa que entre 2009 a 2014, </a:t>
          </a:r>
          <a:r>
            <a:rPr lang="es-ES" sz="1200" kern="1200" dirty="0" err="1"/>
            <a:t>Odebrecht</a:t>
          </a:r>
          <a:r>
            <a:rPr lang="es-ES" sz="1200" kern="1200" dirty="0"/>
            <a:t> pagó sobornos por más de US$11MM para obtener contratos en Colombia</a:t>
          </a:r>
        </a:p>
      </dsp:txBody>
      <dsp:txXfrm>
        <a:off x="149764" y="3584400"/>
        <a:ext cx="1285694" cy="1126986"/>
      </dsp:txXfrm>
    </dsp:sp>
    <dsp:sp modelId="{8F627B24-7A68-4209-B6E8-66A827C1EDE2}">
      <dsp:nvSpPr>
        <dsp:cNvPr id="0" name=""/>
        <dsp:cNvSpPr/>
      </dsp:nvSpPr>
      <dsp:spPr>
        <a:xfrm>
          <a:off x="1192875" y="3054054"/>
          <a:ext cx="242583" cy="242583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6DD21C-8F8F-4064-AB66-FC5DD7C96E38}">
      <dsp:nvSpPr>
        <dsp:cNvPr id="0" name=""/>
        <dsp:cNvSpPr/>
      </dsp:nvSpPr>
      <dsp:spPr>
        <a:xfrm rot="5400000">
          <a:off x="1866567" y="2769425"/>
          <a:ext cx="855846" cy="142410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F45C76-5694-455B-B0A0-00787BAC1D62}">
      <dsp:nvSpPr>
        <dsp:cNvPr id="0" name=""/>
        <dsp:cNvSpPr/>
      </dsp:nvSpPr>
      <dsp:spPr>
        <a:xfrm>
          <a:off x="1723705" y="3194927"/>
          <a:ext cx="1285694" cy="1126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Fiscalía comienza investigaciones y ordena el arresto de los funcionarios públicos involucrados, así como formula imputaciones y continua desarrollando diversas líneas de investigación</a:t>
          </a:r>
        </a:p>
      </dsp:txBody>
      <dsp:txXfrm>
        <a:off x="1723705" y="3194927"/>
        <a:ext cx="1285694" cy="1126986"/>
      </dsp:txXfrm>
    </dsp:sp>
    <dsp:sp modelId="{582422F7-78C1-42A5-B520-7C95A30B6B39}">
      <dsp:nvSpPr>
        <dsp:cNvPr id="0" name=""/>
        <dsp:cNvSpPr/>
      </dsp:nvSpPr>
      <dsp:spPr>
        <a:xfrm>
          <a:off x="2766816" y="2664581"/>
          <a:ext cx="242583" cy="242583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3F2A55-839C-4C7F-9301-F80D86D4D140}">
      <dsp:nvSpPr>
        <dsp:cNvPr id="0" name=""/>
        <dsp:cNvSpPr/>
      </dsp:nvSpPr>
      <dsp:spPr>
        <a:xfrm rot="5400000">
          <a:off x="3440508" y="2379952"/>
          <a:ext cx="855846" cy="142410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A236EF-2E7C-4066-BB12-82E3548397CD}">
      <dsp:nvSpPr>
        <dsp:cNvPr id="0" name=""/>
        <dsp:cNvSpPr/>
      </dsp:nvSpPr>
      <dsp:spPr>
        <a:xfrm>
          <a:off x="3297646" y="2805454"/>
          <a:ext cx="1285694" cy="1126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Procuraduría instauró una Acción Popular para la protección de los derechos colectivos a la moralidad pública, el patrimonio público y el acceso a los servicios públicos </a:t>
          </a:r>
        </a:p>
      </dsp:txBody>
      <dsp:txXfrm>
        <a:off x="3297646" y="2805454"/>
        <a:ext cx="1285694" cy="1126986"/>
      </dsp:txXfrm>
    </dsp:sp>
    <dsp:sp modelId="{D4FCFC47-3456-4994-A1FE-6F704A3E18B3}">
      <dsp:nvSpPr>
        <dsp:cNvPr id="0" name=""/>
        <dsp:cNvSpPr/>
      </dsp:nvSpPr>
      <dsp:spPr>
        <a:xfrm>
          <a:off x="4340757" y="2275107"/>
          <a:ext cx="242583" cy="242583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02DE52-E364-4160-B252-18783052AD89}">
      <dsp:nvSpPr>
        <dsp:cNvPr id="0" name=""/>
        <dsp:cNvSpPr/>
      </dsp:nvSpPr>
      <dsp:spPr>
        <a:xfrm rot="5400000">
          <a:off x="5014449" y="1990479"/>
          <a:ext cx="855846" cy="142410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E2D164-A214-4C29-B76B-F9AAF10F2672}">
      <dsp:nvSpPr>
        <dsp:cNvPr id="0" name=""/>
        <dsp:cNvSpPr/>
      </dsp:nvSpPr>
      <dsp:spPr>
        <a:xfrm>
          <a:off x="4877488" y="2415981"/>
          <a:ext cx="1285694" cy="1126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Tribunal Administrativo ordena medidas cautelares para (i) suspensión del Contrato d, y (ii) el embargo de propiedades, cuentas y dividendos de Ruta del Sol, Constructora N. </a:t>
          </a:r>
          <a:r>
            <a:rPr lang="es-ES" sz="1200" kern="1200" dirty="0" err="1"/>
            <a:t>Odebrecht</a:t>
          </a:r>
          <a:r>
            <a:rPr lang="es-ES" sz="1200" kern="1200" dirty="0"/>
            <a:t>, </a:t>
          </a:r>
          <a:r>
            <a:rPr lang="es-ES" sz="1200" kern="1200" dirty="0" err="1"/>
            <a:t>Latinvest</a:t>
          </a:r>
          <a:r>
            <a:rPr lang="es-ES" sz="1200" kern="1200" dirty="0"/>
            <a:t> Colombia, </a:t>
          </a:r>
          <a:r>
            <a:rPr lang="es-ES" sz="1200" kern="1200" dirty="0" err="1"/>
            <a:t>Episol</a:t>
          </a:r>
          <a:r>
            <a:rPr lang="es-ES" sz="1200" kern="1200" dirty="0"/>
            <a:t> y CSS</a:t>
          </a:r>
        </a:p>
      </dsp:txBody>
      <dsp:txXfrm>
        <a:off x="4877488" y="2415981"/>
        <a:ext cx="1285694" cy="1126986"/>
      </dsp:txXfrm>
    </dsp:sp>
    <dsp:sp modelId="{D3693DD4-56D0-41A1-801C-EA99EF90DA79}">
      <dsp:nvSpPr>
        <dsp:cNvPr id="0" name=""/>
        <dsp:cNvSpPr/>
      </dsp:nvSpPr>
      <dsp:spPr>
        <a:xfrm>
          <a:off x="5914698" y="1885634"/>
          <a:ext cx="242583" cy="242583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4860E0-1CCC-4C8E-81F1-4795DB9EC684}">
      <dsp:nvSpPr>
        <dsp:cNvPr id="0" name=""/>
        <dsp:cNvSpPr/>
      </dsp:nvSpPr>
      <dsp:spPr>
        <a:xfrm rot="5400000">
          <a:off x="6588390" y="1585509"/>
          <a:ext cx="855846" cy="142410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C108C7-4DD7-487B-B45C-640258CE36B7}">
      <dsp:nvSpPr>
        <dsp:cNvPr id="0" name=""/>
        <dsp:cNvSpPr/>
      </dsp:nvSpPr>
      <dsp:spPr>
        <a:xfrm>
          <a:off x="6427625" y="1995515"/>
          <a:ext cx="1415922" cy="11579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Superintendencia de Sociedades toma control de </a:t>
          </a:r>
          <a:r>
            <a:rPr lang="es-ES" sz="1200" kern="1200" dirty="0" err="1"/>
            <a:t>Odebrecht</a:t>
          </a:r>
          <a:r>
            <a:rPr lang="es-ES" sz="1200" kern="1200" dirty="0"/>
            <a:t> </a:t>
          </a:r>
          <a:r>
            <a:rPr lang="es-ES" sz="1200" kern="1200" dirty="0" err="1"/>
            <a:t>Latinvest</a:t>
          </a:r>
          <a:r>
            <a:rPr lang="es-ES" sz="1200" kern="1200" dirty="0"/>
            <a:t> Colombia, Constructora Norberto </a:t>
          </a:r>
          <a:r>
            <a:rPr lang="es-ES" sz="1200" kern="1200" dirty="0" err="1"/>
            <a:t>Odebrecht</a:t>
          </a:r>
          <a:r>
            <a:rPr lang="es-ES" sz="1200" kern="1200" dirty="0"/>
            <a:t> y la Sucursal de Constructora Norberto </a:t>
          </a:r>
          <a:r>
            <a:rPr lang="es-ES" sz="1200" kern="1200" dirty="0" err="1"/>
            <a:t>Odebrecht</a:t>
          </a:r>
          <a:endParaRPr lang="es-ES" sz="1200" kern="1200" dirty="0"/>
        </a:p>
      </dsp:txBody>
      <dsp:txXfrm>
        <a:off x="6427625" y="1995515"/>
        <a:ext cx="1415922" cy="1157978"/>
      </dsp:txXfrm>
    </dsp:sp>
    <dsp:sp modelId="{D35B7D43-5EFE-4196-830C-EDCA2868EE37}">
      <dsp:nvSpPr>
        <dsp:cNvPr id="0" name=""/>
        <dsp:cNvSpPr/>
      </dsp:nvSpPr>
      <dsp:spPr>
        <a:xfrm>
          <a:off x="7488638" y="1480665"/>
          <a:ext cx="242583" cy="242583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E5A8C8-F1A3-4A57-8CF4-8784CE0ADE0A}">
      <dsp:nvSpPr>
        <dsp:cNvPr id="0" name=""/>
        <dsp:cNvSpPr/>
      </dsp:nvSpPr>
      <dsp:spPr>
        <a:xfrm rot="5400000">
          <a:off x="8162331" y="1196036"/>
          <a:ext cx="855846" cy="142410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F059F1-575D-410A-8D03-0DBFE3317DA8}">
      <dsp:nvSpPr>
        <dsp:cNvPr id="0" name=""/>
        <dsp:cNvSpPr/>
      </dsp:nvSpPr>
      <dsp:spPr>
        <a:xfrm>
          <a:off x="8001913" y="1621538"/>
          <a:ext cx="1320806" cy="1126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Superintendencia de Industria y Comercio ordena como medida cautelar la terminación anticipada del Contrato de Concesión con el objeto de proteger la libre competencia</a:t>
          </a:r>
        </a:p>
      </dsp:txBody>
      <dsp:txXfrm>
        <a:off x="8001913" y="1621538"/>
        <a:ext cx="1320806" cy="1126986"/>
      </dsp:txXfrm>
    </dsp:sp>
    <dsp:sp modelId="{1DA8E1DE-3926-44C2-90B4-5AB1C1783BC8}">
      <dsp:nvSpPr>
        <dsp:cNvPr id="0" name=""/>
        <dsp:cNvSpPr/>
      </dsp:nvSpPr>
      <dsp:spPr>
        <a:xfrm>
          <a:off x="9062579" y="1091191"/>
          <a:ext cx="242583" cy="242583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B5A9EF-0BF0-4E1D-A631-7BC84310E7E2}">
      <dsp:nvSpPr>
        <dsp:cNvPr id="0" name=""/>
        <dsp:cNvSpPr/>
      </dsp:nvSpPr>
      <dsp:spPr>
        <a:xfrm rot="5400000">
          <a:off x="9736272" y="806563"/>
          <a:ext cx="855846" cy="142410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0BE3C6-89D8-4449-BBD1-2B430D208B8B}">
      <dsp:nvSpPr>
        <dsp:cNvPr id="0" name=""/>
        <dsp:cNvSpPr/>
      </dsp:nvSpPr>
      <dsp:spPr>
        <a:xfrm>
          <a:off x="9593410" y="1232065"/>
          <a:ext cx="1285694" cy="1126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El Contrato de Concesión termina por acuerdo entre las Partes. Establece una formula de liquidación</a:t>
          </a:r>
        </a:p>
      </dsp:txBody>
      <dsp:txXfrm>
        <a:off x="9593410" y="1232065"/>
        <a:ext cx="1285694" cy="11269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69CB9B-13B0-49E8-BD04-180466D26B70}">
      <dsp:nvSpPr>
        <dsp:cNvPr id="0" name=""/>
        <dsp:cNvSpPr/>
      </dsp:nvSpPr>
      <dsp:spPr>
        <a:xfrm rot="5400000">
          <a:off x="6158701" y="-3945213"/>
          <a:ext cx="627303" cy="8521450"/>
        </a:xfrm>
        <a:prstGeom prst="round2Same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6213" lvl="1" indent="-87313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Autorización para incluir formula matemática para determinar prestaciones reciprocas en casos de terminación anticipada por mutuo acuerdo o en forma unilateral </a:t>
          </a:r>
        </a:p>
      </dsp:txBody>
      <dsp:txXfrm rot="-5400000">
        <a:off x="2211628" y="32482"/>
        <a:ext cx="8490828" cy="566059"/>
      </dsp:txXfrm>
    </dsp:sp>
    <dsp:sp modelId="{0775A81A-677B-4B82-8F11-E6376B1DB75A}">
      <dsp:nvSpPr>
        <dsp:cNvPr id="0" name=""/>
        <dsp:cNvSpPr/>
      </dsp:nvSpPr>
      <dsp:spPr>
        <a:xfrm>
          <a:off x="4980" y="35005"/>
          <a:ext cx="2206647" cy="561012"/>
        </a:xfrm>
        <a:prstGeom prst="roundRect">
          <a:avLst/>
        </a:prstGeom>
        <a:solidFill>
          <a:srgbClr val="C4433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0" kern="1200" dirty="0">
              <a:latin typeface="Ubuntu" panose="020B0504030602030204" pitchFamily="34" charset="0"/>
            </a:rPr>
            <a:t>Formula de Liquidación</a:t>
          </a:r>
        </a:p>
      </dsp:txBody>
      <dsp:txXfrm>
        <a:off x="32366" y="62391"/>
        <a:ext cx="2151875" cy="506240"/>
      </dsp:txXfrm>
    </dsp:sp>
    <dsp:sp modelId="{531D1E26-3011-4C83-975A-60630C1CA732}">
      <dsp:nvSpPr>
        <dsp:cNvPr id="0" name=""/>
        <dsp:cNvSpPr/>
      </dsp:nvSpPr>
      <dsp:spPr>
        <a:xfrm rot="5400000">
          <a:off x="6158701" y="-3278704"/>
          <a:ext cx="627303" cy="8521450"/>
        </a:xfrm>
        <a:prstGeom prst="round2Same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6213" lvl="1" indent="-87313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Para contratos APP posteriores a la Ley 1508, 2012, en caso de declaración judicial de nulidad o cuando una autoridad administrativa o judicial o la misma entidad contratante ordene su terminación originada en una causal de nulidad absoluta, aplicará el artículo 48 de la Ley 80 de 1993. </a:t>
          </a:r>
        </a:p>
      </dsp:txBody>
      <dsp:txXfrm rot="-5400000">
        <a:off x="2211628" y="698991"/>
        <a:ext cx="8490828" cy="566059"/>
      </dsp:txXfrm>
    </dsp:sp>
    <dsp:sp modelId="{02A279EF-A6D7-4A78-AF6C-0A03ECE1C513}">
      <dsp:nvSpPr>
        <dsp:cNvPr id="0" name=""/>
        <dsp:cNvSpPr/>
      </dsp:nvSpPr>
      <dsp:spPr>
        <a:xfrm>
          <a:off x="4980" y="686949"/>
          <a:ext cx="2206647" cy="590143"/>
        </a:xfrm>
        <a:prstGeom prst="roundRect">
          <a:avLst/>
        </a:prstGeom>
        <a:solidFill>
          <a:srgbClr val="C4433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0" kern="1200" dirty="0">
              <a:latin typeface="Ubuntu" panose="020B0504030602030204" pitchFamily="34" charset="0"/>
            </a:rPr>
            <a:t>Nulidad Absoluta</a:t>
          </a:r>
          <a:r>
            <a:rPr lang="es-ES" sz="1600" b="0" kern="1200" dirty="0">
              <a:latin typeface="Ubuntu" panose="020B0504030602030204" pitchFamily="34" charset="0"/>
            </a:rPr>
            <a:t>		</a:t>
          </a:r>
        </a:p>
      </dsp:txBody>
      <dsp:txXfrm>
        <a:off x="33788" y="715757"/>
        <a:ext cx="2149031" cy="532527"/>
      </dsp:txXfrm>
    </dsp:sp>
    <dsp:sp modelId="{BC783C9A-A0FA-4E83-8478-92BC6E436603}">
      <dsp:nvSpPr>
        <dsp:cNvPr id="0" name=""/>
        <dsp:cNvSpPr/>
      </dsp:nvSpPr>
      <dsp:spPr>
        <a:xfrm rot="5400000">
          <a:off x="6158701" y="-2533781"/>
          <a:ext cx="627303" cy="8521450"/>
        </a:xfrm>
        <a:prstGeom prst="round2Same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6213" lvl="1" indent="-87313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La declaración de nulidad de un contrato de ejecución sucesiva no impedirá el reconocimiento y pago de las prestaciones ejecutadas hasta el momento de la declaratoria. Habrá lugar al reconocimiento y pago de las prestaciones ejecutadas del contrato nulo por objeto o causa ilícita, </a:t>
          </a:r>
          <a:r>
            <a:rPr lang="es-ES" sz="1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cuando se probare que la entidad estatal se ha beneficiado </a:t>
          </a: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y únicamente hasta el monto del beneficio que ésta hubiere obtenido. Se entenderá que la entidad estatal se ha beneficiado en cuanto las prestaciones cumplidas le </a:t>
          </a:r>
          <a:r>
            <a:rPr lang="es-ES" sz="1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hubieren servido para satisfacer un interés público. </a:t>
          </a:r>
        </a:p>
      </dsp:txBody>
      <dsp:txXfrm rot="-5400000">
        <a:off x="2211628" y="1443914"/>
        <a:ext cx="8490828" cy="566059"/>
      </dsp:txXfrm>
    </dsp:sp>
    <dsp:sp modelId="{3C8510AA-B3BA-4DF0-A539-2FBCCB201758}">
      <dsp:nvSpPr>
        <dsp:cNvPr id="0" name=""/>
        <dsp:cNvSpPr/>
      </dsp:nvSpPr>
      <dsp:spPr>
        <a:xfrm>
          <a:off x="4980" y="1334879"/>
          <a:ext cx="2206647" cy="784128"/>
        </a:xfrm>
        <a:prstGeom prst="roundRect">
          <a:avLst/>
        </a:prstGeom>
        <a:solidFill>
          <a:srgbClr val="C4433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0" kern="1200" dirty="0">
              <a:latin typeface="Ubuntu" panose="020B0504030602030204" pitchFamily="34" charset="0"/>
            </a:rPr>
            <a:t>El Artículo 48, Ley 80</a:t>
          </a:r>
          <a:r>
            <a:rPr lang="es-ES" sz="2200" b="0" kern="1200" dirty="0">
              <a:latin typeface="Ubuntu" panose="020B0504030602030204" pitchFamily="34" charset="0"/>
            </a:rPr>
            <a:t>	</a:t>
          </a:r>
        </a:p>
      </dsp:txBody>
      <dsp:txXfrm>
        <a:off x="43258" y="1373157"/>
        <a:ext cx="2130091" cy="707572"/>
      </dsp:txXfrm>
    </dsp:sp>
    <dsp:sp modelId="{8A14F5DF-B57F-49DB-9CB5-50D61E747335}">
      <dsp:nvSpPr>
        <dsp:cNvPr id="0" name=""/>
        <dsp:cNvSpPr/>
      </dsp:nvSpPr>
      <dsp:spPr>
        <a:xfrm rot="5400000">
          <a:off x="6158701" y="-1710446"/>
          <a:ext cx="627303" cy="8521450"/>
        </a:xfrm>
        <a:prstGeom prst="round2Same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6213" lvl="1" indent="-87313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 Reconocimiento de las prestaciones ejecutadas que se probare hayan beneficiado a la entidad estatal y únicamente hasta el monto del beneficio que ésta hubiere obtenido, considerando los valores de las inversiones y gastos ejecutados por el contratista, total o parcialmente, necesarios y asociados al desarrollo del objeto del contrato, indexados a pesos del momento de la liquidación, así como </a:t>
          </a:r>
          <a:r>
            <a:rPr lang="es-ES" sz="1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el componente no inflacionario de los intereses causados.</a:t>
          </a: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 </a:t>
          </a:r>
        </a:p>
      </dsp:txBody>
      <dsp:txXfrm rot="-5400000">
        <a:off x="2211628" y="2267249"/>
        <a:ext cx="8490828" cy="566059"/>
      </dsp:txXfrm>
    </dsp:sp>
    <dsp:sp modelId="{BF27FE9F-93DE-4C0A-B596-73C6B71C2D69}">
      <dsp:nvSpPr>
        <dsp:cNvPr id="0" name=""/>
        <dsp:cNvSpPr/>
      </dsp:nvSpPr>
      <dsp:spPr>
        <a:xfrm>
          <a:off x="4980" y="2158214"/>
          <a:ext cx="2206647" cy="784128"/>
        </a:xfrm>
        <a:prstGeom prst="roundRect">
          <a:avLst/>
        </a:prstGeom>
        <a:solidFill>
          <a:srgbClr val="C4433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0" kern="1200" dirty="0">
              <a:latin typeface="Ubuntu" panose="020B0504030602030204" pitchFamily="34" charset="0"/>
            </a:rPr>
            <a:t>Liquidación</a:t>
          </a:r>
          <a:r>
            <a:rPr lang="es-ES" sz="1600" b="0" kern="1200" dirty="0">
              <a:latin typeface="Ubuntu" panose="020B0504030602030204" pitchFamily="34" charset="0"/>
            </a:rPr>
            <a:t> </a:t>
          </a:r>
        </a:p>
      </dsp:txBody>
      <dsp:txXfrm>
        <a:off x="43258" y="2196492"/>
        <a:ext cx="2130091" cy="707572"/>
      </dsp:txXfrm>
    </dsp:sp>
    <dsp:sp modelId="{01D74DC7-5BCD-4345-B723-62FF2A55EBAB}">
      <dsp:nvSpPr>
        <dsp:cNvPr id="0" name=""/>
        <dsp:cNvSpPr/>
      </dsp:nvSpPr>
      <dsp:spPr>
        <a:xfrm rot="5400000">
          <a:off x="6158701" y="-965524"/>
          <a:ext cx="627303" cy="8521450"/>
        </a:xfrm>
        <a:prstGeom prst="round2Same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6213" lvl="1" indent="-87313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 Remuneración y pagos recibidos por el contratista, así como las sumas a favor de la entidad contratante.  Estos valores deben indexarse a pesos al momento de la liquidación.  Los valores a ser reconocidos deben ser </a:t>
          </a:r>
          <a:r>
            <a:rPr lang="es-ES" sz="1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validados por la interventoría, un auxiliar de la justicia o un tercero experto</a:t>
          </a: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.</a:t>
          </a:r>
        </a:p>
      </dsp:txBody>
      <dsp:txXfrm rot="-5400000">
        <a:off x="2211628" y="3012171"/>
        <a:ext cx="8490828" cy="566059"/>
      </dsp:txXfrm>
    </dsp:sp>
    <dsp:sp modelId="{EC2E65AD-84EA-441D-AB3A-DDE79E89F659}">
      <dsp:nvSpPr>
        <dsp:cNvPr id="0" name=""/>
        <dsp:cNvSpPr/>
      </dsp:nvSpPr>
      <dsp:spPr>
        <a:xfrm>
          <a:off x="4980" y="2995852"/>
          <a:ext cx="2206647" cy="598698"/>
        </a:xfrm>
        <a:prstGeom prst="roundRect">
          <a:avLst/>
        </a:prstGeom>
        <a:solidFill>
          <a:srgbClr val="C4433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0" kern="1200" dirty="0">
              <a:latin typeface="Ubuntu" panose="020B0504030602030204" pitchFamily="34" charset="0"/>
            </a:rPr>
            <a:t>Exclusiones en la Liquidación</a:t>
          </a:r>
          <a:r>
            <a:rPr lang="es-ES" sz="1600" b="0" kern="1200" dirty="0">
              <a:latin typeface="Ubuntu" panose="020B0504030602030204" pitchFamily="34" charset="0"/>
            </a:rPr>
            <a:t> </a:t>
          </a:r>
        </a:p>
      </dsp:txBody>
      <dsp:txXfrm>
        <a:off x="34206" y="3025078"/>
        <a:ext cx="2148195" cy="540246"/>
      </dsp:txXfrm>
    </dsp:sp>
    <dsp:sp modelId="{F48CFF3E-17FA-4534-8111-72974639B4A4}">
      <dsp:nvSpPr>
        <dsp:cNvPr id="0" name=""/>
        <dsp:cNvSpPr/>
      </dsp:nvSpPr>
      <dsp:spPr>
        <a:xfrm rot="5400000">
          <a:off x="6158701" y="-299014"/>
          <a:ext cx="627303" cy="8521450"/>
        </a:xfrm>
        <a:prstGeom prst="round2Same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6213" lvl="1" indent="-87313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En ausencia de buena fe del contratista y de una </a:t>
          </a:r>
          <a:r>
            <a:rPr lang="es-ES" sz="1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cláusula penal especifica</a:t>
          </a: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, el contratista deberá pagar el equivalente al </a:t>
          </a:r>
          <a:r>
            <a:rPr lang="es-ES" sz="1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5% del valor del contrato</a:t>
          </a:r>
        </a:p>
      </dsp:txBody>
      <dsp:txXfrm rot="-5400000">
        <a:off x="2211628" y="3678681"/>
        <a:ext cx="8490828" cy="566059"/>
      </dsp:txXfrm>
    </dsp:sp>
    <dsp:sp modelId="{367E0A80-6C97-4CA1-9605-C9FB6257315A}">
      <dsp:nvSpPr>
        <dsp:cNvPr id="0" name=""/>
        <dsp:cNvSpPr/>
      </dsp:nvSpPr>
      <dsp:spPr>
        <a:xfrm>
          <a:off x="4980" y="3708684"/>
          <a:ext cx="2206647" cy="506053"/>
        </a:xfrm>
        <a:prstGeom prst="roundRect">
          <a:avLst/>
        </a:prstGeom>
        <a:solidFill>
          <a:srgbClr val="C4433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0" kern="1200" dirty="0">
              <a:latin typeface="Ubuntu" panose="020B0504030602030204" pitchFamily="34" charset="0"/>
            </a:rPr>
            <a:t>La Buena Fe</a:t>
          </a:r>
        </a:p>
      </dsp:txBody>
      <dsp:txXfrm>
        <a:off x="29683" y="3733387"/>
        <a:ext cx="2157241" cy="456647"/>
      </dsp:txXfrm>
    </dsp:sp>
    <dsp:sp modelId="{99A616D0-9DA2-49CD-98C7-A540E3F36F07}">
      <dsp:nvSpPr>
        <dsp:cNvPr id="0" name=""/>
        <dsp:cNvSpPr/>
      </dsp:nvSpPr>
      <dsp:spPr>
        <a:xfrm rot="5400000">
          <a:off x="5399509" y="1076753"/>
          <a:ext cx="609631" cy="7085263"/>
        </a:xfrm>
        <a:prstGeom prst="round2SameRect">
          <a:avLst/>
        </a:prstGeom>
        <a:solidFill>
          <a:prstClr val="white">
            <a:lumMod val="95000"/>
            <a:alpha val="90000"/>
          </a:prst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6213" lvl="1" indent="-87313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Con los saldos disponibles a favor de la entidad contratante en las cuentas y subcuentas del respectivo PA</a:t>
          </a:r>
        </a:p>
        <a:p>
          <a:pPr marL="176213" lvl="1" indent="-87313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Ubuntu" panose="020B0504030602030204" pitchFamily="34" charset="0"/>
              <a:ea typeface="+mn-ea"/>
              <a:cs typeface="+mn-cs"/>
            </a:rPr>
            <a:t>La suma restante deberá ser consignada por la entidad hasta en 5 pagos anuales, según disponibilidad presupuestal, contados desde el día hábil siguiente a la fecha en que se suscriba el acta de liquidación. Los pagos diferidos podrán tener reconocimiento del interés que reglamente el Gobierno Nacional. </a:t>
          </a:r>
        </a:p>
      </dsp:txBody>
      <dsp:txXfrm rot="-5400000">
        <a:off x="2161693" y="4344329"/>
        <a:ext cx="7055503" cy="550111"/>
      </dsp:txXfrm>
    </dsp:sp>
    <dsp:sp modelId="{2A40FFCB-757B-469B-B8BB-9FF1599A8563}">
      <dsp:nvSpPr>
        <dsp:cNvPr id="0" name=""/>
        <dsp:cNvSpPr/>
      </dsp:nvSpPr>
      <dsp:spPr>
        <a:xfrm>
          <a:off x="4980" y="4343469"/>
          <a:ext cx="2156713" cy="551830"/>
        </a:xfrm>
        <a:prstGeom prst="roundRect">
          <a:avLst/>
        </a:prstGeom>
        <a:solidFill>
          <a:srgbClr val="C4433E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200" b="0" kern="1200" dirty="0">
              <a:solidFill>
                <a:prstClr val="white"/>
              </a:solidFill>
              <a:latin typeface="Ubuntu" panose="020B0504030602030204" pitchFamily="34" charset="0"/>
              <a:ea typeface="+mn-ea"/>
              <a:cs typeface="+mn-cs"/>
            </a:rPr>
            <a:t>Forma de Pago</a:t>
          </a:r>
        </a:p>
      </dsp:txBody>
      <dsp:txXfrm>
        <a:off x="31918" y="4370407"/>
        <a:ext cx="2102837" cy="4979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C4284C-74EE-4193-B1DE-BF9C661B073E}">
      <dsp:nvSpPr>
        <dsp:cNvPr id="0" name=""/>
        <dsp:cNvSpPr/>
      </dsp:nvSpPr>
      <dsp:spPr>
        <a:xfrm rot="5400000">
          <a:off x="7250166" y="-3080003"/>
          <a:ext cx="860396" cy="722857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/>
            <a:t>Aplicación restrictiva a partir de la expedición de Ley </a:t>
          </a:r>
          <a:r>
            <a:rPr lang="es-ES" sz="1200" kern="1200" dirty="0" err="1"/>
            <a:t>APPs</a:t>
          </a:r>
          <a:endParaRPr lang="es-ES" sz="1200" kern="1200" dirty="0"/>
        </a:p>
      </dsp:txBody>
      <dsp:txXfrm rot="-5400000">
        <a:off x="4066076" y="146088"/>
        <a:ext cx="7186577" cy="776394"/>
      </dsp:txXfrm>
    </dsp:sp>
    <dsp:sp modelId="{9835117C-465A-480F-B9CE-45BA05CB38C8}">
      <dsp:nvSpPr>
        <dsp:cNvPr id="0" name=""/>
        <dsp:cNvSpPr/>
      </dsp:nvSpPr>
      <dsp:spPr>
        <a:xfrm>
          <a:off x="0" y="3168"/>
          <a:ext cx="4066075" cy="10622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Alcance</a:t>
          </a:r>
        </a:p>
      </dsp:txBody>
      <dsp:txXfrm>
        <a:off x="51854" y="55022"/>
        <a:ext cx="3962367" cy="958526"/>
      </dsp:txXfrm>
    </dsp:sp>
    <dsp:sp modelId="{3FF4B760-E6CE-438F-84FC-D5CF482DDAD7}">
      <dsp:nvSpPr>
        <dsp:cNvPr id="0" name=""/>
        <dsp:cNvSpPr/>
      </dsp:nvSpPr>
      <dsp:spPr>
        <a:xfrm rot="5400000">
          <a:off x="7120430" y="-1791098"/>
          <a:ext cx="1119868" cy="722857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/>
            <a:t>Declaración de terminación por autoridad ante la ocurrencia de una causal de nulidad. Cómo se verifica que la causal en efecto ocurrió?</a:t>
          </a:r>
        </a:p>
      </dsp:txBody>
      <dsp:txXfrm rot="-5400000">
        <a:off x="4066076" y="1317923"/>
        <a:ext cx="7173911" cy="1010534"/>
      </dsp:txXfrm>
    </dsp:sp>
    <dsp:sp modelId="{6EA7E13F-5303-4D75-8BFF-5F4801A9E775}">
      <dsp:nvSpPr>
        <dsp:cNvPr id="0" name=""/>
        <dsp:cNvSpPr/>
      </dsp:nvSpPr>
      <dsp:spPr>
        <a:xfrm>
          <a:off x="0" y="1263936"/>
          <a:ext cx="4066075" cy="11960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Nulidad sin Declaraci</a:t>
          </a:r>
          <a:r>
            <a:rPr lang="es-CO" sz="2000" kern="1200" dirty="0"/>
            <a:t>ón?</a:t>
          </a:r>
          <a:endParaRPr lang="es-ES" sz="2000" kern="1200" dirty="0"/>
        </a:p>
      </dsp:txBody>
      <dsp:txXfrm>
        <a:off x="58385" y="1322321"/>
        <a:ext cx="3949305" cy="1079258"/>
      </dsp:txXfrm>
    </dsp:sp>
    <dsp:sp modelId="{BB789A39-8FAD-4184-93B4-5DEB4FF8D4D6}">
      <dsp:nvSpPr>
        <dsp:cNvPr id="0" name=""/>
        <dsp:cNvSpPr/>
      </dsp:nvSpPr>
      <dsp:spPr>
        <a:xfrm rot="5400000">
          <a:off x="6935208" y="-194119"/>
          <a:ext cx="1490311" cy="722857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/>
            <a:t>Reconocimiento de las prestaciones ejecutadas que se hubiere “Probado” beneficiaron a la entidad, y únicamente hasta el monto del “beneficio”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/>
            <a:t>Parecería que los valores y los gastos ejecutados no son equivalentes al beneficio ya que estos, únicamente se tienen en “consideración” para determinar el beneficio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/>
            <a:t>Aplica un tercer estándar requiriendo que los “valores y gastos ejecutados” fueren “necesarios para el desarrollo” del Proyecto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/>
            <a:t>Componente no inflacionario de “los intereses causados”</a:t>
          </a:r>
        </a:p>
      </dsp:txBody>
      <dsp:txXfrm rot="-5400000">
        <a:off x="4066075" y="2747765"/>
        <a:ext cx="7155827" cy="1344809"/>
      </dsp:txXfrm>
    </dsp:sp>
    <dsp:sp modelId="{C11155FC-BA48-4428-9306-9BE0183C876E}">
      <dsp:nvSpPr>
        <dsp:cNvPr id="0" name=""/>
        <dsp:cNvSpPr/>
      </dsp:nvSpPr>
      <dsp:spPr>
        <a:xfrm>
          <a:off x="0" y="2621112"/>
          <a:ext cx="4066075" cy="16001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Incertidumbre</a:t>
          </a:r>
        </a:p>
      </dsp:txBody>
      <dsp:txXfrm>
        <a:off x="78113" y="2699225"/>
        <a:ext cx="3909849" cy="1443932"/>
      </dsp:txXfrm>
    </dsp:sp>
    <dsp:sp modelId="{6EE05C7E-B2BD-4728-A022-42C33052430B}">
      <dsp:nvSpPr>
        <dsp:cNvPr id="0" name=""/>
        <dsp:cNvSpPr/>
      </dsp:nvSpPr>
      <dsp:spPr>
        <a:xfrm rot="5400000">
          <a:off x="7350299" y="1127027"/>
          <a:ext cx="660130" cy="722857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/>
            <a:t>Si no hubieren recursos suficientes en las cuentas del proyecto, el pago se hace en 5 pagos anuales a partir del acta de liquidación. Pueden reconocerse intereses de acuerdo con lo que reglamente el Gobierno Nacional. </a:t>
          </a:r>
        </a:p>
      </dsp:txBody>
      <dsp:txXfrm rot="-5400000">
        <a:off x="4066076" y="4443476"/>
        <a:ext cx="7196353" cy="595680"/>
      </dsp:txXfrm>
    </dsp:sp>
    <dsp:sp modelId="{F04E8180-3F21-4768-B774-4D5D9285FB0A}">
      <dsp:nvSpPr>
        <dsp:cNvPr id="0" name=""/>
        <dsp:cNvSpPr/>
      </dsp:nvSpPr>
      <dsp:spPr>
        <a:xfrm>
          <a:off x="0" y="4344077"/>
          <a:ext cx="4066075" cy="8008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Pago por Terminación a Crédito</a:t>
          </a:r>
        </a:p>
      </dsp:txBody>
      <dsp:txXfrm>
        <a:off x="39093" y="4383170"/>
        <a:ext cx="3987889" cy="72262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BB5E4A-EC2F-4826-A6A9-778A1A48D2CD}">
      <dsp:nvSpPr>
        <dsp:cNvPr id="0" name=""/>
        <dsp:cNvSpPr/>
      </dsp:nvSpPr>
      <dsp:spPr>
        <a:xfrm>
          <a:off x="3256" y="245432"/>
          <a:ext cx="1958309" cy="4413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Gestión Predial</a:t>
          </a:r>
        </a:p>
      </dsp:txBody>
      <dsp:txXfrm>
        <a:off x="3256" y="245432"/>
        <a:ext cx="1958309" cy="441352"/>
      </dsp:txXfrm>
    </dsp:sp>
    <dsp:sp modelId="{20CE488A-31D2-43D5-BE95-1232ADF81C45}">
      <dsp:nvSpPr>
        <dsp:cNvPr id="0" name=""/>
        <dsp:cNvSpPr/>
      </dsp:nvSpPr>
      <dsp:spPr>
        <a:xfrm>
          <a:off x="3256" y="686785"/>
          <a:ext cx="1958309" cy="34257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/>
            <a:t>El inicio de la retribución por UF depende de la titulación total de predios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/>
            <a:t>Diversos factores como la presencia de redes, predios sin antecedente registral, limitaciones legales, invasiones del derecho de vía, </a:t>
          </a:r>
          <a:r>
            <a:rPr lang="es-ES" sz="1200" kern="1200" dirty="0" err="1"/>
            <a:t>desenglobe</a:t>
          </a:r>
          <a:r>
            <a:rPr lang="es-ES" sz="1200" kern="1200" dirty="0"/>
            <a:t> catastral, entre otros, impiden el cumplimiento de esta obligación y por ende suspenden la retribución.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/>
            <a:t>Posibles Soluciones incluyen objetivación de los EER, Extensiones de Plazo, deducciones ante incumplimiento</a:t>
          </a:r>
        </a:p>
      </dsp:txBody>
      <dsp:txXfrm>
        <a:off x="3256" y="686785"/>
        <a:ext cx="1958309" cy="3425760"/>
      </dsp:txXfrm>
    </dsp:sp>
    <dsp:sp modelId="{37ADBF1D-08C5-4A17-8129-F0896CDD7EED}">
      <dsp:nvSpPr>
        <dsp:cNvPr id="0" name=""/>
        <dsp:cNvSpPr/>
      </dsp:nvSpPr>
      <dsp:spPr>
        <a:xfrm>
          <a:off x="2235729" y="245432"/>
          <a:ext cx="1958309" cy="4413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Gestión Ambiental</a:t>
          </a:r>
        </a:p>
      </dsp:txBody>
      <dsp:txXfrm>
        <a:off x="2235729" y="245432"/>
        <a:ext cx="1958309" cy="441352"/>
      </dsp:txXfrm>
    </dsp:sp>
    <dsp:sp modelId="{4139490C-3A9A-4EB6-9FB6-BE1F5404ED2B}">
      <dsp:nvSpPr>
        <dsp:cNvPr id="0" name=""/>
        <dsp:cNvSpPr/>
      </dsp:nvSpPr>
      <dsp:spPr>
        <a:xfrm>
          <a:off x="2235729" y="686785"/>
          <a:ext cx="1958309" cy="34257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/>
            <a:t>La terminación de las unidades funcionales esta sujeta al “Cierre Ambiental” y por ende el inicio de la retribución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/>
            <a:t>Ciertas obligaciones de cierre ambiental (compensación por uso o aprovechamiento de recursos naturales, pérdida de biodiversidad, </a:t>
          </a:r>
          <a:r>
            <a:rPr lang="es-ES" sz="1200" kern="1200" dirty="0" err="1"/>
            <a:t>etc</a:t>
          </a:r>
          <a:r>
            <a:rPr lang="es-ES" sz="1200" kern="1200" dirty="0"/>
            <a:t>) requiere el aval de otras autoridades que pueden no pronunciarse en el tiempo requerido.,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/>
            <a:t>Cierre ambiental parcial, retención parcial de la retribución. </a:t>
          </a:r>
        </a:p>
      </dsp:txBody>
      <dsp:txXfrm>
        <a:off x="2235729" y="686785"/>
        <a:ext cx="1958309" cy="3425760"/>
      </dsp:txXfrm>
    </dsp:sp>
    <dsp:sp modelId="{9192F549-D921-4E6B-B3C0-E83767C01033}">
      <dsp:nvSpPr>
        <dsp:cNvPr id="0" name=""/>
        <dsp:cNvSpPr/>
      </dsp:nvSpPr>
      <dsp:spPr>
        <a:xfrm>
          <a:off x="4468202" y="245432"/>
          <a:ext cx="1958309" cy="4413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Límites a las Deducciones </a:t>
          </a:r>
        </a:p>
      </dsp:txBody>
      <dsp:txXfrm>
        <a:off x="4468202" y="245432"/>
        <a:ext cx="1958309" cy="441352"/>
      </dsp:txXfrm>
    </dsp:sp>
    <dsp:sp modelId="{928538F9-8595-4E45-9831-CBCBAFDF7ADC}">
      <dsp:nvSpPr>
        <dsp:cNvPr id="0" name=""/>
        <dsp:cNvSpPr/>
      </dsp:nvSpPr>
      <dsp:spPr>
        <a:xfrm>
          <a:off x="4468202" y="686785"/>
          <a:ext cx="1958309" cy="34257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/>
            <a:t>Es causal de caducidad alcanzar el límite de deducciones en términos del valor acumulado dela Retribución y el Índice de Cumplimiento promedio.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/>
            <a:t>Es un bajo margen que hace que el riesgo de caducidad sea inminente.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/>
            <a:t>Aumentar el límite de retribución acumulada y el límite de índice de cumplimiento</a:t>
          </a:r>
        </a:p>
      </dsp:txBody>
      <dsp:txXfrm>
        <a:off x="4468202" y="686785"/>
        <a:ext cx="1958309" cy="3425760"/>
      </dsp:txXfrm>
    </dsp:sp>
    <dsp:sp modelId="{C85E1F1F-B623-43E3-8A49-FC1898C4B19E}">
      <dsp:nvSpPr>
        <dsp:cNvPr id="0" name=""/>
        <dsp:cNvSpPr/>
      </dsp:nvSpPr>
      <dsp:spPr>
        <a:xfrm>
          <a:off x="6700674" y="245432"/>
          <a:ext cx="1958309" cy="4413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Plazos de Construcción por UF</a:t>
          </a:r>
        </a:p>
      </dsp:txBody>
      <dsp:txXfrm>
        <a:off x="6700674" y="245432"/>
        <a:ext cx="1958309" cy="441352"/>
      </dsp:txXfrm>
    </dsp:sp>
    <dsp:sp modelId="{14F1B9AA-2D3D-49EF-AD16-9B1211586CDE}">
      <dsp:nvSpPr>
        <dsp:cNvPr id="0" name=""/>
        <dsp:cNvSpPr/>
      </dsp:nvSpPr>
      <dsp:spPr>
        <a:xfrm>
          <a:off x="6700674" y="686785"/>
          <a:ext cx="1958309" cy="34257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/>
            <a:t>Los plazos máximos para el inicio de la operación de las UF deben contarse a partir de la fecha de suscripción del AIFC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200" kern="1200" dirty="0"/>
            <a:t>Flexibilizar el inicio de construcción simultaneo de las </a:t>
          </a:r>
          <a:r>
            <a:rPr lang="es-ES" sz="1200" kern="1200" dirty="0" err="1"/>
            <a:t>UFs</a:t>
          </a:r>
          <a:endParaRPr lang="es-ES" sz="1200" kern="1200" dirty="0"/>
        </a:p>
      </dsp:txBody>
      <dsp:txXfrm>
        <a:off x="6700674" y="686785"/>
        <a:ext cx="1958309" cy="34257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3EF540-43D5-40D8-BE99-62D74BA6982A}" type="datetimeFigureOut">
              <a:rPr lang="es-CO" smtClean="0"/>
              <a:t>14/08/2017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A3C19-9517-487E-A183-C8AC23C0A7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64623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 slide tiene la transición automáticamente no debe ser modificado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A3C19-9517-487E-A183-C8AC23C0A7F4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45034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 slide tiene la transición automáticamente no debe ser modificado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A3C19-9517-487E-A183-C8AC23C0A7F4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34778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B70B0-6D66-4DEC-9D99-54AC35D7A4A7}" type="datetimeFigureOut">
              <a:rPr lang="es-CO" smtClean="0"/>
              <a:t>14/08/2017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85A03-47B3-410D-B2F2-9F6FB5B7012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5063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B70B0-6D66-4DEC-9D99-54AC35D7A4A7}" type="datetimeFigureOut">
              <a:rPr lang="es-CO" smtClean="0"/>
              <a:t>14/08/2017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85A03-47B3-410D-B2F2-9F6FB5B7012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90227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B70B0-6D66-4DEC-9D99-54AC35D7A4A7}" type="datetimeFigureOut">
              <a:rPr lang="es-CO" smtClean="0"/>
              <a:t>14/08/2017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85A03-47B3-410D-B2F2-9F6FB5B7012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69616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 userDrawn="1"/>
        </p:nvSpPr>
        <p:spPr>
          <a:xfrm>
            <a:off x="11383818" y="6166047"/>
            <a:ext cx="808182" cy="341712"/>
          </a:xfrm>
          <a:prstGeom prst="rect">
            <a:avLst/>
          </a:prstGeom>
          <a:solidFill>
            <a:srgbClr val="C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B70B0-6D66-4DEC-9D99-54AC35D7A4A7}" type="datetimeFigureOut">
              <a:rPr lang="es-CO" smtClean="0"/>
              <a:t>14/08/2017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0647615" y="6154341"/>
            <a:ext cx="116338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7B685A03-47B3-410D-B2F2-9F6FB5B70128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13914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B70B0-6D66-4DEC-9D99-54AC35D7A4A7}" type="datetimeFigureOut">
              <a:rPr lang="es-CO" smtClean="0"/>
              <a:t>14/08/2017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85A03-47B3-410D-B2F2-9F6FB5B7012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35300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B70B0-6D66-4DEC-9D99-54AC35D7A4A7}" type="datetimeFigureOut">
              <a:rPr lang="es-CO" smtClean="0"/>
              <a:t>14/08/2017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85A03-47B3-410D-B2F2-9F6FB5B7012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43488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B70B0-6D66-4DEC-9D99-54AC35D7A4A7}" type="datetimeFigureOut">
              <a:rPr lang="es-CO" smtClean="0"/>
              <a:t>14/08/2017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85A03-47B3-410D-B2F2-9F6FB5B7012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08723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B70B0-6D66-4DEC-9D99-54AC35D7A4A7}" type="datetimeFigureOut">
              <a:rPr lang="es-CO" smtClean="0"/>
              <a:t>14/08/2017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85A03-47B3-410D-B2F2-9F6FB5B7012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84219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B70B0-6D66-4DEC-9D99-54AC35D7A4A7}" type="datetimeFigureOut">
              <a:rPr lang="es-CO" smtClean="0"/>
              <a:t>14/08/2017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85A03-47B3-410D-B2F2-9F6FB5B7012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35172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B70B0-6D66-4DEC-9D99-54AC35D7A4A7}" type="datetimeFigureOut">
              <a:rPr lang="es-CO" smtClean="0"/>
              <a:t>14/08/2017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85A03-47B3-410D-B2F2-9F6FB5B7012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58957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B70B0-6D66-4DEC-9D99-54AC35D7A4A7}" type="datetimeFigureOut">
              <a:rPr lang="es-CO" smtClean="0"/>
              <a:t>14/08/2017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85A03-47B3-410D-B2F2-9F6FB5B7012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87949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B70B0-6D66-4DEC-9D99-54AC35D7A4A7}" type="datetimeFigureOut">
              <a:rPr lang="es-CO" smtClean="0"/>
              <a:t>14/08/2017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85A03-47B3-410D-B2F2-9F6FB5B7012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25136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11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6653048"/>
            <a:ext cx="12192000" cy="204952"/>
          </a:xfrm>
          <a:prstGeom prst="rect">
            <a:avLst/>
          </a:prstGeom>
          <a:solidFill>
            <a:srgbClr val="212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 5"/>
          <p:cNvSpPr/>
          <p:nvPr/>
        </p:nvSpPr>
        <p:spPr>
          <a:xfrm>
            <a:off x="0" y="1270000"/>
            <a:ext cx="12192000" cy="4076700"/>
          </a:xfrm>
          <a:prstGeom prst="rect">
            <a:avLst/>
          </a:prstGeom>
          <a:solidFill>
            <a:srgbClr val="212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57237" y="1572552"/>
            <a:ext cx="10576402" cy="213483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CO" sz="6000" dirty="0">
                <a:solidFill>
                  <a:schemeClr val="bg1"/>
                </a:solidFill>
                <a:latin typeface="Ubuntu" panose="020B0504030602030204" pitchFamily="34" charset="0"/>
              </a:rPr>
              <a:t>Bancos, Estado y Financiación de Infraestructura</a:t>
            </a:r>
            <a:endParaRPr lang="es-CO" sz="54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9156700" y="4470400"/>
            <a:ext cx="3035300" cy="134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8"/>
          <p:cNvSpPr/>
          <p:nvPr/>
        </p:nvSpPr>
        <p:spPr>
          <a:xfrm>
            <a:off x="8928100" y="4470400"/>
            <a:ext cx="228600" cy="876300"/>
          </a:xfrm>
          <a:prstGeom prst="rect">
            <a:avLst/>
          </a:prstGeom>
          <a:solidFill>
            <a:srgbClr val="212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261" y="4708180"/>
            <a:ext cx="2090178" cy="867759"/>
          </a:xfrm>
          <a:prstGeom prst="rect">
            <a:avLst/>
          </a:prstGeom>
        </p:spPr>
      </p:pic>
      <p:sp>
        <p:nvSpPr>
          <p:cNvPr id="12" name="Título 1"/>
          <p:cNvSpPr txBox="1">
            <a:spLocks/>
          </p:cNvSpPr>
          <p:nvPr/>
        </p:nvSpPr>
        <p:spPr>
          <a:xfrm>
            <a:off x="457237" y="5501916"/>
            <a:ext cx="6889373" cy="995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b="1" dirty="0">
                <a:solidFill>
                  <a:schemeClr val="bg1"/>
                </a:solidFill>
                <a:latin typeface="Ubuntu" panose="020B0504030602030204" pitchFamily="34" charset="0"/>
              </a:rPr>
              <a:t>Manuel F. Quinche </a:t>
            </a:r>
            <a:r>
              <a:rPr lang="es-CO" dirty="0">
                <a:solidFill>
                  <a:schemeClr val="bg1"/>
                </a:solidFill>
              </a:rPr>
              <a:t>| </a:t>
            </a:r>
            <a:r>
              <a:rPr lang="es-CO" sz="2800" dirty="0">
                <a:solidFill>
                  <a:schemeClr val="bg1"/>
                </a:solidFill>
                <a:latin typeface="Ubuntu" panose="020B0504030602030204" pitchFamily="34" charset="0"/>
              </a:rPr>
              <a:t>Brigard &amp; Urrutia </a:t>
            </a: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1191282" y="3881827"/>
            <a:ext cx="6567114" cy="995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CO" sz="3200" b="1" dirty="0" err="1">
                <a:solidFill>
                  <a:schemeClr val="bg1"/>
                </a:solidFill>
                <a:latin typeface="Ubuntu" panose="020B0504030602030204" pitchFamily="34" charset="0"/>
              </a:rPr>
              <a:t>Asobancaria</a:t>
            </a:r>
            <a:r>
              <a:rPr lang="es-CO" sz="3200" b="1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s-CO" sz="3200" b="1" dirty="0">
                <a:solidFill>
                  <a:schemeClr val="bg1"/>
                </a:solidFill>
                <a:latin typeface="Ubuntu" panose="020B0504030602030204" pitchFamily="34" charset="0"/>
              </a:rPr>
              <a:t>Congreso de Derecho Financiero</a:t>
            </a:r>
            <a:endParaRPr lang="es-CO" sz="2800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813816" y="3798824"/>
            <a:ext cx="164592" cy="1198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23868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1397000"/>
          </a:xfrm>
          <a:prstGeom prst="rect">
            <a:avLst/>
          </a:prstGeom>
          <a:solidFill>
            <a:srgbClr val="212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/>
          <a:stretch/>
        </p:blipFill>
        <p:spPr>
          <a:xfrm flipH="1">
            <a:off x="9702800" y="0"/>
            <a:ext cx="2489200" cy="1390805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42913" y="245812"/>
            <a:ext cx="9259887" cy="905377"/>
          </a:xfrm>
        </p:spPr>
        <p:txBody>
          <a:bodyPr>
            <a:noAutofit/>
          </a:bodyPr>
          <a:lstStyle/>
          <a:p>
            <a:pPr>
              <a:lnSpc>
                <a:spcPts val="4200"/>
              </a:lnSpc>
            </a:pPr>
            <a:r>
              <a:rPr lang="es-CO" sz="4000" dirty="0">
                <a:solidFill>
                  <a:schemeClr val="bg1"/>
                </a:solidFill>
                <a:latin typeface="Ubuntu" panose="020B0504030602030204" pitchFamily="34" charset="0"/>
              </a:rPr>
              <a:t>Administración de Riesgos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9702800" y="0"/>
            <a:ext cx="228600" cy="1396800"/>
          </a:xfrm>
          <a:prstGeom prst="rect">
            <a:avLst/>
          </a:prstGeom>
          <a:solidFill>
            <a:srgbClr val="C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10"/>
          <p:cNvSpPr/>
          <p:nvPr/>
        </p:nvSpPr>
        <p:spPr>
          <a:xfrm>
            <a:off x="0" y="6653048"/>
            <a:ext cx="12192000" cy="204952"/>
          </a:xfrm>
          <a:prstGeom prst="rect">
            <a:avLst/>
          </a:prstGeom>
          <a:solidFill>
            <a:srgbClr val="C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Marcador de número de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85A03-47B3-410D-B2F2-9F6FB5B70128}" type="slidenum">
              <a:rPr lang="es-CO" smtClean="0"/>
              <a:pPr/>
              <a:t>10</a:t>
            </a:fld>
            <a:endParaRPr lang="es-CO"/>
          </a:p>
        </p:txBody>
      </p:sp>
      <p:grpSp>
        <p:nvGrpSpPr>
          <p:cNvPr id="3" name="Grupo 2"/>
          <p:cNvGrpSpPr/>
          <p:nvPr/>
        </p:nvGrpSpPr>
        <p:grpSpPr>
          <a:xfrm>
            <a:off x="462713" y="1491336"/>
            <a:ext cx="10796528" cy="5057057"/>
            <a:chOff x="286441" y="1524387"/>
            <a:chExt cx="10796528" cy="5057057"/>
          </a:xfrm>
        </p:grpSpPr>
        <p:sp>
          <p:nvSpPr>
            <p:cNvPr id="31" name="Rectángulo 30"/>
            <p:cNvSpPr/>
            <p:nvPr/>
          </p:nvSpPr>
          <p:spPr>
            <a:xfrm>
              <a:off x="286441" y="1524387"/>
              <a:ext cx="10796528" cy="461858"/>
            </a:xfrm>
            <a:prstGeom prst="rect">
              <a:avLst/>
            </a:prstGeom>
            <a:solidFill>
              <a:schemeClr val="bg1">
                <a:lumMod val="8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0" name="Rectángulo 29"/>
            <p:cNvSpPr/>
            <p:nvPr/>
          </p:nvSpPr>
          <p:spPr>
            <a:xfrm>
              <a:off x="286441" y="2826485"/>
              <a:ext cx="10796528" cy="1296117"/>
            </a:xfrm>
            <a:prstGeom prst="rect">
              <a:avLst/>
            </a:prstGeom>
            <a:solidFill>
              <a:schemeClr val="bg1">
                <a:lumMod val="8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" name="Rectángulo 1"/>
            <p:cNvSpPr/>
            <p:nvPr/>
          </p:nvSpPr>
          <p:spPr>
            <a:xfrm>
              <a:off x="286441" y="5181600"/>
              <a:ext cx="10796528" cy="746739"/>
            </a:xfrm>
            <a:prstGeom prst="rect">
              <a:avLst/>
            </a:prstGeom>
            <a:solidFill>
              <a:schemeClr val="bg1">
                <a:lumMod val="8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" name="Rectángulo 8"/>
            <p:cNvSpPr/>
            <p:nvPr/>
          </p:nvSpPr>
          <p:spPr>
            <a:xfrm>
              <a:off x="359625" y="1577749"/>
              <a:ext cx="2784826" cy="36592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/>
                <a:t>Fondeo de Capital</a:t>
              </a:r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3217535" y="1577749"/>
              <a:ext cx="5115600" cy="3672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 err="1"/>
                <a:t>Contrato</a:t>
              </a:r>
              <a:r>
                <a:rPr lang="en-US" sz="1400" dirty="0"/>
                <a:t> de </a:t>
              </a:r>
              <a:r>
                <a:rPr lang="en-US" sz="1400" dirty="0" err="1"/>
                <a:t>Soporte</a:t>
              </a:r>
              <a:r>
                <a:rPr lang="en-US" sz="1400" dirty="0"/>
                <a:t> de Capital</a:t>
              </a:r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8396915" y="1577749"/>
              <a:ext cx="2624400" cy="36799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/>
                <a:t>Garantias </a:t>
              </a:r>
              <a:r>
                <a:rPr lang="en-US" sz="1400" dirty="0" err="1"/>
                <a:t>Liquidas</a:t>
              </a:r>
              <a:r>
                <a:rPr lang="en-US" sz="1400" dirty="0"/>
                <a:t> </a:t>
              </a:r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359625" y="2028817"/>
              <a:ext cx="2786400" cy="75370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 err="1"/>
                <a:t>Sobrecostos</a:t>
              </a:r>
              <a:r>
                <a:rPr lang="en-US" sz="1400" dirty="0"/>
                <a:t> de </a:t>
              </a:r>
              <a:r>
                <a:rPr lang="en-US" sz="1400" dirty="0" err="1"/>
                <a:t>Construcción</a:t>
              </a:r>
              <a:r>
                <a:rPr lang="en-US" sz="1400" dirty="0"/>
                <a:t> </a:t>
              </a:r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3217535" y="2028817"/>
              <a:ext cx="5115600" cy="75370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EPC “Back-to-Back” a </a:t>
              </a:r>
              <a:r>
                <a:rPr lang="en-US" sz="1400" dirty="0" err="1"/>
                <a:t>Precio</a:t>
              </a:r>
              <a:r>
                <a:rPr lang="en-US" sz="1400" dirty="0"/>
                <a:t> Global </a:t>
              </a:r>
              <a:r>
                <a:rPr lang="en-US" sz="1400" dirty="0" err="1"/>
                <a:t>Fijo</a:t>
              </a:r>
              <a:endParaRPr lang="en-US" sz="14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400" dirty="0"/>
                <a:t>144%</a:t>
              </a:r>
              <a:endParaRPr lang="en-US" sz="14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400" dirty="0"/>
                <a:t>Pagos contra Avance</a:t>
              </a:r>
              <a:endParaRPr lang="en-US" sz="1400" dirty="0"/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8396915" y="2028817"/>
              <a:ext cx="2624400" cy="74957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Performance Bond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400" dirty="0"/>
                <a:t>Retenciones en Garantía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400" dirty="0"/>
                <a:t>Garantías Líquidas </a:t>
              </a:r>
              <a:endParaRPr lang="en-US" sz="1400" dirty="0"/>
            </a:p>
          </p:txBody>
        </p:sp>
        <p:sp>
          <p:nvSpPr>
            <p:cNvPr id="18" name="Rectángulo 17"/>
            <p:cNvSpPr/>
            <p:nvPr/>
          </p:nvSpPr>
          <p:spPr>
            <a:xfrm>
              <a:off x="359625" y="2869809"/>
              <a:ext cx="2784826" cy="66580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 err="1"/>
                <a:t>Demoras</a:t>
              </a:r>
              <a:r>
                <a:rPr lang="en-US" sz="1400" dirty="0"/>
                <a:t> </a:t>
              </a:r>
              <a:r>
                <a:rPr lang="en-US" sz="1400" dirty="0" err="1"/>
                <a:t>en</a:t>
              </a:r>
              <a:r>
                <a:rPr lang="en-US" sz="1400" dirty="0"/>
                <a:t> </a:t>
              </a:r>
              <a:r>
                <a:rPr lang="en-US" sz="1400" dirty="0" err="1"/>
                <a:t>Construcción</a:t>
              </a:r>
              <a:endParaRPr lang="en-US" sz="1400" dirty="0"/>
            </a:p>
          </p:txBody>
        </p:sp>
        <p:sp>
          <p:nvSpPr>
            <p:cNvPr id="19" name="Rectángulo 18"/>
            <p:cNvSpPr/>
            <p:nvPr/>
          </p:nvSpPr>
          <p:spPr>
            <a:xfrm>
              <a:off x="3217535" y="2869809"/>
              <a:ext cx="5115600" cy="122024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err="1"/>
                <a:t>Eximentes</a:t>
              </a:r>
              <a:r>
                <a:rPr lang="en-US" sz="1400" dirty="0"/>
                <a:t> de </a:t>
              </a:r>
              <a:r>
                <a:rPr lang="en-US" sz="1400" dirty="0" err="1"/>
                <a:t>Responsabilidad</a:t>
              </a:r>
              <a:endParaRPr lang="en-US" sz="14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400" dirty="0"/>
                <a:t>Riesgos Compartidos ANI/Concesionario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400" dirty="0"/>
                <a:t>Multas de Apremio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400" dirty="0"/>
                <a:t>Cláusula Penal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400" dirty="0"/>
                <a:t>Límite de Responsabilidad</a:t>
              </a:r>
              <a:endParaRPr lang="en-US" sz="1400" dirty="0"/>
            </a:p>
          </p:txBody>
        </p:sp>
        <p:sp>
          <p:nvSpPr>
            <p:cNvPr id="20" name="Rectángulo 19"/>
            <p:cNvSpPr/>
            <p:nvPr/>
          </p:nvSpPr>
          <p:spPr>
            <a:xfrm>
              <a:off x="8396915" y="2869809"/>
              <a:ext cx="2625817" cy="6658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err="1"/>
                <a:t>Líneas</a:t>
              </a:r>
              <a:r>
                <a:rPr lang="en-US" sz="1400" dirty="0"/>
                <a:t> de </a:t>
              </a:r>
              <a:r>
                <a:rPr lang="en-US" sz="1400" dirty="0" err="1"/>
                <a:t>Liquidez</a:t>
              </a:r>
              <a:endParaRPr lang="en-US" sz="14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400" dirty="0" err="1"/>
                <a:t>Prefondeo</a:t>
              </a:r>
              <a:r>
                <a:rPr lang="es-CO" sz="1400" dirty="0"/>
                <a:t> de Reservas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400" dirty="0"/>
                <a:t>Garantías Liquidas</a:t>
              </a:r>
              <a:endParaRPr lang="en-US" sz="1400" dirty="0"/>
            </a:p>
          </p:txBody>
        </p:sp>
        <p:sp>
          <p:nvSpPr>
            <p:cNvPr id="21" name="Rectángulo 20"/>
            <p:cNvSpPr/>
            <p:nvPr/>
          </p:nvSpPr>
          <p:spPr>
            <a:xfrm>
              <a:off x="359625" y="5229691"/>
              <a:ext cx="2786400" cy="3672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 err="1"/>
                <a:t>Riesgo</a:t>
              </a:r>
              <a:r>
                <a:rPr lang="en-US" sz="1400" dirty="0"/>
                <a:t> de </a:t>
              </a:r>
              <a:r>
                <a:rPr lang="en-US" sz="1400" dirty="0" err="1"/>
                <a:t>Tráfico</a:t>
              </a:r>
              <a:r>
                <a:rPr lang="en-US" sz="1400" dirty="0"/>
                <a:t> </a:t>
              </a:r>
            </a:p>
          </p:txBody>
        </p:sp>
        <p:sp>
          <p:nvSpPr>
            <p:cNvPr id="22" name="Rectángulo 21"/>
            <p:cNvSpPr/>
            <p:nvPr/>
          </p:nvSpPr>
          <p:spPr>
            <a:xfrm>
              <a:off x="3217535" y="5229691"/>
              <a:ext cx="5115600" cy="3672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err="1"/>
                <a:t>Garantías</a:t>
              </a:r>
              <a:r>
                <a:rPr lang="en-US" sz="1400" dirty="0"/>
                <a:t> </a:t>
              </a:r>
              <a:r>
                <a:rPr lang="en-US" sz="1400" dirty="0" err="1"/>
                <a:t>Mínimas</a:t>
              </a:r>
              <a:r>
                <a:rPr lang="en-US" sz="1400" dirty="0"/>
                <a:t> de </a:t>
              </a:r>
              <a:r>
                <a:rPr lang="en-US" sz="1400" dirty="0" err="1"/>
                <a:t>Tráfico</a:t>
              </a:r>
              <a:r>
                <a:rPr lang="en-US" sz="1400" dirty="0"/>
                <a:t> ANI </a:t>
              </a:r>
            </a:p>
          </p:txBody>
        </p:sp>
        <p:sp>
          <p:nvSpPr>
            <p:cNvPr id="23" name="Rectángulo 22"/>
            <p:cNvSpPr/>
            <p:nvPr/>
          </p:nvSpPr>
          <p:spPr>
            <a:xfrm>
              <a:off x="8396915" y="5229691"/>
              <a:ext cx="2624400" cy="64291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400" dirty="0"/>
                <a:t>Líneas de Liquidez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400" dirty="0"/>
                <a:t>Reserva Servicio de la Deuda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400" dirty="0"/>
                <a:t>Reserva O&amp;M</a:t>
              </a:r>
              <a:endParaRPr lang="en-US" sz="1400" dirty="0"/>
            </a:p>
          </p:txBody>
        </p:sp>
        <p:sp>
          <p:nvSpPr>
            <p:cNvPr id="24" name="Rectángulo 23"/>
            <p:cNvSpPr/>
            <p:nvPr/>
          </p:nvSpPr>
          <p:spPr>
            <a:xfrm>
              <a:off x="359625" y="5961091"/>
              <a:ext cx="2784826" cy="3672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1400" dirty="0"/>
                <a:t>Terminación Anticipada</a:t>
              </a:r>
              <a:endParaRPr lang="en-US" sz="1400" dirty="0"/>
            </a:p>
          </p:txBody>
        </p:sp>
        <p:sp>
          <p:nvSpPr>
            <p:cNvPr id="25" name="Rectángulo 24"/>
            <p:cNvSpPr/>
            <p:nvPr/>
          </p:nvSpPr>
          <p:spPr>
            <a:xfrm>
              <a:off x="3217535" y="5961091"/>
              <a:ext cx="5115600" cy="62035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400" dirty="0"/>
                <a:t>Pago por Terminación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400" dirty="0"/>
                <a:t>Función del Dimensionamiento de la Deuda</a:t>
              </a:r>
              <a:endParaRPr lang="en-US" sz="1400" dirty="0"/>
            </a:p>
          </p:txBody>
        </p:sp>
        <p:sp>
          <p:nvSpPr>
            <p:cNvPr id="26" name="Rectángulo 25"/>
            <p:cNvSpPr/>
            <p:nvPr/>
          </p:nvSpPr>
          <p:spPr>
            <a:xfrm>
              <a:off x="8396915" y="5961091"/>
              <a:ext cx="2624400" cy="3672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400" dirty="0"/>
                <a:t>Líneas de Liquidez </a:t>
              </a:r>
              <a:endParaRPr lang="en-US" sz="1400" dirty="0"/>
            </a:p>
          </p:txBody>
        </p:sp>
        <p:sp>
          <p:nvSpPr>
            <p:cNvPr id="27" name="Rectángulo 26"/>
            <p:cNvSpPr/>
            <p:nvPr/>
          </p:nvSpPr>
          <p:spPr>
            <a:xfrm>
              <a:off x="359625" y="4167263"/>
              <a:ext cx="2784826" cy="41686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 err="1"/>
                <a:t>Licenciamiento</a:t>
              </a:r>
              <a:endParaRPr lang="en-US" sz="1400" dirty="0"/>
            </a:p>
          </p:txBody>
        </p:sp>
        <p:sp>
          <p:nvSpPr>
            <p:cNvPr id="28" name="Rectángulo 27"/>
            <p:cNvSpPr/>
            <p:nvPr/>
          </p:nvSpPr>
          <p:spPr>
            <a:xfrm>
              <a:off x="3217535" y="4167263"/>
              <a:ext cx="5114769" cy="98063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400" dirty="0"/>
                <a:t>Licenciamiento Crítico 100% para primer desembolso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400" dirty="0"/>
                <a:t>Desembolsos contra Garantías Líquidas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400" dirty="0"/>
                <a:t>Riesgos Compartidos ANI</a:t>
              </a:r>
              <a:endParaRPr lang="en-US" sz="1400" dirty="0"/>
            </a:p>
          </p:txBody>
        </p:sp>
        <p:sp>
          <p:nvSpPr>
            <p:cNvPr id="29" name="Rectángulo 28"/>
            <p:cNvSpPr/>
            <p:nvPr/>
          </p:nvSpPr>
          <p:spPr>
            <a:xfrm>
              <a:off x="8396915" y="4167263"/>
              <a:ext cx="2625817" cy="41686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err="1"/>
                <a:t>Líneas</a:t>
              </a:r>
              <a:r>
                <a:rPr lang="en-US" sz="1400" dirty="0"/>
                <a:t> de </a:t>
              </a:r>
              <a:r>
                <a:rPr lang="en-US" sz="1400" dirty="0" err="1"/>
                <a:t>Liquidez</a:t>
              </a:r>
              <a:endParaRPr lang="en-US" sz="14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400" dirty="0"/>
                <a:t>Garantías Liquidas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16561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0" y="6653048"/>
            <a:ext cx="12192000" cy="204952"/>
          </a:xfrm>
          <a:prstGeom prst="rect">
            <a:avLst/>
          </a:prstGeom>
          <a:solidFill>
            <a:srgbClr val="C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Rectángulo 14"/>
          <p:cNvSpPr/>
          <p:nvPr/>
        </p:nvSpPr>
        <p:spPr>
          <a:xfrm>
            <a:off x="0" y="1270000"/>
            <a:ext cx="12192000" cy="4076700"/>
          </a:xfrm>
          <a:prstGeom prst="rect">
            <a:avLst/>
          </a:prstGeom>
          <a:solidFill>
            <a:srgbClr val="C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1143037" y="2240934"/>
            <a:ext cx="8175615" cy="2134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CO" dirty="0">
                <a:solidFill>
                  <a:schemeClr val="bg1"/>
                </a:solidFill>
                <a:latin typeface="Ubuntu" panose="020B0504030602030204" pitchFamily="34" charset="0"/>
              </a:rPr>
              <a:t>Dos Generaciones de Estructuración </a:t>
            </a:r>
            <a:endParaRPr lang="es-CO" sz="54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9156700" y="4470400"/>
            <a:ext cx="3035300" cy="134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 17"/>
          <p:cNvSpPr/>
          <p:nvPr/>
        </p:nvSpPr>
        <p:spPr>
          <a:xfrm>
            <a:off x="8928100" y="4470400"/>
            <a:ext cx="228600" cy="876300"/>
          </a:xfrm>
          <a:prstGeom prst="rect">
            <a:avLst/>
          </a:prstGeom>
          <a:solidFill>
            <a:srgbClr val="212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Rectángulo 19"/>
          <p:cNvSpPr/>
          <p:nvPr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212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261" y="4708180"/>
            <a:ext cx="2090178" cy="86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2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0" y="6653048"/>
            <a:ext cx="12192000" cy="204952"/>
          </a:xfrm>
          <a:prstGeom prst="rect">
            <a:avLst/>
          </a:prstGeom>
          <a:solidFill>
            <a:srgbClr val="C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Marcador de número de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85A03-47B3-410D-B2F2-9F6FB5B70128}" type="slidenum">
              <a:rPr lang="es-CO" smtClean="0"/>
              <a:pPr/>
              <a:t>12</a:t>
            </a:fld>
            <a:endParaRPr lang="es-CO"/>
          </a:p>
        </p:txBody>
      </p:sp>
      <p:grpSp>
        <p:nvGrpSpPr>
          <p:cNvPr id="62" name="Grupo 61"/>
          <p:cNvGrpSpPr/>
          <p:nvPr/>
        </p:nvGrpSpPr>
        <p:grpSpPr>
          <a:xfrm>
            <a:off x="669875" y="1078165"/>
            <a:ext cx="10852250" cy="4701671"/>
            <a:chOff x="760252" y="1647273"/>
            <a:chExt cx="10852250" cy="4701671"/>
          </a:xfrm>
        </p:grpSpPr>
        <p:sp>
          <p:nvSpPr>
            <p:cNvPr id="13" name="9 Rectángulo"/>
            <p:cNvSpPr/>
            <p:nvPr/>
          </p:nvSpPr>
          <p:spPr>
            <a:xfrm>
              <a:off x="6385611" y="3182510"/>
              <a:ext cx="1191449" cy="429107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O" sz="1000" b="1" kern="0" dirty="0">
                  <a:latin typeface="Ubuntu" panose="020B0504030602030204" pitchFamily="34" charset="0"/>
                  <a:cs typeface="Arial" panose="020B0604020202020204" pitchFamily="34" charset="0"/>
                </a:rPr>
                <a:t>Prestamistas Senior</a:t>
              </a:r>
            </a:p>
          </p:txBody>
        </p:sp>
        <p:sp>
          <p:nvSpPr>
            <p:cNvPr id="14" name="12 Rectángulo"/>
            <p:cNvSpPr/>
            <p:nvPr/>
          </p:nvSpPr>
          <p:spPr>
            <a:xfrm>
              <a:off x="760252" y="2254795"/>
              <a:ext cx="1368747" cy="315318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O" sz="1000" kern="0" dirty="0">
                  <a:latin typeface="Ubuntu" panose="020B0504030602030204" pitchFamily="34" charset="0"/>
                  <a:cs typeface="Arial" panose="020B0604020202020204" pitchFamily="34" charset="0"/>
                </a:rPr>
                <a:t>Contratista EPC</a:t>
              </a:r>
            </a:p>
          </p:txBody>
        </p:sp>
        <p:sp>
          <p:nvSpPr>
            <p:cNvPr id="15" name="14 Rectángulo"/>
            <p:cNvSpPr/>
            <p:nvPr/>
          </p:nvSpPr>
          <p:spPr>
            <a:xfrm>
              <a:off x="2324498" y="3910758"/>
              <a:ext cx="1656184" cy="291812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O" sz="1000" kern="0" dirty="0">
                  <a:latin typeface="Ubuntu" panose="020B0504030602030204" pitchFamily="34" charset="0"/>
                  <a:cs typeface="Arial" panose="020B0604020202020204" pitchFamily="34" charset="0"/>
                </a:rPr>
                <a:t>Aseguradoras</a:t>
              </a:r>
            </a:p>
          </p:txBody>
        </p:sp>
        <p:sp>
          <p:nvSpPr>
            <p:cNvPr id="16" name="15 Rectángulo"/>
            <p:cNvSpPr/>
            <p:nvPr/>
          </p:nvSpPr>
          <p:spPr>
            <a:xfrm>
              <a:off x="3018250" y="5337902"/>
              <a:ext cx="1606856" cy="34980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O" sz="1000" kern="0" dirty="0">
                  <a:latin typeface="Ubuntu" panose="020B0504030602030204" pitchFamily="34" charset="0"/>
                  <a:cs typeface="Arial" panose="020B0604020202020204" pitchFamily="34" charset="0"/>
                </a:rPr>
                <a:t>Interventor</a:t>
              </a:r>
            </a:p>
          </p:txBody>
        </p:sp>
        <p:sp>
          <p:nvSpPr>
            <p:cNvPr id="17" name="16 Rectángulo"/>
            <p:cNvSpPr/>
            <p:nvPr/>
          </p:nvSpPr>
          <p:spPr>
            <a:xfrm>
              <a:off x="3018250" y="4429394"/>
              <a:ext cx="576064" cy="567168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O" sz="1000" b="1" kern="0" dirty="0">
                  <a:latin typeface="Ubuntu" panose="020B0504030602030204" pitchFamily="34" charset="0"/>
                  <a:cs typeface="Arial" panose="020B0604020202020204" pitchFamily="34" charset="0"/>
                </a:rPr>
                <a:t>ANI</a:t>
              </a:r>
            </a:p>
          </p:txBody>
        </p:sp>
        <p:sp>
          <p:nvSpPr>
            <p:cNvPr id="18" name="18 Rectángulo"/>
            <p:cNvSpPr/>
            <p:nvPr/>
          </p:nvSpPr>
          <p:spPr>
            <a:xfrm>
              <a:off x="3018250" y="5944658"/>
              <a:ext cx="1083135" cy="404286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O" sz="1000" kern="0" dirty="0">
                  <a:latin typeface="Ubuntu" panose="020B0504030602030204" pitchFamily="34" charset="0"/>
                  <a:cs typeface="Arial" panose="020B0604020202020204" pitchFamily="34" charset="0"/>
                </a:rPr>
                <a:t>Fiducia de la Concesión</a:t>
              </a:r>
            </a:p>
          </p:txBody>
        </p:sp>
        <p:sp>
          <p:nvSpPr>
            <p:cNvPr id="19" name="33 Rectángulo"/>
            <p:cNvSpPr/>
            <p:nvPr/>
          </p:nvSpPr>
          <p:spPr>
            <a:xfrm>
              <a:off x="760413" y="4102529"/>
              <a:ext cx="1440160" cy="319569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O" sz="1000" kern="0" dirty="0">
                  <a:latin typeface="Ubuntu" panose="020B0504030602030204" pitchFamily="34" charset="0"/>
                  <a:cs typeface="Arial" panose="020B0604020202020204" pitchFamily="34" charset="0"/>
                </a:rPr>
                <a:t>Ministerio de Transporte</a:t>
              </a:r>
            </a:p>
          </p:txBody>
        </p:sp>
        <p:sp>
          <p:nvSpPr>
            <p:cNvPr id="20" name="34 Rectángulo"/>
            <p:cNvSpPr/>
            <p:nvPr/>
          </p:nvSpPr>
          <p:spPr>
            <a:xfrm>
              <a:off x="774481" y="4604913"/>
              <a:ext cx="1440160" cy="319569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O" sz="1000" kern="0" dirty="0">
                  <a:latin typeface="Ubuntu" panose="020B0504030602030204" pitchFamily="34" charset="0"/>
                  <a:cs typeface="Arial" panose="020B0604020202020204" pitchFamily="34" charset="0"/>
                </a:rPr>
                <a:t>Ministerio de Hacienda</a:t>
              </a:r>
            </a:p>
          </p:txBody>
        </p:sp>
        <p:sp>
          <p:nvSpPr>
            <p:cNvPr id="21" name="35 Rectángulo"/>
            <p:cNvSpPr/>
            <p:nvPr/>
          </p:nvSpPr>
          <p:spPr>
            <a:xfrm>
              <a:off x="774481" y="5093235"/>
              <a:ext cx="1440160" cy="319569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O" sz="1000" kern="0" dirty="0">
                  <a:latin typeface="Ubuntu" panose="020B0504030602030204" pitchFamily="34" charset="0"/>
                  <a:cs typeface="Arial" panose="020B0604020202020204" pitchFamily="34" charset="0"/>
                </a:rPr>
                <a:t>CONPES / CONFIS</a:t>
              </a:r>
            </a:p>
          </p:txBody>
        </p:sp>
        <p:sp>
          <p:nvSpPr>
            <p:cNvPr id="22" name="39 Rectángulo"/>
            <p:cNvSpPr/>
            <p:nvPr/>
          </p:nvSpPr>
          <p:spPr>
            <a:xfrm>
              <a:off x="8941005" y="3635555"/>
              <a:ext cx="2663552" cy="332022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O" sz="1000" kern="0" dirty="0">
                  <a:latin typeface="Ubuntu" panose="020B0504030602030204" pitchFamily="34" charset="0"/>
                  <a:cs typeface="Arial" panose="020B0604020202020204" pitchFamily="34" charset="0"/>
                </a:rPr>
                <a:t>Multilaterales</a:t>
              </a:r>
            </a:p>
          </p:txBody>
        </p:sp>
        <p:sp>
          <p:nvSpPr>
            <p:cNvPr id="23" name="40 Rectángulo"/>
            <p:cNvSpPr/>
            <p:nvPr/>
          </p:nvSpPr>
          <p:spPr>
            <a:xfrm>
              <a:off x="8941005" y="3195981"/>
              <a:ext cx="2663552" cy="393209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O" sz="1000" kern="0" dirty="0">
                  <a:latin typeface="Ubuntu" panose="020B0504030602030204" pitchFamily="34" charset="0"/>
                  <a:cs typeface="Arial" panose="020B0604020202020204" pitchFamily="34" charset="0"/>
                </a:rPr>
                <a:t>Entidades Financieras Internacionales</a:t>
              </a:r>
            </a:p>
          </p:txBody>
        </p:sp>
        <p:sp>
          <p:nvSpPr>
            <p:cNvPr id="24" name="46 Rectángulo"/>
            <p:cNvSpPr/>
            <p:nvPr/>
          </p:nvSpPr>
          <p:spPr>
            <a:xfrm>
              <a:off x="4474469" y="3223511"/>
              <a:ext cx="1191449" cy="429107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O" sz="1000" b="1" kern="0" dirty="0">
                  <a:latin typeface="Ubuntu" panose="020B0504030602030204" pitchFamily="34" charset="0"/>
                  <a:cs typeface="Arial" panose="020B0604020202020204" pitchFamily="34" charset="0"/>
                </a:rPr>
                <a:t>Sponsors</a:t>
              </a:r>
            </a:p>
          </p:txBody>
        </p:sp>
        <p:sp>
          <p:nvSpPr>
            <p:cNvPr id="25" name="47 Rectángulo"/>
            <p:cNvSpPr/>
            <p:nvPr/>
          </p:nvSpPr>
          <p:spPr>
            <a:xfrm>
              <a:off x="8948949" y="2770439"/>
              <a:ext cx="2663553" cy="379178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O" sz="1000" kern="0" dirty="0">
                  <a:latin typeface="Ubuntu" panose="020B0504030602030204" pitchFamily="34" charset="0"/>
                  <a:cs typeface="Arial" panose="020B0604020202020204" pitchFamily="34" charset="0"/>
                </a:rPr>
                <a:t>Entidades Financieras Locales</a:t>
              </a:r>
            </a:p>
          </p:txBody>
        </p:sp>
        <p:sp>
          <p:nvSpPr>
            <p:cNvPr id="26" name="Rectángulo 25"/>
            <p:cNvSpPr/>
            <p:nvPr/>
          </p:nvSpPr>
          <p:spPr>
            <a:xfrm>
              <a:off x="760414" y="1796962"/>
              <a:ext cx="1368586" cy="36326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err="1">
                  <a:solidFill>
                    <a:schemeClr val="tx1"/>
                  </a:solidFill>
                  <a:latin typeface="Ubuntu" panose="020B0504030602030204" pitchFamily="34" charset="0"/>
                </a:rPr>
                <a:t>Consorcio</a:t>
              </a:r>
              <a:r>
                <a:rPr lang="en-US" sz="1000" b="1" dirty="0">
                  <a:solidFill>
                    <a:schemeClr val="tx1"/>
                  </a:solidFill>
                  <a:latin typeface="Ubuntu" panose="020B0504030602030204" pitchFamily="34" charset="0"/>
                </a:rPr>
                <a:t> Constructor</a:t>
              </a:r>
            </a:p>
          </p:txBody>
        </p:sp>
        <p:sp>
          <p:nvSpPr>
            <p:cNvPr id="27" name="Rectángulo 26"/>
            <p:cNvSpPr/>
            <p:nvPr/>
          </p:nvSpPr>
          <p:spPr>
            <a:xfrm>
              <a:off x="2324498" y="2719196"/>
              <a:ext cx="1656184" cy="998998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1000" dirty="0">
                  <a:solidFill>
                    <a:schemeClr val="tx1"/>
                  </a:solidFill>
                  <a:latin typeface="Ubuntu" panose="020B0504030602030204" pitchFamily="34" charset="0"/>
                </a:rPr>
                <a:t>Contrato de Concesión</a:t>
              </a:r>
            </a:p>
            <a:p>
              <a:r>
                <a:rPr lang="es-CO" sz="1000" dirty="0">
                  <a:solidFill>
                    <a:schemeClr val="tx1"/>
                  </a:solidFill>
                  <a:latin typeface="Ubuntu" panose="020B0504030602030204" pitchFamily="34" charset="0"/>
                </a:rPr>
                <a:t>Contrato de Consorcio </a:t>
              </a:r>
            </a:p>
            <a:p>
              <a:r>
                <a:rPr lang="es-CO" sz="1000" dirty="0">
                  <a:solidFill>
                    <a:schemeClr val="tx1"/>
                  </a:solidFill>
                  <a:latin typeface="Ubuntu" panose="020B0504030602030204" pitchFamily="34" charset="0"/>
                </a:rPr>
                <a:t>Contrato EPC</a:t>
              </a:r>
            </a:p>
            <a:p>
              <a:r>
                <a:rPr lang="es-CO" sz="1000" dirty="0">
                  <a:solidFill>
                    <a:schemeClr val="tx1"/>
                  </a:solidFill>
                  <a:latin typeface="Ubuntu" panose="020B0504030602030204" pitchFamily="34" charset="0"/>
                </a:rPr>
                <a:t>Pólizas de Seguro</a:t>
              </a:r>
            </a:p>
            <a:p>
              <a:r>
                <a:rPr lang="es-CO" sz="1000" dirty="0">
                  <a:solidFill>
                    <a:schemeClr val="tx1"/>
                  </a:solidFill>
                  <a:latin typeface="Ubuntu" panose="020B0504030602030204" pitchFamily="34" charset="0"/>
                </a:rPr>
                <a:t>Acuerdos de Accionistas</a:t>
              </a:r>
            </a:p>
          </p:txBody>
        </p:sp>
        <p:sp>
          <p:nvSpPr>
            <p:cNvPr id="28" name="Rectángulo 27"/>
            <p:cNvSpPr/>
            <p:nvPr/>
          </p:nvSpPr>
          <p:spPr>
            <a:xfrm>
              <a:off x="6385611" y="1647273"/>
              <a:ext cx="2539559" cy="998998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>
                  <a:solidFill>
                    <a:schemeClr val="tx1"/>
                  </a:solidFill>
                  <a:latin typeface="Ubuntu" panose="020B0504030602030204" pitchFamily="34" charset="0"/>
                </a:rPr>
                <a:t>Créditos Senior a Largo Plazo</a:t>
              </a:r>
            </a:p>
            <a:p>
              <a:r>
                <a:rPr lang="es-CO" sz="900" dirty="0">
                  <a:solidFill>
                    <a:schemeClr val="tx1"/>
                  </a:solidFill>
                  <a:latin typeface="Ubuntu" panose="020B0504030602030204" pitchFamily="34" charset="0"/>
                </a:rPr>
                <a:t>Créditos Puente</a:t>
              </a:r>
            </a:p>
          </p:txBody>
        </p:sp>
        <p:sp>
          <p:nvSpPr>
            <p:cNvPr id="29" name="Rectángulo 28"/>
            <p:cNvSpPr/>
            <p:nvPr/>
          </p:nvSpPr>
          <p:spPr>
            <a:xfrm>
              <a:off x="6385611" y="4071264"/>
              <a:ext cx="2539560" cy="1335077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>
                  <a:solidFill>
                    <a:schemeClr val="tx1"/>
                  </a:solidFill>
                  <a:latin typeface="Ubuntu" panose="020B0504030602030204" pitchFamily="34" charset="0"/>
                </a:rPr>
                <a:t>Fiducia de la Concesión</a:t>
              </a:r>
            </a:p>
            <a:p>
              <a:r>
                <a:rPr lang="es-CO" sz="900" dirty="0">
                  <a:solidFill>
                    <a:schemeClr val="tx1"/>
                  </a:solidFill>
                  <a:latin typeface="Ubuntu" panose="020B0504030602030204" pitchFamily="34" charset="0"/>
                </a:rPr>
                <a:t>Acuerdo de Soporte de Capital </a:t>
              </a:r>
            </a:p>
            <a:p>
              <a:r>
                <a:rPr lang="es-CO" sz="900" dirty="0">
                  <a:solidFill>
                    <a:schemeClr val="tx1"/>
                  </a:solidFill>
                  <a:latin typeface="Ubuntu" panose="020B0504030602030204" pitchFamily="34" charset="0"/>
                </a:rPr>
                <a:t>Garantía Sobre Acciones</a:t>
              </a:r>
            </a:p>
            <a:p>
              <a:r>
                <a:rPr lang="es-CO" sz="900" dirty="0">
                  <a:solidFill>
                    <a:schemeClr val="tx1"/>
                  </a:solidFill>
                  <a:latin typeface="Ubuntu" panose="020B0504030602030204" pitchFamily="34" charset="0"/>
                </a:rPr>
                <a:t>Cesión de Seguros</a:t>
              </a:r>
            </a:p>
            <a:p>
              <a:r>
                <a:rPr lang="es-CO" sz="900" dirty="0">
                  <a:solidFill>
                    <a:schemeClr val="tx1"/>
                  </a:solidFill>
                  <a:latin typeface="Ubuntu" panose="020B0504030602030204" pitchFamily="34" charset="0"/>
                </a:rPr>
                <a:t>Cartas de Crédito EPC </a:t>
              </a:r>
            </a:p>
            <a:p>
              <a:r>
                <a:rPr lang="es-CO" sz="900" dirty="0">
                  <a:solidFill>
                    <a:schemeClr val="tx1"/>
                  </a:solidFill>
                  <a:latin typeface="Ubuntu" panose="020B0504030602030204" pitchFamily="34" charset="0"/>
                </a:rPr>
                <a:t>Garantía sobre Establecimiento de Comercio</a:t>
              </a:r>
            </a:p>
            <a:p>
              <a:endParaRPr lang="es-CO" sz="900" dirty="0">
                <a:solidFill>
                  <a:schemeClr val="tx1"/>
                </a:solidFill>
                <a:latin typeface="Ubuntu" panose="020B0504030602030204" pitchFamily="34" charset="0"/>
              </a:endParaRPr>
            </a:p>
            <a:p>
              <a:r>
                <a:rPr lang="es-CO" sz="900" dirty="0">
                  <a:solidFill>
                    <a:schemeClr val="tx1"/>
                  </a:solidFill>
                  <a:latin typeface="Ubuntu" panose="020B0504030602030204" pitchFamily="34" charset="0"/>
                </a:rPr>
                <a:t> </a:t>
              </a:r>
            </a:p>
          </p:txBody>
        </p:sp>
        <p:sp>
          <p:nvSpPr>
            <p:cNvPr id="30" name="CuadroTexto 29"/>
            <p:cNvSpPr txBox="1"/>
            <p:nvPr/>
          </p:nvSpPr>
          <p:spPr>
            <a:xfrm>
              <a:off x="2324498" y="2313795"/>
              <a:ext cx="22789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 dirty="0">
                  <a:latin typeface="Ubuntu" panose="020B0504030602030204" pitchFamily="34" charset="0"/>
                </a:rPr>
                <a:t>Documentos del Proyecto</a:t>
              </a:r>
              <a:endParaRPr lang="en-US" sz="1200" dirty="0">
                <a:latin typeface="Ubuntu" panose="020B0504030602030204" pitchFamily="34" charset="0"/>
              </a:endParaRPr>
            </a:p>
          </p:txBody>
        </p:sp>
        <p:cxnSp>
          <p:nvCxnSpPr>
            <p:cNvPr id="31" name="Conector recto 30"/>
            <p:cNvCxnSpPr>
              <a:stCxn id="24" idx="2"/>
              <a:endCxn id="9" idx="0"/>
            </p:cNvCxnSpPr>
            <p:nvPr/>
          </p:nvCxnSpPr>
          <p:spPr>
            <a:xfrm>
              <a:off x="5070194" y="3652618"/>
              <a:ext cx="7033" cy="7206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: angular 31"/>
            <p:cNvCxnSpPr>
              <a:stCxn id="27" idx="3"/>
              <a:endCxn id="9" idx="1"/>
            </p:cNvCxnSpPr>
            <p:nvPr/>
          </p:nvCxnSpPr>
          <p:spPr>
            <a:xfrm>
              <a:off x="3980682" y="3218695"/>
              <a:ext cx="401714" cy="1364184"/>
            </a:xfrm>
            <a:prstGeom prst="bent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: angular 32"/>
            <p:cNvCxnSpPr/>
            <p:nvPr/>
          </p:nvCxnSpPr>
          <p:spPr>
            <a:xfrm>
              <a:off x="3594314" y="4701961"/>
              <a:ext cx="824842" cy="1363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: angular 33"/>
            <p:cNvCxnSpPr/>
            <p:nvPr/>
          </p:nvCxnSpPr>
          <p:spPr>
            <a:xfrm rot="5400000">
              <a:off x="2841233" y="4390604"/>
              <a:ext cx="510408" cy="134340"/>
            </a:xfrm>
            <a:prstGeom prst="bentConnector4">
              <a:avLst>
                <a:gd name="adj1" fmla="val 636"/>
                <a:gd name="adj2" fmla="val 270165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cto 34"/>
            <p:cNvCxnSpPr>
              <a:stCxn id="17" idx="2"/>
              <a:endCxn id="16" idx="0"/>
            </p:cNvCxnSpPr>
            <p:nvPr/>
          </p:nvCxnSpPr>
          <p:spPr>
            <a:xfrm>
              <a:off x="3306282" y="4996562"/>
              <a:ext cx="515396" cy="3413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: angular 35"/>
            <p:cNvCxnSpPr>
              <a:stCxn id="16" idx="3"/>
              <a:endCxn id="9" idx="3"/>
            </p:cNvCxnSpPr>
            <p:nvPr/>
          </p:nvCxnSpPr>
          <p:spPr>
            <a:xfrm flipV="1">
              <a:off x="4625106" y="4582879"/>
              <a:ext cx="1146951" cy="929923"/>
            </a:xfrm>
            <a:prstGeom prst="bentConnector3">
              <a:avLst>
                <a:gd name="adj1" fmla="val 119931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: angular 36"/>
            <p:cNvCxnSpPr>
              <a:stCxn id="17" idx="1"/>
              <a:endCxn id="18" idx="1"/>
            </p:cNvCxnSpPr>
            <p:nvPr/>
          </p:nvCxnSpPr>
          <p:spPr>
            <a:xfrm rot="10800000" flipV="1">
              <a:off x="3018250" y="4712977"/>
              <a:ext cx="12700" cy="1433823"/>
            </a:xfrm>
            <a:prstGeom prst="bentConnector3">
              <a:avLst>
                <a:gd name="adj1" fmla="val 180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cto 37"/>
            <p:cNvCxnSpPr>
              <a:stCxn id="9" idx="0"/>
              <a:endCxn id="13" idx="1"/>
            </p:cNvCxnSpPr>
            <p:nvPr/>
          </p:nvCxnSpPr>
          <p:spPr>
            <a:xfrm flipV="1">
              <a:off x="5077227" y="3397064"/>
              <a:ext cx="1308384" cy="9761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33 Rectángulo"/>
            <p:cNvSpPr/>
            <p:nvPr/>
          </p:nvSpPr>
          <p:spPr>
            <a:xfrm>
              <a:off x="779167" y="5570255"/>
              <a:ext cx="1440160" cy="319569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O" sz="1000" kern="0" dirty="0">
                  <a:latin typeface="Ubuntu" panose="020B0504030602030204" pitchFamily="34" charset="0"/>
                  <a:cs typeface="Arial" panose="020B0604020202020204" pitchFamily="34" charset="0"/>
                </a:rPr>
                <a:t>ANLA</a:t>
              </a:r>
            </a:p>
          </p:txBody>
        </p:sp>
        <p:sp>
          <p:nvSpPr>
            <p:cNvPr id="40" name="33 Rectángulo"/>
            <p:cNvSpPr/>
            <p:nvPr/>
          </p:nvSpPr>
          <p:spPr>
            <a:xfrm>
              <a:off x="769786" y="6018081"/>
              <a:ext cx="1440160" cy="319569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O" sz="1000" kern="0" dirty="0">
                  <a:latin typeface="Ubuntu" panose="020B0504030602030204" pitchFamily="34" charset="0"/>
                  <a:cs typeface="Arial" panose="020B0604020202020204" pitchFamily="34" charset="0"/>
                </a:rPr>
                <a:t>CAR</a:t>
              </a:r>
            </a:p>
          </p:txBody>
        </p:sp>
        <p:sp>
          <p:nvSpPr>
            <p:cNvPr id="9" name="5 Rectángulo"/>
            <p:cNvSpPr/>
            <p:nvPr/>
          </p:nvSpPr>
          <p:spPr>
            <a:xfrm>
              <a:off x="4382396" y="4373231"/>
              <a:ext cx="1389661" cy="419296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O" sz="1000" b="1" kern="0" dirty="0">
                  <a:latin typeface="Ubuntu" panose="020B0504030602030204" pitchFamily="34" charset="0"/>
                  <a:cs typeface="Arial" panose="020B0604020202020204" pitchFamily="34" charset="0"/>
                </a:rPr>
                <a:t>SPV Concesionario</a:t>
              </a:r>
            </a:p>
          </p:txBody>
        </p:sp>
      </p:grpSp>
      <p:sp>
        <p:nvSpPr>
          <p:cNvPr id="59" name="Rectángulo 58"/>
          <p:cNvSpPr/>
          <p:nvPr/>
        </p:nvSpPr>
        <p:spPr>
          <a:xfrm>
            <a:off x="0" y="0"/>
            <a:ext cx="12192000" cy="277416"/>
          </a:xfrm>
          <a:prstGeom prst="rect">
            <a:avLst/>
          </a:prstGeom>
          <a:solidFill>
            <a:srgbClr val="212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60" name="Imagen 5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b="80056"/>
          <a:stretch/>
        </p:blipFill>
        <p:spPr>
          <a:xfrm flipH="1">
            <a:off x="9702800" y="1"/>
            <a:ext cx="2489200" cy="277376"/>
          </a:xfrm>
          <a:prstGeom prst="rect">
            <a:avLst/>
          </a:prstGeom>
        </p:spPr>
      </p:pic>
      <p:sp>
        <p:nvSpPr>
          <p:cNvPr id="61" name="Rectángulo 60"/>
          <p:cNvSpPr/>
          <p:nvPr/>
        </p:nvSpPr>
        <p:spPr>
          <a:xfrm>
            <a:off x="9702800" y="0"/>
            <a:ext cx="228600" cy="277376"/>
          </a:xfrm>
          <a:prstGeom prst="rect">
            <a:avLst/>
          </a:prstGeom>
          <a:solidFill>
            <a:srgbClr val="C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98977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277416"/>
          </a:xfrm>
          <a:prstGeom prst="rect">
            <a:avLst/>
          </a:prstGeom>
          <a:solidFill>
            <a:srgbClr val="212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Ubuntu" panose="020B050403060203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b="80056"/>
          <a:stretch/>
        </p:blipFill>
        <p:spPr>
          <a:xfrm flipH="1">
            <a:off x="9702800" y="1"/>
            <a:ext cx="2489200" cy="277376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9702800" y="0"/>
            <a:ext cx="228600" cy="277376"/>
          </a:xfrm>
          <a:prstGeom prst="rect">
            <a:avLst/>
          </a:prstGeom>
          <a:solidFill>
            <a:srgbClr val="C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Ubuntu" panose="020B050403060203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0" y="6653048"/>
            <a:ext cx="12192000" cy="204952"/>
          </a:xfrm>
          <a:prstGeom prst="rect">
            <a:avLst/>
          </a:prstGeom>
          <a:solidFill>
            <a:srgbClr val="C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Ubuntu" panose="020B0504030602030204" pitchFamily="34" charset="0"/>
            </a:endParaRPr>
          </a:p>
        </p:txBody>
      </p:sp>
      <p:sp>
        <p:nvSpPr>
          <p:cNvPr id="12" name="Marcador de número de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85A03-47B3-410D-B2F2-9F6FB5B70128}" type="slidenum">
              <a:rPr lang="es-CO" smtClean="0"/>
              <a:pPr/>
              <a:t>13</a:t>
            </a:fld>
            <a:endParaRPr lang="es-CO"/>
          </a:p>
        </p:txBody>
      </p:sp>
      <p:grpSp>
        <p:nvGrpSpPr>
          <p:cNvPr id="119" name="Grupo 118"/>
          <p:cNvGrpSpPr/>
          <p:nvPr/>
        </p:nvGrpSpPr>
        <p:grpSpPr>
          <a:xfrm>
            <a:off x="281777" y="416626"/>
            <a:ext cx="11521266" cy="6091658"/>
            <a:chOff x="345277" y="353126"/>
            <a:chExt cx="11521266" cy="6091658"/>
          </a:xfrm>
        </p:grpSpPr>
        <p:sp>
          <p:nvSpPr>
            <p:cNvPr id="41" name="5 Rectángulo"/>
            <p:cNvSpPr/>
            <p:nvPr/>
          </p:nvSpPr>
          <p:spPr>
            <a:xfrm>
              <a:off x="3533723" y="3217555"/>
              <a:ext cx="1389661" cy="381178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O" sz="1000" b="1" kern="0" dirty="0">
                  <a:latin typeface="Ubuntu" panose="020B0504030602030204" pitchFamily="34" charset="0"/>
                  <a:cs typeface="Arial" panose="020B0604020202020204" pitchFamily="34" charset="0"/>
                </a:rPr>
                <a:t>SPV Concesionario</a:t>
              </a:r>
            </a:p>
          </p:txBody>
        </p:sp>
        <p:sp>
          <p:nvSpPr>
            <p:cNvPr id="42" name="9 Rectángulo"/>
            <p:cNvSpPr/>
            <p:nvPr/>
          </p:nvSpPr>
          <p:spPr>
            <a:xfrm>
              <a:off x="5105138" y="1530601"/>
              <a:ext cx="1191449" cy="390097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O" sz="1000" b="1" kern="0" dirty="0">
                  <a:latin typeface="Ubuntu" panose="020B0504030602030204" pitchFamily="34" charset="0"/>
                  <a:cs typeface="Arial" panose="020B0604020202020204" pitchFamily="34" charset="0"/>
                </a:rPr>
                <a:t>Prestamistas Senior</a:t>
              </a:r>
            </a:p>
          </p:txBody>
        </p:sp>
        <p:sp>
          <p:nvSpPr>
            <p:cNvPr id="43" name="12 Rectángulo"/>
            <p:cNvSpPr/>
            <p:nvPr/>
          </p:nvSpPr>
          <p:spPr>
            <a:xfrm>
              <a:off x="345277" y="1030299"/>
              <a:ext cx="1676917" cy="196778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O" sz="1000" kern="0" dirty="0">
                  <a:latin typeface="Ubuntu" panose="020B0504030602030204" pitchFamily="34" charset="0"/>
                  <a:cs typeface="Arial" panose="020B0604020202020204" pitchFamily="34" charset="0"/>
                </a:rPr>
                <a:t>Contratista EPC</a:t>
              </a:r>
            </a:p>
          </p:txBody>
        </p:sp>
        <p:sp>
          <p:nvSpPr>
            <p:cNvPr id="44" name="13 Rectángulo"/>
            <p:cNvSpPr/>
            <p:nvPr/>
          </p:nvSpPr>
          <p:spPr>
            <a:xfrm>
              <a:off x="345277" y="1309327"/>
              <a:ext cx="1676916" cy="25242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O" sz="1000" kern="0" dirty="0">
                  <a:latin typeface="Ubuntu" panose="020B0504030602030204" pitchFamily="34" charset="0"/>
                  <a:cs typeface="Arial" panose="020B0604020202020204" pitchFamily="34" charset="0"/>
                </a:rPr>
                <a:t>Contratista O&amp;M</a:t>
              </a:r>
            </a:p>
          </p:txBody>
        </p:sp>
        <p:sp>
          <p:nvSpPr>
            <p:cNvPr id="45" name="14 Rectángulo"/>
            <p:cNvSpPr/>
            <p:nvPr/>
          </p:nvSpPr>
          <p:spPr>
            <a:xfrm>
              <a:off x="1231186" y="3144026"/>
              <a:ext cx="1656184" cy="181193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O" sz="1000" kern="0" dirty="0">
                  <a:latin typeface="Ubuntu" panose="020B0504030602030204" pitchFamily="34" charset="0"/>
                  <a:cs typeface="Arial" panose="020B0604020202020204" pitchFamily="34" charset="0"/>
                </a:rPr>
                <a:t>Aseguradoras</a:t>
              </a:r>
            </a:p>
          </p:txBody>
        </p:sp>
        <p:sp>
          <p:nvSpPr>
            <p:cNvPr id="46" name="15 Rectángulo"/>
            <p:cNvSpPr/>
            <p:nvPr/>
          </p:nvSpPr>
          <p:spPr>
            <a:xfrm>
              <a:off x="2560892" y="4740590"/>
              <a:ext cx="1606856" cy="31800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O" sz="1000" kern="0" dirty="0">
                  <a:latin typeface="Ubuntu" panose="020B0504030602030204" pitchFamily="34" charset="0"/>
                  <a:cs typeface="Arial" panose="020B0604020202020204" pitchFamily="34" charset="0"/>
                </a:rPr>
                <a:t>Interventor</a:t>
              </a:r>
            </a:p>
          </p:txBody>
        </p:sp>
        <p:sp>
          <p:nvSpPr>
            <p:cNvPr id="47" name="16 Rectángulo"/>
            <p:cNvSpPr/>
            <p:nvPr/>
          </p:nvSpPr>
          <p:spPr>
            <a:xfrm>
              <a:off x="2284581" y="3808912"/>
              <a:ext cx="576064" cy="515607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O" sz="1000" b="1" kern="0" dirty="0">
                  <a:latin typeface="Ubuntu" panose="020B0504030602030204" pitchFamily="34" charset="0"/>
                  <a:cs typeface="Arial" panose="020B0604020202020204" pitchFamily="34" charset="0"/>
                </a:rPr>
                <a:t>ANI</a:t>
              </a:r>
            </a:p>
          </p:txBody>
        </p:sp>
        <p:sp>
          <p:nvSpPr>
            <p:cNvPr id="48" name="18 Rectángulo"/>
            <p:cNvSpPr/>
            <p:nvPr/>
          </p:nvSpPr>
          <p:spPr>
            <a:xfrm>
              <a:off x="2326726" y="5349823"/>
              <a:ext cx="1083135" cy="367533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O" sz="1000" kern="0" dirty="0">
                  <a:latin typeface="Ubuntu" panose="020B0504030602030204" pitchFamily="34" charset="0"/>
                  <a:cs typeface="Arial" panose="020B0604020202020204" pitchFamily="34" charset="0"/>
                </a:rPr>
                <a:t>Fiducia de la Concesión</a:t>
              </a:r>
            </a:p>
          </p:txBody>
        </p:sp>
        <p:sp>
          <p:nvSpPr>
            <p:cNvPr id="49" name="20 Rectángulo"/>
            <p:cNvSpPr/>
            <p:nvPr/>
          </p:nvSpPr>
          <p:spPr>
            <a:xfrm>
              <a:off x="3755647" y="5364759"/>
              <a:ext cx="1101629" cy="367533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O" sz="1000" kern="0" dirty="0">
                  <a:latin typeface="Ubuntu" panose="020B0504030602030204" pitchFamily="34" charset="0"/>
                  <a:cs typeface="Arial" panose="020B0604020202020204" pitchFamily="34" charset="0"/>
                </a:rPr>
                <a:t>Fiducia del Proyecto</a:t>
              </a:r>
            </a:p>
          </p:txBody>
        </p:sp>
        <p:sp>
          <p:nvSpPr>
            <p:cNvPr id="50" name="21 Rectángulo"/>
            <p:cNvSpPr/>
            <p:nvPr/>
          </p:nvSpPr>
          <p:spPr>
            <a:xfrm>
              <a:off x="6795308" y="1969612"/>
              <a:ext cx="1154909" cy="440233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O" sz="1000" kern="0" dirty="0">
                  <a:latin typeface="Ubuntu" panose="020B0504030602030204" pitchFamily="34" charset="0"/>
                  <a:cs typeface="Arial" panose="020B0604020202020204" pitchFamily="34" charset="0"/>
                </a:rPr>
                <a:t>Consultores de los Bancos</a:t>
              </a:r>
            </a:p>
          </p:txBody>
        </p:sp>
        <p:sp>
          <p:nvSpPr>
            <p:cNvPr id="51" name="30 Rectángulo"/>
            <p:cNvSpPr/>
            <p:nvPr/>
          </p:nvSpPr>
          <p:spPr>
            <a:xfrm>
              <a:off x="5105138" y="2458517"/>
              <a:ext cx="1191449" cy="390097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O" sz="1000" b="1" kern="0" dirty="0">
                  <a:latin typeface="Ubuntu" panose="020B0504030602030204" pitchFamily="34" charset="0"/>
                  <a:cs typeface="Arial" panose="020B0604020202020204" pitchFamily="34" charset="0"/>
                </a:rPr>
                <a:t>Acreedores Subordinados</a:t>
              </a:r>
            </a:p>
          </p:txBody>
        </p:sp>
        <p:sp>
          <p:nvSpPr>
            <p:cNvPr id="52" name="33 Rectángulo"/>
            <p:cNvSpPr/>
            <p:nvPr/>
          </p:nvSpPr>
          <p:spPr>
            <a:xfrm>
              <a:off x="345277" y="3575177"/>
              <a:ext cx="1440160" cy="351526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O" sz="1000" kern="0" dirty="0">
                  <a:latin typeface="Ubuntu" panose="020B0504030602030204" pitchFamily="34" charset="0"/>
                  <a:cs typeface="Arial" panose="020B0604020202020204" pitchFamily="34" charset="0"/>
                </a:rPr>
                <a:t>Ministerio de Transporte</a:t>
              </a:r>
            </a:p>
          </p:txBody>
        </p:sp>
        <p:sp>
          <p:nvSpPr>
            <p:cNvPr id="53" name="34 Rectángulo"/>
            <p:cNvSpPr/>
            <p:nvPr/>
          </p:nvSpPr>
          <p:spPr>
            <a:xfrm>
              <a:off x="345277" y="4028665"/>
              <a:ext cx="1440160" cy="351526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O" sz="1000" kern="0" dirty="0">
                  <a:latin typeface="Ubuntu" panose="020B0504030602030204" pitchFamily="34" charset="0"/>
                  <a:cs typeface="Arial" panose="020B0604020202020204" pitchFamily="34" charset="0"/>
                </a:rPr>
                <a:t>Ministerio de Hacienda</a:t>
              </a:r>
            </a:p>
          </p:txBody>
        </p:sp>
        <p:sp>
          <p:nvSpPr>
            <p:cNvPr id="54" name="35 Rectángulo"/>
            <p:cNvSpPr/>
            <p:nvPr/>
          </p:nvSpPr>
          <p:spPr>
            <a:xfrm>
              <a:off x="345277" y="4482153"/>
              <a:ext cx="1440160" cy="351526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O" sz="1000" kern="0" dirty="0">
                  <a:latin typeface="Ubuntu" panose="020B0504030602030204" pitchFamily="34" charset="0"/>
                  <a:cs typeface="Arial" panose="020B0604020202020204" pitchFamily="34" charset="0"/>
                </a:rPr>
                <a:t>CONPES / CONFIS</a:t>
              </a:r>
            </a:p>
          </p:txBody>
        </p:sp>
        <p:sp>
          <p:nvSpPr>
            <p:cNvPr id="55" name="36 Abrir llave"/>
            <p:cNvSpPr/>
            <p:nvPr/>
          </p:nvSpPr>
          <p:spPr>
            <a:xfrm>
              <a:off x="8332858" y="1616580"/>
              <a:ext cx="305269" cy="1151695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>
                <a:latin typeface="Ubuntu" panose="020B05040306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37 Abrir llave"/>
            <p:cNvSpPr/>
            <p:nvPr/>
          </p:nvSpPr>
          <p:spPr>
            <a:xfrm>
              <a:off x="8889889" y="5142731"/>
              <a:ext cx="277517" cy="854264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>
                <a:latin typeface="Ubuntu" panose="020B05040306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38 Rectángulo"/>
            <p:cNvSpPr/>
            <p:nvPr/>
          </p:nvSpPr>
          <p:spPr>
            <a:xfrm>
              <a:off x="8701995" y="2087803"/>
              <a:ext cx="1653856" cy="226775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O" sz="1000" kern="0" dirty="0" err="1">
                  <a:latin typeface="Ubuntu" panose="020B0504030602030204" pitchFamily="34" charset="0"/>
                  <a:cs typeface="Arial" panose="020B0604020202020204" pitchFamily="34" charset="0"/>
                </a:rPr>
                <a:t>ECAs</a:t>
              </a:r>
              <a:endParaRPr lang="es-CO" sz="1000" kern="0" dirty="0">
                <a:latin typeface="Ubuntu" panose="020B05040306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39 Rectángulo"/>
            <p:cNvSpPr/>
            <p:nvPr/>
          </p:nvSpPr>
          <p:spPr>
            <a:xfrm>
              <a:off x="8701995" y="2370699"/>
              <a:ext cx="1653856" cy="226775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O" sz="1000" kern="0" dirty="0">
                  <a:latin typeface="Ubuntu" panose="020B0504030602030204" pitchFamily="34" charset="0"/>
                  <a:cs typeface="Arial" panose="020B0604020202020204" pitchFamily="34" charset="0"/>
                </a:rPr>
                <a:t>Multilaterales</a:t>
              </a:r>
            </a:p>
          </p:txBody>
        </p:sp>
        <p:sp>
          <p:nvSpPr>
            <p:cNvPr id="59" name="40 Rectángulo"/>
            <p:cNvSpPr/>
            <p:nvPr/>
          </p:nvSpPr>
          <p:spPr>
            <a:xfrm>
              <a:off x="8701995" y="1763115"/>
              <a:ext cx="1653856" cy="268567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O" sz="1000" kern="0" dirty="0">
                  <a:latin typeface="Ubuntu" panose="020B0504030602030204" pitchFamily="34" charset="0"/>
                  <a:cs typeface="Arial" panose="020B0604020202020204" pitchFamily="34" charset="0"/>
                </a:rPr>
                <a:t>Entidades Financieras Internacionales</a:t>
              </a:r>
            </a:p>
          </p:txBody>
        </p:sp>
        <p:sp>
          <p:nvSpPr>
            <p:cNvPr id="60" name="41 Rectángulo"/>
            <p:cNvSpPr/>
            <p:nvPr/>
          </p:nvSpPr>
          <p:spPr>
            <a:xfrm>
              <a:off x="8711315" y="2653596"/>
              <a:ext cx="1653856" cy="226775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O" sz="1000" kern="0" dirty="0">
                  <a:latin typeface="Ubuntu" panose="020B0504030602030204" pitchFamily="34" charset="0"/>
                  <a:cs typeface="Arial" panose="020B0604020202020204" pitchFamily="34" charset="0"/>
                </a:rPr>
                <a:t>Tenedores de bonos</a:t>
              </a:r>
            </a:p>
          </p:txBody>
        </p:sp>
        <p:sp>
          <p:nvSpPr>
            <p:cNvPr id="61" name="42 Rectángulo"/>
            <p:cNvSpPr/>
            <p:nvPr/>
          </p:nvSpPr>
          <p:spPr>
            <a:xfrm>
              <a:off x="9267091" y="5075231"/>
              <a:ext cx="1653856" cy="140809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O" sz="1000" kern="0" dirty="0">
                  <a:latin typeface="Ubuntu" panose="020B0504030602030204" pitchFamily="34" charset="0"/>
                  <a:cs typeface="Arial" panose="020B0604020202020204" pitchFamily="34" charset="0"/>
                </a:rPr>
                <a:t>Multilaterales</a:t>
              </a:r>
            </a:p>
          </p:txBody>
        </p:sp>
        <p:sp>
          <p:nvSpPr>
            <p:cNvPr id="62" name="43 Rectángulo"/>
            <p:cNvSpPr/>
            <p:nvPr/>
          </p:nvSpPr>
          <p:spPr>
            <a:xfrm>
              <a:off x="9267091" y="5313377"/>
              <a:ext cx="1653856" cy="324576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O" sz="1000" kern="0" dirty="0">
                  <a:latin typeface="Ubuntu" panose="020B0504030602030204" pitchFamily="34" charset="0"/>
                  <a:cs typeface="Arial" panose="020B0604020202020204" pitchFamily="34" charset="0"/>
                </a:rPr>
                <a:t>Financiera de Desarrollo Nacional (FDN)</a:t>
              </a:r>
            </a:p>
          </p:txBody>
        </p:sp>
        <p:sp>
          <p:nvSpPr>
            <p:cNvPr id="63" name="44 Rectángulo"/>
            <p:cNvSpPr/>
            <p:nvPr/>
          </p:nvSpPr>
          <p:spPr>
            <a:xfrm>
              <a:off x="9259937" y="5751754"/>
              <a:ext cx="1653857" cy="284882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O" sz="1000" kern="0" dirty="0">
                  <a:latin typeface="Ubuntu" panose="020B0504030602030204" pitchFamily="34" charset="0"/>
                  <a:cs typeface="Arial" panose="020B0604020202020204" pitchFamily="34" charset="0"/>
                </a:rPr>
                <a:t>Entidades Financieras Locales</a:t>
              </a:r>
            </a:p>
          </p:txBody>
        </p:sp>
        <p:sp>
          <p:nvSpPr>
            <p:cNvPr id="64" name="46 Rectángulo"/>
            <p:cNvSpPr/>
            <p:nvPr/>
          </p:nvSpPr>
          <p:spPr>
            <a:xfrm>
              <a:off x="3679953" y="1937197"/>
              <a:ext cx="1083135" cy="390097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O" sz="1000" b="1" kern="0" dirty="0">
                  <a:latin typeface="Ubuntu" panose="020B0504030602030204" pitchFamily="34" charset="0"/>
                  <a:cs typeface="Arial" panose="020B0604020202020204" pitchFamily="34" charset="0"/>
                </a:rPr>
                <a:t>Sponsors</a:t>
              </a:r>
            </a:p>
          </p:txBody>
        </p:sp>
        <p:sp>
          <p:nvSpPr>
            <p:cNvPr id="65" name="47 Rectángulo"/>
            <p:cNvSpPr/>
            <p:nvPr/>
          </p:nvSpPr>
          <p:spPr>
            <a:xfrm>
              <a:off x="8709939" y="1422112"/>
              <a:ext cx="1653857" cy="284882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O" sz="1000" kern="0" dirty="0">
                  <a:latin typeface="Ubuntu" panose="020B0504030602030204" pitchFamily="34" charset="0"/>
                  <a:cs typeface="Arial" panose="020B0604020202020204" pitchFamily="34" charset="0"/>
                </a:rPr>
                <a:t>Entidades Financieras Locales</a:t>
              </a:r>
            </a:p>
          </p:txBody>
        </p:sp>
        <p:sp>
          <p:nvSpPr>
            <p:cNvPr id="66" name="Rectángulo 65"/>
            <p:cNvSpPr/>
            <p:nvPr/>
          </p:nvSpPr>
          <p:spPr>
            <a:xfrm>
              <a:off x="8598399" y="3139604"/>
              <a:ext cx="1988115" cy="15481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err="1">
                  <a:solidFill>
                    <a:schemeClr val="tx1"/>
                  </a:solidFill>
                  <a:latin typeface="Ubuntu" panose="020B0504030602030204" pitchFamily="34" charset="0"/>
                </a:rPr>
                <a:t>Ingeniero</a:t>
              </a:r>
              <a:r>
                <a:rPr lang="en-US" sz="1000" dirty="0">
                  <a:solidFill>
                    <a:schemeClr val="tx1"/>
                  </a:solidFill>
                  <a:latin typeface="Ubuntu" panose="020B0504030602030204" pitchFamily="34" charset="0"/>
                </a:rPr>
                <a:t> Independiente</a:t>
              </a:r>
            </a:p>
          </p:txBody>
        </p:sp>
        <p:sp>
          <p:nvSpPr>
            <p:cNvPr id="67" name="Rectángulo 66"/>
            <p:cNvSpPr/>
            <p:nvPr/>
          </p:nvSpPr>
          <p:spPr>
            <a:xfrm>
              <a:off x="8621352" y="3362179"/>
              <a:ext cx="1972195" cy="17246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err="1">
                  <a:solidFill>
                    <a:schemeClr val="tx1"/>
                  </a:solidFill>
                  <a:latin typeface="Ubuntu" panose="020B0504030602030204" pitchFamily="34" charset="0"/>
                </a:rPr>
                <a:t>Asesor</a:t>
              </a:r>
              <a:r>
                <a:rPr lang="en-US" sz="1000" dirty="0">
                  <a:solidFill>
                    <a:schemeClr val="tx1"/>
                  </a:solidFill>
                  <a:latin typeface="Ubuntu" panose="020B0504030602030204" pitchFamily="34" charset="0"/>
                </a:rPr>
                <a:t> Medio Ambiental</a:t>
              </a:r>
            </a:p>
          </p:txBody>
        </p:sp>
        <p:sp>
          <p:nvSpPr>
            <p:cNvPr id="68" name="Rectángulo 67"/>
            <p:cNvSpPr/>
            <p:nvPr/>
          </p:nvSpPr>
          <p:spPr>
            <a:xfrm>
              <a:off x="8616591" y="3610115"/>
              <a:ext cx="1972195" cy="17246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err="1">
                  <a:solidFill>
                    <a:schemeClr val="tx1"/>
                  </a:solidFill>
                  <a:latin typeface="Ubuntu" panose="020B0504030602030204" pitchFamily="34" charset="0"/>
                </a:rPr>
                <a:t>Asesor</a:t>
              </a:r>
              <a:r>
                <a:rPr lang="en-US" sz="1000" dirty="0">
                  <a:solidFill>
                    <a:schemeClr val="tx1"/>
                  </a:solidFill>
                  <a:latin typeface="Ubuntu" panose="020B0504030602030204" pitchFamily="34" charset="0"/>
                </a:rPr>
                <a:t> de </a:t>
              </a:r>
              <a:r>
                <a:rPr lang="en-US" sz="1000" dirty="0" err="1">
                  <a:solidFill>
                    <a:schemeClr val="tx1"/>
                  </a:solidFill>
                  <a:latin typeface="Ubuntu" panose="020B0504030602030204" pitchFamily="34" charset="0"/>
                </a:rPr>
                <a:t>Trafico</a:t>
              </a:r>
              <a:r>
                <a:rPr lang="en-US" sz="1000" dirty="0">
                  <a:solidFill>
                    <a:schemeClr val="tx1"/>
                  </a:solidFill>
                  <a:latin typeface="Ubuntu" panose="020B0504030602030204" pitchFamily="34" charset="0"/>
                </a:rPr>
                <a:t> </a:t>
              </a:r>
            </a:p>
          </p:txBody>
        </p:sp>
        <p:sp>
          <p:nvSpPr>
            <p:cNvPr id="69" name="Rectángulo 68"/>
            <p:cNvSpPr/>
            <p:nvPr/>
          </p:nvSpPr>
          <p:spPr>
            <a:xfrm>
              <a:off x="345277" y="719487"/>
              <a:ext cx="1670333" cy="22856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err="1">
                  <a:solidFill>
                    <a:schemeClr val="tx1"/>
                  </a:solidFill>
                  <a:latin typeface="Ubuntu" panose="020B0504030602030204" pitchFamily="34" charset="0"/>
                </a:rPr>
                <a:t>Consorcio</a:t>
              </a:r>
              <a:r>
                <a:rPr lang="en-US" sz="1000" b="1" dirty="0">
                  <a:solidFill>
                    <a:schemeClr val="tx1"/>
                  </a:solidFill>
                  <a:latin typeface="Ubuntu" panose="020B0504030602030204" pitchFamily="34" charset="0"/>
                </a:rPr>
                <a:t> Constructor</a:t>
              </a:r>
            </a:p>
          </p:txBody>
        </p:sp>
        <p:sp>
          <p:nvSpPr>
            <p:cNvPr id="70" name="Rectángulo 69"/>
            <p:cNvSpPr/>
            <p:nvPr/>
          </p:nvSpPr>
          <p:spPr>
            <a:xfrm>
              <a:off x="2914639" y="723622"/>
              <a:ext cx="1592884" cy="22029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  <a:latin typeface="Ubuntu" panose="020B0504030602030204" pitchFamily="34" charset="0"/>
                </a:rPr>
                <a:t>Project Manager</a:t>
              </a:r>
            </a:p>
          </p:txBody>
        </p:sp>
        <p:sp>
          <p:nvSpPr>
            <p:cNvPr id="71" name="Rectángulo 70"/>
            <p:cNvSpPr/>
            <p:nvPr/>
          </p:nvSpPr>
          <p:spPr>
            <a:xfrm>
              <a:off x="9492118" y="867089"/>
              <a:ext cx="1988115" cy="27426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err="1">
                  <a:solidFill>
                    <a:schemeClr val="tx1"/>
                  </a:solidFill>
                  <a:latin typeface="Ubuntu" panose="020B0504030602030204" pitchFamily="34" charset="0"/>
                </a:rPr>
                <a:t>Agente</a:t>
              </a:r>
              <a:r>
                <a:rPr lang="en-US" sz="1000" dirty="0">
                  <a:solidFill>
                    <a:schemeClr val="tx1"/>
                  </a:solidFill>
                  <a:latin typeface="Ubuntu" panose="020B0504030602030204" pitchFamily="34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Ubuntu" panose="020B0504030602030204" pitchFamily="34" charset="0"/>
                </a:rPr>
                <a:t>Administrativo</a:t>
              </a:r>
              <a:endParaRPr lang="en-US" sz="1000" dirty="0">
                <a:solidFill>
                  <a:schemeClr val="tx1"/>
                </a:solidFill>
                <a:latin typeface="Ubuntu" panose="020B0504030602030204" pitchFamily="34" charset="0"/>
              </a:endParaRPr>
            </a:p>
          </p:txBody>
        </p:sp>
        <p:cxnSp>
          <p:nvCxnSpPr>
            <p:cNvPr id="72" name="Conector: angular 71"/>
            <p:cNvCxnSpPr>
              <a:stCxn id="71" idx="2"/>
              <a:endCxn id="65" idx="3"/>
            </p:cNvCxnSpPr>
            <p:nvPr/>
          </p:nvCxnSpPr>
          <p:spPr>
            <a:xfrm rot="5400000">
              <a:off x="10213384" y="1291761"/>
              <a:ext cx="423204" cy="122380"/>
            </a:xfrm>
            <a:prstGeom prst="bentConnector2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: angular 72"/>
            <p:cNvCxnSpPr>
              <a:stCxn id="71" idx="2"/>
              <a:endCxn id="59" idx="3"/>
            </p:cNvCxnSpPr>
            <p:nvPr/>
          </p:nvCxnSpPr>
          <p:spPr>
            <a:xfrm rot="5400000">
              <a:off x="10042989" y="1454212"/>
              <a:ext cx="756050" cy="130325"/>
            </a:xfrm>
            <a:prstGeom prst="bentConnector2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ector: angular 73"/>
            <p:cNvCxnSpPr>
              <a:stCxn id="57" idx="3"/>
              <a:endCxn id="71" idx="2"/>
            </p:cNvCxnSpPr>
            <p:nvPr/>
          </p:nvCxnSpPr>
          <p:spPr>
            <a:xfrm flipV="1">
              <a:off x="10355851" y="1141349"/>
              <a:ext cx="130325" cy="1059842"/>
            </a:xfrm>
            <a:prstGeom prst="bentConnector2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ector: angular 74"/>
            <p:cNvCxnSpPr>
              <a:stCxn id="58" idx="3"/>
              <a:endCxn id="71" idx="2"/>
            </p:cNvCxnSpPr>
            <p:nvPr/>
          </p:nvCxnSpPr>
          <p:spPr>
            <a:xfrm flipV="1">
              <a:off x="10355851" y="1141349"/>
              <a:ext cx="130325" cy="1342738"/>
            </a:xfrm>
            <a:prstGeom prst="bentConnector2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ector: angular 75"/>
            <p:cNvCxnSpPr>
              <a:stCxn id="60" idx="3"/>
              <a:endCxn id="71" idx="2"/>
            </p:cNvCxnSpPr>
            <p:nvPr/>
          </p:nvCxnSpPr>
          <p:spPr>
            <a:xfrm flipV="1">
              <a:off x="10365171" y="1141349"/>
              <a:ext cx="121005" cy="1625635"/>
            </a:xfrm>
            <a:prstGeom prst="bentConnector2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6 CuadroTexto"/>
            <p:cNvSpPr txBox="1"/>
            <p:nvPr/>
          </p:nvSpPr>
          <p:spPr>
            <a:xfrm>
              <a:off x="10666956" y="3656205"/>
              <a:ext cx="1199587" cy="4001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CO" sz="1000" dirty="0">
                  <a:solidFill>
                    <a:prstClr val="white">
                      <a:lumMod val="50000"/>
                    </a:prstClr>
                  </a:solidFill>
                  <a:latin typeface="Ubuntu" panose="020B0504030602030204" pitchFamily="34" charset="0"/>
                  <a:ea typeface="ＭＳ Ｐゴシック" pitchFamily="-65" charset="-128"/>
                  <a:cs typeface="Arial" panose="020B0604020202020204" pitchFamily="34" charset="0"/>
                </a:rPr>
                <a:t>Acuerdo entre Acreedores</a:t>
              </a:r>
            </a:p>
          </p:txBody>
        </p:sp>
        <p:cxnSp>
          <p:nvCxnSpPr>
            <p:cNvPr id="78" name="Conector: angular 77"/>
            <p:cNvCxnSpPr>
              <a:stCxn id="71" idx="3"/>
            </p:cNvCxnSpPr>
            <p:nvPr/>
          </p:nvCxnSpPr>
          <p:spPr>
            <a:xfrm flipH="1">
              <a:off x="11332381" y="1004219"/>
              <a:ext cx="147852" cy="2541581"/>
            </a:xfrm>
            <a:prstGeom prst="bentConnector4">
              <a:avLst>
                <a:gd name="adj1" fmla="val -154614"/>
                <a:gd name="adj2" fmla="val 52698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ctángulo 78"/>
            <p:cNvSpPr/>
            <p:nvPr/>
          </p:nvSpPr>
          <p:spPr>
            <a:xfrm>
              <a:off x="9031693" y="6257461"/>
              <a:ext cx="1988115" cy="18732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err="1">
                  <a:solidFill>
                    <a:schemeClr val="tx1"/>
                  </a:solidFill>
                  <a:latin typeface="Ubuntu" panose="020B0504030602030204" pitchFamily="34" charset="0"/>
                </a:rPr>
                <a:t>Agente</a:t>
              </a:r>
              <a:r>
                <a:rPr lang="en-US" sz="1000" dirty="0">
                  <a:solidFill>
                    <a:schemeClr val="tx1"/>
                  </a:solidFill>
                  <a:latin typeface="Ubuntu" panose="020B0504030602030204" pitchFamily="34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Ubuntu" panose="020B0504030602030204" pitchFamily="34" charset="0"/>
                </a:rPr>
                <a:t>Administrativo</a:t>
              </a:r>
              <a:endParaRPr lang="en-US" sz="1000" dirty="0">
                <a:solidFill>
                  <a:schemeClr val="tx1"/>
                </a:solidFill>
                <a:latin typeface="Ubuntu" panose="020B0504030602030204" pitchFamily="34" charset="0"/>
              </a:endParaRPr>
            </a:p>
          </p:txBody>
        </p:sp>
        <p:cxnSp>
          <p:nvCxnSpPr>
            <p:cNvPr id="80" name="Conector: angular 79"/>
            <p:cNvCxnSpPr>
              <a:stCxn id="79" idx="3"/>
              <a:endCxn id="77" idx="2"/>
            </p:cNvCxnSpPr>
            <p:nvPr/>
          </p:nvCxnSpPr>
          <p:spPr>
            <a:xfrm flipV="1">
              <a:off x="11019808" y="4056315"/>
              <a:ext cx="246942" cy="2294808"/>
            </a:xfrm>
            <a:prstGeom prst="bentConnector2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Rectángulo 80"/>
            <p:cNvSpPr/>
            <p:nvPr/>
          </p:nvSpPr>
          <p:spPr>
            <a:xfrm>
              <a:off x="8591567" y="3880892"/>
              <a:ext cx="1994947" cy="17538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  <a:latin typeface="Ubuntu" panose="020B0504030602030204" pitchFamily="34" charset="0"/>
                </a:rPr>
                <a:t>Auditor del </a:t>
              </a:r>
              <a:r>
                <a:rPr lang="en-US" sz="1000" dirty="0" err="1">
                  <a:solidFill>
                    <a:schemeClr val="tx1"/>
                  </a:solidFill>
                  <a:latin typeface="Ubuntu" panose="020B0504030602030204" pitchFamily="34" charset="0"/>
                </a:rPr>
                <a:t>Modelo</a:t>
              </a:r>
              <a:endParaRPr lang="en-US" sz="1000" dirty="0">
                <a:solidFill>
                  <a:schemeClr val="tx1"/>
                </a:solidFill>
                <a:latin typeface="Ubuntu" panose="020B0504030602030204" pitchFamily="34" charset="0"/>
              </a:endParaRPr>
            </a:p>
          </p:txBody>
        </p:sp>
        <p:sp>
          <p:nvSpPr>
            <p:cNvPr id="82" name="Rectángulo 81"/>
            <p:cNvSpPr/>
            <p:nvPr/>
          </p:nvSpPr>
          <p:spPr>
            <a:xfrm>
              <a:off x="584200" y="1951179"/>
              <a:ext cx="2461186" cy="1098898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>
                  <a:solidFill>
                    <a:schemeClr val="tx1"/>
                  </a:solidFill>
                  <a:latin typeface="Ubuntu" panose="020B0504030602030204" pitchFamily="34" charset="0"/>
                </a:rPr>
                <a:t>Contrato de Concesión</a:t>
              </a:r>
            </a:p>
            <a:p>
              <a:r>
                <a:rPr lang="es-CO" sz="900" dirty="0">
                  <a:solidFill>
                    <a:schemeClr val="tx1"/>
                  </a:solidFill>
                  <a:latin typeface="Ubuntu" panose="020B0504030602030204" pitchFamily="34" charset="0"/>
                </a:rPr>
                <a:t>Contrato de Consorcio </a:t>
              </a:r>
            </a:p>
            <a:p>
              <a:r>
                <a:rPr lang="es-CO" sz="900" dirty="0">
                  <a:solidFill>
                    <a:schemeClr val="tx1"/>
                  </a:solidFill>
                  <a:latin typeface="Ubuntu" panose="020B0504030602030204" pitchFamily="34" charset="0"/>
                </a:rPr>
                <a:t>Contrato EPC</a:t>
              </a:r>
            </a:p>
            <a:p>
              <a:r>
                <a:rPr lang="es-CO" sz="900" dirty="0">
                  <a:solidFill>
                    <a:schemeClr val="tx1"/>
                  </a:solidFill>
                  <a:latin typeface="Ubuntu" panose="020B0504030602030204" pitchFamily="34" charset="0"/>
                </a:rPr>
                <a:t>Contrato O&amp;M</a:t>
              </a:r>
            </a:p>
            <a:p>
              <a:r>
                <a:rPr lang="es-CO" sz="900" dirty="0">
                  <a:solidFill>
                    <a:schemeClr val="tx1"/>
                  </a:solidFill>
                  <a:latin typeface="Ubuntu" panose="020B0504030602030204" pitchFamily="34" charset="0"/>
                </a:rPr>
                <a:t>Pólizas de Seguro</a:t>
              </a:r>
            </a:p>
            <a:p>
              <a:r>
                <a:rPr lang="es-CO" sz="900" dirty="0">
                  <a:solidFill>
                    <a:schemeClr val="tx1"/>
                  </a:solidFill>
                  <a:latin typeface="Ubuntu" panose="020B0504030602030204" pitchFamily="34" charset="0"/>
                </a:rPr>
                <a:t>Acuerdos de Accionistas</a:t>
              </a:r>
            </a:p>
            <a:p>
              <a:r>
                <a:rPr lang="es-CO" sz="900" dirty="0">
                  <a:solidFill>
                    <a:schemeClr val="tx1"/>
                  </a:solidFill>
                  <a:latin typeface="Ubuntu" panose="020B0504030602030204" pitchFamily="34" charset="0"/>
                </a:rPr>
                <a:t>Contratos Monitoreo Independiente</a:t>
              </a:r>
              <a:endParaRPr lang="en-US" sz="900" dirty="0">
                <a:solidFill>
                  <a:schemeClr val="tx1"/>
                </a:solidFill>
                <a:latin typeface="Ubuntu" panose="020B0504030602030204" pitchFamily="34" charset="0"/>
              </a:endParaRPr>
            </a:p>
          </p:txBody>
        </p:sp>
        <p:sp>
          <p:nvSpPr>
            <p:cNvPr id="83" name="Rectángulo 82"/>
            <p:cNvSpPr/>
            <p:nvPr/>
          </p:nvSpPr>
          <p:spPr>
            <a:xfrm>
              <a:off x="4878742" y="353126"/>
              <a:ext cx="3338158" cy="1098898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>
                  <a:solidFill>
                    <a:schemeClr val="tx1"/>
                  </a:solidFill>
                  <a:latin typeface="Ubuntu" panose="020B0504030602030204" pitchFamily="34" charset="0"/>
                </a:rPr>
                <a:t>Créditos Senior a Largo Plazo</a:t>
              </a:r>
            </a:p>
            <a:p>
              <a:r>
                <a:rPr lang="es-CO" sz="900" dirty="0">
                  <a:solidFill>
                    <a:schemeClr val="tx1"/>
                  </a:solidFill>
                  <a:latin typeface="Ubuntu" panose="020B0504030602030204" pitchFamily="34" charset="0"/>
                </a:rPr>
                <a:t>Créditos Senior Mediano Plazo</a:t>
              </a:r>
            </a:p>
            <a:p>
              <a:r>
                <a:rPr lang="es-CO" sz="900" dirty="0">
                  <a:solidFill>
                    <a:schemeClr val="tx1"/>
                  </a:solidFill>
                  <a:latin typeface="Ubuntu" panose="020B0504030602030204" pitchFamily="34" charset="0"/>
                </a:rPr>
                <a:t>Créditos Senior de Liquidez</a:t>
              </a:r>
            </a:p>
            <a:p>
              <a:r>
                <a:rPr lang="es-CO" sz="900" dirty="0">
                  <a:solidFill>
                    <a:schemeClr val="tx1"/>
                  </a:solidFill>
                  <a:latin typeface="Ubuntu" panose="020B0504030602030204" pitchFamily="34" charset="0"/>
                </a:rPr>
                <a:t>Créditos Subordinados de Liquidez</a:t>
              </a:r>
            </a:p>
            <a:p>
              <a:r>
                <a:rPr lang="es-CO" sz="900" dirty="0">
                  <a:solidFill>
                    <a:schemeClr val="tx1"/>
                  </a:solidFill>
                  <a:latin typeface="Ubuntu" panose="020B0504030602030204" pitchFamily="34" charset="0"/>
                </a:rPr>
                <a:t>Créditos Puente</a:t>
              </a:r>
            </a:p>
            <a:p>
              <a:r>
                <a:rPr lang="es-CO" sz="900" dirty="0">
                  <a:solidFill>
                    <a:schemeClr val="tx1"/>
                  </a:solidFill>
                  <a:latin typeface="Ubuntu" panose="020B0504030602030204" pitchFamily="34" charset="0"/>
                </a:rPr>
                <a:t>Créditos Subordinados Accionistas  </a:t>
              </a:r>
            </a:p>
            <a:p>
              <a:r>
                <a:rPr lang="es-CO" sz="900" dirty="0">
                  <a:solidFill>
                    <a:schemeClr val="tx1"/>
                  </a:solidFill>
                  <a:latin typeface="Ubuntu" panose="020B0504030602030204" pitchFamily="34" charset="0"/>
                </a:rPr>
                <a:t>Coberturas</a:t>
              </a:r>
              <a:endParaRPr lang="en-US" sz="900" dirty="0">
                <a:solidFill>
                  <a:schemeClr val="tx1"/>
                </a:solidFill>
                <a:latin typeface="Ubuntu" panose="020B0504030602030204" pitchFamily="34" charset="0"/>
              </a:endParaRPr>
            </a:p>
          </p:txBody>
        </p:sp>
        <p:sp>
          <p:nvSpPr>
            <p:cNvPr id="84" name="Rectángulo 83"/>
            <p:cNvSpPr/>
            <p:nvPr/>
          </p:nvSpPr>
          <p:spPr>
            <a:xfrm>
              <a:off x="5347667" y="3578889"/>
              <a:ext cx="2913500" cy="2831580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900" dirty="0">
                  <a:solidFill>
                    <a:schemeClr val="tx1"/>
                  </a:solidFill>
                  <a:latin typeface="Ubuntu" panose="020B0504030602030204" pitchFamily="34" charset="0"/>
                </a:rPr>
                <a:t>Fiducia de la Concesión</a:t>
              </a:r>
            </a:p>
            <a:p>
              <a:r>
                <a:rPr lang="es-CO" sz="900" dirty="0">
                  <a:solidFill>
                    <a:schemeClr val="tx1"/>
                  </a:solidFill>
                  <a:latin typeface="Ubuntu" panose="020B0504030602030204" pitchFamily="34" charset="0"/>
                </a:rPr>
                <a:t>Fiducia del Proyecto</a:t>
              </a:r>
            </a:p>
            <a:p>
              <a:r>
                <a:rPr lang="es-CO" sz="900" dirty="0">
                  <a:solidFill>
                    <a:schemeClr val="tx1"/>
                  </a:solidFill>
                  <a:latin typeface="Ubuntu" panose="020B0504030602030204" pitchFamily="34" charset="0"/>
                </a:rPr>
                <a:t>Manual Operativo Fiduciario </a:t>
              </a:r>
            </a:p>
            <a:p>
              <a:r>
                <a:rPr lang="es-CO" sz="900" dirty="0">
                  <a:solidFill>
                    <a:schemeClr val="tx1"/>
                  </a:solidFill>
                  <a:latin typeface="Ubuntu" panose="020B0504030602030204" pitchFamily="34" charset="0"/>
                </a:rPr>
                <a:t>Acuerdo de Soporte de Capital </a:t>
              </a:r>
            </a:p>
            <a:p>
              <a:r>
                <a:rPr lang="es-CO" sz="900" dirty="0">
                  <a:solidFill>
                    <a:schemeClr val="tx1"/>
                  </a:solidFill>
                  <a:latin typeface="Ubuntu" panose="020B0504030602030204" pitchFamily="34" charset="0"/>
                </a:rPr>
                <a:t>Acuerdo de Retención de Acciones</a:t>
              </a:r>
            </a:p>
            <a:p>
              <a:r>
                <a:rPr lang="es-CO" sz="900" dirty="0">
                  <a:solidFill>
                    <a:schemeClr val="tx1"/>
                  </a:solidFill>
                  <a:latin typeface="Ubuntu" panose="020B0504030602030204" pitchFamily="34" charset="0"/>
                </a:rPr>
                <a:t>Acuerdos Directos</a:t>
              </a:r>
            </a:p>
            <a:p>
              <a:r>
                <a:rPr lang="es-CO" sz="900" dirty="0">
                  <a:solidFill>
                    <a:schemeClr val="tx1"/>
                  </a:solidFill>
                  <a:latin typeface="Ubuntu" panose="020B0504030602030204" pitchFamily="34" charset="0"/>
                </a:rPr>
                <a:t>Fianzas</a:t>
              </a:r>
            </a:p>
            <a:p>
              <a:r>
                <a:rPr lang="es-CO" sz="900" dirty="0">
                  <a:solidFill>
                    <a:schemeClr val="tx1"/>
                  </a:solidFill>
                  <a:latin typeface="Ubuntu" panose="020B0504030602030204" pitchFamily="34" charset="0"/>
                </a:rPr>
                <a:t>Garantía Sobre Acciones</a:t>
              </a:r>
            </a:p>
            <a:p>
              <a:r>
                <a:rPr lang="es-CO" sz="900" dirty="0">
                  <a:solidFill>
                    <a:schemeClr val="tx1"/>
                  </a:solidFill>
                  <a:latin typeface="Ubuntu" panose="020B0504030602030204" pitchFamily="34" charset="0"/>
                </a:rPr>
                <a:t>Cesión de Seguros</a:t>
              </a:r>
            </a:p>
            <a:p>
              <a:r>
                <a:rPr lang="es-CO" sz="900" dirty="0">
                  <a:solidFill>
                    <a:schemeClr val="tx1"/>
                  </a:solidFill>
                  <a:latin typeface="Ubuntu" panose="020B0504030602030204" pitchFamily="34" charset="0"/>
                </a:rPr>
                <a:t>Cesión Condicionada de Derechos Contractuales</a:t>
              </a:r>
            </a:p>
            <a:p>
              <a:r>
                <a:rPr lang="es-CO" sz="900" dirty="0">
                  <a:solidFill>
                    <a:schemeClr val="tx1"/>
                  </a:solidFill>
                  <a:latin typeface="Ubuntu" panose="020B0504030602030204" pitchFamily="34" charset="0"/>
                </a:rPr>
                <a:t>Cartas de Crédito Capital Base</a:t>
              </a:r>
            </a:p>
            <a:p>
              <a:r>
                <a:rPr lang="es-CO" sz="900" dirty="0">
                  <a:solidFill>
                    <a:schemeClr val="tx1"/>
                  </a:solidFill>
                  <a:latin typeface="Ubuntu" panose="020B0504030602030204" pitchFamily="34" charset="0"/>
                </a:rPr>
                <a:t>Cartas de Crédito EPC </a:t>
              </a:r>
            </a:p>
            <a:p>
              <a:r>
                <a:rPr lang="es-CO" sz="900" dirty="0">
                  <a:solidFill>
                    <a:schemeClr val="tx1"/>
                  </a:solidFill>
                  <a:latin typeface="Ubuntu" panose="020B0504030602030204" pitchFamily="34" charset="0"/>
                </a:rPr>
                <a:t>Garantía sobre Establecimiento de Comercio</a:t>
              </a:r>
            </a:p>
            <a:p>
              <a:r>
                <a:rPr lang="es-CO" sz="900" dirty="0">
                  <a:solidFill>
                    <a:schemeClr val="tx1"/>
                  </a:solidFill>
                  <a:latin typeface="Ubuntu" panose="020B0504030602030204" pitchFamily="34" charset="0"/>
                </a:rPr>
                <a:t>Garantía de Derechos Contractuales Concesión</a:t>
              </a:r>
            </a:p>
            <a:p>
              <a:r>
                <a:rPr lang="es-CO" sz="900" dirty="0">
                  <a:solidFill>
                    <a:schemeClr val="tx1"/>
                  </a:solidFill>
                  <a:latin typeface="Ubuntu" panose="020B0504030602030204" pitchFamily="34" charset="0"/>
                </a:rPr>
                <a:t>Garantía sobre Derechos Fiduciarios</a:t>
              </a:r>
            </a:p>
            <a:p>
              <a:r>
                <a:rPr lang="es-CO" sz="900" dirty="0">
                  <a:solidFill>
                    <a:schemeClr val="tx1"/>
                  </a:solidFill>
                  <a:latin typeface="Ubuntu" panose="020B0504030602030204" pitchFamily="34" charset="0"/>
                </a:rPr>
                <a:t>Acuerdos de Subordinación</a:t>
              </a:r>
            </a:p>
            <a:p>
              <a:r>
                <a:rPr lang="es-CO" sz="900" dirty="0">
                  <a:solidFill>
                    <a:schemeClr val="tx1"/>
                  </a:solidFill>
                  <a:latin typeface="Ubuntu" panose="020B0504030602030204" pitchFamily="34" charset="0"/>
                </a:rPr>
                <a:t>Contrato de Control de Cuentas </a:t>
              </a:r>
            </a:p>
            <a:p>
              <a:r>
                <a:rPr lang="es-CO" sz="900" dirty="0">
                  <a:solidFill>
                    <a:schemeClr val="tx1"/>
                  </a:solidFill>
                  <a:latin typeface="Ubuntu" panose="020B0504030602030204" pitchFamily="34" charset="0"/>
                </a:rPr>
                <a:t>Garantía sobre Derechos de Pago </a:t>
              </a:r>
            </a:p>
          </p:txBody>
        </p:sp>
        <p:sp>
          <p:nvSpPr>
            <p:cNvPr id="85" name="9 Rectángulo"/>
            <p:cNvSpPr/>
            <p:nvPr/>
          </p:nvSpPr>
          <p:spPr>
            <a:xfrm>
              <a:off x="5105138" y="1997766"/>
              <a:ext cx="1191449" cy="390097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O" sz="1000" b="1" kern="0" dirty="0">
                  <a:latin typeface="Ubuntu" panose="020B0504030602030204" pitchFamily="34" charset="0"/>
                  <a:cs typeface="Arial" panose="020B0604020202020204" pitchFamily="34" charset="0"/>
                </a:rPr>
                <a:t>Prestamistas de Liquidez</a:t>
              </a:r>
            </a:p>
          </p:txBody>
        </p:sp>
        <p:sp>
          <p:nvSpPr>
            <p:cNvPr id="86" name="Rectángulo 85"/>
            <p:cNvSpPr/>
            <p:nvPr/>
          </p:nvSpPr>
          <p:spPr>
            <a:xfrm>
              <a:off x="5481326" y="3068319"/>
              <a:ext cx="2646182" cy="3016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 err="1">
                  <a:solidFill>
                    <a:schemeClr val="tx1"/>
                  </a:solidFill>
                  <a:latin typeface="Ubuntu" panose="020B0504030602030204" pitchFamily="34" charset="0"/>
                </a:rPr>
                <a:t>Agente</a:t>
              </a:r>
              <a:r>
                <a:rPr lang="en-US" sz="1050" dirty="0">
                  <a:solidFill>
                    <a:schemeClr val="tx1"/>
                  </a:solidFill>
                  <a:latin typeface="Ubuntu" panose="020B0504030602030204" pitchFamily="34" charset="0"/>
                </a:rPr>
                <a:t> de </a:t>
              </a:r>
              <a:r>
                <a:rPr lang="en-US" sz="1050" dirty="0" err="1">
                  <a:solidFill>
                    <a:schemeClr val="tx1"/>
                  </a:solidFill>
                  <a:latin typeface="Ubuntu" panose="020B0504030602030204" pitchFamily="34" charset="0"/>
                </a:rPr>
                <a:t>Garantías</a:t>
              </a:r>
              <a:endParaRPr lang="en-US" sz="1050" dirty="0">
                <a:solidFill>
                  <a:schemeClr val="tx1"/>
                </a:solidFill>
                <a:latin typeface="Ubuntu" panose="020B0504030602030204" pitchFamily="34" charset="0"/>
              </a:endParaRPr>
            </a:p>
          </p:txBody>
        </p:sp>
        <p:cxnSp>
          <p:nvCxnSpPr>
            <p:cNvPr id="87" name="Conector recto 86"/>
            <p:cNvCxnSpPr>
              <a:stCxn id="69" idx="3"/>
              <a:endCxn id="70" idx="1"/>
            </p:cNvCxnSpPr>
            <p:nvPr/>
          </p:nvCxnSpPr>
          <p:spPr>
            <a:xfrm>
              <a:off x="2015610" y="833768"/>
              <a:ext cx="899029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CuadroTexto 87"/>
            <p:cNvSpPr txBox="1"/>
            <p:nvPr/>
          </p:nvSpPr>
          <p:spPr>
            <a:xfrm>
              <a:off x="579583" y="1697196"/>
              <a:ext cx="24658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 dirty="0">
                  <a:latin typeface="Ubuntu" panose="020B0504030602030204" pitchFamily="34" charset="0"/>
                </a:rPr>
                <a:t>Documentos del Proyecto</a:t>
              </a:r>
              <a:endParaRPr lang="en-US" sz="1200" dirty="0">
                <a:latin typeface="Ubuntu" panose="020B0504030602030204" pitchFamily="34" charset="0"/>
              </a:endParaRPr>
            </a:p>
          </p:txBody>
        </p:sp>
        <p:cxnSp>
          <p:nvCxnSpPr>
            <p:cNvPr id="89" name="Conector recto 88"/>
            <p:cNvCxnSpPr>
              <a:stCxn id="64" idx="2"/>
              <a:endCxn id="41" idx="0"/>
            </p:cNvCxnSpPr>
            <p:nvPr/>
          </p:nvCxnSpPr>
          <p:spPr>
            <a:xfrm>
              <a:off x="4221521" y="2327294"/>
              <a:ext cx="7033" cy="89026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ector: angular 89"/>
            <p:cNvCxnSpPr>
              <a:stCxn id="82" idx="3"/>
              <a:endCxn id="41" idx="1"/>
            </p:cNvCxnSpPr>
            <p:nvPr/>
          </p:nvCxnSpPr>
          <p:spPr>
            <a:xfrm>
              <a:off x="3045386" y="2500628"/>
              <a:ext cx="488337" cy="907516"/>
            </a:xfrm>
            <a:prstGeom prst="bent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ector: angular 90"/>
            <p:cNvCxnSpPr>
              <a:stCxn id="47" idx="3"/>
              <a:endCxn id="41" idx="2"/>
            </p:cNvCxnSpPr>
            <p:nvPr/>
          </p:nvCxnSpPr>
          <p:spPr>
            <a:xfrm flipV="1">
              <a:off x="2860645" y="3598733"/>
              <a:ext cx="1367909" cy="467983"/>
            </a:xfrm>
            <a:prstGeom prst="bentConnector2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ector: angular 91"/>
            <p:cNvCxnSpPr>
              <a:stCxn id="45" idx="2"/>
              <a:endCxn id="47" idx="1"/>
            </p:cNvCxnSpPr>
            <p:nvPr/>
          </p:nvCxnSpPr>
          <p:spPr>
            <a:xfrm rot="16200000" flipH="1">
              <a:off x="1801181" y="3583315"/>
              <a:ext cx="741497" cy="225303"/>
            </a:xfrm>
            <a:prstGeom prst="bentConnector2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ector recto 92"/>
            <p:cNvCxnSpPr>
              <a:stCxn id="47" idx="2"/>
              <a:endCxn id="46" idx="0"/>
            </p:cNvCxnSpPr>
            <p:nvPr/>
          </p:nvCxnSpPr>
          <p:spPr>
            <a:xfrm>
              <a:off x="2572613" y="4324519"/>
              <a:ext cx="791707" cy="4160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ector: angular 93"/>
            <p:cNvCxnSpPr>
              <a:stCxn id="46" idx="3"/>
              <a:endCxn id="41" idx="3"/>
            </p:cNvCxnSpPr>
            <p:nvPr/>
          </p:nvCxnSpPr>
          <p:spPr>
            <a:xfrm flipV="1">
              <a:off x="4167748" y="3408144"/>
              <a:ext cx="755636" cy="1491446"/>
            </a:xfrm>
            <a:prstGeom prst="bentConnector3">
              <a:avLst>
                <a:gd name="adj1" fmla="val 130253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ector: angular 94"/>
            <p:cNvCxnSpPr>
              <a:stCxn id="47" idx="1"/>
              <a:endCxn id="48" idx="1"/>
            </p:cNvCxnSpPr>
            <p:nvPr/>
          </p:nvCxnSpPr>
          <p:spPr>
            <a:xfrm rot="10800000" flipH="1" flipV="1">
              <a:off x="2284580" y="4066716"/>
              <a:ext cx="42145" cy="1466874"/>
            </a:xfrm>
            <a:prstGeom prst="bentConnector3">
              <a:avLst>
                <a:gd name="adj1" fmla="val -542413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ector: angular 95"/>
            <p:cNvCxnSpPr>
              <a:stCxn id="49" idx="0"/>
            </p:cNvCxnSpPr>
            <p:nvPr/>
          </p:nvCxnSpPr>
          <p:spPr>
            <a:xfrm rot="5400000" flipH="1" flipV="1">
              <a:off x="3629724" y="4252151"/>
              <a:ext cx="1789346" cy="435870"/>
            </a:xfrm>
            <a:prstGeom prst="bent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ector recto 96"/>
            <p:cNvCxnSpPr>
              <a:stCxn id="41" idx="0"/>
              <a:endCxn id="42" idx="1"/>
            </p:cNvCxnSpPr>
            <p:nvPr/>
          </p:nvCxnSpPr>
          <p:spPr>
            <a:xfrm flipV="1">
              <a:off x="4228554" y="1725650"/>
              <a:ext cx="876584" cy="14919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ector recto 97"/>
            <p:cNvCxnSpPr>
              <a:stCxn id="41" idx="0"/>
              <a:endCxn id="85" idx="1"/>
            </p:cNvCxnSpPr>
            <p:nvPr/>
          </p:nvCxnSpPr>
          <p:spPr>
            <a:xfrm flipV="1">
              <a:off x="4228554" y="2192815"/>
              <a:ext cx="876584" cy="1024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ector recto 98"/>
            <p:cNvCxnSpPr>
              <a:stCxn id="41" idx="0"/>
              <a:endCxn id="51" idx="1"/>
            </p:cNvCxnSpPr>
            <p:nvPr/>
          </p:nvCxnSpPr>
          <p:spPr>
            <a:xfrm flipV="1">
              <a:off x="4228554" y="2653566"/>
              <a:ext cx="876584" cy="5639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ector recto 99"/>
            <p:cNvCxnSpPr>
              <a:stCxn id="42" idx="3"/>
              <a:endCxn id="50" idx="1"/>
            </p:cNvCxnSpPr>
            <p:nvPr/>
          </p:nvCxnSpPr>
          <p:spPr>
            <a:xfrm>
              <a:off x="6296587" y="1725650"/>
              <a:ext cx="498721" cy="4640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ector recto 100"/>
            <p:cNvCxnSpPr>
              <a:stCxn id="85" idx="3"/>
              <a:endCxn id="50" idx="1"/>
            </p:cNvCxnSpPr>
            <p:nvPr/>
          </p:nvCxnSpPr>
          <p:spPr>
            <a:xfrm flipV="1">
              <a:off x="6296587" y="2189729"/>
              <a:ext cx="498721" cy="30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ector recto 101"/>
            <p:cNvCxnSpPr>
              <a:stCxn id="51" idx="3"/>
              <a:endCxn id="50" idx="1"/>
            </p:cNvCxnSpPr>
            <p:nvPr/>
          </p:nvCxnSpPr>
          <p:spPr>
            <a:xfrm flipV="1">
              <a:off x="6296587" y="2189729"/>
              <a:ext cx="498721" cy="4638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ector recto 102"/>
            <p:cNvCxnSpPr>
              <a:stCxn id="50" idx="3"/>
              <a:endCxn id="66" idx="1"/>
            </p:cNvCxnSpPr>
            <p:nvPr/>
          </p:nvCxnSpPr>
          <p:spPr>
            <a:xfrm>
              <a:off x="7950217" y="2189729"/>
              <a:ext cx="648182" cy="10272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ector recto 103"/>
            <p:cNvCxnSpPr>
              <a:stCxn id="50" idx="3"/>
              <a:endCxn id="67" idx="1"/>
            </p:cNvCxnSpPr>
            <p:nvPr/>
          </p:nvCxnSpPr>
          <p:spPr>
            <a:xfrm>
              <a:off x="7950217" y="2189729"/>
              <a:ext cx="671135" cy="12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ector recto 104"/>
            <p:cNvCxnSpPr>
              <a:stCxn id="50" idx="3"/>
              <a:endCxn id="68" idx="1"/>
            </p:cNvCxnSpPr>
            <p:nvPr/>
          </p:nvCxnSpPr>
          <p:spPr>
            <a:xfrm>
              <a:off x="7950217" y="2189729"/>
              <a:ext cx="666374" cy="15066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ector recto 105"/>
            <p:cNvCxnSpPr>
              <a:stCxn id="50" idx="3"/>
              <a:endCxn id="81" idx="1"/>
            </p:cNvCxnSpPr>
            <p:nvPr/>
          </p:nvCxnSpPr>
          <p:spPr>
            <a:xfrm>
              <a:off x="7950217" y="2189729"/>
              <a:ext cx="641350" cy="17788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ector recto 106"/>
            <p:cNvCxnSpPr>
              <a:stCxn id="84" idx="0"/>
              <a:endCxn id="86" idx="2"/>
            </p:cNvCxnSpPr>
            <p:nvPr/>
          </p:nvCxnSpPr>
          <p:spPr>
            <a:xfrm flipV="1">
              <a:off x="6804417" y="3370005"/>
              <a:ext cx="0" cy="2088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ector: angular 107"/>
            <p:cNvCxnSpPr>
              <a:stCxn id="79" idx="1"/>
              <a:endCxn id="84" idx="3"/>
            </p:cNvCxnSpPr>
            <p:nvPr/>
          </p:nvCxnSpPr>
          <p:spPr>
            <a:xfrm rot="10800000">
              <a:off x="8261167" y="4994679"/>
              <a:ext cx="770526" cy="1356444"/>
            </a:xfrm>
            <a:prstGeom prst="bent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33 Rectángulo"/>
            <p:cNvSpPr/>
            <p:nvPr/>
          </p:nvSpPr>
          <p:spPr>
            <a:xfrm>
              <a:off x="345277" y="4935641"/>
              <a:ext cx="1440160" cy="351526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O" sz="1000" kern="0" dirty="0">
                  <a:latin typeface="Ubuntu" panose="020B0504030602030204" pitchFamily="34" charset="0"/>
                  <a:cs typeface="Arial" panose="020B0604020202020204" pitchFamily="34" charset="0"/>
                </a:rPr>
                <a:t>ANLA</a:t>
              </a:r>
            </a:p>
          </p:txBody>
        </p:sp>
        <p:sp>
          <p:nvSpPr>
            <p:cNvPr id="110" name="33 Rectángulo"/>
            <p:cNvSpPr/>
            <p:nvPr/>
          </p:nvSpPr>
          <p:spPr>
            <a:xfrm>
              <a:off x="345277" y="5389129"/>
              <a:ext cx="1440160" cy="351526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s-CO" sz="1000" kern="0" dirty="0">
                  <a:latin typeface="Ubuntu" panose="020B0504030602030204" pitchFamily="34" charset="0"/>
                  <a:cs typeface="Arial" panose="020B0604020202020204" pitchFamily="34" charset="0"/>
                </a:rPr>
                <a:t>CAR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6277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925A6E69-7220-4DF6-B1E0-34A93B46C7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677"/>
          <a:stretch/>
        </p:blipFill>
        <p:spPr>
          <a:xfrm>
            <a:off x="819118" y="649555"/>
            <a:ext cx="10553764" cy="562322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6653048"/>
            <a:ext cx="12192000" cy="204952"/>
          </a:xfrm>
          <a:prstGeom prst="rect">
            <a:avLst/>
          </a:prstGeom>
          <a:solidFill>
            <a:srgbClr val="C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12192000" cy="277416"/>
          </a:xfrm>
          <a:prstGeom prst="rect">
            <a:avLst/>
          </a:prstGeom>
          <a:solidFill>
            <a:srgbClr val="212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85A03-47B3-410D-B2F2-9F6FB5B70128}" type="slidenum">
              <a:rPr lang="es-CO" smtClean="0"/>
              <a:pPr/>
              <a:t>14</a:t>
            </a:fld>
            <a:endParaRPr lang="es-CO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360DAB-B2C4-48CE-821D-3BB47185764F}"/>
              </a:ext>
            </a:extLst>
          </p:cNvPr>
          <p:cNvSpPr txBox="1"/>
          <p:nvPr/>
        </p:nvSpPr>
        <p:spPr>
          <a:xfrm>
            <a:off x="3012765" y="388112"/>
            <a:ext cx="6166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Ubuntu" panose="020B0504030602030204" pitchFamily="34" charset="0"/>
              </a:rPr>
              <a:t>International Banks Involved in US$ Tranches </a:t>
            </a:r>
            <a:endParaRPr lang="es-CO" dirty="0">
              <a:solidFill>
                <a:schemeClr val="tx2">
                  <a:lumMod val="50000"/>
                </a:schemeClr>
              </a:solidFill>
              <a:latin typeface="Ubuntu" panose="020B050403060203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6D0166-2CFE-48E1-8444-364C314424AA}"/>
              </a:ext>
            </a:extLst>
          </p:cNvPr>
          <p:cNvCxnSpPr>
            <a:cxnSpLocks/>
          </p:cNvCxnSpPr>
          <p:nvPr/>
        </p:nvCxnSpPr>
        <p:spPr>
          <a:xfrm>
            <a:off x="819118" y="888864"/>
            <a:ext cx="10553764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6476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0" y="6653048"/>
            <a:ext cx="12192000" cy="204952"/>
          </a:xfrm>
          <a:prstGeom prst="rect">
            <a:avLst/>
          </a:prstGeom>
          <a:solidFill>
            <a:srgbClr val="C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Rectángulo 14"/>
          <p:cNvSpPr/>
          <p:nvPr/>
        </p:nvSpPr>
        <p:spPr>
          <a:xfrm>
            <a:off x="0" y="1270000"/>
            <a:ext cx="12192000" cy="4076700"/>
          </a:xfrm>
          <a:prstGeom prst="rect">
            <a:avLst/>
          </a:prstGeom>
          <a:solidFill>
            <a:srgbClr val="C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1143037" y="2240934"/>
            <a:ext cx="8175615" cy="2134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CO" dirty="0">
                <a:solidFill>
                  <a:schemeClr val="bg1"/>
                </a:solidFill>
                <a:latin typeface="Ubuntu" panose="020B0504030602030204" pitchFamily="34" charset="0"/>
              </a:rPr>
              <a:t>Las Preocupaciones Post-</a:t>
            </a:r>
            <a:r>
              <a:rPr lang="es-CO" dirty="0" err="1">
                <a:solidFill>
                  <a:schemeClr val="bg1"/>
                </a:solidFill>
                <a:latin typeface="Ubuntu" panose="020B0504030602030204" pitchFamily="34" charset="0"/>
              </a:rPr>
              <a:t>Odebrecht</a:t>
            </a:r>
            <a:r>
              <a:rPr lang="es-CO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endParaRPr lang="es-CO" sz="54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9156700" y="4470400"/>
            <a:ext cx="3035300" cy="134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 17"/>
          <p:cNvSpPr/>
          <p:nvPr/>
        </p:nvSpPr>
        <p:spPr>
          <a:xfrm>
            <a:off x="8928100" y="4470400"/>
            <a:ext cx="228600" cy="876300"/>
          </a:xfrm>
          <a:prstGeom prst="rect">
            <a:avLst/>
          </a:prstGeom>
          <a:solidFill>
            <a:srgbClr val="212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Rectángulo 19"/>
          <p:cNvSpPr/>
          <p:nvPr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212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261" y="4708180"/>
            <a:ext cx="2090178" cy="86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28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1" y="330195"/>
            <a:ext cx="12208793" cy="6324605"/>
            <a:chOff x="1" y="317495"/>
            <a:chExt cx="12208793" cy="6324605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6972" y="317495"/>
              <a:ext cx="3421483" cy="2023805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608" y="2467897"/>
              <a:ext cx="3421483" cy="2023805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608" y="317499"/>
              <a:ext cx="3421483" cy="2023805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5258" y="4618295"/>
              <a:ext cx="3421483" cy="2023805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5259" y="317497"/>
              <a:ext cx="3421483" cy="2023805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5259" y="2467896"/>
              <a:ext cx="3421483" cy="2023805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608" y="4618294"/>
              <a:ext cx="3421483" cy="2023805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702" y="4618293"/>
              <a:ext cx="3421483" cy="2023805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702" y="2467896"/>
              <a:ext cx="3421483" cy="2023805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705667"/>
              <a:ext cx="4074444" cy="635638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176" y="1705667"/>
              <a:ext cx="4074444" cy="635638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4350" y="1705667"/>
              <a:ext cx="4074444" cy="635638"/>
            </a:xfrm>
            <a:prstGeom prst="rect">
              <a:avLst/>
            </a:prstGeom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3856060"/>
              <a:ext cx="4074444" cy="635638"/>
            </a:xfrm>
            <a:prstGeom prst="rect">
              <a:avLst/>
            </a:prstGeom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176" y="3856060"/>
              <a:ext cx="4074444" cy="635638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4350" y="3856060"/>
              <a:ext cx="4074444" cy="635638"/>
            </a:xfrm>
            <a:prstGeom prst="rect">
              <a:avLst/>
            </a:prstGeom>
          </p:spPr>
        </p:pic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006462"/>
              <a:ext cx="4074444" cy="635638"/>
            </a:xfrm>
            <a:prstGeom prst="rect">
              <a:avLst/>
            </a:prstGeom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176" y="6006462"/>
              <a:ext cx="4074444" cy="635638"/>
            </a:xfrm>
            <a:prstGeom prst="rect">
              <a:avLst/>
            </a:prstGeom>
          </p:spPr>
        </p:pic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4350" y="6006462"/>
              <a:ext cx="4074444" cy="635638"/>
            </a:xfrm>
            <a:prstGeom prst="rect">
              <a:avLst/>
            </a:prstGeom>
          </p:spPr>
        </p:pic>
      </p:grpSp>
      <p:sp>
        <p:nvSpPr>
          <p:cNvPr id="25" name="Rectángulo 24"/>
          <p:cNvSpPr/>
          <p:nvPr/>
        </p:nvSpPr>
        <p:spPr>
          <a:xfrm>
            <a:off x="0" y="4496274"/>
            <a:ext cx="12192000" cy="65305"/>
          </a:xfrm>
          <a:prstGeom prst="rect">
            <a:avLst/>
          </a:prstGeom>
          <a:solidFill>
            <a:srgbClr val="212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Rectángulo 25"/>
          <p:cNvSpPr/>
          <p:nvPr/>
        </p:nvSpPr>
        <p:spPr>
          <a:xfrm>
            <a:off x="0" y="2335451"/>
            <a:ext cx="12192000" cy="65305"/>
          </a:xfrm>
          <a:prstGeom prst="rect">
            <a:avLst/>
          </a:prstGeom>
          <a:solidFill>
            <a:srgbClr val="212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Rectángulo 26"/>
          <p:cNvSpPr/>
          <p:nvPr/>
        </p:nvSpPr>
        <p:spPr>
          <a:xfrm>
            <a:off x="4014362" y="0"/>
            <a:ext cx="48645" cy="6858000"/>
          </a:xfrm>
          <a:prstGeom prst="rect">
            <a:avLst/>
          </a:prstGeom>
          <a:solidFill>
            <a:srgbClr val="C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Rectángulo 27"/>
          <p:cNvSpPr/>
          <p:nvPr/>
        </p:nvSpPr>
        <p:spPr>
          <a:xfrm>
            <a:off x="8115040" y="0"/>
            <a:ext cx="48645" cy="6858000"/>
          </a:xfrm>
          <a:prstGeom prst="rect">
            <a:avLst/>
          </a:prstGeom>
          <a:solidFill>
            <a:srgbClr val="C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30" name="Grupo 29"/>
          <p:cNvGrpSpPr/>
          <p:nvPr/>
        </p:nvGrpSpPr>
        <p:grpSpPr>
          <a:xfrm>
            <a:off x="0" y="0"/>
            <a:ext cx="12192000" cy="277416"/>
            <a:chOff x="0" y="0"/>
            <a:chExt cx="12192000" cy="277416"/>
          </a:xfrm>
        </p:grpSpPr>
        <p:sp>
          <p:nvSpPr>
            <p:cNvPr id="31" name="Rectángulo 30"/>
            <p:cNvSpPr/>
            <p:nvPr/>
          </p:nvSpPr>
          <p:spPr>
            <a:xfrm>
              <a:off x="0" y="0"/>
              <a:ext cx="12192000" cy="277416"/>
            </a:xfrm>
            <a:prstGeom prst="rect">
              <a:avLst/>
            </a:prstGeom>
            <a:solidFill>
              <a:srgbClr val="2129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latin typeface="Ubuntu" panose="020B0504030602030204" pitchFamily="34" charset="0"/>
              </a:endParaRPr>
            </a:p>
          </p:txBody>
        </p:sp>
        <p:pic>
          <p:nvPicPr>
            <p:cNvPr id="32" name="Imagen 31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6" b="80056"/>
            <a:stretch/>
          </p:blipFill>
          <p:spPr>
            <a:xfrm flipH="1">
              <a:off x="9702800" y="1"/>
              <a:ext cx="2489200" cy="277376"/>
            </a:xfrm>
            <a:prstGeom prst="rect">
              <a:avLst/>
            </a:prstGeom>
          </p:spPr>
        </p:pic>
        <p:sp>
          <p:nvSpPr>
            <p:cNvPr id="33" name="Rectángulo 32"/>
            <p:cNvSpPr/>
            <p:nvPr/>
          </p:nvSpPr>
          <p:spPr>
            <a:xfrm>
              <a:off x="9702800" y="0"/>
              <a:ext cx="228600" cy="277376"/>
            </a:xfrm>
            <a:prstGeom prst="rect">
              <a:avLst/>
            </a:prstGeom>
            <a:solidFill>
              <a:srgbClr val="C443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latin typeface="Ubuntu" panose="020B0504030602030204" pitchFamily="34" charset="0"/>
              </a:endParaRPr>
            </a:p>
          </p:txBody>
        </p:sp>
      </p:grpSp>
      <p:sp>
        <p:nvSpPr>
          <p:cNvPr id="34" name="Rectángulo 33"/>
          <p:cNvSpPr/>
          <p:nvPr/>
        </p:nvSpPr>
        <p:spPr>
          <a:xfrm>
            <a:off x="0" y="6653048"/>
            <a:ext cx="12192000" cy="204952"/>
          </a:xfrm>
          <a:prstGeom prst="rect">
            <a:avLst/>
          </a:prstGeom>
          <a:solidFill>
            <a:srgbClr val="C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35030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1397000"/>
          </a:xfrm>
          <a:prstGeom prst="rect">
            <a:avLst/>
          </a:prstGeom>
          <a:solidFill>
            <a:srgbClr val="212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/>
          <a:stretch/>
        </p:blipFill>
        <p:spPr>
          <a:xfrm flipH="1">
            <a:off x="9702800" y="0"/>
            <a:ext cx="2489200" cy="1390805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42913" y="245812"/>
            <a:ext cx="9259887" cy="905377"/>
          </a:xfrm>
        </p:spPr>
        <p:txBody>
          <a:bodyPr>
            <a:noAutofit/>
          </a:bodyPr>
          <a:lstStyle/>
          <a:p>
            <a:pPr>
              <a:lnSpc>
                <a:spcPts val="4200"/>
              </a:lnSpc>
            </a:pPr>
            <a:r>
              <a:rPr lang="es-CO" sz="4000" dirty="0">
                <a:solidFill>
                  <a:schemeClr val="bg1"/>
                </a:solidFill>
                <a:latin typeface="Ubuntu" panose="020B0504030602030204" pitchFamily="34" charset="0"/>
              </a:rPr>
              <a:t>Tres Meses para la Historia</a:t>
            </a:r>
          </a:p>
        </p:txBody>
      </p:sp>
      <p:sp>
        <p:nvSpPr>
          <p:cNvPr id="8" name="Rectángulo 7"/>
          <p:cNvSpPr/>
          <p:nvPr/>
        </p:nvSpPr>
        <p:spPr>
          <a:xfrm>
            <a:off x="9702800" y="0"/>
            <a:ext cx="228600" cy="1396800"/>
          </a:xfrm>
          <a:prstGeom prst="rect">
            <a:avLst/>
          </a:prstGeom>
          <a:solidFill>
            <a:srgbClr val="C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10"/>
          <p:cNvSpPr/>
          <p:nvPr/>
        </p:nvSpPr>
        <p:spPr>
          <a:xfrm>
            <a:off x="0" y="6653048"/>
            <a:ext cx="12192000" cy="204952"/>
          </a:xfrm>
          <a:prstGeom prst="rect">
            <a:avLst/>
          </a:prstGeom>
          <a:solidFill>
            <a:srgbClr val="C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Marcador de número de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85A03-47B3-410D-B2F2-9F6FB5B70128}" type="slidenum">
              <a:rPr lang="es-CO" smtClean="0"/>
              <a:pPr/>
              <a:t>17</a:t>
            </a:fld>
            <a:endParaRPr lang="es-CO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095608795"/>
              </p:ext>
            </p:extLst>
          </p:nvPr>
        </p:nvGraphicFramePr>
        <p:xfrm>
          <a:off x="858015" y="1151189"/>
          <a:ext cx="10887600" cy="5802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822620" y="4194439"/>
            <a:ext cx="1342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/>
              <a:t>Diciembre, 2016</a:t>
            </a:r>
            <a:endParaRPr lang="en-US" sz="1200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3954205" y="3454787"/>
            <a:ext cx="1342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/>
              <a:t>Enero 26, 2017</a:t>
            </a:r>
            <a:endParaRPr lang="en-US" sz="1200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5628641" y="3177788"/>
            <a:ext cx="1342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/>
              <a:t>Febrero 9, 2017</a:t>
            </a:r>
            <a:endParaRPr lang="en-US" sz="1200" b="1" dirty="0"/>
          </a:p>
        </p:txBody>
      </p:sp>
      <p:sp>
        <p:nvSpPr>
          <p:cNvPr id="15" name="CuadroTexto 14"/>
          <p:cNvSpPr txBox="1"/>
          <p:nvPr/>
        </p:nvSpPr>
        <p:spPr>
          <a:xfrm>
            <a:off x="7137899" y="2781551"/>
            <a:ext cx="1342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/>
              <a:t>Febrero 10, 2017</a:t>
            </a:r>
            <a:endParaRPr lang="en-US" sz="1200" b="1" dirty="0"/>
          </a:p>
        </p:txBody>
      </p:sp>
      <p:sp>
        <p:nvSpPr>
          <p:cNvPr id="16" name="CuadroTexto 15"/>
          <p:cNvSpPr txBox="1"/>
          <p:nvPr/>
        </p:nvSpPr>
        <p:spPr>
          <a:xfrm>
            <a:off x="8641246" y="2373516"/>
            <a:ext cx="1342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/>
              <a:t>Febrero 16, 2017</a:t>
            </a:r>
            <a:endParaRPr lang="en-US" sz="1200" b="1" dirty="0"/>
          </a:p>
        </p:txBody>
      </p:sp>
      <p:sp>
        <p:nvSpPr>
          <p:cNvPr id="17" name="CuadroTexto 16"/>
          <p:cNvSpPr txBox="1"/>
          <p:nvPr/>
        </p:nvSpPr>
        <p:spPr>
          <a:xfrm>
            <a:off x="10274394" y="1947775"/>
            <a:ext cx="1342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/>
              <a:t>Febrero 22, 2017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2778862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1397000"/>
          </a:xfrm>
          <a:prstGeom prst="rect">
            <a:avLst/>
          </a:prstGeom>
          <a:solidFill>
            <a:srgbClr val="212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/>
          <a:stretch/>
        </p:blipFill>
        <p:spPr>
          <a:xfrm flipH="1">
            <a:off x="9702800" y="0"/>
            <a:ext cx="2489200" cy="1390805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83632" y="245812"/>
            <a:ext cx="9259887" cy="905377"/>
          </a:xfrm>
        </p:spPr>
        <p:txBody>
          <a:bodyPr>
            <a:noAutofit/>
          </a:bodyPr>
          <a:lstStyle/>
          <a:p>
            <a:pPr>
              <a:lnSpc>
                <a:spcPts val="4200"/>
              </a:lnSpc>
            </a:pPr>
            <a:r>
              <a:rPr lang="es-CO" sz="4000" dirty="0">
                <a:solidFill>
                  <a:schemeClr val="bg1"/>
                </a:solidFill>
                <a:latin typeface="Ubuntu" panose="020B0504030602030204" pitchFamily="34" charset="0"/>
              </a:rPr>
              <a:t>Moraleja</a:t>
            </a:r>
          </a:p>
        </p:txBody>
      </p:sp>
      <p:sp>
        <p:nvSpPr>
          <p:cNvPr id="8" name="Rectángulo 7"/>
          <p:cNvSpPr/>
          <p:nvPr/>
        </p:nvSpPr>
        <p:spPr>
          <a:xfrm>
            <a:off x="9702800" y="0"/>
            <a:ext cx="228600" cy="1396800"/>
          </a:xfrm>
          <a:prstGeom prst="rect">
            <a:avLst/>
          </a:prstGeom>
          <a:solidFill>
            <a:srgbClr val="C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10"/>
          <p:cNvSpPr/>
          <p:nvPr/>
        </p:nvSpPr>
        <p:spPr>
          <a:xfrm>
            <a:off x="0" y="6653048"/>
            <a:ext cx="12192000" cy="204952"/>
          </a:xfrm>
          <a:prstGeom prst="rect">
            <a:avLst/>
          </a:prstGeom>
          <a:solidFill>
            <a:srgbClr val="C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Marcador de número de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85A03-47B3-410D-B2F2-9F6FB5B70128}" type="slidenum">
              <a:rPr lang="es-CO" smtClean="0"/>
              <a:pPr/>
              <a:t>18</a:t>
            </a:fld>
            <a:endParaRPr lang="es-CO"/>
          </a:p>
        </p:txBody>
      </p:sp>
      <p:sp>
        <p:nvSpPr>
          <p:cNvPr id="9" name="CuadroTexto 8"/>
          <p:cNvSpPr txBox="1"/>
          <p:nvPr/>
        </p:nvSpPr>
        <p:spPr>
          <a:xfrm>
            <a:off x="617675" y="1526184"/>
            <a:ext cx="10730575" cy="867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400050" indent="-400050" algn="just">
              <a:buAutoNum type="romanLcParenBoth"/>
            </a:pPr>
            <a:r>
              <a:rPr lang="en-US" dirty="0" err="1"/>
              <a:t>Necesitamos</a:t>
            </a:r>
            <a:r>
              <a:rPr lang="en-US" dirty="0"/>
              <a:t> un </a:t>
            </a:r>
            <a:r>
              <a:rPr lang="en-US" dirty="0" err="1"/>
              <a:t>marco</a:t>
            </a:r>
            <a:r>
              <a:rPr lang="en-US" dirty="0"/>
              <a:t> legal especial que </a:t>
            </a:r>
            <a:r>
              <a:rPr lang="en-US" dirty="0" err="1"/>
              <a:t>regule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efectos</a:t>
            </a:r>
            <a:r>
              <a:rPr lang="en-US" dirty="0"/>
              <a:t> de la </a:t>
            </a:r>
            <a:r>
              <a:rPr lang="en-US" dirty="0" err="1"/>
              <a:t>nulidad</a:t>
            </a:r>
            <a:r>
              <a:rPr lang="en-US" dirty="0"/>
              <a:t> </a:t>
            </a:r>
            <a:r>
              <a:rPr lang="en-US" dirty="0" err="1"/>
              <a:t>absoluta</a:t>
            </a:r>
            <a:r>
              <a:rPr lang="en-US" dirty="0"/>
              <a:t>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contratos</a:t>
            </a:r>
            <a:r>
              <a:rPr lang="en-US" dirty="0"/>
              <a:t> de </a:t>
            </a:r>
            <a:r>
              <a:rPr lang="en-US" dirty="0" err="1"/>
              <a:t>concesión</a:t>
            </a:r>
            <a:r>
              <a:rPr lang="en-US" dirty="0"/>
              <a:t> y que </a:t>
            </a:r>
            <a:r>
              <a:rPr lang="en-US" dirty="0" err="1"/>
              <a:t>garantice</a:t>
            </a:r>
            <a:r>
              <a:rPr lang="en-US" dirty="0"/>
              <a:t> el </a:t>
            </a:r>
            <a:r>
              <a:rPr lang="en-US" dirty="0" err="1"/>
              <a:t>pago</a:t>
            </a:r>
            <a:r>
              <a:rPr lang="en-US" dirty="0"/>
              <a:t> del Servicio a la </a:t>
            </a:r>
            <a:r>
              <a:rPr lang="en-US" dirty="0" err="1"/>
              <a:t>Deuda</a:t>
            </a:r>
            <a:r>
              <a:rPr lang="en-US" dirty="0"/>
              <a:t>, para </a:t>
            </a:r>
            <a:r>
              <a:rPr lang="en-US" dirty="0" err="1"/>
              <a:t>generar</a:t>
            </a:r>
            <a:r>
              <a:rPr lang="en-US" dirty="0"/>
              <a:t> </a:t>
            </a:r>
            <a:r>
              <a:rPr lang="en-US" dirty="0" err="1"/>
              <a:t>confianza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Mercado Financiero.</a:t>
            </a:r>
          </a:p>
          <a:p>
            <a:pPr marL="400050" indent="-400050" algn="just">
              <a:buAutoNum type="romanLcParenBoth"/>
            </a:pPr>
            <a:endParaRPr lang="en-US" dirty="0"/>
          </a:p>
          <a:p>
            <a:pPr marL="400050" indent="-400050" algn="just">
              <a:buAutoNum type="romanLcParenBoth"/>
            </a:pPr>
            <a:r>
              <a:rPr lang="en-US" dirty="0"/>
              <a:t>No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suficiente</a:t>
            </a:r>
            <a:r>
              <a:rPr lang="en-US" dirty="0"/>
              <a:t> </a:t>
            </a:r>
            <a:r>
              <a:rPr lang="en-US" dirty="0" err="1"/>
              <a:t>haber</a:t>
            </a:r>
            <a:r>
              <a:rPr lang="en-US" dirty="0"/>
              <a:t> </a:t>
            </a:r>
            <a:r>
              <a:rPr lang="en-US" dirty="0" err="1"/>
              <a:t>logrado</a:t>
            </a:r>
            <a:r>
              <a:rPr lang="en-US" dirty="0"/>
              <a:t> </a:t>
            </a:r>
            <a:r>
              <a:rPr lang="en-US" dirty="0" err="1"/>
              <a:t>acordar</a:t>
            </a:r>
            <a:r>
              <a:rPr lang="en-US" dirty="0"/>
              <a:t> la </a:t>
            </a:r>
            <a:r>
              <a:rPr lang="en-US" dirty="0" err="1"/>
              <a:t>liquidación</a:t>
            </a:r>
            <a:r>
              <a:rPr lang="en-US" dirty="0"/>
              <a:t> del </a:t>
            </a:r>
            <a:r>
              <a:rPr lang="en-US" dirty="0" err="1"/>
              <a:t>Contrato</a:t>
            </a:r>
            <a:r>
              <a:rPr lang="en-US" dirty="0"/>
              <a:t> de </a:t>
            </a:r>
            <a:r>
              <a:rPr lang="en-US" dirty="0" err="1"/>
              <a:t>Concesión</a:t>
            </a:r>
            <a:r>
              <a:rPr lang="en-US" dirty="0"/>
              <a:t>, </a:t>
            </a:r>
            <a:r>
              <a:rPr lang="en-US" dirty="0" err="1"/>
              <a:t>sino</a:t>
            </a:r>
            <a:r>
              <a:rPr lang="en-US" dirty="0"/>
              <a:t> que se </a:t>
            </a:r>
            <a:r>
              <a:rPr lang="en-US" dirty="0" err="1"/>
              <a:t>requiere</a:t>
            </a:r>
            <a:r>
              <a:rPr lang="en-US" dirty="0"/>
              <a:t> mayor </a:t>
            </a:r>
            <a:r>
              <a:rPr lang="en-US" dirty="0" err="1"/>
              <a:t>agilidad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pagos</a:t>
            </a:r>
            <a:r>
              <a:rPr lang="en-US" dirty="0"/>
              <a:t> a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Prestamistas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estos</a:t>
            </a:r>
            <a:r>
              <a:rPr lang="en-US" dirty="0"/>
              <a:t> </a:t>
            </a:r>
            <a:r>
              <a:rPr lang="en-US" dirty="0" err="1"/>
              <a:t>casos</a:t>
            </a:r>
            <a:r>
              <a:rPr lang="en-US" dirty="0"/>
              <a:t>.</a:t>
            </a:r>
          </a:p>
          <a:p>
            <a:pPr marL="400050" indent="-400050" algn="just">
              <a:buAutoNum type="romanLcParenBoth"/>
            </a:pPr>
            <a:endParaRPr lang="en-US" dirty="0"/>
          </a:p>
          <a:p>
            <a:pPr marL="400050" indent="-400050" algn="just">
              <a:buAutoNum type="romanLcParenBoth"/>
            </a:pPr>
            <a:r>
              <a:rPr lang="en-US" dirty="0"/>
              <a:t>Las </a:t>
            </a:r>
            <a:r>
              <a:rPr lang="en-US" dirty="0" err="1"/>
              <a:t>soluciones</a:t>
            </a:r>
            <a:r>
              <a:rPr lang="en-US" dirty="0"/>
              <a:t> que se </a:t>
            </a:r>
            <a:r>
              <a:rPr lang="en-US" dirty="0" err="1"/>
              <a:t>terminen</a:t>
            </a:r>
            <a:r>
              <a:rPr lang="en-US" dirty="0"/>
              <a:t> </a:t>
            </a:r>
            <a:r>
              <a:rPr lang="en-US" dirty="0" err="1"/>
              <a:t>adoptando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materia</a:t>
            </a:r>
            <a:r>
              <a:rPr lang="en-US" dirty="0"/>
              <a:t> </a:t>
            </a:r>
            <a:r>
              <a:rPr lang="en-US" dirty="0" err="1"/>
              <a:t>regulatoria</a:t>
            </a:r>
            <a:r>
              <a:rPr lang="en-US" dirty="0"/>
              <a:t> para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tipo</a:t>
            </a:r>
            <a:r>
              <a:rPr lang="en-US" dirty="0"/>
              <a:t> de </a:t>
            </a:r>
            <a:r>
              <a:rPr lang="en-US" dirty="0" err="1"/>
              <a:t>casos</a:t>
            </a:r>
            <a:r>
              <a:rPr lang="en-US" dirty="0"/>
              <a:t>,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allá</a:t>
            </a:r>
            <a:r>
              <a:rPr lang="en-US" dirty="0"/>
              <a:t> de </a:t>
            </a:r>
            <a:r>
              <a:rPr lang="en-US" dirty="0" err="1"/>
              <a:t>castigar</a:t>
            </a:r>
            <a:r>
              <a:rPr lang="en-US" dirty="0"/>
              <a:t> </a:t>
            </a:r>
            <a:r>
              <a:rPr lang="en-US" dirty="0" err="1"/>
              <a:t>fenomenos</a:t>
            </a:r>
            <a:r>
              <a:rPr lang="en-US" dirty="0"/>
              <a:t> de </a:t>
            </a:r>
            <a:r>
              <a:rPr lang="en-US" dirty="0" err="1"/>
              <a:t>corrupción</a:t>
            </a:r>
            <a:r>
              <a:rPr lang="en-US" dirty="0"/>
              <a:t>, </a:t>
            </a:r>
            <a:r>
              <a:rPr lang="en-US" dirty="0" err="1"/>
              <a:t>deben</a:t>
            </a:r>
            <a:r>
              <a:rPr lang="en-US" dirty="0"/>
              <a:t> </a:t>
            </a:r>
            <a:r>
              <a:rPr lang="en-US" dirty="0" err="1"/>
              <a:t>buscar</a:t>
            </a:r>
            <a:r>
              <a:rPr lang="en-US" dirty="0"/>
              <a:t> </a:t>
            </a:r>
            <a:r>
              <a:rPr lang="en-US" dirty="0" err="1"/>
              <a:t>garantizar</a:t>
            </a:r>
            <a:r>
              <a:rPr lang="en-US" dirty="0"/>
              <a:t> la </a:t>
            </a:r>
            <a:r>
              <a:rPr lang="en-US" dirty="0" err="1"/>
              <a:t>continuidad</a:t>
            </a:r>
            <a:r>
              <a:rPr lang="en-US" dirty="0"/>
              <a:t> del Proyecto </a:t>
            </a:r>
            <a:r>
              <a:rPr lang="en-US" dirty="0" err="1"/>
              <a:t>ya</a:t>
            </a:r>
            <a:r>
              <a:rPr lang="en-US" dirty="0"/>
              <a:t> que un Proyecto </a:t>
            </a:r>
            <a:r>
              <a:rPr lang="en-US" dirty="0" err="1"/>
              <a:t>estancado</a:t>
            </a:r>
            <a:r>
              <a:rPr lang="en-US" dirty="0"/>
              <a:t> </a:t>
            </a:r>
            <a:r>
              <a:rPr lang="en-US" dirty="0" err="1"/>
              <a:t>termina</a:t>
            </a:r>
            <a:r>
              <a:rPr lang="en-US" dirty="0"/>
              <a:t> </a:t>
            </a:r>
            <a:r>
              <a:rPr lang="en-US" dirty="0" err="1"/>
              <a:t>afectando</a:t>
            </a:r>
            <a:r>
              <a:rPr lang="en-US" dirty="0"/>
              <a:t> a la </a:t>
            </a:r>
            <a:r>
              <a:rPr lang="en-US" dirty="0" err="1"/>
              <a:t>población</a:t>
            </a:r>
            <a:r>
              <a:rPr lang="en-US" dirty="0"/>
              <a:t> civil que se </a:t>
            </a:r>
            <a:r>
              <a:rPr lang="en-US" dirty="0" err="1"/>
              <a:t>beneficiaria</a:t>
            </a:r>
            <a:r>
              <a:rPr lang="en-US" dirty="0"/>
              <a:t> del Proyecto.</a:t>
            </a:r>
          </a:p>
          <a:p>
            <a:pPr marL="400050" indent="-400050" algn="just">
              <a:buAutoNum type="romanLcParenBoth"/>
            </a:pPr>
            <a:endParaRPr lang="en-US" dirty="0"/>
          </a:p>
          <a:p>
            <a:pPr marL="400050" indent="-400050" algn="just">
              <a:buAutoNum type="romanLcParenBoth"/>
            </a:pPr>
            <a:endParaRPr lang="en-US" dirty="0"/>
          </a:p>
          <a:p>
            <a:pPr marL="400050" indent="-400050" algn="just">
              <a:buAutoNum type="romanLcParenBoth"/>
            </a:pPr>
            <a:endParaRPr lang="en-US" dirty="0"/>
          </a:p>
          <a:p>
            <a:pPr marL="857250" lvl="1" indent="-400050">
              <a:buFont typeface="+mj-lt"/>
              <a:buAutoNum type="romanLcPeriod"/>
            </a:pPr>
            <a:endParaRPr lang="en-US" dirty="0"/>
          </a:p>
          <a:p>
            <a:pPr marL="857250" lvl="1" indent="-400050">
              <a:buFont typeface="+mj-lt"/>
              <a:buAutoNum type="romanLcPeriod"/>
            </a:pPr>
            <a:endParaRPr lang="en-US" dirty="0"/>
          </a:p>
          <a:p>
            <a:pPr marL="857250" lvl="1" indent="-400050">
              <a:buFont typeface="+mj-lt"/>
              <a:buAutoNum type="romanLcPeriod"/>
            </a:pPr>
            <a:endParaRPr lang="en-US" dirty="0"/>
          </a:p>
          <a:p>
            <a:pPr marL="400050" indent="-400050">
              <a:buAutoNum type="romanLcParenBoth"/>
            </a:pPr>
            <a:endParaRPr lang="en-US" dirty="0"/>
          </a:p>
          <a:p>
            <a:pPr marL="400050" indent="-400050">
              <a:buAutoNum type="romanLcParenBoth"/>
            </a:pPr>
            <a:endParaRPr lang="en-US" dirty="0"/>
          </a:p>
          <a:p>
            <a:pPr marL="400050" indent="-400050">
              <a:buAutoNum type="romanLcParenBoth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112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1397000"/>
          </a:xfrm>
          <a:prstGeom prst="rect">
            <a:avLst/>
          </a:prstGeom>
          <a:solidFill>
            <a:srgbClr val="212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/>
          <a:stretch/>
        </p:blipFill>
        <p:spPr>
          <a:xfrm flipH="1">
            <a:off x="9702800" y="0"/>
            <a:ext cx="2489200" cy="1390805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7658" y="245812"/>
            <a:ext cx="10276215" cy="905377"/>
          </a:xfrm>
        </p:spPr>
        <p:txBody>
          <a:bodyPr>
            <a:noAutofit/>
          </a:bodyPr>
          <a:lstStyle/>
          <a:p>
            <a:pPr>
              <a:lnSpc>
                <a:spcPts val="4200"/>
              </a:lnSpc>
            </a:pPr>
            <a:r>
              <a:rPr lang="es-CO" sz="4000" dirty="0">
                <a:solidFill>
                  <a:schemeClr val="bg1"/>
                </a:solidFill>
                <a:latin typeface="Ubuntu" panose="020B0504030602030204" pitchFamily="34" charset="0"/>
              </a:rPr>
              <a:t>Proyecto de Ley: Las buenas noticias…</a:t>
            </a:r>
          </a:p>
        </p:txBody>
      </p:sp>
      <p:sp>
        <p:nvSpPr>
          <p:cNvPr id="8" name="Rectángulo 7"/>
          <p:cNvSpPr/>
          <p:nvPr/>
        </p:nvSpPr>
        <p:spPr>
          <a:xfrm>
            <a:off x="9702800" y="0"/>
            <a:ext cx="228600" cy="1396800"/>
          </a:xfrm>
          <a:prstGeom prst="rect">
            <a:avLst/>
          </a:prstGeom>
          <a:solidFill>
            <a:srgbClr val="C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10"/>
          <p:cNvSpPr/>
          <p:nvPr/>
        </p:nvSpPr>
        <p:spPr>
          <a:xfrm>
            <a:off x="0" y="6653048"/>
            <a:ext cx="12192000" cy="204952"/>
          </a:xfrm>
          <a:prstGeom prst="rect">
            <a:avLst/>
          </a:prstGeom>
          <a:solidFill>
            <a:srgbClr val="C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Marcador de número de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85A03-47B3-410D-B2F2-9F6FB5B70128}" type="slidenum">
              <a:rPr lang="es-CO" smtClean="0"/>
              <a:pPr/>
              <a:t>19</a:t>
            </a:fld>
            <a:endParaRPr lang="es-CO"/>
          </a:p>
        </p:txBody>
      </p:sp>
      <p:graphicFrame>
        <p:nvGraphicFramePr>
          <p:cNvPr id="21" name="Diagrama 20"/>
          <p:cNvGraphicFramePr/>
          <p:nvPr>
            <p:extLst>
              <p:ext uri="{D42A27DB-BD31-4B8C-83A1-F6EECF244321}">
                <p14:modId xmlns:p14="http://schemas.microsoft.com/office/powerpoint/2010/main" val="3558546927"/>
              </p:ext>
            </p:extLst>
          </p:nvPr>
        </p:nvGraphicFramePr>
        <p:xfrm>
          <a:off x="532195" y="1568807"/>
          <a:ext cx="10738059" cy="49260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558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0" y="5295900"/>
            <a:ext cx="12192000" cy="15621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143" y="311728"/>
            <a:ext cx="7842107" cy="623454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0" y="6653048"/>
            <a:ext cx="12192000" cy="204952"/>
          </a:xfrm>
          <a:prstGeom prst="rect">
            <a:avLst/>
          </a:prstGeom>
          <a:solidFill>
            <a:srgbClr val="212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/>
          <p:cNvSpPr/>
          <p:nvPr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C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77970500"/>
      </p:ext>
    </p:extLst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1397000"/>
          </a:xfrm>
          <a:prstGeom prst="rect">
            <a:avLst/>
          </a:prstGeom>
          <a:solidFill>
            <a:srgbClr val="212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/>
          <a:stretch/>
        </p:blipFill>
        <p:spPr>
          <a:xfrm flipH="1">
            <a:off x="9702800" y="0"/>
            <a:ext cx="2489200" cy="1390805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42913" y="245812"/>
            <a:ext cx="9259887" cy="905377"/>
          </a:xfrm>
        </p:spPr>
        <p:txBody>
          <a:bodyPr>
            <a:noAutofit/>
          </a:bodyPr>
          <a:lstStyle/>
          <a:p>
            <a:pPr>
              <a:lnSpc>
                <a:spcPts val="4200"/>
              </a:lnSpc>
            </a:pPr>
            <a:r>
              <a:rPr lang="es-CO" sz="4000" dirty="0">
                <a:solidFill>
                  <a:schemeClr val="bg1"/>
                </a:solidFill>
                <a:latin typeface="Ubuntu" panose="020B0504030602030204" pitchFamily="34" charset="0"/>
              </a:rPr>
              <a:t>Las no tan buenas noticias…</a:t>
            </a:r>
          </a:p>
        </p:txBody>
      </p:sp>
      <p:sp>
        <p:nvSpPr>
          <p:cNvPr id="8" name="Rectángulo 7"/>
          <p:cNvSpPr/>
          <p:nvPr/>
        </p:nvSpPr>
        <p:spPr>
          <a:xfrm>
            <a:off x="9702800" y="0"/>
            <a:ext cx="228600" cy="1396800"/>
          </a:xfrm>
          <a:prstGeom prst="rect">
            <a:avLst/>
          </a:prstGeom>
          <a:solidFill>
            <a:srgbClr val="C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10"/>
          <p:cNvSpPr/>
          <p:nvPr/>
        </p:nvSpPr>
        <p:spPr>
          <a:xfrm>
            <a:off x="0" y="6653048"/>
            <a:ext cx="12192000" cy="204952"/>
          </a:xfrm>
          <a:prstGeom prst="rect">
            <a:avLst/>
          </a:prstGeom>
          <a:solidFill>
            <a:srgbClr val="C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Marcador de número de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85A03-47B3-410D-B2F2-9F6FB5B70128}" type="slidenum">
              <a:rPr lang="es-CO" smtClean="0"/>
              <a:pPr/>
              <a:t>20</a:t>
            </a:fld>
            <a:endParaRPr lang="es-CO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97721336"/>
              </p:ext>
            </p:extLst>
          </p:nvPr>
        </p:nvGraphicFramePr>
        <p:xfrm>
          <a:off x="627941" y="1524387"/>
          <a:ext cx="11294654" cy="5144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201952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1397000"/>
          </a:xfrm>
          <a:prstGeom prst="rect">
            <a:avLst/>
          </a:prstGeom>
          <a:solidFill>
            <a:srgbClr val="212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/>
          <a:stretch/>
        </p:blipFill>
        <p:spPr>
          <a:xfrm flipH="1">
            <a:off x="9702800" y="0"/>
            <a:ext cx="2489200" cy="1390805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83632" y="245812"/>
            <a:ext cx="9259887" cy="905377"/>
          </a:xfrm>
        </p:spPr>
        <p:txBody>
          <a:bodyPr>
            <a:noAutofit/>
          </a:bodyPr>
          <a:lstStyle/>
          <a:p>
            <a:pPr>
              <a:lnSpc>
                <a:spcPts val="4200"/>
              </a:lnSpc>
            </a:pPr>
            <a:r>
              <a:rPr lang="es-CO" sz="4000" dirty="0">
                <a:solidFill>
                  <a:schemeClr val="bg1"/>
                </a:solidFill>
                <a:latin typeface="Ubuntu" panose="020B0504030602030204" pitchFamily="34" charset="0"/>
              </a:rPr>
              <a:t>Y ya que estamos en las no tan buenas noticias…</a:t>
            </a:r>
          </a:p>
        </p:txBody>
      </p:sp>
      <p:sp>
        <p:nvSpPr>
          <p:cNvPr id="8" name="Rectángulo 7"/>
          <p:cNvSpPr/>
          <p:nvPr/>
        </p:nvSpPr>
        <p:spPr>
          <a:xfrm>
            <a:off x="9702800" y="0"/>
            <a:ext cx="228600" cy="1396800"/>
          </a:xfrm>
          <a:prstGeom prst="rect">
            <a:avLst/>
          </a:prstGeom>
          <a:solidFill>
            <a:srgbClr val="C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10"/>
          <p:cNvSpPr/>
          <p:nvPr/>
        </p:nvSpPr>
        <p:spPr>
          <a:xfrm>
            <a:off x="0" y="6653048"/>
            <a:ext cx="12192000" cy="204952"/>
          </a:xfrm>
          <a:prstGeom prst="rect">
            <a:avLst/>
          </a:prstGeom>
          <a:solidFill>
            <a:srgbClr val="C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Marcador de número de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85A03-47B3-410D-B2F2-9F6FB5B70128}" type="slidenum">
              <a:rPr lang="es-CO" smtClean="0"/>
              <a:pPr/>
              <a:t>21</a:t>
            </a:fld>
            <a:endParaRPr lang="es-CO"/>
          </a:p>
        </p:txBody>
      </p:sp>
      <p:sp>
        <p:nvSpPr>
          <p:cNvPr id="2" name="CuadroTexto 1"/>
          <p:cNvSpPr txBox="1"/>
          <p:nvPr/>
        </p:nvSpPr>
        <p:spPr>
          <a:xfrm>
            <a:off x="617675" y="1822746"/>
            <a:ext cx="107305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/>
              <a:t>Artículo 27. </a:t>
            </a:r>
            <a:r>
              <a:rPr lang="es-CO" dirty="0"/>
              <a:t>Adiciónese un artículo 85A a la Ley 906 de 2004, el cual quedará así: </a:t>
            </a:r>
            <a:endParaRPr lang="en-US" dirty="0"/>
          </a:p>
          <a:p>
            <a:r>
              <a:rPr lang="es-CO" i="1" dirty="0"/>
              <a:t>“Artículo 85A. Suspensión de pagos o giros de recursos públicos. </a:t>
            </a:r>
            <a:r>
              <a:rPr lang="es-CO" dirty="0"/>
              <a:t>La fiscalía podrá solicitar en cualquier momento al juez de control de garantías que ordene a la autoridad competente </a:t>
            </a:r>
            <a:r>
              <a:rPr lang="es-CO" b="1" dirty="0"/>
              <a:t>la suspensión de pagos o giros</a:t>
            </a:r>
            <a:r>
              <a:rPr lang="es-CO" dirty="0"/>
              <a:t>, cuando se tengan </a:t>
            </a:r>
            <a:r>
              <a:rPr lang="es-CO" b="1" dirty="0"/>
              <a:t>motivos fundados </a:t>
            </a:r>
            <a:r>
              <a:rPr lang="es-CO" dirty="0"/>
              <a:t>para inferir que, de efectuarse el desembolso, se producirá una pérdida o deterioro de los recursos públicos, relacionados con conductas vinculadas a investigaciones por delitos contra la administración pública o el patrimonio del Estado.”</a:t>
            </a:r>
            <a:endParaRPr lang="en-US" dirty="0"/>
          </a:p>
          <a:p>
            <a:r>
              <a:rPr lang="es-CO" dirty="0"/>
              <a:t> </a:t>
            </a:r>
            <a:endParaRPr lang="en-US" dirty="0"/>
          </a:p>
          <a:p>
            <a:r>
              <a:rPr lang="es-CO" b="1" dirty="0"/>
              <a:t>Artículo 28. </a:t>
            </a:r>
            <a:r>
              <a:rPr lang="es-CO" dirty="0"/>
              <a:t>Adiciónese un artículo 92A a la Ley 906 de 2004, el cual quedará así: </a:t>
            </a:r>
            <a:endParaRPr lang="en-US" dirty="0"/>
          </a:p>
          <a:p>
            <a:r>
              <a:rPr lang="es-CO" i="1" dirty="0"/>
              <a:t>“Artículo 92A. Medidas cautelares sobre contratos estatales. </a:t>
            </a:r>
            <a:r>
              <a:rPr lang="es-CO" dirty="0"/>
              <a:t>El juez de control de garantías, en la audiencia de formulación de imputación o con posterioridad a ella, a petición del fiscal o de las víctimas, </a:t>
            </a:r>
            <a:r>
              <a:rPr lang="es-CO" b="1" dirty="0"/>
              <a:t>podrá decretar la suspensión del contrato estatal</a:t>
            </a:r>
            <a:r>
              <a:rPr lang="es-CO" dirty="0"/>
              <a:t> en los eventos en que se pueda </a:t>
            </a:r>
            <a:r>
              <a:rPr lang="es-CO" b="1" dirty="0"/>
              <a:t>inferir razonablemente que para su trámite</a:t>
            </a:r>
            <a:r>
              <a:rPr lang="es-CO" dirty="0"/>
              <a:t>, celebración, ejecución o liquidación se incurrió en delitos contra la administración pública.”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572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1397000"/>
          </a:xfrm>
          <a:prstGeom prst="rect">
            <a:avLst/>
          </a:prstGeom>
          <a:solidFill>
            <a:srgbClr val="212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/>
          <a:stretch/>
        </p:blipFill>
        <p:spPr>
          <a:xfrm flipH="1">
            <a:off x="9702800" y="0"/>
            <a:ext cx="2489200" cy="1390805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12552" y="245812"/>
            <a:ext cx="9438504" cy="905377"/>
          </a:xfrm>
        </p:spPr>
        <p:txBody>
          <a:bodyPr>
            <a:noAutofit/>
          </a:bodyPr>
          <a:lstStyle/>
          <a:p>
            <a:pPr>
              <a:lnSpc>
                <a:spcPts val="4200"/>
              </a:lnSpc>
            </a:pPr>
            <a:r>
              <a:rPr lang="es-CO" sz="4000" dirty="0">
                <a:solidFill>
                  <a:schemeClr val="bg1"/>
                </a:solidFill>
                <a:latin typeface="Ubuntu" panose="020B0504030602030204" pitchFamily="34" charset="0"/>
              </a:rPr>
              <a:t>Los Peligros: Responsabilidad Bancaria </a:t>
            </a:r>
          </a:p>
        </p:txBody>
      </p:sp>
      <p:sp>
        <p:nvSpPr>
          <p:cNvPr id="8" name="Rectángulo 7"/>
          <p:cNvSpPr/>
          <p:nvPr/>
        </p:nvSpPr>
        <p:spPr>
          <a:xfrm>
            <a:off x="9702800" y="0"/>
            <a:ext cx="228600" cy="1396800"/>
          </a:xfrm>
          <a:prstGeom prst="rect">
            <a:avLst/>
          </a:prstGeom>
          <a:solidFill>
            <a:srgbClr val="C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10"/>
          <p:cNvSpPr/>
          <p:nvPr/>
        </p:nvSpPr>
        <p:spPr>
          <a:xfrm>
            <a:off x="0" y="6653048"/>
            <a:ext cx="12192000" cy="204952"/>
          </a:xfrm>
          <a:prstGeom prst="rect">
            <a:avLst/>
          </a:prstGeom>
          <a:solidFill>
            <a:srgbClr val="C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Marcador de número de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85A03-47B3-410D-B2F2-9F6FB5B70128}" type="slidenum">
              <a:rPr lang="es-CO" smtClean="0"/>
              <a:pPr/>
              <a:t>22</a:t>
            </a:fld>
            <a:endParaRPr lang="es-CO"/>
          </a:p>
        </p:txBody>
      </p:sp>
      <p:sp>
        <p:nvSpPr>
          <p:cNvPr id="2" name="CuadroTexto 1"/>
          <p:cNvSpPr txBox="1"/>
          <p:nvPr/>
        </p:nvSpPr>
        <p:spPr>
          <a:xfrm>
            <a:off x="814113" y="1793406"/>
            <a:ext cx="100701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Los </a:t>
            </a:r>
            <a:r>
              <a:rPr lang="en-US" dirty="0" err="1"/>
              <a:t>Bancos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ejercicio</a:t>
            </a:r>
            <a:r>
              <a:rPr lang="en-US" dirty="0"/>
              <a:t> de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actividad</a:t>
            </a:r>
            <a:r>
              <a:rPr lang="en-US" dirty="0"/>
              <a:t> de </a:t>
            </a:r>
            <a:r>
              <a:rPr lang="en-US" dirty="0" err="1"/>
              <a:t>proveedores</a:t>
            </a:r>
            <a:r>
              <a:rPr lang="en-US" dirty="0"/>
              <a:t> de c</a:t>
            </a:r>
            <a:r>
              <a:rPr lang="es-CO" dirty="0"/>
              <a:t>rédito </a:t>
            </a:r>
            <a:r>
              <a:rPr lang="es-CO" b="1" u="sng" dirty="0"/>
              <a:t>pueden ocasionar daños al Deudor o a Terceros</a:t>
            </a:r>
            <a:r>
              <a:rPr lang="es-CO" dirty="0"/>
              <a:t>.  La evolución de este principio primero estará en la jurisprudencia, será confusa y luego será necesaria una ley que establezca claramente las fronteras de la responsabilidad debido a la contracción del crédito (Artículo 650-1 Código Civil Francés). </a:t>
            </a:r>
          </a:p>
          <a:p>
            <a:endParaRPr lang="es-CO" dirty="0"/>
          </a:p>
          <a:p>
            <a:endParaRPr lang="en-US" dirty="0"/>
          </a:p>
        </p:txBody>
      </p:sp>
      <p:sp>
        <p:nvSpPr>
          <p:cNvPr id="3" name="CuadroTexto 2"/>
          <p:cNvSpPr txBox="1"/>
          <p:nvPr/>
        </p:nvSpPr>
        <p:spPr>
          <a:xfrm>
            <a:off x="2489538" y="3510114"/>
            <a:ext cx="99404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Intromision</a:t>
            </a:r>
            <a:r>
              <a:rPr lang="en-US" dirty="0"/>
              <a:t> </a:t>
            </a:r>
            <a:r>
              <a:rPr lang="en-US" dirty="0" err="1"/>
              <a:t>Caracterizada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Negocios</a:t>
            </a:r>
            <a:r>
              <a:rPr lang="en-US" dirty="0"/>
              <a:t> de la </a:t>
            </a:r>
            <a:r>
              <a:rPr lang="en-US" dirty="0" err="1"/>
              <a:t>Empresa</a:t>
            </a:r>
            <a:r>
              <a:rPr lang="en-US" dirty="0"/>
              <a:t>: </a:t>
            </a:r>
            <a:r>
              <a:rPr lang="en-US" dirty="0" err="1"/>
              <a:t>situacion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que un </a:t>
            </a:r>
            <a:r>
              <a:rPr lang="en-US" dirty="0" err="1"/>
              <a:t>acreedor</a:t>
            </a:r>
            <a:r>
              <a:rPr lang="en-US" dirty="0"/>
              <a:t> </a:t>
            </a:r>
            <a:r>
              <a:rPr lang="en-US" dirty="0" err="1"/>
              <a:t>adquiere</a:t>
            </a:r>
            <a:r>
              <a:rPr lang="en-US" dirty="0"/>
              <a:t> la </a:t>
            </a:r>
            <a:r>
              <a:rPr lang="en-US" dirty="0" err="1"/>
              <a:t>calidad</a:t>
            </a:r>
            <a:r>
              <a:rPr lang="en-US" dirty="0"/>
              <a:t> de </a:t>
            </a:r>
            <a:r>
              <a:rPr lang="en-US" dirty="0" err="1"/>
              <a:t>dirigente</a:t>
            </a:r>
            <a:r>
              <a:rPr lang="en-US" dirty="0"/>
              <a:t> de </a:t>
            </a:r>
            <a:r>
              <a:rPr lang="en-US" dirty="0" err="1"/>
              <a:t>hecho</a:t>
            </a:r>
            <a:r>
              <a:rPr lang="en-US" dirty="0"/>
              <a:t> (de la </a:t>
            </a:r>
            <a:r>
              <a:rPr lang="en-US" dirty="0" err="1"/>
              <a:t>empresa</a:t>
            </a:r>
            <a:r>
              <a:rPr lang="en-US" dirty="0"/>
              <a:t>), </a:t>
            </a:r>
            <a:r>
              <a:rPr lang="en-US" dirty="0" err="1"/>
              <a:t>participando</a:t>
            </a:r>
            <a:r>
              <a:rPr lang="en-US" dirty="0"/>
              <a:t> </a:t>
            </a:r>
            <a:r>
              <a:rPr lang="en-US" dirty="0" err="1"/>
              <a:t>activamente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gestion</a:t>
            </a:r>
            <a:r>
              <a:rPr lang="en-US" dirty="0"/>
              <a:t> que </a:t>
            </a:r>
            <a:r>
              <a:rPr lang="en-US" dirty="0" err="1"/>
              <a:t>corresponde</a:t>
            </a:r>
            <a:r>
              <a:rPr lang="en-US" dirty="0"/>
              <a:t> al </a:t>
            </a:r>
            <a:r>
              <a:rPr lang="en-US" dirty="0" err="1"/>
              <a:t>deudor</a:t>
            </a:r>
            <a:r>
              <a:rPr lang="en-US" dirty="0"/>
              <a:t>, </a:t>
            </a:r>
            <a:r>
              <a:rPr lang="en-US" dirty="0" err="1"/>
              <a:t>tomando</a:t>
            </a:r>
            <a:r>
              <a:rPr lang="en-US" dirty="0"/>
              <a:t> las decisions </a:t>
            </a:r>
            <a:r>
              <a:rPr lang="en-US" dirty="0" err="1"/>
              <a:t>importantes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lugar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Exigencias</a:t>
            </a:r>
            <a:r>
              <a:rPr lang="en-US" dirty="0"/>
              <a:t> de </a:t>
            </a:r>
            <a:r>
              <a:rPr lang="en-US" dirty="0" err="1"/>
              <a:t>garantia</a:t>
            </a:r>
            <a:r>
              <a:rPr lang="en-US" dirty="0"/>
              <a:t> </a:t>
            </a:r>
            <a:r>
              <a:rPr lang="en-US" dirty="0" err="1"/>
              <a:t>desproporcionadas</a:t>
            </a:r>
            <a:r>
              <a:rPr lang="en-US" dirty="0"/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2807277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1397000"/>
          </a:xfrm>
          <a:prstGeom prst="rect">
            <a:avLst/>
          </a:prstGeom>
          <a:solidFill>
            <a:srgbClr val="212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/>
          <a:stretch/>
        </p:blipFill>
        <p:spPr>
          <a:xfrm flipH="1">
            <a:off x="9702800" y="0"/>
            <a:ext cx="2489200" cy="1390805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83632" y="245812"/>
            <a:ext cx="9259887" cy="905377"/>
          </a:xfrm>
        </p:spPr>
        <p:txBody>
          <a:bodyPr>
            <a:noAutofit/>
          </a:bodyPr>
          <a:lstStyle/>
          <a:p>
            <a:pPr>
              <a:lnSpc>
                <a:spcPts val="4200"/>
              </a:lnSpc>
            </a:pPr>
            <a:r>
              <a:rPr lang="es-CO" sz="4000" dirty="0">
                <a:solidFill>
                  <a:schemeClr val="bg1"/>
                </a:solidFill>
                <a:latin typeface="Ubuntu" panose="020B0504030602030204" pitchFamily="34" charset="0"/>
              </a:rPr>
              <a:t>Oportunidades de Mejora de Bancabilidad</a:t>
            </a:r>
          </a:p>
        </p:txBody>
      </p:sp>
      <p:sp>
        <p:nvSpPr>
          <p:cNvPr id="8" name="Rectángulo 7"/>
          <p:cNvSpPr/>
          <p:nvPr/>
        </p:nvSpPr>
        <p:spPr>
          <a:xfrm>
            <a:off x="9702800" y="0"/>
            <a:ext cx="228600" cy="1396800"/>
          </a:xfrm>
          <a:prstGeom prst="rect">
            <a:avLst/>
          </a:prstGeom>
          <a:solidFill>
            <a:srgbClr val="C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10"/>
          <p:cNvSpPr/>
          <p:nvPr/>
        </p:nvSpPr>
        <p:spPr>
          <a:xfrm>
            <a:off x="0" y="6653048"/>
            <a:ext cx="12192000" cy="204952"/>
          </a:xfrm>
          <a:prstGeom prst="rect">
            <a:avLst/>
          </a:prstGeom>
          <a:solidFill>
            <a:srgbClr val="C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Marcador de número de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85A03-47B3-410D-B2F2-9F6FB5B70128}" type="slidenum">
              <a:rPr lang="es-CO" smtClean="0"/>
              <a:pPr/>
              <a:t>23</a:t>
            </a:fld>
            <a:endParaRPr lang="es-CO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112436143"/>
              </p:ext>
            </p:extLst>
          </p:nvPr>
        </p:nvGraphicFramePr>
        <p:xfrm>
          <a:off x="2031999" y="1780355"/>
          <a:ext cx="8662241" cy="4357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23123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0" y="5295900"/>
            <a:ext cx="12192000" cy="15621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757" y="259972"/>
            <a:ext cx="3722736" cy="623454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6653048"/>
            <a:ext cx="12192000" cy="204952"/>
          </a:xfrm>
          <a:prstGeom prst="rect">
            <a:avLst/>
          </a:prstGeom>
          <a:solidFill>
            <a:srgbClr val="212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 5"/>
          <p:cNvSpPr/>
          <p:nvPr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C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4346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30"/>
    </mc:Choice>
    <mc:Fallback xmlns="">
      <p:transition advClick="0" advTm="123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5295900"/>
            <a:ext cx="12192000" cy="15621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15" y="259972"/>
            <a:ext cx="3790715" cy="623454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0" y="6653048"/>
            <a:ext cx="12192000" cy="204952"/>
          </a:xfrm>
          <a:prstGeom prst="rect">
            <a:avLst/>
          </a:prstGeom>
          <a:solidFill>
            <a:srgbClr val="212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/>
          <p:cNvSpPr/>
          <p:nvPr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C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7095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6653048"/>
            <a:ext cx="12192000" cy="204952"/>
          </a:xfrm>
          <a:prstGeom prst="rect">
            <a:avLst/>
          </a:prstGeom>
          <a:solidFill>
            <a:srgbClr val="212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Rectángulo 3"/>
          <p:cNvSpPr/>
          <p:nvPr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C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47213122"/>
      </p:ext>
    </p:extLst>
  </p:cSld>
  <p:clrMapOvr>
    <a:masterClrMapping/>
  </p:clrMapOvr>
  <p:transition spd="slow" advClick="0" advTm="2700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6653048"/>
            <a:ext cx="12192000" cy="204952"/>
          </a:xfrm>
          <a:prstGeom prst="rect">
            <a:avLst/>
          </a:prstGeom>
          <a:solidFill>
            <a:srgbClr val="212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 5"/>
          <p:cNvSpPr/>
          <p:nvPr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C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/>
          <p:cNvSpPr/>
          <p:nvPr/>
        </p:nvSpPr>
        <p:spPr>
          <a:xfrm>
            <a:off x="442913" y="177800"/>
            <a:ext cx="4508500" cy="134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dirty="0">
                <a:solidFill>
                  <a:srgbClr val="96172E"/>
                </a:solidFill>
                <a:latin typeface="Ubuntu" panose="020B0504030602030204" pitchFamily="34" charset="0"/>
              </a:rPr>
              <a:t>¿</a:t>
            </a:r>
            <a:r>
              <a:rPr lang="es-CO" sz="3200" dirty="0" err="1">
                <a:solidFill>
                  <a:srgbClr val="96172E"/>
                </a:solidFill>
                <a:latin typeface="Ubuntu" panose="020B0504030602030204" pitchFamily="34" charset="0"/>
              </a:rPr>
              <a:t>Bancabilidad</a:t>
            </a:r>
            <a:r>
              <a:rPr lang="es-CO" sz="3200" dirty="0">
                <a:solidFill>
                  <a:srgbClr val="96172E"/>
                </a:solidFill>
                <a:latin typeface="Ubuntu" panose="020B0504030602030204" pitchFamily="34" charset="0"/>
              </a:rPr>
              <a:t>?</a:t>
            </a:r>
          </a:p>
        </p:txBody>
      </p:sp>
      <p:sp>
        <p:nvSpPr>
          <p:cNvPr id="8" name="Rectángulo 7"/>
          <p:cNvSpPr/>
          <p:nvPr/>
        </p:nvSpPr>
        <p:spPr>
          <a:xfrm>
            <a:off x="7463503" y="177800"/>
            <a:ext cx="4508500" cy="134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dirty="0">
                <a:solidFill>
                  <a:srgbClr val="96172E"/>
                </a:solidFill>
                <a:latin typeface="Ubuntu" panose="020B0504030602030204" pitchFamily="34" charset="0"/>
              </a:rPr>
              <a:t>¿Fuentes de Pago?</a:t>
            </a:r>
          </a:p>
        </p:txBody>
      </p:sp>
      <p:sp>
        <p:nvSpPr>
          <p:cNvPr id="9" name="Rectángulo 8"/>
          <p:cNvSpPr/>
          <p:nvPr/>
        </p:nvSpPr>
        <p:spPr>
          <a:xfrm>
            <a:off x="442913" y="1708150"/>
            <a:ext cx="4508500" cy="134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dirty="0">
                <a:solidFill>
                  <a:srgbClr val="96172E"/>
                </a:solidFill>
                <a:latin typeface="Ubuntu" panose="020B0504030602030204" pitchFamily="34" charset="0"/>
              </a:rPr>
              <a:t>¿Comunidades?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7463503" y="1695779"/>
            <a:ext cx="4508500" cy="134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dirty="0">
                <a:solidFill>
                  <a:srgbClr val="96172E"/>
                </a:solidFill>
                <a:latin typeface="Ubuntu" panose="020B0504030602030204" pitchFamily="34" charset="0"/>
              </a:rPr>
              <a:t>¿Vigencias Futuras?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442913" y="3228975"/>
            <a:ext cx="4508500" cy="134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dirty="0">
                <a:solidFill>
                  <a:srgbClr val="96172E"/>
                </a:solidFill>
                <a:latin typeface="Ubuntu" panose="020B0504030602030204" pitchFamily="34" charset="0"/>
              </a:rPr>
              <a:t>¿Adquisición Predial?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7463503" y="3213758"/>
            <a:ext cx="4508500" cy="134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dirty="0">
                <a:solidFill>
                  <a:srgbClr val="96172E"/>
                </a:solidFill>
                <a:latin typeface="Ubuntu" panose="020B0504030602030204" pitchFamily="34" charset="0"/>
              </a:rPr>
              <a:t>¿Recaudos Peajes?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442913" y="4749800"/>
            <a:ext cx="4508500" cy="134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dirty="0">
                <a:solidFill>
                  <a:srgbClr val="96172E"/>
                </a:solidFill>
                <a:latin typeface="Ubuntu" panose="020B0504030602030204" pitchFamily="34" charset="0"/>
              </a:rPr>
              <a:t>¿Licencias Ambientales?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7463503" y="4747283"/>
            <a:ext cx="4508500" cy="134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dirty="0">
                <a:solidFill>
                  <a:srgbClr val="96172E"/>
                </a:solidFill>
                <a:latin typeface="Ubuntu" panose="020B0504030602030204" pitchFamily="34" charset="0"/>
              </a:rPr>
              <a:t>¿Apropiación Presupuestal?</a:t>
            </a:r>
          </a:p>
        </p:txBody>
      </p:sp>
      <p:sp>
        <p:nvSpPr>
          <p:cNvPr id="15" name="Rectángulo 6">
            <a:extLst/>
          </p:cNvPr>
          <p:cNvSpPr/>
          <p:nvPr/>
        </p:nvSpPr>
        <p:spPr>
          <a:xfrm>
            <a:off x="461040" y="4725605"/>
            <a:ext cx="4508500" cy="134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3200" dirty="0">
                <a:solidFill>
                  <a:srgbClr val="96172E"/>
                </a:solidFill>
                <a:latin typeface="Ubuntu" panose="020B0504030602030204" pitchFamily="34" charset="0"/>
              </a:rPr>
              <a:t>¿Back-</a:t>
            </a:r>
            <a:r>
              <a:rPr lang="es-CO" sz="3200" dirty="0" err="1">
                <a:solidFill>
                  <a:srgbClr val="96172E"/>
                </a:solidFill>
                <a:latin typeface="Ubuntu" panose="020B0504030602030204" pitchFamily="34" charset="0"/>
              </a:rPr>
              <a:t>to</a:t>
            </a:r>
            <a:r>
              <a:rPr lang="es-CO" sz="3200" dirty="0">
                <a:solidFill>
                  <a:srgbClr val="96172E"/>
                </a:solidFill>
                <a:latin typeface="Ubuntu" panose="020B0504030602030204" pitchFamily="34" charset="0"/>
              </a:rPr>
              <a:t>-Back?</a:t>
            </a:r>
          </a:p>
        </p:txBody>
      </p:sp>
      <p:sp>
        <p:nvSpPr>
          <p:cNvPr id="16" name="Rectángulo 7">
            <a:extLst/>
          </p:cNvPr>
          <p:cNvSpPr/>
          <p:nvPr/>
        </p:nvSpPr>
        <p:spPr>
          <a:xfrm>
            <a:off x="461040" y="1683955"/>
            <a:ext cx="4508500" cy="134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3200" dirty="0">
                <a:solidFill>
                  <a:srgbClr val="96172E"/>
                </a:solidFill>
                <a:latin typeface="Ubuntu" panose="020B0504030602030204" pitchFamily="34" charset="0"/>
              </a:rPr>
              <a:t>¿Pago por Terminación?</a:t>
            </a:r>
          </a:p>
        </p:txBody>
      </p:sp>
      <p:sp>
        <p:nvSpPr>
          <p:cNvPr id="17" name="Rectángulo 8">
            <a:extLst/>
          </p:cNvPr>
          <p:cNvSpPr/>
          <p:nvPr/>
        </p:nvSpPr>
        <p:spPr>
          <a:xfrm>
            <a:off x="7463503" y="187325"/>
            <a:ext cx="4508500" cy="134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3200" dirty="0">
                <a:solidFill>
                  <a:srgbClr val="96172E"/>
                </a:solidFill>
                <a:latin typeface="Ubuntu" panose="020B0504030602030204" pitchFamily="34" charset="0"/>
              </a:rPr>
              <a:t>¿Eventos Eximentes?</a:t>
            </a:r>
          </a:p>
        </p:txBody>
      </p:sp>
      <p:sp>
        <p:nvSpPr>
          <p:cNvPr id="18" name="Rectángulo 9">
            <a:extLst/>
          </p:cNvPr>
          <p:cNvSpPr/>
          <p:nvPr/>
        </p:nvSpPr>
        <p:spPr>
          <a:xfrm>
            <a:off x="552912" y="3228975"/>
            <a:ext cx="4508500" cy="134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3200" dirty="0">
                <a:solidFill>
                  <a:srgbClr val="96172E"/>
                </a:solidFill>
                <a:latin typeface="Ubuntu" panose="020B0504030602030204" pitchFamily="34" charset="0"/>
              </a:rPr>
              <a:t>¿Sobre costos de Construcción?</a:t>
            </a:r>
          </a:p>
        </p:txBody>
      </p:sp>
      <p:sp>
        <p:nvSpPr>
          <p:cNvPr id="19" name="Rectángulo 10">
            <a:extLst/>
          </p:cNvPr>
          <p:cNvSpPr/>
          <p:nvPr/>
        </p:nvSpPr>
        <p:spPr>
          <a:xfrm>
            <a:off x="7463503" y="1689047"/>
            <a:ext cx="4508500" cy="134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3200" dirty="0">
                <a:solidFill>
                  <a:srgbClr val="96172E"/>
                </a:solidFill>
                <a:latin typeface="Ubuntu" panose="020B0504030602030204" pitchFamily="34" charset="0"/>
              </a:rPr>
              <a:t>¿Riesgo Geológico?</a:t>
            </a:r>
          </a:p>
        </p:txBody>
      </p:sp>
      <p:sp>
        <p:nvSpPr>
          <p:cNvPr id="20" name="Rectángulo 11">
            <a:extLst/>
          </p:cNvPr>
          <p:cNvSpPr/>
          <p:nvPr/>
        </p:nvSpPr>
        <p:spPr>
          <a:xfrm>
            <a:off x="7463503" y="3207026"/>
            <a:ext cx="4508500" cy="134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3200" dirty="0">
                <a:solidFill>
                  <a:srgbClr val="96172E"/>
                </a:solidFill>
                <a:latin typeface="Ubuntu" panose="020B0504030602030204" pitchFamily="34" charset="0"/>
              </a:rPr>
              <a:t>¿Corrupción?</a:t>
            </a:r>
          </a:p>
        </p:txBody>
      </p:sp>
      <p:sp>
        <p:nvSpPr>
          <p:cNvPr id="21" name="Rectángulo 12">
            <a:extLst/>
          </p:cNvPr>
          <p:cNvSpPr/>
          <p:nvPr/>
        </p:nvSpPr>
        <p:spPr>
          <a:xfrm>
            <a:off x="7463503" y="4842066"/>
            <a:ext cx="4508500" cy="134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3200" dirty="0">
                <a:solidFill>
                  <a:srgbClr val="96172E"/>
                </a:solidFill>
                <a:latin typeface="Ubuntu" panose="020B0504030602030204" pitchFamily="34" charset="0"/>
              </a:rPr>
              <a:t>¿Doble Fiducia?</a:t>
            </a:r>
          </a:p>
        </p:txBody>
      </p:sp>
      <p:sp>
        <p:nvSpPr>
          <p:cNvPr id="23" name="Rectángulo 7">
            <a:extLst/>
          </p:cNvPr>
          <p:cNvSpPr/>
          <p:nvPr/>
        </p:nvSpPr>
        <p:spPr>
          <a:xfrm>
            <a:off x="461040" y="187325"/>
            <a:ext cx="4508500" cy="134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3200" dirty="0">
                <a:solidFill>
                  <a:srgbClr val="96172E"/>
                </a:solidFill>
                <a:latin typeface="Ubuntu" panose="020B0504030602030204" pitchFamily="34" charset="0"/>
              </a:rPr>
              <a:t>¿Nulidad?</a:t>
            </a:r>
          </a:p>
        </p:txBody>
      </p:sp>
      <p:sp>
        <p:nvSpPr>
          <p:cNvPr id="22" name="Rectángulo 12">
            <a:extLst/>
          </p:cNvPr>
          <p:cNvSpPr/>
          <p:nvPr/>
        </p:nvSpPr>
        <p:spPr>
          <a:xfrm>
            <a:off x="442913" y="187325"/>
            <a:ext cx="4508500" cy="134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3200" dirty="0">
                <a:solidFill>
                  <a:srgbClr val="96172E"/>
                </a:solidFill>
                <a:latin typeface="Ubuntu" panose="020B0504030602030204" pitchFamily="34" charset="0"/>
              </a:rPr>
              <a:t>¿Modelo Financiero?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85A03-47B3-410D-B2F2-9F6FB5B70128}" type="slidenum">
              <a:rPr lang="es-CO" smtClean="0"/>
              <a:pPr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9260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3" grpId="0" animBg="1"/>
      <p:bldP spid="23" grpId="1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0" y="6653048"/>
            <a:ext cx="12192000" cy="204952"/>
          </a:xfrm>
          <a:prstGeom prst="rect">
            <a:avLst/>
          </a:prstGeom>
          <a:solidFill>
            <a:srgbClr val="C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Rectángulo 14"/>
          <p:cNvSpPr/>
          <p:nvPr/>
        </p:nvSpPr>
        <p:spPr>
          <a:xfrm>
            <a:off x="0" y="1270000"/>
            <a:ext cx="12192000" cy="4076700"/>
          </a:xfrm>
          <a:prstGeom prst="rect">
            <a:avLst/>
          </a:prstGeom>
          <a:solidFill>
            <a:srgbClr val="C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1133893" y="2240934"/>
            <a:ext cx="8175615" cy="21348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CO" dirty="0">
                <a:solidFill>
                  <a:schemeClr val="bg1"/>
                </a:solidFill>
                <a:latin typeface="Ubuntu" panose="020B0504030602030204" pitchFamily="34" charset="0"/>
              </a:rPr>
              <a:t>La Matriz de Cobertura de Riesgos </a:t>
            </a:r>
            <a:endParaRPr lang="es-CO" sz="54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9156700" y="4470400"/>
            <a:ext cx="3035300" cy="134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 17"/>
          <p:cNvSpPr/>
          <p:nvPr/>
        </p:nvSpPr>
        <p:spPr>
          <a:xfrm>
            <a:off x="8928100" y="4470400"/>
            <a:ext cx="228600" cy="876300"/>
          </a:xfrm>
          <a:prstGeom prst="rect">
            <a:avLst/>
          </a:prstGeom>
          <a:solidFill>
            <a:srgbClr val="212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Rectángulo 19"/>
          <p:cNvSpPr/>
          <p:nvPr/>
        </p:nvSpPr>
        <p:spPr>
          <a:xfrm>
            <a:off x="0" y="0"/>
            <a:ext cx="203200" cy="6858000"/>
          </a:xfrm>
          <a:prstGeom prst="rect">
            <a:avLst/>
          </a:prstGeom>
          <a:solidFill>
            <a:srgbClr val="212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261" y="4708180"/>
            <a:ext cx="2090178" cy="86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09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81 Rectángulo"/>
          <p:cNvSpPr/>
          <p:nvPr/>
        </p:nvSpPr>
        <p:spPr>
          <a:xfrm>
            <a:off x="4866686" y="4500874"/>
            <a:ext cx="5264263" cy="373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tabLst>
                <a:tab pos="4933950" algn="l"/>
              </a:tabLst>
            </a:pPr>
            <a:r>
              <a:rPr lang="es-CO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25 años-29 años </a:t>
            </a:r>
            <a:r>
              <a:rPr lang="es-CO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(</a:t>
            </a:r>
            <a:r>
              <a:rPr lang="es-CO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Dependiendo de cuándo se alcance el VPIP</a:t>
            </a:r>
            <a:r>
              <a:rPr lang="es-CO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</a:rPr>
              <a:t>) , </a:t>
            </a:r>
          </a:p>
        </p:txBody>
      </p:sp>
      <p:sp>
        <p:nvSpPr>
          <p:cNvPr id="63" name="58 Proceso"/>
          <p:cNvSpPr/>
          <p:nvPr/>
        </p:nvSpPr>
        <p:spPr>
          <a:xfrm>
            <a:off x="3549199" y="1830166"/>
            <a:ext cx="1517700" cy="2461050"/>
          </a:xfrm>
          <a:prstGeom prst="flowChartProcess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Ubuntu" panose="020B0504030602030204" pitchFamily="34" charset="0"/>
            </a:endParaRPr>
          </a:p>
        </p:txBody>
      </p:sp>
      <p:sp>
        <p:nvSpPr>
          <p:cNvPr id="67" name="62 Proceso"/>
          <p:cNvSpPr/>
          <p:nvPr/>
        </p:nvSpPr>
        <p:spPr>
          <a:xfrm>
            <a:off x="5077386" y="1842141"/>
            <a:ext cx="1517700" cy="2461049"/>
          </a:xfrm>
          <a:prstGeom prst="flowChart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  <a:latin typeface="Ubuntu" panose="020B0504030602030204" pitchFamily="34" charset="0"/>
            </a:endParaRPr>
          </a:p>
        </p:txBody>
      </p:sp>
      <p:sp>
        <p:nvSpPr>
          <p:cNvPr id="71" name="66 Proceso"/>
          <p:cNvSpPr/>
          <p:nvPr/>
        </p:nvSpPr>
        <p:spPr>
          <a:xfrm>
            <a:off x="6589554" y="1842141"/>
            <a:ext cx="2304256" cy="2464100"/>
          </a:xfrm>
          <a:prstGeom prst="flowChartProcess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  <a:latin typeface="Ubuntu" panose="020B0504030602030204" pitchFamily="34" charset="0"/>
            </a:endParaRPr>
          </a:p>
        </p:txBody>
      </p:sp>
      <p:sp>
        <p:nvSpPr>
          <p:cNvPr id="75" name="70 Proceso"/>
          <p:cNvSpPr/>
          <p:nvPr/>
        </p:nvSpPr>
        <p:spPr>
          <a:xfrm>
            <a:off x="8901773" y="1842141"/>
            <a:ext cx="1238701" cy="2461048"/>
          </a:xfrm>
          <a:prstGeom prst="flowChartProcess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  <a:latin typeface="Ubuntu" panose="020B050403060203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0"/>
            <a:ext cx="12192000" cy="1397000"/>
          </a:xfrm>
          <a:prstGeom prst="rect">
            <a:avLst/>
          </a:prstGeom>
          <a:solidFill>
            <a:srgbClr val="212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/>
          <a:stretch/>
        </p:blipFill>
        <p:spPr>
          <a:xfrm flipH="1">
            <a:off x="9702800" y="0"/>
            <a:ext cx="2489200" cy="1390805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42913" y="245812"/>
            <a:ext cx="9259887" cy="905377"/>
          </a:xfrm>
        </p:spPr>
        <p:txBody>
          <a:bodyPr>
            <a:noAutofit/>
          </a:bodyPr>
          <a:lstStyle/>
          <a:p>
            <a:pPr>
              <a:lnSpc>
                <a:spcPts val="4200"/>
              </a:lnSpc>
            </a:pPr>
            <a:r>
              <a:rPr lang="es-CO" sz="4000" dirty="0">
                <a:solidFill>
                  <a:schemeClr val="bg1"/>
                </a:solidFill>
                <a:latin typeface="Ubuntu" panose="020B0504030602030204" pitchFamily="34" charset="0"/>
              </a:rPr>
              <a:t>Aspectos relevantes del Contrato de Concesión – Estructura contrato</a:t>
            </a:r>
          </a:p>
        </p:txBody>
      </p:sp>
      <p:sp>
        <p:nvSpPr>
          <p:cNvPr id="8" name="Rectángulo 7"/>
          <p:cNvSpPr/>
          <p:nvPr/>
        </p:nvSpPr>
        <p:spPr>
          <a:xfrm>
            <a:off x="9702800" y="0"/>
            <a:ext cx="228600" cy="1396800"/>
          </a:xfrm>
          <a:prstGeom prst="rect">
            <a:avLst/>
          </a:prstGeom>
          <a:solidFill>
            <a:srgbClr val="C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10"/>
          <p:cNvSpPr/>
          <p:nvPr/>
        </p:nvSpPr>
        <p:spPr>
          <a:xfrm>
            <a:off x="0" y="6653048"/>
            <a:ext cx="12192000" cy="204952"/>
          </a:xfrm>
          <a:prstGeom prst="rect">
            <a:avLst/>
          </a:prstGeom>
          <a:solidFill>
            <a:srgbClr val="C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Marcador de número de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85A03-47B3-410D-B2F2-9F6FB5B70128}" type="slidenum">
              <a:rPr lang="es-CO" smtClean="0"/>
              <a:pPr/>
              <a:t>8</a:t>
            </a:fld>
            <a:endParaRPr lang="es-CO"/>
          </a:p>
        </p:txBody>
      </p:sp>
      <p:cxnSp>
        <p:nvCxnSpPr>
          <p:cNvPr id="53" name="48 Conector recto"/>
          <p:cNvCxnSpPr/>
          <p:nvPr/>
        </p:nvCxnSpPr>
        <p:spPr>
          <a:xfrm flipV="1">
            <a:off x="2606355" y="4342839"/>
            <a:ext cx="7526157" cy="11248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295 Cuadro de texto"/>
          <p:cNvSpPr txBox="1"/>
          <p:nvPr/>
        </p:nvSpPr>
        <p:spPr>
          <a:xfrm>
            <a:off x="1741980" y="2684209"/>
            <a:ext cx="1640007" cy="61187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  <a:ea typeface="Times New Roman"/>
              </a:rPr>
              <a:t>Incorporación Patrimonio Autónomo</a:t>
            </a:r>
            <a:r>
              <a:rPr lang="es-CO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  <a:ea typeface="Times New Roman"/>
              </a:rPr>
              <a:t> </a:t>
            </a:r>
          </a:p>
        </p:txBody>
      </p:sp>
      <p:cxnSp>
        <p:nvCxnSpPr>
          <p:cNvPr id="55" name="296 Conector recto de flecha"/>
          <p:cNvCxnSpPr>
            <a:stCxn id="56" idx="0"/>
            <a:endCxn id="54" idx="2"/>
          </p:cNvCxnSpPr>
          <p:nvPr/>
        </p:nvCxnSpPr>
        <p:spPr>
          <a:xfrm flipH="1" flipV="1">
            <a:off x="2561984" y="3296082"/>
            <a:ext cx="306120" cy="1007110"/>
          </a:xfrm>
          <a:prstGeom prst="straightConnector1">
            <a:avLst/>
          </a:prstGeom>
          <a:ln w="19050">
            <a:solidFill>
              <a:srgbClr val="21294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308 Elipse"/>
          <p:cNvSpPr/>
          <p:nvPr/>
        </p:nvSpPr>
        <p:spPr>
          <a:xfrm>
            <a:off x="2806191" y="4303192"/>
            <a:ext cx="123825" cy="12382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Ubuntu" panose="020B0504030602030204" pitchFamily="34" charset="0"/>
            </a:endParaRPr>
          </a:p>
        </p:txBody>
      </p:sp>
      <p:sp>
        <p:nvSpPr>
          <p:cNvPr id="57" name="52 Elipse"/>
          <p:cNvSpPr/>
          <p:nvPr/>
        </p:nvSpPr>
        <p:spPr>
          <a:xfrm>
            <a:off x="2318322" y="4231940"/>
            <a:ext cx="288032" cy="26632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buntu" panose="020B0504030602030204" pitchFamily="34" charset="0"/>
            </a:endParaRPr>
          </a:p>
        </p:txBody>
      </p:sp>
      <p:sp>
        <p:nvSpPr>
          <p:cNvPr id="58" name="53 Llamada rectangular"/>
          <p:cNvSpPr/>
          <p:nvPr/>
        </p:nvSpPr>
        <p:spPr>
          <a:xfrm>
            <a:off x="1562238" y="3401610"/>
            <a:ext cx="792088" cy="504056"/>
          </a:xfrm>
          <a:prstGeom prst="wedgeRectCallout">
            <a:avLst>
              <a:gd name="adj1" fmla="val 55626"/>
              <a:gd name="adj2" fmla="val 128564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200" dirty="0">
                <a:latin typeface="Ubuntu" panose="020B0504030602030204" pitchFamily="34" charset="0"/>
              </a:rPr>
              <a:t>Firma contrato</a:t>
            </a:r>
          </a:p>
        </p:txBody>
      </p:sp>
      <p:sp>
        <p:nvSpPr>
          <p:cNvPr id="59" name="295 Cuadro de texto"/>
          <p:cNvSpPr txBox="1"/>
          <p:nvPr/>
        </p:nvSpPr>
        <p:spPr>
          <a:xfrm>
            <a:off x="1733462" y="5190867"/>
            <a:ext cx="1693441" cy="51811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  <a:ea typeface="Times New Roman"/>
              </a:rPr>
              <a:t>Entrega garantía de cumplimiento</a:t>
            </a:r>
            <a:endParaRPr lang="es-CO" sz="1000" dirty="0">
              <a:solidFill>
                <a:schemeClr val="tx1">
                  <a:lumMod val="75000"/>
                  <a:lumOff val="25000"/>
                </a:schemeClr>
              </a:solidFill>
              <a:latin typeface="Ubuntu" panose="020B0504030602030204" pitchFamily="34" charset="0"/>
              <a:ea typeface="Times New Roman"/>
            </a:endParaRPr>
          </a:p>
        </p:txBody>
      </p:sp>
      <p:cxnSp>
        <p:nvCxnSpPr>
          <p:cNvPr id="60" name="296 Conector recto de flecha"/>
          <p:cNvCxnSpPr/>
          <p:nvPr/>
        </p:nvCxnSpPr>
        <p:spPr>
          <a:xfrm flipH="1">
            <a:off x="3129812" y="4430945"/>
            <a:ext cx="1" cy="764498"/>
          </a:xfrm>
          <a:prstGeom prst="straightConnector1">
            <a:avLst/>
          </a:prstGeom>
          <a:ln w="19050">
            <a:solidFill>
              <a:srgbClr val="21294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308 Elipse"/>
          <p:cNvSpPr/>
          <p:nvPr/>
        </p:nvSpPr>
        <p:spPr>
          <a:xfrm>
            <a:off x="3067940" y="4303191"/>
            <a:ext cx="123825" cy="12382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Ubuntu" panose="020B0504030602030204" pitchFamily="34" charset="0"/>
            </a:endParaRPr>
          </a:p>
        </p:txBody>
      </p:sp>
      <p:sp>
        <p:nvSpPr>
          <p:cNvPr id="62" name="57 Proceso"/>
          <p:cNvSpPr/>
          <p:nvPr/>
        </p:nvSpPr>
        <p:spPr>
          <a:xfrm>
            <a:off x="3553789" y="1908944"/>
            <a:ext cx="1488485" cy="432048"/>
          </a:xfrm>
          <a:prstGeom prst="flowChartProcess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>
                <a:solidFill>
                  <a:schemeClr val="tx1"/>
                </a:solidFill>
                <a:latin typeface="Ubuntu" panose="020B0504030602030204" pitchFamily="34" charset="0"/>
              </a:rPr>
              <a:t>Fase de </a:t>
            </a:r>
            <a:r>
              <a:rPr lang="es-CO" sz="1400" b="1" dirty="0" err="1">
                <a:solidFill>
                  <a:schemeClr val="tx1"/>
                </a:solidFill>
                <a:latin typeface="Ubuntu" panose="020B0504030602030204" pitchFamily="34" charset="0"/>
              </a:rPr>
              <a:t>Preconstrución</a:t>
            </a:r>
            <a:endParaRPr lang="es-CO" sz="1400" b="1" dirty="0">
              <a:solidFill>
                <a:schemeClr val="tx1"/>
              </a:solidFill>
              <a:latin typeface="Ubuntu" panose="020B0504030602030204" pitchFamily="34" charset="0"/>
            </a:endParaRPr>
          </a:p>
          <a:p>
            <a:pPr algn="ctr"/>
            <a:r>
              <a:rPr lang="es-CO" sz="800" b="1" dirty="0">
                <a:solidFill>
                  <a:schemeClr val="tx1"/>
                </a:solidFill>
                <a:latin typeface="Ubuntu" panose="020B0504030602030204" pitchFamily="34" charset="0"/>
              </a:rPr>
              <a:t>360 Días</a:t>
            </a:r>
          </a:p>
        </p:txBody>
      </p:sp>
      <p:sp>
        <p:nvSpPr>
          <p:cNvPr id="64" name="59 Llamada rectangular"/>
          <p:cNvSpPr/>
          <p:nvPr/>
        </p:nvSpPr>
        <p:spPr>
          <a:xfrm>
            <a:off x="3205178" y="3429000"/>
            <a:ext cx="720080" cy="504056"/>
          </a:xfrm>
          <a:prstGeom prst="wedgeRectCallout">
            <a:avLst>
              <a:gd name="adj1" fmla="val -2843"/>
              <a:gd name="adj2" fmla="val 10785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Ubuntu" panose="020B0504030602030204" pitchFamily="34" charset="0"/>
              </a:rPr>
              <a:t>A.I.C</a:t>
            </a:r>
            <a:endParaRPr lang="en-US" sz="1400" dirty="0">
              <a:latin typeface="Ubuntu" panose="020B0504030602030204" pitchFamily="34" charset="0"/>
            </a:endParaRPr>
          </a:p>
        </p:txBody>
      </p:sp>
      <p:sp>
        <p:nvSpPr>
          <p:cNvPr id="65" name="60 Elipse"/>
          <p:cNvSpPr/>
          <p:nvPr/>
        </p:nvSpPr>
        <p:spPr>
          <a:xfrm>
            <a:off x="3421202" y="4231938"/>
            <a:ext cx="288032" cy="26632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buntu" panose="020B0504030602030204" pitchFamily="34" charset="0"/>
            </a:endParaRPr>
          </a:p>
        </p:txBody>
      </p:sp>
      <p:sp>
        <p:nvSpPr>
          <p:cNvPr id="66" name="61 Proceso"/>
          <p:cNvSpPr/>
          <p:nvPr/>
        </p:nvSpPr>
        <p:spPr>
          <a:xfrm>
            <a:off x="5077386" y="1922387"/>
            <a:ext cx="1517700" cy="432048"/>
          </a:xfrm>
          <a:prstGeom prst="flowChart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>
                <a:solidFill>
                  <a:schemeClr val="tx1"/>
                </a:solidFill>
                <a:latin typeface="Ubuntu" panose="020B0504030602030204" pitchFamily="34" charset="0"/>
              </a:rPr>
              <a:t>Fase de Construcción</a:t>
            </a:r>
          </a:p>
          <a:p>
            <a:pPr algn="ctr"/>
            <a:r>
              <a:rPr lang="es-CO" sz="800" b="1" dirty="0">
                <a:solidFill>
                  <a:schemeClr val="tx1"/>
                </a:solidFill>
                <a:latin typeface="Ubuntu" panose="020B0504030602030204" pitchFamily="34" charset="0"/>
              </a:rPr>
              <a:t>5 años</a:t>
            </a:r>
          </a:p>
        </p:txBody>
      </p:sp>
      <p:sp>
        <p:nvSpPr>
          <p:cNvPr id="68" name="63 Elipse"/>
          <p:cNvSpPr/>
          <p:nvPr/>
        </p:nvSpPr>
        <p:spPr>
          <a:xfrm>
            <a:off x="4933370" y="4231938"/>
            <a:ext cx="288032" cy="26632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buntu" panose="020B0504030602030204" pitchFamily="34" charset="0"/>
            </a:endParaRPr>
          </a:p>
        </p:txBody>
      </p:sp>
      <p:sp>
        <p:nvSpPr>
          <p:cNvPr id="69" name="64 Llamada rectangular"/>
          <p:cNvSpPr/>
          <p:nvPr/>
        </p:nvSpPr>
        <p:spPr>
          <a:xfrm>
            <a:off x="4799856" y="3356992"/>
            <a:ext cx="720080" cy="504056"/>
          </a:xfrm>
          <a:prstGeom prst="wedgeRectCallout">
            <a:avLst>
              <a:gd name="adj1" fmla="val -13291"/>
              <a:gd name="adj2" fmla="val 123217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Ubuntu" panose="020B0504030602030204" pitchFamily="34" charset="0"/>
              </a:rPr>
              <a:t>A.I.F.C</a:t>
            </a:r>
            <a:endParaRPr lang="en-US" sz="1400" dirty="0">
              <a:latin typeface="Ubuntu" panose="020B0504030602030204" pitchFamily="34" charset="0"/>
            </a:endParaRPr>
          </a:p>
        </p:txBody>
      </p:sp>
      <p:sp>
        <p:nvSpPr>
          <p:cNvPr id="70" name="65 Proceso"/>
          <p:cNvSpPr/>
          <p:nvPr/>
        </p:nvSpPr>
        <p:spPr>
          <a:xfrm>
            <a:off x="6595086" y="1922387"/>
            <a:ext cx="2298724" cy="432048"/>
          </a:xfrm>
          <a:prstGeom prst="flowChartProcess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>
                <a:solidFill>
                  <a:schemeClr val="tx1"/>
                </a:solidFill>
                <a:latin typeface="Ubuntu" panose="020B0504030602030204" pitchFamily="34" charset="0"/>
              </a:rPr>
              <a:t>Etapa de O&amp;M</a:t>
            </a:r>
          </a:p>
        </p:txBody>
      </p:sp>
      <p:sp>
        <p:nvSpPr>
          <p:cNvPr id="72" name="67 Llamada rectangular"/>
          <p:cNvSpPr/>
          <p:nvPr/>
        </p:nvSpPr>
        <p:spPr>
          <a:xfrm>
            <a:off x="6345075" y="3378777"/>
            <a:ext cx="720080" cy="504056"/>
          </a:xfrm>
          <a:prstGeom prst="wedgeRectCallout">
            <a:avLst>
              <a:gd name="adj1" fmla="val -17082"/>
              <a:gd name="adj2" fmla="val 117802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Ubuntu" panose="020B0504030602030204" pitchFamily="34" charset="0"/>
              </a:rPr>
              <a:t>A.T.U.F</a:t>
            </a:r>
          </a:p>
        </p:txBody>
      </p:sp>
      <p:sp>
        <p:nvSpPr>
          <p:cNvPr id="73" name="68 Elipse"/>
          <p:cNvSpPr/>
          <p:nvPr/>
        </p:nvSpPr>
        <p:spPr>
          <a:xfrm>
            <a:off x="6429271" y="4220692"/>
            <a:ext cx="288032" cy="26632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buntu" panose="020B0504030602030204" pitchFamily="34" charset="0"/>
            </a:endParaRPr>
          </a:p>
        </p:txBody>
      </p:sp>
      <p:sp>
        <p:nvSpPr>
          <p:cNvPr id="74" name="69 Proceso"/>
          <p:cNvSpPr/>
          <p:nvPr/>
        </p:nvSpPr>
        <p:spPr>
          <a:xfrm>
            <a:off x="8901773" y="1922387"/>
            <a:ext cx="1230739" cy="432048"/>
          </a:xfrm>
          <a:prstGeom prst="flowChartProcess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>
                <a:solidFill>
                  <a:schemeClr val="tx1"/>
                </a:solidFill>
                <a:latin typeface="Ubuntu" panose="020B0504030602030204" pitchFamily="34" charset="0"/>
              </a:rPr>
              <a:t>Etapa de Reversión</a:t>
            </a:r>
          </a:p>
        </p:txBody>
      </p:sp>
      <p:sp>
        <p:nvSpPr>
          <p:cNvPr id="76" name="71 Rectángulo"/>
          <p:cNvSpPr/>
          <p:nvPr/>
        </p:nvSpPr>
        <p:spPr>
          <a:xfrm>
            <a:off x="8965819" y="3905272"/>
            <a:ext cx="1073549" cy="33027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Ubuntu" panose="020B0504030602030204" pitchFamily="34" charset="0"/>
              </a:rPr>
              <a:t>180-540 </a:t>
            </a:r>
            <a:r>
              <a:rPr lang="en-US" sz="1200" dirty="0" err="1">
                <a:latin typeface="Ubuntu" panose="020B0504030602030204" pitchFamily="34" charset="0"/>
              </a:rPr>
              <a:t>dias</a:t>
            </a:r>
            <a:endParaRPr lang="en-US" sz="1200" dirty="0">
              <a:latin typeface="Ubuntu" panose="020B0504030602030204" pitchFamily="34" charset="0"/>
            </a:endParaRPr>
          </a:p>
        </p:txBody>
      </p:sp>
      <p:sp>
        <p:nvSpPr>
          <p:cNvPr id="77" name="295 Cuadro de texto"/>
          <p:cNvSpPr txBox="1"/>
          <p:nvPr/>
        </p:nvSpPr>
        <p:spPr>
          <a:xfrm>
            <a:off x="3508286" y="2694305"/>
            <a:ext cx="1075546" cy="61187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  <a:ea typeface="Times New Roman"/>
              </a:rPr>
              <a:t>Obtención Licencia Ambiental</a:t>
            </a:r>
            <a:endParaRPr lang="es-CO" sz="1000" dirty="0">
              <a:solidFill>
                <a:schemeClr val="tx1">
                  <a:lumMod val="75000"/>
                  <a:lumOff val="25000"/>
                </a:schemeClr>
              </a:solidFill>
              <a:latin typeface="Ubuntu" panose="020B0504030602030204" pitchFamily="34" charset="0"/>
              <a:ea typeface="Times New Roman"/>
            </a:endParaRPr>
          </a:p>
        </p:txBody>
      </p:sp>
      <p:cxnSp>
        <p:nvCxnSpPr>
          <p:cNvPr id="78" name="296 Conector recto de flecha"/>
          <p:cNvCxnSpPr>
            <a:stCxn id="79" idx="7"/>
            <a:endCxn id="77" idx="2"/>
          </p:cNvCxnSpPr>
          <p:nvPr/>
        </p:nvCxnSpPr>
        <p:spPr>
          <a:xfrm flipV="1">
            <a:off x="4041719" y="3306177"/>
            <a:ext cx="4341" cy="1025244"/>
          </a:xfrm>
          <a:prstGeom prst="straightConnector1">
            <a:avLst/>
          </a:prstGeom>
          <a:ln w="19050">
            <a:solidFill>
              <a:srgbClr val="21294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308 Elipse"/>
          <p:cNvSpPr/>
          <p:nvPr/>
        </p:nvSpPr>
        <p:spPr>
          <a:xfrm>
            <a:off x="3936028" y="4313288"/>
            <a:ext cx="123825" cy="12382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Ubuntu" panose="020B0504030602030204" pitchFamily="34" charset="0"/>
            </a:endParaRPr>
          </a:p>
        </p:txBody>
      </p:sp>
      <p:sp>
        <p:nvSpPr>
          <p:cNvPr id="80" name="295 Cuadro de texto"/>
          <p:cNvSpPr txBox="1"/>
          <p:nvPr/>
        </p:nvSpPr>
        <p:spPr>
          <a:xfrm>
            <a:off x="5314806" y="5987472"/>
            <a:ext cx="1693441" cy="51811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  <a:ea typeface="Times New Roman"/>
              </a:rPr>
              <a:t>Finalización adquisición predial</a:t>
            </a:r>
            <a:endParaRPr lang="es-CO" sz="1000" dirty="0">
              <a:solidFill>
                <a:schemeClr val="tx1">
                  <a:lumMod val="75000"/>
                  <a:lumOff val="25000"/>
                </a:schemeClr>
              </a:solidFill>
              <a:latin typeface="Ubuntu" panose="020B0504030602030204" pitchFamily="34" charset="0"/>
              <a:ea typeface="Times New Roman"/>
            </a:endParaRPr>
          </a:p>
        </p:txBody>
      </p:sp>
      <p:cxnSp>
        <p:nvCxnSpPr>
          <p:cNvPr id="81" name="296 Conector recto de flecha"/>
          <p:cNvCxnSpPr/>
          <p:nvPr/>
        </p:nvCxnSpPr>
        <p:spPr>
          <a:xfrm>
            <a:off x="6170679" y="4446959"/>
            <a:ext cx="23644" cy="1381604"/>
          </a:xfrm>
          <a:prstGeom prst="straightConnector1">
            <a:avLst/>
          </a:prstGeom>
          <a:ln w="19050">
            <a:solidFill>
              <a:srgbClr val="21294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308 Elipse"/>
          <p:cNvSpPr/>
          <p:nvPr/>
        </p:nvSpPr>
        <p:spPr>
          <a:xfrm>
            <a:off x="6120101" y="4319205"/>
            <a:ext cx="123825" cy="12382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Ubuntu" panose="020B0504030602030204" pitchFamily="34" charset="0"/>
            </a:endParaRPr>
          </a:p>
        </p:txBody>
      </p:sp>
      <p:sp>
        <p:nvSpPr>
          <p:cNvPr id="83" name="295 Cuadro de texto"/>
          <p:cNvSpPr txBox="1"/>
          <p:nvPr/>
        </p:nvSpPr>
        <p:spPr>
          <a:xfrm>
            <a:off x="3354730" y="5982324"/>
            <a:ext cx="1693441" cy="47101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  <a:ea typeface="Times New Roman"/>
              </a:rPr>
              <a:t>Firma contrato</a:t>
            </a:r>
          </a:p>
          <a:p>
            <a:pPr algn="ctr"/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  <a:ea typeface="Times New Roman"/>
              </a:rPr>
              <a:t> EPC</a:t>
            </a:r>
            <a:endParaRPr lang="es-CO" sz="1000" dirty="0">
              <a:solidFill>
                <a:schemeClr val="tx1">
                  <a:lumMod val="75000"/>
                  <a:lumOff val="25000"/>
                </a:schemeClr>
              </a:solidFill>
              <a:latin typeface="Ubuntu" panose="020B0504030602030204" pitchFamily="34" charset="0"/>
              <a:ea typeface="Times New Roman"/>
            </a:endParaRPr>
          </a:p>
        </p:txBody>
      </p:sp>
      <p:cxnSp>
        <p:nvCxnSpPr>
          <p:cNvPr id="84" name="296 Conector recto de flecha"/>
          <p:cNvCxnSpPr/>
          <p:nvPr/>
        </p:nvCxnSpPr>
        <p:spPr>
          <a:xfrm flipH="1">
            <a:off x="4226004" y="4437113"/>
            <a:ext cx="2" cy="1545211"/>
          </a:xfrm>
          <a:prstGeom prst="straightConnector1">
            <a:avLst/>
          </a:prstGeom>
          <a:ln w="19050">
            <a:solidFill>
              <a:srgbClr val="21294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308 Elipse"/>
          <p:cNvSpPr/>
          <p:nvPr/>
        </p:nvSpPr>
        <p:spPr>
          <a:xfrm>
            <a:off x="4164094" y="4313288"/>
            <a:ext cx="123825" cy="12382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Ubuntu" panose="020B0504030602030204" pitchFamily="34" charset="0"/>
            </a:endParaRPr>
          </a:p>
        </p:txBody>
      </p:sp>
      <p:sp>
        <p:nvSpPr>
          <p:cNvPr id="88" name="295 Cuadro de texto"/>
          <p:cNvSpPr txBox="1"/>
          <p:nvPr/>
        </p:nvSpPr>
        <p:spPr>
          <a:xfrm>
            <a:off x="5215870" y="2684209"/>
            <a:ext cx="1245954" cy="594857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  <a:ea typeface="Times New Roman"/>
              </a:rPr>
              <a:t>Derecho a Retribución</a:t>
            </a:r>
            <a:r>
              <a:rPr lang="es-CO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  <a:ea typeface="Times New Roman"/>
              </a:rPr>
              <a:t> </a:t>
            </a:r>
          </a:p>
        </p:txBody>
      </p:sp>
      <p:pic>
        <p:nvPicPr>
          <p:cNvPr id="91" name="Imagen 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453" y="2542578"/>
            <a:ext cx="360216" cy="343359"/>
          </a:xfrm>
          <a:prstGeom prst="rect">
            <a:avLst/>
          </a:prstGeom>
        </p:spPr>
      </p:pic>
      <p:cxnSp>
        <p:nvCxnSpPr>
          <p:cNvPr id="46" name="296 Conector recto de flecha"/>
          <p:cNvCxnSpPr/>
          <p:nvPr/>
        </p:nvCxnSpPr>
        <p:spPr>
          <a:xfrm flipH="1">
            <a:off x="4583832" y="4341739"/>
            <a:ext cx="1054" cy="743505"/>
          </a:xfrm>
          <a:prstGeom prst="straightConnector1">
            <a:avLst/>
          </a:prstGeom>
          <a:ln w="19050">
            <a:solidFill>
              <a:srgbClr val="21294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308 Elipse"/>
          <p:cNvSpPr/>
          <p:nvPr/>
        </p:nvSpPr>
        <p:spPr>
          <a:xfrm>
            <a:off x="4517067" y="4324112"/>
            <a:ext cx="123825" cy="12382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Ubuntu" panose="020B0504030602030204" pitchFamily="34" charset="0"/>
            </a:endParaRPr>
          </a:p>
        </p:txBody>
      </p:sp>
      <p:sp>
        <p:nvSpPr>
          <p:cNvPr id="49" name="295 Cuadro de texto"/>
          <p:cNvSpPr txBox="1"/>
          <p:nvPr/>
        </p:nvSpPr>
        <p:spPr>
          <a:xfrm>
            <a:off x="4303539" y="5128517"/>
            <a:ext cx="770948" cy="572839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  <a:ea typeface="Times New Roman"/>
              </a:rPr>
              <a:t>Cierre ANI (330 días)</a:t>
            </a:r>
            <a:endParaRPr lang="es-CO" sz="800" dirty="0">
              <a:solidFill>
                <a:schemeClr val="tx1">
                  <a:lumMod val="75000"/>
                  <a:lumOff val="25000"/>
                </a:schemeClr>
              </a:solidFill>
              <a:latin typeface="Ubuntu" panose="020B0504030602030204" pitchFamily="34" charset="0"/>
              <a:ea typeface="Times New Roman"/>
            </a:endParaRPr>
          </a:p>
        </p:txBody>
      </p:sp>
      <p:cxnSp>
        <p:nvCxnSpPr>
          <p:cNvPr id="50" name="296 Conector recto de flecha"/>
          <p:cNvCxnSpPr/>
          <p:nvPr/>
        </p:nvCxnSpPr>
        <p:spPr>
          <a:xfrm flipH="1">
            <a:off x="5703722" y="4376159"/>
            <a:ext cx="1054" cy="743505"/>
          </a:xfrm>
          <a:prstGeom prst="straightConnector1">
            <a:avLst/>
          </a:prstGeom>
          <a:ln w="19050">
            <a:solidFill>
              <a:srgbClr val="21294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295 Cuadro de texto"/>
          <p:cNvSpPr txBox="1"/>
          <p:nvPr/>
        </p:nvSpPr>
        <p:spPr>
          <a:xfrm>
            <a:off x="5311342" y="5121636"/>
            <a:ext cx="706000" cy="572839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buntu" panose="020B0504030602030204" pitchFamily="34" charset="0"/>
                <a:ea typeface="Times New Roman"/>
              </a:rPr>
              <a:t>Cierre Financiero</a:t>
            </a:r>
            <a:endParaRPr lang="es-CO" sz="800" dirty="0">
              <a:solidFill>
                <a:schemeClr val="tx1">
                  <a:lumMod val="75000"/>
                  <a:lumOff val="25000"/>
                </a:schemeClr>
              </a:solidFill>
              <a:latin typeface="Ubuntu" panose="020B0504030602030204" pitchFamily="34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95866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1397000"/>
          </a:xfrm>
          <a:prstGeom prst="rect">
            <a:avLst/>
          </a:prstGeom>
          <a:solidFill>
            <a:srgbClr val="212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/>
          <a:stretch/>
        </p:blipFill>
        <p:spPr>
          <a:xfrm flipH="1">
            <a:off x="9702800" y="0"/>
            <a:ext cx="2489200" cy="1390805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42913" y="245812"/>
            <a:ext cx="9259887" cy="905377"/>
          </a:xfrm>
        </p:spPr>
        <p:txBody>
          <a:bodyPr>
            <a:noAutofit/>
          </a:bodyPr>
          <a:lstStyle/>
          <a:p>
            <a:pPr>
              <a:lnSpc>
                <a:spcPts val="4200"/>
              </a:lnSpc>
            </a:pPr>
            <a:r>
              <a:rPr lang="es-CO" sz="4000" dirty="0">
                <a:solidFill>
                  <a:schemeClr val="bg1"/>
                </a:solidFill>
                <a:latin typeface="Ubuntu" panose="020B0504030602030204" pitchFamily="34" charset="0"/>
              </a:rPr>
              <a:t>Contrato de Concesión</a:t>
            </a:r>
          </a:p>
        </p:txBody>
      </p:sp>
      <p:sp>
        <p:nvSpPr>
          <p:cNvPr id="8" name="Rectángulo 7"/>
          <p:cNvSpPr/>
          <p:nvPr/>
        </p:nvSpPr>
        <p:spPr>
          <a:xfrm>
            <a:off x="9702800" y="0"/>
            <a:ext cx="228600" cy="1396800"/>
          </a:xfrm>
          <a:prstGeom prst="rect">
            <a:avLst/>
          </a:prstGeom>
          <a:solidFill>
            <a:srgbClr val="C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10"/>
          <p:cNvSpPr/>
          <p:nvPr/>
        </p:nvSpPr>
        <p:spPr>
          <a:xfrm>
            <a:off x="0" y="6653048"/>
            <a:ext cx="12192000" cy="204952"/>
          </a:xfrm>
          <a:prstGeom prst="rect">
            <a:avLst/>
          </a:prstGeom>
          <a:solidFill>
            <a:srgbClr val="C44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Marcador de número de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85A03-47B3-410D-B2F2-9F6FB5B70128}" type="slidenum">
              <a:rPr lang="es-CO" smtClean="0"/>
              <a:pPr/>
              <a:t>9</a:t>
            </a:fld>
            <a:endParaRPr lang="es-CO"/>
          </a:p>
        </p:txBody>
      </p:sp>
      <p:graphicFrame>
        <p:nvGraphicFramePr>
          <p:cNvPr id="21" name="Diagrama 20"/>
          <p:cNvGraphicFramePr/>
          <p:nvPr>
            <p:extLst>
              <p:ext uri="{D42A27DB-BD31-4B8C-83A1-F6EECF244321}">
                <p14:modId xmlns:p14="http://schemas.microsoft.com/office/powerpoint/2010/main" val="1284620483"/>
              </p:ext>
            </p:extLst>
          </p:nvPr>
        </p:nvGraphicFramePr>
        <p:xfrm>
          <a:off x="532195" y="1568807"/>
          <a:ext cx="10738059" cy="49260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249025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3787</TotalTime>
  <Words>2290</Words>
  <Application>Microsoft Office PowerPoint</Application>
  <PresentationFormat>Panorámica</PresentationFormat>
  <Paragraphs>320</Paragraphs>
  <Slides>23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0" baseType="lpstr">
      <vt:lpstr>Times New Roman</vt:lpstr>
      <vt:lpstr>ＭＳ Ｐゴシック</vt:lpstr>
      <vt:lpstr>Calibri Light</vt:lpstr>
      <vt:lpstr>Calibri</vt:lpstr>
      <vt:lpstr>Ubuntu</vt:lpstr>
      <vt:lpstr>Arial</vt:lpstr>
      <vt:lpstr>Tema de Office</vt:lpstr>
      <vt:lpstr>Bancos, Estado y Financiación de Infraestructura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Aspectos relevantes del Contrato de Concesión – Estructura contrato</vt:lpstr>
      <vt:lpstr>Contrato de Concesión</vt:lpstr>
      <vt:lpstr>Administración de Riesgos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Tres Meses para la Historia</vt:lpstr>
      <vt:lpstr>Moraleja</vt:lpstr>
      <vt:lpstr>Proyecto de Ley: Las buenas noticias…</vt:lpstr>
      <vt:lpstr>Las no tan buenas noticias…</vt:lpstr>
      <vt:lpstr>Y ya que estamos en las no tan buenas noticias…</vt:lpstr>
      <vt:lpstr>Los Peligros: Responsabilidad Bancaria </vt:lpstr>
      <vt:lpstr>Oportunidades de Mejora de Bancabilidad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</dc:title>
  <dc:creator>Carlos Daniel Fuentes Cruz</dc:creator>
  <cp:lastModifiedBy>Manuel Fernando Quinche Gonzalez</cp:lastModifiedBy>
  <cp:revision>68</cp:revision>
  <dcterms:created xsi:type="dcterms:W3CDTF">2017-08-11T14:11:53Z</dcterms:created>
  <dcterms:modified xsi:type="dcterms:W3CDTF">2017-08-17T11:47:54Z</dcterms:modified>
</cp:coreProperties>
</file>