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43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12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1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0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3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9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3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7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ED94-A907-A34A-8FFD-91A3B68E2A86}" type="datetimeFigureOut">
              <a:rPr lang="es-ES" smtClean="0"/>
              <a:t>28/09/2017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FCDC-CA5C-F449-9496-4AB0C0A5AF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1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94204" y="1008055"/>
            <a:ext cx="4679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1A66"/>
                </a:solidFill>
                <a:latin typeface="Arial"/>
                <a:cs typeface="Arial"/>
              </a:rPr>
              <a:t>Uncovering the time-varying nature of causality between oil prices and stock market returns: A multi-country study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01914" y="3880022"/>
            <a:ext cx="6540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Jose Eduardo Gomez-Gonzalez, Banco de la República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Metodología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Computamos las siguientes medidas de conexión: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Entre pares de mercados para cada par posible (en total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21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pares).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Medidas sistémicas: del resto de mercados hacia el mercado i; del mercado i hacia el resto de mercados; posición neta del mercado i; índice de conexión total del sistema.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Luego computamos pruebas de causalidad de Granger dinámicas entre pares de retornos, usando un método de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sobre ventanas recursivas (como en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Hurn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2016).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Datos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Precios de cierre diarios del petróleo e índices de mercados accionarios de 6 países (Brasil, China, India, México, Reino Unido, Estados Unidos).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Retornos se calculan como primera diferencia de los precios / índices.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(todas obtenidas en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WTI (dólares US / barril)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BOVESPA (Brasil)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SHCOMP (China)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SENSEX (India)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Mexbol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(México)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FTS100 (UK)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S&amp;P500 (US)</a:t>
            </a:r>
          </a:p>
        </p:txBody>
      </p:sp>
    </p:spTree>
    <p:extLst>
      <p:ext uri="{BB962C8B-B14F-4D97-AF65-F5344CB8AC3E}">
        <p14:creationId xmlns:p14="http://schemas.microsoft.com/office/powerpoint/2010/main" val="29676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Datos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 nuestro interés en estudiar causalidad, con el fin de evitar ruido innecesario en datos, en nuestro análisis empírico usamos frecuencia mensual.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muestral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enero de 2000 – abril de 2017.</a:t>
            </a:r>
          </a:p>
        </p:txBody>
      </p:sp>
    </p:spTree>
    <p:extLst>
      <p:ext uri="{BB962C8B-B14F-4D97-AF65-F5344CB8AC3E}">
        <p14:creationId xmlns:p14="http://schemas.microsoft.com/office/powerpoint/2010/main" val="33849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274213"/>
            <a:ext cx="594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Estadísticas descriptivas retornos de mercados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7" y="1555747"/>
            <a:ext cx="7025463" cy="307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Retornos de mercados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48" y="1524348"/>
            <a:ext cx="3306786" cy="1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1" y="1507522"/>
            <a:ext cx="3270421" cy="182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37" y="3473312"/>
            <a:ext cx="3675704" cy="15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Retornos de mercados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499287"/>
            <a:ext cx="3310200" cy="151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33" y="1499287"/>
            <a:ext cx="3228031" cy="151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3231701"/>
            <a:ext cx="3310199" cy="15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32" y="3231701"/>
            <a:ext cx="3228031" cy="15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2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8324" y="535823"/>
            <a:ext cx="798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Coefs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. de c</a:t>
            </a:r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orrelación de Pearson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6" y="1721709"/>
            <a:ext cx="8067675" cy="280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044" y="535823"/>
            <a:ext cx="813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Resultados conexión muestra completa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08125"/>
            <a:ext cx="82962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0659" y="3912973"/>
            <a:ext cx="86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Conexión total en nuestro sistema es de 56%, más alto que en estudios relacionados (Gamba-Santamaria et al., 2017a, 2017b; Zhang, 2017).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044" y="274213"/>
            <a:ext cx="6120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Resultados conexión muestra completa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2422" y="1389849"/>
            <a:ext cx="8732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Petróleo recibe más de lo que contribuye a la conexión global (posición neta de -18,6%).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resultado reta la postura convencional que trata precios de petróleo como exógenos en su relación con mercados financieros y justifica pruebas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causalidad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-direccionales.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China es receptor neto de volatilidad.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Pero tabla anterior solo muestra conectividad promedio para el periodo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muestral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lo muestran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Borio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(2016), Ordoñez-Callamand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al. (2017) y otros, relaciones entre mercados cambian en el tiempo, especialmente alrededor de reciente crisis financiera internacional.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044" y="535823"/>
            <a:ext cx="813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Dinámica de la conectividad total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75" y="1469802"/>
            <a:ext cx="3974885" cy="23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1892" y="4069492"/>
            <a:ext cx="7385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Valor mínimo: 41,7% en diciembre de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Valor máximo: 74,7% en noviembre de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Mayor salto: 59.0% en agosto de 2008 a 72.1% en octubre de 2008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9" y="535823"/>
            <a:ext cx="201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1F1A66"/>
                </a:solidFill>
                <a:latin typeface="Arial"/>
                <a:cs typeface="Arial"/>
              </a:rPr>
              <a:t>Disclaimer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90832" y="1985319"/>
            <a:ext cx="7912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Esta presentación, al igual que los comentarios y opiniones que en ella se presenten, son de responsabilidad exclusiva de su autor y no comprometen al Banco de la República ni a su Junta Directiva.</a:t>
            </a: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173358"/>
            <a:ext cx="631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Contribución a, recepción de y posición neta para el WTI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1" y="4212969"/>
            <a:ext cx="879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posición neta dominante del WTI en el periodo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muestral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es de receptor neto.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54" y="1474529"/>
            <a:ext cx="4393586" cy="263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7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173358"/>
            <a:ext cx="631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Contribución a, recepción de y posición neta para acciones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2" y="1448169"/>
            <a:ext cx="25908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76" y="1448170"/>
            <a:ext cx="2599037" cy="155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08" y="1453112"/>
            <a:ext cx="25908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3" y="3328086"/>
            <a:ext cx="2590800" cy="1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76" y="3298862"/>
            <a:ext cx="2616745" cy="15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08" y="3281314"/>
            <a:ext cx="2590800" cy="15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173358"/>
            <a:ext cx="631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Pruebas de causalidad de Granger dinámicas de petróleo a acciones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7" y="1481047"/>
            <a:ext cx="2607404" cy="160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08" y="1481047"/>
            <a:ext cx="2821588" cy="162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1481048"/>
            <a:ext cx="2430162" cy="160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7" y="3317738"/>
            <a:ext cx="2607404" cy="167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08" y="3345747"/>
            <a:ext cx="2821588" cy="15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3336894"/>
            <a:ext cx="243016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173358"/>
            <a:ext cx="631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Pruebas de causalidad de Granger dinámicas de acciones a petróleo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1" y="1475001"/>
            <a:ext cx="2805113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68" y="1475001"/>
            <a:ext cx="2896243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29" y="1475001"/>
            <a:ext cx="2803954" cy="165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4" y="3284436"/>
            <a:ext cx="2807750" cy="17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68" y="3284436"/>
            <a:ext cx="2896243" cy="17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29" y="3321565"/>
            <a:ext cx="2767514" cy="16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329877"/>
            <a:ext cx="631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Conclusiones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1" y="1451231"/>
            <a:ext cx="87609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Estudiamos relaciones dinámicas (conectividad y causalidad) entre retornos de mercados de petróleo y accionarios (6 países).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Contrario a muchos artículos en la literatura, no asumimos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exogeneidad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precios de petróleo.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Respecto a conectividad, mostramos que transmisión fluye principalmente de mercados accionarios globales hacia precios de petróleo.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conectividad varía de forma importante en el tiempo, siendo especialmente alta en momentos de estrés financiero.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Aunque la importancia de China en mercados financieros globales ha aumentado, sigue siendo receptor neto.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329877"/>
            <a:ext cx="631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Conclusiones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1" y="1451231"/>
            <a:ext cx="8760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Respecto a causalidad por pares, encontramos evidencia de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-direccionalidad y de alta variación en el tiempo.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mayor en momentos de estrés financiero y volatilidad en los mercados.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petróleo hacia acciones encontramos causalidad significativa en al menos un periodo para todos los países, excepto México.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acciones hacia petróleo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encontramos causalidad significativa en al menos un periodo para todos los países, excepto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India.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123931"/>
            <a:ext cx="631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Algunas implicaciones de nuestros resultados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9514" y="1655805"/>
            <a:ext cx="8608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interés para inversionistas, nuestros resultados muestran que las correlaciones entre petróleo y mercados accionarios cambian en el tiempo.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Así, las estrategias de diversificación de portafolio también deben ser cambiantes y considerar el estado del ciclo financiero.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Adicionalmente, los resultados de las pruebas de causalidad indican que los precios del petróleo deben considerarse endógenos a los acontecimientos en los mercados financieros.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Así, al pronosticar precios futuros del petróleo deben tenerse en cuenta las innovaciones en los mercados financieros.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1" y="123931"/>
            <a:ext cx="6318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Algunas implicaciones de nuestros resultados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9514" y="1655805"/>
            <a:ext cx="8608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Autoridades económicas en países que dependen del precio del petróleo deben considerar la fuerte interrelación entre los mercados accionarios y petroleros en el diseño de políticas para reducir los impactos negativos de choques en el precio del petróleo, especialmente en momentos de estrés financiero global.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9" y="535823"/>
            <a:ext cx="30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Introducción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1806" y="1474573"/>
            <a:ext cx="87073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precios petróleo / retornos accionarios ha ganado interés en círculos académicos y de política económica recientemente</a:t>
            </a:r>
            <a:r>
              <a:rPr 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Luego de reciente crisis financiera internacional se ha dado alta volatilidad de precios del petróleo y de retornos accionarios.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Estas altas volatilidades tienen importantes efectos sobre estabilidad macroeconómica, especialmente en países que son importantes productores y consumidores de petróleo y sus derivados.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inversionistas y autoridades económicas es clave entender las interrelaciones dinámicas entre precios de petróleo y mercados accionarios.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9" y="535823"/>
            <a:ext cx="30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Motivación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2970" y="1355605"/>
            <a:ext cx="89421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Falencia de mayoría de estudios: asumen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exogeneidad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precios del petróleo y prueban efectos de choques a estos sobre activos financieros.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Pero… trabajos sobre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financiarización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mercados de petróleo muestran que cambios en condiciones de mercados financieros afectan los mercados de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Turhan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2014: recientemente precios del petróleo han sido determinados no solo por oferta y demanda en mercados spot, sino también por preferencias y comportamiento de inversionistas.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Causalidad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-direccional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entre precios del petróleo y retornos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accionarios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 especialmente en momentos de estrés financiero (Lee et al., 2012;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Ding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et al., 2016; Zhang,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639" y="535823"/>
            <a:ext cx="309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Motivación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038" y="1474573"/>
            <a:ext cx="8715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Algunos estudios relacionados han encontrado causalidad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-direccional entre precios del petróleo y retornos en mercados accionarios, especialmente en momentos de estrés financiero (Lee et al., 2012;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Ding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2016; Zhang, 2017).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Qué hacemos y contribuciones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Estudiamos relación entre precios del petróleo y retornos de índices accionarios para 6 países importantes en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mdos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petroleros.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Contribuciones: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Exploramos relación dinámica entre precios de petróleo y retornos accionarios desde un punto de vista multivariado y medimos conectividad desde perspectiva global.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Estudiamos relaciones de causalidad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-direccional permitiendo cambios endógenos de éstas a lo largo del tiempo.</a:t>
            </a:r>
          </a:p>
        </p:txBody>
      </p:sp>
    </p:spTree>
    <p:extLst>
      <p:ext uri="{BB962C8B-B14F-4D97-AF65-F5344CB8AC3E}">
        <p14:creationId xmlns:p14="http://schemas.microsoft.com/office/powerpoint/2010/main" val="31482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¿Qué encontramos?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Choques a precios del petróleo no afectan mercados financieros tanto como se suele suponer, desde un punto de vista global.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efecto es fuerte solamente en momentos específicos de estrés financiero.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cambio, choques originados en mercados financieros globales sí tienen efectos importantes en precios del petróleo.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resultado da soporte a la hipótesis de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financiarización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mercados de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Conectividad entre mercados aumentó bastante durante la crisis financiera y después de ella ha permanecido en niveles superiores a los registrados antes de la misma.</a:t>
            </a:r>
          </a:p>
        </p:txBody>
      </p:sp>
    </p:spTree>
    <p:extLst>
      <p:ext uri="{BB962C8B-B14F-4D97-AF65-F5344CB8AC3E}">
        <p14:creationId xmlns:p14="http://schemas.microsoft.com/office/powerpoint/2010/main" val="2944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¿Qué encontramos?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Importancia de China en transmisión de choques en mercados financieros globales es aún pequeña, pero ha aumentado desde 2015.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relaciones de causalidad por pares presentan importante variación en el tiempo, siendo más intensas alrededor de episodios de estrés financiero.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Encontramos relaciones de causalidad de petróleo a acciones para todos los países, excepto México.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Encontramos relaciones de causalidad de acciones a petróleo para todos los países, salvo la India.</a:t>
            </a:r>
          </a:p>
        </p:txBody>
      </p:sp>
    </p:spTree>
    <p:extLst>
      <p:ext uri="{BB962C8B-B14F-4D97-AF65-F5344CB8AC3E}">
        <p14:creationId xmlns:p14="http://schemas.microsoft.com/office/powerpoint/2010/main" val="30119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38" y="535823"/>
            <a:ext cx="79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1F1A66"/>
                </a:solidFill>
                <a:latin typeface="Arial"/>
                <a:cs typeface="Arial"/>
              </a:rPr>
              <a:t>Metodología</a:t>
            </a:r>
            <a:endParaRPr lang="es-ES" sz="2800" b="1" dirty="0">
              <a:solidFill>
                <a:srgbClr val="1F1A66"/>
              </a:solidFill>
              <a:latin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044" y="1474573"/>
            <a:ext cx="8699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VAR(p):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   vector de retornos accionarios y petróleo.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errores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Primero computamos diferentes medidas de interconexión siguiendo a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Diebold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Yilmaz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(2012, 2014).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Estas medidas se basan en descomposiciones de varianza en contexto VAR.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Usamos descomposiciones generalizadas (Pesaran y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Shin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1998) para que resultados sean invariantes al ordenamiento de variables en modelo.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52" y="1357471"/>
            <a:ext cx="2245987" cy="63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5" y="2114812"/>
            <a:ext cx="3333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61" y="2446868"/>
            <a:ext cx="2196285" cy="3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5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1302</Words>
  <Application>Microsoft Office PowerPoint</Application>
  <PresentationFormat>Presentación en pantalla (16:9)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Gómez González José Eduardo</cp:lastModifiedBy>
  <cp:revision>45</cp:revision>
  <dcterms:created xsi:type="dcterms:W3CDTF">2017-09-05T21:36:24Z</dcterms:created>
  <dcterms:modified xsi:type="dcterms:W3CDTF">2017-09-28T18:58:53Z</dcterms:modified>
</cp:coreProperties>
</file>