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95" r:id="rId2"/>
    <p:sldId id="258" r:id="rId3"/>
    <p:sldId id="292" r:id="rId4"/>
    <p:sldId id="291" r:id="rId5"/>
    <p:sldId id="290" r:id="rId6"/>
    <p:sldId id="277" r:id="rId7"/>
    <p:sldId id="278" r:id="rId8"/>
    <p:sldId id="279" r:id="rId9"/>
    <p:sldId id="276" r:id="rId10"/>
    <p:sldId id="280" r:id="rId11"/>
    <p:sldId id="281" r:id="rId12"/>
    <p:sldId id="282" r:id="rId13"/>
    <p:sldId id="283" r:id="rId14"/>
    <p:sldId id="259" r:id="rId15"/>
    <p:sldId id="272" r:id="rId16"/>
    <p:sldId id="268" r:id="rId17"/>
    <p:sldId id="274" r:id="rId18"/>
    <p:sldId id="275" r:id="rId19"/>
    <p:sldId id="267" r:id="rId20"/>
    <p:sldId id="284" r:id="rId21"/>
    <p:sldId id="269" r:id="rId22"/>
    <p:sldId id="287" r:id="rId23"/>
    <p:sldId id="288" r:id="rId24"/>
    <p:sldId id="293" r:id="rId25"/>
    <p:sldId id="296" r:id="rId26"/>
    <p:sldId id="297" r:id="rId27"/>
    <p:sldId id="298" r:id="rId28"/>
    <p:sldId id="299" r:id="rId29"/>
    <p:sldId id="300" r:id="rId30"/>
    <p:sldId id="301" r:id="rId31"/>
    <p:sldId id="294" r:id="rId32"/>
  </p:sldIdLst>
  <p:sldSz cx="12171363" cy="6858000"/>
  <p:notesSz cx="6858000" cy="9144000"/>
  <p:defaultTextStyle>
    <a:defPPr>
      <a:defRPr lang="en-US"/>
    </a:defPPr>
    <a:lvl1pPr marL="0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54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908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861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815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770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724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678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631" algn="l" defTabSz="4789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04D21"/>
    <a:srgbClr val="225D2F"/>
    <a:srgbClr val="175828"/>
    <a:srgbClr val="008040"/>
    <a:srgbClr val="00808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51" autoAdjust="0"/>
    <p:restoredTop sz="99811" autoAdjust="0"/>
  </p:normalViewPr>
  <p:slideViewPr>
    <p:cSldViewPr snapToGrid="0" snapToObjects="1">
      <p:cViewPr varScale="1">
        <p:scale>
          <a:sx n="73" d="100"/>
          <a:sy n="73" d="100"/>
        </p:scale>
        <p:origin x="66" y="96"/>
      </p:cViewPr>
      <p:guideLst>
        <p:guide orient="horz" pos="2161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4" d="100"/>
        <a:sy n="21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8213D-A123-BF49-A521-0FC7E6D015F8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70F5A-C0E9-8A45-831D-1D5E0A019F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2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8954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57908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36861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915815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94770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73724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52678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31631" algn="l" defTabSz="478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721D-A1B0-4E30-B9C8-AB5BEB6E1FBD}" type="slidenum">
              <a:rPr lang="es-CO" smtClean="0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199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721D-A1B0-4E30-B9C8-AB5BEB6E1FBD}" type="slidenum">
              <a:rPr lang="es-CO" smtClean="0"/>
              <a:pPr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509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70F5A-C0E9-8A45-831D-1D5E0A019F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5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721D-A1B0-4E30-B9C8-AB5BEB6E1FBD}" type="slidenum">
              <a:rPr lang="es-CO" smtClean="0"/>
              <a:pPr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325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53" y="2130426"/>
            <a:ext cx="10345660" cy="1470026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706" y="3886200"/>
            <a:ext cx="851995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0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3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4239" y="274639"/>
            <a:ext cx="2738557" cy="5851526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70" y="274639"/>
            <a:ext cx="8012813" cy="5851526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0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453" y="4406903"/>
            <a:ext cx="1034566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453" y="2906715"/>
            <a:ext cx="1034566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9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8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6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69" y="1600202"/>
            <a:ext cx="5375687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111" y="1600202"/>
            <a:ext cx="5375687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567" y="1535113"/>
            <a:ext cx="537780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54" indent="0">
              <a:buNone/>
              <a:defRPr sz="2100" b="1"/>
            </a:lvl2pPr>
            <a:lvl3pPr marL="957908" indent="0">
              <a:buNone/>
              <a:defRPr sz="1900" b="1"/>
            </a:lvl3pPr>
            <a:lvl4pPr marL="1436861" indent="0">
              <a:buNone/>
              <a:defRPr sz="1700" b="1"/>
            </a:lvl4pPr>
            <a:lvl5pPr marL="1915815" indent="0">
              <a:buNone/>
              <a:defRPr sz="1700" b="1"/>
            </a:lvl5pPr>
            <a:lvl6pPr marL="2394770" indent="0">
              <a:buNone/>
              <a:defRPr sz="1700" b="1"/>
            </a:lvl6pPr>
            <a:lvl7pPr marL="2873724" indent="0">
              <a:buNone/>
              <a:defRPr sz="1700" b="1"/>
            </a:lvl7pPr>
            <a:lvl8pPr marL="3352678" indent="0">
              <a:buNone/>
              <a:defRPr sz="1700" b="1"/>
            </a:lvl8pPr>
            <a:lvl9pPr marL="3831631" indent="0">
              <a:buNone/>
              <a:defRPr sz="17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67" y="2174874"/>
            <a:ext cx="537780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884" y="1535113"/>
            <a:ext cx="5379912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54" indent="0">
              <a:buNone/>
              <a:defRPr sz="2100" b="1"/>
            </a:lvl2pPr>
            <a:lvl3pPr marL="957908" indent="0">
              <a:buNone/>
              <a:defRPr sz="1900" b="1"/>
            </a:lvl3pPr>
            <a:lvl4pPr marL="1436861" indent="0">
              <a:buNone/>
              <a:defRPr sz="1700" b="1"/>
            </a:lvl4pPr>
            <a:lvl5pPr marL="1915815" indent="0">
              <a:buNone/>
              <a:defRPr sz="1700" b="1"/>
            </a:lvl5pPr>
            <a:lvl6pPr marL="2394770" indent="0">
              <a:buNone/>
              <a:defRPr sz="1700" b="1"/>
            </a:lvl6pPr>
            <a:lvl7pPr marL="2873724" indent="0">
              <a:buNone/>
              <a:defRPr sz="1700" b="1"/>
            </a:lvl7pPr>
            <a:lvl8pPr marL="3352678" indent="0">
              <a:buNone/>
              <a:defRPr sz="1700" b="1"/>
            </a:lvl8pPr>
            <a:lvl9pPr marL="3831631" indent="0">
              <a:buNone/>
              <a:defRPr sz="17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884" y="2174874"/>
            <a:ext cx="5379912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4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8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69" y="273051"/>
            <a:ext cx="4004295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667" y="273050"/>
            <a:ext cx="6804130" cy="585311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569" y="1435102"/>
            <a:ext cx="400429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54" indent="0">
              <a:buNone/>
              <a:defRPr sz="1200"/>
            </a:lvl2pPr>
            <a:lvl3pPr marL="957908" indent="0">
              <a:buNone/>
              <a:defRPr sz="1100"/>
            </a:lvl3pPr>
            <a:lvl4pPr marL="1436861" indent="0">
              <a:buNone/>
              <a:defRPr sz="900"/>
            </a:lvl4pPr>
            <a:lvl5pPr marL="1915815" indent="0">
              <a:buNone/>
              <a:defRPr sz="900"/>
            </a:lvl5pPr>
            <a:lvl6pPr marL="2394770" indent="0">
              <a:buNone/>
              <a:defRPr sz="900"/>
            </a:lvl6pPr>
            <a:lvl7pPr marL="2873724" indent="0">
              <a:buNone/>
              <a:defRPr sz="900"/>
            </a:lvl7pPr>
            <a:lvl8pPr marL="3352678" indent="0">
              <a:buNone/>
              <a:defRPr sz="900"/>
            </a:lvl8pPr>
            <a:lvl9pPr marL="3831631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673" y="4800600"/>
            <a:ext cx="7302818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5673" y="612776"/>
            <a:ext cx="7302818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78954" indent="0">
              <a:buNone/>
              <a:defRPr sz="2900"/>
            </a:lvl2pPr>
            <a:lvl3pPr marL="957908" indent="0">
              <a:buNone/>
              <a:defRPr sz="2500"/>
            </a:lvl3pPr>
            <a:lvl4pPr marL="1436861" indent="0">
              <a:buNone/>
              <a:defRPr sz="2100"/>
            </a:lvl4pPr>
            <a:lvl5pPr marL="1915815" indent="0">
              <a:buNone/>
              <a:defRPr sz="2100"/>
            </a:lvl5pPr>
            <a:lvl6pPr marL="2394770" indent="0">
              <a:buNone/>
              <a:defRPr sz="2100"/>
            </a:lvl6pPr>
            <a:lvl7pPr marL="2873724" indent="0">
              <a:buNone/>
              <a:defRPr sz="2100"/>
            </a:lvl7pPr>
            <a:lvl8pPr marL="3352678" indent="0">
              <a:buNone/>
              <a:defRPr sz="2100"/>
            </a:lvl8pPr>
            <a:lvl9pPr marL="3831631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5673" y="5367339"/>
            <a:ext cx="7302818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54" indent="0">
              <a:buNone/>
              <a:defRPr sz="1200"/>
            </a:lvl2pPr>
            <a:lvl3pPr marL="957908" indent="0">
              <a:buNone/>
              <a:defRPr sz="1100"/>
            </a:lvl3pPr>
            <a:lvl4pPr marL="1436861" indent="0">
              <a:buNone/>
              <a:defRPr sz="900"/>
            </a:lvl4pPr>
            <a:lvl5pPr marL="1915815" indent="0">
              <a:buNone/>
              <a:defRPr sz="900"/>
            </a:lvl5pPr>
            <a:lvl6pPr marL="2394770" indent="0">
              <a:buNone/>
              <a:defRPr sz="900"/>
            </a:lvl6pPr>
            <a:lvl7pPr marL="2873724" indent="0">
              <a:buNone/>
              <a:defRPr sz="900"/>
            </a:lvl7pPr>
            <a:lvl8pPr marL="3352678" indent="0">
              <a:buNone/>
              <a:defRPr sz="900"/>
            </a:lvl8pPr>
            <a:lvl9pPr marL="3831631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0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569" y="274638"/>
            <a:ext cx="10954227" cy="1143000"/>
          </a:xfrm>
          <a:prstGeom prst="rect">
            <a:avLst/>
          </a:prstGeom>
        </p:spPr>
        <p:txBody>
          <a:bodyPr vert="horz" lIns="95791" tIns="47895" rIns="95791" bIns="47895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569" y="1600202"/>
            <a:ext cx="10954227" cy="4525963"/>
          </a:xfrm>
          <a:prstGeom prst="rect">
            <a:avLst/>
          </a:prstGeom>
        </p:spPr>
        <p:txBody>
          <a:bodyPr vert="horz" lIns="95791" tIns="47895" rIns="95791" bIns="47895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568" y="6356352"/>
            <a:ext cx="2839985" cy="365125"/>
          </a:xfrm>
          <a:prstGeom prst="rect">
            <a:avLst/>
          </a:prstGeom>
        </p:spPr>
        <p:txBody>
          <a:bodyPr vert="horz" lIns="95791" tIns="47895" rIns="95791" bIns="478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10556-C840-984C-B7EE-6FF5790EDAAD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8550" y="6356352"/>
            <a:ext cx="3854265" cy="365125"/>
          </a:xfrm>
          <a:prstGeom prst="rect">
            <a:avLst/>
          </a:prstGeom>
        </p:spPr>
        <p:txBody>
          <a:bodyPr vert="horz" lIns="95791" tIns="47895" rIns="95791" bIns="478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2810" y="6356352"/>
            <a:ext cx="2839985" cy="365125"/>
          </a:xfrm>
          <a:prstGeom prst="rect">
            <a:avLst/>
          </a:prstGeom>
        </p:spPr>
        <p:txBody>
          <a:bodyPr vert="horz" lIns="95791" tIns="47895" rIns="95791" bIns="478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52A64-0EC7-004B-A115-AB17702998E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0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8954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216" indent="-359216" algn="l" defTabSz="478954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8300" indent="-299346" algn="l" defTabSz="478954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385" indent="-239476" algn="l" defTabSz="47895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339" indent="-239476" algn="l" defTabSz="47895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293" indent="-239476" algn="l" defTabSz="478954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246" indent="-239476" algn="l" defTabSz="47895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00" indent="-239476" algn="l" defTabSz="47895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155" indent="-239476" algn="l" defTabSz="47895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09" indent="-239476" algn="l" defTabSz="47895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54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08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61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15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770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24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678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631" algn="l" defTabSz="4789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cp.gov.co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straduria.gov.co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cp.gov.co" TargetMode="Externa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9753" y="3797300"/>
            <a:ext cx="626896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s-CO" sz="2400" b="1" dirty="0" smtClean="0">
              <a:solidFill>
                <a:srgbClr val="222A35"/>
              </a:solidFill>
              <a:latin typeface="Candara"/>
              <a:cs typeface="Candara"/>
            </a:endParaRPr>
          </a:p>
          <a:p>
            <a:pPr>
              <a:spcBef>
                <a:spcPts val="0"/>
              </a:spcBef>
            </a:pPr>
            <a:r>
              <a:rPr lang="es-CO" sz="2400" b="1" dirty="0">
                <a:solidFill>
                  <a:schemeClr val="tx1"/>
                </a:solidFill>
                <a:latin typeface="Candara"/>
                <a:cs typeface="Candara"/>
              </a:rPr>
              <a:t>Teniente Coronel </a:t>
            </a:r>
            <a:r>
              <a:rPr lang="es-CO" sz="2400" dirty="0" smtClean="0">
                <a:solidFill>
                  <a:schemeClr val="tx1"/>
                </a:solidFill>
                <a:latin typeface="Candara"/>
                <a:cs typeface="Candara"/>
              </a:rPr>
              <a:t>FREDY BAUTISTA GARCIA </a:t>
            </a:r>
            <a:endParaRPr lang="es-CO" sz="2400" dirty="0">
              <a:solidFill>
                <a:schemeClr val="tx1"/>
              </a:solidFill>
              <a:latin typeface="Candara"/>
              <a:cs typeface="Candara"/>
            </a:endParaRPr>
          </a:p>
          <a:p>
            <a:pPr>
              <a:spcBef>
                <a:spcPts val="0"/>
              </a:spcBef>
            </a:pPr>
            <a:r>
              <a:rPr lang="es-CO" sz="2400" b="1" dirty="0" smtClean="0">
                <a:solidFill>
                  <a:srgbClr val="000000"/>
                </a:solidFill>
                <a:latin typeface="Candara"/>
                <a:cs typeface="Candara"/>
              </a:rPr>
              <a:t>CENTRO CIBERNÉTICO POLICIAL </a:t>
            </a:r>
            <a:endParaRPr lang="es-CO" sz="2400" b="1" dirty="0">
              <a:solidFill>
                <a:srgbClr val="000000"/>
              </a:solidFill>
              <a:latin typeface="Candara"/>
              <a:cs typeface="Candara"/>
            </a:endParaRPr>
          </a:p>
          <a:p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239753" y="795082"/>
            <a:ext cx="9144000" cy="2308324"/>
          </a:xfrm>
          <a:prstGeom prst="rect">
            <a:avLst/>
          </a:prstGeom>
          <a:solidFill>
            <a:srgbClr val="175828"/>
          </a:solidFill>
        </p:spPr>
        <p:txBody>
          <a:bodyPr wrap="square" anchor="t">
            <a:spAutoFit/>
          </a:bodyPr>
          <a:lstStyle/>
          <a:p>
            <a:pPr algn="ctr"/>
            <a:endParaRPr lang="en-US" sz="36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36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36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36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01" y="749300"/>
            <a:ext cx="2401665" cy="241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1444" y="4179492"/>
            <a:ext cx="742057" cy="603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3501" y="4013796"/>
            <a:ext cx="25018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  <a:latin typeface="Candara"/>
                <a:cs typeface="Candara"/>
              </a:rPr>
              <a:t>@</a:t>
            </a:r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</a:rPr>
              <a:t>caivirtual</a:t>
            </a:r>
          </a:p>
          <a:p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</a:rPr>
              <a:t>@fredy_secure</a:t>
            </a:r>
            <a:endParaRPr lang="en-US" sz="2400" dirty="0">
              <a:solidFill>
                <a:srgbClr val="222A35"/>
              </a:solidFill>
              <a:latin typeface="Candara"/>
              <a:cs typeface="Candara"/>
            </a:endParaRPr>
          </a:p>
          <a:p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  <a:hlinkClick r:id="rId6"/>
              </a:rPr>
              <a:t>www.ccp.gov.co</a:t>
            </a:r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</a:rPr>
              <a:t>   </a:t>
            </a:r>
            <a:endParaRPr lang="en-US" sz="2400" dirty="0">
              <a:solidFill>
                <a:srgbClr val="222A35"/>
              </a:solidFill>
              <a:latin typeface="Candara"/>
              <a:cs typeface="Canda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8379" y="5810744"/>
            <a:ext cx="4330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lvl="1"/>
            <a:r>
              <a:rPr lang="es-CO" sz="2400" b="1" dirty="0" smtClean="0">
                <a:latin typeface="Candara"/>
                <a:cs typeface="Candara"/>
              </a:rPr>
              <a:t>Bogotá DC, Octubre de 2016</a:t>
            </a:r>
            <a:endParaRPr lang="es-CO" sz="2400" b="1" dirty="0">
              <a:latin typeface="Candara"/>
              <a:cs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753" y="134907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3600" dirty="0" smtClean="0">
                <a:solidFill>
                  <a:srgbClr val="FFFFFF"/>
                </a:solidFill>
                <a:latin typeface="Candara"/>
                <a:cs typeface="Candara"/>
              </a:rPr>
              <a:t>Capacidades para enfrentar </a:t>
            </a:r>
          </a:p>
          <a:p>
            <a:pPr lvl="0" algn="ctr"/>
            <a:r>
              <a:rPr lang="es-CO" sz="3600" dirty="0" smtClean="0">
                <a:solidFill>
                  <a:srgbClr val="FFFFFF"/>
                </a:solidFill>
                <a:latin typeface="Candara"/>
                <a:cs typeface="Candara"/>
              </a:rPr>
              <a:t>la Cibercriminalidad </a:t>
            </a:r>
            <a:endParaRPr lang="es-CO" sz="36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3182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55137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2. Ataques sofisticados de Malware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4"/>
          <p:cNvPicPr>
            <a:picLocks noChangeAspect="1"/>
          </p:cNvPicPr>
          <p:nvPr/>
        </p:nvPicPr>
        <p:blipFill rotWithShape="1">
          <a:blip r:embed="rId3"/>
          <a:srcRect t="8233"/>
          <a:stretch/>
        </p:blipFill>
        <p:spPr>
          <a:xfrm>
            <a:off x="4044497" y="1646390"/>
            <a:ext cx="8006313" cy="46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55137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2. Ataques sofisticados de Malware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1" descr="Captura de pantalla 2016-07-11 a las 7.30.47 a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57" y="1642862"/>
            <a:ext cx="3777819" cy="4729568"/>
          </a:xfrm>
          <a:prstGeom prst="rect">
            <a:avLst/>
          </a:prstGeom>
        </p:spPr>
      </p:pic>
      <p:pic>
        <p:nvPicPr>
          <p:cNvPr id="10" name="Imagen 2" descr="Captura de pantalla 2016-07-11 a las 7.31.34 a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76" y="1737022"/>
            <a:ext cx="3490937" cy="440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55137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2. Ataques sofisticados de Malware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3" descr="Captura de pantalla 2016-07-11 a las 7.33.15 a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4775" r="20022"/>
          <a:stretch/>
        </p:blipFill>
        <p:spPr>
          <a:xfrm>
            <a:off x="4354210" y="1350891"/>
            <a:ext cx="3433370" cy="4597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945" y="1350891"/>
            <a:ext cx="3777664" cy="37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55137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2. Ataques sofisticados de Malware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134" y="1445462"/>
            <a:ext cx="3805529" cy="305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705" y="1445462"/>
            <a:ext cx="3475727" cy="45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32716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3. Mercados Ilegales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400539"/>
            <a:ext cx="6739122" cy="4814763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99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32716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3. Mercados Ilegales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352752" y="1923354"/>
            <a:ext cx="7445548" cy="4147245"/>
            <a:chOff x="4352752" y="1923354"/>
            <a:chExt cx="7445548" cy="4147245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2752" y="1923354"/>
              <a:ext cx="7445548" cy="4147245"/>
            </a:xfrm>
            <a:prstGeom prst="rect">
              <a:avLst/>
            </a:prstGeom>
            <a:solidFill>
              <a:srgbClr val="FFFFFF"/>
            </a:solidFill>
            <a:ln w="6350" algn="in">
              <a:noFill/>
              <a:miter lim="800000"/>
              <a:headEnd/>
              <a:tailEnd/>
            </a:ln>
            <a:effectLst/>
          </p:spPr>
        </p:pic>
        <p:pic>
          <p:nvPicPr>
            <p:cNvPr id="9" name="36 Imagen"/>
            <p:cNvPicPr/>
            <p:nvPr/>
          </p:nvPicPr>
          <p:blipFill>
            <a:blip r:embed="rId5"/>
            <a:srcRect r="63794"/>
            <a:stretch>
              <a:fillRect/>
            </a:stretch>
          </p:blipFill>
          <p:spPr bwMode="auto">
            <a:xfrm>
              <a:off x="7124700" y="2546211"/>
              <a:ext cx="4635500" cy="3498990"/>
            </a:xfrm>
            <a:prstGeom prst="rect">
              <a:avLst/>
            </a:prstGeom>
            <a:ln w="635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" name="Rectangle 3"/>
          <p:cNvSpPr/>
          <p:nvPr/>
        </p:nvSpPr>
        <p:spPr>
          <a:xfrm>
            <a:off x="8831193" y="1354826"/>
            <a:ext cx="2929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2000" dirty="0" smtClean="0">
                <a:solidFill>
                  <a:srgbClr val="262626"/>
                </a:solidFill>
                <a:latin typeface="Candara"/>
                <a:cs typeface="Candara"/>
              </a:rPr>
              <a:t>Agora, Pandora, SilkRoad </a:t>
            </a:r>
            <a:endParaRPr lang="en-US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360050"/>
            <a:ext cx="6961391" cy="5221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4500" y="1096491"/>
            <a:ext cx="2997200" cy="4910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81378" y="459608"/>
            <a:ext cx="32716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3. Mercados Ilegales</a:t>
            </a:r>
            <a:endParaRPr lang="en-US" sz="2800" dirty="0">
              <a:solidFill>
                <a:srgbClr val="26262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3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3281337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4. Internet Profunda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338" y="1350891"/>
            <a:ext cx="5590192" cy="50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3281337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4. Internet Profunda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81378" y="1684240"/>
            <a:ext cx="73661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ndara"/>
                <a:cs typeface="Candara"/>
              </a:rPr>
              <a:t>No existe concenso en la regulación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Anonimato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Oferta ilegal de bienes y servicios 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Transacciones fraudulentas 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TOR y otros programas de navegación profunda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Generalmente asociado a transacciones fraudulentas  </a:t>
            </a:r>
            <a:endParaRPr lang="es-ES" sz="2400" dirty="0">
              <a:latin typeface="Candara"/>
              <a:cs typeface="Candara"/>
            </a:endParaRPr>
          </a:p>
          <a:p>
            <a:endParaRPr lang="en-US" sz="2400" dirty="0" smtClean="0">
              <a:latin typeface="Candara"/>
              <a:cs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9629" y="5844817"/>
            <a:ext cx="1096770" cy="404502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000" dirty="0" err="1" smtClean="0">
                <a:solidFill>
                  <a:srgbClr val="262626"/>
                </a:solidFill>
              </a:rPr>
              <a:t>DarkNet</a:t>
            </a:r>
            <a:endParaRPr lang="en-US" sz="20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3" descr="Sin%20t%c3%adtulo%20-%20copia%20%283%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5"/>
          <a:stretch/>
        </p:blipFill>
        <p:spPr>
          <a:xfrm>
            <a:off x="6823995" y="1553172"/>
            <a:ext cx="992134" cy="7247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 err="1" smtClean="0">
                <a:solidFill>
                  <a:srgbClr val="FFFFFF"/>
                </a:solidFill>
                <a:latin typeface="Candara"/>
                <a:cs typeface="Candara"/>
              </a:rPr>
              <a:t>Crimen</a:t>
            </a:r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Candara"/>
                <a:cs typeface="Candara"/>
              </a:rPr>
              <a:t>Organizado</a:t>
            </a:r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 2.0 </a:t>
            </a:r>
            <a:endParaRPr lang="en-US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</a:t>
            </a:r>
            <a:r>
              <a:rPr lang="en-US" sz="2800" dirty="0" err="1" smtClean="0">
                <a:solidFill>
                  <a:srgbClr val="262626"/>
                </a:solidFill>
              </a:rPr>
              <a:t>Estructuras</a:t>
            </a:r>
            <a:r>
              <a:rPr lang="en-US" sz="2800" dirty="0" smtClean="0">
                <a:solidFill>
                  <a:srgbClr val="262626"/>
                </a:solidFill>
              </a:rPr>
              <a:t> </a:t>
            </a:r>
            <a:r>
              <a:rPr lang="en-US" sz="2800" dirty="0" err="1" smtClean="0">
                <a:solidFill>
                  <a:srgbClr val="262626"/>
                </a:solidFill>
              </a:rPr>
              <a:t>Criminales</a:t>
            </a:r>
            <a:r>
              <a:rPr lang="en-US" sz="2800" dirty="0" smtClean="0">
                <a:solidFill>
                  <a:srgbClr val="262626"/>
                </a:solidFill>
              </a:rPr>
              <a:t> del Cibercrimen 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84" descr="Sin%20t%c3%adtulo%20-%20copia%20%284%2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9"/>
          <a:stretch/>
        </p:blipFill>
        <p:spPr>
          <a:xfrm>
            <a:off x="10970618" y="5688382"/>
            <a:ext cx="1200745" cy="870337"/>
          </a:xfrm>
          <a:prstGeom prst="rect">
            <a:avLst/>
          </a:prstGeom>
        </p:spPr>
      </p:pic>
      <p:pic>
        <p:nvPicPr>
          <p:cNvPr id="18" name="Picture 104" descr="77%20-%20copia%20%284%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37" y="3612647"/>
            <a:ext cx="769163" cy="569017"/>
          </a:xfrm>
          <a:prstGeom prst="rect">
            <a:avLst/>
          </a:prstGeom>
        </p:spPr>
      </p:pic>
      <p:pic>
        <p:nvPicPr>
          <p:cNvPr id="20" name="Picture 26" descr="Captura de pantalla 2013-09-05 a la(s) 17.37.3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870" t="1493" r="249736" b="88256"/>
          <a:stretch/>
        </p:blipFill>
        <p:spPr>
          <a:xfrm>
            <a:off x="8513287" y="1517616"/>
            <a:ext cx="367475" cy="362498"/>
          </a:xfrm>
          <a:prstGeom prst="rect">
            <a:avLst/>
          </a:prstGeom>
        </p:spPr>
      </p:pic>
      <p:sp>
        <p:nvSpPr>
          <p:cNvPr id="24" name="Right Brace 73"/>
          <p:cNvSpPr/>
          <p:nvPr/>
        </p:nvSpPr>
        <p:spPr>
          <a:xfrm>
            <a:off x="6955616" y="1840498"/>
            <a:ext cx="138212" cy="577722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>
              <a:latin typeface="Candara"/>
              <a:cs typeface="Candara"/>
            </a:endParaRPr>
          </a:p>
        </p:txBody>
      </p:sp>
      <p:sp>
        <p:nvSpPr>
          <p:cNvPr id="25" name="TextBox 74"/>
          <p:cNvSpPr txBox="1"/>
          <p:nvPr/>
        </p:nvSpPr>
        <p:spPr>
          <a:xfrm>
            <a:off x="5257560" y="1915567"/>
            <a:ext cx="1697876" cy="46165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s-CO" sz="1200" dirty="0">
                <a:latin typeface="Candara"/>
                <a:cs typeface="Candara"/>
              </a:rPr>
              <a:t>Capacidad económica </a:t>
            </a:r>
          </a:p>
          <a:p>
            <a:r>
              <a:rPr lang="es-CO" sz="1200" dirty="0">
                <a:latin typeface="Candara"/>
                <a:cs typeface="Candara"/>
              </a:rPr>
              <a:t>Enlaces internacionales </a:t>
            </a:r>
          </a:p>
        </p:txBody>
      </p:sp>
      <p:sp>
        <p:nvSpPr>
          <p:cNvPr id="26" name="Right Brace 76"/>
          <p:cNvSpPr/>
          <p:nvPr/>
        </p:nvSpPr>
        <p:spPr>
          <a:xfrm>
            <a:off x="5962203" y="2813855"/>
            <a:ext cx="138212" cy="577722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>
              <a:latin typeface="Candara"/>
              <a:cs typeface="Candara"/>
            </a:endParaRPr>
          </a:p>
        </p:txBody>
      </p:sp>
      <p:sp>
        <p:nvSpPr>
          <p:cNvPr id="27" name="TextBox 77"/>
          <p:cNvSpPr txBox="1"/>
          <p:nvPr/>
        </p:nvSpPr>
        <p:spPr>
          <a:xfrm>
            <a:off x="4068936" y="2780902"/>
            <a:ext cx="1898513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s-CO" sz="1200" dirty="0">
                <a:latin typeface="Candara"/>
                <a:cs typeface="Candara"/>
              </a:rPr>
              <a:t>Desarrollador</a:t>
            </a:r>
          </a:p>
          <a:p>
            <a:r>
              <a:rPr lang="es-CO" sz="1200" dirty="0">
                <a:latin typeface="Candara"/>
                <a:cs typeface="Candara"/>
              </a:rPr>
              <a:t>Mercenario informático</a:t>
            </a:r>
          </a:p>
          <a:p>
            <a:endParaRPr lang="es-CO" sz="1200" dirty="0">
              <a:latin typeface="Candara"/>
              <a:cs typeface="Candara"/>
            </a:endParaRPr>
          </a:p>
        </p:txBody>
      </p:sp>
      <p:sp>
        <p:nvSpPr>
          <p:cNvPr id="28" name="Right Brace 79"/>
          <p:cNvSpPr/>
          <p:nvPr/>
        </p:nvSpPr>
        <p:spPr>
          <a:xfrm flipH="1">
            <a:off x="9740511" y="3419219"/>
            <a:ext cx="168059" cy="659458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 dirty="0">
              <a:latin typeface="Candara"/>
              <a:cs typeface="Candara"/>
            </a:endParaRPr>
          </a:p>
        </p:txBody>
      </p:sp>
      <p:sp>
        <p:nvSpPr>
          <p:cNvPr id="29" name="TextBox 81"/>
          <p:cNvSpPr txBox="1"/>
          <p:nvPr/>
        </p:nvSpPr>
        <p:spPr>
          <a:xfrm>
            <a:off x="9895358" y="3350571"/>
            <a:ext cx="1692886" cy="76943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s-CO" sz="1100" dirty="0">
                <a:latin typeface="Candara"/>
                <a:cs typeface="Candara"/>
              </a:rPr>
              <a:t>Tráficante de datos</a:t>
            </a:r>
          </a:p>
          <a:p>
            <a:r>
              <a:rPr lang="es-CO" sz="1100" dirty="0">
                <a:latin typeface="Candara"/>
                <a:cs typeface="Candara"/>
              </a:rPr>
              <a:t>Enlace con captadores</a:t>
            </a:r>
          </a:p>
          <a:p>
            <a:r>
              <a:rPr lang="es-CO" sz="1100" dirty="0">
                <a:latin typeface="Candara"/>
                <a:cs typeface="Candara"/>
              </a:rPr>
              <a:t>Define los objetivos</a:t>
            </a:r>
          </a:p>
          <a:p>
            <a:r>
              <a:rPr lang="es-CO" sz="1100" dirty="0">
                <a:latin typeface="Candara"/>
                <a:cs typeface="Candara"/>
              </a:rPr>
              <a:t>Enlace lavadores </a:t>
            </a:r>
          </a:p>
        </p:txBody>
      </p:sp>
      <p:pic>
        <p:nvPicPr>
          <p:cNvPr id="30" name="Picture 82" descr="Sin%20t%c3%adtulo%20-%20copia%20%282%29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55"/>
          <a:stretch/>
        </p:blipFill>
        <p:spPr>
          <a:xfrm>
            <a:off x="6400162" y="2780903"/>
            <a:ext cx="725912" cy="553988"/>
          </a:xfrm>
          <a:prstGeom prst="rect">
            <a:avLst/>
          </a:prstGeom>
        </p:spPr>
      </p:pic>
      <p:sp>
        <p:nvSpPr>
          <p:cNvPr id="33" name="Right Brace 105"/>
          <p:cNvSpPr/>
          <p:nvPr/>
        </p:nvSpPr>
        <p:spPr>
          <a:xfrm>
            <a:off x="5921398" y="3581648"/>
            <a:ext cx="138212" cy="577722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>
              <a:latin typeface="Candara"/>
              <a:cs typeface="Candara"/>
            </a:endParaRPr>
          </a:p>
        </p:txBody>
      </p:sp>
      <p:sp>
        <p:nvSpPr>
          <p:cNvPr id="34" name="TextBox 106"/>
          <p:cNvSpPr txBox="1"/>
          <p:nvPr/>
        </p:nvSpPr>
        <p:spPr>
          <a:xfrm>
            <a:off x="4121954" y="3598368"/>
            <a:ext cx="1782285" cy="646321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pPr algn="r"/>
            <a:r>
              <a:rPr lang="es-CO" sz="1200" dirty="0">
                <a:latin typeface="Candara"/>
                <a:cs typeface="Candara"/>
              </a:rPr>
              <a:t>Lanzan ataques phishing</a:t>
            </a:r>
          </a:p>
          <a:p>
            <a:pPr algn="r"/>
            <a:r>
              <a:rPr lang="es-CO" sz="1200" dirty="0">
                <a:latin typeface="Candara"/>
                <a:cs typeface="Candara"/>
              </a:rPr>
              <a:t>Instalan malware</a:t>
            </a:r>
          </a:p>
          <a:p>
            <a:pPr algn="r"/>
            <a:r>
              <a:rPr lang="es-CO" sz="1200" dirty="0">
                <a:latin typeface="Candara"/>
                <a:cs typeface="Candara"/>
              </a:rPr>
              <a:t>Accesos remotos </a:t>
            </a:r>
          </a:p>
        </p:txBody>
      </p:sp>
      <p:sp>
        <p:nvSpPr>
          <p:cNvPr id="37" name="Right Brace 118"/>
          <p:cNvSpPr/>
          <p:nvPr/>
        </p:nvSpPr>
        <p:spPr>
          <a:xfrm flipH="1">
            <a:off x="10347556" y="4337274"/>
            <a:ext cx="102566" cy="685940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>
              <a:latin typeface="Candara"/>
              <a:cs typeface="Candara"/>
            </a:endParaRPr>
          </a:p>
        </p:txBody>
      </p:sp>
      <p:sp>
        <p:nvSpPr>
          <p:cNvPr id="38" name="TextBox 119"/>
          <p:cNvSpPr txBox="1"/>
          <p:nvPr/>
        </p:nvSpPr>
        <p:spPr>
          <a:xfrm>
            <a:off x="10480349" y="4332402"/>
            <a:ext cx="1692886" cy="76943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s-CO" sz="1100" dirty="0">
                <a:latin typeface="Candara"/>
                <a:cs typeface="Candara"/>
              </a:rPr>
              <a:t>Enlace con reclutadores</a:t>
            </a:r>
          </a:p>
          <a:p>
            <a:r>
              <a:rPr lang="es-CO" sz="1100" dirty="0">
                <a:latin typeface="Candara"/>
                <a:cs typeface="Candara"/>
              </a:rPr>
              <a:t>Busca perfiles </a:t>
            </a:r>
          </a:p>
          <a:p>
            <a:r>
              <a:rPr lang="es-CO" sz="1100" dirty="0">
                <a:latin typeface="Candara"/>
                <a:cs typeface="Candara"/>
              </a:rPr>
              <a:t>Confianza segundo nivel</a:t>
            </a:r>
          </a:p>
          <a:p>
            <a:r>
              <a:rPr lang="es-CO" sz="1100" dirty="0">
                <a:latin typeface="Candara"/>
                <a:cs typeface="Candara"/>
              </a:rPr>
              <a:t>Comprueba ganancias  </a:t>
            </a:r>
          </a:p>
        </p:txBody>
      </p:sp>
      <p:sp>
        <p:nvSpPr>
          <p:cNvPr id="39" name="TextBox 123"/>
          <p:cNvSpPr txBox="1"/>
          <p:nvPr/>
        </p:nvSpPr>
        <p:spPr>
          <a:xfrm>
            <a:off x="11281076" y="2920807"/>
            <a:ext cx="928686" cy="46165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s-CO" sz="1200" dirty="0">
                <a:latin typeface="Candara"/>
                <a:cs typeface="Candara"/>
              </a:rPr>
              <a:t>Blanqueo</a:t>
            </a:r>
          </a:p>
          <a:p>
            <a:r>
              <a:rPr lang="es-CO" sz="1200" dirty="0">
                <a:latin typeface="Candara"/>
                <a:cs typeface="Candara"/>
              </a:rPr>
              <a:t>Inversiones  </a:t>
            </a:r>
          </a:p>
        </p:txBody>
      </p:sp>
      <p:pic>
        <p:nvPicPr>
          <p:cNvPr id="41" name="Picture 144"/>
          <p:cNvPicPr>
            <a:picLocks noChangeAspect="1"/>
          </p:cNvPicPr>
          <p:nvPr/>
        </p:nvPicPr>
        <p:blipFill rotWithShape="1">
          <a:blip r:embed="rId8"/>
          <a:srcRect l="20348" t="3087" r="62455" b="61180"/>
          <a:stretch/>
        </p:blipFill>
        <p:spPr>
          <a:xfrm>
            <a:off x="8961058" y="2147257"/>
            <a:ext cx="612053" cy="633646"/>
          </a:xfrm>
          <a:prstGeom prst="rect">
            <a:avLst/>
          </a:prstGeom>
        </p:spPr>
      </p:pic>
      <p:pic>
        <p:nvPicPr>
          <p:cNvPr id="42" name="Picture 146" descr="aaa%20-%20copia%20%283%29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4522" r="22607" b="31689"/>
          <a:stretch/>
        </p:blipFill>
        <p:spPr>
          <a:xfrm>
            <a:off x="4597400" y="5017052"/>
            <a:ext cx="327070" cy="338099"/>
          </a:xfrm>
          <a:prstGeom prst="rect">
            <a:avLst/>
          </a:prstGeom>
        </p:spPr>
      </p:pic>
      <p:pic>
        <p:nvPicPr>
          <p:cNvPr id="43" name="Picture 153"/>
          <p:cNvPicPr>
            <a:picLocks noChangeAspect="1"/>
          </p:cNvPicPr>
          <p:nvPr/>
        </p:nvPicPr>
        <p:blipFill rotWithShape="1">
          <a:blip r:embed="rId8"/>
          <a:srcRect l="41254" t="3087" r="40039" b="61180"/>
          <a:stretch/>
        </p:blipFill>
        <p:spPr>
          <a:xfrm>
            <a:off x="5709447" y="4481184"/>
            <a:ext cx="505512" cy="529900"/>
          </a:xfrm>
          <a:prstGeom prst="rect">
            <a:avLst/>
          </a:prstGeom>
        </p:spPr>
      </p:pic>
      <p:pic>
        <p:nvPicPr>
          <p:cNvPr id="44" name="Picture 157" descr="aaa%20-%20copia%20%283%29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4522" r="22607" b="31689"/>
          <a:stretch/>
        </p:blipFill>
        <p:spPr>
          <a:xfrm>
            <a:off x="4272681" y="5023214"/>
            <a:ext cx="324719" cy="338099"/>
          </a:xfrm>
          <a:prstGeom prst="rect">
            <a:avLst/>
          </a:prstGeom>
        </p:spPr>
      </p:pic>
      <p:sp>
        <p:nvSpPr>
          <p:cNvPr id="45" name="TextBox 160"/>
          <p:cNvSpPr txBox="1"/>
          <p:nvPr/>
        </p:nvSpPr>
        <p:spPr>
          <a:xfrm>
            <a:off x="10861743" y="5353989"/>
            <a:ext cx="1478176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s-CO" sz="1200" dirty="0">
                <a:latin typeface="Candara"/>
                <a:cs typeface="Candara"/>
              </a:rPr>
              <a:t>Insider – “banco” </a:t>
            </a:r>
            <a:endParaRPr lang="es-CO" sz="1200" dirty="0" smtClean="0">
              <a:latin typeface="Candara"/>
              <a:cs typeface="Candara"/>
            </a:endParaRPr>
          </a:p>
          <a:p>
            <a:r>
              <a:rPr lang="es-CO" sz="1200" dirty="0" smtClean="0">
                <a:latin typeface="Candara"/>
                <a:cs typeface="Candara"/>
              </a:rPr>
              <a:t>(</a:t>
            </a:r>
            <a:r>
              <a:rPr lang="es-CO" sz="1200" dirty="0">
                <a:latin typeface="Candara"/>
                <a:cs typeface="Candara"/>
              </a:rPr>
              <a:t>Filtro de datos ) </a:t>
            </a:r>
          </a:p>
        </p:txBody>
      </p:sp>
      <p:sp>
        <p:nvSpPr>
          <p:cNvPr id="46" name="Right Brace 161"/>
          <p:cNvSpPr/>
          <p:nvPr/>
        </p:nvSpPr>
        <p:spPr>
          <a:xfrm flipH="1">
            <a:off x="10811162" y="5272894"/>
            <a:ext cx="96736" cy="498865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>
              <a:latin typeface="Candara"/>
              <a:cs typeface="Candara"/>
            </a:endParaRPr>
          </a:p>
        </p:txBody>
      </p:sp>
      <p:sp>
        <p:nvSpPr>
          <p:cNvPr id="47" name="Right Brace 162"/>
          <p:cNvSpPr/>
          <p:nvPr/>
        </p:nvSpPr>
        <p:spPr>
          <a:xfrm flipH="1">
            <a:off x="9660427" y="2337551"/>
            <a:ext cx="112823" cy="577722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 dirty="0">
              <a:latin typeface="Candara"/>
              <a:cs typeface="Candara"/>
            </a:endParaRPr>
          </a:p>
        </p:txBody>
      </p:sp>
      <p:sp>
        <p:nvSpPr>
          <p:cNvPr id="48" name="TextBox 163"/>
          <p:cNvSpPr txBox="1"/>
          <p:nvPr/>
        </p:nvSpPr>
        <p:spPr>
          <a:xfrm>
            <a:off x="9687343" y="2337551"/>
            <a:ext cx="2097548" cy="600154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s-CO" sz="1100" dirty="0">
                <a:latin typeface="Candara"/>
                <a:cs typeface="Candara"/>
              </a:rPr>
              <a:t>Profesional en derecho</a:t>
            </a:r>
          </a:p>
          <a:p>
            <a:r>
              <a:rPr lang="es-CO" sz="1100" dirty="0">
                <a:latin typeface="Candara"/>
                <a:cs typeface="Candara"/>
              </a:rPr>
              <a:t>Representa juridicamente a los integrantes</a:t>
            </a:r>
          </a:p>
        </p:txBody>
      </p:sp>
      <p:sp>
        <p:nvSpPr>
          <p:cNvPr id="49" name="TextBox 166"/>
          <p:cNvSpPr txBox="1"/>
          <p:nvPr/>
        </p:nvSpPr>
        <p:spPr>
          <a:xfrm>
            <a:off x="3916620" y="4446057"/>
            <a:ext cx="1583081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s-CO" sz="1200" dirty="0">
                <a:latin typeface="Candara"/>
                <a:cs typeface="Candara"/>
              </a:rPr>
              <a:t>Captación de dineros</a:t>
            </a:r>
          </a:p>
          <a:p>
            <a:r>
              <a:rPr lang="es-CO" sz="1200" dirty="0">
                <a:latin typeface="Candara"/>
                <a:cs typeface="Candara"/>
              </a:rPr>
              <a:t>Reclutamiento de personal</a:t>
            </a:r>
          </a:p>
        </p:txBody>
      </p:sp>
      <p:sp>
        <p:nvSpPr>
          <p:cNvPr id="50" name="Right Brace 167"/>
          <p:cNvSpPr/>
          <p:nvPr/>
        </p:nvSpPr>
        <p:spPr>
          <a:xfrm>
            <a:off x="5384102" y="4491831"/>
            <a:ext cx="115599" cy="429960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s-CO" sz="1200">
              <a:latin typeface="Candara"/>
              <a:cs typeface="Candara"/>
            </a:endParaRPr>
          </a:p>
        </p:txBody>
      </p:sp>
      <p:sp>
        <p:nvSpPr>
          <p:cNvPr id="51" name="TextBox 67"/>
          <p:cNvSpPr txBox="1"/>
          <p:nvPr/>
        </p:nvSpPr>
        <p:spPr>
          <a:xfrm>
            <a:off x="7103170" y="2879624"/>
            <a:ext cx="1193255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s-CO" sz="1200" b="1" dirty="0" smtClean="0">
                <a:latin typeface="Candara"/>
                <a:cs typeface="Candara"/>
              </a:rPr>
              <a:t> 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5257560" y="1517616"/>
            <a:ext cx="5915428" cy="4967171"/>
            <a:chOff x="5825628" y="1656948"/>
            <a:chExt cx="4834236" cy="4427431"/>
          </a:xfrm>
        </p:grpSpPr>
        <p:sp>
          <p:nvSpPr>
            <p:cNvPr id="19" name="Isosceles Triangle 47"/>
            <p:cNvSpPr/>
            <p:nvPr/>
          </p:nvSpPr>
          <p:spPr>
            <a:xfrm>
              <a:off x="5825628" y="1656948"/>
              <a:ext cx="4834236" cy="4427431"/>
            </a:xfrm>
            <a:prstGeom prst="triangle">
              <a:avLst/>
            </a:prstGeom>
            <a:solidFill>
              <a:srgbClr val="10253F">
                <a:alpha val="92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rtlCol="0" anchor="ctr"/>
            <a:lstStyle/>
            <a:p>
              <a:pPr algn="ctr"/>
              <a:endParaRPr lang="es-CO" sz="1200" dirty="0">
                <a:latin typeface="Candara"/>
                <a:cs typeface="Candara"/>
              </a:endParaRPr>
            </a:p>
          </p:txBody>
        </p:sp>
        <p:cxnSp>
          <p:nvCxnSpPr>
            <p:cNvPr id="21" name="Straight Connector 29"/>
            <p:cNvCxnSpPr/>
            <p:nvPr/>
          </p:nvCxnSpPr>
          <p:spPr>
            <a:xfrm>
              <a:off x="7677293" y="2694011"/>
              <a:ext cx="1203469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0"/>
            <p:cNvCxnSpPr/>
            <p:nvPr/>
          </p:nvCxnSpPr>
          <p:spPr>
            <a:xfrm>
              <a:off x="7036681" y="3440369"/>
              <a:ext cx="2137016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4"/>
            <p:cNvCxnSpPr/>
            <p:nvPr/>
          </p:nvCxnSpPr>
          <p:spPr>
            <a:xfrm>
              <a:off x="6780190" y="4275992"/>
              <a:ext cx="2945733" cy="31988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98"/>
            <p:cNvCxnSpPr/>
            <p:nvPr/>
          </p:nvCxnSpPr>
          <p:spPr>
            <a:xfrm>
              <a:off x="6293872" y="5086649"/>
              <a:ext cx="3798133" cy="6419"/>
            </a:xfrm>
            <a:prstGeom prst="line">
              <a:avLst/>
            </a:prstGeom>
            <a:ln w="3175" cmpd="sng">
              <a:solidFill>
                <a:schemeClr val="bg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07"/>
            <p:cNvSpPr txBox="1"/>
            <p:nvPr/>
          </p:nvSpPr>
          <p:spPr>
            <a:xfrm>
              <a:off x="7272573" y="3752782"/>
              <a:ext cx="2079832" cy="523210"/>
            </a:xfrm>
            <a:prstGeom prst="rect">
              <a:avLst/>
            </a:prstGeom>
            <a:noFill/>
          </p:spPr>
          <p:txBody>
            <a:bodyPr wrap="square" lIns="91428" tIns="45715" rIns="91428" bIns="45715" rtlCol="0">
              <a:spAutoFit/>
            </a:bodyPr>
            <a:lstStyle/>
            <a:p>
              <a:pPr algn="ctr"/>
              <a:r>
                <a:rPr lang="es-CO" sz="1600" dirty="0">
                  <a:solidFill>
                    <a:srgbClr val="FFFFFF"/>
                  </a:solidFill>
                  <a:latin typeface="Candara"/>
                  <a:cs typeface="Candara"/>
                </a:rPr>
                <a:t>Nivel  operativo/técnico </a:t>
              </a:r>
            </a:p>
            <a:p>
              <a:r>
                <a:rPr lang="es-CO" sz="1600" dirty="0">
                  <a:latin typeface="Candara"/>
                  <a:cs typeface="Candara"/>
                </a:rPr>
                <a:t> </a:t>
              </a:r>
            </a:p>
          </p:txBody>
        </p:sp>
        <p:sp>
          <p:nvSpPr>
            <p:cNvPr id="40" name="TextBox 124"/>
            <p:cNvSpPr txBox="1"/>
            <p:nvPr/>
          </p:nvSpPr>
          <p:spPr>
            <a:xfrm>
              <a:off x="6966300" y="4534651"/>
              <a:ext cx="2660250" cy="307766"/>
            </a:xfrm>
            <a:prstGeom prst="rect">
              <a:avLst/>
            </a:prstGeom>
            <a:noFill/>
          </p:spPr>
          <p:txBody>
            <a:bodyPr wrap="square" lIns="91428" tIns="45715" rIns="91428" bIns="45715" rtlCol="0">
              <a:spAutoFit/>
            </a:bodyPr>
            <a:lstStyle/>
            <a:p>
              <a:r>
                <a:rPr lang="es-CO" sz="1600" dirty="0">
                  <a:solidFill>
                    <a:srgbClr val="FFFFFF"/>
                  </a:solidFill>
                  <a:latin typeface="Candara"/>
                  <a:cs typeface="Candara"/>
                </a:rPr>
                <a:t>Nivel básico de orden operativo </a:t>
              </a:r>
            </a:p>
          </p:txBody>
        </p:sp>
        <p:sp>
          <p:nvSpPr>
            <p:cNvPr id="52" name="Rectangle 11"/>
            <p:cNvSpPr/>
            <p:nvPr/>
          </p:nvSpPr>
          <p:spPr>
            <a:xfrm>
              <a:off x="6059611" y="5710228"/>
              <a:ext cx="4345896" cy="230822"/>
            </a:xfrm>
            <a:prstGeom prst="rect">
              <a:avLst/>
            </a:prstGeom>
          </p:spPr>
          <p:txBody>
            <a:bodyPr wrap="square" lIns="91428" tIns="45715" rIns="91428" bIns="45715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FFFF"/>
                  </a:solidFill>
                  <a:latin typeface="Candara"/>
                  <a:cs typeface="Candara"/>
                </a:rPr>
                <a:t>http://www.financialfraudaction.org.uk/money-</a:t>
              </a:r>
              <a:r>
                <a:rPr lang="en-US" sz="900" dirty="0" err="1">
                  <a:solidFill>
                    <a:srgbClr val="FFFFFF"/>
                  </a:solidFill>
                  <a:latin typeface="Candara"/>
                  <a:cs typeface="Candara"/>
                </a:rPr>
                <a:t>mules.asp</a:t>
              </a:r>
              <a:endParaRPr lang="en-US" sz="900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53" name="TextBox 124"/>
            <p:cNvSpPr txBox="1"/>
            <p:nvPr/>
          </p:nvSpPr>
          <p:spPr>
            <a:xfrm>
              <a:off x="6966300" y="5215658"/>
              <a:ext cx="2466777" cy="329191"/>
            </a:xfrm>
            <a:prstGeom prst="rect">
              <a:avLst/>
            </a:prstGeom>
            <a:noFill/>
          </p:spPr>
          <p:txBody>
            <a:bodyPr wrap="square" lIns="91428" tIns="45715" rIns="91428" bIns="45715" rtlCol="0">
              <a:spAutoFit/>
            </a:bodyPr>
            <a:lstStyle/>
            <a:p>
              <a:pPr algn="ctr"/>
              <a:r>
                <a:rPr lang="es-CO" sz="1400" dirty="0" smtClean="0">
                  <a:solidFill>
                    <a:schemeClr val="bg1"/>
                  </a:solidFill>
                  <a:latin typeface="Candara"/>
                  <a:cs typeface="Candara"/>
                </a:rPr>
                <a:t>Nivel básico en la </a:t>
              </a:r>
              <a:r>
                <a:rPr lang="es-CO" sz="1800" dirty="0" smtClean="0">
                  <a:solidFill>
                    <a:schemeClr val="bg1"/>
                  </a:solidFill>
                  <a:latin typeface="Candara"/>
                  <a:cs typeface="Candara"/>
                </a:rPr>
                <a:t>estructura</a:t>
              </a:r>
              <a:r>
                <a:rPr lang="es-CO" sz="1400" dirty="0" smtClean="0">
                  <a:solidFill>
                    <a:schemeClr val="bg1"/>
                  </a:solidFill>
                  <a:latin typeface="Candara"/>
                  <a:cs typeface="Candara"/>
                </a:rPr>
                <a:t>   </a:t>
              </a:r>
            </a:p>
          </p:txBody>
        </p:sp>
        <p:sp>
          <p:nvSpPr>
            <p:cNvPr id="54" name="CuadroTexto 64"/>
            <p:cNvSpPr txBox="1"/>
            <p:nvPr/>
          </p:nvSpPr>
          <p:spPr>
            <a:xfrm>
              <a:off x="7677293" y="2947234"/>
              <a:ext cx="915942" cy="274324"/>
            </a:xfrm>
            <a:prstGeom prst="rect">
              <a:avLst/>
            </a:prstGeom>
            <a:noFill/>
          </p:spPr>
          <p:txBody>
            <a:bodyPr wrap="none" lIns="91428" tIns="45715" rIns="91428" bIns="45715" rtlCol="0">
              <a:spAutoFit/>
            </a:bodyPr>
            <a:lstStyle/>
            <a:p>
              <a:r>
                <a:rPr lang="es-ES" sz="1400" dirty="0" smtClean="0">
                  <a:solidFill>
                    <a:srgbClr val="FFFFFF"/>
                  </a:solidFill>
                  <a:latin typeface="Candara"/>
                  <a:cs typeface="Candara"/>
                </a:rPr>
                <a:t>Nivel Asesor</a:t>
              </a:r>
              <a:endParaRPr lang="es-ES" sz="1400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55" name="CuadroTexto 65"/>
            <p:cNvSpPr txBox="1"/>
            <p:nvPr/>
          </p:nvSpPr>
          <p:spPr>
            <a:xfrm>
              <a:off x="7916555" y="2218171"/>
              <a:ext cx="580579" cy="274324"/>
            </a:xfrm>
            <a:prstGeom prst="rect">
              <a:avLst/>
            </a:prstGeom>
            <a:noFill/>
          </p:spPr>
          <p:txBody>
            <a:bodyPr wrap="none" lIns="91428" tIns="45715" rIns="91428" bIns="45715" rtlCol="0">
              <a:spAutoFit/>
            </a:bodyPr>
            <a:lstStyle/>
            <a:p>
              <a:r>
                <a:rPr lang="es-ES" sz="1400" dirty="0" smtClean="0">
                  <a:solidFill>
                    <a:srgbClr val="FFFFFF"/>
                  </a:solidFill>
                  <a:latin typeface="Candara"/>
                  <a:cs typeface="Candara"/>
                </a:rPr>
                <a:t>Jefe(s)</a:t>
              </a:r>
              <a:endParaRPr lang="es-ES" sz="1400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</p:grpSp>
      <p:grpSp>
        <p:nvGrpSpPr>
          <p:cNvPr id="56" name="Agrupar 71"/>
          <p:cNvGrpSpPr/>
          <p:nvPr/>
        </p:nvGrpSpPr>
        <p:grpSpPr>
          <a:xfrm>
            <a:off x="4068936" y="5372628"/>
            <a:ext cx="677375" cy="616967"/>
            <a:chOff x="9063250" y="5604308"/>
            <a:chExt cx="754581" cy="754580"/>
          </a:xfrm>
        </p:grpSpPr>
        <p:pic>
          <p:nvPicPr>
            <p:cNvPr id="57" name="pasted-image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063250" y="5604308"/>
              <a:ext cx="754581" cy="754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Shape 113"/>
            <p:cNvSpPr/>
            <p:nvPr/>
          </p:nvSpPr>
          <p:spPr>
            <a:xfrm>
              <a:off x="9168792" y="5673071"/>
              <a:ext cx="305320" cy="332074"/>
            </a:xfrm>
            <a:prstGeom prst="roundRect">
              <a:avLst>
                <a:gd name="adj" fmla="val 1279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 sz="1400" b="1"/>
            </a:p>
          </p:txBody>
        </p:sp>
        <p:pic>
          <p:nvPicPr>
            <p:cNvPr id="59" name="pasted-image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135337" y="5655211"/>
              <a:ext cx="385914" cy="3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0" name="Agrupar 72"/>
          <p:cNvGrpSpPr/>
          <p:nvPr/>
        </p:nvGrpSpPr>
        <p:grpSpPr>
          <a:xfrm>
            <a:off x="4415803" y="6038460"/>
            <a:ext cx="607006" cy="479433"/>
            <a:chOff x="9063250" y="5604308"/>
            <a:chExt cx="754581" cy="754580"/>
          </a:xfrm>
        </p:grpSpPr>
        <p:pic>
          <p:nvPicPr>
            <p:cNvPr id="61" name="pasted-image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063250" y="5604308"/>
              <a:ext cx="754581" cy="754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" name="Shape 113"/>
            <p:cNvSpPr/>
            <p:nvPr/>
          </p:nvSpPr>
          <p:spPr>
            <a:xfrm>
              <a:off x="9168792" y="5673071"/>
              <a:ext cx="305320" cy="332074"/>
            </a:xfrm>
            <a:prstGeom prst="roundRect">
              <a:avLst>
                <a:gd name="adj" fmla="val 1279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 sz="1400" b="1"/>
            </a:p>
          </p:txBody>
        </p:sp>
        <p:pic>
          <p:nvPicPr>
            <p:cNvPr id="63" name="pasted-image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135337" y="5655211"/>
              <a:ext cx="385914" cy="3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" name="Agrupar 76"/>
          <p:cNvGrpSpPr/>
          <p:nvPr/>
        </p:nvGrpSpPr>
        <p:grpSpPr>
          <a:xfrm>
            <a:off x="4784232" y="5353990"/>
            <a:ext cx="785565" cy="615510"/>
            <a:chOff x="9063250" y="5604308"/>
            <a:chExt cx="754581" cy="754580"/>
          </a:xfrm>
        </p:grpSpPr>
        <p:pic>
          <p:nvPicPr>
            <p:cNvPr id="65" name="pasted-image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063250" y="5604308"/>
              <a:ext cx="754581" cy="754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" name="Shape 113"/>
            <p:cNvSpPr/>
            <p:nvPr/>
          </p:nvSpPr>
          <p:spPr>
            <a:xfrm>
              <a:off x="9168792" y="5673071"/>
              <a:ext cx="305320" cy="332074"/>
            </a:xfrm>
            <a:prstGeom prst="roundRect">
              <a:avLst>
                <a:gd name="adj" fmla="val 1279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 sz="1400" b="1"/>
            </a:p>
          </p:txBody>
        </p:sp>
        <p:pic>
          <p:nvPicPr>
            <p:cNvPr id="67" name="pasted-image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135337" y="5655211"/>
              <a:ext cx="385914" cy="3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2" name="Picture 146" descr="aaa%20-%20copia%20%283%29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4522" r="22607" b="31689"/>
          <a:stretch/>
        </p:blipFill>
        <p:spPr>
          <a:xfrm>
            <a:off x="4895382" y="5015890"/>
            <a:ext cx="419618" cy="338099"/>
          </a:xfrm>
          <a:prstGeom prst="rect">
            <a:avLst/>
          </a:prstGeom>
        </p:spPr>
      </p:pic>
      <p:pic>
        <p:nvPicPr>
          <p:cNvPr id="73" name="Picture 146" descr="aaa%20-%20copia%20%283%29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4522" r="22607" b="31689"/>
          <a:stretch/>
        </p:blipFill>
        <p:spPr>
          <a:xfrm>
            <a:off x="5176134" y="4985601"/>
            <a:ext cx="375439" cy="368388"/>
          </a:xfrm>
          <a:prstGeom prst="rect">
            <a:avLst/>
          </a:prstGeom>
        </p:spPr>
      </p:pic>
      <p:pic>
        <p:nvPicPr>
          <p:cNvPr id="74" name="Imagen 95"/>
          <p:cNvPicPr>
            <a:picLocks noChangeAspect="1"/>
          </p:cNvPicPr>
          <p:nvPr/>
        </p:nvPicPr>
        <p:blipFill rotWithShape="1">
          <a:blip r:embed="rId12"/>
          <a:srcRect l="70591" b="65499"/>
          <a:stretch/>
        </p:blipFill>
        <p:spPr>
          <a:xfrm>
            <a:off x="11415054" y="3514827"/>
            <a:ext cx="670700" cy="619558"/>
          </a:xfrm>
          <a:prstGeom prst="rect">
            <a:avLst/>
          </a:prstGeom>
        </p:spPr>
      </p:pic>
      <p:sp>
        <p:nvSpPr>
          <p:cNvPr id="75" name="CuadroTexto 105"/>
          <p:cNvSpPr txBox="1"/>
          <p:nvPr/>
        </p:nvSpPr>
        <p:spPr>
          <a:xfrm>
            <a:off x="5906926" y="6114973"/>
            <a:ext cx="5822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00" b="1" dirty="0" smtClean="0">
                <a:solidFill>
                  <a:schemeClr val="bg1"/>
                </a:solidFill>
                <a:latin typeface="Candara"/>
                <a:cs typeface="Candara"/>
              </a:rPr>
              <a:t>PANDORA</a:t>
            </a:r>
            <a:endParaRPr lang="es-ES" sz="7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683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70400" y="1364338"/>
            <a:ext cx="7334365" cy="4525963"/>
          </a:xfrm>
        </p:spPr>
        <p:txBody>
          <a:bodyPr>
            <a:normAutofit lnSpcReduction="10000"/>
          </a:bodyPr>
          <a:lstStyle/>
          <a:p>
            <a:r>
              <a:rPr lang="es-CO" sz="2800" dirty="0" smtClean="0">
                <a:latin typeface="Candara"/>
                <a:cs typeface="Candara"/>
              </a:rPr>
              <a:t>Tendencias globales del Cibercrimen</a:t>
            </a:r>
          </a:p>
          <a:p>
            <a:endParaRPr lang="es-CO" sz="2800" dirty="0">
              <a:latin typeface="Candara"/>
              <a:cs typeface="Candara"/>
            </a:endParaRPr>
          </a:p>
          <a:p>
            <a:r>
              <a:rPr lang="es-CO" sz="2800" dirty="0" smtClean="0">
                <a:latin typeface="Candara"/>
                <a:cs typeface="Candara"/>
              </a:rPr>
              <a:t>Crimen Organizado 2.0 </a:t>
            </a:r>
          </a:p>
          <a:p>
            <a:endParaRPr lang="es-CO" sz="2800" dirty="0">
              <a:latin typeface="Candara"/>
              <a:cs typeface="Candara"/>
            </a:endParaRPr>
          </a:p>
          <a:p>
            <a:r>
              <a:rPr lang="es-CO" sz="2800" dirty="0" smtClean="0">
                <a:latin typeface="Candara"/>
                <a:cs typeface="Candara"/>
              </a:rPr>
              <a:t>Modelo Crime as Service</a:t>
            </a:r>
          </a:p>
          <a:p>
            <a:endParaRPr lang="es-CO" sz="2800" dirty="0">
              <a:latin typeface="Candara"/>
              <a:cs typeface="Candara"/>
            </a:endParaRPr>
          </a:p>
          <a:p>
            <a:r>
              <a:rPr lang="es-CO" sz="2800" dirty="0" smtClean="0">
                <a:latin typeface="Candara"/>
                <a:cs typeface="Candara"/>
              </a:rPr>
              <a:t>B.E.C. Bussines Email Compromise</a:t>
            </a:r>
          </a:p>
          <a:p>
            <a:endParaRPr lang="es-CO" sz="2800" dirty="0">
              <a:latin typeface="Candara"/>
              <a:cs typeface="Candara"/>
            </a:endParaRPr>
          </a:p>
          <a:p>
            <a:r>
              <a:rPr lang="es-CO" sz="2800" dirty="0" smtClean="0">
                <a:latin typeface="Candara"/>
                <a:cs typeface="Candara"/>
              </a:rPr>
              <a:t>Casos de éxito</a:t>
            </a:r>
          </a:p>
          <a:p>
            <a:endParaRPr lang="es-CO" sz="2800" dirty="0" smtClean="0">
              <a:latin typeface="Candara"/>
              <a:cs typeface="Candara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1076635" y="6323285"/>
            <a:ext cx="2839985" cy="365125"/>
          </a:xfrm>
        </p:spPr>
        <p:txBody>
          <a:bodyPr/>
          <a:lstStyle/>
          <a:p>
            <a:fld id="{BBCA6CFB-1A71-458F-A61F-54FAB2FD1B8E}" type="slidenum">
              <a:rPr lang="es-CO" smtClean="0"/>
              <a:pPr/>
              <a:t>2</a:t>
            </a:fld>
            <a:endParaRPr lang="es-CO"/>
          </a:p>
        </p:txBody>
      </p:sp>
      <p:sp>
        <p:nvSpPr>
          <p:cNvPr id="5" name="Rectangle 4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473" y="4409552"/>
            <a:ext cx="3659147" cy="1143000"/>
          </a:xfrm>
          <a:ln w="57150" cmpd="thickThin">
            <a:solidFill>
              <a:srgbClr val="FFFFFF"/>
            </a:solidFill>
          </a:ln>
        </p:spPr>
        <p:txBody>
          <a:bodyPr>
            <a:noAutofit/>
          </a:bodyPr>
          <a:lstStyle/>
          <a:p>
            <a:r>
              <a:rPr lang="es-CO" sz="4400" dirty="0">
                <a:solidFill>
                  <a:srgbClr val="FFFFFF"/>
                </a:solidFill>
                <a:latin typeface="Candara"/>
                <a:cs typeface="Candara"/>
              </a:rPr>
              <a:t>Agenda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1" y="701598"/>
            <a:ext cx="2669003" cy="25879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97400" y="1932109"/>
            <a:ext cx="5981400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97400" y="2932900"/>
            <a:ext cx="5981400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97400" y="3933691"/>
            <a:ext cx="5981400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97400" y="4934482"/>
            <a:ext cx="5981400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2"/>
          <p:cNvCxnSpPr/>
          <p:nvPr/>
        </p:nvCxnSpPr>
        <p:spPr>
          <a:xfrm>
            <a:off x="4597400" y="5935272"/>
            <a:ext cx="5981400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3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 err="1" smtClean="0">
                <a:solidFill>
                  <a:srgbClr val="FFFFFF"/>
                </a:solidFill>
                <a:latin typeface="Candara"/>
                <a:cs typeface="Candara"/>
              </a:rPr>
              <a:t>Crimen</a:t>
            </a:r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Candara"/>
                <a:cs typeface="Candara"/>
              </a:rPr>
              <a:t>Organizado</a:t>
            </a:r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 2.0 </a:t>
            </a:r>
            <a:endParaRPr lang="en-US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</a:t>
            </a:r>
            <a:r>
              <a:rPr lang="en-US" sz="2800" dirty="0" err="1" smtClean="0">
                <a:solidFill>
                  <a:srgbClr val="262626"/>
                </a:solidFill>
              </a:rPr>
              <a:t>Estructuras</a:t>
            </a:r>
            <a:r>
              <a:rPr lang="en-US" sz="2800" dirty="0" smtClean="0">
                <a:solidFill>
                  <a:srgbClr val="262626"/>
                </a:solidFill>
              </a:rPr>
              <a:t> </a:t>
            </a:r>
            <a:r>
              <a:rPr lang="en-US" sz="2800" dirty="0" err="1" smtClean="0">
                <a:solidFill>
                  <a:srgbClr val="262626"/>
                </a:solidFill>
              </a:rPr>
              <a:t>Criminales</a:t>
            </a:r>
            <a:r>
              <a:rPr lang="en-US" sz="2800" dirty="0" smtClean="0">
                <a:solidFill>
                  <a:srgbClr val="262626"/>
                </a:solidFill>
              </a:rPr>
              <a:t> del Cibercrimen 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2"/>
          <p:cNvSpPr txBox="1"/>
          <p:nvPr/>
        </p:nvSpPr>
        <p:spPr>
          <a:xfrm>
            <a:off x="4481378" y="1062780"/>
            <a:ext cx="7314823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400" dirty="0" smtClean="0">
              <a:latin typeface="Candara"/>
              <a:cs typeface="Candara"/>
            </a:endParaRPr>
          </a:p>
          <a:p>
            <a:r>
              <a:rPr lang="es-ES" sz="2400" dirty="0" smtClean="0">
                <a:latin typeface="Candara"/>
                <a:cs typeface="Candara"/>
              </a:rPr>
              <a:t>Condiciones opcionales 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Objetivos de perseguir beneficio y/o poder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Participantes con función específica 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Utilizan alguna forma de disciplina y control interno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Implican blanqueo de dinero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Operan en el ámbito internacional 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Estructuras similares a las comerciales o de negocios</a:t>
            </a:r>
          </a:p>
          <a:p>
            <a:endParaRPr lang="es-E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3746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B.E.C.</a:t>
            </a:r>
            <a:b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n-US" sz="2200" dirty="0" smtClean="0">
                <a:solidFill>
                  <a:srgbClr val="FFFFFF"/>
                </a:solidFill>
                <a:latin typeface="Candara"/>
                <a:cs typeface="Candara"/>
              </a:rPr>
              <a:t>Business Email Compromise </a:t>
            </a:r>
            <a:endParaRPr lang="en-US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B.E.C. Business Email Compromise 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" name="38 CuadroTexto"/>
          <p:cNvSpPr txBox="1"/>
          <p:nvPr/>
        </p:nvSpPr>
        <p:spPr>
          <a:xfrm>
            <a:off x="7680074" y="3808391"/>
            <a:ext cx="168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9471D"/>
                </a:solidFill>
                <a:uLnTx/>
                <a:uFillTx/>
                <a:latin typeface="Agency FB" pitchFamily="34" charset="0"/>
                <a:sym typeface="Helvetica Light"/>
              </a:rPr>
              <a:t>COMPROMISO DEL EMAIL EMPRESARIAL 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89" y="1864777"/>
            <a:ext cx="1033155" cy="103315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13" y="1662068"/>
            <a:ext cx="819765" cy="841737"/>
          </a:xfrm>
          <a:prstGeom prst="rect">
            <a:avLst/>
          </a:prstGeom>
        </p:spPr>
      </p:pic>
      <p:sp>
        <p:nvSpPr>
          <p:cNvPr id="35" name="38 CuadroTexto"/>
          <p:cNvSpPr txBox="1"/>
          <p:nvPr/>
        </p:nvSpPr>
        <p:spPr>
          <a:xfrm>
            <a:off x="10190509" y="3115894"/>
            <a:ext cx="165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kern="0" dirty="0" smtClean="0">
                <a:solidFill>
                  <a:srgbClr val="39471D"/>
                </a:solidFill>
                <a:latin typeface="Agency FB" pitchFamily="34" charset="0"/>
                <a:sym typeface="Helvetica Light"/>
              </a:rPr>
              <a:t>PAGOS A DEFRAUDADORES</a:t>
            </a:r>
            <a:endParaRPr kumimoji="0" lang="es-CO" sz="1200" b="1" i="0" u="none" strike="noStrike" kern="0" cap="none" spc="0" normalizeH="0" baseline="0" noProof="0" dirty="0" smtClean="0">
              <a:ln>
                <a:noFill/>
              </a:ln>
              <a:solidFill>
                <a:srgbClr val="39471D"/>
              </a:solidFill>
              <a:uLnTx/>
              <a:uFillTx/>
              <a:latin typeface="Agency FB" pitchFamily="34" charset="0"/>
              <a:sym typeface="Helvetica Light"/>
            </a:endParaRPr>
          </a:p>
        </p:txBody>
      </p:sp>
      <p:sp>
        <p:nvSpPr>
          <p:cNvPr id="36" name="38 CuadroTexto"/>
          <p:cNvSpPr txBox="1"/>
          <p:nvPr/>
        </p:nvSpPr>
        <p:spPr>
          <a:xfrm>
            <a:off x="4006653" y="2610170"/>
            <a:ext cx="152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kern="0" dirty="0" smtClean="0">
                <a:solidFill>
                  <a:srgbClr val="39471D"/>
                </a:solidFill>
                <a:latin typeface="Agency FB" pitchFamily="34" charset="0"/>
                <a:sym typeface="Helvetica Light"/>
              </a:rPr>
              <a:t>IDENTIFICACIÓN DE OBJETIVO</a:t>
            </a:r>
            <a:endParaRPr kumimoji="0" lang="es-CO" sz="1200" b="1" i="0" u="none" strike="noStrike" kern="0" cap="none" spc="0" normalizeH="0" baseline="0" noProof="0" dirty="0" smtClean="0">
              <a:ln>
                <a:noFill/>
              </a:ln>
              <a:solidFill>
                <a:srgbClr val="39471D"/>
              </a:solidFill>
              <a:uLnTx/>
              <a:uFillTx/>
              <a:latin typeface="Agency FB" pitchFamily="34" charset="0"/>
              <a:sym typeface="Helvetica Light"/>
            </a:endParaRPr>
          </a:p>
        </p:txBody>
      </p:sp>
      <p:pic>
        <p:nvPicPr>
          <p:cNvPr id="37" name="Picture 13" descr="C:\Users\DIJIN\Downloads\Up_Arrow_256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7298729" y="3039867"/>
            <a:ext cx="538017" cy="601953"/>
          </a:xfrm>
          <a:prstGeom prst="rect">
            <a:avLst/>
          </a:prstGeom>
          <a:noFill/>
        </p:spPr>
      </p:pic>
      <p:pic>
        <p:nvPicPr>
          <p:cNvPr id="38" name="Picture 13" descr="C:\Users\DIJIN\Downloads\Up_Arrow_256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9333265" y="3015539"/>
            <a:ext cx="575393" cy="643771"/>
          </a:xfrm>
          <a:prstGeom prst="rect">
            <a:avLst/>
          </a:prstGeom>
          <a:noFill/>
        </p:spPr>
      </p:pic>
      <p:pic>
        <p:nvPicPr>
          <p:cNvPr id="39" name="Picture 2" descr="Resultado de imagen para mail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978" y="2672960"/>
            <a:ext cx="1019672" cy="1019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esultado de imagen para empresa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71" y="2632763"/>
            <a:ext cx="810390" cy="810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Resultado de imagen para empresa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42" y="3544991"/>
            <a:ext cx="967033" cy="967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Resultado de imagen para man silhouette 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92" y="3962908"/>
            <a:ext cx="537644" cy="1031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38 CuadroTexto"/>
          <p:cNvSpPr txBox="1"/>
          <p:nvPr/>
        </p:nvSpPr>
        <p:spPr>
          <a:xfrm>
            <a:off x="3916620" y="5214059"/>
            <a:ext cx="187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9471D"/>
                </a:solidFill>
                <a:uLnTx/>
                <a:uFillTx/>
                <a:latin typeface="Agency FB" pitchFamily="34" charset="0"/>
                <a:sym typeface="Helvetica Light"/>
              </a:rPr>
              <a:t>COMPROMISO DE EMPLEADO DESLEAL</a:t>
            </a:r>
          </a:p>
        </p:txBody>
      </p:sp>
      <p:pic>
        <p:nvPicPr>
          <p:cNvPr id="44" name="Picture 13" descr="C:\Users\DIJIN\Downloads\Up_Arrow_256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4481377" y="3206438"/>
            <a:ext cx="538017" cy="601953"/>
          </a:xfrm>
          <a:prstGeom prst="rect">
            <a:avLst/>
          </a:prstGeom>
          <a:noFill/>
        </p:spPr>
      </p:pic>
      <p:pic>
        <p:nvPicPr>
          <p:cNvPr id="45" name="Picture 13" descr="C:\Users\DIJIN\Downloads\Up_Arrow_256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3481267">
            <a:off x="5525586" y="3779239"/>
            <a:ext cx="538017" cy="601953"/>
          </a:xfrm>
          <a:prstGeom prst="rect">
            <a:avLst/>
          </a:prstGeom>
          <a:noFill/>
        </p:spPr>
      </p:pic>
      <p:pic>
        <p:nvPicPr>
          <p:cNvPr id="46" name="Picture 2" descr="https://www.fbi.gov/news/stories/2015/august/business-e-mail-compromise/image/business-e-mail-compromise-graphi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70" y="4569446"/>
            <a:ext cx="2685699" cy="1826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" descr="C:\Users\DIJIN\Downloads\Up_Arrow_256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805493">
            <a:off x="5513746" y="2584322"/>
            <a:ext cx="538017" cy="601953"/>
          </a:xfrm>
          <a:prstGeom prst="rect">
            <a:avLst/>
          </a:prstGeom>
          <a:noFill/>
        </p:spPr>
      </p:pic>
      <p:sp>
        <p:nvSpPr>
          <p:cNvPr id="48" name="38 CuadroTexto"/>
          <p:cNvSpPr txBox="1"/>
          <p:nvPr/>
        </p:nvSpPr>
        <p:spPr>
          <a:xfrm>
            <a:off x="7680074" y="1873152"/>
            <a:ext cx="187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9471D"/>
                </a:solidFill>
                <a:uLnTx/>
                <a:uFillTx/>
                <a:latin typeface="Agency FB" pitchFamily="34" charset="0"/>
                <a:sym typeface="Helvetica Light"/>
              </a:rPr>
              <a:t>TIPOS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39471D"/>
                </a:solidFill>
                <a:uLnTx/>
                <a:uFillTx/>
                <a:latin typeface="Agency FB" pitchFamily="34" charset="0"/>
                <a:sym typeface="Helvetica Light"/>
              </a:rPr>
              <a:t> DE ATAQUE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39471D"/>
              </a:solidFill>
              <a:uLnTx/>
              <a:uFillTx/>
              <a:latin typeface="Agency FB" pitchFamily="34" charset="0"/>
              <a:sym typeface="Helvetica Light"/>
            </a:endParaRPr>
          </a:p>
          <a:p>
            <a:pPr marR="0" lvl="0" algn="just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9471D"/>
                </a:solidFill>
                <a:uLnTx/>
                <a:uFillTx/>
                <a:latin typeface="Agency FB" pitchFamily="34" charset="0"/>
                <a:sym typeface="Helvetica Light"/>
              </a:rPr>
              <a:t>PISHING</a:t>
            </a:r>
          </a:p>
          <a:p>
            <a:pPr marR="0" lvl="0" algn="just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39471D"/>
                </a:solidFill>
                <a:uLnTx/>
                <a:uFillTx/>
                <a:latin typeface="Agency FB" pitchFamily="34" charset="0"/>
                <a:sym typeface="Helvetica Light"/>
              </a:rPr>
              <a:t>MALWARE ESPIA</a:t>
            </a:r>
            <a:endParaRPr kumimoji="0" lang="es-CO" sz="1200" b="1" i="0" u="none" strike="noStrike" kern="0" cap="none" spc="0" normalizeH="0" baseline="0" noProof="0" dirty="0" smtClean="0">
              <a:ln>
                <a:noFill/>
              </a:ln>
              <a:solidFill>
                <a:srgbClr val="39471D"/>
              </a:solidFill>
              <a:uLnTx/>
              <a:uFillTx/>
              <a:latin typeface="Agency FB" pitchFamily="34" charset="0"/>
              <a:sym typeface="Helvetica Light"/>
            </a:endParaRPr>
          </a:p>
        </p:txBody>
      </p:sp>
      <p:sp>
        <p:nvSpPr>
          <p:cNvPr id="49" name="38 CuadroTexto"/>
          <p:cNvSpPr txBox="1"/>
          <p:nvPr/>
        </p:nvSpPr>
        <p:spPr>
          <a:xfrm>
            <a:off x="6082401" y="1976430"/>
            <a:ext cx="1190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rgbClr val="39471D"/>
                </a:solidFill>
                <a:latin typeface="Agency FB" pitchFamily="34" charset="0"/>
                <a:sym typeface="Helvetica Light"/>
              </a:rPr>
              <a:t>INGENIERÍA SOCIAL</a:t>
            </a:r>
            <a:endParaRPr kumimoji="0" lang="es-CO" sz="1200" b="1" i="0" u="none" strike="noStrike" kern="0" cap="none" spc="0" normalizeH="0" baseline="0" noProof="0" dirty="0" smtClean="0">
              <a:ln>
                <a:noFill/>
              </a:ln>
              <a:solidFill>
                <a:srgbClr val="39471D"/>
              </a:solidFill>
              <a:uLnTx/>
              <a:uFillTx/>
              <a:latin typeface="Agency FB" pitchFamily="34" charset="0"/>
              <a:sym typeface="Helvetica Light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21" y="4569446"/>
            <a:ext cx="820310" cy="891693"/>
          </a:xfrm>
          <a:prstGeom prst="rect">
            <a:avLst/>
          </a:prstGeom>
        </p:spPr>
      </p:pic>
      <p:sp>
        <p:nvSpPr>
          <p:cNvPr id="52" name="38 CuadroTexto"/>
          <p:cNvSpPr txBox="1"/>
          <p:nvPr/>
        </p:nvSpPr>
        <p:spPr>
          <a:xfrm>
            <a:off x="10095272" y="5775640"/>
            <a:ext cx="129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kern="0" dirty="0" smtClean="0">
                <a:solidFill>
                  <a:srgbClr val="39471D"/>
                </a:solidFill>
                <a:latin typeface="Agency FB" pitchFamily="34" charset="0"/>
                <a:sym typeface="Helvetica Light"/>
              </a:rPr>
              <a:t>RETIRO DINERO</a:t>
            </a:r>
            <a:endParaRPr kumimoji="0" lang="es-CO" sz="1200" b="1" i="0" u="none" strike="noStrike" kern="0" cap="none" spc="0" normalizeH="0" baseline="0" noProof="0" dirty="0" smtClean="0">
              <a:ln>
                <a:noFill/>
              </a:ln>
              <a:solidFill>
                <a:srgbClr val="39471D"/>
              </a:solidFill>
              <a:uLnTx/>
              <a:uFillTx/>
              <a:latin typeface="Agency FB" pitchFamily="34" charset="0"/>
              <a:sym typeface="Helvetica Light"/>
            </a:endParaRPr>
          </a:p>
        </p:txBody>
      </p:sp>
      <p:pic>
        <p:nvPicPr>
          <p:cNvPr id="53" name="Picture 13" descr="C:\Users\DIJIN\Downloads\Up_Arrow_256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0632106" y="3692632"/>
            <a:ext cx="575393" cy="643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96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B.E.C.</a:t>
            </a:r>
            <a:b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n-US" sz="2200" dirty="0" smtClean="0">
                <a:solidFill>
                  <a:srgbClr val="FFFFFF"/>
                </a:solidFill>
                <a:latin typeface="Candara"/>
                <a:cs typeface="Candara"/>
              </a:rPr>
              <a:t>Business Email Compromise </a:t>
            </a:r>
            <a:endParaRPr lang="en-US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B.E.C. Business Email Compromise 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" name="TextBox 2"/>
          <p:cNvSpPr txBox="1"/>
          <p:nvPr/>
        </p:nvSpPr>
        <p:spPr>
          <a:xfrm>
            <a:off x="4481378" y="1329340"/>
            <a:ext cx="69334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0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latin typeface="Candara"/>
                <a:cs typeface="Candara"/>
              </a:rPr>
              <a:t>Utilice correos corporativos para el uso de los funcionarios</a:t>
            </a:r>
          </a:p>
          <a:p>
            <a:pPr marL="342900" indent="-342900">
              <a:buFont typeface="Arial"/>
              <a:buChar char="•"/>
            </a:pPr>
            <a:endParaRPr lang="es-ES" sz="20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latin typeface="Candara"/>
                <a:cs typeface="Candara"/>
              </a:rPr>
              <a:t>Proteja la información de su compañía en redes sociales</a:t>
            </a:r>
          </a:p>
          <a:p>
            <a:pPr marL="342900" indent="-342900">
              <a:buFont typeface="Arial"/>
              <a:buChar char="•"/>
            </a:pPr>
            <a:endParaRPr lang="es-ES" sz="20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latin typeface="Candara"/>
                <a:cs typeface="Candara"/>
              </a:rPr>
              <a:t>Sospeche de peticiones de cambios de cuentas para pagar  en último momento </a:t>
            </a:r>
          </a:p>
          <a:p>
            <a:pPr marL="342900" indent="-342900">
              <a:buFont typeface="Arial"/>
              <a:buChar char="•"/>
            </a:pPr>
            <a:endParaRPr lang="es-ES" sz="20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latin typeface="Candara"/>
                <a:cs typeface="Candara"/>
              </a:rPr>
              <a:t>Separe sus dispositivos corporativos del Internet de las Cosas</a:t>
            </a:r>
          </a:p>
          <a:p>
            <a:pPr marL="342900" indent="-342900">
              <a:buFont typeface="Arial"/>
              <a:buChar char="•"/>
            </a:pPr>
            <a:endParaRPr lang="es-ES" sz="20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latin typeface="Candara"/>
                <a:cs typeface="Candara"/>
              </a:rPr>
              <a:t>Establecer un dominio web de la empresa  protegido de accesos particulares</a:t>
            </a:r>
          </a:p>
          <a:p>
            <a:pPr marL="342900" indent="-342900">
              <a:buFont typeface="Arial"/>
              <a:buChar char="•"/>
            </a:pPr>
            <a:endParaRPr lang="es-ES" sz="20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latin typeface="Candara"/>
                <a:cs typeface="Candara"/>
              </a:rPr>
              <a:t>Utilizar </a:t>
            </a:r>
            <a:r>
              <a:rPr lang="es-ES" sz="2000" dirty="0">
                <a:latin typeface="Candara"/>
                <a:cs typeface="Candara"/>
              </a:rPr>
              <a:t>firmas digitales a nivel transaccional </a:t>
            </a:r>
          </a:p>
        </p:txBody>
      </p:sp>
    </p:spTree>
    <p:extLst>
      <p:ext uri="{BB962C8B-B14F-4D97-AF65-F5344CB8AC3E}">
        <p14:creationId xmlns:p14="http://schemas.microsoft.com/office/powerpoint/2010/main" val="17112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B.E.C.</a:t>
            </a:r>
            <a:b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n-US" sz="2200" dirty="0" smtClean="0">
                <a:solidFill>
                  <a:srgbClr val="FFFFFF"/>
                </a:solidFill>
                <a:latin typeface="Candara"/>
                <a:cs typeface="Candara"/>
              </a:rPr>
              <a:t>Business Email Compromise </a:t>
            </a:r>
            <a:endParaRPr lang="en-US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B.E.C. Business Email Compromise 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04" y="1228837"/>
            <a:ext cx="5848525" cy="56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Casos de éxito </a:t>
            </a:r>
            <a:b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2015 - 2016 </a:t>
            </a:r>
            <a:r>
              <a:rPr lang="es-CO" sz="2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s-CO" sz="2800" dirty="0" smtClean="0">
                <a:solidFill>
                  <a:srgbClr val="262626"/>
                </a:solidFill>
              </a:rPr>
              <a:t>1. Ataque a Registraduria 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63237" y="3888920"/>
            <a:ext cx="7884693" cy="2412744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/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Captura de Alias </a:t>
            </a:r>
            <a:r>
              <a:rPr lang="es-CO" sz="2100" dirty="0" err="1" smtClean="0">
                <a:solidFill>
                  <a:srgbClr val="262626"/>
                </a:solidFill>
                <a:latin typeface="Candara"/>
                <a:cs typeface="Candara"/>
              </a:rPr>
              <a:t>Oroboruo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 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Uso </a:t>
            </a:r>
            <a:r>
              <a:rPr lang="es-CO" sz="2100" dirty="0" err="1" smtClean="0">
                <a:solidFill>
                  <a:srgbClr val="262626"/>
                </a:solidFill>
                <a:latin typeface="Candara"/>
                <a:cs typeface="Candara"/>
              </a:rPr>
              <a:t>Defacing</a:t>
            </a:r>
            <a:endParaRPr lang="es-CO" sz="2100" dirty="0" smtClean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Ataque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  <a:hlinkClick r:id="rId3"/>
              </a:rPr>
              <a:t>www.registraduria.gov.co</a:t>
            </a:r>
            <a:endParaRPr lang="es-CO" sz="2100" dirty="0" smtClean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3.196 ataques a 1.374 dominios gov.co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Imputado por acceso abusivo a sistema informático, daño informático -  causales de agravación punitiva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094" t="6713" r="11355"/>
          <a:stretch/>
        </p:blipFill>
        <p:spPr>
          <a:xfrm>
            <a:off x="8097551" y="1350895"/>
            <a:ext cx="3819020" cy="2147151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956" y="1350891"/>
            <a:ext cx="3823651" cy="21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Casos de éxito </a:t>
            </a:r>
            <a:b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2015 - 2016 </a:t>
            </a:r>
            <a:r>
              <a:rPr lang="es-CO" sz="2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s-CO" sz="2800" dirty="0">
                <a:solidFill>
                  <a:srgbClr val="262626"/>
                </a:solidFill>
              </a:rPr>
              <a:t>2</a:t>
            </a:r>
            <a:r>
              <a:rPr lang="es-CO" sz="2800" dirty="0" smtClean="0">
                <a:solidFill>
                  <a:srgbClr val="262626"/>
                </a:solidFill>
              </a:rPr>
              <a:t>. Ataque a Presidencia de la República 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63237" y="3888920"/>
            <a:ext cx="7884693" cy="2785475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/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Captura de Alias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Rasputin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  - David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Escorcia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Mail-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Spoofing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Ingeniería Social 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Suplantación cuentas y dominios 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Extorsiones – Chantajes - Estafas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Antecedentes penales por extorsión en los años 2004 – 2013  y estafa en el año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2000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3"/>
          <a:srcRect l="-3224" r="3587"/>
          <a:stretch/>
        </p:blipFill>
        <p:spPr>
          <a:xfrm>
            <a:off x="4004515" y="1225853"/>
            <a:ext cx="3945091" cy="24835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51" y="1468979"/>
            <a:ext cx="3821964" cy="19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static.iris.net.co/soho/upload/images/2016/1/20/4080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21244"/>
          <a:stretch/>
        </p:blipFill>
        <p:spPr bwMode="auto">
          <a:xfrm>
            <a:off x="4136071" y="1250603"/>
            <a:ext cx="3813535" cy="24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Casos de éxito </a:t>
            </a:r>
            <a:b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2015 - 2016 </a:t>
            </a:r>
            <a:r>
              <a:rPr lang="es-CO" sz="2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s-CO" sz="2800" dirty="0" smtClean="0">
                <a:solidFill>
                  <a:srgbClr val="262626"/>
                </a:solidFill>
              </a:rPr>
              <a:t>3. Captura rey de las millas 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63237" y="3888920"/>
            <a:ext cx="7884693" cy="2412744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/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Captura de Jaime Alejandro Solano Moreno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Ingenieria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 Social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spear-pishing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Acceso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remote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 a la plataforma de millas de Avianca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Antecedentes penales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Robo 5 millones de millas a la aerolínea y a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particulares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</p:txBody>
      </p:sp>
      <p:pic>
        <p:nvPicPr>
          <p:cNvPr id="13" name="Picture 2" descr="A Jaime Alejandro Soleno Moreno se le señala de robar más de 5 millones de millas. Fue capturado por la Policí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322" y="1483919"/>
            <a:ext cx="3870608" cy="198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2063" t="7490" r="9262" b="10148"/>
          <a:stretch/>
        </p:blipFill>
        <p:spPr>
          <a:xfrm>
            <a:off x="4132226" y="1260654"/>
            <a:ext cx="3817380" cy="24416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Casos de éxito </a:t>
            </a:r>
            <a:b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2015 - 2016 </a:t>
            </a:r>
            <a:r>
              <a:rPr lang="es-CO" sz="2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s-CO" sz="2800" dirty="0">
                <a:solidFill>
                  <a:srgbClr val="262626"/>
                </a:solidFill>
              </a:rPr>
              <a:t>4</a:t>
            </a:r>
            <a:r>
              <a:rPr lang="es-CO" sz="2800" dirty="0" smtClean="0">
                <a:solidFill>
                  <a:srgbClr val="262626"/>
                </a:solidFill>
              </a:rPr>
              <a:t>. Captura Alejandro Matamoros 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63237" y="3888920"/>
            <a:ext cx="7884693" cy="2785475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/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Captura de Alejandro Matamoros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Contactó mas de 150 menores de sexo masculino a través de redes sociales - 27 videos de diferentes víctimas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Mediante la modalidad de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Grooming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Ingenieria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 Social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perfiles falsos – suplantación 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Extorsiones-Chantajes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17652" t="18779" r="32128" b="12446"/>
          <a:stretch/>
        </p:blipFill>
        <p:spPr>
          <a:xfrm>
            <a:off x="8634555" y="1271257"/>
            <a:ext cx="3313375" cy="24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Casos de éxito </a:t>
            </a:r>
            <a:b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2015 - 2016 </a:t>
            </a:r>
            <a:r>
              <a:rPr lang="es-CO" sz="2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s-CO" sz="2800" dirty="0">
                <a:solidFill>
                  <a:srgbClr val="262626"/>
                </a:solidFill>
              </a:rPr>
              <a:t>5</a:t>
            </a:r>
            <a:r>
              <a:rPr lang="es-CO" sz="2800" dirty="0" smtClean="0">
                <a:solidFill>
                  <a:srgbClr val="262626"/>
                </a:solidFill>
              </a:rPr>
              <a:t>. Operación </a:t>
            </a:r>
            <a:r>
              <a:rPr lang="es-CO" sz="2800" dirty="0" err="1" smtClean="0">
                <a:solidFill>
                  <a:srgbClr val="262626"/>
                </a:solidFill>
              </a:rPr>
              <a:t>Pacifier</a:t>
            </a:r>
            <a:endParaRPr lang="es-CO" sz="2800" dirty="0" smtClean="0">
              <a:solidFill>
                <a:srgbClr val="262626"/>
              </a:solidFill>
            </a:endParaRP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63237" y="3888920"/>
            <a:ext cx="7884693" cy="2412744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/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Captura de seis personas.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redes P2P (Peer To Peer) para intercambio de pornografía infantil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17 allanamientos 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Mas de 15,000 imágenes de abusos a menores.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465 dispositivos de almacenamiento digital incautados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956" y="1162755"/>
            <a:ext cx="3795378" cy="2682365"/>
          </a:xfrm>
          <a:prstGeom prst="rect">
            <a:avLst/>
          </a:prstGeom>
        </p:spPr>
      </p:pic>
      <p:pic>
        <p:nvPicPr>
          <p:cNvPr id="15" name="Picture 2" descr="La red, dice la Dijín, también usaba chats como KIK y Telegram para distribuir el material a través de la llamada web profunda ('deep web')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18874"/>
          <a:stretch/>
        </p:blipFill>
        <p:spPr bwMode="auto">
          <a:xfrm>
            <a:off x="8077322" y="1246831"/>
            <a:ext cx="3870608" cy="251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Casos de éxito </a:t>
            </a:r>
            <a:b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2015 - 2016 </a:t>
            </a:r>
            <a:r>
              <a:rPr lang="es-CO" sz="2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s-CO" sz="2800" dirty="0" smtClean="0">
                <a:solidFill>
                  <a:srgbClr val="262626"/>
                </a:solidFill>
              </a:rPr>
              <a:t>6. Captura alias “</a:t>
            </a:r>
            <a:r>
              <a:rPr lang="es-CO" sz="2800" dirty="0" err="1" smtClean="0">
                <a:solidFill>
                  <a:srgbClr val="262626"/>
                </a:solidFill>
              </a:rPr>
              <a:t>GrindNoise</a:t>
            </a:r>
            <a:r>
              <a:rPr lang="es-CO" sz="2800" dirty="0" smtClean="0">
                <a:solidFill>
                  <a:srgbClr val="262626"/>
                </a:solidFill>
              </a:rPr>
              <a:t>”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63237" y="3888920"/>
            <a:ext cx="7884693" cy="2785475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/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la red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Tor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 para Intercambio de pornografía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infantil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Mas de 84,000 imágenes y videos encontrados en sus dispositivos de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almacenamiento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Operación en coordinación con la OCN Interpol de Manchester - 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Inglaterra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Captura en Cheshire de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Pawel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 </a:t>
            </a:r>
            <a:r>
              <a:rPr lang="es-CO" sz="2100" dirty="0" err="1">
                <a:solidFill>
                  <a:srgbClr val="262626"/>
                </a:solidFill>
                <a:latin typeface="Candara"/>
                <a:cs typeface="Candara"/>
              </a:rPr>
              <a:t>Sobocky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, principal contacto en Europa de Alias </a:t>
            </a:r>
            <a:r>
              <a:rPr lang="es-CO" sz="2100" dirty="0" err="1" smtClean="0">
                <a:solidFill>
                  <a:srgbClr val="262626"/>
                </a:solidFill>
                <a:latin typeface="Candara"/>
                <a:cs typeface="Candara"/>
              </a:rPr>
              <a:t>GrindNoise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19698" b="22778"/>
          <a:stretch/>
        </p:blipFill>
        <p:spPr>
          <a:xfrm>
            <a:off x="4125956" y="1301409"/>
            <a:ext cx="3795378" cy="25002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b="15467"/>
          <a:stretch/>
        </p:blipFill>
        <p:spPr>
          <a:xfrm>
            <a:off x="9019143" y="1350891"/>
            <a:ext cx="2186663" cy="245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 err="1" smtClean="0">
                <a:solidFill>
                  <a:srgbClr val="FFFFFF"/>
                </a:solidFill>
                <a:latin typeface="Candara"/>
                <a:cs typeface="Candara"/>
              </a:rPr>
              <a:t>Visión</a:t>
            </a:r>
            <a:r>
              <a:rPr lang="en-US" sz="2900" dirty="0" smtClean="0">
                <a:solidFill>
                  <a:srgbClr val="FFFFFF"/>
                </a:solidFill>
                <a:latin typeface="Candara"/>
                <a:cs typeface="Candara"/>
              </a:rPr>
              <a:t> del </a:t>
            </a:r>
            <a:r>
              <a:rPr lang="en-US" sz="2900" dirty="0" err="1" smtClean="0">
                <a:solidFill>
                  <a:srgbClr val="FFFFFF"/>
                </a:solidFill>
                <a:latin typeface="Candara"/>
                <a:cs typeface="Candara"/>
              </a:rPr>
              <a:t>cibercrimen</a:t>
            </a:r>
            <a:endParaRPr lang="en-US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Tricotomía del Cibercrimen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aptura de pantalla 2016-10-04 a las 11.33.21 a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1" y="2719009"/>
            <a:ext cx="3502618" cy="1389127"/>
          </a:xfrm>
          <a:prstGeom prst="rect">
            <a:avLst/>
          </a:prstGeom>
        </p:spPr>
      </p:pic>
      <p:pic>
        <p:nvPicPr>
          <p:cNvPr id="4" name="Picture 3" descr="Captura de pantalla 2016-10-04 a las 11.34.44 a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16" y="1756151"/>
            <a:ext cx="7701867" cy="44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6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Casos de éxito </a:t>
            </a:r>
            <a:b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</a:br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2015 - 2016 </a:t>
            </a:r>
            <a:r>
              <a:rPr lang="es-CO" sz="2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38100" cmpd="dbl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/>
          <p:nvPr/>
        </p:nvSpPr>
        <p:spPr>
          <a:xfrm>
            <a:off x="4481377" y="459608"/>
            <a:ext cx="7056676" cy="527613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s-CO" sz="2800" dirty="0">
                <a:solidFill>
                  <a:srgbClr val="262626"/>
                </a:solidFill>
              </a:rPr>
              <a:t>7</a:t>
            </a:r>
            <a:r>
              <a:rPr lang="es-CO" sz="2800" dirty="0" smtClean="0">
                <a:solidFill>
                  <a:srgbClr val="262626"/>
                </a:solidFill>
              </a:rPr>
              <a:t>. Operación Trópico</a:t>
            </a:r>
          </a:p>
        </p:txBody>
      </p:sp>
      <p:sp>
        <p:nvSpPr>
          <p:cNvPr id="31" name="Shape 58"/>
          <p:cNvSpPr/>
          <p:nvPr/>
        </p:nvSpPr>
        <p:spPr>
          <a:xfrm>
            <a:off x="12667541" y="2634532"/>
            <a:ext cx="10259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4063237" y="3888920"/>
            <a:ext cx="7884693" cy="2785475"/>
          </a:xfrm>
          <a:prstGeom prst="rect">
            <a:avLst/>
          </a:prstGeom>
          <a:noFill/>
        </p:spPr>
        <p:txBody>
          <a:bodyPr wrap="square" lIns="95791" tIns="47895" rIns="95791" bIns="47895" rtlCol="0">
            <a:spAutoFit/>
          </a:bodyPr>
          <a:lstStyle/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>
                <a:solidFill>
                  <a:srgbClr val="262626"/>
                </a:solidFill>
                <a:latin typeface="Candara"/>
                <a:cs typeface="Candara"/>
              </a:rPr>
              <a:t>Captura </a:t>
            </a:r>
            <a:r>
              <a:rPr lang="es-CO" sz="2100" smtClean="0">
                <a:solidFill>
                  <a:srgbClr val="262626"/>
                </a:solidFill>
                <a:latin typeface="Candara"/>
                <a:cs typeface="Candara"/>
              </a:rPr>
              <a:t>a integrantes 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de una organización criminal trasnacional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señalados 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de clonar tarjetas débito y crédito.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Mediante la modalidad de Skimming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Uso de relojes con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microcámaras  </a:t>
            </a: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y facias falsas.</a:t>
            </a:r>
          </a:p>
          <a:p>
            <a:pPr marL="359216" indent="-359216" defTabSz="501743">
              <a:lnSpc>
                <a:spcPct val="120000"/>
              </a:lnSpc>
              <a:buFont typeface="Arial"/>
              <a:buChar char="•"/>
            </a:pPr>
            <a:r>
              <a:rPr lang="es-CO" sz="2100" dirty="0">
                <a:solidFill>
                  <a:srgbClr val="262626"/>
                </a:solidFill>
                <a:latin typeface="Candara"/>
                <a:cs typeface="Candara"/>
              </a:rPr>
              <a:t>Tenía en su posesión mas de 40 tarjetas hurtadas,  9 facias falsas, 02 cajas magnetizadoras de tarjetas y 50 dispositivos de almacenamiento </a:t>
            </a:r>
            <a:r>
              <a:rPr lang="es-CO" sz="2100" dirty="0" smtClean="0">
                <a:solidFill>
                  <a:srgbClr val="262626"/>
                </a:solidFill>
                <a:latin typeface="Candara"/>
                <a:cs typeface="Candara"/>
              </a:rPr>
              <a:t>digital</a:t>
            </a:r>
            <a:endParaRPr lang="es-CO" sz="2100" dirty="0">
              <a:solidFill>
                <a:srgbClr val="262626"/>
              </a:solidFill>
              <a:latin typeface="Candara"/>
              <a:cs typeface="Candara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763" y="1172234"/>
            <a:ext cx="3661038" cy="260846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b="5645"/>
          <a:stretch/>
        </p:blipFill>
        <p:spPr>
          <a:xfrm>
            <a:off x="4122735" y="1172159"/>
            <a:ext cx="3722551" cy="26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9753" y="3797300"/>
            <a:ext cx="626896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s-CO" sz="2400" b="1" dirty="0" smtClean="0">
              <a:solidFill>
                <a:srgbClr val="222A35"/>
              </a:solidFill>
              <a:latin typeface="Candara"/>
              <a:cs typeface="Candara"/>
            </a:endParaRPr>
          </a:p>
          <a:p>
            <a:pPr>
              <a:spcBef>
                <a:spcPts val="0"/>
              </a:spcBef>
            </a:pPr>
            <a:r>
              <a:rPr lang="es-CO" sz="2400" b="1" dirty="0">
                <a:solidFill>
                  <a:schemeClr val="tx1"/>
                </a:solidFill>
                <a:latin typeface="Candara"/>
                <a:cs typeface="Candara"/>
              </a:rPr>
              <a:t>Teniente Coronel </a:t>
            </a:r>
            <a:r>
              <a:rPr lang="es-CO" sz="2400" dirty="0" smtClean="0">
                <a:solidFill>
                  <a:schemeClr val="tx1"/>
                </a:solidFill>
                <a:latin typeface="Candara"/>
                <a:cs typeface="Candara"/>
              </a:rPr>
              <a:t>FREDY BAUTISTA GARCIA </a:t>
            </a:r>
            <a:endParaRPr lang="es-CO" sz="2400" dirty="0">
              <a:solidFill>
                <a:schemeClr val="tx1"/>
              </a:solidFill>
              <a:latin typeface="Candara"/>
              <a:cs typeface="Candara"/>
            </a:endParaRPr>
          </a:p>
          <a:p>
            <a:pPr>
              <a:spcBef>
                <a:spcPts val="0"/>
              </a:spcBef>
            </a:pPr>
            <a:r>
              <a:rPr lang="es-CO" sz="2400" b="1" dirty="0" smtClean="0">
                <a:solidFill>
                  <a:srgbClr val="000000"/>
                </a:solidFill>
                <a:latin typeface="Candara"/>
                <a:cs typeface="Candara"/>
              </a:rPr>
              <a:t>CENTRO CIBERNÉTICO POLICIAL </a:t>
            </a:r>
            <a:endParaRPr lang="es-CO" sz="2400" b="1" dirty="0">
              <a:solidFill>
                <a:srgbClr val="000000"/>
              </a:solidFill>
              <a:latin typeface="Candara"/>
              <a:cs typeface="Candara"/>
            </a:endParaRPr>
          </a:p>
          <a:p>
            <a:endParaRPr lang="es-CO" dirty="0"/>
          </a:p>
        </p:txBody>
      </p:sp>
      <p:sp>
        <p:nvSpPr>
          <p:cNvPr id="6" name="Rectangle 5"/>
          <p:cNvSpPr/>
          <p:nvPr/>
        </p:nvSpPr>
        <p:spPr>
          <a:xfrm>
            <a:off x="239753" y="795082"/>
            <a:ext cx="9144000" cy="2308324"/>
          </a:xfrm>
          <a:prstGeom prst="rect">
            <a:avLst/>
          </a:prstGeom>
          <a:solidFill>
            <a:srgbClr val="175828"/>
          </a:solidFill>
        </p:spPr>
        <p:txBody>
          <a:bodyPr wrap="square" anchor="t">
            <a:spAutoFit/>
          </a:bodyPr>
          <a:lstStyle/>
          <a:p>
            <a:pPr algn="ctr"/>
            <a:endParaRPr lang="en-US" sz="36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36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36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36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01" y="749300"/>
            <a:ext cx="2401665" cy="241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1444" y="4179492"/>
            <a:ext cx="742057" cy="603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3501" y="4013796"/>
            <a:ext cx="25018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22A35"/>
                </a:solidFill>
                <a:latin typeface="Candara"/>
                <a:cs typeface="Candara"/>
              </a:rPr>
              <a:t>@</a:t>
            </a:r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</a:rPr>
              <a:t>caivirtual</a:t>
            </a:r>
          </a:p>
          <a:p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</a:rPr>
              <a:t>@fredy_secure</a:t>
            </a:r>
            <a:endParaRPr lang="en-US" sz="2400" dirty="0">
              <a:solidFill>
                <a:srgbClr val="222A35"/>
              </a:solidFill>
              <a:latin typeface="Candara"/>
              <a:cs typeface="Candara"/>
            </a:endParaRPr>
          </a:p>
          <a:p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  <a:hlinkClick r:id="rId6"/>
              </a:rPr>
              <a:t>www.ccp.gov.co</a:t>
            </a:r>
            <a:r>
              <a:rPr lang="en-US" sz="2400" dirty="0" smtClean="0">
                <a:solidFill>
                  <a:srgbClr val="222A35"/>
                </a:solidFill>
                <a:latin typeface="Candara"/>
                <a:cs typeface="Candara"/>
              </a:rPr>
              <a:t>   </a:t>
            </a:r>
            <a:endParaRPr lang="en-US" sz="2400" dirty="0">
              <a:solidFill>
                <a:srgbClr val="222A35"/>
              </a:solidFill>
              <a:latin typeface="Candara"/>
              <a:cs typeface="Canda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8379" y="5810744"/>
            <a:ext cx="4330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pPr lvl="1"/>
            <a:r>
              <a:rPr lang="es-CO" sz="2400" b="1" dirty="0" smtClean="0">
                <a:latin typeface="Candara"/>
                <a:cs typeface="Candara"/>
              </a:rPr>
              <a:t>Bogotá DC, Octubre de 2016</a:t>
            </a:r>
            <a:endParaRPr lang="es-CO" sz="2400" b="1" dirty="0">
              <a:latin typeface="Candara"/>
              <a:cs typeface="Candar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753" y="134907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3600" dirty="0" smtClean="0">
                <a:solidFill>
                  <a:srgbClr val="FFFFFF"/>
                </a:solidFill>
                <a:latin typeface="Candara"/>
                <a:cs typeface="Candara"/>
              </a:rPr>
              <a:t>Capacidades para enfrentar </a:t>
            </a:r>
          </a:p>
          <a:p>
            <a:pPr lvl="0" algn="ctr"/>
            <a:r>
              <a:rPr lang="es-CO" sz="3600" dirty="0" smtClean="0">
                <a:solidFill>
                  <a:srgbClr val="FFFFFF"/>
                </a:solidFill>
                <a:latin typeface="Candara"/>
                <a:cs typeface="Candara"/>
              </a:rPr>
              <a:t>la Cibercriminalidad </a:t>
            </a:r>
            <a:endParaRPr lang="es-CO" sz="36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969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 txBox="1">
            <a:spLocks/>
          </p:cNvSpPr>
          <p:nvPr/>
        </p:nvSpPr>
        <p:spPr bwMode="auto">
          <a:xfrm>
            <a:off x="3" y="975011"/>
            <a:ext cx="7938488" cy="67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O" altLang="es-ES" sz="2700">
              <a:solidFill>
                <a:srgbClr val="0D0D0D"/>
              </a:solidFill>
              <a:latin typeface="Gill Sans MT" panose="020B0502020104020203" pitchFamily="34" charset="0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5" name="254 Rectángulo"/>
          <p:cNvSpPr/>
          <p:nvPr/>
        </p:nvSpPr>
        <p:spPr>
          <a:xfrm>
            <a:off x="89891" y="835243"/>
            <a:ext cx="6653195" cy="426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317" tIns="38661" rIns="77317" bIns="3866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1. </a:t>
            </a:r>
            <a:r>
              <a:rPr lang="es-CO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Problemática Mundial: factores comunes </a:t>
            </a:r>
            <a:endParaRPr lang="es-ES" b="1" i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ángulo 36"/>
          <p:cNvSpPr/>
          <p:nvPr/>
        </p:nvSpPr>
        <p:spPr>
          <a:xfrm>
            <a:off x="115381" y="260648"/>
            <a:ext cx="10896804" cy="610138"/>
          </a:xfrm>
          <a:prstGeom prst="rect">
            <a:avLst/>
          </a:prstGeom>
          <a:solidFill>
            <a:srgbClr val="175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altLang="es-CO" sz="3600" dirty="0">
                <a:solidFill>
                  <a:schemeClr val="bg1"/>
                </a:solidFill>
                <a:latin typeface="Candara"/>
                <a:cs typeface="Candara"/>
              </a:rPr>
              <a:t>¿Cómo enfrentamos el </a:t>
            </a:r>
            <a:r>
              <a:rPr lang="es-CO" altLang="es-CO" sz="3600" dirty="0" err="1">
                <a:solidFill>
                  <a:schemeClr val="bg1"/>
                </a:solidFill>
                <a:latin typeface="Candara"/>
                <a:cs typeface="Candara"/>
              </a:rPr>
              <a:t>Cibercrimen</a:t>
            </a:r>
            <a:r>
              <a:rPr lang="es-CO" altLang="es-CO" sz="3600" dirty="0">
                <a:solidFill>
                  <a:schemeClr val="bg1"/>
                </a:solidFill>
                <a:latin typeface="Candara"/>
                <a:cs typeface="Candara"/>
              </a:rPr>
              <a:t>?</a:t>
            </a:r>
          </a:p>
        </p:txBody>
      </p:sp>
      <p:cxnSp>
        <p:nvCxnSpPr>
          <p:cNvPr id="7" name="Conector recto 37"/>
          <p:cNvCxnSpPr/>
          <p:nvPr/>
        </p:nvCxnSpPr>
        <p:spPr>
          <a:xfrm>
            <a:off x="115386" y="908720"/>
            <a:ext cx="10891438" cy="0"/>
          </a:xfrm>
          <a:prstGeom prst="line">
            <a:avLst/>
          </a:prstGeom>
          <a:ln>
            <a:solidFill>
              <a:srgbClr val="104D2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8" name="53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589" y="133048"/>
            <a:ext cx="912316" cy="9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949150" y="1338705"/>
            <a:ext cx="10449814" cy="5054613"/>
            <a:chOff x="664729" y="1140019"/>
            <a:chExt cx="11527271" cy="6523351"/>
          </a:xfrm>
        </p:grpSpPr>
        <p:sp>
          <p:nvSpPr>
            <p:cNvPr id="42" name="Shape 217"/>
            <p:cNvSpPr/>
            <p:nvPr/>
          </p:nvSpPr>
          <p:spPr>
            <a:xfrm flipH="1" flipV="1">
              <a:off x="4641397" y="2315040"/>
              <a:ext cx="3147809" cy="1"/>
            </a:xfrm>
            <a:prstGeom prst="line">
              <a:avLst/>
            </a:prstGeom>
            <a:ln w="254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43" name="Shape 218"/>
            <p:cNvSpPr/>
            <p:nvPr/>
          </p:nvSpPr>
          <p:spPr>
            <a:xfrm flipH="1" flipV="1">
              <a:off x="4641397" y="3128150"/>
              <a:ext cx="3147809" cy="1"/>
            </a:xfrm>
            <a:prstGeom prst="line">
              <a:avLst/>
            </a:prstGeom>
            <a:ln w="254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44" name="Shape 219"/>
            <p:cNvSpPr/>
            <p:nvPr/>
          </p:nvSpPr>
          <p:spPr>
            <a:xfrm flipH="1" flipV="1">
              <a:off x="4641397" y="3941259"/>
              <a:ext cx="3147809" cy="1"/>
            </a:xfrm>
            <a:prstGeom prst="line">
              <a:avLst/>
            </a:prstGeom>
            <a:ln w="254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45" name="Shape 220"/>
            <p:cNvSpPr/>
            <p:nvPr/>
          </p:nvSpPr>
          <p:spPr>
            <a:xfrm>
              <a:off x="2604228" y="1981128"/>
              <a:ext cx="2411377" cy="667825"/>
            </a:xfrm>
            <a:prstGeom prst="roundRect">
              <a:avLst>
                <a:gd name="adj" fmla="val 15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/>
            <a:p>
              <a:pPr lvl="0" algn="ctr">
                <a:defRPr sz="1800"/>
              </a:pPr>
              <a:r>
                <a:rPr sz="1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Oficina Central Nacional  </a:t>
              </a:r>
            </a:p>
            <a:p>
              <a:pPr lvl="0" algn="ctr">
                <a:defRPr sz="1800"/>
              </a:pPr>
              <a:r>
                <a:rPr sz="1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INTERPOL </a:t>
              </a:r>
            </a:p>
          </p:txBody>
        </p:sp>
        <p:sp>
          <p:nvSpPr>
            <p:cNvPr id="46" name="Shape 221"/>
            <p:cNvSpPr/>
            <p:nvPr/>
          </p:nvSpPr>
          <p:spPr>
            <a:xfrm flipV="1">
              <a:off x="6215301" y="1417288"/>
              <a:ext cx="1" cy="5357699"/>
            </a:xfrm>
            <a:prstGeom prst="line">
              <a:avLst/>
            </a:prstGeom>
            <a:ln w="254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47" name="Shape 222"/>
            <p:cNvSpPr/>
            <p:nvPr/>
          </p:nvSpPr>
          <p:spPr>
            <a:xfrm>
              <a:off x="2604228" y="2787164"/>
              <a:ext cx="2411377" cy="450899"/>
            </a:xfrm>
            <a:prstGeom prst="roundRect">
              <a:avLst>
                <a:gd name="adj" fmla="val 15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rgbClr val="FFFFFF"/>
                  </a:solidFill>
                </a:rPr>
                <a:t>Secretaria Privada</a:t>
              </a:r>
            </a:p>
          </p:txBody>
        </p:sp>
        <p:sp>
          <p:nvSpPr>
            <p:cNvPr id="48" name="Shape 223"/>
            <p:cNvSpPr/>
            <p:nvPr/>
          </p:nvSpPr>
          <p:spPr>
            <a:xfrm>
              <a:off x="2604228" y="3607347"/>
              <a:ext cx="2411377" cy="667825"/>
            </a:xfrm>
            <a:prstGeom prst="roundRect">
              <a:avLst>
                <a:gd name="adj" fmla="val 15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Nivel Asesor </a:t>
              </a:r>
            </a:p>
          </p:txBody>
        </p:sp>
        <p:sp>
          <p:nvSpPr>
            <p:cNvPr id="49" name="Shape 224"/>
            <p:cNvSpPr/>
            <p:nvPr/>
          </p:nvSpPr>
          <p:spPr>
            <a:xfrm>
              <a:off x="7414998" y="1966981"/>
              <a:ext cx="2411377" cy="667825"/>
            </a:xfrm>
            <a:prstGeom prst="roundRect">
              <a:avLst>
                <a:gd name="adj" fmla="val 15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Coordinación del servicio de investigación Criminal  </a:t>
              </a:r>
            </a:p>
          </p:txBody>
        </p:sp>
        <p:sp>
          <p:nvSpPr>
            <p:cNvPr id="50" name="Shape 225"/>
            <p:cNvSpPr/>
            <p:nvPr/>
          </p:nvSpPr>
          <p:spPr>
            <a:xfrm>
              <a:off x="7414998" y="2794237"/>
              <a:ext cx="2411377" cy="667826"/>
            </a:xfrm>
            <a:prstGeom prst="roundRect">
              <a:avLst>
                <a:gd name="adj" fmla="val 15000"/>
              </a:avLst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700" b="1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FFFFFF"/>
                  </a:solidFill>
                </a:rPr>
                <a:t>Centro Cibernético Policial </a:t>
              </a:r>
            </a:p>
          </p:txBody>
        </p:sp>
        <p:sp>
          <p:nvSpPr>
            <p:cNvPr id="51" name="Shape 226"/>
            <p:cNvSpPr/>
            <p:nvPr/>
          </p:nvSpPr>
          <p:spPr>
            <a:xfrm>
              <a:off x="7414998" y="3607347"/>
              <a:ext cx="2411377" cy="667825"/>
            </a:xfrm>
            <a:prstGeom prst="roundRect">
              <a:avLst>
                <a:gd name="adj" fmla="val 15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Centro de Protección de Datos</a:t>
              </a:r>
            </a:p>
          </p:txBody>
        </p:sp>
        <p:sp>
          <p:nvSpPr>
            <p:cNvPr id="52" name="Shape 227"/>
            <p:cNvSpPr/>
            <p:nvPr/>
          </p:nvSpPr>
          <p:spPr>
            <a:xfrm>
              <a:off x="2943946" y="1140019"/>
              <a:ext cx="6542712" cy="608632"/>
            </a:xfrm>
            <a:prstGeom prst="roundRect">
              <a:avLst>
                <a:gd name="adj" fmla="val 29527"/>
              </a:avLst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>
                <a:defRPr sz="19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600" dirty="0">
                  <a:solidFill>
                    <a:srgbClr val="FFFFFF"/>
                  </a:solidFill>
                </a:rPr>
                <a:t>DIRECCIÓN DE INVESTIGACIÓN CRIMINAL E INTERPOL </a:t>
              </a:r>
            </a:p>
          </p:txBody>
        </p:sp>
        <p:sp>
          <p:nvSpPr>
            <p:cNvPr id="53" name="Shape 229"/>
            <p:cNvSpPr/>
            <p:nvPr/>
          </p:nvSpPr>
          <p:spPr>
            <a:xfrm>
              <a:off x="664729" y="6809136"/>
              <a:ext cx="2473526" cy="854234"/>
            </a:xfrm>
            <a:prstGeom prst="roundRect">
              <a:avLst>
                <a:gd name="adj" fmla="val 12029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Jefatura de Policía Científica y Criminalística </a:t>
              </a:r>
            </a:p>
          </p:txBody>
        </p:sp>
        <p:sp>
          <p:nvSpPr>
            <p:cNvPr id="54" name="Shape 230"/>
            <p:cNvSpPr/>
            <p:nvPr/>
          </p:nvSpPr>
          <p:spPr>
            <a:xfrm>
              <a:off x="4978538" y="6702825"/>
              <a:ext cx="2473526" cy="854234"/>
            </a:xfrm>
            <a:prstGeom prst="roundRect">
              <a:avLst>
                <a:gd name="adj" fmla="val 12029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Jefatura de Investigación Judicial  </a:t>
              </a:r>
            </a:p>
          </p:txBody>
        </p:sp>
        <p:sp>
          <p:nvSpPr>
            <p:cNvPr id="55" name="Shape 231"/>
            <p:cNvSpPr/>
            <p:nvPr/>
          </p:nvSpPr>
          <p:spPr>
            <a:xfrm>
              <a:off x="9292348" y="6809136"/>
              <a:ext cx="2473526" cy="854234"/>
            </a:xfrm>
            <a:prstGeom prst="roundRect">
              <a:avLst>
                <a:gd name="adj" fmla="val 12029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Jefatura de Análisis y Administración de información Criminal </a:t>
              </a:r>
            </a:p>
          </p:txBody>
        </p:sp>
        <p:cxnSp>
          <p:nvCxnSpPr>
            <p:cNvPr id="56" name="Connector 232"/>
            <p:cNvCxnSpPr>
              <a:stCxn id="53" idx="0"/>
              <a:endCxn id="66" idx="0"/>
            </p:cNvCxnSpPr>
            <p:nvPr/>
          </p:nvCxnSpPr>
          <p:spPr>
            <a:xfrm rot="5400000" flipH="1" flipV="1">
              <a:off x="2904749" y="3440037"/>
              <a:ext cx="2365843" cy="4372356"/>
            </a:xfrm>
            <a:prstGeom prst="bentConnector3">
              <a:avLst>
                <a:gd name="adj1" fmla="val 86473"/>
              </a:avLst>
            </a:prstGeom>
            <a:ln w="25400">
              <a:solidFill>
                <a:srgbClr val="5E5E5E"/>
              </a:solidFill>
              <a:miter lim="400000"/>
            </a:ln>
          </p:spPr>
        </p:cxnSp>
        <p:cxnSp>
          <p:nvCxnSpPr>
            <p:cNvPr id="57" name="Connector 233"/>
            <p:cNvCxnSpPr>
              <a:stCxn id="55" idx="0"/>
              <a:endCxn id="66" idx="0"/>
            </p:cNvCxnSpPr>
            <p:nvPr/>
          </p:nvCxnSpPr>
          <p:spPr>
            <a:xfrm rot="16200000" flipV="1">
              <a:off x="7218559" y="3498583"/>
              <a:ext cx="2365843" cy="4255263"/>
            </a:xfrm>
            <a:prstGeom prst="bentConnector3">
              <a:avLst>
                <a:gd name="adj1" fmla="val 87878"/>
              </a:avLst>
            </a:prstGeom>
            <a:ln w="25400">
              <a:solidFill>
                <a:srgbClr val="424242"/>
              </a:solidFill>
              <a:miter lim="400000"/>
            </a:ln>
          </p:spPr>
        </p:cxnSp>
        <p:sp>
          <p:nvSpPr>
            <p:cNvPr id="58" name="Shape 234"/>
            <p:cNvSpPr/>
            <p:nvPr/>
          </p:nvSpPr>
          <p:spPr>
            <a:xfrm>
              <a:off x="7414998" y="5452839"/>
              <a:ext cx="2248422" cy="854234"/>
            </a:xfrm>
            <a:prstGeom prst="roundRect">
              <a:avLst>
                <a:gd name="adj" fmla="val 11235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Grupo de Recepción y Análisis de Comunicaciones Interceptadas </a:t>
              </a:r>
            </a:p>
          </p:txBody>
        </p:sp>
        <p:sp>
          <p:nvSpPr>
            <p:cNvPr id="59" name="Shape 235"/>
            <p:cNvSpPr/>
            <p:nvPr/>
          </p:nvSpPr>
          <p:spPr>
            <a:xfrm flipH="1">
              <a:off x="4665358" y="5488998"/>
              <a:ext cx="1554768" cy="1"/>
            </a:xfrm>
            <a:prstGeom prst="line">
              <a:avLst/>
            </a:prstGeom>
            <a:ln w="254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60" name="Shape 236"/>
            <p:cNvSpPr/>
            <p:nvPr/>
          </p:nvSpPr>
          <p:spPr>
            <a:xfrm flipH="1">
              <a:off x="4658201" y="6220776"/>
              <a:ext cx="1569082" cy="1"/>
            </a:xfrm>
            <a:prstGeom prst="line">
              <a:avLst/>
            </a:prstGeom>
            <a:ln w="254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61" name="Shape 237"/>
            <p:cNvSpPr/>
            <p:nvPr/>
          </p:nvSpPr>
          <p:spPr>
            <a:xfrm>
              <a:off x="2604228" y="5182458"/>
              <a:ext cx="2138724" cy="608632"/>
            </a:xfrm>
            <a:prstGeom prst="roundRect">
              <a:avLst>
                <a:gd name="adj" fmla="val 15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Area Administrativa y financiera </a:t>
              </a:r>
            </a:p>
          </p:txBody>
        </p:sp>
        <p:sp>
          <p:nvSpPr>
            <p:cNvPr id="62" name="Shape 238"/>
            <p:cNvSpPr/>
            <p:nvPr/>
          </p:nvSpPr>
          <p:spPr>
            <a:xfrm>
              <a:off x="2604228" y="5920910"/>
              <a:ext cx="2138724" cy="608632"/>
            </a:xfrm>
            <a:prstGeom prst="roundRect">
              <a:avLst>
                <a:gd name="adj" fmla="val 15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FFFFFF"/>
                  </a:solidFill>
                </a:rPr>
                <a:t>Grupo Talento Humano  </a:t>
              </a:r>
            </a:p>
          </p:txBody>
        </p:sp>
        <p:sp>
          <p:nvSpPr>
            <p:cNvPr id="63" name="Shape 239"/>
            <p:cNvSpPr/>
            <p:nvPr/>
          </p:nvSpPr>
          <p:spPr>
            <a:xfrm flipH="1">
              <a:off x="6200134" y="5879955"/>
              <a:ext cx="1242012" cy="1"/>
            </a:xfrm>
            <a:prstGeom prst="line">
              <a:avLst/>
            </a:prstGeom>
            <a:ln w="25400">
              <a:solidFill>
                <a:srgbClr val="42424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/>
              </a:pPr>
              <a:endParaRPr/>
            </a:p>
          </p:txBody>
        </p:sp>
        <p:sp>
          <p:nvSpPr>
            <p:cNvPr id="64" name="Shape 240"/>
            <p:cNvSpPr/>
            <p:nvPr/>
          </p:nvSpPr>
          <p:spPr>
            <a:xfrm>
              <a:off x="9780623" y="4381216"/>
              <a:ext cx="2411377" cy="667826"/>
            </a:xfrm>
            <a:prstGeom prst="roundRect">
              <a:avLst>
                <a:gd name="adj" fmla="val 15000"/>
              </a:avLst>
            </a:prstGeom>
            <a:solidFill>
              <a:srgbClr val="DCDEE0"/>
            </a:solidFill>
            <a:ln w="25400">
              <a:solidFill>
                <a:srgbClr val="424242"/>
              </a:solidFill>
              <a:prstDash val="sysDot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sz="1500"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>
                <a:defRPr sz="1800"/>
              </a:pPr>
              <a:r>
                <a:rPr sz="1200"/>
                <a:t>Escuela de Investigación Criminal </a:t>
              </a:r>
            </a:p>
          </p:txBody>
        </p:sp>
        <p:sp>
          <p:nvSpPr>
            <p:cNvPr id="65" name="Shape 241"/>
            <p:cNvSpPr/>
            <p:nvPr/>
          </p:nvSpPr>
          <p:spPr>
            <a:xfrm>
              <a:off x="9932815" y="2915851"/>
              <a:ext cx="1674311" cy="4104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/>
              <a:r>
                <a:rPr sz="1400" b="1" dirty="0"/>
                <a:t>CONPES </a:t>
              </a:r>
              <a:r>
                <a:rPr sz="1400" b="1" dirty="0" smtClean="0"/>
                <a:t>3</a:t>
              </a:r>
              <a:r>
                <a:rPr lang="es-CO" sz="1400" b="1" dirty="0" smtClean="0"/>
                <a:t>458</a:t>
              </a:r>
              <a:r>
                <a:rPr sz="1400" b="1" dirty="0" smtClean="0"/>
                <a:t>/201</a:t>
              </a:r>
              <a:r>
                <a:rPr lang="es-CO" sz="1400" b="1" dirty="0" smtClean="0"/>
                <a:t>6</a:t>
              </a:r>
              <a:endParaRPr sz="1400" b="1" dirty="0"/>
            </a:p>
          </p:txBody>
        </p:sp>
        <p:sp>
          <p:nvSpPr>
            <p:cNvPr id="66" name="Shape 228"/>
            <p:cNvSpPr/>
            <p:nvPr/>
          </p:nvSpPr>
          <p:spPr>
            <a:xfrm>
              <a:off x="3956678" y="4443293"/>
              <a:ext cx="4634339" cy="575214"/>
            </a:xfrm>
            <a:prstGeom prst="roundRect">
              <a:avLst>
                <a:gd name="adj" fmla="val 31242"/>
              </a:avLst>
            </a:prstGeom>
            <a:blipFill>
              <a:blip r:embed="rId4"/>
            </a:blip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/>
            <a:p>
              <a:pPr lvl="1" algn="ctr">
                <a:defRPr sz="1800"/>
              </a:pPr>
              <a:r>
                <a:rPr sz="1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SUBDIRECCIÓN DE INVESTIGACIÓN CRIMINAL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5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2730806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</a:t>
            </a:r>
            <a:r>
              <a:rPr lang="en-US" sz="2800" dirty="0" err="1" smtClean="0">
                <a:solidFill>
                  <a:srgbClr val="262626"/>
                </a:solidFill>
              </a:rPr>
              <a:t>Estructura</a:t>
            </a:r>
            <a:r>
              <a:rPr lang="en-US" sz="2800" dirty="0" smtClean="0">
                <a:solidFill>
                  <a:srgbClr val="262626"/>
                </a:solidFill>
              </a:rPr>
              <a:t> CCP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2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916619" y="1550084"/>
            <a:ext cx="8205225" cy="4906934"/>
            <a:chOff x="503120" y="1462852"/>
            <a:chExt cx="10126703" cy="5216898"/>
          </a:xfrm>
        </p:grpSpPr>
        <p:sp>
          <p:nvSpPr>
            <p:cNvPr id="10" name="38 CuadroTexto"/>
            <p:cNvSpPr txBox="1">
              <a:spLocks noChangeArrowheads="1"/>
            </p:cNvSpPr>
            <p:nvPr/>
          </p:nvSpPr>
          <p:spPr bwMode="auto">
            <a:xfrm>
              <a:off x="6512324" y="1661752"/>
              <a:ext cx="2616199" cy="384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5" rIns="91428" bIns="457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s-CO" altLang="es-ES"/>
                <a:t>	</a:t>
              </a:r>
            </a:p>
          </p:txBody>
        </p:sp>
        <p:pic>
          <p:nvPicPr>
            <p:cNvPr id="12" name="Picture 2" descr="C:\Users\pc\Desktop\plantilla 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284" y="1462852"/>
              <a:ext cx="1581794" cy="1584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upo 1"/>
            <p:cNvGrpSpPr>
              <a:grpSpLocks/>
            </p:cNvGrpSpPr>
            <p:nvPr/>
          </p:nvGrpSpPr>
          <p:grpSpPr bwMode="auto">
            <a:xfrm>
              <a:off x="503120" y="1602622"/>
              <a:ext cx="10126703" cy="5077128"/>
              <a:chOff x="578073" y="908720"/>
              <a:chExt cx="11765412" cy="7311222"/>
            </a:xfrm>
          </p:grpSpPr>
          <p:sp>
            <p:nvSpPr>
              <p:cNvPr id="21" name="Shape 245"/>
              <p:cNvSpPr/>
              <p:nvPr/>
            </p:nvSpPr>
            <p:spPr>
              <a:xfrm>
                <a:off x="1318477" y="6753270"/>
                <a:ext cx="11025008" cy="633215"/>
              </a:xfrm>
              <a:prstGeom prst="rightArrow">
                <a:avLst>
                  <a:gd name="adj1" fmla="val 30049"/>
                  <a:gd name="adj2" fmla="val 87190"/>
                </a:avLst>
              </a:prstGeom>
              <a:solidFill/>
              <a:ln w="12700"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rgbClr val="FFFFFF"/>
                    </a:solidFill>
                  </a:defRPr>
                </a:pPr>
                <a:endParaRPr sz="2100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2" name="Shape 246"/>
              <p:cNvSpPr>
                <a:spLocks noChangeArrowheads="1"/>
              </p:cNvSpPr>
              <p:nvPr/>
            </p:nvSpPr>
            <p:spPr bwMode="auto">
              <a:xfrm>
                <a:off x="5092947" y="7198613"/>
                <a:ext cx="2057697" cy="745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4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Res No. 00319           </a:t>
                </a:r>
              </a:p>
              <a:p>
                <a:pPr algn="ctr" eaLnBrk="1" hangingPunct="1"/>
                <a:r>
                  <a:rPr lang="es-ES" altLang="es-ES" sz="1400" b="1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2010</a:t>
                </a:r>
                <a:r>
                  <a:rPr lang="es-ES" altLang="es-ES" sz="14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           </a:t>
                </a:r>
              </a:p>
            </p:txBody>
          </p:sp>
          <p:sp>
            <p:nvSpPr>
              <p:cNvPr id="23" name="Shape 247"/>
              <p:cNvSpPr>
                <a:spLocks noChangeArrowheads="1"/>
              </p:cNvSpPr>
              <p:nvPr/>
            </p:nvSpPr>
            <p:spPr bwMode="auto">
              <a:xfrm>
                <a:off x="4567170" y="5678192"/>
                <a:ext cx="2914436" cy="1122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square"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400" dirty="0" smtClean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Grupo </a:t>
                </a:r>
                <a:r>
                  <a:rPr lang="es-ES" altLang="es-ES" sz="14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Investigaciones Tecnológicas                                                                   (</a:t>
                </a:r>
                <a:r>
                  <a:rPr lang="es-ES" altLang="es-ES" sz="1400" b="1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GITEC</a:t>
                </a:r>
                <a:r>
                  <a:rPr lang="es-ES" altLang="es-ES" sz="14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) </a:t>
                </a:r>
              </a:p>
            </p:txBody>
          </p:sp>
          <p:sp>
            <p:nvSpPr>
              <p:cNvPr id="24" name="Shape 248"/>
              <p:cNvSpPr>
                <a:spLocks noChangeArrowheads="1"/>
              </p:cNvSpPr>
              <p:nvPr/>
            </p:nvSpPr>
            <p:spPr bwMode="auto">
              <a:xfrm>
                <a:off x="965307" y="7164139"/>
                <a:ext cx="2057697" cy="1055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4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Res No. 02762          </a:t>
                </a:r>
              </a:p>
              <a:p>
                <a:pPr algn="ctr" eaLnBrk="1" hangingPunct="1"/>
                <a:r>
                  <a:rPr lang="es-ES" altLang="es-ES" sz="1400" b="1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2001</a:t>
                </a:r>
              </a:p>
              <a:p>
                <a:pPr algn="ctr" eaLnBrk="1" hangingPunct="1"/>
                <a:r>
                  <a:rPr lang="es-ES" altLang="es-ES" sz="14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             </a:t>
                </a:r>
              </a:p>
            </p:txBody>
          </p:sp>
          <p:sp>
            <p:nvSpPr>
              <p:cNvPr id="25" name="Shape 249"/>
              <p:cNvSpPr>
                <a:spLocks noChangeArrowheads="1"/>
              </p:cNvSpPr>
              <p:nvPr/>
            </p:nvSpPr>
            <p:spPr bwMode="auto">
              <a:xfrm>
                <a:off x="2870052" y="7204962"/>
                <a:ext cx="2057695" cy="745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4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Res No. 02057         </a:t>
                </a:r>
              </a:p>
              <a:p>
                <a:pPr algn="ctr" eaLnBrk="1" hangingPunct="1"/>
                <a:r>
                  <a:rPr lang="es-ES" altLang="es-ES" sz="1400" b="1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2007             </a:t>
                </a:r>
              </a:p>
            </p:txBody>
          </p:sp>
          <p:sp>
            <p:nvSpPr>
              <p:cNvPr id="26" name="Shape 250"/>
              <p:cNvSpPr>
                <a:spLocks noChangeArrowheads="1"/>
              </p:cNvSpPr>
              <p:nvPr/>
            </p:nvSpPr>
            <p:spPr bwMode="auto">
              <a:xfrm>
                <a:off x="1577525" y="5744674"/>
                <a:ext cx="3216403" cy="9895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 marL="342900" indent="-342900" defTabSz="457200"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defTabSz="457200"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457200"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457200"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457200"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533400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lvl="1" algn="ctr" eaLnBrk="1" hangingPunct="1"/>
                <a:r>
                  <a:rPr lang="es-ES" altLang="es-ES" sz="14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Grupo Investigativo Delitos Informáticos (</a:t>
                </a:r>
                <a:r>
                  <a:rPr lang="es-ES" altLang="es-ES" sz="1400" b="1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GRIDI</a:t>
                </a:r>
                <a:r>
                  <a:rPr lang="es-ES" altLang="es-ES" sz="14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)</a:t>
                </a:r>
              </a:p>
            </p:txBody>
          </p:sp>
          <p:sp>
            <p:nvSpPr>
              <p:cNvPr id="27" name="Shape 253"/>
              <p:cNvSpPr>
                <a:spLocks noChangeArrowheads="1"/>
              </p:cNvSpPr>
              <p:nvPr/>
            </p:nvSpPr>
            <p:spPr bwMode="auto">
              <a:xfrm>
                <a:off x="9838033" y="5726735"/>
                <a:ext cx="2505452" cy="922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200" b="1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CENTRO CIBERNÉTICO POLICIAL                                                                    (CCP) </a:t>
                </a:r>
              </a:p>
            </p:txBody>
          </p:sp>
          <p:sp>
            <p:nvSpPr>
              <p:cNvPr id="28" name="Shape 254"/>
              <p:cNvSpPr>
                <a:spLocks noChangeArrowheads="1"/>
              </p:cNvSpPr>
              <p:nvPr/>
            </p:nvSpPr>
            <p:spPr bwMode="auto">
              <a:xfrm>
                <a:off x="9761918" y="7198613"/>
                <a:ext cx="2057697" cy="745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3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Res No. 05839       </a:t>
                </a:r>
                <a:r>
                  <a:rPr lang="es-ES" altLang="es-ES" sz="14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   </a:t>
                </a:r>
              </a:p>
              <a:p>
                <a:pPr algn="ctr" eaLnBrk="1" hangingPunct="1"/>
                <a:r>
                  <a:rPr lang="es-ES" altLang="es-ES" sz="1400" b="1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2015</a:t>
                </a:r>
                <a:r>
                  <a:rPr lang="es-ES" altLang="es-ES" sz="14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         </a:t>
                </a:r>
              </a:p>
            </p:txBody>
          </p:sp>
          <p:sp>
            <p:nvSpPr>
              <p:cNvPr id="29" name="Shape 255"/>
              <p:cNvSpPr>
                <a:spLocks noChangeArrowheads="1"/>
              </p:cNvSpPr>
              <p:nvPr/>
            </p:nvSpPr>
            <p:spPr bwMode="auto">
              <a:xfrm>
                <a:off x="7363934" y="7198613"/>
                <a:ext cx="2057695" cy="745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4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Conpes 3701</a:t>
                </a:r>
                <a:r>
                  <a:rPr lang="es-ES" altLang="es-ES" sz="13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      </a:t>
                </a:r>
                <a:r>
                  <a:rPr lang="es-ES" altLang="es-ES" sz="140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   </a:t>
                </a:r>
              </a:p>
              <a:p>
                <a:pPr algn="ctr" eaLnBrk="1" hangingPunct="1"/>
                <a:r>
                  <a:rPr lang="es-ES" altLang="es-ES" sz="1400" b="1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2011</a:t>
                </a:r>
              </a:p>
            </p:txBody>
          </p:sp>
          <p:sp>
            <p:nvSpPr>
              <p:cNvPr id="30" name="Shape 257"/>
              <p:cNvSpPr>
                <a:spLocks noChangeShapeType="1"/>
              </p:cNvSpPr>
              <p:nvPr/>
            </p:nvSpPr>
            <p:spPr bwMode="auto">
              <a:xfrm>
                <a:off x="7556407" y="6152893"/>
                <a:ext cx="0" cy="49668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es-ES"/>
              </a:p>
            </p:txBody>
          </p:sp>
          <p:sp>
            <p:nvSpPr>
              <p:cNvPr id="31" name="Shape 258"/>
              <p:cNvSpPr>
                <a:spLocks noChangeArrowheads="1"/>
              </p:cNvSpPr>
              <p:nvPr/>
            </p:nvSpPr>
            <p:spPr bwMode="auto">
              <a:xfrm>
                <a:off x="7794253" y="6389427"/>
                <a:ext cx="1749603" cy="4160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43005" tIns="43005" rIns="43005" bIns="43005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300" b="1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CSIRT PONAL</a:t>
                </a:r>
                <a:r>
                  <a:rPr lang="es-ES" altLang="es-ES" sz="900" dirty="0"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  </a:t>
                </a:r>
              </a:p>
            </p:txBody>
          </p:sp>
          <p:sp>
            <p:nvSpPr>
              <p:cNvPr id="32" name="Shape 259"/>
              <p:cNvSpPr/>
              <p:nvPr/>
            </p:nvSpPr>
            <p:spPr>
              <a:xfrm>
                <a:off x="7381997" y="5870777"/>
                <a:ext cx="349159" cy="340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>
                <a:blip r:embed="rId4"/>
              </a:blipFill>
              <a:ln w="12700">
                <a:miter lim="400000"/>
              </a:ln>
              <a:effectLst>
                <a:outerShdw blurRad="50800" dist="12700" rotWithShape="0">
                  <a:srgbClr val="000000">
                    <a:alpha val="5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rgbClr val="5F327C"/>
                    </a:solidFill>
                  </a:defRPr>
                </a:pPr>
                <a:endParaRPr sz="2100">
                  <a:solidFill>
                    <a:srgbClr val="5F327C"/>
                  </a:solidFill>
                  <a:latin typeface="+mn-lt"/>
                </a:endParaRPr>
              </a:p>
            </p:txBody>
          </p:sp>
          <p:sp>
            <p:nvSpPr>
              <p:cNvPr id="33" name="Shape 260"/>
              <p:cNvSpPr/>
              <p:nvPr/>
            </p:nvSpPr>
            <p:spPr>
              <a:xfrm>
                <a:off x="5173255" y="908720"/>
                <a:ext cx="3217251" cy="940546"/>
              </a:xfrm>
              <a:prstGeom prst="roundRect">
                <a:avLst>
                  <a:gd name="adj" fmla="val 12741"/>
                </a:avLst>
              </a:prstGeom>
              <a:blipFill>
                <a:blip r:embed="rId5"/>
              </a:blipFill>
              <a:ln w="12700">
                <a:miter lim="400000"/>
              </a:ln>
              <a:effectLst>
                <a:outerShdw blurRad="50800" dist="12700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:r>
                  <a:rPr sz="1400" dirty="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CENTRO CIBERNÉTICO POLICIAL  </a:t>
                </a:r>
              </a:p>
            </p:txBody>
          </p:sp>
          <p:sp>
            <p:nvSpPr>
              <p:cNvPr id="34" name="Shape 261"/>
              <p:cNvSpPr/>
              <p:nvPr/>
            </p:nvSpPr>
            <p:spPr>
              <a:xfrm>
                <a:off x="2609118" y="2609830"/>
                <a:ext cx="2299150" cy="24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>
                <a:blip r:embed="rId6"/>
              </a:blipFill>
              <a:ln w="12700"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 lIns="0" tIns="0" rIns="0" bIns="0" anchor="ctr"/>
              <a:lstStyle>
                <a:lvl1pPr>
                  <a:defRPr sz="240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>
                    <a:solidFill>
                      <a:srgbClr val="000000"/>
                    </a:solidFill>
                  </a:defRPr>
                </a:pPr>
                <a:r>
                  <a:rPr sz="1200" dirty="0">
                    <a:solidFill>
                      <a:schemeClr val="bg1"/>
                    </a:solidFill>
                  </a:rPr>
                  <a:t>CAIVIRTUAL</a:t>
                </a:r>
                <a:r>
                  <a:rPr sz="1100" dirty="0"/>
                  <a:t> </a:t>
                </a:r>
              </a:p>
            </p:txBody>
          </p:sp>
          <p:sp>
            <p:nvSpPr>
              <p:cNvPr id="35" name="Shape 262"/>
              <p:cNvSpPr/>
              <p:nvPr/>
            </p:nvSpPr>
            <p:spPr>
              <a:xfrm>
                <a:off x="4908268" y="2609830"/>
                <a:ext cx="2297591" cy="2463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>
                <a:blip r:embed="rId7"/>
              </a:blipFill>
              <a:ln w="12700"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:r>
                  <a:rPr sz="1400" dirty="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PORNOGRAFIA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:r>
                  <a:rPr sz="1400" dirty="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INFANTIL </a:t>
                </a:r>
              </a:p>
            </p:txBody>
          </p:sp>
          <p:sp>
            <p:nvSpPr>
              <p:cNvPr id="36" name="Shape 263"/>
              <p:cNvSpPr/>
              <p:nvPr/>
            </p:nvSpPr>
            <p:spPr>
              <a:xfrm>
                <a:off x="7202742" y="2609830"/>
                <a:ext cx="2297591" cy="2463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>
                <a:blip r:embed="rId8"/>
              </a:blipFill>
              <a:ln w="12700"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 lIns="0" tIns="0" rIns="0" bIns="0" anchor="ctr"/>
              <a:lstStyle>
                <a:lvl1pPr>
                  <a:defRPr sz="230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>
                    <a:solidFill>
                      <a:srgbClr val="000000"/>
                    </a:solidFill>
                  </a:defRPr>
                </a:pPr>
                <a:r>
                  <a:rPr sz="1200" dirty="0">
                    <a:solidFill>
                      <a:schemeClr val="bg1"/>
                    </a:solidFill>
                  </a:rPr>
                  <a:t>FRAUDE</a:t>
                </a:r>
                <a:endParaRPr lang="es-CO" sz="1200" dirty="0">
                  <a:solidFill>
                    <a:schemeClr val="bg1"/>
                  </a:solidFill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>
                    <a:solidFill>
                      <a:srgbClr val="000000"/>
                    </a:solidFill>
                  </a:defRPr>
                </a:pPr>
                <a:r>
                  <a:rPr sz="1200" dirty="0">
                    <a:solidFill>
                      <a:schemeClr val="bg1"/>
                    </a:solidFill>
                  </a:rPr>
                  <a:t> INFORMÁTICO</a:t>
                </a:r>
                <a:r>
                  <a:rPr sz="1200" dirty="0"/>
                  <a:t> </a:t>
                </a:r>
              </a:p>
            </p:txBody>
          </p:sp>
          <p:sp>
            <p:nvSpPr>
              <p:cNvPr id="37" name="Shape 264"/>
              <p:cNvSpPr/>
              <p:nvPr/>
            </p:nvSpPr>
            <p:spPr>
              <a:xfrm>
                <a:off x="9500334" y="2609830"/>
                <a:ext cx="2324250" cy="2463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>
                <a:blip r:embed="rId9"/>
              </a:blipFill>
              <a:ln w="12700"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:r>
                  <a:rPr sz="1200" dirty="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CIBER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:r>
                  <a:rPr sz="1200" dirty="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TERRORISMO </a:t>
                </a:r>
              </a:p>
            </p:txBody>
          </p:sp>
          <p:sp>
            <p:nvSpPr>
              <p:cNvPr id="38" name="Shape 265"/>
              <p:cNvSpPr>
                <a:spLocks noChangeArrowheads="1"/>
              </p:cNvSpPr>
              <p:nvPr/>
            </p:nvSpPr>
            <p:spPr bwMode="auto">
              <a:xfrm>
                <a:off x="578073" y="2843455"/>
                <a:ext cx="1665688" cy="5761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300" dirty="0">
                    <a:solidFill>
                      <a:srgbClr val="FFFFFF"/>
                    </a:solidFill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OBSERVATORIO NAL CIBERCRIMEN</a:t>
                </a:r>
              </a:p>
            </p:txBody>
          </p:sp>
          <p:sp>
            <p:nvSpPr>
              <p:cNvPr id="39" name="Shape 266"/>
              <p:cNvSpPr>
                <a:spLocks noChangeArrowheads="1"/>
              </p:cNvSpPr>
              <p:nvPr/>
            </p:nvSpPr>
            <p:spPr bwMode="auto">
              <a:xfrm>
                <a:off x="578073" y="3535136"/>
                <a:ext cx="1665688" cy="5761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300" dirty="0">
                    <a:solidFill>
                      <a:srgbClr val="FFFFFF"/>
                    </a:solidFill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CENTRO FUSIÓN CRIMENES FINAN.  </a:t>
                </a:r>
              </a:p>
            </p:txBody>
          </p:sp>
          <p:sp>
            <p:nvSpPr>
              <p:cNvPr id="40" name="Shape 267"/>
              <p:cNvSpPr>
                <a:spLocks noChangeArrowheads="1"/>
              </p:cNvSpPr>
              <p:nvPr/>
            </p:nvSpPr>
            <p:spPr bwMode="auto">
              <a:xfrm>
                <a:off x="578073" y="4264289"/>
                <a:ext cx="1665688" cy="5761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s-ES" altLang="es-ES" sz="1300" dirty="0">
                    <a:solidFill>
                      <a:srgbClr val="FFFFFF"/>
                    </a:solidFill>
                    <a:latin typeface="Candara" panose="020E0502030303020204" pitchFamily="34" charset="0"/>
                    <a:ea typeface="Candara" panose="020E0502030303020204" pitchFamily="34" charset="0"/>
                    <a:cs typeface="Candara" panose="020E0502030303020204" pitchFamily="34" charset="0"/>
                    <a:sym typeface="Candara" panose="020E0502030303020204" pitchFamily="34" charset="0"/>
                  </a:rPr>
                  <a:t>UDITE UNIDAD INV. TECNOLÓGICA</a:t>
                </a:r>
              </a:p>
            </p:txBody>
          </p:sp>
          <p:sp>
            <p:nvSpPr>
              <p:cNvPr id="41" name="Shape 268"/>
              <p:cNvSpPr>
                <a:spLocks noChangeShapeType="1"/>
              </p:cNvSpPr>
              <p:nvPr/>
            </p:nvSpPr>
            <p:spPr bwMode="auto">
              <a:xfrm flipV="1">
                <a:off x="6830682" y="1849581"/>
                <a:ext cx="1" cy="39263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43005" tIns="43005" rIns="43005" bIns="43005" anchor="ctr"/>
              <a:lstStyle/>
              <a:p>
                <a:endParaRPr lang="es-ES"/>
              </a:p>
            </p:txBody>
          </p:sp>
          <p:sp>
            <p:nvSpPr>
              <p:cNvPr id="42" name="Shape 269"/>
              <p:cNvSpPr>
                <a:spLocks noChangeShapeType="1"/>
              </p:cNvSpPr>
              <p:nvPr/>
            </p:nvSpPr>
            <p:spPr bwMode="auto">
              <a:xfrm>
                <a:off x="3630393" y="2229510"/>
                <a:ext cx="6974508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43005" tIns="43005" rIns="43005" bIns="43005" anchor="ctr"/>
              <a:lstStyle/>
              <a:p>
                <a:endParaRPr lang="es-ES"/>
              </a:p>
            </p:txBody>
          </p:sp>
          <p:sp>
            <p:nvSpPr>
              <p:cNvPr id="43" name="Shape 270"/>
              <p:cNvSpPr>
                <a:spLocks noChangeShapeType="1"/>
              </p:cNvSpPr>
              <p:nvPr/>
            </p:nvSpPr>
            <p:spPr bwMode="auto">
              <a:xfrm flipV="1">
                <a:off x="3637959" y="2230040"/>
                <a:ext cx="1" cy="34652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43005" tIns="43005" rIns="43005" bIns="43005" anchor="ctr"/>
              <a:lstStyle/>
              <a:p>
                <a:endParaRPr lang="es-ES"/>
              </a:p>
            </p:txBody>
          </p:sp>
          <p:sp>
            <p:nvSpPr>
              <p:cNvPr id="44" name="Shape 271"/>
              <p:cNvSpPr>
                <a:spLocks noChangeShapeType="1"/>
              </p:cNvSpPr>
              <p:nvPr/>
            </p:nvSpPr>
            <p:spPr bwMode="auto">
              <a:xfrm flipV="1">
                <a:off x="5932460" y="2216810"/>
                <a:ext cx="1" cy="34652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43005" tIns="43005" rIns="43005" bIns="43005" anchor="ctr"/>
              <a:lstStyle/>
              <a:p>
                <a:endParaRPr lang="es-ES"/>
              </a:p>
            </p:txBody>
          </p:sp>
          <p:sp>
            <p:nvSpPr>
              <p:cNvPr id="45" name="Shape 272"/>
              <p:cNvSpPr>
                <a:spLocks noChangeShapeType="1"/>
              </p:cNvSpPr>
              <p:nvPr/>
            </p:nvSpPr>
            <p:spPr bwMode="auto">
              <a:xfrm flipV="1">
                <a:off x="8269213" y="2230040"/>
                <a:ext cx="1" cy="34652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43005" tIns="43005" rIns="43005" bIns="43005" anchor="ctr"/>
              <a:lstStyle/>
              <a:p>
                <a:endParaRPr lang="es-ES"/>
              </a:p>
            </p:txBody>
          </p:sp>
          <p:sp>
            <p:nvSpPr>
              <p:cNvPr id="46" name="Shape 273"/>
              <p:cNvSpPr>
                <a:spLocks noChangeShapeType="1"/>
              </p:cNvSpPr>
              <p:nvPr/>
            </p:nvSpPr>
            <p:spPr bwMode="auto">
              <a:xfrm flipV="1">
                <a:off x="10605967" y="2230040"/>
                <a:ext cx="1" cy="34652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lIns="43005" tIns="43005" rIns="43005" bIns="43005" anchor="ctr"/>
              <a:lstStyle/>
              <a:p>
                <a:endParaRPr lang="es-ES"/>
              </a:p>
            </p:txBody>
          </p:sp>
          <p:sp>
            <p:nvSpPr>
              <p:cNvPr id="47" name="Shape 274"/>
              <p:cNvSpPr/>
              <p:nvPr/>
            </p:nvSpPr>
            <p:spPr>
              <a:xfrm>
                <a:off x="3474222" y="5259228"/>
                <a:ext cx="7287135" cy="390926"/>
              </a:xfrm>
              <a:prstGeom prst="roundRect">
                <a:avLst>
                  <a:gd name="adj" fmla="val 30599"/>
                </a:avLst>
              </a:prstGeom>
              <a:blipFill>
                <a:blip r:embed="rId10"/>
              </a:blipFill>
              <a:ln w="12700">
                <a:miter lim="400000"/>
              </a:ln>
              <a:effectLst>
                <a:outerShdw blurRad="50800" dist="12700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:r>
                  <a:rPr sz="1400" dirty="0">
                    <a:solidFill>
                      <a:srgbClr val="FFFFFF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LABORATORIO DE INFORMÁTICA FORENSE</a:t>
                </a:r>
              </a:p>
            </p:txBody>
          </p:sp>
        </p:grpSp>
        <p:cxnSp>
          <p:nvCxnSpPr>
            <p:cNvPr id="15" name="Conector recto de flecha 2"/>
            <p:cNvCxnSpPr/>
            <p:nvPr/>
          </p:nvCxnSpPr>
          <p:spPr>
            <a:xfrm>
              <a:off x="6509497" y="5589240"/>
              <a:ext cx="2260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de flecha 10"/>
            <p:cNvCxnSpPr/>
            <p:nvPr/>
          </p:nvCxnSpPr>
          <p:spPr>
            <a:xfrm>
              <a:off x="6588884" y="5157192"/>
              <a:ext cx="17971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Imagen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1177" y="2987333"/>
              <a:ext cx="1690100" cy="1365148"/>
            </a:xfrm>
            <a:prstGeom prst="rect">
              <a:avLst/>
            </a:prstGeom>
          </p:spPr>
        </p:pic>
        <p:sp>
          <p:nvSpPr>
            <p:cNvPr id="20" name="Shape 241"/>
            <p:cNvSpPr/>
            <p:nvPr/>
          </p:nvSpPr>
          <p:spPr>
            <a:xfrm>
              <a:off x="2859592" y="1791402"/>
              <a:ext cx="1500240" cy="280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1800"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lvl="0" algn="ctr"/>
              <a:r>
                <a:rPr sz="1050" b="1" dirty="0"/>
                <a:t>CONPES </a:t>
              </a:r>
              <a:r>
                <a:rPr sz="1050" b="1" dirty="0" smtClean="0"/>
                <a:t>3</a:t>
              </a:r>
              <a:r>
                <a:rPr lang="es-CO" sz="1050" b="1" dirty="0" smtClean="0"/>
                <a:t>458</a:t>
              </a:r>
              <a:r>
                <a:rPr sz="1050" b="1" dirty="0" smtClean="0"/>
                <a:t>/201</a:t>
              </a:r>
              <a:r>
                <a:rPr lang="es-CO" sz="1050" b="1" dirty="0" smtClean="0"/>
                <a:t>6</a:t>
              </a:r>
              <a:endParaRPr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512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2483242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Ransomware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81378" y="1684240"/>
            <a:ext cx="723787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ndara"/>
                <a:cs typeface="Candara"/>
              </a:rPr>
              <a:t>Secuestro de Información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ndara"/>
                <a:cs typeface="Candara"/>
              </a:rPr>
              <a:t>Cifrado complejo del dispositivo o de carpetas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Cobros Extorsivos BITCOINS y otras criptomonedas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Afecta indiscriminadamente empresas y ciudadanos</a:t>
            </a:r>
          </a:p>
          <a:p>
            <a:pPr marL="342900" indent="-342900">
              <a:buFont typeface="Arial"/>
              <a:buChar char="•"/>
            </a:pPr>
            <a:endParaRPr lang="es-ES" sz="2400" dirty="0" smtClean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Variante </a:t>
            </a:r>
            <a:r>
              <a:rPr lang="es-ES" sz="2400" dirty="0" err="1" smtClean="0">
                <a:latin typeface="Candara"/>
                <a:cs typeface="Candara"/>
              </a:rPr>
              <a:t>Cryptolocker</a:t>
            </a:r>
            <a:r>
              <a:rPr lang="es-ES" sz="2400" dirty="0">
                <a:latin typeface="Candara"/>
                <a:cs typeface="Candara"/>
              </a:rPr>
              <a:t> </a:t>
            </a:r>
            <a:r>
              <a:rPr lang="es-ES" sz="2400" dirty="0" smtClean="0">
                <a:latin typeface="Candara"/>
                <a:cs typeface="Candara"/>
              </a:rPr>
              <a:t>– sector de arranque</a:t>
            </a:r>
          </a:p>
          <a:p>
            <a:pPr marL="342900" indent="-342900">
              <a:buFont typeface="Arial"/>
              <a:buChar char="•"/>
            </a:pPr>
            <a:endParaRPr lang="es-ES" sz="2400" dirty="0">
              <a:latin typeface="Candara"/>
              <a:cs typeface="Candara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smtClean="0">
                <a:latin typeface="Candara"/>
                <a:cs typeface="Candara"/>
              </a:rPr>
              <a:t>Ransomware para móviles </a:t>
            </a:r>
            <a:endParaRPr lang="es-E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563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2483242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Ransomware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3772" y="1180494"/>
            <a:ext cx="7704856" cy="5400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4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2483242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1. Ransomware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s-CO" sz="2900" dirty="0" smtClean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  <a:endParaRPr lang="es-CO" sz="29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367339"/>
            <a:ext cx="6643420" cy="500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81378" y="459608"/>
            <a:ext cx="5513794" cy="527613"/>
          </a:xfrm>
          <a:prstGeom prst="rect">
            <a:avLst/>
          </a:prstGeom>
          <a:noFill/>
        </p:spPr>
        <p:txBody>
          <a:bodyPr wrap="none" lIns="95791" tIns="47895" rIns="95791" bIns="47895" rtlCol="0">
            <a:spAutoFit/>
          </a:bodyPr>
          <a:lstStyle>
            <a:defPPr>
              <a:defRPr lang="es-CO"/>
            </a:defPPr>
            <a:lvl1pPr>
              <a:defRPr sz="3200">
                <a:latin typeface="Candara"/>
                <a:cs typeface="Candara"/>
              </a:defRPr>
            </a:lvl1pPr>
          </a:lstStyle>
          <a:p>
            <a:r>
              <a:rPr lang="en-US" sz="2800" dirty="0" smtClean="0">
                <a:solidFill>
                  <a:srgbClr val="262626"/>
                </a:solidFill>
              </a:rPr>
              <a:t>2. Ataques sofisticados de Malware </a:t>
            </a:r>
            <a:endParaRPr lang="en-US" sz="2800" dirty="0">
              <a:solidFill>
                <a:srgbClr val="26262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473" y="333230"/>
            <a:ext cx="3659147" cy="6247864"/>
          </a:xfrm>
          <a:prstGeom prst="rect">
            <a:avLst/>
          </a:prstGeom>
          <a:solidFill>
            <a:srgbClr val="175828"/>
          </a:solidFill>
        </p:spPr>
        <p:txBody>
          <a:bodyPr wrap="square" anchor="ctr">
            <a:spAutoFit/>
          </a:bodyPr>
          <a:lstStyle/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r>
              <a:rPr lang="en-US" sz="42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endParaRPr lang="en-US" sz="4200" dirty="0" smtClean="0">
              <a:solidFill>
                <a:srgbClr val="FFFFFF"/>
              </a:solidFill>
              <a:latin typeface="Candara"/>
              <a:cs typeface="Candara"/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Candara"/>
                <a:cs typeface="Candara"/>
              </a:rPr>
              <a:t> </a:t>
            </a:r>
          </a:p>
          <a:p>
            <a:pPr algn="ctr"/>
            <a:endParaRPr lang="en-US" sz="2800" dirty="0" smtClean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472" y="1350891"/>
            <a:ext cx="3659148" cy="1143000"/>
          </a:xfrm>
          <a:ln w="57150" cmpd="thickThin">
            <a:solidFill>
              <a:schemeClr val="bg1"/>
            </a:solidFill>
          </a:ln>
        </p:spPr>
        <p:txBody>
          <a:bodyPr/>
          <a:lstStyle/>
          <a:p>
            <a:r>
              <a:rPr lang="en-US" sz="2900" dirty="0">
                <a:solidFill>
                  <a:srgbClr val="FFFFFF"/>
                </a:solidFill>
                <a:latin typeface="Candara"/>
                <a:cs typeface="Candara"/>
              </a:rPr>
              <a:t>Tendencias Globales del Cibercrimen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1" y="4985601"/>
            <a:ext cx="1430251" cy="138682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597400" y="999921"/>
            <a:ext cx="2774805" cy="0"/>
          </a:xfrm>
          <a:prstGeom prst="line">
            <a:avLst/>
          </a:prstGeom>
          <a:ln w="57150" cmpd="thickThin">
            <a:solidFill>
              <a:srgbClr val="104D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9"/>
          <p:cNvPicPr>
            <a:picLocks noChangeAspect="1"/>
          </p:cNvPicPr>
          <p:nvPr/>
        </p:nvPicPr>
        <p:blipFill rotWithShape="1">
          <a:blip r:embed="rId3"/>
          <a:srcRect t="9455"/>
          <a:stretch/>
        </p:blipFill>
        <p:spPr>
          <a:xfrm>
            <a:off x="4106550" y="1513118"/>
            <a:ext cx="8017194" cy="44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</TotalTime>
  <Words>1069</Words>
  <Application>Microsoft Office PowerPoint</Application>
  <PresentationFormat>Personalizado</PresentationFormat>
  <Paragraphs>518</Paragraphs>
  <Slides>31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ＭＳ Ｐゴシック</vt:lpstr>
      <vt:lpstr>Agency FB</vt:lpstr>
      <vt:lpstr>Arial</vt:lpstr>
      <vt:lpstr>Calibri</vt:lpstr>
      <vt:lpstr>Candara</vt:lpstr>
      <vt:lpstr>Gill Sans MT</vt:lpstr>
      <vt:lpstr>Helvetica Light</vt:lpstr>
      <vt:lpstr>Segoe UI Light</vt:lpstr>
      <vt:lpstr>Office Theme</vt:lpstr>
      <vt:lpstr>Presentación de PowerPoint</vt:lpstr>
      <vt:lpstr>Agenda</vt:lpstr>
      <vt:lpstr>Visión del cibercrimen</vt:lpstr>
      <vt:lpstr>Presentación de PowerPoint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Tendencias Globales del Cibercrimen </vt:lpstr>
      <vt:lpstr>Crimen Organizado 2.0 </vt:lpstr>
      <vt:lpstr>Crimen Organizado 2.0 </vt:lpstr>
      <vt:lpstr>B.E.C. Business Email Compromise </vt:lpstr>
      <vt:lpstr>B.E.C. Business Email Compromise </vt:lpstr>
      <vt:lpstr>B.E.C. Business Email Compromise </vt:lpstr>
      <vt:lpstr>Casos de éxito  2015 - 2016  </vt:lpstr>
      <vt:lpstr>Casos de éxito  2015 - 2016  </vt:lpstr>
      <vt:lpstr>Casos de éxito  2015 - 2016  </vt:lpstr>
      <vt:lpstr>Casos de éxito  2015 - 2016  </vt:lpstr>
      <vt:lpstr>Casos de éxito  2015 - 2016  </vt:lpstr>
      <vt:lpstr>Casos de éxito  2015 - 2016  </vt:lpstr>
      <vt:lpstr>Casos de éxito  2015 - 2016 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</dc:creator>
  <cp:lastModifiedBy>HP</cp:lastModifiedBy>
  <cp:revision>57</cp:revision>
  <dcterms:created xsi:type="dcterms:W3CDTF">2016-09-27T20:50:14Z</dcterms:created>
  <dcterms:modified xsi:type="dcterms:W3CDTF">2016-10-27T15:02:13Z</dcterms:modified>
</cp:coreProperties>
</file>