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2" r:id="rId2"/>
    <p:sldId id="387" r:id="rId3"/>
    <p:sldId id="388" r:id="rId4"/>
    <p:sldId id="364" r:id="rId5"/>
    <p:sldId id="327" r:id="rId6"/>
    <p:sldId id="347" r:id="rId7"/>
    <p:sldId id="367" r:id="rId8"/>
    <p:sldId id="368" r:id="rId9"/>
    <p:sldId id="369" r:id="rId10"/>
    <p:sldId id="370" r:id="rId11"/>
    <p:sldId id="393" r:id="rId12"/>
    <p:sldId id="371" r:id="rId13"/>
    <p:sldId id="394" r:id="rId14"/>
    <p:sldId id="373" r:id="rId15"/>
    <p:sldId id="372" r:id="rId16"/>
    <p:sldId id="401" r:id="rId17"/>
    <p:sldId id="402" r:id="rId18"/>
    <p:sldId id="409" r:id="rId19"/>
    <p:sldId id="411" r:id="rId20"/>
    <p:sldId id="410" r:id="rId21"/>
    <p:sldId id="406" r:id="rId22"/>
    <p:sldId id="389" r:id="rId23"/>
    <p:sldId id="374" r:id="rId24"/>
    <p:sldId id="398" r:id="rId25"/>
    <p:sldId id="399" r:id="rId26"/>
    <p:sldId id="408" r:id="rId27"/>
    <p:sldId id="400" r:id="rId28"/>
    <p:sldId id="390" r:id="rId29"/>
    <p:sldId id="378" r:id="rId30"/>
    <p:sldId id="379" r:id="rId31"/>
    <p:sldId id="380" r:id="rId32"/>
    <p:sldId id="381" r:id="rId33"/>
    <p:sldId id="407" r:id="rId34"/>
    <p:sldId id="412" r:id="rId35"/>
    <p:sldId id="392" r:id="rId36"/>
  </p:sldIdLst>
  <p:sldSz cx="9906000" cy="6858000" type="A4"/>
  <p:notesSz cx="6858000" cy="92964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512"/>
    <a:srgbClr val="EE2712"/>
    <a:srgbClr val="DA2310"/>
    <a:srgbClr val="DF6E11"/>
    <a:srgbClr val="F25C4C"/>
    <a:srgbClr val="F4895E"/>
    <a:srgbClr val="611007"/>
    <a:srgbClr val="BE1F0E"/>
    <a:srgbClr val="EE5112"/>
    <a:srgbClr val="0E7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48" autoAdjust="0"/>
    <p:restoredTop sz="86439" autoAdjust="0"/>
  </p:normalViewPr>
  <p:slideViewPr>
    <p:cSldViewPr>
      <p:cViewPr>
        <p:scale>
          <a:sx n="90" d="100"/>
          <a:sy n="90" d="100"/>
        </p:scale>
        <p:origin x="-1952" y="-72"/>
      </p:cViewPr>
      <p:guideLst>
        <p:guide orient="horz" pos="845"/>
        <p:guide pos="308"/>
      </p:guideLst>
    </p:cSldViewPr>
  </p:slideViewPr>
  <p:outlineViewPr>
    <p:cViewPr>
      <p:scale>
        <a:sx n="33" d="100"/>
        <a:sy n="33" d="100"/>
      </p:scale>
      <p:origin x="0" y="4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182"/>
    </p:cViewPr>
  </p:sorterViewPr>
  <p:notesViewPr>
    <p:cSldViewPr showGuides="1">
      <p:cViewPr varScale="1">
        <p:scale>
          <a:sx n="56" d="100"/>
          <a:sy n="56" d="100"/>
        </p:scale>
        <p:origin x="-3307" y="-96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5515173843743"/>
          <c:y val="0.024113482987558"/>
          <c:w val="0.935516191558875"/>
          <c:h val="0.8114967390786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1920.0</c:v>
                </c:pt>
                <c:pt idx="1">
                  <c:v>1930.0</c:v>
                </c:pt>
                <c:pt idx="2">
                  <c:v>1940.0</c:v>
                </c:pt>
                <c:pt idx="3">
                  <c:v>1950.0</c:v>
                </c:pt>
                <c:pt idx="4">
                  <c:v>1960.0</c:v>
                </c:pt>
                <c:pt idx="5">
                  <c:v>1970.0</c:v>
                </c:pt>
                <c:pt idx="6">
                  <c:v>1980.0</c:v>
                </c:pt>
                <c:pt idx="7">
                  <c:v>1990.0</c:v>
                </c:pt>
                <c:pt idx="8">
                  <c:v>2000.0</c:v>
                </c:pt>
                <c:pt idx="9">
                  <c:v>2010.0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3.0</c:v>
                </c:pt>
                <c:pt idx="1">
                  <c:v>5.0</c:v>
                </c:pt>
                <c:pt idx="2">
                  <c:v>4.7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1.0</c:v>
                </c:pt>
                <c:pt idx="7">
                  <c:v>1.5</c:v>
                </c:pt>
                <c:pt idx="8">
                  <c:v>1.8</c:v>
                </c:pt>
                <c:pt idx="9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945496"/>
        <c:axId val="2112610216"/>
      </c:lineChart>
      <c:catAx>
        <c:axId val="2079945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s-ES" b="0" dirty="0" smtClean="0"/>
                  <a:t>Década</a:t>
                </a:r>
                <a:endParaRPr lang="es-ES" b="0" dirty="0"/>
              </a:p>
            </c:rich>
          </c:tx>
          <c:layout>
            <c:manualLayout>
              <c:xMode val="edge"/>
              <c:yMode val="edge"/>
              <c:x val="0.464488074845171"/>
              <c:y val="0.9358325912619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2610216"/>
        <c:crosses val="autoZero"/>
        <c:auto val="1"/>
        <c:lblAlgn val="ctr"/>
        <c:lblOffset val="100"/>
        <c:noMultiLvlLbl val="0"/>
      </c:catAx>
      <c:valAx>
        <c:axId val="211261021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s-ES" b="0" dirty="0" smtClean="0"/>
                  <a:t>Nivel</a:t>
                </a:r>
                <a:r>
                  <a:rPr lang="es-ES" b="0" baseline="0" dirty="0" smtClean="0"/>
                  <a:t> de regulación</a:t>
                </a:r>
                <a:endParaRPr lang="es-ES" b="0" dirty="0"/>
              </a:p>
            </c:rich>
          </c:tx>
          <c:layout>
            <c:manualLayout>
              <c:xMode val="edge"/>
              <c:yMode val="edge"/>
              <c:x val="0.0"/>
              <c:y val="0.1869964369915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9945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94B05-B91F-40F2-8417-251392144C5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9FD953-43BB-4D0F-8141-1E131C93D658}">
      <dgm:prSet custT="1"/>
      <dgm:spPr/>
      <dgm:t>
        <a:bodyPr/>
        <a:lstStyle/>
        <a:p>
          <a:pPr rtl="0"/>
          <a:r>
            <a:rPr lang="es-ES" sz="1800" b="1" dirty="0" smtClean="0">
              <a:latin typeface="Trebuchet MS" panose="020B0603020202020204" pitchFamily="34" charset="0"/>
            </a:rPr>
            <a:t>Ley 1328/09</a:t>
          </a:r>
        </a:p>
      </dgm:t>
    </dgm:pt>
    <dgm:pt modelId="{085F6DA7-0485-45A4-9165-CB77862F04A2}" type="parTrans" cxnId="{2B583416-9A28-438A-876C-8D03B51159AA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9EBBD610-7C69-498A-B108-90244AA3ED3A}" type="sibTrans" cxnId="{2B583416-9A28-438A-876C-8D03B51159AA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20ADF0D9-5E12-4C51-8CA0-D832BD05E717}">
      <dgm:prSet custT="1"/>
      <dgm:spPr/>
      <dgm:t>
        <a:bodyPr/>
        <a:lstStyle/>
        <a:p>
          <a:pPr rtl="0"/>
          <a:r>
            <a:rPr lang="es-ES" sz="2000" dirty="0" smtClean="0">
              <a:latin typeface="Trebuchet MS" panose="020B0603020202020204" pitchFamily="34" charset="0"/>
            </a:rPr>
            <a:t>Impone a las entidades financieras la </a:t>
          </a:r>
          <a:r>
            <a:rPr lang="es-ES" sz="2000" dirty="0" smtClean="0">
              <a:solidFill>
                <a:srgbClr val="EE8512"/>
              </a:solidFill>
              <a:latin typeface="Trebuchet MS" panose="020B0603020202020204" pitchFamily="34" charset="0"/>
            </a:rPr>
            <a:t>obligación de autorregular tarifas</a:t>
          </a:r>
          <a:r>
            <a:rPr lang="es-ES" sz="2000" dirty="0" smtClean="0">
              <a:latin typeface="Trebuchet MS" panose="020B0603020202020204" pitchFamily="34" charset="0"/>
            </a:rPr>
            <a:t> con el fin de promover la sana competencia.</a:t>
          </a:r>
          <a:endParaRPr lang="es-ES" sz="2000" dirty="0">
            <a:latin typeface="Trebuchet MS" panose="020B0603020202020204" pitchFamily="34" charset="0"/>
          </a:endParaRPr>
        </a:p>
      </dgm:t>
    </dgm:pt>
    <dgm:pt modelId="{14C57344-BA7F-4EA0-9B10-51F9B67B26E5}" type="parTrans" cxnId="{328FB915-3E9D-49E4-B599-FD8C6693BA78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41D15947-EDEB-4E7F-83A0-09737D19A15A}" type="sibTrans" cxnId="{328FB915-3E9D-49E4-B599-FD8C6693BA78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EA450AA1-2881-45BC-9C25-0B989CC49285}">
      <dgm:prSet custT="1"/>
      <dgm:spPr/>
      <dgm:t>
        <a:bodyPr/>
        <a:lstStyle/>
        <a:p>
          <a:pPr rtl="0"/>
          <a:r>
            <a:rPr lang="es-ES" sz="1800" b="1" dirty="0" smtClean="0">
              <a:latin typeface="Trebuchet MS" panose="020B0603020202020204" pitchFamily="34" charset="0"/>
            </a:rPr>
            <a:t>Ley 510/11</a:t>
          </a:r>
          <a:endParaRPr lang="es-ES" sz="1800" b="1" dirty="0">
            <a:latin typeface="Trebuchet MS" panose="020B0603020202020204" pitchFamily="34" charset="0"/>
          </a:endParaRPr>
        </a:p>
      </dgm:t>
    </dgm:pt>
    <dgm:pt modelId="{692F39A0-CCDE-4F31-9C50-FF1B3EFF2037}" type="parTrans" cxnId="{722ED682-00D5-4ADB-9438-073654CF10DA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C5F162FD-0DDD-4A07-8FF7-B66DA86340FA}" type="sibTrans" cxnId="{722ED682-00D5-4ADB-9438-073654CF10DA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5835A054-397E-470C-82B9-134287836555}">
      <dgm:prSet custT="1"/>
      <dgm:spPr/>
      <dgm:t>
        <a:bodyPr/>
        <a:lstStyle/>
        <a:p>
          <a:r>
            <a:rPr lang="es-ES" sz="1800" b="1" dirty="0" smtClean="0">
              <a:solidFill>
                <a:srgbClr val="EE8512"/>
              </a:solidFill>
              <a:latin typeface="Trebuchet MS" panose="020B0603020202020204" pitchFamily="34" charset="0"/>
            </a:rPr>
            <a:t>No podrán cobrarse intereses remuneratorios o moratorios más allá de 1 y media veces el IBC certificado por la SFC</a:t>
          </a:r>
          <a:r>
            <a:rPr lang="es-ES" sz="1800" dirty="0" smtClean="0">
              <a:latin typeface="Trebuchet MS" panose="020B0603020202020204" pitchFamily="34" charset="0"/>
            </a:rPr>
            <a:t> – Delito de usura (artículo 305 Código Penal)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B34ECEA2-EE63-456E-9C39-B265C4E46E26}" type="parTrans" cxnId="{C283CDEE-1F6E-4958-BE29-712BC9B58B26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F55C9375-AEDB-462A-8F00-728930F4AE32}" type="sibTrans" cxnId="{C283CDEE-1F6E-4958-BE29-712BC9B58B26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B3CCCA1F-5980-48B7-BD20-7A002278FEA9}">
      <dgm:prSet phldrT="[Text]" custT="1"/>
      <dgm:spPr/>
      <dgm:t>
        <a:bodyPr/>
        <a:lstStyle/>
        <a:p>
          <a:pPr rtl="0"/>
          <a:r>
            <a:rPr lang="es-ES" sz="1600" b="1" dirty="0" smtClean="0">
              <a:latin typeface="Trebuchet MS" panose="020B0603020202020204" pitchFamily="34" charset="0"/>
            </a:rPr>
            <a:t>Ley 1430/10</a:t>
          </a:r>
          <a:r>
            <a:rPr lang="es-ES" sz="1600" baseline="0" dirty="0" smtClean="0">
              <a:latin typeface="Trebuchet MS" panose="020B0603020202020204" pitchFamily="34" charset="0"/>
            </a:rPr>
            <a:t> </a:t>
          </a:r>
          <a:endParaRPr lang="es-ES" sz="1600" dirty="0">
            <a:latin typeface="Trebuchet MS" panose="020B0603020202020204" pitchFamily="34" charset="0"/>
          </a:endParaRPr>
        </a:p>
      </dgm:t>
    </dgm:pt>
    <dgm:pt modelId="{2BB9B2B2-C708-462E-AD6C-C54EFED556E6}" type="parTrans" cxnId="{006CA978-0ECF-4408-A232-838E648F7009}">
      <dgm:prSet/>
      <dgm:spPr/>
      <dgm:t>
        <a:bodyPr/>
        <a:lstStyle/>
        <a:p>
          <a:endParaRPr lang="es-ES" sz="2400"/>
        </a:p>
      </dgm:t>
    </dgm:pt>
    <dgm:pt modelId="{EFF4F97F-3E48-45CF-8B3E-066211D630FF}" type="sibTrans" cxnId="{006CA978-0ECF-4408-A232-838E648F7009}">
      <dgm:prSet/>
      <dgm:spPr/>
      <dgm:t>
        <a:bodyPr/>
        <a:lstStyle/>
        <a:p>
          <a:endParaRPr lang="es-ES" sz="2400"/>
        </a:p>
      </dgm:t>
    </dgm:pt>
    <dgm:pt modelId="{A369C464-ED1C-4144-B86D-5E082DD9847C}">
      <dgm:prSet phldrT="[Text]" custT="1"/>
      <dgm:spPr/>
      <dgm:t>
        <a:bodyPr/>
        <a:lstStyle/>
        <a:p>
          <a:pPr rtl="0"/>
          <a:r>
            <a:rPr lang="es-ES" sz="1600" dirty="0" smtClean="0">
              <a:latin typeface="Trebuchet MS" panose="020B0603020202020204" pitchFamily="34" charset="0"/>
            </a:rPr>
            <a:t>Art. 62: </a:t>
          </a:r>
          <a:r>
            <a:rPr lang="es-ES" sz="1600" b="1" dirty="0" smtClean="0">
              <a:solidFill>
                <a:srgbClr val="EE8512"/>
              </a:solidFill>
              <a:latin typeface="Trebuchet MS" panose="020B0603020202020204" pitchFamily="34" charset="0"/>
            </a:rPr>
            <a:t>Otorga competencia general al Gobierno Nacional para fijar precios </a:t>
          </a:r>
          <a:r>
            <a:rPr lang="es-ES" sz="1600" dirty="0" smtClean="0">
              <a:latin typeface="Trebuchet MS" panose="020B0603020202020204" pitchFamily="34" charset="0"/>
            </a:rPr>
            <a:t>y para establecer reglas para fijación y publicidad de las tarifas que cobren las instituciones financieras.</a:t>
          </a:r>
          <a:endParaRPr lang="es-ES" sz="1600" b="1" dirty="0">
            <a:solidFill>
              <a:srgbClr val="EE8512"/>
            </a:solidFill>
            <a:latin typeface="Trebuchet MS" panose="020B0603020202020204" pitchFamily="34" charset="0"/>
          </a:endParaRPr>
        </a:p>
      </dgm:t>
    </dgm:pt>
    <dgm:pt modelId="{CCF1DB71-2A5F-4409-B1E7-967F7DEC8FCE}" type="parTrans" cxnId="{C803B046-9C77-4363-9B9D-39E56585AE26}">
      <dgm:prSet/>
      <dgm:spPr/>
      <dgm:t>
        <a:bodyPr/>
        <a:lstStyle/>
        <a:p>
          <a:endParaRPr lang="es-ES" sz="2400"/>
        </a:p>
      </dgm:t>
    </dgm:pt>
    <dgm:pt modelId="{FDB4B27B-C72D-428C-BD99-B983D1B1F5C6}" type="sibTrans" cxnId="{C803B046-9C77-4363-9B9D-39E56585AE26}">
      <dgm:prSet/>
      <dgm:spPr/>
      <dgm:t>
        <a:bodyPr/>
        <a:lstStyle/>
        <a:p>
          <a:endParaRPr lang="es-ES" sz="2400"/>
        </a:p>
      </dgm:t>
    </dgm:pt>
    <dgm:pt modelId="{D47B1ACA-FFEE-4A0B-8917-1A5A373C0A3F}" type="pres">
      <dgm:prSet presAssocID="{31794B05-B91F-40F2-8417-251392144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925613-85DA-47DB-8B10-FF7CDE4D06BA}" type="pres">
      <dgm:prSet presAssocID="{C99FD953-43BB-4D0F-8141-1E131C93D658}" presName="composite" presStyleCnt="0"/>
      <dgm:spPr/>
    </dgm:pt>
    <dgm:pt modelId="{C3DCFB2D-1616-4712-A720-6B723F34FA36}" type="pres">
      <dgm:prSet presAssocID="{C99FD953-43BB-4D0F-8141-1E131C93D65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AFFE08-4A17-4FD8-9F9C-2825F9F2624C}" type="pres">
      <dgm:prSet presAssocID="{C99FD953-43BB-4D0F-8141-1E131C93D65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E2CCBB-0091-4FAF-9D89-A50E3413BB8E}" type="pres">
      <dgm:prSet presAssocID="{9EBBD610-7C69-498A-B108-90244AA3ED3A}" presName="sp" presStyleCnt="0"/>
      <dgm:spPr/>
    </dgm:pt>
    <dgm:pt modelId="{F80A6E2B-E753-48CB-943D-B53EBEF082E1}" type="pres">
      <dgm:prSet presAssocID="{B3CCCA1F-5980-48B7-BD20-7A002278FEA9}" presName="composite" presStyleCnt="0"/>
      <dgm:spPr/>
    </dgm:pt>
    <dgm:pt modelId="{87F1777D-30EC-403C-A300-9BCE6ED15AB3}" type="pres">
      <dgm:prSet presAssocID="{B3CCCA1F-5980-48B7-BD20-7A002278FEA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2463F7-09E6-4F32-8E23-BC3FEBD28196}" type="pres">
      <dgm:prSet presAssocID="{B3CCCA1F-5980-48B7-BD20-7A002278FEA9}" presName="descendantText" presStyleLbl="alignAcc1" presStyleIdx="1" presStyleCnt="3" custScaleY="1252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1BD0F-B2BA-498D-A7B9-B182DBD95864}" type="pres">
      <dgm:prSet presAssocID="{EFF4F97F-3E48-45CF-8B3E-066211D630FF}" presName="sp" presStyleCnt="0"/>
      <dgm:spPr/>
    </dgm:pt>
    <dgm:pt modelId="{3DAFF05F-95C7-48EB-BD33-7DCC0A04CECA}" type="pres">
      <dgm:prSet presAssocID="{EA450AA1-2881-45BC-9C25-0B989CC49285}" presName="composite" presStyleCnt="0"/>
      <dgm:spPr/>
    </dgm:pt>
    <dgm:pt modelId="{0126CCC9-29ED-4F56-A89C-3498408F4E81}" type="pres">
      <dgm:prSet presAssocID="{EA450AA1-2881-45BC-9C25-0B989CC49285}" presName="parentText" presStyleLbl="alignNode1" presStyleIdx="2" presStyleCnt="3" custLinFactNeighborX="-50884" custLinFactNeighborY="-23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5B200F-EED6-4F1E-A2B4-59D288B8F167}" type="pres">
      <dgm:prSet presAssocID="{EA450AA1-2881-45BC-9C25-0B989CC4928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3C4943-8B47-4AB3-9AA0-C593F7274EFE}" type="presOf" srcId="{B3CCCA1F-5980-48B7-BD20-7A002278FEA9}" destId="{87F1777D-30EC-403C-A300-9BCE6ED15AB3}" srcOrd="0" destOrd="0" presId="urn:microsoft.com/office/officeart/2005/8/layout/chevron2"/>
    <dgm:cxn modelId="{C803B046-9C77-4363-9B9D-39E56585AE26}" srcId="{B3CCCA1F-5980-48B7-BD20-7A002278FEA9}" destId="{A369C464-ED1C-4144-B86D-5E082DD9847C}" srcOrd="0" destOrd="0" parTransId="{CCF1DB71-2A5F-4409-B1E7-967F7DEC8FCE}" sibTransId="{FDB4B27B-C72D-428C-BD99-B983D1B1F5C6}"/>
    <dgm:cxn modelId="{1AD471D2-579B-4298-90A1-C35178939477}" type="presOf" srcId="{5835A054-397E-470C-82B9-134287836555}" destId="{225B200F-EED6-4F1E-A2B4-59D288B8F167}" srcOrd="0" destOrd="0" presId="urn:microsoft.com/office/officeart/2005/8/layout/chevron2"/>
    <dgm:cxn modelId="{722ED682-00D5-4ADB-9438-073654CF10DA}" srcId="{31794B05-B91F-40F2-8417-251392144C59}" destId="{EA450AA1-2881-45BC-9C25-0B989CC49285}" srcOrd="2" destOrd="0" parTransId="{692F39A0-CCDE-4F31-9C50-FF1B3EFF2037}" sibTransId="{C5F162FD-0DDD-4A07-8FF7-B66DA86340FA}"/>
    <dgm:cxn modelId="{DDF01E53-8140-4B90-A060-FB0E759655E1}" type="presOf" srcId="{C99FD953-43BB-4D0F-8141-1E131C93D658}" destId="{C3DCFB2D-1616-4712-A720-6B723F34FA36}" srcOrd="0" destOrd="0" presId="urn:microsoft.com/office/officeart/2005/8/layout/chevron2"/>
    <dgm:cxn modelId="{C283CDEE-1F6E-4958-BE29-712BC9B58B26}" srcId="{EA450AA1-2881-45BC-9C25-0B989CC49285}" destId="{5835A054-397E-470C-82B9-134287836555}" srcOrd="0" destOrd="0" parTransId="{B34ECEA2-EE63-456E-9C39-B265C4E46E26}" sibTransId="{F55C9375-AEDB-462A-8F00-728930F4AE32}"/>
    <dgm:cxn modelId="{30A0EE22-B4B8-4E63-AE6F-A1DBAB4412AD}" type="presOf" srcId="{A369C464-ED1C-4144-B86D-5E082DD9847C}" destId="{C42463F7-09E6-4F32-8E23-BC3FEBD28196}" srcOrd="0" destOrd="0" presId="urn:microsoft.com/office/officeart/2005/8/layout/chevron2"/>
    <dgm:cxn modelId="{006CA978-0ECF-4408-A232-838E648F7009}" srcId="{31794B05-B91F-40F2-8417-251392144C59}" destId="{B3CCCA1F-5980-48B7-BD20-7A002278FEA9}" srcOrd="1" destOrd="0" parTransId="{2BB9B2B2-C708-462E-AD6C-C54EFED556E6}" sibTransId="{EFF4F97F-3E48-45CF-8B3E-066211D630FF}"/>
    <dgm:cxn modelId="{2B583416-9A28-438A-876C-8D03B51159AA}" srcId="{31794B05-B91F-40F2-8417-251392144C59}" destId="{C99FD953-43BB-4D0F-8141-1E131C93D658}" srcOrd="0" destOrd="0" parTransId="{085F6DA7-0485-45A4-9165-CB77862F04A2}" sibTransId="{9EBBD610-7C69-498A-B108-90244AA3ED3A}"/>
    <dgm:cxn modelId="{129B37C7-BB34-4A07-967E-DD0FFCDBD196}" type="presOf" srcId="{31794B05-B91F-40F2-8417-251392144C59}" destId="{D47B1ACA-FFEE-4A0B-8917-1A5A373C0A3F}" srcOrd="0" destOrd="0" presId="urn:microsoft.com/office/officeart/2005/8/layout/chevron2"/>
    <dgm:cxn modelId="{F6EBB359-8095-4FD6-871F-91A4578008BD}" type="presOf" srcId="{20ADF0D9-5E12-4C51-8CA0-D832BD05E717}" destId="{CFAFFE08-4A17-4FD8-9F9C-2825F9F2624C}" srcOrd="0" destOrd="0" presId="urn:microsoft.com/office/officeart/2005/8/layout/chevron2"/>
    <dgm:cxn modelId="{4EBE2627-EB31-4FD9-9286-0C3577075F2A}" type="presOf" srcId="{EA450AA1-2881-45BC-9C25-0B989CC49285}" destId="{0126CCC9-29ED-4F56-A89C-3498408F4E81}" srcOrd="0" destOrd="0" presId="urn:microsoft.com/office/officeart/2005/8/layout/chevron2"/>
    <dgm:cxn modelId="{328FB915-3E9D-49E4-B599-FD8C6693BA78}" srcId="{C99FD953-43BB-4D0F-8141-1E131C93D658}" destId="{20ADF0D9-5E12-4C51-8CA0-D832BD05E717}" srcOrd="0" destOrd="0" parTransId="{14C57344-BA7F-4EA0-9B10-51F9B67B26E5}" sibTransId="{41D15947-EDEB-4E7F-83A0-09737D19A15A}"/>
    <dgm:cxn modelId="{DA004E4B-C1E1-4706-9C0F-B8121884CE84}" type="presParOf" srcId="{D47B1ACA-FFEE-4A0B-8917-1A5A373C0A3F}" destId="{05925613-85DA-47DB-8B10-FF7CDE4D06BA}" srcOrd="0" destOrd="0" presId="urn:microsoft.com/office/officeart/2005/8/layout/chevron2"/>
    <dgm:cxn modelId="{67E54C3A-CB92-4EB6-9467-E684393108C6}" type="presParOf" srcId="{05925613-85DA-47DB-8B10-FF7CDE4D06BA}" destId="{C3DCFB2D-1616-4712-A720-6B723F34FA36}" srcOrd="0" destOrd="0" presId="urn:microsoft.com/office/officeart/2005/8/layout/chevron2"/>
    <dgm:cxn modelId="{F712B64C-78D1-47A5-9E07-0A8B6006A51F}" type="presParOf" srcId="{05925613-85DA-47DB-8B10-FF7CDE4D06BA}" destId="{CFAFFE08-4A17-4FD8-9F9C-2825F9F2624C}" srcOrd="1" destOrd="0" presId="urn:microsoft.com/office/officeart/2005/8/layout/chevron2"/>
    <dgm:cxn modelId="{373FF426-7D39-4477-B762-4F78807C15B0}" type="presParOf" srcId="{D47B1ACA-FFEE-4A0B-8917-1A5A373C0A3F}" destId="{9EE2CCBB-0091-4FAF-9D89-A50E3413BB8E}" srcOrd="1" destOrd="0" presId="urn:microsoft.com/office/officeart/2005/8/layout/chevron2"/>
    <dgm:cxn modelId="{921FF472-F7A4-49E1-B7EA-2879CB063BF3}" type="presParOf" srcId="{D47B1ACA-FFEE-4A0B-8917-1A5A373C0A3F}" destId="{F80A6E2B-E753-48CB-943D-B53EBEF082E1}" srcOrd="2" destOrd="0" presId="urn:microsoft.com/office/officeart/2005/8/layout/chevron2"/>
    <dgm:cxn modelId="{873231BB-EC6A-4EF5-A9D5-F89DB560E99F}" type="presParOf" srcId="{F80A6E2B-E753-48CB-943D-B53EBEF082E1}" destId="{87F1777D-30EC-403C-A300-9BCE6ED15AB3}" srcOrd="0" destOrd="0" presId="urn:microsoft.com/office/officeart/2005/8/layout/chevron2"/>
    <dgm:cxn modelId="{1435A8A2-1C2D-44B6-941A-0101651076AA}" type="presParOf" srcId="{F80A6E2B-E753-48CB-943D-B53EBEF082E1}" destId="{C42463F7-09E6-4F32-8E23-BC3FEBD28196}" srcOrd="1" destOrd="0" presId="urn:microsoft.com/office/officeart/2005/8/layout/chevron2"/>
    <dgm:cxn modelId="{33D8CAC3-AF48-4513-8AE7-E04B433519AC}" type="presParOf" srcId="{D47B1ACA-FFEE-4A0B-8917-1A5A373C0A3F}" destId="{E381BD0F-B2BA-498D-A7B9-B182DBD95864}" srcOrd="3" destOrd="0" presId="urn:microsoft.com/office/officeart/2005/8/layout/chevron2"/>
    <dgm:cxn modelId="{39D3CA0A-BB70-4178-BC5D-4113E5D55C88}" type="presParOf" srcId="{D47B1ACA-FFEE-4A0B-8917-1A5A373C0A3F}" destId="{3DAFF05F-95C7-48EB-BD33-7DCC0A04CECA}" srcOrd="4" destOrd="0" presId="urn:microsoft.com/office/officeart/2005/8/layout/chevron2"/>
    <dgm:cxn modelId="{21AA7180-BE73-48C7-9858-F253FDC901B2}" type="presParOf" srcId="{3DAFF05F-95C7-48EB-BD33-7DCC0A04CECA}" destId="{0126CCC9-29ED-4F56-A89C-3498408F4E81}" srcOrd="0" destOrd="0" presId="urn:microsoft.com/office/officeart/2005/8/layout/chevron2"/>
    <dgm:cxn modelId="{C65341A9-D5D4-4070-83C2-94D3A1B0D2DE}" type="presParOf" srcId="{3DAFF05F-95C7-48EB-BD33-7DCC0A04CECA}" destId="{225B200F-EED6-4F1E-A2B4-59D288B8F1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94B05-B91F-40F2-8417-251392144C5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B6128C-5B76-4263-8898-BFF96156AB58}">
      <dgm:prSet phldrT="[Text]" custT="1"/>
      <dgm:spPr/>
      <dgm:t>
        <a:bodyPr/>
        <a:lstStyle/>
        <a:p>
          <a:pPr rtl="0"/>
          <a:r>
            <a:rPr lang="es-ES" sz="2000" b="1" dirty="0" smtClean="0">
              <a:solidFill>
                <a:schemeClr val="bg1"/>
              </a:solidFill>
              <a:latin typeface="Trebuchet MS" panose="020B0603020202020204" pitchFamily="34" charset="0"/>
            </a:rPr>
            <a:t>Ley 1793/16</a:t>
          </a:r>
          <a:endParaRPr lang="es-ES" sz="20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E48D0490-D87D-46AF-BD63-687912B5AF2A}" type="parTrans" cxnId="{0086779C-06AF-458D-9029-666143B9BABE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E3A8A8E-4B1F-476D-9E03-8EFB3DA4AD17}" type="sibTrans" cxnId="{0086779C-06AF-458D-9029-666143B9BABE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64502B6E-74E5-4C58-8640-334B5E59C36C}">
      <dgm:prSet phldrT="[Text]" custT="1"/>
      <dgm:spPr/>
      <dgm:t>
        <a:bodyPr/>
        <a:lstStyle/>
        <a:p>
          <a:pPr rtl="0"/>
          <a:r>
            <a:rPr lang="es-ES" sz="2000" b="0" dirty="0" smtClean="0">
              <a:solidFill>
                <a:schemeClr val="tx1"/>
              </a:solidFill>
              <a:latin typeface="Trebuchet MS" panose="020B0603020202020204" pitchFamily="34" charset="0"/>
            </a:rPr>
            <a:t>Impuso </a:t>
          </a:r>
          <a:r>
            <a:rPr lang="es-ES" sz="2000" b="1" dirty="0" smtClean="0">
              <a:solidFill>
                <a:srgbClr val="EE8512"/>
              </a:solidFill>
              <a:latin typeface="Trebuchet MS" panose="020B0603020202020204" pitchFamily="34" charset="0"/>
            </a:rPr>
            <a:t>límite al cobro por</a:t>
          </a:r>
          <a:r>
            <a:rPr lang="es-ES" sz="2000" b="1" baseline="0" dirty="0" smtClean="0">
              <a:solidFill>
                <a:srgbClr val="EE8512"/>
              </a:solidFill>
              <a:latin typeface="Trebuchet MS" panose="020B0603020202020204" pitchFamily="34" charset="0"/>
            </a:rPr>
            <a:t> costos financieros.</a:t>
          </a:r>
          <a:r>
            <a:rPr lang="es-ES" sz="2000" b="0" baseline="0" dirty="0" smtClean="0">
              <a:solidFill>
                <a:schemeClr val="tx1"/>
              </a:solidFill>
              <a:latin typeface="Trebuchet MS" panose="020B0603020202020204" pitchFamily="34" charset="0"/>
            </a:rPr>
            <a:t> Después de 60 días de inactividad de y/ o ausencia de movimientos financieros por parte del usuario, no podrán hacerse más cobros.</a:t>
          </a:r>
          <a:endParaRPr lang="es-ES" sz="2000" dirty="0">
            <a:latin typeface="Trebuchet MS" panose="020B0603020202020204" pitchFamily="34" charset="0"/>
          </a:endParaRPr>
        </a:p>
      </dgm:t>
    </dgm:pt>
    <dgm:pt modelId="{4C6816E9-3B9A-4DEB-BAF6-0B2C42D1BB0A}" type="parTrans" cxnId="{B17A196F-2971-4F7C-B30B-D8B932C3C6DF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FF406CE6-B50F-4988-ABA8-D9C7FEFD51F1}" type="sibTrans" cxnId="{B17A196F-2971-4F7C-B30B-D8B932C3C6DF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C958FE5E-EDEA-436C-8C3B-2017B0BFD97B}">
      <dgm:prSet phldrT="[Text]" custT="1"/>
      <dgm:spPr/>
      <dgm:t>
        <a:bodyPr/>
        <a:lstStyle/>
        <a:p>
          <a:pPr rtl="0"/>
          <a:r>
            <a:rPr lang="es-ES" sz="2000" b="1" dirty="0" smtClean="0">
              <a:latin typeface="Trebuchet MS" panose="020B0603020202020204" pitchFamily="34" charset="0"/>
            </a:rPr>
            <a:t>Ley 1793/16</a:t>
          </a:r>
          <a:endParaRPr lang="es-ES" sz="2000" dirty="0">
            <a:latin typeface="Trebuchet MS" panose="020B0603020202020204" pitchFamily="34" charset="0"/>
          </a:endParaRPr>
        </a:p>
      </dgm:t>
    </dgm:pt>
    <dgm:pt modelId="{EEAA2D2D-B97F-4F91-8528-F0507367226D}" type="parTrans" cxnId="{5AAB88E5-5FB0-4568-84BD-F43EC442C58F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E0E67B8-2F27-44A1-851C-396F0C4AAC39}" type="sibTrans" cxnId="{5AAB88E5-5FB0-4568-84BD-F43EC442C58F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30C73458-F6D6-4BFD-B962-4CC143E18088}">
      <dgm:prSet phldrT="[Text]" custT="1"/>
      <dgm:spPr/>
      <dgm:t>
        <a:bodyPr/>
        <a:lstStyle/>
        <a:p>
          <a:pPr rtl="0"/>
          <a:r>
            <a:rPr lang="es-ES" sz="2000" dirty="0" smtClean="0">
              <a:latin typeface="Trebuchet MS" panose="020B0603020202020204" pitchFamily="34" charset="0"/>
            </a:rPr>
            <a:t>Impone</a:t>
          </a:r>
          <a:r>
            <a:rPr lang="es-ES" sz="2000" baseline="0" dirty="0" smtClean="0">
              <a:latin typeface="Trebuchet MS" panose="020B0603020202020204" pitchFamily="34" charset="0"/>
            </a:rPr>
            <a:t> a las entidades financieras el </a:t>
          </a:r>
          <a:r>
            <a:rPr lang="es-ES" sz="2000" b="1" baseline="0" dirty="0" smtClean="0">
              <a:solidFill>
                <a:srgbClr val="EE8512"/>
              </a:solidFill>
              <a:latin typeface="Trebuchet MS" panose="020B0603020202020204" pitchFamily="34" charset="0"/>
            </a:rPr>
            <a:t>precio mínimo que deben pagar como intereses remuneratorios </a:t>
          </a:r>
          <a:r>
            <a:rPr lang="es-ES" sz="2000" baseline="0" dirty="0" smtClean="0">
              <a:latin typeface="Trebuchet MS" panose="020B0603020202020204" pitchFamily="34" charset="0"/>
            </a:rPr>
            <a:t>por los depósitos en cuentas de ahorro.</a:t>
          </a:r>
          <a:endParaRPr lang="es-ES" sz="2000" dirty="0">
            <a:latin typeface="Trebuchet MS" panose="020B0603020202020204" pitchFamily="34" charset="0"/>
          </a:endParaRPr>
        </a:p>
      </dgm:t>
    </dgm:pt>
    <dgm:pt modelId="{10F203CB-DA21-45B8-9524-E8E1B7549B5B}" type="parTrans" cxnId="{744BD5D2-8132-45FF-917C-FA97208F07C7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E3F1094D-9EAE-4D31-98C6-0DB1F34ED967}" type="sibTrans" cxnId="{744BD5D2-8132-45FF-917C-FA97208F07C7}">
      <dgm:prSet/>
      <dgm:spPr/>
      <dgm:t>
        <a:bodyPr/>
        <a:lstStyle/>
        <a:p>
          <a:endParaRPr lang="es-ES" sz="1400">
            <a:latin typeface="Trebuchet MS" panose="020B0603020202020204" pitchFamily="34" charset="0"/>
          </a:endParaRPr>
        </a:p>
      </dgm:t>
    </dgm:pt>
    <dgm:pt modelId="{D47B1ACA-FFEE-4A0B-8917-1A5A373C0A3F}" type="pres">
      <dgm:prSet presAssocID="{31794B05-B91F-40F2-8417-251392144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2AE7ED-E039-426C-9F41-6E4C0D09F9C1}" type="pres">
      <dgm:prSet presAssocID="{28B6128C-5B76-4263-8898-BFF96156AB58}" presName="composite" presStyleCnt="0"/>
      <dgm:spPr/>
    </dgm:pt>
    <dgm:pt modelId="{271DE622-EDD5-4041-946F-F8EBC4015062}" type="pres">
      <dgm:prSet presAssocID="{28B6128C-5B76-4263-8898-BFF96156AB5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0F4CD-5538-455E-9BFE-A5205001BD77}" type="pres">
      <dgm:prSet presAssocID="{28B6128C-5B76-4263-8898-BFF96156AB58}" presName="descendantText" presStyleLbl="alignAcc1" presStyleIdx="0" presStyleCnt="2" custLinFactNeighborX="1400" custLinFactNeighborY="-28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D38BE4-1F88-403E-86A3-B7806AA71841}" type="pres">
      <dgm:prSet presAssocID="{DE3A8A8E-4B1F-476D-9E03-8EFB3DA4AD17}" presName="sp" presStyleCnt="0"/>
      <dgm:spPr/>
    </dgm:pt>
    <dgm:pt modelId="{93FCFF21-4AEF-4E63-8E3B-218A8F9EEBF1}" type="pres">
      <dgm:prSet presAssocID="{C958FE5E-EDEA-436C-8C3B-2017B0BFD97B}" presName="composite" presStyleCnt="0"/>
      <dgm:spPr/>
    </dgm:pt>
    <dgm:pt modelId="{17DAA616-3EFE-4F45-9073-AAE3E37D33C1}" type="pres">
      <dgm:prSet presAssocID="{C958FE5E-EDEA-436C-8C3B-2017B0BFD97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E99D8-817F-4E4D-B1A1-F8E23F4E900D}" type="pres">
      <dgm:prSet presAssocID="{C958FE5E-EDEA-436C-8C3B-2017B0BFD97B}" presName="descendantText" presStyleLbl="alignAcc1" presStyleIdx="1" presStyleCnt="2" custLinFactNeighborX="1400" custLinFactNeighborY="-28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0F52FB-547F-4D95-BE64-3FBE53534001}" type="presOf" srcId="{31794B05-B91F-40F2-8417-251392144C59}" destId="{D47B1ACA-FFEE-4A0B-8917-1A5A373C0A3F}" srcOrd="0" destOrd="0" presId="urn:microsoft.com/office/officeart/2005/8/layout/chevron2"/>
    <dgm:cxn modelId="{4D792D27-016F-42AC-A84E-488DA1D3748D}" type="presOf" srcId="{28B6128C-5B76-4263-8898-BFF96156AB58}" destId="{271DE622-EDD5-4041-946F-F8EBC4015062}" srcOrd="0" destOrd="0" presId="urn:microsoft.com/office/officeart/2005/8/layout/chevron2"/>
    <dgm:cxn modelId="{4B86A8E2-A079-412B-8E42-94094BFA3110}" type="presOf" srcId="{30C73458-F6D6-4BFD-B962-4CC143E18088}" destId="{B19E99D8-817F-4E4D-B1A1-F8E23F4E900D}" srcOrd="0" destOrd="0" presId="urn:microsoft.com/office/officeart/2005/8/layout/chevron2"/>
    <dgm:cxn modelId="{744BD5D2-8132-45FF-917C-FA97208F07C7}" srcId="{C958FE5E-EDEA-436C-8C3B-2017B0BFD97B}" destId="{30C73458-F6D6-4BFD-B962-4CC143E18088}" srcOrd="0" destOrd="0" parTransId="{10F203CB-DA21-45B8-9524-E8E1B7549B5B}" sibTransId="{E3F1094D-9EAE-4D31-98C6-0DB1F34ED967}"/>
    <dgm:cxn modelId="{5C7FE7D3-63D5-4E20-97E4-DEF4968C3E66}" type="presOf" srcId="{64502B6E-74E5-4C58-8640-334B5E59C36C}" destId="{7D30F4CD-5538-455E-9BFE-A5205001BD77}" srcOrd="0" destOrd="0" presId="urn:microsoft.com/office/officeart/2005/8/layout/chevron2"/>
    <dgm:cxn modelId="{0086779C-06AF-458D-9029-666143B9BABE}" srcId="{31794B05-B91F-40F2-8417-251392144C59}" destId="{28B6128C-5B76-4263-8898-BFF96156AB58}" srcOrd="0" destOrd="0" parTransId="{E48D0490-D87D-46AF-BD63-687912B5AF2A}" sibTransId="{DE3A8A8E-4B1F-476D-9E03-8EFB3DA4AD17}"/>
    <dgm:cxn modelId="{B17A196F-2971-4F7C-B30B-D8B932C3C6DF}" srcId="{28B6128C-5B76-4263-8898-BFF96156AB58}" destId="{64502B6E-74E5-4C58-8640-334B5E59C36C}" srcOrd="0" destOrd="0" parTransId="{4C6816E9-3B9A-4DEB-BAF6-0B2C42D1BB0A}" sibTransId="{FF406CE6-B50F-4988-ABA8-D9C7FEFD51F1}"/>
    <dgm:cxn modelId="{B6536A3B-392B-4969-A009-D6BD4DF3D5CC}" type="presOf" srcId="{C958FE5E-EDEA-436C-8C3B-2017B0BFD97B}" destId="{17DAA616-3EFE-4F45-9073-AAE3E37D33C1}" srcOrd="0" destOrd="0" presId="urn:microsoft.com/office/officeart/2005/8/layout/chevron2"/>
    <dgm:cxn modelId="{5AAB88E5-5FB0-4568-84BD-F43EC442C58F}" srcId="{31794B05-B91F-40F2-8417-251392144C59}" destId="{C958FE5E-EDEA-436C-8C3B-2017B0BFD97B}" srcOrd="1" destOrd="0" parTransId="{EEAA2D2D-B97F-4F91-8528-F0507367226D}" sibTransId="{DE0E67B8-2F27-44A1-851C-396F0C4AAC39}"/>
    <dgm:cxn modelId="{E522EA15-AEEA-4027-9A84-3E2A532E2BE1}" type="presParOf" srcId="{D47B1ACA-FFEE-4A0B-8917-1A5A373C0A3F}" destId="{812AE7ED-E039-426C-9F41-6E4C0D09F9C1}" srcOrd="0" destOrd="0" presId="urn:microsoft.com/office/officeart/2005/8/layout/chevron2"/>
    <dgm:cxn modelId="{DFCBC32C-265F-44DE-91F7-31849F37A14B}" type="presParOf" srcId="{812AE7ED-E039-426C-9F41-6E4C0D09F9C1}" destId="{271DE622-EDD5-4041-946F-F8EBC4015062}" srcOrd="0" destOrd="0" presId="urn:microsoft.com/office/officeart/2005/8/layout/chevron2"/>
    <dgm:cxn modelId="{A1387675-70C7-4125-8376-9D29C18AD7EA}" type="presParOf" srcId="{812AE7ED-E039-426C-9F41-6E4C0D09F9C1}" destId="{7D30F4CD-5538-455E-9BFE-A5205001BD77}" srcOrd="1" destOrd="0" presId="urn:microsoft.com/office/officeart/2005/8/layout/chevron2"/>
    <dgm:cxn modelId="{492337C7-AFEE-4F76-8521-70A312252103}" type="presParOf" srcId="{D47B1ACA-FFEE-4A0B-8917-1A5A373C0A3F}" destId="{53D38BE4-1F88-403E-86A3-B7806AA71841}" srcOrd="1" destOrd="0" presId="urn:microsoft.com/office/officeart/2005/8/layout/chevron2"/>
    <dgm:cxn modelId="{019D62DA-9D94-4A35-86C8-BBCC791B3378}" type="presParOf" srcId="{D47B1ACA-FFEE-4A0B-8917-1A5A373C0A3F}" destId="{93FCFF21-4AEF-4E63-8E3B-218A8F9EEBF1}" srcOrd="2" destOrd="0" presId="urn:microsoft.com/office/officeart/2005/8/layout/chevron2"/>
    <dgm:cxn modelId="{4DFAD743-879C-4523-BD80-2EA9CF0675B9}" type="presParOf" srcId="{93FCFF21-4AEF-4E63-8E3B-218A8F9EEBF1}" destId="{17DAA616-3EFE-4F45-9073-AAE3E37D33C1}" srcOrd="0" destOrd="0" presId="urn:microsoft.com/office/officeart/2005/8/layout/chevron2"/>
    <dgm:cxn modelId="{3FDF1CE4-3B0D-40FC-8035-6A88D42C11DD}" type="presParOf" srcId="{93FCFF21-4AEF-4E63-8E3B-218A8F9EEBF1}" destId="{B19E99D8-817F-4E4D-B1A1-F8E23F4E90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94B05-B91F-40F2-8417-251392144C5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B6128C-5B76-4263-8898-BFF96156AB58}">
      <dgm:prSet phldrT="[Text]" custT="1"/>
      <dgm:spPr/>
      <dgm:t>
        <a:bodyPr/>
        <a:lstStyle/>
        <a:p>
          <a:pPr rtl="0"/>
          <a:r>
            <a:rPr lang="es-ES" sz="1400" b="1" dirty="0" smtClean="0">
              <a:solidFill>
                <a:schemeClr val="bg1"/>
              </a:solidFill>
              <a:latin typeface="Trebuchet MS" panose="020B0603020202020204" pitchFamily="34" charset="0"/>
            </a:rPr>
            <a:t>Decreto 4809/11*</a:t>
          </a:r>
          <a:endParaRPr lang="es-ES" sz="1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E48D0490-D87D-46AF-BD63-687912B5AF2A}" type="parTrans" cxnId="{0086779C-06AF-458D-9029-666143B9BABE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DE3A8A8E-4B1F-476D-9E03-8EFB3DA4AD17}" type="sibTrans" cxnId="{0086779C-06AF-458D-9029-666143B9BABE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64502B6E-74E5-4C58-8640-334B5E59C36C}">
      <dgm:prSet phldrT="[Text]" custT="1"/>
      <dgm:spPr/>
      <dgm:t>
        <a:bodyPr/>
        <a:lstStyle/>
        <a:p>
          <a:pPr rtl="0"/>
          <a:r>
            <a:rPr lang="es-ES" sz="2000" b="0" dirty="0" smtClean="0">
              <a:solidFill>
                <a:schemeClr val="tx1"/>
              </a:solidFill>
              <a:latin typeface="Trebuchet MS" panose="020B0603020202020204" pitchFamily="34" charset="0"/>
            </a:rPr>
            <a:t>Impuso precio techo al cobro por </a:t>
          </a:r>
          <a:r>
            <a:rPr lang="es-ES" sz="2000" b="1" dirty="0" smtClean="0">
              <a:solidFill>
                <a:srgbClr val="EE8512"/>
              </a:solidFill>
              <a:latin typeface="Trebuchet MS" panose="020B0603020202020204" pitchFamily="34" charset="0"/>
            </a:rPr>
            <a:t>costos de operaciones en cajeros automáticos</a:t>
          </a:r>
          <a:r>
            <a:rPr lang="es-ES" sz="2000" b="0" dirty="0" smtClean="0">
              <a:solidFill>
                <a:schemeClr val="tx1"/>
              </a:solidFill>
              <a:latin typeface="Trebuchet MS" panose="020B0603020202020204" pitchFamily="34" charset="0"/>
            </a:rPr>
            <a:t>. Máximo 20 UVT</a:t>
          </a:r>
          <a:endParaRPr lang="es-ES" sz="2000" dirty="0">
            <a:latin typeface="Trebuchet MS" panose="020B0603020202020204" pitchFamily="34" charset="0"/>
          </a:endParaRPr>
        </a:p>
      </dgm:t>
    </dgm:pt>
    <dgm:pt modelId="{4C6816E9-3B9A-4DEB-BAF6-0B2C42D1BB0A}" type="parTrans" cxnId="{B17A196F-2971-4F7C-B30B-D8B932C3C6D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FF406CE6-B50F-4988-ABA8-D9C7FEFD51F1}" type="sibTrans" cxnId="{B17A196F-2971-4F7C-B30B-D8B932C3C6D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D73EED27-A636-4018-BE93-F7A051A37989}">
      <dgm:prSet custT="1"/>
      <dgm:spPr/>
      <dgm:t>
        <a:bodyPr/>
        <a:lstStyle/>
        <a:p>
          <a:pPr rtl="0"/>
          <a:r>
            <a:rPr lang="es-ES" sz="1400" b="1" smtClean="0">
              <a:solidFill>
                <a:schemeClr val="bg1"/>
              </a:solidFill>
              <a:latin typeface="Trebuchet MS" panose="020B0603020202020204" pitchFamily="34" charset="0"/>
            </a:rPr>
            <a:t>Decreto 4809/11</a:t>
          </a:r>
          <a:endParaRPr lang="es-ES" sz="1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5E07B0CE-7FC5-4069-B68F-8730584D7563}" type="parTrans" cxnId="{BE98F0ED-CA6A-42CD-B879-E63E91DD6809}">
      <dgm:prSet/>
      <dgm:spPr/>
      <dgm:t>
        <a:bodyPr/>
        <a:lstStyle/>
        <a:p>
          <a:endParaRPr lang="es-ES" sz="1800"/>
        </a:p>
      </dgm:t>
    </dgm:pt>
    <dgm:pt modelId="{A58A8719-D6E1-41F1-8B3D-E843F901E6E1}" type="sibTrans" cxnId="{BE98F0ED-CA6A-42CD-B879-E63E91DD6809}">
      <dgm:prSet/>
      <dgm:spPr/>
      <dgm:t>
        <a:bodyPr/>
        <a:lstStyle/>
        <a:p>
          <a:endParaRPr lang="es-ES" sz="1800"/>
        </a:p>
      </dgm:t>
    </dgm:pt>
    <dgm:pt modelId="{5A1FB0FD-E06F-4801-80DD-A060B32851F7}">
      <dgm:prSet custT="1"/>
      <dgm:spPr/>
      <dgm:t>
        <a:bodyPr/>
        <a:lstStyle/>
        <a:p>
          <a:pPr rtl="0"/>
          <a:r>
            <a:rPr lang="es-ES" sz="2000" b="0" dirty="0" smtClean="0">
              <a:solidFill>
                <a:schemeClr val="tx1"/>
              </a:solidFill>
              <a:latin typeface="Trebuchet MS" panose="020B0603020202020204" pitchFamily="34" charset="0"/>
            </a:rPr>
            <a:t>Prohibición al </a:t>
          </a:r>
          <a:r>
            <a:rPr lang="es-ES" sz="2000" b="1" dirty="0" smtClean="0">
              <a:solidFill>
                <a:srgbClr val="EE8512"/>
              </a:solidFill>
              <a:latin typeface="Trebuchet MS" panose="020B0603020202020204" pitchFamily="34" charset="0"/>
            </a:rPr>
            <a:t>cobro de operaciones fallidas</a:t>
          </a:r>
          <a:r>
            <a:rPr lang="es-ES" sz="2000" b="0" dirty="0" smtClean="0">
              <a:solidFill>
                <a:schemeClr val="tx1"/>
              </a:solidFill>
              <a:latin typeface="Trebuchet MS" panose="020B0603020202020204" pitchFamily="34" charset="0"/>
            </a:rPr>
            <a:t> si no son imputables al consumidor financiero</a:t>
          </a:r>
          <a:endParaRPr lang="es-ES" sz="2000" dirty="0"/>
        </a:p>
      </dgm:t>
    </dgm:pt>
    <dgm:pt modelId="{A44451B7-E482-48EB-9F88-561452726767}" type="parTrans" cxnId="{81300FB0-0AE6-4018-A7A6-6BE76FC8733D}">
      <dgm:prSet/>
      <dgm:spPr/>
      <dgm:t>
        <a:bodyPr/>
        <a:lstStyle/>
        <a:p>
          <a:endParaRPr lang="es-ES" sz="1800"/>
        </a:p>
      </dgm:t>
    </dgm:pt>
    <dgm:pt modelId="{04C4111E-C2FA-4EC0-A1E3-69473E8DEB01}" type="sibTrans" cxnId="{81300FB0-0AE6-4018-A7A6-6BE76FC8733D}">
      <dgm:prSet/>
      <dgm:spPr/>
      <dgm:t>
        <a:bodyPr/>
        <a:lstStyle/>
        <a:p>
          <a:endParaRPr lang="es-ES" sz="1800"/>
        </a:p>
      </dgm:t>
    </dgm:pt>
    <dgm:pt modelId="{DE1DDA81-0E98-45DD-A903-6309FB81EB18}">
      <dgm:prSet custT="1"/>
      <dgm:spPr/>
      <dgm:t>
        <a:bodyPr/>
        <a:lstStyle/>
        <a:p>
          <a:pPr rtl="0"/>
          <a:r>
            <a:rPr lang="es-ES" sz="1400" b="1" smtClean="0">
              <a:solidFill>
                <a:schemeClr val="bg1"/>
              </a:solidFill>
              <a:latin typeface="Trebuchet MS" panose="020B0603020202020204" pitchFamily="34" charset="0"/>
            </a:rPr>
            <a:t>Decreto 4809/11</a:t>
          </a:r>
          <a:endParaRPr lang="es-ES" sz="1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7F0D6512-3061-4EA8-BA61-22A7659BFC54}" type="parTrans" cxnId="{8ECAAA75-8BA9-41E6-A951-9E9834BEF50E}">
      <dgm:prSet/>
      <dgm:spPr/>
      <dgm:t>
        <a:bodyPr/>
        <a:lstStyle/>
        <a:p>
          <a:endParaRPr lang="es-ES" sz="1800"/>
        </a:p>
      </dgm:t>
    </dgm:pt>
    <dgm:pt modelId="{89943BDD-A21B-483D-98A8-10D7CF122B09}" type="sibTrans" cxnId="{8ECAAA75-8BA9-41E6-A951-9E9834BEF50E}">
      <dgm:prSet/>
      <dgm:spPr/>
      <dgm:t>
        <a:bodyPr/>
        <a:lstStyle/>
        <a:p>
          <a:endParaRPr lang="es-ES" sz="1800"/>
        </a:p>
      </dgm:t>
    </dgm:pt>
    <dgm:pt modelId="{A6992120-59DE-426F-815A-565A0D9D114C}">
      <dgm:prSet custT="1"/>
      <dgm:spPr/>
      <dgm:t>
        <a:bodyPr/>
        <a:lstStyle/>
        <a:p>
          <a:r>
            <a:rPr lang="es-ES" sz="2000" b="1" dirty="0" smtClean="0">
              <a:solidFill>
                <a:srgbClr val="EE8512"/>
              </a:solidFill>
            </a:rPr>
            <a:t>Estabilidad en el cobro de tarifas</a:t>
          </a:r>
          <a:r>
            <a:rPr lang="es-ES" sz="2000" dirty="0" smtClean="0"/>
            <a:t> – sólo pueden variarse si se da previo aviso con </a:t>
          </a:r>
          <a:r>
            <a:rPr lang="es-ES" sz="2000" b="1" dirty="0" smtClean="0">
              <a:solidFill>
                <a:srgbClr val="EE8512"/>
              </a:solidFill>
            </a:rPr>
            <a:t>45 días de antelación</a:t>
          </a:r>
          <a:endParaRPr lang="es-ES" sz="2000" b="1" dirty="0">
            <a:solidFill>
              <a:srgbClr val="EE8512"/>
            </a:solidFill>
          </a:endParaRPr>
        </a:p>
      </dgm:t>
    </dgm:pt>
    <dgm:pt modelId="{FA893DF7-4461-4B52-B700-9C33549BC664}" type="parTrans" cxnId="{05EDB15B-056A-420B-A7FE-262DB0F72143}">
      <dgm:prSet/>
      <dgm:spPr/>
      <dgm:t>
        <a:bodyPr/>
        <a:lstStyle/>
        <a:p>
          <a:endParaRPr lang="es-ES" sz="1800"/>
        </a:p>
      </dgm:t>
    </dgm:pt>
    <dgm:pt modelId="{54B226C2-1B24-4A88-8AD7-72120EE95EA2}" type="sibTrans" cxnId="{05EDB15B-056A-420B-A7FE-262DB0F72143}">
      <dgm:prSet/>
      <dgm:spPr/>
      <dgm:t>
        <a:bodyPr/>
        <a:lstStyle/>
        <a:p>
          <a:endParaRPr lang="es-ES" sz="1800"/>
        </a:p>
      </dgm:t>
    </dgm:pt>
    <dgm:pt modelId="{79BD5275-7759-406A-8D2D-E94A7AED9D0E}">
      <dgm:prSet custT="1"/>
      <dgm:spPr/>
      <dgm:t>
        <a:bodyPr/>
        <a:lstStyle/>
        <a:p>
          <a:pPr rtl="0"/>
          <a:r>
            <a:rPr lang="es-ES" sz="1400" b="1" dirty="0" smtClean="0">
              <a:latin typeface="Trebuchet MS" panose="020B0603020202020204" pitchFamily="34" charset="0"/>
            </a:rPr>
            <a:t>Decreto 1900/16</a:t>
          </a:r>
        </a:p>
      </dgm:t>
    </dgm:pt>
    <dgm:pt modelId="{35200543-3833-4E6D-B18E-693AFBF5DD0B}" type="parTrans" cxnId="{4FD2A769-560E-48DC-9327-BBB19D59D25F}">
      <dgm:prSet/>
      <dgm:spPr/>
      <dgm:t>
        <a:bodyPr/>
        <a:lstStyle/>
        <a:p>
          <a:endParaRPr lang="es-ES"/>
        </a:p>
      </dgm:t>
    </dgm:pt>
    <dgm:pt modelId="{325D94A2-0958-4F0A-8E1D-9763237F5D0C}" type="sibTrans" cxnId="{4FD2A769-560E-48DC-9327-BBB19D59D25F}">
      <dgm:prSet/>
      <dgm:spPr/>
      <dgm:t>
        <a:bodyPr/>
        <a:lstStyle/>
        <a:p>
          <a:endParaRPr lang="es-ES"/>
        </a:p>
      </dgm:t>
    </dgm:pt>
    <dgm:pt modelId="{7EFBABBF-BA71-4483-8B65-F42511C5B408}">
      <dgm:prSet custT="1"/>
      <dgm:spPr/>
      <dgm:t>
        <a:bodyPr/>
        <a:lstStyle/>
        <a:p>
          <a:pPr rtl="0"/>
          <a:r>
            <a:rPr lang="es-ES" sz="2000" dirty="0" smtClean="0">
              <a:latin typeface="Trebuchet MS" panose="020B0603020202020204" pitchFamily="34" charset="0"/>
            </a:rPr>
            <a:t>Se fija </a:t>
          </a:r>
          <a:r>
            <a:rPr lang="es-ES" sz="2000" b="1" dirty="0" smtClean="0">
              <a:solidFill>
                <a:srgbClr val="EE8512"/>
              </a:solidFill>
              <a:latin typeface="Trebuchet MS" panose="020B0603020202020204" pitchFamily="34" charset="0"/>
            </a:rPr>
            <a:t>precio techo para las tarifas por el servicio de recaudo </a:t>
          </a:r>
          <a:r>
            <a:rPr lang="es-ES" sz="2000" dirty="0" smtClean="0">
              <a:latin typeface="Trebuchet MS" panose="020B0603020202020204" pitchFamily="34" charset="0"/>
            </a:rPr>
            <a:t>de aportes del sistema de seguridad social integral.</a:t>
          </a:r>
          <a:endParaRPr lang="es-ES" sz="2000" dirty="0">
            <a:latin typeface="Trebuchet MS" panose="020B0603020202020204" pitchFamily="34" charset="0"/>
          </a:endParaRPr>
        </a:p>
      </dgm:t>
    </dgm:pt>
    <dgm:pt modelId="{71CCD4E2-4EDA-43F6-AE3E-20ED1665ACBD}" type="parTrans" cxnId="{2F006261-EA17-4BC7-8138-7CF14A050A78}">
      <dgm:prSet/>
      <dgm:spPr/>
      <dgm:t>
        <a:bodyPr/>
        <a:lstStyle/>
        <a:p>
          <a:endParaRPr lang="es-ES"/>
        </a:p>
      </dgm:t>
    </dgm:pt>
    <dgm:pt modelId="{67EDC905-8416-480A-9614-75EBB2C99ED7}" type="sibTrans" cxnId="{2F006261-EA17-4BC7-8138-7CF14A050A78}">
      <dgm:prSet/>
      <dgm:spPr/>
      <dgm:t>
        <a:bodyPr/>
        <a:lstStyle/>
        <a:p>
          <a:endParaRPr lang="es-ES"/>
        </a:p>
      </dgm:t>
    </dgm:pt>
    <dgm:pt modelId="{D47B1ACA-FFEE-4A0B-8917-1A5A373C0A3F}" type="pres">
      <dgm:prSet presAssocID="{31794B05-B91F-40F2-8417-251392144C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12AE7ED-E039-426C-9F41-6E4C0D09F9C1}" type="pres">
      <dgm:prSet presAssocID="{28B6128C-5B76-4263-8898-BFF96156AB58}" presName="composite" presStyleCnt="0"/>
      <dgm:spPr/>
    </dgm:pt>
    <dgm:pt modelId="{271DE622-EDD5-4041-946F-F8EBC4015062}" type="pres">
      <dgm:prSet presAssocID="{28B6128C-5B76-4263-8898-BFF96156AB5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0F4CD-5538-455E-9BFE-A5205001BD77}" type="pres">
      <dgm:prSet presAssocID="{28B6128C-5B76-4263-8898-BFF96156AB5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D38BE4-1F88-403E-86A3-B7806AA71841}" type="pres">
      <dgm:prSet presAssocID="{DE3A8A8E-4B1F-476D-9E03-8EFB3DA4AD17}" presName="sp" presStyleCnt="0"/>
      <dgm:spPr/>
    </dgm:pt>
    <dgm:pt modelId="{CCDE7F06-7A51-4CB6-959E-B1E27B112495}" type="pres">
      <dgm:prSet presAssocID="{D73EED27-A636-4018-BE93-F7A051A37989}" presName="composite" presStyleCnt="0"/>
      <dgm:spPr/>
    </dgm:pt>
    <dgm:pt modelId="{25F484C4-D6C1-4F14-953D-3B2565FF335F}" type="pres">
      <dgm:prSet presAssocID="{D73EED27-A636-4018-BE93-F7A051A3798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A5C31E-DA42-4571-BA52-62AE46AC8EE7}" type="pres">
      <dgm:prSet presAssocID="{D73EED27-A636-4018-BE93-F7A051A3798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9B9E44-4548-4D60-9FE5-81F9D2FD5E1B}" type="pres">
      <dgm:prSet presAssocID="{A58A8719-D6E1-41F1-8B3D-E843F901E6E1}" presName="sp" presStyleCnt="0"/>
      <dgm:spPr/>
    </dgm:pt>
    <dgm:pt modelId="{317B3B0F-C180-4397-82F5-EF7011C77B13}" type="pres">
      <dgm:prSet presAssocID="{DE1DDA81-0E98-45DD-A903-6309FB81EB18}" presName="composite" presStyleCnt="0"/>
      <dgm:spPr/>
    </dgm:pt>
    <dgm:pt modelId="{F3E3AEE9-3A94-4255-821A-C8A1FBD453F1}" type="pres">
      <dgm:prSet presAssocID="{DE1DDA81-0E98-45DD-A903-6309FB81EB1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A98ED-C5BB-4229-8910-AFC7E94524D2}" type="pres">
      <dgm:prSet presAssocID="{DE1DDA81-0E98-45DD-A903-6309FB81EB1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2562D-AEAC-4ACE-A3FF-843590D7FE5F}" type="pres">
      <dgm:prSet presAssocID="{89943BDD-A21B-483D-98A8-10D7CF122B09}" presName="sp" presStyleCnt="0"/>
      <dgm:spPr/>
    </dgm:pt>
    <dgm:pt modelId="{199F6521-8DBD-4070-B449-911A1502565A}" type="pres">
      <dgm:prSet presAssocID="{79BD5275-7759-406A-8D2D-E94A7AED9D0E}" presName="composite" presStyleCnt="0"/>
      <dgm:spPr/>
    </dgm:pt>
    <dgm:pt modelId="{21DB1A3A-3716-4880-A53F-492FA9D5AF1D}" type="pres">
      <dgm:prSet presAssocID="{79BD5275-7759-406A-8D2D-E94A7AED9D0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22CDFE-0FC9-4082-AE18-A038A8D5CB0D}" type="pres">
      <dgm:prSet presAssocID="{79BD5275-7759-406A-8D2D-E94A7AED9D0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EDB15B-056A-420B-A7FE-262DB0F72143}" srcId="{DE1DDA81-0E98-45DD-A903-6309FB81EB18}" destId="{A6992120-59DE-426F-815A-565A0D9D114C}" srcOrd="0" destOrd="0" parTransId="{FA893DF7-4461-4B52-B700-9C33549BC664}" sibTransId="{54B226C2-1B24-4A88-8AD7-72120EE95EA2}"/>
    <dgm:cxn modelId="{728F73E2-8553-4D41-BB74-801FC66D5E77}" type="presOf" srcId="{64502B6E-74E5-4C58-8640-334B5E59C36C}" destId="{7D30F4CD-5538-455E-9BFE-A5205001BD77}" srcOrd="0" destOrd="0" presId="urn:microsoft.com/office/officeart/2005/8/layout/chevron2"/>
    <dgm:cxn modelId="{BD45E33C-824E-4095-B99E-7D9503DA993C}" type="presOf" srcId="{DE1DDA81-0E98-45DD-A903-6309FB81EB18}" destId="{F3E3AEE9-3A94-4255-821A-C8A1FBD453F1}" srcOrd="0" destOrd="0" presId="urn:microsoft.com/office/officeart/2005/8/layout/chevron2"/>
    <dgm:cxn modelId="{F9F4BF47-9BA8-4F64-B3AB-952603D42991}" type="presOf" srcId="{79BD5275-7759-406A-8D2D-E94A7AED9D0E}" destId="{21DB1A3A-3716-4880-A53F-492FA9D5AF1D}" srcOrd="0" destOrd="0" presId="urn:microsoft.com/office/officeart/2005/8/layout/chevron2"/>
    <dgm:cxn modelId="{BE98F0ED-CA6A-42CD-B879-E63E91DD6809}" srcId="{31794B05-B91F-40F2-8417-251392144C59}" destId="{D73EED27-A636-4018-BE93-F7A051A37989}" srcOrd="1" destOrd="0" parTransId="{5E07B0CE-7FC5-4069-B68F-8730584D7563}" sibTransId="{A58A8719-D6E1-41F1-8B3D-E843F901E6E1}"/>
    <dgm:cxn modelId="{8ECAAA75-8BA9-41E6-A951-9E9834BEF50E}" srcId="{31794B05-B91F-40F2-8417-251392144C59}" destId="{DE1DDA81-0E98-45DD-A903-6309FB81EB18}" srcOrd="2" destOrd="0" parTransId="{7F0D6512-3061-4EA8-BA61-22A7659BFC54}" sibTransId="{89943BDD-A21B-483D-98A8-10D7CF122B09}"/>
    <dgm:cxn modelId="{30B9172C-CF0D-479A-9EBC-E39FB68EC369}" type="presOf" srcId="{7EFBABBF-BA71-4483-8B65-F42511C5B408}" destId="{2A22CDFE-0FC9-4082-AE18-A038A8D5CB0D}" srcOrd="0" destOrd="0" presId="urn:microsoft.com/office/officeart/2005/8/layout/chevron2"/>
    <dgm:cxn modelId="{657C2CC7-2A00-472C-A3FC-2FFC9ACD20C0}" type="presOf" srcId="{A6992120-59DE-426F-815A-565A0D9D114C}" destId="{FF0A98ED-C5BB-4229-8910-AFC7E94524D2}" srcOrd="0" destOrd="0" presId="urn:microsoft.com/office/officeart/2005/8/layout/chevron2"/>
    <dgm:cxn modelId="{71787C58-F136-45E4-BE3E-7779BEAC6A2A}" type="presOf" srcId="{31794B05-B91F-40F2-8417-251392144C59}" destId="{D47B1ACA-FFEE-4A0B-8917-1A5A373C0A3F}" srcOrd="0" destOrd="0" presId="urn:microsoft.com/office/officeart/2005/8/layout/chevron2"/>
    <dgm:cxn modelId="{27B911B8-0578-44DD-B55F-E6981DD312C9}" type="presOf" srcId="{5A1FB0FD-E06F-4801-80DD-A060B32851F7}" destId="{33A5C31E-DA42-4571-BA52-62AE46AC8EE7}" srcOrd="0" destOrd="0" presId="urn:microsoft.com/office/officeart/2005/8/layout/chevron2"/>
    <dgm:cxn modelId="{4FD2A769-560E-48DC-9327-BBB19D59D25F}" srcId="{31794B05-B91F-40F2-8417-251392144C59}" destId="{79BD5275-7759-406A-8D2D-E94A7AED9D0E}" srcOrd="3" destOrd="0" parTransId="{35200543-3833-4E6D-B18E-693AFBF5DD0B}" sibTransId="{325D94A2-0958-4F0A-8E1D-9763237F5D0C}"/>
    <dgm:cxn modelId="{0086779C-06AF-458D-9029-666143B9BABE}" srcId="{31794B05-B91F-40F2-8417-251392144C59}" destId="{28B6128C-5B76-4263-8898-BFF96156AB58}" srcOrd="0" destOrd="0" parTransId="{E48D0490-D87D-46AF-BD63-687912B5AF2A}" sibTransId="{DE3A8A8E-4B1F-476D-9E03-8EFB3DA4AD17}"/>
    <dgm:cxn modelId="{88E4CDB8-8F83-4D32-B10E-3E5E27A2970C}" type="presOf" srcId="{D73EED27-A636-4018-BE93-F7A051A37989}" destId="{25F484C4-D6C1-4F14-953D-3B2565FF335F}" srcOrd="0" destOrd="0" presId="urn:microsoft.com/office/officeart/2005/8/layout/chevron2"/>
    <dgm:cxn modelId="{B17A196F-2971-4F7C-B30B-D8B932C3C6DF}" srcId="{28B6128C-5B76-4263-8898-BFF96156AB58}" destId="{64502B6E-74E5-4C58-8640-334B5E59C36C}" srcOrd="0" destOrd="0" parTransId="{4C6816E9-3B9A-4DEB-BAF6-0B2C42D1BB0A}" sibTransId="{FF406CE6-B50F-4988-ABA8-D9C7FEFD51F1}"/>
    <dgm:cxn modelId="{81300FB0-0AE6-4018-A7A6-6BE76FC8733D}" srcId="{D73EED27-A636-4018-BE93-F7A051A37989}" destId="{5A1FB0FD-E06F-4801-80DD-A060B32851F7}" srcOrd="0" destOrd="0" parTransId="{A44451B7-E482-48EB-9F88-561452726767}" sibTransId="{04C4111E-C2FA-4EC0-A1E3-69473E8DEB01}"/>
    <dgm:cxn modelId="{9D407EAC-CBB1-4239-9420-54D80BDECC3E}" type="presOf" srcId="{28B6128C-5B76-4263-8898-BFF96156AB58}" destId="{271DE622-EDD5-4041-946F-F8EBC4015062}" srcOrd="0" destOrd="0" presId="urn:microsoft.com/office/officeart/2005/8/layout/chevron2"/>
    <dgm:cxn modelId="{2F006261-EA17-4BC7-8138-7CF14A050A78}" srcId="{79BD5275-7759-406A-8D2D-E94A7AED9D0E}" destId="{7EFBABBF-BA71-4483-8B65-F42511C5B408}" srcOrd="0" destOrd="0" parTransId="{71CCD4E2-4EDA-43F6-AE3E-20ED1665ACBD}" sibTransId="{67EDC905-8416-480A-9614-75EBB2C99ED7}"/>
    <dgm:cxn modelId="{B404E18A-4020-4A50-84B0-BF5B2450FB84}" type="presParOf" srcId="{D47B1ACA-FFEE-4A0B-8917-1A5A373C0A3F}" destId="{812AE7ED-E039-426C-9F41-6E4C0D09F9C1}" srcOrd="0" destOrd="0" presId="urn:microsoft.com/office/officeart/2005/8/layout/chevron2"/>
    <dgm:cxn modelId="{9210471E-CD60-4833-B699-815DBE476211}" type="presParOf" srcId="{812AE7ED-E039-426C-9F41-6E4C0D09F9C1}" destId="{271DE622-EDD5-4041-946F-F8EBC4015062}" srcOrd="0" destOrd="0" presId="urn:microsoft.com/office/officeart/2005/8/layout/chevron2"/>
    <dgm:cxn modelId="{0FD4C497-6BBC-401B-8E73-55CA2BD4219E}" type="presParOf" srcId="{812AE7ED-E039-426C-9F41-6E4C0D09F9C1}" destId="{7D30F4CD-5538-455E-9BFE-A5205001BD77}" srcOrd="1" destOrd="0" presId="urn:microsoft.com/office/officeart/2005/8/layout/chevron2"/>
    <dgm:cxn modelId="{B2796419-287F-4B68-A9D0-B81F011E3C7F}" type="presParOf" srcId="{D47B1ACA-FFEE-4A0B-8917-1A5A373C0A3F}" destId="{53D38BE4-1F88-403E-86A3-B7806AA71841}" srcOrd="1" destOrd="0" presId="urn:microsoft.com/office/officeart/2005/8/layout/chevron2"/>
    <dgm:cxn modelId="{8CBD4BC0-BCB6-40E1-B2AC-D6B86AF7701C}" type="presParOf" srcId="{D47B1ACA-FFEE-4A0B-8917-1A5A373C0A3F}" destId="{CCDE7F06-7A51-4CB6-959E-B1E27B112495}" srcOrd="2" destOrd="0" presId="urn:microsoft.com/office/officeart/2005/8/layout/chevron2"/>
    <dgm:cxn modelId="{E2767034-F6DA-4A9E-93A7-47FE566039E6}" type="presParOf" srcId="{CCDE7F06-7A51-4CB6-959E-B1E27B112495}" destId="{25F484C4-D6C1-4F14-953D-3B2565FF335F}" srcOrd="0" destOrd="0" presId="urn:microsoft.com/office/officeart/2005/8/layout/chevron2"/>
    <dgm:cxn modelId="{09F41873-8A5E-4D55-A28F-0095CD289C57}" type="presParOf" srcId="{CCDE7F06-7A51-4CB6-959E-B1E27B112495}" destId="{33A5C31E-DA42-4571-BA52-62AE46AC8EE7}" srcOrd="1" destOrd="0" presId="urn:microsoft.com/office/officeart/2005/8/layout/chevron2"/>
    <dgm:cxn modelId="{4E76388F-24EB-4AF3-A2A0-FE0E6FBADB6E}" type="presParOf" srcId="{D47B1ACA-FFEE-4A0B-8917-1A5A373C0A3F}" destId="{519B9E44-4548-4D60-9FE5-81F9D2FD5E1B}" srcOrd="3" destOrd="0" presId="urn:microsoft.com/office/officeart/2005/8/layout/chevron2"/>
    <dgm:cxn modelId="{D1C23809-71DB-48D5-AB4E-A7954A4BA3D0}" type="presParOf" srcId="{D47B1ACA-FFEE-4A0B-8917-1A5A373C0A3F}" destId="{317B3B0F-C180-4397-82F5-EF7011C77B13}" srcOrd="4" destOrd="0" presId="urn:microsoft.com/office/officeart/2005/8/layout/chevron2"/>
    <dgm:cxn modelId="{0D345225-6236-4C1E-BD94-11C44CFCE5E3}" type="presParOf" srcId="{317B3B0F-C180-4397-82F5-EF7011C77B13}" destId="{F3E3AEE9-3A94-4255-821A-C8A1FBD453F1}" srcOrd="0" destOrd="0" presId="urn:microsoft.com/office/officeart/2005/8/layout/chevron2"/>
    <dgm:cxn modelId="{C77D943C-B8B9-4E4C-BB75-E7B8D32FEBB1}" type="presParOf" srcId="{317B3B0F-C180-4397-82F5-EF7011C77B13}" destId="{FF0A98ED-C5BB-4229-8910-AFC7E94524D2}" srcOrd="1" destOrd="0" presId="urn:microsoft.com/office/officeart/2005/8/layout/chevron2"/>
    <dgm:cxn modelId="{E93CBDC6-0E94-4A03-BAF9-5032EED3A2F6}" type="presParOf" srcId="{D47B1ACA-FFEE-4A0B-8917-1A5A373C0A3F}" destId="{7A62562D-AEAC-4ACE-A3FF-843590D7FE5F}" srcOrd="5" destOrd="0" presId="urn:microsoft.com/office/officeart/2005/8/layout/chevron2"/>
    <dgm:cxn modelId="{76477E74-8D09-41AA-9B96-E80A38FE07C0}" type="presParOf" srcId="{D47B1ACA-FFEE-4A0B-8917-1A5A373C0A3F}" destId="{199F6521-8DBD-4070-B449-911A1502565A}" srcOrd="6" destOrd="0" presId="urn:microsoft.com/office/officeart/2005/8/layout/chevron2"/>
    <dgm:cxn modelId="{F229F9B2-360D-4110-BB29-4A1EAD508AFA}" type="presParOf" srcId="{199F6521-8DBD-4070-B449-911A1502565A}" destId="{21DB1A3A-3716-4880-A53F-492FA9D5AF1D}" srcOrd="0" destOrd="0" presId="urn:microsoft.com/office/officeart/2005/8/layout/chevron2"/>
    <dgm:cxn modelId="{032FD68F-8BDD-422F-ABC2-5049A368BE64}" type="presParOf" srcId="{199F6521-8DBD-4070-B449-911A1502565A}" destId="{2A22CDFE-0FC9-4082-AE18-A038A8D5CB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CFB2D-1616-4712-A720-6B723F34FA36}">
      <dsp:nvSpPr>
        <dsp:cNvPr id="0" name=""/>
        <dsp:cNvSpPr/>
      </dsp:nvSpPr>
      <dsp:spPr>
        <a:xfrm rot="5400000">
          <a:off x="-251138" y="254969"/>
          <a:ext cx="1674258" cy="1171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rebuchet MS" panose="020B0603020202020204" pitchFamily="34" charset="0"/>
            </a:rPr>
            <a:t>Ley 1328/09</a:t>
          </a:r>
        </a:p>
      </dsp:txBody>
      <dsp:txXfrm rot="-5400000">
        <a:off x="1" y="589822"/>
        <a:ext cx="1171981" cy="502277"/>
      </dsp:txXfrm>
    </dsp:sp>
    <dsp:sp modelId="{CFAFFE08-4A17-4FD8-9F9C-2825F9F2624C}">
      <dsp:nvSpPr>
        <dsp:cNvPr id="0" name=""/>
        <dsp:cNvSpPr/>
      </dsp:nvSpPr>
      <dsp:spPr>
        <a:xfrm rot="5400000">
          <a:off x="4362050" y="-3186239"/>
          <a:ext cx="1088840" cy="7468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rebuchet MS" panose="020B0603020202020204" pitchFamily="34" charset="0"/>
            </a:rPr>
            <a:t>Impone a las entidades financieras la </a:t>
          </a:r>
          <a:r>
            <a:rPr lang="es-ES" sz="2000" kern="1200" dirty="0" smtClean="0">
              <a:solidFill>
                <a:srgbClr val="EE8512"/>
              </a:solidFill>
              <a:latin typeface="Trebuchet MS" panose="020B0603020202020204" pitchFamily="34" charset="0"/>
            </a:rPr>
            <a:t>obligación de autorregular tarifas</a:t>
          </a:r>
          <a:r>
            <a:rPr lang="es-ES" sz="2000" kern="1200" dirty="0" smtClean="0">
              <a:latin typeface="Trebuchet MS" panose="020B0603020202020204" pitchFamily="34" charset="0"/>
            </a:rPr>
            <a:t> con el fin de promover la sana competencia.</a:t>
          </a:r>
          <a:endParaRPr lang="es-ES" sz="2000" kern="1200" dirty="0">
            <a:latin typeface="Trebuchet MS" panose="020B0603020202020204" pitchFamily="34" charset="0"/>
          </a:endParaRPr>
        </a:p>
      </dsp:txBody>
      <dsp:txXfrm rot="-5400000">
        <a:off x="1171982" y="56982"/>
        <a:ext cx="7415825" cy="982534"/>
      </dsp:txXfrm>
    </dsp:sp>
    <dsp:sp modelId="{87F1777D-30EC-403C-A300-9BCE6ED15AB3}">
      <dsp:nvSpPr>
        <dsp:cNvPr id="0" name=""/>
        <dsp:cNvSpPr/>
      </dsp:nvSpPr>
      <dsp:spPr>
        <a:xfrm rot="5400000">
          <a:off x="-251138" y="1879509"/>
          <a:ext cx="1674258" cy="1171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Trebuchet MS" panose="020B0603020202020204" pitchFamily="34" charset="0"/>
            </a:rPr>
            <a:t>Ley 1430/10</a:t>
          </a:r>
          <a:r>
            <a:rPr lang="es-ES" sz="1600" kern="1200" baseline="0" dirty="0" smtClean="0">
              <a:latin typeface="Trebuchet MS" panose="020B0603020202020204" pitchFamily="34" charset="0"/>
            </a:rPr>
            <a:t> </a:t>
          </a:r>
          <a:endParaRPr lang="es-ES" sz="1600" kern="1200" dirty="0">
            <a:latin typeface="Trebuchet MS" panose="020B0603020202020204" pitchFamily="34" charset="0"/>
          </a:endParaRPr>
        </a:p>
      </dsp:txBody>
      <dsp:txXfrm rot="-5400000">
        <a:off x="1" y="2214362"/>
        <a:ext cx="1171981" cy="502277"/>
      </dsp:txXfrm>
    </dsp:sp>
    <dsp:sp modelId="{C42463F7-09E6-4F32-8E23-BC3FEBD28196}">
      <dsp:nvSpPr>
        <dsp:cNvPr id="0" name=""/>
        <dsp:cNvSpPr/>
      </dsp:nvSpPr>
      <dsp:spPr>
        <a:xfrm rot="5400000">
          <a:off x="4224958" y="-1561984"/>
          <a:ext cx="1363023" cy="7468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rebuchet MS" panose="020B0603020202020204" pitchFamily="34" charset="0"/>
            </a:rPr>
            <a:t>Art. 62: </a:t>
          </a:r>
          <a:r>
            <a:rPr lang="es-ES" sz="1600" b="1" kern="1200" dirty="0" smtClean="0">
              <a:solidFill>
                <a:srgbClr val="EE8512"/>
              </a:solidFill>
              <a:latin typeface="Trebuchet MS" panose="020B0603020202020204" pitchFamily="34" charset="0"/>
            </a:rPr>
            <a:t>Otorga competencia general al Gobierno Nacional para fijar precios </a:t>
          </a:r>
          <a:r>
            <a:rPr lang="es-ES" sz="1600" kern="1200" dirty="0" smtClean="0">
              <a:latin typeface="Trebuchet MS" panose="020B0603020202020204" pitchFamily="34" charset="0"/>
            </a:rPr>
            <a:t>y para establecer reglas para fijación y publicidad de las tarifas que cobren las instituciones financieras.</a:t>
          </a:r>
          <a:endParaRPr lang="es-ES" sz="1600" b="1" kern="1200" dirty="0">
            <a:solidFill>
              <a:srgbClr val="EE8512"/>
            </a:solidFill>
            <a:latin typeface="Trebuchet MS" panose="020B0603020202020204" pitchFamily="34" charset="0"/>
          </a:endParaRPr>
        </a:p>
      </dsp:txBody>
      <dsp:txXfrm rot="-5400000">
        <a:off x="1171981" y="1557530"/>
        <a:ext cx="7402441" cy="1229949"/>
      </dsp:txXfrm>
    </dsp:sp>
    <dsp:sp modelId="{0126CCC9-29ED-4F56-A89C-3498408F4E81}">
      <dsp:nvSpPr>
        <dsp:cNvPr id="0" name=""/>
        <dsp:cNvSpPr/>
      </dsp:nvSpPr>
      <dsp:spPr>
        <a:xfrm rot="5400000">
          <a:off x="-251138" y="3326807"/>
          <a:ext cx="1674258" cy="1171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rebuchet MS" panose="020B0603020202020204" pitchFamily="34" charset="0"/>
            </a:rPr>
            <a:t>Ley 510/11</a:t>
          </a:r>
          <a:endParaRPr lang="es-ES" sz="1800" b="1" kern="1200" dirty="0">
            <a:latin typeface="Trebuchet MS" panose="020B0603020202020204" pitchFamily="34" charset="0"/>
          </a:endParaRPr>
        </a:p>
      </dsp:txBody>
      <dsp:txXfrm rot="-5400000">
        <a:off x="1" y="3661660"/>
        <a:ext cx="1171981" cy="502277"/>
      </dsp:txXfrm>
    </dsp:sp>
    <dsp:sp modelId="{225B200F-EED6-4F1E-A2B4-59D288B8F167}">
      <dsp:nvSpPr>
        <dsp:cNvPr id="0" name=""/>
        <dsp:cNvSpPr/>
      </dsp:nvSpPr>
      <dsp:spPr>
        <a:xfrm rot="5400000">
          <a:off x="4362336" y="-74822"/>
          <a:ext cx="1088268" cy="7468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EE8512"/>
              </a:solidFill>
              <a:latin typeface="Trebuchet MS" panose="020B0603020202020204" pitchFamily="34" charset="0"/>
            </a:rPr>
            <a:t>No podrán cobrarse intereses remuneratorios o moratorios más allá de 1 y media veces el IBC certificado por la SFC</a:t>
          </a:r>
          <a:r>
            <a:rPr lang="es-ES" sz="1800" kern="1200" dirty="0" smtClean="0">
              <a:latin typeface="Trebuchet MS" panose="020B0603020202020204" pitchFamily="34" charset="0"/>
            </a:rPr>
            <a:t> – Delito de usura (artículo 305 Código Penal)</a:t>
          </a:r>
          <a:endParaRPr lang="es-ES" sz="1800" kern="1200" dirty="0">
            <a:latin typeface="Trebuchet MS" panose="020B0603020202020204" pitchFamily="34" charset="0"/>
          </a:endParaRPr>
        </a:p>
      </dsp:txBody>
      <dsp:txXfrm rot="-5400000">
        <a:off x="1171982" y="3168657"/>
        <a:ext cx="7415853" cy="982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DE622-EDD5-4041-946F-F8EBC4015062}">
      <dsp:nvSpPr>
        <dsp:cNvPr id="0" name=""/>
        <dsp:cNvSpPr/>
      </dsp:nvSpPr>
      <dsp:spPr>
        <a:xfrm rot="5400000">
          <a:off x="-380587" y="381916"/>
          <a:ext cx="2537249" cy="1776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Ley 1793/16</a:t>
          </a:r>
          <a:endParaRPr lang="es-ES" sz="20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1" y="889365"/>
        <a:ext cx="1776074" cy="761175"/>
      </dsp:txXfrm>
    </dsp:sp>
    <dsp:sp modelId="{7D30F4CD-5538-455E-9BFE-A5205001BD77}">
      <dsp:nvSpPr>
        <dsp:cNvPr id="0" name=""/>
        <dsp:cNvSpPr/>
      </dsp:nvSpPr>
      <dsp:spPr>
        <a:xfrm rot="5400000">
          <a:off x="4383911" y="-2607836"/>
          <a:ext cx="1649211" cy="6864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Impuso </a:t>
          </a:r>
          <a:r>
            <a:rPr lang="es-ES" sz="2000" b="1" kern="1200" dirty="0" smtClean="0">
              <a:solidFill>
                <a:srgbClr val="EE8512"/>
              </a:solidFill>
              <a:latin typeface="Trebuchet MS" panose="020B0603020202020204" pitchFamily="34" charset="0"/>
            </a:rPr>
            <a:t>límite al cobro por</a:t>
          </a:r>
          <a:r>
            <a:rPr lang="es-ES" sz="2000" b="1" kern="1200" baseline="0" dirty="0" smtClean="0">
              <a:solidFill>
                <a:srgbClr val="EE8512"/>
              </a:solidFill>
              <a:latin typeface="Trebuchet MS" panose="020B0603020202020204" pitchFamily="34" charset="0"/>
            </a:rPr>
            <a:t> costos financieros.</a:t>
          </a:r>
          <a:r>
            <a:rPr lang="es-ES" sz="2000" b="0" kern="1200" baseline="0" dirty="0" smtClean="0">
              <a:solidFill>
                <a:schemeClr val="tx1"/>
              </a:solidFill>
              <a:latin typeface="Trebuchet MS" panose="020B0603020202020204" pitchFamily="34" charset="0"/>
            </a:rPr>
            <a:t> Después de 60 días de inactividad de y/ o ausencia de movimientos financieros por parte del usuario, no podrán hacerse más cobros.</a:t>
          </a:r>
          <a:endParaRPr lang="es-ES" sz="2000" kern="1200" dirty="0">
            <a:latin typeface="Trebuchet MS" panose="020B0603020202020204" pitchFamily="34" charset="0"/>
          </a:endParaRPr>
        </a:p>
      </dsp:txBody>
      <dsp:txXfrm rot="-5400000">
        <a:off x="1776074" y="80509"/>
        <a:ext cx="6784377" cy="1488195"/>
      </dsp:txXfrm>
    </dsp:sp>
    <dsp:sp modelId="{17DAA616-3EFE-4F45-9073-AAE3E37D33C1}">
      <dsp:nvSpPr>
        <dsp:cNvPr id="0" name=""/>
        <dsp:cNvSpPr/>
      </dsp:nvSpPr>
      <dsp:spPr>
        <a:xfrm rot="5400000">
          <a:off x="-380587" y="2635631"/>
          <a:ext cx="2537249" cy="1776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rebuchet MS" panose="020B0603020202020204" pitchFamily="34" charset="0"/>
            </a:rPr>
            <a:t>Ley 1793/16</a:t>
          </a:r>
          <a:endParaRPr lang="es-ES" sz="2000" kern="1200" dirty="0">
            <a:latin typeface="Trebuchet MS" panose="020B0603020202020204" pitchFamily="34" charset="0"/>
          </a:endParaRPr>
        </a:p>
      </dsp:txBody>
      <dsp:txXfrm rot="-5400000">
        <a:off x="1" y="3143080"/>
        <a:ext cx="1776074" cy="761175"/>
      </dsp:txXfrm>
    </dsp:sp>
    <dsp:sp modelId="{B19E99D8-817F-4E4D-B1A1-F8E23F4E900D}">
      <dsp:nvSpPr>
        <dsp:cNvPr id="0" name=""/>
        <dsp:cNvSpPr/>
      </dsp:nvSpPr>
      <dsp:spPr>
        <a:xfrm rot="5400000">
          <a:off x="4383911" y="-399877"/>
          <a:ext cx="1649211" cy="68648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rebuchet MS" panose="020B0603020202020204" pitchFamily="34" charset="0"/>
            </a:rPr>
            <a:t>Impone</a:t>
          </a:r>
          <a:r>
            <a:rPr lang="es-ES" sz="2000" kern="1200" baseline="0" dirty="0" smtClean="0">
              <a:latin typeface="Trebuchet MS" panose="020B0603020202020204" pitchFamily="34" charset="0"/>
            </a:rPr>
            <a:t> a las entidades financieras el </a:t>
          </a:r>
          <a:r>
            <a:rPr lang="es-ES" sz="2000" b="1" kern="1200" baseline="0" dirty="0" smtClean="0">
              <a:solidFill>
                <a:srgbClr val="EE8512"/>
              </a:solidFill>
              <a:latin typeface="Trebuchet MS" panose="020B0603020202020204" pitchFamily="34" charset="0"/>
            </a:rPr>
            <a:t>precio mínimo que deben pagar como intereses remuneratorios </a:t>
          </a:r>
          <a:r>
            <a:rPr lang="es-ES" sz="2000" kern="1200" baseline="0" dirty="0" smtClean="0">
              <a:latin typeface="Trebuchet MS" panose="020B0603020202020204" pitchFamily="34" charset="0"/>
            </a:rPr>
            <a:t>por los depósitos en cuentas de ahorro.</a:t>
          </a:r>
          <a:endParaRPr lang="es-ES" sz="2000" kern="1200" dirty="0">
            <a:latin typeface="Trebuchet MS" panose="020B0603020202020204" pitchFamily="34" charset="0"/>
          </a:endParaRPr>
        </a:p>
      </dsp:txBody>
      <dsp:txXfrm rot="-5400000">
        <a:off x="1776074" y="2288468"/>
        <a:ext cx="6784377" cy="1488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DE622-EDD5-4041-946F-F8EBC4015062}">
      <dsp:nvSpPr>
        <dsp:cNvPr id="0" name=""/>
        <dsp:cNvSpPr/>
      </dsp:nvSpPr>
      <dsp:spPr>
        <a:xfrm rot="5400000">
          <a:off x="-195719" y="201646"/>
          <a:ext cx="1304799" cy="913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Decreto 4809/11*</a:t>
          </a:r>
          <a:endParaRPr lang="es-ES" sz="1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2" y="462606"/>
        <a:ext cx="913359" cy="391440"/>
      </dsp:txXfrm>
    </dsp:sp>
    <dsp:sp modelId="{7D30F4CD-5538-455E-9BFE-A5205001BD77}">
      <dsp:nvSpPr>
        <dsp:cNvPr id="0" name=""/>
        <dsp:cNvSpPr/>
      </dsp:nvSpPr>
      <dsp:spPr>
        <a:xfrm rot="5400000">
          <a:off x="4352876" y="-3433591"/>
          <a:ext cx="848565" cy="772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Impuso precio techo al cobro por </a:t>
          </a:r>
          <a:r>
            <a:rPr lang="es-ES" sz="2000" b="1" kern="1200" dirty="0" smtClean="0">
              <a:solidFill>
                <a:srgbClr val="EE8512"/>
              </a:solidFill>
              <a:latin typeface="Trebuchet MS" panose="020B0603020202020204" pitchFamily="34" charset="0"/>
            </a:rPr>
            <a:t>costos de operaciones en cajeros automáticos</a:t>
          </a:r>
          <a:r>
            <a:rPr lang="es-ES" sz="2000" b="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. Máximo 20 UVT</a:t>
          </a:r>
          <a:endParaRPr lang="es-ES" sz="2000" kern="1200" dirty="0">
            <a:latin typeface="Trebuchet MS" panose="020B0603020202020204" pitchFamily="34" charset="0"/>
          </a:endParaRPr>
        </a:p>
      </dsp:txBody>
      <dsp:txXfrm rot="-5400000">
        <a:off x="913359" y="47350"/>
        <a:ext cx="7686176" cy="765717"/>
      </dsp:txXfrm>
    </dsp:sp>
    <dsp:sp modelId="{25F484C4-D6C1-4F14-953D-3B2565FF335F}">
      <dsp:nvSpPr>
        <dsp:cNvPr id="0" name=""/>
        <dsp:cNvSpPr/>
      </dsp:nvSpPr>
      <dsp:spPr>
        <a:xfrm rot="5400000">
          <a:off x="-195719" y="1360636"/>
          <a:ext cx="1304799" cy="913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bg1"/>
              </a:solidFill>
              <a:latin typeface="Trebuchet MS" panose="020B0603020202020204" pitchFamily="34" charset="0"/>
            </a:rPr>
            <a:t>Decreto 4809/11</a:t>
          </a:r>
          <a:endParaRPr lang="es-ES" sz="1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2" y="1621596"/>
        <a:ext cx="913359" cy="391440"/>
      </dsp:txXfrm>
    </dsp:sp>
    <dsp:sp modelId="{33A5C31E-DA42-4571-BA52-62AE46AC8EE7}">
      <dsp:nvSpPr>
        <dsp:cNvPr id="0" name=""/>
        <dsp:cNvSpPr/>
      </dsp:nvSpPr>
      <dsp:spPr>
        <a:xfrm rot="5400000">
          <a:off x="4353099" y="-2274824"/>
          <a:ext cx="848119" cy="772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Prohibición al </a:t>
          </a:r>
          <a:r>
            <a:rPr lang="es-ES" sz="2000" b="1" kern="1200" dirty="0" smtClean="0">
              <a:solidFill>
                <a:srgbClr val="EE8512"/>
              </a:solidFill>
              <a:latin typeface="Trebuchet MS" panose="020B0603020202020204" pitchFamily="34" charset="0"/>
            </a:rPr>
            <a:t>cobro de operaciones fallidas</a:t>
          </a:r>
          <a:r>
            <a:rPr lang="es-ES" sz="2000" b="0" kern="1200" dirty="0" smtClean="0">
              <a:solidFill>
                <a:schemeClr val="tx1"/>
              </a:solidFill>
              <a:latin typeface="Trebuchet MS" panose="020B0603020202020204" pitchFamily="34" charset="0"/>
            </a:rPr>
            <a:t> si no son imputables al consumidor financiero</a:t>
          </a:r>
          <a:endParaRPr lang="es-ES" sz="2000" kern="1200" dirty="0"/>
        </a:p>
      </dsp:txBody>
      <dsp:txXfrm rot="-5400000">
        <a:off x="913359" y="1206318"/>
        <a:ext cx="7686198" cy="765315"/>
      </dsp:txXfrm>
    </dsp:sp>
    <dsp:sp modelId="{F3E3AEE9-3A94-4255-821A-C8A1FBD453F1}">
      <dsp:nvSpPr>
        <dsp:cNvPr id="0" name=""/>
        <dsp:cNvSpPr/>
      </dsp:nvSpPr>
      <dsp:spPr>
        <a:xfrm rot="5400000">
          <a:off x="-195719" y="2519626"/>
          <a:ext cx="1304799" cy="913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solidFill>
                <a:schemeClr val="bg1"/>
              </a:solidFill>
              <a:latin typeface="Trebuchet MS" panose="020B0603020202020204" pitchFamily="34" charset="0"/>
            </a:rPr>
            <a:t>Decreto 4809/11</a:t>
          </a:r>
          <a:endParaRPr lang="es-ES" sz="1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 rot="-5400000">
        <a:off x="2" y="2780586"/>
        <a:ext cx="913359" cy="391440"/>
      </dsp:txXfrm>
    </dsp:sp>
    <dsp:sp modelId="{FF0A98ED-C5BB-4229-8910-AFC7E94524D2}">
      <dsp:nvSpPr>
        <dsp:cNvPr id="0" name=""/>
        <dsp:cNvSpPr/>
      </dsp:nvSpPr>
      <dsp:spPr>
        <a:xfrm rot="5400000">
          <a:off x="4353099" y="-1115834"/>
          <a:ext cx="848119" cy="772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EE8512"/>
              </a:solidFill>
            </a:rPr>
            <a:t>Estabilidad en el cobro de tarifas</a:t>
          </a:r>
          <a:r>
            <a:rPr lang="es-ES" sz="2000" kern="1200" dirty="0" smtClean="0"/>
            <a:t> – sólo pueden variarse si se da previo aviso con </a:t>
          </a:r>
          <a:r>
            <a:rPr lang="es-ES" sz="2000" b="1" kern="1200" dirty="0" smtClean="0">
              <a:solidFill>
                <a:srgbClr val="EE8512"/>
              </a:solidFill>
            </a:rPr>
            <a:t>45 días de antelación</a:t>
          </a:r>
          <a:endParaRPr lang="es-ES" sz="2000" b="1" kern="1200" dirty="0">
            <a:solidFill>
              <a:srgbClr val="EE8512"/>
            </a:solidFill>
          </a:endParaRPr>
        </a:p>
      </dsp:txBody>
      <dsp:txXfrm rot="-5400000">
        <a:off x="913359" y="2365308"/>
        <a:ext cx="7686198" cy="765315"/>
      </dsp:txXfrm>
    </dsp:sp>
    <dsp:sp modelId="{21DB1A3A-3716-4880-A53F-492FA9D5AF1D}">
      <dsp:nvSpPr>
        <dsp:cNvPr id="0" name=""/>
        <dsp:cNvSpPr/>
      </dsp:nvSpPr>
      <dsp:spPr>
        <a:xfrm rot="5400000">
          <a:off x="-195719" y="3678616"/>
          <a:ext cx="1304799" cy="9133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rebuchet MS" panose="020B0603020202020204" pitchFamily="34" charset="0"/>
            </a:rPr>
            <a:t>Decreto 1900/16</a:t>
          </a:r>
        </a:p>
      </dsp:txBody>
      <dsp:txXfrm rot="-5400000">
        <a:off x="2" y="3939576"/>
        <a:ext cx="913359" cy="391440"/>
      </dsp:txXfrm>
    </dsp:sp>
    <dsp:sp modelId="{2A22CDFE-0FC9-4082-AE18-A038A8D5CB0D}">
      <dsp:nvSpPr>
        <dsp:cNvPr id="0" name=""/>
        <dsp:cNvSpPr/>
      </dsp:nvSpPr>
      <dsp:spPr>
        <a:xfrm rot="5400000">
          <a:off x="4353099" y="43155"/>
          <a:ext cx="848119" cy="772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rebuchet MS" panose="020B0603020202020204" pitchFamily="34" charset="0"/>
            </a:rPr>
            <a:t>Se fija </a:t>
          </a:r>
          <a:r>
            <a:rPr lang="es-ES" sz="2000" b="1" kern="1200" dirty="0" smtClean="0">
              <a:solidFill>
                <a:srgbClr val="EE8512"/>
              </a:solidFill>
              <a:latin typeface="Trebuchet MS" panose="020B0603020202020204" pitchFamily="34" charset="0"/>
            </a:rPr>
            <a:t>precio techo para las tarifas por el servicio de recaudo </a:t>
          </a:r>
          <a:r>
            <a:rPr lang="es-ES" sz="2000" kern="1200" dirty="0" smtClean="0">
              <a:latin typeface="Trebuchet MS" panose="020B0603020202020204" pitchFamily="34" charset="0"/>
            </a:rPr>
            <a:t>de aportes del sistema de seguridad social integral.</a:t>
          </a:r>
          <a:endParaRPr lang="es-ES" sz="2000" kern="1200" dirty="0">
            <a:latin typeface="Trebuchet MS" panose="020B0603020202020204" pitchFamily="34" charset="0"/>
          </a:endParaRPr>
        </a:p>
      </dsp:txBody>
      <dsp:txXfrm rot="-5400000">
        <a:off x="913359" y="3524297"/>
        <a:ext cx="7686198" cy="765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0.01595</cdr:x>
      <cdr:y>0</cdr:y>
    </cdr:from>
    <cdr:to>
      <cdr:x>0.19196</cdr:x>
      <cdr:y>0.20453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559" y="-56910"/>
          <a:ext cx="1584187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pPr marL="285750" indent="-285750" algn="l">
            <a:buFont typeface="Arial" panose="020B0604020202020204" pitchFamily="34" charset="0"/>
            <a:buChar char="•"/>
          </a:pPr>
          <a:r>
            <a:rPr lang="es-ES" sz="1600" dirty="0" smtClean="0">
              <a:latin typeface="Trebuchet MS" panose="020B0603020202020204" pitchFamily="34" charset="0"/>
            </a:rPr>
            <a:t>Gran Depresión</a:t>
          </a:r>
        </a:p>
        <a:p xmlns:a="http://schemas.openxmlformats.org/drawingml/2006/main">
          <a:pPr marL="285750" indent="-285750" algn="l">
            <a:buFont typeface="Arial" panose="020B0604020202020204" pitchFamily="34" charset="0"/>
            <a:buChar char="•"/>
          </a:pPr>
          <a:r>
            <a:rPr lang="es-ES" sz="1600" dirty="0" smtClean="0">
              <a:latin typeface="Trebuchet MS" panose="020B0603020202020204" pitchFamily="34" charset="0"/>
            </a:rPr>
            <a:t>New </a:t>
          </a:r>
          <a:r>
            <a:rPr lang="es-ES" sz="1600" dirty="0" err="1" smtClean="0">
              <a:latin typeface="Trebuchet MS" panose="020B0603020202020204" pitchFamily="34" charset="0"/>
            </a:rPr>
            <a:t>Deal</a:t>
          </a:r>
          <a:endParaRPr lang="es-ES" sz="1600" dirty="0">
            <a:latin typeface="Trebuchet MS" panose="020B0603020202020204" pitchFamily="34" charset="0"/>
          </a:endParaRPr>
        </a:p>
        <a:p xmlns:a="http://schemas.openxmlformats.org/drawingml/2006/main">
          <a:pPr marL="285750" indent="-285750" algn="l">
            <a:buFont typeface="Arial" panose="020B0604020202020204" pitchFamily="34" charset="0"/>
            <a:buChar char="•"/>
          </a:pPr>
          <a:r>
            <a:rPr lang="es-ES" sz="1600" dirty="0" smtClean="0">
              <a:latin typeface="Trebuchet MS" panose="020B0603020202020204" pitchFamily="34" charset="0"/>
            </a:rPr>
            <a:t>Keynes</a:t>
          </a:r>
        </a:p>
      </cdr:txBody>
    </cdr:sp>
  </cdr:relSizeAnchor>
  <cdr:relSizeAnchor xmlns:cdr="http://schemas.openxmlformats.org/drawingml/2006/chartDrawing">
    <cdr:from>
      <cdr:x>0.19196</cdr:x>
      <cdr:y>0.01134</cdr:y>
    </cdr:from>
    <cdr:to>
      <cdr:x>0.35197</cdr:x>
      <cdr:y>0.16912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27746" y="59703"/>
          <a:ext cx="144017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ES" sz="1600" dirty="0" smtClean="0">
              <a:latin typeface="Trebuchet MS" panose="020B0603020202020204" pitchFamily="34" charset="0"/>
            </a:rPr>
            <a:t>Segunda Guerra Mundial</a:t>
          </a:r>
        </a:p>
      </cdr:txBody>
    </cdr:sp>
  </cdr:relSizeAnchor>
  <cdr:relSizeAnchor xmlns:cdr="http://schemas.openxmlformats.org/drawingml/2006/chartDrawing">
    <cdr:from>
      <cdr:x>0.38397</cdr:x>
      <cdr:y>0.09695</cdr:y>
    </cdr:from>
    <cdr:to>
      <cdr:x>0.51997</cdr:x>
      <cdr:y>0.20798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55938" y="510616"/>
          <a:ext cx="1224076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dirty="0" smtClean="0">
              <a:latin typeface="Trebuchet MS" panose="020B0603020202020204" pitchFamily="34" charset="0"/>
            </a:rPr>
            <a:t>Estado Benefactor</a:t>
          </a:r>
        </a:p>
      </cdr:txBody>
    </cdr:sp>
  </cdr:relSizeAnchor>
  <cdr:relSizeAnchor xmlns:cdr="http://schemas.openxmlformats.org/drawingml/2006/chartDrawing">
    <cdr:from>
      <cdr:x>0.60798</cdr:x>
      <cdr:y>0.46054</cdr:y>
    </cdr:from>
    <cdr:to>
      <cdr:x>0.60798</cdr:x>
      <cdr:y>0.81362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5472162" y="2160240"/>
          <a:ext cx="0" cy="1656184"/>
        </a:xfrm>
        <a:prstGeom xmlns:a="http://schemas.openxmlformats.org/drawingml/2006/main" prst="line">
          <a:avLst/>
        </a:prstGeom>
        <a:ln xmlns:a="http://schemas.openxmlformats.org/drawingml/2006/main" w="12700" cap="flat" cmpd="sng" algn="ctr">
          <a:solidFill>
            <a:srgbClr val="0E755A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0.72799</cdr:x>
      <cdr:y>0.64475</cdr:y>
    </cdr:from>
    <cdr:to>
      <cdr:x>0.72799</cdr:x>
      <cdr:y>0.81362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6552282" y="3024336"/>
          <a:ext cx="0" cy="792089"/>
        </a:xfrm>
        <a:prstGeom xmlns:a="http://schemas.openxmlformats.org/drawingml/2006/main" prst="line">
          <a:avLst/>
        </a:prstGeom>
        <a:ln xmlns:a="http://schemas.openxmlformats.org/drawingml/2006/main" w="12700" cap="flat" cmpd="sng" algn="ctr">
          <a:solidFill>
            <a:srgbClr val="0E755A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0.69666</cdr:x>
      <cdr:y>0.69728</cdr:y>
    </cdr:from>
    <cdr:to>
      <cdr:x>0.88067</cdr:x>
      <cdr:y>0.80831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270341" y="3672408"/>
          <a:ext cx="165621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defPPr>
            <a:defRPr lang="es-ES_tradnl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defRPr>
          </a:lvl9pPr>
        </a:lstStyle>
        <a:p xmlns:a="http://schemas.openxmlformats.org/drawingml/2006/main">
          <a:r>
            <a:rPr lang="es-ES" sz="1600" dirty="0" smtClean="0">
              <a:latin typeface="Trebuchet MS" panose="020B0603020202020204" pitchFamily="34" charset="0"/>
            </a:rPr>
            <a:t>Consenso de Washington</a:t>
          </a:r>
        </a:p>
      </cdr:txBody>
    </cdr:sp>
  </cdr:relSizeAnchor>
  <cdr:relSizeAnchor xmlns:cdr="http://schemas.openxmlformats.org/drawingml/2006/chartDrawing">
    <cdr:from>
      <cdr:x>0.81199</cdr:x>
      <cdr:y>0.43255</cdr:y>
    </cdr:from>
    <cdr:to>
      <cdr:x>0.96</cdr:x>
      <cdr:y>0.54358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308360" y="2278135"/>
          <a:ext cx="133217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ES" sz="1600" dirty="0" smtClean="0">
              <a:latin typeface="Trebuchet MS" panose="020B0603020202020204" pitchFamily="34" charset="0"/>
            </a:rPr>
            <a:t>Crisis Financiera</a:t>
          </a:r>
        </a:p>
      </cdr:txBody>
    </cdr:sp>
  </cdr:relSizeAnchor>
  <cdr:relSizeAnchor xmlns:cdr="http://schemas.openxmlformats.org/drawingml/2006/chartDrawing">
    <cdr:from>
      <cdr:x>0.28796</cdr:x>
      <cdr:y>0.26374</cdr:y>
    </cdr:from>
    <cdr:to>
      <cdr:x>0.41596</cdr:x>
      <cdr:y>0.46827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591842" y="1389057"/>
          <a:ext cx="1152071" cy="1077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ES" sz="1600" dirty="0" smtClean="0">
              <a:latin typeface="Trebuchet MS" panose="020B0603020202020204" pitchFamily="34" charset="0"/>
            </a:rPr>
            <a:t>Acuerdos de </a:t>
          </a:r>
          <a:r>
            <a:rPr lang="es-ES" sz="1600" dirty="0" err="1" smtClean="0">
              <a:latin typeface="Trebuchet MS" panose="020B0603020202020204" pitchFamily="34" charset="0"/>
            </a:rPr>
            <a:t>Bretton</a:t>
          </a:r>
          <a:r>
            <a:rPr lang="es-ES" sz="1600" dirty="0" smtClean="0">
              <a:latin typeface="Trebuchet MS" panose="020B0603020202020204" pitchFamily="34" charset="0"/>
            </a:rPr>
            <a:t> Woods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641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641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77200-61FF-478B-A40E-6DD4862BCCD1}" type="datetimeFigureOut">
              <a:rPr lang="en-GB" smtClean="0"/>
              <a:t>17/08/17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260"/>
            <a:ext cx="2972547" cy="4656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3" y="8829260"/>
            <a:ext cx="2972547" cy="4656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7CEB-5ED0-4EFB-AB63-D2AD472400B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56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335" cy="4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666" y="0"/>
            <a:ext cx="2972334" cy="4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696913"/>
            <a:ext cx="503713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41060" y="4414902"/>
            <a:ext cx="5448527" cy="41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83"/>
            <a:ext cx="2972335" cy="4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666" y="8831283"/>
            <a:ext cx="2972334" cy="4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AEE49F-A7AF-41FF-9386-0F99A3172F9C}" type="slidenum">
              <a:rPr lang="es-ES_tradnl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059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 descr="Triangulos.pdf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90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8"/>
          <p:cNvSpPr>
            <a:spLocks noChangeArrowheads="1"/>
          </p:cNvSpPr>
          <p:nvPr userDrawn="1"/>
        </p:nvSpPr>
        <p:spPr bwMode="auto">
          <a:xfrm>
            <a:off x="0" y="2167880"/>
            <a:ext cx="9906000" cy="1981200"/>
          </a:xfrm>
          <a:prstGeom prst="rect">
            <a:avLst/>
          </a:prstGeom>
          <a:solidFill>
            <a:srgbClr val="004438"/>
          </a:solidFill>
          <a:ln>
            <a:noFill/>
          </a:ln>
          <a:effectLst>
            <a:outerShdw blurRad="381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45719" tIns="45719" rIns="45719" bIns="45719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eaLnBrk="1" latinLnBrk="1">
              <a:defRPr/>
            </a:pPr>
            <a:endParaRPr lang="es-ES_tradnl" altLang="es-ES_tradnl" sz="4400" cap="all" baseline="0" noProof="0" dirty="0" smtClean="0">
              <a:solidFill>
                <a:schemeClr val="bg1"/>
              </a:solidFill>
              <a:latin typeface="Trebuchet MS" panose="020B0603020202020204" pitchFamily="34" charset="0"/>
              <a:sym typeface="Calibri" pitchFamily="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3916" y="5541863"/>
            <a:ext cx="3611612" cy="479425"/>
          </a:xfrm>
        </p:spPr>
        <p:txBody>
          <a:bodyPr/>
          <a:lstStyle>
            <a:lvl1pPr marL="0" indent="0" algn="l">
              <a:buFont typeface="Arial" charset="0"/>
              <a:buNone/>
              <a:defRPr sz="1600" i="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subtitle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177143"/>
            <a:ext cx="9895114" cy="1915886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4400" i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 smtClean="0"/>
          </a:p>
        </p:txBody>
      </p:sp>
      <p:pic>
        <p:nvPicPr>
          <p:cNvPr id="8" name="Imagen 22" descr="GARRIGUES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4365104"/>
            <a:ext cx="38782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33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5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588" y="1341438"/>
            <a:ext cx="2249487" cy="48238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1341438"/>
            <a:ext cx="6599238" cy="48238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011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9"/>
          <p:cNvSpPr txBox="1">
            <a:spLocks noChangeArrowheads="1"/>
          </p:cNvSpPr>
          <p:nvPr userDrawn="1"/>
        </p:nvSpPr>
        <p:spPr bwMode="auto">
          <a:xfrm>
            <a:off x="2132013" y="3679825"/>
            <a:ext cx="56419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_tradnl" b="1" dirty="0" smtClean="0">
                <a:solidFill>
                  <a:srgbClr val="0A342A"/>
                </a:solidFill>
                <a:latin typeface="Trebuchet MS" panose="020B0603020202020204" pitchFamily="34" charset="0"/>
              </a:rPr>
              <a:t>www.garrigues.com</a:t>
            </a:r>
          </a:p>
        </p:txBody>
      </p:sp>
      <p:pic>
        <p:nvPicPr>
          <p:cNvPr id="9" name="GARRIGUES_LOGO.jpg" descr="/Volumes/MAC PRO/TRABAJOS 2015/TRABAJOS EN CURSO/JOSE LUIS/Logos Garrigues/GARRIGUES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708920"/>
            <a:ext cx="667385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59" y="188912"/>
            <a:ext cx="7840017" cy="575791"/>
          </a:xfrm>
        </p:spPr>
        <p:txBody>
          <a:bodyPr/>
          <a:lstStyle>
            <a:lvl1pPr algn="l">
              <a:defRPr/>
            </a:lvl1pPr>
          </a:lstStyle>
          <a:p>
            <a:endParaRPr lang="es-ES_trad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5pPr>
              <a:defRPr/>
            </a:lvl5pPr>
          </a:lstStyle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text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styles</a:t>
            </a:r>
            <a:endParaRPr lang="es-ES_tradnl" noProof="0" dirty="0" smtClean="0"/>
          </a:p>
          <a:p>
            <a:pPr lvl="1"/>
            <a:r>
              <a:rPr lang="es-ES_tradnl" noProof="0" dirty="0" err="1" smtClean="0"/>
              <a:t>Second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2"/>
            <a:r>
              <a:rPr lang="es-ES_tradnl" noProof="0" dirty="0" err="1" smtClean="0"/>
              <a:t>Third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3"/>
            <a:r>
              <a:rPr lang="es-ES_tradnl" noProof="0" dirty="0" err="1" smtClean="0"/>
              <a:t>Fourth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4"/>
            <a:r>
              <a:rPr lang="es-ES_tradnl" noProof="0" dirty="0" err="1" smtClean="0"/>
              <a:t>Fifth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8"/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39367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9118" y="4507600"/>
            <a:ext cx="9341908" cy="11335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lang="es-ES" sz="5000" kern="1200" baseline="0" dirty="0">
                <a:solidFill>
                  <a:srgbClr val="004438"/>
                </a:solidFill>
                <a:latin typeface="Trebuchet MS" panose="020B0603020202020204" pitchFamily="34" charset="0"/>
                <a:ea typeface="ＭＳ Ｐゴシック" pitchFamily="-111" charset="-128"/>
                <a:cs typeface="+mn-cs"/>
              </a:defRPr>
            </a:lvl1pPr>
          </a:lstStyle>
          <a:p>
            <a:endParaRPr lang="es-ES" dirty="0"/>
          </a:p>
        </p:txBody>
      </p:sp>
      <p:sp>
        <p:nvSpPr>
          <p:cNvPr id="3" name="Rectángulo 3"/>
          <p:cNvSpPr/>
          <p:nvPr userDrawn="1"/>
        </p:nvSpPr>
        <p:spPr>
          <a:xfrm>
            <a:off x="0" y="5940425"/>
            <a:ext cx="9906000" cy="79375"/>
          </a:xfrm>
          <a:prstGeom prst="rect">
            <a:avLst/>
          </a:prstGeom>
          <a:solidFill>
            <a:srgbClr val="0A3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dirty="0">
              <a:solidFill>
                <a:srgbClr val="165E4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8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95300" y="1341439"/>
            <a:ext cx="8915400" cy="4784726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600"/>
              </a:spcAft>
              <a:defRPr sz="1800"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7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800"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1080000" indent="-360000">
              <a:spcBef>
                <a:spcPts val="0"/>
              </a:spcBef>
              <a:spcAft>
                <a:spcPts val="600"/>
              </a:spcAft>
              <a:defRPr sz="1600"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4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600"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800000" indent="-3600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>
                <a:latin typeface="Trebuchet MS" panose="020B0603020202020204" pitchFamily="34" charset="0"/>
                <a:cs typeface="Trebuchet MS" panose="020B0603020202020204" pitchFamily="34" charset="0"/>
              </a:defRPr>
            </a:lvl5pPr>
            <a:lvl6pPr marL="216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400">
                <a:latin typeface="Trebuchet MS" panose="020B0603020202020204" pitchFamily="34" charset="0"/>
              </a:defRPr>
            </a:lvl6pPr>
            <a:lvl7pPr marL="25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>
                <a:latin typeface="Trebuchet MS" panose="020B0603020202020204" pitchFamily="34" charset="0"/>
              </a:defRPr>
            </a:lvl7pPr>
            <a:lvl8pPr marL="288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</a:defRPr>
            </a:lvl8pPr>
            <a:lvl9pPr marL="32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 baseline="0">
                <a:latin typeface="Trebuchet MS" panose="020B0603020202020204" pitchFamily="34" charset="0"/>
              </a:defRPr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</a:p>
          <a:p>
            <a:pPr lvl="5"/>
            <a:r>
              <a:rPr lang="es-ES_tradnl" noProof="0" dirty="0" smtClean="0"/>
              <a:t>Sexto nivel</a:t>
            </a:r>
          </a:p>
          <a:p>
            <a:pPr lvl="6"/>
            <a:r>
              <a:rPr lang="es-ES_tradnl" noProof="0" dirty="0" smtClean="0"/>
              <a:t>Séptimo nivel</a:t>
            </a:r>
          </a:p>
          <a:p>
            <a:pPr lvl="7"/>
            <a:r>
              <a:rPr lang="es-ES_tradnl" noProof="0" dirty="0" smtClean="0"/>
              <a:t>Octavo nivel</a:t>
            </a:r>
          </a:p>
          <a:p>
            <a:pPr lvl="8"/>
            <a:r>
              <a:rPr lang="es-ES_tradnl" noProof="0" dirty="0" smtClean="0"/>
              <a:t>Noveno nivel</a:t>
            </a:r>
            <a:endParaRPr lang="es-ES_tradnl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188912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cap="none" baseline="0">
                <a:latin typeface="Trebuchet MS" panose="020B0603020202020204" pitchFamily="34" charset="0"/>
              </a:defRPr>
            </a:lvl1pPr>
          </a:lstStyle>
          <a:p>
            <a:pPr lvl="0"/>
            <a:endParaRPr lang="es-ES_tradnl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4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95300" y="1341439"/>
            <a:ext cx="4313684" cy="4784726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600"/>
              </a:spcAft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7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1080000" indent="-360000">
              <a:spcBef>
                <a:spcPts val="0"/>
              </a:spcBef>
              <a:spcAft>
                <a:spcPts val="600"/>
              </a:spcAft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4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800000" indent="-3600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5pPr>
            <a:lvl6pPr marL="216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</a:defRPr>
            </a:lvl6pPr>
            <a:lvl7pPr marL="25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>
                <a:latin typeface="Trebuchet MS" panose="020B0603020202020204" pitchFamily="34" charset="0"/>
              </a:defRPr>
            </a:lvl7pPr>
            <a:lvl8pPr marL="288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</a:defRPr>
            </a:lvl8pPr>
            <a:lvl9pPr marL="32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 baseline="0">
                <a:latin typeface="Trebuchet MS" panose="020B0603020202020204" pitchFamily="34" charset="0"/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  <a:p>
            <a:pPr lvl="5"/>
            <a:r>
              <a:rPr lang="es-ES_tradnl" dirty="0" smtClean="0"/>
              <a:t>Sexto nivel</a:t>
            </a:r>
          </a:p>
          <a:p>
            <a:pPr lvl="6"/>
            <a:r>
              <a:rPr lang="es-ES_tradnl" dirty="0" smtClean="0"/>
              <a:t>Séptimo nivel</a:t>
            </a:r>
          </a:p>
          <a:p>
            <a:pPr lvl="7"/>
            <a:r>
              <a:rPr lang="es-ES_tradnl" dirty="0" smtClean="0"/>
              <a:t>Octavo nivel</a:t>
            </a:r>
          </a:p>
          <a:p>
            <a:pPr lvl="8"/>
            <a:r>
              <a:rPr lang="es-ES_tradnl" dirty="0" smtClean="0"/>
              <a:t>Noveno nivel</a:t>
            </a:r>
            <a:endParaRPr lang="es-ES_tradnl" dirty="0"/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5103812" y="1340892"/>
            <a:ext cx="4313684" cy="4784726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600"/>
              </a:spcAft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7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  <a:lvl3pPr marL="1080000" indent="-360000">
              <a:spcBef>
                <a:spcPts val="0"/>
              </a:spcBef>
              <a:spcAft>
                <a:spcPts val="600"/>
              </a:spcAft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3pPr>
            <a:lvl4pPr marL="14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4pPr>
            <a:lvl5pPr marL="1800000" indent="-3600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>
                <a:latin typeface="Trebuchet MS" panose="020B0603020202020204" pitchFamily="34" charset="0"/>
                <a:cs typeface="Trebuchet MS" panose="020B0603020202020204" pitchFamily="34" charset="0"/>
              </a:defRPr>
            </a:lvl5pPr>
            <a:lvl6pPr marL="216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</a:defRPr>
            </a:lvl6pPr>
            <a:lvl7pPr marL="252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>
                <a:latin typeface="Trebuchet MS" panose="020B0603020202020204" pitchFamily="34" charset="0"/>
              </a:defRPr>
            </a:lvl7pPr>
            <a:lvl8pPr marL="288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–"/>
              <a:defRPr sz="1200">
                <a:latin typeface="Trebuchet MS" panose="020B0603020202020204" pitchFamily="34" charset="0"/>
              </a:defRPr>
            </a:lvl8pPr>
            <a:lvl9pPr marL="3240000" indent="-360000">
              <a:spcBef>
                <a:spcPts val="0"/>
              </a:spcBef>
              <a:spcAft>
                <a:spcPts val="600"/>
              </a:spcAft>
              <a:buFont typeface="Franklin Gothic Medium" panose="020B0603020102020204" pitchFamily="34" charset="0"/>
              <a:buChar char="•"/>
              <a:defRPr sz="1200" baseline="0">
                <a:latin typeface="Trebuchet MS" panose="020B0603020202020204" pitchFamily="34" charset="0"/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  <a:p>
            <a:pPr lvl="5"/>
            <a:r>
              <a:rPr lang="es-ES_tradnl" dirty="0" smtClean="0"/>
              <a:t>Sexto nivel</a:t>
            </a:r>
          </a:p>
          <a:p>
            <a:pPr lvl="6"/>
            <a:r>
              <a:rPr lang="es-ES_tradnl" dirty="0" smtClean="0"/>
              <a:t>Séptimo nivel</a:t>
            </a:r>
          </a:p>
          <a:p>
            <a:pPr lvl="7"/>
            <a:r>
              <a:rPr lang="es-ES_tradnl" dirty="0" smtClean="0"/>
              <a:t>Octavo nivel</a:t>
            </a:r>
          </a:p>
          <a:p>
            <a:pPr lvl="8"/>
            <a:r>
              <a:rPr lang="es-ES_tradnl" dirty="0" smtClean="0"/>
              <a:t>Noveno nivel</a:t>
            </a:r>
            <a:endParaRPr lang="es-ES_tradnl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188912"/>
            <a:ext cx="7840662" cy="8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87915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lnSpc>
                <a:spcPct val="100000"/>
              </a:lnSpc>
              <a:defRPr lang="es-ES" sz="5000" b="1" kern="1200" cap="none" baseline="0" dirty="0">
                <a:solidFill>
                  <a:srgbClr val="004438"/>
                </a:solidFill>
                <a:latin typeface="Trebuchet MS" panose="020B060302020202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Trebuchet MS" panose="020B0603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07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8950" y="1340767"/>
            <a:ext cx="4424363" cy="4824859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097016" y="1340990"/>
            <a:ext cx="4424363" cy="4824859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</p:spTree>
    <p:extLst>
      <p:ext uri="{BB962C8B-B14F-4D97-AF65-F5344CB8AC3E}">
        <p14:creationId xmlns:p14="http://schemas.microsoft.com/office/powerpoint/2010/main" val="65477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98112" y="1343418"/>
            <a:ext cx="4370772" cy="4749878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5032506" y="1341438"/>
            <a:ext cx="4370772" cy="4749878"/>
          </a:xfrm>
        </p:spPr>
        <p:txBody>
          <a:bodyPr/>
          <a:lstStyle>
            <a:lvl1pPr marL="270000" indent="-270000">
              <a:defRPr sz="1400"/>
            </a:lvl1pPr>
            <a:lvl2pPr marL="540000" indent="-269875">
              <a:defRPr sz="1400"/>
            </a:lvl2pPr>
            <a:lvl3pPr marL="809625" indent="-270000">
              <a:defRPr sz="1400"/>
            </a:lvl3pPr>
            <a:lvl4pPr marL="1080000" indent="-270000">
              <a:defRPr sz="1400"/>
            </a:lvl4pPr>
            <a:lvl5pPr marL="1350000" indent="-271463">
              <a:defRPr sz="1400"/>
            </a:lvl5pPr>
            <a:lvl6pPr marL="1619250" indent="-270000">
              <a:defRPr sz="1400"/>
            </a:lvl6pPr>
            <a:lvl7pPr marL="1890000" indent="-270000">
              <a:defRPr sz="1400"/>
            </a:lvl7pPr>
            <a:lvl8pPr marL="2160000" indent="-270000">
              <a:buFont typeface="Franklin Gothic Medium" panose="020B0603020102020204" pitchFamily="34" charset="0"/>
              <a:buChar char="–"/>
              <a:defRPr sz="1400" baseline="0"/>
            </a:lvl8pPr>
            <a:lvl9pPr marL="2430000" indent="-269875">
              <a:defRPr sz="14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6888" y="188912"/>
            <a:ext cx="7840662" cy="863823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919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23216"/>
            <a:ext cx="3259138" cy="91188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3873500" y="1341438"/>
            <a:ext cx="5616004" cy="4823865"/>
          </a:xfrm>
        </p:spPr>
        <p:txBody>
          <a:bodyPr/>
          <a:lstStyle>
            <a:lvl1pPr marL="270000" indent="-270000">
              <a:defRPr sz="1500"/>
            </a:lvl1pPr>
            <a:lvl2pPr marL="540000" indent="-269875">
              <a:defRPr sz="1500"/>
            </a:lvl2pPr>
            <a:lvl3pPr marL="809625" indent="-270000">
              <a:defRPr sz="1500"/>
            </a:lvl3pPr>
            <a:lvl4pPr marL="1080000" indent="-270000">
              <a:defRPr sz="1500"/>
            </a:lvl4pPr>
            <a:lvl5pPr marL="1350000" indent="-271463">
              <a:defRPr sz="1500"/>
            </a:lvl5pPr>
            <a:lvl6pPr marL="1619250" indent="-270000">
              <a:defRPr sz="1500"/>
            </a:lvl6pPr>
            <a:lvl7pPr marL="1890000" indent="-270000">
              <a:defRPr sz="1500"/>
            </a:lvl7pPr>
            <a:lvl8pPr marL="2160000" indent="-270000">
              <a:buFont typeface="Franklin Gothic Medium" panose="020B0603020102020204" pitchFamily="34" charset="0"/>
              <a:buChar char="–"/>
              <a:defRPr sz="1500" baseline="0"/>
            </a:lvl8pPr>
            <a:lvl9pPr marL="2430000" indent="-269875">
              <a:defRPr sz="1500" baseline="0"/>
            </a:lvl9pPr>
          </a:lstStyle>
          <a:p>
            <a:pPr lvl="0"/>
            <a:r>
              <a:rPr lang="en-US" dirty="0" smtClean="0"/>
              <a:t>Primer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err="1" smtClean="0"/>
              <a:t>Tercer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3"/>
            <a:r>
              <a:rPr lang="en-US" dirty="0" smtClean="0"/>
              <a:t>Cuarto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4"/>
            <a:r>
              <a:rPr lang="en-US" dirty="0" smtClean="0"/>
              <a:t>Quinto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5"/>
            <a:r>
              <a:rPr lang="es-ES" dirty="0" smtClean="0"/>
              <a:t>Sexto nivel</a:t>
            </a:r>
          </a:p>
          <a:p>
            <a:pPr lvl="6"/>
            <a:r>
              <a:rPr lang="es-ES" dirty="0" smtClean="0"/>
              <a:t>Séptimo nivel</a:t>
            </a:r>
          </a:p>
          <a:p>
            <a:pPr lvl="7"/>
            <a:r>
              <a:rPr lang="es-ES" dirty="0" smtClean="0"/>
              <a:t>Octavo nivel</a:t>
            </a:r>
          </a:p>
          <a:p>
            <a:pPr lvl="8"/>
            <a:r>
              <a:rPr lang="es-ES" dirty="0" smtClean="0"/>
              <a:t>Noveno nivel</a:t>
            </a:r>
          </a:p>
        </p:txBody>
      </p:sp>
    </p:spTree>
    <p:extLst>
      <p:ext uri="{BB962C8B-B14F-4D97-AF65-F5344CB8AC3E}">
        <p14:creationId xmlns:p14="http://schemas.microsoft.com/office/powerpoint/2010/main" val="11943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340769"/>
            <a:ext cx="90011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E23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  <a:p>
            <a:pPr lvl="5"/>
            <a:r>
              <a:rPr lang="es-ES_tradnl" dirty="0" smtClean="0"/>
              <a:t>Sexto nivel</a:t>
            </a:r>
          </a:p>
          <a:p>
            <a:pPr lvl="6"/>
            <a:r>
              <a:rPr lang="es-ES_tradnl" dirty="0" smtClean="0"/>
              <a:t>Séptimo nivel</a:t>
            </a:r>
          </a:p>
          <a:p>
            <a:pPr lvl="7"/>
            <a:r>
              <a:rPr lang="es-ES_tradnl" dirty="0" smtClean="0"/>
              <a:t>Octavo nivel</a:t>
            </a:r>
          </a:p>
          <a:p>
            <a:pPr lvl="8"/>
            <a:r>
              <a:rPr lang="es-ES_tradnl" dirty="0" smtClean="0"/>
              <a:t>Noveno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888" y="188912"/>
            <a:ext cx="7840662" cy="57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dirty="0" smtClean="0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16496" y="6525344"/>
            <a:ext cx="3417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D3E72E2F-5409-4696-BBA4-C2FB9495D248}" type="slidenum">
              <a:rPr lang="es-ES_tradnl" sz="10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‹Nr.›</a:t>
            </a:fld>
            <a:endParaRPr lang="es-ES_tradnl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agen 15" descr="GARRIGUES_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04" y="6475216"/>
            <a:ext cx="2131471" cy="2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51" r:id="rId6"/>
    <p:sldLayoutId id="2147483652" r:id="rId7"/>
    <p:sldLayoutId id="2147483653" r:id="rId8"/>
    <p:sldLayoutId id="2147483656" r:id="rId9"/>
    <p:sldLayoutId id="2147483657" r:id="rId10"/>
    <p:sldLayoutId id="2147483658" r:id="rId11"/>
    <p:sldLayoutId id="2147483659" r:id="rId12"/>
    <p:sldLayoutId id="2147483667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 cap="none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4E23"/>
          </a:solidFill>
          <a:latin typeface="Times New Roman" pitchFamily="18" charset="0"/>
          <a:ea typeface="ＭＳ Ｐゴシック" charset="-128"/>
        </a:defRPr>
      </a:lvl9pPr>
    </p:titleStyle>
    <p:bodyStyle>
      <a:lvl1pPr marL="36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b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2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tabLst/>
        <a:defRPr b="0">
          <a:solidFill>
            <a:schemeClr val="tx1"/>
          </a:solidFill>
          <a:latin typeface="Trebuchet MS" panose="020B0603020202020204" pitchFamily="34" charset="0"/>
          <a:ea typeface="+mn-ea"/>
        </a:defRPr>
      </a:lvl2pPr>
      <a:lvl3pPr marL="1080000" indent="-358775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600" b="0">
          <a:solidFill>
            <a:schemeClr val="tx1"/>
          </a:solidFill>
          <a:latin typeface="Trebuchet MS" panose="020B0603020202020204" pitchFamily="34" charset="0"/>
          <a:ea typeface="+mn-ea"/>
        </a:defRPr>
      </a:lvl3pPr>
      <a:lvl4pPr marL="144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defRPr sz="1600" b="0">
          <a:solidFill>
            <a:schemeClr val="tx1"/>
          </a:solidFill>
          <a:latin typeface="Trebuchet MS" panose="020B0603020202020204" pitchFamily="34" charset="0"/>
          <a:ea typeface="+mn-ea"/>
        </a:defRPr>
      </a:lvl4pPr>
      <a:lvl5pPr marL="180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400" b="0">
          <a:solidFill>
            <a:schemeClr val="tx1"/>
          </a:solidFill>
          <a:latin typeface="Trebuchet MS" panose="020B0603020202020204" pitchFamily="34" charset="0"/>
          <a:ea typeface="+mn-ea"/>
        </a:defRPr>
      </a:lvl5pPr>
      <a:lvl6pPr marL="216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defRPr sz="1400" b="0">
          <a:solidFill>
            <a:schemeClr val="tx1"/>
          </a:solidFill>
          <a:latin typeface="Trebuchet MS" panose="020B0603020202020204" pitchFamily="34" charset="0"/>
          <a:ea typeface="+mn-ea"/>
        </a:defRPr>
      </a:lvl6pPr>
      <a:lvl7pPr marL="252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200" b="0">
          <a:solidFill>
            <a:schemeClr val="tx1"/>
          </a:solidFill>
          <a:latin typeface="Trebuchet MS" panose="020B0603020202020204" pitchFamily="34" charset="0"/>
          <a:ea typeface="+mn-ea"/>
        </a:defRPr>
      </a:lvl7pPr>
      <a:lvl8pPr marL="288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–"/>
        <a:defRPr sz="1200" b="0">
          <a:solidFill>
            <a:schemeClr val="tx1"/>
          </a:solidFill>
          <a:latin typeface="Trebuchet MS" panose="020B0603020202020204" pitchFamily="34" charset="0"/>
          <a:ea typeface="+mn-ea"/>
        </a:defRPr>
      </a:lvl8pPr>
      <a:lvl9pPr marL="3240000" indent="-360000" algn="just" rtl="0" eaLnBrk="1" fontAlgn="base" hangingPunct="1">
        <a:spcBef>
          <a:spcPts val="0"/>
        </a:spcBef>
        <a:spcAft>
          <a:spcPts val="600"/>
        </a:spcAft>
        <a:buClrTx/>
        <a:buSzPct val="100000"/>
        <a:buFont typeface="Franklin Gothic Medium" panose="020B0603020102020204" pitchFamily="34" charset="0"/>
        <a:buChar char="•"/>
        <a:defRPr sz="1200" b="0">
          <a:solidFill>
            <a:schemeClr val="tx1"/>
          </a:solidFill>
          <a:latin typeface="Trebuchet MS" panose="020B0603020202020204" pitchFamily="34" charset="0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sobanc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5229200"/>
            <a:ext cx="3395081" cy="10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18 de </a:t>
            </a:r>
            <a:r>
              <a:rPr lang="en-GB" dirty="0" err="1" smtClean="0"/>
              <a:t>agosto</a:t>
            </a:r>
            <a:r>
              <a:rPr lang="en-GB" dirty="0" smtClean="0"/>
              <a:t> de 2017</a:t>
            </a:r>
          </a:p>
          <a:p>
            <a:r>
              <a:rPr lang="en-GB" dirty="0" smtClean="0"/>
              <a:t>José Miguel De </a:t>
            </a:r>
            <a:r>
              <a:rPr lang="en-GB" dirty="0"/>
              <a:t>l</a:t>
            </a:r>
            <a:r>
              <a:rPr lang="en-GB" dirty="0" smtClean="0"/>
              <a:t>a Calle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_tradnl" noProof="0" dirty="0" smtClean="0"/>
              <a:t>LA INTERVENCIÓN DE TARIFAS POR PARTE DEL LEGISLADOR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83551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_tradnl" sz="2000" dirty="0" smtClean="0"/>
          </a:p>
          <a:p>
            <a:pPr marL="0" indent="0" algn="ctr">
              <a:buNone/>
            </a:pPr>
            <a:endParaRPr lang="es-ES_tradnl" sz="2000" dirty="0"/>
          </a:p>
          <a:p>
            <a:pPr marL="0" indent="0" algn="ctr">
              <a:buNone/>
            </a:pPr>
            <a:endParaRPr lang="es-ES_tradnl" sz="2000" dirty="0" smtClean="0"/>
          </a:p>
          <a:p>
            <a:pPr marL="0" indent="0" algn="ctr">
              <a:buNone/>
            </a:pPr>
            <a:endParaRPr lang="es-ES_tradnl" sz="2000" dirty="0"/>
          </a:p>
          <a:p>
            <a:pPr marL="0" indent="0" algn="ctr">
              <a:buNone/>
            </a:pPr>
            <a:endParaRPr lang="es-ES_tradnl" sz="2000" dirty="0" smtClean="0"/>
          </a:p>
          <a:p>
            <a:pPr marL="0" indent="0" algn="ctr">
              <a:buNone/>
            </a:pPr>
            <a:endParaRPr lang="es-ES_tradnl" sz="2000" dirty="0"/>
          </a:p>
          <a:p>
            <a:pPr marL="0" indent="0" algn="ctr">
              <a:buNone/>
            </a:pPr>
            <a:endParaRPr lang="es-ES_tradnl" sz="2000" dirty="0" smtClean="0"/>
          </a:p>
          <a:p>
            <a:pPr marL="0" indent="0" algn="ctr">
              <a:buNone/>
            </a:pPr>
            <a:endParaRPr lang="es-E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496616" y="1341438"/>
            <a:ext cx="0" cy="4823866"/>
          </a:xfrm>
          <a:prstGeom prst="straightConnector1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20552" y="5589240"/>
            <a:ext cx="7128792" cy="1"/>
          </a:xfrm>
          <a:prstGeom prst="straightConnector1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632520" y="2344234"/>
            <a:ext cx="115212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800" b="1" dirty="0" smtClean="0">
                <a:latin typeface="Trebuchet MS" panose="020B0603020202020204" pitchFamily="34" charset="0"/>
              </a:rPr>
              <a:t>Precio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21855" y="1614280"/>
            <a:ext cx="115212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800" b="1" dirty="0" smtClean="0">
                <a:latin typeface="Trebuchet MS" panose="020B0603020202020204" pitchFamily="34" charset="0"/>
              </a:rPr>
              <a:t>Oferta</a:t>
            </a:r>
          </a:p>
        </p:txBody>
      </p:sp>
      <p:cxnSp>
        <p:nvCxnSpPr>
          <p:cNvPr id="23" name="Straight Connector 22"/>
          <p:cNvCxnSpPr>
            <a:endCxn id="22" idx="1"/>
          </p:cNvCxnSpPr>
          <p:nvPr/>
        </p:nvCxnSpPr>
        <p:spPr>
          <a:xfrm flipV="1">
            <a:off x="1496616" y="1798946"/>
            <a:ext cx="4525239" cy="37902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40632" y="1645057"/>
            <a:ext cx="5112568" cy="37393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96616" y="3429000"/>
            <a:ext cx="2556284" cy="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52900" y="3429000"/>
            <a:ext cx="36004" cy="2126595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74248" y="5045890"/>
            <a:ext cx="197915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800" b="1" dirty="0" smtClean="0">
                <a:latin typeface="Trebuchet MS" panose="020B0603020202020204" pitchFamily="34" charset="0"/>
              </a:rPr>
              <a:t>Demanda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496616" y="3933056"/>
            <a:ext cx="6351897" cy="164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40832" y="3965944"/>
            <a:ext cx="0" cy="16232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36976" y="3965944"/>
            <a:ext cx="0" cy="1622539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itle 2"/>
          <p:cNvSpPr txBox="1">
            <a:spLocks/>
          </p:cNvSpPr>
          <p:nvPr/>
        </p:nvSpPr>
        <p:spPr bwMode="auto">
          <a:xfrm>
            <a:off x="344488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EFECTO DE LA INTERVENCIÓN TIPO PRECIOS TECHO O SIMILAR</a:t>
            </a:r>
            <a:endParaRPr lang="es-ES" kern="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40832" y="4869160"/>
            <a:ext cx="61206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53400" y="5844400"/>
            <a:ext cx="11521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endParaRPr lang="es-ES" b="1" dirty="0" smtClean="0">
              <a:latin typeface="Trebuchet MS" panose="020B0603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96281" y="5711211"/>
            <a:ext cx="648072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600" dirty="0" smtClean="0"/>
              <a:t>10</a:t>
            </a:r>
            <a:endParaRPr lang="es-ES" sz="1600" b="1" dirty="0" smtClean="0"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44353" y="5711211"/>
            <a:ext cx="48910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600" dirty="0" smtClean="0"/>
              <a:t>20</a:t>
            </a:r>
            <a:endParaRPr lang="es-ES" sz="1600" b="1" dirty="0" smtClean="0">
              <a:latin typeface="Trebuchet MS" panose="020B06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0807" y="5711210"/>
            <a:ext cx="48910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600" dirty="0" smtClean="0"/>
              <a:t>30</a:t>
            </a:r>
            <a:endParaRPr lang="es-ES" sz="1600" b="1" dirty="0" smtClean="0">
              <a:latin typeface="Trebuchet MS" panose="020B06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5337" y="3259724"/>
            <a:ext cx="48910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600" dirty="0" smtClean="0"/>
              <a:t>20</a:t>
            </a:r>
            <a:endParaRPr lang="es-ES" sz="1600" b="1" dirty="0" smtClean="0">
              <a:latin typeface="Trebuchet MS" panose="020B06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0144" y="3738696"/>
            <a:ext cx="48910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600" dirty="0" smtClean="0"/>
              <a:t>10</a:t>
            </a:r>
            <a:endParaRPr lang="es-ES" sz="1600" b="1" dirty="0" smtClean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1479" y="5737753"/>
            <a:ext cx="197915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800" b="1" dirty="0" smtClean="0">
                <a:latin typeface="Trebuchet MS" panose="020B0603020202020204" pitchFamily="34" charset="0"/>
              </a:rPr>
              <a:t>Cantidad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070902" y="5228854"/>
            <a:ext cx="6564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3998894" y="3370735"/>
            <a:ext cx="144016" cy="144016"/>
          </a:xfrm>
          <a:prstGeom prst="ellipse">
            <a:avLst/>
          </a:prstGeom>
          <a:solidFill>
            <a:srgbClr val="EE2712"/>
          </a:solidFill>
          <a:ln>
            <a:noFill/>
          </a:ln>
          <a:effectLst>
            <a:outerShdw blurRad="85725" dist="50800" dir="5400000" sx="103999" sy="103999" rotWithShape="0">
              <a:srgbClr val="808080">
                <a:alpha val="46999"/>
              </a:srgbClr>
            </a:outerShdw>
          </a:effectLst>
        </p:spPr>
        <p:txBody>
          <a:bodyPr rtlCol="0" anchor="ctr"/>
          <a:lstStyle/>
          <a:p>
            <a:pPr algn="ctr" eaLnBrk="1" hangingPunct="1"/>
            <a:endParaRPr lang="es-ES" dirty="0" err="1" smtClean="0">
              <a:solidFill>
                <a:schemeClr val="bg1"/>
              </a:solidFill>
              <a:latin typeface="Trebuchet MS" panose="020B0603020202020204" pitchFamily="34" charset="0"/>
              <a:ea typeface="ＭＳ Ｐゴシック" pitchFamily="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038225"/>
            <a:ext cx="891857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386212" y="3879050"/>
            <a:ext cx="198635" cy="1080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85725" dist="50800" dir="5400000" sx="103999" sy="103999" rotWithShape="0">
              <a:srgbClr val="808080">
                <a:alpha val="46999"/>
              </a:srgbClr>
            </a:outerShdw>
          </a:effectLst>
        </p:spPr>
        <p:txBody>
          <a:bodyPr rtlCol="0" anchor="ctr"/>
          <a:lstStyle/>
          <a:p>
            <a:pPr algn="ctr" eaLnBrk="1" hangingPunct="1"/>
            <a:endParaRPr lang="es-ES" dirty="0" err="1" smtClean="0">
              <a:solidFill>
                <a:srgbClr val="EE8512"/>
              </a:solidFill>
              <a:latin typeface="Trebuchet MS" panose="020B0603020202020204" pitchFamily="34" charset="0"/>
              <a:ea typeface="ＭＳ Ｐゴシック" pitchFamily="4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663526" y="3903712"/>
            <a:ext cx="198635" cy="10801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85725" dist="50800" dir="5400000" sx="103999" sy="103999" rotWithShape="0">
              <a:srgbClr val="808080">
                <a:alpha val="46999"/>
              </a:srgbClr>
            </a:outerShdw>
          </a:effectLst>
        </p:spPr>
        <p:txBody>
          <a:bodyPr rtlCol="0" anchor="ctr"/>
          <a:lstStyle/>
          <a:p>
            <a:pPr algn="ctr" eaLnBrk="1" hangingPunct="1"/>
            <a:endParaRPr lang="es-ES" dirty="0" err="1" smtClean="0">
              <a:solidFill>
                <a:srgbClr val="EE8512"/>
              </a:solidFill>
              <a:latin typeface="Trebuchet MS" panose="020B0603020202020204" pitchFamily="34" charset="0"/>
              <a:ea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11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400" dirty="0"/>
              <a:t>Efectos: </a:t>
            </a:r>
            <a:endParaRPr lang="es-ES_tradnl" sz="2400" dirty="0" smtClean="0"/>
          </a:p>
          <a:p>
            <a:pPr marL="0" indent="0">
              <a:buNone/>
            </a:pPr>
            <a:endParaRPr lang="es-ES" sz="2400" dirty="0"/>
          </a:p>
          <a:p>
            <a:pPr lvl="0"/>
            <a:r>
              <a:rPr lang="es-ES_tradnl" sz="2400" dirty="0"/>
              <a:t>Aumento artificial de la demanda, superando la capacidad ofrecida.</a:t>
            </a:r>
            <a:endParaRPr lang="es-ES" sz="2400" dirty="0"/>
          </a:p>
          <a:p>
            <a:pPr lvl="0"/>
            <a:r>
              <a:rPr lang="es-ES_tradnl" sz="2400" b="1" dirty="0">
                <a:solidFill>
                  <a:srgbClr val="EE8512"/>
                </a:solidFill>
              </a:rPr>
              <a:t>Contracción de la oferta.</a:t>
            </a:r>
            <a:endParaRPr lang="es-ES" sz="2400" b="1" dirty="0">
              <a:solidFill>
                <a:srgbClr val="EE8512"/>
              </a:solidFill>
            </a:endParaRPr>
          </a:p>
          <a:p>
            <a:pPr lvl="0"/>
            <a:r>
              <a:rPr lang="es-ES_tradnl" sz="2400" dirty="0"/>
              <a:t>Se crea </a:t>
            </a:r>
            <a:r>
              <a:rPr lang="es-ES_tradnl" sz="2400" b="1" dirty="0">
                <a:solidFill>
                  <a:srgbClr val="EE8512"/>
                </a:solidFill>
              </a:rPr>
              <a:t>escasez</a:t>
            </a:r>
            <a:r>
              <a:rPr lang="es-ES_tradnl" sz="2400" dirty="0">
                <a:solidFill>
                  <a:srgbClr val="EE8512"/>
                </a:solidFill>
              </a:rPr>
              <a:t>.</a:t>
            </a:r>
            <a:endParaRPr lang="es-ES" sz="2400" dirty="0">
              <a:solidFill>
                <a:srgbClr val="EE8512"/>
              </a:solidFill>
            </a:endParaRPr>
          </a:p>
          <a:p>
            <a:pPr lvl="0"/>
            <a:r>
              <a:rPr lang="es-ES_tradnl" sz="2400" b="1" dirty="0">
                <a:solidFill>
                  <a:srgbClr val="EE8512"/>
                </a:solidFill>
              </a:rPr>
              <a:t>Largas filas.</a:t>
            </a:r>
            <a:endParaRPr lang="es-ES" sz="2400" b="1" dirty="0">
              <a:solidFill>
                <a:srgbClr val="EE8512"/>
              </a:solidFill>
            </a:endParaRPr>
          </a:p>
          <a:p>
            <a:pPr lvl="0"/>
            <a:r>
              <a:rPr lang="es-ES_tradnl" sz="2400" dirty="0"/>
              <a:t>Requisitos artificiales e imposiciones irracionales por parte del vendedor</a:t>
            </a:r>
            <a:r>
              <a:rPr lang="es-ES_tradnl" sz="2400" dirty="0" smtClean="0"/>
              <a:t>.</a:t>
            </a:r>
          </a:p>
          <a:p>
            <a:pPr lvl="0"/>
            <a:r>
              <a:rPr lang="es-ES_tradnl" sz="2400" dirty="0" smtClean="0"/>
              <a:t>Acudir a </a:t>
            </a:r>
            <a:r>
              <a:rPr lang="es-ES_tradnl" sz="2400" b="1" dirty="0" smtClean="0">
                <a:solidFill>
                  <a:srgbClr val="EE8512"/>
                </a:solidFill>
              </a:rPr>
              <a:t>amiguismos</a:t>
            </a:r>
            <a:r>
              <a:rPr lang="es-ES_tradnl" sz="2400" dirty="0" smtClean="0"/>
              <a:t> o privilegios.</a:t>
            </a:r>
          </a:p>
          <a:p>
            <a:pPr lvl="0"/>
            <a:r>
              <a:rPr lang="es-ES_tradnl" sz="2400" dirty="0" smtClean="0"/>
              <a:t>Incentiva la </a:t>
            </a:r>
            <a:r>
              <a:rPr lang="es-ES_tradnl" sz="2400" b="1" dirty="0" smtClean="0">
                <a:solidFill>
                  <a:srgbClr val="EE8512"/>
                </a:solidFill>
              </a:rPr>
              <a:t>corrupción</a:t>
            </a:r>
            <a:r>
              <a:rPr lang="es-ES_tradnl" sz="2400" dirty="0" smtClean="0"/>
              <a:t>.</a:t>
            </a:r>
            <a:endParaRPr lang="es-ES" sz="2400" dirty="0"/>
          </a:p>
          <a:p>
            <a:endParaRPr lang="es-E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44488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EFECTO DE LA INTERVENCIÓN TIPO PRECIOS TECHO O SIMILAR</a:t>
            </a:r>
          </a:p>
          <a:p>
            <a:r>
              <a:rPr lang="es-ES_tradnl" sz="2000" kern="0" dirty="0" smtClean="0"/>
              <a:t/>
            </a:r>
            <a:br>
              <a:rPr lang="es-ES_tradnl" sz="2000" kern="0" dirty="0" smtClean="0"/>
            </a:br>
            <a:r>
              <a:rPr lang="es-ES_tradnl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_tradnl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0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kern="0" dirty="0" smtClean="0"/>
              <a:t/>
            </a:r>
            <a:br>
              <a:rPr lang="es-ES" kern="0" dirty="0" smtClean="0"/>
            </a:b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19576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8361" y="1337495"/>
            <a:ext cx="8915400" cy="4784726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69677" y="1337494"/>
            <a:ext cx="0" cy="4823866"/>
          </a:xfrm>
          <a:prstGeom prst="straightConnector1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3613" y="5585296"/>
            <a:ext cx="7128792" cy="1"/>
          </a:xfrm>
          <a:prstGeom prst="straightConnector1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615908" y="1764226"/>
            <a:ext cx="115212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800" b="1" dirty="0" smtClean="0">
                <a:latin typeface="Trebuchet MS" panose="020B0603020202020204" pitchFamily="34" charset="0"/>
              </a:rPr>
              <a:t>Precio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4916" y="1610336"/>
            <a:ext cx="115212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800" b="1" dirty="0" smtClean="0">
                <a:latin typeface="Trebuchet MS" panose="020B0603020202020204" pitchFamily="34" charset="0"/>
              </a:rPr>
              <a:t>Oferta</a:t>
            </a: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 flipV="1">
            <a:off x="1469677" y="1795002"/>
            <a:ext cx="4525239" cy="37902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13693" y="1641113"/>
            <a:ext cx="5112568" cy="37393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69677" y="3425056"/>
            <a:ext cx="2556284" cy="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25961" y="3425057"/>
            <a:ext cx="36004" cy="2126594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7309" y="5041946"/>
            <a:ext cx="147509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sz="1800" b="1" dirty="0" smtClean="0">
                <a:latin typeface="Trebuchet MS" panose="020B0603020202020204" pitchFamily="34" charset="0"/>
              </a:rPr>
              <a:t>Demanda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69677" y="2848992"/>
            <a:ext cx="61926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04275" y="2848992"/>
            <a:ext cx="32801" cy="2723274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82045" y="2835960"/>
            <a:ext cx="0" cy="273630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/>
        </p:nvSpPr>
        <p:spPr bwMode="auto">
          <a:xfrm>
            <a:off x="317549" y="328712"/>
            <a:ext cx="7840662" cy="7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EFECTO DE LA INTERVENCIÓN TIPO SUBSIDIO O PRECIO PISO</a:t>
            </a:r>
            <a:endParaRPr lang="es-ES" kern="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25961" y="4865216"/>
            <a:ext cx="7560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59724" y="5703447"/>
            <a:ext cx="48910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800" dirty="0" smtClean="0"/>
              <a:t>10</a:t>
            </a:r>
            <a:endParaRPr lang="es-ES" sz="1800" b="1" dirty="0" smtClean="0">
              <a:latin typeface="Trebuchet MS" panose="020B06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0872" y="5703446"/>
            <a:ext cx="48910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800" dirty="0" smtClean="0"/>
              <a:t>20</a:t>
            </a:r>
            <a:endParaRPr lang="es-ES" sz="1800" b="1" dirty="0" smtClean="0"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7494" y="5731294"/>
            <a:ext cx="48910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sz="1800" dirty="0" smtClean="0"/>
              <a:t>30</a:t>
            </a:r>
            <a:endParaRPr lang="es-ES" sz="1800" b="1" dirty="0" smtClean="0"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6432" y="2682071"/>
            <a:ext cx="489101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dirty="0" smtClean="0"/>
              <a:t>P</a:t>
            </a:r>
            <a:r>
              <a:rPr lang="es-ES_tradnl" baseline="-25000" dirty="0" smtClean="0"/>
              <a:t>0</a:t>
            </a:r>
            <a:endParaRPr lang="es-ES" b="1" dirty="0" smtClean="0"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433" y="3203798"/>
            <a:ext cx="489101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_tradnl" dirty="0"/>
              <a:t>P</a:t>
            </a:r>
            <a:r>
              <a:rPr lang="es-ES_tradnl" baseline="-25000" dirty="0" smtClean="0"/>
              <a:t>1</a:t>
            </a:r>
            <a:endParaRPr lang="es-ES" b="1" dirty="0" smtClean="0">
              <a:latin typeface="Trebuchet MS" panose="020B06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9709" y="5692551"/>
            <a:ext cx="147509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CO" sz="1800" b="1" dirty="0" smtClean="0">
                <a:latin typeface="Trebuchet MS" panose="020B0603020202020204" pitchFamily="34" charset="0"/>
              </a:rPr>
              <a:t>Cantidad</a:t>
            </a:r>
            <a:endParaRPr lang="es-ES" sz="1800" b="1" dirty="0" smtClean="0">
              <a:latin typeface="Trebuchet MS" panose="020B0603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156910" y="5055290"/>
            <a:ext cx="88851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auto">
          <a:xfrm>
            <a:off x="3998894" y="3370735"/>
            <a:ext cx="144016" cy="144016"/>
          </a:xfrm>
          <a:prstGeom prst="ellipse">
            <a:avLst/>
          </a:prstGeom>
          <a:solidFill>
            <a:srgbClr val="EE2712"/>
          </a:solidFill>
          <a:ln>
            <a:noFill/>
          </a:ln>
          <a:effectLst>
            <a:outerShdw blurRad="85725" dist="50800" dir="5400000" sx="103999" sy="103999" rotWithShape="0">
              <a:srgbClr val="808080">
                <a:alpha val="46999"/>
              </a:srgbClr>
            </a:outerShdw>
          </a:effectLst>
        </p:spPr>
        <p:txBody>
          <a:bodyPr rtlCol="0" anchor="ctr"/>
          <a:lstStyle/>
          <a:p>
            <a:pPr algn="ctr" eaLnBrk="1" hangingPunct="1"/>
            <a:endParaRPr lang="es-ES" dirty="0" err="1" smtClean="0">
              <a:solidFill>
                <a:schemeClr val="bg1"/>
              </a:solidFill>
              <a:latin typeface="Trebuchet MS" panose="020B0603020202020204" pitchFamily="34" charset="0"/>
              <a:ea typeface="ＭＳ Ｐゴシック" pitchFamily="4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144327" y="2762098"/>
            <a:ext cx="198635" cy="1080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85725" dist="50800" dir="5400000" sx="103999" sy="103999" rotWithShape="0">
              <a:srgbClr val="808080">
                <a:alpha val="46999"/>
              </a:srgbClr>
            </a:outerShdw>
          </a:effectLst>
        </p:spPr>
        <p:txBody>
          <a:bodyPr rtlCol="0" anchor="ctr"/>
          <a:lstStyle/>
          <a:p>
            <a:pPr algn="ctr" eaLnBrk="1" hangingPunct="1"/>
            <a:endParaRPr lang="es-ES" dirty="0" err="1" smtClean="0">
              <a:solidFill>
                <a:srgbClr val="EE8512"/>
              </a:solidFill>
              <a:latin typeface="Trebuchet MS" panose="020B0603020202020204" pitchFamily="34" charset="0"/>
              <a:ea typeface="ＭＳ Ｐゴシック" pitchFamily="4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682726" y="2781953"/>
            <a:ext cx="198635" cy="10801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85725" dist="50800" dir="5400000" sx="103999" sy="103999" rotWithShape="0">
              <a:srgbClr val="808080">
                <a:alpha val="46999"/>
              </a:srgbClr>
            </a:outerShdw>
          </a:effectLst>
        </p:spPr>
        <p:txBody>
          <a:bodyPr rtlCol="0" anchor="ctr"/>
          <a:lstStyle/>
          <a:p>
            <a:pPr algn="ctr" eaLnBrk="1" hangingPunct="1"/>
            <a:endParaRPr lang="es-ES" dirty="0" err="1" smtClean="0">
              <a:solidFill>
                <a:srgbClr val="EE8512"/>
              </a:solidFill>
              <a:latin typeface="Trebuchet MS" panose="020B0603020202020204" pitchFamily="34" charset="0"/>
              <a:ea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84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 smtClean="0"/>
              <a:t>Efectos:</a:t>
            </a:r>
          </a:p>
          <a:p>
            <a:pPr marL="0" indent="0">
              <a:buNone/>
            </a:pPr>
            <a:endParaRPr lang="es-ES" sz="2800" dirty="0"/>
          </a:p>
          <a:p>
            <a:pPr lvl="0"/>
            <a:r>
              <a:rPr lang="es-ES_tradnl" sz="2800" dirty="0"/>
              <a:t>Aumento artificial de la oferta.</a:t>
            </a:r>
            <a:endParaRPr lang="es-ES" sz="2800" dirty="0"/>
          </a:p>
          <a:p>
            <a:pPr lvl="0"/>
            <a:r>
              <a:rPr lang="es-ES_tradnl" sz="2800" b="1" dirty="0">
                <a:solidFill>
                  <a:srgbClr val="EE8512"/>
                </a:solidFill>
              </a:rPr>
              <a:t>Abundancia</a:t>
            </a:r>
            <a:r>
              <a:rPr lang="es-ES_tradnl" sz="2800" dirty="0"/>
              <a:t>.</a:t>
            </a:r>
            <a:endParaRPr lang="es-ES" sz="2800" dirty="0"/>
          </a:p>
          <a:p>
            <a:pPr lvl="0"/>
            <a:r>
              <a:rPr lang="es-ES_tradnl" sz="2800" b="1" dirty="0">
                <a:solidFill>
                  <a:srgbClr val="EE8512"/>
                </a:solidFill>
              </a:rPr>
              <a:t>Desperdicio de producto. </a:t>
            </a:r>
            <a:endParaRPr lang="es-ES" sz="2800" b="1" dirty="0">
              <a:solidFill>
                <a:srgbClr val="EE8512"/>
              </a:solidFill>
            </a:endParaRPr>
          </a:p>
          <a:p>
            <a:pPr lvl="0"/>
            <a:r>
              <a:rPr lang="es-ES_tradnl" sz="2800" dirty="0"/>
              <a:t>Afectación de países </a:t>
            </a:r>
            <a:r>
              <a:rPr lang="es-ES_tradnl" sz="2800" dirty="0" smtClean="0"/>
              <a:t>en vías de desarrollo.</a:t>
            </a:r>
            <a:endParaRPr lang="es-ES" sz="2800" dirty="0"/>
          </a:p>
          <a:p>
            <a:pPr marL="0" indent="0">
              <a:buNone/>
            </a:pPr>
            <a:endParaRPr lang="es-ES" sz="28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44488" y="332656"/>
            <a:ext cx="784066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EFECTO DE LA INTERVENCIÓN TIPO SUBSIDIO O PRECIO PISO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79714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ES_tradnl" sz="2400" dirty="0" smtClean="0"/>
          </a:p>
          <a:p>
            <a:pPr marL="0" lvl="0" indent="0">
              <a:buNone/>
            </a:pPr>
            <a:r>
              <a:rPr lang="es-ES_tradnl" sz="2400" dirty="0" smtClean="0"/>
              <a:t>AED: Escuela de la Elección pública o </a:t>
            </a:r>
            <a:r>
              <a:rPr lang="es-ES_tradnl" sz="2400" i="1" dirty="0" err="1" smtClean="0"/>
              <a:t>public</a:t>
            </a:r>
            <a:r>
              <a:rPr lang="es-ES_tradnl" sz="2400" i="1" dirty="0" smtClean="0"/>
              <a:t> </a:t>
            </a:r>
            <a:r>
              <a:rPr lang="es-ES_tradnl" sz="2400" i="1" dirty="0" err="1" smtClean="0"/>
              <a:t>choice</a:t>
            </a:r>
            <a:endParaRPr lang="es-ES_tradnl" sz="2400" i="1" dirty="0" smtClean="0"/>
          </a:p>
          <a:p>
            <a:pPr marL="0" lvl="0" indent="0">
              <a:buNone/>
            </a:pPr>
            <a:endParaRPr lang="es-ES_tradnl" sz="2400" dirty="0" smtClean="0"/>
          </a:p>
          <a:p>
            <a:pPr lvl="1">
              <a:buFontTx/>
              <a:buChar char="-"/>
            </a:pPr>
            <a:r>
              <a:rPr lang="es-ES_tradnl" sz="2400" b="1" dirty="0" smtClean="0">
                <a:solidFill>
                  <a:srgbClr val="EE8512"/>
                </a:solidFill>
              </a:rPr>
              <a:t>Compradores políticamente influyentes presionan al gobierno</a:t>
            </a:r>
            <a:r>
              <a:rPr lang="es-ES_tradnl" sz="2400" b="1" dirty="0" smtClean="0"/>
              <a:t> </a:t>
            </a:r>
            <a:r>
              <a:rPr lang="es-ES_tradnl" sz="2400" dirty="0" smtClean="0"/>
              <a:t>porque el precio de mercado es muy alto, o</a:t>
            </a:r>
          </a:p>
          <a:p>
            <a:pPr marL="360000" lvl="1" indent="0">
              <a:buNone/>
            </a:pPr>
            <a:endParaRPr lang="es-ES_tradnl" sz="2400" dirty="0" smtClean="0"/>
          </a:p>
          <a:p>
            <a:pPr lvl="1">
              <a:buFontTx/>
              <a:buChar char="-"/>
            </a:pPr>
            <a:r>
              <a:rPr lang="es-ES_tradnl" sz="2400" b="1" dirty="0" smtClean="0">
                <a:solidFill>
                  <a:srgbClr val="EE8512"/>
                </a:solidFill>
              </a:rPr>
              <a:t>Vendedores políticamente influyentes presionan </a:t>
            </a:r>
            <a:r>
              <a:rPr lang="es-ES_tradnl" sz="2400" dirty="0" smtClean="0"/>
              <a:t>porque el precio de mercado es muy bajo (Sean </a:t>
            </a:r>
            <a:r>
              <a:rPr lang="es-ES_tradnl" sz="2400" dirty="0" err="1" smtClean="0"/>
              <a:t>Masaki</a:t>
            </a:r>
            <a:r>
              <a:rPr lang="es-ES_tradnl" sz="2400" dirty="0" smtClean="0"/>
              <a:t>).</a:t>
            </a:r>
            <a:endParaRPr lang="es-ES" sz="2400" dirty="0" smtClean="0"/>
          </a:p>
          <a:p>
            <a:endParaRPr lang="es-E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44488" y="332656"/>
            <a:ext cx="80648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</a:t>
            </a:r>
            <a:r>
              <a:rPr lang="es-ES_tradnl" sz="2000" dirty="0" smtClean="0">
                <a:ea typeface="ＭＳ Ｐゴシック" charset="-128"/>
              </a:rPr>
              <a:t>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CAUSAS POLÍTICAS DE LA INTERVENCIÓN DE LOS GOBIERNOS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318653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8504" y="1844824"/>
            <a:ext cx="8915400" cy="4784726"/>
          </a:xfrm>
        </p:spPr>
        <p:txBody>
          <a:bodyPr/>
          <a:lstStyle/>
          <a:p>
            <a:pPr lvl="0"/>
            <a:r>
              <a:rPr lang="es-ES_tradnl" sz="2400" b="1" dirty="0">
                <a:solidFill>
                  <a:srgbClr val="EE8512"/>
                </a:solidFill>
              </a:rPr>
              <a:t>Falla de mercado</a:t>
            </a:r>
            <a:r>
              <a:rPr lang="es-ES_tradnl" sz="2400" b="1" dirty="0" smtClean="0">
                <a:solidFill>
                  <a:srgbClr val="EE8512"/>
                </a:solidFill>
              </a:rPr>
              <a:t>.</a:t>
            </a:r>
          </a:p>
          <a:p>
            <a:pPr marL="0" lvl="0" indent="0">
              <a:buNone/>
            </a:pPr>
            <a:endParaRPr lang="es-ES" sz="2400" dirty="0"/>
          </a:p>
          <a:p>
            <a:pPr lvl="0"/>
            <a:r>
              <a:rPr lang="es-ES_tradnl" sz="2400" b="1" dirty="0">
                <a:solidFill>
                  <a:srgbClr val="EE8512"/>
                </a:solidFill>
              </a:rPr>
              <a:t>Inequidad estructural</a:t>
            </a:r>
            <a:r>
              <a:rPr lang="es-ES_tradnl" sz="2400" b="1" dirty="0" smtClean="0">
                <a:solidFill>
                  <a:srgbClr val="EE8512"/>
                </a:solidFill>
              </a:rPr>
              <a:t>.</a:t>
            </a:r>
          </a:p>
          <a:p>
            <a:pPr marL="0" lvl="0" indent="0">
              <a:buNone/>
            </a:pPr>
            <a:endParaRPr lang="es-ES" sz="2400" dirty="0"/>
          </a:p>
          <a:p>
            <a:pPr lvl="0"/>
            <a:r>
              <a:rPr lang="es-ES_tradnl" sz="2400" dirty="0"/>
              <a:t>Es necesario </a:t>
            </a:r>
            <a:r>
              <a:rPr lang="es-ES_tradnl" sz="2400" b="1" dirty="0">
                <a:solidFill>
                  <a:srgbClr val="EE8512"/>
                </a:solidFill>
              </a:rPr>
              <a:t>proteger otros bienes </a:t>
            </a:r>
            <a:r>
              <a:rPr lang="es-ES_tradnl" sz="2400" b="1" dirty="0" smtClean="0">
                <a:solidFill>
                  <a:srgbClr val="EE8512"/>
                </a:solidFill>
              </a:rPr>
              <a:t>públicos muy relevantes diferentes a la libre competencia o la iniciativa privada, </a:t>
            </a:r>
            <a:r>
              <a:rPr lang="es-ES_tradnl" sz="2400" dirty="0" smtClean="0"/>
              <a:t>(vida</a:t>
            </a:r>
            <a:r>
              <a:rPr lang="es-ES_tradnl" sz="2400" dirty="0"/>
              <a:t>, salud, educación, vivienda digna).</a:t>
            </a:r>
            <a:endParaRPr lang="es-ES" sz="2400" dirty="0"/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44488" y="332656"/>
            <a:ext cx="78406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¿CUÁNDO SE JUSTIFICA ECONÓMICAMENTE LA INTERVENCIÓN DE PRECIOS?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149714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8000" dirty="0" smtClean="0"/>
              <a:t/>
            </a:r>
            <a:br>
              <a:rPr lang="es-ES_tradnl" sz="8000" dirty="0" smtClean="0"/>
            </a:br>
            <a:r>
              <a:rPr lang="es-ES_tradnl" sz="8000" dirty="0"/>
              <a:t/>
            </a:r>
            <a:br>
              <a:rPr lang="es-ES_tradnl" sz="8000" dirty="0"/>
            </a:br>
            <a:r>
              <a:rPr lang="es-ES_tradnl" sz="8000" dirty="0" smtClean="0"/>
              <a:t/>
            </a:r>
            <a:br>
              <a:rPr lang="es-ES_tradnl" sz="8000" dirty="0" smtClean="0"/>
            </a:br>
            <a:r>
              <a:rPr lang="es-ES_tradnl" sz="8000" dirty="0"/>
              <a:t/>
            </a:r>
            <a:br>
              <a:rPr lang="es-ES_tradnl" sz="8000" dirty="0"/>
            </a:br>
            <a:r>
              <a:rPr lang="es-ES_tradnl" sz="8000" dirty="0" smtClean="0"/>
              <a:t/>
            </a:r>
            <a:br>
              <a:rPr lang="es-ES_tradnl" sz="8000" dirty="0" smtClean="0"/>
            </a:br>
            <a:r>
              <a:rPr lang="es-ES_tradnl" sz="8000" dirty="0"/>
              <a:t/>
            </a:r>
            <a:br>
              <a:rPr lang="es-ES_tradnl" sz="8000" dirty="0"/>
            </a:br>
            <a:r>
              <a:rPr lang="es-ES_tradnl" sz="8000" dirty="0" smtClean="0"/>
              <a:t/>
            </a:r>
            <a:br>
              <a:rPr lang="es-ES_tradnl" sz="8000" dirty="0" smtClean="0"/>
            </a:br>
            <a:r>
              <a:rPr lang="es-ES_tradnl" sz="8000" dirty="0"/>
              <a:t/>
            </a:r>
            <a:br>
              <a:rPr lang="es-ES_tradnl" sz="8000" dirty="0"/>
            </a:br>
            <a:r>
              <a:rPr lang="es-ES" sz="8000" dirty="0"/>
              <a:t/>
            </a:r>
            <a:br>
              <a:rPr lang="es-ES" sz="8000" dirty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II. </a:t>
            </a:r>
            <a:r>
              <a:rPr lang="es-ES_tradnl" sz="3600" dirty="0" smtClean="0"/>
              <a:t>INTERVENCIÓN EN EL SECTOR FINANCIERO</a:t>
            </a:r>
            <a:endParaRPr lang="es-ES_tradnl" sz="8000" noProof="0" dirty="0">
              <a:solidFill>
                <a:srgbClr val="0A34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5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_tradnl" b="1" dirty="0"/>
              <a:t>Constitución Política, </a:t>
            </a:r>
            <a:r>
              <a:rPr lang="es-ES_tradnl" b="1" dirty="0">
                <a:solidFill>
                  <a:srgbClr val="EE8512"/>
                </a:solidFill>
              </a:rPr>
              <a:t>artículo 150, </a:t>
            </a:r>
            <a:r>
              <a:rPr lang="es-ES_tradnl" b="1" dirty="0"/>
              <a:t>numeral 19.</a:t>
            </a:r>
            <a:r>
              <a:rPr lang="es-ES_tradnl" dirty="0"/>
              <a:t> </a:t>
            </a:r>
            <a:r>
              <a:rPr lang="es-ES_tradnl" b="1" dirty="0">
                <a:solidFill>
                  <a:srgbClr val="EE8512"/>
                </a:solidFill>
              </a:rPr>
              <a:t>Corresponde al Gobierno Nacional ejercer la intervención de la actividad financiera</a:t>
            </a:r>
            <a:r>
              <a:rPr lang="es-ES_tradnl" dirty="0"/>
              <a:t>, aseguradora, del mercado de valores y demás</a:t>
            </a:r>
            <a:r>
              <a:rPr lang="es-ES" dirty="0"/>
              <a:t> </a:t>
            </a:r>
            <a:r>
              <a:rPr lang="es-ES" dirty="0" smtClean="0"/>
              <a:t>actividades </a:t>
            </a:r>
            <a:r>
              <a:rPr lang="es-ES" dirty="0"/>
              <a:t>relacionadas con el manejo, aprovechamiento e inversión de los recursos captados del público.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lvl="0"/>
            <a:r>
              <a:rPr lang="es-CO" b="1" dirty="0"/>
              <a:t>Constitución Política, </a:t>
            </a:r>
            <a:r>
              <a:rPr lang="es-CO" b="1" dirty="0">
                <a:solidFill>
                  <a:srgbClr val="EE8512"/>
                </a:solidFill>
              </a:rPr>
              <a:t>artículo 335.</a:t>
            </a:r>
            <a:r>
              <a:rPr lang="es-CO" dirty="0">
                <a:solidFill>
                  <a:srgbClr val="EE8512"/>
                </a:solidFill>
              </a:rPr>
              <a:t> </a:t>
            </a:r>
            <a:r>
              <a:rPr lang="es-CO" b="1" dirty="0">
                <a:solidFill>
                  <a:srgbClr val="EE8512"/>
                </a:solidFill>
              </a:rPr>
              <a:t>Las actividades financiera, bursátil, aseguradora </a:t>
            </a:r>
            <a:r>
              <a:rPr lang="es-CO" dirty="0"/>
              <a:t>y cualquier otra relacionada con el manejo, aprovechamiento e inversión de los recursos de captación a las que se refiere el literal d) del numeral 19 del artículo 150 </a:t>
            </a:r>
            <a:r>
              <a:rPr lang="es-CO" b="1" dirty="0">
                <a:solidFill>
                  <a:srgbClr val="EE8512"/>
                </a:solidFill>
              </a:rPr>
              <a:t>son de interés público y sólo pueden ser ejercidas previa autorización del Estado, conforme a la ley, la cual regulará la forma de intervención del Gobierno en </a:t>
            </a:r>
            <a:r>
              <a:rPr lang="es-CO" dirty="0"/>
              <a:t>estas materias y promoverá la democratización del crédito.</a:t>
            </a:r>
            <a:endParaRPr lang="es-ES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ES" dirty="0"/>
          </a:p>
          <a:p>
            <a:pPr lvl="0"/>
            <a:r>
              <a:rPr lang="es-ES_tradnl" b="1" dirty="0">
                <a:solidFill>
                  <a:srgbClr val="EE8512"/>
                </a:solidFill>
              </a:rPr>
              <a:t>Ley 35 </a:t>
            </a:r>
            <a:r>
              <a:rPr lang="es-ES_tradnl" b="1" dirty="0"/>
              <a:t>de 1993.</a:t>
            </a:r>
            <a:r>
              <a:rPr lang="es-ES_tradnl" dirty="0"/>
              <a:t> El Estado intervine en la economía de este sector </a:t>
            </a:r>
            <a:r>
              <a:rPr lang="es-ES_tradnl" b="1" dirty="0">
                <a:solidFill>
                  <a:srgbClr val="EE8512"/>
                </a:solidFill>
              </a:rPr>
              <a:t>para promover la libre competencia</a:t>
            </a:r>
            <a:r>
              <a:rPr lang="es-ES_tradnl" dirty="0"/>
              <a:t>, en condiciones de </a:t>
            </a:r>
            <a:r>
              <a:rPr lang="es-ES_tradnl" b="1" dirty="0">
                <a:solidFill>
                  <a:srgbClr val="EE8512"/>
                </a:solidFill>
              </a:rPr>
              <a:t>equidad y equilibrio.</a:t>
            </a:r>
            <a:endParaRPr lang="es-ES" b="1" dirty="0">
              <a:solidFill>
                <a:srgbClr val="EE8512"/>
              </a:solidFill>
            </a:endParaRPr>
          </a:p>
          <a:p>
            <a:endParaRPr lang="es-E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INTERVENCIÓN EN EL SECTOR FINANCIERO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NORMAS ESPECIALES – REQUISITOS ADICIONALES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166737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INTERVENCIÓN EN EL SECTOR FINANCIERO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PRINCIPALES INTERVENCIONES EN EL SECTOR</a:t>
            </a:r>
            <a:endParaRPr lang="es-ES" sz="3200" kern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0585678"/>
              </p:ext>
            </p:extLst>
          </p:nvPr>
        </p:nvGraphicFramePr>
        <p:xfrm>
          <a:off x="776536" y="1227666"/>
          <a:ext cx="8640960" cy="47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74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INTERVENCIÓN EN EL SECTOR FINANCIERO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PRINCIPALES INTERVENCIONES EN EL SECTOR</a:t>
            </a:r>
            <a:endParaRPr lang="es-ES" sz="3200" kern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5355594"/>
              </p:ext>
            </p:extLst>
          </p:nvPr>
        </p:nvGraphicFramePr>
        <p:xfrm>
          <a:off x="776536" y="1227666"/>
          <a:ext cx="8640960" cy="47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96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INTERVENCIÓN DE TARIFAS POR PARTE DEL LEGISLADOR</a:t>
            </a:r>
            <a:endParaRPr lang="es-ES_tradnl" noProof="0" dirty="0"/>
          </a:p>
        </p:txBody>
      </p:sp>
      <p:pic>
        <p:nvPicPr>
          <p:cNvPr id="5" name="BANDA_HORIZONTAL_VERDE.png" descr="/Volumes/MAC PRO/TRABAJOS 2015/TRABAJOS EN CURSO/JOSE/PRESENTACIONES_CORPORATIVAS/PRESENTACION_LARGA_TRADICION/Imagenes/BANDA_HORIZONTAL_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906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9"/>
          <p:cNvSpPr txBox="1">
            <a:spLocks noChangeArrowheads="1"/>
          </p:cNvSpPr>
          <p:nvPr/>
        </p:nvSpPr>
        <p:spPr bwMode="auto">
          <a:xfrm>
            <a:off x="555494" y="1925639"/>
            <a:ext cx="1976040" cy="769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>
              <a:defRPr/>
            </a:pPr>
            <a:r>
              <a:rPr lang="es-ES_tradnl" altLang="es-ES" sz="4400" b="1" noProof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I.</a:t>
            </a:r>
          </a:p>
        </p:txBody>
      </p:sp>
      <p:pic>
        <p:nvPicPr>
          <p:cNvPr id="7" name="BANDA_HORIZONTAL_VERDE.png" descr="/Volumes/MAC PRO/TRABAJOS 2015/TRABAJOS EN CURSO/JOSE/PRESENTACIONES_CORPORATIVAS/PRESENTACION_LARGA_TRADICION/Imagenes/BANDA_HORIZONTAL_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063"/>
            <a:ext cx="9906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555494" y="3136900"/>
            <a:ext cx="1976040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>
              <a:defRPr/>
            </a:pPr>
            <a:r>
              <a:rPr lang="es-ES_tradnl" altLang="es-ES" sz="4400" b="1" noProof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II.</a:t>
            </a:r>
          </a:p>
        </p:txBody>
      </p:sp>
      <p:pic>
        <p:nvPicPr>
          <p:cNvPr id="9" name="BANDA_HORIZONTAL_VERDE.png" descr="/Volumes/MAC PRO/TRABAJOS 2015/TRABAJOS EN CURSO/JOSE/PRESENTACIONES_CORPORATIVAS/PRESENTACION_LARGA_TRADICION/Imagenes/BANDA_HORIZONTAL_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688"/>
            <a:ext cx="9906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555494" y="4200525"/>
            <a:ext cx="1976040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>
              <a:defRPr/>
            </a:pPr>
            <a:r>
              <a:rPr lang="es-ES_tradnl" altLang="es-ES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III.</a:t>
            </a:r>
            <a:endParaRPr lang="es-ES_tradnl" altLang="es-ES" sz="4400" b="1" noProof="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3296816" y="1484784"/>
            <a:ext cx="6120680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lang="en-GB" sz="1400" b="0" kern="1200" dirty="0">
                <a:solidFill>
                  <a:srgbClr val="1E574A"/>
                </a:solidFill>
                <a:latin typeface="Corbel" panose="020B0503020204020204" pitchFamily="34" charset="0"/>
                <a:ea typeface="ＭＳ Ｐゴシック" pitchFamily="4" charset="-128"/>
                <a:cs typeface="+mn-cs"/>
              </a:defRPr>
            </a:lvl1pPr>
            <a:lvl2pPr marL="4572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tabLst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2pPr>
            <a:lvl3pPr marL="9144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3pPr>
            <a:lvl4pPr marL="13716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4pPr>
            <a:lvl5pPr marL="18288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5pPr>
            <a:lvl6pPr marL="21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4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6pPr>
            <a:lvl7pPr marL="25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7pPr>
            <a:lvl8pPr marL="28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8pPr>
            <a:lvl9pPr marL="32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9pPr>
          </a:lstStyle>
          <a:p>
            <a:r>
              <a:rPr lang="es-ES_tradnl" sz="1600" b="1" dirty="0" smtClean="0">
                <a:solidFill>
                  <a:srgbClr val="0A342A"/>
                </a:solidFill>
                <a:latin typeface="Trebuchet MS" panose="020B0603020202020204" pitchFamily="34" charset="0"/>
              </a:rPr>
              <a:t>La intervención del Estado en la economía y sus efectos</a:t>
            </a:r>
            <a:endParaRPr lang="es-ES_tradnl" sz="1600" b="1" dirty="0">
              <a:solidFill>
                <a:srgbClr val="0A342A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 Placeholder 10"/>
          <p:cNvSpPr txBox="1">
            <a:spLocks/>
          </p:cNvSpPr>
          <p:nvPr/>
        </p:nvSpPr>
        <p:spPr>
          <a:xfrm>
            <a:off x="3296816" y="2708920"/>
            <a:ext cx="6120680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lang="en-GB" sz="1400" b="0" kern="1200" dirty="0">
                <a:solidFill>
                  <a:srgbClr val="1E574A"/>
                </a:solidFill>
                <a:latin typeface="Corbel" panose="020B0503020204020204" pitchFamily="34" charset="0"/>
                <a:ea typeface="ＭＳ Ｐゴシック" pitchFamily="4" charset="-128"/>
                <a:cs typeface="+mn-cs"/>
              </a:defRPr>
            </a:lvl1pPr>
            <a:lvl2pPr marL="4572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tabLst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2pPr>
            <a:lvl3pPr marL="9144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3pPr>
            <a:lvl4pPr marL="13716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4pPr>
            <a:lvl5pPr marL="18288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5pPr>
            <a:lvl6pPr marL="21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4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6pPr>
            <a:lvl7pPr marL="25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7pPr>
            <a:lvl8pPr marL="28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8pPr>
            <a:lvl9pPr marL="32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9pPr>
          </a:lstStyle>
          <a:p>
            <a:r>
              <a:rPr lang="es-ES_tradnl" sz="1600" b="1" dirty="0">
                <a:solidFill>
                  <a:srgbClr val="0A342A"/>
                </a:solidFill>
                <a:latin typeface="Trebuchet MS" panose="020B0603020202020204" pitchFamily="34" charset="0"/>
              </a:rPr>
              <a:t>Intervención en el sector financiero</a:t>
            </a: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3296816" y="3789040"/>
            <a:ext cx="6120680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lang="en-GB" sz="1400" b="0" kern="1200" dirty="0">
                <a:solidFill>
                  <a:srgbClr val="1E574A"/>
                </a:solidFill>
                <a:latin typeface="Corbel" panose="020B0503020204020204" pitchFamily="34" charset="0"/>
                <a:ea typeface="ＭＳ Ｐゴシック" pitchFamily="4" charset="-128"/>
                <a:cs typeface="+mn-cs"/>
              </a:defRPr>
            </a:lvl1pPr>
            <a:lvl2pPr marL="4572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tabLst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2pPr>
            <a:lvl3pPr marL="9144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3pPr>
            <a:lvl4pPr marL="13716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4pPr>
            <a:lvl5pPr marL="18288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5pPr>
            <a:lvl6pPr marL="21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4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6pPr>
            <a:lvl7pPr marL="25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7pPr>
            <a:lvl8pPr marL="28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8pPr>
            <a:lvl9pPr marL="32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9pPr>
          </a:lstStyle>
          <a:p>
            <a:r>
              <a:rPr lang="es-ES_tradnl" sz="1600" b="1" dirty="0">
                <a:solidFill>
                  <a:srgbClr val="0A342A"/>
                </a:solidFill>
                <a:latin typeface="Trebuchet MS" panose="020B0603020202020204" pitchFamily="34" charset="0"/>
              </a:rPr>
              <a:t>Marco </a:t>
            </a:r>
            <a:r>
              <a:rPr lang="es-ES_tradnl" sz="1600" b="1" dirty="0" smtClean="0">
                <a:solidFill>
                  <a:srgbClr val="0A342A"/>
                </a:solidFill>
                <a:latin typeface="Trebuchet MS" panose="020B0603020202020204" pitchFamily="34" charset="0"/>
              </a:rPr>
              <a:t>constitucional </a:t>
            </a:r>
            <a:r>
              <a:rPr lang="es-ES_tradnl" sz="1600" b="1" dirty="0">
                <a:solidFill>
                  <a:srgbClr val="0A342A"/>
                </a:solidFill>
                <a:latin typeface="Trebuchet MS" panose="020B0603020202020204" pitchFamily="34" charset="0"/>
              </a:rPr>
              <a:t>de la intervención de </a:t>
            </a:r>
            <a:r>
              <a:rPr lang="es-ES_tradnl" sz="1600" b="1" dirty="0" smtClean="0">
                <a:solidFill>
                  <a:srgbClr val="0A342A"/>
                </a:solidFill>
                <a:latin typeface="Trebuchet MS" panose="020B0603020202020204" pitchFamily="34" charset="0"/>
              </a:rPr>
              <a:t>tarifas</a:t>
            </a:r>
            <a:endParaRPr lang="es-ES_tradnl" sz="1600" b="1" dirty="0">
              <a:solidFill>
                <a:srgbClr val="0A342A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BANDA_HORIZONTAL_VERDE.png" descr="/Volumes/MAC PRO/TRABAJOS 2015/TRABAJOS EN CURSO/JOSE/PRESENTACIONES_CORPORATIVAS/PRESENTACION_LARGA_TRADICION/Imagenes/BANDA_HORIZONTAL_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2" y="4725144"/>
            <a:ext cx="9906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555494" y="5188780"/>
            <a:ext cx="1976040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>
              <a:defRPr/>
            </a:pPr>
            <a:r>
              <a:rPr lang="es-ES_tradnl" altLang="es-ES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IV.</a:t>
            </a:r>
            <a:endParaRPr lang="es-ES_tradnl" altLang="es-ES" sz="4400" b="1" noProof="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3296816" y="4764866"/>
            <a:ext cx="6120680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lang="en-GB" sz="1400" b="0" kern="1200" dirty="0">
                <a:solidFill>
                  <a:srgbClr val="1E574A"/>
                </a:solidFill>
                <a:latin typeface="Corbel" panose="020B0503020204020204" pitchFamily="34" charset="0"/>
                <a:ea typeface="ＭＳ Ｐゴシック" pitchFamily="4" charset="-128"/>
                <a:cs typeface="+mn-cs"/>
              </a:defRPr>
            </a:lvl1pPr>
            <a:lvl2pPr marL="4572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tabLst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2pPr>
            <a:lvl3pPr marL="9144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3pPr>
            <a:lvl4pPr marL="13716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4pPr>
            <a:lvl5pPr marL="18288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5pPr>
            <a:lvl6pPr marL="21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4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6pPr>
            <a:lvl7pPr marL="25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7pPr>
            <a:lvl8pPr marL="28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8pPr>
            <a:lvl9pPr marL="32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9pPr>
          </a:lstStyle>
          <a:p>
            <a:r>
              <a:rPr lang="es-ES_tradnl" sz="1600" b="1" dirty="0">
                <a:solidFill>
                  <a:srgbClr val="0A342A"/>
                </a:solidFill>
                <a:latin typeface="Trebuchet MS" panose="020B0603020202020204" pitchFamily="34" charset="0"/>
              </a:rPr>
              <a:t>Lineamientos para una buena regulación </a:t>
            </a:r>
            <a:r>
              <a:rPr lang="es-ES_tradnl" sz="1600" b="1" dirty="0" smtClean="0">
                <a:solidFill>
                  <a:srgbClr val="0A342A"/>
                </a:solidFill>
                <a:latin typeface="Trebuchet MS" panose="020B0603020202020204" pitchFamily="34" charset="0"/>
              </a:rPr>
              <a:t>(OCDE</a:t>
            </a:r>
            <a:r>
              <a:rPr lang="es-ES_tradnl" sz="1600" b="1" dirty="0">
                <a:solidFill>
                  <a:srgbClr val="0A342A"/>
                </a:solidFill>
                <a:latin typeface="Trebuchet MS" panose="020B0603020202020204" pitchFamily="34" charset="0"/>
              </a:rPr>
              <a:t>, normativa interna y </a:t>
            </a:r>
            <a:r>
              <a:rPr lang="es-ES_tradnl" sz="1600" b="1" dirty="0" smtClean="0">
                <a:solidFill>
                  <a:srgbClr val="0A342A"/>
                </a:solidFill>
                <a:latin typeface="Trebuchet MS" panose="020B0603020202020204" pitchFamily="34" charset="0"/>
              </a:rPr>
              <a:t>doctrina)</a:t>
            </a:r>
            <a:endParaRPr lang="es-ES_tradnl" sz="1600" b="1" dirty="0">
              <a:solidFill>
                <a:srgbClr val="0A342A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BANDA_HORIZONTAL_VERDE.png" descr="/Volumes/MAC PRO/TRABAJOS 2015/TRABAJOS EN CURSO/JOSE/PRESENTACIONES_CORPORATIVAS/PRESENTACION_LARGA_TRADICION/Imagenes/BANDA_HORIZONTAL_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89" y="5683250"/>
            <a:ext cx="99060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9"/>
          <p:cNvSpPr txBox="1">
            <a:spLocks noChangeArrowheads="1"/>
          </p:cNvSpPr>
          <p:nvPr/>
        </p:nvSpPr>
        <p:spPr bwMode="auto">
          <a:xfrm>
            <a:off x="555494" y="6108103"/>
            <a:ext cx="1976040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r" eaLnBrk="1" hangingPunct="1">
              <a:defRPr/>
            </a:pPr>
            <a:r>
              <a:rPr lang="es-ES_tradnl" altLang="es-ES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V.</a:t>
            </a:r>
            <a:endParaRPr lang="es-ES_tradnl" altLang="es-ES" sz="4400" b="1" noProof="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 Placeholder 10"/>
          <p:cNvSpPr txBox="1">
            <a:spLocks/>
          </p:cNvSpPr>
          <p:nvPr/>
        </p:nvSpPr>
        <p:spPr>
          <a:xfrm>
            <a:off x="3277835" y="5711241"/>
            <a:ext cx="6120680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lang="en-GB" sz="1400" b="0" kern="1200" dirty="0">
                <a:solidFill>
                  <a:srgbClr val="1E574A"/>
                </a:solidFill>
                <a:latin typeface="Corbel" panose="020B0503020204020204" pitchFamily="34" charset="0"/>
                <a:ea typeface="ＭＳ Ｐゴシック" pitchFamily="4" charset="-128"/>
                <a:cs typeface="+mn-cs"/>
              </a:defRPr>
            </a:lvl1pPr>
            <a:lvl2pPr marL="4572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tabLst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2pPr>
            <a:lvl3pPr marL="9144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3pPr>
            <a:lvl4pPr marL="13716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4pPr>
            <a:lvl5pPr marL="1828800" indent="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None/>
              <a:defRPr sz="1400" b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</a:defRPr>
            </a:lvl5pPr>
            <a:lvl6pPr marL="21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4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6pPr>
            <a:lvl7pPr marL="25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7pPr>
            <a:lvl8pPr marL="28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8pPr>
            <a:lvl9pPr marL="32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Corbel" panose="020B0503020204020204" pitchFamily="34" charset="0"/>
                <a:ea typeface="+mn-ea"/>
              </a:defRPr>
            </a:lvl9pPr>
          </a:lstStyle>
          <a:p>
            <a:r>
              <a:rPr lang="es-ES_tradnl" sz="1600" b="1" dirty="0" smtClean="0">
                <a:solidFill>
                  <a:srgbClr val="0A342A"/>
                </a:solidFill>
                <a:latin typeface="Trebuchet MS" panose="020B0603020202020204" pitchFamily="34" charset="0"/>
              </a:rPr>
              <a:t>Conclusiones</a:t>
            </a:r>
            <a:endParaRPr lang="es-ES_tradnl" sz="1600" b="1" dirty="0">
              <a:solidFill>
                <a:srgbClr val="0A342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9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INTERVENCIÓN EN EL SECTOR FINANCIERO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PRINCIPALES INTERVENCIONES EN EL SECTOR</a:t>
            </a:r>
            <a:endParaRPr lang="es-ES" sz="3200" kern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1366301"/>
              </p:ext>
            </p:extLst>
          </p:nvPr>
        </p:nvGraphicFramePr>
        <p:xfrm>
          <a:off x="776536" y="1227666"/>
          <a:ext cx="8640960" cy="4793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530" y="5980786"/>
            <a:ext cx="4104456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s-ES" sz="1050" b="1" dirty="0" smtClean="0">
                <a:latin typeface="Trebuchet MS" panose="020B0603020202020204" pitchFamily="34" charset="0"/>
              </a:rPr>
              <a:t>* </a:t>
            </a:r>
            <a:r>
              <a:rPr lang="es-ES" sz="1050" b="1" u="sng" dirty="0" smtClean="0">
                <a:latin typeface="Trebuchet MS" panose="020B0603020202020204" pitchFamily="34" charset="0"/>
              </a:rPr>
              <a:t>Nota:</a:t>
            </a:r>
            <a:r>
              <a:rPr lang="es-ES" sz="1050" b="1" dirty="0" smtClean="0">
                <a:latin typeface="Trebuchet MS" panose="020B0603020202020204" pitchFamily="34" charset="0"/>
              </a:rPr>
              <a:t> </a:t>
            </a:r>
            <a:r>
              <a:rPr lang="es-ES" sz="1050" dirty="0" smtClean="0">
                <a:latin typeface="Trebuchet MS" panose="020B0603020202020204" pitchFamily="34" charset="0"/>
              </a:rPr>
              <a:t>Esta regulación es producto de la cláusula general de competencia para fijar tarifas contenida en la Ley 1430 de 2010 </a:t>
            </a:r>
          </a:p>
        </p:txBody>
      </p:sp>
    </p:spTree>
    <p:extLst>
      <p:ext uri="{BB962C8B-B14F-4D97-AF65-F5344CB8AC3E}">
        <p14:creationId xmlns:p14="http://schemas.microsoft.com/office/powerpoint/2010/main" val="143699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95300" y="1341439"/>
            <a:ext cx="8915400" cy="478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E23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8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7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tabLst/>
              <a:defRPr sz="18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2pPr>
            <a:lvl3pPr marL="10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6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3pPr>
            <a:lvl4pPr marL="14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6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4pPr>
            <a:lvl5pPr marL="180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5pPr>
            <a:lvl6pPr marL="21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4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6pPr>
            <a:lvl7pPr marL="25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7pPr>
            <a:lvl8pPr marL="28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2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8pPr>
            <a:lvl9pPr marL="32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9pPr>
          </a:lstStyle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0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0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0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0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0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0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0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" sz="2000" kern="0"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495300" y="1341439"/>
            <a:ext cx="4169668" cy="4784726"/>
          </a:xfrm>
        </p:spPr>
        <p:txBody>
          <a:bodyPr/>
          <a:lstStyle/>
          <a:p>
            <a:pPr marL="0" indent="0">
              <a:buNone/>
            </a:pPr>
            <a:r>
              <a:rPr lang="es-ES_tradnl" sz="1400" dirty="0" smtClean="0"/>
              <a:t>Efectos</a:t>
            </a:r>
            <a:r>
              <a:rPr lang="es-ES_tradnl" sz="1400" dirty="0"/>
              <a:t>:</a:t>
            </a:r>
            <a:endParaRPr lang="es-ES" sz="1400" dirty="0"/>
          </a:p>
          <a:p>
            <a:pPr marL="0" indent="0">
              <a:buNone/>
            </a:pPr>
            <a:r>
              <a:rPr lang="es-ES_tradnl" sz="1400" dirty="0"/>
              <a:t> </a:t>
            </a:r>
            <a:endParaRPr lang="es-ES" sz="1400" dirty="0"/>
          </a:p>
          <a:p>
            <a:pPr lvl="0"/>
            <a:r>
              <a:rPr lang="es-ES_tradnl" sz="1400" b="1" dirty="0">
                <a:solidFill>
                  <a:srgbClr val="EE8512"/>
                </a:solidFill>
              </a:rPr>
              <a:t>Desincentiva la oferta de crédito</a:t>
            </a:r>
            <a:r>
              <a:rPr lang="es-ES_tradnl" sz="1400" dirty="0"/>
              <a:t>, especialmente frente a riesgos altos.</a:t>
            </a:r>
            <a:endParaRPr lang="es-ES" sz="1400" dirty="0"/>
          </a:p>
          <a:p>
            <a:pPr lvl="0"/>
            <a:r>
              <a:rPr lang="es-ES_tradnl" sz="1400" dirty="0"/>
              <a:t>Aumenta la demanda, pero se deja buena parte sin ser atendida, pues se privilegian los mas bajos riesgos.</a:t>
            </a:r>
            <a:endParaRPr lang="es-ES" sz="1400" dirty="0"/>
          </a:p>
          <a:p>
            <a:pPr lvl="0"/>
            <a:r>
              <a:rPr lang="es-ES_tradnl" sz="1400" dirty="0"/>
              <a:t>Se crean </a:t>
            </a:r>
            <a:r>
              <a:rPr lang="es-ES_tradnl" sz="1400" b="1" dirty="0">
                <a:solidFill>
                  <a:srgbClr val="EE8512"/>
                </a:solidFill>
              </a:rPr>
              <a:t>incentivos para el mercado informal </a:t>
            </a:r>
            <a:r>
              <a:rPr lang="es-ES_tradnl" sz="1400" b="1" dirty="0" err="1">
                <a:solidFill>
                  <a:srgbClr val="EE8512"/>
                </a:solidFill>
              </a:rPr>
              <a:t>extrabancario</a:t>
            </a:r>
            <a:r>
              <a:rPr lang="es-ES_tradnl" sz="1400" dirty="0"/>
              <a:t>.</a:t>
            </a:r>
            <a:endParaRPr lang="es-ES" sz="1400" dirty="0"/>
          </a:p>
          <a:p>
            <a:pPr lvl="0"/>
            <a:r>
              <a:rPr lang="es-ES_tradnl" sz="1400" b="1" dirty="0">
                <a:solidFill>
                  <a:srgbClr val="EE8512"/>
                </a:solidFill>
              </a:rPr>
              <a:t>Frena proceso de bancarización y formalización. </a:t>
            </a:r>
            <a:r>
              <a:rPr lang="es-ES_tradnl" sz="1400" dirty="0"/>
              <a:t>Desincentiva inversión nacional y extranjera en el sector financiero.</a:t>
            </a:r>
            <a:endParaRPr lang="es-ES" sz="1400" dirty="0"/>
          </a:p>
          <a:p>
            <a:pPr lvl="0"/>
            <a:r>
              <a:rPr lang="es-ES_tradnl" sz="1400" b="1" dirty="0">
                <a:solidFill>
                  <a:srgbClr val="EE8512"/>
                </a:solidFill>
              </a:rPr>
              <a:t>Priva a los consumidores financieros de los efectos benéficos de la mayor competencia: </a:t>
            </a:r>
            <a:r>
              <a:rPr lang="es-ES_tradnl" sz="1400" dirty="0"/>
              <a:t>Baja de precios, aumento de la calidad del servicio </a:t>
            </a:r>
            <a:r>
              <a:rPr lang="es-ES_tradnl" sz="1400" dirty="0" smtClean="0"/>
              <a:t>e </a:t>
            </a:r>
            <a:r>
              <a:rPr lang="es-ES_tradnl" sz="1400" dirty="0"/>
              <a:t>innovación</a:t>
            </a:r>
            <a:endParaRPr lang="es-ES" sz="1400" dirty="0"/>
          </a:p>
          <a:p>
            <a:pPr marL="0" indent="0">
              <a:buNone/>
            </a:pPr>
            <a:endParaRPr lang="es-ES" sz="1200" dirty="0"/>
          </a:p>
          <a:p>
            <a:endParaRPr lang="es-ES" sz="12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272480" y="332656"/>
            <a:ext cx="78406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INTERVENCIÓN EN EL SECTOR FINANCIERO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Ejemplo sobre EL LÍMITE A LA </a:t>
            </a:r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USURA</a:t>
            </a:r>
            <a:endParaRPr lang="es-ES" sz="3200" kern="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95300" y="1341439"/>
            <a:ext cx="4385692" cy="478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4E23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8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7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tabLst/>
              <a:defRPr sz="18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2pPr>
            <a:lvl3pPr marL="10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6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3pPr>
            <a:lvl4pPr marL="14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6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4pPr>
            <a:lvl5pPr marL="180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5pPr>
            <a:lvl6pPr marL="216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4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6pPr>
            <a:lvl7pPr marL="252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7pPr>
            <a:lvl8pPr marL="288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–"/>
              <a:defRPr sz="1200" b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8pPr>
            <a:lvl9pPr marL="3240000" indent="-360000" algn="just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Franklin Gothic Medium" panose="020B0603020102020204" pitchFamily="34" charset="0"/>
              <a:buChar char="•"/>
              <a:defRPr sz="1200" b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</a:defRPr>
            </a:lvl9pPr>
          </a:lstStyle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4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4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4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4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4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4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_tradnl" sz="2400" kern="0" smtClean="0"/>
          </a:p>
          <a:p>
            <a:pPr marL="0" indent="0" algn="ctr">
              <a:buFont typeface="Franklin Gothic Medium" panose="020B0603020102020204" pitchFamily="34" charset="0"/>
              <a:buNone/>
            </a:pPr>
            <a:endParaRPr lang="es-ES" sz="2400" kern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" y="1056594"/>
            <a:ext cx="8918575" cy="510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23" y="1847540"/>
            <a:ext cx="4625603" cy="31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9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" sz="7200" dirty="0"/>
              <a:t/>
            </a:r>
            <a:br>
              <a:rPr lang="es-ES" sz="7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III. </a:t>
            </a:r>
            <a:r>
              <a:rPr lang="es-ES_tradnl" sz="3200" dirty="0" smtClean="0"/>
              <a:t>MARCO CONSTITUCIONAL DE LA INTERVENCIÓN DE TARIFAS</a:t>
            </a:r>
            <a:endParaRPr lang="es-ES_tradnl" sz="7200" noProof="0" dirty="0">
              <a:solidFill>
                <a:srgbClr val="0A34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i="1" dirty="0"/>
              <a:t>(</a:t>
            </a:r>
            <a:r>
              <a:rPr lang="es-ES_tradnl" b="1" i="1" dirty="0"/>
              <a:t>Sentencia C-150 DE 2003)</a:t>
            </a:r>
            <a:endParaRPr lang="es-ES" b="1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dirty="0"/>
              <a:t>un</a:t>
            </a:r>
            <a:r>
              <a:rPr lang="es-ES" b="1" dirty="0">
                <a:solidFill>
                  <a:srgbClr val="EE8512"/>
                </a:solidFill>
              </a:rPr>
              <a:t> Estado social de derecho </a:t>
            </a:r>
            <a:r>
              <a:rPr lang="es-ES" dirty="0"/>
              <a:t>la intervención estatal en el ámbito socio–económico puede obedecer al cumplimiento de diversas funciones generalmente agrupadas en tres grandes categorías: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Una función de </a:t>
            </a:r>
            <a:r>
              <a:rPr lang="es-ES" b="1" u="sng" dirty="0">
                <a:solidFill>
                  <a:srgbClr val="EE8512"/>
                </a:solidFill>
              </a:rPr>
              <a:t>redistribución del ingreso</a:t>
            </a:r>
            <a:r>
              <a:rPr lang="es-ES" b="1" dirty="0">
                <a:solidFill>
                  <a:srgbClr val="EE8512"/>
                </a:solidFill>
              </a:rPr>
              <a:t> </a:t>
            </a:r>
            <a:r>
              <a:rPr lang="es-ES" dirty="0"/>
              <a:t>y de la </a:t>
            </a:r>
            <a:r>
              <a:rPr lang="es-ES" b="1" u="sng" dirty="0">
                <a:solidFill>
                  <a:srgbClr val="EE8512"/>
                </a:solidFill>
              </a:rPr>
              <a:t>propiedad</a:t>
            </a:r>
            <a:r>
              <a:rPr lang="es-ES" dirty="0"/>
              <a:t>, con miras a alcanzar un "orden político, económico y social justo.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s-ES" dirty="0"/>
              <a:t>Una función de </a:t>
            </a:r>
            <a:r>
              <a:rPr lang="es-ES" b="1" u="sng" dirty="0">
                <a:solidFill>
                  <a:srgbClr val="EE8512"/>
                </a:solidFill>
              </a:rPr>
              <a:t>estabilización económica</a:t>
            </a:r>
            <a:r>
              <a:rPr lang="es-ES" b="1" dirty="0">
                <a:solidFill>
                  <a:srgbClr val="EE8512"/>
                </a:solidFill>
              </a:rPr>
              <a:t> </a:t>
            </a:r>
            <a:r>
              <a:rPr lang="es-ES" dirty="0"/>
              <a:t>también consagrada en diversas normas superiores (artículos 334 </a:t>
            </a:r>
            <a:r>
              <a:rPr lang="es-ES" dirty="0" err="1"/>
              <a:t>inc</a:t>
            </a:r>
            <a:r>
              <a:rPr lang="es-ES" dirty="0"/>
              <a:t>, 1°, 339, 347, 371 y 373 de la C.P.)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Una función de </a:t>
            </a:r>
            <a:r>
              <a:rPr lang="es-ES" b="1" u="sng" dirty="0">
                <a:solidFill>
                  <a:srgbClr val="EE8512"/>
                </a:solidFill>
              </a:rPr>
              <a:t>regulación económica y social</a:t>
            </a:r>
            <a:r>
              <a:rPr lang="es-ES" b="1" dirty="0">
                <a:solidFill>
                  <a:srgbClr val="EE8512"/>
                </a:solidFill>
              </a:rPr>
              <a:t> </a:t>
            </a:r>
            <a:r>
              <a:rPr lang="es-ES" dirty="0"/>
              <a:t>de múltiples sectores y actividades específicas según los diversos parámetros trazados en la Constitución (artículos 49 y 150, numeral </a:t>
            </a:r>
            <a:r>
              <a:rPr lang="es-ES" dirty="0" smtClean="0"/>
              <a:t>19).</a:t>
            </a:r>
            <a:endParaRPr lang="es-E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66204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MARCO CONSTITUCIONAL DE LA INTERVENCIÓN DE TARIFAS</a:t>
            </a:r>
            <a:endParaRPr lang="es-ES_tradnl" sz="2000" dirty="0" smtClean="0">
              <a:ea typeface="ＭＳ Ｐゴシック" charset="-128"/>
            </a:endParaRP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FUNCIONES A LAS QUE RESPONDE LA INTERVENCIÓN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30531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"/>
          <p:cNvSpPr txBox="1">
            <a:spLocks/>
          </p:cNvSpPr>
          <p:nvPr/>
        </p:nvSpPr>
        <p:spPr bwMode="auto">
          <a:xfrm>
            <a:off x="366204" y="332656"/>
            <a:ext cx="78406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/>
              <a:t>MARCO CONSTITUCIONAL DE LA INTERVENCIÓN DE TARIFAS</a:t>
            </a:r>
            <a:endParaRPr lang="es-ES_tradnl" sz="2000" dirty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ESTÁNDAR CONSTITUCIONAL</a:t>
            </a: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3200" kern="0" dirty="0" smtClean="0"/>
              <a:t/>
            </a:r>
            <a:br>
              <a:rPr lang="es-ES" sz="3200" kern="0" dirty="0" smtClean="0"/>
            </a:br>
            <a:endParaRPr lang="es-ES" sz="32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88504" y="669180"/>
            <a:ext cx="9001000" cy="62478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es-ES" sz="1600" b="1" u="sng" dirty="0" smtClean="0">
              <a:latin typeface="Trebuchet MS" panose="020B0603020202020204" pitchFamily="34" charset="0"/>
            </a:endParaRPr>
          </a:p>
          <a:p>
            <a:endParaRPr lang="es-ES" sz="1600" b="1" u="sng" dirty="0">
              <a:latin typeface="Trebuchet MS" panose="020B0603020202020204" pitchFamily="34" charset="0"/>
            </a:endParaRPr>
          </a:p>
          <a:p>
            <a:r>
              <a:rPr lang="es-ES" sz="1600" b="1" u="sng" dirty="0" smtClean="0">
                <a:latin typeface="Trebuchet MS" panose="020B0603020202020204" pitchFamily="34" charset="0"/>
              </a:rPr>
              <a:t>Constitución </a:t>
            </a:r>
            <a:r>
              <a:rPr lang="es-ES" sz="1600" b="1" u="sng" dirty="0">
                <a:latin typeface="Trebuchet MS" panose="020B0603020202020204" pitchFamily="34" charset="0"/>
              </a:rPr>
              <a:t>Política de </a:t>
            </a:r>
            <a:r>
              <a:rPr lang="es-ES" sz="1600" b="1" u="sng" dirty="0" smtClean="0">
                <a:latin typeface="Trebuchet MS" panose="020B0603020202020204" pitchFamily="34" charset="0"/>
              </a:rPr>
              <a:t>Colombia, artículo 333</a:t>
            </a:r>
          </a:p>
          <a:p>
            <a:endParaRPr lang="es-ES" sz="1600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Trebuchet MS" panose="020B0603020202020204" pitchFamily="34" charset="0"/>
              </a:rPr>
              <a:t>Regla general: “</a:t>
            </a:r>
            <a:r>
              <a:rPr lang="es-ES" sz="1600" i="1" dirty="0" smtClean="0">
                <a:latin typeface="Trebuchet MS" panose="020B0603020202020204" pitchFamily="34" charset="0"/>
              </a:rPr>
              <a:t>La </a:t>
            </a:r>
            <a:r>
              <a:rPr lang="es-ES" sz="1600" b="1" i="1" dirty="0">
                <a:latin typeface="Trebuchet MS" panose="020B0603020202020204" pitchFamily="34" charset="0"/>
              </a:rPr>
              <a:t>actividad económica</a:t>
            </a:r>
            <a:r>
              <a:rPr lang="es-ES" sz="1600" i="1" dirty="0">
                <a:latin typeface="Trebuchet MS" panose="020B0603020202020204" pitchFamily="34" charset="0"/>
              </a:rPr>
              <a:t> y </a:t>
            </a:r>
            <a:r>
              <a:rPr lang="es-ES" sz="1600" b="1" i="1" dirty="0">
                <a:solidFill>
                  <a:srgbClr val="EE8512"/>
                </a:solidFill>
                <a:latin typeface="Trebuchet MS" panose="020B0603020202020204" pitchFamily="34" charset="0"/>
              </a:rPr>
              <a:t>la iniciativa privada son libres</a:t>
            </a:r>
            <a:r>
              <a:rPr lang="es-ES" sz="1600" dirty="0" smtClean="0">
                <a:latin typeface="Trebuchet MS" panose="020B0603020202020204" pitchFamily="34" charset="0"/>
              </a:rPr>
              <a:t>”</a:t>
            </a:r>
          </a:p>
          <a:p>
            <a:endParaRPr lang="es-ES" sz="1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Trebuchet MS" panose="020B0603020202020204" pitchFamily="34" charset="0"/>
              </a:rPr>
              <a:t>Límite: “</a:t>
            </a:r>
            <a:r>
              <a:rPr lang="es-ES" sz="1600" dirty="0">
                <a:latin typeface="Trebuchet MS" panose="020B0603020202020204" pitchFamily="34" charset="0"/>
              </a:rPr>
              <a:t>dentro de los límites del </a:t>
            </a:r>
            <a:r>
              <a:rPr lang="es-ES" sz="1600" b="1" dirty="0">
                <a:solidFill>
                  <a:srgbClr val="EE8512"/>
                </a:solidFill>
                <a:latin typeface="Trebuchet MS" panose="020B0603020202020204" pitchFamily="34" charset="0"/>
              </a:rPr>
              <a:t>bien común</a:t>
            </a:r>
            <a:r>
              <a:rPr lang="es-ES" sz="1600" dirty="0" smtClean="0">
                <a:latin typeface="Trebuchet MS" panose="020B0603020202020204" pitchFamily="34" charset="0"/>
              </a:rPr>
              <a:t>”</a:t>
            </a:r>
          </a:p>
          <a:p>
            <a:endParaRPr lang="es-ES" sz="1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latin typeface="Trebuchet MS" panose="020B0603020202020204" pitchFamily="34" charset="0"/>
              </a:rPr>
              <a:t>Para </a:t>
            </a:r>
            <a:r>
              <a:rPr lang="es-ES" sz="1600" dirty="0" smtClean="0">
                <a:latin typeface="Trebuchet MS" panose="020B0603020202020204" pitchFamily="34" charset="0"/>
              </a:rPr>
              <a:t>el ejercicio de las libertades económicas “</a:t>
            </a:r>
            <a:r>
              <a:rPr lang="es-ES" sz="1600" b="1" i="1" dirty="0" smtClean="0">
                <a:latin typeface="Trebuchet MS" panose="020B0603020202020204" pitchFamily="34" charset="0"/>
              </a:rPr>
              <a:t>nadie </a:t>
            </a:r>
            <a:r>
              <a:rPr lang="es-ES" sz="1600" i="1" dirty="0">
                <a:latin typeface="Trebuchet MS" panose="020B0603020202020204" pitchFamily="34" charset="0"/>
              </a:rPr>
              <a:t>podrá </a:t>
            </a:r>
            <a:r>
              <a:rPr lang="es-ES" sz="1600" b="1" i="1" dirty="0">
                <a:latin typeface="Trebuchet MS" panose="020B0603020202020204" pitchFamily="34" charset="0"/>
              </a:rPr>
              <a:t>exigir permisos previos ni requisitos</a:t>
            </a:r>
            <a:r>
              <a:rPr lang="es-ES" sz="1600" i="1" dirty="0">
                <a:latin typeface="Trebuchet MS" panose="020B0603020202020204" pitchFamily="34" charset="0"/>
              </a:rPr>
              <a:t>, </a:t>
            </a:r>
            <a:r>
              <a:rPr lang="es-ES" sz="1600" b="1" i="1" dirty="0">
                <a:latin typeface="Trebuchet MS" panose="020B0603020202020204" pitchFamily="34" charset="0"/>
              </a:rPr>
              <a:t>sin autorización de la ley</a:t>
            </a:r>
            <a:r>
              <a:rPr lang="es-ES" sz="1600" i="1" dirty="0" smtClean="0">
                <a:latin typeface="Trebuchet MS" panose="020B0603020202020204" pitchFamily="34" charset="0"/>
              </a:rPr>
              <a:t>.</a:t>
            </a:r>
            <a:r>
              <a:rPr lang="es-ES" sz="1600" dirty="0" smtClean="0">
                <a:latin typeface="Trebuchet MS" panose="020B0603020202020204" pitchFamily="34" charset="0"/>
              </a:rPr>
              <a:t>”.</a:t>
            </a:r>
          </a:p>
          <a:p>
            <a:endParaRPr lang="es-ES" sz="1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latin typeface="Trebuchet MS" panose="020B0603020202020204" pitchFamily="34" charset="0"/>
              </a:rPr>
              <a:t>La </a:t>
            </a:r>
            <a:r>
              <a:rPr lang="es-ES" sz="1600" b="1" dirty="0">
                <a:solidFill>
                  <a:srgbClr val="EE8512"/>
                </a:solidFill>
                <a:latin typeface="Trebuchet MS" panose="020B0603020202020204" pitchFamily="34" charset="0"/>
              </a:rPr>
              <a:t>libre competencia </a:t>
            </a:r>
            <a:r>
              <a:rPr lang="es-ES" sz="1600" dirty="0">
                <a:latin typeface="Trebuchet MS" panose="020B0603020202020204" pitchFamily="34" charset="0"/>
              </a:rPr>
              <a:t>económica es un </a:t>
            </a:r>
            <a:r>
              <a:rPr lang="es-ES" sz="1600" b="1" dirty="0">
                <a:latin typeface="Trebuchet MS" panose="020B0603020202020204" pitchFamily="34" charset="0"/>
              </a:rPr>
              <a:t>derecho de todos </a:t>
            </a:r>
            <a:r>
              <a:rPr lang="es-ES" sz="1600" dirty="0">
                <a:latin typeface="Trebuchet MS" panose="020B0603020202020204" pitchFamily="34" charset="0"/>
              </a:rPr>
              <a:t>que </a:t>
            </a:r>
            <a:r>
              <a:rPr lang="es-ES" sz="1600" b="1" dirty="0">
                <a:solidFill>
                  <a:srgbClr val="EE8512"/>
                </a:solidFill>
                <a:latin typeface="Trebuchet MS" panose="020B0603020202020204" pitchFamily="34" charset="0"/>
              </a:rPr>
              <a:t>supone </a:t>
            </a:r>
            <a:r>
              <a:rPr lang="es-ES" sz="1600" b="1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responsabilidades.</a:t>
            </a:r>
          </a:p>
          <a:p>
            <a:endParaRPr lang="es-ES" sz="1600" b="1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Trebuchet MS" panose="020B0603020202020204" pitchFamily="34" charset="0"/>
              </a:rPr>
              <a:t>El Estado impedirá que se obstruyan las libertades económicas y </a:t>
            </a:r>
            <a:r>
              <a:rPr lang="es-ES" sz="1600" b="1" dirty="0" smtClean="0">
                <a:latin typeface="Trebuchet MS" panose="020B0603020202020204" pitchFamily="34" charset="0"/>
              </a:rPr>
              <a:t>evitará y controlará </a:t>
            </a:r>
            <a:r>
              <a:rPr lang="es-ES" sz="1600" dirty="0" smtClean="0">
                <a:latin typeface="Trebuchet MS" panose="020B0603020202020204" pitchFamily="34" charset="0"/>
              </a:rPr>
              <a:t>cualquier abuso de la posición de dominio.</a:t>
            </a:r>
          </a:p>
          <a:p>
            <a:endParaRPr lang="es-ES" sz="1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latin typeface="Trebuchet MS" panose="020B0603020202020204" pitchFamily="34" charset="0"/>
              </a:rPr>
              <a:t>La Ley delimitará el alcance de la libertad económica, </a:t>
            </a:r>
            <a:r>
              <a:rPr lang="es-ES" sz="1600" dirty="0" smtClean="0">
                <a:latin typeface="Trebuchet MS" panose="020B0603020202020204" pitchFamily="34" charset="0"/>
              </a:rPr>
              <a:t>cuando así lo exijan </a:t>
            </a:r>
            <a:r>
              <a:rPr lang="es-ES" sz="1600" b="1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el interés social, el ambiente y el patrimonio cultural. </a:t>
            </a:r>
          </a:p>
          <a:p>
            <a:endParaRPr lang="es-ES" sz="1600" b="1" dirty="0">
              <a:latin typeface="Trebuchet MS" panose="020B0603020202020204" pitchFamily="34" charset="0"/>
            </a:endParaRPr>
          </a:p>
          <a:p>
            <a:r>
              <a:rPr lang="es-ES" sz="1600" b="1" u="sng" dirty="0">
                <a:latin typeface="Trebuchet MS" panose="020B0603020202020204" pitchFamily="34" charset="0"/>
              </a:rPr>
              <a:t>Constitución Política de Colombia, artículo </a:t>
            </a:r>
            <a:r>
              <a:rPr lang="es-ES" sz="1600" b="1" u="sng" dirty="0" smtClean="0">
                <a:latin typeface="Trebuchet MS" panose="020B0603020202020204" pitchFamily="34" charset="0"/>
              </a:rPr>
              <a:t>334</a:t>
            </a:r>
          </a:p>
          <a:p>
            <a:endParaRPr lang="es-ES" sz="1600" u="sng" dirty="0"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Trebuchet MS" panose="020B0603020202020204" pitchFamily="34" charset="0"/>
              </a:rPr>
              <a:t>El Estado es el </a:t>
            </a:r>
            <a:r>
              <a:rPr lang="es-ES" sz="1600" b="1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director general de la economía </a:t>
            </a:r>
            <a:r>
              <a:rPr lang="es-ES" sz="1600" dirty="0" smtClean="0">
                <a:latin typeface="Trebuchet MS" panose="020B0603020202020204" pitchFamily="34" charset="0"/>
              </a:rPr>
              <a:t>e intervendrá en ésta </a:t>
            </a:r>
            <a:r>
              <a:rPr lang="es-ES" sz="1600" b="1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solo por ministerio de la Ley.</a:t>
            </a:r>
            <a:endParaRPr lang="es-ES" sz="1600" b="1" dirty="0">
              <a:solidFill>
                <a:srgbClr val="EE8512"/>
              </a:solidFill>
              <a:latin typeface="Trebuchet MS" panose="020B0603020202020204" pitchFamily="34" charset="0"/>
            </a:endParaRPr>
          </a:p>
          <a:p>
            <a:endParaRPr lang="es-ES" sz="1600" dirty="0">
              <a:latin typeface="Trebuchet MS" panose="020B0603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1600" b="1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8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/>
              <a:t>MARCO CONSTITUCIONAL DE LA INTERVENCIÓN DE TARIFAS</a:t>
            </a:r>
            <a:endParaRPr lang="es-ES_tradnl" sz="2000" dirty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ESTÁNDAR JURISPRUDENCIAL</a:t>
            </a:r>
            <a:r>
              <a:rPr lang="es-ES_tradnl" sz="2000" b="0" kern="0" dirty="0" smtClean="0"/>
              <a:t/>
            </a:r>
            <a:br>
              <a:rPr lang="es-ES_tradnl" sz="2000" b="0" kern="0" dirty="0" smtClean="0"/>
            </a:br>
            <a:r>
              <a:rPr lang="es-ES_tradnl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_tradnl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3200" kern="0" dirty="0" smtClean="0"/>
              <a:t/>
            </a:r>
            <a:br>
              <a:rPr lang="es-ES" sz="3200" kern="0" dirty="0" smtClean="0"/>
            </a:br>
            <a:endParaRPr lang="es-ES" sz="32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46026" y="1660157"/>
            <a:ext cx="8627454" cy="418576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900" dirty="0" smtClean="0">
                <a:latin typeface="Trebuchet MS" panose="020B0603020202020204" pitchFamily="34" charset="0"/>
              </a:rPr>
              <a:t>La intervención debe darse necesariamente, </a:t>
            </a:r>
            <a:r>
              <a:rPr lang="es-ES_tradnl" sz="1900" dirty="0">
                <a:latin typeface="Trebuchet MS" panose="020B0603020202020204" pitchFamily="34" charset="0"/>
              </a:rPr>
              <a:t>por </a:t>
            </a:r>
            <a:r>
              <a:rPr lang="es-ES_tradnl" sz="1900" b="1" dirty="0">
                <a:solidFill>
                  <a:srgbClr val="EE8512"/>
                </a:solidFill>
                <a:latin typeface="Trebuchet MS" panose="020B0603020202020204" pitchFamily="34" charset="0"/>
              </a:rPr>
              <a:t>ministerio de la </a:t>
            </a:r>
            <a:r>
              <a:rPr lang="es-ES_tradnl" sz="1900" b="1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ley (Reserva de Ley)</a:t>
            </a:r>
            <a:r>
              <a:rPr lang="es-ES_tradnl" sz="1900" dirty="0" smtClean="0">
                <a:latin typeface="Trebuchet MS" panose="020B0603020202020204" pitchFamily="34" charset="0"/>
              </a:rPr>
              <a:t> </a:t>
            </a:r>
            <a:r>
              <a:rPr lang="es-ES_tradnl" sz="1900" dirty="0">
                <a:latin typeface="Trebuchet MS" panose="020B0603020202020204" pitchFamily="34" charset="0"/>
              </a:rPr>
              <a:t>(C-228/10)</a:t>
            </a:r>
            <a:endParaRPr lang="es-ES" sz="19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9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900" dirty="0" smtClean="0">
                <a:latin typeface="Trebuchet MS" panose="020B0603020202020204" pitchFamily="34" charset="0"/>
              </a:rPr>
              <a:t>No </a:t>
            </a:r>
            <a:r>
              <a:rPr lang="es-ES_tradnl" sz="1900" dirty="0">
                <a:latin typeface="Trebuchet MS" panose="020B0603020202020204" pitchFamily="34" charset="0"/>
              </a:rPr>
              <a:t>puede afectar el </a:t>
            </a:r>
            <a:r>
              <a:rPr lang="es-ES_tradnl" sz="1900" b="1" dirty="0">
                <a:solidFill>
                  <a:srgbClr val="EE8512"/>
                </a:solidFill>
                <a:latin typeface="Trebuchet MS" panose="020B0603020202020204" pitchFamily="34" charset="0"/>
              </a:rPr>
              <a:t>núcleo esencial</a:t>
            </a:r>
            <a:r>
              <a:rPr lang="es-ES_tradnl" sz="1900" dirty="0">
                <a:solidFill>
                  <a:srgbClr val="EE8512"/>
                </a:solidFill>
                <a:latin typeface="Trebuchet MS" panose="020B0603020202020204" pitchFamily="34" charset="0"/>
              </a:rPr>
              <a:t> </a:t>
            </a:r>
            <a:r>
              <a:rPr lang="es-ES_tradnl" sz="1900" dirty="0">
                <a:latin typeface="Trebuchet MS" panose="020B0603020202020204" pitchFamily="34" charset="0"/>
              </a:rPr>
              <a:t>de la libertad de empresa (C-228/10</a:t>
            </a:r>
            <a:r>
              <a:rPr lang="es-ES_tradnl" sz="1900" dirty="0" smtClean="0">
                <a:latin typeface="Trebuchet MS" panose="020B0603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ES" sz="19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900" dirty="0" smtClean="0">
                <a:latin typeface="Trebuchet MS" panose="020B0603020202020204" pitchFamily="34" charset="0"/>
              </a:rPr>
              <a:t>Debe </a:t>
            </a:r>
            <a:r>
              <a:rPr lang="es-ES_tradnl" sz="1900" dirty="0">
                <a:latin typeface="Trebuchet MS" panose="020B0603020202020204" pitchFamily="34" charset="0"/>
              </a:rPr>
              <a:t>obedecer a </a:t>
            </a:r>
            <a:r>
              <a:rPr lang="es-ES_tradnl" sz="1900" b="1" dirty="0">
                <a:solidFill>
                  <a:srgbClr val="EE8512"/>
                </a:solidFill>
                <a:latin typeface="Trebuchet MS" panose="020B0603020202020204" pitchFamily="34" charset="0"/>
              </a:rPr>
              <a:t>motivos adecuados y suficientes</a:t>
            </a:r>
            <a:r>
              <a:rPr lang="es-ES_tradnl" sz="1900" dirty="0">
                <a:solidFill>
                  <a:srgbClr val="EE8512"/>
                </a:solidFill>
                <a:latin typeface="Trebuchet MS" panose="020B0603020202020204" pitchFamily="34" charset="0"/>
              </a:rPr>
              <a:t> </a:t>
            </a:r>
            <a:r>
              <a:rPr lang="es-ES_tradnl" sz="1900" dirty="0">
                <a:latin typeface="Trebuchet MS" panose="020B0603020202020204" pitchFamily="34" charset="0"/>
              </a:rPr>
              <a:t>(C-228/10)</a:t>
            </a:r>
            <a:endParaRPr lang="es-ES" sz="1900" dirty="0">
              <a:latin typeface="Trebuchet MS" panose="020B0603020202020204" pitchFamily="34" charset="0"/>
            </a:endParaRPr>
          </a:p>
          <a:p>
            <a:endParaRPr lang="es-ES" sz="19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900" dirty="0" smtClean="0">
                <a:latin typeface="Trebuchet MS" panose="020B0603020202020204" pitchFamily="34" charset="0"/>
              </a:rPr>
              <a:t>El </a:t>
            </a:r>
            <a:r>
              <a:rPr lang="es-ES_tradnl" sz="1900" b="1" dirty="0">
                <a:solidFill>
                  <a:srgbClr val="EE8512"/>
                </a:solidFill>
                <a:latin typeface="Trebuchet MS" panose="020B0603020202020204" pitchFamily="34" charset="0"/>
              </a:rPr>
              <a:t>interés público</a:t>
            </a:r>
            <a:r>
              <a:rPr lang="es-ES_tradnl" sz="1900" dirty="0">
                <a:solidFill>
                  <a:srgbClr val="EE8512"/>
                </a:solidFill>
                <a:latin typeface="Trebuchet MS" panose="020B0603020202020204" pitchFamily="34" charset="0"/>
              </a:rPr>
              <a:t> </a:t>
            </a:r>
            <a:r>
              <a:rPr lang="es-ES_tradnl" sz="1900" dirty="0">
                <a:latin typeface="Trebuchet MS" panose="020B0603020202020204" pitchFamily="34" charset="0"/>
              </a:rPr>
              <a:t>faculta a intervenir más </a:t>
            </a:r>
            <a:r>
              <a:rPr lang="es-ES_tradnl" sz="1900" dirty="0" smtClean="0">
                <a:latin typeface="Trebuchet MS" panose="020B0603020202020204" pitchFamily="34" charset="0"/>
              </a:rPr>
              <a:t>ampliamente (C-815/201))</a:t>
            </a:r>
          </a:p>
          <a:p>
            <a:endParaRPr lang="es-ES_tradnl" sz="1900" dirty="0" smtClean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900" dirty="0" smtClean="0">
                <a:latin typeface="Trebuchet MS" panose="020B0603020202020204" pitchFamily="34" charset="0"/>
              </a:rPr>
              <a:t>Debe </a:t>
            </a:r>
            <a:r>
              <a:rPr lang="es-ES_tradnl" sz="1900" dirty="0">
                <a:latin typeface="Trebuchet MS" panose="020B0603020202020204" pitchFamily="34" charset="0"/>
              </a:rPr>
              <a:t>obedecer al principio de </a:t>
            </a:r>
            <a:r>
              <a:rPr lang="es-ES_tradnl" sz="1900" b="1" dirty="0">
                <a:solidFill>
                  <a:srgbClr val="EE8512"/>
                </a:solidFill>
                <a:latin typeface="Trebuchet MS" panose="020B0603020202020204" pitchFamily="34" charset="0"/>
              </a:rPr>
              <a:t>solidaridad</a:t>
            </a:r>
            <a:r>
              <a:rPr lang="es-ES_tradnl" sz="1900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.</a:t>
            </a:r>
            <a:r>
              <a:rPr lang="es-ES_tradnl" sz="1900" dirty="0">
                <a:latin typeface="Trebuchet MS" panose="020B0603020202020204" pitchFamily="34" charset="0"/>
              </a:rPr>
              <a:t> (C-228/10</a:t>
            </a:r>
            <a:r>
              <a:rPr lang="es-ES_tradnl" sz="1900" dirty="0" smtClean="0">
                <a:latin typeface="Trebuchet MS" panose="020B0603020202020204" pitchFamily="34" charset="0"/>
              </a:rPr>
              <a:t>)</a:t>
            </a:r>
          </a:p>
          <a:p>
            <a:endParaRPr lang="es-ES" sz="19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900" dirty="0" smtClean="0">
                <a:latin typeface="Trebuchet MS" panose="020B0603020202020204" pitchFamily="34" charset="0"/>
              </a:rPr>
              <a:t>Debe </a:t>
            </a:r>
            <a:r>
              <a:rPr lang="es-ES_tradnl" sz="1900" dirty="0">
                <a:latin typeface="Trebuchet MS" panose="020B0603020202020204" pitchFamily="34" charset="0"/>
              </a:rPr>
              <a:t>responder a criterios de </a:t>
            </a:r>
            <a:r>
              <a:rPr lang="es-ES_tradnl" sz="1900" b="1" dirty="0">
                <a:solidFill>
                  <a:srgbClr val="EE8512"/>
                </a:solidFill>
                <a:latin typeface="Trebuchet MS" panose="020B0603020202020204" pitchFamily="34" charset="0"/>
              </a:rPr>
              <a:t>razonabilidad y proporcionalidad</a:t>
            </a:r>
            <a:r>
              <a:rPr lang="es-ES_tradnl" sz="1900" b="1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.</a:t>
            </a:r>
            <a:r>
              <a:rPr lang="es-ES_tradnl" sz="1900" dirty="0">
                <a:solidFill>
                  <a:srgbClr val="EE8512"/>
                </a:solidFill>
                <a:latin typeface="Trebuchet MS" panose="020B0603020202020204" pitchFamily="34" charset="0"/>
              </a:rPr>
              <a:t> </a:t>
            </a:r>
            <a:r>
              <a:rPr lang="es-ES_tradnl" sz="1900" dirty="0">
                <a:latin typeface="Trebuchet MS" panose="020B0603020202020204" pitchFamily="34" charset="0"/>
              </a:rPr>
              <a:t>(C-228/10)</a:t>
            </a:r>
            <a:endParaRPr lang="es-ES" sz="1900" dirty="0">
              <a:latin typeface="Trebuchet MS" panose="020B0603020202020204" pitchFamily="34" charset="0"/>
            </a:endParaRPr>
          </a:p>
          <a:p>
            <a:endParaRPr lang="es-ES" sz="19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/>
              <a:t>MARCO CONSTITUCIONAL DE LA INTERVENCIÓN DE TARIFAS</a:t>
            </a:r>
            <a:endParaRPr lang="es-ES_tradnl" sz="2000" dirty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ESTÁNDAR JURISPRUDENCIAL</a:t>
            </a:r>
            <a:r>
              <a:rPr lang="es-ES_tradnl" sz="2000" b="0" kern="0" dirty="0" smtClean="0"/>
              <a:t/>
            </a:r>
            <a:br>
              <a:rPr lang="es-ES_tradnl" sz="2000" b="0" kern="0" dirty="0" smtClean="0"/>
            </a:br>
            <a:r>
              <a:rPr lang="es-ES_tradnl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_tradnl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3200" kern="0" dirty="0" smtClean="0"/>
              <a:t/>
            </a:r>
            <a:br>
              <a:rPr lang="es-ES" sz="3200" kern="0" dirty="0" smtClean="0"/>
            </a:br>
            <a:endParaRPr lang="es-ES" sz="32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46026" y="936879"/>
            <a:ext cx="8627454" cy="56323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es-ES" sz="1800" dirty="0">
              <a:latin typeface="Trebuchet MS" panose="020B0603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800" b="1" dirty="0">
                <a:latin typeface="Trebuchet MS" panose="020B0603020202020204" pitchFamily="34" charset="0"/>
              </a:rPr>
              <a:t>Consistencia</a:t>
            </a:r>
            <a:r>
              <a:rPr lang="es-ES" sz="1800" dirty="0">
                <a:latin typeface="Trebuchet MS" panose="020B0603020202020204" pitchFamily="34" charset="0"/>
              </a:rPr>
              <a:t>: si la restricción impuesta es potencialmente </a:t>
            </a:r>
            <a:r>
              <a:rPr lang="es-ES" sz="1800" dirty="0">
                <a:solidFill>
                  <a:srgbClr val="EE8512"/>
                </a:solidFill>
                <a:latin typeface="Trebuchet MS" panose="020B0603020202020204" pitchFamily="34" charset="0"/>
              </a:rPr>
              <a:t>adecuada para conseguir el </a:t>
            </a:r>
            <a:r>
              <a:rPr lang="es-ES" sz="1800" b="1" dirty="0">
                <a:solidFill>
                  <a:srgbClr val="EE8512"/>
                </a:solidFill>
                <a:latin typeface="Trebuchet MS" panose="020B0603020202020204" pitchFamily="34" charset="0"/>
              </a:rPr>
              <a:t>fin propuesto</a:t>
            </a:r>
            <a:r>
              <a:rPr lang="es-ES" sz="1800" dirty="0">
                <a:solidFill>
                  <a:srgbClr val="EE8512"/>
                </a:solidFill>
                <a:latin typeface="Trebuchet MS" panose="020B0603020202020204" pitchFamily="34" charset="0"/>
              </a:rPr>
              <a:t>.</a:t>
            </a:r>
            <a:r>
              <a:rPr lang="es-ES" sz="1800" dirty="0">
                <a:latin typeface="Trebuchet MS" panose="020B0603020202020204" pitchFamily="34" charset="0"/>
              </a:rPr>
              <a:t> (C-830/10)</a:t>
            </a:r>
          </a:p>
          <a:p>
            <a:endParaRPr lang="es-ES" sz="18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Trebuchet MS" panose="020B0603020202020204" pitchFamily="34" charset="0"/>
              </a:rPr>
              <a:t>Debe evaluarse si </a:t>
            </a:r>
            <a:r>
              <a:rPr lang="es-ES" sz="1800" dirty="0">
                <a:latin typeface="Trebuchet MS" panose="020B0603020202020204" pitchFamily="34" charset="0"/>
              </a:rPr>
              <a:t>hay </a:t>
            </a:r>
            <a:r>
              <a:rPr lang="es-ES" sz="1800" b="1" dirty="0">
                <a:solidFill>
                  <a:srgbClr val="EE8512"/>
                </a:solidFill>
                <a:latin typeface="Trebuchet MS" panose="020B0603020202020204" pitchFamily="34" charset="0"/>
              </a:rPr>
              <a:t>proporcionalidad en </a:t>
            </a:r>
            <a:r>
              <a:rPr lang="es-ES" sz="1800" b="1" dirty="0" smtClean="0">
                <a:solidFill>
                  <a:srgbClr val="EE8512"/>
                </a:solidFill>
                <a:latin typeface="Trebuchet MS" panose="020B0603020202020204" pitchFamily="34" charset="0"/>
              </a:rPr>
              <a:t>la relación fin buscado / adecuación </a:t>
            </a:r>
            <a:r>
              <a:rPr lang="es-ES" sz="1800" dirty="0" smtClean="0">
                <a:latin typeface="Trebuchet MS" panose="020B0603020202020204" pitchFamily="34" charset="0"/>
              </a:rPr>
              <a:t>de la medida, </a:t>
            </a:r>
            <a:r>
              <a:rPr lang="es-ES" sz="1800" dirty="0">
                <a:latin typeface="Trebuchet MS" panose="020B0603020202020204" pitchFamily="34" charset="0"/>
              </a:rPr>
              <a:t>esto es que la restricción no sea manifiestamente innecesaria o claramente desproporcionada. </a:t>
            </a:r>
            <a:r>
              <a:rPr lang="es-ES" sz="1800" dirty="0" smtClean="0">
                <a:latin typeface="Trebuchet MS" panose="020B0603020202020204" pitchFamily="34" charset="0"/>
              </a:rPr>
              <a:t>(C-365/12)</a:t>
            </a:r>
            <a:endParaRPr lang="es-ES" sz="1800" dirty="0">
              <a:latin typeface="Trebuchet MS" panose="020B0603020202020204" pitchFamily="34" charset="0"/>
            </a:endParaRPr>
          </a:p>
          <a:p>
            <a:endParaRPr lang="es-ES" sz="18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800" dirty="0" smtClean="0">
                <a:latin typeface="Trebuchet MS" panose="020B0603020202020204" pitchFamily="34" charset="0"/>
              </a:rPr>
              <a:t>“(…) </a:t>
            </a:r>
            <a:r>
              <a:rPr lang="es-ES_tradnl" sz="1800" i="1" dirty="0" smtClean="0">
                <a:latin typeface="Trebuchet MS" panose="020B0603020202020204" pitchFamily="34" charset="0"/>
              </a:rPr>
              <a:t>hay </a:t>
            </a:r>
            <a:r>
              <a:rPr lang="es-ES_tradnl" sz="1800" i="1" dirty="0">
                <a:latin typeface="Trebuchet MS" panose="020B0603020202020204" pitchFamily="34" charset="0"/>
              </a:rPr>
              <a:t>una </a:t>
            </a:r>
            <a:r>
              <a:rPr lang="es-ES_tradnl" sz="1800" b="1" i="1" dirty="0">
                <a:solidFill>
                  <a:srgbClr val="EE8512"/>
                </a:solidFill>
                <a:latin typeface="Trebuchet MS" panose="020B0603020202020204" pitchFamily="34" charset="0"/>
              </a:rPr>
              <a:t>cláusula general a favor del Estado</a:t>
            </a:r>
            <a:r>
              <a:rPr lang="es-ES_tradnl" sz="1800" b="1" i="1" dirty="0">
                <a:latin typeface="Trebuchet MS" panose="020B0603020202020204" pitchFamily="34" charset="0"/>
              </a:rPr>
              <a:t>,</a:t>
            </a:r>
            <a:r>
              <a:rPr lang="es-ES_tradnl" sz="1800" i="1" dirty="0">
                <a:latin typeface="Trebuchet MS" panose="020B0603020202020204" pitchFamily="34" charset="0"/>
              </a:rPr>
              <a:t> que le permite intervenir en la Economía con el fin de proteger los bienes y valores constitucionales que se concretizan en las operaciones de intercambio de bienes y servicios”.</a:t>
            </a:r>
            <a:r>
              <a:rPr lang="es-ES_tradnl" sz="1800" dirty="0">
                <a:latin typeface="Trebuchet MS" panose="020B0603020202020204" pitchFamily="34" charset="0"/>
              </a:rPr>
              <a:t> (C-228/10</a:t>
            </a:r>
            <a:r>
              <a:rPr lang="es-ES_tradnl" sz="1800" dirty="0" smtClean="0">
                <a:latin typeface="Trebuchet MS" panose="020B0603020202020204" pitchFamily="34" charset="0"/>
              </a:rPr>
              <a:t>)</a:t>
            </a:r>
            <a:endParaRPr lang="es-ES" sz="1800" dirty="0">
              <a:latin typeface="Trebuchet MS" panose="020B0603020202020204" pitchFamily="34" charset="0"/>
            </a:endParaRPr>
          </a:p>
          <a:p>
            <a:endParaRPr lang="es-ES" sz="18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800" i="1" dirty="0" smtClean="0">
                <a:latin typeface="Trebuchet MS" panose="020B0603020202020204" pitchFamily="34" charset="0"/>
              </a:rPr>
              <a:t>Las </a:t>
            </a:r>
            <a:r>
              <a:rPr lang="es-ES_tradnl" sz="1800" i="1" dirty="0">
                <a:latin typeface="Trebuchet MS" panose="020B0603020202020204" pitchFamily="34" charset="0"/>
              </a:rPr>
              <a:t>libertades económicas </a:t>
            </a:r>
            <a:r>
              <a:rPr lang="es-ES_tradnl" sz="1800" b="1" i="1" dirty="0">
                <a:solidFill>
                  <a:srgbClr val="EE8512"/>
                </a:solidFill>
                <a:latin typeface="Trebuchet MS" panose="020B0603020202020204" pitchFamily="34" charset="0"/>
              </a:rPr>
              <a:t>no son derechos fundamentales</a:t>
            </a:r>
            <a:r>
              <a:rPr lang="es-ES_tradnl" sz="1800" i="1" dirty="0">
                <a:solidFill>
                  <a:srgbClr val="EE8512"/>
                </a:solidFill>
                <a:latin typeface="Trebuchet MS" panose="020B0603020202020204" pitchFamily="34" charset="0"/>
              </a:rPr>
              <a:t> </a:t>
            </a:r>
            <a:r>
              <a:rPr lang="es-ES_tradnl" sz="1800" i="1" dirty="0">
                <a:latin typeface="Trebuchet MS" panose="020B0603020202020204" pitchFamily="34" charset="0"/>
              </a:rPr>
              <a:t>per se y </a:t>
            </a:r>
            <a:r>
              <a:rPr lang="es-ES_tradnl" sz="1800" i="1" u="sng" dirty="0">
                <a:latin typeface="Trebuchet MS" panose="020B0603020202020204" pitchFamily="34" charset="0"/>
              </a:rPr>
              <a:t>pueden ser limitados ampliamente por el legislador</a:t>
            </a:r>
            <a:r>
              <a:rPr lang="es-ES_tradnl" sz="1800" i="1" dirty="0">
                <a:latin typeface="Trebuchet MS" panose="020B0603020202020204" pitchFamily="34" charset="0"/>
              </a:rPr>
              <a:t>, pero  no es posible restringirlas arbitrariamente cuando se encuentren en conexidad con un derecho fundamental. (</a:t>
            </a:r>
            <a:r>
              <a:rPr lang="es-ES_tradnl" sz="1800" i="1" dirty="0" smtClean="0">
                <a:latin typeface="Trebuchet MS" panose="020B0603020202020204" pitchFamily="34" charset="0"/>
              </a:rPr>
              <a:t>SU-157/99)</a:t>
            </a:r>
            <a:endParaRPr lang="es-ES" sz="1800" dirty="0">
              <a:latin typeface="Trebuchet MS" panose="020B0603020202020204" pitchFamily="34" charset="0"/>
            </a:endParaRPr>
          </a:p>
          <a:p>
            <a:endParaRPr lang="es-ES" sz="1800" dirty="0">
              <a:latin typeface="Trebuchet MS" panose="020B0603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_tradnl" sz="1800" dirty="0" smtClean="0">
                <a:latin typeface="Trebuchet MS" panose="020B0603020202020204" pitchFamily="34" charset="0"/>
              </a:rPr>
              <a:t>Hay </a:t>
            </a:r>
            <a:r>
              <a:rPr lang="es-ES_tradnl" sz="1800" dirty="0">
                <a:latin typeface="Trebuchet MS" panose="020B0603020202020204" pitchFamily="34" charset="0"/>
              </a:rPr>
              <a:t>amplia libertad en la </a:t>
            </a:r>
            <a:r>
              <a:rPr lang="es-ES_tradnl" sz="1800" b="1" dirty="0">
                <a:solidFill>
                  <a:srgbClr val="EE8512"/>
                </a:solidFill>
                <a:latin typeface="Trebuchet MS" panose="020B0603020202020204" pitchFamily="34" charset="0"/>
              </a:rPr>
              <a:t>configuración legislativa</a:t>
            </a:r>
            <a:r>
              <a:rPr lang="es-ES_tradnl" sz="1800" dirty="0">
                <a:solidFill>
                  <a:srgbClr val="EE8512"/>
                </a:solidFill>
                <a:latin typeface="Trebuchet MS" panose="020B0603020202020204" pitchFamily="34" charset="0"/>
              </a:rPr>
              <a:t>, </a:t>
            </a:r>
            <a:r>
              <a:rPr lang="es-ES_tradnl" sz="1800" dirty="0">
                <a:latin typeface="Trebuchet MS" panose="020B0603020202020204" pitchFamily="34" charset="0"/>
              </a:rPr>
              <a:t>pero no es absoluta. </a:t>
            </a:r>
            <a:r>
              <a:rPr lang="es-ES_tradnl" sz="1800" dirty="0" smtClean="0">
                <a:latin typeface="Trebuchet MS" panose="020B0603020202020204" pitchFamily="34" charset="0"/>
              </a:rPr>
              <a:t>(C-615/12)</a:t>
            </a:r>
            <a:endParaRPr lang="es-ES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2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/>
              <a:t>MARCO CONSTITUCIONAL DE LA INTERVENCIÓN DE TARIFAS</a:t>
            </a:r>
            <a:endParaRPr lang="es-ES_tradnl" sz="2000" dirty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ESTÁNDAR JURISPRUDENCIAL – SECTOR FINANCIERO</a:t>
            </a:r>
            <a:r>
              <a:rPr lang="es-ES_tradnl" sz="2000" b="0" kern="0" dirty="0" smtClean="0"/>
              <a:t/>
            </a:r>
            <a:br>
              <a:rPr lang="es-ES_tradnl" sz="2000" b="0" kern="0" dirty="0" smtClean="0"/>
            </a:br>
            <a:r>
              <a:rPr lang="es-ES_tradnl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_tradnl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  <a:t/>
            </a:r>
            <a:br>
              <a:rPr lang="es-ES" sz="2800" kern="1200" dirty="0" smtClean="0">
                <a:solidFill>
                  <a:srgbClr val="DF6E11"/>
                </a:solidFill>
                <a:ea typeface="ＭＳ Ｐゴシック" charset="-128"/>
                <a:cs typeface="+mn-cs"/>
              </a:rPr>
            </a:br>
            <a:r>
              <a:rPr lang="es-ES" sz="3200" kern="0" dirty="0" smtClean="0"/>
              <a:t/>
            </a:r>
            <a:br>
              <a:rPr lang="es-ES" sz="3200" kern="0" dirty="0" smtClean="0"/>
            </a:br>
            <a:endParaRPr lang="es-ES" sz="32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88504" y="1131420"/>
            <a:ext cx="8907276" cy="44935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es-ES" sz="22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200" dirty="0" smtClean="0">
                <a:latin typeface="Trebuchet MS" panose="020B0603020202020204" pitchFamily="34" charset="0"/>
              </a:rPr>
              <a:t>“(…) </a:t>
            </a:r>
            <a:r>
              <a:rPr lang="es-ES_tradnl" sz="2200" i="1" dirty="0" smtClean="0">
                <a:latin typeface="Trebuchet MS" panose="020B0603020202020204" pitchFamily="34" charset="0"/>
              </a:rPr>
              <a:t>el </a:t>
            </a:r>
            <a:r>
              <a:rPr lang="es-ES_tradnl" sz="2200" i="1" dirty="0">
                <a:latin typeface="Trebuchet MS" panose="020B0603020202020204" pitchFamily="34" charset="0"/>
              </a:rPr>
              <a:t>legislador goza de una </a:t>
            </a:r>
            <a:r>
              <a:rPr lang="es-ES_tradnl" sz="2200" b="1" u="sng" dirty="0">
                <a:solidFill>
                  <a:srgbClr val="EE8512"/>
                </a:solidFill>
                <a:latin typeface="Trebuchet MS" panose="020B0603020202020204" pitchFamily="34" charset="0"/>
              </a:rPr>
              <a:t>libertad de configuración</a:t>
            </a:r>
            <a:r>
              <a:rPr lang="es-ES_tradnl" sz="2200" b="1" i="1" dirty="0">
                <a:solidFill>
                  <a:srgbClr val="EE8512"/>
                </a:solidFill>
                <a:latin typeface="Trebuchet MS" panose="020B0603020202020204" pitchFamily="34" charset="0"/>
              </a:rPr>
              <a:t> </a:t>
            </a:r>
            <a:r>
              <a:rPr lang="es-ES_tradnl" sz="2200" i="1" dirty="0">
                <a:latin typeface="Trebuchet MS" panose="020B0603020202020204" pitchFamily="34" charset="0"/>
              </a:rPr>
              <a:t>sobre todo en materia económica, atendiendo consideraciones de conveniencia, previa evaluación de condiciones económicas especificas, que lo pueden conducir a establecer un trato diferenciado entre sectores o sujetos, siempre y cuando ese</a:t>
            </a:r>
            <a:r>
              <a:rPr lang="es-ES_tradnl" sz="2200" i="1" u="sng" dirty="0">
                <a:latin typeface="Trebuchet MS" panose="020B0603020202020204" pitchFamily="34" charset="0"/>
              </a:rPr>
              <a:t> </a:t>
            </a:r>
            <a:r>
              <a:rPr lang="es-ES_tradnl" sz="2200" b="1" i="1" u="sng" dirty="0">
                <a:solidFill>
                  <a:srgbClr val="EE8512"/>
                </a:solidFill>
                <a:latin typeface="Trebuchet MS" panose="020B0603020202020204" pitchFamily="34" charset="0"/>
              </a:rPr>
              <a:t>trato diferenciado obedezca a circunstancias razonables y objetivas”.</a:t>
            </a:r>
            <a:r>
              <a:rPr lang="es-ES_tradnl" sz="2200" b="1" dirty="0">
                <a:solidFill>
                  <a:srgbClr val="EE8512"/>
                </a:solidFill>
                <a:latin typeface="Trebuchet MS" panose="020B0603020202020204" pitchFamily="34" charset="0"/>
              </a:rPr>
              <a:t> </a:t>
            </a:r>
            <a:r>
              <a:rPr lang="es-ES_tradnl" sz="2200" dirty="0" smtClean="0">
                <a:latin typeface="Trebuchet MS" panose="020B0603020202020204" pitchFamily="34" charset="0"/>
              </a:rPr>
              <a:t>(C-1551/00).</a:t>
            </a:r>
          </a:p>
          <a:p>
            <a:endParaRPr lang="es-ES_tradnl" sz="2200" dirty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200" dirty="0">
                <a:latin typeface="Trebuchet MS" panose="020B0603020202020204" pitchFamily="34" charset="0"/>
              </a:rPr>
              <a:t> </a:t>
            </a:r>
            <a:r>
              <a:rPr lang="es-ES_tradnl" sz="2200" dirty="0" smtClean="0">
                <a:latin typeface="Trebuchet MS" panose="020B0603020202020204" pitchFamily="34" charset="0"/>
              </a:rPr>
              <a:t>La </a:t>
            </a:r>
            <a:r>
              <a:rPr lang="es-ES_tradnl" sz="2200" dirty="0">
                <a:latin typeface="Trebuchet MS" panose="020B0603020202020204" pitchFamily="34" charset="0"/>
              </a:rPr>
              <a:t>naturaleza de interés público de la actividad financiera y la protección constitucional de los consumidores </a:t>
            </a:r>
            <a:r>
              <a:rPr lang="es-ES_tradnl" sz="2200" b="1" dirty="0">
                <a:solidFill>
                  <a:srgbClr val="EE8512"/>
                </a:solidFill>
                <a:latin typeface="Trebuchet MS" panose="020B0603020202020204" pitchFamily="34" charset="0"/>
              </a:rPr>
              <a:t>implican un libertad más amplia para intervenir la economía </a:t>
            </a:r>
            <a:r>
              <a:rPr lang="es-ES_tradnl" sz="2200" dirty="0">
                <a:latin typeface="Trebuchet MS" panose="020B0603020202020204" pitchFamily="34" charset="0"/>
              </a:rPr>
              <a:t>en dicho sector. </a:t>
            </a:r>
            <a:r>
              <a:rPr lang="es-ES_tradnl" sz="2200" dirty="0" smtClean="0">
                <a:latin typeface="Trebuchet MS" panose="020B0603020202020204" pitchFamily="34" charset="0"/>
              </a:rPr>
              <a:t>(C-615/12)</a:t>
            </a:r>
            <a:endParaRPr lang="es-ES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9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6600" dirty="0" smtClean="0"/>
              <a:t/>
            </a:r>
            <a:br>
              <a:rPr lang="es-ES_tradnl" sz="6600" dirty="0" smtClean="0"/>
            </a:br>
            <a:r>
              <a:rPr lang="es-ES_tradnl" sz="6600" dirty="0"/>
              <a:t/>
            </a:r>
            <a:br>
              <a:rPr lang="es-ES_tradnl" sz="6600" dirty="0"/>
            </a:br>
            <a:r>
              <a:rPr lang="es-ES_tradnl" sz="6600" dirty="0" smtClean="0"/>
              <a:t/>
            </a:r>
            <a:br>
              <a:rPr lang="es-ES_tradnl" sz="6600" dirty="0" smtClean="0"/>
            </a:br>
            <a:r>
              <a:rPr lang="es-ES_tradnl" sz="6600" dirty="0"/>
              <a:t/>
            </a:r>
            <a:br>
              <a:rPr lang="es-ES_tradnl" sz="6600" dirty="0"/>
            </a:br>
            <a:r>
              <a:rPr lang="es-ES_tradnl" sz="6600" dirty="0" smtClean="0"/>
              <a:t/>
            </a:r>
            <a:br>
              <a:rPr lang="es-ES_tradnl" sz="6600" dirty="0" smtClean="0"/>
            </a:br>
            <a:r>
              <a:rPr lang="es-ES_tradnl" sz="6600" dirty="0"/>
              <a:t/>
            </a:r>
            <a:br>
              <a:rPr lang="es-ES_tradnl" sz="6600" dirty="0"/>
            </a:br>
            <a:r>
              <a:rPr lang="es-ES_tradnl" sz="6600" dirty="0" smtClean="0"/>
              <a:t/>
            </a:r>
            <a:br>
              <a:rPr lang="es-ES_tradnl" sz="6600" dirty="0" smtClean="0"/>
            </a:br>
            <a:r>
              <a:rPr lang="es-ES_tradnl" sz="6600" dirty="0"/>
              <a:t/>
            </a:r>
            <a:br>
              <a:rPr lang="es-ES_tradnl" sz="6600" dirty="0"/>
            </a:br>
            <a:r>
              <a:rPr lang="es-ES" sz="6600" dirty="0"/>
              <a:t/>
            </a:r>
            <a:br>
              <a:rPr lang="es-ES" sz="6600" dirty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IV. </a:t>
            </a:r>
            <a:r>
              <a:rPr lang="es-ES_tradnl" sz="2800" dirty="0" smtClean="0"/>
              <a:t>LINEAMIENTOS PARA UNA BUENA REGULACIÓN OCDE, NORMATIVA INTERNA Y DOCTRINA</a:t>
            </a:r>
            <a:endParaRPr lang="es-ES_tradnl" sz="6600" noProof="0" dirty="0">
              <a:solidFill>
                <a:srgbClr val="0A34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endParaRPr lang="es-ES_tradnl" sz="1600" i="1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_tradnl" sz="1600" b="1" i="1" dirty="0" smtClean="0">
                <a:solidFill>
                  <a:srgbClr val="EE8512"/>
                </a:solidFill>
              </a:rPr>
              <a:t>Es </a:t>
            </a:r>
            <a:r>
              <a:rPr lang="es-ES_tradnl" sz="1600" b="1" i="1" dirty="0">
                <a:solidFill>
                  <a:srgbClr val="EE8512"/>
                </a:solidFill>
              </a:rPr>
              <a:t>necesario implementar </a:t>
            </a:r>
            <a:r>
              <a:rPr lang="es-ES_tradnl" sz="1600" i="1" dirty="0"/>
              <a:t>en el país un </a:t>
            </a:r>
            <a:r>
              <a:rPr lang="es-ES_tradnl" sz="1600" i="1" dirty="0" err="1"/>
              <a:t>Regulatory</a:t>
            </a:r>
            <a:r>
              <a:rPr lang="es-ES_tradnl" sz="1600" i="1" dirty="0"/>
              <a:t> </a:t>
            </a:r>
            <a:r>
              <a:rPr lang="es-ES_tradnl" sz="1600" i="1" dirty="0" err="1"/>
              <a:t>Impact</a:t>
            </a:r>
            <a:r>
              <a:rPr lang="es-ES_tradnl" sz="1600" i="1" dirty="0"/>
              <a:t> </a:t>
            </a:r>
            <a:r>
              <a:rPr lang="es-ES_tradnl" sz="1600" i="1" dirty="0" err="1"/>
              <a:t>Assessment</a:t>
            </a:r>
            <a:r>
              <a:rPr lang="es-ES_tradnl" sz="1600" i="1" dirty="0"/>
              <a:t> </a:t>
            </a:r>
            <a:r>
              <a:rPr lang="es-ES_tradnl" sz="1600" b="1" i="1" dirty="0">
                <a:solidFill>
                  <a:srgbClr val="EE8512"/>
                </a:solidFill>
              </a:rPr>
              <a:t>(RIA</a:t>
            </a:r>
            <a:r>
              <a:rPr lang="es-ES_tradnl" sz="1600" b="1" i="1" dirty="0" smtClean="0">
                <a:solidFill>
                  <a:srgbClr val="EE8512"/>
                </a:solidFill>
              </a:rPr>
              <a:t>)</a:t>
            </a:r>
          </a:p>
          <a:p>
            <a:pPr marL="0" lvl="0" indent="0">
              <a:buNone/>
            </a:pPr>
            <a:endParaRPr lang="es-ES" sz="1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_tradnl" sz="1600" dirty="0"/>
              <a:t>Antes de adoptar una regulación es necesario</a:t>
            </a:r>
            <a:r>
              <a:rPr lang="es-ES_tradnl" sz="1600" dirty="0" smtClean="0"/>
              <a:t>:</a:t>
            </a:r>
            <a:endParaRPr lang="es-ES" sz="1600" dirty="0"/>
          </a:p>
          <a:p>
            <a:pPr lvl="1"/>
            <a:r>
              <a:rPr lang="es-ES_tradnl" sz="1600" dirty="0"/>
              <a:t>Identificar claramente la </a:t>
            </a:r>
            <a:r>
              <a:rPr lang="es-ES_tradnl" sz="1600" b="1" dirty="0" smtClean="0">
                <a:solidFill>
                  <a:srgbClr val="EE8512"/>
                </a:solidFill>
              </a:rPr>
              <a:t>necesidad</a:t>
            </a:r>
            <a:endParaRPr lang="es-ES" sz="1600" b="1" dirty="0">
              <a:solidFill>
                <a:srgbClr val="EE8512"/>
              </a:solidFill>
            </a:endParaRPr>
          </a:p>
          <a:p>
            <a:pPr lvl="1"/>
            <a:r>
              <a:rPr lang="es-ES_tradnl" sz="1600" dirty="0"/>
              <a:t>Identificar los </a:t>
            </a:r>
            <a:r>
              <a:rPr lang="es-ES_tradnl" sz="1600" b="1" dirty="0">
                <a:solidFill>
                  <a:srgbClr val="EE8512"/>
                </a:solidFill>
              </a:rPr>
              <a:t>objetivos</a:t>
            </a:r>
            <a:r>
              <a:rPr lang="es-ES_tradnl" sz="1600" dirty="0"/>
              <a:t> de la regulación</a:t>
            </a:r>
            <a:endParaRPr lang="es-ES" sz="1600" dirty="0"/>
          </a:p>
          <a:p>
            <a:pPr lvl="1"/>
            <a:r>
              <a:rPr lang="es-ES_tradnl" sz="1600" dirty="0"/>
              <a:t>Evaluar otros </a:t>
            </a:r>
            <a:r>
              <a:rPr lang="es-ES_tradnl" sz="1600" b="1" dirty="0">
                <a:solidFill>
                  <a:srgbClr val="EE8512"/>
                </a:solidFill>
              </a:rPr>
              <a:t>remedios alternativos</a:t>
            </a:r>
            <a:r>
              <a:rPr lang="es-ES_tradnl" sz="1600" dirty="0">
                <a:solidFill>
                  <a:srgbClr val="EE8512"/>
                </a:solidFill>
              </a:rPr>
              <a:t>,</a:t>
            </a:r>
            <a:r>
              <a:rPr lang="es-ES_tradnl" sz="1600" dirty="0"/>
              <a:t> incluyendo remedios no </a:t>
            </a:r>
            <a:r>
              <a:rPr lang="es-ES_tradnl" sz="1600" dirty="0" smtClean="0"/>
              <a:t>regulatorios</a:t>
            </a:r>
            <a:endParaRPr lang="es-ES" sz="1600" dirty="0"/>
          </a:p>
          <a:p>
            <a:pPr lvl="1"/>
            <a:r>
              <a:rPr lang="es-ES_tradnl" sz="1600" dirty="0"/>
              <a:t>Realizar una </a:t>
            </a:r>
            <a:r>
              <a:rPr lang="es-ES_tradnl" sz="1600" b="1" dirty="0">
                <a:solidFill>
                  <a:srgbClr val="EE8512"/>
                </a:solidFill>
              </a:rPr>
              <a:t>análisis costo-beneficio</a:t>
            </a:r>
            <a:endParaRPr lang="es-ES" sz="1600" b="1" dirty="0">
              <a:solidFill>
                <a:srgbClr val="EE8512"/>
              </a:solidFill>
            </a:endParaRPr>
          </a:p>
          <a:p>
            <a:pPr lvl="1"/>
            <a:r>
              <a:rPr lang="es-ES_tradnl" sz="1600" b="1" dirty="0"/>
              <a:t>Evaluar </a:t>
            </a:r>
            <a:r>
              <a:rPr lang="es-ES_tradnl" sz="1600" b="1" i="1" dirty="0">
                <a:solidFill>
                  <a:srgbClr val="EE8512"/>
                </a:solidFill>
              </a:rPr>
              <a:t>ex ante </a:t>
            </a:r>
            <a:r>
              <a:rPr lang="es-ES_tradnl" sz="1600" dirty="0"/>
              <a:t>el impacto económico y social de la regulación prospectada</a:t>
            </a:r>
            <a:endParaRPr lang="es-ES" sz="1600" dirty="0"/>
          </a:p>
          <a:p>
            <a:pPr lvl="1"/>
            <a:r>
              <a:rPr lang="es-ES_tradnl" sz="1600" dirty="0"/>
              <a:t>Establecer el </a:t>
            </a:r>
            <a:r>
              <a:rPr lang="es-ES_tradnl" sz="1600" b="1" dirty="0">
                <a:solidFill>
                  <a:srgbClr val="EE8512"/>
                </a:solidFill>
              </a:rPr>
              <a:t>beneficio neto </a:t>
            </a:r>
            <a:r>
              <a:rPr lang="es-ES_tradnl" sz="1600" dirty="0"/>
              <a:t>para la sociedad</a:t>
            </a:r>
            <a:endParaRPr lang="es-ES" sz="1600" dirty="0"/>
          </a:p>
          <a:p>
            <a:pPr lvl="1"/>
            <a:r>
              <a:rPr lang="es-ES_tradnl" sz="1600" b="1" dirty="0">
                <a:solidFill>
                  <a:srgbClr val="EE8512"/>
                </a:solidFill>
              </a:rPr>
              <a:t>Cuantificar los costos directos e indirectos</a:t>
            </a:r>
            <a:endParaRPr lang="es-ES" sz="1600" b="1" dirty="0">
              <a:solidFill>
                <a:srgbClr val="EE8512"/>
              </a:solidFill>
            </a:endParaRPr>
          </a:p>
          <a:p>
            <a:pPr lvl="1"/>
            <a:r>
              <a:rPr lang="es-ES_tradnl" sz="1600" b="1" dirty="0" smtClean="0"/>
              <a:t>Establecer </a:t>
            </a:r>
            <a:r>
              <a:rPr lang="es-ES_tradnl" sz="1600" b="1" dirty="0"/>
              <a:t>un </a:t>
            </a:r>
            <a:r>
              <a:rPr lang="es-ES_tradnl" sz="1600" b="1" dirty="0">
                <a:solidFill>
                  <a:srgbClr val="EE8512"/>
                </a:solidFill>
              </a:rPr>
              <a:t>proceso claro </a:t>
            </a:r>
            <a:r>
              <a:rPr lang="es-ES_tradnl" sz="1600" dirty="0"/>
              <a:t>y </a:t>
            </a:r>
            <a:r>
              <a:rPr lang="es-ES_tradnl" sz="1600" dirty="0" smtClean="0"/>
              <a:t>fuera </a:t>
            </a:r>
            <a:r>
              <a:rPr lang="es-ES_tradnl" sz="1600" dirty="0"/>
              <a:t>de publicidad y consulta previa</a:t>
            </a:r>
            <a:endParaRPr lang="es-ES" sz="1600" dirty="0"/>
          </a:p>
          <a:p>
            <a:pPr lvl="1"/>
            <a:r>
              <a:rPr lang="es-ES_tradnl" sz="1600" dirty="0"/>
              <a:t>Determinar el </a:t>
            </a:r>
            <a:r>
              <a:rPr lang="es-ES_tradnl" sz="1600" b="1" dirty="0">
                <a:solidFill>
                  <a:srgbClr val="EE8512"/>
                </a:solidFill>
              </a:rPr>
              <a:t>impacto en la competencia</a:t>
            </a:r>
            <a:endParaRPr lang="es-ES" sz="1600" b="1" dirty="0">
              <a:solidFill>
                <a:srgbClr val="EE8512"/>
              </a:solidFill>
            </a:endParaRPr>
          </a:p>
          <a:p>
            <a:pPr lvl="1"/>
            <a:r>
              <a:rPr lang="es-ES_tradnl" sz="1600" dirty="0"/>
              <a:t>Determinar el </a:t>
            </a:r>
            <a:r>
              <a:rPr lang="es-ES_tradnl" sz="1600" b="1" dirty="0">
                <a:solidFill>
                  <a:srgbClr val="EE8512"/>
                </a:solidFill>
              </a:rPr>
              <a:t>impacto en la distribución de la riqueza</a:t>
            </a:r>
            <a:endParaRPr lang="es-ES" sz="1600" b="1" dirty="0">
              <a:solidFill>
                <a:srgbClr val="EE8512"/>
              </a:solidFill>
            </a:endParaRPr>
          </a:p>
          <a:p>
            <a:pPr lvl="1"/>
            <a:r>
              <a:rPr lang="es-ES_tradnl" sz="1600" dirty="0"/>
              <a:t>Fijar un </a:t>
            </a:r>
            <a:r>
              <a:rPr lang="es-ES_tradnl" sz="1600" b="1" dirty="0">
                <a:solidFill>
                  <a:srgbClr val="EE8512"/>
                </a:solidFill>
              </a:rPr>
              <a:t>mecanismo de evaluación y retroalimentación</a:t>
            </a:r>
            <a:endParaRPr lang="es-ES" sz="1600" b="1" dirty="0">
              <a:solidFill>
                <a:srgbClr val="EE8512"/>
              </a:solidFill>
            </a:endParaRPr>
          </a:p>
          <a:p>
            <a:pPr marL="0" indent="0">
              <a:buNone/>
            </a:pPr>
            <a:endParaRPr lang="es-ES" sz="1600" dirty="0"/>
          </a:p>
          <a:p>
            <a:endParaRPr lang="es-ES" sz="16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LINEAMIENTOS PARA UNA BUENA REGULACIÓN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RECOMENDACIONES PARA UNA BUENA FUNCIÓN REGULATORIA PARA LA OCDE 2012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180472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_tradnl" sz="7200" dirty="0" smtClean="0"/>
              <a:t/>
            </a:r>
            <a:br>
              <a:rPr lang="es-ES_tradnl" sz="7200" dirty="0" smtClean="0"/>
            </a:br>
            <a:r>
              <a:rPr lang="es-ES_tradnl" sz="7200" dirty="0"/>
              <a:t/>
            </a:r>
            <a:br>
              <a:rPr lang="es-ES_tradnl" sz="7200" dirty="0"/>
            </a:br>
            <a:r>
              <a:rPr lang="es-ES" sz="7200" dirty="0"/>
              <a:t/>
            </a:r>
            <a:br>
              <a:rPr lang="es-ES" sz="7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 smtClean="0"/>
              <a:t>I. </a:t>
            </a:r>
            <a:r>
              <a:rPr lang="es-ES_tradnl" sz="3200" dirty="0" smtClean="0"/>
              <a:t>LA </a:t>
            </a:r>
            <a:r>
              <a:rPr lang="es-ES_tradnl" sz="3200" dirty="0"/>
              <a:t>INTERVENCIÓN DEL ESTADO EN LA ECONOMÍA Y SUS EFECTOS</a:t>
            </a:r>
            <a:endParaRPr lang="es-ES_tradnl" sz="7200" noProof="0" dirty="0">
              <a:solidFill>
                <a:srgbClr val="0A34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9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8504" y="1412776"/>
            <a:ext cx="8915400" cy="5328592"/>
          </a:xfrm>
        </p:spPr>
        <p:txBody>
          <a:bodyPr/>
          <a:lstStyle/>
          <a:p>
            <a:pPr lvl="0"/>
            <a:r>
              <a:rPr lang="es-ES_tradnl" sz="1600" dirty="0" smtClean="0"/>
              <a:t>Realizar </a:t>
            </a:r>
            <a:r>
              <a:rPr lang="es-ES_tradnl" sz="1600" b="1" dirty="0">
                <a:solidFill>
                  <a:srgbClr val="EE8512"/>
                </a:solidFill>
              </a:rPr>
              <a:t>entrevistas con expertos</a:t>
            </a:r>
            <a:endParaRPr lang="es-ES" sz="1600" b="1" dirty="0">
              <a:solidFill>
                <a:srgbClr val="EE8512"/>
              </a:solidFill>
            </a:endParaRPr>
          </a:p>
          <a:p>
            <a:pPr lvl="0"/>
            <a:r>
              <a:rPr lang="es-ES_tradnl" sz="1600" dirty="0"/>
              <a:t>Realizar </a:t>
            </a:r>
            <a:r>
              <a:rPr lang="es-ES_tradnl" sz="1600" b="1" dirty="0">
                <a:solidFill>
                  <a:srgbClr val="EE8512"/>
                </a:solidFill>
              </a:rPr>
              <a:t>estudios técnicos </a:t>
            </a:r>
            <a:r>
              <a:rPr lang="es-ES_tradnl" sz="1600" dirty="0"/>
              <a:t>cuando </a:t>
            </a:r>
            <a:r>
              <a:rPr lang="es-ES_tradnl" sz="1600" dirty="0" smtClean="0"/>
              <a:t>sea </a:t>
            </a:r>
            <a:r>
              <a:rPr lang="es-ES_tradnl" sz="1600" dirty="0"/>
              <a:t>necesario</a:t>
            </a:r>
            <a:endParaRPr lang="es-ES" sz="1600" dirty="0"/>
          </a:p>
          <a:p>
            <a:pPr lvl="0"/>
            <a:r>
              <a:rPr lang="es-ES_tradnl" sz="1600" dirty="0"/>
              <a:t>Incluir </a:t>
            </a:r>
            <a:r>
              <a:rPr lang="es-ES_tradnl" sz="1600" b="1" dirty="0" smtClean="0">
                <a:solidFill>
                  <a:srgbClr val="EE8512"/>
                </a:solidFill>
              </a:rPr>
              <a:t>costo de oportunidad en el análisis de costos</a:t>
            </a:r>
            <a:endParaRPr lang="es-ES" sz="1600" b="1" dirty="0">
              <a:solidFill>
                <a:srgbClr val="EE8512"/>
              </a:solidFill>
            </a:endParaRPr>
          </a:p>
          <a:p>
            <a:pPr lvl="0"/>
            <a:r>
              <a:rPr lang="es-ES_tradnl" sz="1600" dirty="0"/>
              <a:t>Incorporar </a:t>
            </a:r>
            <a:r>
              <a:rPr lang="es-ES_tradnl" sz="1600" b="1" dirty="0">
                <a:solidFill>
                  <a:srgbClr val="EE8512"/>
                </a:solidFill>
              </a:rPr>
              <a:t>análisis de riesgos</a:t>
            </a:r>
            <a:endParaRPr lang="es-ES" sz="1600" b="1" dirty="0">
              <a:solidFill>
                <a:srgbClr val="EE8512"/>
              </a:solidFill>
            </a:endParaRPr>
          </a:p>
          <a:p>
            <a:pPr lvl="0"/>
            <a:r>
              <a:rPr lang="es-ES_tradnl" sz="1600" dirty="0"/>
              <a:t>Incorporar </a:t>
            </a:r>
            <a:r>
              <a:rPr lang="es-ES_tradnl" sz="1600" b="1" dirty="0">
                <a:solidFill>
                  <a:srgbClr val="EE8512"/>
                </a:solidFill>
              </a:rPr>
              <a:t>análisis de impacto a la competencia</a:t>
            </a:r>
            <a:r>
              <a:rPr lang="es-ES_tradnl" sz="1600" dirty="0"/>
              <a:t>:</a:t>
            </a:r>
            <a:endParaRPr lang="es-ES" sz="1600" dirty="0"/>
          </a:p>
          <a:p>
            <a:pPr lvl="1"/>
            <a:r>
              <a:rPr lang="es-ES_tradnl" sz="1600" dirty="0"/>
              <a:t>Si limita el número o la variedad de los proveedores</a:t>
            </a:r>
            <a:endParaRPr lang="es-ES" sz="1600" dirty="0"/>
          </a:p>
          <a:p>
            <a:pPr lvl="1"/>
            <a:r>
              <a:rPr lang="es-ES_tradnl" sz="1600" dirty="0"/>
              <a:t>Limita la capacidad de competir</a:t>
            </a:r>
            <a:endParaRPr lang="es-ES" sz="1600" dirty="0"/>
          </a:p>
          <a:p>
            <a:pPr lvl="1"/>
            <a:r>
              <a:rPr lang="es-ES_tradnl" sz="1600" dirty="0"/>
              <a:t>Reduce incentivos para competir vigorosamente</a:t>
            </a:r>
            <a:endParaRPr lang="es-ES" sz="1600" dirty="0"/>
          </a:p>
          <a:p>
            <a:pPr lvl="1"/>
            <a:r>
              <a:rPr lang="es-ES_tradnl" sz="1600" dirty="0"/>
              <a:t>Limita opciones e información disponible a los consumidores</a:t>
            </a:r>
            <a:endParaRPr lang="es-ES" sz="1600" dirty="0"/>
          </a:p>
          <a:p>
            <a:pPr lvl="0"/>
            <a:r>
              <a:rPr lang="es-ES_tradnl" sz="1600" dirty="0"/>
              <a:t>Evaluar la </a:t>
            </a:r>
            <a:r>
              <a:rPr lang="es-ES_tradnl" sz="1600" b="1" dirty="0">
                <a:solidFill>
                  <a:srgbClr val="EE8512"/>
                </a:solidFill>
              </a:rPr>
              <a:t>procedencia de la figura de la abogacía de la competencia.</a:t>
            </a:r>
            <a:r>
              <a:rPr lang="es-ES_tradnl" sz="1600" dirty="0"/>
              <a:t> La Superintendencia de Industria y Comercio emite concepto previo no vinculante sobre proyectos regulatorios con impacto en la libre competencia. Ley 1340 de 2009. Decreto 2897 de 2010.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LINEAMIENTOS PARA UNA BUENA REGULACIÓN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cap="all" dirty="0" smtClean="0">
                <a:solidFill>
                  <a:srgbClr val="DF6E11"/>
                </a:solidFill>
                <a:ea typeface="ＭＳ Ｐゴシック" charset="-128"/>
              </a:rPr>
              <a:t>Guía metodológica </a:t>
            </a:r>
            <a:r>
              <a:rPr lang="es-ES" sz="2000" b="0" cap="all" dirty="0" err="1" smtClean="0">
                <a:solidFill>
                  <a:srgbClr val="DF6E11"/>
                </a:solidFill>
                <a:ea typeface="ＭＳ Ｐゴシック" charset="-128"/>
              </a:rPr>
              <a:t>dnp</a:t>
            </a:r>
            <a:r>
              <a:rPr lang="es-ES" sz="2000" b="0" cap="all" dirty="0" smtClean="0">
                <a:solidFill>
                  <a:srgbClr val="DF6E11"/>
                </a:solidFill>
                <a:ea typeface="ＭＳ Ｐゴシック" charset="-128"/>
              </a:rPr>
              <a:t> - </a:t>
            </a:r>
            <a:r>
              <a:rPr lang="es-ES" sz="2000" b="0" cap="all" dirty="0" err="1" smtClean="0">
                <a:solidFill>
                  <a:srgbClr val="DF6E11"/>
                </a:solidFill>
                <a:ea typeface="ＭＳ Ｐゴシック" charset="-128"/>
              </a:rPr>
              <a:t>ocde</a:t>
            </a:r>
            <a:endParaRPr lang="es-ES" sz="3200" kern="0" cap="all" dirty="0"/>
          </a:p>
        </p:txBody>
      </p:sp>
    </p:spTree>
    <p:extLst>
      <p:ext uri="{BB962C8B-B14F-4D97-AF65-F5344CB8AC3E}">
        <p14:creationId xmlns:p14="http://schemas.microsoft.com/office/powerpoint/2010/main" val="422929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_tradnl" sz="2400" dirty="0"/>
              <a:t>Establece </a:t>
            </a:r>
            <a:r>
              <a:rPr lang="es-ES_tradnl" sz="2400" b="1" dirty="0">
                <a:solidFill>
                  <a:srgbClr val="EE8512"/>
                </a:solidFill>
              </a:rPr>
              <a:t>ciclo de gobernanza </a:t>
            </a:r>
            <a:r>
              <a:rPr lang="es-ES_tradnl" sz="2400" b="1" dirty="0" smtClean="0">
                <a:solidFill>
                  <a:srgbClr val="EE8512"/>
                </a:solidFill>
              </a:rPr>
              <a:t>normativa</a:t>
            </a:r>
          </a:p>
          <a:p>
            <a:pPr lvl="0"/>
            <a:endParaRPr lang="es-ES" sz="2400" dirty="0"/>
          </a:p>
          <a:p>
            <a:pPr lvl="0"/>
            <a:r>
              <a:rPr lang="es-ES_tradnl" sz="2400" dirty="0"/>
              <a:t>5 herramientas para </a:t>
            </a:r>
            <a:r>
              <a:rPr lang="es-ES_tradnl" sz="2400" dirty="0" smtClean="0"/>
              <a:t>la mejora </a:t>
            </a:r>
            <a:r>
              <a:rPr lang="es-ES_tradnl" sz="2400" dirty="0"/>
              <a:t>normativa</a:t>
            </a:r>
            <a:r>
              <a:rPr lang="es-ES_tradnl" sz="2400" dirty="0" smtClean="0"/>
              <a:t>:</a:t>
            </a:r>
          </a:p>
          <a:p>
            <a:pPr marL="0" lvl="0" indent="0">
              <a:buNone/>
            </a:pPr>
            <a:endParaRPr lang="es-ES" sz="2400" dirty="0"/>
          </a:p>
          <a:p>
            <a:pPr lvl="1"/>
            <a:r>
              <a:rPr lang="es-ES_tradnl" sz="2400" dirty="0" smtClean="0"/>
              <a:t>Análisis de </a:t>
            </a:r>
            <a:r>
              <a:rPr lang="es-ES_tradnl" sz="2400" b="1" dirty="0" smtClean="0">
                <a:solidFill>
                  <a:srgbClr val="EE8512"/>
                </a:solidFill>
              </a:rPr>
              <a:t>impacto normativo </a:t>
            </a:r>
            <a:r>
              <a:rPr lang="es-ES_tradnl" sz="2400" dirty="0" smtClean="0"/>
              <a:t>(AIN)</a:t>
            </a:r>
            <a:endParaRPr lang="es-ES" sz="2400" dirty="0"/>
          </a:p>
          <a:p>
            <a:pPr lvl="1"/>
            <a:r>
              <a:rPr lang="es-ES_tradnl" sz="2400" dirty="0"/>
              <a:t>Evaluación </a:t>
            </a:r>
            <a:r>
              <a:rPr lang="es-ES_tradnl" sz="2400" b="1" dirty="0">
                <a:solidFill>
                  <a:srgbClr val="EE8512"/>
                </a:solidFill>
              </a:rPr>
              <a:t>ex post</a:t>
            </a:r>
            <a:endParaRPr lang="es-ES" sz="2400" b="1" dirty="0">
              <a:solidFill>
                <a:srgbClr val="EE8512"/>
              </a:solidFill>
            </a:endParaRPr>
          </a:p>
          <a:p>
            <a:pPr lvl="1"/>
            <a:r>
              <a:rPr lang="es-ES_tradnl" sz="2400" b="1" dirty="0">
                <a:solidFill>
                  <a:srgbClr val="EE8512"/>
                </a:solidFill>
              </a:rPr>
              <a:t>Simplificación normativa</a:t>
            </a:r>
            <a:endParaRPr lang="es-ES" sz="2400" b="1" dirty="0">
              <a:solidFill>
                <a:srgbClr val="EE8512"/>
              </a:solidFill>
            </a:endParaRPr>
          </a:p>
          <a:p>
            <a:pPr lvl="1"/>
            <a:r>
              <a:rPr lang="es-ES_tradnl" sz="2400" b="1" dirty="0">
                <a:solidFill>
                  <a:srgbClr val="EE8512"/>
                </a:solidFill>
              </a:rPr>
              <a:t>Transparencia normativa</a:t>
            </a:r>
            <a:endParaRPr lang="es-ES" sz="2400" b="1" dirty="0">
              <a:solidFill>
                <a:srgbClr val="EE8512"/>
              </a:solidFill>
            </a:endParaRPr>
          </a:p>
          <a:p>
            <a:pPr lvl="1"/>
            <a:r>
              <a:rPr lang="es-ES_tradnl" sz="2400" b="1" dirty="0">
                <a:solidFill>
                  <a:srgbClr val="EE8512"/>
                </a:solidFill>
              </a:rPr>
              <a:t>Control de inventario </a:t>
            </a:r>
            <a:r>
              <a:rPr lang="es-ES_tradnl" sz="2400" dirty="0"/>
              <a:t>normativo</a:t>
            </a:r>
            <a:endParaRPr lang="es-ES" sz="2400" dirty="0"/>
          </a:p>
          <a:p>
            <a:endParaRPr lang="es-E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LINEAMIENTOS PARA UNA BUENA REGULACIÓN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DOCUMENTO CONPES 3816 DE 2014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318848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8504" y="1340768"/>
            <a:ext cx="8915400" cy="4784726"/>
          </a:xfrm>
        </p:spPr>
        <p:txBody>
          <a:bodyPr/>
          <a:lstStyle/>
          <a:p>
            <a:pPr lvl="0"/>
            <a:endParaRPr lang="es-ES_tradnl" sz="2100" b="1" dirty="0" smtClean="0"/>
          </a:p>
          <a:p>
            <a:pPr lvl="0"/>
            <a:r>
              <a:rPr lang="es-ES_tradnl" sz="2100" b="1" dirty="0" smtClean="0"/>
              <a:t>Ley </a:t>
            </a:r>
            <a:r>
              <a:rPr lang="es-ES_tradnl" sz="2100" b="1" dirty="0"/>
              <a:t>962 de </a:t>
            </a:r>
            <a:r>
              <a:rPr lang="es-ES_tradnl" sz="2100" b="1" dirty="0" smtClean="0"/>
              <a:t>2005 - Racionalización </a:t>
            </a:r>
            <a:r>
              <a:rPr lang="es-ES_tradnl" sz="2100" b="1" dirty="0"/>
              <a:t>de trámites (</a:t>
            </a:r>
            <a:r>
              <a:rPr lang="es-ES_tradnl" sz="2100" dirty="0"/>
              <a:t>Modificada por Decreto 19 de 2012). </a:t>
            </a:r>
            <a:endParaRPr lang="es-ES_tradnl" sz="2100" dirty="0" smtClean="0"/>
          </a:p>
          <a:p>
            <a:pPr marL="0" lvl="0" indent="0">
              <a:buNone/>
            </a:pPr>
            <a:endParaRPr lang="es-ES_tradnl" sz="2100" dirty="0"/>
          </a:p>
          <a:p>
            <a:pPr marL="0" lvl="0" indent="0">
              <a:buNone/>
            </a:pPr>
            <a:r>
              <a:rPr lang="es-CO" sz="2100" dirty="0" smtClean="0"/>
              <a:t>Las </a:t>
            </a:r>
            <a:r>
              <a:rPr lang="es-CO" sz="2100" dirty="0"/>
              <a:t>entidades públicas y los particulares que ejercen una función administrativa expresamente autorizadas por la ley para establecer un trámite, deberán previamente someterlo a consideración del </a:t>
            </a:r>
            <a:r>
              <a:rPr lang="es-CO" sz="2100" i="1" u="sng" dirty="0"/>
              <a:t>Departamento Administrativo de la Función Pública </a:t>
            </a:r>
            <a:r>
              <a:rPr lang="es-CO" sz="2100" dirty="0"/>
              <a:t>adjuntando la </a:t>
            </a:r>
            <a:r>
              <a:rPr lang="es-CO" sz="2100" dirty="0">
                <a:solidFill>
                  <a:srgbClr val="EE8512"/>
                </a:solidFill>
              </a:rPr>
              <a:t>manifestación del impacto regulatorio, </a:t>
            </a:r>
            <a:r>
              <a:rPr lang="es-CO" sz="2100" dirty="0"/>
              <a:t>con la cual se acreditará su </a:t>
            </a:r>
            <a:r>
              <a:rPr lang="es-CO" sz="2100" b="1" dirty="0">
                <a:solidFill>
                  <a:srgbClr val="EE8512"/>
                </a:solidFill>
              </a:rPr>
              <a:t>justificación, eficacia, eficiencia y los costos de implementación para los obligados a cumplirlo</a:t>
            </a:r>
            <a:r>
              <a:rPr lang="es-CO" sz="2100" b="1" dirty="0" smtClean="0">
                <a:solidFill>
                  <a:srgbClr val="EE8512"/>
                </a:solidFill>
              </a:rPr>
              <a:t>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66204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LINEAMIENTOS PARA UNA BUENA REGULACIÓN</a:t>
            </a:r>
            <a:endParaRPr lang="es-ES_tradnl" sz="2000" b="0" cap="all" dirty="0" smtClean="0">
              <a:ea typeface="ＭＳ Ｐゴシック" charset="-128"/>
            </a:endParaRPr>
          </a:p>
          <a:p>
            <a:r>
              <a:rPr lang="es-ES" sz="2000" b="0" dirty="0" smtClean="0">
                <a:solidFill>
                  <a:srgbClr val="DF6E11"/>
                </a:solidFill>
                <a:ea typeface="ＭＳ Ｐゴシック" charset="-128"/>
              </a:rPr>
              <a:t>OTRAS NORMAS OBLIGATORIAS</a:t>
            </a:r>
            <a:endParaRPr lang="es-ES" sz="3200" kern="0" dirty="0"/>
          </a:p>
        </p:txBody>
      </p:sp>
    </p:spTree>
    <p:extLst>
      <p:ext uri="{BB962C8B-B14F-4D97-AF65-F5344CB8AC3E}">
        <p14:creationId xmlns:p14="http://schemas.microsoft.com/office/powerpoint/2010/main" val="75440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60512" y="1412776"/>
            <a:ext cx="8915400" cy="4784726"/>
          </a:xfrm>
        </p:spPr>
        <p:txBody>
          <a:bodyPr/>
          <a:lstStyle/>
          <a:p>
            <a:r>
              <a:rPr lang="es-ES" sz="2000" b="1" dirty="0" smtClean="0"/>
              <a:t>Decreto 1081 DE 2015 – Decreto Único Reglamentario Sector Presidencia.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Todos los proyectos de decreto deben tener una </a:t>
            </a:r>
            <a:r>
              <a:rPr lang="es-ES" sz="2000" b="1" dirty="0" smtClean="0">
                <a:solidFill>
                  <a:srgbClr val="EE8512"/>
                </a:solidFill>
              </a:rPr>
              <a:t>memoria justificativa, </a:t>
            </a:r>
            <a:r>
              <a:rPr lang="es-ES" sz="2000" dirty="0" smtClean="0"/>
              <a:t>la cual debe contener, entre otros:</a:t>
            </a:r>
          </a:p>
          <a:p>
            <a:pPr marL="0" indent="0">
              <a:buNone/>
            </a:pPr>
            <a:endParaRPr lang="es-E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/>
              <a:t>La </a:t>
            </a:r>
            <a:r>
              <a:rPr lang="es-ES" sz="2000" b="1" dirty="0">
                <a:solidFill>
                  <a:srgbClr val="EE8512"/>
                </a:solidFill>
              </a:rPr>
              <a:t>disponibilidad presupuestal, </a:t>
            </a:r>
            <a:r>
              <a:rPr lang="es-ES" sz="2000" dirty="0"/>
              <a:t>si fuere el caso. </a:t>
            </a:r>
            <a:endParaRPr lang="es-E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 smtClean="0"/>
              <a:t>De </a:t>
            </a:r>
            <a:r>
              <a:rPr lang="es-ES" sz="2000" dirty="0"/>
              <a:t>ser necesario, </a:t>
            </a:r>
            <a:r>
              <a:rPr lang="es-ES" sz="2000" b="1" dirty="0">
                <a:solidFill>
                  <a:srgbClr val="EE8512"/>
                </a:solidFill>
              </a:rPr>
              <a:t>el impacto medioambiental o sobre el patrimonio cultural de la Nación.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LINEAMIENTOS PARA UNA BUENA REGULACIÓN</a:t>
            </a:r>
            <a:r>
              <a:rPr lang="es-ES_tradnl" b="0" cap="all" dirty="0">
                <a:ea typeface="ＭＳ Ｐゴシック" charset="-128"/>
              </a:rPr>
              <a:t/>
            </a:r>
            <a:br>
              <a:rPr lang="es-ES_tradnl" b="0" cap="all" dirty="0">
                <a:ea typeface="ＭＳ Ｐゴシック" charset="-128"/>
              </a:rPr>
            </a:br>
            <a:r>
              <a:rPr lang="es-ES" b="0" dirty="0">
                <a:solidFill>
                  <a:srgbClr val="DF6E11"/>
                </a:solidFill>
                <a:ea typeface="ＭＳ Ｐゴシック" charset="-128"/>
              </a:rPr>
              <a:t>OTRAS NORMAS OBLIGATORIAS</a:t>
            </a:r>
            <a:r>
              <a:rPr lang="es-ES" sz="3600" dirty="0"/>
              <a:t/>
            </a:r>
            <a:br>
              <a:rPr lang="es-ES" sz="3600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785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8504" y="1124744"/>
            <a:ext cx="8915400" cy="4784726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La intervención </a:t>
            </a:r>
            <a:r>
              <a:rPr lang="es-ES" sz="2000" dirty="0"/>
              <a:t>solo es económica y jurídicamente aceptable si:</a:t>
            </a:r>
          </a:p>
          <a:p>
            <a:pPr marL="0" indent="0">
              <a:buNone/>
            </a:pPr>
            <a:endParaRPr lang="es-ES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/>
              <a:t>La intervención </a:t>
            </a:r>
            <a:r>
              <a:rPr lang="es-ES" sz="2000" dirty="0" smtClean="0"/>
              <a:t>debe ser un mecanismo totalmente </a:t>
            </a:r>
            <a:r>
              <a:rPr lang="es-ES" sz="2000" b="1" dirty="0" smtClean="0">
                <a:solidFill>
                  <a:srgbClr val="EE8512"/>
                </a:solidFill>
              </a:rPr>
              <a:t>excepcional, </a:t>
            </a:r>
            <a:r>
              <a:rPr lang="es-ES" sz="2000" dirty="0" smtClean="0"/>
              <a:t>que sólo se justifica si se demuestra que es </a:t>
            </a:r>
            <a:r>
              <a:rPr lang="es-ES" sz="2000" b="1" dirty="0" smtClean="0">
                <a:solidFill>
                  <a:srgbClr val="EE8512"/>
                </a:solidFill>
              </a:rPr>
              <a:t>estrictamente necesaria </a:t>
            </a:r>
            <a:r>
              <a:rPr lang="es-ES" sz="2000" dirty="0" smtClean="0"/>
              <a:t>y que se está en presencia de </a:t>
            </a:r>
            <a:r>
              <a:rPr lang="es-ES" sz="2000" b="1" dirty="0" smtClean="0">
                <a:solidFill>
                  <a:srgbClr val="EE8512"/>
                </a:solidFill>
              </a:rPr>
              <a:t>distorsiones estructurales.</a:t>
            </a:r>
            <a:endParaRPr lang="es-ES" sz="2000" b="1" dirty="0">
              <a:solidFill>
                <a:srgbClr val="EE8512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/>
              <a:t>Si se demuestra que es </a:t>
            </a:r>
            <a:r>
              <a:rPr lang="es-ES" sz="2000" b="1" dirty="0">
                <a:solidFill>
                  <a:srgbClr val="EE8512"/>
                </a:solidFill>
              </a:rPr>
              <a:t>eficiente </a:t>
            </a:r>
            <a:r>
              <a:rPr lang="es-ES" sz="2000" b="1" dirty="0" smtClean="0">
                <a:solidFill>
                  <a:srgbClr val="EE8512"/>
                </a:solidFill>
              </a:rPr>
              <a:t>económicamente.</a:t>
            </a:r>
            <a:endParaRPr lang="es-ES" sz="2000" b="1" dirty="0">
              <a:solidFill>
                <a:srgbClr val="EE8512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/>
              <a:t>Se busca la </a:t>
            </a:r>
            <a:r>
              <a:rPr lang="es-ES" sz="2000" b="1" dirty="0">
                <a:solidFill>
                  <a:srgbClr val="EE8512"/>
                </a:solidFill>
              </a:rPr>
              <a:t>protección de fines constitucionales </a:t>
            </a:r>
            <a:r>
              <a:rPr lang="es-ES" sz="2000" b="1" dirty="0" smtClean="0">
                <a:solidFill>
                  <a:srgbClr val="EE8512"/>
                </a:solidFill>
              </a:rPr>
              <a:t>superiores.</a:t>
            </a:r>
            <a:endParaRPr lang="es-ES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/>
              <a:t>Si se demuestra que</a:t>
            </a:r>
            <a:r>
              <a:rPr lang="es-ES" sz="2000" b="1" dirty="0"/>
              <a:t> </a:t>
            </a:r>
            <a:r>
              <a:rPr lang="es-ES" sz="2000" b="1" dirty="0">
                <a:solidFill>
                  <a:srgbClr val="EE8512"/>
                </a:solidFill>
              </a:rPr>
              <a:t>no hay ninguna otra alternativa viable menos invasiva</a:t>
            </a:r>
            <a:r>
              <a:rPr lang="es-ES" sz="2000" dirty="0"/>
              <a:t> para lograr el fin </a:t>
            </a:r>
            <a:r>
              <a:rPr lang="es-ES" sz="2000" dirty="0" smtClean="0"/>
              <a:t>propuesto.</a:t>
            </a:r>
            <a:endParaRPr lang="es-ES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/>
              <a:t>Si se demuestra que la </a:t>
            </a:r>
            <a:r>
              <a:rPr lang="es-ES" sz="2000" b="1" dirty="0">
                <a:solidFill>
                  <a:srgbClr val="EE8512"/>
                </a:solidFill>
              </a:rPr>
              <a:t>población beneficiada es objeto de protección especial por mandato de la </a:t>
            </a:r>
            <a:r>
              <a:rPr lang="es-ES" sz="2000" b="1" dirty="0" smtClean="0">
                <a:solidFill>
                  <a:srgbClr val="EE8512"/>
                </a:solidFill>
              </a:rPr>
              <a:t>constitución.</a:t>
            </a:r>
            <a:endParaRPr lang="es-ES" sz="2000" b="1" dirty="0">
              <a:solidFill>
                <a:srgbClr val="EE8512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s-ES" sz="2000" dirty="0"/>
              <a:t>Que el </a:t>
            </a:r>
            <a:r>
              <a:rPr lang="es-ES" sz="2000" b="1" dirty="0">
                <a:solidFill>
                  <a:srgbClr val="EE8512"/>
                </a:solidFill>
              </a:rPr>
              <a:t>tiempo de vigencia de la medida sea, en principio, temporal </a:t>
            </a:r>
            <a:r>
              <a:rPr lang="es-ES" sz="2000" dirty="0"/>
              <a:t>o que, cuando menos se hagan </a:t>
            </a:r>
            <a:r>
              <a:rPr lang="es-ES" sz="2000" b="1" dirty="0" err="1">
                <a:solidFill>
                  <a:srgbClr val="EE8512"/>
                </a:solidFill>
              </a:rPr>
              <a:t>monitoreos</a:t>
            </a:r>
            <a:r>
              <a:rPr lang="es-ES" sz="2000" b="1" dirty="0">
                <a:solidFill>
                  <a:srgbClr val="EE8512"/>
                </a:solidFill>
              </a:rPr>
              <a:t> periódicos </a:t>
            </a:r>
            <a:r>
              <a:rPr lang="es-ES" sz="2000" b="1" i="1" dirty="0">
                <a:solidFill>
                  <a:srgbClr val="EE8512"/>
                </a:solidFill>
              </a:rPr>
              <a:t>ex post </a:t>
            </a:r>
            <a:r>
              <a:rPr lang="es-ES" sz="2000" dirty="0"/>
              <a:t>en pro de eliminar la </a:t>
            </a:r>
            <a:r>
              <a:rPr lang="es-ES" sz="2000" dirty="0" smtClean="0"/>
              <a:t>intervención, </a:t>
            </a:r>
            <a:r>
              <a:rPr lang="es-ES" sz="2000" dirty="0"/>
              <a:t>una vez superada la falla.</a:t>
            </a:r>
          </a:p>
          <a:p>
            <a:pPr marL="0" indent="0">
              <a:buNone/>
            </a:pPr>
            <a:endParaRPr lang="es-ES" sz="2000" b="1" dirty="0">
              <a:solidFill>
                <a:srgbClr val="EE851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384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27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06090474"/>
              </p:ext>
            </p:extLst>
          </p:nvPr>
        </p:nvGraphicFramePr>
        <p:xfrm>
          <a:off x="488950" y="1052736"/>
          <a:ext cx="9000554" cy="526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640632" y="3212976"/>
            <a:ext cx="0" cy="2232248"/>
          </a:xfrm>
          <a:prstGeom prst="line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80792" y="2564904"/>
            <a:ext cx="0" cy="2880320"/>
          </a:xfrm>
          <a:prstGeom prst="line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32920" y="2708920"/>
            <a:ext cx="0" cy="2736304"/>
          </a:xfrm>
          <a:prstGeom prst="line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"/>
          <p:cNvSpPr txBox="1"/>
          <p:nvPr/>
        </p:nvSpPr>
        <p:spPr>
          <a:xfrm>
            <a:off x="5817096" y="2072462"/>
            <a:ext cx="1656184" cy="18158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latin typeface="Trebuchet MS" panose="020B0603020202020204" pitchFamily="34" charset="0"/>
              </a:rPr>
              <a:t>Desregulación: </a:t>
            </a:r>
          </a:p>
          <a:p>
            <a:endParaRPr lang="es-ES" sz="1600" dirty="0" smtClean="0"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rebuchet MS" panose="020B0603020202020204" pitchFamily="34" charset="0"/>
              </a:rPr>
              <a:t>Thatcher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rebuchet MS" panose="020B0603020202020204" pitchFamily="34" charset="0"/>
              </a:rPr>
              <a:t>Reagan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Trebuchet MS" panose="020B0603020202020204" pitchFamily="34" charset="0"/>
              </a:rPr>
              <a:t>Escuela de Chicago: Friedman 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337376" y="4329100"/>
            <a:ext cx="0" cy="1116124"/>
          </a:xfrm>
          <a:prstGeom prst="line">
            <a:avLst/>
          </a:prstGeom>
          <a:ln w="12700" cap="flat" cmpd="sng" algn="ctr">
            <a:solidFill>
              <a:srgbClr val="0E755A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4488" y="33265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b="1" dirty="0" smtClean="0">
                <a:latin typeface="Trebuchet MS" panose="020B0603020202020204" pitchFamily="34" charset="0"/>
              </a:rPr>
              <a:t>LA INTERVENCIÓN DEL ESTADO EN LA ECONOMÍA Y SUS EFECTOS</a:t>
            </a:r>
            <a:r>
              <a:rPr lang="es-ES_tradnl" sz="1800" dirty="0">
                <a:latin typeface="Trebuchet MS" panose="020B0603020202020204" pitchFamily="34" charset="0"/>
              </a:rPr>
              <a:t/>
            </a:r>
            <a:br>
              <a:rPr lang="es-ES_tradnl" sz="1800" dirty="0">
                <a:latin typeface="Trebuchet MS" panose="020B0603020202020204" pitchFamily="34" charset="0"/>
              </a:rPr>
            </a:br>
            <a:r>
              <a:rPr lang="es-ES_tradnl" sz="1800" cap="all" dirty="0" smtClean="0">
                <a:solidFill>
                  <a:srgbClr val="DF6E11"/>
                </a:solidFill>
                <a:latin typeface="Trebuchet MS" panose="020B0603020202020204" pitchFamily="34" charset="0"/>
              </a:rPr>
              <a:t>Referencia histórica sobre el intervencionismo de estado en la economía</a:t>
            </a:r>
            <a:endParaRPr lang="es-ES" sz="1800" cap="all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3276" y="1613412"/>
            <a:ext cx="95237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CO" sz="1600" dirty="0" smtClean="0">
                <a:latin typeface="Trebuchet MS" panose="020B0603020202020204" pitchFamily="34" charset="0"/>
              </a:rPr>
              <a:t>F. </a:t>
            </a:r>
            <a:r>
              <a:rPr lang="es-CO" sz="1600" dirty="0" err="1" smtClean="0">
                <a:latin typeface="Trebuchet MS" panose="020B0603020202020204" pitchFamily="34" charset="0"/>
              </a:rPr>
              <a:t>Hayek</a:t>
            </a:r>
            <a:endParaRPr lang="es-ES" sz="1600" dirty="0" err="1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8504" y="1844824"/>
            <a:ext cx="8915400" cy="478472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Tres fuentes paradigmáticas: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 smtClean="0"/>
              <a:t>Ronald Coase: </a:t>
            </a:r>
            <a:r>
              <a:rPr lang="es-ES" i="1" dirty="0" smtClean="0"/>
              <a:t>El problema del </a:t>
            </a:r>
            <a:r>
              <a:rPr lang="es-ES" b="1" i="1" dirty="0" smtClean="0">
                <a:solidFill>
                  <a:srgbClr val="EE8512"/>
                </a:solidFill>
              </a:rPr>
              <a:t>costo social</a:t>
            </a:r>
            <a:r>
              <a:rPr lang="es-ES" b="1" dirty="0" smtClean="0">
                <a:solidFill>
                  <a:srgbClr val="EE8512"/>
                </a:solidFill>
              </a:rPr>
              <a:t>. </a:t>
            </a:r>
            <a:r>
              <a:rPr lang="es-ES" dirty="0" smtClean="0"/>
              <a:t>Aplicó el análisis de los costos sociales y de transacción que trae la regulación en general. </a:t>
            </a:r>
          </a:p>
          <a:p>
            <a:endParaRPr lang="es-ES" b="1" dirty="0" smtClean="0"/>
          </a:p>
          <a:p>
            <a:r>
              <a:rPr lang="es-ES" b="1" dirty="0" smtClean="0"/>
              <a:t>Guido Calabresi: </a:t>
            </a:r>
            <a:r>
              <a:rPr lang="es-ES" i="1" dirty="0" smtClean="0"/>
              <a:t>El costo de los </a:t>
            </a:r>
            <a:r>
              <a:rPr lang="es-ES" b="1" i="1" dirty="0" smtClean="0">
                <a:solidFill>
                  <a:srgbClr val="EE8512"/>
                </a:solidFill>
              </a:rPr>
              <a:t>accidentes.</a:t>
            </a:r>
            <a:r>
              <a:rPr lang="es-ES" b="1" dirty="0" smtClean="0">
                <a:solidFill>
                  <a:srgbClr val="EE8512"/>
                </a:solidFill>
              </a:rPr>
              <a:t> </a:t>
            </a:r>
            <a:r>
              <a:rPr lang="es-ES" dirty="0" smtClean="0"/>
              <a:t>Aplicó el análisis económico a la responsabilidad extracontractual. </a:t>
            </a:r>
          </a:p>
          <a:p>
            <a:endParaRPr lang="es-ES" b="1" dirty="0" smtClean="0"/>
          </a:p>
          <a:p>
            <a:r>
              <a:rPr lang="es-ES" b="1" dirty="0" smtClean="0"/>
              <a:t>Richard Posner: </a:t>
            </a:r>
            <a:r>
              <a:rPr lang="es-ES" b="1" i="1" dirty="0" smtClean="0">
                <a:solidFill>
                  <a:srgbClr val="EE8512"/>
                </a:solidFill>
              </a:rPr>
              <a:t>Análisis  económico del derecho</a:t>
            </a:r>
            <a:r>
              <a:rPr lang="es-ES" b="1" dirty="0" smtClean="0">
                <a:solidFill>
                  <a:srgbClr val="EE8512"/>
                </a:solidFill>
              </a:rPr>
              <a:t>. </a:t>
            </a:r>
            <a:r>
              <a:rPr lang="es-ES" dirty="0" smtClean="0"/>
              <a:t>Aplicación de las teorías y métodos empíricos de la economía a las instituciones fundamentales del sistema jurídico. </a:t>
            </a:r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4" name="Rectangle 3"/>
          <p:cNvSpPr/>
          <p:nvPr/>
        </p:nvSpPr>
        <p:spPr>
          <a:xfrm>
            <a:off x="344488" y="33265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Trebuchet MS" panose="020B0603020202020204" pitchFamily="34" charset="0"/>
              </a:rPr>
              <a:t>LA INTERVENCIÓN DEL ESTADO EN LA ECONOMÍA Y SUS EFECTOS</a:t>
            </a:r>
            <a:r>
              <a:rPr lang="es-ES_tradnl" sz="2000" dirty="0">
                <a:latin typeface="Trebuchet MS" panose="020B0603020202020204" pitchFamily="34" charset="0"/>
              </a:rPr>
              <a:t/>
            </a:r>
            <a:br>
              <a:rPr lang="es-ES_tradnl" sz="2000" dirty="0">
                <a:latin typeface="Trebuchet MS" panose="020B0603020202020204" pitchFamily="34" charset="0"/>
              </a:rPr>
            </a:br>
            <a:r>
              <a:rPr lang="es-ES" sz="2000" cap="all" dirty="0" smtClean="0">
                <a:solidFill>
                  <a:srgbClr val="DF6E11"/>
                </a:solidFill>
                <a:latin typeface="Trebuchet MS" panose="020B0603020202020204" pitchFamily="34" charset="0"/>
              </a:rPr>
              <a:t>Intervencionismo y análisis económico del derecho (AED)</a:t>
            </a:r>
            <a:endParaRPr lang="es-ES" sz="2000" cap="al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3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60512" y="980728"/>
            <a:ext cx="8915400" cy="5256584"/>
          </a:xfrm>
        </p:spPr>
        <p:txBody>
          <a:bodyPr/>
          <a:lstStyle/>
          <a:p>
            <a:pPr marL="0" indent="0">
              <a:buNone/>
            </a:pPr>
            <a:r>
              <a:rPr lang="es-ES_tradnl" dirty="0"/>
              <a:t> </a:t>
            </a:r>
            <a:endParaRPr lang="es-ES_tradnl" dirty="0" smtClean="0"/>
          </a:p>
          <a:p>
            <a:pPr lvl="0"/>
            <a:r>
              <a:rPr lang="es-ES_tradnl" dirty="0" smtClean="0"/>
              <a:t>Eficiencia</a:t>
            </a:r>
            <a:endParaRPr lang="es-ES" dirty="0"/>
          </a:p>
          <a:p>
            <a:pPr lvl="0"/>
            <a:r>
              <a:rPr lang="es-ES_tradnl" dirty="0"/>
              <a:t>Utilidad marginal</a:t>
            </a:r>
            <a:endParaRPr lang="es-ES" dirty="0"/>
          </a:p>
          <a:p>
            <a:pPr lvl="0"/>
            <a:r>
              <a:rPr lang="es-ES_tradnl" dirty="0" smtClean="0"/>
              <a:t>Preferencias del consumidor</a:t>
            </a:r>
            <a:endParaRPr lang="es-ES" dirty="0"/>
          </a:p>
          <a:p>
            <a:pPr lvl="0"/>
            <a:r>
              <a:rPr lang="es-ES_tradnl" dirty="0"/>
              <a:t>Externalidades</a:t>
            </a:r>
            <a:endParaRPr lang="es-ES" dirty="0"/>
          </a:p>
          <a:p>
            <a:pPr lvl="0"/>
            <a:r>
              <a:rPr lang="es-ES_tradnl" dirty="0"/>
              <a:t>Bienes públicos</a:t>
            </a:r>
            <a:endParaRPr lang="es-ES" dirty="0"/>
          </a:p>
          <a:p>
            <a:pPr lvl="0"/>
            <a:r>
              <a:rPr lang="es-ES_tradnl" dirty="0"/>
              <a:t>Asimetrías de la información</a:t>
            </a:r>
            <a:endParaRPr lang="es-ES" dirty="0"/>
          </a:p>
          <a:p>
            <a:pPr lvl="0"/>
            <a:r>
              <a:rPr lang="es-ES_tradnl" dirty="0"/>
              <a:t>Análisis costo-beneficio</a:t>
            </a:r>
            <a:endParaRPr lang="es-ES" dirty="0"/>
          </a:p>
          <a:p>
            <a:pPr lvl="0"/>
            <a:r>
              <a:rPr lang="es-ES_tradnl" dirty="0"/>
              <a:t>Racionalidad Individual (Maximización de los beneficios)</a:t>
            </a:r>
            <a:endParaRPr lang="es-ES" dirty="0"/>
          </a:p>
          <a:p>
            <a:pPr lvl="0"/>
            <a:r>
              <a:rPr lang="es-ES_tradnl" dirty="0"/>
              <a:t>Costo de oportunidad</a:t>
            </a:r>
            <a:endParaRPr lang="es-ES" dirty="0"/>
          </a:p>
          <a:p>
            <a:pPr lvl="0"/>
            <a:r>
              <a:rPr lang="es-ES_tradnl" dirty="0"/>
              <a:t>Incentivos</a:t>
            </a:r>
            <a:endParaRPr lang="es-ES" dirty="0"/>
          </a:p>
          <a:p>
            <a:pPr lvl="0"/>
            <a:r>
              <a:rPr lang="es-ES_tradnl" dirty="0"/>
              <a:t>Mejor asignación de </a:t>
            </a:r>
            <a:r>
              <a:rPr lang="es-ES_tradnl" dirty="0" smtClean="0"/>
              <a:t>recursos</a:t>
            </a:r>
            <a:endParaRPr lang="es-ES" dirty="0"/>
          </a:p>
          <a:p>
            <a:pPr marL="0" indent="0">
              <a:buNone/>
            </a:pPr>
            <a:endParaRPr lang="es-ES_tradnl" i="1" dirty="0"/>
          </a:p>
          <a:p>
            <a:pPr marL="0" indent="0">
              <a:buNone/>
            </a:pPr>
            <a:r>
              <a:rPr lang="es-ES_tradnl" i="1" dirty="0" smtClean="0"/>
              <a:t>El </a:t>
            </a:r>
            <a:r>
              <a:rPr lang="es-ES_tradnl" i="1" dirty="0"/>
              <a:t>nexo entre el derecho y la economía está en el concepto de eficiencia</a:t>
            </a:r>
            <a:r>
              <a:rPr lang="es-ES_tradnl" i="1" dirty="0" smtClean="0"/>
              <a:t>.</a:t>
            </a:r>
          </a:p>
          <a:p>
            <a:pPr marL="0" indent="0">
              <a:buNone/>
            </a:pPr>
            <a:r>
              <a:rPr lang="es-ES_tradnl" sz="1400" kern="1200" dirty="0">
                <a:solidFill>
                  <a:srgbClr val="DF6E11"/>
                </a:solidFill>
                <a:ea typeface="ＭＳ Ｐゴシック" charset="-128"/>
              </a:rPr>
              <a:t>Fuente: Luis Eduardo Amador- Revista de Derecho Económico</a:t>
            </a:r>
            <a:endParaRPr lang="es-ES" sz="1400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000" dirty="0"/>
              <a:t>LA INTERVENCIÓN DEL ESTADO EN LA ECONOMÍA Y SUS </a:t>
            </a:r>
            <a:r>
              <a:rPr lang="es-ES_tradnl" sz="2000" dirty="0" smtClean="0"/>
              <a:t>EFECTOS</a:t>
            </a:r>
            <a:br>
              <a:rPr lang="es-ES_tradnl" sz="2000" dirty="0" smtClean="0"/>
            </a:br>
            <a:r>
              <a:rPr lang="es-ES_tradnl" sz="2000" kern="1200" dirty="0">
                <a:solidFill>
                  <a:srgbClr val="DF6E11"/>
                </a:solidFill>
                <a:ea typeface="ＭＳ Ｐゴシック" charset="-128"/>
              </a:rPr>
              <a:t>CONCEPTOS CLAVE QUE APLICA EL </a:t>
            </a:r>
            <a:r>
              <a:rPr lang="es-ES_tradnl" sz="2000" kern="1200" dirty="0" smtClean="0">
                <a:solidFill>
                  <a:srgbClr val="DF6E11"/>
                </a:solidFill>
                <a:ea typeface="ＭＳ Ｐゴシック" charset="-128"/>
              </a:rPr>
              <a:t>AED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002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5300" y="1268760"/>
            <a:ext cx="8915400" cy="4857405"/>
          </a:xfrm>
        </p:spPr>
        <p:txBody>
          <a:bodyPr/>
          <a:lstStyle/>
          <a:p>
            <a:pPr lvl="0"/>
            <a:r>
              <a:rPr lang="es-ES_tradnl" dirty="0"/>
              <a:t>Los </a:t>
            </a:r>
            <a:r>
              <a:rPr lang="es-ES_tradnl" b="1" dirty="0">
                <a:solidFill>
                  <a:srgbClr val="EE8512"/>
                </a:solidFill>
              </a:rPr>
              <a:t>mercados se ajustan </a:t>
            </a:r>
            <a:r>
              <a:rPr lang="es-ES_tradnl" dirty="0"/>
              <a:t>hasta lograr el nivel adecuado de precio </a:t>
            </a:r>
            <a:r>
              <a:rPr lang="es-ES_tradnl" dirty="0" smtClean="0"/>
              <a:t>y </a:t>
            </a:r>
            <a:r>
              <a:rPr lang="es-ES_tradnl" dirty="0"/>
              <a:t>cantidad en el punto donde se cruzan la oferta y la demanda.</a:t>
            </a:r>
            <a:endParaRPr lang="es-ES" dirty="0"/>
          </a:p>
          <a:p>
            <a:pPr lvl="0"/>
            <a:r>
              <a:rPr lang="es-ES_tradnl" dirty="0"/>
              <a:t>El equilibrio de mercado tiene la bondad de que </a:t>
            </a:r>
            <a:r>
              <a:rPr lang="es-ES_tradnl" dirty="0" smtClean="0"/>
              <a:t>quienes quieren </a:t>
            </a:r>
            <a:r>
              <a:rPr lang="es-ES_tradnl" dirty="0"/>
              <a:t>comprar a ese precio lo logran y todos los que quieren vender a ese precio lo </a:t>
            </a:r>
            <a:r>
              <a:rPr lang="es-ES_tradnl" dirty="0" smtClean="0"/>
              <a:t>logran.</a:t>
            </a:r>
            <a:endParaRPr lang="es-ES" dirty="0"/>
          </a:p>
          <a:p>
            <a:pPr lvl="0"/>
            <a:r>
              <a:rPr lang="es-ES_tradnl" dirty="0"/>
              <a:t>Es decir, la </a:t>
            </a:r>
            <a:r>
              <a:rPr lang="es-ES_tradnl" b="1" dirty="0">
                <a:solidFill>
                  <a:srgbClr val="EE8512"/>
                </a:solidFill>
              </a:rPr>
              <a:t>cantidad demandada iguala la cantidad ofertada.</a:t>
            </a:r>
            <a:endParaRPr lang="es-ES" b="1" dirty="0">
              <a:solidFill>
                <a:srgbClr val="EE8512"/>
              </a:solidFill>
            </a:endParaRPr>
          </a:p>
          <a:p>
            <a:pPr lvl="0"/>
            <a:r>
              <a:rPr lang="es-ES_tradnl" dirty="0"/>
              <a:t>Los </a:t>
            </a:r>
            <a:r>
              <a:rPr lang="es-ES_tradnl" dirty="0">
                <a:solidFill>
                  <a:srgbClr val="EE8512"/>
                </a:solidFill>
              </a:rPr>
              <a:t>mercados </a:t>
            </a:r>
            <a:r>
              <a:rPr lang="es-ES_tradnl" b="1" dirty="0">
                <a:solidFill>
                  <a:srgbClr val="EE8512"/>
                </a:solidFill>
              </a:rPr>
              <a:t>no son perfectos</a:t>
            </a:r>
            <a:r>
              <a:rPr lang="es-ES_tradnl" dirty="0">
                <a:solidFill>
                  <a:srgbClr val="EE8512"/>
                </a:solidFill>
              </a:rPr>
              <a:t>: </a:t>
            </a:r>
            <a:r>
              <a:rPr lang="es-ES_tradnl" dirty="0"/>
              <a:t>producen cualquier </a:t>
            </a:r>
            <a:r>
              <a:rPr lang="es-ES_tradnl" dirty="0" smtClean="0"/>
              <a:t>producto </a:t>
            </a:r>
            <a:r>
              <a:rPr lang="es-ES_tradnl" dirty="0"/>
              <a:t>por </a:t>
            </a:r>
            <a:r>
              <a:rPr lang="es-ES_tradnl" dirty="0" smtClean="0"/>
              <a:t>el </a:t>
            </a:r>
            <a:r>
              <a:rPr lang="es-ES_tradnl" dirty="0"/>
              <a:t>que la gente está dispuesta a pagar, </a:t>
            </a:r>
            <a:r>
              <a:rPr lang="es-ES_tradnl" dirty="0" smtClean="0"/>
              <a:t>aún </a:t>
            </a:r>
            <a:r>
              <a:rPr lang="es-ES_tradnl" dirty="0"/>
              <a:t>si no son </a:t>
            </a:r>
            <a:r>
              <a:rPr lang="es-ES_tradnl" dirty="0" smtClean="0"/>
              <a:t>buenos </a:t>
            </a:r>
            <a:r>
              <a:rPr lang="es-ES_tradnl" dirty="0"/>
              <a:t>para la </a:t>
            </a:r>
            <a:r>
              <a:rPr lang="es-ES_tradnl" dirty="0" smtClean="0"/>
              <a:t>sociedad o </a:t>
            </a:r>
            <a:r>
              <a:rPr lang="es-ES_tradnl" dirty="0"/>
              <a:t>el ambiente (Sean </a:t>
            </a:r>
            <a:r>
              <a:rPr lang="es-ES_tradnl" dirty="0" err="1"/>
              <a:t>Masaki</a:t>
            </a:r>
            <a:r>
              <a:rPr lang="es-ES_tradnl" dirty="0"/>
              <a:t>).</a:t>
            </a:r>
            <a:endParaRPr lang="es-ES" dirty="0"/>
          </a:p>
          <a:p>
            <a:pPr lvl="0"/>
            <a:r>
              <a:rPr lang="es-ES_tradnl" dirty="0"/>
              <a:t>Los </a:t>
            </a:r>
            <a:r>
              <a:rPr lang="es-ES_tradnl" b="1" dirty="0">
                <a:solidFill>
                  <a:srgbClr val="EE8512"/>
                </a:solidFill>
              </a:rPr>
              <a:t>mercados no son justos </a:t>
            </a:r>
            <a:r>
              <a:rPr lang="es-ES_tradnl" dirty="0"/>
              <a:t>ni equitativos: sólo se produce aquello que la gente quiere y puede comprar.</a:t>
            </a:r>
            <a:endParaRPr lang="es-ES" dirty="0"/>
          </a:p>
          <a:p>
            <a:pPr lvl="0"/>
            <a:r>
              <a:rPr lang="es-ES_tradnl" dirty="0">
                <a:solidFill>
                  <a:srgbClr val="EE8512"/>
                </a:solidFill>
              </a:rPr>
              <a:t>No siempre </a:t>
            </a:r>
            <a:r>
              <a:rPr lang="es-ES_tradnl" b="1" dirty="0">
                <a:solidFill>
                  <a:srgbClr val="EE8512"/>
                </a:solidFill>
              </a:rPr>
              <a:t>la eficiencia es justa.</a:t>
            </a:r>
            <a:endParaRPr lang="es-ES" b="1" dirty="0">
              <a:solidFill>
                <a:srgbClr val="EE8512"/>
              </a:solidFill>
            </a:endParaRPr>
          </a:p>
          <a:p>
            <a:pPr lvl="0"/>
            <a:r>
              <a:rPr lang="es-ES_tradnl" dirty="0"/>
              <a:t>Los </a:t>
            </a:r>
            <a:r>
              <a:rPr lang="es-ES_tradnl" b="1" dirty="0">
                <a:solidFill>
                  <a:srgbClr val="EE8512"/>
                </a:solidFill>
              </a:rPr>
              <a:t>mercados</a:t>
            </a:r>
            <a:r>
              <a:rPr lang="es-ES_tradnl" dirty="0">
                <a:solidFill>
                  <a:srgbClr val="EE8512"/>
                </a:solidFill>
              </a:rPr>
              <a:t> </a:t>
            </a:r>
            <a:r>
              <a:rPr lang="es-ES_tradnl" b="1" dirty="0">
                <a:solidFill>
                  <a:srgbClr val="EE8512"/>
                </a:solidFill>
              </a:rPr>
              <a:t>no son infalibles, </a:t>
            </a:r>
            <a:r>
              <a:rPr lang="es-ES_tradnl" dirty="0"/>
              <a:t>presentan fallas (Escuela de New Haven).</a:t>
            </a:r>
            <a:endParaRPr lang="es-ES" dirty="0"/>
          </a:p>
          <a:p>
            <a:pPr lvl="0"/>
            <a:r>
              <a:rPr lang="es-ES_tradnl" dirty="0"/>
              <a:t>Existen </a:t>
            </a:r>
            <a:r>
              <a:rPr lang="es-ES_tradnl" b="1" dirty="0"/>
              <a:t>asimetrías de la información.</a:t>
            </a:r>
            <a:endParaRPr lang="es-ES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44488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>
                <a:solidFill>
                  <a:srgbClr val="DF6E11"/>
                </a:solidFill>
                <a:ea typeface="ＭＳ Ｐゴシック" charset="-128"/>
              </a:rPr>
              <a:t>BASES ECONÓMICAS DE LA </a:t>
            </a:r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INTERVENCIÓN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407154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s-ES_tradnl" sz="2800" b="1" dirty="0">
                <a:solidFill>
                  <a:srgbClr val="EE8512"/>
                </a:solidFill>
              </a:rPr>
              <a:t>Precios </a:t>
            </a:r>
            <a:r>
              <a:rPr lang="es-ES_tradnl" sz="2800" b="1" dirty="0" smtClean="0">
                <a:solidFill>
                  <a:srgbClr val="EE8512"/>
                </a:solidFill>
              </a:rPr>
              <a:t>piso</a:t>
            </a:r>
            <a:r>
              <a:rPr lang="es-ES_tradnl" sz="2800" b="1" dirty="0" smtClean="0"/>
              <a:t>: </a:t>
            </a:r>
            <a:r>
              <a:rPr lang="es-ES_tradnl" sz="2800" dirty="0" smtClean="0"/>
              <a:t>fletes </a:t>
            </a:r>
            <a:r>
              <a:rPr lang="es-ES_tradnl" sz="2800" dirty="0"/>
              <a:t>transporte, salario </a:t>
            </a:r>
            <a:r>
              <a:rPr lang="es-ES_tradnl" sz="2800" dirty="0" smtClean="0"/>
              <a:t>mínimo.</a:t>
            </a:r>
          </a:p>
          <a:p>
            <a:pPr marL="0" lvl="0" indent="0">
              <a:buNone/>
            </a:pPr>
            <a:endParaRPr lang="es-ES" sz="2800" dirty="0"/>
          </a:p>
          <a:p>
            <a:pPr lvl="0"/>
            <a:r>
              <a:rPr lang="es-ES_tradnl" sz="2800" b="1" dirty="0" smtClean="0">
                <a:solidFill>
                  <a:srgbClr val="EE8512"/>
                </a:solidFill>
              </a:rPr>
              <a:t>Subsidios: </a:t>
            </a:r>
            <a:r>
              <a:rPr lang="es-ES_tradnl" sz="2800" dirty="0" smtClean="0"/>
              <a:t>productos agrícolas.</a:t>
            </a:r>
          </a:p>
          <a:p>
            <a:pPr marL="0" lvl="0" indent="0">
              <a:buNone/>
            </a:pPr>
            <a:endParaRPr lang="es-ES" sz="2800" dirty="0"/>
          </a:p>
          <a:p>
            <a:pPr lvl="0"/>
            <a:r>
              <a:rPr lang="es-ES_tradnl" sz="2800" b="1" dirty="0">
                <a:solidFill>
                  <a:srgbClr val="EE8512"/>
                </a:solidFill>
              </a:rPr>
              <a:t>Precios </a:t>
            </a:r>
            <a:r>
              <a:rPr lang="es-ES_tradnl" sz="2800" b="1" dirty="0" smtClean="0">
                <a:solidFill>
                  <a:srgbClr val="EE8512"/>
                </a:solidFill>
              </a:rPr>
              <a:t>techo: </a:t>
            </a:r>
            <a:r>
              <a:rPr lang="es-ES_tradnl" sz="2800" dirty="0" smtClean="0"/>
              <a:t>medicamentos</a:t>
            </a:r>
            <a:r>
              <a:rPr lang="es-ES_tradnl" sz="2800" dirty="0"/>
              <a:t>, productos vitales, renta de apartamentos, matrículas educativas, parqueaderos, servicios </a:t>
            </a:r>
            <a:r>
              <a:rPr lang="es-ES_tradnl" sz="2800" dirty="0" smtClean="0"/>
              <a:t>financieros.</a:t>
            </a:r>
            <a:endParaRPr lang="es-ES" sz="2800" dirty="0"/>
          </a:p>
          <a:p>
            <a:endParaRPr lang="es-ES" sz="28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44488" y="332656"/>
            <a:ext cx="78406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FORMAS DE INTERVENCIÓN TÍPICAS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26887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2533" y="1268760"/>
            <a:ext cx="8915400" cy="5256584"/>
          </a:xfrm>
        </p:spPr>
        <p:txBody>
          <a:bodyPr/>
          <a:lstStyle/>
          <a:p>
            <a:pPr marL="0" lvl="3" indent="0" algn="l">
              <a:buNone/>
            </a:pPr>
            <a:r>
              <a:rPr lang="es-ES_tradnl" sz="1800" i="1" u="sng" dirty="0" smtClean="0"/>
              <a:t>Criterio de Eficiencia</a:t>
            </a:r>
            <a:r>
              <a:rPr lang="es-ES_tradnl" sz="1800" i="1" u="sng" dirty="0"/>
              <a:t>:</a:t>
            </a:r>
            <a:r>
              <a:rPr lang="es-ES_tradnl" sz="1800" i="1" dirty="0"/>
              <a:t> </a:t>
            </a:r>
            <a:r>
              <a:rPr lang="es-ES_tradnl" sz="1800" b="1" dirty="0">
                <a:solidFill>
                  <a:srgbClr val="EE8512"/>
                </a:solidFill>
              </a:rPr>
              <a:t>actividad que produce el nivel máximo posible de beneficio </a:t>
            </a:r>
            <a:r>
              <a:rPr lang="es-ES_tradnl" sz="1800" dirty="0"/>
              <a:t>o la actividad que se desarrolla con los menores costos</a:t>
            </a:r>
            <a:r>
              <a:rPr lang="es-ES_tradnl" sz="1800" dirty="0" smtClean="0"/>
              <a:t>.</a:t>
            </a:r>
            <a:endParaRPr lang="es-ES" dirty="0"/>
          </a:p>
          <a:p>
            <a:pPr lvl="2"/>
            <a:r>
              <a:rPr lang="es-ES_tradnl" sz="1800" u="sng" dirty="0"/>
              <a:t>Óptimo de Pareto:</a:t>
            </a:r>
            <a:r>
              <a:rPr lang="es-ES_tradnl" sz="1800" dirty="0"/>
              <a:t> </a:t>
            </a:r>
            <a:endParaRPr lang="es-ES_tradnl" sz="1800" dirty="0" smtClean="0"/>
          </a:p>
          <a:p>
            <a:pPr marL="0" lvl="0" indent="0">
              <a:buNone/>
            </a:pPr>
            <a:r>
              <a:rPr lang="es-ES" dirty="0" smtClean="0"/>
              <a:t>	Un </a:t>
            </a:r>
            <a:r>
              <a:rPr lang="es-ES" dirty="0"/>
              <a:t>cambio hacia una nueva asignación de recursos es eficiente si </a:t>
            </a:r>
            <a:r>
              <a:rPr lang="es-ES" b="1" dirty="0">
                <a:solidFill>
                  <a:srgbClr val="EE8512"/>
                </a:solidFill>
              </a:rPr>
              <a:t>al menos </a:t>
            </a:r>
            <a:r>
              <a:rPr lang="es-ES" b="1" dirty="0" smtClean="0">
                <a:solidFill>
                  <a:srgbClr val="EE8512"/>
                </a:solidFill>
              </a:rPr>
              <a:t>	un individuo </a:t>
            </a:r>
            <a:r>
              <a:rPr lang="es-ES" b="1" dirty="0">
                <a:solidFill>
                  <a:srgbClr val="EE8512"/>
                </a:solidFill>
              </a:rPr>
              <a:t>ve mejorada su posición y ninguno la ve empeorada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S" dirty="0"/>
          </a:p>
          <a:p>
            <a:pPr lvl="2"/>
            <a:r>
              <a:rPr lang="es-ES" sz="1800" u="sng" dirty="0"/>
              <a:t>Criterio de eficiencia </a:t>
            </a:r>
            <a:r>
              <a:rPr lang="es-ES" sz="1800" u="sng" dirty="0" err="1"/>
              <a:t>Kaldor-Hicks</a:t>
            </a:r>
            <a:r>
              <a:rPr lang="es-ES" sz="1800" u="sng" dirty="0"/>
              <a:t>:</a:t>
            </a:r>
            <a:r>
              <a:rPr lang="es-ES" sz="1800" dirty="0"/>
              <a:t> </a:t>
            </a:r>
            <a:endParaRPr lang="es-ES" sz="1800" dirty="0" smtClean="0"/>
          </a:p>
          <a:p>
            <a:pPr marL="0" lvl="0" indent="0">
              <a:buNone/>
            </a:pPr>
            <a:r>
              <a:rPr lang="es-ES" dirty="0" smtClean="0"/>
              <a:t>	Al </a:t>
            </a:r>
            <a:r>
              <a:rPr lang="es-ES" dirty="0"/>
              <a:t>expedir una nueva regulación, la situación de algunos sujetos empeorará </a:t>
            </a:r>
            <a:r>
              <a:rPr lang="es-ES" dirty="0" smtClean="0"/>
              <a:t>	y </a:t>
            </a:r>
            <a:r>
              <a:rPr lang="es-ES" dirty="0"/>
              <a:t>la de </a:t>
            </a:r>
            <a:r>
              <a:rPr lang="es-ES" dirty="0" smtClean="0"/>
              <a:t>	otros </a:t>
            </a:r>
            <a:r>
              <a:rPr lang="es-ES" dirty="0"/>
              <a:t>mejorará. Para valorar la eficiencia según este criterio, lo </a:t>
            </a:r>
            <a:r>
              <a:rPr lang="es-ES" dirty="0" smtClean="0"/>
              <a:t>	relevante </a:t>
            </a:r>
            <a:r>
              <a:rPr lang="es-ES" dirty="0"/>
              <a:t>es que</a:t>
            </a:r>
            <a:r>
              <a:rPr lang="es-ES" b="1" dirty="0"/>
              <a:t> </a:t>
            </a:r>
            <a:r>
              <a:rPr lang="es-ES" b="1" dirty="0">
                <a:solidFill>
                  <a:srgbClr val="EE8512"/>
                </a:solidFill>
              </a:rPr>
              <a:t>las </a:t>
            </a:r>
            <a:r>
              <a:rPr lang="es-ES" b="1" dirty="0" smtClean="0">
                <a:solidFill>
                  <a:srgbClr val="EE8512"/>
                </a:solidFill>
              </a:rPr>
              <a:t>ganancias </a:t>
            </a:r>
            <a:r>
              <a:rPr lang="es-ES" b="1" dirty="0">
                <a:solidFill>
                  <a:srgbClr val="EE8512"/>
                </a:solidFill>
              </a:rPr>
              <a:t>en utilidad del grupo beneficiado </a:t>
            </a:r>
            <a:r>
              <a:rPr lang="es-ES" b="1" dirty="0" smtClean="0">
                <a:solidFill>
                  <a:srgbClr val="EE8512"/>
                </a:solidFill>
              </a:rPr>
              <a:t>sean 	superiores </a:t>
            </a:r>
            <a:r>
              <a:rPr lang="es-ES" b="1" dirty="0">
                <a:solidFill>
                  <a:srgbClr val="EE8512"/>
                </a:solidFill>
              </a:rPr>
              <a:t>a las del </a:t>
            </a:r>
            <a:r>
              <a:rPr lang="es-ES" b="1" dirty="0" smtClean="0">
                <a:solidFill>
                  <a:srgbClr val="EE8512"/>
                </a:solidFill>
              </a:rPr>
              <a:t>grupo perjudicado</a:t>
            </a:r>
            <a:r>
              <a:rPr lang="es-ES" dirty="0" smtClean="0">
                <a:solidFill>
                  <a:srgbClr val="EE8512"/>
                </a:solidFill>
              </a:rPr>
              <a:t> </a:t>
            </a:r>
            <a:r>
              <a:rPr lang="es-ES" dirty="0"/>
              <a:t>o que las ganancias </a:t>
            </a:r>
            <a:r>
              <a:rPr lang="es-ES" dirty="0" smtClean="0"/>
              <a:t>de unos 	compensen </a:t>
            </a:r>
            <a:r>
              <a:rPr lang="es-ES" dirty="0"/>
              <a:t>las de otros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S" dirty="0"/>
          </a:p>
          <a:p>
            <a:pPr lvl="2"/>
            <a:r>
              <a:rPr lang="es-ES" sz="1800" u="sng" dirty="0"/>
              <a:t>Análisis costo-</a:t>
            </a:r>
            <a:r>
              <a:rPr lang="es-ES_tradnl" sz="1800" u="sng" dirty="0"/>
              <a:t>beneficio</a:t>
            </a:r>
            <a:r>
              <a:rPr lang="es-ES_tradnl" sz="1800" dirty="0"/>
              <a:t>. </a:t>
            </a:r>
          </a:p>
          <a:p>
            <a:pPr marL="0" lvl="0" indent="0">
              <a:buNone/>
            </a:pPr>
            <a:r>
              <a:rPr lang="es-ES_tradnl" dirty="0" smtClean="0"/>
              <a:t>	</a:t>
            </a:r>
            <a:r>
              <a:rPr lang="es-ES_tradnl" dirty="0" smtClean="0">
                <a:solidFill>
                  <a:srgbClr val="EE8512"/>
                </a:solidFill>
              </a:rPr>
              <a:t>Se </a:t>
            </a:r>
            <a:r>
              <a:rPr lang="es-ES_tradnl" dirty="0">
                <a:solidFill>
                  <a:srgbClr val="EE8512"/>
                </a:solidFill>
              </a:rPr>
              <a:t>asigna un </a:t>
            </a:r>
            <a:r>
              <a:rPr lang="es-ES_tradnl" b="1" dirty="0">
                <a:solidFill>
                  <a:srgbClr val="EE8512"/>
                </a:solidFill>
              </a:rPr>
              <a:t>peso a todos los costos y a todos los beneficios</a:t>
            </a:r>
            <a:r>
              <a:rPr lang="es-ES_tradnl" dirty="0"/>
              <a:t>, para poder </a:t>
            </a:r>
            <a:r>
              <a:rPr lang="es-ES_tradnl" dirty="0" smtClean="0"/>
              <a:t>	establecer </a:t>
            </a:r>
            <a:r>
              <a:rPr lang="es-ES_tradnl" dirty="0"/>
              <a:t>si </a:t>
            </a:r>
            <a:r>
              <a:rPr lang="es-ES_tradnl" dirty="0" smtClean="0"/>
              <a:t>se </a:t>
            </a:r>
            <a:r>
              <a:rPr lang="es-ES_tradnl" dirty="0"/>
              <a:t>da un balance positivo o negativo.</a:t>
            </a:r>
            <a:endParaRPr lang="es-ES" dirty="0"/>
          </a:p>
          <a:p>
            <a:endParaRPr lang="es-ES" sz="1600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44488" y="332656"/>
            <a:ext cx="7840662" cy="50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400" b="1" cap="none" baseline="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E23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s-ES_tradnl" sz="2000" kern="0" dirty="0" smtClean="0"/>
              <a:t>LA </a:t>
            </a:r>
            <a:r>
              <a:rPr lang="es-ES_tradnl" sz="2000" dirty="0">
                <a:ea typeface="ＭＳ Ｐゴシック" charset="-128"/>
              </a:rPr>
              <a:t>INTERVENCIÓN DEL ESTADO EN LA ECONOMÍA Y SUS EFECTOS</a:t>
            </a:r>
          </a:p>
          <a:p>
            <a:r>
              <a:rPr lang="es-ES" sz="2000" dirty="0" smtClean="0">
                <a:solidFill>
                  <a:srgbClr val="DF6E11"/>
                </a:solidFill>
                <a:ea typeface="ＭＳ Ｐゴシック" charset="-128"/>
              </a:rPr>
              <a:t>LA EFICIENCIA DE LAS MEDIDAS</a:t>
            </a:r>
            <a:endParaRPr lang="es-ES" kern="0" dirty="0"/>
          </a:p>
        </p:txBody>
      </p:sp>
    </p:spTree>
    <p:extLst>
      <p:ext uri="{BB962C8B-B14F-4D97-AF65-F5344CB8AC3E}">
        <p14:creationId xmlns:p14="http://schemas.microsoft.com/office/powerpoint/2010/main" val="156192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rma">
  <a:themeElements>
    <a:clrScheme name="Garrigues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4438"/>
      </a:accent1>
      <a:accent2>
        <a:srgbClr val="4C8365"/>
      </a:accent2>
      <a:accent3>
        <a:srgbClr val="E49F35"/>
      </a:accent3>
      <a:accent4>
        <a:srgbClr val="EEC381"/>
      </a:accent4>
      <a:accent5>
        <a:srgbClr val="99B8A7"/>
      </a:accent5>
      <a:accent6>
        <a:srgbClr val="CCDCD3"/>
      </a:accent6>
      <a:hlink>
        <a:srgbClr val="004438"/>
      </a:hlink>
      <a:folHlink>
        <a:srgbClr val="99B5A7"/>
      </a:folHlink>
    </a:clrScheme>
    <a:fontScheme name="Presentación en blanco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438"/>
        </a:solidFill>
        <a:ln>
          <a:noFill/>
        </a:ln>
        <a:effectLst>
          <a:outerShdw blurRad="85725" dist="50800" dir="5400000" sx="103999" sy="103999" rotWithShape="0">
            <a:srgbClr val="808080">
              <a:alpha val="46999"/>
            </a:srgbClr>
          </a:outerShdw>
        </a:effectLst>
      </a:spPr>
      <a:bodyPr rtlCol="0" anchor="ctr"/>
      <a:lstStyle>
        <a:defPPr algn="ctr" eaLnBrk="1" hangingPunct="1">
          <a:defRPr dirty="0" err="1" smtClean="0">
            <a:solidFill>
              <a:schemeClr val="bg1"/>
            </a:solidFill>
            <a:latin typeface="Trebuchet MS" panose="020B0603020202020204" pitchFamily="34" charset="0"/>
            <a:ea typeface="ＭＳ Ｐゴシック" pitchFamily="4" charset="-128"/>
          </a:defRPr>
        </a:defPPr>
      </a:lstStyle>
    </a:spDef>
    <a:lnDef>
      <a:spPr>
        <a:ln w="12700" cap="flat" cmpd="sng" algn="ctr">
          <a:solidFill>
            <a:srgbClr val="0E755A"/>
          </a:solidFill>
          <a:prstDash val="solid"/>
          <a:round/>
          <a:headEnd type="none" w="med" len="med"/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 anchorCtr="0">
        <a:spAutoFit/>
      </a:bodyPr>
      <a:lstStyle>
        <a:defPPr algn="ctr">
          <a:defRPr dirty="0" err="1" smtClean="0">
            <a:latin typeface="Trebuchet MS" panose="020B0603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</TotalTime>
  <Words>2289</Words>
  <Application>Microsoft Macintosh PowerPoint</Application>
  <PresentationFormat>A4 (210x297 mm)</PresentationFormat>
  <Paragraphs>336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Firma</vt:lpstr>
      <vt:lpstr>LA INTERVENCIÓN DE TARIFAS POR PARTE DEL LEGISLADOR</vt:lpstr>
      <vt:lpstr>LA INTERVENCIÓN DE TARIFAS POR PARTE DEL LEGISLADOR</vt:lpstr>
      <vt:lpstr>          I. LA INTERVENCIÓN DEL ESTADO EN LA ECONOMÍA Y SUS EFECTOS</vt:lpstr>
      <vt:lpstr>Presentación de PowerPoint</vt:lpstr>
      <vt:lpstr>Presentación de PowerPoint</vt:lpstr>
      <vt:lpstr>LA INTERVENCIÓN DEL ESTADO EN LA ECONOMÍA Y SUS EFECTOS CONCEPTOS CLAVE QUE APLICA EL AED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II. INTERVENCIÓN EN EL SECTOR FINANCIERO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III. MARCO CONSTITUCIONAL DE LA INTERVENCIÓN DE TARIFAS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IV. LINEAMIENTOS PARA UNA BUENA REGULACIÓN OCDE, NORMATIVA INTERNA Y DOCTRINA</vt:lpstr>
      <vt:lpstr>Presentación de PowerPoint</vt:lpstr>
      <vt:lpstr>Presentación de PowerPoint</vt:lpstr>
      <vt:lpstr>Presentación de PowerPoint</vt:lpstr>
      <vt:lpstr>Presentación de PowerPoint</vt:lpstr>
      <vt:lpstr>LINEAMIENTOS PARA UNA BUENA REGULACIÓN OTRAS NORMAS OBLIGATORIAS </vt:lpstr>
      <vt:lpstr>CONCLUSIONES</vt:lpstr>
      <vt:lpstr>Presentación de PowerPoint</vt:lpstr>
    </vt:vector>
  </TitlesOfParts>
  <Company>Garrigues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User</dc:creator>
  <cp:lastModifiedBy>Usuario de Microsoft Office</cp:lastModifiedBy>
  <cp:revision>225</cp:revision>
  <cp:lastPrinted>2017-08-09T20:35:10Z</cp:lastPrinted>
  <dcterms:created xsi:type="dcterms:W3CDTF">2012-10-11T07:11:09Z</dcterms:created>
  <dcterms:modified xsi:type="dcterms:W3CDTF">2017-08-17T14:20:37Z</dcterms:modified>
</cp:coreProperties>
</file>