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  <p:sldMasterId id="2147484056" r:id="rId5"/>
  </p:sldMasterIdLst>
  <p:sldIdLst>
    <p:sldId id="265" r:id="rId6"/>
    <p:sldId id="288" r:id="rId7"/>
    <p:sldId id="289" r:id="rId8"/>
    <p:sldId id="291" r:id="rId9"/>
    <p:sldId id="292" r:id="rId10"/>
    <p:sldId id="293" r:id="rId11"/>
    <p:sldId id="294" r:id="rId12"/>
    <p:sldId id="295" r:id="rId13"/>
    <p:sldId id="302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FA4B5CE2-8A1E-4AB5-84A6-C7BFD64C023B}">
          <p14:sldIdLst>
            <p14:sldId id="265"/>
          </p14:sldIdLst>
        </p14:section>
        <p14:section name="Secondary Slides" id="{1B1D45BE-A177-40A1-A29A-A64762766007}">
          <p14:sldIdLst>
            <p14:sldId id="288"/>
            <p14:sldId id="289"/>
            <p14:sldId id="291"/>
            <p14:sldId id="292"/>
            <p14:sldId id="293"/>
            <p14:sldId id="294"/>
            <p14:sldId id="295"/>
            <p14:sldId id="302"/>
            <p14:sldId id="296"/>
            <p14:sldId id="297"/>
            <p14:sldId id="298"/>
            <p14:sldId id="299"/>
            <p14:sldId id="300"/>
            <p14:sldId id="301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388" autoAdjust="0"/>
    <p:restoredTop sz="94660"/>
  </p:normalViewPr>
  <p:slideViewPr>
    <p:cSldViewPr>
      <p:cViewPr varScale="1">
        <p:scale>
          <a:sx n="107" d="100"/>
          <a:sy n="107" d="100"/>
        </p:scale>
        <p:origin x="11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9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6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0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7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4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9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6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8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BF5C-6C20-4256-99E6-EACF60D823F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AF92-BEB8-4E3F-A140-6A97BFD9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17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43000" y="2514600"/>
            <a:ext cx="63246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extrusionH="76200" prstMaterial="matte">
            <a:extrusionClr>
              <a:schemeClr val="accent6">
                <a:lumMod val="75000"/>
              </a:schemeClr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</a:rPr>
              <a:t>United States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</a:rPr>
              <a:t>Housing: A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</a:rPr>
              <a:t>Public/Private Network to Tackle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</a:rPr>
              <a:t>Poverty</a:t>
            </a:r>
          </a:p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accent5">
                    <a:lumMod val="50000"/>
                  </a:schemeClr>
                </a:outerShdw>
              </a:effectLst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</a:rPr>
              <a:t>John Moon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</a:rPr>
              <a:t>September 14, 2017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0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Shifting Federal Housing </a:t>
            </a:r>
            <a:r>
              <a:rPr lang="en-US" dirty="0" smtClean="0"/>
              <a:t>Programs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95" t="11631" r="26287" b="49090"/>
          <a:stretch/>
        </p:blipFill>
        <p:spPr>
          <a:xfrm>
            <a:off x="180683" y="1447800"/>
            <a:ext cx="8734717" cy="42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US Housing Policy – From Government Control to Public/Private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5878382" cy="4408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9" y="3047298"/>
            <a:ext cx="5455741" cy="36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Housing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7638"/>
            <a:ext cx="4549945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26035"/>
            <a:ext cx="4967834" cy="26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Prototypical </a:t>
            </a:r>
            <a:r>
              <a:rPr lang="en-US" sz="3600" dirty="0"/>
              <a:t>Public/Private Housing Model: </a:t>
            </a:r>
            <a:br>
              <a:rPr lang="en-US" sz="3600" dirty="0"/>
            </a:br>
            <a:r>
              <a:rPr lang="en-US" sz="3600" dirty="0"/>
              <a:t>Low Income Housing Tax Credit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948"/>
            <a:ext cx="6480288" cy="411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1771233"/>
            <a:ext cx="2813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Low Income Housing Tax Credit Structure</a:t>
            </a:r>
          </a:p>
          <a:p>
            <a:endParaRPr lang="en-US" sz="1600" dirty="0"/>
          </a:p>
          <a:p>
            <a:r>
              <a:rPr lang="en-US" sz="1600" dirty="0" smtClean="0"/>
              <a:t>Total Development Cost - $10,000,000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$4,500,000 – LIHTC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$1,000,000 – Federal poverty program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$4,500,000 – Private Bank Capital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7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Allocation to States to prioritize local </a:t>
            </a:r>
            <a:r>
              <a:rPr lang="en-US" dirty="0" smtClean="0"/>
              <a:t>priorities</a:t>
            </a:r>
          </a:p>
          <a:p>
            <a:endParaRPr lang="en-US" dirty="0"/>
          </a:p>
          <a:p>
            <a:r>
              <a:rPr lang="en-US" dirty="0" smtClean="0"/>
              <a:t>Local </a:t>
            </a:r>
            <a:r>
              <a:rPr lang="en-US" dirty="0"/>
              <a:t>community-based groups instrumental in development of the </a:t>
            </a:r>
            <a:r>
              <a:rPr lang="en-US" dirty="0" smtClean="0"/>
              <a:t>units</a:t>
            </a:r>
          </a:p>
          <a:p>
            <a:endParaRPr lang="en-US" dirty="0"/>
          </a:p>
          <a:p>
            <a:r>
              <a:rPr lang="en-US" dirty="0"/>
              <a:t>Private lender/bank has “skin in the game” to ensure aligned management of risk and </a:t>
            </a:r>
            <a:r>
              <a:rPr lang="en-US" dirty="0" smtClean="0"/>
              <a:t>success</a:t>
            </a:r>
          </a:p>
          <a:p>
            <a:endParaRPr lang="en-US" dirty="0"/>
          </a:p>
          <a:p>
            <a:r>
              <a:rPr lang="en-US" dirty="0" smtClean="0"/>
              <a:t>Long-term </a:t>
            </a:r>
            <a:r>
              <a:rPr lang="en-US" dirty="0"/>
              <a:t>deal structure to ensure compliance and ongoing </a:t>
            </a:r>
            <a:r>
              <a:rPr lang="en-US" dirty="0" smtClean="0"/>
              <a:t>affordability</a:t>
            </a:r>
          </a:p>
          <a:p>
            <a:endParaRPr lang="en-US" dirty="0"/>
          </a:p>
          <a:p>
            <a:r>
              <a:rPr lang="en-US" dirty="0"/>
              <a:t>Provides fee income for community-based </a:t>
            </a:r>
            <a:r>
              <a:rPr lang="en-US" dirty="0" smtClean="0"/>
              <a:t>groups/NGOs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LIHTC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>
            <a:stCxn id="31" idx="0"/>
          </p:cNvCxnSpPr>
          <p:nvPr/>
        </p:nvCxnSpPr>
        <p:spPr>
          <a:xfrm flipH="1" flipV="1">
            <a:off x="1742914" y="2819401"/>
            <a:ext cx="2430991" cy="266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Ecosystem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38200" y="779138"/>
            <a:ext cx="6711950" cy="91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9549"/>
            <a:ext cx="3276600" cy="19615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65895"/>
            <a:ext cx="1680328" cy="15276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59" y="5008770"/>
            <a:ext cx="1662361" cy="11005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" y="5188500"/>
            <a:ext cx="1911980" cy="12056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10" y="5486472"/>
            <a:ext cx="796190" cy="10375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0" y="1768283"/>
            <a:ext cx="1623403" cy="107982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1990324" y="4531068"/>
            <a:ext cx="1410692" cy="652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0"/>
            <a:endCxn id="27" idx="2"/>
          </p:cNvCxnSpPr>
          <p:nvPr/>
        </p:nvCxnSpPr>
        <p:spPr>
          <a:xfrm flipV="1">
            <a:off x="4173905" y="4531068"/>
            <a:ext cx="207595" cy="955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019800" y="4259719"/>
            <a:ext cx="1288555" cy="743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1"/>
          </p:cNvCxnSpPr>
          <p:nvPr/>
        </p:nvCxnSpPr>
        <p:spPr>
          <a:xfrm flipH="1">
            <a:off x="5994946" y="2529710"/>
            <a:ext cx="863054" cy="334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428541" y="3293524"/>
            <a:ext cx="121609" cy="171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742914" y="2296499"/>
            <a:ext cx="1000286" cy="719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2"/>
          </p:cNvCxnSpPr>
          <p:nvPr/>
        </p:nvCxnSpPr>
        <p:spPr>
          <a:xfrm flipH="1">
            <a:off x="934241" y="2848107"/>
            <a:ext cx="1" cy="2340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53238" y="5275025"/>
            <a:ext cx="4450421" cy="1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3"/>
            <a:endCxn id="29" idx="1"/>
          </p:cNvCxnSpPr>
          <p:nvPr/>
        </p:nvCxnSpPr>
        <p:spPr>
          <a:xfrm flipV="1">
            <a:off x="4572000" y="5559037"/>
            <a:ext cx="1831659" cy="44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is Multi-Faceted</a:t>
            </a:r>
          </a:p>
        </p:txBody>
      </p:sp>
      <p:pic>
        <p:nvPicPr>
          <p:cNvPr id="5" name="Picture 4" descr="ericks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101"/>
            <a:ext cx="4558736" cy="4858309"/>
          </a:xfrm>
          <a:prstGeom prst="rect">
            <a:avLst/>
          </a:prstGeom>
        </p:spPr>
      </p:pic>
      <p:pic>
        <p:nvPicPr>
          <p:cNvPr id="6" name="Picture 5" descr="erickson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153" y="1688102"/>
            <a:ext cx="4486847" cy="486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1491"/>
            <a:ext cx="6687461" cy="6650309"/>
          </a:xfrm>
        </p:spPr>
      </p:pic>
    </p:spTree>
    <p:extLst>
      <p:ext uri="{BB962C8B-B14F-4D97-AF65-F5344CB8AC3E}">
        <p14:creationId xmlns:p14="http://schemas.microsoft.com/office/powerpoint/2010/main" val="41425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of Health, Place, and Income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t="17445" r="25672" b="31285"/>
          <a:stretch/>
        </p:blipFill>
        <p:spPr bwMode="auto">
          <a:xfrm>
            <a:off x="304800" y="1539134"/>
            <a:ext cx="8153400" cy="455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H="1">
            <a:off x="778266" y="2209800"/>
            <a:ext cx="69118" cy="3075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5780" y="2187477"/>
            <a:ext cx="9183" cy="1078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607463" y="4368068"/>
            <a:ext cx="88737" cy="584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648200" y="2646785"/>
            <a:ext cx="0" cy="272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78426" y="1976107"/>
            <a:ext cx="4966748" cy="3010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46742" y="1467989"/>
            <a:ext cx="4937180" cy="166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Expanding Housing Platform Ecosystem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9" y="2936881"/>
            <a:ext cx="3326282" cy="19957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12" y="2857246"/>
            <a:ext cx="1697343" cy="154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74" y="4931028"/>
            <a:ext cx="1679195" cy="1114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7" y="5285657"/>
            <a:ext cx="1931341" cy="1220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84" y="5370744"/>
            <a:ext cx="804251" cy="1050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8" y="3104933"/>
            <a:ext cx="1639843" cy="10932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78426" y="3685124"/>
            <a:ext cx="1125843" cy="4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  <a:endCxn id="4" idx="2"/>
          </p:cNvCxnSpPr>
          <p:nvPr/>
        </p:nvCxnSpPr>
        <p:spPr>
          <a:xfrm flipV="1">
            <a:off x="4567410" y="4932649"/>
            <a:ext cx="0" cy="438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47298" y="4599727"/>
            <a:ext cx="14663" cy="15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30551" y="2272314"/>
            <a:ext cx="469012" cy="66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46742" y="4053031"/>
            <a:ext cx="31684" cy="30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49208" y="5370744"/>
            <a:ext cx="4595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4" y="1287737"/>
            <a:ext cx="1390910" cy="9845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36338"/>
            <a:ext cx="2151906" cy="12104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82" y="1019337"/>
            <a:ext cx="1988851" cy="125297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746742" y="2249141"/>
            <a:ext cx="1157527" cy="710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3"/>
          </p:cNvCxnSpPr>
          <p:nvPr/>
        </p:nvCxnSpPr>
        <p:spPr>
          <a:xfrm flipV="1">
            <a:off x="1762584" y="1778800"/>
            <a:ext cx="1590216" cy="1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09546" y="1778800"/>
            <a:ext cx="1169536" cy="19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0" idx="2"/>
          </p:cNvCxnSpPr>
          <p:nvPr/>
        </p:nvCxnSpPr>
        <p:spPr>
          <a:xfrm flipV="1">
            <a:off x="7584771" y="2272314"/>
            <a:ext cx="88737" cy="584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845957" y="2549606"/>
            <a:ext cx="1469868" cy="60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" idx="2"/>
          </p:cNvCxnSpPr>
          <p:nvPr/>
        </p:nvCxnSpPr>
        <p:spPr>
          <a:xfrm flipH="1">
            <a:off x="1050257" y="4198161"/>
            <a:ext cx="9183" cy="1078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93704" y="2170934"/>
            <a:ext cx="1378508" cy="902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 housing market context</a:t>
            </a:r>
          </a:p>
          <a:p>
            <a:endParaRPr lang="en-US" dirty="0"/>
          </a:p>
          <a:p>
            <a:r>
              <a:rPr lang="en-US" dirty="0"/>
              <a:t>USA housing policy foundation</a:t>
            </a:r>
          </a:p>
          <a:p>
            <a:endParaRPr lang="en-US" dirty="0"/>
          </a:p>
          <a:p>
            <a:r>
              <a:rPr lang="en-US" dirty="0"/>
              <a:t>Housing network as a platform to tackle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Public/Private partnerships allow for financial support of “public/social” problems with private market discipline</a:t>
            </a:r>
          </a:p>
          <a:p>
            <a:endParaRPr lang="en-US" dirty="0" smtClean="0"/>
          </a:p>
          <a:p>
            <a:r>
              <a:rPr lang="en-US" dirty="0" smtClean="0"/>
              <a:t>Evolving capacity and relationships of key stakeholder groups is key</a:t>
            </a:r>
          </a:p>
          <a:p>
            <a:endParaRPr lang="en-US" dirty="0" smtClean="0"/>
          </a:p>
          <a:p>
            <a:r>
              <a:rPr lang="en-US" dirty="0" smtClean="0"/>
              <a:t>Expanding the network of actors and sectors is key to combat the complex nature of poverty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Housing Market Trends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3" t="35725" r="58287" b="14580"/>
          <a:stretch/>
        </p:blipFill>
        <p:spPr>
          <a:xfrm>
            <a:off x="990600" y="1230528"/>
            <a:ext cx="6705600" cy="54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 is Falling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2" t="26690" r="58444" b="24243"/>
          <a:stretch/>
        </p:blipFill>
        <p:spPr>
          <a:xfrm>
            <a:off x="1151566" y="1371600"/>
            <a:ext cx="6524462" cy="53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Rental Housing Is Picking Up the Slack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9" t="31585" r="20091" b="21357"/>
          <a:stretch/>
        </p:blipFill>
        <p:spPr>
          <a:xfrm>
            <a:off x="76200" y="2175612"/>
            <a:ext cx="9023192" cy="353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Rental Housing Costs Rising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86" t="24808" r="58210" b="22612"/>
          <a:stretch/>
        </p:blipFill>
        <p:spPr>
          <a:xfrm>
            <a:off x="1143000" y="1227581"/>
            <a:ext cx="6477000" cy="563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Low-Income Rental Burden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1" t="19538" r="21268" b="28007"/>
          <a:stretch/>
        </p:blipFill>
        <p:spPr>
          <a:xfrm>
            <a:off x="0" y="1687373"/>
            <a:ext cx="9144000" cy="40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Federal Government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28" t="25059" r="25895" b="28510"/>
          <a:stretch/>
        </p:blipFill>
        <p:spPr>
          <a:xfrm>
            <a:off x="434245" y="1558339"/>
            <a:ext cx="7947755" cy="46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Reinvestment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Passed in 1977 to require banks to lend and provide financial services in low-income areas in response to “red-lining” in exchange to Fed’s Discount Window and FDIC depository insurance</a:t>
            </a:r>
          </a:p>
          <a:p>
            <a:r>
              <a:rPr lang="en-US" dirty="0" smtClean="0"/>
              <a:t>Not specific criteria – but based on lending context for the bank</a:t>
            </a:r>
          </a:p>
          <a:p>
            <a:r>
              <a:rPr lang="en-US" dirty="0" smtClean="0"/>
              <a:t>Evaluated for services, lending, and investments</a:t>
            </a:r>
          </a:p>
          <a:p>
            <a:r>
              <a:rPr lang="en-US" dirty="0" smtClean="0"/>
              <a:t>CRA performance considered for applications for mergers and acquisitions</a:t>
            </a:r>
          </a:p>
          <a:p>
            <a:r>
              <a:rPr lang="en-US" dirty="0" smtClean="0"/>
              <a:t>Annually, about $100B in CRA dollars in low-income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_SF_Skyline">
  <a:themeElements>
    <a:clrScheme name="Visual Identity 2015">
      <a:dk1>
        <a:srgbClr val="506E5A"/>
      </a:dk1>
      <a:lt1>
        <a:sysClr val="window" lastClr="FFFFFF"/>
      </a:lt1>
      <a:dk2>
        <a:srgbClr val="BE955B"/>
      </a:dk2>
      <a:lt2>
        <a:srgbClr val="D8D8D8"/>
      </a:lt2>
      <a:accent1>
        <a:srgbClr val="0055B8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55B8"/>
      </a:hlink>
      <a:folHlink>
        <a:srgbClr val="506E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shards 2">
  <a:themeElements>
    <a:clrScheme name="Visual Identity Dark Slides">
      <a:dk1>
        <a:srgbClr val="FFFFFF"/>
      </a:dk1>
      <a:lt1>
        <a:srgbClr val="D9E4DD"/>
      </a:lt1>
      <a:dk2>
        <a:srgbClr val="D8BF9C"/>
      </a:dk2>
      <a:lt2>
        <a:srgbClr val="D8D8D8"/>
      </a:lt2>
      <a:accent1>
        <a:srgbClr val="BDDBFF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BDDBFF"/>
      </a:hlink>
      <a:folHlink>
        <a:srgbClr val="D8D8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E3DF961389C4A8D5216F9B224758A" ma:contentTypeVersion="1" ma:contentTypeDescription="Create a new document." ma:contentTypeScope="" ma:versionID="7600e41a06d530861de34a891048e69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9922B6-7AC9-4E7D-A2C4-C0EB8A32230F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1CF95D-3713-4111-BD11-527CFF44E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F12961-2CAD-4F1F-A294-CB01A431C2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Bronze title</Template>
  <TotalTime>459</TotalTime>
  <Words>297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Title_SF_Skyline</vt:lpstr>
      <vt:lpstr>Blue shards 2</vt:lpstr>
      <vt:lpstr>PowerPoint Presentation</vt:lpstr>
      <vt:lpstr>Agenda  </vt:lpstr>
      <vt:lpstr>US Housing Market Trends</vt:lpstr>
      <vt:lpstr>Homeownership is Falling</vt:lpstr>
      <vt:lpstr>Rental Housing Is Picking Up the Slack</vt:lpstr>
      <vt:lpstr>Rental Housing Costs Rising</vt:lpstr>
      <vt:lpstr>Low-Income Rental Burden</vt:lpstr>
      <vt:lpstr>US Federal Government Programs</vt:lpstr>
      <vt:lpstr>Community Reinvestment Act</vt:lpstr>
      <vt:lpstr>Shifting Federal Housing Programs</vt:lpstr>
      <vt:lpstr>US Housing Policy – From Government Control to Public/Private Models</vt:lpstr>
      <vt:lpstr>Building a Housing Network</vt:lpstr>
      <vt:lpstr>Prototypical Public/Private Housing Model:  Low Income Housing Tax Credit Program</vt:lpstr>
      <vt:lpstr>Key Features of LIHTC Program</vt:lpstr>
      <vt:lpstr>Housing Ecosystem</vt:lpstr>
      <vt:lpstr>Poverty is Multi-Faceted</vt:lpstr>
      <vt:lpstr>PowerPoint Presentation</vt:lpstr>
      <vt:lpstr>Relationship of Health, Place, and Income</vt:lpstr>
      <vt:lpstr>Expanding Housing Platform Ecosystem</vt:lpstr>
      <vt:lpstr>Conclusion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Espiritu, Ed</dc:creator>
  <cp:lastModifiedBy>Moon, John</cp:lastModifiedBy>
  <cp:revision>37</cp:revision>
  <dcterms:created xsi:type="dcterms:W3CDTF">2014-12-09T22:09:44Z</dcterms:created>
  <dcterms:modified xsi:type="dcterms:W3CDTF">2017-09-04T06:28:44Z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0x010100EFDE3DF961389C4A8D5216F9B224758A</vt:lpwstr>
  </property>
  <property fmtid="{D5CDD505-2E9C-101B-9397-08002B2CF9AE}" pid="3" name="TitusGUID">
    <vt:lpwstr>9b90599e-8003-4a1b-904e-c94ccc83e07f</vt:lpwstr>
  </property>
</Properties>
</file>