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56" r:id="rId3"/>
    <p:sldId id="257" r:id="rId4"/>
    <p:sldId id="261" r:id="rId5"/>
    <p:sldId id="258" r:id="rId6"/>
    <p:sldId id="259" r:id="rId7"/>
    <p:sldId id="268" r:id="rId8"/>
    <p:sldId id="269" r:id="rId9"/>
    <p:sldId id="267" r:id="rId10"/>
    <p:sldId id="262" r:id="rId11"/>
    <p:sldId id="272" r:id="rId12"/>
    <p:sldId id="273" r:id="rId13"/>
    <p:sldId id="274" r:id="rId14"/>
    <p:sldId id="270" r:id="rId15"/>
    <p:sldId id="275" r:id="rId16"/>
    <p:sldId id="266" r:id="rId17"/>
    <p:sldId id="271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41717-E956-4276-8E49-B2C50EEF8DD5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05754-1492-4A39-A0F0-365F6761D1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874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05754-1492-4A39-A0F0-365F6761D1C8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149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05754-1492-4A39-A0F0-365F6761D1C8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64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5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392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172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78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00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04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138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35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14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825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94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2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eperez\AppData\Local\Microsoft\Windows\Temporary Internet Files\Content.Outlook\2G7VF9BN\Presentacion power point-03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391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683568" y="1690063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Pregunta No. 3</a:t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Cuál sería el efecto en la distribución de utilidades?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570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43608" y="2276873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Posibles impactos tributarios de la adopción de las</a:t>
            </a:r>
            <a:br>
              <a:rPr kumimoji="0" lang="es-CO" sz="32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O" sz="32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NIIF</a:t>
            </a:r>
            <a:endParaRPr kumimoji="0" lang="es-CO" sz="1800" b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17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501033" y="404664"/>
            <a:ext cx="1712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Activos fijos</a:t>
            </a:r>
            <a:endParaRPr kumimoji="0" lang="es-CO" sz="1800" b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9379" y="980728"/>
            <a:ext cx="8496944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Si al adoptar las NIIF se optó por ajustar los activos fijos por el método de costo revaluado y se definió como política contable a seguir  el método del costo, se harían  los siguientes registros: 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Incremento en el costo del activo (cuenta de balance)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Contra las </a:t>
            </a:r>
            <a:r>
              <a:rPr lang="es-CO" sz="1600" b="1" dirty="0">
                <a:solidFill>
                  <a:srgbClr val="000000"/>
                </a:solidFill>
              </a:rPr>
              <a:t>utilidades no distribuidas </a:t>
            </a:r>
            <a:r>
              <a:rPr lang="es-CO" sz="1600" dirty="0">
                <a:solidFill>
                  <a:srgbClr val="000000"/>
                </a:solidFill>
              </a:rPr>
              <a:t>(cuenta patrimonial) 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endParaRPr lang="es-CO" sz="100" dirty="0">
              <a:solidFill>
                <a:srgbClr val="000000"/>
              </a:solidFill>
            </a:endParaRP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b="1" i="1" dirty="0">
                <a:solidFill>
                  <a:srgbClr val="000000"/>
                </a:solidFill>
              </a:rPr>
              <a:t>Interrogantes: 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endParaRPr lang="es-CO" sz="1600" b="1" i="1" dirty="0">
              <a:solidFill>
                <a:srgbClr val="000000"/>
              </a:solidFill>
            </a:endParaRPr>
          </a:p>
          <a:p>
            <a:pPr marL="457200" lvl="0" indent="-457200">
              <a:spcAft>
                <a:spcPts val="9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s-CO" sz="1600" dirty="0">
                <a:solidFill>
                  <a:srgbClr val="000000"/>
                </a:solidFill>
              </a:rPr>
              <a:t>Estas utilidades serían gravables para la sociedad?</a:t>
            </a:r>
          </a:p>
          <a:p>
            <a:pPr marL="457200" lvl="0" indent="-457200">
              <a:spcAft>
                <a:spcPts val="9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s-CO" sz="1600" dirty="0">
                <a:solidFill>
                  <a:srgbClr val="000000"/>
                </a:solidFill>
              </a:rPr>
              <a:t>Estas utilidades serían susceptibles de distribuirse desde el punto de vista comercial? Circular Ext 036 de 2014</a:t>
            </a:r>
          </a:p>
          <a:p>
            <a:pPr marL="457200" lvl="0" indent="-457200">
              <a:spcAft>
                <a:spcPts val="9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s-CO" sz="1600" dirty="0">
                <a:solidFill>
                  <a:srgbClr val="000000"/>
                </a:solidFill>
              </a:rPr>
              <a:t>En caso de distribuirse, una vez realizado el ingreso, cual sería el efecto tributario? Es aplicable el artículo 49 del Estatuto Tributario?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     	  2.1. La mencionada utilidad comercial corresponde al período de adopción (2015)?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       	  2.2. O al período en que efectivamente se realizó el ingreso?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r>
              <a:rPr lang="es-CO" sz="1600" dirty="0">
                <a:solidFill>
                  <a:srgbClr val="000000"/>
                </a:solidFill>
              </a:rPr>
              <a:t>4. Cuál sería el impacto en impuesto de renta cuando se venda el bien generando una renta/ganancia ocasional?</a:t>
            </a:r>
          </a:p>
          <a:p>
            <a:pPr lvl="0">
              <a:spcAft>
                <a:spcPts val="900"/>
              </a:spcAft>
              <a:buClr>
                <a:srgbClr val="000000"/>
              </a:buClr>
            </a:pPr>
            <a:endParaRPr lang="es-CO" sz="160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78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286000" y="62068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Adopción por primera vez</a:t>
            </a:r>
            <a:br>
              <a:rPr kumimoji="0" lang="es-CO" sz="24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CO" sz="1800" b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536" y="1359352"/>
            <a:ext cx="4572000" cy="52706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b="1" i="1" dirty="0">
                <a:solidFill>
                  <a:srgbClr val="000000"/>
                </a:solidFill>
                <a:latin typeface="Georgia" pitchFamily="18" charset="0"/>
              </a:rPr>
              <a:t>Momento 1 Valoración activos        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                                Contable               Fiscal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Valor del activo      $1.000              $1.000     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Revaluación            $4.000                      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Costo neto              $5.000              $1.000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b="1" i="1" dirty="0">
                <a:solidFill>
                  <a:srgbClr val="000000"/>
                </a:solidFill>
                <a:latin typeface="Georgia" pitchFamily="18" charset="0"/>
              </a:rPr>
              <a:t>Momento 2 Realización de los activos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                                 Contable               Fiscal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Precio de venta    $5.000                $5.000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Costo                     $ 5.000                $1.000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Utilidad                         $0                 $4.000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Supuesto: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Renta líquida por recuperación     $3.000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Impuesto 34%                                     $1.020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Ganancia ocasional                           $1.000 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r>
              <a:rPr lang="es-CO" sz="1400" dirty="0">
                <a:solidFill>
                  <a:srgbClr val="000000"/>
                </a:solidFill>
                <a:latin typeface="Georgia" pitchFamily="18" charset="0"/>
              </a:rPr>
              <a:t>Impuesto 10%                                       $100</a:t>
            </a:r>
          </a:p>
          <a:p>
            <a:pPr lvl="0" indent="-274320">
              <a:spcAft>
                <a:spcPts val="900"/>
              </a:spcAft>
              <a:buClr>
                <a:srgbClr val="000000"/>
              </a:buClr>
            </a:pPr>
            <a:endParaRPr lang="es-CO" sz="14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4967536" y="1484784"/>
            <a:ext cx="3780928" cy="47525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0" tIns="0" rIns="0" bIns="0" rtlCol="0">
            <a:noAutofit/>
          </a:bodyPr>
          <a:lstStyle/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Se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origina un incremento en el costo del activo (cuenta de balance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) contra un registro a la utilidad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no 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distribuida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(cuenta patrimonial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).	</a:t>
            </a:r>
          </a:p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Si el activo  se enajena en alguno de los dos períodos gravables siguientes el artículo 49 </a:t>
            </a:r>
            <a:r>
              <a:rPr kumimoji="0" lang="es-CO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Num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. 5 del Estatuto Tributario permitiría corregir el efecto de doble imposición respecto de los dividendos a distribuir al accionista.</a:t>
            </a:r>
          </a:p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Si el activo  se enajena 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pasados dos períodos gravables, la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fórmula del artículo 49 del Estatuto Tributario 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no evitaría la doble tributación.</a:t>
            </a: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6858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5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16162" y="476672"/>
            <a:ext cx="770485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2843808" y="1107613"/>
            <a:ext cx="2507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Recomendaciones</a:t>
            </a:r>
            <a:endParaRPr kumimoji="0" lang="es-CO" sz="1800" b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1988840"/>
            <a:ext cx="806489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457200" algn="just">
              <a:spcAft>
                <a:spcPts val="9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s-CO" sz="2000" dirty="0">
                <a:solidFill>
                  <a:srgbClr val="000000"/>
                </a:solidFill>
                <a:latin typeface="+mj-lt"/>
              </a:rPr>
              <a:t>Es necesario crear mecanismos  que eviten doble imposición cuando de acuerdo con las NIIF se causen utilidades comerciales que aún no se han realizado en el impuesto de renta</a:t>
            </a:r>
            <a:r>
              <a:rPr lang="es-CO" sz="20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lvl="0" algn="just">
              <a:spcAft>
                <a:spcPts val="900"/>
              </a:spcAft>
              <a:buClr>
                <a:srgbClr val="000000"/>
              </a:buClr>
            </a:pPr>
            <a:endParaRPr lang="es-CO" sz="2000" dirty="0">
              <a:solidFill>
                <a:srgbClr val="000000"/>
              </a:solidFill>
              <a:latin typeface="+mj-lt"/>
            </a:endParaRPr>
          </a:p>
          <a:p>
            <a:pPr marL="182880" lvl="0" indent="-457200" algn="just">
              <a:spcAft>
                <a:spcPts val="9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s-CO" sz="2000" dirty="0">
                <a:solidFill>
                  <a:srgbClr val="000000"/>
                </a:solidFill>
                <a:latin typeface="+mj-lt"/>
              </a:rPr>
              <a:t>La creación de una reserva (con cargo a tales utilidades) que se pueda distribuir como no gravada en el período en el cual se realice la respectiva renta/ganancia ocasional, puede ser una solución.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85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16162" y="476672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Pregunta No. </a:t>
            </a:r>
            <a:r>
              <a:rPr lang="es-CO" sz="4400" b="1" dirty="0" smtClean="0">
                <a:solidFill>
                  <a:prstClr val="black"/>
                </a:solidFill>
                <a:ea typeface="+mj-ea"/>
                <a:cs typeface="+mj-cs"/>
              </a:rPr>
              <a:t>4</a:t>
            </a:r>
          </a:p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ES" sz="4400" b="1" dirty="0">
                <a:solidFill>
                  <a:prstClr val="black"/>
                </a:solidFill>
                <a:ea typeface="+mj-ea"/>
                <a:cs typeface="+mj-cs"/>
              </a:rPr>
              <a:t>Ventajas y desventajas de aplicar esta medida a partir del año gravable 2017</a:t>
            </a: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?</a:t>
            </a: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ES" sz="4400" b="1" dirty="0">
                <a:solidFill>
                  <a:prstClr val="black"/>
                </a:solidFill>
                <a:ea typeface="+mj-ea"/>
                <a:cs typeface="+mj-cs"/>
              </a:rPr>
              <a:t>Cómo ha sido la experiencia internacional para el sector financiero</a:t>
            </a: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?</a:t>
            </a: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87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" y="-5858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86000" y="2705725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Conclusiones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23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" y="-5858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69588" y="1988840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Muchas Gracias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34382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83568" y="1268760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Panel </a:t>
            </a:r>
          </a:p>
          <a:p>
            <a:pPr algn="ctr"/>
            <a:r>
              <a:rPr lang="es-CO" sz="2400" b="1" dirty="0"/>
              <a:t>Base gravable establecida como utilidad contable en las entidades financieras bajo NIIF</a:t>
            </a:r>
          </a:p>
          <a:p>
            <a:endParaRPr lang="es-CO" dirty="0"/>
          </a:p>
          <a:p>
            <a:r>
              <a:rPr lang="es-CO" dirty="0"/>
              <a:t> Ernst &amp; Young </a:t>
            </a:r>
          </a:p>
          <a:p>
            <a:r>
              <a:rPr lang="es-CO" dirty="0"/>
              <a:t>Juan Pablo Martínez – Socio Impuestos contables y de asesoramiento de riesgo. </a:t>
            </a:r>
          </a:p>
          <a:p>
            <a:r>
              <a:rPr lang="es-CO" dirty="0"/>
              <a:t>KPMG</a:t>
            </a:r>
          </a:p>
          <a:p>
            <a:r>
              <a:rPr lang="es-CO" dirty="0"/>
              <a:t>Oswaldo Pérez – Socio de Impuestos y servicios Legales</a:t>
            </a:r>
          </a:p>
          <a:p>
            <a:r>
              <a:rPr lang="es-CO" dirty="0"/>
              <a:t>PWC</a:t>
            </a:r>
          </a:p>
          <a:p>
            <a:r>
              <a:rPr lang="es-CO" dirty="0"/>
              <a:t>Carlos Mario </a:t>
            </a:r>
            <a:r>
              <a:rPr lang="es-CO" dirty="0" err="1"/>
              <a:t>Lafaurie</a:t>
            </a:r>
            <a:r>
              <a:rPr lang="es-CO" dirty="0"/>
              <a:t> -  Socio Principal Impuestos y Servicios Jurídicos.</a:t>
            </a:r>
          </a:p>
          <a:p>
            <a:r>
              <a:rPr lang="es-CO" dirty="0"/>
              <a:t>DELOITTE</a:t>
            </a:r>
          </a:p>
          <a:p>
            <a:r>
              <a:rPr lang="es-CO" dirty="0"/>
              <a:t>Mario Andrade – Socio Área de Servicios legales y tributarios</a:t>
            </a:r>
          </a:p>
          <a:p>
            <a:endParaRPr lang="es-CO" dirty="0"/>
          </a:p>
          <a:p>
            <a:r>
              <a:rPr lang="es-CO" dirty="0"/>
              <a:t>Moderadora:  Ruth Yamile Salcedo </a:t>
            </a:r>
            <a:r>
              <a:rPr lang="es-CO" dirty="0" err="1"/>
              <a:t>Younes</a:t>
            </a:r>
            <a:r>
              <a:rPr lang="es-CO" dirty="0"/>
              <a:t> – Directora de Asesoría Fiscal BBVA COLOMBIA</a:t>
            </a:r>
          </a:p>
        </p:txBody>
      </p:sp>
    </p:spTree>
    <p:extLst>
      <p:ext uri="{BB962C8B-B14F-4D97-AF65-F5344CB8AC3E}">
        <p14:creationId xmlns:p14="http://schemas.microsoft.com/office/powerpoint/2010/main" val="130005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286000" y="105273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sz="2800" b="1" dirty="0"/>
              <a:t>CET</a:t>
            </a:r>
            <a:br>
              <a:rPr lang="es-CO" sz="2800" b="1" dirty="0"/>
            </a:br>
            <a:r>
              <a:rPr lang="es-CO" sz="2800" b="1" dirty="0"/>
              <a:t>PERSONAS JURÍDICAS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27584" y="2348880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Creación del Impuesto a las Utilidades Empresariales (IUE) en remplazo del impuesto de renta, CREE y sobretasa del CREE</a:t>
            </a:r>
          </a:p>
          <a:p>
            <a:r>
              <a:rPr lang="es-CO" dirty="0"/>
              <a:t> </a:t>
            </a:r>
          </a:p>
          <a:p>
            <a:r>
              <a:rPr lang="es-CO" dirty="0"/>
              <a:t>Al ser nuevo, jurídicamente permite eliminar los beneficios y las exenciones actuales</a:t>
            </a:r>
          </a:p>
          <a:p>
            <a:r>
              <a:rPr lang="es-CO" dirty="0"/>
              <a:t> </a:t>
            </a:r>
          </a:p>
          <a:p>
            <a:r>
              <a:rPr lang="es-CO" dirty="0"/>
              <a:t>Tarifa: 30% o 35% </a:t>
            </a:r>
          </a:p>
          <a:p>
            <a:endParaRPr lang="es-CO" dirty="0"/>
          </a:p>
          <a:p>
            <a:r>
              <a:rPr lang="es-CO" dirty="0"/>
              <a:t>Base: Punto de partida  - Utilidades contables bajo NIIF</a:t>
            </a:r>
          </a:p>
        </p:txBody>
      </p:sp>
    </p:spTree>
    <p:extLst>
      <p:ext uri="{BB962C8B-B14F-4D97-AF65-F5344CB8AC3E}">
        <p14:creationId xmlns:p14="http://schemas.microsoft.com/office/powerpoint/2010/main" val="380539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2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286000" y="1890117"/>
            <a:ext cx="45720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ES" sz="4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ES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ES" sz="4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 </a:t>
            </a: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2285642" y="1124744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4400" b="1" dirty="0" smtClean="0">
                <a:solidFill>
                  <a:prstClr val="black"/>
                </a:solidFill>
                <a:ea typeface="+mj-ea"/>
                <a:cs typeface="+mj-cs"/>
              </a:rPr>
              <a:t>Ley </a:t>
            </a:r>
            <a:r>
              <a:rPr lang="es-ES" sz="4400" b="1" dirty="0">
                <a:solidFill>
                  <a:prstClr val="black"/>
                </a:solidFill>
                <a:ea typeface="+mj-ea"/>
                <a:cs typeface="+mj-cs"/>
              </a:rPr>
              <a:t>1314 de 2009</a:t>
            </a: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b="1" dirty="0"/>
          </a:p>
        </p:txBody>
      </p:sp>
      <p:sp>
        <p:nvSpPr>
          <p:cNvPr id="9" name="8 Rectángulo"/>
          <p:cNvSpPr/>
          <p:nvPr/>
        </p:nvSpPr>
        <p:spPr>
          <a:xfrm>
            <a:off x="971600" y="2171185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solidFill>
                  <a:prstClr val="black"/>
                </a:solidFill>
              </a:rPr>
              <a:t> Art.4o. INDEPENDENCIA Y AUTONOMÍA DE LAS NORMAS TRIBUTARIAS FRENTE A LAS DE CONTABILIDAD Y DE INFORMACIÓN FINANCIERA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>
            <a:off x="1187624" y="3573016"/>
            <a:ext cx="66247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200" dirty="0">
                <a:solidFill>
                  <a:prstClr val="black"/>
                </a:solidFill>
              </a:rPr>
              <a:t>“</a:t>
            </a:r>
            <a:r>
              <a:rPr lang="es-ES" sz="2200" i="1" dirty="0">
                <a:solidFill>
                  <a:prstClr val="black"/>
                </a:solidFill>
              </a:rPr>
              <a:t>Las normas expedidas en desarrollo de esta ley, únicamente tendrán efecto impositivo cuando las leyes tributarias remitan expresamente a ellas o cuando estas no regulen la materia</a:t>
            </a:r>
            <a:r>
              <a:rPr lang="es-ES" sz="2200" dirty="0">
                <a:solidFill>
                  <a:prstClr val="black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54569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5576" y="148478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611560" y="1084675"/>
            <a:ext cx="799288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 smtClean="0">
                <a:solidFill>
                  <a:prstClr val="black"/>
                </a:solidFill>
                <a:ea typeface="+mj-ea"/>
                <a:cs typeface="+mj-cs"/>
              </a:rPr>
              <a:t>Período </a:t>
            </a:r>
            <a:r>
              <a:rPr lang="es-ES" sz="4400" b="1" dirty="0">
                <a:solidFill>
                  <a:prstClr val="black"/>
                </a:solidFill>
                <a:ea typeface="+mj-ea"/>
                <a:cs typeface="+mj-cs"/>
              </a:rPr>
              <a:t>de Transición</a:t>
            </a: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b="1" dirty="0"/>
          </a:p>
        </p:txBody>
      </p:sp>
      <p:sp>
        <p:nvSpPr>
          <p:cNvPr id="9" name="8 Rectángulo"/>
          <p:cNvSpPr/>
          <p:nvPr/>
        </p:nvSpPr>
        <p:spPr>
          <a:xfrm>
            <a:off x="890712" y="1816263"/>
            <a:ext cx="7632848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s-ES" sz="2200" b="1" dirty="0">
                <a:solidFill>
                  <a:prstClr val="black"/>
                </a:solidFill>
              </a:rPr>
              <a:t>Ley 1607 de 2012, art. 165</a:t>
            </a:r>
          </a:p>
          <a:p>
            <a:pPr lvl="0" algn="just">
              <a:spcBef>
                <a:spcPct val="20000"/>
              </a:spcBef>
            </a:pPr>
            <a:endParaRPr lang="es-ES" sz="2200" b="1" dirty="0">
              <a:solidFill>
                <a:prstClr val="black"/>
              </a:solidFill>
            </a:endParaRPr>
          </a:p>
          <a:p>
            <a:pPr lvl="0" algn="just">
              <a:spcBef>
                <a:spcPct val="20000"/>
              </a:spcBef>
            </a:pPr>
            <a:r>
              <a:rPr lang="es-ES" sz="2200" b="1" dirty="0">
                <a:solidFill>
                  <a:prstClr val="black"/>
                </a:solidFill>
              </a:rPr>
              <a:t>- Remisiones de las normas tributarias a normas COLGAP vigentes a 31-12-2014 (entidades Grupo I)</a:t>
            </a:r>
            <a:endParaRPr lang="es-CO" sz="2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endParaRPr lang="es-ES" sz="2200" b="1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ct val="20000"/>
              </a:spcBef>
            </a:pPr>
            <a:r>
              <a:rPr lang="es-ES" sz="2200" b="1" dirty="0">
                <a:solidFill>
                  <a:prstClr val="black"/>
                </a:solidFill>
              </a:rPr>
              <a:t> - Por 4 años  (2018)</a:t>
            </a:r>
          </a:p>
          <a:p>
            <a:pPr marL="342900" lvl="0" indent="-342900" algn="just">
              <a:spcBef>
                <a:spcPct val="20000"/>
              </a:spcBef>
            </a:pPr>
            <a:r>
              <a:rPr lang="es-ES" sz="2200" i="1" dirty="0">
                <a:solidFill>
                  <a:prstClr val="black"/>
                </a:solidFill>
              </a:rPr>
              <a:t>  </a:t>
            </a:r>
          </a:p>
          <a:p>
            <a:pPr marL="342900" lvl="0" indent="-342900" algn="just">
              <a:spcBef>
                <a:spcPct val="20000"/>
              </a:spcBef>
            </a:pPr>
            <a:r>
              <a:rPr lang="es-ES" sz="2200" i="1" dirty="0">
                <a:solidFill>
                  <a:prstClr val="black"/>
                </a:solidFill>
              </a:rPr>
              <a:t>    «con el fin de que durante ese periodo se puedan medir los impactos tributarios y proponer la adopción de las disposiciones legislativas que correspondan»</a:t>
            </a:r>
          </a:p>
        </p:txBody>
      </p:sp>
    </p:spTree>
    <p:extLst>
      <p:ext uri="{BB962C8B-B14F-4D97-AF65-F5344CB8AC3E}">
        <p14:creationId xmlns:p14="http://schemas.microsoft.com/office/powerpoint/2010/main" val="157308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50036" y="69269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	</a:t>
            </a:r>
            <a:endParaRPr lang="es-CO" b="1" dirty="0"/>
          </a:p>
        </p:txBody>
      </p:sp>
      <p:sp>
        <p:nvSpPr>
          <p:cNvPr id="4" name="3 Rectángulo"/>
          <p:cNvSpPr/>
          <p:nvPr/>
        </p:nvSpPr>
        <p:spPr>
          <a:xfrm>
            <a:off x="3330794" y="692696"/>
            <a:ext cx="235936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400" b="1" dirty="0">
                <a:solidFill>
                  <a:prstClr val="black"/>
                </a:solidFill>
                <a:ea typeface="+mj-ea"/>
                <a:cs typeface="+mj-cs"/>
              </a:rPr>
              <a:t>Ajustes CET </a:t>
            </a:r>
            <a:endParaRPr lang="es-CO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66818"/>
              </p:ext>
            </p:extLst>
          </p:nvPr>
        </p:nvGraphicFramePr>
        <p:xfrm>
          <a:off x="359531" y="1556792"/>
          <a:ext cx="8424936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5832"/>
                <a:gridCol w="4159104"/>
              </a:tblGrid>
              <a:tr h="2415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</a:rPr>
                        <a:t>OBJETIVO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effectLst/>
                        </a:rPr>
                        <a:t>AJUSTES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83" marR="66083" marT="0" marB="0"/>
                </a:tc>
              </a:tr>
              <a:tr h="1820244">
                <a:tc>
                  <a:txBody>
                    <a:bodyPr/>
                    <a:lstStyle/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romanLcParenR"/>
                      </a:pPr>
                      <a:r>
                        <a:rPr lang="es-CO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Evitar gravar utilidades no realizadas </a:t>
                      </a: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romanLcParenR"/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Evitar que </a:t>
                      </a:r>
                      <a:r>
                        <a:rPr lang="es-CO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contribuyentes en igualdad de circunstancias calculen, para propósitos fiscales, ganancias de capital, costos de inventarios, cargos depreciación y amortización y provisiones,  etc. con métodos y criterios muy diferentes</a:t>
                      </a:r>
                    </a:p>
                  </a:txBody>
                  <a:tcPr marL="66083" marR="660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Calibri"/>
                        <a:buChar char="-"/>
                      </a:pPr>
                      <a:r>
                        <a:rPr lang="es-CO" sz="1600" dirty="0">
                          <a:effectLst/>
                        </a:rPr>
                        <a:t>Valoración de activos </a:t>
                      </a:r>
                      <a:r>
                        <a:rPr lang="es-CO" sz="1600" dirty="0" smtClean="0">
                          <a:effectLst/>
                        </a:rPr>
                        <a:t> (costo histórico)</a:t>
                      </a:r>
                      <a:endParaRPr lang="es-CO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Calibri"/>
                        <a:buChar char="-"/>
                      </a:pPr>
                      <a:r>
                        <a:rPr lang="es-CO" sz="1600" dirty="0">
                          <a:effectLst/>
                        </a:rPr>
                        <a:t>Provisiones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 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83" marR="66083" marT="0" marB="0">
                    <a:noFill/>
                  </a:tcPr>
                </a:tc>
              </a:tr>
              <a:tr h="2415665">
                <a:tc>
                  <a:txBody>
                    <a:bodyPr/>
                    <a:lstStyle/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endParaRPr lang="es-CO" sz="16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Evitar </a:t>
                      </a:r>
                      <a:r>
                        <a:rPr lang="es-CO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</a:t>
                      </a: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evasión o elusión </a:t>
                      </a: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Fines </a:t>
                      </a:r>
                      <a:r>
                        <a:rPr lang="es-CO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control</a:t>
                      </a:r>
                    </a:p>
                  </a:txBody>
                  <a:tcPr marL="66083" marR="6608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Limitación de pagos: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>
                          <a:effectLst/>
                        </a:rPr>
                        <a:t>que no tienen relación de causalidad con la generación de </a:t>
                      </a:r>
                      <a:r>
                        <a:rPr lang="es-CO" sz="1600" dirty="0" smtClean="0">
                          <a:effectLst/>
                        </a:rPr>
                        <a:t>utilidades,</a:t>
                      </a:r>
                      <a:endParaRPr lang="es-CO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>
                          <a:effectLst/>
                        </a:rPr>
                        <a:t>que son de difícil control,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 smtClean="0">
                          <a:effectLst/>
                        </a:rPr>
                        <a:t>con fines </a:t>
                      </a:r>
                      <a:r>
                        <a:rPr lang="es-CO" sz="1600" dirty="0">
                          <a:effectLst/>
                        </a:rPr>
                        <a:t>de elusión </a:t>
                      </a:r>
                      <a:r>
                        <a:rPr lang="es-CO" sz="1600" dirty="0" smtClean="0">
                          <a:effectLst/>
                        </a:rPr>
                        <a:t>tributaria, </a:t>
                      </a:r>
                      <a:endParaRPr lang="es-CO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>
                          <a:effectLst/>
                        </a:rPr>
                        <a:t>Al exterior: Cumplir requisitos exigidos en países </a:t>
                      </a:r>
                      <a:r>
                        <a:rPr lang="es-CO" sz="1600" dirty="0" smtClean="0">
                          <a:effectLst/>
                        </a:rPr>
                        <a:t>OCDE, TP</a:t>
                      </a:r>
                      <a:endParaRPr lang="es-CO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>
                          <a:effectLst/>
                        </a:rPr>
                        <a:t>Pagos domésticos a vinculadas o no </a:t>
                      </a:r>
                      <a:r>
                        <a:rPr lang="es-CO" sz="1600" dirty="0" smtClean="0">
                          <a:effectLst/>
                        </a:rPr>
                        <a:t>contribuyentes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arenR"/>
                      </a:pPr>
                      <a:r>
                        <a:rPr lang="es-CO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 efectivo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83" marR="66083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77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50036" y="69269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	</a:t>
            </a:r>
            <a:endParaRPr lang="es-CO" b="1" dirty="0"/>
          </a:p>
        </p:txBody>
      </p:sp>
      <p:sp>
        <p:nvSpPr>
          <p:cNvPr id="4" name="3 Rectángulo"/>
          <p:cNvSpPr/>
          <p:nvPr/>
        </p:nvSpPr>
        <p:spPr>
          <a:xfrm>
            <a:off x="3275856" y="1077416"/>
            <a:ext cx="22415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sz="3200" b="1" dirty="0">
                <a:solidFill>
                  <a:prstClr val="black"/>
                </a:solidFill>
              </a:rPr>
              <a:t>PREGUNTAS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81689" y="1772816"/>
            <a:ext cx="76943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Cuáles serían los principales efectos de adoptar esta medida a  </a:t>
            </a:r>
            <a:r>
              <a:rPr lang="es-CO" sz="2400" dirty="0" smtClean="0">
                <a:solidFill>
                  <a:prstClr val="black"/>
                </a:solidFill>
                <a:ea typeface="+mj-ea"/>
                <a:cs typeface="+mj-cs"/>
              </a:rPr>
              <a:t>partir </a:t>
            </a: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de la vigencia fiscal 2017 para el sector financiero?</a:t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- Cómo se afectaría el impuesto diferido?</a:t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-  Cuál sería el efecto en la distribución de utilidades?</a:t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-  </a:t>
            </a:r>
            <a:r>
              <a:rPr lang="es-ES" sz="2400" dirty="0">
                <a:solidFill>
                  <a:prstClr val="black"/>
                </a:solidFill>
                <a:ea typeface="+mj-ea"/>
                <a:cs typeface="+mj-cs"/>
              </a:rPr>
              <a:t>Ventajas y desventajas de aplicar esta medida a partir del año gravable 2017</a:t>
            </a: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?</a:t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-  </a:t>
            </a:r>
            <a:r>
              <a:rPr lang="es-ES" sz="2400" dirty="0">
                <a:solidFill>
                  <a:prstClr val="black"/>
                </a:solidFill>
                <a:ea typeface="+mj-ea"/>
                <a:cs typeface="+mj-cs"/>
              </a:rPr>
              <a:t>Cómo ha sido la experiencia internacional para el sector financiero</a:t>
            </a:r>
            <a:r>
              <a:rPr lang="es-CO" sz="2400" dirty="0">
                <a:solidFill>
                  <a:prstClr val="black"/>
                </a:solidFill>
                <a:ea typeface="+mj-ea"/>
                <a:cs typeface="+mj-cs"/>
              </a:rPr>
              <a:t>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6397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50036" y="69269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	</a:t>
            </a:r>
            <a:endParaRPr lang="es-CO" b="1" dirty="0"/>
          </a:p>
        </p:txBody>
      </p:sp>
      <p:sp>
        <p:nvSpPr>
          <p:cNvPr id="4" name="3 Rectángulo"/>
          <p:cNvSpPr/>
          <p:nvPr/>
        </p:nvSpPr>
        <p:spPr>
          <a:xfrm>
            <a:off x="899592" y="1196752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Pregunta No. 1</a:t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Cuáles serían los principales efectos de adoptar esta medida a partir de la vigencia fiscal 2017 para el sector financiero?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103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50036" y="692696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	</a:t>
            </a:r>
            <a:endParaRPr lang="es-CO" b="1" dirty="0"/>
          </a:p>
        </p:txBody>
      </p:sp>
      <p:sp>
        <p:nvSpPr>
          <p:cNvPr id="4" name="3 Rectángulo"/>
          <p:cNvSpPr/>
          <p:nvPr/>
        </p:nvSpPr>
        <p:spPr>
          <a:xfrm>
            <a:off x="971600" y="1551563"/>
            <a:ext cx="705678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Pregunta No. 2</a:t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4400" b="1" dirty="0">
                <a:solidFill>
                  <a:prstClr val="black"/>
                </a:solidFill>
                <a:ea typeface="+mj-ea"/>
                <a:cs typeface="+mj-cs"/>
              </a:rPr>
              <a:t>Cómo se afectaría el impuesto diferido?</a:t>
            </a:r>
            <a: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CO" sz="4400" dirty="0">
                <a:solidFill>
                  <a:prstClr val="black"/>
                </a:solidFill>
                <a:ea typeface="+mj-ea"/>
                <a:cs typeface="+mj-cs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258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658</Words>
  <Application>Microsoft Office PowerPoint</Application>
  <PresentationFormat>Presentación en pantalla (4:3)</PresentationFormat>
  <Paragraphs>105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Viviana Perez Prieto</dc:creator>
  <cp:lastModifiedBy>dell</cp:lastModifiedBy>
  <cp:revision>12</cp:revision>
  <dcterms:created xsi:type="dcterms:W3CDTF">2016-07-26T16:35:18Z</dcterms:created>
  <dcterms:modified xsi:type="dcterms:W3CDTF">2016-08-03T22:20:28Z</dcterms:modified>
</cp:coreProperties>
</file>