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sldIdLst>
    <p:sldId id="256" r:id="rId5"/>
    <p:sldId id="258" r:id="rId6"/>
    <p:sldId id="265" r:id="rId7"/>
    <p:sldId id="259" r:id="rId8"/>
    <p:sldId id="266" r:id="rId9"/>
    <p:sldId id="268" r:id="rId10"/>
    <p:sldId id="267" r:id="rId11"/>
  </p:sldIdLst>
  <p:sldSz cx="25026938" cy="8285163"/>
  <p:notesSz cx="6858000" cy="9144000"/>
  <p:defaultTextStyle>
    <a:defPPr>
      <a:defRPr lang="en-US"/>
    </a:defPPr>
    <a:lvl1pPr marL="0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1pPr>
    <a:lvl2pPr marL="1024951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2pPr>
    <a:lvl3pPr marL="2049902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3pPr>
    <a:lvl4pPr marL="3074853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4pPr>
    <a:lvl5pPr marL="4099804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5pPr>
    <a:lvl6pPr marL="5124755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6pPr>
    <a:lvl7pPr marL="6149706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7pPr>
    <a:lvl8pPr marL="7174657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8pPr>
    <a:lvl9pPr marL="8199608" algn="l" defTabSz="1024951" rtl="0" eaLnBrk="1" latinLnBrk="0" hangingPunct="1">
      <a:defRPr sz="4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610">
          <p15:clr>
            <a:srgbClr val="A4A3A4"/>
          </p15:clr>
        </p15:guide>
        <p15:guide id="2" pos="78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FF00"/>
    <a:srgbClr val="F57E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>
        <p:scale>
          <a:sx n="50" d="100"/>
          <a:sy n="50" d="100"/>
        </p:scale>
        <p:origin x="-200" y="-664"/>
      </p:cViewPr>
      <p:guideLst>
        <p:guide orient="horz" pos="2610"/>
        <p:guide pos="78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7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7021" y="2573773"/>
            <a:ext cx="21272897" cy="17759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041" y="4694926"/>
            <a:ext cx="17518857" cy="211731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24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49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74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998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124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149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174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199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7/13/17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144530" y="331791"/>
            <a:ext cx="5631061" cy="706923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1347" y="331791"/>
            <a:ext cx="16476068" cy="706923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956" y="5323986"/>
            <a:ext cx="21272897" cy="1645526"/>
          </a:xfrm>
        </p:spPr>
        <p:txBody>
          <a:bodyPr anchor="t"/>
          <a:lstStyle>
            <a:lvl1pPr algn="l">
              <a:defRPr sz="9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76956" y="3511606"/>
            <a:ext cx="21272897" cy="1812379"/>
          </a:xfrm>
        </p:spPr>
        <p:txBody>
          <a:bodyPr anchor="b"/>
          <a:lstStyle>
            <a:lvl1pPr marL="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1pPr>
            <a:lvl2pPr marL="102495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204990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3074853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4pPr>
            <a:lvl5pPr marL="4099804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5pPr>
            <a:lvl6pPr marL="5124755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6pPr>
            <a:lvl7pPr marL="6149706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7pPr>
            <a:lvl8pPr marL="7174657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8pPr>
            <a:lvl9pPr marL="8199608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347" y="1933205"/>
            <a:ext cx="11053564" cy="54678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22027" y="1933205"/>
            <a:ext cx="11053564" cy="5467825"/>
          </a:xfrm>
        </p:spPr>
        <p:txBody>
          <a:bodyPr/>
          <a:lstStyle>
            <a:lvl1pPr>
              <a:defRPr sz="6300"/>
            </a:lvl1pPr>
            <a:lvl2pPr>
              <a:defRPr sz="5400"/>
            </a:lvl2pPr>
            <a:lvl3pPr>
              <a:defRPr sz="45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47" y="1854574"/>
            <a:ext cx="11057911" cy="77289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4951" indent="0">
              <a:buNone/>
              <a:defRPr sz="4500" b="1"/>
            </a:lvl2pPr>
            <a:lvl3pPr marL="2049902" indent="0">
              <a:buNone/>
              <a:defRPr sz="4000" b="1"/>
            </a:lvl3pPr>
            <a:lvl4pPr marL="3074853" indent="0">
              <a:buNone/>
              <a:defRPr sz="3600" b="1"/>
            </a:lvl4pPr>
            <a:lvl5pPr marL="4099804" indent="0">
              <a:buNone/>
              <a:defRPr sz="3600" b="1"/>
            </a:lvl5pPr>
            <a:lvl6pPr marL="5124755" indent="0">
              <a:buNone/>
              <a:defRPr sz="3600" b="1"/>
            </a:lvl6pPr>
            <a:lvl7pPr marL="6149706" indent="0">
              <a:buNone/>
              <a:defRPr sz="3600" b="1"/>
            </a:lvl7pPr>
            <a:lvl8pPr marL="7174657" indent="0">
              <a:buNone/>
              <a:defRPr sz="3600" b="1"/>
            </a:lvl8pPr>
            <a:lvl9pPr marL="8199608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1347" y="2627471"/>
            <a:ext cx="11057911" cy="477355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13341" y="1854574"/>
            <a:ext cx="11062254" cy="772898"/>
          </a:xfrm>
        </p:spPr>
        <p:txBody>
          <a:bodyPr anchor="b"/>
          <a:lstStyle>
            <a:lvl1pPr marL="0" indent="0">
              <a:buNone/>
              <a:defRPr sz="5400" b="1"/>
            </a:lvl1pPr>
            <a:lvl2pPr marL="1024951" indent="0">
              <a:buNone/>
              <a:defRPr sz="4500" b="1"/>
            </a:lvl2pPr>
            <a:lvl3pPr marL="2049902" indent="0">
              <a:buNone/>
              <a:defRPr sz="4000" b="1"/>
            </a:lvl3pPr>
            <a:lvl4pPr marL="3074853" indent="0">
              <a:buNone/>
              <a:defRPr sz="3600" b="1"/>
            </a:lvl4pPr>
            <a:lvl5pPr marL="4099804" indent="0">
              <a:buNone/>
              <a:defRPr sz="3600" b="1"/>
            </a:lvl5pPr>
            <a:lvl6pPr marL="5124755" indent="0">
              <a:buNone/>
              <a:defRPr sz="3600" b="1"/>
            </a:lvl6pPr>
            <a:lvl7pPr marL="6149706" indent="0">
              <a:buNone/>
              <a:defRPr sz="3600" b="1"/>
            </a:lvl7pPr>
            <a:lvl8pPr marL="7174657" indent="0">
              <a:buNone/>
              <a:defRPr sz="3600" b="1"/>
            </a:lvl8pPr>
            <a:lvl9pPr marL="8199608" indent="0">
              <a:buNone/>
              <a:defRPr sz="3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13341" y="2627471"/>
            <a:ext cx="11062254" cy="4773559"/>
          </a:xfrm>
        </p:spPr>
        <p:txBody>
          <a:bodyPr/>
          <a:lstStyle>
            <a:lvl1pPr>
              <a:defRPr sz="5400"/>
            </a:lvl1pPr>
            <a:lvl2pPr>
              <a:defRPr sz="4500"/>
            </a:lvl2pPr>
            <a:lvl3pPr>
              <a:defRPr sz="40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351" y="329873"/>
            <a:ext cx="8233690" cy="1403875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84837" y="329873"/>
            <a:ext cx="13990754" cy="7071157"/>
          </a:xfrm>
        </p:spPr>
        <p:txBody>
          <a:bodyPr/>
          <a:lstStyle>
            <a:lvl1pPr>
              <a:defRPr sz="7200"/>
            </a:lvl1pPr>
            <a:lvl2pPr>
              <a:defRPr sz="6300"/>
            </a:lvl2pPr>
            <a:lvl3pPr>
              <a:defRPr sz="5400"/>
            </a:lvl3pPr>
            <a:lvl4pPr>
              <a:defRPr sz="4500"/>
            </a:lvl4pPr>
            <a:lvl5pPr>
              <a:defRPr sz="4500"/>
            </a:lvl5pPr>
            <a:lvl6pPr>
              <a:defRPr sz="4500"/>
            </a:lvl6pPr>
            <a:lvl7pPr>
              <a:defRPr sz="4500"/>
            </a:lvl7pPr>
            <a:lvl8pPr>
              <a:defRPr sz="4500"/>
            </a:lvl8pPr>
            <a:lvl9pPr>
              <a:defRPr sz="4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1351" y="1733748"/>
            <a:ext cx="8233690" cy="5667282"/>
          </a:xfrm>
        </p:spPr>
        <p:txBody>
          <a:bodyPr/>
          <a:lstStyle>
            <a:lvl1pPr marL="0" indent="0">
              <a:buNone/>
              <a:defRPr sz="3100"/>
            </a:lvl1pPr>
            <a:lvl2pPr marL="1024951" indent="0">
              <a:buNone/>
              <a:defRPr sz="2700"/>
            </a:lvl2pPr>
            <a:lvl3pPr marL="2049902" indent="0">
              <a:buNone/>
              <a:defRPr sz="2200"/>
            </a:lvl3pPr>
            <a:lvl4pPr marL="3074853" indent="0">
              <a:buNone/>
              <a:defRPr sz="2000"/>
            </a:lvl4pPr>
            <a:lvl5pPr marL="4099804" indent="0">
              <a:buNone/>
              <a:defRPr sz="2000"/>
            </a:lvl5pPr>
            <a:lvl6pPr marL="5124755" indent="0">
              <a:buNone/>
              <a:defRPr sz="2000"/>
            </a:lvl6pPr>
            <a:lvl7pPr marL="6149706" indent="0">
              <a:buNone/>
              <a:defRPr sz="2000"/>
            </a:lvl7pPr>
            <a:lvl8pPr marL="7174657" indent="0">
              <a:buNone/>
              <a:defRPr sz="2000"/>
            </a:lvl8pPr>
            <a:lvl9pPr marL="819960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‹Nr.›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55" y="5799614"/>
            <a:ext cx="15016163" cy="684678"/>
          </a:xfrm>
        </p:spPr>
        <p:txBody>
          <a:bodyPr anchor="b"/>
          <a:lstStyle>
            <a:lvl1pPr algn="l">
              <a:defRPr sz="4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5455" y="740295"/>
            <a:ext cx="15016163" cy="4971098"/>
          </a:xfrm>
        </p:spPr>
        <p:txBody>
          <a:bodyPr/>
          <a:lstStyle>
            <a:lvl1pPr marL="0" indent="0">
              <a:buNone/>
              <a:defRPr sz="7200"/>
            </a:lvl1pPr>
            <a:lvl2pPr marL="1024951" indent="0">
              <a:buNone/>
              <a:defRPr sz="6300"/>
            </a:lvl2pPr>
            <a:lvl3pPr marL="2049902" indent="0">
              <a:buNone/>
              <a:defRPr sz="5400"/>
            </a:lvl3pPr>
            <a:lvl4pPr marL="3074853" indent="0">
              <a:buNone/>
              <a:defRPr sz="4500"/>
            </a:lvl4pPr>
            <a:lvl5pPr marL="4099804" indent="0">
              <a:buNone/>
              <a:defRPr sz="4500"/>
            </a:lvl5pPr>
            <a:lvl6pPr marL="5124755" indent="0">
              <a:buNone/>
              <a:defRPr sz="4500"/>
            </a:lvl6pPr>
            <a:lvl7pPr marL="6149706" indent="0">
              <a:buNone/>
              <a:defRPr sz="4500"/>
            </a:lvl7pPr>
            <a:lvl8pPr marL="7174657" indent="0">
              <a:buNone/>
              <a:defRPr sz="4500"/>
            </a:lvl8pPr>
            <a:lvl9pPr marL="8199608" indent="0">
              <a:buNone/>
              <a:defRPr sz="4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05455" y="6484292"/>
            <a:ext cx="15016163" cy="972355"/>
          </a:xfrm>
        </p:spPr>
        <p:txBody>
          <a:bodyPr/>
          <a:lstStyle>
            <a:lvl1pPr marL="0" indent="0">
              <a:buNone/>
              <a:defRPr sz="3100"/>
            </a:lvl1pPr>
            <a:lvl2pPr marL="1024951" indent="0">
              <a:buNone/>
              <a:defRPr sz="2700"/>
            </a:lvl2pPr>
            <a:lvl3pPr marL="2049902" indent="0">
              <a:buNone/>
              <a:defRPr sz="2200"/>
            </a:lvl3pPr>
            <a:lvl4pPr marL="3074853" indent="0">
              <a:buNone/>
              <a:defRPr sz="2000"/>
            </a:lvl4pPr>
            <a:lvl5pPr marL="4099804" indent="0">
              <a:buNone/>
              <a:defRPr sz="2000"/>
            </a:lvl5pPr>
            <a:lvl6pPr marL="5124755" indent="0">
              <a:buNone/>
              <a:defRPr sz="2000"/>
            </a:lvl6pPr>
            <a:lvl7pPr marL="6149706" indent="0">
              <a:buNone/>
              <a:defRPr sz="2000"/>
            </a:lvl7pPr>
            <a:lvl8pPr marL="7174657" indent="0">
              <a:buNone/>
              <a:defRPr sz="2000"/>
            </a:lvl8pPr>
            <a:lvl9pPr marL="8199608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347" y="331790"/>
            <a:ext cx="22524244" cy="1380861"/>
          </a:xfrm>
          <a:prstGeom prst="rect">
            <a:avLst/>
          </a:prstGeom>
        </p:spPr>
        <p:txBody>
          <a:bodyPr vert="horz" lIns="204990" tIns="102495" rIns="204990" bIns="10249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347" y="1933205"/>
            <a:ext cx="22524244" cy="5467825"/>
          </a:xfrm>
          <a:prstGeom prst="rect">
            <a:avLst/>
          </a:prstGeom>
        </p:spPr>
        <p:txBody>
          <a:bodyPr vert="horz" lIns="204990" tIns="102495" rIns="204990" bIns="10249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347" y="7679121"/>
            <a:ext cx="5839619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l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7/13/17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50871" y="7679121"/>
            <a:ext cx="7925197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ct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35972" y="7679121"/>
            <a:ext cx="5839619" cy="441108"/>
          </a:xfrm>
          <a:prstGeom prst="rect">
            <a:avLst/>
          </a:prstGeom>
        </p:spPr>
        <p:txBody>
          <a:bodyPr vert="horz" lIns="204990" tIns="102495" rIns="204990" bIns="102495" rtlCol="0" anchor="ctr"/>
          <a:lstStyle>
            <a:lvl1pPr algn="r">
              <a:defRPr sz="2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1024951" rtl="0" eaLnBrk="1" latinLnBrk="0" hangingPunct="1">
        <a:spcBef>
          <a:spcPct val="0"/>
        </a:spcBef>
        <a:buNone/>
        <a:defRPr sz="9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68713" indent="-768713" algn="l" defTabSz="1024951" rtl="0" eaLnBrk="1" latinLnBrk="0" hangingPunct="1">
        <a:spcBef>
          <a:spcPct val="20000"/>
        </a:spcBef>
        <a:buFont typeface="Arial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665545" indent="-640594" algn="l" defTabSz="1024951" rtl="0" eaLnBrk="1" latinLnBrk="0" hangingPunct="1">
        <a:spcBef>
          <a:spcPct val="20000"/>
        </a:spcBef>
        <a:buFont typeface="Arial"/>
        <a:buChar char="–"/>
        <a:defRPr sz="6300" kern="1200">
          <a:solidFill>
            <a:schemeClr val="tx1"/>
          </a:solidFill>
          <a:latin typeface="+mn-lt"/>
          <a:ea typeface="+mn-ea"/>
          <a:cs typeface="+mn-cs"/>
        </a:defRPr>
      </a:lvl2pPr>
      <a:lvl3pPr marL="2562377" indent="-512475" algn="l" defTabSz="1024951" rtl="0" eaLnBrk="1" latinLnBrk="0" hangingPunct="1">
        <a:spcBef>
          <a:spcPct val="20000"/>
        </a:spcBef>
        <a:buFont typeface="Arial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3587328" indent="-512475" algn="l" defTabSz="1024951" rtl="0" eaLnBrk="1" latinLnBrk="0" hangingPunct="1">
        <a:spcBef>
          <a:spcPct val="20000"/>
        </a:spcBef>
        <a:buFont typeface="Arial"/>
        <a:buChar char="–"/>
        <a:defRPr sz="4500" kern="1200">
          <a:solidFill>
            <a:schemeClr val="tx1"/>
          </a:solidFill>
          <a:latin typeface="+mn-lt"/>
          <a:ea typeface="+mn-ea"/>
          <a:cs typeface="+mn-cs"/>
        </a:defRPr>
      </a:lvl4pPr>
      <a:lvl5pPr marL="4612279" indent="-512475" algn="l" defTabSz="1024951" rtl="0" eaLnBrk="1" latinLnBrk="0" hangingPunct="1">
        <a:spcBef>
          <a:spcPct val="20000"/>
        </a:spcBef>
        <a:buFont typeface="Arial"/>
        <a:buChar char="»"/>
        <a:defRPr sz="4500" kern="1200">
          <a:solidFill>
            <a:schemeClr val="tx1"/>
          </a:solidFill>
          <a:latin typeface="+mn-lt"/>
          <a:ea typeface="+mn-ea"/>
          <a:cs typeface="+mn-cs"/>
        </a:defRPr>
      </a:lvl5pPr>
      <a:lvl6pPr marL="5637230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6pPr>
      <a:lvl7pPr marL="6662181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7pPr>
      <a:lvl8pPr marL="7687132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8pPr>
      <a:lvl9pPr marL="8712083" indent="-512475" algn="l" defTabSz="1024951" rtl="0" eaLnBrk="1" latinLnBrk="0" hangingPunct="1">
        <a:spcBef>
          <a:spcPct val="20000"/>
        </a:spcBef>
        <a:buFont typeface="Arial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1024951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2049902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074853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4pPr>
      <a:lvl5pPr marL="4099804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5pPr>
      <a:lvl6pPr marL="5124755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6pPr>
      <a:lvl7pPr marL="6149706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7pPr>
      <a:lvl8pPr marL="7174657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8pPr>
      <a:lvl9pPr marL="8199608" algn="l" defTabSz="1024951" rtl="0" eaLnBrk="1" latinLnBrk="0" hangingPunct="1">
        <a:defRPr sz="4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33" y="431321"/>
            <a:ext cx="2329132" cy="23291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3913254" y="6416745"/>
            <a:ext cx="12110495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Juan Francisco Espinosa Palacios</a:t>
            </a:r>
          </a:p>
          <a:p>
            <a:r>
              <a:rPr lang="es-ES" sz="28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Director Unidad de Información y Análisis Financiero, UIAF Colombia </a:t>
            </a:r>
            <a:endParaRPr lang="es-ES" sz="28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4576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5"/>
          <p:cNvSpPr txBox="1">
            <a:spLocks/>
          </p:cNvSpPr>
          <p:nvPr/>
        </p:nvSpPr>
        <p:spPr bwMode="auto">
          <a:xfrm>
            <a:off x="7349706" y="562963"/>
            <a:ext cx="496424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chemeClr val="accent1"/>
                </a:solidFill>
              </a:rPr>
              <a:t>Cara amable con las fuentes de información</a:t>
            </a:r>
          </a:p>
        </p:txBody>
      </p:sp>
      <p:pic>
        <p:nvPicPr>
          <p:cNvPr id="4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353" y="1385289"/>
            <a:ext cx="10677874" cy="66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7385" y="196850"/>
            <a:ext cx="1407663" cy="1407663"/>
          </a:xfrm>
          <a:prstGeom prst="rect">
            <a:avLst/>
          </a:prstGeom>
        </p:spPr>
      </p:pic>
      <p:sp>
        <p:nvSpPr>
          <p:cNvPr id="9" name="Marcador de texto 7"/>
          <p:cNvSpPr txBox="1">
            <a:spLocks/>
          </p:cNvSpPr>
          <p:nvPr/>
        </p:nvSpPr>
        <p:spPr bwMode="auto">
          <a:xfrm>
            <a:off x="12796448" y="587841"/>
            <a:ext cx="3973301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0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0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0"/>
              </a:defRPr>
            </a:lvl9pPr>
          </a:lstStyle>
          <a:p>
            <a:pPr algn="ctr" eaLnBrk="1" hangingPunct="1"/>
            <a:r>
              <a:rPr lang="es-CO" sz="2800" b="1" dirty="0">
                <a:solidFill>
                  <a:schemeClr val="accent2"/>
                </a:solidFill>
              </a:rPr>
              <a:t>Cara recia con el delito</a:t>
            </a:r>
          </a:p>
        </p:txBody>
      </p:sp>
      <p:sp>
        <p:nvSpPr>
          <p:cNvPr id="10" name="Rectángulo 6"/>
          <p:cNvSpPr>
            <a:spLocks noChangeArrowheads="1"/>
          </p:cNvSpPr>
          <p:nvPr/>
        </p:nvSpPr>
        <p:spPr bwMode="auto">
          <a:xfrm>
            <a:off x="8402128" y="5405587"/>
            <a:ext cx="40371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sz="3200" dirty="0" smtClean="0"/>
              <a:t>Confianza </a:t>
            </a:r>
            <a:r>
              <a:rPr lang="es-CO" sz="3200" dirty="0"/>
              <a:t>y discreción</a:t>
            </a:r>
          </a:p>
        </p:txBody>
      </p:sp>
      <p:sp>
        <p:nvSpPr>
          <p:cNvPr id="11" name="Rectángulo 8"/>
          <p:cNvSpPr>
            <a:spLocks noChangeArrowheads="1"/>
          </p:cNvSpPr>
          <p:nvPr/>
        </p:nvSpPr>
        <p:spPr bwMode="auto">
          <a:xfrm>
            <a:off x="13733583" y="2270125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0"/>
                <a:ea typeface="MS PGothic" panose="020B0600070205080204" pitchFamily="34" charset="-128"/>
              </a:defRPr>
            </a:lvl9pPr>
          </a:lstStyle>
          <a:p>
            <a:r>
              <a:rPr lang="es-CO" dirty="0">
                <a:solidFill>
                  <a:schemeClr val="bg1"/>
                </a:solidFill>
              </a:rPr>
              <a:t>Efectividad </a:t>
            </a:r>
          </a:p>
        </p:txBody>
      </p:sp>
    </p:spTree>
    <p:extLst>
      <p:ext uri="{BB962C8B-B14F-4D97-AF65-F5344CB8AC3E}">
        <p14:creationId xmlns:p14="http://schemas.microsoft.com/office/powerpoint/2010/main" val="3653261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76113" y="277147"/>
            <a:ext cx="6925965" cy="908493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Complejidad del delito 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7810378" y="126870"/>
            <a:ext cx="7978072" cy="7983483"/>
            <a:chOff x="2527688" y="43987"/>
            <a:chExt cx="6593448" cy="6597920"/>
          </a:xfrm>
        </p:grpSpPr>
        <p:grpSp>
          <p:nvGrpSpPr>
            <p:cNvPr id="28" name="Grupo 27"/>
            <p:cNvGrpSpPr/>
            <p:nvPr/>
          </p:nvGrpSpPr>
          <p:grpSpPr>
            <a:xfrm>
              <a:off x="2527688" y="43987"/>
              <a:ext cx="6593448" cy="6597920"/>
              <a:chOff x="1123702" y="126254"/>
              <a:chExt cx="6593448" cy="6597920"/>
            </a:xfrm>
          </p:grpSpPr>
          <p:pic>
            <p:nvPicPr>
              <p:cNvPr id="33" name="Imagen 3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3702" y="126254"/>
                <a:ext cx="6593448" cy="6597920"/>
              </a:xfrm>
              <a:prstGeom prst="rect">
                <a:avLst/>
              </a:prstGeom>
            </p:spPr>
          </p:pic>
          <p:grpSp>
            <p:nvGrpSpPr>
              <p:cNvPr id="34" name="Grupo 33"/>
              <p:cNvGrpSpPr/>
              <p:nvPr/>
            </p:nvGrpSpPr>
            <p:grpSpPr>
              <a:xfrm>
                <a:off x="1182029" y="211485"/>
                <a:ext cx="5023059" cy="6436966"/>
                <a:chOff x="198092" y="368887"/>
                <a:chExt cx="5023059" cy="6735535"/>
              </a:xfrm>
            </p:grpSpPr>
            <p:sp>
              <p:nvSpPr>
                <p:cNvPr id="35" name="CuadroTexto 34"/>
                <p:cNvSpPr txBox="1"/>
                <p:nvPr/>
              </p:nvSpPr>
              <p:spPr>
                <a:xfrm rot="15995775">
                  <a:off x="2578901" y="614540"/>
                  <a:ext cx="7533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err="1">
                      <a:solidFill>
                        <a:schemeClr val="bg1"/>
                      </a:solidFill>
                    </a:rPr>
                    <a:t>Super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>
                      <a:solidFill>
                        <a:schemeClr val="bg1"/>
                      </a:solidFill>
                    </a:rPr>
                    <a:t>Financiera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6" name="CuadroTexto 35"/>
                <p:cNvSpPr txBox="1"/>
                <p:nvPr/>
              </p:nvSpPr>
              <p:spPr>
                <a:xfrm rot="18382772">
                  <a:off x="4644398" y="1073703"/>
                  <a:ext cx="75339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Migración</a:t>
                  </a:r>
                  <a:r>
                    <a:rPr lang="en-US" sz="1000" dirty="0" smtClean="0">
                      <a:solidFill>
                        <a:schemeClr val="bg1"/>
                      </a:solidFill>
                    </a:rPr>
                    <a:t>  Colombia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CuadroTexto 36"/>
                <p:cNvSpPr txBox="1"/>
                <p:nvPr/>
              </p:nvSpPr>
              <p:spPr>
                <a:xfrm rot="17189175">
                  <a:off x="3540013" y="694632"/>
                  <a:ext cx="897711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solidFill>
                        <a:schemeClr val="bg1"/>
                      </a:solidFill>
                    </a:rPr>
                    <a:t>Procuraduría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CuadroTexto 37"/>
                <p:cNvSpPr txBox="1"/>
                <p:nvPr/>
              </p:nvSpPr>
              <p:spPr>
                <a:xfrm rot="8936061">
                  <a:off x="806482" y="5249984"/>
                  <a:ext cx="483404" cy="2576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solidFill>
                        <a:schemeClr val="bg1"/>
                      </a:solidFill>
                    </a:rPr>
                    <a:t>DIAN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CuadroTexto 38"/>
                <p:cNvSpPr txBox="1"/>
                <p:nvPr/>
              </p:nvSpPr>
              <p:spPr>
                <a:xfrm rot="10047884">
                  <a:off x="198092" y="4140199"/>
                  <a:ext cx="828000" cy="418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err="1" smtClean="0">
                      <a:solidFill>
                        <a:schemeClr val="bg1"/>
                      </a:solidFill>
                    </a:rPr>
                    <a:t>Super</a:t>
                  </a:r>
                  <a:endParaRPr lang="es-CO" sz="10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Notariado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CuadroTexto 39"/>
                <p:cNvSpPr txBox="1"/>
                <p:nvPr/>
              </p:nvSpPr>
              <p:spPr>
                <a:xfrm rot="12901998">
                  <a:off x="652185" y="1871499"/>
                  <a:ext cx="792000" cy="418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err="1">
                      <a:solidFill>
                        <a:schemeClr val="bg1"/>
                      </a:solidFill>
                    </a:rPr>
                    <a:t>Ssuper</a:t>
                  </a:r>
                  <a:r>
                    <a:rPr lang="en-US" sz="1000" dirty="0">
                      <a:solidFill>
                        <a:schemeClr val="bg1"/>
                      </a:solidFill>
                    </a:rPr>
                    <a:t> </a:t>
                  </a:r>
                  <a:r>
                    <a:rPr lang="en-US" sz="1000" dirty="0" err="1">
                      <a:solidFill>
                        <a:schemeClr val="bg1"/>
                      </a:solidFill>
                    </a:rPr>
                    <a:t>Sociedades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CuadroTexto 40"/>
                <p:cNvSpPr txBox="1"/>
                <p:nvPr/>
              </p:nvSpPr>
              <p:spPr>
                <a:xfrm rot="11764751">
                  <a:off x="225723" y="2914082"/>
                  <a:ext cx="720000" cy="4186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err="1">
                      <a:solidFill>
                        <a:schemeClr val="bg1"/>
                      </a:solidFill>
                    </a:rPr>
                    <a:t>Super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>
                      <a:solidFill>
                        <a:schemeClr val="bg1"/>
                      </a:solidFill>
                    </a:rPr>
                    <a:t>Solidaria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CuadroTexto 41"/>
                <p:cNvSpPr txBox="1"/>
                <p:nvPr/>
              </p:nvSpPr>
              <p:spPr>
                <a:xfrm rot="3529590">
                  <a:off x="4600790" y="6075969"/>
                  <a:ext cx="753813" cy="2308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900" dirty="0" err="1" smtClean="0">
                      <a:solidFill>
                        <a:schemeClr val="bg1"/>
                      </a:solidFill>
                    </a:rPr>
                    <a:t>Minjusticia</a:t>
                  </a:r>
                  <a:endParaRPr lang="es-CO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CuadroTexto 42"/>
                <p:cNvSpPr txBox="1"/>
                <p:nvPr/>
              </p:nvSpPr>
              <p:spPr>
                <a:xfrm rot="5925050">
                  <a:off x="2490960" y="6442066"/>
                  <a:ext cx="816881" cy="5078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900" dirty="0" err="1" smtClean="0">
                      <a:solidFill>
                        <a:schemeClr val="bg1"/>
                      </a:solidFill>
                    </a:rPr>
                    <a:t>Otros</a:t>
                  </a:r>
                  <a:endParaRPr lang="en-US" sz="9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900" dirty="0" err="1" smtClean="0">
                      <a:solidFill>
                        <a:schemeClr val="bg1"/>
                      </a:solidFill>
                    </a:rPr>
                    <a:t>Organismos</a:t>
                  </a:r>
                  <a:endParaRPr lang="en-US" sz="900" dirty="0" smtClean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900" dirty="0" smtClean="0">
                      <a:solidFill>
                        <a:schemeClr val="bg1"/>
                      </a:solidFill>
                    </a:rPr>
                    <a:t>IVC</a:t>
                  </a:r>
                  <a:endParaRPr lang="es-CO" sz="9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CuadroTexto 43"/>
                <p:cNvSpPr txBox="1"/>
                <p:nvPr/>
              </p:nvSpPr>
              <p:spPr>
                <a:xfrm rot="7425275">
                  <a:off x="1480832" y="6133950"/>
                  <a:ext cx="71572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000" dirty="0" err="1" smtClean="0">
                      <a:solidFill>
                        <a:schemeClr val="bg1"/>
                      </a:solidFill>
                    </a:rPr>
                    <a:t>MinTIC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CuadroTexto 44"/>
                <p:cNvSpPr txBox="1"/>
                <p:nvPr/>
              </p:nvSpPr>
              <p:spPr>
                <a:xfrm rot="4895936">
                  <a:off x="3611242" y="6470859"/>
                  <a:ext cx="702433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smtClean="0">
                      <a:solidFill>
                        <a:schemeClr val="bg1"/>
                      </a:solidFill>
                    </a:rPr>
                    <a:t>Rama </a:t>
                  </a:r>
                </a:p>
                <a:p>
                  <a:pPr algn="ctr"/>
                  <a:r>
                    <a:rPr lang="en-US" sz="1000" dirty="0" smtClean="0">
                      <a:solidFill>
                        <a:schemeClr val="bg1"/>
                      </a:solidFill>
                    </a:rPr>
                    <a:t>Judicial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CuadroTexto 45"/>
                <p:cNvSpPr txBox="1"/>
                <p:nvPr/>
              </p:nvSpPr>
              <p:spPr>
                <a:xfrm rot="14265309">
                  <a:off x="1440331" y="957896"/>
                  <a:ext cx="753396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CO" sz="1000" dirty="0" err="1">
                      <a:solidFill>
                        <a:schemeClr val="bg1"/>
                      </a:solidFill>
                    </a:rPr>
                    <a:t>Super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>
                      <a:solidFill>
                        <a:schemeClr val="bg1"/>
                      </a:solidFill>
                    </a:rPr>
                    <a:t>Industria</a:t>
                  </a:r>
                  <a:endParaRPr lang="en-US" sz="1000" dirty="0">
                    <a:solidFill>
                      <a:schemeClr val="bg1"/>
                    </a:solidFill>
                  </a:endParaRPr>
                </a:p>
                <a:p>
                  <a:pPr algn="ctr"/>
                  <a:r>
                    <a:rPr lang="en-US" sz="1000" dirty="0" err="1">
                      <a:solidFill>
                        <a:schemeClr val="bg1"/>
                      </a:solidFill>
                    </a:rPr>
                    <a:t>Comercio</a:t>
                  </a:r>
                  <a:endParaRPr lang="es-CO" sz="10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29" name="CuadroTexto 28"/>
            <p:cNvSpPr txBox="1"/>
            <p:nvPr/>
          </p:nvSpPr>
          <p:spPr>
            <a:xfrm rot="1050439">
              <a:off x="8323159" y="3560648"/>
              <a:ext cx="65512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err="1" smtClean="0">
                  <a:solidFill>
                    <a:schemeClr val="bg1"/>
                  </a:solidFill>
                </a:rPr>
                <a:t>Fiscalía</a:t>
              </a:r>
              <a:r>
                <a:rPr lang="en-US" sz="1000" dirty="0" smtClean="0">
                  <a:solidFill>
                    <a:schemeClr val="bg1"/>
                  </a:solidFill>
                </a:rPr>
                <a:t> General de la </a:t>
              </a:r>
              <a:r>
                <a:rPr lang="en-US" sz="1000" dirty="0" err="1" smtClean="0">
                  <a:solidFill>
                    <a:schemeClr val="bg1"/>
                  </a:solidFill>
                </a:rPr>
                <a:t>Nación</a:t>
              </a:r>
              <a:endParaRPr lang="es-CO" sz="1000" dirty="0">
                <a:solidFill>
                  <a:schemeClr val="bg1"/>
                </a:solidFill>
              </a:endParaRPr>
            </a:p>
          </p:txBody>
        </p:sp>
        <p:sp>
          <p:nvSpPr>
            <p:cNvPr id="30" name="CuadroTexto 29"/>
            <p:cNvSpPr txBox="1"/>
            <p:nvPr/>
          </p:nvSpPr>
          <p:spPr>
            <a:xfrm rot="1987715">
              <a:off x="7869156" y="4785416"/>
              <a:ext cx="65512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FF.MM</a:t>
              </a:r>
              <a:endParaRPr lang="es-CO" sz="1000" dirty="0">
                <a:solidFill>
                  <a:schemeClr val="bg1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 rot="21369239">
              <a:off x="8244607" y="2727920"/>
              <a:ext cx="784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dirty="0" smtClean="0">
                  <a:solidFill>
                    <a:schemeClr val="bg1"/>
                  </a:solidFill>
                </a:rPr>
                <a:t>UIAF</a:t>
              </a:r>
              <a:endParaRPr lang="es-CO" sz="1000" dirty="0">
                <a:solidFill>
                  <a:schemeClr val="bg1"/>
                </a:solidFill>
              </a:endParaRPr>
            </a:p>
          </p:txBody>
        </p:sp>
        <p:sp>
          <p:nvSpPr>
            <p:cNvPr id="32" name="CuadroTexto 31"/>
            <p:cNvSpPr txBox="1"/>
            <p:nvPr/>
          </p:nvSpPr>
          <p:spPr>
            <a:xfrm rot="19480743">
              <a:off x="7926105" y="1571234"/>
              <a:ext cx="6510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1000" dirty="0" smtClean="0">
                  <a:solidFill>
                    <a:schemeClr val="bg1"/>
                  </a:solidFill>
                </a:rPr>
                <a:t>Policía Nacional</a:t>
              </a:r>
              <a:endParaRPr lang="es-CO" sz="1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8988808" y="1315857"/>
            <a:ext cx="5614184" cy="5618456"/>
            <a:chOff x="2031842" y="1202665"/>
            <a:chExt cx="4639822" cy="4643352"/>
          </a:xfrm>
        </p:grpSpPr>
        <p:pic>
          <p:nvPicPr>
            <p:cNvPr id="48" name="Imagen 4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1842" y="1202665"/>
              <a:ext cx="4639822" cy="4643352"/>
            </a:xfrm>
            <a:prstGeom prst="rect">
              <a:avLst/>
            </a:prstGeom>
          </p:spPr>
        </p:pic>
        <p:grpSp>
          <p:nvGrpSpPr>
            <p:cNvPr id="49" name="Grupo 48"/>
            <p:cNvGrpSpPr/>
            <p:nvPr/>
          </p:nvGrpSpPr>
          <p:grpSpPr>
            <a:xfrm>
              <a:off x="2073926" y="1263239"/>
              <a:ext cx="4581793" cy="4561381"/>
              <a:chOff x="1489512" y="1690513"/>
              <a:chExt cx="4581793" cy="4561381"/>
            </a:xfrm>
          </p:grpSpPr>
          <p:sp>
            <p:nvSpPr>
              <p:cNvPr id="50" name="CuadroTexto 49"/>
              <p:cNvSpPr txBox="1"/>
              <p:nvPr/>
            </p:nvSpPr>
            <p:spPr>
              <a:xfrm rot="2659055">
                <a:off x="4704298" y="5254694"/>
                <a:ext cx="720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X &amp; M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CuadroTexto 50"/>
              <p:cNvSpPr txBox="1"/>
              <p:nvPr/>
            </p:nvSpPr>
            <p:spPr>
              <a:xfrm rot="4122677">
                <a:off x="4070253" y="5575229"/>
                <a:ext cx="72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Régimen</a:t>
                </a:r>
                <a:endParaRPr lang="en-US" sz="1000" dirty="0" smtClean="0">
                  <a:solidFill>
                    <a:schemeClr val="bg1"/>
                  </a:solidFill>
                </a:endParaRPr>
              </a:p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C.E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CuadroTexto 51"/>
              <p:cNvSpPr txBox="1"/>
              <p:nvPr/>
            </p:nvSpPr>
            <p:spPr>
              <a:xfrm rot="5400000">
                <a:off x="3404687" y="5691839"/>
                <a:ext cx="72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err="1">
                    <a:solidFill>
                      <a:schemeClr val="bg1"/>
                    </a:solidFill>
                  </a:rPr>
                  <a:t>Transf</a:t>
                </a:r>
                <a:r>
                  <a:rPr lang="es-CO" sz="1000" dirty="0">
                    <a:solidFill>
                      <a:schemeClr val="bg1"/>
                    </a:solidFill>
                  </a:rPr>
                  <a:t>.</a:t>
                </a:r>
              </a:p>
              <a:p>
                <a:pPr algn="ctr"/>
                <a:r>
                  <a:rPr lang="es-CO" sz="1000" dirty="0" err="1">
                    <a:solidFill>
                      <a:schemeClr val="bg1"/>
                    </a:solidFill>
                  </a:rPr>
                  <a:t>ints</a:t>
                </a:r>
                <a:r>
                  <a:rPr lang="es-CO" sz="10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  <p:sp>
            <p:nvSpPr>
              <p:cNvPr id="53" name="CuadroTexto 52"/>
              <p:cNvSpPr txBox="1"/>
              <p:nvPr/>
            </p:nvSpPr>
            <p:spPr>
              <a:xfrm rot="6537217">
                <a:off x="2718933" y="5476948"/>
                <a:ext cx="695626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Efectivo y otros 1/2 </a:t>
                </a:r>
              </a:p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de pago</a:t>
                </a:r>
              </a:p>
            </p:txBody>
          </p:sp>
          <p:sp>
            <p:nvSpPr>
              <p:cNvPr id="54" name="CuadroTexto 53"/>
              <p:cNvSpPr txBox="1"/>
              <p:nvPr/>
            </p:nvSpPr>
            <p:spPr>
              <a:xfrm rot="1542830">
                <a:off x="5126279" y="4634989"/>
                <a:ext cx="72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Personas Jurídicas</a:t>
                </a:r>
              </a:p>
            </p:txBody>
          </p:sp>
          <p:sp>
            <p:nvSpPr>
              <p:cNvPr id="55" name="CuadroTexto 54"/>
              <p:cNvSpPr txBox="1"/>
              <p:nvPr/>
            </p:nvSpPr>
            <p:spPr>
              <a:xfrm rot="20731143">
                <a:off x="5241860" y="3241226"/>
                <a:ext cx="792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Estructuras jurídicas</a:t>
                </a:r>
              </a:p>
            </p:txBody>
          </p:sp>
          <p:sp>
            <p:nvSpPr>
              <p:cNvPr id="56" name="CuadroTexto 55"/>
              <p:cNvSpPr txBox="1"/>
              <p:nvPr/>
            </p:nvSpPr>
            <p:spPr>
              <a:xfrm>
                <a:off x="5279305" y="4004621"/>
                <a:ext cx="792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Testaferros</a:t>
                </a:r>
              </a:p>
            </p:txBody>
          </p:sp>
          <p:sp>
            <p:nvSpPr>
              <p:cNvPr id="57" name="CuadroTexto 56"/>
              <p:cNvSpPr txBox="1"/>
              <p:nvPr/>
            </p:nvSpPr>
            <p:spPr>
              <a:xfrm rot="19777031">
                <a:off x="4927662" y="2584740"/>
                <a:ext cx="75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Productos financieros</a:t>
                </a:r>
              </a:p>
            </p:txBody>
          </p:sp>
          <p:sp>
            <p:nvSpPr>
              <p:cNvPr id="58" name="CuadroTexto 57"/>
              <p:cNvSpPr txBox="1"/>
              <p:nvPr/>
            </p:nvSpPr>
            <p:spPr>
              <a:xfrm rot="16861767">
                <a:off x="3731746" y="1850458"/>
                <a:ext cx="720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Bienes inmuebles</a:t>
                </a:r>
              </a:p>
            </p:txBody>
          </p:sp>
          <p:sp>
            <p:nvSpPr>
              <p:cNvPr id="59" name="CuadroTexto 58"/>
              <p:cNvSpPr txBox="1"/>
              <p:nvPr/>
            </p:nvSpPr>
            <p:spPr>
              <a:xfrm rot="18138660">
                <a:off x="4415177" y="2127943"/>
                <a:ext cx="756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dirty="0" smtClean="0">
                    <a:solidFill>
                      <a:schemeClr val="bg1"/>
                    </a:solidFill>
                  </a:rPr>
                  <a:t>Nueva </a:t>
                </a:r>
              </a:p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tecnología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CuadroTexto 59"/>
              <p:cNvSpPr txBox="1"/>
              <p:nvPr/>
            </p:nvSpPr>
            <p:spPr>
              <a:xfrm rot="15765867">
                <a:off x="3062681" y="1946058"/>
                <a:ext cx="680295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Vehículos</a:t>
                </a:r>
              </a:p>
            </p:txBody>
          </p:sp>
          <p:sp>
            <p:nvSpPr>
              <p:cNvPr id="61" name="CuadroTexto 60"/>
              <p:cNvSpPr txBox="1"/>
              <p:nvPr/>
            </p:nvSpPr>
            <p:spPr>
              <a:xfrm rot="14267856">
                <a:off x="2422226" y="2086052"/>
                <a:ext cx="59611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Bienes</a:t>
                </a:r>
              </a:p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de lujo</a:t>
                </a:r>
              </a:p>
            </p:txBody>
          </p:sp>
          <p:sp>
            <p:nvSpPr>
              <p:cNvPr id="62" name="CuadroTexto 61"/>
              <p:cNvSpPr txBox="1"/>
              <p:nvPr/>
            </p:nvSpPr>
            <p:spPr>
              <a:xfrm rot="12784427">
                <a:off x="1882702" y="2578882"/>
                <a:ext cx="62021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Paraísos Fiscales</a:t>
                </a:r>
              </a:p>
            </p:txBody>
          </p:sp>
          <p:sp>
            <p:nvSpPr>
              <p:cNvPr id="63" name="CuadroTexto 62"/>
              <p:cNvSpPr txBox="1"/>
              <p:nvPr/>
            </p:nvSpPr>
            <p:spPr>
              <a:xfrm rot="11926976">
                <a:off x="1498713" y="3240084"/>
                <a:ext cx="74919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Moneda </a:t>
                </a:r>
              </a:p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Extranjera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CuadroTexto 63"/>
              <p:cNvSpPr txBox="1"/>
              <p:nvPr/>
            </p:nvSpPr>
            <p:spPr>
              <a:xfrm rot="9402831">
                <a:off x="1807138" y="4698005"/>
                <a:ext cx="4554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CJSA</a:t>
                </a:r>
              </a:p>
            </p:txBody>
          </p:sp>
          <p:sp>
            <p:nvSpPr>
              <p:cNvPr id="65" name="CuadroTexto 64"/>
              <p:cNvSpPr txBox="1"/>
              <p:nvPr/>
            </p:nvSpPr>
            <p:spPr>
              <a:xfrm rot="10399475">
                <a:off x="1489512" y="3993724"/>
                <a:ext cx="655557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>
                    <a:solidFill>
                      <a:schemeClr val="bg1"/>
                    </a:solidFill>
                  </a:rPr>
                  <a:t>Insumos</a:t>
                </a:r>
              </a:p>
            </p:txBody>
          </p:sp>
          <p:sp>
            <p:nvSpPr>
              <p:cNvPr id="66" name="CuadroTexto 65"/>
              <p:cNvSpPr txBox="1"/>
              <p:nvPr/>
            </p:nvSpPr>
            <p:spPr>
              <a:xfrm rot="8016804">
                <a:off x="2118049" y="5208299"/>
                <a:ext cx="7008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Contratos</a:t>
                </a:r>
              </a:p>
              <a:p>
                <a:pPr algn="ctr"/>
                <a:r>
                  <a:rPr lang="en-US" sz="1000" dirty="0" err="1" smtClean="0">
                    <a:solidFill>
                      <a:schemeClr val="bg1"/>
                    </a:solidFill>
                  </a:rPr>
                  <a:t>Públicos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7" name="Grupo 66"/>
          <p:cNvGrpSpPr/>
          <p:nvPr/>
        </p:nvGrpSpPr>
        <p:grpSpPr>
          <a:xfrm>
            <a:off x="10024840" y="2351940"/>
            <a:ext cx="3542773" cy="3542773"/>
            <a:chOff x="4493242" y="1901702"/>
            <a:chExt cx="2927912" cy="2927912"/>
          </a:xfrm>
        </p:grpSpPr>
        <p:pic>
          <p:nvPicPr>
            <p:cNvPr id="68" name="Imagen 6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3242" y="1901702"/>
              <a:ext cx="2927912" cy="2927912"/>
            </a:xfrm>
            <a:prstGeom prst="rect">
              <a:avLst/>
            </a:prstGeom>
          </p:spPr>
        </p:pic>
        <p:grpSp>
          <p:nvGrpSpPr>
            <p:cNvPr id="69" name="Grupo 68"/>
            <p:cNvGrpSpPr/>
            <p:nvPr/>
          </p:nvGrpSpPr>
          <p:grpSpPr>
            <a:xfrm>
              <a:off x="4614957" y="1938330"/>
              <a:ext cx="2735665" cy="2827654"/>
              <a:chOff x="4614957" y="1938330"/>
              <a:chExt cx="2735665" cy="2827654"/>
            </a:xfrm>
          </p:grpSpPr>
          <p:sp>
            <p:nvSpPr>
              <p:cNvPr id="70" name="CuadroTexto 69"/>
              <p:cNvSpPr txBox="1"/>
              <p:nvPr/>
            </p:nvSpPr>
            <p:spPr>
              <a:xfrm rot="13002281">
                <a:off x="4773137" y="2521335"/>
                <a:ext cx="6351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/>
                  <a:t>Fraude </a:t>
                </a:r>
              </a:p>
              <a:p>
                <a:pPr algn="ctr"/>
                <a:r>
                  <a:rPr lang="es-CO" sz="1000" dirty="0" smtClean="0"/>
                  <a:t>fiscal</a:t>
                </a:r>
                <a:endParaRPr lang="es-CO" sz="1000" dirty="0"/>
              </a:p>
            </p:txBody>
          </p:sp>
          <p:sp>
            <p:nvSpPr>
              <p:cNvPr id="71" name="CuadroTexto 70"/>
              <p:cNvSpPr txBox="1"/>
              <p:nvPr/>
            </p:nvSpPr>
            <p:spPr>
              <a:xfrm rot="17442834">
                <a:off x="5862217" y="2223101"/>
                <a:ext cx="79200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CO" sz="1000" dirty="0" smtClean="0"/>
                  <a:t>Corrupción</a:t>
                </a:r>
                <a:endParaRPr lang="es-CO" sz="1000" dirty="0"/>
              </a:p>
            </p:txBody>
          </p:sp>
          <p:sp>
            <p:nvSpPr>
              <p:cNvPr id="72" name="Rectángulo 71"/>
              <p:cNvSpPr/>
              <p:nvPr/>
            </p:nvSpPr>
            <p:spPr>
              <a:xfrm rot="21034854">
                <a:off x="6630894" y="3062591"/>
                <a:ext cx="71972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/>
                  <a:t>Tráfico </a:t>
                </a:r>
              </a:p>
              <a:p>
                <a:pPr algn="ctr"/>
                <a:r>
                  <a:rPr lang="es-CO" sz="1000" dirty="0" smtClean="0"/>
                  <a:t>migrantes</a:t>
                </a:r>
                <a:endParaRPr lang="es-CO" sz="1000" dirty="0"/>
              </a:p>
            </p:txBody>
          </p:sp>
          <p:sp>
            <p:nvSpPr>
              <p:cNvPr id="73" name="Rectángulo 72"/>
              <p:cNvSpPr/>
              <p:nvPr/>
            </p:nvSpPr>
            <p:spPr>
              <a:xfrm rot="11747386">
                <a:off x="4661886" y="3188186"/>
                <a:ext cx="421055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/>
                  <a:t>FT</a:t>
                </a:r>
                <a:endParaRPr lang="es-CO" sz="1000" dirty="0"/>
              </a:p>
            </p:txBody>
          </p:sp>
          <p:sp>
            <p:nvSpPr>
              <p:cNvPr id="74" name="Rectángulo 73"/>
              <p:cNvSpPr/>
              <p:nvPr/>
            </p:nvSpPr>
            <p:spPr>
              <a:xfrm rot="19846933">
                <a:off x="6432300" y="2495862"/>
                <a:ext cx="705441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Minería </a:t>
                </a:r>
              </a:p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ilegal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5" name="Rectángulo 74"/>
              <p:cNvSpPr/>
              <p:nvPr/>
            </p:nvSpPr>
            <p:spPr>
              <a:xfrm rot="1352671">
                <a:off x="6481969" y="3728457"/>
                <a:ext cx="785919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Extorsión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6" name="Rectángulo 75"/>
              <p:cNvSpPr/>
              <p:nvPr/>
            </p:nvSpPr>
            <p:spPr>
              <a:xfrm rot="3434854">
                <a:off x="6173555" y="4092394"/>
                <a:ext cx="699384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/>
                  <a:t>Trata </a:t>
                </a:r>
              </a:p>
              <a:p>
                <a:pPr algn="ctr"/>
                <a:r>
                  <a:rPr lang="es-CO" sz="1000" dirty="0" smtClean="0"/>
                  <a:t>personas</a:t>
                </a:r>
                <a:endParaRPr lang="es-CO" sz="1000" dirty="0"/>
              </a:p>
            </p:txBody>
          </p:sp>
          <p:sp>
            <p:nvSpPr>
              <p:cNvPr id="77" name="Rectángulo 76"/>
              <p:cNvSpPr/>
              <p:nvPr/>
            </p:nvSpPr>
            <p:spPr>
              <a:xfrm rot="9125040">
                <a:off x="4614957" y="3758455"/>
                <a:ext cx="8640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Contrabando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Rectángulo 77"/>
              <p:cNvSpPr/>
              <p:nvPr/>
            </p:nvSpPr>
            <p:spPr>
              <a:xfrm rot="5400000">
                <a:off x="5591590" y="4213035"/>
                <a:ext cx="705788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/>
                  <a:t>Delitos </a:t>
                </a:r>
              </a:p>
              <a:p>
                <a:pPr algn="ctr"/>
                <a:r>
                  <a:rPr lang="es-CO" sz="1000" dirty="0" smtClean="0"/>
                  <a:t>contra SF</a:t>
                </a:r>
                <a:endParaRPr lang="es-CO" sz="1000" dirty="0"/>
              </a:p>
            </p:txBody>
          </p:sp>
          <p:sp>
            <p:nvSpPr>
              <p:cNvPr id="79" name="Rectángulo 78"/>
              <p:cNvSpPr/>
              <p:nvPr/>
            </p:nvSpPr>
            <p:spPr>
              <a:xfrm rot="7285012">
                <a:off x="5118119" y="4108651"/>
                <a:ext cx="57099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CO" sz="1000" dirty="0" smtClean="0"/>
                  <a:t>Tráfico </a:t>
                </a:r>
              </a:p>
              <a:p>
                <a:pPr algn="ctr"/>
                <a:r>
                  <a:rPr lang="es-CO" sz="1000" dirty="0" smtClean="0"/>
                  <a:t>armas</a:t>
                </a:r>
                <a:endParaRPr lang="es-CO" sz="1000" dirty="0"/>
              </a:p>
            </p:txBody>
          </p:sp>
          <p:sp>
            <p:nvSpPr>
              <p:cNvPr id="80" name="Rectángulo 79"/>
              <p:cNvSpPr/>
              <p:nvPr/>
            </p:nvSpPr>
            <p:spPr>
              <a:xfrm rot="14683142">
                <a:off x="5208156" y="2229219"/>
                <a:ext cx="828000" cy="246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1000" dirty="0" smtClean="0">
                    <a:solidFill>
                      <a:schemeClr val="bg1"/>
                    </a:solidFill>
                  </a:rPr>
                  <a:t>Narcotráfico</a:t>
                </a:r>
                <a:endParaRPr lang="es-CO" sz="1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1" name="Grupo 80"/>
          <p:cNvGrpSpPr/>
          <p:nvPr/>
        </p:nvGrpSpPr>
        <p:grpSpPr>
          <a:xfrm>
            <a:off x="11072979" y="3400744"/>
            <a:ext cx="1450548" cy="1451540"/>
            <a:chOff x="3821702" y="2758122"/>
            <a:chExt cx="1227170" cy="1227170"/>
          </a:xfrm>
        </p:grpSpPr>
        <p:pic>
          <p:nvPicPr>
            <p:cNvPr id="82" name="Imagen 81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1702" y="2758122"/>
              <a:ext cx="1227170" cy="1227170"/>
            </a:xfrm>
            <a:prstGeom prst="rect">
              <a:avLst/>
            </a:prstGeom>
          </p:spPr>
        </p:pic>
        <p:sp>
          <p:nvSpPr>
            <p:cNvPr id="83" name="CuadroTexto 82"/>
            <p:cNvSpPr txBox="1"/>
            <p:nvPr/>
          </p:nvSpPr>
          <p:spPr>
            <a:xfrm>
              <a:off x="3894043" y="3132790"/>
              <a:ext cx="110333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</a:rPr>
                <a:t>CRIMEN ORGANIZADO</a:t>
              </a:r>
              <a:endParaRPr lang="es-CO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4" name="Grupo 83"/>
          <p:cNvGrpSpPr/>
          <p:nvPr/>
        </p:nvGrpSpPr>
        <p:grpSpPr>
          <a:xfrm>
            <a:off x="17519782" y="3537297"/>
            <a:ext cx="1548669" cy="1069243"/>
            <a:chOff x="170786" y="5494115"/>
            <a:chExt cx="1279892" cy="883672"/>
          </a:xfrm>
        </p:grpSpPr>
        <p:sp>
          <p:nvSpPr>
            <p:cNvPr id="85" name="Rectángulo 84"/>
            <p:cNvSpPr/>
            <p:nvPr/>
          </p:nvSpPr>
          <p:spPr>
            <a:xfrm>
              <a:off x="170787" y="5565179"/>
              <a:ext cx="187569" cy="14606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6" name="Rectángulo 85"/>
            <p:cNvSpPr/>
            <p:nvPr/>
          </p:nvSpPr>
          <p:spPr>
            <a:xfrm>
              <a:off x="173740" y="5772921"/>
              <a:ext cx="187569" cy="146060"/>
            </a:xfrm>
            <a:prstGeom prst="rect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7" name="Rectángulo 86"/>
            <p:cNvSpPr/>
            <p:nvPr/>
          </p:nvSpPr>
          <p:spPr>
            <a:xfrm>
              <a:off x="170786" y="5980663"/>
              <a:ext cx="187569" cy="146060"/>
            </a:xfrm>
            <a:prstGeom prst="rect">
              <a:avLst/>
            </a:prstGeom>
            <a:solidFill>
              <a:srgbClr val="008080"/>
            </a:solidFill>
            <a:ln>
              <a:solidFill>
                <a:srgbClr val="0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88" name="CuadroTexto 87"/>
            <p:cNvSpPr txBox="1"/>
            <p:nvPr/>
          </p:nvSpPr>
          <p:spPr>
            <a:xfrm>
              <a:off x="346478" y="5494115"/>
              <a:ext cx="80562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Amenaza</a:t>
              </a:r>
              <a:endParaRPr lang="es-CO" sz="1200" dirty="0"/>
            </a:p>
          </p:txBody>
        </p:sp>
        <p:sp>
          <p:nvSpPr>
            <p:cNvPr id="89" name="CuadroTexto 88"/>
            <p:cNvSpPr txBox="1"/>
            <p:nvPr/>
          </p:nvSpPr>
          <p:spPr>
            <a:xfrm>
              <a:off x="348438" y="5710187"/>
              <a:ext cx="109498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Vulnerabilidad</a:t>
              </a:r>
              <a:endParaRPr lang="es-CO" sz="1200" dirty="0"/>
            </a:p>
          </p:txBody>
        </p:sp>
        <p:sp>
          <p:nvSpPr>
            <p:cNvPr id="90" name="CuadroTexto 89"/>
            <p:cNvSpPr txBox="1"/>
            <p:nvPr/>
          </p:nvSpPr>
          <p:spPr>
            <a:xfrm>
              <a:off x="355695" y="5916122"/>
              <a:ext cx="10949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200" dirty="0" smtClean="0"/>
                <a:t>Prevención y detección</a:t>
              </a:r>
              <a:endParaRPr lang="es-CO" sz="1200" dirty="0"/>
            </a:p>
          </p:txBody>
        </p:sp>
      </p:grpSp>
      <p:pic>
        <p:nvPicPr>
          <p:cNvPr id="91" name="Imagen 9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061" y="418021"/>
            <a:ext cx="1407663" cy="140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04654" y="371031"/>
            <a:ext cx="11796614" cy="750821"/>
          </a:xfrm>
          <a:prstGeom prst="rect">
            <a:avLst/>
          </a:prstGeom>
        </p:spPr>
        <p:txBody>
          <a:bodyPr vert="horz" lIns="204990" tIns="102495" rIns="204990" bIns="102495" rtlCol="0">
            <a:noAutofit/>
          </a:bodyPr>
          <a:lstStyle>
            <a:lvl1pPr marL="768713" indent="-768713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7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65545" indent="-640594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6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562377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587328" indent="-512475" algn="l" defTabSz="1024951" rtl="0" eaLnBrk="1" latinLnBrk="0" hangingPunct="1">
              <a:spcBef>
                <a:spcPct val="20000"/>
              </a:spcBef>
              <a:buFont typeface="Arial"/>
              <a:buChar char="–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12279" indent="-512475" algn="l" defTabSz="1024951" rtl="0" eaLnBrk="1" latinLnBrk="0" hangingPunct="1">
              <a:spcBef>
                <a:spcPct val="20000"/>
              </a:spcBef>
              <a:buFont typeface="Arial"/>
              <a:buChar char="»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637230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662181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687132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712083" indent="-512475" algn="l" defTabSz="1024951" rtl="0" eaLnBrk="1" latinLnBrk="0" hangingPunct="1">
              <a:spcBef>
                <a:spcPct val="20000"/>
              </a:spcBef>
              <a:buFont typeface="Arial"/>
              <a:buChar char="•"/>
              <a:defRPr sz="4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4400" b="1" dirty="0" smtClean="0">
                <a:solidFill>
                  <a:schemeClr val="accent5">
                    <a:lumMod val="75000"/>
                  </a:schemeClr>
                </a:solidFill>
                <a:latin typeface="Helvetica"/>
                <a:cs typeface="Helvetica"/>
              </a:rPr>
              <a:t>Vulnerabilidad: empresa criminal </a:t>
            </a:r>
            <a:endParaRPr lang="es-ES" sz="4400" b="1" dirty="0">
              <a:solidFill>
                <a:schemeClr val="accent5">
                  <a:lumMod val="7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7061" y="418021"/>
            <a:ext cx="1407663" cy="1407663"/>
          </a:xfrm>
          <a:prstGeom prst="rect">
            <a:avLst/>
          </a:prstGeom>
        </p:spPr>
      </p:pic>
      <p:grpSp>
        <p:nvGrpSpPr>
          <p:cNvPr id="21" name="Agrupar 20"/>
          <p:cNvGrpSpPr/>
          <p:nvPr/>
        </p:nvGrpSpPr>
        <p:grpSpPr>
          <a:xfrm>
            <a:off x="7155486" y="1077400"/>
            <a:ext cx="10248343" cy="6872071"/>
            <a:chOff x="3424584" y="1121852"/>
            <a:chExt cx="10248343" cy="6872071"/>
          </a:xfrm>
        </p:grpSpPr>
        <p:grpSp>
          <p:nvGrpSpPr>
            <p:cNvPr id="13" name="Agrupar 12"/>
            <p:cNvGrpSpPr/>
            <p:nvPr/>
          </p:nvGrpSpPr>
          <p:grpSpPr>
            <a:xfrm>
              <a:off x="3424584" y="1121852"/>
              <a:ext cx="10248343" cy="6872071"/>
              <a:chOff x="3665816" y="1617654"/>
              <a:chExt cx="10248343" cy="6872071"/>
            </a:xfrm>
          </p:grpSpPr>
          <p:grpSp>
            <p:nvGrpSpPr>
              <p:cNvPr id="10" name="Agrupar 9"/>
              <p:cNvGrpSpPr/>
              <p:nvPr/>
            </p:nvGrpSpPr>
            <p:grpSpPr>
              <a:xfrm>
                <a:off x="3665816" y="1617654"/>
                <a:ext cx="10248343" cy="6872071"/>
                <a:chOff x="12301268" y="1121852"/>
                <a:chExt cx="10248343" cy="6872071"/>
              </a:xfrm>
            </p:grpSpPr>
            <p:sp>
              <p:nvSpPr>
                <p:cNvPr id="3" name="Rectángulo 2"/>
                <p:cNvSpPr/>
                <p:nvPr/>
              </p:nvSpPr>
              <p:spPr>
                <a:xfrm>
                  <a:off x="12301268" y="1121852"/>
                  <a:ext cx="10248343" cy="687207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2" name="Elipse 1"/>
                <p:cNvSpPr>
                  <a:spLocks noChangeAspect="1"/>
                </p:cNvSpPr>
                <p:nvPr/>
              </p:nvSpPr>
              <p:spPr>
                <a:xfrm>
                  <a:off x="14654872" y="2971321"/>
                  <a:ext cx="179997" cy="179996"/>
                </a:xfrm>
                <a:prstGeom prst="ellipse">
                  <a:avLst/>
                </a:prstGeom>
                <a:solidFill>
                  <a:srgbClr val="80FF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9" name="Elipse 8"/>
                <p:cNvSpPr>
                  <a:spLocks noChangeAspect="1"/>
                </p:cNvSpPr>
                <p:nvPr/>
              </p:nvSpPr>
              <p:spPr>
                <a:xfrm>
                  <a:off x="14972311" y="6374239"/>
                  <a:ext cx="179997" cy="179996"/>
                </a:xfrm>
                <a:prstGeom prst="ellipse">
                  <a:avLst/>
                </a:prstGeom>
                <a:solidFill>
                  <a:srgbClr val="80FF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6" name="Elipse 5"/>
                <p:cNvSpPr>
                  <a:spLocks noChangeAspect="1"/>
                </p:cNvSpPr>
                <p:nvPr/>
              </p:nvSpPr>
              <p:spPr>
                <a:xfrm>
                  <a:off x="14654872" y="4736253"/>
                  <a:ext cx="179997" cy="179996"/>
                </a:xfrm>
                <a:prstGeom prst="ellipse">
                  <a:avLst/>
                </a:prstGeom>
                <a:solidFill>
                  <a:srgbClr val="80FF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sp>
              <p:nvSpPr>
                <p:cNvPr id="8" name="Elipse 7"/>
                <p:cNvSpPr>
                  <a:spLocks noChangeAspect="1"/>
                </p:cNvSpPr>
                <p:nvPr/>
              </p:nvSpPr>
              <p:spPr>
                <a:xfrm>
                  <a:off x="17004211" y="4418814"/>
                  <a:ext cx="179997" cy="179996"/>
                </a:xfrm>
                <a:prstGeom prst="ellipse">
                  <a:avLst/>
                </a:prstGeom>
                <a:solidFill>
                  <a:srgbClr val="80FF00"/>
                </a:solidFill>
                <a:ln>
                  <a:solidFill>
                    <a:srgbClr val="008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</p:grpSp>
          <p:sp>
            <p:nvSpPr>
              <p:cNvPr id="11" name="Elipse 10"/>
              <p:cNvSpPr>
                <a:spLocks noChangeAspect="1"/>
              </p:cNvSpPr>
              <p:nvPr/>
            </p:nvSpPr>
            <p:spPr>
              <a:xfrm>
                <a:off x="9003638" y="3149683"/>
                <a:ext cx="179997" cy="179996"/>
              </a:xfrm>
              <a:prstGeom prst="ellipse">
                <a:avLst/>
              </a:prstGeom>
              <a:solidFill>
                <a:srgbClr val="80FF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2" name="Elipse 11"/>
              <p:cNvSpPr>
                <a:spLocks noChangeAspect="1"/>
              </p:cNvSpPr>
              <p:nvPr/>
            </p:nvSpPr>
            <p:spPr>
              <a:xfrm>
                <a:off x="10502153" y="5232055"/>
                <a:ext cx="179997" cy="179996"/>
              </a:xfrm>
              <a:prstGeom prst="ellipse">
                <a:avLst/>
              </a:prstGeom>
              <a:solidFill>
                <a:srgbClr val="80FF00"/>
              </a:solidFill>
              <a:ln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cxnSp>
          <p:nvCxnSpPr>
            <p:cNvPr id="15" name="Conector recto 14"/>
            <p:cNvCxnSpPr>
              <a:stCxn id="2" idx="3"/>
              <a:endCxn id="6" idx="0"/>
            </p:cNvCxnSpPr>
            <p:nvPr/>
          </p:nvCxnSpPr>
          <p:spPr>
            <a:xfrm>
              <a:off x="5804548" y="3124957"/>
              <a:ext cx="63639" cy="1611296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16"/>
            <p:cNvCxnSpPr>
              <a:stCxn id="2" idx="5"/>
              <a:endCxn id="8" idx="1"/>
            </p:cNvCxnSpPr>
            <p:nvPr/>
          </p:nvCxnSpPr>
          <p:spPr>
            <a:xfrm>
              <a:off x="5931825" y="3124957"/>
              <a:ext cx="2222062" cy="1320217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5" t="2060" r="26580" b="14454"/>
          <a:stretch/>
        </p:blipFill>
        <p:spPr>
          <a:xfrm rot="5400000">
            <a:off x="8810978" y="40385"/>
            <a:ext cx="6850635" cy="945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5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/>
          <p:cNvSpPr txBox="1"/>
          <p:nvPr/>
        </p:nvSpPr>
        <p:spPr>
          <a:xfrm>
            <a:off x="11158487" y="3843912"/>
            <a:ext cx="13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CRIMEN </a:t>
            </a:r>
            <a:r>
              <a:rPr lang="en-US" sz="1200" b="1" dirty="0" smtClean="0">
                <a:solidFill>
                  <a:schemeClr val="bg1"/>
                </a:solidFill>
              </a:rPr>
              <a:t>ORGANIZAO</a:t>
            </a:r>
            <a:endParaRPr lang="es-CO" sz="12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206671" y="3597690"/>
            <a:ext cx="11683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6000" dirty="0" smtClean="0"/>
              <a:t>1gfgr56578htrtr647u73rffju25</a:t>
            </a:r>
            <a:endParaRPr lang="es-CO" sz="6000" dirty="0"/>
          </a:p>
        </p:txBody>
      </p:sp>
    </p:spTree>
    <p:extLst>
      <p:ext uri="{BB962C8B-B14F-4D97-AF65-F5344CB8AC3E}">
        <p14:creationId xmlns:p14="http://schemas.microsoft.com/office/powerpoint/2010/main" val="2092413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/>
          <p:cNvSpPr txBox="1"/>
          <p:nvPr/>
        </p:nvSpPr>
        <p:spPr>
          <a:xfrm>
            <a:off x="11158487" y="3843912"/>
            <a:ext cx="13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CRIMEN </a:t>
            </a:r>
            <a:r>
              <a:rPr lang="en-US" sz="1200" b="1" dirty="0" smtClean="0">
                <a:solidFill>
                  <a:schemeClr val="bg1"/>
                </a:solidFill>
              </a:rPr>
              <a:t>ORGANIZAO</a:t>
            </a:r>
            <a:endParaRPr lang="es-CO" sz="1200" b="1" dirty="0">
              <a:solidFill>
                <a:schemeClr val="bg1"/>
              </a:solidFill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624" y="1697195"/>
            <a:ext cx="3148063" cy="31480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128432" y="5384940"/>
            <a:ext cx="91598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dirty="0">
                <a:solidFill>
                  <a:schemeClr val="accent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C</a:t>
            </a:r>
            <a:r>
              <a:rPr lang="es-CO" sz="4400" dirty="0" smtClean="0">
                <a:solidFill>
                  <a:schemeClr val="accent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onfianza, Discreción e Innovación </a:t>
            </a:r>
            <a:endParaRPr lang="es-CO" sz="44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39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uadroTexto 82"/>
          <p:cNvSpPr txBox="1"/>
          <p:nvPr/>
        </p:nvSpPr>
        <p:spPr>
          <a:xfrm>
            <a:off x="11158487" y="3843912"/>
            <a:ext cx="1304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CRIMEN </a:t>
            </a:r>
            <a:r>
              <a:rPr lang="en-US" sz="1200" b="1" dirty="0" smtClean="0">
                <a:solidFill>
                  <a:schemeClr val="bg1"/>
                </a:solidFill>
              </a:rPr>
              <a:t>ORGANIZAO</a:t>
            </a:r>
            <a:endParaRPr lang="es-CO" sz="1200" b="1" dirty="0">
              <a:solidFill>
                <a:schemeClr val="bg1"/>
              </a:solidFill>
            </a:endParaRPr>
          </a:p>
        </p:txBody>
      </p:sp>
      <p:pic>
        <p:nvPicPr>
          <p:cNvPr id="91" name="Imagen 9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624" y="1697195"/>
            <a:ext cx="3148063" cy="314806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1311261" y="5384940"/>
            <a:ext cx="272542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4400" dirty="0" smtClean="0">
                <a:solidFill>
                  <a:schemeClr val="accent1"/>
                </a:solidFill>
                <a:latin typeface="Helvetica" panose="020B060402020202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GRACIAS</a:t>
            </a:r>
            <a:endParaRPr lang="es-CO" sz="4400" dirty="0">
              <a:solidFill>
                <a:schemeClr val="accent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781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Props1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purl.org/dc/dcmitype/"/>
    <ds:schemaRef ds:uri="http://purl.org/dc/terms/"/>
    <ds:schemaRef ds:uri="http://www.w3.org/XML/1998/namespace"/>
    <ds:schemaRef ds:uri="http://schemas.microsoft.com/sharepoint/v3/field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1008</TotalTime>
  <Words>146</Words>
  <Application>Microsoft Macintosh PowerPoint</Application>
  <PresentationFormat>Personalizado</PresentationFormat>
  <Paragraphs>83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Juan Espinosa</cp:lastModifiedBy>
  <cp:revision>64</cp:revision>
  <dcterms:created xsi:type="dcterms:W3CDTF">2010-04-12T23:12:02Z</dcterms:created>
  <dcterms:modified xsi:type="dcterms:W3CDTF">2017-07-13T13:44:53Z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