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  <p:sldMasterId id="2147483685" r:id="rId2"/>
    <p:sldMasterId id="2147483673" r:id="rId3"/>
    <p:sldMasterId id="2147483723" r:id="rId4"/>
    <p:sldMasterId id="2147483699" r:id="rId5"/>
  </p:sldMasterIdLst>
  <p:notesMasterIdLst>
    <p:notesMasterId r:id="rId31"/>
  </p:notesMasterIdLst>
  <p:sldIdLst>
    <p:sldId id="262" r:id="rId6"/>
    <p:sldId id="307" r:id="rId7"/>
    <p:sldId id="300" r:id="rId8"/>
    <p:sldId id="301" r:id="rId9"/>
    <p:sldId id="309" r:id="rId10"/>
    <p:sldId id="302" r:id="rId11"/>
    <p:sldId id="308" r:id="rId12"/>
    <p:sldId id="303" r:id="rId13"/>
    <p:sldId id="304" r:id="rId14"/>
    <p:sldId id="310" r:id="rId15"/>
    <p:sldId id="305" r:id="rId16"/>
    <p:sldId id="312" r:id="rId17"/>
    <p:sldId id="311" r:id="rId18"/>
    <p:sldId id="313" r:id="rId19"/>
    <p:sldId id="275" r:id="rId20"/>
    <p:sldId id="277" r:id="rId21"/>
    <p:sldId id="314" r:id="rId22"/>
    <p:sldId id="278" r:id="rId23"/>
    <p:sldId id="292" r:id="rId24"/>
    <p:sldId id="294" r:id="rId25"/>
    <p:sldId id="272" r:id="rId26"/>
    <p:sldId id="264" r:id="rId27"/>
    <p:sldId id="269" r:id="rId28"/>
    <p:sldId id="270" r:id="rId29"/>
    <p:sldId id="25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7542"/>
    <a:srgbClr val="0033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29" autoAdjust="0"/>
    <p:restoredTop sz="84387" autoAdjust="0"/>
  </p:normalViewPr>
  <p:slideViewPr>
    <p:cSldViewPr>
      <p:cViewPr>
        <p:scale>
          <a:sx n="70" d="100"/>
          <a:sy n="70" d="100"/>
        </p:scale>
        <p:origin x="-1502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vkiss\Desktop\Final%20revision\graphs%20OIT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err="1">
                <a:solidFill>
                  <a:srgbClr val="1F497D"/>
                </a:solidFill>
              </a:rPr>
              <a:t>América</a:t>
            </a:r>
            <a:r>
              <a:rPr lang="en-US" dirty="0">
                <a:solidFill>
                  <a:srgbClr val="1F497D"/>
                </a:solidFill>
              </a:rPr>
              <a:t> Latina (13 </a:t>
            </a:r>
            <a:r>
              <a:rPr lang="en-US" dirty="0" err="1">
                <a:solidFill>
                  <a:srgbClr val="1F497D"/>
                </a:solidFill>
              </a:rPr>
              <a:t>países</a:t>
            </a:r>
            <a:r>
              <a:rPr lang="en-US" dirty="0">
                <a:solidFill>
                  <a:srgbClr val="1F497D"/>
                </a:solidFill>
              </a:rPr>
              <a:t>) </a:t>
            </a:r>
            <a:r>
              <a:rPr lang="en-US" dirty="0" err="1">
                <a:solidFill>
                  <a:srgbClr val="1F497D"/>
                </a:solidFill>
              </a:rPr>
              <a:t>Porcentaje</a:t>
            </a:r>
            <a:r>
              <a:rPr lang="en-US" dirty="0">
                <a:solidFill>
                  <a:srgbClr val="1F497D"/>
                </a:solidFill>
              </a:rPr>
              <a:t> de </a:t>
            </a:r>
            <a:r>
              <a:rPr lang="en-US" dirty="0" err="1">
                <a:solidFill>
                  <a:srgbClr val="1F497D"/>
                </a:solidFill>
              </a:rPr>
              <a:t>empleo</a:t>
            </a:r>
            <a:r>
              <a:rPr lang="en-US" dirty="0">
                <a:solidFill>
                  <a:srgbClr val="1F497D"/>
                </a:solidFill>
              </a:rPr>
              <a:t> informal no </a:t>
            </a:r>
            <a:r>
              <a:rPr lang="en-US" dirty="0" err="1">
                <a:solidFill>
                  <a:srgbClr val="1F497D"/>
                </a:solidFill>
              </a:rPr>
              <a:t>agrícola</a:t>
            </a:r>
            <a:r>
              <a:rPr lang="en-US" dirty="0">
                <a:solidFill>
                  <a:srgbClr val="1F497D"/>
                </a:solidFill>
              </a:rPr>
              <a:t> </a:t>
            </a:r>
            <a:r>
              <a:rPr lang="en-US" dirty="0" err="1">
                <a:solidFill>
                  <a:srgbClr val="1F497D"/>
                </a:solidFill>
              </a:rPr>
              <a:t>según</a:t>
            </a:r>
            <a:r>
              <a:rPr lang="en-US" dirty="0">
                <a:solidFill>
                  <a:srgbClr val="1F497D"/>
                </a:solidFill>
              </a:rPr>
              <a:t> </a:t>
            </a:r>
            <a:r>
              <a:rPr lang="en-US" dirty="0" err="1">
                <a:solidFill>
                  <a:srgbClr val="1F497D"/>
                </a:solidFill>
              </a:rPr>
              <a:t>sexo</a:t>
            </a:r>
            <a:r>
              <a:rPr lang="en-US" dirty="0">
                <a:solidFill>
                  <a:srgbClr val="1F497D"/>
                </a:solidFill>
              </a:rPr>
              <a:t> y </a:t>
            </a:r>
            <a:r>
              <a:rPr lang="en-US" dirty="0" err="1">
                <a:solidFill>
                  <a:srgbClr val="1F497D"/>
                </a:solidFill>
              </a:rPr>
              <a:t>edad</a:t>
            </a:r>
            <a:r>
              <a:rPr lang="en-US" dirty="0">
                <a:solidFill>
                  <a:srgbClr val="1F497D"/>
                </a:solidFill>
              </a:rPr>
              <a:t> entre 2005-2011 (en </a:t>
            </a:r>
            <a:r>
              <a:rPr lang="en-US" dirty="0" err="1">
                <a:solidFill>
                  <a:srgbClr val="1F497D"/>
                </a:solidFill>
              </a:rPr>
              <a:t>porcentajes</a:t>
            </a:r>
            <a:r>
              <a:rPr lang="en-US" dirty="0">
                <a:solidFill>
                  <a:srgbClr val="1F497D"/>
                </a:solidFill>
              </a:rPr>
              <a:t>)</a:t>
            </a:r>
          </a:p>
        </c:rich>
      </c:tx>
      <c:layout>
        <c:manualLayout>
          <c:xMode val="edge"/>
          <c:yMode val="edge"/>
          <c:x val="0.13873585420679321"/>
          <c:y val="2.3196642195352387E-2"/>
        </c:manualLayout>
      </c:layout>
      <c:overlay val="1"/>
    </c:title>
    <c:plotArea>
      <c:layout>
        <c:manualLayout>
          <c:layoutTarget val="inner"/>
          <c:xMode val="edge"/>
          <c:yMode val="edge"/>
          <c:x val="9.8386126351100028E-2"/>
          <c:y val="0.21598319787801457"/>
          <c:w val="0.84373141964922416"/>
          <c:h val="0.48668393934913495"/>
        </c:manualLayout>
      </c:layout>
      <c:barChart>
        <c:barDir val="col"/>
        <c:grouping val="clustered"/>
        <c:ser>
          <c:idx val="0"/>
          <c:order val="0"/>
          <c:tx>
            <c:strRef>
              <c:f>'G8-P76'!$C$7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4BACC6"/>
            </a:solidFill>
            <a:ln>
              <a:noFill/>
            </a:ln>
          </c:spPr>
          <c:dLbls>
            <c:dLbl>
              <c:idx val="0"/>
              <c:layout>
                <c:manualLayout>
                  <c:x val="0"/>
                  <c:y val="1.5968061864546607E-2"/>
                </c:manualLayout>
              </c:layout>
              <c:showVal val="1"/>
            </c:dLbl>
            <c:dLbl>
              <c:idx val="3"/>
              <c:layout>
                <c:manualLayout>
                  <c:x val="3.1007746114360239E-2"/>
                  <c:y val="9.5808371187282963E-3"/>
                </c:manualLayout>
              </c:layout>
              <c:showVal val="1"/>
            </c:dLbl>
            <c:dLbl>
              <c:idx val="5"/>
              <c:layout>
                <c:manualLayout>
                  <c:x val="-4.2655840687420765E-3"/>
                  <c:y val="-3.1936123729093885E-3"/>
                </c:manualLayout>
              </c:layout>
              <c:showVal val="1"/>
            </c:dLbl>
            <c:dLbl>
              <c:idx val="8"/>
              <c:layout>
                <c:manualLayout>
                  <c:x val="1.9814156360175566E-3"/>
                  <c:y val="3.1936123729092011E-3"/>
                </c:manualLayout>
              </c:layout>
              <c:showVal val="1"/>
            </c:dLbl>
            <c:showVal val="1"/>
          </c:dLbls>
          <c:cat>
            <c:multiLvlStrRef>
              <c:f>'G8-P76'!$D$5:$Q$6</c:f>
              <c:multiLvlStrCache>
                <c:ptCount val="14"/>
                <c:lvl>
                  <c:pt idx="0">
                    <c:v>2005</c:v>
                  </c:pt>
                  <c:pt idx="1">
                    <c:v>2007</c:v>
                  </c:pt>
                  <c:pt idx="2">
                    <c:v>2009</c:v>
                  </c:pt>
                  <c:pt idx="3">
                    <c:v>2011</c:v>
                  </c:pt>
                  <c:pt idx="5">
                    <c:v>2005</c:v>
                  </c:pt>
                  <c:pt idx="6">
                    <c:v>2007</c:v>
                  </c:pt>
                  <c:pt idx="7">
                    <c:v>2009</c:v>
                  </c:pt>
                  <c:pt idx="8">
                    <c:v>2011</c:v>
                  </c:pt>
                  <c:pt idx="10">
                    <c:v>2005</c:v>
                  </c:pt>
                  <c:pt idx="11">
                    <c:v>2007</c:v>
                  </c:pt>
                  <c:pt idx="12">
                    <c:v>2009</c:v>
                  </c:pt>
                  <c:pt idx="13">
                    <c:v>2011</c:v>
                  </c:pt>
                </c:lvl>
                <c:lvl>
                  <c:pt idx="0">
                    <c:v>15 a 24 años</c:v>
                  </c:pt>
                  <c:pt idx="5">
                    <c:v>25 a más años</c:v>
                  </c:pt>
                  <c:pt idx="10">
                    <c:v>15 a más años</c:v>
                  </c:pt>
                </c:lvl>
              </c:multiLvlStrCache>
            </c:multiLvlStrRef>
          </c:cat>
          <c:val>
            <c:numRef>
              <c:f>'G8-P76'!$D$7:$Q$7</c:f>
              <c:numCache>
                <c:formatCode>0.0</c:formatCode>
                <c:ptCount val="14"/>
                <c:pt idx="0">
                  <c:v>61.39869811429098</c:v>
                </c:pt>
                <c:pt idx="1">
                  <c:v>60.640257333843898</c:v>
                </c:pt>
                <c:pt idx="2">
                  <c:v>59.69502910631001</c:v>
                </c:pt>
                <c:pt idx="3">
                  <c:v>55.639943238781363</c:v>
                </c:pt>
                <c:pt idx="5">
                  <c:v>49.571695127245945</c:v>
                </c:pt>
                <c:pt idx="6">
                  <c:v>48.394424616639945</c:v>
                </c:pt>
                <c:pt idx="7">
                  <c:v>47.267142675387852</c:v>
                </c:pt>
                <c:pt idx="8">
                  <c:v>45.645944855301991</c:v>
                </c:pt>
                <c:pt idx="10">
                  <c:v>52.005131070155613</c:v>
                </c:pt>
                <c:pt idx="11">
                  <c:v>50.789974240838411</c:v>
                </c:pt>
                <c:pt idx="12">
                  <c:v>49.582404214277247</c:v>
                </c:pt>
                <c:pt idx="13">
                  <c:v>47.449904039633786</c:v>
                </c:pt>
              </c:numCache>
            </c:numRef>
          </c:val>
        </c:ser>
        <c:gapWidth val="53"/>
        <c:axId val="171219200"/>
        <c:axId val="171229184"/>
      </c:barChart>
      <c:lineChart>
        <c:grouping val="standard"/>
        <c:ser>
          <c:idx val="1"/>
          <c:order val="1"/>
          <c:tx>
            <c:strRef>
              <c:f>'G8-P76'!$C$8</c:f>
              <c:strCache>
                <c:ptCount val="1"/>
                <c:pt idx="0">
                  <c:v>Hombres</c:v>
                </c:pt>
              </c:strCache>
            </c:strRef>
          </c:tx>
          <c:spPr>
            <a:ln w="22225">
              <a:solidFill>
                <a:srgbClr val="FF0000"/>
              </a:solidFill>
            </a:ln>
          </c:spPr>
          <c:marker>
            <c:symbol val="square"/>
            <c:size val="5"/>
            <c:spPr>
              <a:solidFill>
                <a:srgbClr val="FF0000"/>
              </a:solidFill>
            </c:spPr>
          </c:marker>
          <c:dLbls>
            <c:dLblPos val="b"/>
            <c:showVal val="1"/>
          </c:dLbls>
          <c:cat>
            <c:multiLvlStrRef>
              <c:f>'G8-P76'!$D$5:$Q$6</c:f>
              <c:multiLvlStrCache>
                <c:ptCount val="14"/>
                <c:lvl>
                  <c:pt idx="0">
                    <c:v>2005</c:v>
                  </c:pt>
                  <c:pt idx="1">
                    <c:v>2007</c:v>
                  </c:pt>
                  <c:pt idx="2">
                    <c:v>2009</c:v>
                  </c:pt>
                  <c:pt idx="3">
                    <c:v>2011</c:v>
                  </c:pt>
                  <c:pt idx="5">
                    <c:v>2005</c:v>
                  </c:pt>
                  <c:pt idx="6">
                    <c:v>2007</c:v>
                  </c:pt>
                  <c:pt idx="7">
                    <c:v>2009</c:v>
                  </c:pt>
                  <c:pt idx="8">
                    <c:v>2011</c:v>
                  </c:pt>
                  <c:pt idx="10">
                    <c:v>2005</c:v>
                  </c:pt>
                  <c:pt idx="11">
                    <c:v>2007</c:v>
                  </c:pt>
                  <c:pt idx="12">
                    <c:v>2009</c:v>
                  </c:pt>
                  <c:pt idx="13">
                    <c:v>2011</c:v>
                  </c:pt>
                </c:lvl>
                <c:lvl>
                  <c:pt idx="0">
                    <c:v>15 a 24 años</c:v>
                  </c:pt>
                  <c:pt idx="5">
                    <c:v>25 a más años</c:v>
                  </c:pt>
                  <c:pt idx="10">
                    <c:v>15 a más años</c:v>
                  </c:pt>
                </c:lvl>
              </c:multiLvlStrCache>
            </c:multiLvlStrRef>
          </c:cat>
          <c:val>
            <c:numRef>
              <c:f>'G8-P76'!$D$8:$Q$8</c:f>
              <c:numCache>
                <c:formatCode>0.0</c:formatCode>
                <c:ptCount val="14"/>
                <c:pt idx="0">
                  <c:v>60.475377061875712</c:v>
                </c:pt>
                <c:pt idx="1">
                  <c:v>59.359294542261239</c:v>
                </c:pt>
                <c:pt idx="2">
                  <c:v>58.4875717045201</c:v>
                </c:pt>
                <c:pt idx="3">
                  <c:v>54.721634725269396</c:v>
                </c:pt>
                <c:pt idx="5">
                  <c:v>46.392691127475963</c:v>
                </c:pt>
                <c:pt idx="6">
                  <c:v>45.026511226327663</c:v>
                </c:pt>
                <c:pt idx="7">
                  <c:v>43.881575686233994</c:v>
                </c:pt>
                <c:pt idx="8">
                  <c:v>42.851112963218974</c:v>
                </c:pt>
                <c:pt idx="10">
                  <c:v>49.332990232158814</c:v>
                </c:pt>
                <c:pt idx="11">
                  <c:v>47.882082252422997</c:v>
                </c:pt>
                <c:pt idx="12">
                  <c:v>46.695004935042299</c:v>
                </c:pt>
                <c:pt idx="13">
                  <c:v>45.059376241606195</c:v>
                </c:pt>
              </c:numCache>
            </c:numRef>
          </c:val>
        </c:ser>
        <c:ser>
          <c:idx val="2"/>
          <c:order val="2"/>
          <c:tx>
            <c:strRef>
              <c:f>'G8-P76'!$C$9</c:f>
              <c:strCache>
                <c:ptCount val="1"/>
                <c:pt idx="0">
                  <c:v>Mujeres</c:v>
                </c:pt>
              </c:strCache>
            </c:strRef>
          </c:tx>
          <c:spPr>
            <a:ln w="22225">
              <a:solidFill>
                <a:srgbClr val="00B050"/>
              </a:solidFill>
            </a:ln>
          </c:spPr>
          <c:marker>
            <c:symbol val="triangle"/>
            <c:size val="5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dLbls>
            <c:dLblPos val="t"/>
            <c:showVal val="1"/>
          </c:dLbls>
          <c:cat>
            <c:multiLvlStrRef>
              <c:f>'G8-P76'!$D$5:$Q$6</c:f>
              <c:multiLvlStrCache>
                <c:ptCount val="14"/>
                <c:lvl>
                  <c:pt idx="0">
                    <c:v>2005</c:v>
                  </c:pt>
                  <c:pt idx="1">
                    <c:v>2007</c:v>
                  </c:pt>
                  <c:pt idx="2">
                    <c:v>2009</c:v>
                  </c:pt>
                  <c:pt idx="3">
                    <c:v>2011</c:v>
                  </c:pt>
                  <c:pt idx="5">
                    <c:v>2005</c:v>
                  </c:pt>
                  <c:pt idx="6">
                    <c:v>2007</c:v>
                  </c:pt>
                  <c:pt idx="7">
                    <c:v>2009</c:v>
                  </c:pt>
                  <c:pt idx="8">
                    <c:v>2011</c:v>
                  </c:pt>
                  <c:pt idx="10">
                    <c:v>2005</c:v>
                  </c:pt>
                  <c:pt idx="11">
                    <c:v>2007</c:v>
                  </c:pt>
                  <c:pt idx="12">
                    <c:v>2009</c:v>
                  </c:pt>
                  <c:pt idx="13">
                    <c:v>2011</c:v>
                  </c:pt>
                </c:lvl>
                <c:lvl>
                  <c:pt idx="0">
                    <c:v>15 a 24 años</c:v>
                  </c:pt>
                  <c:pt idx="5">
                    <c:v>25 a más años</c:v>
                  </c:pt>
                  <c:pt idx="10">
                    <c:v>15 a más años</c:v>
                  </c:pt>
                </c:lvl>
              </c:multiLvlStrCache>
            </c:multiLvlStrRef>
          </c:cat>
          <c:val>
            <c:numRef>
              <c:f>'G8-P76'!$D$9:$Q$9</c:f>
              <c:numCache>
                <c:formatCode>0.0</c:formatCode>
                <c:ptCount val="14"/>
                <c:pt idx="0">
                  <c:v>62.652461563569844</c:v>
                </c:pt>
                <c:pt idx="1">
                  <c:v>62.362326998837581</c:v>
                </c:pt>
                <c:pt idx="2">
                  <c:v>61.345545789980008</c:v>
                </c:pt>
                <c:pt idx="3">
                  <c:v>56.898123780065113</c:v>
                </c:pt>
                <c:pt idx="5">
                  <c:v>53.706609640763972</c:v>
                </c:pt>
                <c:pt idx="6">
                  <c:v>52.689904995936956</c:v>
                </c:pt>
                <c:pt idx="7">
                  <c:v>51.476017202039962</c:v>
                </c:pt>
                <c:pt idx="8">
                  <c:v>49.161812316315263</c:v>
                </c:pt>
                <c:pt idx="10">
                  <c:v>55.511605311611994</c:v>
                </c:pt>
                <c:pt idx="11">
                  <c:v>54.537022146965263</c:v>
                </c:pt>
                <c:pt idx="12">
                  <c:v>53.235674459482986</c:v>
                </c:pt>
                <c:pt idx="13">
                  <c:v>50.503648663440039</c:v>
                </c:pt>
              </c:numCache>
            </c:numRef>
          </c:val>
        </c:ser>
        <c:marker val="1"/>
        <c:axId val="171219200"/>
        <c:axId val="171229184"/>
      </c:lineChart>
      <c:catAx>
        <c:axId val="171219200"/>
        <c:scaling>
          <c:orientation val="minMax"/>
        </c:scaling>
        <c:axPos val="b"/>
        <c:tickLblPos val="nextTo"/>
        <c:crossAx val="171229184"/>
        <c:crosses val="autoZero"/>
        <c:auto val="1"/>
        <c:lblAlgn val="ctr"/>
        <c:lblOffset val="100"/>
      </c:catAx>
      <c:valAx>
        <c:axId val="171229184"/>
        <c:scaling>
          <c:orientation val="minMax"/>
          <c:max val="65"/>
          <c:min val="40"/>
        </c:scaling>
        <c:axPos val="l"/>
        <c:majorGridlines>
          <c:spPr>
            <a:ln w="3175">
              <a:prstDash val="dash"/>
            </a:ln>
          </c:spPr>
        </c:majorGridlines>
        <c:numFmt formatCode="0.0" sourceLinked="1"/>
        <c:tickLblPos val="nextTo"/>
        <c:crossAx val="171219200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13343489277980145"/>
          <c:y val="0.85252372387186359"/>
          <c:w val="0.73312992304950386"/>
          <c:h val="7.2260882846899632E-2"/>
        </c:manualLayout>
      </c:layout>
    </c:legend>
    <c:plotVisOnly val="1"/>
    <c:dispBlanksAs val="gap"/>
  </c:chart>
  <c:spPr>
    <a:ln>
      <a:noFill/>
    </a:ln>
  </c:spPr>
  <c:txPr>
    <a:bodyPr/>
    <a:lstStyle/>
    <a:p>
      <a:pPr>
        <a:defRPr sz="1000"/>
      </a:pPr>
      <a:endParaRPr lang="en-US"/>
    </a:p>
  </c:txPr>
  <c:externalData r:id="rId2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EDA22D-09F3-4A2B-94BC-DEEE5B9121E1}" type="datetimeFigureOut">
              <a:rPr lang="en-GB" smtClean="0"/>
              <a:pPr/>
              <a:t>14/09/2017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CC5868-14DF-4DAE-9EF9-B1FD91FA22DC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C5868-14DF-4DAE-9EF9-B1FD91FA22DC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Ciudades</a:t>
            </a:r>
            <a:r>
              <a:rPr lang="en-GB" baseline="0" dirty="0" smtClean="0"/>
              <a:t> de la </a:t>
            </a:r>
            <a:r>
              <a:rPr lang="en-GB" baseline="0" dirty="0" err="1" smtClean="0"/>
              <a:t>región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han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logrado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proveer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vivienda</a:t>
            </a:r>
            <a:r>
              <a:rPr lang="en-GB" baseline="0" dirty="0" smtClean="0"/>
              <a:t> formal a </a:t>
            </a:r>
            <a:r>
              <a:rPr lang="en-GB" baseline="0" dirty="0" err="1" smtClean="0"/>
              <a:t>grandes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cantidades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hogares</a:t>
            </a:r>
            <a:r>
              <a:rPr lang="en-GB" baseline="0" dirty="0" smtClean="0"/>
              <a:t> en </a:t>
            </a:r>
            <a:r>
              <a:rPr lang="en-GB" baseline="0" dirty="0" err="1" smtClean="0"/>
              <a:t>ultimas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decadas</a:t>
            </a:r>
            <a:r>
              <a:rPr lang="en-GB" baseline="0" dirty="0" smtClean="0"/>
              <a:t> </a:t>
            </a:r>
          </a:p>
          <a:p>
            <a:endParaRPr lang="en-GB" baseline="0" dirty="0" smtClean="0"/>
          </a:p>
          <a:p>
            <a:r>
              <a:rPr lang="en-GB" baseline="0" dirty="0" err="1" smtClean="0"/>
              <a:t>Pero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problema</a:t>
            </a:r>
            <a:r>
              <a:rPr lang="en-GB" baseline="0" dirty="0" smtClean="0"/>
              <a:t> no </a:t>
            </a:r>
            <a:r>
              <a:rPr lang="en-GB" baseline="0" dirty="0" err="1" smtClean="0"/>
              <a:t>resuleto</a:t>
            </a:r>
            <a:r>
              <a:rPr lang="en-GB" baseline="0" dirty="0" smtClean="0"/>
              <a:t> – </a:t>
            </a:r>
            <a:r>
              <a:rPr lang="en-GB" baseline="0" dirty="0" err="1" smtClean="0"/>
              <a:t>aumento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cobertura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vivienda</a:t>
            </a:r>
            <a:r>
              <a:rPr lang="en-GB" baseline="0" dirty="0" smtClean="0"/>
              <a:t> formal no </a:t>
            </a:r>
            <a:r>
              <a:rPr lang="en-GB" baseline="0" dirty="0" err="1" smtClean="0"/>
              <a:t>siempre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implica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mejor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calidad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vida</a:t>
            </a:r>
            <a:r>
              <a:rPr lang="en-GB" baseline="0" dirty="0" smtClean="0"/>
              <a:t> – </a:t>
            </a:r>
            <a:r>
              <a:rPr lang="en-GB" baseline="0" dirty="0" err="1" smtClean="0"/>
              <a:t>lejos</a:t>
            </a:r>
            <a:r>
              <a:rPr lang="en-GB" baseline="0" dirty="0" smtClean="0"/>
              <a:t> – </a:t>
            </a:r>
            <a:r>
              <a:rPr lang="en-GB" baseline="0" dirty="0" err="1" smtClean="0"/>
              <a:t>horas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transporte</a:t>
            </a:r>
            <a:r>
              <a:rPr lang="en-GB" baseline="0" dirty="0" smtClean="0"/>
              <a:t> – </a:t>
            </a:r>
            <a:r>
              <a:rPr lang="en-GB" baseline="0" dirty="0" err="1" smtClean="0"/>
              <a:t>falta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empleo</a:t>
            </a:r>
            <a:r>
              <a:rPr lang="en-GB" baseline="0" dirty="0" smtClean="0"/>
              <a:t> </a:t>
            </a:r>
          </a:p>
          <a:p>
            <a:endParaRPr lang="en-GB" baseline="0" dirty="0" smtClean="0"/>
          </a:p>
          <a:p>
            <a:r>
              <a:rPr lang="en-GB" baseline="0" dirty="0" err="1" smtClean="0"/>
              <a:t>Tendencia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ultimso</a:t>
            </a:r>
            <a:r>
              <a:rPr lang="en-GB" baseline="0" dirty="0" smtClean="0"/>
              <a:t> 20 </a:t>
            </a:r>
            <a:r>
              <a:rPr lang="en-GB" baseline="0" dirty="0" err="1" smtClean="0"/>
              <a:t>años</a:t>
            </a:r>
            <a:r>
              <a:rPr lang="en-GB" baseline="0" dirty="0" smtClean="0"/>
              <a:t> – </a:t>
            </a:r>
            <a:r>
              <a:rPr lang="en-GB" baseline="0" dirty="0" err="1" smtClean="0"/>
              <a:t>reducción</a:t>
            </a:r>
            <a:r>
              <a:rPr lang="en-GB" baseline="0" dirty="0" smtClean="0"/>
              <a:t> del </a:t>
            </a:r>
            <a:r>
              <a:rPr lang="en-GB" baseline="0" dirty="0" err="1" smtClean="0"/>
              <a:t>tamaño</a:t>
            </a:r>
            <a:r>
              <a:rPr lang="en-GB" baseline="0" dirty="0" smtClean="0"/>
              <a:t> del </a:t>
            </a:r>
            <a:r>
              <a:rPr lang="en-GB" baseline="0" dirty="0" err="1" smtClean="0"/>
              <a:t>hogar</a:t>
            </a:r>
            <a:r>
              <a:rPr lang="en-GB" baseline="0" dirty="0" smtClean="0"/>
              <a:t> (x </a:t>
            </a:r>
            <a:r>
              <a:rPr lang="en-GB" baseline="0" dirty="0" err="1" smtClean="0"/>
              <a:t>cambios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sociales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aumento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familias</a:t>
            </a:r>
            <a:r>
              <a:rPr lang="en-GB" baseline="0" dirty="0" smtClean="0"/>
              <a:t> mono-</a:t>
            </a:r>
            <a:r>
              <a:rPr lang="en-GB" baseline="0" dirty="0" err="1" smtClean="0"/>
              <a:t>parentales</a:t>
            </a:r>
            <a:r>
              <a:rPr lang="en-GB" baseline="0" dirty="0" smtClean="0"/>
              <a:t> y </a:t>
            </a:r>
            <a:r>
              <a:rPr lang="en-GB" baseline="0" dirty="0" err="1" smtClean="0"/>
              <a:t>viviendas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unipersonales</a:t>
            </a:r>
            <a:r>
              <a:rPr lang="en-GB" baseline="0" dirty="0" smtClean="0"/>
              <a:t> – </a:t>
            </a:r>
            <a:r>
              <a:rPr lang="en-GB" baseline="0" dirty="0" err="1" smtClean="0"/>
              <a:t>implica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aumento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numero</a:t>
            </a:r>
            <a:r>
              <a:rPr lang="en-GB" baseline="0" dirty="0" smtClean="0"/>
              <a:t> total de los </a:t>
            </a:r>
            <a:r>
              <a:rPr lang="en-GB" baseline="0" dirty="0" err="1" smtClean="0"/>
              <a:t>hogares</a:t>
            </a:r>
            <a:r>
              <a:rPr lang="en-GB" baseline="0" dirty="0" smtClean="0"/>
              <a:t> </a:t>
            </a:r>
          </a:p>
          <a:p>
            <a:endParaRPr lang="en-GB" baseline="0" dirty="0" smtClean="0"/>
          </a:p>
          <a:p>
            <a:r>
              <a:rPr lang="en-GB" baseline="0" dirty="0" smtClean="0"/>
              <a:t>Entre 2007-2025 – </a:t>
            </a:r>
            <a:r>
              <a:rPr lang="en-GB" baseline="0" dirty="0" err="1" smtClean="0"/>
              <a:t>aumento</a:t>
            </a:r>
            <a:r>
              <a:rPr lang="en-GB" baseline="0" dirty="0" smtClean="0"/>
              <a:t> 45% -- 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C5868-14DF-4DAE-9EF9-B1FD91FA22DC}" type="slidenum">
              <a:rPr lang="en-GB" smtClean="0"/>
              <a:pPr/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Ausencia</a:t>
            </a:r>
            <a:r>
              <a:rPr lang="en-GB" dirty="0" smtClean="0"/>
              <a:t> y </a:t>
            </a:r>
            <a:r>
              <a:rPr lang="en-GB" dirty="0" err="1" smtClean="0"/>
              <a:t>abandono</a:t>
            </a:r>
            <a:r>
              <a:rPr lang="en-GB" dirty="0" smtClean="0"/>
              <a:t> de </a:t>
            </a:r>
            <a:r>
              <a:rPr lang="en-GB" dirty="0" err="1" smtClean="0"/>
              <a:t>espacio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publico</a:t>
            </a:r>
            <a:r>
              <a:rPr lang="en-GB" baseline="0" dirty="0" smtClean="0"/>
              <a:t> – </a:t>
            </a:r>
            <a:r>
              <a:rPr lang="en-GB" baseline="0" dirty="0" err="1" smtClean="0"/>
              <a:t>privatización</a:t>
            </a:r>
            <a:r>
              <a:rPr lang="en-GB" baseline="0" dirty="0" smtClean="0"/>
              <a:t> del </a:t>
            </a:r>
            <a:r>
              <a:rPr lang="en-GB" baseline="0" dirty="0" err="1" smtClean="0"/>
              <a:t>espacio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publicoo</a:t>
            </a:r>
            <a:r>
              <a:rPr lang="en-GB" baseline="0" dirty="0" smtClean="0"/>
              <a:t> --- </a:t>
            </a:r>
            <a:r>
              <a:rPr lang="en-GB" baseline="0" dirty="0" err="1" smtClean="0"/>
              <a:t>eg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Optar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por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mas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cnetros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comerciales</a:t>
            </a:r>
            <a:r>
              <a:rPr lang="en-GB" baseline="0" dirty="0" smtClean="0"/>
              <a:t> </a:t>
            </a:r>
          </a:p>
          <a:p>
            <a:endParaRPr lang="en-GB" baseline="0" dirty="0" smtClean="0"/>
          </a:p>
          <a:p>
            <a:r>
              <a:rPr lang="en-GB" baseline="0" dirty="0" err="1" smtClean="0"/>
              <a:t>Grupos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mas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vulnerables</a:t>
            </a:r>
            <a:r>
              <a:rPr lang="en-GB" baseline="0" dirty="0" smtClean="0"/>
              <a:t> lo </a:t>
            </a:r>
            <a:r>
              <a:rPr lang="en-GB" baseline="0" dirty="0" err="1" smtClean="0"/>
              <a:t>usan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mauyormente</a:t>
            </a:r>
            <a:r>
              <a:rPr lang="en-GB" baseline="0" dirty="0" smtClean="0"/>
              <a:t> – </a:t>
            </a:r>
            <a:r>
              <a:rPr lang="en-GB" baseline="0" dirty="0" err="1" smtClean="0"/>
              <a:t>falta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espacios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publicos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contribuye</a:t>
            </a:r>
            <a:r>
              <a:rPr lang="en-GB" baseline="0" dirty="0" smtClean="0"/>
              <a:t> a </a:t>
            </a:r>
            <a:r>
              <a:rPr lang="en-GB" baseline="0" dirty="0" err="1" smtClean="0"/>
              <a:t>desconfianza</a:t>
            </a:r>
            <a:r>
              <a:rPr lang="en-GB" baseline="0" dirty="0" smtClean="0"/>
              <a:t> entre </a:t>
            </a:r>
            <a:r>
              <a:rPr lang="en-GB" baseline="0" dirty="0" err="1" smtClean="0"/>
              <a:t>ciudadanos</a:t>
            </a:r>
            <a:r>
              <a:rPr lang="en-GB" baseline="0" dirty="0" smtClean="0"/>
              <a:t> 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C5868-14DF-4DAE-9EF9-B1FD91FA22DC}" type="slidenum">
              <a:rPr lang="en-GB" smtClean="0"/>
              <a:pPr/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C5868-14DF-4DAE-9EF9-B1FD91FA22DC}" type="slidenum">
              <a:rPr lang="en-GB" smtClean="0"/>
              <a:pPr/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\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C5868-14DF-4DAE-9EF9-B1FD91FA22DC}" type="slidenum">
              <a:rPr lang="en-GB" smtClean="0"/>
              <a:pPr/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59BE3-1B62-4D6D-A34E-EB1BFE1F881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659751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59BE3-1B62-4D6D-A34E-EB1BFE1F881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659751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C5868-14DF-4DAE-9EF9-B1FD91FA22DC}" type="slidenum">
              <a:rPr lang="en-GB" smtClean="0"/>
              <a:pPr/>
              <a:t>19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C5868-14DF-4DAE-9EF9-B1FD91FA22DC}" type="slidenum">
              <a:rPr lang="en-GB" smtClean="0"/>
              <a:pPr/>
              <a:t>20</a:t>
            </a:fld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C5868-14DF-4DAE-9EF9-B1FD91FA22DC}" type="slidenum">
              <a:rPr lang="en-GB" smtClean="0"/>
              <a:pPr/>
              <a:t>21</a:t>
            </a:fld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  <a:p>
            <a:r>
              <a:rPr lang="en-GB" dirty="0" err="1" smtClean="0"/>
              <a:t>Modelo</a:t>
            </a:r>
            <a:r>
              <a:rPr lang="en-GB" dirty="0" smtClean="0"/>
              <a:t> de </a:t>
            </a:r>
            <a:r>
              <a:rPr lang="en-GB" dirty="0" err="1" smtClean="0"/>
              <a:t>desarrollo</a:t>
            </a:r>
            <a:r>
              <a:rPr lang="en-GB" dirty="0" smtClean="0"/>
              <a:t> de </a:t>
            </a:r>
            <a:r>
              <a:rPr lang="en-GB" dirty="0" err="1" smtClean="0"/>
              <a:t>las</a:t>
            </a:r>
            <a:r>
              <a:rPr lang="en-GB" dirty="0" smtClean="0"/>
              <a:t> </a:t>
            </a:r>
            <a:r>
              <a:rPr lang="en-GB" dirty="0" err="1" smtClean="0"/>
              <a:t>ciudades</a:t>
            </a:r>
            <a:r>
              <a:rPr lang="en-GB" dirty="0" smtClean="0"/>
              <a:t> de </a:t>
            </a:r>
            <a:r>
              <a:rPr lang="en-GB" dirty="0" err="1" smtClean="0"/>
              <a:t>plantea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como</a:t>
            </a:r>
            <a:r>
              <a:rPr lang="en-GB" baseline="0" dirty="0" smtClean="0"/>
              <a:t> un </a:t>
            </a:r>
            <a:r>
              <a:rPr lang="en-GB" baseline="0" dirty="0" err="1" smtClean="0"/>
              <a:t>elemento</a:t>
            </a:r>
            <a:r>
              <a:rPr lang="en-GB" baseline="0" dirty="0" smtClean="0"/>
              <a:t> central en el </a:t>
            </a:r>
            <a:r>
              <a:rPr lang="en-GB" baseline="0" dirty="0" err="1" smtClean="0"/>
              <a:t>desarrollo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sostenible</a:t>
            </a:r>
            <a:r>
              <a:rPr lang="en-GB" baseline="0" dirty="0" smtClean="0"/>
              <a:t>.. La </a:t>
            </a:r>
            <a:r>
              <a:rPr lang="en-GB" baseline="0" dirty="0" err="1" smtClean="0"/>
              <a:t>triada</a:t>
            </a:r>
            <a:r>
              <a:rPr lang="en-GB" baseline="0" dirty="0" smtClean="0"/>
              <a:t> ciudad-</a:t>
            </a:r>
            <a:r>
              <a:rPr lang="en-GB" baseline="0" dirty="0" err="1" smtClean="0"/>
              <a:t>sociedad</a:t>
            </a:r>
            <a:r>
              <a:rPr lang="en-GB" baseline="0" dirty="0" smtClean="0"/>
              <a:t>-</a:t>
            </a:r>
            <a:r>
              <a:rPr lang="en-GB" baseline="0" dirty="0" err="1" smtClean="0"/>
              <a:t>amvoente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una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entidad</a:t>
            </a:r>
            <a:r>
              <a:rPr lang="en-GB" baseline="0" dirty="0" smtClean="0"/>
              <a:t> indivisible </a:t>
            </a:r>
            <a:r>
              <a:rPr lang="en-GB" baseline="0" dirty="0" err="1" smtClean="0"/>
              <a:t>que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requiere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una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aproximación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holistica</a:t>
            </a:r>
            <a:r>
              <a:rPr lang="en-GB" baseline="0" dirty="0" smtClean="0"/>
              <a:t> – </a:t>
            </a:r>
            <a:r>
              <a:rPr lang="en-GB" baseline="0" dirty="0" err="1" smtClean="0"/>
              <a:t>creciente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importancia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las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ciudades</a:t>
            </a:r>
            <a:r>
              <a:rPr lang="en-GB" baseline="0" dirty="0" smtClean="0"/>
              <a:t> se </a:t>
            </a:r>
            <a:r>
              <a:rPr lang="en-GB" baseline="0" dirty="0" err="1" smtClean="0"/>
              <a:t>refleja</a:t>
            </a:r>
            <a:r>
              <a:rPr lang="en-GB" baseline="0" dirty="0" smtClean="0"/>
              <a:t> en la agenda 20 – </a:t>
            </a:r>
            <a:r>
              <a:rPr lang="en-GB" baseline="0" dirty="0" err="1" smtClean="0"/>
              <a:t>primera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vez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objetivo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especificamente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enfocado</a:t>
            </a:r>
            <a:r>
              <a:rPr lang="en-GB" baseline="0" dirty="0" smtClean="0"/>
              <a:t> en </a:t>
            </a:r>
            <a:r>
              <a:rPr lang="en-GB" baseline="0" dirty="0" err="1" smtClean="0"/>
              <a:t>ciudades</a:t>
            </a:r>
            <a:r>
              <a:rPr lang="en-GB" baseline="0" dirty="0" smtClean="0"/>
              <a:t>. </a:t>
            </a:r>
            <a:endParaRPr lang="es-MX" dirty="0" smtClean="0"/>
          </a:p>
          <a:p>
            <a:endParaRPr lang="es-MX" dirty="0" smtClean="0"/>
          </a:p>
          <a:p>
            <a:r>
              <a:rPr lang="es-MX" dirty="0" smtClean="0"/>
              <a:t>17 objetivos – cada uno con un enfoque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sostantivo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differente</a:t>
            </a:r>
            <a:endParaRPr lang="es-MX" baseline="0" dirty="0" smtClean="0"/>
          </a:p>
          <a:p>
            <a:r>
              <a:rPr lang="es-MX" baseline="0" dirty="0" smtClean="0"/>
              <a:t>169 metas</a:t>
            </a:r>
          </a:p>
          <a:p>
            <a:r>
              <a:rPr lang="es-MX" baseline="0" dirty="0" smtClean="0"/>
              <a:t>232 Indicadores</a:t>
            </a:r>
          </a:p>
          <a:p>
            <a:endParaRPr lang="es-MX" baseline="0" dirty="0" smtClean="0"/>
          </a:p>
          <a:p>
            <a:r>
              <a:rPr lang="es-MX" baseline="0" dirty="0" smtClean="0"/>
              <a:t>Una visión ambiciosa del desarrollo sostenible</a:t>
            </a:r>
          </a:p>
          <a:p>
            <a:r>
              <a:rPr lang="es-MX" baseline="0" dirty="0" err="1" smtClean="0"/>
              <a:t>Indegra</a:t>
            </a:r>
            <a:r>
              <a:rPr lang="es-MX" baseline="0" dirty="0" smtClean="0"/>
              <a:t> los ejes </a:t>
            </a:r>
            <a:r>
              <a:rPr lang="es-MX" baseline="0" dirty="0" err="1" smtClean="0"/>
              <a:t>Economicos</a:t>
            </a:r>
            <a:r>
              <a:rPr lang="es-MX" baseline="0" dirty="0" smtClean="0"/>
              <a:t> – Sociales y Ambientales</a:t>
            </a:r>
          </a:p>
          <a:p>
            <a:endParaRPr lang="es-MX" baseline="0" dirty="0" smtClean="0"/>
          </a:p>
          <a:p>
            <a:r>
              <a:rPr lang="es-MX" baseline="0" dirty="0" smtClean="0"/>
              <a:t>Una agenda que pone la igualdad y la dignidad de las personas al centro y llama a cambiar nuestro estilo de desarrollo respetando el medio ambiente</a:t>
            </a:r>
          </a:p>
          <a:p>
            <a:endParaRPr lang="es-MX" baseline="0" dirty="0" smtClean="0"/>
          </a:p>
          <a:p>
            <a:r>
              <a:rPr lang="es-MX" baseline="0" dirty="0" smtClean="0"/>
              <a:t>Es un compromiso adoptado en el marco de una alianza global </a:t>
            </a:r>
          </a:p>
          <a:p>
            <a:endParaRPr lang="es-MX" baseline="0" dirty="0" smtClean="0"/>
          </a:p>
          <a:p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destaca el Objetivo 11: primera que tenemos un objetivo global enfocado en el tema de Ciudades “lograr que las ciudades y los asentamientos humanos sean inclusivos, seguros,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resilientes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sostenibles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 -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realza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el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tema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la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sostenibilidad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desde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una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mirada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comprensiva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integralmente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territorial.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 elemento clave en este sentido, es que las zonas urbanas no son sistemas cerrados, por lo cual existe la necesidad de comprender el territorio urbano como un espacio integrado y conectado con otros territorios. El modelo de desarrollo de las ciudades se plantea como un elemento central en la discusión sobre el desarrollo sostenible, donde la triada ciudad-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sociedadambiente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es una entidad indivisible que requiere de una aproximación holística.</a:t>
            </a: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C5868-14DF-4DAE-9EF9-B1FD91FA22DC}" type="slidenum">
              <a:rPr lang="en-GB" smtClean="0"/>
              <a:pPr/>
              <a:t>22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C5868-14DF-4DAE-9EF9-B1FD91FA22DC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C5868-14DF-4DAE-9EF9-B1FD91FA22DC}" type="slidenum">
              <a:rPr lang="en-GB" smtClean="0"/>
              <a:pPr/>
              <a:t>23</a:t>
            </a:fld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C5868-14DF-4DAE-9EF9-B1FD91FA22DC}" type="slidenum">
              <a:rPr lang="en-GB" smtClean="0"/>
              <a:pPr/>
              <a:t>24</a:t>
            </a:fld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C5868-14DF-4DAE-9EF9-B1FD91FA22DC}" type="slidenum">
              <a:rPr lang="en-GB" smtClean="0"/>
              <a:pPr/>
              <a:t>25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C5868-14DF-4DAE-9EF9-B1FD91FA22DC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C5868-14DF-4DAE-9EF9-B1FD91FA22DC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C5868-14DF-4DAE-9EF9-B1FD91FA22DC}" type="slidenum">
              <a:rPr lang="en-GB" smtClean="0"/>
              <a:pPr/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es-E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C5868-14DF-4DAE-9EF9-B1FD91FA22DC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C5868-14DF-4DAE-9EF9-B1FD91FA22DC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C5868-14DF-4DAE-9EF9-B1FD91FA22DC}" type="slidenum">
              <a:rPr lang="en-GB" smtClean="0"/>
              <a:pPr/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C5868-14DF-4DAE-9EF9-B1FD91FA22DC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6BFC78-946C-48CD-8A08-E5961DD907D5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CEA3234-9BA2-4734-88A0-CD5EDDB06B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6BFC78-946C-48CD-8A08-E5961DD907D5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CEA3234-9BA2-4734-88A0-CD5EDDB06B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ABA61-00AB-42F2-84E5-B7A4B9DF0583}" type="datetimeFigureOut">
              <a:rPr lang="es-CL" smtClean="0"/>
              <a:pPr/>
              <a:t>14-09-2017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9481-D58F-470D-9D90-EFB341D28420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ABA61-00AB-42F2-84E5-B7A4B9DF0583}" type="datetimeFigureOut">
              <a:rPr lang="es-CL" smtClean="0"/>
              <a:pPr/>
              <a:t>14-09-2017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9481-D58F-470D-9D90-EFB341D28420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ABA61-00AB-42F2-84E5-B7A4B9DF0583}" type="datetimeFigureOut">
              <a:rPr lang="es-CL" smtClean="0"/>
              <a:pPr/>
              <a:t>14-09-2017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9481-D58F-470D-9D90-EFB341D28420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ABA61-00AB-42F2-84E5-B7A4B9DF0583}" type="datetimeFigureOut">
              <a:rPr lang="es-CL" smtClean="0"/>
              <a:pPr/>
              <a:t>14-09-2017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9481-D58F-470D-9D90-EFB341D28420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ABA61-00AB-42F2-84E5-B7A4B9DF0583}" type="datetimeFigureOut">
              <a:rPr lang="es-CL" smtClean="0"/>
              <a:pPr/>
              <a:t>14-09-2017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9481-D58F-470D-9D90-EFB341D28420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ABA61-00AB-42F2-84E5-B7A4B9DF0583}" type="datetimeFigureOut">
              <a:rPr lang="es-CL" smtClean="0"/>
              <a:pPr/>
              <a:t>14-09-2017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9481-D58F-470D-9D90-EFB341D28420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ABA61-00AB-42F2-84E5-B7A4B9DF0583}" type="datetimeFigureOut">
              <a:rPr lang="es-CL" smtClean="0"/>
              <a:pPr/>
              <a:t>14-09-2017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9481-D58F-470D-9D90-EFB341D28420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ABA61-00AB-42F2-84E5-B7A4B9DF0583}" type="datetimeFigureOut">
              <a:rPr lang="es-CL" smtClean="0"/>
              <a:pPr/>
              <a:t>14-09-2017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9481-D58F-470D-9D90-EFB341D28420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6BFC78-946C-48CD-8A08-E5961DD907D5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CEA3234-9BA2-4734-88A0-CD5EDDB06B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ABA61-00AB-42F2-84E5-B7A4B9DF0583}" type="datetimeFigureOut">
              <a:rPr lang="es-CL" smtClean="0"/>
              <a:pPr/>
              <a:t>14-09-2017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9481-D58F-470D-9D90-EFB341D28420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ABA61-00AB-42F2-84E5-B7A4B9DF0583}" type="datetimeFigureOut">
              <a:rPr lang="es-CL" smtClean="0"/>
              <a:pPr/>
              <a:t>14-09-2017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9481-D58F-470D-9D90-EFB341D28420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ABA61-00AB-42F2-84E5-B7A4B9DF0583}" type="datetimeFigureOut">
              <a:rPr lang="es-CL" smtClean="0"/>
              <a:pPr/>
              <a:t>14-09-2017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F9481-D58F-470D-9D90-EFB341D28420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DD3D-05B3-4EFD-8657-D9320F177FC2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E08C0-941A-49C8-A35F-1BC47CCCD9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DD3D-05B3-4EFD-8657-D9320F177FC2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E08C0-941A-49C8-A35F-1BC47CCCD9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DD3D-05B3-4EFD-8657-D9320F177FC2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E08C0-941A-49C8-A35F-1BC47CCCD9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DD3D-05B3-4EFD-8657-D9320F177FC2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E08C0-941A-49C8-A35F-1BC47CCCD9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DD3D-05B3-4EFD-8657-D9320F177FC2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E08C0-941A-49C8-A35F-1BC47CCCD9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DD3D-05B3-4EFD-8657-D9320F177FC2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E08C0-941A-49C8-A35F-1BC47CCCD9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DD3D-05B3-4EFD-8657-D9320F177FC2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E08C0-941A-49C8-A35F-1BC47CCCD9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6BFC78-946C-48CD-8A08-E5961DD907D5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CEA3234-9BA2-4734-88A0-CD5EDDB06B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DD3D-05B3-4EFD-8657-D9320F177FC2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E08C0-941A-49C8-A35F-1BC47CCCD9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DD3D-05B3-4EFD-8657-D9320F177FC2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E08C0-941A-49C8-A35F-1BC47CCCD9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DD3D-05B3-4EFD-8657-D9320F177FC2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E08C0-941A-49C8-A35F-1BC47CCCD9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DD3D-05B3-4EFD-8657-D9320F177FC2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E08C0-941A-49C8-A35F-1BC47CCCD9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DD3D-05B3-4EFD-8657-D9320F177FC2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E08C0-941A-49C8-A35F-1BC47CCCD9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DD3D-05B3-4EFD-8657-D9320F177FC2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E08C0-941A-49C8-A35F-1BC47CCCD9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DD3D-05B3-4EFD-8657-D9320F177FC2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E08C0-941A-49C8-A35F-1BC47CCCD9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DD3D-05B3-4EFD-8657-D9320F177FC2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E08C0-941A-49C8-A35F-1BC47CCCD9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DD3D-05B3-4EFD-8657-D9320F177FC2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E08C0-941A-49C8-A35F-1BC47CCCD9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DD3D-05B3-4EFD-8657-D9320F177FC2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E08C0-941A-49C8-A35F-1BC47CCCD9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6BFC78-946C-48CD-8A08-E5961DD907D5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CEA3234-9BA2-4734-88A0-CD5EDDB06B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DD3D-05B3-4EFD-8657-D9320F177FC2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E08C0-941A-49C8-A35F-1BC47CCCD9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DD3D-05B3-4EFD-8657-D9320F177FC2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E08C0-941A-49C8-A35F-1BC47CCCD9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DD3D-05B3-4EFD-8657-D9320F177FC2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E08C0-941A-49C8-A35F-1BC47CCCD9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DD3D-05B3-4EFD-8657-D9320F177FC2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E08C0-941A-49C8-A35F-1BC47CCCD9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DD3D-05B3-4EFD-8657-D9320F177FC2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E08C0-941A-49C8-A35F-1BC47CCCD9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DD3D-05B3-4EFD-8657-D9320F177FC2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E08C0-941A-49C8-A35F-1BC47CCCD9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DD3D-05B3-4EFD-8657-D9320F177FC2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E08C0-941A-49C8-A35F-1BC47CCCD9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4F36-A1E5-4AD2-9AF8-B167F72B31E8}" type="datetimeFigureOut">
              <a:rPr lang="es-CL" smtClean="0"/>
              <a:pPr/>
              <a:t>14-09-2017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225E5-470C-468F-AB22-20CF83AF2A2E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4F36-A1E5-4AD2-9AF8-B167F72B31E8}" type="datetimeFigureOut">
              <a:rPr lang="es-CL" smtClean="0"/>
              <a:pPr/>
              <a:t>14-09-2017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225E5-470C-468F-AB22-20CF83AF2A2E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4F36-A1E5-4AD2-9AF8-B167F72B31E8}" type="datetimeFigureOut">
              <a:rPr lang="es-CL" smtClean="0"/>
              <a:pPr/>
              <a:t>14-09-2017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225E5-470C-468F-AB22-20CF83AF2A2E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6BFC78-946C-48CD-8A08-E5961DD907D5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CEA3234-9BA2-4734-88A0-CD5EDDB06B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4F36-A1E5-4AD2-9AF8-B167F72B31E8}" type="datetimeFigureOut">
              <a:rPr lang="es-CL" smtClean="0"/>
              <a:pPr/>
              <a:t>14-09-2017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225E5-470C-468F-AB22-20CF83AF2A2E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4F36-A1E5-4AD2-9AF8-B167F72B31E8}" type="datetimeFigureOut">
              <a:rPr lang="es-CL" smtClean="0"/>
              <a:pPr/>
              <a:t>14-09-2017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225E5-470C-468F-AB22-20CF83AF2A2E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4F36-A1E5-4AD2-9AF8-B167F72B31E8}" type="datetimeFigureOut">
              <a:rPr lang="es-CL" smtClean="0"/>
              <a:pPr/>
              <a:t>14-09-2017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225E5-470C-468F-AB22-20CF83AF2A2E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4F36-A1E5-4AD2-9AF8-B167F72B31E8}" type="datetimeFigureOut">
              <a:rPr lang="es-CL" smtClean="0"/>
              <a:pPr/>
              <a:t>14-09-2017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225E5-470C-468F-AB22-20CF83AF2A2E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4F36-A1E5-4AD2-9AF8-B167F72B31E8}" type="datetimeFigureOut">
              <a:rPr lang="es-CL" smtClean="0"/>
              <a:pPr/>
              <a:t>14-09-2017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225E5-470C-468F-AB22-20CF83AF2A2E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4F36-A1E5-4AD2-9AF8-B167F72B31E8}" type="datetimeFigureOut">
              <a:rPr lang="es-CL" smtClean="0"/>
              <a:pPr/>
              <a:t>14-09-2017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225E5-470C-468F-AB22-20CF83AF2A2E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4F36-A1E5-4AD2-9AF8-B167F72B31E8}" type="datetimeFigureOut">
              <a:rPr lang="es-CL" smtClean="0"/>
              <a:pPr/>
              <a:t>14-09-2017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225E5-470C-468F-AB22-20CF83AF2A2E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4F36-A1E5-4AD2-9AF8-B167F72B31E8}" type="datetimeFigureOut">
              <a:rPr lang="es-CL" smtClean="0"/>
              <a:pPr/>
              <a:t>14-09-2017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225E5-470C-468F-AB22-20CF83AF2A2E}" type="slidenum">
              <a:rPr lang="es-CL" smtClean="0"/>
              <a:pPr/>
              <a:t>‹#›</a:t>
            </a:fld>
            <a:endParaRPr lang="es-C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6BFC78-946C-48CD-8A08-E5961DD907D5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CEA3234-9BA2-4734-88A0-CD5EDDB06B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6BFC78-946C-48CD-8A08-E5961DD907D5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CEA3234-9BA2-4734-88A0-CD5EDDB06B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6BFC78-946C-48CD-8A08-E5961DD907D5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CEA3234-9BA2-4734-88A0-CD5EDDB06B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6BFC78-946C-48CD-8A08-E5961DD907D5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CEA3234-9BA2-4734-88A0-CD5EDDB06B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4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werpoint Esp6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ABA61-00AB-42F2-84E5-B7A4B9DF0583}" type="datetimeFigureOut">
              <a:rPr lang="es-CL" smtClean="0"/>
              <a:pPr/>
              <a:t>14-09-2017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F9481-D58F-470D-9D90-EFB341D28420}" type="slidenum">
              <a:rPr lang="es-CL" smtClean="0"/>
              <a:pPr/>
              <a:t>‹#›</a:t>
            </a:fld>
            <a:endParaRPr lang="es-CL"/>
          </a:p>
        </p:txBody>
      </p:sp>
      <p:pic>
        <p:nvPicPr>
          <p:cNvPr id="7" name="Picture 6" descr="Powerpoint Esp4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605816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FDD3D-05B3-4EFD-8657-D9320F177FC2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E08C0-941A-49C8-A35F-1BC47CCCD9D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Powerpoint Esp5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9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FDD3D-05B3-4EFD-8657-D9320F177FC2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E08C0-941A-49C8-A35F-1BC47CCCD9D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Powerpoint Esp7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C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64F36-A1E5-4AD2-9AF8-B167F72B31E8}" type="datetimeFigureOut">
              <a:rPr lang="es-CL" smtClean="0"/>
              <a:pPr/>
              <a:t>14-09-2017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225E5-470C-468F-AB22-20CF83AF2A2E}" type="slidenum">
              <a:rPr lang="es-CL" smtClean="0"/>
              <a:pPr/>
              <a:t>‹#›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 txBox="1">
            <a:spLocks/>
          </p:cNvSpPr>
          <p:nvPr/>
        </p:nvSpPr>
        <p:spPr>
          <a:xfrm>
            <a:off x="1043608" y="1484784"/>
            <a:ext cx="6912768" cy="1579240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kumimoji="0" lang="es-CL" sz="32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 pitchFamily="34" charset="0"/>
                <a:ea typeface="+mj-ea"/>
                <a:cs typeface="+mj-cs"/>
              </a:rPr>
              <a:t>Hacia un desarrollo urbano sostenible </a:t>
            </a:r>
            <a:endParaRPr kumimoji="0" lang="es-CL" sz="3200" b="1" i="0" u="none" strike="noStrike" kern="1200" cap="none" spc="0" normalizeH="0" baseline="3000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Helvetica" pitchFamily="34" charset="0"/>
              <a:ea typeface="+mj-ea"/>
              <a:cs typeface="+mj-cs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1547664" y="3140968"/>
            <a:ext cx="5904656" cy="1371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MX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Fiona </a:t>
            </a:r>
            <a:r>
              <a:rPr kumimoji="0" lang="es-MX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Littlejohn</a:t>
            </a:r>
            <a:r>
              <a:rPr kumimoji="0" lang="es-MX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-Carrillo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División de Desarrollo Sostenible y Asentamientos Humanos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MX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Comisión Económica Para América Latina y el Caribe</a:t>
            </a:r>
            <a:endParaRPr kumimoji="0" lang="es-MX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 t="4372" b="9856"/>
          <a:stretch>
            <a:fillRect/>
          </a:stretch>
        </p:blipFill>
        <p:spPr bwMode="auto">
          <a:xfrm>
            <a:off x="611560" y="476672"/>
            <a:ext cx="8269347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9552" y="4808185"/>
            <a:ext cx="7776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Fuente: Panorama multidimensional del desarrollo urbano en </a:t>
            </a:r>
            <a:r>
              <a:rPr lang="es-MX" sz="1200" dirty="0" err="1" smtClean="0"/>
              <a:t>America</a:t>
            </a:r>
            <a:r>
              <a:rPr lang="es-MX" sz="1200" dirty="0" smtClean="0"/>
              <a:t> Latina y el Caribe, CEPAL 2016</a:t>
            </a:r>
            <a:endParaRPr lang="es-MX" sz="1200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 t="34565" r="6250" b="40329"/>
          <a:stretch>
            <a:fillRect/>
          </a:stretch>
        </p:blipFill>
        <p:spPr bwMode="auto">
          <a:xfrm>
            <a:off x="539552" y="5157192"/>
            <a:ext cx="860444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4624"/>
            <a:ext cx="4968552" cy="3116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t="1489"/>
          <a:stretch>
            <a:fillRect/>
          </a:stretch>
        </p:blipFill>
        <p:spPr bwMode="auto">
          <a:xfrm>
            <a:off x="3491880" y="3068960"/>
            <a:ext cx="5436096" cy="3245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436096" y="188640"/>
            <a:ext cx="3456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solidFill>
                  <a:schemeClr val="tx2"/>
                </a:solidFill>
                <a:latin typeface="Helvetica" pitchFamily="34" charset="0"/>
                <a:cs typeface="Helvetica" pitchFamily="34" charset="0"/>
              </a:rPr>
              <a:t>Expresión espacial de la desigualdad</a:t>
            </a:r>
            <a:endParaRPr lang="es-MX" sz="3200" b="1" dirty="0">
              <a:solidFill>
                <a:schemeClr val="tx2"/>
              </a:solidFill>
              <a:latin typeface="Helvetica" pitchFamily="34" charset="0"/>
              <a:cs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 cstate="print"/>
          <a:srcRect l="3311" t="6386" r="3992"/>
          <a:stretch>
            <a:fillRect/>
          </a:stretch>
        </p:blipFill>
        <p:spPr bwMode="auto">
          <a:xfrm>
            <a:off x="611560" y="1124744"/>
            <a:ext cx="846153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9552" y="5888305"/>
            <a:ext cx="7776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Fuente: Panorama multidimensional del desarrollo urbano en </a:t>
            </a:r>
            <a:r>
              <a:rPr lang="es-MX" sz="1200" dirty="0" err="1" smtClean="0"/>
              <a:t>America</a:t>
            </a:r>
            <a:r>
              <a:rPr lang="es-MX" sz="1200" dirty="0" smtClean="0"/>
              <a:t> Latina y el Caribe, CEPAL 2016</a:t>
            </a:r>
            <a:endParaRPr lang="es-MX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11560" y="116632"/>
            <a:ext cx="8352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tx2"/>
                </a:solidFill>
                <a:latin typeface="Helvetica" pitchFamily="34" charset="0"/>
                <a:cs typeface="Helvetica" pitchFamily="34" charset="0"/>
              </a:rPr>
              <a:t>Línea de tiempo de los procesos económicos urbanos en la región</a:t>
            </a:r>
            <a:endParaRPr lang="es-MX" sz="3200" b="1" dirty="0">
              <a:solidFill>
                <a:schemeClr val="tx2"/>
              </a:solidFill>
              <a:latin typeface="Helvetica" pitchFamily="34" charset="0"/>
              <a:cs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/>
          <a:srcRect t="2094"/>
          <a:stretch>
            <a:fillRect/>
          </a:stretch>
        </p:blipFill>
        <p:spPr bwMode="auto">
          <a:xfrm>
            <a:off x="682789" y="116632"/>
            <a:ext cx="6409491" cy="3168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11560" y="6581001"/>
            <a:ext cx="7776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Fuente: Panorama multidimensional del desarrollo urbano en </a:t>
            </a:r>
            <a:r>
              <a:rPr lang="es-MX" sz="1200" dirty="0" err="1" smtClean="0"/>
              <a:t>America</a:t>
            </a:r>
            <a:r>
              <a:rPr lang="es-MX" sz="1200" dirty="0" smtClean="0"/>
              <a:t> Latina y el Caribe, CEPAL 2016</a:t>
            </a:r>
            <a:endParaRPr lang="es-MX" sz="1200" dirty="0"/>
          </a:p>
        </p:txBody>
      </p:sp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297087"/>
            <a:ext cx="6984776" cy="3228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9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88640"/>
            <a:ext cx="6687269" cy="5543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71600" y="6032321"/>
            <a:ext cx="7776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Fuente: Panorama multidimensional del desarrollo urbano en América Latina y el Caribe, CEPAL 2016</a:t>
            </a:r>
            <a:endParaRPr lang="es-MX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6"/>
          <p:cNvSpPr txBox="1">
            <a:spLocks/>
          </p:cNvSpPr>
          <p:nvPr/>
        </p:nvSpPr>
        <p:spPr>
          <a:xfrm>
            <a:off x="990600" y="1447800"/>
            <a:ext cx="7772400" cy="4648199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CL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97630" y="54569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11560" y="692696"/>
            <a:ext cx="7924800" cy="144780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charset="2"/>
              <a:buChar char="§"/>
            </a:pPr>
            <a:r>
              <a:rPr lang="es-ES" sz="2000" b="1" dirty="0" smtClean="0">
                <a:latin typeface=""/>
                <a:cs typeface=""/>
              </a:rPr>
              <a:t>Externalidades </a:t>
            </a:r>
            <a:r>
              <a:rPr lang="es-ES" sz="2000" b="1" dirty="0">
                <a:latin typeface=""/>
                <a:cs typeface=""/>
              </a:rPr>
              <a:t>negativas </a:t>
            </a:r>
            <a:r>
              <a:rPr lang="es-ES" sz="2000" b="1" dirty="0" smtClean="0">
                <a:latin typeface=""/>
                <a:cs typeface=""/>
              </a:rPr>
              <a:t>limitan </a:t>
            </a:r>
            <a:r>
              <a:rPr lang="es-ES" sz="2000" b="1" dirty="0">
                <a:latin typeface=""/>
                <a:cs typeface=""/>
              </a:rPr>
              <a:t>los </a:t>
            </a:r>
            <a:r>
              <a:rPr lang="es-ES" sz="2000" b="1" dirty="0" smtClean="0">
                <a:latin typeface=""/>
                <a:cs typeface=""/>
              </a:rPr>
              <a:t>beneficios </a:t>
            </a:r>
            <a:r>
              <a:rPr lang="es-ES" sz="2000" dirty="0" smtClean="0">
                <a:latin typeface=""/>
                <a:cs typeface=""/>
              </a:rPr>
              <a:t>que las ciudades ofrecen para el desarrollo económico urbano.</a:t>
            </a:r>
          </a:p>
          <a:p>
            <a:pPr marL="285750" lvl="0" indent="-285750">
              <a:buFont typeface="Wingdings" charset="2"/>
              <a:buChar char="§"/>
            </a:pPr>
            <a:r>
              <a:rPr lang="es-ES" sz="2000" dirty="0" smtClean="0">
                <a:latin typeface=""/>
                <a:cs typeface=""/>
              </a:rPr>
              <a:t>Persistencia del </a:t>
            </a:r>
            <a:r>
              <a:rPr lang="es-ES" sz="2000" b="1" dirty="0" smtClean="0">
                <a:latin typeface=""/>
                <a:cs typeface=""/>
              </a:rPr>
              <a:t>alto grado de informalidad laboral </a:t>
            </a:r>
            <a:r>
              <a:rPr lang="es-ES" sz="2000" dirty="0" smtClean="0">
                <a:latin typeface=""/>
                <a:cs typeface=""/>
              </a:rPr>
              <a:t>en las economías urbanas.</a:t>
            </a:r>
          </a:p>
          <a:p>
            <a:pPr marL="285750" indent="-285750">
              <a:buFont typeface="Wingdings" charset="2"/>
              <a:buChar char="§"/>
            </a:pPr>
            <a:r>
              <a:rPr lang="es-ES" sz="2000" b="1" dirty="0" smtClean="0">
                <a:latin typeface=""/>
                <a:cs typeface=""/>
              </a:rPr>
              <a:t>Impactos fuertes </a:t>
            </a:r>
            <a:r>
              <a:rPr lang="es-ES" sz="2000" dirty="0" smtClean="0">
                <a:latin typeface=""/>
                <a:cs typeface=""/>
              </a:rPr>
              <a:t>en las oportunidades laborales </a:t>
            </a:r>
            <a:r>
              <a:rPr lang="es-ES" sz="2000" b="1" dirty="0" smtClean="0">
                <a:latin typeface=""/>
                <a:cs typeface=""/>
              </a:rPr>
              <a:t>de mujeres y jóvenes</a:t>
            </a:r>
            <a:r>
              <a:rPr lang="es-ES" sz="2000" dirty="0" smtClean="0">
                <a:latin typeface=""/>
                <a:cs typeface=""/>
              </a:rPr>
              <a:t>.</a:t>
            </a:r>
          </a:p>
          <a:p>
            <a:pPr marL="285750" lvl="0" indent="-285750">
              <a:buFont typeface="Wingdings" charset="2"/>
              <a:buChar char="§"/>
            </a:pPr>
            <a:endParaRPr lang="es-ES" sz="1800" b="1" dirty="0" smtClean="0">
              <a:latin typeface=""/>
              <a:cs typeface=""/>
            </a:endParaRPr>
          </a:p>
          <a:p>
            <a:pPr marL="285750" indent="-285750">
              <a:buFont typeface="Wingdings" charset="2"/>
              <a:buChar char="§"/>
            </a:pPr>
            <a:endParaRPr lang="es-ES" sz="1800" dirty="0" smtClean="0">
              <a:latin typeface=""/>
              <a:cs typeface=""/>
            </a:endParaRPr>
          </a:p>
          <a:p>
            <a:pPr marL="285750" indent="-285750">
              <a:buFont typeface="Wingdings" charset="2"/>
              <a:buChar char="§"/>
            </a:pPr>
            <a:endParaRPr lang="es-ES" sz="1800" dirty="0" smtClean="0">
              <a:latin typeface=""/>
              <a:cs typeface=""/>
            </a:endParaRPr>
          </a:p>
          <a:p>
            <a:pPr marL="285750" indent="-285750">
              <a:buFont typeface="Wingdings" charset="2"/>
              <a:buChar char="§"/>
            </a:pPr>
            <a:endParaRPr lang="es-ES" sz="1800" dirty="0" smtClean="0">
              <a:latin typeface=""/>
              <a:cs typeface=""/>
            </a:endParaRPr>
          </a:p>
          <a:p>
            <a:pPr marL="285750" indent="-285750" algn="just">
              <a:buFont typeface="Wingdings" charset="2"/>
              <a:buChar char="§"/>
            </a:pPr>
            <a:endParaRPr lang="en-AU" sz="1800" dirty="0">
              <a:latin typeface=""/>
              <a:cs typeface=""/>
            </a:endParaRPr>
          </a:p>
          <a:p>
            <a:pPr marL="342900" lvl="1" indent="-342900" algn="just">
              <a:buFont typeface="Wingdings" charset="2"/>
              <a:buChar char="§"/>
            </a:pPr>
            <a:endParaRPr lang="es-ES" sz="1800" dirty="0" smtClean="0">
              <a:latin typeface=""/>
              <a:cs typeface=""/>
            </a:endParaRPr>
          </a:p>
          <a:p>
            <a:pPr lvl="1" algn="just"/>
            <a:r>
              <a:rPr lang="en-AU" sz="1800" dirty="0" smtClean="0">
                <a:latin typeface=""/>
                <a:cs typeface=""/>
              </a:rPr>
              <a:t> </a:t>
            </a:r>
            <a:endParaRPr lang="es-ES" sz="1800" b="1" dirty="0" smtClean="0">
              <a:latin typeface=""/>
              <a:cs typeface=""/>
            </a:endParaRPr>
          </a:p>
          <a:p>
            <a:pPr algn="just"/>
            <a:endParaRPr lang="es-CL" sz="1800" dirty="0" smtClean="0">
              <a:latin typeface=""/>
              <a:cs typeface=""/>
            </a:endParaRPr>
          </a:p>
          <a:p>
            <a:pPr marL="285750" indent="-285750" algn="just">
              <a:buFont typeface="Wingdings" charset="2"/>
              <a:buChar char="§"/>
            </a:pPr>
            <a:endParaRPr lang="es-CL" sz="1800" dirty="0" smtClean="0">
              <a:latin typeface=""/>
              <a:cs typeface=""/>
            </a:endParaRPr>
          </a:p>
          <a:p>
            <a:pPr marL="285750" indent="-285750" algn="just">
              <a:buFont typeface="Wingdings" charset="2"/>
              <a:buChar char="§"/>
            </a:pPr>
            <a:endParaRPr lang="es-CL" sz="1800" dirty="0" smtClean="0">
              <a:latin typeface=""/>
              <a:cs typeface=""/>
            </a:endParaRPr>
          </a:p>
          <a:p>
            <a:pPr marL="285750" indent="-285750" algn="just">
              <a:buFont typeface="Wingdings" charset="2"/>
              <a:buChar char="§"/>
            </a:pPr>
            <a:endParaRPr lang="es-CL" sz="1800" dirty="0" smtClean="0">
              <a:latin typeface=""/>
              <a:cs typeface=""/>
            </a:endParaRPr>
          </a:p>
          <a:p>
            <a:pPr marL="285750" indent="-285750" algn="just">
              <a:buFont typeface="Wingdings" charset="2"/>
              <a:buChar char="§"/>
            </a:pPr>
            <a:endParaRPr lang="es-CL" sz="1800" dirty="0" smtClean="0">
              <a:latin typeface=""/>
              <a:cs typeface=""/>
            </a:endParaRPr>
          </a:p>
          <a:p>
            <a:pPr marL="285750" indent="-285750" algn="just">
              <a:buFont typeface="Wingdings" charset="2"/>
              <a:buChar char="§"/>
            </a:pPr>
            <a:endParaRPr lang="es-CL" sz="1800" dirty="0" smtClean="0">
              <a:latin typeface=""/>
              <a:cs typeface=""/>
            </a:endParaRPr>
          </a:p>
          <a:p>
            <a:pPr marL="285750" indent="-285750" algn="just">
              <a:buFont typeface="Wingdings" charset="2"/>
              <a:buChar char="§"/>
            </a:pPr>
            <a:endParaRPr lang="es-CL" sz="1800" dirty="0" smtClean="0">
              <a:latin typeface=""/>
              <a:cs typeface=""/>
            </a:endParaRPr>
          </a:p>
          <a:p>
            <a:pPr marL="285750" indent="-285750" algn="just">
              <a:buFont typeface="Wingdings" charset="2"/>
              <a:buChar char="§"/>
            </a:pPr>
            <a:endParaRPr lang="es-CL" sz="1800" dirty="0" smtClean="0">
              <a:latin typeface=""/>
              <a:cs typeface=""/>
            </a:endParaRPr>
          </a:p>
          <a:p>
            <a:pPr marL="285750" indent="-285750" algn="just">
              <a:buFont typeface="Wingdings" charset="2"/>
              <a:buChar char="§"/>
            </a:pPr>
            <a:endParaRPr lang="es-CL" sz="1800" dirty="0" smtClean="0">
              <a:latin typeface=""/>
              <a:cs typeface=""/>
            </a:endParaRPr>
          </a:p>
          <a:p>
            <a:pPr marL="285750" indent="-285750" algn="just">
              <a:buFont typeface="Wingdings" charset="2"/>
              <a:buChar char="§"/>
            </a:pPr>
            <a:endParaRPr lang="es-CL" sz="1800" dirty="0" smtClean="0">
              <a:latin typeface=""/>
              <a:cs typeface=""/>
            </a:endParaRPr>
          </a:p>
          <a:p>
            <a:pPr marL="285750" indent="-285750" algn="just">
              <a:buFont typeface="Wingdings" charset="2"/>
              <a:buChar char="§"/>
            </a:pPr>
            <a:endParaRPr lang="es-CL" sz="1800" dirty="0" smtClean="0">
              <a:latin typeface=""/>
              <a:cs typeface=""/>
            </a:endParaRPr>
          </a:p>
          <a:p>
            <a:pPr marL="285750" indent="-285750" algn="just">
              <a:buFont typeface="Wingdings" charset="2"/>
              <a:buChar char="§"/>
            </a:pPr>
            <a:endParaRPr lang="es-CL" sz="1800" dirty="0" smtClean="0">
              <a:latin typeface=""/>
              <a:cs typeface=""/>
            </a:endParaRPr>
          </a:p>
          <a:p>
            <a:pPr marL="285750" indent="-285750" algn="just">
              <a:buFont typeface="Wingdings" charset="2"/>
              <a:buChar char="§"/>
            </a:pPr>
            <a:endParaRPr lang="es-CL" sz="1800" dirty="0" smtClean="0">
              <a:latin typeface=""/>
              <a:cs typeface=""/>
            </a:endParaRPr>
          </a:p>
          <a:p>
            <a:pPr marL="285750" indent="-285750" algn="just">
              <a:buFont typeface="Wingdings" charset="2"/>
              <a:buChar char="§"/>
            </a:pPr>
            <a:endParaRPr lang="es-CL" sz="1800" dirty="0" smtClean="0">
              <a:latin typeface=""/>
              <a:cs typeface=""/>
            </a:endParaRPr>
          </a:p>
          <a:p>
            <a:pPr marL="285750" indent="-285750" algn="just">
              <a:buFont typeface="Wingdings" charset="2"/>
              <a:buChar char="§"/>
            </a:pPr>
            <a:endParaRPr lang="es-CL" sz="1800" dirty="0">
              <a:latin typeface=""/>
              <a:cs typeface="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1560" y="226953"/>
            <a:ext cx="8532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3200" b="1" baseline="30000" dirty="0" smtClean="0">
                <a:solidFill>
                  <a:schemeClr val="tx2"/>
                </a:solidFill>
                <a:latin typeface="Helvetica" pitchFamily="34" charset="0"/>
              </a:rPr>
              <a:t>Desafios</a:t>
            </a:r>
            <a:r>
              <a:rPr lang="es-CL" sz="3200" b="1" baseline="30000" dirty="0">
                <a:solidFill>
                  <a:schemeClr val="tx2"/>
                </a:solidFill>
                <a:latin typeface="Helvetica" pitchFamily="34" charset="0"/>
              </a:rPr>
              <a:t> </a:t>
            </a:r>
            <a:r>
              <a:rPr lang="es-CL" sz="3200" b="1" baseline="30000" dirty="0" smtClean="0">
                <a:solidFill>
                  <a:schemeClr val="tx2"/>
                </a:solidFill>
                <a:latin typeface="Helvetica" pitchFamily="34" charset="0"/>
              </a:rPr>
              <a:t>estructurales</a:t>
            </a:r>
            <a:r>
              <a:rPr lang="es-CL" sz="3200" b="1" dirty="0" smtClean="0">
                <a:solidFill>
                  <a:schemeClr val="tx2"/>
                </a:solidFill>
                <a:latin typeface="Helvetica" pitchFamily="34" charset="0"/>
              </a:rPr>
              <a:t> </a:t>
            </a:r>
            <a:r>
              <a:rPr lang="es-CL" sz="3200" b="1" baseline="30000" dirty="0" smtClean="0">
                <a:solidFill>
                  <a:schemeClr val="tx2"/>
                </a:solidFill>
                <a:latin typeface="Helvetica" pitchFamily="34" charset="0"/>
              </a:rPr>
              <a:t>en</a:t>
            </a:r>
            <a:r>
              <a:rPr lang="es-CL" sz="3200" b="1" dirty="0" smtClean="0">
                <a:solidFill>
                  <a:schemeClr val="tx2"/>
                </a:solidFill>
                <a:latin typeface="Helvetica" pitchFamily="34" charset="0"/>
              </a:rPr>
              <a:t> </a:t>
            </a:r>
            <a:r>
              <a:rPr lang="es-CL" sz="3200" b="1" baseline="30000" dirty="0" smtClean="0">
                <a:solidFill>
                  <a:schemeClr val="tx2"/>
                </a:solidFill>
                <a:latin typeface="Helvetica" pitchFamily="34" charset="0"/>
              </a:rPr>
              <a:t>las economías urbanas</a:t>
            </a:r>
            <a:endParaRPr lang="es-ES_tradnl" sz="3200" b="1" baseline="30000" dirty="0"/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xmlns="" val="3249464004"/>
              </p:ext>
            </p:extLst>
          </p:nvPr>
        </p:nvGraphicFramePr>
        <p:xfrm>
          <a:off x="4139952" y="2708920"/>
          <a:ext cx="4824536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572000" y="6488668"/>
            <a:ext cx="42119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Fuente: OIT </a:t>
            </a:r>
            <a:r>
              <a:rPr kumimoji="0" lang="es-E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sobre la base de información oficial de las encuestas de hogares de los países.</a:t>
            </a: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2060848"/>
            <a:ext cx="3886200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fontAlgn="base">
              <a:spcAft>
                <a:spcPct val="0"/>
              </a:spcAft>
              <a:buFont typeface="Wingdings" charset="2"/>
              <a:buChar char="§"/>
              <a:defRPr/>
            </a:pPr>
            <a:endParaRPr lang="es-ES" sz="2000" dirty="0">
              <a:latin typeface=""/>
              <a:cs typeface=""/>
            </a:endParaRPr>
          </a:p>
          <a:p>
            <a:pPr marL="285750" lvl="0" indent="-285750" fontAlgn="base">
              <a:spcAft>
                <a:spcPct val="0"/>
              </a:spcAft>
              <a:buFont typeface="Wingdings" charset="2"/>
              <a:buChar char="§"/>
              <a:defRPr/>
            </a:pPr>
            <a:endParaRPr lang="es-ES" sz="2000" dirty="0">
              <a:latin typeface=""/>
              <a:cs typeface=""/>
            </a:endParaRPr>
          </a:p>
          <a:p>
            <a:pPr marL="285750" lvl="0" indent="-285750" fontAlgn="base">
              <a:spcAft>
                <a:spcPts val="600"/>
              </a:spcAft>
              <a:buFont typeface="Wingdings" charset="2"/>
              <a:buChar char="§"/>
              <a:defRPr/>
            </a:pPr>
            <a:r>
              <a:rPr lang="es-ES" sz="2000" dirty="0" smtClean="0">
                <a:latin typeface=""/>
                <a:cs typeface=""/>
              </a:rPr>
              <a:t>Informalidad implica </a:t>
            </a:r>
            <a:r>
              <a:rPr lang="es-ES" sz="2000" b="1" dirty="0" smtClean="0">
                <a:latin typeface=""/>
                <a:cs typeface=""/>
              </a:rPr>
              <a:t>carencia de protección social – </a:t>
            </a:r>
            <a:r>
              <a:rPr lang="es-ES" sz="2000" dirty="0" smtClean="0">
                <a:latin typeface=""/>
                <a:cs typeface=""/>
              </a:rPr>
              <a:t>menos de 1/3 de los empleados urbanos en ALC cuenta con protección de salud y jubilación</a:t>
            </a:r>
            <a:endParaRPr lang="es-ES" sz="2000" b="1" dirty="0" smtClean="0">
              <a:latin typeface=""/>
              <a:cs typeface=""/>
            </a:endParaRPr>
          </a:p>
          <a:p>
            <a:pPr marL="285750" lvl="0" indent="-285750" fontAlgn="base">
              <a:spcAft>
                <a:spcPct val="0"/>
              </a:spcAft>
              <a:buFont typeface="Wingdings" charset="2"/>
              <a:buChar char="§"/>
              <a:defRPr/>
            </a:pPr>
            <a:r>
              <a:rPr lang="es-ES" sz="2000" b="1" dirty="0" smtClean="0">
                <a:latin typeface=""/>
                <a:cs typeface=""/>
              </a:rPr>
              <a:t>Gran importancia </a:t>
            </a:r>
            <a:r>
              <a:rPr lang="es-ES" sz="2000" b="1" dirty="0">
                <a:latin typeface=""/>
                <a:cs typeface=""/>
              </a:rPr>
              <a:t>del desarrollo local inclusivo</a:t>
            </a:r>
            <a:r>
              <a:rPr lang="es-ES" sz="2000" dirty="0">
                <a:latin typeface=""/>
                <a:cs typeface=""/>
              </a:rPr>
              <a:t> y generación de empleos </a:t>
            </a:r>
            <a:r>
              <a:rPr lang="es-ES" sz="2000" dirty="0" smtClean="0">
                <a:latin typeface=""/>
                <a:cs typeface=""/>
              </a:rPr>
              <a:t>urbanos.</a:t>
            </a:r>
            <a:endParaRPr lang="es-ES" sz="2000" dirty="0">
              <a:latin typeface=""/>
              <a:cs typeface=""/>
            </a:endParaRP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xmlns="" val="123358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9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6"/>
          <p:cNvSpPr txBox="1">
            <a:spLocks/>
          </p:cNvSpPr>
          <p:nvPr/>
        </p:nvSpPr>
        <p:spPr>
          <a:xfrm>
            <a:off x="990600" y="1447800"/>
            <a:ext cx="7772400" cy="4648199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CL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11734" y="3968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14400" y="1143000"/>
            <a:ext cx="8001000" cy="289560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Wingdings" charset="2"/>
              <a:buChar char="§"/>
            </a:pPr>
            <a:r>
              <a:rPr lang="es-ES" sz="2000" dirty="0" smtClean="0">
                <a:latin typeface="Helvetica"/>
                <a:cs typeface="Helvetica"/>
              </a:rPr>
              <a:t>Presiones </a:t>
            </a:r>
            <a:r>
              <a:rPr lang="es-ES" sz="2000" dirty="0">
                <a:latin typeface="Helvetica"/>
                <a:cs typeface="Helvetica"/>
              </a:rPr>
              <a:t>ambientales sobre las ciudades y su entorno ecológico generan </a:t>
            </a:r>
            <a:r>
              <a:rPr lang="es-ES" sz="2000" b="1" dirty="0">
                <a:latin typeface="Helvetica"/>
                <a:cs typeface="Helvetica"/>
              </a:rPr>
              <a:t>vulnerabilidades distribuidas de forma desigual en los territorios urbano</a:t>
            </a:r>
            <a:r>
              <a:rPr lang="es-ES" sz="2000" b="1" dirty="0" smtClean="0">
                <a:latin typeface="Helvetica"/>
                <a:cs typeface="Helvetica"/>
              </a:rPr>
              <a:t>.</a:t>
            </a:r>
            <a:endParaRPr lang="es-ES" sz="2000" b="1" dirty="0">
              <a:latin typeface="Helvetica"/>
              <a:cs typeface="Helvetica"/>
            </a:endParaRPr>
          </a:p>
          <a:p>
            <a:pPr marL="342900" indent="-342900" algn="just">
              <a:buFont typeface="Wingdings" charset="2"/>
              <a:buChar char="§"/>
            </a:pPr>
            <a:r>
              <a:rPr lang="es-ES" sz="2000" dirty="0">
                <a:latin typeface="Helvetica"/>
                <a:cs typeface="Helvetica"/>
              </a:rPr>
              <a:t>La urbanización en sí misma no ha sido la principal causa del deterioro </a:t>
            </a:r>
            <a:r>
              <a:rPr lang="es-ES" sz="2000" dirty="0" smtClean="0">
                <a:latin typeface="Helvetica"/>
                <a:cs typeface="Helvetica"/>
              </a:rPr>
              <a:t>ambiental, sino </a:t>
            </a:r>
            <a:r>
              <a:rPr lang="es-ES" sz="2000" b="1" dirty="0" smtClean="0">
                <a:latin typeface="Helvetica"/>
                <a:cs typeface="Helvetica"/>
              </a:rPr>
              <a:t>el modelo </a:t>
            </a:r>
            <a:r>
              <a:rPr lang="es-ES" sz="2000" b="1" dirty="0">
                <a:latin typeface="Helvetica"/>
                <a:cs typeface="Helvetica"/>
              </a:rPr>
              <a:t>de desarrollo y especialmente el patrón de distribución (aumento de la motorización privada) y consumo </a:t>
            </a:r>
            <a:r>
              <a:rPr lang="es-ES" sz="2000" dirty="0">
                <a:latin typeface="Helvetica"/>
                <a:cs typeface="Helvetica"/>
              </a:rPr>
              <a:t>que se han vuelto </a:t>
            </a:r>
            <a:r>
              <a:rPr lang="es-ES" sz="2000" dirty="0" smtClean="0">
                <a:latin typeface="Helvetica"/>
                <a:cs typeface="Helvetica"/>
              </a:rPr>
              <a:t>insostenibles.</a:t>
            </a:r>
            <a:endParaRPr lang="en-US" sz="2000" dirty="0">
              <a:latin typeface="Helvetica"/>
              <a:cs typeface="Helvetica"/>
            </a:endParaRPr>
          </a:p>
          <a:p>
            <a:pPr marL="285750" lvl="1" indent="-285750" algn="just">
              <a:buFont typeface="Wingdings" charset="2"/>
              <a:buChar char="§"/>
            </a:pPr>
            <a:r>
              <a:rPr lang="es-CL" sz="2000" b="1" dirty="0" smtClean="0">
                <a:solidFill>
                  <a:prstClr val="black"/>
                </a:solidFill>
                <a:latin typeface="Helvetica"/>
                <a:cs typeface="Helvetica"/>
              </a:rPr>
              <a:t>Alta vulnerabilidad a los efectos del cambio climático</a:t>
            </a:r>
            <a:r>
              <a:rPr lang="es-CL" sz="2000" dirty="0" smtClean="0">
                <a:solidFill>
                  <a:prstClr val="black"/>
                </a:solidFill>
                <a:latin typeface="Helvetica"/>
                <a:cs typeface="Helvetica"/>
              </a:rPr>
              <a:t>, especialmente en América Central y SIDS del Caribe. Las </a:t>
            </a:r>
            <a:r>
              <a:rPr lang="es-CL" sz="2000" b="1" dirty="0" smtClean="0">
                <a:solidFill>
                  <a:prstClr val="black"/>
                </a:solidFill>
                <a:latin typeface="Helvetica"/>
                <a:cs typeface="Helvetica"/>
              </a:rPr>
              <a:t>desigualdades y segregación profundizan la vulnerabilidad</a:t>
            </a:r>
            <a:r>
              <a:rPr lang="es-CL" sz="2000" dirty="0" smtClean="0">
                <a:solidFill>
                  <a:prstClr val="black"/>
                </a:solidFill>
                <a:latin typeface="Helvetica"/>
                <a:cs typeface="Helvetica"/>
              </a:rPr>
              <a:t>.</a:t>
            </a:r>
          </a:p>
          <a:p>
            <a:pPr marL="285750" lvl="1" indent="-285750" algn="just">
              <a:buFont typeface="Wingdings" charset="2"/>
              <a:buChar char="§"/>
            </a:pPr>
            <a:endParaRPr lang="es-CL" sz="1800" dirty="0" smtClean="0">
              <a:latin typeface="Helvetica"/>
              <a:cs typeface="Helvetica"/>
            </a:endParaRPr>
          </a:p>
          <a:p>
            <a:pPr marL="285750" indent="-285750" algn="just">
              <a:buFont typeface="Wingdings" charset="2"/>
              <a:buChar char="§"/>
            </a:pPr>
            <a:endParaRPr lang="es-CL" sz="1800" dirty="0" smtClean="0">
              <a:latin typeface="Helvetica"/>
              <a:cs typeface="Helvetica"/>
            </a:endParaRPr>
          </a:p>
          <a:p>
            <a:pPr marL="285750" indent="-285750" algn="just"/>
            <a:endParaRPr lang="es-CL" sz="1800" dirty="0" smtClean="0">
              <a:latin typeface="Helvetica"/>
              <a:cs typeface="Helvetica"/>
            </a:endParaRPr>
          </a:p>
          <a:p>
            <a:pPr marL="285750" indent="-285750" algn="just">
              <a:buFont typeface="Wingdings" charset="2"/>
              <a:buChar char="§"/>
            </a:pPr>
            <a:endParaRPr lang="es-CL" sz="1800" dirty="0" smtClean="0">
              <a:latin typeface="Helvetica"/>
              <a:cs typeface="Helvetica"/>
            </a:endParaRPr>
          </a:p>
          <a:p>
            <a:pPr marL="285750" indent="-285750" algn="just">
              <a:buFont typeface="Wingdings" charset="2"/>
              <a:buChar char="§"/>
            </a:pPr>
            <a:endParaRPr lang="es-CL" sz="1800" dirty="0" smtClean="0">
              <a:latin typeface="Helvetica"/>
              <a:cs typeface="Helvetica"/>
            </a:endParaRPr>
          </a:p>
          <a:p>
            <a:pPr marL="285750" indent="-285750" algn="just">
              <a:buFont typeface="Wingdings" charset="2"/>
              <a:buChar char="§"/>
            </a:pPr>
            <a:endParaRPr lang="es-CL" sz="1800" dirty="0" smtClean="0">
              <a:latin typeface="Helvetica"/>
              <a:cs typeface="Helvetica"/>
            </a:endParaRPr>
          </a:p>
          <a:p>
            <a:pPr marL="285750" indent="-285750" algn="just">
              <a:buFont typeface="Wingdings" charset="2"/>
              <a:buChar char="§"/>
            </a:pPr>
            <a:endParaRPr lang="es-CL" sz="1800" dirty="0" smtClean="0">
              <a:latin typeface="Helvetica"/>
              <a:cs typeface="Helvetica"/>
            </a:endParaRPr>
          </a:p>
          <a:p>
            <a:pPr marL="285750" indent="-285750" algn="just">
              <a:buFont typeface="Wingdings" charset="2"/>
              <a:buChar char="§"/>
            </a:pPr>
            <a:endParaRPr lang="es-CL" sz="1800" dirty="0" smtClean="0">
              <a:latin typeface="Helvetica"/>
              <a:cs typeface="Helvetica"/>
            </a:endParaRPr>
          </a:p>
          <a:p>
            <a:pPr marL="285750" indent="-285750" algn="just">
              <a:buFont typeface="Wingdings" charset="2"/>
              <a:buChar char="§"/>
            </a:pPr>
            <a:endParaRPr lang="es-CL" sz="1800" dirty="0" smtClean="0">
              <a:latin typeface="Helvetica"/>
              <a:cs typeface="Helvetica"/>
            </a:endParaRPr>
          </a:p>
          <a:p>
            <a:pPr marL="285750" indent="-285750" algn="just">
              <a:buFont typeface="Wingdings" charset="2"/>
              <a:buChar char="§"/>
            </a:pPr>
            <a:endParaRPr lang="es-CL" sz="1800" dirty="0" smtClean="0">
              <a:latin typeface="Helvetica"/>
              <a:cs typeface="Helvetica"/>
            </a:endParaRPr>
          </a:p>
          <a:p>
            <a:pPr marL="285750" indent="-285750" algn="just">
              <a:buFont typeface="Wingdings" charset="2"/>
              <a:buChar char="§"/>
            </a:pPr>
            <a:endParaRPr lang="es-CL" sz="1800" dirty="0" smtClean="0">
              <a:latin typeface="Helvetica"/>
              <a:cs typeface="Helvetica"/>
            </a:endParaRPr>
          </a:p>
          <a:p>
            <a:pPr marL="285750" indent="-285750" algn="just">
              <a:buFont typeface="Wingdings" charset="2"/>
              <a:buChar char="§"/>
            </a:pPr>
            <a:endParaRPr lang="es-CL" sz="1800" dirty="0" smtClean="0">
              <a:latin typeface="Helvetica"/>
              <a:cs typeface="Helvetica"/>
            </a:endParaRPr>
          </a:p>
          <a:p>
            <a:pPr marL="285750" indent="-285750" algn="just">
              <a:buFont typeface="Wingdings" charset="2"/>
              <a:buChar char="§"/>
            </a:pPr>
            <a:endParaRPr lang="es-CL" sz="1800" dirty="0">
              <a:latin typeface="Helvetica"/>
              <a:cs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14400" y="228600"/>
            <a:ext cx="8001000" cy="995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400" b="1" baseline="30000" dirty="0" smtClean="0">
                <a:solidFill>
                  <a:srgbClr val="1F497D"/>
                </a:solidFill>
                <a:latin typeface="Helvetica"/>
                <a:cs typeface="Helvetica"/>
              </a:rPr>
              <a:t>El deterioro ambiental y vulnerabilidad a los efectos del cambio climático</a:t>
            </a:r>
            <a:endParaRPr lang="es-ES_tradnl" sz="4400" b="1" baseline="30000" dirty="0">
              <a:solidFill>
                <a:srgbClr val="1F497D"/>
              </a:solidFill>
              <a:latin typeface="Helvetica"/>
              <a:cs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11734" y="3968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12" name="Picture 2" descr="http://www.brasil247.com/images/cms-image-000364681.jpg"/>
          <p:cNvPicPr>
            <a:picLocks noChangeAspect="1" noChangeArrowheads="1"/>
          </p:cNvPicPr>
          <p:nvPr/>
        </p:nvPicPr>
        <p:blipFill>
          <a:blip r:embed="rId3" cstate="print"/>
          <a:srcRect t="14404" b="47063"/>
          <a:stretch>
            <a:fillRect/>
          </a:stretch>
        </p:blipFill>
        <p:spPr bwMode="auto">
          <a:xfrm>
            <a:off x="555881" y="4941168"/>
            <a:ext cx="8588119" cy="19442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6152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1" y="116632"/>
            <a:ext cx="7134179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140968"/>
            <a:ext cx="7272808" cy="3251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99592" y="6464369"/>
            <a:ext cx="7776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Fuente: Panorama multidimensional del desarrollo urbano en América Latina y el Caribe, CEPAL 2016</a:t>
            </a:r>
            <a:endParaRPr lang="es-MX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6"/>
          <p:cNvSpPr txBox="1">
            <a:spLocks/>
          </p:cNvSpPr>
          <p:nvPr/>
        </p:nvSpPr>
        <p:spPr>
          <a:xfrm>
            <a:off x="990600" y="1447800"/>
            <a:ext cx="7772400" cy="4648199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CL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37625" y="3968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8200" y="1143000"/>
            <a:ext cx="8001000" cy="289560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Wingdings" charset="2"/>
              <a:buChar char="§"/>
            </a:pPr>
            <a:r>
              <a:rPr lang="es-ES" sz="1800" dirty="0" smtClean="0">
                <a:latin typeface="Helvetica"/>
                <a:cs typeface="Helvetica"/>
              </a:rPr>
              <a:t>Impactos</a:t>
            </a:r>
            <a:r>
              <a:rPr lang="es-ES" sz="1800" b="1" dirty="0" smtClean="0">
                <a:latin typeface="Helvetica"/>
                <a:cs typeface="Helvetica"/>
              </a:rPr>
              <a:t> </a:t>
            </a:r>
            <a:r>
              <a:rPr lang="es-ES" sz="1800" dirty="0" smtClean="0">
                <a:latin typeface="Helvetica"/>
                <a:cs typeface="Helvetica"/>
              </a:rPr>
              <a:t>sistémicos </a:t>
            </a:r>
            <a:r>
              <a:rPr lang="es-ES" sz="1800" dirty="0">
                <a:latin typeface="Helvetica"/>
                <a:cs typeface="Helvetica"/>
              </a:rPr>
              <a:t>sobre los recursos hídricos y </a:t>
            </a:r>
            <a:r>
              <a:rPr lang="es-ES" sz="1800" dirty="0" smtClean="0">
                <a:latin typeface="Helvetica"/>
                <a:cs typeface="Helvetica"/>
              </a:rPr>
              <a:t>cuencas, las </a:t>
            </a:r>
            <a:r>
              <a:rPr lang="es-ES" sz="1800" dirty="0">
                <a:latin typeface="Helvetica"/>
                <a:cs typeface="Helvetica"/>
              </a:rPr>
              <a:t>áreas verdes, el entorno marítimo (</a:t>
            </a:r>
            <a:r>
              <a:rPr lang="es-ES" sz="1800" dirty="0" err="1">
                <a:latin typeface="Helvetica"/>
                <a:cs typeface="Helvetica"/>
              </a:rPr>
              <a:t>blue</a:t>
            </a:r>
            <a:r>
              <a:rPr lang="es-ES" sz="1800" dirty="0">
                <a:latin typeface="Helvetica"/>
                <a:cs typeface="Helvetica"/>
              </a:rPr>
              <a:t> </a:t>
            </a:r>
            <a:r>
              <a:rPr lang="es-ES" sz="1800" dirty="0" err="1">
                <a:latin typeface="Helvetica"/>
                <a:cs typeface="Helvetica"/>
              </a:rPr>
              <a:t>urbanism</a:t>
            </a:r>
            <a:r>
              <a:rPr lang="es-ES" sz="1800" dirty="0">
                <a:latin typeface="Helvetica"/>
                <a:cs typeface="Helvetica"/>
              </a:rPr>
              <a:t> en el Caribe), consumo de energía, contaminación atmosférica, presiones sobre biodiversidad y tierra </a:t>
            </a:r>
            <a:r>
              <a:rPr lang="es-ES" sz="1800" dirty="0" smtClean="0">
                <a:latin typeface="Helvetica"/>
                <a:cs typeface="Helvetica"/>
              </a:rPr>
              <a:t>cultivable.</a:t>
            </a:r>
            <a:endParaRPr lang="es-ES" sz="1800" dirty="0">
              <a:latin typeface="Helvetica"/>
              <a:cs typeface="Helvetica"/>
            </a:endParaRPr>
          </a:p>
          <a:p>
            <a:pPr marL="342900" indent="-342900" algn="just">
              <a:buFont typeface="Wingdings" charset="2"/>
              <a:buChar char="§"/>
            </a:pPr>
            <a:endParaRPr lang="es-ES" sz="1800" dirty="0" smtClean="0">
              <a:latin typeface="Helvetica"/>
              <a:cs typeface="Helvetica"/>
            </a:endParaRPr>
          </a:p>
          <a:p>
            <a:pPr marL="342900" indent="-342900" algn="just">
              <a:buFont typeface="Wingdings" charset="2"/>
              <a:buChar char="§"/>
            </a:pPr>
            <a:endParaRPr lang="es-ES" sz="1800" dirty="0" smtClean="0">
              <a:latin typeface="Helvetica"/>
              <a:cs typeface="Helvetica"/>
            </a:endParaRPr>
          </a:p>
          <a:p>
            <a:pPr marL="342900" indent="-342900" algn="just">
              <a:buFont typeface="Wingdings" charset="2"/>
              <a:buChar char="§"/>
            </a:pPr>
            <a:endParaRPr lang="es-ES" sz="1800" dirty="0" smtClean="0">
              <a:latin typeface="Helvetica"/>
              <a:cs typeface="Helvetica"/>
            </a:endParaRPr>
          </a:p>
          <a:p>
            <a:pPr marL="342900" indent="-342900" algn="just">
              <a:buFont typeface="Wingdings" charset="2"/>
              <a:buChar char="§"/>
            </a:pPr>
            <a:endParaRPr lang="es-ES" sz="1800" dirty="0" smtClean="0">
              <a:latin typeface="Helvetica"/>
              <a:cs typeface="Helvetica"/>
            </a:endParaRPr>
          </a:p>
          <a:p>
            <a:pPr marL="342900" indent="-342900" algn="just">
              <a:buFont typeface="Wingdings" charset="2"/>
              <a:buChar char="§"/>
            </a:pPr>
            <a:endParaRPr lang="es-ES" sz="1800" dirty="0" smtClean="0">
              <a:latin typeface="Helvetica"/>
              <a:cs typeface="Helvetica"/>
            </a:endParaRPr>
          </a:p>
          <a:p>
            <a:pPr marL="342900" indent="-342900" algn="just">
              <a:buFont typeface="Wingdings" charset="2"/>
              <a:buChar char="§"/>
            </a:pPr>
            <a:endParaRPr lang="es-ES" sz="1800" dirty="0" smtClean="0">
              <a:latin typeface="Helvetica"/>
              <a:cs typeface="Helvetica"/>
            </a:endParaRPr>
          </a:p>
          <a:p>
            <a:pPr marL="342900" indent="-342900" algn="just">
              <a:buFont typeface="Wingdings" charset="2"/>
              <a:buChar char="§"/>
            </a:pPr>
            <a:endParaRPr lang="es-ES" sz="1800" dirty="0" smtClean="0">
              <a:latin typeface="Helvetica"/>
              <a:cs typeface="Helvetica"/>
            </a:endParaRPr>
          </a:p>
          <a:p>
            <a:pPr marL="342900" indent="-342900" algn="just">
              <a:buFont typeface="Wingdings" charset="2"/>
              <a:buChar char="§"/>
            </a:pPr>
            <a:endParaRPr lang="es-ES" sz="1800" dirty="0" smtClean="0">
              <a:latin typeface="Helvetica"/>
              <a:cs typeface="Helvetica"/>
            </a:endParaRPr>
          </a:p>
          <a:p>
            <a:pPr marL="342900" lvl="1" indent="-342900" algn="just">
              <a:buFont typeface="Wingdings" charset="2"/>
              <a:buChar char="§"/>
            </a:pPr>
            <a:r>
              <a:rPr lang="es-ES" sz="1800" b="1" dirty="0">
                <a:latin typeface="Helvetica"/>
                <a:cs typeface="Helvetica"/>
              </a:rPr>
              <a:t>Una necesidad urgente de políticas y medidas de adaptación al cambio climático, gestión de riesgos y financiamiento climático urbano </a:t>
            </a:r>
            <a:r>
              <a:rPr lang="es-ES" sz="1800" dirty="0">
                <a:latin typeface="Helvetica"/>
                <a:cs typeface="Helvetica"/>
              </a:rPr>
              <a:t>a diversas escalas: internacional, nacional y sub-nacional</a:t>
            </a:r>
            <a:r>
              <a:rPr lang="es-ES" sz="1800" dirty="0" smtClean="0">
                <a:latin typeface="Helvetica"/>
                <a:cs typeface="Helvetica"/>
              </a:rPr>
              <a:t>. </a:t>
            </a:r>
            <a:endParaRPr lang="en-AU" sz="1800" dirty="0">
              <a:solidFill>
                <a:srgbClr val="FF0000"/>
              </a:solidFill>
              <a:latin typeface="Helvetica"/>
              <a:cs typeface="Helvetica"/>
            </a:endParaRPr>
          </a:p>
          <a:p>
            <a:pPr algn="just">
              <a:buClr>
                <a:srgbClr val="C00000"/>
              </a:buClr>
              <a:buFont typeface="Wingdings" pitchFamily="2" charset="2"/>
              <a:buChar char="§"/>
            </a:pPr>
            <a:endParaRPr lang="en-US" sz="1800" dirty="0">
              <a:latin typeface="Calibri" pitchFamily="34" charset="0"/>
            </a:endParaRPr>
          </a:p>
          <a:p>
            <a:pPr marL="285750" lvl="1" indent="-285750" algn="just">
              <a:buFont typeface="Wingdings" charset="2"/>
              <a:buChar char="§"/>
            </a:pPr>
            <a:endParaRPr lang="en-AU" sz="1800" dirty="0" smtClean="0">
              <a:latin typeface="Helvetica"/>
              <a:cs typeface="Helvetica"/>
            </a:endParaRPr>
          </a:p>
          <a:p>
            <a:pPr marL="285750" lvl="1" indent="-285750" algn="just">
              <a:buFont typeface="Wingdings" charset="2"/>
              <a:buChar char="§"/>
            </a:pPr>
            <a:endParaRPr lang="es-CL" sz="1800" dirty="0" smtClean="0">
              <a:latin typeface="Helvetica"/>
              <a:cs typeface="Helvetica"/>
            </a:endParaRPr>
          </a:p>
          <a:p>
            <a:pPr marL="285750" indent="-285750" algn="just">
              <a:buFont typeface="Wingdings" charset="2"/>
              <a:buChar char="§"/>
            </a:pPr>
            <a:endParaRPr lang="es-CL" sz="1800" dirty="0" smtClean="0">
              <a:latin typeface="Helvetica"/>
              <a:cs typeface="Helvetica"/>
            </a:endParaRPr>
          </a:p>
          <a:p>
            <a:pPr marL="285750" indent="-285750" algn="just">
              <a:buFont typeface="Wingdings" charset="2"/>
              <a:buChar char="§"/>
            </a:pPr>
            <a:endParaRPr lang="es-CL" sz="1800" dirty="0" smtClean="0">
              <a:latin typeface="Helvetica"/>
              <a:cs typeface="Helvetica"/>
            </a:endParaRPr>
          </a:p>
          <a:p>
            <a:pPr marL="285750" indent="-285750" algn="just">
              <a:buFont typeface="Wingdings" charset="2"/>
              <a:buChar char="§"/>
            </a:pPr>
            <a:endParaRPr lang="es-CL" sz="1800" dirty="0" smtClean="0">
              <a:latin typeface="Helvetica"/>
              <a:cs typeface="Helvetica"/>
            </a:endParaRPr>
          </a:p>
          <a:p>
            <a:pPr marL="285750" indent="-285750" algn="just">
              <a:buFont typeface="Wingdings" charset="2"/>
              <a:buChar char="§"/>
            </a:pPr>
            <a:endParaRPr lang="es-CL" sz="1800" dirty="0" smtClean="0">
              <a:latin typeface="Helvetica"/>
              <a:cs typeface="Helvetica"/>
            </a:endParaRPr>
          </a:p>
          <a:p>
            <a:pPr marL="285750" indent="-285750" algn="just">
              <a:buFont typeface="Wingdings" charset="2"/>
              <a:buChar char="§"/>
            </a:pPr>
            <a:endParaRPr lang="es-CL" sz="1800" dirty="0" smtClean="0">
              <a:latin typeface="Helvetica"/>
              <a:cs typeface="Helvetica"/>
            </a:endParaRPr>
          </a:p>
          <a:p>
            <a:pPr marL="285750" indent="-285750" algn="just">
              <a:buFont typeface="Wingdings" charset="2"/>
              <a:buChar char="§"/>
            </a:pPr>
            <a:endParaRPr lang="es-CL" sz="1800" dirty="0" smtClean="0">
              <a:latin typeface="Helvetica"/>
              <a:cs typeface="Helvetica"/>
            </a:endParaRPr>
          </a:p>
          <a:p>
            <a:pPr marL="285750" indent="-285750" algn="just">
              <a:buFont typeface="Wingdings" charset="2"/>
              <a:buChar char="§"/>
            </a:pPr>
            <a:endParaRPr lang="es-CL" sz="1800" dirty="0" smtClean="0">
              <a:latin typeface="Helvetica"/>
              <a:cs typeface="Helvetica"/>
            </a:endParaRPr>
          </a:p>
          <a:p>
            <a:pPr marL="285750" indent="-285750" algn="just">
              <a:buFont typeface="Wingdings" charset="2"/>
              <a:buChar char="§"/>
            </a:pPr>
            <a:endParaRPr lang="es-CL" sz="1800" dirty="0" smtClean="0">
              <a:latin typeface="Helvetica"/>
              <a:cs typeface="Helvetica"/>
            </a:endParaRPr>
          </a:p>
          <a:p>
            <a:pPr marL="285750" indent="-285750" algn="just">
              <a:buFont typeface="Wingdings" charset="2"/>
              <a:buChar char="§"/>
            </a:pPr>
            <a:endParaRPr lang="es-CL" sz="1800" dirty="0" smtClean="0">
              <a:latin typeface="Helvetica"/>
              <a:cs typeface="Helvetica"/>
            </a:endParaRPr>
          </a:p>
          <a:p>
            <a:pPr marL="285750" indent="-285750" algn="just">
              <a:buFont typeface="Wingdings" charset="2"/>
              <a:buChar char="§"/>
            </a:pPr>
            <a:endParaRPr lang="es-CL" sz="1800" dirty="0" smtClean="0">
              <a:latin typeface="Helvetica"/>
              <a:cs typeface="Helvetica"/>
            </a:endParaRPr>
          </a:p>
          <a:p>
            <a:pPr marL="285750" indent="-285750" algn="just">
              <a:buFont typeface="Wingdings" charset="2"/>
              <a:buChar char="§"/>
            </a:pPr>
            <a:endParaRPr lang="es-CL" sz="1800" dirty="0" smtClean="0">
              <a:latin typeface="Helvetica"/>
              <a:cs typeface="Helvetica"/>
            </a:endParaRPr>
          </a:p>
          <a:p>
            <a:pPr marL="285750" indent="-285750" algn="just">
              <a:buFont typeface="Wingdings" charset="2"/>
              <a:buChar char="§"/>
            </a:pPr>
            <a:endParaRPr lang="es-CL" sz="1800" dirty="0" smtClean="0">
              <a:latin typeface="Helvetica"/>
              <a:cs typeface="Helvetica"/>
            </a:endParaRPr>
          </a:p>
          <a:p>
            <a:pPr marL="285750" indent="-285750" algn="just">
              <a:buFont typeface="Wingdings" charset="2"/>
              <a:buChar char="§"/>
            </a:pPr>
            <a:endParaRPr lang="es-CL" sz="1800" dirty="0">
              <a:latin typeface="Helvetica"/>
              <a:cs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14400" y="460943"/>
            <a:ext cx="8001000" cy="453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" sz="4400" b="1" baseline="30000" dirty="0" smtClean="0">
                <a:solidFill>
                  <a:srgbClr val="1F497D"/>
                </a:solidFill>
                <a:latin typeface="Helvetica"/>
                <a:cs typeface="Helvetica"/>
              </a:rPr>
              <a:t>La ciudad no es un sistema aislado</a:t>
            </a:r>
            <a:endParaRPr lang="es-ES_tradnl" sz="4400" b="1" baseline="30000" dirty="0">
              <a:solidFill>
                <a:srgbClr val="1F497D"/>
              </a:solidFill>
              <a:latin typeface="Helvetica"/>
              <a:cs typeface="Helvetica"/>
            </a:endParaRPr>
          </a:p>
        </p:txBody>
      </p:sp>
      <p:pic>
        <p:nvPicPr>
          <p:cNvPr id="13" name="Content Placeholder 5" descr="Agua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295400" y="2590800"/>
            <a:ext cx="2971800" cy="2190621"/>
          </a:xfrm>
          <a:prstGeom prst="rect">
            <a:avLst/>
          </a:prstGeom>
        </p:spPr>
      </p:pic>
      <p:pic>
        <p:nvPicPr>
          <p:cNvPr id="14" name="Picture 13" descr="santiago-de-chile.jpg"/>
          <p:cNvPicPr>
            <a:picLocks noChangeAspect="1"/>
          </p:cNvPicPr>
          <p:nvPr/>
        </p:nvPicPr>
        <p:blipFill rotWithShape="1">
          <a:blip r:embed="rId4" cstate="print"/>
          <a:srcRect l="14865" t="20309" r="22973" b="9960"/>
          <a:stretch/>
        </p:blipFill>
        <p:spPr>
          <a:xfrm>
            <a:off x="4876800" y="2571621"/>
            <a:ext cx="35052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525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3568" y="1258882"/>
            <a:ext cx="79208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es-CL" sz="20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Las ciudades se han transformado en “motores” y ahora en “vehículos” del desarrollo económico</a:t>
            </a:r>
          </a:p>
          <a:p>
            <a:pPr lvl="0">
              <a:buFont typeface="Wingdings" pitchFamily="2" charset="2"/>
              <a:buChar char="Ø"/>
            </a:pPr>
            <a:r>
              <a:rPr lang="es-CL" sz="20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Son esenciales para las cadenas de valor en la producción y el consumo, determinando las relaciones sociales, políticas y económicas.</a:t>
            </a:r>
            <a:endParaRPr lang="es-ES" sz="2000" b="1" i="1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es-ES" sz="2000" b="1" i="1" dirty="0" smtClean="0">
                <a:latin typeface="Arial" pitchFamily="34" charset="0"/>
                <a:cs typeface="Arial" pitchFamily="34" charset="0"/>
              </a:rPr>
              <a:t>Son </a:t>
            </a:r>
            <a:r>
              <a:rPr lang="es-ES" sz="2000" b="1" i="1" u="sng" dirty="0" smtClean="0">
                <a:latin typeface="Arial" pitchFamily="34" charset="0"/>
                <a:cs typeface="Arial" pitchFamily="34" charset="0"/>
              </a:rPr>
              <a:t>núcleos de crecimiento económico </a:t>
            </a:r>
            <a:r>
              <a:rPr lang="es-ES" sz="2000" b="1" i="1" dirty="0" smtClean="0">
                <a:latin typeface="Arial" pitchFamily="34" charset="0"/>
                <a:cs typeface="Arial" pitchFamily="34" charset="0"/>
              </a:rPr>
              <a:t>que concentran el capital humano y desde donde surge el  impulso y la voluntad política necesarios para el desarrollo económico de los países y de las regiones.</a:t>
            </a:r>
          </a:p>
          <a:p>
            <a:pPr>
              <a:spcBef>
                <a:spcPts val="0"/>
              </a:spcBef>
              <a:buNone/>
            </a:pPr>
            <a:endParaRPr lang="es-ES" b="1" i="1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buNone/>
            </a:pPr>
            <a:r>
              <a:rPr lang="en-US" b="1" i="1" dirty="0" smtClean="0">
                <a:latin typeface="Arial" pitchFamily="34" charset="0"/>
                <a:cs typeface="Arial" pitchFamily="34" charset="0"/>
              </a:rPr>
              <a:t>	</a:t>
            </a:r>
          </a:p>
          <a:p>
            <a:pPr>
              <a:spcBef>
                <a:spcPts val="0"/>
              </a:spcBef>
              <a:buNone/>
            </a:pPr>
            <a:endParaRPr lang="en-US" b="1" i="1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buNone/>
            </a:pPr>
            <a:endParaRPr lang="en-US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116632"/>
            <a:ext cx="8532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tx2"/>
                </a:solidFill>
                <a:latin typeface="Helvetica" pitchFamily="34" charset="0"/>
                <a:cs typeface="Helvetica" pitchFamily="34" charset="0"/>
              </a:rPr>
              <a:t>Las ciudades como motores de cambio</a:t>
            </a:r>
          </a:p>
          <a:p>
            <a:pPr algn="ctr"/>
            <a:r>
              <a:rPr lang="es-MX" sz="3200" b="1" i="1" dirty="0" smtClean="0">
                <a:solidFill>
                  <a:schemeClr val="tx2"/>
                </a:solidFill>
                <a:latin typeface="Helvetica" pitchFamily="34" charset="0"/>
                <a:cs typeface="Helvetica" pitchFamily="34" charset="0"/>
              </a:rPr>
              <a:t>hacia un desarrollo sostenible</a:t>
            </a:r>
            <a:endParaRPr lang="es-MX" sz="3200" b="1" i="1" dirty="0">
              <a:solidFill>
                <a:schemeClr val="tx2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 cstate="print"/>
          <a:srcRect t="29167" r="6250" b="33006"/>
          <a:stretch>
            <a:fillRect/>
          </a:stretch>
        </p:blipFill>
        <p:spPr bwMode="auto">
          <a:xfrm>
            <a:off x="576064" y="4254150"/>
            <a:ext cx="8604448" cy="260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990600" y="381000"/>
            <a:ext cx="7848600" cy="960438"/>
          </a:xfrm>
        </p:spPr>
        <p:txBody>
          <a:bodyPr/>
          <a:lstStyle/>
          <a:p>
            <a:r>
              <a:rPr lang="es-CL" sz="4400" baseline="30000" dirty="0" smtClean="0">
                <a:solidFill>
                  <a:schemeClr val="tx2"/>
                </a:solidFill>
                <a:latin typeface="Helvetica" pitchFamily="34" charset="0"/>
              </a:rPr>
              <a:t>Contenido</a:t>
            </a:r>
          </a:p>
        </p:txBody>
      </p:sp>
      <p:sp>
        <p:nvSpPr>
          <p:cNvPr id="5" name="Content Placeholder 6"/>
          <p:cNvSpPr txBox="1">
            <a:spLocks/>
          </p:cNvSpPr>
          <p:nvPr/>
        </p:nvSpPr>
        <p:spPr>
          <a:xfrm>
            <a:off x="990600" y="1447800"/>
            <a:ext cx="7772400" cy="4648199"/>
          </a:xfrm>
          <a:prstGeom prst="rect">
            <a:avLst/>
          </a:prstGeo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s-MX" sz="2800" dirty="0" smtClean="0">
                <a:latin typeface="Helvetica" pitchFamily="34" charset="0"/>
                <a:cs typeface="Helvetica" pitchFamily="34" charset="0"/>
              </a:rPr>
              <a:t>Panorama del desarrollo urbano en la región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MX" sz="2800" dirty="0" smtClean="0">
                <a:latin typeface="Helvetica" pitchFamily="34" charset="0"/>
                <a:cs typeface="Helvetica" pitchFamily="34" charset="0"/>
              </a:rPr>
              <a:t>Dimensión social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MX" sz="2800" dirty="0" smtClean="0">
                <a:latin typeface="Helvetica" pitchFamily="34" charset="0"/>
                <a:cs typeface="Helvetica" pitchFamily="34" charset="0"/>
              </a:rPr>
              <a:t>Dimensión </a:t>
            </a:r>
            <a:r>
              <a:rPr lang="es-MX" sz="2800" dirty="0" smtClean="0">
                <a:latin typeface="Helvetica" pitchFamily="34" charset="0"/>
                <a:cs typeface="Helvetica" pitchFamily="34" charset="0"/>
              </a:rPr>
              <a:t>Económica</a:t>
            </a:r>
            <a:endParaRPr lang="es-MX" sz="2800" dirty="0" smtClean="0">
              <a:latin typeface="Helvetica" pitchFamily="34" charset="0"/>
              <a:cs typeface="Helvetica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s-MX" sz="2800" dirty="0" smtClean="0">
                <a:latin typeface="Helvetica" pitchFamily="34" charset="0"/>
                <a:cs typeface="Helvetica" pitchFamily="34" charset="0"/>
              </a:rPr>
              <a:t>Dimensión Ambiental</a:t>
            </a:r>
          </a:p>
          <a:p>
            <a:pPr marL="914400" lvl="1" indent="-457200"/>
            <a:endParaRPr lang="es-MX" sz="2800" dirty="0" smtClean="0">
              <a:latin typeface="Helvetica" pitchFamily="34" charset="0"/>
              <a:cs typeface="Helvetica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s-MX" sz="2800" dirty="0" smtClean="0">
                <a:latin typeface="Helvetica" pitchFamily="34" charset="0"/>
                <a:cs typeface="Helvetica" pitchFamily="34" charset="0"/>
              </a:rPr>
              <a:t>Las ciudades como motores de cambio</a:t>
            </a:r>
          </a:p>
          <a:p>
            <a:pPr marL="457200" indent="-457200">
              <a:buFont typeface="+mj-lt"/>
              <a:buAutoNum type="arabicPeriod"/>
            </a:pPr>
            <a:endParaRPr lang="es-MX" sz="2800" dirty="0" smtClean="0">
              <a:latin typeface="Helvetica" pitchFamily="34" charset="0"/>
              <a:cs typeface="Helvetica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s-MX" sz="2800" dirty="0" smtClean="0">
                <a:latin typeface="Helvetica" pitchFamily="34" charset="0"/>
                <a:cs typeface="Helvetica" pitchFamily="34" charset="0"/>
              </a:rPr>
              <a:t>Los agendas de desarrollo internacionales y el potencial para un desarrollo integral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CL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9552" y="260648"/>
            <a:ext cx="8064896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spcBef>
                <a:spcPts val="0"/>
              </a:spcBef>
              <a:buFont typeface="Wingdings" pitchFamily="2" charset="2"/>
              <a:buChar char="Ø"/>
            </a:pPr>
            <a:r>
              <a:rPr lang="es-CL" sz="2000" b="1" i="1" dirty="0" smtClean="0">
                <a:cs typeface="Arial" pitchFamily="34" charset="0"/>
              </a:rPr>
              <a:t>La ciudad puede ser </a:t>
            </a:r>
            <a:r>
              <a:rPr lang="es-CL" sz="2000" b="1" i="1" u="sng" dirty="0" smtClean="0">
                <a:cs typeface="Arial" pitchFamily="34" charset="0"/>
              </a:rPr>
              <a:t>mecanismo de redistribución e inclusión</a:t>
            </a:r>
            <a:r>
              <a:rPr lang="es-CL" sz="2000" b="1" i="1" dirty="0" smtClean="0">
                <a:cs typeface="Arial" pitchFamily="34" charset="0"/>
              </a:rPr>
              <a:t> </a:t>
            </a:r>
            <a:r>
              <a:rPr lang="es-CL" sz="2000" b="1" i="1" dirty="0" err="1" smtClean="0">
                <a:cs typeface="Arial" pitchFamily="34" charset="0"/>
              </a:rPr>
              <a:t>actúando</a:t>
            </a:r>
            <a:r>
              <a:rPr lang="es-CL" sz="2000" b="1" i="1" dirty="0" smtClean="0">
                <a:cs typeface="Arial" pitchFamily="34" charset="0"/>
              </a:rPr>
              <a:t> como ente regulador y garante de igualdad para todos los sectores de la sociedad al proporcionar acceso a los beneficios de la vida urbana (bienes y servicios), y a través del control de las externalidades tanto positivas como negativas que resultan del desarrollo urbano.</a:t>
            </a:r>
          </a:p>
          <a:p>
            <a:pPr marL="514350" indent="-514350" algn="just">
              <a:spcBef>
                <a:spcPts val="0"/>
              </a:spcBef>
              <a:buFont typeface="Wingdings" pitchFamily="2" charset="2"/>
              <a:buChar char="Ø"/>
            </a:pPr>
            <a:endParaRPr lang="es-CL" sz="2000" b="1" i="1" dirty="0" smtClean="0">
              <a:cs typeface="Arial" pitchFamily="34" charset="0"/>
            </a:endParaRPr>
          </a:p>
          <a:p>
            <a:pPr marL="514350" indent="-514350" algn="just">
              <a:spcBef>
                <a:spcPts val="0"/>
              </a:spcBef>
              <a:buFont typeface="Wingdings" pitchFamily="2" charset="2"/>
              <a:buChar char="Ø"/>
            </a:pPr>
            <a:r>
              <a:rPr lang="es-CL" sz="2000" b="1" i="1" dirty="0" smtClean="0">
                <a:cs typeface="Arial" pitchFamily="34" charset="0"/>
              </a:rPr>
              <a:t>La ciudad como </a:t>
            </a:r>
            <a:r>
              <a:rPr lang="es-CL" sz="2000" b="1" i="1" u="sng" dirty="0" smtClean="0">
                <a:cs typeface="Arial" pitchFamily="34" charset="0"/>
              </a:rPr>
              <a:t>macro-bien público </a:t>
            </a:r>
            <a:r>
              <a:rPr lang="es-CL" sz="2000" b="1" i="1" dirty="0" smtClean="0">
                <a:cs typeface="Arial" pitchFamily="34" charset="0"/>
              </a:rPr>
              <a:t>basado en un pacto social que se sustenta en la responsabilidad compartida, la participación inclusiva y en una gobernanza representativa de todos los sectores de la sociedad</a:t>
            </a:r>
          </a:p>
          <a:p>
            <a:pPr marL="514350" indent="-514350" algn="just">
              <a:spcBef>
                <a:spcPts val="0"/>
              </a:spcBef>
              <a:buFont typeface="Wingdings" pitchFamily="2" charset="2"/>
              <a:buChar char="Ø"/>
            </a:pPr>
            <a:endParaRPr lang="es-CL" sz="2000" b="1" i="1" dirty="0" smtClean="0">
              <a:cs typeface="Arial" pitchFamily="34" charset="0"/>
            </a:endParaRPr>
          </a:p>
          <a:p>
            <a:pPr marL="514350" indent="-514350" algn="just">
              <a:buFont typeface="Wingdings" pitchFamily="2" charset="2"/>
              <a:buChar char="Ø"/>
            </a:pPr>
            <a:r>
              <a:rPr lang="es-CL" sz="2000" b="1" i="1" dirty="0" smtClean="0">
                <a:cs typeface="Arial" pitchFamily="34" charset="0"/>
              </a:rPr>
              <a:t>La ciudad es un  </a:t>
            </a:r>
            <a:r>
              <a:rPr lang="es-CL" sz="2000" b="1" i="1" u="sng" dirty="0" smtClean="0">
                <a:cs typeface="Arial" pitchFamily="34" charset="0"/>
              </a:rPr>
              <a:t>sistema abierto y gradual  </a:t>
            </a:r>
            <a:r>
              <a:rPr lang="es-CL" sz="2000" b="1" i="1" dirty="0" smtClean="0">
                <a:cs typeface="Arial" pitchFamily="34" charset="0"/>
              </a:rPr>
              <a:t>situado en un contexto ecológico y territorial amplio e interdependiente que incluye otros asentamientos humanos, las zonas rurales y demás elementos del entorno construido  y no construido.</a:t>
            </a:r>
            <a:endParaRPr lang="en-US" sz="2000" b="1" dirty="0" smtClean="0">
              <a:cs typeface="Arial" pitchFamily="34" charset="0"/>
            </a:endParaRPr>
          </a:p>
          <a:p>
            <a:pPr marL="514350" indent="-514350" algn="just">
              <a:spcBef>
                <a:spcPts val="0"/>
              </a:spcBef>
            </a:pPr>
            <a:endParaRPr lang="es-MX" sz="2000" dirty="0" smtClean="0"/>
          </a:p>
          <a:p>
            <a:pPr marL="514350" indent="-514350">
              <a:spcBef>
                <a:spcPts val="0"/>
              </a:spcBef>
              <a:buNone/>
            </a:pPr>
            <a:endParaRPr lang="en-US" b="1" i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 b="19728"/>
          <a:stretch>
            <a:fillRect/>
          </a:stretch>
        </p:blipFill>
        <p:spPr bwMode="auto">
          <a:xfrm>
            <a:off x="576064" y="5070060"/>
            <a:ext cx="8604448" cy="1787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6"/>
          <p:cNvSpPr txBox="1">
            <a:spLocks/>
          </p:cNvSpPr>
          <p:nvPr/>
        </p:nvSpPr>
        <p:spPr>
          <a:xfrm>
            <a:off x="990600" y="1447800"/>
            <a:ext cx="7772400" cy="4648199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CL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37625" y="3968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8200" y="1295400"/>
            <a:ext cx="7848600" cy="289560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 algn="just">
              <a:buFont typeface="Wingdings" charset="2"/>
              <a:buChar char="§"/>
            </a:pPr>
            <a:r>
              <a:rPr lang="es-ES" sz="1800" dirty="0" smtClean="0">
                <a:latin typeface="Helvetica"/>
                <a:cs typeface="Helvetica"/>
              </a:rPr>
              <a:t>La urbanización en ALC en los últimos 50 años ha sobrepasado sus </a:t>
            </a:r>
            <a:r>
              <a:rPr lang="es-ES" sz="1800" b="1" dirty="0" smtClean="0">
                <a:latin typeface="Helvetica"/>
                <a:cs typeface="Helvetica"/>
              </a:rPr>
              <a:t>sistemas de planificación urbana </a:t>
            </a:r>
            <a:r>
              <a:rPr lang="es-ES" sz="1800" dirty="0" smtClean="0">
                <a:latin typeface="Helvetica"/>
                <a:cs typeface="Helvetica"/>
              </a:rPr>
              <a:t>y su capacidad de reacción frente a problemáticas derivadas de este rápido desarrollo </a:t>
            </a:r>
          </a:p>
          <a:p>
            <a:pPr marL="285750" lvl="1" indent="-285750" algn="just">
              <a:buFont typeface="Wingdings" charset="2"/>
              <a:buChar char="§"/>
            </a:pPr>
            <a:r>
              <a:rPr lang="es-ES" sz="1800" dirty="0" smtClean="0">
                <a:latin typeface="Helvetica"/>
                <a:cs typeface="Helvetica"/>
              </a:rPr>
              <a:t>Los principales desafíos urbanos de la región </a:t>
            </a:r>
            <a:r>
              <a:rPr lang="es-ES" sz="1800" dirty="0">
                <a:latin typeface="Helvetica"/>
                <a:cs typeface="Helvetica"/>
              </a:rPr>
              <a:t>ya no </a:t>
            </a:r>
            <a:r>
              <a:rPr lang="es-ES" sz="1800" dirty="0" smtClean="0">
                <a:latin typeface="Helvetica"/>
                <a:cs typeface="Helvetica"/>
              </a:rPr>
              <a:t>son resolver </a:t>
            </a:r>
            <a:r>
              <a:rPr lang="es-ES" sz="1800" dirty="0">
                <a:latin typeface="Helvetica"/>
                <a:cs typeface="Helvetica"/>
              </a:rPr>
              <a:t>los problemas de la rápida transición rural-</a:t>
            </a:r>
            <a:r>
              <a:rPr lang="es-ES" sz="1800" dirty="0" smtClean="0">
                <a:latin typeface="Helvetica"/>
                <a:cs typeface="Helvetica"/>
              </a:rPr>
              <a:t>urbana, sino </a:t>
            </a:r>
            <a:r>
              <a:rPr lang="es-ES" sz="1800" b="1" dirty="0" smtClean="0">
                <a:latin typeface="Helvetica"/>
                <a:cs typeface="Helvetica"/>
              </a:rPr>
              <a:t>mejorar </a:t>
            </a:r>
            <a:r>
              <a:rPr lang="es-ES" sz="1800" b="1" dirty="0">
                <a:latin typeface="Helvetica"/>
                <a:cs typeface="Helvetica"/>
              </a:rPr>
              <a:t>la calidad de vida, cerrar las brechas de la desigualdad y lograr la sostenibilidad en sus </a:t>
            </a:r>
            <a:r>
              <a:rPr lang="es-ES" sz="1800" b="1" dirty="0" smtClean="0">
                <a:latin typeface="Helvetica"/>
                <a:cs typeface="Helvetica"/>
              </a:rPr>
              <a:t>ciudades.</a:t>
            </a:r>
            <a:endParaRPr lang="es-ES" sz="1800" dirty="0" smtClean="0">
              <a:latin typeface="Helvetica"/>
              <a:cs typeface="Helvetica"/>
            </a:endParaRPr>
          </a:p>
          <a:p>
            <a:pPr marL="342900" lvl="1" indent="-342900" algn="just">
              <a:buFont typeface="Wingdings" charset="2"/>
              <a:buChar char="§"/>
            </a:pPr>
            <a:r>
              <a:rPr lang="es-ES" sz="1800" dirty="0" smtClean="0">
                <a:latin typeface="Helvetica"/>
                <a:cs typeface="Helvetica"/>
              </a:rPr>
              <a:t>La </a:t>
            </a:r>
            <a:r>
              <a:rPr lang="es-ES" sz="1800" dirty="0">
                <a:latin typeface="Helvetica"/>
                <a:cs typeface="Helvetica"/>
              </a:rPr>
              <a:t>urbanización y el desarrollo urbano </a:t>
            </a:r>
            <a:r>
              <a:rPr lang="es-ES" sz="1800" dirty="0" smtClean="0">
                <a:latin typeface="Helvetica"/>
                <a:cs typeface="Helvetica"/>
              </a:rPr>
              <a:t>se sitúan hoy </a:t>
            </a:r>
            <a:r>
              <a:rPr lang="es-ES" sz="1800" dirty="0">
                <a:latin typeface="Helvetica"/>
                <a:cs typeface="Helvetica"/>
              </a:rPr>
              <a:t>como </a:t>
            </a:r>
            <a:r>
              <a:rPr lang="es-ES" sz="1800" b="1" dirty="0">
                <a:latin typeface="Helvetica"/>
                <a:cs typeface="Helvetica"/>
              </a:rPr>
              <a:t>temas centrales del desarrollo nacional </a:t>
            </a:r>
            <a:r>
              <a:rPr lang="es-ES" sz="1800" dirty="0">
                <a:latin typeface="Helvetica"/>
                <a:cs typeface="Helvetica"/>
              </a:rPr>
              <a:t>de los países. </a:t>
            </a:r>
            <a:endParaRPr lang="es-ES" sz="1800" dirty="0" smtClean="0">
              <a:latin typeface="Helvetica"/>
              <a:cs typeface="Helvetica"/>
            </a:endParaRPr>
          </a:p>
          <a:p>
            <a:pPr marL="342900" lvl="1" indent="-342900" algn="just">
              <a:buFont typeface="Wingdings" charset="2"/>
              <a:buChar char="§"/>
            </a:pPr>
            <a:r>
              <a:rPr lang="es-ES" sz="1800" dirty="0">
                <a:latin typeface="Helvetica"/>
                <a:cs typeface="Helvetica"/>
              </a:rPr>
              <a:t>El desarrollo urbano y las políticas urbanas potencian las ventajas de la urbanización y </a:t>
            </a:r>
            <a:r>
              <a:rPr lang="es-ES" sz="1800" dirty="0" smtClean="0">
                <a:latin typeface="Helvetica"/>
                <a:cs typeface="Helvetica"/>
              </a:rPr>
              <a:t>debido al </a:t>
            </a:r>
            <a:r>
              <a:rPr lang="es-ES" sz="1800" dirty="0">
                <a:latin typeface="Helvetica"/>
                <a:cs typeface="Helvetica"/>
              </a:rPr>
              <a:t>alto peso económico y </a:t>
            </a:r>
            <a:r>
              <a:rPr lang="es-ES" sz="1800" dirty="0" smtClean="0">
                <a:latin typeface="Helvetica"/>
                <a:cs typeface="Helvetica"/>
              </a:rPr>
              <a:t>poblacional de </a:t>
            </a:r>
            <a:r>
              <a:rPr lang="es-ES" sz="1800" b="1" dirty="0" smtClean="0">
                <a:latin typeface="Helvetica"/>
                <a:cs typeface="Helvetica"/>
              </a:rPr>
              <a:t>las ciudades, son </a:t>
            </a:r>
            <a:r>
              <a:rPr lang="es-ES" sz="1800" b="1" dirty="0">
                <a:latin typeface="Helvetica"/>
                <a:cs typeface="Helvetica"/>
              </a:rPr>
              <a:t>determinantes para el futuro sostenible de la región.</a:t>
            </a:r>
          </a:p>
          <a:p>
            <a:pPr marL="342900" lvl="1" indent="-342900" algn="just">
              <a:buFont typeface="Wingdings" charset="2"/>
              <a:buChar char="§"/>
            </a:pPr>
            <a:endParaRPr lang="es-ES" sz="1800" dirty="0">
              <a:latin typeface="Helvetica"/>
              <a:cs typeface="Helvetica"/>
            </a:endParaRPr>
          </a:p>
          <a:p>
            <a:pPr marL="0" lvl="1" algn="just"/>
            <a:endParaRPr lang="es-ES" sz="1800" dirty="0" smtClean="0">
              <a:latin typeface="Helvetica"/>
              <a:cs typeface="Helvetica"/>
            </a:endParaRPr>
          </a:p>
          <a:p>
            <a:pPr marL="342900" lvl="1" indent="-342900" algn="just">
              <a:buFont typeface="Wingdings" charset="2"/>
              <a:buChar char="§"/>
            </a:pPr>
            <a:endParaRPr lang="es-ES" sz="1800" dirty="0" smtClean="0">
              <a:latin typeface="Helvetica"/>
              <a:cs typeface="Helvetica"/>
            </a:endParaRPr>
          </a:p>
          <a:p>
            <a:pPr lvl="1" algn="just"/>
            <a:endParaRPr lang="es-ES" sz="1800" dirty="0">
              <a:latin typeface="Helvetica"/>
              <a:cs typeface="Helvetica"/>
            </a:endParaRPr>
          </a:p>
          <a:p>
            <a:pPr lvl="1" algn="just"/>
            <a:endParaRPr lang="es-ES" sz="1800" dirty="0" smtClean="0">
              <a:latin typeface="Helvetica"/>
              <a:cs typeface="Helvetica"/>
            </a:endParaRPr>
          </a:p>
          <a:p>
            <a:pPr lvl="1" algn="just"/>
            <a:r>
              <a:rPr lang="en-AU" sz="1800" dirty="0" smtClean="0">
                <a:latin typeface="Helvetica"/>
                <a:cs typeface="Helvetica"/>
              </a:rPr>
              <a:t> </a:t>
            </a:r>
            <a:endParaRPr lang="es-ES" sz="1800" b="1" dirty="0" smtClean="0">
              <a:latin typeface="Helvetica"/>
              <a:cs typeface="Helvetica"/>
            </a:endParaRPr>
          </a:p>
          <a:p>
            <a:pPr algn="just"/>
            <a:endParaRPr lang="es-CL" sz="1800" dirty="0" smtClean="0">
              <a:latin typeface="Helvetica"/>
              <a:cs typeface="Helvetica"/>
            </a:endParaRPr>
          </a:p>
          <a:p>
            <a:pPr marL="285750" indent="-285750" algn="just">
              <a:buFont typeface="Wingdings" charset="2"/>
              <a:buChar char="§"/>
            </a:pPr>
            <a:endParaRPr lang="es-CL" sz="1800" dirty="0" smtClean="0">
              <a:latin typeface="Helvetica"/>
              <a:cs typeface="Helvetica"/>
            </a:endParaRPr>
          </a:p>
          <a:p>
            <a:pPr marL="285750" indent="-285750" algn="just">
              <a:buFont typeface="Wingdings" charset="2"/>
              <a:buChar char="§"/>
            </a:pPr>
            <a:endParaRPr lang="es-CL" sz="1800" dirty="0" smtClean="0">
              <a:latin typeface="Helvetica"/>
              <a:cs typeface="Helvetica"/>
            </a:endParaRPr>
          </a:p>
          <a:p>
            <a:pPr marL="285750" indent="-285750" algn="just">
              <a:buFont typeface="Wingdings" charset="2"/>
              <a:buChar char="§"/>
            </a:pPr>
            <a:endParaRPr lang="es-CL" sz="1800" dirty="0" smtClean="0">
              <a:latin typeface="Helvetica"/>
              <a:cs typeface="Helvetica"/>
            </a:endParaRPr>
          </a:p>
          <a:p>
            <a:pPr marL="285750" indent="-285750" algn="just">
              <a:buFont typeface="Wingdings" charset="2"/>
              <a:buChar char="§"/>
            </a:pPr>
            <a:endParaRPr lang="es-CL" sz="1800" dirty="0" smtClean="0">
              <a:latin typeface="Helvetica"/>
              <a:cs typeface="Helvetica"/>
            </a:endParaRPr>
          </a:p>
          <a:p>
            <a:pPr marL="285750" indent="-285750" algn="just">
              <a:buFont typeface="Wingdings" charset="2"/>
              <a:buChar char="§"/>
            </a:pPr>
            <a:endParaRPr lang="es-CL" sz="1800" dirty="0" smtClean="0">
              <a:latin typeface="Helvetica"/>
              <a:cs typeface="Helvetica"/>
            </a:endParaRPr>
          </a:p>
          <a:p>
            <a:pPr marL="285750" indent="-285750" algn="just">
              <a:buFont typeface="Wingdings" charset="2"/>
              <a:buChar char="§"/>
            </a:pPr>
            <a:endParaRPr lang="es-CL" sz="1800" dirty="0" smtClean="0">
              <a:latin typeface="Helvetica"/>
              <a:cs typeface="Helvetica"/>
            </a:endParaRPr>
          </a:p>
          <a:p>
            <a:pPr marL="285750" indent="-285750" algn="just">
              <a:buFont typeface="Wingdings" charset="2"/>
              <a:buChar char="§"/>
            </a:pPr>
            <a:endParaRPr lang="es-CL" sz="1800" dirty="0" smtClean="0">
              <a:latin typeface="Helvetica"/>
              <a:cs typeface="Helvetica"/>
            </a:endParaRPr>
          </a:p>
          <a:p>
            <a:pPr marL="285750" indent="-285750" algn="just">
              <a:buFont typeface="Wingdings" charset="2"/>
              <a:buChar char="§"/>
            </a:pPr>
            <a:endParaRPr lang="es-CL" sz="1800" dirty="0" smtClean="0">
              <a:latin typeface="Helvetica"/>
              <a:cs typeface="Helvetica"/>
            </a:endParaRPr>
          </a:p>
          <a:p>
            <a:pPr marL="285750" indent="-285750" algn="just">
              <a:buFont typeface="Wingdings" charset="2"/>
              <a:buChar char="§"/>
            </a:pPr>
            <a:endParaRPr lang="es-CL" sz="1800" dirty="0" smtClean="0">
              <a:latin typeface="Helvetica"/>
              <a:cs typeface="Helvetica"/>
            </a:endParaRPr>
          </a:p>
          <a:p>
            <a:pPr marL="285750" indent="-285750" algn="just">
              <a:buFont typeface="Wingdings" charset="2"/>
              <a:buChar char="§"/>
            </a:pPr>
            <a:endParaRPr lang="es-CL" sz="1800" dirty="0" smtClean="0">
              <a:latin typeface="Helvetica"/>
              <a:cs typeface="Helvetica"/>
            </a:endParaRPr>
          </a:p>
          <a:p>
            <a:pPr marL="285750" indent="-285750" algn="just">
              <a:buFont typeface="Wingdings" charset="2"/>
              <a:buChar char="§"/>
            </a:pPr>
            <a:endParaRPr lang="es-CL" sz="1800" dirty="0" smtClean="0">
              <a:latin typeface="Helvetica"/>
              <a:cs typeface="Helvetica"/>
            </a:endParaRPr>
          </a:p>
          <a:p>
            <a:pPr marL="285750" indent="-285750" algn="just">
              <a:buFont typeface="Wingdings" charset="2"/>
              <a:buChar char="§"/>
            </a:pPr>
            <a:endParaRPr lang="es-CL" sz="1800" dirty="0" smtClean="0">
              <a:latin typeface="Helvetica"/>
              <a:cs typeface="Helvetica"/>
            </a:endParaRPr>
          </a:p>
          <a:p>
            <a:pPr marL="285750" indent="-285750" algn="just">
              <a:buFont typeface="Wingdings" charset="2"/>
              <a:buChar char="§"/>
            </a:pPr>
            <a:endParaRPr lang="es-CL" sz="1800" dirty="0" smtClean="0">
              <a:latin typeface="Helvetica"/>
              <a:cs typeface="Helvetica"/>
            </a:endParaRPr>
          </a:p>
          <a:p>
            <a:pPr marL="285750" indent="-285750" algn="just">
              <a:buFont typeface="Wingdings" charset="2"/>
              <a:buChar char="§"/>
            </a:pPr>
            <a:endParaRPr lang="es-CL" sz="1800" dirty="0">
              <a:latin typeface="Helvetica"/>
              <a:cs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14400" y="381000"/>
            <a:ext cx="7315200" cy="995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4400" b="1" baseline="30000" dirty="0">
                <a:solidFill>
                  <a:schemeClr val="tx2"/>
                </a:solidFill>
                <a:latin typeface="Helvetica" pitchFamily="34" charset="0"/>
              </a:rPr>
              <a:t>Oportunidades y desafios de las ciudades latinoamericanas y </a:t>
            </a:r>
            <a:r>
              <a:rPr lang="es-CL" sz="4400" b="1" baseline="30000" dirty="0" smtClean="0">
                <a:solidFill>
                  <a:schemeClr val="tx2"/>
                </a:solidFill>
                <a:latin typeface="Helvetica" pitchFamily="34" charset="0"/>
              </a:rPr>
              <a:t>caribeñas</a:t>
            </a:r>
            <a:endParaRPr lang="es-ES_tradnl" sz="4400" b="1" baseline="30000" dirty="0"/>
          </a:p>
        </p:txBody>
      </p:sp>
      <p:pic>
        <p:nvPicPr>
          <p:cNvPr id="43009" name="Picture 1" descr="C:\Users\sdevine\Desktop\Ciudades\Unidad de Asentamiento Humanos\Habitat III Presentations\Eurocities presentation\MoncadaEduardo_DEFINITIV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4876800"/>
            <a:ext cx="3810000" cy="1905000"/>
          </a:xfrm>
          <a:prstGeom prst="rect">
            <a:avLst/>
          </a:prstGeom>
          <a:noFill/>
        </p:spPr>
      </p:pic>
      <p:pic>
        <p:nvPicPr>
          <p:cNvPr id="43010" name="Picture 2" descr="C:\Users\sdevine\Desktop\Ciudades\Unidad de Asentamiento Humanos\Habitat III Presentations\Eurocities presentation\sao-paul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4876800"/>
            <a:ext cx="3276600" cy="19128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9067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769" y="2076872"/>
            <a:ext cx="8275727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l="1059" t="27167" r="2941" b="27167"/>
          <a:stretch>
            <a:fillRect/>
          </a:stretch>
        </p:blipFill>
        <p:spPr bwMode="auto">
          <a:xfrm>
            <a:off x="1065569" y="476672"/>
            <a:ext cx="7772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6012160" y="3284984"/>
            <a:ext cx="1944216" cy="2088232"/>
          </a:xfrm>
          <a:prstGeom prst="ellipse">
            <a:avLst/>
          </a:pr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87624" y="44624"/>
            <a:ext cx="6768752" cy="710952"/>
          </a:xfrm>
        </p:spPr>
        <p:txBody>
          <a:bodyPr>
            <a:noAutofit/>
          </a:bodyPr>
          <a:lstStyle/>
          <a:p>
            <a:r>
              <a:rPr lang="en-US" sz="2800" u="sng" dirty="0" smtClean="0">
                <a:solidFill>
                  <a:schemeClr val="tx2"/>
                </a:solidFill>
                <a:latin typeface="Helvetica" pitchFamily="34" charset="0"/>
                <a:cs typeface="Helvetica" pitchFamily="34" charset="0"/>
              </a:rPr>
              <a:t>Habitat III y la Nueva Agenda Urbana</a:t>
            </a:r>
            <a:endParaRPr lang="en-GB" sz="2800" u="sng" dirty="0">
              <a:solidFill>
                <a:schemeClr val="tx2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0456" y="942096"/>
            <a:ext cx="5867400" cy="20548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s-ES_tradnl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pitchFamily="34" charset="0"/>
              </a:rPr>
              <a:t>Entre el 17 y el 20 octubre de 2016, se celebró en Quito, Ecuador, la Tercera Conferencia de las Naciones Unidas sobre Vivienda y Desarrollo Urbano Sostenible, </a:t>
            </a:r>
            <a:r>
              <a:rPr kumimoji="0" lang="es-ES_tradnl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pitchFamily="34" charset="0"/>
              </a:rPr>
              <a:t>Habitat</a:t>
            </a:r>
            <a:r>
              <a:rPr kumimoji="0" lang="es-ES_tradnl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pitchFamily="34" charset="0"/>
              </a:rPr>
              <a:t> III.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s-ES_tradnl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pitchFamily="34" charset="0"/>
              </a:rPr>
              <a:t>Habitat</a:t>
            </a:r>
            <a:r>
              <a:rPr kumimoji="0" lang="es-ES_tradnl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pitchFamily="34" charset="0"/>
              </a:rPr>
              <a:t> III tuvo el objetivo de reforzar los compromisos globales para lograr una urbanización sostenible. </a:t>
            </a:r>
          </a:p>
          <a:p>
            <a:pPr marL="531813" marR="0" lvl="0" indent="-531813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s-ES_tradnl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Arial" pitchFamily="34" charset="0"/>
            </a:endParaRPr>
          </a:p>
          <a:p>
            <a:pPr marL="3429000" marR="0" lvl="7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Arial" pitchFamily="34" charset="0"/>
            </a:endParaRPr>
          </a:p>
        </p:txBody>
      </p:sp>
      <p:pic>
        <p:nvPicPr>
          <p:cNvPr id="7" name="Picture 2" descr="http://habitat3.org/wp-content/themes/habitat3/img/nua-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63194" y="3040361"/>
            <a:ext cx="1370922" cy="1828799"/>
          </a:xfrm>
          <a:prstGeom prst="rect">
            <a:avLst/>
          </a:prstGeom>
          <a:noFill/>
        </p:spPr>
      </p:pic>
      <p:pic>
        <p:nvPicPr>
          <p:cNvPr id="8" name="Picture 7" descr="http://unhabitat.org/wp-content/uploads/2015/02/HabitatIII-1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581256" y="900920"/>
            <a:ext cx="1371600" cy="1687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srgbClr val="333333"/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187624" y="2981851"/>
            <a:ext cx="5943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charset="2"/>
              <a:buChar char="§"/>
            </a:pPr>
            <a:r>
              <a:rPr lang="es-CL" dirty="0" smtClean="0">
                <a:latin typeface="Helvetica" pitchFamily="34" charset="0"/>
                <a:cs typeface="Arial" pitchFamily="34" charset="0"/>
              </a:rPr>
              <a:t>El principal resultado de Habitat III, fue la adopción oficial del documento final de la Nueva Agenda Urbana.</a:t>
            </a:r>
          </a:p>
          <a:p>
            <a:pPr marL="285750" indent="-285750" algn="just">
              <a:buFont typeface="Wingdings" charset="2"/>
              <a:buChar char="§"/>
            </a:pPr>
            <a:r>
              <a:rPr lang="es-CL" dirty="0" smtClean="0">
                <a:latin typeface="Helvetica" pitchFamily="34" charset="0"/>
                <a:cs typeface="Arial" pitchFamily="34" charset="0"/>
              </a:rPr>
              <a:t>La Nueva Agenda Urbana es una hoja de ruta para el desarrollo de ciudades y asentamientos humanos para los próximos 20 años. </a:t>
            </a:r>
          </a:p>
          <a:p>
            <a:endParaRPr lang="es-CL" dirty="0"/>
          </a:p>
        </p:txBody>
      </p:sp>
      <p:sp>
        <p:nvSpPr>
          <p:cNvPr id="10" name="TextBox 9"/>
          <p:cNvSpPr txBox="1"/>
          <p:nvPr/>
        </p:nvSpPr>
        <p:spPr>
          <a:xfrm>
            <a:off x="1180456" y="4835776"/>
            <a:ext cx="5943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charset="2"/>
              <a:buChar char="§"/>
            </a:pPr>
            <a:r>
              <a:rPr lang="es-ES" dirty="0" smtClean="0">
                <a:latin typeface="Helvetica" pitchFamily="34" charset="0"/>
                <a:cs typeface="Helvetica" pitchFamily="34" charset="0"/>
              </a:rPr>
              <a:t>La Nueva Agenda Urbana contribuye a la implementación de la Agenda 2030 para el desarrollo sostenible de </a:t>
            </a:r>
            <a:r>
              <a:rPr lang="es-ES" b="1" dirty="0" smtClean="0">
                <a:latin typeface="Helvetica" pitchFamily="34" charset="0"/>
                <a:cs typeface="Helvetica" pitchFamily="34" charset="0"/>
              </a:rPr>
              <a:t>manera integrada.</a:t>
            </a:r>
            <a:r>
              <a:rPr lang="es-ES_tradnl" dirty="0" smtClean="0">
                <a:latin typeface="Helvetica" pitchFamily="34" charset="0"/>
              </a:rPr>
              <a:t> La implementación exitosa de la Nueva Agenda Urbana aumentará oportunidades para fortalecer la eficacia de los ODS.</a:t>
            </a:r>
            <a:endParaRPr lang="es-CL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09856" y="4935504"/>
            <a:ext cx="1066800" cy="15796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107976"/>
            <a:ext cx="6324600" cy="2168624"/>
          </a:xfrm>
          <a:prstGeom prst="rect">
            <a:avLst/>
          </a:prstGeom>
        </p:spPr>
        <p:txBody>
          <a:bodyPr/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s-ES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Arial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pitchFamily="34" charset="0"/>
              </a:rPr>
              <a:t>El Foro</a:t>
            </a:r>
            <a:r>
              <a:rPr kumimoji="0" lang="es-ES" sz="1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pitchFamily="34" charset="0"/>
              </a:rPr>
              <a:t> de Ministros y de Autoridades Máximas en Vivienda y Desarrollo Urbano en América Latina y el Caribe </a:t>
            </a: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pitchFamily="34" charset="0"/>
              </a:rPr>
              <a:t>(MINURVI) reconoció la necesidad por un plan de acción para la implementación regional de la NAU 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pitchFamily="34" charset="0"/>
              </a:rPr>
              <a:t>en </a:t>
            </a:r>
            <a:r>
              <a:rPr kumimoji="0" lang="es-ES_tradnl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la Declaración de Asunción (2016) y en </a:t>
            </a:r>
            <a:r>
              <a:rPr kumimoji="0" lang="es-ES_tradn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Habitat</a:t>
            </a:r>
            <a:r>
              <a:rPr kumimoji="0" lang="es-ES_tradnl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III.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s-E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Arial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pitchFamily="34" charset="0"/>
              </a:rPr>
              <a:t>La CEPAL y ONU-</a:t>
            </a:r>
            <a:r>
              <a:rPr kumimoji="0" lang="es-E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pitchFamily="34" charset="0"/>
              </a:rPr>
              <a:t>Habitat</a:t>
            </a: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pitchFamily="34" charset="0"/>
              </a:rPr>
              <a:t> tienen un mandato claro 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pitchFamily="34" charset="0"/>
              </a:rPr>
              <a:t>en pos de facilitar su desarrollo, liderando su desarrollo con MINURVI.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s-E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Arial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pitchFamily="34" charset="0"/>
              </a:rPr>
              <a:t>Más de </a:t>
            </a: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pitchFamily="34" charset="0"/>
              </a:rPr>
              <a:t>70 expertos regionales asociados 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pitchFamily="34" charset="0"/>
              </a:rPr>
              <a:t>con diversos grupos de actores (ministerios, gobiernos locales, academia, ONG, bancos de desarrollo y sector privado) </a:t>
            </a: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pitchFamily="34" charset="0"/>
              </a:rPr>
              <a:t>han participado en su elaboración.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lang="es-ES" b="1" dirty="0" smtClean="0">
              <a:latin typeface="Helvetica" pitchFamily="34" charset="0"/>
              <a:cs typeface="Arial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s-ES" dirty="0" smtClean="0">
                <a:latin typeface="Helvetica" pitchFamily="34" charset="0"/>
                <a:cs typeface="Arial" pitchFamily="34" charset="0"/>
              </a:rPr>
              <a:t>El primer borrador completo del </a:t>
            </a: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pitchFamily="34" charset="0"/>
              </a:rPr>
              <a:t>PAR</a:t>
            </a:r>
            <a:r>
              <a:rPr kumimoji="0" lang="es-ES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pitchFamily="34" charset="0"/>
              </a:rPr>
              <a:t> será presentado en Santiago</a:t>
            </a:r>
            <a:r>
              <a:rPr kumimoji="0" lang="es-ES" sz="18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pitchFamily="34" charset="0"/>
              </a:rPr>
              <a:t> en la Conferencia de las Ciudades (</a:t>
            </a:r>
            <a:r>
              <a:rPr kumimoji="0" lang="es-ES" sz="18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pitchFamily="34" charset="0"/>
              </a:rPr>
              <a:t>Oct</a:t>
            </a:r>
            <a:r>
              <a:rPr kumimoji="0" lang="es-ES" sz="18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pitchFamily="34" charset="0"/>
              </a:rPr>
              <a:t> 2-6)</a:t>
            </a:r>
            <a:endParaRPr kumimoji="0" lang="es-ES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Arial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kumimoji="0" lang="es-E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Arial" pitchFamily="34" charset="0"/>
            </a:endParaRPr>
          </a:p>
          <a:p>
            <a:pPr marL="531813" marR="0" lvl="0" indent="-531813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s-E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Arial" pitchFamily="34" charset="0"/>
            </a:endParaRPr>
          </a:p>
          <a:p>
            <a:pPr marL="3200400" marR="0" lvl="7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ES" sz="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2" descr="http://habitat3.org/wp-content/themes/habitat3/img/nua-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243145"/>
            <a:ext cx="1581460" cy="2109655"/>
          </a:xfrm>
          <a:prstGeom prst="rect">
            <a:avLst/>
          </a:prstGeom>
          <a:noFill/>
        </p:spPr>
      </p:pic>
      <p:pic>
        <p:nvPicPr>
          <p:cNvPr id="7" name="Picture 2" descr="C:\Users\sdevine\Desktop\Ciudades\Unidad de Asentamiento Humanos\Grammar and Graphics\Logo ONU-HABITAT 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0" y="5105400"/>
            <a:ext cx="1961180" cy="457200"/>
          </a:xfrm>
          <a:prstGeom prst="rect">
            <a:avLst/>
          </a:prstGeom>
          <a:noFill/>
        </p:spPr>
      </p:pic>
      <p:pic>
        <p:nvPicPr>
          <p:cNvPr id="8" name="Picture 4" descr="http://www.minurvi.org/sites/all/themes/sunrise/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21764" y="5791200"/>
            <a:ext cx="1793636" cy="533400"/>
          </a:xfrm>
          <a:prstGeom prst="rect">
            <a:avLst/>
          </a:prstGeom>
          <a:noFill/>
        </p:spPr>
      </p:pic>
      <p:pic>
        <p:nvPicPr>
          <p:cNvPr id="9" name="Picture 5" descr="C:\Users\sdevine\AppData\Local\Temp\$$_E8D8\CEPAL espanol\otras versiones\logocepalazu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43800" y="3564292"/>
            <a:ext cx="947407" cy="116010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899592" y="260648"/>
            <a:ext cx="7776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solidFill>
                  <a:schemeClr val="tx2"/>
                </a:solidFill>
                <a:latin typeface="Helvetica" pitchFamily="34" charset="0"/>
                <a:cs typeface="Helvetica" pitchFamily="34" charset="0"/>
              </a:rPr>
              <a:t>La regionalización de la Nueva Agenda Urbana:</a:t>
            </a:r>
          </a:p>
          <a:p>
            <a:r>
              <a:rPr lang="es-MX" sz="2800" dirty="0" smtClean="0">
                <a:solidFill>
                  <a:schemeClr val="tx2"/>
                </a:solidFill>
                <a:latin typeface="Helvetica" pitchFamily="34" charset="0"/>
                <a:cs typeface="Helvetica" pitchFamily="34" charset="0"/>
              </a:rPr>
              <a:t>El Plan de Acción Regional</a:t>
            </a:r>
            <a:endParaRPr lang="es-MX" sz="2800" dirty="0">
              <a:solidFill>
                <a:schemeClr val="tx2"/>
              </a:solidFill>
              <a:latin typeface="Helvetica" pitchFamily="34" charset="0"/>
              <a:cs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395536" y="1556792"/>
            <a:ext cx="8229600" cy="4958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3200" dirty="0" smtClean="0">
              <a:solidFill>
                <a:schemeClr val="tx1">
                  <a:tint val="75000"/>
                </a:schemeClr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Fiona Littlejohn-Carrillo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MX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División de Desarrollo Sostenible y Asentamientos Humanos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Comisión Económica Para América Latina y el Caribe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7130" t="2676"/>
          <a:stretch>
            <a:fillRect/>
          </a:stretch>
        </p:blipFill>
        <p:spPr bwMode="auto">
          <a:xfrm>
            <a:off x="1331640" y="1102078"/>
            <a:ext cx="6624736" cy="560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55576" y="260648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solidFill>
                  <a:schemeClr val="tx2"/>
                </a:solidFill>
                <a:latin typeface="Helvetica" pitchFamily="34" charset="0"/>
                <a:cs typeface="Helvetica" pitchFamily="34" charset="0"/>
              </a:rPr>
              <a:t>El contexto demográfico de las ciudades </a:t>
            </a:r>
            <a:endParaRPr lang="es-MX" sz="3200" b="1" dirty="0">
              <a:solidFill>
                <a:schemeClr val="tx2"/>
              </a:solidFill>
              <a:latin typeface="Helvetica" pitchFamily="34" charset="0"/>
              <a:cs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t="5530"/>
          <a:stretch>
            <a:fillRect/>
          </a:stretch>
        </p:blipFill>
        <p:spPr bwMode="auto">
          <a:xfrm>
            <a:off x="971600" y="1196752"/>
            <a:ext cx="7963073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11560" y="260648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algn="ctr"/>
            <a:r>
              <a:rPr lang="es-ES" sz="2400" b="1" dirty="0" smtClean="0">
                <a:solidFill>
                  <a:schemeClr val="tx2"/>
                </a:solidFill>
                <a:latin typeface="Helvetica"/>
                <a:cs typeface="Helvetica"/>
              </a:rPr>
              <a:t>Una doble transición:</a:t>
            </a:r>
          </a:p>
          <a:p>
            <a:pPr marL="285750" lvl="1" indent="-285750" algn="ctr"/>
            <a:r>
              <a:rPr lang="es-ES" sz="2400" b="1" i="1" dirty="0" smtClean="0">
                <a:solidFill>
                  <a:schemeClr val="tx2"/>
                </a:solidFill>
                <a:latin typeface="Helvetica"/>
                <a:cs typeface="Helvetica"/>
              </a:rPr>
              <a:t>la transición urbana y demográfica </a:t>
            </a:r>
            <a:endParaRPr lang="es-ES" sz="2400" b="1" i="1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548680"/>
            <a:ext cx="823912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 descr="C:\Users\sdevine\Desktop\Ciudades\Unidad de Asentamiento Humanos\Habitat III Presentations\Eurocities presentation\MoncadaEduardo_DEFINITIV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4876800"/>
            <a:ext cx="3810000" cy="1905000"/>
          </a:xfrm>
          <a:prstGeom prst="rect">
            <a:avLst/>
          </a:prstGeom>
          <a:noFill/>
        </p:spPr>
      </p:pic>
      <p:pic>
        <p:nvPicPr>
          <p:cNvPr id="8" name="Picture 2" descr="C:\Users\sdevine\Desktop\Ciudades\Unidad de Asentamiento Humanos\Habitat III Presentations\Eurocities presentation\sao-paul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4876800"/>
            <a:ext cx="3276600" cy="19128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7938" t="4116"/>
          <a:stretch>
            <a:fillRect/>
          </a:stretch>
        </p:blipFill>
        <p:spPr bwMode="auto">
          <a:xfrm>
            <a:off x="827584" y="776657"/>
            <a:ext cx="7416824" cy="3372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9668" y="4195693"/>
            <a:ext cx="7356748" cy="247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83568" y="6577607"/>
            <a:ext cx="7344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/>
              <a:t>Fuente</a:t>
            </a:r>
            <a:r>
              <a:rPr lang="en-GB" sz="1400" dirty="0" smtClean="0"/>
              <a:t>: </a:t>
            </a:r>
            <a:r>
              <a:rPr lang="en-GB" sz="1400" dirty="0" err="1" smtClean="0"/>
              <a:t>Departamento</a:t>
            </a:r>
            <a:r>
              <a:rPr lang="en-GB" sz="1400" dirty="0" smtClean="0"/>
              <a:t> de </a:t>
            </a:r>
            <a:r>
              <a:rPr lang="en-GB" sz="1400" dirty="0" err="1" smtClean="0"/>
              <a:t>Asuntos</a:t>
            </a:r>
            <a:r>
              <a:rPr lang="en-GB" sz="1400" dirty="0" smtClean="0"/>
              <a:t> </a:t>
            </a:r>
            <a:r>
              <a:rPr lang="en-GB" sz="1400" dirty="0" err="1" smtClean="0"/>
              <a:t>Economicos</a:t>
            </a:r>
            <a:r>
              <a:rPr lang="en-GB" sz="1400" dirty="0" smtClean="0"/>
              <a:t> y </a:t>
            </a:r>
            <a:r>
              <a:rPr lang="en-GB" sz="1400" dirty="0" err="1" smtClean="0"/>
              <a:t>Sociales</a:t>
            </a:r>
            <a:r>
              <a:rPr lang="en-GB" sz="1400" dirty="0" smtClean="0"/>
              <a:t> (DESA) de </a:t>
            </a:r>
            <a:r>
              <a:rPr lang="en-GB" sz="1400" dirty="0" err="1" smtClean="0"/>
              <a:t>Naciones</a:t>
            </a:r>
            <a:r>
              <a:rPr lang="en-GB" sz="1400" dirty="0" smtClean="0"/>
              <a:t> </a:t>
            </a:r>
            <a:r>
              <a:rPr lang="en-GB" sz="1400" dirty="0" err="1" smtClean="0"/>
              <a:t>Unidas</a:t>
            </a:r>
            <a:endParaRPr lang="es-MX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755576" y="44624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solidFill>
                  <a:schemeClr val="tx2"/>
                </a:solidFill>
                <a:latin typeface="Helvetica" pitchFamily="34" charset="0"/>
                <a:cs typeface="Helvetica" pitchFamily="34" charset="0"/>
              </a:rPr>
              <a:t>Un envejecimiento de la populación </a:t>
            </a:r>
            <a:endParaRPr lang="es-MX" sz="3200" b="1" dirty="0">
              <a:solidFill>
                <a:schemeClr val="tx2"/>
              </a:solidFill>
              <a:latin typeface="Helvetica" pitchFamily="34" charset="0"/>
              <a:cs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3568" y="188640"/>
            <a:ext cx="72619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200" b="1" dirty="0" smtClean="0">
                <a:solidFill>
                  <a:schemeClr val="tx2"/>
                </a:solidFill>
                <a:latin typeface="Helvetica" pitchFamily="34" charset="0"/>
                <a:cs typeface="Helvetica" pitchFamily="34" charset="0"/>
              </a:rPr>
              <a:t>Un envejecimiento de la populación </a:t>
            </a:r>
            <a:endParaRPr lang="es-MX" sz="3200" b="1" dirty="0">
              <a:solidFill>
                <a:schemeClr val="tx2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576" y="908720"/>
            <a:ext cx="74888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es-MX" sz="2000" dirty="0" smtClean="0"/>
              <a:t>Se acerca el fin del “bono demográfico” - proporción de la población económicamente activa cada vez menor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es-MX" sz="2000" dirty="0" smtClean="0"/>
              <a:t>Implicaciones en la perspectiva de género:</a:t>
            </a:r>
          </a:p>
          <a:p>
            <a:pPr lvl="1">
              <a:spcAft>
                <a:spcPts val="600"/>
              </a:spcAft>
              <a:buFont typeface="Wingdings" pitchFamily="2" charset="2"/>
              <a:buChar char="Ø"/>
            </a:pPr>
            <a:r>
              <a:rPr lang="es-MX" sz="2000" dirty="0" smtClean="0"/>
              <a:t>Mujeres cargan de manera desproporcionada con los labores de cuidado</a:t>
            </a:r>
          </a:p>
          <a:p>
            <a:pPr lvl="1">
              <a:spcAft>
                <a:spcPts val="600"/>
              </a:spcAft>
              <a:buFont typeface="Wingdings" pitchFamily="2" charset="2"/>
              <a:buChar char="Ø"/>
            </a:pPr>
            <a:r>
              <a:rPr lang="es-MX" sz="2000" dirty="0" smtClean="0"/>
              <a:t>Efectos sobre el uso de tiempo y empleo femenino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es-MX" sz="2000" dirty="0" smtClean="0"/>
              <a:t>Implicación para la provisión de servicios e infraestructura:</a:t>
            </a:r>
          </a:p>
          <a:p>
            <a:pPr lvl="1">
              <a:spcAft>
                <a:spcPts val="600"/>
              </a:spcAft>
              <a:buFont typeface="Wingdings" pitchFamily="2" charset="2"/>
              <a:buChar char="Ø"/>
            </a:pPr>
            <a:r>
              <a:rPr lang="es-MX" sz="2000" dirty="0" smtClean="0"/>
              <a:t>Salud</a:t>
            </a:r>
          </a:p>
          <a:p>
            <a:pPr lvl="1">
              <a:spcAft>
                <a:spcPts val="600"/>
              </a:spcAft>
              <a:buFont typeface="Wingdings" pitchFamily="2" charset="2"/>
              <a:buChar char="Ø"/>
            </a:pPr>
            <a:r>
              <a:rPr lang="es-MX" sz="2000" dirty="0" smtClean="0"/>
              <a:t>Infraestructura de transporte</a:t>
            </a:r>
          </a:p>
          <a:p>
            <a:pPr lvl="1">
              <a:spcAft>
                <a:spcPts val="600"/>
              </a:spcAft>
              <a:buFont typeface="Wingdings" pitchFamily="2" charset="2"/>
              <a:buChar char="Ø"/>
            </a:pPr>
            <a:r>
              <a:rPr lang="es-MX" sz="2000" dirty="0" smtClean="0"/>
              <a:t>Espacios públicos y vivienda</a:t>
            </a:r>
            <a:endParaRPr lang="es-MX" sz="2000" dirty="0"/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65676" y="5013176"/>
            <a:ext cx="2310780" cy="1492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0853" y="5048592"/>
            <a:ext cx="2152995" cy="147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5013176"/>
            <a:ext cx="2103013" cy="1493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0068" y="3501008"/>
            <a:ext cx="6834340" cy="32849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83568" y="0"/>
            <a:ext cx="8316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tx2"/>
                </a:solidFill>
                <a:latin typeface="Helvetica" pitchFamily="34" charset="0"/>
                <a:cs typeface="Helvetica" pitchFamily="34" charset="0"/>
              </a:rPr>
              <a:t>La desigualdad en ALC</a:t>
            </a:r>
            <a:endParaRPr lang="es-MX" sz="3200" b="1" dirty="0">
              <a:solidFill>
                <a:schemeClr val="tx2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4" cstate="print"/>
          <a:srcRect t="4785"/>
          <a:stretch>
            <a:fillRect/>
          </a:stretch>
        </p:blipFill>
        <p:spPr bwMode="auto">
          <a:xfrm>
            <a:off x="1421056" y="620688"/>
            <a:ext cx="6751344" cy="2808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667659"/>
            <a:ext cx="5976664" cy="2977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t="2273"/>
          <a:stretch>
            <a:fillRect/>
          </a:stretch>
        </p:blipFill>
        <p:spPr bwMode="auto">
          <a:xfrm>
            <a:off x="683568" y="3717032"/>
            <a:ext cx="608884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99592" y="44624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smtClean="0"/>
              <a:t>La desigualdad en las ciudades de ALC</a:t>
            </a:r>
            <a:endParaRPr lang="es-MX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Powerpoint Plan Regional Esp</Template>
  <TotalTime>4325</TotalTime>
  <Words>1574</Words>
  <Application>Microsoft Office PowerPoint</Application>
  <PresentationFormat>On-screen Show (4:3)</PresentationFormat>
  <Paragraphs>223</Paragraphs>
  <Slides>25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1_Office Theme</vt:lpstr>
      <vt:lpstr>2_Custom Design</vt:lpstr>
      <vt:lpstr>1_Custom Design</vt:lpstr>
      <vt:lpstr>3_Custom Design</vt:lpstr>
      <vt:lpstr>Custom Design</vt:lpstr>
      <vt:lpstr>Slide 1</vt:lpstr>
      <vt:lpstr>Contenido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Habitat III y la Nueva Agenda Urbana</vt:lpstr>
      <vt:lpstr>Slide 24</vt:lpstr>
      <vt:lpstr>Slide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Fiona</dc:creator>
  <cp:lastModifiedBy>Fiona</cp:lastModifiedBy>
  <cp:revision>32</cp:revision>
  <dcterms:created xsi:type="dcterms:W3CDTF">2017-08-22T15:00:25Z</dcterms:created>
  <dcterms:modified xsi:type="dcterms:W3CDTF">2017-09-14T13:52:13Z</dcterms:modified>
</cp:coreProperties>
</file>