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  <p:sldMasterId id="2147484283" r:id="rId2"/>
    <p:sldMasterId id="2147484314" r:id="rId3"/>
    <p:sldMasterId id="2147484346" r:id="rId4"/>
  </p:sldMasterIdLst>
  <p:notesMasterIdLst>
    <p:notesMasterId r:id="rId24"/>
  </p:notesMasterIdLst>
  <p:handoutMasterIdLst>
    <p:handoutMasterId r:id="rId25"/>
  </p:handoutMasterIdLst>
  <p:sldIdLst>
    <p:sldId id="1589" r:id="rId5"/>
    <p:sldId id="1623" r:id="rId6"/>
    <p:sldId id="1562" r:id="rId7"/>
    <p:sldId id="1622" r:id="rId8"/>
    <p:sldId id="1628" r:id="rId9"/>
    <p:sldId id="1638" r:id="rId10"/>
    <p:sldId id="1629" r:id="rId11"/>
    <p:sldId id="1633" r:id="rId12"/>
    <p:sldId id="1614" r:id="rId13"/>
    <p:sldId id="1616" r:id="rId14"/>
    <p:sldId id="1617" r:id="rId15"/>
    <p:sldId id="1624" r:id="rId16"/>
    <p:sldId id="1625" r:id="rId17"/>
    <p:sldId id="1615" r:id="rId18"/>
    <p:sldId id="1618" r:id="rId19"/>
    <p:sldId id="1619" r:id="rId20"/>
    <p:sldId id="1620" r:id="rId21"/>
    <p:sldId id="1621" r:id="rId22"/>
    <p:sldId id="1534" r:id="rId23"/>
  </p:sldIdLst>
  <p:sldSz cx="12190413" cy="6858000"/>
  <p:notesSz cx="9296400" cy="7010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6E995B-44D9-BC42-8090-329F923E731A}">
          <p14:sldIdLst>
            <p14:sldId id="1589"/>
            <p14:sldId id="1623"/>
            <p14:sldId id="1562"/>
            <p14:sldId id="1622"/>
            <p14:sldId id="1628"/>
            <p14:sldId id="1638"/>
            <p14:sldId id="1629"/>
            <p14:sldId id="1633"/>
            <p14:sldId id="1614"/>
            <p14:sldId id="1616"/>
            <p14:sldId id="1617"/>
            <p14:sldId id="1624"/>
            <p14:sldId id="1625"/>
            <p14:sldId id="1615"/>
            <p14:sldId id="1618"/>
            <p14:sldId id="1619"/>
            <p14:sldId id="1620"/>
            <p14:sldId id="1621"/>
            <p14:sldId id="1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  <p15:guide id="3" pos="37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Andrea Martinez Beltran" initials="CAMB" lastIdx="1" clrIdx="0"/>
  <p:cmAuthor id="1" name="presentacion" initials="p" lastIdx="1" clrIdx="1"/>
  <p:cmAuthor id="2" name="Superintendencia Financiera" initials="SFC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F547B"/>
    <a:srgbClr val="DDD9C3"/>
    <a:srgbClr val="3F7695"/>
    <a:srgbClr val="006666"/>
    <a:srgbClr val="FFFFFF"/>
    <a:srgbClr val="0094C8"/>
    <a:srgbClr val="AD3333"/>
    <a:srgbClr val="CC6600"/>
    <a:srgbClr val="2B6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000" autoAdjust="0"/>
  </p:normalViewPr>
  <p:slideViewPr>
    <p:cSldViewPr snapToObjects="1">
      <p:cViewPr varScale="1">
        <p:scale>
          <a:sx n="99" d="100"/>
          <a:sy n="99" d="100"/>
        </p:scale>
        <p:origin x="1134" y="78"/>
      </p:cViewPr>
      <p:guideLst>
        <p:guide orient="horz" pos="2160"/>
        <p:guide pos="2789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110" d="100"/>
          <a:sy n="110" d="100"/>
        </p:scale>
        <p:origin x="2424" y="102"/>
      </p:cViewPr>
      <p:guideLst>
        <p:guide orient="horz" pos="2928"/>
        <p:guide pos="2208"/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iaz" userId="dd2f2b6b25345f1c" providerId="LiveId" clId="{0FD87CB9-7430-4B04-ABF0-9191285CE73E}"/>
    <pc:docChg chg="custSel modSld">
      <pc:chgData name="Carlos Diaz" userId="dd2f2b6b25345f1c" providerId="LiveId" clId="{0FD87CB9-7430-4B04-ABF0-9191285CE73E}" dt="2017-10-25T04:13:06.433" v="644" actId="20577"/>
      <pc:docMkLst>
        <pc:docMk/>
      </pc:docMkLst>
      <pc:sldChg chg="delSp modSp">
        <pc:chgData name="Carlos Diaz" userId="dd2f2b6b25345f1c" providerId="LiveId" clId="{0FD87CB9-7430-4B04-ABF0-9191285CE73E}" dt="2017-10-25T04:09:13.597" v="458" actId="14100"/>
        <pc:sldMkLst>
          <pc:docMk/>
          <pc:sldMk cId="3858391836" sldId="1546"/>
        </pc:sldMkLst>
        <pc:spChg chg="mod">
          <ac:chgData name="Carlos Diaz" userId="dd2f2b6b25345f1c" providerId="LiveId" clId="{0FD87CB9-7430-4B04-ABF0-9191285CE73E}" dt="2017-10-25T03:56:23.602" v="351" actId="20577"/>
          <ac:spMkLst>
            <pc:docMk/>
            <pc:sldMk cId="3858391836" sldId="1546"/>
            <ac:spMk id="7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56:42.289" v="380" actId="20577"/>
          <ac:spMkLst>
            <pc:docMk/>
            <pc:sldMk cId="3858391836" sldId="1546"/>
            <ac:spMk id="8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59:25.832" v="420" actId="20577"/>
          <ac:spMkLst>
            <pc:docMk/>
            <pc:sldMk cId="3858391836" sldId="1546"/>
            <ac:spMk id="10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07:33.296" v="455" actId="20577"/>
          <ac:spMkLst>
            <pc:docMk/>
            <pc:sldMk cId="3858391836" sldId="1546"/>
            <ac:spMk id="11" creationId="{00000000-0000-0000-0000-000000000000}"/>
          </ac:spMkLst>
        </pc:spChg>
        <pc:picChg chg="mod">
          <ac:chgData name="Carlos Diaz" userId="dd2f2b6b25345f1c" providerId="LiveId" clId="{0FD87CB9-7430-4B04-ABF0-9191285CE73E}" dt="2017-10-25T03:51:09.960" v="347" actId="1076"/>
          <ac:picMkLst>
            <pc:docMk/>
            <pc:sldMk cId="3858391836" sldId="1546"/>
            <ac:picMk id="2" creationId="{D22E1740-31A9-4195-9680-7597CCEF3E97}"/>
          </ac:picMkLst>
        </pc:picChg>
        <pc:picChg chg="del">
          <ac:chgData name="Carlos Diaz" userId="dd2f2b6b25345f1c" providerId="LiveId" clId="{0FD87CB9-7430-4B04-ABF0-9191285CE73E}" dt="2017-10-25T03:50:25.977" v="298" actId="478"/>
          <ac:picMkLst>
            <pc:docMk/>
            <pc:sldMk cId="3858391836" sldId="1546"/>
            <ac:picMk id="3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8:33.737" v="381" actId="478"/>
          <ac:picMkLst>
            <pc:docMk/>
            <pc:sldMk cId="3858391836" sldId="1546"/>
            <ac:picMk id="4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9:52.903" v="422" actId="478"/>
          <ac:picMkLst>
            <pc:docMk/>
            <pc:sldMk cId="3858391836" sldId="1546"/>
            <ac:picMk id="5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6:03.805" v="348" actId="478"/>
          <ac:picMkLst>
            <pc:docMk/>
            <pc:sldMk cId="3858391836" sldId="1546"/>
            <ac:picMk id="6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3:56:18.805" v="350" actId="14100"/>
          <ac:picMkLst>
            <pc:docMk/>
            <pc:sldMk cId="3858391836" sldId="1546"/>
            <ac:picMk id="12" creationId="{16EE2F50-8379-46F2-95D7-8A3E701DD416}"/>
          </ac:picMkLst>
        </pc:picChg>
        <pc:picChg chg="mod">
          <ac:chgData name="Carlos Diaz" userId="dd2f2b6b25345f1c" providerId="LiveId" clId="{0FD87CB9-7430-4B04-ABF0-9191285CE73E}" dt="2017-10-25T03:59:02.207" v="385" actId="14100"/>
          <ac:picMkLst>
            <pc:docMk/>
            <pc:sldMk cId="3858391836" sldId="1546"/>
            <ac:picMk id="13" creationId="{D8C76989-176B-4A78-83B5-E6B8902D57CB}"/>
          </ac:picMkLst>
        </pc:picChg>
        <pc:picChg chg="del mod">
          <ac:chgData name="Carlos Diaz" userId="dd2f2b6b25345f1c" providerId="LiveId" clId="{0FD87CB9-7430-4B04-ABF0-9191285CE73E}" dt="2017-10-25T04:08:55.185" v="456" actId="478"/>
          <ac:picMkLst>
            <pc:docMk/>
            <pc:sldMk cId="3858391836" sldId="1546"/>
            <ac:picMk id="14" creationId="{72A2BF3F-9421-4A89-9D2B-E126A60A3418}"/>
          </ac:picMkLst>
        </pc:picChg>
        <pc:picChg chg="mod">
          <ac:chgData name="Carlos Diaz" userId="dd2f2b6b25345f1c" providerId="LiveId" clId="{0FD87CB9-7430-4B04-ABF0-9191285CE73E}" dt="2017-10-25T04:09:13.597" v="458" actId="14100"/>
          <ac:picMkLst>
            <pc:docMk/>
            <pc:sldMk cId="3858391836" sldId="1546"/>
            <ac:picMk id="15" creationId="{08F16379-B97B-4588-B061-D322BEB09DFF}"/>
          </ac:picMkLst>
        </pc:picChg>
      </pc:sldChg>
      <pc:sldChg chg="modSp">
        <pc:chgData name="Carlos Diaz" userId="dd2f2b6b25345f1c" providerId="LiveId" clId="{0FD87CB9-7430-4B04-ABF0-9191285CE73E}" dt="2017-10-25T04:13:06.433" v="644" actId="20577"/>
        <pc:sldMkLst>
          <pc:docMk/>
          <pc:sldMk cId="2815978251" sldId="1550"/>
        </pc:sldMkLst>
        <pc:spChg chg="mod">
          <ac:chgData name="Carlos Diaz" userId="dd2f2b6b25345f1c" providerId="LiveId" clId="{0FD87CB9-7430-4B04-ABF0-9191285CE73E}" dt="2017-10-25T04:13:06.433" v="644" actId="20577"/>
          <ac:spMkLst>
            <pc:docMk/>
            <pc:sldMk cId="2815978251" sldId="1550"/>
            <ac:spMk id="2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10:23.012" v="467" actId="1076"/>
          <ac:spMkLst>
            <pc:docMk/>
            <pc:sldMk cId="2815978251" sldId="1550"/>
            <ac:spMk id="3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09:40.914" v="460" actId="1076"/>
          <ac:spMkLst>
            <pc:docMk/>
            <pc:sldMk cId="2815978251" sldId="1550"/>
            <ac:spMk id="4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10:05.301" v="464" actId="1076"/>
          <ac:spMkLst>
            <pc:docMk/>
            <pc:sldMk cId="2815978251" sldId="1550"/>
            <ac:spMk id="5" creationId="{00000000-0000-0000-0000-000000000000}"/>
          </ac:spMkLst>
        </pc:spChg>
        <pc:picChg chg="mod">
          <ac:chgData name="Carlos Diaz" userId="dd2f2b6b25345f1c" providerId="LiveId" clId="{0FD87CB9-7430-4B04-ABF0-9191285CE73E}" dt="2017-10-25T04:10:16.334" v="466" actId="1076"/>
          <ac:picMkLst>
            <pc:docMk/>
            <pc:sldMk cId="2815978251" sldId="1550"/>
            <ac:picMk id="6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4:09:52.270" v="463" actId="1076"/>
          <ac:picMkLst>
            <pc:docMk/>
            <pc:sldMk cId="2815978251" sldId="1550"/>
            <ac:picMk id="7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4:09:48.629" v="462" actId="1076"/>
          <ac:picMkLst>
            <pc:docMk/>
            <pc:sldMk cId="2815978251" sldId="1550"/>
            <ac:picMk id="8" creationId="{00000000-0000-0000-0000-000000000000}"/>
          </ac:picMkLst>
        </pc:picChg>
      </pc:sldChg>
      <pc:sldChg chg="delSp modSp">
        <pc:chgData name="Carlos Diaz" userId="dd2f2b6b25345f1c" providerId="LiveId" clId="{0FD87CB9-7430-4B04-ABF0-9191285CE73E}" dt="2017-10-25T03:28:29.736" v="297" actId="20577"/>
        <pc:sldMkLst>
          <pc:docMk/>
          <pc:sldMk cId="1715149687" sldId="1555"/>
        </pc:sldMkLst>
        <pc:spChg chg="mod">
          <ac:chgData name="Carlos Diaz" userId="dd2f2b6b25345f1c" providerId="LiveId" clId="{0FD87CB9-7430-4B04-ABF0-9191285CE73E}" dt="2017-10-25T03:28:29.736" v="297" actId="20577"/>
          <ac:spMkLst>
            <pc:docMk/>
            <pc:sldMk cId="1715149687" sldId="1555"/>
            <ac:spMk id="9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7:58.158" v="39" actId="1076"/>
          <ac:spMkLst>
            <pc:docMk/>
            <pc:sldMk cId="1715149687" sldId="1555"/>
            <ac:spMk id="10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8:02.149" v="40" actId="1076"/>
          <ac:spMkLst>
            <pc:docMk/>
            <pc:sldMk cId="1715149687" sldId="1555"/>
            <ac:spMk id="11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7:21.376" v="37" actId="1076"/>
          <ac:spMkLst>
            <pc:docMk/>
            <pc:sldMk cId="1715149687" sldId="1555"/>
            <ac:spMk id="18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10:44.276" v="47" actId="1076"/>
          <ac:spMkLst>
            <pc:docMk/>
            <pc:sldMk cId="1715149687" sldId="1555"/>
            <ac:spMk id="25" creationId="{00000000-0000-0000-0000-000000000000}"/>
          </ac:spMkLst>
        </pc:spChg>
        <pc:picChg chg="del mod">
          <ac:chgData name="Carlos Diaz" userId="dd2f2b6b25345f1c" providerId="LiveId" clId="{0FD87CB9-7430-4B04-ABF0-9191285CE73E}" dt="2017-10-25T02:41:16.733" v="7" actId="478"/>
          <ac:picMkLst>
            <pc:docMk/>
            <pc:sldMk cId="1715149687" sldId="1555"/>
            <ac:picMk id="2" creationId="{809A5183-C1AE-4930-B519-5A093C3B7DA6}"/>
          </ac:picMkLst>
        </pc:picChg>
        <pc:picChg chg="del mod">
          <ac:chgData name="Carlos Diaz" userId="dd2f2b6b25345f1c" providerId="LiveId" clId="{0FD87CB9-7430-4B04-ABF0-9191285CE73E}" dt="2017-10-25T03:02:01.673" v="12" actId="478"/>
          <ac:picMkLst>
            <pc:docMk/>
            <pc:sldMk cId="1715149687" sldId="1555"/>
            <ac:picMk id="3" creationId="{75ED6B02-1A9D-4C35-A03C-8CFCCD695E74}"/>
          </ac:picMkLst>
        </pc:picChg>
        <pc:picChg chg="del">
          <ac:chgData name="Carlos Diaz" userId="dd2f2b6b25345f1c" providerId="LiveId" clId="{0FD87CB9-7430-4B04-ABF0-9191285CE73E}" dt="2017-10-25T03:05:42.340" v="24" actId="478"/>
          <ac:picMkLst>
            <pc:docMk/>
            <pc:sldMk cId="1715149687" sldId="1555"/>
            <ac:picMk id="5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2:40:26.450" v="0" actId="478"/>
          <ac:picMkLst>
            <pc:docMk/>
            <pc:sldMk cId="1715149687" sldId="1555"/>
            <ac:picMk id="6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02:28.586" v="18" actId="478"/>
          <ac:picMkLst>
            <pc:docMk/>
            <pc:sldMk cId="1715149687" sldId="1555"/>
            <ac:picMk id="7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08:06.350" v="41" actId="478"/>
          <ac:picMkLst>
            <pc:docMk/>
            <pc:sldMk cId="1715149687" sldId="1555"/>
            <ac:picMk id="8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3:06:29.904" v="33" actId="14100"/>
          <ac:picMkLst>
            <pc:docMk/>
            <pc:sldMk cId="1715149687" sldId="1555"/>
            <ac:picMk id="12" creationId="{170B5231-7243-46D7-8FF4-4EABC4CEE821}"/>
          </ac:picMkLst>
        </pc:picChg>
        <pc:picChg chg="del mod">
          <ac:chgData name="Carlos Diaz" userId="dd2f2b6b25345f1c" providerId="LiveId" clId="{0FD87CB9-7430-4B04-ABF0-9191285CE73E}" dt="2017-10-25T03:19:36.874" v="49" actId="478"/>
          <ac:picMkLst>
            <pc:docMk/>
            <pc:sldMk cId="1715149687" sldId="1555"/>
            <ac:picMk id="13" creationId="{44993E2B-268E-49ED-9CC2-BCFB822C3B83}"/>
          </ac:picMkLst>
        </pc:picChg>
        <pc:picChg chg="del mod">
          <ac:chgData name="Carlos Diaz" userId="dd2f2b6b25345f1c" providerId="LiveId" clId="{0FD87CB9-7430-4B04-ABF0-9191285CE73E}" dt="2017-10-25T03:21:02.899" v="54" actId="478"/>
          <ac:picMkLst>
            <pc:docMk/>
            <pc:sldMk cId="1715149687" sldId="1555"/>
            <ac:picMk id="14" creationId="{2A4BFB1F-EACE-4581-A61A-37A7C715E559}"/>
          </ac:picMkLst>
        </pc:picChg>
        <pc:picChg chg="del mod">
          <ac:chgData name="Carlos Diaz" userId="dd2f2b6b25345f1c" providerId="LiveId" clId="{0FD87CB9-7430-4B04-ABF0-9191285CE73E}" dt="2017-10-25T03:23:29.934" v="74" actId="478"/>
          <ac:picMkLst>
            <pc:docMk/>
            <pc:sldMk cId="1715149687" sldId="1555"/>
            <ac:picMk id="15" creationId="{52615E11-2C28-4A30-8266-386D6A057FCA}"/>
          </ac:picMkLst>
        </pc:picChg>
        <pc:picChg chg="mod">
          <ac:chgData name="Carlos Diaz" userId="dd2f2b6b25345f1c" providerId="LiveId" clId="{0FD87CB9-7430-4B04-ABF0-9191285CE73E}" dt="2017-10-25T03:19:55.673" v="53" actId="14100"/>
          <ac:picMkLst>
            <pc:docMk/>
            <pc:sldMk cId="1715149687" sldId="1555"/>
            <ac:picMk id="16" creationId="{7A636BC0-BEA6-4786-9B8E-283F96BDD7CE}"/>
          </ac:picMkLst>
        </pc:picChg>
        <pc:picChg chg="del mod">
          <ac:chgData name="Carlos Diaz" userId="dd2f2b6b25345f1c" providerId="LiveId" clId="{0FD87CB9-7430-4B04-ABF0-9191285CE73E}" dt="2017-10-25T03:21:56.162" v="62" actId="478"/>
          <ac:picMkLst>
            <pc:docMk/>
            <pc:sldMk cId="1715149687" sldId="1555"/>
            <ac:picMk id="19" creationId="{D696614C-1A6D-4A5F-AD49-ECB512CEEBE4}"/>
          </ac:picMkLst>
        </pc:picChg>
        <pc:picChg chg="del mod">
          <ac:chgData name="Carlos Diaz" userId="dd2f2b6b25345f1c" providerId="LiveId" clId="{0FD87CB9-7430-4B04-ABF0-9191285CE73E}" dt="2017-10-25T03:23:04.047" v="67" actId="478"/>
          <ac:picMkLst>
            <pc:docMk/>
            <pc:sldMk cId="1715149687" sldId="1555"/>
            <ac:picMk id="20" creationId="{794B2F75-0B96-4BB0-A741-EFF232AD4286}"/>
          </ac:picMkLst>
        </pc:picChg>
        <pc:picChg chg="mod">
          <ac:chgData name="Carlos Diaz" userId="dd2f2b6b25345f1c" providerId="LiveId" clId="{0FD87CB9-7430-4B04-ABF0-9191285CE73E}" dt="2017-10-25T03:23:26.225" v="73" actId="14100"/>
          <ac:picMkLst>
            <pc:docMk/>
            <pc:sldMk cId="1715149687" sldId="1555"/>
            <ac:picMk id="21" creationId="{38B9AA58-8A25-44BE-BA3F-710BF18D57A0}"/>
          </ac:picMkLst>
        </pc:picChg>
        <pc:picChg chg="del mod">
          <ac:chgData name="Carlos Diaz" userId="dd2f2b6b25345f1c" providerId="LiveId" clId="{0FD87CB9-7430-4B04-ABF0-9191285CE73E}" dt="2017-10-25T03:24:30.700" v="77" actId="478"/>
          <ac:picMkLst>
            <pc:docMk/>
            <pc:sldMk cId="1715149687" sldId="1555"/>
            <ac:picMk id="22" creationId="{B549E90C-075E-4F69-A77D-76AD95A0DABA}"/>
          </ac:picMkLst>
        </pc:picChg>
        <pc:picChg chg="mod">
          <ac:chgData name="Carlos Diaz" userId="dd2f2b6b25345f1c" providerId="LiveId" clId="{0FD87CB9-7430-4B04-ABF0-9191285CE73E}" dt="2017-10-25T03:24:49.631" v="80" actId="14100"/>
          <ac:picMkLst>
            <pc:docMk/>
            <pc:sldMk cId="1715149687" sldId="1555"/>
            <ac:picMk id="23" creationId="{49B6B619-2EEA-43A6-A3FF-8A07E4D86CD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5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11200"/>
            <a:ext cx="6323013" cy="35575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2961" y="4490161"/>
            <a:ext cx="5623685" cy="3673769"/>
          </a:xfrm>
          <a:prstGeom prst="rect">
            <a:avLst/>
          </a:prstGeom>
        </p:spPr>
        <p:txBody>
          <a:bodyPr lIns="91723" tIns="45862" rIns="91723" bIns="45862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81817" y="8862077"/>
            <a:ext cx="3046163" cy="468129"/>
          </a:xfrm>
          <a:prstGeom prst="rect">
            <a:avLst/>
          </a:prstGeom>
        </p:spPr>
        <p:txBody>
          <a:bodyPr lIns="91723" tIns="45862" rIns="91723" bIns="45862"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E7D16-C255-4A54-87A1-CD6BA925C235}" type="slidenum">
              <a:rPr lang="es-CO" smtClean="0"/>
              <a:pPr>
                <a:defRPr/>
              </a:pPr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53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E7D16-C255-4A54-87A1-CD6BA925C235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6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E7D16-C255-4A54-87A1-CD6BA925C235}" type="slidenum">
              <a:rPr lang="es-CO" smtClean="0"/>
              <a:pPr>
                <a:defRPr/>
              </a:pPr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106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11200"/>
            <a:ext cx="6323013" cy="35575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2961" y="4490161"/>
            <a:ext cx="5623685" cy="3673769"/>
          </a:xfrm>
          <a:prstGeom prst="rect">
            <a:avLst/>
          </a:prstGeom>
        </p:spPr>
        <p:txBody>
          <a:bodyPr lIns="91723" tIns="45862" rIns="91723" bIns="45862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81817" y="8862077"/>
            <a:ext cx="3046163" cy="468129"/>
          </a:xfrm>
          <a:prstGeom prst="rect">
            <a:avLst/>
          </a:prstGeom>
        </p:spPr>
        <p:txBody>
          <a:bodyPr lIns="91723" tIns="45862" rIns="91723" bIns="45862"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31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-7151" y="-11959"/>
            <a:ext cx="6223378" cy="2792887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2"/>
          <p:cNvSpPr/>
          <p:nvPr userDrawn="1"/>
        </p:nvSpPr>
        <p:spPr>
          <a:xfrm>
            <a:off x="6207760" y="-16934"/>
            <a:ext cx="5984240" cy="316360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3018718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271622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9191543" y="651986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C3C15C-5867-487F-81C8-161F80AB4E14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sp>
        <p:nvSpPr>
          <p:cNvPr id="10" name="Rectángulo 2"/>
          <p:cNvSpPr/>
          <p:nvPr userDrawn="1"/>
        </p:nvSpPr>
        <p:spPr>
          <a:xfrm flipH="1">
            <a:off x="6888088" y="0"/>
            <a:ext cx="5303912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512670" y="1257123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" name="CorelDRAW" r:id="rId3" imgW="620640" imgH="620640" progId="">
                  <p:embed/>
                </p:oleObj>
              </mc:Choice>
              <mc:Fallback>
                <p:oleObj name="CorelDRAW" r:id="rId3" imgW="620640" imgH="620640" progId="">
                  <p:embed/>
                  <p:pic>
                    <p:nvPicPr>
                      <p:cNvPr id="11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1257123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512670" y="2572710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" name="CorelDRAW" r:id="rId5" imgW="620640" imgH="620640" progId="">
                  <p:embed/>
                </p:oleObj>
              </mc:Choice>
              <mc:Fallback>
                <p:oleObj name="CorelDRAW" r:id="rId5" imgW="620640" imgH="620640" progId="">
                  <p:embed/>
                  <p:pic>
                    <p:nvPicPr>
                      <p:cNvPr id="12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2572710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5"/>
          <p:cNvGraphicFramePr>
            <a:graphicFrameLocks noChangeAspect="1"/>
          </p:cNvGraphicFramePr>
          <p:nvPr userDrawn="1">
            <p:extLst/>
          </p:nvPr>
        </p:nvGraphicFramePr>
        <p:xfrm>
          <a:off x="499933" y="3885118"/>
          <a:ext cx="677005" cy="6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" name="CorelDRAW" r:id="rId7" imgW="620640" imgH="620640" progId="">
                  <p:embed/>
                </p:oleObj>
              </mc:Choice>
              <mc:Fallback>
                <p:oleObj name="CorelDRAW" r:id="rId7" imgW="620640" imgH="620640" progId="">
                  <p:embed/>
                  <p:pic>
                    <p:nvPicPr>
                      <p:cNvPr id="13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33" y="3885118"/>
                        <a:ext cx="677005" cy="6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479376" y="5324795"/>
          <a:ext cx="718119" cy="71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" name="CorelDRAW" r:id="rId9" imgW="620640" imgH="620640" progId="">
                  <p:embed/>
                </p:oleObj>
              </mc:Choice>
              <mc:Fallback>
                <p:oleObj name="CorelDRAW" r:id="rId9" imgW="620640" imgH="620640" progId="">
                  <p:embed/>
                  <p:pic>
                    <p:nvPicPr>
                      <p:cNvPr id="14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5324795"/>
                        <a:ext cx="718119" cy="718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7"/>
          <p:cNvSpPr/>
          <p:nvPr userDrawn="1"/>
        </p:nvSpPr>
        <p:spPr>
          <a:xfrm>
            <a:off x="1379984" y="1372378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ángulo 8"/>
          <p:cNvSpPr/>
          <p:nvPr userDrawn="1"/>
        </p:nvSpPr>
        <p:spPr>
          <a:xfrm>
            <a:off x="1379984" y="39663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+Superfinanciera     </a:t>
            </a:r>
          </a:p>
        </p:txBody>
      </p:sp>
      <p:sp>
        <p:nvSpPr>
          <p:cNvPr id="17" name="CuadroTexto 9"/>
          <p:cNvSpPr txBox="1"/>
          <p:nvPr userDrawn="1"/>
        </p:nvSpPr>
        <p:spPr>
          <a:xfrm>
            <a:off x="1379984" y="5436894"/>
            <a:ext cx="378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/superfinancieracol</a:t>
            </a:r>
          </a:p>
          <a:p>
            <a:endParaRPr lang="es-CO" dirty="0"/>
          </a:p>
        </p:txBody>
      </p:sp>
      <p:sp>
        <p:nvSpPr>
          <p:cNvPr id="18" name="CuadroTexto 10"/>
          <p:cNvSpPr txBox="1"/>
          <p:nvPr userDrawn="1"/>
        </p:nvSpPr>
        <p:spPr>
          <a:xfrm>
            <a:off x="1379984" y="2614745"/>
            <a:ext cx="408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@SFCsupervisor</a:t>
            </a:r>
          </a:p>
          <a:p>
            <a:endParaRPr lang="es-CO" dirty="0"/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7072423" y="2553580"/>
            <a:ext cx="5000241" cy="12239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8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0" name="CuadroTexto 13"/>
          <p:cNvSpPr txBox="1"/>
          <p:nvPr userDrawn="1"/>
        </p:nvSpPr>
        <p:spPr>
          <a:xfrm>
            <a:off x="7745516" y="5459036"/>
            <a:ext cx="365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21" name="CuadroTexto 14"/>
          <p:cNvSpPr txBox="1"/>
          <p:nvPr userDrawn="1"/>
        </p:nvSpPr>
        <p:spPr>
          <a:xfrm>
            <a:off x="7787425" y="5877645"/>
            <a:ext cx="357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22" name="Imagen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5527" r="9623" b="9945"/>
          <a:stretch/>
        </p:blipFill>
        <p:spPr>
          <a:xfrm>
            <a:off x="5399261" y="1032431"/>
            <a:ext cx="1241415" cy="1241416"/>
          </a:xfrm>
          <a:prstGeom prst="rect">
            <a:avLst/>
          </a:prstGeom>
        </p:spPr>
      </p:pic>
      <p:pic>
        <p:nvPicPr>
          <p:cNvPr id="23" name="Imagen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0357" r="10104" b="6907"/>
          <a:stretch/>
        </p:blipFill>
        <p:spPr>
          <a:xfrm>
            <a:off x="5405304" y="5202435"/>
            <a:ext cx="1152129" cy="1075320"/>
          </a:xfrm>
          <a:prstGeom prst="rect">
            <a:avLst/>
          </a:prstGeom>
        </p:spPr>
      </p:pic>
      <p:pic>
        <p:nvPicPr>
          <p:cNvPr id="24" name="Imagen 2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003" r="9308" b="6311"/>
          <a:stretch/>
        </p:blipFill>
        <p:spPr>
          <a:xfrm>
            <a:off x="5439883" y="3732962"/>
            <a:ext cx="1160173" cy="1237519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4" y="2347084"/>
            <a:ext cx="1267992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24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4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4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04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901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191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1233" y="2"/>
            <a:ext cx="7439181" cy="7507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4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4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2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6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2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2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217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4057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159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7"/>
          <p:cNvSpPr/>
          <p:nvPr userDrawn="1"/>
        </p:nvSpPr>
        <p:spPr>
          <a:xfrm flipH="1" flipV="1">
            <a:off x="3358901" y="1176030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4"/>
          <p:cNvSpPr txBox="1">
            <a:spLocks/>
          </p:cNvSpPr>
          <p:nvPr userDrawn="1"/>
        </p:nvSpPr>
        <p:spPr>
          <a:xfrm>
            <a:off x="2304076" y="1330755"/>
            <a:ext cx="47999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2304077" y="3650576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10"/>
          <p:cNvSpPr/>
          <p:nvPr userDrawn="1"/>
        </p:nvSpPr>
        <p:spPr>
          <a:xfrm flipH="1" flipV="1">
            <a:off x="3358901" y="3495851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2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2429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4128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4723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74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8636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2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2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473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9366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019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9232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18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6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9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758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063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98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55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0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4" y="4"/>
            <a:ext cx="7439181" cy="75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4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9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2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3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8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4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0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9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 flipH="1">
            <a:off x="-1" y="-27384"/>
            <a:ext cx="400697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26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7"/>
          <p:cNvSpPr/>
          <p:nvPr userDrawn="1"/>
        </p:nvSpPr>
        <p:spPr>
          <a:xfrm flipH="1" flipV="1">
            <a:off x="3358901" y="429777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 userDrawn="1"/>
        </p:nvSpPr>
        <p:spPr>
          <a:xfrm>
            <a:off x="2350790" y="584502"/>
            <a:ext cx="47999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2304077" y="2507515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10"/>
          <p:cNvSpPr/>
          <p:nvPr userDrawn="1"/>
        </p:nvSpPr>
        <p:spPr>
          <a:xfrm flipH="1" flipV="1">
            <a:off x="3358901" y="2352790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" name="Rectángulo 11"/>
          <p:cNvSpPr/>
          <p:nvPr userDrawn="1"/>
        </p:nvSpPr>
        <p:spPr>
          <a:xfrm flipH="1" flipV="1">
            <a:off x="3358903" y="4275803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7" name="Título 4"/>
          <p:cNvSpPr txBox="1">
            <a:spLocks/>
          </p:cNvSpPr>
          <p:nvPr userDrawn="1"/>
        </p:nvSpPr>
        <p:spPr>
          <a:xfrm>
            <a:off x="2278782" y="4430528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7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 flipH="1">
            <a:off x="-1" y="-27384"/>
            <a:ext cx="400697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0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8927765" y="2023734"/>
            <a:ext cx="3264236" cy="345638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s-ES" altLang="es-CO" sz="4200" dirty="0" err="1">
                <a:solidFill>
                  <a:prstClr val="white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xxxxxxx</a:t>
            </a:r>
            <a:r>
              <a:rPr lang="es-ES" sz="2600" dirty="0">
                <a:solidFill>
                  <a:prstClr val="white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)</a:t>
            </a:r>
          </a:p>
          <a:p>
            <a:endParaRPr lang="es-ES" altLang="es-CO" sz="42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  <a:p>
            <a:endParaRPr lang="es-ES" altLang="es-CO" sz="36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ángulo 1"/>
          <p:cNvSpPr/>
          <p:nvPr userDrawn="1"/>
        </p:nvSpPr>
        <p:spPr>
          <a:xfrm flipH="1">
            <a:off x="8111430" y="-27384"/>
            <a:ext cx="4080570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0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4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292685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1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4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9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-7151" y="-11959"/>
            <a:ext cx="6223378" cy="2792887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Rectángulo 12"/>
          <p:cNvSpPr/>
          <p:nvPr userDrawn="1"/>
        </p:nvSpPr>
        <p:spPr>
          <a:xfrm>
            <a:off x="6207760" y="-16934"/>
            <a:ext cx="5984240" cy="316360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3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1300" b="1" dirty="0">
              <a:solidFill>
                <a:srgbClr val="000000"/>
              </a:solidFill>
            </a:endParaRPr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>
              <a:solidFill>
                <a:srgbClr val="000000"/>
              </a:solidFill>
            </a:endParaRPr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1300" b="1" dirty="0">
              <a:solidFill>
                <a:srgbClr val="000000"/>
              </a:solidFill>
            </a:endParaRPr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>
              <a:solidFill>
                <a:srgbClr val="000000"/>
              </a:solidFill>
            </a:endParaRPr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8927765" y="2023734"/>
            <a:ext cx="3264236" cy="345638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s-ES" altLang="es-CO" sz="4200" dirty="0" err="1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xxxxxxx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s-ES" altLang="es-CO" sz="42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  <a:p>
            <a:pPr lvl="0"/>
            <a:endParaRPr lang="es-ES" altLang="es-CO" sz="36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ángulo 1"/>
          <p:cNvSpPr/>
          <p:nvPr userDrawn="1"/>
        </p:nvSpPr>
        <p:spPr>
          <a:xfrm flipH="1">
            <a:off x="8111430" y="-27384"/>
            <a:ext cx="4080570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3018718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271622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37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9191543" y="651986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C3C15C-5867-487F-81C8-161F80AB4E14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Rectángulo 2"/>
          <p:cNvSpPr/>
          <p:nvPr userDrawn="1"/>
        </p:nvSpPr>
        <p:spPr>
          <a:xfrm flipH="1">
            <a:off x="6888088" y="0"/>
            <a:ext cx="5303912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1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512670" y="1257123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" name="CorelDRAW" r:id="rId3" imgW="620640" imgH="620640" progId="">
                  <p:embed/>
                </p:oleObj>
              </mc:Choice>
              <mc:Fallback>
                <p:oleObj name="CorelDRAW" r:id="rId3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1257123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512670" y="2572710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CorelDRAW" r:id="rId5" imgW="620640" imgH="620640" progId="">
                  <p:embed/>
                </p:oleObj>
              </mc:Choice>
              <mc:Fallback>
                <p:oleObj name="CorelDRAW" r:id="rId5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2572710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5"/>
          <p:cNvGraphicFramePr>
            <a:graphicFrameLocks noChangeAspect="1"/>
          </p:cNvGraphicFramePr>
          <p:nvPr userDrawn="1">
            <p:extLst/>
          </p:nvPr>
        </p:nvGraphicFramePr>
        <p:xfrm>
          <a:off x="499933" y="3885118"/>
          <a:ext cx="677005" cy="6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CorelDRAW" r:id="rId7" imgW="620640" imgH="620640" progId="">
                  <p:embed/>
                </p:oleObj>
              </mc:Choice>
              <mc:Fallback>
                <p:oleObj name="CorelDRAW" r:id="rId7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33" y="3885118"/>
                        <a:ext cx="677005" cy="6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479376" y="5324795"/>
          <a:ext cx="718119" cy="71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CorelDRAW" r:id="rId9" imgW="620640" imgH="620640" progId="">
                  <p:embed/>
                </p:oleObj>
              </mc:Choice>
              <mc:Fallback>
                <p:oleObj name="CorelDRAW" r:id="rId9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5324795"/>
                        <a:ext cx="718119" cy="718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7"/>
          <p:cNvSpPr/>
          <p:nvPr userDrawn="1"/>
        </p:nvSpPr>
        <p:spPr>
          <a:xfrm>
            <a:off x="1379984" y="1372378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</p:txBody>
      </p:sp>
      <p:sp>
        <p:nvSpPr>
          <p:cNvPr id="16" name="Rectángulo 8"/>
          <p:cNvSpPr/>
          <p:nvPr userDrawn="1"/>
        </p:nvSpPr>
        <p:spPr>
          <a:xfrm>
            <a:off x="1379984" y="39663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+Superfinanciera     </a:t>
            </a:r>
          </a:p>
        </p:txBody>
      </p:sp>
      <p:sp>
        <p:nvSpPr>
          <p:cNvPr id="17" name="CuadroTexto 9"/>
          <p:cNvSpPr txBox="1"/>
          <p:nvPr userDrawn="1"/>
        </p:nvSpPr>
        <p:spPr>
          <a:xfrm>
            <a:off x="1379984" y="5436894"/>
            <a:ext cx="378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/superfinancieracol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8" name="CuadroTexto 10"/>
          <p:cNvSpPr txBox="1"/>
          <p:nvPr userDrawn="1"/>
        </p:nvSpPr>
        <p:spPr>
          <a:xfrm>
            <a:off x="1379984" y="2614745"/>
            <a:ext cx="408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@SFCsupervisor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7072423" y="2553580"/>
            <a:ext cx="5000241" cy="12239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8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0" name="CuadroTexto 13"/>
          <p:cNvSpPr txBox="1"/>
          <p:nvPr userDrawn="1"/>
        </p:nvSpPr>
        <p:spPr>
          <a:xfrm>
            <a:off x="7745516" y="5459036"/>
            <a:ext cx="365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ea typeface="Roboto Light" panose="02000000000000000000" pitchFamily="2" charset="0"/>
              </a:rPr>
              <a:t>super@superfinanciera.gov.co</a:t>
            </a:r>
          </a:p>
        </p:txBody>
      </p:sp>
      <p:sp>
        <p:nvSpPr>
          <p:cNvPr id="21" name="CuadroTexto 14"/>
          <p:cNvSpPr txBox="1"/>
          <p:nvPr userDrawn="1"/>
        </p:nvSpPr>
        <p:spPr>
          <a:xfrm>
            <a:off x="7787425" y="5877645"/>
            <a:ext cx="357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  <a:ea typeface="Roboto Light" panose="02000000000000000000" pitchFamily="2" charset="0"/>
              </a:rPr>
              <a:t>   </a:t>
            </a:r>
            <a:r>
              <a:rPr lang="es-CO" sz="2000" dirty="0">
                <a:solidFill>
                  <a:prstClr val="white"/>
                </a:solidFill>
                <a:ea typeface="Roboto Light" panose="02000000000000000000" pitchFamily="2" charset="0"/>
              </a:rPr>
              <a:t>www.superfinanciera.gov.co</a:t>
            </a:r>
          </a:p>
        </p:txBody>
      </p:sp>
      <p:pic>
        <p:nvPicPr>
          <p:cNvPr id="22" name="Imagen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5527" r="9623" b="9945"/>
          <a:stretch/>
        </p:blipFill>
        <p:spPr>
          <a:xfrm>
            <a:off x="5399261" y="1032431"/>
            <a:ext cx="1241415" cy="1241416"/>
          </a:xfrm>
          <a:prstGeom prst="rect">
            <a:avLst/>
          </a:prstGeom>
        </p:spPr>
      </p:pic>
      <p:pic>
        <p:nvPicPr>
          <p:cNvPr id="23" name="Imagen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0357" r="10104" b="6907"/>
          <a:stretch/>
        </p:blipFill>
        <p:spPr>
          <a:xfrm>
            <a:off x="5405304" y="5202435"/>
            <a:ext cx="1152129" cy="1075320"/>
          </a:xfrm>
          <a:prstGeom prst="rect">
            <a:avLst/>
          </a:prstGeom>
        </p:spPr>
      </p:pic>
      <p:pic>
        <p:nvPicPr>
          <p:cNvPr id="24" name="Imagen 2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003" r="9308" b="6311"/>
          <a:stretch/>
        </p:blipFill>
        <p:spPr>
          <a:xfrm>
            <a:off x="5439883" y="3732962"/>
            <a:ext cx="1160173" cy="1237519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4" y="2347084"/>
            <a:ext cx="1267992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498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52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8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15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7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1233" y="2"/>
            <a:ext cx="7439181" cy="7507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4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4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2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7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06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61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63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25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7591" y="142875"/>
            <a:ext cx="6647585" cy="207340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pic>
        <p:nvPicPr>
          <p:cNvPr id="4" name="Picture 3" descr="FONDOPR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352" r="3031" b="1352"/>
          <a:stretch/>
        </p:blipFill>
        <p:spPr bwMode="auto">
          <a:xfrm>
            <a:off x="67236" y="947550"/>
            <a:ext cx="5082070" cy="5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88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2927267" y="621162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Título 4"/>
          <p:cNvSpPr txBox="1">
            <a:spLocks/>
          </p:cNvSpPr>
          <p:nvPr userDrawn="1"/>
        </p:nvSpPr>
        <p:spPr>
          <a:xfrm>
            <a:off x="999301" y="9598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4399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43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 userDrawn="1"/>
        </p:nvSpPr>
        <p:spPr>
          <a:xfrm>
            <a:off x="1151944" y="28501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39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1104325" y="49146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3999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flipH="1">
            <a:off x="2927267" y="2575679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 userDrawn="1"/>
        </p:nvSpPr>
        <p:spPr>
          <a:xfrm flipH="1">
            <a:off x="2927267" y="4575976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84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11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5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7591" y="142875"/>
            <a:ext cx="6647585" cy="2073405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pic>
        <p:nvPicPr>
          <p:cNvPr id="11" name="Picture 3" descr="FONDOPR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352" r="3031" b="1352"/>
          <a:stretch/>
        </p:blipFill>
        <p:spPr bwMode="auto">
          <a:xfrm>
            <a:off x="67227" y="947550"/>
            <a:ext cx="5081408" cy="5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1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292685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3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 flipH="1">
            <a:off x="2927267" y="3848597"/>
            <a:ext cx="9263146" cy="2010492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 flipH="1">
            <a:off x="2927267" y="710879"/>
            <a:ext cx="9263146" cy="2010492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 userDrawn="1"/>
        </p:nvSpPr>
        <p:spPr>
          <a:xfrm>
            <a:off x="983304" y="1340768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6598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6598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983304" y="4478486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6598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2927267" y="621162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Título 4"/>
          <p:cNvSpPr txBox="1">
            <a:spLocks/>
          </p:cNvSpPr>
          <p:nvPr userDrawn="1"/>
        </p:nvSpPr>
        <p:spPr>
          <a:xfrm>
            <a:off x="999301" y="9598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4399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43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 userDrawn="1"/>
        </p:nvSpPr>
        <p:spPr>
          <a:xfrm>
            <a:off x="1151944" y="28501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39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1104325" y="49146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3999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flipH="1">
            <a:off x="2927267" y="2575679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 userDrawn="1"/>
        </p:nvSpPr>
        <p:spPr>
          <a:xfrm flipH="1">
            <a:off x="2927267" y="4575976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 flipH="1">
            <a:off x="2927267" y="245622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999301" y="4264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9999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99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4"/>
          <p:cNvSpPr txBox="1">
            <a:spLocks/>
          </p:cNvSpPr>
          <p:nvPr userDrawn="1"/>
        </p:nvSpPr>
        <p:spPr>
          <a:xfrm>
            <a:off x="1151944" y="18595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7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ítulo 4"/>
          <p:cNvSpPr txBox="1">
            <a:spLocks/>
          </p:cNvSpPr>
          <p:nvPr userDrawn="1"/>
        </p:nvSpPr>
        <p:spPr>
          <a:xfrm>
            <a:off x="1104325" y="3362098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9799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4"/>
          <p:cNvSpPr txBox="1">
            <a:spLocks/>
          </p:cNvSpPr>
          <p:nvPr userDrawn="1"/>
        </p:nvSpPr>
        <p:spPr>
          <a:xfrm>
            <a:off x="1104325" y="48765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799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2927267" y="1678681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2927267" y="3181261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 userDrawn="1"/>
        </p:nvSpPr>
        <p:spPr>
          <a:xfrm flipH="1">
            <a:off x="2927267" y="4695736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6095206" y="0"/>
            <a:ext cx="6095207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0" y="-27384"/>
            <a:ext cx="5015227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6959190" y="-27384"/>
            <a:ext cx="5231223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3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5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1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79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9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15/11/2017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20" r:id="rId2"/>
    <p:sldLayoutId id="2147484225" r:id="rId3"/>
    <p:sldLayoutId id="2147484222" r:id="rId4"/>
    <p:sldLayoutId id="2147484219" r:id="rId5"/>
    <p:sldLayoutId id="2147484223" r:id="rId6"/>
    <p:sldLayoutId id="2147484224" r:id="rId7"/>
    <p:sldLayoutId id="2147484238" r:id="rId8"/>
    <p:sldLayoutId id="2147484226" r:id="rId9"/>
    <p:sldLayoutId id="2147484227" r:id="rId10"/>
    <p:sldLayoutId id="2147484229" r:id="rId11"/>
    <p:sldLayoutId id="2147484237" r:id="rId12"/>
    <p:sldLayoutId id="2147484232" r:id="rId13"/>
    <p:sldLayoutId id="2147484231" r:id="rId14"/>
    <p:sldLayoutId id="2147484236" r:id="rId15"/>
    <p:sldLayoutId id="2147484230" r:id="rId16"/>
    <p:sldLayoutId id="2147484060" r:id="rId17"/>
    <p:sldLayoutId id="2147484233" r:id="rId18"/>
    <p:sldLayoutId id="2147484235" r:id="rId19"/>
    <p:sldLayoutId id="2147484241" r:id="rId20"/>
    <p:sldLayoutId id="2147484242" r:id="rId21"/>
    <p:sldLayoutId id="2147484259" r:id="rId22"/>
    <p:sldLayoutId id="2147484260" r:id="rId23"/>
    <p:sldLayoutId id="2147484261" r:id="rId24"/>
    <p:sldLayoutId id="2147484262" r:id="rId25"/>
    <p:sldLayoutId id="2147484307" r:id="rId26"/>
    <p:sldLayoutId id="2147484313" r:id="rId2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9951" r="3954" b="10534"/>
          <a:stretch/>
        </p:blipFill>
        <p:spPr>
          <a:xfrm>
            <a:off x="81975" y="154463"/>
            <a:ext cx="2151927" cy="44922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271" y="116632"/>
            <a:ext cx="1535971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335317" y="764704"/>
            <a:ext cx="11519780" cy="0"/>
          </a:xfrm>
          <a:prstGeom prst="line">
            <a:avLst/>
          </a:prstGeom>
          <a:ln w="25400">
            <a:gradFill>
              <a:gsLst>
                <a:gs pos="1000">
                  <a:schemeClr val="bg1"/>
                </a:gs>
                <a:gs pos="50000">
                  <a:srgbClr val="990000"/>
                </a:gs>
                <a:gs pos="100000">
                  <a:schemeClr val="bg1"/>
                </a:gs>
              </a:gsLst>
              <a:lin ang="21594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8 Conector recto"/>
          <p:cNvCxnSpPr/>
          <p:nvPr/>
        </p:nvCxnSpPr>
        <p:spPr>
          <a:xfrm>
            <a:off x="11519781" y="6453336"/>
            <a:ext cx="52731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317500" stA="0" endPos="55000" dist="5842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Conector recto"/>
          <p:cNvCxnSpPr/>
          <p:nvPr/>
        </p:nvCxnSpPr>
        <p:spPr>
          <a:xfrm>
            <a:off x="11508199" y="6453338"/>
            <a:ext cx="0" cy="3480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3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</p:sldLayoutIdLst>
  <p:hf hdr="0" ftr="0" dt="0"/>
  <p:txStyles>
    <p:titleStyle>
      <a:lvl1pPr algn="r" defTabSz="914309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76" indent="-285721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86" indent="-228577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40" indent="-228577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3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  <p:sldLayoutId id="2147484339" r:id="rId25"/>
    <p:sldLayoutId id="2147484340" r:id="rId26"/>
    <p:sldLayoutId id="2147484341" r:id="rId27"/>
    <p:sldLayoutId id="2147484342" r:id="rId28"/>
    <p:sldLayoutId id="2147484343" r:id="rId29"/>
    <p:sldLayoutId id="2147484344" r:id="rId30"/>
    <p:sldLayoutId id="2147484345" r:id="rId3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15/11/2017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03118" y="2852936"/>
            <a:ext cx="6647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Castaño Gutiérrez</a:t>
            </a:r>
            <a:endParaRPr lang="es-CO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_tradnl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Superintendente Financiero </a:t>
            </a:r>
            <a:endParaRPr lang="es-ES_tradnl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5159102" y="620688"/>
            <a:ext cx="6979251" cy="1296144"/>
          </a:xfrm>
        </p:spPr>
        <p:txBody>
          <a:bodyPr/>
          <a:lstStyle/>
          <a:p>
            <a:pPr>
              <a:defRPr/>
            </a:pPr>
            <a:r>
              <a:rPr lang="es-CO" dirty="0" smtClean="0">
                <a:solidFill>
                  <a:srgbClr val="990000"/>
                </a:solidFill>
              </a:rPr>
              <a:t>La gestión de Riesgos: integral, efectiva e innovadora</a:t>
            </a:r>
            <a:endParaRPr lang="es-CO" dirty="0">
              <a:solidFill>
                <a:srgbClr val="99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42242" y="4974267"/>
            <a:ext cx="7296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16° Congreso de Riesgo Financiero </a:t>
            </a:r>
          </a:p>
          <a:p>
            <a:pPr algn="ctr"/>
            <a:r>
              <a:rPr lang="es-CO" alt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Asobancaria</a:t>
            </a:r>
            <a:endParaRPr lang="es-CO" alt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63158" y="5949280"/>
            <a:ext cx="560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 smtClean="0"/>
              <a:t>Cartagena de Indias, 16 </a:t>
            </a:r>
            <a:r>
              <a:rPr lang="es-CO" altLang="es-CO" sz="2000" dirty="0"/>
              <a:t>de </a:t>
            </a:r>
            <a:r>
              <a:rPr lang="es-CO" altLang="es-CO" sz="2000" dirty="0" smtClean="0"/>
              <a:t>noviembre </a:t>
            </a:r>
            <a:r>
              <a:rPr lang="es-CO" altLang="es-CO" sz="2000" dirty="0"/>
              <a:t>de </a:t>
            </a:r>
            <a:r>
              <a:rPr lang="es-CO" altLang="es-CO" sz="2000" dirty="0" smtClean="0"/>
              <a:t>2017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1222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crédito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</a:t>
            </a:r>
            <a:r>
              <a:rPr lang="es-CO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CO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s-CO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están adoptando planes para garantizar la convergencia de su vencida a niveles de largo plazo, estrategia que comienza a dar resultados</a:t>
            </a:r>
            <a:endParaRPr lang="es-CO" altLang="es-E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22402" y="1124744"/>
            <a:ext cx="43743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1"/>
              </a:spcBef>
            </a:pPr>
            <a:r>
              <a:rPr lang="es-CO" sz="1200" b="1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Alerta por Comercial (Caso 1)</a:t>
            </a:r>
            <a:endParaRPr lang="es-CO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6704143" y="1124744"/>
            <a:ext cx="43743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1"/>
              </a:spcBef>
            </a:pPr>
            <a:r>
              <a:rPr lang="es-CO" sz="1200" b="1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Alerta por Consumo </a:t>
            </a:r>
            <a:r>
              <a:rPr lang="es-CO" sz="1200" b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(Caso 1)</a:t>
            </a:r>
            <a:endParaRPr lang="es-CO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476188" y="3830350"/>
            <a:ext cx="43743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1"/>
              </a:spcBef>
            </a:pPr>
            <a:r>
              <a:rPr lang="es-CO" sz="1200" b="1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Alerta por Comercial </a:t>
            </a:r>
            <a:r>
              <a:rPr lang="es-CO" sz="1200" b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(Caso </a:t>
            </a:r>
            <a:r>
              <a:rPr lang="es-CO" sz="1200" b="1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2)</a:t>
            </a:r>
            <a:endParaRPr lang="es-CO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6681655" y="3839781"/>
            <a:ext cx="43743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41"/>
              </a:spcBef>
            </a:pPr>
            <a:r>
              <a:rPr lang="es-CO" sz="1200" b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Entidad 4 en alerta por </a:t>
            </a:r>
            <a:r>
              <a:rPr lang="es-CO" sz="1200" b="1" spc="-1" dirty="0" smtClean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Consumo (Caso 2)</a:t>
            </a:r>
            <a:endParaRPr lang="es-CO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5" y="1346377"/>
            <a:ext cx="4143147" cy="24934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6" y="4045824"/>
            <a:ext cx="4374360" cy="221702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38" y="1235059"/>
            <a:ext cx="4670136" cy="25665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143" y="4090115"/>
            <a:ext cx="4351872" cy="21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liquidez</a:t>
            </a:r>
            <a:r>
              <a:rPr lang="es-CO" alt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altLang="es-E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estamos </a:t>
            </a:r>
            <a:r>
              <a:rPr lang="es-CO" alt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convencidos de la necesidad de adoptar mejoras en los indicadores de corto plazo y de converger a estándares internacionales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5012" y="1453426"/>
            <a:ext cx="5362162" cy="1107996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1600" dirty="0" smtClean="0"/>
              <a:t>Concentración de fuentes de fondeo mayoristas.</a:t>
            </a:r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1600" dirty="0" smtClean="0"/>
              <a:t>La necesidad de contar con indicadores que midan la compatibilidad de las fuentes de fondeo y sus usos. </a:t>
            </a:r>
            <a:endParaRPr lang="es-CO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98770" y="1268760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hemos visto?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78582" y="2997532"/>
            <a:ext cx="5328592" cy="1846659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Estamos incorporando cambios en el indicador de riesgo de liquidez (IRL) para tener en cuenta la naturaleza de la contraparte en los factores de retiros neto (FRN).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Realizamos los primeros ejercicios del indicador de fondeo estable (NSFR) para el sector bancario.</a:t>
            </a:r>
            <a:endParaRPr lang="es-CO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8770" y="2801833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hemos hecho?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8582" y="5325015"/>
            <a:ext cx="5328592" cy="1077218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600" dirty="0" smtClean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Mejoras en la calidad de la información.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Convergencia a estándares internacionales en 2018.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Adopción del NSFR.</a:t>
            </a:r>
            <a:endParaRPr lang="es-CO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98770" y="5085184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sigue?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83238" y="1434496"/>
            <a:ext cx="5362162" cy="1354217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1600" dirty="0" smtClean="0"/>
              <a:t>El NSFR para los 13 principales bancos supera el 100%.</a:t>
            </a:r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sz="1600" dirty="0" smtClean="0"/>
              <a:t>Sólo dos bancos tendrían indicadores inferiores a 100%.</a:t>
            </a:r>
            <a:endParaRPr lang="es-CO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36996" y="1249830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NSFR una primera aproximación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7" y="2989103"/>
            <a:ext cx="5781532" cy="32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mercado</a:t>
            </a:r>
            <a:r>
              <a:rPr lang="es-CO" alt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es-CO" alt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normalización de la política monetaria en las economías </a:t>
            </a:r>
            <a:r>
              <a:rPr lang="es-CO" alt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desarrolladas y </a:t>
            </a:r>
            <a:r>
              <a:rPr lang="es-CO" alt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incertidumbre política en </a:t>
            </a:r>
            <a:r>
              <a:rPr lang="es-CO" alt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r>
              <a:rPr lang="es-CO" alt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traen </a:t>
            </a:r>
            <a:r>
              <a:rPr lang="es-CO" alt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posibles materializaciones respecto a este riesgo</a:t>
            </a:r>
            <a:endParaRPr lang="es-CO" altLang="es-E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012" y="1381418"/>
            <a:ext cx="5362162" cy="1754326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Wingdings" panose="05000000000000000000" pitchFamily="2" charset="2"/>
              <a:buChar char="q"/>
            </a:lvl1pPr>
          </a:lstStyle>
          <a:p>
            <a:pPr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/>
              <a:t>Empinamiento de la curva de rendimientos asociados a salida de agentes </a:t>
            </a:r>
            <a:r>
              <a:rPr lang="es-CO" dirty="0" smtClean="0"/>
              <a:t>extranjeros.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Recomposición </a:t>
            </a:r>
            <a:r>
              <a:rPr lang="es-CO" dirty="0"/>
              <a:t>de índices de países </a:t>
            </a:r>
            <a:r>
              <a:rPr lang="es-CO" dirty="0" smtClean="0"/>
              <a:t>emergentes.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Presiones </a:t>
            </a:r>
            <a:r>
              <a:rPr lang="es-CO" dirty="0"/>
              <a:t>sobre la tasa de cambio.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8770" y="1196752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¿Qué podría pasar?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334" y="3786433"/>
            <a:ext cx="3600399" cy="2463433"/>
          </a:xfrm>
          <a:prstGeom prst="rect">
            <a:avLst/>
          </a:prstGeom>
        </p:spPr>
      </p:pic>
      <p:sp>
        <p:nvSpPr>
          <p:cNvPr id="11" name="Rectángulo 5"/>
          <p:cNvSpPr/>
          <p:nvPr/>
        </p:nvSpPr>
        <p:spPr>
          <a:xfrm>
            <a:off x="7391350" y="62280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Global </a:t>
            </a:r>
            <a:r>
              <a:rPr lang="es-CO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Octubre 2017 </a:t>
            </a:r>
          </a:p>
          <a:p>
            <a:r>
              <a:rPr lang="es-C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*Salidas de flujos en términos del PIB de esas economías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7"/>
          <p:cNvSpPr txBox="1"/>
          <p:nvPr/>
        </p:nvSpPr>
        <p:spPr>
          <a:xfrm>
            <a:off x="6311230" y="1386642"/>
            <a:ext cx="5328592" cy="1754326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algn="just"/>
            <a:endParaRPr lang="es-CO" dirty="0"/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Gestionar  adecuadamente el portafolio de inversiones teniendo en cuenta los riesgos emergentes.</a:t>
            </a:r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Incluir dentro de la gestión pruebas de estrés sobre el portafolio. </a:t>
            </a:r>
          </a:p>
        </p:txBody>
      </p:sp>
      <p:sp>
        <p:nvSpPr>
          <p:cNvPr id="13" name="CuadroTexto 18"/>
          <p:cNvSpPr txBox="1"/>
          <p:nvPr/>
        </p:nvSpPr>
        <p:spPr>
          <a:xfrm>
            <a:off x="6131418" y="1187460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¿Qué esperamos de las entidades?</a:t>
            </a:r>
          </a:p>
        </p:txBody>
      </p:sp>
      <p:sp>
        <p:nvSpPr>
          <p:cNvPr id="14" name="Rectángulo 4"/>
          <p:cNvSpPr/>
          <p:nvPr/>
        </p:nvSpPr>
        <p:spPr>
          <a:xfrm>
            <a:off x="6530404" y="3324769"/>
            <a:ext cx="496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acumulado de los factores externos sobre los flujos de portafolio de economías emergentes*</a:t>
            </a:r>
            <a:endParaRPr 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7"/>
          <p:cNvSpPr txBox="1"/>
          <p:nvPr/>
        </p:nvSpPr>
        <p:spPr>
          <a:xfrm>
            <a:off x="1702718" y="3367160"/>
            <a:ext cx="312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compra mensual de activos de los principales bancos centrales</a:t>
            </a:r>
          </a:p>
        </p:txBody>
      </p:sp>
      <p:sp>
        <p:nvSpPr>
          <p:cNvPr id="22" name="CuadroTexto 8"/>
          <p:cNvSpPr txBox="1"/>
          <p:nvPr/>
        </p:nvSpPr>
        <p:spPr>
          <a:xfrm>
            <a:off x="1735247" y="6334297"/>
            <a:ext cx="2759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Fuente: Corficolombiana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910630" y="2987680"/>
            <a:ext cx="4179614" cy="3361425"/>
            <a:chOff x="907480" y="2875887"/>
            <a:chExt cx="4179614" cy="3361425"/>
          </a:xfrm>
        </p:grpSpPr>
        <p:pic>
          <p:nvPicPr>
            <p:cNvPr id="20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2450" y="3660343"/>
              <a:ext cx="3924644" cy="2576969"/>
            </a:xfrm>
            <a:prstGeom prst="rect">
              <a:avLst/>
            </a:prstGeom>
          </p:spPr>
        </p:pic>
        <p:sp>
          <p:nvSpPr>
            <p:cNvPr id="2" name="1 CuadroTexto"/>
            <p:cNvSpPr txBox="1"/>
            <p:nvPr/>
          </p:nvSpPr>
          <p:spPr>
            <a:xfrm rot="16200000">
              <a:off x="-417264" y="4200631"/>
              <a:ext cx="28803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dirty="0" smtClean="0"/>
                <a:t>Miles de millones de USD</a:t>
              </a:r>
              <a:endParaRPr lang="es-CO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1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onector fuera de página"/>
          <p:cNvSpPr/>
          <p:nvPr/>
        </p:nvSpPr>
        <p:spPr>
          <a:xfrm rot="5400000">
            <a:off x="5476972" y="4053686"/>
            <a:ext cx="850819" cy="204972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operativo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es-CO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CO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interconectividad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CO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tercerización 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CO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creciente automatización </a:t>
            </a:r>
            <a:r>
              <a:rPr lang="es-CO" altLang="es-E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exponen </a:t>
            </a:r>
            <a:r>
              <a:rPr lang="es-CO" altLang="es-E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las entidades a riesgos que podrían no ser comprendidos y gestionados adecuadamente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8294" y="1537335"/>
            <a:ext cx="5002122" cy="1785104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algn="just"/>
            <a:endParaRPr lang="es-CO" dirty="0"/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El número de amenazas cibernéticas que reciben las entidades sigue aumentando.</a:t>
            </a:r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En promedio una organización se ve expuesta a una amenaza al día por cada empleado.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2052" y="1352669"/>
            <a:ext cx="4428284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¿Qué hemos visto?</a:t>
            </a:r>
          </a:p>
        </p:txBody>
      </p:sp>
      <p:sp>
        <p:nvSpPr>
          <p:cNvPr id="12" name="CuadroTexto 17"/>
          <p:cNvSpPr txBox="1"/>
          <p:nvPr/>
        </p:nvSpPr>
        <p:spPr>
          <a:xfrm>
            <a:off x="6058994" y="1552724"/>
            <a:ext cx="5796852" cy="2308324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algn="just"/>
            <a:endParaRPr lang="es-CO" dirty="0"/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Los ataques recibidos fueron detectados y contenidos. </a:t>
            </a:r>
          </a:p>
          <a:p>
            <a:pPr marL="180975" indent="-180975" algn="just">
              <a:buClr>
                <a:srgbClr val="0F547B"/>
              </a:buClr>
            </a:pPr>
            <a:r>
              <a:rPr lang="es-CO" dirty="0"/>
              <a:t>No afectaron la operación, el </a:t>
            </a:r>
            <a:r>
              <a:rPr lang="es-CO" dirty="0" smtClean="0"/>
              <a:t>servicio, </a:t>
            </a:r>
            <a:r>
              <a:rPr lang="es-CO" dirty="0"/>
              <a:t>ni la reputación de las entidades.</a:t>
            </a:r>
          </a:p>
          <a:p>
            <a:pPr marL="180975" indent="-180975" algn="just">
              <a:buClr>
                <a:srgbClr val="0F547B"/>
              </a:buClr>
            </a:pPr>
            <a:r>
              <a:rPr lang="es-CO" dirty="0" smtClean="0"/>
              <a:t>No hay que bajar la guardia y, por el contrario, se debe continuar </a:t>
            </a:r>
            <a:r>
              <a:rPr lang="es-CO" dirty="0"/>
              <a:t>con el fortalecimiento de la gestión de estos riesgos.</a:t>
            </a:r>
          </a:p>
        </p:txBody>
      </p:sp>
      <p:sp>
        <p:nvSpPr>
          <p:cNvPr id="13" name="CuadroTexto 18"/>
          <p:cNvSpPr txBox="1"/>
          <p:nvPr/>
        </p:nvSpPr>
        <p:spPr>
          <a:xfrm>
            <a:off x="5879182" y="1312893"/>
            <a:ext cx="4320480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¿Qué han hecho las entidades?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02718" y="41276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b="1" dirty="0" smtClean="0">
                <a:solidFill>
                  <a:srgbClr val="990000"/>
                </a:solidFill>
              </a:rPr>
              <a:t>Ataques </a:t>
            </a:r>
            <a:r>
              <a:rPr lang="es-CO" b="1" dirty="0">
                <a:solidFill>
                  <a:srgbClr val="990000"/>
                </a:solidFill>
              </a:rPr>
              <a:t>cibernéticos </a:t>
            </a:r>
            <a:r>
              <a:rPr lang="es-CO" b="1" dirty="0" smtClean="0">
                <a:solidFill>
                  <a:srgbClr val="990000"/>
                </a:solidFill>
              </a:rPr>
              <a:t>contra el </a:t>
            </a:r>
            <a:r>
              <a:rPr lang="es-CO" b="1" dirty="0">
                <a:solidFill>
                  <a:srgbClr val="990000"/>
                </a:solidFill>
              </a:rPr>
              <a:t>sistema financiero </a:t>
            </a:r>
            <a:r>
              <a:rPr lang="es-CO" b="1" dirty="0" smtClean="0">
                <a:solidFill>
                  <a:srgbClr val="990000"/>
                </a:solidFill>
              </a:rPr>
              <a:t>colombiano</a:t>
            </a:r>
            <a:endParaRPr lang="es-CO" b="1" dirty="0">
              <a:solidFill>
                <a:srgbClr val="990000"/>
              </a:solidFill>
            </a:endParaRPr>
          </a:p>
        </p:txBody>
      </p:sp>
      <p:sp>
        <p:nvSpPr>
          <p:cNvPr id="25" name="24 Conector fuera de página"/>
          <p:cNvSpPr/>
          <p:nvPr/>
        </p:nvSpPr>
        <p:spPr>
          <a:xfrm rot="5400000">
            <a:off x="5476972" y="5189884"/>
            <a:ext cx="850819" cy="2049720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Elipse"/>
          <p:cNvSpPr/>
          <p:nvPr/>
        </p:nvSpPr>
        <p:spPr>
          <a:xfrm>
            <a:off x="4262946" y="4653136"/>
            <a:ext cx="976052" cy="776158"/>
          </a:xfrm>
          <a:prstGeom prst="ellipse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222998" y="5863996"/>
            <a:ext cx="976052" cy="776158"/>
          </a:xfrm>
          <a:prstGeom prst="ellipse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1-S</a:t>
            </a:r>
          </a:p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18742" y="6309320"/>
            <a:ext cx="2745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SFC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5427485" y="493851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dirty="0">
                <a:solidFill>
                  <a:sysClr val="windowText" lastClr="000000"/>
                </a:solidFill>
              </a:rPr>
              <a:t>39.145.253 </a:t>
            </a:r>
            <a:endParaRPr lang="es-CO" dirty="0"/>
          </a:p>
        </p:txBody>
      </p:sp>
      <p:sp>
        <p:nvSpPr>
          <p:cNvPr id="18" name="7 Rectángulo"/>
          <p:cNvSpPr/>
          <p:nvPr/>
        </p:nvSpPr>
        <p:spPr>
          <a:xfrm>
            <a:off x="5393733" y="606740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dirty="0" smtClean="0">
                <a:solidFill>
                  <a:sysClr val="windowText" lastClr="000000"/>
                </a:solidFill>
              </a:rPr>
              <a:t>17.821.293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1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Pruebas de resistencia</a:t>
            </a:r>
            <a:r>
              <a:rPr lang="es-CO" alt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es la segunda vez que realizamos el ejercicio a nivel de los principales bancos y extenderemos el esquema a los demás establecimientos de crédito</a:t>
            </a:r>
            <a:endParaRPr lang="es-CO" alt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012" y="1376203"/>
            <a:ext cx="5578186" cy="2377574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Evaluar la resiliencia de las entidades a condiciones macroeconómicas hipotéticas.</a:t>
            </a:r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endParaRPr lang="es-CO" sz="1000" dirty="0"/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Evaluar la capacidad de adoptar mitigantes creíbles, con independencia del detonante del choque.</a:t>
            </a:r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endParaRPr lang="es-CO" sz="1000" dirty="0"/>
          </a:p>
          <a:p>
            <a:pPr marL="180975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Incrementar la disciplina del mercado. 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8770" y="1191537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buscamos?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455246" y="1382007"/>
            <a:ext cx="5328592" cy="2369880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algn="just">
              <a:buClr>
                <a:schemeClr val="accent6"/>
              </a:buClr>
            </a:pPr>
            <a:r>
              <a:rPr lang="es-CO" dirty="0" smtClean="0"/>
              <a:t>Aún persisten </a:t>
            </a:r>
            <a:r>
              <a:rPr lang="es-CO" dirty="0" err="1" smtClean="0"/>
              <a:t>debilildades</a:t>
            </a:r>
            <a:r>
              <a:rPr lang="es-CO" dirty="0"/>
              <a:t> </a:t>
            </a:r>
            <a:r>
              <a:rPr lang="es-CO" dirty="0" smtClean="0"/>
              <a:t>del primer ejercicio: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Dificultades por la calidad de información.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Las proyecciones continúan estando sujetas a elementos de juicio y no metodologías objetivas.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Existe una alta heterogeneidad en la capacidad explicativa.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El juicio experto y el plan de negocios continuó siendo utilizado para neutralizar el choque.</a:t>
            </a:r>
            <a:endParaRPr lang="es-CO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275434" y="1186308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hemos aprendido?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8582" y="4114815"/>
            <a:ext cx="11305256" cy="2554545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600" b="1" dirty="0" smtClean="0"/>
          </a:p>
          <a:p>
            <a:pPr algn="just"/>
            <a:r>
              <a:rPr lang="es-CO" sz="1600" b="1" dirty="0" smtClean="0"/>
              <a:t>2017</a:t>
            </a:r>
          </a:p>
          <a:p>
            <a:pPr marL="361950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Fortalecimiento del ejercicio en </a:t>
            </a:r>
            <a:r>
              <a:rPr lang="es-MX" sz="1600" dirty="0"/>
              <a:t>bancos cuyo activo represente más del 2% del activo bancario</a:t>
            </a:r>
            <a:r>
              <a:rPr lang="es-MX" sz="1600" dirty="0" smtClean="0"/>
              <a:t>.</a:t>
            </a:r>
          </a:p>
          <a:p>
            <a:pPr marL="361950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Inclusión de los demás establecimientos de crédito y bancos que representan menos del 2% del activo bancario.</a:t>
            </a:r>
          </a:p>
          <a:p>
            <a:pPr marL="806450" lvl="1" indent="-273050" algn="just">
              <a:buClr>
                <a:srgbClr val="0F547B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Proporcionalidad: </a:t>
            </a:r>
            <a:r>
              <a:rPr lang="es-MX" sz="1600" dirty="0"/>
              <a:t>e</a:t>
            </a:r>
            <a:r>
              <a:rPr lang="es-MX" sz="1600" dirty="0" smtClean="0"/>
              <a:t>squema centrado </a:t>
            </a:r>
            <a:r>
              <a:rPr lang="es-MX" sz="1600" dirty="0"/>
              <a:t>en el grupo de activos significativo de cada entidad.</a:t>
            </a:r>
          </a:p>
          <a:p>
            <a:pPr marL="361950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Modificación </a:t>
            </a:r>
            <a:r>
              <a:rPr lang="es-MX" sz="1600" dirty="0"/>
              <a:t>a la prueba de </a:t>
            </a:r>
            <a:r>
              <a:rPr lang="es-MX" sz="1600" dirty="0" smtClean="0"/>
              <a:t>liquidez: flujo </a:t>
            </a:r>
            <a:r>
              <a:rPr lang="es-MX" sz="1600" dirty="0"/>
              <a:t>de caja trimestral para el primer año de </a:t>
            </a:r>
            <a:r>
              <a:rPr lang="es-MX" sz="1600" dirty="0" smtClean="0"/>
              <a:t>proyecciones.</a:t>
            </a:r>
            <a:endParaRPr lang="es-MX" sz="1600" dirty="0"/>
          </a:p>
          <a:p>
            <a:pPr marL="361950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MX" sz="1600" dirty="0"/>
              <a:t>Estandarización del informe </a:t>
            </a:r>
            <a:r>
              <a:rPr lang="es-MX" sz="1600" dirty="0" smtClean="0"/>
              <a:t>cualitativo</a:t>
            </a:r>
            <a:r>
              <a:rPr lang="es-MX" sz="1600" dirty="0"/>
              <a:t> </a:t>
            </a:r>
            <a:r>
              <a:rPr lang="es-MX" sz="1600" dirty="0" smtClean="0"/>
              <a:t>y límites a la incorporación del juicio experto y supuestos adicionales.</a:t>
            </a:r>
          </a:p>
          <a:p>
            <a:pPr algn="just">
              <a:buClr>
                <a:schemeClr val="accent6"/>
              </a:buClr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accent6"/>
              </a:buClr>
            </a:pPr>
            <a:r>
              <a:rPr lang="es-C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MX" sz="1600" dirty="0" smtClean="0"/>
              <a:t>Modelo del supervisor para validar las </a:t>
            </a:r>
            <a:r>
              <a:rPr lang="es-MX" sz="1600" dirty="0"/>
              <a:t>pruebas de </a:t>
            </a:r>
            <a:r>
              <a:rPr lang="es-MX" sz="1600" dirty="0" smtClean="0"/>
              <a:t>resistencia.</a:t>
            </a:r>
            <a:endParaRPr lang="es-MX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98770" y="3912727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sigue?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4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 idx="4294967295"/>
          </p:nvPr>
        </p:nvSpPr>
        <p:spPr>
          <a:xfrm>
            <a:off x="1402829" y="2170113"/>
            <a:ext cx="3324225" cy="2387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CO" sz="2869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8697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99262" y="609967"/>
            <a:ext cx="4978179" cy="5657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Qué esperamos en el mediano plazo</a:t>
            </a:r>
          </a:p>
        </p:txBody>
      </p:sp>
    </p:spTree>
    <p:extLst>
      <p:ext uri="{BB962C8B-B14F-4D97-AF65-F5344CB8AC3E}">
        <p14:creationId xmlns:p14="http://schemas.microsoft.com/office/powerpoint/2010/main" val="29237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operativo</a:t>
            </a:r>
            <a:r>
              <a:rPr lang="es-CO" alt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es necesario repensar la forma como se concibe </a:t>
            </a:r>
          </a:p>
          <a:p>
            <a:pPr algn="ctr"/>
            <a:r>
              <a:rPr lang="es-CO" alt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 luz de las nuevas tecnologías</a:t>
            </a:r>
            <a:endParaRPr lang="es-CO" altLang="es-E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9809" y="1441520"/>
            <a:ext cx="11305256" cy="1123384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CO" sz="1600" dirty="0" smtClean="0"/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700" dirty="0" err="1"/>
              <a:t>Ciberseguridad</a:t>
            </a:r>
            <a:r>
              <a:rPr lang="es-CO" sz="1700" dirty="0"/>
              <a:t> debe ser considerada como una parte integral de la gestión del riesgo operacional y tecnológico.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700" dirty="0"/>
              <a:t>Realizar pruebas del plan de continuidad del negocio que simulen la materialización de ataques cibernéticos.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700" dirty="0"/>
              <a:t>Consolidar los avances en materia de cuantificación del riesgo operacional dentro de la relación de solvencia.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8770" y="1182538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necesita?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7875" y="6464369"/>
            <a:ext cx="7457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err="1" smtClean="0"/>
              <a:t>Accenture</a:t>
            </a:r>
            <a:r>
              <a:rPr lang="es-CO" sz="1200" dirty="0" smtClean="0"/>
              <a:t> (2017) </a:t>
            </a:r>
            <a:r>
              <a:rPr lang="es-CO" sz="1200" dirty="0" err="1" smtClean="0"/>
              <a:t>The</a:t>
            </a:r>
            <a:r>
              <a:rPr lang="es-CO" sz="1200" dirty="0" smtClean="0"/>
              <a:t> </a:t>
            </a:r>
            <a:r>
              <a:rPr lang="es-CO" sz="1200" dirty="0" err="1" smtClean="0"/>
              <a:t>convergence</a:t>
            </a:r>
            <a:r>
              <a:rPr lang="es-CO" sz="1200" dirty="0" smtClean="0"/>
              <a:t> of </a:t>
            </a:r>
            <a:r>
              <a:rPr lang="es-CO" sz="1200" dirty="0" err="1" smtClean="0"/>
              <a:t>operational</a:t>
            </a:r>
            <a:r>
              <a:rPr lang="es-CO" sz="1200" dirty="0" smtClean="0"/>
              <a:t> </a:t>
            </a:r>
            <a:r>
              <a:rPr lang="es-CO" sz="1200" dirty="0" err="1" smtClean="0"/>
              <a:t>risk</a:t>
            </a:r>
            <a:r>
              <a:rPr lang="es-CO" sz="1200" dirty="0" smtClean="0"/>
              <a:t> and </a:t>
            </a:r>
            <a:r>
              <a:rPr lang="es-CO" sz="1200" dirty="0" err="1" smtClean="0"/>
              <a:t>Cyber</a:t>
            </a:r>
            <a:r>
              <a:rPr lang="es-CO" sz="1200" dirty="0" smtClean="0"/>
              <a:t> Security </a:t>
            </a:r>
            <a:r>
              <a:rPr lang="es-CO" sz="1200" dirty="0" err="1" smtClean="0"/>
              <a:t>Chartis</a:t>
            </a:r>
            <a:r>
              <a:rPr lang="es-CO" sz="1200" dirty="0" smtClean="0"/>
              <a:t> </a:t>
            </a:r>
            <a:r>
              <a:rPr lang="es-CO" sz="1200" dirty="0" err="1" smtClean="0"/>
              <a:t>Research</a:t>
            </a:r>
            <a:r>
              <a:rPr lang="es-CO" sz="1200" dirty="0" smtClean="0"/>
              <a:t> (2015)</a:t>
            </a:r>
            <a:endParaRPr lang="es-CO" sz="1200" dirty="0"/>
          </a:p>
        </p:txBody>
      </p:sp>
      <p:sp>
        <p:nvSpPr>
          <p:cNvPr id="12" name="Rectángulo 20"/>
          <p:cNvSpPr/>
          <p:nvPr/>
        </p:nvSpPr>
        <p:spPr>
          <a:xfrm>
            <a:off x="7967414" y="2708920"/>
            <a:ext cx="37444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 en la gestión tecnológica y seguridad de la información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22"/>
          <p:cNvSpPr/>
          <p:nvPr/>
        </p:nvSpPr>
        <p:spPr>
          <a:xfrm>
            <a:off x="7535366" y="3717032"/>
            <a:ext cx="424847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Nuevas tecnologías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 estratégica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la infraestructura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de IT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Amenazas a la seguridad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Recuperación de desastres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3"/>
          <p:cNvSpPr/>
          <p:nvPr/>
        </p:nvSpPr>
        <p:spPr>
          <a:xfrm>
            <a:off x="334566" y="2708920"/>
            <a:ext cx="4248472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de la gestión de riesgos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9"/>
          <p:cNvSpPr/>
          <p:nvPr/>
        </p:nvSpPr>
        <p:spPr>
          <a:xfrm>
            <a:off x="4511030" y="2708920"/>
            <a:ext cx="3600400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</a:t>
            </a:r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-riesgos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4"/>
          <p:cNvSpPr/>
          <p:nvPr/>
        </p:nvSpPr>
        <p:spPr>
          <a:xfrm>
            <a:off x="550590" y="3717032"/>
            <a:ext cx="4248472" cy="26642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Apetito al riesgo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y gestión del riesgo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Alertas tempranas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problemas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Modelación del riesgo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Cuantificación del capital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21"/>
          <p:cNvSpPr/>
          <p:nvPr/>
        </p:nvSpPr>
        <p:spPr>
          <a:xfrm>
            <a:off x="4078982" y="3717032"/>
            <a:ext cx="4248472" cy="2664296"/>
          </a:xfrm>
          <a:prstGeom prst="ellipse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social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 de identidad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la información</a:t>
            </a: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legal / </a:t>
            </a:r>
            <a:r>
              <a:rPr lang="es-CO" altLang="es-E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reputacional</a:t>
            </a:r>
            <a:r>
              <a:rPr lang="es-CO" altLang="es-E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los establecimientos financieros deben concebir mecanismos de prevención del delito que superan el alcance del SARLAFT</a:t>
            </a:r>
            <a:endParaRPr lang="es-CO" altLang="es-E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5605" y="1402030"/>
            <a:ext cx="11305256" cy="1738938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100" dirty="0" smtClean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Reducir la vulnerabilidad de las entidades para ser utilizadas para canalizar recursos de actividades delictivas.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Implementar mecanismos de prevención de los delitos (i.e. corrupción) que trascienden el alcance del SARLAFT.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Es imperativo la adecuación de las nuevas tecnologías para lograr controles más eficientes y una reducción de costos de </a:t>
            </a:r>
            <a:r>
              <a:rPr lang="es-CO" sz="1600" i="1" dirty="0"/>
              <a:t>“</a:t>
            </a:r>
            <a:r>
              <a:rPr lang="es-CO" sz="1600" i="1" dirty="0" err="1"/>
              <a:t>compliance</a:t>
            </a:r>
            <a:r>
              <a:rPr lang="es-CO" sz="1600" i="1" dirty="0"/>
              <a:t>”</a:t>
            </a:r>
            <a:r>
              <a:rPr lang="es-CO" sz="1600" dirty="0"/>
              <a:t> </a:t>
            </a:r>
            <a:r>
              <a:rPr lang="es-CO" sz="1600" dirty="0" smtClean="0"/>
              <a:t>: </a:t>
            </a:r>
          </a:p>
          <a:p>
            <a:pPr marL="625475" lvl="1" indent="-261938" algn="just">
              <a:buClr>
                <a:srgbClr val="0F547B"/>
              </a:buClr>
              <a:buFont typeface="Wingdings" panose="05000000000000000000" pitchFamily="2" charset="2"/>
              <a:buChar char="§"/>
            </a:pPr>
            <a:r>
              <a:rPr lang="es-CO" sz="1500" dirty="0" err="1" smtClean="0"/>
              <a:t>RegTech</a:t>
            </a:r>
            <a:r>
              <a:rPr lang="es-CO" sz="1500" dirty="0" smtClean="0"/>
              <a:t> surge como una alternativa de automatización de controles.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Códigos de conducta y de buen gobierno: crear una cultura en que no sólo se hace lo correcto, sino que se hace bien.</a:t>
            </a: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34566" y="1143048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necesita?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06168" y="4266612"/>
            <a:ext cx="319712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Es necesario moverse desde </a:t>
            </a:r>
            <a:r>
              <a:rPr lang="es-CO" sz="1600" dirty="0" err="1" smtClean="0"/>
              <a:t>BigData</a:t>
            </a:r>
            <a:r>
              <a:rPr lang="es-CO" sz="1600" dirty="0" smtClean="0"/>
              <a:t> hacia </a:t>
            </a:r>
            <a:r>
              <a:rPr lang="es-CO" sz="1600" dirty="0" err="1" smtClean="0"/>
              <a:t>SmartData</a:t>
            </a:r>
            <a:endParaRPr lang="es-MX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9197" y="3339860"/>
            <a:ext cx="895769" cy="889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758" y="3339860"/>
            <a:ext cx="976313" cy="8001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1916098" y="3784545"/>
            <a:ext cx="108012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6168" y="4968749"/>
            <a:ext cx="3197125" cy="1077218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▲ Eficiencia en costos.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▲ Predictibilidad de fallas en el cumplimiento.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▼ Sesgo natural del humano.</a:t>
            </a:r>
            <a:endParaRPr lang="es-MX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875" y="6351711"/>
            <a:ext cx="1192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KPMG (2017) </a:t>
            </a:r>
            <a:r>
              <a:rPr lang="es-CO" sz="1200" dirty="0" err="1" smtClean="0"/>
              <a:t>The</a:t>
            </a:r>
            <a:r>
              <a:rPr lang="es-CO" sz="1200" dirty="0" smtClean="0"/>
              <a:t> </a:t>
            </a:r>
            <a:r>
              <a:rPr lang="es-CO" sz="1200" dirty="0" err="1" smtClean="0"/>
              <a:t>risk</a:t>
            </a:r>
            <a:r>
              <a:rPr lang="es-CO" sz="1200" dirty="0" smtClean="0"/>
              <a:t> and </a:t>
            </a:r>
            <a:r>
              <a:rPr lang="es-CO" sz="1200" dirty="0" err="1" smtClean="0"/>
              <a:t>compliance</a:t>
            </a:r>
            <a:r>
              <a:rPr lang="es-CO" sz="1200" dirty="0" smtClean="0"/>
              <a:t> </a:t>
            </a:r>
            <a:r>
              <a:rPr lang="es-CO" sz="1200" dirty="0" err="1" smtClean="0"/>
              <a:t>function</a:t>
            </a:r>
            <a:r>
              <a:rPr lang="es-CO" sz="1200" dirty="0" smtClean="0"/>
              <a:t> of </a:t>
            </a:r>
            <a:r>
              <a:rPr lang="es-CO" sz="1200" dirty="0" err="1" smtClean="0"/>
              <a:t>the</a:t>
            </a:r>
            <a:r>
              <a:rPr lang="es-CO" sz="1200" dirty="0" smtClean="0"/>
              <a:t> </a:t>
            </a:r>
            <a:r>
              <a:rPr lang="es-CO" sz="1200" dirty="0" err="1" smtClean="0"/>
              <a:t>future</a:t>
            </a:r>
            <a:r>
              <a:rPr lang="es-CO" sz="1200" dirty="0" smtClean="0"/>
              <a:t>. </a:t>
            </a:r>
            <a:r>
              <a:rPr lang="es-CO" sz="1200" dirty="0" err="1" smtClean="0"/>
              <a:t>Deloitte</a:t>
            </a:r>
            <a:r>
              <a:rPr lang="es-CO" sz="1200" dirty="0" smtClean="0"/>
              <a:t> (2017) </a:t>
            </a:r>
            <a:r>
              <a:rPr lang="es-CO" sz="1200" dirty="0" err="1" smtClean="0"/>
              <a:t>Controls</a:t>
            </a:r>
            <a:r>
              <a:rPr lang="es-CO" sz="1200" dirty="0" smtClean="0"/>
              <a:t> </a:t>
            </a:r>
            <a:r>
              <a:rPr lang="es-CO" sz="1200" dirty="0" err="1" smtClean="0"/>
              <a:t>Efficiency</a:t>
            </a:r>
            <a:r>
              <a:rPr lang="es-CO" sz="1200" dirty="0" smtClean="0"/>
              <a:t> – </a:t>
            </a:r>
            <a:r>
              <a:rPr lang="es-CO" sz="1200" dirty="0" err="1" smtClean="0"/>
              <a:t>The</a:t>
            </a:r>
            <a:r>
              <a:rPr lang="es-CO" sz="1200" dirty="0" smtClean="0"/>
              <a:t> </a:t>
            </a:r>
            <a:r>
              <a:rPr lang="es-CO" sz="1200" dirty="0" err="1" smtClean="0"/>
              <a:t>Rise</a:t>
            </a:r>
            <a:r>
              <a:rPr lang="es-CO" sz="1200" dirty="0" smtClean="0"/>
              <a:t> of </a:t>
            </a:r>
            <a:r>
              <a:rPr lang="es-CO" sz="1200" dirty="0" err="1" smtClean="0"/>
              <a:t>RegTech</a:t>
            </a:r>
            <a:r>
              <a:rPr lang="es-CO" sz="1200" dirty="0" smtClean="0"/>
              <a:t> En: </a:t>
            </a:r>
            <a:r>
              <a:rPr lang="es-CO" sz="1200" dirty="0" err="1" smtClean="0"/>
              <a:t>Navigating</a:t>
            </a:r>
            <a:r>
              <a:rPr lang="es-CO" sz="1200" dirty="0" smtClean="0"/>
              <a:t> </a:t>
            </a:r>
            <a:r>
              <a:rPr lang="es-CO" sz="1200" dirty="0" err="1" smtClean="0"/>
              <a:t>the</a:t>
            </a:r>
            <a:r>
              <a:rPr lang="es-CO" sz="1200" dirty="0" smtClean="0"/>
              <a:t> </a:t>
            </a:r>
            <a:r>
              <a:rPr lang="es-CO" sz="1200" dirty="0" err="1" smtClean="0"/>
              <a:t>year</a:t>
            </a:r>
            <a:r>
              <a:rPr lang="es-CO" sz="1200" dirty="0" smtClean="0"/>
              <a:t> </a:t>
            </a:r>
            <a:r>
              <a:rPr lang="es-CO" sz="1200" dirty="0" err="1" smtClean="0"/>
              <a:t>ahead</a:t>
            </a:r>
            <a:r>
              <a:rPr lang="es-CO" sz="1200" dirty="0" smtClean="0"/>
              <a:t> – </a:t>
            </a:r>
            <a:r>
              <a:rPr lang="es-CO" sz="1200" dirty="0" err="1" smtClean="0"/>
              <a:t>Financial</a:t>
            </a:r>
            <a:r>
              <a:rPr lang="es-CO" sz="1200" dirty="0" smtClean="0"/>
              <a:t> </a:t>
            </a:r>
            <a:r>
              <a:rPr lang="es-CO" sz="1200" dirty="0" err="1" smtClean="0"/>
              <a:t>Markets</a:t>
            </a:r>
            <a:r>
              <a:rPr lang="es-CO" sz="1200" dirty="0" smtClean="0"/>
              <a:t> </a:t>
            </a:r>
            <a:r>
              <a:rPr lang="es-CO" sz="1200" dirty="0" err="1" smtClean="0"/>
              <a:t>Regulatory</a:t>
            </a:r>
            <a:r>
              <a:rPr lang="es-CO" sz="1200" dirty="0" smtClean="0"/>
              <a:t> Outlook 2017</a:t>
            </a:r>
            <a:endParaRPr lang="es-CO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295009" y="4938552"/>
            <a:ext cx="3571626" cy="1323439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Adoptar decisiones a tiempo: efectividad y debida diligencia.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Añadir valor más allá del </a:t>
            </a:r>
            <a:r>
              <a:rPr lang="es-CO" sz="1600" i="1" dirty="0" err="1" smtClean="0"/>
              <a:t>compliance</a:t>
            </a:r>
            <a:r>
              <a:rPr lang="es-CO" sz="1600" dirty="0" smtClean="0"/>
              <a:t> y contribuir a decisiones estratégicas.</a:t>
            </a:r>
            <a:endParaRPr lang="es-MX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95006" y="4237074"/>
            <a:ext cx="3571630" cy="584775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Para que la inversión en </a:t>
            </a:r>
            <a:r>
              <a:rPr lang="es-CO" sz="1600" dirty="0" err="1" smtClean="0"/>
              <a:t>RegTech</a:t>
            </a:r>
            <a:r>
              <a:rPr lang="es-CO" sz="1600" dirty="0" smtClean="0"/>
              <a:t> se justifique:</a:t>
            </a:r>
            <a:endParaRPr lang="es-MX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6394" y="3284984"/>
            <a:ext cx="742950" cy="86677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298681" y="4965847"/>
            <a:ext cx="3197125" cy="1077218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Las firmas deben ser las líderes del proceso. </a:t>
            </a:r>
            <a:endParaRPr lang="es-CO" sz="1600" dirty="0"/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El Supervisor es sólo el catalizador – Ejemplo FCA.</a:t>
            </a:r>
            <a:endParaRPr lang="es-MX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298680" y="4234443"/>
            <a:ext cx="319712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El desafío para la SFC es actuar como catalizador del proceso</a:t>
            </a:r>
            <a:endParaRPr lang="es-MX" sz="16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502" y="3453378"/>
            <a:ext cx="685800" cy="657225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9551590" y="3716923"/>
            <a:ext cx="108012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9522515" y="3898423"/>
            <a:ext cx="1080120" cy="56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1710" y="3361860"/>
            <a:ext cx="805433" cy="8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abajo 2"/>
          <p:cNvSpPr/>
          <p:nvPr/>
        </p:nvSpPr>
        <p:spPr>
          <a:xfrm rot="3694942">
            <a:off x="2388486" y="3982070"/>
            <a:ext cx="222771" cy="709712"/>
          </a:xfrm>
          <a:prstGeom prst="downArrow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 abajo 28"/>
          <p:cNvSpPr/>
          <p:nvPr/>
        </p:nvSpPr>
        <p:spPr>
          <a:xfrm rot="18516757">
            <a:off x="3605635" y="3989973"/>
            <a:ext cx="222771" cy="709712"/>
          </a:xfrm>
          <a:prstGeom prst="downArrow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 abajo 29"/>
          <p:cNvSpPr/>
          <p:nvPr/>
        </p:nvSpPr>
        <p:spPr>
          <a:xfrm rot="3018933">
            <a:off x="5583269" y="4032507"/>
            <a:ext cx="222771" cy="709712"/>
          </a:xfrm>
          <a:prstGeom prst="downArrow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 abajo 30"/>
          <p:cNvSpPr/>
          <p:nvPr/>
        </p:nvSpPr>
        <p:spPr>
          <a:xfrm rot="18314768">
            <a:off x="6616067" y="4057162"/>
            <a:ext cx="222771" cy="709712"/>
          </a:xfrm>
          <a:prstGeom prst="downArrow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 abajo 31"/>
          <p:cNvSpPr/>
          <p:nvPr/>
        </p:nvSpPr>
        <p:spPr>
          <a:xfrm rot="16953063">
            <a:off x="7680148" y="3428482"/>
            <a:ext cx="222771" cy="1868467"/>
          </a:xfrm>
          <a:prstGeom prst="downArrow">
            <a:avLst/>
          </a:prstGeom>
          <a:solidFill>
            <a:srgbClr val="0F547B"/>
          </a:solidFill>
          <a:ln>
            <a:solidFill>
              <a:srgbClr val="0F5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Conglomerados financieros</a:t>
            </a:r>
            <a:r>
              <a:rPr lang="es-CO" alt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transcender a la visión del consolidado implica desafíos para los gestores de riesgos de las entidades</a:t>
            </a:r>
            <a:endParaRPr lang="es-CO" altLang="es-E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9809" y="1436570"/>
            <a:ext cx="11305256" cy="830997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600" dirty="0" smtClean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600" dirty="0" smtClean="0"/>
              <a:t>La visión del consolidado implica un enfoque integral de la gestión de riesgos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MX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98770" y="1177588"/>
            <a:ext cx="5051670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implica para los gestores de riesgo?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25487" y="3039393"/>
            <a:ext cx="1433419" cy="584775"/>
          </a:xfrm>
          <a:prstGeom prst="rect">
            <a:avLst/>
          </a:prstGeom>
          <a:solidFill>
            <a:srgbClr val="0F547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cuantitativa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25486" y="5110809"/>
            <a:ext cx="1433419" cy="584775"/>
          </a:xfrm>
          <a:prstGeom prst="rect">
            <a:avLst/>
          </a:prstGeom>
          <a:solidFill>
            <a:srgbClr val="0F547B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cualitativa</a:t>
            </a: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81468" y="2826644"/>
            <a:ext cx="1440160" cy="1077218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600" dirty="0" smtClean="0">
                <a:solidFill>
                  <a:schemeClr val="accent6">
                    <a:lumMod val="50000"/>
                  </a:schemeClr>
                </a:solidFill>
              </a:rPr>
              <a:t>Estrategia de grupo y modelo(s) de negocio(s)</a:t>
            </a:r>
            <a:endParaRPr lang="es-MX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7875" y="6434172"/>
            <a:ext cx="7003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Toronto Centre (2016). </a:t>
            </a:r>
            <a:r>
              <a:rPr lang="es-CO" sz="1200" dirty="0" err="1" smtClean="0"/>
              <a:t>Group-wide</a:t>
            </a:r>
            <a:r>
              <a:rPr lang="es-CO" sz="1200" dirty="0" smtClean="0"/>
              <a:t> </a:t>
            </a:r>
            <a:r>
              <a:rPr lang="es-CO" sz="1200" dirty="0" err="1" smtClean="0"/>
              <a:t>consolidated</a:t>
            </a:r>
            <a:r>
              <a:rPr lang="es-CO" sz="1200" dirty="0" smtClean="0"/>
              <a:t> </a:t>
            </a:r>
            <a:r>
              <a:rPr lang="es-CO" sz="1200" dirty="0" err="1" smtClean="0"/>
              <a:t>supervision</a:t>
            </a:r>
            <a:r>
              <a:rPr lang="es-CO" sz="1200" dirty="0" smtClean="0"/>
              <a:t> in </a:t>
            </a:r>
            <a:r>
              <a:rPr lang="es-CO" sz="1200" dirty="0" err="1" smtClean="0"/>
              <a:t>bank</a:t>
            </a:r>
            <a:r>
              <a:rPr lang="es-CO" sz="1200" dirty="0" smtClean="0"/>
              <a:t> and </a:t>
            </a:r>
            <a:r>
              <a:rPr lang="es-CO" sz="1200" dirty="0" err="1" smtClean="0"/>
              <a:t>financial</a:t>
            </a:r>
            <a:r>
              <a:rPr lang="es-CO" sz="1200" dirty="0" smtClean="0"/>
              <a:t> </a:t>
            </a:r>
            <a:r>
              <a:rPr lang="es-CO" sz="1200" dirty="0" err="1" smtClean="0"/>
              <a:t>groups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11229" y="2372674"/>
            <a:ext cx="5443835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>
              <a:buClr>
                <a:schemeClr val="accent6"/>
              </a:buClr>
            </a:pPr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</a:rPr>
              <a:t>Efectividad de las funciones de control</a:t>
            </a:r>
            <a:endParaRPr lang="es-MX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710830" y="2711228"/>
            <a:ext cx="1440160" cy="1308050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Estructura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Controlante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Jurisdicción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Órgano de gobierno y controles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22998" y="2711228"/>
            <a:ext cx="1440160" cy="1308050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Administración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Controlante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Jurisdicción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Órgano de Gobierno y controles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43134" y="2702945"/>
            <a:ext cx="1440160" cy="1354217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Reporte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Sistemas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Transferencia de precios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Contribución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Reconciliación</a:t>
            </a:r>
            <a:endParaRPr lang="es-MX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44466" y="2746649"/>
            <a:ext cx="1440160" cy="1323439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Gestión de riesgos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Individual y centralizada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Agregación de riesgos</a:t>
            </a:r>
            <a:endParaRPr lang="es-MX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759502" y="2750937"/>
            <a:ext cx="1440160" cy="1308050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Auditoría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Individual y centralizada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Reporte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Planes de remediación</a:t>
            </a:r>
            <a:endParaRPr lang="es-MX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274538" y="2740440"/>
            <a:ext cx="1440160" cy="1308050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i="1" dirty="0" err="1" smtClean="0">
                <a:solidFill>
                  <a:schemeClr val="accent6">
                    <a:lumMod val="50000"/>
                  </a:schemeClr>
                </a:solidFill>
              </a:rPr>
              <a:t>Compliance</a:t>
            </a: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 del consolidado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Individual y centralizada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Reporte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Programas y recursos</a:t>
            </a:r>
            <a:endParaRPr lang="es-MX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707962" y="4755446"/>
            <a:ext cx="1800000" cy="1354217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Consolidación y de-consolidación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Procesos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Sistemas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Productos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Contribución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MX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583238" y="4755446"/>
            <a:ext cx="1800000" cy="1123384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APNR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Aproximación cuantitativa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Mapeo de riesgos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Reconciliación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Agregación</a:t>
            </a:r>
            <a:endParaRPr lang="es-MX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455446" y="4747163"/>
            <a:ext cx="1800000" cy="1169551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Capital y Liquidez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Ubicación 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Contribución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Deducciones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err="1" smtClean="0"/>
              <a:t>Transferabilidad</a:t>
            </a:r>
            <a:endParaRPr lang="es-MX" sz="1400" dirty="0" smtClean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MX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363742" y="4748938"/>
            <a:ext cx="1800000" cy="1292662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Exposición al riesgo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Agregación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Reporte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Concentración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Grandes Exposiciones</a:t>
            </a:r>
          </a:p>
          <a:p>
            <a:pPr marL="180975" indent="-180975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Transacciones </a:t>
            </a:r>
            <a:r>
              <a:rPr lang="es-CO" sz="1100" dirty="0" err="1" smtClean="0"/>
              <a:t>intragrupo</a:t>
            </a:r>
            <a:endParaRPr lang="es-MX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271670" y="5030775"/>
            <a:ext cx="1440160" cy="830997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s-CO" sz="1200" b="1" dirty="0" err="1" smtClean="0">
                <a:solidFill>
                  <a:schemeClr val="accent6">
                    <a:lumMod val="50000"/>
                  </a:schemeClr>
                </a:solidFill>
              </a:rPr>
              <a:t>Outsourcing</a:t>
            </a:r>
            <a:r>
              <a:rPr lang="es-CO" sz="1200" b="1" dirty="0" smtClean="0">
                <a:solidFill>
                  <a:schemeClr val="accent6">
                    <a:lumMod val="50000"/>
                  </a:schemeClr>
                </a:solidFill>
              </a:rPr>
              <a:t> del consolidado y otros canales de interconexión</a:t>
            </a:r>
            <a:endParaRPr lang="es-MX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703333" y="4117035"/>
            <a:ext cx="30856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>
              <a:buClr>
                <a:schemeClr val="accent6"/>
              </a:buClr>
            </a:pPr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</a:rPr>
              <a:t>Monitoreo de los órganos de gobierno y auditoría</a:t>
            </a:r>
            <a:endParaRPr lang="es-MX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181468" y="4708690"/>
            <a:ext cx="1440160" cy="1431161"/>
          </a:xfrm>
          <a:prstGeom prst="rect">
            <a:avLst/>
          </a:prstGeom>
          <a:solidFill>
            <a:srgbClr val="DDD9C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s-CO" sz="1600" dirty="0" smtClean="0">
                <a:solidFill>
                  <a:schemeClr val="accent6">
                    <a:lumMod val="50000"/>
                  </a:schemeClr>
                </a:solidFill>
              </a:rPr>
              <a:t>Dimensión de grupo</a:t>
            </a:r>
          </a:p>
          <a:p>
            <a:pPr marL="171450" indent="-171450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Alcance</a:t>
            </a:r>
          </a:p>
          <a:p>
            <a:pPr marL="171450" indent="-171450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Normas contables</a:t>
            </a:r>
          </a:p>
          <a:p>
            <a:pPr marL="171450" indent="-171450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Mapeo de las firmas</a:t>
            </a:r>
            <a:endParaRPr lang="es-MX" sz="16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286037" y="6218148"/>
            <a:ext cx="442579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</a:rPr>
              <a:t>Credibilidad en la información del consolidado y sistemas de agregación y medición del riesgo</a:t>
            </a:r>
            <a:endParaRPr lang="es-MX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76174" y="705205"/>
            <a:ext cx="8923763" cy="2003716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Gestión de riesgos en un entorno desafiante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76174" y="3861048"/>
            <a:ext cx="8923763" cy="201622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Qué esperamos en el mediano plazo</a:t>
            </a:r>
          </a:p>
        </p:txBody>
      </p:sp>
    </p:spTree>
    <p:extLst>
      <p:ext uri="{BB962C8B-B14F-4D97-AF65-F5344CB8AC3E}">
        <p14:creationId xmlns:p14="http://schemas.microsoft.com/office/powerpoint/2010/main" val="835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 idx="4294967295"/>
          </p:nvPr>
        </p:nvSpPr>
        <p:spPr>
          <a:xfrm>
            <a:off x="1414686" y="2170113"/>
            <a:ext cx="3324225" cy="2387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x-none" sz="28697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8697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77667" y="609967"/>
            <a:ext cx="4535913" cy="5657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5999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Gestión de riesgos en un entorno desafiante</a:t>
            </a:r>
            <a:endParaRPr lang="es-CO" altLang="es-CO" sz="59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crédito</a:t>
            </a:r>
            <a:r>
              <a:rPr lang="es-CO" alt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los esfuerzos han estado encaminados hacia la contención del deterioro para garantizar una reducción sostenible de la mora en una ventana de tiempo razonable</a:t>
            </a:r>
            <a:endParaRPr lang="es-CO" altLang="es-E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8582" y="1196752"/>
            <a:ext cx="11305256" cy="2400657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2400" dirty="0" smtClean="0"/>
          </a:p>
          <a:p>
            <a:pPr algn="just">
              <a:buClr>
                <a:schemeClr val="accent6"/>
              </a:buClr>
              <a:buSzPct val="100000"/>
            </a:pPr>
            <a:r>
              <a:rPr lang="es-CO" sz="2000" dirty="0" smtClean="0"/>
              <a:t>La ruptura de la relación rezagada entre la tasa de crecimiento de la cartera bruta y vencida.</a:t>
            </a:r>
          </a:p>
          <a:p>
            <a:pPr marL="361950" lvl="1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Reforzada por el deterioro de las cosechas más recientes.</a:t>
            </a:r>
          </a:p>
          <a:p>
            <a:pPr marL="361950" lvl="1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endParaRPr lang="es-CO" sz="600" dirty="0" smtClean="0"/>
          </a:p>
          <a:p>
            <a:pPr algn="just">
              <a:buClr>
                <a:schemeClr val="accent6"/>
              </a:buClr>
              <a:buSzPct val="100000"/>
            </a:pPr>
            <a:r>
              <a:rPr lang="es-CO" sz="2000" dirty="0" smtClean="0"/>
              <a:t>El desvío de la senda de crecimiento de la vencida por encima de su nivel de largo plazo.</a:t>
            </a:r>
          </a:p>
          <a:p>
            <a:pPr marL="361950" lvl="1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Ha sido notorio el efecto ejercido por deudores puntuales.</a:t>
            </a:r>
          </a:p>
          <a:p>
            <a:pPr marL="361950" lvl="1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dirty="0" smtClean="0"/>
              <a:t>El desempleo urbano ha ejercido presiones sobre el deterioro de las carteras masivas.</a:t>
            </a:r>
          </a:p>
          <a:p>
            <a:pPr marL="361950" lvl="1" indent="-180975" algn="just">
              <a:buClr>
                <a:srgbClr val="0F547B"/>
              </a:buClr>
              <a:buSzPct val="100000"/>
              <a:buFont typeface="Arial" panose="020B0604020202020204" pitchFamily="34" charset="0"/>
              <a:buChar char="•"/>
            </a:pPr>
            <a:endParaRPr lang="es-CO" sz="600" dirty="0" smtClean="0"/>
          </a:p>
          <a:p>
            <a:pPr algn="just">
              <a:buClr>
                <a:schemeClr val="accent6"/>
              </a:buClr>
              <a:buSzPct val="100000"/>
            </a:pPr>
            <a:r>
              <a:rPr lang="es-CO" sz="2000" dirty="0" smtClean="0"/>
              <a:t>El ajuste al ciclo económico ha sido más fuerte en los portafolios destinados al sector real.</a:t>
            </a:r>
            <a:endParaRPr lang="es-CO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298770" y="1196752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vimos?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3216202" y="3717032"/>
            <a:ext cx="4680521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700"/>
              </a:spcBef>
            </a:pPr>
            <a:r>
              <a:rPr lang="es-CO" sz="1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▲</a:t>
            </a:r>
            <a:r>
              <a:rPr lang="es-CO" sz="1200" b="1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r>
              <a:rPr lang="es-CO" sz="1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artera </a:t>
            </a:r>
            <a:r>
              <a:rPr lang="es-CO" sz="1200" b="1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bruta y </a:t>
            </a:r>
            <a:r>
              <a:rPr lang="es-CO" sz="1200" b="1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▲ Vencida rezagada </a:t>
            </a:r>
            <a:r>
              <a:rPr lang="es-CO" sz="1200" b="1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(12 meses)</a:t>
            </a:r>
            <a:endParaRPr lang="es-CO" sz="16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b="4885"/>
          <a:stretch/>
        </p:blipFill>
        <p:spPr>
          <a:xfrm>
            <a:off x="2926854" y="3937003"/>
            <a:ext cx="5620057" cy="28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25473" y="0"/>
            <a:ext cx="12190413" cy="10527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debate hoy se está enfocando en el crecimiento de la cartera de los hogares, en particular en el portafolio de consumo.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428413" y="6519863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0" y="1611569"/>
            <a:ext cx="6176100" cy="39842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290" y="1255060"/>
            <a:ext cx="4788049" cy="52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46534" y="-1"/>
            <a:ext cx="12143879" cy="1028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CO" sz="2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 espera que en lo que queda de 2017 y en 2018 la CH se </a:t>
            </a:r>
            <a:r>
              <a:rPr lang="es-CO" sz="2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ubique debajo </a:t>
            </a:r>
            <a:r>
              <a:rPr lang="es-CO" sz="2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su tendencia de LP la cual superaría sólo hasta 2019 y tendría una probabilidad muy baja (aprox. 30%) de entrar en un periodo de auge anormal en dicho año.</a:t>
            </a:r>
            <a:br>
              <a:rPr lang="es-CO" sz="2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428413" y="6519863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5CB8F4C-E42E-46E1-8F66-44878034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51" y="1132379"/>
            <a:ext cx="8105420" cy="501394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2A19B0A-CB47-42FD-A34E-E548B1ABD366}"/>
              </a:ext>
            </a:extLst>
          </p:cNvPr>
          <p:cNvSpPr/>
          <p:nvPr/>
        </p:nvSpPr>
        <p:spPr>
          <a:xfrm>
            <a:off x="1918742" y="6146324"/>
            <a:ext cx="88569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i="1" dirty="0"/>
              <a:t>Nota: La cartera de los hogares es estimada a partir un modelo de Vector de Corrección de Errores (VECM 2 rezagos, 2 relaciones de </a:t>
            </a:r>
            <a:r>
              <a:rPr lang="es-CO" sz="1050" i="1" dirty="0" err="1"/>
              <a:t>cointegración</a:t>
            </a:r>
            <a:r>
              <a:rPr lang="es-CO" sz="1050" i="1" dirty="0"/>
              <a:t>) que identifica relaciones de largo plazo entre las series de la cartera bruta de los hogares, el índice de seguimiento a la economía (ISE) y la DTF real.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668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18542" y="174733"/>
            <a:ext cx="12071871" cy="9500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al comportamiento de los deudores, no se evidencian cambios estructurales en el número de operaciones de crédito por cliente, aunque si un incremento en su saldo promedio.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428413" y="6519863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  <p:sp>
        <p:nvSpPr>
          <p:cNvPr id="9" name="CustomShape 2"/>
          <p:cNvSpPr/>
          <p:nvPr/>
        </p:nvSpPr>
        <p:spPr>
          <a:xfrm>
            <a:off x="6929971" y="1166064"/>
            <a:ext cx="4248344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81"/>
              </a:spcBef>
            </a:pPr>
            <a:r>
              <a:rPr lang="es-CO" sz="1200" b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Evolución del saldo promedio</a:t>
            </a:r>
            <a:endParaRPr lang="es-CO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838622" y="1145634"/>
            <a:ext cx="4248344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281"/>
              </a:spcBef>
            </a:pPr>
            <a:r>
              <a:rPr lang="es-CO" sz="1200" b="1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Saldo vs. Número de deudores</a:t>
            </a:r>
            <a:endParaRPr lang="es-CO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18742" y="6381328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Fuente: formato 341 a 2T17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1631A86F-8356-4C92-B175-FC02F7B699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28317" y="4632268"/>
          <a:ext cx="682180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15">
                  <a:extLst>
                    <a:ext uri="{9D8B030D-6E8A-4147-A177-3AD203B41FA5}">
                      <a16:colId xmlns:a16="http://schemas.microsoft.com/office/drawing/2014/main" xmlns="" val="2576660298"/>
                    </a:ext>
                  </a:extLst>
                </a:gridCol>
                <a:gridCol w="1109615">
                  <a:extLst>
                    <a:ext uri="{9D8B030D-6E8A-4147-A177-3AD203B41FA5}">
                      <a16:colId xmlns:a16="http://schemas.microsoft.com/office/drawing/2014/main" xmlns="" val="2943487533"/>
                    </a:ext>
                  </a:extLst>
                </a:gridCol>
                <a:gridCol w="1101093">
                  <a:extLst>
                    <a:ext uri="{9D8B030D-6E8A-4147-A177-3AD203B41FA5}">
                      <a16:colId xmlns:a16="http://schemas.microsoft.com/office/drawing/2014/main" xmlns="" val="1347780331"/>
                    </a:ext>
                  </a:extLst>
                </a:gridCol>
                <a:gridCol w="1179743">
                  <a:extLst>
                    <a:ext uri="{9D8B030D-6E8A-4147-A177-3AD203B41FA5}">
                      <a16:colId xmlns:a16="http://schemas.microsoft.com/office/drawing/2014/main" xmlns="" val="1189213639"/>
                    </a:ext>
                  </a:extLst>
                </a:gridCol>
                <a:gridCol w="1101093">
                  <a:extLst>
                    <a:ext uri="{9D8B030D-6E8A-4147-A177-3AD203B41FA5}">
                      <a16:colId xmlns:a16="http://schemas.microsoft.com/office/drawing/2014/main" xmlns="" val="1749696296"/>
                    </a:ext>
                  </a:extLst>
                </a:gridCol>
                <a:gridCol w="962350">
                  <a:extLst>
                    <a:ext uri="{9D8B030D-6E8A-4147-A177-3AD203B41FA5}">
                      <a16:colId xmlns:a16="http://schemas.microsoft.com/office/drawing/2014/main" xmlns="" val="2413526408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Concepto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 dirty="0">
                          <a:effectLst/>
                        </a:rPr>
                        <a:t>jun-13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 dirty="0">
                          <a:effectLst/>
                        </a:rPr>
                        <a:t>jun-14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jun-15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jun-16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jun-17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1641288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400" u="none" strike="noStrike">
                          <a:effectLst/>
                        </a:rPr>
                        <a:t>Saldo promedio por OAC (millones reales de jun-17)</a:t>
                      </a:r>
                      <a:endParaRPr lang="es-419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7.27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7.79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8.63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8.65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8.77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8296973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u="none" strike="noStrike">
                          <a:effectLst/>
                        </a:rPr>
                        <a:t> OAC promedio por deudor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2.56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2.52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2.49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2.45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2.44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279525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A2F628-887E-4606-BB1D-2536D01F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717" y="1494094"/>
            <a:ext cx="4856851" cy="2619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1" y="1407975"/>
            <a:ext cx="5421145" cy="31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-97482" y="44624"/>
            <a:ext cx="12359903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particular, el </a:t>
            </a:r>
            <a:r>
              <a:rPr lang="es-CO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 cupo de tarjetas de crédito presentó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CO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meses de 2017 el máximo del periodo </a:t>
            </a:r>
            <a:r>
              <a:rPr lang="es-CO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analizado, </a:t>
            </a:r>
            <a:r>
              <a:rPr lang="es-CO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dicho mes se ha venido normalizando.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1428413" y="6519863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42678" y="1544936"/>
            <a:ext cx="3888432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s-CO"/>
            </a:defPPr>
            <a:lvl1pPr algn="ctr">
              <a:spcBef>
                <a:spcPts val="281"/>
              </a:spcBef>
              <a:defRPr sz="1400" b="1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defRPr>
            </a:lvl1pPr>
            <a:lvl2pPr>
              <a:defRPr>
                <a:latin typeface="+mn-lt"/>
                <a:cs typeface="+mn-cs"/>
              </a:defRPr>
            </a:lvl2pPr>
            <a:lvl3pPr>
              <a:defRPr>
                <a:latin typeface="+mn-lt"/>
                <a:cs typeface="+mn-cs"/>
              </a:defRPr>
            </a:lvl3pPr>
            <a:lvl4pPr>
              <a:defRPr>
                <a:latin typeface="+mn-lt"/>
                <a:cs typeface="+mn-cs"/>
              </a:defRPr>
            </a:lvl4pPr>
            <a:lvl5pPr>
              <a:defRPr>
                <a:latin typeface="+mn-lt"/>
                <a:cs typeface="+mn-cs"/>
              </a:defRPr>
            </a:lvl5pPr>
            <a:lvl6pPr>
              <a:defRPr>
                <a:latin typeface="+mn-lt"/>
                <a:cs typeface="+mn-cs"/>
              </a:defRPr>
            </a:lvl6pPr>
            <a:lvl7pPr>
              <a:defRPr>
                <a:latin typeface="+mn-lt"/>
                <a:cs typeface="+mn-cs"/>
              </a:defRPr>
            </a:lvl7pPr>
            <a:lvl8pPr>
              <a:defRPr>
                <a:latin typeface="+mn-lt"/>
                <a:cs typeface="+mn-cs"/>
              </a:defRPr>
            </a:lvl8pPr>
            <a:lvl9pPr>
              <a:defRPr>
                <a:latin typeface="+mn-lt"/>
                <a:cs typeface="+mn-cs"/>
              </a:defRPr>
            </a:lvl9pPr>
          </a:lstStyle>
          <a:p>
            <a:r>
              <a:rPr lang="es-CO" dirty="0"/>
              <a:t>Evolución Uso TDC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247334" y="1556792"/>
            <a:ext cx="3888432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s-CO"/>
            </a:defPPr>
            <a:lvl1pPr algn="ctr">
              <a:spcBef>
                <a:spcPts val="281"/>
              </a:spcBef>
              <a:defRPr sz="1400" b="1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defRPr>
            </a:lvl1pPr>
            <a:lvl2pPr>
              <a:defRPr>
                <a:latin typeface="+mn-lt"/>
                <a:cs typeface="+mn-cs"/>
              </a:defRPr>
            </a:lvl2pPr>
            <a:lvl3pPr>
              <a:defRPr>
                <a:latin typeface="+mn-lt"/>
                <a:cs typeface="+mn-cs"/>
              </a:defRPr>
            </a:lvl3pPr>
            <a:lvl4pPr>
              <a:defRPr>
                <a:latin typeface="+mn-lt"/>
                <a:cs typeface="+mn-cs"/>
              </a:defRPr>
            </a:lvl4pPr>
            <a:lvl5pPr>
              <a:defRPr>
                <a:latin typeface="+mn-lt"/>
                <a:cs typeface="+mn-cs"/>
              </a:defRPr>
            </a:lvl5pPr>
            <a:lvl6pPr>
              <a:defRPr>
                <a:latin typeface="+mn-lt"/>
                <a:cs typeface="+mn-cs"/>
              </a:defRPr>
            </a:lvl6pPr>
            <a:lvl7pPr>
              <a:defRPr>
                <a:latin typeface="+mn-lt"/>
                <a:cs typeface="+mn-cs"/>
              </a:defRPr>
            </a:lvl7pPr>
            <a:lvl8pPr>
              <a:defRPr>
                <a:latin typeface="+mn-lt"/>
                <a:cs typeface="+mn-cs"/>
              </a:defRPr>
            </a:lvl8pPr>
            <a:lvl9pPr>
              <a:defRPr>
                <a:latin typeface="+mn-lt"/>
                <a:cs typeface="+mn-cs"/>
              </a:defRPr>
            </a:lvl9pPr>
          </a:lstStyle>
          <a:p>
            <a:r>
              <a:rPr lang="es-CO" dirty="0"/>
              <a:t>Tipo de transacción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38" y="1829491"/>
            <a:ext cx="5567129" cy="36157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3" y="1833762"/>
            <a:ext cx="6059037" cy="36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478582" y="1464459"/>
            <a:ext cx="11305256" cy="2585323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dirty="0" smtClean="0"/>
          </a:p>
          <a:p>
            <a:pPr algn="just">
              <a:buClr>
                <a:schemeClr val="accent6"/>
              </a:buClr>
            </a:pPr>
            <a:r>
              <a:rPr lang="es-CO" sz="2000" dirty="0" smtClean="0"/>
              <a:t>Escenarios de estrés con el Banco de la República para determinar la </a:t>
            </a:r>
            <a:r>
              <a:rPr lang="es-CO" sz="2000" dirty="0" err="1" smtClean="0"/>
              <a:t>sistemicidad</a:t>
            </a:r>
            <a:r>
              <a:rPr lang="es-CO" sz="2000" dirty="0" smtClean="0"/>
              <a:t> del deterioro: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Aunque hay afectación en rentabilidad, la solvencia permite absorber el choque (pérdida inesperada)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endParaRPr lang="es-CO" sz="1400" dirty="0" smtClean="0"/>
          </a:p>
          <a:p>
            <a:pPr algn="just">
              <a:buClr>
                <a:schemeClr val="accent6"/>
              </a:buClr>
            </a:pPr>
            <a:r>
              <a:rPr lang="es-CO" sz="2000" dirty="0" smtClean="0"/>
              <a:t>Dos estrategias para promover un aterrizaje gradual de la vencida y riesgosa.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Garantizar la convergencia del crecimiento de la cartera vencida a su nivel de largo plazo.</a:t>
            </a:r>
          </a:p>
          <a:p>
            <a:pPr marL="361950" lvl="1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Verificar la adecuada revelación de riesgo de la cartera.</a:t>
            </a:r>
          </a:p>
          <a:p>
            <a:pPr marL="806450" lvl="2" indent="-252413" algn="just">
              <a:buClr>
                <a:srgbClr val="0F547B"/>
              </a:buClr>
              <a:buFont typeface="Wingdings" panose="05000000000000000000" pitchFamily="2" charset="2"/>
              <a:buChar char="§"/>
            </a:pPr>
            <a:r>
              <a:rPr lang="es-CO" dirty="0" smtClean="0"/>
              <a:t>Prácticas para la gestión de la cartera improductiva y moras tempranas alineadas a los estándares de la EBA.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8770" y="1268760"/>
            <a:ext cx="4752528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hicimos?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8582" y="4581128"/>
            <a:ext cx="11305256" cy="2077492"/>
          </a:xfrm>
          <a:prstGeom prst="rect">
            <a:avLst/>
          </a:prstGeom>
          <a:noFill/>
          <a:ln w="38100">
            <a:solidFill>
              <a:srgbClr val="3F7695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900" dirty="0" smtClean="0"/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 smtClean="0"/>
              <a:t>Convergencia a la senda de crecimiento de largo plazo de la vencida en tiempos razonables.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R</a:t>
            </a:r>
            <a:r>
              <a:rPr lang="es-CO" sz="2000" dirty="0" smtClean="0"/>
              <a:t>evelación del riesgo de cada uno de los portafolios acorde con la situación del sector.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 smtClean="0"/>
              <a:t>Uso de las herramientas de la Circular Externa 026/2017 para la maximización del recobro y gestión de la recuperación.</a:t>
            </a:r>
          </a:p>
          <a:p>
            <a:pPr marL="180975" indent="-180975" algn="just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 smtClean="0"/>
              <a:t>Por parte de la SFC en el 2018 se evaluarán los modelos de referencia a la luz de los principios de la norma IFRS9</a:t>
            </a:r>
            <a:endParaRPr lang="es-CO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98770" y="4365104"/>
            <a:ext cx="6372500" cy="369332"/>
          </a:xfrm>
          <a:prstGeom prst="rect">
            <a:avLst/>
          </a:prstGeom>
          <a:solidFill>
            <a:srgbClr val="0F547B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esperamos de las entidades en el corto plazo?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" y="0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Riesgo de crédito</a:t>
            </a:r>
            <a:r>
              <a:rPr lang="es-CO" alt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los esfuerzos estuvieron dirigidos a la contención del deterioro para garantizar una reducción sostenible de la mora en una ventana de tiempo razonable</a:t>
            </a:r>
            <a:endParaRPr lang="es-CO" altLang="es-E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50065</TotalTime>
  <Words>1987</Words>
  <Application>Microsoft Office PowerPoint</Application>
  <PresentationFormat>Personalizado</PresentationFormat>
  <Paragraphs>271</Paragraphs>
  <Slides>19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DejaVu Sans</vt:lpstr>
      <vt:lpstr>Gill Sans</vt:lpstr>
      <vt:lpstr>Roboto Light</vt:lpstr>
      <vt:lpstr>Roboto Thin</vt:lpstr>
      <vt:lpstr>Wingdings</vt:lpstr>
      <vt:lpstr>9_Tema de Office</vt:lpstr>
      <vt:lpstr>10_Tema de Office</vt:lpstr>
      <vt:lpstr>11_Tema de Office</vt:lpstr>
      <vt:lpstr>Tema de Office</vt:lpstr>
      <vt:lpstr>CorelDRAW</vt:lpstr>
      <vt:lpstr>La gestión de Riesgos: integral, efectiva e innovadora</vt:lpstr>
      <vt:lpstr>Presentación de PowerPoint</vt:lpstr>
      <vt:lpstr>1</vt:lpstr>
      <vt:lpstr>Presentación de PowerPoint</vt:lpstr>
      <vt:lpstr>El debate hoy se está enfocando en el crecimiento de la cartera de los hogares, en particular en el portafolio de consumo.</vt:lpstr>
      <vt:lpstr>Se espera que en lo que queda de 2017 y en 2018 la CH se ubique debajo de su tendencia de LP la cual superaría sólo hasta 2019 y tendría una probabilidad muy baja (aprox. 30%) de entrar en un periodo de auge anormal en dicho año. </vt:lpstr>
      <vt:lpstr>Frente al comportamiento de los deudores, no se evidencian cambios estructurales en el número de operaciones de crédito por cliente, aunque si un incremento en su saldo promedio.</vt:lpstr>
      <vt:lpstr>En particular, el uso del cupo de tarjetas de crédito presentó en los primeros meses de 2017 el máximo del periodo analizado, a partir de dicho mes se ha venido normalizando.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superfinanciera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dapineda</dc:creator>
  <cp:lastModifiedBy>Ingrid Juliana Lagos Camargo</cp:lastModifiedBy>
  <cp:revision>1649</cp:revision>
  <cp:lastPrinted>2017-11-15T17:37:35Z</cp:lastPrinted>
  <dcterms:created xsi:type="dcterms:W3CDTF">2012-01-06T14:14:15Z</dcterms:created>
  <dcterms:modified xsi:type="dcterms:W3CDTF">2017-11-16T04:09:40Z</dcterms:modified>
</cp:coreProperties>
</file>