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7" r:id="rId1"/>
    <p:sldMasterId id="2147484234" r:id="rId2"/>
  </p:sldMasterIdLst>
  <p:notesMasterIdLst>
    <p:notesMasterId r:id="rId35"/>
  </p:notesMasterIdLst>
  <p:handoutMasterIdLst>
    <p:handoutMasterId r:id="rId36"/>
  </p:handoutMasterIdLst>
  <p:sldIdLst>
    <p:sldId id="1114" r:id="rId3"/>
    <p:sldId id="1210" r:id="rId4"/>
    <p:sldId id="1136" r:id="rId5"/>
    <p:sldId id="1219" r:id="rId6"/>
    <p:sldId id="1214" r:id="rId7"/>
    <p:sldId id="1226" r:id="rId8"/>
    <p:sldId id="1215" r:id="rId9"/>
    <p:sldId id="1216" r:id="rId10"/>
    <p:sldId id="1217" r:id="rId11"/>
    <p:sldId id="1229" r:id="rId12"/>
    <p:sldId id="1231" r:id="rId13"/>
    <p:sldId id="1218" r:id="rId14"/>
    <p:sldId id="1228" r:id="rId15"/>
    <p:sldId id="1220" r:id="rId16"/>
    <p:sldId id="1234" r:id="rId17"/>
    <p:sldId id="1213" r:id="rId18"/>
    <p:sldId id="1165" r:id="rId19"/>
    <p:sldId id="1169" r:id="rId20"/>
    <p:sldId id="1199" r:id="rId21"/>
    <p:sldId id="1167" r:id="rId22"/>
    <p:sldId id="1201" r:id="rId23"/>
    <p:sldId id="1202" r:id="rId24"/>
    <p:sldId id="1050" r:id="rId25"/>
    <p:sldId id="1233" r:id="rId26"/>
    <p:sldId id="1204" r:id="rId27"/>
    <p:sldId id="1177" r:id="rId28"/>
    <p:sldId id="1222" r:id="rId29"/>
    <p:sldId id="1223" r:id="rId30"/>
    <p:sldId id="1207" r:id="rId31"/>
    <p:sldId id="1224" r:id="rId32"/>
    <p:sldId id="1225" r:id="rId33"/>
    <p:sldId id="1190" r:id="rId34"/>
  </p:sldIdLst>
  <p:sldSz cx="9144000" cy="6858000" type="screen4x3"/>
  <p:notesSz cx="6985000" cy="9271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6E995B-44D9-BC42-8090-329F923E731A}">
          <p14:sldIdLst>
            <p14:sldId id="1114"/>
            <p14:sldId id="1210"/>
            <p14:sldId id="1136"/>
            <p14:sldId id="1219"/>
            <p14:sldId id="1214"/>
            <p14:sldId id="1226"/>
            <p14:sldId id="1215"/>
            <p14:sldId id="1216"/>
            <p14:sldId id="1217"/>
            <p14:sldId id="1229"/>
            <p14:sldId id="1231"/>
            <p14:sldId id="1218"/>
            <p14:sldId id="1228"/>
            <p14:sldId id="1220"/>
            <p14:sldId id="1234"/>
            <p14:sldId id="1213"/>
            <p14:sldId id="1165"/>
            <p14:sldId id="1169"/>
            <p14:sldId id="1199"/>
            <p14:sldId id="1167"/>
            <p14:sldId id="1201"/>
            <p14:sldId id="1202"/>
            <p14:sldId id="1050"/>
            <p14:sldId id="1233"/>
            <p14:sldId id="1204"/>
            <p14:sldId id="1177"/>
            <p14:sldId id="1222"/>
            <p14:sldId id="1223"/>
            <p14:sldId id="1207"/>
            <p14:sldId id="1224"/>
            <p14:sldId id="1225"/>
            <p14:sldId id="11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 Andrea Martinez Beltran" initials="CA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585"/>
    <a:srgbClr val="D47D26"/>
    <a:srgbClr val="D98C40"/>
    <a:srgbClr val="990000"/>
    <a:srgbClr val="F0D1B2"/>
    <a:srgbClr val="74744E"/>
    <a:srgbClr val="BFD9D9"/>
    <a:srgbClr val="E0A366"/>
    <a:srgbClr val="66A3A3"/>
    <a:srgbClr val="A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9" autoAdjust="0"/>
    <p:restoredTop sz="86499" autoAdjust="0"/>
  </p:normalViewPr>
  <p:slideViewPr>
    <p:cSldViewPr snapToObjects="1">
      <p:cViewPr varScale="1">
        <p:scale>
          <a:sx n="84" d="100"/>
          <a:sy n="84" d="100"/>
        </p:scale>
        <p:origin x="60" y="534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46"/>
    </p:cViewPr>
  </p:sorterViewPr>
  <p:notesViewPr>
    <p:cSldViewPr snapToObjects="1"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  <p:guide orient="horz" pos="292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266D4-0275-4386-AE36-BA74D17C1B6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AB11FCE1-2647-4A87-849D-C4DBEEAD9D1F}">
      <dgm:prSet phldrT="[Texto]" custT="1"/>
      <dgm:spPr>
        <a:solidFill>
          <a:srgbClr val="AD3333"/>
        </a:solidFill>
        <a:ln>
          <a:solidFill>
            <a:srgbClr val="AD3333"/>
          </a:solidFill>
        </a:ln>
      </dgm:spPr>
      <dgm:t>
        <a:bodyPr/>
        <a:lstStyle/>
        <a:p>
          <a:r>
            <a:rPr lang="es-CO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Bajo crecimiento y bajas tasas de interés globales</a:t>
          </a:r>
        </a:p>
      </dgm:t>
    </dgm:pt>
    <dgm:pt modelId="{0C374C75-50FB-4CF4-9326-7F0BDAF259F6}" type="parTrans" cxnId="{7F85DDD7-B441-4F09-AA5A-9ED3AD1FF0FA}">
      <dgm:prSet/>
      <dgm:spPr/>
      <dgm:t>
        <a:bodyPr/>
        <a:lstStyle/>
        <a:p>
          <a:endParaRPr lang="es-ES"/>
        </a:p>
      </dgm:t>
    </dgm:pt>
    <dgm:pt modelId="{48AF4636-F150-4393-B22F-E1C0A8BFA75A}" type="sibTrans" cxnId="{7F85DDD7-B441-4F09-AA5A-9ED3AD1FF0FA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501B12C1-5E69-4CB2-B6B6-AE29512DDE98}">
      <dgm:prSet phldrT="[Texto]" custT="1"/>
      <dgm:spPr>
        <a:solidFill>
          <a:srgbClr val="A8A87D"/>
        </a:solidFill>
        <a:ln>
          <a:solidFill>
            <a:srgbClr val="A8A87D"/>
          </a:solidFill>
        </a:ln>
      </dgm:spPr>
      <dgm:t>
        <a:bodyPr/>
        <a:lstStyle/>
        <a:p>
          <a:r>
            <a:rPr lang="es-CO" sz="1050" b="1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Dependencia de flujos externos y estímulos de Bancos Centrales</a:t>
          </a:r>
          <a:endParaRPr lang="es-ES" sz="1050" b="1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33656-A064-43FD-B540-B50B25FA801A}" type="parTrans" cxnId="{2F2AAE76-2B24-4821-8426-A69FD7CF7973}">
      <dgm:prSet/>
      <dgm:spPr/>
      <dgm:t>
        <a:bodyPr/>
        <a:lstStyle/>
        <a:p>
          <a:endParaRPr lang="es-ES"/>
        </a:p>
      </dgm:t>
    </dgm:pt>
    <dgm:pt modelId="{407C5686-A566-4801-9D82-3132EDB248F1}" type="sibTrans" cxnId="{2F2AAE76-2B24-4821-8426-A69FD7CF7973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1C584B60-42B8-443B-B3A3-0A62156ACCED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CO" b="1" dirty="0" smtClean="0">
              <a:solidFill>
                <a:schemeClr val="tx1"/>
              </a:solidFill>
              <a:effectLst/>
            </a:rPr>
            <a:t>Mayor interrelación entre mercados</a:t>
          </a:r>
          <a:endParaRPr lang="es-ES" b="1" dirty="0">
            <a:solidFill>
              <a:schemeClr val="tx1"/>
            </a:solidFill>
            <a:effectLst/>
          </a:endParaRPr>
        </a:p>
      </dgm:t>
    </dgm:pt>
    <dgm:pt modelId="{CE491CF5-76CB-4911-AF1A-8F3828EF329D}" type="parTrans" cxnId="{68015A51-EC8F-434E-9D5C-C4C7AA6AA963}">
      <dgm:prSet/>
      <dgm:spPr/>
      <dgm:t>
        <a:bodyPr/>
        <a:lstStyle/>
        <a:p>
          <a:endParaRPr lang="es-ES"/>
        </a:p>
      </dgm:t>
    </dgm:pt>
    <dgm:pt modelId="{B106C464-3127-47FD-BAD5-3B8B070018E1}" type="sibTrans" cxnId="{68015A51-EC8F-434E-9D5C-C4C7AA6AA963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807A8907-ABEF-4D4A-9768-DE68BF64941B}">
      <dgm:prSet phldrT="[Texto]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03EAED86-335E-4025-A2E4-DA39A627E484}" type="parTrans" cxnId="{88F355AB-937C-496E-943B-5C8E3C952040}">
      <dgm:prSet/>
      <dgm:spPr/>
      <dgm:t>
        <a:bodyPr/>
        <a:lstStyle/>
        <a:p>
          <a:endParaRPr lang="es-ES"/>
        </a:p>
      </dgm:t>
    </dgm:pt>
    <dgm:pt modelId="{06B0841A-D54B-40FC-A16D-EA431F978C2A}" type="sibTrans" cxnId="{88F355AB-937C-496E-943B-5C8E3C952040}">
      <dgm:prSet/>
      <dgm:spPr/>
      <dgm:t>
        <a:bodyPr/>
        <a:lstStyle/>
        <a:p>
          <a:endParaRPr lang="es-ES"/>
        </a:p>
      </dgm:t>
    </dgm:pt>
    <dgm:pt modelId="{20BC9843-97C1-4AB4-93F6-66E2D4918146}">
      <dgm:prSet phldrT="[Texto]" custT="1"/>
      <dgm:spPr>
        <a:solidFill>
          <a:srgbClr val="A82626"/>
        </a:solidFill>
        <a:ln>
          <a:noFill/>
        </a:ln>
      </dgm:spPr>
      <dgm:t>
        <a:bodyPr/>
        <a:lstStyle/>
        <a:p>
          <a:r>
            <a:rPr lang="es-CO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Mayor impacto de un eventual choque</a:t>
          </a:r>
          <a:endParaRPr lang="es-ES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F34B5-CFCA-4357-8D6A-799F2FDB694F}" type="parTrans" cxnId="{ACDC75DF-E1AB-40F6-A55D-CB706BABE1CF}">
      <dgm:prSet/>
      <dgm:spPr/>
      <dgm:t>
        <a:bodyPr/>
        <a:lstStyle/>
        <a:p>
          <a:endParaRPr lang="es-ES"/>
        </a:p>
      </dgm:t>
    </dgm:pt>
    <dgm:pt modelId="{07C050F4-807F-4A2C-BE1C-B2D3324B323E}" type="sibTrans" cxnId="{ACDC75DF-E1AB-40F6-A55D-CB706BABE1CF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/>
        </a:p>
      </dgm:t>
    </dgm:pt>
    <dgm:pt modelId="{5C663B29-1A4F-4C37-8913-B6061247A2D4}">
      <dgm:prSet phldrT="[Texto]" custScaleY="53333" custLinFactNeighborY="-2778"/>
      <dgm:spPr>
        <a:solidFill>
          <a:schemeClr val="accent2">
            <a:lumMod val="75000"/>
          </a:schemeClr>
        </a:solidFill>
        <a:ln>
          <a:solidFill>
            <a:srgbClr val="990000"/>
          </a:solidFill>
        </a:ln>
      </dgm:spPr>
      <dgm:t>
        <a:bodyPr/>
        <a:lstStyle/>
        <a:p>
          <a:endParaRPr lang="es-ES"/>
        </a:p>
      </dgm:t>
    </dgm:pt>
    <dgm:pt modelId="{72D31B69-B5C2-4C8F-B397-E9D572D495F2}" type="parTrans" cxnId="{80BECC6D-334C-4AA8-B9E2-39B61F05C5B1}">
      <dgm:prSet/>
      <dgm:spPr/>
      <dgm:t>
        <a:bodyPr/>
        <a:lstStyle/>
        <a:p>
          <a:endParaRPr lang="es-ES"/>
        </a:p>
      </dgm:t>
    </dgm:pt>
    <dgm:pt modelId="{59010E12-BAE7-4B6A-A57E-C4FF961DFB17}" type="sibTrans" cxnId="{80BECC6D-334C-4AA8-B9E2-39B61F05C5B1}">
      <dgm:prSet/>
      <dgm:spPr/>
      <dgm:t>
        <a:bodyPr/>
        <a:lstStyle/>
        <a:p>
          <a:endParaRPr lang="es-ES"/>
        </a:p>
      </dgm:t>
    </dgm:pt>
    <dgm:pt modelId="{6FB67B85-78A9-48BB-BAF1-3661907C94AC}" type="pres">
      <dgm:prSet presAssocID="{52A266D4-0275-4386-AE36-BA74D17C1B6B}" presName="Name0" presStyleCnt="0">
        <dgm:presLayoutVars>
          <dgm:chMax val="4"/>
          <dgm:resizeHandles val="exact"/>
        </dgm:presLayoutVars>
      </dgm:prSet>
      <dgm:spPr/>
    </dgm:pt>
    <dgm:pt modelId="{F833D6C3-7E76-4FBD-A7C4-9716C9501880}" type="pres">
      <dgm:prSet presAssocID="{52A266D4-0275-4386-AE36-BA74D17C1B6B}" presName="ellipse" presStyleLbl="trBgShp" presStyleIdx="0" presStyleCnt="1" custScaleX="110753"/>
      <dgm:spPr/>
    </dgm:pt>
    <dgm:pt modelId="{47A6ABF8-BA0B-44D8-8CA8-896789483C4D}" type="pres">
      <dgm:prSet presAssocID="{52A266D4-0275-4386-AE36-BA74D17C1B6B}" presName="arrow1" presStyleLbl="fgShp" presStyleIdx="0" presStyleCnt="1"/>
      <dgm:spPr>
        <a:solidFill>
          <a:srgbClr val="A82626"/>
        </a:solidFill>
        <a:ln>
          <a:noFill/>
        </a:ln>
      </dgm:spPr>
    </dgm:pt>
    <dgm:pt modelId="{319EEEF8-4F4C-4217-B342-B7D921B80E66}" type="pres">
      <dgm:prSet presAssocID="{52A266D4-0275-4386-AE36-BA74D17C1B6B}" presName="rectangle" presStyleLbl="revTx" presStyleIdx="0" presStyleCnt="1" custScaleY="53333" custLinFactNeighborY="-2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3F0E-400D-4507-B9B9-B2A540D03E9D}" type="pres">
      <dgm:prSet presAssocID="{501B12C1-5E69-4CB2-B6B6-AE29512DDE9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1F5FA-8CFE-4549-B1B2-31AE898AFD2C}" type="pres">
      <dgm:prSet presAssocID="{1C584B60-42B8-443B-B3A3-0A62156ACCED}" presName="item2" presStyleLbl="node1" presStyleIdx="1" presStyleCnt="3" custScaleX="118212" custLinFactNeighborY="-18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B56786-2C4E-496C-B1F8-F68D913A6888}" type="pres">
      <dgm:prSet presAssocID="{20BC9843-97C1-4AB4-93F6-66E2D491814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57B64A-84E6-4090-B568-83E344D92BBC}" type="pres">
      <dgm:prSet presAssocID="{52A266D4-0275-4386-AE36-BA74D17C1B6B}" presName="funnel" presStyleLbl="trAlignAcc1" presStyleIdx="0" presStyleCnt="1" custScaleX="117955" custScaleY="106250" custLinFactNeighborX="1429" custLinFactNeighborY="1488"/>
      <dgm:spPr>
        <a:solidFill>
          <a:schemeClr val="bg1">
            <a:alpha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s-ES"/>
        </a:p>
      </dgm:t>
    </dgm:pt>
  </dgm:ptLst>
  <dgm:cxnLst>
    <dgm:cxn modelId="{D5950C65-EF52-4A03-9839-93106570E901}" type="presOf" srcId="{52A266D4-0275-4386-AE36-BA74D17C1B6B}" destId="{6FB67B85-78A9-48BB-BAF1-3661907C94AC}" srcOrd="0" destOrd="0" presId="urn:microsoft.com/office/officeart/2005/8/layout/funnel1"/>
    <dgm:cxn modelId="{ACDC75DF-E1AB-40F6-A55D-CB706BABE1CF}" srcId="{52A266D4-0275-4386-AE36-BA74D17C1B6B}" destId="{20BC9843-97C1-4AB4-93F6-66E2D4918146}" srcOrd="3" destOrd="0" parTransId="{4A7F34B5-CFCA-4357-8D6A-799F2FDB694F}" sibTransId="{07C050F4-807F-4A2C-BE1C-B2D3324B323E}"/>
    <dgm:cxn modelId="{BFBBDE76-3938-47ED-9289-6F22F712B3F3}" type="presOf" srcId="{20BC9843-97C1-4AB4-93F6-66E2D4918146}" destId="{319EEEF8-4F4C-4217-B342-B7D921B80E66}" srcOrd="0" destOrd="0" presId="urn:microsoft.com/office/officeart/2005/8/layout/funnel1"/>
    <dgm:cxn modelId="{88F355AB-937C-496E-943B-5C8E3C952040}" srcId="{52A266D4-0275-4386-AE36-BA74D17C1B6B}" destId="{807A8907-ABEF-4D4A-9768-DE68BF64941B}" srcOrd="5" destOrd="0" parTransId="{03EAED86-335E-4025-A2E4-DA39A627E484}" sibTransId="{06B0841A-D54B-40FC-A16D-EA431F978C2A}"/>
    <dgm:cxn modelId="{21C94D3C-A0AC-4E9B-984F-EC0DFE9FB74E}" type="presOf" srcId="{1C584B60-42B8-443B-B3A3-0A62156ACCED}" destId="{61EA3F0E-400D-4507-B9B9-B2A540D03E9D}" srcOrd="0" destOrd="0" presId="urn:microsoft.com/office/officeart/2005/8/layout/funnel1"/>
    <dgm:cxn modelId="{68015A51-EC8F-434E-9D5C-C4C7AA6AA963}" srcId="{52A266D4-0275-4386-AE36-BA74D17C1B6B}" destId="{1C584B60-42B8-443B-B3A3-0A62156ACCED}" srcOrd="2" destOrd="0" parTransId="{CE491CF5-76CB-4911-AF1A-8F3828EF329D}" sibTransId="{B106C464-3127-47FD-BAD5-3B8B070018E1}"/>
    <dgm:cxn modelId="{7F85DDD7-B441-4F09-AA5A-9ED3AD1FF0FA}" srcId="{52A266D4-0275-4386-AE36-BA74D17C1B6B}" destId="{AB11FCE1-2647-4A87-849D-C4DBEEAD9D1F}" srcOrd="0" destOrd="0" parTransId="{0C374C75-50FB-4CF4-9326-7F0BDAF259F6}" sibTransId="{48AF4636-F150-4393-B22F-E1C0A8BFA75A}"/>
    <dgm:cxn modelId="{D9FC05C7-F83F-4139-9CD5-0F80EFF2E2B0}" type="presOf" srcId="{AB11FCE1-2647-4A87-849D-C4DBEEAD9D1F}" destId="{63B56786-2C4E-496C-B1F8-F68D913A6888}" srcOrd="0" destOrd="0" presId="urn:microsoft.com/office/officeart/2005/8/layout/funnel1"/>
    <dgm:cxn modelId="{B3BD0D81-05BC-455C-9DFA-4330E8078C2A}" type="presOf" srcId="{501B12C1-5E69-4CB2-B6B6-AE29512DDE98}" destId="{E231F5FA-8CFE-4549-B1B2-31AE898AFD2C}" srcOrd="0" destOrd="0" presId="urn:microsoft.com/office/officeart/2005/8/layout/funnel1"/>
    <dgm:cxn modelId="{2F2AAE76-2B24-4821-8426-A69FD7CF7973}" srcId="{52A266D4-0275-4386-AE36-BA74D17C1B6B}" destId="{501B12C1-5E69-4CB2-B6B6-AE29512DDE98}" srcOrd="1" destOrd="0" parTransId="{14A33656-A064-43FD-B540-B50B25FA801A}" sibTransId="{407C5686-A566-4801-9D82-3132EDB248F1}"/>
    <dgm:cxn modelId="{80BECC6D-334C-4AA8-B9E2-39B61F05C5B1}" srcId="{52A266D4-0275-4386-AE36-BA74D17C1B6B}" destId="{5C663B29-1A4F-4C37-8913-B6061247A2D4}" srcOrd="4" destOrd="0" parTransId="{72D31B69-B5C2-4C8F-B397-E9D572D495F2}" sibTransId="{59010E12-BAE7-4B6A-A57E-C4FF961DFB17}"/>
    <dgm:cxn modelId="{88C09ACF-D2B3-4ADD-969A-ED51A0A8FD6E}" type="presParOf" srcId="{6FB67B85-78A9-48BB-BAF1-3661907C94AC}" destId="{F833D6C3-7E76-4FBD-A7C4-9716C9501880}" srcOrd="0" destOrd="0" presId="urn:microsoft.com/office/officeart/2005/8/layout/funnel1"/>
    <dgm:cxn modelId="{5D9A74A7-6530-4F44-879F-AC125A7C0F05}" type="presParOf" srcId="{6FB67B85-78A9-48BB-BAF1-3661907C94AC}" destId="{47A6ABF8-BA0B-44D8-8CA8-896789483C4D}" srcOrd="1" destOrd="0" presId="urn:microsoft.com/office/officeart/2005/8/layout/funnel1"/>
    <dgm:cxn modelId="{D04A79F4-3BFC-412A-B043-3F363324FF91}" type="presParOf" srcId="{6FB67B85-78A9-48BB-BAF1-3661907C94AC}" destId="{319EEEF8-4F4C-4217-B342-B7D921B80E66}" srcOrd="2" destOrd="0" presId="urn:microsoft.com/office/officeart/2005/8/layout/funnel1"/>
    <dgm:cxn modelId="{0E5BCE41-2675-4DEB-BA9F-D5DB89AD0904}" type="presParOf" srcId="{6FB67B85-78A9-48BB-BAF1-3661907C94AC}" destId="{61EA3F0E-400D-4507-B9B9-B2A540D03E9D}" srcOrd="3" destOrd="0" presId="urn:microsoft.com/office/officeart/2005/8/layout/funnel1"/>
    <dgm:cxn modelId="{39D43489-FB72-4659-9481-DBF9B28CB9EA}" type="presParOf" srcId="{6FB67B85-78A9-48BB-BAF1-3661907C94AC}" destId="{E231F5FA-8CFE-4549-B1B2-31AE898AFD2C}" srcOrd="4" destOrd="0" presId="urn:microsoft.com/office/officeart/2005/8/layout/funnel1"/>
    <dgm:cxn modelId="{D917F8DD-9927-46AC-BE1B-F005E3536AFF}" type="presParOf" srcId="{6FB67B85-78A9-48BB-BAF1-3661907C94AC}" destId="{63B56786-2C4E-496C-B1F8-F68D913A6888}" srcOrd="5" destOrd="0" presId="urn:microsoft.com/office/officeart/2005/8/layout/funnel1"/>
    <dgm:cxn modelId="{F46583CE-2A4A-41ED-AD99-6F2363357B02}" type="presParOf" srcId="{6FB67B85-78A9-48BB-BAF1-3661907C94AC}" destId="{8E57B64A-84E6-4090-B568-83E344D92BB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440A4-F1BB-4CC1-A106-1A95F52EB2F0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66B3B48-096B-4F34-BEED-C0A48825B047}">
      <dgm:prSet phldrT="[Texto]" custT="1"/>
      <dgm:spPr>
        <a:solidFill>
          <a:srgbClr val="A82626"/>
        </a:solidFill>
        <a:ln>
          <a:solidFill>
            <a:srgbClr val="A82626"/>
          </a:solidFill>
        </a:ln>
      </dgm:spPr>
      <dgm:t>
        <a:bodyPr/>
        <a:lstStyle/>
        <a:p>
          <a:r>
            <a:rPr lang="es-C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Basilea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6EDAD96-8116-4E02-9D4B-57562A5B437F}" type="parTrans" cxnId="{FBCE1AE6-FF93-4CC1-8079-260A562E1D81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F4246689-7808-4A89-8919-98DD3028B22F}" type="sibTrans" cxnId="{FBCE1AE6-FF93-4CC1-8079-260A562E1D81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04D72617-2F84-4DCD-9C1F-FC277643E172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CO" sz="13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I</a:t>
          </a:r>
        </a:p>
        <a:p>
          <a:r>
            <a:rPr lang="es-CO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Requerimiento </a:t>
          </a:r>
          <a:r>
            <a:rPr lang="es-CO" sz="13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Mínimo </a:t>
          </a:r>
        </a:p>
        <a:p>
          <a:r>
            <a:rPr lang="es-CO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Capital</a:t>
          </a:r>
          <a:endParaRPr lang="es-ES" sz="1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0A8053-802B-4976-AC7E-8772AEB62B19}" type="parTrans" cxnId="{9FC0814B-A21B-441B-9C44-8F6482BE747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1B409173-7E91-4732-A328-010D20F86523}" type="sibTrans" cxnId="{9FC0814B-A21B-441B-9C44-8F6482BE7479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D6AD69F0-1958-413D-8E46-48A298FAB1D9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CO" sz="13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2</a:t>
          </a:r>
        </a:p>
        <a:p>
          <a:r>
            <a:rPr lang="es-CO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Proceso de Revisión del Supervisor</a:t>
          </a:r>
          <a:endParaRPr lang="es-ES" sz="1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5DADF9-4718-4128-8E83-EDDC17122561}" type="parTrans" cxnId="{8AF08C52-8B4C-4B99-9F14-BBC115C0F03F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00936229-F27F-4BA2-95CE-85D0E06FE170}" type="sibTrans" cxnId="{8AF08C52-8B4C-4B99-9F14-BBC115C0F03F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92F86646-4E10-4F5A-A1D0-1D460D4CA146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CO" sz="1300" b="1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3</a:t>
          </a:r>
        </a:p>
        <a:p>
          <a:r>
            <a:rPr lang="es-CO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Disciplina de mercado</a:t>
          </a:r>
        </a:p>
        <a:p>
          <a:endParaRPr lang="es-ES" sz="13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29A066-B3F3-4AD1-8DA7-F87F1399EC09}" type="parTrans" cxnId="{F80CC442-58E2-4100-BA90-BCA9064363CF}">
      <dgm:prSet/>
      <dgm:spPr>
        <a:solidFill>
          <a:srgbClr val="B2997F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9E5AAB1C-33F1-43BD-87C1-DB419948BD7D}" type="sibTrans" cxnId="{F80CC442-58E2-4100-BA90-BCA9064363CF}">
      <dgm:prSet/>
      <dgm:spPr/>
      <dgm:t>
        <a:bodyPr/>
        <a:lstStyle/>
        <a:p>
          <a:endParaRPr lang="es-ES" sz="1200" b="1">
            <a:latin typeface="Arial" pitchFamily="34" charset="0"/>
            <a:cs typeface="Arial" pitchFamily="34" charset="0"/>
          </a:endParaRPr>
        </a:p>
      </dgm:t>
    </dgm:pt>
    <dgm:pt modelId="{FF2C5FF6-E890-4FC4-9A7D-E81820E75069}" type="pres">
      <dgm:prSet presAssocID="{3A8440A4-F1BB-4CC1-A106-1A95F52EB2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27FD1FC-7F2A-44CB-B53A-81F9B2FDEC35}" type="pres">
      <dgm:prSet presAssocID="{D66B3B48-096B-4F34-BEED-C0A48825B04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1A590AE-0BD8-4496-8D22-225DA6B7225A}" type="pres">
      <dgm:prSet presAssocID="{D66B3B48-096B-4F34-BEED-C0A48825B047}" presName="rootComposite1" presStyleCnt="0"/>
      <dgm:spPr/>
      <dgm:t>
        <a:bodyPr/>
        <a:lstStyle/>
        <a:p>
          <a:endParaRPr lang="es-ES"/>
        </a:p>
      </dgm:t>
    </dgm:pt>
    <dgm:pt modelId="{87D07933-85D2-453C-905C-50F8F5416544}" type="pres">
      <dgm:prSet presAssocID="{D66B3B48-096B-4F34-BEED-C0A48825B047}" presName="rootText1" presStyleLbl="node0" presStyleIdx="0" presStyleCnt="1" custScaleY="48494" custLinFactNeighborX="564" custLinFactNeighborY="1337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EAECB50-3D90-4DBC-9824-54337C4A99F8}" type="pres">
      <dgm:prSet presAssocID="{D66B3B48-096B-4F34-BEED-C0A48825B047}" presName="rootConnector1" presStyleLbl="node1" presStyleIdx="0" presStyleCnt="0"/>
      <dgm:spPr/>
      <dgm:t>
        <a:bodyPr/>
        <a:lstStyle/>
        <a:p>
          <a:endParaRPr lang="es-CO"/>
        </a:p>
      </dgm:t>
    </dgm:pt>
    <dgm:pt modelId="{0E27BBC3-E72E-47CB-BA45-EAF3A7657A6B}" type="pres">
      <dgm:prSet presAssocID="{D66B3B48-096B-4F34-BEED-C0A48825B047}" presName="hierChild2" presStyleCnt="0"/>
      <dgm:spPr/>
      <dgm:t>
        <a:bodyPr/>
        <a:lstStyle/>
        <a:p>
          <a:endParaRPr lang="es-ES"/>
        </a:p>
      </dgm:t>
    </dgm:pt>
    <dgm:pt modelId="{6895CF67-5E65-465B-904C-93B304CA2A18}" type="pres">
      <dgm:prSet presAssocID="{3D0A8053-802B-4976-AC7E-8772AEB62B19}" presName="Name37" presStyleLbl="parChTrans1D2" presStyleIdx="0" presStyleCnt="3"/>
      <dgm:spPr/>
      <dgm:t>
        <a:bodyPr/>
        <a:lstStyle/>
        <a:p>
          <a:endParaRPr lang="es-CO"/>
        </a:p>
      </dgm:t>
    </dgm:pt>
    <dgm:pt modelId="{F11D6C8C-5908-4A12-9E62-8CA67A39F5A3}" type="pres">
      <dgm:prSet presAssocID="{04D72617-2F84-4DCD-9C1F-FC277643E17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8FA68CD-26DD-449A-A4EB-4645E9BD95D3}" type="pres">
      <dgm:prSet presAssocID="{04D72617-2F84-4DCD-9C1F-FC277643E172}" presName="rootComposite" presStyleCnt="0"/>
      <dgm:spPr/>
      <dgm:t>
        <a:bodyPr/>
        <a:lstStyle/>
        <a:p>
          <a:endParaRPr lang="es-ES"/>
        </a:p>
      </dgm:t>
    </dgm:pt>
    <dgm:pt modelId="{31A6ECC5-23A4-439E-9660-A7FCC07CD275}" type="pres">
      <dgm:prSet presAssocID="{04D72617-2F84-4DCD-9C1F-FC277643E172}" presName="rootText" presStyleLbl="node2" presStyleIdx="0" presStyleCnt="3" custScaleX="101719" custScaleY="90474" custLinFactNeighborY="154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F72473D-3024-4662-A805-EC49673626A8}" type="pres">
      <dgm:prSet presAssocID="{04D72617-2F84-4DCD-9C1F-FC277643E172}" presName="rootConnector" presStyleLbl="node2" presStyleIdx="0" presStyleCnt="3"/>
      <dgm:spPr/>
      <dgm:t>
        <a:bodyPr/>
        <a:lstStyle/>
        <a:p>
          <a:endParaRPr lang="es-CO"/>
        </a:p>
      </dgm:t>
    </dgm:pt>
    <dgm:pt modelId="{891EEB93-5F9C-400B-B78C-D27774800627}" type="pres">
      <dgm:prSet presAssocID="{04D72617-2F84-4DCD-9C1F-FC277643E172}" presName="hierChild4" presStyleCnt="0"/>
      <dgm:spPr/>
      <dgm:t>
        <a:bodyPr/>
        <a:lstStyle/>
        <a:p>
          <a:endParaRPr lang="es-ES"/>
        </a:p>
      </dgm:t>
    </dgm:pt>
    <dgm:pt modelId="{E80FBD25-2E93-43B6-806A-9CF5AA06C42A}" type="pres">
      <dgm:prSet presAssocID="{04D72617-2F84-4DCD-9C1F-FC277643E172}" presName="hierChild5" presStyleCnt="0"/>
      <dgm:spPr/>
      <dgm:t>
        <a:bodyPr/>
        <a:lstStyle/>
        <a:p>
          <a:endParaRPr lang="es-ES"/>
        </a:p>
      </dgm:t>
    </dgm:pt>
    <dgm:pt modelId="{D9F1C0A9-F869-4286-BD3B-DE788C3CFDC4}" type="pres">
      <dgm:prSet presAssocID="{F55DADF9-4718-4128-8E83-EDDC17122561}" presName="Name37" presStyleLbl="parChTrans1D2" presStyleIdx="1" presStyleCnt="3"/>
      <dgm:spPr/>
      <dgm:t>
        <a:bodyPr/>
        <a:lstStyle/>
        <a:p>
          <a:endParaRPr lang="es-CO"/>
        </a:p>
      </dgm:t>
    </dgm:pt>
    <dgm:pt modelId="{B045DC82-E60D-4BA7-8B50-B5EF60A1BCCD}" type="pres">
      <dgm:prSet presAssocID="{D6AD69F0-1958-413D-8E46-48A298FAB1D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E0FECB2-668C-409E-A290-130F6B67ABE3}" type="pres">
      <dgm:prSet presAssocID="{D6AD69F0-1958-413D-8E46-48A298FAB1D9}" presName="rootComposite" presStyleCnt="0"/>
      <dgm:spPr/>
      <dgm:t>
        <a:bodyPr/>
        <a:lstStyle/>
        <a:p>
          <a:endParaRPr lang="es-ES"/>
        </a:p>
      </dgm:t>
    </dgm:pt>
    <dgm:pt modelId="{0FAE777C-913D-4487-9480-F6AF0E498433}" type="pres">
      <dgm:prSet presAssocID="{D6AD69F0-1958-413D-8E46-48A298FAB1D9}" presName="rootText" presStyleLbl="node2" presStyleIdx="1" presStyleCnt="3" custScaleY="90474" custLinFactNeighborY="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859CF2-9BBE-41B0-8299-202C8C90928B}" type="pres">
      <dgm:prSet presAssocID="{D6AD69F0-1958-413D-8E46-48A298FAB1D9}" presName="rootConnector" presStyleLbl="node2" presStyleIdx="1" presStyleCnt="3"/>
      <dgm:spPr/>
      <dgm:t>
        <a:bodyPr/>
        <a:lstStyle/>
        <a:p>
          <a:endParaRPr lang="es-CO"/>
        </a:p>
      </dgm:t>
    </dgm:pt>
    <dgm:pt modelId="{91AD5490-CFE9-4AB1-B076-0857FA8E7ABD}" type="pres">
      <dgm:prSet presAssocID="{D6AD69F0-1958-413D-8E46-48A298FAB1D9}" presName="hierChild4" presStyleCnt="0"/>
      <dgm:spPr/>
      <dgm:t>
        <a:bodyPr/>
        <a:lstStyle/>
        <a:p>
          <a:endParaRPr lang="es-ES"/>
        </a:p>
      </dgm:t>
    </dgm:pt>
    <dgm:pt modelId="{C6D4658B-510C-4E56-A1B8-98AD3D9AAEDD}" type="pres">
      <dgm:prSet presAssocID="{D6AD69F0-1958-413D-8E46-48A298FAB1D9}" presName="hierChild5" presStyleCnt="0"/>
      <dgm:spPr/>
      <dgm:t>
        <a:bodyPr/>
        <a:lstStyle/>
        <a:p>
          <a:endParaRPr lang="es-ES"/>
        </a:p>
      </dgm:t>
    </dgm:pt>
    <dgm:pt modelId="{502C3166-BE1E-4593-A136-3DDDBDBD1800}" type="pres">
      <dgm:prSet presAssocID="{5829A066-B3F3-4AD1-8DA7-F87F1399EC09}" presName="Name37" presStyleLbl="parChTrans1D2" presStyleIdx="2" presStyleCnt="3"/>
      <dgm:spPr/>
      <dgm:t>
        <a:bodyPr/>
        <a:lstStyle/>
        <a:p>
          <a:endParaRPr lang="es-CO"/>
        </a:p>
      </dgm:t>
    </dgm:pt>
    <dgm:pt modelId="{44895CCA-3DD8-489E-85CF-189FBFBDABC7}" type="pres">
      <dgm:prSet presAssocID="{92F86646-4E10-4F5A-A1D0-1D460D4CA14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2C3900C-8306-4082-B7AD-A0744C955975}" type="pres">
      <dgm:prSet presAssocID="{92F86646-4E10-4F5A-A1D0-1D460D4CA146}" presName="rootComposite" presStyleCnt="0"/>
      <dgm:spPr/>
      <dgm:t>
        <a:bodyPr/>
        <a:lstStyle/>
        <a:p>
          <a:endParaRPr lang="es-ES"/>
        </a:p>
      </dgm:t>
    </dgm:pt>
    <dgm:pt modelId="{52D56D9C-3BB6-41D6-BEF6-B5CEA9F61955}" type="pres">
      <dgm:prSet presAssocID="{92F86646-4E10-4F5A-A1D0-1D460D4CA146}" presName="rootText" presStyleLbl="node2" presStyleIdx="2" presStyleCnt="3" custScaleY="90474" custLinFactNeighborY="154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D8AC6DF-C856-48AC-8B69-B529908B462A}" type="pres">
      <dgm:prSet presAssocID="{92F86646-4E10-4F5A-A1D0-1D460D4CA146}" presName="rootConnector" presStyleLbl="node2" presStyleIdx="2" presStyleCnt="3"/>
      <dgm:spPr/>
      <dgm:t>
        <a:bodyPr/>
        <a:lstStyle/>
        <a:p>
          <a:endParaRPr lang="es-CO"/>
        </a:p>
      </dgm:t>
    </dgm:pt>
    <dgm:pt modelId="{04D86389-7A9D-4F4F-AB2F-EC295ECD111E}" type="pres">
      <dgm:prSet presAssocID="{92F86646-4E10-4F5A-A1D0-1D460D4CA146}" presName="hierChild4" presStyleCnt="0"/>
      <dgm:spPr/>
      <dgm:t>
        <a:bodyPr/>
        <a:lstStyle/>
        <a:p>
          <a:endParaRPr lang="es-ES"/>
        </a:p>
      </dgm:t>
    </dgm:pt>
    <dgm:pt modelId="{6ECF4751-7959-4CB0-B560-E6E512DE9A9F}" type="pres">
      <dgm:prSet presAssocID="{92F86646-4E10-4F5A-A1D0-1D460D4CA146}" presName="hierChild5" presStyleCnt="0"/>
      <dgm:spPr/>
      <dgm:t>
        <a:bodyPr/>
        <a:lstStyle/>
        <a:p>
          <a:endParaRPr lang="es-ES"/>
        </a:p>
      </dgm:t>
    </dgm:pt>
    <dgm:pt modelId="{61E6D697-1E3B-4442-9108-992FA882EA9C}" type="pres">
      <dgm:prSet presAssocID="{D66B3B48-096B-4F34-BEED-C0A48825B047}" presName="hierChild3" presStyleCnt="0"/>
      <dgm:spPr/>
      <dgm:t>
        <a:bodyPr/>
        <a:lstStyle/>
        <a:p>
          <a:endParaRPr lang="es-ES"/>
        </a:p>
      </dgm:t>
    </dgm:pt>
  </dgm:ptLst>
  <dgm:cxnLst>
    <dgm:cxn modelId="{D9374A73-9D37-49A6-8941-48FC451A6C49}" type="presOf" srcId="{92F86646-4E10-4F5A-A1D0-1D460D4CA146}" destId="{52D56D9C-3BB6-41D6-BEF6-B5CEA9F61955}" srcOrd="0" destOrd="0" presId="urn:microsoft.com/office/officeart/2005/8/layout/orgChart1"/>
    <dgm:cxn modelId="{776C6A4F-80F3-4B1F-8219-12C2B02ECE42}" type="presOf" srcId="{3D0A8053-802B-4976-AC7E-8772AEB62B19}" destId="{6895CF67-5E65-465B-904C-93B304CA2A18}" srcOrd="0" destOrd="0" presId="urn:microsoft.com/office/officeart/2005/8/layout/orgChart1"/>
    <dgm:cxn modelId="{F0161948-0C2F-4F32-9E61-7F3BE2936F5C}" type="presOf" srcId="{D6AD69F0-1958-413D-8E46-48A298FAB1D9}" destId="{0FAE777C-913D-4487-9480-F6AF0E498433}" srcOrd="0" destOrd="0" presId="urn:microsoft.com/office/officeart/2005/8/layout/orgChart1"/>
    <dgm:cxn modelId="{9FC0814B-A21B-441B-9C44-8F6482BE7479}" srcId="{D66B3B48-096B-4F34-BEED-C0A48825B047}" destId="{04D72617-2F84-4DCD-9C1F-FC277643E172}" srcOrd="0" destOrd="0" parTransId="{3D0A8053-802B-4976-AC7E-8772AEB62B19}" sibTransId="{1B409173-7E91-4732-A328-010D20F86523}"/>
    <dgm:cxn modelId="{F0BD121B-AE09-4999-8E6B-A0AB99AAB550}" type="presOf" srcId="{D66B3B48-096B-4F34-BEED-C0A48825B047}" destId="{87D07933-85D2-453C-905C-50F8F5416544}" srcOrd="0" destOrd="0" presId="urn:microsoft.com/office/officeart/2005/8/layout/orgChart1"/>
    <dgm:cxn modelId="{794E70B2-6624-491C-BF48-564F666E2DAD}" type="presOf" srcId="{D66B3B48-096B-4F34-BEED-C0A48825B047}" destId="{1EAECB50-3D90-4DBC-9824-54337C4A99F8}" srcOrd="1" destOrd="0" presId="urn:microsoft.com/office/officeart/2005/8/layout/orgChart1"/>
    <dgm:cxn modelId="{FBF4A203-0447-4AFD-90C9-C362FA973375}" type="presOf" srcId="{D6AD69F0-1958-413D-8E46-48A298FAB1D9}" destId="{B3859CF2-9BBE-41B0-8299-202C8C90928B}" srcOrd="1" destOrd="0" presId="urn:microsoft.com/office/officeart/2005/8/layout/orgChart1"/>
    <dgm:cxn modelId="{CBDDA33A-E293-4796-B2C9-3EFA4E1F0921}" type="presOf" srcId="{F55DADF9-4718-4128-8E83-EDDC17122561}" destId="{D9F1C0A9-F869-4286-BD3B-DE788C3CFDC4}" srcOrd="0" destOrd="0" presId="urn:microsoft.com/office/officeart/2005/8/layout/orgChart1"/>
    <dgm:cxn modelId="{16C087CC-03F8-41D2-924C-E1B862DF3B94}" type="presOf" srcId="{5829A066-B3F3-4AD1-8DA7-F87F1399EC09}" destId="{502C3166-BE1E-4593-A136-3DDDBDBD1800}" srcOrd="0" destOrd="0" presId="urn:microsoft.com/office/officeart/2005/8/layout/orgChart1"/>
    <dgm:cxn modelId="{FBCE1AE6-FF93-4CC1-8079-260A562E1D81}" srcId="{3A8440A4-F1BB-4CC1-A106-1A95F52EB2F0}" destId="{D66B3B48-096B-4F34-BEED-C0A48825B047}" srcOrd="0" destOrd="0" parTransId="{D6EDAD96-8116-4E02-9D4B-57562A5B437F}" sibTransId="{F4246689-7808-4A89-8919-98DD3028B22F}"/>
    <dgm:cxn modelId="{F80CC442-58E2-4100-BA90-BCA9064363CF}" srcId="{D66B3B48-096B-4F34-BEED-C0A48825B047}" destId="{92F86646-4E10-4F5A-A1D0-1D460D4CA146}" srcOrd="2" destOrd="0" parTransId="{5829A066-B3F3-4AD1-8DA7-F87F1399EC09}" sibTransId="{9E5AAB1C-33F1-43BD-87C1-DB419948BD7D}"/>
    <dgm:cxn modelId="{CAFB8264-0239-4886-A787-4FBC12D07AAC}" type="presOf" srcId="{92F86646-4E10-4F5A-A1D0-1D460D4CA146}" destId="{1D8AC6DF-C856-48AC-8B69-B529908B462A}" srcOrd="1" destOrd="0" presId="urn:microsoft.com/office/officeart/2005/8/layout/orgChart1"/>
    <dgm:cxn modelId="{8AF08C52-8B4C-4B99-9F14-BBC115C0F03F}" srcId="{D66B3B48-096B-4F34-BEED-C0A48825B047}" destId="{D6AD69F0-1958-413D-8E46-48A298FAB1D9}" srcOrd="1" destOrd="0" parTransId="{F55DADF9-4718-4128-8E83-EDDC17122561}" sibTransId="{00936229-F27F-4BA2-95CE-85D0E06FE170}"/>
    <dgm:cxn modelId="{788C0923-1376-4FAA-9DBB-BB892DC82B1C}" type="presOf" srcId="{04D72617-2F84-4DCD-9C1F-FC277643E172}" destId="{31A6ECC5-23A4-439E-9660-A7FCC07CD275}" srcOrd="0" destOrd="0" presId="urn:microsoft.com/office/officeart/2005/8/layout/orgChart1"/>
    <dgm:cxn modelId="{9958DA9C-3BB7-4D28-ADAE-1B24FE992068}" type="presOf" srcId="{3A8440A4-F1BB-4CC1-A106-1A95F52EB2F0}" destId="{FF2C5FF6-E890-4FC4-9A7D-E81820E75069}" srcOrd="0" destOrd="0" presId="urn:microsoft.com/office/officeart/2005/8/layout/orgChart1"/>
    <dgm:cxn modelId="{44BDD754-723B-4EFF-8EEF-C681D78207B2}" type="presOf" srcId="{04D72617-2F84-4DCD-9C1F-FC277643E172}" destId="{4F72473D-3024-4662-A805-EC49673626A8}" srcOrd="1" destOrd="0" presId="urn:microsoft.com/office/officeart/2005/8/layout/orgChart1"/>
    <dgm:cxn modelId="{B18ED15B-0860-43C6-99CE-5AE7FDE4794C}" type="presParOf" srcId="{FF2C5FF6-E890-4FC4-9A7D-E81820E75069}" destId="{B27FD1FC-7F2A-44CB-B53A-81F9B2FDEC35}" srcOrd="0" destOrd="0" presId="urn:microsoft.com/office/officeart/2005/8/layout/orgChart1"/>
    <dgm:cxn modelId="{270576FA-1FA9-4082-ACDB-2893D19693B2}" type="presParOf" srcId="{B27FD1FC-7F2A-44CB-B53A-81F9B2FDEC35}" destId="{01A590AE-0BD8-4496-8D22-225DA6B7225A}" srcOrd="0" destOrd="0" presId="urn:microsoft.com/office/officeart/2005/8/layout/orgChart1"/>
    <dgm:cxn modelId="{8EBAAF75-C9F6-48B9-91C3-3FC498AF6B56}" type="presParOf" srcId="{01A590AE-0BD8-4496-8D22-225DA6B7225A}" destId="{87D07933-85D2-453C-905C-50F8F5416544}" srcOrd="0" destOrd="0" presId="urn:microsoft.com/office/officeart/2005/8/layout/orgChart1"/>
    <dgm:cxn modelId="{0FE01F65-B40E-42AE-8EB5-D78E48566183}" type="presParOf" srcId="{01A590AE-0BD8-4496-8D22-225DA6B7225A}" destId="{1EAECB50-3D90-4DBC-9824-54337C4A99F8}" srcOrd="1" destOrd="0" presId="urn:microsoft.com/office/officeart/2005/8/layout/orgChart1"/>
    <dgm:cxn modelId="{4D04F143-1C20-4EA7-8FAA-24DAE2266208}" type="presParOf" srcId="{B27FD1FC-7F2A-44CB-B53A-81F9B2FDEC35}" destId="{0E27BBC3-E72E-47CB-BA45-EAF3A7657A6B}" srcOrd="1" destOrd="0" presId="urn:microsoft.com/office/officeart/2005/8/layout/orgChart1"/>
    <dgm:cxn modelId="{F5160CFC-AB5B-4741-8A2B-4377473FA3F5}" type="presParOf" srcId="{0E27BBC3-E72E-47CB-BA45-EAF3A7657A6B}" destId="{6895CF67-5E65-465B-904C-93B304CA2A18}" srcOrd="0" destOrd="0" presId="urn:microsoft.com/office/officeart/2005/8/layout/orgChart1"/>
    <dgm:cxn modelId="{DC25FA3F-65A2-4B65-A5DC-7992E9A72328}" type="presParOf" srcId="{0E27BBC3-E72E-47CB-BA45-EAF3A7657A6B}" destId="{F11D6C8C-5908-4A12-9E62-8CA67A39F5A3}" srcOrd="1" destOrd="0" presId="urn:microsoft.com/office/officeart/2005/8/layout/orgChart1"/>
    <dgm:cxn modelId="{CA7EEC1A-1F34-4F00-A252-FF32E9994D42}" type="presParOf" srcId="{F11D6C8C-5908-4A12-9E62-8CA67A39F5A3}" destId="{F8FA68CD-26DD-449A-A4EB-4645E9BD95D3}" srcOrd="0" destOrd="0" presId="urn:microsoft.com/office/officeart/2005/8/layout/orgChart1"/>
    <dgm:cxn modelId="{04899FF0-251E-40A1-9B25-1A2AA08ABE79}" type="presParOf" srcId="{F8FA68CD-26DD-449A-A4EB-4645E9BD95D3}" destId="{31A6ECC5-23A4-439E-9660-A7FCC07CD275}" srcOrd="0" destOrd="0" presId="urn:microsoft.com/office/officeart/2005/8/layout/orgChart1"/>
    <dgm:cxn modelId="{A83654A4-787D-420F-9EE5-9518C19A44F9}" type="presParOf" srcId="{F8FA68CD-26DD-449A-A4EB-4645E9BD95D3}" destId="{4F72473D-3024-4662-A805-EC49673626A8}" srcOrd="1" destOrd="0" presId="urn:microsoft.com/office/officeart/2005/8/layout/orgChart1"/>
    <dgm:cxn modelId="{2D333577-1ECB-4B76-80CB-9B274E12EA79}" type="presParOf" srcId="{F11D6C8C-5908-4A12-9E62-8CA67A39F5A3}" destId="{891EEB93-5F9C-400B-B78C-D27774800627}" srcOrd="1" destOrd="0" presId="urn:microsoft.com/office/officeart/2005/8/layout/orgChart1"/>
    <dgm:cxn modelId="{9BAA71D4-8D1C-45DC-AEF3-6EC59D8239E2}" type="presParOf" srcId="{F11D6C8C-5908-4A12-9E62-8CA67A39F5A3}" destId="{E80FBD25-2E93-43B6-806A-9CF5AA06C42A}" srcOrd="2" destOrd="0" presId="urn:microsoft.com/office/officeart/2005/8/layout/orgChart1"/>
    <dgm:cxn modelId="{102F8D73-219D-4535-A3FF-E21C87F887C4}" type="presParOf" srcId="{0E27BBC3-E72E-47CB-BA45-EAF3A7657A6B}" destId="{D9F1C0A9-F869-4286-BD3B-DE788C3CFDC4}" srcOrd="2" destOrd="0" presId="urn:microsoft.com/office/officeart/2005/8/layout/orgChart1"/>
    <dgm:cxn modelId="{DF2972B5-9A18-4131-B0B0-9D76B03893CE}" type="presParOf" srcId="{0E27BBC3-E72E-47CB-BA45-EAF3A7657A6B}" destId="{B045DC82-E60D-4BA7-8B50-B5EF60A1BCCD}" srcOrd="3" destOrd="0" presId="urn:microsoft.com/office/officeart/2005/8/layout/orgChart1"/>
    <dgm:cxn modelId="{53653347-11DD-4D0F-9090-747ACF49D830}" type="presParOf" srcId="{B045DC82-E60D-4BA7-8B50-B5EF60A1BCCD}" destId="{FE0FECB2-668C-409E-A290-130F6B67ABE3}" srcOrd="0" destOrd="0" presId="urn:microsoft.com/office/officeart/2005/8/layout/orgChart1"/>
    <dgm:cxn modelId="{6D0E3361-1A8D-48E3-A639-FDFD3A4B7F76}" type="presParOf" srcId="{FE0FECB2-668C-409E-A290-130F6B67ABE3}" destId="{0FAE777C-913D-4487-9480-F6AF0E498433}" srcOrd="0" destOrd="0" presId="urn:microsoft.com/office/officeart/2005/8/layout/orgChart1"/>
    <dgm:cxn modelId="{6C18B40D-FB1C-461A-80CB-69F7B6BF4244}" type="presParOf" srcId="{FE0FECB2-668C-409E-A290-130F6B67ABE3}" destId="{B3859CF2-9BBE-41B0-8299-202C8C90928B}" srcOrd="1" destOrd="0" presId="urn:microsoft.com/office/officeart/2005/8/layout/orgChart1"/>
    <dgm:cxn modelId="{B67D847F-7C03-42F6-85EF-C00654CB83E4}" type="presParOf" srcId="{B045DC82-E60D-4BA7-8B50-B5EF60A1BCCD}" destId="{91AD5490-CFE9-4AB1-B076-0857FA8E7ABD}" srcOrd="1" destOrd="0" presId="urn:microsoft.com/office/officeart/2005/8/layout/orgChart1"/>
    <dgm:cxn modelId="{2A73F931-4063-4F24-AD4F-933D8CE0546F}" type="presParOf" srcId="{B045DC82-E60D-4BA7-8B50-B5EF60A1BCCD}" destId="{C6D4658B-510C-4E56-A1B8-98AD3D9AAEDD}" srcOrd="2" destOrd="0" presId="urn:microsoft.com/office/officeart/2005/8/layout/orgChart1"/>
    <dgm:cxn modelId="{0169A0DF-7C3E-4CC6-B43D-0F49A2748344}" type="presParOf" srcId="{0E27BBC3-E72E-47CB-BA45-EAF3A7657A6B}" destId="{502C3166-BE1E-4593-A136-3DDDBDBD1800}" srcOrd="4" destOrd="0" presId="urn:microsoft.com/office/officeart/2005/8/layout/orgChart1"/>
    <dgm:cxn modelId="{1567448D-A7DD-40FC-8535-E63119A61C0E}" type="presParOf" srcId="{0E27BBC3-E72E-47CB-BA45-EAF3A7657A6B}" destId="{44895CCA-3DD8-489E-85CF-189FBFBDABC7}" srcOrd="5" destOrd="0" presId="urn:microsoft.com/office/officeart/2005/8/layout/orgChart1"/>
    <dgm:cxn modelId="{2DCCB31A-3DA6-49FA-9AD0-5E91EA884128}" type="presParOf" srcId="{44895CCA-3DD8-489E-85CF-189FBFBDABC7}" destId="{82C3900C-8306-4082-B7AD-A0744C955975}" srcOrd="0" destOrd="0" presId="urn:microsoft.com/office/officeart/2005/8/layout/orgChart1"/>
    <dgm:cxn modelId="{0276C718-1824-4D4A-85D9-F53E317088F1}" type="presParOf" srcId="{82C3900C-8306-4082-B7AD-A0744C955975}" destId="{52D56D9C-3BB6-41D6-BEF6-B5CEA9F61955}" srcOrd="0" destOrd="0" presId="urn:microsoft.com/office/officeart/2005/8/layout/orgChart1"/>
    <dgm:cxn modelId="{93BFCFA0-0B0F-46C5-A8B1-71D4530F05C8}" type="presParOf" srcId="{82C3900C-8306-4082-B7AD-A0744C955975}" destId="{1D8AC6DF-C856-48AC-8B69-B529908B462A}" srcOrd="1" destOrd="0" presId="urn:microsoft.com/office/officeart/2005/8/layout/orgChart1"/>
    <dgm:cxn modelId="{E86A2841-AF95-4A74-B33C-945E6722445B}" type="presParOf" srcId="{44895CCA-3DD8-489E-85CF-189FBFBDABC7}" destId="{04D86389-7A9D-4F4F-AB2F-EC295ECD111E}" srcOrd="1" destOrd="0" presId="urn:microsoft.com/office/officeart/2005/8/layout/orgChart1"/>
    <dgm:cxn modelId="{089D205A-372B-4F6C-BFED-FBAD8B83B612}" type="presParOf" srcId="{44895CCA-3DD8-489E-85CF-189FBFBDABC7}" destId="{6ECF4751-7959-4CB0-B560-E6E512DE9A9F}" srcOrd="2" destOrd="0" presId="urn:microsoft.com/office/officeart/2005/8/layout/orgChart1"/>
    <dgm:cxn modelId="{83513D1E-9621-4FA6-8F05-53D3455DEA5B}" type="presParOf" srcId="{B27FD1FC-7F2A-44CB-B53A-81F9B2FDEC35}" destId="{61E6D697-1E3B-4442-9108-992FA882EA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8440A4-F1BB-4CC1-A106-1A95F52EB2F0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9A1B054-DE2F-4CC5-9C70-8720252F5042}">
      <dgm:prSet custT="1"/>
      <dgm:spPr>
        <a:solidFill>
          <a:srgbClr val="338585"/>
        </a:solidFill>
        <a:ln>
          <a:solidFill>
            <a:srgbClr val="33858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Capital</a:t>
          </a:r>
          <a:endParaRPr lang="es-ES" sz="15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6A1E4-4B02-4986-918D-2EAF4A60F509}" type="parTrans" cxnId="{C36CBA78-B3A9-4414-9B68-B5E085B0B912}">
      <dgm:prSet/>
      <dgm:spPr>
        <a:solidFill>
          <a:srgbClr val="338585"/>
        </a:solidFill>
        <a:ln>
          <a:solidFill>
            <a:srgbClr val="338585"/>
          </a:solidFill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F10BD53A-D070-4491-8B2A-77731B437D69}" type="sibTrans" cxnId="{C36CBA78-B3A9-4414-9B68-B5E085B0B912}">
      <dgm:prSet/>
      <dgm:spPr/>
      <dgm:t>
        <a:bodyPr/>
        <a:lstStyle/>
        <a:p>
          <a:endParaRPr lang="es-ES"/>
        </a:p>
      </dgm:t>
    </dgm:pt>
    <dgm:pt modelId="{B869575D-7CB2-4E45-A77A-F0536817FDC8}">
      <dgm:prSet custT="1"/>
      <dgm:spPr>
        <a:solidFill>
          <a:srgbClr val="338585"/>
        </a:solidFill>
        <a:ln>
          <a:solidFill>
            <a:srgbClr val="33858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Liquidez</a:t>
          </a:r>
          <a:endParaRPr lang="es-ES" sz="15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9CA63-5B24-4C73-9762-35F7E09A3B0F}" type="parTrans" cxnId="{BC249775-072D-4667-83BB-D4B93AA7E570}">
      <dgm:prSet/>
      <dgm:spPr>
        <a:solidFill>
          <a:srgbClr val="338585"/>
        </a:solidFill>
        <a:ln>
          <a:solidFill>
            <a:srgbClr val="338585"/>
          </a:solidFill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C6A91B88-046B-4DAC-8863-734CCA20E337}" type="sibTrans" cxnId="{BC249775-072D-4667-83BB-D4B93AA7E570}">
      <dgm:prSet/>
      <dgm:spPr/>
      <dgm:t>
        <a:bodyPr/>
        <a:lstStyle/>
        <a:p>
          <a:endParaRPr lang="es-ES"/>
        </a:p>
      </dgm:t>
    </dgm:pt>
    <dgm:pt modelId="{04B2800D-8854-4C15-A280-E6F014348228}">
      <dgm:prSet custT="1"/>
      <dgm:spPr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E272B-6454-432F-9CB8-2FA7B911920B}" type="parTrans" cxnId="{B89A02AC-4C18-4F56-A62A-071B24AC3B73}">
      <dgm:prSet/>
      <dgm:spPr>
        <a:ln>
          <a:solidFill>
            <a:srgbClr val="D47D26"/>
          </a:solidFill>
        </a:ln>
      </dgm:spPr>
      <dgm:t>
        <a:bodyPr/>
        <a:lstStyle/>
        <a:p>
          <a:endParaRPr lang="es-ES" dirty="0"/>
        </a:p>
      </dgm:t>
    </dgm:pt>
    <dgm:pt modelId="{ED0446C9-83FC-468A-8CD9-4403063050E5}" type="sibTrans" cxnId="{B89A02AC-4C18-4F56-A62A-071B24AC3B73}">
      <dgm:prSet/>
      <dgm:spPr/>
      <dgm:t>
        <a:bodyPr/>
        <a:lstStyle/>
        <a:p>
          <a:endParaRPr lang="es-ES"/>
        </a:p>
      </dgm:t>
    </dgm:pt>
    <dgm:pt modelId="{DD02AB09-6592-492F-85F8-D9872BE4B5BA}">
      <dgm:prSet custT="1"/>
      <dgm:spPr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Colchones de Capital</a:t>
          </a:r>
          <a:endParaRPr lang="es-ES" sz="1200" b="1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8E862-7EC7-4807-8301-C4A63566AA13}" type="parTrans" cxnId="{D49F3CBA-48DE-42E8-A61D-1FB99E58B068}">
      <dgm:prSet/>
      <dgm:spPr>
        <a:ln>
          <a:solidFill>
            <a:srgbClr val="D47D26"/>
          </a:solidFill>
        </a:ln>
      </dgm:spPr>
      <dgm:t>
        <a:bodyPr/>
        <a:lstStyle/>
        <a:p>
          <a:endParaRPr lang="es-ES" dirty="0"/>
        </a:p>
      </dgm:t>
    </dgm:pt>
    <dgm:pt modelId="{DB0322E2-F713-4A29-A02C-CFB4B6CA3DAB}" type="sibTrans" cxnId="{D49F3CBA-48DE-42E8-A61D-1FB99E58B068}">
      <dgm:prSet/>
      <dgm:spPr/>
      <dgm:t>
        <a:bodyPr/>
        <a:lstStyle/>
        <a:p>
          <a:endParaRPr lang="es-ES"/>
        </a:p>
      </dgm:t>
    </dgm:pt>
    <dgm:pt modelId="{90C7F562-224B-43EC-928B-2B9544CBD6D7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Conservación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7DC00-06F1-4155-B227-C1718AAE8E2F}" type="parTrans" cxnId="{C9E38F40-88EA-4A27-B4D6-A2B25624911F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 dirty="0">
            <a:solidFill>
              <a:srgbClr val="197575"/>
            </a:solidFill>
          </a:endParaRPr>
        </a:p>
      </dgm:t>
    </dgm:pt>
    <dgm:pt modelId="{D95E0F9F-1E43-449C-9B39-9F968D27A78A}" type="sibTrans" cxnId="{C9E38F40-88EA-4A27-B4D6-A2B25624911F}">
      <dgm:prSet/>
      <dgm:spPr/>
      <dgm:t>
        <a:bodyPr/>
        <a:lstStyle/>
        <a:p>
          <a:endParaRPr lang="es-ES"/>
        </a:p>
      </dgm:t>
    </dgm:pt>
    <dgm:pt modelId="{5ED17CB1-71A9-4E44-A1DF-AAC388AEED6B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Sistémico 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E855A-7E5D-43C2-9A01-0ABD90822A2C}" type="parTrans" cxnId="{935617CB-5B2B-4385-BB4A-53B73EDA1638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D130EEFB-33F7-4917-AC59-320ECEBC69A0}" type="sibTrans" cxnId="{935617CB-5B2B-4385-BB4A-53B73EDA1638}">
      <dgm:prSet/>
      <dgm:spPr/>
      <dgm:t>
        <a:bodyPr/>
        <a:lstStyle/>
        <a:p>
          <a:endParaRPr lang="es-ES"/>
        </a:p>
      </dgm:t>
    </dgm:pt>
    <dgm:pt modelId="{02274F67-8E87-4F1C-A06D-2E152D480EF4}">
      <dgm:prSet custT="1"/>
      <dgm:spPr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LCR (IRL)</a:t>
          </a:r>
          <a:endParaRPr lang="es-ES" sz="1200" b="1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41A55-85BA-4143-B0AB-8E9769DFE8C0}" type="parTrans" cxnId="{6623E382-F079-4BAB-AFC2-CBD8372E4275}">
      <dgm:prSet/>
      <dgm:spPr>
        <a:ln>
          <a:solidFill>
            <a:srgbClr val="D47D26"/>
          </a:solidFill>
        </a:ln>
      </dgm:spPr>
      <dgm:t>
        <a:bodyPr/>
        <a:lstStyle/>
        <a:p>
          <a:endParaRPr lang="es-ES" dirty="0"/>
        </a:p>
      </dgm:t>
    </dgm:pt>
    <dgm:pt modelId="{A774D158-A95A-478F-9D95-5B39B7392CFE}" type="sibTrans" cxnId="{6623E382-F079-4BAB-AFC2-CBD8372E4275}">
      <dgm:prSet/>
      <dgm:spPr/>
      <dgm:t>
        <a:bodyPr/>
        <a:lstStyle/>
        <a:p>
          <a:endParaRPr lang="es-ES"/>
        </a:p>
      </dgm:t>
    </dgm:pt>
    <dgm:pt modelId="{0EED0270-E3A6-4087-902A-1D0A83A9AD79}">
      <dgm:prSet custT="1"/>
      <dgm:spPr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NSFR</a:t>
          </a:r>
          <a:endParaRPr lang="es-ES" sz="1200" b="1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BF985-4B63-4AC6-9E3A-81FE12B53F21}" type="parTrans" cxnId="{8B688C29-31EE-4D5C-8001-2E99EA7AFCC2}">
      <dgm:prSet/>
      <dgm:spPr>
        <a:ln>
          <a:solidFill>
            <a:srgbClr val="D47D26"/>
          </a:solidFill>
        </a:ln>
      </dgm:spPr>
      <dgm:t>
        <a:bodyPr/>
        <a:lstStyle/>
        <a:p>
          <a:endParaRPr lang="es-ES" dirty="0"/>
        </a:p>
      </dgm:t>
    </dgm:pt>
    <dgm:pt modelId="{132BC2C2-9881-48F9-9A17-25053EB65D78}" type="sibTrans" cxnId="{8B688C29-31EE-4D5C-8001-2E99EA7AFCC2}">
      <dgm:prSet/>
      <dgm:spPr/>
      <dgm:t>
        <a:bodyPr/>
        <a:lstStyle/>
        <a:p>
          <a:endParaRPr lang="es-ES"/>
        </a:p>
      </dgm:t>
    </dgm:pt>
    <dgm:pt modelId="{469F9ED6-B23D-4EBB-91E7-7CE4D38952FB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Componentes del capital 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BFE13-AC6F-43A1-8A37-2851C0EF6291}" type="parTrans" cxnId="{CDD2A0C6-A992-4B65-9F7E-0F6114239D89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66A08B0E-E3CD-45D0-97E3-3E18F293D27C}" type="sibTrans" cxnId="{CDD2A0C6-A992-4B65-9F7E-0F6114239D89}">
      <dgm:prSet/>
      <dgm:spPr/>
      <dgm:t>
        <a:bodyPr/>
        <a:lstStyle/>
        <a:p>
          <a:endParaRPr lang="es-ES"/>
        </a:p>
      </dgm:t>
    </dgm:pt>
    <dgm:pt modelId="{1E4EE04F-F619-4DF4-B858-8BB957BD6E58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Razones de Capital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0840C-655F-4AEA-B93E-D118052FC40E}" type="parTrans" cxnId="{3C2F264D-C212-477D-A084-C4B16132FEA3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012F24F6-340E-4505-B592-C78CB168365D}" type="sibTrans" cxnId="{3C2F264D-C212-477D-A084-C4B16132FEA3}">
      <dgm:prSet/>
      <dgm:spPr/>
      <dgm:t>
        <a:bodyPr/>
        <a:lstStyle/>
        <a:p>
          <a:endParaRPr lang="es-ES"/>
        </a:p>
      </dgm:t>
    </dgm:pt>
    <dgm:pt modelId="{34705BFE-73C2-4749-B7DA-2A3E4B682057}">
      <dgm:prSet custT="1"/>
      <dgm:spPr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s-CO" sz="1200" b="1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Coeficiente de Apalancamiento</a:t>
          </a:r>
          <a:endParaRPr lang="es-ES" sz="1200" b="1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23088-2DF7-430F-A8CD-2D19ED9AEAE5}" type="parTrans" cxnId="{9C02D10F-669A-4A49-A076-32A86899F668}">
      <dgm:prSet/>
      <dgm:spPr>
        <a:ln>
          <a:solidFill>
            <a:srgbClr val="D47D26"/>
          </a:solidFill>
        </a:ln>
      </dgm:spPr>
      <dgm:t>
        <a:bodyPr/>
        <a:lstStyle/>
        <a:p>
          <a:endParaRPr lang="es-ES" dirty="0"/>
        </a:p>
      </dgm:t>
    </dgm:pt>
    <dgm:pt modelId="{D7CC8033-DFD4-49AA-AD31-39111549847B}" type="sibTrans" cxnId="{9C02D10F-669A-4A49-A076-32A86899F668}">
      <dgm:prSet/>
      <dgm:spPr/>
      <dgm:t>
        <a:bodyPr/>
        <a:lstStyle/>
        <a:p>
          <a:endParaRPr lang="es-ES"/>
        </a:p>
      </dgm:t>
    </dgm:pt>
    <dgm:pt modelId="{D66B3B48-096B-4F34-BEED-C0A48825B047}">
      <dgm:prSet phldrT="[Texto]" custT="1"/>
      <dgm:spPr>
        <a:solidFill>
          <a:schemeClr val="bg1">
            <a:lumMod val="85000"/>
          </a:schemeClr>
        </a:solidFill>
      </dgm:spPr>
      <dgm:t>
        <a:bodyPr vert="vert"/>
        <a:lstStyle/>
        <a:p>
          <a:r>
            <a:rPr lang="es-CO" sz="1200" b="1" dirty="0" smtClean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rPr>
            <a:t>Pilar I </a:t>
          </a:r>
        </a:p>
        <a:p>
          <a:r>
            <a:rPr lang="es-CO" sz="1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Requerimiento Mínimo de Capital</a:t>
          </a:r>
          <a:endParaRPr lang="es-ES" sz="12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4246689-7808-4A89-8919-98DD3028B22F}" type="sibTrans" cxnId="{FBCE1AE6-FF93-4CC1-8079-260A562E1D81}">
      <dgm:prSet/>
      <dgm:spPr/>
      <dgm:t>
        <a:bodyPr/>
        <a:lstStyle/>
        <a:p>
          <a:endParaRPr lang="es-ES" sz="1600" b="1">
            <a:latin typeface="Arial" pitchFamily="34" charset="0"/>
            <a:cs typeface="Arial" pitchFamily="34" charset="0"/>
          </a:endParaRPr>
        </a:p>
      </dgm:t>
    </dgm:pt>
    <dgm:pt modelId="{D6EDAD96-8116-4E02-9D4B-57562A5B437F}" type="parTrans" cxnId="{FBCE1AE6-FF93-4CC1-8079-260A562E1D81}">
      <dgm:prSet/>
      <dgm:spPr/>
      <dgm:t>
        <a:bodyPr/>
        <a:lstStyle/>
        <a:p>
          <a:endParaRPr lang="es-ES" sz="1600" b="1">
            <a:latin typeface="Arial" pitchFamily="34" charset="0"/>
            <a:cs typeface="Arial" pitchFamily="34" charset="0"/>
          </a:endParaRPr>
        </a:p>
      </dgm:t>
    </dgm:pt>
    <dgm:pt modelId="{DFA259AA-584A-4F99-9F0D-45AAF8F752B4}">
      <dgm:prSet custT="1"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ctr"/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Contracíclico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0CF95-E844-4730-B6CF-A3585E4B07BE}" type="parTrans" cxnId="{94265F9B-D905-4762-B308-831BFADA8076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EBEC4912-AC81-47DF-AB99-A75350B48202}" type="sibTrans" cxnId="{94265F9B-D905-4762-B308-831BFADA8076}">
      <dgm:prSet/>
      <dgm:spPr/>
      <dgm:t>
        <a:bodyPr/>
        <a:lstStyle/>
        <a:p>
          <a:endParaRPr lang="es-ES"/>
        </a:p>
      </dgm:t>
    </dgm:pt>
    <dgm:pt modelId="{D6D53850-092D-45F7-B195-48F451699A58}" type="pres">
      <dgm:prSet presAssocID="{3A8440A4-F1BB-4CC1-A106-1A95F52EB2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A8EAF5-0AEC-4952-990D-AA38D18F33EE}" type="pres">
      <dgm:prSet presAssocID="{D66B3B48-096B-4F34-BEED-C0A48825B047}" presName="root1" presStyleCnt="0"/>
      <dgm:spPr/>
      <dgm:t>
        <a:bodyPr/>
        <a:lstStyle/>
        <a:p>
          <a:endParaRPr lang="es-ES"/>
        </a:p>
      </dgm:t>
    </dgm:pt>
    <dgm:pt modelId="{880BB628-0D31-4C46-84AF-242F07C4D798}" type="pres">
      <dgm:prSet presAssocID="{D66B3B48-096B-4F34-BEED-C0A48825B047}" presName="LevelOneTextNode" presStyleLbl="node0" presStyleIdx="0" presStyleCnt="1" custFlipVert="1" custScaleX="301981" custScaleY="33420" custLinFactNeighborX="-12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B3904D-E04A-4F20-B556-6E82C0BE8248}" type="pres">
      <dgm:prSet presAssocID="{D66B3B48-096B-4F34-BEED-C0A48825B047}" presName="level2hierChild" presStyleCnt="0"/>
      <dgm:spPr/>
      <dgm:t>
        <a:bodyPr/>
        <a:lstStyle/>
        <a:p>
          <a:endParaRPr lang="es-ES"/>
        </a:p>
      </dgm:t>
    </dgm:pt>
    <dgm:pt modelId="{D391CA22-37B1-4F9F-9EA8-CDEE104C928B}" type="pres">
      <dgm:prSet presAssocID="{3626A1E4-4B02-4986-918D-2EAF4A60F509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950DA39-A62E-4081-B5E3-E7185829938C}" type="pres">
      <dgm:prSet presAssocID="{3626A1E4-4B02-4986-918D-2EAF4A60F509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8CFC123-196B-4F2B-AEFE-A22962CE966F}" type="pres">
      <dgm:prSet presAssocID="{B9A1B054-DE2F-4CC5-9C70-8720252F5042}" presName="root2" presStyleCnt="0"/>
      <dgm:spPr/>
      <dgm:t>
        <a:bodyPr/>
        <a:lstStyle/>
        <a:p>
          <a:endParaRPr lang="es-ES"/>
        </a:p>
      </dgm:t>
    </dgm:pt>
    <dgm:pt modelId="{E0BFE6FC-96A1-484F-A308-EBBBAA7224D0}" type="pres">
      <dgm:prSet presAssocID="{B9A1B054-DE2F-4CC5-9C70-8720252F5042}" presName="LevelTwoTextNode" presStyleLbl="node2" presStyleIdx="0" presStyleCnt="2" custScaleX="52214" custScaleY="93122" custLinFactNeighborX="-10166" custLinFactNeighborY="26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BC8A6-31B3-4AEA-AD26-1B87D7975EB4}" type="pres">
      <dgm:prSet presAssocID="{B9A1B054-DE2F-4CC5-9C70-8720252F5042}" presName="level3hierChild" presStyleCnt="0"/>
      <dgm:spPr/>
      <dgm:t>
        <a:bodyPr/>
        <a:lstStyle/>
        <a:p>
          <a:endParaRPr lang="es-ES"/>
        </a:p>
      </dgm:t>
    </dgm:pt>
    <dgm:pt modelId="{250E834C-7629-4A88-8C2E-B9A7AE084171}" type="pres">
      <dgm:prSet presAssocID="{3A5E272B-6454-432F-9CB8-2FA7B911920B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ADC1212B-36C7-481B-BF4A-3B8409A97777}" type="pres">
      <dgm:prSet presAssocID="{3A5E272B-6454-432F-9CB8-2FA7B911920B}" presName="connTx" presStyleLbl="parChTrans1D3" presStyleIdx="0" presStyleCnt="5"/>
      <dgm:spPr/>
      <dgm:t>
        <a:bodyPr/>
        <a:lstStyle/>
        <a:p>
          <a:endParaRPr lang="es-ES"/>
        </a:p>
      </dgm:t>
    </dgm:pt>
    <dgm:pt modelId="{ECF6F1DF-262C-480A-9E9C-C9C07F9CF2FB}" type="pres">
      <dgm:prSet presAssocID="{04B2800D-8854-4C15-A280-E6F014348228}" presName="root2" presStyleCnt="0"/>
      <dgm:spPr/>
      <dgm:t>
        <a:bodyPr/>
        <a:lstStyle/>
        <a:p>
          <a:endParaRPr lang="es-ES"/>
        </a:p>
      </dgm:t>
    </dgm:pt>
    <dgm:pt modelId="{54851E3D-A9B7-4366-8A42-FE0716387956}" type="pres">
      <dgm:prSet presAssocID="{04B2800D-8854-4C15-A280-E6F014348228}" presName="LevelTwoTextNode" presStyleLbl="node3" presStyleIdx="0" presStyleCnt="5" custScaleY="73598" custLinFactY="16034" custLinFactNeighborX="-4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1DE89-C4FF-4B90-81C1-BFE7D19880B9}" type="pres">
      <dgm:prSet presAssocID="{04B2800D-8854-4C15-A280-E6F014348228}" presName="level3hierChild" presStyleCnt="0"/>
      <dgm:spPr/>
      <dgm:t>
        <a:bodyPr/>
        <a:lstStyle/>
        <a:p>
          <a:endParaRPr lang="es-ES"/>
        </a:p>
      </dgm:t>
    </dgm:pt>
    <dgm:pt modelId="{43D2E2EF-A576-46D6-B3C6-6FDC88C5D76C}" type="pres">
      <dgm:prSet presAssocID="{3C9BFE13-AC6F-43A1-8A37-2851C0EF6291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97BB94B2-6024-4CF5-805F-17F6892C1F65}" type="pres">
      <dgm:prSet presAssocID="{3C9BFE13-AC6F-43A1-8A37-2851C0EF6291}" presName="connTx" presStyleLbl="parChTrans1D4" presStyleIdx="0" presStyleCnt="5"/>
      <dgm:spPr/>
      <dgm:t>
        <a:bodyPr/>
        <a:lstStyle/>
        <a:p>
          <a:endParaRPr lang="es-ES"/>
        </a:p>
      </dgm:t>
    </dgm:pt>
    <dgm:pt modelId="{A554D628-FC7B-4294-AD2E-68C225950CE4}" type="pres">
      <dgm:prSet presAssocID="{469F9ED6-B23D-4EBB-91E7-7CE4D38952FB}" presName="root2" presStyleCnt="0"/>
      <dgm:spPr/>
      <dgm:t>
        <a:bodyPr/>
        <a:lstStyle/>
        <a:p>
          <a:endParaRPr lang="es-ES"/>
        </a:p>
      </dgm:t>
    </dgm:pt>
    <dgm:pt modelId="{FBC32A6E-564A-48CA-B973-1AF805996C6A}" type="pres">
      <dgm:prSet presAssocID="{469F9ED6-B23D-4EBB-91E7-7CE4D38952FB}" presName="LevelTwoTextNode" presStyleLbl="node4" presStyleIdx="0" presStyleCnt="5" custScaleX="100091" custScaleY="72357" custLinFactY="16248" custLinFactNeighborX="150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E19C70-7CB1-42D1-9157-C992FC30EFC0}" type="pres">
      <dgm:prSet presAssocID="{469F9ED6-B23D-4EBB-91E7-7CE4D38952FB}" presName="level3hierChild" presStyleCnt="0"/>
      <dgm:spPr/>
      <dgm:t>
        <a:bodyPr/>
        <a:lstStyle/>
        <a:p>
          <a:endParaRPr lang="es-ES"/>
        </a:p>
      </dgm:t>
    </dgm:pt>
    <dgm:pt modelId="{9D0500D4-9B1D-4E94-8B2E-F6FF43F42400}" type="pres">
      <dgm:prSet presAssocID="{CA50840C-655F-4AEA-B93E-D118052FC40E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3E864CE0-F844-4BA8-BBC2-4EEA315D0759}" type="pres">
      <dgm:prSet presAssocID="{CA50840C-655F-4AEA-B93E-D118052FC40E}" presName="connTx" presStyleLbl="parChTrans1D4" presStyleIdx="1" presStyleCnt="5"/>
      <dgm:spPr/>
      <dgm:t>
        <a:bodyPr/>
        <a:lstStyle/>
        <a:p>
          <a:endParaRPr lang="es-ES"/>
        </a:p>
      </dgm:t>
    </dgm:pt>
    <dgm:pt modelId="{F6D3A10D-058F-4989-9B81-88BB1B44C926}" type="pres">
      <dgm:prSet presAssocID="{1E4EE04F-F619-4DF4-B858-8BB957BD6E58}" presName="root2" presStyleCnt="0"/>
      <dgm:spPr/>
      <dgm:t>
        <a:bodyPr/>
        <a:lstStyle/>
        <a:p>
          <a:endParaRPr lang="es-ES"/>
        </a:p>
      </dgm:t>
    </dgm:pt>
    <dgm:pt modelId="{F1B8CC06-5C90-494A-8B33-FE7F641958AB}" type="pres">
      <dgm:prSet presAssocID="{1E4EE04F-F619-4DF4-B858-8BB957BD6E58}" presName="LevelTwoTextNode" presStyleLbl="node4" presStyleIdx="1" presStyleCnt="5" custScaleX="100091" custScaleY="72357" custLinFactY="2029" custLinFactNeighborX="20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F87AE-20DC-4535-AEE4-F9577D3DFB3A}" type="pres">
      <dgm:prSet presAssocID="{1E4EE04F-F619-4DF4-B858-8BB957BD6E58}" presName="level3hierChild" presStyleCnt="0"/>
      <dgm:spPr/>
      <dgm:t>
        <a:bodyPr/>
        <a:lstStyle/>
        <a:p>
          <a:endParaRPr lang="es-ES"/>
        </a:p>
      </dgm:t>
    </dgm:pt>
    <dgm:pt modelId="{47D55A9B-446B-4369-B1EB-95842DBCF1F9}" type="pres">
      <dgm:prSet presAssocID="{2968E862-7EC7-4807-8301-C4A63566AA13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C89A4117-7658-4A7A-8E85-DDFB2E62B1BC}" type="pres">
      <dgm:prSet presAssocID="{2968E862-7EC7-4807-8301-C4A63566AA13}" presName="connTx" presStyleLbl="parChTrans1D3" presStyleIdx="1" presStyleCnt="5"/>
      <dgm:spPr/>
      <dgm:t>
        <a:bodyPr/>
        <a:lstStyle/>
        <a:p>
          <a:endParaRPr lang="es-ES"/>
        </a:p>
      </dgm:t>
    </dgm:pt>
    <dgm:pt modelId="{1B4500BD-7A31-4ECE-980F-C457CBA11F88}" type="pres">
      <dgm:prSet presAssocID="{DD02AB09-6592-492F-85F8-D9872BE4B5BA}" presName="root2" presStyleCnt="0"/>
      <dgm:spPr/>
      <dgm:t>
        <a:bodyPr/>
        <a:lstStyle/>
        <a:p>
          <a:endParaRPr lang="es-ES"/>
        </a:p>
      </dgm:t>
    </dgm:pt>
    <dgm:pt modelId="{C81692EE-0F57-40CE-BD0E-031486359C59}" type="pres">
      <dgm:prSet presAssocID="{DD02AB09-6592-492F-85F8-D9872BE4B5BA}" presName="LevelTwoTextNode" presStyleLbl="node3" presStyleIdx="1" presStyleCnt="5" custScaleY="73598" custLinFactNeighborY="26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7DAEB6-FB1D-4908-8928-AB70A8644DC2}" type="pres">
      <dgm:prSet presAssocID="{DD02AB09-6592-492F-85F8-D9872BE4B5BA}" presName="level3hierChild" presStyleCnt="0"/>
      <dgm:spPr/>
      <dgm:t>
        <a:bodyPr/>
        <a:lstStyle/>
        <a:p>
          <a:endParaRPr lang="es-ES"/>
        </a:p>
      </dgm:t>
    </dgm:pt>
    <dgm:pt modelId="{990E1B6F-17A1-497C-82A2-413F04E20C2B}" type="pres">
      <dgm:prSet presAssocID="{4657DC00-06F1-4155-B227-C1718AAE8E2F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0E92825A-5455-49AA-A8E0-52E9511F1906}" type="pres">
      <dgm:prSet presAssocID="{4657DC00-06F1-4155-B227-C1718AAE8E2F}" presName="connTx" presStyleLbl="parChTrans1D4" presStyleIdx="2" presStyleCnt="5"/>
      <dgm:spPr/>
      <dgm:t>
        <a:bodyPr/>
        <a:lstStyle/>
        <a:p>
          <a:endParaRPr lang="es-ES"/>
        </a:p>
      </dgm:t>
    </dgm:pt>
    <dgm:pt modelId="{EB38F169-36CC-419D-A147-039302FABCF5}" type="pres">
      <dgm:prSet presAssocID="{90C7F562-224B-43EC-928B-2B9544CBD6D7}" presName="root2" presStyleCnt="0"/>
      <dgm:spPr/>
      <dgm:t>
        <a:bodyPr/>
        <a:lstStyle/>
        <a:p>
          <a:endParaRPr lang="es-ES"/>
        </a:p>
      </dgm:t>
    </dgm:pt>
    <dgm:pt modelId="{42AFB2E1-967E-43E8-B014-29221AFB6160}" type="pres">
      <dgm:prSet presAssocID="{90C7F562-224B-43EC-928B-2B9544CBD6D7}" presName="LevelTwoTextNode" presStyleLbl="node4" presStyleIdx="2" presStyleCnt="5" custScaleX="100091" custScaleY="72357" custLinFactNeighborX="206" custLinFactNeighborY="889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49BBFA-393F-4A85-A644-460ED06FF967}" type="pres">
      <dgm:prSet presAssocID="{90C7F562-224B-43EC-928B-2B9544CBD6D7}" presName="level3hierChild" presStyleCnt="0"/>
      <dgm:spPr/>
      <dgm:t>
        <a:bodyPr/>
        <a:lstStyle/>
        <a:p>
          <a:endParaRPr lang="es-ES"/>
        </a:p>
      </dgm:t>
    </dgm:pt>
    <dgm:pt modelId="{D5D68EB3-5AA1-4EC4-8EF9-A0C442FCAF00}" type="pres">
      <dgm:prSet presAssocID="{EACE855A-7E5D-43C2-9A01-0ABD90822A2C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EDB96A48-6C68-4A19-85D8-3E02AE0C2029}" type="pres">
      <dgm:prSet presAssocID="{EACE855A-7E5D-43C2-9A01-0ABD90822A2C}" presName="connTx" presStyleLbl="parChTrans1D4" presStyleIdx="3" presStyleCnt="5"/>
      <dgm:spPr/>
      <dgm:t>
        <a:bodyPr/>
        <a:lstStyle/>
        <a:p>
          <a:endParaRPr lang="es-ES"/>
        </a:p>
      </dgm:t>
    </dgm:pt>
    <dgm:pt modelId="{9EA01D26-F568-4B62-8D5E-57AB3DC75BE1}" type="pres">
      <dgm:prSet presAssocID="{5ED17CB1-71A9-4E44-A1DF-AAC388AEED6B}" presName="root2" presStyleCnt="0"/>
      <dgm:spPr/>
      <dgm:t>
        <a:bodyPr/>
        <a:lstStyle/>
        <a:p>
          <a:endParaRPr lang="es-ES"/>
        </a:p>
      </dgm:t>
    </dgm:pt>
    <dgm:pt modelId="{9D7DD70F-07B6-4117-BA8A-B172541D965C}" type="pres">
      <dgm:prSet presAssocID="{5ED17CB1-71A9-4E44-A1DF-AAC388AEED6B}" presName="LevelTwoTextNode" presStyleLbl="node4" presStyleIdx="3" presStyleCnt="5" custScaleX="100091" custScaleY="72357" custLinFactNeighborX="1470" custLinFactNeighborY="75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72F5C0-74C6-424B-B791-33678587B6AB}" type="pres">
      <dgm:prSet presAssocID="{5ED17CB1-71A9-4E44-A1DF-AAC388AEED6B}" presName="level3hierChild" presStyleCnt="0"/>
      <dgm:spPr/>
      <dgm:t>
        <a:bodyPr/>
        <a:lstStyle/>
        <a:p>
          <a:endParaRPr lang="es-ES"/>
        </a:p>
      </dgm:t>
    </dgm:pt>
    <dgm:pt modelId="{5FC6F017-C951-4230-A146-418721F3DF3C}" type="pres">
      <dgm:prSet presAssocID="{9200CF95-E844-4730-B6CF-A3585E4B07BE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3BB7DB8A-DD74-4D33-805A-FEBE5AB83522}" type="pres">
      <dgm:prSet presAssocID="{9200CF95-E844-4730-B6CF-A3585E4B07BE}" presName="connTx" presStyleLbl="parChTrans1D4" presStyleIdx="4" presStyleCnt="5"/>
      <dgm:spPr/>
      <dgm:t>
        <a:bodyPr/>
        <a:lstStyle/>
        <a:p>
          <a:endParaRPr lang="es-ES"/>
        </a:p>
      </dgm:t>
    </dgm:pt>
    <dgm:pt modelId="{9555F7E8-1990-43AF-9C5A-7C2F50798497}" type="pres">
      <dgm:prSet presAssocID="{DFA259AA-584A-4F99-9F0D-45AAF8F752B4}" presName="root2" presStyleCnt="0"/>
      <dgm:spPr/>
    </dgm:pt>
    <dgm:pt modelId="{F4742A70-EF41-4B36-9AC5-99679DCB18DE}" type="pres">
      <dgm:prSet presAssocID="{DFA259AA-584A-4F99-9F0D-45AAF8F752B4}" presName="LevelTwoTextNode" presStyleLbl="node4" presStyleIdx="4" presStyleCnt="5" custScaleX="100091" custScaleY="72357" custLinFactNeighborX="206" custLinFactNeighborY="61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DCAD2A-6A86-4DB6-8679-DC59E11DB46C}" type="pres">
      <dgm:prSet presAssocID="{DFA259AA-584A-4F99-9F0D-45AAF8F752B4}" presName="level3hierChild" presStyleCnt="0"/>
      <dgm:spPr/>
    </dgm:pt>
    <dgm:pt modelId="{6C3C0F42-BDD7-4668-BB88-E0FC49C1D624}" type="pres">
      <dgm:prSet presAssocID="{7E123088-2DF7-430F-A8CD-2D19ED9AEAE5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B5F043A2-74CB-46FE-B4E0-7EA5A56C3E8D}" type="pres">
      <dgm:prSet presAssocID="{7E123088-2DF7-430F-A8CD-2D19ED9AEAE5}" presName="connTx" presStyleLbl="parChTrans1D3" presStyleIdx="2" presStyleCnt="5"/>
      <dgm:spPr/>
      <dgm:t>
        <a:bodyPr/>
        <a:lstStyle/>
        <a:p>
          <a:endParaRPr lang="es-ES"/>
        </a:p>
      </dgm:t>
    </dgm:pt>
    <dgm:pt modelId="{2655D36F-599C-435E-B17D-6B4AE5665BAB}" type="pres">
      <dgm:prSet presAssocID="{34705BFE-73C2-4749-B7DA-2A3E4B682057}" presName="root2" presStyleCnt="0"/>
      <dgm:spPr/>
      <dgm:t>
        <a:bodyPr/>
        <a:lstStyle/>
        <a:p>
          <a:endParaRPr lang="es-ES"/>
        </a:p>
      </dgm:t>
    </dgm:pt>
    <dgm:pt modelId="{02F803C0-4094-491B-BFB2-CE8BD72ED02F}" type="pres">
      <dgm:prSet presAssocID="{34705BFE-73C2-4749-B7DA-2A3E4B682057}" presName="LevelTwoTextNode" presStyleLbl="node3" presStyleIdx="2" presStyleCnt="5" custScaleY="73553" custLinFactNeighborX="-90" custLinFactNeighborY="35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F0C69D-A9C6-492A-82BB-8B806941AA30}" type="pres">
      <dgm:prSet presAssocID="{34705BFE-73C2-4749-B7DA-2A3E4B682057}" presName="level3hierChild" presStyleCnt="0"/>
      <dgm:spPr/>
      <dgm:t>
        <a:bodyPr/>
        <a:lstStyle/>
        <a:p>
          <a:endParaRPr lang="es-ES"/>
        </a:p>
      </dgm:t>
    </dgm:pt>
    <dgm:pt modelId="{4630DF6D-3014-4217-9945-FB7143C8CDFB}" type="pres">
      <dgm:prSet presAssocID="{8609CA63-5B24-4C73-9762-35F7E09A3B0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66BBB7E3-2877-40F5-9F4E-038BA780B0B6}" type="pres">
      <dgm:prSet presAssocID="{8609CA63-5B24-4C73-9762-35F7E09A3B0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DAA741D-DCA7-4827-8EE1-85ADAD0F295C}" type="pres">
      <dgm:prSet presAssocID="{B869575D-7CB2-4E45-A77A-F0536817FDC8}" presName="root2" presStyleCnt="0"/>
      <dgm:spPr/>
      <dgm:t>
        <a:bodyPr/>
        <a:lstStyle/>
        <a:p>
          <a:endParaRPr lang="es-ES"/>
        </a:p>
      </dgm:t>
    </dgm:pt>
    <dgm:pt modelId="{6F209DA7-8FBE-41F4-8C87-F7FB7F293E35}" type="pres">
      <dgm:prSet presAssocID="{B869575D-7CB2-4E45-A77A-F0536817FDC8}" presName="LevelTwoTextNode" presStyleLbl="node2" presStyleIdx="1" presStyleCnt="2" custScaleX="52214" custScaleY="93122" custLinFactNeighborX="-10166" custLinFactNeighborY="3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E4FB40-52E3-421B-9564-8396248DB48E}" type="pres">
      <dgm:prSet presAssocID="{B869575D-7CB2-4E45-A77A-F0536817FDC8}" presName="level3hierChild" presStyleCnt="0"/>
      <dgm:spPr/>
      <dgm:t>
        <a:bodyPr/>
        <a:lstStyle/>
        <a:p>
          <a:endParaRPr lang="es-ES"/>
        </a:p>
      </dgm:t>
    </dgm:pt>
    <dgm:pt modelId="{9EC1FE79-596A-410A-B2B8-77B32F43F5AF}" type="pres">
      <dgm:prSet presAssocID="{87541A55-85BA-4143-B0AB-8E9769DFE8C0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A7F10AA9-F543-4844-A60E-FFC236E156B4}" type="pres">
      <dgm:prSet presAssocID="{87541A55-85BA-4143-B0AB-8E9769DFE8C0}" presName="connTx" presStyleLbl="parChTrans1D3" presStyleIdx="3" presStyleCnt="5"/>
      <dgm:spPr/>
      <dgm:t>
        <a:bodyPr/>
        <a:lstStyle/>
        <a:p>
          <a:endParaRPr lang="es-ES"/>
        </a:p>
      </dgm:t>
    </dgm:pt>
    <dgm:pt modelId="{3CB9EF62-33AE-40EB-B578-21111A7823BE}" type="pres">
      <dgm:prSet presAssocID="{02274F67-8E87-4F1C-A06D-2E152D480EF4}" presName="root2" presStyleCnt="0"/>
      <dgm:spPr/>
      <dgm:t>
        <a:bodyPr/>
        <a:lstStyle/>
        <a:p>
          <a:endParaRPr lang="es-ES"/>
        </a:p>
      </dgm:t>
    </dgm:pt>
    <dgm:pt modelId="{EF8D8346-C1AA-44C6-886D-1957B376191D}" type="pres">
      <dgm:prSet presAssocID="{02274F67-8E87-4F1C-A06D-2E152D480EF4}" presName="LevelTwoTextNode" presStyleLbl="node3" presStyleIdx="3" presStyleCnt="5" custScaleY="73677" custLinFactNeighborX="-293" custLinFactNeighborY="4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0F9181-07A2-41F5-8134-C628E5EB47D7}" type="pres">
      <dgm:prSet presAssocID="{02274F67-8E87-4F1C-A06D-2E152D480EF4}" presName="level3hierChild" presStyleCnt="0"/>
      <dgm:spPr/>
      <dgm:t>
        <a:bodyPr/>
        <a:lstStyle/>
        <a:p>
          <a:endParaRPr lang="es-ES"/>
        </a:p>
      </dgm:t>
    </dgm:pt>
    <dgm:pt modelId="{BF0D8B3F-9983-47BE-B08F-3C1ADC28D928}" type="pres">
      <dgm:prSet presAssocID="{8FBBF985-4B63-4AC6-9E3A-81FE12B53F21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A2FE09ED-F529-4A7B-B7E9-7896DA794ED2}" type="pres">
      <dgm:prSet presAssocID="{8FBBF985-4B63-4AC6-9E3A-81FE12B53F21}" presName="connTx" presStyleLbl="parChTrans1D3" presStyleIdx="4" presStyleCnt="5"/>
      <dgm:spPr/>
      <dgm:t>
        <a:bodyPr/>
        <a:lstStyle/>
        <a:p>
          <a:endParaRPr lang="es-ES"/>
        </a:p>
      </dgm:t>
    </dgm:pt>
    <dgm:pt modelId="{EB86CA59-3438-42E8-927E-75FB56D4D8BF}" type="pres">
      <dgm:prSet presAssocID="{0EED0270-E3A6-4087-902A-1D0A83A9AD79}" presName="root2" presStyleCnt="0"/>
      <dgm:spPr/>
      <dgm:t>
        <a:bodyPr/>
        <a:lstStyle/>
        <a:p>
          <a:endParaRPr lang="es-ES"/>
        </a:p>
      </dgm:t>
    </dgm:pt>
    <dgm:pt modelId="{0FEAA4DC-1219-45C1-B11E-60AA082C54C9}" type="pres">
      <dgm:prSet presAssocID="{0EED0270-E3A6-4087-902A-1D0A83A9AD79}" presName="LevelTwoTextNode" presStyleLbl="node3" presStyleIdx="4" presStyleCnt="5" custScaleY="73677" custLinFactNeighborX="-330" custLinFactNeighborY="397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923C42-8B20-4D86-A421-5B5FAE7F6A43}" type="pres">
      <dgm:prSet presAssocID="{0EED0270-E3A6-4087-902A-1D0A83A9AD79}" presName="level3hierChild" presStyleCnt="0"/>
      <dgm:spPr/>
      <dgm:t>
        <a:bodyPr/>
        <a:lstStyle/>
        <a:p>
          <a:endParaRPr lang="es-ES"/>
        </a:p>
      </dgm:t>
    </dgm:pt>
  </dgm:ptLst>
  <dgm:cxnLst>
    <dgm:cxn modelId="{2A99FD68-D25F-441D-A7B6-661D9F33B517}" type="presOf" srcId="{8609CA63-5B24-4C73-9762-35F7E09A3B0F}" destId="{66BBB7E3-2877-40F5-9F4E-038BA780B0B6}" srcOrd="1" destOrd="0" presId="urn:microsoft.com/office/officeart/2008/layout/HorizontalMultiLevelHierarchy"/>
    <dgm:cxn modelId="{670903B0-0542-4604-A059-894D0854895F}" type="presOf" srcId="{1E4EE04F-F619-4DF4-B858-8BB957BD6E58}" destId="{F1B8CC06-5C90-494A-8B33-FE7F641958AB}" srcOrd="0" destOrd="0" presId="urn:microsoft.com/office/officeart/2008/layout/HorizontalMultiLevelHierarchy"/>
    <dgm:cxn modelId="{CDD2A0C6-A992-4B65-9F7E-0F6114239D89}" srcId="{04B2800D-8854-4C15-A280-E6F014348228}" destId="{469F9ED6-B23D-4EBB-91E7-7CE4D38952FB}" srcOrd="0" destOrd="0" parTransId="{3C9BFE13-AC6F-43A1-8A37-2851C0EF6291}" sibTransId="{66A08B0E-E3CD-45D0-97E3-3E18F293D27C}"/>
    <dgm:cxn modelId="{55E69C9D-B168-4052-8DE4-9A73C98E42F8}" type="presOf" srcId="{CA50840C-655F-4AEA-B93E-D118052FC40E}" destId="{9D0500D4-9B1D-4E94-8B2E-F6FF43F42400}" srcOrd="0" destOrd="0" presId="urn:microsoft.com/office/officeart/2008/layout/HorizontalMultiLevelHierarchy"/>
    <dgm:cxn modelId="{C36CBA78-B3A9-4414-9B68-B5E085B0B912}" srcId="{D66B3B48-096B-4F34-BEED-C0A48825B047}" destId="{B9A1B054-DE2F-4CC5-9C70-8720252F5042}" srcOrd="0" destOrd="0" parTransId="{3626A1E4-4B02-4986-918D-2EAF4A60F509}" sibTransId="{F10BD53A-D070-4491-8B2A-77731B437D69}"/>
    <dgm:cxn modelId="{6FB8CF3D-E2C2-4D51-A5FA-4AA5CCB784A9}" type="presOf" srcId="{469F9ED6-B23D-4EBB-91E7-7CE4D38952FB}" destId="{FBC32A6E-564A-48CA-B973-1AF805996C6A}" srcOrd="0" destOrd="0" presId="urn:microsoft.com/office/officeart/2008/layout/HorizontalMultiLevelHierarchy"/>
    <dgm:cxn modelId="{6295B03E-5386-4CE8-9F77-EBABE7D341A8}" type="presOf" srcId="{9200CF95-E844-4730-B6CF-A3585E4B07BE}" destId="{3BB7DB8A-DD74-4D33-805A-FEBE5AB83522}" srcOrd="1" destOrd="0" presId="urn:microsoft.com/office/officeart/2008/layout/HorizontalMultiLevelHierarchy"/>
    <dgm:cxn modelId="{C52BFA96-BC3D-4415-802F-F5AA01E28099}" type="presOf" srcId="{3A8440A4-F1BB-4CC1-A106-1A95F52EB2F0}" destId="{D6D53850-092D-45F7-B195-48F451699A58}" srcOrd="0" destOrd="0" presId="urn:microsoft.com/office/officeart/2008/layout/HorizontalMultiLevelHierarchy"/>
    <dgm:cxn modelId="{806C7370-7608-4385-A8B5-8DDA9159D127}" type="presOf" srcId="{EACE855A-7E5D-43C2-9A01-0ABD90822A2C}" destId="{D5D68EB3-5AA1-4EC4-8EF9-A0C442FCAF00}" srcOrd="0" destOrd="0" presId="urn:microsoft.com/office/officeart/2008/layout/HorizontalMultiLevelHierarchy"/>
    <dgm:cxn modelId="{011C2430-CABC-421C-A3A6-C473108EF0A5}" type="presOf" srcId="{B9A1B054-DE2F-4CC5-9C70-8720252F5042}" destId="{E0BFE6FC-96A1-484F-A308-EBBBAA7224D0}" srcOrd="0" destOrd="0" presId="urn:microsoft.com/office/officeart/2008/layout/HorizontalMultiLevelHierarchy"/>
    <dgm:cxn modelId="{ECF02D40-FB6E-470E-9A63-A4ACB08B6C81}" type="presOf" srcId="{02274F67-8E87-4F1C-A06D-2E152D480EF4}" destId="{EF8D8346-C1AA-44C6-886D-1957B376191D}" srcOrd="0" destOrd="0" presId="urn:microsoft.com/office/officeart/2008/layout/HorizontalMultiLevelHierarchy"/>
    <dgm:cxn modelId="{250B7D26-EBCE-4AC9-86BC-252E2E533E4B}" type="presOf" srcId="{34705BFE-73C2-4749-B7DA-2A3E4B682057}" destId="{02F803C0-4094-491B-BFB2-CE8BD72ED02F}" srcOrd="0" destOrd="0" presId="urn:microsoft.com/office/officeart/2008/layout/HorizontalMultiLevelHierarchy"/>
    <dgm:cxn modelId="{3E211933-9DB6-4DFB-A8D5-B488CB82B45D}" type="presOf" srcId="{7E123088-2DF7-430F-A8CD-2D19ED9AEAE5}" destId="{6C3C0F42-BDD7-4668-BB88-E0FC49C1D624}" srcOrd="0" destOrd="0" presId="urn:microsoft.com/office/officeart/2008/layout/HorizontalMultiLevelHierarchy"/>
    <dgm:cxn modelId="{935617CB-5B2B-4385-BB4A-53B73EDA1638}" srcId="{DD02AB09-6592-492F-85F8-D9872BE4B5BA}" destId="{5ED17CB1-71A9-4E44-A1DF-AAC388AEED6B}" srcOrd="1" destOrd="0" parTransId="{EACE855A-7E5D-43C2-9A01-0ABD90822A2C}" sibTransId="{D130EEFB-33F7-4917-AC59-320ECEBC69A0}"/>
    <dgm:cxn modelId="{B0D2DF0B-0C2B-4834-AF15-CA55CE304BEF}" type="presOf" srcId="{4657DC00-06F1-4155-B227-C1718AAE8E2F}" destId="{0E92825A-5455-49AA-A8E0-52E9511F1906}" srcOrd="1" destOrd="0" presId="urn:microsoft.com/office/officeart/2008/layout/HorizontalMultiLevelHierarchy"/>
    <dgm:cxn modelId="{30815C10-1943-4D4D-8110-8374B30F93DB}" type="presOf" srcId="{0EED0270-E3A6-4087-902A-1D0A83A9AD79}" destId="{0FEAA4DC-1219-45C1-B11E-60AA082C54C9}" srcOrd="0" destOrd="0" presId="urn:microsoft.com/office/officeart/2008/layout/HorizontalMultiLevelHierarchy"/>
    <dgm:cxn modelId="{3C2F264D-C212-477D-A084-C4B16132FEA3}" srcId="{04B2800D-8854-4C15-A280-E6F014348228}" destId="{1E4EE04F-F619-4DF4-B858-8BB957BD6E58}" srcOrd="1" destOrd="0" parTransId="{CA50840C-655F-4AEA-B93E-D118052FC40E}" sibTransId="{012F24F6-340E-4505-B592-C78CB168365D}"/>
    <dgm:cxn modelId="{85B69911-E975-4BA8-8F1C-D65405109096}" type="presOf" srcId="{D66B3B48-096B-4F34-BEED-C0A48825B047}" destId="{880BB628-0D31-4C46-84AF-242F07C4D798}" srcOrd="0" destOrd="0" presId="urn:microsoft.com/office/officeart/2008/layout/HorizontalMultiLevelHierarchy"/>
    <dgm:cxn modelId="{DC2575C0-3790-4745-8E75-C8099D124F2B}" type="presOf" srcId="{04B2800D-8854-4C15-A280-E6F014348228}" destId="{54851E3D-A9B7-4366-8A42-FE0716387956}" srcOrd="0" destOrd="0" presId="urn:microsoft.com/office/officeart/2008/layout/HorizontalMultiLevelHierarchy"/>
    <dgm:cxn modelId="{C5352322-0966-4CE5-97F9-892E39A46FD6}" type="presOf" srcId="{90C7F562-224B-43EC-928B-2B9544CBD6D7}" destId="{42AFB2E1-967E-43E8-B014-29221AFB6160}" srcOrd="0" destOrd="0" presId="urn:microsoft.com/office/officeart/2008/layout/HorizontalMultiLevelHierarchy"/>
    <dgm:cxn modelId="{6623E382-F079-4BAB-AFC2-CBD8372E4275}" srcId="{B869575D-7CB2-4E45-A77A-F0536817FDC8}" destId="{02274F67-8E87-4F1C-A06D-2E152D480EF4}" srcOrd="0" destOrd="0" parTransId="{87541A55-85BA-4143-B0AB-8E9769DFE8C0}" sibTransId="{A774D158-A95A-478F-9D95-5B39B7392CFE}"/>
    <dgm:cxn modelId="{B89A02AC-4C18-4F56-A62A-071B24AC3B73}" srcId="{B9A1B054-DE2F-4CC5-9C70-8720252F5042}" destId="{04B2800D-8854-4C15-A280-E6F014348228}" srcOrd="0" destOrd="0" parTransId="{3A5E272B-6454-432F-9CB8-2FA7B911920B}" sibTransId="{ED0446C9-83FC-468A-8CD9-4403063050E5}"/>
    <dgm:cxn modelId="{959569D9-52CC-4E3A-87AD-DC31A8A656B4}" type="presOf" srcId="{8FBBF985-4B63-4AC6-9E3A-81FE12B53F21}" destId="{A2FE09ED-F529-4A7B-B7E9-7896DA794ED2}" srcOrd="1" destOrd="0" presId="urn:microsoft.com/office/officeart/2008/layout/HorizontalMultiLevelHierarchy"/>
    <dgm:cxn modelId="{32CD27E5-A896-44AF-8531-23484B0EFC1B}" type="presOf" srcId="{EACE855A-7E5D-43C2-9A01-0ABD90822A2C}" destId="{EDB96A48-6C68-4A19-85D8-3E02AE0C2029}" srcOrd="1" destOrd="0" presId="urn:microsoft.com/office/officeart/2008/layout/HorizontalMultiLevelHierarchy"/>
    <dgm:cxn modelId="{3CB0D1BA-30E7-4319-AE13-F9388092E182}" type="presOf" srcId="{3C9BFE13-AC6F-43A1-8A37-2851C0EF6291}" destId="{97BB94B2-6024-4CF5-805F-17F6892C1F65}" srcOrd="1" destOrd="0" presId="urn:microsoft.com/office/officeart/2008/layout/HorizontalMultiLevelHierarchy"/>
    <dgm:cxn modelId="{9C02D10F-669A-4A49-A076-32A86899F668}" srcId="{B9A1B054-DE2F-4CC5-9C70-8720252F5042}" destId="{34705BFE-73C2-4749-B7DA-2A3E4B682057}" srcOrd="2" destOrd="0" parTransId="{7E123088-2DF7-430F-A8CD-2D19ED9AEAE5}" sibTransId="{D7CC8033-DFD4-49AA-AD31-39111549847B}"/>
    <dgm:cxn modelId="{48DD11F2-BC23-4B2D-A43F-88C8625C1F7E}" type="presOf" srcId="{DFA259AA-584A-4F99-9F0D-45AAF8F752B4}" destId="{F4742A70-EF41-4B36-9AC5-99679DCB18DE}" srcOrd="0" destOrd="0" presId="urn:microsoft.com/office/officeart/2008/layout/HorizontalMultiLevelHierarchy"/>
    <dgm:cxn modelId="{1FC1EADA-D23B-4B85-A5BF-3773880FAB4F}" type="presOf" srcId="{4657DC00-06F1-4155-B227-C1718AAE8E2F}" destId="{990E1B6F-17A1-497C-82A2-413F04E20C2B}" srcOrd="0" destOrd="0" presId="urn:microsoft.com/office/officeart/2008/layout/HorizontalMultiLevelHierarchy"/>
    <dgm:cxn modelId="{8B688C29-31EE-4D5C-8001-2E99EA7AFCC2}" srcId="{B869575D-7CB2-4E45-A77A-F0536817FDC8}" destId="{0EED0270-E3A6-4087-902A-1D0A83A9AD79}" srcOrd="1" destOrd="0" parTransId="{8FBBF985-4B63-4AC6-9E3A-81FE12B53F21}" sibTransId="{132BC2C2-9881-48F9-9A17-25053EB65D78}"/>
    <dgm:cxn modelId="{2F6FEDE3-272F-42F7-9D7E-03FD43BDB230}" type="presOf" srcId="{2968E862-7EC7-4807-8301-C4A63566AA13}" destId="{47D55A9B-446B-4369-B1EB-95842DBCF1F9}" srcOrd="0" destOrd="0" presId="urn:microsoft.com/office/officeart/2008/layout/HorizontalMultiLevelHierarchy"/>
    <dgm:cxn modelId="{66D77F01-B059-4B08-B8A2-05C49BF381BA}" type="presOf" srcId="{9200CF95-E844-4730-B6CF-A3585E4B07BE}" destId="{5FC6F017-C951-4230-A146-418721F3DF3C}" srcOrd="0" destOrd="0" presId="urn:microsoft.com/office/officeart/2008/layout/HorizontalMultiLevelHierarchy"/>
    <dgm:cxn modelId="{00459AFA-FF90-4B05-B9A8-DAADB67AA50B}" type="presOf" srcId="{7E123088-2DF7-430F-A8CD-2D19ED9AEAE5}" destId="{B5F043A2-74CB-46FE-B4E0-7EA5A56C3E8D}" srcOrd="1" destOrd="0" presId="urn:microsoft.com/office/officeart/2008/layout/HorizontalMultiLevelHierarchy"/>
    <dgm:cxn modelId="{FDF6931D-B6DC-4F46-A947-902EE27C32C0}" type="presOf" srcId="{87541A55-85BA-4143-B0AB-8E9769DFE8C0}" destId="{9EC1FE79-596A-410A-B2B8-77B32F43F5AF}" srcOrd="0" destOrd="0" presId="urn:microsoft.com/office/officeart/2008/layout/HorizontalMultiLevelHierarchy"/>
    <dgm:cxn modelId="{840D08BC-F6E3-4754-AC81-FC770A98826E}" type="presOf" srcId="{2968E862-7EC7-4807-8301-C4A63566AA13}" destId="{C89A4117-7658-4A7A-8E85-DDFB2E62B1BC}" srcOrd="1" destOrd="0" presId="urn:microsoft.com/office/officeart/2008/layout/HorizontalMultiLevelHierarchy"/>
    <dgm:cxn modelId="{D49F3CBA-48DE-42E8-A61D-1FB99E58B068}" srcId="{B9A1B054-DE2F-4CC5-9C70-8720252F5042}" destId="{DD02AB09-6592-492F-85F8-D9872BE4B5BA}" srcOrd="1" destOrd="0" parTransId="{2968E862-7EC7-4807-8301-C4A63566AA13}" sibTransId="{DB0322E2-F713-4A29-A02C-CFB4B6CA3DAB}"/>
    <dgm:cxn modelId="{AAB92EBF-7834-4303-AE55-D31D5660096C}" type="presOf" srcId="{DD02AB09-6592-492F-85F8-D9872BE4B5BA}" destId="{C81692EE-0F57-40CE-BD0E-031486359C59}" srcOrd="0" destOrd="0" presId="urn:microsoft.com/office/officeart/2008/layout/HorizontalMultiLevelHierarchy"/>
    <dgm:cxn modelId="{C9E38F40-88EA-4A27-B4D6-A2B25624911F}" srcId="{DD02AB09-6592-492F-85F8-D9872BE4B5BA}" destId="{90C7F562-224B-43EC-928B-2B9544CBD6D7}" srcOrd="0" destOrd="0" parTransId="{4657DC00-06F1-4155-B227-C1718AAE8E2F}" sibTransId="{D95E0F9F-1E43-449C-9B39-9F968D27A78A}"/>
    <dgm:cxn modelId="{BC249775-072D-4667-83BB-D4B93AA7E570}" srcId="{D66B3B48-096B-4F34-BEED-C0A48825B047}" destId="{B869575D-7CB2-4E45-A77A-F0536817FDC8}" srcOrd="1" destOrd="0" parTransId="{8609CA63-5B24-4C73-9762-35F7E09A3B0F}" sibTransId="{C6A91B88-046B-4DAC-8863-734CCA20E337}"/>
    <dgm:cxn modelId="{6A7E8B96-D49F-47FC-B827-A24CCAA535B2}" type="presOf" srcId="{3626A1E4-4B02-4986-918D-2EAF4A60F509}" destId="{D391CA22-37B1-4F9F-9EA8-CDEE104C928B}" srcOrd="0" destOrd="0" presId="urn:microsoft.com/office/officeart/2008/layout/HorizontalMultiLevelHierarchy"/>
    <dgm:cxn modelId="{4C7D639F-61F4-4DC4-A44A-2734DB2529EF}" type="presOf" srcId="{3626A1E4-4B02-4986-918D-2EAF4A60F509}" destId="{6950DA39-A62E-4081-B5E3-E7185829938C}" srcOrd="1" destOrd="0" presId="urn:microsoft.com/office/officeart/2008/layout/HorizontalMultiLevelHierarchy"/>
    <dgm:cxn modelId="{500252ED-24F2-4274-9C9F-09D8E459527C}" type="presOf" srcId="{8FBBF985-4B63-4AC6-9E3A-81FE12B53F21}" destId="{BF0D8B3F-9983-47BE-B08F-3C1ADC28D928}" srcOrd="0" destOrd="0" presId="urn:microsoft.com/office/officeart/2008/layout/HorizontalMultiLevelHierarchy"/>
    <dgm:cxn modelId="{7BF438B4-DBDE-41D3-AAFB-22B2A20A8ADA}" type="presOf" srcId="{B869575D-7CB2-4E45-A77A-F0536817FDC8}" destId="{6F209DA7-8FBE-41F4-8C87-F7FB7F293E35}" srcOrd="0" destOrd="0" presId="urn:microsoft.com/office/officeart/2008/layout/HorizontalMultiLevelHierarchy"/>
    <dgm:cxn modelId="{1B7846EF-AA8A-4728-9C0B-0C7402ACC2BB}" type="presOf" srcId="{3C9BFE13-AC6F-43A1-8A37-2851C0EF6291}" destId="{43D2E2EF-A576-46D6-B3C6-6FDC88C5D76C}" srcOrd="0" destOrd="0" presId="urn:microsoft.com/office/officeart/2008/layout/HorizontalMultiLevelHierarchy"/>
    <dgm:cxn modelId="{8141F793-9D32-48D1-958F-5350926C26F1}" type="presOf" srcId="{3A5E272B-6454-432F-9CB8-2FA7B911920B}" destId="{250E834C-7629-4A88-8C2E-B9A7AE084171}" srcOrd="0" destOrd="0" presId="urn:microsoft.com/office/officeart/2008/layout/HorizontalMultiLevelHierarchy"/>
    <dgm:cxn modelId="{E0943558-4348-4215-8122-68CBD6F03E36}" type="presOf" srcId="{CA50840C-655F-4AEA-B93E-D118052FC40E}" destId="{3E864CE0-F844-4BA8-BBC2-4EEA315D0759}" srcOrd="1" destOrd="0" presId="urn:microsoft.com/office/officeart/2008/layout/HorizontalMultiLevelHierarchy"/>
    <dgm:cxn modelId="{94265F9B-D905-4762-B308-831BFADA8076}" srcId="{DD02AB09-6592-492F-85F8-D9872BE4B5BA}" destId="{DFA259AA-584A-4F99-9F0D-45AAF8F752B4}" srcOrd="2" destOrd="0" parTransId="{9200CF95-E844-4730-B6CF-A3585E4B07BE}" sibTransId="{EBEC4912-AC81-47DF-AB99-A75350B48202}"/>
    <dgm:cxn modelId="{E85007DF-3917-408E-8529-ECBE31C3F7FB}" type="presOf" srcId="{8609CA63-5B24-4C73-9762-35F7E09A3B0F}" destId="{4630DF6D-3014-4217-9945-FB7143C8CDFB}" srcOrd="0" destOrd="0" presId="urn:microsoft.com/office/officeart/2008/layout/HorizontalMultiLevelHierarchy"/>
    <dgm:cxn modelId="{0D2E44BF-C9A1-43D1-AF3E-B2356C1EE66E}" type="presOf" srcId="{5ED17CB1-71A9-4E44-A1DF-AAC388AEED6B}" destId="{9D7DD70F-07B6-4117-BA8A-B172541D965C}" srcOrd="0" destOrd="0" presId="urn:microsoft.com/office/officeart/2008/layout/HorizontalMultiLevelHierarchy"/>
    <dgm:cxn modelId="{FBCE1AE6-FF93-4CC1-8079-260A562E1D81}" srcId="{3A8440A4-F1BB-4CC1-A106-1A95F52EB2F0}" destId="{D66B3B48-096B-4F34-BEED-C0A48825B047}" srcOrd="0" destOrd="0" parTransId="{D6EDAD96-8116-4E02-9D4B-57562A5B437F}" sibTransId="{F4246689-7808-4A89-8919-98DD3028B22F}"/>
    <dgm:cxn modelId="{4F788319-C3BA-471E-BCA6-737858097C88}" type="presOf" srcId="{87541A55-85BA-4143-B0AB-8E9769DFE8C0}" destId="{A7F10AA9-F543-4844-A60E-FFC236E156B4}" srcOrd="1" destOrd="0" presId="urn:microsoft.com/office/officeart/2008/layout/HorizontalMultiLevelHierarchy"/>
    <dgm:cxn modelId="{DFD1F8DB-5319-420A-9B7D-8D74FBBC7324}" type="presOf" srcId="{3A5E272B-6454-432F-9CB8-2FA7B911920B}" destId="{ADC1212B-36C7-481B-BF4A-3B8409A97777}" srcOrd="1" destOrd="0" presId="urn:microsoft.com/office/officeart/2008/layout/HorizontalMultiLevelHierarchy"/>
    <dgm:cxn modelId="{0052BC8A-C37E-49D4-B8E7-E3D7A81CE4C9}" type="presParOf" srcId="{D6D53850-092D-45F7-B195-48F451699A58}" destId="{28A8EAF5-0AEC-4952-990D-AA38D18F33EE}" srcOrd="0" destOrd="0" presId="urn:microsoft.com/office/officeart/2008/layout/HorizontalMultiLevelHierarchy"/>
    <dgm:cxn modelId="{09CF6077-C405-4089-AF4E-6023E9F434E2}" type="presParOf" srcId="{28A8EAF5-0AEC-4952-990D-AA38D18F33EE}" destId="{880BB628-0D31-4C46-84AF-242F07C4D798}" srcOrd="0" destOrd="0" presId="urn:microsoft.com/office/officeart/2008/layout/HorizontalMultiLevelHierarchy"/>
    <dgm:cxn modelId="{2D96E4A3-BAA0-4931-8034-EE880DFF2A75}" type="presParOf" srcId="{28A8EAF5-0AEC-4952-990D-AA38D18F33EE}" destId="{26B3904D-E04A-4F20-B556-6E82C0BE8248}" srcOrd="1" destOrd="0" presId="urn:microsoft.com/office/officeart/2008/layout/HorizontalMultiLevelHierarchy"/>
    <dgm:cxn modelId="{98306038-71E6-49EB-9A4B-607A7C913944}" type="presParOf" srcId="{26B3904D-E04A-4F20-B556-6E82C0BE8248}" destId="{D391CA22-37B1-4F9F-9EA8-CDEE104C928B}" srcOrd="0" destOrd="0" presId="urn:microsoft.com/office/officeart/2008/layout/HorizontalMultiLevelHierarchy"/>
    <dgm:cxn modelId="{BBBB5A22-99F0-4B64-9057-DDAE07E2B68E}" type="presParOf" srcId="{D391CA22-37B1-4F9F-9EA8-CDEE104C928B}" destId="{6950DA39-A62E-4081-B5E3-E7185829938C}" srcOrd="0" destOrd="0" presId="urn:microsoft.com/office/officeart/2008/layout/HorizontalMultiLevelHierarchy"/>
    <dgm:cxn modelId="{60FD53FC-7C70-4BCA-8446-EA70D8F24674}" type="presParOf" srcId="{26B3904D-E04A-4F20-B556-6E82C0BE8248}" destId="{B8CFC123-196B-4F2B-AEFE-A22962CE966F}" srcOrd="1" destOrd="0" presId="urn:microsoft.com/office/officeart/2008/layout/HorizontalMultiLevelHierarchy"/>
    <dgm:cxn modelId="{84C58914-A68B-407C-B5E9-CB9CAE3C166E}" type="presParOf" srcId="{B8CFC123-196B-4F2B-AEFE-A22962CE966F}" destId="{E0BFE6FC-96A1-484F-A308-EBBBAA7224D0}" srcOrd="0" destOrd="0" presId="urn:microsoft.com/office/officeart/2008/layout/HorizontalMultiLevelHierarchy"/>
    <dgm:cxn modelId="{2E34D547-72D4-4892-B5BB-5148999991C3}" type="presParOf" srcId="{B8CFC123-196B-4F2B-AEFE-A22962CE966F}" destId="{B8DBC8A6-31B3-4AEA-AD26-1B87D7975EB4}" srcOrd="1" destOrd="0" presId="urn:microsoft.com/office/officeart/2008/layout/HorizontalMultiLevelHierarchy"/>
    <dgm:cxn modelId="{A4795EF7-0B86-410B-9571-5CCC53C47D48}" type="presParOf" srcId="{B8DBC8A6-31B3-4AEA-AD26-1B87D7975EB4}" destId="{250E834C-7629-4A88-8C2E-B9A7AE084171}" srcOrd="0" destOrd="0" presId="urn:microsoft.com/office/officeart/2008/layout/HorizontalMultiLevelHierarchy"/>
    <dgm:cxn modelId="{01A168DA-6DE9-4E0E-9589-6C02879D96A5}" type="presParOf" srcId="{250E834C-7629-4A88-8C2E-B9A7AE084171}" destId="{ADC1212B-36C7-481B-BF4A-3B8409A97777}" srcOrd="0" destOrd="0" presId="urn:microsoft.com/office/officeart/2008/layout/HorizontalMultiLevelHierarchy"/>
    <dgm:cxn modelId="{54D84385-F424-45BA-B94F-6953837A4FB8}" type="presParOf" srcId="{B8DBC8A6-31B3-4AEA-AD26-1B87D7975EB4}" destId="{ECF6F1DF-262C-480A-9E9C-C9C07F9CF2FB}" srcOrd="1" destOrd="0" presId="urn:microsoft.com/office/officeart/2008/layout/HorizontalMultiLevelHierarchy"/>
    <dgm:cxn modelId="{ABF7BA7E-92F7-445B-9EF4-D2B8B64A5BCB}" type="presParOf" srcId="{ECF6F1DF-262C-480A-9E9C-C9C07F9CF2FB}" destId="{54851E3D-A9B7-4366-8A42-FE0716387956}" srcOrd="0" destOrd="0" presId="urn:microsoft.com/office/officeart/2008/layout/HorizontalMultiLevelHierarchy"/>
    <dgm:cxn modelId="{BB19F6B2-BFC0-488D-966E-745374ACFF6B}" type="presParOf" srcId="{ECF6F1DF-262C-480A-9E9C-C9C07F9CF2FB}" destId="{1B61DE89-C4FF-4B90-81C1-BFE7D19880B9}" srcOrd="1" destOrd="0" presId="urn:microsoft.com/office/officeart/2008/layout/HorizontalMultiLevelHierarchy"/>
    <dgm:cxn modelId="{C306F0FD-AFFE-43BB-969A-E03125933306}" type="presParOf" srcId="{1B61DE89-C4FF-4B90-81C1-BFE7D19880B9}" destId="{43D2E2EF-A576-46D6-B3C6-6FDC88C5D76C}" srcOrd="0" destOrd="0" presId="urn:microsoft.com/office/officeart/2008/layout/HorizontalMultiLevelHierarchy"/>
    <dgm:cxn modelId="{6FAE70FA-54E3-4825-AB96-AA16C6DD17D4}" type="presParOf" srcId="{43D2E2EF-A576-46D6-B3C6-6FDC88C5D76C}" destId="{97BB94B2-6024-4CF5-805F-17F6892C1F65}" srcOrd="0" destOrd="0" presId="urn:microsoft.com/office/officeart/2008/layout/HorizontalMultiLevelHierarchy"/>
    <dgm:cxn modelId="{15255B9F-275E-4839-A213-A358105437D9}" type="presParOf" srcId="{1B61DE89-C4FF-4B90-81C1-BFE7D19880B9}" destId="{A554D628-FC7B-4294-AD2E-68C225950CE4}" srcOrd="1" destOrd="0" presId="urn:microsoft.com/office/officeart/2008/layout/HorizontalMultiLevelHierarchy"/>
    <dgm:cxn modelId="{764F59C8-45CB-4066-9CA9-24039979F262}" type="presParOf" srcId="{A554D628-FC7B-4294-AD2E-68C225950CE4}" destId="{FBC32A6E-564A-48CA-B973-1AF805996C6A}" srcOrd="0" destOrd="0" presId="urn:microsoft.com/office/officeart/2008/layout/HorizontalMultiLevelHierarchy"/>
    <dgm:cxn modelId="{FBA4ECE6-CF95-424A-BD5A-039D10C307F4}" type="presParOf" srcId="{A554D628-FC7B-4294-AD2E-68C225950CE4}" destId="{FAE19C70-7CB1-42D1-9157-C992FC30EFC0}" srcOrd="1" destOrd="0" presId="urn:microsoft.com/office/officeart/2008/layout/HorizontalMultiLevelHierarchy"/>
    <dgm:cxn modelId="{4154BA37-929E-4132-8B13-E2AD16A32706}" type="presParOf" srcId="{1B61DE89-C4FF-4B90-81C1-BFE7D19880B9}" destId="{9D0500D4-9B1D-4E94-8B2E-F6FF43F42400}" srcOrd="2" destOrd="0" presId="urn:microsoft.com/office/officeart/2008/layout/HorizontalMultiLevelHierarchy"/>
    <dgm:cxn modelId="{84792894-3983-4D10-9118-3558312C9A60}" type="presParOf" srcId="{9D0500D4-9B1D-4E94-8B2E-F6FF43F42400}" destId="{3E864CE0-F844-4BA8-BBC2-4EEA315D0759}" srcOrd="0" destOrd="0" presId="urn:microsoft.com/office/officeart/2008/layout/HorizontalMultiLevelHierarchy"/>
    <dgm:cxn modelId="{91CAD2EA-20CF-450B-AA9E-859863705889}" type="presParOf" srcId="{1B61DE89-C4FF-4B90-81C1-BFE7D19880B9}" destId="{F6D3A10D-058F-4989-9B81-88BB1B44C926}" srcOrd="3" destOrd="0" presId="urn:microsoft.com/office/officeart/2008/layout/HorizontalMultiLevelHierarchy"/>
    <dgm:cxn modelId="{2FA53AAA-831F-4562-B503-781B141BF885}" type="presParOf" srcId="{F6D3A10D-058F-4989-9B81-88BB1B44C926}" destId="{F1B8CC06-5C90-494A-8B33-FE7F641958AB}" srcOrd="0" destOrd="0" presId="urn:microsoft.com/office/officeart/2008/layout/HorizontalMultiLevelHierarchy"/>
    <dgm:cxn modelId="{CC093B7C-4256-4EBD-81E7-A59031A40F56}" type="presParOf" srcId="{F6D3A10D-058F-4989-9B81-88BB1B44C926}" destId="{D82F87AE-20DC-4535-AEE4-F9577D3DFB3A}" srcOrd="1" destOrd="0" presId="urn:microsoft.com/office/officeart/2008/layout/HorizontalMultiLevelHierarchy"/>
    <dgm:cxn modelId="{9D453857-4533-4A13-AB1B-1263BA0B2610}" type="presParOf" srcId="{B8DBC8A6-31B3-4AEA-AD26-1B87D7975EB4}" destId="{47D55A9B-446B-4369-B1EB-95842DBCF1F9}" srcOrd="2" destOrd="0" presId="urn:microsoft.com/office/officeart/2008/layout/HorizontalMultiLevelHierarchy"/>
    <dgm:cxn modelId="{4CDD2557-F2E8-4AF9-B59D-D3D4F33CE019}" type="presParOf" srcId="{47D55A9B-446B-4369-B1EB-95842DBCF1F9}" destId="{C89A4117-7658-4A7A-8E85-DDFB2E62B1BC}" srcOrd="0" destOrd="0" presId="urn:microsoft.com/office/officeart/2008/layout/HorizontalMultiLevelHierarchy"/>
    <dgm:cxn modelId="{E2362999-2929-49BF-A500-1AFBD2890E88}" type="presParOf" srcId="{B8DBC8A6-31B3-4AEA-AD26-1B87D7975EB4}" destId="{1B4500BD-7A31-4ECE-980F-C457CBA11F88}" srcOrd="3" destOrd="0" presId="urn:microsoft.com/office/officeart/2008/layout/HorizontalMultiLevelHierarchy"/>
    <dgm:cxn modelId="{E1D6EED2-2BEE-4AE8-BFD4-6271818F1328}" type="presParOf" srcId="{1B4500BD-7A31-4ECE-980F-C457CBA11F88}" destId="{C81692EE-0F57-40CE-BD0E-031486359C59}" srcOrd="0" destOrd="0" presId="urn:microsoft.com/office/officeart/2008/layout/HorizontalMultiLevelHierarchy"/>
    <dgm:cxn modelId="{9D2C0CCA-0B97-413F-A569-772682D42240}" type="presParOf" srcId="{1B4500BD-7A31-4ECE-980F-C457CBA11F88}" destId="{107DAEB6-FB1D-4908-8928-AB70A8644DC2}" srcOrd="1" destOrd="0" presId="urn:microsoft.com/office/officeart/2008/layout/HorizontalMultiLevelHierarchy"/>
    <dgm:cxn modelId="{6F2062A2-69DB-4D17-B846-AF12573E684E}" type="presParOf" srcId="{107DAEB6-FB1D-4908-8928-AB70A8644DC2}" destId="{990E1B6F-17A1-497C-82A2-413F04E20C2B}" srcOrd="0" destOrd="0" presId="urn:microsoft.com/office/officeart/2008/layout/HorizontalMultiLevelHierarchy"/>
    <dgm:cxn modelId="{5D5E6D79-DBF5-45BC-B02C-5F65D2BA32BB}" type="presParOf" srcId="{990E1B6F-17A1-497C-82A2-413F04E20C2B}" destId="{0E92825A-5455-49AA-A8E0-52E9511F1906}" srcOrd="0" destOrd="0" presId="urn:microsoft.com/office/officeart/2008/layout/HorizontalMultiLevelHierarchy"/>
    <dgm:cxn modelId="{0F48B7E6-1E4C-4A8A-BB94-C3CE41758AE6}" type="presParOf" srcId="{107DAEB6-FB1D-4908-8928-AB70A8644DC2}" destId="{EB38F169-36CC-419D-A147-039302FABCF5}" srcOrd="1" destOrd="0" presId="urn:microsoft.com/office/officeart/2008/layout/HorizontalMultiLevelHierarchy"/>
    <dgm:cxn modelId="{03395B04-6475-4CE6-A537-9FDB2034EEEA}" type="presParOf" srcId="{EB38F169-36CC-419D-A147-039302FABCF5}" destId="{42AFB2E1-967E-43E8-B014-29221AFB6160}" srcOrd="0" destOrd="0" presId="urn:microsoft.com/office/officeart/2008/layout/HorizontalMultiLevelHierarchy"/>
    <dgm:cxn modelId="{B58DDACE-BD66-4CA4-B37C-5B30ADFD4567}" type="presParOf" srcId="{EB38F169-36CC-419D-A147-039302FABCF5}" destId="{5D49BBFA-393F-4A85-A644-460ED06FF967}" srcOrd="1" destOrd="0" presId="urn:microsoft.com/office/officeart/2008/layout/HorizontalMultiLevelHierarchy"/>
    <dgm:cxn modelId="{70F39365-4BEF-47C2-87A3-01146176AE15}" type="presParOf" srcId="{107DAEB6-FB1D-4908-8928-AB70A8644DC2}" destId="{D5D68EB3-5AA1-4EC4-8EF9-A0C442FCAF00}" srcOrd="2" destOrd="0" presId="urn:microsoft.com/office/officeart/2008/layout/HorizontalMultiLevelHierarchy"/>
    <dgm:cxn modelId="{B53248FA-60AE-4D4A-BACC-F0521D646261}" type="presParOf" srcId="{D5D68EB3-5AA1-4EC4-8EF9-A0C442FCAF00}" destId="{EDB96A48-6C68-4A19-85D8-3E02AE0C2029}" srcOrd="0" destOrd="0" presId="urn:microsoft.com/office/officeart/2008/layout/HorizontalMultiLevelHierarchy"/>
    <dgm:cxn modelId="{6EAFEDA5-AC25-407B-A85F-1579E123F704}" type="presParOf" srcId="{107DAEB6-FB1D-4908-8928-AB70A8644DC2}" destId="{9EA01D26-F568-4B62-8D5E-57AB3DC75BE1}" srcOrd="3" destOrd="0" presId="urn:microsoft.com/office/officeart/2008/layout/HorizontalMultiLevelHierarchy"/>
    <dgm:cxn modelId="{473542AC-E804-4B9F-99D4-995A5A769702}" type="presParOf" srcId="{9EA01D26-F568-4B62-8D5E-57AB3DC75BE1}" destId="{9D7DD70F-07B6-4117-BA8A-B172541D965C}" srcOrd="0" destOrd="0" presId="urn:microsoft.com/office/officeart/2008/layout/HorizontalMultiLevelHierarchy"/>
    <dgm:cxn modelId="{1E9DEA94-42DA-49F0-B3B0-36461E4FAFF3}" type="presParOf" srcId="{9EA01D26-F568-4B62-8D5E-57AB3DC75BE1}" destId="{E172F5C0-74C6-424B-B791-33678587B6AB}" srcOrd="1" destOrd="0" presId="urn:microsoft.com/office/officeart/2008/layout/HorizontalMultiLevelHierarchy"/>
    <dgm:cxn modelId="{3EF4F233-A364-4CC4-B239-4DA50834AEBB}" type="presParOf" srcId="{107DAEB6-FB1D-4908-8928-AB70A8644DC2}" destId="{5FC6F017-C951-4230-A146-418721F3DF3C}" srcOrd="4" destOrd="0" presId="urn:microsoft.com/office/officeart/2008/layout/HorizontalMultiLevelHierarchy"/>
    <dgm:cxn modelId="{5AE656F9-BA7A-4E9D-9E4D-EF519BC3871B}" type="presParOf" srcId="{5FC6F017-C951-4230-A146-418721F3DF3C}" destId="{3BB7DB8A-DD74-4D33-805A-FEBE5AB83522}" srcOrd="0" destOrd="0" presId="urn:microsoft.com/office/officeart/2008/layout/HorizontalMultiLevelHierarchy"/>
    <dgm:cxn modelId="{560379D3-624E-4135-819F-476580A0B18D}" type="presParOf" srcId="{107DAEB6-FB1D-4908-8928-AB70A8644DC2}" destId="{9555F7E8-1990-43AF-9C5A-7C2F50798497}" srcOrd="5" destOrd="0" presId="urn:microsoft.com/office/officeart/2008/layout/HorizontalMultiLevelHierarchy"/>
    <dgm:cxn modelId="{EAD926A3-3595-403A-B3B8-008E6D019DE8}" type="presParOf" srcId="{9555F7E8-1990-43AF-9C5A-7C2F50798497}" destId="{F4742A70-EF41-4B36-9AC5-99679DCB18DE}" srcOrd="0" destOrd="0" presId="urn:microsoft.com/office/officeart/2008/layout/HorizontalMultiLevelHierarchy"/>
    <dgm:cxn modelId="{EBD5010A-F249-47FF-9995-6E7F852472A4}" type="presParOf" srcId="{9555F7E8-1990-43AF-9C5A-7C2F50798497}" destId="{6ADCAD2A-6A86-4DB6-8679-DC59E11DB46C}" srcOrd="1" destOrd="0" presId="urn:microsoft.com/office/officeart/2008/layout/HorizontalMultiLevelHierarchy"/>
    <dgm:cxn modelId="{CCB8C11E-AA8F-4FA3-86D0-973C5B169300}" type="presParOf" srcId="{B8DBC8A6-31B3-4AEA-AD26-1B87D7975EB4}" destId="{6C3C0F42-BDD7-4668-BB88-E0FC49C1D624}" srcOrd="4" destOrd="0" presId="urn:microsoft.com/office/officeart/2008/layout/HorizontalMultiLevelHierarchy"/>
    <dgm:cxn modelId="{24CC8017-9EFA-48B6-88AD-AA669DB175DE}" type="presParOf" srcId="{6C3C0F42-BDD7-4668-BB88-E0FC49C1D624}" destId="{B5F043A2-74CB-46FE-B4E0-7EA5A56C3E8D}" srcOrd="0" destOrd="0" presId="urn:microsoft.com/office/officeart/2008/layout/HorizontalMultiLevelHierarchy"/>
    <dgm:cxn modelId="{FC97EDF5-5F97-49FE-BFB6-DC8CC335848F}" type="presParOf" srcId="{B8DBC8A6-31B3-4AEA-AD26-1B87D7975EB4}" destId="{2655D36F-599C-435E-B17D-6B4AE5665BAB}" srcOrd="5" destOrd="0" presId="urn:microsoft.com/office/officeart/2008/layout/HorizontalMultiLevelHierarchy"/>
    <dgm:cxn modelId="{993D5C6B-2CBC-4A73-9900-741B9C27A740}" type="presParOf" srcId="{2655D36F-599C-435E-B17D-6B4AE5665BAB}" destId="{02F803C0-4094-491B-BFB2-CE8BD72ED02F}" srcOrd="0" destOrd="0" presId="urn:microsoft.com/office/officeart/2008/layout/HorizontalMultiLevelHierarchy"/>
    <dgm:cxn modelId="{FD7852DE-9040-4210-B827-F5960EE08560}" type="presParOf" srcId="{2655D36F-599C-435E-B17D-6B4AE5665BAB}" destId="{1EF0C69D-A9C6-492A-82BB-8B806941AA30}" srcOrd="1" destOrd="0" presId="urn:microsoft.com/office/officeart/2008/layout/HorizontalMultiLevelHierarchy"/>
    <dgm:cxn modelId="{826C381A-89B7-4B54-93D0-595E959410CB}" type="presParOf" srcId="{26B3904D-E04A-4F20-B556-6E82C0BE8248}" destId="{4630DF6D-3014-4217-9945-FB7143C8CDFB}" srcOrd="2" destOrd="0" presId="urn:microsoft.com/office/officeart/2008/layout/HorizontalMultiLevelHierarchy"/>
    <dgm:cxn modelId="{13C1EA20-E3D3-4D74-BE04-F747BBB6E8FF}" type="presParOf" srcId="{4630DF6D-3014-4217-9945-FB7143C8CDFB}" destId="{66BBB7E3-2877-40F5-9F4E-038BA780B0B6}" srcOrd="0" destOrd="0" presId="urn:microsoft.com/office/officeart/2008/layout/HorizontalMultiLevelHierarchy"/>
    <dgm:cxn modelId="{B7A50FEF-2C2C-4D94-817B-04356B4CB34A}" type="presParOf" srcId="{26B3904D-E04A-4F20-B556-6E82C0BE8248}" destId="{DDAA741D-DCA7-4827-8EE1-85ADAD0F295C}" srcOrd="3" destOrd="0" presId="urn:microsoft.com/office/officeart/2008/layout/HorizontalMultiLevelHierarchy"/>
    <dgm:cxn modelId="{307EAF18-71B3-43B5-9C4B-E43E9060FDEE}" type="presParOf" srcId="{DDAA741D-DCA7-4827-8EE1-85ADAD0F295C}" destId="{6F209DA7-8FBE-41F4-8C87-F7FB7F293E35}" srcOrd="0" destOrd="0" presId="urn:microsoft.com/office/officeart/2008/layout/HorizontalMultiLevelHierarchy"/>
    <dgm:cxn modelId="{616149E3-7A86-4044-A7C3-A5AC6AD2CB46}" type="presParOf" srcId="{DDAA741D-DCA7-4827-8EE1-85ADAD0F295C}" destId="{5EE4FB40-52E3-421B-9564-8396248DB48E}" srcOrd="1" destOrd="0" presId="urn:microsoft.com/office/officeart/2008/layout/HorizontalMultiLevelHierarchy"/>
    <dgm:cxn modelId="{10537B28-58CB-439A-BE9B-CD84EC6142BF}" type="presParOf" srcId="{5EE4FB40-52E3-421B-9564-8396248DB48E}" destId="{9EC1FE79-596A-410A-B2B8-77B32F43F5AF}" srcOrd="0" destOrd="0" presId="urn:microsoft.com/office/officeart/2008/layout/HorizontalMultiLevelHierarchy"/>
    <dgm:cxn modelId="{2F239051-690B-4583-9AE3-044863D73207}" type="presParOf" srcId="{9EC1FE79-596A-410A-B2B8-77B32F43F5AF}" destId="{A7F10AA9-F543-4844-A60E-FFC236E156B4}" srcOrd="0" destOrd="0" presId="urn:microsoft.com/office/officeart/2008/layout/HorizontalMultiLevelHierarchy"/>
    <dgm:cxn modelId="{231E1DEB-0743-45AB-AB5B-27A1E596F8D8}" type="presParOf" srcId="{5EE4FB40-52E3-421B-9564-8396248DB48E}" destId="{3CB9EF62-33AE-40EB-B578-21111A7823BE}" srcOrd="1" destOrd="0" presId="urn:microsoft.com/office/officeart/2008/layout/HorizontalMultiLevelHierarchy"/>
    <dgm:cxn modelId="{23705F44-C269-4926-9091-2C56FA857EAA}" type="presParOf" srcId="{3CB9EF62-33AE-40EB-B578-21111A7823BE}" destId="{EF8D8346-C1AA-44C6-886D-1957B376191D}" srcOrd="0" destOrd="0" presId="urn:microsoft.com/office/officeart/2008/layout/HorizontalMultiLevelHierarchy"/>
    <dgm:cxn modelId="{9D54C815-5E00-4FD1-A8CE-A7143C2C2806}" type="presParOf" srcId="{3CB9EF62-33AE-40EB-B578-21111A7823BE}" destId="{990F9181-07A2-41F5-8134-C628E5EB47D7}" srcOrd="1" destOrd="0" presId="urn:microsoft.com/office/officeart/2008/layout/HorizontalMultiLevelHierarchy"/>
    <dgm:cxn modelId="{F4C32CC0-0820-45DF-B6D4-83B70CAA886C}" type="presParOf" srcId="{5EE4FB40-52E3-421B-9564-8396248DB48E}" destId="{BF0D8B3F-9983-47BE-B08F-3C1ADC28D928}" srcOrd="2" destOrd="0" presId="urn:microsoft.com/office/officeart/2008/layout/HorizontalMultiLevelHierarchy"/>
    <dgm:cxn modelId="{1BB62053-851D-4983-B537-3EAC0F0C1017}" type="presParOf" srcId="{BF0D8B3F-9983-47BE-B08F-3C1ADC28D928}" destId="{A2FE09ED-F529-4A7B-B7E9-7896DA794ED2}" srcOrd="0" destOrd="0" presId="urn:microsoft.com/office/officeart/2008/layout/HorizontalMultiLevelHierarchy"/>
    <dgm:cxn modelId="{0BD9BC07-5BED-4FF0-914E-BC491BB89ADF}" type="presParOf" srcId="{5EE4FB40-52E3-421B-9564-8396248DB48E}" destId="{EB86CA59-3438-42E8-927E-75FB56D4D8BF}" srcOrd="3" destOrd="0" presId="urn:microsoft.com/office/officeart/2008/layout/HorizontalMultiLevelHierarchy"/>
    <dgm:cxn modelId="{9C56EEEF-9D43-47A5-BB1A-DA8406A568E4}" type="presParOf" srcId="{EB86CA59-3438-42E8-927E-75FB56D4D8BF}" destId="{0FEAA4DC-1219-45C1-B11E-60AA082C54C9}" srcOrd="0" destOrd="0" presId="urn:microsoft.com/office/officeart/2008/layout/HorizontalMultiLevelHierarchy"/>
    <dgm:cxn modelId="{DAAFFB62-9506-46EB-ACBD-8B9010C83FD9}" type="presParOf" srcId="{EB86CA59-3438-42E8-927E-75FB56D4D8BF}" destId="{43923C42-8B20-4D86-A421-5B5FAE7F6A43}" srcOrd="1" destOrd="0" presId="urn:microsoft.com/office/officeart/2008/layout/HorizontalMultiLevelHierarchy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8440A4-F1BB-4CC1-A106-1A95F52EB2F0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9A1B054-DE2F-4CC5-9C70-8720252F5042}">
      <dgm:prSet custT="1"/>
      <dgm:spPr>
        <a:solidFill>
          <a:srgbClr val="A82626"/>
        </a:solidFill>
        <a:ln>
          <a:solidFill>
            <a:srgbClr val="99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Capital</a:t>
          </a:r>
          <a:endParaRPr lang="es-ES" sz="15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6A1E4-4B02-4986-918D-2EAF4A60F509}" type="parTrans" cxnId="{C36CBA78-B3A9-4414-9B68-B5E085B0B912}">
      <dgm:prSet/>
      <dgm:spPr>
        <a:solidFill>
          <a:schemeClr val="accent2">
            <a:lumMod val="50000"/>
          </a:schemeClr>
        </a:solidFill>
        <a:ln>
          <a:solidFill>
            <a:srgbClr val="990000"/>
          </a:solidFill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F10BD53A-D070-4491-8B2A-77731B437D69}" type="sibTrans" cxnId="{C36CBA78-B3A9-4414-9B68-B5E085B0B912}">
      <dgm:prSet/>
      <dgm:spPr/>
      <dgm:t>
        <a:bodyPr/>
        <a:lstStyle/>
        <a:p>
          <a:endParaRPr lang="es-ES"/>
        </a:p>
      </dgm:t>
    </dgm:pt>
    <dgm:pt modelId="{B869575D-7CB2-4E45-A77A-F0536817FDC8}">
      <dgm:prSet custT="1"/>
      <dgm:spPr>
        <a:solidFill>
          <a:srgbClr val="A82626"/>
        </a:solidFill>
        <a:ln>
          <a:solidFill>
            <a:srgbClr val="99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Liquidez</a:t>
          </a:r>
          <a:endParaRPr lang="es-ES" sz="15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9CA63-5B24-4C73-9762-35F7E09A3B0F}" type="parTrans" cxnId="{BC249775-072D-4667-83BB-D4B93AA7E570}">
      <dgm:prSet/>
      <dgm:spPr>
        <a:solidFill>
          <a:schemeClr val="accent2">
            <a:lumMod val="50000"/>
          </a:schemeClr>
        </a:solidFill>
        <a:ln>
          <a:solidFill>
            <a:srgbClr val="990000"/>
          </a:solidFill>
        </a:ln>
      </dgm:spPr>
      <dgm:t>
        <a:bodyPr/>
        <a:lstStyle/>
        <a:p>
          <a:endParaRPr lang="es-ES" dirty="0">
            <a:solidFill>
              <a:schemeClr val="bg1"/>
            </a:solidFill>
          </a:endParaRPr>
        </a:p>
      </dgm:t>
    </dgm:pt>
    <dgm:pt modelId="{C6A91B88-046B-4DAC-8863-734CCA20E337}" type="sibTrans" cxnId="{BC249775-072D-4667-83BB-D4B93AA7E570}">
      <dgm:prSet/>
      <dgm:spPr/>
      <dgm:t>
        <a:bodyPr/>
        <a:lstStyle/>
        <a:p>
          <a:endParaRPr lang="es-ES"/>
        </a:p>
      </dgm:t>
    </dgm:pt>
    <dgm:pt modelId="{04B2800D-8854-4C15-A280-E6F014348228}">
      <dgm:prSet custT="1"/>
      <dgm:spPr>
        <a:solidFill>
          <a:srgbClr val="66A3A3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E272B-6454-432F-9CB8-2FA7B911920B}" type="parTrans" cxnId="{B89A02AC-4C18-4F56-A62A-071B24AC3B73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ED0446C9-83FC-468A-8CD9-4403063050E5}" type="sibTrans" cxnId="{B89A02AC-4C18-4F56-A62A-071B24AC3B73}">
      <dgm:prSet/>
      <dgm:spPr/>
      <dgm:t>
        <a:bodyPr/>
        <a:lstStyle/>
        <a:p>
          <a:endParaRPr lang="es-ES"/>
        </a:p>
      </dgm:t>
    </dgm:pt>
    <dgm:pt modelId="{02274F67-8E87-4F1C-A06D-2E152D480EF4}">
      <dgm:prSet custT="1"/>
      <dgm:spPr>
        <a:solidFill>
          <a:srgbClr val="66A3A3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O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IRL</a:t>
          </a:r>
          <a:endParaRPr lang="es-ES" sz="1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41A55-85BA-4143-B0AB-8E9769DFE8C0}" type="parTrans" cxnId="{6623E382-F079-4BAB-AFC2-CBD8372E4275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A774D158-A95A-478F-9D95-5B39B7392CFE}" type="sibTrans" cxnId="{6623E382-F079-4BAB-AFC2-CBD8372E4275}">
      <dgm:prSet/>
      <dgm:spPr/>
      <dgm:t>
        <a:bodyPr/>
        <a:lstStyle/>
        <a:p>
          <a:endParaRPr lang="es-ES"/>
        </a:p>
      </dgm:t>
    </dgm:pt>
    <dgm:pt modelId="{D66B3B48-096B-4F34-BEED-C0A48825B047}">
      <dgm:prSet phldrT="[Texto]" custT="1"/>
      <dgm:spPr>
        <a:solidFill>
          <a:schemeClr val="bg1">
            <a:lumMod val="85000"/>
          </a:schemeClr>
        </a:solidFill>
      </dgm:spPr>
      <dgm:t>
        <a:bodyPr vert="vert"/>
        <a:lstStyle/>
        <a:p>
          <a:r>
            <a:rPr lang="es-CO" sz="1500" b="1" dirty="0" smtClean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rPr>
            <a:t>Pilar I </a:t>
          </a:r>
        </a:p>
        <a:p>
          <a:r>
            <a:rPr lang="es-CO" sz="15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Requerimiento Mínimo de Capital</a:t>
          </a:r>
          <a:endParaRPr lang="es-ES" sz="15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4246689-7808-4A89-8919-98DD3028B22F}" type="sibTrans" cxnId="{FBCE1AE6-FF93-4CC1-8079-260A562E1D81}">
      <dgm:prSet/>
      <dgm:spPr/>
      <dgm:t>
        <a:bodyPr/>
        <a:lstStyle/>
        <a:p>
          <a:endParaRPr lang="es-ES" sz="1600" b="1">
            <a:latin typeface="Arial" pitchFamily="34" charset="0"/>
            <a:cs typeface="Arial" pitchFamily="34" charset="0"/>
          </a:endParaRPr>
        </a:p>
      </dgm:t>
    </dgm:pt>
    <dgm:pt modelId="{D6EDAD96-8116-4E02-9D4B-57562A5B437F}" type="parTrans" cxnId="{FBCE1AE6-FF93-4CC1-8079-260A562E1D81}">
      <dgm:prSet/>
      <dgm:spPr/>
      <dgm:t>
        <a:bodyPr/>
        <a:lstStyle/>
        <a:p>
          <a:endParaRPr lang="es-ES" sz="1600" b="1">
            <a:latin typeface="Arial" pitchFamily="34" charset="0"/>
            <a:cs typeface="Arial" pitchFamily="34" charset="0"/>
          </a:endParaRPr>
        </a:p>
      </dgm:t>
    </dgm:pt>
    <dgm:pt modelId="{3579148F-74C4-4E1B-A55A-E13F7EBF4D6E}">
      <dgm:prSet custT="1"/>
      <dgm:spPr>
        <a:solidFill>
          <a:srgbClr val="E0A366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12AC1-0640-4D96-9EF5-07EDF24F4D95}" type="parTrans" cxnId="{550E43FF-7BEB-468D-8F63-F19519A00138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3396F283-B680-4BC9-8B72-8AB17578DC7F}" type="sibTrans" cxnId="{550E43FF-7BEB-468D-8F63-F19519A00138}">
      <dgm:prSet/>
      <dgm:spPr/>
      <dgm:t>
        <a:bodyPr/>
        <a:lstStyle/>
        <a:p>
          <a:endParaRPr lang="es-ES"/>
        </a:p>
      </dgm:t>
    </dgm:pt>
    <dgm:pt modelId="{F324A21B-B370-4AE0-8660-7F8190B5FF0C}">
      <dgm:prSet custT="1"/>
      <dgm:spPr>
        <a:solidFill>
          <a:srgbClr val="E0A366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Colchones de Capital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FE780-E31A-4C04-81C7-A52F383853EE}" type="parTrans" cxnId="{7F33C24E-A803-459E-A419-58B27275BB8A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D1B95A57-E534-4D64-BEBE-841829278CFD}" type="sibTrans" cxnId="{7F33C24E-A803-459E-A419-58B27275BB8A}">
      <dgm:prSet/>
      <dgm:spPr/>
      <dgm:t>
        <a:bodyPr/>
        <a:lstStyle/>
        <a:p>
          <a:endParaRPr lang="es-ES"/>
        </a:p>
      </dgm:t>
    </dgm:pt>
    <dgm:pt modelId="{39AB9837-5EC4-45DB-B2F4-83DF2D259D1C}">
      <dgm:prSet custT="1"/>
      <dgm:spPr>
        <a:solidFill>
          <a:srgbClr val="E0A366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</a:t>
          </a:r>
          <a:endParaRPr lang="es-E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1CC24-7979-465B-9CB3-B2625EE4D527}" type="parTrans" cxnId="{F58B3A66-1BBB-4800-B604-7622E22A720C}">
      <dgm:prSet/>
      <dgm:spPr>
        <a:ln>
          <a:noFill/>
        </a:ln>
      </dgm:spPr>
      <dgm:t>
        <a:bodyPr/>
        <a:lstStyle/>
        <a:p>
          <a:endParaRPr lang="es-ES" dirty="0"/>
        </a:p>
      </dgm:t>
    </dgm:pt>
    <dgm:pt modelId="{55FE7AEB-7D50-49D8-A494-4004ECE8B03A}" type="sibTrans" cxnId="{F58B3A66-1BBB-4800-B604-7622E22A720C}">
      <dgm:prSet/>
      <dgm:spPr/>
      <dgm:t>
        <a:bodyPr/>
        <a:lstStyle/>
        <a:p>
          <a:endParaRPr lang="es-ES"/>
        </a:p>
      </dgm:t>
    </dgm:pt>
    <dgm:pt modelId="{D6D53850-092D-45F7-B195-48F451699A58}" type="pres">
      <dgm:prSet presAssocID="{3A8440A4-F1BB-4CC1-A106-1A95F52EB2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A8EAF5-0AEC-4952-990D-AA38D18F33EE}" type="pres">
      <dgm:prSet presAssocID="{D66B3B48-096B-4F34-BEED-C0A48825B047}" presName="root1" presStyleCnt="0"/>
      <dgm:spPr/>
      <dgm:t>
        <a:bodyPr/>
        <a:lstStyle/>
        <a:p>
          <a:endParaRPr lang="es-ES"/>
        </a:p>
      </dgm:t>
    </dgm:pt>
    <dgm:pt modelId="{880BB628-0D31-4C46-84AF-242F07C4D798}" type="pres">
      <dgm:prSet presAssocID="{D66B3B48-096B-4F34-BEED-C0A48825B047}" presName="LevelOneTextNode" presStyleLbl="node0" presStyleIdx="0" presStyleCnt="1" custFlipVert="1" custScaleX="241735" custScaleY="22460" custLinFactNeighborX="-1203" custLinFactNeighborY="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B3904D-E04A-4F20-B556-6E82C0BE8248}" type="pres">
      <dgm:prSet presAssocID="{D66B3B48-096B-4F34-BEED-C0A48825B047}" presName="level2hierChild" presStyleCnt="0"/>
      <dgm:spPr/>
      <dgm:t>
        <a:bodyPr/>
        <a:lstStyle/>
        <a:p>
          <a:endParaRPr lang="es-ES"/>
        </a:p>
      </dgm:t>
    </dgm:pt>
    <dgm:pt modelId="{D391CA22-37B1-4F9F-9EA8-CDEE104C928B}" type="pres">
      <dgm:prSet presAssocID="{3626A1E4-4B02-4986-918D-2EAF4A60F509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950DA39-A62E-4081-B5E3-E7185829938C}" type="pres">
      <dgm:prSet presAssocID="{3626A1E4-4B02-4986-918D-2EAF4A60F509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8CFC123-196B-4F2B-AEFE-A22962CE966F}" type="pres">
      <dgm:prSet presAssocID="{B9A1B054-DE2F-4CC5-9C70-8720252F5042}" presName="root2" presStyleCnt="0"/>
      <dgm:spPr/>
      <dgm:t>
        <a:bodyPr/>
        <a:lstStyle/>
        <a:p>
          <a:endParaRPr lang="es-ES"/>
        </a:p>
      </dgm:t>
    </dgm:pt>
    <dgm:pt modelId="{E0BFE6FC-96A1-484F-A308-EBBBAA7224D0}" type="pres">
      <dgm:prSet presAssocID="{B9A1B054-DE2F-4CC5-9C70-8720252F5042}" presName="LevelTwoTextNode" presStyleLbl="node2" presStyleIdx="0" presStyleCnt="2" custScaleX="42427" custScaleY="55664" custLinFactNeighborX="-5927" custLinFactNeighborY="-61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BC8A6-31B3-4AEA-AD26-1B87D7975EB4}" type="pres">
      <dgm:prSet presAssocID="{B9A1B054-DE2F-4CC5-9C70-8720252F5042}" presName="level3hierChild" presStyleCnt="0"/>
      <dgm:spPr/>
      <dgm:t>
        <a:bodyPr/>
        <a:lstStyle/>
        <a:p>
          <a:endParaRPr lang="es-ES"/>
        </a:p>
      </dgm:t>
    </dgm:pt>
    <dgm:pt modelId="{250E834C-7629-4A88-8C2E-B9A7AE084171}" type="pres">
      <dgm:prSet presAssocID="{3A5E272B-6454-432F-9CB8-2FA7B911920B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ADC1212B-36C7-481B-BF4A-3B8409A97777}" type="pres">
      <dgm:prSet presAssocID="{3A5E272B-6454-432F-9CB8-2FA7B911920B}" presName="connTx" presStyleLbl="parChTrans1D3" presStyleIdx="0" presStyleCnt="2"/>
      <dgm:spPr/>
      <dgm:t>
        <a:bodyPr/>
        <a:lstStyle/>
        <a:p>
          <a:endParaRPr lang="es-ES"/>
        </a:p>
      </dgm:t>
    </dgm:pt>
    <dgm:pt modelId="{ECF6F1DF-262C-480A-9E9C-C9C07F9CF2FB}" type="pres">
      <dgm:prSet presAssocID="{04B2800D-8854-4C15-A280-E6F014348228}" presName="root2" presStyleCnt="0"/>
      <dgm:spPr/>
      <dgm:t>
        <a:bodyPr/>
        <a:lstStyle/>
        <a:p>
          <a:endParaRPr lang="es-ES"/>
        </a:p>
      </dgm:t>
    </dgm:pt>
    <dgm:pt modelId="{54851E3D-A9B7-4366-8A42-FE0716387956}" type="pres">
      <dgm:prSet presAssocID="{04B2800D-8854-4C15-A280-E6F014348228}" presName="LevelTwoTextNode" presStyleLbl="node3" presStyleIdx="0" presStyleCnt="2" custScaleX="72293" custScaleY="61734" custLinFactY="-8690" custLinFactNeighborX="-1199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1DE89-C4FF-4B90-81C1-BFE7D19880B9}" type="pres">
      <dgm:prSet presAssocID="{04B2800D-8854-4C15-A280-E6F014348228}" presName="level3hierChild" presStyleCnt="0"/>
      <dgm:spPr/>
      <dgm:t>
        <a:bodyPr/>
        <a:lstStyle/>
        <a:p>
          <a:endParaRPr lang="es-ES"/>
        </a:p>
      </dgm:t>
    </dgm:pt>
    <dgm:pt modelId="{1448281B-AD57-427A-BAF0-4ECB20D6A0D5}" type="pres">
      <dgm:prSet presAssocID="{53E12AC1-0640-4D96-9EF5-07EDF24F4D95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BBADFC05-3A25-4559-B6EB-18C3B22FD4B8}" type="pres">
      <dgm:prSet presAssocID="{53E12AC1-0640-4D96-9EF5-07EDF24F4D95}" presName="connTx" presStyleLbl="parChTrans1D4" presStyleIdx="0" presStyleCnt="3"/>
      <dgm:spPr/>
      <dgm:t>
        <a:bodyPr/>
        <a:lstStyle/>
        <a:p>
          <a:endParaRPr lang="es-ES"/>
        </a:p>
      </dgm:t>
    </dgm:pt>
    <dgm:pt modelId="{F7AA783E-9376-4DE2-A946-EA6FECE8F83C}" type="pres">
      <dgm:prSet presAssocID="{3579148F-74C4-4E1B-A55A-E13F7EBF4D6E}" presName="root2" presStyleCnt="0"/>
      <dgm:spPr/>
    </dgm:pt>
    <dgm:pt modelId="{72868AD5-A6DC-47B1-A4B6-C4B4A19F522E}" type="pres">
      <dgm:prSet presAssocID="{3579148F-74C4-4E1B-A55A-E13F7EBF4D6E}" presName="LevelTwoTextNode" presStyleLbl="node4" presStyleIdx="0" presStyleCnt="3" custScaleX="72293" custScaleY="68200" custLinFactNeighborX="-5228" custLinFactNeighborY="-67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6B7AD-7BE6-49FE-AC12-2DBD98A3DAC7}" type="pres">
      <dgm:prSet presAssocID="{3579148F-74C4-4E1B-A55A-E13F7EBF4D6E}" presName="level3hierChild" presStyleCnt="0"/>
      <dgm:spPr/>
    </dgm:pt>
    <dgm:pt modelId="{498B8EB9-07EF-4115-BA97-37E02EA02DBC}" type="pres">
      <dgm:prSet presAssocID="{C3EFE780-E31A-4C04-81C7-A52F383853EE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B0B380F2-210D-4920-8464-0859E234ACF2}" type="pres">
      <dgm:prSet presAssocID="{C3EFE780-E31A-4C04-81C7-A52F383853EE}" presName="connTx" presStyleLbl="parChTrans1D4" presStyleIdx="1" presStyleCnt="3"/>
      <dgm:spPr/>
      <dgm:t>
        <a:bodyPr/>
        <a:lstStyle/>
        <a:p>
          <a:endParaRPr lang="es-ES"/>
        </a:p>
      </dgm:t>
    </dgm:pt>
    <dgm:pt modelId="{733A3ADD-80F0-44BD-A24B-D49F8798DD9B}" type="pres">
      <dgm:prSet presAssocID="{F324A21B-B370-4AE0-8660-7F8190B5FF0C}" presName="root2" presStyleCnt="0"/>
      <dgm:spPr/>
    </dgm:pt>
    <dgm:pt modelId="{30F2668E-DA85-4538-B4E1-DF8CEA74F33E}" type="pres">
      <dgm:prSet presAssocID="{F324A21B-B370-4AE0-8660-7F8190B5FF0C}" presName="LevelTwoTextNode" presStyleLbl="node4" presStyleIdx="1" presStyleCnt="3" custScaleX="72293" custScaleY="61734" custLinFactNeighborX="-5133" custLinFactNeighborY="-69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A3B2BA-49DF-4559-AAFB-44AD0F5D5A63}" type="pres">
      <dgm:prSet presAssocID="{F324A21B-B370-4AE0-8660-7F8190B5FF0C}" presName="level3hierChild" presStyleCnt="0"/>
      <dgm:spPr/>
    </dgm:pt>
    <dgm:pt modelId="{4630DF6D-3014-4217-9945-FB7143C8CDFB}" type="pres">
      <dgm:prSet presAssocID="{8609CA63-5B24-4C73-9762-35F7E09A3B0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66BBB7E3-2877-40F5-9F4E-038BA780B0B6}" type="pres">
      <dgm:prSet presAssocID="{8609CA63-5B24-4C73-9762-35F7E09A3B0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DDAA741D-DCA7-4827-8EE1-85ADAD0F295C}" type="pres">
      <dgm:prSet presAssocID="{B869575D-7CB2-4E45-A77A-F0536817FDC8}" presName="root2" presStyleCnt="0"/>
      <dgm:spPr/>
      <dgm:t>
        <a:bodyPr/>
        <a:lstStyle/>
        <a:p>
          <a:endParaRPr lang="es-ES"/>
        </a:p>
      </dgm:t>
    </dgm:pt>
    <dgm:pt modelId="{6F209DA7-8FBE-41F4-8C87-F7FB7F293E35}" type="pres">
      <dgm:prSet presAssocID="{B869575D-7CB2-4E45-A77A-F0536817FDC8}" presName="LevelTwoTextNode" presStyleLbl="node2" presStyleIdx="1" presStyleCnt="2" custScaleX="42427" custScaleY="55664" custLinFactNeighborX="-5927" custLinFactNeighborY="60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E4FB40-52E3-421B-9564-8396248DB48E}" type="pres">
      <dgm:prSet presAssocID="{B869575D-7CB2-4E45-A77A-F0536817FDC8}" presName="level3hierChild" presStyleCnt="0"/>
      <dgm:spPr/>
      <dgm:t>
        <a:bodyPr/>
        <a:lstStyle/>
        <a:p>
          <a:endParaRPr lang="es-ES"/>
        </a:p>
      </dgm:t>
    </dgm:pt>
    <dgm:pt modelId="{9EC1FE79-596A-410A-B2B8-77B32F43F5AF}" type="pres">
      <dgm:prSet presAssocID="{87541A55-85BA-4143-B0AB-8E9769DFE8C0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A7F10AA9-F543-4844-A60E-FFC236E156B4}" type="pres">
      <dgm:prSet presAssocID="{87541A55-85BA-4143-B0AB-8E9769DFE8C0}" presName="connTx" presStyleLbl="parChTrans1D3" presStyleIdx="1" presStyleCnt="2"/>
      <dgm:spPr/>
      <dgm:t>
        <a:bodyPr/>
        <a:lstStyle/>
        <a:p>
          <a:endParaRPr lang="es-ES"/>
        </a:p>
      </dgm:t>
    </dgm:pt>
    <dgm:pt modelId="{3CB9EF62-33AE-40EB-B578-21111A7823BE}" type="pres">
      <dgm:prSet presAssocID="{02274F67-8E87-4F1C-A06D-2E152D480EF4}" presName="root2" presStyleCnt="0"/>
      <dgm:spPr/>
      <dgm:t>
        <a:bodyPr/>
        <a:lstStyle/>
        <a:p>
          <a:endParaRPr lang="es-ES"/>
        </a:p>
      </dgm:t>
    </dgm:pt>
    <dgm:pt modelId="{EF8D8346-C1AA-44C6-886D-1957B376191D}" type="pres">
      <dgm:prSet presAssocID="{02274F67-8E87-4F1C-A06D-2E152D480EF4}" presName="LevelTwoTextNode" presStyleLbl="node3" presStyleIdx="1" presStyleCnt="2" custScaleX="72293" custScaleY="61734" custLinFactNeighborX="-11317" custLinFactNeighborY="4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0F9181-07A2-41F5-8134-C628E5EB47D7}" type="pres">
      <dgm:prSet presAssocID="{02274F67-8E87-4F1C-A06D-2E152D480EF4}" presName="level3hierChild" presStyleCnt="0"/>
      <dgm:spPr/>
      <dgm:t>
        <a:bodyPr/>
        <a:lstStyle/>
        <a:p>
          <a:endParaRPr lang="es-ES"/>
        </a:p>
      </dgm:t>
    </dgm:pt>
    <dgm:pt modelId="{9AB6A686-2760-4874-AEF2-AF4D68388099}" type="pres">
      <dgm:prSet presAssocID="{6111CC24-7979-465B-9CB3-B2625EE4D527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108761F7-4F47-45A9-81D3-7406E27FE1D0}" type="pres">
      <dgm:prSet presAssocID="{6111CC24-7979-465B-9CB3-B2625EE4D527}" presName="connTx" presStyleLbl="parChTrans1D4" presStyleIdx="2" presStyleCnt="3"/>
      <dgm:spPr/>
      <dgm:t>
        <a:bodyPr/>
        <a:lstStyle/>
        <a:p>
          <a:endParaRPr lang="es-ES"/>
        </a:p>
      </dgm:t>
    </dgm:pt>
    <dgm:pt modelId="{C35390A8-D58C-425E-9934-5C42E7189E4C}" type="pres">
      <dgm:prSet presAssocID="{39AB9837-5EC4-45DB-B2F4-83DF2D259D1C}" presName="root2" presStyleCnt="0"/>
      <dgm:spPr/>
    </dgm:pt>
    <dgm:pt modelId="{9DC194DC-7930-44E4-AC67-DB1262D8AE80}" type="pres">
      <dgm:prSet presAssocID="{39AB9837-5EC4-45DB-B2F4-83DF2D259D1C}" presName="LevelTwoTextNode" presStyleLbl="node4" presStyleIdx="2" presStyleCnt="3" custScaleX="72293" custScaleY="61734" custLinFactNeighborX="-5549" custLinFactNeighborY="1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17A17-1A40-4DD6-A3B7-91B72FF97142}" type="pres">
      <dgm:prSet presAssocID="{39AB9837-5EC4-45DB-B2F4-83DF2D259D1C}" presName="level3hierChild" presStyleCnt="0"/>
      <dgm:spPr/>
    </dgm:pt>
  </dgm:ptLst>
  <dgm:cxnLst>
    <dgm:cxn modelId="{3A33C142-420B-4014-8E7F-014A05D7A5C4}" type="presOf" srcId="{39AB9837-5EC4-45DB-B2F4-83DF2D259D1C}" destId="{9DC194DC-7930-44E4-AC67-DB1262D8AE80}" srcOrd="0" destOrd="0" presId="urn:microsoft.com/office/officeart/2008/layout/HorizontalMultiLevelHierarchy"/>
    <dgm:cxn modelId="{F58B3A66-1BBB-4800-B604-7622E22A720C}" srcId="{02274F67-8E87-4F1C-A06D-2E152D480EF4}" destId="{39AB9837-5EC4-45DB-B2F4-83DF2D259D1C}" srcOrd="0" destOrd="0" parTransId="{6111CC24-7979-465B-9CB3-B2625EE4D527}" sibTransId="{55FE7AEB-7D50-49D8-A494-4004ECE8B03A}"/>
    <dgm:cxn modelId="{38A91255-6CB2-40A7-87AE-0091EFFB27F4}" type="presOf" srcId="{3A5E272B-6454-432F-9CB8-2FA7B911920B}" destId="{250E834C-7629-4A88-8C2E-B9A7AE084171}" srcOrd="0" destOrd="0" presId="urn:microsoft.com/office/officeart/2008/layout/HorizontalMultiLevelHierarchy"/>
    <dgm:cxn modelId="{D29978F8-B7A0-404B-9360-4C9E68B02A88}" type="presOf" srcId="{3A5E272B-6454-432F-9CB8-2FA7B911920B}" destId="{ADC1212B-36C7-481B-BF4A-3B8409A97777}" srcOrd="1" destOrd="0" presId="urn:microsoft.com/office/officeart/2008/layout/HorizontalMultiLevelHierarchy"/>
    <dgm:cxn modelId="{BC249775-072D-4667-83BB-D4B93AA7E570}" srcId="{D66B3B48-096B-4F34-BEED-C0A48825B047}" destId="{B869575D-7CB2-4E45-A77A-F0536817FDC8}" srcOrd="1" destOrd="0" parTransId="{8609CA63-5B24-4C73-9762-35F7E09A3B0F}" sibTransId="{C6A91B88-046B-4DAC-8863-734CCA20E337}"/>
    <dgm:cxn modelId="{1ACE7966-20F7-496E-A374-2B5790CF9052}" type="presOf" srcId="{87541A55-85BA-4143-B0AB-8E9769DFE8C0}" destId="{A7F10AA9-F543-4844-A60E-FFC236E156B4}" srcOrd="1" destOrd="0" presId="urn:microsoft.com/office/officeart/2008/layout/HorizontalMultiLevelHierarchy"/>
    <dgm:cxn modelId="{6623E382-F079-4BAB-AFC2-CBD8372E4275}" srcId="{B869575D-7CB2-4E45-A77A-F0536817FDC8}" destId="{02274F67-8E87-4F1C-A06D-2E152D480EF4}" srcOrd="0" destOrd="0" parTransId="{87541A55-85BA-4143-B0AB-8E9769DFE8C0}" sibTransId="{A774D158-A95A-478F-9D95-5B39B7392CFE}"/>
    <dgm:cxn modelId="{CE4CC451-5F02-4E6A-974C-E89211C1D7A7}" type="presOf" srcId="{3626A1E4-4B02-4986-918D-2EAF4A60F509}" destId="{6950DA39-A62E-4081-B5E3-E7185829938C}" srcOrd="1" destOrd="0" presId="urn:microsoft.com/office/officeart/2008/layout/HorizontalMultiLevelHierarchy"/>
    <dgm:cxn modelId="{D191EBB9-7CEB-4343-9F4C-70B977D5D2E8}" type="presOf" srcId="{6111CC24-7979-465B-9CB3-B2625EE4D527}" destId="{9AB6A686-2760-4874-AEF2-AF4D68388099}" srcOrd="0" destOrd="0" presId="urn:microsoft.com/office/officeart/2008/layout/HorizontalMultiLevelHierarchy"/>
    <dgm:cxn modelId="{F4D2532E-12A5-4886-917E-1CB49C9E393D}" type="presOf" srcId="{6111CC24-7979-465B-9CB3-B2625EE4D527}" destId="{108761F7-4F47-45A9-81D3-7406E27FE1D0}" srcOrd="1" destOrd="0" presId="urn:microsoft.com/office/officeart/2008/layout/HorizontalMultiLevelHierarchy"/>
    <dgm:cxn modelId="{550E43FF-7BEB-468D-8F63-F19519A00138}" srcId="{04B2800D-8854-4C15-A280-E6F014348228}" destId="{3579148F-74C4-4E1B-A55A-E13F7EBF4D6E}" srcOrd="0" destOrd="0" parTransId="{53E12AC1-0640-4D96-9EF5-07EDF24F4D95}" sibTransId="{3396F283-B680-4BC9-8B72-8AB17578DC7F}"/>
    <dgm:cxn modelId="{A66CD575-EA29-4356-AB82-F78003B92A52}" type="presOf" srcId="{C3EFE780-E31A-4C04-81C7-A52F383853EE}" destId="{498B8EB9-07EF-4115-BA97-37E02EA02DBC}" srcOrd="0" destOrd="0" presId="urn:microsoft.com/office/officeart/2008/layout/HorizontalMultiLevelHierarchy"/>
    <dgm:cxn modelId="{22692993-FB4D-4B7A-9E27-620D8B0AD16D}" type="presOf" srcId="{C3EFE780-E31A-4C04-81C7-A52F383853EE}" destId="{B0B380F2-210D-4920-8464-0859E234ACF2}" srcOrd="1" destOrd="0" presId="urn:microsoft.com/office/officeart/2008/layout/HorizontalMultiLevelHierarchy"/>
    <dgm:cxn modelId="{F8CCEFA7-C8EE-44AF-B799-CD90C9815E81}" type="presOf" srcId="{53E12AC1-0640-4D96-9EF5-07EDF24F4D95}" destId="{BBADFC05-3A25-4559-B6EB-18C3B22FD4B8}" srcOrd="1" destOrd="0" presId="urn:microsoft.com/office/officeart/2008/layout/HorizontalMultiLevelHierarchy"/>
    <dgm:cxn modelId="{4DE3FA95-D235-474B-B106-D1522EB2049C}" type="presOf" srcId="{02274F67-8E87-4F1C-A06D-2E152D480EF4}" destId="{EF8D8346-C1AA-44C6-886D-1957B376191D}" srcOrd="0" destOrd="0" presId="urn:microsoft.com/office/officeart/2008/layout/HorizontalMultiLevelHierarchy"/>
    <dgm:cxn modelId="{EB72CBC7-4A86-42DA-A1FE-E7CE7CFBDE72}" type="presOf" srcId="{3A8440A4-F1BB-4CC1-A106-1A95F52EB2F0}" destId="{D6D53850-092D-45F7-B195-48F451699A58}" srcOrd="0" destOrd="0" presId="urn:microsoft.com/office/officeart/2008/layout/HorizontalMultiLevelHierarchy"/>
    <dgm:cxn modelId="{524C8B93-1354-4D86-B1D5-9A6DCA0C6869}" type="presOf" srcId="{8609CA63-5B24-4C73-9762-35F7E09A3B0F}" destId="{66BBB7E3-2877-40F5-9F4E-038BA780B0B6}" srcOrd="1" destOrd="0" presId="urn:microsoft.com/office/officeart/2008/layout/HorizontalMultiLevelHierarchy"/>
    <dgm:cxn modelId="{5330CD4F-7B31-40EF-877A-2ACC04DD0B72}" type="presOf" srcId="{3626A1E4-4B02-4986-918D-2EAF4A60F509}" destId="{D391CA22-37B1-4F9F-9EA8-CDEE104C928B}" srcOrd="0" destOrd="0" presId="urn:microsoft.com/office/officeart/2008/layout/HorizontalMultiLevelHierarchy"/>
    <dgm:cxn modelId="{FBCE1AE6-FF93-4CC1-8079-260A562E1D81}" srcId="{3A8440A4-F1BB-4CC1-A106-1A95F52EB2F0}" destId="{D66B3B48-096B-4F34-BEED-C0A48825B047}" srcOrd="0" destOrd="0" parTransId="{D6EDAD96-8116-4E02-9D4B-57562A5B437F}" sibTransId="{F4246689-7808-4A89-8919-98DD3028B22F}"/>
    <dgm:cxn modelId="{1651ED88-72AD-4496-BCAF-D88CF24C6E08}" type="presOf" srcId="{B9A1B054-DE2F-4CC5-9C70-8720252F5042}" destId="{E0BFE6FC-96A1-484F-A308-EBBBAA7224D0}" srcOrd="0" destOrd="0" presId="urn:microsoft.com/office/officeart/2008/layout/HorizontalMultiLevelHierarchy"/>
    <dgm:cxn modelId="{A4A7EF22-949A-4755-B805-C3F713B65BC9}" type="presOf" srcId="{04B2800D-8854-4C15-A280-E6F014348228}" destId="{54851E3D-A9B7-4366-8A42-FE0716387956}" srcOrd="0" destOrd="0" presId="urn:microsoft.com/office/officeart/2008/layout/HorizontalMultiLevelHierarchy"/>
    <dgm:cxn modelId="{749E03DE-9656-4C3C-BD2A-E03E55616DFD}" type="presOf" srcId="{B869575D-7CB2-4E45-A77A-F0536817FDC8}" destId="{6F209DA7-8FBE-41F4-8C87-F7FB7F293E35}" srcOrd="0" destOrd="0" presId="urn:microsoft.com/office/officeart/2008/layout/HorizontalMultiLevelHierarchy"/>
    <dgm:cxn modelId="{C8661838-3EF8-4C9C-8F52-2113E7D88428}" type="presOf" srcId="{8609CA63-5B24-4C73-9762-35F7E09A3B0F}" destId="{4630DF6D-3014-4217-9945-FB7143C8CDFB}" srcOrd="0" destOrd="0" presId="urn:microsoft.com/office/officeart/2008/layout/HorizontalMultiLevelHierarchy"/>
    <dgm:cxn modelId="{C36CBA78-B3A9-4414-9B68-B5E085B0B912}" srcId="{D66B3B48-096B-4F34-BEED-C0A48825B047}" destId="{B9A1B054-DE2F-4CC5-9C70-8720252F5042}" srcOrd="0" destOrd="0" parTransId="{3626A1E4-4B02-4986-918D-2EAF4A60F509}" sibTransId="{F10BD53A-D070-4491-8B2A-77731B437D69}"/>
    <dgm:cxn modelId="{5A0DE5B0-3AE6-4E75-AFEA-C738B76FB354}" type="presOf" srcId="{D66B3B48-096B-4F34-BEED-C0A48825B047}" destId="{880BB628-0D31-4C46-84AF-242F07C4D798}" srcOrd="0" destOrd="0" presId="urn:microsoft.com/office/officeart/2008/layout/HorizontalMultiLevelHierarchy"/>
    <dgm:cxn modelId="{CDFBB968-7508-472F-9E53-B6884DA04908}" type="presOf" srcId="{3579148F-74C4-4E1B-A55A-E13F7EBF4D6E}" destId="{72868AD5-A6DC-47B1-A4B6-C4B4A19F522E}" srcOrd="0" destOrd="0" presId="urn:microsoft.com/office/officeart/2008/layout/HorizontalMultiLevelHierarchy"/>
    <dgm:cxn modelId="{15B512ED-1F0F-4C77-A5FF-938EBA8AA427}" type="presOf" srcId="{87541A55-85BA-4143-B0AB-8E9769DFE8C0}" destId="{9EC1FE79-596A-410A-B2B8-77B32F43F5AF}" srcOrd="0" destOrd="0" presId="urn:microsoft.com/office/officeart/2008/layout/HorizontalMultiLevelHierarchy"/>
    <dgm:cxn modelId="{7F33C24E-A803-459E-A419-58B27275BB8A}" srcId="{04B2800D-8854-4C15-A280-E6F014348228}" destId="{F324A21B-B370-4AE0-8660-7F8190B5FF0C}" srcOrd="1" destOrd="0" parTransId="{C3EFE780-E31A-4C04-81C7-A52F383853EE}" sibTransId="{D1B95A57-E534-4D64-BEBE-841829278CFD}"/>
    <dgm:cxn modelId="{B89A02AC-4C18-4F56-A62A-071B24AC3B73}" srcId="{B9A1B054-DE2F-4CC5-9C70-8720252F5042}" destId="{04B2800D-8854-4C15-A280-E6F014348228}" srcOrd="0" destOrd="0" parTransId="{3A5E272B-6454-432F-9CB8-2FA7B911920B}" sibTransId="{ED0446C9-83FC-468A-8CD9-4403063050E5}"/>
    <dgm:cxn modelId="{C44D811D-46E9-4ECE-B502-9C46C341E702}" type="presOf" srcId="{53E12AC1-0640-4D96-9EF5-07EDF24F4D95}" destId="{1448281B-AD57-427A-BAF0-4ECB20D6A0D5}" srcOrd="0" destOrd="0" presId="urn:microsoft.com/office/officeart/2008/layout/HorizontalMultiLevelHierarchy"/>
    <dgm:cxn modelId="{B4D28185-B3DF-48B9-AB01-B5C3108EDC88}" type="presOf" srcId="{F324A21B-B370-4AE0-8660-7F8190B5FF0C}" destId="{30F2668E-DA85-4538-B4E1-DF8CEA74F33E}" srcOrd="0" destOrd="0" presId="urn:microsoft.com/office/officeart/2008/layout/HorizontalMultiLevelHierarchy"/>
    <dgm:cxn modelId="{8D3470FF-37CD-4F97-A9B5-2EB0E1245975}" type="presParOf" srcId="{D6D53850-092D-45F7-B195-48F451699A58}" destId="{28A8EAF5-0AEC-4952-990D-AA38D18F33EE}" srcOrd="0" destOrd="0" presId="urn:microsoft.com/office/officeart/2008/layout/HorizontalMultiLevelHierarchy"/>
    <dgm:cxn modelId="{D883DCF2-B803-445B-9F7A-622AA45FAF00}" type="presParOf" srcId="{28A8EAF5-0AEC-4952-990D-AA38D18F33EE}" destId="{880BB628-0D31-4C46-84AF-242F07C4D798}" srcOrd="0" destOrd="0" presId="urn:microsoft.com/office/officeart/2008/layout/HorizontalMultiLevelHierarchy"/>
    <dgm:cxn modelId="{22BE8DE2-AEDC-4A30-B87A-19AE54947E67}" type="presParOf" srcId="{28A8EAF5-0AEC-4952-990D-AA38D18F33EE}" destId="{26B3904D-E04A-4F20-B556-6E82C0BE8248}" srcOrd="1" destOrd="0" presId="urn:microsoft.com/office/officeart/2008/layout/HorizontalMultiLevelHierarchy"/>
    <dgm:cxn modelId="{CBFC51FE-1A31-4B6C-B47C-9EB4005D939E}" type="presParOf" srcId="{26B3904D-E04A-4F20-B556-6E82C0BE8248}" destId="{D391CA22-37B1-4F9F-9EA8-CDEE104C928B}" srcOrd="0" destOrd="0" presId="urn:microsoft.com/office/officeart/2008/layout/HorizontalMultiLevelHierarchy"/>
    <dgm:cxn modelId="{9C4E0418-788C-4BB9-90AC-60C8783C2EEF}" type="presParOf" srcId="{D391CA22-37B1-4F9F-9EA8-CDEE104C928B}" destId="{6950DA39-A62E-4081-B5E3-E7185829938C}" srcOrd="0" destOrd="0" presId="urn:microsoft.com/office/officeart/2008/layout/HorizontalMultiLevelHierarchy"/>
    <dgm:cxn modelId="{1158EADE-61E6-4746-B047-DB331B3112C3}" type="presParOf" srcId="{26B3904D-E04A-4F20-B556-6E82C0BE8248}" destId="{B8CFC123-196B-4F2B-AEFE-A22962CE966F}" srcOrd="1" destOrd="0" presId="urn:microsoft.com/office/officeart/2008/layout/HorizontalMultiLevelHierarchy"/>
    <dgm:cxn modelId="{C1C4FB0C-7F4C-4233-A72C-99560BB3DB3F}" type="presParOf" srcId="{B8CFC123-196B-4F2B-AEFE-A22962CE966F}" destId="{E0BFE6FC-96A1-484F-A308-EBBBAA7224D0}" srcOrd="0" destOrd="0" presId="urn:microsoft.com/office/officeart/2008/layout/HorizontalMultiLevelHierarchy"/>
    <dgm:cxn modelId="{7A5CC904-B1E5-4C1C-AA84-6DB88A644E20}" type="presParOf" srcId="{B8CFC123-196B-4F2B-AEFE-A22962CE966F}" destId="{B8DBC8A6-31B3-4AEA-AD26-1B87D7975EB4}" srcOrd="1" destOrd="0" presId="urn:microsoft.com/office/officeart/2008/layout/HorizontalMultiLevelHierarchy"/>
    <dgm:cxn modelId="{282D3F2B-F6F8-45E2-9AC9-67EC1231DC60}" type="presParOf" srcId="{B8DBC8A6-31B3-4AEA-AD26-1B87D7975EB4}" destId="{250E834C-7629-4A88-8C2E-B9A7AE084171}" srcOrd="0" destOrd="0" presId="urn:microsoft.com/office/officeart/2008/layout/HorizontalMultiLevelHierarchy"/>
    <dgm:cxn modelId="{074A6B72-E09D-4965-BF85-654D8098C388}" type="presParOf" srcId="{250E834C-7629-4A88-8C2E-B9A7AE084171}" destId="{ADC1212B-36C7-481B-BF4A-3B8409A97777}" srcOrd="0" destOrd="0" presId="urn:microsoft.com/office/officeart/2008/layout/HorizontalMultiLevelHierarchy"/>
    <dgm:cxn modelId="{8D31A30D-B27B-415B-9280-898A18925CBD}" type="presParOf" srcId="{B8DBC8A6-31B3-4AEA-AD26-1B87D7975EB4}" destId="{ECF6F1DF-262C-480A-9E9C-C9C07F9CF2FB}" srcOrd="1" destOrd="0" presId="urn:microsoft.com/office/officeart/2008/layout/HorizontalMultiLevelHierarchy"/>
    <dgm:cxn modelId="{07BC048C-8EFC-46BF-8E1F-FE684DAC465A}" type="presParOf" srcId="{ECF6F1DF-262C-480A-9E9C-C9C07F9CF2FB}" destId="{54851E3D-A9B7-4366-8A42-FE0716387956}" srcOrd="0" destOrd="0" presId="urn:microsoft.com/office/officeart/2008/layout/HorizontalMultiLevelHierarchy"/>
    <dgm:cxn modelId="{D9587FFE-A3EB-45ED-AD52-3DECB6BA212F}" type="presParOf" srcId="{ECF6F1DF-262C-480A-9E9C-C9C07F9CF2FB}" destId="{1B61DE89-C4FF-4B90-81C1-BFE7D19880B9}" srcOrd="1" destOrd="0" presId="urn:microsoft.com/office/officeart/2008/layout/HorizontalMultiLevelHierarchy"/>
    <dgm:cxn modelId="{F0436AB5-8078-4A64-8B33-72CBC18FC237}" type="presParOf" srcId="{1B61DE89-C4FF-4B90-81C1-BFE7D19880B9}" destId="{1448281B-AD57-427A-BAF0-4ECB20D6A0D5}" srcOrd="0" destOrd="0" presId="urn:microsoft.com/office/officeart/2008/layout/HorizontalMultiLevelHierarchy"/>
    <dgm:cxn modelId="{43757645-0F21-4D0C-8E1F-30E622B2D779}" type="presParOf" srcId="{1448281B-AD57-427A-BAF0-4ECB20D6A0D5}" destId="{BBADFC05-3A25-4559-B6EB-18C3B22FD4B8}" srcOrd="0" destOrd="0" presId="urn:microsoft.com/office/officeart/2008/layout/HorizontalMultiLevelHierarchy"/>
    <dgm:cxn modelId="{8B431492-3CD3-4348-BE66-CD8B4369BA83}" type="presParOf" srcId="{1B61DE89-C4FF-4B90-81C1-BFE7D19880B9}" destId="{F7AA783E-9376-4DE2-A946-EA6FECE8F83C}" srcOrd="1" destOrd="0" presId="urn:microsoft.com/office/officeart/2008/layout/HorizontalMultiLevelHierarchy"/>
    <dgm:cxn modelId="{5B99DC4A-706C-4D39-B617-C40B97AF09F8}" type="presParOf" srcId="{F7AA783E-9376-4DE2-A946-EA6FECE8F83C}" destId="{72868AD5-A6DC-47B1-A4B6-C4B4A19F522E}" srcOrd="0" destOrd="0" presId="urn:microsoft.com/office/officeart/2008/layout/HorizontalMultiLevelHierarchy"/>
    <dgm:cxn modelId="{286F18C1-3B04-444F-A3BD-61B555E6051C}" type="presParOf" srcId="{F7AA783E-9376-4DE2-A946-EA6FECE8F83C}" destId="{B666B7AD-7BE6-49FE-AC12-2DBD98A3DAC7}" srcOrd="1" destOrd="0" presId="urn:microsoft.com/office/officeart/2008/layout/HorizontalMultiLevelHierarchy"/>
    <dgm:cxn modelId="{70BB605D-00CA-418D-8C4F-6F1705297AC7}" type="presParOf" srcId="{1B61DE89-C4FF-4B90-81C1-BFE7D19880B9}" destId="{498B8EB9-07EF-4115-BA97-37E02EA02DBC}" srcOrd="2" destOrd="0" presId="urn:microsoft.com/office/officeart/2008/layout/HorizontalMultiLevelHierarchy"/>
    <dgm:cxn modelId="{3C16D698-E671-4912-AAF5-DC3E979C1257}" type="presParOf" srcId="{498B8EB9-07EF-4115-BA97-37E02EA02DBC}" destId="{B0B380F2-210D-4920-8464-0859E234ACF2}" srcOrd="0" destOrd="0" presId="urn:microsoft.com/office/officeart/2008/layout/HorizontalMultiLevelHierarchy"/>
    <dgm:cxn modelId="{83931549-2233-4A08-9985-01A140953D63}" type="presParOf" srcId="{1B61DE89-C4FF-4B90-81C1-BFE7D19880B9}" destId="{733A3ADD-80F0-44BD-A24B-D49F8798DD9B}" srcOrd="3" destOrd="0" presId="urn:microsoft.com/office/officeart/2008/layout/HorizontalMultiLevelHierarchy"/>
    <dgm:cxn modelId="{C6D93923-BE88-4A2E-9763-F4131BEA77D7}" type="presParOf" srcId="{733A3ADD-80F0-44BD-A24B-D49F8798DD9B}" destId="{30F2668E-DA85-4538-B4E1-DF8CEA74F33E}" srcOrd="0" destOrd="0" presId="urn:microsoft.com/office/officeart/2008/layout/HorizontalMultiLevelHierarchy"/>
    <dgm:cxn modelId="{018483E3-050B-4C73-A8C8-37837D6A247F}" type="presParOf" srcId="{733A3ADD-80F0-44BD-A24B-D49F8798DD9B}" destId="{9FA3B2BA-49DF-4559-AAFB-44AD0F5D5A63}" srcOrd="1" destOrd="0" presId="urn:microsoft.com/office/officeart/2008/layout/HorizontalMultiLevelHierarchy"/>
    <dgm:cxn modelId="{EB197E4D-EBD8-4971-93EE-DBCFB9E1EFF8}" type="presParOf" srcId="{26B3904D-E04A-4F20-B556-6E82C0BE8248}" destId="{4630DF6D-3014-4217-9945-FB7143C8CDFB}" srcOrd="2" destOrd="0" presId="urn:microsoft.com/office/officeart/2008/layout/HorizontalMultiLevelHierarchy"/>
    <dgm:cxn modelId="{6FD52408-3742-45B6-BBBC-9D5B43F6FDF2}" type="presParOf" srcId="{4630DF6D-3014-4217-9945-FB7143C8CDFB}" destId="{66BBB7E3-2877-40F5-9F4E-038BA780B0B6}" srcOrd="0" destOrd="0" presId="urn:microsoft.com/office/officeart/2008/layout/HorizontalMultiLevelHierarchy"/>
    <dgm:cxn modelId="{816DCC53-5C5D-4A66-B8D1-EEF912C86B5D}" type="presParOf" srcId="{26B3904D-E04A-4F20-B556-6E82C0BE8248}" destId="{DDAA741D-DCA7-4827-8EE1-85ADAD0F295C}" srcOrd="3" destOrd="0" presId="urn:microsoft.com/office/officeart/2008/layout/HorizontalMultiLevelHierarchy"/>
    <dgm:cxn modelId="{B48880B1-0B67-4BCC-89CC-7CDAA5858AE6}" type="presParOf" srcId="{DDAA741D-DCA7-4827-8EE1-85ADAD0F295C}" destId="{6F209DA7-8FBE-41F4-8C87-F7FB7F293E35}" srcOrd="0" destOrd="0" presId="urn:microsoft.com/office/officeart/2008/layout/HorizontalMultiLevelHierarchy"/>
    <dgm:cxn modelId="{4FDFDA11-7557-47CB-86C0-612987E396B4}" type="presParOf" srcId="{DDAA741D-DCA7-4827-8EE1-85ADAD0F295C}" destId="{5EE4FB40-52E3-421B-9564-8396248DB48E}" srcOrd="1" destOrd="0" presId="urn:microsoft.com/office/officeart/2008/layout/HorizontalMultiLevelHierarchy"/>
    <dgm:cxn modelId="{1A56B89C-A8C0-4374-AA77-D89323600019}" type="presParOf" srcId="{5EE4FB40-52E3-421B-9564-8396248DB48E}" destId="{9EC1FE79-596A-410A-B2B8-77B32F43F5AF}" srcOrd="0" destOrd="0" presId="urn:microsoft.com/office/officeart/2008/layout/HorizontalMultiLevelHierarchy"/>
    <dgm:cxn modelId="{FB4EB1E8-FF9D-4CF9-8A09-E2EB92185573}" type="presParOf" srcId="{9EC1FE79-596A-410A-B2B8-77B32F43F5AF}" destId="{A7F10AA9-F543-4844-A60E-FFC236E156B4}" srcOrd="0" destOrd="0" presId="urn:microsoft.com/office/officeart/2008/layout/HorizontalMultiLevelHierarchy"/>
    <dgm:cxn modelId="{29E72EDB-9495-488E-96B1-59335F5C1D32}" type="presParOf" srcId="{5EE4FB40-52E3-421B-9564-8396248DB48E}" destId="{3CB9EF62-33AE-40EB-B578-21111A7823BE}" srcOrd="1" destOrd="0" presId="urn:microsoft.com/office/officeart/2008/layout/HorizontalMultiLevelHierarchy"/>
    <dgm:cxn modelId="{DBBF77B7-CE43-447C-B2E2-4E40302129D3}" type="presParOf" srcId="{3CB9EF62-33AE-40EB-B578-21111A7823BE}" destId="{EF8D8346-C1AA-44C6-886D-1957B376191D}" srcOrd="0" destOrd="0" presId="urn:microsoft.com/office/officeart/2008/layout/HorizontalMultiLevelHierarchy"/>
    <dgm:cxn modelId="{7DDE1DF3-9BB4-4D95-8558-F5B7B4CD1D65}" type="presParOf" srcId="{3CB9EF62-33AE-40EB-B578-21111A7823BE}" destId="{990F9181-07A2-41F5-8134-C628E5EB47D7}" srcOrd="1" destOrd="0" presId="urn:microsoft.com/office/officeart/2008/layout/HorizontalMultiLevelHierarchy"/>
    <dgm:cxn modelId="{35D43883-5FCA-4CF9-99B9-F8647F33F67F}" type="presParOf" srcId="{990F9181-07A2-41F5-8134-C628E5EB47D7}" destId="{9AB6A686-2760-4874-AEF2-AF4D68388099}" srcOrd="0" destOrd="0" presId="urn:microsoft.com/office/officeart/2008/layout/HorizontalMultiLevelHierarchy"/>
    <dgm:cxn modelId="{39069D2F-0520-4729-AE7D-A09863283B9B}" type="presParOf" srcId="{9AB6A686-2760-4874-AEF2-AF4D68388099}" destId="{108761F7-4F47-45A9-81D3-7406E27FE1D0}" srcOrd="0" destOrd="0" presId="urn:microsoft.com/office/officeart/2008/layout/HorizontalMultiLevelHierarchy"/>
    <dgm:cxn modelId="{14DBBB72-9E96-4D6E-98A7-02E8F763234A}" type="presParOf" srcId="{990F9181-07A2-41F5-8134-C628E5EB47D7}" destId="{C35390A8-D58C-425E-9934-5C42E7189E4C}" srcOrd="1" destOrd="0" presId="urn:microsoft.com/office/officeart/2008/layout/HorizontalMultiLevelHierarchy"/>
    <dgm:cxn modelId="{E8A93501-6266-4CB0-8238-BD1CFEBDB9F7}" type="presParOf" srcId="{C35390A8-D58C-425E-9934-5C42E7189E4C}" destId="{9DC194DC-7930-44E4-AC67-DB1262D8AE80}" srcOrd="0" destOrd="0" presId="urn:microsoft.com/office/officeart/2008/layout/HorizontalMultiLevelHierarchy"/>
    <dgm:cxn modelId="{D98FCA80-3ADC-4724-8284-14C95886C5FE}" type="presParOf" srcId="{C35390A8-D58C-425E-9934-5C42E7189E4C}" destId="{73817A17-1A40-4DD6-A3B7-91B72FF97142}" srcOrd="1" destOrd="0" presId="urn:microsoft.com/office/officeart/2008/layout/HorizontalMultiLevelHierarchy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440A4-F1BB-4CC1-A106-1A95F52EB2F0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AD69F0-1958-413D-8E46-48A298FAB1D9}">
      <dgm:prSet phldrT="[Texto]" custT="1"/>
      <dgm:spPr>
        <a:solidFill>
          <a:schemeClr val="bg1">
            <a:lumMod val="85000"/>
          </a:schemeClr>
        </a:solidFill>
      </dgm:spPr>
      <dgm:t>
        <a:bodyPr vert="vert"/>
        <a:lstStyle/>
        <a:p>
          <a:r>
            <a:rPr lang="es-CO" sz="1200" b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rPr>
            <a:t>Pilar 2</a:t>
          </a:r>
        </a:p>
        <a:p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Proceso de Revisión del Supervisor</a:t>
          </a:r>
          <a:endParaRPr lang="es-ES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5DADF9-4718-4128-8E83-EDDC17122561}" type="parTrans" cxnId="{8AF08C52-8B4C-4B99-9F14-BBC115C0F03F}">
      <dgm:prSet/>
      <dgm:spPr/>
      <dgm:t>
        <a:bodyPr/>
        <a:lstStyle/>
        <a:p>
          <a:endParaRPr lang="es-ES" sz="1400" b="1">
            <a:latin typeface="Arial" pitchFamily="34" charset="0"/>
            <a:cs typeface="Arial" pitchFamily="34" charset="0"/>
          </a:endParaRPr>
        </a:p>
      </dgm:t>
    </dgm:pt>
    <dgm:pt modelId="{00936229-F27F-4BA2-95CE-85D0E06FE170}" type="sibTrans" cxnId="{8AF08C52-8B4C-4B99-9F14-BBC115C0F03F}">
      <dgm:prSet/>
      <dgm:spPr/>
      <dgm:t>
        <a:bodyPr/>
        <a:lstStyle/>
        <a:p>
          <a:endParaRPr lang="es-ES" sz="1400" b="1">
            <a:latin typeface="Arial" pitchFamily="34" charset="0"/>
            <a:cs typeface="Arial" pitchFamily="34" charset="0"/>
          </a:endParaRPr>
        </a:p>
      </dgm:t>
    </dgm:pt>
    <dgm:pt modelId="{3CC98F79-E9C4-4B13-8475-84035F2B9660}">
      <dgm:prSet custT="1"/>
      <dgm:spPr>
        <a:solidFill>
          <a:srgbClr val="CCE0E0"/>
        </a:solidFill>
      </dgm:spPr>
      <dgm:t>
        <a:bodyPr/>
        <a:lstStyle/>
        <a:p>
          <a:pPr marL="85725" indent="0" algn="ctr"/>
          <a:r>
            <a:rPr lang="es-CO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Marco Integral de Supervisión </a:t>
          </a:r>
          <a:r>
            <a:rPr lang="es-CO" sz="1200" b="1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rPr>
            <a:t>(MIS)</a:t>
          </a:r>
        </a:p>
      </dgm:t>
    </dgm:pt>
    <dgm:pt modelId="{0F91AA8E-576D-4F26-AB67-81D4919D4B72}" type="parTrans" cxnId="{1F55BF58-63B2-497D-8FFF-3628484768B4}">
      <dgm:prSet custT="1"/>
      <dgm:spPr>
        <a:ln>
          <a:noFill/>
        </a:ln>
      </dgm:spPr>
      <dgm:t>
        <a:bodyPr/>
        <a:lstStyle/>
        <a:p>
          <a:endParaRPr lang="es-ES" sz="400"/>
        </a:p>
      </dgm:t>
    </dgm:pt>
    <dgm:pt modelId="{F74486F8-49C0-407D-B89B-8510A1F85FEC}" type="sibTrans" cxnId="{1F55BF58-63B2-497D-8FFF-3628484768B4}">
      <dgm:prSet/>
      <dgm:spPr/>
      <dgm:t>
        <a:bodyPr/>
        <a:lstStyle/>
        <a:p>
          <a:endParaRPr lang="es-ES" sz="1600"/>
        </a:p>
      </dgm:t>
    </dgm:pt>
    <dgm:pt modelId="{9B20D2D0-6276-411B-8C6A-5CCEDC4A50ED}">
      <dgm:prSet custT="1"/>
      <dgm:spPr>
        <a:solidFill>
          <a:srgbClr val="006666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indent="0" algn="ctr"/>
          <a:r>
            <a:rPr lang="es-CO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Evaluación del Supervisor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824DBBF-8CCF-486F-A5E8-1AD20D7CF859}" type="sibTrans" cxnId="{AA82B33B-5DAB-44C6-975E-C8D0FA7B9B36}">
      <dgm:prSet/>
      <dgm:spPr/>
      <dgm:t>
        <a:bodyPr/>
        <a:lstStyle/>
        <a:p>
          <a:endParaRPr lang="es-ES" sz="1600"/>
        </a:p>
      </dgm:t>
    </dgm:pt>
    <dgm:pt modelId="{F4492D96-FDDF-46FF-AAE0-1814EDFC629E}" type="parTrans" cxnId="{AA82B33B-5DAB-44C6-975E-C8D0FA7B9B36}">
      <dgm:prSet custT="1"/>
      <dgm:spPr>
        <a:solidFill>
          <a:srgbClr val="006666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 sz="400"/>
        </a:p>
      </dgm:t>
    </dgm:pt>
    <dgm:pt modelId="{31B46802-531A-48E5-9B19-E038AEC1904F}">
      <dgm:prSet custT="1"/>
      <dgm:spPr>
        <a:solidFill>
          <a:srgbClr val="F0D1B2"/>
        </a:solidFill>
      </dgm:spPr>
      <dgm:t>
        <a:bodyPr/>
        <a:lstStyle/>
        <a:p>
          <a:pPr marL="0" indent="-180975" algn="ctr"/>
          <a:r>
            <a:rPr lang="es-CO" sz="1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 establecerán los lineamientos mínimos para la implementación del </a:t>
          </a:r>
          <a:r>
            <a:rPr lang="es-CO" sz="1100" b="1" dirty="0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rPr>
            <a:t>(PASC)</a:t>
          </a:r>
          <a:endParaRPr lang="es-ES" sz="1100" b="1" dirty="0">
            <a:solidFill>
              <a:schemeClr val="accent3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2056411-2673-4CDF-A951-C9DFF1AF7327}" type="sibTrans" cxnId="{7E34A034-F433-482B-9F85-CD4AB41FD6A9}">
      <dgm:prSet/>
      <dgm:spPr/>
      <dgm:t>
        <a:bodyPr/>
        <a:lstStyle/>
        <a:p>
          <a:endParaRPr lang="es-ES" sz="1600"/>
        </a:p>
      </dgm:t>
    </dgm:pt>
    <dgm:pt modelId="{0D123267-84DC-4551-B04B-A4DB19EF3BC4}" type="parTrans" cxnId="{7E34A034-F433-482B-9F85-CD4AB41FD6A9}">
      <dgm:prSet custT="1"/>
      <dgm:spPr>
        <a:ln>
          <a:noFill/>
        </a:ln>
      </dgm:spPr>
      <dgm:t>
        <a:bodyPr/>
        <a:lstStyle/>
        <a:p>
          <a:endParaRPr lang="es-ES" sz="900"/>
        </a:p>
      </dgm:t>
    </dgm:pt>
    <dgm:pt modelId="{25A938EC-A404-454C-A11E-2A6B7A119675}">
      <dgm:prSet custT="1"/>
      <dgm:spPr>
        <a:solidFill>
          <a:srgbClr val="F0D1B2"/>
        </a:solidFill>
      </dgm:spPr>
      <dgm:t>
        <a:bodyPr/>
        <a:lstStyle/>
        <a:p>
          <a:pPr marL="266700" indent="-180975" algn="ctr"/>
          <a:r>
            <a:rPr lang="es-CO" sz="11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Sistema Integral para la Administración de Riesgos </a:t>
          </a:r>
          <a:r>
            <a:rPr lang="es-CO" sz="1100" b="1" dirty="0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rPr>
            <a:t>(SAR)</a:t>
          </a:r>
          <a:endParaRPr lang="es-ES" sz="1100" b="1" dirty="0">
            <a:solidFill>
              <a:schemeClr val="accent3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BC6B016-AC85-4A01-8086-29EEA4DBF3E5}" type="sibTrans" cxnId="{A47289A2-1149-4183-80F0-C44ECCAEB982}">
      <dgm:prSet/>
      <dgm:spPr/>
      <dgm:t>
        <a:bodyPr/>
        <a:lstStyle/>
        <a:p>
          <a:endParaRPr lang="es-ES" sz="1600"/>
        </a:p>
      </dgm:t>
    </dgm:pt>
    <dgm:pt modelId="{0952FF5B-7A09-473C-969B-402AAC40FD72}" type="parTrans" cxnId="{A47289A2-1149-4183-80F0-C44ECCAEB982}">
      <dgm:prSet custT="1"/>
      <dgm:spPr>
        <a:ln>
          <a:noFill/>
        </a:ln>
      </dgm:spPr>
      <dgm:t>
        <a:bodyPr/>
        <a:lstStyle/>
        <a:p>
          <a:endParaRPr lang="es-ES" sz="900">
            <a:solidFill>
              <a:schemeClr val="accent3"/>
            </a:solidFill>
          </a:endParaRPr>
        </a:p>
      </dgm:t>
    </dgm:pt>
    <dgm:pt modelId="{3DE2975C-3B2E-4C6D-9787-73E553D5C1AF}">
      <dgm:prSet custT="1"/>
      <dgm:spPr>
        <a:solidFill>
          <a:srgbClr val="CCE0E0"/>
        </a:solidFill>
      </dgm:spPr>
      <dgm:t>
        <a:bodyPr/>
        <a:lstStyle/>
        <a:p>
          <a:pPr marL="266700" indent="-180975" algn="ctr"/>
          <a:r>
            <a:rPr lang="es-CO" sz="1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Facultad a SFC para requerir capital adicional por riesgos </a:t>
          </a:r>
        </a:p>
        <a:p>
          <a:pPr marL="266700" indent="-180975" algn="ctr"/>
          <a:r>
            <a:rPr lang="es-CO" sz="1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(Decreto 2392 de 2015)</a:t>
          </a:r>
          <a:endParaRPr lang="es-ES" sz="1200" b="1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EAF5C75-8A42-4FD1-B158-F829EAB878A2}" type="sibTrans" cxnId="{13DC9AC9-0097-47BA-A88D-4D7F40A342AE}">
      <dgm:prSet/>
      <dgm:spPr/>
      <dgm:t>
        <a:bodyPr/>
        <a:lstStyle/>
        <a:p>
          <a:endParaRPr lang="es-ES" sz="1600"/>
        </a:p>
      </dgm:t>
    </dgm:pt>
    <dgm:pt modelId="{F214BCDA-5808-4C40-AD72-80EC118E1D39}" type="parTrans" cxnId="{13DC9AC9-0097-47BA-A88D-4D7F40A342AE}">
      <dgm:prSet custT="1"/>
      <dgm:spPr>
        <a:ln>
          <a:noFill/>
        </a:ln>
      </dgm:spPr>
      <dgm:t>
        <a:bodyPr/>
        <a:lstStyle/>
        <a:p>
          <a:endParaRPr lang="es-ES" sz="400"/>
        </a:p>
      </dgm:t>
    </dgm:pt>
    <dgm:pt modelId="{EA6765DF-2C92-415D-B8F7-2166A3B284BD}">
      <dgm:prSet custT="1"/>
      <dgm:spPr>
        <a:solidFill>
          <a:srgbClr val="006666"/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marL="85725" indent="0" algn="ctr"/>
          <a:r>
            <a:rPr lang="es-CO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Proceso de Evaluación de Suficiencia de Capital (PASC)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CE4575D-C2D1-4A90-AF71-E0AE92F4D0CB}" type="sibTrans" cxnId="{16F01E96-DA35-4D35-9928-2AAE00873B64}">
      <dgm:prSet/>
      <dgm:spPr/>
      <dgm:t>
        <a:bodyPr/>
        <a:lstStyle/>
        <a:p>
          <a:endParaRPr lang="es-ES" sz="1600"/>
        </a:p>
      </dgm:t>
    </dgm:pt>
    <dgm:pt modelId="{BD64EFB4-9CC9-4F9A-AA5B-F8C5ECAFABF4}" type="parTrans" cxnId="{16F01E96-DA35-4D35-9928-2AAE00873B64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s-ES" sz="400"/>
        </a:p>
      </dgm:t>
    </dgm:pt>
    <dgm:pt modelId="{101BD121-C3C0-4BC8-A7F1-28C14758A8AD}">
      <dgm:prSet custT="1"/>
      <dgm:spPr>
        <a:solidFill>
          <a:srgbClr val="CCE0E0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Esquema Pruebas de Resistencia </a:t>
          </a:r>
          <a:r>
            <a:rPr lang="es-CO" sz="1200" b="1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(EPR)</a:t>
          </a:r>
          <a:endParaRPr lang="es-ES" sz="1200" b="1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4BA36A-7545-45FC-8572-5F6AF47CBA91}" type="parTrans" cxnId="{E0335EBB-BE32-4EF6-AB68-110DE024E7AC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84DFED8-E811-4316-B0AF-6933444E988F}" type="sibTrans" cxnId="{E0335EBB-BE32-4EF6-AB68-110DE024E7AC}">
      <dgm:prSet/>
      <dgm:spPr/>
      <dgm:t>
        <a:bodyPr/>
        <a:lstStyle/>
        <a:p>
          <a:endParaRPr lang="es-ES"/>
        </a:p>
      </dgm:t>
    </dgm:pt>
    <dgm:pt modelId="{F9955180-A80F-4968-B39F-D5E05F3D413C}" type="pres">
      <dgm:prSet presAssocID="{3A8440A4-F1BB-4CC1-A106-1A95F52EB2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72A2EF-486A-4C76-A0C3-8F1070531EA0}" type="pres">
      <dgm:prSet presAssocID="{D6AD69F0-1958-413D-8E46-48A298FAB1D9}" presName="root1" presStyleCnt="0"/>
      <dgm:spPr/>
    </dgm:pt>
    <dgm:pt modelId="{83D16F27-7E67-4CA0-B975-C03E8F6E570D}" type="pres">
      <dgm:prSet presAssocID="{D6AD69F0-1958-413D-8E46-48A298FAB1D9}" presName="LevelOneTextNode" presStyleLbl="node0" presStyleIdx="0" presStyleCnt="1" custFlipVert="1" custScaleX="167047" custScaleY="22199" custLinFactX="-22364" custLinFactNeighborX="-100000" custLinFactNeighborY="2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BC6963-8FC1-4926-AC71-49866CA3BB92}" type="pres">
      <dgm:prSet presAssocID="{D6AD69F0-1958-413D-8E46-48A298FAB1D9}" presName="level2hierChild" presStyleCnt="0"/>
      <dgm:spPr/>
    </dgm:pt>
    <dgm:pt modelId="{E848EC54-7C89-437F-B577-41A461A0C336}" type="pres">
      <dgm:prSet presAssocID="{BD64EFB4-9CC9-4F9A-AA5B-F8C5ECAFABF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CDE092B4-FD20-45CD-9AC9-34DB202D2D3C}" type="pres">
      <dgm:prSet presAssocID="{BD64EFB4-9CC9-4F9A-AA5B-F8C5ECAFABF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383DFE83-C635-4FFC-902D-3500FF0E43A6}" type="pres">
      <dgm:prSet presAssocID="{EA6765DF-2C92-415D-B8F7-2166A3B284BD}" presName="root2" presStyleCnt="0"/>
      <dgm:spPr/>
      <dgm:t>
        <a:bodyPr/>
        <a:lstStyle/>
        <a:p>
          <a:endParaRPr lang="es-ES"/>
        </a:p>
      </dgm:t>
    </dgm:pt>
    <dgm:pt modelId="{B4E7432B-C1E9-44CD-BBEA-49F7A2DB961A}" type="pres">
      <dgm:prSet presAssocID="{EA6765DF-2C92-415D-B8F7-2166A3B284BD}" presName="LevelTwoTextNode" presStyleLbl="node2" presStyleIdx="0" presStyleCnt="2" custScaleX="52851" custScaleY="81576" custLinFactNeighborX="-43981" custLinFactNeighborY="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36B04A-04EE-4E73-9E57-A7772D098633}" type="pres">
      <dgm:prSet presAssocID="{EA6765DF-2C92-415D-B8F7-2166A3B284BD}" presName="level3hierChild" presStyleCnt="0"/>
      <dgm:spPr/>
      <dgm:t>
        <a:bodyPr/>
        <a:lstStyle/>
        <a:p>
          <a:endParaRPr lang="es-ES"/>
        </a:p>
      </dgm:t>
    </dgm:pt>
    <dgm:pt modelId="{6804D7F6-3058-4923-8754-20F9B7402C92}" type="pres">
      <dgm:prSet presAssocID="{F214BCDA-5808-4C40-AD72-80EC118E1D39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D2CE24DC-CA76-4944-B8A2-6C21B0935815}" type="pres">
      <dgm:prSet presAssocID="{F214BCDA-5808-4C40-AD72-80EC118E1D39}" presName="connTx" presStyleLbl="parChTrans1D3" presStyleIdx="0" presStyleCnt="5"/>
      <dgm:spPr/>
      <dgm:t>
        <a:bodyPr/>
        <a:lstStyle/>
        <a:p>
          <a:endParaRPr lang="es-ES"/>
        </a:p>
      </dgm:t>
    </dgm:pt>
    <dgm:pt modelId="{3919F968-22E6-43E2-BBE8-8BFEE31A95D2}" type="pres">
      <dgm:prSet presAssocID="{3DE2975C-3B2E-4C6D-9787-73E553D5C1AF}" presName="root2" presStyleCnt="0"/>
      <dgm:spPr/>
      <dgm:t>
        <a:bodyPr/>
        <a:lstStyle/>
        <a:p>
          <a:endParaRPr lang="es-ES"/>
        </a:p>
      </dgm:t>
    </dgm:pt>
    <dgm:pt modelId="{C246F8DD-473F-4013-80B6-CD1DE66B65E2}" type="pres">
      <dgm:prSet presAssocID="{3DE2975C-3B2E-4C6D-9787-73E553D5C1AF}" presName="LevelTwoTextNode" presStyleLbl="node3" presStyleIdx="0" presStyleCnt="5" custScaleX="64925" custScaleY="91615" custLinFactNeighborX="-54715" custLinFactNeighborY="85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1FCB18-3E2D-4583-939A-C8C13C71D92B}" type="pres">
      <dgm:prSet presAssocID="{3DE2975C-3B2E-4C6D-9787-73E553D5C1AF}" presName="level3hierChild" presStyleCnt="0"/>
      <dgm:spPr/>
      <dgm:t>
        <a:bodyPr/>
        <a:lstStyle/>
        <a:p>
          <a:endParaRPr lang="es-ES"/>
        </a:p>
      </dgm:t>
    </dgm:pt>
    <dgm:pt modelId="{D1847542-6D35-40AC-8307-E96AFDE7F84D}" type="pres">
      <dgm:prSet presAssocID="{694BA36A-7545-45FC-8572-5F6AF47CBA91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536CEE53-EDBD-4FB5-ACD3-E893881ED7C5}" type="pres">
      <dgm:prSet presAssocID="{694BA36A-7545-45FC-8572-5F6AF47CBA91}" presName="connTx" presStyleLbl="parChTrans1D3" presStyleIdx="1" presStyleCnt="5"/>
      <dgm:spPr/>
      <dgm:t>
        <a:bodyPr/>
        <a:lstStyle/>
        <a:p>
          <a:endParaRPr lang="es-ES"/>
        </a:p>
      </dgm:t>
    </dgm:pt>
    <dgm:pt modelId="{C92598E3-5F24-4462-8CE0-C7C414982F1E}" type="pres">
      <dgm:prSet presAssocID="{101BD121-C3C0-4BC8-A7F1-28C14758A8AD}" presName="root2" presStyleCnt="0"/>
      <dgm:spPr/>
    </dgm:pt>
    <dgm:pt modelId="{96C09313-E3E7-4551-936E-1D388E3E378C}" type="pres">
      <dgm:prSet presAssocID="{101BD121-C3C0-4BC8-A7F1-28C14758A8AD}" presName="LevelTwoTextNode" presStyleLbl="node3" presStyleIdx="1" presStyleCnt="5" custScaleX="64925" custScaleY="61063" custLinFactY="27263" custLinFactNeighborX="-5457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910DEC-387C-46CC-8A53-3F6FBD5136F3}" type="pres">
      <dgm:prSet presAssocID="{101BD121-C3C0-4BC8-A7F1-28C14758A8AD}" presName="level3hierChild" presStyleCnt="0"/>
      <dgm:spPr/>
    </dgm:pt>
    <dgm:pt modelId="{0BEB174B-97F3-48D9-AA41-0B2FD10F0085}" type="pres">
      <dgm:prSet presAssocID="{0952FF5B-7A09-473C-969B-402AAC40FD72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4FEF7621-DBA7-4AAD-834D-8BAFC1E179CE}" type="pres">
      <dgm:prSet presAssocID="{0952FF5B-7A09-473C-969B-402AAC40FD72}" presName="connTx" presStyleLbl="parChTrans1D3" presStyleIdx="2" presStyleCnt="5"/>
      <dgm:spPr/>
      <dgm:t>
        <a:bodyPr/>
        <a:lstStyle/>
        <a:p>
          <a:endParaRPr lang="es-ES"/>
        </a:p>
      </dgm:t>
    </dgm:pt>
    <dgm:pt modelId="{FFC13732-2464-457B-9C21-2E1C89A6D23D}" type="pres">
      <dgm:prSet presAssocID="{25A938EC-A404-454C-A11E-2A6B7A119675}" presName="root2" presStyleCnt="0"/>
      <dgm:spPr/>
      <dgm:t>
        <a:bodyPr/>
        <a:lstStyle/>
        <a:p>
          <a:endParaRPr lang="es-ES"/>
        </a:p>
      </dgm:t>
    </dgm:pt>
    <dgm:pt modelId="{D3B9ECA8-A187-43EA-87C8-170884E4783F}" type="pres">
      <dgm:prSet presAssocID="{25A938EC-A404-454C-A11E-2A6B7A119675}" presName="LevelTwoTextNode" presStyleLbl="node3" presStyleIdx="2" presStyleCnt="5" custScaleX="64799" custScaleY="61063" custLinFactNeighborX="25642" custLinFactNeighborY="95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A6C46-88EC-4914-82B0-A50E4CB1A028}" type="pres">
      <dgm:prSet presAssocID="{25A938EC-A404-454C-A11E-2A6B7A119675}" presName="level3hierChild" presStyleCnt="0"/>
      <dgm:spPr/>
      <dgm:t>
        <a:bodyPr/>
        <a:lstStyle/>
        <a:p>
          <a:endParaRPr lang="es-ES"/>
        </a:p>
      </dgm:t>
    </dgm:pt>
    <dgm:pt modelId="{CFD0F362-DA6E-485B-A767-9A60D492E3C8}" type="pres">
      <dgm:prSet presAssocID="{0D123267-84DC-4551-B04B-A4DB19EF3BC4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4395524A-E5BB-431E-A94D-133F77C258FA}" type="pres">
      <dgm:prSet presAssocID="{0D123267-84DC-4551-B04B-A4DB19EF3BC4}" presName="connTx" presStyleLbl="parChTrans1D3" presStyleIdx="3" presStyleCnt="5"/>
      <dgm:spPr/>
      <dgm:t>
        <a:bodyPr/>
        <a:lstStyle/>
        <a:p>
          <a:endParaRPr lang="es-ES"/>
        </a:p>
      </dgm:t>
    </dgm:pt>
    <dgm:pt modelId="{028E66B6-7D47-42CC-B60D-D3041EDFB139}" type="pres">
      <dgm:prSet presAssocID="{31B46802-531A-48E5-9B19-E038AEC1904F}" presName="root2" presStyleCnt="0"/>
      <dgm:spPr/>
      <dgm:t>
        <a:bodyPr/>
        <a:lstStyle/>
        <a:p>
          <a:endParaRPr lang="es-ES"/>
        </a:p>
      </dgm:t>
    </dgm:pt>
    <dgm:pt modelId="{12160A12-B58F-4B92-9D25-BE20C131E951}" type="pres">
      <dgm:prSet presAssocID="{31B46802-531A-48E5-9B19-E038AEC1904F}" presName="LevelTwoTextNode" presStyleLbl="node3" presStyleIdx="3" presStyleCnt="5" custScaleX="64799" custScaleY="77468" custLinFactY="-34743" custLinFactNeighborX="2630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E6DE99-9C18-46C8-9891-E0E094C03826}" type="pres">
      <dgm:prSet presAssocID="{31B46802-531A-48E5-9B19-E038AEC1904F}" presName="level3hierChild" presStyleCnt="0"/>
      <dgm:spPr/>
      <dgm:t>
        <a:bodyPr/>
        <a:lstStyle/>
        <a:p>
          <a:endParaRPr lang="es-ES"/>
        </a:p>
      </dgm:t>
    </dgm:pt>
    <dgm:pt modelId="{03890E29-46E6-4CC2-949F-B51B44265347}" type="pres">
      <dgm:prSet presAssocID="{F4492D96-FDDF-46FF-AAE0-1814EDFC629E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025B0E0-33D1-4051-ACFE-8E3E3982C210}" type="pres">
      <dgm:prSet presAssocID="{F4492D96-FDDF-46FF-AAE0-1814EDFC629E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95FDE66-9FA0-4605-AE35-A3FFD46F5C22}" type="pres">
      <dgm:prSet presAssocID="{9B20D2D0-6276-411B-8C6A-5CCEDC4A50ED}" presName="root2" presStyleCnt="0"/>
      <dgm:spPr/>
      <dgm:t>
        <a:bodyPr/>
        <a:lstStyle/>
        <a:p>
          <a:endParaRPr lang="es-ES"/>
        </a:p>
      </dgm:t>
    </dgm:pt>
    <dgm:pt modelId="{D0DD6DCA-DA31-4156-863C-612242CA4443}" type="pres">
      <dgm:prSet presAssocID="{9B20D2D0-6276-411B-8C6A-5CCEDC4A50ED}" presName="LevelTwoTextNode" presStyleLbl="node2" presStyleIdx="1" presStyleCnt="2" custScaleX="52851" custScaleY="81576" custLinFactNeighborX="-42873" custLinFactNeighborY="-36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1080-B302-4928-A5A4-CFFD437F0BF7}" type="pres">
      <dgm:prSet presAssocID="{9B20D2D0-6276-411B-8C6A-5CCEDC4A50ED}" presName="level3hierChild" presStyleCnt="0"/>
      <dgm:spPr/>
      <dgm:t>
        <a:bodyPr/>
        <a:lstStyle/>
        <a:p>
          <a:endParaRPr lang="es-ES"/>
        </a:p>
      </dgm:t>
    </dgm:pt>
    <dgm:pt modelId="{2272775A-0988-411C-950F-3363A97A8EEB}" type="pres">
      <dgm:prSet presAssocID="{0F91AA8E-576D-4F26-AB67-81D4919D4B72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3FD11403-7FF4-4C87-A9A8-4EE594A664D1}" type="pres">
      <dgm:prSet presAssocID="{0F91AA8E-576D-4F26-AB67-81D4919D4B72}" presName="connTx" presStyleLbl="parChTrans1D3" presStyleIdx="4" presStyleCnt="5"/>
      <dgm:spPr/>
      <dgm:t>
        <a:bodyPr/>
        <a:lstStyle/>
        <a:p>
          <a:endParaRPr lang="es-ES"/>
        </a:p>
      </dgm:t>
    </dgm:pt>
    <dgm:pt modelId="{369CCC4B-B728-4126-8344-F17C086658EB}" type="pres">
      <dgm:prSet presAssocID="{3CC98F79-E9C4-4B13-8475-84035F2B9660}" presName="root2" presStyleCnt="0"/>
      <dgm:spPr/>
      <dgm:t>
        <a:bodyPr/>
        <a:lstStyle/>
        <a:p>
          <a:endParaRPr lang="es-ES"/>
        </a:p>
      </dgm:t>
    </dgm:pt>
    <dgm:pt modelId="{70BA5854-19CF-407E-9137-D943C5BC526A}" type="pres">
      <dgm:prSet presAssocID="{3CC98F79-E9C4-4B13-8475-84035F2B9660}" presName="LevelTwoTextNode" presStyleLbl="node3" presStyleIdx="4" presStyleCnt="5" custScaleX="64799" custScaleY="61063" custLinFactNeighborX="-53560" custLinFactNeighborY="-33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F2156-FA3A-4A50-9790-06F61C60A3D5}" type="pres">
      <dgm:prSet presAssocID="{3CC98F79-E9C4-4B13-8475-84035F2B9660}" presName="level3hierChild" presStyleCnt="0"/>
      <dgm:spPr/>
      <dgm:t>
        <a:bodyPr/>
        <a:lstStyle/>
        <a:p>
          <a:endParaRPr lang="es-ES"/>
        </a:p>
      </dgm:t>
    </dgm:pt>
  </dgm:ptLst>
  <dgm:cxnLst>
    <dgm:cxn modelId="{0BE2F31D-489D-48E6-A6F5-C6AFE82C9BFD}" type="presOf" srcId="{EA6765DF-2C92-415D-B8F7-2166A3B284BD}" destId="{B4E7432B-C1E9-44CD-BBEA-49F7A2DB961A}" srcOrd="0" destOrd="0" presId="urn:microsoft.com/office/officeart/2008/layout/HorizontalMultiLevelHierarchy"/>
    <dgm:cxn modelId="{98E89DE4-E849-4296-B797-C4CC8DD9E335}" type="presOf" srcId="{9B20D2D0-6276-411B-8C6A-5CCEDC4A50ED}" destId="{D0DD6DCA-DA31-4156-863C-612242CA4443}" srcOrd="0" destOrd="0" presId="urn:microsoft.com/office/officeart/2008/layout/HorizontalMultiLevelHierarchy"/>
    <dgm:cxn modelId="{13DC9AC9-0097-47BA-A88D-4D7F40A342AE}" srcId="{EA6765DF-2C92-415D-B8F7-2166A3B284BD}" destId="{3DE2975C-3B2E-4C6D-9787-73E553D5C1AF}" srcOrd="0" destOrd="0" parTransId="{F214BCDA-5808-4C40-AD72-80EC118E1D39}" sibTransId="{DEAF5C75-8A42-4FD1-B158-F829EAB878A2}"/>
    <dgm:cxn modelId="{2702B5D8-0C75-4C9D-A0EB-7C5553BD2A1A}" type="presOf" srcId="{3CC98F79-E9C4-4B13-8475-84035F2B9660}" destId="{70BA5854-19CF-407E-9137-D943C5BC526A}" srcOrd="0" destOrd="0" presId="urn:microsoft.com/office/officeart/2008/layout/HorizontalMultiLevelHierarchy"/>
    <dgm:cxn modelId="{8AF08C52-8B4C-4B99-9F14-BBC115C0F03F}" srcId="{3A8440A4-F1BB-4CC1-A106-1A95F52EB2F0}" destId="{D6AD69F0-1958-413D-8E46-48A298FAB1D9}" srcOrd="0" destOrd="0" parTransId="{F55DADF9-4718-4128-8E83-EDDC17122561}" sibTransId="{00936229-F27F-4BA2-95CE-85D0E06FE170}"/>
    <dgm:cxn modelId="{A47289A2-1149-4183-80F0-C44ECCAEB982}" srcId="{EA6765DF-2C92-415D-B8F7-2166A3B284BD}" destId="{25A938EC-A404-454C-A11E-2A6B7A119675}" srcOrd="2" destOrd="0" parTransId="{0952FF5B-7A09-473C-969B-402AAC40FD72}" sibTransId="{9BC6B016-AC85-4A01-8086-29EEA4DBF3E5}"/>
    <dgm:cxn modelId="{ECBEF4DA-B8E6-4E18-9808-F5037E1E8385}" type="presOf" srcId="{F214BCDA-5808-4C40-AD72-80EC118E1D39}" destId="{D2CE24DC-CA76-4944-B8A2-6C21B0935815}" srcOrd="1" destOrd="0" presId="urn:microsoft.com/office/officeart/2008/layout/HorizontalMultiLevelHierarchy"/>
    <dgm:cxn modelId="{1C223C44-7FA8-4F56-9C8C-E25631A7F170}" type="presOf" srcId="{0D123267-84DC-4551-B04B-A4DB19EF3BC4}" destId="{4395524A-E5BB-431E-A94D-133F77C258FA}" srcOrd="1" destOrd="0" presId="urn:microsoft.com/office/officeart/2008/layout/HorizontalMultiLevelHierarchy"/>
    <dgm:cxn modelId="{3E12231A-85AB-403A-9F34-7BF525520A9E}" type="presOf" srcId="{25A938EC-A404-454C-A11E-2A6B7A119675}" destId="{D3B9ECA8-A187-43EA-87C8-170884E4783F}" srcOrd="0" destOrd="0" presId="urn:microsoft.com/office/officeart/2008/layout/HorizontalMultiLevelHierarchy"/>
    <dgm:cxn modelId="{DC16C8AC-2B27-4D4E-83F1-C86B60610B06}" type="presOf" srcId="{0952FF5B-7A09-473C-969B-402AAC40FD72}" destId="{4FEF7621-DBA7-4AAD-834D-8BAFC1E179CE}" srcOrd="1" destOrd="0" presId="urn:microsoft.com/office/officeart/2008/layout/HorizontalMultiLevelHierarchy"/>
    <dgm:cxn modelId="{ACF7C22F-A04D-47D5-9493-2DBAB439BC71}" type="presOf" srcId="{0952FF5B-7A09-473C-969B-402AAC40FD72}" destId="{0BEB174B-97F3-48D9-AA41-0B2FD10F0085}" srcOrd="0" destOrd="0" presId="urn:microsoft.com/office/officeart/2008/layout/HorizontalMultiLevelHierarchy"/>
    <dgm:cxn modelId="{7E34A034-F433-482B-9F85-CD4AB41FD6A9}" srcId="{EA6765DF-2C92-415D-B8F7-2166A3B284BD}" destId="{31B46802-531A-48E5-9B19-E038AEC1904F}" srcOrd="3" destOrd="0" parTransId="{0D123267-84DC-4551-B04B-A4DB19EF3BC4}" sibTransId="{B2056411-2673-4CDF-A951-C9DFF1AF7327}"/>
    <dgm:cxn modelId="{CABA35E6-1EA1-4D7C-9233-38263CE4CD17}" type="presOf" srcId="{BD64EFB4-9CC9-4F9A-AA5B-F8C5ECAFABF4}" destId="{E848EC54-7C89-437F-B577-41A461A0C336}" srcOrd="0" destOrd="0" presId="urn:microsoft.com/office/officeart/2008/layout/HorizontalMultiLevelHierarchy"/>
    <dgm:cxn modelId="{28622557-6C93-42E4-A63C-03F8F20DE8CF}" type="presOf" srcId="{694BA36A-7545-45FC-8572-5F6AF47CBA91}" destId="{536CEE53-EDBD-4FB5-ACD3-E893881ED7C5}" srcOrd="1" destOrd="0" presId="urn:microsoft.com/office/officeart/2008/layout/HorizontalMultiLevelHierarchy"/>
    <dgm:cxn modelId="{CFFCC539-E42B-4C10-9772-2CE842C23295}" type="presOf" srcId="{F214BCDA-5808-4C40-AD72-80EC118E1D39}" destId="{6804D7F6-3058-4923-8754-20F9B7402C92}" srcOrd="0" destOrd="0" presId="urn:microsoft.com/office/officeart/2008/layout/HorizontalMultiLevelHierarchy"/>
    <dgm:cxn modelId="{A674F11E-5095-48B0-BDFE-F5D61D780008}" type="presOf" srcId="{101BD121-C3C0-4BC8-A7F1-28C14758A8AD}" destId="{96C09313-E3E7-4551-936E-1D388E3E378C}" srcOrd="0" destOrd="0" presId="urn:microsoft.com/office/officeart/2008/layout/HorizontalMultiLevelHierarchy"/>
    <dgm:cxn modelId="{E0335EBB-BE32-4EF6-AB68-110DE024E7AC}" srcId="{EA6765DF-2C92-415D-B8F7-2166A3B284BD}" destId="{101BD121-C3C0-4BC8-A7F1-28C14758A8AD}" srcOrd="1" destOrd="0" parTransId="{694BA36A-7545-45FC-8572-5F6AF47CBA91}" sibTransId="{784DFED8-E811-4316-B0AF-6933444E988F}"/>
    <dgm:cxn modelId="{D8B98FB8-EA21-465E-A7B9-3629D3C699DF}" type="presOf" srcId="{F4492D96-FDDF-46FF-AAE0-1814EDFC629E}" destId="{9025B0E0-33D1-4051-ACFE-8E3E3982C210}" srcOrd="1" destOrd="0" presId="urn:microsoft.com/office/officeart/2008/layout/HorizontalMultiLevelHierarchy"/>
    <dgm:cxn modelId="{B9D3E509-A599-455D-B6D7-656CE5C22365}" type="presOf" srcId="{694BA36A-7545-45FC-8572-5F6AF47CBA91}" destId="{D1847542-6D35-40AC-8307-E96AFDE7F84D}" srcOrd="0" destOrd="0" presId="urn:microsoft.com/office/officeart/2008/layout/HorizontalMultiLevelHierarchy"/>
    <dgm:cxn modelId="{48391572-95D8-4B0A-9F81-B32BD7001E6B}" type="presOf" srcId="{0F91AA8E-576D-4F26-AB67-81D4919D4B72}" destId="{2272775A-0988-411C-950F-3363A97A8EEB}" srcOrd="0" destOrd="0" presId="urn:microsoft.com/office/officeart/2008/layout/HorizontalMultiLevelHierarchy"/>
    <dgm:cxn modelId="{E08C1305-6874-4EF3-A2C9-32C2F63ECE64}" type="presOf" srcId="{3DE2975C-3B2E-4C6D-9787-73E553D5C1AF}" destId="{C246F8DD-473F-4013-80B6-CD1DE66B65E2}" srcOrd="0" destOrd="0" presId="urn:microsoft.com/office/officeart/2008/layout/HorizontalMultiLevelHierarchy"/>
    <dgm:cxn modelId="{B6B2D5B9-1FF9-4E84-86D6-4245F5A9C532}" type="presOf" srcId="{0F91AA8E-576D-4F26-AB67-81D4919D4B72}" destId="{3FD11403-7FF4-4C87-A9A8-4EE594A664D1}" srcOrd="1" destOrd="0" presId="urn:microsoft.com/office/officeart/2008/layout/HorizontalMultiLevelHierarchy"/>
    <dgm:cxn modelId="{B9478853-07C4-4CEF-8331-62A6D826BBEB}" type="presOf" srcId="{F4492D96-FDDF-46FF-AAE0-1814EDFC629E}" destId="{03890E29-46E6-4CC2-949F-B51B44265347}" srcOrd="0" destOrd="0" presId="urn:microsoft.com/office/officeart/2008/layout/HorizontalMultiLevelHierarchy"/>
    <dgm:cxn modelId="{1158BC80-688D-44D7-A6B9-AFCB694A0A43}" type="presOf" srcId="{31B46802-531A-48E5-9B19-E038AEC1904F}" destId="{12160A12-B58F-4B92-9D25-BE20C131E951}" srcOrd="0" destOrd="0" presId="urn:microsoft.com/office/officeart/2008/layout/HorizontalMultiLevelHierarchy"/>
    <dgm:cxn modelId="{57CD5719-B8AB-490E-995F-5797C9BF15C4}" type="presOf" srcId="{3A8440A4-F1BB-4CC1-A106-1A95F52EB2F0}" destId="{F9955180-A80F-4968-B39F-D5E05F3D413C}" srcOrd="0" destOrd="0" presId="urn:microsoft.com/office/officeart/2008/layout/HorizontalMultiLevelHierarchy"/>
    <dgm:cxn modelId="{B7E487BB-27C8-460F-A026-183BAC05B447}" type="presOf" srcId="{BD64EFB4-9CC9-4F9A-AA5B-F8C5ECAFABF4}" destId="{CDE092B4-FD20-45CD-9AC9-34DB202D2D3C}" srcOrd="1" destOrd="0" presId="urn:microsoft.com/office/officeart/2008/layout/HorizontalMultiLevelHierarchy"/>
    <dgm:cxn modelId="{1F55BF58-63B2-497D-8FFF-3628484768B4}" srcId="{9B20D2D0-6276-411B-8C6A-5CCEDC4A50ED}" destId="{3CC98F79-E9C4-4B13-8475-84035F2B9660}" srcOrd="0" destOrd="0" parTransId="{0F91AA8E-576D-4F26-AB67-81D4919D4B72}" sibTransId="{F74486F8-49C0-407D-B89B-8510A1F85FEC}"/>
    <dgm:cxn modelId="{16F01E96-DA35-4D35-9928-2AAE00873B64}" srcId="{D6AD69F0-1958-413D-8E46-48A298FAB1D9}" destId="{EA6765DF-2C92-415D-B8F7-2166A3B284BD}" srcOrd="0" destOrd="0" parTransId="{BD64EFB4-9CC9-4F9A-AA5B-F8C5ECAFABF4}" sibTransId="{6CE4575D-C2D1-4A90-AF71-E0AE92F4D0CB}"/>
    <dgm:cxn modelId="{F31C0E5C-F6D1-4267-BCD8-C79D8A63E472}" type="presOf" srcId="{0D123267-84DC-4551-B04B-A4DB19EF3BC4}" destId="{CFD0F362-DA6E-485B-A767-9A60D492E3C8}" srcOrd="0" destOrd="0" presId="urn:microsoft.com/office/officeart/2008/layout/HorizontalMultiLevelHierarchy"/>
    <dgm:cxn modelId="{AA82B33B-5DAB-44C6-975E-C8D0FA7B9B36}" srcId="{D6AD69F0-1958-413D-8E46-48A298FAB1D9}" destId="{9B20D2D0-6276-411B-8C6A-5CCEDC4A50ED}" srcOrd="1" destOrd="0" parTransId="{F4492D96-FDDF-46FF-AAE0-1814EDFC629E}" sibTransId="{5824DBBF-8CCF-486F-A5E8-1AD20D7CF859}"/>
    <dgm:cxn modelId="{17A209F2-F359-43C8-8E2F-1AF3E8E12A67}" type="presOf" srcId="{D6AD69F0-1958-413D-8E46-48A298FAB1D9}" destId="{83D16F27-7E67-4CA0-B975-C03E8F6E570D}" srcOrd="0" destOrd="0" presId="urn:microsoft.com/office/officeart/2008/layout/HorizontalMultiLevelHierarchy"/>
    <dgm:cxn modelId="{0182067A-4D8F-479B-ABA1-EB6F7403D2E0}" type="presParOf" srcId="{F9955180-A80F-4968-B39F-D5E05F3D413C}" destId="{7672A2EF-486A-4C76-A0C3-8F1070531EA0}" srcOrd="0" destOrd="0" presId="urn:microsoft.com/office/officeart/2008/layout/HorizontalMultiLevelHierarchy"/>
    <dgm:cxn modelId="{317D4E0E-DB25-4631-AD7B-2CDD1929BEC8}" type="presParOf" srcId="{7672A2EF-486A-4C76-A0C3-8F1070531EA0}" destId="{83D16F27-7E67-4CA0-B975-C03E8F6E570D}" srcOrd="0" destOrd="0" presId="urn:microsoft.com/office/officeart/2008/layout/HorizontalMultiLevelHierarchy"/>
    <dgm:cxn modelId="{20BBD781-FA11-4EC4-A79E-53BADFB7FAED}" type="presParOf" srcId="{7672A2EF-486A-4C76-A0C3-8F1070531EA0}" destId="{B9BC6963-8FC1-4926-AC71-49866CA3BB92}" srcOrd="1" destOrd="0" presId="urn:microsoft.com/office/officeart/2008/layout/HorizontalMultiLevelHierarchy"/>
    <dgm:cxn modelId="{4870741D-05DA-47FB-BA9A-4CCF27DBF5E8}" type="presParOf" srcId="{B9BC6963-8FC1-4926-AC71-49866CA3BB92}" destId="{E848EC54-7C89-437F-B577-41A461A0C336}" srcOrd="0" destOrd="0" presId="urn:microsoft.com/office/officeart/2008/layout/HorizontalMultiLevelHierarchy"/>
    <dgm:cxn modelId="{74DE985B-9498-4BAE-9A21-0EB1A17EFAA8}" type="presParOf" srcId="{E848EC54-7C89-437F-B577-41A461A0C336}" destId="{CDE092B4-FD20-45CD-9AC9-34DB202D2D3C}" srcOrd="0" destOrd="0" presId="urn:microsoft.com/office/officeart/2008/layout/HorizontalMultiLevelHierarchy"/>
    <dgm:cxn modelId="{75AAAE76-F94E-49D7-9CF7-011844AB8769}" type="presParOf" srcId="{B9BC6963-8FC1-4926-AC71-49866CA3BB92}" destId="{383DFE83-C635-4FFC-902D-3500FF0E43A6}" srcOrd="1" destOrd="0" presId="urn:microsoft.com/office/officeart/2008/layout/HorizontalMultiLevelHierarchy"/>
    <dgm:cxn modelId="{33021E29-93F3-4844-8AA0-D34BF1115036}" type="presParOf" srcId="{383DFE83-C635-4FFC-902D-3500FF0E43A6}" destId="{B4E7432B-C1E9-44CD-BBEA-49F7A2DB961A}" srcOrd="0" destOrd="0" presId="urn:microsoft.com/office/officeart/2008/layout/HorizontalMultiLevelHierarchy"/>
    <dgm:cxn modelId="{EA8855CB-3A3D-4171-A435-88AAFC8C1D77}" type="presParOf" srcId="{383DFE83-C635-4FFC-902D-3500FF0E43A6}" destId="{5936B04A-04EE-4E73-9E57-A7772D098633}" srcOrd="1" destOrd="0" presId="urn:microsoft.com/office/officeart/2008/layout/HorizontalMultiLevelHierarchy"/>
    <dgm:cxn modelId="{D57EA327-D7E1-4C8B-85B3-F426494333DE}" type="presParOf" srcId="{5936B04A-04EE-4E73-9E57-A7772D098633}" destId="{6804D7F6-3058-4923-8754-20F9B7402C92}" srcOrd="0" destOrd="0" presId="urn:microsoft.com/office/officeart/2008/layout/HorizontalMultiLevelHierarchy"/>
    <dgm:cxn modelId="{3EBFD74A-4D8F-40D2-8721-3345F05B0436}" type="presParOf" srcId="{6804D7F6-3058-4923-8754-20F9B7402C92}" destId="{D2CE24DC-CA76-4944-B8A2-6C21B0935815}" srcOrd="0" destOrd="0" presId="urn:microsoft.com/office/officeart/2008/layout/HorizontalMultiLevelHierarchy"/>
    <dgm:cxn modelId="{AC19EDF9-BE3A-44F8-BBE9-6280BBBE2CAA}" type="presParOf" srcId="{5936B04A-04EE-4E73-9E57-A7772D098633}" destId="{3919F968-22E6-43E2-BBE8-8BFEE31A95D2}" srcOrd="1" destOrd="0" presId="urn:microsoft.com/office/officeart/2008/layout/HorizontalMultiLevelHierarchy"/>
    <dgm:cxn modelId="{5F69E20B-AD92-4E18-9275-8B1CF3DC45BA}" type="presParOf" srcId="{3919F968-22E6-43E2-BBE8-8BFEE31A95D2}" destId="{C246F8DD-473F-4013-80B6-CD1DE66B65E2}" srcOrd="0" destOrd="0" presId="urn:microsoft.com/office/officeart/2008/layout/HorizontalMultiLevelHierarchy"/>
    <dgm:cxn modelId="{8ED0A2CA-7A59-4F1A-9798-BD7D32A250C1}" type="presParOf" srcId="{3919F968-22E6-43E2-BBE8-8BFEE31A95D2}" destId="{ED1FCB18-3E2D-4583-939A-C8C13C71D92B}" srcOrd="1" destOrd="0" presId="urn:microsoft.com/office/officeart/2008/layout/HorizontalMultiLevelHierarchy"/>
    <dgm:cxn modelId="{625C88A9-D797-4DF9-964A-4607A0EAEFAA}" type="presParOf" srcId="{5936B04A-04EE-4E73-9E57-A7772D098633}" destId="{D1847542-6D35-40AC-8307-E96AFDE7F84D}" srcOrd="2" destOrd="0" presId="urn:microsoft.com/office/officeart/2008/layout/HorizontalMultiLevelHierarchy"/>
    <dgm:cxn modelId="{36CC7F7D-4227-4CB9-9A1D-045F8B7907A5}" type="presParOf" srcId="{D1847542-6D35-40AC-8307-E96AFDE7F84D}" destId="{536CEE53-EDBD-4FB5-ACD3-E893881ED7C5}" srcOrd="0" destOrd="0" presId="urn:microsoft.com/office/officeart/2008/layout/HorizontalMultiLevelHierarchy"/>
    <dgm:cxn modelId="{2B388DB7-C604-4DFF-867F-7CCC5DA724FA}" type="presParOf" srcId="{5936B04A-04EE-4E73-9E57-A7772D098633}" destId="{C92598E3-5F24-4462-8CE0-C7C414982F1E}" srcOrd="3" destOrd="0" presId="urn:microsoft.com/office/officeart/2008/layout/HorizontalMultiLevelHierarchy"/>
    <dgm:cxn modelId="{69C94CFA-054D-414A-898C-28CDA5697423}" type="presParOf" srcId="{C92598E3-5F24-4462-8CE0-C7C414982F1E}" destId="{96C09313-E3E7-4551-936E-1D388E3E378C}" srcOrd="0" destOrd="0" presId="urn:microsoft.com/office/officeart/2008/layout/HorizontalMultiLevelHierarchy"/>
    <dgm:cxn modelId="{BBA26E45-52F8-409A-85A0-2089F34CFE54}" type="presParOf" srcId="{C92598E3-5F24-4462-8CE0-C7C414982F1E}" destId="{6E910DEC-387C-46CC-8A53-3F6FBD5136F3}" srcOrd="1" destOrd="0" presId="urn:microsoft.com/office/officeart/2008/layout/HorizontalMultiLevelHierarchy"/>
    <dgm:cxn modelId="{5EB10283-6A97-4A4C-BE05-F9A9B9FFF529}" type="presParOf" srcId="{5936B04A-04EE-4E73-9E57-A7772D098633}" destId="{0BEB174B-97F3-48D9-AA41-0B2FD10F0085}" srcOrd="4" destOrd="0" presId="urn:microsoft.com/office/officeart/2008/layout/HorizontalMultiLevelHierarchy"/>
    <dgm:cxn modelId="{4504ED49-050E-4254-97E3-90F0CD4F1472}" type="presParOf" srcId="{0BEB174B-97F3-48D9-AA41-0B2FD10F0085}" destId="{4FEF7621-DBA7-4AAD-834D-8BAFC1E179CE}" srcOrd="0" destOrd="0" presId="urn:microsoft.com/office/officeart/2008/layout/HorizontalMultiLevelHierarchy"/>
    <dgm:cxn modelId="{A19F1AB8-596C-40EF-81B7-FCAE76759AD0}" type="presParOf" srcId="{5936B04A-04EE-4E73-9E57-A7772D098633}" destId="{FFC13732-2464-457B-9C21-2E1C89A6D23D}" srcOrd="5" destOrd="0" presId="urn:microsoft.com/office/officeart/2008/layout/HorizontalMultiLevelHierarchy"/>
    <dgm:cxn modelId="{2CEE9D0F-984C-4887-AF1B-95A2B7FA3265}" type="presParOf" srcId="{FFC13732-2464-457B-9C21-2E1C89A6D23D}" destId="{D3B9ECA8-A187-43EA-87C8-170884E4783F}" srcOrd="0" destOrd="0" presId="urn:microsoft.com/office/officeart/2008/layout/HorizontalMultiLevelHierarchy"/>
    <dgm:cxn modelId="{779234DA-F6A4-4108-8560-71AC8EBD5E25}" type="presParOf" srcId="{FFC13732-2464-457B-9C21-2E1C89A6D23D}" destId="{2C4A6C46-88EC-4914-82B0-A50E4CB1A028}" srcOrd="1" destOrd="0" presId="urn:microsoft.com/office/officeart/2008/layout/HorizontalMultiLevelHierarchy"/>
    <dgm:cxn modelId="{AF6AB4D6-83BA-4010-BAB2-7AF67FDE6C4E}" type="presParOf" srcId="{5936B04A-04EE-4E73-9E57-A7772D098633}" destId="{CFD0F362-DA6E-485B-A767-9A60D492E3C8}" srcOrd="6" destOrd="0" presId="urn:microsoft.com/office/officeart/2008/layout/HorizontalMultiLevelHierarchy"/>
    <dgm:cxn modelId="{E0E14057-AB71-4701-9401-15F141D22102}" type="presParOf" srcId="{CFD0F362-DA6E-485B-A767-9A60D492E3C8}" destId="{4395524A-E5BB-431E-A94D-133F77C258FA}" srcOrd="0" destOrd="0" presId="urn:microsoft.com/office/officeart/2008/layout/HorizontalMultiLevelHierarchy"/>
    <dgm:cxn modelId="{A37F859C-9125-4E5A-94D8-DAB3B9DFE80F}" type="presParOf" srcId="{5936B04A-04EE-4E73-9E57-A7772D098633}" destId="{028E66B6-7D47-42CC-B60D-D3041EDFB139}" srcOrd="7" destOrd="0" presId="urn:microsoft.com/office/officeart/2008/layout/HorizontalMultiLevelHierarchy"/>
    <dgm:cxn modelId="{BBEB2036-70E7-463A-8388-6C30AE132049}" type="presParOf" srcId="{028E66B6-7D47-42CC-B60D-D3041EDFB139}" destId="{12160A12-B58F-4B92-9D25-BE20C131E951}" srcOrd="0" destOrd="0" presId="urn:microsoft.com/office/officeart/2008/layout/HorizontalMultiLevelHierarchy"/>
    <dgm:cxn modelId="{73DF70FB-2CA9-4A58-B001-9DAA875FE313}" type="presParOf" srcId="{028E66B6-7D47-42CC-B60D-D3041EDFB139}" destId="{27E6DE99-9C18-46C8-9891-E0E094C03826}" srcOrd="1" destOrd="0" presId="urn:microsoft.com/office/officeart/2008/layout/HorizontalMultiLevelHierarchy"/>
    <dgm:cxn modelId="{8A0DF3B3-DA19-4215-B3A0-93557DC81EAB}" type="presParOf" srcId="{B9BC6963-8FC1-4926-AC71-49866CA3BB92}" destId="{03890E29-46E6-4CC2-949F-B51B44265347}" srcOrd="2" destOrd="0" presId="urn:microsoft.com/office/officeart/2008/layout/HorizontalMultiLevelHierarchy"/>
    <dgm:cxn modelId="{60187E6C-7799-415E-B777-60A4FDF7D0E3}" type="presParOf" srcId="{03890E29-46E6-4CC2-949F-B51B44265347}" destId="{9025B0E0-33D1-4051-ACFE-8E3E3982C210}" srcOrd="0" destOrd="0" presId="urn:microsoft.com/office/officeart/2008/layout/HorizontalMultiLevelHierarchy"/>
    <dgm:cxn modelId="{A5A85433-F482-40D4-91C5-1E4D02BEB109}" type="presParOf" srcId="{B9BC6963-8FC1-4926-AC71-49866CA3BB92}" destId="{095FDE66-9FA0-4605-AE35-A3FFD46F5C22}" srcOrd="3" destOrd="0" presId="urn:microsoft.com/office/officeart/2008/layout/HorizontalMultiLevelHierarchy"/>
    <dgm:cxn modelId="{2B30D0E1-7B50-42E2-A12D-147E941CE7D0}" type="presParOf" srcId="{095FDE66-9FA0-4605-AE35-A3FFD46F5C22}" destId="{D0DD6DCA-DA31-4156-863C-612242CA4443}" srcOrd="0" destOrd="0" presId="urn:microsoft.com/office/officeart/2008/layout/HorizontalMultiLevelHierarchy"/>
    <dgm:cxn modelId="{5EC24537-7F35-44E9-A80B-BD7A8829878D}" type="presParOf" srcId="{095FDE66-9FA0-4605-AE35-A3FFD46F5C22}" destId="{B27E1080-B302-4928-A5A4-CFFD437F0BF7}" srcOrd="1" destOrd="0" presId="urn:microsoft.com/office/officeart/2008/layout/HorizontalMultiLevelHierarchy"/>
    <dgm:cxn modelId="{4199636E-021E-4C2C-A99C-D1513763831A}" type="presParOf" srcId="{B27E1080-B302-4928-A5A4-CFFD437F0BF7}" destId="{2272775A-0988-411C-950F-3363A97A8EEB}" srcOrd="0" destOrd="0" presId="urn:microsoft.com/office/officeart/2008/layout/HorizontalMultiLevelHierarchy"/>
    <dgm:cxn modelId="{4654CDF2-3F51-4C4D-BA37-30918C6EAE9A}" type="presParOf" srcId="{2272775A-0988-411C-950F-3363A97A8EEB}" destId="{3FD11403-7FF4-4C87-A9A8-4EE594A664D1}" srcOrd="0" destOrd="0" presId="urn:microsoft.com/office/officeart/2008/layout/HorizontalMultiLevelHierarchy"/>
    <dgm:cxn modelId="{9FD9F94F-5487-41A0-8266-CFFCA078753B}" type="presParOf" srcId="{B27E1080-B302-4928-A5A4-CFFD437F0BF7}" destId="{369CCC4B-B728-4126-8344-F17C086658EB}" srcOrd="1" destOrd="0" presId="urn:microsoft.com/office/officeart/2008/layout/HorizontalMultiLevelHierarchy"/>
    <dgm:cxn modelId="{EBF6846E-243F-4DFA-B06D-293B03A8DBC0}" type="presParOf" srcId="{369CCC4B-B728-4126-8344-F17C086658EB}" destId="{70BA5854-19CF-407E-9137-D943C5BC526A}" srcOrd="0" destOrd="0" presId="urn:microsoft.com/office/officeart/2008/layout/HorizontalMultiLevelHierarchy"/>
    <dgm:cxn modelId="{326329B5-3C27-429D-974D-E3D13690D636}" type="presParOf" srcId="{369CCC4B-B728-4126-8344-F17C086658EB}" destId="{DA9F2156-FA3A-4A50-9790-06F61C60A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3D6C3-7E76-4FBD-A7C4-9716C9501880}">
      <dsp:nvSpPr>
        <dsp:cNvPr id="0" name=""/>
        <dsp:cNvSpPr/>
      </dsp:nvSpPr>
      <dsp:spPr>
        <a:xfrm>
          <a:off x="2062065" y="317285"/>
          <a:ext cx="3857955" cy="12097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6ABF8-BA0B-44D8-8CA8-896789483C4D}">
      <dsp:nvSpPr>
        <dsp:cNvPr id="0" name=""/>
        <dsp:cNvSpPr/>
      </dsp:nvSpPr>
      <dsp:spPr>
        <a:xfrm>
          <a:off x="3658906" y="3279515"/>
          <a:ext cx="675075" cy="432048"/>
        </a:xfrm>
        <a:prstGeom prst="downArrow">
          <a:avLst/>
        </a:prstGeom>
        <a:solidFill>
          <a:srgbClr val="A8262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EEEF8-4F4C-4217-B342-B7D921B80E66}">
      <dsp:nvSpPr>
        <dsp:cNvPr id="0" name=""/>
        <dsp:cNvSpPr/>
      </dsp:nvSpPr>
      <dsp:spPr>
        <a:xfrm>
          <a:off x="2376263" y="3791671"/>
          <a:ext cx="3240360" cy="432045"/>
        </a:xfrm>
        <a:prstGeom prst="rect">
          <a:avLst/>
        </a:prstGeom>
        <a:solidFill>
          <a:srgbClr val="A8262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Mayor impacto de un eventual choque</a:t>
          </a:r>
          <a:endParaRPr lang="es-ES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263" y="3791671"/>
        <a:ext cx="3240360" cy="432045"/>
      </dsp:txXfrm>
    </dsp:sp>
    <dsp:sp modelId="{61EA3F0E-400D-4507-B9B9-B2A540D03E9D}">
      <dsp:nvSpPr>
        <dsp:cNvPr id="0" name=""/>
        <dsp:cNvSpPr/>
      </dsp:nvSpPr>
      <dsp:spPr>
        <a:xfrm>
          <a:off x="3515790" y="1620450"/>
          <a:ext cx="1215135" cy="121513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</a:rPr>
            <a:t>Mayor interrelación entre mercados</a:t>
          </a:r>
          <a:endParaRPr lang="es-ES" sz="1200" b="1" kern="1200" dirty="0">
            <a:solidFill>
              <a:schemeClr val="tx1"/>
            </a:solidFill>
            <a:effectLst/>
          </a:endParaRPr>
        </a:p>
      </dsp:txBody>
      <dsp:txXfrm>
        <a:off x="3693742" y="1798402"/>
        <a:ext cx="859231" cy="859231"/>
      </dsp:txXfrm>
    </dsp:sp>
    <dsp:sp modelId="{E231F5FA-8CFE-4549-B1B2-31AE898AFD2C}">
      <dsp:nvSpPr>
        <dsp:cNvPr id="0" name=""/>
        <dsp:cNvSpPr/>
      </dsp:nvSpPr>
      <dsp:spPr>
        <a:xfrm>
          <a:off x="2535643" y="488306"/>
          <a:ext cx="1436435" cy="1215135"/>
        </a:xfrm>
        <a:prstGeom prst="ellipse">
          <a:avLst/>
        </a:prstGeom>
        <a:solidFill>
          <a:srgbClr val="A8A87D"/>
        </a:solidFill>
        <a:ln w="25400" cap="flat" cmpd="sng" algn="ctr">
          <a:solidFill>
            <a:srgbClr val="A8A8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Dependencia de flujos externos y estímulos de Bancos Centrales</a:t>
          </a:r>
          <a:endParaRPr lang="es-ES" sz="1050" b="1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6004" y="666258"/>
        <a:ext cx="1015713" cy="859231"/>
      </dsp:txXfrm>
    </dsp:sp>
    <dsp:sp modelId="{63B56786-2C4E-496C-B1F8-F68D913A6888}">
      <dsp:nvSpPr>
        <dsp:cNvPr id="0" name=""/>
        <dsp:cNvSpPr/>
      </dsp:nvSpPr>
      <dsp:spPr>
        <a:xfrm>
          <a:off x="3888432" y="415036"/>
          <a:ext cx="1215135" cy="1215135"/>
        </a:xfrm>
        <a:prstGeom prst="ellipse">
          <a:avLst/>
        </a:prstGeom>
        <a:solidFill>
          <a:srgbClr val="AD3333"/>
        </a:solidFill>
        <a:ln w="25400" cap="flat" cmpd="sng" algn="ctr">
          <a:solidFill>
            <a:srgbClr val="AD33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Bajo crecimiento y bajas tasas de interés globales</a:t>
          </a:r>
        </a:p>
      </dsp:txBody>
      <dsp:txXfrm>
        <a:off x="4066384" y="592988"/>
        <a:ext cx="859231" cy="859231"/>
      </dsp:txXfrm>
    </dsp:sp>
    <dsp:sp modelId="{8E57B64A-84E6-4090-B568-83E344D92BBC}">
      <dsp:nvSpPr>
        <dsp:cNvPr id="0" name=""/>
        <dsp:cNvSpPr/>
      </dsp:nvSpPr>
      <dsp:spPr>
        <a:xfrm>
          <a:off x="1820868" y="119261"/>
          <a:ext cx="4459194" cy="3213357"/>
        </a:xfrm>
        <a:prstGeom prst="funnel">
          <a:avLst/>
        </a:prstGeom>
        <a:solidFill>
          <a:schemeClr val="bg1">
            <a:alpha val="40000"/>
          </a:schemeClr>
        </a:solidFill>
        <a:ln w="9525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3166-BE1E-4593-A136-3DDDBDBD1800}">
      <dsp:nvSpPr>
        <dsp:cNvPr id="0" name=""/>
        <dsp:cNvSpPr/>
      </dsp:nvSpPr>
      <dsp:spPr>
        <a:xfrm>
          <a:off x="3792822" y="945526"/>
          <a:ext cx="2667213" cy="33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32"/>
              </a:lnTo>
              <a:lnTo>
                <a:pt x="2667213" y="100832"/>
              </a:lnTo>
              <a:lnTo>
                <a:pt x="2667213" y="331720"/>
              </a:lnTo>
            </a:path>
          </a:pathLst>
        </a:custGeom>
        <a:noFill/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1C0A9-F869-4286-BD3B-DE788C3CFDC4}">
      <dsp:nvSpPr>
        <dsp:cNvPr id="0" name=""/>
        <dsp:cNvSpPr/>
      </dsp:nvSpPr>
      <dsp:spPr>
        <a:xfrm>
          <a:off x="3747102" y="945526"/>
          <a:ext cx="91440" cy="33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832"/>
              </a:lnTo>
              <a:lnTo>
                <a:pt x="52217" y="100832"/>
              </a:lnTo>
              <a:lnTo>
                <a:pt x="52217" y="331720"/>
              </a:lnTo>
            </a:path>
          </a:pathLst>
        </a:custGeom>
        <a:noFill/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5CF67-5E65-465B-904C-93B304CA2A18}">
      <dsp:nvSpPr>
        <dsp:cNvPr id="0" name=""/>
        <dsp:cNvSpPr/>
      </dsp:nvSpPr>
      <dsp:spPr>
        <a:xfrm>
          <a:off x="1119704" y="945526"/>
          <a:ext cx="2673117" cy="331720"/>
        </a:xfrm>
        <a:custGeom>
          <a:avLst/>
          <a:gdLst/>
          <a:ahLst/>
          <a:cxnLst/>
          <a:rect l="0" t="0" r="0" b="0"/>
          <a:pathLst>
            <a:path>
              <a:moveTo>
                <a:pt x="2673117" y="0"/>
              </a:moveTo>
              <a:lnTo>
                <a:pt x="2673117" y="100832"/>
              </a:lnTo>
              <a:lnTo>
                <a:pt x="0" y="100832"/>
              </a:lnTo>
              <a:lnTo>
                <a:pt x="0" y="331720"/>
              </a:lnTo>
            </a:path>
          </a:pathLst>
        </a:custGeom>
        <a:noFill/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07933-85D2-453C-905C-50F8F5416544}">
      <dsp:nvSpPr>
        <dsp:cNvPr id="0" name=""/>
        <dsp:cNvSpPr/>
      </dsp:nvSpPr>
      <dsp:spPr>
        <a:xfrm>
          <a:off x="2693352" y="412350"/>
          <a:ext cx="2198938" cy="533176"/>
        </a:xfrm>
        <a:prstGeom prst="rect">
          <a:avLst/>
        </a:prstGeom>
        <a:solidFill>
          <a:srgbClr val="A82626"/>
        </a:solidFill>
        <a:ln>
          <a:solidFill>
            <a:srgbClr val="A8262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Basilea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93352" y="412350"/>
        <a:ext cx="2198938" cy="533176"/>
      </dsp:txXfrm>
    </dsp:sp>
    <dsp:sp modelId="{31A6ECC5-23A4-439E-9660-A7FCC07CD275}">
      <dsp:nvSpPr>
        <dsp:cNvPr id="0" name=""/>
        <dsp:cNvSpPr/>
      </dsp:nvSpPr>
      <dsp:spPr>
        <a:xfrm>
          <a:off x="1335" y="1277247"/>
          <a:ext cx="2236737" cy="99473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Requerimiento </a:t>
          </a:r>
          <a:r>
            <a:rPr lang="es-CO" sz="1300" b="1" kern="12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Mínimo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Capital</a:t>
          </a:r>
          <a:endParaRPr lang="es-ES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35" y="1277247"/>
        <a:ext cx="2236737" cy="994733"/>
      </dsp:txXfrm>
    </dsp:sp>
    <dsp:sp modelId="{0FAE777C-913D-4487-9480-F6AF0E498433}">
      <dsp:nvSpPr>
        <dsp:cNvPr id="0" name=""/>
        <dsp:cNvSpPr/>
      </dsp:nvSpPr>
      <dsp:spPr>
        <a:xfrm>
          <a:off x="2699850" y="1277247"/>
          <a:ext cx="2198938" cy="99473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Proceso de Revisión del Supervisor</a:t>
          </a:r>
          <a:endParaRPr lang="es-ES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99850" y="1277247"/>
        <a:ext cx="2198938" cy="994733"/>
      </dsp:txXfrm>
    </dsp:sp>
    <dsp:sp modelId="{52D56D9C-3BB6-41D6-BEF6-B5CEA9F61955}">
      <dsp:nvSpPr>
        <dsp:cNvPr id="0" name=""/>
        <dsp:cNvSpPr/>
      </dsp:nvSpPr>
      <dsp:spPr>
        <a:xfrm>
          <a:off x="5360565" y="1277247"/>
          <a:ext cx="2198938" cy="99473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rgbClr val="990000"/>
              </a:solidFill>
              <a:latin typeface="Arial" pitchFamily="34" charset="0"/>
              <a:cs typeface="Arial" pitchFamily="34" charset="0"/>
            </a:rPr>
            <a:t>Pilar 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Disciplina de mercado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60565" y="1277247"/>
        <a:ext cx="2198938" cy="994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D8B3F-9983-47BE-B08F-3C1ADC28D928}">
      <dsp:nvSpPr>
        <dsp:cNvPr id="0" name=""/>
        <dsp:cNvSpPr/>
      </dsp:nvSpPr>
      <dsp:spPr>
        <a:xfrm>
          <a:off x="2855387" y="4005153"/>
          <a:ext cx="551791" cy="323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895" y="0"/>
              </a:lnTo>
              <a:lnTo>
                <a:pt x="275895" y="323638"/>
              </a:lnTo>
              <a:lnTo>
                <a:pt x="551791" y="323638"/>
              </a:lnTo>
            </a:path>
          </a:pathLst>
        </a:custGeom>
        <a:noFill/>
        <a:ln w="9525" cap="flat" cmpd="sng" algn="ctr">
          <a:solidFill>
            <a:srgbClr val="D47D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15290" y="4150980"/>
        <a:ext cx="31984" cy="31984"/>
      </dsp:txXfrm>
    </dsp:sp>
    <dsp:sp modelId="{9EC1FE79-596A-410A-B2B8-77B32F43F5AF}">
      <dsp:nvSpPr>
        <dsp:cNvPr id="0" name=""/>
        <dsp:cNvSpPr/>
      </dsp:nvSpPr>
      <dsp:spPr>
        <a:xfrm>
          <a:off x="2855387" y="3809395"/>
          <a:ext cx="552475" cy="195758"/>
        </a:xfrm>
        <a:custGeom>
          <a:avLst/>
          <a:gdLst/>
          <a:ahLst/>
          <a:cxnLst/>
          <a:rect l="0" t="0" r="0" b="0"/>
          <a:pathLst>
            <a:path>
              <a:moveTo>
                <a:pt x="0" y="195758"/>
              </a:moveTo>
              <a:lnTo>
                <a:pt x="276237" y="195758"/>
              </a:lnTo>
              <a:lnTo>
                <a:pt x="276237" y="0"/>
              </a:lnTo>
              <a:lnTo>
                <a:pt x="552475" y="0"/>
              </a:lnTo>
            </a:path>
          </a:pathLst>
        </a:custGeom>
        <a:noFill/>
        <a:ln w="9525" cap="flat" cmpd="sng" algn="ctr">
          <a:solidFill>
            <a:srgbClr val="D47D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16972" y="3892621"/>
        <a:ext cx="29306" cy="29306"/>
      </dsp:txXfrm>
    </dsp:sp>
    <dsp:sp modelId="{4630DF6D-3014-4217-9945-FB7143C8CDFB}">
      <dsp:nvSpPr>
        <dsp:cNvPr id="0" name=""/>
        <dsp:cNvSpPr/>
      </dsp:nvSpPr>
      <dsp:spPr>
        <a:xfrm>
          <a:off x="1702706" y="2927405"/>
          <a:ext cx="187027" cy="107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13" y="0"/>
              </a:lnTo>
              <a:lnTo>
                <a:pt x="93513" y="1077748"/>
              </a:lnTo>
              <a:lnTo>
                <a:pt x="187027" y="1077748"/>
              </a:lnTo>
            </a:path>
          </a:pathLst>
        </a:custGeom>
        <a:noFill/>
        <a:ln w="9525" cap="flat" cmpd="sng" algn="ctr">
          <a:solidFill>
            <a:srgbClr val="33858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chemeClr val="bg1"/>
            </a:solidFill>
          </a:endParaRPr>
        </a:p>
      </dsp:txBody>
      <dsp:txXfrm>
        <a:off x="1768874" y="3438933"/>
        <a:ext cx="54692" cy="54692"/>
      </dsp:txXfrm>
    </dsp:sp>
    <dsp:sp modelId="{6C3C0F42-BDD7-4668-BB88-E0FC49C1D624}">
      <dsp:nvSpPr>
        <dsp:cNvPr id="0" name=""/>
        <dsp:cNvSpPr/>
      </dsp:nvSpPr>
      <dsp:spPr>
        <a:xfrm>
          <a:off x="2855387" y="2178148"/>
          <a:ext cx="556229" cy="1013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114" y="0"/>
              </a:lnTo>
              <a:lnTo>
                <a:pt x="278114" y="1013841"/>
              </a:lnTo>
              <a:lnTo>
                <a:pt x="556229" y="1013841"/>
              </a:lnTo>
            </a:path>
          </a:pathLst>
        </a:custGeom>
        <a:noFill/>
        <a:ln w="9525" cap="flat" cmpd="sng" algn="ctr">
          <a:solidFill>
            <a:srgbClr val="D47D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04592" y="2656159"/>
        <a:ext cx="57820" cy="57820"/>
      </dsp:txXfrm>
    </dsp:sp>
    <dsp:sp modelId="{5FC6F017-C951-4230-A146-418721F3DF3C}">
      <dsp:nvSpPr>
        <dsp:cNvPr id="0" name=""/>
        <dsp:cNvSpPr/>
      </dsp:nvSpPr>
      <dsp:spPr>
        <a:xfrm>
          <a:off x="5262695" y="2584882"/>
          <a:ext cx="373692" cy="74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846" y="0"/>
              </a:lnTo>
              <a:lnTo>
                <a:pt x="186846" y="748691"/>
              </a:lnTo>
              <a:lnTo>
                <a:pt x="373692" y="748691"/>
              </a:lnTo>
            </a:path>
          </a:pathLst>
        </a:custGeom>
        <a:noFill/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428622" y="2938309"/>
        <a:ext cx="41838" cy="41838"/>
      </dsp:txXfrm>
    </dsp:sp>
    <dsp:sp modelId="{D5D68EB3-5AA1-4EC4-8EF9-A0C442FCAF00}">
      <dsp:nvSpPr>
        <dsp:cNvPr id="0" name=""/>
        <dsp:cNvSpPr/>
      </dsp:nvSpPr>
      <dsp:spPr>
        <a:xfrm>
          <a:off x="5262695" y="2584882"/>
          <a:ext cx="375039" cy="27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519" y="0"/>
              </a:lnTo>
              <a:lnTo>
                <a:pt x="187519" y="276594"/>
              </a:lnTo>
              <a:lnTo>
                <a:pt x="375039" y="276594"/>
              </a:lnTo>
            </a:path>
          </a:pathLst>
        </a:custGeom>
        <a:noFill/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438565" y="2711530"/>
        <a:ext cx="23300" cy="23300"/>
      </dsp:txXfrm>
    </dsp:sp>
    <dsp:sp modelId="{990E1B6F-17A1-497C-82A2-413F04E20C2B}">
      <dsp:nvSpPr>
        <dsp:cNvPr id="0" name=""/>
        <dsp:cNvSpPr/>
      </dsp:nvSpPr>
      <dsp:spPr>
        <a:xfrm>
          <a:off x="5262695" y="2389375"/>
          <a:ext cx="373692" cy="195507"/>
        </a:xfrm>
        <a:custGeom>
          <a:avLst/>
          <a:gdLst/>
          <a:ahLst/>
          <a:cxnLst/>
          <a:rect l="0" t="0" r="0" b="0"/>
          <a:pathLst>
            <a:path>
              <a:moveTo>
                <a:pt x="0" y="195507"/>
              </a:moveTo>
              <a:lnTo>
                <a:pt x="186846" y="195507"/>
              </a:lnTo>
              <a:lnTo>
                <a:pt x="186846" y="0"/>
              </a:lnTo>
              <a:lnTo>
                <a:pt x="373692" y="0"/>
              </a:lnTo>
            </a:path>
          </a:pathLst>
        </a:custGeom>
        <a:noFill/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rgbClr val="197575"/>
            </a:solidFill>
          </a:endParaRPr>
        </a:p>
      </dsp:txBody>
      <dsp:txXfrm>
        <a:off x="5438998" y="2476585"/>
        <a:ext cx="21087" cy="21087"/>
      </dsp:txXfrm>
    </dsp:sp>
    <dsp:sp modelId="{47D55A9B-446B-4369-B1EB-95842DBCF1F9}">
      <dsp:nvSpPr>
        <dsp:cNvPr id="0" name=""/>
        <dsp:cNvSpPr/>
      </dsp:nvSpPr>
      <dsp:spPr>
        <a:xfrm>
          <a:off x="2855387" y="2178148"/>
          <a:ext cx="557894" cy="406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947" y="0"/>
              </a:lnTo>
              <a:lnTo>
                <a:pt x="278947" y="406734"/>
              </a:lnTo>
              <a:lnTo>
                <a:pt x="557894" y="406734"/>
              </a:lnTo>
            </a:path>
          </a:pathLst>
        </a:custGeom>
        <a:noFill/>
        <a:ln w="9525" cap="flat" cmpd="sng" algn="ctr">
          <a:solidFill>
            <a:srgbClr val="D47D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17074" y="2364255"/>
        <a:ext cx="34520" cy="34520"/>
      </dsp:txXfrm>
    </dsp:sp>
    <dsp:sp modelId="{9D0500D4-9B1D-4E94-8B2E-F6FF43F42400}">
      <dsp:nvSpPr>
        <dsp:cNvPr id="0" name=""/>
        <dsp:cNvSpPr/>
      </dsp:nvSpPr>
      <dsp:spPr>
        <a:xfrm>
          <a:off x="5261882" y="1718446"/>
          <a:ext cx="374506" cy="195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7253" y="0"/>
              </a:lnTo>
              <a:lnTo>
                <a:pt x="187253" y="195505"/>
              </a:lnTo>
              <a:lnTo>
                <a:pt x="374506" y="195505"/>
              </a:lnTo>
            </a:path>
          </a:pathLst>
        </a:custGeom>
        <a:noFill/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438573" y="1805637"/>
        <a:ext cx="21123" cy="21123"/>
      </dsp:txXfrm>
    </dsp:sp>
    <dsp:sp modelId="{43D2E2EF-A576-46D6-B3C6-6FDC88C5D76C}">
      <dsp:nvSpPr>
        <dsp:cNvPr id="0" name=""/>
        <dsp:cNvSpPr/>
      </dsp:nvSpPr>
      <dsp:spPr>
        <a:xfrm>
          <a:off x="5261882" y="1445181"/>
          <a:ext cx="375853" cy="273264"/>
        </a:xfrm>
        <a:custGeom>
          <a:avLst/>
          <a:gdLst/>
          <a:ahLst/>
          <a:cxnLst/>
          <a:rect l="0" t="0" r="0" b="0"/>
          <a:pathLst>
            <a:path>
              <a:moveTo>
                <a:pt x="0" y="273264"/>
              </a:moveTo>
              <a:lnTo>
                <a:pt x="187926" y="273264"/>
              </a:lnTo>
              <a:lnTo>
                <a:pt x="187926" y="0"/>
              </a:lnTo>
              <a:lnTo>
                <a:pt x="375853" y="0"/>
              </a:lnTo>
            </a:path>
          </a:pathLst>
        </a:custGeom>
        <a:noFill/>
        <a:ln w="9525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438191" y="1570196"/>
        <a:ext cx="23234" cy="23234"/>
      </dsp:txXfrm>
    </dsp:sp>
    <dsp:sp modelId="{250E834C-7629-4A88-8C2E-B9A7AE084171}">
      <dsp:nvSpPr>
        <dsp:cNvPr id="0" name=""/>
        <dsp:cNvSpPr/>
      </dsp:nvSpPr>
      <dsp:spPr>
        <a:xfrm>
          <a:off x="2855387" y="1718446"/>
          <a:ext cx="557080" cy="459701"/>
        </a:xfrm>
        <a:custGeom>
          <a:avLst/>
          <a:gdLst/>
          <a:ahLst/>
          <a:cxnLst/>
          <a:rect l="0" t="0" r="0" b="0"/>
          <a:pathLst>
            <a:path>
              <a:moveTo>
                <a:pt x="0" y="459701"/>
              </a:moveTo>
              <a:lnTo>
                <a:pt x="278540" y="459701"/>
              </a:lnTo>
              <a:lnTo>
                <a:pt x="278540" y="0"/>
              </a:lnTo>
              <a:lnTo>
                <a:pt x="557080" y="0"/>
              </a:lnTo>
            </a:path>
          </a:pathLst>
        </a:custGeom>
        <a:noFill/>
        <a:ln w="9525" cap="flat" cmpd="sng" algn="ctr">
          <a:solidFill>
            <a:srgbClr val="D47D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115871" y="1930241"/>
        <a:ext cx="36113" cy="36113"/>
      </dsp:txXfrm>
    </dsp:sp>
    <dsp:sp modelId="{D391CA22-37B1-4F9F-9EA8-CDEE104C928B}">
      <dsp:nvSpPr>
        <dsp:cNvPr id="0" name=""/>
        <dsp:cNvSpPr/>
      </dsp:nvSpPr>
      <dsp:spPr>
        <a:xfrm>
          <a:off x="1702706" y="2178148"/>
          <a:ext cx="187027" cy="749257"/>
        </a:xfrm>
        <a:custGeom>
          <a:avLst/>
          <a:gdLst/>
          <a:ahLst/>
          <a:cxnLst/>
          <a:rect l="0" t="0" r="0" b="0"/>
          <a:pathLst>
            <a:path>
              <a:moveTo>
                <a:pt x="0" y="749257"/>
              </a:moveTo>
              <a:lnTo>
                <a:pt x="93513" y="749257"/>
              </a:lnTo>
              <a:lnTo>
                <a:pt x="93513" y="0"/>
              </a:lnTo>
              <a:lnTo>
                <a:pt x="187027" y="0"/>
              </a:lnTo>
            </a:path>
          </a:pathLst>
        </a:custGeom>
        <a:noFill/>
        <a:ln w="9525" cap="flat" cmpd="sng" algn="ctr">
          <a:solidFill>
            <a:srgbClr val="33858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chemeClr val="bg1"/>
            </a:solidFill>
          </a:endParaRPr>
        </a:p>
      </dsp:txBody>
      <dsp:txXfrm>
        <a:off x="1776914" y="2533471"/>
        <a:ext cx="38612" cy="38612"/>
      </dsp:txXfrm>
    </dsp:sp>
    <dsp:sp modelId="{880BB628-0D31-4C46-84AF-242F07C4D798}">
      <dsp:nvSpPr>
        <dsp:cNvPr id="0" name=""/>
        <dsp:cNvSpPr/>
      </dsp:nvSpPr>
      <dsp:spPr>
        <a:xfrm rot="5400000" flipV="1">
          <a:off x="355465" y="2076052"/>
          <a:ext cx="991774" cy="170270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rPr>
            <a:t>Pilar 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Requerimiento Mínimo de Capital</a:t>
          </a:r>
          <a:endParaRPr lang="es-ES" sz="12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 rot="10800000">
        <a:off x="355465" y="2076052"/>
        <a:ext cx="991774" cy="1702706"/>
      </dsp:txXfrm>
    </dsp:sp>
    <dsp:sp modelId="{E0BFE6FC-96A1-484F-A308-EBBBAA7224D0}">
      <dsp:nvSpPr>
        <dsp:cNvPr id="0" name=""/>
        <dsp:cNvSpPr/>
      </dsp:nvSpPr>
      <dsp:spPr>
        <a:xfrm>
          <a:off x="1889734" y="1915616"/>
          <a:ext cx="965652" cy="525064"/>
        </a:xfrm>
        <a:prstGeom prst="rect">
          <a:avLst/>
        </a:prstGeom>
        <a:solidFill>
          <a:srgbClr val="338585"/>
        </a:solidFill>
        <a:ln>
          <a:solidFill>
            <a:srgbClr val="33858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Capital</a:t>
          </a:r>
          <a:endParaRPr lang="es-ES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734" y="1915616"/>
        <a:ext cx="965652" cy="525064"/>
      </dsp:txXfrm>
    </dsp:sp>
    <dsp:sp modelId="{54851E3D-A9B7-4366-8A42-FE0716387956}">
      <dsp:nvSpPr>
        <dsp:cNvPr id="0" name=""/>
        <dsp:cNvSpPr/>
      </dsp:nvSpPr>
      <dsp:spPr>
        <a:xfrm>
          <a:off x="3412468" y="1510957"/>
          <a:ext cx="1849413" cy="414979"/>
        </a:xfrm>
        <a:prstGeom prst="rect">
          <a:avLst/>
        </a:prstGeom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kern="1200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2468" y="1510957"/>
        <a:ext cx="1849413" cy="414979"/>
      </dsp:txXfrm>
    </dsp:sp>
    <dsp:sp modelId="{FBC32A6E-564A-48CA-B973-1AF805996C6A}">
      <dsp:nvSpPr>
        <dsp:cNvPr id="0" name=""/>
        <dsp:cNvSpPr/>
      </dsp:nvSpPr>
      <dsp:spPr>
        <a:xfrm>
          <a:off x="5637735" y="1241190"/>
          <a:ext cx="1851096" cy="407981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Componentes del capital 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7735" y="1241190"/>
        <a:ext cx="1851096" cy="407981"/>
      </dsp:txXfrm>
    </dsp:sp>
    <dsp:sp modelId="{F1B8CC06-5C90-494A-8B33-FE7F641958AB}">
      <dsp:nvSpPr>
        <dsp:cNvPr id="0" name=""/>
        <dsp:cNvSpPr/>
      </dsp:nvSpPr>
      <dsp:spPr>
        <a:xfrm>
          <a:off x="5636388" y="1709960"/>
          <a:ext cx="1851096" cy="407981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Razones de Capital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6388" y="1709960"/>
        <a:ext cx="1851096" cy="407981"/>
      </dsp:txXfrm>
    </dsp:sp>
    <dsp:sp modelId="{C81692EE-0F57-40CE-BD0E-031486359C59}">
      <dsp:nvSpPr>
        <dsp:cNvPr id="0" name=""/>
        <dsp:cNvSpPr/>
      </dsp:nvSpPr>
      <dsp:spPr>
        <a:xfrm>
          <a:off x="3413281" y="2377393"/>
          <a:ext cx="1849413" cy="414979"/>
        </a:xfrm>
        <a:prstGeom prst="rect">
          <a:avLst/>
        </a:prstGeom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Colchones de Capital</a:t>
          </a:r>
          <a:endParaRPr lang="es-ES" sz="1200" b="1" kern="1200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3281" y="2377393"/>
        <a:ext cx="1849413" cy="414979"/>
      </dsp:txXfrm>
    </dsp:sp>
    <dsp:sp modelId="{42AFB2E1-967E-43E8-B014-29221AFB6160}">
      <dsp:nvSpPr>
        <dsp:cNvPr id="0" name=""/>
        <dsp:cNvSpPr/>
      </dsp:nvSpPr>
      <dsp:spPr>
        <a:xfrm>
          <a:off x="5636388" y="2185384"/>
          <a:ext cx="1851096" cy="407981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Conservación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6388" y="2185384"/>
        <a:ext cx="1851096" cy="407981"/>
      </dsp:txXfrm>
    </dsp:sp>
    <dsp:sp modelId="{9D7DD70F-07B6-4117-BA8A-B172541D965C}">
      <dsp:nvSpPr>
        <dsp:cNvPr id="0" name=""/>
        <dsp:cNvSpPr/>
      </dsp:nvSpPr>
      <dsp:spPr>
        <a:xfrm>
          <a:off x="5637735" y="2657486"/>
          <a:ext cx="1851096" cy="407981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Sistémico 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7735" y="2657486"/>
        <a:ext cx="1851096" cy="407981"/>
      </dsp:txXfrm>
    </dsp:sp>
    <dsp:sp modelId="{F4742A70-EF41-4B36-9AC5-99679DCB18DE}">
      <dsp:nvSpPr>
        <dsp:cNvPr id="0" name=""/>
        <dsp:cNvSpPr/>
      </dsp:nvSpPr>
      <dsp:spPr>
        <a:xfrm>
          <a:off x="5636388" y="3129583"/>
          <a:ext cx="1851096" cy="407981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Contracíclico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6388" y="3129583"/>
        <a:ext cx="1851096" cy="407981"/>
      </dsp:txXfrm>
    </dsp:sp>
    <dsp:sp modelId="{02F803C0-4094-491B-BFB2-CE8BD72ED02F}">
      <dsp:nvSpPr>
        <dsp:cNvPr id="0" name=""/>
        <dsp:cNvSpPr/>
      </dsp:nvSpPr>
      <dsp:spPr>
        <a:xfrm>
          <a:off x="3411617" y="2984627"/>
          <a:ext cx="1849413" cy="414725"/>
        </a:xfrm>
        <a:prstGeom prst="rect">
          <a:avLst/>
        </a:prstGeom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Coeficiente de Apalancamiento</a:t>
          </a:r>
          <a:endParaRPr lang="es-ES" sz="1200" b="1" kern="1200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1617" y="2984627"/>
        <a:ext cx="1849413" cy="414725"/>
      </dsp:txXfrm>
    </dsp:sp>
    <dsp:sp modelId="{6F209DA7-8FBE-41F4-8C87-F7FB7F293E35}">
      <dsp:nvSpPr>
        <dsp:cNvPr id="0" name=""/>
        <dsp:cNvSpPr/>
      </dsp:nvSpPr>
      <dsp:spPr>
        <a:xfrm>
          <a:off x="1889734" y="3742621"/>
          <a:ext cx="965652" cy="525064"/>
        </a:xfrm>
        <a:prstGeom prst="rect">
          <a:avLst/>
        </a:prstGeom>
        <a:solidFill>
          <a:srgbClr val="338585"/>
        </a:solidFill>
        <a:ln>
          <a:solidFill>
            <a:srgbClr val="338585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Liquidez</a:t>
          </a:r>
          <a:endParaRPr lang="es-ES" sz="1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9734" y="3742621"/>
        <a:ext cx="965652" cy="525064"/>
      </dsp:txXfrm>
    </dsp:sp>
    <dsp:sp modelId="{EF8D8346-C1AA-44C6-886D-1957B376191D}">
      <dsp:nvSpPr>
        <dsp:cNvPr id="0" name=""/>
        <dsp:cNvSpPr/>
      </dsp:nvSpPr>
      <dsp:spPr>
        <a:xfrm>
          <a:off x="3407863" y="3601682"/>
          <a:ext cx="1849413" cy="415424"/>
        </a:xfrm>
        <a:prstGeom prst="rect">
          <a:avLst/>
        </a:prstGeom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LCR (IRL)</a:t>
          </a:r>
          <a:endParaRPr lang="es-ES" sz="1200" b="1" kern="1200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7863" y="3601682"/>
        <a:ext cx="1849413" cy="415424"/>
      </dsp:txXfrm>
    </dsp:sp>
    <dsp:sp modelId="{0FEAA4DC-1219-45C1-B11E-60AA082C54C9}">
      <dsp:nvSpPr>
        <dsp:cNvPr id="0" name=""/>
        <dsp:cNvSpPr/>
      </dsp:nvSpPr>
      <dsp:spPr>
        <a:xfrm>
          <a:off x="3407178" y="4121080"/>
          <a:ext cx="1849413" cy="415424"/>
        </a:xfrm>
        <a:prstGeom prst="rect">
          <a:avLst/>
        </a:prstGeom>
        <a:solidFill>
          <a:schemeClr val="bg1"/>
        </a:solidFill>
        <a:ln>
          <a:solidFill>
            <a:srgbClr val="D47D26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D47D26"/>
              </a:solidFill>
              <a:latin typeface="Arial" panose="020B0604020202020204" pitchFamily="34" charset="0"/>
              <a:cs typeface="Arial" panose="020B0604020202020204" pitchFamily="34" charset="0"/>
            </a:rPr>
            <a:t>NSFR</a:t>
          </a:r>
          <a:endParaRPr lang="es-ES" sz="1200" b="1" kern="1200" dirty="0">
            <a:solidFill>
              <a:srgbClr val="D47D2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7178" y="4121080"/>
        <a:ext cx="1849413" cy="415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A686-2760-4874-AEF2-AF4D68388099}">
      <dsp:nvSpPr>
        <dsp:cNvPr id="0" name=""/>
        <dsp:cNvSpPr/>
      </dsp:nvSpPr>
      <dsp:spPr>
        <a:xfrm>
          <a:off x="5408596" y="3324138"/>
          <a:ext cx="6412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0622" y="45720"/>
              </a:lnTo>
              <a:lnTo>
                <a:pt x="320622" y="109412"/>
              </a:lnTo>
              <a:lnTo>
                <a:pt x="641245" y="109412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713108" y="3353748"/>
        <a:ext cx="32220" cy="32220"/>
      </dsp:txXfrm>
    </dsp:sp>
    <dsp:sp modelId="{9EC1FE79-596A-410A-B2B8-77B32F43F5AF}">
      <dsp:nvSpPr>
        <dsp:cNvPr id="0" name=""/>
        <dsp:cNvSpPr/>
      </dsp:nvSpPr>
      <dsp:spPr>
        <a:xfrm>
          <a:off x="3245985" y="3369858"/>
          <a:ext cx="363574" cy="425478"/>
        </a:xfrm>
        <a:custGeom>
          <a:avLst/>
          <a:gdLst/>
          <a:ahLst/>
          <a:cxnLst/>
          <a:rect l="0" t="0" r="0" b="0"/>
          <a:pathLst>
            <a:path>
              <a:moveTo>
                <a:pt x="0" y="425478"/>
              </a:moveTo>
              <a:lnTo>
                <a:pt x="181787" y="425478"/>
              </a:lnTo>
              <a:lnTo>
                <a:pt x="181787" y="0"/>
              </a:lnTo>
              <a:lnTo>
                <a:pt x="363574" y="0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413781" y="3568606"/>
        <a:ext cx="27982" cy="27982"/>
      </dsp:txXfrm>
    </dsp:sp>
    <dsp:sp modelId="{4630DF6D-3014-4217-9945-FB7143C8CDFB}">
      <dsp:nvSpPr>
        <dsp:cNvPr id="0" name=""/>
        <dsp:cNvSpPr/>
      </dsp:nvSpPr>
      <dsp:spPr>
        <a:xfrm>
          <a:off x="1834042" y="2868729"/>
          <a:ext cx="356132" cy="926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066" y="0"/>
              </a:lnTo>
              <a:lnTo>
                <a:pt x="178066" y="926607"/>
              </a:lnTo>
              <a:lnTo>
                <a:pt x="356132" y="926607"/>
              </a:lnTo>
            </a:path>
          </a:pathLst>
        </a:custGeom>
        <a:noFill/>
        <a:ln w="9525" cap="flat" cmpd="sng" algn="ctr">
          <a:solidFill>
            <a:srgbClr val="99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chemeClr val="bg1"/>
            </a:solidFill>
          </a:endParaRPr>
        </a:p>
      </dsp:txBody>
      <dsp:txXfrm>
        <a:off x="1987291" y="3307216"/>
        <a:ext cx="49634" cy="49634"/>
      </dsp:txXfrm>
    </dsp:sp>
    <dsp:sp modelId="{498B8EB9-07EF-4115-BA97-37E02EA02DBC}">
      <dsp:nvSpPr>
        <dsp:cNvPr id="0" name=""/>
        <dsp:cNvSpPr/>
      </dsp:nvSpPr>
      <dsp:spPr>
        <a:xfrm>
          <a:off x="5391848" y="1500681"/>
          <a:ext cx="668345" cy="65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172" y="0"/>
              </a:lnTo>
              <a:lnTo>
                <a:pt x="334172" y="652071"/>
              </a:lnTo>
              <a:lnTo>
                <a:pt x="668345" y="652071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702677" y="1803373"/>
        <a:ext cx="46687" cy="46687"/>
      </dsp:txXfrm>
    </dsp:sp>
    <dsp:sp modelId="{1448281B-AD57-427A-BAF0-4ECB20D6A0D5}">
      <dsp:nvSpPr>
        <dsp:cNvPr id="0" name=""/>
        <dsp:cNvSpPr/>
      </dsp:nvSpPr>
      <dsp:spPr>
        <a:xfrm>
          <a:off x="5391848" y="1437131"/>
          <a:ext cx="6659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3549"/>
              </a:moveTo>
              <a:lnTo>
                <a:pt x="332990" y="63549"/>
              </a:lnTo>
              <a:lnTo>
                <a:pt x="332990" y="45720"/>
              </a:lnTo>
              <a:lnTo>
                <a:pt x="665981" y="45720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5708183" y="1466196"/>
        <a:ext cx="33311" cy="33311"/>
      </dsp:txXfrm>
    </dsp:sp>
    <dsp:sp modelId="{250E834C-7629-4A88-8C2E-B9A7AE084171}">
      <dsp:nvSpPr>
        <dsp:cNvPr id="0" name=""/>
        <dsp:cNvSpPr/>
      </dsp:nvSpPr>
      <dsp:spPr>
        <a:xfrm>
          <a:off x="3245985" y="1500681"/>
          <a:ext cx="346827" cy="356474"/>
        </a:xfrm>
        <a:custGeom>
          <a:avLst/>
          <a:gdLst/>
          <a:ahLst/>
          <a:cxnLst/>
          <a:rect l="0" t="0" r="0" b="0"/>
          <a:pathLst>
            <a:path>
              <a:moveTo>
                <a:pt x="0" y="356474"/>
              </a:moveTo>
              <a:lnTo>
                <a:pt x="173413" y="356474"/>
              </a:lnTo>
              <a:lnTo>
                <a:pt x="173413" y="0"/>
              </a:lnTo>
              <a:lnTo>
                <a:pt x="346827" y="0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>
        <a:off x="3406965" y="1666484"/>
        <a:ext cx="24867" cy="24867"/>
      </dsp:txXfrm>
    </dsp:sp>
    <dsp:sp modelId="{D391CA22-37B1-4F9F-9EA8-CDEE104C928B}">
      <dsp:nvSpPr>
        <dsp:cNvPr id="0" name=""/>
        <dsp:cNvSpPr/>
      </dsp:nvSpPr>
      <dsp:spPr>
        <a:xfrm>
          <a:off x="1834042" y="1857156"/>
          <a:ext cx="356132" cy="1011573"/>
        </a:xfrm>
        <a:custGeom>
          <a:avLst/>
          <a:gdLst/>
          <a:ahLst/>
          <a:cxnLst/>
          <a:rect l="0" t="0" r="0" b="0"/>
          <a:pathLst>
            <a:path>
              <a:moveTo>
                <a:pt x="0" y="1011573"/>
              </a:moveTo>
              <a:lnTo>
                <a:pt x="178066" y="1011573"/>
              </a:lnTo>
              <a:lnTo>
                <a:pt x="178066" y="0"/>
              </a:lnTo>
              <a:lnTo>
                <a:pt x="356132" y="0"/>
              </a:lnTo>
            </a:path>
          </a:pathLst>
        </a:custGeom>
        <a:noFill/>
        <a:ln w="9525" cap="flat" cmpd="sng" algn="ctr">
          <a:solidFill>
            <a:srgbClr val="99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>
            <a:solidFill>
              <a:schemeClr val="bg1"/>
            </a:solidFill>
          </a:endParaRPr>
        </a:p>
      </dsp:txBody>
      <dsp:txXfrm>
        <a:off x="1985297" y="2336132"/>
        <a:ext cx="53621" cy="53621"/>
      </dsp:txXfrm>
    </dsp:sp>
    <dsp:sp modelId="{880BB628-0D31-4C46-84AF-242F07C4D798}">
      <dsp:nvSpPr>
        <dsp:cNvPr id="0" name=""/>
        <dsp:cNvSpPr/>
      </dsp:nvSpPr>
      <dsp:spPr>
        <a:xfrm rot="5400000" flipV="1">
          <a:off x="468589" y="1951708"/>
          <a:ext cx="896862" cy="183404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rgbClr val="990000"/>
              </a:solidFill>
              <a:effectLst/>
              <a:latin typeface="Arial" pitchFamily="34" charset="0"/>
              <a:cs typeface="Arial" pitchFamily="34" charset="0"/>
            </a:rPr>
            <a:t>Pilar 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Requerimiento Mínimo de Capital</a:t>
          </a:r>
          <a:endParaRPr lang="es-ES" sz="15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 rot="10800000">
        <a:off x="468589" y="1951708"/>
        <a:ext cx="896862" cy="1834042"/>
      </dsp:txXfrm>
    </dsp:sp>
    <dsp:sp modelId="{E0BFE6FC-96A1-484F-A308-EBBBAA7224D0}">
      <dsp:nvSpPr>
        <dsp:cNvPr id="0" name=""/>
        <dsp:cNvSpPr/>
      </dsp:nvSpPr>
      <dsp:spPr>
        <a:xfrm>
          <a:off x="2190175" y="1645995"/>
          <a:ext cx="1055810" cy="422322"/>
        </a:xfrm>
        <a:prstGeom prst="rect">
          <a:avLst/>
        </a:prstGeom>
        <a:solidFill>
          <a:srgbClr val="A82626"/>
        </a:solidFill>
        <a:ln>
          <a:solidFill>
            <a:srgbClr val="99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Capital</a:t>
          </a:r>
          <a:endParaRPr lang="es-ES" sz="15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0175" y="1645995"/>
        <a:ext cx="1055810" cy="422322"/>
      </dsp:txXfrm>
    </dsp:sp>
    <dsp:sp modelId="{54851E3D-A9B7-4366-8A42-FE0716387956}">
      <dsp:nvSpPr>
        <dsp:cNvPr id="0" name=""/>
        <dsp:cNvSpPr/>
      </dsp:nvSpPr>
      <dsp:spPr>
        <a:xfrm>
          <a:off x="3592812" y="1266493"/>
          <a:ext cx="1799035" cy="468375"/>
        </a:xfrm>
        <a:prstGeom prst="rect">
          <a:avLst/>
        </a:prstGeom>
        <a:solidFill>
          <a:srgbClr val="66A3A3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2812" y="1266493"/>
        <a:ext cx="1799035" cy="468375"/>
      </dsp:txXfrm>
    </dsp:sp>
    <dsp:sp modelId="{72868AD5-A6DC-47B1-A4B6-C4B4A19F522E}">
      <dsp:nvSpPr>
        <dsp:cNvPr id="0" name=""/>
        <dsp:cNvSpPr/>
      </dsp:nvSpPr>
      <dsp:spPr>
        <a:xfrm>
          <a:off x="6057829" y="1224135"/>
          <a:ext cx="1799035" cy="517433"/>
        </a:xfrm>
        <a:prstGeom prst="rect">
          <a:avLst/>
        </a:prstGeom>
        <a:solidFill>
          <a:srgbClr val="E0A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del Capital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7829" y="1224135"/>
        <a:ext cx="1799035" cy="517433"/>
      </dsp:txXfrm>
    </dsp:sp>
    <dsp:sp modelId="{30F2668E-DA85-4538-B4E1-DF8CEA74F33E}">
      <dsp:nvSpPr>
        <dsp:cNvPr id="0" name=""/>
        <dsp:cNvSpPr/>
      </dsp:nvSpPr>
      <dsp:spPr>
        <a:xfrm>
          <a:off x="6060193" y="1918565"/>
          <a:ext cx="1799035" cy="468375"/>
        </a:xfrm>
        <a:prstGeom prst="rect">
          <a:avLst/>
        </a:prstGeom>
        <a:solidFill>
          <a:srgbClr val="E0A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Colchones de Capital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0193" y="1918565"/>
        <a:ext cx="1799035" cy="468375"/>
      </dsp:txXfrm>
    </dsp:sp>
    <dsp:sp modelId="{6F209DA7-8FBE-41F4-8C87-F7FB7F293E35}">
      <dsp:nvSpPr>
        <dsp:cNvPr id="0" name=""/>
        <dsp:cNvSpPr/>
      </dsp:nvSpPr>
      <dsp:spPr>
        <a:xfrm>
          <a:off x="2190175" y="3584176"/>
          <a:ext cx="1055810" cy="422322"/>
        </a:xfrm>
        <a:prstGeom prst="rect">
          <a:avLst/>
        </a:prstGeom>
        <a:solidFill>
          <a:srgbClr val="A82626"/>
        </a:solidFill>
        <a:ln>
          <a:solidFill>
            <a:srgbClr val="990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Liquidez</a:t>
          </a:r>
          <a:endParaRPr lang="es-ES" sz="15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0175" y="3584176"/>
        <a:ext cx="1055810" cy="422322"/>
      </dsp:txXfrm>
    </dsp:sp>
    <dsp:sp modelId="{EF8D8346-C1AA-44C6-886D-1957B376191D}">
      <dsp:nvSpPr>
        <dsp:cNvPr id="0" name=""/>
        <dsp:cNvSpPr/>
      </dsp:nvSpPr>
      <dsp:spPr>
        <a:xfrm>
          <a:off x="3609560" y="3135671"/>
          <a:ext cx="1799035" cy="468375"/>
        </a:xfrm>
        <a:prstGeom prst="rect">
          <a:avLst/>
        </a:prstGeom>
        <a:solidFill>
          <a:srgbClr val="66A3A3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IRL</a:t>
          </a:r>
          <a:endParaRPr lang="es-ES" sz="1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9560" y="3135671"/>
        <a:ext cx="1799035" cy="468375"/>
      </dsp:txXfrm>
    </dsp:sp>
    <dsp:sp modelId="{9DC194DC-7930-44E4-AC67-DB1262D8AE80}">
      <dsp:nvSpPr>
        <dsp:cNvPr id="0" name=""/>
        <dsp:cNvSpPr/>
      </dsp:nvSpPr>
      <dsp:spPr>
        <a:xfrm>
          <a:off x="6049841" y="3199363"/>
          <a:ext cx="1799035" cy="468375"/>
        </a:xfrm>
        <a:prstGeom prst="rect">
          <a:avLst/>
        </a:prstGeom>
        <a:solidFill>
          <a:srgbClr val="E0A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IRL</a:t>
          </a:r>
          <a:endParaRPr lang="es-E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9841" y="3199363"/>
        <a:ext cx="1799035" cy="468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775A-0988-411C-950F-3363A97A8EEB}">
      <dsp:nvSpPr>
        <dsp:cNvPr id="0" name=""/>
        <dsp:cNvSpPr/>
      </dsp:nvSpPr>
      <dsp:spPr>
        <a:xfrm>
          <a:off x="3638677" y="3845193"/>
          <a:ext cx="285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563" y="45720"/>
              </a:lnTo>
              <a:lnTo>
                <a:pt x="142563" y="76634"/>
              </a:lnTo>
              <a:lnTo>
                <a:pt x="285126" y="76634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3774070" y="3883743"/>
        <a:ext cx="14339" cy="14339"/>
      </dsp:txXfrm>
    </dsp:sp>
    <dsp:sp modelId="{03890E29-46E6-4CC2-949F-B51B44265347}">
      <dsp:nvSpPr>
        <dsp:cNvPr id="0" name=""/>
        <dsp:cNvSpPr/>
      </dsp:nvSpPr>
      <dsp:spPr>
        <a:xfrm>
          <a:off x="1578712" y="3235407"/>
          <a:ext cx="441882" cy="655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941" y="0"/>
              </a:lnTo>
              <a:lnTo>
                <a:pt x="220941" y="655505"/>
              </a:lnTo>
              <a:lnTo>
                <a:pt x="441882" y="655505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1779890" y="3543397"/>
        <a:ext cx="39526" cy="39526"/>
      </dsp:txXfrm>
    </dsp:sp>
    <dsp:sp modelId="{CFD0F362-DA6E-485B-A767-9A60D492E3C8}">
      <dsp:nvSpPr>
        <dsp:cNvPr id="0" name=""/>
        <dsp:cNvSpPr/>
      </dsp:nvSpPr>
      <dsp:spPr>
        <a:xfrm>
          <a:off x="3604755" y="1971348"/>
          <a:ext cx="27642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82141" y="45720"/>
              </a:lnTo>
              <a:lnTo>
                <a:pt x="1382141" y="125335"/>
              </a:lnTo>
              <a:lnTo>
                <a:pt x="2764282" y="125335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4917760" y="1947932"/>
        <a:ext cx="138271" cy="138271"/>
      </dsp:txXfrm>
    </dsp:sp>
    <dsp:sp modelId="{0BEB174B-97F3-48D9-AA41-0B2FD10F0085}">
      <dsp:nvSpPr>
        <dsp:cNvPr id="0" name=""/>
        <dsp:cNvSpPr/>
      </dsp:nvSpPr>
      <dsp:spPr>
        <a:xfrm>
          <a:off x="3604755" y="2017068"/>
          <a:ext cx="2743891" cy="1346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71945" y="0"/>
              </a:lnTo>
              <a:lnTo>
                <a:pt x="1371945" y="1346055"/>
              </a:lnTo>
              <a:lnTo>
                <a:pt x="2743891" y="1346055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>
            <a:solidFill>
              <a:schemeClr val="accent3"/>
            </a:solidFill>
          </a:endParaRPr>
        </a:p>
      </dsp:txBody>
      <dsp:txXfrm>
        <a:off x="4900294" y="2613689"/>
        <a:ext cx="152813" cy="152813"/>
      </dsp:txXfrm>
    </dsp:sp>
    <dsp:sp modelId="{D1847542-6D35-40AC-8307-E96AFDE7F84D}">
      <dsp:nvSpPr>
        <dsp:cNvPr id="0" name=""/>
        <dsp:cNvSpPr/>
      </dsp:nvSpPr>
      <dsp:spPr>
        <a:xfrm>
          <a:off x="3604755" y="2017068"/>
          <a:ext cx="288034" cy="84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017" y="0"/>
              </a:lnTo>
              <a:lnTo>
                <a:pt x="144017" y="842003"/>
              </a:lnTo>
              <a:lnTo>
                <a:pt x="288034" y="842003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26524" y="2415822"/>
        <a:ext cx="44495" cy="44495"/>
      </dsp:txXfrm>
    </dsp:sp>
    <dsp:sp modelId="{6804D7F6-3058-4923-8754-20F9B7402C92}">
      <dsp:nvSpPr>
        <dsp:cNvPr id="0" name=""/>
        <dsp:cNvSpPr/>
      </dsp:nvSpPr>
      <dsp:spPr>
        <a:xfrm>
          <a:off x="3604755" y="1526579"/>
          <a:ext cx="283687" cy="490489"/>
        </a:xfrm>
        <a:custGeom>
          <a:avLst/>
          <a:gdLst/>
          <a:ahLst/>
          <a:cxnLst/>
          <a:rect l="0" t="0" r="0" b="0"/>
          <a:pathLst>
            <a:path>
              <a:moveTo>
                <a:pt x="0" y="490489"/>
              </a:moveTo>
              <a:lnTo>
                <a:pt x="141843" y="490489"/>
              </a:lnTo>
              <a:lnTo>
                <a:pt x="141843" y="0"/>
              </a:lnTo>
              <a:lnTo>
                <a:pt x="283687" y="0"/>
              </a:lnTo>
            </a:path>
          </a:pathLst>
        </a:cu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3732433" y="1757658"/>
        <a:ext cx="28331" cy="28331"/>
      </dsp:txXfrm>
    </dsp:sp>
    <dsp:sp modelId="{E848EC54-7C89-437F-B577-41A461A0C336}">
      <dsp:nvSpPr>
        <dsp:cNvPr id="0" name=""/>
        <dsp:cNvSpPr/>
      </dsp:nvSpPr>
      <dsp:spPr>
        <a:xfrm>
          <a:off x="1578712" y="2017068"/>
          <a:ext cx="407960" cy="1218339"/>
        </a:xfrm>
        <a:custGeom>
          <a:avLst/>
          <a:gdLst/>
          <a:ahLst/>
          <a:cxnLst/>
          <a:rect l="0" t="0" r="0" b="0"/>
          <a:pathLst>
            <a:path>
              <a:moveTo>
                <a:pt x="0" y="1218339"/>
              </a:moveTo>
              <a:lnTo>
                <a:pt x="203980" y="1218339"/>
              </a:lnTo>
              <a:lnTo>
                <a:pt x="203980" y="0"/>
              </a:lnTo>
              <a:lnTo>
                <a:pt x="407960" y="0"/>
              </a:lnTo>
            </a:path>
          </a:pathLst>
        </a:custGeom>
        <a:noFill/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" kern="1200"/>
        </a:p>
      </dsp:txBody>
      <dsp:txXfrm>
        <a:off x="1750571" y="2594117"/>
        <a:ext cx="64241" cy="64241"/>
      </dsp:txXfrm>
    </dsp:sp>
    <dsp:sp modelId="{83D16F27-7E67-4CA0-B975-C03E8F6E570D}">
      <dsp:nvSpPr>
        <dsp:cNvPr id="0" name=""/>
        <dsp:cNvSpPr/>
      </dsp:nvSpPr>
      <dsp:spPr>
        <a:xfrm rot="5400000" flipV="1">
          <a:off x="253808" y="2455789"/>
          <a:ext cx="1090569" cy="1559237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rPr>
            <a:t>Pilar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Proceso de Revisión del Supervisor</a:t>
          </a:r>
          <a:endParaRPr lang="es-ES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253808" y="2455789"/>
        <a:ext cx="1090569" cy="1559237"/>
      </dsp:txXfrm>
    </dsp:sp>
    <dsp:sp modelId="{B4E7432B-C1E9-44CD-BBEA-49F7A2DB961A}">
      <dsp:nvSpPr>
        <dsp:cNvPr id="0" name=""/>
        <dsp:cNvSpPr/>
      </dsp:nvSpPr>
      <dsp:spPr>
        <a:xfrm>
          <a:off x="1986672" y="1636348"/>
          <a:ext cx="1618082" cy="761440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85725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Proceso de Evaluación de Suficiencia de Capital (PASC)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86672" y="1636348"/>
        <a:ext cx="1618082" cy="761440"/>
      </dsp:txXfrm>
    </dsp:sp>
    <dsp:sp modelId="{C246F8DD-473F-4013-80B6-CD1DE66B65E2}">
      <dsp:nvSpPr>
        <dsp:cNvPr id="0" name=""/>
        <dsp:cNvSpPr/>
      </dsp:nvSpPr>
      <dsp:spPr>
        <a:xfrm>
          <a:off x="3888442" y="1099006"/>
          <a:ext cx="1987739" cy="855145"/>
        </a:xfrm>
        <a:prstGeom prst="rect">
          <a:avLst/>
        </a:prstGeom>
        <a:solidFill>
          <a:srgbClr val="CCE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266700" lvl="0" indent="-180975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Facultad a SFC para requerir capital adicional por riesgos </a:t>
          </a:r>
        </a:p>
        <a:p>
          <a:pPr marL="266700" lvl="0" indent="-180975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(Decreto 2392 de 2015)</a:t>
          </a:r>
          <a:endParaRPr lang="es-ES" sz="1200" b="1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88442" y="1099006"/>
        <a:ext cx="1987739" cy="855145"/>
      </dsp:txXfrm>
    </dsp:sp>
    <dsp:sp modelId="{96C09313-E3E7-4551-936E-1D388E3E378C}">
      <dsp:nvSpPr>
        <dsp:cNvPr id="0" name=""/>
        <dsp:cNvSpPr/>
      </dsp:nvSpPr>
      <dsp:spPr>
        <a:xfrm>
          <a:off x="3892789" y="2574087"/>
          <a:ext cx="1987739" cy="569969"/>
        </a:xfrm>
        <a:prstGeom prst="rect">
          <a:avLst/>
        </a:prstGeom>
        <a:solidFill>
          <a:srgbClr val="CCE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Esquema Pruebas de Resistencia </a:t>
          </a:r>
          <a:r>
            <a:rPr lang="es-CO" sz="1200" b="1" kern="1200" dirty="0" smtClean="0">
              <a:solidFill>
                <a:srgbClr val="006666"/>
              </a:solidFill>
              <a:effectLst/>
              <a:latin typeface="Arial" pitchFamily="34" charset="0"/>
              <a:cs typeface="Arial" pitchFamily="34" charset="0"/>
            </a:rPr>
            <a:t>(EPR)</a:t>
          </a:r>
          <a:endParaRPr lang="es-ES" sz="1200" b="1" kern="1200" dirty="0">
            <a:solidFill>
              <a:srgbClr val="006666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92789" y="2574087"/>
        <a:ext cx="1987739" cy="569969"/>
      </dsp:txXfrm>
    </dsp:sp>
    <dsp:sp modelId="{D3B9ECA8-A187-43EA-87C8-170884E4783F}">
      <dsp:nvSpPr>
        <dsp:cNvPr id="0" name=""/>
        <dsp:cNvSpPr/>
      </dsp:nvSpPr>
      <dsp:spPr>
        <a:xfrm>
          <a:off x="6348646" y="3078139"/>
          <a:ext cx="1983881" cy="569969"/>
        </a:xfrm>
        <a:prstGeom prst="rect">
          <a:avLst/>
        </a:prstGeom>
        <a:solidFill>
          <a:srgbClr val="F0D1B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66700" lvl="0" indent="-180975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Sistema Integral para la Administración de Riesgos </a:t>
          </a:r>
          <a:r>
            <a:rPr lang="es-CO" sz="1100" b="1" kern="1200" dirty="0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rPr>
            <a:t>(SAR)</a:t>
          </a:r>
          <a:endParaRPr lang="es-ES" sz="1100" b="1" kern="1200" dirty="0">
            <a:solidFill>
              <a:schemeClr val="accent3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348646" y="3078139"/>
        <a:ext cx="1983881" cy="569969"/>
      </dsp:txXfrm>
    </dsp:sp>
    <dsp:sp modelId="{12160A12-B58F-4B92-9D25-BE20C131E951}">
      <dsp:nvSpPr>
        <dsp:cNvPr id="0" name=""/>
        <dsp:cNvSpPr/>
      </dsp:nvSpPr>
      <dsp:spPr>
        <a:xfrm>
          <a:off x="6369037" y="1735136"/>
          <a:ext cx="1983881" cy="723096"/>
        </a:xfrm>
        <a:prstGeom prst="rect">
          <a:avLst/>
        </a:prstGeom>
        <a:solidFill>
          <a:srgbClr val="F0D1B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-180975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 establecerán los lineamientos mínimos para la implementación del </a:t>
          </a:r>
          <a:r>
            <a:rPr lang="es-CO" sz="1100" b="1" kern="1200" dirty="0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rPr>
            <a:t>(PASC)</a:t>
          </a:r>
          <a:endParaRPr lang="es-ES" sz="1100" b="1" kern="1200" dirty="0">
            <a:solidFill>
              <a:schemeClr val="accent3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369037" y="1735136"/>
        <a:ext cx="1983881" cy="723096"/>
      </dsp:txXfrm>
    </dsp:sp>
    <dsp:sp modelId="{D0DD6DCA-DA31-4156-863C-612242CA4443}">
      <dsp:nvSpPr>
        <dsp:cNvPr id="0" name=""/>
        <dsp:cNvSpPr/>
      </dsp:nvSpPr>
      <dsp:spPr>
        <a:xfrm>
          <a:off x="2020594" y="3510192"/>
          <a:ext cx="1618082" cy="761440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85725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Evaluación del Supervisor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20594" y="3510192"/>
        <a:ext cx="1618082" cy="761440"/>
      </dsp:txXfrm>
    </dsp:sp>
    <dsp:sp modelId="{70BA5854-19CF-407E-9137-D943C5BC526A}">
      <dsp:nvSpPr>
        <dsp:cNvPr id="0" name=""/>
        <dsp:cNvSpPr/>
      </dsp:nvSpPr>
      <dsp:spPr>
        <a:xfrm>
          <a:off x="3923803" y="3636842"/>
          <a:ext cx="1983881" cy="569969"/>
        </a:xfrm>
        <a:prstGeom prst="rect">
          <a:avLst/>
        </a:prstGeom>
        <a:solidFill>
          <a:srgbClr val="CCE0E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85725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Marco Integral de Supervisión </a:t>
          </a:r>
          <a:r>
            <a:rPr lang="es-CO" sz="1200" b="1" kern="1200" dirty="0" smtClean="0">
              <a:solidFill>
                <a:srgbClr val="006666"/>
              </a:solidFill>
              <a:latin typeface="Arial" pitchFamily="34" charset="0"/>
              <a:cs typeface="Arial" pitchFamily="34" charset="0"/>
            </a:rPr>
            <a:t>(MIS)</a:t>
          </a:r>
        </a:p>
      </dsp:txBody>
      <dsp:txXfrm>
        <a:off x="3923803" y="3636842"/>
        <a:ext cx="1983881" cy="569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0325E-945A-494E-B8C9-4281FC94E569}" type="datetimeFigureOut">
              <a:rPr lang="es-CO"/>
              <a:pPr>
                <a:defRPr/>
              </a:pPr>
              <a:t>16/11/2016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7FB0F-4E59-4310-AF46-1E350055D49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21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15117-F17B-472A-AAA3-88FA82E1B91E}" type="datetimeFigureOut">
              <a:rPr lang="es-CO"/>
              <a:pPr>
                <a:defRPr/>
              </a:pPr>
              <a:t>16/11/2016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5" tIns="46276" rIns="92555" bIns="4627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133" y="4404359"/>
            <a:ext cx="5586735" cy="4170050"/>
          </a:xfrm>
          <a:prstGeom prst="rect">
            <a:avLst/>
          </a:prstGeom>
        </p:spPr>
        <p:txBody>
          <a:bodyPr vert="horz" lIns="92555" tIns="46276" rIns="92555" bIns="4627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2555" tIns="46276" rIns="92555" bIns="46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74BFA-25C5-4178-915C-60316D8F829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454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20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838B3-F3F0-4BBE-9C8E-1DEFBC61BBC1}" type="slidenum">
              <a:rPr lang="es-CO" smtClean="0"/>
              <a:pPr>
                <a:defRPr/>
              </a:pPr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497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542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68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221"/>
          <p:cNvSpPr>
            <a:spLocks noGrp="1"/>
          </p:cNvSpPr>
          <p:nvPr>
            <p:ph type="body" idx="1"/>
          </p:nvPr>
        </p:nvSpPr>
        <p:spPr bwMode="auto">
          <a:xfrm>
            <a:off x="726265" y="4146697"/>
            <a:ext cx="5803543" cy="3926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08" tIns="91708" rIns="91708" bIns="9170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 smtClean="0"/>
          </a:p>
        </p:txBody>
      </p:sp>
      <p:sp>
        <p:nvSpPr>
          <p:cNvPr id="21507" name="Shape 222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444625" y="654050"/>
            <a:ext cx="4365625" cy="32734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3935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60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20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9052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1E7D16-C255-4A54-87A1-CD6BA925C235}" type="slidenum">
              <a:rPr lang="es-CO" smtClean="0"/>
              <a:pPr>
                <a:defRPr/>
              </a:pPr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754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5349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27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2234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838B3-F3F0-4BBE-9C8E-1DEFBC61BBC1}" type="slidenum">
              <a:rPr lang="es-CO" smtClean="0"/>
              <a:pPr>
                <a:defRPr/>
              </a:pPr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4979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05F097-69D3-4439-A6B4-451DE41E2EF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838B3-F3F0-4BBE-9C8E-1DEFBC61BBC1}" type="slidenum">
              <a:rPr lang="es-CO" smtClean="0"/>
              <a:pPr>
                <a:defRPr/>
              </a:pPr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497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838B3-F3F0-4BBE-9C8E-1DEFBC61BBC1}" type="slidenum">
              <a:rPr lang="es-CO" smtClean="0"/>
              <a:pPr>
                <a:defRPr/>
              </a:pPr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497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74BFA-25C5-4178-915C-60316D8F8293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606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766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0415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33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7230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455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457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9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4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7554" y="44624"/>
            <a:ext cx="5764630" cy="64807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8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79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7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8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1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2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04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4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0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3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1pPr>
              <a:buClr>
                <a:srgbClr val="990000"/>
              </a:buClr>
              <a:buSzPct val="115000"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CO" dirty="0" smtClean="0"/>
              <a:t>Haga clic para agregar texto</a:t>
            </a:r>
            <a:endParaRPr lang="es-CO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6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86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970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9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049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1002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CO" dirty="0"/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438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9951" r="3954" b="10534"/>
          <a:stretch/>
        </p:blipFill>
        <p:spPr>
          <a:xfrm>
            <a:off x="61488" y="154461"/>
            <a:ext cx="1614155" cy="44922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6632"/>
            <a:ext cx="1152128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251520" y="764704"/>
            <a:ext cx="8640960" cy="0"/>
          </a:xfrm>
          <a:prstGeom prst="line">
            <a:avLst/>
          </a:prstGeom>
          <a:ln w="25400">
            <a:gradFill>
              <a:gsLst>
                <a:gs pos="1000">
                  <a:schemeClr val="bg1"/>
                </a:gs>
                <a:gs pos="50000">
                  <a:srgbClr val="990000"/>
                </a:gs>
                <a:gs pos="100000">
                  <a:schemeClr val="bg1"/>
                </a:gs>
              </a:gsLst>
              <a:lin ang="21594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8 Conector recto"/>
          <p:cNvCxnSpPr/>
          <p:nvPr/>
        </p:nvCxnSpPr>
        <p:spPr>
          <a:xfrm>
            <a:off x="8640960" y="6453336"/>
            <a:ext cx="39553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317500" stA="0" endPos="55000" dist="5842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Conector recto"/>
          <p:cNvCxnSpPr/>
          <p:nvPr/>
        </p:nvCxnSpPr>
        <p:spPr>
          <a:xfrm>
            <a:off x="8632273" y="6453336"/>
            <a:ext cx="0" cy="3480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060" r:id="rId16"/>
    <p:sldLayoutId id="2147484063" r:id="rId17"/>
    <p:sldLayoutId id="214748423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9951" r="3954" b="10534"/>
          <a:stretch/>
        </p:blipFill>
        <p:spPr>
          <a:xfrm>
            <a:off x="61488" y="154461"/>
            <a:ext cx="1614155" cy="44922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agregar título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13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A59A33-2EC7-4BBB-8673-CEFB896C0BD7}" type="slidenum">
              <a:rPr lang="es-CO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6632"/>
            <a:ext cx="1152128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"/>
          <p:cNvCxnSpPr/>
          <p:nvPr/>
        </p:nvCxnSpPr>
        <p:spPr>
          <a:xfrm>
            <a:off x="251520" y="764704"/>
            <a:ext cx="8640960" cy="0"/>
          </a:xfrm>
          <a:prstGeom prst="line">
            <a:avLst/>
          </a:prstGeom>
          <a:ln w="25400">
            <a:gradFill>
              <a:gsLst>
                <a:gs pos="1000">
                  <a:schemeClr val="bg1"/>
                </a:gs>
                <a:gs pos="50000">
                  <a:srgbClr val="990000"/>
                </a:gs>
                <a:gs pos="100000">
                  <a:schemeClr val="bg1"/>
                </a:gs>
              </a:gsLst>
              <a:lin ang="21594000" scaled="0"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8 Conector recto"/>
          <p:cNvCxnSpPr/>
          <p:nvPr/>
        </p:nvCxnSpPr>
        <p:spPr>
          <a:xfrm>
            <a:off x="8640960" y="6453336"/>
            <a:ext cx="39553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317500" stA="0" endPos="55000" dist="5842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8 Conector recto"/>
          <p:cNvCxnSpPr/>
          <p:nvPr/>
        </p:nvCxnSpPr>
        <p:spPr>
          <a:xfrm>
            <a:off x="8632273" y="6453336"/>
            <a:ext cx="0" cy="348051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99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ü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SzPct val="11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bloomberg.com/news/articles/2016-10-16/big-central-bank-assets-jump-fastest-in-5-years-to-21-trill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 altLang="es-CO" dirty="0">
              <a:solidFill>
                <a:srgbClr val="000000"/>
              </a:solidFill>
            </a:endParaRPr>
          </a:p>
        </p:txBody>
      </p:sp>
      <p:pic>
        <p:nvPicPr>
          <p:cNvPr id="20483" name="Picture 8" descr="logo_superfinancier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41525" y="2035175"/>
            <a:ext cx="51117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62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65" y="4393759"/>
            <a:ext cx="3938183" cy="227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 bwMode="auto">
          <a:xfrm>
            <a:off x="107504" y="1037639"/>
            <a:ext cx="4318758" cy="25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4572000" y="761994"/>
            <a:ext cx="457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 Lo que ha reconfigurado las tenencias de TES</a:t>
            </a:r>
            <a:endParaRPr lang="es-ES" sz="14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-1" y="764704"/>
            <a:ext cx="457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Colombia continúa recibiendo flujos de portafolio</a:t>
            </a:r>
            <a:endParaRPr lang="es-ES" sz="14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4788024" y="1045840"/>
            <a:ext cx="4102734" cy="2538673"/>
            <a:chOff x="4860032" y="1045840"/>
            <a:chExt cx="4200525" cy="2599184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50"/>
            <a:stretch/>
          </p:blipFill>
          <p:spPr bwMode="auto">
            <a:xfrm>
              <a:off x="4860032" y="1045840"/>
              <a:ext cx="4200525" cy="259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24 Rectángulo"/>
            <p:cNvSpPr/>
            <p:nvPr/>
          </p:nvSpPr>
          <p:spPr>
            <a:xfrm>
              <a:off x="7236296" y="1124744"/>
              <a:ext cx="1296144" cy="2088232"/>
            </a:xfrm>
            <a:prstGeom prst="rect">
              <a:avLst/>
            </a:prstGeom>
            <a:solidFill>
              <a:schemeClr val="bg1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25 CuadroTexto"/>
          <p:cNvSpPr txBox="1"/>
          <p:nvPr/>
        </p:nvSpPr>
        <p:spPr>
          <a:xfrm rot="16200000">
            <a:off x="3968334" y="1904008"/>
            <a:ext cx="1988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/>
              <a:t>Tenedores de TES (%)</a:t>
            </a:r>
            <a:endParaRPr lang="es-ES" sz="11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Mientras tanto en Colombia…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770" y="6613321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smtClean="0"/>
              <a:t>Banco de la República – Balanza de pagos y Depósito Central de Valores (DCV)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535933" y="3804424"/>
            <a:ext cx="457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Este portafolio está concentrado en TES de mediano y largo plazo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5496" y="3789040"/>
            <a:ext cx="456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 favor de los fondos de capital extranjero</a:t>
            </a:r>
            <a:endParaRPr lang="es-ES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2" y="4221088"/>
            <a:ext cx="3645118" cy="22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3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25" y="1268340"/>
            <a:ext cx="3914947" cy="23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4" y="1241884"/>
            <a:ext cx="3864716" cy="22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0" y="76470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En lo corrido de 2016 la cartera bruta  sigue creciendo a un ritmo inferior al de los últimos años</a:t>
            </a:r>
            <a:endParaRPr lang="es-ES" sz="14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11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Mientras tanto en Colombia…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58332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770" y="6597932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smtClean="0"/>
              <a:t>SFC, datos con corte a septiembre de 2016, </a:t>
            </a:r>
            <a:r>
              <a:rPr lang="es-CO" sz="700" dirty="0" err="1" smtClean="0"/>
              <a:t>Fedesarrollo</a:t>
            </a:r>
            <a:r>
              <a:rPr lang="es-CO" sz="700" dirty="0" smtClean="0"/>
              <a:t> y DANE -GEIH.</a:t>
            </a:r>
            <a:endParaRPr lang="es-ES" sz="7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3717032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 la menor confianza de los hogares</a:t>
            </a:r>
            <a:endParaRPr lang="es-ES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572000" y="76470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Consistente con el menor ritmo de actividad industrial y comercial</a:t>
            </a:r>
            <a:endParaRPr lang="es-ES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71999" y="3732421"/>
            <a:ext cx="4567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 y la menor creación de empleo formal</a:t>
            </a:r>
            <a:endParaRPr lang="es-ES" sz="14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3" y="4082356"/>
            <a:ext cx="3692599" cy="24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66025"/>
            <a:ext cx="3717926" cy="22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55" y="3429000"/>
            <a:ext cx="3794505" cy="1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0084"/>
            <a:ext cx="5727724" cy="263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12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Resumiendo: </a:t>
            </a: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</a:t>
            </a: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mayor interrelación de los mercados…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770" y="6597932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  </a:t>
            </a:r>
            <a:r>
              <a:rPr lang="es-CO" sz="700" dirty="0" err="1" smtClean="0"/>
              <a:t>Bloomberg</a:t>
            </a:r>
            <a:r>
              <a:rPr lang="es-CO" sz="700" dirty="0" smtClean="0"/>
              <a:t> y FMI </a:t>
            </a:r>
            <a:r>
              <a:rPr lang="es-CO" sz="700" dirty="0"/>
              <a:t>(2016) </a:t>
            </a:r>
            <a:r>
              <a:rPr lang="es-CO" sz="700" i="1" dirty="0" err="1"/>
              <a:t>Financial</a:t>
            </a:r>
            <a:r>
              <a:rPr lang="es-CO" sz="700" i="1" dirty="0"/>
              <a:t> </a:t>
            </a:r>
            <a:r>
              <a:rPr lang="es-CO" sz="700" i="1" dirty="0" err="1"/>
              <a:t>Stability</a:t>
            </a:r>
            <a:r>
              <a:rPr lang="es-CO" sz="700" i="1" dirty="0"/>
              <a:t> </a:t>
            </a:r>
            <a:r>
              <a:rPr lang="es-CO" sz="700" i="1" dirty="0" err="1"/>
              <a:t>Challenges</a:t>
            </a:r>
            <a:r>
              <a:rPr lang="es-CO" sz="700" i="1" dirty="0"/>
              <a:t> in a </a:t>
            </a:r>
            <a:r>
              <a:rPr lang="es-CO" sz="700" i="1" dirty="0" err="1"/>
              <a:t>low-growth</a:t>
            </a:r>
            <a:r>
              <a:rPr lang="es-CO" sz="700" i="1" dirty="0"/>
              <a:t> </a:t>
            </a:r>
            <a:r>
              <a:rPr lang="es-CO" sz="700" i="1" dirty="0" err="1"/>
              <a:t>low-rate</a:t>
            </a:r>
            <a:r>
              <a:rPr lang="es-CO" sz="700" i="1" dirty="0"/>
              <a:t> era</a:t>
            </a:r>
            <a:endParaRPr lang="es-ES" sz="700" i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76470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Una mayor correlación entre las volatilidades de FX y EQ países avanzados y emergentes…</a:t>
            </a:r>
            <a:endParaRPr lang="es-ES" sz="1400" b="1" dirty="0"/>
          </a:p>
        </p:txBody>
      </p:sp>
      <p:cxnSp>
        <p:nvCxnSpPr>
          <p:cNvPr id="19" name="18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0" y="3713312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Volatilidad en moneda extranjera</a:t>
            </a:r>
            <a:endParaRPr lang="es-ES" sz="14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1998" y="3713312"/>
            <a:ext cx="457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Volatilidad índices accionarios</a:t>
            </a:r>
            <a:endParaRPr lang="es-ES" sz="1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" y="4005064"/>
            <a:ext cx="3976388" cy="25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"/>
          <a:stretch/>
        </p:blipFill>
        <p:spPr bwMode="auto">
          <a:xfrm>
            <a:off x="4731244" y="4098762"/>
            <a:ext cx="3873204" cy="251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4572000" y="3660408"/>
            <a:ext cx="0" cy="31975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13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6323" y="16271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upone una transmisión más fuerte del choque y un rol activo del supervisor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770" y="6597932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 </a:t>
            </a:r>
            <a:r>
              <a:rPr lang="es-CO" sz="700" dirty="0" smtClean="0"/>
              <a:t>SFC</a:t>
            </a:r>
            <a:endParaRPr lang="es-ES" sz="7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490407"/>
              </p:ext>
            </p:extLst>
          </p:nvPr>
        </p:nvGraphicFramePr>
        <p:xfrm>
          <a:off x="539552" y="1124744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Rectángulo"/>
          <p:cNvSpPr/>
          <p:nvPr/>
        </p:nvSpPr>
        <p:spPr>
          <a:xfrm>
            <a:off x="4299388" y="5501580"/>
            <a:ext cx="504000" cy="72008"/>
          </a:xfrm>
          <a:prstGeom prst="rect">
            <a:avLst/>
          </a:prstGeom>
          <a:solidFill>
            <a:srgbClr val="A82626"/>
          </a:solidFill>
          <a:ln>
            <a:solidFill>
              <a:srgbClr val="A8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299388" y="5733256"/>
            <a:ext cx="504000" cy="72008"/>
          </a:xfrm>
          <a:prstGeom prst="rect">
            <a:avLst/>
          </a:prstGeom>
          <a:solidFill>
            <a:srgbClr val="A82626"/>
          </a:solidFill>
          <a:ln>
            <a:solidFill>
              <a:srgbClr val="A8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931180" y="5966210"/>
            <a:ext cx="3240360" cy="279648"/>
          </a:xfrm>
          <a:prstGeom prst="rect">
            <a:avLst/>
          </a:prstGeom>
          <a:solidFill>
            <a:srgbClr val="A8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 más activo de la SFC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212976"/>
            <a:ext cx="871296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2800" dirty="0" smtClean="0"/>
              <a:t>Agenda</a:t>
            </a:r>
            <a:endParaRPr lang="es-CO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88" y="1403484"/>
            <a:ext cx="8501062" cy="41549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Contexto global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Fortaleciendo la capacidad de supervisión</a:t>
            </a: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endParaRPr lang="es-CO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Comentarios finales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985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15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18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¿Cómo garantizar un rol                           más activo del supervisor?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770" y="6597932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 </a:t>
            </a:r>
            <a:r>
              <a:rPr lang="es-CO" sz="700" dirty="0" smtClean="0"/>
              <a:t>SFC</a:t>
            </a:r>
            <a:endParaRPr lang="es-ES" sz="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8304"/>
            <a:ext cx="7272808" cy="59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07904" y="3574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 activo SFC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155679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 de estándares internacionales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19872" y="153820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estándares de capital y liquidez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96136" y="1484784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Fortalecimiento de la calidad y niveles del capital Pilar 1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31640" y="35538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 , MIS</a:t>
            </a:r>
          </a:p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SAR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96136" y="3326865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Supervisión consolidada de conglomerados financieros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403648" y="5229200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Adopción de estándares de información financiera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16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2627784" y="18000"/>
            <a:ext cx="651621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¿Cómo? La aplicación de estándares internacionales dejó de ser una opción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51520" y="1127646"/>
            <a:ext cx="864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s-CO" sz="1600" dirty="0" smtClean="0"/>
              <a:t>Si queremos </a:t>
            </a:r>
            <a:r>
              <a:rPr lang="es-CO" sz="1600" b="1" dirty="0" smtClean="0"/>
              <a:t>mantenernos a la vanguardia de los sistemas financieros del mundo</a:t>
            </a:r>
            <a:r>
              <a:rPr lang="es-CO" sz="1600" dirty="0" smtClean="0"/>
              <a:t>, debemos implementar las recomendaciones del Comité de Supervisión Bancaria (BCBS) sobre estándares de regulación y supervisión consolidada.</a:t>
            </a:r>
            <a:endParaRPr lang="es-ES" sz="1600" dirty="0"/>
          </a:p>
        </p:txBody>
      </p:sp>
      <p:graphicFrame>
        <p:nvGraphicFramePr>
          <p:cNvPr id="13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14015"/>
              </p:ext>
            </p:extLst>
          </p:nvPr>
        </p:nvGraphicFramePr>
        <p:xfrm>
          <a:off x="848544" y="2093359"/>
          <a:ext cx="756084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251520" y="4485016"/>
            <a:ext cx="8644135" cy="1464264"/>
            <a:chOff x="212403" y="5244598"/>
            <a:chExt cx="8644135" cy="1464264"/>
          </a:xfrm>
        </p:grpSpPr>
        <p:sp>
          <p:nvSpPr>
            <p:cNvPr id="18" name="17 CuadroTexto"/>
            <p:cNvSpPr txBox="1"/>
            <p:nvPr/>
          </p:nvSpPr>
          <p:spPr>
            <a:xfrm>
              <a:off x="3491880" y="5272438"/>
              <a:ext cx="2466019" cy="9387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100" dirty="0" smtClean="0"/>
                <a:t>Nivel de </a:t>
              </a:r>
              <a:r>
                <a:rPr lang="es-CO" sz="1100" b="1" dirty="0" smtClean="0">
                  <a:solidFill>
                    <a:srgbClr val="990000"/>
                  </a:solidFill>
                </a:rPr>
                <a:t>Capital Adecuado,</a:t>
              </a:r>
              <a:r>
                <a:rPr lang="es-CO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s-CO" sz="1100" dirty="0"/>
                <a:t>que busca  establecer los principios de evaluación y reconocimiento de otros riesgos no considerados en el </a:t>
              </a:r>
              <a:r>
                <a:rPr lang="es-CO" sz="1100" dirty="0" smtClean="0"/>
                <a:t>Pilar </a:t>
              </a:r>
              <a:r>
                <a:rPr lang="es-CO" sz="1100" dirty="0" smtClean="0"/>
                <a:t>I.</a:t>
              </a:r>
              <a:endParaRPr lang="es-ES" sz="1100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2403" y="5262312"/>
              <a:ext cx="31683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algn="just">
                <a:buAutoNum type="arabicPeriod"/>
              </a:pPr>
              <a:r>
                <a:rPr lang="es-CO" sz="1100" dirty="0" smtClean="0"/>
                <a:t>Define las características de los instrumentos que por su calidad son idóneos para  </a:t>
              </a:r>
              <a:r>
                <a:rPr lang="es-CO" sz="1100" b="1" dirty="0" smtClean="0"/>
                <a:t>absorber  pérdidas</a:t>
              </a:r>
              <a:r>
                <a:rPr lang="es-CO" sz="1100" dirty="0" smtClean="0"/>
                <a:t>.</a:t>
              </a:r>
              <a:endParaRPr lang="es-CO" sz="600" dirty="0"/>
            </a:p>
            <a:p>
              <a:pPr marL="179388" indent="-179388" algn="just">
                <a:buAutoNum type="arabicPeriod"/>
              </a:pPr>
              <a:endParaRPr lang="es-CO" sz="1100" dirty="0" smtClean="0"/>
            </a:p>
            <a:p>
              <a:pPr marL="179388" indent="-179388" algn="just">
                <a:buAutoNum type="arabicPeriod"/>
              </a:pPr>
              <a:r>
                <a:rPr lang="es-CO" sz="1100" dirty="0" smtClean="0"/>
                <a:t>Establece lineamientos mínimos para los riesgos (</a:t>
              </a:r>
              <a:r>
                <a:rPr lang="es-CO" sz="1100" b="1" dirty="0" smtClean="0"/>
                <a:t>crédito, mercado y operativo</a:t>
              </a:r>
              <a:r>
                <a:rPr lang="es-CO" sz="1100" dirty="0" smtClean="0"/>
                <a:t>) que  deben ser cubiertos por el nivel de </a:t>
              </a:r>
              <a:r>
                <a:rPr lang="es-CO" sz="1100" b="1" dirty="0" smtClean="0">
                  <a:solidFill>
                    <a:srgbClr val="990000"/>
                  </a:solidFill>
                </a:rPr>
                <a:t>Capital Mínimo Regulatorio</a:t>
              </a:r>
              <a:r>
                <a:rPr lang="es-CO" sz="1100" dirty="0" smtClean="0"/>
                <a:t>.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6156176" y="5244598"/>
              <a:ext cx="2700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 smtClean="0"/>
                <a:t>Requerimientos de </a:t>
              </a:r>
              <a:r>
                <a:rPr lang="es-CO" sz="1100" b="1" dirty="0" smtClean="0">
                  <a:solidFill>
                    <a:srgbClr val="990000"/>
                  </a:solidFill>
                </a:rPr>
                <a:t>Divulgación de </a:t>
              </a:r>
              <a:r>
                <a:rPr lang="es-CO" sz="1100" b="1" dirty="0" smtClean="0">
                  <a:solidFill>
                    <a:srgbClr val="990000"/>
                  </a:solidFill>
                </a:rPr>
                <a:t>Información</a:t>
              </a:r>
              <a:r>
                <a:rPr lang="es-CO" sz="1100" dirty="0" smtClean="0"/>
                <a:t>.</a:t>
              </a:r>
              <a:endParaRPr lang="es-E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590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17</a:t>
            </a:fld>
            <a:endParaRPr lang="es-CO" dirty="0"/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3131840" y="18000"/>
            <a:ext cx="601215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¿Cómo? El fortalecimiento de los estándares de capital y liquidez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0714" y="932527"/>
            <a:ext cx="8569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s-CO" dirty="0" smtClean="0"/>
              <a:t>Ante una estructura del sistema financiero global </a:t>
            </a:r>
            <a:r>
              <a:rPr lang="es-CO" dirty="0"/>
              <a:t>más</a:t>
            </a:r>
            <a:r>
              <a:rPr lang="es-CO" b="1" dirty="0"/>
              <a:t> </a:t>
            </a:r>
            <a:r>
              <a:rPr lang="es-CO" b="1" dirty="0" smtClean="0">
                <a:solidFill>
                  <a:srgbClr val="990000"/>
                </a:solidFill>
              </a:rPr>
              <a:t>compleja </a:t>
            </a:r>
            <a:r>
              <a:rPr lang="es-CO" b="1" dirty="0">
                <a:solidFill>
                  <a:srgbClr val="990000"/>
                </a:solidFill>
              </a:rPr>
              <a:t>e </a:t>
            </a:r>
            <a:r>
              <a:rPr lang="es-CO" b="1" dirty="0" smtClean="0">
                <a:solidFill>
                  <a:srgbClr val="990000"/>
                </a:solidFill>
              </a:rPr>
              <a:t>interconectada</a:t>
            </a:r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CO" dirty="0"/>
              <a:t>Basilea III fortaleció la calidad y los niveles de capital bancarios e implementó indicadores para la medición de la liquidez de los bancos.</a:t>
            </a:r>
            <a:endParaRPr lang="es-ES" dirty="0"/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s-ES" b="1" dirty="0">
              <a:solidFill>
                <a:srgbClr val="990000"/>
              </a:solidFill>
            </a:endParaRPr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669297"/>
              </p:ext>
            </p:extLst>
          </p:nvPr>
        </p:nvGraphicFramePr>
        <p:xfrm>
          <a:off x="827584" y="1195064"/>
          <a:ext cx="7488832" cy="489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 redondeado"/>
          <p:cNvSpPr/>
          <p:nvPr/>
        </p:nvSpPr>
        <p:spPr>
          <a:xfrm>
            <a:off x="6530923" y="2049305"/>
            <a:ext cx="2303462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O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es-CO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56 CuadroTexto"/>
          <p:cNvSpPr txBox="1">
            <a:spLocks noChangeArrowheads="1"/>
          </p:cNvSpPr>
          <p:nvPr/>
        </p:nvSpPr>
        <p:spPr bwMode="auto">
          <a:xfrm>
            <a:off x="683568" y="1455475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400" dirty="0" smtClean="0"/>
              <a:t>1989</a:t>
            </a:r>
            <a:endParaRPr lang="es-CO" sz="1400" dirty="0"/>
          </a:p>
        </p:txBody>
      </p:sp>
      <p:sp>
        <p:nvSpPr>
          <p:cNvPr id="28" name="57 CuadroTexto"/>
          <p:cNvSpPr txBox="1">
            <a:spLocks noChangeArrowheads="1"/>
          </p:cNvSpPr>
          <p:nvPr/>
        </p:nvSpPr>
        <p:spPr bwMode="auto">
          <a:xfrm>
            <a:off x="1403648" y="1455673"/>
            <a:ext cx="971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1994</a:t>
            </a:r>
            <a:endParaRPr lang="es-CO" sz="1400" dirty="0"/>
          </a:p>
        </p:txBody>
      </p:sp>
      <p:cxnSp>
        <p:nvCxnSpPr>
          <p:cNvPr id="31" name="30 Conector recto de flecha"/>
          <p:cNvCxnSpPr/>
          <p:nvPr/>
        </p:nvCxnSpPr>
        <p:spPr>
          <a:xfrm flipV="1">
            <a:off x="286481" y="1820004"/>
            <a:ext cx="8678007" cy="15454"/>
          </a:xfrm>
          <a:prstGeom prst="straightConnector1">
            <a:avLst/>
          </a:prstGeom>
          <a:ln w="142875">
            <a:solidFill>
              <a:schemeClr val="bg2">
                <a:lumMod val="7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67 CuadroTexto"/>
          <p:cNvSpPr txBox="1">
            <a:spLocks noChangeArrowheads="1"/>
          </p:cNvSpPr>
          <p:nvPr/>
        </p:nvSpPr>
        <p:spPr bwMode="auto">
          <a:xfrm>
            <a:off x="3711937" y="1475418"/>
            <a:ext cx="266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400" dirty="0" smtClean="0"/>
              <a:t>2008    2009                 2011</a:t>
            </a:r>
            <a:endParaRPr lang="es-CO" sz="1400" dirty="0"/>
          </a:p>
        </p:txBody>
      </p:sp>
      <p:sp>
        <p:nvSpPr>
          <p:cNvPr id="34" name="91 CuadroTexto"/>
          <p:cNvSpPr txBox="1">
            <a:spLocks noChangeArrowheads="1"/>
          </p:cNvSpPr>
          <p:nvPr/>
        </p:nvSpPr>
        <p:spPr bwMode="auto">
          <a:xfrm>
            <a:off x="2195736" y="1475418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1400" dirty="0" smtClean="0"/>
              <a:t>2001</a:t>
            </a:r>
            <a:endParaRPr lang="es-CO" sz="1400" dirty="0"/>
          </a:p>
        </p:txBody>
      </p:sp>
      <p:sp>
        <p:nvSpPr>
          <p:cNvPr id="35" name="39 CuadroTexto"/>
          <p:cNvSpPr txBox="1">
            <a:spLocks noChangeArrowheads="1"/>
          </p:cNvSpPr>
          <p:nvPr/>
        </p:nvSpPr>
        <p:spPr bwMode="auto">
          <a:xfrm>
            <a:off x="2987824" y="1213808"/>
            <a:ext cx="1223962" cy="261610"/>
          </a:xfrm>
          <a:prstGeom prst="rect">
            <a:avLst/>
          </a:prstGeom>
          <a:solidFill>
            <a:srgbClr val="A82626"/>
          </a:solidFill>
          <a:ln>
            <a:solidFill>
              <a:srgbClr val="99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 smtClean="0">
                <a:solidFill>
                  <a:schemeClr val="bg1"/>
                </a:solidFill>
              </a:rPr>
              <a:t>Basilea II</a:t>
            </a:r>
          </a:p>
        </p:txBody>
      </p:sp>
      <p:sp>
        <p:nvSpPr>
          <p:cNvPr id="36" name="39 CuadroTexto"/>
          <p:cNvSpPr txBox="1">
            <a:spLocks noChangeArrowheads="1"/>
          </p:cNvSpPr>
          <p:nvPr/>
        </p:nvSpPr>
        <p:spPr bwMode="auto">
          <a:xfrm>
            <a:off x="179512" y="1213808"/>
            <a:ext cx="792163" cy="261610"/>
          </a:xfrm>
          <a:prstGeom prst="rect">
            <a:avLst/>
          </a:prstGeom>
          <a:solidFill>
            <a:srgbClr val="A82626"/>
          </a:solidFill>
          <a:ln>
            <a:solidFill>
              <a:srgbClr val="99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 smtClean="0">
                <a:solidFill>
                  <a:schemeClr val="bg1"/>
                </a:solidFill>
              </a:rPr>
              <a:t>Basilea I</a:t>
            </a:r>
          </a:p>
        </p:txBody>
      </p:sp>
      <p:cxnSp>
        <p:nvCxnSpPr>
          <p:cNvPr id="38" name="37 Conector recto"/>
          <p:cNvCxnSpPr/>
          <p:nvPr/>
        </p:nvCxnSpPr>
        <p:spPr>
          <a:xfrm>
            <a:off x="4644008" y="1735286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2987824" y="1700557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1907704" y="1691073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1043608" y="1700557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39 CuadroTexto"/>
          <p:cNvSpPr txBox="1">
            <a:spLocks noChangeArrowheads="1"/>
          </p:cNvSpPr>
          <p:nvPr/>
        </p:nvSpPr>
        <p:spPr bwMode="auto">
          <a:xfrm>
            <a:off x="4644008" y="1205149"/>
            <a:ext cx="1223962" cy="261610"/>
          </a:xfrm>
          <a:prstGeom prst="rect">
            <a:avLst/>
          </a:prstGeom>
          <a:solidFill>
            <a:srgbClr val="A82626"/>
          </a:solidFill>
          <a:ln>
            <a:solidFill>
              <a:srgbClr val="99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sz="1100" b="1" dirty="0" smtClean="0">
                <a:solidFill>
                  <a:schemeClr val="bg1"/>
                </a:solidFill>
              </a:rPr>
              <a:t>Basilea III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3709216" y="2210666"/>
            <a:ext cx="1871662" cy="923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107504" y="2144158"/>
            <a:ext cx="1656184" cy="90024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1050" dirty="0" smtClean="0"/>
              <a:t>Definición de:</a:t>
            </a:r>
            <a:endParaRPr lang="es-CO" sz="1050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b="1" dirty="0" smtClean="0"/>
              <a:t>Capital de 1er y 2do nivel</a:t>
            </a:r>
            <a:r>
              <a:rPr lang="es-CO" sz="1050" dirty="0" smtClean="0"/>
              <a:t>.</a:t>
            </a:r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b="1" dirty="0" smtClean="0"/>
              <a:t>APNR</a:t>
            </a:r>
            <a:endParaRPr lang="es-CO" sz="1050" b="1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b="1" dirty="0" smtClean="0"/>
              <a:t>Solvencia: </a:t>
            </a:r>
            <a:r>
              <a:rPr lang="es-CO" sz="1050" b="1" dirty="0"/>
              <a:t>8.3%</a:t>
            </a:r>
          </a:p>
        </p:txBody>
      </p:sp>
      <p:sp>
        <p:nvSpPr>
          <p:cNvPr id="50" name="49 Flecha abajo"/>
          <p:cNvSpPr/>
          <p:nvPr/>
        </p:nvSpPr>
        <p:spPr>
          <a:xfrm>
            <a:off x="406234" y="1547370"/>
            <a:ext cx="304903" cy="322693"/>
          </a:xfrm>
          <a:prstGeom prst="downArrow">
            <a:avLst/>
          </a:prstGeom>
          <a:solidFill>
            <a:srgbClr val="A82626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accent3"/>
              </a:solidFill>
            </a:endParaRPr>
          </a:p>
        </p:txBody>
      </p:sp>
      <p:sp>
        <p:nvSpPr>
          <p:cNvPr id="51" name="50 Flecha abajo"/>
          <p:cNvSpPr/>
          <p:nvPr/>
        </p:nvSpPr>
        <p:spPr>
          <a:xfrm>
            <a:off x="5059039" y="1539210"/>
            <a:ext cx="304903" cy="322693"/>
          </a:xfrm>
          <a:prstGeom prst="downArrow">
            <a:avLst/>
          </a:prstGeom>
          <a:solidFill>
            <a:srgbClr val="A82626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6666"/>
              </a:solidFill>
            </a:endParaRPr>
          </a:p>
        </p:txBody>
      </p:sp>
      <p:sp>
        <p:nvSpPr>
          <p:cNvPr id="52" name="51 Flecha abajo"/>
          <p:cNvSpPr/>
          <p:nvPr/>
        </p:nvSpPr>
        <p:spPr>
          <a:xfrm>
            <a:off x="3347864" y="1547426"/>
            <a:ext cx="304903" cy="322693"/>
          </a:xfrm>
          <a:prstGeom prst="downArrow">
            <a:avLst/>
          </a:prstGeom>
          <a:solidFill>
            <a:srgbClr val="A82626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cxnSp>
        <p:nvCxnSpPr>
          <p:cNvPr id="53" name="86 Conector recto de flecha"/>
          <p:cNvCxnSpPr>
            <a:cxnSpLocks noChangeShapeType="1"/>
          </p:cNvCxnSpPr>
          <p:nvPr/>
        </p:nvCxnSpPr>
        <p:spPr bwMode="auto">
          <a:xfrm flipH="1">
            <a:off x="1043608" y="1811718"/>
            <a:ext cx="1588" cy="396000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107503" y="3301534"/>
            <a:ext cx="2772001" cy="41549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r>
              <a:rPr lang="es-CO" sz="1050" dirty="0" smtClean="0"/>
              <a:t>Definición de:</a:t>
            </a:r>
          </a:p>
          <a:p>
            <a:pPr marL="171450" indent="-171450">
              <a:buSzPct val="115000"/>
              <a:buFont typeface="Arial" panose="020B0604020202020204" pitchFamily="34" charset="0"/>
              <a:buChar char="•"/>
            </a:pPr>
            <a:r>
              <a:rPr lang="es-CO" sz="1050" dirty="0" smtClean="0"/>
              <a:t> </a:t>
            </a:r>
            <a:r>
              <a:rPr lang="es-CO" sz="1050" b="1" dirty="0" smtClean="0"/>
              <a:t>Solvencia</a:t>
            </a:r>
            <a:r>
              <a:rPr lang="es-CO" sz="1050" dirty="0" smtClean="0"/>
              <a:t> individual y consolidada</a:t>
            </a:r>
            <a:r>
              <a:rPr lang="es-CO" sz="1050" b="1" dirty="0" smtClean="0"/>
              <a:t>: </a:t>
            </a:r>
            <a:r>
              <a:rPr lang="es-CO" sz="1050" b="1" dirty="0"/>
              <a:t>9%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107504" y="4004047"/>
            <a:ext cx="2952328" cy="57708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050" b="1" dirty="0" smtClean="0"/>
              <a:t>Decreto 1720</a:t>
            </a:r>
            <a:endParaRPr lang="es-CO" sz="1050" b="1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dirty="0" smtClean="0"/>
              <a:t>Cambios en el capital.</a:t>
            </a:r>
            <a:endParaRPr lang="es-CO" sz="1050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dirty="0" smtClean="0"/>
              <a:t>Inclusión de Riesgo de mercado (VaR)</a:t>
            </a:r>
            <a:endParaRPr lang="es-CO" sz="1050" dirty="0"/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3203848" y="3429000"/>
            <a:ext cx="3447948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050" b="1" dirty="0" smtClean="0"/>
              <a:t>Decreto 1771</a:t>
            </a:r>
            <a:endParaRPr lang="es-CO" sz="1050" b="1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dirty="0" smtClean="0"/>
              <a:t>Fortalecimiento del capital a partir de </a:t>
            </a:r>
            <a:r>
              <a:rPr lang="es-CO" sz="1050" b="1" dirty="0" smtClean="0"/>
              <a:t>instrumentos de mejor calidad</a:t>
            </a:r>
            <a:r>
              <a:rPr lang="es-CO" sz="1050" dirty="0" smtClean="0"/>
              <a:t>, basado en Basilea III.</a:t>
            </a:r>
            <a:endParaRPr lang="en-US" sz="1050" dirty="0" smtClean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dirty="0" smtClean="0"/>
              <a:t>Solvencia básica: 4.5%</a:t>
            </a:r>
            <a:endParaRPr lang="es-CO" sz="1050" dirty="0"/>
          </a:p>
        </p:txBody>
      </p:sp>
      <p:cxnSp>
        <p:nvCxnSpPr>
          <p:cNvPr id="58" name="86 Conector recto de flecha"/>
          <p:cNvCxnSpPr>
            <a:cxnSpLocks noChangeShapeType="1"/>
            <a:stCxn id="28" idx="2"/>
          </p:cNvCxnSpPr>
          <p:nvPr/>
        </p:nvCxnSpPr>
        <p:spPr bwMode="auto">
          <a:xfrm>
            <a:off x="1889423" y="1763450"/>
            <a:ext cx="1" cy="1538084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86 Conector recto de flecha"/>
          <p:cNvCxnSpPr>
            <a:cxnSpLocks noChangeShapeType="1"/>
          </p:cNvCxnSpPr>
          <p:nvPr/>
        </p:nvCxnSpPr>
        <p:spPr bwMode="auto">
          <a:xfrm flipH="1">
            <a:off x="2987824" y="1825398"/>
            <a:ext cx="2" cy="2218208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66 Conector recto"/>
          <p:cNvCxnSpPr/>
          <p:nvPr/>
        </p:nvCxnSpPr>
        <p:spPr>
          <a:xfrm>
            <a:off x="6335402" y="1693845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7056041" y="1715181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86 Conector recto de flecha"/>
          <p:cNvCxnSpPr>
            <a:cxnSpLocks noChangeShapeType="1"/>
          </p:cNvCxnSpPr>
          <p:nvPr/>
        </p:nvCxnSpPr>
        <p:spPr bwMode="auto">
          <a:xfrm>
            <a:off x="7056040" y="1846734"/>
            <a:ext cx="1" cy="3598490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86 Conector recto de flecha"/>
          <p:cNvCxnSpPr>
            <a:cxnSpLocks noChangeShapeType="1"/>
          </p:cNvCxnSpPr>
          <p:nvPr/>
        </p:nvCxnSpPr>
        <p:spPr bwMode="auto">
          <a:xfrm>
            <a:off x="6335402" y="1805102"/>
            <a:ext cx="15292" cy="1733723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62 CuadroTexto"/>
          <p:cNvSpPr txBox="1">
            <a:spLocks noChangeArrowheads="1"/>
          </p:cNvSpPr>
          <p:nvPr/>
        </p:nvSpPr>
        <p:spPr bwMode="auto">
          <a:xfrm>
            <a:off x="5796136" y="1465039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 smtClean="0"/>
              <a:t>     2012    2013        2014      2016</a:t>
            </a:r>
            <a:endParaRPr lang="es-CO" sz="1400" dirty="0"/>
          </a:p>
        </p:txBody>
      </p:sp>
      <p:cxnSp>
        <p:nvCxnSpPr>
          <p:cNvPr id="90" name="89 Conector recto"/>
          <p:cNvCxnSpPr/>
          <p:nvPr/>
        </p:nvCxnSpPr>
        <p:spPr>
          <a:xfrm>
            <a:off x="7848129" y="1735286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86 Conector recto de flecha"/>
          <p:cNvCxnSpPr>
            <a:cxnSpLocks noChangeShapeType="1"/>
          </p:cNvCxnSpPr>
          <p:nvPr/>
        </p:nvCxnSpPr>
        <p:spPr bwMode="auto">
          <a:xfrm>
            <a:off x="7848129" y="1825398"/>
            <a:ext cx="0" cy="655707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7092280" y="2493620"/>
            <a:ext cx="1580374" cy="12234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ES" sz="1050" dirty="0" smtClean="0">
                <a:solidFill>
                  <a:srgbClr val="000000"/>
                </a:solidFill>
              </a:rPr>
              <a:t>Unificación del marco prudencial de capital de los EC incluyendo Instituciones Oficiales </a:t>
            </a:r>
            <a:r>
              <a:rPr lang="es-CO" altLang="es-ES" sz="1050" dirty="0">
                <a:solidFill>
                  <a:srgbClr val="000000"/>
                </a:solidFill>
              </a:rPr>
              <a:t>E</a:t>
            </a:r>
            <a:r>
              <a:rPr lang="es-CO" altLang="es-ES" sz="1050" dirty="0" smtClean="0">
                <a:solidFill>
                  <a:srgbClr val="000000"/>
                </a:solidFill>
              </a:rPr>
              <a:t>speciales (IOES)</a:t>
            </a:r>
            <a:r>
              <a:rPr lang="en-US" altLang="es-ES" sz="1050" dirty="0">
                <a:solidFill>
                  <a:srgbClr val="000000"/>
                </a:solidFill>
              </a:rPr>
              <a:t> </a:t>
            </a:r>
            <a:r>
              <a:rPr lang="en-US" altLang="es-ES" sz="1050" dirty="0" smtClean="0">
                <a:solidFill>
                  <a:srgbClr val="000000"/>
                </a:solidFill>
              </a:rPr>
              <a:t>e Instituciones </a:t>
            </a:r>
            <a:r>
              <a:rPr lang="en-US" altLang="es-ES" sz="1050" dirty="0">
                <a:solidFill>
                  <a:srgbClr val="000000"/>
                </a:solidFill>
              </a:rPr>
              <a:t>C</a:t>
            </a:r>
            <a:r>
              <a:rPr lang="en-US" altLang="es-ES" sz="1050" dirty="0" smtClean="0">
                <a:solidFill>
                  <a:srgbClr val="000000"/>
                </a:solidFill>
              </a:rPr>
              <a:t>ooperativas.</a:t>
            </a:r>
            <a:endParaRPr lang="es-CO" sz="1050" dirty="0"/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2771800" y="5426640"/>
            <a:ext cx="5694176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050" b="1" dirty="0" smtClean="0"/>
              <a:t>Decreto 904 e Implementación del Decreto 1771 de 2012</a:t>
            </a:r>
            <a:endParaRPr lang="es-CO" sz="1050" b="1" dirty="0"/>
          </a:p>
          <a:p>
            <a:pPr marL="171450" indent="-171450">
              <a:buSzPct val="115000"/>
              <a:buFont typeface="Arial" panose="020B0604020202020204" pitchFamily="34" charset="0"/>
              <a:buChar char="•"/>
              <a:defRPr/>
            </a:pPr>
            <a:r>
              <a:rPr lang="es-CO" sz="1050" dirty="0" smtClean="0"/>
              <a:t>Bancos, compañías de financiamiento y corporaciones financieras cuentan  con mejor calidad de capital, con el propósito que puedan absorber las pérdidas inesperadas debido a la materialización de los riesgos derivados del desarrollo de sus negocios</a:t>
            </a:r>
            <a:r>
              <a:rPr lang="en-US" sz="1050" dirty="0" smtClean="0"/>
              <a:t>. </a:t>
            </a:r>
            <a:endParaRPr lang="es-CO" sz="1050" dirty="0"/>
          </a:p>
        </p:txBody>
      </p:sp>
      <p:cxnSp>
        <p:nvCxnSpPr>
          <p:cNvPr id="59" name="58 Conector recto"/>
          <p:cNvCxnSpPr/>
          <p:nvPr/>
        </p:nvCxnSpPr>
        <p:spPr>
          <a:xfrm>
            <a:off x="5796136" y="1693044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58"/>
          <p:cNvSpPr txBox="1">
            <a:spLocks noChangeArrowheads="1"/>
          </p:cNvSpPr>
          <p:nvPr/>
        </p:nvSpPr>
        <p:spPr bwMode="auto">
          <a:xfrm>
            <a:off x="3208352" y="2546320"/>
            <a:ext cx="3235856" cy="738664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050" b="1" dirty="0" smtClean="0"/>
              <a:t>Modifica el IRL </a:t>
            </a:r>
            <a:r>
              <a:rPr lang="es-CO" sz="1050" dirty="0" smtClean="0"/>
              <a:t>de acuerdo con los estándares internacionales, </a:t>
            </a:r>
            <a:r>
              <a:rPr lang="es-CO" sz="1050" b="1" dirty="0" smtClean="0"/>
              <a:t>incluye</a:t>
            </a:r>
            <a:r>
              <a:rPr lang="es-CO" sz="1050" dirty="0" smtClean="0"/>
              <a:t> (i</a:t>
            </a:r>
            <a:r>
              <a:rPr lang="es-CO" sz="1050" dirty="0"/>
              <a:t>) el concepto de </a:t>
            </a:r>
            <a:r>
              <a:rPr lang="es-CO" sz="1050" b="1" dirty="0"/>
              <a:t>activos líquidos de alta </a:t>
            </a:r>
            <a:r>
              <a:rPr lang="es-CO" sz="1050" b="1" dirty="0" smtClean="0"/>
              <a:t>calidad</a:t>
            </a:r>
            <a:r>
              <a:rPr lang="es-CO" sz="1050" dirty="0" smtClean="0"/>
              <a:t>, </a:t>
            </a:r>
            <a:r>
              <a:rPr lang="es-CO" sz="1050" dirty="0"/>
              <a:t>(ii) un </a:t>
            </a:r>
            <a:r>
              <a:rPr lang="es-CO" sz="1050" b="1" dirty="0"/>
              <a:t>límite </a:t>
            </a:r>
            <a:r>
              <a:rPr lang="es-CO" sz="1050" dirty="0"/>
              <a:t>al Indicador de Riesgo de Liquidez (IRL) a </a:t>
            </a:r>
            <a:r>
              <a:rPr lang="es-CO" sz="1050" b="1" dirty="0"/>
              <a:t>30 días</a:t>
            </a:r>
          </a:p>
        </p:txBody>
      </p:sp>
      <p:cxnSp>
        <p:nvCxnSpPr>
          <p:cNvPr id="64" name="86 Conector recto de flecha"/>
          <p:cNvCxnSpPr>
            <a:cxnSpLocks noChangeShapeType="1"/>
          </p:cNvCxnSpPr>
          <p:nvPr/>
        </p:nvCxnSpPr>
        <p:spPr bwMode="auto">
          <a:xfrm>
            <a:off x="5796136" y="1766065"/>
            <a:ext cx="0" cy="789473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58"/>
          <p:cNvSpPr txBox="1">
            <a:spLocks noChangeArrowheads="1"/>
          </p:cNvSpPr>
          <p:nvPr/>
        </p:nvSpPr>
        <p:spPr bwMode="auto">
          <a:xfrm>
            <a:off x="3203848" y="1988840"/>
            <a:ext cx="2196157" cy="415498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050" dirty="0" smtClean="0"/>
              <a:t>Introduce el Indicador de Riesgo de Liquidez </a:t>
            </a:r>
            <a:r>
              <a:rPr lang="es-CO" sz="1050" b="1" dirty="0" smtClean="0"/>
              <a:t>(IRL) para los EC</a:t>
            </a:r>
            <a:endParaRPr lang="es-CO" sz="1050" b="1" dirty="0"/>
          </a:p>
        </p:txBody>
      </p:sp>
      <p:cxnSp>
        <p:nvCxnSpPr>
          <p:cNvPr id="66" name="65 Conector recto"/>
          <p:cNvCxnSpPr/>
          <p:nvPr/>
        </p:nvCxnSpPr>
        <p:spPr>
          <a:xfrm>
            <a:off x="4139952" y="1700808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86 Conector recto de flecha"/>
          <p:cNvCxnSpPr>
            <a:cxnSpLocks noChangeShapeType="1"/>
          </p:cNvCxnSpPr>
          <p:nvPr/>
        </p:nvCxnSpPr>
        <p:spPr bwMode="auto">
          <a:xfrm>
            <a:off x="4139952" y="1839422"/>
            <a:ext cx="0" cy="247978"/>
          </a:xfrm>
          <a:prstGeom prst="straightConnector1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47 Rectángulo"/>
          <p:cNvSpPr/>
          <p:nvPr/>
        </p:nvSpPr>
        <p:spPr>
          <a:xfrm>
            <a:off x="107504" y="4725144"/>
            <a:ext cx="5399570" cy="57708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r>
              <a:rPr lang="es-CO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forma paralela desde el </a:t>
            </a:r>
            <a:r>
              <a:rPr lang="es-CO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2002 </a:t>
            </a:r>
            <a:r>
              <a:rPr lang="es-CO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CO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elevaron los estándares en materia de gestión de riesgos </a:t>
            </a:r>
            <a:r>
              <a:rPr lang="es-CO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implementación de los diferentes Sistemas de Administración: </a:t>
            </a:r>
          </a:p>
          <a:p>
            <a:r>
              <a:rPr lang="es-CO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Mercado, Crédito, Liquidez, Operativo, Lavado de Activos, Contraparte.</a:t>
            </a:r>
            <a:endParaRPr lang="es-CO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18</a:t>
            </a:fld>
            <a:endParaRPr lang="es-CO" dirty="0"/>
          </a:p>
        </p:txBody>
      </p:sp>
      <p:cxnSp>
        <p:nvCxnSpPr>
          <p:cNvPr id="49" name="86 Conector recto de flecha"/>
          <p:cNvCxnSpPr>
            <a:cxnSpLocks noChangeShapeType="1"/>
          </p:cNvCxnSpPr>
          <p:nvPr/>
        </p:nvCxnSpPr>
        <p:spPr bwMode="auto">
          <a:xfrm>
            <a:off x="8748464" y="1820452"/>
            <a:ext cx="0" cy="2223154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62 Conector recto"/>
          <p:cNvCxnSpPr/>
          <p:nvPr/>
        </p:nvCxnSpPr>
        <p:spPr>
          <a:xfrm>
            <a:off x="8748464" y="1663278"/>
            <a:ext cx="0" cy="1095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58"/>
          <p:cNvSpPr txBox="1">
            <a:spLocks noChangeArrowheads="1"/>
          </p:cNvSpPr>
          <p:nvPr/>
        </p:nvSpPr>
        <p:spPr bwMode="auto">
          <a:xfrm>
            <a:off x="7092280" y="3932039"/>
            <a:ext cx="1904473" cy="577081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ES" sz="1050" b="1" dirty="0" smtClean="0">
                <a:solidFill>
                  <a:srgbClr val="000000"/>
                </a:solidFill>
              </a:rPr>
              <a:t>Fortalecimiento IRL </a:t>
            </a:r>
            <a:r>
              <a:rPr lang="es-CO" altLang="es-ES" sz="1050" dirty="0" smtClean="0">
                <a:solidFill>
                  <a:srgbClr val="000000"/>
                </a:solidFill>
              </a:rPr>
              <a:t>(Medición requerimientos de liquidez)</a:t>
            </a:r>
            <a:endParaRPr lang="es-CO" sz="1050" dirty="0"/>
          </a:p>
        </p:txBody>
      </p:sp>
      <p:cxnSp>
        <p:nvCxnSpPr>
          <p:cNvPr id="60" name="86 Conector recto de flecha"/>
          <p:cNvCxnSpPr>
            <a:cxnSpLocks noChangeShapeType="1"/>
          </p:cNvCxnSpPr>
          <p:nvPr/>
        </p:nvCxnSpPr>
        <p:spPr bwMode="auto">
          <a:xfrm>
            <a:off x="3203848" y="1666229"/>
            <a:ext cx="0" cy="2986907"/>
          </a:xfrm>
          <a:prstGeom prst="straightConnector1">
            <a:avLst/>
          </a:prstGeom>
          <a:noFill/>
          <a:ln w="9525">
            <a:solidFill>
              <a:schemeClr val="bg2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3 Rectángulo"/>
          <p:cNvSpPr/>
          <p:nvPr/>
        </p:nvSpPr>
        <p:spPr>
          <a:xfrm>
            <a:off x="3203848" y="18000"/>
            <a:ext cx="59401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implementación de estándares en Colombia ha sido gradual y ordenada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2991" y="659172"/>
            <a:ext cx="554596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19</a:t>
            </a:fld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0" y="6636803"/>
            <a:ext cx="62459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</a:t>
            </a:r>
            <a:r>
              <a:rPr lang="es-CO" sz="700" dirty="0" smtClean="0"/>
              <a:t>: ASBA (2015). </a:t>
            </a:r>
            <a:r>
              <a:rPr lang="es-CO" sz="700" dirty="0" err="1" smtClean="0"/>
              <a:t>Regulatory</a:t>
            </a:r>
            <a:r>
              <a:rPr lang="es-CO" sz="700" dirty="0" smtClean="0"/>
              <a:t> and </a:t>
            </a:r>
            <a:r>
              <a:rPr lang="es-CO" sz="700" dirty="0" err="1" smtClean="0"/>
              <a:t>convergence</a:t>
            </a:r>
            <a:r>
              <a:rPr lang="es-CO" sz="700" dirty="0" smtClean="0"/>
              <a:t> </a:t>
            </a:r>
            <a:r>
              <a:rPr lang="es-CO" sz="700" dirty="0" err="1" smtClean="0"/>
              <a:t>challenges</a:t>
            </a:r>
            <a:r>
              <a:rPr lang="es-CO" sz="700" dirty="0" smtClean="0"/>
              <a:t>. Gradual </a:t>
            </a:r>
            <a:r>
              <a:rPr lang="es-CO" sz="700" dirty="0" err="1" smtClean="0"/>
              <a:t>convergence</a:t>
            </a:r>
            <a:endParaRPr lang="es-ES" sz="700" dirty="0"/>
          </a:p>
        </p:txBody>
      </p:sp>
      <p:sp>
        <p:nvSpPr>
          <p:cNvPr id="7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Pero a nivel regional subsisten las disparidades regulatorias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417" y="910813"/>
            <a:ext cx="8229600" cy="360039"/>
          </a:xfrm>
        </p:spPr>
        <p:txBody>
          <a:bodyPr>
            <a:normAutofit lnSpcReduction="10000"/>
          </a:bodyPr>
          <a:lstStyle/>
          <a:p>
            <a:pPr algn="ctr"/>
            <a:r>
              <a:rPr lang="es-CO" sz="1800" b="1" dirty="0" smtClean="0"/>
              <a:t>Medición de capital mínimo por país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81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24"/>
          <p:cNvSpPr>
            <a:spLocks noChangeArrowheads="1"/>
          </p:cNvSpPr>
          <p:nvPr/>
        </p:nvSpPr>
        <p:spPr bwMode="auto">
          <a:xfrm>
            <a:off x="0" y="10001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>
                <a:srgbClr val="000000"/>
              </a:buClr>
              <a:buSzTx/>
            </a:pPr>
            <a:endParaRPr lang="es-CO" altLang="es-CO" sz="1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3" name="Shape 225" descr="FONDOPRES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413"/>
            <a:ext cx="43481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Shape 226"/>
          <p:cNvSpPr>
            <a:spLocks noChangeArrowheads="1"/>
          </p:cNvSpPr>
          <p:nvPr/>
        </p:nvSpPr>
        <p:spPr bwMode="auto">
          <a:xfrm>
            <a:off x="0" y="23574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s-CO" altLang="es-CO" sz="3600" b="1">
              <a:solidFill>
                <a:srgbClr val="990000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0" y="44624"/>
            <a:ext cx="9144000" cy="4924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sz="3200" b="1" cap="small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4000" b="1" cap="small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ESTABILIDAD FINANCIERA EN COLOMBIA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4000" b="1" cap="small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PERSPECTIVAS DESDE EL REGULADOR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s-CO" sz="3600" b="1" cap="small" dirty="0" smtClean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CO" sz="2800" b="1" cap="small" dirty="0" smtClean="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s-CO" sz="2800" b="1" cap="small" dirty="0">
              <a:solidFill>
                <a:srgbClr val="99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 eaLnBrk="0" hangingPunct="0">
              <a:spcBef>
                <a:spcPts val="1400"/>
              </a:spcBef>
              <a:spcAft>
                <a:spcPts val="0"/>
              </a:spcAft>
              <a:buSzPct val="25000"/>
              <a:defRPr/>
            </a:pPr>
            <a:r>
              <a:rPr lang="es-CO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Juan Carlos Alfaro </a:t>
            </a:r>
            <a:r>
              <a:rPr lang="es-CO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Lozano</a:t>
            </a:r>
          </a:p>
          <a:p>
            <a:pPr algn="ctr" eaLnBrk="0" hangingPunct="0">
              <a:spcBef>
                <a:spcPts val="1400"/>
              </a:spcBef>
              <a:spcAft>
                <a:spcPts val="0"/>
              </a:spcAft>
              <a:buSzPct val="25000"/>
              <a:defRPr/>
            </a:pP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Superintendente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Delegado Adjunto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para Supervisión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de Riesgos y Conductas de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Mercado</a:t>
            </a:r>
          </a:p>
          <a:p>
            <a:pPr algn="ctr" eaLnBrk="0" hangingPunct="0">
              <a:spcBef>
                <a:spcPts val="1400"/>
              </a:spcBef>
              <a:spcAft>
                <a:spcPts val="0"/>
              </a:spcAft>
              <a:buSzPct val="25000"/>
              <a:defRPr/>
            </a:pP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Superintendencia Financiera de Colombia</a:t>
            </a:r>
            <a:endParaRPr lang="es-CO"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15620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ü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0000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s-CO" altLang="es-CO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XV Congreso de Riesgo </a:t>
            </a:r>
            <a:r>
              <a:rPr lang="es-CO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Financiero: </a:t>
            </a:r>
            <a:r>
              <a:rPr lang="es-CO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 Mirada Global</a:t>
            </a:r>
            <a:endParaRPr lang="es-CO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CO" sz="1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Asobancaria</a:t>
            </a:r>
            <a:endParaRPr lang="es-CO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6235700"/>
            <a:ext cx="8915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00"/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CO" sz="1400" b="1" dirty="0">
                <a:solidFill>
                  <a:srgbClr val="000000"/>
                </a:solidFill>
              </a:rPr>
              <a:t>Cartagena de </a:t>
            </a:r>
            <a:r>
              <a:rPr lang="en-US" altLang="es-CO" sz="1400" b="1" dirty="0" err="1">
                <a:solidFill>
                  <a:srgbClr val="000000"/>
                </a:solidFill>
              </a:rPr>
              <a:t>Indias</a:t>
            </a:r>
            <a:r>
              <a:rPr lang="en-US" altLang="es-CO" sz="1400" b="1" dirty="0">
                <a:solidFill>
                  <a:srgbClr val="000000"/>
                </a:solidFill>
              </a:rPr>
              <a:t>, </a:t>
            </a:r>
            <a:r>
              <a:rPr lang="en-US" altLang="es-CO" sz="1400" b="1" dirty="0" err="1" smtClean="0">
                <a:solidFill>
                  <a:srgbClr val="000000"/>
                </a:solidFill>
              </a:rPr>
              <a:t>Noviembre</a:t>
            </a:r>
            <a:r>
              <a:rPr lang="en-US" altLang="es-CO" sz="1400" b="1" dirty="0" smtClean="0">
                <a:solidFill>
                  <a:srgbClr val="000000"/>
                </a:solidFill>
              </a:rPr>
              <a:t> 17 de </a:t>
            </a:r>
            <a:r>
              <a:rPr lang="en-US" altLang="es-CO" sz="1400" b="1" dirty="0">
                <a:solidFill>
                  <a:srgbClr val="000000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8855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20</a:t>
            </a:fld>
            <a:endParaRPr lang="es-CO" dirty="0"/>
          </a:p>
        </p:txBody>
      </p:sp>
      <p:sp>
        <p:nvSpPr>
          <p:cNvPr id="18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¿Cómo? Fortalecimiento de la calidad y niveles de capital del Pilar I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3923928" y="1665304"/>
            <a:ext cx="2105372" cy="4500000"/>
            <a:chOff x="4049793" y="-689277"/>
            <a:chExt cx="1455855" cy="6372811"/>
          </a:xfrm>
          <a:solidFill>
            <a:srgbClr val="EAEAEA"/>
          </a:solidFill>
          <a:effectLst>
            <a:outerShdw blurRad="50800" dist="50800" dir="5400000" algn="ctr" rotWithShape="0">
              <a:srgbClr val="FFF3F4"/>
            </a:outerShdw>
          </a:effectLst>
        </p:grpSpPr>
        <p:sp>
          <p:nvSpPr>
            <p:cNvPr id="19" name="18 Rectángulo redondeado"/>
            <p:cNvSpPr/>
            <p:nvPr/>
          </p:nvSpPr>
          <p:spPr>
            <a:xfrm>
              <a:off x="4049793" y="-689277"/>
              <a:ext cx="1455855" cy="6372811"/>
            </a:xfrm>
            <a:prstGeom prst="roundRect">
              <a:avLst>
                <a:gd name="adj" fmla="val 10000"/>
              </a:avLst>
            </a:prstGeom>
            <a:grpFill/>
            <a:ln w="0">
              <a:noFill/>
            </a:ln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4049793" y="-689277"/>
              <a:ext cx="1455855" cy="1553886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i="0" kern="1200" dirty="0" smtClean="0">
                  <a:latin typeface="Arial" pitchFamily="34" charset="0"/>
                  <a:cs typeface="Arial" pitchFamily="34" charset="0"/>
                </a:rPr>
                <a:t>Qué tenemos:</a:t>
              </a:r>
              <a:endParaRPr lang="es-ES" sz="1400" b="1" i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372200" y="1665304"/>
            <a:ext cx="2105372" cy="4500000"/>
            <a:chOff x="4049793" y="221122"/>
            <a:chExt cx="1455855" cy="5462411"/>
          </a:xfrm>
          <a:solidFill>
            <a:srgbClr val="EAEAEA"/>
          </a:solidFill>
          <a:effectLst>
            <a:outerShdw blurRad="50800" dist="50800" dir="5400000" algn="ctr" rotWithShape="0">
              <a:srgbClr val="FFF3F4"/>
            </a:outerShdw>
          </a:effectLst>
        </p:grpSpPr>
        <p:sp>
          <p:nvSpPr>
            <p:cNvPr id="22" name="21 Rectángulo redondeado"/>
            <p:cNvSpPr/>
            <p:nvPr/>
          </p:nvSpPr>
          <p:spPr>
            <a:xfrm>
              <a:off x="4049793" y="221122"/>
              <a:ext cx="1455855" cy="5462411"/>
            </a:xfrm>
            <a:prstGeom prst="roundRect">
              <a:avLst>
                <a:gd name="adj" fmla="val 10000"/>
              </a:avLst>
            </a:prstGeom>
            <a:grpFill/>
            <a:ln w="0">
              <a:solidFill>
                <a:srgbClr val="FFF3F4"/>
              </a:solidFill>
            </a:ln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049793" y="221122"/>
              <a:ext cx="1455855" cy="1553886"/>
            </a:xfrm>
            <a:prstGeom prst="rect">
              <a:avLst/>
            </a:prstGeom>
            <a:grpFill/>
            <a:ln w="0">
              <a:solidFill>
                <a:srgbClr val="FFF3F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i="0" kern="1200" dirty="0" smtClean="0">
                  <a:latin typeface="Arial" pitchFamily="34" charset="0"/>
                  <a:cs typeface="Arial" pitchFamily="34" charset="0"/>
                </a:rPr>
                <a:t>En qué estamos trabajando:</a:t>
              </a:r>
              <a:endParaRPr lang="es-ES" sz="1400" b="1" i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4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83271"/>
              </p:ext>
            </p:extLst>
          </p:nvPr>
        </p:nvGraphicFramePr>
        <p:xfrm>
          <a:off x="539552" y="980728"/>
          <a:ext cx="7992888" cy="530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2 Marcador de número de diapositiva"/>
          <p:cNvSpPr txBox="1">
            <a:spLocks/>
          </p:cNvSpPr>
          <p:nvPr/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20</a:t>
            </a:fld>
            <a:endParaRPr lang="es-CO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23928" y="2815768"/>
            <a:ext cx="210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/>
            <a:r>
              <a:rPr lang="es-CO" sz="1000" b="1" dirty="0" smtClean="0">
                <a:sym typeface="Wingdings" panose="05000000000000000000" pitchFamily="2" charset="2"/>
              </a:rPr>
              <a:t>Se adoptaron los estándares de Basilea :</a:t>
            </a:r>
          </a:p>
          <a:p>
            <a:pPr marL="180000" lvl="0" indent="-457200"/>
            <a:endParaRPr lang="es-CO" sz="1000" b="1" dirty="0" smtClean="0">
              <a:sym typeface="Wingdings" panose="05000000000000000000" pitchFamily="2" charset="2"/>
            </a:endParaRPr>
          </a:p>
          <a:p>
            <a:pPr marL="171450" lvl="0" indent="-17145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Tres </a:t>
            </a:r>
            <a:r>
              <a:rPr lang="es-CO" sz="1000" b="1" dirty="0">
                <a:sym typeface="Wingdings" panose="05000000000000000000" pitchFamily="2" charset="2"/>
              </a:rPr>
              <a:t>categorías de </a:t>
            </a:r>
            <a:r>
              <a:rPr lang="es-CO" sz="1000" b="1" dirty="0" smtClean="0">
                <a:sym typeface="Wingdings" panose="05000000000000000000" pitchFamily="2" charset="2"/>
              </a:rPr>
              <a:t>capital</a:t>
            </a:r>
            <a:endParaRPr lang="es-CO" sz="1000" b="1" dirty="0">
              <a:sym typeface="Wingdings" panose="05000000000000000000" pitchFamily="2" charset="2"/>
            </a:endParaRPr>
          </a:p>
          <a:p>
            <a:pPr marL="171450" lvl="0" indent="-17145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Dos </a:t>
            </a:r>
            <a:r>
              <a:rPr lang="es-CO" sz="1000" b="1" dirty="0">
                <a:sym typeface="Wingdings" panose="05000000000000000000" pitchFamily="2" charset="2"/>
              </a:rPr>
              <a:t>razones de solvencia</a:t>
            </a:r>
          </a:p>
          <a:p>
            <a:pPr marL="171450" lvl="0" indent="-17145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Reconocimiento </a:t>
            </a:r>
            <a:r>
              <a:rPr lang="es-CO" sz="1000" b="1" dirty="0">
                <a:sym typeface="Wingdings" panose="05000000000000000000" pitchFamily="2" charset="2"/>
              </a:rPr>
              <a:t>de  </a:t>
            </a:r>
            <a:r>
              <a:rPr lang="es-CO" sz="1000" b="1" dirty="0" smtClean="0">
                <a:sym typeface="Wingdings" panose="05000000000000000000" pitchFamily="2" charset="2"/>
              </a:rPr>
              <a:t>instrumentos </a:t>
            </a:r>
            <a:r>
              <a:rPr lang="es-CO" sz="1000" b="1" dirty="0">
                <a:sym typeface="Wingdings" panose="05000000000000000000" pitchFamily="2" charset="2"/>
              </a:rPr>
              <a:t>h</a:t>
            </a:r>
            <a:r>
              <a:rPr lang="es-CO" sz="1000" b="1" dirty="0" smtClean="0">
                <a:sym typeface="Wingdings" panose="05000000000000000000" pitchFamily="2" charset="2"/>
              </a:rPr>
              <a:t>íbridos</a:t>
            </a:r>
          </a:p>
          <a:p>
            <a:pPr marL="180000" lvl="0" indent="-457200"/>
            <a:endParaRPr lang="es-CO" sz="1000" dirty="0">
              <a:sym typeface="Wingdings" panose="05000000000000000000" pitchFamily="2" charset="2"/>
            </a:endParaRPr>
          </a:p>
          <a:p>
            <a:endParaRPr lang="es-ES" sz="1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923928" y="4801100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/>
            <a:r>
              <a:rPr lang="es-CO" sz="1000" b="1" dirty="0" smtClean="0">
                <a:sym typeface="Wingdings" panose="05000000000000000000" pitchFamily="2" charset="2"/>
              </a:rPr>
              <a:t>Se introdujo el indicador de Riesgo de Liquidez:</a:t>
            </a:r>
          </a:p>
          <a:p>
            <a:pPr marL="172800" lvl="0" indent="-17280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Activos líquidos</a:t>
            </a:r>
            <a:endParaRPr lang="es-CO" sz="1000" b="1" dirty="0">
              <a:sym typeface="Wingdings" panose="05000000000000000000" pitchFamily="2" charset="2"/>
            </a:endParaRPr>
          </a:p>
          <a:p>
            <a:pPr marL="172800" lvl="0" indent="-17280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Activos líquidos de alta </a:t>
            </a:r>
            <a:r>
              <a:rPr lang="es-CO" sz="1000" b="1" dirty="0">
                <a:sym typeface="Wingdings" panose="05000000000000000000" pitchFamily="2" charset="2"/>
              </a:rPr>
              <a:t>c</a:t>
            </a:r>
            <a:r>
              <a:rPr lang="es-CO" sz="1000" b="1" dirty="0" smtClean="0">
                <a:sym typeface="Wingdings" panose="05000000000000000000" pitchFamily="2" charset="2"/>
              </a:rPr>
              <a:t>alidad</a:t>
            </a:r>
          </a:p>
          <a:p>
            <a:pPr marL="172800" lvl="0" indent="-172800">
              <a:buClr>
                <a:srgbClr val="006666"/>
              </a:buClr>
              <a:buFont typeface="Wingdings" panose="05000000000000000000" pitchFamily="2" charset="2"/>
              <a:buChar char="ü"/>
            </a:pPr>
            <a:r>
              <a:rPr lang="es-CO" sz="1000" b="1" dirty="0" smtClean="0">
                <a:sym typeface="Wingdings" panose="05000000000000000000" pitchFamily="2" charset="2"/>
              </a:rPr>
              <a:t>Límite de 100% para 30 días</a:t>
            </a:r>
            <a:endParaRPr lang="es-CO" sz="1000" b="1" dirty="0">
              <a:sym typeface="Wingdings" panose="05000000000000000000" pitchFamily="2" charset="2"/>
            </a:endParaRPr>
          </a:p>
          <a:p>
            <a:endParaRPr lang="es-ES" sz="10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343972" y="4838446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 algn="just"/>
            <a:r>
              <a:rPr lang="es-CO" sz="1050" b="1" dirty="0" smtClean="0">
                <a:sym typeface="Wingdings" panose="05000000000000000000" pitchFamily="2" charset="2"/>
              </a:rPr>
              <a:t>Ajuste del IRL en virtud de la estabilidad de los depósitos por tipo de depositante</a:t>
            </a:r>
            <a:endParaRPr lang="es-CO" sz="1050" b="1" dirty="0">
              <a:sym typeface="Wingdings" panose="05000000000000000000" pitchFamily="2" charset="2"/>
            </a:endParaRPr>
          </a:p>
          <a:p>
            <a:pPr algn="just"/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26705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Elementos diferenciadores del estándar de solvencia: Colombia vs. Región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21</a:t>
            </a:fld>
            <a:endParaRPr lang="es-CO" dirty="0"/>
          </a:p>
        </p:txBody>
      </p:sp>
      <p:grpSp>
        <p:nvGrpSpPr>
          <p:cNvPr id="42" name="41 Grupo"/>
          <p:cNvGrpSpPr/>
          <p:nvPr/>
        </p:nvGrpSpPr>
        <p:grpSpPr>
          <a:xfrm>
            <a:off x="107504" y="1196752"/>
            <a:ext cx="8820192" cy="5040560"/>
            <a:chOff x="251520" y="1052736"/>
            <a:chExt cx="8820192" cy="5040560"/>
          </a:xfrm>
        </p:grpSpPr>
        <p:sp>
          <p:nvSpPr>
            <p:cNvPr id="5" name="4 CuadroTexto"/>
            <p:cNvSpPr txBox="1"/>
            <p:nvPr/>
          </p:nvSpPr>
          <p:spPr>
            <a:xfrm>
              <a:off x="2970797" y="1053077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COLOMBIA</a:t>
              </a:r>
              <a:endParaRPr lang="es-ES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300192" y="105273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/>
                <a:t>REGIÓN</a:t>
              </a:r>
              <a:endParaRPr lang="es-ES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23528" y="2134597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ln>
                    <a:solidFill>
                      <a:srgbClr val="A8A87D"/>
                    </a:solidFill>
                  </a:ln>
                </a:rPr>
                <a:t>Medición del APNR</a:t>
              </a:r>
              <a:endParaRPr lang="es-ES" b="1" dirty="0">
                <a:ln>
                  <a:solidFill>
                    <a:srgbClr val="A8A87D"/>
                  </a:solidFill>
                </a:ln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123728" y="1556792"/>
              <a:ext cx="331236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s-CO" sz="1600" dirty="0"/>
                <a:t>Regulación mas conservadora, establece ponderadores de 0 a 300%</a:t>
              </a:r>
              <a:endParaRPr lang="es-ES" sz="16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652120" y="1556792"/>
              <a:ext cx="3312368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s-CO" sz="1600" dirty="0"/>
                <a:t>Ponderadores menores y en su mayoría por modelos </a:t>
              </a:r>
              <a:r>
                <a:rPr lang="es-CO" sz="1600" dirty="0" smtClean="0"/>
                <a:t>internos.</a:t>
              </a:r>
              <a:endParaRPr lang="es-ES" sz="1600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123728" y="2484185"/>
              <a:ext cx="3312368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 algn="just">
                <a:buClr>
                  <a:srgbClr val="663300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Relación </a:t>
              </a:r>
              <a:r>
                <a:rPr lang="es-CO" sz="1600" dirty="0" err="1"/>
                <a:t>APNRs</a:t>
              </a:r>
              <a:r>
                <a:rPr lang="es-CO" sz="1600" dirty="0"/>
                <a:t> /Total Activos mas alta de la región (80,3%)</a:t>
              </a:r>
              <a:endParaRPr lang="es-ES" sz="16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652120" y="2484185"/>
              <a:ext cx="3312368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 algn="just">
                <a:buClr>
                  <a:srgbClr val="663300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Brasil 47,3% , México 69,8% Chile 71% , Perú 77%</a:t>
              </a:r>
              <a:endParaRPr lang="es-ES" sz="1600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23528" y="3358733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74744E"/>
                  </a:solidFill>
                </a:rPr>
                <a:t>Colchón </a:t>
              </a:r>
              <a:r>
                <a:rPr lang="es-CO" b="1" dirty="0" err="1" smtClean="0">
                  <a:solidFill>
                    <a:srgbClr val="74744E"/>
                  </a:solidFill>
                </a:rPr>
                <a:t>contracíclico</a:t>
              </a:r>
              <a:endParaRPr lang="es-ES" b="1" dirty="0">
                <a:solidFill>
                  <a:srgbClr val="74744E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2123728" y="3284984"/>
              <a:ext cx="3312368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 algn="just">
                <a:buClr>
                  <a:srgbClr val="663300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Desde 2005 se estableció el esquema de provisiones </a:t>
              </a:r>
              <a:r>
                <a:rPr lang="es-CO" sz="1600" dirty="0" err="1" smtClean="0"/>
                <a:t>contracíclicas</a:t>
              </a:r>
              <a:r>
                <a:rPr lang="es-CO" sz="1600" dirty="0" smtClean="0"/>
                <a:t> </a:t>
              </a:r>
              <a:r>
                <a:rPr lang="es-CO" sz="1600" dirty="0"/>
                <a:t>($3,2b mar/16)</a:t>
              </a:r>
              <a:endParaRPr lang="es-ES" sz="16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652120" y="3284984"/>
              <a:ext cx="3312368" cy="10772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1450" indent="-171450" algn="just">
                <a:buClr>
                  <a:srgbClr val="663300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Perú cuenta con el colchón aunque aun no ha iniciado su acumulación</a:t>
              </a:r>
            </a:p>
            <a:p>
              <a:pPr marL="171450" indent="-171450" algn="just">
                <a:buClr>
                  <a:srgbClr val="663300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Chile en evaluación</a:t>
              </a:r>
              <a:endParaRPr lang="es-ES" sz="16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23528" y="4510861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338585"/>
                  </a:solidFill>
                </a:rPr>
                <a:t>Calidad del capital</a:t>
              </a:r>
              <a:endParaRPr lang="es-ES" b="1" dirty="0">
                <a:solidFill>
                  <a:srgbClr val="338585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123728" y="4509120"/>
              <a:ext cx="3312368" cy="584775"/>
            </a:xfrm>
            <a:prstGeom prst="rect">
              <a:avLst/>
            </a:prstGeom>
            <a:solidFill>
              <a:srgbClr val="BFD9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>
                <a:buClr>
                  <a:srgbClr val="006666"/>
                </a:buClr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es-CO" sz="1600" dirty="0"/>
                <a:t>Se reconoce la deuda subordinada hasta 2017</a:t>
              </a:r>
              <a:endParaRPr lang="es-ES" sz="1600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652120" y="4500409"/>
              <a:ext cx="3312368" cy="584775"/>
            </a:xfrm>
            <a:prstGeom prst="rect">
              <a:avLst/>
            </a:prstGeom>
            <a:solidFill>
              <a:srgbClr val="BFD9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9388" indent="-179388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La región no reconoce la deuda subordinada</a:t>
              </a:r>
              <a:endParaRPr lang="es-ES" sz="1600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51520" y="5229200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 smtClean="0">
                  <a:solidFill>
                    <a:srgbClr val="338585"/>
                  </a:solidFill>
                </a:rPr>
                <a:t>Deducción de intangibles</a:t>
              </a:r>
              <a:endParaRPr lang="es-ES" b="1" dirty="0">
                <a:solidFill>
                  <a:srgbClr val="338585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123728" y="5301208"/>
              <a:ext cx="3312368" cy="584775"/>
            </a:xfrm>
            <a:prstGeom prst="rect">
              <a:avLst/>
            </a:prstGeom>
            <a:solidFill>
              <a:srgbClr val="BFD9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Deducción de intangibles generados a partir de 2012</a:t>
              </a:r>
              <a:endParaRPr lang="es-ES" sz="16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652120" y="5301208"/>
              <a:ext cx="3312368" cy="584775"/>
            </a:xfrm>
            <a:prstGeom prst="rect">
              <a:avLst/>
            </a:prstGeom>
            <a:solidFill>
              <a:srgbClr val="BFD9D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6666"/>
                </a:buClr>
                <a:buFont typeface="Arial" panose="020B0604020202020204" pitchFamily="34" charset="0"/>
                <a:buChar char="•"/>
              </a:pPr>
              <a:r>
                <a:rPr lang="es-CO" sz="1600" dirty="0"/>
                <a:t>En la región ya se implementó  la deducción plena</a:t>
              </a:r>
              <a:endParaRPr lang="es-ES" sz="1600" dirty="0"/>
            </a:p>
          </p:txBody>
        </p:sp>
        <p:cxnSp>
          <p:nvCxnSpPr>
            <p:cNvPr id="27" name="26 Conector recto"/>
            <p:cNvCxnSpPr/>
            <p:nvPr/>
          </p:nvCxnSpPr>
          <p:spPr>
            <a:xfrm>
              <a:off x="5580112" y="1052736"/>
              <a:ext cx="0" cy="50405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324544" y="3140968"/>
              <a:ext cx="8676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360040" y="4442378"/>
              <a:ext cx="8676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>
              <a:off x="360040" y="5229200"/>
              <a:ext cx="8676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323528" y="6093296"/>
              <a:ext cx="8676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"/>
            <p:cNvCxnSpPr/>
            <p:nvPr/>
          </p:nvCxnSpPr>
          <p:spPr>
            <a:xfrm>
              <a:off x="360040" y="1412776"/>
              <a:ext cx="8676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"/>
            <p:cNvCxnSpPr/>
            <p:nvPr/>
          </p:nvCxnSpPr>
          <p:spPr>
            <a:xfrm>
              <a:off x="1979712" y="1052736"/>
              <a:ext cx="7092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1979712" y="1052736"/>
              <a:ext cx="0" cy="50405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323528" y="1412776"/>
              <a:ext cx="0" cy="468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9036496" y="1052736"/>
              <a:ext cx="0" cy="504056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6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22</a:t>
            </a:fld>
            <a:endParaRPr lang="es-CO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54562"/>
            <a:ext cx="7424910" cy="2694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323527" y="4581128"/>
            <a:ext cx="856895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/>
              <a:t>Este ejercicio mide el impacto agregado sobre</a:t>
            </a:r>
            <a:r>
              <a:rPr lang="es-ES" sz="1600" dirty="0" smtClean="0"/>
              <a:t> la relación de solvencia (RS) de: </a:t>
            </a:r>
            <a:r>
              <a:rPr lang="es-CO" sz="1600" dirty="0" smtClean="0"/>
              <a:t>implementar</a:t>
            </a:r>
            <a:r>
              <a:rPr lang="es-CO" dirty="0" smtClean="0"/>
              <a:t> </a:t>
            </a:r>
            <a:r>
              <a:rPr lang="es-CO" sz="1600" dirty="0"/>
              <a:t>la media de los ponderadores por riesgo de crédito de la </a:t>
            </a:r>
            <a:r>
              <a:rPr lang="es-CO" sz="1600" dirty="0" smtClean="0"/>
              <a:t>región</a:t>
            </a:r>
            <a:r>
              <a:rPr lang="es-ES" sz="1600" dirty="0" smtClean="0"/>
              <a:t>, </a:t>
            </a:r>
            <a:r>
              <a:rPr lang="es-CO" sz="1600" dirty="0" smtClean="0"/>
              <a:t>deducir el </a:t>
            </a:r>
            <a:r>
              <a:rPr lang="es-CO" sz="1600" dirty="0"/>
              <a:t>crédito mercantil generado antes de </a:t>
            </a:r>
            <a:r>
              <a:rPr lang="es-CO" sz="1600" dirty="0" smtClean="0"/>
              <a:t>2012 </a:t>
            </a:r>
            <a:r>
              <a:rPr lang="es-ES" sz="1600" dirty="0" smtClean="0"/>
              <a:t>y trasladar el efecto de las provisiones </a:t>
            </a:r>
            <a:r>
              <a:rPr lang="es-ES" sz="1600" dirty="0" err="1" smtClean="0"/>
              <a:t>contracíclicas</a:t>
            </a:r>
            <a:r>
              <a:rPr lang="es-ES" sz="1600" dirty="0" smtClean="0"/>
              <a:t> al patrimonio técnico.</a:t>
            </a:r>
          </a:p>
          <a:p>
            <a:pPr marL="176213" indent="-176213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176213" indent="-176213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 smtClean="0"/>
              <a:t>impacto en la RS por cambio en las ponderaciones por riesgo crediticio compensa la reducción en el indicador por la deducción de los intangibles.</a:t>
            </a:r>
            <a:endParaRPr lang="es-CO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55776" y="90872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Estimación </a:t>
            </a:r>
          </a:p>
          <a:p>
            <a:pPr algn="ctr"/>
            <a:r>
              <a:rPr lang="es-CO" sz="1400" b="1" dirty="0" smtClean="0"/>
              <a:t>Relación de Solvencia Básica y Total</a:t>
            </a:r>
            <a:endParaRPr lang="es-ES" sz="1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187624" y="4149660"/>
            <a:ext cx="4824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Fuente: Informe de Actualidad del Sistema Financiero. Junio 2016. Cifras Marzo 2016</a:t>
            </a:r>
            <a:endParaRPr lang="es-ES" sz="800" dirty="0"/>
          </a:p>
        </p:txBody>
      </p:sp>
      <p:sp>
        <p:nvSpPr>
          <p:cNvPr id="9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banca cuenta con niveles de capital adecuados en relación a sus RI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23</a:t>
            </a:fld>
            <a:endParaRPr lang="es-CO" dirty="0"/>
          </a:p>
        </p:txBody>
      </p:sp>
      <p:sp>
        <p:nvSpPr>
          <p:cNvPr id="16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¿Cómo? La incorporación del EPR, el MIS y el SAR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61" name="60 Grupo"/>
          <p:cNvGrpSpPr/>
          <p:nvPr/>
        </p:nvGrpSpPr>
        <p:grpSpPr>
          <a:xfrm>
            <a:off x="6566596" y="1791079"/>
            <a:ext cx="2105372" cy="3846882"/>
            <a:chOff x="4049793" y="221122"/>
            <a:chExt cx="1455855" cy="5462411"/>
          </a:xfrm>
          <a:solidFill>
            <a:srgbClr val="EAEAEA"/>
          </a:solidFill>
          <a:effectLst>
            <a:outerShdw blurRad="50800" dist="50800" dir="5400000" algn="ctr" rotWithShape="0">
              <a:srgbClr val="FFF3F4"/>
            </a:outerShdw>
          </a:effectLst>
        </p:grpSpPr>
        <p:sp>
          <p:nvSpPr>
            <p:cNvPr id="62" name="61 Rectángulo redondeado"/>
            <p:cNvSpPr/>
            <p:nvPr/>
          </p:nvSpPr>
          <p:spPr>
            <a:xfrm>
              <a:off x="4049793" y="221122"/>
              <a:ext cx="1455855" cy="5462411"/>
            </a:xfrm>
            <a:prstGeom prst="roundRect">
              <a:avLst>
                <a:gd name="adj" fmla="val 10000"/>
              </a:avLst>
            </a:prstGeom>
            <a:grpFill/>
            <a:ln w="0">
              <a:solidFill>
                <a:srgbClr val="FFF3F4"/>
              </a:solidFill>
            </a:ln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62 Rectángulo"/>
            <p:cNvSpPr/>
            <p:nvPr/>
          </p:nvSpPr>
          <p:spPr>
            <a:xfrm>
              <a:off x="4049793" y="221122"/>
              <a:ext cx="1455855" cy="1553886"/>
            </a:xfrm>
            <a:prstGeom prst="rect">
              <a:avLst/>
            </a:prstGeom>
            <a:grpFill/>
            <a:ln w="0">
              <a:solidFill>
                <a:srgbClr val="FFF3F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i="0" kern="1200" dirty="0" smtClean="0">
                  <a:latin typeface="Arial" pitchFamily="34" charset="0"/>
                  <a:cs typeface="Arial" pitchFamily="34" charset="0"/>
                </a:rPr>
                <a:t>En qué estamos trabajando:</a:t>
              </a:r>
              <a:endParaRPr lang="es-ES" sz="1400" b="1" i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4111348" y="1754614"/>
            <a:ext cx="2105372" cy="3883347"/>
            <a:chOff x="4049793" y="221122"/>
            <a:chExt cx="1455855" cy="5462411"/>
          </a:xfrm>
          <a:solidFill>
            <a:srgbClr val="EAEAEA"/>
          </a:solidFill>
          <a:effectLst>
            <a:outerShdw blurRad="50800" dist="50800" dir="5400000" algn="ctr" rotWithShape="0">
              <a:srgbClr val="FFF3F4"/>
            </a:outerShdw>
          </a:effectLst>
        </p:grpSpPr>
        <p:sp>
          <p:nvSpPr>
            <p:cNvPr id="65" name="64 Rectángulo redondeado"/>
            <p:cNvSpPr/>
            <p:nvPr/>
          </p:nvSpPr>
          <p:spPr>
            <a:xfrm>
              <a:off x="4049793" y="221122"/>
              <a:ext cx="1455855" cy="5462411"/>
            </a:xfrm>
            <a:prstGeom prst="roundRect">
              <a:avLst>
                <a:gd name="adj" fmla="val 10000"/>
              </a:avLst>
            </a:prstGeom>
            <a:grpFill/>
            <a:ln w="0">
              <a:noFill/>
            </a:ln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65 Rectángulo"/>
            <p:cNvSpPr/>
            <p:nvPr/>
          </p:nvSpPr>
          <p:spPr>
            <a:xfrm>
              <a:off x="4049793" y="221122"/>
              <a:ext cx="1455855" cy="1553886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i="0" kern="1200" dirty="0" smtClean="0">
                  <a:latin typeface="Arial" pitchFamily="34" charset="0"/>
                  <a:cs typeface="Arial" pitchFamily="34" charset="0"/>
                </a:rPr>
                <a:t>Qué tenemos:</a:t>
              </a:r>
              <a:endParaRPr lang="es-ES" sz="1400" b="1" i="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8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941613"/>
              </p:ext>
            </p:extLst>
          </p:nvPr>
        </p:nvGraphicFramePr>
        <p:xfrm>
          <a:off x="251520" y="1124744"/>
          <a:ext cx="8712968" cy="491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2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24</a:t>
            </a:fld>
            <a:endParaRPr lang="es-CO" dirty="0"/>
          </a:p>
        </p:txBody>
      </p:sp>
      <p:grpSp>
        <p:nvGrpSpPr>
          <p:cNvPr id="6" name="5 Grupo"/>
          <p:cNvGrpSpPr/>
          <p:nvPr/>
        </p:nvGrpSpPr>
        <p:grpSpPr>
          <a:xfrm>
            <a:off x="173291" y="1155521"/>
            <a:ext cx="8791197" cy="5081791"/>
            <a:chOff x="107504" y="908720"/>
            <a:chExt cx="8791197" cy="5081791"/>
          </a:xfrm>
        </p:grpSpPr>
        <p:sp>
          <p:nvSpPr>
            <p:cNvPr id="8" name="1 CuadroTexto"/>
            <p:cNvSpPr txBox="1"/>
            <p:nvPr/>
          </p:nvSpPr>
          <p:spPr>
            <a:xfrm>
              <a:off x="202440" y="2252822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1T16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2 Abrir llave"/>
            <p:cNvSpPr/>
            <p:nvPr/>
          </p:nvSpPr>
          <p:spPr>
            <a:xfrm rot="16200000">
              <a:off x="971760" y="1353177"/>
              <a:ext cx="261561" cy="1628804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290306" y="2252822"/>
              <a:ext cx="1565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2T16 y 3T16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10 Abrir llave"/>
            <p:cNvSpPr/>
            <p:nvPr/>
          </p:nvSpPr>
          <p:spPr>
            <a:xfrm rot="16200000">
              <a:off x="3998376" y="957092"/>
              <a:ext cx="149426" cy="2420975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775681" y="225282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30-Sep-16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13 Cheurón"/>
            <p:cNvSpPr/>
            <p:nvPr/>
          </p:nvSpPr>
          <p:spPr>
            <a:xfrm>
              <a:off x="2201957" y="1168944"/>
              <a:ext cx="381117" cy="727595"/>
            </a:xfrm>
            <a:prstGeom prst="chevron">
              <a:avLst>
                <a:gd name="adj" fmla="val 6231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2 Elipse"/>
            <p:cNvSpPr/>
            <p:nvPr/>
          </p:nvSpPr>
          <p:spPr>
            <a:xfrm>
              <a:off x="188750" y="908720"/>
              <a:ext cx="1728192" cy="11521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SFC:</a:t>
              </a:r>
            </a:p>
            <a:p>
              <a:pPr algn="ctr"/>
              <a:r>
                <a:rPr lang="es-CO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Escenarios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2862600" y="1028686"/>
              <a:ext cx="2420974" cy="10081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Entidades:</a:t>
              </a:r>
            </a:p>
            <a:p>
              <a:pPr algn="ctr"/>
              <a:r>
                <a:rPr lang="es-CO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Calibración modelos y preparación informe</a:t>
              </a:r>
              <a:endPara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6 Cheurón"/>
            <p:cNvSpPr/>
            <p:nvPr/>
          </p:nvSpPr>
          <p:spPr>
            <a:xfrm>
              <a:off x="5654713" y="1172106"/>
              <a:ext cx="381117" cy="727595"/>
            </a:xfrm>
            <a:prstGeom prst="chevron">
              <a:avLst>
                <a:gd name="adj" fmla="val 6231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 redondeado"/>
            <p:cNvSpPr/>
            <p:nvPr/>
          </p:nvSpPr>
          <p:spPr>
            <a:xfrm>
              <a:off x="6300192" y="1044300"/>
              <a:ext cx="2420974" cy="10081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Entidades:</a:t>
              </a: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Remisión informe y cifras a SFC</a:t>
              </a:r>
              <a:endPara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8 Rectángulo redondeado"/>
            <p:cNvSpPr/>
            <p:nvPr/>
          </p:nvSpPr>
          <p:spPr>
            <a:xfrm>
              <a:off x="6194663" y="3332942"/>
              <a:ext cx="2704038" cy="20162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SFC:</a:t>
              </a:r>
              <a:endPara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Validación de las cifras</a:t>
              </a: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Solicitudes de retransmisión</a:t>
              </a: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Validación consistencia de las pruebas</a:t>
              </a: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Elaboración de informes</a:t>
              </a:r>
              <a:endPara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2987824" y="3260934"/>
              <a:ext cx="2520280" cy="208823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Entidades</a:t>
              </a:r>
              <a:endPara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O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Resuelven Inquietudes metodológicas y de consistencia con los supuestos enviados por la SFC - Presentaciones</a:t>
              </a:r>
              <a:endPara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20 Cheurón"/>
            <p:cNvSpPr/>
            <p:nvPr/>
          </p:nvSpPr>
          <p:spPr>
            <a:xfrm rot="5400000">
              <a:off x="7320120" y="2511631"/>
              <a:ext cx="381117" cy="727595"/>
            </a:xfrm>
            <a:prstGeom prst="chevron">
              <a:avLst>
                <a:gd name="adj" fmla="val 6231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Cheurón"/>
            <p:cNvSpPr/>
            <p:nvPr/>
          </p:nvSpPr>
          <p:spPr>
            <a:xfrm rot="10800000">
              <a:off x="5626263" y="4167910"/>
              <a:ext cx="381117" cy="727595"/>
            </a:xfrm>
            <a:prstGeom prst="chevron">
              <a:avLst>
                <a:gd name="adj" fmla="val 6231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Cheurón"/>
            <p:cNvSpPr/>
            <p:nvPr/>
          </p:nvSpPr>
          <p:spPr>
            <a:xfrm rot="10800000">
              <a:off x="2606707" y="4138784"/>
              <a:ext cx="381117" cy="727595"/>
            </a:xfrm>
            <a:prstGeom prst="chevron">
              <a:avLst>
                <a:gd name="adj" fmla="val 6231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CuadroTexto"/>
            <p:cNvSpPr txBox="1"/>
            <p:nvPr/>
          </p:nvSpPr>
          <p:spPr>
            <a:xfrm>
              <a:off x="6850186" y="5682733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20-Nov-16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149873" y="5682734"/>
              <a:ext cx="210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20-Nov a 7-Dic-16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107504" y="3981014"/>
              <a:ext cx="2322126" cy="1101389"/>
            </a:xfrm>
            <a:prstGeom prst="roundRect">
              <a:avLst/>
            </a:prstGeom>
            <a:solidFill>
              <a:srgbClr val="338585"/>
            </a:solidFill>
            <a:ln>
              <a:solidFill>
                <a:srgbClr val="338585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CO" sz="16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SFC:</a:t>
              </a:r>
            </a:p>
            <a:p>
              <a:pPr algn="ctr"/>
              <a:r>
                <a:rPr lang="es-CO" sz="1600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Consolidación de resultados y pasos a seguir para EPR 2017</a:t>
              </a:r>
            </a:p>
            <a:p>
              <a:pPr algn="ctr"/>
              <a:endParaRPr lang="es-E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31 Abrir llave"/>
            <p:cNvSpPr/>
            <p:nvPr/>
          </p:nvSpPr>
          <p:spPr>
            <a:xfrm rot="16200000">
              <a:off x="1037915" y="4444169"/>
              <a:ext cx="336134" cy="2140996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85902" y="5682734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prstClr val="black"/>
                  </a:solidFill>
                </a:rPr>
                <a:t>16-Dic-16</a:t>
              </a:r>
              <a:endParaRPr lang="es-CO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33 Abrir llave"/>
            <p:cNvSpPr/>
            <p:nvPr/>
          </p:nvSpPr>
          <p:spPr>
            <a:xfrm rot="16200000">
              <a:off x="7421048" y="957091"/>
              <a:ext cx="149426" cy="2420975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34 Abrir llave"/>
            <p:cNvSpPr/>
            <p:nvPr/>
          </p:nvSpPr>
          <p:spPr>
            <a:xfrm rot="16200000">
              <a:off x="7495553" y="4212850"/>
              <a:ext cx="149427" cy="2656869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35 Abrir llave"/>
            <p:cNvSpPr/>
            <p:nvPr/>
          </p:nvSpPr>
          <p:spPr>
            <a:xfrm rot="16200000">
              <a:off x="4173250" y="4197348"/>
              <a:ext cx="149427" cy="2656869"/>
            </a:xfrm>
            <a:prstGeom prst="leftBrace">
              <a:avLst/>
            </a:prstGeom>
            <a:ln>
              <a:solidFill>
                <a:srgbClr val="99000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3 Rectángulo"/>
          <p:cNvSpPr/>
          <p:nvPr/>
        </p:nvSpPr>
        <p:spPr>
          <a:xfrm>
            <a:off x="4067944" y="18000"/>
            <a:ext cx="5076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Cronograma de implementación del primer EPR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25</a:t>
            </a:fld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95536" y="1762358"/>
            <a:ext cx="4032448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 supervisión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sólo sobre la entidad financiera y sus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subordinadas.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Ejercer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supervisión parcial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(revelación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información al mercado y visitas en algunos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casos) sobre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CO" sz="1600" i="1" dirty="0">
                <a:latin typeface="Arial" panose="020B0604020202020204" pitchFamily="34" charset="0"/>
                <a:cs typeface="Arial" panose="020B0604020202020204" pitchFamily="34" charset="0"/>
              </a:rPr>
              <a:t>holdings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que emiten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valores.</a:t>
            </a:r>
          </a:p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No se agregan ni gestionan conjuntamente los riesgos de entidades con controlante común no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04048" y="2469450"/>
            <a:ext cx="3995936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 para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vigilar a la </a:t>
            </a:r>
            <a:r>
              <a:rPr lang="es-CO" sz="1600" i="1" dirty="0">
                <a:latin typeface="Arial" panose="020B0604020202020204" pitchFamily="34" charset="0"/>
                <a:cs typeface="Arial" panose="020B0604020202020204" pitchFamily="34" charset="0"/>
              </a:rPr>
              <a:t>holding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así no ejerza actividad financiera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directamente.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vigilancia 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vehículos / entidades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financieras del exterior que dependan directamente de la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holding.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y supervisión agregada de los riesgos del conglomerado financiero. Mayor transparencia y acceso a información.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5536" y="1052736"/>
            <a:ext cx="4032448" cy="369332"/>
          </a:xfrm>
          <a:prstGeom prst="rect">
            <a:avLst/>
          </a:prstGeom>
          <a:solidFill>
            <a:srgbClr val="338585"/>
          </a:solidFill>
          <a:ln>
            <a:solidFill>
              <a:srgbClr val="338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actual de la SFC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04048" y="1772816"/>
            <a:ext cx="3995936" cy="369332"/>
          </a:xfrm>
          <a:prstGeom prst="rect">
            <a:avLst/>
          </a:prstGeom>
          <a:solidFill>
            <a:srgbClr val="338585"/>
          </a:solidFill>
          <a:ln>
            <a:solidFill>
              <a:srgbClr val="338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del Proyecto para la SFC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¿Cómo? Supervisión consolidada de los conglomerados financieros 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598834">
            <a:off x="893640" y="5514874"/>
            <a:ext cx="7295577" cy="152624"/>
          </a:xfrm>
          <a:prstGeom prst="rect">
            <a:avLst/>
          </a:prstGeom>
          <a:solidFill>
            <a:srgbClr val="D47D26"/>
          </a:solidFill>
          <a:ln>
            <a:solidFill>
              <a:srgbClr val="D47D2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Triángulo isósceles"/>
          <p:cNvSpPr/>
          <p:nvPr/>
        </p:nvSpPr>
        <p:spPr>
          <a:xfrm>
            <a:off x="4181388" y="5706809"/>
            <a:ext cx="720080" cy="576064"/>
          </a:xfrm>
          <a:prstGeom prst="triangle">
            <a:avLst/>
          </a:prstGeom>
          <a:solidFill>
            <a:srgbClr val="D47D26"/>
          </a:solidFill>
          <a:ln>
            <a:solidFill>
              <a:srgbClr val="D47D2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ruz"/>
          <p:cNvSpPr/>
          <p:nvPr/>
        </p:nvSpPr>
        <p:spPr>
          <a:xfrm>
            <a:off x="6477126" y="6160259"/>
            <a:ext cx="360000" cy="360000"/>
          </a:xfrm>
          <a:prstGeom prst="plus">
            <a:avLst>
              <a:gd name="adj" fmla="val 40330"/>
            </a:avLst>
          </a:prstGeom>
          <a:solidFill>
            <a:srgbClr val="D47D26"/>
          </a:solidFill>
          <a:ln>
            <a:solidFill>
              <a:srgbClr val="D47D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627784" y="5591186"/>
            <a:ext cx="360000" cy="72000"/>
          </a:xfrm>
          <a:prstGeom prst="rect">
            <a:avLst/>
          </a:prstGeom>
          <a:solidFill>
            <a:srgbClr val="D47D26"/>
          </a:solidFill>
          <a:ln>
            <a:solidFill>
              <a:srgbClr val="D47D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5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15816" y="1037054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Clr>
                <a:schemeClr val="accent3"/>
              </a:buClr>
              <a:buSzPct val="116000"/>
              <a:buFont typeface="Arial" panose="020B0604020202020204" pitchFamily="34" charset="0"/>
              <a:buChar char="•"/>
            </a:pPr>
            <a:r>
              <a:rPr lang="es-CO" sz="1400" dirty="0"/>
              <a:t>Establecer las condiciones para que la holding cuente con </a:t>
            </a:r>
            <a:r>
              <a:rPr lang="es-CO" sz="1400" b="1" dirty="0"/>
              <a:t>niveles de capital adecuados </a:t>
            </a:r>
            <a:r>
              <a:rPr lang="es-CO" sz="1400" dirty="0"/>
              <a:t>en relación </a:t>
            </a:r>
            <a:r>
              <a:rPr lang="es-CO" sz="1400" dirty="0" smtClean="0"/>
              <a:t>con </a:t>
            </a:r>
            <a:r>
              <a:rPr lang="es-CO" sz="1400" dirty="0"/>
              <a:t>los riesgos inherentes al conglomerado </a:t>
            </a:r>
            <a:r>
              <a:rPr lang="es-CO" sz="1400" dirty="0" smtClean="0"/>
              <a:t>financiero.</a:t>
            </a:r>
          </a:p>
          <a:p>
            <a:pPr marL="285750" lvl="2" indent="-285750" algn="just">
              <a:buClr>
                <a:schemeClr val="accent3"/>
              </a:buClr>
              <a:buSzPct val="116000"/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2" indent="-285750" algn="just">
              <a:buClr>
                <a:schemeClr val="accent3"/>
              </a:buClr>
              <a:buSzPct val="116000"/>
              <a:buFont typeface="Arial" panose="020B0604020202020204" pitchFamily="34" charset="0"/>
              <a:buChar char="•"/>
            </a:pPr>
            <a:r>
              <a:rPr lang="es-CO" sz="1400" dirty="0" smtClean="0"/>
              <a:t>Criterios </a:t>
            </a:r>
            <a:r>
              <a:rPr lang="es-CO" sz="1400" dirty="0"/>
              <a:t>para </a:t>
            </a:r>
            <a:r>
              <a:rPr lang="es-CO" sz="1400" b="1" dirty="0"/>
              <a:t>excluir de la supervisión de la </a:t>
            </a:r>
            <a:r>
              <a:rPr lang="es-CO" sz="1400" b="1" dirty="0" smtClean="0"/>
              <a:t>SFC </a:t>
            </a:r>
            <a:r>
              <a:rPr lang="es-CO" sz="1400" b="1" dirty="0"/>
              <a:t>vehículos de </a:t>
            </a:r>
            <a:r>
              <a:rPr lang="es-CO" sz="1400" b="1" dirty="0" smtClean="0"/>
              <a:t>inversión</a:t>
            </a:r>
            <a:r>
              <a:rPr lang="es-CO" sz="1400" dirty="0" smtClean="0"/>
              <a:t>.</a:t>
            </a:r>
          </a:p>
          <a:p>
            <a:pPr marL="285750" lvl="2" indent="-285750" algn="just">
              <a:buClr>
                <a:schemeClr val="accent3"/>
              </a:buClr>
              <a:buSzPct val="116000"/>
              <a:buFont typeface="Arial" panose="020B0604020202020204" pitchFamily="34" charset="0"/>
              <a:buChar char="•"/>
            </a:pPr>
            <a:endParaRPr lang="es-ES" sz="1400" dirty="0" smtClean="0"/>
          </a:p>
          <a:p>
            <a:pPr marL="285750" lvl="2" indent="-285750" algn="just">
              <a:buClr>
                <a:schemeClr val="accent3"/>
              </a:buClr>
              <a:buSzPct val="116000"/>
              <a:buFont typeface="Arial" panose="020B0604020202020204" pitchFamily="34" charset="0"/>
              <a:buChar char="•"/>
            </a:pPr>
            <a:r>
              <a:rPr lang="es-CO" sz="1400" b="1" dirty="0" smtClean="0"/>
              <a:t>Límites </a:t>
            </a:r>
            <a:r>
              <a:rPr lang="es-CO" sz="1400" b="1" dirty="0"/>
              <a:t>de </a:t>
            </a:r>
            <a:r>
              <a:rPr lang="es-CO" sz="1400" b="1" dirty="0" smtClean="0"/>
              <a:t>exposición </a:t>
            </a:r>
            <a:r>
              <a:rPr lang="es-CO" sz="1400" dirty="0" smtClean="0"/>
              <a:t>y de concentración de riesgos.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3129930"/>
            <a:ext cx="5947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400" dirty="0" smtClean="0"/>
              <a:t>Impartir instrucciones sobre </a:t>
            </a:r>
            <a:r>
              <a:rPr lang="es-CO" sz="1400" b="1" dirty="0" smtClean="0"/>
              <a:t>gestión de riesgos, control interno, revelación de información, conflictos de interés y gobierno corporativo</a:t>
            </a:r>
            <a:r>
              <a:rPr lang="es-CO" sz="1400" dirty="0" smtClean="0"/>
              <a:t> respecto del conglomerado financiero.</a:t>
            </a: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400" b="1" dirty="0" smtClean="0"/>
              <a:t>Autorizar las inversiones de capital </a:t>
            </a:r>
            <a:r>
              <a:rPr lang="es-CO" sz="1400" dirty="0" smtClean="0"/>
              <a:t>del holding (directas o indirectas).</a:t>
            </a: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400" dirty="0" smtClean="0"/>
              <a:t>Requerir información y realizar visitas de inspección.</a:t>
            </a: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400" dirty="0">
              <a:ea typeface="Avenir Book" charset="0"/>
              <a:cs typeface="Avenir Book" charset="0"/>
            </a:endParaRP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400" dirty="0"/>
              <a:t>Requerir ajustes a la estructura del </a:t>
            </a:r>
            <a:r>
              <a:rPr lang="es-CO" sz="1400" dirty="0" smtClean="0"/>
              <a:t>conglomerado cuando </a:t>
            </a:r>
            <a:r>
              <a:rPr lang="es-CO" sz="1400" dirty="0"/>
              <a:t>ésta no </a:t>
            </a:r>
            <a:r>
              <a:rPr lang="es-CO" sz="1400" dirty="0" smtClean="0"/>
              <a:t>permita </a:t>
            </a:r>
            <a:r>
              <a:rPr lang="es-CO" sz="1400" dirty="0"/>
              <a:t>una adecuada revelación de información y </a:t>
            </a:r>
            <a:r>
              <a:rPr lang="es-CO" sz="1400" dirty="0" smtClean="0"/>
              <a:t>una supervisión </a:t>
            </a:r>
            <a:r>
              <a:rPr lang="es-CO" sz="1400" dirty="0"/>
              <a:t>consolidada</a:t>
            </a:r>
            <a:r>
              <a:rPr lang="es-CO" sz="1400" dirty="0" smtClean="0">
                <a:ea typeface="Avenir Book" charset="0"/>
                <a:cs typeface="Avenir Book" charset="0"/>
              </a:rPr>
              <a:t>.</a:t>
            </a: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endParaRPr lang="es-CO" sz="1400" dirty="0">
              <a:ea typeface="Avenir Book" charset="0"/>
              <a:cs typeface="Avenir Book" charset="0"/>
            </a:endParaRPr>
          </a:p>
          <a:p>
            <a:pPr marL="285750" lvl="2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400" dirty="0">
                <a:ea typeface="Avenir Book" charset="0"/>
                <a:cs typeface="Avenir Book" charset="0"/>
              </a:rPr>
              <a:t>Revocar licencia de funcionamiento a entidades vigiladas en Colombia con </a:t>
            </a:r>
            <a:r>
              <a:rPr lang="es-CO" sz="1400" i="1" dirty="0">
                <a:ea typeface="Avenir Book" charset="0"/>
                <a:cs typeface="Avenir Book" charset="0"/>
              </a:rPr>
              <a:t>holding</a:t>
            </a:r>
            <a:r>
              <a:rPr lang="es-CO" sz="1400" dirty="0">
                <a:ea typeface="Avenir Book" charset="0"/>
                <a:cs typeface="Avenir Book" charset="0"/>
              </a:rPr>
              <a:t> extranjera, cuando la SFC considere que la revelación de información no permite una adecuada supervisión. </a:t>
            </a:r>
            <a:r>
              <a:rPr lang="es-CO" sz="1400" dirty="0" smtClean="0">
                <a:ea typeface="Avenir Book" charset="0"/>
                <a:cs typeface="Avenir Book" charset="0"/>
              </a:rPr>
              <a:t>  </a:t>
            </a:r>
            <a:endParaRPr lang="es-CO" sz="1400" dirty="0">
              <a:ea typeface="Avenir Book" charset="0"/>
              <a:cs typeface="Avenir Book" charset="0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Facultades del Gobierno y la SFC dentro del proyecto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26</a:t>
            </a:fld>
            <a:endParaRPr lang="es-CO" dirty="0"/>
          </a:p>
        </p:txBody>
      </p:sp>
      <p:sp>
        <p:nvSpPr>
          <p:cNvPr id="10" name="CuadroTexto 11"/>
          <p:cNvSpPr txBox="1"/>
          <p:nvPr/>
        </p:nvSpPr>
        <p:spPr>
          <a:xfrm rot="16200000">
            <a:off x="-2556792" y="3604374"/>
            <a:ext cx="5760640" cy="369332"/>
          </a:xfrm>
          <a:prstGeom prst="rect">
            <a:avLst/>
          </a:prstGeom>
          <a:solidFill>
            <a:srgbClr val="338585"/>
          </a:solidFill>
          <a:ln>
            <a:solidFill>
              <a:srgbClr val="338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Facultades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944216" cy="57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576520" y="2996952"/>
            <a:ext cx="84960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1872208" cy="5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7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501063" y="6520259"/>
            <a:ext cx="571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27</a:t>
            </a:fld>
            <a:endParaRPr lang="es-CO" dirty="0"/>
          </a:p>
        </p:txBody>
      </p:sp>
      <p:sp>
        <p:nvSpPr>
          <p:cNvPr id="11" name="3 Rectángulo"/>
          <p:cNvSpPr/>
          <p:nvPr/>
        </p:nvSpPr>
        <p:spPr>
          <a:xfrm>
            <a:off x="3347864" y="18000"/>
            <a:ext cx="57961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Este proyecto de ley ofrece beneficios para las entidades y el sistema</a:t>
            </a:r>
            <a:endParaRPr lang="es-ES" sz="2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3640" y="5658890"/>
            <a:ext cx="7295577" cy="152624"/>
          </a:xfrm>
          <a:prstGeom prst="rect">
            <a:avLst/>
          </a:prstGeom>
          <a:solidFill>
            <a:srgbClr val="D47D26"/>
          </a:solidFill>
          <a:ln>
            <a:solidFill>
              <a:srgbClr val="D47D2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isósceles"/>
          <p:cNvSpPr/>
          <p:nvPr/>
        </p:nvSpPr>
        <p:spPr>
          <a:xfrm>
            <a:off x="4211960" y="5842255"/>
            <a:ext cx="720080" cy="576064"/>
          </a:xfrm>
          <a:prstGeom prst="triangle">
            <a:avLst/>
          </a:prstGeom>
          <a:solidFill>
            <a:srgbClr val="D47D26"/>
          </a:solidFill>
          <a:ln>
            <a:solidFill>
              <a:srgbClr val="D47D2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4"/>
          <p:cNvSpPr/>
          <p:nvPr/>
        </p:nvSpPr>
        <p:spPr>
          <a:xfrm>
            <a:off x="323528" y="2050390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Mejora la percepción de las calificadoras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internacionales.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0"/>
          <p:cNvSpPr txBox="1"/>
          <p:nvPr/>
        </p:nvSpPr>
        <p:spPr>
          <a:xfrm>
            <a:off x="323528" y="1340768"/>
            <a:ext cx="4032448" cy="369332"/>
          </a:xfrm>
          <a:prstGeom prst="rect">
            <a:avLst/>
          </a:prstGeom>
          <a:solidFill>
            <a:srgbClr val="338585"/>
          </a:solidFill>
          <a:ln>
            <a:solidFill>
              <a:srgbClr val="338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4"/>
          <p:cNvSpPr/>
          <p:nvPr/>
        </p:nvSpPr>
        <p:spPr>
          <a:xfrm>
            <a:off x="4788024" y="2050390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 la regulación prudencial y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consolidada.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0"/>
          <p:cNvSpPr txBox="1"/>
          <p:nvPr/>
        </p:nvSpPr>
        <p:spPr>
          <a:xfrm>
            <a:off x="4788024" y="1340768"/>
            <a:ext cx="4032448" cy="369332"/>
          </a:xfrm>
          <a:prstGeom prst="rect">
            <a:avLst/>
          </a:prstGeom>
          <a:solidFill>
            <a:srgbClr val="338585"/>
          </a:solidFill>
          <a:ln>
            <a:solidFill>
              <a:srgbClr val="33858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Financiero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4"/>
          <p:cNvSpPr/>
          <p:nvPr/>
        </p:nvSpPr>
        <p:spPr>
          <a:xfrm>
            <a:off x="323528" y="3018438"/>
            <a:ext cx="403244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Promueve la transparencia.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4"/>
          <p:cNvSpPr/>
          <p:nvPr/>
        </p:nvSpPr>
        <p:spPr>
          <a:xfrm>
            <a:off x="323528" y="3636313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Favorece el acceso a mercados internacionales.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4"/>
          <p:cNvSpPr/>
          <p:nvPr/>
        </p:nvSpPr>
        <p:spPr>
          <a:xfrm>
            <a:off x="323528" y="4509120"/>
            <a:ext cx="403244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adecuada de riesgos del CG atendiendo a su naturaleza, complejidad e importancia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sistémica.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4"/>
          <p:cNvSpPr/>
          <p:nvPr/>
        </p:nvSpPr>
        <p:spPr>
          <a:xfrm>
            <a:off x="4788024" y="2772217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 la convergencia a estándares internacionales de supervisión.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4"/>
          <p:cNvSpPr/>
          <p:nvPr/>
        </p:nvSpPr>
        <p:spPr>
          <a:xfrm>
            <a:off x="4788024" y="3492297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Robustecimiento de capacidades de supervisión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financiera.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4"/>
          <p:cNvSpPr/>
          <p:nvPr/>
        </p:nvSpPr>
        <p:spPr>
          <a:xfrm>
            <a:off x="4788024" y="4212377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Promueve la expansión ordenada del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sector.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4"/>
          <p:cNvSpPr/>
          <p:nvPr/>
        </p:nvSpPr>
        <p:spPr>
          <a:xfrm>
            <a:off x="4788024" y="4869160"/>
            <a:ext cx="40324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990000"/>
              </a:buClr>
              <a:buSzPct val="115000"/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Ofrece un marco jurídico que promueve la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3933056"/>
            <a:ext cx="871296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2800" dirty="0" smtClean="0"/>
              <a:t>Agenda</a:t>
            </a:r>
            <a:endParaRPr lang="es-CO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88" y="1403484"/>
            <a:ext cx="8501062" cy="41549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Contexto global</a:t>
            </a: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endParaRPr lang="es-CO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Fortaleciendo la capacidad de supervisión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Comentarios finales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1167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29</a:t>
            </a:fld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53198" cy="471338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La </a:t>
            </a:r>
            <a:r>
              <a:rPr lang="es-CO" b="1" dirty="0" smtClean="0"/>
              <a:t>mayor interconexión </a:t>
            </a:r>
            <a:r>
              <a:rPr lang="es-CO" dirty="0" smtClean="0"/>
              <a:t>entre economías emergentes y avanzadas ha incrementado el </a:t>
            </a:r>
            <a:r>
              <a:rPr lang="es-CO" b="1" dirty="0" smtClean="0"/>
              <a:t>riesgo de </a:t>
            </a:r>
            <a:r>
              <a:rPr lang="es-CO" b="1" i="1" dirty="0" err="1" smtClean="0"/>
              <a:t>spillovers</a:t>
            </a:r>
            <a:r>
              <a:rPr lang="es-CO" b="1" i="1" dirty="0" smtClean="0"/>
              <a:t> </a:t>
            </a:r>
            <a:r>
              <a:rPr lang="es-CO" dirty="0" smtClean="0"/>
              <a:t>entre ambas.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1162050" lvl="1" indent="-419100" algn="just">
              <a:buFont typeface="Wingdings" panose="05000000000000000000" pitchFamily="2" charset="2"/>
              <a:buChar char="ü"/>
            </a:pPr>
            <a:r>
              <a:rPr lang="es-CO" sz="2400" dirty="0" smtClean="0"/>
              <a:t>Las preocupaciones de los inversionistas pueden empeorar el clima de inversión en muchas economías emergentes.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Esta era de </a:t>
            </a:r>
            <a:r>
              <a:rPr lang="es-CO" b="1" dirty="0"/>
              <a:t>bajo-crecimiento</a:t>
            </a:r>
            <a:r>
              <a:rPr lang="es-CO" dirty="0"/>
              <a:t> </a:t>
            </a:r>
            <a:r>
              <a:rPr lang="es-CO" b="1" dirty="0"/>
              <a:t>bajas-tasas de interés</a:t>
            </a:r>
            <a:r>
              <a:rPr lang="es-CO" dirty="0"/>
              <a:t> constituye un reto a la estabilidad financiera global y una transformación tanto en el </a:t>
            </a:r>
            <a:r>
              <a:rPr lang="es-CO" b="1" dirty="0"/>
              <a:t>modelo de negocio </a:t>
            </a:r>
            <a:r>
              <a:rPr lang="es-CO" dirty="0"/>
              <a:t>como en el </a:t>
            </a:r>
            <a:r>
              <a:rPr lang="es-CO" b="1" dirty="0"/>
              <a:t>relacionamiento</a:t>
            </a:r>
            <a:r>
              <a:rPr lang="es-CO" dirty="0"/>
              <a:t> con el consumidor financiero.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</p:spPr>
        <p:txBody>
          <a:bodyPr>
            <a:normAutofit/>
          </a:bodyPr>
          <a:lstStyle/>
          <a:p>
            <a:r>
              <a:rPr lang="es-CO" dirty="0" smtClean="0"/>
              <a:t>Comentarios finales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2800" dirty="0" smtClean="0"/>
              <a:t>Agenda</a:t>
            </a:r>
            <a:endParaRPr lang="es-CO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88" y="1403484"/>
            <a:ext cx="8501062" cy="41549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Contexto global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Fortaleciendo la capacidad de supervisión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Comentarios finales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0476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30</a:t>
            </a:fld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282" y="1628800"/>
            <a:ext cx="8653198" cy="420933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El </a:t>
            </a:r>
            <a:r>
              <a:rPr lang="es-CO" b="1" dirty="0"/>
              <a:t>fortalecimiento </a:t>
            </a:r>
            <a:r>
              <a:rPr lang="es-CO" dirty="0"/>
              <a:t>del</a:t>
            </a:r>
            <a:r>
              <a:rPr lang="es-CO" b="1" dirty="0"/>
              <a:t> marco de supervisión y regulación prudencial</a:t>
            </a:r>
            <a:r>
              <a:rPr lang="es-CO" dirty="0"/>
              <a:t> debe garantizar una respuesta </a:t>
            </a:r>
            <a:r>
              <a:rPr lang="es-CO" dirty="0" smtClean="0"/>
              <a:t>oportuna </a:t>
            </a:r>
            <a:r>
              <a:rPr lang="es-CO" dirty="0"/>
              <a:t>a los retos del contexto global, </a:t>
            </a:r>
            <a:r>
              <a:rPr lang="es-CO" dirty="0" smtClean="0"/>
              <a:t>en particular frente a la </a:t>
            </a:r>
            <a:r>
              <a:rPr lang="es-CO" dirty="0"/>
              <a:t>potencial destorcida de los flujos a emergentes y su impacto sobre la estabilidad </a:t>
            </a:r>
            <a:r>
              <a:rPr lang="es-CO" dirty="0" smtClean="0"/>
              <a:t>financiera doméstica.</a:t>
            </a:r>
            <a:endParaRPr lang="es-CO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“</a:t>
            </a:r>
            <a:r>
              <a:rPr lang="es-CO" dirty="0" smtClean="0"/>
              <a:t>Reglas </a:t>
            </a:r>
            <a:r>
              <a:rPr lang="es-CO" dirty="0"/>
              <a:t>vs. Discreción</a:t>
            </a:r>
            <a:r>
              <a:rPr lang="es-CO" dirty="0" smtClean="0"/>
              <a:t>”: la </a:t>
            </a:r>
            <a:r>
              <a:rPr lang="es-CO" dirty="0"/>
              <a:t>adopción de estándares internacionales dejó de ser una </a:t>
            </a:r>
            <a:r>
              <a:rPr lang="es-CO" dirty="0" smtClean="0"/>
              <a:t>opción. La agenda de reforma regulatoria de la SFC propende por reducir la incertidumbre frente al contexto global y blindar al sistema ante un eventual choque externo</a:t>
            </a:r>
            <a:r>
              <a:rPr lang="es-CO" dirty="0" smtClean="0"/>
              <a:t>.</a:t>
            </a:r>
            <a:endParaRPr lang="es-ES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</p:spPr>
        <p:txBody>
          <a:bodyPr>
            <a:normAutofit/>
          </a:bodyPr>
          <a:lstStyle/>
          <a:p>
            <a:r>
              <a:rPr lang="es-CO" dirty="0" smtClean="0"/>
              <a:t>Comentarios finales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2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31</a:t>
            </a:fld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47861"/>
            <a:ext cx="8640960" cy="478539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La agenda regulatoria está en consonancia con los principios de supervisión efectiva del IMF-FSB-BIS</a:t>
            </a:r>
            <a:r>
              <a:rPr lang="es-CO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1100" dirty="0" smtClean="0"/>
          </a:p>
          <a:p>
            <a:pPr marL="1162050" lvl="1" indent="-419100"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Fortalecer los estándares de capital y liquidez.</a:t>
            </a:r>
          </a:p>
          <a:p>
            <a:pPr marL="1162050" lvl="1" indent="-419100"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Incorporar el EPR, el MIS y el SAR.</a:t>
            </a:r>
          </a:p>
          <a:p>
            <a:pPr marL="1162050" lvl="1" indent="-419100"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Adoptar una supervisión consolidada de conglomerados financieros.</a:t>
            </a:r>
          </a:p>
          <a:p>
            <a:pPr marL="1162050" lvl="1" indent="-419100" algn="just">
              <a:buFont typeface="Wingdings" panose="05000000000000000000" pitchFamily="2" charset="2"/>
              <a:buChar char="ü"/>
            </a:pPr>
            <a:r>
              <a:rPr lang="es-CO" sz="2200" dirty="0" smtClean="0"/>
              <a:t>Promover la adopción de estándares de presentación y revelación de información financiera.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7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Uno de los retos en la efectividad de la supervisión </a:t>
            </a:r>
            <a:r>
              <a:rPr lang="es-CO" dirty="0" err="1" smtClean="0"/>
              <a:t>macroprudencial</a:t>
            </a:r>
            <a:r>
              <a:rPr lang="es-CO" dirty="0" smtClean="0"/>
              <a:t> está en </a:t>
            </a:r>
            <a:r>
              <a:rPr lang="es-CO" dirty="0"/>
              <a:t>p</a:t>
            </a:r>
            <a:r>
              <a:rPr lang="es-CO" dirty="0" smtClean="0"/>
              <a:t>revenir la aparición de “</a:t>
            </a:r>
            <a:r>
              <a:rPr lang="es-CO" i="1" dirty="0" err="1" smtClean="0"/>
              <a:t>leakages</a:t>
            </a:r>
            <a:r>
              <a:rPr lang="es-CO" i="1" dirty="0" smtClean="0"/>
              <a:t>”</a:t>
            </a:r>
            <a:r>
              <a:rPr lang="es-CO" dirty="0" smtClean="0"/>
              <a:t> </a:t>
            </a:r>
            <a:r>
              <a:rPr lang="es-CO" i="1" dirty="0" smtClean="0"/>
              <a:t>transfronterizos</a:t>
            </a:r>
            <a:r>
              <a:rPr lang="es-CO" dirty="0" smtClean="0"/>
              <a:t>. Para evitarlo, los reguladores de la región debemos avanzar simultáneamente en el fortalecimiento de estándares regulatorios de capital y liquidez y la adopción de esquemas de supervisión consolidada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63888" y="0"/>
            <a:ext cx="5580112" cy="750714"/>
          </a:xfrm>
        </p:spPr>
        <p:txBody>
          <a:bodyPr>
            <a:normAutofit/>
          </a:bodyPr>
          <a:lstStyle/>
          <a:p>
            <a:r>
              <a:rPr lang="es-CO" dirty="0" smtClean="0"/>
              <a:t>Comentarios finales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96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-108520" y="-159384"/>
            <a:ext cx="9252519" cy="7029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 altLang="es-CO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9873" y="4674622"/>
            <a:ext cx="358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super@superfinanciera.gov.co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107504" y="2852936"/>
            <a:ext cx="8928992" cy="1656184"/>
          </a:xfrm>
          <a:prstGeom prst="roundRect">
            <a:avLst/>
          </a:prstGeom>
          <a:solidFill>
            <a:srgbClr val="35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08520" y="1491903"/>
            <a:ext cx="936104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Gracias</a:t>
            </a:r>
            <a:endParaRPr lang="es-E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graphicFrame>
        <p:nvGraphicFramePr>
          <p:cNvPr id="27" name="Objeto 26"/>
          <p:cNvGraphicFramePr>
            <a:graphicFrameLocks noChangeAspect="1"/>
          </p:cNvGraphicFramePr>
          <p:nvPr>
            <p:extLst/>
          </p:nvPr>
        </p:nvGraphicFramePr>
        <p:xfrm>
          <a:off x="269873" y="3710399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" name="CorelDRAW" r:id="rId4" imgW="465709" imgH="465480" progId="CorelDraw.Graphic.17">
                  <p:embed/>
                </p:oleObj>
              </mc:Choice>
              <mc:Fallback>
                <p:oleObj name="CorelDRAW" r:id="rId4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3" y="3710399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/>
          <p:cNvSpPr/>
          <p:nvPr/>
        </p:nvSpPr>
        <p:spPr>
          <a:xfrm>
            <a:off x="720080" y="30640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superintendencia.financiera</a:t>
            </a:r>
            <a:endParaRPr lang="es-CO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CO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CO" sz="12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CO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lang="es-CO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SFCsupervisor</a:t>
            </a:r>
            <a:endParaRPr lang="es-CO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51920" y="30794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+Superfinanciera</a:t>
            </a:r>
          </a:p>
          <a:p>
            <a:pPr algn="r"/>
            <a:endParaRPr lang="es-CO" sz="1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es-CO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s-CO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superfinancieracol</a:t>
            </a:r>
            <a:endParaRPr lang="es-CO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to 25"/>
          <p:cNvGraphicFramePr>
            <a:graphicFrameLocks noChangeAspect="1"/>
          </p:cNvGraphicFramePr>
          <p:nvPr>
            <p:extLst/>
          </p:nvPr>
        </p:nvGraphicFramePr>
        <p:xfrm>
          <a:off x="274731" y="3064024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name="CorelDRAW" r:id="rId6" imgW="465709" imgH="465480" progId="CorelDraw.Graphic.17">
                  <p:embed/>
                </p:oleObj>
              </mc:Choice>
              <mc:Fallback>
                <p:oleObj name="CorelDRAW" r:id="rId6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731" y="3064024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>
            <p:extLst/>
          </p:nvPr>
        </p:nvGraphicFramePr>
        <p:xfrm>
          <a:off x="8397180" y="3066919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" name="CorelDRAW" r:id="rId8" imgW="465709" imgH="465480" progId="CorelDraw.Graphic.17">
                  <p:embed/>
                </p:oleObj>
              </mc:Choice>
              <mc:Fallback>
                <p:oleObj name="CorelDRAW" r:id="rId8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97180" y="3066919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/>
          <p:cNvGraphicFramePr>
            <a:graphicFrameLocks noChangeAspect="1"/>
          </p:cNvGraphicFramePr>
          <p:nvPr>
            <p:extLst/>
          </p:nvPr>
        </p:nvGraphicFramePr>
        <p:xfrm>
          <a:off x="8390831" y="3699202"/>
          <a:ext cx="4651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" name="CorelDRAW" r:id="rId10" imgW="465709" imgH="465480" progId="CorelDraw.Graphic.17">
                  <p:embed/>
                </p:oleObj>
              </mc:Choice>
              <mc:Fallback>
                <p:oleObj name="CorelDRAW" r:id="rId10" imgW="465709" imgH="46548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90831" y="3699202"/>
                        <a:ext cx="46513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5796135" y="4674622"/>
            <a:ext cx="306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www.superfinanciera.gov.co</a:t>
            </a:r>
            <a:endParaRPr lang="es-CO" sz="16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2492896"/>
            <a:ext cx="871296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563938" y="0"/>
            <a:ext cx="5580062" cy="7508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O" sz="2800" dirty="0" smtClean="0"/>
              <a:t>Agenda</a:t>
            </a:r>
            <a:endParaRPr lang="es-CO" sz="28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7188" y="1403484"/>
            <a:ext cx="8501062" cy="41549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Contexto global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Fortaleciendo la capacidad de supervisión</a:t>
            </a: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endParaRPr lang="es-CO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chemeClr val="bg1">
                  <a:lumMod val="75000"/>
                </a:schemeClr>
              </a:buClr>
              <a:buSzPct val="100000"/>
              <a:buFontTx/>
              <a:buAutoNum type="arabicPeriod"/>
              <a:defRPr/>
            </a:pPr>
            <a:r>
              <a:rPr lang="es-CO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Comentarios finales</a:t>
            </a: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0" indent="-457200" algn="just">
              <a:buClr>
                <a:srgbClr val="990000"/>
              </a:buClr>
              <a:buSzPct val="100000"/>
              <a:buFontTx/>
              <a:buAutoNum type="arabicPeriod"/>
              <a:defRPr/>
            </a:pP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Clr>
                <a:srgbClr val="990000"/>
              </a:buClr>
              <a:buSzPct val="100000"/>
              <a:defRPr/>
            </a:pPr>
            <a:endParaRPr lang="es-CO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9219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" b="567"/>
          <a:stretch/>
        </p:blipFill>
        <p:spPr bwMode="auto">
          <a:xfrm>
            <a:off x="107504" y="3968185"/>
            <a:ext cx="4320480" cy="255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"/>
          <a:stretch/>
        </p:blipFill>
        <p:spPr bwMode="auto">
          <a:xfrm>
            <a:off x="4778599" y="3941576"/>
            <a:ext cx="4021612" cy="251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7101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Una nueva era de ralentización del crecimiento, deflación e incertidumbre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55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832351"/>
            <a:ext cx="4570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El 76% de los países crecen menos del  2,5%  </a:t>
            </a:r>
            <a:endParaRPr lang="es-ES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570537" y="3667415"/>
            <a:ext cx="45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Mayor incertidumbre política y volatilidad 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72000" y="852096"/>
            <a:ext cx="457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El número de países con deflación ha aumentado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0" y="6505599"/>
            <a:ext cx="863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smtClean="0"/>
              <a:t>FMI (2016) </a:t>
            </a:r>
            <a:r>
              <a:rPr lang="es-CO" sz="700" i="1" dirty="0" err="1" smtClean="0"/>
              <a:t>Financial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Stability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Challenges</a:t>
            </a:r>
            <a:r>
              <a:rPr lang="es-CO" sz="700" i="1" dirty="0" smtClean="0"/>
              <a:t> in a </a:t>
            </a:r>
            <a:r>
              <a:rPr lang="es-CO" sz="700" i="1" dirty="0" err="1" smtClean="0"/>
              <a:t>low-growth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low-rate</a:t>
            </a:r>
            <a:r>
              <a:rPr lang="es-CO" sz="700" i="1" dirty="0" smtClean="0"/>
              <a:t> era</a:t>
            </a:r>
            <a:r>
              <a:rPr lang="es-CO" sz="700" dirty="0" smtClean="0"/>
              <a:t>. *Incertidumbre política (Baker, Bloom y Davis): MA-6 del promedio de los índices de incertidumbre política de la Unión Europea, Japón y EE.UU. Sensibilidad de los mercados: MA-6 de la correlación (MA6) entre el índice de volatilidad VIX y  del FTSE con las medidas de incertidumbre política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0" y="3682799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En 2020 las tasas de referencia seguirían a la baja</a:t>
            </a:r>
            <a:endParaRPr lang="es-ES" sz="1400" b="1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799"/>
            <a:ext cx="4191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0899"/>
            <a:ext cx="4419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6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" y="3886919"/>
            <a:ext cx="38576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expansión de la hoja de balance refuerza el escenario de tasas a la baja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78008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Continúa la expansión de los activos de los bancos centrales*</a:t>
            </a:r>
            <a:endParaRPr lang="es-ES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572000" y="367198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La FED, el </a:t>
            </a:r>
            <a:r>
              <a:rPr lang="es-CO" sz="1400" b="1" dirty="0" err="1" smtClean="0"/>
              <a:t>BoJ</a:t>
            </a:r>
            <a:r>
              <a:rPr lang="es-CO" sz="1400" b="1" dirty="0" smtClean="0"/>
              <a:t> y el ECB concentran el 52% de los activos de los bancos centrales a nivel global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70" y="6613321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err="1" smtClean="0"/>
              <a:t>Bloomberg</a:t>
            </a:r>
            <a:r>
              <a:rPr lang="es-CO" sz="700" dirty="0" smtClean="0"/>
              <a:t> (2016). </a:t>
            </a:r>
            <a:r>
              <a:rPr lang="es-CO" sz="700" i="1" dirty="0" smtClean="0"/>
              <a:t>Big Central Bank </a:t>
            </a:r>
            <a:r>
              <a:rPr lang="es-CO" sz="700" i="1" dirty="0" err="1" smtClean="0"/>
              <a:t>Assets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Jump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Fastest</a:t>
            </a:r>
            <a:r>
              <a:rPr lang="es-CO" sz="700" i="1" dirty="0" smtClean="0"/>
              <a:t> in 5 </a:t>
            </a:r>
            <a:r>
              <a:rPr lang="es-CO" sz="700" i="1" dirty="0" err="1" smtClean="0"/>
              <a:t>Years</a:t>
            </a:r>
            <a:r>
              <a:rPr lang="es-CO" sz="700" i="1" dirty="0" smtClean="0"/>
              <a:t> to $21 </a:t>
            </a:r>
            <a:r>
              <a:rPr lang="es-CO" sz="700" i="1" dirty="0" err="1" smtClean="0"/>
              <a:t>Trillion</a:t>
            </a:r>
            <a:r>
              <a:rPr lang="es-CO" sz="700" dirty="0"/>
              <a:t>. </a:t>
            </a:r>
            <a:r>
              <a:rPr lang="es-CO" sz="700" dirty="0">
                <a:hlinkClick r:id="rId4"/>
              </a:rPr>
              <a:t>http://</a:t>
            </a:r>
            <a:r>
              <a:rPr lang="es-CO" sz="700" dirty="0" smtClean="0">
                <a:hlinkClick r:id="rId4"/>
              </a:rPr>
              <a:t>www.bloomberg.com/news/articles/2016-10-16/big-central-bank-assets-jump-fastest-in-5-years-to-21-trillion</a:t>
            </a:r>
            <a:r>
              <a:rPr lang="es-CO" sz="700" dirty="0" smtClean="0"/>
              <a:t> 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572000" y="78008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El balance de los 10 mayores bancos es similar al tamaño del mercado de capitales de EE.UU</a:t>
            </a:r>
            <a:endParaRPr lang="es-ES" sz="14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30096" y="1344712"/>
            <a:ext cx="4541904" cy="2290787"/>
            <a:chOff x="30238" y="1268760"/>
            <a:chExt cx="4541904" cy="229078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68760"/>
              <a:ext cx="4536646" cy="214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611560" y="2170306"/>
              <a:ext cx="648072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600" b="1" dirty="0" smtClean="0">
                  <a:solidFill>
                    <a:schemeClr val="tx1"/>
                  </a:solidFill>
                </a:rPr>
                <a:t>Crisis financiera +47% </a:t>
              </a:r>
              <a:r>
                <a:rPr lang="es-CO" sz="600" b="1" dirty="0" err="1" smtClean="0">
                  <a:solidFill>
                    <a:schemeClr val="tx1"/>
                  </a:solidFill>
                </a:rPr>
                <a:t>YoY</a:t>
              </a:r>
              <a:endParaRPr lang="es-E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691680" y="1772816"/>
              <a:ext cx="79208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600" b="1" dirty="0" smtClean="0">
                  <a:solidFill>
                    <a:schemeClr val="tx1"/>
                  </a:solidFill>
                </a:rPr>
                <a:t>Crisis deuda europea +21% </a:t>
              </a:r>
              <a:r>
                <a:rPr lang="es-CO" sz="600" b="1" dirty="0" err="1" smtClean="0">
                  <a:solidFill>
                    <a:schemeClr val="tx1"/>
                  </a:solidFill>
                </a:rPr>
                <a:t>YoY</a:t>
              </a:r>
              <a:endParaRPr lang="es-ES" sz="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851920" y="1412776"/>
              <a:ext cx="648072" cy="1788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600" b="1" dirty="0" smtClean="0">
                  <a:solidFill>
                    <a:schemeClr val="tx1"/>
                  </a:solidFill>
                </a:rPr>
                <a:t>Actualidad 10% </a:t>
              </a:r>
              <a:r>
                <a:rPr lang="es-CO" sz="600" b="1" dirty="0" err="1" smtClean="0">
                  <a:solidFill>
                    <a:schemeClr val="tx1"/>
                  </a:solidFill>
                </a:rPr>
                <a:t>YoY</a:t>
              </a:r>
              <a:endParaRPr lang="es-ES" sz="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329878" y="1484784"/>
              <a:ext cx="0" cy="171077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827584" y="1502198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>
              <a:off x="1259632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691680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>
              <a:off x="2058070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2483768" y="1502198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2890416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3288556" y="1502198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>
              <a:off x="3707904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"/>
            <p:cNvCxnSpPr/>
            <p:nvPr/>
          </p:nvCxnSpPr>
          <p:spPr>
            <a:xfrm>
              <a:off x="4127252" y="1484784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>
              <a:off x="4427984" y="1502198"/>
              <a:ext cx="0" cy="171077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"/>
            <p:cNvCxnSpPr/>
            <p:nvPr/>
          </p:nvCxnSpPr>
          <p:spPr>
            <a:xfrm flipH="1">
              <a:off x="323528" y="1484784"/>
              <a:ext cx="4176464" cy="1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 rot="16200000">
              <a:off x="-550550" y="2247839"/>
              <a:ext cx="140408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600" dirty="0" smtClean="0"/>
                <a:t>USD Billones</a:t>
              </a:r>
              <a:endParaRPr lang="es-ES" sz="600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0238" y="3390270"/>
              <a:ext cx="4299838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500" b="1" dirty="0" smtClean="0"/>
                <a:t>* </a:t>
              </a:r>
              <a:r>
                <a:rPr lang="es-CO" sz="500" b="1" dirty="0" err="1" smtClean="0"/>
                <a:t>Blomberg</a:t>
              </a:r>
              <a:r>
                <a:rPr lang="es-CO" sz="500" b="1" dirty="0" smtClean="0"/>
                <a:t>: China, EE.UU, Japón, Euro Zona, Brasil, Suiza, Arabia Saudita, UK, India y Rusia.</a:t>
              </a:r>
              <a:endParaRPr lang="es-ES" sz="500" dirty="0"/>
            </a:p>
          </p:txBody>
        </p:sp>
      </p:grpSp>
      <p:sp>
        <p:nvSpPr>
          <p:cNvPr id="42" name="41 CuadroTexto"/>
          <p:cNvSpPr txBox="1"/>
          <p:nvPr/>
        </p:nvSpPr>
        <p:spPr>
          <a:xfrm>
            <a:off x="4628274" y="6383025"/>
            <a:ext cx="42998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b="1" dirty="0" smtClean="0"/>
              <a:t>* Cifras en </a:t>
            </a:r>
            <a:r>
              <a:rPr lang="es-CO" sz="500" b="1" dirty="0" err="1" smtClean="0"/>
              <a:t>bilones</a:t>
            </a:r>
            <a:r>
              <a:rPr lang="es-CO" sz="500" b="1" dirty="0" smtClean="0"/>
              <a:t>. Resto del mundo: Incluye activos de 113 Bancos Centrales del mundo. Última información disponible. </a:t>
            </a:r>
            <a:endParaRPr lang="es-ES" sz="5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11" y="4183628"/>
            <a:ext cx="3012581" cy="207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2050 Grupo"/>
          <p:cNvGrpSpPr/>
          <p:nvPr/>
        </p:nvGrpSpPr>
        <p:grpSpPr>
          <a:xfrm>
            <a:off x="4819382" y="1384325"/>
            <a:ext cx="3731074" cy="1972667"/>
            <a:chOff x="426894" y="4149080"/>
            <a:chExt cx="3731074" cy="1972667"/>
          </a:xfrm>
        </p:grpSpPr>
        <p:grpSp>
          <p:nvGrpSpPr>
            <p:cNvPr id="2050" name="2049 Grupo"/>
            <p:cNvGrpSpPr/>
            <p:nvPr/>
          </p:nvGrpSpPr>
          <p:grpSpPr>
            <a:xfrm>
              <a:off x="426894" y="4149080"/>
              <a:ext cx="3731074" cy="1972667"/>
              <a:chOff x="426894" y="4149080"/>
              <a:chExt cx="3731074" cy="1972667"/>
            </a:xfrm>
          </p:grpSpPr>
          <p:pic>
            <p:nvPicPr>
              <p:cNvPr id="5128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25" y="4149080"/>
                <a:ext cx="3639419" cy="1882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46 Rectángulo"/>
              <p:cNvSpPr/>
              <p:nvPr/>
            </p:nvSpPr>
            <p:spPr>
              <a:xfrm>
                <a:off x="3001571" y="5005556"/>
                <a:ext cx="504000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500" b="1" dirty="0" smtClean="0">
                    <a:solidFill>
                      <a:schemeClr val="tx1"/>
                    </a:solidFill>
                  </a:rPr>
                  <a:t>USD 21,4 b.</a:t>
                </a:r>
                <a:endParaRPr lang="es-ES" sz="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47 Rectángulo"/>
              <p:cNvSpPr/>
              <p:nvPr/>
            </p:nvSpPr>
            <p:spPr>
              <a:xfrm>
                <a:off x="1892520" y="4568051"/>
                <a:ext cx="504000" cy="1440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500" b="1" dirty="0" smtClean="0">
                    <a:solidFill>
                      <a:schemeClr val="tx1"/>
                    </a:solidFill>
                  </a:rPr>
                  <a:t>USD 46,7 b</a:t>
                </a:r>
                <a:endParaRPr lang="es-ES" sz="5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808916" y="4315956"/>
                <a:ext cx="432000" cy="12455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49 Rectángulo"/>
              <p:cNvSpPr/>
              <p:nvPr/>
            </p:nvSpPr>
            <p:spPr>
              <a:xfrm>
                <a:off x="1331640" y="4445496"/>
                <a:ext cx="468000" cy="11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50 Rectángulo"/>
              <p:cNvSpPr/>
              <p:nvPr/>
            </p:nvSpPr>
            <p:spPr>
              <a:xfrm>
                <a:off x="1907846" y="4761272"/>
                <a:ext cx="468000" cy="79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51 Rectángulo"/>
              <p:cNvSpPr/>
              <p:nvPr/>
            </p:nvSpPr>
            <p:spPr>
              <a:xfrm>
                <a:off x="2449860" y="5157280"/>
                <a:ext cx="468000" cy="39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52 Rectángulo"/>
              <p:cNvSpPr/>
              <p:nvPr/>
            </p:nvSpPr>
            <p:spPr>
              <a:xfrm>
                <a:off x="3023880" y="5193240"/>
                <a:ext cx="468000" cy="3600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53 Rectángulo"/>
              <p:cNvSpPr/>
              <p:nvPr/>
            </p:nvSpPr>
            <p:spPr>
              <a:xfrm>
                <a:off x="3563888" y="5283939"/>
                <a:ext cx="468000" cy="28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9" name="2048 CuadroTexto"/>
              <p:cNvSpPr txBox="1"/>
              <p:nvPr/>
            </p:nvSpPr>
            <p:spPr>
              <a:xfrm>
                <a:off x="827584" y="5604480"/>
                <a:ext cx="43204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700" dirty="0" smtClean="0"/>
                  <a:t>PIB global</a:t>
                </a:r>
                <a:endParaRPr lang="es-ES" sz="700" dirty="0"/>
              </a:p>
            </p:txBody>
          </p:sp>
          <p:sp>
            <p:nvSpPr>
              <p:cNvPr id="58" name="57 CuadroTexto"/>
              <p:cNvSpPr txBox="1"/>
              <p:nvPr/>
            </p:nvSpPr>
            <p:spPr>
              <a:xfrm>
                <a:off x="1240964" y="5611023"/>
                <a:ext cx="632888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700" dirty="0" smtClean="0"/>
                  <a:t>Cap. Bolsas mundiales</a:t>
                </a:r>
                <a:endParaRPr lang="es-ES" sz="700" dirty="0"/>
              </a:p>
            </p:txBody>
          </p:sp>
          <p:sp>
            <p:nvSpPr>
              <p:cNvPr id="59" name="58 CuadroTexto"/>
              <p:cNvSpPr txBox="1"/>
              <p:nvPr/>
            </p:nvSpPr>
            <p:spPr>
              <a:xfrm>
                <a:off x="1835696" y="5605790"/>
                <a:ext cx="632888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700" dirty="0" smtClean="0"/>
                  <a:t>Índice de bonos globales</a:t>
                </a:r>
                <a:endParaRPr lang="es-ES" sz="700" dirty="0"/>
              </a:p>
            </p:txBody>
          </p:sp>
          <p:sp>
            <p:nvSpPr>
              <p:cNvPr id="60" name="59 CuadroTexto"/>
              <p:cNvSpPr txBox="1"/>
              <p:nvPr/>
            </p:nvSpPr>
            <p:spPr>
              <a:xfrm>
                <a:off x="2411760" y="5589240"/>
                <a:ext cx="632888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700" dirty="0" smtClean="0"/>
                  <a:t>Cap. Bursátil EE.UU</a:t>
                </a:r>
                <a:endParaRPr lang="es-ES" sz="700" dirty="0"/>
              </a:p>
            </p:txBody>
          </p:sp>
          <p:sp>
            <p:nvSpPr>
              <p:cNvPr id="62" name="61 CuadroTexto"/>
              <p:cNvSpPr txBox="1"/>
              <p:nvPr/>
            </p:nvSpPr>
            <p:spPr>
              <a:xfrm>
                <a:off x="3525080" y="5598527"/>
                <a:ext cx="63288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700" dirty="0" smtClean="0"/>
                  <a:t>Cap. Bursátil 10 mayores compañías</a:t>
                </a:r>
                <a:endParaRPr lang="es-ES" sz="700" dirty="0"/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 rot="16200000">
                <a:off x="-182816" y="4758790"/>
                <a:ext cx="140408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600" dirty="0" smtClean="0"/>
                  <a:t>USD Billones</a:t>
                </a:r>
                <a:endParaRPr lang="es-ES" sz="600" dirty="0"/>
              </a:p>
            </p:txBody>
          </p:sp>
        </p:grpSp>
        <p:sp>
          <p:nvSpPr>
            <p:cNvPr id="61" name="60 CuadroTexto"/>
            <p:cNvSpPr txBox="1"/>
            <p:nvPr/>
          </p:nvSpPr>
          <p:spPr>
            <a:xfrm>
              <a:off x="2915816" y="5589240"/>
              <a:ext cx="6328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700" dirty="0" smtClean="0"/>
                <a:t>Hojas de Balance 10 Bancos Centrales</a:t>
              </a:r>
              <a:endParaRPr lang="es-ES" sz="700" dirty="0"/>
            </a:p>
          </p:txBody>
        </p:sp>
      </p:grpSp>
      <p:sp>
        <p:nvSpPr>
          <p:cNvPr id="68" name="67 CuadroTexto"/>
          <p:cNvSpPr txBox="1"/>
          <p:nvPr/>
        </p:nvSpPr>
        <p:spPr>
          <a:xfrm>
            <a:off x="-2853" y="367422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En octubre el balance de la FED, el </a:t>
            </a:r>
            <a:r>
              <a:rPr lang="es-CO" sz="1400" b="1" dirty="0" err="1" smtClean="0"/>
              <a:t>BoJ</a:t>
            </a:r>
            <a:r>
              <a:rPr lang="es-CO" sz="1400" b="1" dirty="0" smtClean="0"/>
              <a:t> y el ECB se expandió 21% 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496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02" y="1052736"/>
            <a:ext cx="4169668" cy="257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7" y="3933056"/>
            <a:ext cx="4266877" cy="25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3059"/>
            <a:ext cx="3986208" cy="23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Los ajustes en las expectativas de tasas de interés impactan el mercado de bonos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58163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83235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Las tasas de política están en terreno negativo</a:t>
            </a:r>
            <a:endParaRPr lang="es-ES" sz="14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572000" y="816967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Las tasas de los bonos a 10Y caen sistemáticamente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572000" y="3661267"/>
            <a:ext cx="457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…Caída de tasas de interés de los bonos globales*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70" y="6525344"/>
            <a:ext cx="859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err="1" smtClean="0"/>
              <a:t>Bloomberg</a:t>
            </a:r>
            <a:r>
              <a:rPr lang="es-CO" sz="700" dirty="0" smtClean="0"/>
              <a:t> y</a:t>
            </a:r>
            <a:r>
              <a:rPr lang="es-CO" sz="700" b="1" dirty="0" smtClean="0"/>
              <a:t> </a:t>
            </a:r>
            <a:r>
              <a:rPr lang="es-CO" sz="700" dirty="0" smtClean="0"/>
              <a:t>FMI (2016</a:t>
            </a:r>
            <a:r>
              <a:rPr lang="es-CO" sz="700" i="1" dirty="0" smtClean="0"/>
              <a:t>) </a:t>
            </a:r>
            <a:r>
              <a:rPr lang="es-CO" sz="700" i="1" dirty="0" err="1" smtClean="0"/>
              <a:t>Financial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Stability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Challenges</a:t>
            </a:r>
            <a:r>
              <a:rPr lang="es-CO" sz="700" i="1" dirty="0" smtClean="0"/>
              <a:t> in a </a:t>
            </a:r>
            <a:r>
              <a:rPr lang="es-CO" sz="700" i="1" dirty="0" err="1" smtClean="0"/>
              <a:t>low-growth</a:t>
            </a:r>
            <a:r>
              <a:rPr lang="es-CO" sz="700" i="1" dirty="0" smtClean="0"/>
              <a:t> </a:t>
            </a:r>
            <a:r>
              <a:rPr lang="es-CO" sz="700" i="1" dirty="0" err="1" smtClean="0"/>
              <a:t>low-rate</a:t>
            </a:r>
            <a:r>
              <a:rPr lang="es-CO" sz="700" i="1" dirty="0" smtClean="0"/>
              <a:t> era</a:t>
            </a:r>
            <a:r>
              <a:rPr lang="es-CO" sz="700" dirty="0" smtClean="0"/>
              <a:t>. *Primer componente principal de los títulos de deuda ligados a inflación de 16 países avanzados y en desarrollo. </a:t>
            </a:r>
            <a:endParaRPr lang="es-CO" sz="700" dirty="0" smtClean="0"/>
          </a:p>
          <a:p>
            <a:r>
              <a:rPr lang="es-CO" sz="700" dirty="0" smtClean="0"/>
              <a:t>El </a:t>
            </a:r>
            <a:r>
              <a:rPr lang="es-CO" sz="700" dirty="0" smtClean="0"/>
              <a:t>primer componente es transformado para tener la misma media y varianza que la muestra.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0" y="3660408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Aplanamiento de la curva de rendimientos</a:t>
            </a:r>
            <a:endParaRPr lang="es-ES" sz="1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5" y="1164873"/>
            <a:ext cx="4050059" cy="24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8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"/>
          <a:stretch/>
        </p:blipFill>
        <p:spPr bwMode="auto">
          <a:xfrm>
            <a:off x="4860032" y="4076666"/>
            <a:ext cx="3909429" cy="23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9" y="3986837"/>
            <a:ext cx="4115327" cy="25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/>
        </p:blipFill>
        <p:spPr bwMode="auto">
          <a:xfrm>
            <a:off x="4772831" y="1017924"/>
            <a:ext cx="415037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5" y="988846"/>
            <a:ext cx="4115328" cy="26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Mientras tanto en América Latina…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60932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0" y="3660408"/>
            <a:ext cx="907256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4572000" y="3697287"/>
            <a:ext cx="4572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Caída de la percepción de riesgo soberano</a:t>
            </a:r>
            <a:endParaRPr lang="es-ES" sz="14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4770" y="6541313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err="1" smtClean="0"/>
              <a:t>Bloomberg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0" y="3660408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Fuerte caída de las tasas en bonos a 10Y</a:t>
            </a:r>
            <a:endParaRPr lang="es-ES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572000" y="76470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… Ante </a:t>
            </a:r>
            <a:r>
              <a:rPr lang="es-CO" sz="1400" b="1" dirty="0" smtClean="0"/>
              <a:t>la política monetaria contractiva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" y="76470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Las presiones inflacionarias comienzan a ceder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3793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BA59A33-2EC7-4BBB-8673-CEFB896C0BD7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203848" y="36000"/>
            <a:ext cx="594015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Mientras tanto en </a:t>
            </a: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América </a:t>
            </a:r>
            <a:r>
              <a:rPr lang="es-CO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Latina…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572000" y="764704"/>
            <a:ext cx="0" cy="58332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4770" y="6597932"/>
            <a:ext cx="85996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 smtClean="0"/>
              <a:t>Fuente: </a:t>
            </a:r>
            <a:r>
              <a:rPr lang="es-CO" sz="700" dirty="0" smtClean="0"/>
              <a:t>IIF y </a:t>
            </a:r>
            <a:r>
              <a:rPr lang="es-CO" sz="700" dirty="0" err="1" smtClean="0"/>
              <a:t>Bloomberg</a:t>
            </a:r>
            <a:r>
              <a:rPr lang="es-CO" sz="700" dirty="0" smtClean="0"/>
              <a:t>.</a:t>
            </a:r>
            <a:endParaRPr lang="es-ES" sz="7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572000" y="148478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Y una modesta recuperación de los retornos del mercado accionario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" y="148478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El aumento en el diferencial se ha traducido en mayores flujos de portafolio hacia emergentes</a:t>
            </a:r>
            <a:endParaRPr lang="es-E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1" y="2348880"/>
            <a:ext cx="4100415" cy="26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7822"/>
            <a:ext cx="4165740" cy="25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Tema de Office">
  <a:themeElements>
    <a:clrScheme name="Plantil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66"/>
      </a:accent1>
      <a:accent2>
        <a:srgbClr val="990000"/>
      </a:accent2>
      <a:accent3>
        <a:srgbClr val="CC6600"/>
      </a:accent3>
      <a:accent4>
        <a:srgbClr val="663300"/>
      </a:accent4>
      <a:accent5>
        <a:srgbClr val="66A3A3"/>
      </a:accent5>
      <a:accent6>
        <a:srgbClr val="74744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43946</TotalTime>
  <Words>2564</Words>
  <Application>Microsoft Office PowerPoint</Application>
  <PresentationFormat>Presentación en pantalla (4:3)</PresentationFormat>
  <Paragraphs>405</Paragraphs>
  <Slides>32</Slides>
  <Notes>28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Avenir Book</vt:lpstr>
      <vt:lpstr>Calibri</vt:lpstr>
      <vt:lpstr>Wingdings</vt:lpstr>
      <vt:lpstr>9_Tema de Office</vt:lpstr>
      <vt:lpstr>10_Tema de Office</vt:lpstr>
      <vt:lpstr>CorelDRAW</vt:lpstr>
      <vt:lpstr>Presentación de PowerPoint</vt:lpstr>
      <vt:lpstr>Presentación de PowerPoint</vt:lpstr>
      <vt:lpstr>Agenda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Comentarios finales</vt:lpstr>
      <vt:lpstr>Comentarios finales</vt:lpstr>
      <vt:lpstr>Comentarios finales</vt:lpstr>
      <vt:lpstr>Presentación de PowerPoint</vt:lpstr>
    </vt:vector>
  </TitlesOfParts>
  <Company>superfinanciera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dapineda</dc:creator>
  <cp:lastModifiedBy>Diana Andrea Pineda Gonzalez</cp:lastModifiedBy>
  <cp:revision>1216</cp:revision>
  <cp:lastPrinted>2016-10-04T13:14:19Z</cp:lastPrinted>
  <dcterms:created xsi:type="dcterms:W3CDTF">2012-01-06T14:14:15Z</dcterms:created>
  <dcterms:modified xsi:type="dcterms:W3CDTF">2016-11-16T18:19:52Z</dcterms:modified>
</cp:coreProperties>
</file>