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61" r:id="rId5"/>
    <p:sldId id="262" r:id="rId6"/>
    <p:sldId id="263" r:id="rId7"/>
    <p:sldId id="264" r:id="rId8"/>
    <p:sldId id="265" r:id="rId9"/>
    <p:sldId id="266"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image" Target="../media/image3.jpeg"/><Relationship Id="rId4" Type="http://schemas.openxmlformats.org/officeDocument/2006/relationships/image" Target="../media/image6.jpeg"/></Relationships>
</file>

<file path=ppt/diagrams/_rels/drawing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image" Target="../media/image3.jpeg"/><Relationship Id="rId4"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7810E4-361C-4372-8C8A-772E318FF06E}"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n-US"/>
        </a:p>
      </dgm:t>
    </dgm:pt>
    <dgm:pt modelId="{B0D48448-9E83-4A26-AD6E-CA3E9EC1AE5E}">
      <dgm:prSet phldrT="[Texto]"/>
      <dgm:spPr/>
      <dgm:t>
        <a:bodyPr/>
        <a:lstStyle/>
        <a:p>
          <a:r>
            <a:rPr lang="es-PA" dirty="0" smtClean="0"/>
            <a:t>EVALUACIÓN DEL 2012.</a:t>
          </a:r>
          <a:endParaRPr lang="en-US" dirty="0"/>
        </a:p>
      </dgm:t>
    </dgm:pt>
    <dgm:pt modelId="{17006B35-D685-4D52-A7D6-85808CAA2917}" type="parTrans" cxnId="{37676D99-A79A-49B2-9CE9-7FA5F8E41613}">
      <dgm:prSet/>
      <dgm:spPr/>
      <dgm:t>
        <a:bodyPr/>
        <a:lstStyle/>
        <a:p>
          <a:endParaRPr lang="en-US"/>
        </a:p>
      </dgm:t>
    </dgm:pt>
    <dgm:pt modelId="{AF894B59-91E7-4743-895D-DA3EA70D8B68}" type="sibTrans" cxnId="{37676D99-A79A-49B2-9CE9-7FA5F8E41613}">
      <dgm:prSet/>
      <dgm:spPr/>
      <dgm:t>
        <a:bodyPr/>
        <a:lstStyle/>
        <a:p>
          <a:endParaRPr lang="en-US"/>
        </a:p>
      </dgm:t>
    </dgm:pt>
    <dgm:pt modelId="{FB00A0C1-7742-47D6-9899-37444ACE09A6}">
      <dgm:prSet phldrT="[Texto]"/>
      <dgm:spPr/>
      <dgm:t>
        <a:bodyPr/>
        <a:lstStyle/>
        <a:p>
          <a:r>
            <a:rPr lang="es-PA" dirty="0" smtClean="0"/>
            <a:t>Esta evaluación del régimen de Prevención de LD/FT fue realizada por el Fondo Monetario Internacional  en 2012.</a:t>
          </a:r>
          <a:endParaRPr lang="en-US" dirty="0"/>
        </a:p>
      </dgm:t>
    </dgm:pt>
    <dgm:pt modelId="{6CF888BB-F4D1-45F5-BDF4-37A5CD8798A8}" type="parTrans" cxnId="{22E0D727-3C5B-4B3E-9D26-A610CE3CF482}">
      <dgm:prSet/>
      <dgm:spPr/>
      <dgm:t>
        <a:bodyPr/>
        <a:lstStyle/>
        <a:p>
          <a:endParaRPr lang="en-US"/>
        </a:p>
      </dgm:t>
    </dgm:pt>
    <dgm:pt modelId="{E00F6FFA-5784-45AB-9045-344C949F6434}" type="sibTrans" cxnId="{22E0D727-3C5B-4B3E-9D26-A610CE3CF482}">
      <dgm:prSet/>
      <dgm:spPr/>
      <dgm:t>
        <a:bodyPr/>
        <a:lstStyle/>
        <a:p>
          <a:endParaRPr lang="en-US"/>
        </a:p>
      </dgm:t>
    </dgm:pt>
    <dgm:pt modelId="{8590D7E0-A330-464B-AA36-A0E1EBA8BA81}">
      <dgm:prSet phldrT="[Texto]"/>
      <dgm:spPr/>
      <dgm:t>
        <a:bodyPr/>
        <a:lstStyle/>
        <a:p>
          <a:r>
            <a:rPr lang="es-PA" dirty="0" smtClean="0"/>
            <a:t>PANAMÁ ES INCLUIDA EN LISTA GRIS DE GAFI EN JUNIO 2014.</a:t>
          </a:r>
          <a:endParaRPr lang="en-US" dirty="0"/>
        </a:p>
      </dgm:t>
    </dgm:pt>
    <dgm:pt modelId="{DE4A9DE6-95C6-479C-964D-B2720BE1CDDA}" type="parTrans" cxnId="{606D1617-FF43-47DC-A0C6-F9A7403AE14F}">
      <dgm:prSet/>
      <dgm:spPr/>
      <dgm:t>
        <a:bodyPr/>
        <a:lstStyle/>
        <a:p>
          <a:endParaRPr lang="en-US"/>
        </a:p>
      </dgm:t>
    </dgm:pt>
    <dgm:pt modelId="{0A90029C-2499-4E93-886F-AAD056EF03B4}" type="sibTrans" cxnId="{606D1617-FF43-47DC-A0C6-F9A7403AE14F}">
      <dgm:prSet/>
      <dgm:spPr/>
      <dgm:t>
        <a:bodyPr/>
        <a:lstStyle/>
        <a:p>
          <a:endParaRPr lang="en-US"/>
        </a:p>
      </dgm:t>
    </dgm:pt>
    <dgm:pt modelId="{109AD79A-C3A9-4978-B078-324F03099924}">
      <dgm:prSet phldrT="[Texto]"/>
      <dgm:spPr/>
      <dgm:t>
        <a:bodyPr/>
        <a:lstStyle/>
        <a:p>
          <a:r>
            <a:rPr lang="es-PA" dirty="0" smtClean="0"/>
            <a:t>PLENARIA DE GAFI DE OCTUBRE 2015.</a:t>
          </a:r>
          <a:endParaRPr lang="en-US" dirty="0"/>
        </a:p>
      </dgm:t>
    </dgm:pt>
    <dgm:pt modelId="{F78E6929-CD22-4D3F-B1A8-2AE439A9C850}" type="parTrans" cxnId="{34B019BF-5367-4EF1-BA7B-E2166DB34E0E}">
      <dgm:prSet/>
      <dgm:spPr/>
      <dgm:t>
        <a:bodyPr/>
        <a:lstStyle/>
        <a:p>
          <a:endParaRPr lang="en-US"/>
        </a:p>
      </dgm:t>
    </dgm:pt>
    <dgm:pt modelId="{801ABDB8-07EC-4F10-8C43-48B0B4A87909}" type="sibTrans" cxnId="{34B019BF-5367-4EF1-BA7B-E2166DB34E0E}">
      <dgm:prSet/>
      <dgm:spPr/>
      <dgm:t>
        <a:bodyPr/>
        <a:lstStyle/>
        <a:p>
          <a:endParaRPr lang="en-US"/>
        </a:p>
      </dgm:t>
    </dgm:pt>
    <dgm:pt modelId="{77FD5BFA-5E1C-4600-B04D-5417B4A5F886}">
      <dgm:prSet phldrT="[Texto]"/>
      <dgm:spPr/>
      <dgm:t>
        <a:bodyPr/>
        <a:lstStyle/>
        <a:p>
          <a:r>
            <a:rPr lang="es-PA" dirty="0" smtClean="0"/>
            <a:t>GAFI determinó que Panamá había cumplido con las seis áreas de su plan de acción, y aprobaba la visita "in-sitio" al país.</a:t>
          </a:r>
          <a:endParaRPr lang="en-US" dirty="0"/>
        </a:p>
      </dgm:t>
    </dgm:pt>
    <dgm:pt modelId="{8BAB7D79-9BB6-4096-A1BD-7DE75825B79A}" type="parTrans" cxnId="{0676F5C2-6FC9-4413-8000-13B4A14B9A19}">
      <dgm:prSet/>
      <dgm:spPr/>
      <dgm:t>
        <a:bodyPr/>
        <a:lstStyle/>
        <a:p>
          <a:endParaRPr lang="en-US"/>
        </a:p>
      </dgm:t>
    </dgm:pt>
    <dgm:pt modelId="{E1512093-6BD3-4E5B-ADAD-7BEAE20DE27E}" type="sibTrans" cxnId="{0676F5C2-6FC9-4413-8000-13B4A14B9A19}">
      <dgm:prSet/>
      <dgm:spPr/>
      <dgm:t>
        <a:bodyPr/>
        <a:lstStyle/>
        <a:p>
          <a:endParaRPr lang="en-US"/>
        </a:p>
      </dgm:t>
    </dgm:pt>
    <dgm:pt modelId="{E740382F-126D-48C2-B93C-9BF57931B15F}">
      <dgm:prSet phldrT="[Texto]"/>
      <dgm:spPr/>
      <dgm:t>
        <a:bodyPr/>
        <a:lstStyle/>
        <a:p>
          <a:r>
            <a:rPr lang="es-PA" dirty="0" smtClean="0"/>
            <a:t>PANAMÁ SALE DE LA LISTA GRIS EL 18 DE FEBRERO DE 2016.</a:t>
          </a:r>
        </a:p>
      </dgm:t>
    </dgm:pt>
    <dgm:pt modelId="{5D2FECDE-BE02-4BE5-8B9E-C3F95F6E8237}" type="parTrans" cxnId="{5020812A-B28C-486B-B6EA-65F9DB886FF0}">
      <dgm:prSet/>
      <dgm:spPr/>
      <dgm:t>
        <a:bodyPr/>
        <a:lstStyle/>
        <a:p>
          <a:endParaRPr lang="en-US"/>
        </a:p>
      </dgm:t>
    </dgm:pt>
    <dgm:pt modelId="{E9A4CF4D-AE40-4172-A56E-31B082E5E194}" type="sibTrans" cxnId="{5020812A-B28C-486B-B6EA-65F9DB886FF0}">
      <dgm:prSet/>
      <dgm:spPr/>
      <dgm:t>
        <a:bodyPr/>
        <a:lstStyle/>
        <a:p>
          <a:endParaRPr lang="en-US"/>
        </a:p>
      </dgm:t>
    </dgm:pt>
    <dgm:pt modelId="{893DEAFA-ABC4-4F22-ABCF-D8AA02E8F493}">
      <dgm:prSet phldrT="[Texto]"/>
      <dgm:spPr/>
      <dgm:t>
        <a:bodyPr/>
        <a:lstStyle/>
        <a:p>
          <a:endParaRPr lang="en-US" dirty="0"/>
        </a:p>
      </dgm:t>
    </dgm:pt>
    <dgm:pt modelId="{AA199C4C-96D2-449A-84C2-4F02127E4A99}" type="parTrans" cxnId="{5971697A-826F-4629-822E-A50AF93230AD}">
      <dgm:prSet/>
      <dgm:spPr/>
      <dgm:t>
        <a:bodyPr/>
        <a:lstStyle/>
        <a:p>
          <a:endParaRPr lang="en-US"/>
        </a:p>
      </dgm:t>
    </dgm:pt>
    <dgm:pt modelId="{1DA954BC-E936-4A37-BC30-B438915C58EF}" type="sibTrans" cxnId="{5971697A-826F-4629-822E-A50AF93230AD}">
      <dgm:prSet/>
      <dgm:spPr/>
      <dgm:t>
        <a:bodyPr/>
        <a:lstStyle/>
        <a:p>
          <a:endParaRPr lang="en-US"/>
        </a:p>
      </dgm:t>
    </dgm:pt>
    <dgm:pt modelId="{7EFE0605-D558-495C-9A97-DB23E9E54E3D}">
      <dgm:prSet phldrT="[Texto]"/>
      <dgm:spPr/>
      <dgm:t>
        <a:bodyPr/>
        <a:lstStyle/>
        <a:p>
          <a:endParaRPr lang="en-US" dirty="0"/>
        </a:p>
      </dgm:t>
    </dgm:pt>
    <dgm:pt modelId="{5A86CCC1-E3C7-4369-85A7-E0B16655D233}" type="parTrans" cxnId="{495AFD27-3538-4634-82C4-AD26D992AD0B}">
      <dgm:prSet/>
      <dgm:spPr/>
      <dgm:t>
        <a:bodyPr/>
        <a:lstStyle/>
        <a:p>
          <a:endParaRPr lang="en-US"/>
        </a:p>
      </dgm:t>
    </dgm:pt>
    <dgm:pt modelId="{F0CF398B-63B0-4D8B-BCE7-3B1FAFEDB6B0}" type="sibTrans" cxnId="{495AFD27-3538-4634-82C4-AD26D992AD0B}">
      <dgm:prSet/>
      <dgm:spPr/>
      <dgm:t>
        <a:bodyPr/>
        <a:lstStyle/>
        <a:p>
          <a:endParaRPr lang="en-US"/>
        </a:p>
      </dgm:t>
    </dgm:pt>
    <dgm:pt modelId="{4DB9E893-FFFB-41ED-9A76-83C9B26D1856}">
      <dgm:prSet phldrT="[Texto]"/>
      <dgm:spPr/>
      <dgm:t>
        <a:bodyPr/>
        <a:lstStyle/>
        <a:p>
          <a:endParaRPr lang="en-US" dirty="0"/>
        </a:p>
      </dgm:t>
    </dgm:pt>
    <dgm:pt modelId="{C02CBCD5-9AA5-4EE4-B65B-8B067DD0BBE9}" type="parTrans" cxnId="{E3D03C46-BAF6-4777-A259-7FBAA8E02A0B}">
      <dgm:prSet/>
      <dgm:spPr/>
      <dgm:t>
        <a:bodyPr/>
        <a:lstStyle/>
        <a:p>
          <a:endParaRPr lang="en-US"/>
        </a:p>
      </dgm:t>
    </dgm:pt>
    <dgm:pt modelId="{AB3BC8A4-718C-4B39-891A-31DF4AB30327}" type="sibTrans" cxnId="{E3D03C46-BAF6-4777-A259-7FBAA8E02A0B}">
      <dgm:prSet/>
      <dgm:spPr/>
      <dgm:t>
        <a:bodyPr/>
        <a:lstStyle/>
        <a:p>
          <a:endParaRPr lang="en-US"/>
        </a:p>
      </dgm:t>
    </dgm:pt>
    <dgm:pt modelId="{176B66AD-0EA8-4006-A2FE-A6A09178A327}">
      <dgm:prSet phldrT="[Texto]"/>
      <dgm:spPr/>
      <dgm:t>
        <a:bodyPr/>
        <a:lstStyle/>
        <a:p>
          <a:endParaRPr lang="en-US" dirty="0"/>
        </a:p>
      </dgm:t>
    </dgm:pt>
    <dgm:pt modelId="{1B5BCFF9-5F57-4218-B562-18C0F2E430A6}" type="parTrans" cxnId="{A7CF5569-7613-4651-A9B6-FF65525885D4}">
      <dgm:prSet/>
      <dgm:spPr/>
      <dgm:t>
        <a:bodyPr/>
        <a:lstStyle/>
        <a:p>
          <a:endParaRPr lang="en-US"/>
        </a:p>
      </dgm:t>
    </dgm:pt>
    <dgm:pt modelId="{5F030972-47CB-4125-B8C6-71B2437A0B61}" type="sibTrans" cxnId="{A7CF5569-7613-4651-A9B6-FF65525885D4}">
      <dgm:prSet/>
      <dgm:spPr/>
      <dgm:t>
        <a:bodyPr/>
        <a:lstStyle/>
        <a:p>
          <a:endParaRPr lang="en-US"/>
        </a:p>
      </dgm:t>
    </dgm:pt>
    <dgm:pt modelId="{09FA2264-35A4-41D6-9061-99424866F3E0}">
      <dgm:prSet phldrT="[Texto]"/>
      <dgm:spPr/>
      <dgm:t>
        <a:bodyPr/>
        <a:lstStyle/>
        <a:p>
          <a:pPr algn="just"/>
          <a:r>
            <a:rPr lang="es-PA" dirty="0" smtClean="0"/>
            <a:t>El Grupo de Acción Financiera (GAFI) excluyó a Panamá de la lista gris. Se reconoció el rápido cumplimento de Panamá ante un plan de acción muy comprensivo, reconocieron el alto nivel de compromiso político del Gobierno de Panamá,  reconocieron  el alto nivel de compromiso de sector  privado. Este es un importante logro de todo el país, sector Público: los tres órganos del Estado, y Sector Privado. </a:t>
          </a:r>
        </a:p>
      </dgm:t>
    </dgm:pt>
    <dgm:pt modelId="{08D1CCE9-5691-4DFD-ADAD-295449BB5A36}" type="parTrans" cxnId="{3942170C-4A79-4DC3-8FA8-772F236E73A4}">
      <dgm:prSet/>
      <dgm:spPr/>
      <dgm:t>
        <a:bodyPr/>
        <a:lstStyle/>
        <a:p>
          <a:endParaRPr lang="en-US"/>
        </a:p>
      </dgm:t>
    </dgm:pt>
    <dgm:pt modelId="{036C41BB-EE31-4BA9-9F54-62E4BC981F3A}" type="sibTrans" cxnId="{3942170C-4A79-4DC3-8FA8-772F236E73A4}">
      <dgm:prSet/>
      <dgm:spPr/>
      <dgm:t>
        <a:bodyPr/>
        <a:lstStyle/>
        <a:p>
          <a:endParaRPr lang="en-US"/>
        </a:p>
      </dgm:t>
    </dgm:pt>
    <dgm:pt modelId="{211F7065-426C-48EB-A3D3-3D8C81EA564F}">
      <dgm:prSet phldrT="[Texto]"/>
      <dgm:spPr/>
      <dgm:t>
        <a:bodyPr/>
        <a:lstStyle/>
        <a:p>
          <a:pPr algn="l"/>
          <a:endParaRPr lang="es-PA" dirty="0" smtClean="0"/>
        </a:p>
      </dgm:t>
    </dgm:pt>
    <dgm:pt modelId="{84BB8E5E-AD7C-47A6-8E9F-16C9EB688D67}" type="parTrans" cxnId="{8FDEB0EA-734A-442C-A4BD-AC685A3B05AB}">
      <dgm:prSet/>
      <dgm:spPr/>
      <dgm:t>
        <a:bodyPr/>
        <a:lstStyle/>
        <a:p>
          <a:endParaRPr lang="en-US"/>
        </a:p>
      </dgm:t>
    </dgm:pt>
    <dgm:pt modelId="{5C278342-6C8E-4835-95A5-6B102171C498}" type="sibTrans" cxnId="{8FDEB0EA-734A-442C-A4BD-AC685A3B05AB}">
      <dgm:prSet/>
      <dgm:spPr/>
      <dgm:t>
        <a:bodyPr/>
        <a:lstStyle/>
        <a:p>
          <a:endParaRPr lang="en-US"/>
        </a:p>
      </dgm:t>
    </dgm:pt>
    <dgm:pt modelId="{F8CD1BE5-24EF-4FB4-B83E-70178739A76A}">
      <dgm:prSet phldrT="[Texto]"/>
      <dgm:spPr/>
      <dgm:t>
        <a:bodyPr/>
        <a:lstStyle/>
        <a:p>
          <a:pPr algn="l"/>
          <a:endParaRPr lang="es-PA" dirty="0" smtClean="0"/>
        </a:p>
      </dgm:t>
    </dgm:pt>
    <dgm:pt modelId="{19390F38-1D0C-470C-BAD3-E18D40D14168}" type="parTrans" cxnId="{933EA23E-92F1-4019-B275-B8D625455411}">
      <dgm:prSet/>
      <dgm:spPr/>
      <dgm:t>
        <a:bodyPr/>
        <a:lstStyle/>
        <a:p>
          <a:endParaRPr lang="en-US"/>
        </a:p>
      </dgm:t>
    </dgm:pt>
    <dgm:pt modelId="{2498FF77-5888-4AA0-815C-3929FB3B7E99}" type="sibTrans" cxnId="{933EA23E-92F1-4019-B275-B8D625455411}">
      <dgm:prSet/>
      <dgm:spPr/>
      <dgm:t>
        <a:bodyPr/>
        <a:lstStyle/>
        <a:p>
          <a:endParaRPr lang="en-US"/>
        </a:p>
      </dgm:t>
    </dgm:pt>
    <dgm:pt modelId="{45486E02-E7F9-4FAE-8291-EFE4FA7B9418}">
      <dgm:prSet phldrT="[Texto]"/>
      <dgm:spPr/>
      <dgm:t>
        <a:bodyPr/>
        <a:lstStyle/>
        <a:p>
          <a:pPr algn="just"/>
          <a:r>
            <a:rPr lang="es-PA" dirty="0" smtClean="0"/>
            <a:t>GAFI reconoció el progreso significativo en tiempo record de Panamá en nuestro régimen de prevención  de lavado de dinero y financiamiento al terrorismo (LD/FT).</a:t>
          </a:r>
        </a:p>
      </dgm:t>
    </dgm:pt>
    <dgm:pt modelId="{D93E830C-3F7A-4486-A04D-D9EBC6333A27}" type="sibTrans" cxnId="{8A78564B-1464-460C-A17C-6338B80E920B}">
      <dgm:prSet/>
      <dgm:spPr/>
      <dgm:t>
        <a:bodyPr/>
        <a:lstStyle/>
        <a:p>
          <a:endParaRPr lang="en-US"/>
        </a:p>
      </dgm:t>
    </dgm:pt>
    <dgm:pt modelId="{642C3DFA-F0C1-4EDF-AA23-8D228C8F3DF4}" type="parTrans" cxnId="{8A78564B-1464-460C-A17C-6338B80E920B}">
      <dgm:prSet/>
      <dgm:spPr/>
      <dgm:t>
        <a:bodyPr/>
        <a:lstStyle/>
        <a:p>
          <a:endParaRPr lang="en-US"/>
        </a:p>
      </dgm:t>
    </dgm:pt>
    <dgm:pt modelId="{218127D0-B864-4FD1-856B-C94B5F0261FE}" type="pres">
      <dgm:prSet presAssocID="{287810E4-361C-4372-8C8A-772E318FF06E}" presName="linear" presStyleCnt="0">
        <dgm:presLayoutVars>
          <dgm:animLvl val="lvl"/>
          <dgm:resizeHandles val="exact"/>
        </dgm:presLayoutVars>
      </dgm:prSet>
      <dgm:spPr/>
      <dgm:t>
        <a:bodyPr/>
        <a:lstStyle/>
        <a:p>
          <a:endParaRPr lang="es-PA"/>
        </a:p>
      </dgm:t>
    </dgm:pt>
    <dgm:pt modelId="{465944E4-AF47-4528-ACB3-A20EDC480340}" type="pres">
      <dgm:prSet presAssocID="{B0D48448-9E83-4A26-AD6E-CA3E9EC1AE5E}" presName="parentText" presStyleLbl="node1" presStyleIdx="0" presStyleCnt="4">
        <dgm:presLayoutVars>
          <dgm:chMax val="0"/>
          <dgm:bulletEnabled val="1"/>
        </dgm:presLayoutVars>
      </dgm:prSet>
      <dgm:spPr/>
      <dgm:t>
        <a:bodyPr/>
        <a:lstStyle/>
        <a:p>
          <a:endParaRPr lang="en-US"/>
        </a:p>
      </dgm:t>
    </dgm:pt>
    <dgm:pt modelId="{A9C613E3-41F1-4B8D-983A-6F1A1B8DB1A3}" type="pres">
      <dgm:prSet presAssocID="{B0D48448-9E83-4A26-AD6E-CA3E9EC1AE5E}" presName="childText" presStyleLbl="revTx" presStyleIdx="0" presStyleCnt="3">
        <dgm:presLayoutVars>
          <dgm:bulletEnabled val="1"/>
        </dgm:presLayoutVars>
      </dgm:prSet>
      <dgm:spPr/>
      <dgm:t>
        <a:bodyPr/>
        <a:lstStyle/>
        <a:p>
          <a:endParaRPr lang="en-US"/>
        </a:p>
      </dgm:t>
    </dgm:pt>
    <dgm:pt modelId="{87441DC9-ED36-4692-A6DA-45868B5492C9}" type="pres">
      <dgm:prSet presAssocID="{8590D7E0-A330-464B-AA36-A0E1EBA8BA81}" presName="parentText" presStyleLbl="node1" presStyleIdx="1" presStyleCnt="4">
        <dgm:presLayoutVars>
          <dgm:chMax val="0"/>
          <dgm:bulletEnabled val="1"/>
        </dgm:presLayoutVars>
      </dgm:prSet>
      <dgm:spPr/>
      <dgm:t>
        <a:bodyPr/>
        <a:lstStyle/>
        <a:p>
          <a:endParaRPr lang="en-US"/>
        </a:p>
      </dgm:t>
    </dgm:pt>
    <dgm:pt modelId="{C97E94CC-6EB8-45D5-AAEC-A12AFF359601}" type="pres">
      <dgm:prSet presAssocID="{0A90029C-2499-4E93-886F-AAD056EF03B4}" presName="spacer" presStyleCnt="0"/>
      <dgm:spPr/>
    </dgm:pt>
    <dgm:pt modelId="{D85BB49F-F9BF-4C2C-AF73-C2D135B7F8C4}" type="pres">
      <dgm:prSet presAssocID="{109AD79A-C3A9-4978-B078-324F03099924}" presName="parentText" presStyleLbl="node1" presStyleIdx="2" presStyleCnt="4">
        <dgm:presLayoutVars>
          <dgm:chMax val="0"/>
          <dgm:bulletEnabled val="1"/>
        </dgm:presLayoutVars>
      </dgm:prSet>
      <dgm:spPr/>
      <dgm:t>
        <a:bodyPr/>
        <a:lstStyle/>
        <a:p>
          <a:endParaRPr lang="en-US"/>
        </a:p>
      </dgm:t>
    </dgm:pt>
    <dgm:pt modelId="{5DE3E508-A737-4B05-9C89-52127DAAB07D}" type="pres">
      <dgm:prSet presAssocID="{109AD79A-C3A9-4978-B078-324F03099924}" presName="childText" presStyleLbl="revTx" presStyleIdx="1" presStyleCnt="3">
        <dgm:presLayoutVars>
          <dgm:bulletEnabled val="1"/>
        </dgm:presLayoutVars>
      </dgm:prSet>
      <dgm:spPr/>
      <dgm:t>
        <a:bodyPr/>
        <a:lstStyle/>
        <a:p>
          <a:endParaRPr lang="en-US"/>
        </a:p>
      </dgm:t>
    </dgm:pt>
    <dgm:pt modelId="{5CDF12A0-55B4-405D-B684-36AE57882F16}" type="pres">
      <dgm:prSet presAssocID="{E740382F-126D-48C2-B93C-9BF57931B15F}" presName="parentText" presStyleLbl="node1" presStyleIdx="3" presStyleCnt="4">
        <dgm:presLayoutVars>
          <dgm:chMax val="0"/>
          <dgm:bulletEnabled val="1"/>
        </dgm:presLayoutVars>
      </dgm:prSet>
      <dgm:spPr/>
      <dgm:t>
        <a:bodyPr/>
        <a:lstStyle/>
        <a:p>
          <a:endParaRPr lang="en-US"/>
        </a:p>
      </dgm:t>
    </dgm:pt>
    <dgm:pt modelId="{3C5A6E9C-255F-4723-A783-6552CF198DAC}" type="pres">
      <dgm:prSet presAssocID="{E740382F-126D-48C2-B93C-9BF57931B15F}" presName="childText" presStyleLbl="revTx" presStyleIdx="2" presStyleCnt="3">
        <dgm:presLayoutVars>
          <dgm:bulletEnabled val="1"/>
        </dgm:presLayoutVars>
      </dgm:prSet>
      <dgm:spPr/>
      <dgm:t>
        <a:bodyPr/>
        <a:lstStyle/>
        <a:p>
          <a:endParaRPr lang="en-US"/>
        </a:p>
      </dgm:t>
    </dgm:pt>
  </dgm:ptLst>
  <dgm:cxnLst>
    <dgm:cxn modelId="{ADC34D1C-6CB1-4FB6-91CE-419405E78A16}" type="presOf" srcId="{45486E02-E7F9-4FAE-8291-EFE4FA7B9418}" destId="{3C5A6E9C-255F-4723-A783-6552CF198DAC}" srcOrd="0" destOrd="2" presId="urn:microsoft.com/office/officeart/2005/8/layout/vList2"/>
    <dgm:cxn modelId="{A19D1EF9-122D-4361-BD6A-A85B0F659D07}" type="presOf" srcId="{4DB9E893-FFFB-41ED-9A76-83C9B26D1856}" destId="{5DE3E508-A737-4B05-9C89-52127DAAB07D}" srcOrd="0" destOrd="0" presId="urn:microsoft.com/office/officeart/2005/8/layout/vList2"/>
    <dgm:cxn modelId="{3A7C3A00-C836-4974-B884-3665DF712CBB}" type="presOf" srcId="{287810E4-361C-4372-8C8A-772E318FF06E}" destId="{218127D0-B864-4FD1-856B-C94B5F0261FE}" srcOrd="0" destOrd="0" presId="urn:microsoft.com/office/officeart/2005/8/layout/vList2"/>
    <dgm:cxn modelId="{749DCD19-7A22-43E1-802D-4297AD2E6D30}" type="presOf" srcId="{F8CD1BE5-24EF-4FB4-B83E-70178739A76A}" destId="{3C5A6E9C-255F-4723-A783-6552CF198DAC}" srcOrd="0" destOrd="3" presId="urn:microsoft.com/office/officeart/2005/8/layout/vList2"/>
    <dgm:cxn modelId="{5020812A-B28C-486B-B6EA-65F9DB886FF0}" srcId="{287810E4-361C-4372-8C8A-772E318FF06E}" destId="{E740382F-126D-48C2-B93C-9BF57931B15F}" srcOrd="3" destOrd="0" parTransId="{5D2FECDE-BE02-4BE5-8B9E-C3F95F6E8237}" sibTransId="{E9A4CF4D-AE40-4172-A56E-31B082E5E194}"/>
    <dgm:cxn modelId="{71E74D34-549D-404F-B9F3-781BD452CFF1}" type="presOf" srcId="{109AD79A-C3A9-4978-B078-324F03099924}" destId="{D85BB49F-F9BF-4C2C-AF73-C2D135B7F8C4}" srcOrd="0" destOrd="0" presId="urn:microsoft.com/office/officeart/2005/8/layout/vList2"/>
    <dgm:cxn modelId="{3A9FD75C-6114-4865-BDD7-4F238CBF74B4}" type="presOf" srcId="{B0D48448-9E83-4A26-AD6E-CA3E9EC1AE5E}" destId="{465944E4-AF47-4528-ACB3-A20EDC480340}" srcOrd="0" destOrd="0" presId="urn:microsoft.com/office/officeart/2005/8/layout/vList2"/>
    <dgm:cxn modelId="{E422D48F-D8CC-4FEB-8455-77C50DA6FC8A}" type="presOf" srcId="{893DEAFA-ABC4-4F22-ABCF-D8AA02E8F493}" destId="{A9C613E3-41F1-4B8D-983A-6F1A1B8DB1A3}" srcOrd="0" destOrd="0" presId="urn:microsoft.com/office/officeart/2005/8/layout/vList2"/>
    <dgm:cxn modelId="{7491125D-35B3-4F21-BD7F-4200BC7C542B}" type="presOf" srcId="{7EFE0605-D558-495C-9A97-DB23E9E54E3D}" destId="{A9C613E3-41F1-4B8D-983A-6F1A1B8DB1A3}" srcOrd="0" destOrd="2" presId="urn:microsoft.com/office/officeart/2005/8/layout/vList2"/>
    <dgm:cxn modelId="{8A78564B-1464-460C-A17C-6338B80E920B}" srcId="{E740382F-126D-48C2-B93C-9BF57931B15F}" destId="{45486E02-E7F9-4FAE-8291-EFE4FA7B9418}" srcOrd="2" destOrd="0" parTransId="{642C3DFA-F0C1-4EDF-AA23-8D228C8F3DF4}" sibTransId="{D93E830C-3F7A-4486-A04D-D9EBC6333A27}"/>
    <dgm:cxn modelId="{8FDEB0EA-734A-442C-A4BD-AC685A3B05AB}" srcId="{E740382F-126D-48C2-B93C-9BF57931B15F}" destId="{211F7065-426C-48EB-A3D3-3D8C81EA564F}" srcOrd="0" destOrd="0" parTransId="{84BB8E5E-AD7C-47A6-8E9F-16C9EB688D67}" sibTransId="{5C278342-6C8E-4835-95A5-6B102171C498}"/>
    <dgm:cxn modelId="{933EA23E-92F1-4019-B275-B8D625455411}" srcId="{E740382F-126D-48C2-B93C-9BF57931B15F}" destId="{F8CD1BE5-24EF-4FB4-B83E-70178739A76A}" srcOrd="3" destOrd="0" parTransId="{19390F38-1D0C-470C-BAD3-E18D40D14168}" sibTransId="{2498FF77-5888-4AA0-815C-3929FB3B7E99}"/>
    <dgm:cxn modelId="{22E0D727-3C5B-4B3E-9D26-A610CE3CF482}" srcId="{B0D48448-9E83-4A26-AD6E-CA3E9EC1AE5E}" destId="{FB00A0C1-7742-47D6-9899-37444ACE09A6}" srcOrd="1" destOrd="0" parTransId="{6CF888BB-F4D1-45F5-BDF4-37A5CD8798A8}" sibTransId="{E00F6FFA-5784-45AB-9045-344C949F6434}"/>
    <dgm:cxn modelId="{312CD6EF-EBF9-4F06-9828-334B0AF6A2A3}" type="presOf" srcId="{77FD5BFA-5E1C-4600-B04D-5417B4A5F886}" destId="{5DE3E508-A737-4B05-9C89-52127DAAB07D}" srcOrd="0" destOrd="1" presId="urn:microsoft.com/office/officeart/2005/8/layout/vList2"/>
    <dgm:cxn modelId="{A7CF5569-7613-4651-A9B6-FF65525885D4}" srcId="{109AD79A-C3A9-4978-B078-324F03099924}" destId="{176B66AD-0EA8-4006-A2FE-A6A09178A327}" srcOrd="2" destOrd="0" parTransId="{1B5BCFF9-5F57-4218-B562-18C0F2E430A6}" sibTransId="{5F030972-47CB-4125-B8C6-71B2437A0B61}"/>
    <dgm:cxn modelId="{F2C8361B-89E3-482C-86A9-FBE1D8DEF541}" type="presOf" srcId="{09FA2264-35A4-41D6-9061-99424866F3E0}" destId="{3C5A6E9C-255F-4723-A783-6552CF198DAC}" srcOrd="0" destOrd="1" presId="urn:microsoft.com/office/officeart/2005/8/layout/vList2"/>
    <dgm:cxn modelId="{3942170C-4A79-4DC3-8FA8-772F236E73A4}" srcId="{E740382F-126D-48C2-B93C-9BF57931B15F}" destId="{09FA2264-35A4-41D6-9061-99424866F3E0}" srcOrd="1" destOrd="0" parTransId="{08D1CCE9-5691-4DFD-ADAD-295449BB5A36}" sibTransId="{036C41BB-EE31-4BA9-9F54-62E4BC981F3A}"/>
    <dgm:cxn modelId="{81CB7869-7DD5-4FC5-BCFA-0AB5F371F913}" type="presOf" srcId="{8590D7E0-A330-464B-AA36-A0E1EBA8BA81}" destId="{87441DC9-ED36-4692-A6DA-45868B5492C9}" srcOrd="0" destOrd="0" presId="urn:microsoft.com/office/officeart/2005/8/layout/vList2"/>
    <dgm:cxn modelId="{E8A23539-5E5C-4B4A-98A1-291D0C049CCA}" type="presOf" srcId="{211F7065-426C-48EB-A3D3-3D8C81EA564F}" destId="{3C5A6E9C-255F-4723-A783-6552CF198DAC}" srcOrd="0" destOrd="0" presId="urn:microsoft.com/office/officeart/2005/8/layout/vList2"/>
    <dgm:cxn modelId="{606D1617-FF43-47DC-A0C6-F9A7403AE14F}" srcId="{287810E4-361C-4372-8C8A-772E318FF06E}" destId="{8590D7E0-A330-464B-AA36-A0E1EBA8BA81}" srcOrd="1" destOrd="0" parTransId="{DE4A9DE6-95C6-479C-964D-B2720BE1CDDA}" sibTransId="{0A90029C-2499-4E93-886F-AAD056EF03B4}"/>
    <dgm:cxn modelId="{37676D99-A79A-49B2-9CE9-7FA5F8E41613}" srcId="{287810E4-361C-4372-8C8A-772E318FF06E}" destId="{B0D48448-9E83-4A26-AD6E-CA3E9EC1AE5E}" srcOrd="0" destOrd="0" parTransId="{17006B35-D685-4D52-A7D6-85808CAA2917}" sibTransId="{AF894B59-91E7-4743-895D-DA3EA70D8B68}"/>
    <dgm:cxn modelId="{3EAC3D34-BF40-4408-96D7-46580431A004}" type="presOf" srcId="{E740382F-126D-48C2-B93C-9BF57931B15F}" destId="{5CDF12A0-55B4-405D-B684-36AE57882F16}" srcOrd="0" destOrd="0" presId="urn:microsoft.com/office/officeart/2005/8/layout/vList2"/>
    <dgm:cxn modelId="{E2BE48C5-A7A0-4FCD-A2A1-92000913D820}" type="presOf" srcId="{176B66AD-0EA8-4006-A2FE-A6A09178A327}" destId="{5DE3E508-A737-4B05-9C89-52127DAAB07D}" srcOrd="0" destOrd="2" presId="urn:microsoft.com/office/officeart/2005/8/layout/vList2"/>
    <dgm:cxn modelId="{5971697A-826F-4629-822E-A50AF93230AD}" srcId="{B0D48448-9E83-4A26-AD6E-CA3E9EC1AE5E}" destId="{893DEAFA-ABC4-4F22-ABCF-D8AA02E8F493}" srcOrd="0" destOrd="0" parTransId="{AA199C4C-96D2-449A-84C2-4F02127E4A99}" sibTransId="{1DA954BC-E936-4A37-BC30-B438915C58EF}"/>
    <dgm:cxn modelId="{495AFD27-3538-4634-82C4-AD26D992AD0B}" srcId="{B0D48448-9E83-4A26-AD6E-CA3E9EC1AE5E}" destId="{7EFE0605-D558-495C-9A97-DB23E9E54E3D}" srcOrd="2" destOrd="0" parTransId="{5A86CCC1-E3C7-4369-85A7-E0B16655D233}" sibTransId="{F0CF398B-63B0-4D8B-BCE7-3B1FAFEDB6B0}"/>
    <dgm:cxn modelId="{E3D03C46-BAF6-4777-A259-7FBAA8E02A0B}" srcId="{109AD79A-C3A9-4978-B078-324F03099924}" destId="{4DB9E893-FFFB-41ED-9A76-83C9B26D1856}" srcOrd="0" destOrd="0" parTransId="{C02CBCD5-9AA5-4EE4-B65B-8B067DD0BBE9}" sibTransId="{AB3BC8A4-718C-4B39-891A-31DF4AB30327}"/>
    <dgm:cxn modelId="{34B019BF-5367-4EF1-BA7B-E2166DB34E0E}" srcId="{287810E4-361C-4372-8C8A-772E318FF06E}" destId="{109AD79A-C3A9-4978-B078-324F03099924}" srcOrd="2" destOrd="0" parTransId="{F78E6929-CD22-4D3F-B1A8-2AE439A9C850}" sibTransId="{801ABDB8-07EC-4F10-8C43-48B0B4A87909}"/>
    <dgm:cxn modelId="{04F893EC-78E5-4C4D-835F-C9FD939F477F}" type="presOf" srcId="{FB00A0C1-7742-47D6-9899-37444ACE09A6}" destId="{A9C613E3-41F1-4B8D-983A-6F1A1B8DB1A3}" srcOrd="0" destOrd="1" presId="urn:microsoft.com/office/officeart/2005/8/layout/vList2"/>
    <dgm:cxn modelId="{0676F5C2-6FC9-4413-8000-13B4A14B9A19}" srcId="{109AD79A-C3A9-4978-B078-324F03099924}" destId="{77FD5BFA-5E1C-4600-B04D-5417B4A5F886}" srcOrd="1" destOrd="0" parTransId="{8BAB7D79-9BB6-4096-A1BD-7DE75825B79A}" sibTransId="{E1512093-6BD3-4E5B-ADAD-7BEAE20DE27E}"/>
    <dgm:cxn modelId="{3A070425-E28D-449A-877D-ECFD529A2B32}" type="presParOf" srcId="{218127D0-B864-4FD1-856B-C94B5F0261FE}" destId="{465944E4-AF47-4528-ACB3-A20EDC480340}" srcOrd="0" destOrd="0" presId="urn:microsoft.com/office/officeart/2005/8/layout/vList2"/>
    <dgm:cxn modelId="{DAED1D31-FB41-4C24-B95E-4D3F4707CF65}" type="presParOf" srcId="{218127D0-B864-4FD1-856B-C94B5F0261FE}" destId="{A9C613E3-41F1-4B8D-983A-6F1A1B8DB1A3}" srcOrd="1" destOrd="0" presId="urn:microsoft.com/office/officeart/2005/8/layout/vList2"/>
    <dgm:cxn modelId="{0EEB9469-3A46-462F-A1D3-41CC688D7D0E}" type="presParOf" srcId="{218127D0-B864-4FD1-856B-C94B5F0261FE}" destId="{87441DC9-ED36-4692-A6DA-45868B5492C9}" srcOrd="2" destOrd="0" presId="urn:microsoft.com/office/officeart/2005/8/layout/vList2"/>
    <dgm:cxn modelId="{1421837B-F305-4E8E-8011-7B100307961B}" type="presParOf" srcId="{218127D0-B864-4FD1-856B-C94B5F0261FE}" destId="{C97E94CC-6EB8-45D5-AAEC-A12AFF359601}" srcOrd="3" destOrd="0" presId="urn:microsoft.com/office/officeart/2005/8/layout/vList2"/>
    <dgm:cxn modelId="{68357679-AA43-48B2-ACF2-5621437B1BD2}" type="presParOf" srcId="{218127D0-B864-4FD1-856B-C94B5F0261FE}" destId="{D85BB49F-F9BF-4C2C-AF73-C2D135B7F8C4}" srcOrd="4" destOrd="0" presId="urn:microsoft.com/office/officeart/2005/8/layout/vList2"/>
    <dgm:cxn modelId="{AE00FCBA-EF68-49B4-AAF0-168BEA3244B1}" type="presParOf" srcId="{218127D0-B864-4FD1-856B-C94B5F0261FE}" destId="{5DE3E508-A737-4B05-9C89-52127DAAB07D}" srcOrd="5" destOrd="0" presId="urn:microsoft.com/office/officeart/2005/8/layout/vList2"/>
    <dgm:cxn modelId="{5BBCC2F4-7D13-40D1-95DE-F81D13C64552}" type="presParOf" srcId="{218127D0-B864-4FD1-856B-C94B5F0261FE}" destId="{5CDF12A0-55B4-405D-B684-36AE57882F16}" srcOrd="6" destOrd="0" presId="urn:microsoft.com/office/officeart/2005/8/layout/vList2"/>
    <dgm:cxn modelId="{06906E9E-3228-41FE-A3E6-61047AEEE836}" type="presParOf" srcId="{218127D0-B864-4FD1-856B-C94B5F0261FE}" destId="{3C5A6E9C-255F-4723-A783-6552CF198DAC}"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A19138-3C64-4AD0-94DF-4C3CC050C040}"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en-US"/>
        </a:p>
      </dgm:t>
    </dgm:pt>
    <dgm:pt modelId="{DDE385C5-E428-4E66-839E-D27EB13E6916}">
      <dgm:prSet phldrT="[Texto]" custT="1"/>
      <dgm:spPr/>
      <dgm:t>
        <a:bodyPr/>
        <a:lstStyle/>
        <a:p>
          <a:pPr algn="just"/>
          <a:r>
            <a:rPr lang="es-PA" sz="1050" b="0" smtClean="0"/>
            <a:t>Ley 23 para la Prevención del Blanqueo de Capitales, Financiamiento del Terrorismo y Proliferación de Armas de Destrucción Masiva.</a:t>
          </a:r>
          <a:endParaRPr lang="en-US" sz="1050" b="0"/>
        </a:p>
      </dgm:t>
    </dgm:pt>
    <dgm:pt modelId="{101C8915-D46A-46D3-A196-C97BB7528197}" type="parTrans" cxnId="{149E645A-6F49-4F81-92D1-04F442C4EB38}">
      <dgm:prSet/>
      <dgm:spPr/>
      <dgm:t>
        <a:bodyPr/>
        <a:lstStyle/>
        <a:p>
          <a:pPr algn="just"/>
          <a:endParaRPr lang="en-US" sz="1050" b="0"/>
        </a:p>
      </dgm:t>
    </dgm:pt>
    <dgm:pt modelId="{7C674129-4627-49FA-95B4-B6C070F60148}" type="sibTrans" cxnId="{149E645A-6F49-4F81-92D1-04F442C4EB38}">
      <dgm:prSet/>
      <dgm:spPr/>
      <dgm:t>
        <a:bodyPr/>
        <a:lstStyle/>
        <a:p>
          <a:pPr algn="just"/>
          <a:endParaRPr lang="en-US" sz="1050" b="0"/>
        </a:p>
      </dgm:t>
    </dgm:pt>
    <dgm:pt modelId="{A7CFC975-29EF-44CF-B27D-AD56EB2AD1F0}">
      <dgm:prSet phldrT="[Texto]" custT="1"/>
      <dgm:spPr/>
      <dgm:t>
        <a:bodyPr/>
        <a:lstStyle/>
        <a:p>
          <a:pPr algn="just"/>
          <a:r>
            <a:rPr lang="es-PA" sz="1050" b="0" dirty="0" smtClean="0"/>
            <a:t>Reglamentación de la Ley 23 y del Capítulo sobre Congelamiento de Activos.</a:t>
          </a:r>
          <a:endParaRPr lang="en-US" sz="1050" b="0" dirty="0"/>
        </a:p>
      </dgm:t>
    </dgm:pt>
    <dgm:pt modelId="{0877F525-8261-4EBC-81E9-440FDDB64C27}" type="parTrans" cxnId="{52D80959-E421-4C37-A7DB-B9907E4B8AF8}">
      <dgm:prSet/>
      <dgm:spPr/>
      <dgm:t>
        <a:bodyPr/>
        <a:lstStyle/>
        <a:p>
          <a:pPr algn="just"/>
          <a:endParaRPr lang="en-US" sz="1050" b="0"/>
        </a:p>
      </dgm:t>
    </dgm:pt>
    <dgm:pt modelId="{3268E256-0363-48D3-B36A-83D0284FE573}" type="sibTrans" cxnId="{52D80959-E421-4C37-A7DB-B9907E4B8AF8}">
      <dgm:prSet/>
      <dgm:spPr/>
      <dgm:t>
        <a:bodyPr/>
        <a:lstStyle/>
        <a:p>
          <a:pPr algn="just"/>
          <a:endParaRPr lang="en-US" sz="1050" b="0"/>
        </a:p>
      </dgm:t>
    </dgm:pt>
    <dgm:pt modelId="{9F95AC02-2B54-4570-97C1-200E2FFF1918}">
      <dgm:prSet phldrT="[Texto]" custT="1"/>
      <dgm:spPr/>
      <dgm:t>
        <a:bodyPr/>
        <a:lstStyle/>
        <a:p>
          <a:pPr algn="just"/>
          <a:r>
            <a:rPr lang="es-PA" sz="1050" b="0" dirty="0" smtClean="0"/>
            <a:t>Ley 10 y Ley 34 Modificación de Código Penal: Nuevos delitos para tipificar blanqueo  de capitales.</a:t>
          </a:r>
          <a:endParaRPr lang="en-US" sz="1050" b="0" dirty="0"/>
        </a:p>
      </dgm:t>
    </dgm:pt>
    <dgm:pt modelId="{E837DBD9-8AB7-4F6B-BEE1-BEE036EA4EAE}" type="parTrans" cxnId="{729E08CB-4F07-446B-AE21-57C58B971A0C}">
      <dgm:prSet/>
      <dgm:spPr/>
      <dgm:t>
        <a:bodyPr/>
        <a:lstStyle/>
        <a:p>
          <a:pPr algn="just"/>
          <a:endParaRPr lang="en-US" sz="1050" b="0"/>
        </a:p>
      </dgm:t>
    </dgm:pt>
    <dgm:pt modelId="{D71B564E-398A-417E-B809-CB8E191882CE}" type="sibTrans" cxnId="{729E08CB-4F07-446B-AE21-57C58B971A0C}">
      <dgm:prSet/>
      <dgm:spPr/>
      <dgm:t>
        <a:bodyPr/>
        <a:lstStyle/>
        <a:p>
          <a:pPr algn="just"/>
          <a:endParaRPr lang="en-US" sz="1050" b="0"/>
        </a:p>
      </dgm:t>
    </dgm:pt>
    <dgm:pt modelId="{AD91084C-415C-49A0-B123-B6033338A750}">
      <dgm:prSet phldrT="[Texto]" custT="1"/>
      <dgm:spPr/>
      <dgm:t>
        <a:bodyPr/>
        <a:lstStyle/>
        <a:p>
          <a:pPr algn="just"/>
          <a:r>
            <a:rPr lang="es-PA" sz="1050" b="0" dirty="0" smtClean="0"/>
            <a:t>Ley 11 Ley de Cooperación Internacional Judicial.</a:t>
          </a:r>
          <a:endParaRPr lang="en-US" sz="1050" b="0" dirty="0"/>
        </a:p>
      </dgm:t>
    </dgm:pt>
    <dgm:pt modelId="{5D84F721-9DB1-4B3E-9381-6F62515C4A82}" type="parTrans" cxnId="{884666C8-35A6-4073-9F12-A27E2795F3FB}">
      <dgm:prSet/>
      <dgm:spPr/>
      <dgm:t>
        <a:bodyPr/>
        <a:lstStyle/>
        <a:p>
          <a:pPr algn="just"/>
          <a:endParaRPr lang="en-US" sz="1050" b="0"/>
        </a:p>
      </dgm:t>
    </dgm:pt>
    <dgm:pt modelId="{80186865-332D-431C-A617-D952C65D02D0}" type="sibTrans" cxnId="{884666C8-35A6-4073-9F12-A27E2795F3FB}">
      <dgm:prSet/>
      <dgm:spPr/>
      <dgm:t>
        <a:bodyPr/>
        <a:lstStyle/>
        <a:p>
          <a:pPr algn="just"/>
          <a:endParaRPr lang="en-US" sz="1050" b="0"/>
        </a:p>
      </dgm:t>
    </dgm:pt>
    <dgm:pt modelId="{BD3F23A0-948A-4553-8DCA-5D70C1EFD056}">
      <dgm:prSet phldrT="[Texto]" custT="1"/>
      <dgm:spPr/>
      <dgm:t>
        <a:bodyPr/>
        <a:lstStyle/>
        <a:p>
          <a:pPr algn="just"/>
          <a:r>
            <a:rPr lang="es-PA" sz="1050" b="0" dirty="0" smtClean="0"/>
            <a:t>Reforzamiento de la Unidad de Análisis Financiero (UAF) en recurso, presupuesto,  personal  y capacitación.</a:t>
          </a:r>
          <a:endParaRPr lang="en-US" sz="1050" b="0" dirty="0"/>
        </a:p>
      </dgm:t>
    </dgm:pt>
    <dgm:pt modelId="{A64D5D96-4F54-4AEB-B7D8-1B39D3F8F06C}" type="parTrans" cxnId="{631DA105-7345-491B-8C4B-CBA17C85776F}">
      <dgm:prSet/>
      <dgm:spPr/>
      <dgm:t>
        <a:bodyPr/>
        <a:lstStyle/>
        <a:p>
          <a:pPr algn="just"/>
          <a:endParaRPr lang="en-US" sz="1050" b="0"/>
        </a:p>
      </dgm:t>
    </dgm:pt>
    <dgm:pt modelId="{06492572-AB81-49EA-B834-F64EA0593D42}" type="sibTrans" cxnId="{631DA105-7345-491B-8C4B-CBA17C85776F}">
      <dgm:prSet/>
      <dgm:spPr/>
      <dgm:t>
        <a:bodyPr/>
        <a:lstStyle/>
        <a:p>
          <a:pPr algn="just"/>
          <a:endParaRPr lang="en-US" sz="1050" b="0"/>
        </a:p>
      </dgm:t>
    </dgm:pt>
    <dgm:pt modelId="{4D91F6C1-30CD-43E2-BB91-8EB4EFD43314}">
      <dgm:prSet phldrT="[Texto]" custT="1"/>
      <dgm:spPr/>
      <dgm:t>
        <a:bodyPr/>
        <a:lstStyle/>
        <a:p>
          <a:pPr algn="just"/>
          <a:r>
            <a:rPr lang="es-PA" sz="1050" b="0" dirty="0" smtClean="0"/>
            <a:t>UAF Instalación de Plataforma tecnológica para la automatización de procesos de recibo información  de reportes por parte de las  entidades.</a:t>
          </a:r>
          <a:endParaRPr lang="en-US" sz="1050" b="0" dirty="0"/>
        </a:p>
      </dgm:t>
    </dgm:pt>
    <dgm:pt modelId="{80F775E0-4B2E-4A15-9D7A-1D20FEA7AD46}" type="parTrans" cxnId="{45BAC9C5-C57C-4091-A475-429077BA26C6}">
      <dgm:prSet/>
      <dgm:spPr/>
      <dgm:t>
        <a:bodyPr/>
        <a:lstStyle/>
        <a:p>
          <a:pPr algn="just"/>
          <a:endParaRPr lang="en-US" sz="1050" b="0"/>
        </a:p>
      </dgm:t>
    </dgm:pt>
    <dgm:pt modelId="{B852157E-FA80-4788-B543-2D7C4742B10D}" type="sibTrans" cxnId="{45BAC9C5-C57C-4091-A475-429077BA26C6}">
      <dgm:prSet/>
      <dgm:spPr/>
      <dgm:t>
        <a:bodyPr/>
        <a:lstStyle/>
        <a:p>
          <a:pPr algn="just"/>
          <a:endParaRPr lang="en-US" sz="1050" b="0"/>
        </a:p>
      </dgm:t>
    </dgm:pt>
    <dgm:pt modelId="{4D35A589-3D13-44AF-B074-49D18DBE791A}">
      <dgm:prSet phldrT="[Texto]" custT="1"/>
      <dgm:spPr/>
      <dgm:t>
        <a:bodyPr/>
        <a:lstStyle/>
        <a:p>
          <a:pPr algn="just"/>
          <a:r>
            <a:rPr lang="es-PA" sz="1050" b="0" dirty="0" smtClean="0"/>
            <a:t>Ley 18, que modifica Ley N°47 de Acciones al Portador: Adelantar cumplimiento de las existentes a Diciembre 2015.</a:t>
          </a:r>
          <a:endParaRPr lang="en-US" sz="1050" b="0" dirty="0"/>
        </a:p>
      </dgm:t>
    </dgm:pt>
    <dgm:pt modelId="{431CCA81-6F04-43E1-8C7A-7217162ED722}" type="parTrans" cxnId="{1DC60C2E-828B-4932-A03C-3DEAC9896FA1}">
      <dgm:prSet/>
      <dgm:spPr/>
      <dgm:t>
        <a:bodyPr/>
        <a:lstStyle/>
        <a:p>
          <a:pPr algn="just"/>
          <a:endParaRPr lang="en-US" sz="1050" b="0"/>
        </a:p>
      </dgm:t>
    </dgm:pt>
    <dgm:pt modelId="{FF27FF57-82A7-41DF-808F-408F1DD5EEE4}" type="sibTrans" cxnId="{1DC60C2E-828B-4932-A03C-3DEAC9896FA1}">
      <dgm:prSet/>
      <dgm:spPr/>
      <dgm:t>
        <a:bodyPr/>
        <a:lstStyle/>
        <a:p>
          <a:pPr algn="just"/>
          <a:endParaRPr lang="en-US" sz="1050" b="0"/>
        </a:p>
      </dgm:t>
    </dgm:pt>
    <dgm:pt modelId="{49859976-91D4-468D-B663-A7BBC005F6F1}">
      <dgm:prSet phldrT="[Texto]" custT="1"/>
      <dgm:spPr/>
      <dgm:t>
        <a:bodyPr/>
        <a:lstStyle/>
        <a:p>
          <a:pPr algn="just"/>
          <a:r>
            <a:rPr lang="es-PA" sz="1050" b="0" dirty="0" smtClean="0"/>
            <a:t>19  Regulaciones Sectoriales  por 5 Reguladores de Debida Diligencia.</a:t>
          </a:r>
          <a:endParaRPr lang="en-US" sz="1050" b="0" dirty="0"/>
        </a:p>
      </dgm:t>
    </dgm:pt>
    <dgm:pt modelId="{F7B30780-8BFB-4275-9BF3-2CAA3B216B3B}" type="parTrans" cxnId="{76766A15-F66C-41F5-A16A-120E1B12F226}">
      <dgm:prSet/>
      <dgm:spPr/>
      <dgm:t>
        <a:bodyPr/>
        <a:lstStyle/>
        <a:p>
          <a:pPr algn="just"/>
          <a:endParaRPr lang="en-US" sz="1050" b="0"/>
        </a:p>
      </dgm:t>
    </dgm:pt>
    <dgm:pt modelId="{5AACB292-201F-47A1-B562-8289789F52EE}" type="sibTrans" cxnId="{76766A15-F66C-41F5-A16A-120E1B12F226}">
      <dgm:prSet/>
      <dgm:spPr/>
      <dgm:t>
        <a:bodyPr/>
        <a:lstStyle/>
        <a:p>
          <a:pPr algn="just"/>
          <a:endParaRPr lang="en-US" sz="1050" b="0"/>
        </a:p>
      </dgm:t>
    </dgm:pt>
    <dgm:pt modelId="{2A13713B-F670-46D0-87F9-90AD80DBDC90}">
      <dgm:prSet phldrT="[Texto]" custT="1"/>
      <dgm:spPr/>
      <dgm:t>
        <a:bodyPr/>
        <a:lstStyle/>
        <a:p>
          <a:pPr algn="just"/>
          <a:r>
            <a:rPr lang="es-PA" sz="1050" b="0" dirty="0" smtClean="0"/>
            <a:t>Adopción de Señales de Alerta emitidas por la UAF y por los Supervisores.</a:t>
          </a:r>
          <a:endParaRPr lang="en-US" sz="1050" b="0" dirty="0"/>
        </a:p>
      </dgm:t>
    </dgm:pt>
    <dgm:pt modelId="{47754824-40BE-4A6A-8448-F894E8DEE6F3}" type="parTrans" cxnId="{3943B0C4-9A2C-4422-AC4F-5587F8E6BFCE}">
      <dgm:prSet/>
      <dgm:spPr/>
      <dgm:t>
        <a:bodyPr/>
        <a:lstStyle/>
        <a:p>
          <a:pPr algn="just"/>
          <a:endParaRPr lang="en-US" sz="1050" b="0"/>
        </a:p>
      </dgm:t>
    </dgm:pt>
    <dgm:pt modelId="{403B0C99-BF11-49BA-AF30-EC6CF2CAFCBD}" type="sibTrans" cxnId="{3943B0C4-9A2C-4422-AC4F-5587F8E6BFCE}">
      <dgm:prSet/>
      <dgm:spPr/>
      <dgm:t>
        <a:bodyPr/>
        <a:lstStyle/>
        <a:p>
          <a:pPr algn="just"/>
          <a:endParaRPr lang="en-US" sz="1050" b="0"/>
        </a:p>
      </dgm:t>
    </dgm:pt>
    <dgm:pt modelId="{C24467FB-F797-4E9F-83A3-88FD05A2B075}">
      <dgm:prSet phldrT="[Texto]" custT="1"/>
      <dgm:spPr/>
      <dgm:t>
        <a:bodyPr/>
        <a:lstStyle/>
        <a:p>
          <a:pPr algn="just"/>
          <a:r>
            <a:rPr lang="es-PA" sz="1050" b="0" dirty="0" smtClean="0"/>
            <a:t>Entrenamiento a más de 1000 personas de los nuevos sectores regulados.</a:t>
          </a:r>
          <a:endParaRPr lang="en-US" sz="1050" b="0" dirty="0"/>
        </a:p>
      </dgm:t>
    </dgm:pt>
    <dgm:pt modelId="{BFCBCBF2-F4A2-4D26-9D67-B7595AB5F46B}" type="parTrans" cxnId="{20C87619-A0F9-4F8F-BD69-5880CC47FAAD}">
      <dgm:prSet/>
      <dgm:spPr/>
      <dgm:t>
        <a:bodyPr/>
        <a:lstStyle/>
        <a:p>
          <a:pPr algn="just"/>
          <a:endParaRPr lang="en-US" sz="1050" b="0"/>
        </a:p>
      </dgm:t>
    </dgm:pt>
    <dgm:pt modelId="{E354FF2F-109C-443A-B3A2-E76B425738AA}" type="sibTrans" cxnId="{20C87619-A0F9-4F8F-BD69-5880CC47FAAD}">
      <dgm:prSet/>
      <dgm:spPr/>
      <dgm:t>
        <a:bodyPr/>
        <a:lstStyle/>
        <a:p>
          <a:pPr algn="just"/>
          <a:endParaRPr lang="en-US" sz="1050" b="0"/>
        </a:p>
      </dgm:t>
    </dgm:pt>
    <dgm:pt modelId="{27541821-3B3A-4FAC-9AC4-57F05271D374}">
      <dgm:prSet phldrT="[Texto]" custT="1"/>
      <dgm:spPr/>
      <dgm:t>
        <a:bodyPr/>
        <a:lstStyle/>
        <a:p>
          <a:pPr algn="just"/>
          <a:r>
            <a:rPr lang="es-PA" sz="1050" b="0" dirty="0" smtClean="0"/>
            <a:t>Creación de la Intendencia, adecuación de oficinas, contratación y entrenamiento de personal; conformación de Junta Directiva y  reuniones.</a:t>
          </a:r>
          <a:endParaRPr lang="en-US" sz="1050" b="0" dirty="0"/>
        </a:p>
      </dgm:t>
    </dgm:pt>
    <dgm:pt modelId="{6F50344D-B21E-4A54-9419-13A91FF671EB}" type="parTrans" cxnId="{3AB42B33-3FBF-45D2-9A6C-F74756FC49BE}">
      <dgm:prSet/>
      <dgm:spPr/>
      <dgm:t>
        <a:bodyPr/>
        <a:lstStyle/>
        <a:p>
          <a:pPr algn="just"/>
          <a:endParaRPr lang="en-US" sz="1050" b="0"/>
        </a:p>
      </dgm:t>
    </dgm:pt>
    <dgm:pt modelId="{5E86543B-521E-4DFC-9EA6-5154F197AFB8}" type="sibTrans" cxnId="{3AB42B33-3FBF-45D2-9A6C-F74756FC49BE}">
      <dgm:prSet/>
      <dgm:spPr/>
      <dgm:t>
        <a:bodyPr/>
        <a:lstStyle/>
        <a:p>
          <a:pPr algn="just"/>
          <a:endParaRPr lang="en-US" sz="1050" b="0"/>
        </a:p>
      </dgm:t>
    </dgm:pt>
    <dgm:pt modelId="{5DF0441E-C2E1-4D38-A1FD-55E12D885D2C}">
      <dgm:prSet phldrT="[Texto]" custT="1"/>
      <dgm:spPr/>
      <dgm:t>
        <a:bodyPr/>
        <a:lstStyle/>
        <a:p>
          <a:pPr algn="just"/>
          <a:r>
            <a:rPr lang="es-PA" sz="1050" b="0" dirty="0" smtClean="0"/>
            <a:t>Aprobación  por JD de reguladores de régimen sancionador por  incumplimientos.</a:t>
          </a:r>
          <a:endParaRPr lang="en-US" sz="1050" b="0" dirty="0"/>
        </a:p>
      </dgm:t>
    </dgm:pt>
    <dgm:pt modelId="{9B82A2DB-A890-4B62-80A8-B3B6B2DEC874}" type="parTrans" cxnId="{EC7CB3FE-6943-465A-935C-B3F06DD36FE0}">
      <dgm:prSet/>
      <dgm:spPr/>
      <dgm:t>
        <a:bodyPr/>
        <a:lstStyle/>
        <a:p>
          <a:pPr algn="just"/>
          <a:endParaRPr lang="en-US" sz="1050" b="0"/>
        </a:p>
      </dgm:t>
    </dgm:pt>
    <dgm:pt modelId="{C854A004-3ABE-4283-A140-66A605BBE81F}" type="sibTrans" cxnId="{EC7CB3FE-6943-465A-935C-B3F06DD36FE0}">
      <dgm:prSet/>
      <dgm:spPr/>
      <dgm:t>
        <a:bodyPr/>
        <a:lstStyle/>
        <a:p>
          <a:pPr algn="just"/>
          <a:endParaRPr lang="en-US" sz="1050" b="0"/>
        </a:p>
      </dgm:t>
    </dgm:pt>
    <dgm:pt modelId="{FD18A0C2-5D90-4CAA-B394-AACD7D230FC3}">
      <dgm:prSet phldrT="[Texto]" custT="1"/>
      <dgm:spPr/>
      <dgm:t>
        <a:bodyPr/>
        <a:lstStyle/>
        <a:p>
          <a:pPr algn="just"/>
          <a:r>
            <a:rPr lang="es-PA" sz="1050" b="0" dirty="0" smtClean="0"/>
            <a:t>Confección de Manuales de Supervisión basado en riesgo por los 5  Supervisores.</a:t>
          </a:r>
          <a:endParaRPr lang="en-US" sz="1050" b="0" dirty="0"/>
        </a:p>
      </dgm:t>
    </dgm:pt>
    <dgm:pt modelId="{50C31EFE-50E0-4AB4-BC3A-35826D041C9A}" type="parTrans" cxnId="{F824F38D-1C60-48C5-8D66-FFD3A028D8B7}">
      <dgm:prSet/>
      <dgm:spPr/>
      <dgm:t>
        <a:bodyPr/>
        <a:lstStyle/>
        <a:p>
          <a:pPr algn="just"/>
          <a:endParaRPr lang="en-US" sz="1050" b="0"/>
        </a:p>
      </dgm:t>
    </dgm:pt>
    <dgm:pt modelId="{AA18BCDD-9903-4B95-862E-869DC951F678}" type="sibTrans" cxnId="{F824F38D-1C60-48C5-8D66-FFD3A028D8B7}">
      <dgm:prSet/>
      <dgm:spPr/>
      <dgm:t>
        <a:bodyPr/>
        <a:lstStyle/>
        <a:p>
          <a:pPr algn="just"/>
          <a:endParaRPr lang="en-US" sz="1050" b="0"/>
        </a:p>
      </dgm:t>
    </dgm:pt>
    <dgm:pt modelId="{621CC7AC-0205-4B56-84AD-1BE67216A8E7}">
      <dgm:prSet phldrT="[Texto]" custT="1"/>
      <dgm:spPr/>
      <dgm:t>
        <a:bodyPr/>
        <a:lstStyle/>
        <a:p>
          <a:pPr algn="just"/>
          <a:r>
            <a:rPr lang="es-PA" sz="1050" b="0" dirty="0" smtClean="0"/>
            <a:t>Planes de Supervisión basado en riesgo por los 5 supervisores en Proceso de Ejecución.</a:t>
          </a:r>
          <a:endParaRPr lang="en-US" sz="1050" b="0" dirty="0"/>
        </a:p>
      </dgm:t>
    </dgm:pt>
    <dgm:pt modelId="{6DFBDD3B-7233-4FDC-B79B-E3F81F351683}" type="parTrans" cxnId="{AC82FF0F-C4BC-4EAA-8EB2-2FD5BDB48675}">
      <dgm:prSet/>
      <dgm:spPr/>
      <dgm:t>
        <a:bodyPr/>
        <a:lstStyle/>
        <a:p>
          <a:pPr algn="just"/>
          <a:endParaRPr lang="en-US" sz="1050" b="0"/>
        </a:p>
      </dgm:t>
    </dgm:pt>
    <dgm:pt modelId="{B8BCADC3-0C57-4D71-9141-B322B21F36AB}" type="sibTrans" cxnId="{AC82FF0F-C4BC-4EAA-8EB2-2FD5BDB48675}">
      <dgm:prSet/>
      <dgm:spPr/>
      <dgm:t>
        <a:bodyPr/>
        <a:lstStyle/>
        <a:p>
          <a:pPr algn="just"/>
          <a:endParaRPr lang="en-US" sz="1050" b="0"/>
        </a:p>
      </dgm:t>
    </dgm:pt>
    <dgm:pt modelId="{EC21F65A-BCD8-4A97-86B5-BCA37E248968}" type="pres">
      <dgm:prSet presAssocID="{C6A19138-3C64-4AD0-94DF-4C3CC050C040}" presName="diagram" presStyleCnt="0">
        <dgm:presLayoutVars>
          <dgm:dir/>
          <dgm:resizeHandles val="exact"/>
        </dgm:presLayoutVars>
      </dgm:prSet>
      <dgm:spPr/>
      <dgm:t>
        <a:bodyPr/>
        <a:lstStyle/>
        <a:p>
          <a:endParaRPr lang="es-PA"/>
        </a:p>
      </dgm:t>
    </dgm:pt>
    <dgm:pt modelId="{DF8D4CA1-BC4C-405E-BCFA-F367063C52EE}" type="pres">
      <dgm:prSet presAssocID="{DDE385C5-E428-4E66-839E-D27EB13E6916}" presName="node" presStyleLbl="node1" presStyleIdx="0" presStyleCnt="14">
        <dgm:presLayoutVars>
          <dgm:bulletEnabled val="1"/>
        </dgm:presLayoutVars>
      </dgm:prSet>
      <dgm:spPr/>
      <dgm:t>
        <a:bodyPr/>
        <a:lstStyle/>
        <a:p>
          <a:endParaRPr lang="es-PA"/>
        </a:p>
      </dgm:t>
    </dgm:pt>
    <dgm:pt modelId="{DB1AE04E-F2E7-4C6D-A49D-92A0124C2B80}" type="pres">
      <dgm:prSet presAssocID="{7C674129-4627-49FA-95B4-B6C070F60148}" presName="sibTrans" presStyleCnt="0"/>
      <dgm:spPr/>
    </dgm:pt>
    <dgm:pt modelId="{26ACFC7B-C078-41F5-A696-1184F6645C98}" type="pres">
      <dgm:prSet presAssocID="{A7CFC975-29EF-44CF-B27D-AD56EB2AD1F0}" presName="node" presStyleLbl="node1" presStyleIdx="1" presStyleCnt="14">
        <dgm:presLayoutVars>
          <dgm:bulletEnabled val="1"/>
        </dgm:presLayoutVars>
      </dgm:prSet>
      <dgm:spPr/>
      <dgm:t>
        <a:bodyPr/>
        <a:lstStyle/>
        <a:p>
          <a:endParaRPr lang="es-PA"/>
        </a:p>
      </dgm:t>
    </dgm:pt>
    <dgm:pt modelId="{8B9AC748-EA2D-493C-B493-2F751BF55C49}" type="pres">
      <dgm:prSet presAssocID="{3268E256-0363-48D3-B36A-83D0284FE573}" presName="sibTrans" presStyleCnt="0"/>
      <dgm:spPr/>
    </dgm:pt>
    <dgm:pt modelId="{FB47464D-E0B4-4112-9A87-C8B857C57771}" type="pres">
      <dgm:prSet presAssocID="{9F95AC02-2B54-4570-97C1-200E2FFF1918}" presName="node" presStyleLbl="node1" presStyleIdx="2" presStyleCnt="14">
        <dgm:presLayoutVars>
          <dgm:bulletEnabled val="1"/>
        </dgm:presLayoutVars>
      </dgm:prSet>
      <dgm:spPr/>
      <dgm:t>
        <a:bodyPr/>
        <a:lstStyle/>
        <a:p>
          <a:endParaRPr lang="es-PA"/>
        </a:p>
      </dgm:t>
    </dgm:pt>
    <dgm:pt modelId="{2C181848-467D-4A33-A48F-11F2369C5311}" type="pres">
      <dgm:prSet presAssocID="{D71B564E-398A-417E-B809-CB8E191882CE}" presName="sibTrans" presStyleCnt="0"/>
      <dgm:spPr/>
    </dgm:pt>
    <dgm:pt modelId="{9374B737-E404-44A3-B035-ED1E1B49FCDF}" type="pres">
      <dgm:prSet presAssocID="{AD91084C-415C-49A0-B123-B6033338A750}" presName="node" presStyleLbl="node1" presStyleIdx="3" presStyleCnt="14">
        <dgm:presLayoutVars>
          <dgm:bulletEnabled val="1"/>
        </dgm:presLayoutVars>
      </dgm:prSet>
      <dgm:spPr/>
      <dgm:t>
        <a:bodyPr/>
        <a:lstStyle/>
        <a:p>
          <a:endParaRPr lang="es-PA"/>
        </a:p>
      </dgm:t>
    </dgm:pt>
    <dgm:pt modelId="{2DE3B1AD-2F7B-4612-B1F5-F857B7DF8B9B}" type="pres">
      <dgm:prSet presAssocID="{80186865-332D-431C-A617-D952C65D02D0}" presName="sibTrans" presStyleCnt="0"/>
      <dgm:spPr/>
    </dgm:pt>
    <dgm:pt modelId="{8EC96012-FCAD-4D41-B3DC-0F3D48B2BD4D}" type="pres">
      <dgm:prSet presAssocID="{BD3F23A0-948A-4553-8DCA-5D70C1EFD056}" presName="node" presStyleLbl="node1" presStyleIdx="4" presStyleCnt="14">
        <dgm:presLayoutVars>
          <dgm:bulletEnabled val="1"/>
        </dgm:presLayoutVars>
      </dgm:prSet>
      <dgm:spPr/>
      <dgm:t>
        <a:bodyPr/>
        <a:lstStyle/>
        <a:p>
          <a:endParaRPr lang="es-PA"/>
        </a:p>
      </dgm:t>
    </dgm:pt>
    <dgm:pt modelId="{D30A01BF-BD42-419E-9668-F2226251C729}" type="pres">
      <dgm:prSet presAssocID="{06492572-AB81-49EA-B834-F64EA0593D42}" presName="sibTrans" presStyleCnt="0"/>
      <dgm:spPr/>
    </dgm:pt>
    <dgm:pt modelId="{5D8DA876-FFF1-4482-95F9-622B82E68D98}" type="pres">
      <dgm:prSet presAssocID="{4D91F6C1-30CD-43E2-BB91-8EB4EFD43314}" presName="node" presStyleLbl="node1" presStyleIdx="5" presStyleCnt="14">
        <dgm:presLayoutVars>
          <dgm:bulletEnabled val="1"/>
        </dgm:presLayoutVars>
      </dgm:prSet>
      <dgm:spPr/>
      <dgm:t>
        <a:bodyPr/>
        <a:lstStyle/>
        <a:p>
          <a:endParaRPr lang="es-PA"/>
        </a:p>
      </dgm:t>
    </dgm:pt>
    <dgm:pt modelId="{A69A5327-6FB7-4102-9F18-3A7A5AB25F1E}" type="pres">
      <dgm:prSet presAssocID="{B852157E-FA80-4788-B543-2D7C4742B10D}" presName="sibTrans" presStyleCnt="0"/>
      <dgm:spPr/>
    </dgm:pt>
    <dgm:pt modelId="{45B2CD68-56DB-41F2-9ECE-572AD0783BD9}" type="pres">
      <dgm:prSet presAssocID="{4D35A589-3D13-44AF-B074-49D18DBE791A}" presName="node" presStyleLbl="node1" presStyleIdx="6" presStyleCnt="14">
        <dgm:presLayoutVars>
          <dgm:bulletEnabled val="1"/>
        </dgm:presLayoutVars>
      </dgm:prSet>
      <dgm:spPr/>
      <dgm:t>
        <a:bodyPr/>
        <a:lstStyle/>
        <a:p>
          <a:endParaRPr lang="es-PA"/>
        </a:p>
      </dgm:t>
    </dgm:pt>
    <dgm:pt modelId="{49AB83CD-6C27-419C-919C-CD7BEFA2041B}" type="pres">
      <dgm:prSet presAssocID="{FF27FF57-82A7-41DF-808F-408F1DD5EEE4}" presName="sibTrans" presStyleCnt="0"/>
      <dgm:spPr/>
    </dgm:pt>
    <dgm:pt modelId="{3977FB2A-BF11-4790-9AFF-2E4C6B3DFB74}" type="pres">
      <dgm:prSet presAssocID="{49859976-91D4-468D-B663-A7BBC005F6F1}" presName="node" presStyleLbl="node1" presStyleIdx="7" presStyleCnt="14">
        <dgm:presLayoutVars>
          <dgm:bulletEnabled val="1"/>
        </dgm:presLayoutVars>
      </dgm:prSet>
      <dgm:spPr/>
      <dgm:t>
        <a:bodyPr/>
        <a:lstStyle/>
        <a:p>
          <a:endParaRPr lang="es-PA"/>
        </a:p>
      </dgm:t>
    </dgm:pt>
    <dgm:pt modelId="{02702023-883A-4FCC-99EA-F66DF3204732}" type="pres">
      <dgm:prSet presAssocID="{5AACB292-201F-47A1-B562-8289789F52EE}" presName="sibTrans" presStyleCnt="0"/>
      <dgm:spPr/>
    </dgm:pt>
    <dgm:pt modelId="{162E48E2-2BB7-4662-89E0-70FB67DF4BB5}" type="pres">
      <dgm:prSet presAssocID="{2A13713B-F670-46D0-87F9-90AD80DBDC90}" presName="node" presStyleLbl="node1" presStyleIdx="8" presStyleCnt="14">
        <dgm:presLayoutVars>
          <dgm:bulletEnabled val="1"/>
        </dgm:presLayoutVars>
      </dgm:prSet>
      <dgm:spPr/>
      <dgm:t>
        <a:bodyPr/>
        <a:lstStyle/>
        <a:p>
          <a:endParaRPr lang="es-PA"/>
        </a:p>
      </dgm:t>
    </dgm:pt>
    <dgm:pt modelId="{070BF406-1CA3-438D-950B-F27C1DC3F96D}" type="pres">
      <dgm:prSet presAssocID="{403B0C99-BF11-49BA-AF30-EC6CF2CAFCBD}" presName="sibTrans" presStyleCnt="0"/>
      <dgm:spPr/>
    </dgm:pt>
    <dgm:pt modelId="{A6005762-602E-46F0-827D-04AD91E7D13A}" type="pres">
      <dgm:prSet presAssocID="{C24467FB-F797-4E9F-83A3-88FD05A2B075}" presName="node" presStyleLbl="node1" presStyleIdx="9" presStyleCnt="14">
        <dgm:presLayoutVars>
          <dgm:bulletEnabled val="1"/>
        </dgm:presLayoutVars>
      </dgm:prSet>
      <dgm:spPr/>
      <dgm:t>
        <a:bodyPr/>
        <a:lstStyle/>
        <a:p>
          <a:endParaRPr lang="es-PA"/>
        </a:p>
      </dgm:t>
    </dgm:pt>
    <dgm:pt modelId="{0DA4B4D1-E21B-4C7A-BC11-71D32D4736ED}" type="pres">
      <dgm:prSet presAssocID="{E354FF2F-109C-443A-B3A2-E76B425738AA}" presName="sibTrans" presStyleCnt="0"/>
      <dgm:spPr/>
    </dgm:pt>
    <dgm:pt modelId="{A2018351-0F3B-4DA5-82E2-6884371787D6}" type="pres">
      <dgm:prSet presAssocID="{27541821-3B3A-4FAC-9AC4-57F05271D374}" presName="node" presStyleLbl="node1" presStyleIdx="10" presStyleCnt="14">
        <dgm:presLayoutVars>
          <dgm:bulletEnabled val="1"/>
        </dgm:presLayoutVars>
      </dgm:prSet>
      <dgm:spPr/>
      <dgm:t>
        <a:bodyPr/>
        <a:lstStyle/>
        <a:p>
          <a:endParaRPr lang="es-PA"/>
        </a:p>
      </dgm:t>
    </dgm:pt>
    <dgm:pt modelId="{E1D19C80-B28D-4F7F-9EEF-4466BCB8EC90}" type="pres">
      <dgm:prSet presAssocID="{5E86543B-521E-4DFC-9EA6-5154F197AFB8}" presName="sibTrans" presStyleCnt="0"/>
      <dgm:spPr/>
    </dgm:pt>
    <dgm:pt modelId="{BAD97714-FE7E-4914-A07E-0929E8BE492C}" type="pres">
      <dgm:prSet presAssocID="{5DF0441E-C2E1-4D38-A1FD-55E12D885D2C}" presName="node" presStyleLbl="node1" presStyleIdx="11" presStyleCnt="14">
        <dgm:presLayoutVars>
          <dgm:bulletEnabled val="1"/>
        </dgm:presLayoutVars>
      </dgm:prSet>
      <dgm:spPr/>
      <dgm:t>
        <a:bodyPr/>
        <a:lstStyle/>
        <a:p>
          <a:endParaRPr lang="es-PA"/>
        </a:p>
      </dgm:t>
    </dgm:pt>
    <dgm:pt modelId="{DBA58E6F-7A3E-4B22-8A87-A632730F19DE}" type="pres">
      <dgm:prSet presAssocID="{C854A004-3ABE-4283-A140-66A605BBE81F}" presName="sibTrans" presStyleCnt="0"/>
      <dgm:spPr/>
    </dgm:pt>
    <dgm:pt modelId="{CA1BAAD2-C59E-432D-96A5-2D83EE4643A6}" type="pres">
      <dgm:prSet presAssocID="{FD18A0C2-5D90-4CAA-B394-AACD7D230FC3}" presName="node" presStyleLbl="node1" presStyleIdx="12" presStyleCnt="14">
        <dgm:presLayoutVars>
          <dgm:bulletEnabled val="1"/>
        </dgm:presLayoutVars>
      </dgm:prSet>
      <dgm:spPr/>
      <dgm:t>
        <a:bodyPr/>
        <a:lstStyle/>
        <a:p>
          <a:endParaRPr lang="es-PA"/>
        </a:p>
      </dgm:t>
    </dgm:pt>
    <dgm:pt modelId="{D0F06240-B23B-45C5-82F3-47C7469DC66F}" type="pres">
      <dgm:prSet presAssocID="{AA18BCDD-9903-4B95-862E-869DC951F678}" presName="sibTrans" presStyleCnt="0"/>
      <dgm:spPr/>
    </dgm:pt>
    <dgm:pt modelId="{36B80D02-C376-4108-AE02-51802B798A6B}" type="pres">
      <dgm:prSet presAssocID="{621CC7AC-0205-4B56-84AD-1BE67216A8E7}" presName="node" presStyleLbl="node1" presStyleIdx="13" presStyleCnt="14">
        <dgm:presLayoutVars>
          <dgm:bulletEnabled val="1"/>
        </dgm:presLayoutVars>
      </dgm:prSet>
      <dgm:spPr/>
      <dgm:t>
        <a:bodyPr/>
        <a:lstStyle/>
        <a:p>
          <a:endParaRPr lang="es-PA"/>
        </a:p>
      </dgm:t>
    </dgm:pt>
  </dgm:ptLst>
  <dgm:cxnLst>
    <dgm:cxn modelId="{EC7CB3FE-6943-465A-935C-B3F06DD36FE0}" srcId="{C6A19138-3C64-4AD0-94DF-4C3CC050C040}" destId="{5DF0441E-C2E1-4D38-A1FD-55E12D885D2C}" srcOrd="11" destOrd="0" parTransId="{9B82A2DB-A890-4B62-80A8-B3B6B2DEC874}" sibTransId="{C854A004-3ABE-4283-A140-66A605BBE81F}"/>
    <dgm:cxn modelId="{A67E5D84-962B-4333-AFDF-506762613BA3}" type="presOf" srcId="{A7CFC975-29EF-44CF-B27D-AD56EB2AD1F0}" destId="{26ACFC7B-C078-41F5-A696-1184F6645C98}" srcOrd="0" destOrd="0" presId="urn:microsoft.com/office/officeart/2005/8/layout/default"/>
    <dgm:cxn modelId="{CE2ADB6A-7E1E-41FB-BC54-F3602201CC58}" type="presOf" srcId="{AD91084C-415C-49A0-B123-B6033338A750}" destId="{9374B737-E404-44A3-B035-ED1E1B49FCDF}" srcOrd="0" destOrd="0" presId="urn:microsoft.com/office/officeart/2005/8/layout/default"/>
    <dgm:cxn modelId="{F824F38D-1C60-48C5-8D66-FFD3A028D8B7}" srcId="{C6A19138-3C64-4AD0-94DF-4C3CC050C040}" destId="{FD18A0C2-5D90-4CAA-B394-AACD7D230FC3}" srcOrd="12" destOrd="0" parTransId="{50C31EFE-50E0-4AB4-BC3A-35826D041C9A}" sibTransId="{AA18BCDD-9903-4B95-862E-869DC951F678}"/>
    <dgm:cxn modelId="{20C87619-A0F9-4F8F-BD69-5880CC47FAAD}" srcId="{C6A19138-3C64-4AD0-94DF-4C3CC050C040}" destId="{C24467FB-F797-4E9F-83A3-88FD05A2B075}" srcOrd="9" destOrd="0" parTransId="{BFCBCBF2-F4A2-4D26-9D67-B7595AB5F46B}" sibTransId="{E354FF2F-109C-443A-B3A2-E76B425738AA}"/>
    <dgm:cxn modelId="{729E08CB-4F07-446B-AE21-57C58B971A0C}" srcId="{C6A19138-3C64-4AD0-94DF-4C3CC050C040}" destId="{9F95AC02-2B54-4570-97C1-200E2FFF1918}" srcOrd="2" destOrd="0" parTransId="{E837DBD9-8AB7-4F6B-BEE1-BEE036EA4EAE}" sibTransId="{D71B564E-398A-417E-B809-CB8E191882CE}"/>
    <dgm:cxn modelId="{0FBF930C-889E-44D3-A6C4-DAB6B26C8992}" type="presOf" srcId="{2A13713B-F670-46D0-87F9-90AD80DBDC90}" destId="{162E48E2-2BB7-4662-89E0-70FB67DF4BB5}" srcOrd="0" destOrd="0" presId="urn:microsoft.com/office/officeart/2005/8/layout/default"/>
    <dgm:cxn modelId="{5BA00406-866D-4A67-86C7-25DA7CC52C76}" type="presOf" srcId="{FD18A0C2-5D90-4CAA-B394-AACD7D230FC3}" destId="{CA1BAAD2-C59E-432D-96A5-2D83EE4643A6}" srcOrd="0" destOrd="0" presId="urn:microsoft.com/office/officeart/2005/8/layout/default"/>
    <dgm:cxn modelId="{B2BEF72B-3CBE-45E4-AF84-04D726122554}" type="presOf" srcId="{9F95AC02-2B54-4570-97C1-200E2FFF1918}" destId="{FB47464D-E0B4-4112-9A87-C8B857C57771}" srcOrd="0" destOrd="0" presId="urn:microsoft.com/office/officeart/2005/8/layout/default"/>
    <dgm:cxn modelId="{884666C8-35A6-4073-9F12-A27E2795F3FB}" srcId="{C6A19138-3C64-4AD0-94DF-4C3CC050C040}" destId="{AD91084C-415C-49A0-B123-B6033338A750}" srcOrd="3" destOrd="0" parTransId="{5D84F721-9DB1-4B3E-9381-6F62515C4A82}" sibTransId="{80186865-332D-431C-A617-D952C65D02D0}"/>
    <dgm:cxn modelId="{AC82FF0F-C4BC-4EAA-8EB2-2FD5BDB48675}" srcId="{C6A19138-3C64-4AD0-94DF-4C3CC050C040}" destId="{621CC7AC-0205-4B56-84AD-1BE67216A8E7}" srcOrd="13" destOrd="0" parTransId="{6DFBDD3B-7233-4FDC-B79B-E3F81F351683}" sibTransId="{B8BCADC3-0C57-4D71-9141-B322B21F36AB}"/>
    <dgm:cxn modelId="{631DA105-7345-491B-8C4B-CBA17C85776F}" srcId="{C6A19138-3C64-4AD0-94DF-4C3CC050C040}" destId="{BD3F23A0-948A-4553-8DCA-5D70C1EFD056}" srcOrd="4" destOrd="0" parTransId="{A64D5D96-4F54-4AEB-B7D8-1B39D3F8F06C}" sibTransId="{06492572-AB81-49EA-B834-F64EA0593D42}"/>
    <dgm:cxn modelId="{45BAC9C5-C57C-4091-A475-429077BA26C6}" srcId="{C6A19138-3C64-4AD0-94DF-4C3CC050C040}" destId="{4D91F6C1-30CD-43E2-BB91-8EB4EFD43314}" srcOrd="5" destOrd="0" parTransId="{80F775E0-4B2E-4A15-9D7A-1D20FEA7AD46}" sibTransId="{B852157E-FA80-4788-B543-2D7C4742B10D}"/>
    <dgm:cxn modelId="{3943B0C4-9A2C-4422-AC4F-5587F8E6BFCE}" srcId="{C6A19138-3C64-4AD0-94DF-4C3CC050C040}" destId="{2A13713B-F670-46D0-87F9-90AD80DBDC90}" srcOrd="8" destOrd="0" parTransId="{47754824-40BE-4A6A-8448-F894E8DEE6F3}" sibTransId="{403B0C99-BF11-49BA-AF30-EC6CF2CAFCBD}"/>
    <dgm:cxn modelId="{3AB42B33-3FBF-45D2-9A6C-F74756FC49BE}" srcId="{C6A19138-3C64-4AD0-94DF-4C3CC050C040}" destId="{27541821-3B3A-4FAC-9AC4-57F05271D374}" srcOrd="10" destOrd="0" parTransId="{6F50344D-B21E-4A54-9419-13A91FF671EB}" sibTransId="{5E86543B-521E-4DFC-9EA6-5154F197AFB8}"/>
    <dgm:cxn modelId="{1F497BCD-10D4-4ECC-A527-D197B0D40FB9}" type="presOf" srcId="{5DF0441E-C2E1-4D38-A1FD-55E12D885D2C}" destId="{BAD97714-FE7E-4914-A07E-0929E8BE492C}" srcOrd="0" destOrd="0" presId="urn:microsoft.com/office/officeart/2005/8/layout/default"/>
    <dgm:cxn modelId="{E508114E-21A0-45EE-9C1F-EFCB37F3EDC3}" type="presOf" srcId="{C24467FB-F797-4E9F-83A3-88FD05A2B075}" destId="{A6005762-602E-46F0-827D-04AD91E7D13A}" srcOrd="0" destOrd="0" presId="urn:microsoft.com/office/officeart/2005/8/layout/default"/>
    <dgm:cxn modelId="{11C1A304-4D6D-41B8-849F-8BB6DDAAD16B}" type="presOf" srcId="{4D35A589-3D13-44AF-B074-49D18DBE791A}" destId="{45B2CD68-56DB-41F2-9ECE-572AD0783BD9}" srcOrd="0" destOrd="0" presId="urn:microsoft.com/office/officeart/2005/8/layout/default"/>
    <dgm:cxn modelId="{52D80959-E421-4C37-A7DB-B9907E4B8AF8}" srcId="{C6A19138-3C64-4AD0-94DF-4C3CC050C040}" destId="{A7CFC975-29EF-44CF-B27D-AD56EB2AD1F0}" srcOrd="1" destOrd="0" parTransId="{0877F525-8261-4EBC-81E9-440FDDB64C27}" sibTransId="{3268E256-0363-48D3-B36A-83D0284FE573}"/>
    <dgm:cxn modelId="{E4C00DB9-78DD-472A-99F9-41061A8DDEDD}" type="presOf" srcId="{C6A19138-3C64-4AD0-94DF-4C3CC050C040}" destId="{EC21F65A-BCD8-4A97-86B5-BCA37E248968}" srcOrd="0" destOrd="0" presId="urn:microsoft.com/office/officeart/2005/8/layout/default"/>
    <dgm:cxn modelId="{149E645A-6F49-4F81-92D1-04F442C4EB38}" srcId="{C6A19138-3C64-4AD0-94DF-4C3CC050C040}" destId="{DDE385C5-E428-4E66-839E-D27EB13E6916}" srcOrd="0" destOrd="0" parTransId="{101C8915-D46A-46D3-A196-C97BB7528197}" sibTransId="{7C674129-4627-49FA-95B4-B6C070F60148}"/>
    <dgm:cxn modelId="{C44941A3-5B80-4468-A732-8D0FC5F7E6DD}" type="presOf" srcId="{621CC7AC-0205-4B56-84AD-1BE67216A8E7}" destId="{36B80D02-C376-4108-AE02-51802B798A6B}" srcOrd="0" destOrd="0" presId="urn:microsoft.com/office/officeart/2005/8/layout/default"/>
    <dgm:cxn modelId="{76766A15-F66C-41F5-A16A-120E1B12F226}" srcId="{C6A19138-3C64-4AD0-94DF-4C3CC050C040}" destId="{49859976-91D4-468D-B663-A7BBC005F6F1}" srcOrd="7" destOrd="0" parTransId="{F7B30780-8BFB-4275-9BF3-2CAA3B216B3B}" sibTransId="{5AACB292-201F-47A1-B562-8289789F52EE}"/>
    <dgm:cxn modelId="{6FA333F3-AE80-4361-8740-E592F6C64699}" type="presOf" srcId="{27541821-3B3A-4FAC-9AC4-57F05271D374}" destId="{A2018351-0F3B-4DA5-82E2-6884371787D6}" srcOrd="0" destOrd="0" presId="urn:microsoft.com/office/officeart/2005/8/layout/default"/>
    <dgm:cxn modelId="{A71C70F5-CC73-454E-80DF-3BFABBA0B4DB}" type="presOf" srcId="{4D91F6C1-30CD-43E2-BB91-8EB4EFD43314}" destId="{5D8DA876-FFF1-4482-95F9-622B82E68D98}" srcOrd="0" destOrd="0" presId="urn:microsoft.com/office/officeart/2005/8/layout/default"/>
    <dgm:cxn modelId="{73958D5A-1247-45F0-9447-6F5BD908FA4D}" type="presOf" srcId="{DDE385C5-E428-4E66-839E-D27EB13E6916}" destId="{DF8D4CA1-BC4C-405E-BCFA-F367063C52EE}" srcOrd="0" destOrd="0" presId="urn:microsoft.com/office/officeart/2005/8/layout/default"/>
    <dgm:cxn modelId="{DC8F8955-88CE-4590-9115-0269CCA69507}" type="presOf" srcId="{BD3F23A0-948A-4553-8DCA-5D70C1EFD056}" destId="{8EC96012-FCAD-4D41-B3DC-0F3D48B2BD4D}" srcOrd="0" destOrd="0" presId="urn:microsoft.com/office/officeart/2005/8/layout/default"/>
    <dgm:cxn modelId="{B239DDA3-1056-4ECD-87F3-8ED79A4C647F}" type="presOf" srcId="{49859976-91D4-468D-B663-A7BBC005F6F1}" destId="{3977FB2A-BF11-4790-9AFF-2E4C6B3DFB74}" srcOrd="0" destOrd="0" presId="urn:microsoft.com/office/officeart/2005/8/layout/default"/>
    <dgm:cxn modelId="{1DC60C2E-828B-4932-A03C-3DEAC9896FA1}" srcId="{C6A19138-3C64-4AD0-94DF-4C3CC050C040}" destId="{4D35A589-3D13-44AF-B074-49D18DBE791A}" srcOrd="6" destOrd="0" parTransId="{431CCA81-6F04-43E1-8C7A-7217162ED722}" sibTransId="{FF27FF57-82A7-41DF-808F-408F1DD5EEE4}"/>
    <dgm:cxn modelId="{D29B43F6-2FB3-49B8-AE37-43658C28F0AD}" type="presParOf" srcId="{EC21F65A-BCD8-4A97-86B5-BCA37E248968}" destId="{DF8D4CA1-BC4C-405E-BCFA-F367063C52EE}" srcOrd="0" destOrd="0" presId="urn:microsoft.com/office/officeart/2005/8/layout/default"/>
    <dgm:cxn modelId="{A5AEB2F2-21E9-4B0B-BA35-9124F56F008E}" type="presParOf" srcId="{EC21F65A-BCD8-4A97-86B5-BCA37E248968}" destId="{DB1AE04E-F2E7-4C6D-A49D-92A0124C2B80}" srcOrd="1" destOrd="0" presId="urn:microsoft.com/office/officeart/2005/8/layout/default"/>
    <dgm:cxn modelId="{9E62A8E2-676A-425A-8C6E-05482055C475}" type="presParOf" srcId="{EC21F65A-BCD8-4A97-86B5-BCA37E248968}" destId="{26ACFC7B-C078-41F5-A696-1184F6645C98}" srcOrd="2" destOrd="0" presId="urn:microsoft.com/office/officeart/2005/8/layout/default"/>
    <dgm:cxn modelId="{6EB079E2-5E4B-43A7-BC2C-AB8549C8682A}" type="presParOf" srcId="{EC21F65A-BCD8-4A97-86B5-BCA37E248968}" destId="{8B9AC748-EA2D-493C-B493-2F751BF55C49}" srcOrd="3" destOrd="0" presId="urn:microsoft.com/office/officeart/2005/8/layout/default"/>
    <dgm:cxn modelId="{BCCE2D13-2BBB-4AFB-A9BC-0D7246D15FCC}" type="presParOf" srcId="{EC21F65A-BCD8-4A97-86B5-BCA37E248968}" destId="{FB47464D-E0B4-4112-9A87-C8B857C57771}" srcOrd="4" destOrd="0" presId="urn:microsoft.com/office/officeart/2005/8/layout/default"/>
    <dgm:cxn modelId="{CC110357-6B25-4951-B1E8-E18552A63397}" type="presParOf" srcId="{EC21F65A-BCD8-4A97-86B5-BCA37E248968}" destId="{2C181848-467D-4A33-A48F-11F2369C5311}" srcOrd="5" destOrd="0" presId="urn:microsoft.com/office/officeart/2005/8/layout/default"/>
    <dgm:cxn modelId="{32743F53-E3E0-4E1C-B8D5-E3CF761BBE4F}" type="presParOf" srcId="{EC21F65A-BCD8-4A97-86B5-BCA37E248968}" destId="{9374B737-E404-44A3-B035-ED1E1B49FCDF}" srcOrd="6" destOrd="0" presId="urn:microsoft.com/office/officeart/2005/8/layout/default"/>
    <dgm:cxn modelId="{BF73BF14-CC51-43E7-B5F6-0FC6841733E3}" type="presParOf" srcId="{EC21F65A-BCD8-4A97-86B5-BCA37E248968}" destId="{2DE3B1AD-2F7B-4612-B1F5-F857B7DF8B9B}" srcOrd="7" destOrd="0" presId="urn:microsoft.com/office/officeart/2005/8/layout/default"/>
    <dgm:cxn modelId="{CAD63F98-DCB7-4CE5-8927-6A9CCEA892C2}" type="presParOf" srcId="{EC21F65A-BCD8-4A97-86B5-BCA37E248968}" destId="{8EC96012-FCAD-4D41-B3DC-0F3D48B2BD4D}" srcOrd="8" destOrd="0" presId="urn:microsoft.com/office/officeart/2005/8/layout/default"/>
    <dgm:cxn modelId="{4BD80BEB-EDB9-41B3-9B67-67D74665F256}" type="presParOf" srcId="{EC21F65A-BCD8-4A97-86B5-BCA37E248968}" destId="{D30A01BF-BD42-419E-9668-F2226251C729}" srcOrd="9" destOrd="0" presId="urn:microsoft.com/office/officeart/2005/8/layout/default"/>
    <dgm:cxn modelId="{CDFA3F6B-9F03-4BA4-A407-90159C389C61}" type="presParOf" srcId="{EC21F65A-BCD8-4A97-86B5-BCA37E248968}" destId="{5D8DA876-FFF1-4482-95F9-622B82E68D98}" srcOrd="10" destOrd="0" presId="urn:microsoft.com/office/officeart/2005/8/layout/default"/>
    <dgm:cxn modelId="{5F9F879B-417E-4962-A13A-5CAA3A0B3DFB}" type="presParOf" srcId="{EC21F65A-BCD8-4A97-86B5-BCA37E248968}" destId="{A69A5327-6FB7-4102-9F18-3A7A5AB25F1E}" srcOrd="11" destOrd="0" presId="urn:microsoft.com/office/officeart/2005/8/layout/default"/>
    <dgm:cxn modelId="{3ED136B3-1035-422E-9419-586202D31D03}" type="presParOf" srcId="{EC21F65A-BCD8-4A97-86B5-BCA37E248968}" destId="{45B2CD68-56DB-41F2-9ECE-572AD0783BD9}" srcOrd="12" destOrd="0" presId="urn:microsoft.com/office/officeart/2005/8/layout/default"/>
    <dgm:cxn modelId="{E6FD981C-5F73-4A25-9FD1-357B0D0F19A9}" type="presParOf" srcId="{EC21F65A-BCD8-4A97-86B5-BCA37E248968}" destId="{49AB83CD-6C27-419C-919C-CD7BEFA2041B}" srcOrd="13" destOrd="0" presId="urn:microsoft.com/office/officeart/2005/8/layout/default"/>
    <dgm:cxn modelId="{768F6426-9412-470F-9947-FCCD8AF3A0CA}" type="presParOf" srcId="{EC21F65A-BCD8-4A97-86B5-BCA37E248968}" destId="{3977FB2A-BF11-4790-9AFF-2E4C6B3DFB74}" srcOrd="14" destOrd="0" presId="urn:microsoft.com/office/officeart/2005/8/layout/default"/>
    <dgm:cxn modelId="{7D53E3BF-7D30-47E4-A77B-AE7B5BF321E8}" type="presParOf" srcId="{EC21F65A-BCD8-4A97-86B5-BCA37E248968}" destId="{02702023-883A-4FCC-99EA-F66DF3204732}" srcOrd="15" destOrd="0" presId="urn:microsoft.com/office/officeart/2005/8/layout/default"/>
    <dgm:cxn modelId="{EE2BB134-FA83-4744-9591-3C74719E1C5F}" type="presParOf" srcId="{EC21F65A-BCD8-4A97-86B5-BCA37E248968}" destId="{162E48E2-2BB7-4662-89E0-70FB67DF4BB5}" srcOrd="16" destOrd="0" presId="urn:microsoft.com/office/officeart/2005/8/layout/default"/>
    <dgm:cxn modelId="{BE9E5881-FB88-440B-8961-504F795C68E1}" type="presParOf" srcId="{EC21F65A-BCD8-4A97-86B5-BCA37E248968}" destId="{070BF406-1CA3-438D-950B-F27C1DC3F96D}" srcOrd="17" destOrd="0" presId="urn:microsoft.com/office/officeart/2005/8/layout/default"/>
    <dgm:cxn modelId="{53468775-F02A-496D-8007-3CD984F0ABA3}" type="presParOf" srcId="{EC21F65A-BCD8-4A97-86B5-BCA37E248968}" destId="{A6005762-602E-46F0-827D-04AD91E7D13A}" srcOrd="18" destOrd="0" presId="urn:microsoft.com/office/officeart/2005/8/layout/default"/>
    <dgm:cxn modelId="{276211D4-4D50-4909-B408-BF53ABB1D876}" type="presParOf" srcId="{EC21F65A-BCD8-4A97-86B5-BCA37E248968}" destId="{0DA4B4D1-E21B-4C7A-BC11-71D32D4736ED}" srcOrd="19" destOrd="0" presId="urn:microsoft.com/office/officeart/2005/8/layout/default"/>
    <dgm:cxn modelId="{89BC99A4-BF4B-4C80-ABB6-33875A000897}" type="presParOf" srcId="{EC21F65A-BCD8-4A97-86B5-BCA37E248968}" destId="{A2018351-0F3B-4DA5-82E2-6884371787D6}" srcOrd="20" destOrd="0" presId="urn:microsoft.com/office/officeart/2005/8/layout/default"/>
    <dgm:cxn modelId="{C3087B5C-0CF4-4428-8230-3A75A1BC36A8}" type="presParOf" srcId="{EC21F65A-BCD8-4A97-86B5-BCA37E248968}" destId="{E1D19C80-B28D-4F7F-9EEF-4466BCB8EC90}" srcOrd="21" destOrd="0" presId="urn:microsoft.com/office/officeart/2005/8/layout/default"/>
    <dgm:cxn modelId="{7AED5FA5-D309-4453-B2A5-7FFE19183D90}" type="presParOf" srcId="{EC21F65A-BCD8-4A97-86B5-BCA37E248968}" destId="{BAD97714-FE7E-4914-A07E-0929E8BE492C}" srcOrd="22" destOrd="0" presId="urn:microsoft.com/office/officeart/2005/8/layout/default"/>
    <dgm:cxn modelId="{AF94B197-A5CB-4559-8D4F-5AE948A05788}" type="presParOf" srcId="{EC21F65A-BCD8-4A97-86B5-BCA37E248968}" destId="{DBA58E6F-7A3E-4B22-8A87-A632730F19DE}" srcOrd="23" destOrd="0" presId="urn:microsoft.com/office/officeart/2005/8/layout/default"/>
    <dgm:cxn modelId="{F4A07457-0A86-401C-A683-B9AE69AB665B}" type="presParOf" srcId="{EC21F65A-BCD8-4A97-86B5-BCA37E248968}" destId="{CA1BAAD2-C59E-432D-96A5-2D83EE4643A6}" srcOrd="24" destOrd="0" presId="urn:microsoft.com/office/officeart/2005/8/layout/default"/>
    <dgm:cxn modelId="{71A2B375-78C4-43A6-8253-F618BB5F84EF}" type="presParOf" srcId="{EC21F65A-BCD8-4A97-86B5-BCA37E248968}" destId="{D0F06240-B23B-45C5-82F3-47C7469DC66F}" srcOrd="25" destOrd="0" presId="urn:microsoft.com/office/officeart/2005/8/layout/default"/>
    <dgm:cxn modelId="{D412BF65-F239-4A02-B068-148D5C132571}" type="presParOf" srcId="{EC21F65A-BCD8-4A97-86B5-BCA37E248968}" destId="{36B80D02-C376-4108-AE02-51802B798A6B}" srcOrd="2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1582259-B405-4944-BCD5-8988AE9E06C4}" type="doc">
      <dgm:prSet loTypeId="urn:microsoft.com/office/officeart/2008/layout/HexagonCluster" loCatId="picture" qsTypeId="urn:microsoft.com/office/officeart/2005/8/quickstyle/simple5" qsCatId="simple" csTypeId="urn:microsoft.com/office/officeart/2005/8/colors/accent1_2" csCatId="accent1" phldr="1"/>
      <dgm:spPr/>
      <dgm:t>
        <a:bodyPr/>
        <a:lstStyle/>
        <a:p>
          <a:endParaRPr lang="en-US"/>
        </a:p>
      </dgm:t>
    </dgm:pt>
    <dgm:pt modelId="{EF3B8163-F93E-4EF9-82CD-DD662EC9F2DB}">
      <dgm:prSet phldrT="[Texto]"/>
      <dgm:spPr/>
      <dgm:t>
        <a:bodyPr/>
        <a:lstStyle/>
        <a:p>
          <a:r>
            <a:rPr lang="es-PA" dirty="0" smtClean="0"/>
            <a:t>Ministerio de Economía y Finanzas</a:t>
          </a:r>
          <a:endParaRPr lang="en-US" dirty="0"/>
        </a:p>
      </dgm:t>
    </dgm:pt>
    <dgm:pt modelId="{6C6D0702-DCCA-4844-9B16-FC80570AC267}" type="parTrans" cxnId="{4A60EB9E-9166-41C7-A118-C9C4FCD5E619}">
      <dgm:prSet/>
      <dgm:spPr/>
      <dgm:t>
        <a:bodyPr/>
        <a:lstStyle/>
        <a:p>
          <a:endParaRPr lang="en-US"/>
        </a:p>
      </dgm:t>
    </dgm:pt>
    <dgm:pt modelId="{9F55B50B-049D-45A2-9FD2-46F783DB9044}" type="sibTrans" cxnId="{4A60EB9E-9166-41C7-A118-C9C4FCD5E619}">
      <dgm:prSet/>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8000" b="-8000"/>
          </a:stretch>
        </a:blipFill>
      </dgm:spPr>
      <dgm:t>
        <a:bodyPr/>
        <a:lstStyle/>
        <a:p>
          <a:endParaRPr lang="en-US"/>
        </a:p>
      </dgm:t>
    </dgm:pt>
    <dgm:pt modelId="{06009E0A-447F-4C42-83B0-568B674A6C6F}">
      <dgm:prSet phldrT="[Texto]"/>
      <dgm:spPr/>
      <dgm:t>
        <a:bodyPr/>
        <a:lstStyle/>
        <a:p>
          <a:r>
            <a:rPr lang="es-PA" dirty="0" smtClean="0"/>
            <a:t>Unidad de Análisis Financiero</a:t>
          </a:r>
          <a:endParaRPr lang="en-US" dirty="0"/>
        </a:p>
      </dgm:t>
    </dgm:pt>
    <dgm:pt modelId="{860709A4-1BE0-4239-9362-9C67406E8AE2}" type="parTrans" cxnId="{80515C83-E0E6-4637-BD24-056AE5F7DB1A}">
      <dgm:prSet/>
      <dgm:spPr/>
      <dgm:t>
        <a:bodyPr/>
        <a:lstStyle/>
        <a:p>
          <a:endParaRPr lang="en-US"/>
        </a:p>
      </dgm:t>
    </dgm:pt>
    <dgm:pt modelId="{37479B3B-0E72-40B3-A30F-71680972E01A}" type="sibTrans" cxnId="{80515C83-E0E6-4637-BD24-056AE5F7DB1A}">
      <dgm:prSet/>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t="-8000" b="-8000"/>
          </a:stretch>
        </a:blipFill>
      </dgm:spPr>
      <dgm:t>
        <a:bodyPr/>
        <a:lstStyle/>
        <a:p>
          <a:endParaRPr lang="en-US"/>
        </a:p>
      </dgm:t>
    </dgm:pt>
    <dgm:pt modelId="{1AD38BDC-D4EA-40E6-AD32-DE97186A2F8A}">
      <dgm:prSet phldrT="[Texto]"/>
      <dgm:spPr/>
      <dgm:t>
        <a:bodyPr/>
        <a:lstStyle/>
        <a:p>
          <a:r>
            <a:rPr lang="es-PA" dirty="0" smtClean="0"/>
            <a:t>Súper Intendencia de Bancos de Panamá</a:t>
          </a:r>
          <a:endParaRPr lang="en-US" dirty="0"/>
        </a:p>
      </dgm:t>
    </dgm:pt>
    <dgm:pt modelId="{188DF6FB-77EB-43B2-8BBD-31577EB0F614}" type="parTrans" cxnId="{974F93AF-3155-43D3-A7B4-80B9E08691E0}">
      <dgm:prSet/>
      <dgm:spPr/>
      <dgm:t>
        <a:bodyPr/>
        <a:lstStyle/>
        <a:p>
          <a:endParaRPr lang="en-US"/>
        </a:p>
      </dgm:t>
    </dgm:pt>
    <dgm:pt modelId="{6EC5B232-CF0F-4851-964C-CE05EE805AD0}" type="sibTrans" cxnId="{974F93AF-3155-43D3-A7B4-80B9E08691E0}">
      <dgm:prSet/>
      <dgm:spPr>
        <a:blipFill>
          <a:blip xmlns:r="http://schemas.openxmlformats.org/officeDocument/2006/relationships" r:embed="rId3">
            <a:extLst>
              <a:ext uri="{28A0092B-C50C-407E-A947-70E740481C1C}">
                <a14:useLocalDpi xmlns:a14="http://schemas.microsoft.com/office/drawing/2010/main" val="0"/>
              </a:ext>
            </a:extLst>
          </a:blip>
          <a:srcRect/>
          <a:stretch>
            <a:fillRect t="-8000" b="-8000"/>
          </a:stretch>
        </a:blipFill>
      </dgm:spPr>
      <dgm:t>
        <a:bodyPr/>
        <a:lstStyle/>
        <a:p>
          <a:endParaRPr lang="en-US"/>
        </a:p>
      </dgm:t>
    </dgm:pt>
    <dgm:pt modelId="{6D2A03BB-5048-4678-9296-2B9A288248C5}">
      <dgm:prSet phldrT="[Texto]"/>
      <dgm:spPr/>
      <dgm:t>
        <a:bodyPr/>
        <a:lstStyle/>
        <a:p>
          <a:r>
            <a:rPr lang="es-PA" dirty="0" smtClean="0"/>
            <a:t>Ministerio Público de Panamá</a:t>
          </a:r>
          <a:endParaRPr lang="en-US" dirty="0"/>
        </a:p>
      </dgm:t>
    </dgm:pt>
    <dgm:pt modelId="{F92C50DF-207A-4FF1-B69A-20967884E9C0}" type="parTrans" cxnId="{240D06F2-5C2C-4008-B50A-38A27427A2C0}">
      <dgm:prSet/>
      <dgm:spPr/>
      <dgm:t>
        <a:bodyPr/>
        <a:lstStyle/>
        <a:p>
          <a:endParaRPr lang="en-US"/>
        </a:p>
      </dgm:t>
    </dgm:pt>
    <dgm:pt modelId="{9303BC2C-B8E5-42B6-A592-2A405493CEA9}" type="sibTrans" cxnId="{240D06F2-5C2C-4008-B50A-38A27427A2C0}">
      <dgm:prSet/>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t="-8000" b="-8000"/>
          </a:stretch>
        </a:blipFill>
      </dgm:spPr>
      <dgm:t>
        <a:bodyPr/>
        <a:lstStyle/>
        <a:p>
          <a:endParaRPr lang="en-US"/>
        </a:p>
      </dgm:t>
    </dgm:pt>
    <dgm:pt modelId="{8772E390-32E2-4CA7-B599-086C7026DF64}" type="pres">
      <dgm:prSet presAssocID="{31582259-B405-4944-BCD5-8988AE9E06C4}" presName="Name0" presStyleCnt="0">
        <dgm:presLayoutVars>
          <dgm:chMax val="21"/>
          <dgm:chPref val="21"/>
        </dgm:presLayoutVars>
      </dgm:prSet>
      <dgm:spPr/>
      <dgm:t>
        <a:bodyPr/>
        <a:lstStyle/>
        <a:p>
          <a:endParaRPr lang="es-PA"/>
        </a:p>
      </dgm:t>
    </dgm:pt>
    <dgm:pt modelId="{7C644753-A00C-4649-85B9-8DEA18E21A8F}" type="pres">
      <dgm:prSet presAssocID="{EF3B8163-F93E-4EF9-82CD-DD662EC9F2DB}" presName="text1" presStyleCnt="0"/>
      <dgm:spPr/>
    </dgm:pt>
    <dgm:pt modelId="{1C4A32FC-323C-4D13-97EF-82891EF2F30B}" type="pres">
      <dgm:prSet presAssocID="{EF3B8163-F93E-4EF9-82CD-DD662EC9F2DB}" presName="textRepeatNode" presStyleLbl="alignNode1" presStyleIdx="0" presStyleCnt="4">
        <dgm:presLayoutVars>
          <dgm:chMax val="0"/>
          <dgm:chPref val="0"/>
          <dgm:bulletEnabled val="1"/>
        </dgm:presLayoutVars>
      </dgm:prSet>
      <dgm:spPr/>
      <dgm:t>
        <a:bodyPr/>
        <a:lstStyle/>
        <a:p>
          <a:endParaRPr lang="en-US"/>
        </a:p>
      </dgm:t>
    </dgm:pt>
    <dgm:pt modelId="{859E6D50-DD84-49C9-8FED-2014871B6674}" type="pres">
      <dgm:prSet presAssocID="{EF3B8163-F93E-4EF9-82CD-DD662EC9F2DB}" presName="textaccent1" presStyleCnt="0"/>
      <dgm:spPr/>
    </dgm:pt>
    <dgm:pt modelId="{F1C4983E-0B27-4BF0-95F9-A4DF9459F678}" type="pres">
      <dgm:prSet presAssocID="{EF3B8163-F93E-4EF9-82CD-DD662EC9F2DB}" presName="accentRepeatNode" presStyleLbl="solidAlignAcc1" presStyleIdx="0" presStyleCnt="8"/>
      <dgm:spPr>
        <a:solidFill>
          <a:srgbClr val="FFFF00"/>
        </a:solidFill>
      </dgm:spPr>
    </dgm:pt>
    <dgm:pt modelId="{CD025970-795A-4771-B1DB-F4D353F85EB0}" type="pres">
      <dgm:prSet presAssocID="{9F55B50B-049D-45A2-9FD2-46F783DB9044}" presName="image1" presStyleCnt="0"/>
      <dgm:spPr/>
    </dgm:pt>
    <dgm:pt modelId="{63C04AD4-D73A-4093-987C-DD8F846AE2DD}" type="pres">
      <dgm:prSet presAssocID="{9F55B50B-049D-45A2-9FD2-46F783DB9044}" presName="imageRepeatNode" presStyleLbl="alignAcc1" presStyleIdx="0" presStyleCnt="4"/>
      <dgm:spPr/>
      <dgm:t>
        <a:bodyPr/>
        <a:lstStyle/>
        <a:p>
          <a:endParaRPr lang="es-PA"/>
        </a:p>
      </dgm:t>
    </dgm:pt>
    <dgm:pt modelId="{09EAC656-7F9C-4219-895A-2E04C0247E6A}" type="pres">
      <dgm:prSet presAssocID="{9F55B50B-049D-45A2-9FD2-46F783DB9044}" presName="imageaccent1" presStyleCnt="0"/>
      <dgm:spPr/>
    </dgm:pt>
    <dgm:pt modelId="{9212F3D0-05AF-44AE-8363-E097A0A1EE76}" type="pres">
      <dgm:prSet presAssocID="{9F55B50B-049D-45A2-9FD2-46F783DB9044}" presName="accentRepeatNode" presStyleLbl="solidAlignAcc1" presStyleIdx="1" presStyleCnt="8"/>
      <dgm:spPr>
        <a:solidFill>
          <a:srgbClr val="FFFF00"/>
        </a:solidFill>
        <a:ln>
          <a:solidFill>
            <a:schemeClr val="bg1"/>
          </a:solidFill>
        </a:ln>
      </dgm:spPr>
    </dgm:pt>
    <dgm:pt modelId="{70515229-275A-4649-89EF-F1141E5D3621}" type="pres">
      <dgm:prSet presAssocID="{06009E0A-447F-4C42-83B0-568B674A6C6F}" presName="text2" presStyleCnt="0"/>
      <dgm:spPr/>
    </dgm:pt>
    <dgm:pt modelId="{CA294603-D083-4911-B9FE-BA061D520EDB}" type="pres">
      <dgm:prSet presAssocID="{06009E0A-447F-4C42-83B0-568B674A6C6F}" presName="textRepeatNode" presStyleLbl="alignNode1" presStyleIdx="1" presStyleCnt="4">
        <dgm:presLayoutVars>
          <dgm:chMax val="0"/>
          <dgm:chPref val="0"/>
          <dgm:bulletEnabled val="1"/>
        </dgm:presLayoutVars>
      </dgm:prSet>
      <dgm:spPr/>
      <dgm:t>
        <a:bodyPr/>
        <a:lstStyle/>
        <a:p>
          <a:endParaRPr lang="en-US"/>
        </a:p>
      </dgm:t>
    </dgm:pt>
    <dgm:pt modelId="{F2D111BF-8FF2-444A-B9F1-94AFF5CF3962}" type="pres">
      <dgm:prSet presAssocID="{06009E0A-447F-4C42-83B0-568B674A6C6F}" presName="textaccent2" presStyleCnt="0"/>
      <dgm:spPr/>
    </dgm:pt>
    <dgm:pt modelId="{035BE457-3BEA-4208-9F89-02809D1ECDD5}" type="pres">
      <dgm:prSet presAssocID="{06009E0A-447F-4C42-83B0-568B674A6C6F}" presName="accentRepeatNode" presStyleLbl="solidAlignAcc1" presStyleIdx="2" presStyleCnt="8"/>
      <dgm:spPr>
        <a:solidFill>
          <a:schemeClr val="tx2">
            <a:lumMod val="60000"/>
            <a:lumOff val="40000"/>
          </a:schemeClr>
        </a:solidFill>
      </dgm:spPr>
    </dgm:pt>
    <dgm:pt modelId="{90CCCD5F-C84A-4716-9CA9-64F0CDF6340E}" type="pres">
      <dgm:prSet presAssocID="{37479B3B-0E72-40B3-A30F-71680972E01A}" presName="image2" presStyleCnt="0"/>
      <dgm:spPr/>
    </dgm:pt>
    <dgm:pt modelId="{F5A9F3A1-E999-4048-94EB-29CB4236F06D}" type="pres">
      <dgm:prSet presAssocID="{37479B3B-0E72-40B3-A30F-71680972E01A}" presName="imageRepeatNode" presStyleLbl="alignAcc1" presStyleIdx="1" presStyleCnt="4"/>
      <dgm:spPr/>
      <dgm:t>
        <a:bodyPr/>
        <a:lstStyle/>
        <a:p>
          <a:endParaRPr lang="es-PA"/>
        </a:p>
      </dgm:t>
    </dgm:pt>
    <dgm:pt modelId="{BC9D7844-30EC-48BB-A197-BE0A4BF12D09}" type="pres">
      <dgm:prSet presAssocID="{37479B3B-0E72-40B3-A30F-71680972E01A}" presName="imageaccent2" presStyleCnt="0"/>
      <dgm:spPr/>
    </dgm:pt>
    <dgm:pt modelId="{3BAF9CB2-DF08-4E21-9664-79B6A77E9546}" type="pres">
      <dgm:prSet presAssocID="{37479B3B-0E72-40B3-A30F-71680972E01A}" presName="accentRepeatNode" presStyleLbl="solidAlignAcc1" presStyleIdx="3" presStyleCnt="8"/>
      <dgm:spPr>
        <a:solidFill>
          <a:schemeClr val="tx2">
            <a:lumMod val="60000"/>
            <a:lumOff val="40000"/>
          </a:schemeClr>
        </a:solidFill>
      </dgm:spPr>
    </dgm:pt>
    <dgm:pt modelId="{F07770B6-D41F-4F88-B0F4-75F179255EB9}" type="pres">
      <dgm:prSet presAssocID="{1AD38BDC-D4EA-40E6-AD32-DE97186A2F8A}" presName="text3" presStyleCnt="0"/>
      <dgm:spPr/>
    </dgm:pt>
    <dgm:pt modelId="{1292B3CE-49A6-4FF1-9F85-1B936AF48DEA}" type="pres">
      <dgm:prSet presAssocID="{1AD38BDC-D4EA-40E6-AD32-DE97186A2F8A}" presName="textRepeatNode" presStyleLbl="alignNode1" presStyleIdx="2" presStyleCnt="4">
        <dgm:presLayoutVars>
          <dgm:chMax val="0"/>
          <dgm:chPref val="0"/>
          <dgm:bulletEnabled val="1"/>
        </dgm:presLayoutVars>
      </dgm:prSet>
      <dgm:spPr/>
      <dgm:t>
        <a:bodyPr/>
        <a:lstStyle/>
        <a:p>
          <a:endParaRPr lang="es-PA"/>
        </a:p>
      </dgm:t>
    </dgm:pt>
    <dgm:pt modelId="{D0D8718D-242A-4F7F-AD95-CFB5E4A6DA91}" type="pres">
      <dgm:prSet presAssocID="{1AD38BDC-D4EA-40E6-AD32-DE97186A2F8A}" presName="textaccent3" presStyleCnt="0"/>
      <dgm:spPr/>
    </dgm:pt>
    <dgm:pt modelId="{54FCABE3-BC8B-40AA-A929-177DC7AFC678}" type="pres">
      <dgm:prSet presAssocID="{1AD38BDC-D4EA-40E6-AD32-DE97186A2F8A}" presName="accentRepeatNode" presStyleLbl="solidAlignAcc1" presStyleIdx="4" presStyleCnt="8"/>
      <dgm:spPr>
        <a:solidFill>
          <a:schemeClr val="accent6">
            <a:lumMod val="40000"/>
            <a:lumOff val="60000"/>
          </a:schemeClr>
        </a:solidFill>
        <a:ln>
          <a:solidFill>
            <a:schemeClr val="bg1"/>
          </a:solidFill>
        </a:ln>
      </dgm:spPr>
    </dgm:pt>
    <dgm:pt modelId="{EB1EA425-3FBA-426C-AA89-EA7913491BBD}" type="pres">
      <dgm:prSet presAssocID="{6EC5B232-CF0F-4851-964C-CE05EE805AD0}" presName="image3" presStyleCnt="0"/>
      <dgm:spPr/>
    </dgm:pt>
    <dgm:pt modelId="{6056171C-D8F3-4301-A809-69FA3A15962D}" type="pres">
      <dgm:prSet presAssocID="{6EC5B232-CF0F-4851-964C-CE05EE805AD0}" presName="imageRepeatNode" presStyleLbl="alignAcc1" presStyleIdx="2" presStyleCnt="4"/>
      <dgm:spPr/>
      <dgm:t>
        <a:bodyPr/>
        <a:lstStyle/>
        <a:p>
          <a:endParaRPr lang="es-PA"/>
        </a:p>
      </dgm:t>
    </dgm:pt>
    <dgm:pt modelId="{CEA036EC-15DC-4983-AA06-35D01382AFB3}" type="pres">
      <dgm:prSet presAssocID="{6EC5B232-CF0F-4851-964C-CE05EE805AD0}" presName="imageaccent3" presStyleCnt="0"/>
      <dgm:spPr/>
    </dgm:pt>
    <dgm:pt modelId="{89FA5446-1C13-4DE0-B805-C13490799E44}" type="pres">
      <dgm:prSet presAssocID="{6EC5B232-CF0F-4851-964C-CE05EE805AD0}" presName="accentRepeatNode" presStyleLbl="solidAlignAcc1" presStyleIdx="5" presStyleCnt="8"/>
      <dgm:spPr>
        <a:solidFill>
          <a:schemeClr val="accent6">
            <a:lumMod val="40000"/>
            <a:lumOff val="60000"/>
          </a:schemeClr>
        </a:solidFill>
        <a:ln>
          <a:solidFill>
            <a:schemeClr val="bg1"/>
          </a:solidFill>
        </a:ln>
      </dgm:spPr>
    </dgm:pt>
    <dgm:pt modelId="{FB478BDA-FCDC-40A5-9C89-E4E490E6D49E}" type="pres">
      <dgm:prSet presAssocID="{6D2A03BB-5048-4678-9296-2B9A288248C5}" presName="text4" presStyleCnt="0"/>
      <dgm:spPr/>
    </dgm:pt>
    <dgm:pt modelId="{21FC2833-5752-4C61-BEE7-7073D2103560}" type="pres">
      <dgm:prSet presAssocID="{6D2A03BB-5048-4678-9296-2B9A288248C5}" presName="textRepeatNode" presStyleLbl="alignNode1" presStyleIdx="3" presStyleCnt="4">
        <dgm:presLayoutVars>
          <dgm:chMax val="0"/>
          <dgm:chPref val="0"/>
          <dgm:bulletEnabled val="1"/>
        </dgm:presLayoutVars>
      </dgm:prSet>
      <dgm:spPr/>
      <dgm:t>
        <a:bodyPr/>
        <a:lstStyle/>
        <a:p>
          <a:endParaRPr lang="en-US"/>
        </a:p>
      </dgm:t>
    </dgm:pt>
    <dgm:pt modelId="{8F896CB5-668E-4189-BB4C-5A9E7FDD28B3}" type="pres">
      <dgm:prSet presAssocID="{6D2A03BB-5048-4678-9296-2B9A288248C5}" presName="textaccent4" presStyleCnt="0"/>
      <dgm:spPr/>
    </dgm:pt>
    <dgm:pt modelId="{A26204C6-6832-437D-955F-14B2744E6093}" type="pres">
      <dgm:prSet presAssocID="{6D2A03BB-5048-4678-9296-2B9A288248C5}" presName="accentRepeatNode" presStyleLbl="solidAlignAcc1" presStyleIdx="6" presStyleCnt="8"/>
      <dgm:spPr>
        <a:solidFill>
          <a:schemeClr val="accent3">
            <a:lumMod val="60000"/>
            <a:lumOff val="40000"/>
          </a:schemeClr>
        </a:solidFill>
      </dgm:spPr>
    </dgm:pt>
    <dgm:pt modelId="{F3562A2E-AF84-4A2C-B8AE-D5B6025E2910}" type="pres">
      <dgm:prSet presAssocID="{9303BC2C-B8E5-42B6-A592-2A405493CEA9}" presName="image4" presStyleCnt="0"/>
      <dgm:spPr/>
    </dgm:pt>
    <dgm:pt modelId="{D38CE431-52F3-44D8-AAD3-91D45F773854}" type="pres">
      <dgm:prSet presAssocID="{9303BC2C-B8E5-42B6-A592-2A405493CEA9}" presName="imageRepeatNode" presStyleLbl="alignAcc1" presStyleIdx="3" presStyleCnt="4"/>
      <dgm:spPr/>
      <dgm:t>
        <a:bodyPr/>
        <a:lstStyle/>
        <a:p>
          <a:endParaRPr lang="es-PA"/>
        </a:p>
      </dgm:t>
    </dgm:pt>
    <dgm:pt modelId="{65817040-67E8-47CB-A2C5-00F1ADA209DE}" type="pres">
      <dgm:prSet presAssocID="{9303BC2C-B8E5-42B6-A592-2A405493CEA9}" presName="imageaccent4" presStyleCnt="0"/>
      <dgm:spPr/>
    </dgm:pt>
    <dgm:pt modelId="{5B3B6F4D-5DF2-404D-9588-F6C57A8371D1}" type="pres">
      <dgm:prSet presAssocID="{9303BC2C-B8E5-42B6-A592-2A405493CEA9}" presName="accentRepeatNode" presStyleLbl="solidAlignAcc1" presStyleIdx="7" presStyleCnt="8"/>
      <dgm:spPr>
        <a:solidFill>
          <a:schemeClr val="accent3">
            <a:lumMod val="60000"/>
            <a:lumOff val="40000"/>
          </a:schemeClr>
        </a:solidFill>
      </dgm:spPr>
    </dgm:pt>
  </dgm:ptLst>
  <dgm:cxnLst>
    <dgm:cxn modelId="{240D06F2-5C2C-4008-B50A-38A27427A2C0}" srcId="{31582259-B405-4944-BCD5-8988AE9E06C4}" destId="{6D2A03BB-5048-4678-9296-2B9A288248C5}" srcOrd="3" destOrd="0" parTransId="{F92C50DF-207A-4FF1-B69A-20967884E9C0}" sibTransId="{9303BC2C-B8E5-42B6-A592-2A405493CEA9}"/>
    <dgm:cxn modelId="{F501F7E6-3B4B-42ED-9F86-583644D2B9DE}" type="presOf" srcId="{37479B3B-0E72-40B3-A30F-71680972E01A}" destId="{F5A9F3A1-E999-4048-94EB-29CB4236F06D}" srcOrd="0" destOrd="0" presId="urn:microsoft.com/office/officeart/2008/layout/HexagonCluster"/>
    <dgm:cxn modelId="{EBDE5E7B-9D69-4939-B236-2782908DCF8C}" type="presOf" srcId="{1AD38BDC-D4EA-40E6-AD32-DE97186A2F8A}" destId="{1292B3CE-49A6-4FF1-9F85-1B936AF48DEA}" srcOrd="0" destOrd="0" presId="urn:microsoft.com/office/officeart/2008/layout/HexagonCluster"/>
    <dgm:cxn modelId="{4A60EB9E-9166-41C7-A118-C9C4FCD5E619}" srcId="{31582259-B405-4944-BCD5-8988AE9E06C4}" destId="{EF3B8163-F93E-4EF9-82CD-DD662EC9F2DB}" srcOrd="0" destOrd="0" parTransId="{6C6D0702-DCCA-4844-9B16-FC80570AC267}" sibTransId="{9F55B50B-049D-45A2-9FD2-46F783DB9044}"/>
    <dgm:cxn modelId="{17702628-C6A0-42B7-AEAB-A1C092F670A1}" type="presOf" srcId="{9F55B50B-049D-45A2-9FD2-46F783DB9044}" destId="{63C04AD4-D73A-4093-987C-DD8F846AE2DD}" srcOrd="0" destOrd="0" presId="urn:microsoft.com/office/officeart/2008/layout/HexagonCluster"/>
    <dgm:cxn modelId="{974F93AF-3155-43D3-A7B4-80B9E08691E0}" srcId="{31582259-B405-4944-BCD5-8988AE9E06C4}" destId="{1AD38BDC-D4EA-40E6-AD32-DE97186A2F8A}" srcOrd="2" destOrd="0" parTransId="{188DF6FB-77EB-43B2-8BBD-31577EB0F614}" sibTransId="{6EC5B232-CF0F-4851-964C-CE05EE805AD0}"/>
    <dgm:cxn modelId="{EE3968F7-8FF2-4FB9-A6CA-2B77086A8DA9}" type="presOf" srcId="{06009E0A-447F-4C42-83B0-568B674A6C6F}" destId="{CA294603-D083-4911-B9FE-BA061D520EDB}" srcOrd="0" destOrd="0" presId="urn:microsoft.com/office/officeart/2008/layout/HexagonCluster"/>
    <dgm:cxn modelId="{41EB63F8-2694-4869-AB14-02C37F078E3D}" type="presOf" srcId="{6D2A03BB-5048-4678-9296-2B9A288248C5}" destId="{21FC2833-5752-4C61-BEE7-7073D2103560}" srcOrd="0" destOrd="0" presId="urn:microsoft.com/office/officeart/2008/layout/HexagonCluster"/>
    <dgm:cxn modelId="{CC8C46FC-148B-4D8E-AECC-17E8D33E09F3}" type="presOf" srcId="{31582259-B405-4944-BCD5-8988AE9E06C4}" destId="{8772E390-32E2-4CA7-B599-086C7026DF64}" srcOrd="0" destOrd="0" presId="urn:microsoft.com/office/officeart/2008/layout/HexagonCluster"/>
    <dgm:cxn modelId="{80515C83-E0E6-4637-BD24-056AE5F7DB1A}" srcId="{31582259-B405-4944-BCD5-8988AE9E06C4}" destId="{06009E0A-447F-4C42-83B0-568B674A6C6F}" srcOrd="1" destOrd="0" parTransId="{860709A4-1BE0-4239-9362-9C67406E8AE2}" sibTransId="{37479B3B-0E72-40B3-A30F-71680972E01A}"/>
    <dgm:cxn modelId="{0198FEFC-2960-404D-9C13-B8B7C3B68F52}" type="presOf" srcId="{EF3B8163-F93E-4EF9-82CD-DD662EC9F2DB}" destId="{1C4A32FC-323C-4D13-97EF-82891EF2F30B}" srcOrd="0" destOrd="0" presId="urn:microsoft.com/office/officeart/2008/layout/HexagonCluster"/>
    <dgm:cxn modelId="{60A7C307-CC05-4DD3-A820-04B37595300F}" type="presOf" srcId="{6EC5B232-CF0F-4851-964C-CE05EE805AD0}" destId="{6056171C-D8F3-4301-A809-69FA3A15962D}" srcOrd="0" destOrd="0" presId="urn:microsoft.com/office/officeart/2008/layout/HexagonCluster"/>
    <dgm:cxn modelId="{8409CC88-D93F-4C83-99B0-8A47A86EB09B}" type="presOf" srcId="{9303BC2C-B8E5-42B6-A592-2A405493CEA9}" destId="{D38CE431-52F3-44D8-AAD3-91D45F773854}" srcOrd="0" destOrd="0" presId="urn:microsoft.com/office/officeart/2008/layout/HexagonCluster"/>
    <dgm:cxn modelId="{1ABD33DC-668C-427F-BE2C-EE84A8D7A07F}" type="presParOf" srcId="{8772E390-32E2-4CA7-B599-086C7026DF64}" destId="{7C644753-A00C-4649-85B9-8DEA18E21A8F}" srcOrd="0" destOrd="0" presId="urn:microsoft.com/office/officeart/2008/layout/HexagonCluster"/>
    <dgm:cxn modelId="{EEC50A6B-BB96-4512-BB47-BB23B91CC293}" type="presParOf" srcId="{7C644753-A00C-4649-85B9-8DEA18E21A8F}" destId="{1C4A32FC-323C-4D13-97EF-82891EF2F30B}" srcOrd="0" destOrd="0" presId="urn:microsoft.com/office/officeart/2008/layout/HexagonCluster"/>
    <dgm:cxn modelId="{2E04DE99-F6D1-4990-B44D-7101B17656AC}" type="presParOf" srcId="{8772E390-32E2-4CA7-B599-086C7026DF64}" destId="{859E6D50-DD84-49C9-8FED-2014871B6674}" srcOrd="1" destOrd="0" presId="urn:microsoft.com/office/officeart/2008/layout/HexagonCluster"/>
    <dgm:cxn modelId="{9A6462D4-512B-45BE-AE4B-3CA778228C61}" type="presParOf" srcId="{859E6D50-DD84-49C9-8FED-2014871B6674}" destId="{F1C4983E-0B27-4BF0-95F9-A4DF9459F678}" srcOrd="0" destOrd="0" presId="urn:microsoft.com/office/officeart/2008/layout/HexagonCluster"/>
    <dgm:cxn modelId="{CEAB47C7-9D55-4EC2-B943-4AB327BA3910}" type="presParOf" srcId="{8772E390-32E2-4CA7-B599-086C7026DF64}" destId="{CD025970-795A-4771-B1DB-F4D353F85EB0}" srcOrd="2" destOrd="0" presId="urn:microsoft.com/office/officeart/2008/layout/HexagonCluster"/>
    <dgm:cxn modelId="{EFF904B5-AEAF-44D7-B3EB-AB62F06B43D4}" type="presParOf" srcId="{CD025970-795A-4771-B1DB-F4D353F85EB0}" destId="{63C04AD4-D73A-4093-987C-DD8F846AE2DD}" srcOrd="0" destOrd="0" presId="urn:microsoft.com/office/officeart/2008/layout/HexagonCluster"/>
    <dgm:cxn modelId="{0620F05B-F200-489F-9C1A-36094FFDA5C0}" type="presParOf" srcId="{8772E390-32E2-4CA7-B599-086C7026DF64}" destId="{09EAC656-7F9C-4219-895A-2E04C0247E6A}" srcOrd="3" destOrd="0" presId="urn:microsoft.com/office/officeart/2008/layout/HexagonCluster"/>
    <dgm:cxn modelId="{62D37636-5F07-48E9-9BEF-1D4A18396D87}" type="presParOf" srcId="{09EAC656-7F9C-4219-895A-2E04C0247E6A}" destId="{9212F3D0-05AF-44AE-8363-E097A0A1EE76}" srcOrd="0" destOrd="0" presId="urn:microsoft.com/office/officeart/2008/layout/HexagonCluster"/>
    <dgm:cxn modelId="{27747BCF-2A35-42D4-9709-E899E90AC146}" type="presParOf" srcId="{8772E390-32E2-4CA7-B599-086C7026DF64}" destId="{70515229-275A-4649-89EF-F1141E5D3621}" srcOrd="4" destOrd="0" presId="urn:microsoft.com/office/officeart/2008/layout/HexagonCluster"/>
    <dgm:cxn modelId="{EA96E28B-13CA-4BA5-A7A2-1BCB2317E7F5}" type="presParOf" srcId="{70515229-275A-4649-89EF-F1141E5D3621}" destId="{CA294603-D083-4911-B9FE-BA061D520EDB}" srcOrd="0" destOrd="0" presId="urn:microsoft.com/office/officeart/2008/layout/HexagonCluster"/>
    <dgm:cxn modelId="{6A3FCAF4-FE28-47A3-B038-F0AA1C2810D9}" type="presParOf" srcId="{8772E390-32E2-4CA7-B599-086C7026DF64}" destId="{F2D111BF-8FF2-444A-B9F1-94AFF5CF3962}" srcOrd="5" destOrd="0" presId="urn:microsoft.com/office/officeart/2008/layout/HexagonCluster"/>
    <dgm:cxn modelId="{C8B50AA9-E493-4C16-BA6E-BA771B0E1922}" type="presParOf" srcId="{F2D111BF-8FF2-444A-B9F1-94AFF5CF3962}" destId="{035BE457-3BEA-4208-9F89-02809D1ECDD5}" srcOrd="0" destOrd="0" presId="urn:microsoft.com/office/officeart/2008/layout/HexagonCluster"/>
    <dgm:cxn modelId="{D3E871CF-A459-4825-9483-62B4E68D92F0}" type="presParOf" srcId="{8772E390-32E2-4CA7-B599-086C7026DF64}" destId="{90CCCD5F-C84A-4716-9CA9-64F0CDF6340E}" srcOrd="6" destOrd="0" presId="urn:microsoft.com/office/officeart/2008/layout/HexagonCluster"/>
    <dgm:cxn modelId="{E1BEFE5A-D7CE-4B93-A039-3554CBC33B33}" type="presParOf" srcId="{90CCCD5F-C84A-4716-9CA9-64F0CDF6340E}" destId="{F5A9F3A1-E999-4048-94EB-29CB4236F06D}" srcOrd="0" destOrd="0" presId="urn:microsoft.com/office/officeart/2008/layout/HexagonCluster"/>
    <dgm:cxn modelId="{759E01F1-842B-4114-8909-7EF44BE4BD4A}" type="presParOf" srcId="{8772E390-32E2-4CA7-B599-086C7026DF64}" destId="{BC9D7844-30EC-48BB-A197-BE0A4BF12D09}" srcOrd="7" destOrd="0" presId="urn:microsoft.com/office/officeart/2008/layout/HexagonCluster"/>
    <dgm:cxn modelId="{892DE661-5FAA-4F1C-BC3F-C733FEA82C03}" type="presParOf" srcId="{BC9D7844-30EC-48BB-A197-BE0A4BF12D09}" destId="{3BAF9CB2-DF08-4E21-9664-79B6A77E9546}" srcOrd="0" destOrd="0" presId="urn:microsoft.com/office/officeart/2008/layout/HexagonCluster"/>
    <dgm:cxn modelId="{45505328-65B2-4D07-A223-F1939C6CABD6}" type="presParOf" srcId="{8772E390-32E2-4CA7-B599-086C7026DF64}" destId="{F07770B6-D41F-4F88-B0F4-75F179255EB9}" srcOrd="8" destOrd="0" presId="urn:microsoft.com/office/officeart/2008/layout/HexagonCluster"/>
    <dgm:cxn modelId="{32510A51-046E-4C6F-947A-261A977DBD60}" type="presParOf" srcId="{F07770B6-D41F-4F88-B0F4-75F179255EB9}" destId="{1292B3CE-49A6-4FF1-9F85-1B936AF48DEA}" srcOrd="0" destOrd="0" presId="urn:microsoft.com/office/officeart/2008/layout/HexagonCluster"/>
    <dgm:cxn modelId="{65B80588-5CDB-40C6-A5D0-9D4E8B341D8E}" type="presParOf" srcId="{8772E390-32E2-4CA7-B599-086C7026DF64}" destId="{D0D8718D-242A-4F7F-AD95-CFB5E4A6DA91}" srcOrd="9" destOrd="0" presId="urn:microsoft.com/office/officeart/2008/layout/HexagonCluster"/>
    <dgm:cxn modelId="{50B71539-0EEF-467C-81DB-53FC4B815D14}" type="presParOf" srcId="{D0D8718D-242A-4F7F-AD95-CFB5E4A6DA91}" destId="{54FCABE3-BC8B-40AA-A929-177DC7AFC678}" srcOrd="0" destOrd="0" presId="urn:microsoft.com/office/officeart/2008/layout/HexagonCluster"/>
    <dgm:cxn modelId="{50008616-7571-417F-BF55-C8430E54F9CB}" type="presParOf" srcId="{8772E390-32E2-4CA7-B599-086C7026DF64}" destId="{EB1EA425-3FBA-426C-AA89-EA7913491BBD}" srcOrd="10" destOrd="0" presId="urn:microsoft.com/office/officeart/2008/layout/HexagonCluster"/>
    <dgm:cxn modelId="{B17FABC5-DAC4-42C3-A25C-A0BB62962E06}" type="presParOf" srcId="{EB1EA425-3FBA-426C-AA89-EA7913491BBD}" destId="{6056171C-D8F3-4301-A809-69FA3A15962D}" srcOrd="0" destOrd="0" presId="urn:microsoft.com/office/officeart/2008/layout/HexagonCluster"/>
    <dgm:cxn modelId="{21C9C456-6C40-43ED-89D8-A5F54FC1B6F9}" type="presParOf" srcId="{8772E390-32E2-4CA7-B599-086C7026DF64}" destId="{CEA036EC-15DC-4983-AA06-35D01382AFB3}" srcOrd="11" destOrd="0" presId="urn:microsoft.com/office/officeart/2008/layout/HexagonCluster"/>
    <dgm:cxn modelId="{B385D1D4-A121-499C-87A1-D61FAA39602B}" type="presParOf" srcId="{CEA036EC-15DC-4983-AA06-35D01382AFB3}" destId="{89FA5446-1C13-4DE0-B805-C13490799E44}" srcOrd="0" destOrd="0" presId="urn:microsoft.com/office/officeart/2008/layout/HexagonCluster"/>
    <dgm:cxn modelId="{158641D1-93C7-44FC-A951-74027648B21F}" type="presParOf" srcId="{8772E390-32E2-4CA7-B599-086C7026DF64}" destId="{FB478BDA-FCDC-40A5-9C89-E4E490E6D49E}" srcOrd="12" destOrd="0" presId="urn:microsoft.com/office/officeart/2008/layout/HexagonCluster"/>
    <dgm:cxn modelId="{5833F087-AA3F-41FB-8C15-E79024E01112}" type="presParOf" srcId="{FB478BDA-FCDC-40A5-9C89-E4E490E6D49E}" destId="{21FC2833-5752-4C61-BEE7-7073D2103560}" srcOrd="0" destOrd="0" presId="urn:microsoft.com/office/officeart/2008/layout/HexagonCluster"/>
    <dgm:cxn modelId="{F46C5BC6-298C-4AF3-8CA7-0C1484D43392}" type="presParOf" srcId="{8772E390-32E2-4CA7-B599-086C7026DF64}" destId="{8F896CB5-668E-4189-BB4C-5A9E7FDD28B3}" srcOrd="13" destOrd="0" presId="urn:microsoft.com/office/officeart/2008/layout/HexagonCluster"/>
    <dgm:cxn modelId="{61D15CE1-0AF5-4458-8F51-5441FAA061AC}" type="presParOf" srcId="{8F896CB5-668E-4189-BB4C-5A9E7FDD28B3}" destId="{A26204C6-6832-437D-955F-14B2744E6093}" srcOrd="0" destOrd="0" presId="urn:microsoft.com/office/officeart/2008/layout/HexagonCluster"/>
    <dgm:cxn modelId="{144787DF-9A3D-4C46-B6F5-3E753031FAC7}" type="presParOf" srcId="{8772E390-32E2-4CA7-B599-086C7026DF64}" destId="{F3562A2E-AF84-4A2C-B8AE-D5B6025E2910}" srcOrd="14" destOrd="0" presId="urn:microsoft.com/office/officeart/2008/layout/HexagonCluster"/>
    <dgm:cxn modelId="{2830ACA9-3710-4825-A910-E3BACC987108}" type="presParOf" srcId="{F3562A2E-AF84-4A2C-B8AE-D5B6025E2910}" destId="{D38CE431-52F3-44D8-AAD3-91D45F773854}" srcOrd="0" destOrd="0" presId="urn:microsoft.com/office/officeart/2008/layout/HexagonCluster"/>
    <dgm:cxn modelId="{070B8A8A-3A7C-4E41-B89A-CA4DCC3B7154}" type="presParOf" srcId="{8772E390-32E2-4CA7-B599-086C7026DF64}" destId="{65817040-67E8-47CB-A2C5-00F1ADA209DE}" srcOrd="15" destOrd="0" presId="urn:microsoft.com/office/officeart/2008/layout/HexagonCluster"/>
    <dgm:cxn modelId="{1C49AD27-4E62-4FC8-A0C3-BD121BE0288F}" type="presParOf" srcId="{65817040-67E8-47CB-A2C5-00F1ADA209DE}" destId="{5B3B6F4D-5DF2-404D-9588-F6C57A8371D1}" srcOrd="0" destOrd="0" presId="urn:microsoft.com/office/officeart/2008/layout/HexagonCluster"/>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6D1BC3-BFB9-4C92-954B-E4F6CDD81665}"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A119082E-C163-461D-A8EB-0BF135440323}">
      <dgm:prSet phldrT="[Texto]" custT="1"/>
      <dgm:spPr/>
      <dgm:t>
        <a:bodyPr/>
        <a:lstStyle/>
        <a:p>
          <a:pPr algn="ctr"/>
          <a:r>
            <a:rPr lang="es-PA" sz="1100" dirty="0" smtClean="0"/>
            <a:t>Junio - Octubre 2014</a:t>
          </a:r>
          <a:endParaRPr lang="en-US" sz="1100" dirty="0"/>
        </a:p>
      </dgm:t>
    </dgm:pt>
    <dgm:pt modelId="{FEF7700F-F6BE-45A5-9ED0-5A96A87CFBED}" type="parTrans" cxnId="{448FCE9D-29D6-4749-A269-1DEE38226304}">
      <dgm:prSet/>
      <dgm:spPr/>
      <dgm:t>
        <a:bodyPr/>
        <a:lstStyle/>
        <a:p>
          <a:endParaRPr lang="en-US"/>
        </a:p>
      </dgm:t>
    </dgm:pt>
    <dgm:pt modelId="{83F23F9B-22BA-4B39-BD2B-BF7C144F13D4}" type="sibTrans" cxnId="{448FCE9D-29D6-4749-A269-1DEE38226304}">
      <dgm:prSet/>
      <dgm:spPr/>
      <dgm:t>
        <a:bodyPr/>
        <a:lstStyle/>
        <a:p>
          <a:endParaRPr lang="en-US"/>
        </a:p>
      </dgm:t>
    </dgm:pt>
    <dgm:pt modelId="{820A65C5-771E-45A7-A108-A58C8A927F60}">
      <dgm:prSet phldrT="[Texto]" custT="1"/>
      <dgm:spPr/>
      <dgm:t>
        <a:bodyPr/>
        <a:lstStyle/>
        <a:p>
          <a:pPr algn="just">
            <a:lnSpc>
              <a:spcPct val="100000"/>
            </a:lnSpc>
            <a:spcAft>
              <a:spcPts val="0"/>
            </a:spcAft>
          </a:pPr>
          <a:r>
            <a:rPr lang="es-PA" sz="1150" dirty="0" smtClean="0">
              <a:latin typeface="+mn-lt"/>
              <a:cs typeface="Arial" panose="020B0604020202020204" pitchFamily="34" charset="0"/>
            </a:rPr>
            <a:t>Inicia proceso de Revisión de proyecto de ley confeccionado por BID.</a:t>
          </a:r>
          <a:endParaRPr lang="en-US" sz="1150" dirty="0">
            <a:latin typeface="+mn-lt"/>
            <a:cs typeface="Arial" panose="020B0604020202020204" pitchFamily="34" charset="0"/>
          </a:endParaRPr>
        </a:p>
      </dgm:t>
    </dgm:pt>
    <dgm:pt modelId="{F85E1A2E-A2E7-41A0-BD63-F45B2F280FAC}" type="parTrans" cxnId="{541BAC59-453A-4EA0-9761-06282CA1D288}">
      <dgm:prSet/>
      <dgm:spPr/>
      <dgm:t>
        <a:bodyPr/>
        <a:lstStyle/>
        <a:p>
          <a:endParaRPr lang="en-US"/>
        </a:p>
      </dgm:t>
    </dgm:pt>
    <dgm:pt modelId="{120EF5EE-076D-4441-A672-CA8ADBBECC1D}" type="sibTrans" cxnId="{541BAC59-453A-4EA0-9761-06282CA1D288}">
      <dgm:prSet/>
      <dgm:spPr/>
      <dgm:t>
        <a:bodyPr/>
        <a:lstStyle/>
        <a:p>
          <a:endParaRPr lang="en-US"/>
        </a:p>
      </dgm:t>
    </dgm:pt>
    <dgm:pt modelId="{8DBA505D-BBAC-48FB-8D79-3F7F74E3330B}">
      <dgm:prSet phldrT="[Texto]" custT="1"/>
      <dgm:spPr/>
      <dgm:t>
        <a:bodyPr/>
        <a:lstStyle/>
        <a:p>
          <a:pPr algn="ctr"/>
          <a:r>
            <a:rPr lang="es-PA" sz="1100" dirty="0" smtClean="0"/>
            <a:t>Marzo -Junio 2015</a:t>
          </a:r>
          <a:endParaRPr lang="en-US" sz="1100" dirty="0"/>
        </a:p>
      </dgm:t>
    </dgm:pt>
    <dgm:pt modelId="{D9D74B15-8483-4862-9474-409024851E82}" type="parTrans" cxnId="{838661FE-6D47-4F75-AD68-6D1112C0E0A4}">
      <dgm:prSet/>
      <dgm:spPr/>
      <dgm:t>
        <a:bodyPr/>
        <a:lstStyle/>
        <a:p>
          <a:endParaRPr lang="en-US"/>
        </a:p>
      </dgm:t>
    </dgm:pt>
    <dgm:pt modelId="{B6D87A77-2BA2-4B32-841B-E199AD85DA6F}" type="sibTrans" cxnId="{838661FE-6D47-4F75-AD68-6D1112C0E0A4}">
      <dgm:prSet/>
      <dgm:spPr/>
      <dgm:t>
        <a:bodyPr/>
        <a:lstStyle/>
        <a:p>
          <a:endParaRPr lang="en-US"/>
        </a:p>
      </dgm:t>
    </dgm:pt>
    <dgm:pt modelId="{8F6FC67C-6E3A-4FB0-A545-1A032E0B6081}">
      <dgm:prSet phldrT="[Texto]" custT="1"/>
      <dgm:spPr/>
      <dgm:t>
        <a:bodyPr/>
        <a:lstStyle/>
        <a:p>
          <a:pPr algn="just">
            <a:lnSpc>
              <a:spcPct val="100000"/>
            </a:lnSpc>
            <a:spcAft>
              <a:spcPts val="0"/>
            </a:spcAft>
          </a:pPr>
          <a:r>
            <a:rPr lang="es-ES" sz="1150" dirty="0" smtClean="0">
              <a:latin typeface="+mn-lt"/>
            </a:rPr>
            <a:t>Foro con Sector Privado para Presentación de proyecto de Ley de Prevención de lavado.</a:t>
          </a:r>
          <a:endParaRPr lang="en-US" sz="1150" dirty="0">
            <a:latin typeface="+mn-lt"/>
          </a:endParaRPr>
        </a:p>
      </dgm:t>
    </dgm:pt>
    <dgm:pt modelId="{4C44A375-FFBA-47D3-8B68-6007BD378158}" type="parTrans" cxnId="{686A4FD4-13E4-46A3-AFE9-015E3B58E7A3}">
      <dgm:prSet/>
      <dgm:spPr/>
      <dgm:t>
        <a:bodyPr/>
        <a:lstStyle/>
        <a:p>
          <a:endParaRPr lang="en-US"/>
        </a:p>
      </dgm:t>
    </dgm:pt>
    <dgm:pt modelId="{E3E26980-9231-46B8-95EB-F87CED701722}" type="sibTrans" cxnId="{686A4FD4-13E4-46A3-AFE9-015E3B58E7A3}">
      <dgm:prSet/>
      <dgm:spPr/>
      <dgm:t>
        <a:bodyPr/>
        <a:lstStyle/>
        <a:p>
          <a:endParaRPr lang="en-US"/>
        </a:p>
      </dgm:t>
    </dgm:pt>
    <dgm:pt modelId="{8DD9FBAA-6185-49C0-B20B-E565E4706B8B}">
      <dgm:prSet phldrT="[Texto]" custT="1"/>
      <dgm:spPr/>
      <dgm:t>
        <a:bodyPr/>
        <a:lstStyle/>
        <a:p>
          <a:pPr algn="ctr"/>
          <a:r>
            <a:rPr lang="es-PA" sz="1100" dirty="0" smtClean="0"/>
            <a:t>Julio -Octubre 2015</a:t>
          </a:r>
          <a:endParaRPr lang="en-US" sz="1100" dirty="0"/>
        </a:p>
      </dgm:t>
    </dgm:pt>
    <dgm:pt modelId="{46E18136-CE24-4C1D-BECB-362C5611B889}" type="parTrans" cxnId="{5C977F1E-3CE6-47D4-A785-627CEE79EF1A}">
      <dgm:prSet/>
      <dgm:spPr/>
      <dgm:t>
        <a:bodyPr/>
        <a:lstStyle/>
        <a:p>
          <a:endParaRPr lang="en-US"/>
        </a:p>
      </dgm:t>
    </dgm:pt>
    <dgm:pt modelId="{E2B3467E-B464-44A3-B39A-E26092701DF9}" type="sibTrans" cxnId="{5C977F1E-3CE6-47D4-A785-627CEE79EF1A}">
      <dgm:prSet/>
      <dgm:spPr/>
      <dgm:t>
        <a:bodyPr/>
        <a:lstStyle/>
        <a:p>
          <a:endParaRPr lang="en-US"/>
        </a:p>
      </dgm:t>
    </dgm:pt>
    <dgm:pt modelId="{8CD8A9A0-FB93-4E29-A591-7CF5042A03C3}">
      <dgm:prSet phldrT="[Texto]" custT="1"/>
      <dgm:spPr/>
      <dgm:t>
        <a:bodyPr/>
        <a:lstStyle/>
        <a:p>
          <a:pPr algn="just">
            <a:lnSpc>
              <a:spcPct val="100000"/>
            </a:lnSpc>
            <a:spcAft>
              <a:spcPts val="0"/>
            </a:spcAft>
          </a:pPr>
          <a:r>
            <a:rPr lang="es-ES" sz="1150" dirty="0" smtClean="0">
              <a:latin typeface="+mn-lt"/>
            </a:rPr>
            <a:t>Aprobación de 19 reglamentaciones sectoriales por parte de los 5 supervisores.</a:t>
          </a:r>
          <a:endParaRPr lang="en-US" sz="1150" dirty="0">
            <a:latin typeface="+mn-lt"/>
          </a:endParaRPr>
        </a:p>
      </dgm:t>
    </dgm:pt>
    <dgm:pt modelId="{55714779-4147-47A5-818B-DCF39C7B8AB2}" type="parTrans" cxnId="{64D15901-15BA-4625-8149-2A3C6081AE26}">
      <dgm:prSet/>
      <dgm:spPr/>
      <dgm:t>
        <a:bodyPr/>
        <a:lstStyle/>
        <a:p>
          <a:endParaRPr lang="en-US"/>
        </a:p>
      </dgm:t>
    </dgm:pt>
    <dgm:pt modelId="{6CE1BC05-58CD-409A-80CB-9D79EA5F2114}" type="sibTrans" cxnId="{64D15901-15BA-4625-8149-2A3C6081AE26}">
      <dgm:prSet/>
      <dgm:spPr/>
      <dgm:t>
        <a:bodyPr/>
        <a:lstStyle/>
        <a:p>
          <a:endParaRPr lang="en-US"/>
        </a:p>
      </dgm:t>
    </dgm:pt>
    <dgm:pt modelId="{55DA0A77-478D-46AF-A962-97E9F049F5FE}">
      <dgm:prSet phldrT="[Texto]" custT="1"/>
      <dgm:spPr/>
      <dgm:t>
        <a:bodyPr/>
        <a:lstStyle/>
        <a:p>
          <a:pPr algn="ctr"/>
          <a:r>
            <a:rPr lang="es-PA" sz="1100" dirty="0" smtClean="0"/>
            <a:t>Noviembre  2015 -Febrero  2016</a:t>
          </a:r>
          <a:endParaRPr lang="en-US" sz="1100" dirty="0"/>
        </a:p>
      </dgm:t>
    </dgm:pt>
    <dgm:pt modelId="{D910EAFA-7FCE-471A-8A49-D5EF432F8512}" type="parTrans" cxnId="{BA06DE8D-85BF-4C59-B585-0BFE41A84FBB}">
      <dgm:prSet/>
      <dgm:spPr/>
      <dgm:t>
        <a:bodyPr/>
        <a:lstStyle/>
        <a:p>
          <a:endParaRPr lang="en-US"/>
        </a:p>
      </dgm:t>
    </dgm:pt>
    <dgm:pt modelId="{D8E90D03-1765-4094-A8C1-228CDBC4145E}" type="sibTrans" cxnId="{BA06DE8D-85BF-4C59-B585-0BFE41A84FBB}">
      <dgm:prSet/>
      <dgm:spPr/>
      <dgm:t>
        <a:bodyPr/>
        <a:lstStyle/>
        <a:p>
          <a:endParaRPr lang="en-US"/>
        </a:p>
      </dgm:t>
    </dgm:pt>
    <dgm:pt modelId="{B8759858-AA4D-47B3-A2C2-28DCABE4FFA6}">
      <dgm:prSet phldrT="[Texto]" custT="1"/>
      <dgm:spPr/>
      <dgm:t>
        <a:bodyPr/>
        <a:lstStyle/>
        <a:p>
          <a:pPr algn="just">
            <a:lnSpc>
              <a:spcPct val="100000"/>
            </a:lnSpc>
            <a:spcAft>
              <a:spcPts val="0"/>
            </a:spcAft>
          </a:pPr>
          <a:r>
            <a:rPr lang="es-ES" sz="1150" dirty="0" smtClean="0">
              <a:latin typeface="+mn-lt"/>
            </a:rPr>
            <a:t>Corte Suprema: Apoyo en implementación de </a:t>
          </a:r>
          <a:r>
            <a:rPr lang="es-ES" sz="1150" dirty="0" smtClean="0">
              <a:latin typeface="+mn-lt"/>
            </a:rPr>
            <a:t>proceso </a:t>
          </a:r>
          <a:r>
            <a:rPr lang="es-ES" sz="1150" dirty="0" smtClean="0">
              <a:latin typeface="+mn-lt"/>
            </a:rPr>
            <a:t>de congelamiento.</a:t>
          </a:r>
          <a:endParaRPr lang="en-US" sz="1150" dirty="0">
            <a:latin typeface="+mn-lt"/>
          </a:endParaRPr>
        </a:p>
      </dgm:t>
    </dgm:pt>
    <dgm:pt modelId="{C64B0701-48B8-4ED0-AF6F-6C989383D027}" type="parTrans" cxnId="{DB1ADA9E-BD7E-413C-AEFE-79F1A887C78D}">
      <dgm:prSet/>
      <dgm:spPr/>
      <dgm:t>
        <a:bodyPr/>
        <a:lstStyle/>
        <a:p>
          <a:endParaRPr lang="en-US"/>
        </a:p>
      </dgm:t>
    </dgm:pt>
    <dgm:pt modelId="{4C519D36-6FB3-4B91-BCA3-DB9A14778F02}" type="sibTrans" cxnId="{DB1ADA9E-BD7E-413C-AEFE-79F1A887C78D}">
      <dgm:prSet/>
      <dgm:spPr/>
      <dgm:t>
        <a:bodyPr/>
        <a:lstStyle/>
        <a:p>
          <a:endParaRPr lang="en-US"/>
        </a:p>
      </dgm:t>
    </dgm:pt>
    <dgm:pt modelId="{0157EB2F-E6E4-472C-BF2E-FE91478B3CBE}">
      <dgm:prSet phldrT="[Texto]" custT="1"/>
      <dgm:spPr/>
      <dgm:t>
        <a:bodyPr/>
        <a:lstStyle/>
        <a:p>
          <a:pPr algn="just">
            <a:lnSpc>
              <a:spcPct val="100000"/>
            </a:lnSpc>
            <a:spcAft>
              <a:spcPts val="0"/>
            </a:spcAft>
          </a:pPr>
          <a:r>
            <a:rPr lang="es-ES" sz="1150" dirty="0" smtClean="0">
              <a:latin typeface="+mn-lt"/>
              <a:cs typeface="Arial" panose="020B0604020202020204" pitchFamily="34" charset="0"/>
            </a:rPr>
            <a:t>Proyecto de Ley para añadir falsificación, de moneda y piratería como delitos tipificados.</a:t>
          </a:r>
          <a:endParaRPr lang="en-US" sz="1150" dirty="0">
            <a:latin typeface="+mn-lt"/>
            <a:cs typeface="Arial" panose="020B0604020202020204" pitchFamily="34" charset="0"/>
          </a:endParaRPr>
        </a:p>
      </dgm:t>
    </dgm:pt>
    <dgm:pt modelId="{2E2E2CF9-0B59-40E9-9F7B-A2BC23F707A1}" type="parTrans" cxnId="{13743486-0E80-4DE7-9BDA-B5D37EB6BBEE}">
      <dgm:prSet/>
      <dgm:spPr/>
      <dgm:t>
        <a:bodyPr/>
        <a:lstStyle/>
        <a:p>
          <a:endParaRPr lang="en-US"/>
        </a:p>
      </dgm:t>
    </dgm:pt>
    <dgm:pt modelId="{1FBF1256-78DC-40C5-B43D-8C9241D45118}" type="sibTrans" cxnId="{13743486-0E80-4DE7-9BDA-B5D37EB6BBEE}">
      <dgm:prSet/>
      <dgm:spPr/>
      <dgm:t>
        <a:bodyPr/>
        <a:lstStyle/>
        <a:p>
          <a:endParaRPr lang="en-US"/>
        </a:p>
      </dgm:t>
    </dgm:pt>
    <dgm:pt modelId="{08E7DA03-FD13-4EDE-87A0-D4CE1766C75F}">
      <dgm:prSet custT="1"/>
      <dgm:spPr/>
      <dgm:t>
        <a:bodyPr/>
        <a:lstStyle/>
        <a:p>
          <a:pPr algn="ctr"/>
          <a:r>
            <a:rPr lang="en-US" sz="1100" dirty="0" err="1" smtClean="0"/>
            <a:t>Noviembre</a:t>
          </a:r>
          <a:r>
            <a:rPr lang="en-US" sz="1100" dirty="0" smtClean="0"/>
            <a:t> 2014 - </a:t>
          </a:r>
          <a:r>
            <a:rPr lang="en-US" sz="1100" dirty="0" err="1" smtClean="0"/>
            <a:t>Febrero</a:t>
          </a:r>
          <a:r>
            <a:rPr lang="en-US" sz="1100" dirty="0" smtClean="0"/>
            <a:t> 2015:</a:t>
          </a:r>
          <a:endParaRPr lang="en-US" sz="1100" dirty="0"/>
        </a:p>
      </dgm:t>
    </dgm:pt>
    <dgm:pt modelId="{BCFC89F6-3E5A-4EA3-B033-630059E25EC4}" type="parTrans" cxnId="{500AA8AD-F23E-493A-A3F7-8C4F49A33C84}">
      <dgm:prSet/>
      <dgm:spPr/>
      <dgm:t>
        <a:bodyPr/>
        <a:lstStyle/>
        <a:p>
          <a:endParaRPr lang="en-US"/>
        </a:p>
      </dgm:t>
    </dgm:pt>
    <dgm:pt modelId="{FE5E4281-D9D4-478F-BAA9-992EEDEE0FB2}" type="sibTrans" cxnId="{500AA8AD-F23E-493A-A3F7-8C4F49A33C84}">
      <dgm:prSet/>
      <dgm:spPr/>
      <dgm:t>
        <a:bodyPr/>
        <a:lstStyle/>
        <a:p>
          <a:endParaRPr lang="en-US"/>
        </a:p>
      </dgm:t>
    </dgm:pt>
    <dgm:pt modelId="{4B1A484F-4786-407B-8EBA-6A8272AE9F75}">
      <dgm:prSet custT="1"/>
      <dgm:spPr/>
      <dgm:t>
        <a:bodyPr/>
        <a:lstStyle/>
        <a:p>
          <a:pPr algn="just">
            <a:lnSpc>
              <a:spcPct val="100000"/>
            </a:lnSpc>
            <a:spcAft>
              <a:spcPts val="0"/>
            </a:spcAft>
          </a:pPr>
          <a:r>
            <a:rPr lang="es-ES" sz="1150" dirty="0" smtClean="0">
              <a:latin typeface="+mn-lt"/>
            </a:rPr>
            <a:t>Grupo Técnico finaliza la redacción del proyecto de ley con input de COSIP.</a:t>
          </a:r>
          <a:endParaRPr lang="en-US" sz="1150" dirty="0">
            <a:latin typeface="+mn-lt"/>
          </a:endParaRPr>
        </a:p>
      </dgm:t>
    </dgm:pt>
    <dgm:pt modelId="{83A88927-3C7C-468D-9FFC-72D2B0A3B775}" type="parTrans" cxnId="{C8A9F9F2-E8F5-436A-BECE-C0E5BBC9C8DC}">
      <dgm:prSet/>
      <dgm:spPr/>
      <dgm:t>
        <a:bodyPr/>
        <a:lstStyle/>
        <a:p>
          <a:endParaRPr lang="en-US"/>
        </a:p>
      </dgm:t>
    </dgm:pt>
    <dgm:pt modelId="{BF9C1D37-181F-48B2-B5F8-73C847ED65E7}" type="sibTrans" cxnId="{C8A9F9F2-E8F5-436A-BECE-C0E5BBC9C8DC}">
      <dgm:prSet/>
      <dgm:spPr/>
      <dgm:t>
        <a:bodyPr/>
        <a:lstStyle/>
        <a:p>
          <a:endParaRPr lang="en-US"/>
        </a:p>
      </dgm:t>
    </dgm:pt>
    <dgm:pt modelId="{9557899B-CA3D-4B28-B66C-C68E523549F9}">
      <dgm:prSet custT="1"/>
      <dgm:spPr/>
      <dgm:t>
        <a:bodyPr/>
        <a:lstStyle/>
        <a:p>
          <a:pPr algn="just">
            <a:lnSpc>
              <a:spcPct val="100000"/>
            </a:lnSpc>
            <a:spcAft>
              <a:spcPts val="0"/>
            </a:spcAft>
          </a:pPr>
          <a:r>
            <a:rPr lang="es-ES" sz="1150" dirty="0" smtClean="0">
              <a:latin typeface="+mn-lt"/>
            </a:rPr>
            <a:t>Se presentan avances en UAF, Estructura de personal, presupuestaria y calidad de reportes.</a:t>
          </a:r>
          <a:endParaRPr lang="en-US" sz="1150" dirty="0">
            <a:latin typeface="+mn-lt"/>
          </a:endParaRPr>
        </a:p>
      </dgm:t>
    </dgm:pt>
    <dgm:pt modelId="{D080F9C8-6B95-4F06-BD2E-C708695F0950}" type="parTrans" cxnId="{8127EAAC-C714-40F3-9B81-B3FF30166B5A}">
      <dgm:prSet/>
      <dgm:spPr/>
      <dgm:t>
        <a:bodyPr/>
        <a:lstStyle/>
        <a:p>
          <a:endParaRPr lang="en-US"/>
        </a:p>
      </dgm:t>
    </dgm:pt>
    <dgm:pt modelId="{A48D8EBE-0B34-47FF-A563-38591F2388F2}" type="sibTrans" cxnId="{8127EAAC-C714-40F3-9B81-B3FF30166B5A}">
      <dgm:prSet/>
      <dgm:spPr/>
      <dgm:t>
        <a:bodyPr/>
        <a:lstStyle/>
        <a:p>
          <a:endParaRPr lang="en-US"/>
        </a:p>
      </dgm:t>
    </dgm:pt>
    <dgm:pt modelId="{262DB452-0011-45EB-9265-07D05600713B}">
      <dgm:prSet custT="1"/>
      <dgm:spPr/>
      <dgm:t>
        <a:bodyPr/>
        <a:lstStyle/>
        <a:p>
          <a:pPr algn="just">
            <a:lnSpc>
              <a:spcPct val="100000"/>
            </a:lnSpc>
            <a:spcAft>
              <a:spcPts val="0"/>
            </a:spcAft>
          </a:pPr>
          <a:r>
            <a:rPr lang="en-US" sz="1150" dirty="0" err="1" smtClean="0">
              <a:latin typeface="+mn-lt"/>
            </a:rPr>
            <a:t>Plenaria</a:t>
          </a:r>
          <a:r>
            <a:rPr lang="en-US" sz="1150" dirty="0" smtClean="0">
              <a:latin typeface="+mn-lt"/>
            </a:rPr>
            <a:t> GAFI </a:t>
          </a:r>
          <a:r>
            <a:rPr lang="en-US" sz="1150" dirty="0" err="1" smtClean="0">
              <a:latin typeface="+mn-lt"/>
            </a:rPr>
            <a:t>Febrero</a:t>
          </a:r>
          <a:r>
            <a:rPr lang="en-US" sz="1150" dirty="0" smtClean="0">
              <a:latin typeface="+mn-lt"/>
            </a:rPr>
            <a:t> 2015.</a:t>
          </a:r>
          <a:endParaRPr lang="en-US" sz="1150" dirty="0">
            <a:latin typeface="+mn-lt"/>
          </a:endParaRPr>
        </a:p>
      </dgm:t>
    </dgm:pt>
    <dgm:pt modelId="{0021E5B5-8685-4340-B6B4-6C452272C42A}" type="parTrans" cxnId="{10C01327-BAB5-49BD-BEE5-7DCB41BFC61E}">
      <dgm:prSet/>
      <dgm:spPr/>
      <dgm:t>
        <a:bodyPr/>
        <a:lstStyle/>
        <a:p>
          <a:endParaRPr lang="en-US"/>
        </a:p>
      </dgm:t>
    </dgm:pt>
    <dgm:pt modelId="{045A4605-141A-45EA-B100-E9FCB17C4361}" type="sibTrans" cxnId="{10C01327-BAB5-49BD-BEE5-7DCB41BFC61E}">
      <dgm:prSet/>
      <dgm:spPr/>
      <dgm:t>
        <a:bodyPr/>
        <a:lstStyle/>
        <a:p>
          <a:endParaRPr lang="en-US"/>
        </a:p>
      </dgm:t>
    </dgm:pt>
    <dgm:pt modelId="{A68160AF-CE2D-4C8C-8BFA-4A91B9385F3E}">
      <dgm:prSet custT="1"/>
      <dgm:spPr/>
      <dgm:t>
        <a:bodyPr/>
        <a:lstStyle/>
        <a:p>
          <a:pPr algn="just">
            <a:lnSpc>
              <a:spcPct val="100000"/>
            </a:lnSpc>
            <a:spcAft>
              <a:spcPts val="0"/>
            </a:spcAft>
          </a:pPr>
          <a:r>
            <a:rPr lang="en-US" sz="1150" dirty="0" err="1" smtClean="0">
              <a:latin typeface="+mn-lt"/>
            </a:rPr>
            <a:t>Proceso</a:t>
          </a:r>
          <a:r>
            <a:rPr lang="en-US" sz="1150" dirty="0" smtClean="0">
              <a:latin typeface="+mn-lt"/>
            </a:rPr>
            <a:t> de </a:t>
          </a:r>
          <a:r>
            <a:rPr lang="en-US" sz="1150" dirty="0" err="1" smtClean="0">
              <a:latin typeface="+mn-lt"/>
            </a:rPr>
            <a:t>consulta</a:t>
          </a:r>
          <a:r>
            <a:rPr lang="en-US" sz="1150" dirty="0" smtClean="0">
              <a:latin typeface="+mn-lt"/>
            </a:rPr>
            <a:t> se </a:t>
          </a:r>
          <a:r>
            <a:rPr lang="es-PA" sz="1150" noProof="0" dirty="0" smtClean="0">
              <a:latin typeface="+mn-lt"/>
            </a:rPr>
            <a:t>amplia</a:t>
          </a:r>
          <a:r>
            <a:rPr lang="en-US" sz="1150" dirty="0" smtClean="0">
              <a:latin typeface="+mn-lt"/>
            </a:rPr>
            <a:t>.</a:t>
          </a:r>
          <a:endParaRPr lang="en-US" sz="1150" dirty="0">
            <a:latin typeface="+mn-lt"/>
          </a:endParaRPr>
        </a:p>
      </dgm:t>
    </dgm:pt>
    <dgm:pt modelId="{C0ACB395-E28A-415A-9E4D-DFA0FC6BAE31}" type="parTrans" cxnId="{B3328A8C-A795-4403-9945-BA875348AAD9}">
      <dgm:prSet/>
      <dgm:spPr/>
      <dgm:t>
        <a:bodyPr/>
        <a:lstStyle/>
        <a:p>
          <a:endParaRPr lang="en-US"/>
        </a:p>
      </dgm:t>
    </dgm:pt>
    <dgm:pt modelId="{3F860496-056C-4811-A371-5F978808F4E0}" type="sibTrans" cxnId="{B3328A8C-A795-4403-9945-BA875348AAD9}">
      <dgm:prSet/>
      <dgm:spPr/>
      <dgm:t>
        <a:bodyPr/>
        <a:lstStyle/>
        <a:p>
          <a:endParaRPr lang="en-US"/>
        </a:p>
      </dgm:t>
    </dgm:pt>
    <dgm:pt modelId="{DAE2B7A1-9B8F-4714-BF0A-E1D12679D4C2}">
      <dgm:prSet phldrT="[Texto]" custT="1"/>
      <dgm:spPr/>
      <dgm:t>
        <a:bodyPr/>
        <a:lstStyle/>
        <a:p>
          <a:pPr algn="just">
            <a:lnSpc>
              <a:spcPct val="100000"/>
            </a:lnSpc>
            <a:spcAft>
              <a:spcPts val="0"/>
            </a:spcAft>
          </a:pPr>
          <a:r>
            <a:rPr lang="es-ES" sz="1150" dirty="0" smtClean="0">
              <a:latin typeface="+mn-lt"/>
            </a:rPr>
            <a:t>Foro con Diputados de la Asamblea Nacional.</a:t>
          </a:r>
          <a:endParaRPr lang="en-US" sz="1150" dirty="0">
            <a:latin typeface="+mn-lt"/>
          </a:endParaRPr>
        </a:p>
      </dgm:t>
    </dgm:pt>
    <dgm:pt modelId="{BF70DF7D-2BAA-4634-B6BA-E96BF56FB723}" type="parTrans" cxnId="{3FAA1D50-9D64-48C5-874C-308437BE97C8}">
      <dgm:prSet/>
      <dgm:spPr/>
      <dgm:t>
        <a:bodyPr/>
        <a:lstStyle/>
        <a:p>
          <a:endParaRPr lang="en-US"/>
        </a:p>
      </dgm:t>
    </dgm:pt>
    <dgm:pt modelId="{204ECE8B-2B09-4452-81FD-5F81B80DC096}" type="sibTrans" cxnId="{3FAA1D50-9D64-48C5-874C-308437BE97C8}">
      <dgm:prSet/>
      <dgm:spPr/>
      <dgm:t>
        <a:bodyPr/>
        <a:lstStyle/>
        <a:p>
          <a:endParaRPr lang="en-US"/>
        </a:p>
      </dgm:t>
    </dgm:pt>
    <dgm:pt modelId="{46BA77C4-A1BF-4DBB-B4DC-50FE9194307D}">
      <dgm:prSet phldrT="[Texto]" custT="1"/>
      <dgm:spPr/>
      <dgm:t>
        <a:bodyPr/>
        <a:lstStyle/>
        <a:p>
          <a:pPr algn="just">
            <a:lnSpc>
              <a:spcPct val="100000"/>
            </a:lnSpc>
            <a:spcAft>
              <a:spcPts val="0"/>
            </a:spcAft>
          </a:pPr>
          <a:r>
            <a:rPr lang="es-ES" sz="1150" dirty="0" smtClean="0">
              <a:latin typeface="+mn-lt"/>
            </a:rPr>
            <a:t>Aprobación de Ley 10, Ley 11, Ley 18, Ley 23 y Ley 34 en la Asamblea Nacional</a:t>
          </a:r>
          <a:endParaRPr lang="en-US" sz="1150" dirty="0">
            <a:latin typeface="+mn-lt"/>
          </a:endParaRPr>
        </a:p>
      </dgm:t>
    </dgm:pt>
    <dgm:pt modelId="{70ED0176-B7D2-4B36-9024-299FB3A2077F}" type="parTrans" cxnId="{EF484BCF-B94C-4A92-A086-1134A7F33802}">
      <dgm:prSet/>
      <dgm:spPr/>
      <dgm:t>
        <a:bodyPr/>
        <a:lstStyle/>
        <a:p>
          <a:endParaRPr lang="en-US"/>
        </a:p>
      </dgm:t>
    </dgm:pt>
    <dgm:pt modelId="{1865AE4B-0CA1-4E0C-BAE7-BEDC8FFA8F81}" type="sibTrans" cxnId="{EF484BCF-B94C-4A92-A086-1134A7F33802}">
      <dgm:prSet/>
      <dgm:spPr/>
      <dgm:t>
        <a:bodyPr/>
        <a:lstStyle/>
        <a:p>
          <a:endParaRPr lang="en-US"/>
        </a:p>
      </dgm:t>
    </dgm:pt>
    <dgm:pt modelId="{8AF186DC-7977-4E85-87B9-CBA5FB181650}">
      <dgm:prSet phldrT="[Texto]" custT="1"/>
      <dgm:spPr/>
      <dgm:t>
        <a:bodyPr/>
        <a:lstStyle/>
        <a:p>
          <a:pPr algn="just">
            <a:lnSpc>
              <a:spcPct val="100000"/>
            </a:lnSpc>
            <a:spcAft>
              <a:spcPts val="0"/>
            </a:spcAft>
          </a:pPr>
          <a:r>
            <a:rPr lang="en-US" sz="1150" dirty="0" err="1" smtClean="0">
              <a:latin typeface="+mn-lt"/>
            </a:rPr>
            <a:t>Plenario</a:t>
          </a:r>
          <a:r>
            <a:rPr lang="en-US" sz="1150" dirty="0" smtClean="0">
              <a:latin typeface="+mn-lt"/>
            </a:rPr>
            <a:t> GAFI </a:t>
          </a:r>
          <a:r>
            <a:rPr lang="en-US" sz="1150" dirty="0" err="1" smtClean="0">
              <a:latin typeface="+mn-lt"/>
            </a:rPr>
            <a:t>junio</a:t>
          </a:r>
          <a:r>
            <a:rPr lang="en-US" sz="1150" dirty="0" smtClean="0">
              <a:latin typeface="+mn-lt"/>
            </a:rPr>
            <a:t> 2015</a:t>
          </a:r>
          <a:endParaRPr lang="en-US" sz="1150" dirty="0">
            <a:latin typeface="+mn-lt"/>
          </a:endParaRPr>
        </a:p>
      </dgm:t>
    </dgm:pt>
    <dgm:pt modelId="{DE04B52B-FE03-4AD4-8020-D1FD5F36224D}" type="parTrans" cxnId="{94BBCAC1-2A77-46EF-BB71-BBFFF0D983BE}">
      <dgm:prSet/>
      <dgm:spPr/>
      <dgm:t>
        <a:bodyPr/>
        <a:lstStyle/>
        <a:p>
          <a:endParaRPr lang="en-US"/>
        </a:p>
      </dgm:t>
    </dgm:pt>
    <dgm:pt modelId="{A264185C-D095-4FBB-AE2A-AE18F54FD8ED}" type="sibTrans" cxnId="{94BBCAC1-2A77-46EF-BB71-BBFFF0D983BE}">
      <dgm:prSet/>
      <dgm:spPr/>
      <dgm:t>
        <a:bodyPr/>
        <a:lstStyle/>
        <a:p>
          <a:endParaRPr lang="en-US"/>
        </a:p>
      </dgm:t>
    </dgm:pt>
    <dgm:pt modelId="{F6130A90-F519-46BB-882F-3BBD3FE26BBB}">
      <dgm:prSet phldrT="[Texto]" custT="1"/>
      <dgm:spPr/>
      <dgm:t>
        <a:bodyPr/>
        <a:lstStyle/>
        <a:p>
          <a:pPr algn="just">
            <a:lnSpc>
              <a:spcPct val="100000"/>
            </a:lnSpc>
            <a:spcAft>
              <a:spcPts val="0"/>
            </a:spcAft>
          </a:pPr>
          <a:r>
            <a:rPr lang="es-ES" sz="1150" dirty="0" smtClean="0">
              <a:latin typeface="+mn-lt"/>
            </a:rPr>
            <a:t>Entrenamiento en la nueva ley 23 a los sectores.</a:t>
          </a:r>
          <a:endParaRPr lang="en-US" sz="1150" dirty="0">
            <a:latin typeface="+mn-lt"/>
          </a:endParaRPr>
        </a:p>
      </dgm:t>
    </dgm:pt>
    <dgm:pt modelId="{C93A23D5-5C71-4CB8-A98D-7F74B6931939}" type="parTrans" cxnId="{1AFF6477-2504-4D12-B320-AE2DA60403E7}">
      <dgm:prSet/>
      <dgm:spPr/>
      <dgm:t>
        <a:bodyPr/>
        <a:lstStyle/>
        <a:p>
          <a:endParaRPr lang="en-US"/>
        </a:p>
      </dgm:t>
    </dgm:pt>
    <dgm:pt modelId="{66FCB82A-1D02-4089-9FCC-41CEC7593467}" type="sibTrans" cxnId="{1AFF6477-2504-4D12-B320-AE2DA60403E7}">
      <dgm:prSet/>
      <dgm:spPr/>
      <dgm:t>
        <a:bodyPr/>
        <a:lstStyle/>
        <a:p>
          <a:endParaRPr lang="en-US"/>
        </a:p>
      </dgm:t>
    </dgm:pt>
    <dgm:pt modelId="{CA103650-EAA6-4DC2-9AAA-2531B795F37D}">
      <dgm:prSet phldrT="[Texto]" custT="1"/>
      <dgm:spPr/>
      <dgm:t>
        <a:bodyPr/>
        <a:lstStyle/>
        <a:p>
          <a:pPr algn="just">
            <a:lnSpc>
              <a:spcPct val="100000"/>
            </a:lnSpc>
            <a:spcAft>
              <a:spcPts val="0"/>
            </a:spcAft>
          </a:pPr>
          <a:r>
            <a:rPr lang="es-ES" sz="1150" dirty="0" smtClean="0">
              <a:latin typeface="+mn-lt"/>
            </a:rPr>
            <a:t>Adopción de señales de alerta de la UAF por parte de los 5 supervisores.</a:t>
          </a:r>
          <a:endParaRPr lang="en-US" sz="1150" dirty="0">
            <a:latin typeface="+mn-lt"/>
          </a:endParaRPr>
        </a:p>
      </dgm:t>
    </dgm:pt>
    <dgm:pt modelId="{4827E4CB-5D2C-4C17-B091-34D2C89B085C}" type="parTrans" cxnId="{5BD280CE-703B-42B2-BD45-893BAAE78FEA}">
      <dgm:prSet/>
      <dgm:spPr/>
      <dgm:t>
        <a:bodyPr/>
        <a:lstStyle/>
        <a:p>
          <a:endParaRPr lang="en-US"/>
        </a:p>
      </dgm:t>
    </dgm:pt>
    <dgm:pt modelId="{E0E8E5A7-ED5B-41AB-A7AC-1CA83F2EDA85}" type="sibTrans" cxnId="{5BD280CE-703B-42B2-BD45-893BAAE78FEA}">
      <dgm:prSet/>
      <dgm:spPr/>
      <dgm:t>
        <a:bodyPr/>
        <a:lstStyle/>
        <a:p>
          <a:endParaRPr lang="en-US"/>
        </a:p>
      </dgm:t>
    </dgm:pt>
    <dgm:pt modelId="{C946656A-596B-47BB-B59F-512DFD13F69D}">
      <dgm:prSet phldrT="[Texto]" custT="1"/>
      <dgm:spPr/>
      <dgm:t>
        <a:bodyPr/>
        <a:lstStyle/>
        <a:p>
          <a:pPr algn="just">
            <a:lnSpc>
              <a:spcPct val="100000"/>
            </a:lnSpc>
            <a:spcAft>
              <a:spcPts val="0"/>
            </a:spcAft>
          </a:pPr>
          <a:r>
            <a:rPr lang="es-ES" sz="1150" dirty="0" smtClean="0">
              <a:latin typeface="+mn-lt"/>
            </a:rPr>
            <a:t>Reglamentación de la ley 23- a través de Proceso de consulta con los sectores (Cámara de </a:t>
          </a:r>
          <a:r>
            <a:rPr lang="en-US" sz="1150" dirty="0" err="1" smtClean="0">
              <a:latin typeface="+mn-lt"/>
            </a:rPr>
            <a:t>Comercio</a:t>
          </a:r>
          <a:r>
            <a:rPr lang="en-US" sz="1150" dirty="0" smtClean="0">
              <a:latin typeface="+mn-lt"/>
            </a:rPr>
            <a:t>, </a:t>
          </a:r>
          <a:r>
            <a:rPr lang="en-US" sz="1150" dirty="0" err="1" smtClean="0">
              <a:latin typeface="+mn-lt"/>
            </a:rPr>
            <a:t>Colegio</a:t>
          </a:r>
          <a:r>
            <a:rPr lang="en-US" sz="1150" dirty="0" smtClean="0">
              <a:latin typeface="+mn-lt"/>
            </a:rPr>
            <a:t> de </a:t>
          </a:r>
          <a:r>
            <a:rPr lang="en-US" sz="1150" dirty="0" err="1" smtClean="0">
              <a:latin typeface="+mn-lt"/>
            </a:rPr>
            <a:t>Contadores</a:t>
          </a:r>
          <a:r>
            <a:rPr lang="en-US" sz="1150" dirty="0" smtClean="0">
              <a:latin typeface="+mn-lt"/>
            </a:rPr>
            <a:t>, APEDE, etc.)</a:t>
          </a:r>
          <a:endParaRPr lang="en-US" sz="1150" dirty="0">
            <a:latin typeface="+mn-lt"/>
          </a:endParaRPr>
        </a:p>
      </dgm:t>
    </dgm:pt>
    <dgm:pt modelId="{79F9FBE9-F832-4107-8CD3-0A0981DCFCF9}" type="parTrans" cxnId="{EF52230D-0B12-4B26-B449-78A0EF9CBD83}">
      <dgm:prSet/>
      <dgm:spPr/>
      <dgm:t>
        <a:bodyPr/>
        <a:lstStyle/>
        <a:p>
          <a:endParaRPr lang="en-US"/>
        </a:p>
      </dgm:t>
    </dgm:pt>
    <dgm:pt modelId="{FE2ED3D6-EBB8-43AC-B8C8-AC7C3B56184C}" type="sibTrans" cxnId="{EF52230D-0B12-4B26-B449-78A0EF9CBD83}">
      <dgm:prSet/>
      <dgm:spPr/>
      <dgm:t>
        <a:bodyPr/>
        <a:lstStyle/>
        <a:p>
          <a:endParaRPr lang="en-US"/>
        </a:p>
      </dgm:t>
    </dgm:pt>
    <dgm:pt modelId="{3B7BA475-4769-4083-8749-87FC9D0C9C9A}">
      <dgm:prSet custT="1"/>
      <dgm:spPr/>
      <dgm:t>
        <a:bodyPr/>
        <a:lstStyle/>
        <a:p>
          <a:pPr algn="just">
            <a:lnSpc>
              <a:spcPct val="100000"/>
            </a:lnSpc>
            <a:spcAft>
              <a:spcPts val="0"/>
            </a:spcAft>
          </a:pPr>
          <a:r>
            <a:rPr lang="en-US" sz="1150" dirty="0" err="1" smtClean="0">
              <a:latin typeface="+mn-lt"/>
            </a:rPr>
            <a:t>Reglamentación</a:t>
          </a:r>
          <a:r>
            <a:rPr lang="en-US" sz="1150" dirty="0" smtClean="0">
              <a:latin typeface="+mn-lt"/>
            </a:rPr>
            <a:t> de </a:t>
          </a:r>
          <a:r>
            <a:rPr lang="en-US" sz="1150" dirty="0" err="1" smtClean="0">
              <a:latin typeface="+mn-lt"/>
            </a:rPr>
            <a:t>Congelamiento</a:t>
          </a:r>
          <a:r>
            <a:rPr lang="en-US" sz="1150" dirty="0" smtClean="0">
              <a:latin typeface="+mn-lt"/>
            </a:rPr>
            <a:t> de </a:t>
          </a:r>
          <a:r>
            <a:rPr lang="en-US" sz="1150" dirty="0" err="1" smtClean="0">
              <a:latin typeface="+mn-lt"/>
            </a:rPr>
            <a:t>Activos</a:t>
          </a:r>
          <a:r>
            <a:rPr lang="en-US" sz="1150" dirty="0" smtClean="0">
              <a:latin typeface="+mn-lt"/>
            </a:rPr>
            <a:t> con input de Corte Suprema.</a:t>
          </a:r>
          <a:endParaRPr lang="en-US" sz="1150" dirty="0">
            <a:latin typeface="+mn-lt"/>
          </a:endParaRPr>
        </a:p>
      </dgm:t>
    </dgm:pt>
    <dgm:pt modelId="{4F871AD5-70FB-420B-B288-505CB3E352D0}" type="parTrans" cxnId="{2B75BCC3-03EC-40CB-9330-B0CE21816634}">
      <dgm:prSet/>
      <dgm:spPr/>
      <dgm:t>
        <a:bodyPr/>
        <a:lstStyle/>
        <a:p>
          <a:endParaRPr lang="en-US"/>
        </a:p>
      </dgm:t>
    </dgm:pt>
    <dgm:pt modelId="{7F16308C-FE1A-4FE1-AE60-524F68B5BFB3}" type="sibTrans" cxnId="{2B75BCC3-03EC-40CB-9330-B0CE21816634}">
      <dgm:prSet/>
      <dgm:spPr/>
      <dgm:t>
        <a:bodyPr/>
        <a:lstStyle/>
        <a:p>
          <a:endParaRPr lang="en-US"/>
        </a:p>
      </dgm:t>
    </dgm:pt>
    <dgm:pt modelId="{B326626F-2E5F-43BB-A60A-C63DC4959379}">
      <dgm:prSet custT="1"/>
      <dgm:spPr/>
      <dgm:t>
        <a:bodyPr/>
        <a:lstStyle/>
        <a:p>
          <a:pPr algn="just">
            <a:lnSpc>
              <a:spcPct val="100000"/>
            </a:lnSpc>
            <a:spcAft>
              <a:spcPts val="0"/>
            </a:spcAft>
          </a:pPr>
          <a:r>
            <a:rPr lang="es-ES" sz="1150" dirty="0" smtClean="0">
              <a:latin typeface="+mn-lt"/>
            </a:rPr>
            <a:t>Fortalecimiento a Intendencia, y nuevos sujetos de la SBP.</a:t>
          </a:r>
          <a:endParaRPr lang="en-US" sz="1150" dirty="0">
            <a:latin typeface="+mn-lt"/>
          </a:endParaRPr>
        </a:p>
      </dgm:t>
    </dgm:pt>
    <dgm:pt modelId="{2B7E64AF-781B-4365-8E1A-706B58813626}" type="parTrans" cxnId="{4196BF49-92D9-4017-94A4-36771F448B65}">
      <dgm:prSet/>
      <dgm:spPr/>
      <dgm:t>
        <a:bodyPr/>
        <a:lstStyle/>
        <a:p>
          <a:endParaRPr lang="en-US"/>
        </a:p>
      </dgm:t>
    </dgm:pt>
    <dgm:pt modelId="{62FEACF1-AB12-418B-8C83-29A29563EA77}" type="sibTrans" cxnId="{4196BF49-92D9-4017-94A4-36771F448B65}">
      <dgm:prSet/>
      <dgm:spPr/>
      <dgm:t>
        <a:bodyPr/>
        <a:lstStyle/>
        <a:p>
          <a:endParaRPr lang="en-US"/>
        </a:p>
      </dgm:t>
    </dgm:pt>
    <dgm:pt modelId="{3FFC3343-B8DD-410B-B9AD-5EC7CB34C632}">
      <dgm:prSet custT="1"/>
      <dgm:spPr/>
      <dgm:t>
        <a:bodyPr/>
        <a:lstStyle/>
        <a:p>
          <a:pPr algn="just">
            <a:lnSpc>
              <a:spcPct val="100000"/>
            </a:lnSpc>
            <a:spcAft>
              <a:spcPts val="0"/>
            </a:spcAft>
          </a:pPr>
          <a:r>
            <a:rPr lang="es-ES" sz="1150" dirty="0" smtClean="0">
              <a:latin typeface="+mn-lt"/>
            </a:rPr>
            <a:t>Proceso de Digitalización y Automatización de reportes de UAF.</a:t>
          </a:r>
          <a:endParaRPr lang="en-US" sz="1150" dirty="0">
            <a:latin typeface="+mn-lt"/>
          </a:endParaRPr>
        </a:p>
      </dgm:t>
    </dgm:pt>
    <dgm:pt modelId="{B6DFBDC9-C354-4468-9D41-660DB7912E0A}" type="parTrans" cxnId="{15EAB418-F5EE-4818-8257-FFE0F2CA779E}">
      <dgm:prSet/>
      <dgm:spPr/>
      <dgm:t>
        <a:bodyPr/>
        <a:lstStyle/>
        <a:p>
          <a:endParaRPr lang="en-US"/>
        </a:p>
      </dgm:t>
    </dgm:pt>
    <dgm:pt modelId="{3868F76D-AA13-482E-A7BE-4EAA7BC8EDC1}" type="sibTrans" cxnId="{15EAB418-F5EE-4818-8257-FFE0F2CA779E}">
      <dgm:prSet/>
      <dgm:spPr/>
      <dgm:t>
        <a:bodyPr/>
        <a:lstStyle/>
        <a:p>
          <a:endParaRPr lang="en-US"/>
        </a:p>
      </dgm:t>
    </dgm:pt>
    <dgm:pt modelId="{9AF30142-1C53-432F-B508-442F8499590C}">
      <dgm:prSet custT="1"/>
      <dgm:spPr/>
      <dgm:t>
        <a:bodyPr/>
        <a:lstStyle/>
        <a:p>
          <a:pPr algn="just">
            <a:lnSpc>
              <a:spcPct val="100000"/>
            </a:lnSpc>
            <a:spcAft>
              <a:spcPts val="0"/>
            </a:spcAft>
          </a:pPr>
          <a:r>
            <a:rPr lang="es-ES" sz="1150" dirty="0" smtClean="0">
              <a:latin typeface="+mn-lt"/>
            </a:rPr>
            <a:t>Proceso de Coordinación de implementación de congelamiento de activos de terroristas </a:t>
          </a:r>
          <a:r>
            <a:rPr lang="es-ES" sz="1150" dirty="0" smtClean="0">
              <a:latin typeface="+mn-lt"/>
            </a:rPr>
            <a:t>por </a:t>
          </a:r>
          <a:r>
            <a:rPr lang="en-US" sz="1150" dirty="0" smtClean="0">
              <a:latin typeface="+mn-lt"/>
            </a:rPr>
            <a:t>UAF, </a:t>
          </a:r>
          <a:r>
            <a:rPr lang="es-PA" sz="1150" noProof="0" dirty="0" smtClean="0">
              <a:latin typeface="+mn-lt"/>
            </a:rPr>
            <a:t>Ministerio</a:t>
          </a:r>
          <a:r>
            <a:rPr lang="en-US" sz="1150" dirty="0" smtClean="0">
              <a:latin typeface="+mn-lt"/>
            </a:rPr>
            <a:t> </a:t>
          </a:r>
          <a:r>
            <a:rPr lang="es-PA" sz="1150" noProof="0" dirty="0" smtClean="0">
              <a:latin typeface="+mn-lt"/>
            </a:rPr>
            <a:t>Publico</a:t>
          </a:r>
          <a:r>
            <a:rPr lang="en-US" sz="1150" dirty="0" smtClean="0">
              <a:latin typeface="+mn-lt"/>
            </a:rPr>
            <a:t> y Corte Suprema de </a:t>
          </a:r>
          <a:r>
            <a:rPr lang="es-PA" sz="1150" noProof="0" dirty="0" smtClean="0">
              <a:latin typeface="+mn-lt"/>
            </a:rPr>
            <a:t>Justicia</a:t>
          </a:r>
          <a:r>
            <a:rPr lang="en-US" sz="1150" dirty="0" smtClean="0">
              <a:latin typeface="+mn-lt"/>
            </a:rPr>
            <a:t>.</a:t>
          </a:r>
          <a:endParaRPr lang="en-US" sz="1150" dirty="0">
            <a:latin typeface="+mn-lt"/>
          </a:endParaRPr>
        </a:p>
      </dgm:t>
    </dgm:pt>
    <dgm:pt modelId="{EEE57BE0-4761-4939-A8C3-066348265E17}" type="parTrans" cxnId="{7247E15E-F1AD-4743-A652-5F591476367D}">
      <dgm:prSet/>
      <dgm:spPr/>
      <dgm:t>
        <a:bodyPr/>
        <a:lstStyle/>
        <a:p>
          <a:endParaRPr lang="en-US"/>
        </a:p>
      </dgm:t>
    </dgm:pt>
    <dgm:pt modelId="{48DA324F-FB6E-44D7-9D2C-1CDE1C27A83B}" type="sibTrans" cxnId="{7247E15E-F1AD-4743-A652-5F591476367D}">
      <dgm:prSet/>
      <dgm:spPr/>
      <dgm:t>
        <a:bodyPr/>
        <a:lstStyle/>
        <a:p>
          <a:endParaRPr lang="en-US"/>
        </a:p>
      </dgm:t>
    </dgm:pt>
    <dgm:pt modelId="{12A836CA-F51A-40AE-B6DE-52ECDF1354EE}">
      <dgm:prSet custT="1"/>
      <dgm:spPr/>
      <dgm:t>
        <a:bodyPr/>
        <a:lstStyle/>
        <a:p>
          <a:pPr algn="just">
            <a:lnSpc>
              <a:spcPct val="100000"/>
            </a:lnSpc>
            <a:spcAft>
              <a:spcPts val="0"/>
            </a:spcAft>
          </a:pPr>
          <a:r>
            <a:rPr lang="es-PA" sz="1150" noProof="0" dirty="0" smtClean="0">
              <a:latin typeface="+mn-lt"/>
            </a:rPr>
            <a:t>Plenaria</a:t>
          </a:r>
          <a:r>
            <a:rPr lang="en-US" sz="1150" dirty="0" smtClean="0">
              <a:latin typeface="+mn-lt"/>
            </a:rPr>
            <a:t> </a:t>
          </a:r>
          <a:r>
            <a:rPr lang="en-US" sz="1150" dirty="0" smtClean="0">
              <a:latin typeface="+mn-lt"/>
            </a:rPr>
            <a:t>GAFI </a:t>
          </a:r>
          <a:r>
            <a:rPr lang="es-PA" sz="1150" noProof="0" dirty="0" smtClean="0">
              <a:latin typeface="+mn-lt"/>
            </a:rPr>
            <a:t>Octubre</a:t>
          </a:r>
          <a:r>
            <a:rPr lang="en-US" sz="1150" dirty="0" smtClean="0">
              <a:latin typeface="+mn-lt"/>
            </a:rPr>
            <a:t> </a:t>
          </a:r>
          <a:r>
            <a:rPr lang="en-US" sz="1150" dirty="0" smtClean="0">
              <a:latin typeface="+mn-lt"/>
            </a:rPr>
            <a:t>2015.</a:t>
          </a:r>
          <a:endParaRPr lang="en-US" sz="1150" dirty="0">
            <a:latin typeface="+mn-lt"/>
          </a:endParaRPr>
        </a:p>
      </dgm:t>
    </dgm:pt>
    <dgm:pt modelId="{281208A9-C611-42AD-B760-259C905E7D83}" type="parTrans" cxnId="{71E22A83-13E0-4C84-8325-8914AD01D06A}">
      <dgm:prSet/>
      <dgm:spPr/>
      <dgm:t>
        <a:bodyPr/>
        <a:lstStyle/>
        <a:p>
          <a:endParaRPr lang="en-US"/>
        </a:p>
      </dgm:t>
    </dgm:pt>
    <dgm:pt modelId="{48BA274C-FB25-4A1F-B533-AE29087DBFB8}" type="sibTrans" cxnId="{71E22A83-13E0-4C84-8325-8914AD01D06A}">
      <dgm:prSet/>
      <dgm:spPr/>
      <dgm:t>
        <a:bodyPr/>
        <a:lstStyle/>
        <a:p>
          <a:endParaRPr lang="en-US"/>
        </a:p>
      </dgm:t>
    </dgm:pt>
    <dgm:pt modelId="{7E77F0A5-F9FA-4C93-A2CC-DD607DCA1598}">
      <dgm:prSet phldrT="[Texto]" custT="1"/>
      <dgm:spPr/>
      <dgm:t>
        <a:bodyPr/>
        <a:lstStyle/>
        <a:p>
          <a:pPr algn="just">
            <a:lnSpc>
              <a:spcPct val="100000"/>
            </a:lnSpc>
            <a:spcAft>
              <a:spcPts val="0"/>
            </a:spcAft>
          </a:pPr>
          <a:r>
            <a:rPr lang="es-ES" sz="1150" dirty="0" smtClean="0">
              <a:latin typeface="+mn-lt"/>
            </a:rPr>
            <a:t>Registro Publico: Apoyo en divulgación </a:t>
          </a:r>
          <a:r>
            <a:rPr lang="es-ES" sz="1150" dirty="0" smtClean="0">
              <a:latin typeface="+mn-lt"/>
            </a:rPr>
            <a:t>e implementación </a:t>
          </a:r>
          <a:r>
            <a:rPr lang="es-ES" sz="1150" dirty="0" smtClean="0">
              <a:latin typeface="+mn-lt"/>
            </a:rPr>
            <a:t>de acciones al portador.</a:t>
          </a:r>
          <a:endParaRPr lang="en-US" sz="1150" dirty="0">
            <a:latin typeface="+mn-lt"/>
          </a:endParaRPr>
        </a:p>
      </dgm:t>
    </dgm:pt>
    <dgm:pt modelId="{73241554-355E-4AA3-8F05-78145EBF97E9}" type="parTrans" cxnId="{C94CAC1A-1CBB-4ACA-9A2A-5371B62B40A9}">
      <dgm:prSet/>
      <dgm:spPr/>
      <dgm:t>
        <a:bodyPr/>
        <a:lstStyle/>
        <a:p>
          <a:endParaRPr lang="en-US"/>
        </a:p>
      </dgm:t>
    </dgm:pt>
    <dgm:pt modelId="{3D65B2E3-956A-4257-B2F2-7F5C86D27A90}" type="sibTrans" cxnId="{C94CAC1A-1CBB-4ACA-9A2A-5371B62B40A9}">
      <dgm:prSet/>
      <dgm:spPr/>
      <dgm:t>
        <a:bodyPr/>
        <a:lstStyle/>
        <a:p>
          <a:endParaRPr lang="en-US"/>
        </a:p>
      </dgm:t>
    </dgm:pt>
    <dgm:pt modelId="{03129E0D-3D61-441D-BF46-B5A0137FBCF4}">
      <dgm:prSet phldrT="[Texto]" custT="1"/>
      <dgm:spPr/>
      <dgm:t>
        <a:bodyPr/>
        <a:lstStyle/>
        <a:p>
          <a:pPr algn="just">
            <a:lnSpc>
              <a:spcPct val="100000"/>
            </a:lnSpc>
            <a:spcAft>
              <a:spcPts val="0"/>
            </a:spcAft>
          </a:pPr>
          <a:r>
            <a:rPr lang="en-US" sz="1150" dirty="0" err="1" smtClean="0">
              <a:latin typeface="+mn-lt"/>
            </a:rPr>
            <a:t>Entrevistas</a:t>
          </a:r>
          <a:r>
            <a:rPr lang="en-US" sz="1150" dirty="0" smtClean="0">
              <a:latin typeface="+mn-lt"/>
            </a:rPr>
            <a:t> a Sector </a:t>
          </a:r>
          <a:r>
            <a:rPr lang="es-PA" sz="1150" noProof="0" dirty="0" smtClean="0">
              <a:latin typeface="+mn-lt"/>
            </a:rPr>
            <a:t>Público</a:t>
          </a:r>
          <a:r>
            <a:rPr lang="en-US" sz="1150" dirty="0" smtClean="0">
              <a:latin typeface="+mn-lt"/>
            </a:rPr>
            <a:t>.</a:t>
          </a:r>
          <a:endParaRPr lang="en-US" sz="1150" dirty="0">
            <a:latin typeface="+mn-lt"/>
          </a:endParaRPr>
        </a:p>
      </dgm:t>
    </dgm:pt>
    <dgm:pt modelId="{6F5F85E8-A142-4401-B45B-08F3DAA3BCDD}" type="parTrans" cxnId="{BE47B677-29FE-4180-A269-5976D09F5BB2}">
      <dgm:prSet/>
      <dgm:spPr/>
      <dgm:t>
        <a:bodyPr/>
        <a:lstStyle/>
        <a:p>
          <a:endParaRPr lang="en-US"/>
        </a:p>
      </dgm:t>
    </dgm:pt>
    <dgm:pt modelId="{4962A13E-2E5A-4B08-B9D1-BB8796ED1FEA}" type="sibTrans" cxnId="{BE47B677-29FE-4180-A269-5976D09F5BB2}">
      <dgm:prSet/>
      <dgm:spPr/>
      <dgm:t>
        <a:bodyPr/>
        <a:lstStyle/>
        <a:p>
          <a:endParaRPr lang="en-US"/>
        </a:p>
      </dgm:t>
    </dgm:pt>
    <dgm:pt modelId="{9025C8CF-BE76-43AC-9705-E42BAC43D7E9}">
      <dgm:prSet phldrT="[Texto]" custT="1"/>
      <dgm:spPr/>
      <dgm:t>
        <a:bodyPr/>
        <a:lstStyle/>
        <a:p>
          <a:pPr algn="just">
            <a:lnSpc>
              <a:spcPct val="100000"/>
            </a:lnSpc>
            <a:spcAft>
              <a:spcPts val="0"/>
            </a:spcAft>
          </a:pPr>
          <a:r>
            <a:rPr lang="en-US" sz="1150" dirty="0" err="1" smtClean="0">
              <a:latin typeface="+mn-lt"/>
            </a:rPr>
            <a:t>Entrevistas</a:t>
          </a:r>
          <a:r>
            <a:rPr lang="en-US" sz="1150" dirty="0" smtClean="0">
              <a:latin typeface="+mn-lt"/>
            </a:rPr>
            <a:t> a Sector </a:t>
          </a:r>
          <a:r>
            <a:rPr lang="es-PA" sz="1150" noProof="0" dirty="0" smtClean="0">
              <a:latin typeface="+mn-lt"/>
            </a:rPr>
            <a:t>Privado</a:t>
          </a:r>
          <a:endParaRPr lang="es-PA" sz="1150" noProof="0" dirty="0">
            <a:latin typeface="+mn-lt"/>
          </a:endParaRPr>
        </a:p>
      </dgm:t>
    </dgm:pt>
    <dgm:pt modelId="{C10FAFAB-9596-42FA-B921-D5E1C193721A}" type="parTrans" cxnId="{79143282-B877-44D6-AFCB-468E6ED5FAB5}">
      <dgm:prSet/>
      <dgm:spPr/>
      <dgm:t>
        <a:bodyPr/>
        <a:lstStyle/>
        <a:p>
          <a:endParaRPr lang="en-US"/>
        </a:p>
      </dgm:t>
    </dgm:pt>
    <dgm:pt modelId="{D3CE74A7-AFA8-4633-AC64-70C2A3200028}" type="sibTrans" cxnId="{79143282-B877-44D6-AFCB-468E6ED5FAB5}">
      <dgm:prSet/>
      <dgm:spPr/>
      <dgm:t>
        <a:bodyPr/>
        <a:lstStyle/>
        <a:p>
          <a:endParaRPr lang="en-US"/>
        </a:p>
      </dgm:t>
    </dgm:pt>
    <dgm:pt modelId="{678F5DE0-671C-4F26-AC6F-D84D4A83DCFD}" type="pres">
      <dgm:prSet presAssocID="{696D1BC3-BFB9-4C92-954B-E4F6CDD81665}" presName="Name0" presStyleCnt="0">
        <dgm:presLayoutVars>
          <dgm:dir/>
          <dgm:animLvl val="lvl"/>
          <dgm:resizeHandles val="exact"/>
        </dgm:presLayoutVars>
      </dgm:prSet>
      <dgm:spPr/>
      <dgm:t>
        <a:bodyPr/>
        <a:lstStyle/>
        <a:p>
          <a:endParaRPr lang="es-PA"/>
        </a:p>
      </dgm:t>
    </dgm:pt>
    <dgm:pt modelId="{685536EB-7F37-40EC-AA31-BE0EE0F37DE6}" type="pres">
      <dgm:prSet presAssocID="{A119082E-C163-461D-A8EB-0BF135440323}" presName="composite" presStyleCnt="0"/>
      <dgm:spPr/>
    </dgm:pt>
    <dgm:pt modelId="{4E4FE11E-496E-4F2F-88B1-21502A776241}" type="pres">
      <dgm:prSet presAssocID="{A119082E-C163-461D-A8EB-0BF135440323}" presName="parTx" presStyleLbl="node1" presStyleIdx="0" presStyleCnt="5" custScaleX="93484" custLinFactY="-173735" custLinFactNeighborX="-19883" custLinFactNeighborY="-200000">
        <dgm:presLayoutVars>
          <dgm:chMax val="0"/>
          <dgm:chPref val="0"/>
          <dgm:bulletEnabled val="1"/>
        </dgm:presLayoutVars>
      </dgm:prSet>
      <dgm:spPr/>
      <dgm:t>
        <a:bodyPr/>
        <a:lstStyle/>
        <a:p>
          <a:endParaRPr lang="es-PA"/>
        </a:p>
      </dgm:t>
    </dgm:pt>
    <dgm:pt modelId="{D2E792AF-7D41-4C9E-8F4D-C3E04473B508}" type="pres">
      <dgm:prSet presAssocID="{A119082E-C163-461D-A8EB-0BF135440323}" presName="desTx" presStyleLbl="revTx" presStyleIdx="0" presStyleCnt="5" custScaleX="98748" custScaleY="131782" custLinFactNeighborX="-3271" custLinFactNeighborY="-18529">
        <dgm:presLayoutVars>
          <dgm:bulletEnabled val="1"/>
        </dgm:presLayoutVars>
      </dgm:prSet>
      <dgm:spPr/>
      <dgm:t>
        <a:bodyPr/>
        <a:lstStyle/>
        <a:p>
          <a:endParaRPr lang="es-PA"/>
        </a:p>
      </dgm:t>
    </dgm:pt>
    <dgm:pt modelId="{69A7071E-1F94-4505-868E-1F31B9E2993F}" type="pres">
      <dgm:prSet presAssocID="{83F23F9B-22BA-4B39-BD2B-BF7C144F13D4}" presName="space" presStyleCnt="0"/>
      <dgm:spPr/>
    </dgm:pt>
    <dgm:pt modelId="{B895A7A1-40C8-4AEC-A676-6B7CE4C36422}" type="pres">
      <dgm:prSet presAssocID="{08E7DA03-FD13-4EDE-87A0-D4CE1766C75F}" presName="composite" presStyleCnt="0"/>
      <dgm:spPr/>
    </dgm:pt>
    <dgm:pt modelId="{C6063ECD-3268-429E-A69E-578ACDB2313F}" type="pres">
      <dgm:prSet presAssocID="{08E7DA03-FD13-4EDE-87A0-D4CE1766C75F}" presName="parTx" presStyleLbl="node1" presStyleIdx="1" presStyleCnt="5" custLinFactY="-173735" custLinFactNeighborX="4930" custLinFactNeighborY="-200000">
        <dgm:presLayoutVars>
          <dgm:chMax val="0"/>
          <dgm:chPref val="0"/>
          <dgm:bulletEnabled val="1"/>
        </dgm:presLayoutVars>
      </dgm:prSet>
      <dgm:spPr/>
      <dgm:t>
        <a:bodyPr/>
        <a:lstStyle/>
        <a:p>
          <a:endParaRPr lang="es-PA"/>
        </a:p>
      </dgm:t>
    </dgm:pt>
    <dgm:pt modelId="{6C4B576F-5002-4E15-AB06-7B72793A3B0C}" type="pres">
      <dgm:prSet presAssocID="{08E7DA03-FD13-4EDE-87A0-D4CE1766C75F}" presName="desTx" presStyleLbl="revTx" presStyleIdx="1" presStyleCnt="5" custScaleX="98895" custLinFactNeighborX="12851" custLinFactNeighborY="-42177">
        <dgm:presLayoutVars>
          <dgm:bulletEnabled val="1"/>
        </dgm:presLayoutVars>
      </dgm:prSet>
      <dgm:spPr/>
      <dgm:t>
        <a:bodyPr/>
        <a:lstStyle/>
        <a:p>
          <a:endParaRPr lang="es-PA"/>
        </a:p>
      </dgm:t>
    </dgm:pt>
    <dgm:pt modelId="{3A496873-32FA-446B-8690-C8AE98CACB0A}" type="pres">
      <dgm:prSet presAssocID="{FE5E4281-D9D4-478F-BAA9-992EEDEE0FB2}" presName="space" presStyleCnt="0"/>
      <dgm:spPr/>
    </dgm:pt>
    <dgm:pt modelId="{1A9DB114-511C-4511-8CAD-2419C3741530}" type="pres">
      <dgm:prSet presAssocID="{8DBA505D-BBAC-48FB-8D79-3F7F74E3330B}" presName="composite" presStyleCnt="0"/>
      <dgm:spPr/>
    </dgm:pt>
    <dgm:pt modelId="{753B5BB5-FFDE-4F74-8797-6A53A50C474B}" type="pres">
      <dgm:prSet presAssocID="{8DBA505D-BBAC-48FB-8D79-3F7F74E3330B}" presName="parTx" presStyleLbl="node1" presStyleIdx="2" presStyleCnt="5" custLinFactY="-173735" custLinFactNeighborX="10461" custLinFactNeighborY="-200000">
        <dgm:presLayoutVars>
          <dgm:chMax val="0"/>
          <dgm:chPref val="0"/>
          <dgm:bulletEnabled val="1"/>
        </dgm:presLayoutVars>
      </dgm:prSet>
      <dgm:spPr/>
      <dgm:t>
        <a:bodyPr/>
        <a:lstStyle/>
        <a:p>
          <a:endParaRPr lang="es-PA"/>
        </a:p>
      </dgm:t>
    </dgm:pt>
    <dgm:pt modelId="{117C80C5-572C-4B52-85CE-EF9ACDDABF13}" type="pres">
      <dgm:prSet presAssocID="{8DBA505D-BBAC-48FB-8D79-3F7F74E3330B}" presName="desTx" presStyleLbl="revTx" presStyleIdx="2" presStyleCnt="5" custLinFactNeighborX="20824" custLinFactNeighborY="-42177">
        <dgm:presLayoutVars>
          <dgm:bulletEnabled val="1"/>
        </dgm:presLayoutVars>
      </dgm:prSet>
      <dgm:spPr/>
      <dgm:t>
        <a:bodyPr/>
        <a:lstStyle/>
        <a:p>
          <a:endParaRPr lang="es-PA"/>
        </a:p>
      </dgm:t>
    </dgm:pt>
    <dgm:pt modelId="{CB133DF2-16C5-47AA-AFDD-AE7AA43650F6}" type="pres">
      <dgm:prSet presAssocID="{B6D87A77-2BA2-4B32-841B-E199AD85DA6F}" presName="space" presStyleCnt="0"/>
      <dgm:spPr/>
    </dgm:pt>
    <dgm:pt modelId="{A5D8474B-5202-488D-9FC9-AE34C0C21018}" type="pres">
      <dgm:prSet presAssocID="{8DD9FBAA-6185-49C0-B20B-E565E4706B8B}" presName="composite" presStyleCnt="0"/>
      <dgm:spPr/>
    </dgm:pt>
    <dgm:pt modelId="{007483C5-31C4-40B8-A60B-8E256809A11D}" type="pres">
      <dgm:prSet presAssocID="{8DD9FBAA-6185-49C0-B20B-E565E4706B8B}" presName="parTx" presStyleLbl="node1" presStyleIdx="3" presStyleCnt="5" custScaleX="137302" custLinFactY="-173735" custLinFactNeighborX="15075" custLinFactNeighborY="-200000">
        <dgm:presLayoutVars>
          <dgm:chMax val="0"/>
          <dgm:chPref val="0"/>
          <dgm:bulletEnabled val="1"/>
        </dgm:presLayoutVars>
      </dgm:prSet>
      <dgm:spPr/>
      <dgm:t>
        <a:bodyPr/>
        <a:lstStyle/>
        <a:p>
          <a:endParaRPr lang="es-PA"/>
        </a:p>
      </dgm:t>
    </dgm:pt>
    <dgm:pt modelId="{18B3FBCD-8580-47BB-AACB-B242EF3CD954}" type="pres">
      <dgm:prSet presAssocID="{8DD9FBAA-6185-49C0-B20B-E565E4706B8B}" presName="desTx" presStyleLbl="revTx" presStyleIdx="3" presStyleCnt="5" custScaleX="143067" custLinFactNeighborX="22018" custLinFactNeighborY="-42968">
        <dgm:presLayoutVars>
          <dgm:bulletEnabled val="1"/>
        </dgm:presLayoutVars>
      </dgm:prSet>
      <dgm:spPr/>
      <dgm:t>
        <a:bodyPr/>
        <a:lstStyle/>
        <a:p>
          <a:endParaRPr lang="en-US"/>
        </a:p>
      </dgm:t>
    </dgm:pt>
    <dgm:pt modelId="{20B8569B-55BE-4455-9C5F-8D283D0FAF37}" type="pres">
      <dgm:prSet presAssocID="{E2B3467E-B464-44A3-B39A-E26092701DF9}" presName="space" presStyleCnt="0"/>
      <dgm:spPr/>
    </dgm:pt>
    <dgm:pt modelId="{F0FA1CD5-21F7-4A01-AF9D-AE050DC9D4E4}" type="pres">
      <dgm:prSet presAssocID="{55DA0A77-478D-46AF-A962-97E9F049F5FE}" presName="composite" presStyleCnt="0"/>
      <dgm:spPr/>
    </dgm:pt>
    <dgm:pt modelId="{0F09CAF0-4716-4CC5-874A-74AF28182261}" type="pres">
      <dgm:prSet presAssocID="{55DA0A77-478D-46AF-A962-97E9F049F5FE}" presName="parTx" presStyleLbl="node1" presStyleIdx="4" presStyleCnt="5" custLinFactY="-174368" custLinFactNeighborX="34728" custLinFactNeighborY="-200000">
        <dgm:presLayoutVars>
          <dgm:chMax val="0"/>
          <dgm:chPref val="0"/>
          <dgm:bulletEnabled val="1"/>
        </dgm:presLayoutVars>
      </dgm:prSet>
      <dgm:spPr/>
      <dgm:t>
        <a:bodyPr/>
        <a:lstStyle/>
        <a:p>
          <a:endParaRPr lang="es-PA"/>
        </a:p>
      </dgm:t>
    </dgm:pt>
    <dgm:pt modelId="{1C1C6699-60B2-4C9E-B38C-B278CC6E0DEB}" type="pres">
      <dgm:prSet presAssocID="{55DA0A77-478D-46AF-A962-97E9F049F5FE}" presName="desTx" presStyleLbl="revTx" presStyleIdx="4" presStyleCnt="5" custLinFactNeighborX="25977" custLinFactNeighborY="-42177">
        <dgm:presLayoutVars>
          <dgm:bulletEnabled val="1"/>
        </dgm:presLayoutVars>
      </dgm:prSet>
      <dgm:spPr/>
      <dgm:t>
        <a:bodyPr/>
        <a:lstStyle/>
        <a:p>
          <a:endParaRPr lang="es-PA"/>
        </a:p>
      </dgm:t>
    </dgm:pt>
  </dgm:ptLst>
  <dgm:cxnLst>
    <dgm:cxn modelId="{71E22A83-13E0-4C84-8325-8914AD01D06A}" srcId="{8DD9FBAA-6185-49C0-B20B-E565E4706B8B}" destId="{12A836CA-F51A-40AE-B6DE-52ECDF1354EE}" srcOrd="8" destOrd="0" parTransId="{281208A9-C611-42AD-B760-259C905E7D83}" sibTransId="{48BA274C-FB25-4A1F-B533-AE29087DBFB8}"/>
    <dgm:cxn modelId="{541BAC59-453A-4EA0-9761-06282CA1D288}" srcId="{A119082E-C163-461D-A8EB-0BF135440323}" destId="{820A65C5-771E-45A7-A108-A58C8A927F60}" srcOrd="0" destOrd="0" parTransId="{F85E1A2E-A2E7-41A0-BD63-F45B2F280FAC}" sibTransId="{120EF5EE-076D-4441-A672-CA8ADBBECC1D}"/>
    <dgm:cxn modelId="{3076D0F8-274F-4677-B304-B7D725CECA39}" type="presOf" srcId="{03129E0D-3D61-441D-BF46-B5A0137FBCF4}" destId="{1C1C6699-60B2-4C9E-B38C-B278CC6E0DEB}" srcOrd="0" destOrd="2" presId="urn:microsoft.com/office/officeart/2005/8/layout/chevron1"/>
    <dgm:cxn modelId="{496C5D05-A852-4F01-AEA3-5825E0755AB0}" type="presOf" srcId="{820A65C5-771E-45A7-A108-A58C8A927F60}" destId="{D2E792AF-7D41-4C9E-8F4D-C3E04473B508}" srcOrd="0" destOrd="0" presId="urn:microsoft.com/office/officeart/2005/8/layout/chevron1"/>
    <dgm:cxn modelId="{6CCC8B68-FF95-42C3-A964-F95DFA1C01D5}" type="presOf" srcId="{9025C8CF-BE76-43AC-9705-E42BAC43D7E9}" destId="{1C1C6699-60B2-4C9E-B38C-B278CC6E0DEB}" srcOrd="0" destOrd="3" presId="urn:microsoft.com/office/officeart/2005/8/layout/chevron1"/>
    <dgm:cxn modelId="{6C027127-A3CD-496A-8979-9963FF53CFAC}" type="presOf" srcId="{7E77F0A5-F9FA-4C93-A2CC-DD607DCA1598}" destId="{1C1C6699-60B2-4C9E-B38C-B278CC6E0DEB}" srcOrd="0" destOrd="1" presId="urn:microsoft.com/office/officeart/2005/8/layout/chevron1"/>
    <dgm:cxn modelId="{BB721467-2A53-4C36-B0C7-2D257C17741E}" type="presOf" srcId="{A119082E-C163-461D-A8EB-0BF135440323}" destId="{4E4FE11E-496E-4F2F-88B1-21502A776241}" srcOrd="0" destOrd="0" presId="urn:microsoft.com/office/officeart/2005/8/layout/chevron1"/>
    <dgm:cxn modelId="{A4AEB8CB-DAF7-469C-8CA3-DE2D8AA779F1}" type="presOf" srcId="{A68160AF-CE2D-4C8C-8BFA-4A91B9385F3E}" destId="{6C4B576F-5002-4E15-AB06-7B72793A3B0C}" srcOrd="0" destOrd="3" presId="urn:microsoft.com/office/officeart/2005/8/layout/chevron1"/>
    <dgm:cxn modelId="{89EACEEC-EE10-4D0D-99A7-2995514033B5}" type="presOf" srcId="{4B1A484F-4786-407B-8EBA-6A8272AE9F75}" destId="{6C4B576F-5002-4E15-AB06-7B72793A3B0C}" srcOrd="0" destOrd="0" presId="urn:microsoft.com/office/officeart/2005/8/layout/chevron1"/>
    <dgm:cxn modelId="{4A0FD696-5E3F-4CCC-AA68-22D98C903D38}" type="presOf" srcId="{262DB452-0011-45EB-9265-07D05600713B}" destId="{6C4B576F-5002-4E15-AB06-7B72793A3B0C}" srcOrd="0" destOrd="2" presId="urn:microsoft.com/office/officeart/2005/8/layout/chevron1"/>
    <dgm:cxn modelId="{2B75BCC3-03EC-40CB-9330-B0CE21816634}" srcId="{8DD9FBAA-6185-49C0-B20B-E565E4706B8B}" destId="{3B7BA475-4769-4083-8749-87FC9D0C9C9A}" srcOrd="4" destOrd="0" parTransId="{4F871AD5-70FB-420B-B288-505CB3E352D0}" sibTransId="{7F16308C-FE1A-4FE1-AE60-524F68B5BFB3}"/>
    <dgm:cxn modelId="{BE47B677-29FE-4180-A269-5976D09F5BB2}" srcId="{55DA0A77-478D-46AF-A962-97E9F049F5FE}" destId="{03129E0D-3D61-441D-BF46-B5A0137FBCF4}" srcOrd="2" destOrd="0" parTransId="{6F5F85E8-A142-4401-B45B-08F3DAA3BCDD}" sibTransId="{4962A13E-2E5A-4B08-B9D1-BB8796ED1FEA}"/>
    <dgm:cxn modelId="{15EAB418-F5EE-4818-8257-FFE0F2CA779E}" srcId="{8DD9FBAA-6185-49C0-B20B-E565E4706B8B}" destId="{3FFC3343-B8DD-410B-B9AD-5EC7CB34C632}" srcOrd="6" destOrd="0" parTransId="{B6DFBDC9-C354-4468-9D41-660DB7912E0A}" sibTransId="{3868F76D-AA13-482E-A7BE-4EAA7BC8EDC1}"/>
    <dgm:cxn modelId="{4CE9411B-6576-410A-A174-6056B755A5FA}" type="presOf" srcId="{3FFC3343-B8DD-410B-B9AD-5EC7CB34C632}" destId="{18B3FBCD-8580-47BB-AACB-B242EF3CD954}" srcOrd="0" destOrd="6" presId="urn:microsoft.com/office/officeart/2005/8/layout/chevron1"/>
    <dgm:cxn modelId="{640FBAC4-FFEB-4666-9DD1-D67E61ACAF4A}" type="presOf" srcId="{F6130A90-F519-46BB-882F-3BBD3FE26BBB}" destId="{18B3FBCD-8580-47BB-AACB-B242EF3CD954}" srcOrd="0" destOrd="1" presId="urn:microsoft.com/office/officeart/2005/8/layout/chevron1"/>
    <dgm:cxn modelId="{686A4FD4-13E4-46A3-AFE9-015E3B58E7A3}" srcId="{8DBA505D-BBAC-48FB-8D79-3F7F74E3330B}" destId="{8F6FC67C-6E3A-4FB0-A545-1A032E0B6081}" srcOrd="0" destOrd="0" parTransId="{4C44A375-FFBA-47D3-8B68-6007BD378158}" sibTransId="{E3E26980-9231-46B8-95EB-F87CED701722}"/>
    <dgm:cxn modelId="{4196BF49-92D9-4017-94A4-36771F448B65}" srcId="{8DD9FBAA-6185-49C0-B20B-E565E4706B8B}" destId="{B326626F-2E5F-43BB-A60A-C63DC4959379}" srcOrd="5" destOrd="0" parTransId="{2B7E64AF-781B-4365-8E1A-706B58813626}" sibTransId="{62FEACF1-AB12-418B-8C83-29A29563EA77}"/>
    <dgm:cxn modelId="{79143282-B877-44D6-AFCB-468E6ED5FAB5}" srcId="{55DA0A77-478D-46AF-A962-97E9F049F5FE}" destId="{9025C8CF-BE76-43AC-9705-E42BAC43D7E9}" srcOrd="3" destOrd="0" parTransId="{C10FAFAB-9596-42FA-B921-D5E1C193721A}" sibTransId="{D3CE74A7-AFA8-4633-AC64-70C2A3200028}"/>
    <dgm:cxn modelId="{500AA8AD-F23E-493A-A3F7-8C4F49A33C84}" srcId="{696D1BC3-BFB9-4C92-954B-E4F6CDD81665}" destId="{08E7DA03-FD13-4EDE-87A0-D4CE1766C75F}" srcOrd="1" destOrd="0" parTransId="{BCFC89F6-3E5A-4EA3-B033-630059E25EC4}" sibTransId="{FE5E4281-D9D4-478F-BAA9-992EEDEE0FB2}"/>
    <dgm:cxn modelId="{57EB0DF0-611B-4CB4-96E4-7BC08258E869}" type="presOf" srcId="{8AF186DC-7977-4E85-87B9-CBA5FB181650}" destId="{117C80C5-572C-4B52-85CE-EF9ACDDABF13}" srcOrd="0" destOrd="3" presId="urn:microsoft.com/office/officeart/2005/8/layout/chevron1"/>
    <dgm:cxn modelId="{5C977F1E-3CE6-47D4-A785-627CEE79EF1A}" srcId="{696D1BC3-BFB9-4C92-954B-E4F6CDD81665}" destId="{8DD9FBAA-6185-49C0-B20B-E565E4706B8B}" srcOrd="3" destOrd="0" parTransId="{46E18136-CE24-4C1D-BECB-362C5611B889}" sibTransId="{E2B3467E-B464-44A3-B39A-E26092701DF9}"/>
    <dgm:cxn modelId="{C94CAC1A-1CBB-4ACA-9A2A-5371B62B40A9}" srcId="{55DA0A77-478D-46AF-A962-97E9F049F5FE}" destId="{7E77F0A5-F9FA-4C93-A2CC-DD607DCA1598}" srcOrd="1" destOrd="0" parTransId="{73241554-355E-4AA3-8F05-78145EBF97E9}" sibTransId="{3D65B2E3-956A-4257-B2F2-7F5C86D27A90}"/>
    <dgm:cxn modelId="{161199D6-E172-4DC4-9747-6EFAF9D8BCFE}" type="presOf" srcId="{8CD8A9A0-FB93-4E29-A591-7CF5042A03C3}" destId="{18B3FBCD-8580-47BB-AACB-B242EF3CD954}" srcOrd="0" destOrd="0" presId="urn:microsoft.com/office/officeart/2005/8/layout/chevron1"/>
    <dgm:cxn modelId="{C8A9F9F2-E8F5-436A-BECE-C0E5BBC9C8DC}" srcId="{08E7DA03-FD13-4EDE-87A0-D4CE1766C75F}" destId="{4B1A484F-4786-407B-8EBA-6A8272AE9F75}" srcOrd="0" destOrd="0" parTransId="{83A88927-3C7C-468D-9FFC-72D2B0A3B775}" sibTransId="{BF9C1D37-181F-48B2-B5F8-73C847ED65E7}"/>
    <dgm:cxn modelId="{D88090C4-6B58-48B7-8A52-93ACA2B41AFE}" type="presOf" srcId="{8DD9FBAA-6185-49C0-B20B-E565E4706B8B}" destId="{007483C5-31C4-40B8-A60B-8E256809A11D}" srcOrd="0" destOrd="0" presId="urn:microsoft.com/office/officeart/2005/8/layout/chevron1"/>
    <dgm:cxn modelId="{B3328A8C-A795-4403-9945-BA875348AAD9}" srcId="{08E7DA03-FD13-4EDE-87A0-D4CE1766C75F}" destId="{A68160AF-CE2D-4C8C-8BFA-4A91B9385F3E}" srcOrd="3" destOrd="0" parTransId="{C0ACB395-E28A-415A-9E4D-DFA0FC6BAE31}" sibTransId="{3F860496-056C-4811-A371-5F978808F4E0}"/>
    <dgm:cxn modelId="{838661FE-6D47-4F75-AD68-6D1112C0E0A4}" srcId="{696D1BC3-BFB9-4C92-954B-E4F6CDD81665}" destId="{8DBA505D-BBAC-48FB-8D79-3F7F74E3330B}" srcOrd="2" destOrd="0" parTransId="{D9D74B15-8483-4862-9474-409024851E82}" sibTransId="{B6D87A77-2BA2-4B32-841B-E199AD85DA6F}"/>
    <dgm:cxn modelId="{B4153D1D-AEED-4CA4-851C-72D922ECEABD}" type="presOf" srcId="{CA103650-EAA6-4DC2-9AAA-2531B795F37D}" destId="{18B3FBCD-8580-47BB-AACB-B242EF3CD954}" srcOrd="0" destOrd="2" presId="urn:microsoft.com/office/officeart/2005/8/layout/chevron1"/>
    <dgm:cxn modelId="{8127EAAC-C714-40F3-9B81-B3FF30166B5A}" srcId="{08E7DA03-FD13-4EDE-87A0-D4CE1766C75F}" destId="{9557899B-CA3D-4B28-B66C-C68E523549F9}" srcOrd="1" destOrd="0" parTransId="{D080F9C8-6B95-4F06-BD2E-C708695F0950}" sibTransId="{A48D8EBE-0B34-47FF-A563-38591F2388F2}"/>
    <dgm:cxn modelId="{847F6A5F-A776-4420-B66E-0B6822AB7686}" type="presOf" srcId="{08E7DA03-FD13-4EDE-87A0-D4CE1766C75F}" destId="{C6063ECD-3268-429E-A69E-578ACDB2313F}" srcOrd="0" destOrd="0" presId="urn:microsoft.com/office/officeart/2005/8/layout/chevron1"/>
    <dgm:cxn modelId="{933804F3-B911-4E14-BA70-42B12A96A960}" type="presOf" srcId="{DAE2B7A1-9B8F-4714-BF0A-E1D12679D4C2}" destId="{117C80C5-572C-4B52-85CE-EF9ACDDABF13}" srcOrd="0" destOrd="1" presId="urn:microsoft.com/office/officeart/2005/8/layout/chevron1"/>
    <dgm:cxn modelId="{DF11C8DD-7430-485C-A149-32152DE0391E}" type="presOf" srcId="{B8759858-AA4D-47B3-A2C2-28DCABE4FFA6}" destId="{1C1C6699-60B2-4C9E-B38C-B278CC6E0DEB}" srcOrd="0" destOrd="0" presId="urn:microsoft.com/office/officeart/2005/8/layout/chevron1"/>
    <dgm:cxn modelId="{059D0A1F-037F-4EC3-852E-6FBF5F82B7CD}" type="presOf" srcId="{12A836CA-F51A-40AE-B6DE-52ECDF1354EE}" destId="{18B3FBCD-8580-47BB-AACB-B242EF3CD954}" srcOrd="0" destOrd="8" presId="urn:microsoft.com/office/officeart/2005/8/layout/chevron1"/>
    <dgm:cxn modelId="{484963AE-0F31-4431-8888-4A704E935E8F}" type="presOf" srcId="{B326626F-2E5F-43BB-A60A-C63DC4959379}" destId="{18B3FBCD-8580-47BB-AACB-B242EF3CD954}" srcOrd="0" destOrd="5" presId="urn:microsoft.com/office/officeart/2005/8/layout/chevron1"/>
    <dgm:cxn modelId="{7247E15E-F1AD-4743-A652-5F591476367D}" srcId="{8DD9FBAA-6185-49C0-B20B-E565E4706B8B}" destId="{9AF30142-1C53-432F-B508-442F8499590C}" srcOrd="7" destOrd="0" parTransId="{EEE57BE0-4761-4939-A8C3-066348265E17}" sibTransId="{48DA324F-FB6E-44D7-9D2C-1CDE1C27A83B}"/>
    <dgm:cxn modelId="{41E115F5-C573-4391-AA9B-4B58C9FCF823}" type="presOf" srcId="{9557899B-CA3D-4B28-B66C-C68E523549F9}" destId="{6C4B576F-5002-4E15-AB06-7B72793A3B0C}" srcOrd="0" destOrd="1" presId="urn:microsoft.com/office/officeart/2005/8/layout/chevron1"/>
    <dgm:cxn modelId="{89298792-9E29-415F-8479-181451BD8145}" type="presOf" srcId="{0157EB2F-E6E4-472C-BF2E-FE91478B3CBE}" destId="{D2E792AF-7D41-4C9E-8F4D-C3E04473B508}" srcOrd="0" destOrd="1" presId="urn:microsoft.com/office/officeart/2005/8/layout/chevron1"/>
    <dgm:cxn modelId="{07E9F87C-7762-4F44-9305-252EC9A3ED60}" type="presOf" srcId="{696D1BC3-BFB9-4C92-954B-E4F6CDD81665}" destId="{678F5DE0-671C-4F26-AC6F-D84D4A83DCFD}" srcOrd="0" destOrd="0" presId="urn:microsoft.com/office/officeart/2005/8/layout/chevron1"/>
    <dgm:cxn modelId="{64D15901-15BA-4625-8149-2A3C6081AE26}" srcId="{8DD9FBAA-6185-49C0-B20B-E565E4706B8B}" destId="{8CD8A9A0-FB93-4E29-A591-7CF5042A03C3}" srcOrd="0" destOrd="0" parTransId="{55714779-4147-47A5-818B-DCF39C7B8AB2}" sibTransId="{6CE1BC05-58CD-409A-80CB-9D79EA5F2114}"/>
    <dgm:cxn modelId="{EF484BCF-B94C-4A92-A086-1134A7F33802}" srcId="{8DBA505D-BBAC-48FB-8D79-3F7F74E3330B}" destId="{46BA77C4-A1BF-4DBB-B4DC-50FE9194307D}" srcOrd="2" destOrd="0" parTransId="{70ED0176-B7D2-4B36-9024-299FB3A2077F}" sibTransId="{1865AE4B-0CA1-4E0C-BAE7-BEDC8FFA8F81}"/>
    <dgm:cxn modelId="{5BD280CE-703B-42B2-BD45-893BAAE78FEA}" srcId="{8DD9FBAA-6185-49C0-B20B-E565E4706B8B}" destId="{CA103650-EAA6-4DC2-9AAA-2531B795F37D}" srcOrd="2" destOrd="0" parTransId="{4827E4CB-5D2C-4C17-B091-34D2C89B085C}" sibTransId="{E0E8E5A7-ED5B-41AB-A7AC-1CA83F2EDA85}"/>
    <dgm:cxn modelId="{3FAA1D50-9D64-48C5-874C-308437BE97C8}" srcId="{8DBA505D-BBAC-48FB-8D79-3F7F74E3330B}" destId="{DAE2B7A1-9B8F-4714-BF0A-E1D12679D4C2}" srcOrd="1" destOrd="0" parTransId="{BF70DF7D-2BAA-4634-B6BA-E96BF56FB723}" sibTransId="{204ECE8B-2B09-4452-81FD-5F81B80DC096}"/>
    <dgm:cxn modelId="{8ECFD0DC-CB87-4718-A61D-FE8280326978}" type="presOf" srcId="{8DBA505D-BBAC-48FB-8D79-3F7F74E3330B}" destId="{753B5BB5-FFDE-4F74-8797-6A53A50C474B}" srcOrd="0" destOrd="0" presId="urn:microsoft.com/office/officeart/2005/8/layout/chevron1"/>
    <dgm:cxn modelId="{10C01327-BAB5-49BD-BEE5-7DCB41BFC61E}" srcId="{08E7DA03-FD13-4EDE-87A0-D4CE1766C75F}" destId="{262DB452-0011-45EB-9265-07D05600713B}" srcOrd="2" destOrd="0" parTransId="{0021E5B5-8685-4340-B6B4-6C452272C42A}" sibTransId="{045A4605-141A-45EA-B100-E9FCB17C4361}"/>
    <dgm:cxn modelId="{9F4E0889-ABFE-4457-89A9-D7349CA5B0FA}" type="presOf" srcId="{46BA77C4-A1BF-4DBB-B4DC-50FE9194307D}" destId="{117C80C5-572C-4B52-85CE-EF9ACDDABF13}" srcOrd="0" destOrd="2" presId="urn:microsoft.com/office/officeart/2005/8/layout/chevron1"/>
    <dgm:cxn modelId="{DB1ADA9E-BD7E-413C-AEFE-79F1A887C78D}" srcId="{55DA0A77-478D-46AF-A962-97E9F049F5FE}" destId="{B8759858-AA4D-47B3-A2C2-28DCABE4FFA6}" srcOrd="0" destOrd="0" parTransId="{C64B0701-48B8-4ED0-AF6F-6C989383D027}" sibTransId="{4C519D36-6FB3-4B91-BCA3-DB9A14778F02}"/>
    <dgm:cxn modelId="{448FCE9D-29D6-4749-A269-1DEE38226304}" srcId="{696D1BC3-BFB9-4C92-954B-E4F6CDD81665}" destId="{A119082E-C163-461D-A8EB-0BF135440323}" srcOrd="0" destOrd="0" parTransId="{FEF7700F-F6BE-45A5-9ED0-5A96A87CFBED}" sibTransId="{83F23F9B-22BA-4B39-BD2B-BF7C144F13D4}"/>
    <dgm:cxn modelId="{457B1096-8AFE-4005-846A-4C470DBE2EA1}" type="presOf" srcId="{9AF30142-1C53-432F-B508-442F8499590C}" destId="{18B3FBCD-8580-47BB-AACB-B242EF3CD954}" srcOrd="0" destOrd="7" presId="urn:microsoft.com/office/officeart/2005/8/layout/chevron1"/>
    <dgm:cxn modelId="{94BBCAC1-2A77-46EF-BB71-BBFFF0D983BE}" srcId="{8DBA505D-BBAC-48FB-8D79-3F7F74E3330B}" destId="{8AF186DC-7977-4E85-87B9-CBA5FB181650}" srcOrd="3" destOrd="0" parTransId="{DE04B52B-FE03-4AD4-8020-D1FD5F36224D}" sibTransId="{A264185C-D095-4FBB-AE2A-AE18F54FD8ED}"/>
    <dgm:cxn modelId="{7B0A807C-5194-4309-B526-9F28928904AC}" type="presOf" srcId="{3B7BA475-4769-4083-8749-87FC9D0C9C9A}" destId="{18B3FBCD-8580-47BB-AACB-B242EF3CD954}" srcOrd="0" destOrd="4" presId="urn:microsoft.com/office/officeart/2005/8/layout/chevron1"/>
    <dgm:cxn modelId="{13743486-0E80-4DE7-9BDA-B5D37EB6BBEE}" srcId="{A119082E-C163-461D-A8EB-0BF135440323}" destId="{0157EB2F-E6E4-472C-BF2E-FE91478B3CBE}" srcOrd="1" destOrd="0" parTransId="{2E2E2CF9-0B59-40E9-9F7B-A2BC23F707A1}" sibTransId="{1FBF1256-78DC-40C5-B43D-8C9241D45118}"/>
    <dgm:cxn modelId="{BA06DE8D-85BF-4C59-B585-0BFE41A84FBB}" srcId="{696D1BC3-BFB9-4C92-954B-E4F6CDD81665}" destId="{55DA0A77-478D-46AF-A962-97E9F049F5FE}" srcOrd="4" destOrd="0" parTransId="{D910EAFA-7FCE-471A-8A49-D5EF432F8512}" sibTransId="{D8E90D03-1765-4094-A8C1-228CDBC4145E}"/>
    <dgm:cxn modelId="{C12ACCDA-F801-4237-B4F8-63861F3E6AD0}" type="presOf" srcId="{C946656A-596B-47BB-B59F-512DFD13F69D}" destId="{18B3FBCD-8580-47BB-AACB-B242EF3CD954}" srcOrd="0" destOrd="3" presId="urn:microsoft.com/office/officeart/2005/8/layout/chevron1"/>
    <dgm:cxn modelId="{E4945E93-1940-4047-B179-EAD53F331825}" type="presOf" srcId="{8F6FC67C-6E3A-4FB0-A545-1A032E0B6081}" destId="{117C80C5-572C-4B52-85CE-EF9ACDDABF13}" srcOrd="0" destOrd="0" presId="urn:microsoft.com/office/officeart/2005/8/layout/chevron1"/>
    <dgm:cxn modelId="{1AFF6477-2504-4D12-B320-AE2DA60403E7}" srcId="{8DD9FBAA-6185-49C0-B20B-E565E4706B8B}" destId="{F6130A90-F519-46BB-882F-3BBD3FE26BBB}" srcOrd="1" destOrd="0" parTransId="{C93A23D5-5C71-4CB8-A98D-7F74B6931939}" sibTransId="{66FCB82A-1D02-4089-9FCC-41CEC7593467}"/>
    <dgm:cxn modelId="{EF52230D-0B12-4B26-B449-78A0EF9CBD83}" srcId="{8DD9FBAA-6185-49C0-B20B-E565E4706B8B}" destId="{C946656A-596B-47BB-B59F-512DFD13F69D}" srcOrd="3" destOrd="0" parTransId="{79F9FBE9-F832-4107-8CD3-0A0981DCFCF9}" sibTransId="{FE2ED3D6-EBB8-43AC-B8C8-AC7C3B56184C}"/>
    <dgm:cxn modelId="{74D85FD9-AF6E-4B59-9927-5544C238698A}" type="presOf" srcId="{55DA0A77-478D-46AF-A962-97E9F049F5FE}" destId="{0F09CAF0-4716-4CC5-874A-74AF28182261}" srcOrd="0" destOrd="0" presId="urn:microsoft.com/office/officeart/2005/8/layout/chevron1"/>
    <dgm:cxn modelId="{DD9BF861-B622-4DC7-AF87-96674D44FD62}" type="presParOf" srcId="{678F5DE0-671C-4F26-AC6F-D84D4A83DCFD}" destId="{685536EB-7F37-40EC-AA31-BE0EE0F37DE6}" srcOrd="0" destOrd="0" presId="urn:microsoft.com/office/officeart/2005/8/layout/chevron1"/>
    <dgm:cxn modelId="{1CA588DF-4ACA-439D-A4D4-B8FCC745383E}" type="presParOf" srcId="{685536EB-7F37-40EC-AA31-BE0EE0F37DE6}" destId="{4E4FE11E-496E-4F2F-88B1-21502A776241}" srcOrd="0" destOrd="0" presId="urn:microsoft.com/office/officeart/2005/8/layout/chevron1"/>
    <dgm:cxn modelId="{E0F6B47C-FD49-4B91-907F-5A7EC216F00D}" type="presParOf" srcId="{685536EB-7F37-40EC-AA31-BE0EE0F37DE6}" destId="{D2E792AF-7D41-4C9E-8F4D-C3E04473B508}" srcOrd="1" destOrd="0" presId="urn:microsoft.com/office/officeart/2005/8/layout/chevron1"/>
    <dgm:cxn modelId="{497F702F-3F4A-4010-A291-EB4D128DC193}" type="presParOf" srcId="{678F5DE0-671C-4F26-AC6F-D84D4A83DCFD}" destId="{69A7071E-1F94-4505-868E-1F31B9E2993F}" srcOrd="1" destOrd="0" presId="urn:microsoft.com/office/officeart/2005/8/layout/chevron1"/>
    <dgm:cxn modelId="{D4C96086-49AB-471F-BE30-59020D6411B6}" type="presParOf" srcId="{678F5DE0-671C-4F26-AC6F-D84D4A83DCFD}" destId="{B895A7A1-40C8-4AEC-A676-6B7CE4C36422}" srcOrd="2" destOrd="0" presId="urn:microsoft.com/office/officeart/2005/8/layout/chevron1"/>
    <dgm:cxn modelId="{27169214-C697-45B8-BD4A-3ECB469EC346}" type="presParOf" srcId="{B895A7A1-40C8-4AEC-A676-6B7CE4C36422}" destId="{C6063ECD-3268-429E-A69E-578ACDB2313F}" srcOrd="0" destOrd="0" presId="urn:microsoft.com/office/officeart/2005/8/layout/chevron1"/>
    <dgm:cxn modelId="{507A3710-07E2-473F-87F9-BDF8F1D10C25}" type="presParOf" srcId="{B895A7A1-40C8-4AEC-A676-6B7CE4C36422}" destId="{6C4B576F-5002-4E15-AB06-7B72793A3B0C}" srcOrd="1" destOrd="0" presId="urn:microsoft.com/office/officeart/2005/8/layout/chevron1"/>
    <dgm:cxn modelId="{ACF1A1F4-E0D7-4F80-9381-97DAF5C67C8A}" type="presParOf" srcId="{678F5DE0-671C-4F26-AC6F-D84D4A83DCFD}" destId="{3A496873-32FA-446B-8690-C8AE98CACB0A}" srcOrd="3" destOrd="0" presId="urn:microsoft.com/office/officeart/2005/8/layout/chevron1"/>
    <dgm:cxn modelId="{35B8D9EB-F4B0-4946-8768-19A6B083A09D}" type="presParOf" srcId="{678F5DE0-671C-4F26-AC6F-D84D4A83DCFD}" destId="{1A9DB114-511C-4511-8CAD-2419C3741530}" srcOrd="4" destOrd="0" presId="urn:microsoft.com/office/officeart/2005/8/layout/chevron1"/>
    <dgm:cxn modelId="{55C843F1-8683-4E00-9EFF-7ADA5A05B180}" type="presParOf" srcId="{1A9DB114-511C-4511-8CAD-2419C3741530}" destId="{753B5BB5-FFDE-4F74-8797-6A53A50C474B}" srcOrd="0" destOrd="0" presId="urn:microsoft.com/office/officeart/2005/8/layout/chevron1"/>
    <dgm:cxn modelId="{5AE18379-C16D-49B2-B147-16D0A9EA28CE}" type="presParOf" srcId="{1A9DB114-511C-4511-8CAD-2419C3741530}" destId="{117C80C5-572C-4B52-85CE-EF9ACDDABF13}" srcOrd="1" destOrd="0" presId="urn:microsoft.com/office/officeart/2005/8/layout/chevron1"/>
    <dgm:cxn modelId="{E3C0F2C2-F645-4E56-BF69-003B78FF1F31}" type="presParOf" srcId="{678F5DE0-671C-4F26-AC6F-D84D4A83DCFD}" destId="{CB133DF2-16C5-47AA-AFDD-AE7AA43650F6}" srcOrd="5" destOrd="0" presId="urn:microsoft.com/office/officeart/2005/8/layout/chevron1"/>
    <dgm:cxn modelId="{4EE852B7-CF0A-470D-BE8A-E00C9D5D1D86}" type="presParOf" srcId="{678F5DE0-671C-4F26-AC6F-D84D4A83DCFD}" destId="{A5D8474B-5202-488D-9FC9-AE34C0C21018}" srcOrd="6" destOrd="0" presId="urn:microsoft.com/office/officeart/2005/8/layout/chevron1"/>
    <dgm:cxn modelId="{660F4AD6-6333-41F9-974B-A0ADA268D0CB}" type="presParOf" srcId="{A5D8474B-5202-488D-9FC9-AE34C0C21018}" destId="{007483C5-31C4-40B8-A60B-8E256809A11D}" srcOrd="0" destOrd="0" presId="urn:microsoft.com/office/officeart/2005/8/layout/chevron1"/>
    <dgm:cxn modelId="{5E782422-DE25-49B4-8F7B-18E29BB243DB}" type="presParOf" srcId="{A5D8474B-5202-488D-9FC9-AE34C0C21018}" destId="{18B3FBCD-8580-47BB-AACB-B242EF3CD954}" srcOrd="1" destOrd="0" presId="urn:microsoft.com/office/officeart/2005/8/layout/chevron1"/>
    <dgm:cxn modelId="{9902C876-2F04-4050-8997-2179456F1029}" type="presParOf" srcId="{678F5DE0-671C-4F26-AC6F-D84D4A83DCFD}" destId="{20B8569B-55BE-4455-9C5F-8D283D0FAF37}" srcOrd="7" destOrd="0" presId="urn:microsoft.com/office/officeart/2005/8/layout/chevron1"/>
    <dgm:cxn modelId="{56515683-683D-48D6-8A57-E0F4567BCA30}" type="presParOf" srcId="{678F5DE0-671C-4F26-AC6F-D84D4A83DCFD}" destId="{F0FA1CD5-21F7-4A01-AF9D-AE050DC9D4E4}" srcOrd="8" destOrd="0" presId="urn:microsoft.com/office/officeart/2005/8/layout/chevron1"/>
    <dgm:cxn modelId="{FC8FB12F-411C-4D8F-87D6-C9DA6F4639C8}" type="presParOf" srcId="{F0FA1CD5-21F7-4A01-AF9D-AE050DC9D4E4}" destId="{0F09CAF0-4716-4CC5-874A-74AF28182261}" srcOrd="0" destOrd="0" presId="urn:microsoft.com/office/officeart/2005/8/layout/chevron1"/>
    <dgm:cxn modelId="{6480982E-5D26-4703-AEF7-6363613DB3E2}" type="presParOf" srcId="{F0FA1CD5-21F7-4A01-AF9D-AE050DC9D4E4}" destId="{1C1C6699-60B2-4C9E-B38C-B278CC6E0DEB}" srcOrd="1"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5944E4-AF47-4528-ACB3-A20EDC480340}">
      <dsp:nvSpPr>
        <dsp:cNvPr id="0" name=""/>
        <dsp:cNvSpPr/>
      </dsp:nvSpPr>
      <dsp:spPr>
        <a:xfrm>
          <a:off x="0" y="2624"/>
          <a:ext cx="8075240" cy="40774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s-PA" sz="1700" kern="1200" dirty="0" smtClean="0"/>
            <a:t>EVALUACIÓN DEL 2012.</a:t>
          </a:r>
          <a:endParaRPr lang="en-US" sz="1700" kern="1200" dirty="0"/>
        </a:p>
      </dsp:txBody>
      <dsp:txXfrm>
        <a:off x="19904" y="22528"/>
        <a:ext cx="8035432" cy="367937"/>
      </dsp:txXfrm>
    </dsp:sp>
    <dsp:sp modelId="{A9C613E3-41F1-4B8D-983A-6F1A1B8DB1A3}">
      <dsp:nvSpPr>
        <dsp:cNvPr id="0" name=""/>
        <dsp:cNvSpPr/>
      </dsp:nvSpPr>
      <dsp:spPr>
        <a:xfrm>
          <a:off x="0" y="410369"/>
          <a:ext cx="8075240" cy="8621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389" tIns="21590" rIns="120904" bIns="21590" numCol="1" spcCol="1270" anchor="t" anchorCtr="0">
          <a:noAutofit/>
        </a:bodyPr>
        <a:lstStyle/>
        <a:p>
          <a:pPr marL="114300" lvl="1" indent="-114300" algn="l" defTabSz="577850">
            <a:lnSpc>
              <a:spcPct val="90000"/>
            </a:lnSpc>
            <a:spcBef>
              <a:spcPct val="0"/>
            </a:spcBef>
            <a:spcAft>
              <a:spcPct val="20000"/>
            </a:spcAft>
            <a:buChar char="••"/>
          </a:pPr>
          <a:endParaRPr lang="en-US" sz="1300" kern="1200" dirty="0"/>
        </a:p>
        <a:p>
          <a:pPr marL="114300" lvl="1" indent="-114300" algn="l" defTabSz="577850">
            <a:lnSpc>
              <a:spcPct val="90000"/>
            </a:lnSpc>
            <a:spcBef>
              <a:spcPct val="0"/>
            </a:spcBef>
            <a:spcAft>
              <a:spcPct val="20000"/>
            </a:spcAft>
            <a:buChar char="••"/>
          </a:pPr>
          <a:r>
            <a:rPr lang="es-PA" sz="1300" kern="1200" dirty="0" smtClean="0"/>
            <a:t>Esta evaluación del régimen de Prevención de LD/FT fue realizada por el Fondo Monetario Internacional  en 2012.</a:t>
          </a:r>
          <a:endParaRPr lang="en-US" sz="1300" kern="1200" dirty="0"/>
        </a:p>
        <a:p>
          <a:pPr marL="114300" lvl="1" indent="-114300" algn="l" defTabSz="577850">
            <a:lnSpc>
              <a:spcPct val="90000"/>
            </a:lnSpc>
            <a:spcBef>
              <a:spcPct val="0"/>
            </a:spcBef>
            <a:spcAft>
              <a:spcPct val="20000"/>
            </a:spcAft>
            <a:buChar char="••"/>
          </a:pPr>
          <a:endParaRPr lang="en-US" sz="1300" kern="1200" dirty="0"/>
        </a:p>
      </dsp:txBody>
      <dsp:txXfrm>
        <a:off x="0" y="410369"/>
        <a:ext cx="8075240" cy="862155"/>
      </dsp:txXfrm>
    </dsp:sp>
    <dsp:sp modelId="{87441DC9-ED36-4692-A6DA-45868B5492C9}">
      <dsp:nvSpPr>
        <dsp:cNvPr id="0" name=""/>
        <dsp:cNvSpPr/>
      </dsp:nvSpPr>
      <dsp:spPr>
        <a:xfrm>
          <a:off x="0" y="1272524"/>
          <a:ext cx="8075240" cy="40774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s-PA" sz="1700" kern="1200" dirty="0" smtClean="0"/>
            <a:t>PANAMÁ ES INCLUIDA EN LISTA GRIS DE GAFI EN JUNIO 2014.</a:t>
          </a:r>
          <a:endParaRPr lang="en-US" sz="1700" kern="1200" dirty="0"/>
        </a:p>
      </dsp:txBody>
      <dsp:txXfrm>
        <a:off x="19904" y="1292428"/>
        <a:ext cx="8035432" cy="367937"/>
      </dsp:txXfrm>
    </dsp:sp>
    <dsp:sp modelId="{D85BB49F-F9BF-4C2C-AF73-C2D135B7F8C4}">
      <dsp:nvSpPr>
        <dsp:cNvPr id="0" name=""/>
        <dsp:cNvSpPr/>
      </dsp:nvSpPr>
      <dsp:spPr>
        <a:xfrm>
          <a:off x="0" y="1729230"/>
          <a:ext cx="8075240" cy="40774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s-PA" sz="1700" kern="1200" dirty="0" smtClean="0"/>
            <a:t>PLENARIA DE GAFI DE OCTUBRE 2015.</a:t>
          </a:r>
          <a:endParaRPr lang="en-US" sz="1700" kern="1200" dirty="0"/>
        </a:p>
      </dsp:txBody>
      <dsp:txXfrm>
        <a:off x="19904" y="1749134"/>
        <a:ext cx="8035432" cy="367937"/>
      </dsp:txXfrm>
    </dsp:sp>
    <dsp:sp modelId="{5DE3E508-A737-4B05-9C89-52127DAAB07D}">
      <dsp:nvSpPr>
        <dsp:cNvPr id="0" name=""/>
        <dsp:cNvSpPr/>
      </dsp:nvSpPr>
      <dsp:spPr>
        <a:xfrm>
          <a:off x="0" y="2136975"/>
          <a:ext cx="8075240" cy="8621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389" tIns="21590" rIns="120904" bIns="21590" numCol="1" spcCol="1270" anchor="t" anchorCtr="0">
          <a:noAutofit/>
        </a:bodyPr>
        <a:lstStyle/>
        <a:p>
          <a:pPr marL="114300" lvl="1" indent="-114300" algn="l" defTabSz="577850">
            <a:lnSpc>
              <a:spcPct val="90000"/>
            </a:lnSpc>
            <a:spcBef>
              <a:spcPct val="0"/>
            </a:spcBef>
            <a:spcAft>
              <a:spcPct val="20000"/>
            </a:spcAft>
            <a:buChar char="••"/>
          </a:pPr>
          <a:endParaRPr lang="en-US" sz="1300" kern="1200" dirty="0"/>
        </a:p>
        <a:p>
          <a:pPr marL="114300" lvl="1" indent="-114300" algn="l" defTabSz="577850">
            <a:lnSpc>
              <a:spcPct val="90000"/>
            </a:lnSpc>
            <a:spcBef>
              <a:spcPct val="0"/>
            </a:spcBef>
            <a:spcAft>
              <a:spcPct val="20000"/>
            </a:spcAft>
            <a:buChar char="••"/>
          </a:pPr>
          <a:r>
            <a:rPr lang="es-PA" sz="1300" kern="1200" dirty="0" smtClean="0"/>
            <a:t>GAFI determinó que Panamá había cumplido con las seis áreas de su plan de acción, y aprobaba la visita "in-sitio" al país.</a:t>
          </a:r>
          <a:endParaRPr lang="en-US" sz="1300" kern="1200" dirty="0"/>
        </a:p>
        <a:p>
          <a:pPr marL="114300" lvl="1" indent="-114300" algn="l" defTabSz="577850">
            <a:lnSpc>
              <a:spcPct val="90000"/>
            </a:lnSpc>
            <a:spcBef>
              <a:spcPct val="0"/>
            </a:spcBef>
            <a:spcAft>
              <a:spcPct val="20000"/>
            </a:spcAft>
            <a:buChar char="••"/>
          </a:pPr>
          <a:endParaRPr lang="en-US" sz="1300" kern="1200" dirty="0"/>
        </a:p>
      </dsp:txBody>
      <dsp:txXfrm>
        <a:off x="0" y="2136975"/>
        <a:ext cx="8075240" cy="862155"/>
      </dsp:txXfrm>
    </dsp:sp>
    <dsp:sp modelId="{5CDF12A0-55B4-405D-B684-36AE57882F16}">
      <dsp:nvSpPr>
        <dsp:cNvPr id="0" name=""/>
        <dsp:cNvSpPr/>
      </dsp:nvSpPr>
      <dsp:spPr>
        <a:xfrm>
          <a:off x="0" y="2999130"/>
          <a:ext cx="8075240" cy="40774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s-PA" sz="1700" kern="1200" dirty="0" smtClean="0"/>
            <a:t>PANAMÁ SALE DE LA LISTA GRIS EL 18 DE FEBRERO DE 2016.</a:t>
          </a:r>
        </a:p>
      </dsp:txBody>
      <dsp:txXfrm>
        <a:off x="19904" y="3019034"/>
        <a:ext cx="8035432" cy="367937"/>
      </dsp:txXfrm>
    </dsp:sp>
    <dsp:sp modelId="{3C5A6E9C-255F-4723-A783-6552CF198DAC}">
      <dsp:nvSpPr>
        <dsp:cNvPr id="0" name=""/>
        <dsp:cNvSpPr/>
      </dsp:nvSpPr>
      <dsp:spPr>
        <a:xfrm>
          <a:off x="0" y="3406875"/>
          <a:ext cx="8075240" cy="16187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389" tIns="21590" rIns="120904" bIns="21590" numCol="1" spcCol="1270" anchor="t" anchorCtr="0">
          <a:noAutofit/>
        </a:bodyPr>
        <a:lstStyle/>
        <a:p>
          <a:pPr marL="114300" lvl="1" indent="-114300" algn="l" defTabSz="577850">
            <a:lnSpc>
              <a:spcPct val="90000"/>
            </a:lnSpc>
            <a:spcBef>
              <a:spcPct val="0"/>
            </a:spcBef>
            <a:spcAft>
              <a:spcPct val="20000"/>
            </a:spcAft>
            <a:buChar char="••"/>
          </a:pPr>
          <a:endParaRPr lang="es-PA" sz="1300" kern="1200" dirty="0" smtClean="0"/>
        </a:p>
        <a:p>
          <a:pPr marL="114300" lvl="1" indent="-114300" algn="just" defTabSz="577850">
            <a:lnSpc>
              <a:spcPct val="90000"/>
            </a:lnSpc>
            <a:spcBef>
              <a:spcPct val="0"/>
            </a:spcBef>
            <a:spcAft>
              <a:spcPct val="20000"/>
            </a:spcAft>
            <a:buChar char="••"/>
          </a:pPr>
          <a:r>
            <a:rPr lang="es-PA" sz="1300" kern="1200" dirty="0" smtClean="0"/>
            <a:t>El Grupo de Acción Financiera (GAFI) excluyó a Panamá de la lista gris. Se reconoció el rápido cumplimento de Panamá ante un plan de acción muy comprensivo, reconocieron el alto nivel de compromiso político del Gobierno de Panamá,  reconocieron  el alto nivel de compromiso de sector  privado. Este es un importante logro de todo el país, sector Público: los tres órganos del Estado, y Sector Privado. </a:t>
          </a:r>
        </a:p>
        <a:p>
          <a:pPr marL="114300" lvl="1" indent="-114300" algn="just" defTabSz="577850">
            <a:lnSpc>
              <a:spcPct val="90000"/>
            </a:lnSpc>
            <a:spcBef>
              <a:spcPct val="0"/>
            </a:spcBef>
            <a:spcAft>
              <a:spcPct val="20000"/>
            </a:spcAft>
            <a:buChar char="••"/>
          </a:pPr>
          <a:r>
            <a:rPr lang="es-PA" sz="1300" kern="1200" dirty="0" smtClean="0"/>
            <a:t>GAFI reconoció el progreso significativo en tiempo record de Panamá en nuestro régimen de prevención  de lavado de dinero y financiamiento al terrorismo (LD/FT).</a:t>
          </a:r>
        </a:p>
        <a:p>
          <a:pPr marL="114300" lvl="1" indent="-114300" algn="l" defTabSz="577850">
            <a:lnSpc>
              <a:spcPct val="90000"/>
            </a:lnSpc>
            <a:spcBef>
              <a:spcPct val="0"/>
            </a:spcBef>
            <a:spcAft>
              <a:spcPct val="20000"/>
            </a:spcAft>
            <a:buChar char="••"/>
          </a:pPr>
          <a:endParaRPr lang="es-PA" sz="1300" kern="1200" dirty="0" smtClean="0"/>
        </a:p>
      </dsp:txBody>
      <dsp:txXfrm>
        <a:off x="0" y="3406875"/>
        <a:ext cx="8075240" cy="16187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D4CA1-BC4C-405E-BCFA-F367063C52EE}">
      <dsp:nvSpPr>
        <dsp:cNvPr id="0" name=""/>
        <dsp:cNvSpPr/>
      </dsp:nvSpPr>
      <dsp:spPr>
        <a:xfrm>
          <a:off x="512139" y="846"/>
          <a:ext cx="1675655" cy="10053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just" defTabSz="466725">
            <a:lnSpc>
              <a:spcPct val="90000"/>
            </a:lnSpc>
            <a:spcBef>
              <a:spcPct val="0"/>
            </a:spcBef>
            <a:spcAft>
              <a:spcPct val="35000"/>
            </a:spcAft>
          </a:pPr>
          <a:r>
            <a:rPr lang="es-PA" sz="1050" b="0" kern="1200" smtClean="0"/>
            <a:t>Ley 23 para la Prevención del Blanqueo de Capitales, Financiamiento del Terrorismo y Proliferación de Armas de Destrucción Masiva.</a:t>
          </a:r>
          <a:endParaRPr lang="en-US" sz="1050" b="0" kern="1200"/>
        </a:p>
      </dsp:txBody>
      <dsp:txXfrm>
        <a:off x="512139" y="846"/>
        <a:ext cx="1675655" cy="1005393"/>
      </dsp:txXfrm>
    </dsp:sp>
    <dsp:sp modelId="{26ACFC7B-C078-41F5-A696-1184F6645C98}">
      <dsp:nvSpPr>
        <dsp:cNvPr id="0" name=""/>
        <dsp:cNvSpPr/>
      </dsp:nvSpPr>
      <dsp:spPr>
        <a:xfrm>
          <a:off x="2355361" y="846"/>
          <a:ext cx="1675655" cy="10053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just" defTabSz="466725">
            <a:lnSpc>
              <a:spcPct val="90000"/>
            </a:lnSpc>
            <a:spcBef>
              <a:spcPct val="0"/>
            </a:spcBef>
            <a:spcAft>
              <a:spcPct val="35000"/>
            </a:spcAft>
          </a:pPr>
          <a:r>
            <a:rPr lang="es-PA" sz="1050" b="0" kern="1200" dirty="0" smtClean="0"/>
            <a:t>Reglamentación de la Ley 23 y del Capítulo sobre Congelamiento de Activos.</a:t>
          </a:r>
          <a:endParaRPr lang="en-US" sz="1050" b="0" kern="1200" dirty="0"/>
        </a:p>
      </dsp:txBody>
      <dsp:txXfrm>
        <a:off x="2355361" y="846"/>
        <a:ext cx="1675655" cy="1005393"/>
      </dsp:txXfrm>
    </dsp:sp>
    <dsp:sp modelId="{FB47464D-E0B4-4112-9A87-C8B857C57771}">
      <dsp:nvSpPr>
        <dsp:cNvPr id="0" name=""/>
        <dsp:cNvSpPr/>
      </dsp:nvSpPr>
      <dsp:spPr>
        <a:xfrm>
          <a:off x="4198582" y="846"/>
          <a:ext cx="1675655" cy="10053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just" defTabSz="466725">
            <a:lnSpc>
              <a:spcPct val="90000"/>
            </a:lnSpc>
            <a:spcBef>
              <a:spcPct val="0"/>
            </a:spcBef>
            <a:spcAft>
              <a:spcPct val="35000"/>
            </a:spcAft>
          </a:pPr>
          <a:r>
            <a:rPr lang="es-PA" sz="1050" b="0" kern="1200" dirty="0" smtClean="0"/>
            <a:t>Ley 10 y Ley 34 Modificación de Código Penal: Nuevos delitos para tipificar blanqueo  de capitales.</a:t>
          </a:r>
          <a:endParaRPr lang="en-US" sz="1050" b="0" kern="1200" dirty="0"/>
        </a:p>
      </dsp:txBody>
      <dsp:txXfrm>
        <a:off x="4198582" y="846"/>
        <a:ext cx="1675655" cy="1005393"/>
      </dsp:txXfrm>
    </dsp:sp>
    <dsp:sp modelId="{9374B737-E404-44A3-B035-ED1E1B49FCDF}">
      <dsp:nvSpPr>
        <dsp:cNvPr id="0" name=""/>
        <dsp:cNvSpPr/>
      </dsp:nvSpPr>
      <dsp:spPr>
        <a:xfrm>
          <a:off x="6041804" y="846"/>
          <a:ext cx="1675655" cy="10053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just" defTabSz="466725">
            <a:lnSpc>
              <a:spcPct val="90000"/>
            </a:lnSpc>
            <a:spcBef>
              <a:spcPct val="0"/>
            </a:spcBef>
            <a:spcAft>
              <a:spcPct val="35000"/>
            </a:spcAft>
          </a:pPr>
          <a:r>
            <a:rPr lang="es-PA" sz="1050" b="0" kern="1200" dirty="0" smtClean="0"/>
            <a:t>Ley 11 Ley de Cooperación Internacional Judicial.</a:t>
          </a:r>
          <a:endParaRPr lang="en-US" sz="1050" b="0" kern="1200" dirty="0"/>
        </a:p>
      </dsp:txBody>
      <dsp:txXfrm>
        <a:off x="6041804" y="846"/>
        <a:ext cx="1675655" cy="1005393"/>
      </dsp:txXfrm>
    </dsp:sp>
    <dsp:sp modelId="{8EC96012-FCAD-4D41-B3DC-0F3D48B2BD4D}">
      <dsp:nvSpPr>
        <dsp:cNvPr id="0" name=""/>
        <dsp:cNvSpPr/>
      </dsp:nvSpPr>
      <dsp:spPr>
        <a:xfrm>
          <a:off x="512139" y="1173805"/>
          <a:ext cx="1675655" cy="10053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just" defTabSz="466725">
            <a:lnSpc>
              <a:spcPct val="90000"/>
            </a:lnSpc>
            <a:spcBef>
              <a:spcPct val="0"/>
            </a:spcBef>
            <a:spcAft>
              <a:spcPct val="35000"/>
            </a:spcAft>
          </a:pPr>
          <a:r>
            <a:rPr lang="es-PA" sz="1050" b="0" kern="1200" dirty="0" smtClean="0"/>
            <a:t>Reforzamiento de la Unidad de Análisis Financiero (UAF) en recurso, presupuesto,  personal  y capacitación.</a:t>
          </a:r>
          <a:endParaRPr lang="en-US" sz="1050" b="0" kern="1200" dirty="0"/>
        </a:p>
      </dsp:txBody>
      <dsp:txXfrm>
        <a:off x="512139" y="1173805"/>
        <a:ext cx="1675655" cy="1005393"/>
      </dsp:txXfrm>
    </dsp:sp>
    <dsp:sp modelId="{5D8DA876-FFF1-4482-95F9-622B82E68D98}">
      <dsp:nvSpPr>
        <dsp:cNvPr id="0" name=""/>
        <dsp:cNvSpPr/>
      </dsp:nvSpPr>
      <dsp:spPr>
        <a:xfrm>
          <a:off x="2355361" y="1173805"/>
          <a:ext cx="1675655" cy="10053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just" defTabSz="466725">
            <a:lnSpc>
              <a:spcPct val="90000"/>
            </a:lnSpc>
            <a:spcBef>
              <a:spcPct val="0"/>
            </a:spcBef>
            <a:spcAft>
              <a:spcPct val="35000"/>
            </a:spcAft>
          </a:pPr>
          <a:r>
            <a:rPr lang="es-PA" sz="1050" b="0" kern="1200" dirty="0" smtClean="0"/>
            <a:t>UAF Instalación de Plataforma tecnológica para la automatización de procesos de recibo información  de reportes por parte de las  entidades.</a:t>
          </a:r>
          <a:endParaRPr lang="en-US" sz="1050" b="0" kern="1200" dirty="0"/>
        </a:p>
      </dsp:txBody>
      <dsp:txXfrm>
        <a:off x="2355361" y="1173805"/>
        <a:ext cx="1675655" cy="1005393"/>
      </dsp:txXfrm>
    </dsp:sp>
    <dsp:sp modelId="{45B2CD68-56DB-41F2-9ECE-572AD0783BD9}">
      <dsp:nvSpPr>
        <dsp:cNvPr id="0" name=""/>
        <dsp:cNvSpPr/>
      </dsp:nvSpPr>
      <dsp:spPr>
        <a:xfrm>
          <a:off x="4198582" y="1173805"/>
          <a:ext cx="1675655" cy="10053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just" defTabSz="466725">
            <a:lnSpc>
              <a:spcPct val="90000"/>
            </a:lnSpc>
            <a:spcBef>
              <a:spcPct val="0"/>
            </a:spcBef>
            <a:spcAft>
              <a:spcPct val="35000"/>
            </a:spcAft>
          </a:pPr>
          <a:r>
            <a:rPr lang="es-PA" sz="1050" b="0" kern="1200" dirty="0" smtClean="0"/>
            <a:t>Ley 18, que modifica Ley N°47 de Acciones al Portador: Adelantar cumplimiento de las existentes a Diciembre 2015.</a:t>
          </a:r>
          <a:endParaRPr lang="en-US" sz="1050" b="0" kern="1200" dirty="0"/>
        </a:p>
      </dsp:txBody>
      <dsp:txXfrm>
        <a:off x="4198582" y="1173805"/>
        <a:ext cx="1675655" cy="1005393"/>
      </dsp:txXfrm>
    </dsp:sp>
    <dsp:sp modelId="{3977FB2A-BF11-4790-9AFF-2E4C6B3DFB74}">
      <dsp:nvSpPr>
        <dsp:cNvPr id="0" name=""/>
        <dsp:cNvSpPr/>
      </dsp:nvSpPr>
      <dsp:spPr>
        <a:xfrm>
          <a:off x="6041804" y="1173805"/>
          <a:ext cx="1675655" cy="10053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just" defTabSz="466725">
            <a:lnSpc>
              <a:spcPct val="90000"/>
            </a:lnSpc>
            <a:spcBef>
              <a:spcPct val="0"/>
            </a:spcBef>
            <a:spcAft>
              <a:spcPct val="35000"/>
            </a:spcAft>
          </a:pPr>
          <a:r>
            <a:rPr lang="es-PA" sz="1050" b="0" kern="1200" dirty="0" smtClean="0"/>
            <a:t>19  Regulaciones Sectoriales  por 5 Reguladores de Debida Diligencia.</a:t>
          </a:r>
          <a:endParaRPr lang="en-US" sz="1050" b="0" kern="1200" dirty="0"/>
        </a:p>
      </dsp:txBody>
      <dsp:txXfrm>
        <a:off x="6041804" y="1173805"/>
        <a:ext cx="1675655" cy="1005393"/>
      </dsp:txXfrm>
    </dsp:sp>
    <dsp:sp modelId="{162E48E2-2BB7-4662-89E0-70FB67DF4BB5}">
      <dsp:nvSpPr>
        <dsp:cNvPr id="0" name=""/>
        <dsp:cNvSpPr/>
      </dsp:nvSpPr>
      <dsp:spPr>
        <a:xfrm>
          <a:off x="512139" y="2346764"/>
          <a:ext cx="1675655" cy="10053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just" defTabSz="466725">
            <a:lnSpc>
              <a:spcPct val="90000"/>
            </a:lnSpc>
            <a:spcBef>
              <a:spcPct val="0"/>
            </a:spcBef>
            <a:spcAft>
              <a:spcPct val="35000"/>
            </a:spcAft>
          </a:pPr>
          <a:r>
            <a:rPr lang="es-PA" sz="1050" b="0" kern="1200" dirty="0" smtClean="0"/>
            <a:t>Adopción de Señales de Alerta emitidas por la UAF y por los Supervisores.</a:t>
          </a:r>
          <a:endParaRPr lang="en-US" sz="1050" b="0" kern="1200" dirty="0"/>
        </a:p>
      </dsp:txBody>
      <dsp:txXfrm>
        <a:off x="512139" y="2346764"/>
        <a:ext cx="1675655" cy="1005393"/>
      </dsp:txXfrm>
    </dsp:sp>
    <dsp:sp modelId="{A6005762-602E-46F0-827D-04AD91E7D13A}">
      <dsp:nvSpPr>
        <dsp:cNvPr id="0" name=""/>
        <dsp:cNvSpPr/>
      </dsp:nvSpPr>
      <dsp:spPr>
        <a:xfrm>
          <a:off x="2355361" y="2346764"/>
          <a:ext cx="1675655" cy="10053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just" defTabSz="466725">
            <a:lnSpc>
              <a:spcPct val="90000"/>
            </a:lnSpc>
            <a:spcBef>
              <a:spcPct val="0"/>
            </a:spcBef>
            <a:spcAft>
              <a:spcPct val="35000"/>
            </a:spcAft>
          </a:pPr>
          <a:r>
            <a:rPr lang="es-PA" sz="1050" b="0" kern="1200" dirty="0" smtClean="0"/>
            <a:t>Entrenamiento a más de 1000 personas de los nuevos sectores regulados.</a:t>
          </a:r>
          <a:endParaRPr lang="en-US" sz="1050" b="0" kern="1200" dirty="0"/>
        </a:p>
      </dsp:txBody>
      <dsp:txXfrm>
        <a:off x="2355361" y="2346764"/>
        <a:ext cx="1675655" cy="1005393"/>
      </dsp:txXfrm>
    </dsp:sp>
    <dsp:sp modelId="{A2018351-0F3B-4DA5-82E2-6884371787D6}">
      <dsp:nvSpPr>
        <dsp:cNvPr id="0" name=""/>
        <dsp:cNvSpPr/>
      </dsp:nvSpPr>
      <dsp:spPr>
        <a:xfrm>
          <a:off x="4198582" y="2346764"/>
          <a:ext cx="1675655" cy="10053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just" defTabSz="466725">
            <a:lnSpc>
              <a:spcPct val="90000"/>
            </a:lnSpc>
            <a:spcBef>
              <a:spcPct val="0"/>
            </a:spcBef>
            <a:spcAft>
              <a:spcPct val="35000"/>
            </a:spcAft>
          </a:pPr>
          <a:r>
            <a:rPr lang="es-PA" sz="1050" b="0" kern="1200" dirty="0" smtClean="0"/>
            <a:t>Creación de la Intendencia, adecuación de oficinas, contratación y entrenamiento de personal; conformación de Junta Directiva y  reuniones.</a:t>
          </a:r>
          <a:endParaRPr lang="en-US" sz="1050" b="0" kern="1200" dirty="0"/>
        </a:p>
      </dsp:txBody>
      <dsp:txXfrm>
        <a:off x="4198582" y="2346764"/>
        <a:ext cx="1675655" cy="1005393"/>
      </dsp:txXfrm>
    </dsp:sp>
    <dsp:sp modelId="{BAD97714-FE7E-4914-A07E-0929E8BE492C}">
      <dsp:nvSpPr>
        <dsp:cNvPr id="0" name=""/>
        <dsp:cNvSpPr/>
      </dsp:nvSpPr>
      <dsp:spPr>
        <a:xfrm>
          <a:off x="6041804" y="2346764"/>
          <a:ext cx="1675655" cy="10053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just" defTabSz="466725">
            <a:lnSpc>
              <a:spcPct val="90000"/>
            </a:lnSpc>
            <a:spcBef>
              <a:spcPct val="0"/>
            </a:spcBef>
            <a:spcAft>
              <a:spcPct val="35000"/>
            </a:spcAft>
          </a:pPr>
          <a:r>
            <a:rPr lang="es-PA" sz="1050" b="0" kern="1200" dirty="0" smtClean="0"/>
            <a:t>Aprobación  por JD de reguladores de régimen sancionador por  incumplimientos.</a:t>
          </a:r>
          <a:endParaRPr lang="en-US" sz="1050" b="0" kern="1200" dirty="0"/>
        </a:p>
      </dsp:txBody>
      <dsp:txXfrm>
        <a:off x="6041804" y="2346764"/>
        <a:ext cx="1675655" cy="1005393"/>
      </dsp:txXfrm>
    </dsp:sp>
    <dsp:sp modelId="{CA1BAAD2-C59E-432D-96A5-2D83EE4643A6}">
      <dsp:nvSpPr>
        <dsp:cNvPr id="0" name=""/>
        <dsp:cNvSpPr/>
      </dsp:nvSpPr>
      <dsp:spPr>
        <a:xfrm>
          <a:off x="2355361" y="3519723"/>
          <a:ext cx="1675655" cy="10053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just" defTabSz="466725">
            <a:lnSpc>
              <a:spcPct val="90000"/>
            </a:lnSpc>
            <a:spcBef>
              <a:spcPct val="0"/>
            </a:spcBef>
            <a:spcAft>
              <a:spcPct val="35000"/>
            </a:spcAft>
          </a:pPr>
          <a:r>
            <a:rPr lang="es-PA" sz="1050" b="0" kern="1200" dirty="0" smtClean="0"/>
            <a:t>Confección de Manuales de Supervisión basado en riesgo por los 5  Supervisores.</a:t>
          </a:r>
          <a:endParaRPr lang="en-US" sz="1050" b="0" kern="1200" dirty="0"/>
        </a:p>
      </dsp:txBody>
      <dsp:txXfrm>
        <a:off x="2355361" y="3519723"/>
        <a:ext cx="1675655" cy="1005393"/>
      </dsp:txXfrm>
    </dsp:sp>
    <dsp:sp modelId="{36B80D02-C376-4108-AE02-51802B798A6B}">
      <dsp:nvSpPr>
        <dsp:cNvPr id="0" name=""/>
        <dsp:cNvSpPr/>
      </dsp:nvSpPr>
      <dsp:spPr>
        <a:xfrm>
          <a:off x="4198582" y="3519723"/>
          <a:ext cx="1675655" cy="10053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just" defTabSz="466725">
            <a:lnSpc>
              <a:spcPct val="90000"/>
            </a:lnSpc>
            <a:spcBef>
              <a:spcPct val="0"/>
            </a:spcBef>
            <a:spcAft>
              <a:spcPct val="35000"/>
            </a:spcAft>
          </a:pPr>
          <a:r>
            <a:rPr lang="es-PA" sz="1050" b="0" kern="1200" dirty="0" smtClean="0"/>
            <a:t>Planes de Supervisión basado en riesgo por los 5 supervisores en Proceso de Ejecución.</a:t>
          </a:r>
          <a:endParaRPr lang="en-US" sz="1050" b="0" kern="1200" dirty="0"/>
        </a:p>
      </dsp:txBody>
      <dsp:txXfrm>
        <a:off x="4198582" y="3519723"/>
        <a:ext cx="1675655" cy="10053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4A32FC-323C-4D13-97EF-82891EF2F30B}">
      <dsp:nvSpPr>
        <dsp:cNvPr id="0" name=""/>
        <dsp:cNvSpPr/>
      </dsp:nvSpPr>
      <dsp:spPr>
        <a:xfrm>
          <a:off x="1585843" y="2777172"/>
          <a:ext cx="1868119" cy="1603564"/>
        </a:xfrm>
        <a:prstGeom prst="hexagon">
          <a:avLst>
            <a:gd name="adj" fmla="val 25000"/>
            <a:gd name="vf" fmla="val 11547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0" tIns="22860" rIns="0" bIns="22860" numCol="1" spcCol="1270" anchor="ctr" anchorCtr="0">
          <a:noAutofit/>
        </a:bodyPr>
        <a:lstStyle/>
        <a:p>
          <a:pPr lvl="0" algn="ctr" defTabSz="800100">
            <a:lnSpc>
              <a:spcPct val="90000"/>
            </a:lnSpc>
            <a:spcBef>
              <a:spcPct val="0"/>
            </a:spcBef>
            <a:spcAft>
              <a:spcPct val="35000"/>
            </a:spcAft>
          </a:pPr>
          <a:r>
            <a:rPr lang="es-PA" sz="1800" kern="1200" dirty="0" smtClean="0"/>
            <a:t>Ministerio de Economía y Finanzas</a:t>
          </a:r>
          <a:endParaRPr lang="en-US" sz="1800" kern="1200" dirty="0"/>
        </a:p>
      </dsp:txBody>
      <dsp:txXfrm>
        <a:off x="1875150" y="3025509"/>
        <a:ext cx="1289505" cy="1106890"/>
      </dsp:txXfrm>
    </dsp:sp>
    <dsp:sp modelId="{F1C4983E-0B27-4BF0-95F9-A4DF9459F678}">
      <dsp:nvSpPr>
        <dsp:cNvPr id="0" name=""/>
        <dsp:cNvSpPr/>
      </dsp:nvSpPr>
      <dsp:spPr>
        <a:xfrm>
          <a:off x="1644274" y="3485773"/>
          <a:ext cx="218084" cy="188056"/>
        </a:xfrm>
        <a:prstGeom prst="hexagon">
          <a:avLst>
            <a:gd name="adj" fmla="val 25000"/>
            <a:gd name="vf" fmla="val 115470"/>
          </a:avLst>
        </a:prstGeom>
        <a:solidFill>
          <a:srgbClr val="FFFF00"/>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1">
          <a:scrgbClr r="0" g="0" b="0"/>
        </a:fillRef>
        <a:effectRef idx="3">
          <a:scrgbClr r="0" g="0" b="0"/>
        </a:effectRef>
        <a:fontRef idx="minor"/>
      </dsp:style>
    </dsp:sp>
    <dsp:sp modelId="{63C04AD4-D73A-4093-987C-DD8F846AE2DD}">
      <dsp:nvSpPr>
        <dsp:cNvPr id="0" name=""/>
        <dsp:cNvSpPr/>
      </dsp:nvSpPr>
      <dsp:spPr>
        <a:xfrm>
          <a:off x="0" y="1905504"/>
          <a:ext cx="1868119" cy="1603564"/>
        </a:xfrm>
        <a:prstGeom prst="hexagon">
          <a:avLst>
            <a:gd name="adj" fmla="val 25000"/>
            <a:gd name="vf" fmla="val 11547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8000" b="-8000"/>
          </a:stretch>
        </a:blip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9212F3D0-05AF-44AE-8363-E097A0A1EE76}">
      <dsp:nvSpPr>
        <dsp:cNvPr id="0" name=""/>
        <dsp:cNvSpPr/>
      </dsp:nvSpPr>
      <dsp:spPr>
        <a:xfrm>
          <a:off x="1264889" y="3286704"/>
          <a:ext cx="218084" cy="188056"/>
        </a:xfrm>
        <a:prstGeom prst="hexagon">
          <a:avLst>
            <a:gd name="adj" fmla="val 25000"/>
            <a:gd name="vf" fmla="val 115470"/>
          </a:avLst>
        </a:prstGeom>
        <a:solidFill>
          <a:srgbClr val="FFFF00"/>
        </a:solidFill>
        <a:ln w="9525" cap="flat" cmpd="sng" algn="ctr">
          <a:solidFill>
            <a:schemeClr val="bg1"/>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1">
          <a:scrgbClr r="0" g="0" b="0"/>
        </a:fillRef>
        <a:effectRef idx="3">
          <a:scrgbClr r="0" g="0" b="0"/>
        </a:effectRef>
        <a:fontRef idx="minor"/>
      </dsp:style>
    </dsp:sp>
    <dsp:sp modelId="{CA294603-D083-4911-B9FE-BA061D520EDB}">
      <dsp:nvSpPr>
        <dsp:cNvPr id="0" name=""/>
        <dsp:cNvSpPr/>
      </dsp:nvSpPr>
      <dsp:spPr>
        <a:xfrm>
          <a:off x="3170041" y="1893221"/>
          <a:ext cx="1868119" cy="1603564"/>
        </a:xfrm>
        <a:prstGeom prst="hexagon">
          <a:avLst>
            <a:gd name="adj" fmla="val 25000"/>
            <a:gd name="vf" fmla="val 11547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0" tIns="22860" rIns="0" bIns="22860" numCol="1" spcCol="1270" anchor="ctr" anchorCtr="0">
          <a:noAutofit/>
        </a:bodyPr>
        <a:lstStyle/>
        <a:p>
          <a:pPr lvl="0" algn="ctr" defTabSz="800100">
            <a:lnSpc>
              <a:spcPct val="90000"/>
            </a:lnSpc>
            <a:spcBef>
              <a:spcPct val="0"/>
            </a:spcBef>
            <a:spcAft>
              <a:spcPct val="35000"/>
            </a:spcAft>
          </a:pPr>
          <a:r>
            <a:rPr lang="es-PA" sz="1800" kern="1200" dirty="0" smtClean="0"/>
            <a:t>Unidad de Análisis Financiero</a:t>
          </a:r>
          <a:endParaRPr lang="en-US" sz="1800" kern="1200" dirty="0"/>
        </a:p>
      </dsp:txBody>
      <dsp:txXfrm>
        <a:off x="3459348" y="2141558"/>
        <a:ext cx="1289505" cy="1106890"/>
      </dsp:txXfrm>
    </dsp:sp>
    <dsp:sp modelId="{035BE457-3BEA-4208-9F89-02809D1ECDD5}">
      <dsp:nvSpPr>
        <dsp:cNvPr id="0" name=""/>
        <dsp:cNvSpPr/>
      </dsp:nvSpPr>
      <dsp:spPr>
        <a:xfrm>
          <a:off x="4449744" y="3272727"/>
          <a:ext cx="218084" cy="188056"/>
        </a:xfrm>
        <a:prstGeom prst="hexagon">
          <a:avLst>
            <a:gd name="adj" fmla="val 25000"/>
            <a:gd name="vf" fmla="val 115470"/>
          </a:avLst>
        </a:prstGeom>
        <a:solidFill>
          <a:schemeClr val="tx2">
            <a:lumMod val="60000"/>
            <a:lumOff val="4000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1">
          <a:scrgbClr r="0" g="0" b="0"/>
        </a:fillRef>
        <a:effectRef idx="3">
          <a:scrgbClr r="0" g="0" b="0"/>
        </a:effectRef>
        <a:fontRef idx="minor"/>
      </dsp:style>
    </dsp:sp>
    <dsp:sp modelId="{F5A9F3A1-E999-4048-94EB-29CB4236F06D}">
      <dsp:nvSpPr>
        <dsp:cNvPr id="0" name=""/>
        <dsp:cNvSpPr/>
      </dsp:nvSpPr>
      <dsp:spPr>
        <a:xfrm>
          <a:off x="4762469" y="2774631"/>
          <a:ext cx="1868119" cy="1603564"/>
        </a:xfrm>
        <a:prstGeom prst="hexagon">
          <a:avLst>
            <a:gd name="adj" fmla="val 25000"/>
            <a:gd name="vf" fmla="val 11547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8000" b="-8000"/>
          </a:stretch>
        </a:blip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3BAF9CB2-DF08-4E21-9664-79B6A77E9546}">
      <dsp:nvSpPr>
        <dsp:cNvPr id="0" name=""/>
        <dsp:cNvSpPr/>
      </dsp:nvSpPr>
      <dsp:spPr>
        <a:xfrm>
          <a:off x="4805263" y="3492974"/>
          <a:ext cx="218084" cy="188056"/>
        </a:xfrm>
        <a:prstGeom prst="hexagon">
          <a:avLst>
            <a:gd name="adj" fmla="val 25000"/>
            <a:gd name="vf" fmla="val 115470"/>
          </a:avLst>
        </a:prstGeom>
        <a:solidFill>
          <a:schemeClr val="tx2">
            <a:lumMod val="60000"/>
            <a:lumOff val="4000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1">
          <a:scrgbClr r="0" g="0" b="0"/>
        </a:fillRef>
        <a:effectRef idx="3">
          <a:scrgbClr r="0" g="0" b="0"/>
        </a:effectRef>
        <a:fontRef idx="minor"/>
      </dsp:style>
    </dsp:sp>
    <dsp:sp modelId="{1292B3CE-49A6-4FF1-9F85-1B936AF48DEA}">
      <dsp:nvSpPr>
        <dsp:cNvPr id="0" name=""/>
        <dsp:cNvSpPr/>
      </dsp:nvSpPr>
      <dsp:spPr>
        <a:xfrm>
          <a:off x="1585843" y="1029176"/>
          <a:ext cx="1868119" cy="1603564"/>
        </a:xfrm>
        <a:prstGeom prst="hexagon">
          <a:avLst>
            <a:gd name="adj" fmla="val 25000"/>
            <a:gd name="vf" fmla="val 11547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0" tIns="22860" rIns="0" bIns="22860" numCol="1" spcCol="1270" anchor="ctr" anchorCtr="0">
          <a:noAutofit/>
        </a:bodyPr>
        <a:lstStyle/>
        <a:p>
          <a:pPr lvl="0" algn="ctr" defTabSz="800100">
            <a:lnSpc>
              <a:spcPct val="90000"/>
            </a:lnSpc>
            <a:spcBef>
              <a:spcPct val="0"/>
            </a:spcBef>
            <a:spcAft>
              <a:spcPct val="35000"/>
            </a:spcAft>
          </a:pPr>
          <a:r>
            <a:rPr lang="es-PA" sz="1800" kern="1200" dirty="0" smtClean="0"/>
            <a:t>Súper Intendencia de Bancos de Panamá</a:t>
          </a:r>
          <a:endParaRPr lang="en-US" sz="1800" kern="1200" dirty="0"/>
        </a:p>
      </dsp:txBody>
      <dsp:txXfrm>
        <a:off x="1875150" y="1277513"/>
        <a:ext cx="1289505" cy="1106890"/>
      </dsp:txXfrm>
    </dsp:sp>
    <dsp:sp modelId="{54FCABE3-BC8B-40AA-A929-177DC7AFC678}">
      <dsp:nvSpPr>
        <dsp:cNvPr id="0" name=""/>
        <dsp:cNvSpPr/>
      </dsp:nvSpPr>
      <dsp:spPr>
        <a:xfrm>
          <a:off x="2857317" y="1062213"/>
          <a:ext cx="218084" cy="188056"/>
        </a:xfrm>
        <a:prstGeom prst="hexagon">
          <a:avLst>
            <a:gd name="adj" fmla="val 25000"/>
            <a:gd name="vf" fmla="val 115470"/>
          </a:avLst>
        </a:prstGeom>
        <a:solidFill>
          <a:schemeClr val="accent6">
            <a:lumMod val="40000"/>
            <a:lumOff val="60000"/>
          </a:schemeClr>
        </a:solidFill>
        <a:ln w="9525" cap="flat" cmpd="sng" algn="ctr">
          <a:solidFill>
            <a:schemeClr val="bg1"/>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1">
          <a:scrgbClr r="0" g="0" b="0"/>
        </a:fillRef>
        <a:effectRef idx="3">
          <a:scrgbClr r="0" g="0" b="0"/>
        </a:effectRef>
        <a:fontRef idx="minor"/>
      </dsp:style>
    </dsp:sp>
    <dsp:sp modelId="{6056171C-D8F3-4301-A809-69FA3A15962D}">
      <dsp:nvSpPr>
        <dsp:cNvPr id="0" name=""/>
        <dsp:cNvSpPr/>
      </dsp:nvSpPr>
      <dsp:spPr>
        <a:xfrm>
          <a:off x="3170041" y="145225"/>
          <a:ext cx="1868119" cy="1603564"/>
        </a:xfrm>
        <a:prstGeom prst="hexagon">
          <a:avLst>
            <a:gd name="adj" fmla="val 25000"/>
            <a:gd name="vf" fmla="val 11547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8000" b="-8000"/>
          </a:stretch>
        </a:blip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89FA5446-1C13-4DE0-B805-C13490799E44}">
      <dsp:nvSpPr>
        <dsp:cNvPr id="0" name=""/>
        <dsp:cNvSpPr/>
      </dsp:nvSpPr>
      <dsp:spPr>
        <a:xfrm>
          <a:off x="3212835" y="855944"/>
          <a:ext cx="218084" cy="188056"/>
        </a:xfrm>
        <a:prstGeom prst="hexagon">
          <a:avLst>
            <a:gd name="adj" fmla="val 25000"/>
            <a:gd name="vf" fmla="val 115470"/>
          </a:avLst>
        </a:prstGeom>
        <a:solidFill>
          <a:schemeClr val="accent6">
            <a:lumMod val="40000"/>
            <a:lumOff val="60000"/>
          </a:schemeClr>
        </a:solidFill>
        <a:ln w="9525" cap="flat" cmpd="sng" algn="ctr">
          <a:solidFill>
            <a:schemeClr val="bg1"/>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1">
          <a:scrgbClr r="0" g="0" b="0"/>
        </a:fillRef>
        <a:effectRef idx="3">
          <a:scrgbClr r="0" g="0" b="0"/>
        </a:effectRef>
        <a:fontRef idx="minor"/>
      </dsp:style>
    </dsp:sp>
    <dsp:sp modelId="{21FC2833-5752-4C61-BEE7-7073D2103560}">
      <dsp:nvSpPr>
        <dsp:cNvPr id="0" name=""/>
        <dsp:cNvSpPr/>
      </dsp:nvSpPr>
      <dsp:spPr>
        <a:xfrm>
          <a:off x="4762469" y="1026635"/>
          <a:ext cx="1868119" cy="1603564"/>
        </a:xfrm>
        <a:prstGeom prst="hexagon">
          <a:avLst>
            <a:gd name="adj" fmla="val 25000"/>
            <a:gd name="vf" fmla="val 11547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0" tIns="22860" rIns="0" bIns="22860" numCol="1" spcCol="1270" anchor="ctr" anchorCtr="0">
          <a:noAutofit/>
        </a:bodyPr>
        <a:lstStyle/>
        <a:p>
          <a:pPr lvl="0" algn="ctr" defTabSz="800100">
            <a:lnSpc>
              <a:spcPct val="90000"/>
            </a:lnSpc>
            <a:spcBef>
              <a:spcPct val="0"/>
            </a:spcBef>
            <a:spcAft>
              <a:spcPct val="35000"/>
            </a:spcAft>
          </a:pPr>
          <a:r>
            <a:rPr lang="es-PA" sz="1800" kern="1200" dirty="0" smtClean="0"/>
            <a:t>Ministerio Público de Panamá</a:t>
          </a:r>
          <a:endParaRPr lang="en-US" sz="1800" kern="1200" dirty="0"/>
        </a:p>
      </dsp:txBody>
      <dsp:txXfrm>
        <a:off x="5051776" y="1274972"/>
        <a:ext cx="1289505" cy="1106890"/>
      </dsp:txXfrm>
    </dsp:sp>
    <dsp:sp modelId="{A26204C6-6832-437D-955F-14B2744E6093}">
      <dsp:nvSpPr>
        <dsp:cNvPr id="0" name=""/>
        <dsp:cNvSpPr/>
      </dsp:nvSpPr>
      <dsp:spPr>
        <a:xfrm>
          <a:off x="6368887" y="1734389"/>
          <a:ext cx="218084" cy="188056"/>
        </a:xfrm>
        <a:prstGeom prst="hexagon">
          <a:avLst>
            <a:gd name="adj" fmla="val 25000"/>
            <a:gd name="vf" fmla="val 115470"/>
          </a:avLst>
        </a:prstGeom>
        <a:solidFill>
          <a:schemeClr val="accent3">
            <a:lumMod val="60000"/>
            <a:lumOff val="4000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1">
          <a:scrgbClr r="0" g="0" b="0"/>
        </a:fillRef>
        <a:effectRef idx="3">
          <a:scrgbClr r="0" g="0" b="0"/>
        </a:effectRef>
        <a:fontRef idx="minor"/>
      </dsp:style>
    </dsp:sp>
    <dsp:sp modelId="{D38CE431-52F3-44D8-AAD3-91D45F773854}">
      <dsp:nvSpPr>
        <dsp:cNvPr id="0" name=""/>
        <dsp:cNvSpPr/>
      </dsp:nvSpPr>
      <dsp:spPr>
        <a:xfrm>
          <a:off x="6361480" y="1908045"/>
          <a:ext cx="1868119" cy="1603564"/>
        </a:xfrm>
        <a:prstGeom prst="hexagon">
          <a:avLst>
            <a:gd name="adj" fmla="val 25000"/>
            <a:gd name="vf" fmla="val 115470"/>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t="-8000" b="-8000"/>
          </a:stretch>
        </a:blip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sp>
    <dsp:sp modelId="{5B3B6F4D-5DF2-404D-9588-F6C57A8371D1}">
      <dsp:nvSpPr>
        <dsp:cNvPr id="0" name=""/>
        <dsp:cNvSpPr/>
      </dsp:nvSpPr>
      <dsp:spPr>
        <a:xfrm>
          <a:off x="6738396" y="1936423"/>
          <a:ext cx="218084" cy="188056"/>
        </a:xfrm>
        <a:prstGeom prst="hexagon">
          <a:avLst>
            <a:gd name="adj" fmla="val 25000"/>
            <a:gd name="vf" fmla="val 115470"/>
          </a:avLst>
        </a:prstGeom>
        <a:solidFill>
          <a:schemeClr val="accent3">
            <a:lumMod val="60000"/>
            <a:lumOff val="4000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1">
          <a:scrgbClr r="0" g="0" b="0"/>
        </a:fillRef>
        <a:effectRef idx="3">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4FE11E-496E-4F2F-88B1-21502A776241}">
      <dsp:nvSpPr>
        <dsp:cNvPr id="0" name=""/>
        <dsp:cNvSpPr/>
      </dsp:nvSpPr>
      <dsp:spPr>
        <a:xfrm>
          <a:off x="0" y="0"/>
          <a:ext cx="1514340" cy="34377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s-PA" sz="1100" kern="1200" dirty="0" smtClean="0"/>
            <a:t>Junio - Octubre 2014</a:t>
          </a:r>
          <a:endParaRPr lang="en-US" sz="1100" kern="1200" dirty="0"/>
        </a:p>
      </dsp:txBody>
      <dsp:txXfrm>
        <a:off x="171887" y="0"/>
        <a:ext cx="1170566" cy="343774"/>
      </dsp:txXfrm>
    </dsp:sp>
    <dsp:sp modelId="{D2E792AF-7D41-4C9E-8F4D-C3E04473B508}">
      <dsp:nvSpPr>
        <dsp:cNvPr id="0" name=""/>
        <dsp:cNvSpPr/>
      </dsp:nvSpPr>
      <dsp:spPr>
        <a:xfrm>
          <a:off x="72009" y="651562"/>
          <a:ext cx="1427863" cy="30927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just" defTabSz="511175">
            <a:lnSpc>
              <a:spcPct val="100000"/>
            </a:lnSpc>
            <a:spcBef>
              <a:spcPct val="0"/>
            </a:spcBef>
            <a:spcAft>
              <a:spcPts val="0"/>
            </a:spcAft>
            <a:buChar char="••"/>
          </a:pPr>
          <a:r>
            <a:rPr lang="es-PA" sz="1150" kern="1200" dirty="0" smtClean="0">
              <a:latin typeface="+mn-lt"/>
              <a:cs typeface="Arial" panose="020B0604020202020204" pitchFamily="34" charset="0"/>
            </a:rPr>
            <a:t>Inicia proceso de Revisión de proyecto de ley confeccionado por BID.</a:t>
          </a:r>
          <a:endParaRPr lang="en-US" sz="1150" kern="1200" dirty="0">
            <a:latin typeface="+mn-lt"/>
            <a:cs typeface="Arial" panose="020B0604020202020204" pitchFamily="34" charset="0"/>
          </a:endParaRPr>
        </a:p>
        <a:p>
          <a:pPr marL="57150" lvl="1" indent="-57150" algn="just" defTabSz="511175">
            <a:lnSpc>
              <a:spcPct val="100000"/>
            </a:lnSpc>
            <a:spcBef>
              <a:spcPct val="0"/>
            </a:spcBef>
            <a:spcAft>
              <a:spcPts val="0"/>
            </a:spcAft>
            <a:buChar char="••"/>
          </a:pPr>
          <a:r>
            <a:rPr lang="es-ES" sz="1150" kern="1200" dirty="0" smtClean="0">
              <a:latin typeface="+mn-lt"/>
              <a:cs typeface="Arial" panose="020B0604020202020204" pitchFamily="34" charset="0"/>
            </a:rPr>
            <a:t>Proyecto de Ley para añadir falsificación, de moneda y piratería como delitos tipificados.</a:t>
          </a:r>
          <a:endParaRPr lang="en-US" sz="1150" kern="1200" dirty="0">
            <a:latin typeface="+mn-lt"/>
            <a:cs typeface="Arial" panose="020B0604020202020204" pitchFamily="34" charset="0"/>
          </a:endParaRPr>
        </a:p>
      </dsp:txBody>
      <dsp:txXfrm>
        <a:off x="72009" y="651562"/>
        <a:ext cx="1427863" cy="3092713"/>
      </dsp:txXfrm>
    </dsp:sp>
    <dsp:sp modelId="{C6063ECD-3268-429E-A69E-578ACDB2313F}">
      <dsp:nvSpPr>
        <dsp:cNvPr id="0" name=""/>
        <dsp:cNvSpPr/>
      </dsp:nvSpPr>
      <dsp:spPr>
        <a:xfrm>
          <a:off x="1553175" y="0"/>
          <a:ext cx="1853581" cy="34377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n-US" sz="1100" kern="1200" dirty="0" err="1" smtClean="0"/>
            <a:t>Noviembre</a:t>
          </a:r>
          <a:r>
            <a:rPr lang="en-US" sz="1100" kern="1200" dirty="0" smtClean="0"/>
            <a:t> 2014 - </a:t>
          </a:r>
          <a:r>
            <a:rPr lang="en-US" sz="1100" kern="1200" dirty="0" err="1" smtClean="0"/>
            <a:t>Febrero</a:t>
          </a:r>
          <a:r>
            <a:rPr lang="en-US" sz="1100" kern="1200" dirty="0" smtClean="0"/>
            <a:t> 2015:</a:t>
          </a:r>
          <a:endParaRPr lang="en-US" sz="1100" kern="1200" dirty="0"/>
        </a:p>
      </dsp:txBody>
      <dsp:txXfrm>
        <a:off x="1725062" y="0"/>
        <a:ext cx="1509807" cy="343774"/>
      </dsp:txXfrm>
    </dsp:sp>
    <dsp:sp modelId="{6C4B576F-5002-4E15-AB06-7B72793A3B0C}">
      <dsp:nvSpPr>
        <dsp:cNvPr id="0" name=""/>
        <dsp:cNvSpPr/>
      </dsp:nvSpPr>
      <dsp:spPr>
        <a:xfrm>
          <a:off x="1656181" y="655986"/>
          <a:ext cx="1434249" cy="234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just" defTabSz="511175">
            <a:lnSpc>
              <a:spcPct val="100000"/>
            </a:lnSpc>
            <a:spcBef>
              <a:spcPct val="0"/>
            </a:spcBef>
            <a:spcAft>
              <a:spcPts val="0"/>
            </a:spcAft>
            <a:buChar char="••"/>
          </a:pPr>
          <a:r>
            <a:rPr lang="es-ES" sz="1150" kern="1200" dirty="0" smtClean="0">
              <a:latin typeface="+mn-lt"/>
            </a:rPr>
            <a:t>Grupo Técnico finaliza la redacción del proyecto de ley con input de COSIP.</a:t>
          </a:r>
          <a:endParaRPr lang="en-US" sz="1150" kern="1200" dirty="0">
            <a:latin typeface="+mn-lt"/>
          </a:endParaRPr>
        </a:p>
        <a:p>
          <a:pPr marL="57150" lvl="1" indent="-57150" algn="just" defTabSz="511175">
            <a:lnSpc>
              <a:spcPct val="100000"/>
            </a:lnSpc>
            <a:spcBef>
              <a:spcPct val="0"/>
            </a:spcBef>
            <a:spcAft>
              <a:spcPts val="0"/>
            </a:spcAft>
            <a:buChar char="••"/>
          </a:pPr>
          <a:r>
            <a:rPr lang="es-ES" sz="1150" kern="1200" dirty="0" smtClean="0">
              <a:latin typeface="+mn-lt"/>
            </a:rPr>
            <a:t>Se presentan avances en UAF, Estructura de personal, presupuestaria y calidad de reportes.</a:t>
          </a:r>
          <a:endParaRPr lang="en-US" sz="1150" kern="1200" dirty="0">
            <a:latin typeface="+mn-lt"/>
          </a:endParaRPr>
        </a:p>
        <a:p>
          <a:pPr marL="57150" lvl="1" indent="-57150" algn="just" defTabSz="511175">
            <a:lnSpc>
              <a:spcPct val="100000"/>
            </a:lnSpc>
            <a:spcBef>
              <a:spcPct val="0"/>
            </a:spcBef>
            <a:spcAft>
              <a:spcPts val="0"/>
            </a:spcAft>
            <a:buChar char="••"/>
          </a:pPr>
          <a:r>
            <a:rPr lang="en-US" sz="1150" kern="1200" dirty="0" err="1" smtClean="0">
              <a:latin typeface="+mn-lt"/>
            </a:rPr>
            <a:t>Plenaria</a:t>
          </a:r>
          <a:r>
            <a:rPr lang="en-US" sz="1150" kern="1200" dirty="0" smtClean="0">
              <a:latin typeface="+mn-lt"/>
            </a:rPr>
            <a:t> GAFI </a:t>
          </a:r>
          <a:r>
            <a:rPr lang="en-US" sz="1150" kern="1200" dirty="0" err="1" smtClean="0">
              <a:latin typeface="+mn-lt"/>
            </a:rPr>
            <a:t>Febrero</a:t>
          </a:r>
          <a:r>
            <a:rPr lang="en-US" sz="1150" kern="1200" dirty="0" smtClean="0">
              <a:latin typeface="+mn-lt"/>
            </a:rPr>
            <a:t> 2015.</a:t>
          </a:r>
          <a:endParaRPr lang="en-US" sz="1150" kern="1200" dirty="0">
            <a:latin typeface="+mn-lt"/>
          </a:endParaRPr>
        </a:p>
        <a:p>
          <a:pPr marL="57150" lvl="1" indent="-57150" algn="just" defTabSz="511175">
            <a:lnSpc>
              <a:spcPct val="100000"/>
            </a:lnSpc>
            <a:spcBef>
              <a:spcPct val="0"/>
            </a:spcBef>
            <a:spcAft>
              <a:spcPts val="0"/>
            </a:spcAft>
            <a:buChar char="••"/>
          </a:pPr>
          <a:r>
            <a:rPr lang="en-US" sz="1150" kern="1200" dirty="0" err="1" smtClean="0">
              <a:latin typeface="+mn-lt"/>
            </a:rPr>
            <a:t>Proceso</a:t>
          </a:r>
          <a:r>
            <a:rPr lang="en-US" sz="1150" kern="1200" dirty="0" smtClean="0">
              <a:latin typeface="+mn-lt"/>
            </a:rPr>
            <a:t> de </a:t>
          </a:r>
          <a:r>
            <a:rPr lang="en-US" sz="1150" kern="1200" dirty="0" err="1" smtClean="0">
              <a:latin typeface="+mn-lt"/>
            </a:rPr>
            <a:t>consulta</a:t>
          </a:r>
          <a:r>
            <a:rPr lang="en-US" sz="1150" kern="1200" dirty="0" smtClean="0">
              <a:latin typeface="+mn-lt"/>
            </a:rPr>
            <a:t> se </a:t>
          </a:r>
          <a:r>
            <a:rPr lang="es-PA" sz="1150" kern="1200" noProof="0" dirty="0" smtClean="0">
              <a:latin typeface="+mn-lt"/>
            </a:rPr>
            <a:t>amplia</a:t>
          </a:r>
          <a:r>
            <a:rPr lang="en-US" sz="1150" kern="1200" dirty="0" smtClean="0">
              <a:latin typeface="+mn-lt"/>
            </a:rPr>
            <a:t>.</a:t>
          </a:r>
          <a:endParaRPr lang="en-US" sz="1150" kern="1200" dirty="0">
            <a:latin typeface="+mn-lt"/>
          </a:endParaRPr>
        </a:p>
      </dsp:txBody>
      <dsp:txXfrm>
        <a:off x="1656181" y="655986"/>
        <a:ext cx="1434249" cy="2346840"/>
      </dsp:txXfrm>
    </dsp:sp>
    <dsp:sp modelId="{753B5BB5-FFDE-4F74-8797-6A53A50C474B}">
      <dsp:nvSpPr>
        <dsp:cNvPr id="0" name=""/>
        <dsp:cNvSpPr/>
      </dsp:nvSpPr>
      <dsp:spPr>
        <a:xfrm>
          <a:off x="3293511" y="0"/>
          <a:ext cx="1851771" cy="34377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s-PA" sz="1100" kern="1200" dirty="0" smtClean="0"/>
            <a:t>Marzo -Junio 2015</a:t>
          </a:r>
          <a:endParaRPr lang="en-US" sz="1100" kern="1200" dirty="0"/>
        </a:p>
      </dsp:txBody>
      <dsp:txXfrm>
        <a:off x="3465398" y="0"/>
        <a:ext cx="1507997" cy="343774"/>
      </dsp:txXfrm>
    </dsp:sp>
    <dsp:sp modelId="{117C80C5-572C-4B52-85CE-EF9ACDDABF13}">
      <dsp:nvSpPr>
        <dsp:cNvPr id="0" name=""/>
        <dsp:cNvSpPr/>
      </dsp:nvSpPr>
      <dsp:spPr>
        <a:xfrm>
          <a:off x="3408287" y="655986"/>
          <a:ext cx="1481417" cy="234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just" defTabSz="511175">
            <a:lnSpc>
              <a:spcPct val="100000"/>
            </a:lnSpc>
            <a:spcBef>
              <a:spcPct val="0"/>
            </a:spcBef>
            <a:spcAft>
              <a:spcPts val="0"/>
            </a:spcAft>
            <a:buChar char="••"/>
          </a:pPr>
          <a:r>
            <a:rPr lang="es-ES" sz="1150" kern="1200" dirty="0" smtClean="0">
              <a:latin typeface="+mn-lt"/>
            </a:rPr>
            <a:t>Foro con Sector Privado para Presentación de proyecto de Ley de Prevención de lavado.</a:t>
          </a:r>
          <a:endParaRPr lang="en-US" sz="1150" kern="1200" dirty="0">
            <a:latin typeface="+mn-lt"/>
          </a:endParaRPr>
        </a:p>
        <a:p>
          <a:pPr marL="57150" lvl="1" indent="-57150" algn="just" defTabSz="511175">
            <a:lnSpc>
              <a:spcPct val="100000"/>
            </a:lnSpc>
            <a:spcBef>
              <a:spcPct val="0"/>
            </a:spcBef>
            <a:spcAft>
              <a:spcPts val="0"/>
            </a:spcAft>
            <a:buChar char="••"/>
          </a:pPr>
          <a:r>
            <a:rPr lang="es-ES" sz="1150" kern="1200" dirty="0" smtClean="0">
              <a:latin typeface="+mn-lt"/>
            </a:rPr>
            <a:t>Foro con Diputados de la Asamblea Nacional.</a:t>
          </a:r>
          <a:endParaRPr lang="en-US" sz="1150" kern="1200" dirty="0">
            <a:latin typeface="+mn-lt"/>
          </a:endParaRPr>
        </a:p>
        <a:p>
          <a:pPr marL="57150" lvl="1" indent="-57150" algn="just" defTabSz="511175">
            <a:lnSpc>
              <a:spcPct val="100000"/>
            </a:lnSpc>
            <a:spcBef>
              <a:spcPct val="0"/>
            </a:spcBef>
            <a:spcAft>
              <a:spcPts val="0"/>
            </a:spcAft>
            <a:buChar char="••"/>
          </a:pPr>
          <a:r>
            <a:rPr lang="es-ES" sz="1150" kern="1200" dirty="0" smtClean="0">
              <a:latin typeface="+mn-lt"/>
            </a:rPr>
            <a:t>Aprobación de Ley 10, Ley 11, Ley 18, Ley 23 y Ley 34 en la Asamblea Nacional</a:t>
          </a:r>
          <a:endParaRPr lang="en-US" sz="1150" kern="1200" dirty="0">
            <a:latin typeface="+mn-lt"/>
          </a:endParaRPr>
        </a:p>
        <a:p>
          <a:pPr marL="57150" lvl="1" indent="-57150" algn="just" defTabSz="511175">
            <a:lnSpc>
              <a:spcPct val="100000"/>
            </a:lnSpc>
            <a:spcBef>
              <a:spcPct val="0"/>
            </a:spcBef>
            <a:spcAft>
              <a:spcPts val="0"/>
            </a:spcAft>
            <a:buChar char="••"/>
          </a:pPr>
          <a:r>
            <a:rPr lang="en-US" sz="1150" kern="1200" dirty="0" err="1" smtClean="0">
              <a:latin typeface="+mn-lt"/>
            </a:rPr>
            <a:t>Plenario</a:t>
          </a:r>
          <a:r>
            <a:rPr lang="en-US" sz="1150" kern="1200" dirty="0" smtClean="0">
              <a:latin typeface="+mn-lt"/>
            </a:rPr>
            <a:t> GAFI </a:t>
          </a:r>
          <a:r>
            <a:rPr lang="en-US" sz="1150" kern="1200" dirty="0" err="1" smtClean="0">
              <a:latin typeface="+mn-lt"/>
            </a:rPr>
            <a:t>junio</a:t>
          </a:r>
          <a:r>
            <a:rPr lang="en-US" sz="1150" kern="1200" dirty="0" smtClean="0">
              <a:latin typeface="+mn-lt"/>
            </a:rPr>
            <a:t> 2015</a:t>
          </a:r>
          <a:endParaRPr lang="en-US" sz="1150" kern="1200" dirty="0">
            <a:latin typeface="+mn-lt"/>
          </a:endParaRPr>
        </a:p>
      </dsp:txBody>
      <dsp:txXfrm>
        <a:off x="3408287" y="655986"/>
        <a:ext cx="1481417" cy="2346840"/>
      </dsp:txXfrm>
    </dsp:sp>
    <dsp:sp modelId="{007483C5-31C4-40B8-A60B-8E256809A11D}">
      <dsp:nvSpPr>
        <dsp:cNvPr id="0" name=""/>
        <dsp:cNvSpPr/>
      </dsp:nvSpPr>
      <dsp:spPr>
        <a:xfrm>
          <a:off x="5015418" y="0"/>
          <a:ext cx="2545005" cy="34377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s-PA" sz="1100" kern="1200" dirty="0" smtClean="0"/>
            <a:t>Julio -Octubre 2015</a:t>
          </a:r>
          <a:endParaRPr lang="en-US" sz="1100" kern="1200" dirty="0"/>
        </a:p>
      </dsp:txBody>
      <dsp:txXfrm>
        <a:off x="5187305" y="0"/>
        <a:ext cx="2201231" cy="343774"/>
      </dsp:txXfrm>
    </dsp:sp>
    <dsp:sp modelId="{18B3FBCD-8580-47BB-AACB-B242EF3CD954}">
      <dsp:nvSpPr>
        <dsp:cNvPr id="0" name=""/>
        <dsp:cNvSpPr/>
      </dsp:nvSpPr>
      <dsp:spPr>
        <a:xfrm>
          <a:off x="5088886" y="637423"/>
          <a:ext cx="2121491" cy="234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just" defTabSz="511175">
            <a:lnSpc>
              <a:spcPct val="100000"/>
            </a:lnSpc>
            <a:spcBef>
              <a:spcPct val="0"/>
            </a:spcBef>
            <a:spcAft>
              <a:spcPts val="0"/>
            </a:spcAft>
            <a:buChar char="••"/>
          </a:pPr>
          <a:r>
            <a:rPr lang="es-ES" sz="1150" kern="1200" dirty="0" smtClean="0">
              <a:latin typeface="+mn-lt"/>
            </a:rPr>
            <a:t>Aprobación de 19 reglamentaciones sectoriales por parte de los 5 supervisores.</a:t>
          </a:r>
          <a:endParaRPr lang="en-US" sz="1150" kern="1200" dirty="0">
            <a:latin typeface="+mn-lt"/>
          </a:endParaRPr>
        </a:p>
        <a:p>
          <a:pPr marL="57150" lvl="1" indent="-57150" algn="just" defTabSz="511175">
            <a:lnSpc>
              <a:spcPct val="100000"/>
            </a:lnSpc>
            <a:spcBef>
              <a:spcPct val="0"/>
            </a:spcBef>
            <a:spcAft>
              <a:spcPts val="0"/>
            </a:spcAft>
            <a:buChar char="••"/>
          </a:pPr>
          <a:r>
            <a:rPr lang="es-ES" sz="1150" kern="1200" dirty="0" smtClean="0">
              <a:latin typeface="+mn-lt"/>
            </a:rPr>
            <a:t>Entrenamiento en la nueva ley 23 a los sectores.</a:t>
          </a:r>
          <a:endParaRPr lang="en-US" sz="1150" kern="1200" dirty="0">
            <a:latin typeface="+mn-lt"/>
          </a:endParaRPr>
        </a:p>
        <a:p>
          <a:pPr marL="57150" lvl="1" indent="-57150" algn="just" defTabSz="511175">
            <a:lnSpc>
              <a:spcPct val="100000"/>
            </a:lnSpc>
            <a:spcBef>
              <a:spcPct val="0"/>
            </a:spcBef>
            <a:spcAft>
              <a:spcPts val="0"/>
            </a:spcAft>
            <a:buChar char="••"/>
          </a:pPr>
          <a:r>
            <a:rPr lang="es-ES" sz="1150" kern="1200" dirty="0" smtClean="0">
              <a:latin typeface="+mn-lt"/>
            </a:rPr>
            <a:t>Adopción de señales de alerta de la UAF por parte de los 5 supervisores.</a:t>
          </a:r>
          <a:endParaRPr lang="en-US" sz="1150" kern="1200" dirty="0">
            <a:latin typeface="+mn-lt"/>
          </a:endParaRPr>
        </a:p>
        <a:p>
          <a:pPr marL="57150" lvl="1" indent="-57150" algn="just" defTabSz="511175">
            <a:lnSpc>
              <a:spcPct val="100000"/>
            </a:lnSpc>
            <a:spcBef>
              <a:spcPct val="0"/>
            </a:spcBef>
            <a:spcAft>
              <a:spcPts val="0"/>
            </a:spcAft>
            <a:buChar char="••"/>
          </a:pPr>
          <a:r>
            <a:rPr lang="es-ES" sz="1150" kern="1200" dirty="0" smtClean="0">
              <a:latin typeface="+mn-lt"/>
            </a:rPr>
            <a:t>Reglamentación de la ley 23- a través de Proceso de consulta con los sectores (Cámara de </a:t>
          </a:r>
          <a:r>
            <a:rPr lang="en-US" sz="1150" kern="1200" dirty="0" err="1" smtClean="0">
              <a:latin typeface="+mn-lt"/>
            </a:rPr>
            <a:t>Comercio</a:t>
          </a:r>
          <a:r>
            <a:rPr lang="en-US" sz="1150" kern="1200" dirty="0" smtClean="0">
              <a:latin typeface="+mn-lt"/>
            </a:rPr>
            <a:t>, </a:t>
          </a:r>
          <a:r>
            <a:rPr lang="en-US" sz="1150" kern="1200" dirty="0" err="1" smtClean="0">
              <a:latin typeface="+mn-lt"/>
            </a:rPr>
            <a:t>Colegio</a:t>
          </a:r>
          <a:r>
            <a:rPr lang="en-US" sz="1150" kern="1200" dirty="0" smtClean="0">
              <a:latin typeface="+mn-lt"/>
            </a:rPr>
            <a:t> de </a:t>
          </a:r>
          <a:r>
            <a:rPr lang="en-US" sz="1150" kern="1200" dirty="0" err="1" smtClean="0">
              <a:latin typeface="+mn-lt"/>
            </a:rPr>
            <a:t>Contadores</a:t>
          </a:r>
          <a:r>
            <a:rPr lang="en-US" sz="1150" kern="1200" dirty="0" smtClean="0">
              <a:latin typeface="+mn-lt"/>
            </a:rPr>
            <a:t>, APEDE, etc.)</a:t>
          </a:r>
          <a:endParaRPr lang="en-US" sz="1150" kern="1200" dirty="0">
            <a:latin typeface="+mn-lt"/>
          </a:endParaRPr>
        </a:p>
        <a:p>
          <a:pPr marL="57150" lvl="1" indent="-57150" algn="just" defTabSz="511175">
            <a:lnSpc>
              <a:spcPct val="100000"/>
            </a:lnSpc>
            <a:spcBef>
              <a:spcPct val="0"/>
            </a:spcBef>
            <a:spcAft>
              <a:spcPts val="0"/>
            </a:spcAft>
            <a:buChar char="••"/>
          </a:pPr>
          <a:r>
            <a:rPr lang="en-US" sz="1150" kern="1200" dirty="0" err="1" smtClean="0">
              <a:latin typeface="+mn-lt"/>
            </a:rPr>
            <a:t>Reglamentación</a:t>
          </a:r>
          <a:r>
            <a:rPr lang="en-US" sz="1150" kern="1200" dirty="0" smtClean="0">
              <a:latin typeface="+mn-lt"/>
            </a:rPr>
            <a:t> de </a:t>
          </a:r>
          <a:r>
            <a:rPr lang="en-US" sz="1150" kern="1200" dirty="0" err="1" smtClean="0">
              <a:latin typeface="+mn-lt"/>
            </a:rPr>
            <a:t>Congelamiento</a:t>
          </a:r>
          <a:r>
            <a:rPr lang="en-US" sz="1150" kern="1200" dirty="0" smtClean="0">
              <a:latin typeface="+mn-lt"/>
            </a:rPr>
            <a:t> de </a:t>
          </a:r>
          <a:r>
            <a:rPr lang="en-US" sz="1150" kern="1200" dirty="0" err="1" smtClean="0">
              <a:latin typeface="+mn-lt"/>
            </a:rPr>
            <a:t>Activos</a:t>
          </a:r>
          <a:r>
            <a:rPr lang="en-US" sz="1150" kern="1200" dirty="0" smtClean="0">
              <a:latin typeface="+mn-lt"/>
            </a:rPr>
            <a:t> con input de Corte Suprema.</a:t>
          </a:r>
          <a:endParaRPr lang="en-US" sz="1150" kern="1200" dirty="0">
            <a:latin typeface="+mn-lt"/>
          </a:endParaRPr>
        </a:p>
        <a:p>
          <a:pPr marL="57150" lvl="1" indent="-57150" algn="just" defTabSz="511175">
            <a:lnSpc>
              <a:spcPct val="100000"/>
            </a:lnSpc>
            <a:spcBef>
              <a:spcPct val="0"/>
            </a:spcBef>
            <a:spcAft>
              <a:spcPts val="0"/>
            </a:spcAft>
            <a:buChar char="••"/>
          </a:pPr>
          <a:r>
            <a:rPr lang="es-ES" sz="1150" kern="1200" dirty="0" smtClean="0">
              <a:latin typeface="+mn-lt"/>
            </a:rPr>
            <a:t>Fortalecimiento a Intendencia, y nuevos sujetos de la SBP.</a:t>
          </a:r>
          <a:endParaRPr lang="en-US" sz="1150" kern="1200" dirty="0">
            <a:latin typeface="+mn-lt"/>
          </a:endParaRPr>
        </a:p>
        <a:p>
          <a:pPr marL="57150" lvl="1" indent="-57150" algn="just" defTabSz="511175">
            <a:lnSpc>
              <a:spcPct val="100000"/>
            </a:lnSpc>
            <a:spcBef>
              <a:spcPct val="0"/>
            </a:spcBef>
            <a:spcAft>
              <a:spcPts val="0"/>
            </a:spcAft>
            <a:buChar char="••"/>
          </a:pPr>
          <a:r>
            <a:rPr lang="es-ES" sz="1150" kern="1200" dirty="0" smtClean="0">
              <a:latin typeface="+mn-lt"/>
            </a:rPr>
            <a:t>Proceso de Digitalización y Automatización de reportes de UAF.</a:t>
          </a:r>
          <a:endParaRPr lang="en-US" sz="1150" kern="1200" dirty="0">
            <a:latin typeface="+mn-lt"/>
          </a:endParaRPr>
        </a:p>
        <a:p>
          <a:pPr marL="57150" lvl="1" indent="-57150" algn="just" defTabSz="511175">
            <a:lnSpc>
              <a:spcPct val="100000"/>
            </a:lnSpc>
            <a:spcBef>
              <a:spcPct val="0"/>
            </a:spcBef>
            <a:spcAft>
              <a:spcPts val="0"/>
            </a:spcAft>
            <a:buChar char="••"/>
          </a:pPr>
          <a:r>
            <a:rPr lang="es-ES" sz="1150" kern="1200" dirty="0" smtClean="0">
              <a:latin typeface="+mn-lt"/>
            </a:rPr>
            <a:t>Proceso de Coordinación de implementación de congelamiento de activos de terroristas </a:t>
          </a:r>
          <a:r>
            <a:rPr lang="es-ES" sz="1150" kern="1200" dirty="0" smtClean="0">
              <a:latin typeface="+mn-lt"/>
            </a:rPr>
            <a:t>por </a:t>
          </a:r>
          <a:r>
            <a:rPr lang="en-US" sz="1150" kern="1200" dirty="0" smtClean="0">
              <a:latin typeface="+mn-lt"/>
            </a:rPr>
            <a:t>UAF, </a:t>
          </a:r>
          <a:r>
            <a:rPr lang="es-PA" sz="1150" kern="1200" noProof="0" dirty="0" smtClean="0">
              <a:latin typeface="+mn-lt"/>
            </a:rPr>
            <a:t>Ministerio</a:t>
          </a:r>
          <a:r>
            <a:rPr lang="en-US" sz="1150" kern="1200" dirty="0" smtClean="0">
              <a:latin typeface="+mn-lt"/>
            </a:rPr>
            <a:t> </a:t>
          </a:r>
          <a:r>
            <a:rPr lang="es-PA" sz="1150" kern="1200" noProof="0" dirty="0" smtClean="0">
              <a:latin typeface="+mn-lt"/>
            </a:rPr>
            <a:t>Publico</a:t>
          </a:r>
          <a:r>
            <a:rPr lang="en-US" sz="1150" kern="1200" dirty="0" smtClean="0">
              <a:latin typeface="+mn-lt"/>
            </a:rPr>
            <a:t> y Corte Suprema de </a:t>
          </a:r>
          <a:r>
            <a:rPr lang="es-PA" sz="1150" kern="1200" noProof="0" dirty="0" smtClean="0">
              <a:latin typeface="+mn-lt"/>
            </a:rPr>
            <a:t>Justicia</a:t>
          </a:r>
          <a:r>
            <a:rPr lang="en-US" sz="1150" kern="1200" dirty="0" smtClean="0">
              <a:latin typeface="+mn-lt"/>
            </a:rPr>
            <a:t>.</a:t>
          </a:r>
          <a:endParaRPr lang="en-US" sz="1150" kern="1200" dirty="0">
            <a:latin typeface="+mn-lt"/>
          </a:endParaRPr>
        </a:p>
        <a:p>
          <a:pPr marL="57150" lvl="1" indent="-57150" algn="just" defTabSz="511175">
            <a:lnSpc>
              <a:spcPct val="100000"/>
            </a:lnSpc>
            <a:spcBef>
              <a:spcPct val="0"/>
            </a:spcBef>
            <a:spcAft>
              <a:spcPts val="0"/>
            </a:spcAft>
            <a:buChar char="••"/>
          </a:pPr>
          <a:r>
            <a:rPr lang="es-PA" sz="1150" kern="1200" noProof="0" dirty="0" smtClean="0">
              <a:latin typeface="+mn-lt"/>
            </a:rPr>
            <a:t>Plenaria</a:t>
          </a:r>
          <a:r>
            <a:rPr lang="en-US" sz="1150" kern="1200" dirty="0" smtClean="0">
              <a:latin typeface="+mn-lt"/>
            </a:rPr>
            <a:t> </a:t>
          </a:r>
          <a:r>
            <a:rPr lang="en-US" sz="1150" kern="1200" dirty="0" smtClean="0">
              <a:latin typeface="+mn-lt"/>
            </a:rPr>
            <a:t>GAFI </a:t>
          </a:r>
          <a:r>
            <a:rPr lang="es-PA" sz="1150" kern="1200" noProof="0" dirty="0" smtClean="0">
              <a:latin typeface="+mn-lt"/>
            </a:rPr>
            <a:t>Octubre</a:t>
          </a:r>
          <a:r>
            <a:rPr lang="en-US" sz="1150" kern="1200" dirty="0" smtClean="0">
              <a:latin typeface="+mn-lt"/>
            </a:rPr>
            <a:t> </a:t>
          </a:r>
          <a:r>
            <a:rPr lang="en-US" sz="1150" kern="1200" dirty="0" smtClean="0">
              <a:latin typeface="+mn-lt"/>
            </a:rPr>
            <a:t>2015.</a:t>
          </a:r>
          <a:endParaRPr lang="en-US" sz="1150" kern="1200" dirty="0">
            <a:latin typeface="+mn-lt"/>
          </a:endParaRPr>
        </a:p>
      </dsp:txBody>
      <dsp:txXfrm>
        <a:off x="5088886" y="637423"/>
        <a:ext cx="2121491" cy="2346840"/>
      </dsp:txXfrm>
    </dsp:sp>
    <dsp:sp modelId="{0F09CAF0-4716-4CC5-874A-74AF28182261}">
      <dsp:nvSpPr>
        <dsp:cNvPr id="0" name=""/>
        <dsp:cNvSpPr/>
      </dsp:nvSpPr>
      <dsp:spPr>
        <a:xfrm>
          <a:off x="7184724" y="0"/>
          <a:ext cx="1851771" cy="34377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14669" rIns="14669" bIns="14669" numCol="1" spcCol="1270" anchor="ctr" anchorCtr="0">
          <a:noAutofit/>
        </a:bodyPr>
        <a:lstStyle/>
        <a:p>
          <a:pPr lvl="0" algn="ctr" defTabSz="488950">
            <a:lnSpc>
              <a:spcPct val="90000"/>
            </a:lnSpc>
            <a:spcBef>
              <a:spcPct val="0"/>
            </a:spcBef>
            <a:spcAft>
              <a:spcPct val="35000"/>
            </a:spcAft>
          </a:pPr>
          <a:r>
            <a:rPr lang="es-PA" sz="1100" kern="1200" dirty="0" smtClean="0"/>
            <a:t>Noviembre  2015 -Febrero  2016</a:t>
          </a:r>
          <a:endParaRPr lang="en-US" sz="1100" kern="1200" dirty="0"/>
        </a:p>
      </dsp:txBody>
      <dsp:txXfrm>
        <a:off x="7356611" y="0"/>
        <a:ext cx="1507997" cy="343774"/>
      </dsp:txXfrm>
    </dsp:sp>
    <dsp:sp modelId="{1C1C6699-60B2-4C9E-B38C-B278CC6E0DEB}">
      <dsp:nvSpPr>
        <dsp:cNvPr id="0" name=""/>
        <dsp:cNvSpPr/>
      </dsp:nvSpPr>
      <dsp:spPr>
        <a:xfrm>
          <a:off x="7450245" y="655986"/>
          <a:ext cx="1481417" cy="2346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57150" lvl="1" indent="-57150" algn="just" defTabSz="511175">
            <a:lnSpc>
              <a:spcPct val="100000"/>
            </a:lnSpc>
            <a:spcBef>
              <a:spcPct val="0"/>
            </a:spcBef>
            <a:spcAft>
              <a:spcPts val="0"/>
            </a:spcAft>
            <a:buChar char="••"/>
          </a:pPr>
          <a:r>
            <a:rPr lang="es-ES" sz="1150" kern="1200" dirty="0" smtClean="0">
              <a:latin typeface="+mn-lt"/>
            </a:rPr>
            <a:t>Corte Suprema: Apoyo en implementación de </a:t>
          </a:r>
          <a:r>
            <a:rPr lang="es-ES" sz="1150" kern="1200" dirty="0" smtClean="0">
              <a:latin typeface="+mn-lt"/>
            </a:rPr>
            <a:t>proceso </a:t>
          </a:r>
          <a:r>
            <a:rPr lang="es-ES" sz="1150" kern="1200" dirty="0" smtClean="0">
              <a:latin typeface="+mn-lt"/>
            </a:rPr>
            <a:t>de congelamiento.</a:t>
          </a:r>
          <a:endParaRPr lang="en-US" sz="1150" kern="1200" dirty="0">
            <a:latin typeface="+mn-lt"/>
          </a:endParaRPr>
        </a:p>
        <a:p>
          <a:pPr marL="57150" lvl="1" indent="-57150" algn="just" defTabSz="511175">
            <a:lnSpc>
              <a:spcPct val="100000"/>
            </a:lnSpc>
            <a:spcBef>
              <a:spcPct val="0"/>
            </a:spcBef>
            <a:spcAft>
              <a:spcPts val="0"/>
            </a:spcAft>
            <a:buChar char="••"/>
          </a:pPr>
          <a:r>
            <a:rPr lang="es-ES" sz="1150" kern="1200" dirty="0" smtClean="0">
              <a:latin typeface="+mn-lt"/>
            </a:rPr>
            <a:t>Registro Publico: Apoyo en divulgación </a:t>
          </a:r>
          <a:r>
            <a:rPr lang="es-ES" sz="1150" kern="1200" dirty="0" smtClean="0">
              <a:latin typeface="+mn-lt"/>
            </a:rPr>
            <a:t>e implementación </a:t>
          </a:r>
          <a:r>
            <a:rPr lang="es-ES" sz="1150" kern="1200" dirty="0" smtClean="0">
              <a:latin typeface="+mn-lt"/>
            </a:rPr>
            <a:t>de acciones al portador.</a:t>
          </a:r>
          <a:endParaRPr lang="en-US" sz="1150" kern="1200" dirty="0">
            <a:latin typeface="+mn-lt"/>
          </a:endParaRPr>
        </a:p>
        <a:p>
          <a:pPr marL="57150" lvl="1" indent="-57150" algn="just" defTabSz="511175">
            <a:lnSpc>
              <a:spcPct val="100000"/>
            </a:lnSpc>
            <a:spcBef>
              <a:spcPct val="0"/>
            </a:spcBef>
            <a:spcAft>
              <a:spcPts val="0"/>
            </a:spcAft>
            <a:buChar char="••"/>
          </a:pPr>
          <a:r>
            <a:rPr lang="en-US" sz="1150" kern="1200" dirty="0" err="1" smtClean="0">
              <a:latin typeface="+mn-lt"/>
            </a:rPr>
            <a:t>Entrevistas</a:t>
          </a:r>
          <a:r>
            <a:rPr lang="en-US" sz="1150" kern="1200" dirty="0" smtClean="0">
              <a:latin typeface="+mn-lt"/>
            </a:rPr>
            <a:t> a Sector </a:t>
          </a:r>
          <a:r>
            <a:rPr lang="es-PA" sz="1150" kern="1200" noProof="0" dirty="0" smtClean="0">
              <a:latin typeface="+mn-lt"/>
            </a:rPr>
            <a:t>Público</a:t>
          </a:r>
          <a:r>
            <a:rPr lang="en-US" sz="1150" kern="1200" dirty="0" smtClean="0">
              <a:latin typeface="+mn-lt"/>
            </a:rPr>
            <a:t>.</a:t>
          </a:r>
          <a:endParaRPr lang="en-US" sz="1150" kern="1200" dirty="0">
            <a:latin typeface="+mn-lt"/>
          </a:endParaRPr>
        </a:p>
        <a:p>
          <a:pPr marL="57150" lvl="1" indent="-57150" algn="just" defTabSz="511175">
            <a:lnSpc>
              <a:spcPct val="100000"/>
            </a:lnSpc>
            <a:spcBef>
              <a:spcPct val="0"/>
            </a:spcBef>
            <a:spcAft>
              <a:spcPts val="0"/>
            </a:spcAft>
            <a:buChar char="••"/>
          </a:pPr>
          <a:r>
            <a:rPr lang="en-US" sz="1150" kern="1200" dirty="0" err="1" smtClean="0">
              <a:latin typeface="+mn-lt"/>
            </a:rPr>
            <a:t>Entrevistas</a:t>
          </a:r>
          <a:r>
            <a:rPr lang="en-US" sz="1150" kern="1200" dirty="0" smtClean="0">
              <a:latin typeface="+mn-lt"/>
            </a:rPr>
            <a:t> a Sector </a:t>
          </a:r>
          <a:r>
            <a:rPr lang="es-PA" sz="1150" kern="1200" noProof="0" dirty="0" smtClean="0">
              <a:latin typeface="+mn-lt"/>
            </a:rPr>
            <a:t>Privado</a:t>
          </a:r>
          <a:endParaRPr lang="es-PA" sz="1150" kern="1200" noProof="0" dirty="0">
            <a:latin typeface="+mn-lt"/>
          </a:endParaRPr>
        </a:p>
      </dsp:txBody>
      <dsp:txXfrm>
        <a:off x="7450245" y="655986"/>
        <a:ext cx="1481417" cy="23468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ECDA34EE-5013-428D-A08A-68874CFCF97E}" type="datetimeFigureOut">
              <a:rPr lang="es-CO" smtClean="0"/>
              <a:t>21/07/2016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D608E13-9250-4A8B-9240-DF8D592B530D}" type="slidenum">
              <a:rPr lang="es-CO" smtClean="0"/>
              <a:t>‹Nº›</a:t>
            </a:fld>
            <a:endParaRPr lang="es-CO"/>
          </a:p>
        </p:txBody>
      </p:sp>
    </p:spTree>
    <p:extLst>
      <p:ext uri="{BB962C8B-B14F-4D97-AF65-F5344CB8AC3E}">
        <p14:creationId xmlns:p14="http://schemas.microsoft.com/office/powerpoint/2010/main" val="2162025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CDA34EE-5013-428D-A08A-68874CFCF97E}" type="datetimeFigureOut">
              <a:rPr lang="es-CO" smtClean="0"/>
              <a:t>21/07/2016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D608E13-9250-4A8B-9240-DF8D592B530D}" type="slidenum">
              <a:rPr lang="es-CO" smtClean="0"/>
              <a:t>‹Nº›</a:t>
            </a:fld>
            <a:endParaRPr lang="es-CO"/>
          </a:p>
        </p:txBody>
      </p:sp>
    </p:spTree>
    <p:extLst>
      <p:ext uri="{BB962C8B-B14F-4D97-AF65-F5344CB8AC3E}">
        <p14:creationId xmlns:p14="http://schemas.microsoft.com/office/powerpoint/2010/main" val="65383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CDA34EE-5013-428D-A08A-68874CFCF97E}" type="datetimeFigureOut">
              <a:rPr lang="es-CO" smtClean="0"/>
              <a:t>21/07/2016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D608E13-9250-4A8B-9240-DF8D592B530D}" type="slidenum">
              <a:rPr lang="es-CO" smtClean="0"/>
              <a:t>‹Nº›</a:t>
            </a:fld>
            <a:endParaRPr lang="es-CO"/>
          </a:p>
        </p:txBody>
      </p:sp>
    </p:spTree>
    <p:extLst>
      <p:ext uri="{BB962C8B-B14F-4D97-AF65-F5344CB8AC3E}">
        <p14:creationId xmlns:p14="http://schemas.microsoft.com/office/powerpoint/2010/main" val="1945402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ECDA34EE-5013-428D-A08A-68874CFCF97E}" type="datetimeFigureOut">
              <a:rPr lang="es-CO" smtClean="0"/>
              <a:t>21/07/2016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D608E13-9250-4A8B-9240-DF8D592B530D}" type="slidenum">
              <a:rPr lang="es-CO" smtClean="0"/>
              <a:t>‹Nº›</a:t>
            </a:fld>
            <a:endParaRPr lang="es-CO"/>
          </a:p>
        </p:txBody>
      </p:sp>
    </p:spTree>
    <p:extLst>
      <p:ext uri="{BB962C8B-B14F-4D97-AF65-F5344CB8AC3E}">
        <p14:creationId xmlns:p14="http://schemas.microsoft.com/office/powerpoint/2010/main" val="3012879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CDA34EE-5013-428D-A08A-68874CFCF97E}" type="datetimeFigureOut">
              <a:rPr lang="es-CO" smtClean="0"/>
              <a:t>21/07/2016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D608E13-9250-4A8B-9240-DF8D592B530D}" type="slidenum">
              <a:rPr lang="es-CO" smtClean="0"/>
              <a:t>‹Nº›</a:t>
            </a:fld>
            <a:endParaRPr lang="es-CO"/>
          </a:p>
        </p:txBody>
      </p:sp>
    </p:spTree>
    <p:extLst>
      <p:ext uri="{BB962C8B-B14F-4D97-AF65-F5344CB8AC3E}">
        <p14:creationId xmlns:p14="http://schemas.microsoft.com/office/powerpoint/2010/main" val="287565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ECDA34EE-5013-428D-A08A-68874CFCF97E}" type="datetimeFigureOut">
              <a:rPr lang="es-CO" smtClean="0"/>
              <a:t>21/07/2016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5D608E13-9250-4A8B-9240-DF8D592B530D}" type="slidenum">
              <a:rPr lang="es-CO" smtClean="0"/>
              <a:t>‹Nº›</a:t>
            </a:fld>
            <a:endParaRPr lang="es-CO"/>
          </a:p>
        </p:txBody>
      </p:sp>
    </p:spTree>
    <p:extLst>
      <p:ext uri="{BB962C8B-B14F-4D97-AF65-F5344CB8AC3E}">
        <p14:creationId xmlns:p14="http://schemas.microsoft.com/office/powerpoint/2010/main" val="1577120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ECDA34EE-5013-428D-A08A-68874CFCF97E}" type="datetimeFigureOut">
              <a:rPr lang="es-CO" smtClean="0"/>
              <a:t>21/07/2016</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5D608E13-9250-4A8B-9240-DF8D592B530D}" type="slidenum">
              <a:rPr lang="es-CO" smtClean="0"/>
              <a:t>‹Nº›</a:t>
            </a:fld>
            <a:endParaRPr lang="es-CO"/>
          </a:p>
        </p:txBody>
      </p:sp>
    </p:spTree>
    <p:extLst>
      <p:ext uri="{BB962C8B-B14F-4D97-AF65-F5344CB8AC3E}">
        <p14:creationId xmlns:p14="http://schemas.microsoft.com/office/powerpoint/2010/main" val="2482114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ECDA34EE-5013-428D-A08A-68874CFCF97E}" type="datetimeFigureOut">
              <a:rPr lang="es-CO" smtClean="0"/>
              <a:t>21/07/2016</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5D608E13-9250-4A8B-9240-DF8D592B530D}" type="slidenum">
              <a:rPr lang="es-CO" smtClean="0"/>
              <a:t>‹Nº›</a:t>
            </a:fld>
            <a:endParaRPr lang="es-CO"/>
          </a:p>
        </p:txBody>
      </p:sp>
    </p:spTree>
    <p:extLst>
      <p:ext uri="{BB962C8B-B14F-4D97-AF65-F5344CB8AC3E}">
        <p14:creationId xmlns:p14="http://schemas.microsoft.com/office/powerpoint/2010/main" val="2780407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CDA34EE-5013-428D-A08A-68874CFCF97E}" type="datetimeFigureOut">
              <a:rPr lang="es-CO" smtClean="0"/>
              <a:t>21/07/2016</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5D608E13-9250-4A8B-9240-DF8D592B530D}" type="slidenum">
              <a:rPr lang="es-CO" smtClean="0"/>
              <a:t>‹Nº›</a:t>
            </a:fld>
            <a:endParaRPr lang="es-CO"/>
          </a:p>
        </p:txBody>
      </p:sp>
    </p:spTree>
    <p:extLst>
      <p:ext uri="{BB962C8B-B14F-4D97-AF65-F5344CB8AC3E}">
        <p14:creationId xmlns:p14="http://schemas.microsoft.com/office/powerpoint/2010/main" val="2654595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CDA34EE-5013-428D-A08A-68874CFCF97E}" type="datetimeFigureOut">
              <a:rPr lang="es-CO" smtClean="0"/>
              <a:t>21/07/2016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5D608E13-9250-4A8B-9240-DF8D592B530D}" type="slidenum">
              <a:rPr lang="es-CO" smtClean="0"/>
              <a:t>‹Nº›</a:t>
            </a:fld>
            <a:endParaRPr lang="es-CO"/>
          </a:p>
        </p:txBody>
      </p:sp>
    </p:spTree>
    <p:extLst>
      <p:ext uri="{BB962C8B-B14F-4D97-AF65-F5344CB8AC3E}">
        <p14:creationId xmlns:p14="http://schemas.microsoft.com/office/powerpoint/2010/main" val="861405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CDA34EE-5013-428D-A08A-68874CFCF97E}" type="datetimeFigureOut">
              <a:rPr lang="es-CO" smtClean="0"/>
              <a:t>21/07/2016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5D608E13-9250-4A8B-9240-DF8D592B530D}" type="slidenum">
              <a:rPr lang="es-CO" smtClean="0"/>
              <a:t>‹Nº›</a:t>
            </a:fld>
            <a:endParaRPr lang="es-CO"/>
          </a:p>
        </p:txBody>
      </p:sp>
    </p:spTree>
    <p:extLst>
      <p:ext uri="{BB962C8B-B14F-4D97-AF65-F5344CB8AC3E}">
        <p14:creationId xmlns:p14="http://schemas.microsoft.com/office/powerpoint/2010/main" val="2733615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DA34EE-5013-428D-A08A-68874CFCF97E}" type="datetimeFigureOut">
              <a:rPr lang="es-CO" smtClean="0"/>
              <a:t>21/07/2016</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608E13-9250-4A8B-9240-DF8D592B530D}" type="slidenum">
              <a:rPr lang="es-CO" smtClean="0"/>
              <a:t>‹Nº›</a:t>
            </a:fld>
            <a:endParaRPr lang="es-CO"/>
          </a:p>
        </p:txBody>
      </p:sp>
    </p:spTree>
    <p:extLst>
      <p:ext uri="{BB962C8B-B14F-4D97-AF65-F5344CB8AC3E}">
        <p14:creationId xmlns:p14="http://schemas.microsoft.com/office/powerpoint/2010/main" val="3283158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59" y="0"/>
            <a:ext cx="9142572" cy="6858000"/>
          </a:xfrm>
          <a:prstGeom prst="rect">
            <a:avLst/>
          </a:prstGeom>
        </p:spPr>
      </p:pic>
      <p:sp>
        <p:nvSpPr>
          <p:cNvPr id="2" name="1 Título"/>
          <p:cNvSpPr>
            <a:spLocks noGrp="1"/>
          </p:cNvSpPr>
          <p:nvPr>
            <p:ph type="ctrTitle"/>
          </p:nvPr>
        </p:nvSpPr>
        <p:spPr>
          <a:xfrm>
            <a:off x="677327" y="3717032"/>
            <a:ext cx="7772400" cy="1470025"/>
          </a:xfrm>
        </p:spPr>
        <p:txBody>
          <a:bodyPr>
            <a:normAutofit/>
          </a:bodyPr>
          <a:lstStyle/>
          <a:p>
            <a:r>
              <a:rPr lang="es-CO" sz="3600" b="1" dirty="0" smtClean="0"/>
              <a:t>EVALUACIÓN MUTUA GAFILAT</a:t>
            </a:r>
            <a:br>
              <a:rPr lang="es-CO" sz="3600" b="1" dirty="0" smtClean="0"/>
            </a:br>
            <a:r>
              <a:rPr lang="es-CO" sz="3600" b="1" dirty="0" smtClean="0"/>
              <a:t>BALANCE Y LECCIONES APRENDIDAS</a:t>
            </a:r>
            <a:endParaRPr lang="es-CO" sz="3600" b="1" dirty="0"/>
          </a:p>
        </p:txBody>
      </p:sp>
    </p:spTree>
    <p:extLst>
      <p:ext uri="{BB962C8B-B14F-4D97-AF65-F5344CB8AC3E}">
        <p14:creationId xmlns:p14="http://schemas.microsoft.com/office/powerpoint/2010/main" val="24136417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D:\Profesional de Mercadeo\Mis Documentos\2016\Eventos\6. Congreso Panamericano de Riesgo de Lavado Activos y Finan. Terrorismo\Poder&amp;Poder\Template power point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58558"/>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title"/>
          </p:nvPr>
        </p:nvSpPr>
        <p:spPr>
          <a:xfrm>
            <a:off x="457200" y="274638"/>
            <a:ext cx="6203032" cy="1143000"/>
          </a:xfrm>
        </p:spPr>
        <p:txBody>
          <a:bodyPr/>
          <a:lstStyle/>
          <a:p>
            <a:pPr algn="l"/>
            <a:r>
              <a:rPr lang="es-CO" b="1" dirty="0" smtClean="0"/>
              <a:t>ANTECEDENTES</a:t>
            </a:r>
            <a:endParaRPr lang="es-CO" b="1" dirty="0"/>
          </a:p>
        </p:txBody>
      </p:sp>
      <p:sp>
        <p:nvSpPr>
          <p:cNvPr id="3" name="2 Marcador de contenido"/>
          <p:cNvSpPr>
            <a:spLocks noGrp="1"/>
          </p:cNvSpPr>
          <p:nvPr>
            <p:ph idx="1"/>
          </p:nvPr>
        </p:nvSpPr>
        <p:spPr/>
        <p:txBody>
          <a:bodyPr/>
          <a:lstStyle/>
          <a:p>
            <a:pPr marL="514350" indent="-514350">
              <a:buFont typeface="+mj-lt"/>
              <a:buAutoNum type="arabicPeriod"/>
            </a:pPr>
            <a:endParaRPr lang="en-US" dirty="0"/>
          </a:p>
          <a:p>
            <a:endParaRPr lang="es-CO" dirty="0"/>
          </a:p>
        </p:txBody>
      </p:sp>
      <p:graphicFrame>
        <p:nvGraphicFramePr>
          <p:cNvPr id="10" name="Diagrama 9"/>
          <p:cNvGraphicFramePr/>
          <p:nvPr>
            <p:extLst>
              <p:ext uri="{D42A27DB-BD31-4B8C-83A1-F6EECF244321}">
                <p14:modId xmlns:p14="http://schemas.microsoft.com/office/powerpoint/2010/main" val="2310760490"/>
              </p:ext>
            </p:extLst>
          </p:nvPr>
        </p:nvGraphicFramePr>
        <p:xfrm>
          <a:off x="457200" y="1628800"/>
          <a:ext cx="8075240" cy="50282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57803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Profesional de Mercadeo\Mis Documentos\2016\Eventos\6. Congreso Panamericano de Riesgo de Lavado Activos y Finan. Terrorismo\Poder&amp;Poder\Template power point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58558"/>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title"/>
          </p:nvPr>
        </p:nvSpPr>
        <p:spPr>
          <a:xfrm>
            <a:off x="457200" y="274638"/>
            <a:ext cx="6203032" cy="1143000"/>
          </a:xfrm>
        </p:spPr>
        <p:txBody>
          <a:bodyPr>
            <a:normAutofit fontScale="90000"/>
          </a:bodyPr>
          <a:lstStyle/>
          <a:p>
            <a:pPr algn="just"/>
            <a:r>
              <a:rPr lang="es-CO" b="1" dirty="0" smtClean="0"/>
              <a:t>ACCIONES TOMADAS POR PANAMÁ</a:t>
            </a:r>
            <a:endParaRPr lang="es-CO" b="1" dirty="0"/>
          </a:p>
        </p:txBody>
      </p:sp>
      <p:graphicFrame>
        <p:nvGraphicFramePr>
          <p:cNvPr id="11" name="Marcador de contenido 10"/>
          <p:cNvGraphicFramePr>
            <a:graphicFrameLocks noGrp="1"/>
          </p:cNvGraphicFramePr>
          <p:nvPr>
            <p:ph idx="1"/>
            <p:extLst>
              <p:ext uri="{D42A27DB-BD31-4B8C-83A1-F6EECF244321}">
                <p14:modId xmlns:p14="http://schemas.microsoft.com/office/powerpoint/2010/main" val="2978719862"/>
              </p:ext>
            </p:extLst>
          </p:nvPr>
        </p:nvGraphicFramePr>
        <p:xfrm>
          <a:off x="518864" y="1999381"/>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06776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Profesional de Mercadeo\Mis Documentos\2016\Eventos\6. Congreso Panamericano de Riesgo de Lavado Activos y Finan. Terrorismo\Poder&amp;Poder\Template power point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58558"/>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title"/>
          </p:nvPr>
        </p:nvSpPr>
        <p:spPr>
          <a:xfrm>
            <a:off x="435058" y="457200"/>
            <a:ext cx="6203032" cy="1143000"/>
          </a:xfrm>
        </p:spPr>
        <p:txBody>
          <a:bodyPr>
            <a:noAutofit/>
          </a:bodyPr>
          <a:lstStyle/>
          <a:p>
            <a:pPr algn="just"/>
            <a:r>
              <a:rPr lang="es-CO" sz="2000" dirty="0" smtClean="0"/>
              <a:t>EQUIPO TÉCNICO PARA CUMPLIMIENTO DE PLAN DE ACCIÓN DE GAFI Y PANAMÁ</a:t>
            </a:r>
            <a:endParaRPr lang="es-CO" sz="20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33080270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485376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Profesional de Mercadeo\Mis Documentos\2016\Eventos\6. Congreso Panamericano de Riesgo de Lavado Activos y Finan. Terrorismo\Poder&amp;Poder\Template power point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384"/>
            <a:ext cx="9144000" cy="6858558"/>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title"/>
          </p:nvPr>
        </p:nvSpPr>
        <p:spPr>
          <a:xfrm>
            <a:off x="457200" y="274638"/>
            <a:ext cx="6203032" cy="1143000"/>
          </a:xfrm>
        </p:spPr>
        <p:txBody>
          <a:bodyPr>
            <a:noAutofit/>
          </a:bodyPr>
          <a:lstStyle/>
          <a:p>
            <a:pPr algn="just"/>
            <a:r>
              <a:rPr lang="es-CO" sz="1800" dirty="0" smtClean="0"/>
              <a:t>RESUMEN DE LEY 23 DE PREVENCIÓN DE BLANQUEO DE CAPITALES, FINANCIAMIENTO DEL TERRORISMO Y FINANCIAMIENTO DE ARMAS DE DESTRUCCIÓN MASIVA.</a:t>
            </a:r>
            <a:endParaRPr lang="es-CO" sz="1800" dirty="0"/>
          </a:p>
        </p:txBody>
      </p:sp>
      <p:sp>
        <p:nvSpPr>
          <p:cNvPr id="11" name="Marcador de contenido 10"/>
          <p:cNvSpPr>
            <a:spLocks noGrp="1"/>
          </p:cNvSpPr>
          <p:nvPr>
            <p:ph idx="1"/>
          </p:nvPr>
        </p:nvSpPr>
        <p:spPr>
          <a:xfrm>
            <a:off x="457200" y="1861424"/>
            <a:ext cx="8229600" cy="4525963"/>
          </a:xfrm>
        </p:spPr>
        <p:txBody>
          <a:bodyPr>
            <a:normAutofit fontScale="25000" lnSpcReduction="20000"/>
          </a:bodyPr>
          <a:lstStyle/>
          <a:p>
            <a:pPr algn="just"/>
            <a:r>
              <a:rPr lang="es-PA" sz="6400" dirty="0"/>
              <a:t>Se fortalecen  las </a:t>
            </a:r>
            <a:r>
              <a:rPr lang="es-PA" sz="6400" dirty="0" smtClean="0"/>
              <a:t>facultades  de la UAF.</a:t>
            </a:r>
          </a:p>
          <a:p>
            <a:pPr algn="just"/>
            <a:endParaRPr lang="es-PA" sz="6400" dirty="0" smtClean="0"/>
          </a:p>
          <a:p>
            <a:pPr algn="just"/>
            <a:r>
              <a:rPr lang="es-PA" sz="6400" dirty="0" smtClean="0"/>
              <a:t>Se añaden nuevos sujetos obligados del Sector Financiero y del Sector No Financiero:</a:t>
            </a:r>
          </a:p>
          <a:p>
            <a:pPr algn="just"/>
            <a:endParaRPr lang="es-PA" sz="6400" dirty="0" smtClean="0"/>
          </a:p>
          <a:p>
            <a:pPr marL="400050" lvl="1" indent="0">
              <a:buFont typeface="+mj-lt"/>
              <a:buAutoNum type="arabicPeriod"/>
            </a:pPr>
            <a:r>
              <a:rPr lang="es-PA" sz="6000" dirty="0" smtClean="0"/>
              <a:t>Nuevos en Súper Intendencia de Bancos de Panamá.</a:t>
            </a:r>
          </a:p>
          <a:p>
            <a:pPr marL="400050" lvl="1" indent="0">
              <a:buFont typeface="+mj-lt"/>
              <a:buAutoNum type="arabicPeriod"/>
            </a:pPr>
            <a:r>
              <a:rPr lang="es-PA" sz="6000" dirty="0" smtClean="0"/>
              <a:t>Nuevos en Intendencia del Ministerio de Economía y Finanzas</a:t>
            </a:r>
            <a:endParaRPr lang="en-US" sz="6400" dirty="0"/>
          </a:p>
          <a:p>
            <a:pPr marL="914400" lvl="1" indent="-514350" algn="just">
              <a:buFont typeface="+mj-lt"/>
              <a:buAutoNum type="arabicPeriod"/>
            </a:pPr>
            <a:endParaRPr lang="es-PA" sz="6400" dirty="0" smtClean="0"/>
          </a:p>
          <a:p>
            <a:pPr algn="just"/>
            <a:r>
              <a:rPr lang="es-PA" sz="6400" dirty="0" smtClean="0"/>
              <a:t>Se </a:t>
            </a:r>
            <a:r>
              <a:rPr lang="es-PA" sz="6400" dirty="0"/>
              <a:t>incorpora el congelamiento preventivo de tipo administrativo conforme a las Resoluciones que emanan del Consejo de Seguridad de las Naciones Unidas relacionadas a listados  de </a:t>
            </a:r>
            <a:r>
              <a:rPr lang="es-PA" sz="6400" dirty="0" smtClean="0"/>
              <a:t>terrorismo</a:t>
            </a:r>
          </a:p>
          <a:p>
            <a:pPr algn="just"/>
            <a:endParaRPr lang="en-US" sz="6400" dirty="0" smtClean="0"/>
          </a:p>
          <a:p>
            <a:pPr lvl="0" algn="just"/>
            <a:r>
              <a:rPr lang="es-PA" sz="6400" dirty="0" smtClean="0"/>
              <a:t>Fortalecer </a:t>
            </a:r>
            <a:r>
              <a:rPr lang="es-PA" sz="6400" dirty="0"/>
              <a:t>la cooperación internacional de la Unidad de Análisis Financiero.</a:t>
            </a:r>
            <a:endParaRPr lang="en-US" sz="6400" dirty="0"/>
          </a:p>
          <a:p>
            <a:pPr algn="just"/>
            <a:endParaRPr lang="en-US" sz="6400" dirty="0"/>
          </a:p>
          <a:p>
            <a:pPr lvl="0" algn="just"/>
            <a:r>
              <a:rPr lang="es-PA" sz="6400" dirty="0"/>
              <a:t>La ex </a:t>
            </a:r>
            <a:r>
              <a:rPr lang="es-PA" sz="6400" dirty="0" smtClean="0"/>
              <a:t>Comisión </a:t>
            </a:r>
            <a:r>
              <a:rPr lang="es-PA" sz="6400" dirty="0"/>
              <a:t>Presidencial de Alto Nivel contra el Blanqueo de Capitales, Financiamiento del Terrorismo (CPAN) se fortalece, se eleva a ley, y se cambia de nombre a </a:t>
            </a:r>
            <a:r>
              <a:rPr lang="es-PA" sz="6400" dirty="0" smtClean="0"/>
              <a:t>Comisión </a:t>
            </a:r>
            <a:r>
              <a:rPr lang="es-PA" sz="6400" dirty="0"/>
              <a:t>Nacional contra el Blanqueo de Capitales (CNBC) - </a:t>
            </a:r>
            <a:r>
              <a:rPr lang="es-PA" sz="6400" i="1" dirty="0"/>
              <a:t>se incluye a la Asamblea  Nacional  </a:t>
            </a:r>
            <a:r>
              <a:rPr lang="es-PA" sz="6400" i="1" dirty="0" smtClean="0"/>
              <a:t>como </a:t>
            </a:r>
            <a:r>
              <a:rPr lang="es-PA" sz="6400" i="1" dirty="0"/>
              <a:t>uno de sus miembros. </a:t>
            </a:r>
            <a:r>
              <a:rPr lang="es-PA" sz="6400" dirty="0"/>
              <a:t>El Presidente del CNBC es el Ministro de </a:t>
            </a:r>
            <a:r>
              <a:rPr lang="es-PA" sz="6400" dirty="0" smtClean="0"/>
              <a:t>Economía </a:t>
            </a:r>
            <a:r>
              <a:rPr lang="es-PA" sz="6400" dirty="0"/>
              <a:t>y </a:t>
            </a:r>
            <a:r>
              <a:rPr lang="es-PA" sz="6400" dirty="0" smtClean="0"/>
              <a:t>Finanzas</a:t>
            </a:r>
            <a:r>
              <a:rPr lang="es-PA" sz="6400" dirty="0"/>
              <a:t>.</a:t>
            </a:r>
            <a:endParaRPr lang="en-US" sz="6400" dirty="0"/>
          </a:p>
          <a:p>
            <a:endParaRPr lang="en-US" dirty="0"/>
          </a:p>
        </p:txBody>
      </p:sp>
    </p:spTree>
    <p:extLst>
      <p:ext uri="{BB962C8B-B14F-4D97-AF65-F5344CB8AC3E}">
        <p14:creationId xmlns:p14="http://schemas.microsoft.com/office/powerpoint/2010/main" val="1054993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D:\Profesional de Mercadeo\Mis Documentos\2016\Eventos\6. Congreso Panamericano de Riesgo de Lavado Activos y Finan. Terrorismo\Poder&amp;Poder\Template power point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9"/>
            <a:ext cx="9144000" cy="6858558"/>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title"/>
          </p:nvPr>
        </p:nvSpPr>
        <p:spPr>
          <a:xfrm>
            <a:off x="457200" y="116632"/>
            <a:ext cx="6203032" cy="1143000"/>
          </a:xfrm>
        </p:spPr>
        <p:txBody>
          <a:bodyPr>
            <a:normAutofit fontScale="90000"/>
          </a:bodyPr>
          <a:lstStyle/>
          <a:p>
            <a:pPr algn="just"/>
            <a:r>
              <a:rPr lang="es-CO" b="1" dirty="0" smtClean="0"/>
              <a:t>RESULTADOS DE ACCIONES</a:t>
            </a:r>
            <a:br>
              <a:rPr lang="es-CO" b="1" dirty="0" smtClean="0"/>
            </a:br>
            <a:r>
              <a:rPr lang="es-CO" sz="2000" dirty="0" smtClean="0"/>
              <a:t>(EN ORDEN CRONOLÓGICO)</a:t>
            </a:r>
            <a:endParaRPr lang="es-CO" sz="2000" dirty="0"/>
          </a:p>
        </p:txBody>
      </p:sp>
      <p:graphicFrame>
        <p:nvGraphicFramePr>
          <p:cNvPr id="13" name="Marcador de contenido 12"/>
          <p:cNvGraphicFramePr>
            <a:graphicFrameLocks noGrp="1"/>
          </p:cNvGraphicFramePr>
          <p:nvPr>
            <p:ph idx="1"/>
            <p:extLst>
              <p:ext uri="{D42A27DB-BD31-4B8C-83A1-F6EECF244321}">
                <p14:modId xmlns:p14="http://schemas.microsoft.com/office/powerpoint/2010/main" val="251541265"/>
              </p:ext>
            </p:extLst>
          </p:nvPr>
        </p:nvGraphicFramePr>
        <p:xfrm>
          <a:off x="35496" y="1268760"/>
          <a:ext cx="9036496" cy="52517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62113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59" y="0"/>
            <a:ext cx="9142572" cy="6858000"/>
          </a:xfrm>
          <a:prstGeom prst="rect">
            <a:avLst/>
          </a:prstGeom>
        </p:spPr>
      </p:pic>
      <p:sp>
        <p:nvSpPr>
          <p:cNvPr id="2" name="1 Título"/>
          <p:cNvSpPr>
            <a:spLocks noGrp="1"/>
          </p:cNvSpPr>
          <p:nvPr>
            <p:ph type="ctrTitle"/>
          </p:nvPr>
        </p:nvSpPr>
        <p:spPr>
          <a:xfrm>
            <a:off x="677327" y="3717032"/>
            <a:ext cx="7772400" cy="1470025"/>
          </a:xfrm>
        </p:spPr>
        <p:txBody>
          <a:bodyPr>
            <a:normAutofit/>
          </a:bodyPr>
          <a:lstStyle/>
          <a:p>
            <a:r>
              <a:rPr lang="es-CO" sz="3200" b="1" dirty="0" smtClean="0"/>
              <a:t>PANAMÁ CAMINO A LA EVALUACIÓN 2017</a:t>
            </a:r>
            <a:endParaRPr lang="es-CO" sz="3200" b="1" dirty="0"/>
          </a:p>
        </p:txBody>
      </p:sp>
    </p:spTree>
    <p:extLst>
      <p:ext uri="{BB962C8B-B14F-4D97-AF65-F5344CB8AC3E}">
        <p14:creationId xmlns:p14="http://schemas.microsoft.com/office/powerpoint/2010/main" val="145804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59" y="0"/>
            <a:ext cx="9142572" cy="6858000"/>
          </a:xfrm>
          <a:prstGeom prst="rect">
            <a:avLst/>
          </a:prstGeom>
        </p:spPr>
      </p:pic>
      <p:sp>
        <p:nvSpPr>
          <p:cNvPr id="3" name="Marcador de contenido 2"/>
          <p:cNvSpPr>
            <a:spLocks noGrp="1"/>
          </p:cNvSpPr>
          <p:nvPr>
            <p:ph idx="1"/>
          </p:nvPr>
        </p:nvSpPr>
        <p:spPr>
          <a:xfrm>
            <a:off x="457200" y="2924944"/>
            <a:ext cx="8229600" cy="3201219"/>
          </a:xfrm>
        </p:spPr>
        <p:txBody>
          <a:bodyPr>
            <a:normAutofit/>
          </a:bodyPr>
          <a:lstStyle/>
          <a:p>
            <a:pPr>
              <a:buFont typeface="Wingdings" panose="05000000000000000000" pitchFamily="2" charset="2"/>
              <a:buChar char="Ø"/>
            </a:pPr>
            <a:r>
              <a:rPr lang="es-MX" sz="2000" dirty="0" smtClean="0">
                <a:effectLst>
                  <a:outerShdw blurRad="38100" dist="38100" dir="2700000" algn="tl">
                    <a:srgbClr val="000000">
                      <a:alpha val="43137"/>
                    </a:srgbClr>
                  </a:outerShdw>
                </a:effectLst>
              </a:rPr>
              <a:t>SE CONFORMO UN EQUIPO TECNICO Y SE CONTRATO UNA CONSULTORA </a:t>
            </a:r>
            <a:r>
              <a:rPr lang="es-MX" sz="2000" dirty="0" smtClean="0">
                <a:effectLst>
                  <a:outerShdw blurRad="38100" dist="38100" dir="2700000" algn="tl">
                    <a:srgbClr val="000000">
                      <a:alpha val="43137"/>
                    </a:srgbClr>
                  </a:outerShdw>
                </a:effectLst>
              </a:rPr>
              <a:t>INTERNACIONAL PARA QUE NOS </a:t>
            </a:r>
            <a:r>
              <a:rPr lang="es-PA" sz="2000" dirty="0" smtClean="0">
                <a:effectLst>
                  <a:outerShdw blurRad="38100" dist="38100" dir="2700000" algn="tl">
                    <a:srgbClr val="000000">
                      <a:alpha val="43137"/>
                    </a:srgbClr>
                  </a:outerShdw>
                </a:effectLst>
              </a:rPr>
              <a:t>GUÍE</a:t>
            </a:r>
            <a:r>
              <a:rPr lang="es-MX" sz="2000" dirty="0" smtClean="0">
                <a:effectLst>
                  <a:outerShdw blurRad="38100" dist="38100" dir="2700000" algn="tl">
                    <a:srgbClr val="000000">
                      <a:alpha val="43137"/>
                    </a:srgbClr>
                  </a:outerShdw>
                </a:effectLst>
              </a:rPr>
              <a:t> EN EL PROCESO.</a:t>
            </a:r>
          </a:p>
          <a:p>
            <a:pPr>
              <a:buFont typeface="Wingdings" panose="05000000000000000000" pitchFamily="2" charset="2"/>
              <a:buChar char="Ø"/>
            </a:pPr>
            <a:r>
              <a:rPr lang="es-MX" sz="2000" dirty="0" smtClean="0">
                <a:effectLst>
                  <a:outerShdw blurRad="38100" dist="38100" dir="2700000" algn="tl">
                    <a:srgbClr val="000000">
                      <a:alpha val="43137"/>
                    </a:srgbClr>
                  </a:outerShdw>
                </a:effectLst>
              </a:rPr>
              <a:t>SE </a:t>
            </a:r>
            <a:r>
              <a:rPr lang="es-MX" sz="2000" dirty="0" smtClean="0">
                <a:effectLst>
                  <a:outerShdw blurRad="38100" dist="38100" dir="2700000" algn="tl">
                    <a:srgbClr val="000000">
                      <a:alpha val="43137"/>
                    </a:srgbClr>
                  </a:outerShdw>
                </a:effectLst>
              </a:rPr>
              <a:t>HAN REALIZADO TRES (3) TALLERES Y MESAS DE TRABAJO PARA RECOPILAR LA INFORMACIÓN A FIN DE COMPLEMENTAR LOS DIFERENTES CUESTIONARIOS.</a:t>
            </a:r>
          </a:p>
          <a:p>
            <a:pPr>
              <a:buFont typeface="Wingdings" panose="05000000000000000000" pitchFamily="2" charset="2"/>
              <a:buChar char="Ø"/>
            </a:pPr>
            <a:r>
              <a:rPr lang="es-MX" sz="2000" dirty="0" smtClean="0">
                <a:effectLst>
                  <a:outerShdw blurRad="38100" dist="38100" dir="2700000" algn="tl">
                    <a:srgbClr val="000000">
                      <a:alpha val="43137"/>
                    </a:srgbClr>
                  </a:outerShdw>
                </a:effectLst>
              </a:rPr>
              <a:t>SE HAN VINCULADO MÁS DE VEINTE (20) INSTITUCIONES GUBERNAMENTALES Y SE HA OBTENIDO EL APOYO AL MÁS ALTO NIVEL</a:t>
            </a:r>
            <a:r>
              <a:rPr lang="es-MX" sz="2000" dirty="0" smtClean="0">
                <a:effectLst>
                  <a:outerShdw blurRad="38100" dist="38100" dir="2700000" algn="tl">
                    <a:srgbClr val="000000">
                      <a:alpha val="43137"/>
                    </a:srgbClr>
                  </a:outerShdw>
                </a:effectLst>
              </a:rPr>
              <a:t>.</a:t>
            </a:r>
            <a:endParaRPr lang="es-MX" sz="2000" dirty="0" smtClean="0">
              <a:effectLst>
                <a:outerShdw blurRad="38100" dist="38100" dir="2700000" algn="tl">
                  <a:srgbClr val="000000">
                    <a:alpha val="43137"/>
                  </a:srgbClr>
                </a:outerShdw>
              </a:effectLst>
            </a:endParaRPr>
          </a:p>
          <a:p>
            <a:pPr>
              <a:buFont typeface="Wingdings" panose="05000000000000000000" pitchFamily="2" charset="2"/>
              <a:buChar char="Ø"/>
            </a:pPr>
            <a:r>
              <a:rPr lang="es-MX" sz="2000" dirty="0" smtClean="0">
                <a:effectLst>
                  <a:outerShdw blurRad="38100" dist="38100" dir="2700000" algn="tl">
                    <a:srgbClr val="000000">
                      <a:alpha val="43137"/>
                    </a:srgbClr>
                  </a:outerShdw>
                </a:effectLst>
              </a:rPr>
              <a:t> </a:t>
            </a:r>
            <a:r>
              <a:rPr lang="es-MX" sz="2000" dirty="0" smtClean="0">
                <a:effectLst>
                  <a:outerShdw blurRad="38100" dist="38100" dir="2700000" algn="tl">
                    <a:srgbClr val="000000">
                      <a:alpha val="43137"/>
                    </a:srgbClr>
                  </a:outerShdw>
                </a:effectLst>
              </a:rPr>
              <a:t>SE ESPERA </a:t>
            </a:r>
            <a:r>
              <a:rPr lang="es-MX" sz="2000" dirty="0" smtClean="0">
                <a:effectLst>
                  <a:outerShdw blurRad="38100" dist="38100" dir="2700000" algn="tl">
                    <a:srgbClr val="000000">
                      <a:alpha val="43137"/>
                    </a:srgbClr>
                  </a:outerShdw>
                </a:effectLst>
              </a:rPr>
              <a:t>RECIBIR LA VISITA PRE EVALUACIÓN EN NOVIEMBRE PRÓXIMO Y ASÍ FORMALIZAR EL PROCESO. </a:t>
            </a:r>
            <a:endParaRPr lang="es-PA"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18046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59" y="0"/>
            <a:ext cx="9142572" cy="6858000"/>
          </a:xfrm>
          <a:prstGeom prst="rect">
            <a:avLst/>
          </a:prstGeom>
        </p:spPr>
      </p:pic>
      <p:sp>
        <p:nvSpPr>
          <p:cNvPr id="2" name="1 Título"/>
          <p:cNvSpPr>
            <a:spLocks noGrp="1"/>
          </p:cNvSpPr>
          <p:nvPr>
            <p:ph type="ctrTitle"/>
          </p:nvPr>
        </p:nvSpPr>
        <p:spPr>
          <a:xfrm>
            <a:off x="677327" y="3717032"/>
            <a:ext cx="7772400" cy="1470025"/>
          </a:xfrm>
        </p:spPr>
        <p:txBody>
          <a:bodyPr>
            <a:normAutofit/>
          </a:bodyPr>
          <a:lstStyle/>
          <a:p>
            <a:r>
              <a:rPr lang="es-CO" sz="3200" b="1" dirty="0" smtClean="0"/>
              <a:t>GRACIAS</a:t>
            </a:r>
            <a:endParaRPr lang="es-CO" sz="3200" b="1" dirty="0"/>
          </a:p>
        </p:txBody>
      </p:sp>
    </p:spTree>
    <p:extLst>
      <p:ext uri="{BB962C8B-B14F-4D97-AF65-F5344CB8AC3E}">
        <p14:creationId xmlns:p14="http://schemas.microsoft.com/office/powerpoint/2010/main" val="221965713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993</Words>
  <Application>Microsoft Office PowerPoint</Application>
  <PresentationFormat>Presentación en pantalla (4:3)</PresentationFormat>
  <Paragraphs>78</Paragraphs>
  <Slides>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9</vt:i4>
      </vt:variant>
    </vt:vector>
  </HeadingPairs>
  <TitlesOfParts>
    <vt:vector size="13" baseType="lpstr">
      <vt:lpstr>Arial</vt:lpstr>
      <vt:lpstr>Calibri</vt:lpstr>
      <vt:lpstr>Wingdings</vt:lpstr>
      <vt:lpstr>Tema de Office</vt:lpstr>
      <vt:lpstr>EVALUACIÓN MUTUA GAFILAT BALANCE Y LECCIONES APRENDIDAS</vt:lpstr>
      <vt:lpstr>ANTECEDENTES</vt:lpstr>
      <vt:lpstr>ACCIONES TOMADAS POR PANAMÁ</vt:lpstr>
      <vt:lpstr>EQUIPO TÉCNICO PARA CUMPLIMIENTO DE PLAN DE ACCIÓN DE GAFI Y PANAMÁ</vt:lpstr>
      <vt:lpstr>RESUMEN DE LEY 23 DE PREVENCIÓN DE BLANQUEO DE CAPITALES, FINANCIAMIENTO DEL TERRORISMO Y FINANCIAMIENTO DE ARMAS DE DESTRUCCIÓN MASIVA.</vt:lpstr>
      <vt:lpstr>RESULTADOS DE ACCIONES (EN ORDEN CRONOLÓGICO)</vt:lpstr>
      <vt:lpstr>PANAMÁ CAMINO A LA EVALUACIÓN 2017</vt:lpstr>
      <vt:lpstr>Presentación de PowerPoint</vt:lpstr>
      <vt:lpstr>GRACIAS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Salma Hoyos Villamil</dc:creator>
  <cp:lastModifiedBy>Michelle Gonzalez</cp:lastModifiedBy>
  <cp:revision>28</cp:revision>
  <dcterms:created xsi:type="dcterms:W3CDTF">2016-07-15T22:05:10Z</dcterms:created>
  <dcterms:modified xsi:type="dcterms:W3CDTF">2016-07-21T20:32:11Z</dcterms:modified>
</cp:coreProperties>
</file>