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7" r:id="rId1"/>
  </p:sldMasterIdLst>
  <p:notesMasterIdLst>
    <p:notesMasterId r:id="rId15"/>
  </p:notesMasterIdLst>
  <p:handoutMasterIdLst>
    <p:handoutMasterId r:id="rId16"/>
  </p:handoutMasterIdLst>
  <p:sldIdLst>
    <p:sldId id="939" r:id="rId2"/>
    <p:sldId id="1363" r:id="rId3"/>
    <p:sldId id="1355" r:id="rId4"/>
    <p:sldId id="1353" r:id="rId5"/>
    <p:sldId id="1351" r:id="rId6"/>
    <p:sldId id="1356" r:id="rId7"/>
    <p:sldId id="1365" r:id="rId8"/>
    <p:sldId id="1368" r:id="rId9"/>
    <p:sldId id="1370" r:id="rId10"/>
    <p:sldId id="1372" r:id="rId11"/>
    <p:sldId id="1366" r:id="rId12"/>
    <p:sldId id="1364" r:id="rId13"/>
    <p:sldId id="1239" r:id="rId14"/>
  </p:sldIdLst>
  <p:sldSz cx="9144000" cy="6858000" type="screen4x3"/>
  <p:notesSz cx="6797675" cy="9926638"/>
  <p:defaultTextStyle>
    <a:defPPr>
      <a:defRPr lang="es-C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C6E995B-44D9-BC42-8090-329F923E731A}">
          <p14:sldIdLst>
            <p14:sldId id="939"/>
            <p14:sldId id="1363"/>
            <p14:sldId id="1355"/>
            <p14:sldId id="1353"/>
            <p14:sldId id="1351"/>
            <p14:sldId id="1356"/>
            <p14:sldId id="1365"/>
            <p14:sldId id="1368"/>
            <p14:sldId id="1370"/>
            <p14:sldId id="1372"/>
            <p14:sldId id="1366"/>
            <p14:sldId id="1364"/>
            <p14:sldId id="12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8" userDrawn="1">
          <p15:clr>
            <a:srgbClr val="A4A3A4"/>
          </p15:clr>
        </p15:guide>
        <p15:guide id="2" pos="2133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 Andrea Martinez Beltran" initials="CAMB" lastIdx="1" clrIdx="0"/>
  <p:cmAuthor id="1" name="Superintendencia Financiera" initials="SFC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66"/>
    <a:srgbClr val="8CBA8C"/>
    <a:srgbClr val="800000"/>
    <a:srgbClr val="C67728"/>
    <a:srgbClr val="DEBD59"/>
    <a:srgbClr val="74744E"/>
    <a:srgbClr val="00A3A3"/>
    <a:srgbClr val="A6CACA"/>
    <a:srgbClr val="FFFFFF"/>
    <a:srgbClr val="D9D8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9308" autoAdjust="0"/>
  </p:normalViewPr>
  <p:slideViewPr>
    <p:cSldViewPr snapToObjects="1">
      <p:cViewPr varScale="1">
        <p:scale>
          <a:sx n="81" d="100"/>
          <a:sy n="81" d="100"/>
        </p:scale>
        <p:origin x="1392" y="48"/>
      </p:cViewPr>
      <p:guideLst>
        <p:guide orient="horz" pos="2160"/>
        <p:guide pos="27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14"/>
    </p:cViewPr>
  </p:sorterViewPr>
  <p:notesViewPr>
    <p:cSldViewPr snapToObjects="1">
      <p:cViewPr varScale="1">
        <p:scale>
          <a:sx n="55" d="100"/>
          <a:sy n="55" d="100"/>
        </p:scale>
        <p:origin x="-2820" y="-72"/>
      </p:cViewPr>
      <p:guideLst>
        <p:guide orient="horz" pos="3118"/>
        <p:guide pos="2133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1" y="1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60325E-945A-494E-B8C9-4281FC94E569}" type="datetimeFigureOut">
              <a:rPr lang="es-CO"/>
              <a:pPr>
                <a:defRPr/>
              </a:pPr>
              <a:t>17/08/2017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9428272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1" y="9428272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47FB0F-4E59-4310-AF46-1E350055D499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21940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1" y="1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B15117-F17B-472A-AAA3-88FA82E1B91E}" type="datetimeFigureOut">
              <a:rPr lang="es-CO"/>
              <a:pPr>
                <a:defRPr/>
              </a:pPr>
              <a:t>17/08/2017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35" tIns="46264" rIns="92535" bIns="46264" rtlCol="0" anchor="ctr"/>
          <a:lstStyle/>
          <a:p>
            <a:pPr lvl="0"/>
            <a:endParaRPr lang="es-CO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4" y="4715834"/>
            <a:ext cx="5436909" cy="4464953"/>
          </a:xfrm>
          <a:prstGeom prst="rect">
            <a:avLst/>
          </a:prstGeom>
        </p:spPr>
        <p:txBody>
          <a:bodyPr vert="horz" lIns="92535" tIns="46264" rIns="92535" bIns="46264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9428272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1" y="9428272"/>
            <a:ext cx="2946275" cy="496671"/>
          </a:xfrm>
          <a:prstGeom prst="rect">
            <a:avLst/>
          </a:prstGeom>
        </p:spPr>
        <p:txBody>
          <a:bodyPr vert="horz" lIns="92535" tIns="46264" rIns="92535" bIns="4626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E474BFA-25C5-4178-915C-60316D8F8293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4544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74BFA-25C5-4178-915C-60316D8F8293}" type="slidenum">
              <a:rPr lang="es-CO" smtClean="0"/>
              <a:pPr>
                <a:defRPr/>
              </a:pPr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0516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74BFA-25C5-4178-915C-60316D8F8293}" type="slidenum">
              <a:rPr lang="es-CO" smtClean="0"/>
              <a:pPr>
                <a:defRPr/>
              </a:pPr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82874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2813" y="742950"/>
            <a:ext cx="4946650" cy="37115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CO" smtClean="0"/>
          </a:p>
        </p:txBody>
      </p:sp>
      <p:sp>
        <p:nvSpPr>
          <p:cNvPr id="145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0492" indent="-284805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39217" indent="-22784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94904" indent="-22784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0591" indent="-227843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06277" indent="-2278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61964" indent="-2278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17651" indent="-2278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73339" indent="-2278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2CC8A1C3-FAC0-4F5A-AA5C-3F08CC24517A}" type="slidenum">
              <a:rPr lang="es-ES" altLang="es-CO" smtClean="0">
                <a:solidFill>
                  <a:srgbClr val="000000"/>
                </a:solidFill>
              </a:rPr>
              <a:pPr eaLnBrk="1" hangingPunct="1"/>
              <a:t>13</a:t>
            </a:fld>
            <a:endParaRPr lang="es-ES" altLang="es-CO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04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67660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04153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2336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77230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3455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457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0936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41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CO" dirty="0" smtClean="0"/>
              <a:t>Haga clic para agregar texto</a:t>
            </a:r>
            <a:endParaRPr lang="es-CO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636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57554" y="44624"/>
            <a:ext cx="5764630" cy="648072"/>
          </a:xfrm>
          <a:prstGeom prst="rect">
            <a:avLst/>
          </a:prstGeom>
        </p:spPr>
        <p:txBody>
          <a:bodyPr/>
          <a:lstStyle>
            <a:lvl1pPr>
              <a:defRPr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CO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  <a:prstGeom prst="rect">
            <a:avLst/>
          </a:prstGeom>
        </p:spPr>
        <p:txBody>
          <a:bodyPr/>
          <a:lstStyle>
            <a:lvl1pPr>
              <a:buClr>
                <a:srgbClr val="990000"/>
              </a:buClr>
              <a:buSzPct val="115000"/>
              <a:defRPr sz="24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854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019235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17926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7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5904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18626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10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99706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995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80497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10023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s-CO"/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4385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14 Imagen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0" t="9951" r="3954" b="10534"/>
          <a:stretch/>
        </p:blipFill>
        <p:spPr>
          <a:xfrm>
            <a:off x="61488" y="154461"/>
            <a:ext cx="1614155" cy="449223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563888" y="0"/>
            <a:ext cx="5580112" cy="750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CO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13" name="3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01063" y="6520259"/>
            <a:ext cx="5715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  <p:pic>
        <p:nvPicPr>
          <p:cNvPr id="10" name="3 Imagen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51720" y="116632"/>
            <a:ext cx="1152128" cy="530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8 Conector recto"/>
          <p:cNvCxnSpPr/>
          <p:nvPr/>
        </p:nvCxnSpPr>
        <p:spPr>
          <a:xfrm>
            <a:off x="251520" y="764704"/>
            <a:ext cx="8640960" cy="0"/>
          </a:xfrm>
          <a:prstGeom prst="line">
            <a:avLst/>
          </a:prstGeom>
          <a:ln w="25400">
            <a:gradFill>
              <a:gsLst>
                <a:gs pos="1000">
                  <a:schemeClr val="bg1"/>
                </a:gs>
                <a:gs pos="50000">
                  <a:srgbClr val="990000"/>
                </a:gs>
                <a:gs pos="100000">
                  <a:schemeClr val="bg1"/>
                </a:gs>
              </a:gsLst>
              <a:lin ang="21594000" scaled="0"/>
            </a:gra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8 Conector recto"/>
          <p:cNvCxnSpPr/>
          <p:nvPr/>
        </p:nvCxnSpPr>
        <p:spPr>
          <a:xfrm>
            <a:off x="8640960" y="6453336"/>
            <a:ext cx="395536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  <a:reflection blurRad="317500" stA="0" endPos="55000" dist="5842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8 Conector recto"/>
          <p:cNvCxnSpPr/>
          <p:nvPr/>
        </p:nvCxnSpPr>
        <p:spPr>
          <a:xfrm>
            <a:off x="8632273" y="6453336"/>
            <a:ext cx="0" cy="348051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44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  <p:sldLayoutId id="2147484229" r:id="rId12"/>
    <p:sldLayoutId id="2147484230" r:id="rId13"/>
    <p:sldLayoutId id="2147484231" r:id="rId14"/>
    <p:sldLayoutId id="2147484232" r:id="rId15"/>
    <p:sldLayoutId id="2147484060" r:id="rId16"/>
    <p:sldLayoutId id="2147484063" r:id="rId17"/>
    <p:sldLayoutId id="2147484233" r:id="rId18"/>
    <p:sldLayoutId id="2147484234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0" eaLnBrk="1" latinLnBrk="0" hangingPunct="1">
        <a:spcBef>
          <a:spcPct val="0"/>
        </a:spcBef>
        <a:buNone/>
        <a:defRPr sz="3200" b="1" kern="1200">
          <a:solidFill>
            <a:srgbClr val="99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Narrow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rgbClr val="990000"/>
        </a:buClr>
        <a:buSzPct val="115000"/>
        <a:buFont typeface="Arial" pitchFamily="34" charset="0"/>
        <a:buNone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SzPct val="115000"/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90000"/>
        </a:buClr>
        <a:buSzPct val="115000"/>
        <a:buFont typeface="Wingdings" pitchFamily="2" charset="2"/>
        <a:buChar char="ü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90000"/>
        </a:buClr>
        <a:buSzPct val="115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7.e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9.emf"/><Relationship Id="rId5" Type="http://schemas.openxmlformats.org/officeDocument/2006/relationships/image" Target="../media/image16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888" y="-655595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Arial" charset="0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ü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s-CO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357438"/>
            <a:ext cx="9144000" cy="646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s-CO" sz="36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10" name="Picture 8" descr="logo_superfinanciera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41525" y="2035175"/>
            <a:ext cx="5111750" cy="261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9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506"/>
          <p:cNvSpPr/>
          <p:nvPr/>
        </p:nvSpPr>
        <p:spPr>
          <a:xfrm rot="10800000">
            <a:off x="1624601" y="744403"/>
            <a:ext cx="583837" cy="307451"/>
          </a:xfrm>
          <a:prstGeom prst="rect">
            <a:avLst/>
          </a:prstGeom>
          <a:solidFill>
            <a:srgbClr val="F6F6F6">
              <a:alpha val="0"/>
            </a:srgbClr>
          </a:solidFill>
          <a:ln w="12700" cap="flat">
            <a:noFill/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42" name="19 Rectángulo"/>
          <p:cNvSpPr/>
          <p:nvPr/>
        </p:nvSpPr>
        <p:spPr>
          <a:xfrm>
            <a:off x="407475" y="1052736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Nuevas </a:t>
            </a:r>
            <a:r>
              <a:rPr lang="es-ES" sz="2000" b="1" dirty="0">
                <a:solidFill>
                  <a:srgbClr val="800000"/>
                </a:solidFill>
                <a:ea typeface="+mj-ea"/>
              </a:rPr>
              <a:t>tecnologías: Su uso irrumpe en la industria financiera no solo en el diseño de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productos</a:t>
            </a:r>
            <a:endParaRPr lang="es-ES" sz="2000" b="1" dirty="0">
              <a:solidFill>
                <a:srgbClr val="800000"/>
              </a:solidFill>
              <a:ea typeface="+mj-ea"/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514402" y="2204864"/>
            <a:ext cx="1537824" cy="6564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Acceso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48" name="Rectángulo redondeado 47"/>
          <p:cNvSpPr/>
          <p:nvPr/>
        </p:nvSpPr>
        <p:spPr>
          <a:xfrm>
            <a:off x="534940" y="2993250"/>
            <a:ext cx="1537824" cy="6564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Uso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49" name="Rectángulo redondeado 48"/>
          <p:cNvSpPr/>
          <p:nvPr/>
        </p:nvSpPr>
        <p:spPr>
          <a:xfrm>
            <a:off x="513896" y="3804946"/>
            <a:ext cx="1537824" cy="6564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Educación financiera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50" name="Rectángulo redondeado 49"/>
          <p:cNvSpPr/>
          <p:nvPr/>
        </p:nvSpPr>
        <p:spPr>
          <a:xfrm>
            <a:off x="511261" y="4572862"/>
            <a:ext cx="1537824" cy="6564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Gestión de Riesgo</a:t>
            </a:r>
          </a:p>
        </p:txBody>
      </p:sp>
      <p:sp>
        <p:nvSpPr>
          <p:cNvPr id="52" name="Rectángulo redondeado 51"/>
          <p:cNvSpPr/>
          <p:nvPr/>
        </p:nvSpPr>
        <p:spPr>
          <a:xfrm>
            <a:off x="513896" y="5381718"/>
            <a:ext cx="1537824" cy="65645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err="1" smtClean="0">
                <a:solidFill>
                  <a:schemeClr val="tx1"/>
                </a:solidFill>
              </a:rPr>
              <a:t>Regtech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53" name="Rectángulo redondeado 52"/>
          <p:cNvSpPr/>
          <p:nvPr/>
        </p:nvSpPr>
        <p:spPr>
          <a:xfrm>
            <a:off x="2151509" y="2204864"/>
            <a:ext cx="6685004" cy="65645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Mejoran la experiencia del consumidor, optimizando los tiempos de acceso y reduciendo los desplazamientos: Uso de aplicativos móviles.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ángulo redondeado 53"/>
          <p:cNvSpPr/>
          <p:nvPr/>
        </p:nvSpPr>
        <p:spPr>
          <a:xfrm>
            <a:off x="2172047" y="2993250"/>
            <a:ext cx="6685004" cy="6564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Permiten conocer con mayor profundidad las preferencias de los consumidores (información alternativa no tradicional): Oferta de nuevos servicios o productos. 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ángulo redondeado 54"/>
          <p:cNvSpPr/>
          <p:nvPr/>
        </p:nvSpPr>
        <p:spPr>
          <a:xfrm>
            <a:off x="2184251" y="3802106"/>
            <a:ext cx="6685004" cy="65645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Ofrecen información y asesoría a los consumidores a la hora de elegir sus productos.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ángulo redondeado 55"/>
          <p:cNvSpPr/>
          <p:nvPr/>
        </p:nvSpPr>
        <p:spPr>
          <a:xfrm>
            <a:off x="2148368" y="4572862"/>
            <a:ext cx="6685004" cy="656456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capacidad de analizar grandes volúmenes de información en tiempo real, vinculando fuentes alternativas ha mejorado la predictibilidad (Big Data).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2151003" y="5381718"/>
            <a:ext cx="6685004" cy="656456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Tecnología que facilita la labor de cumplimiento normativo: </a:t>
            </a:r>
            <a:r>
              <a:rPr lang="es-CO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Cloud Computing.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271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11</a:t>
            </a:fld>
            <a:endParaRPr lang="es-CO" dirty="0"/>
          </a:p>
        </p:txBody>
      </p:sp>
      <p:sp>
        <p:nvSpPr>
          <p:cNvPr id="11" name="Marcador de contenido 2"/>
          <p:cNvSpPr>
            <a:spLocks noGrp="1"/>
          </p:cNvSpPr>
          <p:nvPr>
            <p:ph idx="1"/>
          </p:nvPr>
        </p:nvSpPr>
        <p:spPr>
          <a:xfrm>
            <a:off x="553677" y="1196752"/>
            <a:ext cx="8229600" cy="1080120"/>
          </a:xfrm>
        </p:spPr>
        <p:txBody>
          <a:bodyPr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CO" sz="2000" b="1" dirty="0">
                <a:solidFill>
                  <a:srgbClr val="800000"/>
                </a:solidFill>
                <a:ea typeface="+mj-ea"/>
              </a:rPr>
              <a:t>El “</a:t>
            </a:r>
            <a:r>
              <a:rPr lang="es-CO" sz="2000" b="1" dirty="0" err="1">
                <a:solidFill>
                  <a:srgbClr val="800000"/>
                </a:solidFill>
                <a:ea typeface="+mj-ea"/>
              </a:rPr>
              <a:t>regtech</a:t>
            </a:r>
            <a:r>
              <a:rPr lang="es-CO" sz="2000" b="1" dirty="0">
                <a:solidFill>
                  <a:srgbClr val="800000"/>
                </a:solidFill>
                <a:ea typeface="+mj-ea"/>
              </a:rPr>
              <a:t>” </a:t>
            </a:r>
            <a:r>
              <a:rPr lang="es-CO" sz="2000" b="1" dirty="0" smtClean="0">
                <a:solidFill>
                  <a:srgbClr val="800000"/>
                </a:solidFill>
                <a:ea typeface="+mj-ea"/>
              </a:rPr>
              <a:t>surge como </a:t>
            </a:r>
            <a:r>
              <a:rPr lang="es-CO" sz="2000" b="1" dirty="0">
                <a:solidFill>
                  <a:srgbClr val="800000"/>
                </a:solidFill>
                <a:ea typeface="+mj-ea"/>
              </a:rPr>
              <a:t>una tendencia tecnológica para el cumplimiento </a:t>
            </a:r>
            <a:r>
              <a:rPr lang="es-CO" sz="2000" b="1" dirty="0" smtClean="0">
                <a:solidFill>
                  <a:srgbClr val="800000"/>
                </a:solidFill>
                <a:ea typeface="+mj-ea"/>
              </a:rPr>
              <a:t>regulatorio</a:t>
            </a:r>
            <a:endParaRPr lang="es-CO" sz="2000" b="1" dirty="0">
              <a:solidFill>
                <a:srgbClr val="800000"/>
              </a:solidFill>
              <a:ea typeface="+mj-ea"/>
            </a:endParaRPr>
          </a:p>
          <a:p>
            <a:pPr algn="ctr"/>
            <a:endParaRPr lang="es-CO" sz="2000" b="1" dirty="0">
              <a:solidFill>
                <a:srgbClr val="990000"/>
              </a:solidFill>
            </a:endParaRPr>
          </a:p>
          <a:p>
            <a:pPr algn="ctr"/>
            <a:endParaRPr lang="es-CO" sz="2000" b="1" dirty="0" smtClean="0">
              <a:solidFill>
                <a:srgbClr val="990000"/>
              </a:solidFill>
            </a:endParaRPr>
          </a:p>
          <a:p>
            <a:pPr algn="ctr"/>
            <a:endParaRPr lang="es-CO" sz="2000" b="1" dirty="0">
              <a:solidFill>
                <a:srgbClr val="990000"/>
              </a:solidFill>
            </a:endParaRPr>
          </a:p>
        </p:txBody>
      </p:sp>
      <p:sp>
        <p:nvSpPr>
          <p:cNvPr id="10" name="Marcador de contenido 1"/>
          <p:cNvSpPr txBox="1">
            <a:spLocks/>
          </p:cNvSpPr>
          <p:nvPr/>
        </p:nvSpPr>
        <p:spPr>
          <a:xfrm>
            <a:off x="835891" y="2492896"/>
            <a:ext cx="7665172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115000"/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11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ü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s-CO" sz="1800" dirty="0" smtClean="0"/>
              <a:t>Busca optimizar la carga operativa </a:t>
            </a:r>
            <a:r>
              <a:rPr lang="es-CO" sz="1800" b="1" dirty="0"/>
              <a:t>(tiempos y costos)</a:t>
            </a:r>
            <a:r>
              <a:rPr lang="es-CO" sz="1800" dirty="0"/>
              <a:t> </a:t>
            </a:r>
            <a:r>
              <a:rPr lang="es-CO" sz="1800" dirty="0" smtClean="0"/>
              <a:t>que demanda la labor del cumplimiento normativo.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es-CO" sz="1800" dirty="0"/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s-CO" sz="1800" dirty="0" smtClean="0"/>
              <a:t>Son herramientas tecnológicas con capacidad de adaptarse rápidamente a los cambios regulatorios.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es-CO" sz="1800" dirty="0"/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s-CO" sz="1800" dirty="0" smtClean="0"/>
              <a:t>Tienen como beneficio secundario facilitar la labor de supervisión.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es-CO" sz="1800" dirty="0" smtClean="0"/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r>
              <a:rPr lang="es-CO" sz="1800" dirty="0" smtClean="0"/>
              <a:t>Actualmente uno de sus mayores usos se da en el cumplimiento normativo para efectos del control del lavado de activos.</a:t>
            </a:r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es-CO" sz="1800" dirty="0"/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es-CO" sz="1800" dirty="0" smtClean="0"/>
          </a:p>
          <a:p>
            <a:pPr marL="342900" indent="-342900" algn="just" fontAlgn="auto">
              <a:spcAft>
                <a:spcPts val="0"/>
              </a:spcAft>
              <a:buFont typeface="Arial" pitchFamily="34" charset="0"/>
              <a:buChar char="•"/>
            </a:pP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94450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12</a:t>
            </a:fld>
            <a:endParaRPr lang="es-CO" dirty="0"/>
          </a:p>
        </p:txBody>
      </p:sp>
      <p:sp>
        <p:nvSpPr>
          <p:cNvPr id="29" name="28 CuadroTexto"/>
          <p:cNvSpPr txBox="1"/>
          <p:nvPr/>
        </p:nvSpPr>
        <p:spPr>
          <a:xfrm>
            <a:off x="1959628" y="2252123"/>
            <a:ext cx="7112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_tradnl" sz="1600" dirty="0" smtClean="0"/>
              <a:t>Tan importante como la asesoría en las actividades de constitución, fusión y adquisición de entidades, lo es estar</a:t>
            </a:r>
            <a:r>
              <a:rPr lang="es-ES_tradnl" sz="1600" b="1" dirty="0" smtClean="0"/>
              <a:t> preparados </a:t>
            </a:r>
            <a:r>
              <a:rPr lang="es-ES_tradnl" sz="1600" dirty="0" smtClean="0"/>
              <a:t>para la resolución de las mismas bajo tres premisa básicas:</a:t>
            </a:r>
          </a:p>
          <a:p>
            <a:pPr lvl="0" algn="just"/>
            <a:endParaRPr lang="es-ES_tradn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/>
              <a:t>Soluciones del sector privado (primera opción).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/>
              <a:t>Minimizar el uso de recursos públicos.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/>
              <a:t>Generar el menor impacto (mantener la estabilidad del Sistema Financiero).</a:t>
            </a:r>
          </a:p>
          <a:p>
            <a:pPr lvl="0" algn="just"/>
            <a:endParaRPr lang="es-ES_tradnl" sz="1600" dirty="0" smtClean="0"/>
          </a:p>
        </p:txBody>
      </p:sp>
      <p:sp>
        <p:nvSpPr>
          <p:cNvPr id="18" name="19 Rectángulo"/>
          <p:cNvSpPr/>
          <p:nvPr/>
        </p:nvSpPr>
        <p:spPr>
          <a:xfrm>
            <a:off x="407475" y="1088989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buClr>
                <a:srgbClr val="990000"/>
              </a:buClr>
              <a:buSzPct val="115000"/>
              <a:defRPr/>
            </a:pPr>
            <a:r>
              <a:rPr lang="es-ES" sz="2000" b="1" dirty="0">
                <a:solidFill>
                  <a:srgbClr val="800000"/>
                </a:solidFill>
                <a:ea typeface="+mj-ea"/>
              </a:rPr>
              <a:t>Resolución de entidades : Convergencia a la mejores prácticas (Key </a:t>
            </a:r>
            <a:r>
              <a:rPr lang="es-ES" sz="2000" b="1" dirty="0" err="1">
                <a:solidFill>
                  <a:srgbClr val="800000"/>
                </a:solidFill>
                <a:ea typeface="+mj-ea"/>
              </a:rPr>
              <a:t>Attributes</a:t>
            </a:r>
            <a:r>
              <a:rPr lang="es-ES" sz="2000" b="1" dirty="0">
                <a:solidFill>
                  <a:srgbClr val="800000"/>
                </a:solidFill>
                <a:ea typeface="+mj-ea"/>
              </a:rPr>
              <a:t>)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40968"/>
            <a:ext cx="1740349" cy="1924350"/>
          </a:xfrm>
          <a:prstGeom prst="rect">
            <a:avLst/>
          </a:prstGeom>
        </p:spPr>
      </p:pic>
      <p:sp>
        <p:nvSpPr>
          <p:cNvPr id="20" name="28 CuadroTexto"/>
          <p:cNvSpPr txBox="1"/>
          <p:nvPr/>
        </p:nvSpPr>
        <p:spPr>
          <a:xfrm>
            <a:off x="1979712" y="4849294"/>
            <a:ext cx="711293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_tradnl" sz="1600" dirty="0" smtClean="0"/>
              <a:t>Las entidades deben anticiparse a estas situaciones y para ello tener definido su </a:t>
            </a:r>
            <a:r>
              <a:rPr lang="es-ES_tradnl" sz="1600" b="1" dirty="0" smtClean="0"/>
              <a:t>plan de resolución</a:t>
            </a:r>
            <a:r>
              <a:rPr lang="es-ES_tradnl" sz="1600" dirty="0" smtClean="0"/>
              <a:t>, lo que implica:</a:t>
            </a:r>
          </a:p>
          <a:p>
            <a:pPr lvl="0" algn="just"/>
            <a:endParaRPr lang="es-ES_tradnl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/>
              <a:t>Evaluar las alternativas existentes: Fusión, Adquisición, Cesión, Banco Puente entre otras.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_tradnl" sz="1600" b="1" dirty="0" smtClean="0"/>
              <a:t>Considerar los resultados de las pruebas de estrés.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ES_tradnl" sz="1600" b="1" dirty="0" smtClean="0"/>
          </a:p>
          <a:p>
            <a:pPr lvl="0" algn="just"/>
            <a:endParaRPr lang="es-ES_tradnl" sz="1600" dirty="0" smtClean="0"/>
          </a:p>
        </p:txBody>
      </p:sp>
    </p:spTree>
    <p:extLst>
      <p:ext uri="{BB962C8B-B14F-4D97-AF65-F5344CB8AC3E}">
        <p14:creationId xmlns:p14="http://schemas.microsoft.com/office/powerpoint/2010/main" val="159241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7029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endParaRPr lang="es-CO" altLang="es-CO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82947" name="CuadroTexto 11"/>
          <p:cNvSpPr txBox="1">
            <a:spLocks noChangeArrowheads="1"/>
          </p:cNvSpPr>
          <p:nvPr/>
        </p:nvSpPr>
        <p:spPr bwMode="auto">
          <a:xfrm>
            <a:off x="600808" y="4675194"/>
            <a:ext cx="330590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s-CO" altLang="es-CO" sz="1600">
                <a:solidFill>
                  <a:srgbClr val="404040"/>
                </a:solidFill>
                <a:latin typeface="Arial" pitchFamily="34" charset="0"/>
              </a:rPr>
              <a:t>super@superfinanciera.gov.co</a:t>
            </a:r>
          </a:p>
        </p:txBody>
      </p:sp>
      <p:sp>
        <p:nvSpPr>
          <p:cNvPr id="31" name="Rectángulo redondeado 30"/>
          <p:cNvSpPr/>
          <p:nvPr/>
        </p:nvSpPr>
        <p:spPr>
          <a:xfrm>
            <a:off x="451340" y="2852738"/>
            <a:ext cx="8241323" cy="1655762"/>
          </a:xfrm>
          <a:prstGeom prst="roundRect">
            <a:avLst/>
          </a:prstGeom>
          <a:solidFill>
            <a:srgbClr val="3561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>
              <a:solidFill>
                <a:prstClr val="white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2046" y="1492256"/>
            <a:ext cx="8639908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Gracias</a:t>
            </a:r>
          </a:p>
        </p:txBody>
      </p:sp>
      <p:graphicFrame>
        <p:nvGraphicFramePr>
          <p:cNvPr id="82950" name="Objeto 26"/>
          <p:cNvGraphicFramePr>
            <a:graphicFrameLocks noChangeAspect="1"/>
          </p:cNvGraphicFramePr>
          <p:nvPr/>
        </p:nvGraphicFramePr>
        <p:xfrm>
          <a:off x="600808" y="3709993"/>
          <a:ext cx="429358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6" name="CorelDRAW" r:id="rId4" imgW="620640" imgH="620640" progId="CorelDraw.Graphic.17">
                  <p:embed/>
                </p:oleObj>
              </mc:Choice>
              <mc:Fallback>
                <p:oleObj name="CorelDRAW" r:id="rId4" imgW="620640" imgH="620640" progId="CorelDraw.Graphic.1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808" y="3709993"/>
                        <a:ext cx="429358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ángulo 7"/>
          <p:cNvSpPr/>
          <p:nvPr/>
        </p:nvSpPr>
        <p:spPr>
          <a:xfrm>
            <a:off x="1016977" y="3063880"/>
            <a:ext cx="4220308" cy="10779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CO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superintendencia.financiera</a:t>
            </a:r>
          </a:p>
          <a:p>
            <a:pPr>
              <a:defRPr/>
            </a:pPr>
            <a:endParaRPr lang="es-CO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>
              <a:defRPr/>
            </a:pPr>
            <a:endParaRPr lang="es-CO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>
              <a:defRPr/>
            </a:pPr>
            <a:r>
              <a:rPr lang="es-CO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@SFCsupervisor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906715" y="3079756"/>
            <a:ext cx="4220308" cy="1076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CO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+Superfinanciera</a:t>
            </a:r>
          </a:p>
          <a:p>
            <a:pPr algn="r">
              <a:defRPr/>
            </a:pPr>
            <a:endParaRPr lang="es-CO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algn="r">
              <a:defRPr/>
            </a:pPr>
            <a:endParaRPr lang="es-CO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algn="r">
              <a:defRPr/>
            </a:pPr>
            <a:r>
              <a:rPr lang="es-CO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/superfinancieracol</a:t>
            </a:r>
          </a:p>
        </p:txBody>
      </p:sp>
      <p:graphicFrame>
        <p:nvGraphicFramePr>
          <p:cNvPr id="82953" name="Objeto 25"/>
          <p:cNvGraphicFramePr>
            <a:graphicFrameLocks noChangeAspect="1"/>
          </p:cNvGraphicFramePr>
          <p:nvPr/>
        </p:nvGraphicFramePr>
        <p:xfrm>
          <a:off x="605208" y="3063875"/>
          <a:ext cx="42935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7" name="CorelDRAW" r:id="rId6" imgW="620640" imgH="620640" progId="CorelDraw.Graphic.17">
                  <p:embed/>
                </p:oleObj>
              </mc:Choice>
              <mc:Fallback>
                <p:oleObj name="CorelDRAW" r:id="rId6" imgW="620640" imgH="620640" progId="CorelDraw.Graphic.1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208" y="3063875"/>
                        <a:ext cx="429357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4" name="Objeto 28"/>
          <p:cNvGraphicFramePr>
            <a:graphicFrameLocks noChangeAspect="1"/>
          </p:cNvGraphicFramePr>
          <p:nvPr/>
        </p:nvGraphicFramePr>
        <p:xfrm>
          <a:off x="8103577" y="3067050"/>
          <a:ext cx="42935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8" name="CorelDRAW" r:id="rId8" imgW="620640" imgH="620640" progId="CorelDraw.Graphic.17">
                  <p:embed/>
                </p:oleObj>
              </mc:Choice>
              <mc:Fallback>
                <p:oleObj name="CorelDRAW" r:id="rId8" imgW="620640" imgH="620640" progId="CorelDraw.Graphic.1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3577" y="3067050"/>
                        <a:ext cx="42935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55" name="Objeto 29"/>
          <p:cNvGraphicFramePr>
            <a:graphicFrameLocks noChangeAspect="1"/>
          </p:cNvGraphicFramePr>
          <p:nvPr/>
        </p:nvGraphicFramePr>
        <p:xfrm>
          <a:off x="8097715" y="3698875"/>
          <a:ext cx="429358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9" name="CorelDRAW" r:id="rId10" imgW="620640" imgH="620640" progId="CorelDraw.Graphic.17">
                  <p:embed/>
                </p:oleObj>
              </mc:Choice>
              <mc:Fallback>
                <p:oleObj name="CorelDRAW" r:id="rId10" imgW="620640" imgH="620640" progId="CorelDraw.Graphic.1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7715" y="3698875"/>
                        <a:ext cx="429358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56" name="CuadroTexto 12"/>
          <p:cNvSpPr txBox="1">
            <a:spLocks noChangeArrowheads="1"/>
          </p:cNvSpPr>
          <p:nvPr/>
        </p:nvSpPr>
        <p:spPr bwMode="auto">
          <a:xfrm>
            <a:off x="5701812" y="4675194"/>
            <a:ext cx="283112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s-CO" altLang="es-CO" sz="1600">
                <a:solidFill>
                  <a:srgbClr val="404040"/>
                </a:solidFill>
                <a:latin typeface="Arial" pitchFamily="34" charset="0"/>
              </a:rPr>
              <a:t>www.superfinanciera.gov.co</a:t>
            </a:r>
          </a:p>
        </p:txBody>
      </p:sp>
      <p:sp>
        <p:nvSpPr>
          <p:cNvPr id="82957" name="Marcador de número de diapositiva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01063" y="6519865"/>
            <a:ext cx="5715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4B08DA99-61E1-4EA9-A898-1DF2C01B2409}" type="slidenum">
              <a:rPr lang="es-CO" altLang="es-CO"/>
              <a:pPr eaLnBrk="1" hangingPunct="1"/>
              <a:t>13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5775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-57944" y="-827068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Arial" charset="0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ü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CO" altLang="es-CO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18435" name="Picture 3" descr="FONDOP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333029"/>
            <a:ext cx="4348163" cy="404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357438"/>
            <a:ext cx="9144000" cy="646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s-CO" sz="36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67544" y="372060"/>
            <a:ext cx="7848872" cy="56169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CO" b="1" dirty="0" smtClean="0"/>
              <a:t/>
            </a:r>
            <a:br>
              <a:rPr lang="es-CO" b="1" dirty="0" smtClean="0"/>
            </a:br>
            <a:r>
              <a:rPr lang="es-CO" sz="32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Innovación y Ada</a:t>
            </a:r>
            <a:r>
              <a:rPr lang="es-CO" sz="3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ptación: El reto que impone el desarrollo del Sistema Financiero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3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8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s-CO" sz="3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Jorge Castaño Gutiérrez                   </a:t>
            </a:r>
            <a:r>
              <a:rPr lang="es-ES_tradnl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Superintendente Financiero </a:t>
            </a:r>
            <a:r>
              <a:rPr lang="es-ES_tradnl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Colombia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28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888" y="5272411"/>
            <a:ext cx="91440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Arial" charset="0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Arial" charset="0"/>
              <a:buChar char="•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ü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SzPct val="11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s-CO" altLang="es-CO" sz="1600" b="1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CO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16° </a:t>
            </a:r>
            <a:r>
              <a:rPr lang="es-CO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ongreso de Derecho Financiero: Entorno Jurídico a la Vanguardia</a:t>
            </a:r>
          </a:p>
          <a:p>
            <a:pPr algn="ctr">
              <a:defRPr/>
            </a:pPr>
            <a:r>
              <a:rPr lang="es-CO" sz="16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Asobancaria</a:t>
            </a:r>
            <a:endParaRPr lang="es-CO" sz="1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07950" y="6235700"/>
            <a:ext cx="89154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Clr>
                <a:srgbClr val="990000"/>
              </a:buClr>
              <a:buSzPct val="115000"/>
              <a:buFont typeface="Arial" panose="020B0604020202020204" pitchFamily="34" charset="0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990000"/>
              </a:buClr>
              <a:buSzPct val="11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90000"/>
              </a:buClr>
              <a:buSzPct val="115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90000"/>
              </a:buClr>
              <a:buSzPct val="115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s-CO" altLang="es-CO" sz="1400" b="1" dirty="0" smtClean="0">
                <a:solidFill>
                  <a:srgbClr val="000000"/>
                </a:solidFill>
              </a:rPr>
              <a:t>Cartagena, 17 de agosto de 2017</a:t>
            </a:r>
            <a:endParaRPr lang="es-CO" altLang="es-CO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2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3</a:t>
            </a:fld>
            <a:endParaRPr lang="es-CO" dirty="0"/>
          </a:p>
        </p:txBody>
      </p:sp>
      <p:sp>
        <p:nvSpPr>
          <p:cNvPr id="48" name="TextBox 1003"/>
          <p:cNvSpPr txBox="1"/>
          <p:nvPr/>
        </p:nvSpPr>
        <p:spPr>
          <a:xfrm>
            <a:off x="203452" y="836712"/>
            <a:ext cx="8702100" cy="1089545"/>
          </a:xfrm>
          <a:prstGeom prst="rect">
            <a:avLst/>
          </a:prstGeom>
          <a:noFill/>
        </p:spPr>
        <p:txBody>
          <a:bodyPr wrap="square" lIns="164607" tIns="82304" rIns="164607" bIns="82304" rtlCol="0">
            <a:spAutoFit/>
          </a:bodyPr>
          <a:lstStyle/>
          <a:p>
            <a:pPr algn="ctr" eaLnBrk="0" hangingPunct="0">
              <a:defRPr/>
            </a:pPr>
            <a:r>
              <a:rPr lang="es-ES" sz="2000" b="1" dirty="0">
                <a:solidFill>
                  <a:srgbClr val="800000"/>
                </a:solidFill>
                <a:ea typeface="+mj-ea"/>
              </a:rPr>
              <a:t>Hemos visto, aprendido y vivido diferentes reformas financieras que han demandado cambios en la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manera en </a:t>
            </a:r>
            <a:r>
              <a:rPr lang="es-ES" sz="2000" b="1" dirty="0">
                <a:solidFill>
                  <a:srgbClr val="800000"/>
                </a:solidFill>
                <a:ea typeface="+mj-ea"/>
              </a:rPr>
              <a:t>la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que se conciben </a:t>
            </a:r>
            <a:r>
              <a:rPr lang="es-ES" sz="2000" b="1" dirty="0">
                <a:solidFill>
                  <a:srgbClr val="800000"/>
                </a:solidFill>
                <a:ea typeface="+mj-ea"/>
              </a:rPr>
              <a:t>y materializan los negocios en la industria financiera</a:t>
            </a:r>
          </a:p>
        </p:txBody>
      </p:sp>
      <p:grpSp>
        <p:nvGrpSpPr>
          <p:cNvPr id="53" name="Grupo 52"/>
          <p:cNvGrpSpPr/>
          <p:nvPr/>
        </p:nvGrpSpPr>
        <p:grpSpPr>
          <a:xfrm>
            <a:off x="251519" y="2288195"/>
            <a:ext cx="8318830" cy="2799271"/>
            <a:chOff x="334556" y="2404602"/>
            <a:chExt cx="7317239" cy="2799271"/>
          </a:xfrm>
        </p:grpSpPr>
        <p:sp>
          <p:nvSpPr>
            <p:cNvPr id="9" name="Shape 1219"/>
            <p:cNvSpPr/>
            <p:nvPr/>
          </p:nvSpPr>
          <p:spPr>
            <a:xfrm>
              <a:off x="334556" y="3248287"/>
              <a:ext cx="1441536" cy="441228"/>
            </a:xfrm>
            <a:prstGeom prst="roundRect">
              <a:avLst>
                <a:gd name="adj" fmla="val 8466"/>
              </a:avLst>
            </a:prstGeom>
            <a:solidFill>
              <a:schemeClr val="accent2"/>
            </a:solidFill>
            <a:ln w="12700">
              <a:solidFill>
                <a:srgbClr val="CC6666"/>
              </a:solidFill>
              <a:miter lim="400000"/>
            </a:ln>
          </p:spPr>
          <p:txBody>
            <a:bodyPr lIns="19050" tIns="19050" rIns="19050" bIns="19050" anchor="ctr"/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>
                <a:solidFill>
                  <a:schemeClr val="bg1"/>
                </a:solidFill>
              </a:endParaRPr>
            </a:p>
          </p:txBody>
        </p:sp>
        <p:sp>
          <p:nvSpPr>
            <p:cNvPr id="10" name="Shape 1220"/>
            <p:cNvSpPr/>
            <p:nvPr/>
          </p:nvSpPr>
          <p:spPr>
            <a:xfrm>
              <a:off x="363360" y="3352200"/>
              <a:ext cx="1318224" cy="18466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1800">
                  <a:solidFill>
                    <a:srgbClr val="F6F6F6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 algn="ctr">
                <a:defRPr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Ley 45 de 1990</a:t>
              </a:r>
              <a:endParaRPr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Shape 1222"/>
            <p:cNvSpPr/>
            <p:nvPr/>
          </p:nvSpPr>
          <p:spPr>
            <a:xfrm>
              <a:off x="1725619" y="3248287"/>
              <a:ext cx="1490124" cy="441228"/>
            </a:xfrm>
            <a:prstGeom prst="rect">
              <a:avLst/>
            </a:prstGeom>
            <a:solidFill>
              <a:srgbClr val="A6CACA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15" name="Shape 1225"/>
            <p:cNvSpPr/>
            <p:nvPr/>
          </p:nvSpPr>
          <p:spPr>
            <a:xfrm>
              <a:off x="3184776" y="3248287"/>
              <a:ext cx="1490124" cy="441228"/>
            </a:xfrm>
            <a:prstGeom prst="rect">
              <a:avLst/>
            </a:prstGeom>
            <a:solidFill>
              <a:srgbClr val="DEBD59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18" name="Shape 1228"/>
            <p:cNvSpPr/>
            <p:nvPr/>
          </p:nvSpPr>
          <p:spPr>
            <a:xfrm>
              <a:off x="4676151" y="3248287"/>
              <a:ext cx="1490124" cy="441228"/>
            </a:xfrm>
            <a:prstGeom prst="rect">
              <a:avLst/>
            </a:prstGeom>
            <a:solidFill>
              <a:srgbClr val="8CBA8C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21" name="Shape 1231"/>
            <p:cNvSpPr/>
            <p:nvPr/>
          </p:nvSpPr>
          <p:spPr>
            <a:xfrm>
              <a:off x="6161671" y="3248195"/>
              <a:ext cx="1490124" cy="441228"/>
            </a:xfrm>
            <a:prstGeom prst="rect">
              <a:avLst/>
            </a:prstGeom>
            <a:solidFill>
              <a:srgbClr val="C67728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27" name="Shape 1237"/>
            <p:cNvSpPr/>
            <p:nvPr/>
          </p:nvSpPr>
          <p:spPr>
            <a:xfrm>
              <a:off x="342599" y="3879417"/>
              <a:ext cx="1390056" cy="43858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 sz="19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300" b="1" dirty="0" smtClean="0"/>
                <a:t>Esquema de matices y filiales</a:t>
              </a:r>
              <a:endParaRPr sz="1300" b="1" dirty="0"/>
            </a:p>
          </p:txBody>
        </p:sp>
        <p:sp>
          <p:nvSpPr>
            <p:cNvPr id="28" name="Shape 1238"/>
            <p:cNvSpPr/>
            <p:nvPr/>
          </p:nvSpPr>
          <p:spPr>
            <a:xfrm>
              <a:off x="355473" y="2414018"/>
              <a:ext cx="1337961" cy="69249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2000">
                  <a:solidFill>
                    <a:srgbClr val="E15365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4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90</a:t>
              </a:r>
              <a:endParaRPr sz="4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Shape 1239"/>
            <p:cNvSpPr/>
            <p:nvPr/>
          </p:nvSpPr>
          <p:spPr>
            <a:xfrm>
              <a:off x="1790868" y="3752458"/>
              <a:ext cx="1337961" cy="69249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2000">
                  <a:solidFill>
                    <a:srgbClr val="1575A8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4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93</a:t>
              </a:r>
              <a:endParaRPr sz="4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Shape 1240"/>
            <p:cNvSpPr/>
            <p:nvPr/>
          </p:nvSpPr>
          <p:spPr>
            <a:xfrm>
              <a:off x="1803807" y="2585146"/>
              <a:ext cx="1390056" cy="43858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 sz="1900"/>
              </a:lvl1pPr>
            </a:lstStyle>
            <a:p>
              <a:pPr lvl="0"/>
              <a:r>
                <a:rPr lang="es-CO" sz="1300" b="1" dirty="0"/>
                <a:t>Ley marco del sistema financiero</a:t>
              </a:r>
            </a:p>
          </p:txBody>
        </p:sp>
        <p:sp>
          <p:nvSpPr>
            <p:cNvPr id="31" name="Shape 1241"/>
            <p:cNvSpPr/>
            <p:nvPr/>
          </p:nvSpPr>
          <p:spPr>
            <a:xfrm>
              <a:off x="3231932" y="3748655"/>
              <a:ext cx="1390056" cy="83869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 sz="1900"/>
              </a:lvl1pPr>
            </a:lstStyle>
            <a:p>
              <a:pPr lvl="0"/>
              <a:r>
                <a:rPr lang="es-CO" sz="1300" b="1" dirty="0"/>
                <a:t>Respuesta a crisis del sector financiero e hipotecario</a:t>
              </a:r>
            </a:p>
          </p:txBody>
        </p:sp>
        <p:sp>
          <p:nvSpPr>
            <p:cNvPr id="32" name="Shape 1242"/>
            <p:cNvSpPr/>
            <p:nvPr/>
          </p:nvSpPr>
          <p:spPr>
            <a:xfrm>
              <a:off x="4782178" y="3728618"/>
              <a:ext cx="1337961" cy="69249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2000">
                  <a:solidFill>
                    <a:srgbClr val="25A982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4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09</a:t>
              </a:r>
              <a:endParaRPr sz="4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Shape 1243"/>
            <p:cNvSpPr/>
            <p:nvPr/>
          </p:nvSpPr>
          <p:spPr>
            <a:xfrm>
              <a:off x="6261739" y="3564963"/>
              <a:ext cx="1390056" cy="163891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 sz="19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endParaRPr lang="es-CO" sz="1300" b="1" dirty="0" smtClean="0"/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300" b="1" dirty="0" smtClean="0"/>
                <a:t>Ley de Conglomerados Financieros y Fortalecimiento de  los mecanismos  de Resolución Bancaria</a:t>
              </a:r>
              <a:endParaRPr sz="1300" b="1" dirty="0"/>
            </a:p>
          </p:txBody>
        </p:sp>
        <p:sp>
          <p:nvSpPr>
            <p:cNvPr id="36" name="Shape 1246"/>
            <p:cNvSpPr/>
            <p:nvPr/>
          </p:nvSpPr>
          <p:spPr>
            <a:xfrm>
              <a:off x="3292319" y="2433006"/>
              <a:ext cx="1337961" cy="69249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2000">
                  <a:solidFill>
                    <a:srgbClr val="E2AF33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4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99</a:t>
              </a:r>
              <a:endParaRPr sz="4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Shape 1247"/>
            <p:cNvSpPr/>
            <p:nvPr/>
          </p:nvSpPr>
          <p:spPr>
            <a:xfrm>
              <a:off x="4636560" y="2477918"/>
              <a:ext cx="1390056" cy="63863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 sz="1900"/>
              </a:lvl1pPr>
            </a:lstStyle>
            <a:p>
              <a:pPr lvl="0"/>
              <a:r>
                <a:rPr lang="es-CO" sz="1300" b="1" dirty="0"/>
                <a:t>Ley de protección al consumidor financiero</a:t>
              </a:r>
            </a:p>
          </p:txBody>
        </p:sp>
        <p:sp>
          <p:nvSpPr>
            <p:cNvPr id="38" name="Shape 1248"/>
            <p:cNvSpPr/>
            <p:nvPr/>
          </p:nvSpPr>
          <p:spPr>
            <a:xfrm>
              <a:off x="6168071" y="2404602"/>
              <a:ext cx="1337961" cy="69249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2000">
                  <a:solidFill>
                    <a:srgbClr val="7E5886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45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17</a:t>
              </a:r>
              <a:endParaRPr sz="45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Shape 1220"/>
            <p:cNvSpPr/>
            <p:nvPr/>
          </p:nvSpPr>
          <p:spPr>
            <a:xfrm>
              <a:off x="1810605" y="3380297"/>
              <a:ext cx="1318224" cy="18466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1800">
                  <a:solidFill>
                    <a:srgbClr val="F6F6F6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 algn="ctr">
                <a:defRPr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LEY 35 DE 1993</a:t>
              </a:r>
              <a:endParaRPr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Shape 1220"/>
            <p:cNvSpPr/>
            <p:nvPr/>
          </p:nvSpPr>
          <p:spPr>
            <a:xfrm>
              <a:off x="3258222" y="3380297"/>
              <a:ext cx="1318224" cy="18466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1800">
                  <a:solidFill>
                    <a:srgbClr val="F6F6F6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 algn="ctr">
                <a:defRPr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Ley 510 de 1999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Shape 1220"/>
            <p:cNvSpPr/>
            <p:nvPr/>
          </p:nvSpPr>
          <p:spPr>
            <a:xfrm>
              <a:off x="4690486" y="3392058"/>
              <a:ext cx="1318224" cy="18466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1800">
                  <a:solidFill>
                    <a:srgbClr val="F6F6F6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 algn="ctr">
                <a:defRPr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LEY 1328 DE 2009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Shape 1220"/>
            <p:cNvSpPr/>
            <p:nvPr/>
          </p:nvSpPr>
          <p:spPr>
            <a:xfrm>
              <a:off x="6236888" y="3257375"/>
              <a:ext cx="1318224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 sz="1800">
                  <a:solidFill>
                    <a:srgbClr val="F6F6F6"/>
                  </a:solidFill>
                  <a:latin typeface="+mn-lt"/>
                  <a:ea typeface="+mn-ea"/>
                  <a:cs typeface="+mn-cs"/>
                  <a:sym typeface="Gill Sans"/>
                </a:defRPr>
              </a:lvl1pPr>
            </a:lstStyle>
            <a:p>
              <a:pPr lvl="0" algn="ctr">
                <a:defRPr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Finalizando trámite de conciliación</a:t>
              </a:r>
              <a:endParaRPr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4" name="TextBox 1003"/>
          <p:cNvSpPr txBox="1"/>
          <p:nvPr/>
        </p:nvSpPr>
        <p:spPr>
          <a:xfrm>
            <a:off x="39088" y="5416054"/>
            <a:ext cx="8702100" cy="1397322"/>
          </a:xfrm>
          <a:prstGeom prst="rect">
            <a:avLst/>
          </a:prstGeom>
          <a:noFill/>
        </p:spPr>
        <p:txBody>
          <a:bodyPr wrap="square" lIns="164607" tIns="82304" rIns="164607" bIns="82304" rtlCol="0">
            <a:spAutoFit/>
          </a:bodyPr>
          <a:lstStyle/>
          <a:p>
            <a:pPr algn="ctr" eaLnBrk="0" hangingPunct="0">
              <a:defRPr/>
            </a:pPr>
            <a:r>
              <a:rPr lang="es-ES" sz="1600" dirty="0">
                <a:ea typeface="+mj-ea"/>
              </a:rPr>
              <a:t>Muchas de ellas originadas como reacción a situaciones de crisis que requirieron acciones por parte del </a:t>
            </a:r>
            <a:r>
              <a:rPr lang="es-ES" sz="1600" dirty="0" smtClean="0">
                <a:ea typeface="+mj-ea"/>
              </a:rPr>
              <a:t>Estado.</a:t>
            </a:r>
            <a:endParaRPr lang="es-ES" sz="1600" dirty="0">
              <a:ea typeface="+mj-ea"/>
            </a:endParaRPr>
          </a:p>
          <a:p>
            <a:pPr algn="ctr" eaLnBrk="0" hangingPunct="0">
              <a:defRPr/>
            </a:pPr>
            <a:endParaRPr lang="es-ES" sz="1600" dirty="0">
              <a:ea typeface="+mj-ea"/>
            </a:endParaRPr>
          </a:p>
          <a:p>
            <a:pPr algn="ctr" eaLnBrk="0" hangingPunct="0">
              <a:defRPr/>
            </a:pPr>
            <a:r>
              <a:rPr lang="es-ES" sz="1600" dirty="0">
                <a:ea typeface="+mj-ea"/>
              </a:rPr>
              <a:t>Sin embargo, los cambios que hoy el </a:t>
            </a:r>
            <a:r>
              <a:rPr lang="es-ES" sz="1600" dirty="0" smtClean="0">
                <a:ea typeface="+mj-ea"/>
              </a:rPr>
              <a:t>Sistema Financiero </a:t>
            </a:r>
            <a:r>
              <a:rPr lang="es-ES" sz="1600" dirty="0">
                <a:ea typeface="+mj-ea"/>
              </a:rPr>
              <a:t>colombiano requiere no provienen exclusivamente de estas reformas</a:t>
            </a:r>
            <a:r>
              <a:rPr lang="es-ES" sz="1600" dirty="0" smtClean="0">
                <a:ea typeface="+mj-ea"/>
              </a:rPr>
              <a:t>…</a:t>
            </a:r>
            <a:endParaRPr lang="es-ES" sz="160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48564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rupo 163"/>
          <p:cNvGrpSpPr/>
          <p:nvPr/>
        </p:nvGrpSpPr>
        <p:grpSpPr>
          <a:xfrm>
            <a:off x="2191317" y="1882312"/>
            <a:ext cx="1880085" cy="2135667"/>
            <a:chOff x="2281384" y="2351893"/>
            <a:chExt cx="1880085" cy="2135667"/>
          </a:xfrm>
        </p:grpSpPr>
        <p:sp>
          <p:nvSpPr>
            <p:cNvPr id="19" name="Shape 722"/>
            <p:cNvSpPr/>
            <p:nvPr/>
          </p:nvSpPr>
          <p:spPr>
            <a:xfrm>
              <a:off x="2498446" y="3515602"/>
              <a:ext cx="1468583" cy="40780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Exigencias en auditoría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Shape 723"/>
            <p:cNvSpPr/>
            <p:nvPr/>
          </p:nvSpPr>
          <p:spPr>
            <a:xfrm>
              <a:off x="2281384" y="4118228"/>
              <a:ext cx="1880085" cy="36933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9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dirty="0" smtClean="0"/>
                <a:t> Normas de Aseguramiento de Información - NAI</a:t>
              </a:r>
              <a:endParaRPr sz="1200" dirty="0"/>
            </a:p>
          </p:txBody>
        </p:sp>
        <p:grpSp>
          <p:nvGrpSpPr>
            <p:cNvPr id="21" name="Group 734"/>
            <p:cNvGrpSpPr/>
            <p:nvPr/>
          </p:nvGrpSpPr>
          <p:grpSpPr>
            <a:xfrm rot="16200000">
              <a:off x="2537706" y="2273660"/>
              <a:ext cx="1031565" cy="1188032"/>
              <a:chOff x="-1" y="-1"/>
              <a:chExt cx="2317139" cy="2688157"/>
            </a:xfrm>
          </p:grpSpPr>
          <p:sp>
            <p:nvSpPr>
              <p:cNvPr id="22" name="Shape 724"/>
              <p:cNvSpPr/>
              <p:nvPr/>
            </p:nvSpPr>
            <p:spPr>
              <a:xfrm rot="21600000">
                <a:off x="930606" y="-1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23" name="Shape 725"/>
              <p:cNvSpPr/>
              <p:nvPr/>
            </p:nvSpPr>
            <p:spPr>
              <a:xfrm rot="20972847">
                <a:off x="1018054" y="754450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C666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24" name="Shape 726"/>
              <p:cNvSpPr/>
              <p:nvPr/>
            </p:nvSpPr>
            <p:spPr>
              <a:xfrm rot="2458039">
                <a:off x="1550003" y="1215606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A6CAC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25" name="Shape 727"/>
              <p:cNvSpPr/>
              <p:nvPr/>
            </p:nvSpPr>
            <p:spPr>
              <a:xfrm rot="5512701">
                <a:off x="1523193" y="1926975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DEBD59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26" name="Shape 728"/>
              <p:cNvSpPr/>
              <p:nvPr/>
            </p:nvSpPr>
            <p:spPr>
              <a:xfrm rot="8643889">
                <a:off x="952954" y="2346914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8CBA8C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27" name="Shape 729"/>
              <p:cNvSpPr/>
              <p:nvPr/>
            </p:nvSpPr>
            <p:spPr>
              <a:xfrm rot="11726499">
                <a:off x="268090" y="2158067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6772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28" name="Shape 730"/>
              <p:cNvSpPr/>
              <p:nvPr/>
            </p:nvSpPr>
            <p:spPr>
              <a:xfrm rot="14823067">
                <a:off x="-9582" y="1506047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00A3A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29" name="Shape 731"/>
              <p:cNvSpPr/>
              <p:nvPr/>
            </p:nvSpPr>
            <p:spPr>
              <a:xfrm rot="17892230">
                <a:off x="326253" y="881839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74744E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30" name="Shape 732"/>
              <p:cNvSpPr/>
              <p:nvPr/>
            </p:nvSpPr>
            <p:spPr>
              <a:xfrm rot="16200000">
                <a:off x="1979371" y="1006446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31" name="Shape 733"/>
              <p:cNvSpPr/>
              <p:nvPr/>
            </p:nvSpPr>
            <p:spPr>
              <a:xfrm rot="16200000">
                <a:off x="-104741" y="1062952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</p:grpSp>
      </p:grpSp>
      <p:grpSp>
        <p:nvGrpSpPr>
          <p:cNvPr id="62" name="Grupo 61"/>
          <p:cNvGrpSpPr/>
          <p:nvPr/>
        </p:nvGrpSpPr>
        <p:grpSpPr>
          <a:xfrm>
            <a:off x="7380695" y="4543390"/>
            <a:ext cx="1763305" cy="1939150"/>
            <a:chOff x="7380695" y="4509120"/>
            <a:chExt cx="1763305" cy="1939150"/>
          </a:xfrm>
        </p:grpSpPr>
        <p:grpSp>
          <p:nvGrpSpPr>
            <p:cNvPr id="167" name="Grupo 166"/>
            <p:cNvGrpSpPr/>
            <p:nvPr/>
          </p:nvGrpSpPr>
          <p:grpSpPr>
            <a:xfrm>
              <a:off x="7380695" y="4509120"/>
              <a:ext cx="1763305" cy="1939150"/>
              <a:chOff x="5757507" y="4648304"/>
              <a:chExt cx="1763305" cy="1939150"/>
            </a:xfrm>
          </p:grpSpPr>
          <p:sp>
            <p:nvSpPr>
              <p:cNvPr id="111" name="Shape 814"/>
              <p:cNvSpPr/>
              <p:nvPr/>
            </p:nvSpPr>
            <p:spPr>
              <a:xfrm>
                <a:off x="5757507" y="6033456"/>
                <a:ext cx="1763305" cy="55399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ctr">
                  <a:defRPr sz="1900"/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dirty="0" err="1" smtClean="0"/>
                  <a:t>Blockchain</a:t>
                </a:r>
                <a:r>
                  <a:rPr lang="es-CO" sz="1200" dirty="0" smtClean="0"/>
                  <a:t>, Computing Cloud, </a:t>
                </a:r>
                <a:r>
                  <a:rPr lang="es-CO" sz="1200" dirty="0" err="1" smtClean="0"/>
                  <a:t>Regtech</a:t>
                </a:r>
                <a:r>
                  <a:rPr lang="es-CO" sz="1200" dirty="0" smtClean="0"/>
                  <a:t>, </a:t>
                </a:r>
                <a:r>
                  <a:rPr lang="es-CO" sz="1200" dirty="0" err="1" smtClean="0"/>
                  <a:t>Bigdata</a:t>
                </a:r>
                <a:r>
                  <a:rPr lang="es-CO" sz="1200" dirty="0" smtClean="0"/>
                  <a:t>, Robo -</a:t>
                </a:r>
                <a:r>
                  <a:rPr lang="es-CO" sz="1200" dirty="0" err="1" smtClean="0"/>
                  <a:t>Advisor</a:t>
                </a:r>
                <a:endParaRPr sz="1200" dirty="0"/>
              </a:p>
            </p:txBody>
          </p:sp>
          <p:grpSp>
            <p:nvGrpSpPr>
              <p:cNvPr id="166" name="Grupo 165"/>
              <p:cNvGrpSpPr/>
              <p:nvPr/>
            </p:nvGrpSpPr>
            <p:grpSpPr>
              <a:xfrm>
                <a:off x="5815157" y="4648304"/>
                <a:ext cx="1518177" cy="1299300"/>
                <a:chOff x="5815157" y="4648304"/>
                <a:chExt cx="1518177" cy="1299300"/>
              </a:xfrm>
            </p:grpSpPr>
            <p:sp>
              <p:nvSpPr>
                <p:cNvPr id="110" name="Shape 813"/>
                <p:cNvSpPr/>
                <p:nvPr/>
              </p:nvSpPr>
              <p:spPr>
                <a:xfrm>
                  <a:off x="5821166" y="5724466"/>
                  <a:ext cx="1512168" cy="223138"/>
                </a:xfrm>
                <a:prstGeom prst="rect">
                  <a:avLst/>
                </a:prstGeom>
                <a:ln w="12700">
                  <a:miter lim="400000"/>
                </a:ln>
                <a:extLst>
                  <a:ext uri="{C572A759-6A51-4108-AA02-DFA0A04FC94B}">
                    <ma14:wrappingTextBoxFlag xmlns:ma14="http://schemas.microsoft.com/office/mac/drawingml/2011/main" xmlns="" val="1"/>
                  </a:ext>
                </a:extLst>
              </p:spPr>
              <p:txBody>
                <a:bodyPr wrap="square" lIns="19050" tIns="19050" rIns="19050" bIns="19050" anchor="ctr">
                  <a:spAutoFit/>
                </a:bodyPr>
                <a:lstStyle>
                  <a:lvl1pPr algn="ctr">
                    <a:defRPr>
                      <a:latin typeface="Gill Sans SemiBold"/>
                      <a:ea typeface="Gill Sans SemiBold"/>
                      <a:cs typeface="Gill Sans SemiBold"/>
                      <a:sym typeface="Gill Sans SemiBold"/>
                    </a:defRPr>
                  </a:lvl1pPr>
                </a:lstStyle>
                <a:p>
                  <a:pPr lvl="0">
                    <a:defRPr sz="1800">
                      <a:solidFill>
                        <a:srgbClr val="000000"/>
                      </a:solidFill>
                    </a:defRPr>
                  </a:pPr>
                  <a:r>
                    <a:rPr lang="es-CO" sz="12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Nuevas</a:t>
                  </a:r>
                  <a:r>
                    <a:rPr lang="es-CO" sz="10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</a:t>
                  </a:r>
                  <a:r>
                    <a:rPr lang="es-CO" sz="1200" b="1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tecnologías</a:t>
                  </a:r>
                  <a:endParaRPr sz="12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12" name="Group 825"/>
                <p:cNvGrpSpPr/>
                <p:nvPr/>
              </p:nvGrpSpPr>
              <p:grpSpPr>
                <a:xfrm rot="16200000">
                  <a:off x="5898952" y="4564509"/>
                  <a:ext cx="1031565" cy="1199155"/>
                  <a:chOff x="-1" y="-1"/>
                  <a:chExt cx="2317139" cy="2713325"/>
                </a:xfrm>
              </p:grpSpPr>
              <p:sp>
                <p:nvSpPr>
                  <p:cNvPr id="113" name="Shape 815"/>
                  <p:cNvSpPr/>
                  <p:nvPr/>
                </p:nvSpPr>
                <p:spPr>
                  <a:xfrm rot="21600000">
                    <a:off x="930606" y="-1"/>
                    <a:ext cx="442508" cy="233027"/>
                  </a:xfrm>
                  <a:prstGeom prst="rect">
                    <a:avLst/>
                  </a:prstGeom>
                  <a:solidFill>
                    <a:srgbClr val="F6F6F6">
                      <a:alpha val="0"/>
                    </a:srgb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 algn="ctr">
                      <a:defRPr sz="2700">
                        <a:solidFill>
                          <a:srgbClr val="F6F6F6"/>
                        </a:solidFill>
                      </a:defRPr>
                    </a:pPr>
                    <a:endParaRPr sz="1013"/>
                  </a:p>
                </p:txBody>
              </p:sp>
              <p:sp>
                <p:nvSpPr>
                  <p:cNvPr id="114" name="Shape 816"/>
                  <p:cNvSpPr/>
                  <p:nvPr/>
                </p:nvSpPr>
                <p:spPr>
                  <a:xfrm rot="20972847">
                    <a:off x="1018055" y="779617"/>
                    <a:ext cx="710451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CC6666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15" name="Shape 817"/>
                  <p:cNvSpPr/>
                  <p:nvPr/>
                </p:nvSpPr>
                <p:spPr>
                  <a:xfrm rot="2458039">
                    <a:off x="1550002" y="1240773"/>
                    <a:ext cx="710451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A6CACA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16" name="Shape 818"/>
                  <p:cNvSpPr/>
                  <p:nvPr/>
                </p:nvSpPr>
                <p:spPr>
                  <a:xfrm rot="5512701">
                    <a:off x="1523192" y="1952144"/>
                    <a:ext cx="710451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DEBD59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17" name="Shape 819"/>
                  <p:cNvSpPr/>
                  <p:nvPr/>
                </p:nvSpPr>
                <p:spPr>
                  <a:xfrm rot="8643889">
                    <a:off x="952954" y="2372082"/>
                    <a:ext cx="710451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8CBA8C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18" name="Shape 820"/>
                  <p:cNvSpPr/>
                  <p:nvPr/>
                </p:nvSpPr>
                <p:spPr>
                  <a:xfrm rot="11726499">
                    <a:off x="268090" y="2183235"/>
                    <a:ext cx="710451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C67728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19" name="Shape 821"/>
                  <p:cNvSpPr/>
                  <p:nvPr/>
                </p:nvSpPr>
                <p:spPr>
                  <a:xfrm rot="14823067">
                    <a:off x="-9582" y="1531215"/>
                    <a:ext cx="710451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00A3A3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20" name="Shape 822"/>
                  <p:cNvSpPr/>
                  <p:nvPr/>
                </p:nvSpPr>
                <p:spPr>
                  <a:xfrm rot="17892230">
                    <a:off x="326251" y="907008"/>
                    <a:ext cx="710453" cy="3412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572" extrusionOk="0">
                        <a:moveTo>
                          <a:pt x="0" y="0"/>
                        </a:moveTo>
                        <a:cubicBezTo>
                          <a:pt x="3852" y="-28"/>
                          <a:pt x="7664" y="1630"/>
                          <a:pt x="11188" y="4866"/>
                        </a:cubicBezTo>
                        <a:cubicBezTo>
                          <a:pt x="15257" y="8603"/>
                          <a:pt x="18830" y="14335"/>
                          <a:pt x="21600" y="21572"/>
                        </a:cubicBezTo>
                      </a:path>
                    </a:pathLst>
                  </a:custGeom>
                  <a:noFill/>
                  <a:ln w="38100" cap="flat">
                    <a:solidFill>
                      <a:srgbClr val="74744E"/>
                    </a:solidFill>
                    <a:prstDash val="solid"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>
                      <a:defRPr>
                        <a:solidFill>
                          <a:srgbClr val="57788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121" name="Shape 823"/>
                  <p:cNvSpPr/>
                  <p:nvPr/>
                </p:nvSpPr>
                <p:spPr>
                  <a:xfrm rot="16200000">
                    <a:off x="1979371" y="1006446"/>
                    <a:ext cx="442508" cy="233027"/>
                  </a:xfrm>
                  <a:prstGeom prst="rect">
                    <a:avLst/>
                  </a:prstGeom>
                  <a:solidFill>
                    <a:srgbClr val="F6F6F6">
                      <a:alpha val="0"/>
                    </a:srgb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 algn="ctr">
                      <a:defRPr sz="2700">
                        <a:solidFill>
                          <a:srgbClr val="F6F6F6"/>
                        </a:solidFill>
                      </a:defRPr>
                    </a:pPr>
                    <a:endParaRPr sz="1013"/>
                  </a:p>
                </p:txBody>
              </p:sp>
              <p:sp>
                <p:nvSpPr>
                  <p:cNvPr id="122" name="Shape 824"/>
                  <p:cNvSpPr/>
                  <p:nvPr/>
                </p:nvSpPr>
                <p:spPr>
                  <a:xfrm rot="16200000">
                    <a:off x="-104741" y="1062952"/>
                    <a:ext cx="442508" cy="233027"/>
                  </a:xfrm>
                  <a:prstGeom prst="rect">
                    <a:avLst/>
                  </a:prstGeom>
                  <a:solidFill>
                    <a:srgbClr val="F6F6F6">
                      <a:alpha val="0"/>
                    </a:srgbClr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0" tIns="0" rIns="0" bIns="0" numCol="1" anchor="ctr">
                    <a:noAutofit/>
                  </a:bodyPr>
                  <a:lstStyle/>
                  <a:p>
                    <a:pPr lvl="0" algn="ctr">
                      <a:defRPr sz="2700">
                        <a:solidFill>
                          <a:srgbClr val="F6F6F6"/>
                        </a:solidFill>
                      </a:defRPr>
                    </a:pPr>
                    <a:endParaRPr sz="1013"/>
                  </a:p>
                </p:txBody>
              </p:sp>
            </p:grpSp>
          </p:grpSp>
        </p:grpSp>
        <p:sp>
          <p:nvSpPr>
            <p:cNvPr id="141" name="Shape 845"/>
            <p:cNvSpPr/>
            <p:nvPr/>
          </p:nvSpPr>
          <p:spPr>
            <a:xfrm>
              <a:off x="8068672" y="4900012"/>
              <a:ext cx="295987" cy="247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extrusionOk="0">
                  <a:moveTo>
                    <a:pt x="7910" y="16710"/>
                  </a:moveTo>
                  <a:lnTo>
                    <a:pt x="6816" y="17769"/>
                  </a:lnTo>
                  <a:cubicBezTo>
                    <a:pt x="5870" y="18684"/>
                    <a:pt x="4328" y="18684"/>
                    <a:pt x="3380" y="17769"/>
                  </a:cubicBezTo>
                  <a:cubicBezTo>
                    <a:pt x="2927" y="17330"/>
                    <a:pt x="2677" y="16744"/>
                    <a:pt x="2677" y="16121"/>
                  </a:cubicBezTo>
                  <a:cubicBezTo>
                    <a:pt x="2677" y="15498"/>
                    <a:pt x="2928" y="14915"/>
                    <a:pt x="3380" y="14473"/>
                  </a:cubicBezTo>
                  <a:lnTo>
                    <a:pt x="7403" y="10583"/>
                  </a:lnTo>
                  <a:cubicBezTo>
                    <a:pt x="8236" y="9776"/>
                    <a:pt x="9805" y="8588"/>
                    <a:pt x="10948" y="9694"/>
                  </a:cubicBezTo>
                  <a:cubicBezTo>
                    <a:pt x="11474" y="10202"/>
                    <a:pt x="12320" y="10200"/>
                    <a:pt x="12843" y="9688"/>
                  </a:cubicBezTo>
                  <a:cubicBezTo>
                    <a:pt x="13362" y="9176"/>
                    <a:pt x="13360" y="8349"/>
                    <a:pt x="12834" y="7842"/>
                  </a:cubicBezTo>
                  <a:cubicBezTo>
                    <a:pt x="10893" y="5962"/>
                    <a:pt x="8020" y="6310"/>
                    <a:pt x="5519" y="8731"/>
                  </a:cubicBezTo>
                  <a:lnTo>
                    <a:pt x="1496" y="12622"/>
                  </a:lnTo>
                  <a:cubicBezTo>
                    <a:pt x="531" y="13555"/>
                    <a:pt x="0" y="14799"/>
                    <a:pt x="0" y="16121"/>
                  </a:cubicBezTo>
                  <a:cubicBezTo>
                    <a:pt x="0" y="17445"/>
                    <a:pt x="532" y="18687"/>
                    <a:pt x="1496" y="19620"/>
                  </a:cubicBezTo>
                  <a:cubicBezTo>
                    <a:pt x="2489" y="20581"/>
                    <a:pt x="3793" y="21063"/>
                    <a:pt x="5099" y="21063"/>
                  </a:cubicBezTo>
                  <a:cubicBezTo>
                    <a:pt x="6404" y="21063"/>
                    <a:pt x="7710" y="20583"/>
                    <a:pt x="8702" y="19620"/>
                  </a:cubicBezTo>
                  <a:lnTo>
                    <a:pt x="9797" y="18560"/>
                  </a:lnTo>
                  <a:cubicBezTo>
                    <a:pt x="10322" y="18054"/>
                    <a:pt x="10325" y="17228"/>
                    <a:pt x="9804" y="16717"/>
                  </a:cubicBezTo>
                  <a:cubicBezTo>
                    <a:pt x="9281" y="16207"/>
                    <a:pt x="8435" y="16204"/>
                    <a:pt x="7910" y="16710"/>
                  </a:cubicBezTo>
                  <a:close/>
                  <a:moveTo>
                    <a:pt x="20103" y="1592"/>
                  </a:moveTo>
                  <a:cubicBezTo>
                    <a:pt x="18014" y="-428"/>
                    <a:pt x="15096" y="-537"/>
                    <a:pt x="13165" y="1332"/>
                  </a:cubicBezTo>
                  <a:lnTo>
                    <a:pt x="11803" y="2651"/>
                  </a:lnTo>
                  <a:cubicBezTo>
                    <a:pt x="11278" y="3160"/>
                    <a:pt x="11274" y="3985"/>
                    <a:pt x="11795" y="4496"/>
                  </a:cubicBezTo>
                  <a:cubicBezTo>
                    <a:pt x="12316" y="5008"/>
                    <a:pt x="13163" y="5010"/>
                    <a:pt x="13688" y="4502"/>
                  </a:cubicBezTo>
                  <a:lnTo>
                    <a:pt x="15051" y="3185"/>
                  </a:lnTo>
                  <a:cubicBezTo>
                    <a:pt x="16050" y="2216"/>
                    <a:pt x="17361" y="2617"/>
                    <a:pt x="18218" y="3444"/>
                  </a:cubicBezTo>
                  <a:cubicBezTo>
                    <a:pt x="18672" y="3885"/>
                    <a:pt x="18923" y="4469"/>
                    <a:pt x="18923" y="5092"/>
                  </a:cubicBezTo>
                  <a:cubicBezTo>
                    <a:pt x="18923" y="5715"/>
                    <a:pt x="18672" y="6299"/>
                    <a:pt x="18218" y="6739"/>
                  </a:cubicBezTo>
                  <a:lnTo>
                    <a:pt x="13925" y="10891"/>
                  </a:lnTo>
                  <a:cubicBezTo>
                    <a:pt x="11962" y="12788"/>
                    <a:pt x="11042" y="11899"/>
                    <a:pt x="10649" y="11519"/>
                  </a:cubicBezTo>
                  <a:cubicBezTo>
                    <a:pt x="10124" y="11011"/>
                    <a:pt x="9277" y="11015"/>
                    <a:pt x="8757" y="11525"/>
                  </a:cubicBezTo>
                  <a:cubicBezTo>
                    <a:pt x="8236" y="12038"/>
                    <a:pt x="8239" y="12864"/>
                    <a:pt x="8764" y="13370"/>
                  </a:cubicBezTo>
                  <a:cubicBezTo>
                    <a:pt x="9666" y="14241"/>
                    <a:pt x="10695" y="14673"/>
                    <a:pt x="11772" y="14673"/>
                  </a:cubicBezTo>
                  <a:cubicBezTo>
                    <a:pt x="13091" y="14673"/>
                    <a:pt x="14485" y="14025"/>
                    <a:pt x="15813" y="12742"/>
                  </a:cubicBezTo>
                  <a:lnTo>
                    <a:pt x="20106" y="8591"/>
                  </a:lnTo>
                  <a:cubicBezTo>
                    <a:pt x="21067" y="7656"/>
                    <a:pt x="21600" y="6414"/>
                    <a:pt x="21600" y="5092"/>
                  </a:cubicBezTo>
                  <a:cubicBezTo>
                    <a:pt x="21600" y="3769"/>
                    <a:pt x="21067" y="2526"/>
                    <a:pt x="20103" y="1592"/>
                  </a:cubicBez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12859" tIns="12859" rIns="12859" bIns="12859" anchor="ctr"/>
            <a:lstStyle/>
            <a:p>
              <a:pPr algn="ctr" defTabSz="171450">
                <a:lnSpc>
                  <a:spcPts val="1238"/>
                </a:lnSpc>
                <a:tabLst>
                  <a:tab pos="314325" algn="l"/>
                </a:tabLst>
                <a:defRPr sz="280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+mn-lt"/>
                  <a:ea typeface="+mn-ea"/>
                  <a:cs typeface="+mn-cs"/>
                  <a:sym typeface="Gill Sans"/>
                </a:defRPr>
              </a:pPr>
              <a:endParaRPr sz="1050"/>
            </a:p>
          </p:txBody>
        </p:sp>
      </p:grpSp>
      <p:grpSp>
        <p:nvGrpSpPr>
          <p:cNvPr id="169" name="Grupo 168"/>
          <p:cNvGrpSpPr/>
          <p:nvPr/>
        </p:nvGrpSpPr>
        <p:grpSpPr>
          <a:xfrm>
            <a:off x="6557" y="4480300"/>
            <a:ext cx="2390649" cy="2837132"/>
            <a:chOff x="2101962" y="4648305"/>
            <a:chExt cx="2390649" cy="2837132"/>
          </a:xfrm>
        </p:grpSpPr>
        <p:sp>
          <p:nvSpPr>
            <p:cNvPr id="84" name="Shape 787"/>
            <p:cNvSpPr/>
            <p:nvPr/>
          </p:nvSpPr>
          <p:spPr>
            <a:xfrm>
              <a:off x="2101962" y="5703001"/>
              <a:ext cx="2390649" cy="40780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Agentes no tradicionales y desarrollos de productos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Shape 788"/>
            <p:cNvSpPr/>
            <p:nvPr/>
          </p:nvSpPr>
          <p:spPr>
            <a:xfrm>
              <a:off x="2191769" y="6008109"/>
              <a:ext cx="2216044" cy="147732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900"/>
              </a:lvl1pPr>
            </a:lstStyle>
            <a:p>
              <a:pPr>
                <a:defRPr sz="1800">
                  <a:solidFill>
                    <a:srgbClr val="000000"/>
                  </a:solidFill>
                </a:defRPr>
              </a:pPr>
              <a:endParaRPr lang="es-CO" sz="1200" dirty="0" smtClean="0"/>
            </a:p>
            <a:p>
              <a:pPr>
                <a:defRPr sz="1800">
                  <a:solidFill>
                    <a:srgbClr val="000000"/>
                  </a:solidFill>
                </a:defRPr>
              </a:pPr>
              <a:r>
                <a:rPr lang="es-CO" sz="1200" dirty="0" smtClean="0"/>
                <a:t>Financiamiento (</a:t>
              </a:r>
              <a:r>
                <a:rPr lang="es-CO" sz="1200" dirty="0" err="1" smtClean="0"/>
                <a:t>Crowfunnding</a:t>
              </a:r>
              <a:r>
                <a:rPr lang="es-CO" sz="1200" dirty="0" smtClean="0"/>
                <a:t>), Aseguramiento (</a:t>
              </a:r>
              <a:r>
                <a:rPr lang="es-CO" sz="1200" dirty="0" err="1" smtClean="0"/>
                <a:t>Insurtech</a:t>
              </a:r>
              <a:r>
                <a:rPr lang="es-CO" sz="1200" dirty="0" smtClean="0"/>
                <a:t>)</a:t>
              </a:r>
            </a:p>
            <a:p>
              <a:pPr>
                <a:defRPr sz="1800">
                  <a:solidFill>
                    <a:srgbClr val="000000"/>
                  </a:solidFill>
                </a:defRPr>
              </a:pPr>
              <a:r>
                <a:rPr lang="es-CO" sz="1200" dirty="0" err="1" smtClean="0"/>
                <a:t>Fintech</a:t>
              </a:r>
              <a:r>
                <a:rPr lang="es-CO" sz="1200" dirty="0" smtClean="0"/>
                <a:t>, Activos Virtuales</a:t>
              </a:r>
            </a:p>
            <a:p>
              <a:pPr>
                <a:defRPr sz="1800">
                  <a:solidFill>
                    <a:srgbClr val="000000"/>
                  </a:solidFill>
                </a:defRPr>
              </a:pPr>
              <a:r>
                <a:rPr lang="es-CO" sz="1200" dirty="0" smtClean="0"/>
                <a:t>Project </a:t>
              </a:r>
              <a:r>
                <a:rPr lang="es-CO" sz="1200" dirty="0" err="1" smtClean="0"/>
                <a:t>Finance</a:t>
              </a:r>
              <a:endParaRPr lang="es-CO" sz="1200" dirty="0"/>
            </a:p>
            <a:p>
              <a:pPr>
                <a:defRPr sz="1800">
                  <a:solidFill>
                    <a:srgbClr val="000000"/>
                  </a:solidFill>
                </a:defRPr>
              </a:pPr>
              <a:endParaRPr lang="es-CO" sz="1200" dirty="0"/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endParaRPr lang="es-CO" sz="1200" dirty="0" smtClean="0"/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endParaRPr sz="1200" dirty="0"/>
            </a:p>
          </p:txBody>
        </p:sp>
        <p:grpSp>
          <p:nvGrpSpPr>
            <p:cNvPr id="86" name="Group 799"/>
            <p:cNvGrpSpPr/>
            <p:nvPr/>
          </p:nvGrpSpPr>
          <p:grpSpPr>
            <a:xfrm rot="16200000">
              <a:off x="2588079" y="4519700"/>
              <a:ext cx="1031566" cy="1288776"/>
              <a:chOff x="4" y="-1"/>
              <a:chExt cx="2317134" cy="2916111"/>
            </a:xfrm>
          </p:grpSpPr>
          <p:sp>
            <p:nvSpPr>
              <p:cNvPr id="87" name="Shape 789"/>
              <p:cNvSpPr/>
              <p:nvPr/>
            </p:nvSpPr>
            <p:spPr>
              <a:xfrm rot="21600000">
                <a:off x="930606" y="-1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88" name="Shape 790"/>
              <p:cNvSpPr/>
              <p:nvPr/>
            </p:nvSpPr>
            <p:spPr>
              <a:xfrm rot="20972847">
                <a:off x="1018053" y="982406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C666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89" name="Shape 791"/>
              <p:cNvSpPr/>
              <p:nvPr/>
            </p:nvSpPr>
            <p:spPr>
              <a:xfrm rot="2458039">
                <a:off x="1550006" y="1443562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A6CAC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90" name="Shape 792"/>
              <p:cNvSpPr/>
              <p:nvPr/>
            </p:nvSpPr>
            <p:spPr>
              <a:xfrm rot="5512701">
                <a:off x="1523194" y="2154932"/>
                <a:ext cx="710451" cy="3412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DEBD59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91" name="Shape 793"/>
              <p:cNvSpPr/>
              <p:nvPr/>
            </p:nvSpPr>
            <p:spPr>
              <a:xfrm rot="8643889">
                <a:off x="952956" y="2574868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8CBA8C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92" name="Shape 794"/>
              <p:cNvSpPr/>
              <p:nvPr/>
            </p:nvSpPr>
            <p:spPr>
              <a:xfrm rot="11726499">
                <a:off x="268091" y="2386024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6772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93" name="Shape 795"/>
              <p:cNvSpPr/>
              <p:nvPr/>
            </p:nvSpPr>
            <p:spPr>
              <a:xfrm rot="14823067">
                <a:off x="-9583" y="1714230"/>
                <a:ext cx="710453" cy="3412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00A3A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94" name="Shape 796"/>
              <p:cNvSpPr/>
              <p:nvPr/>
            </p:nvSpPr>
            <p:spPr>
              <a:xfrm rot="17892230">
                <a:off x="326252" y="1109793"/>
                <a:ext cx="710451" cy="3412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74744E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95" name="Shape 797"/>
              <p:cNvSpPr/>
              <p:nvPr/>
            </p:nvSpPr>
            <p:spPr>
              <a:xfrm rot="16200000">
                <a:off x="1979371" y="1006446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96" name="Shape 798"/>
              <p:cNvSpPr/>
              <p:nvPr/>
            </p:nvSpPr>
            <p:spPr>
              <a:xfrm rot="16200000">
                <a:off x="-104737" y="1836742"/>
                <a:ext cx="442507" cy="233026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</p:grpSp>
      </p:grpSp>
      <p:sp>
        <p:nvSpPr>
          <p:cNvPr id="146" name="TextBox 1003"/>
          <p:cNvSpPr txBox="1"/>
          <p:nvPr/>
        </p:nvSpPr>
        <p:spPr>
          <a:xfrm>
            <a:off x="190380" y="823662"/>
            <a:ext cx="8702100" cy="1089545"/>
          </a:xfrm>
          <a:prstGeom prst="rect">
            <a:avLst/>
          </a:prstGeom>
          <a:noFill/>
        </p:spPr>
        <p:txBody>
          <a:bodyPr wrap="square" lIns="164607" tIns="82304" rIns="164607" bIns="82304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En la ultima década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se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han redefinido los estándares </a:t>
            </a:r>
            <a:r>
              <a:rPr lang="es-ES" sz="2000" b="1" dirty="0">
                <a:solidFill>
                  <a:srgbClr val="800000"/>
                </a:solidFill>
                <a:ea typeface="+mj-ea"/>
              </a:rPr>
              <a:t>para el manejo del sistema financiero y para la provisión de servicios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asociados al mismo</a:t>
            </a:r>
            <a:endParaRPr lang="es-ES" sz="2000" b="1" dirty="0">
              <a:solidFill>
                <a:srgbClr val="800000"/>
              </a:solidFill>
              <a:ea typeface="+mj-ea"/>
            </a:endParaRPr>
          </a:p>
        </p:txBody>
      </p:sp>
      <p:grpSp>
        <p:nvGrpSpPr>
          <p:cNvPr id="165" name="Grupo 164"/>
          <p:cNvGrpSpPr/>
          <p:nvPr/>
        </p:nvGrpSpPr>
        <p:grpSpPr>
          <a:xfrm>
            <a:off x="233542" y="1895973"/>
            <a:ext cx="1463217" cy="2261663"/>
            <a:chOff x="528315" y="2349219"/>
            <a:chExt cx="1463217" cy="2261663"/>
          </a:xfrm>
        </p:grpSpPr>
        <p:sp>
          <p:nvSpPr>
            <p:cNvPr id="6" name="Shape 709"/>
            <p:cNvSpPr/>
            <p:nvPr/>
          </p:nvSpPr>
          <p:spPr>
            <a:xfrm>
              <a:off x="711184" y="3565091"/>
              <a:ext cx="1115690" cy="40780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19050" tIns="19050" rIns="19050" bIns="19050" anchor="ctr">
              <a:spAutoFit/>
            </a:bodyPr>
            <a:lstStyle>
              <a:lvl1pPr algn="ctr">
                <a:defRPr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Revelación de </a:t>
              </a: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información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Shape 710"/>
            <p:cNvSpPr/>
            <p:nvPr/>
          </p:nvSpPr>
          <p:spPr>
            <a:xfrm>
              <a:off x="528315" y="4056884"/>
              <a:ext cx="1463217" cy="55399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9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dirty="0" smtClean="0"/>
                <a:t>Normas de Información Financiera - NIIF</a:t>
              </a:r>
              <a:endParaRPr sz="1200" dirty="0"/>
            </a:p>
          </p:txBody>
        </p:sp>
        <p:grpSp>
          <p:nvGrpSpPr>
            <p:cNvPr id="8" name="Group 721"/>
            <p:cNvGrpSpPr/>
            <p:nvPr/>
          </p:nvGrpSpPr>
          <p:grpSpPr>
            <a:xfrm rot="16200000">
              <a:off x="778138" y="2352711"/>
              <a:ext cx="1031566" cy="1024582"/>
              <a:chOff x="0" y="0"/>
              <a:chExt cx="2317137" cy="2318319"/>
            </a:xfrm>
          </p:grpSpPr>
          <p:sp>
            <p:nvSpPr>
              <p:cNvPr id="9" name="Shape 711"/>
              <p:cNvSpPr/>
              <p:nvPr/>
            </p:nvSpPr>
            <p:spPr>
              <a:xfrm rot="21600000">
                <a:off x="930606" y="-1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10" name="Shape 712"/>
              <p:cNvSpPr/>
              <p:nvPr/>
            </p:nvSpPr>
            <p:spPr>
              <a:xfrm rot="20972847">
                <a:off x="1018054" y="208616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C666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1" name="Shape 713"/>
              <p:cNvSpPr/>
              <p:nvPr/>
            </p:nvSpPr>
            <p:spPr>
              <a:xfrm rot="2458039">
                <a:off x="1550003" y="669772"/>
                <a:ext cx="710452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A6CAC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2" name="Shape 714"/>
              <p:cNvSpPr/>
              <p:nvPr/>
            </p:nvSpPr>
            <p:spPr>
              <a:xfrm rot="5512701">
                <a:off x="1523193" y="1381141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DEBD59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3" name="Shape 715"/>
              <p:cNvSpPr/>
              <p:nvPr/>
            </p:nvSpPr>
            <p:spPr>
              <a:xfrm rot="8643889">
                <a:off x="952954" y="1801079"/>
                <a:ext cx="710451" cy="3412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8CBA8C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4" name="Shape 716"/>
              <p:cNvSpPr/>
              <p:nvPr/>
            </p:nvSpPr>
            <p:spPr>
              <a:xfrm rot="11726499">
                <a:off x="268090" y="1612232"/>
                <a:ext cx="710451" cy="3412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6772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5" name="Shape 717"/>
              <p:cNvSpPr/>
              <p:nvPr/>
            </p:nvSpPr>
            <p:spPr>
              <a:xfrm rot="14823067">
                <a:off x="-9584" y="960214"/>
                <a:ext cx="710452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00A3A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6" name="Shape 718"/>
              <p:cNvSpPr/>
              <p:nvPr/>
            </p:nvSpPr>
            <p:spPr>
              <a:xfrm rot="17892230">
                <a:off x="326251" y="336004"/>
                <a:ext cx="710452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74744E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7" name="Shape 719"/>
              <p:cNvSpPr/>
              <p:nvPr/>
            </p:nvSpPr>
            <p:spPr>
              <a:xfrm rot="16200000">
                <a:off x="1979371" y="1006446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18" name="Shape 720"/>
              <p:cNvSpPr/>
              <p:nvPr/>
            </p:nvSpPr>
            <p:spPr>
              <a:xfrm rot="16200000">
                <a:off x="-104741" y="1062952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</p:grpSp>
        <p:sp>
          <p:nvSpPr>
            <p:cNvPr id="147" name="Shape 843"/>
            <p:cNvSpPr/>
            <p:nvPr/>
          </p:nvSpPr>
          <p:spPr>
            <a:xfrm>
              <a:off x="1170718" y="2754539"/>
              <a:ext cx="214408" cy="20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560" extrusionOk="0">
                  <a:moveTo>
                    <a:pt x="21003" y="3524"/>
                  </a:moveTo>
                  <a:lnTo>
                    <a:pt x="14523" y="120"/>
                  </a:lnTo>
                  <a:cubicBezTo>
                    <a:pt x="14219" y="-40"/>
                    <a:pt x="13861" y="-40"/>
                    <a:pt x="13556" y="120"/>
                  </a:cubicBezTo>
                  <a:lnTo>
                    <a:pt x="7476" y="3314"/>
                  </a:lnTo>
                  <a:lnTo>
                    <a:pt x="1421" y="1193"/>
                  </a:lnTo>
                  <a:cubicBezTo>
                    <a:pt x="1091" y="1078"/>
                    <a:pt x="730" y="1135"/>
                    <a:pt x="448" y="1350"/>
                  </a:cubicBezTo>
                  <a:cubicBezTo>
                    <a:pt x="166" y="1563"/>
                    <a:pt x="0" y="1906"/>
                    <a:pt x="0" y="2270"/>
                  </a:cubicBezTo>
                  <a:lnTo>
                    <a:pt x="0" y="17021"/>
                  </a:lnTo>
                  <a:cubicBezTo>
                    <a:pt x="0" y="17451"/>
                    <a:pt x="231" y="17844"/>
                    <a:pt x="597" y="18036"/>
                  </a:cubicBezTo>
                  <a:lnTo>
                    <a:pt x="7077" y="21440"/>
                  </a:lnTo>
                  <a:cubicBezTo>
                    <a:pt x="7230" y="21519"/>
                    <a:pt x="7395" y="21560"/>
                    <a:pt x="7560" y="21560"/>
                  </a:cubicBezTo>
                  <a:cubicBezTo>
                    <a:pt x="7725" y="21560"/>
                    <a:pt x="7892" y="21520"/>
                    <a:pt x="8043" y="21440"/>
                  </a:cubicBezTo>
                  <a:lnTo>
                    <a:pt x="14123" y="18247"/>
                  </a:lnTo>
                  <a:lnTo>
                    <a:pt x="20178" y="20368"/>
                  </a:lnTo>
                  <a:cubicBezTo>
                    <a:pt x="20507" y="20481"/>
                    <a:pt x="20869" y="20423"/>
                    <a:pt x="21151" y="20210"/>
                  </a:cubicBezTo>
                  <a:cubicBezTo>
                    <a:pt x="21433" y="19996"/>
                    <a:pt x="21599" y="19654"/>
                    <a:pt x="21599" y="19291"/>
                  </a:cubicBezTo>
                  <a:lnTo>
                    <a:pt x="21599" y="4538"/>
                  </a:lnTo>
                  <a:cubicBezTo>
                    <a:pt x="21600" y="4108"/>
                    <a:pt x="21369" y="3716"/>
                    <a:pt x="21003" y="3524"/>
                  </a:cubicBezTo>
                  <a:close/>
                  <a:moveTo>
                    <a:pt x="8640" y="5241"/>
                  </a:moveTo>
                  <a:lnTo>
                    <a:pt x="12960" y="2971"/>
                  </a:lnTo>
                  <a:lnTo>
                    <a:pt x="12960" y="16318"/>
                  </a:lnTo>
                  <a:lnTo>
                    <a:pt x="8640" y="18587"/>
                  </a:lnTo>
                  <a:lnTo>
                    <a:pt x="8640" y="5241"/>
                  </a:lnTo>
                  <a:close/>
                  <a:moveTo>
                    <a:pt x="2160" y="3844"/>
                  </a:moveTo>
                  <a:lnTo>
                    <a:pt x="6480" y="5356"/>
                  </a:lnTo>
                  <a:lnTo>
                    <a:pt x="6480" y="18587"/>
                  </a:lnTo>
                  <a:lnTo>
                    <a:pt x="2160" y="16318"/>
                  </a:lnTo>
                  <a:lnTo>
                    <a:pt x="2160" y="3844"/>
                  </a:lnTo>
                  <a:close/>
                  <a:moveTo>
                    <a:pt x="19440" y="17717"/>
                  </a:moveTo>
                  <a:lnTo>
                    <a:pt x="15120" y="16203"/>
                  </a:lnTo>
                  <a:lnTo>
                    <a:pt x="15120" y="2971"/>
                  </a:lnTo>
                  <a:lnTo>
                    <a:pt x="19440" y="5241"/>
                  </a:lnTo>
                  <a:lnTo>
                    <a:pt x="19440" y="17717"/>
                  </a:lnTo>
                  <a:close/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12859" tIns="12859" rIns="12859" bIns="12859" anchor="ctr"/>
            <a:lstStyle/>
            <a:p>
              <a:pPr algn="ctr" defTabSz="171450">
                <a:lnSpc>
                  <a:spcPts val="1238"/>
                </a:lnSpc>
                <a:tabLst>
                  <a:tab pos="314325" algn="l"/>
                </a:tabLst>
                <a:defRPr sz="2800">
                  <a:solidFill>
                    <a:srgbClr val="000000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+mn-lt"/>
                  <a:ea typeface="+mn-ea"/>
                  <a:cs typeface="+mn-cs"/>
                  <a:sym typeface="Gill Sans"/>
                </a:defRPr>
              </a:pPr>
              <a:endParaRPr sz="1050"/>
            </a:p>
          </p:txBody>
        </p:sp>
      </p:grpSp>
      <p:grpSp>
        <p:nvGrpSpPr>
          <p:cNvPr id="172" name="Grupo 171"/>
          <p:cNvGrpSpPr/>
          <p:nvPr/>
        </p:nvGrpSpPr>
        <p:grpSpPr>
          <a:xfrm>
            <a:off x="2483768" y="4494828"/>
            <a:ext cx="2557334" cy="2136794"/>
            <a:chOff x="5277561" y="2349220"/>
            <a:chExt cx="2557334" cy="2136794"/>
          </a:xfrm>
        </p:grpSpPr>
        <p:sp>
          <p:nvSpPr>
            <p:cNvPr id="173" name="Shape 748"/>
            <p:cNvSpPr/>
            <p:nvPr/>
          </p:nvSpPr>
          <p:spPr>
            <a:xfrm>
              <a:off x="5339515" y="3431700"/>
              <a:ext cx="2458326" cy="77713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19050" tIns="19050" rIns="19050" bIns="19050" anchor="ctr">
              <a:spAutoFit/>
            </a:bodyPr>
            <a:lstStyle>
              <a:lvl1pPr algn="ctr">
                <a:defRPr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Consumidores financieros</a:t>
              </a: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con necesidades diversificadas</a:t>
              </a: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endParaRPr lang="es-CO" sz="12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sz="1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4" name="Shape 749"/>
            <p:cNvSpPr/>
            <p:nvPr/>
          </p:nvSpPr>
          <p:spPr>
            <a:xfrm>
              <a:off x="5277561" y="3932016"/>
              <a:ext cx="2557334" cy="553998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>
              <a:lvl1pPr algn="ctr">
                <a:defRPr sz="1900"/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es-CO" sz="1200" dirty="0" smtClean="0"/>
                <a:t>Consumidores que exigen productos ajustados a sus necesidades y a precio justo</a:t>
              </a:r>
              <a:endParaRPr sz="1200" dirty="0"/>
            </a:p>
          </p:txBody>
        </p:sp>
        <p:grpSp>
          <p:nvGrpSpPr>
            <p:cNvPr id="175" name="Group 760"/>
            <p:cNvGrpSpPr/>
            <p:nvPr/>
          </p:nvGrpSpPr>
          <p:grpSpPr>
            <a:xfrm rot="16200000">
              <a:off x="5875195" y="2289184"/>
              <a:ext cx="1031565" cy="1151637"/>
              <a:chOff x="-1" y="-1"/>
              <a:chExt cx="2317139" cy="2605808"/>
            </a:xfrm>
          </p:grpSpPr>
          <p:sp>
            <p:nvSpPr>
              <p:cNvPr id="177" name="Shape 750"/>
              <p:cNvSpPr/>
              <p:nvPr/>
            </p:nvSpPr>
            <p:spPr>
              <a:xfrm rot="21600000">
                <a:off x="930606" y="-1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178" name="Shape 751"/>
              <p:cNvSpPr/>
              <p:nvPr/>
            </p:nvSpPr>
            <p:spPr>
              <a:xfrm rot="20972847">
                <a:off x="1018053" y="672103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C6666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79" name="Shape 752"/>
              <p:cNvSpPr/>
              <p:nvPr/>
            </p:nvSpPr>
            <p:spPr>
              <a:xfrm rot="2458039">
                <a:off x="1550002" y="1133259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A6CACA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80" name="Shape 753"/>
              <p:cNvSpPr/>
              <p:nvPr/>
            </p:nvSpPr>
            <p:spPr>
              <a:xfrm rot="5512701">
                <a:off x="1523192" y="1844626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DEBD59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81" name="Shape 754"/>
              <p:cNvSpPr/>
              <p:nvPr/>
            </p:nvSpPr>
            <p:spPr>
              <a:xfrm rot="8643889">
                <a:off x="952957" y="2264565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8CBA8C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82" name="Shape 755"/>
              <p:cNvSpPr/>
              <p:nvPr/>
            </p:nvSpPr>
            <p:spPr>
              <a:xfrm rot="11726499">
                <a:off x="268093" y="2075720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C67728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83" name="Shape 756"/>
              <p:cNvSpPr/>
              <p:nvPr/>
            </p:nvSpPr>
            <p:spPr>
              <a:xfrm rot="14823067">
                <a:off x="-9580" y="1423701"/>
                <a:ext cx="710453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00A3A3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84" name="Shape 757"/>
              <p:cNvSpPr/>
              <p:nvPr/>
            </p:nvSpPr>
            <p:spPr>
              <a:xfrm rot="17892230">
                <a:off x="326251" y="799492"/>
                <a:ext cx="710451" cy="3412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2" extrusionOk="0">
                    <a:moveTo>
                      <a:pt x="0" y="0"/>
                    </a:moveTo>
                    <a:cubicBezTo>
                      <a:pt x="3852" y="-28"/>
                      <a:pt x="7664" y="1630"/>
                      <a:pt x="11188" y="4866"/>
                    </a:cubicBezTo>
                    <a:cubicBezTo>
                      <a:pt x="15257" y="8603"/>
                      <a:pt x="18830" y="14335"/>
                      <a:pt x="21600" y="21572"/>
                    </a:cubicBezTo>
                  </a:path>
                </a:pathLst>
              </a:custGeom>
              <a:noFill/>
              <a:ln w="38100" cap="flat">
                <a:solidFill>
                  <a:srgbClr val="74744E"/>
                </a:solidFill>
                <a:prstDash val="solid"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>
                    <a:solidFill>
                      <a:srgbClr val="57788F"/>
                    </a:solidFill>
                  </a:defRPr>
                </a:pPr>
                <a:endParaRPr/>
              </a:p>
            </p:txBody>
          </p:sp>
          <p:sp>
            <p:nvSpPr>
              <p:cNvPr id="185" name="Shape 758"/>
              <p:cNvSpPr/>
              <p:nvPr/>
            </p:nvSpPr>
            <p:spPr>
              <a:xfrm rot="16200000">
                <a:off x="1979371" y="1006446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  <p:sp>
            <p:nvSpPr>
              <p:cNvPr id="186" name="Shape 759"/>
              <p:cNvSpPr/>
              <p:nvPr/>
            </p:nvSpPr>
            <p:spPr>
              <a:xfrm rot="16200000">
                <a:off x="-104741" y="1062952"/>
                <a:ext cx="442508" cy="233027"/>
              </a:xfrm>
              <a:prstGeom prst="rect">
                <a:avLst/>
              </a:prstGeom>
              <a:solidFill>
                <a:srgbClr val="F6F6F6">
                  <a:alpha val="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 sz="2700">
                    <a:solidFill>
                      <a:srgbClr val="F6F6F6"/>
                    </a:solidFill>
                  </a:defRPr>
                </a:pPr>
                <a:endParaRPr sz="1013"/>
              </a:p>
            </p:txBody>
          </p:sp>
        </p:grpSp>
      </p:grpSp>
      <p:sp>
        <p:nvSpPr>
          <p:cNvPr id="148" name="Shape 5205"/>
          <p:cNvSpPr/>
          <p:nvPr/>
        </p:nvSpPr>
        <p:spPr>
          <a:xfrm>
            <a:off x="2915816" y="2256013"/>
            <a:ext cx="367695" cy="241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2" h="21002" extrusionOk="0">
                <a:moveTo>
                  <a:pt x="11389" y="4842"/>
                </a:moveTo>
                <a:lnTo>
                  <a:pt x="11872" y="6417"/>
                </a:lnTo>
                <a:cubicBezTo>
                  <a:pt x="12271" y="6054"/>
                  <a:pt x="12775" y="5729"/>
                  <a:pt x="13431" y="5504"/>
                </a:cubicBezTo>
                <a:cubicBezTo>
                  <a:pt x="14069" y="5283"/>
                  <a:pt x="14633" y="5159"/>
                  <a:pt x="15143" y="5087"/>
                </a:cubicBezTo>
                <a:lnTo>
                  <a:pt x="14677" y="3567"/>
                </a:lnTo>
                <a:cubicBezTo>
                  <a:pt x="14162" y="3646"/>
                  <a:pt x="13594" y="3774"/>
                  <a:pt x="12968" y="3990"/>
                </a:cubicBezTo>
                <a:cubicBezTo>
                  <a:pt x="12342" y="4206"/>
                  <a:pt x="11826" y="4507"/>
                  <a:pt x="11389" y="4842"/>
                </a:cubicBezTo>
                <a:close/>
                <a:moveTo>
                  <a:pt x="12392" y="8123"/>
                </a:moveTo>
                <a:lnTo>
                  <a:pt x="12875" y="9698"/>
                </a:lnTo>
                <a:cubicBezTo>
                  <a:pt x="13274" y="9335"/>
                  <a:pt x="13778" y="9010"/>
                  <a:pt x="14434" y="8785"/>
                </a:cubicBezTo>
                <a:cubicBezTo>
                  <a:pt x="15072" y="8564"/>
                  <a:pt x="15636" y="8440"/>
                  <a:pt x="16146" y="8369"/>
                </a:cubicBezTo>
                <a:lnTo>
                  <a:pt x="15680" y="6848"/>
                </a:lnTo>
                <a:cubicBezTo>
                  <a:pt x="15165" y="6928"/>
                  <a:pt x="14597" y="7055"/>
                  <a:pt x="13971" y="7271"/>
                </a:cubicBezTo>
                <a:cubicBezTo>
                  <a:pt x="13345" y="7486"/>
                  <a:pt x="12830" y="7787"/>
                  <a:pt x="12392" y="8123"/>
                </a:cubicBezTo>
                <a:close/>
                <a:moveTo>
                  <a:pt x="13396" y="11403"/>
                </a:moveTo>
                <a:lnTo>
                  <a:pt x="13879" y="12979"/>
                </a:lnTo>
                <a:cubicBezTo>
                  <a:pt x="14278" y="12615"/>
                  <a:pt x="14782" y="12290"/>
                  <a:pt x="15438" y="12065"/>
                </a:cubicBezTo>
                <a:cubicBezTo>
                  <a:pt x="16076" y="11844"/>
                  <a:pt x="16640" y="11720"/>
                  <a:pt x="17150" y="11649"/>
                </a:cubicBezTo>
                <a:lnTo>
                  <a:pt x="16684" y="10128"/>
                </a:lnTo>
                <a:cubicBezTo>
                  <a:pt x="16169" y="10208"/>
                  <a:pt x="15601" y="10335"/>
                  <a:pt x="14975" y="10551"/>
                </a:cubicBezTo>
                <a:cubicBezTo>
                  <a:pt x="14348" y="10766"/>
                  <a:pt x="13833" y="11068"/>
                  <a:pt x="13396" y="11403"/>
                </a:cubicBezTo>
                <a:close/>
                <a:moveTo>
                  <a:pt x="5755" y="13899"/>
                </a:moveTo>
                <a:lnTo>
                  <a:pt x="6220" y="15420"/>
                </a:lnTo>
                <a:cubicBezTo>
                  <a:pt x="6672" y="15160"/>
                  <a:pt x="7196" y="14908"/>
                  <a:pt x="7835" y="14689"/>
                </a:cubicBezTo>
                <a:cubicBezTo>
                  <a:pt x="8490" y="14462"/>
                  <a:pt x="9078" y="14411"/>
                  <a:pt x="9602" y="14455"/>
                </a:cubicBezTo>
                <a:lnTo>
                  <a:pt x="9119" y="12880"/>
                </a:lnTo>
                <a:cubicBezTo>
                  <a:pt x="8579" y="12882"/>
                  <a:pt x="7996" y="12960"/>
                  <a:pt x="7372" y="13175"/>
                </a:cubicBezTo>
                <a:cubicBezTo>
                  <a:pt x="6745" y="13391"/>
                  <a:pt x="6215" y="13642"/>
                  <a:pt x="5755" y="13899"/>
                </a:cubicBezTo>
                <a:close/>
                <a:moveTo>
                  <a:pt x="3748" y="7338"/>
                </a:moveTo>
                <a:lnTo>
                  <a:pt x="4213" y="8858"/>
                </a:lnTo>
                <a:cubicBezTo>
                  <a:pt x="4665" y="8599"/>
                  <a:pt x="5189" y="8348"/>
                  <a:pt x="5828" y="8127"/>
                </a:cubicBezTo>
                <a:cubicBezTo>
                  <a:pt x="6483" y="7901"/>
                  <a:pt x="7071" y="7849"/>
                  <a:pt x="7595" y="7894"/>
                </a:cubicBezTo>
                <a:lnTo>
                  <a:pt x="7113" y="6317"/>
                </a:lnTo>
                <a:cubicBezTo>
                  <a:pt x="6573" y="6321"/>
                  <a:pt x="5990" y="6398"/>
                  <a:pt x="5365" y="6614"/>
                </a:cubicBezTo>
                <a:cubicBezTo>
                  <a:pt x="4738" y="6830"/>
                  <a:pt x="4208" y="7080"/>
                  <a:pt x="3748" y="7338"/>
                </a:cubicBezTo>
                <a:close/>
                <a:moveTo>
                  <a:pt x="4751" y="10619"/>
                </a:moveTo>
                <a:lnTo>
                  <a:pt x="5216" y="12140"/>
                </a:lnTo>
                <a:cubicBezTo>
                  <a:pt x="5668" y="11880"/>
                  <a:pt x="6192" y="11628"/>
                  <a:pt x="6831" y="11409"/>
                </a:cubicBezTo>
                <a:cubicBezTo>
                  <a:pt x="7486" y="11182"/>
                  <a:pt x="8074" y="11131"/>
                  <a:pt x="8598" y="11175"/>
                </a:cubicBezTo>
                <a:lnTo>
                  <a:pt x="8116" y="9599"/>
                </a:lnTo>
                <a:cubicBezTo>
                  <a:pt x="7576" y="9601"/>
                  <a:pt x="6993" y="9679"/>
                  <a:pt x="6369" y="9894"/>
                </a:cubicBezTo>
                <a:cubicBezTo>
                  <a:pt x="5742" y="10110"/>
                  <a:pt x="5211" y="10362"/>
                  <a:pt x="4751" y="10619"/>
                </a:cubicBezTo>
                <a:close/>
                <a:moveTo>
                  <a:pt x="11897" y="490"/>
                </a:moveTo>
                <a:cubicBezTo>
                  <a:pt x="10032" y="1134"/>
                  <a:pt x="9059" y="2504"/>
                  <a:pt x="8593" y="3431"/>
                </a:cubicBezTo>
                <a:cubicBezTo>
                  <a:pt x="7704" y="2972"/>
                  <a:pt x="6159" y="2472"/>
                  <a:pt x="4294" y="3115"/>
                </a:cubicBezTo>
                <a:cubicBezTo>
                  <a:pt x="1565" y="4058"/>
                  <a:pt x="0" y="6135"/>
                  <a:pt x="0" y="6135"/>
                </a:cubicBezTo>
                <a:lnTo>
                  <a:pt x="4431" y="20601"/>
                </a:lnTo>
                <a:cubicBezTo>
                  <a:pt x="4567" y="21046"/>
                  <a:pt x="5130" y="21149"/>
                  <a:pt x="5381" y="20765"/>
                </a:cubicBezTo>
                <a:cubicBezTo>
                  <a:pt x="5921" y="19939"/>
                  <a:pt x="6961" y="18860"/>
                  <a:pt x="8905" y="18188"/>
                </a:cubicBezTo>
                <a:cubicBezTo>
                  <a:pt x="10764" y="17547"/>
                  <a:pt x="12117" y="18250"/>
                  <a:pt x="12860" y="18853"/>
                </a:cubicBezTo>
                <a:cubicBezTo>
                  <a:pt x="13154" y="19092"/>
                  <a:pt x="13576" y="18922"/>
                  <a:pt x="13684" y="18545"/>
                </a:cubicBezTo>
                <a:cubicBezTo>
                  <a:pt x="13957" y="17594"/>
                  <a:pt x="14665" y="16200"/>
                  <a:pt x="16508" y="15565"/>
                </a:cubicBezTo>
                <a:cubicBezTo>
                  <a:pt x="18455" y="14892"/>
                  <a:pt x="19894" y="15117"/>
                  <a:pt x="20788" y="15450"/>
                </a:cubicBezTo>
                <a:cubicBezTo>
                  <a:pt x="21205" y="15604"/>
                  <a:pt x="21600" y="15171"/>
                  <a:pt x="21465" y="14727"/>
                </a:cubicBezTo>
                <a:lnTo>
                  <a:pt x="17042" y="252"/>
                </a:lnTo>
                <a:cubicBezTo>
                  <a:pt x="17042" y="252"/>
                  <a:pt x="14626" y="-451"/>
                  <a:pt x="11897" y="490"/>
                </a:cubicBezTo>
                <a:close/>
                <a:moveTo>
                  <a:pt x="11774" y="16404"/>
                </a:moveTo>
                <a:cubicBezTo>
                  <a:pt x="10888" y="16123"/>
                  <a:pt x="9717" y="15992"/>
                  <a:pt x="8376" y="16454"/>
                </a:cubicBezTo>
                <a:cubicBezTo>
                  <a:pt x="7022" y="16921"/>
                  <a:pt x="6074" y="17545"/>
                  <a:pt x="5455" y="18068"/>
                </a:cubicBezTo>
                <a:lnTo>
                  <a:pt x="1944" y="6595"/>
                </a:lnTo>
                <a:cubicBezTo>
                  <a:pt x="2332" y="6184"/>
                  <a:pt x="3229" y="5398"/>
                  <a:pt x="4825" y="4847"/>
                </a:cubicBezTo>
                <a:cubicBezTo>
                  <a:pt x="6328" y="4329"/>
                  <a:pt x="7560" y="4773"/>
                  <a:pt x="8373" y="5282"/>
                </a:cubicBezTo>
                <a:lnTo>
                  <a:pt x="11774" y="16404"/>
                </a:lnTo>
                <a:close/>
                <a:moveTo>
                  <a:pt x="19234" y="13313"/>
                </a:moveTo>
                <a:cubicBezTo>
                  <a:pt x="18443" y="13276"/>
                  <a:pt x="17330" y="13364"/>
                  <a:pt x="15977" y="13831"/>
                </a:cubicBezTo>
                <a:cubicBezTo>
                  <a:pt x="14635" y="14295"/>
                  <a:pt x="13761" y="15132"/>
                  <a:pt x="13199" y="15912"/>
                </a:cubicBezTo>
                <a:lnTo>
                  <a:pt x="9798" y="4790"/>
                </a:lnTo>
                <a:cubicBezTo>
                  <a:pt x="10172" y="3870"/>
                  <a:pt x="10923" y="2742"/>
                  <a:pt x="12427" y="2223"/>
                </a:cubicBezTo>
                <a:cubicBezTo>
                  <a:pt x="14022" y="1673"/>
                  <a:pt x="15183" y="1749"/>
                  <a:pt x="15724" y="1840"/>
                </a:cubicBezTo>
                <a:lnTo>
                  <a:pt x="19234" y="13313"/>
                </a:lnTo>
                <a:close/>
              </a:path>
            </a:pathLst>
          </a:custGeom>
          <a:solidFill>
            <a:schemeClr val="tx1"/>
          </a:solidFill>
          <a:ln w="12700">
            <a:miter lim="400000"/>
          </a:ln>
        </p:spPr>
        <p:txBody>
          <a:bodyPr lIns="34290" tIns="34290" rIns="34290" bIns="34290" anchor="ctr"/>
          <a:lstStyle/>
          <a:p>
            <a:pPr lvl="0" algn="ctr" defTabSz="457200">
              <a:lnSpc>
                <a:spcPts val="3300"/>
              </a:lnSpc>
              <a:tabLst>
                <a:tab pos="838200" algn="l"/>
              </a:tabLst>
              <a:defRPr sz="2800">
                <a:solidFill>
                  <a:srgbClr val="000000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/>
          </a:p>
        </p:txBody>
      </p:sp>
      <p:grpSp>
        <p:nvGrpSpPr>
          <p:cNvPr id="5" name="Grupo 4"/>
          <p:cNvGrpSpPr/>
          <p:nvPr/>
        </p:nvGrpSpPr>
        <p:grpSpPr>
          <a:xfrm>
            <a:off x="6660232" y="1895973"/>
            <a:ext cx="2383700" cy="2469131"/>
            <a:chOff x="3226229" y="1700808"/>
            <a:chExt cx="2383700" cy="2469131"/>
          </a:xfrm>
        </p:grpSpPr>
        <p:grpSp>
          <p:nvGrpSpPr>
            <p:cNvPr id="163" name="Grupo 162"/>
            <p:cNvGrpSpPr/>
            <p:nvPr/>
          </p:nvGrpSpPr>
          <p:grpSpPr>
            <a:xfrm>
              <a:off x="3226229" y="1700808"/>
              <a:ext cx="2383700" cy="2469131"/>
              <a:chOff x="3496413" y="2349219"/>
              <a:chExt cx="2383700" cy="2469131"/>
            </a:xfrm>
          </p:grpSpPr>
          <p:sp>
            <p:nvSpPr>
              <p:cNvPr id="32" name="Shape 735"/>
              <p:cNvSpPr/>
              <p:nvPr/>
            </p:nvSpPr>
            <p:spPr>
              <a:xfrm>
                <a:off x="3574183" y="3518576"/>
                <a:ext cx="2282906" cy="592470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9050" tIns="19050" rIns="19050" bIns="19050" anchor="ctr">
                <a:spAutoFit/>
              </a:bodyPr>
              <a:lstStyle>
                <a:lvl1pPr algn="ctr">
                  <a:defRPr>
                    <a:latin typeface="Gill Sans SemiBold"/>
                    <a:ea typeface="Gill Sans SemiBold"/>
                    <a:cs typeface="Gill Sans SemiBold"/>
                    <a:sym typeface="Gill Sans SemiBold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Mayores requerimientos en </a:t>
                </a:r>
              </a:p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gestión de los riesgos financieros</a:t>
                </a:r>
                <a:endParaRPr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" name="Shape 736"/>
              <p:cNvSpPr/>
              <p:nvPr/>
            </p:nvSpPr>
            <p:spPr>
              <a:xfrm>
                <a:off x="3496413" y="4264352"/>
                <a:ext cx="2383700" cy="55399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ctr">
                  <a:defRPr sz="1900"/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dirty="0" smtClean="0"/>
                  <a:t>Riesgo  de crédito, mercado, liquidez, operativo, Contagio, País. (Estándares Internacionales)</a:t>
                </a:r>
                <a:endParaRPr sz="1200" dirty="0"/>
              </a:p>
            </p:txBody>
          </p:sp>
          <p:grpSp>
            <p:nvGrpSpPr>
              <p:cNvPr id="34" name="Group 747"/>
              <p:cNvGrpSpPr/>
              <p:nvPr/>
            </p:nvGrpSpPr>
            <p:grpSpPr>
              <a:xfrm rot="16200000">
                <a:off x="4133824" y="2352711"/>
                <a:ext cx="1031564" cy="1024580"/>
                <a:chOff x="0" y="0"/>
                <a:chExt cx="2317137" cy="2318319"/>
              </a:xfrm>
            </p:grpSpPr>
            <p:sp>
              <p:nvSpPr>
                <p:cNvPr id="35" name="Shape 737"/>
                <p:cNvSpPr/>
                <p:nvPr/>
              </p:nvSpPr>
              <p:spPr>
                <a:xfrm rot="21600000">
                  <a:off x="930606" y="-1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  <p:sp>
              <p:nvSpPr>
                <p:cNvPr id="36" name="Shape 738"/>
                <p:cNvSpPr/>
                <p:nvPr/>
              </p:nvSpPr>
              <p:spPr>
                <a:xfrm rot="20972847">
                  <a:off x="1018054" y="208616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CC6666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37" name="Shape 739"/>
                <p:cNvSpPr/>
                <p:nvPr/>
              </p:nvSpPr>
              <p:spPr>
                <a:xfrm rot="2458039">
                  <a:off x="1550003" y="669772"/>
                  <a:ext cx="710452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A6CACA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38" name="Shape 740"/>
                <p:cNvSpPr/>
                <p:nvPr/>
              </p:nvSpPr>
              <p:spPr>
                <a:xfrm rot="5512701">
                  <a:off x="1523193" y="1381141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DEBD59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39" name="Shape 741"/>
                <p:cNvSpPr/>
                <p:nvPr/>
              </p:nvSpPr>
              <p:spPr>
                <a:xfrm rot="8643889">
                  <a:off x="952954" y="1801079"/>
                  <a:ext cx="710451" cy="34124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8CBA8C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40" name="Shape 742"/>
                <p:cNvSpPr/>
                <p:nvPr/>
              </p:nvSpPr>
              <p:spPr>
                <a:xfrm rot="11726499">
                  <a:off x="268090" y="1612232"/>
                  <a:ext cx="710451" cy="34124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C67728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41" name="Shape 743"/>
                <p:cNvSpPr/>
                <p:nvPr/>
              </p:nvSpPr>
              <p:spPr>
                <a:xfrm rot="14823067">
                  <a:off x="-9584" y="960214"/>
                  <a:ext cx="710452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00A3A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42" name="Shape 744"/>
                <p:cNvSpPr/>
                <p:nvPr/>
              </p:nvSpPr>
              <p:spPr>
                <a:xfrm rot="17892230">
                  <a:off x="326251" y="336004"/>
                  <a:ext cx="710452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74744E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43" name="Shape 745"/>
                <p:cNvSpPr/>
                <p:nvPr/>
              </p:nvSpPr>
              <p:spPr>
                <a:xfrm rot="16200000">
                  <a:off x="1979371" y="1006446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  <p:sp>
              <p:nvSpPr>
                <p:cNvPr id="44" name="Shape 746"/>
                <p:cNvSpPr/>
                <p:nvPr/>
              </p:nvSpPr>
              <p:spPr>
                <a:xfrm rot="16200000">
                  <a:off x="-104741" y="1062952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</p:grpSp>
        </p:grpSp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3840" y="2052778"/>
              <a:ext cx="374457" cy="374457"/>
            </a:xfrm>
            <a:prstGeom prst="rect">
              <a:avLst/>
            </a:prstGeom>
          </p:spPr>
        </p:pic>
      </p:grpSp>
      <p:grpSp>
        <p:nvGrpSpPr>
          <p:cNvPr id="58" name="Grupo 57"/>
          <p:cNvGrpSpPr/>
          <p:nvPr/>
        </p:nvGrpSpPr>
        <p:grpSpPr>
          <a:xfrm>
            <a:off x="4283968" y="1893968"/>
            <a:ext cx="2304592" cy="2322025"/>
            <a:chOff x="5265887" y="1739483"/>
            <a:chExt cx="2304592" cy="2322025"/>
          </a:xfrm>
        </p:grpSpPr>
        <p:grpSp>
          <p:nvGrpSpPr>
            <p:cNvPr id="162" name="Grupo 161"/>
            <p:cNvGrpSpPr/>
            <p:nvPr/>
          </p:nvGrpSpPr>
          <p:grpSpPr>
            <a:xfrm>
              <a:off x="5265887" y="1739483"/>
              <a:ext cx="2304592" cy="2322025"/>
              <a:chOff x="5446232" y="2349218"/>
              <a:chExt cx="2304592" cy="2322025"/>
            </a:xfrm>
          </p:grpSpPr>
          <p:sp>
            <p:nvSpPr>
              <p:cNvPr id="45" name="Shape 748"/>
              <p:cNvSpPr/>
              <p:nvPr/>
            </p:nvSpPr>
            <p:spPr>
              <a:xfrm>
                <a:off x="5660976" y="3510299"/>
                <a:ext cx="1654645" cy="40780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9050" tIns="19050" rIns="19050" bIns="19050" anchor="ctr">
                <a:spAutoFit/>
              </a:bodyPr>
              <a:lstStyle>
                <a:lvl1pPr algn="ctr">
                  <a:defRPr>
                    <a:latin typeface="Gill Sans SemiBold"/>
                    <a:ea typeface="Gill Sans SemiBold"/>
                    <a:cs typeface="Gill Sans SemiBold"/>
                    <a:sym typeface="Gill Sans SemiBold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Riesgo legal y reputacional</a:t>
                </a:r>
                <a:endParaRPr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" name="Shape 749"/>
              <p:cNvSpPr/>
              <p:nvPr/>
            </p:nvSpPr>
            <p:spPr>
              <a:xfrm>
                <a:off x="5446232" y="4117245"/>
                <a:ext cx="2304592" cy="55399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ctr">
                  <a:defRPr sz="1900"/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dirty="0" smtClean="0"/>
                  <a:t>Corrupción, lavado de activos, fallas tecnológicas, Ciberseguridad</a:t>
                </a:r>
                <a:endParaRPr sz="1200" dirty="0"/>
              </a:p>
            </p:txBody>
          </p:sp>
          <p:grpSp>
            <p:nvGrpSpPr>
              <p:cNvPr id="47" name="Group 760"/>
              <p:cNvGrpSpPr/>
              <p:nvPr/>
            </p:nvGrpSpPr>
            <p:grpSpPr>
              <a:xfrm rot="16200000">
                <a:off x="5867771" y="2296605"/>
                <a:ext cx="1031565" cy="1136792"/>
                <a:chOff x="-1" y="-1"/>
                <a:chExt cx="2317139" cy="2572217"/>
              </a:xfrm>
            </p:grpSpPr>
            <p:sp>
              <p:nvSpPr>
                <p:cNvPr id="48" name="Shape 750"/>
                <p:cNvSpPr/>
                <p:nvPr/>
              </p:nvSpPr>
              <p:spPr>
                <a:xfrm rot="21600000">
                  <a:off x="930606" y="-1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  <p:sp>
              <p:nvSpPr>
                <p:cNvPr id="49" name="Shape 751"/>
                <p:cNvSpPr/>
                <p:nvPr/>
              </p:nvSpPr>
              <p:spPr>
                <a:xfrm rot="20972847">
                  <a:off x="1018054" y="638510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CC6666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0" name="Shape 752"/>
                <p:cNvSpPr/>
                <p:nvPr/>
              </p:nvSpPr>
              <p:spPr>
                <a:xfrm rot="2458039">
                  <a:off x="1550003" y="1099666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A6CACA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1" name="Shape 753"/>
                <p:cNvSpPr/>
                <p:nvPr/>
              </p:nvSpPr>
              <p:spPr>
                <a:xfrm rot="5512701">
                  <a:off x="1523193" y="1811035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DEBD59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2" name="Shape 754"/>
                <p:cNvSpPr/>
                <p:nvPr/>
              </p:nvSpPr>
              <p:spPr>
                <a:xfrm rot="8643889">
                  <a:off x="952954" y="2230974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8CBA8C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3" name="Shape 755"/>
                <p:cNvSpPr/>
                <p:nvPr/>
              </p:nvSpPr>
              <p:spPr>
                <a:xfrm rot="11726499">
                  <a:off x="268090" y="2042127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C67728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4" name="Shape 756"/>
                <p:cNvSpPr/>
                <p:nvPr/>
              </p:nvSpPr>
              <p:spPr>
                <a:xfrm rot="14823067">
                  <a:off x="-9584" y="1390111"/>
                  <a:ext cx="710453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00A3A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5" name="Shape 757"/>
                <p:cNvSpPr/>
                <p:nvPr/>
              </p:nvSpPr>
              <p:spPr>
                <a:xfrm rot="17892230">
                  <a:off x="326252" y="765899"/>
                  <a:ext cx="710451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74744E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56" name="Shape 758"/>
                <p:cNvSpPr/>
                <p:nvPr/>
              </p:nvSpPr>
              <p:spPr>
                <a:xfrm rot="16200000">
                  <a:off x="1979371" y="1006446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  <p:sp>
              <p:nvSpPr>
                <p:cNvPr id="57" name="Shape 759"/>
                <p:cNvSpPr/>
                <p:nvPr/>
              </p:nvSpPr>
              <p:spPr>
                <a:xfrm rot="16200000">
                  <a:off x="-104741" y="1062952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</p:grpSp>
        </p:grpSp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2387" y="2060848"/>
              <a:ext cx="409805" cy="409805"/>
            </a:xfrm>
            <a:prstGeom prst="rect">
              <a:avLst/>
            </a:prstGeom>
          </p:spPr>
        </p:pic>
      </p:grpSp>
      <p:pic>
        <p:nvPicPr>
          <p:cNvPr id="149" name="Imagen 14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6" y="4797152"/>
            <a:ext cx="462132" cy="339667"/>
          </a:xfrm>
          <a:prstGeom prst="rect">
            <a:avLst/>
          </a:prstGeom>
        </p:spPr>
      </p:pic>
      <p:grpSp>
        <p:nvGrpSpPr>
          <p:cNvPr id="60" name="Grupo 59"/>
          <p:cNvGrpSpPr/>
          <p:nvPr/>
        </p:nvGrpSpPr>
        <p:grpSpPr>
          <a:xfrm>
            <a:off x="5237362" y="4543390"/>
            <a:ext cx="1989300" cy="2195824"/>
            <a:chOff x="5896850" y="4639716"/>
            <a:chExt cx="1989300" cy="2195824"/>
          </a:xfrm>
        </p:grpSpPr>
        <p:grpSp>
          <p:nvGrpSpPr>
            <p:cNvPr id="168" name="Grupo 167"/>
            <p:cNvGrpSpPr/>
            <p:nvPr/>
          </p:nvGrpSpPr>
          <p:grpSpPr>
            <a:xfrm>
              <a:off x="5896850" y="4639716"/>
              <a:ext cx="1989300" cy="2195824"/>
              <a:chOff x="3847446" y="4648306"/>
              <a:chExt cx="1989300" cy="2195824"/>
            </a:xfrm>
          </p:grpSpPr>
          <p:sp>
            <p:nvSpPr>
              <p:cNvPr id="97" name="Shape 800"/>
              <p:cNvSpPr/>
              <p:nvPr/>
            </p:nvSpPr>
            <p:spPr>
              <a:xfrm>
                <a:off x="3847446" y="5719190"/>
                <a:ext cx="1989300" cy="407804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9050" tIns="19050" rIns="19050" bIns="19050" anchor="ctr">
                <a:spAutoFit/>
              </a:bodyPr>
              <a:lstStyle>
                <a:lvl1pPr algn="ctr">
                  <a:defRPr>
                    <a:latin typeface="Gill Sans SemiBold"/>
                    <a:ea typeface="Gill Sans SemiBold"/>
                    <a:cs typeface="Gill Sans SemiBold"/>
                    <a:sym typeface="Gill Sans SemiBold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Necesidades de expansión y posicionamiento</a:t>
                </a:r>
                <a:endParaRPr sz="1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Shape 801"/>
              <p:cNvSpPr/>
              <p:nvPr/>
            </p:nvSpPr>
            <p:spPr>
              <a:xfrm>
                <a:off x="3882027" y="6290132"/>
                <a:ext cx="1820152" cy="553998"/>
              </a:xfrm>
              <a:prstGeom prst="rect">
                <a:avLst/>
              </a:prstGeom>
              <a:ln w="12700"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algn="ctr">
                  <a:defRPr sz="1900"/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dirty="0" smtClean="0"/>
                  <a:t>Conglomerados Financieros</a:t>
                </a:r>
              </a:p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r>
                  <a:rPr lang="es-CO" sz="1200" dirty="0" smtClean="0"/>
                  <a:t>Legislación Transfronteriza</a:t>
                </a:r>
                <a:endParaRPr sz="1200" dirty="0"/>
              </a:p>
            </p:txBody>
          </p:sp>
          <p:grpSp>
            <p:nvGrpSpPr>
              <p:cNvPr id="99" name="Group 812"/>
              <p:cNvGrpSpPr/>
              <p:nvPr/>
            </p:nvGrpSpPr>
            <p:grpSpPr>
              <a:xfrm rot="16200000">
                <a:off x="4184048" y="4601575"/>
                <a:ext cx="1031563" cy="1125025"/>
                <a:chOff x="6" y="-1"/>
                <a:chExt cx="2317132" cy="2545592"/>
              </a:xfrm>
            </p:grpSpPr>
            <p:sp>
              <p:nvSpPr>
                <p:cNvPr id="100" name="Shape 802"/>
                <p:cNvSpPr/>
                <p:nvPr/>
              </p:nvSpPr>
              <p:spPr>
                <a:xfrm rot="21600000">
                  <a:off x="930606" y="-1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  <p:sp>
              <p:nvSpPr>
                <p:cNvPr id="101" name="Shape 803"/>
                <p:cNvSpPr/>
                <p:nvPr/>
              </p:nvSpPr>
              <p:spPr>
                <a:xfrm rot="20972847">
                  <a:off x="1018054" y="611890"/>
                  <a:ext cx="710450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CC6666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2" name="Shape 804"/>
                <p:cNvSpPr/>
                <p:nvPr/>
              </p:nvSpPr>
              <p:spPr>
                <a:xfrm rot="2458039">
                  <a:off x="1550003" y="1073046"/>
                  <a:ext cx="710450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A6CACA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3" name="Shape 805"/>
                <p:cNvSpPr/>
                <p:nvPr/>
              </p:nvSpPr>
              <p:spPr>
                <a:xfrm rot="5512701">
                  <a:off x="1523195" y="1784415"/>
                  <a:ext cx="710451" cy="3412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DEBD59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4" name="Shape 806"/>
                <p:cNvSpPr/>
                <p:nvPr/>
              </p:nvSpPr>
              <p:spPr>
                <a:xfrm rot="8643889">
                  <a:off x="952957" y="2204349"/>
                  <a:ext cx="710450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8CBA8C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5" name="Shape 807"/>
                <p:cNvSpPr/>
                <p:nvPr/>
              </p:nvSpPr>
              <p:spPr>
                <a:xfrm rot="11726499">
                  <a:off x="268092" y="2015505"/>
                  <a:ext cx="710450" cy="34124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C67728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6" name="Shape 808"/>
                <p:cNvSpPr/>
                <p:nvPr/>
              </p:nvSpPr>
              <p:spPr>
                <a:xfrm rot="14823067">
                  <a:off x="-9586" y="1334127"/>
                  <a:ext cx="710451" cy="3412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00A3A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7" name="Shape 809"/>
                <p:cNvSpPr/>
                <p:nvPr/>
              </p:nvSpPr>
              <p:spPr>
                <a:xfrm rot="17892230">
                  <a:off x="326253" y="739280"/>
                  <a:ext cx="710451" cy="34124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572" extrusionOk="0">
                      <a:moveTo>
                        <a:pt x="0" y="0"/>
                      </a:moveTo>
                      <a:cubicBezTo>
                        <a:pt x="3852" y="-28"/>
                        <a:pt x="7664" y="1630"/>
                        <a:pt x="11188" y="4866"/>
                      </a:cubicBezTo>
                      <a:cubicBezTo>
                        <a:pt x="15257" y="8603"/>
                        <a:pt x="18830" y="14335"/>
                        <a:pt x="21600" y="21572"/>
                      </a:cubicBezTo>
                    </a:path>
                  </a:pathLst>
                </a:custGeom>
                <a:noFill/>
                <a:ln w="38100" cap="flat">
                  <a:solidFill>
                    <a:srgbClr val="74744E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>
                      <a:solidFill>
                        <a:srgbClr val="57788F"/>
                      </a:solidFill>
                    </a:defRPr>
                  </a:pPr>
                  <a:endParaRPr/>
                </a:p>
              </p:txBody>
            </p:sp>
            <p:sp>
              <p:nvSpPr>
                <p:cNvPr id="108" name="Shape 810"/>
                <p:cNvSpPr/>
                <p:nvPr/>
              </p:nvSpPr>
              <p:spPr>
                <a:xfrm rot="16200000">
                  <a:off x="1979371" y="1006446"/>
                  <a:ext cx="442508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  <p:sp>
              <p:nvSpPr>
                <p:cNvPr id="109" name="Shape 811"/>
                <p:cNvSpPr/>
                <p:nvPr/>
              </p:nvSpPr>
              <p:spPr>
                <a:xfrm rot="16200000">
                  <a:off x="-104735" y="1466225"/>
                  <a:ext cx="442509" cy="233027"/>
                </a:xfrm>
                <a:prstGeom prst="rect">
                  <a:avLst/>
                </a:prstGeom>
                <a:solidFill>
                  <a:srgbClr val="F6F6F6">
                    <a:alpha val="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 sz="2700">
                      <a:solidFill>
                        <a:srgbClr val="F6F6F6"/>
                      </a:solidFill>
                    </a:defRPr>
                  </a:pPr>
                  <a:endParaRPr sz="1013"/>
                </a:p>
              </p:txBody>
            </p:sp>
          </p:grpSp>
        </p:grpSp>
        <p:pic>
          <p:nvPicPr>
            <p:cNvPr id="59" name="Imagen 5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94443" y="4978993"/>
              <a:ext cx="413628" cy="361925"/>
            </a:xfrm>
            <a:prstGeom prst="rect">
              <a:avLst/>
            </a:prstGeom>
          </p:spPr>
        </p:pic>
      </p:grpSp>
      <p:pic>
        <p:nvPicPr>
          <p:cNvPr id="61" name="Imagen 6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520" y="4817261"/>
            <a:ext cx="389408" cy="38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10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5</a:t>
            </a:fld>
            <a:endParaRPr lang="es-CO" dirty="0"/>
          </a:p>
        </p:txBody>
      </p:sp>
      <p:grpSp>
        <p:nvGrpSpPr>
          <p:cNvPr id="5" name="Group 508"/>
          <p:cNvGrpSpPr/>
          <p:nvPr/>
        </p:nvGrpSpPr>
        <p:grpSpPr>
          <a:xfrm rot="16200000">
            <a:off x="2897431" y="2824246"/>
            <a:ext cx="3057193" cy="2826543"/>
            <a:chOff x="-1" y="0"/>
            <a:chExt cx="8152514" cy="7537446"/>
          </a:xfrm>
        </p:grpSpPr>
        <p:sp>
          <p:nvSpPr>
            <p:cNvPr id="6" name="Shape 498"/>
            <p:cNvSpPr/>
            <p:nvPr/>
          </p:nvSpPr>
          <p:spPr>
            <a:xfrm rot="21600000">
              <a:off x="3274203" y="0"/>
              <a:ext cx="1556898" cy="819868"/>
            </a:xfrm>
            <a:prstGeom prst="rect">
              <a:avLst/>
            </a:prstGeom>
            <a:solidFill>
              <a:srgbClr val="F6F6F6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7" name="Shape 499"/>
            <p:cNvSpPr/>
            <p:nvPr/>
          </p:nvSpPr>
          <p:spPr>
            <a:xfrm rot="20972847">
              <a:off x="3581875" y="733985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CC6666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8" name="Shape 500"/>
            <p:cNvSpPr/>
            <p:nvPr/>
          </p:nvSpPr>
          <p:spPr>
            <a:xfrm rot="2458039">
              <a:off x="5453462" y="2356497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A6CAC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9" name="Shape 501"/>
            <p:cNvSpPr/>
            <p:nvPr/>
          </p:nvSpPr>
          <p:spPr>
            <a:xfrm rot="5512701">
              <a:off x="5359133" y="4859345"/>
              <a:ext cx="2499619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DEBD59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10" name="Shape 502"/>
            <p:cNvSpPr/>
            <p:nvPr/>
          </p:nvSpPr>
          <p:spPr>
            <a:xfrm rot="8643889">
              <a:off x="3352830" y="6336837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8CBA8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11" name="Shape 503"/>
            <p:cNvSpPr/>
            <p:nvPr/>
          </p:nvSpPr>
          <p:spPr>
            <a:xfrm rot="11726499">
              <a:off x="943235" y="5672405"/>
              <a:ext cx="2499618" cy="120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C6772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12" name="Shape 504"/>
            <p:cNvSpPr/>
            <p:nvPr/>
          </p:nvSpPr>
          <p:spPr>
            <a:xfrm rot="14823067">
              <a:off x="-33718" y="3378374"/>
              <a:ext cx="2499618" cy="120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00A3A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13" name="Shape 505"/>
            <p:cNvSpPr/>
            <p:nvPr/>
          </p:nvSpPr>
          <p:spPr>
            <a:xfrm rot="17892230">
              <a:off x="1147869" y="1182182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74744E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14" name="Shape 506"/>
            <p:cNvSpPr/>
            <p:nvPr/>
          </p:nvSpPr>
          <p:spPr>
            <a:xfrm rot="16200000">
              <a:off x="6964129" y="3541036"/>
              <a:ext cx="1556899" cy="819869"/>
            </a:xfrm>
            <a:prstGeom prst="rect">
              <a:avLst/>
            </a:prstGeom>
            <a:solidFill>
              <a:srgbClr val="F6F6F6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15" name="Shape 507"/>
            <p:cNvSpPr/>
            <p:nvPr/>
          </p:nvSpPr>
          <p:spPr>
            <a:xfrm rot="16200000">
              <a:off x="-368515" y="3739845"/>
              <a:ext cx="1556898" cy="819869"/>
            </a:xfrm>
            <a:prstGeom prst="rect">
              <a:avLst/>
            </a:prstGeom>
            <a:solidFill>
              <a:srgbClr val="F6F6F6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</p:grpSp>
      <p:sp>
        <p:nvSpPr>
          <p:cNvPr id="17" name="Shape 510"/>
          <p:cNvSpPr/>
          <p:nvPr/>
        </p:nvSpPr>
        <p:spPr>
          <a:xfrm>
            <a:off x="3660436" y="3762352"/>
            <a:ext cx="1825245" cy="900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 algn="ctr">
              <a:defRPr sz="27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400" b="1" dirty="0" smtClean="0"/>
              <a:t>Los cambios en el entorno financiero hacen que esto no sea suficiente</a:t>
            </a:r>
            <a:endParaRPr sz="1400" b="1" dirty="0"/>
          </a:p>
        </p:txBody>
      </p:sp>
      <p:sp>
        <p:nvSpPr>
          <p:cNvPr id="18" name="Shape 511"/>
          <p:cNvSpPr/>
          <p:nvPr/>
        </p:nvSpPr>
        <p:spPr>
          <a:xfrm>
            <a:off x="824805" y="2833781"/>
            <a:ext cx="2261253" cy="1031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s-ES_tradnl" sz="1400" dirty="0">
                <a:solidFill>
                  <a:srgbClr val="000000"/>
                </a:solidFill>
              </a:rPr>
              <a:t>Conocimiento normativo </a:t>
            </a:r>
            <a:r>
              <a:rPr lang="es-ES_tradnl" sz="1400" dirty="0" smtClean="0">
                <a:solidFill>
                  <a:srgbClr val="000000"/>
                </a:solidFill>
              </a:rPr>
              <a:t>exhaustivo 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Especialización en normas del SF (</a:t>
            </a:r>
            <a:r>
              <a:rPr lang="es-ES_tradnl" sz="1400" dirty="0" err="1" smtClean="0">
                <a:solidFill>
                  <a:srgbClr val="000000"/>
                </a:solidFill>
              </a:rPr>
              <a:t>C.Co</a:t>
            </a:r>
            <a:r>
              <a:rPr lang="es-ES_tradnl" sz="1400" dirty="0" smtClean="0">
                <a:solidFill>
                  <a:srgbClr val="000000"/>
                </a:solidFill>
              </a:rPr>
              <a:t>, EOSF, CBJ)</a:t>
            </a:r>
            <a:endParaRPr lang="es-ES" sz="1400" dirty="0">
              <a:solidFill>
                <a:srgbClr val="000000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/>
          </a:p>
        </p:txBody>
      </p:sp>
      <p:sp>
        <p:nvSpPr>
          <p:cNvPr id="20" name="Shape 513"/>
          <p:cNvSpPr/>
          <p:nvPr/>
        </p:nvSpPr>
        <p:spPr>
          <a:xfrm>
            <a:off x="179512" y="2951073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00000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21" name="Shape 514"/>
          <p:cNvSpPr/>
          <p:nvPr/>
        </p:nvSpPr>
        <p:spPr>
          <a:xfrm>
            <a:off x="818270" y="4135576"/>
            <a:ext cx="2554577" cy="19236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>
              <a:defRPr sz="1800">
                <a:solidFill>
                  <a:srgbClr val="000000"/>
                </a:solidFill>
              </a:defRPr>
            </a:pPr>
            <a:r>
              <a:rPr lang="es-ES_tradnl" sz="1400" dirty="0">
                <a:solidFill>
                  <a:srgbClr val="000000"/>
                </a:solidFill>
              </a:rPr>
              <a:t>Identificación, medición y gestión de riesgos </a:t>
            </a:r>
            <a:r>
              <a:rPr lang="es-ES_tradnl" sz="1400" dirty="0" smtClean="0">
                <a:solidFill>
                  <a:srgbClr val="000000"/>
                </a:solidFill>
              </a:rPr>
              <a:t>actuales enmarcada en el cumplimiento </a:t>
            </a:r>
            <a:r>
              <a:rPr lang="es-ES_tradnl" sz="1400" dirty="0">
                <a:solidFill>
                  <a:srgbClr val="000000"/>
                </a:solidFill>
              </a:rPr>
              <a:t>de requisitos </a:t>
            </a:r>
            <a:r>
              <a:rPr lang="es-ES_tradnl" sz="1400" dirty="0" smtClean="0">
                <a:solidFill>
                  <a:srgbClr val="000000"/>
                </a:solidFill>
              </a:rPr>
              <a:t>legales </a:t>
            </a:r>
          </a:p>
          <a:p>
            <a:pPr>
              <a:defRPr sz="1800">
                <a:solidFill>
                  <a:srgbClr val="000000"/>
                </a:solidFill>
              </a:defRPr>
            </a:pPr>
            <a:endParaRPr lang="es-ES_tradnl" sz="14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Enfoque en gestión de controversias</a:t>
            </a:r>
            <a:endParaRPr lang="es-ES" sz="1400" dirty="0">
              <a:solidFill>
                <a:srgbClr val="000000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endParaRPr lang="es-ES" sz="1600" dirty="0">
              <a:solidFill>
                <a:srgbClr val="000000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/>
          </a:p>
        </p:txBody>
      </p:sp>
      <p:sp>
        <p:nvSpPr>
          <p:cNvPr id="23" name="Shape 516"/>
          <p:cNvSpPr/>
          <p:nvPr/>
        </p:nvSpPr>
        <p:spPr>
          <a:xfrm>
            <a:off x="223714" y="4464918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A6CAC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25" name="Shape 518"/>
          <p:cNvSpPr/>
          <p:nvPr/>
        </p:nvSpPr>
        <p:spPr>
          <a:xfrm>
            <a:off x="944746" y="5558255"/>
            <a:ext cx="1866776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9050" tIns="19050" rIns="19050" bIns="19050" anchor="ctr">
            <a:spAutoFit/>
          </a:bodyPr>
          <a:lstStyle>
            <a:lvl1pPr>
              <a:defRPr sz="24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endParaRPr sz="1200" b="1" dirty="0"/>
          </a:p>
        </p:txBody>
      </p:sp>
      <p:sp>
        <p:nvSpPr>
          <p:cNvPr id="26" name="Shape 519"/>
          <p:cNvSpPr/>
          <p:nvPr/>
        </p:nvSpPr>
        <p:spPr>
          <a:xfrm>
            <a:off x="251520" y="6049094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DEBD5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27" name="Shape 520"/>
          <p:cNvSpPr/>
          <p:nvPr/>
        </p:nvSpPr>
        <p:spPr>
          <a:xfrm>
            <a:off x="6040821" y="2853975"/>
            <a:ext cx="2380789" cy="970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r">
              <a:defRPr sz="1900"/>
            </a:lvl1pPr>
          </a:lstStyle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Comprender el nuevo </a:t>
            </a:r>
            <a:r>
              <a:rPr lang="es-ES_tradnl" sz="1400" dirty="0">
                <a:solidFill>
                  <a:srgbClr val="000000"/>
                </a:solidFill>
              </a:rPr>
              <a:t>entorno y </a:t>
            </a:r>
            <a:r>
              <a:rPr lang="es-ES_tradnl" sz="1400" dirty="0" smtClean="0">
                <a:solidFill>
                  <a:srgbClr val="000000"/>
                </a:solidFill>
              </a:rPr>
              <a:t>desarrollar </a:t>
            </a:r>
            <a:r>
              <a:rPr lang="es-ES_tradnl" sz="1400" u="sng" dirty="0" smtClean="0">
                <a:solidFill>
                  <a:srgbClr val="000000"/>
                </a:solidFill>
              </a:rPr>
              <a:t>habilidades </a:t>
            </a:r>
            <a:r>
              <a:rPr lang="es-ES_tradnl" sz="1400" u="sng" dirty="0">
                <a:solidFill>
                  <a:srgbClr val="000000"/>
                </a:solidFill>
              </a:rPr>
              <a:t>multidisciplinarias</a:t>
            </a:r>
            <a:endParaRPr lang="es-ES" sz="1400" u="sng" dirty="0">
              <a:solidFill>
                <a:srgbClr val="000000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 dirty="0" smtClean="0"/>
              <a:t>.</a:t>
            </a:r>
            <a:endParaRPr sz="1400" dirty="0"/>
          </a:p>
        </p:txBody>
      </p:sp>
      <p:sp>
        <p:nvSpPr>
          <p:cNvPr id="29" name="Shape 522"/>
          <p:cNvSpPr/>
          <p:nvPr/>
        </p:nvSpPr>
        <p:spPr>
          <a:xfrm>
            <a:off x="8560246" y="2904210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8CBA8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30" name="Shape 523"/>
          <p:cNvSpPr/>
          <p:nvPr/>
        </p:nvSpPr>
        <p:spPr>
          <a:xfrm>
            <a:off x="5994596" y="3790171"/>
            <a:ext cx="2512196" cy="812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r">
              <a:defRPr sz="1900"/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Gestionar </a:t>
            </a:r>
            <a:r>
              <a:rPr lang="es-ES_tradnl" sz="1400" dirty="0">
                <a:solidFill>
                  <a:srgbClr val="000000"/>
                </a:solidFill>
              </a:rPr>
              <a:t>proactivamente </a:t>
            </a:r>
            <a:r>
              <a:rPr lang="es-ES_tradnl" sz="1400" dirty="0" smtClean="0">
                <a:solidFill>
                  <a:srgbClr val="000000"/>
                </a:solidFill>
              </a:rPr>
              <a:t>el riesgo </a:t>
            </a:r>
            <a:r>
              <a:rPr lang="es-ES_tradnl" sz="1400" dirty="0">
                <a:solidFill>
                  <a:srgbClr val="000000"/>
                </a:solidFill>
              </a:rPr>
              <a:t>jurídico frente a cambios de </a:t>
            </a:r>
            <a:r>
              <a:rPr lang="es-ES_tradnl" sz="1400" dirty="0" smtClean="0">
                <a:solidFill>
                  <a:srgbClr val="000000"/>
                </a:solidFill>
              </a:rPr>
              <a:t>entorno (anticipar)</a:t>
            </a:r>
            <a:endParaRPr sz="1400" dirty="0">
              <a:solidFill>
                <a:srgbClr val="000000"/>
              </a:solidFill>
            </a:endParaRPr>
          </a:p>
        </p:txBody>
      </p:sp>
      <p:sp>
        <p:nvSpPr>
          <p:cNvPr id="32" name="Shape 525"/>
          <p:cNvSpPr/>
          <p:nvPr/>
        </p:nvSpPr>
        <p:spPr>
          <a:xfrm>
            <a:off x="8534814" y="3911802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C67728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33" name="Shape 526"/>
          <p:cNvSpPr/>
          <p:nvPr/>
        </p:nvSpPr>
        <p:spPr>
          <a:xfrm>
            <a:off x="6041635" y="4856155"/>
            <a:ext cx="2495420" cy="1288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r">
              <a:defRPr sz="1900"/>
            </a:lvl1pPr>
          </a:lstStyle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Facilitar el desarrollo </a:t>
            </a:r>
            <a:r>
              <a:rPr lang="es-ES_tradnl" sz="1400" dirty="0">
                <a:solidFill>
                  <a:srgbClr val="000000"/>
                </a:solidFill>
              </a:rPr>
              <a:t>de estructuras societarias, comerciales y regulatorias que permitan gestionar los </a:t>
            </a:r>
            <a:r>
              <a:rPr lang="es-ES_tradnl" sz="1400" dirty="0" smtClean="0">
                <a:solidFill>
                  <a:srgbClr val="000000"/>
                </a:solidFill>
              </a:rPr>
              <a:t>cambios</a:t>
            </a:r>
            <a:endParaRPr sz="1400" dirty="0"/>
          </a:p>
        </p:txBody>
      </p:sp>
      <p:sp>
        <p:nvSpPr>
          <p:cNvPr id="35" name="Shape 528"/>
          <p:cNvSpPr/>
          <p:nvPr/>
        </p:nvSpPr>
        <p:spPr>
          <a:xfrm>
            <a:off x="8560246" y="4923347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00A3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36" name="TextBox 1003"/>
          <p:cNvSpPr txBox="1"/>
          <p:nvPr/>
        </p:nvSpPr>
        <p:spPr>
          <a:xfrm>
            <a:off x="247766" y="834387"/>
            <a:ext cx="8702100" cy="781769"/>
          </a:xfrm>
          <a:prstGeom prst="rect">
            <a:avLst/>
          </a:prstGeom>
          <a:noFill/>
        </p:spPr>
        <p:txBody>
          <a:bodyPr wrap="square" lIns="164607" tIns="82304" rIns="164607" bIns="82304" rtlCol="0">
            <a:spAutoFit/>
          </a:bodyPr>
          <a:lstStyle/>
          <a:p>
            <a:pPr algn="ctr" eaLnBrk="0" hangingPunct="0">
              <a:defRPr/>
            </a:pP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Esta nueva dinámica implica </a:t>
            </a:r>
            <a:r>
              <a:rPr lang="es-ES" sz="2000" b="1" dirty="0">
                <a:solidFill>
                  <a:srgbClr val="800000"/>
                </a:solidFill>
                <a:ea typeface="+mj-ea"/>
              </a:rPr>
              <a:t>un giro trascendental en el rol del abogado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financiero</a:t>
            </a:r>
            <a:endParaRPr lang="es-ES" sz="2000" b="1" dirty="0">
              <a:solidFill>
                <a:srgbClr val="800000"/>
              </a:solidFill>
              <a:ea typeface="+mj-ea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253416" y="1898248"/>
            <a:ext cx="30486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 y herramientas </a:t>
            </a:r>
            <a:r>
              <a:rPr lang="es-CO" sz="1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tradicionales</a:t>
            </a:r>
            <a:r>
              <a:rPr lang="es-CO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del abogado financiero</a:t>
            </a:r>
            <a:endParaRPr lang="es-CO" sz="1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6026992" y="1916890"/>
            <a:ext cx="25892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Habilidades y herramientas  </a:t>
            </a:r>
            <a:r>
              <a:rPr lang="es-CO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para </a:t>
            </a:r>
            <a:r>
              <a:rPr lang="es-CO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 Sistema </a:t>
            </a:r>
            <a:r>
              <a:rPr lang="es-CO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s-CO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inanciero </a:t>
            </a:r>
            <a:r>
              <a:rPr lang="es-CO" sz="1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del futuro</a:t>
            </a:r>
            <a:endParaRPr lang="es-CO" sz="1400" b="1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755576" y="5976863"/>
            <a:ext cx="25896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Énfasis en </a:t>
            </a:r>
            <a:r>
              <a:rPr lang="es-ES_tradnl" sz="1400" dirty="0">
                <a:solidFill>
                  <a:srgbClr val="000000"/>
                </a:solidFill>
              </a:rPr>
              <a:t>la gestión </a:t>
            </a:r>
            <a:r>
              <a:rPr lang="es-ES_tradnl" sz="1400" dirty="0" smtClean="0">
                <a:solidFill>
                  <a:srgbClr val="000000"/>
                </a:solidFill>
              </a:rPr>
              <a:t>del riesgo jurídico de </a:t>
            </a:r>
            <a:r>
              <a:rPr lang="es-ES_tradnl" sz="1400" dirty="0">
                <a:solidFill>
                  <a:srgbClr val="000000"/>
                </a:solidFill>
              </a:rPr>
              <a:t>servicios </a:t>
            </a:r>
            <a:r>
              <a:rPr lang="es-ES_tradnl" sz="1400" dirty="0" smtClean="0">
                <a:solidFill>
                  <a:srgbClr val="000000"/>
                </a:solidFill>
              </a:rPr>
              <a:t>tradicionales</a:t>
            </a:r>
            <a:endParaRPr lang="es-ES" sz="1400" dirty="0">
              <a:solidFill>
                <a:srgbClr val="000000"/>
              </a:solidFill>
            </a:endParaRPr>
          </a:p>
        </p:txBody>
      </p:sp>
      <p:sp>
        <p:nvSpPr>
          <p:cNvPr id="41" name="Shape 513"/>
          <p:cNvSpPr/>
          <p:nvPr/>
        </p:nvSpPr>
        <p:spPr>
          <a:xfrm>
            <a:off x="8552907" y="5896909"/>
            <a:ext cx="476250" cy="476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4744E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43" name="Shape 523"/>
          <p:cNvSpPr/>
          <p:nvPr/>
        </p:nvSpPr>
        <p:spPr>
          <a:xfrm>
            <a:off x="6205893" y="5675276"/>
            <a:ext cx="2020840" cy="812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r">
              <a:defRPr sz="1900"/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endParaRPr sz="1100" b="1" dirty="0">
              <a:solidFill>
                <a:srgbClr val="00000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6015743" y="6078728"/>
            <a:ext cx="2485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>
                <a:solidFill>
                  <a:srgbClr val="000000"/>
                </a:solidFill>
              </a:defRPr>
            </a:pPr>
            <a:r>
              <a:rPr lang="es-ES_tradnl" sz="1400" dirty="0" smtClean="0">
                <a:solidFill>
                  <a:srgbClr val="000000"/>
                </a:solidFill>
              </a:rPr>
              <a:t>Ser promotor y gestor de la innovación</a:t>
            </a:r>
            <a:endParaRPr lang="es-E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10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/>
          </p:cNvSpPr>
          <p:nvPr>
            <p:ph type="sldNum" sz="quarter" idx="4294967295"/>
          </p:nvPr>
        </p:nvSpPr>
        <p:spPr>
          <a:xfrm>
            <a:off x="8748464" y="6621064"/>
            <a:ext cx="175451" cy="17621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6</a:t>
            </a:fld>
            <a:endParaRPr/>
          </a:p>
        </p:txBody>
      </p:sp>
      <p:sp>
        <p:nvSpPr>
          <p:cNvPr id="189" name="Shape 189"/>
          <p:cNvSpPr/>
          <p:nvPr/>
        </p:nvSpPr>
        <p:spPr>
          <a:xfrm>
            <a:off x="2533566" y="1949182"/>
            <a:ext cx="4076869" cy="164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9050" tIns="19050" rIns="19050" bIns="19050" anchor="ctr">
            <a:spAutoFit/>
          </a:bodyPr>
          <a:lstStyle>
            <a:lvl1pPr algn="ctr">
              <a:lnSpc>
                <a:spcPct val="120000"/>
              </a:lnSpc>
              <a:defRPr sz="2000" b="0" cap="all" spc="100">
                <a:solidFill>
                  <a:srgbClr val="B9E5E5"/>
                </a:solidFill>
                <a:latin typeface="Aileron SemiBold"/>
                <a:ea typeface="Aileron SemiBold"/>
                <a:cs typeface="Aileron SemiBold"/>
                <a:sym typeface="Aileron SemiBold"/>
              </a:defRPr>
            </a:lvl1pPr>
          </a:lstStyle>
          <a:p>
            <a:endParaRPr sz="7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Shape 190"/>
          <p:cNvSpPr>
            <a:spLocks noGrp="1"/>
          </p:cNvSpPr>
          <p:nvPr>
            <p:ph type="ctrTitle" idx="4294967295"/>
          </p:nvPr>
        </p:nvSpPr>
        <p:spPr>
          <a:xfrm>
            <a:off x="611560" y="998251"/>
            <a:ext cx="7810500" cy="41452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/>
          </a:lstStyle>
          <a:p>
            <a:r>
              <a:rPr lang="es-CO" sz="2000" dirty="0" smtClean="0">
                <a:solidFill>
                  <a:srgbClr val="8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¿Retos para nuestro nuevo rol?: Pensar diferente, anticipar, transformar, generar valor </a:t>
            </a:r>
            <a:endParaRPr sz="2000" dirty="0">
              <a:solidFill>
                <a:srgbClr val="8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Shape 191"/>
          <p:cNvSpPr/>
          <p:nvPr/>
        </p:nvSpPr>
        <p:spPr>
          <a:xfrm>
            <a:off x="3369852" y="2244160"/>
            <a:ext cx="1873541" cy="53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>
              <a:lnSpc>
                <a:spcPct val="120000"/>
              </a:lnSpc>
              <a:defRPr sz="2700" b="0" spc="0">
                <a:solidFill>
                  <a:srgbClr val="B9E5E5"/>
                </a:solidFill>
              </a:defRPr>
            </a:lvl1pPr>
          </a:lstStyle>
          <a:p>
            <a:pPr lvl="0" algn="ctr"/>
            <a:r>
              <a:rPr lang="es-ES_tradnl" sz="1400" b="1" dirty="0" smtClean="0">
                <a:solidFill>
                  <a:schemeClr val="tx1"/>
                </a:solidFill>
              </a:rPr>
              <a:t>Adquisición </a:t>
            </a:r>
            <a:r>
              <a:rPr lang="es-ES_tradnl" sz="1400" b="1" dirty="0">
                <a:solidFill>
                  <a:schemeClr val="tx1"/>
                </a:solidFill>
              </a:rPr>
              <a:t>de talento innovador </a:t>
            </a:r>
            <a:endParaRPr lang="es-ES" sz="1400" b="1" dirty="0">
              <a:solidFill>
                <a:schemeClr val="tx1"/>
              </a:solidFill>
            </a:endParaRPr>
          </a:p>
        </p:txBody>
      </p:sp>
      <p:sp>
        <p:nvSpPr>
          <p:cNvPr id="192" name="Shape 192"/>
          <p:cNvSpPr/>
          <p:nvPr/>
        </p:nvSpPr>
        <p:spPr>
          <a:xfrm>
            <a:off x="620504" y="2623904"/>
            <a:ext cx="2433504" cy="53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>
            <a:spAutoFit/>
          </a:bodyPr>
          <a:lstStyle>
            <a:lvl1pPr>
              <a:lnSpc>
                <a:spcPct val="150000"/>
              </a:lnSpc>
              <a:defRPr sz="1600" b="0" spc="48"/>
            </a:lvl1pPr>
          </a:lstStyle>
          <a:p>
            <a:pPr algn="ctr">
              <a:lnSpc>
                <a:spcPct val="120000"/>
              </a:lnSpc>
            </a:pPr>
            <a:r>
              <a:rPr lang="es-ES_tradnl" sz="1400" b="1" spc="0" dirty="0"/>
              <a:t>Retención de talento formado</a:t>
            </a:r>
            <a:endParaRPr lang="es-ES" sz="1400" b="1" spc="0" dirty="0"/>
          </a:p>
        </p:txBody>
      </p:sp>
      <p:sp>
        <p:nvSpPr>
          <p:cNvPr id="194" name="Shape 194"/>
          <p:cNvSpPr/>
          <p:nvPr/>
        </p:nvSpPr>
        <p:spPr>
          <a:xfrm>
            <a:off x="535790" y="3972996"/>
            <a:ext cx="2521088" cy="6940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>
            <a:spAutoFit/>
          </a:bodyPr>
          <a:lstStyle>
            <a:lvl1pPr>
              <a:lnSpc>
                <a:spcPct val="150000"/>
              </a:lnSpc>
              <a:defRPr sz="1600" b="0" spc="48"/>
            </a:lvl1pPr>
          </a:lstStyle>
          <a:p>
            <a:pPr lvl="0" algn="ctr">
              <a:lnSpc>
                <a:spcPct val="120000"/>
              </a:lnSpc>
            </a:pPr>
            <a:r>
              <a:rPr lang="es-ES_tradnl" sz="1400" b="1" spc="0" dirty="0" smtClean="0"/>
              <a:t>Desarrollo </a:t>
            </a:r>
            <a:r>
              <a:rPr lang="es-ES_tradnl" sz="1400" b="1" spc="0" dirty="0"/>
              <a:t>de habilidades </a:t>
            </a:r>
            <a:r>
              <a:rPr lang="es-ES_tradnl" sz="1400" b="1" spc="0" dirty="0" smtClean="0"/>
              <a:t>multidisciplinarias</a:t>
            </a:r>
            <a:endParaRPr lang="es-ES" sz="1400" b="1" spc="0" dirty="0"/>
          </a:p>
          <a:p>
            <a:r>
              <a:rPr sz="600" dirty="0" smtClean="0"/>
              <a:t>,</a:t>
            </a:r>
            <a:endParaRPr sz="600" dirty="0"/>
          </a:p>
        </p:txBody>
      </p:sp>
      <p:sp>
        <p:nvSpPr>
          <p:cNvPr id="2" name="1 Rectángulo"/>
          <p:cNvSpPr/>
          <p:nvPr/>
        </p:nvSpPr>
        <p:spPr>
          <a:xfrm>
            <a:off x="5458289" y="2577950"/>
            <a:ext cx="2801276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_tradnl" sz="1400" b="1" dirty="0" smtClean="0"/>
              <a:t>Continua </a:t>
            </a:r>
            <a:r>
              <a:rPr lang="es-ES_tradnl" sz="1400" b="1" dirty="0"/>
              <a:t>interacción y comprensión de la dinámica de áreas no legales</a:t>
            </a:r>
            <a:endParaRPr lang="es-ES" sz="1400" b="1" dirty="0"/>
          </a:p>
        </p:txBody>
      </p:sp>
      <p:sp>
        <p:nvSpPr>
          <p:cNvPr id="3" name="2 Rectángulo"/>
          <p:cNvSpPr/>
          <p:nvPr/>
        </p:nvSpPr>
        <p:spPr>
          <a:xfrm>
            <a:off x="5873808" y="3928591"/>
            <a:ext cx="2587716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s-ES_tradnl" sz="1400" b="1" dirty="0"/>
              <a:t>Innovación en el desarrollo de productos para el cliente financiero</a:t>
            </a:r>
            <a:endParaRPr lang="es-ES" sz="1400" b="1" dirty="0"/>
          </a:p>
        </p:txBody>
      </p:sp>
      <p:sp>
        <p:nvSpPr>
          <p:cNvPr id="4" name="3 Rectángulo"/>
          <p:cNvSpPr/>
          <p:nvPr/>
        </p:nvSpPr>
        <p:spPr>
          <a:xfrm>
            <a:off x="2845496" y="5848201"/>
            <a:ext cx="2922254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s-ES_tradnl" sz="1400" b="1" dirty="0"/>
              <a:t>Actividad legal </a:t>
            </a:r>
            <a:r>
              <a:rPr lang="es-ES_tradnl" sz="1400" b="1" dirty="0" smtClean="0"/>
              <a:t>de </a:t>
            </a:r>
            <a:r>
              <a:rPr lang="es-ES_tradnl" sz="1400" b="1" dirty="0"/>
              <a:t>la mano con el avance tecnológico</a:t>
            </a:r>
            <a:endParaRPr lang="es-ES" sz="1400" b="1" dirty="0"/>
          </a:p>
        </p:txBody>
      </p:sp>
      <p:sp>
        <p:nvSpPr>
          <p:cNvPr id="20" name="2 Rectángulo"/>
          <p:cNvSpPr/>
          <p:nvPr/>
        </p:nvSpPr>
        <p:spPr>
          <a:xfrm>
            <a:off x="5671849" y="5279233"/>
            <a:ext cx="2587716" cy="58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20000"/>
              </a:lnSpc>
            </a:pPr>
            <a:r>
              <a:rPr lang="es-ES_tradnl" sz="1400" b="1" dirty="0" smtClean="0"/>
              <a:t>Inmediatez de la asesoría y el acompañamiento</a:t>
            </a:r>
            <a:endParaRPr lang="es-ES" sz="1400" b="1" dirty="0"/>
          </a:p>
        </p:txBody>
      </p:sp>
      <p:grpSp>
        <p:nvGrpSpPr>
          <p:cNvPr id="21" name="Group 508"/>
          <p:cNvGrpSpPr/>
          <p:nvPr/>
        </p:nvGrpSpPr>
        <p:grpSpPr>
          <a:xfrm rot="16200000">
            <a:off x="2699730" y="2816606"/>
            <a:ext cx="3057193" cy="2826543"/>
            <a:chOff x="-1" y="0"/>
            <a:chExt cx="8152514" cy="7537446"/>
          </a:xfrm>
        </p:grpSpPr>
        <p:sp>
          <p:nvSpPr>
            <p:cNvPr id="22" name="Shape 498"/>
            <p:cNvSpPr/>
            <p:nvPr/>
          </p:nvSpPr>
          <p:spPr>
            <a:xfrm rot="21600000">
              <a:off x="3274203" y="0"/>
              <a:ext cx="1556898" cy="819868"/>
            </a:xfrm>
            <a:prstGeom prst="rect">
              <a:avLst/>
            </a:prstGeom>
            <a:solidFill>
              <a:srgbClr val="F6F6F6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23" name="Shape 499"/>
            <p:cNvSpPr/>
            <p:nvPr/>
          </p:nvSpPr>
          <p:spPr>
            <a:xfrm rot="20972847">
              <a:off x="3581875" y="733985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CC6666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24" name="Shape 500"/>
            <p:cNvSpPr/>
            <p:nvPr/>
          </p:nvSpPr>
          <p:spPr>
            <a:xfrm rot="2458039">
              <a:off x="5453462" y="2356497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A6CACA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27" name="Shape 501"/>
            <p:cNvSpPr/>
            <p:nvPr/>
          </p:nvSpPr>
          <p:spPr>
            <a:xfrm rot="5512701">
              <a:off x="5359133" y="4859345"/>
              <a:ext cx="2499619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DEBD59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28" name="Shape 502"/>
            <p:cNvSpPr/>
            <p:nvPr/>
          </p:nvSpPr>
          <p:spPr>
            <a:xfrm rot="8643889">
              <a:off x="3352830" y="6336837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8CBA8C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29" name="Shape 503"/>
            <p:cNvSpPr/>
            <p:nvPr/>
          </p:nvSpPr>
          <p:spPr>
            <a:xfrm rot="11726499">
              <a:off x="943235" y="5672405"/>
              <a:ext cx="2499618" cy="120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C67728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30" name="Shape 504"/>
            <p:cNvSpPr/>
            <p:nvPr/>
          </p:nvSpPr>
          <p:spPr>
            <a:xfrm rot="14823067">
              <a:off x="-33718" y="3378374"/>
              <a:ext cx="2499618" cy="120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00A3A3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31" name="Shape 505"/>
            <p:cNvSpPr/>
            <p:nvPr/>
          </p:nvSpPr>
          <p:spPr>
            <a:xfrm rot="17892230">
              <a:off x="1147869" y="1182182"/>
              <a:ext cx="2499618" cy="12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0" y="0"/>
                  </a:moveTo>
                  <a:cubicBezTo>
                    <a:pt x="3852" y="-28"/>
                    <a:pt x="7664" y="1630"/>
                    <a:pt x="11188" y="4866"/>
                  </a:cubicBezTo>
                  <a:cubicBezTo>
                    <a:pt x="15257" y="8603"/>
                    <a:pt x="18830" y="14335"/>
                    <a:pt x="21600" y="21572"/>
                  </a:cubicBezTo>
                </a:path>
              </a:pathLst>
            </a:custGeom>
            <a:noFill/>
            <a:ln w="50800" cap="flat">
              <a:solidFill>
                <a:srgbClr val="74744E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>
                  <a:solidFill>
                    <a:srgbClr val="57788F"/>
                  </a:solidFill>
                </a:defRPr>
              </a:pPr>
              <a:endParaRPr/>
            </a:p>
          </p:txBody>
        </p:sp>
        <p:sp>
          <p:nvSpPr>
            <p:cNvPr id="32" name="Shape 506"/>
            <p:cNvSpPr/>
            <p:nvPr/>
          </p:nvSpPr>
          <p:spPr>
            <a:xfrm rot="16200000">
              <a:off x="6964129" y="3541036"/>
              <a:ext cx="1556899" cy="819869"/>
            </a:xfrm>
            <a:prstGeom prst="rect">
              <a:avLst/>
            </a:prstGeom>
            <a:solidFill>
              <a:srgbClr val="F6F6F6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  <p:sp>
          <p:nvSpPr>
            <p:cNvPr id="33" name="Shape 507"/>
            <p:cNvSpPr/>
            <p:nvPr/>
          </p:nvSpPr>
          <p:spPr>
            <a:xfrm rot="16200000">
              <a:off x="-368515" y="3739845"/>
              <a:ext cx="1556898" cy="819869"/>
            </a:xfrm>
            <a:prstGeom prst="rect">
              <a:avLst/>
            </a:prstGeom>
            <a:solidFill>
              <a:srgbClr val="F6F6F6">
                <a:alpha val="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sz="2700">
                  <a:solidFill>
                    <a:srgbClr val="F6F6F6"/>
                  </a:solidFill>
                </a:defRPr>
              </a:pPr>
              <a:endParaRPr sz="1013"/>
            </a:p>
          </p:txBody>
        </p:sp>
      </p:grpSp>
      <p:sp>
        <p:nvSpPr>
          <p:cNvPr id="36" name="Shape 194"/>
          <p:cNvSpPr/>
          <p:nvPr/>
        </p:nvSpPr>
        <p:spPr>
          <a:xfrm>
            <a:off x="747693" y="5301307"/>
            <a:ext cx="2521088" cy="435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>
            <a:spAutoFit/>
          </a:bodyPr>
          <a:lstStyle>
            <a:lvl1pPr>
              <a:lnSpc>
                <a:spcPct val="150000"/>
              </a:lnSpc>
              <a:defRPr sz="1600" b="0" spc="48"/>
            </a:lvl1pPr>
          </a:lstStyle>
          <a:p>
            <a:pPr lvl="0" algn="ctr">
              <a:lnSpc>
                <a:spcPct val="120000"/>
              </a:lnSpc>
            </a:pPr>
            <a:r>
              <a:rPr lang="es-CO" sz="1400" b="1" spc="0" dirty="0" smtClean="0"/>
              <a:t>Ética y Valores</a:t>
            </a:r>
            <a:endParaRPr lang="es-ES" sz="1400" b="1" spc="0" dirty="0"/>
          </a:p>
          <a:p>
            <a:r>
              <a:rPr sz="600" dirty="0" smtClean="0"/>
              <a:t>,</a:t>
            </a:r>
            <a:endParaRPr sz="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716" y="3460912"/>
            <a:ext cx="1355815" cy="1355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7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274"/>
          <p:cNvSpPr/>
          <p:nvPr/>
        </p:nvSpPr>
        <p:spPr>
          <a:xfrm flipV="1">
            <a:off x="315597" y="3306159"/>
            <a:ext cx="0" cy="1299318"/>
          </a:xfrm>
          <a:prstGeom prst="line">
            <a:avLst/>
          </a:prstGeom>
          <a:ln w="38100">
            <a:solidFill>
              <a:srgbClr val="C00000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/>
          </a:p>
        </p:txBody>
      </p:sp>
      <p:sp>
        <p:nvSpPr>
          <p:cNvPr id="7" name="Shape 1275"/>
          <p:cNvSpPr/>
          <p:nvPr/>
        </p:nvSpPr>
        <p:spPr>
          <a:xfrm flipV="1">
            <a:off x="496723" y="3635887"/>
            <a:ext cx="0" cy="975965"/>
          </a:xfrm>
          <a:prstGeom prst="line">
            <a:avLst/>
          </a:prstGeom>
          <a:ln w="38100">
            <a:solidFill>
              <a:srgbClr val="C00000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/>
          </a:p>
        </p:txBody>
      </p:sp>
      <p:sp>
        <p:nvSpPr>
          <p:cNvPr id="8" name="Shape 1276"/>
          <p:cNvSpPr/>
          <p:nvPr/>
        </p:nvSpPr>
        <p:spPr>
          <a:xfrm>
            <a:off x="570694" y="3194747"/>
            <a:ext cx="557845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BREXIT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hape 1277"/>
          <p:cNvSpPr/>
          <p:nvPr/>
        </p:nvSpPr>
        <p:spPr>
          <a:xfrm>
            <a:off x="784073" y="3512480"/>
            <a:ext cx="1197444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Contexto Político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hape 1278"/>
          <p:cNvSpPr/>
          <p:nvPr/>
        </p:nvSpPr>
        <p:spPr>
          <a:xfrm flipV="1">
            <a:off x="677850" y="3942058"/>
            <a:ext cx="0" cy="666298"/>
          </a:xfrm>
          <a:prstGeom prst="line">
            <a:avLst/>
          </a:prstGeom>
          <a:ln w="38100">
            <a:solidFill>
              <a:srgbClr val="C00000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11" name="Shape 1279"/>
          <p:cNvSpPr/>
          <p:nvPr/>
        </p:nvSpPr>
        <p:spPr>
          <a:xfrm>
            <a:off x="961082" y="3842609"/>
            <a:ext cx="884858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Posconflicto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hape 1280"/>
          <p:cNvSpPr/>
          <p:nvPr/>
        </p:nvSpPr>
        <p:spPr>
          <a:xfrm flipV="1">
            <a:off x="2141315" y="4197474"/>
            <a:ext cx="0" cy="392225"/>
          </a:xfrm>
          <a:prstGeom prst="line">
            <a:avLst/>
          </a:prstGeom>
          <a:ln w="38100">
            <a:solidFill>
              <a:srgbClr val="C00000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13" name="Shape 1281"/>
          <p:cNvSpPr/>
          <p:nvPr/>
        </p:nvSpPr>
        <p:spPr>
          <a:xfrm flipV="1">
            <a:off x="2494458" y="3704839"/>
            <a:ext cx="14402" cy="900636"/>
          </a:xfrm>
          <a:prstGeom prst="line">
            <a:avLst/>
          </a:prstGeom>
          <a:ln w="38100">
            <a:solidFill>
              <a:srgbClr val="A6CACA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14" name="Shape 1282"/>
          <p:cNvSpPr/>
          <p:nvPr/>
        </p:nvSpPr>
        <p:spPr>
          <a:xfrm>
            <a:off x="2626656" y="3576780"/>
            <a:ext cx="594715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NIIF-NAI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hape 1283"/>
          <p:cNvSpPr/>
          <p:nvPr/>
        </p:nvSpPr>
        <p:spPr>
          <a:xfrm flipV="1">
            <a:off x="2675585" y="4190384"/>
            <a:ext cx="0" cy="443618"/>
          </a:xfrm>
          <a:prstGeom prst="line">
            <a:avLst/>
          </a:prstGeom>
          <a:ln w="38100">
            <a:solidFill>
              <a:srgbClr val="A6CACA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16" name="Shape 1284"/>
          <p:cNvSpPr/>
          <p:nvPr/>
        </p:nvSpPr>
        <p:spPr>
          <a:xfrm>
            <a:off x="2352238" y="2948429"/>
            <a:ext cx="1967445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Protección al Consumidor Financiero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hape 1285"/>
          <p:cNvSpPr/>
          <p:nvPr/>
        </p:nvSpPr>
        <p:spPr>
          <a:xfrm flipV="1">
            <a:off x="4003179" y="3233068"/>
            <a:ext cx="0" cy="1400614"/>
          </a:xfrm>
          <a:prstGeom prst="line">
            <a:avLst/>
          </a:prstGeom>
          <a:ln w="38100">
            <a:solidFill>
              <a:srgbClr val="A6CACA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18" name="Shape 1286"/>
          <p:cNvSpPr/>
          <p:nvPr/>
        </p:nvSpPr>
        <p:spPr>
          <a:xfrm>
            <a:off x="2785999" y="4102456"/>
            <a:ext cx="1003480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s-ES_tradnl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KYC,Sarlaft</a:t>
            </a: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hape 1288"/>
          <p:cNvSpPr/>
          <p:nvPr/>
        </p:nvSpPr>
        <p:spPr>
          <a:xfrm flipV="1">
            <a:off x="4263596" y="2708919"/>
            <a:ext cx="16510" cy="1943473"/>
          </a:xfrm>
          <a:prstGeom prst="line">
            <a:avLst/>
          </a:prstGeom>
          <a:ln w="38100">
            <a:solidFill>
              <a:srgbClr val="A6CACA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21" name="Shape 1289"/>
          <p:cNvSpPr/>
          <p:nvPr/>
        </p:nvSpPr>
        <p:spPr>
          <a:xfrm>
            <a:off x="2626656" y="2445067"/>
            <a:ext cx="1885131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Regulación Prudencial,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Basilea, IOSCO, IAIS.	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hape 1290"/>
          <p:cNvSpPr/>
          <p:nvPr/>
        </p:nvSpPr>
        <p:spPr>
          <a:xfrm flipV="1">
            <a:off x="4674964" y="3720229"/>
            <a:ext cx="6271" cy="932164"/>
          </a:xfrm>
          <a:prstGeom prst="line">
            <a:avLst/>
          </a:prstGeom>
          <a:ln w="38100">
            <a:solidFill>
              <a:srgbClr val="DEBD59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23" name="Shape 1291"/>
          <p:cNvSpPr/>
          <p:nvPr/>
        </p:nvSpPr>
        <p:spPr>
          <a:xfrm>
            <a:off x="4749035" y="3641031"/>
            <a:ext cx="636393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Sandbox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hape 1292"/>
          <p:cNvSpPr/>
          <p:nvPr/>
        </p:nvSpPr>
        <p:spPr>
          <a:xfrm flipV="1">
            <a:off x="5928972" y="4260495"/>
            <a:ext cx="0" cy="392225"/>
          </a:xfrm>
          <a:prstGeom prst="line">
            <a:avLst/>
          </a:prstGeom>
          <a:ln w="38100">
            <a:solidFill>
              <a:srgbClr val="DEBD59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25" name="Shape 1293"/>
          <p:cNvSpPr/>
          <p:nvPr/>
        </p:nvSpPr>
        <p:spPr>
          <a:xfrm>
            <a:off x="4640787" y="4110359"/>
            <a:ext cx="1062458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Plataformas y productos</a:t>
            </a:r>
            <a:endParaRPr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hape 1294"/>
          <p:cNvSpPr/>
          <p:nvPr/>
        </p:nvSpPr>
        <p:spPr>
          <a:xfrm flipV="1">
            <a:off x="6141970" y="3362795"/>
            <a:ext cx="0" cy="1289597"/>
          </a:xfrm>
          <a:prstGeom prst="line">
            <a:avLst/>
          </a:prstGeom>
          <a:ln w="38100">
            <a:solidFill>
              <a:srgbClr val="DEBD59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27" name="Shape 1295"/>
          <p:cNvSpPr/>
          <p:nvPr/>
        </p:nvSpPr>
        <p:spPr>
          <a:xfrm>
            <a:off x="4940313" y="3155047"/>
            <a:ext cx="1074013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Ciberseguridad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Shape 1296"/>
          <p:cNvSpPr/>
          <p:nvPr/>
        </p:nvSpPr>
        <p:spPr>
          <a:xfrm flipV="1">
            <a:off x="6380656" y="2822093"/>
            <a:ext cx="10173" cy="1830300"/>
          </a:xfrm>
          <a:prstGeom prst="line">
            <a:avLst/>
          </a:prstGeom>
          <a:ln w="38100">
            <a:solidFill>
              <a:srgbClr val="DEBD59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29" name="Shape 1297"/>
          <p:cNvSpPr/>
          <p:nvPr/>
        </p:nvSpPr>
        <p:spPr>
          <a:xfrm>
            <a:off x="4886872" y="2501586"/>
            <a:ext cx="1409040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Fintech</a:t>
            </a: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_tradnl" sz="11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Blockchain</a:t>
            </a: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Activos Virtuales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Shape 1298"/>
          <p:cNvSpPr/>
          <p:nvPr/>
        </p:nvSpPr>
        <p:spPr>
          <a:xfrm flipV="1">
            <a:off x="8794960" y="2822093"/>
            <a:ext cx="7970" cy="1783384"/>
          </a:xfrm>
          <a:prstGeom prst="line">
            <a:avLst/>
          </a:prstGeom>
          <a:ln w="38100">
            <a:solidFill>
              <a:srgbClr val="8CBA8C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31" name="Shape 1299"/>
          <p:cNvSpPr/>
          <p:nvPr/>
        </p:nvSpPr>
        <p:spPr>
          <a:xfrm flipV="1">
            <a:off x="8577907" y="3233067"/>
            <a:ext cx="0" cy="1379225"/>
          </a:xfrm>
          <a:prstGeom prst="line">
            <a:avLst/>
          </a:prstGeom>
          <a:ln w="38100">
            <a:solidFill>
              <a:srgbClr val="8CBA8C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32" name="Shape 1300"/>
          <p:cNvSpPr/>
          <p:nvPr/>
        </p:nvSpPr>
        <p:spPr>
          <a:xfrm flipV="1">
            <a:off x="8360854" y="3959342"/>
            <a:ext cx="0" cy="666298"/>
          </a:xfrm>
          <a:prstGeom prst="line">
            <a:avLst/>
          </a:prstGeom>
          <a:ln w="38100">
            <a:solidFill>
              <a:srgbClr val="8CBA8C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33" name="Shape 1301"/>
          <p:cNvSpPr/>
          <p:nvPr/>
        </p:nvSpPr>
        <p:spPr>
          <a:xfrm flipV="1">
            <a:off x="8179728" y="4260495"/>
            <a:ext cx="0" cy="392225"/>
          </a:xfrm>
          <a:prstGeom prst="line">
            <a:avLst/>
          </a:prstGeom>
          <a:ln w="38100">
            <a:solidFill>
              <a:srgbClr val="8CBA8C"/>
            </a:solidFill>
            <a:miter lim="400000"/>
            <a:tailEnd type="oval"/>
          </a:ln>
        </p:spPr>
        <p:txBody>
          <a:bodyPr lIns="0" tIns="0" rIns="0" bIns="0" anchor="ctr"/>
          <a:lstStyle/>
          <a:p>
            <a:pPr lvl="0"/>
            <a:endParaRPr sz="2400" b="1"/>
          </a:p>
        </p:txBody>
      </p:sp>
      <p:sp>
        <p:nvSpPr>
          <p:cNvPr id="34" name="Shape 1302"/>
          <p:cNvSpPr/>
          <p:nvPr/>
        </p:nvSpPr>
        <p:spPr>
          <a:xfrm>
            <a:off x="7256115" y="2496365"/>
            <a:ext cx="1426673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Supervisión Basada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Riesgos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Shape 1303"/>
          <p:cNvSpPr/>
          <p:nvPr/>
        </p:nvSpPr>
        <p:spPr>
          <a:xfrm>
            <a:off x="7495245" y="4178211"/>
            <a:ext cx="596318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Regtech</a:t>
            </a:r>
            <a:endParaRPr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Shape 1304"/>
          <p:cNvSpPr/>
          <p:nvPr/>
        </p:nvSpPr>
        <p:spPr>
          <a:xfrm>
            <a:off x="6982121" y="3535861"/>
            <a:ext cx="1372171" cy="3770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Nuevos estándares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 resolución</a:t>
            </a:r>
            <a:endParaRPr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Shape 1305"/>
          <p:cNvSpPr/>
          <p:nvPr/>
        </p:nvSpPr>
        <p:spPr>
          <a:xfrm>
            <a:off x="6516216" y="3135271"/>
            <a:ext cx="1944443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r"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Conglomerados Financieros</a:t>
            </a:r>
            <a:endParaRPr sz="1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Shape 1306"/>
          <p:cNvSpPr/>
          <p:nvPr/>
        </p:nvSpPr>
        <p:spPr>
          <a:xfrm>
            <a:off x="-17290" y="4586522"/>
            <a:ext cx="2285943" cy="95736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/>
          </a:p>
        </p:txBody>
      </p:sp>
      <p:sp>
        <p:nvSpPr>
          <p:cNvPr id="39" name="Shape 1307"/>
          <p:cNvSpPr/>
          <p:nvPr/>
        </p:nvSpPr>
        <p:spPr>
          <a:xfrm>
            <a:off x="2261648" y="4586522"/>
            <a:ext cx="2285943" cy="95736"/>
          </a:xfrm>
          <a:prstGeom prst="rect">
            <a:avLst/>
          </a:prstGeom>
          <a:solidFill>
            <a:srgbClr val="A6CAC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 b="1"/>
          </a:p>
        </p:txBody>
      </p:sp>
      <p:sp>
        <p:nvSpPr>
          <p:cNvPr id="40" name="Shape 1308"/>
          <p:cNvSpPr/>
          <p:nvPr/>
        </p:nvSpPr>
        <p:spPr>
          <a:xfrm>
            <a:off x="4546962" y="4586522"/>
            <a:ext cx="2285943" cy="95736"/>
          </a:xfrm>
          <a:prstGeom prst="rect">
            <a:avLst/>
          </a:prstGeom>
          <a:solidFill>
            <a:srgbClr val="DEBD5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 b="1"/>
          </a:p>
        </p:txBody>
      </p:sp>
      <p:sp>
        <p:nvSpPr>
          <p:cNvPr id="41" name="Shape 1309"/>
          <p:cNvSpPr/>
          <p:nvPr/>
        </p:nvSpPr>
        <p:spPr>
          <a:xfrm>
            <a:off x="6829277" y="4586522"/>
            <a:ext cx="2332014" cy="95736"/>
          </a:xfrm>
          <a:prstGeom prst="rect">
            <a:avLst/>
          </a:prstGeom>
          <a:solidFill>
            <a:srgbClr val="8CBA8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/>
          </a:p>
        </p:txBody>
      </p:sp>
      <p:sp>
        <p:nvSpPr>
          <p:cNvPr id="49" name="Shape 1310"/>
          <p:cNvSpPr/>
          <p:nvPr/>
        </p:nvSpPr>
        <p:spPr>
          <a:xfrm>
            <a:off x="130141" y="5806447"/>
            <a:ext cx="1991082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0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PANORAMA INTERNACIONAL</a:t>
            </a:r>
            <a:endParaRPr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Shape 1311"/>
          <p:cNvSpPr/>
          <p:nvPr/>
        </p:nvSpPr>
        <p:spPr>
          <a:xfrm>
            <a:off x="2257580" y="5800356"/>
            <a:ext cx="1991082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0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CONVERGENCIA A ESTÁNDARES INTERNACIONALES</a:t>
            </a:r>
            <a:endParaRPr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Shape 1312"/>
          <p:cNvSpPr/>
          <p:nvPr/>
        </p:nvSpPr>
        <p:spPr>
          <a:xfrm>
            <a:off x="4643030" y="5807005"/>
            <a:ext cx="1991082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0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INNOVACIÓN TECNOLÓGICA Y FINANCIERA</a:t>
            </a:r>
            <a:endParaRPr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Shape 1313"/>
          <p:cNvSpPr/>
          <p:nvPr/>
        </p:nvSpPr>
        <p:spPr>
          <a:xfrm>
            <a:off x="6998609" y="5807005"/>
            <a:ext cx="1991082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>
              <a:defRPr sz="2000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ES_tradnl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SUPERVISIÓN COMPRENSIVA Y CONSOLIDADA</a:t>
            </a:r>
            <a:endParaRPr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Shape 1279"/>
          <p:cNvSpPr/>
          <p:nvPr/>
        </p:nvSpPr>
        <p:spPr>
          <a:xfrm>
            <a:off x="1043608" y="4133692"/>
            <a:ext cx="1011495" cy="207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1900"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Desregulación</a:t>
            </a:r>
            <a:endParaRPr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97850"/>
            <a:ext cx="691390" cy="69139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6872" y="4757289"/>
            <a:ext cx="1331036" cy="936380"/>
          </a:xfrm>
          <a:prstGeom prst="rect">
            <a:avLst/>
          </a:prstGeom>
        </p:spPr>
      </p:pic>
      <p:sp>
        <p:nvSpPr>
          <p:cNvPr id="60" name="Shape 190"/>
          <p:cNvSpPr txBox="1">
            <a:spLocks/>
          </p:cNvSpPr>
          <p:nvPr/>
        </p:nvSpPr>
        <p:spPr>
          <a:xfrm>
            <a:off x="677850" y="1014078"/>
            <a:ext cx="7810500" cy="4145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s-CO" sz="2000" dirty="0"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Los cambios no dan espera, la transformación es ahora, es válido reaccionar, pero </a:t>
            </a:r>
            <a:r>
              <a:rPr lang="es-CO" sz="2000" dirty="0" smtClean="0"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por qué no </a:t>
            </a:r>
            <a:r>
              <a:rPr lang="es-CO" sz="2000" dirty="0">
                <a:solidFill>
                  <a:srgbClr val="800000"/>
                </a:solidFill>
                <a:effectLst/>
                <a:latin typeface="Arial" pitchFamily="34" charset="0"/>
                <a:cs typeface="Arial" pitchFamily="34" charset="0"/>
              </a:rPr>
              <a:t>prepararnos?</a:t>
            </a: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875620"/>
            <a:ext cx="620340" cy="620340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4726" y="4797152"/>
            <a:ext cx="913698" cy="913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1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4"/>
          </p:nvPr>
        </p:nvSpPr>
        <p:spPr>
          <a:xfrm>
            <a:off x="8316416" y="6670491"/>
            <a:ext cx="697148" cy="433165"/>
          </a:xfrm>
        </p:spPr>
        <p:txBody>
          <a:bodyPr/>
          <a:lstStyle/>
          <a:p>
            <a:pPr>
              <a:defRPr/>
            </a:pPr>
            <a:fld id="{EBA59A33-2EC7-4BBB-8673-CEFB896C0BD7}" type="slidenum">
              <a:rPr lang="es-CO" smtClean="0"/>
              <a:pPr>
                <a:defRPr/>
              </a:pPr>
              <a:t>8</a:t>
            </a:fld>
            <a:endParaRPr lang="es-CO" dirty="0"/>
          </a:p>
        </p:txBody>
      </p:sp>
      <p:sp>
        <p:nvSpPr>
          <p:cNvPr id="4" name="Shape 426"/>
          <p:cNvSpPr/>
          <p:nvPr/>
        </p:nvSpPr>
        <p:spPr>
          <a:xfrm>
            <a:off x="3513929" y="3173544"/>
            <a:ext cx="1994175" cy="19393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/>
          </a:solidFill>
          <a:ln w="25400">
            <a:solidFill>
              <a:srgbClr val="51596D"/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/>
          </a:p>
        </p:txBody>
      </p:sp>
      <p:sp>
        <p:nvSpPr>
          <p:cNvPr id="5" name="Shape 427"/>
          <p:cNvSpPr/>
          <p:nvPr/>
        </p:nvSpPr>
        <p:spPr>
          <a:xfrm>
            <a:off x="3734878" y="3895552"/>
            <a:ext cx="1551591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800" b="1" dirty="0" smtClean="0">
                <a:solidFill>
                  <a:schemeClr val="tx2">
                    <a:lumMod val="50000"/>
                  </a:schemeClr>
                </a:solidFill>
              </a:rPr>
              <a:t>Elementos de análisis</a:t>
            </a:r>
            <a:endParaRPr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hape 429"/>
          <p:cNvSpPr/>
          <p:nvPr/>
        </p:nvSpPr>
        <p:spPr>
          <a:xfrm flipV="1">
            <a:off x="5350830" y="2928491"/>
            <a:ext cx="580957" cy="564998"/>
          </a:xfrm>
          <a:prstGeom prst="line">
            <a:avLst/>
          </a:prstGeom>
          <a:ln w="25400">
            <a:solidFill>
              <a:srgbClr val="51596D"/>
            </a:solidFill>
            <a:miter lim="400000"/>
            <a:tailEnd type="arrow"/>
          </a:ln>
        </p:spPr>
        <p:txBody>
          <a:bodyPr lIns="0" tIns="0" rIns="0" bIns="0" anchor="ctr"/>
          <a:lstStyle/>
          <a:p>
            <a:pPr lvl="0"/>
            <a:endParaRPr sz="1200"/>
          </a:p>
        </p:txBody>
      </p:sp>
      <p:sp>
        <p:nvSpPr>
          <p:cNvPr id="8" name="Shape 430"/>
          <p:cNvSpPr/>
          <p:nvPr/>
        </p:nvSpPr>
        <p:spPr>
          <a:xfrm>
            <a:off x="6155872" y="2387709"/>
            <a:ext cx="2730190" cy="310844"/>
          </a:xfrm>
          <a:prstGeom prst="roundRect">
            <a:avLst>
              <a:gd name="adj" fmla="val 6988"/>
            </a:avLst>
          </a:prstGeom>
          <a:solidFill>
            <a:schemeClr val="accent5">
              <a:lumMod val="60000"/>
              <a:lumOff val="40000"/>
            </a:scheme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/>
          </a:p>
        </p:txBody>
      </p:sp>
      <p:sp>
        <p:nvSpPr>
          <p:cNvPr id="9" name="Shape 431"/>
          <p:cNvSpPr/>
          <p:nvPr/>
        </p:nvSpPr>
        <p:spPr>
          <a:xfrm>
            <a:off x="6228184" y="2399270"/>
            <a:ext cx="1666029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>
              <a:defRPr sz="24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Relevancia Sistémica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hape 432"/>
          <p:cNvSpPr/>
          <p:nvPr/>
        </p:nvSpPr>
        <p:spPr>
          <a:xfrm>
            <a:off x="6155872" y="2790110"/>
            <a:ext cx="2730190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dirty="0" smtClean="0"/>
              <a:t>Conceptos como </a:t>
            </a:r>
            <a:r>
              <a:rPr lang="es-CO" sz="1200" dirty="0" smtClean="0"/>
              <a:t>influencia sistémica, </a:t>
            </a:r>
            <a:r>
              <a:rPr lang="es-CO" sz="1200" dirty="0" smtClean="0"/>
              <a:t>interconexión, sustituibilidad se consolidan en la aplicación de la supervisión proporcional.</a:t>
            </a:r>
            <a:endParaRPr sz="1200" dirty="0"/>
          </a:p>
        </p:txBody>
      </p:sp>
      <p:sp>
        <p:nvSpPr>
          <p:cNvPr id="11" name="Shape 433"/>
          <p:cNvSpPr/>
          <p:nvPr/>
        </p:nvSpPr>
        <p:spPr>
          <a:xfrm>
            <a:off x="5586941" y="4074510"/>
            <a:ext cx="262593" cy="0"/>
          </a:xfrm>
          <a:prstGeom prst="line">
            <a:avLst/>
          </a:prstGeom>
          <a:ln w="25400">
            <a:solidFill>
              <a:srgbClr val="51596D"/>
            </a:solidFill>
            <a:miter lim="400000"/>
            <a:tailEnd type="arrow"/>
          </a:ln>
        </p:spPr>
        <p:txBody>
          <a:bodyPr lIns="0" tIns="0" rIns="0" bIns="0" anchor="ctr"/>
          <a:lstStyle/>
          <a:p>
            <a:pPr lvl="0"/>
            <a:endParaRPr sz="1200"/>
          </a:p>
        </p:txBody>
      </p:sp>
      <p:sp>
        <p:nvSpPr>
          <p:cNvPr id="12" name="Shape 434"/>
          <p:cNvSpPr/>
          <p:nvPr/>
        </p:nvSpPr>
        <p:spPr>
          <a:xfrm>
            <a:off x="6156176" y="3911438"/>
            <a:ext cx="2730190" cy="310844"/>
          </a:xfrm>
          <a:prstGeom prst="roundRect">
            <a:avLst>
              <a:gd name="adj" fmla="val 6988"/>
            </a:avLst>
          </a:prstGeom>
          <a:solidFill>
            <a:schemeClr val="accent5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/>
          </a:p>
        </p:txBody>
      </p:sp>
      <p:sp>
        <p:nvSpPr>
          <p:cNvPr id="13" name="Shape 435"/>
          <p:cNvSpPr/>
          <p:nvPr/>
        </p:nvSpPr>
        <p:spPr>
          <a:xfrm>
            <a:off x="6300192" y="3949413"/>
            <a:ext cx="1802911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>
              <a:defRPr sz="24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Supervisión</a:t>
            </a:r>
            <a:endParaRPr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hape 436"/>
          <p:cNvSpPr/>
          <p:nvPr/>
        </p:nvSpPr>
        <p:spPr>
          <a:xfrm>
            <a:off x="6132456" y="4363859"/>
            <a:ext cx="27301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dirty="0" smtClean="0"/>
              <a:t>Adaptar la supervisión para alcanzar un nuevo nivel dirigido a quienes ejercen el control del conglomerado financiero.</a:t>
            </a:r>
          </a:p>
        </p:txBody>
      </p:sp>
      <p:sp>
        <p:nvSpPr>
          <p:cNvPr id="15" name="Shape 437"/>
          <p:cNvSpPr/>
          <p:nvPr/>
        </p:nvSpPr>
        <p:spPr>
          <a:xfrm>
            <a:off x="5503211" y="4713156"/>
            <a:ext cx="580957" cy="564998"/>
          </a:xfrm>
          <a:prstGeom prst="line">
            <a:avLst/>
          </a:prstGeom>
          <a:ln w="25400">
            <a:solidFill>
              <a:srgbClr val="51596D"/>
            </a:solidFill>
            <a:miter lim="400000"/>
            <a:tailEnd type="arrow"/>
          </a:ln>
        </p:spPr>
        <p:txBody>
          <a:bodyPr lIns="0" tIns="0" rIns="0" bIns="0" anchor="ctr"/>
          <a:lstStyle/>
          <a:p>
            <a:pPr lvl="0"/>
            <a:endParaRPr sz="1200"/>
          </a:p>
        </p:txBody>
      </p:sp>
      <p:sp>
        <p:nvSpPr>
          <p:cNvPr id="16" name="Shape 438"/>
          <p:cNvSpPr/>
          <p:nvPr/>
        </p:nvSpPr>
        <p:spPr>
          <a:xfrm>
            <a:off x="6155872" y="5427086"/>
            <a:ext cx="2730190" cy="310844"/>
          </a:xfrm>
          <a:prstGeom prst="roundRect">
            <a:avLst>
              <a:gd name="adj" fmla="val 6988"/>
            </a:avLst>
          </a:prstGeom>
          <a:solidFill>
            <a:srgbClr val="8CBA8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200"/>
          </a:p>
        </p:txBody>
      </p:sp>
      <p:sp>
        <p:nvSpPr>
          <p:cNvPr id="17" name="Shape 439"/>
          <p:cNvSpPr/>
          <p:nvPr/>
        </p:nvSpPr>
        <p:spPr>
          <a:xfrm>
            <a:off x="6354041" y="5463015"/>
            <a:ext cx="2394423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>
              <a:defRPr sz="24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Requerimientos prudenciales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hape 440"/>
          <p:cNvSpPr/>
          <p:nvPr/>
        </p:nvSpPr>
        <p:spPr>
          <a:xfrm>
            <a:off x="6186157" y="5853499"/>
            <a:ext cx="27301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dirty="0" smtClean="0"/>
              <a:t>Entendimiento de la solidez y capacidad patrimonial para asumir los riesgos en un contexto más amplio.</a:t>
            </a:r>
            <a:endParaRPr sz="1200" dirty="0"/>
          </a:p>
        </p:txBody>
      </p:sp>
      <p:sp>
        <p:nvSpPr>
          <p:cNvPr id="19" name="Shape 441"/>
          <p:cNvSpPr/>
          <p:nvPr/>
        </p:nvSpPr>
        <p:spPr>
          <a:xfrm flipH="1" flipV="1">
            <a:off x="3130783" y="2872734"/>
            <a:ext cx="566386" cy="550827"/>
          </a:xfrm>
          <a:prstGeom prst="line">
            <a:avLst/>
          </a:prstGeom>
          <a:ln w="25400">
            <a:solidFill>
              <a:srgbClr val="51596D"/>
            </a:solidFill>
            <a:miter lim="400000"/>
            <a:tailEnd type="arrow"/>
          </a:ln>
        </p:spPr>
        <p:txBody>
          <a:bodyPr lIns="0" tIns="0" rIns="0" bIns="0" anchor="ctr"/>
          <a:lstStyle/>
          <a:p>
            <a:pPr lvl="0"/>
            <a:endParaRPr sz="1200"/>
          </a:p>
        </p:txBody>
      </p:sp>
      <p:sp>
        <p:nvSpPr>
          <p:cNvPr id="20" name="Shape 442"/>
          <p:cNvSpPr/>
          <p:nvPr/>
        </p:nvSpPr>
        <p:spPr>
          <a:xfrm>
            <a:off x="251520" y="2348880"/>
            <a:ext cx="2730190" cy="310844"/>
          </a:xfrm>
          <a:prstGeom prst="roundRect">
            <a:avLst>
              <a:gd name="adj" fmla="val 6988"/>
            </a:avLst>
          </a:prstGeom>
          <a:solidFill>
            <a:srgbClr val="DEBD59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21" name="Shape 443"/>
          <p:cNvSpPr/>
          <p:nvPr/>
        </p:nvSpPr>
        <p:spPr>
          <a:xfrm>
            <a:off x="323528" y="2384808"/>
            <a:ext cx="2643813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 algn="r">
              <a:defRPr sz="24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Gestión de Riesgos Transfronteriza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hape 444"/>
          <p:cNvSpPr/>
          <p:nvPr/>
        </p:nvSpPr>
        <p:spPr>
          <a:xfrm>
            <a:off x="227311" y="2763591"/>
            <a:ext cx="27301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dirty="0" smtClean="0"/>
              <a:t>Dejó de ser local, la expansión obligó a reconocer el riesgo y vulnerabilidades más allá de las fronteras.</a:t>
            </a:r>
            <a:endParaRPr sz="1200" dirty="0"/>
          </a:p>
        </p:txBody>
      </p:sp>
      <p:sp>
        <p:nvSpPr>
          <p:cNvPr id="23" name="Shape 445"/>
          <p:cNvSpPr/>
          <p:nvPr/>
        </p:nvSpPr>
        <p:spPr>
          <a:xfrm flipH="1">
            <a:off x="3091581" y="4008805"/>
            <a:ext cx="249257" cy="0"/>
          </a:xfrm>
          <a:prstGeom prst="line">
            <a:avLst/>
          </a:prstGeom>
          <a:ln w="25400">
            <a:solidFill>
              <a:srgbClr val="51596D"/>
            </a:solidFill>
            <a:miter lim="400000"/>
            <a:tailEnd type="arrow"/>
          </a:ln>
        </p:spPr>
        <p:txBody>
          <a:bodyPr lIns="0" tIns="0" rIns="0" bIns="0" anchor="ctr"/>
          <a:lstStyle/>
          <a:p>
            <a:pPr lvl="0"/>
            <a:endParaRPr sz="1200"/>
          </a:p>
        </p:txBody>
      </p:sp>
      <p:sp>
        <p:nvSpPr>
          <p:cNvPr id="24" name="Shape 446"/>
          <p:cNvSpPr/>
          <p:nvPr/>
        </p:nvSpPr>
        <p:spPr>
          <a:xfrm>
            <a:off x="251520" y="3839430"/>
            <a:ext cx="2730190" cy="310844"/>
          </a:xfrm>
          <a:prstGeom prst="roundRect">
            <a:avLst>
              <a:gd name="adj" fmla="val 6988"/>
            </a:avLst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25" name="Shape 447"/>
          <p:cNvSpPr/>
          <p:nvPr/>
        </p:nvSpPr>
        <p:spPr>
          <a:xfrm>
            <a:off x="415232" y="3875358"/>
            <a:ext cx="2489957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 algn="r">
              <a:defRPr sz="24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 de Estructuras Mixtas</a:t>
            </a:r>
            <a:endParaRPr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hape 448"/>
          <p:cNvSpPr/>
          <p:nvPr/>
        </p:nvSpPr>
        <p:spPr>
          <a:xfrm>
            <a:off x="237151" y="4293544"/>
            <a:ext cx="27301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dirty="0" smtClean="0"/>
              <a:t>Necesidad de reconocer la interacción de los riesgos en estructuras mixtas y </a:t>
            </a:r>
            <a:r>
              <a:rPr lang="es-CO" sz="1200" dirty="0" smtClean="0"/>
              <a:t>más </a:t>
            </a:r>
            <a:r>
              <a:rPr lang="es-CO" sz="1200" dirty="0" smtClean="0"/>
              <a:t>complejas .</a:t>
            </a:r>
            <a:endParaRPr sz="1200" dirty="0"/>
          </a:p>
        </p:txBody>
      </p:sp>
      <p:sp>
        <p:nvSpPr>
          <p:cNvPr id="27" name="Shape 449"/>
          <p:cNvSpPr/>
          <p:nvPr/>
        </p:nvSpPr>
        <p:spPr>
          <a:xfrm>
            <a:off x="257634" y="5351598"/>
            <a:ext cx="2730190" cy="310844"/>
          </a:xfrm>
          <a:prstGeom prst="roundRect">
            <a:avLst>
              <a:gd name="adj" fmla="val 6988"/>
            </a:avLst>
          </a:prstGeom>
          <a:solidFill>
            <a:schemeClr val="bg1">
              <a:lumMod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</a:defRPr>
            </a:pPr>
            <a:endParaRPr sz="1013"/>
          </a:p>
        </p:txBody>
      </p:sp>
      <p:sp>
        <p:nvSpPr>
          <p:cNvPr id="28" name="Shape 450"/>
          <p:cNvSpPr/>
          <p:nvPr/>
        </p:nvSpPr>
        <p:spPr>
          <a:xfrm>
            <a:off x="407475" y="5395451"/>
            <a:ext cx="2389542" cy="2231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 algn="r">
              <a:defRPr sz="24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Conflictos de interés</a:t>
            </a:r>
            <a:endParaRPr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hape 451"/>
          <p:cNvSpPr/>
          <p:nvPr/>
        </p:nvSpPr>
        <p:spPr>
          <a:xfrm>
            <a:off x="230776" y="5715542"/>
            <a:ext cx="2730190" cy="5539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 algn="r">
              <a:defRPr sz="1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s-CO" sz="1200" dirty="0" smtClean="0"/>
              <a:t>Cobró mayor relevancia la prevención, revelación y control de los conflictos de interés.</a:t>
            </a:r>
            <a:endParaRPr sz="1200" dirty="0"/>
          </a:p>
        </p:txBody>
      </p:sp>
      <p:sp>
        <p:nvSpPr>
          <p:cNvPr id="30" name="Shape 452"/>
          <p:cNvSpPr/>
          <p:nvPr/>
        </p:nvSpPr>
        <p:spPr>
          <a:xfrm flipH="1">
            <a:off x="3119889" y="4868109"/>
            <a:ext cx="537797" cy="523025"/>
          </a:xfrm>
          <a:prstGeom prst="line">
            <a:avLst/>
          </a:prstGeom>
          <a:ln w="25400">
            <a:solidFill>
              <a:srgbClr val="51596D"/>
            </a:solidFill>
            <a:miter lim="400000"/>
            <a:tailEnd type="arrow"/>
          </a:ln>
        </p:spPr>
        <p:txBody>
          <a:bodyPr lIns="0" tIns="0" rIns="0" bIns="0" anchor="ctr"/>
          <a:lstStyle/>
          <a:p>
            <a:pPr lvl="0"/>
            <a:endParaRPr sz="1200"/>
          </a:p>
        </p:txBody>
      </p:sp>
      <p:sp>
        <p:nvSpPr>
          <p:cNvPr id="31" name="19 Rectángulo"/>
          <p:cNvSpPr/>
          <p:nvPr/>
        </p:nvSpPr>
        <p:spPr>
          <a:xfrm>
            <a:off x="407475" y="908720"/>
            <a:ext cx="84969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000" b="1" dirty="0">
                <a:solidFill>
                  <a:srgbClr val="800000"/>
                </a:solidFill>
                <a:ea typeface="+mj-ea"/>
              </a:rPr>
              <a:t>Conglomerados financieros: El crecimiento del sistema financiero ha revelado necesidades de regulación y supervisión </a:t>
            </a:r>
            <a:r>
              <a:rPr lang="es-ES" sz="2000" b="1" dirty="0" smtClean="0">
                <a:solidFill>
                  <a:srgbClr val="800000"/>
                </a:solidFill>
                <a:ea typeface="+mj-ea"/>
              </a:rPr>
              <a:t>complementarias</a:t>
            </a:r>
            <a:endParaRPr lang="es-ES" sz="2000" b="1" dirty="0">
              <a:solidFill>
                <a:srgbClr val="800000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3287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159"/>
          <p:cNvSpPr/>
          <p:nvPr/>
        </p:nvSpPr>
        <p:spPr>
          <a:xfrm>
            <a:off x="258271" y="2608262"/>
            <a:ext cx="2162987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Resolución  que establece los CF y las holdings sujetos de supervisión (criterios de exclusión)</a:t>
            </a:r>
            <a:endParaRPr sz="1500" dirty="0"/>
          </a:p>
        </p:txBody>
      </p:sp>
      <p:sp>
        <p:nvSpPr>
          <p:cNvPr id="66" name="Shape 161"/>
          <p:cNvSpPr/>
          <p:nvPr/>
        </p:nvSpPr>
        <p:spPr>
          <a:xfrm>
            <a:off x="3482131" y="2013803"/>
            <a:ext cx="369789" cy="335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bg1">
                <a:lumMod val="50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pPr>
            <a:endParaRPr sz="2800"/>
          </a:p>
        </p:txBody>
      </p:sp>
      <p:sp>
        <p:nvSpPr>
          <p:cNvPr id="67" name="Shape 162"/>
          <p:cNvSpPr/>
          <p:nvPr/>
        </p:nvSpPr>
        <p:spPr>
          <a:xfrm>
            <a:off x="3590551" y="2023606"/>
            <a:ext cx="166712" cy="315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ctr">
              <a:defRPr sz="2000">
                <a:solidFill>
                  <a:srgbClr val="1575A8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</a:t>
            </a:r>
          </a:p>
        </p:txBody>
      </p:sp>
      <p:sp>
        <p:nvSpPr>
          <p:cNvPr id="68" name="Shape 163"/>
          <p:cNvSpPr/>
          <p:nvPr/>
        </p:nvSpPr>
        <p:spPr>
          <a:xfrm>
            <a:off x="2805701" y="2616488"/>
            <a:ext cx="1736413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Establecer los niveles adecuados de capital para el CF en función de los riesgos agregados</a:t>
            </a:r>
            <a:endParaRPr sz="1500" dirty="0"/>
          </a:p>
        </p:txBody>
      </p:sp>
      <p:sp>
        <p:nvSpPr>
          <p:cNvPr id="70" name="Shape 165"/>
          <p:cNvSpPr/>
          <p:nvPr/>
        </p:nvSpPr>
        <p:spPr>
          <a:xfrm>
            <a:off x="5786387" y="2008854"/>
            <a:ext cx="369789" cy="402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accent4">
                <a:lumMod val="60000"/>
                <a:lumOff val="40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pPr>
            <a:endParaRPr sz="1500"/>
          </a:p>
        </p:txBody>
      </p:sp>
      <p:sp>
        <p:nvSpPr>
          <p:cNvPr id="71" name="Shape 166"/>
          <p:cNvSpPr/>
          <p:nvPr/>
        </p:nvSpPr>
        <p:spPr>
          <a:xfrm>
            <a:off x="5887925" y="2076447"/>
            <a:ext cx="166712" cy="315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ctr">
              <a:defRPr sz="2000">
                <a:solidFill>
                  <a:srgbClr val="E2AF33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800" dirty="0"/>
              <a:t>3</a:t>
            </a:r>
          </a:p>
        </p:txBody>
      </p:sp>
      <p:sp>
        <p:nvSpPr>
          <p:cNvPr id="72" name="Shape 167"/>
          <p:cNvSpPr/>
          <p:nvPr/>
        </p:nvSpPr>
        <p:spPr>
          <a:xfrm>
            <a:off x="4963924" y="2616488"/>
            <a:ext cx="2080262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Criterios </a:t>
            </a:r>
            <a:r>
              <a:rPr lang="es-CO" sz="1500" dirty="0"/>
              <a:t>para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/>
              <a:t>determinar la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/>
              <a:t>calidad de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/>
              <a:t>vinculados </a:t>
            </a:r>
            <a:r>
              <a:rPr lang="es-CO" sz="1500" dirty="0" smtClean="0"/>
              <a:t>al CF y al Holding</a:t>
            </a:r>
            <a:endParaRPr sz="1500" dirty="0"/>
          </a:p>
        </p:txBody>
      </p:sp>
      <p:sp>
        <p:nvSpPr>
          <p:cNvPr id="74" name="Shape 169"/>
          <p:cNvSpPr/>
          <p:nvPr/>
        </p:nvSpPr>
        <p:spPr>
          <a:xfrm>
            <a:off x="7946627" y="2054736"/>
            <a:ext cx="369789" cy="3661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800000"/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pPr>
            <a:endParaRPr sz="1500"/>
          </a:p>
        </p:txBody>
      </p:sp>
      <p:sp>
        <p:nvSpPr>
          <p:cNvPr id="75" name="Shape 170"/>
          <p:cNvSpPr/>
          <p:nvPr/>
        </p:nvSpPr>
        <p:spPr>
          <a:xfrm>
            <a:off x="8048165" y="2105417"/>
            <a:ext cx="166712" cy="315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050" tIns="19050" rIns="19050" bIns="19050" anchor="ctr">
            <a:spAutoFit/>
          </a:bodyPr>
          <a:lstStyle>
            <a:lvl1pPr algn="ctr">
              <a:defRPr sz="2000">
                <a:solidFill>
                  <a:srgbClr val="25A982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4</a:t>
            </a:r>
          </a:p>
        </p:txBody>
      </p:sp>
      <p:sp>
        <p:nvSpPr>
          <p:cNvPr id="76" name="Shape 171"/>
          <p:cNvSpPr/>
          <p:nvPr/>
        </p:nvSpPr>
        <p:spPr>
          <a:xfrm>
            <a:off x="7380312" y="2620069"/>
            <a:ext cx="1542532" cy="1384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Criterios y mecanismos para identificar, gestionar y revelar conflictos de interés</a:t>
            </a:r>
            <a:endParaRPr sz="1500" dirty="0"/>
          </a:p>
        </p:txBody>
      </p:sp>
      <p:sp>
        <p:nvSpPr>
          <p:cNvPr id="78" name="Shape 173"/>
          <p:cNvSpPr/>
          <p:nvPr/>
        </p:nvSpPr>
        <p:spPr>
          <a:xfrm>
            <a:off x="1139338" y="4606682"/>
            <a:ext cx="408326" cy="366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8CBA8C"/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pPr>
            <a:endParaRPr sz="1500"/>
          </a:p>
        </p:txBody>
      </p:sp>
      <p:sp>
        <p:nvSpPr>
          <p:cNvPr id="79" name="Shape 174"/>
          <p:cNvSpPr/>
          <p:nvPr/>
        </p:nvSpPr>
        <p:spPr>
          <a:xfrm>
            <a:off x="1254445" y="4623049"/>
            <a:ext cx="166712" cy="3154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ctr">
              <a:defRPr sz="2000">
                <a:solidFill>
                  <a:srgbClr val="7E5886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5</a:t>
            </a:r>
          </a:p>
        </p:txBody>
      </p:sp>
      <p:sp>
        <p:nvSpPr>
          <p:cNvPr id="82" name="Shape 177"/>
          <p:cNvSpPr/>
          <p:nvPr/>
        </p:nvSpPr>
        <p:spPr>
          <a:xfrm>
            <a:off x="3986187" y="4606681"/>
            <a:ext cx="369789" cy="3895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accent5">
                <a:lumMod val="50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pPr>
            <a:endParaRPr sz="1500"/>
          </a:p>
        </p:txBody>
      </p:sp>
      <p:sp>
        <p:nvSpPr>
          <p:cNvPr id="83" name="Shape 178"/>
          <p:cNvSpPr/>
          <p:nvPr/>
        </p:nvSpPr>
        <p:spPr>
          <a:xfrm>
            <a:off x="4093608" y="4675276"/>
            <a:ext cx="145874" cy="269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ctr">
              <a:defRPr sz="2000">
                <a:solidFill>
                  <a:srgbClr val="00BFC3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500" dirty="0"/>
              <a:t>6</a:t>
            </a:r>
          </a:p>
        </p:txBody>
      </p:sp>
      <p:sp>
        <p:nvSpPr>
          <p:cNvPr id="86" name="Shape 181"/>
          <p:cNvSpPr/>
          <p:nvPr/>
        </p:nvSpPr>
        <p:spPr>
          <a:xfrm>
            <a:off x="6931299" y="4675276"/>
            <a:ext cx="377005" cy="337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chemeClr val="accent6">
                <a:lumMod val="50000"/>
              </a:schemeClr>
            </a:solidFill>
            <a:miter lim="400000"/>
          </a:ln>
        </p:spPr>
        <p:txBody>
          <a:bodyPr lIns="0" tIns="0" rIns="0" bIns="0" anchor="ctr"/>
          <a:lstStyle/>
          <a:p>
            <a:pPr lvl="0" algn="ctr">
              <a:defRPr sz="2700">
                <a:solidFill>
                  <a:srgbClr val="F6F6F6"/>
                </a:solidFill>
                <a:latin typeface="+mn-lt"/>
                <a:ea typeface="+mn-ea"/>
                <a:cs typeface="+mn-cs"/>
                <a:sym typeface="Gill Sans"/>
              </a:defRPr>
            </a:pPr>
            <a:endParaRPr sz="1500"/>
          </a:p>
        </p:txBody>
      </p:sp>
      <p:sp>
        <p:nvSpPr>
          <p:cNvPr id="87" name="Shape 182"/>
          <p:cNvSpPr/>
          <p:nvPr/>
        </p:nvSpPr>
        <p:spPr>
          <a:xfrm>
            <a:off x="7044186" y="4718846"/>
            <a:ext cx="145874" cy="269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 algn="ctr">
              <a:defRPr sz="2000">
                <a:solidFill>
                  <a:srgbClr val="57788F"/>
                </a:solidFill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500" dirty="0"/>
              <a:t>7</a:t>
            </a:r>
          </a:p>
        </p:txBody>
      </p:sp>
      <p:sp>
        <p:nvSpPr>
          <p:cNvPr id="94" name="Shape 159"/>
          <p:cNvSpPr/>
          <p:nvPr/>
        </p:nvSpPr>
        <p:spPr>
          <a:xfrm>
            <a:off x="489751" y="5170659"/>
            <a:ext cx="1670821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Limites de concentración y exposición</a:t>
            </a:r>
            <a:endParaRPr sz="1500" dirty="0"/>
          </a:p>
        </p:txBody>
      </p:sp>
      <p:sp>
        <p:nvSpPr>
          <p:cNvPr id="95" name="Shape 163"/>
          <p:cNvSpPr/>
          <p:nvPr/>
        </p:nvSpPr>
        <p:spPr>
          <a:xfrm>
            <a:off x="2967594" y="5147443"/>
            <a:ext cx="2468502" cy="115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Instrucciones en materia de gestión de riesgos, auditoria interna, revelación de información y gobierno corporativo</a:t>
            </a:r>
            <a:endParaRPr sz="1500" dirty="0"/>
          </a:p>
        </p:txBody>
      </p:sp>
      <p:sp>
        <p:nvSpPr>
          <p:cNvPr id="96" name="Shape 167"/>
          <p:cNvSpPr/>
          <p:nvPr/>
        </p:nvSpPr>
        <p:spPr>
          <a:xfrm>
            <a:off x="6273922" y="5110530"/>
            <a:ext cx="18585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>
            <a:lvl1pPr>
              <a:defRPr sz="1900"/>
            </a:lvl1pPr>
          </a:lstStyle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es-CO" sz="1500" dirty="0" smtClean="0"/>
              <a:t>Definición del procedimiento para solicitar cambio a la estructura</a:t>
            </a:r>
            <a:endParaRPr sz="1500" dirty="0"/>
          </a:p>
        </p:txBody>
      </p:sp>
      <p:sp>
        <p:nvSpPr>
          <p:cNvPr id="97" name="19 Rectángulo"/>
          <p:cNvSpPr/>
          <p:nvPr/>
        </p:nvSpPr>
        <p:spPr>
          <a:xfrm>
            <a:off x="258271" y="1016377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s-ES" sz="2000" b="1" dirty="0">
                <a:solidFill>
                  <a:srgbClr val="800000"/>
                </a:solidFill>
                <a:ea typeface="+mj-ea"/>
              </a:rPr>
              <a:t>Que esperar en el mediano plazo: El trabajo está concentrado en 7 frentes</a:t>
            </a:r>
          </a:p>
        </p:txBody>
      </p:sp>
      <p:grpSp>
        <p:nvGrpSpPr>
          <p:cNvPr id="100" name="Grupo 99"/>
          <p:cNvGrpSpPr/>
          <p:nvPr/>
        </p:nvGrpSpPr>
        <p:grpSpPr>
          <a:xfrm>
            <a:off x="1043608" y="1988840"/>
            <a:ext cx="360040" cy="348616"/>
            <a:chOff x="950544" y="1872990"/>
            <a:chExt cx="360040" cy="348616"/>
          </a:xfrm>
        </p:grpSpPr>
        <p:sp>
          <p:nvSpPr>
            <p:cNvPr id="98" name="Shape 157"/>
            <p:cNvSpPr/>
            <p:nvPr/>
          </p:nvSpPr>
          <p:spPr>
            <a:xfrm>
              <a:off x="950544" y="1872990"/>
              <a:ext cx="360040" cy="34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ln w="25400">
              <a:solidFill>
                <a:schemeClr val="accent5">
                  <a:lumMod val="50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 lvl="0" algn="ctr">
                <a:defRPr sz="2700">
                  <a:solidFill>
                    <a:srgbClr val="F6F6F6"/>
                  </a:solidFill>
                  <a:latin typeface="+mn-lt"/>
                  <a:ea typeface="+mn-ea"/>
                  <a:cs typeface="+mn-cs"/>
                  <a:sym typeface="Gill Sans"/>
                </a:defRPr>
              </a:pPr>
              <a:endParaRPr sz="4400"/>
            </a:p>
          </p:txBody>
        </p:sp>
        <p:sp>
          <p:nvSpPr>
            <p:cNvPr id="99" name="Shape 158"/>
            <p:cNvSpPr/>
            <p:nvPr/>
          </p:nvSpPr>
          <p:spPr>
            <a:xfrm>
              <a:off x="1043608" y="1893004"/>
              <a:ext cx="166712" cy="31547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19050" tIns="19050" rIns="19050" bIns="19050" anchor="ctr">
              <a:spAutoFit/>
            </a:bodyPr>
            <a:lstStyle>
              <a:lvl1pPr algn="ctr">
                <a:defRPr sz="2000">
                  <a:solidFill>
                    <a:srgbClr val="E15365"/>
                  </a:solidFill>
                  <a:latin typeface="Gill Sans SemiBold"/>
                  <a:ea typeface="Gill Sans SemiBold"/>
                  <a:cs typeface="Gill Sans SemiBold"/>
                  <a:sym typeface="Gill Sans SemiBold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dirty="0"/>
                <a:t>1</a:t>
              </a:r>
            </a:p>
          </p:txBody>
        </p:sp>
      </p:grpSp>
      <p:cxnSp>
        <p:nvCxnSpPr>
          <p:cNvPr id="102" name="Conector recto 101"/>
          <p:cNvCxnSpPr/>
          <p:nvPr/>
        </p:nvCxnSpPr>
        <p:spPr>
          <a:xfrm>
            <a:off x="430700" y="4001483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>
            <a:off x="2950980" y="4153883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5255236" y="3933056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>
            <a:off x="7380312" y="4085456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105"/>
          <p:cNvCxnSpPr/>
          <p:nvPr/>
        </p:nvCxnSpPr>
        <p:spPr>
          <a:xfrm>
            <a:off x="6427145" y="6275312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106"/>
          <p:cNvCxnSpPr/>
          <p:nvPr/>
        </p:nvCxnSpPr>
        <p:spPr>
          <a:xfrm>
            <a:off x="3373440" y="6597352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107"/>
          <p:cNvCxnSpPr/>
          <p:nvPr/>
        </p:nvCxnSpPr>
        <p:spPr>
          <a:xfrm>
            <a:off x="492874" y="6033860"/>
            <a:ext cx="162102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68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9_Tema de Office">
  <a:themeElements>
    <a:clrScheme name="Plantill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666"/>
      </a:accent1>
      <a:accent2>
        <a:srgbClr val="990000"/>
      </a:accent2>
      <a:accent3>
        <a:srgbClr val="CC6600"/>
      </a:accent3>
      <a:accent4>
        <a:srgbClr val="663300"/>
      </a:accent4>
      <a:accent5>
        <a:srgbClr val="66A3A3"/>
      </a:accent5>
      <a:accent6>
        <a:srgbClr val="74744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48804</TotalTime>
  <Words>1152</Words>
  <Application>Microsoft Office PowerPoint</Application>
  <PresentationFormat>Presentación en pantalla (4:3)</PresentationFormat>
  <Paragraphs>194</Paragraphs>
  <Slides>13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Aileron SemiBold</vt:lpstr>
      <vt:lpstr>Arial</vt:lpstr>
      <vt:lpstr>Arial Narrow</vt:lpstr>
      <vt:lpstr>Calibri</vt:lpstr>
      <vt:lpstr>Gill Sans</vt:lpstr>
      <vt:lpstr>Gill Sans SemiBold</vt:lpstr>
      <vt:lpstr>Wingdings</vt:lpstr>
      <vt:lpstr>9_Tema de Office</vt:lpstr>
      <vt:lpstr>CorelDRAW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¿Retos para nuestro nuevo rol?: Pensar diferente, anticipar, transformar, generar valor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superfinanciera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dapineda</dc:creator>
  <cp:lastModifiedBy>Ingrid Juliana Lagos Camargo</cp:lastModifiedBy>
  <cp:revision>1901</cp:revision>
  <cp:lastPrinted>2017-08-17T11:53:27Z</cp:lastPrinted>
  <dcterms:created xsi:type="dcterms:W3CDTF">2012-01-06T14:14:15Z</dcterms:created>
  <dcterms:modified xsi:type="dcterms:W3CDTF">2017-08-17T13:17:10Z</dcterms:modified>
</cp:coreProperties>
</file>