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6012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905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176" y="-112"/>
      </p:cViewPr>
      <p:guideLst>
        <p:guide orient="horz" pos="238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07834"/>
          <c:y val="0.0789312"/>
          <c:w val="0.787166"/>
          <c:h val="0.796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gradFill flip="none" rotWithShape="1"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Adopción de políticas de indentificación de terceros</c:v>
                </c:pt>
                <c:pt idx="1">
                  <c:v>Divulgación del SAGRLAFT en la compañia </c:v>
                </c:pt>
                <c:pt idx="2">
                  <c:v>Manual remitido a SS</c:v>
                </c:pt>
                <c:pt idx="3">
                  <c:v>Acta remitida a SS</c:v>
                </c:pt>
                <c:pt idx="4">
                  <c:v>¿Está registrado en SIREL?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0.942915</c:v>
                </c:pt>
                <c:pt idx="1">
                  <c:v>0.912334</c:v>
                </c:pt>
                <c:pt idx="2">
                  <c:v>0.276249</c:v>
                </c:pt>
                <c:pt idx="3">
                  <c:v>0.764526</c:v>
                </c:pt>
                <c:pt idx="4">
                  <c:v>0.765545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41303368"/>
        <c:axId val="2139544520"/>
      </c:barChart>
      <c:catAx>
        <c:axId val="2141303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2139544520"/>
        <c:crosses val="autoZero"/>
        <c:auto val="1"/>
        <c:lblAlgn val="ctr"/>
        <c:lblOffset val="100"/>
        <c:noMultiLvlLbl val="1"/>
      </c:catAx>
      <c:valAx>
        <c:axId val="213954452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2141303368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6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0804" y="2349386"/>
            <a:ext cx="8169118" cy="1621112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441609" y="4285615"/>
            <a:ext cx="6727508" cy="193272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Haga clic para modificar el estilo de subtítulo del patrón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323173" y="334376"/>
            <a:ext cx="2272537" cy="7116432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505565" y="334376"/>
            <a:ext cx="6657430" cy="7116432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845717" y="7066901"/>
            <a:ext cx="283997" cy="2886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59180" y="4859832"/>
            <a:ext cx="8169118" cy="1502067"/>
          </a:xfrm>
          <a:prstGeom prst="rect">
            <a:avLst/>
          </a:prstGeo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59180" y="3205458"/>
            <a:ext cx="8169118" cy="1654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100">
                <a:solidFill>
                  <a:srgbClr val="888888"/>
                </a:solidFill>
              </a:defRPr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505565" y="1946734"/>
            <a:ext cx="4464983" cy="5504075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000"/>
            </a:lvl1pPr>
            <a:lvl2pPr marL="844061" indent="-353524">
              <a:spcBef>
                <a:spcPts val="700"/>
              </a:spcBef>
              <a:defRPr sz="3000"/>
            </a:lvl2pPr>
            <a:lvl3pPr marL="1330325" indent="-349250">
              <a:spcBef>
                <a:spcPts val="700"/>
              </a:spcBef>
              <a:defRPr sz="3000"/>
            </a:lvl3pPr>
            <a:lvl4pPr marL="1857626" indent="-386013">
              <a:spcBef>
                <a:spcPts val="700"/>
              </a:spcBef>
              <a:defRPr sz="3000"/>
            </a:lvl4pPr>
            <a:lvl5pPr marL="2348163" indent="-386013">
              <a:spcBef>
                <a:spcPts val="700"/>
              </a:spcBef>
              <a:defRPr sz="3000"/>
            </a:lvl5pPr>
          </a:lstStyle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80535" y="302864"/>
            <a:ext cx="8649654" cy="1260476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80535" y="1692888"/>
            <a:ext cx="4246407" cy="7055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 b="1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882115" y="1692888"/>
            <a:ext cx="4248075" cy="7055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6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Haga clic para modificar el estilo de título del patrón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80536" y="301112"/>
            <a:ext cx="3161864" cy="1281485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757526" y="301114"/>
            <a:ext cx="5372663" cy="6454684"/>
          </a:xfrm>
          <a:prstGeom prst="rect">
            <a:avLst/>
          </a:prstGeom>
        </p:spPr>
        <p:txBody>
          <a:bodyPr/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80536" y="1582596"/>
            <a:ext cx="3161864" cy="51732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5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883768" y="5293995"/>
            <a:ext cx="5766436" cy="624987"/>
          </a:xfrm>
          <a:prstGeom prst="rect">
            <a:avLst/>
          </a:prstGeom>
        </p:spPr>
        <p:txBody>
          <a:bodyPr anchor="b"/>
          <a:lstStyle>
            <a:lvl1pPr algn="l">
              <a:defRPr sz="2100" b="1"/>
            </a:lvl1pPr>
          </a:lstStyle>
          <a:p>
            <a:r>
              <a:t>Haga clic para modificar el estilo de título del patrón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883768" y="675755"/>
            <a:ext cx="5766436" cy="45377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883768" y="5918980"/>
            <a:ext cx="5766436" cy="8875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500"/>
            </a:lvl1pPr>
          </a:lstStyle>
          <a:p>
            <a:r>
              <a:t>Haga clic para modificar el estilo de texto del patrón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81012" y="303213"/>
            <a:ext cx="8648701" cy="126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normAutofit/>
          </a:bodyPr>
          <a:lstStyle/>
          <a:p>
            <a:r>
              <a:t>Haga clic para modificar el estilo de título del patrón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81012" y="1765300"/>
            <a:ext cx="8648701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>
            <a:normAutofit/>
          </a:bodyPr>
          <a:lstStyle/>
          <a:p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845717" y="7066902"/>
            <a:ext cx="283997" cy="288635"/>
          </a:xfrm>
          <a:prstGeom prst="rect">
            <a:avLst/>
          </a:prstGeom>
          <a:ln w="12700">
            <a:miter lim="400000"/>
          </a:ln>
        </p:spPr>
        <p:txBody>
          <a:bodyPr wrap="none" lIns="49066" tIns="49066" rIns="49066" bIns="49066" anchor="ctr">
            <a:spAutoFit/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66713" marR="0" indent="-366713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37776" marR="0" indent="-347239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00773" marR="0" indent="-319698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867429" marR="0" indent="-395816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57966" marR="0" indent="-395816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850542" marR="0" indent="-397207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41209" marR="0" indent="-397207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31876" marR="0" indent="-397207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22543" marR="0" indent="-397207" algn="l" defTabSz="4905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90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-9526"/>
            <a:ext cx="9610725" cy="7335840"/>
          </a:xfrm>
          <a:prstGeom prst="rect">
            <a:avLst/>
          </a:prstGeom>
          <a:solidFill>
            <a:srgbClr val="336699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0" y="5676900"/>
            <a:ext cx="9610725" cy="1885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561975" y="5043633"/>
            <a:ext cx="5829300" cy="63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spAutoFit/>
          </a:bodyPr>
          <a:lstStyle>
            <a:lvl1pPr>
              <a:defRPr sz="3600" i="1">
                <a:solidFill>
                  <a:srgbClr val="FFFFFF"/>
                </a:solidFill>
              </a:defRPr>
            </a:lvl1pPr>
          </a:lstStyle>
          <a:p>
            <a:r>
              <a:t>2016</a:t>
            </a:r>
          </a:p>
        </p:txBody>
      </p:sp>
      <p:sp>
        <p:nvSpPr>
          <p:cNvPr id="124" name="Shape 124"/>
          <p:cNvSpPr/>
          <p:nvPr/>
        </p:nvSpPr>
        <p:spPr>
          <a:xfrm>
            <a:off x="561975" y="2798763"/>
            <a:ext cx="7975600" cy="240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>
            <a:spAutoFit/>
          </a:bodyPr>
          <a:lstStyle>
            <a:lvl1pPr defTabSz="520700">
              <a:lnSpc>
                <a:spcPct val="90000"/>
              </a:lnSpc>
              <a:spcBef>
                <a:spcPts val="1200"/>
              </a:spcBef>
              <a:defRPr sz="540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PREVENCIÓN Y GESTIÓN DEL RIESGO DE LA/FT </a:t>
            </a:r>
          </a:p>
        </p:txBody>
      </p:sp>
      <p:pic>
        <p:nvPicPr>
          <p:cNvPr id="125" name="image1.png" descr="logo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7175" y="5995987"/>
            <a:ext cx="2584450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2.png" descr="Captura de pantalla 2015-06-10 a la(s) 9.34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7612" y="6191250"/>
            <a:ext cx="2633663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975" y="719137"/>
            <a:ext cx="1614488" cy="177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10" name="Shape 210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214" name="Group 214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13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0" y="4762"/>
            <a:ext cx="9610725" cy="10493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-12700" y="1130300"/>
            <a:ext cx="5003800" cy="4956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Riesgo en relación con las personas:</a:t>
            </a:r>
          </a:p>
          <a:p>
            <a:pPr marL="342900" indent="-342900" algn="just">
              <a:buSzPct val="100000"/>
              <a:buFont typeface="Arial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Celebración y ejecución de operaciones sin conocimiento de la contraparte</a:t>
            </a:r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Socios o accionistas sin verificación de origen de fondos</a:t>
            </a:r>
          </a:p>
        </p:txBody>
      </p:sp>
      <p:sp>
        <p:nvSpPr>
          <p:cNvPr id="218" name="Shape 21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19" name="Shape 219"/>
          <p:cNvSpPr/>
          <p:nvPr/>
        </p:nvSpPr>
        <p:spPr>
          <a:xfrm>
            <a:off x="376238" y="298449"/>
            <a:ext cx="8902701" cy="498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9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MEDIDAS PARA LA PREVENCIÓN DEL RIESGO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21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image14.jpg" descr="Band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285" y="2306259"/>
            <a:ext cx="3887690" cy="2663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4762"/>
            <a:ext cx="9610725" cy="10493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27" name="Shape 227"/>
          <p:cNvSpPr/>
          <p:nvPr/>
        </p:nvSpPr>
        <p:spPr>
          <a:xfrm>
            <a:off x="137561" y="993510"/>
            <a:ext cx="5555521" cy="5718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Riesgo en relación con las operaciones:</a:t>
            </a:r>
          </a:p>
          <a:p>
            <a:pPr marL="342900" indent="-342900" algn="just"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Alto manejo de operaciones en efectivo (cajas menores)</a:t>
            </a:r>
          </a:p>
          <a:p>
            <a:pPr lvl="1" indent="490537"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Negocios sobre bienes inmuebles o muebles a precios sustancialmente distintos a los del mercado o que involucren amplias sumas de dinero en efectivo</a:t>
            </a:r>
          </a:p>
          <a:p>
            <a:pPr lvl="1" indent="490537"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Donaciones</a:t>
            </a:r>
          </a:p>
        </p:txBody>
      </p:sp>
      <p:sp>
        <p:nvSpPr>
          <p:cNvPr id="228" name="Shape 228"/>
          <p:cNvSpPr/>
          <p:nvPr/>
        </p:nvSpPr>
        <p:spPr>
          <a:xfrm>
            <a:off x="376238" y="298449"/>
            <a:ext cx="890270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MEDIDAS PARA LA PREVENCIÓN DEL RIESGO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29" name="Shape 229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30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" name="image15.png"/>
          <p:cNvPicPr>
            <a:picLocks noChangeAspect="1"/>
          </p:cNvPicPr>
          <p:nvPr/>
        </p:nvPicPr>
        <p:blipFill>
          <a:blip r:embed="rId3">
            <a:extLst/>
          </a:blip>
          <a:srcRect l="10088" t="23923" r="45807" b="38525"/>
          <a:stretch>
            <a:fillRect/>
          </a:stretch>
        </p:blipFill>
        <p:spPr>
          <a:xfrm>
            <a:off x="5920495" y="2445340"/>
            <a:ext cx="3840164" cy="2611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236"/>
          <p:cNvGrpSpPr/>
          <p:nvPr/>
        </p:nvGrpSpPr>
        <p:grpSpPr>
          <a:xfrm>
            <a:off x="0" y="4762"/>
            <a:ext cx="9610725" cy="1219201"/>
            <a:chOff x="0" y="0"/>
            <a:chExt cx="9610725" cy="1219200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9610725" cy="1219200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0" y="298234"/>
              <a:ext cx="9610725" cy="62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2144" tIns="52144" rIns="52144" bIns="52144" numCol="1" anchor="ctr">
              <a:spAutoFit/>
            </a:bodyPr>
            <a:lstStyle>
              <a:lvl1pPr algn="ctr">
                <a:defRPr sz="3600"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ETAPAS DEL SAGRLAFT</a:t>
              </a:r>
            </a:p>
          </p:txBody>
        </p:sp>
      </p:grpSp>
      <p:sp>
        <p:nvSpPr>
          <p:cNvPr id="237" name="Shape 237"/>
          <p:cNvSpPr/>
          <p:nvPr/>
        </p:nvSpPr>
        <p:spPr>
          <a:xfrm>
            <a:off x="359827" y="3954479"/>
            <a:ext cx="8624238" cy="240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Diseño y ejecución:</a:t>
            </a:r>
            <a:r>
              <a:rPr b="0"/>
              <a:t> A cargo del representante legal. Tener en cuenta factores tales como: la actividad económica y el tamaño de la sociedad, la cantidad de operaciones en efectivo y la ubicación geográfica</a:t>
            </a:r>
            <a:endParaRPr sz="2000"/>
          </a:p>
        </p:txBody>
      </p:sp>
      <p:sp>
        <p:nvSpPr>
          <p:cNvPr id="238" name="Shape 23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2" name="image16.jpg" descr="Resultado de imagen para manual de proceso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1681" y="1743118"/>
            <a:ext cx="3540528" cy="2010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6"/>
          <p:cNvGrpSpPr/>
          <p:nvPr/>
        </p:nvGrpSpPr>
        <p:grpSpPr>
          <a:xfrm>
            <a:off x="0" y="4762"/>
            <a:ext cx="9610725" cy="1219201"/>
            <a:chOff x="0" y="0"/>
            <a:chExt cx="9610725" cy="1219200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9610725" cy="1219200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298234"/>
              <a:ext cx="9610725" cy="62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2144" tIns="52144" rIns="52144" bIns="52144" numCol="1" anchor="ctr">
              <a:spAutoFit/>
            </a:bodyPr>
            <a:lstStyle>
              <a:lvl1pPr algn="ctr">
                <a:defRPr sz="3600"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ETAPAS DEL SAGRLAFT</a:t>
              </a:r>
            </a:p>
          </p:txBody>
        </p:sp>
      </p:grpSp>
      <p:sp>
        <p:nvSpPr>
          <p:cNvPr id="247" name="Shape 247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49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1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81" y="3719810"/>
            <a:ext cx="9204961" cy="696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1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5874" y="4403631"/>
            <a:ext cx="2477326" cy="2484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1675" y="1634825"/>
            <a:ext cx="2619375" cy="174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7"/>
          <p:cNvGrpSpPr/>
          <p:nvPr/>
        </p:nvGrpSpPr>
        <p:grpSpPr>
          <a:xfrm>
            <a:off x="0" y="4762"/>
            <a:ext cx="9610725" cy="1219201"/>
            <a:chOff x="0" y="0"/>
            <a:chExt cx="9610725" cy="1219200"/>
          </a:xfrm>
        </p:grpSpPr>
        <p:sp>
          <p:nvSpPr>
            <p:cNvPr id="255" name="Shape 255"/>
            <p:cNvSpPr/>
            <p:nvPr/>
          </p:nvSpPr>
          <p:spPr>
            <a:xfrm>
              <a:off x="0" y="0"/>
              <a:ext cx="9610725" cy="1219200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0" y="298234"/>
              <a:ext cx="9610725" cy="62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2144" tIns="52144" rIns="52144" bIns="52144" numCol="1" anchor="ctr">
              <a:spAutoFit/>
            </a:bodyPr>
            <a:lstStyle>
              <a:lvl1pPr algn="ctr">
                <a:defRPr sz="3600"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ETAPAS DEL SAGRLAFT</a:t>
              </a:r>
            </a:p>
          </p:txBody>
        </p:sp>
      </p:grpSp>
      <p:sp>
        <p:nvSpPr>
          <p:cNvPr id="258" name="Shape 25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pic>
        <p:nvPicPr>
          <p:cNvPr id="259" name="image15.png"/>
          <p:cNvPicPr>
            <a:picLocks noChangeAspect="1"/>
          </p:cNvPicPr>
          <p:nvPr/>
        </p:nvPicPr>
        <p:blipFill>
          <a:blip r:embed="rId2">
            <a:extLst/>
          </a:blip>
          <a:srcRect l="10088" t="23923" r="45807" b="38525"/>
          <a:stretch>
            <a:fillRect/>
          </a:stretch>
        </p:blipFill>
        <p:spPr>
          <a:xfrm>
            <a:off x="2729706" y="1401763"/>
            <a:ext cx="4013200" cy="261143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20637" y="4171949"/>
            <a:ext cx="9431339" cy="2518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Capacitación: </a:t>
            </a:r>
            <a:r>
              <a:rPr b="0"/>
              <a:t>Al menos una vez al año a los empleados que deban recibir información sobre la política de SAGRLAFT para que estén en capacidad de determinar cuándo una operación es intentada, inusual o sospechosa.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62" name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7"/>
          <p:cNvGrpSpPr/>
          <p:nvPr/>
        </p:nvGrpSpPr>
        <p:grpSpPr>
          <a:xfrm>
            <a:off x="0" y="4762"/>
            <a:ext cx="9610725" cy="1219201"/>
            <a:chOff x="0" y="0"/>
            <a:chExt cx="9610725" cy="1219200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9610725" cy="1219200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298234"/>
              <a:ext cx="9610725" cy="62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2144" tIns="52144" rIns="52144" bIns="52144" numCol="1" anchor="ctr">
              <a:spAutoFit/>
            </a:bodyPr>
            <a:lstStyle>
              <a:lvl1pPr algn="ctr">
                <a:defRPr sz="3600" b="1">
                  <a:solidFill>
                    <a:srgbClr val="E46C0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ETAPAS DEL SAGRLAFT</a:t>
              </a:r>
            </a:p>
          </p:txBody>
        </p:sp>
      </p:grpSp>
      <p:sp>
        <p:nvSpPr>
          <p:cNvPr id="268" name="Shape 26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69" name="Shape 269"/>
          <p:cNvSpPr/>
          <p:nvPr/>
        </p:nvSpPr>
        <p:spPr>
          <a:xfrm>
            <a:off x="20637" y="2006265"/>
            <a:ext cx="4974875" cy="321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>
              <a:buSzPct val="100000"/>
              <a:buFont typeface="Arial"/>
              <a:buChar char="•"/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t>Seguimiento: </a:t>
            </a:r>
            <a:r>
              <a:rPr b="0"/>
              <a:t>A cargo del oficial de cumplimiento o quien haga sus veces. Debe rendir informes al representante legal y éste, a la junta directiva o al máximo órgano social.</a:t>
            </a:r>
          </a:p>
        </p:txBody>
      </p:sp>
      <p:grpSp>
        <p:nvGrpSpPr>
          <p:cNvPr id="272" name="Group 272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70" name="Shape 270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71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3" name="image20.jpg" descr="http://2.bp.blogspot.com/-WR-anPnxvX8/Ufs5jak-jJI/AAAAAAAAAYI/s9FkUjdxYgA/s1600/seguimiento-y-contro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2400" y="2404630"/>
            <a:ext cx="4083364" cy="3062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0"/>
            <a:ext cx="9610725" cy="9017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394362" y="1674380"/>
            <a:ext cx="6105526" cy="414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33437" lvl="1" indent="-34290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3437" lvl="1" indent="-342900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Por disposición de la UIAF se deben reportar operaciones sospechosas.</a:t>
            </a:r>
          </a:p>
          <a:p>
            <a:pPr marL="833437" lvl="1" indent="-342900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Adicionalmente reportar operaciones intentadas (sospechosas sin éxito).</a:t>
            </a:r>
          </a:p>
          <a:p>
            <a:pPr marL="833437" lvl="1" indent="-342900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No se requiere reportar las inusuales. </a:t>
            </a:r>
          </a:p>
        </p:txBody>
      </p:sp>
      <p:sp>
        <p:nvSpPr>
          <p:cNvPr id="277" name="Shape 277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pic>
        <p:nvPicPr>
          <p:cNvPr id="278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15" y="2119142"/>
            <a:ext cx="3659640" cy="310181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390525" y="198437"/>
            <a:ext cx="890270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REPORTES A LA UIAF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80" name="Shape 280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81" name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86" name="Shape 286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290" name="Group 290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288" name="Shape 288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289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473075" y="6357937"/>
            <a:ext cx="8848726" cy="1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390524" y="-33483"/>
            <a:ext cx="8747126" cy="658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El 9 de abril y el 7 de octubre 2015, mediante oficios dirigidos a </a:t>
            </a:r>
            <a:r>
              <a:rPr>
                <a:solidFill>
                  <a:srgbClr val="FF0000"/>
                </a:solidFill>
              </a:rPr>
              <a:t>1.046 empresas</a:t>
            </a:r>
            <a:r>
              <a:t>, se solicitó informar:</a:t>
            </a:r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004887" lvl="1" indent="-514350" algn="just"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El grado de avance en el proceso de implementación del SAGRLAFT</a:t>
            </a:r>
          </a:p>
          <a:p>
            <a:pPr marL="1004887" lvl="1" indent="-514350" algn="just"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Las gestiones adelantadas ante la UIAF</a:t>
            </a:r>
          </a:p>
          <a:p>
            <a:pPr marL="1004887" lvl="1" indent="-514350" algn="just"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Solicitud de actas de la reunión de junta directiva o máximo órgano social, en las que conste la discusión, estudio y aprobación del SAGRLAFT</a:t>
            </a:r>
          </a:p>
          <a:p>
            <a:pPr lvl="1" indent="490537" algn="just"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296" name="Shape 296"/>
          <p:cNvSpPr/>
          <p:nvPr/>
        </p:nvSpPr>
        <p:spPr>
          <a:xfrm>
            <a:off x="5508624" y="6430962"/>
            <a:ext cx="3052765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29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1388" y="6480175"/>
            <a:ext cx="608013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1235" y="5321479"/>
            <a:ext cx="1631443" cy="231739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438864" y="192740"/>
            <a:ext cx="639644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ct val="90000"/>
              </a:lnSpc>
              <a:spcBef>
                <a:spcPts val="800"/>
              </a:spcBef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131" name="Shape 131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134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4762"/>
            <a:ext cx="9524012" cy="874011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 b="1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1649575" y="6877898"/>
            <a:ext cx="2754082" cy="35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45" tIns="50745" rIns="50745" bIns="50745" anchor="ctr">
            <a:spAutoFit/>
          </a:bodyPr>
          <a:lstStyle/>
          <a:p>
            <a:pPr defTabSz="457200">
              <a:defRPr sz="900"/>
            </a:pPr>
            <a:r>
              <a:t>Prevención y gestión del lavado de activos</a:t>
            </a:r>
          </a:p>
          <a:p>
            <a:pPr defTabSz="457200">
              <a:defRPr sz="900"/>
            </a:pPr>
            <a:r>
              <a:t>y financiación del terrorismo</a:t>
            </a:r>
          </a:p>
        </p:txBody>
      </p:sp>
      <p:sp>
        <p:nvSpPr>
          <p:cNvPr id="303" name="Shape 303"/>
          <p:cNvSpPr/>
          <p:nvPr/>
        </p:nvSpPr>
        <p:spPr>
          <a:xfrm>
            <a:off x="629551" y="59497"/>
            <a:ext cx="760817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ct val="90000"/>
              </a:lnSpc>
              <a:spcBef>
                <a:spcPts val="500"/>
              </a:spcBef>
              <a:defRPr sz="3600" b="1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  <p:graphicFrame>
        <p:nvGraphicFramePr>
          <p:cNvPr id="304" name="Table 304"/>
          <p:cNvGraphicFramePr/>
          <p:nvPr/>
        </p:nvGraphicFramePr>
        <p:xfrm>
          <a:off x="1192921" y="4295831"/>
          <a:ext cx="7138167" cy="19129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076515"/>
                <a:gridCol w="2061652"/>
              </a:tblGrid>
              <a:tr h="382588">
                <a:tc gridSpan="2">
                  <a:txBody>
                    <a:bodyPr/>
                    <a:lstStyle/>
                    <a:p>
                      <a:pPr algn="ctr" defTabSz="490666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 de sujetos</a:t>
                      </a:r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Obligados*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1.011</a:t>
                      </a:r>
                    </a:p>
                  </a:txBody>
                  <a:tcPr marL="0" marR="0" marT="0" marB="0" horzOverflow="overflow"/>
                </a:tc>
              </a:tr>
              <a:tr h="382588"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 han reportado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981</a:t>
                      </a:r>
                    </a:p>
                  </a:txBody>
                  <a:tcPr marL="0" marR="0" marT="0" marB="0" horzOverflow="overflow"/>
                </a:tc>
              </a:tr>
              <a:tr h="382588"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Pendiente de recepción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0" marR="0" marT="0" marB="0" horzOverflow="overflow"/>
                </a:tc>
              </a:tr>
              <a:tr h="382588"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Sancionadas por no acatar orden impartida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90666">
                        <a:defRPr sz="1800"/>
                      </a:pPr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grpSp>
        <p:nvGrpSpPr>
          <p:cNvPr id="307" name="Group 307"/>
          <p:cNvGrpSpPr/>
          <p:nvPr/>
        </p:nvGrpSpPr>
        <p:grpSpPr>
          <a:xfrm>
            <a:off x="5284235" y="6430964"/>
            <a:ext cx="2661030" cy="703382"/>
            <a:chOff x="0" y="0"/>
            <a:chExt cx="2661028" cy="703381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2182708" cy="698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6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6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6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6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6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6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06" name="image2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88907" y="26378"/>
              <a:ext cx="472122" cy="677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8" name="Shape 308"/>
          <p:cNvSpPr/>
          <p:nvPr/>
        </p:nvSpPr>
        <p:spPr>
          <a:xfrm>
            <a:off x="239485" y="6252972"/>
            <a:ext cx="6883952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*Inicialmente las empresas obligadas eran 1.046, sin embargo 35 de éstas fueron excluidas del proceso de supervisión por estar canceladas o por disminución de ingresos brutos.</a:t>
            </a:r>
          </a:p>
        </p:txBody>
      </p:sp>
      <p:graphicFrame>
        <p:nvGraphicFramePr>
          <p:cNvPr id="309" name="Chart 309"/>
          <p:cNvGraphicFramePr/>
          <p:nvPr/>
        </p:nvGraphicFramePr>
        <p:xfrm>
          <a:off x="595882" y="1052312"/>
          <a:ext cx="7269717" cy="257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4765"/>
            <a:ext cx="9620261" cy="98666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13" name="Shape 313"/>
          <p:cNvSpPr/>
          <p:nvPr/>
        </p:nvSpPr>
        <p:spPr>
          <a:xfrm>
            <a:off x="241321" y="712752"/>
            <a:ext cx="9137616" cy="615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</p:txBody>
      </p:sp>
      <p:sp>
        <p:nvSpPr>
          <p:cNvPr id="314" name="Shape 314"/>
          <p:cNvSpPr/>
          <p:nvPr/>
        </p:nvSpPr>
        <p:spPr>
          <a:xfrm>
            <a:off x="1648967" y="193157"/>
            <a:ext cx="589706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317" name="Group 317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15" name="Shape 315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16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298747" y="1091528"/>
            <a:ext cx="9003698" cy="561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Sector inmobiliario </a:t>
            </a:r>
          </a:p>
          <a:p>
            <a:pPr marL="865387" lvl="1" indent="-374409" algn="just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estén sujetos vigilancia permanente o al control de la Superintendencia de Sociedades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para la empresa el mayor ingreso operacional o el mayor ingreso de actividades ordinarias, sea la identificada con el código L6810 y/o L6820 de la Clasificación CIIU Rev. 4 A.C. 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</a:p>
        </p:txBody>
      </p:sp>
      <p:sp>
        <p:nvSpPr>
          <p:cNvPr id="321" name="Shape 321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22" name="Shape 322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25" name="Group 325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24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98747" y="1091528"/>
            <a:ext cx="9003698" cy="5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Explotación minas y canteras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estén sujetos a la vigilancia permanente o al control de la Superintendencia de Sociedades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el mayor ingreso operacional o el mayor ingreso de actividades ordinarias, sea la identificada con el código inicial de la categoría B05 y/o B07 y/o B08 del CIIU Rev. 4 A.C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</a:p>
        </p:txBody>
      </p:sp>
      <p:sp>
        <p:nvSpPr>
          <p:cNvPr id="329" name="Shape 329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30" name="Shape 330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33" name="Group 333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31" name="Shape 331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32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298747" y="1091529"/>
            <a:ext cx="9003698" cy="638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Servicios Jurídicos</a:t>
            </a:r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estén sujetos a la vigilancia permanente o al control de la Superintendencia de Sociedades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el mayor ingreso operacional o el mayor ingreso de actividades ordinarias, sea la identificada con el código M6910 del CIIU Rev. 4 A.C 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337" name="Shape 337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38" name="Shape 338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41" name="Group 341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40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98747" y="1091529"/>
            <a:ext cx="9003698" cy="685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Servicios contables, de cobranza y/o de calificación crediticia</a:t>
            </a:r>
          </a:p>
          <a:p>
            <a:pPr lvl="1" indent="98151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estén sujetos a la vigilancia permanente de la Superintendencia de Sociedades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el mayor ingreso operacional o el mayor ingreso de actividades ordinarias, sea la identificada con el código N8291 y/o M6920 del CIIU Rev. 4 A.C </a:t>
            </a:r>
          </a:p>
          <a:p>
            <a:pPr marL="802827" lvl="1" indent="-294369" algn="just">
              <a:buSzPct val="100000"/>
              <a:buAutoNum type="arabicPeriod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345" name="Shape 345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46" name="Shape 346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49" name="Group 349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47" name="Shape 347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48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298747" y="1091527"/>
            <a:ext cx="9003698" cy="678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Comercio de vehículos, sus partes, piezas y accesorios</a:t>
            </a:r>
          </a:p>
          <a:p>
            <a:pPr lvl="1" indent="981515"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estén sujetos a la vigilancia permanente o al control de la Superintendencia de Sociedades</a:t>
            </a:r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el mayor ingreso operacional o el mayor ingreso de actividades ordinarias, sea la identificada con el código G4511 y/o G4512 y/o G4530 y/o G4541 del CIIU Rev. 4 A.C </a:t>
            </a:r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</a:p>
          <a:p>
            <a:pPr lvl="1" indent="981515" algn="just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54" name="Shape 354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55" name="Shape 355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56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98747" y="1091529"/>
            <a:ext cx="9003698" cy="683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Se incluyen Actividades y Profesiones No Financieras Designadas (APNFD)</a:t>
            </a:r>
          </a:p>
          <a:p>
            <a:pPr marL="834186" lvl="1" indent="-343208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Construcción de edificios</a:t>
            </a:r>
          </a:p>
          <a:p>
            <a:pPr lvl="1" indent="98151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estén sujetos a la vigilancia permanente o control de la Superintendencia de Sociedades</a:t>
            </a:r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la actividad económica inscrita en el registro mercantil o la actividad económica que produzca el mayor ingreso operacional o el mayor ingreso de actividades ordinarias, sea la identificada con el código F4111 y/o F4112 del CIIU Rev. 4 A.C </a:t>
            </a:r>
          </a:p>
          <a:p>
            <a:pPr marL="789445" lvl="1" indent="-280989" algn="just">
              <a:buSzPct val="100000"/>
              <a:buAutoNum type="arabicPeriod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 a 31 de diciembre del año anterior tenga determinados ingresos, por definir. </a:t>
            </a:r>
          </a:p>
          <a:p>
            <a:pPr lvl="1" indent="981515" algn="just"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981515" algn="just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Wingdings"/>
              <a:buChar char="à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62" name="Shape 362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63" name="Shape 363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64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69" name="Shape 369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sp>
        <p:nvSpPr>
          <p:cNvPr id="370" name="Shape 370"/>
          <p:cNvSpPr/>
          <p:nvPr/>
        </p:nvSpPr>
        <p:spPr>
          <a:xfrm>
            <a:off x="270142" y="1562261"/>
            <a:ext cx="7302822" cy="165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 mantienen las sociedades de APNFD y cualquier otro sector con ingresos brutos equivalentes o superiores a 160.000 SMLMV (COP 110.312.640.000 ó USD 37,000,000)</a:t>
            </a:r>
          </a:p>
        </p:txBody>
      </p:sp>
      <p:grpSp>
        <p:nvGrpSpPr>
          <p:cNvPr id="373" name="Group 373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71" name="Shape 371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72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4" name="image24.jpeg" descr="http://ganardinero.co/wp-content/uploads/2014/11/ingresos-residual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8587" y="3490598"/>
            <a:ext cx="3813783" cy="2697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220881" y="1525029"/>
            <a:ext cx="9003701" cy="284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Término mínimo de permanencia</a:t>
            </a:r>
          </a:p>
          <a:p>
            <a:pPr marL="834186" lvl="1" indent="-343208" algn="just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Permanecerán obligadas por la circular por un término adicional de 3 años a partir del momento en que dejen de cumplir los requisitos. </a:t>
            </a:r>
          </a:p>
        </p:txBody>
      </p:sp>
      <p:sp>
        <p:nvSpPr>
          <p:cNvPr id="378" name="Shape 378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79" name="Shape 379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82" name="Group 382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81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3" name="image25.jpeg" descr="https://encrypted-tbn0.gstatic.com/images?q=tbn:ANd9GcTRdOiDebuzttIQnyymw-p8HhDAIHFDAjCNKmO0XvUZAaVuQoZjLvZn7r0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7596" y="4296474"/>
            <a:ext cx="3656831" cy="2073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139" name="Shape 139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142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87" name="Shape 387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90" name="Group 390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89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1" name="Shape 391"/>
          <p:cNvSpPr/>
          <p:nvPr/>
        </p:nvSpPr>
        <p:spPr>
          <a:xfrm>
            <a:off x="344827" y="1483906"/>
            <a:ext cx="9003701" cy="176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Oficial de cumplimiento</a:t>
            </a:r>
          </a:p>
          <a:p>
            <a:pPr marL="834186" lvl="1" indent="-343208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 deberá registrar en el SIREL (Sistema de reporte en línea) de la UIAF.</a:t>
            </a:r>
          </a:p>
        </p:txBody>
      </p:sp>
      <p:pic>
        <p:nvPicPr>
          <p:cNvPr id="392" name="image2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4595" y="3690358"/>
            <a:ext cx="2246003" cy="3331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0" y="0"/>
            <a:ext cx="9620261" cy="90245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396" name="Shape 396"/>
          <p:cNvSpPr/>
          <p:nvPr/>
        </p:nvSpPr>
        <p:spPr>
          <a:xfrm>
            <a:off x="390911" y="198602"/>
            <a:ext cx="891153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NOVEDADES DE LA CIRCULAR</a:t>
            </a:r>
          </a:p>
        </p:txBody>
      </p:sp>
      <p:grpSp>
        <p:nvGrpSpPr>
          <p:cNvPr id="399" name="Group 399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397" name="Shape 397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398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0" name="Shape 400"/>
          <p:cNvSpPr/>
          <p:nvPr/>
        </p:nvSpPr>
        <p:spPr>
          <a:xfrm>
            <a:off x="344827" y="1483906"/>
            <a:ext cx="9003701" cy="298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Oficial de cumplimiento</a:t>
            </a:r>
          </a:p>
          <a:p>
            <a:pPr marL="834186" lvl="1" indent="-343208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834186" lvl="1" indent="-343208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 deberán definir en el Sistema las funciones, responsabilidades, atribuciones, perfil, incompatibilidades e inhabilidades del oficial de cumplimiento y el contenido de sus reportes internos. </a:t>
            </a:r>
          </a:p>
        </p:txBody>
      </p:sp>
      <p:pic>
        <p:nvPicPr>
          <p:cNvPr id="401" name="image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1015" y="4211987"/>
            <a:ext cx="2525539" cy="2525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390910" y="335099"/>
            <a:ext cx="8755806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t>Nuevo cuestionario de seguimiento:</a:t>
            </a:r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¿Cuenta la empresa con mapa de riesgos de LA/FT? </a:t>
            </a:r>
          </a:p>
          <a:p>
            <a:pPr marL="457611" indent="-457611" algn="just"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981515" algn="just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981515" algn="just">
              <a:defRPr sz="2800"/>
            </a:pPr>
            <a:r>
              <a:t> </a:t>
            </a:r>
          </a:p>
        </p:txBody>
      </p:sp>
      <p:sp>
        <p:nvSpPr>
          <p:cNvPr id="405" name="Shape 405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06" name="Shape 406"/>
          <p:cNvSpPr/>
          <p:nvPr/>
        </p:nvSpPr>
        <p:spPr>
          <a:xfrm>
            <a:off x="5514087" y="6436366"/>
            <a:ext cx="3055796" cy="62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40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882" y="6485621"/>
            <a:ext cx="608618" cy="6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8991" y="-143988"/>
            <a:ext cx="9715608" cy="988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3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529" y="3359293"/>
            <a:ext cx="1487376" cy="1449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9388" y="4075403"/>
            <a:ext cx="2602908" cy="176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3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55826" y="3543267"/>
            <a:ext cx="4137359" cy="255788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1422032" y="139748"/>
            <a:ext cx="652347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310951" y="273719"/>
            <a:ext cx="8755806" cy="6517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empresa debe responder los siguientes interrogantes sobre la política de prevención de LA/FT: </a:t>
            </a:r>
          </a:p>
          <a:p>
            <a:pPr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/>
            </a:r>
            <a:br/>
            <a:r>
              <a:t>a. Si se ajusta a los lineamentos establecidos en el Capítulo X de la Circular Básica Jurídica de la Superintendencia de Sociedades</a:t>
            </a:r>
          </a:p>
          <a:p>
            <a:pPr algn="just">
              <a:defRPr sz="3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b. Si se establece la necesidad de identificar las situaciones que ocasionan riesgo de LA/FT en las operaciones, negocios o contratos que realiza la empresa</a:t>
            </a:r>
            <a:endParaRPr sz="2400"/>
          </a:p>
          <a:p>
            <a:pPr lvl="1" indent="981515" algn="just">
              <a:defRPr sz="2800"/>
            </a:pPr>
            <a:r>
              <a:t> </a:t>
            </a:r>
          </a:p>
        </p:txBody>
      </p:sp>
      <p:sp>
        <p:nvSpPr>
          <p:cNvPr id="415" name="Shape 415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17" name="Shape 417"/>
          <p:cNvSpPr/>
          <p:nvPr/>
        </p:nvSpPr>
        <p:spPr>
          <a:xfrm>
            <a:off x="5514087" y="6436366"/>
            <a:ext cx="3055796" cy="62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418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882" y="6485621"/>
            <a:ext cx="608618" cy="6275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Group 421"/>
          <p:cNvGrpSpPr/>
          <p:nvPr/>
        </p:nvGrpSpPr>
        <p:grpSpPr>
          <a:xfrm>
            <a:off x="0" y="4764"/>
            <a:ext cx="9620261" cy="937951"/>
            <a:chOff x="0" y="0"/>
            <a:chExt cx="9620259" cy="937949"/>
          </a:xfrm>
        </p:grpSpPr>
        <p:sp>
          <p:nvSpPr>
            <p:cNvPr id="419" name="Shape 419"/>
            <p:cNvSpPr/>
            <p:nvPr/>
          </p:nvSpPr>
          <p:spPr>
            <a:xfrm>
              <a:off x="-1" y="-1"/>
              <a:ext cx="9620261" cy="937951"/>
            </a:xfrm>
            <a:prstGeom prst="rect">
              <a:avLst/>
            </a:prstGeom>
            <a:solidFill>
              <a:srgbClr val="336699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-1" y="238918"/>
              <a:ext cx="9620261" cy="622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2144" tIns="52144" rIns="52144" bIns="52144" numCol="1" anchor="ctr">
              <a:spAutoFit/>
            </a:bodyPr>
            <a:lstStyle>
              <a:lvl1pPr algn="ctr">
                <a:defRPr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PROCESO DE SUPERVISIÓN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379641" y="1254779"/>
            <a:ext cx="8755806" cy="34317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981515" algn="just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3337" lvl="1" indent="423862"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c.  Si se establece la necesidad de adelantar procesos   de debida diligencia para el conocimiento de contrapartes</a:t>
            </a:r>
          </a:p>
          <a:p>
            <a:pPr marL="514813" lvl="1" indent="-514813" algn="just">
              <a:buSzPct val="100000"/>
              <a:buAutoNum type="alphaLcPeriod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3337" lvl="1" indent="423862" algn="just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d.   Si se establece la necesidad de reglamentar el manejo de dinero en efectivo en la empresa</a:t>
            </a:r>
          </a:p>
        </p:txBody>
      </p:sp>
      <p:sp>
        <p:nvSpPr>
          <p:cNvPr id="425" name="Shape 425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26" name="Shape 426"/>
          <p:cNvSpPr/>
          <p:nvPr/>
        </p:nvSpPr>
        <p:spPr>
          <a:xfrm>
            <a:off x="5514087" y="6436366"/>
            <a:ext cx="3055796" cy="62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42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882" y="6485621"/>
            <a:ext cx="608618" cy="6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3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6994" y="4375518"/>
            <a:ext cx="2517096" cy="1820807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>
            <a:off x="0" y="4767"/>
            <a:ext cx="9620261" cy="914333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0" y="243685"/>
            <a:ext cx="9620261" cy="62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390913" y="368608"/>
            <a:ext cx="8755803" cy="5744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3208" indent="-343208" algn="just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t>Nuevo cuestionario de seguimiento:</a:t>
            </a:r>
          </a:p>
          <a:p>
            <a:pPr algn="just"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Periodicidad con la cual se realiza una revisión a la política de prevención de LA/FT</a:t>
            </a:r>
          </a:p>
          <a:p>
            <a:pPr>
              <a:defRPr sz="2800"/>
            </a:pPr>
            <a:r>
              <a:t> </a:t>
            </a:r>
          </a:p>
          <a:p>
            <a:pPr algn="just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empresa debe responder si la política de prevención de LA/FT permite identificar las siguientes operaciones: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 	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a. Sospechosas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b. Inusuales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c. Intentadas</a:t>
            </a:r>
          </a:p>
        </p:txBody>
      </p:sp>
      <p:sp>
        <p:nvSpPr>
          <p:cNvPr id="434" name="Shape 434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pic>
        <p:nvPicPr>
          <p:cNvPr id="435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5959" y="6612039"/>
            <a:ext cx="608618" cy="627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5599" y="4366388"/>
            <a:ext cx="2642348" cy="2245654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0" y="4767"/>
            <a:ext cx="9620261" cy="919740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0" y="243685"/>
            <a:ext cx="9620261" cy="62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390913" y="368610"/>
            <a:ext cx="8755803" cy="445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7" indent="-343207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t>Nuevo cuestionario de seguimiento:</a:t>
            </a: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La empresa debe responder si ya ha realizado reportes de operaciones sospechosas a la UIAF 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/>
            </a:r>
            <a:br/>
            <a:r>
              <a:t>También debe señalar a quién le reporta internamente el oficial de cumplimiento</a:t>
            </a:r>
          </a:p>
        </p:txBody>
      </p:sp>
      <p:sp>
        <p:nvSpPr>
          <p:cNvPr id="442" name="Shape 442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43" name="Shape 443"/>
          <p:cNvSpPr/>
          <p:nvPr/>
        </p:nvSpPr>
        <p:spPr>
          <a:xfrm>
            <a:off x="5514087" y="6436366"/>
            <a:ext cx="3055796" cy="62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44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882" y="6485621"/>
            <a:ext cx="608618" cy="6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7582" y="4941508"/>
            <a:ext cx="1922315" cy="1922023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0" y="4767"/>
            <a:ext cx="9620261" cy="921874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0" y="243685"/>
            <a:ext cx="9620261" cy="62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473544" y="6363279"/>
            <a:ext cx="8857507" cy="3"/>
          </a:xfrm>
          <a:prstGeom prst="line">
            <a:avLst/>
          </a:prstGeom>
          <a:ln w="635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500626" y="312998"/>
            <a:ext cx="8989664" cy="569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8" indent="-343208" algn="just">
              <a:buSzPct val="100000"/>
              <a:buFont typeface="Arial"/>
              <a:buChar char="•"/>
              <a:defRPr sz="3200" i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3207" indent="-343207" algn="just">
              <a:buSzPct val="100000"/>
              <a:buFont typeface="Arial"/>
              <a:buChar char="•"/>
              <a:defRPr sz="2800" i="1">
                <a:latin typeface="Arial"/>
                <a:ea typeface="Arial"/>
                <a:cs typeface="Arial"/>
                <a:sym typeface="Arial"/>
              </a:defRPr>
            </a:pPr>
            <a:r>
              <a:t>Nuevo cuestionario de seguimiento:</a:t>
            </a:r>
          </a:p>
          <a:p>
            <a:pPr algn="just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La empresa debe especificar la periodicidad de las capacitaciones: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1.	Mensuales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2.	Trimestrales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3.	Semestrales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4.	Anuales</a:t>
            </a:r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5.	Otro</a:t>
            </a:r>
          </a:p>
        </p:txBody>
      </p:sp>
      <p:sp>
        <p:nvSpPr>
          <p:cNvPr id="451" name="Shape 451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52" name="Shape 452"/>
          <p:cNvSpPr/>
          <p:nvPr/>
        </p:nvSpPr>
        <p:spPr>
          <a:xfrm>
            <a:off x="5514087" y="6436366"/>
            <a:ext cx="3055796" cy="62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611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611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45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882" y="6485621"/>
            <a:ext cx="608618" cy="6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7596" y="3377793"/>
            <a:ext cx="4877558" cy="2122852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0" y="4767"/>
            <a:ext cx="9620261" cy="904808"/>
          </a:xfrm>
          <a:prstGeom prst="rect">
            <a:avLst/>
          </a:prstGeom>
          <a:solidFill>
            <a:srgbClr val="336699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0" y="243685"/>
            <a:ext cx="9620261" cy="62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PROCESO DE SUPERVISIÓN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460" name="Shape 460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464" name="Group 464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462" name="Shape 462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463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0" y="4765"/>
            <a:ext cx="9620261" cy="98666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68" name="Shape 468"/>
          <p:cNvSpPr/>
          <p:nvPr/>
        </p:nvSpPr>
        <p:spPr>
          <a:xfrm>
            <a:off x="241321" y="712753"/>
            <a:ext cx="9137616" cy="5669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Se ha procurado que el sector real tenga conciencia de la importancia de crear una cultura de prevención de LA/FT</a:t>
            </a:r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La Superintendencia de Sociedades pretende proporcionar herramientas que permitan la oportuna identificación de situaciones de riesgo dentro de las empresas. </a:t>
            </a:r>
          </a:p>
        </p:txBody>
      </p:sp>
      <p:sp>
        <p:nvSpPr>
          <p:cNvPr id="469" name="Shape 469"/>
          <p:cNvSpPr/>
          <p:nvPr/>
        </p:nvSpPr>
        <p:spPr>
          <a:xfrm>
            <a:off x="1953767" y="92151"/>
            <a:ext cx="589706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CONCLUSIONES</a:t>
            </a:r>
          </a:p>
        </p:txBody>
      </p:sp>
      <p:grpSp>
        <p:nvGrpSpPr>
          <p:cNvPr id="472" name="Group 472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470" name="Shape 470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471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-9525"/>
            <a:ext cx="9610725" cy="7572375"/>
          </a:xfrm>
          <a:prstGeom prst="rect">
            <a:avLst/>
          </a:prstGeom>
          <a:solidFill>
            <a:srgbClr val="336699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0" y="-52099"/>
            <a:ext cx="9610725" cy="7562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99459" y="1911742"/>
            <a:ext cx="6273513" cy="1676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 algn="just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Ley 526 de 1999 (crea la UIAF)</a:t>
            </a:r>
          </a:p>
        </p:txBody>
      </p:sp>
      <p:sp>
        <p:nvSpPr>
          <p:cNvPr id="148" name="Shape 148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149" name="Shape 149"/>
          <p:cNvSpPr/>
          <p:nvPr/>
        </p:nvSpPr>
        <p:spPr>
          <a:xfrm>
            <a:off x="473075" y="6218237"/>
            <a:ext cx="8848726" cy="1"/>
          </a:xfrm>
          <a:prstGeom prst="line">
            <a:avLst/>
          </a:prstGeom>
          <a:ln w="635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5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2970" y="1471612"/>
            <a:ext cx="2854326" cy="183437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90525" y="271463"/>
            <a:ext cx="8435975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DE LA SUPERINTENDENCIA </a:t>
            </a:r>
          </a:p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SOCIEDADES</a:t>
            </a:r>
          </a:p>
          <a:p>
            <a:pPr>
              <a:defRPr sz="24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sp>
        <p:nvSpPr>
          <p:cNvPr id="152" name="Shape 152"/>
          <p:cNvSpPr/>
          <p:nvPr/>
        </p:nvSpPr>
        <p:spPr>
          <a:xfrm>
            <a:off x="117475" y="3562668"/>
            <a:ext cx="8709025" cy="284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 algn="just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Ley 1474 de 2011 o Estatuto anticorrupción (establece multas por incurrir en conductas tales como LA/FT)</a:t>
            </a:r>
          </a:p>
          <a:p>
            <a:pPr marL="285750" indent="-285750" algn="just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508624" y="6430962"/>
            <a:ext cx="3052765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15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1388" y="6480175"/>
            <a:ext cx="608013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2390" y="-122125"/>
            <a:ext cx="9699626" cy="10731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490530" y="134650"/>
            <a:ext cx="681381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376092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FACULTADES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LEGALES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0" y="4765"/>
            <a:ext cx="9620261" cy="98666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76" name="Shape 476"/>
          <p:cNvSpPr/>
          <p:nvPr/>
        </p:nvSpPr>
        <p:spPr>
          <a:xfrm>
            <a:off x="241321" y="712753"/>
            <a:ext cx="9137616" cy="568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813" indent="-514813" defTabSz="457611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611"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Se ha intentado seguir las recomendaciones de la GAFI respecto de la focalización de los esfuerzos de prevención</a:t>
            </a:r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Las medidas adoptadas por la Superintendencia han tenido acogida por parte de las sociedades vigiladas </a:t>
            </a:r>
          </a:p>
        </p:txBody>
      </p:sp>
      <p:sp>
        <p:nvSpPr>
          <p:cNvPr id="477" name="Shape 477"/>
          <p:cNvSpPr/>
          <p:nvPr/>
        </p:nvSpPr>
        <p:spPr>
          <a:xfrm>
            <a:off x="1953767" y="92151"/>
            <a:ext cx="589706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CONCLUSIONES</a:t>
            </a:r>
          </a:p>
        </p:txBody>
      </p:sp>
      <p:grpSp>
        <p:nvGrpSpPr>
          <p:cNvPr id="480" name="Group 480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478" name="Shape 478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479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0" y="4765"/>
            <a:ext cx="9620261" cy="98666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110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90912" y="6853164"/>
            <a:ext cx="3856687" cy="4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6009" tIns="56009" rIns="56009" bIns="56009" anchor="ctr">
            <a:spAutoFit/>
          </a:bodyPr>
          <a:lstStyle/>
          <a:p>
            <a:pPr defTabSz="457611">
              <a:defRPr sz="1100"/>
            </a:pPr>
            <a:r>
              <a:t>Prevención y gestión del lavado de activos</a:t>
            </a:r>
          </a:p>
          <a:p>
            <a:pPr defTabSz="457611">
              <a:defRPr sz="1100"/>
            </a:pPr>
            <a:r>
              <a:t>y financiación del terrorismo</a:t>
            </a:r>
          </a:p>
        </p:txBody>
      </p:sp>
      <p:sp>
        <p:nvSpPr>
          <p:cNvPr id="484" name="Shape 484"/>
          <p:cNvSpPr/>
          <p:nvPr/>
        </p:nvSpPr>
        <p:spPr>
          <a:xfrm>
            <a:off x="236555" y="814438"/>
            <a:ext cx="9137616" cy="4356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611"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defTabSz="457611"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72014" indent="-572014" algn="just" defTabSz="457611"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Las modificaciones a la Circular Básica Jurídica tienen el propósito de modernizar el sistema de prevención de LA/FT para efectos de seguir las tendencias sobre la materia y cumplir con estándares internacionales </a:t>
            </a:r>
          </a:p>
        </p:txBody>
      </p:sp>
      <p:sp>
        <p:nvSpPr>
          <p:cNvPr id="485" name="Shape 485"/>
          <p:cNvSpPr/>
          <p:nvPr/>
        </p:nvSpPr>
        <p:spPr>
          <a:xfrm>
            <a:off x="1953767" y="92151"/>
            <a:ext cx="5897060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CONCLUSIONES</a:t>
            </a:r>
          </a:p>
        </p:txBody>
      </p:sp>
      <p:grpSp>
        <p:nvGrpSpPr>
          <p:cNvPr id="488" name="Group 488"/>
          <p:cNvGrpSpPr/>
          <p:nvPr/>
        </p:nvGrpSpPr>
        <p:grpSpPr>
          <a:xfrm>
            <a:off x="5480718" y="6436366"/>
            <a:ext cx="3726387" cy="703978"/>
            <a:chOff x="0" y="0"/>
            <a:chExt cx="3726386" cy="703977"/>
          </a:xfrm>
        </p:grpSpPr>
        <p:sp>
          <p:nvSpPr>
            <p:cNvPr id="486" name="Shape 486"/>
            <p:cNvSpPr/>
            <p:nvPr/>
          </p:nvSpPr>
          <p:spPr>
            <a:xfrm>
              <a:off x="0" y="0"/>
              <a:ext cx="3056565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611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611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487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5245" y="26400"/>
              <a:ext cx="661142" cy="677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 descr="logo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0353" y="5289227"/>
            <a:ext cx="2587017" cy="1212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2.png" descr="Captura de pantalla 2015-06-10 a la(s) 9.34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7964" y="5484655"/>
            <a:ext cx="2636279" cy="867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38.png" descr="http://portalempresarial.supersociedades.gov.co/Style%20Library/Portal%20Empresarial/imagenes/logoSuperGri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9211" y="1460874"/>
            <a:ext cx="2912827" cy="3020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-9525"/>
            <a:ext cx="9610725" cy="7572375"/>
          </a:xfrm>
          <a:prstGeom prst="rect">
            <a:avLst/>
          </a:prstGeom>
          <a:solidFill>
            <a:srgbClr val="336699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4449" y="-190644"/>
            <a:ext cx="9610726" cy="75628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66699" y="1139104"/>
            <a:ext cx="6827757" cy="4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 algn="just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Decreto 1023 de 2012, artículo 7º, numeral 26. Es función de la Superintendencia de Sociedades, “instruir a las entidades sujetas a su supervisión sobre las medidas que deben adoptar para la prevención del riesgo de lavado de activos y del financiamiento del terrorismo”</a:t>
            </a:r>
          </a:p>
        </p:txBody>
      </p:sp>
      <p:sp>
        <p:nvSpPr>
          <p:cNvPr id="161" name="Shape 161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162" name="Shape 162"/>
          <p:cNvSpPr/>
          <p:nvPr/>
        </p:nvSpPr>
        <p:spPr>
          <a:xfrm>
            <a:off x="473075" y="6218237"/>
            <a:ext cx="8848726" cy="1"/>
          </a:xfrm>
          <a:prstGeom prst="line">
            <a:avLst/>
          </a:prstGeom>
          <a:ln w="635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6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7970" y="1460422"/>
            <a:ext cx="2402755" cy="1544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90525" y="271463"/>
            <a:ext cx="8435975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DE LA SUPERINTENDENCIA </a:t>
            </a:r>
          </a:p>
          <a:p>
            <a: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SOCIEDADES</a:t>
            </a:r>
          </a:p>
          <a:p>
            <a:pPr>
              <a:defRPr sz="24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sp>
        <p:nvSpPr>
          <p:cNvPr id="165" name="Shape 165"/>
          <p:cNvSpPr/>
          <p:nvPr/>
        </p:nvSpPr>
        <p:spPr>
          <a:xfrm>
            <a:off x="266700" y="4619542"/>
            <a:ext cx="8709025" cy="1957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 algn="just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Ley 222 de 1995 (sanciones o multas)</a:t>
            </a:r>
          </a:p>
        </p:txBody>
      </p:sp>
      <p:sp>
        <p:nvSpPr>
          <p:cNvPr id="166" name="Shape 166"/>
          <p:cNvSpPr/>
          <p:nvPr/>
        </p:nvSpPr>
        <p:spPr>
          <a:xfrm>
            <a:off x="5508624" y="6430962"/>
            <a:ext cx="3052765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167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1388" y="6480175"/>
            <a:ext cx="608013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7.png"/>
          <p:cNvPicPr>
            <a:picLocks noChangeAspect="1"/>
          </p:cNvPicPr>
          <p:nvPr/>
        </p:nvPicPr>
        <p:blipFill>
          <a:blip r:embed="rId4">
            <a:extLst/>
          </a:blip>
          <a:srcRect l="8909" t="8909" r="8909" b="8909"/>
          <a:stretch>
            <a:fillRect/>
          </a:stretch>
        </p:blipFill>
        <p:spPr>
          <a:xfrm>
            <a:off x="0" y="-190644"/>
            <a:ext cx="9699625" cy="10731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520807" y="143366"/>
            <a:ext cx="552289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>
                <a:solidFill>
                  <a:srgbClr val="376092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FACULTADES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LEGALES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4762"/>
            <a:ext cx="9610725" cy="985839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336699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390525" y="68472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sp>
        <p:nvSpPr>
          <p:cNvPr id="173" name="Shape 173"/>
          <p:cNvSpPr/>
          <p:nvPr/>
        </p:nvSpPr>
        <p:spPr>
          <a:xfrm>
            <a:off x="241082" y="712155"/>
            <a:ext cx="9128560" cy="723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Facultades legales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Ámbito de aplicación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Medidas para la prevención del riesgo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Proceso de supervisión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Novedades en la Circular Básica Jurídica </a:t>
            </a:r>
          </a:p>
          <a:p>
            <a:pPr marL="514350" indent="-514350" defTabSz="45720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Conclusiones</a:t>
            </a:r>
          </a:p>
          <a:p>
            <a:pPr marL="514350" indent="-514350" defTabSz="457200">
              <a:buSzPct val="100000"/>
              <a:buAutoNum type="arabicPeriod"/>
              <a:defRPr sz="3600">
                <a:solidFill>
                  <a:srgbClr val="336699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  <a:p>
            <a:pPr marL="514350" indent="-514350" defTabSz="457200">
              <a:buSzPct val="100000"/>
              <a:buAutoNum type="arabicPeriod" startAt="8"/>
              <a:defRPr sz="360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951831" y="92075"/>
            <a:ext cx="5891214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CONTENIDO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5475287" y="6430962"/>
            <a:ext cx="3722689" cy="703384"/>
            <a:chOff x="0" y="0"/>
            <a:chExt cx="3722687" cy="703382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3053533" cy="621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Supersociedades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Línea de atención al usuario</a:t>
              </a:r>
              <a:r>
                <a:rPr b="0"/>
                <a:t>: 018000114319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PBX:</a:t>
              </a:r>
              <a:r>
                <a:rPr b="0"/>
                <a:t> 3245777 – 2201000 / </a:t>
              </a:r>
              <a:r>
                <a:t>Centro de fax </a:t>
              </a:r>
              <a:r>
                <a:rPr b="0"/>
                <a:t>2201000, opción 2 / 3245000</a:t>
              </a:r>
            </a:p>
            <a:p>
              <a:pPr algn="r" defTabSz="457200">
                <a:defRPr sz="700" b="1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AVENIDA EL DORADO No. 51 – 80 / Bogotá – Colombia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Horario de atención al público de Lunes a Viernes de </a:t>
              </a:r>
              <a:r>
                <a:rPr b="1"/>
                <a:t>8:00am a 5:00 pm</a:t>
              </a:r>
            </a:p>
            <a:p>
              <a:pPr algn="r" defTabSz="457200">
                <a:defRPr sz="700">
                  <a:solidFill>
                    <a:srgbClr val="3366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webmaster@supersociedades.gov.co</a:t>
              </a:r>
            </a:p>
          </p:txBody>
        </p:sp>
        <p:pic>
          <p:nvPicPr>
            <p:cNvPr id="176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2205" y="26378"/>
              <a:ext cx="660483" cy="677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-1588"/>
            <a:ext cx="9610725" cy="7562851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473075" y="6218237"/>
            <a:ext cx="8848726" cy="1"/>
          </a:xfrm>
          <a:prstGeom prst="line">
            <a:avLst/>
          </a:prstGeom>
          <a:ln w="635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90525" y="63011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>
                <a:solidFill>
                  <a:srgbClr val="FFFFFF"/>
                </a:solidFill>
              </a:defRPr>
            </a:pPr>
            <a:r>
              <a:t>Prevención y gestión del lavado de activos</a:t>
            </a:r>
          </a:p>
          <a:p>
            <a:pPr defTabSz="457200">
              <a:defRPr sz="1100">
                <a:solidFill>
                  <a:srgbClr val="FFFFFF"/>
                </a:solidFill>
              </a:defRPr>
            </a:pPr>
            <a:r>
              <a:t>y financiación del terrorismo</a:t>
            </a:r>
          </a:p>
        </p:txBody>
      </p:sp>
      <p:sp>
        <p:nvSpPr>
          <p:cNvPr id="182" name="Shape 182"/>
          <p:cNvSpPr/>
          <p:nvPr/>
        </p:nvSpPr>
        <p:spPr>
          <a:xfrm>
            <a:off x="428210" y="1020411"/>
            <a:ext cx="8731251" cy="5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spAutoFit/>
          </a:bodyPr>
          <a:lstStyle/>
          <a:p>
            <a:pPr marL="342900" indent="-342900" defTabSz="490666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marL="342900" indent="-342900" defTabSz="490666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 defTabSz="490666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Expedida el 22 de julio de 2015</a:t>
            </a:r>
          </a:p>
          <a:p>
            <a:pPr marL="285750" indent="-285750" algn="just" defTabSz="490666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Objetivos:</a:t>
            </a:r>
          </a:p>
          <a:p>
            <a:pPr lvl="1" indent="400050"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1. Implementación de un sistema de autocontrol y gestión del riesgo de lavado de activos y financiación del terrorismo (SAGRLAFT).</a:t>
            </a:r>
          </a:p>
          <a:p>
            <a:pPr marL="685800" lvl="1" indent="-285750" algn="just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400050" algn="just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2. Reportes a la UIAF (Unidad de Información y Análisis Financiero) por las entidades obligadas a ello.</a:t>
            </a:r>
          </a:p>
        </p:txBody>
      </p:sp>
      <p:sp>
        <p:nvSpPr>
          <p:cNvPr id="183" name="Shape 183"/>
          <p:cNvSpPr/>
          <p:nvPr/>
        </p:nvSpPr>
        <p:spPr>
          <a:xfrm>
            <a:off x="5475287" y="6430962"/>
            <a:ext cx="3052763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184" name="image9.png" descr="C:\Users\juancj\Desktop\Plantillas\LOGO SS azu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0136" y="6796881"/>
            <a:ext cx="601664" cy="63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427" y="-1588"/>
            <a:ext cx="9699577" cy="1072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5639" y="1094580"/>
            <a:ext cx="1779395" cy="180820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1145946" y="284777"/>
            <a:ext cx="6750507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 algn="ctr" defTabSz="490666">
              <a:defRPr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CIRCULAR BÁSICA JURÍDICA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189" y="-15341"/>
            <a:ext cx="9699578" cy="1072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0" y="-1588"/>
            <a:ext cx="9610725" cy="7562851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73075" y="6218237"/>
            <a:ext cx="8848726" cy="1"/>
          </a:xfrm>
          <a:prstGeom prst="line">
            <a:avLst/>
          </a:prstGeom>
          <a:ln w="635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90525" y="6301183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>
                <a:solidFill>
                  <a:srgbClr val="FFFFFF"/>
                </a:solidFill>
              </a:defRPr>
            </a:pPr>
            <a:r>
              <a:t>Prevención y gestión del lavado de activos</a:t>
            </a:r>
          </a:p>
          <a:p>
            <a:pPr defTabSz="457200">
              <a:defRPr sz="1100">
                <a:solidFill>
                  <a:srgbClr val="FFFFFF"/>
                </a:solidFill>
              </a:defRPr>
            </a:pPr>
            <a:r>
              <a:t>y financiación del terrorismo</a:t>
            </a:r>
          </a:p>
        </p:txBody>
      </p:sp>
      <p:sp>
        <p:nvSpPr>
          <p:cNvPr id="193" name="Shape 193"/>
          <p:cNvSpPr/>
          <p:nvPr/>
        </p:nvSpPr>
        <p:spPr>
          <a:xfrm>
            <a:off x="434975" y="-174292"/>
            <a:ext cx="8731250" cy="860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spAutoFit/>
          </a:bodyPr>
          <a:lstStyle/>
          <a:p>
            <a:pPr marL="342900" indent="-342900" algn="ctr" defTabSz="490666">
              <a:def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ctr" defTabSz="490666">
              <a:defRPr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CIRCULAR BÁSICA JURÍDICA</a:t>
            </a:r>
          </a:p>
          <a:p>
            <a:pPr marL="342900" indent="-342900" defTabSz="490666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  <a:p>
            <a:pPr algn="just" defTabSz="490666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Establece las pautas y sugiere las medidas para el adecuado diseño y estructuración del SAGRLAFT</a:t>
            </a:r>
          </a:p>
          <a:p>
            <a:pPr algn="just" defTabSz="490666"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 defTabSz="490666">
              <a:buSzPct val="100000"/>
              <a:buFont typeface="Arial"/>
              <a:buChar char="•"/>
              <a:defRPr sz="3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Establecer procedimientos de debida diligencia: conocimiento de clientes, personas expuestas políticamente, proveedores, asociados, trabajadores y empleados.</a:t>
            </a:r>
          </a:p>
          <a:p>
            <a:pPr marL="342900" indent="-342900" algn="just" defTabSz="490666">
              <a:buSzPct val="100000"/>
              <a:buFont typeface="Arial"/>
              <a:buChar char="•"/>
              <a:defRPr sz="3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Identificar situaciones de riesgo de LA/FT en las operaciones, negocios o contratos que realiza.</a:t>
            </a:r>
          </a:p>
          <a:p>
            <a:pPr marL="342900" indent="-342900" algn="just" defTabSz="490666">
              <a:buSzPct val="100000"/>
              <a:buFont typeface="Arial"/>
              <a:buChar char="•"/>
              <a:defRPr sz="3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42900" indent="-342900" algn="just" defTabSz="490666">
              <a:buSzPct val="100000"/>
              <a:buFont typeface="Arial"/>
              <a:buChar char="•"/>
              <a:defRPr sz="3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42950" lvl="1" indent="-285750" algn="just">
              <a:buSzPct val="100000"/>
              <a:buFont typeface="Arial"/>
              <a:buChar char="•"/>
              <a:defRPr sz="3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475287" y="6430962"/>
            <a:ext cx="3052763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195" name="image9.png" descr="C:\Users\juancj\Desktop\Plantillas\LOGO SS azu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8881" y="6562725"/>
            <a:ext cx="601664" cy="63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427" y="0"/>
            <a:ext cx="9699577" cy="1072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0" y="0"/>
            <a:ext cx="9610725" cy="7562850"/>
          </a:xfrm>
          <a:prstGeom prst="rect">
            <a:avLst/>
          </a:prstGeom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90666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73075" y="6218237"/>
            <a:ext cx="8848726" cy="1"/>
          </a:xfrm>
          <a:prstGeom prst="line">
            <a:avLst/>
          </a:prstGeom>
          <a:ln w="635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-76201" y="231553"/>
            <a:ext cx="933291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6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ÁMBITO DE APLICACIÓN</a:t>
            </a:r>
          </a:p>
        </p:txBody>
      </p:sp>
      <p:sp>
        <p:nvSpPr>
          <p:cNvPr id="201" name="Shape 201"/>
          <p:cNvSpPr/>
          <p:nvPr/>
        </p:nvSpPr>
        <p:spPr>
          <a:xfrm>
            <a:off x="271772" y="6469049"/>
            <a:ext cx="3852863" cy="41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960" tIns="55960" rIns="55960" bIns="55960" anchor="ctr">
            <a:spAutoFit/>
          </a:bodyPr>
          <a:lstStyle/>
          <a:p>
            <a:pPr defTabSz="457200">
              <a:defRPr sz="1100"/>
            </a:pPr>
            <a:r>
              <a:t>Prevención y gestión del lavado de activos</a:t>
            </a:r>
          </a:p>
          <a:p>
            <a:pPr defTabSz="457200">
              <a:defRPr sz="1100"/>
            </a:pPr>
            <a:r>
              <a:t>y financiación del terrorismo</a:t>
            </a:r>
          </a:p>
        </p:txBody>
      </p:sp>
      <p:pic>
        <p:nvPicPr>
          <p:cNvPr id="202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2671173"/>
            <a:ext cx="2929463" cy="257632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3649410" y="1432569"/>
            <a:ext cx="5810504" cy="538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spAutoFit/>
          </a:bodyPr>
          <a:lstStyle/>
          <a:p>
            <a:pPr lvl="1" indent="742950" algn="just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indent="742950" algn="just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85750" indent="-285750" algn="just" defTabSz="490666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Sean vigiladas </a:t>
            </a:r>
          </a:p>
          <a:p>
            <a:pPr marL="285750" indent="-285750" algn="just" defTabSz="490666"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 diciembre 31 del respectivo año registren ingresos brutos iguales o superiores a 160.000 SMMLV (COP 110.312.640.000 ó USD 37,000,000)</a:t>
            </a:r>
          </a:p>
          <a:p>
            <a:pPr>
              <a:defRPr sz="2800" u="sng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Para sujetos no obligados</a:t>
            </a:r>
            <a:r>
              <a:rPr u="none"/>
              <a:t>: recomendaciones para prevenir el riesgo de LA/FT.</a:t>
            </a:r>
          </a:p>
        </p:txBody>
      </p:sp>
      <p:sp>
        <p:nvSpPr>
          <p:cNvPr id="204" name="Shape 204"/>
          <p:cNvSpPr/>
          <p:nvPr/>
        </p:nvSpPr>
        <p:spPr>
          <a:xfrm>
            <a:off x="519113" y="944441"/>
            <a:ext cx="8650287" cy="1654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066" tIns="49066" rIns="49066" bIns="49066" anchor="ctr">
            <a:spAutoFit/>
          </a:bodyPr>
          <a:lstStyle/>
          <a:p>
            <a:pPr algn="just">
              <a:defRPr sz="2000">
                <a:solidFill>
                  <a:srgbClr val="FFFFFF"/>
                </a:solidFill>
              </a:defRPr>
            </a:pPr>
            <a: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 defTabSz="490666"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Destinatarios: (i) </a:t>
            </a:r>
            <a:r>
              <a:rPr b="1"/>
              <a:t>sociedades comerciales</a:t>
            </a:r>
            <a:r>
              <a:t>, (ii) </a:t>
            </a:r>
            <a:r>
              <a:rPr b="1"/>
              <a:t>empresas unipersonales</a:t>
            </a:r>
            <a:r>
              <a:t> y (iii) </a:t>
            </a:r>
            <a:r>
              <a:rPr b="1"/>
              <a:t>sucursales de sociedades extranjeras</a:t>
            </a:r>
            <a:r>
              <a:t> que:</a:t>
            </a:r>
          </a:p>
        </p:txBody>
      </p:sp>
      <p:sp>
        <p:nvSpPr>
          <p:cNvPr id="205" name="Shape 205"/>
          <p:cNvSpPr/>
          <p:nvPr/>
        </p:nvSpPr>
        <p:spPr>
          <a:xfrm>
            <a:off x="5475287" y="6430962"/>
            <a:ext cx="3052763" cy="62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Supersociedades</a:t>
            </a:r>
          </a:p>
          <a:p>
            <a:pPr algn="r" defTabSz="457200">
              <a:defRPr sz="700" b="1">
                <a:latin typeface="Arial"/>
                <a:ea typeface="Arial"/>
                <a:cs typeface="Arial"/>
                <a:sym typeface="Arial"/>
              </a:defRPr>
            </a:pPr>
            <a:r>
              <a:t>Línea de atención al usuario</a:t>
            </a:r>
            <a:r>
              <a:rPr b="0"/>
              <a:t>: 018000114319</a:t>
            </a:r>
          </a:p>
          <a:p>
            <a:pPr algn="r" defTabSz="457200">
              <a:defRPr sz="700" b="1">
                <a:latin typeface="Arial"/>
                <a:ea typeface="Arial"/>
                <a:cs typeface="Arial"/>
                <a:sym typeface="Arial"/>
              </a:defRPr>
            </a:pPr>
            <a:r>
              <a:t>PBX:</a:t>
            </a:r>
            <a:r>
              <a:rPr b="0"/>
              <a:t> 3245777 – 2201000 / </a:t>
            </a:r>
            <a:r>
              <a:t>Centro de fax </a:t>
            </a:r>
            <a:r>
              <a:rPr b="0"/>
              <a:t>2201000, opción 2 / 3245000</a:t>
            </a:r>
          </a:p>
          <a:p>
            <a:pPr algn="r" defTabSz="457200">
              <a:defRPr sz="700" b="1">
                <a:latin typeface="Arial"/>
                <a:ea typeface="Arial"/>
                <a:cs typeface="Arial"/>
                <a:sym typeface="Arial"/>
              </a:defRPr>
            </a:pPr>
            <a:r>
              <a:t>AVENIDA EL DORADO No. 51 – 80 / Bogotá – Colombia</a:t>
            </a:r>
          </a:p>
          <a:p>
            <a:pPr algn="r"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Horario de atención al público de Lunes a Viernes de </a:t>
            </a:r>
            <a:r>
              <a:rPr b="1"/>
              <a:t>8:00am a 5:00 pm</a:t>
            </a:r>
          </a:p>
          <a:p>
            <a:pPr algn="r" defTabSz="457200">
              <a:defRPr sz="700">
                <a:latin typeface="Arial"/>
                <a:ea typeface="Arial"/>
                <a:cs typeface="Arial"/>
                <a:sym typeface="Arial"/>
              </a:defRPr>
            </a:pPr>
            <a:r>
              <a:t>webmaster@supersociedades.gov.co</a:t>
            </a:r>
          </a:p>
        </p:txBody>
      </p:sp>
      <p:pic>
        <p:nvPicPr>
          <p:cNvPr id="206" name="image9.png" descr="C:\Users\juancj\Desktop\Plantillas\LOGO SS azu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8050" y="6480175"/>
            <a:ext cx="601663" cy="633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SS_PLANTILLA_potx">
  <a:themeElements>
    <a:clrScheme name="SS_PLANTILLA_pot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S_PLANTILLA_potx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S_PLANTILLA_pot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05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05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S_PLANTILLA_potx">
  <a:themeElements>
    <a:clrScheme name="SS_PLANTILLA_pot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S_PLANTILLA_potx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S_PLANTILLA_pot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05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05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4221</Words>
  <Application>Microsoft Macintosh PowerPoint</Application>
  <PresentationFormat>Personalizado</PresentationFormat>
  <Paragraphs>612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SS_PLANTILLA_potx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MacBooKAir</cp:lastModifiedBy>
  <cp:revision>1</cp:revision>
  <dcterms:modified xsi:type="dcterms:W3CDTF">2016-07-28T12:12:00Z</dcterms:modified>
</cp:coreProperties>
</file>